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it8m/4PyYqqTPnk712DvZx2YlMP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6" autoAdjust="0"/>
  </p:normalViewPr>
  <p:slideViewPr>
    <p:cSldViewPr snapToGrid="0">
      <p:cViewPr varScale="1">
        <p:scale>
          <a:sx n="63" d="100"/>
          <a:sy n="63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97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495aff0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8495aff0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400" dirty="0"/>
          </a:p>
        </p:txBody>
      </p:sp>
      <p:sp>
        <p:nvSpPr>
          <p:cNvPr id="186" name="Google Shape;186;g8495aff0d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495aff0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8495aff0d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94" name="Google Shape;194;g8495aff0d0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15" name="Google Shape;2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574766" y="4207475"/>
            <a:ext cx="5512525" cy="442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508000" y="4572000"/>
            <a:ext cx="5842000" cy="39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82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41" name="Google Shape;2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495afe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8495afe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21" name="Google Shape;121;g8495afef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8000" y="4343400"/>
            <a:ext cx="5664200" cy="42055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57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720089" y="4251975"/>
            <a:ext cx="5506539" cy="435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dirty="0"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733300" y="4382092"/>
            <a:ext cx="5686213" cy="426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0" y="738130"/>
            <a:ext cx="4877029" cy="3455280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25713" y="4343400"/>
            <a:ext cx="5138057" cy="444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chemeClr val="accent6"/>
              </a:buClr>
              <a:buSzPts val="1100"/>
            </a:pPr>
            <a:endParaRPr sz="1500" dirty="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09599" y="4151085"/>
            <a:ext cx="5602515" cy="425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b="1" i="1" dirty="0">
              <a:sym typeface="Calibri"/>
            </a:endParaRPr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7"/>
          <a:stretch/>
        </p:blipFill>
        <p:spPr>
          <a:xfrm>
            <a:off x="769257" y="431810"/>
            <a:ext cx="5161280" cy="3356419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574586" y="4343400"/>
            <a:ext cx="5665573" cy="42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95aff0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8495aff0d0_2_0:notes"/>
          <p:cNvSpPr txBox="1">
            <a:spLocks noGrp="1"/>
          </p:cNvSpPr>
          <p:nvPr>
            <p:ph type="body" idx="1"/>
          </p:nvPr>
        </p:nvSpPr>
        <p:spPr>
          <a:xfrm>
            <a:off x="556055" y="4343399"/>
            <a:ext cx="5795318" cy="423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g8495aff0d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972490"/>
            <a:ext cx="6400800" cy="114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2286529"/>
            <a:ext cx="659765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FDD80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57200" y="3870325"/>
            <a:ext cx="5035550" cy="29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3"/>
          </p:nvPr>
        </p:nvSpPr>
        <p:spPr>
          <a:xfrm>
            <a:off x="457200" y="5137133"/>
            <a:ext cx="3229648" cy="14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 rot="10800000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2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Google Shape;86;p30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30"/>
          <p:cNvSpPr>
            <a:spLocks noGrp="1"/>
          </p:cNvSpPr>
          <p:nvPr>
            <p:ph type="chart" idx="2"/>
          </p:nvPr>
        </p:nvSpPr>
        <p:spPr>
          <a:xfrm>
            <a:off x="457200" y="1555750"/>
            <a:ext cx="8229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" name="Google Shape;91;p31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3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32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9144000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3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>
            <a:spLocks noGrp="1"/>
          </p:cNvSpPr>
          <p:nvPr>
            <p:ph type="pic" idx="3"/>
          </p:nvPr>
        </p:nvSpPr>
        <p:spPr>
          <a:xfrm>
            <a:off x="457200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3" name="Google Shape;103;p33"/>
          <p:cNvCxnSpPr/>
          <p:nvPr/>
        </p:nvCxnSpPr>
        <p:spPr>
          <a:xfrm>
            <a:off x="4572000" y="1216122"/>
            <a:ext cx="0" cy="4918364"/>
          </a:xfrm>
          <a:prstGeom prst="straightConnector1">
            <a:avLst/>
          </a:prstGeom>
          <a:noFill/>
          <a:ln w="25400" cap="flat" cmpd="sng">
            <a:solidFill>
              <a:srgbClr val="42648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4"/>
          <p:cNvSpPr txBox="1"/>
          <p:nvPr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MassHireFallRiverCareers.org</a:t>
            </a:r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3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4"/>
          <p:cNvSpPr>
            <a:spLocks noGrp="1"/>
          </p:cNvSpPr>
          <p:nvPr>
            <p:ph type="media" idx="2"/>
          </p:nvPr>
        </p:nvSpPr>
        <p:spPr>
          <a:xfrm>
            <a:off x="0" y="1236663"/>
            <a:ext cx="9144000" cy="5621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2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Boxes">
  <p:cSld name="2 Content Box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085416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32766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ntent Boxes">
  <p:cSld name="1_2 Content Box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5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 Boxes">
  <p:cSld name="4 Content Box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26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57200" y="1446236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457200" y="3820583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3"/>
          </p:nvPr>
        </p:nvSpPr>
        <p:spPr>
          <a:xfrm>
            <a:off x="4698999" y="1446236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4"/>
          </p:nvPr>
        </p:nvSpPr>
        <p:spPr>
          <a:xfrm>
            <a:off x="4698999" y="3820583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27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27"/>
          <p:cNvSpPr txBox="1">
            <a:spLocks noGrp="1"/>
          </p:cNvSpPr>
          <p:nvPr>
            <p:ph type="body" idx="3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4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28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28"/>
          <p:cNvSpPr txBox="1">
            <a:spLocks noGrp="1"/>
          </p:cNvSpPr>
          <p:nvPr>
            <p:ph type="body" idx="3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4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5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6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1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19"/>
          <p:cNvCxnSpPr/>
          <p:nvPr/>
        </p:nvCxnSpPr>
        <p:spPr>
          <a:xfrm>
            <a:off x="0" y="620001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/>
          <p:nvPr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/>
          <p:nvPr/>
        </p:nvSpPr>
        <p:spPr>
          <a:xfrm rot="10800000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17">
            <a:alphaModFix/>
          </a:blip>
          <a:srcRect l="1785" t="14556" r="3568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/>
          <p:nvPr/>
        </p:nvSpPr>
        <p:spPr>
          <a:xfrm>
            <a:off x="486889" y="553225"/>
            <a:ext cx="7932716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Bem-vindo à Orientação do Serviço de Recontratação e Avaliação de Elegibilidade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(RESEA - </a:t>
            </a:r>
            <a:r>
              <a:rPr lang="pt-BR" sz="4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Re-Employment</a:t>
            </a:r>
            <a:r>
              <a:rPr lang="pt-BR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r>
              <a:rPr lang="pt-BR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Eligibility</a:t>
            </a:r>
            <a:r>
              <a:rPr lang="pt-BR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BR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495aff0d0_0_36"/>
          <p:cNvSpPr txBox="1">
            <a:spLocks noGrp="1"/>
          </p:cNvSpPr>
          <p:nvPr>
            <p:ph type="title"/>
          </p:nvPr>
        </p:nvSpPr>
        <p:spPr>
          <a:xfrm>
            <a:off x="296883" y="194942"/>
            <a:ext cx="8680862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 b="1" dirty="0"/>
              <a:t>O Motivo para usar as Informações do Mercado de Trabalho (LMI - Labor </a:t>
            </a:r>
            <a:r>
              <a:rPr lang="pt-BR" sz="3200" b="1" dirty="0" err="1"/>
              <a:t>Market</a:t>
            </a:r>
            <a:r>
              <a:rPr lang="pt-BR" sz="3200" b="1" dirty="0"/>
              <a:t> </a:t>
            </a:r>
            <a:r>
              <a:rPr lang="pt-BR" sz="3200" b="1" dirty="0" err="1"/>
              <a:t>Information</a:t>
            </a:r>
            <a:r>
              <a:rPr lang="pt-BR" sz="3200" b="1" dirty="0"/>
              <a:t>)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pt-BR" sz="3200" b="1" dirty="0"/>
          </a:p>
        </p:txBody>
      </p:sp>
      <p:sp>
        <p:nvSpPr>
          <p:cNvPr id="189" name="Google Shape;189;g8495aff0d0_0_36"/>
          <p:cNvSpPr txBox="1">
            <a:spLocks noGrp="1"/>
          </p:cNvSpPr>
          <p:nvPr>
            <p:ph type="body" idx="1"/>
          </p:nvPr>
        </p:nvSpPr>
        <p:spPr>
          <a:xfrm>
            <a:off x="302100" y="1406300"/>
            <a:ext cx="87282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400" b="1"/>
              <a:t>O que é LMI?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400"/>
              <a:t>LMI é uma pesquisa do mercado de trabalho para compreender onde a sua ocupação se encaixa no mercado de trabalho.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400" b="1"/>
              <a:t>Por que devo usar a LMI na minha procura de emprego?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400"/>
              <a:t>Você encontrará respostas para ajudá-lo a tomar decisões melhores e mais informadas.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400"/>
              <a:t>A LMI pode ajudá-lo a avaliar seu conhecimento, habilidades, valores e interesses para ajudá-lo durante o processo de procura de emprego.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</p:txBody>
      </p:sp>
      <p:pic>
        <p:nvPicPr>
          <p:cNvPr id="190" name="Google Shape;190;g8495aff0d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4750" y="4873677"/>
            <a:ext cx="1839250" cy="129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495aff0d0_2_6"/>
          <p:cNvSpPr txBox="1">
            <a:spLocks noGrp="1"/>
          </p:cNvSpPr>
          <p:nvPr>
            <p:ph type="title"/>
          </p:nvPr>
        </p:nvSpPr>
        <p:spPr>
          <a:xfrm>
            <a:off x="1591000" y="118925"/>
            <a:ext cx="678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b="1"/>
              <a:t>Perguntas que a LMI responde</a:t>
            </a:r>
          </a:p>
        </p:txBody>
      </p:sp>
      <p:sp>
        <p:nvSpPr>
          <p:cNvPr id="197" name="Google Shape;197;g8495aff0d0_2_6"/>
          <p:cNvSpPr txBox="1">
            <a:spLocks noGrp="1"/>
          </p:cNvSpPr>
          <p:nvPr>
            <p:ph type="body" idx="1"/>
          </p:nvPr>
        </p:nvSpPr>
        <p:spPr>
          <a:xfrm>
            <a:off x="160800" y="1382925"/>
            <a:ext cx="8822400" cy="45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pt-BR" sz="2600" b="1">
                <a:solidFill>
                  <a:srgbClr val="002060"/>
                </a:solidFill>
              </a:rPr>
              <a:t>Como as informações do Mercado de Trabalho (LMI) podem ajudar na minha procura de emprego?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6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600">
                <a:solidFill>
                  <a:srgbClr val="002060"/>
                </a:solidFill>
              </a:rPr>
              <a:t>Identificar habilidades e obter informações sobre salários 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600">
                <a:solidFill>
                  <a:srgbClr val="002060"/>
                </a:solidFill>
              </a:rPr>
              <a:t>Saber quais empregos estão em demanda ou em declínio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600">
                <a:solidFill>
                  <a:srgbClr val="002060"/>
                </a:solidFill>
              </a:rPr>
              <a:t>Compreender o conhecimento, competências e habilidades necessários para o emprego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600">
                <a:solidFill>
                  <a:srgbClr val="002060"/>
                </a:solidFill>
              </a:rPr>
              <a:t>Identificar programas de treinamento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600">
                <a:solidFill>
                  <a:srgbClr val="002060"/>
                </a:solidFill>
              </a:rPr>
              <a:t>Preparação de resume (currículo)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600" dirty="0">
              <a:solidFill>
                <a:srgbClr val="002060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pt-BR" sz="2600" b="1">
                <a:solidFill>
                  <a:schemeClr val="bg2"/>
                </a:solidFill>
              </a:rPr>
              <a:t>Ferramentas da LMI: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600">
                <a:solidFill>
                  <a:schemeClr val="bg2"/>
                </a:solidFill>
              </a:rPr>
              <a:t>MassCIS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600">
                <a:solidFill>
                  <a:schemeClr val="bg2"/>
                </a:solidFill>
              </a:rPr>
              <a:t>O*Net</a:t>
            </a: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98" name="Google Shape;198;g8495aff0d0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4137" y="4055806"/>
            <a:ext cx="2476500" cy="166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3510117" y="139614"/>
            <a:ext cx="2138516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pt-BR" sz="4000" b="1"/>
              <a:t>Resume</a:t>
            </a:r>
          </a:p>
        </p:txBody>
      </p:sp>
      <p:pic>
        <p:nvPicPr>
          <p:cNvPr id="204" name="Google Shape;204;p11" descr="engineering resumes Resume Example | Resume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88" y="1322614"/>
            <a:ext cx="3831287" cy="4816929"/>
          </a:xfrm>
          <a:prstGeom prst="rect">
            <a:avLst/>
          </a:prstGeom>
          <a:noFill/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1" descr="Resumes and Word Clouds – Get Creative! – Speed Up My Job Search"/>
          <p:cNvPicPr preferRelativeResize="0"/>
          <p:nvPr/>
        </p:nvPicPr>
        <p:blipFill rotWithShape="1">
          <a:blip r:embed="rId4">
            <a:alphaModFix/>
          </a:blip>
          <a:srcRect l="1690" t="3166" r="1882" b="3367"/>
          <a:stretch/>
        </p:blipFill>
        <p:spPr>
          <a:xfrm>
            <a:off x="5134708" y="1981200"/>
            <a:ext cx="3727938" cy="26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324465" y="131744"/>
            <a:ext cx="8539316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pt-BR" sz="3400" b="1" dirty="0"/>
              <a:t>Registro de atividades de procura de emprego</a:t>
            </a:r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65" y="1356852"/>
            <a:ext cx="8539316" cy="47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597309" y="130753"/>
            <a:ext cx="7919883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pt-BR" sz="3400" b="1" dirty="0"/>
              <a:t>Questionário de avaliação de elegibilidade para benefícios de seguro-desemprego (UI)</a:t>
            </a:r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32" y="1371600"/>
            <a:ext cx="8790039" cy="471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262535" y="107450"/>
            <a:ext cx="8515715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pt-BR" sz="3300" b="1" dirty="0">
                <a:solidFill>
                  <a:schemeClr val="lt1"/>
                </a:solidFill>
              </a:rPr>
              <a:t>Atividades e workshops do Centro de carreiras</a:t>
            </a:r>
          </a:p>
        </p:txBody>
      </p:sp>
      <p:sp>
        <p:nvSpPr>
          <p:cNvPr id="224" name="Google Shape;224;p14"/>
          <p:cNvSpPr txBox="1"/>
          <p:nvPr/>
        </p:nvSpPr>
        <p:spPr>
          <a:xfrm>
            <a:off x="5150950" y="1336226"/>
            <a:ext cx="3850546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Resume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Desenvolvimento de resume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Cartas de apresentação (</a:t>
            </a:r>
            <a:r>
              <a:rPr lang="pt-BR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Cover</a:t>
            </a: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Letters</a:t>
            </a: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25" name="Google Shape;225;p14"/>
          <p:cNvSpPr txBox="1"/>
          <p:nvPr/>
        </p:nvSpPr>
        <p:spPr>
          <a:xfrm>
            <a:off x="263913" y="1336228"/>
            <a:ext cx="3933825" cy="190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Avaliações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Identificação de competências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WorkKeys</a:t>
            </a:r>
            <a:endParaRPr lang="pt-BR"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TORQ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Tipologia de </a:t>
            </a:r>
            <a:r>
              <a:rPr lang="pt-BR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Myers-Briggs</a:t>
            </a:r>
            <a:endParaRPr lang="pt-BR"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262535" y="3578883"/>
            <a:ext cx="4736977" cy="239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Procura de emprego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Organizando sua procura de emprego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Sistemas de acompanhamento de candidatos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Desenvolvendo um argumento de marketing pessoal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Usando a idade como uma vantagem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5150937" y="2686501"/>
            <a:ext cx="36273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r>
              <a:rPr lang="pt-BR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20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Contatos</a:t>
            </a:r>
            <a:r>
              <a:rPr lang="pt-BR" sz="2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Works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Recrutamentos de empresas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Feiras de empregos</a:t>
            </a:r>
          </a:p>
        </p:txBody>
      </p:sp>
      <p:sp>
        <p:nvSpPr>
          <p:cNvPr id="228" name="Google Shape;228;p14"/>
          <p:cNvSpPr txBox="1"/>
          <p:nvPr/>
        </p:nvSpPr>
        <p:spPr>
          <a:xfrm>
            <a:off x="5150938" y="4611913"/>
            <a:ext cx="36273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Entrevistas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Sucesso em entrevistas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Entrevistas por telefone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Negociação de salário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/>
        </p:nvSpPr>
        <p:spPr>
          <a:xfrm>
            <a:off x="32775" y="0"/>
            <a:ext cx="8512800" cy="7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Resumo: </a:t>
            </a:r>
          </a:p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Reunião inicial individual do RESEA</a:t>
            </a:r>
          </a:p>
        </p:txBody>
      </p:sp>
      <p:sp>
        <p:nvSpPr>
          <p:cNvPr id="235" name="Google Shape;235;p15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76924" y="1036340"/>
            <a:ext cx="8587663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2300" b="1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Reunião inicial individual do RESEA</a:t>
            </a: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Revisão do valor de preencher o registro do </a:t>
            </a:r>
            <a:r>
              <a:rPr lang="pt-BR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JobQuest</a:t>
            </a:r>
            <a:endParaRPr lang="pt-BR" sz="23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Revisão do resume ou preparação para criar um resume</a:t>
            </a:r>
          </a:p>
          <a:p>
            <a:pPr marL="342900" marR="0" lvl="2" indent="-342900" algn="l" rtl="0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Apresentar registros de procura de emprego preenchidos em cada semana que você fizer uma requisição de benefícios por desemprego (UI)</a:t>
            </a:r>
          </a:p>
          <a:p>
            <a:pPr marR="0" lvl="2" algn="l" rtl="0">
              <a:spcAft>
                <a:spcPts val="1200"/>
              </a:spcAft>
              <a:buClr>
                <a:srgbClr val="0C3B5D"/>
              </a:buClr>
              <a:buSzPts val="2400"/>
            </a:pPr>
            <a:r>
              <a:rPr lang="pt-BR" sz="23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pt-BR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Folha de trabalho de revisão da LMI</a:t>
            </a: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Preencher o Questionário de avaliação de elegibilidade para benefícios por desemprego (UI)</a:t>
            </a: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Marcar uma atividade no Centro de carreiras (Serviço provisório)</a:t>
            </a: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pt-BR" sz="2300" dirty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Marcar uma reunião de revisão do RESEA</a:t>
            </a:r>
          </a:p>
        </p:txBody>
      </p:sp>
      <p:pic>
        <p:nvPicPr>
          <p:cNvPr id="237" name="Google Shape;237;p15" descr="22 Best Work From Home Jobs - Good Ideas for Working at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429" y="1472791"/>
            <a:ext cx="2067592" cy="220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0" y="107147"/>
            <a:ext cx="7131050" cy="954348"/>
          </a:xfrm>
        </p:spPr>
        <p:txBody>
          <a:bodyPr/>
          <a:lstStyle/>
          <a:p>
            <a:pPr algn="ctr"/>
            <a:r>
              <a:rPr lang="pt-BR" b="1"/>
              <a:t>Próximos passos: Depois da reunião inicial do RESEA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1"/>
            <a:ext cx="8991600" cy="4752998"/>
          </a:xfrm>
        </p:spPr>
        <p:txBody>
          <a:bodyPr/>
          <a:lstStyle/>
          <a:p>
            <a:pPr algn="ctr"/>
            <a:r>
              <a:rPr lang="pt-BR" sz="2700">
                <a:solidFill>
                  <a:srgbClr val="0C3B5D"/>
                </a:solidFill>
              </a:rPr>
              <a:t>Participar de uma reunião de revisão do RESEA</a:t>
            </a:r>
          </a:p>
          <a:p>
            <a:pPr algn="ctr"/>
            <a:r>
              <a:rPr lang="pt-BR" sz="2700">
                <a:solidFill>
                  <a:srgbClr val="0C3B5D"/>
                </a:solidFill>
                <a:sym typeface="Arial"/>
              </a:rPr>
              <a:t>Informar se conseguiu um emprego para que possamos comemorar seu sucesso e atualizar nosso banco de dados!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42" y="3246121"/>
            <a:ext cx="309552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901200" y="462700"/>
            <a:ext cx="67386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pt-BR" sz="3400"/>
              <a:t>Lembre-se: o não comparecimento às duas reuniões do RESEA afetarão seus benefícios por desemprego!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 sz="3400">
                <a:solidFill>
                  <a:schemeClr val="lt1"/>
                </a:solidFill>
              </a:rPr>
              <a:t>A Equipe do MassHire aguarda ansiosamente a oportunidade de trabalhar com você!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95afef91_0_0"/>
          <p:cNvSpPr txBox="1">
            <a:spLocks noGrp="1"/>
          </p:cNvSpPr>
          <p:nvPr>
            <p:ph type="title"/>
          </p:nvPr>
        </p:nvSpPr>
        <p:spPr>
          <a:xfrm>
            <a:off x="1107150" y="125325"/>
            <a:ext cx="708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b="1"/>
              <a:t>Participação no Programa RESEA</a:t>
            </a:r>
          </a:p>
        </p:txBody>
      </p:sp>
      <p:sp>
        <p:nvSpPr>
          <p:cNvPr id="124" name="Google Shape;124;g8495afef91_0_0"/>
          <p:cNvSpPr txBox="1">
            <a:spLocks noGrp="1"/>
          </p:cNvSpPr>
          <p:nvPr>
            <p:ph type="body" idx="1"/>
          </p:nvPr>
        </p:nvSpPr>
        <p:spPr>
          <a:xfrm>
            <a:off x="234300" y="1432450"/>
            <a:ext cx="8827800" cy="4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000" b="1" dirty="0"/>
              <a:t>O que é RESEA?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000" dirty="0"/>
              <a:t>RESEA é um programa federal para ajudar nossos clientes a voltar a trabalhar mais rapidamente por meio d</a:t>
            </a:r>
            <a:r>
              <a:rPr lang="pt-BR" sz="2000" dirty="0">
                <a:solidFill>
                  <a:srgbClr val="042B4A"/>
                </a:solidFill>
              </a:rPr>
              <a:t>e engajamento nos serviços de recontratação </a:t>
            </a:r>
            <a:r>
              <a:rPr lang="pt-BR" sz="2000" dirty="0"/>
              <a:t>e reuniões com a equipe do Centro de Carreiras do </a:t>
            </a:r>
            <a:r>
              <a:rPr lang="pt-BR" sz="2000" dirty="0" err="1"/>
              <a:t>MassHire</a:t>
            </a:r>
            <a:r>
              <a:rPr lang="pt-BR" sz="2000" dirty="0"/>
              <a:t> a fim de discutir suas metas de procura de emprego.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pt-BR"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000" b="1" dirty="0"/>
              <a:t>Quem é selecionado para o programa RESEA?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000" dirty="0"/>
              <a:t>São selecionados os clientes que estejam recebendo benefícios por desemprego.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lang="pt-BR"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pt-BR" sz="2000" b="1" dirty="0"/>
              <a:t>Quais são os benefícios de ser selecionado para o Programa RESEA?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pt-BR" sz="2000" dirty="0"/>
              <a:t>Você foi selecionado para o RESEA para receber serviços de recontratação e procura de emprego através do sistema do Centro de Carreiras do </a:t>
            </a:r>
            <a:r>
              <a:rPr lang="pt-BR" sz="2000" dirty="0" err="1"/>
              <a:t>MassHire</a:t>
            </a:r>
            <a:r>
              <a:rPr lang="pt-BR" sz="2000" dirty="0"/>
              <a:t> (</a:t>
            </a:r>
            <a:r>
              <a:rPr lang="pt-BR" sz="2000" dirty="0" err="1"/>
              <a:t>MassHire</a:t>
            </a:r>
            <a:r>
              <a:rPr lang="pt-BR" sz="2000" dirty="0"/>
              <a:t> </a:t>
            </a:r>
            <a:r>
              <a:rPr lang="pt-BR" sz="2000" dirty="0" err="1"/>
              <a:t>Career</a:t>
            </a:r>
            <a:r>
              <a:rPr lang="pt-BR" sz="2000" dirty="0"/>
              <a:t> </a:t>
            </a:r>
            <a:r>
              <a:rPr lang="pt-BR" sz="2000" dirty="0" err="1"/>
              <a:t>Center</a:t>
            </a:r>
            <a:r>
              <a:rPr lang="pt-BR" sz="2000" dirty="0"/>
              <a:t>). Nossa equipe também ajudará você com os requisitos de elegibilidade para benefícios por desemprego (UI) para que continue a receber benefícios de UI.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strike="sngStrik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75293" y="1190447"/>
            <a:ext cx="9068707" cy="505024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wrap="square" lIns="91425" tIns="45700" rIns="91425" bIns="45700" spcCol="0" rtlCol="0" fromWordArt="0" anchor="ctr" anchorCtr="0" forceAA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12419" y="2484439"/>
            <a:ext cx="1986552" cy="24821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700" dirty="0">
                <a:solidFill>
                  <a:schemeClr val="bg2"/>
                </a:solidFill>
              </a:rPr>
              <a:t>O não comparecimento às duas reuniões do RESEA pode afetar seus benefícios por desemprego (UI)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5690" y="2484437"/>
            <a:ext cx="1842252" cy="24821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800" dirty="0">
                <a:solidFill>
                  <a:schemeClr val="bg2"/>
                </a:solidFill>
              </a:rPr>
              <a:t>A equipe do </a:t>
            </a:r>
            <a:r>
              <a:rPr lang="pt-BR" sz="1800" dirty="0" err="1">
                <a:solidFill>
                  <a:schemeClr val="bg2"/>
                </a:solidFill>
              </a:rPr>
              <a:t>MassHire</a:t>
            </a:r>
            <a:r>
              <a:rPr lang="pt-BR" sz="1800" dirty="0">
                <a:solidFill>
                  <a:schemeClr val="bg2"/>
                </a:solidFill>
              </a:rPr>
              <a:t> irá marcar uma reunião inicial do RESEA individual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919" y="2484407"/>
            <a:ext cx="1937567" cy="24844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bg2"/>
                </a:solidFill>
              </a:rPr>
              <a:t>Recebimento da carta do DUA com os prazos para a reunião do RESEA</a:t>
            </a:r>
          </a:p>
          <a:p>
            <a:pPr algn="ctr" eaLnBrk="1" hangingPunct="1">
              <a:defRPr/>
            </a:pPr>
            <a:r>
              <a:rPr lang="pt-BR" sz="1600" dirty="0">
                <a:solidFill>
                  <a:schemeClr val="bg2"/>
                </a:solidFill>
              </a:rPr>
              <a:t>e detalhes para continuar a receber benefícios por desemprego (UI)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68444" y="2484437"/>
            <a:ext cx="2054676" cy="24821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>
                <a:solidFill>
                  <a:schemeClr val="bg2"/>
                </a:solidFill>
              </a:rPr>
              <a:t>Comparecer à reunião inicial do RESEA dentro de 3 semanas </a:t>
            </a:r>
          </a:p>
          <a:p>
            <a:pPr algn="ctr" eaLnBrk="1" hangingPunct="1">
              <a:defRPr/>
            </a:pPr>
            <a:r>
              <a:rPr lang="pt-BR" sz="1600" dirty="0">
                <a:solidFill>
                  <a:schemeClr val="bg2"/>
                </a:solidFill>
              </a:rPr>
              <a:t>______________</a:t>
            </a:r>
            <a:endParaRPr lang="en-US" sz="16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pt-BR" sz="1600" dirty="0">
                <a:solidFill>
                  <a:schemeClr val="bg2"/>
                </a:solidFill>
              </a:rPr>
              <a:t>Comparecer à reunião de revisão do RESEA dentro de 5 semanas</a:t>
            </a:r>
          </a:p>
        </p:txBody>
      </p:sp>
      <p:sp>
        <p:nvSpPr>
          <p:cNvPr id="18" name="Google Shape;130;g772d42557f_3_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5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b="1" dirty="0"/>
              <a:t>Comparecimento às reuniões do RESEA</a:t>
            </a:r>
          </a:p>
        </p:txBody>
      </p:sp>
    </p:spTree>
    <p:extLst>
      <p:ext uri="{BB962C8B-B14F-4D97-AF65-F5344CB8AC3E}">
        <p14:creationId xmlns:p14="http://schemas.microsoft.com/office/powerpoint/2010/main" val="1733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99150" y="102850"/>
            <a:ext cx="858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pt-BR" sz="3200" b="1" dirty="0"/>
              <a:t>Como podemos ajudar você a continuar a receber benefícios de seguro-desemprego </a:t>
            </a:r>
            <a:r>
              <a:rPr lang="pt-BR" sz="3200" dirty="0"/>
              <a:t>(UI) </a:t>
            </a:r>
          </a:p>
        </p:txBody>
      </p:sp>
      <p:sp>
        <p:nvSpPr>
          <p:cNvPr id="138" name="Google Shape;138;p2"/>
          <p:cNvSpPr txBox="1">
            <a:spLocks noGrp="1"/>
          </p:cNvSpPr>
          <p:nvPr>
            <p:ph type="sldNum" idx="4294967295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89070" y="1590719"/>
            <a:ext cx="8411400" cy="437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Objetivos gerais do RESEA: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Ajudá-lo a ter sucesso na reunião inicial e reunião de revisão do RESEA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Instrui-lo sobre os requisitos do RESEA para que mantenha sua elegibilidade para benefícios de </a:t>
            </a:r>
            <a:r>
              <a:rPr lang="pt-BR" sz="2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seguro-</a:t>
            </a:r>
            <a:r>
              <a:rPr lang="pt-BR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desemprego (UI)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Marcar tanto a reunião inicial quanto a reunião de revisão do RESEA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Introdução aos serviços de recontratação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-103239" y="1249489"/>
            <a:ext cx="9247239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Revisão e avaliação das necessidades </a:t>
            </a:r>
            <a:r>
              <a:rPr lang="pt-BR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individuais/Plano</a:t>
            </a: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de ação de carreira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Visão geral do </a:t>
            </a:r>
            <a:r>
              <a:rPr lang="pt-BR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JobQuest</a:t>
            </a: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(JQ)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Explicação das Informações do Mercado de Trabalho (LMI - Labor </a:t>
            </a:r>
            <a:r>
              <a:rPr lang="pt-BR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Market</a:t>
            </a: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Explicação dos requisitos do Resume (Currículo)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Revisão de como preencher os registros de procura de emprego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Explicação do Questionário de Elegibilidade para UI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Expectativas da reunião individual inicial do RESEA</a:t>
            </a: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pt-BR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Expectativas da reunião de revisão do RESEA</a:t>
            </a:r>
          </a:p>
          <a:p>
            <a:pPr marL="38862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71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70162" y="202488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Reunião inicial do RESEA</a:t>
            </a: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8397" y="4335581"/>
            <a:ext cx="1809750" cy="1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668063" y="131744"/>
            <a:ext cx="7958353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pt-BR" b="1" dirty="0"/>
              <a:t>Avaliação das necessidades individuais</a:t>
            </a:r>
          </a:p>
        </p:txBody>
      </p:sp>
      <p:sp>
        <p:nvSpPr>
          <p:cNvPr id="154" name="Google Shape;154;p6"/>
          <p:cNvSpPr txBox="1"/>
          <p:nvPr/>
        </p:nvSpPr>
        <p:spPr>
          <a:xfrm>
            <a:off x="668063" y="1726900"/>
            <a:ext cx="8147100" cy="4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Uma Avaliação da Necessidades Individuais (INA - Individual </a:t>
            </a:r>
            <a:r>
              <a:rPr lang="pt-BR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lang="pt-BR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BR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) ajudará a identificar necessidades específicas como: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r>
              <a:rPr lang="pt-BR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pt-BR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Metas de recontratação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pt-BR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Serviços especializados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pt-BR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*Jovens</a:t>
            </a:r>
            <a:r>
              <a:rPr lang="pt-BR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e adultos jovens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pt-BR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*Veteranos</a:t>
            </a:r>
            <a:endParaRPr lang="pt-BR"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pt-BR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Oportunidade de treinamento potencial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pt-BR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pt-BR" sz="2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Indicações a recursos de parceiros e da comunidade</a:t>
            </a: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310" y="2708692"/>
            <a:ext cx="2532107" cy="201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42900" y="76200"/>
            <a:ext cx="8001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B85808"/>
              </a:buClr>
              <a:buSzPts val="3600"/>
            </a:pPr>
            <a:r>
              <a:rPr lang="pt-BR" sz="2800" b="1" dirty="0">
                <a:solidFill>
                  <a:schemeClr val="lt1"/>
                </a:solidFill>
              </a:rPr>
              <a:t>  Introdução ao Plano de Ação de Carreira (CAP - </a:t>
            </a:r>
            <a:r>
              <a:rPr lang="pt-BR" sz="2800" b="1" dirty="0" err="1">
                <a:solidFill>
                  <a:schemeClr val="lt1"/>
                </a:solidFill>
              </a:rPr>
              <a:t>Career</a:t>
            </a:r>
            <a:r>
              <a:rPr lang="pt-BR" sz="2800" b="1" dirty="0">
                <a:solidFill>
                  <a:schemeClr val="lt1"/>
                </a:solidFill>
              </a:rPr>
              <a:t> </a:t>
            </a:r>
            <a:r>
              <a:rPr lang="pt-BR" sz="2800" b="1" dirty="0" err="1">
                <a:solidFill>
                  <a:schemeClr val="lt1"/>
                </a:solidFill>
              </a:rPr>
              <a:t>Action</a:t>
            </a:r>
            <a:r>
              <a:rPr lang="pt-BR" sz="2800" b="1" dirty="0">
                <a:solidFill>
                  <a:schemeClr val="lt1"/>
                </a:solidFill>
              </a:rPr>
              <a:t> </a:t>
            </a:r>
            <a:r>
              <a:rPr lang="pt-BR" sz="2800" b="1" dirty="0" err="1">
                <a:solidFill>
                  <a:schemeClr val="lt1"/>
                </a:solidFill>
              </a:rPr>
              <a:t>Plan</a:t>
            </a:r>
            <a:r>
              <a:rPr lang="pt-BR" sz="2800" b="1" dirty="0">
                <a:solidFill>
                  <a:schemeClr val="lt1"/>
                </a:solidFill>
              </a:rPr>
              <a:t>) dos serviços de recontratação </a:t>
            </a:r>
          </a:p>
        </p:txBody>
      </p:sp>
      <p:sp>
        <p:nvSpPr>
          <p:cNvPr id="162" name="Google Shape;162;p7"/>
          <p:cNvSpPr txBox="1"/>
          <p:nvPr/>
        </p:nvSpPr>
        <p:spPr>
          <a:xfrm>
            <a:off x="250725" y="1645250"/>
            <a:ext cx="833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 plano de ação de carreira (CAP) do RESEA ajuda os clientes a planejar sua procura de emprego. Ele pode incluir: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 panose="020B0604020202020204" pitchFamily="34" charset="0"/>
              <a:buChar char="•"/>
            </a:pPr>
            <a:r>
              <a:rPr lang="pt-BR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Desenvolvimento de um plano de ação para alcançar as metas de emprego  </a:t>
            </a: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 pitchFamily="34" charset="0"/>
              <a:buChar char="•"/>
            </a:pPr>
            <a:r>
              <a:rPr lang="pt-BR" sz="2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Garantir o sucesso da progressão e conclusão do seu plano de procura de emprego </a:t>
            </a: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9700" y="4453938"/>
            <a:ext cx="218645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028" y="1307805"/>
            <a:ext cx="5845203" cy="4831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7848600" y="25527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500" y="22500"/>
                </a:moveTo>
                <a:lnTo>
                  <a:pt x="-122158" y="-16020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Login</a:t>
            </a:r>
          </a:p>
        </p:txBody>
      </p:sp>
      <p:sp>
        <p:nvSpPr>
          <p:cNvPr id="171" name="Google Shape;171;p3"/>
          <p:cNvSpPr/>
          <p:nvPr/>
        </p:nvSpPr>
        <p:spPr>
          <a:xfrm>
            <a:off x="7848600" y="3574472"/>
            <a:ext cx="1295400" cy="69718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15" y="27398"/>
                </a:moveTo>
                <a:lnTo>
                  <a:pt x="-92296" y="-65476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Registro de usuário iniciante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pt-BR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654760" y="44577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77" y="29357"/>
                </a:moveTo>
                <a:lnTo>
                  <a:pt x="-206741" y="-100703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Anúncios de eventos</a:t>
            </a:r>
          </a:p>
        </p:txBody>
      </p:sp>
      <p:sp>
        <p:nvSpPr>
          <p:cNvPr id="173" name="Google Shape;173;p3"/>
          <p:cNvSpPr/>
          <p:nvPr/>
        </p:nvSpPr>
        <p:spPr>
          <a:xfrm>
            <a:off x="31530" y="2362200"/>
            <a:ext cx="1066800" cy="14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5021" y="-2143"/>
                </a:moveTo>
                <a:lnTo>
                  <a:pt x="271032" y="-24271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Procurar</a:t>
            </a:r>
            <a:r>
              <a:rPr lang="pt-BR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Empregos</a:t>
            </a: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Escolas de treinamento</a:t>
            </a: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Eventos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Acesso ao: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Meu Job Quest</a:t>
            </a:r>
          </a:p>
        </p:txBody>
      </p:sp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642505" y="129103"/>
            <a:ext cx="362810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pt-BR" sz="4000" b="1"/>
              <a:t>JobQuest (JQ)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95aff0d0_2_0"/>
          <p:cNvSpPr txBox="1">
            <a:spLocks noGrp="1"/>
          </p:cNvSpPr>
          <p:nvPr>
            <p:ph type="title"/>
          </p:nvPr>
        </p:nvSpPr>
        <p:spPr>
          <a:xfrm>
            <a:off x="761600" y="103814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b="1"/>
              <a:t>Benefícios do JobQuest</a:t>
            </a:r>
          </a:p>
        </p:txBody>
      </p:sp>
      <p:sp>
        <p:nvSpPr>
          <p:cNvPr id="181" name="Google Shape;181;g8495aff0d0_2_0"/>
          <p:cNvSpPr txBox="1">
            <a:spLocks noGrp="1"/>
          </p:cNvSpPr>
          <p:nvPr>
            <p:ph type="body" idx="1"/>
          </p:nvPr>
        </p:nvSpPr>
        <p:spPr>
          <a:xfrm>
            <a:off x="356175" y="145838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Benefícios do uso do </a:t>
            </a:r>
            <a:r>
              <a:rPr lang="pt-BR" dirty="0" err="1"/>
              <a:t>JobQuest</a:t>
            </a:r>
            <a:r>
              <a:rPr lang="pt-BR" dirty="0"/>
              <a:t> em sua procura de emprego: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pt-BR" dirty="0"/>
              <a:t>Correspondência de habilidades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dirty="0"/>
              <a:t>Correspondência de empregos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dirty="0"/>
              <a:t>Envio de resume (currículo)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dirty="0"/>
              <a:t>Histórico de empregos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dirty="0">
                <a:solidFill>
                  <a:srgbClr val="002060"/>
                </a:solidFill>
              </a:rPr>
              <a:t>Procura de programas de treinamento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dirty="0"/>
              <a:t>Recrutamento por empregadores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dirty="0"/>
              <a:t>Localização de eventos como feiras de empregos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dirty="0"/>
              <a:t>Empregos verdes</a:t>
            </a: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82" name="Google Shape;182;g8495aff0d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9450" y="2599675"/>
            <a:ext cx="3169350" cy="28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1006</Words>
  <Application>Microsoft Office PowerPoint</Application>
  <PresentationFormat>On-screen Show (4:3)</PresentationFormat>
  <Paragraphs>163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Merriweather Sans</vt:lpstr>
      <vt:lpstr>Noto Sans Symbols</vt:lpstr>
      <vt:lpstr>Office Theme</vt:lpstr>
      <vt:lpstr>PowerPoint Presentation</vt:lpstr>
      <vt:lpstr>Participação no Programa RESEA</vt:lpstr>
      <vt:lpstr>Comparecimento às reuniões do RESEA</vt:lpstr>
      <vt:lpstr>Como podemos ajudar você a continuar a receber benefícios de seguro-desemprego (UI) </vt:lpstr>
      <vt:lpstr>PowerPoint Presentation</vt:lpstr>
      <vt:lpstr>Avaliação das necessidades individuais</vt:lpstr>
      <vt:lpstr>  Introdução ao Plano de Ação de Carreira (CAP - Career Action Plan) dos serviços de recontratação </vt:lpstr>
      <vt:lpstr>JobQuest (JQ)</vt:lpstr>
      <vt:lpstr>Benefícios do JobQuest</vt:lpstr>
      <vt:lpstr>O Motivo para usar as Informações do Mercado de Trabalho (LMI - Labor Market Information) </vt:lpstr>
      <vt:lpstr>Perguntas que a LMI responde</vt:lpstr>
      <vt:lpstr>Resume</vt:lpstr>
      <vt:lpstr>Registro de atividades de procura de emprego</vt:lpstr>
      <vt:lpstr>Questionário de avaliação de elegibilidade para benefícios de seguro-desemprego (UI)</vt:lpstr>
      <vt:lpstr>Atividades e workshops do Centro de carreiras</vt:lpstr>
      <vt:lpstr>PowerPoint Presentation</vt:lpstr>
      <vt:lpstr>Próximos passos: Depois da reunião inicial do RESEA</vt:lpstr>
      <vt:lpstr>Lembre-se: o não comparecimento às duas reuniões do RESEA afetarão seus benefícios por desemprego!   A Equipe do MassHire aguarda ansiosamente a oportunidade de trabalhar com você!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Leonard, Kim (EOL)</cp:lastModifiedBy>
  <cp:revision>73</cp:revision>
  <dcterms:created xsi:type="dcterms:W3CDTF">2018-04-17T17:15:10Z</dcterms:created>
  <dcterms:modified xsi:type="dcterms:W3CDTF">2020-07-09T17:19:03Z</dcterms:modified>
</cp:coreProperties>
</file>