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it8m/4PyYqqTPnk712DvZx2YlM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6" autoAdjust="0"/>
  </p:normalViewPr>
  <p:slideViewPr>
    <p:cSldViewPr snapToGrid="0">
      <p:cViewPr varScale="1">
        <p:scale>
          <a:sx n="56" d="100"/>
          <a:sy n="56" d="100"/>
        </p:scale>
        <p:origin x="7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7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538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95aff0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8495aff0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dirty="0"/>
          </a:p>
        </p:txBody>
      </p:sp>
      <p:sp>
        <p:nvSpPr>
          <p:cNvPr id="186" name="Google Shape;186;g8495aff0d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96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95aff0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495aff0d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4" name="Google Shape;194;g8495aff0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25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2079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203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671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574766" y="4207475"/>
            <a:ext cx="5512525" cy="44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08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508000" y="4572000"/>
            <a:ext cx="5842000" cy="39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2336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82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4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95afe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495afe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21" name="Google Shape;121;g8495afef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16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8000" y="4343400"/>
            <a:ext cx="5664200" cy="42055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7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20089" y="4251975"/>
            <a:ext cx="5506539" cy="43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49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33300" y="4382092"/>
            <a:ext cx="5686213" cy="42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0" y="738130"/>
            <a:ext cx="4877029" cy="34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25713" y="4343400"/>
            <a:ext cx="5138057" cy="444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accent6"/>
              </a:buClr>
              <a:buSzPts val="1100"/>
            </a:pPr>
            <a:endParaRPr sz="15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845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09599" y="4151085"/>
            <a:ext cx="5602515" cy="425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 dirty="0">
              <a:sym typeface="Calibri"/>
            </a:endParaRPr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7"/>
          <a:stretch/>
        </p:blipFill>
        <p:spPr>
          <a:xfrm>
            <a:off x="769257" y="431810"/>
            <a:ext cx="5161280" cy="33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0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574586" y="4343400"/>
            <a:ext cx="5665573" cy="42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91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95aff0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8495aff0d0_2_0:notes"/>
          <p:cNvSpPr txBox="1">
            <a:spLocks noGrp="1"/>
          </p:cNvSpPr>
          <p:nvPr>
            <p:ph type="body" idx="1"/>
          </p:nvPr>
        </p:nvSpPr>
        <p:spPr>
          <a:xfrm>
            <a:off x="556055" y="4343399"/>
            <a:ext cx="5795318" cy="42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8495aff0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23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2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3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30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3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3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2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3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pic" idx="3"/>
          </p:nvPr>
        </p:nvSpPr>
        <p:spPr>
          <a:xfrm>
            <a:off x="457200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3" name="Google Shape;103;p33"/>
          <p:cNvCxnSpPr/>
          <p:nvPr/>
        </p:nvCxnSpPr>
        <p:spPr>
          <a:xfrm>
            <a:off x="4572000" y="1216122"/>
            <a:ext cx="0" cy="4918364"/>
          </a:xfrm>
          <a:prstGeom prst="straightConnector1">
            <a:avLst/>
          </a:prstGeom>
          <a:noFill/>
          <a:ln w="25400" cap="flat" cmpd="sng">
            <a:solidFill>
              <a:srgbClr val="42648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4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4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2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7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8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9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17">
            <a:alphaModFix/>
          </a:blip>
          <a:srcRect l="1785" t="14556" r="3568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365761" y="468819"/>
            <a:ext cx="845468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000"/>
            </a:pPr>
            <a:r>
              <a:rPr lang="ru-RU" sz="32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Добро пожаловать на ознакомительное занятие по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Программе </a:t>
            </a: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услуг </a:t>
            </a: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повторного трудоустройства и оценки соответствия </a:t>
            </a:r>
            <a:r>
              <a:rPr lang="ru-RU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критериям</a:t>
            </a:r>
            <a:r>
              <a:rPr lang="en-CA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95aff0d0_0_36"/>
          <p:cNvSpPr txBox="1">
            <a:spLocks noGrp="1"/>
          </p:cNvSpPr>
          <p:nvPr>
            <p:ph type="title"/>
          </p:nvPr>
        </p:nvSpPr>
        <p:spPr>
          <a:xfrm>
            <a:off x="1100700" y="76189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b="1" dirty="0" smtClean="0"/>
              <a:t>Цель </a:t>
            </a:r>
            <a:r>
              <a:rPr lang="ru-RU" b="1" dirty="0"/>
              <a:t>использования информации о рынке труда (ИРТ</a:t>
            </a:r>
            <a:r>
              <a:rPr lang="ru-RU" b="1" dirty="0" smtClean="0"/>
              <a:t>)</a:t>
            </a:r>
            <a:endParaRPr b="1" dirty="0"/>
          </a:p>
        </p:txBody>
      </p:sp>
      <p:sp>
        <p:nvSpPr>
          <p:cNvPr id="189" name="Google Shape;189;g8495aff0d0_0_36"/>
          <p:cNvSpPr txBox="1">
            <a:spLocks noGrp="1"/>
          </p:cNvSpPr>
          <p:nvPr>
            <p:ph type="body" idx="1"/>
          </p:nvPr>
        </p:nvSpPr>
        <p:spPr>
          <a:xfrm>
            <a:off x="302100" y="1406300"/>
            <a:ext cx="87282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 b="1" dirty="0" smtClean="0"/>
              <a:t>Что такое ИРТ</a:t>
            </a:r>
            <a:r>
              <a:rPr lang="en-US" sz="2000" b="1" dirty="0" smtClean="0"/>
              <a:t>?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 dirty="0" smtClean="0"/>
              <a:t>ИРТ представляет собой </a:t>
            </a:r>
            <a:r>
              <a:rPr lang="ru-RU" sz="2000" dirty="0" smtClean="0"/>
              <a:t>результат исследований </a:t>
            </a:r>
            <a:r>
              <a:rPr lang="ru-RU" sz="2000" dirty="0" smtClean="0"/>
              <a:t>рынка </a:t>
            </a:r>
            <a:r>
              <a:rPr lang="ru-RU" sz="2000" dirty="0" smtClean="0"/>
              <a:t>труда, проводимых </a:t>
            </a:r>
            <a:r>
              <a:rPr lang="ru-RU" sz="2000" dirty="0" smtClean="0"/>
              <a:t>для того, чтобы понять, </a:t>
            </a:r>
            <a:r>
              <a:rPr lang="ru-RU" sz="2000" dirty="0" smtClean="0"/>
              <a:t>к какому сегменту </a:t>
            </a:r>
            <a:r>
              <a:rPr lang="ru-RU" sz="2000" dirty="0" smtClean="0"/>
              <a:t>рынка труда </a:t>
            </a:r>
            <a:r>
              <a:rPr lang="ru-RU" sz="2000" dirty="0" smtClean="0"/>
              <a:t>относится ваш </a:t>
            </a:r>
            <a:r>
              <a:rPr lang="ru-RU" sz="2000" dirty="0" smtClean="0"/>
              <a:t>род занятий</a:t>
            </a:r>
            <a:r>
              <a:rPr lang="en-US" sz="2000" dirty="0" smtClean="0"/>
              <a:t>. 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 b="1" dirty="0" smtClean="0"/>
              <a:t>Зачем нужна </a:t>
            </a:r>
            <a:r>
              <a:rPr lang="ru-RU" sz="2000" b="1" dirty="0" smtClean="0"/>
              <a:t>ИРТ при поисках работы</a:t>
            </a:r>
            <a:r>
              <a:rPr lang="en-US" sz="2000" b="1" dirty="0" smtClean="0"/>
              <a:t>?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 dirty="0" smtClean="0"/>
              <a:t>В ней содержатся </a:t>
            </a:r>
            <a:r>
              <a:rPr lang="ru-RU" sz="2000" dirty="0" smtClean="0"/>
              <a:t>ответы на вопросы, которые помогут вам принимать более целесообразные, взвешенные решения</a:t>
            </a:r>
            <a:r>
              <a:rPr lang="en-US" sz="2000" dirty="0" smtClean="0"/>
              <a:t>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 dirty="0" smtClean="0"/>
              <a:t>ИРТ может помочь вам оценить свои знания, навыки, способности, ценности и интересы и стать полезным инструментом в процессе поисков работы</a:t>
            </a:r>
            <a:r>
              <a:rPr lang="en-US" sz="2000" dirty="0" smtClean="0"/>
              <a:t>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</p:txBody>
      </p:sp>
      <p:pic>
        <p:nvPicPr>
          <p:cNvPr id="190" name="Google Shape;190;g8495aff0d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4750" y="4873677"/>
            <a:ext cx="1839250" cy="129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95aff0d0_2_6"/>
          <p:cNvSpPr txBox="1">
            <a:spLocks noGrp="1"/>
          </p:cNvSpPr>
          <p:nvPr>
            <p:ph type="title"/>
          </p:nvPr>
        </p:nvSpPr>
        <p:spPr>
          <a:xfrm>
            <a:off x="477078" y="118925"/>
            <a:ext cx="857747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3200" b="1" dirty="0" smtClean="0"/>
              <a:t>Вопросы, ответы на которые содержит ИРТ</a:t>
            </a:r>
            <a:endParaRPr sz="3200" b="1" dirty="0"/>
          </a:p>
        </p:txBody>
      </p:sp>
      <p:sp>
        <p:nvSpPr>
          <p:cNvPr id="197" name="Google Shape;197;g8495aff0d0_2_6"/>
          <p:cNvSpPr txBox="1">
            <a:spLocks noGrp="1"/>
          </p:cNvSpPr>
          <p:nvPr>
            <p:ph type="body" idx="1"/>
          </p:nvPr>
        </p:nvSpPr>
        <p:spPr>
          <a:xfrm>
            <a:off x="160800" y="1382925"/>
            <a:ext cx="8822400" cy="45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ts val="1100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Чем </a:t>
            </a:r>
            <a:r>
              <a:rPr lang="ru-RU" sz="2000" b="1" dirty="0" smtClean="0"/>
              <a:t>информация </a:t>
            </a:r>
            <a:r>
              <a:rPr lang="ru-RU" sz="2000" b="1" dirty="0"/>
              <a:t>о рынке труда (ИРТ</a:t>
            </a:r>
            <a:r>
              <a:rPr lang="ru-RU" sz="2000" b="1" dirty="0" smtClean="0"/>
              <a:t>) </a:t>
            </a:r>
            <a:r>
              <a:rPr lang="ru-RU" sz="2000" b="1" dirty="0" smtClean="0">
                <a:solidFill>
                  <a:srgbClr val="002060"/>
                </a:solidFill>
              </a:rPr>
              <a:t>может помочь мне в поисках работы?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000" dirty="0" smtClean="0">
                <a:solidFill>
                  <a:srgbClr val="002060"/>
                </a:solidFill>
              </a:rPr>
              <a:t>Данные о </a:t>
            </a:r>
            <a:r>
              <a:rPr lang="ru-RU" sz="2000" dirty="0" smtClean="0">
                <a:solidFill>
                  <a:srgbClr val="002060"/>
                </a:solidFill>
              </a:rPr>
              <a:t>требуемых навыках </a:t>
            </a:r>
            <a:r>
              <a:rPr lang="ru-RU" sz="2000" dirty="0" smtClean="0">
                <a:solidFill>
                  <a:srgbClr val="002060"/>
                </a:solidFill>
              </a:rPr>
              <a:t>и заработной плате</a:t>
            </a:r>
            <a:endParaRPr sz="20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000" dirty="0" smtClean="0">
                <a:solidFill>
                  <a:srgbClr val="002060"/>
                </a:solidFill>
              </a:rPr>
              <a:t>Сведения о росте или уменьшении спроса на профессии</a:t>
            </a:r>
            <a:endParaRPr sz="20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000" dirty="0" smtClean="0">
                <a:solidFill>
                  <a:srgbClr val="002060"/>
                </a:solidFill>
              </a:rPr>
              <a:t>Понимание того, какие знания, навыки и способности необходимы для </a:t>
            </a:r>
            <a:r>
              <a:rPr lang="ru-RU" sz="2000" dirty="0" smtClean="0">
                <a:solidFill>
                  <a:srgbClr val="002060"/>
                </a:solidFill>
              </a:rPr>
              <a:t>данной </a:t>
            </a:r>
            <a:r>
              <a:rPr lang="ru-RU" sz="2000" dirty="0" smtClean="0">
                <a:solidFill>
                  <a:srgbClr val="002060"/>
                </a:solidFill>
              </a:rPr>
              <a:t>работы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000" dirty="0" smtClean="0">
                <a:solidFill>
                  <a:srgbClr val="002060"/>
                </a:solidFill>
              </a:rPr>
              <a:t>Информация о программах профессиональной подготовки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000" dirty="0" smtClean="0">
                <a:solidFill>
                  <a:srgbClr val="002060"/>
                </a:solidFill>
              </a:rPr>
              <a:t>Подготовка резюме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000" dirty="0">
              <a:solidFill>
                <a:srgbClr val="00206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2"/>
                </a:solidFill>
              </a:rPr>
              <a:t>Инструменты ИРТ</a:t>
            </a:r>
            <a:r>
              <a:rPr lang="en-US" sz="2000" dirty="0" smtClean="0">
                <a:solidFill>
                  <a:schemeClr val="bg2"/>
                </a:solidFill>
              </a:rPr>
              <a:t>:</a:t>
            </a:r>
            <a:endParaRPr lang="en-US" sz="2000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 err="1">
                <a:solidFill>
                  <a:schemeClr val="bg2"/>
                </a:solidFill>
              </a:rPr>
              <a:t>MassCIS</a:t>
            </a:r>
            <a:endParaRPr lang="en-US" sz="2000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solidFill>
                  <a:schemeClr val="bg2"/>
                </a:solidFill>
              </a:rPr>
              <a:t>O*Net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98" name="Google Shape;198;g8495aff0d0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4137" y="4055806"/>
            <a:ext cx="2476500" cy="16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3510117" y="139614"/>
            <a:ext cx="2138516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ru-RU" sz="4000" b="1" dirty="0" smtClean="0"/>
              <a:t>Резюме</a:t>
            </a:r>
            <a:endParaRPr sz="4000" b="1" dirty="0"/>
          </a:p>
        </p:txBody>
      </p:sp>
      <p:pic>
        <p:nvPicPr>
          <p:cNvPr id="204" name="Google Shape;204;p11" descr="engineering resumes Resume Example | Resum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88" y="1322614"/>
            <a:ext cx="3831287" cy="4816929"/>
          </a:xfrm>
          <a:prstGeom prst="rect">
            <a:avLst/>
          </a:prstGeom>
          <a:noFill/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1" descr="Resumes and Word Clouds – Get Creative! – Speed Up My Job Search"/>
          <p:cNvPicPr preferRelativeResize="0"/>
          <p:nvPr/>
        </p:nvPicPr>
        <p:blipFill rotWithShape="1">
          <a:blip r:embed="rId4">
            <a:alphaModFix/>
          </a:blip>
          <a:srcRect l="1690" t="3166" r="1882" b="3367"/>
          <a:stretch/>
        </p:blipFill>
        <p:spPr>
          <a:xfrm>
            <a:off x="5134708" y="1981200"/>
            <a:ext cx="3727938" cy="26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517585" y="131744"/>
            <a:ext cx="8346195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ru-RU" sz="3800" b="1" dirty="0" smtClean="0"/>
              <a:t>Журнал действий по поискам работы</a:t>
            </a:r>
            <a:endParaRPr sz="3800" b="1" dirty="0"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65" y="1356852"/>
            <a:ext cx="8539316" cy="47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597309" y="130753"/>
            <a:ext cx="8149876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Анкета оценки права </a:t>
            </a:r>
            <a:r>
              <a:rPr lang="ru-RU" b="1" dirty="0" smtClean="0"/>
              <a:t>на получение СПБ</a:t>
            </a:r>
            <a:r>
              <a:rPr lang="ru-RU" dirty="0">
                <a:solidFill>
                  <a:srgbClr val="000000"/>
                </a:solidFill>
                <a:sym typeface="Arial"/>
              </a:rPr>
              <a:t/>
            </a:r>
            <a:br>
              <a:rPr lang="ru-RU" dirty="0">
                <a:solidFill>
                  <a:srgbClr val="000000"/>
                </a:solidFill>
                <a:sym typeface="Arial"/>
              </a:rPr>
            </a:br>
            <a:endParaRPr b="1" dirty="0"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2" y="1371600"/>
            <a:ext cx="8790039" cy="471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414050" y="107450"/>
            <a:ext cx="79122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ru-RU" sz="3500" b="1" dirty="0" smtClean="0">
                <a:solidFill>
                  <a:schemeClr val="lt1"/>
                </a:solidFill>
              </a:rPr>
              <a:t>Мероприятия и семинары Центров карьеры</a:t>
            </a:r>
            <a:endParaRPr sz="3500" b="1" dirty="0">
              <a:solidFill>
                <a:schemeClr val="lt1"/>
              </a:solidFill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5150950" y="1336226"/>
            <a:ext cx="3627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Резюме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Составление резюме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Сопроводительные письма</a:t>
            </a:r>
            <a:endParaRPr sz="16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263913" y="1336228"/>
            <a:ext cx="3933825" cy="190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rgbClr val="002060"/>
                </a:solidFill>
                <a:sym typeface="Arial"/>
              </a:rPr>
              <a:t>Оценки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sym typeface="Arial"/>
              </a:rPr>
              <a:t>Определение навыков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2060"/>
                </a:solidFill>
                <a:sym typeface="Arial"/>
              </a:rPr>
              <a:t>WorkKeys</a:t>
            </a:r>
            <a:endParaRPr sz="1600" b="0" i="0" u="none" strike="noStrike" cap="none" dirty="0">
              <a:solidFill>
                <a:srgbClr val="00206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002060"/>
                </a:solidFill>
                <a:sym typeface="Arial"/>
              </a:rPr>
              <a:t>TORQ</a:t>
            </a:r>
            <a:endParaRPr lang="ru-RU" sz="1600" b="0" i="0" u="none" strike="noStrike" cap="none" dirty="0" smtClean="0">
              <a:solidFill>
                <a:srgbClr val="00206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Указатель типов личности Майерс-</a:t>
            </a:r>
            <a:r>
              <a:rPr lang="ru-RU" sz="1600" dirty="0" err="1" smtClean="0">
                <a:solidFill>
                  <a:srgbClr val="002060"/>
                </a:solidFill>
              </a:rPr>
              <a:t>Бриггс</a:t>
            </a:r>
            <a:endParaRPr sz="18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263913" y="3416223"/>
            <a:ext cx="4430857" cy="239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rgbClr val="002060"/>
                </a:solidFill>
                <a:sym typeface="Arial"/>
              </a:rPr>
              <a:t>Поиски работы</a:t>
            </a:r>
            <a:endParaRPr sz="1600" b="1" i="0" u="none" strike="noStrike" cap="none" dirty="0">
              <a:solidFill>
                <a:srgbClr val="00206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sym typeface="Arial"/>
              </a:rPr>
              <a:t>Организация поисков работы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sym typeface="Arial"/>
              </a:rPr>
              <a:t>Системы подбора персонала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lvl="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Развитие навыков </a:t>
            </a:r>
            <a:r>
              <a:rPr lang="ru-RU" sz="1600" dirty="0" smtClean="0">
                <a:solidFill>
                  <a:srgbClr val="002060"/>
                </a:solidFill>
              </a:rPr>
              <a:t>продвижения </a:t>
            </a:r>
            <a:r>
              <a:rPr lang="ru-RU" sz="1600" dirty="0">
                <a:solidFill>
                  <a:srgbClr val="002060"/>
                </a:solidFill>
              </a:rPr>
              <a:t>себя на рынке </a:t>
            </a:r>
            <a:r>
              <a:rPr lang="ru-RU" sz="1600" dirty="0" smtClean="0">
                <a:solidFill>
                  <a:srgbClr val="002060"/>
                </a:solidFill>
              </a:rPr>
              <a:t>труда </a:t>
            </a:r>
          </a:p>
          <a:p>
            <a:pPr marL="285750" lvl="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Использование возраста в </a:t>
            </a:r>
            <a:r>
              <a:rPr lang="ru-RU" sz="1600" dirty="0" smtClean="0">
                <a:solidFill>
                  <a:srgbClr val="002060"/>
                </a:solidFill>
              </a:rPr>
              <a:t>своих интересах</a:t>
            </a:r>
            <a:endParaRPr sz="16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5150938" y="2450182"/>
            <a:ext cx="36273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Налаживание связей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Механизм налаживания связей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Набор персонала в компаниях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Ярмарки вакансий</a:t>
            </a:r>
            <a:endParaRPr sz="1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5150938" y="4036882"/>
            <a:ext cx="36273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Собеседования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Навыки прохождения собеседований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Собеседования по телефону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Переговоры о заработной плате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/>
        </p:nvSpPr>
        <p:spPr>
          <a:xfrm>
            <a:off x="32775" y="0"/>
            <a:ext cx="8912442" cy="7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Краткий обзор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91440" algn="ctr">
              <a:buSzPts val="3600"/>
            </a:pPr>
            <a:r>
              <a:rPr lang="ru-RU" sz="28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первая </a:t>
            </a:r>
            <a:r>
              <a:rPr lang="ru-RU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индивиду</a:t>
            </a:r>
            <a:r>
              <a:rPr lang="ru-RU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альная </a:t>
            </a:r>
            <a:r>
              <a:rPr lang="ru-RU" sz="28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встреча по программе 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RESEA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76925" y="1036340"/>
            <a:ext cx="8224500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1900"/>
              <a:buFont typeface="Arial"/>
              <a:buNone/>
            </a:pP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900"/>
            </a:pPr>
            <a:r>
              <a:rPr lang="ru-RU" sz="2300" b="1" dirty="0" smtClean="0">
                <a:solidFill>
                  <a:srgbClr val="0C3B5D"/>
                </a:solidFill>
                <a:latin typeface="Calibri"/>
                <a:ea typeface="Calibri"/>
                <a:cs typeface="Calibri"/>
              </a:rPr>
              <a:t>Первая </a:t>
            </a:r>
            <a:r>
              <a:rPr lang="ru-RU" sz="2300" b="1" dirty="0" smtClean="0">
                <a:solidFill>
                  <a:srgbClr val="0C3B5D"/>
                </a:solidFill>
                <a:latin typeface="Calibri"/>
                <a:ea typeface="Calibri"/>
                <a:cs typeface="Calibri"/>
              </a:rPr>
              <a:t>индивидуальная </a:t>
            </a:r>
            <a:r>
              <a:rPr lang="ru-RU" sz="2300" b="1" dirty="0" smtClean="0">
                <a:solidFill>
                  <a:srgbClr val="0C3B5D"/>
                </a:solidFill>
                <a:latin typeface="Calibri"/>
                <a:ea typeface="Calibri"/>
                <a:cs typeface="Calibri"/>
              </a:rPr>
              <a:t>встреча </a:t>
            </a:r>
            <a:r>
              <a:rPr lang="ru-RU" sz="2300" b="1" dirty="0">
                <a:solidFill>
                  <a:srgbClr val="0C3B5D"/>
                </a:solidFill>
                <a:latin typeface="Calibri"/>
                <a:ea typeface="Calibri"/>
                <a:cs typeface="Calibri"/>
              </a:rPr>
              <a:t>по программе </a:t>
            </a:r>
            <a:r>
              <a:rPr lang="en-US" sz="2300" b="1" dirty="0">
                <a:solidFill>
                  <a:srgbClr val="0C3B5D"/>
                </a:solidFill>
                <a:latin typeface="Calibri"/>
                <a:ea typeface="Calibri"/>
                <a:cs typeface="Calibri"/>
              </a:rPr>
              <a:t>RESEA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ru-RU" sz="18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Анализ значения регистрации в</a:t>
            </a:r>
            <a:r>
              <a:rPr lang="en-US" sz="18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ru-RU" sz="18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Анализ резюме или подготовка к составлению резюме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ru-RU" sz="18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Представление </a:t>
            </a:r>
            <a:r>
              <a:rPr lang="ru-RU" sz="18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заполненных журналов поиска работы за каждую неделю, за которую запрашивалось СПБ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ru-RU" sz="18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Анализ таблицы с информацией о рынке труда (ИРТ)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ru-RU" sz="18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Заполняемая анкета оценки права на получение СПБ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Участие в одном из мероприятий Центра карьеры (временная услуга)</a:t>
            </a:r>
            <a:endParaRPr lang="en-US" sz="18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ru-RU" sz="1800" dirty="0" smtClean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Назначение контрольной </a:t>
            </a:r>
            <a:r>
              <a:rPr lang="ru-RU" sz="1800" dirty="0" smtClean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встречи по программе </a:t>
            </a:r>
            <a:r>
              <a:rPr lang="en-US" sz="1800" dirty="0" smtClean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RESEA</a:t>
            </a:r>
            <a:endParaRPr sz="18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22 Best Work From Home Jobs - Good Ideas for Working at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943" y="1391478"/>
            <a:ext cx="1728274" cy="179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107147"/>
            <a:ext cx="7131050" cy="954348"/>
          </a:xfrm>
        </p:spPr>
        <p:txBody>
          <a:bodyPr/>
          <a:lstStyle/>
          <a:p>
            <a:pPr algn="ctr"/>
            <a:r>
              <a:rPr lang="ru-RU" b="1" dirty="0" smtClean="0"/>
              <a:t>Следующие шаги: после первой встречи по программе</a:t>
            </a:r>
            <a:r>
              <a:rPr lang="en-US" b="1" dirty="0" smtClean="0"/>
              <a:t> RESEA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1"/>
            <a:ext cx="8991600" cy="47529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C3B5D"/>
                </a:solidFill>
              </a:rPr>
              <a:t>Явиться на контрольную встречу по программе</a:t>
            </a:r>
            <a:r>
              <a:rPr lang="en-US" sz="2400" dirty="0" smtClean="0">
                <a:solidFill>
                  <a:srgbClr val="0C3B5D"/>
                </a:solidFill>
              </a:rPr>
              <a:t> </a:t>
            </a:r>
            <a:r>
              <a:rPr lang="en-US" sz="2400" dirty="0">
                <a:solidFill>
                  <a:srgbClr val="0C3B5D"/>
                </a:solidFill>
              </a:rPr>
              <a:t>RESEA </a:t>
            </a:r>
          </a:p>
          <a:p>
            <a:pPr algn="ctr"/>
            <a:r>
              <a:rPr lang="ru-RU" sz="2400" dirty="0" smtClean="0">
                <a:solidFill>
                  <a:srgbClr val="0C3B5D"/>
                </a:solidFill>
                <a:sym typeface="Arial"/>
              </a:rPr>
              <a:t>Сообщить нам, когда вы найдёте работу, чтобы мы могли порадоваться вашему успеху и обновить свою базу данных!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42" y="3246121"/>
            <a:ext cx="30955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901200" y="462700"/>
            <a:ext cx="6738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ru-RU" sz="3200" dirty="0" smtClean="0"/>
              <a:t>Помните, неявка на две </a:t>
            </a:r>
            <a:r>
              <a:rPr lang="ru-RU" sz="3200" dirty="0" smtClean="0"/>
              <a:t>встречи </a:t>
            </a:r>
            <a:r>
              <a:rPr lang="ru-RU" sz="3200" dirty="0" smtClean="0"/>
              <a:t>по программе</a:t>
            </a:r>
            <a:r>
              <a:rPr lang="en-US" sz="3200" dirty="0" smtClean="0"/>
              <a:t> </a:t>
            </a:r>
            <a:r>
              <a:rPr lang="en-US" sz="3200" dirty="0"/>
              <a:t>RESEA </a:t>
            </a:r>
            <a:r>
              <a:rPr lang="ru-RU" sz="3200" dirty="0" smtClean="0"/>
              <a:t>повлияет на получение вами пособия по безработице</a:t>
            </a:r>
            <a:r>
              <a:rPr lang="en-US" sz="3200" dirty="0" smtClean="0"/>
              <a:t>!</a:t>
            </a:r>
            <a:endParaRPr sz="32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2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2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ru-RU" sz="3200" dirty="0" smtClean="0">
                <a:solidFill>
                  <a:schemeClr val="lt1"/>
                </a:solidFill>
              </a:rPr>
              <a:t>Сотрудники </a:t>
            </a:r>
            <a:r>
              <a:rPr lang="en-US" sz="3200" dirty="0" err="1" smtClean="0">
                <a:solidFill>
                  <a:schemeClr val="lt1"/>
                </a:solidFill>
              </a:rPr>
              <a:t>MassHire</a:t>
            </a:r>
            <a:r>
              <a:rPr lang="en-US" sz="3200" dirty="0" smtClean="0">
                <a:solidFill>
                  <a:schemeClr val="lt1"/>
                </a:solidFill>
              </a:rPr>
              <a:t> </a:t>
            </a:r>
            <a:r>
              <a:rPr lang="ru-RU" sz="3200" dirty="0" smtClean="0">
                <a:solidFill>
                  <a:schemeClr val="lt1"/>
                </a:solidFill>
              </a:rPr>
              <a:t>будут </a:t>
            </a:r>
            <a:r>
              <a:rPr lang="ru-RU" sz="3200" i="1" dirty="0" smtClean="0">
                <a:solidFill>
                  <a:schemeClr val="lt1"/>
                </a:solidFill>
              </a:rPr>
              <a:t>рады</a:t>
            </a:r>
            <a:r>
              <a:rPr lang="ru-RU" sz="3200" dirty="0" smtClean="0">
                <a:solidFill>
                  <a:schemeClr val="lt1"/>
                </a:solidFill>
              </a:rPr>
              <a:t> поработать с вами</a:t>
            </a:r>
            <a:r>
              <a:rPr lang="en-US" sz="3200" dirty="0" smtClean="0">
                <a:solidFill>
                  <a:schemeClr val="lt1"/>
                </a:solidFill>
              </a:rPr>
              <a:t>!</a:t>
            </a:r>
            <a:endParaRPr sz="32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95afef91_0_0"/>
          <p:cNvSpPr txBox="1">
            <a:spLocks noGrp="1"/>
          </p:cNvSpPr>
          <p:nvPr>
            <p:ph type="title"/>
          </p:nvPr>
        </p:nvSpPr>
        <p:spPr>
          <a:xfrm>
            <a:off x="1107150" y="125325"/>
            <a:ext cx="708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b="1" dirty="0" smtClean="0"/>
              <a:t>Участие в программе</a:t>
            </a:r>
            <a:r>
              <a:rPr lang="en-US" b="1" dirty="0" smtClean="0"/>
              <a:t> RESEA</a:t>
            </a:r>
            <a:endParaRPr b="1" dirty="0"/>
          </a:p>
        </p:txBody>
      </p:sp>
      <p:sp>
        <p:nvSpPr>
          <p:cNvPr id="124" name="Google Shape;124;g8495afef91_0_0"/>
          <p:cNvSpPr txBox="1">
            <a:spLocks noGrp="1"/>
          </p:cNvSpPr>
          <p:nvPr>
            <p:ph type="body" idx="1"/>
          </p:nvPr>
        </p:nvSpPr>
        <p:spPr>
          <a:xfrm>
            <a:off x="234300" y="1432450"/>
            <a:ext cx="8909700" cy="54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 b="1" dirty="0" smtClean="0"/>
              <a:t>Что представляет собой</a:t>
            </a:r>
            <a:r>
              <a:rPr lang="en-US" sz="2000" b="1" dirty="0" smtClean="0"/>
              <a:t> </a:t>
            </a:r>
            <a:r>
              <a:rPr lang="en-US" sz="2000" b="1" dirty="0"/>
              <a:t>RESEA?</a:t>
            </a:r>
            <a:endParaRPr sz="20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RESEA </a:t>
            </a:r>
            <a:r>
              <a:rPr lang="ru-RU" sz="2000" dirty="0" smtClean="0"/>
              <a:t>– это федеральная программа, призванная помогать клиентам скорее вернуться к работе с помощью услуг повторного трудоустройства и встреч с сотрудниками Центра карьеры </a:t>
            </a:r>
            <a:r>
              <a:rPr lang="en-US" sz="2000" dirty="0" err="1"/>
              <a:t>MassHire</a:t>
            </a:r>
            <a:r>
              <a:rPr lang="en-US" sz="2000" dirty="0"/>
              <a:t> </a:t>
            </a:r>
            <a:r>
              <a:rPr lang="ru-RU" sz="2000" dirty="0" smtClean="0"/>
              <a:t>(</a:t>
            </a:r>
            <a:r>
              <a:rPr lang="en-US" sz="2000" dirty="0" err="1" smtClean="0"/>
              <a:t>MassHire</a:t>
            </a:r>
            <a:r>
              <a:rPr lang="en-US" sz="2000" dirty="0" smtClean="0"/>
              <a:t> </a:t>
            </a:r>
            <a:r>
              <a:rPr lang="en-US" sz="2000" dirty="0"/>
              <a:t>Career </a:t>
            </a:r>
            <a:r>
              <a:rPr lang="en-US" sz="2000" dirty="0" smtClean="0"/>
              <a:t>Center</a:t>
            </a:r>
            <a:r>
              <a:rPr lang="ru-RU" sz="2000" dirty="0" smtClean="0"/>
              <a:t>) </a:t>
            </a:r>
            <a:r>
              <a:rPr lang="ru-RU" sz="2000" dirty="0" smtClean="0"/>
              <a:t>для </a:t>
            </a:r>
            <a:r>
              <a:rPr lang="ru-RU" sz="2000" dirty="0" smtClean="0"/>
              <a:t>обсуждения </a:t>
            </a:r>
            <a:r>
              <a:rPr lang="ru-RU" sz="2000" dirty="0" smtClean="0"/>
              <a:t>целей в процессе поиска работы</a:t>
            </a:r>
            <a:r>
              <a:rPr lang="en-US" sz="2000" dirty="0" smtClean="0"/>
              <a:t>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 b="1" dirty="0" smtClean="0"/>
              <a:t>Кто отбирается для участия в программе </a:t>
            </a:r>
            <a:r>
              <a:rPr lang="en-US" sz="2000" b="1" dirty="0" smtClean="0"/>
              <a:t>RESEA?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 dirty="0" smtClean="0"/>
              <a:t>Отбираются клиенты, получающие пособие по безработице</a:t>
            </a:r>
            <a:r>
              <a:rPr lang="en-US" sz="2000" dirty="0" smtClean="0"/>
              <a:t>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ts val="1100"/>
              <a:buNone/>
            </a:pPr>
            <a:r>
              <a:rPr lang="ru-RU" sz="2000" b="1" dirty="0"/>
              <a:t>Каковы преимущества </a:t>
            </a:r>
            <a:r>
              <a:rPr lang="ru-RU" sz="2000" b="1" dirty="0" smtClean="0"/>
              <a:t>участия </a:t>
            </a:r>
            <a:r>
              <a:rPr lang="ru-RU" sz="2000" b="1" dirty="0"/>
              <a:t>в программе RESEA</a:t>
            </a:r>
            <a:r>
              <a:rPr lang="ru-RU" sz="2000" b="1" dirty="0" smtClean="0"/>
              <a:t>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ts val="1100"/>
              <a:buNone/>
            </a:pPr>
            <a:r>
              <a:rPr lang="ru-RU" sz="2000" dirty="0" smtClean="0"/>
              <a:t>Вас выбрали для </a:t>
            </a:r>
            <a:r>
              <a:rPr lang="ru-RU" sz="2000" dirty="0" smtClean="0"/>
              <a:t>участия в программе </a:t>
            </a:r>
            <a:r>
              <a:rPr lang="en-US" sz="2000" dirty="0"/>
              <a:t>RESEA </a:t>
            </a:r>
            <a:r>
              <a:rPr lang="ru-RU" sz="2000" dirty="0" smtClean="0"/>
              <a:t> для того, чтобы </a:t>
            </a:r>
            <a:r>
              <a:rPr lang="ru-RU" sz="2000" dirty="0" smtClean="0"/>
              <a:t>предоставлять </a:t>
            </a:r>
            <a:r>
              <a:rPr lang="ru-RU" sz="2000" dirty="0"/>
              <a:t>вам услуги </a:t>
            </a:r>
            <a:r>
              <a:rPr lang="ru-RU" sz="2000" dirty="0"/>
              <a:t>повторного трудоустройства </a:t>
            </a:r>
            <a:r>
              <a:rPr lang="ru-RU" sz="2000" dirty="0" smtClean="0"/>
              <a:t>и поисков работы в </a:t>
            </a:r>
            <a:r>
              <a:rPr lang="ru-RU" sz="2000" dirty="0" smtClean="0"/>
              <a:t>рамках системы </a:t>
            </a:r>
            <a:r>
              <a:rPr lang="ru-RU" sz="2000" dirty="0" smtClean="0"/>
              <a:t>Центров </a:t>
            </a:r>
            <a:r>
              <a:rPr lang="ru-RU" sz="2000" dirty="0"/>
              <a:t>карьеры </a:t>
            </a:r>
            <a:r>
              <a:rPr lang="en-US" sz="2000" dirty="0" err="1" smtClean="0"/>
              <a:t>MassHire</a:t>
            </a:r>
            <a:r>
              <a:rPr lang="ru-RU" sz="2000" dirty="0" smtClean="0"/>
              <a:t>. Кроме того, сотрудники будут помогать вам с выполнением требований к праву получения страхового пособия по безработице (СПБ</a:t>
            </a:r>
            <a:r>
              <a:rPr lang="ru-RU" sz="2000" dirty="0" smtClean="0"/>
              <a:t>) для того, </a:t>
            </a:r>
            <a:r>
              <a:rPr lang="ru-RU" sz="2000" dirty="0" smtClean="0"/>
              <a:t>чтобы вы продолжали получать ПБ.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strike="sngStrik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75293" y="1190447"/>
            <a:ext cx="9068707" cy="505024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25" tIns="45700" rIns="91425" bIns="45700" spcCol="0" rtlCol="0" fromWordArt="0" anchor="ctr" anchorCtr="0" forceAA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2419" y="2484439"/>
            <a:ext cx="1986552" cy="24821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Неявка на обе встречи по программе </a:t>
            </a:r>
            <a:r>
              <a:rPr lang="en-US" sz="1600" dirty="0" smtClean="0">
                <a:solidFill>
                  <a:schemeClr val="bg2"/>
                </a:solidFill>
              </a:rPr>
              <a:t>RESEA </a:t>
            </a:r>
            <a:r>
              <a:rPr lang="ru-RU" sz="1600" dirty="0" smtClean="0">
                <a:solidFill>
                  <a:schemeClr val="bg2"/>
                </a:solidFill>
              </a:rPr>
              <a:t> может сказаться на вашем пособии СПБ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5690" y="2484437"/>
            <a:ext cx="1842252" cy="24821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/>
                </a:solidFill>
              </a:rPr>
              <a:t>Сотрудники </a:t>
            </a:r>
            <a:r>
              <a:rPr lang="en-US" dirty="0" err="1">
                <a:solidFill>
                  <a:schemeClr val="bg2"/>
                </a:solidFill>
              </a:rPr>
              <a:t>MassHire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назначат вам первую </a:t>
            </a:r>
            <a:r>
              <a:rPr lang="ru-RU" dirty="0" smtClean="0">
                <a:solidFill>
                  <a:schemeClr val="bg2"/>
                </a:solidFill>
              </a:rPr>
              <a:t>индивидуальную </a:t>
            </a:r>
            <a:r>
              <a:rPr lang="ru-RU" dirty="0">
                <a:solidFill>
                  <a:schemeClr val="bg2"/>
                </a:solidFill>
              </a:rPr>
              <a:t>встречу по программе </a:t>
            </a:r>
            <a:r>
              <a:rPr lang="en-US" dirty="0">
                <a:solidFill>
                  <a:schemeClr val="bg2"/>
                </a:solidFill>
              </a:rPr>
              <a:t>RESEA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919" y="2484407"/>
            <a:ext cx="1937567" cy="24844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2"/>
                </a:solidFill>
              </a:rPr>
              <a:t>Получите письмо </a:t>
            </a:r>
            <a:r>
              <a:rPr lang="en-US" dirty="0" smtClean="0">
                <a:solidFill>
                  <a:schemeClr val="bg2"/>
                </a:solidFill>
              </a:rPr>
              <a:t>DUA </a:t>
            </a:r>
            <a:r>
              <a:rPr lang="ru-RU" dirty="0" smtClean="0">
                <a:solidFill>
                  <a:schemeClr val="bg2"/>
                </a:solidFill>
              </a:rPr>
              <a:t>о сроках и подробностях встреч по программе </a:t>
            </a:r>
            <a:r>
              <a:rPr lang="en-US" dirty="0" smtClean="0">
                <a:solidFill>
                  <a:schemeClr val="bg2"/>
                </a:solidFill>
              </a:rPr>
              <a:t>RESEA</a:t>
            </a:r>
            <a:r>
              <a:rPr lang="ru-RU" dirty="0" smtClean="0">
                <a:solidFill>
                  <a:schemeClr val="bg2"/>
                </a:solidFill>
              </a:rPr>
              <a:t> для того, чтобы и далее получать пособия СПБ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68444" y="2484437"/>
            <a:ext cx="2054676" cy="2482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2"/>
                </a:solidFill>
              </a:rPr>
              <a:t>Явитесь на первую </a:t>
            </a:r>
            <a:r>
              <a:rPr lang="ru-RU" dirty="0" smtClean="0">
                <a:solidFill>
                  <a:schemeClr val="bg2"/>
                </a:solidFill>
              </a:rPr>
              <a:t>встречу по программе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RESEA </a:t>
            </a:r>
            <a:r>
              <a:rPr lang="ru-RU" dirty="0" smtClean="0">
                <a:solidFill>
                  <a:schemeClr val="bg2"/>
                </a:solidFill>
              </a:rPr>
              <a:t>в течение 3 недель</a:t>
            </a:r>
            <a:endParaRPr lang="en-US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______________</a:t>
            </a:r>
            <a:endParaRPr lang="en-US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bg2"/>
                </a:solidFill>
              </a:rPr>
              <a:t>Явитесь на контрольную </a:t>
            </a:r>
            <a:r>
              <a:rPr lang="ru-RU" dirty="0" smtClean="0">
                <a:solidFill>
                  <a:schemeClr val="bg2"/>
                </a:solidFill>
              </a:rPr>
              <a:t>встречу </a:t>
            </a:r>
            <a:r>
              <a:rPr lang="ru-RU" dirty="0">
                <a:solidFill>
                  <a:schemeClr val="bg2"/>
                </a:solidFill>
              </a:rPr>
              <a:t>по программе</a:t>
            </a:r>
            <a:r>
              <a:rPr lang="en-US" dirty="0">
                <a:solidFill>
                  <a:schemeClr val="bg2"/>
                </a:solidFill>
              </a:rPr>
              <a:t> RESEA </a:t>
            </a:r>
            <a:r>
              <a:rPr lang="ru-RU" dirty="0">
                <a:solidFill>
                  <a:schemeClr val="bg2"/>
                </a:solidFill>
              </a:rPr>
              <a:t>в течение </a:t>
            </a:r>
            <a:r>
              <a:rPr lang="ru-RU" dirty="0" smtClean="0">
                <a:solidFill>
                  <a:schemeClr val="bg2"/>
                </a:solidFill>
              </a:rPr>
              <a:t>5 </a:t>
            </a:r>
            <a:r>
              <a:rPr lang="ru-RU" dirty="0">
                <a:solidFill>
                  <a:schemeClr val="bg2"/>
                </a:solidFill>
              </a:rPr>
              <a:t>недель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Google Shape;130;g772d42557f_3_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b="1" dirty="0" smtClean="0"/>
              <a:t>Встречи </a:t>
            </a:r>
            <a:r>
              <a:rPr lang="ru-RU" b="1" dirty="0" smtClean="0"/>
              <a:t>по программе </a:t>
            </a:r>
            <a:r>
              <a:rPr lang="en-US" b="1" dirty="0" smtClean="0"/>
              <a:t>RESEA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33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9150" y="102850"/>
            <a:ext cx="858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ru-RU" sz="2800" b="1" dirty="0" smtClean="0"/>
              <a:t>Наша помощь в том, чтобы вы могли </a:t>
            </a:r>
            <a:r>
              <a:rPr lang="ru-RU" sz="2800" b="1" dirty="0" smtClean="0"/>
              <a:t>и далее получать страховое пособие по безработице (СПБ)</a:t>
            </a:r>
            <a:endParaRPr sz="2800" b="1" dirty="0"/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4294967295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445341" y="1323433"/>
            <a:ext cx="8411400" cy="466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Общие задачи программы 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RESEA:</a:t>
            </a:r>
            <a:endParaRPr lang="en-US"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Помочь вам успешно пройти первую </a:t>
            </a: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индивидуальную </a:t>
            </a: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встречу по программе 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контрольные  встречи по программе 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lang="en-US"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Рассказать вам о требованиях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ru-RU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 дальнейшему получению СПБ</a:t>
            </a:r>
            <a:endParaRPr lang="en-US"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indent="-457200"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Назначить вам 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первую </a:t>
            </a:r>
            <a:r>
              <a:rPr lang="ru-RU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контрольные  встречи по программе </a:t>
            </a: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Ознакомить вас с услугами повторного трудоустройства</a:t>
            </a:r>
            <a:endParaRPr sz="2400" b="0" i="0" u="none" strike="noStrike" cap="none" dirty="0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-103239" y="1249489"/>
            <a:ext cx="9247239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ru-RU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Анализ оценки </a:t>
            </a:r>
            <a:r>
              <a:rPr lang="ru-RU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индивидуальных потребностей / План действий в области карьеры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ru-RU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Обзор </a:t>
            </a:r>
            <a:r>
              <a:rPr lang="en-US" sz="20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</a:t>
            </a:r>
            <a:r>
              <a:rPr lang="en-US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(JQ)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ru-RU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Разъяснение информации о рынке труда</a:t>
            </a:r>
            <a:r>
              <a:rPr lang="en-US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000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ИРТ</a:t>
            </a:r>
            <a:r>
              <a:rPr lang="en-US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ru-RU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Разъяснение </a:t>
            </a:r>
            <a:r>
              <a:rPr lang="ru-RU" sz="2000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требований к резюме</a:t>
            </a:r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ru-RU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Рассказ о том, </a:t>
            </a:r>
            <a:r>
              <a:rPr lang="ru-RU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как заполнять журналы поисков работы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ru-RU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Разъяснение </a:t>
            </a:r>
            <a:r>
              <a:rPr lang="ru-RU" sz="2000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анкеты оценки права получения СПБ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ru-RU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Ожидания от первой </a:t>
            </a: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индивидуальной </a:t>
            </a:r>
            <a:r>
              <a:rPr lang="ru-RU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встречи </a:t>
            </a:r>
            <a:r>
              <a:rPr lang="ru-RU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по программе</a:t>
            </a:r>
            <a:r>
              <a:rPr lang="en-US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RESEA</a:t>
            </a:r>
            <a:endParaRPr sz="20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ru-RU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Ожидания от </a:t>
            </a:r>
            <a:r>
              <a:rPr lang="ru-RU" sz="2000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контрольной встречи </a:t>
            </a:r>
            <a:r>
              <a:rPr lang="ru-RU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по программе </a:t>
            </a:r>
            <a:r>
              <a:rPr lang="en-CA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lang="en-CA" sz="2000" dirty="0"/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endParaRPr sz="20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38862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7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70162" y="202488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Первая встреча по программе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150" y="3219300"/>
            <a:ext cx="1809750" cy="1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651820" y="131744"/>
            <a:ext cx="617957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ru-RU" b="1" dirty="0" smtClean="0"/>
              <a:t>Оценка индивидуальных потребностей</a:t>
            </a:r>
            <a:endParaRPr b="1" dirty="0"/>
          </a:p>
        </p:txBody>
      </p:sp>
      <p:sp>
        <p:nvSpPr>
          <p:cNvPr id="154" name="Google Shape;154;p6"/>
          <p:cNvSpPr txBox="1"/>
          <p:nvPr/>
        </p:nvSpPr>
        <p:spPr>
          <a:xfrm>
            <a:off x="668063" y="1726900"/>
            <a:ext cx="8147100" cy="4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Оценка индивидуальных потребностей (ОИП) призвана помочь вам </a:t>
            </a:r>
            <a:r>
              <a:rPr lang="ru-RU" sz="24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определить, </a:t>
            </a:r>
            <a:r>
              <a:rPr lang="ru-RU" sz="24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что необходимо конкретно вам, например:</a:t>
            </a:r>
            <a:endParaRPr sz="24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ru-RU" sz="24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Цели повторного трудоустройства</a:t>
            </a:r>
            <a:endParaRPr sz="24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ru-RU" sz="24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Специальные услуги</a:t>
            </a:r>
            <a:endParaRPr lang="en-US" sz="24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4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ru-RU" sz="2400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Юношество и молодёжь</a:t>
            </a:r>
            <a:endParaRPr lang="en-US" sz="2400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4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ru-RU" sz="24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Ветераны</a:t>
            </a:r>
            <a:endParaRPr lang="en-US" sz="24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Потенциальные возможности обучения</a:t>
            </a:r>
            <a:endParaRPr lang="en-US"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Направление к ресурсам партнёров и местного сообщества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310" y="2708692"/>
            <a:ext cx="2532107" cy="201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42900" y="76200"/>
            <a:ext cx="8001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lt1"/>
                </a:solidFill>
              </a:rPr>
              <a:t>  </a:t>
            </a:r>
            <a:r>
              <a:rPr lang="ru-RU" sz="2800" b="1" dirty="0" smtClean="0">
                <a:solidFill>
                  <a:schemeClr val="lt1"/>
                </a:solidFill>
              </a:rPr>
              <a:t>Введение в услуги повторного трудоустройства</a:t>
            </a:r>
            <a:endParaRPr sz="28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ru-RU" sz="2800" b="1" dirty="0" smtClean="0">
                <a:solidFill>
                  <a:schemeClr val="lt1"/>
                </a:solidFill>
              </a:rPr>
              <a:t>План действий в области </a:t>
            </a:r>
            <a:r>
              <a:rPr lang="ru-RU" sz="2800" b="1" dirty="0">
                <a:solidFill>
                  <a:schemeClr val="lt1"/>
                </a:solidFill>
              </a:rPr>
              <a:t>карьеры </a:t>
            </a:r>
            <a:r>
              <a:rPr lang="ru-RU" sz="2800" b="1" dirty="0" smtClean="0">
                <a:solidFill>
                  <a:schemeClr val="lt1"/>
                </a:solidFill>
              </a:rPr>
              <a:t>(ПДК</a:t>
            </a:r>
            <a:r>
              <a:rPr lang="ru-RU" sz="2800" b="1" dirty="0">
                <a:solidFill>
                  <a:schemeClr val="lt1"/>
                </a:solidFill>
              </a:rPr>
              <a:t>)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250725" y="1645250"/>
            <a:ext cx="833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600"/>
            </a:pP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План действий в области карьеры (ПДК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по программе </a:t>
            </a: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призван помогать клиентам планировать поиски работы; в него может входить следующее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Разработка плана действий по достижению целей трудоустройства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Обеспечение успешного выполнения и завершения плана поисков работы</a:t>
            </a:r>
            <a:endParaRPr sz="24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700" y="4453938"/>
            <a:ext cx="218645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8" y="1307805"/>
            <a:ext cx="5845203" cy="48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848600" y="25527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500" y="22500"/>
                </a:moveTo>
                <a:lnTo>
                  <a:pt x="-122158" y="-16020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Вход в систему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7785691" y="36195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15" y="27398"/>
                </a:moveTo>
                <a:lnTo>
                  <a:pt x="-92296" y="-65476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Регистрация нового пользователя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654760" y="44577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77" y="29357"/>
                </a:moveTo>
                <a:lnTo>
                  <a:pt x="-206741" y="-100703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Объявления о мероприятиях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1530" y="2362200"/>
            <a:ext cx="1066800" cy="14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5021" y="-2143"/>
                </a:moveTo>
                <a:lnTo>
                  <a:pt x="271032" y="-24271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000" b="1" i="0" u="sng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Поиски</a:t>
            </a:r>
            <a:r>
              <a:rPr lang="en-US" sz="1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900" b="1" dirty="0">
                <a:solidFill>
                  <a:schemeClr val="lt1"/>
                </a:solidFill>
              </a:rPr>
              <a:t>Работы</a:t>
            </a:r>
            <a:endParaRPr sz="900" b="1" dirty="0">
              <a:solidFill>
                <a:schemeClr val="lt1"/>
              </a:solidFill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900" b="1" i="0" u="none" strike="noStrike" cap="none" dirty="0" smtClean="0">
                <a:solidFill>
                  <a:schemeClr val="lt1"/>
                </a:solidFill>
                <a:sym typeface="Arial"/>
              </a:rPr>
              <a:t>Учебных </a:t>
            </a:r>
            <a:r>
              <a:rPr lang="ru-RU" sz="900" b="1" i="0" u="none" strike="noStrike" cap="none" dirty="0" smtClean="0">
                <a:solidFill>
                  <a:schemeClr val="lt1"/>
                </a:solidFill>
                <a:sym typeface="Arial"/>
              </a:rPr>
              <a:t>заведений</a:t>
            </a:r>
            <a:endParaRPr sz="9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900" b="1" i="0" u="none" strike="noStrike" cap="none" dirty="0" smtClean="0">
                <a:solidFill>
                  <a:schemeClr val="lt1"/>
                </a:solidFill>
                <a:sym typeface="Arial"/>
              </a:rPr>
              <a:t>Мероприятий</a:t>
            </a:r>
            <a:endParaRPr sz="9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1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00" b="1" i="0" u="sng" strike="noStrike" cap="none" dirty="0" smtClean="0">
                <a:solidFill>
                  <a:schemeClr val="lt1"/>
                </a:solidFill>
                <a:sym typeface="Arial"/>
              </a:rPr>
              <a:t>Доступ к</a:t>
            </a:r>
            <a:r>
              <a:rPr lang="en-US" sz="900" b="1" i="0" u="none" strike="noStrike" cap="none" dirty="0" smtClean="0">
                <a:solidFill>
                  <a:schemeClr val="lt1"/>
                </a:solidFill>
                <a:sym typeface="Arial"/>
              </a:rPr>
              <a:t>:</a:t>
            </a:r>
            <a:endParaRPr sz="9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sym typeface="Arial"/>
              </a:rPr>
              <a:t>My Job Quest</a:t>
            </a:r>
            <a:endParaRPr sz="900" b="1" i="0" u="none" strike="noStrike" cap="none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42505" y="129103"/>
            <a:ext cx="362810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dirty="0"/>
              <a:t>JobQuest (JQ)</a:t>
            </a:r>
            <a:endParaRPr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95aff0d0_2_0"/>
          <p:cNvSpPr txBox="1">
            <a:spLocks noGrp="1"/>
          </p:cNvSpPr>
          <p:nvPr>
            <p:ph type="title"/>
          </p:nvPr>
        </p:nvSpPr>
        <p:spPr>
          <a:xfrm>
            <a:off x="761600" y="103814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b="1" dirty="0" smtClean="0"/>
              <a:t>Преимущества</a:t>
            </a:r>
            <a:r>
              <a:rPr lang="en-US" b="1" dirty="0" smtClean="0"/>
              <a:t> </a:t>
            </a:r>
            <a:r>
              <a:rPr lang="en-US" b="1" dirty="0"/>
              <a:t>JobQuest</a:t>
            </a:r>
            <a:endParaRPr b="1" dirty="0"/>
          </a:p>
        </p:txBody>
      </p:sp>
      <p:sp>
        <p:nvSpPr>
          <p:cNvPr id="181" name="Google Shape;181;g8495aff0d0_2_0"/>
          <p:cNvSpPr txBox="1">
            <a:spLocks noGrp="1"/>
          </p:cNvSpPr>
          <p:nvPr>
            <p:ph type="body" idx="1"/>
          </p:nvPr>
        </p:nvSpPr>
        <p:spPr>
          <a:xfrm>
            <a:off x="356175" y="145838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ru-RU" sz="2400" dirty="0" smtClean="0"/>
              <a:t>Преимущества использования</a:t>
            </a:r>
            <a:r>
              <a:rPr lang="en-US" sz="2400" dirty="0" smtClean="0"/>
              <a:t> </a:t>
            </a:r>
            <a:r>
              <a:rPr lang="en-US" sz="2400" dirty="0" err="1"/>
              <a:t>JobQuest</a:t>
            </a:r>
            <a:r>
              <a:rPr lang="en-US" sz="2400" dirty="0"/>
              <a:t> </a:t>
            </a:r>
            <a:r>
              <a:rPr lang="ru-RU" sz="2400" dirty="0" smtClean="0"/>
              <a:t>при поисках работы</a:t>
            </a:r>
            <a:r>
              <a:rPr lang="en-US" sz="2400" dirty="0" smtClean="0"/>
              <a:t>: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ru-RU" sz="1600" dirty="0" smtClean="0"/>
              <a:t>Определение соответствующих </a:t>
            </a:r>
            <a:r>
              <a:rPr lang="ru-RU" sz="1600" dirty="0" smtClean="0"/>
              <a:t>навыков</a:t>
            </a:r>
            <a:endParaRPr sz="1600" dirty="0"/>
          </a:p>
          <a:p>
            <a:pPr lvl="0" indent="-317500">
              <a:lnSpc>
                <a:spcPct val="100000"/>
              </a:lnSpc>
              <a:spcBef>
                <a:spcPts val="0"/>
              </a:spcBef>
              <a:buSzPts val="1400"/>
              <a:buChar char="●"/>
            </a:pPr>
            <a:r>
              <a:rPr lang="ru-RU" sz="1600" dirty="0" smtClean="0"/>
              <a:t>Определение </a:t>
            </a:r>
            <a:r>
              <a:rPr lang="ru-RU" sz="1600" dirty="0"/>
              <a:t>соответствующих вакансий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600" dirty="0" smtClean="0"/>
              <a:t>Загрузка резюме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600" dirty="0" smtClean="0"/>
              <a:t>Сведения о трудовой деятельности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600" dirty="0" smtClean="0">
                <a:solidFill>
                  <a:srgbClr val="002060"/>
                </a:solidFill>
              </a:rPr>
              <a:t>Поиск учебных программ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600" dirty="0" smtClean="0"/>
              <a:t>Проводимые работодателями кампании найма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600" dirty="0" smtClean="0"/>
              <a:t>Поиск таких мероприятий, как ярмарки вакансий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600" dirty="0" smtClean="0"/>
              <a:t>Экологически безопасные </a:t>
            </a:r>
            <a:r>
              <a:rPr lang="ru-RU" sz="1600" dirty="0" smtClean="0"/>
              <a:t>вакансии</a:t>
            </a:r>
            <a:endParaRPr sz="16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  <p:pic>
        <p:nvPicPr>
          <p:cNvPr id="182" name="Google Shape;182;g8495aff0d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8475" y="2599674"/>
            <a:ext cx="3169350" cy="2829125"/>
          </a:xfrm>
          <a:prstGeom prst="rect">
            <a:avLst/>
          </a:prstGeom>
          <a:noFill/>
          <a:ln>
            <a:solidFill>
              <a:schemeClr val="accent6">
                <a:lumMod val="95000"/>
                <a:lumOff val="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4BE147-30E9-4CA0-B0CF-11CAA9FBB091}"/>
              </a:ext>
            </a:extLst>
          </p:cNvPr>
          <p:cNvSpPr txBox="1"/>
          <p:nvPr/>
        </p:nvSpPr>
        <p:spPr>
          <a:xfrm>
            <a:off x="6541477" y="3845169"/>
            <a:ext cx="117527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 </a:t>
            </a:r>
            <a:r>
              <a:rPr lang="ru-RU" dirty="0" smtClean="0"/>
              <a:t>КАРЬЕРА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D45732-6889-4F86-B8CB-610C4DB58851}"/>
              </a:ext>
            </a:extLst>
          </p:cNvPr>
          <p:cNvSpPr txBox="1"/>
          <p:nvPr/>
        </p:nvSpPr>
        <p:spPr>
          <a:xfrm>
            <a:off x="6412523" y="2662674"/>
            <a:ext cx="1433184" cy="415498"/>
          </a:xfrm>
          <a:prstGeom prst="rect">
            <a:avLst/>
          </a:prstGeom>
          <a:solidFill>
            <a:srgbClr val="FF66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ОПЫТ</a:t>
            </a:r>
            <a:endParaRPr lang="en-US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1503E7-C4A9-40DB-9D37-4A2CE60B434E}"/>
              </a:ext>
            </a:extLst>
          </p:cNvPr>
          <p:cNvSpPr txBox="1"/>
          <p:nvPr/>
        </p:nvSpPr>
        <p:spPr>
          <a:xfrm>
            <a:off x="7409326" y="4493121"/>
            <a:ext cx="1433184" cy="415498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ЦЕННОСТИ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A0234C0-0C9D-4D16-9204-19783450097E}"/>
              </a:ext>
            </a:extLst>
          </p:cNvPr>
          <p:cNvSpPr txBox="1"/>
          <p:nvPr/>
        </p:nvSpPr>
        <p:spPr>
          <a:xfrm>
            <a:off x="7464010" y="3197217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ИНТЕРЕСЫ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00FDEF-7F28-4D57-983E-617528418248}"/>
              </a:ext>
            </a:extLst>
          </p:cNvPr>
          <p:cNvSpPr txBox="1"/>
          <p:nvPr/>
        </p:nvSpPr>
        <p:spPr>
          <a:xfrm>
            <a:off x="5263661" y="4503040"/>
            <a:ext cx="1433184" cy="415498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НАВЫКИ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E11A94-BF47-456C-B899-EFC240F1346C}"/>
              </a:ext>
            </a:extLst>
          </p:cNvPr>
          <p:cNvSpPr txBox="1"/>
          <p:nvPr/>
        </p:nvSpPr>
        <p:spPr>
          <a:xfrm>
            <a:off x="5263661" y="3197217"/>
            <a:ext cx="1433184" cy="415498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ЦЕЛИ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00FDEF-7F28-4D57-983E-617528418248}"/>
              </a:ext>
            </a:extLst>
          </p:cNvPr>
          <p:cNvSpPr txBox="1"/>
          <p:nvPr/>
        </p:nvSpPr>
        <p:spPr>
          <a:xfrm>
            <a:off x="6311348" y="5013301"/>
            <a:ext cx="1581251" cy="415498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ОБРАЗОВАНИЕ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858</Words>
  <Application>Microsoft Office PowerPoint</Application>
  <PresentationFormat>On-screen Show (4:3)</PresentationFormat>
  <Paragraphs>171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Merriweather Sans</vt:lpstr>
      <vt:lpstr>Noto Sans Symbols</vt:lpstr>
      <vt:lpstr>Office Theme</vt:lpstr>
      <vt:lpstr>PowerPoint Presentation</vt:lpstr>
      <vt:lpstr>Участие в программе RESEA</vt:lpstr>
      <vt:lpstr>Встречи по программе RESEA</vt:lpstr>
      <vt:lpstr>Наша помощь в том, чтобы вы могли и далее получать страховое пособие по безработице (СПБ)</vt:lpstr>
      <vt:lpstr>PowerPoint Presentation</vt:lpstr>
      <vt:lpstr>Оценка индивидуальных потребностей</vt:lpstr>
      <vt:lpstr>  Введение в услуги повторного трудоустройства План действий в области карьеры (ПДК)</vt:lpstr>
      <vt:lpstr>JobQuest (JQ)</vt:lpstr>
      <vt:lpstr>Преимущества JobQuest</vt:lpstr>
      <vt:lpstr>Цель использования информации о рынке труда (ИРТ)</vt:lpstr>
      <vt:lpstr>Вопросы, ответы на которые содержит ИРТ</vt:lpstr>
      <vt:lpstr>Резюме</vt:lpstr>
      <vt:lpstr>Журнал действий по поискам работы</vt:lpstr>
      <vt:lpstr> Анкета оценки права на получение СПБ </vt:lpstr>
      <vt:lpstr>Мероприятия и семинары Центров карьеры</vt:lpstr>
      <vt:lpstr>PowerPoint Presentation</vt:lpstr>
      <vt:lpstr>Следующие шаги: после первой встречи по программе RESEA</vt:lpstr>
      <vt:lpstr>Помните, неявка на две встречи по программе RESEA повлияет на получение вами пособия по безработице!   Сотрудники MassHire будут рады поработать с вами!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Dmitry Migunov</cp:lastModifiedBy>
  <cp:revision>91</cp:revision>
  <dcterms:created xsi:type="dcterms:W3CDTF">2018-04-17T17:15:10Z</dcterms:created>
  <dcterms:modified xsi:type="dcterms:W3CDTF">2020-07-03T17:33:33Z</dcterms:modified>
</cp:coreProperties>
</file>