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t8m/4PyYqqTPnk712DvZx2Yl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18" autoAdjust="0"/>
  </p:normalViewPr>
  <p:slideViewPr>
    <p:cSldViewPr snapToGrid="0">
      <p:cViewPr varScale="1">
        <p:scale>
          <a:sx n="47" d="100"/>
          <a:sy n="47" d="100"/>
        </p:scale>
        <p:origin x="1962" y="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3" d="100"/>
          <a:sy n="53" d="100"/>
        </p:scale>
        <p:origin x="28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5974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85800" y="43426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Welcome to the Re-Employment Services and Eligibility Assessment Orientation</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Known as RESEA</a:t>
            </a:r>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endParaRPr sz="1400" dirty="0"/>
          </a:p>
        </p:txBody>
      </p:sp>
      <p:sp>
        <p:nvSpPr>
          <p:cNvPr id="113" name="Google Shape;11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495aff0d0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495aff0d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400"/>
              <a:buFont typeface="Arial"/>
              <a:buNone/>
            </a:pPr>
            <a:r>
              <a:rPr lang="en-US" sz="1400"/>
              <a:t>Script:</a:t>
            </a:r>
            <a:endParaRPr/>
          </a:p>
          <a:p>
            <a:pPr marL="0" lvl="0" indent="0" algn="l" rtl="0">
              <a:lnSpc>
                <a:spcPct val="100000"/>
              </a:lnSpc>
              <a:spcBef>
                <a:spcPts val="0"/>
              </a:spcBef>
              <a:spcAft>
                <a:spcPts val="0"/>
              </a:spcAft>
              <a:buClr>
                <a:schemeClr val="accent6"/>
              </a:buClr>
              <a:buSzPts val="1400"/>
              <a:buFont typeface="Arial"/>
              <a:buNone/>
            </a:pPr>
            <a:endParaRPr sz="1400" b="1"/>
          </a:p>
          <a:p>
            <a:pPr marL="0" lvl="0" indent="0" algn="l" rtl="0">
              <a:lnSpc>
                <a:spcPct val="100000"/>
              </a:lnSpc>
              <a:spcBef>
                <a:spcPts val="0"/>
              </a:spcBef>
              <a:spcAft>
                <a:spcPts val="0"/>
              </a:spcAft>
              <a:buClr>
                <a:schemeClr val="accent6"/>
              </a:buClr>
              <a:buSzPts val="1400"/>
              <a:buFont typeface="Arial"/>
              <a:buNone/>
            </a:pPr>
            <a:r>
              <a:rPr lang="en-US" sz="1400"/>
              <a:t>Labor Market Information, referred to as LMI, helps you understand where your occupation fits into today’s job market, and is useful throughout your job search journey for several reasons and answers many questions:</a:t>
            </a:r>
            <a:endParaRPr/>
          </a:p>
          <a:p>
            <a:pPr marL="0" lvl="0" indent="0" algn="l" rtl="0">
              <a:lnSpc>
                <a:spcPct val="100000"/>
              </a:lnSpc>
              <a:spcBef>
                <a:spcPts val="0"/>
              </a:spcBef>
              <a:spcAft>
                <a:spcPts val="0"/>
              </a:spcAft>
              <a:buClr>
                <a:schemeClr val="accent6"/>
              </a:buClr>
              <a:buSzPts val="1400"/>
              <a:buFont typeface="Arial"/>
              <a:buNone/>
            </a:pPr>
            <a:endParaRPr sz="1400"/>
          </a:p>
        </p:txBody>
      </p:sp>
      <p:sp>
        <p:nvSpPr>
          <p:cNvPr id="186" name="Google Shape;186;g8495aff0d0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495aff0d0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8495aff0d0_2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dirty="0">
                <a:solidFill>
                  <a:srgbClr val="000000"/>
                </a:solidFill>
              </a:rPr>
              <a:t>Script: </a:t>
            </a:r>
            <a:endParaRPr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400"/>
              <a:buFont typeface="Arial"/>
              <a:buNone/>
            </a:pPr>
            <a:r>
              <a:rPr lang="en-US" sz="1400" dirty="0"/>
              <a:t>Some examples of questions that LMI can answer, are:</a:t>
            </a:r>
            <a:endParaRPr dirty="0"/>
          </a:p>
          <a:p>
            <a:pPr marL="0" lvl="0" indent="0" algn="l" rtl="0">
              <a:lnSpc>
                <a:spcPct val="100000"/>
              </a:lnSpc>
              <a:spcBef>
                <a:spcPts val="0"/>
              </a:spcBef>
              <a:spcAft>
                <a:spcPts val="0"/>
              </a:spcAft>
              <a:buClr>
                <a:schemeClr val="accent6"/>
              </a:buClr>
              <a:buSzPts val="1400"/>
              <a:buFont typeface="Arial"/>
              <a:buNone/>
            </a:pPr>
            <a:endParaRPr sz="1400"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my knowledge, skills and interests? </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Is my occupation increasing or decreasing?</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jobs paying? and </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the educational requirements?</a:t>
            </a:r>
            <a:endParaRPr sz="1400"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100"/>
              <a:buFont typeface="Arial"/>
              <a:buNone/>
            </a:pPr>
            <a:r>
              <a:rPr lang="en-US" sz="1400" dirty="0">
                <a:solidFill>
                  <a:schemeClr val="dk1"/>
                </a:solidFill>
              </a:rPr>
              <a:t>You and MassHire </a:t>
            </a:r>
            <a:r>
              <a:rPr lang="en-US" sz="1400" dirty="0"/>
              <a:t>Career Center staff</a:t>
            </a:r>
            <a:r>
              <a:rPr lang="en-US" sz="1400" dirty="0">
                <a:solidFill>
                  <a:schemeClr val="dk1"/>
                </a:solidFill>
              </a:rPr>
              <a:t> can discuss some of the online LMI tools such as </a:t>
            </a:r>
            <a:r>
              <a:rPr lang="en-US" sz="1400" dirty="0" err="1">
                <a:solidFill>
                  <a:schemeClr val="dk1"/>
                </a:solidFill>
              </a:rPr>
              <a:t>MassCIS</a:t>
            </a:r>
            <a:r>
              <a:rPr lang="en-US" sz="1400" dirty="0">
                <a:solidFill>
                  <a:schemeClr val="dk1"/>
                </a:solidFill>
              </a:rPr>
              <a:t>, O*Net, and the US Bureau of Labor &amp; Statistics, to name a few, and how these tools can help you make better, more informed decisions and answer your job search questions.</a:t>
            </a:r>
            <a:endParaRPr sz="1400" dirty="0">
              <a:solidFill>
                <a:schemeClr val="dk1"/>
              </a:solidFill>
            </a:endParaRPr>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15000"/>
              </a:lnSpc>
              <a:spcBef>
                <a:spcPts val="0"/>
              </a:spcBef>
              <a:spcAft>
                <a:spcPts val="0"/>
              </a:spcAft>
              <a:buSzPts val="1400"/>
              <a:buNone/>
            </a:pPr>
            <a:r>
              <a:rPr lang="en-US" sz="1400" dirty="0">
                <a:solidFill>
                  <a:srgbClr val="000000"/>
                </a:solidFill>
              </a:rPr>
              <a:t>Come prepared to your Initial RESEA meeting to learn more about LMI and to complete an LMI worksheet to get you started.</a:t>
            </a:r>
            <a:endParaRPr dirty="0"/>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00000"/>
              </a:lnSpc>
              <a:spcBef>
                <a:spcPts val="0"/>
              </a:spcBef>
              <a:spcAft>
                <a:spcPts val="0"/>
              </a:spcAft>
              <a:buSzPts val="1400"/>
              <a:buNone/>
            </a:pPr>
            <a:endParaRPr dirty="0">
              <a:solidFill>
                <a:srgbClr val="000000"/>
              </a:solidFill>
            </a:endParaRPr>
          </a:p>
        </p:txBody>
      </p:sp>
      <p:sp>
        <p:nvSpPr>
          <p:cNvPr id="194" name="Google Shape;194;g8495aff0d0_2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As your job search progresses, you will want to highlight your skills, experiences, and achievements in one valuable document –your resume.</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During your one-on-one Initial meeting, </a:t>
            </a:r>
            <a:r>
              <a:rPr lang="en-US" sz="1400" dirty="0" err="1"/>
              <a:t>MassHire</a:t>
            </a:r>
            <a:r>
              <a:rPr lang="en-US" sz="1400" dirty="0"/>
              <a:t> staff will review and provide beneficial feedback on various components such as your summary, work experience, education, format, grammar and font size. </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You, along with MassHire staff, will decide together what type of resume format may work best for you.</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As a reminder, please be prepared to present your resume at your meeting.</a:t>
            </a:r>
            <a:endParaRPr sz="1400" dirty="0"/>
          </a:p>
          <a:p>
            <a:pPr marL="0" lvl="0" indent="0" algn="l" rtl="0">
              <a:lnSpc>
                <a:spcPct val="100000"/>
              </a:lnSpc>
              <a:spcBef>
                <a:spcPts val="0"/>
              </a:spcBef>
              <a:spcAft>
                <a:spcPts val="0"/>
              </a:spcAft>
              <a:buSzPts val="1400"/>
              <a:buNone/>
            </a:pPr>
            <a:r>
              <a:rPr lang="en-US" sz="1400" dirty="0"/>
              <a:t> </a:t>
            </a:r>
            <a:endParaRPr sz="1400" dirty="0"/>
          </a:p>
        </p:txBody>
      </p:sp>
      <p:sp>
        <p:nvSpPr>
          <p:cNvPr id="201" name="Google Shape;20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r>
              <a:rPr lang="en-US" sz="1400" dirty="0"/>
              <a:t>Script:</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US" sz="1400" dirty="0"/>
              <a:t>Another UI requirement is providing work search activity logs for every week you requested UI benefits. This is a very valuable tool for keeping track of where you applied, whether you need to follow up with an employer, and to evaluate if your job search strategies are working for you. </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Together with </a:t>
            </a:r>
            <a:r>
              <a:rPr lang="en-US" sz="1400" dirty="0" err="1"/>
              <a:t>MassHire</a:t>
            </a:r>
            <a:r>
              <a:rPr lang="en-US" sz="1400" dirty="0"/>
              <a:t> staff, you can see whether you are completing these logs correctly, and confirming that you are able, available and actively looking for work per UI eligibility requirements. </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You will also need to be prepared to have these work search logs at your one-on-one Initial RESEA meeting.</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endParaRPr sz="1400" b="1" dirty="0"/>
          </a:p>
        </p:txBody>
      </p:sp>
      <p:sp>
        <p:nvSpPr>
          <p:cNvPr id="208" name="Google Shape;2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At each of your RESEA meetings, the UI Eligibility Assessment Questionnaire will need to be completed for continued UI eligibility.</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At those meetings, you can update information that may have changed.</a:t>
            </a:r>
            <a:endParaRPr dirty="0"/>
          </a:p>
          <a:p>
            <a:pPr marL="0" lvl="0" indent="0" algn="l" rtl="0">
              <a:lnSpc>
                <a:spcPct val="100000"/>
              </a:lnSpc>
              <a:spcBef>
                <a:spcPts val="0"/>
              </a:spcBef>
              <a:spcAft>
                <a:spcPts val="0"/>
              </a:spcAft>
              <a:buSzPts val="1400"/>
              <a:buNone/>
            </a:pPr>
            <a:endParaRPr sz="1400" dirty="0"/>
          </a:p>
        </p:txBody>
      </p:sp>
      <p:sp>
        <p:nvSpPr>
          <p:cNvPr id="215" name="Google Shape;21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574766" y="4207475"/>
            <a:ext cx="5512525" cy="4429897"/>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400"/>
              <a:buNone/>
            </a:pPr>
            <a:r>
              <a:rPr lang="en-US" sz="1300" dirty="0"/>
              <a:t>Script: </a:t>
            </a:r>
            <a:endParaRPr sz="1300" dirty="0"/>
          </a:p>
          <a:p>
            <a:pPr marL="0" lvl="0" indent="0" algn="l" rtl="0">
              <a:lnSpc>
                <a:spcPct val="100000"/>
              </a:lnSpc>
              <a:spcBef>
                <a:spcPts val="0"/>
              </a:spcBef>
              <a:spcAft>
                <a:spcPts val="0"/>
              </a:spcAft>
              <a:buSzPts val="1400"/>
              <a:buNone/>
            </a:pPr>
            <a:endParaRPr sz="1300" dirty="0"/>
          </a:p>
          <a:p>
            <a:pPr marL="0" lvl="0" indent="0"/>
            <a:r>
              <a:rPr lang="en-US" sz="1300" dirty="0">
                <a:solidFill>
                  <a:schemeClr val="dk1"/>
                </a:solidFill>
              </a:rPr>
              <a:t>During your meeting, a referral to an appropriate career center activity, such as attending a resume workshop or updating your resume </a:t>
            </a:r>
            <a:r>
              <a:rPr lang="en-US" sz="1300" dirty="0"/>
              <a:t>is known as an interim service</a:t>
            </a:r>
            <a:r>
              <a:rPr lang="en-US" sz="1300" dirty="0">
                <a:solidFill>
                  <a:schemeClr val="dk1"/>
                </a:solidFill>
              </a:rPr>
              <a:t>.  You and </a:t>
            </a:r>
            <a:r>
              <a:rPr lang="en-US" sz="1300" dirty="0"/>
              <a:t>MassHire staff</a:t>
            </a:r>
            <a:r>
              <a:rPr lang="en-US" sz="1300" dirty="0">
                <a:solidFill>
                  <a:schemeClr val="dk1"/>
                </a:solidFill>
              </a:rPr>
              <a:t> will identify the appropriate service for your job search.</a:t>
            </a:r>
            <a:endParaRPr sz="1300" dirty="0">
              <a:solidFill>
                <a:schemeClr val="dk1"/>
              </a:solidFill>
            </a:endParaRPr>
          </a:p>
          <a:p>
            <a:pPr marL="0" lvl="0" indent="0" algn="l" rtl="0">
              <a:lnSpc>
                <a:spcPct val="100000"/>
              </a:lnSpc>
              <a:spcBef>
                <a:spcPts val="0"/>
              </a:spcBef>
              <a:spcAft>
                <a:spcPts val="0"/>
              </a:spcAft>
              <a:buSzPts val="1400"/>
              <a:buNone/>
            </a:pPr>
            <a:r>
              <a:rPr lang="en-US" sz="1300" dirty="0">
                <a:solidFill>
                  <a:schemeClr val="dk1"/>
                </a:solidFill>
              </a:rPr>
              <a:t> </a:t>
            </a:r>
            <a:endParaRPr dirty="0"/>
          </a:p>
          <a:p>
            <a:pPr marL="0" lvl="0" indent="0" algn="l" rtl="0">
              <a:lnSpc>
                <a:spcPct val="100000"/>
              </a:lnSpc>
              <a:spcBef>
                <a:spcPts val="0"/>
              </a:spcBef>
              <a:spcAft>
                <a:spcPts val="0"/>
              </a:spcAft>
              <a:buSzPts val="1400"/>
              <a:buNone/>
            </a:pPr>
            <a:r>
              <a:rPr lang="en-US" sz="1300" dirty="0"/>
              <a:t>MassHire Career Centers offer many workshops and opportunities to work on any career challenges you may face in looking for employment.  These workshops are designed to help you in your job search, and to enhance your skills. It is also an opportunity to be engaged with MassHire staff while using Career Center services. </a:t>
            </a:r>
            <a:endParaRPr dirty="0"/>
          </a:p>
          <a:p>
            <a:pPr marL="0" lvl="0" indent="0" algn="l" rtl="0">
              <a:lnSpc>
                <a:spcPct val="100000"/>
              </a:lnSpc>
              <a:spcBef>
                <a:spcPts val="0"/>
              </a:spcBef>
              <a:spcAft>
                <a:spcPts val="0"/>
              </a:spcAft>
              <a:buSzPts val="1400"/>
              <a:buNone/>
            </a:pPr>
            <a:r>
              <a:rPr lang="en-US" sz="1300" dirty="0"/>
              <a:t> </a:t>
            </a:r>
            <a:endParaRPr dirty="0"/>
          </a:p>
          <a:p>
            <a:pPr marL="0" lvl="0" indent="0" algn="l" rtl="0">
              <a:lnSpc>
                <a:spcPct val="100000"/>
              </a:lnSpc>
              <a:spcBef>
                <a:spcPts val="0"/>
              </a:spcBef>
              <a:spcAft>
                <a:spcPts val="0"/>
              </a:spcAft>
              <a:buSzPts val="1400"/>
              <a:buNone/>
            </a:pPr>
            <a:r>
              <a:rPr lang="en-US" sz="1300" dirty="0"/>
              <a:t>At your initial RESEA meeting, you will have the opportunity to choose from a variety of workshops or other options, such as setting up a full JobQuest profile, or using JobQuest to search for  job fairs and recruitments. </a:t>
            </a:r>
            <a:endParaRPr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solidFill>
                  <a:schemeClr val="dk1"/>
                </a:solidFill>
              </a:rPr>
              <a:t>The interim service </a:t>
            </a:r>
            <a:r>
              <a:rPr lang="en-US" sz="1300" dirty="0"/>
              <a:t>referral is part of your career action plan.</a:t>
            </a:r>
            <a:endParaRPr sz="1300" dirty="0"/>
          </a:p>
          <a:p>
            <a:pPr marL="0" lvl="0" indent="234950" algn="l" rtl="0">
              <a:lnSpc>
                <a:spcPct val="100000"/>
              </a:lnSpc>
              <a:spcBef>
                <a:spcPts val="0"/>
              </a:spcBef>
              <a:spcAft>
                <a:spcPts val="0"/>
              </a:spcAft>
              <a:buSzPts val="1400"/>
              <a:buNone/>
            </a:pPr>
            <a:endParaRPr sz="1400" dirty="0"/>
          </a:p>
          <a:p>
            <a:pPr marL="0" lvl="0" indent="234950" algn="l" rtl="0">
              <a:lnSpc>
                <a:spcPct val="100000"/>
              </a:lnSpc>
              <a:spcBef>
                <a:spcPts val="0"/>
              </a:spcBef>
              <a:spcAft>
                <a:spcPts val="0"/>
              </a:spcAft>
              <a:buSzPts val="1400"/>
              <a:buNone/>
            </a:pPr>
            <a:endParaRPr sz="1400" dirty="0"/>
          </a:p>
        </p:txBody>
      </p:sp>
      <p:sp>
        <p:nvSpPr>
          <p:cNvPr id="221" name="Google Shape;22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508000" y="4572000"/>
            <a:ext cx="5842000" cy="39278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Script:</a:t>
            </a:r>
            <a:endParaRPr dirty="0"/>
          </a:p>
          <a:p>
            <a:pPr marL="0" lvl="0" indent="0" algn="l" rtl="0">
              <a:lnSpc>
                <a:spcPct val="100000"/>
              </a:lnSpc>
              <a:spcBef>
                <a:spcPts val="0"/>
              </a:spcBef>
              <a:spcAft>
                <a:spcPts val="0"/>
              </a:spcAft>
              <a:buSzPts val="1400"/>
              <a:buNone/>
            </a:pPr>
            <a:r>
              <a:rPr lang="en-US" sz="1400" dirty="0" err="1">
                <a:solidFill>
                  <a:schemeClr val="tx1"/>
                </a:solidFill>
                <a:latin typeface="Calibri"/>
                <a:ea typeface="Calibri"/>
                <a:cs typeface="Calibri"/>
                <a:sym typeface="Calibri"/>
              </a:rPr>
              <a:t>MassHire</a:t>
            </a:r>
            <a:r>
              <a:rPr lang="en-US" sz="1400" dirty="0">
                <a:solidFill>
                  <a:schemeClr val="tx1"/>
                </a:solidFill>
                <a:latin typeface="Calibri"/>
                <a:ea typeface="Calibri"/>
                <a:cs typeface="Calibri"/>
                <a:sym typeface="Calibri"/>
              </a:rPr>
              <a:t> staff look forward to setting up your one-on-one Initial RESEA meeting.  They will work with you to help you meet your UI eligibility requirements to continue collecting UI benefits, </a:t>
            </a:r>
            <a:r>
              <a:rPr lang="en-US" sz="1400" dirty="0">
                <a:solidFill>
                  <a:schemeClr val="tx1"/>
                </a:solidFill>
                <a:sym typeface="Calibri"/>
              </a:rPr>
              <a:t>and introduce you to additional Career Center services.  </a:t>
            </a:r>
            <a:endParaRPr dirty="0">
              <a:solidFill>
                <a:schemeClr val="tx1"/>
              </a:solidFill>
            </a:endParaRPr>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We </a:t>
            </a:r>
            <a:r>
              <a:rPr lang="en-US" sz="1400" dirty="0">
                <a:solidFill>
                  <a:schemeClr val="tx1"/>
                </a:solidFill>
                <a:latin typeface="Calibri"/>
                <a:ea typeface="Calibri"/>
                <a:cs typeface="Calibri"/>
                <a:sym typeface="Calibri"/>
              </a:rPr>
              <a:t>are excited for </a:t>
            </a:r>
            <a:r>
              <a:rPr lang="en-US" sz="1400" dirty="0">
                <a:latin typeface="Calibri"/>
                <a:ea typeface="Calibri"/>
                <a:cs typeface="Calibri"/>
                <a:sym typeface="Calibri"/>
              </a:rPr>
              <a:t>your continued engagement with the MassHire Career Center system as you move forward in your job search.</a:t>
            </a: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strike="sngStrike" dirty="0"/>
              <a:t>If you get a job, please notify MassHire staff and we wish you the best in your future job.</a:t>
            </a:r>
            <a:endParaRPr sz="1400" strike="sngStrike" dirty="0"/>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p:txBody>
      </p:sp>
      <p:sp>
        <p:nvSpPr>
          <p:cNvPr id="231" name="Google Shape;23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16</a:t>
            </a:fld>
            <a:endParaRPr sz="1200">
              <a:solidFill>
                <a:srgbClr val="000000"/>
              </a:solidFill>
              <a:latin typeface="Calibri"/>
              <a:ea typeface="Calibri"/>
              <a:cs typeface="Calibri"/>
              <a:sym typeface="Calibri"/>
            </a:endParaRPr>
          </a:p>
        </p:txBody>
      </p:sp>
      <p:sp>
        <p:nvSpPr>
          <p:cNvPr id="232" name="Google Shape;2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dirty="0">
                <a:latin typeface="Calibri"/>
                <a:ea typeface="Calibri"/>
                <a:cs typeface="Calibri"/>
                <a:sym typeface="Calibri"/>
              </a:rPr>
              <a:t>Script: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ym typeface="Calibri"/>
              </a:rPr>
              <a:t>After your Initial RESEA meeting, you will</a:t>
            </a:r>
            <a:r>
              <a:rPr lang="en-US" sz="1400" baseline="0" dirty="0">
                <a:sym typeface="Calibri"/>
              </a:rPr>
              <a:t> have</a:t>
            </a:r>
            <a:r>
              <a:rPr lang="en-US" sz="1400" dirty="0">
                <a:sym typeface="Calibri"/>
              </a:rPr>
              <a:t> an individualized career meeting, called a RESEA</a:t>
            </a:r>
            <a:r>
              <a:rPr lang="en-US" sz="1400" baseline="0" dirty="0">
                <a:sym typeface="Calibri"/>
              </a:rPr>
              <a:t> Review where you will have</a:t>
            </a:r>
            <a:r>
              <a:rPr lang="en-US" sz="1400" dirty="0">
                <a:sym typeface="Calibri"/>
              </a:rPr>
              <a:t> the opportunity to ask questions and get</a:t>
            </a:r>
            <a:r>
              <a:rPr lang="en-US" sz="1400" baseline="0" dirty="0">
                <a:sym typeface="Calibri"/>
              </a:rPr>
              <a:t> </a:t>
            </a:r>
            <a:r>
              <a:rPr lang="en-US" sz="1400" dirty="0">
                <a:sym typeface="Calibri"/>
              </a:rPr>
              <a:t>help with your RESEA requirements.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MassHire staff</a:t>
            </a:r>
            <a:r>
              <a:rPr lang="en-US" sz="1400" dirty="0">
                <a:sym typeface="Calibri"/>
              </a:rPr>
              <a:t> will set up your second RESEA meeting</a:t>
            </a:r>
            <a:r>
              <a:rPr lang="en-US" sz="1400" dirty="0"/>
              <a:t>, and t</a:t>
            </a:r>
            <a:r>
              <a:rPr lang="en-US" sz="1400" dirty="0">
                <a:sym typeface="Calibri"/>
              </a:rPr>
              <a:t>hey will remind </a:t>
            </a:r>
            <a:r>
              <a:rPr lang="en-US" sz="1400" dirty="0">
                <a:solidFill>
                  <a:schemeClr val="tx1"/>
                </a:solidFill>
                <a:sym typeface="Calibri"/>
              </a:rPr>
              <a:t>you </a:t>
            </a:r>
            <a:r>
              <a:rPr lang="en-US" sz="1400" dirty="0">
                <a:sym typeface="Calibri"/>
              </a:rPr>
              <a:t>to be prepared to present your resume, work search logs, LMI worksheet and UI Eligibility RESEA Questionnaire in order to have an effective meeting.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ym typeface="Calibri"/>
              </a:rPr>
              <a:t>Working with a MassHire Career Center is a partnership so please let us know when you find a job!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tx1"/>
                </a:solidFill>
                <a:sym typeface="Calibri"/>
              </a:rPr>
              <a:t>We not only want to help you prepare</a:t>
            </a:r>
            <a:r>
              <a:rPr lang="en-US" sz="1400" baseline="0" dirty="0">
                <a:solidFill>
                  <a:schemeClr val="tx1"/>
                </a:solidFill>
                <a:sym typeface="Calibri"/>
              </a:rPr>
              <a:t> for your new job, we also</a:t>
            </a:r>
            <a:r>
              <a:rPr lang="en-US" sz="1400" dirty="0">
                <a:solidFill>
                  <a:schemeClr val="tx1"/>
                </a:solidFill>
                <a:sym typeface="Calibri"/>
              </a:rPr>
              <a:t> </a:t>
            </a:r>
            <a:r>
              <a:rPr lang="en-US" sz="1400" baseline="0" dirty="0">
                <a:solidFill>
                  <a:schemeClr val="tx1"/>
                </a:solidFill>
                <a:sym typeface="Calibri"/>
              </a:rPr>
              <a:t>want to celebrate your success and update our database!</a:t>
            </a:r>
            <a:endParaRPr lang="en-US" sz="1400" dirty="0">
              <a:solidFill>
                <a:schemeClr val="tx1"/>
              </a:solidFill>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olidFill>
                <a:schemeClr val="tx1"/>
              </a:solidFill>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r>
              <a:rPr lang="en-US" sz="1200" dirty="0">
                <a:latin typeface="Calibri"/>
                <a:ea typeface="Calibri"/>
                <a:cs typeface="Calibri"/>
                <a:sym typeface="Calibri"/>
              </a:rPr>
              <a: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0824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Script:</a:t>
            </a:r>
            <a:endParaRPr sz="3400" b="1" dirty="0">
              <a:solidFill>
                <a:schemeClr val="lt1"/>
              </a:solidFill>
            </a:endParaRPr>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r>
              <a:rPr lang="en-US" sz="1400" dirty="0"/>
              <a:t>Remember, failure to complete your two RESEA meetings will affect your unemployment benefits.</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Thank you for your participation in this Initial RESEA Orientation, and MassHire staff look forward to working with you!</a:t>
            </a:r>
            <a:endParaRPr sz="1400" dirty="0"/>
          </a:p>
        </p:txBody>
      </p:sp>
      <p:sp>
        <p:nvSpPr>
          <p:cNvPr id="241" name="Google Shape;24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495afef9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8495afef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solidFill>
                  <a:schemeClr val="tx1"/>
                </a:solidFill>
              </a:rPr>
              <a:t>RESEA is federal program </a:t>
            </a:r>
            <a:r>
              <a:rPr lang="en-US" sz="1400" dirty="0"/>
              <a:t>to help unemployment customers get back to work sooner.  Those who are receiving unemployment benefits are selected.</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One of the benefits of being selected for the RESEA program is receiving re-employment and job search services through the MassHire Career Center system.</a:t>
            </a:r>
            <a:endParaRPr sz="1400" dirty="0"/>
          </a:p>
        </p:txBody>
      </p:sp>
      <p:sp>
        <p:nvSpPr>
          <p:cNvPr id="121" name="Google Shape;121;g8495afef9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000" y="4343400"/>
            <a:ext cx="5664200" cy="4205514"/>
          </a:xfrm>
        </p:spPr>
        <p:txBody>
          <a:bodyPr/>
          <a:lstStyle/>
          <a:p>
            <a:pPr marL="0" lvl="0" indent="0"/>
            <a:r>
              <a:rPr lang="en-US" sz="1350" dirty="0"/>
              <a:t>Script: Please do not read words in parenthesis</a:t>
            </a:r>
            <a:r>
              <a:rPr lang="en-US" sz="1350" dirty="0">
                <a:solidFill>
                  <a:schemeClr val="tx1"/>
                </a:solidFill>
              </a:rPr>
              <a:t>; boxes will each be a pushout</a:t>
            </a:r>
          </a:p>
          <a:p>
            <a:pPr marL="0" lvl="0" indent="0"/>
            <a:endParaRPr lang="en-US" sz="1350" dirty="0"/>
          </a:p>
          <a:p>
            <a:pPr marL="0" indent="0"/>
            <a:r>
              <a:rPr lang="en-US" sz="1350" dirty="0"/>
              <a:t>(</a:t>
            </a:r>
            <a:r>
              <a:rPr lang="en-US" sz="1350" b="1" strike="sngStrike" dirty="0"/>
              <a:t>Yellow box – push out</a:t>
            </a:r>
            <a:r>
              <a:rPr lang="en-US" sz="1350" dirty="0"/>
              <a:t>) In the letter you received from the Department of Unemployment Assistance, there were 2 RESEA meeting deadline dates that you must attend in order to keep collecting your unemployment benefits. </a:t>
            </a:r>
          </a:p>
          <a:p>
            <a:pPr marL="0" indent="0"/>
            <a:endParaRPr lang="en-US" sz="1350" dirty="0"/>
          </a:p>
          <a:p>
            <a:pPr marL="0" indent="0"/>
            <a:r>
              <a:rPr lang="en-US" sz="1350" dirty="0"/>
              <a:t>(</a:t>
            </a:r>
            <a:r>
              <a:rPr lang="en-US" sz="1350" b="1" strike="sngStrike" dirty="0"/>
              <a:t>Purple box – push out</a:t>
            </a:r>
            <a:r>
              <a:rPr lang="en-US" sz="1350" dirty="0"/>
              <a:t>) The first </a:t>
            </a:r>
            <a:r>
              <a:rPr lang="en-US" sz="1350" strike="sngStrike" dirty="0"/>
              <a:t>meeting</a:t>
            </a:r>
            <a:r>
              <a:rPr lang="en-US" sz="1350" dirty="0"/>
              <a:t> is your Initial RESEA </a:t>
            </a:r>
            <a:r>
              <a:rPr lang="en-US" sz="1350" dirty="0">
                <a:solidFill>
                  <a:srgbClr val="FF0000"/>
                </a:solidFill>
              </a:rPr>
              <a:t>meeting</a:t>
            </a:r>
            <a:r>
              <a:rPr lang="en-US" sz="1350" dirty="0"/>
              <a:t> </a:t>
            </a:r>
            <a:r>
              <a:rPr lang="en-US" sz="1350" strike="sngStrike" dirty="0"/>
              <a:t>Review</a:t>
            </a:r>
            <a:r>
              <a:rPr lang="en-US" sz="1350" dirty="0"/>
              <a:t> and the second </a:t>
            </a:r>
            <a:r>
              <a:rPr lang="en-US" sz="1350" strike="sngStrike" dirty="0"/>
              <a:t>meeting </a:t>
            </a:r>
            <a:r>
              <a:rPr lang="en-US" sz="1350" dirty="0"/>
              <a:t>is your RESEA Review </a:t>
            </a:r>
            <a:r>
              <a:rPr lang="en-US" sz="1350" dirty="0">
                <a:solidFill>
                  <a:srgbClr val="FF0000"/>
                </a:solidFill>
              </a:rPr>
              <a:t>meeting</a:t>
            </a:r>
            <a:r>
              <a:rPr lang="en-US" sz="1350" dirty="0"/>
              <a:t>.  Both of these meetings will be scheduled based on your three and five week deadline dates.  This means</a:t>
            </a:r>
            <a:r>
              <a:rPr lang="en-US" sz="1350" baseline="0" dirty="0"/>
              <a:t> you will have two meetings with </a:t>
            </a:r>
            <a:r>
              <a:rPr lang="en-US" sz="1350" baseline="0" dirty="0" err="1"/>
              <a:t>MassHire</a:t>
            </a:r>
            <a:r>
              <a:rPr lang="en-US" sz="1350" baseline="0" dirty="0"/>
              <a:t> staff.</a:t>
            </a:r>
            <a:endParaRPr lang="en-US" sz="1350" dirty="0"/>
          </a:p>
          <a:p>
            <a:pPr marL="0" indent="0"/>
            <a:endParaRPr lang="en-US" sz="1350" dirty="0"/>
          </a:p>
          <a:p>
            <a:pPr marL="0" lvl="0" indent="0"/>
            <a:r>
              <a:rPr lang="en-US" sz="1350" dirty="0"/>
              <a:t>(</a:t>
            </a:r>
            <a:r>
              <a:rPr lang="en-US" sz="1350" b="1" strike="sngStrike" dirty="0"/>
              <a:t>Green box – push out</a:t>
            </a:r>
            <a:r>
              <a:rPr lang="en-US" sz="1350" dirty="0"/>
              <a:t>) </a:t>
            </a:r>
            <a:r>
              <a:rPr lang="en-US" sz="1350" dirty="0" err="1"/>
              <a:t>MassHire</a:t>
            </a:r>
            <a:r>
              <a:rPr lang="en-US" sz="1350" dirty="0"/>
              <a:t> staff will set up your one-on-one Initial RESEA meeting today.</a:t>
            </a:r>
          </a:p>
          <a:p>
            <a:pPr marL="0" lvl="0" indent="0"/>
            <a:endParaRPr lang="en-US" sz="1350" dirty="0"/>
          </a:p>
          <a:p>
            <a:pPr marL="0" lvl="0" indent="0"/>
            <a:r>
              <a:rPr lang="en-US" sz="1350" dirty="0"/>
              <a:t>(</a:t>
            </a:r>
            <a:r>
              <a:rPr lang="en-US" sz="1350" b="1" strike="sngStrike" dirty="0"/>
              <a:t>Blue box – push out</a:t>
            </a:r>
            <a:r>
              <a:rPr lang="en-US" sz="1350" dirty="0"/>
              <a:t>) Failure to attend both RESEA meetings by your deadline dates may affect your unemployment benefits</a:t>
            </a:r>
          </a:p>
          <a:p>
            <a:pPr marL="0" lvl="0" indent="0"/>
            <a:endParaRPr lang="en-US" sz="1350" dirty="0"/>
          </a:p>
          <a:p>
            <a:pPr marL="0" lvl="0" indent="0"/>
            <a:r>
              <a:rPr lang="en-US" sz="1350" dirty="0"/>
              <a:t>A benefit of these RESEA meetings is receiving re-employment services early in your claim, and this will help you jumpstart your job search planning.</a:t>
            </a:r>
          </a:p>
          <a:p>
            <a:pPr marL="0" lvl="0" indent="0"/>
            <a:endParaRPr lang="en-US" sz="1350" dirty="0"/>
          </a:p>
          <a:p>
            <a:pPr marL="0" lvl="0" indent="0"/>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357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20089" y="4251975"/>
            <a:ext cx="5506539" cy="43586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 </a:t>
            </a:r>
            <a:endParaRPr dirty="0"/>
          </a:p>
          <a:p>
            <a:pPr marL="0" lvl="0" indent="0"/>
            <a:endParaRPr lang="en-US" sz="1400" dirty="0">
              <a:latin typeface="Calibri" panose="020F0502020204030204" pitchFamily="34" charset="0"/>
              <a:ea typeface="Calibri" panose="020F0502020204030204" pitchFamily="34" charset="0"/>
            </a:endParaRPr>
          </a:p>
          <a:p>
            <a:pPr marL="0" lvl="0" indent="0"/>
            <a:r>
              <a:rPr lang="en-US" sz="1400" dirty="0">
                <a:latin typeface="Calibri" panose="020F0502020204030204" pitchFamily="34" charset="0"/>
                <a:ea typeface="Calibri" panose="020F0502020204030204" pitchFamily="34" charset="0"/>
              </a:rPr>
              <a:t>The purpose of this presentation is to explain the requirements of the RESEA program and to have you be successful in completing these requirements. </a:t>
            </a:r>
          </a:p>
          <a:p>
            <a:pPr marL="0" lvl="0" indent="0"/>
            <a:endParaRPr lang="en-US" sz="1400" dirty="0">
              <a:latin typeface="Calibri" panose="020F0502020204030204" pitchFamily="34" charset="0"/>
              <a:ea typeface="Calibri" panose="020F0502020204030204" pitchFamily="34" charset="0"/>
            </a:endParaRPr>
          </a:p>
          <a:p>
            <a:pPr marL="0" lvl="0" indent="0"/>
            <a:r>
              <a:rPr lang="en-US" sz="1400" dirty="0">
                <a:latin typeface="Calibri" panose="020F0502020204030204" pitchFamily="34" charset="0"/>
                <a:ea typeface="Calibri" panose="020F0502020204030204" pitchFamily="34" charset="0"/>
              </a:rPr>
              <a:t>Nationwide research by the United States Department of Labor indicates that UI claimants return to work sooner when they participate in mandatory programs like RESEA.</a:t>
            </a:r>
            <a:endParaRPr sz="1400" dirty="0"/>
          </a:p>
          <a:p>
            <a:pPr marL="0" lvl="0" indent="0" algn="l" rtl="0">
              <a:lnSpc>
                <a:spcPct val="100000"/>
              </a:lnSpc>
              <a:spcBef>
                <a:spcPts val="0"/>
              </a:spcBef>
              <a:spcAft>
                <a:spcPts val="0"/>
              </a:spcAft>
              <a:buSzPts val="1400"/>
              <a:buNone/>
            </a:pPr>
            <a:endParaRPr lang="en-US" sz="1400" dirty="0"/>
          </a:p>
          <a:p>
            <a:pPr marL="0" lvl="0" indent="0"/>
            <a:r>
              <a:rPr lang="en-US" sz="1400" dirty="0"/>
              <a:t>This presentation will help you prepare for your one-one Initial </a:t>
            </a:r>
            <a:r>
              <a:rPr lang="en-US" sz="1400" dirty="0">
                <a:solidFill>
                  <a:srgbClr val="FF0000"/>
                </a:solidFill>
              </a:rPr>
              <a:t>RESEA</a:t>
            </a:r>
            <a:r>
              <a:rPr lang="en-US" sz="1400" dirty="0"/>
              <a:t> </a:t>
            </a:r>
            <a:r>
              <a:rPr lang="en-US" sz="1400" strike="sngStrike" dirty="0"/>
              <a:t>Review</a:t>
            </a:r>
            <a:r>
              <a:rPr lang="en-US" sz="1400" dirty="0"/>
              <a:t> meeting and provide you an introduction to re-employment services.</a:t>
            </a:r>
          </a:p>
        </p:txBody>
      </p:sp>
      <p:sp>
        <p:nvSpPr>
          <p:cNvPr id="135" name="Google Shape;13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2" name="Google Shape;14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5</a:t>
            </a:fld>
            <a:endParaRPr sz="1200">
              <a:solidFill>
                <a:srgbClr val="000000"/>
              </a:solidFill>
              <a:latin typeface="Calibri"/>
              <a:ea typeface="Calibri"/>
              <a:cs typeface="Calibri"/>
              <a:sym typeface="Calibri"/>
            </a:endParaRPr>
          </a:p>
        </p:txBody>
      </p:sp>
      <p:sp>
        <p:nvSpPr>
          <p:cNvPr id="143" name="Google Shape;143;p4:notes"/>
          <p:cNvSpPr txBox="1">
            <a:spLocks noGrp="1"/>
          </p:cNvSpPr>
          <p:nvPr>
            <p:ph type="body" idx="1"/>
          </p:nvPr>
        </p:nvSpPr>
        <p:spPr>
          <a:xfrm>
            <a:off x="733300" y="4382092"/>
            <a:ext cx="5686213" cy="426942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n-US" sz="1400" dirty="0">
                <a:solidFill>
                  <a:srgbClr val="000000"/>
                </a:solidFill>
                <a:latin typeface="Calibri"/>
                <a:ea typeface="Calibri"/>
                <a:cs typeface="Calibri"/>
                <a:sym typeface="Calibri"/>
              </a:rPr>
              <a:t>Script:</a:t>
            </a:r>
            <a:endParaRPr sz="14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Calibri"/>
              <a:buNone/>
            </a:pPr>
            <a:endParaRPr sz="1400"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strike="noStrike" dirty="0">
                <a:solidFill>
                  <a:srgbClr val="000000"/>
                </a:solidFill>
                <a:latin typeface="Calibri"/>
                <a:ea typeface="Calibri"/>
                <a:cs typeface="Calibri"/>
                <a:sym typeface="Calibri"/>
              </a:rPr>
              <a:t>During this orientation, these are the RESEA components that will be discussed to prepare you for your one-on-one Initial RESEA meeting.</a:t>
            </a:r>
          </a:p>
          <a:p>
            <a:pPr marL="0" lvl="0" indent="0" algn="l" rtl="0">
              <a:lnSpc>
                <a:spcPct val="100000"/>
              </a:lnSpc>
              <a:spcBef>
                <a:spcPts val="0"/>
              </a:spcBef>
              <a:spcAft>
                <a:spcPts val="0"/>
              </a:spcAft>
              <a:buSzPts val="1400"/>
              <a:buNone/>
            </a:pPr>
            <a:endParaRPr strike="noStrike" dirty="0"/>
          </a:p>
          <a:p>
            <a:pPr marL="0" lvl="0" indent="0" algn="l" rtl="0">
              <a:lnSpc>
                <a:spcPct val="100000"/>
              </a:lnSpc>
              <a:spcBef>
                <a:spcPts val="0"/>
              </a:spcBef>
              <a:spcAft>
                <a:spcPts val="0"/>
              </a:spcAft>
              <a:buSzPts val="1400"/>
              <a:buNone/>
            </a:pPr>
            <a:r>
              <a:rPr lang="en-US" sz="1400" strike="noStrike" dirty="0">
                <a:solidFill>
                  <a:srgbClr val="000000"/>
                </a:solidFill>
                <a:latin typeface="Calibri"/>
                <a:ea typeface="Calibri"/>
                <a:cs typeface="Calibri"/>
                <a:sym typeface="Calibri"/>
              </a:rPr>
              <a:t>In the Career Center Seminar, you learned about the Individual</a:t>
            </a:r>
            <a:r>
              <a:rPr lang="en-US" sz="1400" strike="noStrike" baseline="0" dirty="0">
                <a:solidFill>
                  <a:srgbClr val="000000"/>
                </a:solidFill>
                <a:latin typeface="Calibri"/>
                <a:ea typeface="Calibri"/>
                <a:cs typeface="Calibri"/>
                <a:sym typeface="Calibri"/>
              </a:rPr>
              <a:t> Needs Assessment (INA) and the Career Action Plan </a:t>
            </a:r>
            <a:r>
              <a:rPr lang="en-US" sz="1400" strike="noStrike" baseline="0" dirty="0">
                <a:solidFill>
                  <a:schemeClr val="tx1"/>
                </a:solidFill>
                <a:latin typeface="Calibri"/>
                <a:ea typeface="Calibri"/>
                <a:cs typeface="Calibri"/>
                <a:sym typeface="Calibri"/>
              </a:rPr>
              <a:t>(CAP) </a:t>
            </a:r>
            <a:r>
              <a:rPr lang="en-US" sz="1400" strike="noStrike" baseline="0" dirty="0">
                <a:solidFill>
                  <a:srgbClr val="000000"/>
                </a:solidFill>
                <a:latin typeface="Calibri"/>
                <a:ea typeface="Calibri"/>
                <a:cs typeface="Calibri"/>
                <a:sym typeface="Calibri"/>
              </a:rPr>
              <a:t>which you and </a:t>
            </a:r>
            <a:r>
              <a:rPr lang="en-US" sz="1400" strike="noStrike" baseline="0" dirty="0" err="1">
                <a:solidFill>
                  <a:srgbClr val="000000"/>
                </a:solidFill>
                <a:latin typeface="Calibri"/>
                <a:ea typeface="Calibri"/>
                <a:cs typeface="Calibri"/>
                <a:sym typeface="Calibri"/>
              </a:rPr>
              <a:t>MassHire</a:t>
            </a:r>
            <a:r>
              <a:rPr lang="en-US" sz="1400" strike="noStrike" baseline="0" dirty="0">
                <a:solidFill>
                  <a:srgbClr val="000000"/>
                </a:solidFill>
                <a:latin typeface="Calibri"/>
                <a:ea typeface="Calibri"/>
                <a:cs typeface="Calibri"/>
                <a:sym typeface="Calibri"/>
              </a:rPr>
              <a:t> staff will go over together to work on your job search goals.</a:t>
            </a:r>
          </a:p>
          <a:p>
            <a:pPr marL="0" lvl="0" indent="0" algn="l" rtl="0">
              <a:lnSpc>
                <a:spcPct val="100000"/>
              </a:lnSpc>
              <a:spcBef>
                <a:spcPts val="0"/>
              </a:spcBef>
              <a:spcAft>
                <a:spcPts val="0"/>
              </a:spcAft>
              <a:buSzPts val="1400"/>
              <a:buNone/>
            </a:pPr>
            <a:endParaRPr lang="en-US" sz="1400" strike="noStrike" baseline="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strike="noStrike" baseline="0" dirty="0">
                <a:solidFill>
                  <a:srgbClr val="000000"/>
                </a:solidFill>
                <a:latin typeface="Calibri"/>
                <a:ea typeface="Calibri"/>
                <a:cs typeface="Calibri"/>
                <a:sym typeface="Calibri"/>
              </a:rPr>
              <a:t>There are several </a:t>
            </a:r>
            <a:r>
              <a:rPr lang="en-US" sz="1400" strike="noStrike" dirty="0">
                <a:solidFill>
                  <a:srgbClr val="000000"/>
                </a:solidFill>
                <a:latin typeface="Calibri"/>
                <a:ea typeface="Calibri"/>
                <a:cs typeface="Calibri"/>
                <a:sym typeface="Calibri"/>
              </a:rPr>
              <a:t>requirements, such as completing a JobQuest profile, an explanation of labor market information (LMI), the significance of an updated resume, completing your work search logs, and the UI Eligibility Questionnaire, along with scheduling your RESEA meetings.</a:t>
            </a:r>
          </a:p>
          <a:p>
            <a:pPr marL="0" lvl="0" indent="0" algn="l" rtl="0">
              <a:lnSpc>
                <a:spcPct val="100000"/>
              </a:lnSpc>
              <a:spcBef>
                <a:spcPts val="0"/>
              </a:spcBef>
              <a:spcAft>
                <a:spcPts val="0"/>
              </a:spcAft>
              <a:buSzPts val="1400"/>
              <a:buNone/>
            </a:pPr>
            <a:endParaRPr lang="en-US" sz="1400" dirty="0">
              <a:solidFill>
                <a:srgbClr val="000000"/>
              </a:solidFill>
            </a:endParaRPr>
          </a:p>
          <a:p>
            <a:pPr marL="0" lvl="0" indent="0" algn="l" rtl="0">
              <a:lnSpc>
                <a:spcPct val="100000"/>
              </a:lnSpc>
              <a:spcBef>
                <a:spcPts val="0"/>
              </a:spcBef>
              <a:spcAft>
                <a:spcPts val="0"/>
              </a:spcAft>
              <a:buSzPts val="1400"/>
              <a:buNone/>
            </a:pPr>
            <a:r>
              <a:rPr lang="en-US" sz="1400" strike="noStrike" dirty="0">
                <a:solidFill>
                  <a:srgbClr val="FF0000"/>
                </a:solidFill>
              </a:rPr>
              <a:t>The remainder of this orientation will explain these requirements.</a:t>
            </a:r>
          </a:p>
          <a:p>
            <a:pPr marL="0" lvl="0" indent="0" algn="l" rtl="0">
              <a:lnSpc>
                <a:spcPct val="100000"/>
              </a:lnSpc>
              <a:spcBef>
                <a:spcPts val="0"/>
              </a:spcBef>
              <a:spcAft>
                <a:spcPts val="0"/>
              </a:spcAft>
              <a:buSzPts val="1400"/>
              <a:buNone/>
            </a:pPr>
            <a:endParaRPr strike="noStrike" dirty="0"/>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4960" y="738130"/>
            <a:ext cx="4877029" cy="3455280"/>
          </a:xfrm>
          <a:prstGeom prst="rect">
            <a:avLst/>
          </a:prstGeom>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725713" y="4343400"/>
            <a:ext cx="5138057" cy="444225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6"/>
              </a:buClr>
              <a:buSzPts val="1100"/>
              <a:buFont typeface="Arial"/>
              <a:buNone/>
            </a:pPr>
            <a:r>
              <a:rPr lang="en-US" sz="1500" b="1" dirty="0">
                <a:solidFill>
                  <a:srgbClr val="000000"/>
                </a:solidFill>
              </a:rPr>
              <a:t>Script:</a:t>
            </a:r>
          </a:p>
          <a:p>
            <a:pPr marL="0" lvl="0" indent="0" algn="l" rtl="0">
              <a:lnSpc>
                <a:spcPct val="115000"/>
              </a:lnSpc>
              <a:spcBef>
                <a:spcPts val="0"/>
              </a:spcBef>
              <a:spcAft>
                <a:spcPts val="0"/>
              </a:spcAft>
              <a:buClr>
                <a:schemeClr val="accent6"/>
              </a:buClr>
              <a:buSzPts val="1100"/>
              <a:buFont typeface="Arial"/>
              <a:buNone/>
            </a:pPr>
            <a:endParaRPr lang="en-US" sz="1500" b="1" dirty="0">
              <a:solidFill>
                <a:srgbClr val="000000"/>
              </a:solidFill>
            </a:endParaRPr>
          </a:p>
          <a:p>
            <a:pPr marL="0" lvl="0" indent="0" algn="l" rtl="0">
              <a:lnSpc>
                <a:spcPct val="115000"/>
              </a:lnSpc>
              <a:spcBef>
                <a:spcPts val="0"/>
              </a:spcBef>
              <a:spcAft>
                <a:spcPts val="0"/>
              </a:spcAft>
              <a:buClr>
                <a:schemeClr val="accent6"/>
              </a:buClr>
              <a:buSzPts val="1100"/>
              <a:buFont typeface="Arial"/>
              <a:buNone/>
            </a:pPr>
            <a:r>
              <a:rPr lang="en-US" sz="1500" dirty="0"/>
              <a:t>As discussed during the CCS,  the INA is a job search tool to help you identify your reemployment goals.  </a:t>
            </a:r>
          </a:p>
          <a:p>
            <a:pPr marL="0" lvl="0" indent="0" algn="l" rtl="0">
              <a:lnSpc>
                <a:spcPct val="115000"/>
              </a:lnSpc>
              <a:spcBef>
                <a:spcPts val="0"/>
              </a:spcBef>
              <a:spcAft>
                <a:spcPts val="0"/>
              </a:spcAft>
              <a:buClr>
                <a:schemeClr val="accent6"/>
              </a:buClr>
              <a:buSzPts val="1100"/>
              <a:buFont typeface="Arial"/>
              <a:buNone/>
            </a:pPr>
            <a:endParaRPr lang="en-US" sz="1500" dirty="0"/>
          </a:p>
          <a:p>
            <a:pPr marL="0" lvl="0" indent="0">
              <a:lnSpc>
                <a:spcPct val="115000"/>
              </a:lnSpc>
              <a:buClr>
                <a:schemeClr val="accent6"/>
              </a:buClr>
              <a:buSzPts val="1100"/>
            </a:pPr>
            <a:r>
              <a:rPr lang="en-US" sz="1500" dirty="0"/>
              <a:t>When you have your one-on-one Initial RESEA meeting, </a:t>
            </a:r>
            <a:r>
              <a:rPr lang="en-US" sz="1500" dirty="0" err="1"/>
              <a:t>MassHire</a:t>
            </a:r>
            <a:r>
              <a:rPr lang="en-US" sz="1500" dirty="0"/>
              <a:t> staff will work with you to help you develop your INA, identify barriers, and answer any questions you may have regarding your reemployment needs. </a:t>
            </a:r>
          </a:p>
          <a:p>
            <a:pPr marL="0" lvl="0" indent="0">
              <a:lnSpc>
                <a:spcPct val="115000"/>
              </a:lnSpc>
              <a:buClr>
                <a:schemeClr val="accent6"/>
              </a:buClr>
              <a:buSzPts val="1100"/>
            </a:pPr>
            <a:endParaRPr lang="en-US" sz="1500" dirty="0"/>
          </a:p>
          <a:p>
            <a:pPr marL="0" lvl="0" indent="0">
              <a:lnSpc>
                <a:spcPct val="115000"/>
              </a:lnSpc>
              <a:buClr>
                <a:schemeClr val="accent6"/>
              </a:buClr>
              <a:buSzPts val="1100"/>
            </a:pPr>
            <a:endParaRPr sz="1500" dirty="0"/>
          </a:p>
        </p:txBody>
      </p:sp>
      <p:sp>
        <p:nvSpPr>
          <p:cNvPr id="151" name="Google Shape;15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8" name="Google Shape;158;p7:notes"/>
          <p:cNvSpPr txBox="1">
            <a:spLocks noGrp="1"/>
          </p:cNvSpPr>
          <p:nvPr>
            <p:ph type="body" idx="1"/>
          </p:nvPr>
        </p:nvSpPr>
        <p:spPr>
          <a:xfrm>
            <a:off x="609599" y="4151085"/>
            <a:ext cx="5602515" cy="4252686"/>
          </a:xfrm>
          <a:prstGeom prst="rect">
            <a:avLst/>
          </a:prstGeom>
          <a:noFill/>
          <a:ln>
            <a:noFill/>
          </a:ln>
        </p:spPr>
        <p:txBody>
          <a:bodyPr spcFirstLastPara="1" wrap="square" lIns="91425" tIns="45700" rIns="91425" bIns="45700" anchor="t" anchorCtr="0">
            <a:noAutofit/>
          </a:bodyPr>
          <a:lstStyle/>
          <a:p>
            <a:pPr marL="152400" lvl="0" indent="-90488" algn="l" rtl="0">
              <a:lnSpc>
                <a:spcPct val="100000"/>
              </a:lnSpc>
              <a:spcBef>
                <a:spcPts val="0"/>
              </a:spcBef>
              <a:spcAft>
                <a:spcPts val="0"/>
              </a:spcAft>
              <a:buClr>
                <a:srgbClr val="000000"/>
              </a:buClr>
              <a:buSzPts val="1200"/>
              <a:buNone/>
            </a:pPr>
            <a:r>
              <a:rPr lang="en-US" sz="1400" dirty="0">
                <a:solidFill>
                  <a:srgbClr val="000000"/>
                </a:solidFill>
                <a:latin typeface="Calibri"/>
                <a:ea typeface="Calibri"/>
                <a:cs typeface="Calibri"/>
                <a:sym typeface="Calibri"/>
              </a:rPr>
              <a:t>Script:</a:t>
            </a:r>
            <a:endParaRPr dirty="0"/>
          </a:p>
          <a:p>
            <a:pPr marL="152400" lvl="0" indent="0" algn="l" rtl="0">
              <a:lnSpc>
                <a:spcPct val="100000"/>
              </a:lnSpc>
              <a:spcBef>
                <a:spcPts val="0"/>
              </a:spcBef>
              <a:spcAft>
                <a:spcPts val="0"/>
              </a:spcAft>
              <a:buClr>
                <a:srgbClr val="000000"/>
              </a:buClr>
              <a:buSzPts val="1200"/>
              <a:buNone/>
            </a:pPr>
            <a:endParaRPr sz="1400" dirty="0">
              <a:solidFill>
                <a:srgbClr val="000000"/>
              </a:solidFill>
              <a:latin typeface="Calibri"/>
              <a:ea typeface="Calibri"/>
              <a:cs typeface="Calibri"/>
              <a:sym typeface="Calibri"/>
            </a:endParaRPr>
          </a:p>
          <a:p>
            <a:pPr marL="63500" lvl="0" indent="0" algn="l" rtl="0">
              <a:lnSpc>
                <a:spcPct val="100000"/>
              </a:lnSpc>
              <a:spcBef>
                <a:spcPts val="0"/>
              </a:spcBef>
              <a:spcAft>
                <a:spcPts val="0"/>
              </a:spcAft>
              <a:buSzPts val="2600"/>
              <a:buNone/>
            </a:pPr>
            <a:r>
              <a:rPr lang="en-US" sz="1500" dirty="0">
                <a:solidFill>
                  <a:schemeClr val="tx1"/>
                </a:solidFill>
                <a:sym typeface="Calibri"/>
              </a:rPr>
              <a:t>Once you have completed your INA, you are now ready to develop your Career Action Plan.</a:t>
            </a:r>
            <a:endParaRPr lang="en-US" sz="1500" dirty="0">
              <a:solidFill>
                <a:schemeClr val="tx1"/>
              </a:solidFill>
            </a:endParaRPr>
          </a:p>
          <a:p>
            <a:pPr marL="63500" lvl="0" indent="0" algn="l" rtl="0">
              <a:lnSpc>
                <a:spcPct val="100000"/>
              </a:lnSpc>
              <a:spcBef>
                <a:spcPts val="0"/>
              </a:spcBef>
              <a:spcAft>
                <a:spcPts val="0"/>
              </a:spcAft>
              <a:buSzPts val="2600"/>
              <a:buNone/>
            </a:pPr>
            <a:endParaRPr lang="en-US" sz="1500" dirty="0">
              <a:solidFill>
                <a:schemeClr val="tx1"/>
              </a:solidFill>
            </a:endParaRPr>
          </a:p>
          <a:p>
            <a:pPr marL="63500" lvl="0" indent="0" algn="l" rtl="0">
              <a:lnSpc>
                <a:spcPct val="100000"/>
              </a:lnSpc>
              <a:spcBef>
                <a:spcPts val="0"/>
              </a:spcBef>
              <a:spcAft>
                <a:spcPts val="0"/>
              </a:spcAft>
              <a:buSzPts val="2600"/>
              <a:buNone/>
            </a:pPr>
            <a:r>
              <a:rPr lang="en-US" sz="1500" dirty="0"/>
              <a:t>As discussed during the CCS,  your CAP lays out how you will use </a:t>
            </a:r>
            <a:r>
              <a:rPr lang="en-US" sz="1500" dirty="0" err="1"/>
              <a:t>MassHire</a:t>
            </a:r>
            <a:r>
              <a:rPr lang="en-US" sz="1500" dirty="0"/>
              <a:t> services to achieve your job search plan.</a:t>
            </a:r>
          </a:p>
          <a:p>
            <a:pPr marL="63500" lvl="0" indent="0" algn="l" rtl="0">
              <a:lnSpc>
                <a:spcPct val="100000"/>
              </a:lnSpc>
              <a:spcBef>
                <a:spcPts val="0"/>
              </a:spcBef>
              <a:spcAft>
                <a:spcPts val="0"/>
              </a:spcAft>
              <a:buSzPts val="2600"/>
              <a:buNone/>
            </a:pPr>
            <a:endParaRPr lang="en-US" sz="1500" dirty="0"/>
          </a:p>
          <a:p>
            <a:pPr marL="63500" lvl="0" indent="0" algn="l" rtl="0">
              <a:lnSpc>
                <a:spcPct val="100000"/>
              </a:lnSpc>
              <a:spcBef>
                <a:spcPts val="0"/>
              </a:spcBef>
              <a:spcAft>
                <a:spcPts val="0"/>
              </a:spcAft>
              <a:buSzPts val="2600"/>
              <a:buNone/>
            </a:pPr>
            <a:r>
              <a:rPr lang="en-US" sz="1500" dirty="0"/>
              <a:t>When you meet with </a:t>
            </a:r>
            <a:r>
              <a:rPr lang="en-US" sz="1500" dirty="0" err="1"/>
              <a:t>MassHire</a:t>
            </a:r>
            <a:r>
              <a:rPr lang="en-US" sz="1500" dirty="0"/>
              <a:t> Career Center staff, you will discuss your job search plan and how we can help you overcome any barriers to re-employment. </a:t>
            </a:r>
          </a:p>
          <a:p>
            <a:pPr marL="0" lvl="0" indent="0" algn="l" rtl="0">
              <a:lnSpc>
                <a:spcPct val="100000"/>
              </a:lnSpc>
              <a:spcBef>
                <a:spcPts val="0"/>
              </a:spcBef>
              <a:spcAft>
                <a:spcPts val="0"/>
              </a:spcAft>
              <a:buSzPts val="1400"/>
              <a:buNone/>
            </a:pPr>
            <a:endParaRPr sz="1500" b="1" i="1" dirty="0">
              <a:sym typeface="Calibri"/>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3"/>
          <a:srcRect r="947"/>
          <a:stretch/>
        </p:blipFill>
        <p:spPr>
          <a:xfrm>
            <a:off x="769257" y="431810"/>
            <a:ext cx="5161280" cy="3356419"/>
          </a:xfrm>
          <a:prstGeom prst="rect">
            <a:avLst/>
          </a:prstGeom>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574586" y="4343400"/>
            <a:ext cx="5665573" cy="424454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b="1" u="sng" dirty="0"/>
              <a:t>NOTE:</a:t>
            </a:r>
            <a:r>
              <a:rPr lang="en-US" sz="1300" dirty="0"/>
              <a:t> on the red, bold words below, can you have a circle or arrow point to each one on the top navigation bar in conjunction with the voiceover?</a:t>
            </a:r>
            <a:endParaRPr sz="1300" dirty="0"/>
          </a:p>
          <a:p>
            <a:pPr marL="0" lvl="0" indent="0" algn="l" rtl="0">
              <a:lnSpc>
                <a:spcPct val="100000"/>
              </a:lnSpc>
              <a:spcBef>
                <a:spcPts val="0"/>
              </a:spcBef>
              <a:spcAft>
                <a:spcPts val="0"/>
              </a:spcAft>
              <a:buSzPts val="1400"/>
              <a:buNone/>
            </a:pPr>
            <a:endParaRPr sz="1300" b="1" dirty="0"/>
          </a:p>
          <a:p>
            <a:pPr marL="0" lvl="0" indent="0" algn="l" rtl="0">
              <a:lnSpc>
                <a:spcPct val="100000"/>
              </a:lnSpc>
              <a:spcBef>
                <a:spcPts val="0"/>
              </a:spcBef>
              <a:spcAft>
                <a:spcPts val="0"/>
              </a:spcAft>
              <a:buSzPts val="1400"/>
              <a:buNone/>
            </a:pPr>
            <a:r>
              <a:rPr lang="en-US" sz="1300" b="1" dirty="0"/>
              <a:t>Script</a:t>
            </a:r>
            <a:r>
              <a:rPr lang="en-US" sz="1300" dirty="0"/>
              <a:t>:</a:t>
            </a:r>
            <a:endParaRPr dirty="0"/>
          </a:p>
          <a:p>
            <a:pPr marL="0" lvl="0" indent="0" algn="l" rtl="0">
              <a:lnSpc>
                <a:spcPct val="100000"/>
              </a:lnSpc>
              <a:spcBef>
                <a:spcPts val="0"/>
              </a:spcBef>
              <a:spcAft>
                <a:spcPts val="0"/>
              </a:spcAft>
              <a:buSzPts val="1400"/>
              <a:buNone/>
            </a:pPr>
            <a:r>
              <a:rPr lang="en-US" sz="1300" dirty="0"/>
              <a:t>JobQuest is the state’s online job board and is another essential part of creating your career action plan and finding a job. </a:t>
            </a:r>
            <a:endParaRPr sz="1300" dirty="0"/>
          </a:p>
          <a:p>
            <a:pPr marL="0" lvl="0" indent="0" algn="l" rtl="0">
              <a:lnSpc>
                <a:spcPct val="100000"/>
              </a:lnSpc>
              <a:spcBef>
                <a:spcPts val="0"/>
              </a:spcBef>
              <a:spcAft>
                <a:spcPts val="0"/>
              </a:spcAft>
              <a:buSzPts val="1400"/>
              <a:buNone/>
            </a:pPr>
            <a:endParaRPr sz="1300" dirty="0"/>
          </a:p>
          <a:p>
            <a:pPr marL="285750" lvl="0" indent="-285750" algn="l" rtl="0">
              <a:lnSpc>
                <a:spcPct val="100000"/>
              </a:lnSpc>
              <a:spcBef>
                <a:spcPts val="0"/>
              </a:spcBef>
              <a:spcAft>
                <a:spcPts val="0"/>
              </a:spcAft>
              <a:buSzPts val="1400"/>
              <a:buFont typeface="Arial"/>
              <a:buChar char="•"/>
            </a:pPr>
            <a:r>
              <a:rPr lang="en-US" sz="1300" dirty="0"/>
              <a:t>JobQuest is a valuable tool where you can </a:t>
            </a:r>
            <a:r>
              <a:rPr lang="en-US" sz="1300" b="1" dirty="0">
                <a:solidFill>
                  <a:srgbClr val="FF0000"/>
                </a:solidFill>
              </a:rPr>
              <a:t>find jobs </a:t>
            </a:r>
            <a:r>
              <a:rPr lang="en-US" sz="1300" dirty="0"/>
              <a:t>by occupation and location and check the most recent job postings closest to you!</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b="1" dirty="0">
                <a:solidFill>
                  <a:srgbClr val="FF0000"/>
                </a:solidFill>
              </a:rPr>
              <a:t>Explore training </a:t>
            </a:r>
            <a:r>
              <a:rPr lang="en-US" sz="1300" dirty="0"/>
              <a:t>options and schools to upgrade your skills, and</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dirty="0"/>
              <a:t>You can view and prepare for upcoming </a:t>
            </a:r>
            <a:r>
              <a:rPr lang="en-US" sz="1300" b="1" dirty="0">
                <a:solidFill>
                  <a:srgbClr val="FF0000"/>
                </a:solidFill>
              </a:rPr>
              <a:t>job fairs and recruitments</a:t>
            </a:r>
            <a:r>
              <a:rPr lang="en-US" sz="1300" dirty="0"/>
              <a:t>.</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dirty="0"/>
              <a:t>On the </a:t>
            </a:r>
            <a:r>
              <a:rPr lang="en-US" sz="1300" b="1" dirty="0">
                <a:solidFill>
                  <a:srgbClr val="FF0000"/>
                </a:solidFill>
              </a:rPr>
              <a:t>My JobQuest </a:t>
            </a:r>
            <a:r>
              <a:rPr lang="en-US" sz="1300" dirty="0"/>
              <a:t>tab, you can do skills and job matches, then upload your resume for potential employers to view</a:t>
            </a:r>
            <a:endParaRPr sz="1300"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t>In preparation for your Initial RESEA meeting, you must be registered on JobQuest. </a:t>
            </a:r>
            <a:r>
              <a:rPr lang="en-US" sz="1300" dirty="0" err="1"/>
              <a:t>MassHire</a:t>
            </a:r>
            <a:r>
              <a:rPr lang="en-US" sz="1300" dirty="0"/>
              <a:t> Career Center staff can review the many features and discuss how to best use this tool in your job search.</a:t>
            </a:r>
            <a:endParaRPr sz="1300" dirty="0"/>
          </a:p>
        </p:txBody>
      </p:sp>
      <p:sp>
        <p:nvSpPr>
          <p:cNvPr id="167" name="Google Shape;1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495aff0d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8495aff0d0_2_0:notes"/>
          <p:cNvSpPr txBox="1">
            <a:spLocks noGrp="1"/>
          </p:cNvSpPr>
          <p:nvPr>
            <p:ph type="body" idx="1"/>
          </p:nvPr>
        </p:nvSpPr>
        <p:spPr>
          <a:xfrm>
            <a:off x="556055" y="4343399"/>
            <a:ext cx="5795318" cy="423218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300" b="1" dirty="0"/>
              <a:t>Note for voiceover:  fly in each bullet</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Script: </a:t>
            </a:r>
            <a:r>
              <a:rPr lang="en-US" sz="1300" b="1" dirty="0"/>
              <a:t>(Please do not read words in parenthesis)</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There are many benefits to using JobQuest in your job search</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skills match</a:t>
            </a:r>
            <a:r>
              <a:rPr lang="en-US" sz="1300" i="1" dirty="0"/>
              <a:t>)  </a:t>
            </a:r>
            <a:r>
              <a:rPr lang="en-US" sz="1300" dirty="0"/>
              <a:t>Once you enter your skills into the system, it will then select jobs that match to your individual skill set</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job Match</a:t>
            </a:r>
            <a:r>
              <a:rPr lang="en-US" sz="1300" i="1" dirty="0"/>
              <a:t>)    </a:t>
            </a:r>
            <a:r>
              <a:rPr lang="en-US" sz="1300" dirty="0"/>
              <a:t>Job Match is similar, where once you enter your occupation, JobQuest will match you with appropriate jobs.</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upload resume</a:t>
            </a:r>
            <a:r>
              <a:rPr lang="en-US" sz="1300" i="1" dirty="0"/>
              <a:t>)  </a:t>
            </a:r>
            <a:r>
              <a:rPr lang="en-US" sz="1300" dirty="0"/>
              <a:t>By uploading your resume, you have the option for employers to view your experience to see if you are a potential candidate.</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Employment History</a:t>
            </a:r>
            <a:r>
              <a:rPr lang="en-US" sz="1300" i="1" dirty="0"/>
              <a:t>)  Entering</a:t>
            </a:r>
            <a:r>
              <a:rPr lang="en-US" sz="1300" dirty="0"/>
              <a:t> your employment history, you can see many of your transferable skills, and it helps you to create or update your resume.</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locate training</a:t>
            </a:r>
            <a:r>
              <a:rPr lang="en-US" sz="1300" i="1" dirty="0"/>
              <a:t>)  </a:t>
            </a:r>
            <a:r>
              <a:rPr lang="en-US" sz="1300" dirty="0"/>
              <a:t>JobQuest can help you locate training vendors and certification programs in your area. </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Employer recruitments</a:t>
            </a:r>
            <a:r>
              <a:rPr lang="en-US" sz="1300" i="1" dirty="0"/>
              <a:t>)  </a:t>
            </a:r>
            <a:r>
              <a:rPr lang="en-US" sz="1300" dirty="0"/>
              <a:t>The </a:t>
            </a:r>
            <a:r>
              <a:rPr lang="en-US" sz="1300" dirty="0" err="1"/>
              <a:t>MassHire</a:t>
            </a:r>
            <a:r>
              <a:rPr lang="en-US" sz="1300" dirty="0"/>
              <a:t> Business Services team promotes local employer recruitments which are listed on JobQuest.</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Locate events such as job fairs</a:t>
            </a:r>
            <a:r>
              <a:rPr lang="en-US" sz="1300" i="1" dirty="0"/>
              <a:t>)</a:t>
            </a:r>
            <a:r>
              <a:rPr lang="en-US" sz="1300" dirty="0"/>
              <a:t>  You can also find many local events, such as job fairs throughout the state.</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Green jobs</a:t>
            </a:r>
            <a:r>
              <a:rPr lang="en-US" sz="1300" i="1" dirty="0"/>
              <a:t>)  </a:t>
            </a:r>
            <a:r>
              <a:rPr lang="en-US" sz="1300" dirty="0"/>
              <a:t>JobQuest even has a list of environmentally conscious “green jobs”, such as solar technicians, water quality and green builders.</a:t>
            </a:r>
            <a:endParaRPr dirty="0"/>
          </a:p>
          <a:p>
            <a:pPr marL="0" lvl="0" indent="0" algn="l" rtl="0">
              <a:lnSpc>
                <a:spcPct val="100000"/>
              </a:lnSpc>
              <a:spcBef>
                <a:spcPts val="0"/>
              </a:spcBef>
              <a:spcAft>
                <a:spcPts val="0"/>
              </a:spcAft>
              <a:buSzPts val="1400"/>
              <a:buNone/>
            </a:pPr>
            <a:endParaRPr dirty="0"/>
          </a:p>
        </p:txBody>
      </p:sp>
      <p:sp>
        <p:nvSpPr>
          <p:cNvPr id="178" name="Google Shape;178;g8495aff0d0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0"/>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0"/>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0"/>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0"/>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2" name="Google Shape;82;p2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6" name="Google Shape;86;p3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87" name="Google Shape;87;p30"/>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1" name="Google Shape;91;p3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3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6" name="Google Shape;96;p32"/>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0" name="Google Shape;100;p3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1" name="Google Shape;101;p33"/>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33"/>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3" name="Google Shape;103;p33"/>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34"/>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b="0" i="0" u="none" strike="noStrike" cap="none">
                <a:solidFill>
                  <a:srgbClr val="042B4A"/>
                </a:solidFill>
                <a:latin typeface="Calibri"/>
                <a:ea typeface="Calibri"/>
                <a:cs typeface="Calibri"/>
                <a:sym typeface="Calibri"/>
              </a:rPr>
              <a:t>MassHireFallRiverCareers.org</a:t>
            </a:r>
            <a:endParaRPr sz="1000" b="0" i="0" u="none" strike="noStrike" cap="none">
              <a:solidFill>
                <a:srgbClr val="042B4A"/>
              </a:solidFill>
              <a:latin typeface="Calibri"/>
              <a:ea typeface="Calibri"/>
              <a:cs typeface="Calibri"/>
              <a:sym typeface="Calibri"/>
            </a:endParaRPr>
          </a:p>
        </p:txBody>
      </p:sp>
      <p:cxnSp>
        <p:nvCxnSpPr>
          <p:cNvPr id="108" name="Google Shape;108;p3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9" name="Google Shape;109;p34"/>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2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3" name="Google Shape;33;p22"/>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7" name="Google Shape;37;p2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8" name="Google Shape;38;p23"/>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3"/>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 name="Google Shape;43;p2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4" name="Google Shape;44;p24"/>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24"/>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4"/>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2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1" name="Google Shape;51;p2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2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2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7" name="Google Shape;57;p26"/>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6"/>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6"/>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26"/>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1"/>
        <p:cNvGrpSpPr/>
        <p:nvPr/>
      </p:nvGrpSpPr>
      <p:grpSpPr>
        <a:xfrm>
          <a:off x="0" y="0"/>
          <a:ext cx="0" cy="0"/>
          <a:chOff x="0" y="0"/>
          <a:chExt cx="0" cy="0"/>
        </a:xfrm>
      </p:grpSpPr>
      <p:sp>
        <p:nvSpPr>
          <p:cNvPr id="62" name="Google Shape;62;p27"/>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27"/>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2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 name="Google Shape;66;p2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7" name="Google Shape;67;p27"/>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8" name="Google Shape;68;p27"/>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9"/>
        <p:cNvGrpSpPr/>
        <p:nvPr/>
      </p:nvGrpSpPr>
      <p:grpSpPr>
        <a:xfrm>
          <a:off x="0" y="0"/>
          <a:ext cx="0" cy="0"/>
          <a:chOff x="0" y="0"/>
          <a:chExt cx="0" cy="0"/>
        </a:xfrm>
      </p:grpSpPr>
      <p:sp>
        <p:nvSpPr>
          <p:cNvPr id="70" name="Google Shape;70;p28"/>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28"/>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2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2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5" name="Google Shape;75;p28"/>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6" name="Google Shape;76;p28"/>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7" name="Google Shape;77;p28"/>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8" name="Google Shape;78;p28"/>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9"/>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9"/>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9"/>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9"/>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9"/>
          <p:cNvPicPr preferRelativeResize="0"/>
          <p:nvPr/>
        </p:nvPicPr>
        <p:blipFill rotWithShape="1">
          <a:blip r:embed="rId17">
            <a:alphaModFix/>
          </a:blip>
          <a:srcRect l="1785" t="14556" r="3568" b="12388"/>
          <a:stretch/>
        </p:blipFill>
        <p:spPr>
          <a:xfrm>
            <a:off x="38501" y="6285297"/>
            <a:ext cx="2040556" cy="4716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p:nvPr/>
        </p:nvSpPr>
        <p:spPr>
          <a:xfrm>
            <a:off x="779400" y="553225"/>
            <a:ext cx="7055700" cy="3170058"/>
          </a:xfrm>
          <a:prstGeom prst="rect">
            <a:avLst/>
          </a:prstGeom>
          <a:noFill/>
          <a:ln>
            <a:noFill/>
          </a:ln>
        </p:spPr>
        <p:txBody>
          <a:bodyPr spcFirstLastPara="1" wrap="square" lIns="91425" tIns="45700" rIns="91425" bIns="45700" anchor="t" anchorCtr="0">
            <a:spAutoFit/>
          </a:bodyPr>
          <a:lstStyle/>
          <a:p>
            <a:pPr lvl="0" algn="ctr">
              <a:buSzPts val="5000"/>
            </a:pPr>
            <a:r>
              <a:rPr lang="vi-VN" sz="5000" b="1" dirty="0">
                <a:solidFill>
                  <a:schemeClr val="lt1"/>
                </a:solidFill>
                <a:latin typeface="Calibri"/>
                <a:ea typeface="Calibri"/>
                <a:cs typeface="Calibri"/>
                <a:sym typeface="Calibri"/>
              </a:rPr>
              <a:t>Chào mừng bạn đến qúa trình dịch vụ việc làm và đánh giá sự đủ điều kiện (RESEA)</a:t>
            </a:r>
            <a:endParaRPr sz="5000" b="1" i="0" u="none" strike="noStrike" cap="none" dirty="0">
              <a:solidFill>
                <a:schemeClr val="lt1"/>
              </a:solidFill>
              <a:latin typeface="Calibri"/>
              <a:ea typeface="Calibri"/>
              <a:cs typeface="Calibri"/>
              <a:sym typeface="Calibri"/>
            </a:endParaRPr>
          </a:p>
        </p:txBody>
      </p:sp>
      <p:pic>
        <p:nvPicPr>
          <p:cNvPr id="116" name="Google Shape;116;p1"/>
          <p:cNvPicPr preferRelativeResize="0"/>
          <p:nvPr/>
        </p:nvPicPr>
        <p:blipFill rotWithShape="1">
          <a:blip r:embed="rId3">
            <a:alphaModFix/>
          </a:blip>
          <a:srcRect/>
          <a:stretch/>
        </p:blipFill>
        <p:spPr>
          <a:xfrm>
            <a:off x="4479532" y="5019792"/>
            <a:ext cx="4541178" cy="1359739"/>
          </a:xfrm>
          <a:prstGeom prst="rect">
            <a:avLst/>
          </a:prstGeom>
          <a:noFill/>
          <a:ln>
            <a:noFill/>
          </a:ln>
        </p:spPr>
      </p:pic>
      <p:pic>
        <p:nvPicPr>
          <p:cNvPr id="117" name="Google Shape;117;p1"/>
          <p:cNvPicPr preferRelativeResize="0"/>
          <p:nvPr/>
        </p:nvPicPr>
        <p:blipFill rotWithShape="1">
          <a:blip r:embed="rId4">
            <a:alphaModFix/>
          </a:blip>
          <a:srcRect/>
          <a:stretch/>
        </p:blipFill>
        <p:spPr>
          <a:xfrm>
            <a:off x="779388" y="4722947"/>
            <a:ext cx="2396638" cy="1656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495aff0d0_0_36"/>
          <p:cNvSpPr txBox="1">
            <a:spLocks noGrp="1"/>
          </p:cNvSpPr>
          <p:nvPr>
            <p:ph type="title"/>
          </p:nvPr>
        </p:nvSpPr>
        <p:spPr>
          <a:xfrm>
            <a:off x="1100700" y="76189"/>
            <a:ext cx="7131000" cy="954300"/>
          </a:xfrm>
          <a:prstGeom prst="rect">
            <a:avLst/>
          </a:prstGeom>
          <a:noFill/>
          <a:ln>
            <a:noFill/>
          </a:ln>
        </p:spPr>
        <p:txBody>
          <a:bodyPr spcFirstLastPara="1" wrap="square" lIns="91425" tIns="45700" rIns="91425" bIns="45700" anchor="ctr" anchorCtr="0">
            <a:noAutofit/>
          </a:bodyPr>
          <a:lstStyle/>
          <a:p>
            <a:pPr lvl="0" algn="ctr"/>
            <a:r>
              <a:rPr lang="vi-VN" b="1" dirty="0"/>
              <a:t>Mục đích sử dụng</a:t>
            </a:r>
            <a:br>
              <a:rPr lang="vi-VN" b="1" dirty="0"/>
            </a:br>
            <a:r>
              <a:rPr lang="vi-VN" b="1" dirty="0"/>
              <a:t>Thông tin thị trường lao động</a:t>
            </a:r>
            <a:r>
              <a:rPr lang="en-US" b="1" dirty="0"/>
              <a:t>(LMI)</a:t>
            </a:r>
            <a:endParaRPr b="1" dirty="0"/>
          </a:p>
        </p:txBody>
      </p:sp>
      <p:sp>
        <p:nvSpPr>
          <p:cNvPr id="189" name="Google Shape;189;g8495aff0d0_0_36"/>
          <p:cNvSpPr txBox="1">
            <a:spLocks noGrp="1"/>
          </p:cNvSpPr>
          <p:nvPr>
            <p:ph type="body" idx="1"/>
          </p:nvPr>
        </p:nvSpPr>
        <p:spPr>
          <a:xfrm>
            <a:off x="302100" y="1406300"/>
            <a:ext cx="8728200" cy="45090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None/>
            </a:pPr>
            <a:r>
              <a:rPr lang="vi-VN" sz="2400" b="1" dirty="0"/>
              <a:t>LMI là gì?</a:t>
            </a:r>
          </a:p>
          <a:p>
            <a:pPr marL="0" lvl="0" indent="0">
              <a:lnSpc>
                <a:spcPct val="100000"/>
              </a:lnSpc>
              <a:spcBef>
                <a:spcPts val="0"/>
              </a:spcBef>
              <a:buNone/>
            </a:pPr>
            <a:r>
              <a:rPr lang="vi-VN" sz="2400" dirty="0"/>
              <a:t>LMI là nghiên cứu về thị trường lao động để hiểu biết nghề nghiệp của bạn phù hợp với thị trường việc làm ở nơi nào.</a:t>
            </a:r>
          </a:p>
          <a:p>
            <a:pPr marL="0" lvl="0" indent="0">
              <a:lnSpc>
                <a:spcPct val="100000"/>
              </a:lnSpc>
              <a:spcBef>
                <a:spcPts val="0"/>
              </a:spcBef>
              <a:buNone/>
            </a:pPr>
            <a:endParaRPr lang="vi-VN" sz="2400" dirty="0"/>
          </a:p>
          <a:p>
            <a:pPr marL="0" lvl="0" indent="0">
              <a:lnSpc>
                <a:spcPct val="100000"/>
              </a:lnSpc>
              <a:spcBef>
                <a:spcPts val="0"/>
              </a:spcBef>
              <a:buNone/>
            </a:pPr>
            <a:r>
              <a:rPr lang="en-US" sz="2400" b="1" dirty="0" err="1"/>
              <a:t>Tại</a:t>
            </a:r>
            <a:r>
              <a:rPr lang="en-US" sz="2400" b="1" dirty="0"/>
              <a:t> </a:t>
            </a:r>
            <a:r>
              <a:rPr lang="en-US" sz="2400" b="1" dirty="0" err="1"/>
              <a:t>sao</a:t>
            </a:r>
            <a:r>
              <a:rPr lang="en-US" sz="2400" b="1" dirty="0"/>
              <a:t> </a:t>
            </a:r>
            <a:r>
              <a:rPr lang="en-US" sz="2400" b="1" dirty="0" err="1"/>
              <a:t>sử</a:t>
            </a:r>
            <a:r>
              <a:rPr lang="en-US" sz="2400" b="1" dirty="0"/>
              <a:t> </a:t>
            </a:r>
            <a:r>
              <a:rPr lang="en-US" sz="2400" b="1" dirty="0" err="1"/>
              <a:t>dụng</a:t>
            </a:r>
            <a:r>
              <a:rPr lang="en-US" sz="2400" b="1" dirty="0"/>
              <a:t> LMI </a:t>
            </a:r>
            <a:r>
              <a:rPr lang="en-US" sz="2400" b="1" dirty="0" err="1"/>
              <a:t>trong</a:t>
            </a:r>
            <a:r>
              <a:rPr lang="en-US" sz="2400" b="1" dirty="0"/>
              <a:t> </a:t>
            </a:r>
            <a:r>
              <a:rPr lang="en-US" sz="2400" b="1" dirty="0" err="1"/>
              <a:t>tìm</a:t>
            </a:r>
            <a:r>
              <a:rPr lang="en-US" sz="2400" b="1" dirty="0"/>
              <a:t> </a:t>
            </a:r>
            <a:r>
              <a:rPr lang="en-US" sz="2400" b="1" dirty="0" err="1"/>
              <a:t>kiếm</a:t>
            </a:r>
            <a:r>
              <a:rPr lang="en-US" sz="2400" b="1" dirty="0"/>
              <a:t> </a:t>
            </a:r>
            <a:r>
              <a:rPr lang="en-US" sz="2400" b="1" dirty="0" err="1"/>
              <a:t>công</a:t>
            </a:r>
            <a:r>
              <a:rPr lang="en-US" sz="2400" b="1" dirty="0"/>
              <a:t> </a:t>
            </a:r>
            <a:r>
              <a:rPr lang="en-US" sz="2400" b="1" dirty="0" err="1"/>
              <a:t>việc</a:t>
            </a:r>
            <a:r>
              <a:rPr lang="en-US" sz="2400" b="1" dirty="0"/>
              <a:t> </a:t>
            </a:r>
            <a:r>
              <a:rPr lang="en-US" sz="2400" b="1" dirty="0" err="1"/>
              <a:t>của</a:t>
            </a:r>
            <a:r>
              <a:rPr lang="en-US" sz="2400" b="1" dirty="0"/>
              <a:t> </a:t>
            </a:r>
            <a:r>
              <a:rPr lang="en-US" sz="2400" b="1" dirty="0" err="1"/>
              <a:t>tôi</a:t>
            </a:r>
            <a:r>
              <a:rPr lang="en-US" sz="2400" b="1" dirty="0"/>
              <a:t>?</a:t>
            </a:r>
            <a:endParaRPr sz="2400" b="1" dirty="0"/>
          </a:p>
          <a:p>
            <a:pPr marL="0" lvl="0" indent="0">
              <a:lnSpc>
                <a:spcPct val="100000"/>
              </a:lnSpc>
              <a:spcBef>
                <a:spcPts val="0"/>
              </a:spcBef>
              <a:buNone/>
            </a:pPr>
            <a:r>
              <a:rPr lang="vi-VN" sz="2400" dirty="0"/>
              <a:t>Nó trả lời các câu hỏi để giúp bạn có một quyết định sáng suốt hơn</a:t>
            </a:r>
            <a:r>
              <a:rPr lang="en-US" sz="2400" dirty="0"/>
              <a:t>.</a:t>
            </a:r>
            <a:endParaRPr sz="2400" dirty="0"/>
          </a:p>
          <a:p>
            <a:pPr marL="0" lvl="0" indent="0" algn="l" rtl="0">
              <a:lnSpc>
                <a:spcPct val="100000"/>
              </a:lnSpc>
              <a:spcBef>
                <a:spcPts val="0"/>
              </a:spcBef>
              <a:spcAft>
                <a:spcPts val="0"/>
              </a:spcAft>
              <a:buSzPts val="1800"/>
              <a:buNone/>
            </a:pPr>
            <a:endParaRPr sz="2400" dirty="0"/>
          </a:p>
          <a:p>
            <a:pPr marL="0" lvl="0" indent="0">
              <a:lnSpc>
                <a:spcPct val="100000"/>
              </a:lnSpc>
              <a:spcBef>
                <a:spcPts val="0"/>
              </a:spcBef>
              <a:buNone/>
            </a:pPr>
            <a:r>
              <a:rPr lang="en-US" sz="2400" dirty="0"/>
              <a:t>LMI </a:t>
            </a:r>
            <a:r>
              <a:rPr lang="en-US" sz="2400" dirty="0" err="1"/>
              <a:t>có</a:t>
            </a:r>
            <a:r>
              <a:rPr lang="en-US" sz="2400" dirty="0"/>
              <a:t> </a:t>
            </a:r>
            <a:r>
              <a:rPr lang="en-US" sz="2400" dirty="0" err="1"/>
              <a:t>thể</a:t>
            </a:r>
            <a:r>
              <a:rPr lang="en-US" sz="2400" dirty="0"/>
              <a:t> </a:t>
            </a:r>
            <a:r>
              <a:rPr lang="en-US" sz="2400" dirty="0" err="1"/>
              <a:t>giúp</a:t>
            </a:r>
            <a:r>
              <a:rPr lang="en-US" sz="2400" dirty="0"/>
              <a:t> </a:t>
            </a:r>
            <a:r>
              <a:rPr lang="en-US" sz="2400" dirty="0" err="1"/>
              <a:t>bạn</a:t>
            </a:r>
            <a:r>
              <a:rPr lang="en-US" sz="2400" dirty="0"/>
              <a:t> </a:t>
            </a:r>
            <a:r>
              <a:rPr lang="en-US" sz="2400" dirty="0" err="1"/>
              <a:t>đánh</a:t>
            </a:r>
            <a:r>
              <a:rPr lang="en-US" sz="2400" dirty="0"/>
              <a:t> </a:t>
            </a:r>
            <a:r>
              <a:rPr lang="en-US" sz="2400" dirty="0" err="1"/>
              <a:t>giá</a:t>
            </a:r>
            <a:r>
              <a:rPr lang="en-US" sz="2400" dirty="0"/>
              <a:t> </a:t>
            </a:r>
            <a:r>
              <a:rPr lang="en-US" sz="2400" dirty="0" err="1"/>
              <a:t>kiến</a:t>
            </a:r>
            <a:r>
              <a:rPr lang="en-US" sz="2400" dirty="0"/>
              <a:t> </a:t>
            </a:r>
            <a:r>
              <a:rPr lang="en-US" sz="2400" dirty="0" err="1"/>
              <a:t>thức</a:t>
            </a:r>
            <a:r>
              <a:rPr lang="en-US" sz="2400" dirty="0"/>
              <a:t>, </a:t>
            </a:r>
            <a:r>
              <a:rPr lang="en-US" sz="2400" dirty="0" err="1"/>
              <a:t>kỹ</a:t>
            </a:r>
            <a:r>
              <a:rPr lang="en-US" sz="2400" dirty="0"/>
              <a:t> </a:t>
            </a:r>
            <a:r>
              <a:rPr lang="en-US" sz="2400" dirty="0" err="1"/>
              <a:t>năng</a:t>
            </a:r>
            <a:r>
              <a:rPr lang="en-US" sz="2400" dirty="0"/>
              <a:t>, </a:t>
            </a:r>
            <a:r>
              <a:rPr lang="en-US" sz="2400" dirty="0" err="1"/>
              <a:t>khả</a:t>
            </a:r>
            <a:r>
              <a:rPr lang="en-US" sz="2400" dirty="0"/>
              <a:t> </a:t>
            </a:r>
            <a:r>
              <a:rPr lang="en-US" sz="2400" dirty="0" err="1"/>
              <a:t>năng</a:t>
            </a:r>
            <a:r>
              <a:rPr lang="en-US" sz="2400" dirty="0"/>
              <a:t>, </a:t>
            </a:r>
            <a:r>
              <a:rPr lang="en-US" sz="2400" dirty="0" err="1"/>
              <a:t>giá</a:t>
            </a:r>
            <a:r>
              <a:rPr lang="en-US" sz="2400" dirty="0"/>
              <a:t> </a:t>
            </a:r>
            <a:r>
              <a:rPr lang="en-US" sz="2400" dirty="0" err="1"/>
              <a:t>trị</a:t>
            </a:r>
            <a:r>
              <a:rPr lang="en-US" sz="2400" dirty="0"/>
              <a:t> </a:t>
            </a:r>
            <a:r>
              <a:rPr lang="en-US" sz="2400" dirty="0" err="1"/>
              <a:t>và</a:t>
            </a:r>
            <a:r>
              <a:rPr lang="en-US" sz="2400" dirty="0"/>
              <a:t> </a:t>
            </a:r>
            <a:r>
              <a:rPr lang="en-US" sz="2400" dirty="0" err="1"/>
              <a:t>sở</a:t>
            </a:r>
            <a:r>
              <a:rPr lang="en-US" sz="2400" dirty="0"/>
              <a:t> </a:t>
            </a:r>
            <a:r>
              <a:rPr lang="en-US" sz="2400" dirty="0" err="1"/>
              <a:t>thích</a:t>
            </a:r>
            <a:r>
              <a:rPr lang="en-US" sz="2400" dirty="0"/>
              <a:t> </a:t>
            </a:r>
            <a:r>
              <a:rPr lang="en-US" sz="2400" dirty="0" err="1"/>
              <a:t>của</a:t>
            </a:r>
            <a:r>
              <a:rPr lang="en-US" sz="2400" dirty="0"/>
              <a:t> </a:t>
            </a:r>
            <a:r>
              <a:rPr lang="vi-VN" sz="2400" dirty="0"/>
              <a:t>mình </a:t>
            </a:r>
            <a:r>
              <a:rPr lang="en-US" sz="2400" dirty="0" err="1"/>
              <a:t>trong</a:t>
            </a:r>
            <a:r>
              <a:rPr lang="en-US" sz="2400" dirty="0"/>
              <a:t> </a:t>
            </a:r>
            <a:r>
              <a:rPr lang="en-US" sz="2400" dirty="0" err="1"/>
              <a:t>quá</a:t>
            </a:r>
            <a:r>
              <a:rPr lang="en-US" sz="2400" dirty="0"/>
              <a:t> </a:t>
            </a:r>
            <a:r>
              <a:rPr lang="en-US" sz="2400" dirty="0" err="1"/>
              <a:t>trình</a:t>
            </a:r>
            <a:r>
              <a:rPr lang="en-US" sz="2400" dirty="0"/>
              <a:t> </a:t>
            </a:r>
            <a:r>
              <a:rPr lang="en-US" sz="2400" dirty="0" err="1"/>
              <a:t>tìm</a:t>
            </a:r>
            <a:r>
              <a:rPr lang="en-US" sz="2400" dirty="0"/>
              <a:t> </a:t>
            </a:r>
            <a:r>
              <a:rPr lang="en-US" sz="2400" dirty="0" err="1"/>
              <a:t>kiếm</a:t>
            </a:r>
            <a:r>
              <a:rPr lang="en-US" sz="2400" dirty="0"/>
              <a:t> </a:t>
            </a:r>
            <a:r>
              <a:rPr lang="en-US" sz="2400" dirty="0" err="1"/>
              <a:t>việc</a:t>
            </a:r>
            <a:r>
              <a:rPr lang="en-US" sz="2400" dirty="0"/>
              <a:t> </a:t>
            </a:r>
            <a:r>
              <a:rPr lang="en-US" sz="2400" dirty="0" err="1"/>
              <a:t>làm</a:t>
            </a:r>
            <a:r>
              <a:rPr lang="en-US" sz="2400" dirty="0"/>
              <a:t>.</a:t>
            </a:r>
            <a:endParaRPr sz="2200" dirty="0"/>
          </a:p>
        </p:txBody>
      </p:sp>
      <p:pic>
        <p:nvPicPr>
          <p:cNvPr id="190" name="Google Shape;190;g8495aff0d0_0_36"/>
          <p:cNvPicPr preferRelativeResize="0"/>
          <p:nvPr/>
        </p:nvPicPr>
        <p:blipFill rotWithShape="1">
          <a:blip r:embed="rId3">
            <a:alphaModFix/>
          </a:blip>
          <a:srcRect/>
          <a:stretch/>
        </p:blipFill>
        <p:spPr>
          <a:xfrm>
            <a:off x="7304750" y="4873677"/>
            <a:ext cx="1839250" cy="1290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495aff0d0_2_6"/>
          <p:cNvSpPr txBox="1">
            <a:spLocks noGrp="1"/>
          </p:cNvSpPr>
          <p:nvPr>
            <p:ph type="title"/>
          </p:nvPr>
        </p:nvSpPr>
        <p:spPr>
          <a:xfrm>
            <a:off x="1591000" y="118925"/>
            <a:ext cx="6780000" cy="954300"/>
          </a:xfrm>
          <a:prstGeom prst="rect">
            <a:avLst/>
          </a:prstGeom>
          <a:noFill/>
          <a:ln>
            <a:noFill/>
          </a:ln>
        </p:spPr>
        <p:txBody>
          <a:bodyPr spcFirstLastPara="1" wrap="square" lIns="91425" tIns="45700" rIns="91425" bIns="45700" anchor="ctr" anchorCtr="0">
            <a:noAutofit/>
          </a:bodyPr>
          <a:lstStyle/>
          <a:p>
            <a:pPr lvl="0" algn="ctr"/>
            <a:r>
              <a:rPr lang="en-US" b="1" dirty="0" err="1"/>
              <a:t>Câu</a:t>
            </a:r>
            <a:r>
              <a:rPr lang="en-US" b="1" dirty="0"/>
              <a:t> </a:t>
            </a:r>
            <a:r>
              <a:rPr lang="en-US" b="1" dirty="0" err="1"/>
              <a:t>hỏi</a:t>
            </a:r>
            <a:r>
              <a:rPr lang="en-US" b="1" dirty="0"/>
              <a:t> </a:t>
            </a:r>
            <a:r>
              <a:rPr lang="en-US" b="1" dirty="0" err="1"/>
              <a:t>mà</a:t>
            </a:r>
            <a:r>
              <a:rPr lang="en-US" b="1" dirty="0"/>
              <a:t> LMI </a:t>
            </a:r>
            <a:r>
              <a:rPr lang="en-US" b="1" dirty="0" err="1"/>
              <a:t>trả</a:t>
            </a:r>
            <a:r>
              <a:rPr lang="en-US" b="1" dirty="0"/>
              <a:t> </a:t>
            </a:r>
            <a:r>
              <a:rPr lang="en-US" b="1" dirty="0" err="1"/>
              <a:t>lời</a:t>
            </a:r>
            <a:endParaRPr b="1" dirty="0"/>
          </a:p>
        </p:txBody>
      </p:sp>
      <p:sp>
        <p:nvSpPr>
          <p:cNvPr id="197" name="Google Shape;197;g8495aff0d0_2_6"/>
          <p:cNvSpPr txBox="1">
            <a:spLocks noGrp="1"/>
          </p:cNvSpPr>
          <p:nvPr>
            <p:ph type="body" idx="1"/>
          </p:nvPr>
        </p:nvSpPr>
        <p:spPr>
          <a:xfrm>
            <a:off x="160800" y="1382925"/>
            <a:ext cx="8822400" cy="4575915"/>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chemeClr val="accent6"/>
              </a:buClr>
              <a:buSzPts val="1100"/>
              <a:buNone/>
            </a:pPr>
            <a:r>
              <a:rPr lang="vi-VN" sz="2600" b="1" dirty="0">
                <a:solidFill>
                  <a:srgbClr val="002060"/>
                </a:solidFill>
              </a:rPr>
              <a:t>Làm thế nào thông tin thị trường lao động (LMI) có thể giúp tôi tìm kiếm việc làm của tô</a:t>
            </a:r>
            <a:r>
              <a:rPr lang="en-US" sz="2600" b="1" dirty="0">
                <a:solidFill>
                  <a:srgbClr val="002060"/>
                </a:solidFill>
              </a:rPr>
              <a:t>?</a:t>
            </a:r>
          </a:p>
          <a:p>
            <a:pPr marL="0" lvl="0" indent="0" algn="l" rtl="0">
              <a:lnSpc>
                <a:spcPct val="100000"/>
              </a:lnSpc>
              <a:spcBef>
                <a:spcPts val="0"/>
              </a:spcBef>
              <a:spcAft>
                <a:spcPts val="0"/>
              </a:spcAft>
              <a:buClr>
                <a:schemeClr val="accent6"/>
              </a:buClr>
              <a:buSzPts val="1100"/>
              <a:buFont typeface="Arial"/>
              <a:buNone/>
            </a:pPr>
            <a:endParaRPr sz="600" dirty="0"/>
          </a:p>
          <a:p>
            <a:pPr marL="457200" lvl="0" indent="-342900" algn="l" rtl="0">
              <a:lnSpc>
                <a:spcPct val="100000"/>
              </a:lnSpc>
              <a:spcBef>
                <a:spcPts val="0"/>
              </a:spcBef>
              <a:spcAft>
                <a:spcPts val="0"/>
              </a:spcAft>
              <a:buSzPts val="1800"/>
              <a:buChar char="●"/>
            </a:pPr>
            <a:r>
              <a:rPr lang="vi-VN" sz="2600" dirty="0">
                <a:solidFill>
                  <a:srgbClr val="002060"/>
                </a:solidFill>
              </a:rPr>
              <a:t>Xác định kỹ năng và thông tin tiền lương</a:t>
            </a:r>
            <a:endParaRPr sz="2600" dirty="0">
              <a:solidFill>
                <a:srgbClr val="002060"/>
              </a:solidFill>
            </a:endParaRPr>
          </a:p>
          <a:p>
            <a:pPr lvl="0">
              <a:spcBef>
                <a:spcPts val="0"/>
              </a:spcBef>
              <a:buChar char="●"/>
            </a:pPr>
            <a:r>
              <a:rPr lang="en-US" sz="2600" dirty="0" err="1">
                <a:solidFill>
                  <a:srgbClr val="002060"/>
                </a:solidFill>
              </a:rPr>
              <a:t>Biết</a:t>
            </a:r>
            <a:r>
              <a:rPr lang="en-US" sz="2600" dirty="0">
                <a:solidFill>
                  <a:srgbClr val="002060"/>
                </a:solidFill>
              </a:rPr>
              <a:t> </a:t>
            </a:r>
            <a:r>
              <a:rPr lang="en-US" sz="2600" dirty="0" err="1">
                <a:solidFill>
                  <a:srgbClr val="002060"/>
                </a:solidFill>
              </a:rPr>
              <a:t>những</a:t>
            </a:r>
            <a:r>
              <a:rPr lang="en-US" sz="2600" dirty="0">
                <a:solidFill>
                  <a:srgbClr val="002060"/>
                </a:solidFill>
              </a:rPr>
              <a:t> </a:t>
            </a:r>
            <a:r>
              <a:rPr lang="en-US" sz="2600" dirty="0" err="1">
                <a:solidFill>
                  <a:srgbClr val="002060"/>
                </a:solidFill>
              </a:rPr>
              <a:t>công</a:t>
            </a:r>
            <a:r>
              <a:rPr lang="en-US" sz="2600" dirty="0">
                <a:solidFill>
                  <a:srgbClr val="002060"/>
                </a:solidFill>
              </a:rPr>
              <a:t> </a:t>
            </a:r>
            <a:r>
              <a:rPr lang="en-US" sz="2600" dirty="0" err="1">
                <a:solidFill>
                  <a:srgbClr val="002060"/>
                </a:solidFill>
              </a:rPr>
              <a:t>việc</a:t>
            </a:r>
            <a:r>
              <a:rPr lang="en-US" sz="2600" dirty="0">
                <a:solidFill>
                  <a:srgbClr val="002060"/>
                </a:solidFill>
              </a:rPr>
              <a:t> </a:t>
            </a:r>
            <a:r>
              <a:rPr lang="vi-VN" sz="2600" dirty="0">
                <a:solidFill>
                  <a:srgbClr val="002060"/>
                </a:solidFill>
              </a:rPr>
              <a:t>nào đ</a:t>
            </a:r>
            <a:r>
              <a:rPr lang="en-US" sz="2600" dirty="0">
                <a:solidFill>
                  <a:srgbClr val="002060"/>
                </a:solidFill>
              </a:rPr>
              <a:t>ang </a:t>
            </a:r>
            <a:r>
              <a:rPr lang="vi-VN" sz="2600" dirty="0">
                <a:solidFill>
                  <a:srgbClr val="002060"/>
                </a:solidFill>
              </a:rPr>
              <a:t>đòi hỏi</a:t>
            </a:r>
            <a:r>
              <a:rPr lang="en-US" sz="2600" dirty="0">
                <a:solidFill>
                  <a:srgbClr val="002060"/>
                </a:solidFill>
              </a:rPr>
              <a:t> </a:t>
            </a:r>
            <a:r>
              <a:rPr lang="en-US" sz="2600" dirty="0" err="1">
                <a:solidFill>
                  <a:srgbClr val="002060"/>
                </a:solidFill>
              </a:rPr>
              <a:t>hoặc</a:t>
            </a:r>
            <a:r>
              <a:rPr lang="en-US" sz="2600" dirty="0">
                <a:solidFill>
                  <a:srgbClr val="002060"/>
                </a:solidFill>
              </a:rPr>
              <a:t> </a:t>
            </a:r>
            <a:r>
              <a:rPr lang="vi-VN" sz="2600" dirty="0">
                <a:solidFill>
                  <a:srgbClr val="002060"/>
                </a:solidFill>
              </a:rPr>
              <a:t>ít đòi hỏi</a:t>
            </a:r>
          </a:p>
          <a:p>
            <a:pPr lvl="0">
              <a:spcBef>
                <a:spcPts val="0"/>
              </a:spcBef>
              <a:buChar char="●"/>
            </a:pPr>
            <a:r>
              <a:rPr lang="vi-VN" sz="2600" dirty="0">
                <a:solidFill>
                  <a:srgbClr val="002060"/>
                </a:solidFill>
              </a:rPr>
              <a:t>Biết thêm </a:t>
            </a:r>
            <a:r>
              <a:rPr lang="en-US" sz="2600" dirty="0" err="1">
                <a:solidFill>
                  <a:srgbClr val="002060"/>
                </a:solidFill>
              </a:rPr>
              <a:t>kiến</a:t>
            </a:r>
            <a:r>
              <a:rPr lang="en-US" sz="2600" dirty="0">
                <a:solidFill>
                  <a:srgbClr val="002060"/>
                </a:solidFill>
              </a:rPr>
              <a:t> </a:t>
            </a:r>
            <a:r>
              <a:rPr lang="en-US" sz="2600" dirty="0" err="1">
                <a:solidFill>
                  <a:srgbClr val="002060"/>
                </a:solidFill>
              </a:rPr>
              <a:t>thức</a:t>
            </a:r>
            <a:r>
              <a:rPr lang="en-US" sz="2600" dirty="0">
                <a:solidFill>
                  <a:srgbClr val="002060"/>
                </a:solidFill>
              </a:rPr>
              <a:t>, </a:t>
            </a:r>
            <a:r>
              <a:rPr lang="en-US" sz="2600" dirty="0" err="1">
                <a:solidFill>
                  <a:srgbClr val="002060"/>
                </a:solidFill>
              </a:rPr>
              <a:t>kỹ</a:t>
            </a:r>
            <a:r>
              <a:rPr lang="en-US" sz="2600" dirty="0">
                <a:solidFill>
                  <a:srgbClr val="002060"/>
                </a:solidFill>
              </a:rPr>
              <a:t> </a:t>
            </a:r>
            <a:r>
              <a:rPr lang="en-US" sz="2600" dirty="0" err="1">
                <a:solidFill>
                  <a:srgbClr val="002060"/>
                </a:solidFill>
              </a:rPr>
              <a:t>năng</a:t>
            </a:r>
            <a:r>
              <a:rPr lang="en-US" sz="2600" dirty="0">
                <a:solidFill>
                  <a:srgbClr val="002060"/>
                </a:solidFill>
              </a:rPr>
              <a:t> </a:t>
            </a:r>
            <a:r>
              <a:rPr lang="en-US" sz="2600" dirty="0" err="1">
                <a:solidFill>
                  <a:srgbClr val="002060"/>
                </a:solidFill>
              </a:rPr>
              <a:t>và</a:t>
            </a:r>
            <a:r>
              <a:rPr lang="en-US" sz="2600" dirty="0">
                <a:solidFill>
                  <a:srgbClr val="002060"/>
                </a:solidFill>
              </a:rPr>
              <a:t> </a:t>
            </a:r>
            <a:r>
              <a:rPr lang="en-US" sz="2600" dirty="0" err="1">
                <a:solidFill>
                  <a:srgbClr val="002060"/>
                </a:solidFill>
              </a:rPr>
              <a:t>khả</a:t>
            </a:r>
            <a:r>
              <a:rPr lang="en-US" sz="2600" dirty="0">
                <a:solidFill>
                  <a:srgbClr val="002060"/>
                </a:solidFill>
              </a:rPr>
              <a:t> </a:t>
            </a:r>
            <a:r>
              <a:rPr lang="en-US" sz="2600" dirty="0" err="1">
                <a:solidFill>
                  <a:srgbClr val="002060"/>
                </a:solidFill>
              </a:rPr>
              <a:t>năng</a:t>
            </a:r>
            <a:r>
              <a:rPr lang="en-US" sz="2600" dirty="0">
                <a:solidFill>
                  <a:srgbClr val="002060"/>
                </a:solidFill>
              </a:rPr>
              <a:t> </a:t>
            </a:r>
            <a:r>
              <a:rPr lang="en-US" sz="2600" dirty="0" err="1">
                <a:solidFill>
                  <a:srgbClr val="002060"/>
                </a:solidFill>
              </a:rPr>
              <a:t>cần</a:t>
            </a:r>
            <a:r>
              <a:rPr lang="en-US" sz="2600" dirty="0">
                <a:solidFill>
                  <a:srgbClr val="002060"/>
                </a:solidFill>
              </a:rPr>
              <a:t> </a:t>
            </a:r>
            <a:r>
              <a:rPr lang="en-US" sz="2600" dirty="0" err="1">
                <a:solidFill>
                  <a:srgbClr val="002060"/>
                </a:solidFill>
              </a:rPr>
              <a:t>thiết</a:t>
            </a:r>
            <a:r>
              <a:rPr lang="en-US" sz="2600" dirty="0">
                <a:solidFill>
                  <a:srgbClr val="002060"/>
                </a:solidFill>
              </a:rPr>
              <a:t> </a:t>
            </a:r>
            <a:r>
              <a:rPr lang="en-US" sz="2600" dirty="0" err="1">
                <a:solidFill>
                  <a:srgbClr val="002060"/>
                </a:solidFill>
              </a:rPr>
              <a:t>cho</a:t>
            </a:r>
            <a:r>
              <a:rPr lang="en-US" sz="2600" dirty="0">
                <a:solidFill>
                  <a:srgbClr val="002060"/>
                </a:solidFill>
              </a:rPr>
              <a:t> </a:t>
            </a:r>
            <a:r>
              <a:rPr lang="en-US" sz="2600" dirty="0" err="1">
                <a:solidFill>
                  <a:srgbClr val="002060"/>
                </a:solidFill>
              </a:rPr>
              <a:t>công</a:t>
            </a:r>
            <a:r>
              <a:rPr lang="en-US" sz="2600" dirty="0">
                <a:solidFill>
                  <a:srgbClr val="002060"/>
                </a:solidFill>
              </a:rPr>
              <a:t> </a:t>
            </a:r>
            <a:r>
              <a:rPr lang="en-US" sz="2600" dirty="0" err="1">
                <a:solidFill>
                  <a:srgbClr val="002060"/>
                </a:solidFill>
              </a:rPr>
              <a:t>việc</a:t>
            </a:r>
            <a:endParaRPr lang="vi-VN" sz="2600" dirty="0">
              <a:solidFill>
                <a:srgbClr val="002060"/>
              </a:solidFill>
            </a:endParaRPr>
          </a:p>
          <a:p>
            <a:pPr lvl="0">
              <a:spcBef>
                <a:spcPts val="0"/>
              </a:spcBef>
              <a:buChar char="●"/>
            </a:pPr>
            <a:r>
              <a:rPr lang="vi-VN" sz="2600" dirty="0">
                <a:solidFill>
                  <a:srgbClr val="002060"/>
                </a:solidFill>
              </a:rPr>
              <a:t>Xác định chương trình huấn luyện</a:t>
            </a:r>
            <a:endParaRPr sz="2600" dirty="0">
              <a:solidFill>
                <a:srgbClr val="002060"/>
              </a:solidFill>
            </a:endParaRPr>
          </a:p>
          <a:p>
            <a:pPr marL="457200" lvl="0" indent="-342900" algn="l" rtl="0">
              <a:lnSpc>
                <a:spcPct val="90000"/>
              </a:lnSpc>
              <a:spcBef>
                <a:spcPts val="0"/>
              </a:spcBef>
              <a:spcAft>
                <a:spcPts val="0"/>
              </a:spcAft>
              <a:buSzPts val="1800"/>
              <a:buChar char="●"/>
            </a:pPr>
            <a:r>
              <a:rPr lang="vi-VN" sz="2600" dirty="0">
                <a:solidFill>
                  <a:srgbClr val="002060"/>
                </a:solidFill>
              </a:rPr>
              <a:t>Chuẩn bị lý lịch</a:t>
            </a:r>
            <a:endParaRPr lang="en-US" sz="2600" dirty="0">
              <a:solidFill>
                <a:srgbClr val="002060"/>
              </a:solidFill>
            </a:endParaRPr>
          </a:p>
          <a:p>
            <a:pPr marL="457200" lvl="0" indent="-342900" algn="l" rtl="0">
              <a:lnSpc>
                <a:spcPct val="90000"/>
              </a:lnSpc>
              <a:spcBef>
                <a:spcPts val="0"/>
              </a:spcBef>
              <a:spcAft>
                <a:spcPts val="0"/>
              </a:spcAft>
              <a:buSzPts val="1800"/>
              <a:buChar char="●"/>
            </a:pPr>
            <a:endParaRPr lang="en-US" sz="2600" dirty="0">
              <a:solidFill>
                <a:srgbClr val="002060"/>
              </a:solidFill>
            </a:endParaRPr>
          </a:p>
          <a:p>
            <a:pPr marL="114300" indent="0">
              <a:spcBef>
                <a:spcPts val="0"/>
              </a:spcBef>
              <a:buNone/>
            </a:pPr>
            <a:r>
              <a:rPr lang="vi-VN" sz="2600" b="1" dirty="0">
                <a:solidFill>
                  <a:schemeClr val="bg2"/>
                </a:solidFill>
              </a:rPr>
              <a:t>Dụng cụ sự dụng của </a:t>
            </a:r>
            <a:r>
              <a:rPr lang="en-US" sz="2600" b="1" dirty="0">
                <a:solidFill>
                  <a:schemeClr val="bg2"/>
                </a:solidFill>
              </a:rPr>
              <a:t>LMI </a:t>
            </a:r>
            <a:r>
              <a:rPr lang="en-US" sz="2600" dirty="0">
                <a:solidFill>
                  <a:schemeClr val="bg2"/>
                </a:solidFill>
              </a:rPr>
              <a:t>:</a:t>
            </a:r>
          </a:p>
          <a:p>
            <a:pPr marL="457200" lvl="0" indent="-342900" algn="l" rtl="0">
              <a:lnSpc>
                <a:spcPct val="90000"/>
              </a:lnSpc>
              <a:spcBef>
                <a:spcPts val="0"/>
              </a:spcBef>
              <a:spcAft>
                <a:spcPts val="0"/>
              </a:spcAft>
              <a:buSzPts val="1800"/>
              <a:buChar char="●"/>
            </a:pPr>
            <a:r>
              <a:rPr lang="en-US" sz="2600" dirty="0" err="1">
                <a:solidFill>
                  <a:schemeClr val="bg2"/>
                </a:solidFill>
              </a:rPr>
              <a:t>MassCIS</a:t>
            </a:r>
            <a:endParaRPr lang="en-US" sz="2600" dirty="0">
              <a:solidFill>
                <a:schemeClr val="bg2"/>
              </a:solidFill>
            </a:endParaRPr>
          </a:p>
          <a:p>
            <a:pPr marL="457200" lvl="0" indent="-342900" algn="l" rtl="0">
              <a:lnSpc>
                <a:spcPct val="90000"/>
              </a:lnSpc>
              <a:spcBef>
                <a:spcPts val="0"/>
              </a:spcBef>
              <a:spcAft>
                <a:spcPts val="0"/>
              </a:spcAft>
              <a:buSzPts val="1800"/>
              <a:buChar char="●"/>
            </a:pPr>
            <a:r>
              <a:rPr lang="en-US" sz="2600" dirty="0">
                <a:solidFill>
                  <a:schemeClr val="bg2"/>
                </a:solidFill>
              </a:rPr>
              <a:t>O*Net</a:t>
            </a:r>
            <a:endParaRPr lang="en-US" dirty="0">
              <a:solidFill>
                <a:schemeClr val="bg2"/>
              </a:solidFill>
            </a:endParaRPr>
          </a:p>
          <a:p>
            <a:pPr marL="114300" lvl="0" indent="0" algn="l" rtl="0">
              <a:lnSpc>
                <a:spcPct val="90000"/>
              </a:lnSpc>
              <a:spcBef>
                <a:spcPts val="0"/>
              </a:spcBef>
              <a:spcAft>
                <a:spcPts val="0"/>
              </a:spcAft>
              <a:buSzPts val="1800"/>
              <a:buNone/>
            </a:pPr>
            <a:endParaRPr lang="en-US" sz="2600" dirty="0">
              <a:solidFill>
                <a:srgbClr val="002060"/>
              </a:solidFill>
            </a:endParaRPr>
          </a:p>
        </p:txBody>
      </p:sp>
      <p:pic>
        <p:nvPicPr>
          <p:cNvPr id="198" name="Google Shape;198;g8495aff0d0_2_6"/>
          <p:cNvPicPr preferRelativeResize="0"/>
          <p:nvPr/>
        </p:nvPicPr>
        <p:blipFill rotWithShape="1">
          <a:blip r:embed="rId3">
            <a:alphaModFix/>
          </a:blip>
          <a:srcRect/>
          <a:stretch/>
        </p:blipFill>
        <p:spPr>
          <a:xfrm>
            <a:off x="5534137" y="4055806"/>
            <a:ext cx="2476500" cy="1666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2891481" y="139614"/>
            <a:ext cx="3237470" cy="9543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r>
              <a:rPr lang="vi-VN" sz="4000" b="1" dirty="0"/>
              <a:t>Hồ sơ lý lịch</a:t>
            </a:r>
            <a:endParaRPr sz="4000" b="1" dirty="0"/>
          </a:p>
        </p:txBody>
      </p:sp>
      <p:pic>
        <p:nvPicPr>
          <p:cNvPr id="204" name="Google Shape;204;p11" descr="engineering resumes Resume Example | Resume.com"/>
          <p:cNvPicPr preferRelativeResize="0"/>
          <p:nvPr/>
        </p:nvPicPr>
        <p:blipFill rotWithShape="1">
          <a:blip r:embed="rId3">
            <a:alphaModFix/>
          </a:blip>
          <a:srcRect/>
          <a:stretch/>
        </p:blipFill>
        <p:spPr>
          <a:xfrm>
            <a:off x="748088" y="1322614"/>
            <a:ext cx="3831287" cy="4816929"/>
          </a:xfrm>
          <a:prstGeom prst="rect">
            <a:avLst/>
          </a:prstGeom>
          <a:noFill/>
          <a:ln w="22225" cap="flat" cmpd="sng">
            <a:solidFill>
              <a:schemeClr val="accent6"/>
            </a:solidFill>
            <a:prstDash val="solid"/>
            <a:round/>
            <a:headEnd type="none" w="sm" len="sm"/>
            <a:tailEnd type="none" w="sm" len="sm"/>
          </a:ln>
        </p:spPr>
      </p:pic>
      <p:pic>
        <p:nvPicPr>
          <p:cNvPr id="205" name="Google Shape;205;p11" descr="Resumes and Word Clouds – Get Creative! – Speed Up My Job Search"/>
          <p:cNvPicPr preferRelativeResize="0"/>
          <p:nvPr/>
        </p:nvPicPr>
        <p:blipFill rotWithShape="1">
          <a:blip r:embed="rId4">
            <a:alphaModFix/>
          </a:blip>
          <a:srcRect l="1690" t="3166" r="1882" b="3367"/>
          <a:stretch/>
        </p:blipFill>
        <p:spPr>
          <a:xfrm>
            <a:off x="5134708" y="1981200"/>
            <a:ext cx="3727938" cy="26025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1686232" y="131744"/>
            <a:ext cx="57372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vi-VN" sz="3800" b="1" dirty="0"/>
              <a:t>Bảng tìm công việc làm</a:t>
            </a:r>
            <a:endParaRPr sz="3800" b="1" dirty="0"/>
          </a:p>
        </p:txBody>
      </p:sp>
      <p:pic>
        <p:nvPicPr>
          <p:cNvPr id="211" name="Google Shape;211;p12"/>
          <p:cNvPicPr preferRelativeResize="0"/>
          <p:nvPr/>
        </p:nvPicPr>
        <p:blipFill rotWithShape="1">
          <a:blip r:embed="rId3">
            <a:alphaModFix/>
          </a:blip>
          <a:srcRect/>
          <a:stretch/>
        </p:blipFill>
        <p:spPr>
          <a:xfrm>
            <a:off x="324465" y="1356852"/>
            <a:ext cx="8539316" cy="4793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597309" y="130753"/>
            <a:ext cx="7919883" cy="954348"/>
          </a:xfrm>
          <a:prstGeom prst="rect">
            <a:avLst/>
          </a:prstGeom>
          <a:noFill/>
          <a:ln>
            <a:noFill/>
          </a:ln>
        </p:spPr>
        <p:txBody>
          <a:bodyPr spcFirstLastPara="1" wrap="square" lIns="91425" tIns="45700" rIns="91425" bIns="45700" anchor="ctr" anchorCtr="0">
            <a:noAutofit/>
          </a:bodyPr>
          <a:lstStyle/>
          <a:p>
            <a:pPr lvl="0" algn="ctr">
              <a:buSzPts val="3600"/>
            </a:pPr>
            <a:r>
              <a:rPr lang="vi-VN" b="1" dirty="0"/>
              <a:t>C</a:t>
            </a:r>
            <a:r>
              <a:rPr lang="en-US" b="1" dirty="0" err="1"/>
              <a:t>âu</a:t>
            </a:r>
            <a:r>
              <a:rPr lang="en-US" b="1" dirty="0"/>
              <a:t> </a:t>
            </a:r>
            <a:r>
              <a:rPr lang="en-US" b="1" dirty="0" err="1"/>
              <a:t>hỏi</a:t>
            </a:r>
            <a:r>
              <a:rPr lang="en-US" b="1" dirty="0"/>
              <a:t> </a:t>
            </a:r>
            <a:r>
              <a:rPr lang="en-US" b="1" dirty="0" err="1"/>
              <a:t>đánh</a:t>
            </a:r>
            <a:r>
              <a:rPr lang="en-US" b="1" dirty="0"/>
              <a:t> </a:t>
            </a:r>
            <a:r>
              <a:rPr lang="en-US" b="1" dirty="0" err="1"/>
              <a:t>giá</a:t>
            </a:r>
            <a:r>
              <a:rPr lang="en-US" b="1" dirty="0"/>
              <a:t> </a:t>
            </a:r>
            <a:r>
              <a:rPr lang="en-US" b="1" dirty="0" err="1"/>
              <a:t>đủ</a:t>
            </a:r>
            <a:r>
              <a:rPr lang="en-US" b="1" dirty="0"/>
              <a:t> </a:t>
            </a:r>
            <a:r>
              <a:rPr lang="en-US" b="1" dirty="0" err="1"/>
              <a:t>điều</a:t>
            </a:r>
            <a:r>
              <a:rPr lang="en-US" b="1" dirty="0"/>
              <a:t> </a:t>
            </a:r>
            <a:r>
              <a:rPr lang="en-US" b="1" dirty="0" err="1"/>
              <a:t>kiện</a:t>
            </a:r>
            <a:r>
              <a:rPr lang="en-US" b="1" dirty="0"/>
              <a:t> </a:t>
            </a:r>
            <a:r>
              <a:rPr lang="vi-VN" b="1" dirty="0"/>
              <a:t>cho tiền thất nghiệp</a:t>
            </a:r>
            <a:endParaRPr b="1" dirty="0"/>
          </a:p>
        </p:txBody>
      </p:sp>
      <p:pic>
        <p:nvPicPr>
          <p:cNvPr id="218" name="Google Shape;218;p13"/>
          <p:cNvPicPr preferRelativeResize="0"/>
          <p:nvPr/>
        </p:nvPicPr>
        <p:blipFill rotWithShape="1">
          <a:blip r:embed="rId3">
            <a:alphaModFix/>
          </a:blip>
          <a:srcRect/>
          <a:stretch/>
        </p:blipFill>
        <p:spPr>
          <a:xfrm>
            <a:off x="162232" y="1371600"/>
            <a:ext cx="8790039" cy="47194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14050" y="107450"/>
            <a:ext cx="7912200" cy="1002900"/>
          </a:xfrm>
          <a:prstGeom prst="rect">
            <a:avLst/>
          </a:prstGeom>
          <a:noFill/>
          <a:ln>
            <a:noFill/>
          </a:ln>
        </p:spPr>
        <p:txBody>
          <a:bodyPr spcFirstLastPara="1" wrap="square" lIns="91425" tIns="45700" rIns="91425" bIns="45700" anchor="ctr" anchorCtr="0">
            <a:noAutofit/>
          </a:bodyPr>
          <a:lstStyle/>
          <a:p>
            <a:pPr lvl="0" algn="ctr">
              <a:buClr>
                <a:schemeClr val="lt1"/>
              </a:buClr>
              <a:buSzPts val="3600"/>
            </a:pPr>
            <a:r>
              <a:rPr lang="vi-VN" sz="3500" b="1" dirty="0">
                <a:solidFill>
                  <a:schemeClr val="lt1"/>
                </a:solidFill>
              </a:rPr>
              <a:t> </a:t>
            </a:r>
            <a:r>
              <a:rPr lang="en-US" sz="3500" b="1" dirty="0" err="1">
                <a:solidFill>
                  <a:schemeClr val="lt1"/>
                </a:solidFill>
              </a:rPr>
              <a:t>Hoạt</a:t>
            </a:r>
            <a:r>
              <a:rPr lang="en-US" sz="3500" b="1" dirty="0">
                <a:solidFill>
                  <a:schemeClr val="lt1"/>
                </a:solidFill>
              </a:rPr>
              <a:t> </a:t>
            </a:r>
            <a:r>
              <a:rPr lang="en-US" sz="3500" b="1" dirty="0" err="1">
                <a:solidFill>
                  <a:schemeClr val="lt1"/>
                </a:solidFill>
              </a:rPr>
              <a:t>động</a:t>
            </a:r>
            <a:r>
              <a:rPr lang="en-US" sz="3500" b="1" dirty="0">
                <a:solidFill>
                  <a:schemeClr val="lt1"/>
                </a:solidFill>
              </a:rPr>
              <a:t> </a:t>
            </a:r>
            <a:r>
              <a:rPr lang="en-US" sz="3500" b="1" dirty="0" err="1">
                <a:solidFill>
                  <a:schemeClr val="lt1"/>
                </a:solidFill>
              </a:rPr>
              <a:t>và</a:t>
            </a:r>
            <a:r>
              <a:rPr lang="en-US" sz="3500" b="1" dirty="0">
                <a:solidFill>
                  <a:schemeClr val="lt1"/>
                </a:solidFill>
              </a:rPr>
              <a:t> </a:t>
            </a:r>
            <a:r>
              <a:rPr lang="en-US" sz="3500" b="1" dirty="0" err="1">
                <a:solidFill>
                  <a:schemeClr val="lt1"/>
                </a:solidFill>
              </a:rPr>
              <a:t>hội</a:t>
            </a:r>
            <a:r>
              <a:rPr lang="en-US" sz="3500" b="1" dirty="0">
                <a:solidFill>
                  <a:schemeClr val="lt1"/>
                </a:solidFill>
              </a:rPr>
              <a:t> </a:t>
            </a:r>
            <a:r>
              <a:rPr lang="en-US" sz="3500" b="1" dirty="0" err="1">
                <a:solidFill>
                  <a:schemeClr val="lt1"/>
                </a:solidFill>
              </a:rPr>
              <a:t>thảo</a:t>
            </a:r>
            <a:r>
              <a:rPr lang="vi-VN" sz="3500" b="1" dirty="0">
                <a:solidFill>
                  <a:schemeClr val="lt1"/>
                </a:solidFill>
              </a:rPr>
              <a:t> của trung tâm huấn nghiệp</a:t>
            </a:r>
            <a:endParaRPr sz="3500" b="1" dirty="0">
              <a:solidFill>
                <a:schemeClr val="lt1"/>
              </a:solidFill>
            </a:endParaRPr>
          </a:p>
        </p:txBody>
      </p:sp>
      <p:sp>
        <p:nvSpPr>
          <p:cNvPr id="224" name="Google Shape;224;p14"/>
          <p:cNvSpPr txBox="1"/>
          <p:nvPr/>
        </p:nvSpPr>
        <p:spPr>
          <a:xfrm>
            <a:off x="5150950" y="1336226"/>
            <a:ext cx="3627300" cy="120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vi-VN" sz="2000" b="1" i="0" u="none" strike="noStrike" cap="none" dirty="0">
                <a:solidFill>
                  <a:srgbClr val="002060"/>
                </a:solidFill>
                <a:latin typeface="Arial"/>
                <a:ea typeface="Arial"/>
                <a:cs typeface="Arial"/>
                <a:sym typeface="Arial"/>
              </a:rPr>
              <a:t>Lý lịch</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dirty="0">
                <a:solidFill>
                  <a:srgbClr val="002060"/>
                </a:solidFill>
              </a:rPr>
              <a:t>Lập một lý lịch</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dirty="0">
                <a:solidFill>
                  <a:srgbClr val="002060"/>
                </a:solidFill>
              </a:rPr>
              <a:t>Trang bìa</a:t>
            </a:r>
            <a:r>
              <a:rPr lang="vi-VN" sz="2000" b="0" i="0" u="none" strike="noStrike" cap="none" dirty="0">
                <a:solidFill>
                  <a:srgbClr val="002060"/>
                </a:solidFill>
                <a:latin typeface="Arial"/>
                <a:ea typeface="Arial"/>
                <a:cs typeface="Arial"/>
                <a:sym typeface="Arial"/>
              </a:rPr>
              <a:t> xin việc làm</a:t>
            </a:r>
            <a:endParaRPr sz="1400" b="0" i="0" u="none" strike="noStrike" cap="none" dirty="0">
              <a:solidFill>
                <a:srgbClr val="FF0000"/>
              </a:solidFill>
              <a:latin typeface="Arial"/>
              <a:ea typeface="Arial"/>
              <a:cs typeface="Arial"/>
              <a:sym typeface="Arial"/>
            </a:endParaRPr>
          </a:p>
        </p:txBody>
      </p:sp>
      <p:sp>
        <p:nvSpPr>
          <p:cNvPr id="225" name="Google Shape;225;p14"/>
          <p:cNvSpPr txBox="1"/>
          <p:nvPr/>
        </p:nvSpPr>
        <p:spPr>
          <a:xfrm>
            <a:off x="263913" y="1336228"/>
            <a:ext cx="3933825" cy="19073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vi-VN" sz="2000" b="1" i="0" u="none" strike="noStrike" cap="none" dirty="0">
                <a:solidFill>
                  <a:srgbClr val="002060"/>
                </a:solidFill>
                <a:latin typeface="Arial"/>
                <a:ea typeface="Arial"/>
                <a:cs typeface="Arial"/>
                <a:sym typeface="Arial"/>
              </a:rPr>
              <a:t>Đánh gía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b="0" i="0" u="none" strike="noStrike" cap="none" dirty="0">
                <a:solidFill>
                  <a:srgbClr val="002060"/>
                </a:solidFill>
                <a:latin typeface="Arial"/>
                <a:ea typeface="Arial"/>
                <a:cs typeface="Arial"/>
                <a:sym typeface="Arial"/>
              </a:rPr>
              <a:t>Xác định kỹ năng</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err="1">
                <a:solidFill>
                  <a:srgbClr val="002060"/>
                </a:solidFill>
                <a:latin typeface="Arial"/>
                <a:ea typeface="Arial"/>
                <a:cs typeface="Arial"/>
                <a:sym typeface="Arial"/>
              </a:rPr>
              <a:t>WorkKeys</a:t>
            </a:r>
            <a:endParaRPr sz="2000" b="0" i="0" u="none" strike="noStrike" cap="none" dirty="0">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TORQ</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Myers-Briggs Type Indicator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rgbClr val="002060"/>
              </a:solidFill>
              <a:latin typeface="Arial"/>
              <a:ea typeface="Arial"/>
              <a:cs typeface="Arial"/>
              <a:sym typeface="Arial"/>
            </a:endParaRPr>
          </a:p>
        </p:txBody>
      </p:sp>
      <p:sp>
        <p:nvSpPr>
          <p:cNvPr id="226" name="Google Shape;226;p14"/>
          <p:cNvSpPr txBox="1"/>
          <p:nvPr/>
        </p:nvSpPr>
        <p:spPr>
          <a:xfrm>
            <a:off x="262535" y="3578883"/>
            <a:ext cx="4430857" cy="23913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vi-VN" sz="2000" b="1" dirty="0">
                <a:solidFill>
                  <a:srgbClr val="002060"/>
                </a:solidFill>
              </a:rPr>
              <a:t>Tìm kiếm công việc</a:t>
            </a:r>
            <a:endParaRPr sz="2000" b="1" i="0" u="none" strike="noStrike" cap="none" dirty="0">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b="0" i="0" u="none" strike="noStrike" cap="none" dirty="0">
                <a:solidFill>
                  <a:srgbClr val="002060"/>
                </a:solidFill>
                <a:latin typeface="Arial"/>
                <a:ea typeface="Arial"/>
                <a:cs typeface="Arial"/>
                <a:sym typeface="Arial"/>
              </a:rPr>
              <a:t>Sắp xếp quá trình tìm việc làm</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Applicant Tracking Systems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dirty="0">
                <a:solidFill>
                  <a:srgbClr val="002060"/>
                </a:solidFill>
              </a:rPr>
              <a:t>Lập một phương pháp tự giới thiệu bản thân mình</a:t>
            </a:r>
            <a:endParaRPr sz="1400" b="0" i="0" u="none" strike="noStrike" cap="none" dirty="0">
              <a:solidFill>
                <a:srgbClr val="000000"/>
              </a:solidFill>
              <a:latin typeface="Arial"/>
              <a:ea typeface="Arial"/>
              <a:cs typeface="Arial"/>
              <a:sym typeface="Arial"/>
            </a:endParaRPr>
          </a:p>
          <a:p>
            <a:pPr marL="285750" lvl="0" indent="-285750">
              <a:buClr>
                <a:schemeClr val="dk1"/>
              </a:buClr>
              <a:buSzPts val="2000"/>
              <a:buFont typeface="Arial"/>
              <a:buChar char="•"/>
            </a:pPr>
            <a:r>
              <a:rPr lang="en-US" sz="2000" dirty="0" err="1">
                <a:solidFill>
                  <a:srgbClr val="002060"/>
                </a:solidFill>
              </a:rPr>
              <a:t>Sử</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tuổi</a:t>
            </a:r>
            <a:r>
              <a:rPr lang="vi-VN" sz="2000" dirty="0">
                <a:solidFill>
                  <a:srgbClr val="002060"/>
                </a:solidFill>
              </a:rPr>
              <a:t> cho lợi thế của mình</a:t>
            </a:r>
            <a:endParaRPr sz="2000" b="0" i="0" u="none" strike="noStrike" cap="none" dirty="0">
              <a:solidFill>
                <a:srgbClr val="002060"/>
              </a:solidFill>
              <a:latin typeface="Arial"/>
              <a:ea typeface="Arial"/>
              <a:cs typeface="Arial"/>
              <a:sym typeface="Arial"/>
            </a:endParaRPr>
          </a:p>
        </p:txBody>
      </p:sp>
      <p:sp>
        <p:nvSpPr>
          <p:cNvPr id="227" name="Google Shape;227;p14"/>
          <p:cNvSpPr txBox="1"/>
          <p:nvPr/>
        </p:nvSpPr>
        <p:spPr>
          <a:xfrm>
            <a:off x="5150937" y="2686501"/>
            <a:ext cx="3627300" cy="158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vi-VN" sz="2000" b="1" i="0" u="none" strike="noStrike" cap="none" dirty="0">
                <a:solidFill>
                  <a:srgbClr val="002060"/>
                </a:solidFill>
                <a:latin typeface="Arial"/>
                <a:ea typeface="Arial"/>
                <a:cs typeface="Arial"/>
                <a:sym typeface="Arial"/>
              </a:rPr>
              <a:t>Mạng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dirty="0">
                <a:solidFill>
                  <a:srgbClr val="002060"/>
                </a:solidFill>
              </a:rPr>
              <a:t>Công việc trên mạng</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LinkedIn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dirty="0">
                <a:solidFill>
                  <a:srgbClr val="002060"/>
                </a:solidFill>
              </a:rPr>
              <a:t>Công ty nhận người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b="0" i="0" u="none" strike="noStrike" cap="none" dirty="0">
                <a:solidFill>
                  <a:srgbClr val="002060"/>
                </a:solidFill>
                <a:latin typeface="Arial"/>
                <a:ea typeface="Arial"/>
                <a:cs typeface="Arial"/>
                <a:sym typeface="Arial"/>
              </a:rPr>
              <a:t>Hội thảo công việc</a:t>
            </a:r>
            <a:endParaRPr sz="2000" b="0" i="0" u="none" strike="noStrike" cap="none" dirty="0">
              <a:solidFill>
                <a:srgbClr val="002060"/>
              </a:solidFill>
              <a:latin typeface="Arial"/>
              <a:ea typeface="Arial"/>
              <a:cs typeface="Arial"/>
              <a:sym typeface="Arial"/>
            </a:endParaRPr>
          </a:p>
        </p:txBody>
      </p:sp>
      <p:sp>
        <p:nvSpPr>
          <p:cNvPr id="228" name="Google Shape;228;p14"/>
          <p:cNvSpPr txBox="1"/>
          <p:nvPr/>
        </p:nvSpPr>
        <p:spPr>
          <a:xfrm>
            <a:off x="5150938" y="4611912"/>
            <a:ext cx="3627300" cy="15866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vi-VN" sz="2000" b="1" dirty="0">
                <a:solidFill>
                  <a:srgbClr val="002060"/>
                </a:solidFill>
              </a:rPr>
              <a:t>Phỏng vấn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dirty="0">
                <a:solidFill>
                  <a:srgbClr val="002060"/>
                </a:solidFill>
              </a:rPr>
              <a:t>Tin tượng trong cuộc phỏng vấn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b="0" i="0" u="none" strike="noStrike" cap="none" dirty="0">
                <a:solidFill>
                  <a:srgbClr val="002060"/>
                </a:solidFill>
                <a:latin typeface="Arial"/>
                <a:ea typeface="Arial"/>
                <a:cs typeface="Arial"/>
                <a:sym typeface="Arial"/>
              </a:rPr>
              <a:t>Phỏng vấn qua điện thoại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vi-VN" sz="2000" b="0" i="0" u="none" strike="noStrike" cap="none" dirty="0">
                <a:solidFill>
                  <a:srgbClr val="002060"/>
                </a:solidFill>
                <a:latin typeface="Arial"/>
                <a:ea typeface="Arial"/>
                <a:cs typeface="Arial"/>
                <a:sym typeface="Arial"/>
              </a:rPr>
              <a:t>Đàm phán tiền lương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32775" y="0"/>
            <a:ext cx="8512800" cy="747701"/>
          </a:xfrm>
          <a:prstGeom prst="rect">
            <a:avLst/>
          </a:prstGeom>
          <a:noFill/>
          <a:ln>
            <a:noFill/>
          </a:ln>
        </p:spPr>
        <p:txBody>
          <a:bodyPr spcFirstLastPara="1" wrap="square" lIns="91425" tIns="45700" rIns="91425" bIns="45700" anchor="t" anchorCtr="0">
            <a:noAutofit/>
          </a:bodyPr>
          <a:lstStyle/>
          <a:p>
            <a:pPr marL="91440" lvl="0" algn="ctr">
              <a:buSzPts val="3600"/>
            </a:pPr>
            <a:r>
              <a:rPr lang="en-US" sz="3600" b="1" dirty="0" err="1">
                <a:solidFill>
                  <a:schemeClr val="lt1"/>
                </a:solidFill>
                <a:latin typeface="Calibri"/>
                <a:ea typeface="Calibri"/>
                <a:cs typeface="Calibri"/>
                <a:sym typeface="Calibri"/>
              </a:rPr>
              <a:t>Tóm</a:t>
            </a:r>
            <a:r>
              <a:rPr lang="en-US" sz="3600" b="1" dirty="0">
                <a:solidFill>
                  <a:schemeClr val="lt1"/>
                </a:solidFill>
                <a:latin typeface="Calibri"/>
                <a:ea typeface="Calibri"/>
                <a:cs typeface="Calibri"/>
                <a:sym typeface="Calibri"/>
              </a:rPr>
              <a:t> </a:t>
            </a:r>
            <a:r>
              <a:rPr lang="en-US" sz="3600" b="1" dirty="0" err="1">
                <a:solidFill>
                  <a:schemeClr val="lt1"/>
                </a:solidFill>
                <a:latin typeface="Calibri"/>
                <a:ea typeface="Calibri"/>
                <a:cs typeface="Calibri"/>
                <a:sym typeface="Calibri"/>
              </a:rPr>
              <a:t>tắt</a:t>
            </a:r>
            <a:r>
              <a:rPr lang="en-US" sz="3600" b="1" dirty="0">
                <a:solidFill>
                  <a:schemeClr val="lt1"/>
                </a:solidFill>
                <a:latin typeface="Calibri"/>
                <a:ea typeface="Calibri"/>
                <a:cs typeface="Calibri"/>
                <a:sym typeface="Calibri"/>
              </a:rPr>
              <a:t>:</a:t>
            </a:r>
          </a:p>
          <a:p>
            <a:pPr marL="91440" lvl="0" algn="ctr">
              <a:buSzPts val="3600"/>
            </a:pPr>
            <a:r>
              <a:rPr lang="en-US" sz="3600" b="1" dirty="0" err="1">
                <a:solidFill>
                  <a:schemeClr val="lt1"/>
                </a:solidFill>
                <a:latin typeface="Calibri"/>
                <a:ea typeface="Calibri"/>
                <a:cs typeface="Calibri"/>
                <a:sym typeface="Calibri"/>
              </a:rPr>
              <a:t>Cuộc</a:t>
            </a:r>
            <a:r>
              <a:rPr lang="en-US" sz="3600" b="1" dirty="0">
                <a:solidFill>
                  <a:schemeClr val="lt1"/>
                </a:solidFill>
                <a:latin typeface="Calibri"/>
                <a:ea typeface="Calibri"/>
                <a:cs typeface="Calibri"/>
                <a:sym typeface="Calibri"/>
              </a:rPr>
              <a:t> </a:t>
            </a:r>
            <a:r>
              <a:rPr lang="en-US" sz="3600" b="1" dirty="0" err="1">
                <a:solidFill>
                  <a:schemeClr val="lt1"/>
                </a:solidFill>
                <a:latin typeface="Calibri"/>
                <a:ea typeface="Calibri"/>
                <a:cs typeface="Calibri"/>
                <a:sym typeface="Calibri"/>
              </a:rPr>
              <a:t>họp</a:t>
            </a:r>
            <a:r>
              <a:rPr lang="en-US" sz="3600" b="1" dirty="0">
                <a:solidFill>
                  <a:schemeClr val="lt1"/>
                </a:solidFill>
                <a:latin typeface="Calibri"/>
                <a:ea typeface="Calibri"/>
                <a:cs typeface="Calibri"/>
                <a:sym typeface="Calibri"/>
              </a:rPr>
              <a:t> RESEA ban </a:t>
            </a:r>
            <a:r>
              <a:rPr lang="en-US" sz="3600" b="1" dirty="0" err="1">
                <a:solidFill>
                  <a:schemeClr val="lt1"/>
                </a:solidFill>
                <a:latin typeface="Calibri"/>
                <a:ea typeface="Calibri"/>
                <a:cs typeface="Calibri"/>
                <a:sym typeface="Calibri"/>
              </a:rPr>
              <a:t>đầu</a:t>
            </a:r>
            <a:r>
              <a:rPr lang="en-US" sz="3600" b="1" dirty="0">
                <a:solidFill>
                  <a:schemeClr val="lt1"/>
                </a:solidFill>
                <a:latin typeface="Calibri"/>
                <a:ea typeface="Calibri"/>
                <a:cs typeface="Calibri"/>
                <a:sym typeface="Calibri"/>
              </a:rPr>
              <a:t> </a:t>
            </a:r>
            <a:r>
              <a:rPr lang="en-US" sz="3600" b="1" dirty="0" err="1">
                <a:solidFill>
                  <a:schemeClr val="lt1"/>
                </a:solidFill>
                <a:latin typeface="Calibri"/>
                <a:ea typeface="Calibri"/>
                <a:cs typeface="Calibri"/>
                <a:sym typeface="Calibri"/>
              </a:rPr>
              <a:t>một</a:t>
            </a:r>
            <a:r>
              <a:rPr lang="en-US" sz="3600" b="1" dirty="0">
                <a:solidFill>
                  <a:schemeClr val="lt1"/>
                </a:solidFill>
                <a:latin typeface="Calibri"/>
                <a:ea typeface="Calibri"/>
                <a:cs typeface="Calibri"/>
                <a:sym typeface="Calibri"/>
              </a:rPr>
              <a:t> </a:t>
            </a:r>
            <a:r>
              <a:rPr lang="en-US" sz="3600" b="1" dirty="0" err="1">
                <a:solidFill>
                  <a:schemeClr val="lt1"/>
                </a:solidFill>
                <a:latin typeface="Calibri"/>
                <a:ea typeface="Calibri"/>
                <a:cs typeface="Calibri"/>
                <a:sym typeface="Calibri"/>
              </a:rPr>
              <a:t>đối</a:t>
            </a:r>
            <a:r>
              <a:rPr lang="en-US" sz="3600" b="1" dirty="0">
                <a:solidFill>
                  <a:schemeClr val="lt1"/>
                </a:solidFill>
                <a:latin typeface="Calibri"/>
                <a:ea typeface="Calibri"/>
                <a:cs typeface="Calibri"/>
                <a:sym typeface="Calibri"/>
              </a:rPr>
              <a:t> </a:t>
            </a:r>
            <a:r>
              <a:rPr lang="en-US" sz="3600" b="1" dirty="0" err="1">
                <a:solidFill>
                  <a:schemeClr val="lt1"/>
                </a:solidFill>
                <a:latin typeface="Calibri"/>
                <a:ea typeface="Calibri"/>
                <a:cs typeface="Calibri"/>
                <a:sym typeface="Calibri"/>
              </a:rPr>
              <a:t>một</a:t>
            </a:r>
            <a:endParaRPr sz="1400" b="0" i="0" u="none" strike="noStrike" cap="none" dirty="0">
              <a:solidFill>
                <a:srgbClr val="000000"/>
              </a:solidFill>
              <a:latin typeface="Arial"/>
              <a:ea typeface="Arial"/>
              <a:cs typeface="Arial"/>
              <a:sym typeface="Arial"/>
            </a:endParaRPr>
          </a:p>
        </p:txBody>
      </p:sp>
      <p:sp>
        <p:nvSpPr>
          <p:cNvPr id="235" name="Google Shape;235;p15"/>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16</a:t>
            </a:fld>
            <a:endParaRPr sz="900" b="0" i="0" u="none" strike="noStrike" cap="none">
              <a:solidFill>
                <a:srgbClr val="000000"/>
              </a:solidFill>
              <a:latin typeface="Arial"/>
              <a:ea typeface="Arial"/>
              <a:cs typeface="Arial"/>
              <a:sym typeface="Arial"/>
            </a:endParaRPr>
          </a:p>
        </p:txBody>
      </p:sp>
      <p:sp>
        <p:nvSpPr>
          <p:cNvPr id="236" name="Google Shape;236;p15"/>
          <p:cNvSpPr txBox="1"/>
          <p:nvPr/>
        </p:nvSpPr>
        <p:spPr>
          <a:xfrm>
            <a:off x="176925" y="1036340"/>
            <a:ext cx="8224500" cy="5165476"/>
          </a:xfrm>
          <a:prstGeom prst="rect">
            <a:avLst/>
          </a:prstGeom>
          <a:noFill/>
          <a:ln>
            <a:noFill/>
          </a:ln>
        </p:spPr>
        <p:txBody>
          <a:bodyPr spcFirstLastPara="1" wrap="square" lIns="91425" tIns="45700" rIns="91425" bIns="45700" anchor="t" anchorCtr="0">
            <a:spAutoFit/>
          </a:bodyPr>
          <a:lstStyle/>
          <a:p>
            <a:pPr marL="342900" marR="0" lvl="0" indent="-222250" algn="l" rtl="0">
              <a:lnSpc>
                <a:spcPct val="100000"/>
              </a:lnSpc>
              <a:spcBef>
                <a:spcPts val="0"/>
              </a:spcBef>
              <a:spcAft>
                <a:spcPts val="0"/>
              </a:spcAft>
              <a:buClr>
                <a:srgbClr val="0C3B5D"/>
              </a:buClr>
              <a:buSzPts val="1900"/>
              <a:buFont typeface="Arial"/>
              <a:buNone/>
            </a:pPr>
            <a:endParaRPr sz="1900" b="0" i="0" u="none" strike="noStrike" cap="none" dirty="0">
              <a:solidFill>
                <a:srgbClr val="0C3B5D"/>
              </a:solidFill>
              <a:latin typeface="Calibri"/>
              <a:ea typeface="Calibri"/>
              <a:cs typeface="Calibri"/>
              <a:sym typeface="Calibri"/>
            </a:endParaRPr>
          </a:p>
          <a:p>
            <a:pPr lvl="0">
              <a:buSzPts val="1900"/>
            </a:pPr>
            <a:r>
              <a:rPr lang="en-US" sz="2300" b="1" dirty="0" err="1">
                <a:solidFill>
                  <a:srgbClr val="0C3B5D"/>
                </a:solidFill>
                <a:latin typeface="Calibri"/>
                <a:ea typeface="Calibri"/>
                <a:cs typeface="Calibri"/>
                <a:sym typeface="Calibri"/>
              </a:rPr>
              <a:t>Cuộc</a:t>
            </a:r>
            <a:r>
              <a:rPr lang="en-US" sz="2300" b="1" dirty="0">
                <a:solidFill>
                  <a:srgbClr val="0C3B5D"/>
                </a:solidFill>
                <a:latin typeface="Calibri"/>
                <a:ea typeface="Calibri"/>
                <a:cs typeface="Calibri"/>
                <a:sym typeface="Calibri"/>
              </a:rPr>
              <a:t> </a:t>
            </a:r>
            <a:r>
              <a:rPr lang="en-US" sz="2300" b="1" dirty="0" err="1">
                <a:solidFill>
                  <a:srgbClr val="0C3B5D"/>
                </a:solidFill>
                <a:latin typeface="Calibri"/>
                <a:ea typeface="Calibri"/>
                <a:cs typeface="Calibri"/>
                <a:sym typeface="Calibri"/>
              </a:rPr>
              <a:t>họp</a:t>
            </a:r>
            <a:r>
              <a:rPr lang="en-US" sz="2300" b="1" dirty="0">
                <a:solidFill>
                  <a:srgbClr val="0C3B5D"/>
                </a:solidFill>
                <a:latin typeface="Calibri"/>
                <a:ea typeface="Calibri"/>
                <a:cs typeface="Calibri"/>
                <a:sym typeface="Calibri"/>
              </a:rPr>
              <a:t> RESEA ban </a:t>
            </a:r>
            <a:r>
              <a:rPr lang="en-US" sz="2300" b="1" dirty="0" err="1">
                <a:solidFill>
                  <a:srgbClr val="0C3B5D"/>
                </a:solidFill>
                <a:latin typeface="Calibri"/>
                <a:ea typeface="Calibri"/>
                <a:cs typeface="Calibri"/>
                <a:sym typeface="Calibri"/>
              </a:rPr>
              <a:t>đầu</a:t>
            </a:r>
            <a:r>
              <a:rPr lang="en-US" sz="2300" b="1" dirty="0">
                <a:solidFill>
                  <a:srgbClr val="0C3B5D"/>
                </a:solidFill>
                <a:latin typeface="Calibri"/>
                <a:ea typeface="Calibri"/>
                <a:cs typeface="Calibri"/>
                <a:sym typeface="Calibri"/>
              </a:rPr>
              <a:t> </a:t>
            </a:r>
            <a:r>
              <a:rPr lang="en-US" sz="2300" b="1" dirty="0" err="1">
                <a:solidFill>
                  <a:srgbClr val="0C3B5D"/>
                </a:solidFill>
                <a:latin typeface="Calibri"/>
                <a:ea typeface="Calibri"/>
                <a:cs typeface="Calibri"/>
                <a:sym typeface="Calibri"/>
              </a:rPr>
              <a:t>một</a:t>
            </a:r>
            <a:r>
              <a:rPr lang="en-US" sz="2300" b="1" dirty="0">
                <a:solidFill>
                  <a:srgbClr val="0C3B5D"/>
                </a:solidFill>
                <a:latin typeface="Calibri"/>
                <a:ea typeface="Calibri"/>
                <a:cs typeface="Calibri"/>
                <a:sym typeface="Calibri"/>
              </a:rPr>
              <a:t> </a:t>
            </a:r>
            <a:r>
              <a:rPr lang="en-US" sz="2300" b="1" dirty="0" err="1">
                <a:solidFill>
                  <a:srgbClr val="0C3B5D"/>
                </a:solidFill>
                <a:latin typeface="Calibri"/>
                <a:ea typeface="Calibri"/>
                <a:cs typeface="Calibri"/>
                <a:sym typeface="Calibri"/>
              </a:rPr>
              <a:t>đối</a:t>
            </a:r>
            <a:r>
              <a:rPr lang="en-US" sz="2300" b="1" dirty="0">
                <a:solidFill>
                  <a:srgbClr val="0C3B5D"/>
                </a:solidFill>
                <a:latin typeface="Calibri"/>
                <a:ea typeface="Calibri"/>
                <a:cs typeface="Calibri"/>
                <a:sym typeface="Calibri"/>
              </a:rPr>
              <a:t> </a:t>
            </a:r>
            <a:r>
              <a:rPr lang="en-US" sz="2300" b="1" dirty="0" err="1">
                <a:solidFill>
                  <a:srgbClr val="0C3B5D"/>
                </a:solidFill>
                <a:latin typeface="Calibri"/>
                <a:ea typeface="Calibri"/>
                <a:cs typeface="Calibri"/>
                <a:sym typeface="Calibri"/>
              </a:rPr>
              <a:t>một</a:t>
            </a:r>
            <a:endParaRPr sz="2300" b="0" i="0" u="none" strike="noStrike" cap="none" dirty="0">
              <a:solidFill>
                <a:srgbClr val="000000"/>
              </a:solidFill>
              <a:sym typeface="Arial"/>
            </a:endParaRPr>
          </a:p>
          <a:p>
            <a:pPr marL="342900" lvl="2" indent="-342900">
              <a:spcAft>
                <a:spcPts val="1200"/>
              </a:spcAft>
              <a:buClr>
                <a:srgbClr val="0C3B5D"/>
              </a:buClr>
              <a:buSzPts val="2400"/>
              <a:buFont typeface="Arial"/>
              <a:buChar char="•"/>
            </a:pPr>
            <a:r>
              <a:rPr lang="en-US" sz="2300" dirty="0" err="1">
                <a:solidFill>
                  <a:srgbClr val="0C3B5D"/>
                </a:solidFill>
                <a:latin typeface="Calibri"/>
                <a:ea typeface="Calibri"/>
                <a:cs typeface="Calibri"/>
                <a:sym typeface="Calibri"/>
              </a:rPr>
              <a:t>Xem</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lại</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giá</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trị</a:t>
            </a:r>
            <a:r>
              <a:rPr lang="en-US" sz="2300" dirty="0">
                <a:solidFill>
                  <a:srgbClr val="0C3B5D"/>
                </a:solidFill>
                <a:latin typeface="Calibri"/>
                <a:ea typeface="Calibri"/>
                <a:cs typeface="Calibri"/>
                <a:sym typeface="Calibri"/>
              </a:rPr>
              <a:t> </a:t>
            </a:r>
            <a:r>
              <a:rPr lang="vi-VN" sz="2300" dirty="0">
                <a:solidFill>
                  <a:srgbClr val="0C3B5D"/>
                </a:solidFill>
                <a:latin typeface="Calibri"/>
                <a:ea typeface="Calibri"/>
                <a:cs typeface="Calibri"/>
                <a:sym typeface="Calibri"/>
              </a:rPr>
              <a:t>ghi xuống khi đ</a:t>
            </a:r>
            <a:r>
              <a:rPr lang="en-US" sz="2300" dirty="0" err="1">
                <a:solidFill>
                  <a:srgbClr val="0C3B5D"/>
                </a:solidFill>
                <a:latin typeface="Calibri"/>
                <a:ea typeface="Calibri"/>
                <a:cs typeface="Calibri"/>
                <a:sym typeface="Calibri"/>
              </a:rPr>
              <a:t>ăng</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ký</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JobQuest</a:t>
            </a:r>
            <a:endParaRPr lang="vi-VN" sz="2300" dirty="0">
              <a:solidFill>
                <a:srgbClr val="0C3B5D"/>
              </a:solidFill>
              <a:latin typeface="Calibri"/>
              <a:ea typeface="Calibri"/>
              <a:cs typeface="Calibri"/>
              <a:sym typeface="Calibri"/>
            </a:endParaRPr>
          </a:p>
          <a:p>
            <a:pPr marL="342900" lvl="2" indent="-342900">
              <a:spcAft>
                <a:spcPts val="1200"/>
              </a:spcAft>
              <a:buClr>
                <a:srgbClr val="0C3B5D"/>
              </a:buClr>
              <a:buSzPts val="2400"/>
              <a:buFont typeface="Arial"/>
              <a:buChar char="•"/>
            </a:pPr>
            <a:r>
              <a:rPr lang="vi-VN" sz="2300" dirty="0">
                <a:solidFill>
                  <a:srgbClr val="0C3B5D"/>
                </a:solidFill>
                <a:latin typeface="Calibri"/>
                <a:ea typeface="Calibri"/>
                <a:cs typeface="Calibri"/>
                <a:sym typeface="Calibri"/>
              </a:rPr>
              <a:t>Xem lại hồ sơ lý lịch hoặc chuẩn bị làm một lý lịch</a:t>
            </a:r>
            <a:endParaRPr sz="2300" b="0" i="0" u="none" strike="noStrike" cap="none" dirty="0">
              <a:solidFill>
                <a:srgbClr val="000000"/>
              </a:solidFill>
              <a:sym typeface="Arial"/>
            </a:endParaRPr>
          </a:p>
          <a:p>
            <a:pPr marL="342900" marR="0" lvl="2" indent="-342900" algn="l" rtl="0">
              <a:spcAft>
                <a:spcPts val="1200"/>
              </a:spcAft>
              <a:buClr>
                <a:srgbClr val="0C3B5D"/>
              </a:buClr>
              <a:buSzPts val="2400"/>
              <a:buFont typeface="Arial"/>
              <a:buChar char="•"/>
            </a:pPr>
            <a:r>
              <a:rPr lang="vi-VN" sz="2300" b="0" i="0" u="none" strike="noStrike" cap="none" dirty="0">
                <a:solidFill>
                  <a:srgbClr val="0C3B5D"/>
                </a:solidFill>
                <a:latin typeface="Calibri"/>
                <a:ea typeface="Calibri"/>
                <a:cs typeface="Calibri"/>
                <a:sym typeface="Calibri"/>
              </a:rPr>
              <a:t>Trình lên hồ sơ tìm kiếm việc làm cho mỗi tuần khi </a:t>
            </a:r>
          </a:p>
          <a:p>
            <a:pPr marR="0" lvl="2" algn="l" rtl="0">
              <a:spcAft>
                <a:spcPts val="1200"/>
              </a:spcAft>
              <a:buClr>
                <a:srgbClr val="0C3B5D"/>
              </a:buClr>
              <a:buSzPts val="2400"/>
            </a:pPr>
            <a:r>
              <a:rPr lang="vi-VN" sz="2300" b="0" i="0" u="none" strike="noStrike" cap="none" dirty="0">
                <a:solidFill>
                  <a:srgbClr val="0C3B5D"/>
                </a:solidFill>
                <a:latin typeface="Calibri"/>
                <a:ea typeface="Calibri"/>
                <a:cs typeface="Calibri"/>
                <a:sym typeface="Calibri"/>
              </a:rPr>
              <a:t>Lãnh tiền thất nghiệp</a:t>
            </a:r>
            <a:endParaRPr sz="23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vi-VN" sz="2300" b="0" i="0" u="none" strike="noStrike" cap="none" dirty="0">
                <a:solidFill>
                  <a:srgbClr val="0C3B5D"/>
                </a:solidFill>
                <a:latin typeface="Calibri"/>
                <a:ea typeface="Calibri"/>
                <a:cs typeface="Calibri"/>
                <a:sym typeface="Calibri"/>
              </a:rPr>
              <a:t>Xem lại bảng thông tin thị trường lao động (LMI)</a:t>
            </a:r>
            <a:endParaRPr sz="2300" b="0" i="0" u="none" strike="noStrike" cap="none" dirty="0">
              <a:solidFill>
                <a:srgbClr val="000000"/>
              </a:solidFill>
              <a:sym typeface="Arial"/>
            </a:endParaRPr>
          </a:p>
          <a:p>
            <a:pPr marL="342900" lvl="2" indent="-342900">
              <a:spcAft>
                <a:spcPts val="1200"/>
              </a:spcAft>
              <a:buClr>
                <a:srgbClr val="0C3B5D"/>
              </a:buClr>
              <a:buSzPts val="2400"/>
              <a:buFont typeface="Arial"/>
              <a:buChar char="•"/>
            </a:pPr>
            <a:r>
              <a:rPr lang="en-US" sz="2300" dirty="0" err="1">
                <a:solidFill>
                  <a:srgbClr val="0C3B5D"/>
                </a:solidFill>
                <a:latin typeface="Calibri"/>
                <a:ea typeface="Calibri"/>
                <a:cs typeface="Calibri"/>
                <a:sym typeface="Calibri"/>
              </a:rPr>
              <a:t>Hoàn</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thành</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bảng</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câu</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hỏi</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đánh</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giá</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đủ</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điều</a:t>
            </a:r>
            <a:r>
              <a:rPr lang="en-US" sz="2300" dirty="0">
                <a:solidFill>
                  <a:srgbClr val="0C3B5D"/>
                </a:solidFill>
                <a:latin typeface="Calibri"/>
                <a:ea typeface="Calibri"/>
                <a:cs typeface="Calibri"/>
                <a:sym typeface="Calibri"/>
              </a:rPr>
              <a:t> </a:t>
            </a:r>
            <a:r>
              <a:rPr lang="en-US" sz="2300" dirty="0" err="1">
                <a:solidFill>
                  <a:srgbClr val="0C3B5D"/>
                </a:solidFill>
                <a:latin typeface="Calibri"/>
                <a:ea typeface="Calibri"/>
                <a:cs typeface="Calibri"/>
                <a:sym typeface="Calibri"/>
              </a:rPr>
              <a:t>kiện</a:t>
            </a:r>
            <a:r>
              <a:rPr lang="en-US" sz="2300" dirty="0">
                <a:solidFill>
                  <a:srgbClr val="0C3B5D"/>
                </a:solidFill>
                <a:latin typeface="Calibri"/>
                <a:ea typeface="Calibri"/>
                <a:cs typeface="Calibri"/>
                <a:sym typeface="Calibri"/>
              </a:rPr>
              <a:t> </a:t>
            </a:r>
            <a:r>
              <a:rPr lang="vi-VN" sz="2300" dirty="0">
                <a:solidFill>
                  <a:srgbClr val="0C3B5D"/>
                </a:solidFill>
                <a:latin typeface="Calibri"/>
                <a:ea typeface="Calibri"/>
                <a:cs typeface="Calibri"/>
                <a:sym typeface="Calibri"/>
              </a:rPr>
              <a:t>cho tiền thất nghiệp</a:t>
            </a:r>
          </a:p>
          <a:p>
            <a:pPr marL="342900" lvl="2" indent="-342900">
              <a:spcAft>
                <a:spcPts val="1200"/>
              </a:spcAft>
              <a:buClr>
                <a:srgbClr val="0C3B5D"/>
              </a:buClr>
              <a:buSzPts val="2400"/>
              <a:buFont typeface="Arial"/>
              <a:buChar char="•"/>
            </a:pPr>
            <a:r>
              <a:rPr lang="en-US" sz="2300" dirty="0">
                <a:solidFill>
                  <a:srgbClr val="0C3B5D"/>
                </a:solidFill>
                <a:latin typeface="Calibri"/>
                <a:ea typeface="Calibri"/>
                <a:cs typeface="Calibri"/>
                <a:sym typeface="Calibri"/>
              </a:rPr>
              <a:t> </a:t>
            </a:r>
            <a:r>
              <a:rPr lang="vi-VN" sz="2300" dirty="0">
                <a:solidFill>
                  <a:srgbClr val="0C3B5D"/>
                </a:solidFill>
                <a:latin typeface="Calibri"/>
                <a:ea typeface="Calibri"/>
                <a:cs typeface="Calibri"/>
                <a:sym typeface="Calibri"/>
              </a:rPr>
              <a:t>Lấy hẹn ở Trung tâm huấn nghiệp (Dịch vụ Tạm thời)</a:t>
            </a:r>
            <a:endParaRPr lang="en-US" sz="2300" b="0" i="0" u="none" strike="noStrike" cap="none" dirty="0">
              <a:solidFill>
                <a:srgbClr val="0C3B5D"/>
              </a:solidFill>
              <a:latin typeface="Calibri"/>
              <a:ea typeface="Calibri"/>
              <a:cs typeface="Calibri"/>
              <a:sym typeface="Calibri"/>
            </a:endParaRPr>
          </a:p>
          <a:p>
            <a:pPr marL="280988" marR="0" lvl="0" indent="-280988" algn="l" rtl="0">
              <a:spcBef>
                <a:spcPts val="0"/>
              </a:spcBef>
              <a:spcAft>
                <a:spcPts val="1200"/>
              </a:spcAft>
              <a:buClr>
                <a:srgbClr val="0C3B5D"/>
              </a:buClr>
              <a:buSzPts val="2400"/>
              <a:buFont typeface="Arial"/>
              <a:buChar char="•"/>
            </a:pPr>
            <a:r>
              <a:rPr lang="vi-VN" sz="2300" dirty="0">
                <a:solidFill>
                  <a:srgbClr val="0C3B5D"/>
                </a:solidFill>
                <a:latin typeface="Calibri"/>
                <a:cs typeface="Calibri"/>
                <a:sym typeface="Calibri"/>
              </a:rPr>
              <a:t>  Lấy hẹn một buổi họp đánh gía RESEA</a:t>
            </a:r>
            <a:endParaRPr sz="2300" b="0" i="0" u="none" strike="noStrike" cap="none" dirty="0">
              <a:solidFill>
                <a:srgbClr val="0C3B5D"/>
              </a:solidFill>
              <a:latin typeface="Calibri"/>
              <a:ea typeface="Calibri"/>
              <a:cs typeface="Calibri"/>
              <a:sym typeface="Calibri"/>
            </a:endParaRPr>
          </a:p>
        </p:txBody>
      </p:sp>
      <p:pic>
        <p:nvPicPr>
          <p:cNvPr id="237" name="Google Shape;237;p15" descr="22 Best Work From Home Jobs - Good Ideas for Working at Home"/>
          <p:cNvPicPr preferRelativeResize="0"/>
          <p:nvPr/>
        </p:nvPicPr>
        <p:blipFill rotWithShape="1">
          <a:blip r:embed="rId3">
            <a:alphaModFix/>
          </a:blip>
          <a:srcRect/>
          <a:stretch/>
        </p:blipFill>
        <p:spPr>
          <a:xfrm>
            <a:off x="6979429" y="1472791"/>
            <a:ext cx="2067592" cy="22083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40" y="107147"/>
            <a:ext cx="7131050" cy="954348"/>
          </a:xfrm>
        </p:spPr>
        <p:txBody>
          <a:bodyPr/>
          <a:lstStyle/>
          <a:p>
            <a:pPr algn="ctr"/>
            <a:r>
              <a:rPr lang="vi-VN" b="1" dirty="0"/>
              <a:t>Các bước tiếp theo: Sau cuộc họp RESEA ban đầu</a:t>
            </a:r>
            <a:endParaRPr lang="en-US" b="1" dirty="0"/>
          </a:p>
        </p:txBody>
      </p:sp>
      <p:sp>
        <p:nvSpPr>
          <p:cNvPr id="3" name="Text Placeholder 2"/>
          <p:cNvSpPr>
            <a:spLocks noGrp="1"/>
          </p:cNvSpPr>
          <p:nvPr>
            <p:ph type="body" idx="1"/>
          </p:nvPr>
        </p:nvSpPr>
        <p:spPr>
          <a:xfrm>
            <a:off x="0" y="1219201"/>
            <a:ext cx="8991600" cy="4752998"/>
          </a:xfrm>
        </p:spPr>
        <p:txBody>
          <a:bodyPr/>
          <a:lstStyle/>
          <a:p>
            <a:pPr algn="ctr"/>
            <a:r>
              <a:rPr lang="en-US" sz="2700" dirty="0" err="1">
                <a:solidFill>
                  <a:srgbClr val="0C3B5D"/>
                </a:solidFill>
              </a:rPr>
              <a:t>Tham</a:t>
            </a:r>
            <a:r>
              <a:rPr lang="en-US" sz="2700" dirty="0">
                <a:solidFill>
                  <a:srgbClr val="0C3B5D"/>
                </a:solidFill>
              </a:rPr>
              <a:t> </a:t>
            </a:r>
            <a:r>
              <a:rPr lang="en-US" sz="2700" dirty="0" err="1">
                <a:solidFill>
                  <a:srgbClr val="0C3B5D"/>
                </a:solidFill>
              </a:rPr>
              <a:t>gia</a:t>
            </a:r>
            <a:r>
              <a:rPr lang="en-US" sz="2700" dirty="0">
                <a:solidFill>
                  <a:srgbClr val="0C3B5D"/>
                </a:solidFill>
              </a:rPr>
              <a:t> </a:t>
            </a:r>
            <a:r>
              <a:rPr lang="en-US" sz="2700" dirty="0" err="1">
                <a:solidFill>
                  <a:srgbClr val="0C3B5D"/>
                </a:solidFill>
              </a:rPr>
              <a:t>cuộc</a:t>
            </a:r>
            <a:r>
              <a:rPr lang="en-US" sz="2700" dirty="0">
                <a:solidFill>
                  <a:srgbClr val="0C3B5D"/>
                </a:solidFill>
              </a:rPr>
              <a:t> </a:t>
            </a:r>
            <a:r>
              <a:rPr lang="en-US" sz="2700" dirty="0" err="1">
                <a:solidFill>
                  <a:srgbClr val="0C3B5D"/>
                </a:solidFill>
              </a:rPr>
              <a:t>họp</a:t>
            </a:r>
            <a:r>
              <a:rPr lang="en-US" sz="2700" dirty="0">
                <a:solidFill>
                  <a:srgbClr val="0C3B5D"/>
                </a:solidFill>
              </a:rPr>
              <a:t> </a:t>
            </a:r>
            <a:r>
              <a:rPr lang="en-US" sz="2700" dirty="0" err="1">
                <a:solidFill>
                  <a:srgbClr val="0C3B5D"/>
                </a:solidFill>
              </a:rPr>
              <a:t>đánh</a:t>
            </a:r>
            <a:r>
              <a:rPr lang="en-US" sz="2700" dirty="0">
                <a:solidFill>
                  <a:srgbClr val="0C3B5D"/>
                </a:solidFill>
              </a:rPr>
              <a:t> </a:t>
            </a:r>
            <a:r>
              <a:rPr lang="en-US" sz="2700" dirty="0" err="1">
                <a:solidFill>
                  <a:srgbClr val="0C3B5D"/>
                </a:solidFill>
              </a:rPr>
              <a:t>giá</a:t>
            </a:r>
            <a:r>
              <a:rPr lang="en-US" sz="2700" dirty="0">
                <a:solidFill>
                  <a:srgbClr val="0C3B5D"/>
                </a:solidFill>
              </a:rPr>
              <a:t> RESEA</a:t>
            </a:r>
            <a:endParaRPr lang="vi-VN" sz="2700" dirty="0">
              <a:solidFill>
                <a:srgbClr val="0C3B5D"/>
              </a:solidFill>
            </a:endParaRPr>
          </a:p>
          <a:p>
            <a:pPr algn="ctr"/>
            <a:r>
              <a:rPr lang="vi-VN" sz="2700" dirty="0">
                <a:solidFill>
                  <a:srgbClr val="0C3B5D"/>
                </a:solidFill>
                <a:sym typeface="Arial"/>
              </a:rPr>
              <a:t>Hãy cho chúng tôi biết khi bạn nhận được một công việc để chúng tôi có thể ăn mừng thành công của bạn và cập nhật dữ liệu của chúng tôi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642" y="3246121"/>
            <a:ext cx="3095528" cy="2499360"/>
          </a:xfrm>
          <a:prstGeom prst="rect">
            <a:avLst/>
          </a:prstGeom>
        </p:spPr>
      </p:pic>
    </p:spTree>
    <p:extLst>
      <p:ext uri="{BB962C8B-B14F-4D97-AF65-F5344CB8AC3E}">
        <p14:creationId xmlns:p14="http://schemas.microsoft.com/office/powerpoint/2010/main" val="210945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6"/>
          <p:cNvPicPr preferRelativeResize="0"/>
          <p:nvPr/>
        </p:nvPicPr>
        <p:blipFill rotWithShape="1">
          <a:blip r:embed="rId3">
            <a:alphaModFix/>
          </a:blip>
          <a:srcRect/>
          <a:stretch/>
        </p:blipFill>
        <p:spPr>
          <a:xfrm>
            <a:off x="4479532" y="5019792"/>
            <a:ext cx="4541178" cy="1359739"/>
          </a:xfrm>
          <a:prstGeom prst="rect">
            <a:avLst/>
          </a:prstGeom>
          <a:noFill/>
          <a:ln>
            <a:noFill/>
          </a:ln>
        </p:spPr>
      </p:pic>
      <p:pic>
        <p:nvPicPr>
          <p:cNvPr id="244" name="Google Shape;244;p16"/>
          <p:cNvPicPr preferRelativeResize="0"/>
          <p:nvPr/>
        </p:nvPicPr>
        <p:blipFill rotWithShape="1">
          <a:blip r:embed="rId4">
            <a:alphaModFix/>
          </a:blip>
          <a:srcRect/>
          <a:stretch/>
        </p:blipFill>
        <p:spPr>
          <a:xfrm>
            <a:off x="779388" y="4722947"/>
            <a:ext cx="2396638" cy="1656584"/>
          </a:xfrm>
          <a:prstGeom prst="rect">
            <a:avLst/>
          </a:prstGeom>
          <a:noFill/>
          <a:ln>
            <a:noFill/>
          </a:ln>
        </p:spPr>
      </p:pic>
      <p:sp>
        <p:nvSpPr>
          <p:cNvPr id="245" name="Google Shape;245;p16"/>
          <p:cNvSpPr txBox="1">
            <a:spLocks noGrp="1"/>
          </p:cNvSpPr>
          <p:nvPr>
            <p:ph type="title"/>
          </p:nvPr>
        </p:nvSpPr>
        <p:spPr>
          <a:xfrm>
            <a:off x="901200" y="462700"/>
            <a:ext cx="6738600" cy="3486900"/>
          </a:xfrm>
          <a:prstGeom prst="rect">
            <a:avLst/>
          </a:prstGeom>
          <a:noFill/>
          <a:ln>
            <a:noFill/>
          </a:ln>
        </p:spPr>
        <p:txBody>
          <a:bodyPr spcFirstLastPara="1" wrap="square" lIns="0" tIns="45700" rIns="0" bIns="45700" anchor="b" anchorCtr="0">
            <a:noAutofit/>
          </a:bodyPr>
          <a:lstStyle/>
          <a:p>
            <a:pPr lvl="0" algn="ctr"/>
            <a:r>
              <a:rPr lang="vi-VN" sz="3400" dirty="0"/>
              <a:t>Hãy nhớ rằng, </a:t>
            </a:r>
            <a:r>
              <a:rPr lang="vi-VN" sz="3400"/>
              <a:t>không tham gia hai </a:t>
            </a:r>
            <a:r>
              <a:rPr lang="vi-VN" sz="3400" dirty="0"/>
              <a:t>cuộc họp RESEA của bạn sẽ ảnh hưởng đến tiền thất nghiệp của bạn!</a:t>
            </a:r>
            <a:br>
              <a:rPr lang="vi-VN" sz="3400" dirty="0"/>
            </a:br>
            <a:endParaRPr sz="3400" dirty="0"/>
          </a:p>
          <a:p>
            <a:pPr lvl="0" algn="ctr">
              <a:buClr>
                <a:schemeClr val="lt1"/>
              </a:buClr>
            </a:pPr>
            <a:r>
              <a:rPr lang="vi-VN" sz="3400" dirty="0">
                <a:solidFill>
                  <a:schemeClr val="lt1"/>
                </a:solidFill>
              </a:rPr>
              <a:t>Nhân viên MassHire mong muốn phục vụ bạn!</a:t>
            </a:r>
            <a:endParaRPr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8495afef91_0_0"/>
          <p:cNvSpPr txBox="1">
            <a:spLocks noGrp="1"/>
          </p:cNvSpPr>
          <p:nvPr>
            <p:ph type="title"/>
          </p:nvPr>
        </p:nvSpPr>
        <p:spPr>
          <a:xfrm>
            <a:off x="1107150" y="125325"/>
            <a:ext cx="7082100" cy="954300"/>
          </a:xfrm>
          <a:prstGeom prst="rect">
            <a:avLst/>
          </a:prstGeom>
          <a:noFill/>
          <a:ln>
            <a:noFill/>
          </a:ln>
        </p:spPr>
        <p:txBody>
          <a:bodyPr spcFirstLastPara="1" wrap="square" lIns="91425" tIns="45700" rIns="91425" bIns="45700" anchor="ctr" anchorCtr="0">
            <a:noAutofit/>
          </a:bodyPr>
          <a:lstStyle/>
          <a:p>
            <a:pPr lvl="0" algn="ctr"/>
            <a:r>
              <a:rPr lang="vi-VN" b="1" dirty="0"/>
              <a:t>Tham gia chương trình </a:t>
            </a:r>
            <a:r>
              <a:rPr lang="en-US" b="1" dirty="0"/>
              <a:t>RESEA </a:t>
            </a:r>
            <a:r>
              <a:rPr lang="vi-VN" b="1" dirty="0"/>
              <a:t> </a:t>
            </a:r>
            <a:endParaRPr b="1" dirty="0"/>
          </a:p>
        </p:txBody>
      </p:sp>
      <p:sp>
        <p:nvSpPr>
          <p:cNvPr id="124" name="Google Shape;124;g8495afef91_0_0"/>
          <p:cNvSpPr txBox="1">
            <a:spLocks noGrp="1"/>
          </p:cNvSpPr>
          <p:nvPr>
            <p:ph type="body" idx="1"/>
          </p:nvPr>
        </p:nvSpPr>
        <p:spPr>
          <a:xfrm>
            <a:off x="234300" y="1432450"/>
            <a:ext cx="8827800" cy="46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200" b="1" dirty="0"/>
              <a:t>RESEA</a:t>
            </a:r>
            <a:r>
              <a:rPr lang="vi-VN" sz="2200" b="1" dirty="0"/>
              <a:t> là một chương trình như thế nào</a:t>
            </a:r>
            <a:r>
              <a:rPr lang="en-US" sz="2200" b="1" dirty="0"/>
              <a:t>?</a:t>
            </a:r>
            <a:endParaRPr sz="2200" b="1" dirty="0"/>
          </a:p>
          <a:p>
            <a:pPr marL="0" lvl="0" indent="0">
              <a:lnSpc>
                <a:spcPct val="100000"/>
              </a:lnSpc>
              <a:spcBef>
                <a:spcPts val="0"/>
              </a:spcBef>
              <a:buNone/>
            </a:pPr>
            <a:r>
              <a:rPr lang="en-US" sz="2200" dirty="0"/>
              <a:t>RESEA </a:t>
            </a:r>
            <a:r>
              <a:rPr lang="vi-VN" sz="2200" dirty="0"/>
              <a:t>là một chương trình liên bang giúp khách hàng đặt được công ăn việc làm việc sớm hơn bằng cách tham gia vào các dịch vụ việc làm và gặp gỡ nhân viên của MassHire Trung tâm huấn nghiệp để thảo luận về các mục tiêu tìm kiếm việc làm.</a:t>
            </a:r>
            <a:endParaRPr sz="2200" dirty="0"/>
          </a:p>
          <a:p>
            <a:pPr marL="0" lvl="0" indent="0" algn="l" rtl="0">
              <a:lnSpc>
                <a:spcPct val="100000"/>
              </a:lnSpc>
              <a:spcBef>
                <a:spcPts val="0"/>
              </a:spcBef>
              <a:spcAft>
                <a:spcPts val="0"/>
              </a:spcAft>
              <a:buSzPts val="1800"/>
              <a:buNone/>
            </a:pPr>
            <a:endParaRPr sz="2200" dirty="0"/>
          </a:p>
          <a:p>
            <a:pPr marL="0" lvl="0" indent="0">
              <a:lnSpc>
                <a:spcPct val="100000"/>
              </a:lnSpc>
              <a:spcBef>
                <a:spcPts val="0"/>
              </a:spcBef>
              <a:buNone/>
            </a:pPr>
            <a:r>
              <a:rPr lang="vi-VN" sz="2200" b="1" dirty="0"/>
              <a:t>Ai được chọn cho chương trình RESEA</a:t>
            </a:r>
            <a:r>
              <a:rPr lang="en-US" sz="2200" b="1" dirty="0"/>
              <a:t>?</a:t>
            </a:r>
            <a:endParaRPr sz="2200" b="1" dirty="0"/>
          </a:p>
          <a:p>
            <a:pPr marL="0" lvl="0" indent="0">
              <a:lnSpc>
                <a:spcPct val="100000"/>
              </a:lnSpc>
              <a:spcBef>
                <a:spcPts val="0"/>
              </a:spcBef>
              <a:buNone/>
            </a:pPr>
            <a:r>
              <a:rPr lang="vi-VN" sz="2200" dirty="0"/>
              <a:t>Khách hàng đang lãnh tiền thất nghiệp.</a:t>
            </a:r>
          </a:p>
          <a:p>
            <a:pPr marL="0" lvl="0" indent="0">
              <a:lnSpc>
                <a:spcPct val="100000"/>
              </a:lnSpc>
              <a:spcBef>
                <a:spcPts val="0"/>
              </a:spcBef>
              <a:buNone/>
            </a:pPr>
            <a:endParaRPr sz="2200" b="1" dirty="0"/>
          </a:p>
          <a:p>
            <a:pPr marL="0" lvl="0" indent="0">
              <a:lnSpc>
                <a:spcPct val="100000"/>
              </a:lnSpc>
              <a:spcBef>
                <a:spcPts val="0"/>
              </a:spcBef>
              <a:buClr>
                <a:schemeClr val="accent6"/>
              </a:buClr>
              <a:buSzPts val="1100"/>
              <a:buNone/>
            </a:pPr>
            <a:r>
              <a:rPr lang="vi-VN" sz="2200" b="1" dirty="0"/>
              <a:t>Lợi ích của việc được lựa chọn cho chương trình RESEA</a:t>
            </a:r>
            <a:r>
              <a:rPr lang="en-US" sz="2200" b="1" dirty="0"/>
              <a:t>?</a:t>
            </a:r>
            <a:endParaRPr sz="2200" b="1" dirty="0"/>
          </a:p>
          <a:p>
            <a:pPr marL="0" lvl="0" indent="0">
              <a:lnSpc>
                <a:spcPct val="100000"/>
              </a:lnSpc>
              <a:spcBef>
                <a:spcPts val="0"/>
              </a:spcBef>
              <a:buClr>
                <a:schemeClr val="accent6"/>
              </a:buClr>
              <a:buSzPts val="1100"/>
              <a:buNone/>
            </a:pPr>
            <a:r>
              <a:rPr lang="vi-VN" sz="2200" dirty="0"/>
              <a:t>Bạn đã được chọn vào chương trình RESEA để nhận các dịch vụ tìm việc làm và tìm việc làm thông qua hệ thống Trung Tâm MassHire. Nhân viên sẽ giúp bạn với các yêu cầu đáp ứng điều kiện để tiếp tục lãnh tiền thất nghiệp.</a:t>
            </a:r>
            <a:endParaRPr sz="2200" dirty="0"/>
          </a:p>
          <a:p>
            <a:pPr marL="0" lvl="0" indent="0" algn="l" rtl="0">
              <a:lnSpc>
                <a:spcPct val="100000"/>
              </a:lnSpc>
              <a:spcBef>
                <a:spcPts val="0"/>
              </a:spcBef>
              <a:spcAft>
                <a:spcPts val="0"/>
              </a:spcAft>
              <a:buClr>
                <a:schemeClr val="accent6"/>
              </a:buClr>
              <a:buSzPts val="1100"/>
              <a:buFont typeface="Arial"/>
              <a:buNone/>
            </a:pPr>
            <a:endParaRPr sz="2200" strike="sngStrike" dirty="0"/>
          </a:p>
          <a:p>
            <a:pPr marL="0" lvl="0" indent="0" algn="l" rtl="0">
              <a:lnSpc>
                <a:spcPct val="100000"/>
              </a:lnSpc>
              <a:spcBef>
                <a:spcPts val="0"/>
              </a:spcBef>
              <a:spcAft>
                <a:spcPts val="0"/>
              </a:spcAft>
              <a:buClr>
                <a:schemeClr val="accent6"/>
              </a:buClr>
              <a:buSzPts val="1100"/>
              <a:buFont typeface="Arial"/>
              <a:buNone/>
            </a:pPr>
            <a:endParaRPr sz="2200" dirty="0">
              <a:solidFill>
                <a:srgbClr val="FF0000"/>
              </a:solidFill>
            </a:endParaRPr>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1800"/>
              </a:spcBef>
              <a:spcAft>
                <a:spcPts val="0"/>
              </a:spcAft>
              <a:buClr>
                <a:schemeClr val="accent6"/>
              </a:buClr>
              <a:buSzPts val="1100"/>
              <a:buFont typeface="Arial"/>
              <a:buNone/>
            </a:pPr>
            <a:endParaRPr sz="2200" dirty="0"/>
          </a:p>
          <a:p>
            <a:pPr marL="0" lvl="0" indent="0" algn="l" rtl="0">
              <a:lnSpc>
                <a:spcPct val="90000"/>
              </a:lnSpc>
              <a:spcBef>
                <a:spcPts val="1800"/>
              </a:spcBef>
              <a:spcAft>
                <a:spcPts val="0"/>
              </a:spcAft>
              <a:buSzPts val="1800"/>
              <a:buNone/>
            </a:pPr>
            <a:r>
              <a:rPr lang="en-US"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75293" y="1190447"/>
            <a:ext cx="9068707" cy="505024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wrap="square" lIns="91425" tIns="45700" rIns="91425" bIns="45700" spcCol="0" rtlCol="0" fromWordArt="0" anchor="ctr" anchorCtr="0" forceAA="0">
            <a:no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chemeClr val="dk1"/>
              </a:buClr>
              <a:buSzPts val="1800"/>
              <a:buFont typeface="Arial"/>
              <a:buChar char="•"/>
              <a:defRPr sz="2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900"/>
              </a:spcBef>
              <a:spcAft>
                <a:spcPts val="0"/>
              </a:spcAft>
              <a:buClr>
                <a:schemeClr val="dk1"/>
              </a:buClr>
              <a:buSzPts val="18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None/>
              <a:defRPr/>
            </a:pPr>
            <a:endParaRPr lang="en-US" dirty="0"/>
          </a:p>
        </p:txBody>
      </p:sp>
      <p:sp>
        <p:nvSpPr>
          <p:cNvPr id="14" name="Rounded Rectangle 13"/>
          <p:cNvSpPr/>
          <p:nvPr/>
        </p:nvSpPr>
        <p:spPr>
          <a:xfrm>
            <a:off x="6112419" y="2484439"/>
            <a:ext cx="1986552" cy="24821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1800" dirty="0">
                <a:solidFill>
                  <a:schemeClr val="bg2"/>
                </a:solidFill>
              </a:rPr>
              <a:t>không tham dự cả hai cuộc họp RESEA có thể ảnh hưởng đến tiền thất nghiệp của bạn</a:t>
            </a:r>
            <a:endParaRPr lang="en-US" sz="1800" dirty="0">
              <a:solidFill>
                <a:schemeClr val="bg2"/>
              </a:solidFill>
            </a:endParaRPr>
          </a:p>
        </p:txBody>
      </p:sp>
      <p:sp>
        <p:nvSpPr>
          <p:cNvPr id="15" name="Rounded Rectangle 14"/>
          <p:cNvSpPr/>
          <p:nvPr/>
        </p:nvSpPr>
        <p:spPr>
          <a:xfrm>
            <a:off x="4195690" y="2484437"/>
            <a:ext cx="1842252" cy="248217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err="1">
                <a:solidFill>
                  <a:schemeClr val="bg2"/>
                </a:solidFill>
              </a:rPr>
              <a:t>Nhân</a:t>
            </a:r>
            <a:r>
              <a:rPr lang="en-US" sz="1800" dirty="0">
                <a:solidFill>
                  <a:schemeClr val="bg2"/>
                </a:solidFill>
              </a:rPr>
              <a:t> </a:t>
            </a:r>
            <a:r>
              <a:rPr lang="en-US" sz="1800" dirty="0" err="1">
                <a:solidFill>
                  <a:schemeClr val="bg2"/>
                </a:solidFill>
              </a:rPr>
              <a:t>viên</a:t>
            </a:r>
            <a:r>
              <a:rPr lang="en-US" sz="1800" dirty="0">
                <a:solidFill>
                  <a:schemeClr val="bg2"/>
                </a:solidFill>
              </a:rPr>
              <a:t> </a:t>
            </a:r>
            <a:r>
              <a:rPr lang="en-US" sz="1800" dirty="0" err="1">
                <a:solidFill>
                  <a:schemeClr val="bg2"/>
                </a:solidFill>
              </a:rPr>
              <a:t>MassHire</a:t>
            </a:r>
            <a:r>
              <a:rPr lang="en-US" sz="1800" dirty="0">
                <a:solidFill>
                  <a:schemeClr val="bg2"/>
                </a:solidFill>
              </a:rPr>
              <a:t> </a:t>
            </a:r>
            <a:r>
              <a:rPr lang="en-US" sz="1800" dirty="0" err="1">
                <a:solidFill>
                  <a:schemeClr val="bg2"/>
                </a:solidFill>
              </a:rPr>
              <a:t>sẽ</a:t>
            </a:r>
            <a:r>
              <a:rPr lang="en-US" sz="1800" dirty="0">
                <a:solidFill>
                  <a:schemeClr val="bg2"/>
                </a:solidFill>
              </a:rPr>
              <a:t> </a:t>
            </a:r>
            <a:r>
              <a:rPr lang="vi-VN" sz="1800" dirty="0">
                <a:solidFill>
                  <a:schemeClr val="bg2"/>
                </a:solidFill>
              </a:rPr>
              <a:t>cho một hẹn </a:t>
            </a:r>
            <a:r>
              <a:rPr lang="en-US" sz="1800" dirty="0">
                <a:solidFill>
                  <a:schemeClr val="bg2"/>
                </a:solidFill>
              </a:rPr>
              <a:t>RESEA ban </a:t>
            </a:r>
            <a:r>
              <a:rPr lang="en-US" sz="1800" dirty="0" err="1">
                <a:solidFill>
                  <a:schemeClr val="bg2"/>
                </a:solidFill>
              </a:rPr>
              <a:t>đầu</a:t>
            </a:r>
            <a:r>
              <a:rPr lang="vi-VN" sz="1800" dirty="0">
                <a:solidFill>
                  <a:schemeClr val="bg2"/>
                </a:solidFill>
              </a:rPr>
              <a:t>  </a:t>
            </a:r>
            <a:endParaRPr lang="en-US" sz="1800" dirty="0">
              <a:solidFill>
                <a:schemeClr val="bg2"/>
              </a:solidFill>
            </a:endParaRPr>
          </a:p>
        </p:txBody>
      </p:sp>
      <p:sp>
        <p:nvSpPr>
          <p:cNvPr id="16" name="Rounded Rectangle 15"/>
          <p:cNvSpPr/>
          <p:nvPr/>
        </p:nvSpPr>
        <p:spPr>
          <a:xfrm>
            <a:off x="79919" y="2484407"/>
            <a:ext cx="1937567" cy="248440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1700" dirty="0">
                <a:solidFill>
                  <a:schemeClr val="bg2"/>
                </a:solidFill>
              </a:rPr>
              <a:t>Nhận thư DUA  biết ngày hết hạn họp của RESEA</a:t>
            </a:r>
          </a:p>
          <a:p>
            <a:pPr algn="ctr">
              <a:defRPr/>
            </a:pPr>
            <a:r>
              <a:rPr lang="vi-VN" sz="1700" dirty="0">
                <a:solidFill>
                  <a:schemeClr val="bg2"/>
                </a:solidFill>
              </a:rPr>
              <a:t>và chi tiết để tiếp tục lãnh tiền thất nghiệp</a:t>
            </a:r>
            <a:endParaRPr lang="en-US" sz="1700" dirty="0">
              <a:solidFill>
                <a:schemeClr val="bg2"/>
              </a:solidFill>
            </a:endParaRPr>
          </a:p>
        </p:txBody>
      </p:sp>
      <p:sp>
        <p:nvSpPr>
          <p:cNvPr id="17" name="Rounded Rectangle 16"/>
          <p:cNvSpPr/>
          <p:nvPr/>
        </p:nvSpPr>
        <p:spPr>
          <a:xfrm>
            <a:off x="2068444" y="2484437"/>
            <a:ext cx="2054676" cy="248217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700" dirty="0" err="1">
                <a:solidFill>
                  <a:schemeClr val="bg2"/>
                </a:solidFill>
              </a:rPr>
              <a:t>Tham</a:t>
            </a:r>
            <a:r>
              <a:rPr lang="en-US" sz="1700" dirty="0">
                <a:solidFill>
                  <a:schemeClr val="bg2"/>
                </a:solidFill>
              </a:rPr>
              <a:t> </a:t>
            </a:r>
            <a:r>
              <a:rPr lang="en-US" sz="1700" dirty="0" err="1">
                <a:solidFill>
                  <a:schemeClr val="bg2"/>
                </a:solidFill>
              </a:rPr>
              <a:t>dự</a:t>
            </a:r>
            <a:r>
              <a:rPr lang="en-US" sz="1700" dirty="0">
                <a:solidFill>
                  <a:schemeClr val="bg2"/>
                </a:solidFill>
              </a:rPr>
              <a:t> </a:t>
            </a:r>
            <a:r>
              <a:rPr lang="en-US" sz="1700" dirty="0" err="1">
                <a:solidFill>
                  <a:schemeClr val="bg2"/>
                </a:solidFill>
              </a:rPr>
              <a:t>cuộc</a:t>
            </a:r>
            <a:r>
              <a:rPr lang="en-US" sz="1700" dirty="0">
                <a:solidFill>
                  <a:schemeClr val="bg2"/>
                </a:solidFill>
              </a:rPr>
              <a:t> </a:t>
            </a:r>
            <a:r>
              <a:rPr lang="en-US" sz="1700" dirty="0" err="1">
                <a:solidFill>
                  <a:schemeClr val="bg2"/>
                </a:solidFill>
              </a:rPr>
              <a:t>họp</a:t>
            </a:r>
            <a:r>
              <a:rPr lang="en-US" sz="1700" dirty="0">
                <a:solidFill>
                  <a:schemeClr val="bg2"/>
                </a:solidFill>
              </a:rPr>
              <a:t> RESEA ban </a:t>
            </a:r>
            <a:r>
              <a:rPr lang="en-US" sz="1700" dirty="0" err="1">
                <a:solidFill>
                  <a:schemeClr val="bg2"/>
                </a:solidFill>
              </a:rPr>
              <a:t>đầu</a:t>
            </a:r>
            <a:r>
              <a:rPr lang="en-US" sz="1700" dirty="0">
                <a:solidFill>
                  <a:schemeClr val="bg2"/>
                </a:solidFill>
              </a:rPr>
              <a:t> </a:t>
            </a:r>
            <a:r>
              <a:rPr lang="en-US" sz="1700" dirty="0" err="1">
                <a:solidFill>
                  <a:schemeClr val="bg2"/>
                </a:solidFill>
              </a:rPr>
              <a:t>trong</a:t>
            </a:r>
            <a:r>
              <a:rPr lang="en-US" sz="1700" dirty="0">
                <a:solidFill>
                  <a:schemeClr val="bg2"/>
                </a:solidFill>
              </a:rPr>
              <a:t> </a:t>
            </a:r>
            <a:r>
              <a:rPr lang="en-US" sz="1700" dirty="0" err="1">
                <a:solidFill>
                  <a:schemeClr val="bg2"/>
                </a:solidFill>
              </a:rPr>
              <a:t>vòng</a:t>
            </a:r>
            <a:r>
              <a:rPr lang="en-US" sz="1700" dirty="0">
                <a:solidFill>
                  <a:schemeClr val="bg2"/>
                </a:solidFill>
              </a:rPr>
              <a:t> 3 </a:t>
            </a:r>
            <a:r>
              <a:rPr lang="en-US" sz="1700" dirty="0" err="1">
                <a:solidFill>
                  <a:schemeClr val="bg2"/>
                </a:solidFill>
              </a:rPr>
              <a:t>tuần</a:t>
            </a:r>
            <a:r>
              <a:rPr lang="en-US" sz="600" dirty="0">
                <a:solidFill>
                  <a:schemeClr val="bg2"/>
                </a:solidFill>
              </a:rPr>
              <a:t>__________________________________</a:t>
            </a:r>
          </a:p>
          <a:p>
            <a:pPr algn="ctr" eaLnBrk="1" hangingPunct="1">
              <a:defRPr/>
            </a:pPr>
            <a:endParaRPr lang="en-US" sz="600" dirty="0">
              <a:solidFill>
                <a:schemeClr val="bg2"/>
              </a:solidFill>
            </a:endParaRPr>
          </a:p>
          <a:p>
            <a:pPr algn="ctr" eaLnBrk="1" hangingPunct="1">
              <a:defRPr/>
            </a:pPr>
            <a:r>
              <a:rPr lang="en-US" sz="1700" dirty="0" err="1">
                <a:solidFill>
                  <a:schemeClr val="bg2"/>
                </a:solidFill>
              </a:rPr>
              <a:t>Tham</a:t>
            </a:r>
            <a:r>
              <a:rPr lang="en-US" sz="1700" dirty="0">
                <a:solidFill>
                  <a:schemeClr val="bg2"/>
                </a:solidFill>
              </a:rPr>
              <a:t> </a:t>
            </a:r>
            <a:r>
              <a:rPr lang="en-US" sz="1700" dirty="0" err="1">
                <a:solidFill>
                  <a:schemeClr val="bg2"/>
                </a:solidFill>
              </a:rPr>
              <a:t>dự</a:t>
            </a:r>
            <a:r>
              <a:rPr lang="en-US" sz="1700" dirty="0">
                <a:solidFill>
                  <a:schemeClr val="bg2"/>
                </a:solidFill>
              </a:rPr>
              <a:t> </a:t>
            </a:r>
            <a:r>
              <a:rPr lang="en-US" sz="1700" dirty="0" err="1">
                <a:solidFill>
                  <a:schemeClr val="bg2"/>
                </a:solidFill>
              </a:rPr>
              <a:t>cuộc</a:t>
            </a:r>
            <a:r>
              <a:rPr lang="en-US" sz="1700" dirty="0">
                <a:solidFill>
                  <a:schemeClr val="bg2"/>
                </a:solidFill>
              </a:rPr>
              <a:t> </a:t>
            </a:r>
            <a:r>
              <a:rPr lang="en-US" sz="1700" dirty="0" err="1">
                <a:solidFill>
                  <a:schemeClr val="bg2"/>
                </a:solidFill>
              </a:rPr>
              <a:t>họp</a:t>
            </a:r>
            <a:r>
              <a:rPr lang="en-US" sz="1700" dirty="0">
                <a:solidFill>
                  <a:schemeClr val="bg2"/>
                </a:solidFill>
              </a:rPr>
              <a:t> </a:t>
            </a:r>
            <a:r>
              <a:rPr lang="en-US" sz="1700" dirty="0" err="1">
                <a:solidFill>
                  <a:schemeClr val="bg2"/>
                </a:solidFill>
              </a:rPr>
              <a:t>ôn</a:t>
            </a:r>
            <a:r>
              <a:rPr lang="en-US" sz="1700" dirty="0">
                <a:solidFill>
                  <a:schemeClr val="bg2"/>
                </a:solidFill>
              </a:rPr>
              <a:t> </a:t>
            </a:r>
            <a:r>
              <a:rPr lang="en-US" sz="1700" dirty="0" err="1">
                <a:solidFill>
                  <a:schemeClr val="bg2"/>
                </a:solidFill>
              </a:rPr>
              <a:t>tập</a:t>
            </a:r>
            <a:r>
              <a:rPr lang="vi-VN" sz="1700" dirty="0">
                <a:solidFill>
                  <a:schemeClr val="bg2"/>
                </a:solidFill>
              </a:rPr>
              <a:t> </a:t>
            </a:r>
            <a:r>
              <a:rPr lang="en-US" sz="1700" dirty="0">
                <a:solidFill>
                  <a:schemeClr val="bg2"/>
                </a:solidFill>
              </a:rPr>
              <a:t>RESEA </a:t>
            </a:r>
            <a:r>
              <a:rPr lang="en-US" sz="1700" dirty="0" err="1">
                <a:solidFill>
                  <a:schemeClr val="bg2"/>
                </a:solidFill>
              </a:rPr>
              <a:t>trong</a:t>
            </a:r>
            <a:r>
              <a:rPr lang="en-US" sz="1700" dirty="0">
                <a:solidFill>
                  <a:schemeClr val="bg2"/>
                </a:solidFill>
              </a:rPr>
              <a:t> </a:t>
            </a:r>
            <a:r>
              <a:rPr lang="en-US" sz="1700" dirty="0" err="1">
                <a:solidFill>
                  <a:schemeClr val="bg2"/>
                </a:solidFill>
              </a:rPr>
              <a:t>vòng</a:t>
            </a:r>
            <a:r>
              <a:rPr lang="en-US" sz="1700" dirty="0">
                <a:solidFill>
                  <a:schemeClr val="bg2"/>
                </a:solidFill>
              </a:rPr>
              <a:t> 5 </a:t>
            </a:r>
            <a:r>
              <a:rPr lang="en-US" sz="1700" dirty="0" err="1">
                <a:solidFill>
                  <a:schemeClr val="bg2"/>
                </a:solidFill>
              </a:rPr>
              <a:t>tuần</a:t>
            </a:r>
            <a:endParaRPr lang="en-US" sz="1700" dirty="0">
              <a:solidFill>
                <a:schemeClr val="bg2"/>
              </a:solidFill>
            </a:endParaRPr>
          </a:p>
        </p:txBody>
      </p:sp>
      <p:sp>
        <p:nvSpPr>
          <p:cNvPr id="18" name="Google Shape;130;g772d42557f_3_2"/>
          <p:cNvSpPr txBox="1">
            <a:spLocks noGrp="1"/>
          </p:cNvSpPr>
          <p:nvPr>
            <p:ph type="title"/>
          </p:nvPr>
        </p:nvSpPr>
        <p:spPr>
          <a:xfrm>
            <a:off x="0" y="0"/>
            <a:ext cx="8556900" cy="954300"/>
          </a:xfrm>
          <a:prstGeom prst="rect">
            <a:avLst/>
          </a:prstGeom>
          <a:noFill/>
          <a:ln>
            <a:noFill/>
          </a:ln>
        </p:spPr>
        <p:txBody>
          <a:bodyPr spcFirstLastPara="1" wrap="square" lIns="91425" tIns="45700" rIns="91425" bIns="45700" anchor="ctr" anchorCtr="0">
            <a:noAutofit/>
          </a:bodyPr>
          <a:lstStyle/>
          <a:p>
            <a:pPr lvl="0" algn="ctr"/>
            <a:r>
              <a:rPr lang="en-US" b="1" dirty="0" err="1"/>
              <a:t>Tham</a:t>
            </a:r>
            <a:r>
              <a:rPr lang="en-US" b="1" dirty="0"/>
              <a:t> </a:t>
            </a:r>
            <a:r>
              <a:rPr lang="en-US" b="1" dirty="0" err="1"/>
              <a:t>dự</a:t>
            </a:r>
            <a:r>
              <a:rPr lang="en-US" b="1" dirty="0"/>
              <a:t> </a:t>
            </a:r>
            <a:r>
              <a:rPr lang="en-US" b="1" dirty="0" err="1"/>
              <a:t>các</a:t>
            </a:r>
            <a:r>
              <a:rPr lang="en-US" b="1" dirty="0"/>
              <a:t> </a:t>
            </a:r>
            <a:r>
              <a:rPr lang="vi-VN" b="1" dirty="0"/>
              <a:t>buổi</a:t>
            </a:r>
            <a:r>
              <a:rPr lang="en-US" b="1" dirty="0"/>
              <a:t> </a:t>
            </a:r>
            <a:r>
              <a:rPr lang="en-US" b="1" dirty="0" err="1"/>
              <a:t>họp</a:t>
            </a:r>
            <a:r>
              <a:rPr lang="en-US" b="1" dirty="0"/>
              <a:t> </a:t>
            </a:r>
            <a:r>
              <a:rPr lang="en-US" b="1" dirty="0" err="1"/>
              <a:t>của</a:t>
            </a:r>
            <a:r>
              <a:rPr lang="vi-VN" b="1" dirty="0"/>
              <a:t> </a:t>
            </a:r>
            <a:r>
              <a:rPr lang="en-US" b="1" dirty="0"/>
              <a:t>RESEA </a:t>
            </a:r>
            <a:r>
              <a:rPr lang="vi-VN" b="1" dirty="0"/>
              <a:t> </a:t>
            </a:r>
            <a:endParaRPr b="1" dirty="0"/>
          </a:p>
        </p:txBody>
      </p:sp>
    </p:spTree>
    <p:extLst>
      <p:ext uri="{BB962C8B-B14F-4D97-AF65-F5344CB8AC3E}">
        <p14:creationId xmlns:p14="http://schemas.microsoft.com/office/powerpoint/2010/main" val="17334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99150" y="102850"/>
            <a:ext cx="8587800" cy="954300"/>
          </a:xfrm>
          <a:prstGeom prst="rect">
            <a:avLst/>
          </a:prstGeom>
          <a:noFill/>
          <a:ln>
            <a:noFill/>
          </a:ln>
        </p:spPr>
        <p:txBody>
          <a:bodyPr spcFirstLastPara="1" wrap="square" lIns="91425" tIns="45700" rIns="91425" bIns="45700" anchor="ctr" anchorCtr="0">
            <a:noAutofit/>
          </a:bodyPr>
          <a:lstStyle/>
          <a:p>
            <a:pPr lvl="0" algn="ctr">
              <a:buSzPts val="3600"/>
            </a:pPr>
            <a:r>
              <a:rPr lang="en-US" b="1" dirty="0" err="1"/>
              <a:t>chúng</a:t>
            </a:r>
            <a:r>
              <a:rPr lang="en-US" b="1" dirty="0"/>
              <a:t> t</a:t>
            </a:r>
            <a:r>
              <a:rPr lang="vi-VN" b="1" dirty="0"/>
              <a:t>ôi</a:t>
            </a:r>
            <a:r>
              <a:rPr lang="en-US" b="1" dirty="0"/>
              <a:t> </a:t>
            </a:r>
            <a:r>
              <a:rPr lang="vi-VN" b="1" dirty="0"/>
              <a:t>l</a:t>
            </a:r>
            <a:r>
              <a:rPr lang="en-US" b="1" dirty="0" err="1"/>
              <a:t>àm</a:t>
            </a:r>
            <a:r>
              <a:rPr lang="en-US" b="1" dirty="0"/>
              <a:t> </a:t>
            </a:r>
            <a:r>
              <a:rPr lang="en-US" b="1" dirty="0" err="1"/>
              <a:t>sao</a:t>
            </a:r>
            <a:r>
              <a:rPr lang="en-US" b="1" dirty="0"/>
              <a:t> </a:t>
            </a:r>
            <a:r>
              <a:rPr lang="en-US" b="1" dirty="0" err="1"/>
              <a:t>có</a:t>
            </a:r>
            <a:r>
              <a:rPr lang="en-US" b="1" dirty="0"/>
              <a:t> </a:t>
            </a:r>
            <a:r>
              <a:rPr lang="en-US" b="1" dirty="0" err="1"/>
              <a:t>thể</a:t>
            </a:r>
            <a:r>
              <a:rPr lang="en-US" b="1" dirty="0"/>
              <a:t> </a:t>
            </a:r>
            <a:r>
              <a:rPr lang="en-US" b="1" dirty="0" err="1"/>
              <a:t>giúp</a:t>
            </a:r>
            <a:r>
              <a:rPr lang="en-US" b="1" dirty="0"/>
              <a:t> </a:t>
            </a:r>
            <a:r>
              <a:rPr lang="en-US" b="1" dirty="0" err="1"/>
              <a:t>bạn</a:t>
            </a:r>
            <a:r>
              <a:rPr lang="en-US" b="1" dirty="0"/>
              <a:t> </a:t>
            </a:r>
            <a:r>
              <a:rPr lang="en-US" b="1" dirty="0" err="1"/>
              <a:t>tiếp</a:t>
            </a:r>
            <a:r>
              <a:rPr lang="en-US" b="1" dirty="0"/>
              <a:t> </a:t>
            </a:r>
            <a:r>
              <a:rPr lang="en-US" b="1" dirty="0" err="1"/>
              <a:t>tục</a:t>
            </a:r>
            <a:r>
              <a:rPr lang="en-US" b="1" dirty="0"/>
              <a:t> </a:t>
            </a:r>
            <a:r>
              <a:rPr lang="vi-VN" b="1" dirty="0"/>
              <a:t>lãnh tiền </a:t>
            </a:r>
            <a:r>
              <a:rPr lang="en-US" b="1" dirty="0" err="1"/>
              <a:t>thất</a:t>
            </a:r>
            <a:r>
              <a:rPr lang="en-US" b="1" dirty="0"/>
              <a:t> </a:t>
            </a:r>
            <a:r>
              <a:rPr lang="en-US" b="1" dirty="0" err="1"/>
              <a:t>nghiệp</a:t>
            </a:r>
            <a:endParaRPr b="1" dirty="0"/>
          </a:p>
        </p:txBody>
      </p:sp>
      <p:sp>
        <p:nvSpPr>
          <p:cNvPr id="138" name="Google Shape;138;p2"/>
          <p:cNvSpPr txBox="1">
            <a:spLocks noGrp="1"/>
          </p:cNvSpPr>
          <p:nvPr>
            <p:ph type="sldNum" idx="4294967295"/>
          </p:nvPr>
        </p:nvSpPr>
        <p:spPr>
          <a:xfrm>
            <a:off x="8390466" y="6358001"/>
            <a:ext cx="296333" cy="365125"/>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fld id="{00000000-1234-1234-1234-123412341234}" type="slidenum">
              <a:rPr lang="en-US" sz="1000" b="0" i="0" u="none" strike="noStrike" cap="none">
                <a:solidFill>
                  <a:srgbClr val="042B4A"/>
                </a:solidFill>
                <a:latin typeface="Calibri"/>
                <a:ea typeface="Calibri"/>
                <a:cs typeface="Calibri"/>
                <a:sym typeface="Calibri"/>
              </a:rPr>
              <a:t>4</a:t>
            </a:fld>
            <a:endParaRPr sz="1000" b="0" i="0" u="none" strike="noStrike" cap="none">
              <a:solidFill>
                <a:srgbClr val="042B4A"/>
              </a:solidFill>
              <a:latin typeface="Calibri"/>
              <a:ea typeface="Calibri"/>
              <a:cs typeface="Calibri"/>
              <a:sym typeface="Calibri"/>
            </a:endParaRPr>
          </a:p>
        </p:txBody>
      </p:sp>
      <p:sp>
        <p:nvSpPr>
          <p:cNvPr id="139" name="Google Shape;139;p2"/>
          <p:cNvSpPr txBox="1"/>
          <p:nvPr/>
        </p:nvSpPr>
        <p:spPr>
          <a:xfrm>
            <a:off x="389070" y="1590719"/>
            <a:ext cx="8411400" cy="3468961"/>
          </a:xfrm>
          <a:prstGeom prst="rect">
            <a:avLst/>
          </a:prstGeom>
          <a:noFill/>
          <a:ln>
            <a:noFill/>
          </a:ln>
        </p:spPr>
        <p:txBody>
          <a:bodyPr spcFirstLastPara="1" wrap="square" lIns="91425" tIns="91425" rIns="91425" bIns="91425" anchor="t" anchorCtr="0">
            <a:noAutofit/>
          </a:bodyPr>
          <a:lstStyle/>
          <a:p>
            <a:pPr lvl="0">
              <a:buSzPts val="2800"/>
            </a:pPr>
            <a:r>
              <a:rPr lang="en-US" sz="2600" dirty="0" err="1">
                <a:solidFill>
                  <a:srgbClr val="002060"/>
                </a:solidFill>
                <a:latin typeface="Calibri"/>
                <a:ea typeface="Calibri"/>
                <a:cs typeface="Calibri"/>
                <a:sym typeface="Calibri"/>
              </a:rPr>
              <a:t>Mục</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tiêu</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tổng</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thể</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của</a:t>
            </a:r>
            <a:r>
              <a:rPr lang="en-US" sz="2600" dirty="0">
                <a:solidFill>
                  <a:srgbClr val="002060"/>
                </a:solidFill>
                <a:latin typeface="Calibri"/>
                <a:ea typeface="Calibri"/>
                <a:cs typeface="Calibri"/>
                <a:sym typeface="Calibri"/>
              </a:rPr>
              <a:t> RESEA:</a:t>
            </a:r>
            <a:endParaRPr lang="en-US" sz="26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600" b="0" i="0" u="none" strike="noStrike" cap="none" dirty="0">
              <a:solidFill>
                <a:srgbClr val="002060"/>
              </a:solidFill>
              <a:latin typeface="Calibri"/>
              <a:ea typeface="Calibri"/>
              <a:cs typeface="Calibri"/>
              <a:sym typeface="Calibri"/>
            </a:endParaRPr>
          </a:p>
          <a:p>
            <a:pPr marL="508000" lvl="0" indent="-457200">
              <a:buClr>
                <a:srgbClr val="042B4A"/>
              </a:buClr>
              <a:buSzPts val="2800"/>
              <a:buFont typeface="Arial" panose="020B0604020202020204" pitchFamily="34" charset="0"/>
              <a:buChar char="•"/>
            </a:pPr>
            <a:r>
              <a:rPr lang="en-US" sz="2600" dirty="0" err="1">
                <a:solidFill>
                  <a:srgbClr val="002060"/>
                </a:solidFill>
                <a:latin typeface="Calibri"/>
                <a:ea typeface="Calibri"/>
                <a:cs typeface="Calibri"/>
                <a:sym typeface="Calibri"/>
              </a:rPr>
              <a:t>Giúp</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bạn</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đạt yêu cầu </a:t>
            </a:r>
            <a:r>
              <a:rPr lang="en-US" sz="2600" dirty="0" err="1">
                <a:solidFill>
                  <a:srgbClr val="002060"/>
                </a:solidFill>
                <a:latin typeface="Calibri"/>
                <a:ea typeface="Calibri"/>
                <a:cs typeface="Calibri"/>
                <a:sym typeface="Calibri"/>
              </a:rPr>
              <a:t>tại</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các</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buổi</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họp</a:t>
            </a:r>
            <a:r>
              <a:rPr lang="en-US" sz="2600" dirty="0">
                <a:solidFill>
                  <a:srgbClr val="002060"/>
                </a:solidFill>
                <a:latin typeface="Calibri"/>
                <a:ea typeface="Calibri"/>
                <a:cs typeface="Calibri"/>
                <a:sym typeface="Calibri"/>
              </a:rPr>
              <a:t> ban </a:t>
            </a:r>
            <a:r>
              <a:rPr lang="en-US" sz="2600" dirty="0" err="1">
                <a:solidFill>
                  <a:srgbClr val="002060"/>
                </a:solidFill>
                <a:latin typeface="Calibri"/>
                <a:ea typeface="Calibri"/>
                <a:cs typeface="Calibri"/>
                <a:sym typeface="Calibri"/>
              </a:rPr>
              <a:t>đầu</a:t>
            </a:r>
            <a:r>
              <a:rPr lang="en-US" sz="2600" dirty="0">
                <a:solidFill>
                  <a:srgbClr val="002060"/>
                </a:solidFill>
                <a:latin typeface="Calibri"/>
                <a:ea typeface="Calibri"/>
                <a:cs typeface="Calibri"/>
                <a:sym typeface="Calibri"/>
              </a:rPr>
              <a:t> RESEA </a:t>
            </a:r>
            <a:r>
              <a:rPr lang="en-US" sz="2600" dirty="0" err="1">
                <a:solidFill>
                  <a:srgbClr val="002060"/>
                </a:solidFill>
                <a:latin typeface="Calibri"/>
                <a:ea typeface="Calibri"/>
                <a:cs typeface="Calibri"/>
                <a:sym typeface="Calibri"/>
              </a:rPr>
              <a:t>và</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buổi ôn tập </a:t>
            </a:r>
            <a:r>
              <a:rPr lang="en-US" sz="2600" dirty="0">
                <a:solidFill>
                  <a:srgbClr val="002060"/>
                </a:solidFill>
                <a:latin typeface="Calibri"/>
                <a:ea typeface="Calibri"/>
                <a:cs typeface="Calibri"/>
                <a:sym typeface="Calibri"/>
              </a:rPr>
              <a:t>RESEA</a:t>
            </a:r>
            <a:endParaRPr lang="vi-VN" sz="2600" dirty="0">
              <a:solidFill>
                <a:srgbClr val="002060"/>
              </a:solidFill>
              <a:latin typeface="Calibri"/>
              <a:ea typeface="Calibri"/>
              <a:cs typeface="Calibri"/>
              <a:sym typeface="Calibri"/>
            </a:endParaRPr>
          </a:p>
          <a:p>
            <a:pPr marL="508000" lvl="0" indent="-457200">
              <a:buClr>
                <a:srgbClr val="042B4A"/>
              </a:buClr>
              <a:buSzPts val="2800"/>
              <a:buFont typeface="Arial" panose="020B0604020202020204" pitchFamily="34" charset="0"/>
              <a:buChar char="•"/>
            </a:pPr>
            <a:r>
              <a:rPr lang="en-US" sz="2600" dirty="0" err="1">
                <a:solidFill>
                  <a:srgbClr val="002060"/>
                </a:solidFill>
                <a:latin typeface="Calibri"/>
                <a:ea typeface="Calibri"/>
                <a:cs typeface="Calibri"/>
                <a:sym typeface="Calibri"/>
              </a:rPr>
              <a:t>Tìm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hiểu</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về</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các</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yêu</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cầu</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của</a:t>
            </a:r>
            <a:r>
              <a:rPr lang="en-US" sz="2600" dirty="0">
                <a:solidFill>
                  <a:srgbClr val="002060"/>
                </a:solidFill>
                <a:latin typeface="Calibri"/>
                <a:ea typeface="Calibri"/>
                <a:cs typeface="Calibri"/>
                <a:sym typeface="Calibri"/>
              </a:rPr>
              <a:t> RESEA </a:t>
            </a:r>
            <a:r>
              <a:rPr lang="en-US" sz="2600" dirty="0" err="1">
                <a:solidFill>
                  <a:srgbClr val="002060"/>
                </a:solidFill>
                <a:latin typeface="Calibri"/>
                <a:ea typeface="Calibri"/>
                <a:cs typeface="Calibri"/>
                <a:sym typeface="Calibri"/>
              </a:rPr>
              <a:t>để</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bạn</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đủ</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điều</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kiện</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tiếp</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tục</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lãnh tiền thất nghiệp</a:t>
            </a:r>
          </a:p>
          <a:p>
            <a:pPr marL="508000" lvl="0" indent="-457200">
              <a:buClr>
                <a:srgbClr val="042B4A"/>
              </a:buClr>
              <a:buSzPts val="2800"/>
              <a:buFont typeface="Arial" panose="020B0604020202020204" pitchFamily="34" charset="0"/>
              <a:buChar char="•"/>
            </a:pPr>
            <a:r>
              <a:rPr lang="vi-VN" sz="2600" dirty="0">
                <a:solidFill>
                  <a:srgbClr val="002060"/>
                </a:solidFill>
                <a:latin typeface="Calibri"/>
                <a:ea typeface="Calibri"/>
                <a:cs typeface="Calibri"/>
                <a:sym typeface="Calibri"/>
              </a:rPr>
              <a:t>Lấy hẹn các buổi họp ban đầu RESEA và buổi</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họp</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ôn tập </a:t>
            </a:r>
            <a:endParaRPr lang="en-US" sz="2600" dirty="0">
              <a:solidFill>
                <a:srgbClr val="002060"/>
              </a:solidFill>
              <a:latin typeface="Calibri"/>
              <a:ea typeface="Calibri"/>
              <a:cs typeface="Calibri"/>
              <a:sym typeface="Calibri"/>
            </a:endParaRPr>
          </a:p>
          <a:p>
            <a:pPr marL="508000" lvl="0" indent="-457200">
              <a:buClr>
                <a:srgbClr val="042B4A"/>
              </a:buClr>
              <a:buSzPts val="2800"/>
              <a:buFont typeface="Arial" panose="020B0604020202020204" pitchFamily="34" charset="0"/>
              <a:buChar char="•"/>
            </a:pPr>
            <a:r>
              <a:rPr lang="en-US" sz="2600" dirty="0" err="1">
                <a:solidFill>
                  <a:srgbClr val="002060"/>
                </a:solidFill>
                <a:latin typeface="Calibri"/>
                <a:ea typeface="Calibri"/>
                <a:cs typeface="Calibri"/>
                <a:sym typeface="Calibri"/>
              </a:rPr>
              <a:t>Giới</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thiệu</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về</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dịch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vụ</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trở lại </a:t>
            </a:r>
            <a:r>
              <a:rPr lang="en-US" sz="2600" dirty="0" err="1">
                <a:solidFill>
                  <a:srgbClr val="002060"/>
                </a:solidFill>
                <a:latin typeface="Calibri"/>
                <a:ea typeface="Calibri"/>
                <a:cs typeface="Calibri"/>
                <a:sym typeface="Calibri"/>
              </a:rPr>
              <a:t>việc</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làm</a:t>
            </a:r>
            <a:endParaRPr sz="2800" b="0" i="0" u="none" strike="noStrike" cap="none" dirty="0">
              <a:solidFill>
                <a:srgbClr val="042B4A"/>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5</a:t>
            </a:fld>
            <a:endParaRPr sz="900" b="0" i="0" u="none" strike="noStrike" cap="none">
              <a:solidFill>
                <a:srgbClr val="000000"/>
              </a:solidFill>
              <a:latin typeface="Arial"/>
              <a:ea typeface="Arial"/>
              <a:cs typeface="Arial"/>
              <a:sym typeface="Arial"/>
            </a:endParaRPr>
          </a:p>
        </p:txBody>
      </p:sp>
      <p:sp>
        <p:nvSpPr>
          <p:cNvPr id="146" name="Google Shape;146;p4"/>
          <p:cNvSpPr txBox="1"/>
          <p:nvPr/>
        </p:nvSpPr>
        <p:spPr>
          <a:xfrm>
            <a:off x="-103239" y="1249488"/>
            <a:ext cx="9247239" cy="5052457"/>
          </a:xfrm>
          <a:prstGeom prst="rect">
            <a:avLst/>
          </a:prstGeom>
          <a:noFill/>
          <a:ln>
            <a:noFill/>
          </a:ln>
        </p:spPr>
        <p:txBody>
          <a:bodyPr spcFirstLastPara="1" wrap="square" lIns="91425" tIns="45700" rIns="91425" bIns="45700" anchor="t" anchorCtr="0">
            <a:noAutofit/>
          </a:bodyPr>
          <a:lstStyle/>
          <a:p>
            <a:pPr marL="742950" lvl="0" indent="-285750">
              <a:lnSpc>
                <a:spcPts val="3120"/>
              </a:lnSpc>
              <a:buClr>
                <a:srgbClr val="0C3B5D"/>
              </a:buClr>
              <a:buSzPts val="2600"/>
              <a:buFont typeface="Noto Sans Symbols"/>
              <a:buChar char="✔"/>
            </a:pPr>
            <a:r>
              <a:rPr lang="vi-VN" sz="2600" dirty="0">
                <a:solidFill>
                  <a:srgbClr val="0C3B5D"/>
                </a:solidFill>
                <a:latin typeface="Calibri"/>
                <a:ea typeface="Calibri"/>
                <a:cs typeface="Calibri"/>
                <a:sym typeface="Calibri"/>
              </a:rPr>
              <a:t>Ôn tập </a:t>
            </a:r>
            <a:r>
              <a:rPr lang="en-US" sz="2600" dirty="0" err="1">
                <a:solidFill>
                  <a:srgbClr val="0C3B5D"/>
                </a:solidFill>
                <a:latin typeface="Calibri"/>
                <a:ea typeface="Calibri"/>
                <a:cs typeface="Calibri"/>
                <a:sym typeface="Calibri"/>
              </a:rPr>
              <a:t>về</a:t>
            </a:r>
            <a:r>
              <a:rPr lang="en-US" sz="2600" dirty="0">
                <a:solidFill>
                  <a:srgbClr val="0C3B5D"/>
                </a:solidFill>
                <a:latin typeface="Calibri"/>
                <a:ea typeface="Calibri"/>
                <a:cs typeface="Calibri"/>
                <a:sym typeface="Calibri"/>
              </a:rPr>
              <a:t> </a:t>
            </a:r>
            <a:r>
              <a:rPr lang="vi-VN" sz="2600" dirty="0">
                <a:solidFill>
                  <a:srgbClr val="0C3B5D"/>
                </a:solidFill>
                <a:latin typeface="Calibri"/>
                <a:ea typeface="Calibri"/>
                <a:cs typeface="Calibri"/>
                <a:sym typeface="Calibri"/>
              </a:rPr>
              <a:t>đ</a:t>
            </a:r>
            <a:r>
              <a:rPr lang="en-US" sz="2600" dirty="0" err="1">
                <a:solidFill>
                  <a:srgbClr val="0C3B5D"/>
                </a:solidFill>
                <a:latin typeface="Calibri"/>
                <a:ea typeface="Calibri"/>
                <a:cs typeface="Calibri"/>
                <a:sym typeface="Calibri"/>
              </a:rPr>
              <a:t>ánh</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giá</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nhu</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cầu</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cá</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nhân</a:t>
            </a:r>
            <a:r>
              <a:rPr lang="en-US" sz="2600" dirty="0">
                <a:solidFill>
                  <a:srgbClr val="0C3B5D"/>
                </a:solidFill>
                <a:latin typeface="Calibri"/>
                <a:ea typeface="Calibri"/>
                <a:cs typeface="Calibri"/>
                <a:sym typeface="Calibri"/>
              </a:rPr>
              <a:t> / </a:t>
            </a:r>
            <a:r>
              <a:rPr lang="en-US" sz="2600" dirty="0" err="1">
                <a:solidFill>
                  <a:srgbClr val="0C3B5D"/>
                </a:solidFill>
                <a:latin typeface="Calibri"/>
                <a:ea typeface="Calibri"/>
                <a:cs typeface="Calibri"/>
                <a:sym typeface="Calibri"/>
              </a:rPr>
              <a:t>Kế</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hoạch</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hành</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động</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nghề</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nghiệp</a:t>
            </a:r>
            <a:endParaRPr lang="vi-VN" sz="2600" dirty="0">
              <a:solidFill>
                <a:srgbClr val="0C3B5D"/>
              </a:solidFill>
              <a:latin typeface="Calibri"/>
              <a:ea typeface="Calibri"/>
              <a:cs typeface="Calibri"/>
              <a:sym typeface="Calibri"/>
            </a:endParaRPr>
          </a:p>
          <a:p>
            <a:pPr marL="742950" lvl="0" indent="-285750">
              <a:lnSpc>
                <a:spcPct val="150000"/>
              </a:lnSpc>
              <a:buClr>
                <a:srgbClr val="0C3B5D"/>
              </a:buClr>
              <a:buSzPts val="2600"/>
              <a:buFont typeface="Noto Sans Symbols"/>
              <a:buChar char="✔"/>
            </a:pPr>
            <a:r>
              <a:rPr lang="vi-VN" sz="2600" dirty="0">
                <a:solidFill>
                  <a:srgbClr val="0C3B5D"/>
                </a:solidFill>
                <a:latin typeface="Calibri"/>
                <a:ea typeface="Calibri"/>
                <a:cs typeface="Calibri"/>
                <a:sym typeface="Calibri"/>
              </a:rPr>
              <a:t>Tổng quat về </a:t>
            </a:r>
            <a:r>
              <a:rPr lang="en-US" sz="2600" b="0" i="0" u="none" strike="noStrike" cap="none" dirty="0" err="1">
                <a:solidFill>
                  <a:srgbClr val="0C3B5D"/>
                </a:solidFill>
                <a:latin typeface="Calibri"/>
                <a:ea typeface="Calibri"/>
                <a:cs typeface="Calibri"/>
                <a:sym typeface="Calibri"/>
              </a:rPr>
              <a:t>JobQuest</a:t>
            </a:r>
            <a:r>
              <a:rPr lang="en-US" sz="2600" b="0" i="0" u="none" strike="noStrike" cap="none" dirty="0">
                <a:solidFill>
                  <a:srgbClr val="0C3B5D"/>
                </a:solidFill>
                <a:latin typeface="Calibri"/>
                <a:ea typeface="Calibri"/>
                <a:cs typeface="Calibri"/>
                <a:sym typeface="Calibri"/>
              </a:rPr>
              <a:t> (JQ)</a:t>
            </a:r>
            <a:endParaRPr sz="1400" b="0" i="0" u="none" strike="noStrike" cap="none" dirty="0">
              <a:solidFill>
                <a:srgbClr val="000000"/>
              </a:solidFill>
              <a:latin typeface="Arial"/>
              <a:ea typeface="Arial"/>
              <a:cs typeface="Arial"/>
              <a:sym typeface="Arial"/>
            </a:endParaRPr>
          </a:p>
          <a:p>
            <a:pPr marL="742950" lvl="0" indent="-285750">
              <a:lnSpc>
                <a:spcPct val="150000"/>
              </a:lnSpc>
              <a:buClr>
                <a:srgbClr val="0C3B5D"/>
              </a:buClr>
              <a:buSzPts val="2600"/>
              <a:buFont typeface="Noto Sans Symbols"/>
              <a:buChar char="✔"/>
            </a:pPr>
            <a:r>
              <a:rPr lang="vi-VN" sz="2600" dirty="0">
                <a:solidFill>
                  <a:srgbClr val="0C3B5D"/>
                </a:solidFill>
                <a:latin typeface="Calibri"/>
                <a:ea typeface="Calibri"/>
                <a:cs typeface="Calibri"/>
                <a:sym typeface="Calibri"/>
              </a:rPr>
              <a:t>Giải thích về thông tin thị trường lao động</a:t>
            </a:r>
            <a:r>
              <a:rPr lang="en-US" sz="2600" b="0" i="0" u="none" strike="noStrike" cap="none" dirty="0">
                <a:solidFill>
                  <a:srgbClr val="0C3B5D"/>
                </a:solidFill>
                <a:latin typeface="Calibri"/>
                <a:ea typeface="Calibri"/>
                <a:cs typeface="Calibri"/>
                <a:sym typeface="Calibri"/>
              </a:rPr>
              <a:t>(LMI)</a:t>
            </a:r>
            <a:endParaRPr sz="1400" b="0" i="0" u="none" strike="noStrike" cap="none" dirty="0">
              <a:solidFill>
                <a:srgbClr val="000000"/>
              </a:solidFill>
              <a:latin typeface="Arial"/>
              <a:ea typeface="Arial"/>
              <a:cs typeface="Arial"/>
              <a:sym typeface="Arial"/>
            </a:endParaRPr>
          </a:p>
          <a:p>
            <a:pPr marL="742950" lvl="0" indent="-285750">
              <a:lnSpc>
                <a:spcPct val="150000"/>
              </a:lnSpc>
              <a:buClr>
                <a:srgbClr val="0C3B5D"/>
              </a:buClr>
              <a:buSzPts val="2600"/>
              <a:buFont typeface="Noto Sans Symbols"/>
              <a:buChar char="✔"/>
            </a:pPr>
            <a:r>
              <a:rPr lang="en-US" sz="2600" dirty="0" err="1">
                <a:solidFill>
                  <a:srgbClr val="0C3B5D"/>
                </a:solidFill>
                <a:latin typeface="Calibri"/>
                <a:ea typeface="Calibri"/>
                <a:cs typeface="Calibri"/>
                <a:sym typeface="Calibri"/>
              </a:rPr>
              <a:t>Giải</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thích</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về</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yêu</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cầu</a:t>
            </a:r>
            <a:r>
              <a:rPr lang="en-US" sz="2600" dirty="0">
                <a:solidFill>
                  <a:srgbClr val="0C3B5D"/>
                </a:solidFill>
                <a:latin typeface="Calibri"/>
                <a:ea typeface="Calibri"/>
                <a:cs typeface="Calibri"/>
                <a:sym typeface="Calibri"/>
              </a:rPr>
              <a:t> </a:t>
            </a:r>
            <a:r>
              <a:rPr lang="vi-VN" sz="2600" dirty="0">
                <a:solidFill>
                  <a:srgbClr val="0C3B5D"/>
                </a:solidFill>
                <a:latin typeface="Calibri"/>
                <a:ea typeface="Calibri"/>
                <a:cs typeface="Calibri"/>
                <a:sym typeface="Calibri"/>
              </a:rPr>
              <a:t>lý lịch</a:t>
            </a:r>
          </a:p>
          <a:p>
            <a:pPr marL="742950" lvl="0" indent="-285750">
              <a:lnSpc>
                <a:spcPct val="150000"/>
              </a:lnSpc>
              <a:buClr>
                <a:srgbClr val="0C3B5D"/>
              </a:buClr>
              <a:buSzPts val="2600"/>
              <a:buFont typeface="Noto Sans Symbols"/>
              <a:buChar char="✔"/>
            </a:pPr>
            <a:r>
              <a:rPr lang="vi-VN" sz="2600" dirty="0">
                <a:solidFill>
                  <a:srgbClr val="0C3B5D"/>
                </a:solidFill>
                <a:latin typeface="Calibri"/>
                <a:ea typeface="Calibri"/>
                <a:cs typeface="Calibri"/>
                <a:sym typeface="Calibri"/>
              </a:rPr>
              <a:t>Xem lại </a:t>
            </a:r>
            <a:r>
              <a:rPr lang="en-US" sz="2600" dirty="0" err="1">
                <a:solidFill>
                  <a:srgbClr val="0C3B5D"/>
                </a:solidFill>
                <a:latin typeface="Calibri"/>
                <a:ea typeface="Calibri"/>
                <a:cs typeface="Calibri"/>
                <a:sym typeface="Calibri"/>
              </a:rPr>
              <a:t>cách</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điền</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vào</a:t>
            </a:r>
            <a:r>
              <a:rPr lang="vi-VN" sz="2600" dirty="0">
                <a:solidFill>
                  <a:srgbClr val="0C3B5D"/>
                </a:solidFill>
                <a:latin typeface="Calibri"/>
                <a:ea typeface="Calibri"/>
                <a:cs typeface="Calibri"/>
                <a:sym typeface="Calibri"/>
              </a:rPr>
              <a:t> đơn</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tìm</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kiếm</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công</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việc</a:t>
            </a:r>
            <a:endParaRPr lang="vi-VN" sz="2600" dirty="0">
              <a:solidFill>
                <a:srgbClr val="0C3B5D"/>
              </a:solidFill>
              <a:latin typeface="Calibri"/>
              <a:ea typeface="Calibri"/>
              <a:cs typeface="Calibri"/>
              <a:sym typeface="Calibri"/>
            </a:endParaRPr>
          </a:p>
          <a:p>
            <a:pPr marL="742950" lvl="0" indent="-285750">
              <a:lnSpc>
                <a:spcPct val="150000"/>
              </a:lnSpc>
              <a:buClr>
                <a:srgbClr val="0C3B5D"/>
              </a:buClr>
              <a:buSzPts val="2600"/>
              <a:buFont typeface="Noto Sans Symbols"/>
              <a:buChar char="✔"/>
            </a:pPr>
            <a:r>
              <a:rPr lang="en-US" sz="2600" dirty="0" err="1">
                <a:solidFill>
                  <a:srgbClr val="0C3B5D"/>
                </a:solidFill>
                <a:latin typeface="Calibri"/>
                <a:ea typeface="Calibri"/>
                <a:cs typeface="Calibri"/>
                <a:sym typeface="Calibri"/>
              </a:rPr>
              <a:t>Giải</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thích</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về</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Câu</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hỏi</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đủ</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điều</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kiện</a:t>
            </a:r>
            <a:r>
              <a:rPr lang="vi-VN" sz="2600" dirty="0">
                <a:solidFill>
                  <a:srgbClr val="0C3B5D"/>
                </a:solidFill>
                <a:latin typeface="Calibri"/>
                <a:ea typeface="Calibri"/>
                <a:cs typeface="Calibri"/>
                <a:sym typeface="Calibri"/>
              </a:rPr>
              <a:t> cho tiền thất nghiệp</a:t>
            </a:r>
          </a:p>
          <a:p>
            <a:pPr marL="742950" lvl="0" indent="-285750">
              <a:lnSpc>
                <a:spcPct val="150000"/>
              </a:lnSpc>
              <a:buClr>
                <a:srgbClr val="0C3B5D"/>
              </a:buClr>
              <a:buSzPts val="2600"/>
              <a:buFont typeface="Noto Sans Symbols"/>
              <a:buChar char="✔"/>
            </a:pPr>
            <a:r>
              <a:rPr lang="vi-VN" sz="2600" dirty="0">
                <a:solidFill>
                  <a:srgbClr val="0C3B5D"/>
                </a:solidFill>
                <a:latin typeface="Calibri"/>
                <a:ea typeface="Calibri"/>
                <a:cs typeface="Calibri"/>
                <a:sym typeface="Calibri"/>
              </a:rPr>
              <a:t>Sự tin tưởng cho buổi họp đánh giá RESEA ban đầu  </a:t>
            </a:r>
          </a:p>
          <a:p>
            <a:pPr marL="742950" lvl="0" indent="-285750">
              <a:lnSpc>
                <a:spcPct val="150000"/>
              </a:lnSpc>
              <a:buClr>
                <a:srgbClr val="0C3B5D"/>
              </a:buClr>
              <a:buSzPts val="2600"/>
              <a:buFont typeface="Noto Sans Symbols"/>
              <a:buChar char="✔"/>
            </a:pPr>
            <a:r>
              <a:rPr lang="vi-VN" sz="2600" dirty="0">
                <a:solidFill>
                  <a:srgbClr val="0C3B5D"/>
                </a:solidFill>
                <a:latin typeface="Calibri"/>
                <a:ea typeface="Calibri"/>
                <a:cs typeface="Calibri"/>
                <a:sym typeface="Calibri"/>
              </a:rPr>
              <a:t>Sự tin tưởng cho buổi họp ôn tập RESEA</a:t>
            </a:r>
            <a:endParaRPr sz="2600" b="0" i="0" u="none" strike="noStrike" cap="none" dirty="0">
              <a:solidFill>
                <a:schemeClr val="accent2"/>
              </a:solidFill>
              <a:latin typeface="Calibri"/>
              <a:ea typeface="Calibri"/>
              <a:cs typeface="Calibri"/>
              <a:sym typeface="Calibri"/>
            </a:endParaRPr>
          </a:p>
          <a:p>
            <a:pPr marL="217170" marR="0" lvl="0" indent="0" algn="l" rtl="0">
              <a:lnSpc>
                <a:spcPct val="100000"/>
              </a:lnSpc>
              <a:spcBef>
                <a:spcPts val="0"/>
              </a:spcBef>
              <a:spcAft>
                <a:spcPts val="0"/>
              </a:spcAft>
              <a:buClr>
                <a:schemeClr val="accent2"/>
              </a:buClr>
              <a:buSzPts val="2600"/>
              <a:buFont typeface="Arial"/>
              <a:buNone/>
            </a:pPr>
            <a:endParaRPr sz="2600" b="0" i="0" u="none" strike="noStrike" cap="none" dirty="0">
              <a:solidFill>
                <a:schemeClr val="accent2"/>
              </a:solidFill>
              <a:latin typeface="Calibri"/>
              <a:ea typeface="Calibri"/>
              <a:cs typeface="Calibri"/>
              <a:sym typeface="Calibri"/>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Calibri"/>
              <a:ea typeface="Calibri"/>
              <a:cs typeface="Calibri"/>
              <a:sym typeface="Calibri"/>
            </a:endParaRPr>
          </a:p>
          <a:p>
            <a:pPr marL="1607820" marR="0" lvl="3" indent="-57150" algn="l" rtl="0">
              <a:lnSpc>
                <a:spcPct val="100000"/>
              </a:lnSpc>
              <a:spcBef>
                <a:spcPts val="0"/>
              </a:spcBef>
              <a:spcAft>
                <a:spcPts val="0"/>
              </a:spcAft>
              <a:buClr>
                <a:schemeClr val="accent2"/>
              </a:buClr>
              <a:buSzPts val="1800"/>
              <a:buFont typeface="Arial"/>
              <a:buNone/>
            </a:pPr>
            <a:endParaRPr sz="1800" b="0" i="0" u="none" strike="noStrike" cap="none" dirty="0">
              <a:solidFill>
                <a:schemeClr val="accent2"/>
              </a:solidFill>
              <a:latin typeface="Arial"/>
              <a:ea typeface="Arial"/>
              <a:cs typeface="Arial"/>
              <a:sym typeface="Arial"/>
            </a:endParaRPr>
          </a:p>
          <a:p>
            <a:pPr marL="2979420" marR="0" lvl="6" indent="-107950" algn="l" rtl="0">
              <a:lnSpc>
                <a:spcPct val="100000"/>
              </a:lnSpc>
              <a:spcBef>
                <a:spcPts val="0"/>
              </a:spcBef>
              <a:spcAft>
                <a:spcPts val="0"/>
              </a:spcAft>
              <a:buClr>
                <a:schemeClr val="accent2"/>
              </a:buClr>
              <a:buSzPts val="1000"/>
              <a:buFont typeface="Arial"/>
              <a:buNone/>
            </a:pPr>
            <a:endParaRPr sz="1000" b="0" i="0" u="none" strike="noStrike" cap="none" dirty="0">
              <a:solidFill>
                <a:schemeClr val="accent2"/>
              </a:solidFill>
              <a:latin typeface="Arial"/>
              <a:ea typeface="Arial"/>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sp>
        <p:nvSpPr>
          <p:cNvPr id="147" name="Google Shape;147;p4"/>
          <p:cNvSpPr txBox="1"/>
          <p:nvPr/>
        </p:nvSpPr>
        <p:spPr>
          <a:xfrm>
            <a:off x="270162" y="202488"/>
            <a:ext cx="8763000" cy="762000"/>
          </a:xfrm>
          <a:prstGeom prst="rect">
            <a:avLst/>
          </a:prstGeom>
          <a:noFill/>
          <a:ln>
            <a:noFill/>
          </a:ln>
        </p:spPr>
        <p:txBody>
          <a:bodyPr spcFirstLastPara="1" wrap="square" lIns="91425" tIns="45700" rIns="91425" bIns="45700" anchor="t" anchorCtr="0">
            <a:noAutofit/>
          </a:bodyPr>
          <a:lstStyle/>
          <a:p>
            <a:pPr lvl="0" algn="ctr">
              <a:buSzPts val="3600"/>
            </a:pPr>
            <a:r>
              <a:rPr lang="vi-VN" sz="3600" b="1" dirty="0">
                <a:solidFill>
                  <a:schemeClr val="lt1"/>
                </a:solidFill>
                <a:latin typeface="Calibri"/>
                <a:ea typeface="Calibri"/>
                <a:cs typeface="Calibri"/>
                <a:sym typeface="Calibri"/>
              </a:rPr>
              <a:t>Buổi</a:t>
            </a:r>
            <a:r>
              <a:rPr lang="es-ES" sz="3600" b="1" dirty="0">
                <a:solidFill>
                  <a:schemeClr val="lt1"/>
                </a:solidFill>
                <a:latin typeface="Calibri"/>
                <a:ea typeface="Calibri"/>
                <a:cs typeface="Calibri"/>
                <a:sym typeface="Calibri"/>
              </a:rPr>
              <a:t> </a:t>
            </a:r>
            <a:r>
              <a:rPr lang="es-ES" sz="3600" b="1" dirty="0" err="1">
                <a:solidFill>
                  <a:schemeClr val="lt1"/>
                </a:solidFill>
                <a:latin typeface="Calibri"/>
                <a:ea typeface="Calibri"/>
                <a:cs typeface="Calibri"/>
                <a:sym typeface="Calibri"/>
              </a:rPr>
              <a:t>họp</a:t>
            </a:r>
            <a:r>
              <a:rPr lang="es-ES" sz="3600" b="1" dirty="0">
                <a:solidFill>
                  <a:schemeClr val="lt1"/>
                </a:solidFill>
                <a:latin typeface="Calibri"/>
                <a:ea typeface="Calibri"/>
                <a:cs typeface="Calibri"/>
                <a:sym typeface="Calibri"/>
              </a:rPr>
              <a:t> RESEA </a:t>
            </a:r>
            <a:r>
              <a:rPr lang="es-ES" sz="3600" b="1" dirty="0" err="1">
                <a:solidFill>
                  <a:schemeClr val="lt1"/>
                </a:solidFill>
                <a:latin typeface="Calibri"/>
                <a:ea typeface="Calibri"/>
                <a:cs typeface="Calibri"/>
                <a:sym typeface="Calibri"/>
              </a:rPr>
              <a:t>ban</a:t>
            </a:r>
            <a:r>
              <a:rPr lang="es-ES" sz="3600" b="1" dirty="0">
                <a:solidFill>
                  <a:schemeClr val="lt1"/>
                </a:solidFill>
                <a:latin typeface="Calibri"/>
                <a:ea typeface="Calibri"/>
                <a:cs typeface="Calibri"/>
                <a:sym typeface="Calibri"/>
              </a:rPr>
              <a:t> </a:t>
            </a:r>
            <a:r>
              <a:rPr lang="es-ES" sz="3600" b="1" dirty="0" err="1">
                <a:solidFill>
                  <a:schemeClr val="lt1"/>
                </a:solidFill>
                <a:latin typeface="Calibri"/>
                <a:ea typeface="Calibri"/>
                <a:cs typeface="Calibri"/>
                <a:sym typeface="Calibri"/>
              </a:rPr>
              <a:t>đầu</a:t>
            </a:r>
            <a:endParaRPr sz="1400" b="0" i="0" u="none" strike="noStrike" cap="none" dirty="0">
              <a:solidFill>
                <a:srgbClr val="000000"/>
              </a:solidFill>
              <a:latin typeface="Arial"/>
              <a:ea typeface="Arial"/>
              <a:cs typeface="Arial"/>
              <a:sym typeface="Arial"/>
            </a:endParaRPr>
          </a:p>
        </p:txBody>
      </p:sp>
      <p:pic>
        <p:nvPicPr>
          <p:cNvPr id="148" name="Google Shape;148;p4"/>
          <p:cNvPicPr preferRelativeResize="0"/>
          <p:nvPr/>
        </p:nvPicPr>
        <p:blipFill rotWithShape="1">
          <a:blip r:embed="rId3">
            <a:alphaModFix/>
          </a:blip>
          <a:srcRect/>
          <a:stretch/>
        </p:blipFill>
        <p:spPr>
          <a:xfrm>
            <a:off x="6887150" y="3219300"/>
            <a:ext cx="1809750" cy="143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1651820" y="131744"/>
            <a:ext cx="6179574" cy="954348"/>
          </a:xfrm>
          <a:prstGeom prst="rect">
            <a:avLst/>
          </a:prstGeom>
          <a:noFill/>
          <a:ln>
            <a:noFill/>
          </a:ln>
        </p:spPr>
        <p:txBody>
          <a:bodyPr spcFirstLastPara="1" wrap="square" lIns="91425" tIns="45700" rIns="91425" bIns="45700" anchor="ctr" anchorCtr="0">
            <a:noAutofit/>
          </a:bodyPr>
          <a:lstStyle/>
          <a:p>
            <a:pPr lvl="0" algn="ctr">
              <a:buSzPts val="3600"/>
            </a:pPr>
            <a:r>
              <a:rPr lang="pt-BR" b="1" dirty="0"/>
              <a:t>Đánh giá nhu cầu cá nhân</a:t>
            </a:r>
            <a:endParaRPr b="1" dirty="0"/>
          </a:p>
        </p:txBody>
      </p:sp>
      <p:sp>
        <p:nvSpPr>
          <p:cNvPr id="154" name="Google Shape;154;p6"/>
          <p:cNvSpPr txBox="1"/>
          <p:nvPr/>
        </p:nvSpPr>
        <p:spPr>
          <a:xfrm>
            <a:off x="668063" y="1726900"/>
            <a:ext cx="8147100" cy="4074600"/>
          </a:xfrm>
          <a:prstGeom prst="rect">
            <a:avLst/>
          </a:prstGeom>
          <a:noFill/>
          <a:ln>
            <a:noFill/>
          </a:ln>
        </p:spPr>
        <p:txBody>
          <a:bodyPr spcFirstLastPara="1" wrap="square" lIns="91425" tIns="45700" rIns="91425" bIns="45700" anchor="t" anchorCtr="0">
            <a:noAutofit/>
          </a:bodyPr>
          <a:lstStyle/>
          <a:p>
            <a:pPr lvl="0">
              <a:buSzPts val="2600"/>
            </a:pPr>
            <a:r>
              <a:rPr lang="vi-VN" sz="2600" dirty="0">
                <a:solidFill>
                  <a:srgbClr val="0C3B5D"/>
                </a:solidFill>
                <a:latin typeface="Calibri"/>
                <a:ea typeface="Calibri"/>
                <a:cs typeface="Calibri"/>
                <a:sym typeface="Calibri"/>
              </a:rPr>
              <a:t>Đánh giá nhu cầu cá nhân (INA) giúp bạn xác định các nhu cầu cụ thể của mình như </a:t>
            </a:r>
            <a:r>
              <a:rPr lang="en-US" sz="2600" b="0" i="0" u="none" strike="noStrike" cap="none" dirty="0">
                <a:solidFill>
                  <a:srgbClr val="0C3B5D"/>
                </a:solidFill>
                <a:latin typeface="Calibri"/>
                <a:ea typeface="Calibri"/>
                <a:cs typeface="Calibri"/>
                <a:sym typeface="Calibri"/>
              </a:rPr>
              <a:t>:</a:t>
            </a:r>
            <a:endParaRPr sz="2600" b="0" i="0" u="none" strike="noStrike" cap="none" dirty="0">
              <a:solidFill>
                <a:srgbClr val="0C3B5D"/>
              </a:solidFill>
              <a:latin typeface="Calibri"/>
              <a:ea typeface="Calibri"/>
              <a:cs typeface="Calibri"/>
              <a:sym typeface="Calibri"/>
            </a:endParaRPr>
          </a:p>
          <a:p>
            <a:pPr marL="0" marR="0" lvl="0" indent="0" algn="l" rtl="0">
              <a:lnSpc>
                <a:spcPct val="100000"/>
              </a:lnSpc>
              <a:spcBef>
                <a:spcPts val="0"/>
              </a:spcBef>
              <a:spcAft>
                <a:spcPts val="0"/>
              </a:spcAft>
              <a:buClr>
                <a:schemeClr val="accent6"/>
              </a:buClr>
              <a:buSzPts val="2600"/>
              <a:buFont typeface="Arial"/>
              <a:buNone/>
            </a:pPr>
            <a:r>
              <a:rPr lang="en-US" sz="2600" b="0" i="0" u="none" strike="noStrike" cap="none" dirty="0">
                <a:solidFill>
                  <a:srgbClr val="0C3B5D"/>
                </a:solidFill>
                <a:latin typeface="Calibri"/>
                <a:ea typeface="Calibri"/>
                <a:cs typeface="Calibri"/>
                <a:sym typeface="Calibri"/>
              </a:rPr>
              <a:t> </a:t>
            </a:r>
            <a:endParaRPr sz="2600" b="0" i="0" u="none" strike="noStrike" cap="none" dirty="0">
              <a:solidFill>
                <a:srgbClr val="0C3B5D"/>
              </a:solidFill>
              <a:latin typeface="Calibri"/>
              <a:ea typeface="Calibri"/>
              <a:cs typeface="Calibri"/>
              <a:sym typeface="Calibri"/>
            </a:endParaRPr>
          </a:p>
          <a:p>
            <a:pPr marL="457200" lvl="0" indent="-393700">
              <a:buClr>
                <a:srgbClr val="0C3B5D"/>
              </a:buClr>
              <a:buSzPts val="2600"/>
              <a:buFont typeface="Calibri"/>
              <a:buAutoNum type="arabicPeriod"/>
            </a:pPr>
            <a:r>
              <a:rPr lang="en-US" sz="2600" dirty="0" err="1">
                <a:solidFill>
                  <a:srgbClr val="0C3B5D"/>
                </a:solidFill>
                <a:latin typeface="Calibri"/>
                <a:ea typeface="Calibri"/>
                <a:cs typeface="Calibri"/>
                <a:sym typeface="Calibri"/>
              </a:rPr>
              <a:t>Mục</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tiêu</a:t>
            </a:r>
            <a:r>
              <a:rPr lang="en-US" sz="2600" dirty="0">
                <a:solidFill>
                  <a:srgbClr val="0C3B5D"/>
                </a:solidFill>
                <a:latin typeface="Calibri"/>
                <a:ea typeface="Calibri"/>
                <a:cs typeface="Calibri"/>
                <a:sym typeface="Calibri"/>
              </a:rPr>
              <a:t> </a:t>
            </a:r>
            <a:r>
              <a:rPr lang="vi-VN" sz="2600" dirty="0">
                <a:solidFill>
                  <a:srgbClr val="0C3B5D"/>
                </a:solidFill>
                <a:latin typeface="Calibri"/>
                <a:ea typeface="Calibri"/>
                <a:cs typeface="Calibri"/>
                <a:sym typeface="Calibri"/>
              </a:rPr>
              <a:t>trở lại làm </a:t>
            </a:r>
            <a:r>
              <a:rPr lang="en-US" sz="2600" dirty="0" err="1">
                <a:solidFill>
                  <a:srgbClr val="0C3B5D"/>
                </a:solidFill>
                <a:latin typeface="Calibri"/>
                <a:ea typeface="Calibri"/>
                <a:cs typeface="Calibri"/>
                <a:sym typeface="Calibri"/>
              </a:rPr>
              <a:t>việc</a:t>
            </a:r>
            <a:endParaRPr lang="vi-VN" sz="2600" dirty="0">
              <a:solidFill>
                <a:srgbClr val="0C3B5D"/>
              </a:solidFill>
              <a:latin typeface="Calibri"/>
              <a:ea typeface="Calibri"/>
              <a:cs typeface="Calibri"/>
              <a:sym typeface="Calibri"/>
            </a:endParaRPr>
          </a:p>
          <a:p>
            <a:pPr marL="457200" lvl="0" indent="-393700">
              <a:buClr>
                <a:srgbClr val="0C3B5D"/>
              </a:buClr>
              <a:buSzPts val="2600"/>
              <a:buFont typeface="Calibri"/>
              <a:buAutoNum type="arabicPeriod"/>
            </a:pPr>
            <a:r>
              <a:rPr lang="en-US" sz="2600" dirty="0" err="1">
                <a:solidFill>
                  <a:srgbClr val="0C3B5D"/>
                </a:solidFill>
                <a:latin typeface="Calibri"/>
                <a:ea typeface="Calibri"/>
                <a:cs typeface="Calibri"/>
                <a:sym typeface="Calibri"/>
              </a:rPr>
              <a:t>Dịch</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vụ</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chuyên</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ngành</a:t>
            </a:r>
            <a:endParaRPr lang="vi-VN" sz="2600" dirty="0">
              <a:solidFill>
                <a:srgbClr val="0C3B5D"/>
              </a:solidFill>
              <a:latin typeface="Calibri"/>
              <a:ea typeface="Calibri"/>
              <a:cs typeface="Calibri"/>
              <a:sym typeface="Calibri"/>
            </a:endParaRPr>
          </a:p>
          <a:p>
            <a:pPr marL="63500" lvl="0">
              <a:buClr>
                <a:srgbClr val="0C3B5D"/>
              </a:buClr>
              <a:buSzPts val="2600"/>
            </a:pPr>
            <a:r>
              <a:rPr lang="en-US" sz="2600" dirty="0">
                <a:solidFill>
                  <a:srgbClr val="0C3B5D"/>
                </a:solidFill>
                <a:latin typeface="Calibri"/>
                <a:ea typeface="Calibri"/>
                <a:cs typeface="Calibri"/>
                <a:sym typeface="Calibri"/>
              </a:rPr>
              <a:t>	* </a:t>
            </a:r>
            <a:r>
              <a:rPr lang="en-US" sz="2600" dirty="0" err="1">
                <a:solidFill>
                  <a:srgbClr val="0C3B5D"/>
                </a:solidFill>
                <a:latin typeface="Calibri"/>
                <a:ea typeface="Calibri"/>
                <a:cs typeface="Calibri"/>
                <a:sym typeface="Calibri"/>
              </a:rPr>
              <a:t>Tuổi</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trẻ</a:t>
            </a:r>
            <a:r>
              <a:rPr lang="en-US" sz="2600" dirty="0">
                <a:solidFill>
                  <a:srgbClr val="0C3B5D"/>
                </a:solidFill>
                <a:latin typeface="Calibri"/>
                <a:ea typeface="Calibri"/>
                <a:cs typeface="Calibri"/>
                <a:sym typeface="Calibri"/>
              </a:rPr>
              <a:t> </a:t>
            </a:r>
            <a:r>
              <a:rPr lang="en-US" sz="2600" dirty="0" err="1">
                <a:solidFill>
                  <a:srgbClr val="0C3B5D"/>
                </a:solidFill>
                <a:latin typeface="Calibri"/>
                <a:ea typeface="Calibri"/>
                <a:cs typeface="Calibri"/>
                <a:sym typeface="Calibri"/>
              </a:rPr>
              <a:t>và</a:t>
            </a:r>
            <a:r>
              <a:rPr lang="vi-VN" sz="2600" dirty="0">
                <a:solidFill>
                  <a:srgbClr val="0C3B5D"/>
                </a:solidFill>
                <a:latin typeface="Calibri"/>
                <a:ea typeface="Calibri"/>
                <a:cs typeface="Calibri"/>
                <a:sym typeface="Calibri"/>
              </a:rPr>
              <a:t> </a:t>
            </a:r>
            <a:r>
              <a:rPr lang="en-US" sz="2600" dirty="0">
                <a:solidFill>
                  <a:srgbClr val="0C3B5D"/>
                </a:solidFill>
                <a:latin typeface="Calibri"/>
                <a:ea typeface="Calibri"/>
                <a:cs typeface="Calibri"/>
                <a:sym typeface="Calibri"/>
              </a:rPr>
              <a:t>Thanh </a:t>
            </a:r>
            <a:r>
              <a:rPr lang="en-US" sz="2600" dirty="0" err="1">
                <a:solidFill>
                  <a:srgbClr val="0C3B5D"/>
                </a:solidFill>
                <a:latin typeface="Calibri"/>
                <a:ea typeface="Calibri"/>
                <a:cs typeface="Calibri"/>
                <a:sym typeface="Calibri"/>
              </a:rPr>
              <a:t>niên</a:t>
            </a:r>
            <a:endParaRPr lang="en-US" sz="2600" dirty="0">
              <a:solidFill>
                <a:srgbClr val="0C3B5D"/>
              </a:solidFill>
              <a:latin typeface="Calibri"/>
              <a:ea typeface="Calibri"/>
              <a:cs typeface="Calibri"/>
              <a:sym typeface="Calibri"/>
            </a:endParaRPr>
          </a:p>
          <a:p>
            <a:pPr marL="63500" lvl="0">
              <a:buClr>
                <a:srgbClr val="0C3B5D"/>
              </a:buClr>
              <a:buSzPts val="2600"/>
            </a:pPr>
            <a:r>
              <a:rPr lang="en-US" sz="2600" b="0" i="0" u="none" strike="noStrike" cap="none" dirty="0">
                <a:solidFill>
                  <a:srgbClr val="0C3B5D"/>
                </a:solidFill>
                <a:latin typeface="Calibri"/>
                <a:ea typeface="Calibri"/>
                <a:cs typeface="Calibri"/>
                <a:sym typeface="Calibri"/>
              </a:rPr>
              <a:t>	*</a:t>
            </a:r>
            <a:r>
              <a:rPr lang="vi-VN" sz="2600" dirty="0">
                <a:solidFill>
                  <a:srgbClr val="0C3B5D"/>
                </a:solidFill>
                <a:latin typeface="Calibri"/>
                <a:ea typeface="Calibri"/>
                <a:cs typeface="Calibri"/>
                <a:sym typeface="Calibri"/>
              </a:rPr>
              <a:t> Cựu chiến binh Mỹ</a:t>
            </a:r>
            <a:endParaRPr lang="en-US" sz="2600" b="0" i="0" u="none" strike="noStrike" cap="none" dirty="0">
              <a:solidFill>
                <a:srgbClr val="0C3B5D"/>
              </a:solidFill>
              <a:latin typeface="Calibri"/>
              <a:ea typeface="Calibri"/>
              <a:cs typeface="Calibri"/>
              <a:sym typeface="Calibri"/>
            </a:endParaRPr>
          </a:p>
          <a:p>
            <a:pPr marL="63500" marR="0" lvl="0" algn="l" rtl="0">
              <a:lnSpc>
                <a:spcPct val="100000"/>
              </a:lnSpc>
              <a:spcBef>
                <a:spcPts val="0"/>
              </a:spcBef>
              <a:spcAft>
                <a:spcPts val="0"/>
              </a:spcAft>
              <a:buClr>
                <a:srgbClr val="0C3B5D"/>
              </a:buClr>
              <a:buSzPts val="2600"/>
            </a:pPr>
            <a:r>
              <a:rPr lang="en-US" sz="2600" b="0" i="0" u="none" strike="noStrike" cap="none" dirty="0">
                <a:solidFill>
                  <a:srgbClr val="002060"/>
                </a:solidFill>
                <a:latin typeface="Calibri"/>
                <a:ea typeface="Calibri"/>
                <a:cs typeface="Calibri"/>
                <a:sym typeface="Calibri"/>
              </a:rPr>
              <a:t>3. </a:t>
            </a:r>
            <a:r>
              <a:rPr lang="vi-VN" sz="2600" b="0" i="0" u="none" strike="noStrike" cap="none" dirty="0">
                <a:solidFill>
                  <a:srgbClr val="002060"/>
                </a:solidFill>
                <a:latin typeface="Calibri"/>
                <a:ea typeface="Calibri"/>
                <a:cs typeface="Calibri"/>
                <a:sym typeface="Calibri"/>
              </a:rPr>
              <a:t>Khả năng cơ hội huấn luyện</a:t>
            </a:r>
            <a:endParaRPr lang="en-US" sz="2600" dirty="0">
              <a:solidFill>
                <a:srgbClr val="002060"/>
              </a:solidFill>
              <a:latin typeface="Calibri"/>
              <a:ea typeface="Calibri"/>
              <a:cs typeface="Calibri"/>
              <a:sym typeface="Calibri"/>
            </a:endParaRPr>
          </a:p>
          <a:p>
            <a:pPr marL="63500" lvl="0">
              <a:buClr>
                <a:srgbClr val="0C3B5D"/>
              </a:buClr>
              <a:buSzPts val="2600"/>
            </a:pPr>
            <a:r>
              <a:rPr lang="en-US" sz="2600" b="0" i="0" u="none" strike="noStrike" cap="none" dirty="0">
                <a:solidFill>
                  <a:srgbClr val="002060"/>
                </a:solidFill>
                <a:latin typeface="Calibri"/>
                <a:ea typeface="Calibri"/>
                <a:cs typeface="Calibri"/>
                <a:sym typeface="Calibri"/>
              </a:rPr>
              <a:t>4. </a:t>
            </a:r>
            <a:r>
              <a:rPr lang="en-US" sz="2600" dirty="0" err="1">
                <a:solidFill>
                  <a:srgbClr val="002060"/>
                </a:solidFill>
                <a:latin typeface="Calibri"/>
                <a:ea typeface="Calibri"/>
                <a:cs typeface="Calibri"/>
                <a:sym typeface="Calibri"/>
              </a:rPr>
              <a:t>Giới</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thiệu</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cho</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cơ quan hợp tác và</a:t>
            </a:r>
            <a:r>
              <a:rPr lang="en-US" sz="2600" dirty="0">
                <a:solidFill>
                  <a:srgbClr val="002060"/>
                </a:solidFill>
                <a:latin typeface="Calibri"/>
                <a:ea typeface="Calibri"/>
                <a:cs typeface="Calibri"/>
                <a:sym typeface="Calibri"/>
              </a:rPr>
              <a:t> </a:t>
            </a:r>
            <a:r>
              <a:rPr lang="vi-VN" sz="2600" dirty="0">
                <a:solidFill>
                  <a:srgbClr val="002060"/>
                </a:solidFill>
                <a:latin typeface="Calibri"/>
                <a:ea typeface="Calibri"/>
                <a:cs typeface="Calibri"/>
                <a:sym typeface="Calibri"/>
              </a:rPr>
              <a:t>t</a:t>
            </a:r>
            <a:r>
              <a:rPr lang="en-US" sz="2600" dirty="0" err="1">
                <a:solidFill>
                  <a:srgbClr val="002060"/>
                </a:solidFill>
                <a:latin typeface="Calibri"/>
                <a:ea typeface="Calibri"/>
                <a:cs typeface="Calibri"/>
                <a:sym typeface="Calibri"/>
              </a:rPr>
              <a:t>ài</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nguyên</a:t>
            </a:r>
            <a:r>
              <a:rPr lang="vi-VN" sz="26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cộng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đồng</a:t>
            </a:r>
            <a:r>
              <a:rPr lang="en-US" sz="2400" dirty="0">
                <a:solidFill>
                  <a:srgbClr val="002060"/>
                </a:solidFill>
                <a:latin typeface="Calibri"/>
                <a:ea typeface="Calibri"/>
                <a:cs typeface="Calibri"/>
                <a:sym typeface="Calibri"/>
              </a:rPr>
              <a:t> </a:t>
            </a:r>
            <a:endParaRPr sz="2200" b="0" i="0" u="none" strike="noStrike" cap="none" dirty="0">
              <a:solidFill>
                <a:schemeClr val="accent2"/>
              </a:solidFill>
              <a:latin typeface="Calibri"/>
              <a:ea typeface="Calibri"/>
              <a:cs typeface="Calibri"/>
              <a:sym typeface="Calibri"/>
            </a:endParaRPr>
          </a:p>
          <a:p>
            <a:pPr marL="1607820" marR="0" lvl="3" indent="-57150" algn="l" rtl="0">
              <a:lnSpc>
                <a:spcPct val="100000"/>
              </a:lnSpc>
              <a:spcBef>
                <a:spcPts val="0"/>
              </a:spcBef>
              <a:spcAft>
                <a:spcPts val="0"/>
              </a:spcAft>
              <a:buClr>
                <a:schemeClr val="accent2"/>
              </a:buClr>
              <a:buSzPts val="1800"/>
              <a:buFont typeface="Arial"/>
              <a:buNone/>
            </a:pPr>
            <a:endParaRPr sz="1800" b="0" i="0" u="none" strike="noStrike" cap="none" dirty="0">
              <a:solidFill>
                <a:schemeClr val="accent2"/>
              </a:solidFill>
              <a:latin typeface="Arial"/>
              <a:ea typeface="Arial"/>
              <a:cs typeface="Arial"/>
              <a:sym typeface="Arial"/>
            </a:endParaRPr>
          </a:p>
          <a:p>
            <a:pPr marL="2979420" marR="0" lvl="6" indent="-107950" algn="l" rtl="0">
              <a:lnSpc>
                <a:spcPct val="100000"/>
              </a:lnSpc>
              <a:spcBef>
                <a:spcPts val="0"/>
              </a:spcBef>
              <a:spcAft>
                <a:spcPts val="0"/>
              </a:spcAft>
              <a:buClr>
                <a:schemeClr val="accent2"/>
              </a:buClr>
              <a:buSzPts val="1000"/>
              <a:buFont typeface="Arial"/>
              <a:buNone/>
            </a:pPr>
            <a:endParaRPr sz="1000" b="0" i="0" u="none" strike="noStrike" cap="none" dirty="0">
              <a:solidFill>
                <a:schemeClr val="accent2"/>
              </a:solidFill>
              <a:latin typeface="Arial"/>
              <a:ea typeface="Arial"/>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pic>
        <p:nvPicPr>
          <p:cNvPr id="155" name="Google Shape;155;p6"/>
          <p:cNvPicPr preferRelativeResize="0"/>
          <p:nvPr/>
        </p:nvPicPr>
        <p:blipFill rotWithShape="1">
          <a:blip r:embed="rId3">
            <a:alphaModFix/>
          </a:blip>
          <a:srcRect/>
          <a:stretch/>
        </p:blipFill>
        <p:spPr>
          <a:xfrm>
            <a:off x="6094310" y="2708692"/>
            <a:ext cx="2532107" cy="20162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342900" y="76200"/>
            <a:ext cx="8001000" cy="1110300"/>
          </a:xfrm>
          <a:prstGeom prst="rect">
            <a:avLst/>
          </a:prstGeom>
          <a:noFill/>
          <a:ln>
            <a:noFill/>
          </a:ln>
        </p:spPr>
        <p:txBody>
          <a:bodyPr spcFirstLastPara="1" wrap="square" lIns="91425" tIns="45700" rIns="91425" bIns="45700" anchor="ctr" anchorCtr="0">
            <a:noAutofit/>
          </a:bodyPr>
          <a:lstStyle/>
          <a:p>
            <a:pPr lvl="0" algn="ctr">
              <a:buClr>
                <a:srgbClr val="B85808"/>
              </a:buClr>
              <a:buSzPts val="3600"/>
            </a:pPr>
            <a:r>
              <a:rPr lang="en-US" b="1" dirty="0" err="1">
                <a:solidFill>
                  <a:schemeClr val="lt1"/>
                </a:solidFill>
              </a:rPr>
              <a:t>Giới</a:t>
            </a:r>
            <a:r>
              <a:rPr lang="en-US" b="1" dirty="0">
                <a:solidFill>
                  <a:schemeClr val="lt1"/>
                </a:solidFill>
              </a:rPr>
              <a:t> </a:t>
            </a:r>
            <a:r>
              <a:rPr lang="en-US" b="1" dirty="0" err="1">
                <a:solidFill>
                  <a:schemeClr val="lt1"/>
                </a:solidFill>
              </a:rPr>
              <a:t>thiệu</a:t>
            </a:r>
            <a:r>
              <a:rPr lang="en-US" b="1" dirty="0">
                <a:solidFill>
                  <a:schemeClr val="lt1"/>
                </a:solidFill>
              </a:rPr>
              <a:t> </a:t>
            </a:r>
            <a:r>
              <a:rPr lang="en-US" b="1" dirty="0" err="1">
                <a:solidFill>
                  <a:schemeClr val="lt1"/>
                </a:solidFill>
              </a:rPr>
              <a:t>dịch</a:t>
            </a:r>
            <a:r>
              <a:rPr lang="en-US" b="1" dirty="0">
                <a:solidFill>
                  <a:schemeClr val="lt1"/>
                </a:solidFill>
              </a:rPr>
              <a:t> </a:t>
            </a:r>
            <a:r>
              <a:rPr lang="en-US" b="1" dirty="0" err="1">
                <a:solidFill>
                  <a:schemeClr val="lt1"/>
                </a:solidFill>
              </a:rPr>
              <a:t>vụ</a:t>
            </a:r>
            <a:r>
              <a:rPr lang="en-US" b="1" dirty="0">
                <a:solidFill>
                  <a:schemeClr val="lt1"/>
                </a:solidFill>
              </a:rPr>
              <a:t> </a:t>
            </a:r>
            <a:r>
              <a:rPr lang="en-US" b="1" dirty="0" err="1">
                <a:solidFill>
                  <a:schemeClr val="lt1"/>
                </a:solidFill>
              </a:rPr>
              <a:t>việc</a:t>
            </a:r>
            <a:r>
              <a:rPr lang="en-US" b="1" dirty="0">
                <a:solidFill>
                  <a:schemeClr val="lt1"/>
                </a:solidFill>
              </a:rPr>
              <a:t> </a:t>
            </a:r>
            <a:r>
              <a:rPr lang="en-US" b="1" dirty="0" err="1">
                <a:solidFill>
                  <a:schemeClr val="lt1"/>
                </a:solidFill>
              </a:rPr>
              <a:t>làm</a:t>
            </a:r>
            <a:r>
              <a:rPr lang="en-US" b="1" dirty="0">
                <a:solidFill>
                  <a:schemeClr val="lt1"/>
                </a:solidFill>
              </a:rPr>
              <a:t> </a:t>
            </a:r>
            <a:r>
              <a:rPr lang="en-US" b="1" dirty="0" err="1">
                <a:solidFill>
                  <a:schemeClr val="lt1"/>
                </a:solidFill>
              </a:rPr>
              <a:t>lại</a:t>
            </a:r>
            <a:r>
              <a:rPr lang="en-US" b="1" dirty="0">
                <a:solidFill>
                  <a:schemeClr val="lt1"/>
                </a:solidFill>
              </a:rPr>
              <a:t/>
            </a:r>
            <a:br>
              <a:rPr lang="en-US" b="1" dirty="0">
                <a:solidFill>
                  <a:schemeClr val="lt1"/>
                </a:solidFill>
              </a:rPr>
            </a:br>
            <a:r>
              <a:rPr lang="en-US" b="1" dirty="0" err="1">
                <a:solidFill>
                  <a:schemeClr val="lt1"/>
                </a:solidFill>
              </a:rPr>
              <a:t>Kế</a:t>
            </a:r>
            <a:r>
              <a:rPr lang="en-US" b="1" dirty="0">
                <a:solidFill>
                  <a:schemeClr val="lt1"/>
                </a:solidFill>
              </a:rPr>
              <a:t> </a:t>
            </a:r>
            <a:r>
              <a:rPr lang="en-US" b="1" dirty="0" err="1">
                <a:solidFill>
                  <a:schemeClr val="lt1"/>
                </a:solidFill>
              </a:rPr>
              <a:t>hoạch</a:t>
            </a:r>
            <a:r>
              <a:rPr lang="en-US" b="1" dirty="0">
                <a:solidFill>
                  <a:schemeClr val="lt1"/>
                </a:solidFill>
              </a:rPr>
              <a:t> </a:t>
            </a:r>
            <a:r>
              <a:rPr lang="en-US" b="1" dirty="0" err="1">
                <a:solidFill>
                  <a:schemeClr val="lt1"/>
                </a:solidFill>
              </a:rPr>
              <a:t>hành</a:t>
            </a:r>
            <a:r>
              <a:rPr lang="en-US" b="1" dirty="0">
                <a:solidFill>
                  <a:schemeClr val="lt1"/>
                </a:solidFill>
              </a:rPr>
              <a:t> </a:t>
            </a:r>
            <a:r>
              <a:rPr lang="en-US" b="1" dirty="0" err="1">
                <a:solidFill>
                  <a:schemeClr val="lt1"/>
                </a:solidFill>
              </a:rPr>
              <a:t>động</a:t>
            </a:r>
            <a:r>
              <a:rPr lang="en-US" b="1" dirty="0">
                <a:solidFill>
                  <a:schemeClr val="lt1"/>
                </a:solidFill>
              </a:rPr>
              <a:t> </a:t>
            </a:r>
            <a:r>
              <a:rPr lang="en-US" b="1" dirty="0" err="1">
                <a:solidFill>
                  <a:schemeClr val="lt1"/>
                </a:solidFill>
              </a:rPr>
              <a:t>nghề</a:t>
            </a:r>
            <a:r>
              <a:rPr lang="en-US" b="1" dirty="0">
                <a:solidFill>
                  <a:schemeClr val="lt1"/>
                </a:solidFill>
              </a:rPr>
              <a:t> </a:t>
            </a:r>
            <a:r>
              <a:rPr lang="en-US" b="1" dirty="0" err="1">
                <a:solidFill>
                  <a:schemeClr val="lt1"/>
                </a:solidFill>
              </a:rPr>
              <a:t>nghiệp</a:t>
            </a:r>
            <a:r>
              <a:rPr lang="en-US" b="1" dirty="0">
                <a:solidFill>
                  <a:schemeClr val="lt1"/>
                </a:solidFill>
              </a:rPr>
              <a:t> (CAP)</a:t>
            </a:r>
            <a:endParaRPr sz="3500" dirty="0"/>
          </a:p>
        </p:txBody>
      </p:sp>
      <p:sp>
        <p:nvSpPr>
          <p:cNvPr id="162" name="Google Shape;162;p7"/>
          <p:cNvSpPr txBox="1"/>
          <p:nvPr/>
        </p:nvSpPr>
        <p:spPr>
          <a:xfrm>
            <a:off x="250725" y="1645250"/>
            <a:ext cx="8331300" cy="3000000"/>
          </a:xfrm>
          <a:prstGeom prst="rect">
            <a:avLst/>
          </a:prstGeom>
          <a:noFill/>
          <a:ln>
            <a:noFill/>
          </a:ln>
        </p:spPr>
        <p:txBody>
          <a:bodyPr spcFirstLastPara="1" wrap="square" lIns="91425" tIns="91425" rIns="91425" bIns="91425" anchor="t" anchorCtr="0">
            <a:noAutofit/>
          </a:bodyPr>
          <a:lstStyle/>
          <a:p>
            <a:pPr lvl="0">
              <a:buSzPts val="2600"/>
            </a:pPr>
            <a:r>
              <a:rPr lang="en-US" sz="2600" dirty="0" err="1">
                <a:solidFill>
                  <a:srgbClr val="002060"/>
                </a:solidFill>
                <a:latin typeface="Calibri"/>
                <a:ea typeface="Calibri"/>
                <a:cs typeface="Calibri"/>
                <a:sym typeface="Calibri"/>
              </a:rPr>
              <a:t>Kế</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hoạch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hành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động</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nghề</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nghiệp</a:t>
            </a:r>
            <a:r>
              <a:rPr lang="en-US" sz="2600" dirty="0">
                <a:solidFill>
                  <a:srgbClr val="002060"/>
                </a:solidFill>
                <a:latin typeface="Calibri"/>
                <a:ea typeface="Calibri"/>
                <a:cs typeface="Calibri"/>
                <a:sym typeface="Calibri"/>
              </a:rPr>
              <a:t> (CAP) </a:t>
            </a:r>
            <a:r>
              <a:rPr lang="en-US" sz="2600" dirty="0" err="1">
                <a:solidFill>
                  <a:srgbClr val="002060"/>
                </a:solidFill>
                <a:latin typeface="Calibri"/>
                <a:ea typeface="Calibri"/>
                <a:cs typeface="Calibri"/>
                <a:sym typeface="Calibri"/>
              </a:rPr>
              <a:t>của</a:t>
            </a:r>
            <a:r>
              <a:rPr lang="en-US" sz="2600" dirty="0">
                <a:solidFill>
                  <a:srgbClr val="002060"/>
                </a:solidFill>
                <a:latin typeface="Calibri"/>
                <a:ea typeface="Calibri"/>
                <a:cs typeface="Calibri"/>
                <a:sym typeface="Calibri"/>
              </a:rPr>
              <a:t> RESEA </a:t>
            </a:r>
            <a:r>
              <a:rPr lang="vi-VN" sz="2600" dirty="0">
                <a:solidFill>
                  <a:srgbClr val="002060"/>
                </a:solidFill>
                <a:latin typeface="Calibri"/>
                <a:ea typeface="Calibri"/>
                <a:cs typeface="Calibri"/>
                <a:sym typeface="Calibri"/>
              </a:rPr>
              <a:t>giúp </a:t>
            </a:r>
            <a:r>
              <a:rPr lang="en-US" sz="2600" dirty="0" err="1">
                <a:solidFill>
                  <a:srgbClr val="002060"/>
                </a:solidFill>
                <a:latin typeface="Calibri"/>
                <a:ea typeface="Calibri"/>
                <a:cs typeface="Calibri"/>
                <a:sym typeface="Calibri"/>
              </a:rPr>
              <a:t>khách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hàng</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lập</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kế</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hoạch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tìm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kiếm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việc</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làm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có</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thể</a:t>
            </a:r>
            <a:r>
              <a:rPr lang="en-US" sz="2600" dirty="0">
                <a:solidFill>
                  <a:srgbClr val="002060"/>
                </a:solidFill>
                <a:latin typeface="Calibri"/>
                <a:ea typeface="Calibri"/>
                <a:cs typeface="Calibri"/>
                <a:sym typeface="Calibri"/>
              </a:rPr>
              <a:t> bao </a:t>
            </a:r>
            <a:r>
              <a:rPr lang="en-US" sz="2600" dirty="0" err="1">
                <a:solidFill>
                  <a:srgbClr val="002060"/>
                </a:solidFill>
                <a:latin typeface="Calibri"/>
                <a:ea typeface="Calibri"/>
                <a:cs typeface="Calibri"/>
                <a:sym typeface="Calibri"/>
              </a:rPr>
              <a:t>gồm</a:t>
            </a:r>
            <a:r>
              <a:rPr lang="en-US" sz="2600" dirty="0">
                <a:solidFill>
                  <a:srgbClr val="002060"/>
                </a:solidFill>
                <a:latin typeface="Calibri"/>
                <a:ea typeface="Calibri"/>
                <a:cs typeface="Calibri"/>
                <a:sym typeface="Calibri"/>
              </a:rPr>
              <a:t>:</a:t>
            </a:r>
            <a:endParaRPr sz="26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2060"/>
              </a:solidFill>
              <a:latin typeface="Calibri"/>
              <a:ea typeface="Calibri"/>
              <a:cs typeface="Calibri"/>
              <a:sym typeface="Calibri"/>
            </a:endParaRPr>
          </a:p>
          <a:p>
            <a:pPr marL="520700" lvl="0" indent="-457200">
              <a:buClr>
                <a:srgbClr val="002060"/>
              </a:buClr>
              <a:buSzPts val="2600"/>
              <a:buFont typeface="Arial" panose="020B0604020202020204" pitchFamily="34" charset="0"/>
              <a:buChar char="•"/>
            </a:pPr>
            <a:r>
              <a:rPr lang="vi-VN" sz="2600" dirty="0">
                <a:solidFill>
                  <a:srgbClr val="002060"/>
                </a:solidFill>
                <a:latin typeface="Calibri"/>
                <a:ea typeface="Calibri"/>
                <a:cs typeface="Calibri"/>
                <a:sym typeface="Calibri"/>
              </a:rPr>
              <a:t>Xây dựng kế hoạch hành động để đạt được mục tiêu việc làm</a:t>
            </a:r>
          </a:p>
          <a:p>
            <a:pPr marL="520700" lvl="0" indent="-457200">
              <a:buClr>
                <a:srgbClr val="002060"/>
              </a:buClr>
              <a:buSzPts val="2600"/>
              <a:buFont typeface="Arial" panose="020B0604020202020204" pitchFamily="34" charset="0"/>
              <a:buChar char="•"/>
            </a:pPr>
            <a:r>
              <a:rPr lang="en-US" sz="2600" dirty="0" err="1">
                <a:solidFill>
                  <a:srgbClr val="002060"/>
                </a:solidFill>
                <a:latin typeface="Calibri"/>
                <a:ea typeface="Calibri"/>
                <a:cs typeface="Calibri"/>
                <a:sym typeface="Calibri"/>
              </a:rPr>
              <a:t>Đảm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bảo</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tiến</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triển</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thành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công</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và</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hoàn</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thành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kế</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hoạch</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tìm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kiếm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việc</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làm</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của</a:t>
            </a:r>
            <a:r>
              <a:rPr lang="en-US" sz="2600" dirty="0">
                <a:solidFill>
                  <a:srgbClr val="002060"/>
                </a:solidFill>
                <a:latin typeface="Calibri"/>
                <a:ea typeface="Calibri"/>
                <a:cs typeface="Calibri"/>
                <a:sym typeface="Calibri"/>
              </a:rPr>
              <a:t> </a:t>
            </a:r>
            <a:r>
              <a:rPr lang="en-US" sz="2600" dirty="0" err="1">
                <a:solidFill>
                  <a:srgbClr val="002060"/>
                </a:solidFill>
                <a:latin typeface="Calibri"/>
                <a:ea typeface="Calibri"/>
                <a:cs typeface="Calibri"/>
                <a:sym typeface="Calibri"/>
              </a:rPr>
              <a:t>bạn</a:t>
            </a:r>
            <a:endParaRPr sz="2600" b="0" i="0" u="none" strike="noStrike" cap="none" dirty="0">
              <a:solidFill>
                <a:srgbClr val="002060"/>
              </a:solidFill>
              <a:sym typeface="Arial"/>
            </a:endParaRPr>
          </a:p>
        </p:txBody>
      </p:sp>
      <p:pic>
        <p:nvPicPr>
          <p:cNvPr id="163" name="Google Shape;163;p7"/>
          <p:cNvPicPr preferRelativeResize="0"/>
          <p:nvPr/>
        </p:nvPicPr>
        <p:blipFill rotWithShape="1">
          <a:blip r:embed="rId3">
            <a:alphaModFix/>
          </a:blip>
          <a:srcRect/>
          <a:stretch/>
        </p:blipFill>
        <p:spPr>
          <a:xfrm>
            <a:off x="5979700" y="4453938"/>
            <a:ext cx="2186450" cy="148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
          <p:cNvPicPr preferRelativeResize="0"/>
          <p:nvPr/>
        </p:nvPicPr>
        <p:blipFill rotWithShape="1">
          <a:blip r:embed="rId3">
            <a:alphaModFix/>
          </a:blip>
          <a:srcRect/>
          <a:stretch/>
        </p:blipFill>
        <p:spPr>
          <a:xfrm>
            <a:off x="1175028" y="1307805"/>
            <a:ext cx="5845203" cy="4831211"/>
          </a:xfrm>
          <a:prstGeom prst="rect">
            <a:avLst/>
          </a:prstGeom>
          <a:noFill/>
          <a:ln>
            <a:noFill/>
          </a:ln>
        </p:spPr>
      </p:pic>
      <p:sp>
        <p:nvSpPr>
          <p:cNvPr id="170" name="Google Shape;170;p3"/>
          <p:cNvSpPr/>
          <p:nvPr/>
        </p:nvSpPr>
        <p:spPr>
          <a:xfrm>
            <a:off x="7848600" y="2552700"/>
            <a:ext cx="12192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500" y="22500"/>
                </a:moveTo>
                <a:lnTo>
                  <a:pt x="-122158" y="-16020"/>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VN" b="1" dirty="0">
                <a:solidFill>
                  <a:schemeClr val="lt1"/>
                </a:solidFill>
              </a:rPr>
              <a:t>Đăng nhận</a:t>
            </a:r>
            <a:r>
              <a:rPr lang="en-US" sz="1400" b="1" i="0" u="none" strike="noStrike" cap="none" dirty="0">
                <a:solidFill>
                  <a:schemeClr val="lt1"/>
                </a:solidFill>
                <a:latin typeface="Arial"/>
                <a:ea typeface="Arial"/>
                <a:cs typeface="Arial"/>
                <a:sym typeface="Arial"/>
              </a:rPr>
              <a:t> </a:t>
            </a:r>
            <a:r>
              <a:rPr lang="vi-VN" sz="14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71" name="Google Shape;171;p3"/>
          <p:cNvSpPr/>
          <p:nvPr/>
        </p:nvSpPr>
        <p:spPr>
          <a:xfrm>
            <a:off x="7785691" y="3619500"/>
            <a:ext cx="1295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15" y="27398"/>
                </a:moveTo>
                <a:lnTo>
                  <a:pt x="-92296" y="-65476"/>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vi-VN" sz="1200" b="1" i="0" u="none" strike="noStrike" cap="none" dirty="0">
                <a:solidFill>
                  <a:schemeClr val="lt1"/>
                </a:solidFill>
                <a:latin typeface="Arial"/>
                <a:ea typeface="Arial"/>
                <a:cs typeface="Arial"/>
                <a:sym typeface="Arial"/>
              </a:rPr>
              <a:t>Đăng ký sự dụng lần đầu tiên</a:t>
            </a:r>
            <a:endParaRPr sz="1400" b="0" i="0" u="none" strike="noStrike" cap="none" dirty="0">
              <a:solidFill>
                <a:srgbClr val="000000"/>
              </a:solidFill>
              <a:latin typeface="Arial"/>
              <a:ea typeface="Arial"/>
              <a:cs typeface="Arial"/>
              <a:sym typeface="Arial"/>
            </a:endParaRPr>
          </a:p>
        </p:txBody>
      </p:sp>
      <p:sp>
        <p:nvSpPr>
          <p:cNvPr id="172" name="Google Shape;172;p3"/>
          <p:cNvSpPr/>
          <p:nvPr/>
        </p:nvSpPr>
        <p:spPr>
          <a:xfrm>
            <a:off x="7654760" y="4457700"/>
            <a:ext cx="1447800" cy="762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77" y="29357"/>
                </a:moveTo>
                <a:lnTo>
                  <a:pt x="-206741" y="-100703"/>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vi-VN" sz="1200" b="1" dirty="0">
                <a:solidFill>
                  <a:schemeClr val="lt1"/>
                </a:solidFill>
              </a:rPr>
              <a:t>Thông báo các sự kiện</a:t>
            </a:r>
            <a:endParaRPr sz="1400" b="0" i="0" u="none" strike="noStrike" cap="none" dirty="0">
              <a:solidFill>
                <a:srgbClr val="000000"/>
              </a:solidFill>
              <a:latin typeface="Arial"/>
              <a:ea typeface="Arial"/>
              <a:cs typeface="Arial"/>
              <a:sym typeface="Arial"/>
            </a:endParaRPr>
          </a:p>
        </p:txBody>
      </p:sp>
      <p:sp>
        <p:nvSpPr>
          <p:cNvPr id="173" name="Google Shape;173;p3"/>
          <p:cNvSpPr/>
          <p:nvPr/>
        </p:nvSpPr>
        <p:spPr>
          <a:xfrm>
            <a:off x="31530" y="2174789"/>
            <a:ext cx="1066800" cy="163521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5021" y="-2143"/>
                </a:moveTo>
                <a:lnTo>
                  <a:pt x="271032" y="-24271"/>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1100"/>
            </a:pPr>
            <a:r>
              <a:rPr lang="en-US" sz="1100" b="1" u="sng" dirty="0" err="1">
                <a:solidFill>
                  <a:schemeClr val="lt1"/>
                </a:solidFill>
              </a:rPr>
              <a:t>Tìm</a:t>
            </a:r>
            <a:r>
              <a:rPr lang="en-US" sz="1100" b="1" u="sng" dirty="0">
                <a:solidFill>
                  <a:schemeClr val="lt1"/>
                </a:solidFill>
              </a:rPr>
              <a:t> </a:t>
            </a:r>
            <a:r>
              <a:rPr lang="en-US" sz="1100" b="1" u="sng" dirty="0" err="1">
                <a:solidFill>
                  <a:schemeClr val="lt1"/>
                </a:solidFill>
              </a:rPr>
              <a:t>kiếm</a:t>
            </a:r>
            <a:r>
              <a:rPr lang="en-US" sz="11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vi-VN" sz="1100" b="1" i="0" u="none" strike="noStrike" cap="none" dirty="0">
                <a:solidFill>
                  <a:schemeClr val="lt1"/>
                </a:solidFill>
                <a:latin typeface="Arial"/>
                <a:ea typeface="Arial"/>
                <a:cs typeface="Arial"/>
                <a:sym typeface="Arial"/>
              </a:rPr>
              <a:t>Công việc</a:t>
            </a:r>
            <a:endParaRPr sz="14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vi-VN" sz="1100" b="1" i="0" u="none" strike="noStrike" cap="none" dirty="0">
                <a:solidFill>
                  <a:schemeClr val="lt1"/>
                </a:solidFill>
                <a:latin typeface="Arial"/>
                <a:ea typeface="Arial"/>
                <a:cs typeface="Arial"/>
                <a:sym typeface="Arial"/>
              </a:rPr>
              <a:t>Trường huấn luyện</a:t>
            </a:r>
            <a:endParaRPr sz="14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vi-VN" sz="1100" b="1" i="0" u="none" strike="noStrike" cap="none" dirty="0">
                <a:solidFill>
                  <a:schemeClr val="lt1"/>
                </a:solidFill>
                <a:latin typeface="Arial"/>
                <a:ea typeface="Arial"/>
                <a:cs typeface="Arial"/>
                <a:sym typeface="Arial"/>
              </a:rPr>
              <a:t>Sự kịên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vi-VN" sz="1100" b="1" i="0" u="sng" strike="noStrike" cap="none" dirty="0">
                <a:solidFill>
                  <a:schemeClr val="lt1"/>
                </a:solidFill>
                <a:latin typeface="Arial"/>
                <a:ea typeface="Arial"/>
                <a:cs typeface="Arial"/>
                <a:sym typeface="Arial"/>
              </a:rPr>
              <a:t>Truy cập vào</a:t>
            </a:r>
            <a:r>
              <a:rPr lang="en-US" sz="1100" b="1"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My Job Quest</a:t>
            </a:r>
            <a:endParaRPr sz="1100" b="1" i="0" u="none" strike="noStrike" cap="none" dirty="0">
              <a:solidFill>
                <a:schemeClr val="lt1"/>
              </a:solidFill>
              <a:latin typeface="Arial"/>
              <a:ea typeface="Arial"/>
              <a:cs typeface="Arial"/>
              <a:sym typeface="Arial"/>
            </a:endParaRPr>
          </a:p>
        </p:txBody>
      </p:sp>
      <p:sp>
        <p:nvSpPr>
          <p:cNvPr id="174" name="Google Shape;174;p3"/>
          <p:cNvSpPr txBox="1">
            <a:spLocks noGrp="1"/>
          </p:cNvSpPr>
          <p:nvPr>
            <p:ph type="title"/>
          </p:nvPr>
        </p:nvSpPr>
        <p:spPr>
          <a:xfrm>
            <a:off x="2642505" y="129103"/>
            <a:ext cx="3628104"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en-US" sz="4000" b="1" dirty="0"/>
              <a:t>JobQuest (JQ)</a:t>
            </a:r>
            <a:endParaRPr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495aff0d0_2_0"/>
          <p:cNvSpPr txBox="1">
            <a:spLocks noGrp="1"/>
          </p:cNvSpPr>
          <p:nvPr>
            <p:ph type="title"/>
          </p:nvPr>
        </p:nvSpPr>
        <p:spPr>
          <a:xfrm>
            <a:off x="761600" y="103814"/>
            <a:ext cx="7131000" cy="954300"/>
          </a:xfrm>
          <a:prstGeom prst="rect">
            <a:avLst/>
          </a:prstGeom>
          <a:noFill/>
          <a:ln>
            <a:noFill/>
          </a:ln>
        </p:spPr>
        <p:txBody>
          <a:bodyPr spcFirstLastPara="1" wrap="square" lIns="91425" tIns="45700" rIns="91425" bIns="45700" anchor="ctr" anchorCtr="0">
            <a:noAutofit/>
          </a:bodyPr>
          <a:lstStyle/>
          <a:p>
            <a:pPr lvl="0" algn="ctr"/>
            <a:r>
              <a:rPr lang="en-US" b="1" dirty="0" err="1"/>
              <a:t>Lợi</a:t>
            </a:r>
            <a:r>
              <a:rPr lang="en-US" b="1" dirty="0"/>
              <a:t> </a:t>
            </a:r>
            <a:r>
              <a:rPr lang="en-US" b="1" dirty="0" err="1"/>
              <a:t>ích</a:t>
            </a:r>
            <a:r>
              <a:rPr lang="en-US" b="1" dirty="0"/>
              <a:t> </a:t>
            </a:r>
            <a:r>
              <a:rPr lang="en-US" b="1" dirty="0" err="1"/>
              <a:t>của</a:t>
            </a:r>
            <a:r>
              <a:rPr lang="en-US" b="1" dirty="0"/>
              <a:t> </a:t>
            </a:r>
            <a:r>
              <a:rPr lang="en-US" b="1" dirty="0" err="1"/>
              <a:t>JobQuest</a:t>
            </a:r>
            <a:endParaRPr b="1" dirty="0"/>
          </a:p>
        </p:txBody>
      </p:sp>
      <p:sp>
        <p:nvSpPr>
          <p:cNvPr id="181" name="Google Shape;181;g8495aff0d0_2_0"/>
          <p:cNvSpPr txBox="1">
            <a:spLocks noGrp="1"/>
          </p:cNvSpPr>
          <p:nvPr>
            <p:ph type="body" idx="1"/>
          </p:nvPr>
        </p:nvSpPr>
        <p:spPr>
          <a:xfrm>
            <a:off x="356175" y="1458385"/>
            <a:ext cx="8229600" cy="5016556"/>
          </a:xfrm>
          <a:prstGeom prst="rect">
            <a:avLst/>
          </a:prstGeom>
          <a:noFill/>
          <a:ln>
            <a:noFill/>
          </a:ln>
        </p:spPr>
        <p:txBody>
          <a:bodyPr spcFirstLastPara="1" wrap="square" lIns="91425" tIns="45700" rIns="91425" bIns="45700" anchor="t" anchorCtr="0">
            <a:noAutofit/>
          </a:bodyPr>
          <a:lstStyle/>
          <a:p>
            <a:pPr marL="0" lvl="0" indent="0">
              <a:buNone/>
            </a:pPr>
            <a:r>
              <a:rPr lang="en-US" dirty="0" err="1"/>
              <a:t>Lợi</a:t>
            </a:r>
            <a:r>
              <a:rPr lang="en-US" dirty="0"/>
              <a:t> </a:t>
            </a:r>
            <a:r>
              <a:rPr lang="en-US" dirty="0" err="1"/>
              <a:t>ích</a:t>
            </a:r>
            <a:r>
              <a:rPr lang="en-US" dirty="0"/>
              <a:t> </a:t>
            </a:r>
            <a:r>
              <a:rPr lang="en-US" dirty="0" err="1"/>
              <a:t>của</a:t>
            </a:r>
            <a:r>
              <a:rPr lang="en-US" dirty="0"/>
              <a:t> </a:t>
            </a:r>
            <a:r>
              <a:rPr lang="en-US" dirty="0" err="1"/>
              <a:t>việc</a:t>
            </a:r>
            <a:r>
              <a:rPr lang="en-US" dirty="0"/>
              <a:t> </a:t>
            </a:r>
            <a:r>
              <a:rPr lang="en-US" dirty="0" err="1"/>
              <a:t>sử</a:t>
            </a:r>
            <a:r>
              <a:rPr lang="en-US" dirty="0"/>
              <a:t> </a:t>
            </a:r>
            <a:r>
              <a:rPr lang="en-US" dirty="0" err="1"/>
              <a:t>dụng</a:t>
            </a:r>
            <a:r>
              <a:rPr lang="en-US" dirty="0"/>
              <a:t> </a:t>
            </a:r>
            <a:r>
              <a:rPr lang="en-US" dirty="0" err="1"/>
              <a:t>JobQuest</a:t>
            </a:r>
            <a:r>
              <a:rPr lang="en-US" dirty="0"/>
              <a:t> </a:t>
            </a:r>
            <a:r>
              <a:rPr lang="en-US" dirty="0" err="1"/>
              <a:t>trong</a:t>
            </a:r>
            <a:r>
              <a:rPr lang="en-US" dirty="0"/>
              <a:t> </a:t>
            </a:r>
            <a:r>
              <a:rPr lang="vi-VN" dirty="0"/>
              <a:t>t</a:t>
            </a:r>
            <a:r>
              <a:rPr lang="en-US" dirty="0" err="1"/>
              <a:t>ìm</a:t>
            </a:r>
            <a:r>
              <a:rPr lang="en-US" dirty="0"/>
              <a:t> </a:t>
            </a:r>
            <a:r>
              <a:rPr lang="en-US" dirty="0" err="1"/>
              <a:t>kiếm</a:t>
            </a:r>
            <a:r>
              <a:rPr lang="en-US" dirty="0"/>
              <a:t> </a:t>
            </a:r>
            <a:r>
              <a:rPr lang="en-US" dirty="0" err="1"/>
              <a:t>việc</a:t>
            </a:r>
            <a:r>
              <a:rPr lang="en-US" dirty="0"/>
              <a:t> </a:t>
            </a:r>
            <a:r>
              <a:rPr lang="en-US" dirty="0" err="1"/>
              <a:t>làm</a:t>
            </a:r>
            <a:r>
              <a:rPr lang="en-US" dirty="0"/>
              <a:t> </a:t>
            </a:r>
            <a:r>
              <a:rPr lang="en-US" dirty="0" err="1"/>
              <a:t>của</a:t>
            </a:r>
            <a:r>
              <a:rPr lang="en-US" dirty="0"/>
              <a:t> </a:t>
            </a:r>
            <a:r>
              <a:rPr lang="en-US" dirty="0" err="1"/>
              <a:t>bạn</a:t>
            </a:r>
            <a:r>
              <a:rPr lang="en-US" dirty="0"/>
              <a:t> :</a:t>
            </a:r>
            <a:endParaRPr lang="vi-VN" dirty="0"/>
          </a:p>
          <a:p>
            <a:pPr marL="457200" lvl="0" indent="-317500" algn="l" rtl="0">
              <a:lnSpc>
                <a:spcPct val="100000"/>
              </a:lnSpc>
              <a:spcBef>
                <a:spcPts val="1800"/>
              </a:spcBef>
              <a:spcAft>
                <a:spcPts val="0"/>
              </a:spcAft>
              <a:buSzPts val="1400"/>
              <a:buChar char="●"/>
            </a:pPr>
            <a:r>
              <a:rPr lang="vi-VN" dirty="0"/>
              <a:t>Phù hợp kỹ năng</a:t>
            </a:r>
          </a:p>
          <a:p>
            <a:pPr marL="457200" lvl="0" indent="-317500" algn="l" rtl="0">
              <a:lnSpc>
                <a:spcPct val="100000"/>
              </a:lnSpc>
              <a:spcBef>
                <a:spcPts val="0"/>
              </a:spcBef>
              <a:spcAft>
                <a:spcPts val="0"/>
              </a:spcAft>
              <a:buSzPts val="1400"/>
              <a:buChar char="●"/>
            </a:pPr>
            <a:r>
              <a:rPr lang="vi-VN" dirty="0"/>
              <a:t>Phù hợp công việc </a:t>
            </a:r>
            <a:endParaRPr dirty="0"/>
          </a:p>
          <a:p>
            <a:pPr marL="457200" lvl="0" indent="-317500" algn="l" rtl="0">
              <a:lnSpc>
                <a:spcPct val="100000"/>
              </a:lnSpc>
              <a:spcBef>
                <a:spcPts val="0"/>
              </a:spcBef>
              <a:spcAft>
                <a:spcPts val="0"/>
              </a:spcAft>
              <a:buSzPts val="1400"/>
              <a:buChar char="●"/>
            </a:pPr>
            <a:r>
              <a:rPr lang="vi-VN" dirty="0"/>
              <a:t>Đăng tải lý lịch</a:t>
            </a:r>
            <a:endParaRPr dirty="0"/>
          </a:p>
          <a:p>
            <a:pPr lvl="0" indent="-317500">
              <a:lnSpc>
                <a:spcPct val="100000"/>
              </a:lnSpc>
              <a:spcBef>
                <a:spcPts val="0"/>
              </a:spcBef>
              <a:buSzPts val="1400"/>
              <a:buChar char="●"/>
            </a:pPr>
            <a:r>
              <a:rPr lang="vi-VN" dirty="0"/>
              <a:t>Kinh nghiệm việc làm </a:t>
            </a:r>
          </a:p>
          <a:p>
            <a:pPr lvl="0" indent="-317500">
              <a:lnSpc>
                <a:spcPct val="100000"/>
              </a:lnSpc>
              <a:spcBef>
                <a:spcPts val="0"/>
              </a:spcBef>
              <a:buSzPts val="1400"/>
              <a:buChar char="●"/>
            </a:pPr>
            <a:r>
              <a:rPr lang="vi-VN" dirty="0">
                <a:solidFill>
                  <a:srgbClr val="002060"/>
                </a:solidFill>
              </a:rPr>
              <a:t>Tìm kiếm chương trình huấn luyện</a:t>
            </a:r>
          </a:p>
          <a:p>
            <a:pPr lvl="0" indent="-317500">
              <a:lnSpc>
                <a:spcPct val="100000"/>
              </a:lnSpc>
              <a:spcBef>
                <a:spcPts val="0"/>
              </a:spcBef>
              <a:buSzPts val="1400"/>
              <a:buChar char="●"/>
            </a:pPr>
            <a:r>
              <a:rPr lang="vi-VN" dirty="0"/>
              <a:t>Tuyển dụng của công ty</a:t>
            </a:r>
            <a:endParaRPr dirty="0"/>
          </a:p>
          <a:p>
            <a:pPr marL="457200" lvl="0" indent="-317500" algn="l" rtl="0">
              <a:lnSpc>
                <a:spcPct val="100000"/>
              </a:lnSpc>
              <a:spcBef>
                <a:spcPts val="0"/>
              </a:spcBef>
              <a:spcAft>
                <a:spcPts val="0"/>
              </a:spcAft>
              <a:buSzPts val="1400"/>
              <a:buChar char="●"/>
            </a:pPr>
            <a:r>
              <a:rPr lang="vi-VN" dirty="0"/>
              <a:t>Chú ý sự kiện như hội chợ việc làm</a:t>
            </a:r>
            <a:endParaRPr dirty="0"/>
          </a:p>
          <a:p>
            <a:pPr marL="457200" lvl="0" indent="-317500" algn="l" rtl="0">
              <a:lnSpc>
                <a:spcPct val="100000"/>
              </a:lnSpc>
              <a:spcBef>
                <a:spcPts val="0"/>
              </a:spcBef>
              <a:spcAft>
                <a:spcPts val="0"/>
              </a:spcAft>
              <a:buSzPts val="1400"/>
              <a:buChar char="●"/>
            </a:pPr>
            <a:r>
              <a:rPr lang="vi-VN" dirty="0"/>
              <a:t>Công việc về khôi phục chất lượng môi trường</a:t>
            </a:r>
            <a:endParaRPr dirty="0"/>
          </a:p>
          <a:p>
            <a:pPr marL="457200" lvl="0" indent="0" algn="l" rtl="0">
              <a:lnSpc>
                <a:spcPct val="90000"/>
              </a:lnSpc>
              <a:spcBef>
                <a:spcPts val="0"/>
              </a:spcBef>
              <a:spcAft>
                <a:spcPts val="0"/>
              </a:spcAft>
              <a:buSzPts val="1800"/>
              <a:buNone/>
            </a:pPr>
            <a:endParaRPr dirty="0"/>
          </a:p>
        </p:txBody>
      </p:sp>
      <p:pic>
        <p:nvPicPr>
          <p:cNvPr id="182" name="Google Shape;182;g8495aff0d0_2_0"/>
          <p:cNvPicPr preferRelativeResize="0"/>
          <p:nvPr/>
        </p:nvPicPr>
        <p:blipFill rotWithShape="1">
          <a:blip r:embed="rId3">
            <a:alphaModFix/>
          </a:blip>
          <a:srcRect/>
          <a:stretch/>
        </p:blipFill>
        <p:spPr>
          <a:xfrm>
            <a:off x="5974650" y="2570490"/>
            <a:ext cx="3169350" cy="2829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TotalTime>
  <Words>2965</Words>
  <Application>Microsoft Office PowerPoint</Application>
  <PresentationFormat>On-screen Show (4:3)</PresentationFormat>
  <Paragraphs>307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Merriweather Sans</vt:lpstr>
      <vt:lpstr>Noto Sans Symbols</vt:lpstr>
      <vt:lpstr>Office Theme</vt:lpstr>
      <vt:lpstr>PowerPoint Presentation</vt:lpstr>
      <vt:lpstr>Tham gia chương trình RESEA  </vt:lpstr>
      <vt:lpstr>Tham dự các buổi họp của RESEA  </vt:lpstr>
      <vt:lpstr>chúng tôi làm sao có thể giúp bạn tiếp tục lãnh tiền thất nghiệp</vt:lpstr>
      <vt:lpstr>PowerPoint Presentation</vt:lpstr>
      <vt:lpstr>Đánh giá nhu cầu cá nhân</vt:lpstr>
      <vt:lpstr>Giới thiệu dịch vụ việc làm lại Kế hoạch hành động nghề nghiệp (CAP)</vt:lpstr>
      <vt:lpstr>JobQuest (JQ)</vt:lpstr>
      <vt:lpstr>Lợi ích của JobQuest</vt:lpstr>
      <vt:lpstr>Mục đích sử dụng Thông tin thị trường lao động(LMI)</vt:lpstr>
      <vt:lpstr>Câu hỏi mà LMI trả lời</vt:lpstr>
      <vt:lpstr>Hồ sơ lý lịch</vt:lpstr>
      <vt:lpstr>Bảng tìm công việc làm</vt:lpstr>
      <vt:lpstr>Câu hỏi đánh giá đủ điều kiện cho tiền thất nghiệp</vt:lpstr>
      <vt:lpstr> Hoạt động và hội thảo của trung tâm huấn nghiệp</vt:lpstr>
      <vt:lpstr>PowerPoint Presentation</vt:lpstr>
      <vt:lpstr>Các bước tiếp theo: Sau cuộc họp RESEA ban đầu</vt:lpstr>
      <vt:lpstr>Hãy nhớ rằng, không tham gia hai cuộc họp RESEA của bạn sẽ ảnh hưởng đến tiền thất nghiệp của bạn!  Nhân viên MassHire mong muốn phục vụ bạn!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Leonard, Kim (EOL)</cp:lastModifiedBy>
  <cp:revision>88</cp:revision>
  <dcterms:created xsi:type="dcterms:W3CDTF">2018-04-17T17:15:10Z</dcterms:created>
  <dcterms:modified xsi:type="dcterms:W3CDTF">2020-07-09T17:20:40Z</dcterms:modified>
</cp:coreProperties>
</file>