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1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1504AE8" w14:textId="77777777" w:rsidR="00BB3F60" w:rsidRDefault="00BB3F60" w:rsidP="00BB3F60">
      <w:pPr>
        <w:ind w:left="1440"/>
        <w:rPr>
          <w:b/>
        </w:rPr>
      </w:pPr>
      <w:r>
        <w:rPr>
          <w:b/>
        </w:rPr>
        <w:t>Table of Contents</w:t>
      </w:r>
    </w:p>
    <w:p w14:paraId="105680DF" w14:textId="77777777" w:rsidR="00BB3F60" w:rsidRDefault="00BB3F60" w:rsidP="00BB3F60">
      <w:pPr>
        <w:ind w:left="1440"/>
        <w:rPr>
          <w:b/>
        </w:rPr>
      </w:pPr>
    </w:p>
    <w:p w14:paraId="619AB5A3" w14:textId="77777777" w:rsidR="00BB3F60" w:rsidRDefault="00BB3F60" w:rsidP="00BB3F60">
      <w:pPr>
        <w:numPr>
          <w:ilvl w:val="0"/>
          <w:numId w:val="2"/>
        </w:numPr>
        <w:tabs>
          <w:tab w:val="clear" w:pos="360"/>
          <w:tab w:val="num" w:pos="1890"/>
        </w:tabs>
        <w:ind w:left="1440" w:firstLine="0"/>
      </w:pPr>
      <w:r>
        <w:t>introduction</w:t>
      </w:r>
    </w:p>
    <w:p w14:paraId="07372B20" w14:textId="77777777" w:rsidR="00BB3F60" w:rsidRDefault="00BB3F60" w:rsidP="00BB3F60">
      <w:pPr>
        <w:numPr>
          <w:ilvl w:val="0"/>
          <w:numId w:val="2"/>
        </w:numPr>
        <w:tabs>
          <w:tab w:val="clear" w:pos="360"/>
          <w:tab w:val="num" w:pos="1890"/>
        </w:tabs>
        <w:ind w:left="1440" w:firstLine="0"/>
        <w:rPr>
          <w:b/>
        </w:rPr>
      </w:pPr>
      <w:r>
        <w:t>permit fact sheet</w:t>
      </w:r>
    </w:p>
    <w:p w14:paraId="6A7E163B" w14:textId="77777777" w:rsidR="00BB3F60" w:rsidRDefault="00BB3F60" w:rsidP="00BB3F60">
      <w:pPr>
        <w:numPr>
          <w:ilvl w:val="0"/>
          <w:numId w:val="2"/>
        </w:numPr>
        <w:tabs>
          <w:tab w:val="clear" w:pos="360"/>
          <w:tab w:val="num" w:pos="1890"/>
        </w:tabs>
        <w:ind w:left="1440" w:firstLine="0"/>
        <w:rPr>
          <w:rFonts w:eastAsia="Times New Roman"/>
          <w:color w:val="000000"/>
        </w:rPr>
      </w:pPr>
      <w:r>
        <w:t>completeness checklist</w:t>
      </w:r>
    </w:p>
    <w:p w14:paraId="0227CAB3" w14:textId="77777777" w:rsidR="00BB3F60" w:rsidRDefault="00BB3F60" w:rsidP="00BB3F60">
      <w:pPr>
        <w:numPr>
          <w:ilvl w:val="0"/>
          <w:numId w:val="2"/>
        </w:numPr>
        <w:tabs>
          <w:tab w:val="clear" w:pos="360"/>
          <w:tab w:val="num" w:pos="1890"/>
        </w:tabs>
        <w:ind w:left="1440" w:firstLine="0"/>
        <w:rPr>
          <w:rFonts w:eastAsia="Times New Roman"/>
          <w:color w:val="000000"/>
        </w:rPr>
      </w:pPr>
      <w:r>
        <w:t>guidance documents</w:t>
      </w:r>
    </w:p>
    <w:p w14:paraId="4B97F2C5" w14:textId="77777777" w:rsidR="00BB3F60" w:rsidRDefault="00BB3F60" w:rsidP="00BB3F60">
      <w:pPr>
        <w:rPr>
          <w:rFonts w:eastAsia="Times New Roman"/>
          <w:color w:val="000000"/>
        </w:rPr>
      </w:pPr>
    </w:p>
    <w:p w14:paraId="1F493CD2" w14:textId="77777777" w:rsidR="00BB3F60" w:rsidRDefault="00BB3F60" w:rsidP="00BB3F60">
      <w:pPr>
        <w:ind w:left="1440"/>
        <w:rPr>
          <w:b/>
        </w:rPr>
      </w:pPr>
      <w:r>
        <w:rPr>
          <w:b/>
        </w:rPr>
        <w:t>Introduction</w:t>
      </w:r>
    </w:p>
    <w:p w14:paraId="57AF192F" w14:textId="77777777" w:rsidR="00BB3F60" w:rsidRDefault="00BB3F60" w:rsidP="00BB3F60">
      <w:pPr>
        <w:ind w:left="1440"/>
        <w:rPr>
          <w:rFonts w:eastAsia="Times New Roman"/>
        </w:rPr>
      </w:pPr>
    </w:p>
    <w:p w14:paraId="7365F231" w14:textId="77777777" w:rsidR="00BB3F60" w:rsidRDefault="00BB3F60" w:rsidP="00BB3F60">
      <w:pPr>
        <w:ind w:left="1440"/>
        <w:rPr>
          <w:color w:val="000000"/>
        </w:rPr>
      </w:pPr>
      <w:r>
        <w:rPr>
          <w:color w:val="000000"/>
        </w:rPr>
        <w:t xml:space="preserve">MassDEP </w:t>
      </w:r>
      <w:r>
        <w:rPr>
          <w:i/>
          <w:iCs/>
          <w:color w:val="000000"/>
        </w:rPr>
        <w:t>Permit Applications</w:t>
      </w:r>
      <w:r>
        <w:rPr>
          <w:color w:val="000000"/>
        </w:rPr>
        <w:t xml:space="preserve">, as well as </w:t>
      </w:r>
      <w:r>
        <w:rPr>
          <w:i/>
          <w:iCs/>
          <w:color w:val="000000"/>
        </w:rPr>
        <w:t>Instructions &amp; Support Materials</w:t>
      </w:r>
      <w:r>
        <w:rPr>
          <w:color w:val="000000"/>
        </w:rPr>
        <w:t xml:space="preserve">, are available for download from the MassDEP Web site at </w:t>
      </w:r>
      <w:hyperlink r:id="rId11" w:history="1">
        <w:r>
          <w:rPr>
            <w:rStyle w:val="Hyperlink"/>
          </w:rPr>
          <w:t>mass.gov/dep</w:t>
        </w:r>
      </w:hyperlink>
      <w:r>
        <w:rPr>
          <w:color w:val="000000"/>
        </w:rPr>
        <w:t xml:space="preserve"> in two file formats: Microsoft Word</w:t>
      </w:r>
      <w:r>
        <w:rPr>
          <w:rFonts w:ascii="Symbol" w:hAnsi="Symbol"/>
          <w:color w:val="000000"/>
        </w:rPr>
        <w:t>ä</w:t>
      </w:r>
      <w:r>
        <w:rPr>
          <w:color w:val="000000"/>
        </w:rPr>
        <w:t xml:space="preserve"> and Adobe Acrobat PDF</w:t>
      </w:r>
      <w:r>
        <w:rPr>
          <w:rFonts w:ascii="Symbol" w:hAnsi="Symbol"/>
          <w:color w:val="000000"/>
        </w:rPr>
        <w:t>ä.</w:t>
      </w:r>
      <w:r>
        <w:rPr>
          <w:color w:val="000000"/>
        </w:rPr>
        <w:t xml:space="preserve"> </w:t>
      </w:r>
    </w:p>
    <w:p w14:paraId="29094500" w14:textId="77777777" w:rsidR="00BB3F60" w:rsidRDefault="00BB3F60" w:rsidP="00BB3F60">
      <w:pPr>
        <w:ind w:left="1440"/>
        <w:rPr>
          <w:color w:val="000000"/>
        </w:rPr>
      </w:pPr>
      <w:r>
        <w:rPr>
          <w:color w:val="000000"/>
        </w:rPr>
        <w:t> </w:t>
      </w:r>
    </w:p>
    <w:p w14:paraId="63A8ECEF" w14:textId="77777777" w:rsidR="00BB3F60" w:rsidRDefault="00BB3F60" w:rsidP="00BB3F60">
      <w:pPr>
        <w:ind w:left="1440"/>
        <w:rPr>
          <w:color w:val="000000"/>
        </w:rPr>
      </w:pPr>
      <w:r>
        <w:rPr>
          <w:i/>
          <w:iCs/>
          <w:color w:val="000000"/>
        </w:rPr>
        <w:t xml:space="preserve">Instructions &amp; Support Materials </w:t>
      </w:r>
      <w:r>
        <w:rPr>
          <w:color w:val="000000"/>
        </w:rPr>
        <w:t xml:space="preserve">provide guidance on how to prepare a permit application. </w:t>
      </w:r>
    </w:p>
    <w:p w14:paraId="62968828" w14:textId="77777777" w:rsidR="00BB3F60" w:rsidRPr="00C7144F" w:rsidRDefault="00BB3F60" w:rsidP="00BB3F60">
      <w:pPr>
        <w:ind w:left="1440"/>
      </w:pPr>
    </w:p>
    <w:p w14:paraId="43F23F9F" w14:textId="77777777" w:rsidR="00BB3F60" w:rsidRDefault="00BB3F60" w:rsidP="00BB3F60">
      <w:pPr>
        <w:ind w:left="1440"/>
        <w:rPr>
          <w:color w:val="000000"/>
        </w:rPr>
      </w:pPr>
      <w:r>
        <w:rPr>
          <w:color w:val="000000"/>
        </w:rPr>
        <w:t xml:space="preserve">These </w:t>
      </w:r>
      <w:r>
        <w:rPr>
          <w:i/>
          <w:iCs/>
          <w:color w:val="000000"/>
        </w:rPr>
        <w:t>Permit Applications</w:t>
      </w:r>
      <w:r>
        <w:rPr>
          <w:color w:val="000000"/>
        </w:rPr>
        <w:t xml:space="preserve">, supporting documents, and the fee payment (if applicable) must now be submitted through the </w:t>
      </w:r>
      <w:hyperlink r:id="rId12" w:history="1">
        <w:proofErr w:type="spellStart"/>
        <w:r>
          <w:rPr>
            <w:rStyle w:val="Hyperlink"/>
          </w:rPr>
          <w:t>ePLACE</w:t>
        </w:r>
        <w:proofErr w:type="spellEnd"/>
        <w:r>
          <w:rPr>
            <w:rStyle w:val="Hyperlink"/>
          </w:rPr>
          <w:t xml:space="preserve"> Portal</w:t>
        </w:r>
      </w:hyperlink>
      <w:r>
        <w:rPr>
          <w:color w:val="000000"/>
        </w:rPr>
        <w:t xml:space="preserve">. See </w:t>
      </w:r>
      <w:proofErr w:type="spellStart"/>
      <w:r>
        <w:rPr>
          <w:color w:val="000000"/>
        </w:rPr>
        <w:t>ePLACE</w:t>
      </w:r>
      <w:proofErr w:type="spellEnd"/>
      <w:r>
        <w:rPr>
          <w:color w:val="000000"/>
        </w:rPr>
        <w:t xml:space="preserve"> step-by-step instructions on the mass.gov page for this application.</w:t>
      </w:r>
    </w:p>
    <w:p w14:paraId="10D3CE54" w14:textId="77777777" w:rsidR="00F67BC3" w:rsidRDefault="00F67BC3" w:rsidP="000659C8"/>
    <w:p w14:paraId="289F24CA" w14:textId="77777777" w:rsidR="00F67BC3" w:rsidRDefault="00F67BC3" w:rsidP="000659C8"/>
    <w:p w14:paraId="7C531CAA" w14:textId="77777777" w:rsidR="00F67BC3" w:rsidRDefault="00F67BC3" w:rsidP="000659C8"/>
    <w:p w14:paraId="1B7FAA4F" w14:textId="77777777" w:rsidR="00F67BC3" w:rsidRDefault="00F67BC3" w:rsidP="000659C8"/>
    <w:p w14:paraId="0BB5589E" w14:textId="77777777" w:rsidR="00F67BC3" w:rsidRDefault="00F67BC3" w:rsidP="000659C8"/>
    <w:p w14:paraId="4715568D" w14:textId="77777777" w:rsidR="00F67BC3" w:rsidRDefault="00F67BC3" w:rsidP="000659C8"/>
    <w:p w14:paraId="18A63F0F" w14:textId="77777777" w:rsidR="00F67BC3" w:rsidRDefault="00F67BC3" w:rsidP="000659C8"/>
    <w:p w14:paraId="3CCDE224" w14:textId="77777777" w:rsidR="00F67BC3" w:rsidRDefault="00F67BC3" w:rsidP="000659C8"/>
    <w:p w14:paraId="416941B1" w14:textId="77777777" w:rsidR="00F67BC3" w:rsidRDefault="00F67BC3" w:rsidP="000659C8"/>
    <w:p w14:paraId="7E09E921" w14:textId="77777777" w:rsidR="00F67BC3" w:rsidRDefault="00F67BC3" w:rsidP="000659C8"/>
    <w:p w14:paraId="5D41A247" w14:textId="77777777" w:rsidR="00F67BC3" w:rsidRDefault="00F67BC3" w:rsidP="000659C8">
      <w:pPr>
        <w:sectPr w:rsidR="00F67BC3">
          <w:headerReference w:type="default" r:id="rId13"/>
          <w:footerReference w:type="even" r:id="rId14"/>
          <w:footerReference w:type="default" r:id="rId15"/>
          <w:pgSz w:w="12240" w:h="15840"/>
          <w:pgMar w:top="619" w:right="1080" w:bottom="720" w:left="1080" w:header="634" w:footer="230" w:gutter="0"/>
          <w:cols w:space="720"/>
        </w:sectPr>
      </w:pPr>
    </w:p>
    <w:p w14:paraId="39FB7168" w14:textId="77777777" w:rsidR="00F67BC3" w:rsidRDefault="00F67BC3" w:rsidP="000659C8">
      <w:pPr>
        <w:pStyle w:val="texthang"/>
        <w:rPr>
          <w:b/>
        </w:rPr>
      </w:pPr>
      <w:r>
        <w:rPr>
          <w:b/>
        </w:rPr>
        <w:lastRenderedPageBreak/>
        <w:t>1.</w:t>
      </w:r>
      <w:r>
        <w:rPr>
          <w:b/>
        </w:rPr>
        <w:tab/>
        <w:t xml:space="preserve">What is the purpose of these approvals?        </w:t>
      </w:r>
    </w:p>
    <w:p w14:paraId="7E3A8708" w14:textId="77777777" w:rsidR="00F67BC3" w:rsidRDefault="00F67BC3" w:rsidP="000659C8">
      <w:pPr>
        <w:pStyle w:val="texthang"/>
      </w:pPr>
    </w:p>
    <w:p w14:paraId="265B3F76" w14:textId="77777777" w:rsidR="00F67BC3" w:rsidRDefault="00F67BC3" w:rsidP="000659C8">
      <w:pPr>
        <w:pStyle w:val="texthang"/>
      </w:pPr>
      <w:r>
        <w:tab/>
        <w:t>The categories identified above are all related to necessary approvals and permits leading to final approval for land application of residuals for beneficial purposes. BRP WP 28 and BRP WP 29 are required for all approvals. BRP WP 30, BRP WP 31 and BRP WP 32 are project specific and are only required if the product is classified as a Type II or III material. The following listing briefly summarizes all necessary submittals prior to land application of sludge (including sludge products) and septage. See 310 CMR 32.00 for further information about classification of sludge and septage.</w:t>
      </w:r>
    </w:p>
    <w:p w14:paraId="159E4798" w14:textId="77777777" w:rsidR="00F67BC3" w:rsidRDefault="00F67BC3" w:rsidP="000659C8">
      <w:pPr>
        <w:pStyle w:val="texthang"/>
      </w:pPr>
    </w:p>
    <w:p w14:paraId="742D4EC2" w14:textId="77777777" w:rsidR="00F67BC3" w:rsidRDefault="00F67BC3" w:rsidP="000659C8">
      <w:pPr>
        <w:pStyle w:val="texthang"/>
      </w:pPr>
      <w:r>
        <w:t xml:space="preserve">   </w:t>
      </w:r>
      <w:r>
        <w:tab/>
        <w:t xml:space="preserve">BRP WP 28 </w:t>
      </w:r>
      <w:r>
        <w:tab/>
        <w:t>Approval of sampling and analysis plan prior to land application of sludge and septage.  This is required for all applications.</w:t>
      </w:r>
    </w:p>
    <w:p w14:paraId="09335FB1" w14:textId="77777777" w:rsidR="00F67BC3" w:rsidRDefault="00F67BC3" w:rsidP="000659C8">
      <w:pPr>
        <w:pStyle w:val="texthang"/>
      </w:pPr>
      <w:r>
        <w:tab/>
      </w:r>
    </w:p>
    <w:p w14:paraId="12EABC7B" w14:textId="77777777" w:rsidR="00F67BC3" w:rsidRDefault="00F67BC3" w:rsidP="000659C8">
      <w:pPr>
        <w:pStyle w:val="texthang"/>
      </w:pPr>
      <w:r>
        <w:t xml:space="preserve">   </w:t>
      </w:r>
      <w:r>
        <w:tab/>
        <w:t xml:space="preserve">BRP WP 29 </w:t>
      </w:r>
      <w:r>
        <w:tab/>
        <w:t>Determination of suitability for land application of sludge and s</w:t>
      </w:r>
      <w:r w:rsidR="000659C8">
        <w:t xml:space="preserve">eptage (also referred to as </w:t>
      </w:r>
      <w:r>
        <w:t>sludge classification). This submittal is required for all applications.</w:t>
      </w:r>
      <w:r w:rsidR="0008249E">
        <w:t xml:space="preserve"> For renewals of Type I sludge products please use the BRPWP93 application. </w:t>
      </w:r>
    </w:p>
    <w:p w14:paraId="524D707B" w14:textId="77777777" w:rsidR="00F67BC3" w:rsidRDefault="00F67BC3" w:rsidP="000659C8">
      <w:pPr>
        <w:pStyle w:val="texthang"/>
      </w:pPr>
      <w:r>
        <w:tab/>
      </w:r>
    </w:p>
    <w:p w14:paraId="7FE1088E" w14:textId="77777777" w:rsidR="00F67BC3" w:rsidRDefault="00F67BC3" w:rsidP="000659C8">
      <w:pPr>
        <w:pStyle w:val="texthang"/>
      </w:pPr>
      <w:r>
        <w:t xml:space="preserve">   </w:t>
      </w:r>
      <w:r>
        <w:tab/>
        <w:t xml:space="preserve">BRP WP 30 </w:t>
      </w:r>
      <w:r>
        <w:tab/>
        <w:t>Approval of land application certificate for Type II and Type III sludge and sludge products for projects of 0.5 acres or more.</w:t>
      </w:r>
    </w:p>
    <w:p w14:paraId="771222AC" w14:textId="77777777" w:rsidR="00F67BC3" w:rsidRDefault="00F67BC3" w:rsidP="000659C8">
      <w:pPr>
        <w:pStyle w:val="texthang"/>
      </w:pPr>
      <w:r>
        <w:tab/>
      </w:r>
    </w:p>
    <w:p w14:paraId="0DC920B1" w14:textId="77777777" w:rsidR="00F67BC3" w:rsidRDefault="00F67BC3" w:rsidP="000659C8">
      <w:pPr>
        <w:pStyle w:val="texthang"/>
      </w:pPr>
      <w:r>
        <w:t xml:space="preserve">   </w:t>
      </w:r>
      <w:r>
        <w:tab/>
        <w:t xml:space="preserve">BRP WP 31 </w:t>
      </w:r>
      <w:r>
        <w:tab/>
        <w:t>Approval of land application certificate for Type II and Type III sludge and sludge products for projects of less than 0.5 acres.</w:t>
      </w:r>
    </w:p>
    <w:p w14:paraId="77F7D1AE" w14:textId="77777777" w:rsidR="00F67BC3" w:rsidRDefault="00F67BC3" w:rsidP="000659C8">
      <w:pPr>
        <w:pStyle w:val="texthang"/>
      </w:pPr>
    </w:p>
    <w:p w14:paraId="793406EE" w14:textId="77777777" w:rsidR="00F67BC3" w:rsidRDefault="00F67BC3" w:rsidP="000659C8">
      <w:pPr>
        <w:pStyle w:val="texthang"/>
      </w:pPr>
      <w:r>
        <w:t xml:space="preserve">   </w:t>
      </w:r>
      <w:r>
        <w:tab/>
        <w:t xml:space="preserve">BRP WP 32 </w:t>
      </w:r>
      <w:r>
        <w:tab/>
        <w:t>Renewal or modification of a land application certificate.</w:t>
      </w:r>
    </w:p>
    <w:p w14:paraId="5BFAC914" w14:textId="77777777" w:rsidR="00F67BC3" w:rsidRDefault="00F67BC3" w:rsidP="000659C8">
      <w:pPr>
        <w:pStyle w:val="texthang"/>
      </w:pPr>
      <w:r>
        <w:t xml:space="preserve"> </w:t>
      </w:r>
    </w:p>
    <w:p w14:paraId="3F00DE68" w14:textId="77777777" w:rsidR="00F67BC3" w:rsidRDefault="00F67BC3" w:rsidP="000659C8">
      <w:pPr>
        <w:pStyle w:val="texthang"/>
      </w:pPr>
      <w:r>
        <w:tab/>
        <w:t>These permits and approvals are intended to protect public health, safety and the environment by comprehensively regulating the land application of sludge, sludge products (such as compost and pellets), and septage.  Land application of these materials must be conducted in a proper manner to prevent pollution of ground and surface waters, drinking water supplies, and protect public health from potential contamination and transport of heavy metals and pathogens.</w:t>
      </w:r>
    </w:p>
    <w:p w14:paraId="1F6102F7" w14:textId="77777777" w:rsidR="00F67BC3" w:rsidRDefault="00F67BC3" w:rsidP="000659C8">
      <w:pPr>
        <w:pStyle w:val="texthang"/>
      </w:pPr>
    </w:p>
    <w:p w14:paraId="67BB86A2" w14:textId="77777777" w:rsidR="00F67BC3" w:rsidRDefault="00F67BC3" w:rsidP="000659C8">
      <w:pPr>
        <w:pStyle w:val="texthang"/>
      </w:pPr>
      <w:r>
        <w:tab/>
        <w:t>Statutory authority is provided in MGL Chapter 21, s. 27(9), 27(12), and 43; Chapter 21A s. 2(28); and Chapter 111, s. 160.  Regulatory authority is stated in 310 CMR 32.00.</w:t>
      </w:r>
    </w:p>
    <w:p w14:paraId="2028EAF1" w14:textId="77777777" w:rsidR="00F67BC3" w:rsidRDefault="00F67BC3" w:rsidP="000659C8">
      <w:pPr>
        <w:pStyle w:val="texthang"/>
      </w:pPr>
    </w:p>
    <w:p w14:paraId="5CC9DD37" w14:textId="77777777" w:rsidR="00F67BC3" w:rsidRDefault="00F67BC3" w:rsidP="000659C8">
      <w:pPr>
        <w:pStyle w:val="texthang"/>
        <w:rPr>
          <w:b/>
        </w:rPr>
      </w:pPr>
      <w:r>
        <w:rPr>
          <w:b/>
        </w:rPr>
        <w:t>2.</w:t>
      </w:r>
      <w:r>
        <w:rPr>
          <w:b/>
        </w:rPr>
        <w:tab/>
        <w:t>Who must apply?</w:t>
      </w:r>
    </w:p>
    <w:p w14:paraId="473873A0" w14:textId="77777777" w:rsidR="00F67BC3" w:rsidRDefault="00F67BC3" w:rsidP="000659C8">
      <w:pPr>
        <w:pStyle w:val="texthang"/>
      </w:pPr>
    </w:p>
    <w:p w14:paraId="5BB8A980" w14:textId="77777777" w:rsidR="00F67BC3" w:rsidRDefault="00F67BC3" w:rsidP="000659C8">
      <w:pPr>
        <w:pStyle w:val="texthang"/>
      </w:pPr>
      <w:r>
        <w:tab/>
        <w:t xml:space="preserve">Any individual, business, organization or commercial establishment that wish to utilize sludge, sludge derived products, or septage as a fertilizer or soil conditioner by providing nutrients for growing vegetation or improving the quality of the soil for the purpose of growing vegetation.  The applicant should carefully read all relevant guidance documents and MassDEP Guidelines for Sludge Analysis before filling out any application forms.  </w:t>
      </w:r>
    </w:p>
    <w:p w14:paraId="564B6E50" w14:textId="77777777" w:rsidR="00F67BC3" w:rsidRDefault="00F67BC3" w:rsidP="000659C8">
      <w:pPr>
        <w:pStyle w:val="texthang"/>
      </w:pPr>
    </w:p>
    <w:p w14:paraId="26D3D299" w14:textId="77777777" w:rsidR="00F67BC3" w:rsidRDefault="00F67BC3" w:rsidP="000659C8">
      <w:pPr>
        <w:pStyle w:val="texthang"/>
        <w:ind w:left="0" w:firstLine="0"/>
        <w:rPr>
          <w:b/>
        </w:rPr>
      </w:pPr>
      <w:r>
        <w:rPr>
          <w:b/>
        </w:rPr>
        <w:br w:type="page"/>
      </w:r>
      <w:r>
        <w:rPr>
          <w:b/>
        </w:rPr>
        <w:lastRenderedPageBreak/>
        <w:t>3.</w:t>
      </w:r>
      <w:r>
        <w:rPr>
          <w:b/>
        </w:rPr>
        <w:tab/>
        <w:t>What other requirements should be considered when applying for these approvals?</w:t>
      </w:r>
    </w:p>
    <w:p w14:paraId="274301C3" w14:textId="77777777" w:rsidR="00F67BC3" w:rsidRDefault="00F67BC3" w:rsidP="000659C8">
      <w:pPr>
        <w:pStyle w:val="texthang"/>
      </w:pPr>
    </w:p>
    <w:p w14:paraId="50A768EF" w14:textId="77777777" w:rsidR="00F67BC3" w:rsidRDefault="00F67BC3" w:rsidP="000659C8">
      <w:pPr>
        <w:pStyle w:val="texthang"/>
        <w:rPr>
          <w:b/>
        </w:rPr>
      </w:pPr>
      <w:r>
        <w:tab/>
      </w:r>
      <w:r>
        <w:rPr>
          <w:b/>
        </w:rPr>
        <w:t>a.</w:t>
      </w:r>
      <w:r>
        <w:rPr>
          <w:b/>
        </w:rPr>
        <w:tab/>
        <w:t>What prerequisites should be considered before applying for these approvals?</w:t>
      </w:r>
    </w:p>
    <w:p w14:paraId="41718386" w14:textId="77777777" w:rsidR="00F67BC3" w:rsidRDefault="00F67BC3" w:rsidP="000659C8">
      <w:pPr>
        <w:pStyle w:val="texthang"/>
      </w:pPr>
    </w:p>
    <w:p w14:paraId="3ACF7855" w14:textId="7AF7F301" w:rsidR="00F67BC3" w:rsidRDefault="00F67BC3" w:rsidP="00C22CF0">
      <w:pPr>
        <w:pStyle w:val="texthang"/>
      </w:pPr>
      <w:r>
        <w:tab/>
      </w:r>
      <w:r w:rsidR="00C22CF0" w:rsidRPr="00C22CF0">
        <w:t xml:space="preserve">Permits of this type may require MEPA review. Please carefully examine 301 CMR 11.00, the MEPA Regulations, to determine if your project exceeds the MEPA review thresholds, or for more information contact the MEPA Unit of the Executive Office of Environmental Affairs (100 Cambridge Street, Suite 900, Boston, MA 02114; (617-626-1020). MassDEP cannot complete technical review of the notice of intent until the MEPA process has been concluded. MEPA filings should be uploaded along with your application submission in the Documents section in </w:t>
      </w:r>
      <w:proofErr w:type="spellStart"/>
      <w:r w:rsidR="00C22CF0" w:rsidRPr="00C22CF0">
        <w:t>ePLACE</w:t>
      </w:r>
      <w:proofErr w:type="spellEnd"/>
      <w:r w:rsidR="00C22CF0" w:rsidRPr="00C22CF0">
        <w:t>.</w:t>
      </w:r>
    </w:p>
    <w:p w14:paraId="444827C0" w14:textId="77777777" w:rsidR="00F67BC3" w:rsidRDefault="00F67BC3" w:rsidP="000659C8">
      <w:pPr>
        <w:pStyle w:val="texthang"/>
      </w:pPr>
    </w:p>
    <w:p w14:paraId="1F29C68C" w14:textId="77777777" w:rsidR="00F67BC3" w:rsidRDefault="00F67BC3" w:rsidP="000659C8">
      <w:pPr>
        <w:pStyle w:val="texthang"/>
        <w:rPr>
          <w:b/>
        </w:rPr>
      </w:pPr>
      <w:r>
        <w:rPr>
          <w:b/>
        </w:rPr>
        <w:tab/>
        <w:t>b.</w:t>
      </w:r>
      <w:r>
        <w:rPr>
          <w:b/>
        </w:rPr>
        <w:tab/>
        <w:t xml:space="preserve">What other requirements should be considered when applying for these approvals? </w:t>
      </w:r>
    </w:p>
    <w:p w14:paraId="20B29B83" w14:textId="77777777" w:rsidR="00F67BC3" w:rsidRDefault="00F67BC3" w:rsidP="000659C8">
      <w:pPr>
        <w:pStyle w:val="texthang"/>
      </w:pPr>
    </w:p>
    <w:p w14:paraId="7F04C255" w14:textId="77777777" w:rsidR="00F67BC3" w:rsidRDefault="00F67BC3" w:rsidP="000659C8">
      <w:pPr>
        <w:pStyle w:val="texthang"/>
      </w:pPr>
      <w:r>
        <w:tab/>
        <w:t>A copy of all completed applications must be submitted to the Local Board of Health for their concurrence. For Type I classification requests, applications should be submitted to the local Board of Health in the city or town where the treatment facility resides. Applications for a Land Application Certificate of Type II or III products must be submitted to the Local Board of Health where the land application is proposed to take place.</w:t>
      </w:r>
    </w:p>
    <w:p w14:paraId="74A03D99" w14:textId="77777777" w:rsidR="004015A9" w:rsidRDefault="004015A9" w:rsidP="000659C8">
      <w:pPr>
        <w:pStyle w:val="texthang"/>
      </w:pPr>
    </w:p>
    <w:p w14:paraId="42680733" w14:textId="77777777" w:rsidR="004015A9" w:rsidRDefault="004015A9" w:rsidP="004015A9">
      <w:pPr>
        <w:pStyle w:val="texthang"/>
      </w:pPr>
      <w:r>
        <w:tab/>
        <w:t>Each container in which Type I, II and III sludge is sold, distributed, or transported or offered for use, sale, or distribution shall itself prominently display or, if such display is not practicable, shall be accompanied by a shipping paper which shall prominently display the items listed in 310 CMR 32.51 for Type I sludge and the items listed in 310 CMR 32.52 (5) for Type II or Type III sludge.</w:t>
      </w:r>
    </w:p>
    <w:p w14:paraId="2BE909AB" w14:textId="77777777" w:rsidR="004015A9" w:rsidRDefault="004015A9" w:rsidP="004015A9">
      <w:pPr>
        <w:pStyle w:val="texthang"/>
      </w:pPr>
    </w:p>
    <w:p w14:paraId="2624AC4E" w14:textId="77777777" w:rsidR="004015A9" w:rsidRDefault="004015A9" w:rsidP="004015A9">
      <w:pPr>
        <w:pStyle w:val="texthang"/>
      </w:pPr>
      <w:r>
        <w:tab/>
        <w:t xml:space="preserve">Sludge containing molybdenum shall be accompanied by a written label or bill of lading according to the requirements of 310 CMR 32.40 (4). This requirement is for Type I sludge per 310 CMR 32.51 (d) and for Type II and III sludge per 310 CMR 32.52 (8). Additional </w:t>
      </w:r>
      <w:r w:rsidR="00C720E7">
        <w:t xml:space="preserve">information regarding biosolids </w:t>
      </w:r>
      <w:r>
        <w:t xml:space="preserve">containing molybdenum can be found at </w:t>
      </w:r>
      <w:hyperlink r:id="rId16" w:history="1">
        <w:r w:rsidRPr="00641A1D">
          <w:rPr>
            <w:rStyle w:val="Hyperlink"/>
          </w:rPr>
          <w:t>Labeling Requirement and Additional Information Regarding Biosolids Containing Molybdenum</w:t>
        </w:r>
      </w:hyperlink>
      <w:r w:rsidR="00C720E7">
        <w:t>.</w:t>
      </w:r>
    </w:p>
    <w:p w14:paraId="67F2F53D" w14:textId="77777777" w:rsidR="00F67BC3" w:rsidRDefault="00F67BC3" w:rsidP="000659C8">
      <w:pPr>
        <w:pStyle w:val="texthang"/>
      </w:pPr>
    </w:p>
    <w:p w14:paraId="6EB71B3F" w14:textId="77777777" w:rsidR="00F67BC3" w:rsidRDefault="00F67BC3" w:rsidP="000659C8">
      <w:pPr>
        <w:pStyle w:val="texthang"/>
      </w:pPr>
      <w:r>
        <w:tab/>
        <w:t>Note:  These additional requirements are intended to serve as a guide to the applicant.  It does not necessarily include all requirements.</w:t>
      </w:r>
    </w:p>
    <w:p w14:paraId="019D23EC" w14:textId="77777777" w:rsidR="00F67BC3" w:rsidRDefault="00F67BC3" w:rsidP="000659C8">
      <w:pPr>
        <w:pStyle w:val="texthang"/>
      </w:pPr>
    </w:p>
    <w:p w14:paraId="0477B4BC" w14:textId="77777777" w:rsidR="00F67BC3" w:rsidRDefault="00F67BC3" w:rsidP="000659C8">
      <w:pPr>
        <w:pStyle w:val="texthang"/>
        <w:rPr>
          <w:b/>
        </w:rPr>
      </w:pPr>
      <w:r>
        <w:rPr>
          <w:b/>
        </w:rPr>
        <w:t>4.</w:t>
      </w:r>
      <w:r>
        <w:rPr>
          <w:b/>
        </w:rPr>
        <w:tab/>
        <w:t>What is the application fee for this permit?</w:t>
      </w:r>
    </w:p>
    <w:p w14:paraId="7F5D32E9" w14:textId="77777777" w:rsidR="00F67BC3" w:rsidRDefault="00F67BC3" w:rsidP="000659C8">
      <w:pPr>
        <w:pStyle w:val="texthang"/>
      </w:pPr>
    </w:p>
    <w:p w14:paraId="35771D33" w14:textId="77777777" w:rsidR="00F67BC3" w:rsidRDefault="00F67BC3" w:rsidP="000659C8">
      <w:pPr>
        <w:pStyle w:val="texthang"/>
      </w:pPr>
      <w:r>
        <w:tab/>
      </w:r>
      <w:r>
        <w:tab/>
        <w:t>BRP WP 28</w:t>
      </w:r>
      <w:r>
        <w:tab/>
      </w:r>
      <w:r>
        <w:tab/>
      </w:r>
      <w:r>
        <w:tab/>
      </w:r>
      <w:r w:rsidR="00044091">
        <w:t>$860</w:t>
      </w:r>
    </w:p>
    <w:p w14:paraId="35A7EE31" w14:textId="77777777" w:rsidR="00F67BC3" w:rsidRDefault="00F67BC3" w:rsidP="000659C8">
      <w:pPr>
        <w:pStyle w:val="texthang"/>
      </w:pPr>
      <w:r>
        <w:tab/>
      </w:r>
      <w:r>
        <w:tab/>
        <w:t>BRP WP 29</w:t>
      </w:r>
      <w:r>
        <w:tab/>
      </w:r>
      <w:r>
        <w:tab/>
      </w:r>
      <w:r>
        <w:tab/>
        <w:t>$</w:t>
      </w:r>
      <w:r w:rsidR="00CF4342">
        <w:t>3,500</w:t>
      </w:r>
    </w:p>
    <w:p w14:paraId="06699E47" w14:textId="77777777" w:rsidR="00F67BC3" w:rsidRDefault="00F67BC3" w:rsidP="000659C8">
      <w:pPr>
        <w:pStyle w:val="texthang"/>
      </w:pPr>
      <w:r>
        <w:tab/>
      </w:r>
      <w:r>
        <w:tab/>
        <w:t>BRP WP 30</w:t>
      </w:r>
      <w:r>
        <w:tab/>
      </w:r>
      <w:r>
        <w:tab/>
      </w:r>
      <w:r>
        <w:tab/>
        <w:t>$2,</w:t>
      </w:r>
      <w:r w:rsidR="00044091">
        <w:t>9</w:t>
      </w:r>
      <w:r w:rsidR="00D4472E">
        <w:t>1</w:t>
      </w:r>
      <w:r w:rsidR="00044091">
        <w:t>0</w:t>
      </w:r>
    </w:p>
    <w:p w14:paraId="1CE9C06B" w14:textId="77777777" w:rsidR="00F67BC3" w:rsidRDefault="00F67BC3" w:rsidP="000659C8">
      <w:pPr>
        <w:pStyle w:val="texthang"/>
      </w:pPr>
      <w:r>
        <w:tab/>
      </w:r>
      <w:r>
        <w:tab/>
        <w:t>BRP WP 31</w:t>
      </w:r>
      <w:r>
        <w:tab/>
      </w:r>
      <w:r>
        <w:tab/>
      </w:r>
      <w:r>
        <w:tab/>
        <w:t>$</w:t>
      </w:r>
      <w:r w:rsidR="00044091">
        <w:t>755</w:t>
      </w:r>
    </w:p>
    <w:p w14:paraId="4E878C4E" w14:textId="77777777" w:rsidR="00F67BC3" w:rsidRDefault="00F67BC3" w:rsidP="000659C8">
      <w:pPr>
        <w:pStyle w:val="texthang"/>
      </w:pPr>
      <w:r>
        <w:tab/>
      </w:r>
      <w:r>
        <w:tab/>
        <w:t>BRP WP 32</w:t>
      </w:r>
      <w:r>
        <w:tab/>
      </w:r>
      <w:r>
        <w:tab/>
      </w:r>
      <w:r>
        <w:tab/>
        <w:t>$</w:t>
      </w:r>
      <w:r w:rsidR="00044091">
        <w:t>315</w:t>
      </w:r>
    </w:p>
    <w:p w14:paraId="411E7875" w14:textId="77777777" w:rsidR="00F67BC3" w:rsidRDefault="00F67BC3" w:rsidP="000659C8">
      <w:pPr>
        <w:pStyle w:val="texthang"/>
      </w:pPr>
    </w:p>
    <w:p w14:paraId="72A080BF" w14:textId="77777777" w:rsidR="001F5897" w:rsidRDefault="004015A9" w:rsidP="001F5897">
      <w:pPr>
        <w:pStyle w:val="texthang"/>
        <w:rPr>
          <w:rFonts w:eastAsia="Times New Roman"/>
          <w:b/>
        </w:rPr>
      </w:pPr>
      <w:r>
        <w:rPr>
          <w:b/>
        </w:rPr>
        <w:br w:type="page"/>
      </w:r>
      <w:r w:rsidR="00F67BC3">
        <w:rPr>
          <w:b/>
        </w:rPr>
        <w:lastRenderedPageBreak/>
        <w:t>5.</w:t>
      </w:r>
      <w:r w:rsidR="00F67BC3">
        <w:rPr>
          <w:b/>
        </w:rPr>
        <w:tab/>
      </w:r>
      <w:r w:rsidR="001F5897">
        <w:rPr>
          <w:rFonts w:eastAsia="Times New Roman"/>
          <w:b/>
        </w:rPr>
        <w:t>Where should the application be sent?</w:t>
      </w:r>
    </w:p>
    <w:p w14:paraId="1278134E" w14:textId="77777777" w:rsidR="001F5897" w:rsidRDefault="001F5897" w:rsidP="001F5897">
      <w:pPr>
        <w:pStyle w:val="texthang"/>
        <w:ind w:left="0" w:firstLine="0"/>
        <w:rPr>
          <w:rFonts w:eastAsia="Times New Roman"/>
          <w:b/>
        </w:rPr>
      </w:pPr>
      <w:r>
        <w:rPr>
          <w:rFonts w:eastAsia="Times New Roman"/>
          <w:b/>
        </w:rPr>
        <w:tab/>
      </w:r>
    </w:p>
    <w:p w14:paraId="23894AD0" w14:textId="77777777" w:rsidR="001F5897" w:rsidRPr="00724D59" w:rsidRDefault="001F5897" w:rsidP="001F5897">
      <w:pPr>
        <w:pStyle w:val="paragraph"/>
        <w:spacing w:before="0" w:beforeAutospacing="0" w:after="0" w:afterAutospacing="0"/>
        <w:ind w:left="360"/>
        <w:textAlignment w:val="baseline"/>
        <w:rPr>
          <w:rFonts w:ascii="Arial" w:hAnsi="Arial" w:cs="Arial"/>
          <w:sz w:val="20"/>
          <w:szCs w:val="20"/>
        </w:rPr>
      </w:pPr>
      <w:r w:rsidRPr="00724D59">
        <w:rPr>
          <w:rFonts w:ascii="Arial" w:hAnsi="Arial" w:cs="Arial"/>
          <w:bCs/>
          <w:sz w:val="20"/>
          <w:szCs w:val="20"/>
        </w:rPr>
        <w:t>The application must be submitted through</w:t>
      </w:r>
      <w:r w:rsidRPr="00724D59">
        <w:rPr>
          <w:rFonts w:ascii="Arial" w:hAnsi="Arial" w:cs="Arial"/>
          <w:b/>
          <w:sz w:val="20"/>
          <w:szCs w:val="20"/>
        </w:rPr>
        <w:t xml:space="preserve"> </w:t>
      </w:r>
      <w:proofErr w:type="spellStart"/>
      <w:r w:rsidRPr="00724D59">
        <w:rPr>
          <w:rStyle w:val="spellingerror"/>
          <w:rFonts w:ascii="Arial" w:hAnsi="Arial" w:cs="Arial"/>
          <w:sz w:val="20"/>
          <w:szCs w:val="20"/>
        </w:rPr>
        <w:t>ePLACE</w:t>
      </w:r>
      <w:proofErr w:type="spellEnd"/>
      <w:r w:rsidRPr="00724D59">
        <w:rPr>
          <w:rStyle w:val="normaltextrun"/>
          <w:rFonts w:ascii="Arial" w:hAnsi="Arial" w:cs="Arial"/>
          <w:sz w:val="20"/>
          <w:szCs w:val="20"/>
        </w:rPr>
        <w:t>, located here: </w:t>
      </w:r>
      <w:hyperlink r:id="rId17" w:tgtFrame="_blank" w:history="1">
        <w:r w:rsidRPr="00724D59">
          <w:rPr>
            <w:rStyle w:val="normaltextrun"/>
            <w:rFonts w:ascii="Arial" w:hAnsi="Arial" w:cs="Arial"/>
            <w:color w:val="0000FF"/>
            <w:sz w:val="20"/>
            <w:szCs w:val="20"/>
            <w:u w:val="single"/>
          </w:rPr>
          <w:t>https://eplace.eea.mass.gov/citizenaccess</w:t>
        </w:r>
      </w:hyperlink>
      <w:r w:rsidRPr="00724D59">
        <w:rPr>
          <w:rStyle w:val="eop"/>
          <w:rFonts w:ascii="Arial" w:hAnsi="Arial" w:cs="Arial"/>
          <w:sz w:val="20"/>
          <w:szCs w:val="20"/>
        </w:rPr>
        <w:t> </w:t>
      </w:r>
    </w:p>
    <w:p w14:paraId="6507DF3B" w14:textId="77777777" w:rsidR="001F5897" w:rsidRPr="00724D59" w:rsidRDefault="001F5897" w:rsidP="001F5897">
      <w:pPr>
        <w:pStyle w:val="paragraph"/>
        <w:spacing w:before="0" w:beforeAutospacing="0" w:after="0" w:afterAutospacing="0"/>
        <w:textAlignment w:val="baseline"/>
        <w:rPr>
          <w:rFonts w:ascii="Arial" w:hAnsi="Arial" w:cs="Arial"/>
          <w:b/>
          <w:bCs/>
          <w:sz w:val="20"/>
          <w:szCs w:val="20"/>
        </w:rPr>
      </w:pPr>
      <w:r w:rsidRPr="00724D59">
        <w:rPr>
          <w:rStyle w:val="eop"/>
          <w:rFonts w:ascii="Arial" w:hAnsi="Arial" w:cs="Arial"/>
          <w:b/>
          <w:bCs/>
          <w:sz w:val="20"/>
          <w:szCs w:val="20"/>
        </w:rPr>
        <w:t> </w:t>
      </w:r>
    </w:p>
    <w:p w14:paraId="7A0BDA2F" w14:textId="715318DE" w:rsidR="001F5897" w:rsidRDefault="001F5897" w:rsidP="001F5897">
      <w:pPr>
        <w:pStyle w:val="paragraph"/>
        <w:spacing w:before="0" w:beforeAutospacing="0" w:after="0" w:afterAutospacing="0"/>
        <w:ind w:left="360" w:hanging="360"/>
        <w:textAlignment w:val="baseline"/>
        <w:rPr>
          <w:rStyle w:val="normaltextrun"/>
          <w:rFonts w:ascii="Arial" w:hAnsi="Arial" w:cs="Arial"/>
          <w:sz w:val="20"/>
          <w:szCs w:val="20"/>
        </w:rPr>
      </w:pPr>
      <w:r w:rsidRPr="00724D59">
        <w:rPr>
          <w:rStyle w:val="normaltextrun"/>
          <w:rFonts w:ascii="Arial" w:hAnsi="Arial" w:cs="Arial"/>
          <w:sz w:val="20"/>
          <w:szCs w:val="20"/>
        </w:rPr>
        <w:t xml:space="preserve">      Additional visual </w:t>
      </w:r>
      <w:proofErr w:type="spellStart"/>
      <w:r>
        <w:rPr>
          <w:rStyle w:val="normaltextrun"/>
          <w:rFonts w:ascii="Arial" w:hAnsi="Arial" w:cs="Arial"/>
          <w:sz w:val="20"/>
          <w:szCs w:val="20"/>
        </w:rPr>
        <w:t>ePLACE</w:t>
      </w:r>
      <w:proofErr w:type="spellEnd"/>
      <w:r>
        <w:rPr>
          <w:rStyle w:val="normaltextrun"/>
          <w:rFonts w:ascii="Arial" w:hAnsi="Arial" w:cs="Arial"/>
          <w:sz w:val="20"/>
          <w:szCs w:val="20"/>
        </w:rPr>
        <w:t xml:space="preserve"> s</w:t>
      </w:r>
      <w:r w:rsidRPr="00724D59">
        <w:rPr>
          <w:rStyle w:val="normaltextrun"/>
          <w:rFonts w:ascii="Arial" w:hAnsi="Arial" w:cs="Arial"/>
          <w:sz w:val="20"/>
          <w:szCs w:val="20"/>
        </w:rPr>
        <w:t>tep-by-step instructions to assist in submitting your </w:t>
      </w:r>
      <w:r w:rsidR="00E82EE3">
        <w:rPr>
          <w:rStyle w:val="normaltextrun"/>
          <w:rFonts w:ascii="Arial" w:hAnsi="Arial" w:cs="Arial"/>
          <w:sz w:val="20"/>
          <w:szCs w:val="20"/>
        </w:rPr>
        <w:t>application</w:t>
      </w:r>
      <w:r w:rsidR="00D656CB">
        <w:rPr>
          <w:rStyle w:val="normaltextrun"/>
          <w:rFonts w:ascii="Arial" w:hAnsi="Arial" w:cs="Arial"/>
          <w:sz w:val="20"/>
          <w:szCs w:val="20"/>
        </w:rPr>
        <w:t xml:space="preserve"> </w:t>
      </w:r>
      <w:r w:rsidRPr="00724D59">
        <w:rPr>
          <w:rStyle w:val="normaltextrun"/>
          <w:rFonts w:ascii="Arial" w:hAnsi="Arial" w:cs="Arial"/>
          <w:sz w:val="20"/>
          <w:szCs w:val="20"/>
        </w:rPr>
        <w:t>are available at: </w:t>
      </w:r>
      <w:hyperlink r:id="rId18" w:history="1">
        <w:r w:rsidRPr="0005611F">
          <w:rPr>
            <w:rStyle w:val="Hyperlink"/>
            <w:rFonts w:ascii="Arial" w:hAnsi="Arial" w:cs="Arial"/>
            <w:sz w:val="20"/>
            <w:szCs w:val="20"/>
          </w:rPr>
          <w:t>https://www.mass.gov/how-to/wp-28-29-30-31-32-residuals-management</w:t>
        </w:r>
      </w:hyperlink>
    </w:p>
    <w:p w14:paraId="33BE31AA" w14:textId="77777777" w:rsidR="001F5897" w:rsidRDefault="001F5897" w:rsidP="001F5897">
      <w:pPr>
        <w:pStyle w:val="paragraph"/>
        <w:spacing w:before="0" w:beforeAutospacing="0" w:after="0" w:afterAutospacing="0"/>
        <w:ind w:left="360" w:hanging="480"/>
        <w:textAlignment w:val="baseline"/>
        <w:rPr>
          <w:rStyle w:val="eop"/>
          <w:rFonts w:ascii="Arial" w:hAnsi="Arial" w:cs="Arial"/>
          <w:b/>
          <w:bCs/>
          <w:sz w:val="20"/>
          <w:szCs w:val="20"/>
        </w:rPr>
      </w:pPr>
      <w:r w:rsidRPr="00724D59">
        <w:rPr>
          <w:rStyle w:val="normaltextrun"/>
          <w:rFonts w:ascii="Arial" w:hAnsi="Arial" w:cs="Arial"/>
          <w:sz w:val="20"/>
          <w:szCs w:val="20"/>
        </w:rPr>
        <w:t>       </w:t>
      </w:r>
      <w:r w:rsidRPr="00724D59">
        <w:rPr>
          <w:rStyle w:val="eop"/>
          <w:rFonts w:ascii="Arial" w:hAnsi="Arial" w:cs="Arial"/>
          <w:b/>
          <w:bCs/>
          <w:sz w:val="20"/>
          <w:szCs w:val="20"/>
        </w:rPr>
        <w:t> </w:t>
      </w:r>
    </w:p>
    <w:p w14:paraId="22841283" w14:textId="77777777" w:rsidR="001F5897" w:rsidRPr="007165E1" w:rsidRDefault="001F5897" w:rsidP="001F5897">
      <w:pPr>
        <w:pStyle w:val="paragraph"/>
        <w:spacing w:before="0" w:beforeAutospacing="0" w:after="0" w:afterAutospacing="0"/>
        <w:ind w:left="360"/>
        <w:textAlignment w:val="baseline"/>
        <w:rPr>
          <w:rFonts w:ascii="Arial" w:hAnsi="Arial" w:cs="Arial"/>
          <w:b/>
          <w:bCs/>
          <w:sz w:val="20"/>
          <w:szCs w:val="20"/>
          <w:u w:val="single"/>
        </w:rPr>
      </w:pPr>
      <w:r w:rsidRPr="007165E1">
        <w:rPr>
          <w:rStyle w:val="eop"/>
          <w:rFonts w:ascii="Arial" w:hAnsi="Arial" w:cs="Arial"/>
          <w:b/>
          <w:bCs/>
          <w:sz w:val="20"/>
          <w:szCs w:val="20"/>
          <w:u w:val="single"/>
        </w:rPr>
        <w:t xml:space="preserve">If you are applying for the WP </w:t>
      </w:r>
      <w:r>
        <w:rPr>
          <w:rStyle w:val="eop"/>
          <w:rFonts w:ascii="Arial" w:hAnsi="Arial" w:cs="Arial"/>
          <w:b/>
          <w:bCs/>
          <w:sz w:val="20"/>
          <w:szCs w:val="20"/>
          <w:u w:val="single"/>
        </w:rPr>
        <w:t>28</w:t>
      </w:r>
      <w:r w:rsidRPr="007165E1">
        <w:rPr>
          <w:rStyle w:val="eop"/>
          <w:rFonts w:ascii="Arial" w:hAnsi="Arial" w:cs="Arial"/>
          <w:b/>
          <w:bCs/>
          <w:sz w:val="20"/>
          <w:szCs w:val="20"/>
          <w:u w:val="single"/>
        </w:rPr>
        <w:t xml:space="preserve"> or WP </w:t>
      </w:r>
      <w:r>
        <w:rPr>
          <w:rStyle w:val="eop"/>
          <w:rFonts w:ascii="Arial" w:hAnsi="Arial" w:cs="Arial"/>
          <w:b/>
          <w:bCs/>
          <w:sz w:val="20"/>
          <w:szCs w:val="20"/>
          <w:u w:val="single"/>
        </w:rPr>
        <w:t>29 or WP 30 or WP 31</w:t>
      </w:r>
      <w:r w:rsidRPr="007165E1">
        <w:rPr>
          <w:rStyle w:val="eop"/>
          <w:rFonts w:ascii="Arial" w:hAnsi="Arial" w:cs="Arial"/>
          <w:b/>
          <w:bCs/>
          <w:sz w:val="20"/>
          <w:szCs w:val="20"/>
          <w:u w:val="single"/>
        </w:rPr>
        <w:t>:</w:t>
      </w:r>
    </w:p>
    <w:p w14:paraId="3FC6F791" w14:textId="77777777" w:rsidR="001F5897" w:rsidRPr="00724D59" w:rsidRDefault="001F5897" w:rsidP="001F5897">
      <w:pPr>
        <w:pStyle w:val="paragraph"/>
        <w:numPr>
          <w:ilvl w:val="0"/>
          <w:numId w:val="28"/>
        </w:numPr>
        <w:spacing w:before="0" w:beforeAutospacing="0" w:after="0" w:afterAutospacing="0"/>
        <w:textAlignment w:val="baseline"/>
        <w:rPr>
          <w:rFonts w:ascii="Arial" w:hAnsi="Arial" w:cs="Arial"/>
          <w:sz w:val="20"/>
          <w:szCs w:val="20"/>
        </w:rPr>
      </w:pPr>
      <w:r w:rsidRPr="00724D59">
        <w:rPr>
          <w:rStyle w:val="normaltextrun"/>
          <w:rFonts w:ascii="Arial" w:hAnsi="Arial" w:cs="Arial"/>
          <w:sz w:val="20"/>
          <w:szCs w:val="20"/>
        </w:rPr>
        <w:t>Log into the </w:t>
      </w:r>
      <w:proofErr w:type="spellStart"/>
      <w:r w:rsidRPr="00724D59">
        <w:rPr>
          <w:rStyle w:val="spellingerror"/>
          <w:rFonts w:ascii="Arial" w:hAnsi="Arial" w:cs="Arial"/>
          <w:sz w:val="20"/>
          <w:szCs w:val="20"/>
        </w:rPr>
        <w:t>ePLACE</w:t>
      </w:r>
      <w:proofErr w:type="spellEnd"/>
      <w:r w:rsidRPr="00724D59">
        <w:rPr>
          <w:rStyle w:val="normaltextrun"/>
          <w:rFonts w:ascii="Arial" w:hAnsi="Arial" w:cs="Arial"/>
          <w:sz w:val="20"/>
          <w:szCs w:val="20"/>
        </w:rPr>
        <w:t> Portal at</w:t>
      </w:r>
      <w:r w:rsidRPr="00724D59">
        <w:rPr>
          <w:rStyle w:val="normaltextrun"/>
          <w:rFonts w:ascii="Arial" w:hAnsi="Arial" w:cs="Arial"/>
          <w:color w:val="000000"/>
          <w:sz w:val="20"/>
          <w:szCs w:val="20"/>
          <w:u w:val="single"/>
        </w:rPr>
        <w:t>: </w:t>
      </w:r>
      <w:r w:rsidRPr="00724D59">
        <w:rPr>
          <w:rStyle w:val="normaltextrun"/>
          <w:rFonts w:ascii="Arial" w:hAnsi="Arial" w:cs="Arial"/>
          <w:color w:val="0000FF"/>
          <w:sz w:val="20"/>
          <w:szCs w:val="20"/>
          <w:u w:val="single"/>
        </w:rPr>
        <w:t>https://eplace.eea.mass.gov/citizenaccess</w:t>
      </w:r>
      <w:r w:rsidRPr="00724D59">
        <w:rPr>
          <w:rStyle w:val="normaltextrun"/>
          <w:rFonts w:ascii="Arial" w:hAnsi="Arial" w:cs="Arial"/>
          <w:color w:val="000000"/>
          <w:sz w:val="20"/>
          <w:szCs w:val="20"/>
        </w:rPr>
        <w:t> and create an account.</w:t>
      </w:r>
      <w:r w:rsidRPr="00724D59">
        <w:rPr>
          <w:rStyle w:val="eop"/>
          <w:rFonts w:ascii="Arial" w:hAnsi="Arial" w:cs="Arial"/>
          <w:color w:val="000000"/>
          <w:sz w:val="20"/>
          <w:szCs w:val="20"/>
        </w:rPr>
        <w:t> </w:t>
      </w:r>
    </w:p>
    <w:p w14:paraId="4F14568F" w14:textId="77777777" w:rsidR="001F5897" w:rsidRPr="00724D59" w:rsidRDefault="001F5897" w:rsidP="001F5897">
      <w:pPr>
        <w:pStyle w:val="paragraph"/>
        <w:numPr>
          <w:ilvl w:val="0"/>
          <w:numId w:val="28"/>
        </w:numPr>
        <w:spacing w:before="0" w:beforeAutospacing="0" w:after="0" w:afterAutospacing="0"/>
        <w:textAlignment w:val="baseline"/>
        <w:rPr>
          <w:rFonts w:ascii="Arial" w:hAnsi="Arial" w:cs="Arial"/>
          <w:sz w:val="20"/>
          <w:szCs w:val="20"/>
        </w:rPr>
      </w:pPr>
      <w:r w:rsidRPr="00724D59">
        <w:rPr>
          <w:rStyle w:val="normaltextrun"/>
          <w:rFonts w:ascii="Arial" w:hAnsi="Arial" w:cs="Arial"/>
          <w:sz w:val="20"/>
          <w:szCs w:val="20"/>
        </w:rPr>
        <w:t>Once logged in, click on the large blue button on the right, “File an Online Application”.</w:t>
      </w:r>
      <w:r w:rsidRPr="00724D59">
        <w:rPr>
          <w:rStyle w:val="eop"/>
          <w:rFonts w:ascii="Arial" w:hAnsi="Arial" w:cs="Arial"/>
          <w:sz w:val="20"/>
          <w:szCs w:val="20"/>
        </w:rPr>
        <w:t> </w:t>
      </w:r>
    </w:p>
    <w:p w14:paraId="5A498078" w14:textId="77777777" w:rsidR="001F5897" w:rsidRPr="00724D59" w:rsidRDefault="001F5897" w:rsidP="001F5897">
      <w:pPr>
        <w:pStyle w:val="paragraph"/>
        <w:numPr>
          <w:ilvl w:val="0"/>
          <w:numId w:val="28"/>
        </w:numPr>
        <w:spacing w:before="0" w:beforeAutospacing="0" w:after="0" w:afterAutospacing="0"/>
        <w:textAlignment w:val="baseline"/>
        <w:rPr>
          <w:rFonts w:ascii="Arial" w:hAnsi="Arial" w:cs="Arial"/>
          <w:sz w:val="20"/>
          <w:szCs w:val="20"/>
        </w:rPr>
      </w:pPr>
      <w:r w:rsidRPr="00724D59">
        <w:rPr>
          <w:rStyle w:val="normaltextrun"/>
          <w:rFonts w:ascii="Arial" w:hAnsi="Arial" w:cs="Arial"/>
          <w:sz w:val="20"/>
          <w:szCs w:val="20"/>
        </w:rPr>
        <w:t>Read and agree to the disclaimer. Click “Continue”.</w:t>
      </w:r>
      <w:r w:rsidRPr="00724D59">
        <w:rPr>
          <w:rStyle w:val="eop"/>
          <w:rFonts w:ascii="Arial" w:hAnsi="Arial" w:cs="Arial"/>
          <w:sz w:val="20"/>
          <w:szCs w:val="20"/>
        </w:rPr>
        <w:t> </w:t>
      </w:r>
    </w:p>
    <w:p w14:paraId="50D2513C" w14:textId="77777777" w:rsidR="001F5897" w:rsidRPr="00724D59" w:rsidRDefault="001F5897" w:rsidP="001F5897">
      <w:pPr>
        <w:pStyle w:val="paragraph"/>
        <w:numPr>
          <w:ilvl w:val="0"/>
          <w:numId w:val="28"/>
        </w:numPr>
        <w:spacing w:before="0" w:beforeAutospacing="0" w:after="0" w:afterAutospacing="0"/>
        <w:textAlignment w:val="baseline"/>
        <w:rPr>
          <w:rFonts w:ascii="Arial" w:eastAsia="Arial" w:hAnsi="Arial" w:cs="Arial"/>
          <w:b/>
          <w:sz w:val="20"/>
          <w:szCs w:val="20"/>
        </w:rPr>
      </w:pPr>
      <w:r w:rsidRPr="00724D59">
        <w:rPr>
          <w:rStyle w:val="normaltextrun"/>
          <w:rFonts w:ascii="Arial" w:hAnsi="Arial" w:cs="Arial"/>
          <w:sz w:val="20"/>
          <w:szCs w:val="20"/>
        </w:rPr>
        <w:t xml:space="preserve">To find this application, click on “Apply for DEP Authorization – Water Pollution </w:t>
      </w:r>
      <w:r>
        <w:rPr>
          <w:rStyle w:val="normaltextrun"/>
          <w:rFonts w:ascii="Arial" w:hAnsi="Arial" w:cs="Arial"/>
          <w:sz w:val="20"/>
          <w:szCs w:val="20"/>
        </w:rPr>
        <w:t>Residuals</w:t>
      </w:r>
      <w:r w:rsidRPr="00724D59">
        <w:rPr>
          <w:rStyle w:val="normaltextrun"/>
          <w:rFonts w:ascii="Arial" w:hAnsi="Arial" w:cs="Arial"/>
          <w:sz w:val="20"/>
          <w:szCs w:val="20"/>
        </w:rPr>
        <w:t xml:space="preserve"> (WP)”, and check on WP </w:t>
      </w:r>
      <w:r>
        <w:rPr>
          <w:rStyle w:val="normaltextrun"/>
          <w:rFonts w:ascii="Arial" w:hAnsi="Arial" w:cs="Arial"/>
          <w:sz w:val="20"/>
          <w:szCs w:val="20"/>
        </w:rPr>
        <w:t>28</w:t>
      </w:r>
      <w:r w:rsidRPr="00724D59">
        <w:rPr>
          <w:rStyle w:val="normaltextrun"/>
          <w:rFonts w:ascii="Arial" w:hAnsi="Arial" w:cs="Arial"/>
          <w:sz w:val="20"/>
          <w:szCs w:val="20"/>
        </w:rPr>
        <w:t xml:space="preserve"> or WP </w:t>
      </w:r>
      <w:r>
        <w:rPr>
          <w:rStyle w:val="normaltextrun"/>
          <w:rFonts w:ascii="Arial" w:hAnsi="Arial" w:cs="Arial"/>
          <w:sz w:val="20"/>
          <w:szCs w:val="20"/>
        </w:rPr>
        <w:t>29 or WP 30 or WP 31</w:t>
      </w:r>
      <w:r w:rsidRPr="00724D59">
        <w:rPr>
          <w:rStyle w:val="normaltextrun"/>
          <w:rFonts w:ascii="Arial" w:hAnsi="Arial" w:cs="Arial"/>
          <w:sz w:val="20"/>
          <w:szCs w:val="20"/>
        </w:rPr>
        <w:t>, and click “Continue Application”.</w:t>
      </w:r>
      <w:r w:rsidRPr="00724D59">
        <w:rPr>
          <w:rStyle w:val="eop"/>
          <w:rFonts w:ascii="Arial" w:hAnsi="Arial" w:cs="Arial"/>
          <w:b/>
          <w:bCs/>
          <w:sz w:val="20"/>
          <w:szCs w:val="20"/>
        </w:rPr>
        <w:t> </w:t>
      </w:r>
    </w:p>
    <w:p w14:paraId="2F835C3D" w14:textId="77777777" w:rsidR="001F5897" w:rsidRPr="00724D59" w:rsidRDefault="001F5897" w:rsidP="001F5897">
      <w:pPr>
        <w:pStyle w:val="paragraph"/>
        <w:numPr>
          <w:ilvl w:val="0"/>
          <w:numId w:val="28"/>
        </w:numPr>
        <w:spacing w:before="0" w:beforeAutospacing="0" w:after="0" w:afterAutospacing="0"/>
        <w:textAlignment w:val="baseline"/>
        <w:rPr>
          <w:rFonts w:ascii="Arial" w:hAnsi="Arial" w:cs="Arial"/>
          <w:b/>
          <w:bCs/>
          <w:sz w:val="20"/>
          <w:szCs w:val="20"/>
        </w:rPr>
      </w:pPr>
      <w:r w:rsidRPr="00724D59">
        <w:rPr>
          <w:rStyle w:val="normaltextrun"/>
          <w:rFonts w:ascii="Arial" w:hAnsi="Arial" w:cs="Arial"/>
          <w:sz w:val="20"/>
          <w:szCs w:val="20"/>
        </w:rPr>
        <w:t xml:space="preserve">Follow instructions on each screen and click “Continue Application” to move to the next step. The WP </w:t>
      </w:r>
      <w:r>
        <w:rPr>
          <w:rStyle w:val="normaltextrun"/>
          <w:rFonts w:ascii="Arial" w:hAnsi="Arial" w:cs="Arial"/>
          <w:sz w:val="20"/>
          <w:szCs w:val="20"/>
        </w:rPr>
        <w:t>28/29/30/31</w:t>
      </w:r>
      <w:r w:rsidRPr="00724D59">
        <w:rPr>
          <w:rStyle w:val="normaltextrun"/>
          <w:rFonts w:ascii="Arial" w:hAnsi="Arial" w:cs="Arial"/>
          <w:sz w:val="20"/>
          <w:szCs w:val="20"/>
        </w:rPr>
        <w:t xml:space="preserve"> application and supporting forms are to be completed in MS Word</w:t>
      </w:r>
      <w:r w:rsidRPr="00724D59">
        <w:rPr>
          <w:rStyle w:val="normaltextrun"/>
          <w:rFonts w:ascii="Arial" w:eastAsia="Symbol" w:hAnsi="Arial" w:cs="Arial"/>
          <w:sz w:val="20"/>
          <w:szCs w:val="20"/>
        </w:rPr>
        <w:sym w:font="Symbol" w:char="F0E4"/>
      </w:r>
      <w:r w:rsidRPr="00724D59">
        <w:rPr>
          <w:rStyle w:val="normaltextrun"/>
          <w:rFonts w:ascii="Arial" w:hAnsi="Arial" w:cs="Arial"/>
          <w:sz w:val="20"/>
          <w:szCs w:val="20"/>
        </w:rPr>
        <w:t> or Acrobat Adobe PDF</w:t>
      </w:r>
      <w:r w:rsidRPr="00724D59">
        <w:rPr>
          <w:rStyle w:val="normaltextrun"/>
          <w:rFonts w:ascii="Arial" w:eastAsia="Symbol" w:hAnsi="Arial" w:cs="Arial"/>
          <w:sz w:val="20"/>
          <w:szCs w:val="20"/>
        </w:rPr>
        <w:sym w:font="Symbol" w:char="F0E4"/>
      </w:r>
      <w:r w:rsidRPr="00724D59">
        <w:rPr>
          <w:rStyle w:val="normaltextrun"/>
          <w:rFonts w:ascii="Arial" w:hAnsi="Arial" w:cs="Arial"/>
          <w:sz w:val="20"/>
          <w:szCs w:val="20"/>
        </w:rPr>
        <w:t> and attached in the Documents section.</w:t>
      </w:r>
      <w:r w:rsidRPr="00724D59">
        <w:rPr>
          <w:rStyle w:val="eop"/>
          <w:rFonts w:ascii="Arial" w:hAnsi="Arial" w:cs="Arial"/>
          <w:b/>
          <w:bCs/>
          <w:sz w:val="20"/>
          <w:szCs w:val="20"/>
        </w:rPr>
        <w:t> </w:t>
      </w:r>
    </w:p>
    <w:p w14:paraId="5D766A26" w14:textId="77777777" w:rsidR="001F5897" w:rsidRPr="00724D59" w:rsidRDefault="001F5897" w:rsidP="001F5897">
      <w:pPr>
        <w:pStyle w:val="paragraph"/>
        <w:numPr>
          <w:ilvl w:val="0"/>
          <w:numId w:val="28"/>
        </w:numPr>
        <w:spacing w:before="0" w:beforeAutospacing="0" w:after="0" w:afterAutospacing="0"/>
        <w:textAlignment w:val="baseline"/>
        <w:rPr>
          <w:rFonts w:ascii="Arial" w:hAnsi="Arial" w:cs="Arial"/>
          <w:b/>
          <w:bCs/>
          <w:sz w:val="20"/>
          <w:szCs w:val="20"/>
        </w:rPr>
      </w:pPr>
      <w:r w:rsidRPr="00724D59">
        <w:rPr>
          <w:rStyle w:val="normaltextrun"/>
          <w:rFonts w:ascii="Arial" w:hAnsi="Arial" w:cs="Arial"/>
          <w:sz w:val="20"/>
          <w:szCs w:val="20"/>
        </w:rPr>
        <w:t>Note that you can return to an application provided you select “Save and Return Later”. Once you submit an application you can no longer upload documents without approval from MassDEP personnel.</w:t>
      </w:r>
      <w:r w:rsidRPr="00724D59">
        <w:rPr>
          <w:rStyle w:val="eop"/>
          <w:rFonts w:ascii="Arial" w:hAnsi="Arial" w:cs="Arial"/>
          <w:b/>
          <w:bCs/>
          <w:sz w:val="20"/>
          <w:szCs w:val="20"/>
        </w:rPr>
        <w:t> </w:t>
      </w:r>
    </w:p>
    <w:p w14:paraId="22D3136A" w14:textId="77777777" w:rsidR="001F5897" w:rsidRPr="00724D59" w:rsidRDefault="001F5897" w:rsidP="001F5897">
      <w:pPr>
        <w:pStyle w:val="paragraph"/>
        <w:numPr>
          <w:ilvl w:val="0"/>
          <w:numId w:val="28"/>
        </w:numPr>
        <w:spacing w:before="0" w:beforeAutospacing="0" w:after="0" w:afterAutospacing="0"/>
        <w:textAlignment w:val="baseline"/>
        <w:rPr>
          <w:rFonts w:ascii="Arial" w:hAnsi="Arial" w:cs="Arial"/>
          <w:b/>
          <w:bCs/>
          <w:sz w:val="20"/>
          <w:szCs w:val="20"/>
        </w:rPr>
      </w:pPr>
      <w:r w:rsidRPr="00724D59">
        <w:rPr>
          <w:rStyle w:val="normaltextrun"/>
          <w:rFonts w:ascii="Arial" w:hAnsi="Arial" w:cs="Arial"/>
          <w:sz w:val="20"/>
          <w:szCs w:val="20"/>
        </w:rPr>
        <w:t>At the end of the application steps, the </w:t>
      </w:r>
      <w:proofErr w:type="spellStart"/>
      <w:r w:rsidRPr="00724D59">
        <w:rPr>
          <w:rStyle w:val="spellingerror"/>
          <w:rFonts w:ascii="Arial" w:hAnsi="Arial" w:cs="Arial"/>
          <w:sz w:val="20"/>
          <w:szCs w:val="20"/>
        </w:rPr>
        <w:t>ePLACE</w:t>
      </w:r>
      <w:proofErr w:type="spellEnd"/>
      <w:r w:rsidRPr="00724D59">
        <w:rPr>
          <w:rStyle w:val="normaltextrun"/>
          <w:rFonts w:ascii="Arial" w:hAnsi="Arial" w:cs="Arial"/>
          <w:sz w:val="20"/>
          <w:szCs w:val="20"/>
        </w:rPr>
        <w:t> system will take you directly to a screen where you can pay the fee, if applicable. Complete payment information in </w:t>
      </w:r>
      <w:proofErr w:type="spellStart"/>
      <w:r w:rsidRPr="00724D59">
        <w:rPr>
          <w:rStyle w:val="spellingerror"/>
          <w:rFonts w:ascii="Arial" w:hAnsi="Arial" w:cs="Arial"/>
          <w:sz w:val="20"/>
          <w:szCs w:val="20"/>
        </w:rPr>
        <w:t>ePLACE</w:t>
      </w:r>
      <w:proofErr w:type="spellEnd"/>
      <w:r w:rsidRPr="00724D59">
        <w:rPr>
          <w:rStyle w:val="normaltextrun"/>
          <w:rFonts w:ascii="Arial" w:hAnsi="Arial" w:cs="Arial"/>
          <w:sz w:val="20"/>
          <w:szCs w:val="20"/>
        </w:rPr>
        <w:t>.</w:t>
      </w:r>
      <w:r w:rsidRPr="00724D59">
        <w:rPr>
          <w:rStyle w:val="eop"/>
          <w:rFonts w:ascii="Arial" w:hAnsi="Arial" w:cs="Arial"/>
          <w:b/>
          <w:bCs/>
          <w:sz w:val="20"/>
          <w:szCs w:val="20"/>
        </w:rPr>
        <w:t> </w:t>
      </w:r>
    </w:p>
    <w:p w14:paraId="169C9AA8" w14:textId="77777777" w:rsidR="001F5897" w:rsidRPr="00724D59" w:rsidRDefault="001F5897" w:rsidP="001F5897">
      <w:pPr>
        <w:pStyle w:val="paragraph"/>
        <w:numPr>
          <w:ilvl w:val="0"/>
          <w:numId w:val="28"/>
        </w:numPr>
        <w:spacing w:before="0" w:beforeAutospacing="0" w:after="0" w:afterAutospacing="0"/>
        <w:textAlignment w:val="baseline"/>
        <w:rPr>
          <w:rFonts w:ascii="Arial" w:hAnsi="Arial" w:cs="Arial"/>
          <w:b/>
          <w:bCs/>
          <w:sz w:val="20"/>
          <w:szCs w:val="20"/>
        </w:rPr>
      </w:pPr>
      <w:r w:rsidRPr="00724D59">
        <w:rPr>
          <w:rStyle w:val="normaltextrun"/>
          <w:rFonts w:ascii="Arial" w:hAnsi="Arial" w:cs="Arial"/>
          <w:sz w:val="20"/>
          <w:szCs w:val="20"/>
        </w:rPr>
        <w:t>Once an application has been submitted, you will receive an email that will provide you the record number.</w:t>
      </w:r>
      <w:r w:rsidRPr="00724D59">
        <w:rPr>
          <w:rStyle w:val="eop"/>
          <w:rFonts w:ascii="Arial" w:hAnsi="Arial" w:cs="Arial"/>
          <w:b/>
          <w:bCs/>
          <w:sz w:val="20"/>
          <w:szCs w:val="20"/>
        </w:rPr>
        <w:t> </w:t>
      </w:r>
    </w:p>
    <w:p w14:paraId="10E5EE02" w14:textId="77777777" w:rsidR="001F5897" w:rsidRDefault="001F5897" w:rsidP="001F5897">
      <w:pPr>
        <w:pStyle w:val="paragraph"/>
        <w:numPr>
          <w:ilvl w:val="0"/>
          <w:numId w:val="28"/>
        </w:numPr>
        <w:spacing w:before="0" w:beforeAutospacing="0" w:after="0" w:afterAutospacing="0"/>
        <w:textAlignment w:val="baseline"/>
        <w:rPr>
          <w:rStyle w:val="eop"/>
          <w:rFonts w:ascii="Arial" w:hAnsi="Arial" w:cs="Arial"/>
          <w:sz w:val="20"/>
          <w:szCs w:val="20"/>
        </w:rPr>
      </w:pPr>
      <w:r w:rsidRPr="00724D59">
        <w:rPr>
          <w:rStyle w:val="normaltextrun"/>
          <w:rFonts w:ascii="Arial" w:hAnsi="Arial" w:cs="Arial"/>
          <w:sz w:val="20"/>
          <w:szCs w:val="20"/>
        </w:rPr>
        <w:t>From the “My Records” button, you will be able to view the status of your application through the review and approval processes.</w:t>
      </w:r>
      <w:r w:rsidRPr="00724D59">
        <w:rPr>
          <w:rStyle w:val="eop"/>
          <w:rFonts w:ascii="Arial" w:hAnsi="Arial" w:cs="Arial"/>
          <w:sz w:val="20"/>
          <w:szCs w:val="20"/>
        </w:rPr>
        <w:t> </w:t>
      </w:r>
    </w:p>
    <w:p w14:paraId="5FE8876F" w14:textId="77777777" w:rsidR="001F5897" w:rsidRDefault="001F5897" w:rsidP="001F5897">
      <w:pPr>
        <w:pStyle w:val="paragraph"/>
        <w:spacing w:before="0" w:beforeAutospacing="0" w:after="0" w:afterAutospacing="0"/>
        <w:ind w:left="1080"/>
        <w:textAlignment w:val="baseline"/>
        <w:rPr>
          <w:rStyle w:val="eop"/>
          <w:rFonts w:ascii="Arial" w:hAnsi="Arial" w:cs="Arial"/>
          <w:sz w:val="20"/>
          <w:szCs w:val="20"/>
        </w:rPr>
      </w:pPr>
    </w:p>
    <w:p w14:paraId="76A09CD1" w14:textId="77777777" w:rsidR="001F5897" w:rsidRPr="007165E1" w:rsidRDefault="001F5897" w:rsidP="001F5897">
      <w:pPr>
        <w:pStyle w:val="paragraph"/>
        <w:spacing w:before="0" w:beforeAutospacing="0" w:after="0" w:afterAutospacing="0"/>
        <w:ind w:left="360"/>
        <w:textAlignment w:val="baseline"/>
        <w:rPr>
          <w:rStyle w:val="eop"/>
          <w:rFonts w:ascii="Arial" w:hAnsi="Arial" w:cs="Arial"/>
          <w:b/>
          <w:bCs/>
          <w:sz w:val="20"/>
          <w:szCs w:val="20"/>
          <w:u w:val="single"/>
        </w:rPr>
      </w:pPr>
      <w:r w:rsidRPr="007165E1">
        <w:rPr>
          <w:rStyle w:val="eop"/>
          <w:rFonts w:ascii="Arial" w:hAnsi="Arial" w:cs="Arial"/>
          <w:b/>
          <w:bCs/>
          <w:sz w:val="20"/>
          <w:szCs w:val="20"/>
          <w:u w:val="single"/>
        </w:rPr>
        <w:t xml:space="preserve">If you are applying for the WP </w:t>
      </w:r>
      <w:r>
        <w:rPr>
          <w:rStyle w:val="eop"/>
          <w:rFonts w:ascii="Arial" w:hAnsi="Arial" w:cs="Arial"/>
          <w:b/>
          <w:bCs/>
          <w:sz w:val="20"/>
          <w:szCs w:val="20"/>
          <w:u w:val="single"/>
        </w:rPr>
        <w:t>32</w:t>
      </w:r>
      <w:r w:rsidRPr="007165E1">
        <w:rPr>
          <w:rStyle w:val="eop"/>
          <w:rFonts w:ascii="Arial" w:hAnsi="Arial" w:cs="Arial"/>
          <w:b/>
          <w:bCs/>
          <w:sz w:val="20"/>
          <w:szCs w:val="20"/>
          <w:u w:val="single"/>
        </w:rPr>
        <w:t>:</w:t>
      </w:r>
    </w:p>
    <w:p w14:paraId="0AACE28F" w14:textId="77777777" w:rsidR="001F5897" w:rsidRDefault="001F5897" w:rsidP="001F5897">
      <w:pPr>
        <w:ind w:left="360"/>
      </w:pPr>
      <w:r w:rsidRPr="2AA73F67">
        <w:t>The first step in the application process is to "Claim Your Authorization”</w:t>
      </w:r>
      <w:r>
        <w:t xml:space="preserve"> (you do this only once and assuming you did not apply for your existing Permit through </w:t>
      </w:r>
      <w:proofErr w:type="spellStart"/>
      <w:r>
        <w:t>ePLACE</w:t>
      </w:r>
      <w:proofErr w:type="spellEnd"/>
      <w:r>
        <w:t>)</w:t>
      </w:r>
      <w:r w:rsidRPr="2AA73F67">
        <w:t>. This process will link an existing Permit to your application and will verify your identity.</w:t>
      </w:r>
    </w:p>
    <w:p w14:paraId="257C3954" w14:textId="77777777" w:rsidR="001F5897" w:rsidRDefault="001F5897" w:rsidP="001F5897">
      <w:pPr>
        <w:pStyle w:val="paragraph"/>
        <w:spacing w:before="0" w:beforeAutospacing="0" w:after="0" w:afterAutospacing="0"/>
        <w:textAlignment w:val="baseline"/>
        <w:rPr>
          <w:rStyle w:val="eop"/>
          <w:rFonts w:ascii="Arial" w:hAnsi="Arial" w:cs="Arial"/>
          <w:b/>
          <w:bCs/>
          <w:sz w:val="20"/>
          <w:szCs w:val="20"/>
        </w:rPr>
      </w:pPr>
    </w:p>
    <w:p w14:paraId="29B019E4" w14:textId="77777777" w:rsidR="001F5897" w:rsidRDefault="001F5897" w:rsidP="001F5897">
      <w:pPr>
        <w:ind w:left="360"/>
      </w:pPr>
      <w:r w:rsidRPr="2AA73F67">
        <w:t>Complete the following:</w:t>
      </w:r>
    </w:p>
    <w:p w14:paraId="63DE1984" w14:textId="77777777" w:rsidR="001F5897" w:rsidRPr="00F52A90" w:rsidRDefault="001F5897" w:rsidP="001F5897">
      <w:pPr>
        <w:pStyle w:val="ListParagraph"/>
        <w:widowControl w:val="0"/>
        <w:numPr>
          <w:ilvl w:val="0"/>
          <w:numId w:val="30"/>
        </w:numPr>
        <w:autoSpaceDE w:val="0"/>
        <w:autoSpaceDN w:val="0"/>
        <w:spacing w:beforeAutospacing="1" w:afterAutospacing="1"/>
        <w:ind w:left="1080"/>
        <w:rPr>
          <w:rFonts w:asciiTheme="minorHAnsi" w:eastAsiaTheme="minorEastAsia" w:hAnsiTheme="minorHAnsi" w:cstheme="minorBidi"/>
          <w:color w:val="000000" w:themeColor="text1"/>
        </w:rPr>
      </w:pPr>
      <w:r w:rsidRPr="00F52A90">
        <w:t xml:space="preserve">Log into the </w:t>
      </w:r>
      <w:proofErr w:type="spellStart"/>
      <w:r w:rsidRPr="00F52A90">
        <w:t>ePLACE</w:t>
      </w:r>
      <w:proofErr w:type="spellEnd"/>
      <w:r w:rsidRPr="00F52A90">
        <w:t xml:space="preserve"> Portal at:</w:t>
      </w:r>
      <w:r>
        <w:t xml:space="preserve"> </w:t>
      </w:r>
      <w:hyperlink r:id="rId19" w:history="1">
        <w:r w:rsidRPr="006A06AE">
          <w:rPr>
            <w:rStyle w:val="Hyperlink"/>
          </w:rPr>
          <w:t>https://ePLACE.eea.mass.gov/citizenaccess</w:t>
        </w:r>
      </w:hyperlink>
      <w:r w:rsidRPr="00F52A90">
        <w:rPr>
          <w:color w:val="000000" w:themeColor="text1"/>
        </w:rPr>
        <w:t xml:space="preserve"> or create an account if you do not already have one.</w:t>
      </w:r>
    </w:p>
    <w:p w14:paraId="5A85C70D" w14:textId="77777777" w:rsidR="001F5897" w:rsidRDefault="001F5897" w:rsidP="001F5897">
      <w:pPr>
        <w:pStyle w:val="ListParagraph"/>
        <w:widowControl w:val="0"/>
        <w:numPr>
          <w:ilvl w:val="0"/>
          <w:numId w:val="30"/>
        </w:numPr>
        <w:autoSpaceDE w:val="0"/>
        <w:autoSpaceDN w:val="0"/>
        <w:spacing w:beforeAutospacing="1" w:afterAutospacing="1"/>
        <w:ind w:left="1080"/>
        <w:rPr>
          <w:color w:val="000000" w:themeColor="text1"/>
        </w:rPr>
      </w:pPr>
      <w:r w:rsidRPr="2AA73F67">
        <w:t>Once logged in, click on the large blue button on the right, “File an Online Application”.</w:t>
      </w:r>
    </w:p>
    <w:p w14:paraId="59321F5A" w14:textId="77777777" w:rsidR="001F5897" w:rsidRDefault="001F5897" w:rsidP="001F5897">
      <w:pPr>
        <w:pStyle w:val="ListParagraph"/>
        <w:widowControl w:val="0"/>
        <w:numPr>
          <w:ilvl w:val="0"/>
          <w:numId w:val="30"/>
        </w:numPr>
        <w:autoSpaceDE w:val="0"/>
        <w:autoSpaceDN w:val="0"/>
        <w:spacing w:beforeAutospacing="1" w:afterAutospacing="1"/>
        <w:ind w:left="1080"/>
        <w:rPr>
          <w:rFonts w:asciiTheme="minorHAnsi" w:eastAsiaTheme="minorEastAsia" w:hAnsiTheme="minorHAnsi" w:cstheme="minorBidi"/>
          <w:color w:val="000000" w:themeColor="text1"/>
        </w:rPr>
      </w:pPr>
      <w:r w:rsidRPr="2AA73F67">
        <w:t>Read and agree to the disclaimer. Click “Continue”.</w:t>
      </w:r>
    </w:p>
    <w:p w14:paraId="72E9B388" w14:textId="77777777" w:rsidR="001F5897" w:rsidRPr="00584D0D" w:rsidRDefault="001F5897" w:rsidP="001F5897">
      <w:pPr>
        <w:pStyle w:val="ListParagraph"/>
        <w:widowControl w:val="0"/>
        <w:numPr>
          <w:ilvl w:val="0"/>
          <w:numId w:val="30"/>
        </w:numPr>
        <w:autoSpaceDE w:val="0"/>
        <w:autoSpaceDN w:val="0"/>
        <w:spacing w:beforeAutospacing="1" w:afterAutospacing="1"/>
        <w:ind w:left="1080"/>
        <w:rPr>
          <w:rFonts w:asciiTheme="minorHAnsi" w:eastAsiaTheme="minorEastAsia" w:hAnsiTheme="minorHAnsi" w:cstheme="minorBidi"/>
          <w:color w:val="000000" w:themeColor="text1"/>
        </w:rPr>
      </w:pPr>
      <w:r>
        <w:t>Click on</w:t>
      </w:r>
      <w:r w:rsidRPr="2AA73F67">
        <w:t xml:space="preserve"> “Apply for a</w:t>
      </w:r>
      <w:r>
        <w:t>n</w:t>
      </w:r>
      <w:r w:rsidRPr="2AA73F67">
        <w:t xml:space="preserve"> EEA General Request”. Note that in </w:t>
      </w:r>
      <w:proofErr w:type="spellStart"/>
      <w:r w:rsidRPr="2AA73F67">
        <w:t>ePLACE</w:t>
      </w:r>
      <w:proofErr w:type="spellEnd"/>
      <w:r w:rsidRPr="2AA73F67">
        <w:t xml:space="preserve"> all Permits are referred to as “Legacy Records”</w:t>
      </w:r>
      <w:r>
        <w:t>.</w:t>
      </w:r>
    </w:p>
    <w:p w14:paraId="0A996192" w14:textId="77777777" w:rsidR="001F5897" w:rsidRPr="003B6F54" w:rsidRDefault="001F5897" w:rsidP="001F5897">
      <w:pPr>
        <w:pStyle w:val="ListParagraph"/>
        <w:widowControl w:val="0"/>
        <w:numPr>
          <w:ilvl w:val="0"/>
          <w:numId w:val="30"/>
        </w:numPr>
        <w:autoSpaceDE w:val="0"/>
        <w:autoSpaceDN w:val="0"/>
        <w:spacing w:beforeAutospacing="1" w:afterAutospacing="1"/>
        <w:ind w:left="1080"/>
        <w:rPr>
          <w:rFonts w:asciiTheme="minorHAnsi" w:eastAsiaTheme="minorEastAsia" w:hAnsiTheme="minorHAnsi" w:cstheme="minorBidi"/>
          <w:color w:val="000000" w:themeColor="text1"/>
        </w:rPr>
      </w:pPr>
      <w:r>
        <w:t>Select “Claim Authorization Form”. Click “Continue”.</w:t>
      </w:r>
    </w:p>
    <w:p w14:paraId="3940C693" w14:textId="77777777" w:rsidR="001F5897" w:rsidRPr="003B6F54" w:rsidRDefault="001F5897" w:rsidP="001F5897">
      <w:pPr>
        <w:pStyle w:val="ListParagraph"/>
        <w:widowControl w:val="0"/>
        <w:numPr>
          <w:ilvl w:val="0"/>
          <w:numId w:val="30"/>
        </w:numPr>
        <w:autoSpaceDE w:val="0"/>
        <w:autoSpaceDN w:val="0"/>
        <w:spacing w:beforeAutospacing="1" w:afterAutospacing="1"/>
        <w:ind w:left="1080"/>
        <w:rPr>
          <w:rFonts w:asciiTheme="minorHAnsi" w:eastAsiaTheme="minorEastAsia" w:hAnsiTheme="minorHAnsi" w:cstheme="minorBidi"/>
          <w:color w:val="000000" w:themeColor="text1"/>
        </w:rPr>
      </w:pPr>
      <w:r>
        <w:t>Select Whether you are claiming this for yourself or someone else.</w:t>
      </w:r>
      <w:r w:rsidRPr="003B6F54">
        <w:t xml:space="preserve"> </w:t>
      </w:r>
      <w:r>
        <w:t xml:space="preserve">Click “Continue Application”. </w:t>
      </w:r>
    </w:p>
    <w:p w14:paraId="050ED983" w14:textId="77777777" w:rsidR="001F5897" w:rsidRPr="00584D0D" w:rsidRDefault="001F5897" w:rsidP="001F5897">
      <w:pPr>
        <w:pStyle w:val="ListParagraph"/>
        <w:widowControl w:val="0"/>
        <w:numPr>
          <w:ilvl w:val="0"/>
          <w:numId w:val="30"/>
        </w:numPr>
        <w:autoSpaceDE w:val="0"/>
        <w:autoSpaceDN w:val="0"/>
        <w:spacing w:beforeAutospacing="1" w:afterAutospacing="1"/>
        <w:ind w:left="1080"/>
        <w:rPr>
          <w:color w:val="000000" w:themeColor="text1"/>
        </w:rPr>
      </w:pPr>
      <w:r w:rsidRPr="2AA73F67">
        <w:t>Choose the following in order to “Claim Your Authorization”:</w:t>
      </w:r>
    </w:p>
    <w:p w14:paraId="25BB1D7B" w14:textId="77777777" w:rsidR="001F5897" w:rsidRDefault="001F5897" w:rsidP="001F5897">
      <w:pPr>
        <w:pStyle w:val="ListParagraph"/>
        <w:widowControl w:val="0"/>
        <w:numPr>
          <w:ilvl w:val="1"/>
          <w:numId w:val="30"/>
        </w:numPr>
        <w:autoSpaceDE w:val="0"/>
        <w:autoSpaceDN w:val="0"/>
        <w:spacing w:beforeAutospacing="1" w:afterAutospacing="1"/>
        <w:ind w:left="1800"/>
        <w:rPr>
          <w:color w:val="000000" w:themeColor="text1"/>
        </w:rPr>
      </w:pPr>
      <w:r w:rsidRPr="2AA73F67">
        <w:t xml:space="preserve">Under, “Which agency is the Legacy Record from?” select “DEP”. </w:t>
      </w:r>
    </w:p>
    <w:p w14:paraId="1666B594" w14:textId="77777777" w:rsidR="001F5897" w:rsidRDefault="001F5897" w:rsidP="001F5897">
      <w:pPr>
        <w:pStyle w:val="ListParagraph"/>
        <w:widowControl w:val="0"/>
        <w:numPr>
          <w:ilvl w:val="1"/>
          <w:numId w:val="30"/>
        </w:numPr>
        <w:autoSpaceDE w:val="0"/>
        <w:autoSpaceDN w:val="0"/>
        <w:spacing w:beforeAutospacing="1" w:afterAutospacing="1"/>
        <w:ind w:left="1800"/>
        <w:rPr>
          <w:color w:val="000000" w:themeColor="text1"/>
        </w:rPr>
      </w:pPr>
      <w:r w:rsidRPr="2AA73F67">
        <w:t xml:space="preserve">Under, “Which program is the Legacy Record from?” select “Water </w:t>
      </w:r>
      <w:r>
        <w:t>Pollution (WP)</w:t>
      </w:r>
      <w:r w:rsidRPr="2AA73F67">
        <w:t>”.</w:t>
      </w:r>
    </w:p>
    <w:p w14:paraId="7D50A396" w14:textId="77777777" w:rsidR="001F5897" w:rsidRDefault="001F5897" w:rsidP="001F5897">
      <w:pPr>
        <w:pStyle w:val="ListParagraph"/>
        <w:widowControl w:val="0"/>
        <w:numPr>
          <w:ilvl w:val="1"/>
          <w:numId w:val="30"/>
        </w:numPr>
        <w:autoSpaceDE w:val="0"/>
        <w:autoSpaceDN w:val="0"/>
        <w:spacing w:beforeAutospacing="1" w:afterAutospacing="1"/>
        <w:ind w:left="1800"/>
        <w:rPr>
          <w:color w:val="000000" w:themeColor="text1"/>
        </w:rPr>
      </w:pPr>
      <w:r w:rsidRPr="2AA73F67">
        <w:t xml:space="preserve">Under, “General Information” complete your </w:t>
      </w:r>
      <w:r>
        <w:t>Groundwater</w:t>
      </w:r>
      <w:r w:rsidRPr="2AA73F67">
        <w:t xml:space="preserve"> permit number and expiration date.</w:t>
      </w:r>
    </w:p>
    <w:p w14:paraId="19A0B3DF" w14:textId="77777777" w:rsidR="001F5897" w:rsidRDefault="001F5897" w:rsidP="001F5897">
      <w:pPr>
        <w:pStyle w:val="ListParagraph"/>
        <w:widowControl w:val="0"/>
        <w:numPr>
          <w:ilvl w:val="1"/>
          <w:numId w:val="30"/>
        </w:numPr>
        <w:autoSpaceDE w:val="0"/>
        <w:autoSpaceDN w:val="0"/>
        <w:spacing w:beforeAutospacing="1" w:afterAutospacing="1"/>
        <w:ind w:left="1800"/>
        <w:rPr>
          <w:color w:val="000000" w:themeColor="text1"/>
        </w:rPr>
      </w:pPr>
      <w:r w:rsidRPr="2AA73F67">
        <w:lastRenderedPageBreak/>
        <w:t xml:space="preserve">You will </w:t>
      </w:r>
      <w:r w:rsidRPr="00F52A90">
        <w:rPr>
          <w:b/>
          <w:bCs/>
          <w:i/>
          <w:iCs/>
        </w:rPr>
        <w:t>not</w:t>
      </w:r>
      <w:r w:rsidRPr="2AA73F67">
        <w:t xml:space="preserve"> be required to attach anything in the Documents section. Click “Continue Application”.</w:t>
      </w:r>
    </w:p>
    <w:p w14:paraId="45212796" w14:textId="77777777" w:rsidR="001F5897" w:rsidRDefault="001F5897" w:rsidP="001F5897">
      <w:pPr>
        <w:pStyle w:val="ListParagraph"/>
        <w:widowControl w:val="0"/>
        <w:numPr>
          <w:ilvl w:val="1"/>
          <w:numId w:val="30"/>
        </w:numPr>
        <w:autoSpaceDE w:val="0"/>
        <w:autoSpaceDN w:val="0"/>
        <w:spacing w:beforeAutospacing="1" w:afterAutospacing="1"/>
        <w:ind w:left="1800"/>
        <w:rPr>
          <w:color w:val="000000" w:themeColor="text1"/>
        </w:rPr>
      </w:pPr>
      <w:r w:rsidRPr="2AA73F67">
        <w:t>Check the certification box at the bottom of the next screen and click “Continue Application”. Your authorization claim has now been submitted.</w:t>
      </w:r>
    </w:p>
    <w:p w14:paraId="23F87A77" w14:textId="77777777" w:rsidR="001F5897" w:rsidRDefault="001F5897" w:rsidP="001F5897">
      <w:pPr>
        <w:pStyle w:val="ListParagraph"/>
        <w:widowControl w:val="0"/>
        <w:numPr>
          <w:ilvl w:val="1"/>
          <w:numId w:val="30"/>
        </w:numPr>
        <w:autoSpaceDE w:val="0"/>
        <w:autoSpaceDN w:val="0"/>
        <w:spacing w:beforeAutospacing="1" w:afterAutospacing="1"/>
        <w:ind w:left="1800"/>
        <w:rPr>
          <w:color w:val="000000" w:themeColor="text1"/>
        </w:rPr>
      </w:pPr>
      <w:r w:rsidRPr="2AA73F67">
        <w:t xml:space="preserve">Note that you will not be able to submit the application until your authorization claim has been submitted to </w:t>
      </w:r>
      <w:r w:rsidRPr="00F52A90">
        <w:rPr>
          <w:b/>
          <w:bCs/>
          <w:i/>
          <w:iCs/>
        </w:rPr>
        <w:t>and</w:t>
      </w:r>
      <w:r w:rsidRPr="2AA73F67">
        <w:t xml:space="preserve"> approved by MassDEP.</w:t>
      </w:r>
    </w:p>
    <w:p w14:paraId="0E7ED9F6" w14:textId="77777777" w:rsidR="001F5897" w:rsidRDefault="001F5897" w:rsidP="001F5897">
      <w:pPr>
        <w:pStyle w:val="ListParagraph"/>
        <w:widowControl w:val="0"/>
        <w:numPr>
          <w:ilvl w:val="1"/>
          <w:numId w:val="30"/>
        </w:numPr>
        <w:autoSpaceDE w:val="0"/>
        <w:autoSpaceDN w:val="0"/>
        <w:spacing w:beforeAutospacing="1" w:afterAutospacing="1"/>
        <w:ind w:left="1800"/>
        <w:rPr>
          <w:color w:val="000000" w:themeColor="text1"/>
        </w:rPr>
      </w:pPr>
      <w:r w:rsidRPr="2AA73F67">
        <w:t xml:space="preserve">It may take MassDEP a day or two to respond and approve your authorization claim. At that point, you can log into </w:t>
      </w:r>
      <w:proofErr w:type="spellStart"/>
      <w:r w:rsidRPr="2AA73F67">
        <w:t>ePLACE</w:t>
      </w:r>
      <w:proofErr w:type="spellEnd"/>
      <w:r w:rsidRPr="2AA73F67">
        <w:t xml:space="preserve"> and proceed with submitting your application.</w:t>
      </w:r>
    </w:p>
    <w:p w14:paraId="337C64B8" w14:textId="77777777" w:rsidR="001F5897" w:rsidRPr="00B329CD" w:rsidRDefault="001F5897" w:rsidP="001F5897">
      <w:pPr>
        <w:pStyle w:val="ListParagraph"/>
        <w:numPr>
          <w:ilvl w:val="0"/>
          <w:numId w:val="31"/>
        </w:numPr>
        <w:rPr>
          <w:color w:val="000000" w:themeColor="text1"/>
        </w:rPr>
      </w:pPr>
      <w:r w:rsidRPr="2AA73F67">
        <w:t xml:space="preserve">Upon receiving approval of your authorization claim from MassDEP, log in to </w:t>
      </w:r>
      <w:proofErr w:type="spellStart"/>
      <w:r w:rsidRPr="2AA73F67">
        <w:t>ePLACE</w:t>
      </w:r>
      <w:proofErr w:type="spellEnd"/>
      <w:r w:rsidRPr="2AA73F67">
        <w:t xml:space="preserve"> and perform the steps below to submit the application. Note that the above steps only need to be performed the first time you submit information about a facility in </w:t>
      </w:r>
      <w:proofErr w:type="spellStart"/>
      <w:r w:rsidRPr="2AA73F67">
        <w:t>ePLACE</w:t>
      </w:r>
      <w:proofErr w:type="spellEnd"/>
      <w:r w:rsidRPr="2AA73F67">
        <w:t>.</w:t>
      </w:r>
    </w:p>
    <w:p w14:paraId="4630C315" w14:textId="77777777" w:rsidR="001F5897" w:rsidRPr="00B329CD" w:rsidRDefault="001F5897" w:rsidP="001F5897">
      <w:pPr>
        <w:pStyle w:val="ListParagraph"/>
        <w:numPr>
          <w:ilvl w:val="0"/>
          <w:numId w:val="31"/>
        </w:numPr>
        <w:rPr>
          <w:color w:val="000000" w:themeColor="text1"/>
        </w:rPr>
      </w:pPr>
      <w:r>
        <w:t>C</w:t>
      </w:r>
      <w:r w:rsidRPr="2AA73F67">
        <w:t xml:space="preserve">lick on “My Records” where you will see the Permit for which you have an approved authorization claim. </w:t>
      </w:r>
      <w:r>
        <w:t>Either</w:t>
      </w:r>
      <w:r w:rsidRPr="2AA73F67">
        <w:t xml:space="preserve"> “Amendment”</w:t>
      </w:r>
      <w:r>
        <w:t xml:space="preserve"> (this is the same as a </w:t>
      </w:r>
      <w:r w:rsidRPr="00B329CD">
        <w:rPr>
          <w:i/>
          <w:iCs/>
        </w:rPr>
        <w:t>modification</w:t>
      </w:r>
      <w:r>
        <w:t>) or “Renewal” will show up</w:t>
      </w:r>
      <w:r w:rsidRPr="2AA73F67">
        <w:t xml:space="preserve"> under Action</w:t>
      </w:r>
      <w:r>
        <w:t xml:space="preserve"> depending on the type of application you are applying for. Select this</w:t>
      </w:r>
      <w:r w:rsidRPr="2AA73F67">
        <w:t>, and then follow prompts to proceed with submittal of the application and supporting information. In the Documents section you will need to attach your W</w:t>
      </w:r>
      <w:r>
        <w:t>P 32</w:t>
      </w:r>
      <w:r w:rsidRPr="2AA73F67">
        <w:t xml:space="preserve"> application form completed in either the MS Word</w:t>
      </w:r>
      <w:r>
        <w:t xml:space="preserve">™ </w:t>
      </w:r>
      <w:r w:rsidRPr="2AA73F67">
        <w:t>or Adobe Acrobat PDF</w:t>
      </w:r>
      <w:r>
        <w:t>™</w:t>
      </w:r>
      <w:r w:rsidRPr="2AA73F67">
        <w:t xml:space="preserve"> formats available on the website.</w:t>
      </w:r>
    </w:p>
    <w:p w14:paraId="57B8C71B" w14:textId="77777777" w:rsidR="001F5897" w:rsidRPr="00B329CD" w:rsidRDefault="001F5897" w:rsidP="001F5897">
      <w:pPr>
        <w:pStyle w:val="ListParagraph"/>
        <w:numPr>
          <w:ilvl w:val="0"/>
          <w:numId w:val="31"/>
        </w:numPr>
        <w:rPr>
          <w:color w:val="000000" w:themeColor="text1"/>
        </w:rPr>
      </w:pPr>
      <w:r w:rsidRPr="2AA73F67">
        <w:t>Note that you can save an application and return to it later provided you select “Save and Return Later”.  Once you submit your application you can no longer upload documents without approval from MassDEP personnel.</w:t>
      </w:r>
    </w:p>
    <w:p w14:paraId="66BB45C6" w14:textId="77777777" w:rsidR="001F5897" w:rsidRPr="00B329CD" w:rsidRDefault="001F5897" w:rsidP="001F5897">
      <w:pPr>
        <w:pStyle w:val="ListParagraph"/>
        <w:numPr>
          <w:ilvl w:val="0"/>
          <w:numId w:val="31"/>
        </w:numPr>
        <w:rPr>
          <w:color w:val="000000" w:themeColor="text1"/>
        </w:rPr>
      </w:pPr>
      <w:r w:rsidRPr="2AA73F67">
        <w:t>Once the application has been submitted, you will receive an email that will provide you the record number.</w:t>
      </w:r>
    </w:p>
    <w:p w14:paraId="3970BD82" w14:textId="77777777" w:rsidR="001F5897" w:rsidRPr="00B329CD" w:rsidRDefault="001F5897" w:rsidP="001F5897">
      <w:pPr>
        <w:pStyle w:val="ListParagraph"/>
        <w:numPr>
          <w:ilvl w:val="0"/>
          <w:numId w:val="31"/>
        </w:numPr>
        <w:rPr>
          <w:rFonts w:asciiTheme="minorHAnsi" w:eastAsiaTheme="minorEastAsia" w:hAnsiTheme="minorHAnsi" w:cstheme="minorBidi"/>
          <w:color w:val="000000" w:themeColor="text1"/>
        </w:rPr>
      </w:pPr>
      <w:r w:rsidRPr="2AA73F67">
        <w:t>From the “My Records” button, you will be able to view the status of your application through the review and approval processes.</w:t>
      </w:r>
    </w:p>
    <w:p w14:paraId="3522F261" w14:textId="77777777" w:rsidR="001F5897" w:rsidRPr="00C9706D" w:rsidRDefault="001F5897" w:rsidP="001F5897">
      <w:pPr>
        <w:pStyle w:val="paragraph"/>
        <w:spacing w:before="0" w:beforeAutospacing="0" w:after="0" w:afterAutospacing="0"/>
        <w:ind w:left="360"/>
        <w:textAlignment w:val="baseline"/>
        <w:rPr>
          <w:rFonts w:ascii="Arial" w:hAnsi="Arial" w:cs="Arial"/>
          <w:b/>
          <w:bCs/>
          <w:sz w:val="20"/>
          <w:szCs w:val="20"/>
        </w:rPr>
      </w:pPr>
    </w:p>
    <w:p w14:paraId="18B93806" w14:textId="77777777" w:rsidR="001F5897" w:rsidRDefault="001F5897" w:rsidP="001F5897">
      <w:pPr>
        <w:ind w:left="360"/>
        <w:rPr>
          <w:b/>
          <w:bCs/>
        </w:rPr>
      </w:pPr>
      <w:r w:rsidRPr="7A2E659F">
        <w:rPr>
          <w:b/>
          <w:bCs/>
        </w:rPr>
        <w:t xml:space="preserve">Important Contacts </w:t>
      </w:r>
    </w:p>
    <w:p w14:paraId="14A70E48" w14:textId="77777777" w:rsidR="001F5897" w:rsidRPr="00710D45" w:rsidRDefault="001F5897" w:rsidP="001F5897">
      <w:pPr>
        <w:pStyle w:val="ListParagraph"/>
        <w:widowControl w:val="0"/>
        <w:numPr>
          <w:ilvl w:val="0"/>
          <w:numId w:val="29"/>
        </w:numPr>
        <w:autoSpaceDE w:val="0"/>
        <w:autoSpaceDN w:val="0"/>
      </w:pPr>
      <w:r w:rsidRPr="00710D45">
        <w:t xml:space="preserve">For technical assistance regarding online filing, contact the </w:t>
      </w:r>
      <w:proofErr w:type="spellStart"/>
      <w:r w:rsidRPr="00710D45">
        <w:t>ePLACE</w:t>
      </w:r>
      <w:proofErr w:type="spellEnd"/>
      <w:r w:rsidRPr="00710D45">
        <w:t xml:space="preserve"> Help Desk Team at (844) 733-7522 or </w:t>
      </w:r>
      <w:r w:rsidRPr="00233E53">
        <w:rPr>
          <w:rStyle w:val="Hyperlink"/>
        </w:rPr>
        <w:t>ePLACE</w:t>
      </w:r>
      <w:r w:rsidRPr="00565CED">
        <w:rPr>
          <w:rStyle w:val="Hyperlink"/>
        </w:rPr>
        <w:t>_helpdesk@mass.gov</w:t>
      </w:r>
      <w:r w:rsidRPr="00710D45">
        <w:t>.</w:t>
      </w:r>
    </w:p>
    <w:p w14:paraId="67DB9A4C" w14:textId="77777777" w:rsidR="001F5897" w:rsidRPr="00710D45" w:rsidRDefault="001F5897" w:rsidP="001F5897">
      <w:pPr>
        <w:pStyle w:val="ListParagraph"/>
        <w:widowControl w:val="0"/>
        <w:numPr>
          <w:ilvl w:val="0"/>
          <w:numId w:val="29"/>
        </w:numPr>
        <w:autoSpaceDE w:val="0"/>
        <w:autoSpaceDN w:val="0"/>
      </w:pPr>
      <w:r w:rsidRPr="00710D45">
        <w:t xml:space="preserve">To see a copy of your application after submittal, also see: </w:t>
      </w:r>
      <w:hyperlink r:id="rId20" w:history="1">
        <w:r w:rsidRPr="00233E53">
          <w:rPr>
            <w:rStyle w:val="Hyperlink"/>
          </w:rPr>
          <w:t>https://eeaonline.eea.state.ma.us/EEA/PublicApp</w:t>
        </w:r>
      </w:hyperlink>
      <w:r w:rsidRPr="00710D45">
        <w:rPr>
          <w:color w:val="881798"/>
        </w:rPr>
        <w:t>.</w:t>
      </w:r>
    </w:p>
    <w:p w14:paraId="48FFFE77" w14:textId="6EBB5403" w:rsidR="002777C5" w:rsidRDefault="002777C5" w:rsidP="001F5897">
      <w:pPr>
        <w:pStyle w:val="texthang"/>
        <w:rPr>
          <w:rFonts w:cs="Arial"/>
          <w:color w:val="1F581C"/>
        </w:rPr>
      </w:pPr>
    </w:p>
    <w:p w14:paraId="3ECED4A6" w14:textId="591ECB4D" w:rsidR="00F67BC3" w:rsidRDefault="0033153D" w:rsidP="001F5897">
      <w:pPr>
        <w:rPr>
          <w:b/>
        </w:rPr>
      </w:pPr>
      <w:r>
        <w:rPr>
          <w:rFonts w:cs="Arial"/>
          <w:color w:val="1F581C"/>
        </w:rPr>
        <w:t xml:space="preserve"> </w:t>
      </w:r>
      <w:r w:rsidR="000659C8">
        <w:rPr>
          <w:b/>
        </w:rPr>
        <w:t>6</w:t>
      </w:r>
      <w:r w:rsidR="00F67BC3">
        <w:rPr>
          <w:b/>
        </w:rPr>
        <w:t>.</w:t>
      </w:r>
      <w:r w:rsidR="00F67BC3">
        <w:rPr>
          <w:b/>
        </w:rPr>
        <w:tab/>
      </w:r>
      <w:bookmarkStart w:id="0" w:name="OLE_LINK1"/>
      <w:bookmarkStart w:id="1" w:name="OLE_LINK2"/>
      <w:r w:rsidR="00F67BC3">
        <w:rPr>
          <w:b/>
        </w:rPr>
        <w:t>Where can I get a copy of the timelines?</w:t>
      </w:r>
    </w:p>
    <w:p w14:paraId="1FC0BFCB" w14:textId="77777777" w:rsidR="00F67BC3" w:rsidRDefault="00F67BC3" w:rsidP="000659C8">
      <w:pPr>
        <w:pStyle w:val="texthang"/>
        <w:rPr>
          <w:b/>
        </w:rPr>
      </w:pPr>
    </w:p>
    <w:p w14:paraId="408AA045" w14:textId="77777777" w:rsidR="00F67BC3" w:rsidRPr="0033153D" w:rsidRDefault="00F67BC3" w:rsidP="0033153D">
      <w:pPr>
        <w:ind w:left="360" w:hanging="360"/>
        <w:rPr>
          <w:rFonts w:ascii="Calisto MT" w:hAnsi="Calisto MT"/>
          <w:color w:val="1F581C"/>
          <w:sz w:val="24"/>
          <w:szCs w:val="24"/>
        </w:rPr>
      </w:pPr>
      <w:r>
        <w:rPr>
          <w:b/>
        </w:rPr>
        <w:tab/>
      </w:r>
      <w:r>
        <w:t xml:space="preserve">The timelines are available on the MassDEP Website: </w:t>
      </w:r>
      <w:hyperlink r:id="rId21" w:history="1">
        <w:r w:rsidR="0033153D" w:rsidRPr="00CE0511">
          <w:rPr>
            <w:rStyle w:val="Hyperlink"/>
            <w:rFonts w:cs="Arial"/>
          </w:rPr>
          <w:t>https://www.mass.gov/lists/massdep-fees-timelines</w:t>
        </w:r>
      </w:hyperlink>
      <w:r w:rsidR="0033153D">
        <w:rPr>
          <w:rFonts w:cs="Arial"/>
          <w:color w:val="1F581C"/>
        </w:rPr>
        <w:t xml:space="preserve"> </w:t>
      </w:r>
      <w:bookmarkEnd w:id="0"/>
      <w:bookmarkEnd w:id="1"/>
    </w:p>
    <w:p w14:paraId="21334285" w14:textId="77777777" w:rsidR="00F67BC3" w:rsidRDefault="00F67BC3" w:rsidP="000659C8">
      <w:pPr>
        <w:pStyle w:val="texthang"/>
      </w:pPr>
    </w:p>
    <w:p w14:paraId="468BBEC9" w14:textId="77777777" w:rsidR="00F67BC3" w:rsidRDefault="000659C8" w:rsidP="000659C8">
      <w:pPr>
        <w:pStyle w:val="texthang"/>
        <w:rPr>
          <w:b/>
        </w:rPr>
      </w:pPr>
      <w:r>
        <w:rPr>
          <w:b/>
        </w:rPr>
        <w:t>7</w:t>
      </w:r>
      <w:r w:rsidR="00F67BC3">
        <w:rPr>
          <w:b/>
        </w:rPr>
        <w:t>.</w:t>
      </w:r>
      <w:r w:rsidR="00F67BC3">
        <w:rPr>
          <w:b/>
        </w:rPr>
        <w:tab/>
        <w:t>How long are these approvals in effect?</w:t>
      </w:r>
    </w:p>
    <w:p w14:paraId="7A22F005" w14:textId="77777777" w:rsidR="00F67BC3" w:rsidRDefault="00F67BC3" w:rsidP="000659C8">
      <w:pPr>
        <w:pStyle w:val="texthang"/>
      </w:pPr>
    </w:p>
    <w:p w14:paraId="295EE934" w14:textId="77777777" w:rsidR="00F67BC3" w:rsidRDefault="00071F0D" w:rsidP="000659C8">
      <w:pPr>
        <w:pStyle w:val="texthang"/>
        <w:ind w:left="1800" w:hanging="1440"/>
      </w:pPr>
      <w:r>
        <w:t>BRP WP 28</w:t>
      </w:r>
      <w:r>
        <w:tab/>
      </w:r>
      <w:r w:rsidR="00F67BC3">
        <w:t xml:space="preserve">Indefinitely or until there is a change in location, type of treatment, and\or change in the </w:t>
      </w:r>
      <w:r>
        <w:t>q</w:t>
      </w:r>
      <w:r w:rsidR="00F67BC3">
        <w:t>uality of the waste stream.  Revisions may also be necessary due to regulatory</w:t>
      </w:r>
      <w:r>
        <w:t xml:space="preserve"> </w:t>
      </w:r>
      <w:r w:rsidR="00F67BC3">
        <w:t>changes, or upon request from the local Board of Health with jurisdiction.</w:t>
      </w:r>
    </w:p>
    <w:p w14:paraId="39252D42" w14:textId="77777777" w:rsidR="00F67BC3" w:rsidRDefault="00F67BC3" w:rsidP="000659C8">
      <w:pPr>
        <w:pStyle w:val="texthang"/>
      </w:pPr>
    </w:p>
    <w:p w14:paraId="62460DBF" w14:textId="77777777" w:rsidR="00F67BC3" w:rsidRDefault="00F67BC3" w:rsidP="000659C8">
      <w:pPr>
        <w:pStyle w:val="texthang"/>
      </w:pPr>
      <w:r>
        <w:tab/>
        <w:t xml:space="preserve">BRP WP 29: </w:t>
      </w:r>
      <w:r>
        <w:tab/>
        <w:t xml:space="preserve">This approval is in effect for </w:t>
      </w:r>
      <w:r w:rsidR="00CF4342">
        <w:t>5</w:t>
      </w:r>
      <w:r>
        <w:t xml:space="preserve"> years.</w:t>
      </w:r>
    </w:p>
    <w:p w14:paraId="348A513F" w14:textId="77777777" w:rsidR="00F67BC3" w:rsidRDefault="00F67BC3" w:rsidP="000659C8">
      <w:pPr>
        <w:pStyle w:val="texthang"/>
      </w:pPr>
      <w:r>
        <w:tab/>
      </w:r>
      <w:r>
        <w:tab/>
      </w:r>
    </w:p>
    <w:p w14:paraId="395BB734" w14:textId="77777777" w:rsidR="00F67BC3" w:rsidRDefault="00F67BC3" w:rsidP="000659C8">
      <w:pPr>
        <w:pStyle w:val="texthang"/>
      </w:pPr>
      <w:r>
        <w:tab/>
        <w:t xml:space="preserve">BRP WP 30: </w:t>
      </w:r>
      <w:r>
        <w:tab/>
        <w:t>An annual renewal is required.</w:t>
      </w:r>
    </w:p>
    <w:p w14:paraId="0E900D27" w14:textId="77777777" w:rsidR="00F67BC3" w:rsidRDefault="00F67BC3" w:rsidP="000659C8">
      <w:pPr>
        <w:pStyle w:val="texthang"/>
      </w:pPr>
    </w:p>
    <w:p w14:paraId="47553AAE" w14:textId="77777777" w:rsidR="00F67BC3" w:rsidRDefault="00F67BC3" w:rsidP="000659C8">
      <w:pPr>
        <w:pStyle w:val="texthang"/>
      </w:pPr>
      <w:r>
        <w:lastRenderedPageBreak/>
        <w:tab/>
        <w:t>BRP WP 31:</w:t>
      </w:r>
      <w:r>
        <w:tab/>
        <w:t>An annual renewal is required.</w:t>
      </w:r>
    </w:p>
    <w:p w14:paraId="2BB8F0D1" w14:textId="77777777" w:rsidR="00F67BC3" w:rsidRDefault="00F67BC3" w:rsidP="000659C8">
      <w:pPr>
        <w:pStyle w:val="texthang"/>
      </w:pPr>
    </w:p>
    <w:p w14:paraId="70FB3FF7" w14:textId="77777777" w:rsidR="00F67BC3" w:rsidRDefault="00F67BC3" w:rsidP="000659C8">
      <w:pPr>
        <w:pStyle w:val="texthang"/>
        <w:rPr>
          <w:b/>
        </w:rPr>
      </w:pPr>
      <w:r>
        <w:rPr>
          <w:b/>
        </w:rPr>
        <w:t>9.</w:t>
      </w:r>
      <w:r>
        <w:rPr>
          <w:b/>
        </w:rPr>
        <w:tab/>
        <w:t>How can I avoid the most common mistakes made in applying for these approvals?</w:t>
      </w:r>
    </w:p>
    <w:p w14:paraId="71D1CFDA" w14:textId="77777777" w:rsidR="00F67BC3" w:rsidRDefault="00F67BC3" w:rsidP="000659C8">
      <w:pPr>
        <w:pStyle w:val="texthang"/>
      </w:pPr>
    </w:p>
    <w:p w14:paraId="191FD868" w14:textId="77777777" w:rsidR="00F67BC3" w:rsidRDefault="00F67BC3" w:rsidP="000659C8">
      <w:pPr>
        <w:pStyle w:val="texthang"/>
      </w:pPr>
      <w:r>
        <w:tab/>
      </w:r>
      <w:r>
        <w:tab/>
        <w:t>a.</w:t>
      </w:r>
      <w:r>
        <w:tab/>
        <w:t>Fill in all information requested on the application forms.</w:t>
      </w:r>
    </w:p>
    <w:p w14:paraId="75BDCB25" w14:textId="77777777" w:rsidR="00F67BC3" w:rsidRDefault="00071F0D" w:rsidP="000659C8">
      <w:pPr>
        <w:pStyle w:val="texthang"/>
        <w:ind w:left="1080"/>
      </w:pPr>
      <w:r>
        <w:t>b.</w:t>
      </w:r>
      <w:r>
        <w:tab/>
      </w:r>
      <w:r w:rsidR="00F67BC3">
        <w:t xml:space="preserve">Make sure all required project descriptions, maps, and site plans are </w:t>
      </w:r>
      <w:r>
        <w:t xml:space="preserve">included with both copies of </w:t>
      </w:r>
      <w:r>
        <w:tab/>
      </w:r>
      <w:r w:rsidR="00F67BC3">
        <w:t>the registration form.</w:t>
      </w:r>
    </w:p>
    <w:p w14:paraId="0D274195" w14:textId="4CBC47EA" w:rsidR="00F67BC3" w:rsidRDefault="00F67BC3" w:rsidP="000659C8">
      <w:pPr>
        <w:pStyle w:val="texthang"/>
      </w:pPr>
      <w:r>
        <w:tab/>
      </w:r>
      <w:r>
        <w:tab/>
        <w:t xml:space="preserve">c.  </w:t>
      </w:r>
      <w:r>
        <w:tab/>
      </w:r>
      <w:r w:rsidR="009C711E">
        <w:t>Include</w:t>
      </w:r>
      <w:r>
        <w:t xml:space="preserve"> all required reports and applications with sufficient detail and description.</w:t>
      </w:r>
    </w:p>
    <w:p w14:paraId="360B9D6A" w14:textId="77777777" w:rsidR="00F67BC3" w:rsidRDefault="00F67BC3" w:rsidP="000659C8">
      <w:pPr>
        <w:pStyle w:val="texthang"/>
      </w:pPr>
      <w:r>
        <w:tab/>
      </w:r>
      <w:r>
        <w:tab/>
        <w:t>d.</w:t>
      </w:r>
      <w:r>
        <w:tab/>
        <w:t xml:space="preserve">Make sure a copy of all documents </w:t>
      </w:r>
      <w:proofErr w:type="gramStart"/>
      <w:r>
        <w:t>are</w:t>
      </w:r>
      <w:proofErr w:type="gramEnd"/>
      <w:r>
        <w:t xml:space="preserve"> submitted to the local Board of Health, if applicable.</w:t>
      </w:r>
    </w:p>
    <w:p w14:paraId="76A2AC65" w14:textId="77777777" w:rsidR="00F67BC3" w:rsidRDefault="00F67BC3" w:rsidP="000659C8">
      <w:pPr>
        <w:pStyle w:val="texthang"/>
      </w:pPr>
      <w:r>
        <w:tab/>
      </w:r>
      <w:r>
        <w:tab/>
        <w:t xml:space="preserve">e.  </w:t>
      </w:r>
      <w:r>
        <w:tab/>
        <w:t>Make sure the application is signed by a legally responsible official.</w:t>
      </w:r>
      <w:r>
        <w:tab/>
      </w:r>
    </w:p>
    <w:p w14:paraId="3023773D" w14:textId="025AE66B" w:rsidR="00F67BC3" w:rsidRDefault="00F67BC3" w:rsidP="00913824">
      <w:pPr>
        <w:pStyle w:val="texthang"/>
        <w:ind w:left="1080"/>
      </w:pPr>
      <w:r>
        <w:t>f.</w:t>
      </w:r>
      <w:r>
        <w:tab/>
      </w:r>
      <w:r w:rsidR="00CA4BD4">
        <w:t xml:space="preserve">Submit </w:t>
      </w:r>
      <w:r w:rsidR="00CA4BD4">
        <w:rPr>
          <w:rFonts w:cs="Arial"/>
          <w:bCs/>
        </w:rPr>
        <w:t>t</w:t>
      </w:r>
      <w:r w:rsidR="00CA4BD4" w:rsidRPr="00724D59">
        <w:rPr>
          <w:rFonts w:cs="Arial"/>
          <w:bCs/>
        </w:rPr>
        <w:t>he application</w:t>
      </w:r>
      <w:r w:rsidR="00CA4BD4">
        <w:rPr>
          <w:rFonts w:cs="Arial"/>
          <w:bCs/>
        </w:rPr>
        <w:t xml:space="preserve"> &amp; documents listed above and pay fee </w:t>
      </w:r>
      <w:r w:rsidR="00CA4BD4" w:rsidRPr="00724D59">
        <w:rPr>
          <w:rFonts w:cs="Arial"/>
          <w:bCs/>
        </w:rPr>
        <w:t>through</w:t>
      </w:r>
      <w:r w:rsidR="00CA4BD4" w:rsidRPr="00724D59">
        <w:rPr>
          <w:rFonts w:cs="Arial"/>
          <w:b/>
        </w:rPr>
        <w:t xml:space="preserve"> </w:t>
      </w:r>
      <w:proofErr w:type="spellStart"/>
      <w:r w:rsidR="00CA4BD4" w:rsidRPr="00724D59">
        <w:rPr>
          <w:rStyle w:val="spellingerror"/>
          <w:rFonts w:cs="Arial"/>
        </w:rPr>
        <w:t>ePLACE</w:t>
      </w:r>
      <w:proofErr w:type="spellEnd"/>
      <w:r w:rsidR="00CA4BD4">
        <w:rPr>
          <w:rStyle w:val="spellingerror"/>
          <w:rFonts w:cs="Arial"/>
        </w:rPr>
        <w:t>,</w:t>
      </w:r>
      <w:r w:rsidR="00CA4BD4" w:rsidRPr="00724D59">
        <w:rPr>
          <w:rStyle w:val="normaltextrun"/>
          <w:rFonts w:cs="Arial"/>
        </w:rPr>
        <w:t xml:space="preserve"> </w:t>
      </w:r>
      <w:hyperlink r:id="rId22" w:history="1">
        <w:r w:rsidR="00CA4BD4" w:rsidRPr="00345C49">
          <w:rPr>
            <w:rStyle w:val="Hyperlink"/>
            <w:rFonts w:cs="Arial"/>
          </w:rPr>
          <w:t>https://eplace.eea.mass.gov/citizenaccess</w:t>
        </w:r>
      </w:hyperlink>
      <w:r w:rsidR="00CA4BD4">
        <w:rPr>
          <w:rFonts w:cs="Arial"/>
        </w:rPr>
        <w:t>.</w:t>
      </w:r>
      <w:r w:rsidR="00CA4BD4">
        <w:br/>
      </w:r>
    </w:p>
    <w:p w14:paraId="5BA22AB0" w14:textId="4B4381D1" w:rsidR="00F67BC3" w:rsidRDefault="00F67BC3" w:rsidP="000659C8">
      <w:pPr>
        <w:pStyle w:val="texthang"/>
        <w:rPr>
          <w:b/>
        </w:rPr>
      </w:pPr>
      <w:r>
        <w:rPr>
          <w:b/>
        </w:rPr>
        <w:t>10. What are the regulations and policies that apply to these approvals?  Where can I get copies?</w:t>
      </w:r>
    </w:p>
    <w:p w14:paraId="774C7F5F" w14:textId="77777777" w:rsidR="00F67BC3" w:rsidRDefault="00F67BC3" w:rsidP="000659C8">
      <w:pPr>
        <w:pStyle w:val="texthang"/>
      </w:pPr>
    </w:p>
    <w:p w14:paraId="4CBF4CC2" w14:textId="77777777" w:rsidR="00F67BC3" w:rsidRDefault="00F67BC3" w:rsidP="000659C8">
      <w:pPr>
        <w:pStyle w:val="texthang"/>
      </w:pPr>
      <w:r>
        <w:tab/>
      </w:r>
      <w:r>
        <w:tab/>
        <w:t>These regulations and policies include, but are not limited to:</w:t>
      </w:r>
    </w:p>
    <w:p w14:paraId="61F08205" w14:textId="77777777" w:rsidR="00F67BC3" w:rsidRDefault="00F67BC3" w:rsidP="000659C8">
      <w:pPr>
        <w:pStyle w:val="texthang"/>
      </w:pPr>
    </w:p>
    <w:p w14:paraId="62B8E7F6" w14:textId="77777777" w:rsidR="00F67BC3" w:rsidRDefault="00F67BC3" w:rsidP="000659C8">
      <w:pPr>
        <w:pStyle w:val="texthang"/>
      </w:pPr>
      <w:r>
        <w:tab/>
      </w:r>
      <w:r>
        <w:tab/>
        <w:t>a.</w:t>
      </w:r>
      <w:r>
        <w:tab/>
        <w:t xml:space="preserve">Regulations for the Land Application of Sludge and Septage, 310 CMR 32.00. </w:t>
      </w:r>
    </w:p>
    <w:p w14:paraId="6AA7A2A7" w14:textId="77777777" w:rsidR="00F67BC3" w:rsidRDefault="00F67BC3" w:rsidP="000659C8">
      <w:pPr>
        <w:pStyle w:val="texthang"/>
      </w:pPr>
      <w:r>
        <w:tab/>
      </w:r>
      <w:r>
        <w:tab/>
        <w:t>b.</w:t>
      </w:r>
      <w:r>
        <w:tab/>
        <w:t>Timely Action Schedule and Fee Provisions, 310 CMR 4.00.</w:t>
      </w:r>
    </w:p>
    <w:p w14:paraId="3C17DC26" w14:textId="77777777" w:rsidR="00F67BC3" w:rsidRDefault="00F67BC3" w:rsidP="000659C8">
      <w:pPr>
        <w:pStyle w:val="texthang"/>
      </w:pPr>
      <w:r>
        <w:tab/>
      </w:r>
      <w:r>
        <w:tab/>
        <w:t>c.</w:t>
      </w:r>
      <w:r>
        <w:tab/>
        <w:t>Administrative Penalty Regulations, 310 CMR 5.00.</w:t>
      </w:r>
    </w:p>
    <w:p w14:paraId="7A6584D4" w14:textId="77777777" w:rsidR="00F67BC3" w:rsidRDefault="00F67BC3" w:rsidP="000659C8">
      <w:pPr>
        <w:pStyle w:val="texthang"/>
      </w:pPr>
      <w:r>
        <w:tab/>
      </w:r>
      <w:r>
        <w:tab/>
        <w:t>d.</w:t>
      </w:r>
      <w:r>
        <w:tab/>
        <w:t>WPC, Wastewater Residuals Guidance Document No. 87-1, "Blending Policy".</w:t>
      </w:r>
    </w:p>
    <w:p w14:paraId="23A5AFDB" w14:textId="77777777" w:rsidR="00F67BC3" w:rsidRDefault="00F67BC3" w:rsidP="000659C8">
      <w:pPr>
        <w:pStyle w:val="texthang"/>
      </w:pPr>
      <w:r>
        <w:tab/>
      </w:r>
      <w:r>
        <w:tab/>
        <w:t>e.</w:t>
      </w:r>
      <w:r>
        <w:tab/>
        <w:t>WPC, Wastewater Residuals Guidance Document No. 87-2, "Horticultural Use".</w:t>
      </w:r>
    </w:p>
    <w:p w14:paraId="26581B55" w14:textId="77777777" w:rsidR="00F67BC3" w:rsidRDefault="00F67BC3" w:rsidP="000659C8">
      <w:pPr>
        <w:pStyle w:val="texthang"/>
      </w:pPr>
      <w:r>
        <w:tab/>
      </w:r>
      <w:r>
        <w:tab/>
        <w:t>f.</w:t>
      </w:r>
      <w:r>
        <w:tab/>
        <w:t>WPC, Wastewater Residuals Guidance Document No. 87-3, "Multi-site/Single-ownership".</w:t>
      </w:r>
    </w:p>
    <w:p w14:paraId="1D1D5D41" w14:textId="77777777" w:rsidR="00F67BC3" w:rsidRDefault="00F67BC3" w:rsidP="000659C8">
      <w:pPr>
        <w:pStyle w:val="texthang"/>
      </w:pPr>
      <w:r>
        <w:tab/>
      </w:r>
      <w:r>
        <w:tab/>
        <w:t>g.</w:t>
      </w:r>
      <w:r>
        <w:tab/>
        <w:t>WPC, Wastewater Residuals Guidance Document No. 87-4, "Pilot and Demonstration Program".</w:t>
      </w:r>
    </w:p>
    <w:p w14:paraId="0A8F4422" w14:textId="77777777" w:rsidR="00F67BC3" w:rsidRDefault="00F67BC3" w:rsidP="000659C8">
      <w:pPr>
        <w:pStyle w:val="texthang"/>
      </w:pPr>
    </w:p>
    <w:p w14:paraId="353584B3" w14:textId="77777777" w:rsidR="00F67BC3" w:rsidRDefault="00F67BC3" w:rsidP="000659C8">
      <w:pPr>
        <w:pStyle w:val="texthang"/>
      </w:pPr>
      <w:r>
        <w:tab/>
      </w:r>
      <w:r>
        <w:tab/>
        <w:t>These may be purchased at:</w:t>
      </w:r>
    </w:p>
    <w:p w14:paraId="61309148" w14:textId="77777777" w:rsidR="00F67BC3" w:rsidRDefault="00F67BC3" w:rsidP="000659C8">
      <w:pPr>
        <w:pStyle w:val="texthang"/>
      </w:pPr>
    </w:p>
    <w:p w14:paraId="1F425139" w14:textId="77777777" w:rsidR="00F67BC3" w:rsidRDefault="00F67BC3" w:rsidP="000659C8">
      <w:pPr>
        <w:pStyle w:val="texthang"/>
      </w:pPr>
      <w:r>
        <w:tab/>
      </w:r>
      <w:r>
        <w:tab/>
        <w:t>State House Bookstore</w:t>
      </w:r>
      <w:r>
        <w:tab/>
      </w:r>
      <w:r>
        <w:tab/>
      </w:r>
      <w:r>
        <w:tab/>
        <w:t>State House West Bookstore</w:t>
      </w:r>
    </w:p>
    <w:p w14:paraId="4E32B7EC" w14:textId="77777777" w:rsidR="00F67BC3" w:rsidRDefault="00F67BC3" w:rsidP="000659C8">
      <w:pPr>
        <w:pStyle w:val="texthang"/>
      </w:pPr>
      <w:r>
        <w:tab/>
      </w:r>
      <w:r>
        <w:tab/>
        <w:t>Room 116</w:t>
      </w:r>
      <w:r>
        <w:tab/>
      </w:r>
      <w:r>
        <w:tab/>
      </w:r>
      <w:r>
        <w:tab/>
      </w:r>
      <w:r>
        <w:tab/>
      </w:r>
      <w:r w:rsidR="000659C8">
        <w:tab/>
      </w:r>
      <w:r w:rsidR="000659C8">
        <w:tab/>
      </w:r>
      <w:r>
        <w:t>436 Dwight Street</w:t>
      </w:r>
    </w:p>
    <w:p w14:paraId="0AC6A5C4" w14:textId="77777777" w:rsidR="00F67BC3" w:rsidRDefault="00F67BC3" w:rsidP="000659C8">
      <w:pPr>
        <w:pStyle w:val="texthang"/>
      </w:pPr>
      <w:r>
        <w:tab/>
      </w:r>
      <w:r>
        <w:tab/>
        <w:t>Boston, MA  02133</w:t>
      </w:r>
      <w:r>
        <w:tab/>
      </w:r>
      <w:r>
        <w:tab/>
      </w:r>
      <w:r>
        <w:tab/>
      </w:r>
      <w:r w:rsidR="000659C8">
        <w:tab/>
      </w:r>
      <w:r>
        <w:t>Springfield, MA  01103</w:t>
      </w:r>
    </w:p>
    <w:p w14:paraId="01D1F931" w14:textId="77777777" w:rsidR="00F67BC3" w:rsidRDefault="00F67BC3" w:rsidP="000659C8">
      <w:pPr>
        <w:pStyle w:val="texthang"/>
      </w:pPr>
      <w:r>
        <w:tab/>
      </w:r>
      <w:r>
        <w:tab/>
        <w:t>617-727-2834</w:t>
      </w:r>
      <w:r>
        <w:tab/>
      </w:r>
      <w:r>
        <w:tab/>
      </w:r>
      <w:r>
        <w:tab/>
      </w:r>
      <w:r>
        <w:tab/>
      </w:r>
      <w:r w:rsidR="000659C8">
        <w:tab/>
      </w:r>
      <w:r>
        <w:t>413-784-1376</w:t>
      </w:r>
    </w:p>
    <w:p w14:paraId="6F518DFC" w14:textId="77777777" w:rsidR="00F67BC3" w:rsidRDefault="00F67BC3" w:rsidP="000659C8">
      <w:pPr>
        <w:pStyle w:val="texthang"/>
        <w:rPr>
          <w:b/>
        </w:rPr>
      </w:pPr>
    </w:p>
    <w:p w14:paraId="26C0FDCD" w14:textId="77777777" w:rsidR="00F67BC3" w:rsidRDefault="00F67BC3" w:rsidP="000659C8">
      <w:pPr>
        <w:pStyle w:val="texthang"/>
        <w:sectPr w:rsidR="00F67BC3">
          <w:headerReference w:type="default" r:id="rId23"/>
          <w:footerReference w:type="default" r:id="rId24"/>
          <w:pgSz w:w="12240" w:h="15840"/>
          <w:pgMar w:top="619" w:right="1080" w:bottom="720" w:left="1080" w:header="634" w:footer="230" w:gutter="0"/>
          <w:pgNumType w:start="1"/>
          <w:cols w:space="720"/>
        </w:sectPr>
      </w:pPr>
    </w:p>
    <w:p w14:paraId="1C458AA0" w14:textId="77777777" w:rsidR="00F67BC3" w:rsidRDefault="00F67BC3" w:rsidP="000659C8">
      <w:pPr>
        <w:pStyle w:val="texthang"/>
      </w:pPr>
      <w:r>
        <w:lastRenderedPageBreak/>
        <w:t>For BRP WP 28:</w:t>
      </w:r>
    </w:p>
    <w:p w14:paraId="32E3DCDD" w14:textId="77777777" w:rsidR="00F67BC3" w:rsidRDefault="00F67BC3" w:rsidP="000659C8">
      <w:pPr>
        <w:pStyle w:val="texthang"/>
      </w:pPr>
    </w:p>
    <w:p w14:paraId="6A9CE1B9" w14:textId="77777777" w:rsidR="00F67BC3" w:rsidRDefault="00F67BC3" w:rsidP="004015A9">
      <w:pPr>
        <w:pStyle w:val="texthang"/>
        <w:ind w:left="720"/>
      </w:pPr>
      <w:r>
        <w:fldChar w:fldCharType="begin">
          <w:ffData>
            <w:name w:val="Check1"/>
            <w:enabled/>
            <w:calcOnExit w:val="0"/>
            <w:checkBox>
              <w:sizeAuto/>
              <w:default w:val="0"/>
            </w:checkBox>
          </w:ffData>
        </w:fldChar>
      </w:r>
      <w:r>
        <w:instrText xml:space="preserve"> FORMCHECKBOX </w:instrText>
      </w:r>
      <w:r w:rsidR="006E1B42">
        <w:fldChar w:fldCharType="separate"/>
      </w:r>
      <w:r>
        <w:fldChar w:fldCharType="end"/>
      </w:r>
      <w:r>
        <w:tab/>
      </w:r>
      <w:r w:rsidR="004015A9">
        <w:t xml:space="preserve">Application for Sampling and Analysis Plan Approval is completed  </w:t>
      </w:r>
    </w:p>
    <w:p w14:paraId="1F8C7570" w14:textId="77777777" w:rsidR="00F67BC3" w:rsidRDefault="00F67BC3" w:rsidP="000659C8">
      <w:pPr>
        <w:pStyle w:val="texthang"/>
      </w:pPr>
    </w:p>
    <w:p w14:paraId="6A820D7F" w14:textId="77777777" w:rsidR="00F67BC3" w:rsidRDefault="00F67BC3" w:rsidP="000659C8">
      <w:pPr>
        <w:pStyle w:val="texthang"/>
      </w:pPr>
      <w:r>
        <w:t>For BRP WP 29:</w:t>
      </w:r>
    </w:p>
    <w:p w14:paraId="1A4CA9BD" w14:textId="77777777" w:rsidR="00F67BC3" w:rsidRDefault="00F67BC3" w:rsidP="000659C8">
      <w:pPr>
        <w:pStyle w:val="texthang"/>
      </w:pPr>
    </w:p>
    <w:p w14:paraId="0A188105" w14:textId="77777777" w:rsidR="00F67BC3" w:rsidRDefault="00F67BC3" w:rsidP="00440A99">
      <w:pPr>
        <w:pStyle w:val="texthang"/>
        <w:ind w:left="720"/>
      </w:pPr>
      <w:r>
        <w:fldChar w:fldCharType="begin">
          <w:ffData>
            <w:name w:val="Check1"/>
            <w:enabled/>
            <w:calcOnExit w:val="0"/>
            <w:checkBox>
              <w:sizeAuto/>
              <w:default w:val="0"/>
            </w:checkBox>
          </w:ffData>
        </w:fldChar>
      </w:r>
      <w:r>
        <w:instrText xml:space="preserve"> FORMCHECKBOX </w:instrText>
      </w:r>
      <w:r w:rsidR="006E1B42">
        <w:fldChar w:fldCharType="separate"/>
      </w:r>
      <w:r>
        <w:fldChar w:fldCharType="end"/>
      </w:r>
      <w:r>
        <w:tab/>
        <w:t>Application for Approval of Suitability (AOS), including Signature and Date, for Beneficial use is completed.</w:t>
      </w:r>
    </w:p>
    <w:p w14:paraId="691A499F" w14:textId="77777777" w:rsidR="00F67BC3" w:rsidRDefault="00F67BC3" w:rsidP="000659C8">
      <w:pPr>
        <w:pStyle w:val="texthang"/>
      </w:pPr>
    </w:p>
    <w:p w14:paraId="30874A6E" w14:textId="77777777" w:rsidR="00F67BC3" w:rsidRDefault="00F67BC3" w:rsidP="000659C8">
      <w:pPr>
        <w:pStyle w:val="texthang"/>
      </w:pPr>
      <w:r>
        <w:t>For BRP WP 30, BRP WP 31, BRP WP 32:</w:t>
      </w:r>
    </w:p>
    <w:p w14:paraId="513F267E" w14:textId="77777777" w:rsidR="00F67BC3" w:rsidRDefault="00F67BC3" w:rsidP="000659C8">
      <w:pPr>
        <w:pStyle w:val="texthang"/>
      </w:pPr>
    </w:p>
    <w:p w14:paraId="7EB48304" w14:textId="77777777" w:rsidR="00F67BC3" w:rsidRDefault="00F67BC3" w:rsidP="000659C8">
      <w:pPr>
        <w:pStyle w:val="texthang"/>
      </w:pPr>
      <w:r>
        <w:tab/>
      </w:r>
      <w:r>
        <w:fldChar w:fldCharType="begin">
          <w:ffData>
            <w:name w:val="Check1"/>
            <w:enabled/>
            <w:calcOnExit w:val="0"/>
            <w:checkBox>
              <w:sizeAuto/>
              <w:default w:val="0"/>
            </w:checkBox>
          </w:ffData>
        </w:fldChar>
      </w:r>
      <w:r>
        <w:instrText xml:space="preserve"> FORMCHECKBOX </w:instrText>
      </w:r>
      <w:r w:rsidR="006E1B42">
        <w:fldChar w:fldCharType="separate"/>
      </w:r>
      <w:r>
        <w:fldChar w:fldCharType="end"/>
      </w:r>
      <w:r>
        <w:tab/>
        <w:t>Application for Land Application Certificate (LAC) is completed and signed.</w:t>
      </w:r>
    </w:p>
    <w:p w14:paraId="6E132916" w14:textId="77777777" w:rsidR="00F67BC3" w:rsidRDefault="00F67BC3" w:rsidP="000659C8">
      <w:pPr>
        <w:pStyle w:val="texthang"/>
      </w:pPr>
      <w:r>
        <w:tab/>
      </w:r>
      <w:r>
        <w:fldChar w:fldCharType="begin">
          <w:ffData>
            <w:name w:val="Check1"/>
            <w:enabled/>
            <w:calcOnExit w:val="0"/>
            <w:checkBox>
              <w:sizeAuto/>
              <w:default w:val="0"/>
            </w:checkBox>
          </w:ffData>
        </w:fldChar>
      </w:r>
      <w:r>
        <w:instrText xml:space="preserve"> FORMCHECKBOX </w:instrText>
      </w:r>
      <w:r w:rsidR="006E1B42">
        <w:fldChar w:fldCharType="separate"/>
      </w:r>
      <w:r>
        <w:fldChar w:fldCharType="end"/>
      </w:r>
      <w:r>
        <w:tab/>
        <w:t>U.S.G.S. Topographic Map (Locus Map) is included.</w:t>
      </w:r>
    </w:p>
    <w:p w14:paraId="701C1BEA" w14:textId="77777777" w:rsidR="00F67BC3" w:rsidRDefault="00F67BC3" w:rsidP="00440A99">
      <w:pPr>
        <w:pStyle w:val="texthang"/>
        <w:ind w:left="720"/>
      </w:pPr>
      <w:r>
        <w:fldChar w:fldCharType="begin">
          <w:ffData>
            <w:name w:val="Check1"/>
            <w:enabled/>
            <w:calcOnExit w:val="0"/>
            <w:checkBox>
              <w:sizeAuto/>
              <w:default w:val="0"/>
            </w:checkBox>
          </w:ffData>
        </w:fldChar>
      </w:r>
      <w:r>
        <w:instrText xml:space="preserve"> FORMCHECKBOX </w:instrText>
      </w:r>
      <w:r w:rsidR="006E1B42">
        <w:fldChar w:fldCharType="separate"/>
      </w:r>
      <w:r>
        <w:fldChar w:fldCharType="end"/>
      </w:r>
      <w:r>
        <w:tab/>
        <w:t>Descriptive narrative of the proposed application site and its surroundings pursuant to 310 CMR 32.2(3) is included.</w:t>
      </w:r>
    </w:p>
    <w:p w14:paraId="0167C1A5" w14:textId="77777777" w:rsidR="00F67BC3" w:rsidRDefault="00F67BC3" w:rsidP="00440A99">
      <w:pPr>
        <w:pStyle w:val="texthang"/>
        <w:ind w:left="720"/>
      </w:pPr>
      <w:r>
        <w:fldChar w:fldCharType="begin">
          <w:ffData>
            <w:name w:val="Check1"/>
            <w:enabled/>
            <w:calcOnExit w:val="0"/>
            <w:checkBox>
              <w:sizeAuto/>
              <w:default w:val="0"/>
            </w:checkBox>
          </w:ffData>
        </w:fldChar>
      </w:r>
      <w:r>
        <w:instrText xml:space="preserve"> FORMCHECKBOX </w:instrText>
      </w:r>
      <w:r w:rsidR="006E1B42">
        <w:fldChar w:fldCharType="separate"/>
      </w:r>
      <w:r>
        <w:fldChar w:fldCharType="end"/>
      </w:r>
      <w:r>
        <w:tab/>
        <w:t>Identification of nearest receptors, public and private water supplies, surface water courses, and additional information required in the regulations.</w:t>
      </w:r>
    </w:p>
    <w:p w14:paraId="047C7E22" w14:textId="77777777" w:rsidR="00F67BC3" w:rsidRDefault="00F67BC3" w:rsidP="000659C8">
      <w:pPr>
        <w:pStyle w:val="texthang"/>
      </w:pPr>
      <w:r>
        <w:tab/>
      </w:r>
      <w:r>
        <w:fldChar w:fldCharType="begin">
          <w:ffData>
            <w:name w:val="Check1"/>
            <w:enabled/>
            <w:calcOnExit w:val="0"/>
            <w:checkBox>
              <w:sizeAuto/>
              <w:default w:val="0"/>
            </w:checkBox>
          </w:ffData>
        </w:fldChar>
      </w:r>
      <w:r>
        <w:instrText xml:space="preserve"> FORMCHECKBOX </w:instrText>
      </w:r>
      <w:r w:rsidR="006E1B42">
        <w:fldChar w:fldCharType="separate"/>
      </w:r>
      <w:r>
        <w:fldChar w:fldCharType="end"/>
      </w:r>
      <w:r>
        <w:tab/>
        <w:t>Plot Plan is included.</w:t>
      </w:r>
    </w:p>
    <w:p w14:paraId="36FF91C1" w14:textId="77777777" w:rsidR="00F67BC3" w:rsidRDefault="00F67BC3" w:rsidP="000659C8">
      <w:pPr>
        <w:pStyle w:val="texthang"/>
      </w:pPr>
      <w:r>
        <w:tab/>
      </w:r>
      <w:r>
        <w:fldChar w:fldCharType="begin">
          <w:ffData>
            <w:name w:val="Check1"/>
            <w:enabled/>
            <w:calcOnExit w:val="0"/>
            <w:checkBox>
              <w:sizeAuto/>
              <w:default w:val="0"/>
            </w:checkBox>
          </w:ffData>
        </w:fldChar>
      </w:r>
      <w:r>
        <w:instrText xml:space="preserve"> FORMCHECKBOX </w:instrText>
      </w:r>
      <w:r w:rsidR="006E1B42">
        <w:fldChar w:fldCharType="separate"/>
      </w:r>
      <w:r>
        <w:fldChar w:fldCharType="end"/>
      </w:r>
      <w:r>
        <w:tab/>
        <w:t>Soil Conservation Service Map of the proposed application site is included.</w:t>
      </w:r>
    </w:p>
    <w:p w14:paraId="05876F51" w14:textId="77777777" w:rsidR="00F67BC3" w:rsidRDefault="00F67BC3" w:rsidP="000659C8">
      <w:pPr>
        <w:pStyle w:val="texthang"/>
      </w:pPr>
      <w:r>
        <w:tab/>
      </w:r>
      <w:r>
        <w:fldChar w:fldCharType="begin">
          <w:ffData>
            <w:name w:val="Check1"/>
            <w:enabled/>
            <w:calcOnExit w:val="0"/>
            <w:checkBox>
              <w:sizeAuto/>
              <w:default w:val="0"/>
            </w:checkBox>
          </w:ffData>
        </w:fldChar>
      </w:r>
      <w:r>
        <w:instrText xml:space="preserve"> FORMCHECKBOX </w:instrText>
      </w:r>
      <w:r w:rsidR="006E1B42">
        <w:fldChar w:fldCharType="separate"/>
      </w:r>
      <w:r>
        <w:fldChar w:fldCharType="end"/>
      </w:r>
      <w:r>
        <w:tab/>
        <w:t>MEPA Determination, if required, is included.</w:t>
      </w:r>
    </w:p>
    <w:p w14:paraId="37C6349E" w14:textId="77777777" w:rsidR="00F67BC3" w:rsidRDefault="00F67BC3" w:rsidP="000659C8">
      <w:pPr>
        <w:pStyle w:val="texthang"/>
      </w:pPr>
      <w:r>
        <w:tab/>
      </w:r>
      <w:r>
        <w:fldChar w:fldCharType="begin">
          <w:ffData>
            <w:name w:val="Check1"/>
            <w:enabled/>
            <w:calcOnExit w:val="0"/>
            <w:checkBox>
              <w:sizeAuto/>
              <w:default w:val="0"/>
            </w:checkBox>
          </w:ffData>
        </w:fldChar>
      </w:r>
      <w:r>
        <w:instrText xml:space="preserve"> FORMCHECKBOX </w:instrText>
      </w:r>
      <w:r w:rsidR="006E1B42">
        <w:fldChar w:fldCharType="separate"/>
      </w:r>
      <w:r>
        <w:fldChar w:fldCharType="end"/>
      </w:r>
      <w:r>
        <w:tab/>
        <w:t>Identification of modification requested, if necessary.</w:t>
      </w:r>
    </w:p>
    <w:p w14:paraId="49DD6219" w14:textId="77777777" w:rsidR="00F67BC3" w:rsidRDefault="00F67BC3" w:rsidP="000659C8">
      <w:pPr>
        <w:pStyle w:val="texthang"/>
      </w:pPr>
    </w:p>
    <w:p w14:paraId="7F91E7A6" w14:textId="77777777" w:rsidR="00547A0F" w:rsidRPr="00547A0F" w:rsidRDefault="00547A0F" w:rsidP="00547A0F">
      <w:pPr>
        <w:pStyle w:val="texthang"/>
        <w:rPr>
          <w:b/>
          <w:bCs/>
        </w:rPr>
      </w:pPr>
      <w:r w:rsidRPr="00547A0F">
        <w:rPr>
          <w:b/>
          <w:bCs/>
        </w:rPr>
        <w:t>To submit the application package:</w:t>
      </w:r>
    </w:p>
    <w:p w14:paraId="1B70C9A3" w14:textId="77777777" w:rsidR="00547A0F" w:rsidRDefault="00547A0F" w:rsidP="00547A0F">
      <w:pPr>
        <w:pStyle w:val="texthang"/>
      </w:pPr>
    </w:p>
    <w:p w14:paraId="50F42F48" w14:textId="77777777" w:rsidR="00547A0F" w:rsidRDefault="00547A0F" w:rsidP="00547A0F">
      <w:pPr>
        <w:pStyle w:val="text"/>
        <w:ind w:left="720" w:hanging="720"/>
        <w:rPr>
          <w:rStyle w:val="normaltextrun"/>
          <w:rFonts w:cs="Arial"/>
        </w:rPr>
      </w:pPr>
      <w:r>
        <w:tab/>
      </w:r>
      <w:r>
        <w:tab/>
      </w:r>
      <w:r>
        <w:fldChar w:fldCharType="begin">
          <w:ffData>
            <w:name w:val="Check8"/>
            <w:enabled/>
            <w:calcOnExit w:val="0"/>
            <w:checkBox>
              <w:sizeAuto/>
              <w:default w:val="0"/>
            </w:checkBox>
          </w:ffData>
        </w:fldChar>
      </w:r>
      <w:bookmarkStart w:id="2" w:name="Check8"/>
      <w:r>
        <w:instrText xml:space="preserve"> FORMCHECKBOX </w:instrText>
      </w:r>
      <w:r w:rsidR="006E1B42">
        <w:fldChar w:fldCharType="separate"/>
      </w:r>
      <w:r>
        <w:fldChar w:fldCharType="end"/>
      </w:r>
      <w:bookmarkEnd w:id="2"/>
      <w:r>
        <w:t xml:space="preserve">  </w:t>
      </w:r>
      <w:r>
        <w:tab/>
        <w:t xml:space="preserve">Submit </w:t>
      </w:r>
      <w:r>
        <w:rPr>
          <w:rFonts w:cs="Arial"/>
          <w:bCs/>
        </w:rPr>
        <w:t>t</w:t>
      </w:r>
      <w:r w:rsidRPr="00724D59">
        <w:rPr>
          <w:rFonts w:cs="Arial"/>
          <w:bCs/>
        </w:rPr>
        <w:t>he application</w:t>
      </w:r>
      <w:r>
        <w:rPr>
          <w:rFonts w:cs="Arial"/>
          <w:bCs/>
        </w:rPr>
        <w:t xml:space="preserve"> and documents listed above </w:t>
      </w:r>
      <w:r w:rsidRPr="00724D59">
        <w:rPr>
          <w:rFonts w:cs="Arial"/>
          <w:bCs/>
        </w:rPr>
        <w:t>through</w:t>
      </w:r>
      <w:r w:rsidRPr="00724D59">
        <w:rPr>
          <w:rFonts w:cs="Arial"/>
          <w:b/>
        </w:rPr>
        <w:t xml:space="preserve"> </w:t>
      </w:r>
      <w:proofErr w:type="spellStart"/>
      <w:r w:rsidRPr="00724D59">
        <w:rPr>
          <w:rStyle w:val="spellingerror"/>
          <w:rFonts w:cs="Arial"/>
        </w:rPr>
        <w:t>ePLACE</w:t>
      </w:r>
      <w:proofErr w:type="spellEnd"/>
      <w:r w:rsidRPr="00724D59">
        <w:rPr>
          <w:rStyle w:val="normaltextrun"/>
          <w:rFonts w:cs="Arial"/>
        </w:rPr>
        <w:t xml:space="preserve">, </w:t>
      </w:r>
    </w:p>
    <w:p w14:paraId="42C6B86B" w14:textId="36AF23C8" w:rsidR="00547A0F" w:rsidRDefault="00547A0F" w:rsidP="00547A0F">
      <w:pPr>
        <w:pStyle w:val="text"/>
        <w:ind w:left="720" w:hanging="720"/>
        <w:rPr>
          <w:rStyle w:val="eop"/>
          <w:rFonts w:cs="Arial"/>
        </w:rPr>
      </w:pPr>
      <w:r>
        <w:rPr>
          <w:rStyle w:val="normaltextrun"/>
          <w:rFonts w:cs="Arial"/>
        </w:rPr>
        <w:tab/>
      </w:r>
      <w:r>
        <w:rPr>
          <w:rStyle w:val="normaltextrun"/>
          <w:rFonts w:cs="Arial"/>
        </w:rPr>
        <w:tab/>
      </w:r>
      <w:r>
        <w:rPr>
          <w:rStyle w:val="normaltextrun"/>
          <w:rFonts w:cs="Arial"/>
        </w:rPr>
        <w:tab/>
      </w:r>
      <w:hyperlink r:id="rId25" w:history="1">
        <w:r w:rsidRPr="00345C49">
          <w:rPr>
            <w:rStyle w:val="Hyperlink"/>
            <w:rFonts w:cs="Arial"/>
          </w:rPr>
          <w:t>https://eplace.eea.mass.gov/citizenaccess</w:t>
        </w:r>
      </w:hyperlink>
      <w:r w:rsidRPr="00724D59">
        <w:rPr>
          <w:rStyle w:val="eop"/>
          <w:rFonts w:cs="Arial"/>
        </w:rPr>
        <w:t> </w:t>
      </w:r>
    </w:p>
    <w:p w14:paraId="77FC6DEB" w14:textId="77777777" w:rsidR="00547A0F" w:rsidRPr="00347216" w:rsidRDefault="00547A0F" w:rsidP="00547A0F">
      <w:pPr>
        <w:pStyle w:val="text"/>
        <w:ind w:left="720" w:hanging="720"/>
        <w:rPr>
          <w:rFonts w:cs="Arial"/>
        </w:rPr>
      </w:pPr>
    </w:p>
    <w:p w14:paraId="5FFA0061" w14:textId="18880EDE" w:rsidR="00F67BC3" w:rsidRDefault="00F67BC3" w:rsidP="00547A0F">
      <w:pPr>
        <w:pStyle w:val="texthang"/>
        <w:ind w:left="720"/>
      </w:pPr>
      <w:r>
        <w:tab/>
      </w:r>
      <w:r>
        <w:fldChar w:fldCharType="begin">
          <w:ffData>
            <w:name w:val="Check1"/>
            <w:enabled/>
            <w:calcOnExit w:val="0"/>
            <w:checkBox>
              <w:sizeAuto/>
              <w:default w:val="0"/>
            </w:checkBox>
          </w:ffData>
        </w:fldChar>
      </w:r>
      <w:r>
        <w:instrText xml:space="preserve"> FORMCHECKBOX </w:instrText>
      </w:r>
      <w:r w:rsidR="006E1B42">
        <w:fldChar w:fldCharType="separate"/>
      </w:r>
      <w:r>
        <w:fldChar w:fldCharType="end"/>
      </w:r>
      <w:r>
        <w:tab/>
      </w:r>
      <w:r w:rsidR="00342512">
        <w:t>Pay</w:t>
      </w:r>
      <w:r>
        <w:t xml:space="preserve"> fee of:</w:t>
      </w:r>
    </w:p>
    <w:p w14:paraId="14ED7344" w14:textId="77777777" w:rsidR="00F67BC3" w:rsidRDefault="00F67BC3" w:rsidP="000659C8">
      <w:pPr>
        <w:pStyle w:val="texthang"/>
      </w:pPr>
    </w:p>
    <w:p w14:paraId="746BAC00" w14:textId="77777777" w:rsidR="00F67BC3" w:rsidRDefault="00F67BC3" w:rsidP="000659C8">
      <w:pPr>
        <w:pStyle w:val="texthang"/>
      </w:pPr>
      <w:r>
        <w:tab/>
      </w:r>
      <w:r>
        <w:tab/>
      </w:r>
      <w:r>
        <w:tab/>
      </w:r>
      <w:r>
        <w:tab/>
        <w:t>$</w:t>
      </w:r>
      <w:r w:rsidR="00C32FCD">
        <w:t>860</w:t>
      </w:r>
      <w:r>
        <w:t xml:space="preserve"> for BRP WP 28;</w:t>
      </w:r>
    </w:p>
    <w:p w14:paraId="61B273F5" w14:textId="77777777" w:rsidR="00F67BC3" w:rsidRDefault="00F67BC3" w:rsidP="000659C8">
      <w:pPr>
        <w:pStyle w:val="texthang"/>
      </w:pPr>
      <w:r>
        <w:tab/>
      </w:r>
      <w:r>
        <w:tab/>
      </w:r>
      <w:r>
        <w:tab/>
      </w:r>
      <w:r>
        <w:tab/>
        <w:t>$</w:t>
      </w:r>
      <w:r w:rsidR="0008249E">
        <w:t>3</w:t>
      </w:r>
      <w:r w:rsidR="00C32FCD">
        <w:t>,</w:t>
      </w:r>
      <w:r w:rsidR="0008249E">
        <w:t>5</w:t>
      </w:r>
      <w:r w:rsidR="00C32FCD">
        <w:t>00</w:t>
      </w:r>
      <w:r>
        <w:t xml:space="preserve"> for BRP WP 29;</w:t>
      </w:r>
    </w:p>
    <w:p w14:paraId="161776DE" w14:textId="77777777" w:rsidR="00F67BC3" w:rsidRDefault="00F67BC3" w:rsidP="000659C8">
      <w:pPr>
        <w:pStyle w:val="texthang"/>
      </w:pPr>
      <w:r>
        <w:tab/>
      </w:r>
      <w:r>
        <w:tab/>
      </w:r>
      <w:r>
        <w:tab/>
      </w:r>
      <w:r>
        <w:tab/>
        <w:t>$</w:t>
      </w:r>
      <w:r w:rsidR="00C32FCD">
        <w:t>2,910</w:t>
      </w:r>
      <w:r>
        <w:t xml:space="preserve"> for BRP WP 30;</w:t>
      </w:r>
    </w:p>
    <w:p w14:paraId="1D37D59A" w14:textId="77777777" w:rsidR="00F67BC3" w:rsidRDefault="00F67BC3" w:rsidP="000659C8">
      <w:pPr>
        <w:pStyle w:val="texthang"/>
      </w:pPr>
      <w:r>
        <w:tab/>
      </w:r>
      <w:r>
        <w:tab/>
      </w:r>
      <w:r>
        <w:tab/>
      </w:r>
      <w:r>
        <w:tab/>
        <w:t>$</w:t>
      </w:r>
      <w:r w:rsidR="00C32FCD">
        <w:t>755</w:t>
      </w:r>
      <w:r>
        <w:t xml:space="preserve"> for BRP WP 31;</w:t>
      </w:r>
    </w:p>
    <w:p w14:paraId="020A3C35" w14:textId="77777777" w:rsidR="00F67BC3" w:rsidRDefault="00F67BC3" w:rsidP="000659C8">
      <w:pPr>
        <w:pStyle w:val="texthang"/>
      </w:pPr>
      <w:r>
        <w:tab/>
      </w:r>
      <w:r>
        <w:tab/>
      </w:r>
      <w:r>
        <w:tab/>
      </w:r>
      <w:r>
        <w:tab/>
        <w:t>$</w:t>
      </w:r>
      <w:r w:rsidR="00C32FCD">
        <w:t>315</w:t>
      </w:r>
      <w:r>
        <w:t xml:space="preserve"> for BRP WP 32;</w:t>
      </w:r>
    </w:p>
    <w:p w14:paraId="5DB466C3" w14:textId="77777777" w:rsidR="00F67BC3" w:rsidRDefault="00F67BC3" w:rsidP="000659C8">
      <w:pPr>
        <w:pStyle w:val="texthang"/>
      </w:pPr>
    </w:p>
    <w:p w14:paraId="4B4BD97B" w14:textId="6BADCE97" w:rsidR="005B508D" w:rsidRDefault="005B508D" w:rsidP="005B508D">
      <w:pPr>
        <w:pStyle w:val="text"/>
        <w:ind w:left="720"/>
      </w:pPr>
      <w:r>
        <w:t xml:space="preserve">You can pay online in </w:t>
      </w:r>
      <w:proofErr w:type="spellStart"/>
      <w:r>
        <w:t>ePLACE</w:t>
      </w:r>
      <w:proofErr w:type="spellEnd"/>
      <w:r>
        <w:t xml:space="preserve"> or pay by mail in the form of a check or money order made payable to </w:t>
      </w:r>
      <w:r>
        <w:rPr>
          <w:i/>
        </w:rPr>
        <w:t>Commonwealth of Massachusett</w:t>
      </w:r>
      <w:r>
        <w:t xml:space="preserve">s (please follow email instructions provided to you once your application is submitted). </w:t>
      </w:r>
    </w:p>
    <w:p w14:paraId="7FF57BB5" w14:textId="37E31761" w:rsidR="00F67BC3" w:rsidRDefault="00F67BC3" w:rsidP="005B508D">
      <w:pPr>
        <w:pStyle w:val="texthang"/>
      </w:pPr>
    </w:p>
    <w:p w14:paraId="0797BC74" w14:textId="77777777" w:rsidR="00F67BC3" w:rsidRDefault="00F67BC3" w:rsidP="000659C8">
      <w:pPr>
        <w:pStyle w:val="texthang"/>
      </w:pPr>
    </w:p>
    <w:p w14:paraId="63255E9E" w14:textId="77777777" w:rsidR="00F67BC3" w:rsidRDefault="00F67BC3" w:rsidP="000659C8">
      <w:pPr>
        <w:pStyle w:val="texthang"/>
      </w:pPr>
    </w:p>
    <w:p w14:paraId="2BABC13F" w14:textId="77777777" w:rsidR="00F67BC3" w:rsidRDefault="00F67BC3" w:rsidP="000659C8">
      <w:pPr>
        <w:pStyle w:val="texthang"/>
      </w:pPr>
    </w:p>
    <w:p w14:paraId="77214C4D" w14:textId="77777777" w:rsidR="00F67BC3" w:rsidRDefault="00F67BC3" w:rsidP="000659C8">
      <w:pPr>
        <w:pStyle w:val="texthang"/>
        <w:rPr>
          <w:b/>
        </w:rPr>
        <w:sectPr w:rsidR="00F67BC3">
          <w:headerReference w:type="default" r:id="rId26"/>
          <w:footerReference w:type="default" r:id="rId27"/>
          <w:pgSz w:w="12240" w:h="15840"/>
          <w:pgMar w:top="619" w:right="1080" w:bottom="720" w:left="1080" w:header="634" w:footer="230" w:gutter="0"/>
          <w:pgNumType w:start="1"/>
          <w:cols w:space="720"/>
        </w:sectPr>
      </w:pPr>
    </w:p>
    <w:p w14:paraId="53790B93" w14:textId="77777777" w:rsidR="00F67BC3" w:rsidRDefault="00F67BC3" w:rsidP="000659C8">
      <w:pPr>
        <w:pStyle w:val="texthang"/>
        <w:rPr>
          <w:b/>
        </w:rPr>
      </w:pPr>
      <w:r>
        <w:rPr>
          <w:b/>
        </w:rPr>
        <w:lastRenderedPageBreak/>
        <w:t>1.</w:t>
      </w:r>
      <w:r>
        <w:rPr>
          <w:b/>
        </w:rPr>
        <w:tab/>
        <w:t>Sampling and Analysis Plan.</w:t>
      </w:r>
    </w:p>
    <w:p w14:paraId="65BDEBEE" w14:textId="77777777" w:rsidR="00F67BC3" w:rsidRDefault="00F67BC3" w:rsidP="000659C8">
      <w:pPr>
        <w:pStyle w:val="texthang"/>
      </w:pPr>
    </w:p>
    <w:p w14:paraId="4210E805" w14:textId="77777777" w:rsidR="00F67BC3" w:rsidRDefault="00F67BC3" w:rsidP="000659C8">
      <w:pPr>
        <w:pStyle w:val="texthang"/>
      </w:pPr>
      <w:r>
        <w:tab/>
        <w:t>Before analysis of sludge or septage is performed pursuant to 310 CMR 32.00, the wastewater treatment plant owner or operator must submit a sampling and analysis plan to MassDEP for review and approval.  Such a plan usually can be prepared for the treatment plant by the laboratory under contract to perform the sludge or septage analysis.  Acceptable laboratories are those which have been fully certified (not provisionally) by MassDEP to do water analysis for the same parameters as those required for sludge analysis or those which have been rated as acceptable under EPA's Quality Assurance Program.</w:t>
      </w:r>
    </w:p>
    <w:p w14:paraId="1DA1EA80" w14:textId="77777777" w:rsidR="00F67BC3" w:rsidRDefault="00F67BC3" w:rsidP="000659C8">
      <w:pPr>
        <w:pStyle w:val="texthang"/>
      </w:pPr>
    </w:p>
    <w:p w14:paraId="67ADEC71" w14:textId="77777777" w:rsidR="00F67BC3" w:rsidRDefault="00F67BC3" w:rsidP="000659C8">
      <w:pPr>
        <w:pStyle w:val="texthang"/>
      </w:pPr>
      <w:r>
        <w:tab/>
        <w:t xml:space="preserve">The Sampling and Analysis Plan shall contain at a minimum a completed Application for Approval of Sampling and Analysis Plan (BRP WP 28) and a narrative describing the following:      </w:t>
      </w:r>
    </w:p>
    <w:p w14:paraId="165490E2" w14:textId="77777777" w:rsidR="00F67BC3" w:rsidRDefault="00F67BC3" w:rsidP="000659C8">
      <w:pPr>
        <w:pStyle w:val="texthang"/>
      </w:pPr>
    </w:p>
    <w:p w14:paraId="4546DBCF" w14:textId="77777777" w:rsidR="00F67BC3" w:rsidRDefault="00F67BC3" w:rsidP="000659C8">
      <w:pPr>
        <w:pStyle w:val="texthang"/>
      </w:pPr>
      <w:r>
        <w:tab/>
        <w:t>1.</w:t>
      </w:r>
      <w:r>
        <w:tab/>
        <w:t>The proposed sampling methods and frequency.</w:t>
      </w:r>
    </w:p>
    <w:p w14:paraId="4A6B6665" w14:textId="77777777" w:rsidR="00F67BC3" w:rsidRDefault="00F67BC3" w:rsidP="000659C8">
      <w:pPr>
        <w:pStyle w:val="texthang"/>
      </w:pPr>
      <w:r>
        <w:tab/>
        <w:t>2.</w:t>
      </w:r>
      <w:r>
        <w:tab/>
        <w:t>The proposed sampling locations.</w:t>
      </w:r>
    </w:p>
    <w:p w14:paraId="15441480" w14:textId="77777777" w:rsidR="00F67BC3" w:rsidRDefault="00F67BC3" w:rsidP="000659C8">
      <w:pPr>
        <w:pStyle w:val="texthang"/>
      </w:pPr>
      <w:r>
        <w:tab/>
        <w:t>3.</w:t>
      </w:r>
      <w:r>
        <w:tab/>
        <w:t>The proposed procedure for handling samples.</w:t>
      </w:r>
    </w:p>
    <w:p w14:paraId="6FD323E0" w14:textId="77777777" w:rsidR="00F67BC3" w:rsidRDefault="00F67BC3" w:rsidP="000659C8">
      <w:pPr>
        <w:pStyle w:val="texthang"/>
      </w:pPr>
      <w:r>
        <w:tab/>
        <w:t>4.</w:t>
      </w:r>
      <w:r>
        <w:tab/>
        <w:t>The name and address of the laboratory performing the analysis.</w:t>
      </w:r>
    </w:p>
    <w:p w14:paraId="12143D1E" w14:textId="77777777" w:rsidR="00F67BC3" w:rsidRDefault="00F67BC3" w:rsidP="00440A99">
      <w:pPr>
        <w:pStyle w:val="texthang"/>
        <w:ind w:left="720"/>
      </w:pPr>
      <w:r>
        <w:t>5.</w:t>
      </w:r>
      <w:r>
        <w:tab/>
        <w:t>The analytical procedure the laboratory proposes to use, including references and methodology numbers and quality assurance/quality control procedures.</w:t>
      </w:r>
    </w:p>
    <w:p w14:paraId="2D795B60" w14:textId="77777777" w:rsidR="00F67BC3" w:rsidRDefault="00F67BC3" w:rsidP="000659C8">
      <w:pPr>
        <w:pStyle w:val="texthang"/>
      </w:pPr>
    </w:p>
    <w:p w14:paraId="23B3438D" w14:textId="77777777" w:rsidR="00F67BC3" w:rsidRDefault="00F67BC3" w:rsidP="000659C8">
      <w:pPr>
        <w:pStyle w:val="texthang"/>
        <w:rPr>
          <w:b/>
        </w:rPr>
      </w:pPr>
      <w:r>
        <w:rPr>
          <w:b/>
        </w:rPr>
        <w:t>2.</w:t>
      </w:r>
      <w:r>
        <w:rPr>
          <w:b/>
        </w:rPr>
        <w:tab/>
        <w:t>Substances to be Analyzed.</w:t>
      </w:r>
    </w:p>
    <w:p w14:paraId="2F332B40" w14:textId="77777777" w:rsidR="00F67BC3" w:rsidRDefault="00F67BC3" w:rsidP="000659C8">
      <w:pPr>
        <w:pStyle w:val="texthang"/>
      </w:pPr>
    </w:p>
    <w:p w14:paraId="590F0479" w14:textId="77777777" w:rsidR="00F67BC3" w:rsidRDefault="00F67BC3" w:rsidP="00440A99">
      <w:pPr>
        <w:pStyle w:val="texthang"/>
        <w:ind w:left="720"/>
      </w:pPr>
      <w:r>
        <w:t xml:space="preserve">a.  </w:t>
      </w:r>
      <w:r>
        <w:tab/>
        <w:t>A minimum of one (1) TCLP Toxicity Test must be performed initially in</w:t>
      </w:r>
      <w:r w:rsidR="00440A99">
        <w:t xml:space="preserve"> order to demonstrate that the </w:t>
      </w:r>
      <w:r>
        <w:t>sludge, sludge product, or septage is not a hazardous waste as defined in 310 CMR 30.00.</w:t>
      </w:r>
    </w:p>
    <w:p w14:paraId="302B8813" w14:textId="77777777" w:rsidR="00F67BC3" w:rsidRDefault="00F67BC3" w:rsidP="000659C8">
      <w:pPr>
        <w:pStyle w:val="texthang"/>
      </w:pPr>
    </w:p>
    <w:p w14:paraId="11100CE2" w14:textId="77777777" w:rsidR="00F67BC3" w:rsidRDefault="00F67BC3" w:rsidP="00440A99">
      <w:pPr>
        <w:pStyle w:val="texthang"/>
        <w:ind w:left="720"/>
      </w:pPr>
      <w:r>
        <w:t xml:space="preserve">b.  </w:t>
      </w:r>
      <w:r>
        <w:tab/>
        <w:t>Bulk analysis for the following substances is required by 310 CMR 32.00, "Regulations for Land Application of Sludge and Septage" (a minimum of three separate analyses is required for initial approval). Appropriate test methods and required information are listed in Application for Approval of Sampling and Analysis Plan (BRP WP 28):</w:t>
      </w:r>
    </w:p>
    <w:p w14:paraId="2FCAF49F" w14:textId="77777777" w:rsidR="00F67BC3" w:rsidRDefault="00F67BC3" w:rsidP="000659C8">
      <w:pPr>
        <w:pStyle w:val="texthang"/>
      </w:pPr>
    </w:p>
    <w:p w14:paraId="18174C49" w14:textId="77777777" w:rsidR="00F67BC3" w:rsidRDefault="00F67BC3" w:rsidP="00440A99">
      <w:pPr>
        <w:pStyle w:val="texthang"/>
        <w:ind w:left="1080"/>
      </w:pPr>
      <w:r>
        <w:t>1)</w:t>
      </w:r>
      <w:r>
        <w:tab/>
        <w:t>For all sludge and septage, the minimum requirements (in all cases, except pH and percent solids, expressed in terms of dry weight, mg/kg) are:</w:t>
      </w:r>
    </w:p>
    <w:p w14:paraId="50D63BCC" w14:textId="77777777" w:rsidR="00F67BC3" w:rsidRDefault="00F67BC3" w:rsidP="000659C8">
      <w:pPr>
        <w:pStyle w:val="texthang"/>
      </w:pPr>
    </w:p>
    <w:p w14:paraId="45C0F28D" w14:textId="77777777" w:rsidR="00F67BC3" w:rsidRDefault="00F67BC3" w:rsidP="000659C8">
      <w:pPr>
        <w:pStyle w:val="texthang"/>
      </w:pPr>
      <w:r>
        <w:tab/>
      </w:r>
      <w:r>
        <w:tab/>
      </w:r>
      <w:r>
        <w:tab/>
        <w:t>1.   pH</w:t>
      </w:r>
    </w:p>
    <w:p w14:paraId="1625E537" w14:textId="77777777" w:rsidR="00F67BC3" w:rsidRDefault="00F67BC3" w:rsidP="000659C8">
      <w:pPr>
        <w:pStyle w:val="texthang"/>
      </w:pPr>
      <w:r>
        <w:tab/>
      </w:r>
      <w:r>
        <w:tab/>
      </w:r>
      <w:r>
        <w:tab/>
        <w:t>2.   percent solids</w:t>
      </w:r>
    </w:p>
    <w:p w14:paraId="46D7283A" w14:textId="77777777" w:rsidR="00F67BC3" w:rsidRDefault="00F67BC3" w:rsidP="000659C8">
      <w:pPr>
        <w:pStyle w:val="texthang"/>
      </w:pPr>
      <w:r>
        <w:tab/>
      </w:r>
      <w:r>
        <w:tab/>
      </w:r>
      <w:r>
        <w:tab/>
        <w:t>3.   percent Nitrogen</w:t>
      </w:r>
    </w:p>
    <w:p w14:paraId="472F0A38" w14:textId="77777777" w:rsidR="00F67BC3" w:rsidRDefault="00F67BC3" w:rsidP="000659C8">
      <w:pPr>
        <w:pStyle w:val="texthang"/>
      </w:pPr>
      <w:r>
        <w:tab/>
      </w:r>
      <w:r>
        <w:tab/>
      </w:r>
      <w:r>
        <w:tab/>
        <w:t>4.   percent Ammonium Nitrogen (NH4-N)</w:t>
      </w:r>
    </w:p>
    <w:p w14:paraId="72A7D551" w14:textId="77777777" w:rsidR="00F67BC3" w:rsidRDefault="00F67BC3" w:rsidP="000659C8">
      <w:pPr>
        <w:pStyle w:val="texthang"/>
      </w:pPr>
      <w:r>
        <w:tab/>
      </w:r>
      <w:r>
        <w:tab/>
      </w:r>
      <w:r>
        <w:tab/>
        <w:t>5.   percent Nitrogen Nitrate (NO3-N)</w:t>
      </w:r>
    </w:p>
    <w:p w14:paraId="2BAF6F80" w14:textId="77777777" w:rsidR="00F67BC3" w:rsidRDefault="00F67BC3" w:rsidP="000659C8">
      <w:pPr>
        <w:pStyle w:val="texthang"/>
      </w:pPr>
      <w:r>
        <w:tab/>
      </w:r>
      <w:r>
        <w:tab/>
      </w:r>
      <w:r>
        <w:tab/>
        <w:t>6.   percent Phosphorus (P)</w:t>
      </w:r>
    </w:p>
    <w:p w14:paraId="04554AB5" w14:textId="77777777" w:rsidR="00F67BC3" w:rsidRDefault="00F67BC3" w:rsidP="000659C8">
      <w:pPr>
        <w:pStyle w:val="texthang"/>
      </w:pPr>
      <w:r>
        <w:tab/>
      </w:r>
      <w:r>
        <w:tab/>
      </w:r>
      <w:r>
        <w:tab/>
        <w:t>7.   percent Potassium (K)</w:t>
      </w:r>
    </w:p>
    <w:p w14:paraId="571FC6FD" w14:textId="77777777" w:rsidR="00F67BC3" w:rsidRDefault="00F67BC3" w:rsidP="000659C8">
      <w:pPr>
        <w:pStyle w:val="texthang"/>
      </w:pPr>
      <w:r>
        <w:tab/>
      </w:r>
      <w:r>
        <w:tab/>
      </w:r>
      <w:r>
        <w:tab/>
        <w:t>8.   parts per million Cadmium (Cd)</w:t>
      </w:r>
    </w:p>
    <w:p w14:paraId="7921AB74" w14:textId="77777777" w:rsidR="00F67BC3" w:rsidRDefault="00F67BC3" w:rsidP="000659C8">
      <w:pPr>
        <w:pStyle w:val="texthang"/>
      </w:pPr>
      <w:r>
        <w:tab/>
      </w:r>
      <w:r>
        <w:tab/>
      </w:r>
      <w:r>
        <w:tab/>
        <w:t>9.   parts per million Total Chromium (Cr)</w:t>
      </w:r>
    </w:p>
    <w:p w14:paraId="1BBB6F4A" w14:textId="77777777" w:rsidR="00F67BC3" w:rsidRDefault="00F67BC3" w:rsidP="000659C8">
      <w:pPr>
        <w:pStyle w:val="texthang"/>
      </w:pPr>
      <w:r>
        <w:tab/>
      </w:r>
      <w:r>
        <w:tab/>
      </w:r>
      <w:r>
        <w:tab/>
        <w:t>10.  parts per million Copper (Cu)</w:t>
      </w:r>
    </w:p>
    <w:p w14:paraId="00A91DF6" w14:textId="77777777" w:rsidR="00F67BC3" w:rsidRDefault="00F67BC3" w:rsidP="000659C8">
      <w:pPr>
        <w:pStyle w:val="texthang"/>
      </w:pPr>
      <w:r>
        <w:tab/>
      </w:r>
      <w:r>
        <w:tab/>
      </w:r>
      <w:r>
        <w:tab/>
        <w:t>11.  parts per million Lead (Pb)</w:t>
      </w:r>
    </w:p>
    <w:p w14:paraId="72EF230E" w14:textId="77777777" w:rsidR="00F67BC3" w:rsidRDefault="00F67BC3" w:rsidP="000659C8">
      <w:pPr>
        <w:pStyle w:val="texthang"/>
      </w:pPr>
      <w:r>
        <w:tab/>
      </w:r>
      <w:r>
        <w:tab/>
      </w:r>
      <w:r>
        <w:tab/>
        <w:t>12.  parts per million Mercury (Hg)</w:t>
      </w:r>
    </w:p>
    <w:p w14:paraId="5B20D53C" w14:textId="77777777" w:rsidR="00F67BC3" w:rsidRPr="00C22CF0" w:rsidRDefault="00F67BC3" w:rsidP="000659C8">
      <w:pPr>
        <w:pStyle w:val="texthang"/>
        <w:rPr>
          <w:lang w:val="fr-FR"/>
        </w:rPr>
      </w:pPr>
      <w:r>
        <w:tab/>
      </w:r>
      <w:r>
        <w:tab/>
      </w:r>
      <w:r>
        <w:tab/>
      </w:r>
      <w:r w:rsidRPr="00C22CF0">
        <w:rPr>
          <w:lang w:val="fr-FR"/>
        </w:rPr>
        <w:t>13.  parts per million Nickel (Ni)</w:t>
      </w:r>
    </w:p>
    <w:p w14:paraId="15A13BA3" w14:textId="77777777" w:rsidR="00F67BC3" w:rsidRDefault="00F67BC3" w:rsidP="000659C8">
      <w:pPr>
        <w:pStyle w:val="texthang"/>
      </w:pPr>
      <w:r w:rsidRPr="00C22CF0">
        <w:rPr>
          <w:lang w:val="fr-FR"/>
        </w:rPr>
        <w:tab/>
      </w:r>
      <w:r w:rsidRPr="00C22CF0">
        <w:rPr>
          <w:lang w:val="fr-FR"/>
        </w:rPr>
        <w:tab/>
      </w:r>
      <w:r w:rsidRPr="00C22CF0">
        <w:rPr>
          <w:lang w:val="fr-FR"/>
        </w:rPr>
        <w:tab/>
      </w:r>
      <w:r>
        <w:t>14.  parts per million Zinc (Zn)</w:t>
      </w:r>
    </w:p>
    <w:p w14:paraId="657991B6" w14:textId="77777777" w:rsidR="00F67BC3" w:rsidRDefault="00F67BC3" w:rsidP="000659C8">
      <w:pPr>
        <w:pStyle w:val="texthang"/>
      </w:pPr>
      <w:r>
        <w:tab/>
      </w:r>
      <w:r>
        <w:tab/>
      </w:r>
      <w:r>
        <w:tab/>
        <w:t>15.  parts per million Molybdenum (Mo)</w:t>
      </w:r>
    </w:p>
    <w:p w14:paraId="03D7E77C" w14:textId="77777777" w:rsidR="00F67BC3" w:rsidRDefault="00F67BC3" w:rsidP="000659C8">
      <w:pPr>
        <w:pStyle w:val="texthang"/>
      </w:pPr>
      <w:r>
        <w:tab/>
      </w:r>
      <w:r>
        <w:tab/>
      </w:r>
      <w:r>
        <w:tab/>
        <w:t>16.  parts per million Boron (B)</w:t>
      </w:r>
    </w:p>
    <w:p w14:paraId="0CD836E6" w14:textId="77777777" w:rsidR="00F67BC3" w:rsidRDefault="00F67BC3" w:rsidP="000659C8">
      <w:pPr>
        <w:pStyle w:val="texthang"/>
      </w:pPr>
      <w:r>
        <w:tab/>
      </w:r>
      <w:r>
        <w:tab/>
      </w:r>
      <w:r>
        <w:tab/>
        <w:t>17.  parts per million PCB's</w:t>
      </w:r>
    </w:p>
    <w:p w14:paraId="5DBEC788" w14:textId="77777777" w:rsidR="00F67BC3" w:rsidRDefault="00F67BC3" w:rsidP="000659C8">
      <w:pPr>
        <w:pStyle w:val="texthang"/>
      </w:pPr>
    </w:p>
    <w:p w14:paraId="7AF98C29" w14:textId="77777777" w:rsidR="00F67BC3" w:rsidRDefault="00F67BC3" w:rsidP="00440A99">
      <w:pPr>
        <w:pStyle w:val="texthang"/>
        <w:ind w:left="1080"/>
      </w:pPr>
      <w:r>
        <w:lastRenderedPageBreak/>
        <w:t>2)</w:t>
      </w:r>
      <w:r>
        <w:tab/>
        <w:t>Also, in order to properly evaluate the potential impact of prop</w:t>
      </w:r>
      <w:r w:rsidR="00440A99">
        <w:t xml:space="preserve">osed U.S. EPA regulations on </w:t>
      </w:r>
      <w:r>
        <w:t>beneficial use of sludge, sludge products and septage the Department</w:t>
      </w:r>
      <w:r w:rsidR="00440A99">
        <w:t xml:space="preserve"> requests that the following </w:t>
      </w:r>
      <w:r>
        <w:t>additional parameters be incorporated into the list of analytes noted above.</w:t>
      </w:r>
    </w:p>
    <w:p w14:paraId="52830657" w14:textId="77777777" w:rsidR="00F67BC3" w:rsidRDefault="00F67BC3" w:rsidP="000659C8">
      <w:pPr>
        <w:pStyle w:val="texthang"/>
      </w:pPr>
    </w:p>
    <w:p w14:paraId="079724C8" w14:textId="77777777" w:rsidR="00F67BC3" w:rsidRDefault="00F67BC3" w:rsidP="000659C8">
      <w:pPr>
        <w:pStyle w:val="texthang"/>
      </w:pPr>
      <w:r>
        <w:tab/>
      </w:r>
      <w:r>
        <w:tab/>
      </w:r>
      <w:r>
        <w:tab/>
        <w:t>1. Arsenic (As)</w:t>
      </w:r>
    </w:p>
    <w:p w14:paraId="4C6AB2B8" w14:textId="77777777" w:rsidR="00F67BC3" w:rsidRDefault="00F67BC3" w:rsidP="000659C8">
      <w:pPr>
        <w:pStyle w:val="texthang"/>
      </w:pPr>
      <w:r>
        <w:tab/>
      </w:r>
      <w:r>
        <w:tab/>
      </w:r>
      <w:r>
        <w:tab/>
        <w:t>2. Selenium (Se)</w:t>
      </w:r>
    </w:p>
    <w:p w14:paraId="3457212C" w14:textId="77777777" w:rsidR="00F67BC3" w:rsidRDefault="00F67BC3" w:rsidP="000659C8">
      <w:pPr>
        <w:pStyle w:val="texthang"/>
      </w:pPr>
      <w:r>
        <w:t xml:space="preserve">  </w:t>
      </w:r>
    </w:p>
    <w:p w14:paraId="0DA07725" w14:textId="77777777" w:rsidR="00F67BC3" w:rsidRDefault="00F67BC3" w:rsidP="000659C8">
      <w:pPr>
        <w:pStyle w:val="texthang"/>
      </w:pPr>
      <w:r>
        <w:tab/>
        <w:t>The Department reserves the right to revise the test parameters listed above dependent upon the characteristics of the individual product and/or waste stream in question.</w:t>
      </w:r>
    </w:p>
    <w:p w14:paraId="600777F8" w14:textId="77777777" w:rsidR="00F67BC3" w:rsidRDefault="00F67BC3" w:rsidP="000659C8">
      <w:pPr>
        <w:pStyle w:val="texthang"/>
      </w:pPr>
    </w:p>
    <w:p w14:paraId="19924168" w14:textId="77777777" w:rsidR="00F67BC3" w:rsidRDefault="00F67BC3">
      <w:pPr>
        <w:pStyle w:val="texthang"/>
        <w:sectPr w:rsidR="00F67BC3">
          <w:headerReference w:type="default" r:id="rId28"/>
          <w:footerReference w:type="default" r:id="rId29"/>
          <w:pgSz w:w="12240" w:h="15840"/>
          <w:pgMar w:top="619" w:right="1080" w:bottom="720" w:left="1080" w:header="634" w:footer="230" w:gutter="0"/>
          <w:pgNumType w:start="1"/>
          <w:cols w:space="720"/>
        </w:sectPr>
      </w:pPr>
    </w:p>
    <w:p w14:paraId="1AE4043B" w14:textId="77777777" w:rsidR="00F67BC3" w:rsidRDefault="00F67BC3">
      <w:pPr>
        <w:suppressAutoHyphens/>
        <w:spacing w:line="240" w:lineRule="atLeast"/>
        <w:jc w:val="center"/>
      </w:pPr>
      <w:r>
        <w:lastRenderedPageBreak/>
        <w:t>MassDEP/DWPC, Wastewater Residuals</w:t>
      </w:r>
    </w:p>
    <w:p w14:paraId="38830FEB" w14:textId="77777777" w:rsidR="00F67BC3" w:rsidRDefault="00F67BC3">
      <w:pPr>
        <w:tabs>
          <w:tab w:val="center" w:pos="4680"/>
        </w:tabs>
        <w:suppressAutoHyphens/>
        <w:spacing w:line="240" w:lineRule="atLeast"/>
        <w:jc w:val="both"/>
        <w:rPr>
          <w:spacing w:val="-3"/>
        </w:rPr>
      </w:pPr>
      <w:r>
        <w:rPr>
          <w:spacing w:val="-3"/>
        </w:rPr>
        <w:tab/>
        <w:t>Guidance Document No. 87-1</w:t>
      </w:r>
    </w:p>
    <w:p w14:paraId="170684F6" w14:textId="77777777" w:rsidR="00F67BC3" w:rsidRDefault="00F67BC3">
      <w:pPr>
        <w:tabs>
          <w:tab w:val="left" w:pos="-720"/>
        </w:tabs>
        <w:suppressAutoHyphens/>
        <w:spacing w:line="240" w:lineRule="atLeast"/>
        <w:jc w:val="both"/>
        <w:rPr>
          <w:spacing w:val="-3"/>
        </w:rPr>
      </w:pPr>
    </w:p>
    <w:p w14:paraId="70279BFE" w14:textId="77777777" w:rsidR="00F67BC3" w:rsidRDefault="00F67BC3">
      <w:pPr>
        <w:tabs>
          <w:tab w:val="left" w:pos="-720"/>
        </w:tabs>
        <w:suppressAutoHyphens/>
        <w:spacing w:line="240" w:lineRule="atLeast"/>
        <w:jc w:val="both"/>
        <w:rPr>
          <w:spacing w:val="-3"/>
        </w:rPr>
      </w:pPr>
      <w:r>
        <w:rPr>
          <w:spacing w:val="-3"/>
        </w:rPr>
        <w:tab/>
        <w:t>Blending Policy</w:t>
      </w:r>
    </w:p>
    <w:p w14:paraId="3A985C2E" w14:textId="77777777" w:rsidR="00F67BC3" w:rsidRDefault="00F67BC3">
      <w:pPr>
        <w:tabs>
          <w:tab w:val="left" w:pos="-720"/>
        </w:tabs>
        <w:suppressAutoHyphens/>
        <w:spacing w:line="240" w:lineRule="atLeast"/>
        <w:jc w:val="both"/>
        <w:rPr>
          <w:spacing w:val="-3"/>
        </w:rPr>
      </w:pPr>
    </w:p>
    <w:p w14:paraId="021522C3"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The Department needs to develop a position on the issue of how the existing land application regulations apply to the utilization of blended sludge compost products (compost mixed with sand, peat, or other materials).</w:t>
      </w:r>
    </w:p>
    <w:p w14:paraId="7FE34257" w14:textId="77777777" w:rsidR="00F67BC3" w:rsidRDefault="00F67BC3">
      <w:pPr>
        <w:tabs>
          <w:tab w:val="left" w:pos="-720"/>
        </w:tabs>
        <w:suppressAutoHyphens/>
        <w:spacing w:line="240" w:lineRule="atLeast"/>
        <w:jc w:val="both"/>
        <w:rPr>
          <w:spacing w:val="-3"/>
        </w:rPr>
      </w:pPr>
    </w:p>
    <w:p w14:paraId="4C7509F4"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The underlying assumption which forms the foundation for this clarification document is that the regulated materials for which a suitability classification is made, are those materials which are actually applied to the land and distributed. For example, if sludge compost is proposed to be mixed with some other materials (sand, peat etc.) after compost operations and then land applied, our land application regulations would apply to the final mixed material and not the original compost.</w:t>
      </w:r>
    </w:p>
    <w:p w14:paraId="410BBA45" w14:textId="77777777" w:rsidR="00F67BC3" w:rsidRDefault="00F67BC3">
      <w:pPr>
        <w:tabs>
          <w:tab w:val="left" w:pos="-720"/>
        </w:tabs>
        <w:suppressAutoHyphens/>
        <w:spacing w:line="240" w:lineRule="atLeast"/>
        <w:jc w:val="both"/>
        <w:rPr>
          <w:spacing w:val="-3"/>
        </w:rPr>
      </w:pPr>
    </w:p>
    <w:p w14:paraId="79F5C0BB"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Simply, this means that the material that should be regulated, and for which the suitability classification is made, is that which is actually applied to the land.</w:t>
      </w:r>
    </w:p>
    <w:p w14:paraId="63EFB3B4" w14:textId="77777777" w:rsidR="00F67BC3" w:rsidRDefault="00F67BC3">
      <w:pPr>
        <w:tabs>
          <w:tab w:val="left" w:pos="-720"/>
        </w:tabs>
        <w:suppressAutoHyphens/>
        <w:spacing w:line="240" w:lineRule="atLeast"/>
        <w:jc w:val="both"/>
        <w:rPr>
          <w:spacing w:val="-3"/>
        </w:rPr>
      </w:pPr>
    </w:p>
    <w:p w14:paraId="7DCDDE46"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Having made such a determination, there are various procedural and regulatory measures that should be included in a Blending Policy. It is important to stress that to blend for the sake of blending is not to be allowed. The POTW and/or the Distributor proposing the blending program must clearly show that the application of the Blending Policy is necessary for the particular market(s) attempting to be utilized, and further, that there are no reasonably viable alternative markets available which could be expected to be utilized for the non-blended sludge compost product. The underlying basis for these minimum requirements is to ensure that the application of the Blending Policy is not utilized to replace implementation of industrial pretreatment requirements. Application of the Blending Policy is to be limited to those POTW's which can prove, to the satisfaction of the Department, that they have taken "all reasonable measures" to control priority pollutants from entering their wastewater stream, and hence their sludge.</w:t>
      </w:r>
    </w:p>
    <w:p w14:paraId="5DD5141F" w14:textId="77777777" w:rsidR="00F67BC3" w:rsidRDefault="00F67BC3">
      <w:pPr>
        <w:tabs>
          <w:tab w:val="left" w:pos="-720"/>
        </w:tabs>
        <w:suppressAutoHyphens/>
        <w:spacing w:line="240" w:lineRule="atLeast"/>
        <w:jc w:val="both"/>
        <w:rPr>
          <w:spacing w:val="-3"/>
        </w:rPr>
      </w:pPr>
    </w:p>
    <w:p w14:paraId="5271CA4B"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The determination of what the Department considers "all reasonable measures" should be assessed on a case-by-case basis, but that at a minimum the POTW must comply with the following:</w:t>
      </w:r>
    </w:p>
    <w:p w14:paraId="726A81B3" w14:textId="77777777" w:rsidR="00F67BC3" w:rsidRDefault="00F67BC3">
      <w:pPr>
        <w:tabs>
          <w:tab w:val="left" w:pos="-720"/>
        </w:tabs>
        <w:suppressAutoHyphens/>
        <w:spacing w:line="240" w:lineRule="atLeast"/>
        <w:jc w:val="both"/>
        <w:rPr>
          <w:spacing w:val="-3"/>
        </w:rPr>
      </w:pPr>
    </w:p>
    <w:p w14:paraId="7AFEA3CA"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If the POTW is required by EPA or MassDEP to implement a pretreatment program, the POTW must provide documentation that the program has been approved by EPA/MassDEP and also that it has been deemed by EPA/MassDEP to be fully implemented, or on an agreed-upon implementation schedule. In addition, the POTW should be required to substantiate that it has adequately attempted to find and eliminate, or mitigate, those pollutant(s) of concern which are responsible for the blending request.</w:t>
      </w:r>
    </w:p>
    <w:p w14:paraId="15DE6EA7" w14:textId="77777777" w:rsidR="00F67BC3" w:rsidRDefault="00F67BC3">
      <w:pPr>
        <w:tabs>
          <w:tab w:val="left" w:pos="-720"/>
        </w:tabs>
        <w:suppressAutoHyphens/>
        <w:spacing w:line="240" w:lineRule="atLeast"/>
        <w:jc w:val="both"/>
        <w:rPr>
          <w:spacing w:val="-3"/>
        </w:rPr>
      </w:pPr>
    </w:p>
    <w:p w14:paraId="1147B04C" w14:textId="77777777" w:rsidR="00F67BC3" w:rsidRDefault="00F67BC3">
      <w:pPr>
        <w:tabs>
          <w:tab w:val="left" w:pos="-720"/>
        </w:tabs>
        <w:suppressAutoHyphens/>
        <w:spacing w:line="240" w:lineRule="atLeast"/>
        <w:jc w:val="both"/>
        <w:rPr>
          <w:spacing w:val="-3"/>
        </w:rPr>
      </w:pPr>
    </w:p>
    <w:p w14:paraId="06430CDC"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r>
      <w:proofErr w:type="gramStart"/>
      <w:r>
        <w:rPr>
          <w:spacing w:val="-3"/>
        </w:rPr>
        <w:t>Again</w:t>
      </w:r>
      <w:proofErr w:type="gramEnd"/>
      <w:r>
        <w:rPr>
          <w:spacing w:val="-3"/>
        </w:rPr>
        <w:t xml:space="preserve"> the intent is to ensure that the Blending Policy is not being utilized as an alternative to industrial pretreatment.</w:t>
      </w:r>
    </w:p>
    <w:p w14:paraId="5550FEB4" w14:textId="77777777" w:rsidR="00F67BC3" w:rsidRDefault="00F67BC3">
      <w:pPr>
        <w:tabs>
          <w:tab w:val="left" w:pos="-720"/>
        </w:tabs>
        <w:suppressAutoHyphens/>
        <w:spacing w:line="240" w:lineRule="atLeast"/>
        <w:jc w:val="both"/>
        <w:rPr>
          <w:spacing w:val="-3"/>
        </w:rPr>
      </w:pPr>
    </w:p>
    <w:p w14:paraId="1F4834BB"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 xml:space="preserve">The Blending Policy will also be restricted to those situations where the ultimate utilization of the blended material is for a </w:t>
      </w:r>
      <w:r>
        <w:rPr>
          <w:spacing w:val="-3"/>
          <w:u w:val="single"/>
        </w:rPr>
        <w:t>beneficial use</w:t>
      </w:r>
      <w:r>
        <w:rPr>
          <w:spacing w:val="-3"/>
        </w:rPr>
        <w:t xml:space="preserve">. The intent is not to allow application of the Blending Policy just to provide the POTW with an easier method of sludge </w:t>
      </w:r>
      <w:r>
        <w:rPr>
          <w:spacing w:val="-3"/>
          <w:u w:val="single"/>
        </w:rPr>
        <w:t>disposal</w:t>
      </w:r>
      <w:r>
        <w:rPr>
          <w:spacing w:val="-3"/>
        </w:rPr>
        <w:t>.</w:t>
      </w:r>
    </w:p>
    <w:p w14:paraId="301BAEA5" w14:textId="77777777" w:rsidR="00F67BC3" w:rsidRDefault="00F67BC3">
      <w:pPr>
        <w:tabs>
          <w:tab w:val="left" w:pos="-720"/>
        </w:tabs>
        <w:suppressAutoHyphens/>
        <w:spacing w:line="240" w:lineRule="atLeast"/>
        <w:jc w:val="both"/>
        <w:rPr>
          <w:spacing w:val="-3"/>
        </w:rPr>
      </w:pPr>
    </w:p>
    <w:p w14:paraId="3107B913"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The Department can consider, but is not required to approve, blending procedures for all possible upgrading scenarios (i.e., Type III to II, Type III to I or Type II to I).</w:t>
      </w:r>
    </w:p>
    <w:p w14:paraId="1053CC2C" w14:textId="77777777" w:rsidR="00F67BC3" w:rsidRDefault="00F67BC3">
      <w:pPr>
        <w:tabs>
          <w:tab w:val="left" w:pos="-720"/>
        </w:tabs>
        <w:suppressAutoHyphens/>
        <w:spacing w:line="240" w:lineRule="atLeast"/>
        <w:jc w:val="both"/>
        <w:rPr>
          <w:spacing w:val="-3"/>
        </w:rPr>
      </w:pPr>
    </w:p>
    <w:p w14:paraId="79CC6549"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 xml:space="preserve">The term blending, in the context of this policy, only applies after the last point in the treatment process (i.e., sludge has been composted), and does not apply to the normal treatment operations of the POTW. The following sludge treatment processes are </w:t>
      </w:r>
      <w:r>
        <w:rPr>
          <w:spacing w:val="-3"/>
          <w:u w:val="single"/>
        </w:rPr>
        <w:t>not</w:t>
      </w:r>
      <w:r>
        <w:rPr>
          <w:spacing w:val="-3"/>
        </w:rPr>
        <w:t xml:space="preserve"> considered blending: the addition of ferric chloride and lime to aid in dewatering, the addition of compost amendment (woodchips, sawdust, etc.,) to the sludge prior to composting; and the addition of chemicals utilized in a chemical fixation process for sludge management. It would apply to the addition of materials to the final sludge material </w:t>
      </w:r>
      <w:r>
        <w:rPr>
          <w:spacing w:val="-3"/>
          <w:u w:val="single"/>
        </w:rPr>
        <w:t>after it leaves the last treatment process</w:t>
      </w:r>
      <w:r>
        <w:rPr>
          <w:spacing w:val="-3"/>
        </w:rPr>
        <w:t>, an example of this situation would be the adding of additional compost amendment to cured compost solely to reduce the concentrations of pollutants in the final material.</w:t>
      </w:r>
    </w:p>
    <w:p w14:paraId="31568F4A" w14:textId="77777777" w:rsidR="00F67BC3" w:rsidRDefault="00F67BC3">
      <w:pPr>
        <w:tabs>
          <w:tab w:val="left" w:pos="-720"/>
        </w:tabs>
        <w:suppressAutoHyphens/>
        <w:spacing w:line="240" w:lineRule="atLeast"/>
        <w:jc w:val="both"/>
        <w:rPr>
          <w:spacing w:val="-3"/>
        </w:rPr>
      </w:pPr>
    </w:p>
    <w:p w14:paraId="60C3E7C4" w14:textId="77777777" w:rsidR="00F67BC3" w:rsidRDefault="00F67BC3">
      <w:pPr>
        <w:tabs>
          <w:tab w:val="left" w:pos="-720"/>
          <w:tab w:val="left" w:pos="0"/>
        </w:tabs>
        <w:suppressAutoHyphens/>
        <w:spacing w:line="240" w:lineRule="atLeast"/>
        <w:ind w:left="720" w:hanging="720"/>
        <w:jc w:val="both"/>
        <w:rPr>
          <w:spacing w:val="-3"/>
        </w:rPr>
      </w:pPr>
      <w:r>
        <w:rPr>
          <w:spacing w:val="-3"/>
        </w:rPr>
        <w:lastRenderedPageBreak/>
        <w:tab/>
      </w:r>
      <w:r>
        <w:rPr>
          <w:spacing w:val="-3"/>
        </w:rPr>
        <w:tab/>
        <w:t xml:space="preserve">The policy also would </w:t>
      </w:r>
      <w:r>
        <w:rPr>
          <w:spacing w:val="-3"/>
          <w:u w:val="single"/>
        </w:rPr>
        <w:t>not</w:t>
      </w:r>
      <w:r>
        <w:rPr>
          <w:spacing w:val="-3"/>
        </w:rPr>
        <w:t xml:space="preserve"> apply to the situation where a number of POTW's have an agreement to jointly process/treat/manage their respective sludges (either prior to, or after dewatering). An example is the situation where three POTW's, two of which produce a Type II sludge while the third produces a Type III sludge, prior to the final residuals management phase mix their sludges together producing a mix which is a Type II sludge. Under this scenario the mixing of the three sludges would not be considered blending. The blending policy would apply only if a proposal were presented to upgrade the sludge type of the </w:t>
      </w:r>
      <w:r>
        <w:rPr>
          <w:spacing w:val="-3"/>
          <w:u w:val="single"/>
        </w:rPr>
        <w:t>final</w:t>
      </w:r>
      <w:r>
        <w:rPr>
          <w:spacing w:val="-3"/>
        </w:rPr>
        <w:t xml:space="preserve"> mixed </w:t>
      </w:r>
      <w:r>
        <w:rPr>
          <w:spacing w:val="-3"/>
          <w:u w:val="single"/>
        </w:rPr>
        <w:t>matrix</w:t>
      </w:r>
      <w:r>
        <w:rPr>
          <w:spacing w:val="-3"/>
        </w:rPr>
        <w:t xml:space="preserve"> i.e., transforming the Type II combined sludge matrix to Type I.</w:t>
      </w:r>
    </w:p>
    <w:p w14:paraId="569F3AE5" w14:textId="77777777" w:rsidR="00F67BC3" w:rsidRDefault="00F67BC3">
      <w:pPr>
        <w:tabs>
          <w:tab w:val="left" w:pos="-720"/>
        </w:tabs>
        <w:suppressAutoHyphens/>
        <w:spacing w:line="240" w:lineRule="atLeast"/>
        <w:jc w:val="both"/>
        <w:rPr>
          <w:spacing w:val="-3"/>
        </w:rPr>
      </w:pPr>
    </w:p>
    <w:p w14:paraId="35A34439"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 xml:space="preserve">Any sludge deemed to be a hazardous waste, even if proposed to be incorporated into a larger volume of non-hazardous sludge, is categorically </w:t>
      </w:r>
      <w:r>
        <w:rPr>
          <w:spacing w:val="-3"/>
          <w:u w:val="single"/>
        </w:rPr>
        <w:t>eliminated</w:t>
      </w:r>
      <w:r>
        <w:rPr>
          <w:spacing w:val="-3"/>
        </w:rPr>
        <w:t xml:space="preserve"> from eligibility for blending.</w:t>
      </w:r>
    </w:p>
    <w:p w14:paraId="537D2129" w14:textId="77777777" w:rsidR="00F67BC3" w:rsidRDefault="00F67BC3">
      <w:pPr>
        <w:tabs>
          <w:tab w:val="left" w:pos="-720"/>
        </w:tabs>
        <w:suppressAutoHyphens/>
        <w:spacing w:line="240" w:lineRule="atLeast"/>
        <w:jc w:val="both"/>
        <w:rPr>
          <w:spacing w:val="-3"/>
        </w:rPr>
      </w:pPr>
    </w:p>
    <w:p w14:paraId="026E15AA"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There are also non-POTW sludges which emanate from certain food processing or agricultural processing wastewater treatment plants which have been shown to be appropriate for land application, and therefore will also be eligible for consideration by the Department for the Blending Policy. These determinations shall be made on a case-by-case basis, but only with the written concurrence of the Department's Residuals Program Manager.</w:t>
      </w:r>
    </w:p>
    <w:p w14:paraId="5441C039" w14:textId="77777777" w:rsidR="00F67BC3" w:rsidRDefault="00F67BC3">
      <w:pPr>
        <w:tabs>
          <w:tab w:val="left" w:pos="-720"/>
        </w:tabs>
        <w:suppressAutoHyphens/>
        <w:spacing w:line="240" w:lineRule="atLeast"/>
        <w:jc w:val="both"/>
        <w:rPr>
          <w:spacing w:val="-3"/>
        </w:rPr>
      </w:pPr>
    </w:p>
    <w:p w14:paraId="79781DA7" w14:textId="77777777" w:rsidR="00F67BC3" w:rsidRDefault="00F67BC3">
      <w:pPr>
        <w:tabs>
          <w:tab w:val="left" w:pos="-720"/>
        </w:tabs>
        <w:suppressAutoHyphens/>
        <w:spacing w:line="240" w:lineRule="atLeast"/>
        <w:jc w:val="both"/>
        <w:rPr>
          <w:i/>
          <w:spacing w:val="-3"/>
        </w:rPr>
      </w:pPr>
      <w:r>
        <w:rPr>
          <w:spacing w:val="-3"/>
        </w:rPr>
        <w:tab/>
        <w:t>SGL/sf (405)</w:t>
      </w:r>
    </w:p>
    <w:p w14:paraId="1016836F" w14:textId="77777777" w:rsidR="00F67BC3" w:rsidRDefault="00F67BC3">
      <w:pPr>
        <w:pStyle w:val="texthang"/>
        <w:sectPr w:rsidR="00F67BC3">
          <w:headerReference w:type="default" r:id="rId30"/>
          <w:footerReference w:type="default" r:id="rId31"/>
          <w:pgSz w:w="12240" w:h="15840"/>
          <w:pgMar w:top="619" w:right="1080" w:bottom="720" w:left="1080" w:header="634" w:footer="230" w:gutter="0"/>
          <w:pgNumType w:start="1"/>
          <w:cols w:space="720"/>
        </w:sectPr>
      </w:pPr>
    </w:p>
    <w:p w14:paraId="4ABD053A" w14:textId="77777777" w:rsidR="00F67BC3" w:rsidRDefault="00F67BC3">
      <w:pPr>
        <w:tabs>
          <w:tab w:val="center" w:pos="4680"/>
        </w:tabs>
        <w:suppressAutoHyphens/>
        <w:spacing w:line="240" w:lineRule="atLeast"/>
        <w:jc w:val="both"/>
        <w:rPr>
          <w:spacing w:val="-3"/>
        </w:rPr>
      </w:pPr>
      <w:r>
        <w:rPr>
          <w:spacing w:val="-3"/>
        </w:rPr>
        <w:lastRenderedPageBreak/>
        <w:tab/>
        <w:t>MassDEP/DWPC, Wastewater Residuals</w:t>
      </w:r>
    </w:p>
    <w:p w14:paraId="507E5BFC" w14:textId="77777777" w:rsidR="00F67BC3" w:rsidRDefault="00F67BC3">
      <w:pPr>
        <w:tabs>
          <w:tab w:val="center" w:pos="4680"/>
        </w:tabs>
        <w:suppressAutoHyphens/>
        <w:spacing w:line="240" w:lineRule="atLeast"/>
        <w:jc w:val="both"/>
        <w:rPr>
          <w:spacing w:val="-3"/>
        </w:rPr>
      </w:pPr>
      <w:r>
        <w:rPr>
          <w:spacing w:val="-3"/>
        </w:rPr>
        <w:tab/>
        <w:t>Guidance Document No. 87-2</w:t>
      </w:r>
    </w:p>
    <w:p w14:paraId="1A9BAB31" w14:textId="77777777" w:rsidR="00F67BC3" w:rsidRDefault="00F67BC3">
      <w:pPr>
        <w:tabs>
          <w:tab w:val="left" w:pos="-720"/>
        </w:tabs>
        <w:suppressAutoHyphens/>
        <w:spacing w:line="240" w:lineRule="atLeast"/>
        <w:jc w:val="both"/>
        <w:rPr>
          <w:spacing w:val="-3"/>
        </w:rPr>
      </w:pPr>
    </w:p>
    <w:p w14:paraId="610325B4" w14:textId="77777777" w:rsidR="00F67BC3" w:rsidRDefault="00F67BC3">
      <w:pPr>
        <w:tabs>
          <w:tab w:val="left" w:pos="-720"/>
        </w:tabs>
        <w:suppressAutoHyphens/>
        <w:spacing w:line="240" w:lineRule="atLeast"/>
        <w:jc w:val="both"/>
        <w:rPr>
          <w:spacing w:val="-3"/>
        </w:rPr>
      </w:pPr>
      <w:r>
        <w:rPr>
          <w:spacing w:val="-3"/>
        </w:rPr>
        <w:tab/>
        <w:t>Horticultural Use</w:t>
      </w:r>
    </w:p>
    <w:p w14:paraId="50CA5F5A" w14:textId="77777777" w:rsidR="00F67BC3" w:rsidRDefault="00F67BC3">
      <w:pPr>
        <w:tabs>
          <w:tab w:val="left" w:pos="-720"/>
        </w:tabs>
        <w:suppressAutoHyphens/>
        <w:spacing w:line="240" w:lineRule="atLeast"/>
        <w:jc w:val="both"/>
        <w:rPr>
          <w:spacing w:val="-3"/>
        </w:rPr>
      </w:pPr>
    </w:p>
    <w:p w14:paraId="7EB8EE49" w14:textId="77777777" w:rsidR="00F67BC3" w:rsidRDefault="00F67BC3">
      <w:pPr>
        <w:tabs>
          <w:tab w:val="left" w:pos="-720"/>
        </w:tabs>
        <w:suppressAutoHyphens/>
        <w:spacing w:line="240" w:lineRule="atLeast"/>
        <w:jc w:val="both"/>
        <w:rPr>
          <w:spacing w:val="-3"/>
        </w:rPr>
      </w:pPr>
      <w:r>
        <w:rPr>
          <w:spacing w:val="-3"/>
        </w:rPr>
        <w:tab/>
      </w:r>
      <w:r>
        <w:rPr>
          <w:spacing w:val="-3"/>
          <w:u w:val="single"/>
        </w:rPr>
        <w:t>Background</w:t>
      </w:r>
    </w:p>
    <w:p w14:paraId="179A6A9F" w14:textId="77777777" w:rsidR="00F67BC3" w:rsidRDefault="00F67BC3">
      <w:pPr>
        <w:tabs>
          <w:tab w:val="left" w:pos="-720"/>
        </w:tabs>
        <w:suppressAutoHyphens/>
        <w:spacing w:line="240" w:lineRule="atLeast"/>
        <w:jc w:val="both"/>
        <w:rPr>
          <w:spacing w:val="-3"/>
        </w:rPr>
      </w:pPr>
    </w:p>
    <w:p w14:paraId="19F9123B"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It has been determined that utilization of sludge materials for horticultural purposes is significantly different than "typical" land application projects and therefore the regulatory procedures to be followed require clarification. This document attempts to perform that function.</w:t>
      </w:r>
    </w:p>
    <w:p w14:paraId="033D2B51" w14:textId="77777777" w:rsidR="00F67BC3" w:rsidRDefault="00F67BC3">
      <w:pPr>
        <w:tabs>
          <w:tab w:val="left" w:pos="-720"/>
        </w:tabs>
        <w:suppressAutoHyphens/>
        <w:spacing w:line="240" w:lineRule="atLeast"/>
        <w:jc w:val="both"/>
        <w:rPr>
          <w:spacing w:val="-3"/>
        </w:rPr>
      </w:pPr>
    </w:p>
    <w:p w14:paraId="5CB379A6"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 xml:space="preserve">The utilization of wastewater treatment plant sludge (or sludge products) in horticultural products (turf, trees, shrubs, potted plants) is regulated, in general, by 310 CMR 32.00, and is controlled by the chemical classification, and approval of suitability requirements. </w:t>
      </w:r>
    </w:p>
    <w:p w14:paraId="6C4EAA20" w14:textId="77777777" w:rsidR="00F67BC3" w:rsidRDefault="00F67BC3">
      <w:pPr>
        <w:tabs>
          <w:tab w:val="left" w:pos="-720"/>
        </w:tabs>
        <w:suppressAutoHyphens/>
        <w:spacing w:line="240" w:lineRule="atLeast"/>
        <w:jc w:val="both"/>
        <w:rPr>
          <w:spacing w:val="-3"/>
        </w:rPr>
      </w:pPr>
    </w:p>
    <w:p w14:paraId="20E16FC9"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After an Approval of Suitability has been granted, Type I material may be used without further approval of the Department. Type II material may be used only with the prior approval of the Department. The Approval of Suitability and Land Application Certificate are needed to regulate the use of the material.</w:t>
      </w:r>
    </w:p>
    <w:p w14:paraId="038A23B3" w14:textId="77777777" w:rsidR="00F67BC3" w:rsidRDefault="00F67BC3">
      <w:pPr>
        <w:tabs>
          <w:tab w:val="left" w:pos="-720"/>
        </w:tabs>
        <w:suppressAutoHyphens/>
        <w:spacing w:line="240" w:lineRule="atLeast"/>
        <w:jc w:val="both"/>
        <w:rPr>
          <w:spacing w:val="-3"/>
        </w:rPr>
      </w:pPr>
    </w:p>
    <w:p w14:paraId="65884DE9"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Because of the strict regulatory controls for Type III material, such as requirements for recording the application site in the registry of deeds, and the fact that the horticultural products will get wide distribution, it is the Task Force's opinion that such sludges should not be allowed for these purposes, unless the Department is convinced that for a specific project proposal, it can adequately control all eventual uses.</w:t>
      </w:r>
    </w:p>
    <w:p w14:paraId="3921D337" w14:textId="77777777" w:rsidR="00F67BC3" w:rsidRDefault="00F67BC3">
      <w:pPr>
        <w:tabs>
          <w:tab w:val="left" w:pos="-720"/>
        </w:tabs>
        <w:suppressAutoHyphens/>
        <w:spacing w:line="240" w:lineRule="atLeast"/>
        <w:jc w:val="both"/>
        <w:rPr>
          <w:spacing w:val="-3"/>
        </w:rPr>
      </w:pPr>
    </w:p>
    <w:p w14:paraId="61B0AA36"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 xml:space="preserve">Therefore, Type I and Type II sludge materials are most suitable for horticultural utilization. In addition, commercial users will prefer the </w:t>
      </w:r>
      <w:proofErr w:type="gramStart"/>
      <w:r>
        <w:rPr>
          <w:spacing w:val="-3"/>
        </w:rPr>
        <w:t>high quality</w:t>
      </w:r>
      <w:proofErr w:type="gramEnd"/>
      <w:r>
        <w:rPr>
          <w:spacing w:val="-3"/>
        </w:rPr>
        <w:t xml:space="preserve"> sludge and less burdensome regulations, and buyers will have more confidence in the final product.</w:t>
      </w:r>
    </w:p>
    <w:p w14:paraId="517ED386" w14:textId="77777777" w:rsidR="00F67BC3" w:rsidRDefault="00F67BC3">
      <w:pPr>
        <w:tabs>
          <w:tab w:val="left" w:pos="-720"/>
        </w:tabs>
        <w:suppressAutoHyphens/>
        <w:spacing w:line="240" w:lineRule="atLeast"/>
        <w:jc w:val="both"/>
        <w:rPr>
          <w:spacing w:val="-3"/>
        </w:rPr>
      </w:pPr>
    </w:p>
    <w:p w14:paraId="0985A9D4"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Where a POTW provides (either through sale or give-away) sludge to a commercial agent, there will be a jointly regulated party (POTW and commercial agent) with all process and product usage defined in the Land Application Certificate (LAC). The intent is that the product trail, from the POTW, to the commercial agent, to final use, is clearly articulated and agreed to by all parties. For example, the LAC would indicate that the POTW is authorized to transfer (blank) cubic yards of screened compost to Ajax gardening center where the compost will be utilized as an ingredient in a potting soil mix which will be used on-site by the agent for potted flowering plants, and the plants would then be sold on the retail market.</w:t>
      </w:r>
    </w:p>
    <w:p w14:paraId="67D0DDF0" w14:textId="77777777" w:rsidR="00F67BC3" w:rsidRDefault="00F67BC3">
      <w:pPr>
        <w:tabs>
          <w:tab w:val="left" w:pos="-720"/>
        </w:tabs>
        <w:suppressAutoHyphens/>
        <w:spacing w:line="240" w:lineRule="atLeast"/>
        <w:jc w:val="both"/>
        <w:rPr>
          <w:spacing w:val="-3"/>
        </w:rPr>
      </w:pPr>
    </w:p>
    <w:p w14:paraId="52DF3BAB" w14:textId="77777777" w:rsidR="00F67BC3" w:rsidRDefault="00F67BC3">
      <w:pPr>
        <w:tabs>
          <w:tab w:val="left" w:pos="-720"/>
        </w:tabs>
        <w:suppressAutoHyphens/>
        <w:spacing w:line="240" w:lineRule="atLeast"/>
        <w:jc w:val="both"/>
        <w:rPr>
          <w:spacing w:val="-3"/>
        </w:rPr>
      </w:pPr>
    </w:p>
    <w:p w14:paraId="5900F625" w14:textId="77777777" w:rsidR="00F67BC3" w:rsidRDefault="00F67BC3">
      <w:pPr>
        <w:tabs>
          <w:tab w:val="left" w:pos="-720"/>
        </w:tabs>
        <w:suppressAutoHyphens/>
        <w:spacing w:line="240" w:lineRule="atLeast"/>
        <w:jc w:val="both"/>
        <w:rPr>
          <w:spacing w:val="-3"/>
        </w:rPr>
      </w:pPr>
    </w:p>
    <w:p w14:paraId="14EFE048"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 xml:space="preserve">Once the Department approves this process, the regulatory trail ends and does </w:t>
      </w:r>
      <w:r>
        <w:rPr>
          <w:spacing w:val="-3"/>
          <w:u w:val="single"/>
        </w:rPr>
        <w:t>not</w:t>
      </w:r>
      <w:r>
        <w:rPr>
          <w:spacing w:val="-3"/>
        </w:rPr>
        <w:t xml:space="preserve"> pass down to the individual purchaser of the potted plant. In other </w:t>
      </w:r>
      <w:proofErr w:type="gramStart"/>
      <w:r>
        <w:rPr>
          <w:spacing w:val="-3"/>
        </w:rPr>
        <w:t>words</w:t>
      </w:r>
      <w:proofErr w:type="gramEnd"/>
      <w:r>
        <w:rPr>
          <w:spacing w:val="-3"/>
        </w:rPr>
        <w:t xml:space="preserve"> the Department's regulatory control applies to both producer and commercial user but not the retail consumer.</w:t>
      </w:r>
    </w:p>
    <w:p w14:paraId="517BE0C7" w14:textId="77777777" w:rsidR="00F67BC3" w:rsidRDefault="00F67BC3">
      <w:pPr>
        <w:tabs>
          <w:tab w:val="left" w:pos="-720"/>
        </w:tabs>
        <w:suppressAutoHyphens/>
        <w:spacing w:line="240" w:lineRule="atLeast"/>
        <w:jc w:val="both"/>
        <w:rPr>
          <w:spacing w:val="-3"/>
        </w:rPr>
      </w:pPr>
    </w:p>
    <w:p w14:paraId="186B1C18"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While it may be difficult to monitor long-term impacts at "application sites" (either where a product is developed, grown or transplanted) due to the wide distribution of the final product, it is very unlikely that there will be any adverse impacts because these are basically one-time applications. Essentially, sludge is beneficially used once for growing a specific product (potted plant, tree root ball, or sod), as opposed to being used to fertilize a plot of land. Once the product is produced and sold, it is unlikely that there will be continued application of sludge to the product.</w:t>
      </w:r>
    </w:p>
    <w:p w14:paraId="60218A7A" w14:textId="77777777" w:rsidR="00F67BC3" w:rsidRDefault="00F67BC3">
      <w:pPr>
        <w:tabs>
          <w:tab w:val="left" w:pos="-720"/>
        </w:tabs>
        <w:suppressAutoHyphens/>
        <w:spacing w:line="240" w:lineRule="atLeast"/>
        <w:jc w:val="both"/>
        <w:rPr>
          <w:spacing w:val="-3"/>
        </w:rPr>
      </w:pPr>
    </w:p>
    <w:p w14:paraId="01CA4849" w14:textId="77777777" w:rsidR="00F67BC3" w:rsidRDefault="00F67BC3">
      <w:pPr>
        <w:tabs>
          <w:tab w:val="left" w:pos="-720"/>
        </w:tabs>
        <w:suppressAutoHyphens/>
        <w:spacing w:line="240" w:lineRule="atLeast"/>
        <w:jc w:val="both"/>
        <w:rPr>
          <w:spacing w:val="-3"/>
        </w:rPr>
      </w:pPr>
    </w:p>
    <w:p w14:paraId="4843C374" w14:textId="77777777" w:rsidR="00F67BC3" w:rsidRDefault="00F67BC3">
      <w:pPr>
        <w:tabs>
          <w:tab w:val="left" w:pos="-720"/>
        </w:tabs>
        <w:suppressAutoHyphens/>
        <w:spacing w:line="240" w:lineRule="atLeast"/>
        <w:jc w:val="both"/>
        <w:rPr>
          <w:spacing w:val="-3"/>
        </w:rPr>
      </w:pPr>
      <w:r>
        <w:rPr>
          <w:spacing w:val="-3"/>
        </w:rPr>
        <w:tab/>
        <w:t xml:space="preserve">SGL/sf </w:t>
      </w:r>
    </w:p>
    <w:p w14:paraId="6AAE160D" w14:textId="77777777" w:rsidR="00F67BC3" w:rsidRDefault="00F67BC3">
      <w:pPr>
        <w:tabs>
          <w:tab w:val="left" w:pos="-720"/>
        </w:tabs>
        <w:suppressAutoHyphens/>
        <w:spacing w:line="240" w:lineRule="atLeast"/>
        <w:jc w:val="both"/>
        <w:rPr>
          <w:spacing w:val="-3"/>
        </w:rPr>
      </w:pPr>
      <w:r>
        <w:rPr>
          <w:spacing w:val="-3"/>
        </w:rPr>
        <w:tab/>
        <w:t xml:space="preserve">(405) </w:t>
      </w:r>
    </w:p>
    <w:p w14:paraId="3390EA8F" w14:textId="77777777" w:rsidR="00F67BC3" w:rsidRDefault="00F67BC3">
      <w:pPr>
        <w:pStyle w:val="texthang"/>
        <w:sectPr w:rsidR="00F67BC3">
          <w:footerReference w:type="default" r:id="rId32"/>
          <w:pgSz w:w="12240" w:h="15840"/>
          <w:pgMar w:top="619" w:right="1080" w:bottom="720" w:left="1080" w:header="634" w:footer="230" w:gutter="0"/>
          <w:pgNumType w:start="1"/>
          <w:cols w:space="720"/>
        </w:sectPr>
      </w:pPr>
    </w:p>
    <w:p w14:paraId="598330C3" w14:textId="77777777" w:rsidR="00F67BC3" w:rsidRDefault="00F67BC3">
      <w:pPr>
        <w:tabs>
          <w:tab w:val="center" w:pos="4680"/>
        </w:tabs>
        <w:suppressAutoHyphens/>
        <w:spacing w:line="240" w:lineRule="atLeast"/>
        <w:jc w:val="both"/>
        <w:rPr>
          <w:spacing w:val="-3"/>
        </w:rPr>
      </w:pPr>
      <w:r>
        <w:rPr>
          <w:spacing w:val="-3"/>
        </w:rPr>
        <w:lastRenderedPageBreak/>
        <w:tab/>
        <w:t>MassDEP/DWPC, Wastewater Residuals</w:t>
      </w:r>
    </w:p>
    <w:p w14:paraId="18F28741" w14:textId="77777777" w:rsidR="00F67BC3" w:rsidRDefault="00F67BC3">
      <w:pPr>
        <w:tabs>
          <w:tab w:val="center" w:pos="4680"/>
        </w:tabs>
        <w:suppressAutoHyphens/>
        <w:spacing w:line="240" w:lineRule="atLeast"/>
        <w:jc w:val="both"/>
        <w:rPr>
          <w:spacing w:val="-3"/>
        </w:rPr>
      </w:pPr>
      <w:r>
        <w:rPr>
          <w:spacing w:val="-3"/>
        </w:rPr>
        <w:tab/>
        <w:t>Guidance Document, No. 87-3</w:t>
      </w:r>
    </w:p>
    <w:p w14:paraId="2B3B76FF" w14:textId="77777777" w:rsidR="00F67BC3" w:rsidRDefault="00F67BC3">
      <w:pPr>
        <w:tabs>
          <w:tab w:val="left" w:pos="-720"/>
        </w:tabs>
        <w:suppressAutoHyphens/>
        <w:spacing w:line="240" w:lineRule="atLeast"/>
        <w:jc w:val="both"/>
        <w:rPr>
          <w:spacing w:val="-3"/>
        </w:rPr>
      </w:pPr>
    </w:p>
    <w:p w14:paraId="2350D8D3" w14:textId="77777777" w:rsidR="00F67BC3" w:rsidRDefault="00F67BC3">
      <w:pPr>
        <w:tabs>
          <w:tab w:val="left" w:pos="-720"/>
        </w:tabs>
        <w:suppressAutoHyphens/>
        <w:spacing w:line="240" w:lineRule="atLeast"/>
        <w:jc w:val="both"/>
        <w:rPr>
          <w:spacing w:val="-3"/>
        </w:rPr>
      </w:pPr>
      <w:r>
        <w:rPr>
          <w:spacing w:val="-3"/>
        </w:rPr>
        <w:tab/>
        <w:t>Multi-site/Single-ownership</w:t>
      </w:r>
    </w:p>
    <w:p w14:paraId="6F9AD55D" w14:textId="77777777" w:rsidR="00F67BC3" w:rsidRDefault="00F67BC3">
      <w:pPr>
        <w:tabs>
          <w:tab w:val="left" w:pos="-720"/>
        </w:tabs>
        <w:suppressAutoHyphens/>
        <w:spacing w:line="240" w:lineRule="atLeast"/>
        <w:jc w:val="both"/>
        <w:rPr>
          <w:spacing w:val="-3"/>
        </w:rPr>
      </w:pPr>
    </w:p>
    <w:p w14:paraId="21F85243"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This paper is intended to address the concern that the requirements of Regulations 310 CMR 32.00 are too cumbersome when a multi-site/single ownership land application project is contemplated. Therefore, this document is intended to provide an approach which is realistic yet conforms to the requirements of the regulations.</w:t>
      </w:r>
    </w:p>
    <w:p w14:paraId="4E78A962" w14:textId="77777777" w:rsidR="00F67BC3" w:rsidRDefault="00F67BC3">
      <w:pPr>
        <w:tabs>
          <w:tab w:val="left" w:pos="-720"/>
        </w:tabs>
        <w:suppressAutoHyphens/>
        <w:spacing w:line="240" w:lineRule="atLeast"/>
        <w:jc w:val="both"/>
        <w:rPr>
          <w:spacing w:val="-3"/>
        </w:rPr>
      </w:pPr>
    </w:p>
    <w:p w14:paraId="0606F4AA"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 xml:space="preserve">Sections 32.11 through 32.14 inclusive, of the land application regulations deal with the "Approval of Suitability" of sludge or septage generated by a specific treatment facility for beneficial use. Sections 32.20 through 32.26 inclusive, deal with "Approval of Sites for Land Application of Type II or Type III Sludge or Septage" generated by a facility that has obtained an "Approval of Suitability". Section 32.25 specifically requires a "Land Application Certificate" be obtained from the Department for </w:t>
      </w:r>
      <w:r>
        <w:rPr>
          <w:spacing w:val="-3"/>
          <w:u w:val="single"/>
        </w:rPr>
        <w:t>each</w:t>
      </w:r>
      <w:r>
        <w:rPr>
          <w:spacing w:val="-3"/>
        </w:rPr>
        <w:t xml:space="preserve"> location prior to land application occurring and also outlines the minimum information to be provided for each site being contemplated for such use.</w:t>
      </w:r>
    </w:p>
    <w:p w14:paraId="53E4CBFD" w14:textId="77777777" w:rsidR="00F67BC3" w:rsidRDefault="00F67BC3">
      <w:pPr>
        <w:tabs>
          <w:tab w:val="left" w:pos="-720"/>
        </w:tabs>
        <w:suppressAutoHyphens/>
        <w:spacing w:line="240" w:lineRule="atLeast"/>
        <w:jc w:val="both"/>
        <w:rPr>
          <w:spacing w:val="-3"/>
        </w:rPr>
      </w:pPr>
    </w:p>
    <w:p w14:paraId="0B728586"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Therefore, taking the regulations at face value, if for example, a Town DPW wished to apply a type II sludge on 20 different Town-owned locations, 20 separate applications with supporting information for "Land Application Certificates" would be filed with the Department.</w:t>
      </w:r>
    </w:p>
    <w:p w14:paraId="43792CA3" w14:textId="77777777" w:rsidR="00F67BC3" w:rsidRDefault="00F67BC3">
      <w:pPr>
        <w:tabs>
          <w:tab w:val="left" w:pos="-720"/>
        </w:tabs>
        <w:suppressAutoHyphens/>
        <w:spacing w:line="240" w:lineRule="atLeast"/>
        <w:jc w:val="both"/>
        <w:rPr>
          <w:spacing w:val="-3"/>
        </w:rPr>
      </w:pPr>
    </w:p>
    <w:p w14:paraId="1AB24395"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 xml:space="preserve"> In order to avoid filing redundant materials for </w:t>
      </w:r>
      <w:r>
        <w:rPr>
          <w:spacing w:val="-3"/>
          <w:u w:val="single"/>
        </w:rPr>
        <w:t>each</w:t>
      </w:r>
      <w:r>
        <w:rPr>
          <w:spacing w:val="-3"/>
        </w:rPr>
        <w:t xml:space="preserve"> application site the Task Force is of the opinion that the following approach is appropriate.</w:t>
      </w:r>
    </w:p>
    <w:p w14:paraId="43D760DA" w14:textId="77777777" w:rsidR="00F67BC3" w:rsidRDefault="00F67BC3">
      <w:pPr>
        <w:tabs>
          <w:tab w:val="left" w:pos="-720"/>
        </w:tabs>
        <w:suppressAutoHyphens/>
        <w:spacing w:line="240" w:lineRule="atLeast"/>
        <w:jc w:val="both"/>
        <w:rPr>
          <w:spacing w:val="-3"/>
        </w:rPr>
      </w:pPr>
    </w:p>
    <w:p w14:paraId="38AB6E1A"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A single consolidated application can be submitted to MassDEP which contains a request for approval of a number of different sites. Certain types of information in the application would be generic to all sites while site specific information, for all sites proposed for use, would still need to be submitted. This information would need to be clearly delineated in the application. The applicant should also be instructed to indicate whether he/she wishes to request that MassDEP review and process the application as one non-</w:t>
      </w:r>
      <w:proofErr w:type="spellStart"/>
      <w:r>
        <w:rPr>
          <w:spacing w:val="-3"/>
        </w:rPr>
        <w:t>segmentable</w:t>
      </w:r>
      <w:proofErr w:type="spellEnd"/>
      <w:r>
        <w:rPr>
          <w:spacing w:val="-3"/>
        </w:rPr>
        <w:t xml:space="preserve"> plan or as an overall program proposal which can be considered as being comprised of a number of </w:t>
      </w:r>
      <w:proofErr w:type="spellStart"/>
      <w:r>
        <w:rPr>
          <w:spacing w:val="-3"/>
        </w:rPr>
        <w:t>segmentable</w:t>
      </w:r>
      <w:proofErr w:type="spellEnd"/>
      <w:r>
        <w:rPr>
          <w:spacing w:val="-3"/>
        </w:rPr>
        <w:t xml:space="preserve"> application proposals (sites). As long as the applicant is willing to allow a </w:t>
      </w:r>
      <w:proofErr w:type="gramStart"/>
      <w:r>
        <w:rPr>
          <w:spacing w:val="-3"/>
        </w:rPr>
        <w:t>phased-approval</w:t>
      </w:r>
      <w:proofErr w:type="gramEnd"/>
      <w:r>
        <w:rPr>
          <w:spacing w:val="-3"/>
        </w:rPr>
        <w:t>, such a review and approval process can be accomplished by MassDEP.</w:t>
      </w:r>
    </w:p>
    <w:p w14:paraId="23ABAC4C" w14:textId="77777777" w:rsidR="00F67BC3" w:rsidRDefault="00F67BC3">
      <w:pPr>
        <w:tabs>
          <w:tab w:val="left" w:pos="-720"/>
        </w:tabs>
        <w:suppressAutoHyphens/>
        <w:spacing w:line="240" w:lineRule="atLeast"/>
        <w:jc w:val="both"/>
        <w:rPr>
          <w:spacing w:val="-3"/>
        </w:rPr>
      </w:pPr>
    </w:p>
    <w:p w14:paraId="0BFD92B7"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 xml:space="preserve">Specifically, an application for such a </w:t>
      </w:r>
      <w:proofErr w:type="spellStart"/>
      <w:r>
        <w:rPr>
          <w:spacing w:val="-3"/>
        </w:rPr>
        <w:t>segmentable</w:t>
      </w:r>
      <w:proofErr w:type="spellEnd"/>
      <w:r>
        <w:rPr>
          <w:spacing w:val="-3"/>
        </w:rPr>
        <w:t xml:space="preserve"> process would include the following elements:</w:t>
      </w:r>
    </w:p>
    <w:p w14:paraId="19F22550" w14:textId="77777777" w:rsidR="00F67BC3" w:rsidRDefault="00F67BC3">
      <w:pPr>
        <w:tabs>
          <w:tab w:val="left" w:pos="-720"/>
        </w:tabs>
        <w:suppressAutoHyphens/>
        <w:spacing w:line="240" w:lineRule="atLeast"/>
        <w:jc w:val="both"/>
        <w:rPr>
          <w:spacing w:val="-3"/>
        </w:rPr>
      </w:pPr>
    </w:p>
    <w:p w14:paraId="798E35B1" w14:textId="77777777" w:rsidR="00F67BC3" w:rsidRDefault="00F67BC3">
      <w:pPr>
        <w:tabs>
          <w:tab w:val="left" w:pos="-720"/>
          <w:tab w:val="left" w:pos="0"/>
          <w:tab w:val="left" w:pos="720"/>
        </w:tabs>
        <w:suppressAutoHyphens/>
        <w:spacing w:line="240" w:lineRule="atLeast"/>
        <w:ind w:left="1440" w:hanging="1440"/>
        <w:jc w:val="both"/>
        <w:rPr>
          <w:spacing w:val="-3"/>
        </w:rPr>
      </w:pPr>
      <w:r>
        <w:rPr>
          <w:spacing w:val="-3"/>
        </w:rPr>
        <w:tab/>
      </w:r>
      <w:r>
        <w:rPr>
          <w:spacing w:val="-3"/>
        </w:rPr>
        <w:tab/>
        <w:t xml:space="preserve">1. The multi-site application should be broken into three distinct parts - cover letter, information generic to every location, and </w:t>
      </w:r>
      <w:proofErr w:type="gramStart"/>
      <w:r>
        <w:rPr>
          <w:spacing w:val="-3"/>
        </w:rPr>
        <w:t>site specific</w:t>
      </w:r>
      <w:proofErr w:type="gramEnd"/>
      <w:r>
        <w:rPr>
          <w:spacing w:val="-3"/>
        </w:rPr>
        <w:t xml:space="preserve"> information.</w:t>
      </w:r>
    </w:p>
    <w:p w14:paraId="5FAEBA04" w14:textId="77777777" w:rsidR="00F67BC3" w:rsidRDefault="00F67BC3">
      <w:pPr>
        <w:tabs>
          <w:tab w:val="left" w:pos="-720"/>
        </w:tabs>
        <w:suppressAutoHyphens/>
        <w:spacing w:line="240" w:lineRule="atLeast"/>
        <w:jc w:val="both"/>
        <w:rPr>
          <w:spacing w:val="-3"/>
        </w:rPr>
      </w:pPr>
    </w:p>
    <w:p w14:paraId="4D2308E3" w14:textId="77777777" w:rsidR="00F67BC3" w:rsidRDefault="00F67BC3">
      <w:pPr>
        <w:tabs>
          <w:tab w:val="left" w:pos="-720"/>
          <w:tab w:val="left" w:pos="0"/>
          <w:tab w:val="left" w:pos="720"/>
        </w:tabs>
        <w:suppressAutoHyphens/>
        <w:spacing w:line="240" w:lineRule="atLeast"/>
        <w:ind w:left="1440" w:hanging="1440"/>
        <w:jc w:val="both"/>
        <w:rPr>
          <w:spacing w:val="-3"/>
        </w:rPr>
      </w:pPr>
      <w:r>
        <w:rPr>
          <w:spacing w:val="-3"/>
        </w:rPr>
        <w:tab/>
      </w:r>
      <w:r>
        <w:rPr>
          <w:spacing w:val="-3"/>
        </w:rPr>
        <w:tab/>
        <w:t>2. The cover letter should list each location being sought, prioritize the review and processing order of the locations, and request or otherwise allow the Department to act on a portion of the locations in the event that a site specific problem prevents action on the entire request. (For the purpose of 32.25(5), the Department shall consider that it has received a fully completed application for each of the proposed sites and will proceed with action pursuant to 32.25(5).)</w:t>
      </w:r>
    </w:p>
    <w:p w14:paraId="5418D9B6" w14:textId="77777777" w:rsidR="00F67BC3" w:rsidRDefault="00F67BC3">
      <w:pPr>
        <w:tabs>
          <w:tab w:val="left" w:pos="-720"/>
        </w:tabs>
        <w:suppressAutoHyphens/>
        <w:spacing w:line="240" w:lineRule="atLeast"/>
        <w:jc w:val="both"/>
        <w:rPr>
          <w:spacing w:val="-3"/>
        </w:rPr>
      </w:pPr>
    </w:p>
    <w:p w14:paraId="5864EE83" w14:textId="77777777" w:rsidR="00F67BC3" w:rsidRDefault="00F67BC3">
      <w:pPr>
        <w:tabs>
          <w:tab w:val="left" w:pos="-720"/>
          <w:tab w:val="left" w:pos="0"/>
          <w:tab w:val="left" w:pos="720"/>
        </w:tabs>
        <w:suppressAutoHyphens/>
        <w:spacing w:line="240" w:lineRule="atLeast"/>
        <w:ind w:left="1440" w:hanging="1440"/>
        <w:jc w:val="both"/>
        <w:rPr>
          <w:spacing w:val="-3"/>
        </w:rPr>
      </w:pPr>
      <w:r>
        <w:rPr>
          <w:spacing w:val="-3"/>
        </w:rPr>
        <w:tab/>
      </w:r>
      <w:r>
        <w:rPr>
          <w:spacing w:val="-3"/>
        </w:rPr>
        <w:tab/>
        <w:t>3. The generic information section would apply to each location and negate the need for filing redundant information. This generic section could address Application Management Requirements, Section 32.23 (application rate, public access, grazing animals, crops and seasonal restrictions), Soil Sampling Requirements, Section 32.24 (frequency, parameters, etc.), and any other information applicable to all sites.</w:t>
      </w:r>
    </w:p>
    <w:p w14:paraId="331EF7CD" w14:textId="77777777" w:rsidR="00F67BC3" w:rsidRDefault="00F67BC3">
      <w:pPr>
        <w:tabs>
          <w:tab w:val="left" w:pos="-720"/>
        </w:tabs>
        <w:suppressAutoHyphens/>
        <w:spacing w:line="240" w:lineRule="atLeast"/>
        <w:jc w:val="both"/>
        <w:rPr>
          <w:spacing w:val="-3"/>
        </w:rPr>
      </w:pPr>
    </w:p>
    <w:p w14:paraId="46152FA4" w14:textId="77777777" w:rsidR="00F67BC3" w:rsidRDefault="00F67BC3">
      <w:pPr>
        <w:tabs>
          <w:tab w:val="left" w:pos="-720"/>
          <w:tab w:val="left" w:pos="0"/>
          <w:tab w:val="left" w:pos="720"/>
        </w:tabs>
        <w:suppressAutoHyphens/>
        <w:spacing w:line="240" w:lineRule="atLeast"/>
        <w:ind w:left="1440" w:hanging="1440"/>
        <w:jc w:val="both"/>
        <w:rPr>
          <w:spacing w:val="-3"/>
        </w:rPr>
      </w:pPr>
      <w:r>
        <w:rPr>
          <w:spacing w:val="-3"/>
        </w:rPr>
        <w:tab/>
      </w:r>
      <w:r>
        <w:rPr>
          <w:spacing w:val="-3"/>
        </w:rPr>
        <w:tab/>
        <w:t xml:space="preserve">4. The </w:t>
      </w:r>
      <w:proofErr w:type="gramStart"/>
      <w:r>
        <w:rPr>
          <w:spacing w:val="-3"/>
        </w:rPr>
        <w:t>site specific</w:t>
      </w:r>
      <w:proofErr w:type="gramEnd"/>
      <w:r>
        <w:rPr>
          <w:spacing w:val="-3"/>
        </w:rPr>
        <w:t xml:space="preserve"> section would provide information to address all the requirements of Section 32.25(3) which were not fulfilled by the generic section as well as any other site specific information required by the Department.</w:t>
      </w:r>
    </w:p>
    <w:p w14:paraId="35D17AF3" w14:textId="77777777" w:rsidR="00F67BC3" w:rsidRDefault="00F67BC3">
      <w:pPr>
        <w:tabs>
          <w:tab w:val="left" w:pos="-720"/>
        </w:tabs>
        <w:suppressAutoHyphens/>
        <w:spacing w:line="240" w:lineRule="atLeast"/>
        <w:jc w:val="both"/>
        <w:rPr>
          <w:spacing w:val="-3"/>
        </w:rPr>
      </w:pPr>
    </w:p>
    <w:p w14:paraId="406683FC" w14:textId="77777777" w:rsidR="00F67BC3" w:rsidRDefault="00F67BC3">
      <w:pPr>
        <w:tabs>
          <w:tab w:val="left" w:pos="-720"/>
        </w:tabs>
        <w:suppressAutoHyphens/>
        <w:spacing w:line="240" w:lineRule="atLeast"/>
        <w:jc w:val="both"/>
        <w:rPr>
          <w:spacing w:val="-3"/>
        </w:rPr>
      </w:pPr>
    </w:p>
    <w:p w14:paraId="37E22DDE" w14:textId="77777777" w:rsidR="00F67BC3" w:rsidRDefault="00F67BC3">
      <w:pPr>
        <w:tabs>
          <w:tab w:val="left" w:pos="-720"/>
        </w:tabs>
        <w:suppressAutoHyphens/>
        <w:spacing w:line="240" w:lineRule="atLeast"/>
        <w:jc w:val="both"/>
        <w:rPr>
          <w:spacing w:val="-3"/>
        </w:rPr>
      </w:pPr>
      <w:r>
        <w:rPr>
          <w:spacing w:val="-3"/>
        </w:rPr>
        <w:tab/>
        <w:t>SGL/sf</w:t>
      </w:r>
    </w:p>
    <w:p w14:paraId="7B0676E2" w14:textId="77777777" w:rsidR="00F67BC3" w:rsidRDefault="00F67BC3">
      <w:pPr>
        <w:tabs>
          <w:tab w:val="left" w:pos="-720"/>
        </w:tabs>
        <w:suppressAutoHyphens/>
        <w:spacing w:line="240" w:lineRule="atLeast"/>
        <w:jc w:val="both"/>
        <w:sectPr w:rsidR="00F67BC3">
          <w:footerReference w:type="default" r:id="rId33"/>
          <w:pgSz w:w="12240" w:h="15840"/>
          <w:pgMar w:top="619" w:right="1080" w:bottom="720" w:left="1080" w:header="634" w:footer="230" w:gutter="0"/>
          <w:pgNumType w:start="1"/>
          <w:cols w:space="720"/>
        </w:sectPr>
      </w:pPr>
      <w:r>
        <w:tab/>
        <w:t xml:space="preserve">(405)  </w:t>
      </w:r>
    </w:p>
    <w:p w14:paraId="420BC91E" w14:textId="77777777" w:rsidR="00F67BC3" w:rsidRDefault="00F67BC3">
      <w:pPr>
        <w:suppressAutoHyphens/>
        <w:spacing w:line="240" w:lineRule="atLeast"/>
        <w:jc w:val="both"/>
        <w:rPr>
          <w:spacing w:val="-3"/>
        </w:rPr>
      </w:pPr>
    </w:p>
    <w:p w14:paraId="592F580B" w14:textId="77777777" w:rsidR="00F67BC3" w:rsidRDefault="00F67BC3">
      <w:pPr>
        <w:tabs>
          <w:tab w:val="center" w:pos="4680"/>
        </w:tabs>
        <w:suppressAutoHyphens/>
        <w:spacing w:line="240" w:lineRule="atLeast"/>
        <w:jc w:val="both"/>
        <w:rPr>
          <w:spacing w:val="-3"/>
        </w:rPr>
      </w:pPr>
      <w:r>
        <w:rPr>
          <w:spacing w:val="-3"/>
        </w:rPr>
        <w:tab/>
        <w:t>MassDEP/DWPC, Wastewater Residuals</w:t>
      </w:r>
    </w:p>
    <w:p w14:paraId="0851772A" w14:textId="77777777" w:rsidR="00F67BC3" w:rsidRDefault="00F67BC3">
      <w:pPr>
        <w:tabs>
          <w:tab w:val="center" w:pos="4680"/>
        </w:tabs>
        <w:suppressAutoHyphens/>
        <w:spacing w:line="240" w:lineRule="atLeast"/>
        <w:jc w:val="both"/>
        <w:rPr>
          <w:spacing w:val="-3"/>
        </w:rPr>
      </w:pPr>
      <w:r>
        <w:rPr>
          <w:spacing w:val="-3"/>
        </w:rPr>
        <w:tab/>
        <w:t>Guidance Document No. 87-4</w:t>
      </w:r>
    </w:p>
    <w:p w14:paraId="38553F94" w14:textId="77777777" w:rsidR="00F67BC3" w:rsidRDefault="00F67BC3">
      <w:pPr>
        <w:tabs>
          <w:tab w:val="left" w:pos="-720"/>
        </w:tabs>
        <w:suppressAutoHyphens/>
        <w:spacing w:line="240" w:lineRule="atLeast"/>
        <w:jc w:val="both"/>
        <w:rPr>
          <w:spacing w:val="-3"/>
        </w:rPr>
      </w:pPr>
    </w:p>
    <w:p w14:paraId="3974E8E2" w14:textId="77777777" w:rsidR="00F67BC3" w:rsidRDefault="00F67BC3">
      <w:pPr>
        <w:tabs>
          <w:tab w:val="left" w:pos="-720"/>
        </w:tabs>
        <w:suppressAutoHyphens/>
        <w:spacing w:line="240" w:lineRule="atLeast"/>
        <w:jc w:val="both"/>
        <w:rPr>
          <w:spacing w:val="-3"/>
        </w:rPr>
      </w:pPr>
    </w:p>
    <w:p w14:paraId="5516F0F4" w14:textId="77777777" w:rsidR="00F67BC3" w:rsidRDefault="00F67BC3">
      <w:pPr>
        <w:tabs>
          <w:tab w:val="center" w:pos="4680"/>
        </w:tabs>
        <w:suppressAutoHyphens/>
        <w:spacing w:line="240" w:lineRule="atLeast"/>
        <w:jc w:val="both"/>
        <w:rPr>
          <w:spacing w:val="-3"/>
        </w:rPr>
      </w:pPr>
      <w:r>
        <w:rPr>
          <w:spacing w:val="-3"/>
        </w:rPr>
        <w:tab/>
        <w:t>Pilot and Demonstration Program</w:t>
      </w:r>
    </w:p>
    <w:p w14:paraId="6C26AC16" w14:textId="77777777" w:rsidR="00F67BC3" w:rsidRDefault="00F67BC3">
      <w:pPr>
        <w:tabs>
          <w:tab w:val="left" w:pos="-720"/>
        </w:tabs>
        <w:suppressAutoHyphens/>
        <w:spacing w:line="240" w:lineRule="atLeast"/>
        <w:jc w:val="both"/>
        <w:rPr>
          <w:spacing w:val="-3"/>
        </w:rPr>
      </w:pPr>
    </w:p>
    <w:p w14:paraId="22A4B3F7" w14:textId="77777777" w:rsidR="00F67BC3" w:rsidRDefault="00F67BC3">
      <w:pPr>
        <w:tabs>
          <w:tab w:val="left" w:pos="-720"/>
        </w:tabs>
        <w:suppressAutoHyphens/>
        <w:spacing w:line="240" w:lineRule="atLeast"/>
        <w:jc w:val="both"/>
        <w:rPr>
          <w:spacing w:val="-3"/>
        </w:rPr>
      </w:pPr>
    </w:p>
    <w:p w14:paraId="2398DAD5"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Each application must be considered on a case-by-case basis and should be reviewed on its own particular merits. In the project request, the applicant should clearly indicate the elements of the regulations which it believes do not, or should not, apply to the proposal, and the reasons for such a statement or request. It would be up to the Regional Office, in consultation with the Central Office, to determine the acceptability of the proposal.</w:t>
      </w:r>
    </w:p>
    <w:p w14:paraId="3A0FD786" w14:textId="77777777" w:rsidR="00F67BC3" w:rsidRDefault="00F67BC3">
      <w:pPr>
        <w:tabs>
          <w:tab w:val="left" w:pos="-720"/>
        </w:tabs>
        <w:suppressAutoHyphens/>
        <w:spacing w:line="240" w:lineRule="atLeast"/>
        <w:jc w:val="both"/>
        <w:rPr>
          <w:spacing w:val="-3"/>
        </w:rPr>
      </w:pPr>
    </w:p>
    <w:p w14:paraId="0CCC07B9" w14:textId="77777777" w:rsidR="00F67BC3" w:rsidRDefault="00F67BC3">
      <w:pPr>
        <w:tabs>
          <w:tab w:val="left" w:pos="-720"/>
          <w:tab w:val="left" w:pos="0"/>
        </w:tabs>
        <w:suppressAutoHyphens/>
        <w:spacing w:line="240" w:lineRule="atLeast"/>
        <w:ind w:left="720" w:hanging="720"/>
        <w:jc w:val="both"/>
        <w:rPr>
          <w:spacing w:val="-3"/>
        </w:rPr>
      </w:pPr>
      <w:r>
        <w:rPr>
          <w:spacing w:val="-3"/>
        </w:rPr>
        <w:tab/>
      </w:r>
      <w:r>
        <w:rPr>
          <w:spacing w:val="-3"/>
        </w:rPr>
        <w:tab/>
        <w:t>It appears that such approvals have been granted in the past, are an important method of obtaining system operations data, and that this procedure should continue to be utilized in future activities.</w:t>
      </w:r>
    </w:p>
    <w:p w14:paraId="0A510818" w14:textId="77777777" w:rsidR="00F67BC3" w:rsidRDefault="00F67BC3">
      <w:pPr>
        <w:tabs>
          <w:tab w:val="left" w:pos="-720"/>
        </w:tabs>
        <w:suppressAutoHyphens/>
        <w:spacing w:line="240" w:lineRule="atLeast"/>
        <w:jc w:val="both"/>
        <w:rPr>
          <w:spacing w:val="-3"/>
        </w:rPr>
      </w:pPr>
    </w:p>
    <w:p w14:paraId="61B049EC" w14:textId="77777777" w:rsidR="00F67BC3" w:rsidRDefault="00F67BC3">
      <w:pPr>
        <w:tabs>
          <w:tab w:val="left" w:pos="-720"/>
        </w:tabs>
        <w:suppressAutoHyphens/>
        <w:spacing w:line="240" w:lineRule="atLeast"/>
        <w:jc w:val="both"/>
        <w:rPr>
          <w:spacing w:val="-3"/>
        </w:rPr>
      </w:pPr>
    </w:p>
    <w:p w14:paraId="4310CE55" w14:textId="77777777" w:rsidR="00F67BC3" w:rsidRDefault="00F67BC3">
      <w:pPr>
        <w:tabs>
          <w:tab w:val="left" w:pos="-720"/>
        </w:tabs>
        <w:suppressAutoHyphens/>
        <w:spacing w:line="240" w:lineRule="atLeast"/>
        <w:jc w:val="both"/>
        <w:rPr>
          <w:spacing w:val="-3"/>
        </w:rPr>
      </w:pPr>
    </w:p>
    <w:p w14:paraId="76C8666C" w14:textId="77777777" w:rsidR="00F67BC3" w:rsidRDefault="00F67BC3">
      <w:pPr>
        <w:tabs>
          <w:tab w:val="left" w:pos="-720"/>
        </w:tabs>
        <w:suppressAutoHyphens/>
        <w:spacing w:line="240" w:lineRule="atLeast"/>
        <w:jc w:val="both"/>
        <w:rPr>
          <w:spacing w:val="-3"/>
        </w:rPr>
      </w:pPr>
    </w:p>
    <w:p w14:paraId="010E2B62" w14:textId="77777777" w:rsidR="00F67BC3" w:rsidRDefault="00F67BC3">
      <w:pPr>
        <w:tabs>
          <w:tab w:val="left" w:pos="-720"/>
        </w:tabs>
        <w:suppressAutoHyphens/>
        <w:spacing w:line="240" w:lineRule="atLeast"/>
        <w:jc w:val="both"/>
        <w:rPr>
          <w:spacing w:val="-3"/>
        </w:rPr>
      </w:pPr>
    </w:p>
    <w:p w14:paraId="17A302AE" w14:textId="77777777" w:rsidR="00F67BC3" w:rsidRDefault="00F67BC3">
      <w:pPr>
        <w:tabs>
          <w:tab w:val="left" w:pos="-720"/>
        </w:tabs>
        <w:suppressAutoHyphens/>
        <w:spacing w:line="240" w:lineRule="atLeast"/>
        <w:jc w:val="both"/>
        <w:rPr>
          <w:spacing w:val="-3"/>
        </w:rPr>
      </w:pPr>
    </w:p>
    <w:p w14:paraId="63AA89E7" w14:textId="77777777" w:rsidR="00F67BC3" w:rsidRDefault="00F67BC3">
      <w:pPr>
        <w:tabs>
          <w:tab w:val="left" w:pos="-720"/>
        </w:tabs>
        <w:suppressAutoHyphens/>
        <w:spacing w:line="240" w:lineRule="atLeast"/>
        <w:jc w:val="both"/>
        <w:rPr>
          <w:spacing w:val="-3"/>
        </w:rPr>
      </w:pPr>
    </w:p>
    <w:p w14:paraId="20794D35" w14:textId="77777777" w:rsidR="00F67BC3" w:rsidRDefault="00F67BC3">
      <w:pPr>
        <w:tabs>
          <w:tab w:val="left" w:pos="-720"/>
        </w:tabs>
        <w:suppressAutoHyphens/>
        <w:spacing w:line="240" w:lineRule="atLeast"/>
        <w:jc w:val="both"/>
        <w:rPr>
          <w:spacing w:val="-3"/>
        </w:rPr>
      </w:pPr>
    </w:p>
    <w:p w14:paraId="6893A3CC" w14:textId="77777777" w:rsidR="00F67BC3" w:rsidRDefault="00F67BC3">
      <w:pPr>
        <w:tabs>
          <w:tab w:val="left" w:pos="-720"/>
        </w:tabs>
        <w:suppressAutoHyphens/>
        <w:spacing w:line="240" w:lineRule="atLeast"/>
        <w:jc w:val="both"/>
        <w:rPr>
          <w:spacing w:val="-3"/>
        </w:rPr>
      </w:pPr>
    </w:p>
    <w:p w14:paraId="02FFB622" w14:textId="77777777" w:rsidR="00F67BC3" w:rsidRDefault="00F67BC3">
      <w:pPr>
        <w:tabs>
          <w:tab w:val="left" w:pos="-720"/>
        </w:tabs>
        <w:suppressAutoHyphens/>
        <w:spacing w:line="240" w:lineRule="atLeast"/>
        <w:jc w:val="both"/>
        <w:rPr>
          <w:spacing w:val="-3"/>
        </w:rPr>
      </w:pPr>
    </w:p>
    <w:p w14:paraId="26FAF4D8" w14:textId="77777777" w:rsidR="00F67BC3" w:rsidRDefault="00F67BC3">
      <w:pPr>
        <w:tabs>
          <w:tab w:val="left" w:pos="-720"/>
        </w:tabs>
        <w:suppressAutoHyphens/>
        <w:spacing w:line="240" w:lineRule="atLeast"/>
        <w:jc w:val="both"/>
        <w:rPr>
          <w:spacing w:val="-3"/>
        </w:rPr>
      </w:pPr>
      <w:r>
        <w:rPr>
          <w:spacing w:val="-3"/>
        </w:rPr>
        <w:tab/>
        <w:t>SL/sf</w:t>
      </w:r>
    </w:p>
    <w:p w14:paraId="048FC8AF" w14:textId="77777777" w:rsidR="00F67BC3" w:rsidRDefault="00F67BC3">
      <w:pPr>
        <w:tabs>
          <w:tab w:val="left" w:pos="-720"/>
        </w:tabs>
        <w:suppressAutoHyphens/>
        <w:spacing w:line="240" w:lineRule="atLeast"/>
        <w:jc w:val="both"/>
      </w:pPr>
    </w:p>
    <w:p w14:paraId="1B128D43" w14:textId="77777777" w:rsidR="00F67BC3" w:rsidRDefault="00F67BC3">
      <w:pPr>
        <w:pStyle w:val="texthang"/>
        <w:sectPr w:rsidR="00F67BC3">
          <w:footerReference w:type="default" r:id="rId34"/>
          <w:pgSz w:w="12240" w:h="15840"/>
          <w:pgMar w:top="619" w:right="1080" w:bottom="720" w:left="1080" w:header="634" w:footer="230" w:gutter="0"/>
          <w:pgNumType w:start="1"/>
          <w:cols w:space="720"/>
        </w:sectPr>
      </w:pPr>
    </w:p>
    <w:p w14:paraId="31C1F2D8" w14:textId="77777777" w:rsidR="00F67BC3" w:rsidRDefault="00F67BC3">
      <w:pPr>
        <w:tabs>
          <w:tab w:val="center" w:pos="6480"/>
        </w:tabs>
        <w:suppressAutoHyphens/>
        <w:spacing w:line="240" w:lineRule="atLeast"/>
        <w:jc w:val="both"/>
        <w:rPr>
          <w:rFonts w:ascii="Book Antiqua" w:hAnsi="Book Antiqua"/>
          <w:spacing w:val="-3"/>
        </w:rPr>
      </w:pPr>
      <w:r>
        <w:rPr>
          <w:rFonts w:ascii="Book Antiqua" w:hAnsi="Book Antiqua"/>
          <w:b/>
          <w:spacing w:val="-3"/>
        </w:rPr>
        <w:lastRenderedPageBreak/>
        <w:tab/>
        <w:t>Reference Section</w:t>
      </w:r>
    </w:p>
    <w:p w14:paraId="788E2873" w14:textId="77777777" w:rsidR="00F67BC3" w:rsidRDefault="00F67BC3">
      <w:pPr>
        <w:tabs>
          <w:tab w:val="left" w:pos="-720"/>
        </w:tabs>
        <w:suppressAutoHyphens/>
        <w:spacing w:line="240" w:lineRule="atLeast"/>
        <w:jc w:val="both"/>
        <w:rPr>
          <w:rFonts w:ascii="Book Antiqua" w:hAnsi="Book Antiqua"/>
          <w:spacing w:val="-3"/>
        </w:rPr>
      </w:pPr>
    </w:p>
    <w:p w14:paraId="00B2B7C5" w14:textId="77777777" w:rsidR="00F67BC3" w:rsidRDefault="00F67BC3">
      <w:pPr>
        <w:tabs>
          <w:tab w:val="center" w:pos="6480"/>
        </w:tabs>
        <w:suppressAutoHyphens/>
        <w:spacing w:line="240" w:lineRule="atLeast"/>
        <w:jc w:val="both"/>
        <w:rPr>
          <w:rFonts w:ascii="Book Antiqua" w:hAnsi="Book Antiqua"/>
          <w:spacing w:val="-3"/>
        </w:rPr>
      </w:pPr>
      <w:r>
        <w:rPr>
          <w:rFonts w:ascii="Book Antiqua" w:hAnsi="Book Antiqua"/>
          <w:spacing w:val="-3"/>
        </w:rPr>
        <w:tab/>
        <w:t>(To be retained by applicant)</w:t>
      </w:r>
    </w:p>
    <w:p w14:paraId="6340BAEF" w14:textId="77777777" w:rsidR="00F67BC3" w:rsidRDefault="00F67BC3">
      <w:pPr>
        <w:tabs>
          <w:tab w:val="center" w:pos="6480"/>
        </w:tabs>
        <w:suppressAutoHyphens/>
        <w:spacing w:line="240" w:lineRule="atLeast"/>
        <w:jc w:val="both"/>
        <w:rPr>
          <w:rFonts w:ascii="Book Antiqua" w:hAnsi="Book Antiqua"/>
          <w:spacing w:val="-3"/>
        </w:rPr>
        <w:sectPr w:rsidR="00F67BC3">
          <w:footerReference w:type="default" r:id="rId35"/>
          <w:pgSz w:w="12240" w:h="15840"/>
          <w:pgMar w:top="619" w:right="1080" w:bottom="720" w:left="1080" w:header="634" w:footer="230" w:gutter="0"/>
          <w:pgNumType w:start="1"/>
          <w:cols w:space="720"/>
        </w:sectPr>
      </w:pPr>
    </w:p>
    <w:p w14:paraId="45504FC5" w14:textId="77777777" w:rsidR="00F67BC3" w:rsidRDefault="00F67BC3">
      <w:pPr>
        <w:tabs>
          <w:tab w:val="center" w:pos="6480"/>
        </w:tabs>
        <w:suppressAutoHyphens/>
        <w:spacing w:line="240" w:lineRule="atLeast"/>
        <w:jc w:val="both"/>
        <w:rPr>
          <w:rFonts w:ascii="Book Antiqua" w:hAnsi="Book Antiqua"/>
          <w:b/>
          <w:spacing w:val="-3"/>
        </w:rPr>
      </w:pPr>
      <w:r>
        <w:rPr>
          <w:rFonts w:ascii="Book Antiqua" w:hAnsi="Book Antiqua"/>
          <w:b/>
          <w:spacing w:val="-3"/>
        </w:rPr>
        <w:lastRenderedPageBreak/>
        <w:tab/>
        <w:t>List of Approved Test Procedures for Sludge Parameters (1)</w:t>
      </w:r>
    </w:p>
    <w:p w14:paraId="351121EB" w14:textId="77777777" w:rsidR="00F67BC3" w:rsidRDefault="00F67BC3">
      <w:pPr>
        <w:tabs>
          <w:tab w:val="left" w:pos="-720"/>
        </w:tabs>
        <w:suppressAutoHyphens/>
        <w:spacing w:line="240" w:lineRule="atLeast"/>
        <w:jc w:val="both"/>
        <w:rPr>
          <w:rFonts w:ascii="Book Antiqua" w:hAnsi="Book Antiqua"/>
          <w:spacing w:val="-2"/>
        </w:rPr>
      </w:pPr>
    </w:p>
    <w:tbl>
      <w:tblPr>
        <w:tblW w:w="0" w:type="auto"/>
        <w:tblInd w:w="120" w:type="dxa"/>
        <w:tblLayout w:type="fixed"/>
        <w:tblCellMar>
          <w:left w:w="120" w:type="dxa"/>
          <w:right w:w="120" w:type="dxa"/>
        </w:tblCellMar>
        <w:tblLook w:val="0000" w:firstRow="0" w:lastRow="0" w:firstColumn="0" w:lastColumn="0" w:noHBand="0" w:noVBand="0"/>
      </w:tblPr>
      <w:tblGrid>
        <w:gridCol w:w="2191"/>
        <w:gridCol w:w="2428"/>
        <w:gridCol w:w="1008"/>
        <w:gridCol w:w="1834"/>
        <w:gridCol w:w="1834"/>
        <w:gridCol w:w="1834"/>
        <w:gridCol w:w="1834"/>
      </w:tblGrid>
      <w:tr w:rsidR="00F67BC3" w14:paraId="7868D0B2" w14:textId="77777777">
        <w:tc>
          <w:tcPr>
            <w:tcW w:w="2191" w:type="dxa"/>
            <w:tcBorders>
              <w:top w:val="double" w:sz="7" w:space="0" w:color="auto"/>
              <w:left w:val="double" w:sz="7" w:space="0" w:color="auto"/>
              <w:bottom w:val="single" w:sz="18" w:space="0" w:color="auto"/>
            </w:tcBorders>
          </w:tcPr>
          <w:p w14:paraId="6D4EF6AE"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fldChar w:fldCharType="begin"/>
            </w:r>
            <w:r>
              <w:rPr>
                <w:rFonts w:ascii="Book Antiqua" w:hAnsi="Book Antiqua"/>
                <w:spacing w:val="-2"/>
              </w:rPr>
              <w:instrText xml:space="preserve">PRIVATE </w:instrText>
            </w:r>
            <w:r>
              <w:rPr>
                <w:rFonts w:ascii="Book Antiqua" w:hAnsi="Book Antiqua"/>
                <w:spacing w:val="-2"/>
              </w:rPr>
              <w:fldChar w:fldCharType="end"/>
            </w:r>
            <w:r>
              <w:rPr>
                <w:rFonts w:ascii="Book Antiqua" w:hAnsi="Book Antiqua"/>
                <w:spacing w:val="-2"/>
              </w:rPr>
              <w:t>Parameter</w:t>
            </w:r>
          </w:p>
        </w:tc>
        <w:tc>
          <w:tcPr>
            <w:tcW w:w="2428" w:type="dxa"/>
            <w:tcBorders>
              <w:top w:val="double" w:sz="7" w:space="0" w:color="auto"/>
              <w:left w:val="single" w:sz="7" w:space="0" w:color="auto"/>
              <w:bottom w:val="single" w:sz="18" w:space="0" w:color="auto"/>
            </w:tcBorders>
          </w:tcPr>
          <w:p w14:paraId="095A67E7"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Standard Methods (17th Edition)</w:t>
            </w:r>
          </w:p>
        </w:tc>
        <w:tc>
          <w:tcPr>
            <w:tcW w:w="1008" w:type="dxa"/>
            <w:tcBorders>
              <w:top w:val="double" w:sz="7" w:space="0" w:color="auto"/>
              <w:left w:val="single" w:sz="7" w:space="0" w:color="auto"/>
              <w:bottom w:val="single" w:sz="18" w:space="0" w:color="auto"/>
            </w:tcBorders>
          </w:tcPr>
          <w:p w14:paraId="6C50B19A"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EPA</w:t>
            </w:r>
          </w:p>
          <w:p w14:paraId="6EBA52FC"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SW-846</w:t>
            </w:r>
          </w:p>
        </w:tc>
        <w:tc>
          <w:tcPr>
            <w:tcW w:w="1834" w:type="dxa"/>
            <w:tcBorders>
              <w:top w:val="double" w:sz="7" w:space="0" w:color="auto"/>
              <w:left w:val="single" w:sz="7" w:space="0" w:color="auto"/>
              <w:bottom w:val="single" w:sz="18" w:space="0" w:color="auto"/>
            </w:tcBorders>
          </w:tcPr>
          <w:p w14:paraId="7D0E7911"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EPA 1979</w:t>
            </w:r>
          </w:p>
        </w:tc>
        <w:tc>
          <w:tcPr>
            <w:tcW w:w="1834" w:type="dxa"/>
            <w:tcBorders>
              <w:top w:val="double" w:sz="7" w:space="0" w:color="auto"/>
              <w:left w:val="single" w:sz="7" w:space="0" w:color="auto"/>
              <w:bottom w:val="single" w:sz="18" w:space="0" w:color="auto"/>
            </w:tcBorders>
          </w:tcPr>
          <w:p w14:paraId="2F477431"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ASTM</w:t>
            </w:r>
          </w:p>
        </w:tc>
        <w:tc>
          <w:tcPr>
            <w:tcW w:w="1834" w:type="dxa"/>
            <w:tcBorders>
              <w:top w:val="double" w:sz="7" w:space="0" w:color="auto"/>
              <w:left w:val="single" w:sz="7" w:space="0" w:color="auto"/>
              <w:bottom w:val="single" w:sz="18" w:space="0" w:color="auto"/>
            </w:tcBorders>
          </w:tcPr>
          <w:p w14:paraId="63414EBF"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USGS</w:t>
            </w:r>
          </w:p>
        </w:tc>
        <w:tc>
          <w:tcPr>
            <w:tcW w:w="1834" w:type="dxa"/>
            <w:tcBorders>
              <w:top w:val="double" w:sz="7" w:space="0" w:color="auto"/>
              <w:left w:val="single" w:sz="7" w:space="0" w:color="auto"/>
              <w:bottom w:val="single" w:sz="18" w:space="0" w:color="auto"/>
              <w:right w:val="double" w:sz="7" w:space="0" w:color="auto"/>
            </w:tcBorders>
          </w:tcPr>
          <w:p w14:paraId="5B76D226"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Other</w:t>
            </w:r>
          </w:p>
        </w:tc>
      </w:tr>
      <w:tr w:rsidR="00F67BC3" w14:paraId="22E7C947" w14:textId="77777777">
        <w:tc>
          <w:tcPr>
            <w:tcW w:w="2191" w:type="dxa"/>
            <w:tcBorders>
              <w:top w:val="single" w:sz="21" w:space="0" w:color="auto"/>
              <w:left w:val="double" w:sz="7" w:space="0" w:color="auto"/>
            </w:tcBorders>
          </w:tcPr>
          <w:p w14:paraId="681B3526"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pH</w:t>
            </w:r>
          </w:p>
        </w:tc>
        <w:tc>
          <w:tcPr>
            <w:tcW w:w="2428" w:type="dxa"/>
            <w:tcBorders>
              <w:top w:val="single" w:sz="21" w:space="0" w:color="auto"/>
              <w:left w:val="single" w:sz="7" w:space="0" w:color="auto"/>
            </w:tcBorders>
          </w:tcPr>
          <w:p w14:paraId="76D2CFA3"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4500-H+</w:t>
            </w:r>
          </w:p>
        </w:tc>
        <w:tc>
          <w:tcPr>
            <w:tcW w:w="1008" w:type="dxa"/>
            <w:tcBorders>
              <w:top w:val="single" w:sz="21" w:space="0" w:color="auto"/>
              <w:left w:val="single" w:sz="7" w:space="0" w:color="auto"/>
            </w:tcBorders>
          </w:tcPr>
          <w:p w14:paraId="1074A272"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21" w:space="0" w:color="auto"/>
              <w:left w:val="single" w:sz="7" w:space="0" w:color="auto"/>
            </w:tcBorders>
          </w:tcPr>
          <w:p w14:paraId="65889733"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150.1</w:t>
            </w:r>
          </w:p>
        </w:tc>
        <w:tc>
          <w:tcPr>
            <w:tcW w:w="1834" w:type="dxa"/>
            <w:tcBorders>
              <w:top w:val="single" w:sz="21" w:space="0" w:color="auto"/>
              <w:left w:val="single" w:sz="7" w:space="0" w:color="auto"/>
            </w:tcBorders>
          </w:tcPr>
          <w:p w14:paraId="441D6AAD"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D1293-84(A) or D1293-84(B)</w:t>
            </w:r>
          </w:p>
        </w:tc>
        <w:tc>
          <w:tcPr>
            <w:tcW w:w="1834" w:type="dxa"/>
            <w:tcBorders>
              <w:top w:val="single" w:sz="21" w:space="0" w:color="auto"/>
              <w:left w:val="single" w:sz="7" w:space="0" w:color="auto"/>
            </w:tcBorders>
          </w:tcPr>
          <w:p w14:paraId="37923EF2"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1-1586-94</w:t>
            </w:r>
          </w:p>
        </w:tc>
        <w:tc>
          <w:tcPr>
            <w:tcW w:w="1834" w:type="dxa"/>
            <w:tcBorders>
              <w:top w:val="single" w:sz="21" w:space="0" w:color="auto"/>
              <w:left w:val="single" w:sz="7" w:space="0" w:color="auto"/>
              <w:right w:val="double" w:sz="7" w:space="0" w:color="auto"/>
            </w:tcBorders>
          </w:tcPr>
          <w:p w14:paraId="0085AA6D"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(7)</w:t>
            </w:r>
          </w:p>
        </w:tc>
      </w:tr>
      <w:tr w:rsidR="00F67BC3" w14:paraId="5CAFC440" w14:textId="77777777">
        <w:tc>
          <w:tcPr>
            <w:tcW w:w="2191" w:type="dxa"/>
            <w:tcBorders>
              <w:top w:val="single" w:sz="7" w:space="0" w:color="auto"/>
              <w:left w:val="double" w:sz="7" w:space="0" w:color="auto"/>
            </w:tcBorders>
          </w:tcPr>
          <w:p w14:paraId="31216CAE"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Total Solids</w:t>
            </w:r>
          </w:p>
        </w:tc>
        <w:tc>
          <w:tcPr>
            <w:tcW w:w="2428" w:type="dxa"/>
            <w:tcBorders>
              <w:top w:val="single" w:sz="7" w:space="0" w:color="auto"/>
              <w:left w:val="single" w:sz="7" w:space="0" w:color="auto"/>
            </w:tcBorders>
          </w:tcPr>
          <w:p w14:paraId="6A5323EA"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2540</w:t>
            </w:r>
          </w:p>
        </w:tc>
        <w:tc>
          <w:tcPr>
            <w:tcW w:w="1008" w:type="dxa"/>
            <w:tcBorders>
              <w:top w:val="single" w:sz="7" w:space="0" w:color="auto"/>
              <w:left w:val="single" w:sz="7" w:space="0" w:color="auto"/>
            </w:tcBorders>
          </w:tcPr>
          <w:p w14:paraId="1295C242"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164A0B89"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160.3</w:t>
            </w:r>
          </w:p>
        </w:tc>
        <w:tc>
          <w:tcPr>
            <w:tcW w:w="1834" w:type="dxa"/>
            <w:tcBorders>
              <w:top w:val="single" w:sz="7" w:space="0" w:color="auto"/>
              <w:left w:val="single" w:sz="7" w:space="0" w:color="auto"/>
            </w:tcBorders>
          </w:tcPr>
          <w:p w14:paraId="31A94B08"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46B03797"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1-3750-84</w:t>
            </w:r>
          </w:p>
        </w:tc>
        <w:tc>
          <w:tcPr>
            <w:tcW w:w="1834" w:type="dxa"/>
            <w:tcBorders>
              <w:top w:val="single" w:sz="7" w:space="0" w:color="auto"/>
              <w:left w:val="single" w:sz="7" w:space="0" w:color="auto"/>
              <w:right w:val="double" w:sz="7" w:space="0" w:color="auto"/>
            </w:tcBorders>
          </w:tcPr>
          <w:p w14:paraId="715172D8" w14:textId="77777777" w:rsidR="00F67BC3" w:rsidRDefault="00F67BC3">
            <w:pPr>
              <w:tabs>
                <w:tab w:val="left" w:pos="-720"/>
              </w:tabs>
              <w:suppressAutoHyphens/>
              <w:spacing w:before="90" w:after="54" w:line="240" w:lineRule="atLeast"/>
              <w:jc w:val="center"/>
              <w:rPr>
                <w:rFonts w:ascii="Book Antiqua" w:hAnsi="Book Antiqua"/>
                <w:spacing w:val="-2"/>
              </w:rPr>
            </w:pPr>
          </w:p>
        </w:tc>
      </w:tr>
      <w:tr w:rsidR="00F67BC3" w14:paraId="044C229A" w14:textId="77777777">
        <w:tc>
          <w:tcPr>
            <w:tcW w:w="2191" w:type="dxa"/>
            <w:tcBorders>
              <w:top w:val="single" w:sz="7" w:space="0" w:color="auto"/>
              <w:left w:val="double" w:sz="7" w:space="0" w:color="auto"/>
            </w:tcBorders>
          </w:tcPr>
          <w:p w14:paraId="5E08A7C9"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Total Nitrogen (N) </w:t>
            </w:r>
          </w:p>
        </w:tc>
        <w:tc>
          <w:tcPr>
            <w:tcW w:w="2428" w:type="dxa"/>
            <w:tcBorders>
              <w:top w:val="single" w:sz="7" w:space="0" w:color="auto"/>
              <w:left w:val="single" w:sz="7" w:space="0" w:color="auto"/>
            </w:tcBorders>
          </w:tcPr>
          <w:p w14:paraId="0D19B060"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4500-N</w:t>
            </w:r>
          </w:p>
        </w:tc>
        <w:tc>
          <w:tcPr>
            <w:tcW w:w="1008" w:type="dxa"/>
            <w:tcBorders>
              <w:top w:val="single" w:sz="7" w:space="0" w:color="auto"/>
              <w:left w:val="single" w:sz="7" w:space="0" w:color="auto"/>
            </w:tcBorders>
          </w:tcPr>
          <w:p w14:paraId="2D900AFF"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0A02B45A"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351.1, 351.2, 351.3, 351.4</w:t>
            </w:r>
          </w:p>
        </w:tc>
        <w:tc>
          <w:tcPr>
            <w:tcW w:w="1834" w:type="dxa"/>
            <w:tcBorders>
              <w:top w:val="single" w:sz="7" w:space="0" w:color="auto"/>
              <w:left w:val="single" w:sz="7" w:space="0" w:color="auto"/>
            </w:tcBorders>
          </w:tcPr>
          <w:p w14:paraId="24CDA0C3"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D3590-84</w:t>
            </w:r>
          </w:p>
        </w:tc>
        <w:tc>
          <w:tcPr>
            <w:tcW w:w="1834" w:type="dxa"/>
            <w:tcBorders>
              <w:top w:val="single" w:sz="7" w:space="0" w:color="auto"/>
              <w:left w:val="single" w:sz="7" w:space="0" w:color="auto"/>
            </w:tcBorders>
          </w:tcPr>
          <w:p w14:paraId="7F9D17ED"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1-4551-78</w:t>
            </w:r>
          </w:p>
        </w:tc>
        <w:tc>
          <w:tcPr>
            <w:tcW w:w="1834" w:type="dxa"/>
            <w:tcBorders>
              <w:top w:val="single" w:sz="7" w:space="0" w:color="auto"/>
              <w:left w:val="single" w:sz="7" w:space="0" w:color="auto"/>
              <w:right w:val="double" w:sz="7" w:space="0" w:color="auto"/>
            </w:tcBorders>
          </w:tcPr>
          <w:p w14:paraId="48ABDD0D"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(8) - 33.051</w:t>
            </w:r>
          </w:p>
        </w:tc>
      </w:tr>
      <w:tr w:rsidR="00F67BC3" w14:paraId="17D04C2B" w14:textId="77777777">
        <w:tc>
          <w:tcPr>
            <w:tcW w:w="2191" w:type="dxa"/>
            <w:tcBorders>
              <w:top w:val="single" w:sz="7" w:space="0" w:color="auto"/>
              <w:left w:val="double" w:sz="7" w:space="0" w:color="auto"/>
            </w:tcBorders>
          </w:tcPr>
          <w:p w14:paraId="77D8307B" w14:textId="77777777" w:rsidR="00F67BC3" w:rsidRDefault="00F67BC3">
            <w:pPr>
              <w:tabs>
                <w:tab w:val="left" w:pos="-720"/>
              </w:tabs>
              <w:suppressAutoHyphens/>
              <w:spacing w:before="90" w:line="240" w:lineRule="atLeast"/>
              <w:rPr>
                <w:rFonts w:ascii="Book Antiqua" w:hAnsi="Book Antiqua"/>
                <w:spacing w:val="-2"/>
              </w:rPr>
            </w:pPr>
            <w:r>
              <w:rPr>
                <w:rFonts w:ascii="Book Antiqua" w:hAnsi="Book Antiqua"/>
                <w:spacing w:val="-2"/>
              </w:rPr>
              <w:t xml:space="preserve"> Ammonia Nitrogen      (NH</w:t>
            </w:r>
            <w:r>
              <w:rPr>
                <w:rFonts w:ascii="Book Antiqua" w:hAnsi="Book Antiqua"/>
                <w:spacing w:val="-2"/>
                <w:vertAlign w:val="subscript"/>
              </w:rPr>
              <w:t>3</w:t>
            </w:r>
            <w:r>
              <w:rPr>
                <w:rFonts w:ascii="Book Antiqua" w:hAnsi="Book Antiqua"/>
                <w:spacing w:val="-2"/>
              </w:rPr>
              <w:t>-N)</w:t>
            </w:r>
            <w:r>
              <w:rPr>
                <w:rFonts w:ascii="Book Antiqua" w:hAnsi="Book Antiqua"/>
                <w:spacing w:val="-2"/>
              </w:rPr>
              <w:tab/>
            </w:r>
            <w:r>
              <w:rPr>
                <w:rFonts w:ascii="Book Antiqua" w:hAnsi="Book Antiqua"/>
                <w:spacing w:val="-2"/>
              </w:rPr>
              <w:tab/>
            </w:r>
            <w:r>
              <w:rPr>
                <w:rFonts w:ascii="Book Antiqua" w:hAnsi="Book Antiqua"/>
                <w:spacing w:val="-2"/>
              </w:rPr>
              <w:tab/>
            </w:r>
            <w:r>
              <w:rPr>
                <w:rFonts w:ascii="Book Antiqua" w:hAnsi="Book Antiqua"/>
                <w:spacing w:val="-2"/>
              </w:rPr>
              <w:tab/>
            </w:r>
          </w:p>
          <w:p w14:paraId="3BC8C3EA" w14:textId="77777777" w:rsidR="00F67BC3" w:rsidRDefault="00F67BC3">
            <w:pPr>
              <w:tabs>
                <w:tab w:val="left" w:pos="-720"/>
              </w:tabs>
              <w:suppressAutoHyphens/>
              <w:spacing w:after="54" w:line="240" w:lineRule="atLeast"/>
              <w:rPr>
                <w:rFonts w:ascii="Book Antiqua" w:hAnsi="Book Antiqua"/>
                <w:spacing w:val="-2"/>
              </w:rPr>
            </w:pPr>
          </w:p>
        </w:tc>
        <w:tc>
          <w:tcPr>
            <w:tcW w:w="2428" w:type="dxa"/>
            <w:tcBorders>
              <w:top w:val="single" w:sz="7" w:space="0" w:color="auto"/>
              <w:left w:val="single" w:sz="7" w:space="0" w:color="auto"/>
            </w:tcBorders>
          </w:tcPr>
          <w:p w14:paraId="2010AAC5"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4500-NH</w:t>
            </w:r>
            <w:r>
              <w:rPr>
                <w:rFonts w:ascii="Book Antiqua" w:hAnsi="Book Antiqua"/>
                <w:spacing w:val="-2"/>
                <w:vertAlign w:val="subscript"/>
              </w:rPr>
              <w:t>3</w:t>
            </w:r>
          </w:p>
        </w:tc>
        <w:tc>
          <w:tcPr>
            <w:tcW w:w="1008" w:type="dxa"/>
            <w:tcBorders>
              <w:top w:val="single" w:sz="7" w:space="0" w:color="auto"/>
              <w:left w:val="single" w:sz="7" w:space="0" w:color="auto"/>
            </w:tcBorders>
          </w:tcPr>
          <w:p w14:paraId="3A741B56"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13498EEE"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350.1, 350.2, 350.3</w:t>
            </w:r>
          </w:p>
        </w:tc>
        <w:tc>
          <w:tcPr>
            <w:tcW w:w="1834" w:type="dxa"/>
            <w:tcBorders>
              <w:top w:val="single" w:sz="7" w:space="0" w:color="auto"/>
              <w:left w:val="single" w:sz="7" w:space="0" w:color="auto"/>
            </w:tcBorders>
          </w:tcPr>
          <w:p w14:paraId="07FD0E64"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D1426-79(A), (C), (D)</w:t>
            </w:r>
          </w:p>
        </w:tc>
        <w:tc>
          <w:tcPr>
            <w:tcW w:w="1834" w:type="dxa"/>
            <w:tcBorders>
              <w:top w:val="single" w:sz="7" w:space="0" w:color="auto"/>
              <w:left w:val="single" w:sz="7" w:space="0" w:color="auto"/>
            </w:tcBorders>
          </w:tcPr>
          <w:p w14:paraId="121DC236"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1-3520-84</w:t>
            </w:r>
          </w:p>
          <w:p w14:paraId="1AB047B8"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1-4523-84</w:t>
            </w:r>
          </w:p>
        </w:tc>
        <w:tc>
          <w:tcPr>
            <w:tcW w:w="1834" w:type="dxa"/>
            <w:tcBorders>
              <w:top w:val="single" w:sz="7" w:space="0" w:color="auto"/>
              <w:left w:val="single" w:sz="7" w:space="0" w:color="auto"/>
              <w:right w:val="double" w:sz="7" w:space="0" w:color="auto"/>
            </w:tcBorders>
          </w:tcPr>
          <w:p w14:paraId="77BC16DC"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(8) - 33.057</w:t>
            </w:r>
          </w:p>
          <w:p w14:paraId="05C5FEE5"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(17)</w:t>
            </w:r>
          </w:p>
        </w:tc>
      </w:tr>
      <w:tr w:rsidR="00F67BC3" w14:paraId="10ED4BAF" w14:textId="77777777">
        <w:tc>
          <w:tcPr>
            <w:tcW w:w="2191" w:type="dxa"/>
            <w:tcBorders>
              <w:top w:val="single" w:sz="7" w:space="0" w:color="auto"/>
              <w:left w:val="double" w:sz="7" w:space="0" w:color="auto"/>
            </w:tcBorders>
          </w:tcPr>
          <w:p w14:paraId="2D06D135"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Nitrate Nitrogen          (NO</w:t>
            </w:r>
            <w:r>
              <w:rPr>
                <w:rFonts w:ascii="Book Antiqua" w:hAnsi="Book Antiqua"/>
                <w:spacing w:val="-2"/>
                <w:vertAlign w:val="subscript"/>
              </w:rPr>
              <w:t>3</w:t>
            </w:r>
            <w:r>
              <w:rPr>
                <w:rFonts w:ascii="Book Antiqua" w:hAnsi="Book Antiqua"/>
                <w:spacing w:val="-2"/>
              </w:rPr>
              <w:t>-N)</w:t>
            </w:r>
          </w:p>
        </w:tc>
        <w:tc>
          <w:tcPr>
            <w:tcW w:w="2428" w:type="dxa"/>
            <w:tcBorders>
              <w:top w:val="single" w:sz="7" w:space="0" w:color="auto"/>
              <w:left w:val="single" w:sz="7" w:space="0" w:color="auto"/>
            </w:tcBorders>
          </w:tcPr>
          <w:p w14:paraId="7994B1F2"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4500-NO</w:t>
            </w:r>
            <w:r>
              <w:rPr>
                <w:rFonts w:ascii="Book Antiqua" w:hAnsi="Book Antiqua"/>
                <w:spacing w:val="-2"/>
                <w:vertAlign w:val="subscript"/>
              </w:rPr>
              <w:t>3</w:t>
            </w:r>
          </w:p>
        </w:tc>
        <w:tc>
          <w:tcPr>
            <w:tcW w:w="1008" w:type="dxa"/>
            <w:tcBorders>
              <w:top w:val="single" w:sz="7" w:space="0" w:color="auto"/>
              <w:left w:val="single" w:sz="7" w:space="0" w:color="auto"/>
            </w:tcBorders>
          </w:tcPr>
          <w:p w14:paraId="587B8CFF"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16DCE4B0"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352.1</w:t>
            </w:r>
          </w:p>
        </w:tc>
        <w:tc>
          <w:tcPr>
            <w:tcW w:w="1834" w:type="dxa"/>
            <w:tcBorders>
              <w:top w:val="single" w:sz="7" w:space="0" w:color="auto"/>
              <w:left w:val="single" w:sz="7" w:space="0" w:color="auto"/>
            </w:tcBorders>
          </w:tcPr>
          <w:p w14:paraId="333DE371"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D992-71</w:t>
            </w:r>
          </w:p>
        </w:tc>
        <w:tc>
          <w:tcPr>
            <w:tcW w:w="1834" w:type="dxa"/>
            <w:tcBorders>
              <w:top w:val="single" w:sz="7" w:space="0" w:color="auto"/>
              <w:left w:val="single" w:sz="7" w:space="0" w:color="auto"/>
            </w:tcBorders>
          </w:tcPr>
          <w:p w14:paraId="684B4608"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right w:val="double" w:sz="7" w:space="0" w:color="auto"/>
            </w:tcBorders>
          </w:tcPr>
          <w:p w14:paraId="2ACA94E6"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(8) - 33.063</w:t>
            </w:r>
          </w:p>
          <w:p w14:paraId="38BEF5ED"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(9) - p. 28</w:t>
            </w:r>
          </w:p>
        </w:tc>
      </w:tr>
      <w:tr w:rsidR="00F67BC3" w14:paraId="779B4751" w14:textId="77777777">
        <w:tc>
          <w:tcPr>
            <w:tcW w:w="2191" w:type="dxa"/>
            <w:tcBorders>
              <w:top w:val="single" w:sz="7" w:space="0" w:color="auto"/>
              <w:left w:val="double" w:sz="7" w:space="0" w:color="auto"/>
            </w:tcBorders>
          </w:tcPr>
          <w:p w14:paraId="7A7D3018"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Nitrite Nitrogen          (NO</w:t>
            </w:r>
            <w:r>
              <w:rPr>
                <w:rFonts w:ascii="Book Antiqua" w:hAnsi="Book Antiqua"/>
                <w:spacing w:val="-2"/>
                <w:vertAlign w:val="subscript"/>
              </w:rPr>
              <w:t>2</w:t>
            </w:r>
            <w:r>
              <w:rPr>
                <w:rFonts w:ascii="Book Antiqua" w:hAnsi="Book Antiqua"/>
                <w:spacing w:val="-2"/>
              </w:rPr>
              <w:t>-N)</w:t>
            </w:r>
          </w:p>
        </w:tc>
        <w:tc>
          <w:tcPr>
            <w:tcW w:w="2428" w:type="dxa"/>
            <w:tcBorders>
              <w:top w:val="single" w:sz="7" w:space="0" w:color="auto"/>
              <w:left w:val="single" w:sz="7" w:space="0" w:color="auto"/>
            </w:tcBorders>
          </w:tcPr>
          <w:p w14:paraId="2FAAF96A"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4500-NO</w:t>
            </w:r>
            <w:r>
              <w:rPr>
                <w:rFonts w:ascii="Book Antiqua" w:hAnsi="Book Antiqua"/>
                <w:spacing w:val="-2"/>
                <w:vertAlign w:val="subscript"/>
              </w:rPr>
              <w:t>2</w:t>
            </w:r>
          </w:p>
        </w:tc>
        <w:tc>
          <w:tcPr>
            <w:tcW w:w="1008" w:type="dxa"/>
            <w:tcBorders>
              <w:top w:val="single" w:sz="7" w:space="0" w:color="auto"/>
              <w:left w:val="single" w:sz="7" w:space="0" w:color="auto"/>
            </w:tcBorders>
          </w:tcPr>
          <w:p w14:paraId="4D2F122D"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21D92ACE"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354.1</w:t>
            </w:r>
          </w:p>
        </w:tc>
        <w:tc>
          <w:tcPr>
            <w:tcW w:w="1834" w:type="dxa"/>
            <w:tcBorders>
              <w:top w:val="single" w:sz="7" w:space="0" w:color="auto"/>
              <w:left w:val="single" w:sz="7" w:space="0" w:color="auto"/>
            </w:tcBorders>
          </w:tcPr>
          <w:p w14:paraId="234BEE3D"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D1254-67</w:t>
            </w:r>
          </w:p>
        </w:tc>
        <w:tc>
          <w:tcPr>
            <w:tcW w:w="1834" w:type="dxa"/>
            <w:tcBorders>
              <w:top w:val="single" w:sz="7" w:space="0" w:color="auto"/>
              <w:left w:val="single" w:sz="7" w:space="0" w:color="auto"/>
            </w:tcBorders>
          </w:tcPr>
          <w:p w14:paraId="32FF65FD"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1-4540-84</w:t>
            </w:r>
          </w:p>
        </w:tc>
        <w:tc>
          <w:tcPr>
            <w:tcW w:w="1834" w:type="dxa"/>
            <w:tcBorders>
              <w:top w:val="single" w:sz="7" w:space="0" w:color="auto"/>
              <w:left w:val="single" w:sz="7" w:space="0" w:color="auto"/>
              <w:right w:val="double" w:sz="7" w:space="0" w:color="auto"/>
            </w:tcBorders>
          </w:tcPr>
          <w:p w14:paraId="0AF86DDC"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(10)</w:t>
            </w:r>
          </w:p>
        </w:tc>
      </w:tr>
      <w:tr w:rsidR="00F67BC3" w14:paraId="57A56E9F" w14:textId="77777777">
        <w:tc>
          <w:tcPr>
            <w:tcW w:w="2191" w:type="dxa"/>
            <w:tcBorders>
              <w:top w:val="single" w:sz="7" w:space="0" w:color="auto"/>
              <w:left w:val="double" w:sz="7" w:space="0" w:color="auto"/>
            </w:tcBorders>
          </w:tcPr>
          <w:p w14:paraId="1B0BE9AF"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Total Phosphorus (P)</w:t>
            </w:r>
          </w:p>
        </w:tc>
        <w:tc>
          <w:tcPr>
            <w:tcW w:w="2428" w:type="dxa"/>
            <w:tcBorders>
              <w:top w:val="single" w:sz="7" w:space="0" w:color="auto"/>
              <w:left w:val="single" w:sz="7" w:space="0" w:color="auto"/>
            </w:tcBorders>
          </w:tcPr>
          <w:p w14:paraId="3310B0C6"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4500-P</w:t>
            </w:r>
          </w:p>
        </w:tc>
        <w:tc>
          <w:tcPr>
            <w:tcW w:w="1008" w:type="dxa"/>
            <w:tcBorders>
              <w:top w:val="single" w:sz="7" w:space="0" w:color="auto"/>
              <w:left w:val="single" w:sz="7" w:space="0" w:color="auto"/>
            </w:tcBorders>
          </w:tcPr>
          <w:p w14:paraId="225A595F"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7F236940"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365.1, 365.2, 365.3, 365.4</w:t>
            </w:r>
          </w:p>
        </w:tc>
        <w:tc>
          <w:tcPr>
            <w:tcW w:w="1834" w:type="dxa"/>
            <w:tcBorders>
              <w:top w:val="single" w:sz="7" w:space="0" w:color="auto"/>
              <w:left w:val="single" w:sz="7" w:space="0" w:color="auto"/>
            </w:tcBorders>
          </w:tcPr>
          <w:p w14:paraId="0C89B0FE"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D515-82(A)</w:t>
            </w:r>
          </w:p>
        </w:tc>
        <w:tc>
          <w:tcPr>
            <w:tcW w:w="1834" w:type="dxa"/>
            <w:tcBorders>
              <w:top w:val="single" w:sz="7" w:space="0" w:color="auto"/>
              <w:left w:val="single" w:sz="7" w:space="0" w:color="auto"/>
            </w:tcBorders>
          </w:tcPr>
          <w:p w14:paraId="1957B3C0"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1-4600-84</w:t>
            </w:r>
          </w:p>
        </w:tc>
        <w:tc>
          <w:tcPr>
            <w:tcW w:w="1834" w:type="dxa"/>
            <w:tcBorders>
              <w:top w:val="single" w:sz="7" w:space="0" w:color="auto"/>
              <w:left w:val="single" w:sz="7" w:space="0" w:color="auto"/>
              <w:right w:val="double" w:sz="7" w:space="0" w:color="auto"/>
            </w:tcBorders>
          </w:tcPr>
          <w:p w14:paraId="54979E6C"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(8) - 33.III</w:t>
            </w:r>
          </w:p>
        </w:tc>
      </w:tr>
      <w:tr w:rsidR="00F67BC3" w14:paraId="72404E72" w14:textId="77777777">
        <w:tc>
          <w:tcPr>
            <w:tcW w:w="12963" w:type="dxa"/>
            <w:gridSpan w:val="7"/>
            <w:tcBorders>
              <w:top w:val="single" w:sz="7" w:space="0" w:color="auto"/>
              <w:left w:val="double" w:sz="7" w:space="0" w:color="auto"/>
              <w:right w:val="double" w:sz="7" w:space="0" w:color="auto"/>
            </w:tcBorders>
          </w:tcPr>
          <w:p w14:paraId="0091BE5B"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b/>
                <w:spacing w:val="-2"/>
              </w:rPr>
              <w:t xml:space="preserve"> Metals:</w:t>
            </w:r>
            <w:r>
              <w:rPr>
                <w:rFonts w:ascii="Book Antiqua" w:hAnsi="Book Antiqua"/>
                <w:b/>
                <w:spacing w:val="-2"/>
                <w:vertAlign w:val="superscript"/>
              </w:rPr>
              <w:t>(18)</w:t>
            </w:r>
          </w:p>
        </w:tc>
      </w:tr>
      <w:tr w:rsidR="00F67BC3" w14:paraId="62297817" w14:textId="77777777">
        <w:tc>
          <w:tcPr>
            <w:tcW w:w="2191" w:type="dxa"/>
            <w:tcBorders>
              <w:top w:val="single" w:sz="7" w:space="0" w:color="auto"/>
              <w:left w:val="double" w:sz="7" w:space="0" w:color="auto"/>
            </w:tcBorders>
          </w:tcPr>
          <w:p w14:paraId="280E5DC2"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Potassium (K)</w:t>
            </w:r>
          </w:p>
        </w:tc>
        <w:tc>
          <w:tcPr>
            <w:tcW w:w="2428" w:type="dxa"/>
            <w:tcBorders>
              <w:top w:val="single" w:sz="7" w:space="0" w:color="auto"/>
              <w:left w:val="single" w:sz="7" w:space="0" w:color="auto"/>
            </w:tcBorders>
          </w:tcPr>
          <w:p w14:paraId="4A2FA189"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3500-K</w:t>
            </w:r>
          </w:p>
        </w:tc>
        <w:tc>
          <w:tcPr>
            <w:tcW w:w="1008" w:type="dxa"/>
            <w:tcBorders>
              <w:top w:val="single" w:sz="7" w:space="0" w:color="auto"/>
              <w:left w:val="single" w:sz="7" w:space="0" w:color="auto"/>
            </w:tcBorders>
          </w:tcPr>
          <w:p w14:paraId="2054D83E"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7610</w:t>
            </w:r>
          </w:p>
        </w:tc>
        <w:tc>
          <w:tcPr>
            <w:tcW w:w="1834" w:type="dxa"/>
            <w:tcBorders>
              <w:top w:val="single" w:sz="7" w:space="0" w:color="auto"/>
              <w:left w:val="single" w:sz="7" w:space="0" w:color="auto"/>
            </w:tcBorders>
          </w:tcPr>
          <w:p w14:paraId="71F88355"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258.1</w:t>
            </w:r>
          </w:p>
        </w:tc>
        <w:tc>
          <w:tcPr>
            <w:tcW w:w="1834" w:type="dxa"/>
            <w:tcBorders>
              <w:top w:val="single" w:sz="7" w:space="0" w:color="auto"/>
              <w:left w:val="single" w:sz="7" w:space="0" w:color="auto"/>
            </w:tcBorders>
          </w:tcPr>
          <w:p w14:paraId="65D358A6"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D1428-82(A)</w:t>
            </w:r>
          </w:p>
        </w:tc>
        <w:tc>
          <w:tcPr>
            <w:tcW w:w="1834" w:type="dxa"/>
            <w:tcBorders>
              <w:top w:val="single" w:sz="7" w:space="0" w:color="auto"/>
              <w:left w:val="single" w:sz="7" w:space="0" w:color="auto"/>
            </w:tcBorders>
          </w:tcPr>
          <w:p w14:paraId="77FCD369"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1-3630-84</w:t>
            </w:r>
          </w:p>
        </w:tc>
        <w:tc>
          <w:tcPr>
            <w:tcW w:w="1834" w:type="dxa"/>
            <w:tcBorders>
              <w:top w:val="single" w:sz="7" w:space="0" w:color="auto"/>
              <w:left w:val="single" w:sz="7" w:space="0" w:color="auto"/>
              <w:right w:val="double" w:sz="7" w:space="0" w:color="auto"/>
            </w:tcBorders>
          </w:tcPr>
          <w:p w14:paraId="39474DB1"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(8) - 33.103</w:t>
            </w:r>
          </w:p>
          <w:p w14:paraId="7F7C6486"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 xml:space="preserve">(11) - Method 200.7 </w:t>
            </w:r>
          </w:p>
        </w:tc>
      </w:tr>
      <w:tr w:rsidR="00F67BC3" w14:paraId="494D7BA5" w14:textId="77777777">
        <w:tc>
          <w:tcPr>
            <w:tcW w:w="2191" w:type="dxa"/>
            <w:tcBorders>
              <w:top w:val="single" w:sz="7" w:space="0" w:color="auto"/>
              <w:left w:val="double" w:sz="7" w:space="0" w:color="auto"/>
            </w:tcBorders>
          </w:tcPr>
          <w:p w14:paraId="6BF0FDAB"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Arsenic (As)</w:t>
            </w:r>
          </w:p>
        </w:tc>
        <w:tc>
          <w:tcPr>
            <w:tcW w:w="2428" w:type="dxa"/>
            <w:tcBorders>
              <w:top w:val="single" w:sz="7" w:space="0" w:color="auto"/>
              <w:left w:val="single" w:sz="7" w:space="0" w:color="auto"/>
            </w:tcBorders>
          </w:tcPr>
          <w:p w14:paraId="174077DE"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3500-As</w:t>
            </w:r>
          </w:p>
        </w:tc>
        <w:tc>
          <w:tcPr>
            <w:tcW w:w="1008" w:type="dxa"/>
            <w:tcBorders>
              <w:top w:val="single" w:sz="7" w:space="0" w:color="auto"/>
              <w:left w:val="single" w:sz="7" w:space="0" w:color="auto"/>
            </w:tcBorders>
          </w:tcPr>
          <w:p w14:paraId="1F43451C"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7060</w:t>
            </w:r>
          </w:p>
          <w:p w14:paraId="72BF0542"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7061</w:t>
            </w:r>
          </w:p>
        </w:tc>
        <w:tc>
          <w:tcPr>
            <w:tcW w:w="1834" w:type="dxa"/>
            <w:tcBorders>
              <w:top w:val="single" w:sz="7" w:space="0" w:color="auto"/>
              <w:left w:val="single" w:sz="7" w:space="0" w:color="auto"/>
            </w:tcBorders>
          </w:tcPr>
          <w:p w14:paraId="253996C3"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2D596BF7"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5A8FB440"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right w:val="double" w:sz="7" w:space="0" w:color="auto"/>
            </w:tcBorders>
          </w:tcPr>
          <w:p w14:paraId="5602ED11" w14:textId="77777777" w:rsidR="00F67BC3" w:rsidRDefault="00F67BC3">
            <w:pPr>
              <w:tabs>
                <w:tab w:val="left" w:pos="-720"/>
              </w:tabs>
              <w:suppressAutoHyphens/>
              <w:spacing w:before="90" w:after="54" w:line="240" w:lineRule="atLeast"/>
              <w:jc w:val="center"/>
              <w:rPr>
                <w:rFonts w:ascii="Book Antiqua" w:hAnsi="Book Antiqua"/>
                <w:spacing w:val="-2"/>
              </w:rPr>
            </w:pPr>
          </w:p>
        </w:tc>
      </w:tr>
      <w:tr w:rsidR="00F67BC3" w14:paraId="6EF63E5F" w14:textId="77777777">
        <w:tc>
          <w:tcPr>
            <w:tcW w:w="2191" w:type="dxa"/>
            <w:tcBorders>
              <w:top w:val="single" w:sz="7" w:space="0" w:color="auto"/>
              <w:left w:val="double" w:sz="7" w:space="0" w:color="auto"/>
              <w:bottom w:val="double" w:sz="7" w:space="0" w:color="auto"/>
            </w:tcBorders>
          </w:tcPr>
          <w:p w14:paraId="3C8D33F2"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lastRenderedPageBreak/>
              <w:t xml:space="preserve"> Cadmium (Cd)</w:t>
            </w:r>
          </w:p>
        </w:tc>
        <w:tc>
          <w:tcPr>
            <w:tcW w:w="2428" w:type="dxa"/>
            <w:tcBorders>
              <w:top w:val="single" w:sz="7" w:space="0" w:color="auto"/>
              <w:left w:val="single" w:sz="7" w:space="0" w:color="auto"/>
              <w:bottom w:val="double" w:sz="7" w:space="0" w:color="auto"/>
            </w:tcBorders>
          </w:tcPr>
          <w:p w14:paraId="100E9DF0"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3500-Cd</w:t>
            </w:r>
          </w:p>
        </w:tc>
        <w:tc>
          <w:tcPr>
            <w:tcW w:w="1008" w:type="dxa"/>
            <w:tcBorders>
              <w:top w:val="single" w:sz="7" w:space="0" w:color="auto"/>
              <w:left w:val="single" w:sz="7" w:space="0" w:color="auto"/>
              <w:bottom w:val="double" w:sz="7" w:space="0" w:color="auto"/>
            </w:tcBorders>
          </w:tcPr>
          <w:p w14:paraId="1BCDBD8E"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7130</w:t>
            </w:r>
          </w:p>
          <w:p w14:paraId="3EEDC15C"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7131</w:t>
            </w:r>
          </w:p>
        </w:tc>
        <w:tc>
          <w:tcPr>
            <w:tcW w:w="1834" w:type="dxa"/>
            <w:tcBorders>
              <w:top w:val="single" w:sz="7" w:space="0" w:color="auto"/>
              <w:left w:val="single" w:sz="7" w:space="0" w:color="auto"/>
              <w:bottom w:val="double" w:sz="7" w:space="0" w:color="auto"/>
            </w:tcBorders>
          </w:tcPr>
          <w:p w14:paraId="421FB8EB"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213.1</w:t>
            </w:r>
          </w:p>
          <w:p w14:paraId="5605E8AF"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213.2</w:t>
            </w:r>
          </w:p>
        </w:tc>
        <w:tc>
          <w:tcPr>
            <w:tcW w:w="1834" w:type="dxa"/>
            <w:tcBorders>
              <w:top w:val="single" w:sz="7" w:space="0" w:color="auto"/>
              <w:left w:val="single" w:sz="7" w:space="0" w:color="auto"/>
              <w:bottom w:val="double" w:sz="7" w:space="0" w:color="auto"/>
            </w:tcBorders>
          </w:tcPr>
          <w:p w14:paraId="3BBC6F32"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D3557-84 (A), (C)</w:t>
            </w:r>
          </w:p>
        </w:tc>
        <w:tc>
          <w:tcPr>
            <w:tcW w:w="1834" w:type="dxa"/>
            <w:tcBorders>
              <w:top w:val="single" w:sz="7" w:space="0" w:color="auto"/>
              <w:left w:val="single" w:sz="7" w:space="0" w:color="auto"/>
              <w:bottom w:val="double" w:sz="7" w:space="0" w:color="auto"/>
            </w:tcBorders>
          </w:tcPr>
          <w:p w14:paraId="4702A10A"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1-3135-84</w:t>
            </w:r>
          </w:p>
          <w:p w14:paraId="4AE8C83C"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1-3136-84</w:t>
            </w:r>
          </w:p>
        </w:tc>
        <w:tc>
          <w:tcPr>
            <w:tcW w:w="1834" w:type="dxa"/>
            <w:tcBorders>
              <w:top w:val="single" w:sz="7" w:space="0" w:color="auto"/>
              <w:left w:val="single" w:sz="7" w:space="0" w:color="auto"/>
              <w:bottom w:val="double" w:sz="7" w:space="0" w:color="auto"/>
              <w:right w:val="double" w:sz="7" w:space="0" w:color="auto"/>
            </w:tcBorders>
          </w:tcPr>
          <w:p w14:paraId="5F568A33"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(8) - 33.089</w:t>
            </w:r>
          </w:p>
          <w:p w14:paraId="1600AFA8" w14:textId="77777777" w:rsidR="00F67BC3" w:rsidRDefault="00F67BC3">
            <w:pPr>
              <w:tabs>
                <w:tab w:val="left" w:pos="-720"/>
              </w:tabs>
              <w:suppressAutoHyphens/>
              <w:spacing w:line="240" w:lineRule="atLeast"/>
              <w:jc w:val="center"/>
              <w:rPr>
                <w:rFonts w:ascii="Book Antiqua" w:hAnsi="Book Antiqua"/>
                <w:spacing w:val="-2"/>
              </w:rPr>
            </w:pPr>
            <w:r>
              <w:rPr>
                <w:rFonts w:ascii="Book Antiqua" w:hAnsi="Book Antiqua"/>
                <w:spacing w:val="-2"/>
              </w:rPr>
              <w:t>(9) - p. 37</w:t>
            </w:r>
          </w:p>
          <w:p w14:paraId="335F6D70"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(11) - Met. 200.7</w:t>
            </w:r>
          </w:p>
        </w:tc>
      </w:tr>
    </w:tbl>
    <w:p w14:paraId="77C3B6CC" w14:textId="77777777" w:rsidR="00F67BC3" w:rsidRDefault="00F67BC3">
      <w:pPr>
        <w:tabs>
          <w:tab w:val="left" w:pos="-720"/>
        </w:tabs>
        <w:suppressAutoHyphens/>
        <w:spacing w:line="240" w:lineRule="atLeast"/>
        <w:jc w:val="both"/>
        <w:rPr>
          <w:rFonts w:ascii="Book Antiqua" w:hAnsi="Book Antiqua"/>
          <w:spacing w:val="-2"/>
        </w:rPr>
        <w:sectPr w:rsidR="00F67BC3">
          <w:pgSz w:w="15840" w:h="12240" w:orient="landscape"/>
          <w:pgMar w:top="1440" w:right="1440" w:bottom="1440" w:left="1440" w:header="1440" w:footer="1440" w:gutter="0"/>
          <w:cols w:space="720"/>
          <w:noEndnote/>
        </w:sectPr>
      </w:pPr>
    </w:p>
    <w:p w14:paraId="2A48ACB7" w14:textId="77777777" w:rsidR="00F67BC3" w:rsidRDefault="00F67BC3">
      <w:pPr>
        <w:tabs>
          <w:tab w:val="center" w:pos="6480"/>
        </w:tabs>
        <w:suppressAutoHyphens/>
        <w:spacing w:line="240" w:lineRule="atLeast"/>
        <w:jc w:val="both"/>
        <w:rPr>
          <w:rFonts w:ascii="Book Antiqua" w:hAnsi="Book Antiqua"/>
          <w:b/>
          <w:spacing w:val="-3"/>
        </w:rPr>
      </w:pPr>
      <w:r>
        <w:rPr>
          <w:rFonts w:ascii="Book Antiqua" w:hAnsi="Book Antiqua"/>
          <w:b/>
          <w:spacing w:val="-3"/>
        </w:rPr>
        <w:tab/>
        <w:t>List of Approved Test Procedures for Sludge Parameters (1) - continued</w:t>
      </w:r>
    </w:p>
    <w:p w14:paraId="4116C504" w14:textId="77777777" w:rsidR="00F67BC3" w:rsidRDefault="00F67BC3">
      <w:pPr>
        <w:tabs>
          <w:tab w:val="left" w:pos="-720"/>
        </w:tabs>
        <w:suppressAutoHyphens/>
        <w:spacing w:line="240" w:lineRule="atLeast"/>
        <w:jc w:val="both"/>
        <w:rPr>
          <w:rFonts w:ascii="Book Antiqua" w:hAnsi="Book Antiqua"/>
          <w:b/>
          <w:spacing w:val="-3"/>
        </w:rPr>
      </w:pPr>
    </w:p>
    <w:tbl>
      <w:tblPr>
        <w:tblW w:w="0" w:type="auto"/>
        <w:tblInd w:w="120" w:type="dxa"/>
        <w:tblLayout w:type="fixed"/>
        <w:tblCellMar>
          <w:left w:w="120" w:type="dxa"/>
          <w:right w:w="120" w:type="dxa"/>
        </w:tblCellMar>
        <w:tblLook w:val="0000" w:firstRow="0" w:lastRow="0" w:firstColumn="0" w:lastColumn="0" w:noHBand="0" w:noVBand="0"/>
      </w:tblPr>
      <w:tblGrid>
        <w:gridCol w:w="2191"/>
        <w:gridCol w:w="2433"/>
        <w:gridCol w:w="1003"/>
        <w:gridCol w:w="1834"/>
        <w:gridCol w:w="1834"/>
        <w:gridCol w:w="1834"/>
        <w:gridCol w:w="1834"/>
      </w:tblGrid>
      <w:tr w:rsidR="00F67BC3" w14:paraId="6423483C" w14:textId="77777777">
        <w:tc>
          <w:tcPr>
            <w:tcW w:w="2191" w:type="dxa"/>
            <w:tcBorders>
              <w:top w:val="double" w:sz="7" w:space="0" w:color="auto"/>
              <w:left w:val="double" w:sz="7" w:space="0" w:color="auto"/>
              <w:bottom w:val="single" w:sz="18" w:space="0" w:color="auto"/>
            </w:tcBorders>
          </w:tcPr>
          <w:p w14:paraId="219110CF"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Parameter</w:t>
            </w:r>
          </w:p>
        </w:tc>
        <w:tc>
          <w:tcPr>
            <w:tcW w:w="2433" w:type="dxa"/>
            <w:tcBorders>
              <w:top w:val="double" w:sz="7" w:space="0" w:color="auto"/>
              <w:left w:val="single" w:sz="7" w:space="0" w:color="auto"/>
              <w:bottom w:val="single" w:sz="18" w:space="0" w:color="auto"/>
            </w:tcBorders>
          </w:tcPr>
          <w:p w14:paraId="553E8D52"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Standard Methods (17th Edition)</w:t>
            </w:r>
          </w:p>
        </w:tc>
        <w:tc>
          <w:tcPr>
            <w:tcW w:w="1003" w:type="dxa"/>
            <w:tcBorders>
              <w:top w:val="double" w:sz="7" w:space="0" w:color="auto"/>
              <w:left w:val="single" w:sz="7" w:space="0" w:color="auto"/>
              <w:bottom w:val="single" w:sz="18" w:space="0" w:color="auto"/>
            </w:tcBorders>
          </w:tcPr>
          <w:p w14:paraId="5BC05E80"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EPA</w:t>
            </w:r>
          </w:p>
          <w:p w14:paraId="7DF63AEC"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SW-846</w:t>
            </w:r>
          </w:p>
        </w:tc>
        <w:tc>
          <w:tcPr>
            <w:tcW w:w="1834" w:type="dxa"/>
            <w:tcBorders>
              <w:top w:val="double" w:sz="7" w:space="0" w:color="auto"/>
              <w:left w:val="single" w:sz="7" w:space="0" w:color="auto"/>
              <w:bottom w:val="single" w:sz="18" w:space="0" w:color="auto"/>
            </w:tcBorders>
          </w:tcPr>
          <w:p w14:paraId="6A3F7B8C"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EPA 1979</w:t>
            </w:r>
          </w:p>
        </w:tc>
        <w:tc>
          <w:tcPr>
            <w:tcW w:w="1834" w:type="dxa"/>
            <w:tcBorders>
              <w:top w:val="double" w:sz="7" w:space="0" w:color="auto"/>
              <w:left w:val="single" w:sz="7" w:space="0" w:color="auto"/>
              <w:bottom w:val="single" w:sz="18" w:space="0" w:color="auto"/>
            </w:tcBorders>
          </w:tcPr>
          <w:p w14:paraId="2073A7F7"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ASTM</w:t>
            </w:r>
          </w:p>
        </w:tc>
        <w:tc>
          <w:tcPr>
            <w:tcW w:w="1834" w:type="dxa"/>
            <w:tcBorders>
              <w:top w:val="double" w:sz="7" w:space="0" w:color="auto"/>
              <w:left w:val="single" w:sz="7" w:space="0" w:color="auto"/>
              <w:bottom w:val="single" w:sz="18" w:space="0" w:color="auto"/>
            </w:tcBorders>
          </w:tcPr>
          <w:p w14:paraId="0FFF7D1C"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USGS</w:t>
            </w:r>
          </w:p>
        </w:tc>
        <w:tc>
          <w:tcPr>
            <w:tcW w:w="1834" w:type="dxa"/>
            <w:tcBorders>
              <w:top w:val="double" w:sz="7" w:space="0" w:color="auto"/>
              <w:left w:val="single" w:sz="7" w:space="0" w:color="auto"/>
              <w:bottom w:val="single" w:sz="18" w:space="0" w:color="auto"/>
              <w:right w:val="double" w:sz="7" w:space="0" w:color="auto"/>
            </w:tcBorders>
          </w:tcPr>
          <w:p w14:paraId="576F4E7F"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Other</w:t>
            </w:r>
          </w:p>
        </w:tc>
      </w:tr>
      <w:tr w:rsidR="00F67BC3" w14:paraId="0A2E00B7" w14:textId="77777777">
        <w:tc>
          <w:tcPr>
            <w:tcW w:w="2191" w:type="dxa"/>
            <w:tcBorders>
              <w:top w:val="single" w:sz="21" w:space="0" w:color="auto"/>
              <w:left w:val="double" w:sz="7" w:space="0" w:color="auto"/>
            </w:tcBorders>
          </w:tcPr>
          <w:p w14:paraId="3897076E"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Total Chromium (Cr)</w:t>
            </w:r>
          </w:p>
        </w:tc>
        <w:tc>
          <w:tcPr>
            <w:tcW w:w="2433" w:type="dxa"/>
            <w:tcBorders>
              <w:top w:val="single" w:sz="21" w:space="0" w:color="auto"/>
              <w:left w:val="single" w:sz="7" w:space="0" w:color="auto"/>
            </w:tcBorders>
          </w:tcPr>
          <w:p w14:paraId="1504D471"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3500-Cr</w:t>
            </w:r>
          </w:p>
        </w:tc>
        <w:tc>
          <w:tcPr>
            <w:tcW w:w="1003" w:type="dxa"/>
            <w:tcBorders>
              <w:top w:val="single" w:sz="21" w:space="0" w:color="auto"/>
              <w:left w:val="single" w:sz="7" w:space="0" w:color="auto"/>
            </w:tcBorders>
          </w:tcPr>
          <w:p w14:paraId="75569F7B"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7190</w:t>
            </w:r>
          </w:p>
          <w:p w14:paraId="173126E0"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7191</w:t>
            </w:r>
          </w:p>
        </w:tc>
        <w:tc>
          <w:tcPr>
            <w:tcW w:w="1834" w:type="dxa"/>
            <w:tcBorders>
              <w:top w:val="single" w:sz="21" w:space="0" w:color="auto"/>
              <w:left w:val="single" w:sz="7" w:space="0" w:color="auto"/>
            </w:tcBorders>
          </w:tcPr>
          <w:p w14:paraId="53AD1626"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218.1, 218.2, 218.3</w:t>
            </w:r>
          </w:p>
        </w:tc>
        <w:tc>
          <w:tcPr>
            <w:tcW w:w="1834" w:type="dxa"/>
            <w:tcBorders>
              <w:top w:val="single" w:sz="21" w:space="0" w:color="auto"/>
              <w:left w:val="single" w:sz="7" w:space="0" w:color="auto"/>
            </w:tcBorders>
          </w:tcPr>
          <w:p w14:paraId="3237812E"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D1687-84 (A), (D)</w:t>
            </w:r>
          </w:p>
        </w:tc>
        <w:tc>
          <w:tcPr>
            <w:tcW w:w="1834" w:type="dxa"/>
            <w:tcBorders>
              <w:top w:val="single" w:sz="21" w:space="0" w:color="auto"/>
              <w:left w:val="single" w:sz="7" w:space="0" w:color="auto"/>
            </w:tcBorders>
          </w:tcPr>
          <w:p w14:paraId="16637F3B"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1-3236-84</w:t>
            </w:r>
          </w:p>
        </w:tc>
        <w:tc>
          <w:tcPr>
            <w:tcW w:w="1834" w:type="dxa"/>
            <w:tcBorders>
              <w:top w:val="single" w:sz="21" w:space="0" w:color="auto"/>
              <w:left w:val="single" w:sz="7" w:space="0" w:color="auto"/>
              <w:right w:val="double" w:sz="7" w:space="0" w:color="auto"/>
            </w:tcBorders>
          </w:tcPr>
          <w:p w14:paraId="0214B2C9"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(8) - 33.089</w:t>
            </w:r>
          </w:p>
          <w:p w14:paraId="6F1B6CE8"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(11) - Met. 200.7</w:t>
            </w:r>
          </w:p>
        </w:tc>
      </w:tr>
      <w:tr w:rsidR="00F67BC3" w14:paraId="7E431454" w14:textId="77777777">
        <w:tc>
          <w:tcPr>
            <w:tcW w:w="2191" w:type="dxa"/>
            <w:tcBorders>
              <w:top w:val="single" w:sz="7" w:space="0" w:color="auto"/>
              <w:left w:val="double" w:sz="7" w:space="0" w:color="auto"/>
            </w:tcBorders>
          </w:tcPr>
          <w:p w14:paraId="21DE1D69"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Copper (Cu)</w:t>
            </w:r>
          </w:p>
        </w:tc>
        <w:tc>
          <w:tcPr>
            <w:tcW w:w="2433" w:type="dxa"/>
            <w:tcBorders>
              <w:top w:val="single" w:sz="7" w:space="0" w:color="auto"/>
              <w:left w:val="single" w:sz="7" w:space="0" w:color="auto"/>
            </w:tcBorders>
          </w:tcPr>
          <w:p w14:paraId="611B1012"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3500-Cu</w:t>
            </w:r>
          </w:p>
        </w:tc>
        <w:tc>
          <w:tcPr>
            <w:tcW w:w="1003" w:type="dxa"/>
            <w:tcBorders>
              <w:top w:val="single" w:sz="7" w:space="0" w:color="auto"/>
              <w:left w:val="single" w:sz="7" w:space="0" w:color="auto"/>
            </w:tcBorders>
          </w:tcPr>
          <w:p w14:paraId="664474F4"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7210</w:t>
            </w:r>
          </w:p>
        </w:tc>
        <w:tc>
          <w:tcPr>
            <w:tcW w:w="1834" w:type="dxa"/>
            <w:tcBorders>
              <w:top w:val="single" w:sz="7" w:space="0" w:color="auto"/>
              <w:left w:val="single" w:sz="7" w:space="0" w:color="auto"/>
            </w:tcBorders>
          </w:tcPr>
          <w:p w14:paraId="6B479C7D"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220.1, 220.2</w:t>
            </w:r>
          </w:p>
        </w:tc>
        <w:tc>
          <w:tcPr>
            <w:tcW w:w="1834" w:type="dxa"/>
            <w:tcBorders>
              <w:top w:val="single" w:sz="7" w:space="0" w:color="auto"/>
              <w:left w:val="single" w:sz="7" w:space="0" w:color="auto"/>
            </w:tcBorders>
          </w:tcPr>
          <w:p w14:paraId="354B5E2C"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D1688-84 (A), (D), (E)</w:t>
            </w:r>
          </w:p>
        </w:tc>
        <w:tc>
          <w:tcPr>
            <w:tcW w:w="1834" w:type="dxa"/>
            <w:tcBorders>
              <w:top w:val="single" w:sz="7" w:space="0" w:color="auto"/>
              <w:left w:val="single" w:sz="7" w:space="0" w:color="auto"/>
            </w:tcBorders>
          </w:tcPr>
          <w:p w14:paraId="27689414"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1-3270-84</w:t>
            </w:r>
          </w:p>
          <w:p w14:paraId="720591CA"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1-3271-84</w:t>
            </w:r>
          </w:p>
        </w:tc>
        <w:tc>
          <w:tcPr>
            <w:tcW w:w="1834" w:type="dxa"/>
            <w:tcBorders>
              <w:top w:val="single" w:sz="7" w:space="0" w:color="auto"/>
              <w:left w:val="single" w:sz="7" w:space="0" w:color="auto"/>
              <w:right w:val="double" w:sz="7" w:space="0" w:color="auto"/>
            </w:tcBorders>
          </w:tcPr>
          <w:p w14:paraId="5AB6DA02"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 xml:space="preserve">(8) - 33.089 </w:t>
            </w:r>
          </w:p>
          <w:p w14:paraId="33D660A9" w14:textId="77777777" w:rsidR="00F67BC3" w:rsidRDefault="00F67BC3">
            <w:pPr>
              <w:tabs>
                <w:tab w:val="left" w:pos="-720"/>
              </w:tabs>
              <w:suppressAutoHyphens/>
              <w:spacing w:line="240" w:lineRule="atLeast"/>
              <w:jc w:val="center"/>
              <w:rPr>
                <w:rFonts w:ascii="Book Antiqua" w:hAnsi="Book Antiqua"/>
                <w:spacing w:val="-2"/>
              </w:rPr>
            </w:pPr>
            <w:r>
              <w:rPr>
                <w:rFonts w:ascii="Book Antiqua" w:hAnsi="Book Antiqua"/>
                <w:spacing w:val="-2"/>
              </w:rPr>
              <w:t>(9) - p. 37</w:t>
            </w:r>
          </w:p>
          <w:p w14:paraId="4246F661" w14:textId="77777777" w:rsidR="00F67BC3" w:rsidRDefault="00F67BC3">
            <w:pPr>
              <w:tabs>
                <w:tab w:val="left" w:pos="-720"/>
              </w:tabs>
              <w:suppressAutoHyphens/>
              <w:spacing w:line="240" w:lineRule="atLeast"/>
              <w:jc w:val="center"/>
              <w:rPr>
                <w:rFonts w:ascii="Book Antiqua" w:hAnsi="Book Antiqua"/>
                <w:spacing w:val="-2"/>
              </w:rPr>
            </w:pPr>
            <w:r>
              <w:rPr>
                <w:rFonts w:ascii="Book Antiqua" w:hAnsi="Book Antiqua"/>
                <w:spacing w:val="-2"/>
              </w:rPr>
              <w:t>(11) - Met. 200.7</w:t>
            </w:r>
          </w:p>
          <w:p w14:paraId="3766CFEA"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(12)</w:t>
            </w:r>
          </w:p>
        </w:tc>
      </w:tr>
      <w:tr w:rsidR="00F67BC3" w14:paraId="129158AD" w14:textId="77777777">
        <w:tc>
          <w:tcPr>
            <w:tcW w:w="2191" w:type="dxa"/>
            <w:tcBorders>
              <w:top w:val="single" w:sz="7" w:space="0" w:color="auto"/>
              <w:left w:val="double" w:sz="7" w:space="0" w:color="auto"/>
            </w:tcBorders>
          </w:tcPr>
          <w:p w14:paraId="6E6FCFED"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Lead (Pb)</w:t>
            </w:r>
          </w:p>
        </w:tc>
        <w:tc>
          <w:tcPr>
            <w:tcW w:w="2433" w:type="dxa"/>
            <w:tcBorders>
              <w:top w:val="single" w:sz="7" w:space="0" w:color="auto"/>
              <w:left w:val="single" w:sz="7" w:space="0" w:color="auto"/>
            </w:tcBorders>
          </w:tcPr>
          <w:p w14:paraId="5288A936"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3500-Pb</w:t>
            </w:r>
          </w:p>
        </w:tc>
        <w:tc>
          <w:tcPr>
            <w:tcW w:w="1003" w:type="dxa"/>
            <w:tcBorders>
              <w:top w:val="single" w:sz="7" w:space="0" w:color="auto"/>
              <w:left w:val="single" w:sz="7" w:space="0" w:color="auto"/>
            </w:tcBorders>
          </w:tcPr>
          <w:p w14:paraId="5FD06F08"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7420</w:t>
            </w:r>
          </w:p>
          <w:p w14:paraId="5A406DC1"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7421</w:t>
            </w:r>
          </w:p>
        </w:tc>
        <w:tc>
          <w:tcPr>
            <w:tcW w:w="1834" w:type="dxa"/>
            <w:tcBorders>
              <w:top w:val="single" w:sz="7" w:space="0" w:color="auto"/>
              <w:left w:val="single" w:sz="7" w:space="0" w:color="auto"/>
            </w:tcBorders>
          </w:tcPr>
          <w:p w14:paraId="74BF7BDF"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239.1, 239.2</w:t>
            </w:r>
          </w:p>
        </w:tc>
        <w:tc>
          <w:tcPr>
            <w:tcW w:w="1834" w:type="dxa"/>
            <w:tcBorders>
              <w:top w:val="single" w:sz="7" w:space="0" w:color="auto"/>
              <w:left w:val="single" w:sz="7" w:space="0" w:color="auto"/>
            </w:tcBorders>
          </w:tcPr>
          <w:p w14:paraId="71001664"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D3559-85 (A, B, &amp; C)</w:t>
            </w:r>
          </w:p>
        </w:tc>
        <w:tc>
          <w:tcPr>
            <w:tcW w:w="1834" w:type="dxa"/>
            <w:tcBorders>
              <w:top w:val="single" w:sz="7" w:space="0" w:color="auto"/>
              <w:left w:val="single" w:sz="7" w:space="0" w:color="auto"/>
            </w:tcBorders>
          </w:tcPr>
          <w:p w14:paraId="2B67E840"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1-3399-84</w:t>
            </w:r>
          </w:p>
        </w:tc>
        <w:tc>
          <w:tcPr>
            <w:tcW w:w="1834" w:type="dxa"/>
            <w:tcBorders>
              <w:top w:val="single" w:sz="7" w:space="0" w:color="auto"/>
              <w:left w:val="single" w:sz="7" w:space="0" w:color="auto"/>
              <w:right w:val="double" w:sz="7" w:space="0" w:color="auto"/>
            </w:tcBorders>
          </w:tcPr>
          <w:p w14:paraId="4C45A4B5"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(8) - 33.089</w:t>
            </w:r>
          </w:p>
          <w:p w14:paraId="26CC9C35"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(11) - Met. 200.7</w:t>
            </w:r>
          </w:p>
        </w:tc>
      </w:tr>
      <w:tr w:rsidR="00F67BC3" w14:paraId="05AE82BD" w14:textId="77777777">
        <w:tc>
          <w:tcPr>
            <w:tcW w:w="2191" w:type="dxa"/>
            <w:tcBorders>
              <w:top w:val="single" w:sz="7" w:space="0" w:color="auto"/>
              <w:left w:val="double" w:sz="7" w:space="0" w:color="auto"/>
            </w:tcBorders>
          </w:tcPr>
          <w:p w14:paraId="6D0399E5"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Mercury (Hg)</w:t>
            </w:r>
          </w:p>
        </w:tc>
        <w:tc>
          <w:tcPr>
            <w:tcW w:w="2433" w:type="dxa"/>
            <w:tcBorders>
              <w:top w:val="single" w:sz="7" w:space="0" w:color="auto"/>
              <w:left w:val="single" w:sz="7" w:space="0" w:color="auto"/>
            </w:tcBorders>
          </w:tcPr>
          <w:p w14:paraId="3E33D71C"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3500-Hg</w:t>
            </w:r>
          </w:p>
        </w:tc>
        <w:tc>
          <w:tcPr>
            <w:tcW w:w="1003" w:type="dxa"/>
            <w:tcBorders>
              <w:top w:val="single" w:sz="7" w:space="0" w:color="auto"/>
              <w:left w:val="single" w:sz="7" w:space="0" w:color="auto"/>
            </w:tcBorders>
          </w:tcPr>
          <w:p w14:paraId="65D01CD2"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7470</w:t>
            </w:r>
          </w:p>
          <w:p w14:paraId="7BEE8159"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7471</w:t>
            </w:r>
          </w:p>
        </w:tc>
        <w:tc>
          <w:tcPr>
            <w:tcW w:w="1834" w:type="dxa"/>
            <w:tcBorders>
              <w:top w:val="single" w:sz="7" w:space="0" w:color="auto"/>
              <w:left w:val="single" w:sz="7" w:space="0" w:color="auto"/>
            </w:tcBorders>
          </w:tcPr>
          <w:p w14:paraId="07E5241A"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245.1, 245.2</w:t>
            </w:r>
          </w:p>
        </w:tc>
        <w:tc>
          <w:tcPr>
            <w:tcW w:w="1834" w:type="dxa"/>
            <w:tcBorders>
              <w:top w:val="single" w:sz="7" w:space="0" w:color="auto"/>
              <w:left w:val="single" w:sz="7" w:space="0" w:color="auto"/>
            </w:tcBorders>
          </w:tcPr>
          <w:p w14:paraId="7CA6BB27"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D3223-80</w:t>
            </w:r>
          </w:p>
        </w:tc>
        <w:tc>
          <w:tcPr>
            <w:tcW w:w="1834" w:type="dxa"/>
            <w:tcBorders>
              <w:top w:val="single" w:sz="7" w:space="0" w:color="auto"/>
              <w:left w:val="single" w:sz="7" w:space="0" w:color="auto"/>
            </w:tcBorders>
          </w:tcPr>
          <w:p w14:paraId="2366D2D6"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1-3462-84</w:t>
            </w:r>
          </w:p>
        </w:tc>
        <w:tc>
          <w:tcPr>
            <w:tcW w:w="1834" w:type="dxa"/>
            <w:tcBorders>
              <w:top w:val="single" w:sz="7" w:space="0" w:color="auto"/>
              <w:left w:val="single" w:sz="7" w:space="0" w:color="auto"/>
              <w:right w:val="double" w:sz="7" w:space="0" w:color="auto"/>
            </w:tcBorders>
          </w:tcPr>
          <w:p w14:paraId="3AB32566"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(8) - 33.095</w:t>
            </w:r>
          </w:p>
        </w:tc>
      </w:tr>
      <w:tr w:rsidR="00F67BC3" w14:paraId="4F71EAD3" w14:textId="77777777">
        <w:tc>
          <w:tcPr>
            <w:tcW w:w="2191" w:type="dxa"/>
            <w:tcBorders>
              <w:top w:val="single" w:sz="7" w:space="0" w:color="auto"/>
              <w:left w:val="double" w:sz="7" w:space="0" w:color="auto"/>
            </w:tcBorders>
          </w:tcPr>
          <w:p w14:paraId="12DA477B"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Molybdenum (Mo)</w:t>
            </w:r>
          </w:p>
        </w:tc>
        <w:tc>
          <w:tcPr>
            <w:tcW w:w="2433" w:type="dxa"/>
            <w:tcBorders>
              <w:top w:val="single" w:sz="7" w:space="0" w:color="auto"/>
              <w:left w:val="single" w:sz="7" w:space="0" w:color="auto"/>
            </w:tcBorders>
          </w:tcPr>
          <w:p w14:paraId="5AF503B6"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3500-Mo</w:t>
            </w:r>
          </w:p>
        </w:tc>
        <w:tc>
          <w:tcPr>
            <w:tcW w:w="1003" w:type="dxa"/>
            <w:tcBorders>
              <w:top w:val="single" w:sz="7" w:space="0" w:color="auto"/>
              <w:left w:val="single" w:sz="7" w:space="0" w:color="auto"/>
            </w:tcBorders>
          </w:tcPr>
          <w:p w14:paraId="049C48A5"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7480</w:t>
            </w:r>
          </w:p>
          <w:p w14:paraId="7A9B8827"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7481</w:t>
            </w:r>
          </w:p>
        </w:tc>
        <w:tc>
          <w:tcPr>
            <w:tcW w:w="1834" w:type="dxa"/>
            <w:tcBorders>
              <w:top w:val="single" w:sz="7" w:space="0" w:color="auto"/>
              <w:left w:val="single" w:sz="7" w:space="0" w:color="auto"/>
            </w:tcBorders>
          </w:tcPr>
          <w:p w14:paraId="3BC3326F"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246.1, 246.2</w:t>
            </w:r>
          </w:p>
        </w:tc>
        <w:tc>
          <w:tcPr>
            <w:tcW w:w="1834" w:type="dxa"/>
            <w:tcBorders>
              <w:top w:val="single" w:sz="7" w:space="0" w:color="auto"/>
              <w:left w:val="single" w:sz="7" w:space="0" w:color="auto"/>
            </w:tcBorders>
          </w:tcPr>
          <w:p w14:paraId="4A72A650"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2B632AAC"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1-3490-84</w:t>
            </w:r>
          </w:p>
        </w:tc>
        <w:tc>
          <w:tcPr>
            <w:tcW w:w="1834" w:type="dxa"/>
            <w:tcBorders>
              <w:top w:val="single" w:sz="7" w:space="0" w:color="auto"/>
              <w:left w:val="single" w:sz="7" w:space="0" w:color="auto"/>
              <w:right w:val="double" w:sz="7" w:space="0" w:color="auto"/>
            </w:tcBorders>
          </w:tcPr>
          <w:p w14:paraId="1668D9A2"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(11) - Met. 200.7</w:t>
            </w:r>
          </w:p>
        </w:tc>
      </w:tr>
      <w:tr w:rsidR="00F67BC3" w14:paraId="18EE7822" w14:textId="77777777">
        <w:tc>
          <w:tcPr>
            <w:tcW w:w="2191" w:type="dxa"/>
            <w:tcBorders>
              <w:top w:val="single" w:sz="7" w:space="0" w:color="auto"/>
              <w:left w:val="double" w:sz="7" w:space="0" w:color="auto"/>
            </w:tcBorders>
          </w:tcPr>
          <w:p w14:paraId="604A8BB9"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Nickel (Ni)</w:t>
            </w:r>
          </w:p>
        </w:tc>
        <w:tc>
          <w:tcPr>
            <w:tcW w:w="2433" w:type="dxa"/>
            <w:tcBorders>
              <w:top w:val="single" w:sz="7" w:space="0" w:color="auto"/>
              <w:left w:val="single" w:sz="7" w:space="0" w:color="auto"/>
            </w:tcBorders>
          </w:tcPr>
          <w:p w14:paraId="26DF27B4"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3500-Ni</w:t>
            </w:r>
          </w:p>
        </w:tc>
        <w:tc>
          <w:tcPr>
            <w:tcW w:w="1003" w:type="dxa"/>
            <w:tcBorders>
              <w:top w:val="single" w:sz="7" w:space="0" w:color="auto"/>
              <w:left w:val="single" w:sz="7" w:space="0" w:color="auto"/>
            </w:tcBorders>
          </w:tcPr>
          <w:p w14:paraId="5A02E2A8"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7520</w:t>
            </w:r>
          </w:p>
        </w:tc>
        <w:tc>
          <w:tcPr>
            <w:tcW w:w="1834" w:type="dxa"/>
            <w:tcBorders>
              <w:top w:val="single" w:sz="7" w:space="0" w:color="auto"/>
              <w:left w:val="single" w:sz="7" w:space="0" w:color="auto"/>
            </w:tcBorders>
          </w:tcPr>
          <w:p w14:paraId="3BBE1EB3"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249.1, 249.2</w:t>
            </w:r>
          </w:p>
        </w:tc>
        <w:tc>
          <w:tcPr>
            <w:tcW w:w="1834" w:type="dxa"/>
            <w:tcBorders>
              <w:top w:val="single" w:sz="7" w:space="0" w:color="auto"/>
              <w:left w:val="single" w:sz="7" w:space="0" w:color="auto"/>
            </w:tcBorders>
          </w:tcPr>
          <w:p w14:paraId="07AC8070"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D1886-84 (C), (D)</w:t>
            </w:r>
          </w:p>
        </w:tc>
        <w:tc>
          <w:tcPr>
            <w:tcW w:w="1834" w:type="dxa"/>
            <w:tcBorders>
              <w:top w:val="single" w:sz="7" w:space="0" w:color="auto"/>
              <w:left w:val="single" w:sz="7" w:space="0" w:color="auto"/>
            </w:tcBorders>
          </w:tcPr>
          <w:p w14:paraId="7FC80022"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1-3499-84</w:t>
            </w:r>
          </w:p>
        </w:tc>
        <w:tc>
          <w:tcPr>
            <w:tcW w:w="1834" w:type="dxa"/>
            <w:tcBorders>
              <w:top w:val="single" w:sz="7" w:space="0" w:color="auto"/>
              <w:left w:val="single" w:sz="7" w:space="0" w:color="auto"/>
              <w:right w:val="double" w:sz="7" w:space="0" w:color="auto"/>
            </w:tcBorders>
          </w:tcPr>
          <w:p w14:paraId="36BA0214"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(11) - Met. 200.7</w:t>
            </w:r>
          </w:p>
        </w:tc>
      </w:tr>
      <w:tr w:rsidR="00F67BC3" w14:paraId="3E45A5B6" w14:textId="77777777">
        <w:tc>
          <w:tcPr>
            <w:tcW w:w="2191" w:type="dxa"/>
            <w:tcBorders>
              <w:top w:val="single" w:sz="7" w:space="0" w:color="auto"/>
              <w:left w:val="double" w:sz="7" w:space="0" w:color="auto"/>
            </w:tcBorders>
          </w:tcPr>
          <w:p w14:paraId="0F83730B"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Selenium (Se)</w:t>
            </w:r>
          </w:p>
        </w:tc>
        <w:tc>
          <w:tcPr>
            <w:tcW w:w="2433" w:type="dxa"/>
            <w:tcBorders>
              <w:top w:val="single" w:sz="7" w:space="0" w:color="auto"/>
              <w:left w:val="single" w:sz="7" w:space="0" w:color="auto"/>
            </w:tcBorders>
          </w:tcPr>
          <w:p w14:paraId="40E1136F"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3500-Se</w:t>
            </w:r>
          </w:p>
        </w:tc>
        <w:tc>
          <w:tcPr>
            <w:tcW w:w="1003" w:type="dxa"/>
            <w:tcBorders>
              <w:top w:val="single" w:sz="7" w:space="0" w:color="auto"/>
              <w:left w:val="single" w:sz="7" w:space="0" w:color="auto"/>
            </w:tcBorders>
          </w:tcPr>
          <w:p w14:paraId="15B36A22"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7740</w:t>
            </w:r>
          </w:p>
          <w:p w14:paraId="1EFB67E8"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7741</w:t>
            </w:r>
          </w:p>
        </w:tc>
        <w:tc>
          <w:tcPr>
            <w:tcW w:w="1834" w:type="dxa"/>
            <w:tcBorders>
              <w:top w:val="single" w:sz="7" w:space="0" w:color="auto"/>
              <w:left w:val="single" w:sz="7" w:space="0" w:color="auto"/>
            </w:tcBorders>
          </w:tcPr>
          <w:p w14:paraId="2DCDE2AF"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4E7E1E47"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575C674D"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right w:val="double" w:sz="7" w:space="0" w:color="auto"/>
            </w:tcBorders>
          </w:tcPr>
          <w:p w14:paraId="0EF3E931" w14:textId="77777777" w:rsidR="00F67BC3" w:rsidRDefault="00F67BC3">
            <w:pPr>
              <w:tabs>
                <w:tab w:val="left" w:pos="-720"/>
              </w:tabs>
              <w:suppressAutoHyphens/>
              <w:spacing w:before="90" w:after="54" w:line="240" w:lineRule="atLeast"/>
              <w:jc w:val="center"/>
              <w:rPr>
                <w:rFonts w:ascii="Book Antiqua" w:hAnsi="Book Antiqua"/>
                <w:spacing w:val="-2"/>
              </w:rPr>
            </w:pPr>
          </w:p>
        </w:tc>
      </w:tr>
      <w:tr w:rsidR="00F67BC3" w14:paraId="05F318E2" w14:textId="77777777">
        <w:tc>
          <w:tcPr>
            <w:tcW w:w="2191" w:type="dxa"/>
            <w:tcBorders>
              <w:top w:val="single" w:sz="7" w:space="0" w:color="auto"/>
              <w:left w:val="double" w:sz="7" w:space="0" w:color="auto"/>
            </w:tcBorders>
          </w:tcPr>
          <w:p w14:paraId="10F317B4"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Zinc (Zn)</w:t>
            </w:r>
          </w:p>
        </w:tc>
        <w:tc>
          <w:tcPr>
            <w:tcW w:w="2433" w:type="dxa"/>
            <w:tcBorders>
              <w:top w:val="single" w:sz="7" w:space="0" w:color="auto"/>
              <w:left w:val="single" w:sz="7" w:space="0" w:color="auto"/>
            </w:tcBorders>
          </w:tcPr>
          <w:p w14:paraId="58E10D09"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3500-Zn</w:t>
            </w:r>
          </w:p>
        </w:tc>
        <w:tc>
          <w:tcPr>
            <w:tcW w:w="1003" w:type="dxa"/>
            <w:tcBorders>
              <w:top w:val="single" w:sz="7" w:space="0" w:color="auto"/>
              <w:left w:val="single" w:sz="7" w:space="0" w:color="auto"/>
            </w:tcBorders>
          </w:tcPr>
          <w:p w14:paraId="4CBDF865"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7950</w:t>
            </w:r>
          </w:p>
        </w:tc>
        <w:tc>
          <w:tcPr>
            <w:tcW w:w="1834" w:type="dxa"/>
            <w:tcBorders>
              <w:top w:val="single" w:sz="7" w:space="0" w:color="auto"/>
              <w:left w:val="single" w:sz="7" w:space="0" w:color="auto"/>
            </w:tcBorders>
          </w:tcPr>
          <w:p w14:paraId="2EEF2AA3"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289.1, 289.2</w:t>
            </w:r>
          </w:p>
        </w:tc>
        <w:tc>
          <w:tcPr>
            <w:tcW w:w="1834" w:type="dxa"/>
            <w:tcBorders>
              <w:top w:val="single" w:sz="7" w:space="0" w:color="auto"/>
              <w:left w:val="single" w:sz="7" w:space="0" w:color="auto"/>
            </w:tcBorders>
          </w:tcPr>
          <w:p w14:paraId="284370EE"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D1691-84 (C), (D)</w:t>
            </w:r>
          </w:p>
        </w:tc>
        <w:tc>
          <w:tcPr>
            <w:tcW w:w="1834" w:type="dxa"/>
            <w:tcBorders>
              <w:top w:val="single" w:sz="7" w:space="0" w:color="auto"/>
              <w:left w:val="single" w:sz="7" w:space="0" w:color="auto"/>
            </w:tcBorders>
          </w:tcPr>
          <w:p w14:paraId="3E501967"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1-3900-84</w:t>
            </w:r>
          </w:p>
        </w:tc>
        <w:tc>
          <w:tcPr>
            <w:tcW w:w="1834" w:type="dxa"/>
            <w:tcBorders>
              <w:top w:val="single" w:sz="7" w:space="0" w:color="auto"/>
              <w:left w:val="single" w:sz="7" w:space="0" w:color="auto"/>
              <w:right w:val="double" w:sz="7" w:space="0" w:color="auto"/>
            </w:tcBorders>
          </w:tcPr>
          <w:p w14:paraId="21EB4E13"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(8) - 33.089</w:t>
            </w:r>
          </w:p>
          <w:p w14:paraId="5B1EF795" w14:textId="77777777" w:rsidR="00F67BC3" w:rsidRDefault="00F67BC3">
            <w:pPr>
              <w:tabs>
                <w:tab w:val="left" w:pos="-720"/>
              </w:tabs>
              <w:suppressAutoHyphens/>
              <w:spacing w:line="240" w:lineRule="atLeast"/>
              <w:jc w:val="center"/>
              <w:rPr>
                <w:rFonts w:ascii="Book Antiqua" w:hAnsi="Book Antiqua"/>
                <w:spacing w:val="-2"/>
              </w:rPr>
            </w:pPr>
            <w:r>
              <w:rPr>
                <w:rFonts w:ascii="Book Antiqua" w:hAnsi="Book Antiqua"/>
                <w:spacing w:val="-2"/>
              </w:rPr>
              <w:t>(9) - p. 37</w:t>
            </w:r>
          </w:p>
          <w:p w14:paraId="4E0CF04F" w14:textId="77777777" w:rsidR="00F67BC3" w:rsidRDefault="00F67BC3">
            <w:pPr>
              <w:tabs>
                <w:tab w:val="left" w:pos="-720"/>
              </w:tabs>
              <w:suppressAutoHyphens/>
              <w:spacing w:line="240" w:lineRule="atLeast"/>
              <w:jc w:val="center"/>
              <w:rPr>
                <w:rFonts w:ascii="Book Antiqua" w:hAnsi="Book Antiqua"/>
                <w:spacing w:val="-2"/>
              </w:rPr>
            </w:pPr>
            <w:r>
              <w:rPr>
                <w:rFonts w:ascii="Book Antiqua" w:hAnsi="Book Antiqua"/>
                <w:spacing w:val="-2"/>
              </w:rPr>
              <w:lastRenderedPageBreak/>
              <w:t>(11) - Met. 200.7</w:t>
            </w:r>
          </w:p>
          <w:p w14:paraId="616BF717"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(13)</w:t>
            </w:r>
          </w:p>
        </w:tc>
      </w:tr>
      <w:tr w:rsidR="00F67BC3" w14:paraId="3DFA5328" w14:textId="77777777">
        <w:tc>
          <w:tcPr>
            <w:tcW w:w="2191" w:type="dxa"/>
            <w:tcBorders>
              <w:top w:val="single" w:sz="7" w:space="0" w:color="auto"/>
              <w:left w:val="double" w:sz="7" w:space="0" w:color="auto"/>
            </w:tcBorders>
          </w:tcPr>
          <w:p w14:paraId="5A0E3C50"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lastRenderedPageBreak/>
              <w:t xml:space="preserve"> Boron (B)</w:t>
            </w:r>
          </w:p>
        </w:tc>
        <w:tc>
          <w:tcPr>
            <w:tcW w:w="2433" w:type="dxa"/>
            <w:tcBorders>
              <w:top w:val="single" w:sz="7" w:space="0" w:color="auto"/>
              <w:left w:val="single" w:sz="7" w:space="0" w:color="auto"/>
            </w:tcBorders>
          </w:tcPr>
          <w:p w14:paraId="6F2CBB53"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4500-B</w:t>
            </w:r>
          </w:p>
        </w:tc>
        <w:tc>
          <w:tcPr>
            <w:tcW w:w="1003" w:type="dxa"/>
            <w:tcBorders>
              <w:top w:val="single" w:sz="7" w:space="0" w:color="auto"/>
              <w:left w:val="single" w:sz="7" w:space="0" w:color="auto"/>
            </w:tcBorders>
          </w:tcPr>
          <w:p w14:paraId="221B5F6F"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0F28D79B"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212.3</w:t>
            </w:r>
          </w:p>
        </w:tc>
        <w:tc>
          <w:tcPr>
            <w:tcW w:w="1834" w:type="dxa"/>
            <w:tcBorders>
              <w:top w:val="single" w:sz="7" w:space="0" w:color="auto"/>
              <w:left w:val="single" w:sz="7" w:space="0" w:color="auto"/>
            </w:tcBorders>
          </w:tcPr>
          <w:p w14:paraId="2CE40437"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42828095"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1-3112-84</w:t>
            </w:r>
          </w:p>
        </w:tc>
        <w:tc>
          <w:tcPr>
            <w:tcW w:w="1834" w:type="dxa"/>
            <w:tcBorders>
              <w:top w:val="single" w:sz="7" w:space="0" w:color="auto"/>
              <w:left w:val="single" w:sz="7" w:space="0" w:color="auto"/>
              <w:right w:val="double" w:sz="7" w:space="0" w:color="auto"/>
            </w:tcBorders>
          </w:tcPr>
          <w:p w14:paraId="238B9C5D"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(11) - Met. 200.7</w:t>
            </w:r>
          </w:p>
        </w:tc>
      </w:tr>
      <w:tr w:rsidR="00F67BC3" w14:paraId="1E2D591D" w14:textId="77777777">
        <w:tc>
          <w:tcPr>
            <w:tcW w:w="2191" w:type="dxa"/>
            <w:tcBorders>
              <w:top w:val="single" w:sz="7" w:space="0" w:color="auto"/>
              <w:left w:val="double" w:sz="7" w:space="0" w:color="auto"/>
            </w:tcBorders>
          </w:tcPr>
          <w:p w14:paraId="47550849"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Polychlorinated           Biphenyls (PCBs)</w:t>
            </w:r>
          </w:p>
        </w:tc>
        <w:tc>
          <w:tcPr>
            <w:tcW w:w="2433" w:type="dxa"/>
            <w:tcBorders>
              <w:top w:val="single" w:sz="7" w:space="0" w:color="auto"/>
              <w:left w:val="single" w:sz="7" w:space="0" w:color="auto"/>
            </w:tcBorders>
          </w:tcPr>
          <w:p w14:paraId="242BC1CC"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6431</w:t>
            </w:r>
          </w:p>
        </w:tc>
        <w:tc>
          <w:tcPr>
            <w:tcW w:w="1003" w:type="dxa"/>
            <w:tcBorders>
              <w:top w:val="single" w:sz="7" w:space="0" w:color="auto"/>
              <w:left w:val="single" w:sz="7" w:space="0" w:color="auto"/>
            </w:tcBorders>
          </w:tcPr>
          <w:p w14:paraId="3DB66A74"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8080</w:t>
            </w:r>
          </w:p>
        </w:tc>
        <w:tc>
          <w:tcPr>
            <w:tcW w:w="1834" w:type="dxa"/>
            <w:tcBorders>
              <w:top w:val="single" w:sz="7" w:space="0" w:color="auto"/>
              <w:left w:val="single" w:sz="7" w:space="0" w:color="auto"/>
            </w:tcBorders>
          </w:tcPr>
          <w:p w14:paraId="1A1EB896"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608, 625</w:t>
            </w:r>
          </w:p>
        </w:tc>
        <w:tc>
          <w:tcPr>
            <w:tcW w:w="1834" w:type="dxa"/>
            <w:tcBorders>
              <w:top w:val="single" w:sz="7" w:space="0" w:color="auto"/>
              <w:left w:val="single" w:sz="7" w:space="0" w:color="auto"/>
            </w:tcBorders>
          </w:tcPr>
          <w:p w14:paraId="279C212B"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2BB13DD2"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right w:val="double" w:sz="7" w:space="0" w:color="auto"/>
            </w:tcBorders>
          </w:tcPr>
          <w:p w14:paraId="499D7AE7"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(14)</w:t>
            </w:r>
          </w:p>
          <w:p w14:paraId="3980D30C"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(15) - p. 43</w:t>
            </w:r>
          </w:p>
        </w:tc>
      </w:tr>
      <w:tr w:rsidR="00F67BC3" w14:paraId="4719135A" w14:textId="77777777">
        <w:tc>
          <w:tcPr>
            <w:tcW w:w="2191" w:type="dxa"/>
            <w:tcBorders>
              <w:top w:val="single" w:sz="7" w:space="0" w:color="auto"/>
              <w:left w:val="double" w:sz="7" w:space="0" w:color="auto"/>
              <w:bottom w:val="double" w:sz="7" w:space="0" w:color="auto"/>
            </w:tcBorders>
          </w:tcPr>
          <w:p w14:paraId="4CC07AA3"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 xml:space="preserve"> TCLP</w:t>
            </w:r>
          </w:p>
        </w:tc>
        <w:tc>
          <w:tcPr>
            <w:tcW w:w="2433" w:type="dxa"/>
            <w:tcBorders>
              <w:top w:val="single" w:sz="7" w:space="0" w:color="auto"/>
              <w:left w:val="single" w:sz="7" w:space="0" w:color="auto"/>
              <w:bottom w:val="double" w:sz="7" w:space="0" w:color="auto"/>
            </w:tcBorders>
          </w:tcPr>
          <w:p w14:paraId="0F2D9589"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003" w:type="dxa"/>
            <w:tcBorders>
              <w:top w:val="single" w:sz="7" w:space="0" w:color="auto"/>
              <w:left w:val="single" w:sz="7" w:space="0" w:color="auto"/>
              <w:bottom w:val="double" w:sz="7" w:space="0" w:color="auto"/>
            </w:tcBorders>
          </w:tcPr>
          <w:p w14:paraId="62CE65D6"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1311</w:t>
            </w:r>
          </w:p>
        </w:tc>
        <w:tc>
          <w:tcPr>
            <w:tcW w:w="1834" w:type="dxa"/>
            <w:tcBorders>
              <w:top w:val="single" w:sz="7" w:space="0" w:color="auto"/>
              <w:left w:val="single" w:sz="7" w:space="0" w:color="auto"/>
              <w:bottom w:val="double" w:sz="7" w:space="0" w:color="auto"/>
            </w:tcBorders>
          </w:tcPr>
          <w:p w14:paraId="23259E02"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bottom w:val="double" w:sz="7" w:space="0" w:color="auto"/>
            </w:tcBorders>
          </w:tcPr>
          <w:p w14:paraId="752B6F57"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bottom w:val="double" w:sz="7" w:space="0" w:color="auto"/>
            </w:tcBorders>
          </w:tcPr>
          <w:p w14:paraId="1E5B5AC9"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bottom w:val="double" w:sz="7" w:space="0" w:color="auto"/>
              <w:right w:val="double" w:sz="7" w:space="0" w:color="auto"/>
            </w:tcBorders>
          </w:tcPr>
          <w:p w14:paraId="31B6A65D"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(16) Met.1310</w:t>
            </w:r>
          </w:p>
        </w:tc>
      </w:tr>
    </w:tbl>
    <w:p w14:paraId="28084E2C" w14:textId="77777777" w:rsidR="00F67BC3" w:rsidRDefault="00F67BC3">
      <w:pPr>
        <w:tabs>
          <w:tab w:val="left" w:pos="-720"/>
        </w:tabs>
        <w:suppressAutoHyphens/>
        <w:spacing w:line="240" w:lineRule="atLeast"/>
        <w:jc w:val="both"/>
        <w:rPr>
          <w:rFonts w:ascii="Book Antiqua" w:hAnsi="Book Antiqua"/>
          <w:spacing w:val="-2"/>
        </w:rPr>
        <w:sectPr w:rsidR="00F67BC3">
          <w:type w:val="continuous"/>
          <w:pgSz w:w="15840" w:h="12240" w:orient="landscape"/>
          <w:pgMar w:top="1440" w:right="1440" w:bottom="1440" w:left="1440" w:header="1440" w:footer="1440" w:gutter="0"/>
          <w:cols w:space="720"/>
          <w:noEndnote/>
        </w:sectPr>
      </w:pPr>
    </w:p>
    <w:p w14:paraId="61ABA5BB" w14:textId="77777777" w:rsidR="00F67BC3" w:rsidRDefault="00F67BC3">
      <w:pPr>
        <w:tabs>
          <w:tab w:val="left" w:pos="-720"/>
        </w:tabs>
        <w:suppressAutoHyphens/>
        <w:spacing w:line="240" w:lineRule="atLeast"/>
        <w:jc w:val="both"/>
        <w:rPr>
          <w:rFonts w:ascii="Book Antiqua" w:hAnsi="Book Antiqua"/>
          <w:spacing w:val="-2"/>
        </w:rPr>
      </w:pPr>
      <w:r>
        <w:rPr>
          <w:rFonts w:ascii="Book Antiqua" w:hAnsi="Book Antiqua"/>
          <w:b/>
          <w:spacing w:val="-2"/>
        </w:rPr>
        <w:lastRenderedPageBreak/>
        <w:t>Analytical References:</w:t>
      </w:r>
    </w:p>
    <w:p w14:paraId="1101D62C" w14:textId="77777777" w:rsidR="00F67BC3" w:rsidRDefault="00F67BC3">
      <w:pPr>
        <w:tabs>
          <w:tab w:val="left" w:pos="-720"/>
        </w:tabs>
        <w:suppressAutoHyphens/>
        <w:spacing w:line="240" w:lineRule="atLeast"/>
        <w:jc w:val="both"/>
        <w:rPr>
          <w:rFonts w:ascii="Book Antiqua" w:hAnsi="Book Antiqua"/>
          <w:spacing w:val="-2"/>
        </w:rPr>
      </w:pPr>
    </w:p>
    <w:p w14:paraId="0E82044B"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(1)</w:t>
      </w:r>
      <w:r>
        <w:rPr>
          <w:rFonts w:ascii="Book Antiqua" w:hAnsi="Book Antiqua"/>
          <w:spacing w:val="-2"/>
        </w:rPr>
        <w:tab/>
        <w:t>Abstracted from the Code of Federal Regulations, 40 CFR Part 136, Revised as of July 1, 1986.</w:t>
      </w:r>
    </w:p>
    <w:p w14:paraId="2CEB6E77" w14:textId="77777777" w:rsidR="00F67BC3" w:rsidRDefault="00F67BC3">
      <w:pPr>
        <w:tabs>
          <w:tab w:val="left" w:pos="-720"/>
        </w:tabs>
        <w:suppressAutoHyphens/>
        <w:spacing w:line="240" w:lineRule="atLeast"/>
        <w:jc w:val="both"/>
        <w:rPr>
          <w:rFonts w:ascii="Book Antiqua" w:hAnsi="Book Antiqua"/>
          <w:spacing w:val="-2"/>
        </w:rPr>
      </w:pPr>
    </w:p>
    <w:p w14:paraId="5EF98E11"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(2)</w:t>
      </w:r>
      <w:r>
        <w:rPr>
          <w:rFonts w:ascii="Book Antiqua" w:hAnsi="Book Antiqua"/>
          <w:spacing w:val="-2"/>
        </w:rPr>
        <w:tab/>
        <w:t>"Standard Methods for the Examination of Water and Wastewater", 17th edition (1989), American Public Health Association, 1015 Fifteenth St., N.W. Washington, D.C. 20036.</w:t>
      </w:r>
    </w:p>
    <w:p w14:paraId="26CBFCEA" w14:textId="77777777" w:rsidR="00F67BC3" w:rsidRDefault="00F67BC3">
      <w:pPr>
        <w:tabs>
          <w:tab w:val="left" w:pos="-720"/>
        </w:tabs>
        <w:suppressAutoHyphens/>
        <w:spacing w:line="240" w:lineRule="atLeast"/>
        <w:jc w:val="both"/>
        <w:rPr>
          <w:rFonts w:ascii="Book Antiqua" w:hAnsi="Book Antiqua"/>
          <w:spacing w:val="-2"/>
        </w:rPr>
      </w:pPr>
    </w:p>
    <w:p w14:paraId="7AB27592"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(3)</w:t>
      </w:r>
      <w:r>
        <w:rPr>
          <w:rFonts w:ascii="Book Antiqua" w:hAnsi="Book Antiqua"/>
          <w:spacing w:val="-2"/>
        </w:rPr>
        <w:tab/>
        <w:t>"Test Methods for Evaluating Solid Waste", U.S. Environmental Protection Agency, (EPA SW-846, November 1986), Office of Solid Waste and Emergency Response, Washington, D.C.  20460</w:t>
      </w:r>
    </w:p>
    <w:p w14:paraId="2B5556B4" w14:textId="77777777" w:rsidR="00F67BC3" w:rsidRDefault="00F67BC3">
      <w:pPr>
        <w:tabs>
          <w:tab w:val="left" w:pos="-720"/>
        </w:tabs>
        <w:suppressAutoHyphens/>
        <w:spacing w:line="240" w:lineRule="atLeast"/>
        <w:jc w:val="both"/>
        <w:rPr>
          <w:rFonts w:ascii="Book Antiqua" w:hAnsi="Book Antiqua"/>
          <w:spacing w:val="-2"/>
        </w:rPr>
      </w:pPr>
    </w:p>
    <w:p w14:paraId="03EC0A31"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(4)</w:t>
      </w:r>
      <w:r>
        <w:rPr>
          <w:rFonts w:ascii="Book Antiqua" w:hAnsi="Book Antiqua"/>
          <w:spacing w:val="-2"/>
        </w:rPr>
        <w:tab/>
        <w:t>"Methods for the Chemical Analysis of Water and Wastes", U.S. Environmental Protection Agency (EPA - 600/4-79-020 Revised March 1983) ORD Publications, CERI, U.S. EPA, Cincinnati, Ohio  45268.</w:t>
      </w:r>
    </w:p>
    <w:p w14:paraId="114FA244" w14:textId="77777777" w:rsidR="00F67BC3" w:rsidRDefault="00F67BC3">
      <w:pPr>
        <w:tabs>
          <w:tab w:val="left" w:pos="-720"/>
        </w:tabs>
        <w:suppressAutoHyphens/>
        <w:spacing w:line="240" w:lineRule="atLeast"/>
        <w:jc w:val="both"/>
        <w:rPr>
          <w:rFonts w:ascii="Book Antiqua" w:hAnsi="Book Antiqua"/>
          <w:spacing w:val="-2"/>
        </w:rPr>
      </w:pPr>
    </w:p>
    <w:p w14:paraId="3710C17A"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(5)</w:t>
      </w:r>
      <w:r>
        <w:rPr>
          <w:rFonts w:ascii="Book Antiqua" w:hAnsi="Book Antiqua"/>
          <w:spacing w:val="-2"/>
        </w:rPr>
        <w:tab/>
        <w:t>"American Society for Testing and Materials (ASTM) Annual Book of Standards, Section 11, Water" ASTM, 1916 Race St., Philadelphia, PA  19103.</w:t>
      </w:r>
    </w:p>
    <w:p w14:paraId="18DB36B2" w14:textId="77777777" w:rsidR="00F67BC3" w:rsidRDefault="00F67BC3">
      <w:pPr>
        <w:tabs>
          <w:tab w:val="left" w:pos="-720"/>
        </w:tabs>
        <w:suppressAutoHyphens/>
        <w:spacing w:line="240" w:lineRule="atLeast"/>
        <w:jc w:val="both"/>
        <w:rPr>
          <w:rFonts w:ascii="Book Antiqua" w:hAnsi="Book Antiqua"/>
          <w:spacing w:val="-2"/>
        </w:rPr>
      </w:pPr>
    </w:p>
    <w:p w14:paraId="2CCE082F"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(6)</w:t>
      </w:r>
      <w:r>
        <w:rPr>
          <w:rFonts w:ascii="Book Antiqua" w:hAnsi="Book Antiqua"/>
          <w:spacing w:val="-2"/>
        </w:rPr>
        <w:tab/>
        <w:t>"Methods for Analysis of Inorganic Substances in Water and Fluvial Sediments", U.S. Department of the Interior, U.S. Geological Survey, Open - File Report 85-495 (1986), U.S.G.S., Branch of Distribution, 1200 South East Street, Arlington, VA 22202.</w:t>
      </w:r>
    </w:p>
    <w:p w14:paraId="771CAB6B" w14:textId="77777777" w:rsidR="00F67BC3" w:rsidRDefault="00F67BC3">
      <w:pPr>
        <w:tabs>
          <w:tab w:val="left" w:pos="-720"/>
        </w:tabs>
        <w:suppressAutoHyphens/>
        <w:spacing w:line="240" w:lineRule="atLeast"/>
        <w:jc w:val="both"/>
        <w:rPr>
          <w:rFonts w:ascii="Book Antiqua" w:hAnsi="Book Antiqua"/>
          <w:spacing w:val="-2"/>
        </w:rPr>
      </w:pPr>
    </w:p>
    <w:p w14:paraId="21E9187E"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(7)</w:t>
      </w:r>
      <w:r>
        <w:rPr>
          <w:rFonts w:ascii="Book Antiqua" w:hAnsi="Book Antiqua"/>
          <w:spacing w:val="-2"/>
        </w:rPr>
        <w:tab/>
        <w:t>"Hydrogen Ion (pH) Automated Electrode Method, Industrial Method Number 378-75WA", October 1976, Technicon Auto - Analyzer II, Technicon Industrial Systems, Tarrytown, New York 10591.</w:t>
      </w:r>
    </w:p>
    <w:p w14:paraId="065D4D8E" w14:textId="77777777" w:rsidR="00F67BC3" w:rsidRDefault="00F67BC3">
      <w:pPr>
        <w:tabs>
          <w:tab w:val="left" w:pos="-720"/>
        </w:tabs>
        <w:suppressAutoHyphens/>
        <w:spacing w:line="240" w:lineRule="atLeast"/>
        <w:jc w:val="both"/>
        <w:rPr>
          <w:rFonts w:ascii="Book Antiqua" w:hAnsi="Book Antiqua"/>
          <w:spacing w:val="-2"/>
        </w:rPr>
      </w:pPr>
    </w:p>
    <w:p w14:paraId="4474E168"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(8)</w:t>
      </w:r>
      <w:r>
        <w:rPr>
          <w:rFonts w:ascii="Book Antiqua" w:hAnsi="Book Antiqua"/>
          <w:spacing w:val="-2"/>
        </w:rPr>
        <w:tab/>
        <w:t>"Official Methods of Analysis of the Association of Official Analytical Chemists", AOAC Methods Manual, 14th edition (1985); AOAC, 1111 North 19th Street, Suite 210, Arlington, VA  22209.</w:t>
      </w:r>
    </w:p>
    <w:p w14:paraId="52F81BB0" w14:textId="77777777" w:rsidR="00F67BC3" w:rsidRDefault="00F67BC3">
      <w:pPr>
        <w:tabs>
          <w:tab w:val="left" w:pos="-720"/>
        </w:tabs>
        <w:suppressAutoHyphens/>
        <w:spacing w:line="240" w:lineRule="atLeast"/>
        <w:jc w:val="both"/>
        <w:rPr>
          <w:rFonts w:ascii="Book Antiqua" w:hAnsi="Book Antiqua"/>
          <w:spacing w:val="-2"/>
        </w:rPr>
      </w:pPr>
    </w:p>
    <w:p w14:paraId="134AFEAA"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(9)</w:t>
      </w:r>
      <w:r>
        <w:rPr>
          <w:rFonts w:ascii="Book Antiqua" w:hAnsi="Book Antiqua"/>
          <w:spacing w:val="-2"/>
        </w:rPr>
        <w:tab/>
        <w:t>"American National Standard on Photographic Processing Effluents", April 2, 1975 - Available from American National Standards Institute, 1430 Broadway, New York, New York  10018.</w:t>
      </w:r>
    </w:p>
    <w:p w14:paraId="3F187D6D" w14:textId="77777777" w:rsidR="00F67BC3" w:rsidRDefault="00F67BC3">
      <w:pPr>
        <w:tabs>
          <w:tab w:val="left" w:pos="-720"/>
        </w:tabs>
        <w:suppressAutoHyphens/>
        <w:spacing w:line="240" w:lineRule="atLeast"/>
        <w:jc w:val="both"/>
        <w:rPr>
          <w:rFonts w:ascii="Book Antiqua" w:hAnsi="Book Antiqua"/>
          <w:spacing w:val="-2"/>
        </w:rPr>
      </w:pPr>
    </w:p>
    <w:p w14:paraId="299084E2"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(10)</w:t>
      </w:r>
      <w:r>
        <w:rPr>
          <w:rFonts w:ascii="Book Antiqua" w:hAnsi="Book Antiqua"/>
          <w:spacing w:val="-2"/>
        </w:rPr>
        <w:tab/>
        <w:t>"Nitrogen, Nitrite, Method 8507", Hach Chemical Company, P.O. Box 389; Loveland, Colorado  80537.</w:t>
      </w:r>
    </w:p>
    <w:p w14:paraId="2846941D" w14:textId="77777777" w:rsidR="00F67BC3" w:rsidRDefault="00F67BC3">
      <w:pPr>
        <w:tabs>
          <w:tab w:val="left" w:pos="-720"/>
        </w:tabs>
        <w:suppressAutoHyphens/>
        <w:spacing w:line="240" w:lineRule="atLeast"/>
        <w:jc w:val="both"/>
        <w:rPr>
          <w:rFonts w:ascii="Book Antiqua" w:hAnsi="Book Antiqua"/>
          <w:spacing w:val="-2"/>
        </w:rPr>
      </w:pPr>
    </w:p>
    <w:p w14:paraId="36ACF759"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(11)</w:t>
      </w:r>
      <w:r>
        <w:rPr>
          <w:rFonts w:ascii="Book Antiqua" w:hAnsi="Book Antiqua"/>
          <w:spacing w:val="-2"/>
        </w:rPr>
        <w:tab/>
        <w:t>See Appendix C, 40 CFR Part 136, July 1, 1986 Federal Register: "Inductively Coupled Plasma Atomic Emission Spectrometric Method for Trace Element Analysis of Water and Wastes."</w:t>
      </w:r>
    </w:p>
    <w:p w14:paraId="2499F0DE" w14:textId="77777777" w:rsidR="00F67BC3" w:rsidRDefault="00F67BC3">
      <w:pPr>
        <w:tabs>
          <w:tab w:val="left" w:pos="-720"/>
        </w:tabs>
        <w:suppressAutoHyphens/>
        <w:spacing w:line="240" w:lineRule="atLeast"/>
        <w:jc w:val="both"/>
        <w:rPr>
          <w:rFonts w:ascii="Book Antiqua" w:hAnsi="Book Antiqua"/>
          <w:spacing w:val="-2"/>
        </w:rPr>
      </w:pPr>
    </w:p>
    <w:p w14:paraId="40BA3ED4"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(12)</w:t>
      </w:r>
      <w:r>
        <w:rPr>
          <w:rFonts w:ascii="Book Antiqua" w:hAnsi="Book Antiqua"/>
          <w:spacing w:val="-2"/>
        </w:rPr>
        <w:tab/>
        <w:t xml:space="preserve">"Cooper, </w:t>
      </w:r>
      <w:proofErr w:type="spellStart"/>
      <w:r>
        <w:rPr>
          <w:rFonts w:ascii="Book Antiqua" w:hAnsi="Book Antiqua"/>
          <w:spacing w:val="-2"/>
        </w:rPr>
        <w:t>Bicinchoniate</w:t>
      </w:r>
      <w:proofErr w:type="spellEnd"/>
      <w:r>
        <w:rPr>
          <w:rFonts w:ascii="Book Antiqua" w:hAnsi="Book Antiqua"/>
          <w:spacing w:val="-2"/>
        </w:rPr>
        <w:t xml:space="preserve"> Method, Method 8506", Hach Handbook of Water Analysis, 1979, Hach Chemical Company, P.O. Box 389, Loveland, Colorado 80537.</w:t>
      </w:r>
    </w:p>
    <w:p w14:paraId="44091E1C" w14:textId="77777777" w:rsidR="00F67BC3" w:rsidRDefault="00F67BC3">
      <w:pPr>
        <w:tabs>
          <w:tab w:val="left" w:pos="-720"/>
        </w:tabs>
        <w:suppressAutoHyphens/>
        <w:spacing w:line="240" w:lineRule="atLeast"/>
        <w:jc w:val="both"/>
        <w:rPr>
          <w:rFonts w:ascii="Book Antiqua" w:hAnsi="Book Antiqua"/>
          <w:spacing w:val="-2"/>
        </w:rPr>
      </w:pPr>
    </w:p>
    <w:p w14:paraId="2CD502DF"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(13)</w:t>
      </w:r>
      <w:r>
        <w:rPr>
          <w:rFonts w:ascii="Book Antiqua" w:hAnsi="Book Antiqua"/>
          <w:spacing w:val="-2"/>
        </w:rPr>
        <w:tab/>
        <w:t xml:space="preserve">"Zinc, </w:t>
      </w:r>
      <w:proofErr w:type="spellStart"/>
      <w:r>
        <w:rPr>
          <w:rFonts w:ascii="Book Antiqua" w:hAnsi="Book Antiqua"/>
          <w:spacing w:val="-2"/>
        </w:rPr>
        <w:t>Zincon</w:t>
      </w:r>
      <w:proofErr w:type="spellEnd"/>
      <w:r>
        <w:rPr>
          <w:rFonts w:ascii="Book Antiqua" w:hAnsi="Book Antiqua"/>
          <w:spacing w:val="-2"/>
        </w:rPr>
        <w:t xml:space="preserve"> Method, Method 8009", Hach Handbook of Water Analysis, 1979, pp. 2-231 and 2-333, Hach Chemical Company, Loveland, Colorado 80537.</w:t>
      </w:r>
    </w:p>
    <w:p w14:paraId="02DBF1AB" w14:textId="77777777" w:rsidR="00F67BC3" w:rsidRDefault="00F67BC3">
      <w:pPr>
        <w:tabs>
          <w:tab w:val="left" w:pos="-720"/>
        </w:tabs>
        <w:suppressAutoHyphens/>
        <w:spacing w:line="240" w:lineRule="atLeast"/>
        <w:jc w:val="both"/>
        <w:rPr>
          <w:rFonts w:ascii="Book Antiqua" w:hAnsi="Book Antiqua"/>
          <w:spacing w:val="-2"/>
        </w:rPr>
      </w:pPr>
    </w:p>
    <w:p w14:paraId="4AD2D9A1"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(14)</w:t>
      </w:r>
      <w:r>
        <w:rPr>
          <w:rFonts w:ascii="Book Antiqua" w:hAnsi="Book Antiqua"/>
          <w:spacing w:val="-2"/>
        </w:rPr>
        <w:tab/>
        <w:t xml:space="preserve">The full texts of EPA Methods 608 and 625 are given at Appendix A, "Test Procedures for Analysis of Organic Pollutants", Federal Register, 40 CFR Part 136, July 1, 1986.  The </w:t>
      </w:r>
      <w:proofErr w:type="spellStart"/>
      <w:r>
        <w:rPr>
          <w:rFonts w:ascii="Book Antiqua" w:hAnsi="Book Antiqua"/>
          <w:spacing w:val="-2"/>
        </w:rPr>
        <w:t>standarized</w:t>
      </w:r>
      <w:proofErr w:type="spellEnd"/>
      <w:r>
        <w:rPr>
          <w:rFonts w:ascii="Book Antiqua" w:hAnsi="Book Antiqua"/>
          <w:spacing w:val="-2"/>
        </w:rPr>
        <w:t xml:space="preserve"> test procedure to be used to determine the method detection limit (MDL) for these text procedures is given at Appendix B, "Definition and Procedure for the Determination of the Method Detection Limit", of this Part 136.</w:t>
      </w:r>
    </w:p>
    <w:p w14:paraId="15F3CB49" w14:textId="77777777" w:rsidR="00F67BC3" w:rsidRDefault="00F67BC3">
      <w:pPr>
        <w:tabs>
          <w:tab w:val="left" w:pos="-720"/>
        </w:tabs>
        <w:suppressAutoHyphens/>
        <w:spacing w:line="240" w:lineRule="atLeast"/>
        <w:jc w:val="both"/>
        <w:rPr>
          <w:rFonts w:ascii="Book Antiqua" w:hAnsi="Book Antiqua"/>
          <w:spacing w:val="-2"/>
        </w:rPr>
      </w:pPr>
    </w:p>
    <w:p w14:paraId="44CA792D"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(15)</w:t>
      </w:r>
      <w:r>
        <w:rPr>
          <w:rFonts w:ascii="Book Antiqua" w:hAnsi="Book Antiqua"/>
          <w:spacing w:val="-2"/>
        </w:rPr>
        <w:tab/>
        <w:t xml:space="preserve">"Methods for Benzidine, Chlorinated Organic Compounds, Pentachlorophenol and Pesticides in Water and Wastewater", U.S. EPA, </w:t>
      </w:r>
      <w:proofErr w:type="gramStart"/>
      <w:r>
        <w:rPr>
          <w:rFonts w:ascii="Book Antiqua" w:hAnsi="Book Antiqua"/>
          <w:spacing w:val="-2"/>
        </w:rPr>
        <w:t>September,</w:t>
      </w:r>
      <w:proofErr w:type="gramEnd"/>
      <w:r>
        <w:rPr>
          <w:rFonts w:ascii="Book Antiqua" w:hAnsi="Book Antiqua"/>
          <w:spacing w:val="-2"/>
        </w:rPr>
        <w:t xml:space="preserve"> 1978- available from: ORD Publications, CERI, U.S. EPA, Cincinnati, Ohio  45268.</w:t>
      </w:r>
    </w:p>
    <w:p w14:paraId="26977C08" w14:textId="77777777" w:rsidR="00F67BC3" w:rsidRDefault="00F67BC3">
      <w:pPr>
        <w:tabs>
          <w:tab w:val="left" w:pos="-720"/>
        </w:tabs>
        <w:suppressAutoHyphens/>
        <w:spacing w:line="240" w:lineRule="atLeast"/>
        <w:jc w:val="both"/>
        <w:rPr>
          <w:rFonts w:ascii="Book Antiqua" w:hAnsi="Book Antiqua"/>
          <w:spacing w:val="-2"/>
        </w:rPr>
      </w:pPr>
    </w:p>
    <w:p w14:paraId="1C7DF9BA"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(16)</w:t>
      </w:r>
      <w:r>
        <w:rPr>
          <w:rFonts w:ascii="Book Antiqua" w:hAnsi="Book Antiqua"/>
          <w:spacing w:val="-2"/>
        </w:rPr>
        <w:tab/>
        <w:t>"Test Methods for Evaluating Solid Waste - Volume 10: Laboratory Manual - Physical/Chemical Methods", SW-846, Third Edition, U.S. EPA (1986).</w:t>
      </w:r>
    </w:p>
    <w:p w14:paraId="27E21E9A" w14:textId="77777777" w:rsidR="00F67BC3" w:rsidRDefault="00F67BC3">
      <w:pPr>
        <w:tabs>
          <w:tab w:val="left" w:pos="-720"/>
        </w:tabs>
        <w:suppressAutoHyphens/>
        <w:spacing w:line="240" w:lineRule="atLeast"/>
        <w:jc w:val="both"/>
        <w:rPr>
          <w:rFonts w:ascii="Book Antiqua" w:hAnsi="Book Antiqua"/>
          <w:spacing w:val="-2"/>
        </w:rPr>
      </w:pPr>
    </w:p>
    <w:p w14:paraId="28BCBF1B"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(17)</w:t>
      </w:r>
      <w:r>
        <w:rPr>
          <w:rFonts w:ascii="Book Antiqua" w:hAnsi="Book Antiqua"/>
          <w:spacing w:val="-2"/>
        </w:rPr>
        <w:tab/>
        <w:t>"Ammonia, Automated Electrode Method", Industrial Method Number 379-75WE February 19, 1976, Technicon Auto Analyzer II, Technicon Industrial Systems, Tarrytown, New York  10591.</w:t>
      </w:r>
    </w:p>
    <w:p w14:paraId="6BFC3B62" w14:textId="77777777" w:rsidR="00F67BC3" w:rsidRDefault="00F67BC3">
      <w:pPr>
        <w:tabs>
          <w:tab w:val="left" w:pos="-720"/>
        </w:tabs>
        <w:suppressAutoHyphens/>
        <w:spacing w:line="240" w:lineRule="atLeast"/>
        <w:jc w:val="both"/>
        <w:rPr>
          <w:rFonts w:ascii="Book Antiqua" w:hAnsi="Book Antiqua"/>
          <w:spacing w:val="-2"/>
        </w:rPr>
      </w:pPr>
    </w:p>
    <w:p w14:paraId="467F10DE"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lastRenderedPageBreak/>
        <w:t>(18)</w:t>
      </w:r>
      <w:r>
        <w:rPr>
          <w:rFonts w:ascii="Book Antiqua" w:hAnsi="Book Antiqua"/>
          <w:spacing w:val="-2"/>
        </w:rPr>
        <w:tab/>
        <w:t xml:space="preserve">For the determination of total </w:t>
      </w:r>
      <w:proofErr w:type="gramStart"/>
      <w:r>
        <w:rPr>
          <w:rFonts w:ascii="Book Antiqua" w:hAnsi="Book Antiqua"/>
          <w:spacing w:val="-2"/>
        </w:rPr>
        <w:t>metals</w:t>
      </w:r>
      <w:proofErr w:type="gramEnd"/>
      <w:r>
        <w:rPr>
          <w:rFonts w:ascii="Book Antiqua" w:hAnsi="Book Antiqua"/>
          <w:spacing w:val="-2"/>
        </w:rPr>
        <w:t xml:space="preserve"> the sample is not filtered before processing.  A digestion procedure is required to solubilize suspended material and to destroy organic - metal complexes.  Two digestion procedures are given in Reference (2), No. 4.1.3. and 4.1.4.  In all cases the method write-up should be consulted for specific instructions and/or cautions.</w:t>
      </w:r>
    </w:p>
    <w:p w14:paraId="13B6EEA4" w14:textId="77777777" w:rsidR="00F67BC3" w:rsidRDefault="00F67BC3">
      <w:pPr>
        <w:tabs>
          <w:tab w:val="center" w:pos="6480"/>
        </w:tabs>
        <w:suppressAutoHyphens/>
        <w:spacing w:line="240" w:lineRule="atLeast"/>
        <w:jc w:val="both"/>
        <w:rPr>
          <w:rFonts w:ascii="Book Antiqua" w:hAnsi="Book Antiqua"/>
          <w:b/>
          <w:spacing w:val="-3"/>
        </w:rPr>
        <w:sectPr w:rsidR="00F67BC3">
          <w:pgSz w:w="12240" w:h="15840"/>
          <w:pgMar w:top="619" w:right="1080" w:bottom="720" w:left="1080" w:header="634" w:footer="230" w:gutter="0"/>
          <w:pgNumType w:start="1"/>
          <w:cols w:space="720"/>
        </w:sectPr>
      </w:pPr>
    </w:p>
    <w:p w14:paraId="6BEDC2D2" w14:textId="77777777" w:rsidR="00F67BC3" w:rsidRDefault="00F67BC3">
      <w:pPr>
        <w:tabs>
          <w:tab w:val="center" w:pos="6480"/>
        </w:tabs>
        <w:suppressAutoHyphens/>
        <w:spacing w:line="240" w:lineRule="atLeast"/>
        <w:jc w:val="both"/>
        <w:rPr>
          <w:rFonts w:ascii="Book Antiqua" w:hAnsi="Book Antiqua"/>
          <w:b/>
          <w:spacing w:val="-3"/>
        </w:rPr>
      </w:pPr>
      <w:r>
        <w:rPr>
          <w:rFonts w:ascii="Book Antiqua" w:hAnsi="Book Antiqua"/>
          <w:b/>
          <w:spacing w:val="-3"/>
        </w:rPr>
        <w:lastRenderedPageBreak/>
        <w:tab/>
        <w:t xml:space="preserve">Required Containers, Preservation Techniques, and Holding Times for Sludge Parameters </w:t>
      </w:r>
      <w:r>
        <w:rPr>
          <w:rFonts w:ascii="Book Antiqua" w:hAnsi="Book Antiqua"/>
          <w:b/>
          <w:spacing w:val="-3"/>
          <w:vertAlign w:val="superscript"/>
        </w:rPr>
        <w:t>(1)</w:t>
      </w:r>
    </w:p>
    <w:p w14:paraId="1B57E9CD" w14:textId="77777777" w:rsidR="00F67BC3" w:rsidRDefault="00F67BC3">
      <w:pPr>
        <w:tabs>
          <w:tab w:val="left" w:pos="-720"/>
        </w:tabs>
        <w:suppressAutoHyphens/>
        <w:spacing w:line="240" w:lineRule="atLeast"/>
        <w:jc w:val="both"/>
        <w:rPr>
          <w:rFonts w:ascii="Book Antiqua" w:hAnsi="Book Antiqua"/>
          <w:b/>
          <w:spacing w:val="-3"/>
        </w:rPr>
      </w:pPr>
    </w:p>
    <w:tbl>
      <w:tblPr>
        <w:tblW w:w="0" w:type="auto"/>
        <w:tblInd w:w="120" w:type="dxa"/>
        <w:tblLayout w:type="fixed"/>
        <w:tblCellMar>
          <w:left w:w="120" w:type="dxa"/>
          <w:right w:w="120" w:type="dxa"/>
        </w:tblCellMar>
        <w:tblLook w:val="0000" w:firstRow="0" w:lastRow="0" w:firstColumn="0" w:lastColumn="0" w:noHBand="0" w:noVBand="0"/>
      </w:tblPr>
      <w:tblGrid>
        <w:gridCol w:w="3420"/>
        <w:gridCol w:w="1994"/>
        <w:gridCol w:w="3420"/>
        <w:gridCol w:w="4132"/>
      </w:tblGrid>
      <w:tr w:rsidR="00F67BC3" w14:paraId="4BCA81E0" w14:textId="77777777">
        <w:tc>
          <w:tcPr>
            <w:tcW w:w="3420" w:type="dxa"/>
            <w:tcBorders>
              <w:top w:val="double" w:sz="7" w:space="0" w:color="auto"/>
              <w:left w:val="double" w:sz="7" w:space="0" w:color="auto"/>
              <w:bottom w:val="single" w:sz="18" w:space="0" w:color="auto"/>
            </w:tcBorders>
          </w:tcPr>
          <w:p w14:paraId="16B12C86"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Parameter</w:t>
            </w:r>
          </w:p>
        </w:tc>
        <w:tc>
          <w:tcPr>
            <w:tcW w:w="1994" w:type="dxa"/>
            <w:tcBorders>
              <w:top w:val="double" w:sz="7" w:space="0" w:color="auto"/>
              <w:left w:val="single" w:sz="7" w:space="0" w:color="auto"/>
              <w:bottom w:val="single" w:sz="18" w:space="0" w:color="auto"/>
            </w:tcBorders>
          </w:tcPr>
          <w:p w14:paraId="2605DC5C" w14:textId="77777777" w:rsidR="00F67BC3" w:rsidRDefault="00F67BC3" w:rsidP="004F1856">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Con</w:t>
            </w:r>
            <w:r w:rsidR="004F1856">
              <w:rPr>
                <w:rFonts w:ascii="Book Antiqua" w:hAnsi="Book Antiqua"/>
                <w:spacing w:val="-2"/>
              </w:rPr>
              <w:t>ta</w:t>
            </w:r>
            <w:r>
              <w:rPr>
                <w:rFonts w:ascii="Book Antiqua" w:hAnsi="Book Antiqua"/>
                <w:spacing w:val="-2"/>
              </w:rPr>
              <w:t>iner</w:t>
            </w:r>
            <w:r>
              <w:rPr>
                <w:rFonts w:ascii="Book Antiqua" w:hAnsi="Book Antiqua"/>
                <w:spacing w:val="-2"/>
                <w:vertAlign w:val="superscript"/>
              </w:rPr>
              <w:t>(2)</w:t>
            </w:r>
          </w:p>
        </w:tc>
        <w:tc>
          <w:tcPr>
            <w:tcW w:w="3420" w:type="dxa"/>
            <w:tcBorders>
              <w:top w:val="double" w:sz="7" w:space="0" w:color="auto"/>
              <w:left w:val="single" w:sz="7" w:space="0" w:color="auto"/>
              <w:bottom w:val="single" w:sz="18" w:space="0" w:color="auto"/>
            </w:tcBorders>
          </w:tcPr>
          <w:p w14:paraId="49E37A6E"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Preservation</w:t>
            </w:r>
            <w:r>
              <w:rPr>
                <w:rFonts w:ascii="Book Antiqua" w:hAnsi="Book Antiqua"/>
                <w:spacing w:val="-2"/>
                <w:vertAlign w:val="superscript"/>
              </w:rPr>
              <w:t>(3)</w:t>
            </w:r>
          </w:p>
        </w:tc>
        <w:tc>
          <w:tcPr>
            <w:tcW w:w="4132" w:type="dxa"/>
            <w:tcBorders>
              <w:top w:val="double" w:sz="7" w:space="0" w:color="auto"/>
              <w:left w:val="single" w:sz="7" w:space="0" w:color="auto"/>
              <w:bottom w:val="single" w:sz="18" w:space="0" w:color="auto"/>
              <w:right w:val="double" w:sz="7" w:space="0" w:color="auto"/>
            </w:tcBorders>
          </w:tcPr>
          <w:p w14:paraId="36DCB2F7"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Holding Time</w:t>
            </w:r>
            <w:r>
              <w:rPr>
                <w:rFonts w:ascii="Book Antiqua" w:hAnsi="Book Antiqua"/>
                <w:spacing w:val="-2"/>
                <w:vertAlign w:val="superscript"/>
              </w:rPr>
              <w:t>(4)</w:t>
            </w:r>
          </w:p>
        </w:tc>
      </w:tr>
      <w:tr w:rsidR="00F67BC3" w14:paraId="7C4AD247" w14:textId="77777777">
        <w:tc>
          <w:tcPr>
            <w:tcW w:w="3420" w:type="dxa"/>
            <w:tcBorders>
              <w:top w:val="single" w:sz="21" w:space="0" w:color="auto"/>
              <w:left w:val="double" w:sz="7" w:space="0" w:color="auto"/>
            </w:tcBorders>
          </w:tcPr>
          <w:p w14:paraId="32E5478A"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pH</w:t>
            </w:r>
          </w:p>
        </w:tc>
        <w:tc>
          <w:tcPr>
            <w:tcW w:w="1994" w:type="dxa"/>
            <w:tcBorders>
              <w:top w:val="single" w:sz="21" w:space="0" w:color="auto"/>
              <w:left w:val="single" w:sz="7" w:space="0" w:color="auto"/>
            </w:tcBorders>
          </w:tcPr>
          <w:p w14:paraId="20F658D2"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21" w:space="0" w:color="auto"/>
              <w:left w:val="single" w:sz="7" w:space="0" w:color="auto"/>
            </w:tcBorders>
          </w:tcPr>
          <w:p w14:paraId="25BA220B"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None Required</w:t>
            </w:r>
          </w:p>
        </w:tc>
        <w:tc>
          <w:tcPr>
            <w:tcW w:w="4132" w:type="dxa"/>
            <w:tcBorders>
              <w:top w:val="single" w:sz="21" w:space="0" w:color="auto"/>
              <w:left w:val="single" w:sz="7" w:space="0" w:color="auto"/>
              <w:right w:val="double" w:sz="7" w:space="0" w:color="auto"/>
            </w:tcBorders>
          </w:tcPr>
          <w:p w14:paraId="70B8CAD9"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Analyze immediately</w:t>
            </w:r>
          </w:p>
        </w:tc>
      </w:tr>
      <w:tr w:rsidR="00F67BC3" w14:paraId="7B69CE02" w14:textId="77777777">
        <w:tc>
          <w:tcPr>
            <w:tcW w:w="3420" w:type="dxa"/>
            <w:tcBorders>
              <w:top w:val="single" w:sz="7" w:space="0" w:color="auto"/>
              <w:left w:val="double" w:sz="7" w:space="0" w:color="auto"/>
            </w:tcBorders>
          </w:tcPr>
          <w:p w14:paraId="5D71D9EA"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Total Solids</w:t>
            </w:r>
          </w:p>
        </w:tc>
        <w:tc>
          <w:tcPr>
            <w:tcW w:w="1994" w:type="dxa"/>
            <w:tcBorders>
              <w:top w:val="single" w:sz="7" w:space="0" w:color="auto"/>
              <w:left w:val="single" w:sz="7" w:space="0" w:color="auto"/>
            </w:tcBorders>
          </w:tcPr>
          <w:p w14:paraId="73C1C40A"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6B8AB242"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Cool, 4 C</w:t>
            </w:r>
          </w:p>
        </w:tc>
        <w:tc>
          <w:tcPr>
            <w:tcW w:w="4132" w:type="dxa"/>
            <w:tcBorders>
              <w:top w:val="single" w:sz="7" w:space="0" w:color="auto"/>
              <w:left w:val="single" w:sz="7" w:space="0" w:color="auto"/>
              <w:right w:val="double" w:sz="7" w:space="0" w:color="auto"/>
            </w:tcBorders>
          </w:tcPr>
          <w:p w14:paraId="42E58D48"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7 days</w:t>
            </w:r>
          </w:p>
        </w:tc>
      </w:tr>
      <w:tr w:rsidR="00F67BC3" w14:paraId="47AF2C45" w14:textId="77777777">
        <w:tc>
          <w:tcPr>
            <w:tcW w:w="3420" w:type="dxa"/>
            <w:tcBorders>
              <w:top w:val="single" w:sz="7" w:space="0" w:color="auto"/>
              <w:left w:val="double" w:sz="7" w:space="0" w:color="auto"/>
            </w:tcBorders>
          </w:tcPr>
          <w:p w14:paraId="25110E2D"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Total Nitrogen</w:t>
            </w:r>
          </w:p>
        </w:tc>
        <w:tc>
          <w:tcPr>
            <w:tcW w:w="1994" w:type="dxa"/>
            <w:tcBorders>
              <w:top w:val="single" w:sz="7" w:space="0" w:color="auto"/>
              <w:left w:val="single" w:sz="7" w:space="0" w:color="auto"/>
            </w:tcBorders>
          </w:tcPr>
          <w:p w14:paraId="1A599A1C"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7A79DBC4"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Cool, 4 C, sulfuric acid to pH &lt;2</w:t>
            </w:r>
          </w:p>
        </w:tc>
        <w:tc>
          <w:tcPr>
            <w:tcW w:w="4132" w:type="dxa"/>
            <w:tcBorders>
              <w:top w:val="single" w:sz="7" w:space="0" w:color="auto"/>
              <w:left w:val="single" w:sz="7" w:space="0" w:color="auto"/>
              <w:right w:val="double" w:sz="7" w:space="0" w:color="auto"/>
            </w:tcBorders>
          </w:tcPr>
          <w:p w14:paraId="2FF0E5DD"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28 days</w:t>
            </w:r>
          </w:p>
        </w:tc>
      </w:tr>
      <w:tr w:rsidR="00F67BC3" w14:paraId="513F81B3" w14:textId="77777777">
        <w:tc>
          <w:tcPr>
            <w:tcW w:w="3420" w:type="dxa"/>
            <w:tcBorders>
              <w:top w:val="single" w:sz="7" w:space="0" w:color="auto"/>
              <w:left w:val="double" w:sz="7" w:space="0" w:color="auto"/>
            </w:tcBorders>
          </w:tcPr>
          <w:p w14:paraId="26423CDE"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Ammonium Nitrogen</w:t>
            </w:r>
          </w:p>
        </w:tc>
        <w:tc>
          <w:tcPr>
            <w:tcW w:w="1994" w:type="dxa"/>
            <w:tcBorders>
              <w:top w:val="single" w:sz="7" w:space="0" w:color="auto"/>
              <w:left w:val="single" w:sz="7" w:space="0" w:color="auto"/>
            </w:tcBorders>
          </w:tcPr>
          <w:p w14:paraId="5625D668"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049F31BF"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Cool, 4 C, sulfuric acid to pH &lt;2</w:t>
            </w:r>
          </w:p>
        </w:tc>
        <w:tc>
          <w:tcPr>
            <w:tcW w:w="4132" w:type="dxa"/>
            <w:tcBorders>
              <w:top w:val="single" w:sz="7" w:space="0" w:color="auto"/>
              <w:left w:val="single" w:sz="7" w:space="0" w:color="auto"/>
              <w:right w:val="double" w:sz="7" w:space="0" w:color="auto"/>
            </w:tcBorders>
          </w:tcPr>
          <w:p w14:paraId="6A441752"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28 days</w:t>
            </w:r>
          </w:p>
        </w:tc>
      </w:tr>
      <w:tr w:rsidR="00F67BC3" w14:paraId="40F12338" w14:textId="77777777">
        <w:tc>
          <w:tcPr>
            <w:tcW w:w="3420" w:type="dxa"/>
            <w:tcBorders>
              <w:top w:val="single" w:sz="7" w:space="0" w:color="auto"/>
              <w:left w:val="double" w:sz="7" w:space="0" w:color="auto"/>
            </w:tcBorders>
          </w:tcPr>
          <w:p w14:paraId="0C5F92DC"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Nitrate Nitrogen</w:t>
            </w:r>
          </w:p>
        </w:tc>
        <w:tc>
          <w:tcPr>
            <w:tcW w:w="1994" w:type="dxa"/>
            <w:tcBorders>
              <w:top w:val="single" w:sz="7" w:space="0" w:color="auto"/>
              <w:left w:val="single" w:sz="7" w:space="0" w:color="auto"/>
            </w:tcBorders>
          </w:tcPr>
          <w:p w14:paraId="4991CBCD"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7944550E"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Cool, 4 C</w:t>
            </w:r>
          </w:p>
        </w:tc>
        <w:tc>
          <w:tcPr>
            <w:tcW w:w="4132" w:type="dxa"/>
            <w:tcBorders>
              <w:top w:val="single" w:sz="7" w:space="0" w:color="auto"/>
              <w:left w:val="single" w:sz="7" w:space="0" w:color="auto"/>
              <w:right w:val="double" w:sz="7" w:space="0" w:color="auto"/>
            </w:tcBorders>
          </w:tcPr>
          <w:p w14:paraId="4D7FF544"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48 hours</w:t>
            </w:r>
          </w:p>
        </w:tc>
      </w:tr>
      <w:tr w:rsidR="00F67BC3" w14:paraId="70F8B903" w14:textId="77777777">
        <w:tc>
          <w:tcPr>
            <w:tcW w:w="3420" w:type="dxa"/>
            <w:tcBorders>
              <w:top w:val="single" w:sz="7" w:space="0" w:color="auto"/>
              <w:left w:val="double" w:sz="7" w:space="0" w:color="auto"/>
            </w:tcBorders>
          </w:tcPr>
          <w:p w14:paraId="7DE0FC4C"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Nitrite Nitrogen</w:t>
            </w:r>
          </w:p>
        </w:tc>
        <w:tc>
          <w:tcPr>
            <w:tcW w:w="1994" w:type="dxa"/>
            <w:tcBorders>
              <w:top w:val="single" w:sz="7" w:space="0" w:color="auto"/>
              <w:left w:val="single" w:sz="7" w:space="0" w:color="auto"/>
            </w:tcBorders>
          </w:tcPr>
          <w:p w14:paraId="3B3BF176"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05AB0D78"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Cool, 4 C</w:t>
            </w:r>
          </w:p>
        </w:tc>
        <w:tc>
          <w:tcPr>
            <w:tcW w:w="4132" w:type="dxa"/>
            <w:tcBorders>
              <w:top w:val="single" w:sz="7" w:space="0" w:color="auto"/>
              <w:left w:val="single" w:sz="7" w:space="0" w:color="auto"/>
              <w:right w:val="double" w:sz="7" w:space="0" w:color="auto"/>
            </w:tcBorders>
          </w:tcPr>
          <w:p w14:paraId="0E3060A8"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48 hours</w:t>
            </w:r>
          </w:p>
        </w:tc>
      </w:tr>
      <w:tr w:rsidR="00F67BC3" w14:paraId="3A08231E" w14:textId="77777777">
        <w:tc>
          <w:tcPr>
            <w:tcW w:w="3420" w:type="dxa"/>
            <w:tcBorders>
              <w:top w:val="single" w:sz="7" w:space="0" w:color="auto"/>
              <w:left w:val="double" w:sz="7" w:space="0" w:color="auto"/>
            </w:tcBorders>
          </w:tcPr>
          <w:p w14:paraId="10DE99D6"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Total Phosphorus</w:t>
            </w:r>
          </w:p>
        </w:tc>
        <w:tc>
          <w:tcPr>
            <w:tcW w:w="1994" w:type="dxa"/>
            <w:tcBorders>
              <w:top w:val="single" w:sz="7" w:space="0" w:color="auto"/>
              <w:left w:val="single" w:sz="7" w:space="0" w:color="auto"/>
            </w:tcBorders>
          </w:tcPr>
          <w:p w14:paraId="46C05007"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5ACAF99A"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Cool, 4 C, sulfuric acid to pH &lt;2</w:t>
            </w:r>
          </w:p>
        </w:tc>
        <w:tc>
          <w:tcPr>
            <w:tcW w:w="4132" w:type="dxa"/>
            <w:tcBorders>
              <w:top w:val="single" w:sz="7" w:space="0" w:color="auto"/>
              <w:left w:val="single" w:sz="7" w:space="0" w:color="auto"/>
              <w:right w:val="double" w:sz="7" w:space="0" w:color="auto"/>
            </w:tcBorders>
          </w:tcPr>
          <w:p w14:paraId="37D679B7"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28 days</w:t>
            </w:r>
          </w:p>
        </w:tc>
      </w:tr>
      <w:tr w:rsidR="00F67BC3" w14:paraId="6D40AD23" w14:textId="77777777">
        <w:tc>
          <w:tcPr>
            <w:tcW w:w="3420" w:type="dxa"/>
            <w:tcBorders>
              <w:top w:val="single" w:sz="7" w:space="0" w:color="auto"/>
              <w:left w:val="double" w:sz="7" w:space="0" w:color="auto"/>
            </w:tcBorders>
          </w:tcPr>
          <w:p w14:paraId="6538143B"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b/>
                <w:spacing w:val="-2"/>
              </w:rPr>
              <w:t>Metals</w:t>
            </w:r>
            <w:r>
              <w:rPr>
                <w:rFonts w:ascii="Book Antiqua" w:hAnsi="Book Antiqua"/>
                <w:b/>
                <w:spacing w:val="-2"/>
                <w:vertAlign w:val="superscript"/>
              </w:rPr>
              <w:t>(5)</w:t>
            </w:r>
          </w:p>
        </w:tc>
        <w:tc>
          <w:tcPr>
            <w:tcW w:w="1994" w:type="dxa"/>
            <w:tcBorders>
              <w:top w:val="single" w:sz="7" w:space="0" w:color="auto"/>
            </w:tcBorders>
          </w:tcPr>
          <w:p w14:paraId="336D0F93" w14:textId="77777777" w:rsidR="00F67BC3" w:rsidRDefault="00F67BC3">
            <w:pPr>
              <w:tabs>
                <w:tab w:val="left" w:pos="-720"/>
              </w:tabs>
              <w:suppressAutoHyphens/>
              <w:spacing w:before="90" w:after="54" w:line="240" w:lineRule="atLeast"/>
              <w:jc w:val="center"/>
              <w:rPr>
                <w:rFonts w:ascii="Book Antiqua" w:hAnsi="Book Antiqua"/>
                <w:spacing w:val="-2"/>
              </w:rPr>
            </w:pPr>
          </w:p>
        </w:tc>
        <w:tc>
          <w:tcPr>
            <w:tcW w:w="3420" w:type="dxa"/>
            <w:tcBorders>
              <w:top w:val="single" w:sz="7" w:space="0" w:color="auto"/>
            </w:tcBorders>
          </w:tcPr>
          <w:p w14:paraId="79FB42B4" w14:textId="77777777" w:rsidR="00F67BC3" w:rsidRDefault="00F67BC3">
            <w:pPr>
              <w:tabs>
                <w:tab w:val="left" w:pos="-720"/>
              </w:tabs>
              <w:suppressAutoHyphens/>
              <w:spacing w:before="90" w:after="54" w:line="240" w:lineRule="atLeast"/>
              <w:rPr>
                <w:rFonts w:ascii="Book Antiqua" w:hAnsi="Book Antiqua"/>
                <w:spacing w:val="-2"/>
              </w:rPr>
            </w:pPr>
          </w:p>
        </w:tc>
        <w:tc>
          <w:tcPr>
            <w:tcW w:w="4132" w:type="dxa"/>
            <w:tcBorders>
              <w:top w:val="single" w:sz="7" w:space="0" w:color="auto"/>
              <w:left w:val="single" w:sz="7" w:space="0" w:color="auto"/>
              <w:right w:val="double" w:sz="7" w:space="0" w:color="auto"/>
            </w:tcBorders>
          </w:tcPr>
          <w:p w14:paraId="373AFE75" w14:textId="77777777" w:rsidR="00F67BC3" w:rsidRDefault="00F67BC3">
            <w:pPr>
              <w:tabs>
                <w:tab w:val="left" w:pos="-720"/>
              </w:tabs>
              <w:suppressAutoHyphens/>
              <w:spacing w:before="90" w:after="54" w:line="240" w:lineRule="atLeast"/>
              <w:rPr>
                <w:rFonts w:ascii="Book Antiqua" w:hAnsi="Book Antiqua"/>
                <w:spacing w:val="-2"/>
              </w:rPr>
            </w:pPr>
          </w:p>
        </w:tc>
      </w:tr>
      <w:tr w:rsidR="00F67BC3" w14:paraId="61D1C8E4" w14:textId="77777777">
        <w:tc>
          <w:tcPr>
            <w:tcW w:w="3420" w:type="dxa"/>
            <w:tcBorders>
              <w:top w:val="single" w:sz="7" w:space="0" w:color="auto"/>
              <w:left w:val="double" w:sz="7" w:space="0" w:color="auto"/>
            </w:tcBorders>
          </w:tcPr>
          <w:p w14:paraId="653F015D"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Arsenic</w:t>
            </w:r>
          </w:p>
        </w:tc>
        <w:tc>
          <w:tcPr>
            <w:tcW w:w="1994" w:type="dxa"/>
            <w:tcBorders>
              <w:top w:val="single" w:sz="7" w:space="0" w:color="auto"/>
              <w:left w:val="single" w:sz="7" w:space="0" w:color="auto"/>
            </w:tcBorders>
          </w:tcPr>
          <w:p w14:paraId="3D242B1F"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2F97120A"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519BD1F0"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65C3EAEB" w14:textId="77777777">
        <w:tc>
          <w:tcPr>
            <w:tcW w:w="3420" w:type="dxa"/>
            <w:tcBorders>
              <w:top w:val="single" w:sz="7" w:space="0" w:color="auto"/>
              <w:left w:val="double" w:sz="7" w:space="0" w:color="auto"/>
            </w:tcBorders>
          </w:tcPr>
          <w:p w14:paraId="4814B176"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Boron</w:t>
            </w:r>
          </w:p>
        </w:tc>
        <w:tc>
          <w:tcPr>
            <w:tcW w:w="1994" w:type="dxa"/>
            <w:tcBorders>
              <w:top w:val="single" w:sz="7" w:space="0" w:color="auto"/>
              <w:left w:val="single" w:sz="7" w:space="0" w:color="auto"/>
            </w:tcBorders>
          </w:tcPr>
          <w:p w14:paraId="5CE8E584"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6DB9D723"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0D7F3FEC"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1C484A9A" w14:textId="77777777">
        <w:tc>
          <w:tcPr>
            <w:tcW w:w="3420" w:type="dxa"/>
            <w:tcBorders>
              <w:top w:val="single" w:sz="7" w:space="0" w:color="auto"/>
              <w:left w:val="double" w:sz="7" w:space="0" w:color="auto"/>
            </w:tcBorders>
          </w:tcPr>
          <w:p w14:paraId="28181D54"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Cadmium</w:t>
            </w:r>
          </w:p>
        </w:tc>
        <w:tc>
          <w:tcPr>
            <w:tcW w:w="1994" w:type="dxa"/>
            <w:tcBorders>
              <w:top w:val="single" w:sz="7" w:space="0" w:color="auto"/>
              <w:left w:val="single" w:sz="7" w:space="0" w:color="auto"/>
            </w:tcBorders>
          </w:tcPr>
          <w:p w14:paraId="4029DED5"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21565784"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08681708"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38029A39" w14:textId="77777777">
        <w:tc>
          <w:tcPr>
            <w:tcW w:w="3420" w:type="dxa"/>
            <w:tcBorders>
              <w:top w:val="single" w:sz="7" w:space="0" w:color="auto"/>
              <w:left w:val="double" w:sz="7" w:space="0" w:color="auto"/>
            </w:tcBorders>
          </w:tcPr>
          <w:p w14:paraId="1C62AE5E"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Chromium (Total)</w:t>
            </w:r>
          </w:p>
        </w:tc>
        <w:tc>
          <w:tcPr>
            <w:tcW w:w="1994" w:type="dxa"/>
            <w:tcBorders>
              <w:top w:val="single" w:sz="7" w:space="0" w:color="auto"/>
              <w:left w:val="single" w:sz="7" w:space="0" w:color="auto"/>
            </w:tcBorders>
          </w:tcPr>
          <w:p w14:paraId="10C81D60"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681B9B74"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06279819"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4237A59B" w14:textId="77777777">
        <w:tc>
          <w:tcPr>
            <w:tcW w:w="3420" w:type="dxa"/>
            <w:tcBorders>
              <w:top w:val="single" w:sz="7" w:space="0" w:color="auto"/>
              <w:left w:val="double" w:sz="7" w:space="0" w:color="auto"/>
            </w:tcBorders>
          </w:tcPr>
          <w:p w14:paraId="56E35DD0"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Copper</w:t>
            </w:r>
          </w:p>
        </w:tc>
        <w:tc>
          <w:tcPr>
            <w:tcW w:w="1994" w:type="dxa"/>
            <w:tcBorders>
              <w:top w:val="single" w:sz="7" w:space="0" w:color="auto"/>
              <w:left w:val="single" w:sz="7" w:space="0" w:color="auto"/>
            </w:tcBorders>
          </w:tcPr>
          <w:p w14:paraId="6B92DDFC"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7C5AFC30"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4989B027"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26A83E21" w14:textId="77777777">
        <w:tc>
          <w:tcPr>
            <w:tcW w:w="3420" w:type="dxa"/>
            <w:tcBorders>
              <w:top w:val="single" w:sz="7" w:space="0" w:color="auto"/>
              <w:left w:val="double" w:sz="7" w:space="0" w:color="auto"/>
            </w:tcBorders>
          </w:tcPr>
          <w:p w14:paraId="6BD8F230"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Lead</w:t>
            </w:r>
          </w:p>
        </w:tc>
        <w:tc>
          <w:tcPr>
            <w:tcW w:w="1994" w:type="dxa"/>
            <w:tcBorders>
              <w:top w:val="single" w:sz="7" w:space="0" w:color="auto"/>
              <w:left w:val="single" w:sz="7" w:space="0" w:color="auto"/>
            </w:tcBorders>
          </w:tcPr>
          <w:p w14:paraId="7CD01531"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55C9FF72"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4159A1FD"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1331C108" w14:textId="77777777">
        <w:tc>
          <w:tcPr>
            <w:tcW w:w="3420" w:type="dxa"/>
            <w:tcBorders>
              <w:top w:val="single" w:sz="7" w:space="0" w:color="auto"/>
              <w:left w:val="double" w:sz="7" w:space="0" w:color="auto"/>
            </w:tcBorders>
          </w:tcPr>
          <w:p w14:paraId="1F643BF3"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Mercury</w:t>
            </w:r>
          </w:p>
        </w:tc>
        <w:tc>
          <w:tcPr>
            <w:tcW w:w="1994" w:type="dxa"/>
            <w:tcBorders>
              <w:top w:val="single" w:sz="7" w:space="0" w:color="auto"/>
              <w:left w:val="single" w:sz="7" w:space="0" w:color="auto"/>
            </w:tcBorders>
          </w:tcPr>
          <w:p w14:paraId="635CA973"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74DD8840"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71C0F988"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28 days</w:t>
            </w:r>
          </w:p>
        </w:tc>
      </w:tr>
      <w:tr w:rsidR="00F67BC3" w14:paraId="26449986" w14:textId="77777777">
        <w:tc>
          <w:tcPr>
            <w:tcW w:w="3420" w:type="dxa"/>
            <w:tcBorders>
              <w:top w:val="single" w:sz="7" w:space="0" w:color="auto"/>
              <w:left w:val="double" w:sz="7" w:space="0" w:color="auto"/>
            </w:tcBorders>
          </w:tcPr>
          <w:p w14:paraId="76C715A9"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Molybdenum</w:t>
            </w:r>
          </w:p>
        </w:tc>
        <w:tc>
          <w:tcPr>
            <w:tcW w:w="1994" w:type="dxa"/>
            <w:tcBorders>
              <w:top w:val="single" w:sz="7" w:space="0" w:color="auto"/>
              <w:left w:val="single" w:sz="7" w:space="0" w:color="auto"/>
            </w:tcBorders>
          </w:tcPr>
          <w:p w14:paraId="4E96F8B8"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10D07C4B"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293D0DBB"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1BA16961" w14:textId="77777777">
        <w:tc>
          <w:tcPr>
            <w:tcW w:w="3420" w:type="dxa"/>
            <w:tcBorders>
              <w:top w:val="single" w:sz="7" w:space="0" w:color="auto"/>
              <w:left w:val="double" w:sz="7" w:space="0" w:color="auto"/>
              <w:bottom w:val="double" w:sz="7" w:space="0" w:color="auto"/>
            </w:tcBorders>
          </w:tcPr>
          <w:p w14:paraId="30C2744F"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Nickel</w:t>
            </w:r>
          </w:p>
        </w:tc>
        <w:tc>
          <w:tcPr>
            <w:tcW w:w="1994" w:type="dxa"/>
            <w:tcBorders>
              <w:top w:val="single" w:sz="7" w:space="0" w:color="auto"/>
              <w:left w:val="single" w:sz="7" w:space="0" w:color="auto"/>
              <w:bottom w:val="double" w:sz="7" w:space="0" w:color="auto"/>
            </w:tcBorders>
          </w:tcPr>
          <w:p w14:paraId="2EF4D13E"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bottom w:val="double" w:sz="7" w:space="0" w:color="auto"/>
            </w:tcBorders>
          </w:tcPr>
          <w:p w14:paraId="010C0980"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bottom w:val="double" w:sz="7" w:space="0" w:color="auto"/>
              <w:right w:val="double" w:sz="7" w:space="0" w:color="auto"/>
            </w:tcBorders>
          </w:tcPr>
          <w:p w14:paraId="45D51C09"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bl>
    <w:p w14:paraId="1A546098" w14:textId="77777777" w:rsidR="00F67BC3" w:rsidRDefault="00F67BC3">
      <w:pPr>
        <w:tabs>
          <w:tab w:val="center" w:pos="6480"/>
        </w:tabs>
        <w:suppressAutoHyphens/>
        <w:spacing w:line="240" w:lineRule="atLeast"/>
        <w:jc w:val="both"/>
        <w:rPr>
          <w:rFonts w:ascii="Book Antiqua" w:hAnsi="Book Antiqua"/>
          <w:b/>
          <w:spacing w:val="-3"/>
          <w:vertAlign w:val="superscript"/>
        </w:rPr>
      </w:pPr>
      <w:r>
        <w:rPr>
          <w:rFonts w:ascii="Book Antiqua" w:hAnsi="Book Antiqua"/>
          <w:spacing w:val="-2"/>
        </w:rPr>
        <w:br w:type="page"/>
      </w:r>
      <w:r>
        <w:rPr>
          <w:rFonts w:ascii="Book Antiqua" w:hAnsi="Book Antiqua"/>
          <w:b/>
          <w:spacing w:val="-3"/>
        </w:rPr>
        <w:lastRenderedPageBreak/>
        <w:tab/>
        <w:t xml:space="preserve">Required Containers, Preservation Techniques, and Holding Times for Sludge Parameters </w:t>
      </w:r>
      <w:r>
        <w:rPr>
          <w:rFonts w:ascii="Book Antiqua" w:hAnsi="Book Antiqua"/>
          <w:b/>
          <w:spacing w:val="-3"/>
          <w:vertAlign w:val="superscript"/>
        </w:rPr>
        <w:t>(1)</w:t>
      </w:r>
    </w:p>
    <w:p w14:paraId="320A5D18" w14:textId="77777777" w:rsidR="00F67BC3" w:rsidRDefault="00F67BC3">
      <w:pPr>
        <w:tabs>
          <w:tab w:val="left" w:pos="-720"/>
        </w:tabs>
        <w:suppressAutoHyphens/>
        <w:spacing w:line="240" w:lineRule="atLeast"/>
        <w:jc w:val="both"/>
        <w:rPr>
          <w:rFonts w:ascii="Book Antiqua" w:hAnsi="Book Antiqua"/>
          <w:b/>
          <w:spacing w:val="-3"/>
        </w:rPr>
      </w:pPr>
    </w:p>
    <w:tbl>
      <w:tblPr>
        <w:tblW w:w="0" w:type="auto"/>
        <w:tblInd w:w="120" w:type="dxa"/>
        <w:tblLayout w:type="fixed"/>
        <w:tblCellMar>
          <w:left w:w="120" w:type="dxa"/>
          <w:right w:w="120" w:type="dxa"/>
        </w:tblCellMar>
        <w:tblLook w:val="0000" w:firstRow="0" w:lastRow="0" w:firstColumn="0" w:lastColumn="0" w:noHBand="0" w:noVBand="0"/>
      </w:tblPr>
      <w:tblGrid>
        <w:gridCol w:w="3420"/>
        <w:gridCol w:w="1994"/>
        <w:gridCol w:w="3420"/>
        <w:gridCol w:w="4132"/>
      </w:tblGrid>
      <w:tr w:rsidR="00F67BC3" w14:paraId="2F5100CD" w14:textId="77777777">
        <w:tc>
          <w:tcPr>
            <w:tcW w:w="3420" w:type="dxa"/>
            <w:tcBorders>
              <w:top w:val="double" w:sz="7" w:space="0" w:color="auto"/>
              <w:left w:val="double" w:sz="7" w:space="0" w:color="auto"/>
              <w:bottom w:val="single" w:sz="18" w:space="0" w:color="auto"/>
            </w:tcBorders>
          </w:tcPr>
          <w:p w14:paraId="52A22C32"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Parameter</w:t>
            </w:r>
          </w:p>
        </w:tc>
        <w:tc>
          <w:tcPr>
            <w:tcW w:w="1994" w:type="dxa"/>
            <w:tcBorders>
              <w:top w:val="double" w:sz="7" w:space="0" w:color="auto"/>
              <w:left w:val="single" w:sz="7" w:space="0" w:color="auto"/>
              <w:bottom w:val="single" w:sz="18" w:space="0" w:color="auto"/>
            </w:tcBorders>
          </w:tcPr>
          <w:p w14:paraId="32866922"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Container</w:t>
            </w:r>
            <w:r>
              <w:rPr>
                <w:rFonts w:ascii="Book Antiqua" w:hAnsi="Book Antiqua"/>
                <w:spacing w:val="-2"/>
                <w:vertAlign w:val="superscript"/>
              </w:rPr>
              <w:t>(2)</w:t>
            </w:r>
          </w:p>
        </w:tc>
        <w:tc>
          <w:tcPr>
            <w:tcW w:w="3420" w:type="dxa"/>
            <w:tcBorders>
              <w:top w:val="double" w:sz="7" w:space="0" w:color="auto"/>
              <w:left w:val="single" w:sz="7" w:space="0" w:color="auto"/>
              <w:bottom w:val="single" w:sz="18" w:space="0" w:color="auto"/>
            </w:tcBorders>
          </w:tcPr>
          <w:p w14:paraId="697C1790"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Preservation</w:t>
            </w:r>
            <w:r>
              <w:rPr>
                <w:rFonts w:ascii="Book Antiqua" w:hAnsi="Book Antiqua"/>
                <w:spacing w:val="-2"/>
                <w:vertAlign w:val="superscript"/>
              </w:rPr>
              <w:t>(3)</w:t>
            </w:r>
          </w:p>
        </w:tc>
        <w:tc>
          <w:tcPr>
            <w:tcW w:w="4132" w:type="dxa"/>
            <w:tcBorders>
              <w:top w:val="double" w:sz="7" w:space="0" w:color="auto"/>
              <w:left w:val="single" w:sz="7" w:space="0" w:color="auto"/>
              <w:bottom w:val="single" w:sz="18" w:space="0" w:color="auto"/>
              <w:right w:val="double" w:sz="7" w:space="0" w:color="auto"/>
            </w:tcBorders>
          </w:tcPr>
          <w:p w14:paraId="58A0E3D3"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Holding Time</w:t>
            </w:r>
            <w:r>
              <w:rPr>
                <w:rFonts w:ascii="Book Antiqua" w:hAnsi="Book Antiqua"/>
                <w:spacing w:val="-2"/>
                <w:vertAlign w:val="superscript"/>
              </w:rPr>
              <w:t>(4)</w:t>
            </w:r>
          </w:p>
        </w:tc>
      </w:tr>
      <w:tr w:rsidR="00F67BC3" w14:paraId="3514940B" w14:textId="77777777">
        <w:tc>
          <w:tcPr>
            <w:tcW w:w="3420" w:type="dxa"/>
            <w:tcBorders>
              <w:top w:val="single" w:sz="21" w:space="0" w:color="auto"/>
              <w:left w:val="double" w:sz="7" w:space="0" w:color="auto"/>
            </w:tcBorders>
          </w:tcPr>
          <w:p w14:paraId="51988892"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Potassium</w:t>
            </w:r>
          </w:p>
        </w:tc>
        <w:tc>
          <w:tcPr>
            <w:tcW w:w="1994" w:type="dxa"/>
            <w:tcBorders>
              <w:top w:val="single" w:sz="21" w:space="0" w:color="auto"/>
              <w:left w:val="single" w:sz="7" w:space="0" w:color="auto"/>
            </w:tcBorders>
          </w:tcPr>
          <w:p w14:paraId="63BC298B"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21" w:space="0" w:color="auto"/>
              <w:left w:val="single" w:sz="7" w:space="0" w:color="auto"/>
            </w:tcBorders>
          </w:tcPr>
          <w:p w14:paraId="4492B7E6"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21" w:space="0" w:color="auto"/>
              <w:left w:val="single" w:sz="7" w:space="0" w:color="auto"/>
              <w:right w:val="double" w:sz="7" w:space="0" w:color="auto"/>
            </w:tcBorders>
          </w:tcPr>
          <w:p w14:paraId="4BA5DCCD"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2A95D9FA" w14:textId="77777777">
        <w:tc>
          <w:tcPr>
            <w:tcW w:w="3420" w:type="dxa"/>
            <w:tcBorders>
              <w:top w:val="single" w:sz="7" w:space="0" w:color="auto"/>
              <w:left w:val="double" w:sz="7" w:space="0" w:color="auto"/>
            </w:tcBorders>
          </w:tcPr>
          <w:p w14:paraId="71802F3A"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Selenium</w:t>
            </w:r>
          </w:p>
        </w:tc>
        <w:tc>
          <w:tcPr>
            <w:tcW w:w="1994" w:type="dxa"/>
            <w:tcBorders>
              <w:top w:val="single" w:sz="7" w:space="0" w:color="auto"/>
              <w:left w:val="single" w:sz="7" w:space="0" w:color="auto"/>
            </w:tcBorders>
          </w:tcPr>
          <w:p w14:paraId="5DA0BDFA"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7AA50E09"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291876E4"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0978102B" w14:textId="77777777">
        <w:tc>
          <w:tcPr>
            <w:tcW w:w="3420" w:type="dxa"/>
            <w:tcBorders>
              <w:top w:val="single" w:sz="7" w:space="0" w:color="auto"/>
              <w:left w:val="double" w:sz="7" w:space="0" w:color="auto"/>
            </w:tcBorders>
          </w:tcPr>
          <w:p w14:paraId="51D81ACB"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Polychlorinated Biphenyls</w:t>
            </w:r>
          </w:p>
        </w:tc>
        <w:tc>
          <w:tcPr>
            <w:tcW w:w="1994" w:type="dxa"/>
            <w:tcBorders>
              <w:top w:val="single" w:sz="7" w:space="0" w:color="auto"/>
              <w:left w:val="single" w:sz="7" w:space="0" w:color="auto"/>
            </w:tcBorders>
          </w:tcPr>
          <w:p w14:paraId="6A88C8D1"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G, Teflon-lined cap or aluminum foil</w:t>
            </w:r>
          </w:p>
        </w:tc>
        <w:tc>
          <w:tcPr>
            <w:tcW w:w="3420" w:type="dxa"/>
            <w:tcBorders>
              <w:top w:val="single" w:sz="7" w:space="0" w:color="auto"/>
              <w:left w:val="single" w:sz="7" w:space="0" w:color="auto"/>
            </w:tcBorders>
          </w:tcPr>
          <w:p w14:paraId="1C8CE96C"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Cool, 4 C</w:t>
            </w:r>
          </w:p>
        </w:tc>
        <w:tc>
          <w:tcPr>
            <w:tcW w:w="4132" w:type="dxa"/>
            <w:tcBorders>
              <w:top w:val="single" w:sz="7" w:space="0" w:color="auto"/>
              <w:left w:val="single" w:sz="7" w:space="0" w:color="auto"/>
              <w:right w:val="double" w:sz="7" w:space="0" w:color="auto"/>
            </w:tcBorders>
          </w:tcPr>
          <w:p w14:paraId="64E3927F"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extract within 7 days, analyze within 40 days after extraction.</w:t>
            </w:r>
          </w:p>
        </w:tc>
      </w:tr>
      <w:tr w:rsidR="00F67BC3" w14:paraId="114CBE44" w14:textId="77777777">
        <w:tc>
          <w:tcPr>
            <w:tcW w:w="3420" w:type="dxa"/>
            <w:tcBorders>
              <w:top w:val="single" w:sz="7" w:space="0" w:color="auto"/>
              <w:left w:val="double" w:sz="7" w:space="0" w:color="auto"/>
            </w:tcBorders>
          </w:tcPr>
          <w:p w14:paraId="5E110907"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Purgeable Halocarbons</w:t>
            </w:r>
          </w:p>
        </w:tc>
        <w:tc>
          <w:tcPr>
            <w:tcW w:w="1994" w:type="dxa"/>
            <w:tcBorders>
              <w:top w:val="single" w:sz="7" w:space="0" w:color="auto"/>
              <w:left w:val="single" w:sz="7" w:space="0" w:color="auto"/>
            </w:tcBorders>
          </w:tcPr>
          <w:p w14:paraId="4E942F5A"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G, Teflon-lined</w:t>
            </w:r>
          </w:p>
          <w:p w14:paraId="25E9796C"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septum</w:t>
            </w:r>
          </w:p>
        </w:tc>
        <w:tc>
          <w:tcPr>
            <w:tcW w:w="3420" w:type="dxa"/>
            <w:tcBorders>
              <w:top w:val="single" w:sz="7" w:space="0" w:color="auto"/>
              <w:left w:val="single" w:sz="7" w:space="0" w:color="auto"/>
            </w:tcBorders>
          </w:tcPr>
          <w:p w14:paraId="08E3E307"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Cool, 4 C, 0.008% Na</w:t>
            </w:r>
            <w:r>
              <w:rPr>
                <w:rFonts w:ascii="Book Antiqua" w:hAnsi="Book Antiqua"/>
                <w:spacing w:val="-2"/>
                <w:vertAlign w:val="subscript"/>
              </w:rPr>
              <w:t>2</w:t>
            </w:r>
            <w:r>
              <w:rPr>
                <w:rFonts w:ascii="Book Antiqua" w:hAnsi="Book Antiqua"/>
                <w:spacing w:val="-2"/>
              </w:rPr>
              <w:t>S</w:t>
            </w:r>
            <w:r>
              <w:rPr>
                <w:rFonts w:ascii="Book Antiqua" w:hAnsi="Book Antiqua"/>
                <w:spacing w:val="-2"/>
                <w:vertAlign w:val="subscript"/>
              </w:rPr>
              <w:t>2</w:t>
            </w:r>
            <w:r>
              <w:rPr>
                <w:rFonts w:ascii="Book Antiqua" w:hAnsi="Book Antiqua"/>
                <w:spacing w:val="-2"/>
              </w:rPr>
              <w:t>O</w:t>
            </w:r>
            <w:r>
              <w:rPr>
                <w:rFonts w:ascii="Book Antiqua" w:hAnsi="Book Antiqua"/>
                <w:spacing w:val="-2"/>
                <w:vertAlign w:val="subscript"/>
              </w:rPr>
              <w:t>3</w:t>
            </w:r>
            <w:r>
              <w:rPr>
                <w:rFonts w:ascii="Book Antiqua" w:hAnsi="Book Antiqua"/>
                <w:spacing w:val="-2"/>
              </w:rPr>
              <w:t xml:space="preserve"> (8)</w:t>
            </w:r>
          </w:p>
        </w:tc>
        <w:tc>
          <w:tcPr>
            <w:tcW w:w="4132" w:type="dxa"/>
            <w:tcBorders>
              <w:top w:val="single" w:sz="7" w:space="0" w:color="auto"/>
              <w:left w:val="single" w:sz="7" w:space="0" w:color="auto"/>
              <w:right w:val="double" w:sz="7" w:space="0" w:color="auto"/>
            </w:tcBorders>
          </w:tcPr>
          <w:p w14:paraId="29893F43"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14 days</w:t>
            </w:r>
          </w:p>
        </w:tc>
      </w:tr>
      <w:tr w:rsidR="00F67BC3" w14:paraId="076A5455" w14:textId="77777777">
        <w:tc>
          <w:tcPr>
            <w:tcW w:w="3420" w:type="dxa"/>
            <w:tcBorders>
              <w:top w:val="single" w:sz="7" w:space="0" w:color="auto"/>
              <w:left w:val="double" w:sz="7" w:space="0" w:color="auto"/>
            </w:tcBorders>
          </w:tcPr>
          <w:p w14:paraId="482BF0C6"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Purgeable Aromatic Hydrocarbons</w:t>
            </w:r>
          </w:p>
        </w:tc>
        <w:tc>
          <w:tcPr>
            <w:tcW w:w="1994" w:type="dxa"/>
            <w:tcBorders>
              <w:top w:val="single" w:sz="7" w:space="0" w:color="auto"/>
              <w:left w:val="single" w:sz="7" w:space="0" w:color="auto"/>
            </w:tcBorders>
          </w:tcPr>
          <w:p w14:paraId="58C0AD00"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G, Teflon-lined</w:t>
            </w:r>
          </w:p>
          <w:p w14:paraId="72B9C75E"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septum</w:t>
            </w:r>
          </w:p>
        </w:tc>
        <w:tc>
          <w:tcPr>
            <w:tcW w:w="3420" w:type="dxa"/>
            <w:tcBorders>
              <w:top w:val="single" w:sz="7" w:space="0" w:color="auto"/>
              <w:left w:val="single" w:sz="7" w:space="0" w:color="auto"/>
            </w:tcBorders>
          </w:tcPr>
          <w:p w14:paraId="5C225057" w14:textId="77777777" w:rsidR="00F67BC3" w:rsidRDefault="00F67BC3">
            <w:pPr>
              <w:tabs>
                <w:tab w:val="left" w:pos="-720"/>
              </w:tabs>
              <w:suppressAutoHyphens/>
              <w:spacing w:before="90" w:line="240" w:lineRule="atLeast"/>
              <w:rPr>
                <w:rFonts w:ascii="Book Antiqua" w:hAnsi="Book Antiqua"/>
                <w:spacing w:val="-2"/>
              </w:rPr>
            </w:pPr>
            <w:r>
              <w:rPr>
                <w:rFonts w:ascii="Book Antiqua" w:hAnsi="Book Antiqua"/>
                <w:spacing w:val="-2"/>
              </w:rPr>
              <w:t>Cool, 4 C, 0.008% Na</w:t>
            </w:r>
            <w:r>
              <w:rPr>
                <w:rFonts w:ascii="Book Antiqua" w:hAnsi="Book Antiqua"/>
                <w:spacing w:val="-2"/>
                <w:vertAlign w:val="subscript"/>
              </w:rPr>
              <w:t>2</w:t>
            </w:r>
            <w:r>
              <w:rPr>
                <w:rFonts w:ascii="Book Antiqua" w:hAnsi="Book Antiqua"/>
                <w:spacing w:val="-2"/>
              </w:rPr>
              <w:t>S</w:t>
            </w:r>
            <w:r>
              <w:rPr>
                <w:rFonts w:ascii="Book Antiqua" w:hAnsi="Book Antiqua"/>
                <w:spacing w:val="-2"/>
                <w:vertAlign w:val="subscript"/>
              </w:rPr>
              <w:t>2</w:t>
            </w:r>
            <w:r>
              <w:rPr>
                <w:rFonts w:ascii="Book Antiqua" w:hAnsi="Book Antiqua"/>
                <w:spacing w:val="-2"/>
              </w:rPr>
              <w:t>O</w:t>
            </w:r>
            <w:r>
              <w:rPr>
                <w:rFonts w:ascii="Book Antiqua" w:hAnsi="Book Antiqua"/>
                <w:spacing w:val="-2"/>
                <w:vertAlign w:val="subscript"/>
              </w:rPr>
              <w:t>3</w:t>
            </w:r>
          </w:p>
          <w:p w14:paraId="2B7108BA" w14:textId="77777777" w:rsidR="00F67BC3" w:rsidRDefault="00F67BC3">
            <w:pPr>
              <w:tabs>
                <w:tab w:val="left" w:pos="-720"/>
              </w:tabs>
              <w:suppressAutoHyphens/>
              <w:spacing w:after="54" w:line="240" w:lineRule="atLeast"/>
              <w:rPr>
                <w:rFonts w:ascii="Book Antiqua" w:hAnsi="Book Antiqua"/>
                <w:spacing w:val="-2"/>
              </w:rPr>
            </w:pPr>
            <w:r>
              <w:rPr>
                <w:rFonts w:ascii="Book Antiqua" w:hAnsi="Book Antiqua"/>
                <w:spacing w:val="-2"/>
              </w:rPr>
              <w:t>HCL to pH 2 (8) (9)</w:t>
            </w:r>
          </w:p>
        </w:tc>
        <w:tc>
          <w:tcPr>
            <w:tcW w:w="4132" w:type="dxa"/>
            <w:tcBorders>
              <w:top w:val="single" w:sz="7" w:space="0" w:color="auto"/>
              <w:left w:val="single" w:sz="7" w:space="0" w:color="auto"/>
              <w:right w:val="double" w:sz="7" w:space="0" w:color="auto"/>
            </w:tcBorders>
          </w:tcPr>
          <w:p w14:paraId="2A68895C"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14 days</w:t>
            </w:r>
          </w:p>
        </w:tc>
      </w:tr>
      <w:tr w:rsidR="00F67BC3" w14:paraId="05B829EC" w14:textId="77777777">
        <w:tc>
          <w:tcPr>
            <w:tcW w:w="3420" w:type="dxa"/>
            <w:tcBorders>
              <w:top w:val="single" w:sz="7" w:space="0" w:color="auto"/>
              <w:left w:val="double" w:sz="7" w:space="0" w:color="auto"/>
              <w:bottom w:val="double" w:sz="7" w:space="0" w:color="auto"/>
            </w:tcBorders>
          </w:tcPr>
          <w:p w14:paraId="1532066A"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Pesticides</w:t>
            </w:r>
          </w:p>
        </w:tc>
        <w:tc>
          <w:tcPr>
            <w:tcW w:w="1994" w:type="dxa"/>
            <w:tcBorders>
              <w:top w:val="single" w:sz="7" w:space="0" w:color="auto"/>
              <w:left w:val="single" w:sz="7" w:space="0" w:color="auto"/>
              <w:bottom w:val="double" w:sz="7" w:space="0" w:color="auto"/>
            </w:tcBorders>
          </w:tcPr>
          <w:p w14:paraId="3B2CD990"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G, Teflon-lined cap</w:t>
            </w:r>
          </w:p>
        </w:tc>
        <w:tc>
          <w:tcPr>
            <w:tcW w:w="3420" w:type="dxa"/>
            <w:tcBorders>
              <w:top w:val="single" w:sz="7" w:space="0" w:color="auto"/>
              <w:left w:val="single" w:sz="7" w:space="0" w:color="auto"/>
              <w:bottom w:val="double" w:sz="7" w:space="0" w:color="auto"/>
            </w:tcBorders>
          </w:tcPr>
          <w:p w14:paraId="42A346F9"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Cool, 4 C, pH 5-9 (10)</w:t>
            </w:r>
          </w:p>
        </w:tc>
        <w:tc>
          <w:tcPr>
            <w:tcW w:w="4132" w:type="dxa"/>
            <w:tcBorders>
              <w:top w:val="single" w:sz="7" w:space="0" w:color="auto"/>
              <w:left w:val="single" w:sz="7" w:space="0" w:color="auto"/>
              <w:bottom w:val="double" w:sz="7" w:space="0" w:color="auto"/>
              <w:right w:val="double" w:sz="7" w:space="0" w:color="auto"/>
            </w:tcBorders>
          </w:tcPr>
          <w:p w14:paraId="0CE69A3F" w14:textId="77777777" w:rsidR="00F67BC3" w:rsidRDefault="00F67BC3">
            <w:pPr>
              <w:tabs>
                <w:tab w:val="left" w:pos="-720"/>
              </w:tabs>
              <w:suppressAutoHyphens/>
              <w:spacing w:before="90" w:after="54" w:line="240" w:lineRule="atLeast"/>
              <w:rPr>
                <w:rFonts w:ascii="Book Antiqua" w:hAnsi="Book Antiqua"/>
                <w:spacing w:val="-2"/>
              </w:rPr>
            </w:pPr>
            <w:r>
              <w:rPr>
                <w:rFonts w:ascii="Book Antiqua" w:hAnsi="Book Antiqua"/>
                <w:spacing w:val="-2"/>
              </w:rPr>
              <w:t>7 days until extraction, 40 days after extraction</w:t>
            </w:r>
          </w:p>
        </w:tc>
      </w:tr>
    </w:tbl>
    <w:p w14:paraId="052CFDB5" w14:textId="77777777" w:rsidR="00F67BC3" w:rsidRDefault="00F67BC3">
      <w:pPr>
        <w:tabs>
          <w:tab w:val="left" w:pos="-720"/>
        </w:tabs>
        <w:suppressAutoHyphens/>
        <w:spacing w:line="240" w:lineRule="atLeast"/>
        <w:jc w:val="both"/>
        <w:rPr>
          <w:rFonts w:ascii="Book Antiqua" w:hAnsi="Book Antiqua"/>
          <w:b/>
          <w:spacing w:val="-3"/>
        </w:rPr>
        <w:sectPr w:rsidR="00F67BC3">
          <w:pgSz w:w="15840" w:h="12240" w:orient="landscape" w:code="1"/>
          <w:pgMar w:top="1080" w:right="619" w:bottom="1080" w:left="720" w:header="634" w:footer="230" w:gutter="0"/>
          <w:pgNumType w:start="1"/>
          <w:cols w:space="720"/>
        </w:sectPr>
      </w:pPr>
    </w:p>
    <w:p w14:paraId="2A0DBA5C" w14:textId="77777777" w:rsidR="00F67BC3" w:rsidRDefault="00F67BC3">
      <w:pPr>
        <w:tabs>
          <w:tab w:val="left" w:pos="-720"/>
        </w:tabs>
        <w:suppressAutoHyphens/>
        <w:spacing w:line="240" w:lineRule="atLeast"/>
        <w:jc w:val="both"/>
        <w:rPr>
          <w:rFonts w:ascii="Book Antiqua" w:hAnsi="Book Antiqua"/>
          <w:spacing w:val="-2"/>
        </w:rPr>
      </w:pPr>
      <w:r>
        <w:rPr>
          <w:rFonts w:ascii="Book Antiqua" w:hAnsi="Book Antiqua"/>
          <w:b/>
          <w:spacing w:val="-3"/>
        </w:rPr>
        <w:lastRenderedPageBreak/>
        <w:t>Sample Collection References:</w:t>
      </w:r>
    </w:p>
    <w:p w14:paraId="6BB31856" w14:textId="77777777" w:rsidR="00F67BC3" w:rsidRDefault="00F67BC3">
      <w:pPr>
        <w:tabs>
          <w:tab w:val="left" w:pos="-720"/>
        </w:tabs>
        <w:suppressAutoHyphens/>
        <w:spacing w:line="240" w:lineRule="atLeast"/>
        <w:jc w:val="both"/>
        <w:rPr>
          <w:rFonts w:ascii="Book Antiqua" w:hAnsi="Book Antiqua"/>
          <w:spacing w:val="-2"/>
        </w:rPr>
      </w:pPr>
    </w:p>
    <w:p w14:paraId="50B98EEE"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(1)</w:t>
      </w:r>
      <w:r>
        <w:rPr>
          <w:rFonts w:ascii="Book Antiqua" w:hAnsi="Book Antiqua"/>
          <w:spacing w:val="-2"/>
        </w:rPr>
        <w:tab/>
        <w:t>Abstracted from the Code of Federal Regulations, 40 CFR Part 136, revised as of July 1986.</w:t>
      </w:r>
    </w:p>
    <w:p w14:paraId="79AD2BAE" w14:textId="77777777" w:rsidR="00F67BC3" w:rsidRDefault="00F67BC3">
      <w:pPr>
        <w:tabs>
          <w:tab w:val="left" w:pos="-720"/>
        </w:tabs>
        <w:suppressAutoHyphens/>
        <w:spacing w:line="240" w:lineRule="atLeast"/>
        <w:jc w:val="both"/>
        <w:rPr>
          <w:rFonts w:ascii="Book Antiqua" w:hAnsi="Book Antiqua"/>
          <w:spacing w:val="-2"/>
        </w:rPr>
      </w:pPr>
    </w:p>
    <w:p w14:paraId="0371AFA5"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(2)</w:t>
      </w:r>
      <w:r>
        <w:rPr>
          <w:rFonts w:ascii="Book Antiqua" w:hAnsi="Book Antiqua"/>
          <w:spacing w:val="-2"/>
        </w:rPr>
        <w:tab/>
        <w:t>Polyethylene (P) or Glass (G).</w:t>
      </w:r>
    </w:p>
    <w:p w14:paraId="3B6C031D" w14:textId="77777777" w:rsidR="00F67BC3" w:rsidRDefault="00F67BC3">
      <w:pPr>
        <w:tabs>
          <w:tab w:val="left" w:pos="-720"/>
        </w:tabs>
        <w:suppressAutoHyphens/>
        <w:spacing w:line="240" w:lineRule="atLeast"/>
        <w:jc w:val="both"/>
        <w:rPr>
          <w:rFonts w:ascii="Book Antiqua" w:hAnsi="Book Antiqua"/>
          <w:spacing w:val="-2"/>
        </w:rPr>
      </w:pPr>
    </w:p>
    <w:p w14:paraId="39C055E3"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(3)</w:t>
      </w:r>
      <w:r>
        <w:rPr>
          <w:rFonts w:ascii="Book Antiqua" w:hAnsi="Book Antiqua"/>
          <w:spacing w:val="-2"/>
        </w:rPr>
        <w:tab/>
        <w:t>Sample preservation should be performed immediately upon sample collection.  For composite chemical samples each aliquot should be preserved at the time of collection.  When use of an automated sampler makes it impossible to preserve each aliquot, then chemical samples may be preserved by maintaining at 4 C until composting and sample splitting is completed.</w:t>
      </w:r>
    </w:p>
    <w:p w14:paraId="22ABC3F4" w14:textId="77777777" w:rsidR="00F67BC3" w:rsidRDefault="00F67BC3">
      <w:pPr>
        <w:tabs>
          <w:tab w:val="left" w:pos="-720"/>
        </w:tabs>
        <w:suppressAutoHyphens/>
        <w:spacing w:line="240" w:lineRule="atLeast"/>
        <w:jc w:val="both"/>
        <w:rPr>
          <w:rFonts w:ascii="Book Antiqua" w:hAnsi="Book Antiqua"/>
          <w:spacing w:val="-2"/>
        </w:rPr>
      </w:pPr>
    </w:p>
    <w:p w14:paraId="32891CFE"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(4)</w:t>
      </w:r>
      <w:r>
        <w:rPr>
          <w:rFonts w:ascii="Book Antiqua" w:hAnsi="Book Antiqua"/>
          <w:spacing w:val="-2"/>
        </w:rPr>
        <w:tab/>
        <w:t>Samples should be analyzed as soon as possible after collection.  The times listed are the maximum times that samples may be held before analysis and still be considered valid.  Some samples may not be stable for the maximum time period given in the table.  A permittee or monitoring laboratory is obligated to hold the sample for a shorter time if knowledge exists to show that this is necessary to maintain sample stability.</w:t>
      </w:r>
    </w:p>
    <w:p w14:paraId="5129FC56" w14:textId="77777777" w:rsidR="00F67BC3" w:rsidRDefault="00F67BC3">
      <w:pPr>
        <w:tabs>
          <w:tab w:val="left" w:pos="-720"/>
        </w:tabs>
        <w:suppressAutoHyphens/>
        <w:spacing w:line="240" w:lineRule="atLeast"/>
        <w:jc w:val="both"/>
        <w:rPr>
          <w:rFonts w:ascii="Book Antiqua" w:hAnsi="Book Antiqua"/>
          <w:spacing w:val="-2"/>
        </w:rPr>
      </w:pPr>
    </w:p>
    <w:p w14:paraId="52C254B2"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(5)</w:t>
      </w:r>
      <w:r>
        <w:rPr>
          <w:rFonts w:ascii="Book Antiqua" w:hAnsi="Book Antiqua"/>
          <w:spacing w:val="-2"/>
        </w:rPr>
        <w:tab/>
        <w:t>Analyze sludge samples for the total metals listed.</w:t>
      </w:r>
    </w:p>
    <w:p w14:paraId="04380842" w14:textId="77777777" w:rsidR="00F67BC3" w:rsidRDefault="00F67BC3">
      <w:pPr>
        <w:tabs>
          <w:tab w:val="left" w:pos="-720"/>
        </w:tabs>
        <w:suppressAutoHyphens/>
        <w:spacing w:line="240" w:lineRule="atLeast"/>
        <w:jc w:val="both"/>
        <w:rPr>
          <w:rFonts w:ascii="Book Antiqua" w:hAnsi="Book Antiqua"/>
          <w:spacing w:val="-2"/>
        </w:rPr>
      </w:pPr>
    </w:p>
    <w:p w14:paraId="74A18C69"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(6)</w:t>
      </w:r>
      <w:r>
        <w:rPr>
          <w:rFonts w:ascii="Book Antiqua" w:hAnsi="Book Antiqua"/>
          <w:spacing w:val="-2"/>
        </w:rPr>
        <w:tab/>
        <w:t>When the extractable analytes of concern fall within a single chemical category, the specified preservative and maximum holding times should be observed for the optimum safeguard of sample integrity.</w:t>
      </w:r>
    </w:p>
    <w:p w14:paraId="7494A070" w14:textId="77777777" w:rsidR="00F67BC3" w:rsidRDefault="00F67BC3">
      <w:pPr>
        <w:tabs>
          <w:tab w:val="left" w:pos="-720"/>
        </w:tabs>
        <w:suppressAutoHyphens/>
        <w:spacing w:line="240" w:lineRule="atLeast"/>
        <w:jc w:val="both"/>
        <w:rPr>
          <w:rFonts w:ascii="Book Antiqua" w:hAnsi="Book Antiqua"/>
          <w:spacing w:val="-2"/>
        </w:rPr>
      </w:pPr>
    </w:p>
    <w:p w14:paraId="04DBD21E"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(7)</w:t>
      </w:r>
      <w:r>
        <w:rPr>
          <w:rFonts w:ascii="Book Antiqua" w:hAnsi="Book Antiqua"/>
          <w:spacing w:val="-2"/>
        </w:rPr>
        <w:tab/>
        <w:t>The following optional preservation may be used when the referenced categories are to be analyzed in a single sample:  Cool to 4 C, add 0.008% Na</w:t>
      </w:r>
      <w:r>
        <w:rPr>
          <w:rFonts w:ascii="Book Antiqua" w:hAnsi="Book Antiqua"/>
          <w:spacing w:val="-2"/>
          <w:vertAlign w:val="subscript"/>
        </w:rPr>
        <w:t>2</w:t>
      </w:r>
      <w:r>
        <w:rPr>
          <w:rFonts w:ascii="Book Antiqua" w:hAnsi="Book Antiqua"/>
          <w:spacing w:val="-2"/>
        </w:rPr>
        <w:t>S</w:t>
      </w:r>
      <w:r>
        <w:rPr>
          <w:rFonts w:ascii="Book Antiqua" w:hAnsi="Book Antiqua"/>
          <w:spacing w:val="-2"/>
          <w:vertAlign w:val="subscript"/>
        </w:rPr>
        <w:t>2</w:t>
      </w:r>
      <w:r>
        <w:rPr>
          <w:rFonts w:ascii="Book Antiqua" w:hAnsi="Book Antiqua"/>
          <w:spacing w:val="-2"/>
        </w:rPr>
        <w:t>0</w:t>
      </w:r>
      <w:r>
        <w:rPr>
          <w:rFonts w:ascii="Book Antiqua" w:hAnsi="Book Antiqua"/>
          <w:spacing w:val="-2"/>
          <w:vertAlign w:val="subscript"/>
        </w:rPr>
        <w:t>3</w:t>
      </w:r>
      <w:r>
        <w:rPr>
          <w:rFonts w:ascii="Book Antiqua" w:hAnsi="Book Antiqua"/>
          <w:spacing w:val="-2"/>
        </w:rPr>
        <w:t xml:space="preserve"> to reduce residual chlorine, only if present; store in dark; adjust pH 6.0-9.0.  Samples preserved in this manner may be held for seven days before extraction and for forty days after extraction.</w:t>
      </w:r>
    </w:p>
    <w:p w14:paraId="00186BE5" w14:textId="77777777" w:rsidR="00F67BC3" w:rsidRDefault="00F67BC3">
      <w:pPr>
        <w:tabs>
          <w:tab w:val="left" w:pos="-720"/>
        </w:tabs>
        <w:suppressAutoHyphens/>
        <w:spacing w:line="240" w:lineRule="atLeast"/>
        <w:jc w:val="both"/>
        <w:rPr>
          <w:rFonts w:ascii="Book Antiqua" w:hAnsi="Book Antiqua"/>
          <w:spacing w:val="-2"/>
        </w:rPr>
      </w:pPr>
    </w:p>
    <w:p w14:paraId="43EFDD00"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(8)</w:t>
      </w:r>
      <w:r>
        <w:rPr>
          <w:rFonts w:ascii="Book Antiqua" w:hAnsi="Book Antiqua"/>
          <w:spacing w:val="-2"/>
        </w:rPr>
        <w:tab/>
        <w:t>0.008% Na</w:t>
      </w:r>
      <w:r>
        <w:rPr>
          <w:rFonts w:ascii="Book Antiqua" w:hAnsi="Book Antiqua"/>
          <w:spacing w:val="-2"/>
          <w:vertAlign w:val="subscript"/>
        </w:rPr>
        <w:t>2</w:t>
      </w:r>
      <w:r>
        <w:rPr>
          <w:rFonts w:ascii="Book Antiqua" w:hAnsi="Book Antiqua"/>
          <w:spacing w:val="-2"/>
        </w:rPr>
        <w:t>S</w:t>
      </w:r>
      <w:r>
        <w:rPr>
          <w:rFonts w:ascii="Book Antiqua" w:hAnsi="Book Antiqua"/>
          <w:spacing w:val="-2"/>
          <w:vertAlign w:val="subscript"/>
        </w:rPr>
        <w:t>2</w:t>
      </w:r>
      <w:r>
        <w:rPr>
          <w:rFonts w:ascii="Book Antiqua" w:hAnsi="Book Antiqua"/>
          <w:spacing w:val="-2"/>
        </w:rPr>
        <w:t>0</w:t>
      </w:r>
      <w:r>
        <w:rPr>
          <w:rFonts w:ascii="Book Antiqua" w:hAnsi="Book Antiqua"/>
          <w:spacing w:val="-2"/>
          <w:vertAlign w:val="subscript"/>
        </w:rPr>
        <w:t>3</w:t>
      </w:r>
      <w:r>
        <w:rPr>
          <w:rFonts w:ascii="Book Antiqua" w:hAnsi="Book Antiqua"/>
          <w:spacing w:val="-2"/>
        </w:rPr>
        <w:t xml:space="preserve"> should only be used in the presence of residual chlorine.</w:t>
      </w:r>
    </w:p>
    <w:p w14:paraId="63FE144D" w14:textId="77777777" w:rsidR="00F67BC3" w:rsidRDefault="00F67BC3">
      <w:pPr>
        <w:tabs>
          <w:tab w:val="left" w:pos="-720"/>
        </w:tabs>
        <w:suppressAutoHyphens/>
        <w:spacing w:line="240" w:lineRule="atLeast"/>
        <w:jc w:val="both"/>
        <w:rPr>
          <w:rFonts w:ascii="Book Antiqua" w:hAnsi="Book Antiqua"/>
          <w:spacing w:val="-2"/>
        </w:rPr>
      </w:pPr>
    </w:p>
    <w:p w14:paraId="255DCA81"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(9)</w:t>
      </w:r>
      <w:r>
        <w:rPr>
          <w:rFonts w:ascii="Book Antiqua" w:hAnsi="Book Antiqua"/>
          <w:spacing w:val="-2"/>
        </w:rPr>
        <w:tab/>
        <w:t>Sampling receiving no pH adjustment must be analyzed within 7 days of sampling.</w:t>
      </w:r>
    </w:p>
    <w:p w14:paraId="1A2E8C5C" w14:textId="77777777" w:rsidR="00F67BC3" w:rsidRDefault="00F67BC3">
      <w:pPr>
        <w:tabs>
          <w:tab w:val="left" w:pos="-720"/>
        </w:tabs>
        <w:suppressAutoHyphens/>
        <w:spacing w:line="240" w:lineRule="atLeast"/>
        <w:jc w:val="both"/>
        <w:rPr>
          <w:rFonts w:ascii="Book Antiqua" w:hAnsi="Book Antiqua"/>
          <w:spacing w:val="-2"/>
        </w:rPr>
      </w:pPr>
    </w:p>
    <w:p w14:paraId="06CB6291" w14:textId="77777777" w:rsidR="00F67BC3" w:rsidRDefault="00F67BC3">
      <w:pPr>
        <w:tabs>
          <w:tab w:val="left" w:pos="-720"/>
          <w:tab w:val="left" w:pos="0"/>
        </w:tabs>
        <w:suppressAutoHyphens/>
        <w:spacing w:line="240" w:lineRule="atLeast"/>
        <w:ind w:left="720" w:hanging="720"/>
        <w:jc w:val="both"/>
        <w:rPr>
          <w:rFonts w:ascii="Book Antiqua" w:hAnsi="Book Antiqua"/>
          <w:spacing w:val="-2"/>
        </w:rPr>
      </w:pPr>
      <w:r>
        <w:rPr>
          <w:rFonts w:ascii="Book Antiqua" w:hAnsi="Book Antiqua"/>
          <w:spacing w:val="-2"/>
        </w:rPr>
        <w:t>(10)</w:t>
      </w:r>
      <w:r>
        <w:rPr>
          <w:rFonts w:ascii="Book Antiqua" w:hAnsi="Book Antiqua"/>
          <w:spacing w:val="-2"/>
        </w:rPr>
        <w:tab/>
        <w:t>The pH adjustment may be performed upon receipt at the laboratory and may be omitted if the samples are within 72 hours of collection.</w:t>
      </w:r>
    </w:p>
    <w:p w14:paraId="4391108B" w14:textId="77777777" w:rsidR="00F67BC3" w:rsidRDefault="00F67BC3">
      <w:pPr>
        <w:tabs>
          <w:tab w:val="left" w:pos="-720"/>
        </w:tabs>
        <w:suppressAutoHyphens/>
        <w:spacing w:line="240" w:lineRule="atLeast"/>
        <w:jc w:val="both"/>
        <w:rPr>
          <w:rFonts w:ascii="Book Antiqua" w:hAnsi="Book Antiqua"/>
          <w:spacing w:val="-2"/>
        </w:rPr>
        <w:sectPr w:rsidR="00F67BC3">
          <w:pgSz w:w="12240" w:h="15840"/>
          <w:pgMar w:top="619" w:right="1080" w:bottom="720" w:left="1080" w:header="634" w:footer="230" w:gutter="0"/>
          <w:pgNumType w:start="1"/>
          <w:cols w:space="720"/>
        </w:sectPr>
      </w:pPr>
    </w:p>
    <w:p w14:paraId="2F34835B" w14:textId="77777777" w:rsidR="00F67BC3" w:rsidRDefault="00F67BC3">
      <w:pPr>
        <w:tabs>
          <w:tab w:val="center" w:pos="6480"/>
        </w:tabs>
        <w:suppressAutoHyphens/>
        <w:spacing w:line="240" w:lineRule="atLeast"/>
        <w:jc w:val="both"/>
        <w:rPr>
          <w:rFonts w:ascii="Book Antiqua" w:hAnsi="Book Antiqua"/>
          <w:spacing w:val="-2"/>
        </w:rPr>
      </w:pPr>
      <w:r>
        <w:rPr>
          <w:rFonts w:ascii="Book Antiqua" w:hAnsi="Book Antiqua"/>
          <w:spacing w:val="-2"/>
        </w:rPr>
        <w:lastRenderedPageBreak/>
        <w:tab/>
        <w:t>Table 1</w:t>
      </w:r>
      <w:r>
        <w:rPr>
          <w:rFonts w:ascii="Book Antiqua" w:hAnsi="Book Antiqua"/>
          <w:spacing w:val="-2"/>
        </w:rPr>
        <w:fldChar w:fldCharType="begin"/>
      </w:r>
      <w:r>
        <w:rPr>
          <w:rFonts w:ascii="Book Antiqua" w:hAnsi="Book Antiqua"/>
          <w:spacing w:val="-2"/>
        </w:rPr>
        <w:instrText xml:space="preserve">PRIVATE </w:instrText>
      </w:r>
      <w:r>
        <w:rPr>
          <w:rFonts w:ascii="Book Antiqua" w:hAnsi="Book Antiqua"/>
          <w:spacing w:val="-2"/>
        </w:rPr>
        <w:fldChar w:fldCharType="end"/>
      </w:r>
    </w:p>
    <w:p w14:paraId="0CA01241" w14:textId="77777777" w:rsidR="00F67BC3" w:rsidRDefault="00F67BC3">
      <w:pPr>
        <w:tabs>
          <w:tab w:val="center" w:pos="6480"/>
        </w:tabs>
        <w:suppressAutoHyphens/>
        <w:spacing w:line="240" w:lineRule="atLeast"/>
        <w:jc w:val="both"/>
        <w:rPr>
          <w:rFonts w:ascii="Book Antiqua" w:hAnsi="Book Antiqua"/>
          <w:b/>
          <w:spacing w:val="-2"/>
        </w:rPr>
      </w:pPr>
      <w:r>
        <w:rPr>
          <w:rFonts w:ascii="Book Antiqua" w:hAnsi="Book Antiqua"/>
          <w:b/>
          <w:spacing w:val="-2"/>
        </w:rPr>
        <w:tab/>
        <w:t>Required Data for Substances Specified in 310 CMR 32.12(2)(a) &amp; (b)</w:t>
      </w:r>
    </w:p>
    <w:p w14:paraId="73E8F312" w14:textId="77777777" w:rsidR="00F67BC3" w:rsidRDefault="00F67BC3">
      <w:pPr>
        <w:tabs>
          <w:tab w:val="center" w:pos="6480"/>
        </w:tabs>
        <w:suppressAutoHyphens/>
        <w:spacing w:line="240" w:lineRule="atLeast"/>
        <w:jc w:val="both"/>
        <w:rPr>
          <w:rFonts w:ascii="Book Antiqua" w:hAnsi="Book Antiqua"/>
          <w:spacing w:val="-2"/>
        </w:rPr>
      </w:pPr>
      <w:r>
        <w:rPr>
          <w:rFonts w:ascii="Book Antiqua" w:hAnsi="Book Antiqua"/>
          <w:b/>
          <w:spacing w:val="-2"/>
        </w:rPr>
        <w:tab/>
        <w:t>and new EPA Part 503 Regulations</w:t>
      </w:r>
    </w:p>
    <w:p w14:paraId="4AC1E0DD" w14:textId="77777777" w:rsidR="00F67BC3" w:rsidRDefault="00F67BC3">
      <w:pPr>
        <w:tabs>
          <w:tab w:val="center" w:pos="6480"/>
        </w:tabs>
        <w:suppressAutoHyphens/>
        <w:spacing w:line="240" w:lineRule="atLeast"/>
        <w:jc w:val="both"/>
        <w:rPr>
          <w:rFonts w:ascii="Book Antiqua" w:hAnsi="Book Antiqua"/>
          <w:spacing w:val="-2"/>
        </w:rPr>
      </w:pPr>
      <w:r>
        <w:rPr>
          <w:rFonts w:ascii="Book Antiqua" w:hAnsi="Book Antiqua"/>
          <w:spacing w:val="-2"/>
        </w:rPr>
        <w:tab/>
        <w:t>(A minimum of 3 separate analyses are required for initial approval)</w:t>
      </w:r>
    </w:p>
    <w:p w14:paraId="0ADC6AB6"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tbl>
      <w:tblPr>
        <w:tblW w:w="13319" w:type="dxa"/>
        <w:tblInd w:w="120" w:type="dxa"/>
        <w:tblLayout w:type="fixed"/>
        <w:tblCellMar>
          <w:left w:w="120" w:type="dxa"/>
          <w:right w:w="120" w:type="dxa"/>
        </w:tblCellMar>
        <w:tblLook w:val="0000" w:firstRow="0" w:lastRow="0" w:firstColumn="0" w:lastColumn="0" w:noHBand="0" w:noVBand="0"/>
      </w:tblPr>
      <w:tblGrid>
        <w:gridCol w:w="2638"/>
        <w:gridCol w:w="1202"/>
        <w:gridCol w:w="1560"/>
        <w:gridCol w:w="1440"/>
        <w:gridCol w:w="1080"/>
        <w:gridCol w:w="1239"/>
        <w:gridCol w:w="1303"/>
        <w:gridCol w:w="1425"/>
        <w:gridCol w:w="1432"/>
      </w:tblGrid>
      <w:tr w:rsidR="00F67BC3" w14:paraId="6CD3907D" w14:textId="77777777" w:rsidTr="004F1856">
        <w:tc>
          <w:tcPr>
            <w:tcW w:w="2638" w:type="dxa"/>
            <w:tcBorders>
              <w:top w:val="double" w:sz="7" w:space="0" w:color="auto"/>
              <w:left w:val="double" w:sz="7" w:space="0" w:color="auto"/>
              <w:bottom w:val="single" w:sz="18" w:space="0" w:color="auto"/>
            </w:tcBorders>
          </w:tcPr>
          <w:p w14:paraId="44F67539"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(1)</w:t>
            </w:r>
          </w:p>
          <w:p w14:paraId="3DFBF2E2"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Parameter</w:t>
            </w:r>
          </w:p>
        </w:tc>
        <w:tc>
          <w:tcPr>
            <w:tcW w:w="1202" w:type="dxa"/>
            <w:tcBorders>
              <w:top w:val="double" w:sz="7" w:space="0" w:color="auto"/>
              <w:left w:val="single" w:sz="7" w:space="0" w:color="auto"/>
              <w:bottom w:val="single" w:sz="18" w:space="0" w:color="auto"/>
            </w:tcBorders>
          </w:tcPr>
          <w:p w14:paraId="05A1A684"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(2)</w:t>
            </w:r>
          </w:p>
          <w:p w14:paraId="257DC456"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Reporting</w:t>
            </w:r>
          </w:p>
          <w:p w14:paraId="64E1DB6D"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Units</w:t>
            </w:r>
          </w:p>
        </w:tc>
        <w:tc>
          <w:tcPr>
            <w:tcW w:w="1560" w:type="dxa"/>
            <w:tcBorders>
              <w:top w:val="double" w:sz="7" w:space="0" w:color="auto"/>
              <w:left w:val="single" w:sz="7" w:space="0" w:color="auto"/>
              <w:bottom w:val="single" w:sz="18" w:space="0" w:color="auto"/>
            </w:tcBorders>
          </w:tcPr>
          <w:p w14:paraId="47ABC9AD"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(3)</w:t>
            </w:r>
          </w:p>
          <w:p w14:paraId="2464CCF6"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Concentration</w:t>
            </w:r>
          </w:p>
          <w:p w14:paraId="4A17CE69"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(dry weight)</w:t>
            </w:r>
          </w:p>
        </w:tc>
        <w:tc>
          <w:tcPr>
            <w:tcW w:w="1440" w:type="dxa"/>
            <w:tcBorders>
              <w:top w:val="double" w:sz="7" w:space="0" w:color="auto"/>
              <w:left w:val="single" w:sz="7" w:space="0" w:color="auto"/>
              <w:bottom w:val="single" w:sz="18" w:space="0" w:color="auto"/>
            </w:tcBorders>
          </w:tcPr>
          <w:p w14:paraId="0E567235"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(4)</w:t>
            </w:r>
          </w:p>
          <w:p w14:paraId="2568097D"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Preservation</w:t>
            </w:r>
          </w:p>
          <w:p w14:paraId="2340B6A9"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Technique</w:t>
            </w:r>
          </w:p>
        </w:tc>
        <w:tc>
          <w:tcPr>
            <w:tcW w:w="1080" w:type="dxa"/>
            <w:tcBorders>
              <w:top w:val="double" w:sz="7" w:space="0" w:color="auto"/>
              <w:left w:val="single" w:sz="7" w:space="0" w:color="auto"/>
              <w:bottom w:val="single" w:sz="18" w:space="0" w:color="auto"/>
            </w:tcBorders>
          </w:tcPr>
          <w:p w14:paraId="04AC385B"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(5)</w:t>
            </w:r>
          </w:p>
          <w:p w14:paraId="5DFAAF0F"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Date</w:t>
            </w:r>
          </w:p>
          <w:p w14:paraId="751AAE88"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Sampled</w:t>
            </w:r>
          </w:p>
        </w:tc>
        <w:tc>
          <w:tcPr>
            <w:tcW w:w="1239" w:type="dxa"/>
            <w:tcBorders>
              <w:top w:val="double" w:sz="7" w:space="0" w:color="auto"/>
              <w:left w:val="single" w:sz="7" w:space="0" w:color="auto"/>
              <w:bottom w:val="single" w:sz="18" w:space="0" w:color="auto"/>
            </w:tcBorders>
          </w:tcPr>
          <w:p w14:paraId="1BA6A0AD"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(6)</w:t>
            </w:r>
          </w:p>
          <w:p w14:paraId="626EDDB2"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Date</w:t>
            </w:r>
          </w:p>
          <w:p w14:paraId="523BCF21"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Extracted</w:t>
            </w:r>
          </w:p>
        </w:tc>
        <w:tc>
          <w:tcPr>
            <w:tcW w:w="1303" w:type="dxa"/>
            <w:tcBorders>
              <w:top w:val="double" w:sz="7" w:space="0" w:color="auto"/>
              <w:left w:val="single" w:sz="7" w:space="0" w:color="auto"/>
              <w:bottom w:val="single" w:sz="18" w:space="0" w:color="auto"/>
            </w:tcBorders>
          </w:tcPr>
          <w:p w14:paraId="5B85FA2E"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(7)</w:t>
            </w:r>
          </w:p>
          <w:p w14:paraId="3DDBA4B5"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Date</w:t>
            </w:r>
          </w:p>
          <w:p w14:paraId="2E4A801B"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Analyzed</w:t>
            </w:r>
          </w:p>
        </w:tc>
        <w:tc>
          <w:tcPr>
            <w:tcW w:w="1425" w:type="dxa"/>
            <w:tcBorders>
              <w:top w:val="double" w:sz="7" w:space="0" w:color="auto"/>
              <w:left w:val="single" w:sz="7" w:space="0" w:color="auto"/>
              <w:bottom w:val="single" w:sz="18" w:space="0" w:color="auto"/>
            </w:tcBorders>
          </w:tcPr>
          <w:p w14:paraId="7B21692A"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(8)</w:t>
            </w:r>
          </w:p>
          <w:p w14:paraId="4BCC7CE6"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Method Reference No.</w:t>
            </w:r>
          </w:p>
        </w:tc>
        <w:tc>
          <w:tcPr>
            <w:tcW w:w="1432" w:type="dxa"/>
            <w:tcBorders>
              <w:top w:val="double" w:sz="7" w:space="0" w:color="auto"/>
              <w:left w:val="single" w:sz="7" w:space="0" w:color="auto"/>
              <w:bottom w:val="single" w:sz="18" w:space="0" w:color="auto"/>
              <w:right w:val="double" w:sz="7" w:space="0" w:color="auto"/>
            </w:tcBorders>
          </w:tcPr>
          <w:p w14:paraId="7EE05B24"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(9)</w:t>
            </w:r>
          </w:p>
          <w:p w14:paraId="0015813F"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 xml:space="preserve">Detection </w:t>
            </w:r>
          </w:p>
          <w:p w14:paraId="540C0974"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Limits</w:t>
            </w:r>
          </w:p>
        </w:tc>
      </w:tr>
      <w:tr w:rsidR="00F67BC3" w14:paraId="0DFEAF62" w14:textId="77777777" w:rsidTr="004F1856">
        <w:tc>
          <w:tcPr>
            <w:tcW w:w="2638" w:type="dxa"/>
            <w:tcBorders>
              <w:top w:val="single" w:sz="21" w:space="0" w:color="auto"/>
              <w:left w:val="double" w:sz="7" w:space="0" w:color="auto"/>
            </w:tcBorders>
          </w:tcPr>
          <w:p w14:paraId="0B5B01BA" w14:textId="77777777" w:rsidR="00F67BC3" w:rsidRDefault="00F67BC3">
            <w:pPr>
              <w:tabs>
                <w:tab w:val="left" w:pos="-1440"/>
                <w:tab w:val="left" w:pos="-720"/>
                <w:tab w:val="left" w:pos="0"/>
                <w:tab w:val="left" w:pos="252"/>
                <w:tab w:val="left" w:pos="720"/>
              </w:tabs>
              <w:suppressAutoHyphens/>
              <w:spacing w:before="90" w:after="54" w:line="240" w:lineRule="atLeast"/>
              <w:ind w:left="252" w:hanging="252"/>
              <w:rPr>
                <w:rFonts w:ascii="Book Antiqua" w:hAnsi="Book Antiqua"/>
                <w:spacing w:val="-2"/>
              </w:rPr>
            </w:pPr>
            <w:r>
              <w:rPr>
                <w:rFonts w:ascii="Book Antiqua" w:hAnsi="Book Antiqua"/>
                <w:spacing w:val="-2"/>
              </w:rPr>
              <w:t>1.</w:t>
            </w:r>
            <w:r>
              <w:rPr>
                <w:rFonts w:ascii="Book Antiqua" w:hAnsi="Book Antiqua"/>
                <w:spacing w:val="-2"/>
              </w:rPr>
              <w:tab/>
              <w:t>pH</w:t>
            </w:r>
          </w:p>
        </w:tc>
        <w:tc>
          <w:tcPr>
            <w:tcW w:w="1202" w:type="dxa"/>
            <w:tcBorders>
              <w:top w:val="single" w:sz="21" w:space="0" w:color="auto"/>
              <w:left w:val="single" w:sz="7" w:space="0" w:color="auto"/>
            </w:tcBorders>
          </w:tcPr>
          <w:p w14:paraId="3D5DE8D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X</w:t>
            </w:r>
          </w:p>
        </w:tc>
        <w:tc>
          <w:tcPr>
            <w:tcW w:w="1560" w:type="dxa"/>
            <w:tcBorders>
              <w:top w:val="single" w:sz="21" w:space="0" w:color="auto"/>
              <w:left w:val="single" w:sz="7" w:space="0" w:color="auto"/>
            </w:tcBorders>
          </w:tcPr>
          <w:p w14:paraId="56BADA7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X</w:t>
            </w:r>
          </w:p>
        </w:tc>
        <w:tc>
          <w:tcPr>
            <w:tcW w:w="1440" w:type="dxa"/>
            <w:tcBorders>
              <w:top w:val="single" w:sz="21" w:space="0" w:color="auto"/>
              <w:left w:val="single" w:sz="7" w:space="0" w:color="auto"/>
            </w:tcBorders>
          </w:tcPr>
          <w:p w14:paraId="595B2CC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21" w:space="0" w:color="auto"/>
              <w:left w:val="single" w:sz="7" w:space="0" w:color="auto"/>
            </w:tcBorders>
          </w:tcPr>
          <w:p w14:paraId="19D2385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39" w:type="dxa"/>
            <w:tcBorders>
              <w:top w:val="single" w:sz="21" w:space="0" w:color="auto"/>
              <w:left w:val="single" w:sz="7" w:space="0" w:color="auto"/>
            </w:tcBorders>
          </w:tcPr>
          <w:p w14:paraId="30C9591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21" w:space="0" w:color="auto"/>
              <w:left w:val="single" w:sz="7" w:space="0" w:color="auto"/>
            </w:tcBorders>
          </w:tcPr>
          <w:p w14:paraId="376AE91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21" w:space="0" w:color="auto"/>
              <w:left w:val="single" w:sz="7" w:space="0" w:color="auto"/>
            </w:tcBorders>
          </w:tcPr>
          <w:p w14:paraId="1B7D2A9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21" w:space="0" w:color="auto"/>
              <w:left w:val="single" w:sz="7" w:space="0" w:color="auto"/>
              <w:right w:val="double" w:sz="7" w:space="0" w:color="auto"/>
            </w:tcBorders>
          </w:tcPr>
          <w:p w14:paraId="2BD7B9C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X</w:t>
            </w:r>
          </w:p>
        </w:tc>
      </w:tr>
      <w:tr w:rsidR="00F67BC3" w14:paraId="103830E8" w14:textId="77777777" w:rsidTr="004F1856">
        <w:tc>
          <w:tcPr>
            <w:tcW w:w="2638" w:type="dxa"/>
            <w:tcBorders>
              <w:top w:val="single" w:sz="7" w:space="0" w:color="auto"/>
              <w:left w:val="double" w:sz="7" w:space="0" w:color="auto"/>
            </w:tcBorders>
          </w:tcPr>
          <w:p w14:paraId="7E9AFCE4" w14:textId="77777777" w:rsidR="00F67BC3" w:rsidRDefault="00F67BC3">
            <w:pPr>
              <w:tabs>
                <w:tab w:val="left" w:pos="-1440"/>
                <w:tab w:val="left" w:pos="-720"/>
                <w:tab w:val="left" w:pos="0"/>
                <w:tab w:val="left" w:pos="252"/>
                <w:tab w:val="left" w:pos="720"/>
              </w:tabs>
              <w:suppressAutoHyphens/>
              <w:spacing w:before="90" w:after="54" w:line="240" w:lineRule="atLeast"/>
              <w:ind w:left="252" w:hanging="252"/>
              <w:rPr>
                <w:rFonts w:ascii="Book Antiqua" w:hAnsi="Book Antiqua"/>
                <w:spacing w:val="-2"/>
              </w:rPr>
            </w:pPr>
            <w:r>
              <w:rPr>
                <w:rFonts w:ascii="Book Antiqua" w:hAnsi="Book Antiqua"/>
                <w:spacing w:val="-2"/>
              </w:rPr>
              <w:t>2.</w:t>
            </w:r>
            <w:r>
              <w:rPr>
                <w:rFonts w:ascii="Book Antiqua" w:hAnsi="Book Antiqua"/>
                <w:spacing w:val="-2"/>
              </w:rPr>
              <w:tab/>
              <w:t>% Solids</w:t>
            </w:r>
          </w:p>
        </w:tc>
        <w:tc>
          <w:tcPr>
            <w:tcW w:w="1202" w:type="dxa"/>
            <w:tcBorders>
              <w:top w:val="single" w:sz="7" w:space="0" w:color="auto"/>
              <w:left w:val="single" w:sz="7" w:space="0" w:color="auto"/>
            </w:tcBorders>
          </w:tcPr>
          <w:p w14:paraId="1AE4C32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w:t>
            </w:r>
          </w:p>
        </w:tc>
        <w:tc>
          <w:tcPr>
            <w:tcW w:w="1560" w:type="dxa"/>
            <w:tcBorders>
              <w:top w:val="single" w:sz="7" w:space="0" w:color="auto"/>
              <w:left w:val="single" w:sz="7" w:space="0" w:color="auto"/>
            </w:tcBorders>
          </w:tcPr>
          <w:p w14:paraId="55202AB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4E130C5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4BCC397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39" w:type="dxa"/>
            <w:tcBorders>
              <w:top w:val="single" w:sz="7" w:space="0" w:color="auto"/>
              <w:left w:val="single" w:sz="7" w:space="0" w:color="auto"/>
            </w:tcBorders>
          </w:tcPr>
          <w:p w14:paraId="74C68E3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004A75A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438F440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6A31B6A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X</w:t>
            </w:r>
          </w:p>
        </w:tc>
      </w:tr>
      <w:tr w:rsidR="00F67BC3" w14:paraId="6EEB398D" w14:textId="77777777" w:rsidTr="004F1856">
        <w:tc>
          <w:tcPr>
            <w:tcW w:w="2638" w:type="dxa"/>
            <w:tcBorders>
              <w:top w:val="single" w:sz="7" w:space="0" w:color="auto"/>
              <w:left w:val="double" w:sz="7" w:space="0" w:color="auto"/>
            </w:tcBorders>
          </w:tcPr>
          <w:p w14:paraId="56B8F5C4" w14:textId="77777777" w:rsidR="00F67BC3" w:rsidRDefault="00F67BC3">
            <w:pPr>
              <w:tabs>
                <w:tab w:val="left" w:pos="-1440"/>
                <w:tab w:val="left" w:pos="-720"/>
                <w:tab w:val="left" w:pos="0"/>
                <w:tab w:val="left" w:pos="252"/>
                <w:tab w:val="left" w:pos="720"/>
              </w:tabs>
              <w:suppressAutoHyphens/>
              <w:spacing w:before="90" w:after="54" w:line="240" w:lineRule="atLeast"/>
              <w:ind w:left="252" w:hanging="252"/>
              <w:rPr>
                <w:rFonts w:ascii="Book Antiqua" w:hAnsi="Book Antiqua"/>
                <w:spacing w:val="-2"/>
              </w:rPr>
            </w:pPr>
            <w:r>
              <w:rPr>
                <w:rFonts w:ascii="Book Antiqua" w:hAnsi="Book Antiqua"/>
                <w:spacing w:val="-2"/>
              </w:rPr>
              <w:t>3.</w:t>
            </w:r>
            <w:r>
              <w:rPr>
                <w:rFonts w:ascii="Book Antiqua" w:hAnsi="Book Antiqua"/>
                <w:spacing w:val="-2"/>
              </w:rPr>
              <w:tab/>
              <w:t>% Total Nitrogen</w:t>
            </w:r>
          </w:p>
        </w:tc>
        <w:tc>
          <w:tcPr>
            <w:tcW w:w="1202" w:type="dxa"/>
            <w:tcBorders>
              <w:top w:val="single" w:sz="7" w:space="0" w:color="auto"/>
              <w:left w:val="single" w:sz="7" w:space="0" w:color="auto"/>
            </w:tcBorders>
          </w:tcPr>
          <w:p w14:paraId="10B956F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w:t>
            </w:r>
          </w:p>
        </w:tc>
        <w:tc>
          <w:tcPr>
            <w:tcW w:w="1560" w:type="dxa"/>
            <w:tcBorders>
              <w:top w:val="single" w:sz="7" w:space="0" w:color="auto"/>
              <w:left w:val="single" w:sz="7" w:space="0" w:color="auto"/>
            </w:tcBorders>
          </w:tcPr>
          <w:p w14:paraId="314A17C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027DE85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3345E41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39" w:type="dxa"/>
            <w:tcBorders>
              <w:top w:val="single" w:sz="7" w:space="0" w:color="auto"/>
              <w:left w:val="single" w:sz="7" w:space="0" w:color="auto"/>
            </w:tcBorders>
          </w:tcPr>
          <w:p w14:paraId="1B4BDB1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4821BE1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5185D73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169F0E1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6E2AB8BB" w14:textId="77777777" w:rsidTr="004F1856">
        <w:tc>
          <w:tcPr>
            <w:tcW w:w="2638" w:type="dxa"/>
            <w:tcBorders>
              <w:top w:val="single" w:sz="7" w:space="0" w:color="auto"/>
              <w:left w:val="double" w:sz="7" w:space="0" w:color="auto"/>
            </w:tcBorders>
          </w:tcPr>
          <w:p w14:paraId="510BC9D6" w14:textId="77777777" w:rsidR="00F67BC3" w:rsidRDefault="00F67BC3">
            <w:pPr>
              <w:tabs>
                <w:tab w:val="left" w:pos="-1440"/>
                <w:tab w:val="left" w:pos="-720"/>
                <w:tab w:val="left" w:pos="0"/>
                <w:tab w:val="left" w:pos="252"/>
                <w:tab w:val="left" w:pos="720"/>
              </w:tabs>
              <w:suppressAutoHyphens/>
              <w:spacing w:before="90" w:after="54" w:line="240" w:lineRule="atLeast"/>
              <w:ind w:left="252" w:hanging="252"/>
              <w:rPr>
                <w:rFonts w:ascii="Book Antiqua" w:hAnsi="Book Antiqua"/>
                <w:spacing w:val="-2"/>
              </w:rPr>
            </w:pPr>
            <w:r>
              <w:rPr>
                <w:rFonts w:ascii="Book Antiqua" w:hAnsi="Book Antiqua"/>
                <w:spacing w:val="-2"/>
              </w:rPr>
              <w:t>4.</w:t>
            </w:r>
            <w:r>
              <w:rPr>
                <w:rFonts w:ascii="Book Antiqua" w:hAnsi="Book Antiqua"/>
                <w:spacing w:val="-2"/>
              </w:rPr>
              <w:tab/>
              <w:t>% NH</w:t>
            </w:r>
            <w:r>
              <w:rPr>
                <w:rFonts w:ascii="Book Antiqua" w:hAnsi="Book Antiqua"/>
                <w:spacing w:val="-2"/>
                <w:vertAlign w:val="subscript"/>
              </w:rPr>
              <w:t>4</w:t>
            </w:r>
            <w:r>
              <w:rPr>
                <w:rFonts w:ascii="Book Antiqua" w:hAnsi="Book Antiqua"/>
                <w:spacing w:val="-2"/>
              </w:rPr>
              <w:t>-N</w:t>
            </w:r>
          </w:p>
        </w:tc>
        <w:tc>
          <w:tcPr>
            <w:tcW w:w="1202" w:type="dxa"/>
            <w:tcBorders>
              <w:top w:val="single" w:sz="7" w:space="0" w:color="auto"/>
              <w:left w:val="single" w:sz="7" w:space="0" w:color="auto"/>
            </w:tcBorders>
          </w:tcPr>
          <w:p w14:paraId="4C4AFB1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w:t>
            </w:r>
          </w:p>
        </w:tc>
        <w:tc>
          <w:tcPr>
            <w:tcW w:w="1560" w:type="dxa"/>
            <w:tcBorders>
              <w:top w:val="single" w:sz="7" w:space="0" w:color="auto"/>
              <w:left w:val="single" w:sz="7" w:space="0" w:color="auto"/>
            </w:tcBorders>
          </w:tcPr>
          <w:p w14:paraId="738EC3B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46F65B8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742332F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39" w:type="dxa"/>
            <w:tcBorders>
              <w:top w:val="single" w:sz="7" w:space="0" w:color="auto"/>
              <w:left w:val="single" w:sz="7" w:space="0" w:color="auto"/>
            </w:tcBorders>
          </w:tcPr>
          <w:p w14:paraId="056752E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67E31BB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0EABFCA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77074D3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3142C645" w14:textId="77777777" w:rsidTr="004F1856">
        <w:tc>
          <w:tcPr>
            <w:tcW w:w="2638" w:type="dxa"/>
            <w:tcBorders>
              <w:top w:val="single" w:sz="7" w:space="0" w:color="auto"/>
              <w:left w:val="double" w:sz="7" w:space="0" w:color="auto"/>
            </w:tcBorders>
          </w:tcPr>
          <w:p w14:paraId="77FDD823" w14:textId="77777777" w:rsidR="00F67BC3" w:rsidRDefault="00F67BC3">
            <w:pPr>
              <w:tabs>
                <w:tab w:val="left" w:pos="-1440"/>
                <w:tab w:val="left" w:pos="-720"/>
                <w:tab w:val="left" w:pos="0"/>
                <w:tab w:val="left" w:pos="252"/>
                <w:tab w:val="left" w:pos="720"/>
              </w:tabs>
              <w:suppressAutoHyphens/>
              <w:spacing w:before="90" w:after="54" w:line="240" w:lineRule="atLeast"/>
              <w:ind w:left="252" w:hanging="252"/>
              <w:rPr>
                <w:rFonts w:ascii="Book Antiqua" w:hAnsi="Book Antiqua"/>
                <w:spacing w:val="-2"/>
              </w:rPr>
            </w:pPr>
            <w:r>
              <w:rPr>
                <w:rFonts w:ascii="Book Antiqua" w:hAnsi="Book Antiqua"/>
                <w:spacing w:val="-2"/>
              </w:rPr>
              <w:t>5.</w:t>
            </w:r>
            <w:r>
              <w:rPr>
                <w:rFonts w:ascii="Book Antiqua" w:hAnsi="Book Antiqua"/>
                <w:spacing w:val="-2"/>
              </w:rPr>
              <w:tab/>
              <w:t>% NO</w:t>
            </w:r>
            <w:r>
              <w:rPr>
                <w:rFonts w:ascii="Book Antiqua" w:hAnsi="Book Antiqua"/>
                <w:spacing w:val="-2"/>
                <w:vertAlign w:val="subscript"/>
              </w:rPr>
              <w:t>3</w:t>
            </w:r>
            <w:r>
              <w:rPr>
                <w:rFonts w:ascii="Book Antiqua" w:hAnsi="Book Antiqua"/>
                <w:spacing w:val="-2"/>
              </w:rPr>
              <w:t>-N</w:t>
            </w:r>
          </w:p>
        </w:tc>
        <w:tc>
          <w:tcPr>
            <w:tcW w:w="1202" w:type="dxa"/>
            <w:tcBorders>
              <w:top w:val="single" w:sz="7" w:space="0" w:color="auto"/>
              <w:left w:val="single" w:sz="7" w:space="0" w:color="auto"/>
            </w:tcBorders>
          </w:tcPr>
          <w:p w14:paraId="6059C0C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w:t>
            </w:r>
          </w:p>
        </w:tc>
        <w:tc>
          <w:tcPr>
            <w:tcW w:w="1560" w:type="dxa"/>
            <w:tcBorders>
              <w:top w:val="single" w:sz="7" w:space="0" w:color="auto"/>
              <w:left w:val="single" w:sz="7" w:space="0" w:color="auto"/>
            </w:tcBorders>
          </w:tcPr>
          <w:p w14:paraId="6E46960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24F723D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38262AF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39" w:type="dxa"/>
            <w:tcBorders>
              <w:top w:val="single" w:sz="7" w:space="0" w:color="auto"/>
              <w:left w:val="single" w:sz="7" w:space="0" w:color="auto"/>
            </w:tcBorders>
          </w:tcPr>
          <w:p w14:paraId="2B4C4E3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29610B5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0AFDCCE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45AA4C6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41D2CE2B" w14:textId="77777777" w:rsidTr="004F1856">
        <w:tc>
          <w:tcPr>
            <w:tcW w:w="2638" w:type="dxa"/>
            <w:tcBorders>
              <w:top w:val="single" w:sz="7" w:space="0" w:color="auto"/>
              <w:left w:val="double" w:sz="7" w:space="0" w:color="auto"/>
            </w:tcBorders>
          </w:tcPr>
          <w:p w14:paraId="69BD0248" w14:textId="77777777" w:rsidR="00F67BC3" w:rsidRDefault="00F67BC3">
            <w:pPr>
              <w:tabs>
                <w:tab w:val="left" w:pos="-1440"/>
                <w:tab w:val="left" w:pos="-720"/>
                <w:tab w:val="left" w:pos="0"/>
                <w:tab w:val="left" w:pos="252"/>
                <w:tab w:val="left" w:pos="720"/>
              </w:tabs>
              <w:suppressAutoHyphens/>
              <w:spacing w:before="90" w:after="54" w:line="240" w:lineRule="atLeast"/>
              <w:ind w:left="252" w:hanging="252"/>
              <w:rPr>
                <w:rFonts w:ascii="Book Antiqua" w:hAnsi="Book Antiqua"/>
                <w:spacing w:val="-2"/>
              </w:rPr>
            </w:pPr>
            <w:r>
              <w:rPr>
                <w:rFonts w:ascii="Book Antiqua" w:hAnsi="Book Antiqua"/>
                <w:spacing w:val="-2"/>
              </w:rPr>
              <w:t>6.</w:t>
            </w:r>
            <w:r>
              <w:rPr>
                <w:rFonts w:ascii="Book Antiqua" w:hAnsi="Book Antiqua"/>
                <w:spacing w:val="-2"/>
              </w:rPr>
              <w:tab/>
              <w:t>% Total Phosphorus</w:t>
            </w:r>
          </w:p>
        </w:tc>
        <w:tc>
          <w:tcPr>
            <w:tcW w:w="1202" w:type="dxa"/>
            <w:tcBorders>
              <w:top w:val="single" w:sz="7" w:space="0" w:color="auto"/>
              <w:left w:val="single" w:sz="7" w:space="0" w:color="auto"/>
            </w:tcBorders>
          </w:tcPr>
          <w:p w14:paraId="130D6D5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w:t>
            </w:r>
          </w:p>
        </w:tc>
        <w:tc>
          <w:tcPr>
            <w:tcW w:w="1560" w:type="dxa"/>
            <w:tcBorders>
              <w:top w:val="single" w:sz="7" w:space="0" w:color="auto"/>
              <w:left w:val="single" w:sz="7" w:space="0" w:color="auto"/>
            </w:tcBorders>
          </w:tcPr>
          <w:p w14:paraId="052916C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145C68A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3828832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39" w:type="dxa"/>
            <w:tcBorders>
              <w:top w:val="single" w:sz="7" w:space="0" w:color="auto"/>
              <w:left w:val="single" w:sz="7" w:space="0" w:color="auto"/>
            </w:tcBorders>
          </w:tcPr>
          <w:p w14:paraId="053C1B8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6DF8D1E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7D9945C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7C180DB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0B8091EB" w14:textId="77777777" w:rsidTr="004F1856">
        <w:tc>
          <w:tcPr>
            <w:tcW w:w="2638" w:type="dxa"/>
            <w:tcBorders>
              <w:top w:val="single" w:sz="7" w:space="0" w:color="auto"/>
              <w:left w:val="double" w:sz="7" w:space="0" w:color="auto"/>
            </w:tcBorders>
          </w:tcPr>
          <w:p w14:paraId="4F3C135F" w14:textId="77777777" w:rsidR="00F67BC3" w:rsidRDefault="00F67BC3">
            <w:pPr>
              <w:tabs>
                <w:tab w:val="left" w:pos="-1440"/>
                <w:tab w:val="left" w:pos="-720"/>
                <w:tab w:val="left" w:pos="0"/>
                <w:tab w:val="left" w:pos="252"/>
                <w:tab w:val="left" w:pos="720"/>
              </w:tabs>
              <w:suppressAutoHyphens/>
              <w:spacing w:before="90" w:after="54" w:line="240" w:lineRule="atLeast"/>
              <w:ind w:left="252" w:hanging="252"/>
              <w:rPr>
                <w:rFonts w:ascii="Book Antiqua" w:hAnsi="Book Antiqua"/>
                <w:spacing w:val="-2"/>
              </w:rPr>
            </w:pPr>
            <w:r>
              <w:rPr>
                <w:rFonts w:ascii="Book Antiqua" w:hAnsi="Book Antiqua"/>
                <w:spacing w:val="-2"/>
              </w:rPr>
              <w:t>7.</w:t>
            </w:r>
            <w:r>
              <w:rPr>
                <w:rFonts w:ascii="Book Antiqua" w:hAnsi="Book Antiqua"/>
                <w:spacing w:val="-2"/>
              </w:rPr>
              <w:tab/>
              <w:t>% Potassium</w:t>
            </w:r>
          </w:p>
        </w:tc>
        <w:tc>
          <w:tcPr>
            <w:tcW w:w="1202" w:type="dxa"/>
            <w:tcBorders>
              <w:top w:val="single" w:sz="7" w:space="0" w:color="auto"/>
              <w:left w:val="single" w:sz="7" w:space="0" w:color="auto"/>
            </w:tcBorders>
          </w:tcPr>
          <w:p w14:paraId="4EC015D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w:t>
            </w:r>
          </w:p>
        </w:tc>
        <w:tc>
          <w:tcPr>
            <w:tcW w:w="1560" w:type="dxa"/>
            <w:tcBorders>
              <w:top w:val="single" w:sz="7" w:space="0" w:color="auto"/>
              <w:left w:val="single" w:sz="7" w:space="0" w:color="auto"/>
            </w:tcBorders>
          </w:tcPr>
          <w:p w14:paraId="3A132D1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0CB52CC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1D83F0A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39" w:type="dxa"/>
            <w:tcBorders>
              <w:top w:val="single" w:sz="7" w:space="0" w:color="auto"/>
              <w:left w:val="single" w:sz="7" w:space="0" w:color="auto"/>
            </w:tcBorders>
          </w:tcPr>
          <w:p w14:paraId="69B474D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4AF30FB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69AF588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06E49DA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03E006FB" w14:textId="77777777" w:rsidTr="004F1856">
        <w:tc>
          <w:tcPr>
            <w:tcW w:w="2638" w:type="dxa"/>
            <w:tcBorders>
              <w:top w:val="single" w:sz="7" w:space="0" w:color="auto"/>
              <w:left w:val="double" w:sz="7" w:space="0" w:color="auto"/>
            </w:tcBorders>
          </w:tcPr>
          <w:p w14:paraId="5E6AA914" w14:textId="77777777" w:rsidR="00F67BC3" w:rsidRDefault="00F67BC3">
            <w:pPr>
              <w:tabs>
                <w:tab w:val="left" w:pos="-1440"/>
                <w:tab w:val="left" w:pos="-720"/>
                <w:tab w:val="left" w:pos="0"/>
                <w:tab w:val="left" w:pos="252"/>
                <w:tab w:val="left" w:pos="720"/>
              </w:tabs>
              <w:suppressAutoHyphens/>
              <w:spacing w:before="90" w:after="54" w:line="240" w:lineRule="atLeast"/>
              <w:ind w:left="252" w:hanging="252"/>
              <w:rPr>
                <w:rFonts w:ascii="Book Antiqua" w:hAnsi="Book Antiqua"/>
                <w:spacing w:val="-2"/>
              </w:rPr>
            </w:pPr>
            <w:r>
              <w:rPr>
                <w:rFonts w:ascii="Book Antiqua" w:hAnsi="Book Antiqua"/>
                <w:spacing w:val="-2"/>
              </w:rPr>
              <w:t>8.</w:t>
            </w:r>
            <w:r>
              <w:rPr>
                <w:rFonts w:ascii="Book Antiqua" w:hAnsi="Book Antiqua"/>
                <w:spacing w:val="-2"/>
              </w:rPr>
              <w:tab/>
              <w:t>ppm Cadmium</w:t>
            </w:r>
          </w:p>
        </w:tc>
        <w:tc>
          <w:tcPr>
            <w:tcW w:w="1202" w:type="dxa"/>
            <w:tcBorders>
              <w:top w:val="single" w:sz="7" w:space="0" w:color="auto"/>
              <w:left w:val="single" w:sz="7" w:space="0" w:color="auto"/>
            </w:tcBorders>
          </w:tcPr>
          <w:p w14:paraId="3CE553C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560" w:type="dxa"/>
            <w:tcBorders>
              <w:top w:val="single" w:sz="7" w:space="0" w:color="auto"/>
              <w:left w:val="single" w:sz="7" w:space="0" w:color="auto"/>
            </w:tcBorders>
          </w:tcPr>
          <w:p w14:paraId="44CB1E1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3F4EC97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4C9414B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39" w:type="dxa"/>
            <w:tcBorders>
              <w:top w:val="single" w:sz="7" w:space="0" w:color="auto"/>
              <w:left w:val="single" w:sz="7" w:space="0" w:color="auto"/>
            </w:tcBorders>
          </w:tcPr>
          <w:p w14:paraId="67EC016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63FDCFF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1B1FF58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341AD16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0CB9CF09" w14:textId="77777777" w:rsidTr="004F1856">
        <w:tc>
          <w:tcPr>
            <w:tcW w:w="2638" w:type="dxa"/>
            <w:tcBorders>
              <w:top w:val="single" w:sz="7" w:space="0" w:color="auto"/>
              <w:left w:val="double" w:sz="7" w:space="0" w:color="auto"/>
            </w:tcBorders>
          </w:tcPr>
          <w:p w14:paraId="44788541" w14:textId="77777777" w:rsidR="00F67BC3" w:rsidRDefault="00F67BC3">
            <w:pPr>
              <w:tabs>
                <w:tab w:val="left" w:pos="-1440"/>
                <w:tab w:val="left" w:pos="-720"/>
                <w:tab w:val="left" w:pos="0"/>
                <w:tab w:val="left" w:pos="252"/>
                <w:tab w:val="left" w:pos="720"/>
              </w:tabs>
              <w:suppressAutoHyphens/>
              <w:spacing w:before="90" w:after="54" w:line="240" w:lineRule="atLeast"/>
              <w:ind w:left="252" w:hanging="252"/>
              <w:rPr>
                <w:rFonts w:ascii="Book Antiqua" w:hAnsi="Book Antiqua"/>
                <w:spacing w:val="-2"/>
              </w:rPr>
            </w:pPr>
            <w:r>
              <w:rPr>
                <w:rFonts w:ascii="Book Antiqua" w:hAnsi="Book Antiqua"/>
                <w:spacing w:val="-2"/>
              </w:rPr>
              <w:t>9.</w:t>
            </w:r>
            <w:r>
              <w:rPr>
                <w:rFonts w:ascii="Book Antiqua" w:hAnsi="Book Antiqua"/>
                <w:spacing w:val="-2"/>
              </w:rPr>
              <w:tab/>
              <w:t>ppm Total Chromium</w:t>
            </w:r>
          </w:p>
        </w:tc>
        <w:tc>
          <w:tcPr>
            <w:tcW w:w="1202" w:type="dxa"/>
            <w:tcBorders>
              <w:top w:val="single" w:sz="7" w:space="0" w:color="auto"/>
              <w:left w:val="single" w:sz="7" w:space="0" w:color="auto"/>
            </w:tcBorders>
          </w:tcPr>
          <w:p w14:paraId="5E9CDFA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560" w:type="dxa"/>
            <w:tcBorders>
              <w:top w:val="single" w:sz="7" w:space="0" w:color="auto"/>
              <w:left w:val="single" w:sz="7" w:space="0" w:color="auto"/>
            </w:tcBorders>
          </w:tcPr>
          <w:p w14:paraId="433E2AF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43024EB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4A93BE2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39" w:type="dxa"/>
            <w:tcBorders>
              <w:top w:val="single" w:sz="7" w:space="0" w:color="auto"/>
              <w:left w:val="single" w:sz="7" w:space="0" w:color="auto"/>
            </w:tcBorders>
          </w:tcPr>
          <w:p w14:paraId="20F2533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0B6FC45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59CC298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086102E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704FEB0F" w14:textId="77777777" w:rsidTr="004F1856">
        <w:tc>
          <w:tcPr>
            <w:tcW w:w="2638" w:type="dxa"/>
            <w:tcBorders>
              <w:top w:val="single" w:sz="7" w:space="0" w:color="auto"/>
              <w:left w:val="double" w:sz="7" w:space="0" w:color="auto"/>
            </w:tcBorders>
          </w:tcPr>
          <w:p w14:paraId="4F4841B1"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10.ppm Copper</w:t>
            </w:r>
          </w:p>
        </w:tc>
        <w:tc>
          <w:tcPr>
            <w:tcW w:w="1202" w:type="dxa"/>
            <w:tcBorders>
              <w:top w:val="single" w:sz="7" w:space="0" w:color="auto"/>
              <w:left w:val="single" w:sz="7" w:space="0" w:color="auto"/>
            </w:tcBorders>
          </w:tcPr>
          <w:p w14:paraId="220D10B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560" w:type="dxa"/>
            <w:tcBorders>
              <w:top w:val="single" w:sz="7" w:space="0" w:color="auto"/>
              <w:left w:val="single" w:sz="7" w:space="0" w:color="auto"/>
            </w:tcBorders>
          </w:tcPr>
          <w:p w14:paraId="6A465DF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2890D79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57AC123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39" w:type="dxa"/>
            <w:tcBorders>
              <w:top w:val="single" w:sz="7" w:space="0" w:color="auto"/>
              <w:left w:val="single" w:sz="7" w:space="0" w:color="auto"/>
            </w:tcBorders>
          </w:tcPr>
          <w:p w14:paraId="7F44086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7002F5E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3CA0E92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041D3A3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094BC14D" w14:textId="77777777" w:rsidTr="004F1856">
        <w:tc>
          <w:tcPr>
            <w:tcW w:w="2638" w:type="dxa"/>
            <w:tcBorders>
              <w:top w:val="single" w:sz="7" w:space="0" w:color="auto"/>
              <w:left w:val="double" w:sz="7" w:space="0" w:color="auto"/>
              <w:bottom w:val="double" w:sz="7" w:space="0" w:color="auto"/>
            </w:tcBorders>
          </w:tcPr>
          <w:p w14:paraId="44F9816E"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11.ppm Lead</w:t>
            </w:r>
          </w:p>
        </w:tc>
        <w:tc>
          <w:tcPr>
            <w:tcW w:w="1202" w:type="dxa"/>
            <w:tcBorders>
              <w:top w:val="single" w:sz="7" w:space="0" w:color="auto"/>
              <w:left w:val="single" w:sz="7" w:space="0" w:color="auto"/>
              <w:bottom w:val="double" w:sz="7" w:space="0" w:color="auto"/>
            </w:tcBorders>
          </w:tcPr>
          <w:p w14:paraId="32E730D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560" w:type="dxa"/>
            <w:tcBorders>
              <w:top w:val="single" w:sz="7" w:space="0" w:color="auto"/>
              <w:left w:val="single" w:sz="7" w:space="0" w:color="auto"/>
              <w:bottom w:val="double" w:sz="7" w:space="0" w:color="auto"/>
            </w:tcBorders>
          </w:tcPr>
          <w:p w14:paraId="6A49F78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bottom w:val="double" w:sz="7" w:space="0" w:color="auto"/>
            </w:tcBorders>
          </w:tcPr>
          <w:p w14:paraId="32A907A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bottom w:val="double" w:sz="7" w:space="0" w:color="auto"/>
            </w:tcBorders>
          </w:tcPr>
          <w:p w14:paraId="19983C5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39" w:type="dxa"/>
            <w:tcBorders>
              <w:top w:val="single" w:sz="7" w:space="0" w:color="auto"/>
              <w:left w:val="single" w:sz="7" w:space="0" w:color="auto"/>
              <w:bottom w:val="double" w:sz="7" w:space="0" w:color="auto"/>
            </w:tcBorders>
          </w:tcPr>
          <w:p w14:paraId="004F637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bottom w:val="double" w:sz="7" w:space="0" w:color="auto"/>
            </w:tcBorders>
          </w:tcPr>
          <w:p w14:paraId="00A7BD3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bottom w:val="double" w:sz="7" w:space="0" w:color="auto"/>
            </w:tcBorders>
          </w:tcPr>
          <w:p w14:paraId="3E130A4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bottom w:val="double" w:sz="7" w:space="0" w:color="auto"/>
              <w:right w:val="double" w:sz="7" w:space="0" w:color="auto"/>
            </w:tcBorders>
          </w:tcPr>
          <w:p w14:paraId="7B7D199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bl>
    <w:p w14:paraId="3A435BCC"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45257D1F"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4A3DEA33"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444E7B7F"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11E4903B"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087DD9CA"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5F18D041"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55FA3E74"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7C3AD71B" w14:textId="77777777" w:rsidR="00F67BC3" w:rsidRDefault="00F67BC3">
      <w:pPr>
        <w:tabs>
          <w:tab w:val="center" w:pos="6480"/>
        </w:tabs>
        <w:suppressAutoHyphens/>
        <w:spacing w:line="240" w:lineRule="atLeast"/>
        <w:jc w:val="both"/>
        <w:rPr>
          <w:rFonts w:ascii="Book Antiqua" w:hAnsi="Book Antiqua"/>
          <w:spacing w:val="-2"/>
        </w:rPr>
      </w:pPr>
      <w:r>
        <w:rPr>
          <w:rFonts w:ascii="Book Antiqua" w:hAnsi="Book Antiqua"/>
          <w:spacing w:val="-2"/>
        </w:rPr>
        <w:lastRenderedPageBreak/>
        <w:tab/>
        <w:t>Table 1 - Continued</w:t>
      </w:r>
    </w:p>
    <w:p w14:paraId="785B2762" w14:textId="77777777" w:rsidR="00F67BC3" w:rsidRDefault="00F67BC3">
      <w:pPr>
        <w:tabs>
          <w:tab w:val="center" w:pos="6480"/>
        </w:tabs>
        <w:suppressAutoHyphens/>
        <w:spacing w:line="240" w:lineRule="atLeast"/>
        <w:jc w:val="both"/>
        <w:rPr>
          <w:rFonts w:ascii="Book Antiqua" w:hAnsi="Book Antiqua"/>
          <w:b/>
          <w:spacing w:val="-2"/>
        </w:rPr>
      </w:pPr>
      <w:r>
        <w:rPr>
          <w:rFonts w:ascii="Book Antiqua" w:hAnsi="Book Antiqua"/>
          <w:b/>
          <w:spacing w:val="-2"/>
        </w:rPr>
        <w:tab/>
        <w:t>Required Data for Substances Specified in 310 CMR 32.12(2)(a) &amp; (b)</w:t>
      </w:r>
    </w:p>
    <w:p w14:paraId="5C02CF1D" w14:textId="77777777" w:rsidR="00F67BC3" w:rsidRDefault="00F67BC3">
      <w:pPr>
        <w:tabs>
          <w:tab w:val="center" w:pos="6480"/>
        </w:tabs>
        <w:suppressAutoHyphens/>
        <w:spacing w:line="240" w:lineRule="atLeast"/>
        <w:jc w:val="both"/>
        <w:rPr>
          <w:rFonts w:ascii="Book Antiqua" w:hAnsi="Book Antiqua"/>
          <w:spacing w:val="-2"/>
        </w:rPr>
      </w:pPr>
      <w:r>
        <w:rPr>
          <w:rFonts w:ascii="Book Antiqua" w:hAnsi="Book Antiqua"/>
          <w:b/>
          <w:spacing w:val="-2"/>
        </w:rPr>
        <w:tab/>
        <w:t>and new EPA Part 503 Regulations</w:t>
      </w:r>
    </w:p>
    <w:p w14:paraId="72D076C1" w14:textId="77777777" w:rsidR="00F67BC3" w:rsidRDefault="00F67BC3">
      <w:pPr>
        <w:tabs>
          <w:tab w:val="center" w:pos="6480"/>
        </w:tabs>
        <w:suppressAutoHyphens/>
        <w:spacing w:line="240" w:lineRule="atLeast"/>
        <w:jc w:val="both"/>
        <w:rPr>
          <w:rFonts w:ascii="Book Antiqua" w:hAnsi="Book Antiqua"/>
          <w:spacing w:val="-2"/>
        </w:rPr>
      </w:pPr>
      <w:r>
        <w:rPr>
          <w:rFonts w:ascii="Book Antiqua" w:hAnsi="Book Antiqua"/>
          <w:spacing w:val="-2"/>
        </w:rPr>
        <w:tab/>
        <w:t>(A minimum of 3 separate analyses are required for initial approval)</w:t>
      </w:r>
    </w:p>
    <w:p w14:paraId="4268C78B"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tbl>
      <w:tblPr>
        <w:tblW w:w="0" w:type="auto"/>
        <w:tblInd w:w="120" w:type="dxa"/>
        <w:tblLayout w:type="fixed"/>
        <w:tblCellMar>
          <w:left w:w="120" w:type="dxa"/>
          <w:right w:w="120" w:type="dxa"/>
        </w:tblCellMar>
        <w:tblLook w:val="0000" w:firstRow="0" w:lastRow="0" w:firstColumn="0" w:lastColumn="0" w:noHBand="0" w:noVBand="0"/>
      </w:tblPr>
      <w:tblGrid>
        <w:gridCol w:w="2040"/>
        <w:gridCol w:w="1213"/>
        <w:gridCol w:w="1547"/>
        <w:gridCol w:w="1440"/>
        <w:gridCol w:w="1116"/>
        <w:gridCol w:w="1328"/>
        <w:gridCol w:w="1303"/>
        <w:gridCol w:w="1425"/>
        <w:gridCol w:w="1432"/>
      </w:tblGrid>
      <w:tr w:rsidR="00F67BC3" w14:paraId="730AC8AC" w14:textId="77777777" w:rsidTr="00440A99">
        <w:tc>
          <w:tcPr>
            <w:tcW w:w="2040" w:type="dxa"/>
            <w:tcBorders>
              <w:top w:val="double" w:sz="7" w:space="0" w:color="auto"/>
              <w:left w:val="double" w:sz="7" w:space="0" w:color="auto"/>
              <w:bottom w:val="single" w:sz="18" w:space="0" w:color="auto"/>
            </w:tcBorders>
          </w:tcPr>
          <w:p w14:paraId="48BBFC08" w14:textId="77777777" w:rsidR="00F67BC3" w:rsidRDefault="00440A99">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 xml:space="preserve"> </w:t>
            </w:r>
            <w:r w:rsidR="00F67BC3">
              <w:rPr>
                <w:rFonts w:ascii="Book Antiqua" w:hAnsi="Book Antiqua"/>
                <w:spacing w:val="-2"/>
              </w:rPr>
              <w:t>(1)</w:t>
            </w:r>
          </w:p>
          <w:p w14:paraId="6EC0A541"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Parameter</w:t>
            </w:r>
          </w:p>
        </w:tc>
        <w:tc>
          <w:tcPr>
            <w:tcW w:w="1213" w:type="dxa"/>
            <w:tcBorders>
              <w:top w:val="double" w:sz="7" w:space="0" w:color="auto"/>
              <w:left w:val="single" w:sz="7" w:space="0" w:color="auto"/>
              <w:bottom w:val="single" w:sz="18" w:space="0" w:color="auto"/>
            </w:tcBorders>
          </w:tcPr>
          <w:p w14:paraId="6F90B375"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(2)</w:t>
            </w:r>
          </w:p>
          <w:p w14:paraId="1D4191A8"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Reporting</w:t>
            </w:r>
          </w:p>
          <w:p w14:paraId="777DA123"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Units</w:t>
            </w:r>
          </w:p>
        </w:tc>
        <w:tc>
          <w:tcPr>
            <w:tcW w:w="1547" w:type="dxa"/>
            <w:tcBorders>
              <w:top w:val="double" w:sz="7" w:space="0" w:color="auto"/>
              <w:left w:val="single" w:sz="7" w:space="0" w:color="auto"/>
              <w:bottom w:val="single" w:sz="18" w:space="0" w:color="auto"/>
            </w:tcBorders>
          </w:tcPr>
          <w:p w14:paraId="299BA404"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(3)</w:t>
            </w:r>
          </w:p>
          <w:p w14:paraId="52F0014C"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Concentration</w:t>
            </w:r>
          </w:p>
          <w:p w14:paraId="5C6EA443"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(dry weight)</w:t>
            </w:r>
          </w:p>
        </w:tc>
        <w:tc>
          <w:tcPr>
            <w:tcW w:w="1440" w:type="dxa"/>
            <w:tcBorders>
              <w:top w:val="double" w:sz="7" w:space="0" w:color="auto"/>
              <w:left w:val="single" w:sz="7" w:space="0" w:color="auto"/>
              <w:bottom w:val="single" w:sz="18" w:space="0" w:color="auto"/>
            </w:tcBorders>
          </w:tcPr>
          <w:p w14:paraId="1BA08E83"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(4)</w:t>
            </w:r>
          </w:p>
          <w:p w14:paraId="7987E7D7"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Preservation</w:t>
            </w:r>
          </w:p>
          <w:p w14:paraId="6DD62268"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Technique</w:t>
            </w:r>
          </w:p>
        </w:tc>
        <w:tc>
          <w:tcPr>
            <w:tcW w:w="1116" w:type="dxa"/>
            <w:tcBorders>
              <w:top w:val="double" w:sz="7" w:space="0" w:color="auto"/>
              <w:left w:val="single" w:sz="7" w:space="0" w:color="auto"/>
              <w:bottom w:val="single" w:sz="18" w:space="0" w:color="auto"/>
            </w:tcBorders>
          </w:tcPr>
          <w:p w14:paraId="4AF2E0FF"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(5)</w:t>
            </w:r>
          </w:p>
          <w:p w14:paraId="62AE8228"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Date</w:t>
            </w:r>
          </w:p>
          <w:p w14:paraId="5BC42B78"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Sampled</w:t>
            </w:r>
          </w:p>
        </w:tc>
        <w:tc>
          <w:tcPr>
            <w:tcW w:w="1328" w:type="dxa"/>
            <w:tcBorders>
              <w:top w:val="double" w:sz="7" w:space="0" w:color="auto"/>
              <w:left w:val="single" w:sz="7" w:space="0" w:color="auto"/>
              <w:bottom w:val="single" w:sz="18" w:space="0" w:color="auto"/>
            </w:tcBorders>
          </w:tcPr>
          <w:p w14:paraId="0FC48CDD"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(6)</w:t>
            </w:r>
          </w:p>
          <w:p w14:paraId="025CADD7"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Date</w:t>
            </w:r>
          </w:p>
          <w:p w14:paraId="3885C362"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Extracted</w:t>
            </w:r>
          </w:p>
        </w:tc>
        <w:tc>
          <w:tcPr>
            <w:tcW w:w="1303" w:type="dxa"/>
            <w:tcBorders>
              <w:top w:val="double" w:sz="7" w:space="0" w:color="auto"/>
              <w:left w:val="single" w:sz="7" w:space="0" w:color="auto"/>
              <w:bottom w:val="single" w:sz="18" w:space="0" w:color="auto"/>
            </w:tcBorders>
          </w:tcPr>
          <w:p w14:paraId="7EA55BDE"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(7)</w:t>
            </w:r>
          </w:p>
          <w:p w14:paraId="28C25F9E"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Date</w:t>
            </w:r>
          </w:p>
          <w:p w14:paraId="43DAEF90"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Analyzed</w:t>
            </w:r>
          </w:p>
        </w:tc>
        <w:tc>
          <w:tcPr>
            <w:tcW w:w="1425" w:type="dxa"/>
            <w:tcBorders>
              <w:top w:val="double" w:sz="7" w:space="0" w:color="auto"/>
              <w:left w:val="single" w:sz="7" w:space="0" w:color="auto"/>
              <w:bottom w:val="single" w:sz="18" w:space="0" w:color="auto"/>
            </w:tcBorders>
          </w:tcPr>
          <w:p w14:paraId="412545DF"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(8)</w:t>
            </w:r>
          </w:p>
          <w:p w14:paraId="4DF65EB1"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 xml:space="preserve">Method </w:t>
            </w:r>
          </w:p>
          <w:p w14:paraId="7F9B8E9A"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Reference No.</w:t>
            </w:r>
          </w:p>
        </w:tc>
        <w:tc>
          <w:tcPr>
            <w:tcW w:w="1432" w:type="dxa"/>
            <w:tcBorders>
              <w:top w:val="double" w:sz="7" w:space="0" w:color="auto"/>
              <w:left w:val="single" w:sz="7" w:space="0" w:color="auto"/>
              <w:bottom w:val="single" w:sz="18" w:space="0" w:color="auto"/>
              <w:right w:val="double" w:sz="7" w:space="0" w:color="auto"/>
            </w:tcBorders>
          </w:tcPr>
          <w:p w14:paraId="0DBAB624"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(9)</w:t>
            </w:r>
          </w:p>
          <w:p w14:paraId="4EEA30DC"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 xml:space="preserve">Detection </w:t>
            </w:r>
          </w:p>
          <w:p w14:paraId="09614117"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Limits</w:t>
            </w:r>
          </w:p>
        </w:tc>
      </w:tr>
      <w:tr w:rsidR="00F67BC3" w14:paraId="712A2E99" w14:textId="77777777" w:rsidTr="00440A99">
        <w:tc>
          <w:tcPr>
            <w:tcW w:w="2040" w:type="dxa"/>
            <w:tcBorders>
              <w:top w:val="single" w:sz="21" w:space="0" w:color="auto"/>
              <w:left w:val="double" w:sz="7" w:space="0" w:color="auto"/>
            </w:tcBorders>
          </w:tcPr>
          <w:p w14:paraId="7FC16CF6"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12. ppm Mercury</w:t>
            </w:r>
          </w:p>
        </w:tc>
        <w:tc>
          <w:tcPr>
            <w:tcW w:w="1213" w:type="dxa"/>
            <w:tcBorders>
              <w:top w:val="single" w:sz="21" w:space="0" w:color="auto"/>
              <w:left w:val="single" w:sz="7" w:space="0" w:color="auto"/>
            </w:tcBorders>
          </w:tcPr>
          <w:p w14:paraId="3A7E0A9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547" w:type="dxa"/>
            <w:tcBorders>
              <w:top w:val="single" w:sz="21" w:space="0" w:color="auto"/>
              <w:left w:val="single" w:sz="7" w:space="0" w:color="auto"/>
            </w:tcBorders>
          </w:tcPr>
          <w:p w14:paraId="1068E1A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21" w:space="0" w:color="auto"/>
              <w:left w:val="single" w:sz="7" w:space="0" w:color="auto"/>
            </w:tcBorders>
          </w:tcPr>
          <w:p w14:paraId="22A5903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6" w:type="dxa"/>
            <w:tcBorders>
              <w:top w:val="single" w:sz="21" w:space="0" w:color="auto"/>
              <w:left w:val="single" w:sz="7" w:space="0" w:color="auto"/>
            </w:tcBorders>
          </w:tcPr>
          <w:p w14:paraId="449B8CC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21" w:space="0" w:color="auto"/>
              <w:left w:val="single" w:sz="7" w:space="0" w:color="auto"/>
            </w:tcBorders>
          </w:tcPr>
          <w:p w14:paraId="1E74FB4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21" w:space="0" w:color="auto"/>
              <w:left w:val="single" w:sz="7" w:space="0" w:color="auto"/>
            </w:tcBorders>
          </w:tcPr>
          <w:p w14:paraId="08D96B4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21" w:space="0" w:color="auto"/>
              <w:left w:val="single" w:sz="7" w:space="0" w:color="auto"/>
            </w:tcBorders>
          </w:tcPr>
          <w:p w14:paraId="17F44B8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21" w:space="0" w:color="auto"/>
              <w:left w:val="single" w:sz="7" w:space="0" w:color="auto"/>
              <w:right w:val="double" w:sz="7" w:space="0" w:color="auto"/>
            </w:tcBorders>
          </w:tcPr>
          <w:p w14:paraId="1201FBE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08F05160" w14:textId="77777777" w:rsidTr="00440A99">
        <w:tc>
          <w:tcPr>
            <w:tcW w:w="2040" w:type="dxa"/>
            <w:tcBorders>
              <w:top w:val="single" w:sz="7" w:space="0" w:color="auto"/>
              <w:left w:val="double" w:sz="7" w:space="0" w:color="auto"/>
            </w:tcBorders>
          </w:tcPr>
          <w:p w14:paraId="7A4AA7AD"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13. ppm Nickel </w:t>
            </w:r>
          </w:p>
        </w:tc>
        <w:tc>
          <w:tcPr>
            <w:tcW w:w="1213" w:type="dxa"/>
            <w:tcBorders>
              <w:top w:val="single" w:sz="7" w:space="0" w:color="auto"/>
              <w:left w:val="single" w:sz="7" w:space="0" w:color="auto"/>
            </w:tcBorders>
          </w:tcPr>
          <w:p w14:paraId="1D0FA10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547" w:type="dxa"/>
            <w:tcBorders>
              <w:top w:val="single" w:sz="7" w:space="0" w:color="auto"/>
              <w:left w:val="single" w:sz="7" w:space="0" w:color="auto"/>
            </w:tcBorders>
          </w:tcPr>
          <w:p w14:paraId="7BA1ECF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0E0C0AD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6" w:type="dxa"/>
            <w:tcBorders>
              <w:top w:val="single" w:sz="7" w:space="0" w:color="auto"/>
              <w:left w:val="single" w:sz="7" w:space="0" w:color="auto"/>
            </w:tcBorders>
          </w:tcPr>
          <w:p w14:paraId="7F085E3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7F13B08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31684D1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0963272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3BE2DAC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6B8C683A" w14:textId="77777777" w:rsidTr="00440A99">
        <w:tc>
          <w:tcPr>
            <w:tcW w:w="2040" w:type="dxa"/>
            <w:tcBorders>
              <w:top w:val="single" w:sz="7" w:space="0" w:color="auto"/>
              <w:left w:val="double" w:sz="7" w:space="0" w:color="auto"/>
            </w:tcBorders>
          </w:tcPr>
          <w:p w14:paraId="066E8920"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14. ppm Zinc</w:t>
            </w:r>
          </w:p>
        </w:tc>
        <w:tc>
          <w:tcPr>
            <w:tcW w:w="1213" w:type="dxa"/>
            <w:tcBorders>
              <w:top w:val="single" w:sz="7" w:space="0" w:color="auto"/>
              <w:left w:val="single" w:sz="7" w:space="0" w:color="auto"/>
            </w:tcBorders>
          </w:tcPr>
          <w:p w14:paraId="598F3B6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547" w:type="dxa"/>
            <w:tcBorders>
              <w:top w:val="single" w:sz="7" w:space="0" w:color="auto"/>
              <w:left w:val="single" w:sz="7" w:space="0" w:color="auto"/>
            </w:tcBorders>
          </w:tcPr>
          <w:p w14:paraId="66E6FA1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46163BF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6" w:type="dxa"/>
            <w:tcBorders>
              <w:top w:val="single" w:sz="7" w:space="0" w:color="auto"/>
              <w:left w:val="single" w:sz="7" w:space="0" w:color="auto"/>
            </w:tcBorders>
          </w:tcPr>
          <w:p w14:paraId="5E07889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620FC71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1256C7E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2640BCD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1C9A6E7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34916FC6" w14:textId="77777777" w:rsidTr="00440A99">
        <w:tc>
          <w:tcPr>
            <w:tcW w:w="2040" w:type="dxa"/>
            <w:tcBorders>
              <w:top w:val="single" w:sz="7" w:space="0" w:color="auto"/>
              <w:left w:val="double" w:sz="7" w:space="0" w:color="auto"/>
            </w:tcBorders>
          </w:tcPr>
          <w:p w14:paraId="04875E3A"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15. ppm Molybdenum</w:t>
            </w:r>
          </w:p>
        </w:tc>
        <w:tc>
          <w:tcPr>
            <w:tcW w:w="1213" w:type="dxa"/>
            <w:tcBorders>
              <w:top w:val="single" w:sz="7" w:space="0" w:color="auto"/>
              <w:left w:val="single" w:sz="7" w:space="0" w:color="auto"/>
            </w:tcBorders>
          </w:tcPr>
          <w:p w14:paraId="583692F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547" w:type="dxa"/>
            <w:tcBorders>
              <w:top w:val="single" w:sz="7" w:space="0" w:color="auto"/>
              <w:left w:val="single" w:sz="7" w:space="0" w:color="auto"/>
            </w:tcBorders>
          </w:tcPr>
          <w:p w14:paraId="40AFE00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3633048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6" w:type="dxa"/>
            <w:tcBorders>
              <w:top w:val="single" w:sz="7" w:space="0" w:color="auto"/>
              <w:left w:val="single" w:sz="7" w:space="0" w:color="auto"/>
            </w:tcBorders>
          </w:tcPr>
          <w:p w14:paraId="5E42670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3477F85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797E4E2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7D88613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7406665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2AFD856D" w14:textId="77777777" w:rsidTr="00440A99">
        <w:tc>
          <w:tcPr>
            <w:tcW w:w="2040" w:type="dxa"/>
            <w:tcBorders>
              <w:top w:val="single" w:sz="7" w:space="0" w:color="auto"/>
              <w:left w:val="double" w:sz="7" w:space="0" w:color="auto"/>
            </w:tcBorders>
          </w:tcPr>
          <w:p w14:paraId="4A79DA1E"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16. ppm Boron </w:t>
            </w:r>
          </w:p>
        </w:tc>
        <w:tc>
          <w:tcPr>
            <w:tcW w:w="1213" w:type="dxa"/>
            <w:tcBorders>
              <w:top w:val="single" w:sz="7" w:space="0" w:color="auto"/>
              <w:left w:val="single" w:sz="7" w:space="0" w:color="auto"/>
            </w:tcBorders>
          </w:tcPr>
          <w:p w14:paraId="3FB18CE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547" w:type="dxa"/>
            <w:tcBorders>
              <w:top w:val="single" w:sz="7" w:space="0" w:color="auto"/>
              <w:left w:val="single" w:sz="7" w:space="0" w:color="auto"/>
            </w:tcBorders>
          </w:tcPr>
          <w:p w14:paraId="1977A29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1DA5031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6" w:type="dxa"/>
            <w:tcBorders>
              <w:top w:val="single" w:sz="7" w:space="0" w:color="auto"/>
              <w:left w:val="single" w:sz="7" w:space="0" w:color="auto"/>
            </w:tcBorders>
          </w:tcPr>
          <w:p w14:paraId="5E74AF2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3D7103B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33A7C64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466DE92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019778A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3F2A97DE" w14:textId="77777777" w:rsidTr="00440A99">
        <w:tc>
          <w:tcPr>
            <w:tcW w:w="2040" w:type="dxa"/>
            <w:tcBorders>
              <w:top w:val="single" w:sz="7" w:space="0" w:color="auto"/>
              <w:left w:val="double" w:sz="7" w:space="0" w:color="auto"/>
            </w:tcBorders>
          </w:tcPr>
          <w:p w14:paraId="5AF474BF"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17. ppm PCBs</w:t>
            </w:r>
          </w:p>
        </w:tc>
        <w:tc>
          <w:tcPr>
            <w:tcW w:w="1213" w:type="dxa"/>
            <w:tcBorders>
              <w:top w:val="single" w:sz="7" w:space="0" w:color="auto"/>
              <w:left w:val="single" w:sz="7" w:space="0" w:color="auto"/>
            </w:tcBorders>
          </w:tcPr>
          <w:p w14:paraId="6F2FBA0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547" w:type="dxa"/>
            <w:tcBorders>
              <w:top w:val="single" w:sz="7" w:space="0" w:color="auto"/>
              <w:left w:val="single" w:sz="7" w:space="0" w:color="auto"/>
            </w:tcBorders>
          </w:tcPr>
          <w:p w14:paraId="1500C9F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5A516C7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6" w:type="dxa"/>
            <w:tcBorders>
              <w:top w:val="single" w:sz="7" w:space="0" w:color="auto"/>
              <w:left w:val="single" w:sz="7" w:space="0" w:color="auto"/>
            </w:tcBorders>
          </w:tcPr>
          <w:p w14:paraId="00B9DEC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75A3525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159A2D8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56D2086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52987E1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6DAE7A4C" w14:textId="77777777" w:rsidTr="00440A99">
        <w:tc>
          <w:tcPr>
            <w:tcW w:w="2040" w:type="dxa"/>
            <w:tcBorders>
              <w:top w:val="single" w:sz="7" w:space="0" w:color="auto"/>
              <w:left w:val="double" w:sz="7" w:space="0" w:color="auto"/>
            </w:tcBorders>
          </w:tcPr>
          <w:p w14:paraId="6010F31E"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18. ppm Arsenic</w:t>
            </w:r>
          </w:p>
        </w:tc>
        <w:tc>
          <w:tcPr>
            <w:tcW w:w="1213" w:type="dxa"/>
            <w:tcBorders>
              <w:top w:val="single" w:sz="7" w:space="0" w:color="auto"/>
              <w:left w:val="single" w:sz="7" w:space="0" w:color="auto"/>
            </w:tcBorders>
          </w:tcPr>
          <w:p w14:paraId="054BAD1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547" w:type="dxa"/>
            <w:tcBorders>
              <w:top w:val="single" w:sz="7" w:space="0" w:color="auto"/>
              <w:left w:val="single" w:sz="7" w:space="0" w:color="auto"/>
            </w:tcBorders>
          </w:tcPr>
          <w:p w14:paraId="433B905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5F1C21C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6" w:type="dxa"/>
            <w:tcBorders>
              <w:top w:val="single" w:sz="7" w:space="0" w:color="auto"/>
              <w:left w:val="single" w:sz="7" w:space="0" w:color="auto"/>
            </w:tcBorders>
          </w:tcPr>
          <w:p w14:paraId="5549C66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0A4C82A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343E285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4F9DCD3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73D5D73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4F95DB1A" w14:textId="77777777" w:rsidTr="00440A99">
        <w:tc>
          <w:tcPr>
            <w:tcW w:w="2040" w:type="dxa"/>
            <w:tcBorders>
              <w:top w:val="single" w:sz="7" w:space="0" w:color="auto"/>
              <w:left w:val="double" w:sz="7" w:space="0" w:color="auto"/>
              <w:bottom w:val="double" w:sz="7" w:space="0" w:color="auto"/>
            </w:tcBorders>
          </w:tcPr>
          <w:p w14:paraId="5996B8A8"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19. ppm Selenium</w:t>
            </w:r>
          </w:p>
        </w:tc>
        <w:tc>
          <w:tcPr>
            <w:tcW w:w="1213" w:type="dxa"/>
            <w:tcBorders>
              <w:top w:val="single" w:sz="7" w:space="0" w:color="auto"/>
              <w:left w:val="single" w:sz="7" w:space="0" w:color="auto"/>
              <w:bottom w:val="double" w:sz="7" w:space="0" w:color="auto"/>
            </w:tcBorders>
          </w:tcPr>
          <w:p w14:paraId="0636F96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547" w:type="dxa"/>
            <w:tcBorders>
              <w:top w:val="single" w:sz="7" w:space="0" w:color="auto"/>
              <w:left w:val="single" w:sz="7" w:space="0" w:color="auto"/>
              <w:bottom w:val="double" w:sz="7" w:space="0" w:color="auto"/>
            </w:tcBorders>
          </w:tcPr>
          <w:p w14:paraId="060A74E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bottom w:val="double" w:sz="7" w:space="0" w:color="auto"/>
            </w:tcBorders>
          </w:tcPr>
          <w:p w14:paraId="5A339A4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6" w:type="dxa"/>
            <w:tcBorders>
              <w:top w:val="single" w:sz="7" w:space="0" w:color="auto"/>
              <w:left w:val="single" w:sz="7" w:space="0" w:color="auto"/>
              <w:bottom w:val="double" w:sz="7" w:space="0" w:color="auto"/>
            </w:tcBorders>
          </w:tcPr>
          <w:p w14:paraId="08B1B5B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bottom w:val="double" w:sz="7" w:space="0" w:color="auto"/>
            </w:tcBorders>
          </w:tcPr>
          <w:p w14:paraId="2495CC6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bottom w:val="double" w:sz="7" w:space="0" w:color="auto"/>
            </w:tcBorders>
          </w:tcPr>
          <w:p w14:paraId="21CE925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bottom w:val="double" w:sz="7" w:space="0" w:color="auto"/>
            </w:tcBorders>
          </w:tcPr>
          <w:p w14:paraId="0CD0B2B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bottom w:val="double" w:sz="7" w:space="0" w:color="auto"/>
              <w:right w:val="double" w:sz="7" w:space="0" w:color="auto"/>
            </w:tcBorders>
          </w:tcPr>
          <w:p w14:paraId="3D64657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bl>
    <w:p w14:paraId="43034FDC"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711B7579" w14:textId="77777777" w:rsidR="00F67BC3" w:rsidRDefault="00F67BC3">
      <w:pPr>
        <w:tabs>
          <w:tab w:val="center" w:pos="6480"/>
        </w:tabs>
        <w:suppressAutoHyphens/>
        <w:spacing w:line="240" w:lineRule="atLeast"/>
        <w:jc w:val="both"/>
        <w:rPr>
          <w:rFonts w:ascii="Book Antiqua" w:hAnsi="Book Antiqua"/>
          <w:spacing w:val="-2"/>
        </w:rPr>
      </w:pPr>
      <w:r>
        <w:rPr>
          <w:rFonts w:ascii="Book Antiqua" w:hAnsi="Book Antiqua"/>
          <w:spacing w:val="-2"/>
        </w:rPr>
        <w:br w:type="page"/>
      </w:r>
      <w:r>
        <w:rPr>
          <w:rFonts w:ascii="Book Antiqua" w:hAnsi="Book Antiqua"/>
          <w:spacing w:val="-2"/>
        </w:rPr>
        <w:lastRenderedPageBreak/>
        <w:tab/>
        <w:t>Table 2</w:t>
      </w:r>
    </w:p>
    <w:p w14:paraId="457698E5" w14:textId="77777777" w:rsidR="00F67BC3" w:rsidRDefault="00F67BC3">
      <w:pPr>
        <w:tabs>
          <w:tab w:val="center" w:pos="6480"/>
        </w:tabs>
        <w:suppressAutoHyphens/>
        <w:spacing w:line="240" w:lineRule="atLeast"/>
        <w:jc w:val="both"/>
        <w:rPr>
          <w:rFonts w:ascii="Book Antiqua" w:hAnsi="Book Antiqua"/>
          <w:spacing w:val="-2"/>
        </w:rPr>
      </w:pPr>
      <w:r>
        <w:rPr>
          <w:rFonts w:ascii="Book Antiqua" w:hAnsi="Book Antiqua"/>
          <w:b/>
          <w:spacing w:val="-2"/>
        </w:rPr>
        <w:tab/>
        <w:t>Required Data for TCLP (Toxicity Characteristic Leaching Procedure)</w:t>
      </w:r>
      <w:r>
        <w:rPr>
          <w:rFonts w:ascii="Book Antiqua" w:hAnsi="Book Antiqua"/>
          <w:spacing w:val="-2"/>
        </w:rPr>
        <w:t xml:space="preserve"> </w:t>
      </w:r>
    </w:p>
    <w:p w14:paraId="71D45F6E" w14:textId="77777777" w:rsidR="00F67BC3" w:rsidRDefault="00F67BC3">
      <w:pPr>
        <w:tabs>
          <w:tab w:val="center" w:pos="6480"/>
        </w:tabs>
        <w:suppressAutoHyphens/>
        <w:spacing w:line="240" w:lineRule="atLeast"/>
        <w:jc w:val="both"/>
        <w:rPr>
          <w:rFonts w:ascii="Book Antiqua" w:hAnsi="Book Antiqua"/>
          <w:spacing w:val="-2"/>
        </w:rPr>
      </w:pPr>
      <w:r>
        <w:rPr>
          <w:rFonts w:ascii="Book Antiqua" w:hAnsi="Book Antiqua"/>
          <w:spacing w:val="-2"/>
        </w:rPr>
        <w:tab/>
        <w:t>(A minimum of 1 analysis is required for initial approval)</w:t>
      </w:r>
    </w:p>
    <w:p w14:paraId="7B5E01C8"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tbl>
      <w:tblPr>
        <w:tblW w:w="0" w:type="auto"/>
        <w:tblInd w:w="120" w:type="dxa"/>
        <w:tblLayout w:type="fixed"/>
        <w:tblCellMar>
          <w:left w:w="120" w:type="dxa"/>
          <w:right w:w="120" w:type="dxa"/>
        </w:tblCellMar>
        <w:tblLook w:val="0000" w:firstRow="0" w:lastRow="0" w:firstColumn="0" w:lastColumn="0" w:noHBand="0" w:noVBand="0"/>
      </w:tblPr>
      <w:tblGrid>
        <w:gridCol w:w="2160"/>
        <w:gridCol w:w="1212"/>
        <w:gridCol w:w="1548"/>
        <w:gridCol w:w="1440"/>
        <w:gridCol w:w="1115"/>
        <w:gridCol w:w="1328"/>
        <w:gridCol w:w="1303"/>
        <w:gridCol w:w="1425"/>
        <w:gridCol w:w="1432"/>
      </w:tblGrid>
      <w:tr w:rsidR="00F67BC3" w14:paraId="2FE22F80" w14:textId="77777777" w:rsidTr="00440A99">
        <w:tc>
          <w:tcPr>
            <w:tcW w:w="2160" w:type="dxa"/>
            <w:tcBorders>
              <w:top w:val="double" w:sz="7" w:space="0" w:color="auto"/>
              <w:left w:val="double" w:sz="7" w:space="0" w:color="auto"/>
              <w:bottom w:val="single" w:sz="18" w:space="0" w:color="auto"/>
            </w:tcBorders>
          </w:tcPr>
          <w:p w14:paraId="60775B8D" w14:textId="77777777" w:rsidR="00F67BC3" w:rsidRDefault="00440A99">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 xml:space="preserve"> </w:t>
            </w:r>
            <w:r w:rsidR="00F67BC3">
              <w:rPr>
                <w:rFonts w:ascii="Book Antiqua" w:hAnsi="Book Antiqua"/>
                <w:spacing w:val="-2"/>
              </w:rPr>
              <w:t>(1)</w:t>
            </w:r>
          </w:p>
          <w:p w14:paraId="5E0020D7"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Parameter</w:t>
            </w:r>
          </w:p>
        </w:tc>
        <w:tc>
          <w:tcPr>
            <w:tcW w:w="1212" w:type="dxa"/>
            <w:tcBorders>
              <w:top w:val="double" w:sz="7" w:space="0" w:color="auto"/>
              <w:left w:val="single" w:sz="7" w:space="0" w:color="auto"/>
              <w:bottom w:val="single" w:sz="18" w:space="0" w:color="auto"/>
            </w:tcBorders>
          </w:tcPr>
          <w:p w14:paraId="45F8B22B"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(2)</w:t>
            </w:r>
          </w:p>
          <w:p w14:paraId="70D80232"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Reporting</w:t>
            </w:r>
          </w:p>
          <w:p w14:paraId="29D92B8E"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Units</w:t>
            </w:r>
          </w:p>
        </w:tc>
        <w:tc>
          <w:tcPr>
            <w:tcW w:w="1548" w:type="dxa"/>
            <w:tcBorders>
              <w:top w:val="double" w:sz="7" w:space="0" w:color="auto"/>
              <w:left w:val="single" w:sz="7" w:space="0" w:color="auto"/>
              <w:bottom w:val="single" w:sz="18" w:space="0" w:color="auto"/>
            </w:tcBorders>
          </w:tcPr>
          <w:p w14:paraId="0B68B5F0"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(3)</w:t>
            </w:r>
          </w:p>
          <w:p w14:paraId="4B187960"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Concentration</w:t>
            </w:r>
          </w:p>
          <w:p w14:paraId="04F532C4"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(wet weight)</w:t>
            </w:r>
          </w:p>
        </w:tc>
        <w:tc>
          <w:tcPr>
            <w:tcW w:w="1440" w:type="dxa"/>
            <w:tcBorders>
              <w:top w:val="double" w:sz="7" w:space="0" w:color="auto"/>
              <w:left w:val="single" w:sz="7" w:space="0" w:color="auto"/>
              <w:bottom w:val="single" w:sz="18" w:space="0" w:color="auto"/>
            </w:tcBorders>
          </w:tcPr>
          <w:p w14:paraId="4DA94957"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(4)</w:t>
            </w:r>
          </w:p>
          <w:p w14:paraId="726F7B06"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Preservation</w:t>
            </w:r>
          </w:p>
          <w:p w14:paraId="39CF8F04"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Technique</w:t>
            </w:r>
          </w:p>
        </w:tc>
        <w:tc>
          <w:tcPr>
            <w:tcW w:w="1115" w:type="dxa"/>
            <w:tcBorders>
              <w:top w:val="double" w:sz="7" w:space="0" w:color="auto"/>
              <w:left w:val="single" w:sz="7" w:space="0" w:color="auto"/>
              <w:bottom w:val="single" w:sz="18" w:space="0" w:color="auto"/>
            </w:tcBorders>
          </w:tcPr>
          <w:p w14:paraId="6AAE4D6A"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(5)</w:t>
            </w:r>
          </w:p>
          <w:p w14:paraId="3BDCC7DB"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Date</w:t>
            </w:r>
          </w:p>
          <w:p w14:paraId="1FEBE910"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Sampled</w:t>
            </w:r>
          </w:p>
        </w:tc>
        <w:tc>
          <w:tcPr>
            <w:tcW w:w="1328" w:type="dxa"/>
            <w:tcBorders>
              <w:top w:val="double" w:sz="7" w:space="0" w:color="auto"/>
              <w:left w:val="single" w:sz="7" w:space="0" w:color="auto"/>
              <w:bottom w:val="single" w:sz="18" w:space="0" w:color="auto"/>
            </w:tcBorders>
          </w:tcPr>
          <w:p w14:paraId="3858CFBF"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(6)</w:t>
            </w:r>
          </w:p>
          <w:p w14:paraId="4226B06C"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Date</w:t>
            </w:r>
          </w:p>
          <w:p w14:paraId="614AF780"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Extracted</w:t>
            </w:r>
          </w:p>
        </w:tc>
        <w:tc>
          <w:tcPr>
            <w:tcW w:w="1303" w:type="dxa"/>
            <w:tcBorders>
              <w:top w:val="double" w:sz="7" w:space="0" w:color="auto"/>
              <w:left w:val="single" w:sz="7" w:space="0" w:color="auto"/>
              <w:bottom w:val="single" w:sz="18" w:space="0" w:color="auto"/>
            </w:tcBorders>
          </w:tcPr>
          <w:p w14:paraId="1405C24B"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(7)</w:t>
            </w:r>
          </w:p>
          <w:p w14:paraId="3BFB7417"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Date</w:t>
            </w:r>
          </w:p>
          <w:p w14:paraId="38A15CB7"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Analyzed</w:t>
            </w:r>
          </w:p>
        </w:tc>
        <w:tc>
          <w:tcPr>
            <w:tcW w:w="1425" w:type="dxa"/>
            <w:tcBorders>
              <w:top w:val="double" w:sz="7" w:space="0" w:color="auto"/>
              <w:left w:val="single" w:sz="7" w:space="0" w:color="auto"/>
              <w:bottom w:val="single" w:sz="18" w:space="0" w:color="auto"/>
            </w:tcBorders>
          </w:tcPr>
          <w:p w14:paraId="216EA176"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(8)</w:t>
            </w:r>
          </w:p>
          <w:p w14:paraId="2C350290"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 xml:space="preserve">Method </w:t>
            </w:r>
          </w:p>
          <w:p w14:paraId="08B007DC"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Reference No.</w:t>
            </w:r>
          </w:p>
        </w:tc>
        <w:tc>
          <w:tcPr>
            <w:tcW w:w="1432" w:type="dxa"/>
            <w:tcBorders>
              <w:top w:val="double" w:sz="7" w:space="0" w:color="auto"/>
              <w:left w:val="single" w:sz="7" w:space="0" w:color="auto"/>
              <w:bottom w:val="single" w:sz="18" w:space="0" w:color="auto"/>
              <w:right w:val="double" w:sz="7" w:space="0" w:color="auto"/>
            </w:tcBorders>
          </w:tcPr>
          <w:p w14:paraId="642A4994"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(9)</w:t>
            </w:r>
          </w:p>
          <w:p w14:paraId="4555979E"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 xml:space="preserve">Detection </w:t>
            </w:r>
          </w:p>
          <w:p w14:paraId="7FA674F7"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Limits</w:t>
            </w:r>
          </w:p>
        </w:tc>
      </w:tr>
      <w:tr w:rsidR="00F67BC3" w14:paraId="3277A67C" w14:textId="77777777" w:rsidTr="00440A99">
        <w:tc>
          <w:tcPr>
            <w:tcW w:w="2160" w:type="dxa"/>
            <w:tcBorders>
              <w:top w:val="single" w:sz="21" w:space="0" w:color="auto"/>
              <w:left w:val="double" w:sz="7" w:space="0" w:color="auto"/>
            </w:tcBorders>
          </w:tcPr>
          <w:p w14:paraId="13452070"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 Arsenic</w:t>
            </w:r>
          </w:p>
        </w:tc>
        <w:tc>
          <w:tcPr>
            <w:tcW w:w="1212" w:type="dxa"/>
            <w:tcBorders>
              <w:top w:val="single" w:sz="21" w:space="0" w:color="auto"/>
              <w:left w:val="single" w:sz="7" w:space="0" w:color="auto"/>
            </w:tcBorders>
          </w:tcPr>
          <w:p w14:paraId="5DFA217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48" w:type="dxa"/>
            <w:tcBorders>
              <w:top w:val="single" w:sz="21" w:space="0" w:color="auto"/>
              <w:left w:val="single" w:sz="7" w:space="0" w:color="auto"/>
            </w:tcBorders>
          </w:tcPr>
          <w:p w14:paraId="5FE35FB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21" w:space="0" w:color="auto"/>
              <w:left w:val="single" w:sz="7" w:space="0" w:color="auto"/>
            </w:tcBorders>
          </w:tcPr>
          <w:p w14:paraId="30DD0A1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5" w:type="dxa"/>
            <w:tcBorders>
              <w:top w:val="single" w:sz="21" w:space="0" w:color="auto"/>
              <w:left w:val="single" w:sz="7" w:space="0" w:color="auto"/>
            </w:tcBorders>
          </w:tcPr>
          <w:p w14:paraId="2AD8D6D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21" w:space="0" w:color="auto"/>
              <w:left w:val="single" w:sz="7" w:space="0" w:color="auto"/>
            </w:tcBorders>
          </w:tcPr>
          <w:p w14:paraId="5BB5EE2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21" w:space="0" w:color="auto"/>
              <w:left w:val="single" w:sz="7" w:space="0" w:color="auto"/>
            </w:tcBorders>
          </w:tcPr>
          <w:p w14:paraId="6D7F6E3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21" w:space="0" w:color="auto"/>
              <w:left w:val="single" w:sz="7" w:space="0" w:color="auto"/>
            </w:tcBorders>
          </w:tcPr>
          <w:p w14:paraId="4CB5335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21" w:space="0" w:color="auto"/>
              <w:left w:val="single" w:sz="7" w:space="0" w:color="auto"/>
              <w:right w:val="double" w:sz="7" w:space="0" w:color="auto"/>
            </w:tcBorders>
          </w:tcPr>
          <w:p w14:paraId="5E7E686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3BB9332E" w14:textId="77777777" w:rsidTr="00440A99">
        <w:tc>
          <w:tcPr>
            <w:tcW w:w="2160" w:type="dxa"/>
            <w:tcBorders>
              <w:top w:val="single" w:sz="7" w:space="0" w:color="auto"/>
              <w:left w:val="double" w:sz="7" w:space="0" w:color="auto"/>
            </w:tcBorders>
          </w:tcPr>
          <w:p w14:paraId="333ABAF0"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2. Barium</w:t>
            </w:r>
          </w:p>
        </w:tc>
        <w:tc>
          <w:tcPr>
            <w:tcW w:w="1212" w:type="dxa"/>
            <w:tcBorders>
              <w:top w:val="single" w:sz="7" w:space="0" w:color="auto"/>
              <w:left w:val="single" w:sz="7" w:space="0" w:color="auto"/>
            </w:tcBorders>
          </w:tcPr>
          <w:p w14:paraId="6F22657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48" w:type="dxa"/>
            <w:tcBorders>
              <w:top w:val="single" w:sz="7" w:space="0" w:color="auto"/>
              <w:left w:val="single" w:sz="7" w:space="0" w:color="auto"/>
            </w:tcBorders>
          </w:tcPr>
          <w:p w14:paraId="159CB0F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373D1ED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5" w:type="dxa"/>
            <w:tcBorders>
              <w:top w:val="single" w:sz="7" w:space="0" w:color="auto"/>
              <w:left w:val="single" w:sz="7" w:space="0" w:color="auto"/>
            </w:tcBorders>
          </w:tcPr>
          <w:p w14:paraId="3ED4D94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06A1257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6F27B69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6195006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2C3D036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41712432" w14:textId="77777777" w:rsidTr="00440A99">
        <w:tc>
          <w:tcPr>
            <w:tcW w:w="2160" w:type="dxa"/>
            <w:tcBorders>
              <w:top w:val="single" w:sz="7" w:space="0" w:color="auto"/>
              <w:left w:val="double" w:sz="7" w:space="0" w:color="auto"/>
            </w:tcBorders>
          </w:tcPr>
          <w:p w14:paraId="4AED4999"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3. Cadmium</w:t>
            </w:r>
          </w:p>
        </w:tc>
        <w:tc>
          <w:tcPr>
            <w:tcW w:w="1212" w:type="dxa"/>
            <w:tcBorders>
              <w:top w:val="single" w:sz="7" w:space="0" w:color="auto"/>
              <w:left w:val="single" w:sz="7" w:space="0" w:color="auto"/>
            </w:tcBorders>
          </w:tcPr>
          <w:p w14:paraId="0C2D3CE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48" w:type="dxa"/>
            <w:tcBorders>
              <w:top w:val="single" w:sz="7" w:space="0" w:color="auto"/>
              <w:left w:val="single" w:sz="7" w:space="0" w:color="auto"/>
            </w:tcBorders>
          </w:tcPr>
          <w:p w14:paraId="3E8697A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4C75AA4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5" w:type="dxa"/>
            <w:tcBorders>
              <w:top w:val="single" w:sz="7" w:space="0" w:color="auto"/>
              <w:left w:val="single" w:sz="7" w:space="0" w:color="auto"/>
            </w:tcBorders>
          </w:tcPr>
          <w:p w14:paraId="59133FB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5281017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3A22EB5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68ABDED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248FF32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34049C2E" w14:textId="77777777" w:rsidTr="00440A99">
        <w:tc>
          <w:tcPr>
            <w:tcW w:w="2160" w:type="dxa"/>
            <w:tcBorders>
              <w:top w:val="single" w:sz="7" w:space="0" w:color="auto"/>
              <w:left w:val="double" w:sz="7" w:space="0" w:color="auto"/>
            </w:tcBorders>
          </w:tcPr>
          <w:p w14:paraId="2C866F00"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4. Chromium</w:t>
            </w:r>
          </w:p>
        </w:tc>
        <w:tc>
          <w:tcPr>
            <w:tcW w:w="1212" w:type="dxa"/>
            <w:tcBorders>
              <w:top w:val="single" w:sz="7" w:space="0" w:color="auto"/>
              <w:left w:val="single" w:sz="7" w:space="0" w:color="auto"/>
            </w:tcBorders>
          </w:tcPr>
          <w:p w14:paraId="3C5D2ED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48" w:type="dxa"/>
            <w:tcBorders>
              <w:top w:val="single" w:sz="7" w:space="0" w:color="auto"/>
              <w:left w:val="single" w:sz="7" w:space="0" w:color="auto"/>
            </w:tcBorders>
          </w:tcPr>
          <w:p w14:paraId="5DDBA24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4DEDA7B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5" w:type="dxa"/>
            <w:tcBorders>
              <w:top w:val="single" w:sz="7" w:space="0" w:color="auto"/>
              <w:left w:val="single" w:sz="7" w:space="0" w:color="auto"/>
            </w:tcBorders>
          </w:tcPr>
          <w:p w14:paraId="3148894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46C7223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60776A8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603E5D6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539270F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5E7C43CE" w14:textId="77777777" w:rsidTr="00440A99">
        <w:tc>
          <w:tcPr>
            <w:tcW w:w="2160" w:type="dxa"/>
            <w:tcBorders>
              <w:top w:val="single" w:sz="7" w:space="0" w:color="auto"/>
              <w:left w:val="double" w:sz="7" w:space="0" w:color="auto"/>
            </w:tcBorders>
          </w:tcPr>
          <w:p w14:paraId="2FE8727E"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5. Lead</w:t>
            </w:r>
          </w:p>
        </w:tc>
        <w:tc>
          <w:tcPr>
            <w:tcW w:w="1212" w:type="dxa"/>
            <w:tcBorders>
              <w:top w:val="single" w:sz="7" w:space="0" w:color="auto"/>
              <w:left w:val="single" w:sz="7" w:space="0" w:color="auto"/>
            </w:tcBorders>
          </w:tcPr>
          <w:p w14:paraId="037D273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48" w:type="dxa"/>
            <w:tcBorders>
              <w:top w:val="single" w:sz="7" w:space="0" w:color="auto"/>
              <w:left w:val="single" w:sz="7" w:space="0" w:color="auto"/>
            </w:tcBorders>
          </w:tcPr>
          <w:p w14:paraId="735526F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24C5ADD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5" w:type="dxa"/>
            <w:tcBorders>
              <w:top w:val="single" w:sz="7" w:space="0" w:color="auto"/>
              <w:left w:val="single" w:sz="7" w:space="0" w:color="auto"/>
            </w:tcBorders>
          </w:tcPr>
          <w:p w14:paraId="4EAB341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18F9995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3A7D642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7778A83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6ADA946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7DAF7819" w14:textId="77777777" w:rsidTr="00440A99">
        <w:tc>
          <w:tcPr>
            <w:tcW w:w="2160" w:type="dxa"/>
            <w:tcBorders>
              <w:top w:val="single" w:sz="7" w:space="0" w:color="auto"/>
              <w:left w:val="double" w:sz="7" w:space="0" w:color="auto"/>
            </w:tcBorders>
          </w:tcPr>
          <w:p w14:paraId="60421093"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6. Mercury</w:t>
            </w:r>
          </w:p>
        </w:tc>
        <w:tc>
          <w:tcPr>
            <w:tcW w:w="1212" w:type="dxa"/>
            <w:tcBorders>
              <w:top w:val="single" w:sz="7" w:space="0" w:color="auto"/>
              <w:left w:val="single" w:sz="7" w:space="0" w:color="auto"/>
            </w:tcBorders>
          </w:tcPr>
          <w:p w14:paraId="6182AFF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48" w:type="dxa"/>
            <w:tcBorders>
              <w:top w:val="single" w:sz="7" w:space="0" w:color="auto"/>
              <w:left w:val="single" w:sz="7" w:space="0" w:color="auto"/>
            </w:tcBorders>
          </w:tcPr>
          <w:p w14:paraId="6DA58B6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02E1746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5" w:type="dxa"/>
            <w:tcBorders>
              <w:top w:val="single" w:sz="7" w:space="0" w:color="auto"/>
              <w:left w:val="single" w:sz="7" w:space="0" w:color="auto"/>
            </w:tcBorders>
          </w:tcPr>
          <w:p w14:paraId="1E3BCE5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7768A70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04DD390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35E06CF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7DC15A3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7D58B1D6" w14:textId="77777777" w:rsidTr="00440A99">
        <w:tc>
          <w:tcPr>
            <w:tcW w:w="2160" w:type="dxa"/>
            <w:tcBorders>
              <w:top w:val="single" w:sz="7" w:space="0" w:color="auto"/>
              <w:left w:val="double" w:sz="7" w:space="0" w:color="auto"/>
            </w:tcBorders>
          </w:tcPr>
          <w:p w14:paraId="4F9F6239"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7. Selenium</w:t>
            </w:r>
          </w:p>
        </w:tc>
        <w:tc>
          <w:tcPr>
            <w:tcW w:w="1212" w:type="dxa"/>
            <w:tcBorders>
              <w:top w:val="single" w:sz="7" w:space="0" w:color="auto"/>
              <w:left w:val="single" w:sz="7" w:space="0" w:color="auto"/>
            </w:tcBorders>
          </w:tcPr>
          <w:p w14:paraId="30880A6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48" w:type="dxa"/>
            <w:tcBorders>
              <w:top w:val="single" w:sz="7" w:space="0" w:color="auto"/>
              <w:left w:val="single" w:sz="7" w:space="0" w:color="auto"/>
            </w:tcBorders>
          </w:tcPr>
          <w:p w14:paraId="6E033E1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0D721F8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5" w:type="dxa"/>
            <w:tcBorders>
              <w:top w:val="single" w:sz="7" w:space="0" w:color="auto"/>
              <w:left w:val="single" w:sz="7" w:space="0" w:color="auto"/>
            </w:tcBorders>
          </w:tcPr>
          <w:p w14:paraId="6E30147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458D3F2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56BD21D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30C94C4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357FA7E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65058EBB" w14:textId="77777777" w:rsidTr="00440A99">
        <w:tc>
          <w:tcPr>
            <w:tcW w:w="2160" w:type="dxa"/>
            <w:tcBorders>
              <w:top w:val="single" w:sz="7" w:space="0" w:color="auto"/>
              <w:left w:val="double" w:sz="7" w:space="0" w:color="auto"/>
            </w:tcBorders>
          </w:tcPr>
          <w:p w14:paraId="4EAB610B"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8. Silver</w:t>
            </w:r>
          </w:p>
        </w:tc>
        <w:tc>
          <w:tcPr>
            <w:tcW w:w="1212" w:type="dxa"/>
            <w:tcBorders>
              <w:top w:val="single" w:sz="7" w:space="0" w:color="auto"/>
              <w:left w:val="single" w:sz="7" w:space="0" w:color="auto"/>
            </w:tcBorders>
          </w:tcPr>
          <w:p w14:paraId="1FB6B80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48" w:type="dxa"/>
            <w:tcBorders>
              <w:top w:val="single" w:sz="7" w:space="0" w:color="auto"/>
              <w:left w:val="single" w:sz="7" w:space="0" w:color="auto"/>
            </w:tcBorders>
          </w:tcPr>
          <w:p w14:paraId="3FBF37B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25C855E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5" w:type="dxa"/>
            <w:tcBorders>
              <w:top w:val="single" w:sz="7" w:space="0" w:color="auto"/>
              <w:left w:val="single" w:sz="7" w:space="0" w:color="auto"/>
            </w:tcBorders>
          </w:tcPr>
          <w:p w14:paraId="11940EC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7808BBC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0219351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1C174F6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454E39A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12A9266D" w14:textId="77777777" w:rsidTr="00440A99">
        <w:tc>
          <w:tcPr>
            <w:tcW w:w="2160" w:type="dxa"/>
            <w:tcBorders>
              <w:top w:val="single" w:sz="7" w:space="0" w:color="auto"/>
              <w:left w:val="double" w:sz="7" w:space="0" w:color="auto"/>
            </w:tcBorders>
          </w:tcPr>
          <w:p w14:paraId="21419372"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9. Endrin</w:t>
            </w:r>
          </w:p>
        </w:tc>
        <w:tc>
          <w:tcPr>
            <w:tcW w:w="1212" w:type="dxa"/>
            <w:tcBorders>
              <w:top w:val="single" w:sz="7" w:space="0" w:color="auto"/>
              <w:left w:val="single" w:sz="7" w:space="0" w:color="auto"/>
            </w:tcBorders>
          </w:tcPr>
          <w:p w14:paraId="6BC24B6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48" w:type="dxa"/>
            <w:tcBorders>
              <w:top w:val="single" w:sz="7" w:space="0" w:color="auto"/>
              <w:left w:val="single" w:sz="7" w:space="0" w:color="auto"/>
            </w:tcBorders>
          </w:tcPr>
          <w:p w14:paraId="17D3000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14B548D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5" w:type="dxa"/>
            <w:tcBorders>
              <w:top w:val="single" w:sz="7" w:space="0" w:color="auto"/>
              <w:left w:val="single" w:sz="7" w:space="0" w:color="auto"/>
            </w:tcBorders>
          </w:tcPr>
          <w:p w14:paraId="09B8255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787D4E2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7A2BF5F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038745B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778A609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21B27E16" w14:textId="77777777" w:rsidTr="00440A99">
        <w:tc>
          <w:tcPr>
            <w:tcW w:w="2160" w:type="dxa"/>
            <w:tcBorders>
              <w:top w:val="single" w:sz="7" w:space="0" w:color="auto"/>
              <w:left w:val="double" w:sz="7" w:space="0" w:color="auto"/>
            </w:tcBorders>
          </w:tcPr>
          <w:p w14:paraId="7E33F0D8"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10. Lindane</w:t>
            </w:r>
          </w:p>
        </w:tc>
        <w:tc>
          <w:tcPr>
            <w:tcW w:w="1212" w:type="dxa"/>
            <w:tcBorders>
              <w:top w:val="single" w:sz="7" w:space="0" w:color="auto"/>
              <w:left w:val="single" w:sz="7" w:space="0" w:color="auto"/>
            </w:tcBorders>
          </w:tcPr>
          <w:p w14:paraId="29AB991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48" w:type="dxa"/>
            <w:tcBorders>
              <w:top w:val="single" w:sz="7" w:space="0" w:color="auto"/>
              <w:left w:val="single" w:sz="7" w:space="0" w:color="auto"/>
            </w:tcBorders>
          </w:tcPr>
          <w:p w14:paraId="371CBC5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6471CC7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5" w:type="dxa"/>
            <w:tcBorders>
              <w:top w:val="single" w:sz="7" w:space="0" w:color="auto"/>
              <w:left w:val="single" w:sz="7" w:space="0" w:color="auto"/>
            </w:tcBorders>
          </w:tcPr>
          <w:p w14:paraId="7CBDC4E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17388DD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6FA55CF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35EC925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4FB65A4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2967099B" w14:textId="77777777" w:rsidTr="00440A99">
        <w:tc>
          <w:tcPr>
            <w:tcW w:w="2160" w:type="dxa"/>
            <w:tcBorders>
              <w:top w:val="single" w:sz="7" w:space="0" w:color="auto"/>
              <w:left w:val="double" w:sz="7" w:space="0" w:color="auto"/>
            </w:tcBorders>
          </w:tcPr>
          <w:p w14:paraId="579BC41E"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11. </w:t>
            </w:r>
            <w:proofErr w:type="spellStart"/>
            <w:r>
              <w:rPr>
                <w:rFonts w:ascii="Book Antiqua" w:hAnsi="Book Antiqua"/>
                <w:spacing w:val="-2"/>
              </w:rPr>
              <w:t>Methoxychlor</w:t>
            </w:r>
            <w:proofErr w:type="spellEnd"/>
            <w:r>
              <w:rPr>
                <w:rFonts w:ascii="Book Antiqua" w:hAnsi="Book Antiqua"/>
                <w:spacing w:val="-2"/>
              </w:rPr>
              <w:t xml:space="preserve"> </w:t>
            </w:r>
          </w:p>
        </w:tc>
        <w:tc>
          <w:tcPr>
            <w:tcW w:w="1212" w:type="dxa"/>
            <w:tcBorders>
              <w:top w:val="single" w:sz="7" w:space="0" w:color="auto"/>
              <w:left w:val="single" w:sz="7" w:space="0" w:color="auto"/>
            </w:tcBorders>
          </w:tcPr>
          <w:p w14:paraId="0DBFA09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48" w:type="dxa"/>
            <w:tcBorders>
              <w:top w:val="single" w:sz="7" w:space="0" w:color="auto"/>
              <w:left w:val="single" w:sz="7" w:space="0" w:color="auto"/>
            </w:tcBorders>
          </w:tcPr>
          <w:p w14:paraId="0B80BE1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6508334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5" w:type="dxa"/>
            <w:tcBorders>
              <w:top w:val="single" w:sz="7" w:space="0" w:color="auto"/>
              <w:left w:val="single" w:sz="7" w:space="0" w:color="auto"/>
            </w:tcBorders>
          </w:tcPr>
          <w:p w14:paraId="06A4A90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75F530C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5A5D4E2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488D3FB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6DD1EC6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74900FBC" w14:textId="77777777" w:rsidTr="00440A99">
        <w:tc>
          <w:tcPr>
            <w:tcW w:w="2160" w:type="dxa"/>
            <w:tcBorders>
              <w:top w:val="single" w:sz="7" w:space="0" w:color="auto"/>
              <w:left w:val="double" w:sz="7" w:space="0" w:color="auto"/>
            </w:tcBorders>
          </w:tcPr>
          <w:p w14:paraId="70E83F38"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12. Toxaphene</w:t>
            </w:r>
          </w:p>
        </w:tc>
        <w:tc>
          <w:tcPr>
            <w:tcW w:w="1212" w:type="dxa"/>
            <w:tcBorders>
              <w:top w:val="single" w:sz="7" w:space="0" w:color="auto"/>
              <w:left w:val="single" w:sz="7" w:space="0" w:color="auto"/>
            </w:tcBorders>
          </w:tcPr>
          <w:p w14:paraId="18CE453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48" w:type="dxa"/>
            <w:tcBorders>
              <w:top w:val="single" w:sz="7" w:space="0" w:color="auto"/>
              <w:left w:val="single" w:sz="7" w:space="0" w:color="auto"/>
            </w:tcBorders>
          </w:tcPr>
          <w:p w14:paraId="3C427B8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5D8A432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5" w:type="dxa"/>
            <w:tcBorders>
              <w:top w:val="single" w:sz="7" w:space="0" w:color="auto"/>
              <w:left w:val="single" w:sz="7" w:space="0" w:color="auto"/>
            </w:tcBorders>
          </w:tcPr>
          <w:p w14:paraId="1C404B0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698BF78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39A4E78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0652802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260A4F4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17704763" w14:textId="77777777" w:rsidTr="00440A99">
        <w:tc>
          <w:tcPr>
            <w:tcW w:w="2160" w:type="dxa"/>
            <w:tcBorders>
              <w:top w:val="single" w:sz="7" w:space="0" w:color="auto"/>
              <w:left w:val="double" w:sz="7" w:space="0" w:color="auto"/>
            </w:tcBorders>
          </w:tcPr>
          <w:p w14:paraId="55B8A14C"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13. 2,4,-D</w:t>
            </w:r>
          </w:p>
        </w:tc>
        <w:tc>
          <w:tcPr>
            <w:tcW w:w="1212" w:type="dxa"/>
            <w:tcBorders>
              <w:top w:val="single" w:sz="7" w:space="0" w:color="auto"/>
              <w:left w:val="single" w:sz="7" w:space="0" w:color="auto"/>
            </w:tcBorders>
          </w:tcPr>
          <w:p w14:paraId="2710C02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48" w:type="dxa"/>
            <w:tcBorders>
              <w:top w:val="single" w:sz="7" w:space="0" w:color="auto"/>
              <w:left w:val="single" w:sz="7" w:space="0" w:color="auto"/>
            </w:tcBorders>
          </w:tcPr>
          <w:p w14:paraId="48A8159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735247D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5" w:type="dxa"/>
            <w:tcBorders>
              <w:top w:val="single" w:sz="7" w:space="0" w:color="auto"/>
              <w:left w:val="single" w:sz="7" w:space="0" w:color="auto"/>
            </w:tcBorders>
          </w:tcPr>
          <w:p w14:paraId="369B874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07A0BBA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3C4AE25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1FDAB93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25004BF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7537756A" w14:textId="77777777" w:rsidTr="00440A99">
        <w:tc>
          <w:tcPr>
            <w:tcW w:w="2160" w:type="dxa"/>
            <w:tcBorders>
              <w:top w:val="single" w:sz="7" w:space="0" w:color="auto"/>
              <w:left w:val="double" w:sz="7" w:space="0" w:color="auto"/>
            </w:tcBorders>
          </w:tcPr>
          <w:p w14:paraId="496F5AF6"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14. 2,4,5-TP</w:t>
            </w:r>
          </w:p>
        </w:tc>
        <w:tc>
          <w:tcPr>
            <w:tcW w:w="1212" w:type="dxa"/>
            <w:tcBorders>
              <w:top w:val="single" w:sz="7" w:space="0" w:color="auto"/>
              <w:left w:val="single" w:sz="7" w:space="0" w:color="auto"/>
            </w:tcBorders>
          </w:tcPr>
          <w:p w14:paraId="5001597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48" w:type="dxa"/>
            <w:tcBorders>
              <w:top w:val="single" w:sz="7" w:space="0" w:color="auto"/>
              <w:left w:val="single" w:sz="7" w:space="0" w:color="auto"/>
            </w:tcBorders>
          </w:tcPr>
          <w:p w14:paraId="5ED2431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43646B7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5" w:type="dxa"/>
            <w:tcBorders>
              <w:top w:val="single" w:sz="7" w:space="0" w:color="auto"/>
              <w:left w:val="single" w:sz="7" w:space="0" w:color="auto"/>
            </w:tcBorders>
          </w:tcPr>
          <w:p w14:paraId="7E7AE70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tcBorders>
          </w:tcPr>
          <w:p w14:paraId="4BFEDA7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0B1064C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0EF79DD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4C6FB9C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6DCD59D4" w14:textId="77777777" w:rsidTr="00440A99">
        <w:tc>
          <w:tcPr>
            <w:tcW w:w="2160" w:type="dxa"/>
            <w:tcBorders>
              <w:top w:val="single" w:sz="7" w:space="0" w:color="auto"/>
              <w:left w:val="double" w:sz="7" w:space="0" w:color="auto"/>
              <w:bottom w:val="double" w:sz="7" w:space="0" w:color="auto"/>
            </w:tcBorders>
          </w:tcPr>
          <w:p w14:paraId="6BA04716"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15. Benzene</w:t>
            </w:r>
          </w:p>
        </w:tc>
        <w:tc>
          <w:tcPr>
            <w:tcW w:w="1212" w:type="dxa"/>
            <w:tcBorders>
              <w:top w:val="single" w:sz="7" w:space="0" w:color="auto"/>
              <w:left w:val="single" w:sz="7" w:space="0" w:color="auto"/>
              <w:bottom w:val="double" w:sz="7" w:space="0" w:color="auto"/>
            </w:tcBorders>
          </w:tcPr>
          <w:p w14:paraId="7ED4004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48" w:type="dxa"/>
            <w:tcBorders>
              <w:top w:val="single" w:sz="7" w:space="0" w:color="auto"/>
              <w:left w:val="single" w:sz="7" w:space="0" w:color="auto"/>
              <w:bottom w:val="double" w:sz="7" w:space="0" w:color="auto"/>
            </w:tcBorders>
          </w:tcPr>
          <w:p w14:paraId="261B127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bottom w:val="double" w:sz="7" w:space="0" w:color="auto"/>
            </w:tcBorders>
          </w:tcPr>
          <w:p w14:paraId="77A0FA8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115" w:type="dxa"/>
            <w:tcBorders>
              <w:top w:val="single" w:sz="7" w:space="0" w:color="auto"/>
              <w:left w:val="single" w:sz="7" w:space="0" w:color="auto"/>
              <w:bottom w:val="double" w:sz="7" w:space="0" w:color="auto"/>
            </w:tcBorders>
          </w:tcPr>
          <w:p w14:paraId="75B82B4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28" w:type="dxa"/>
            <w:tcBorders>
              <w:top w:val="single" w:sz="7" w:space="0" w:color="auto"/>
              <w:left w:val="single" w:sz="7" w:space="0" w:color="auto"/>
              <w:bottom w:val="double" w:sz="7" w:space="0" w:color="auto"/>
            </w:tcBorders>
          </w:tcPr>
          <w:p w14:paraId="3561A7B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bottom w:val="double" w:sz="7" w:space="0" w:color="auto"/>
            </w:tcBorders>
          </w:tcPr>
          <w:p w14:paraId="7E6B549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bottom w:val="double" w:sz="7" w:space="0" w:color="auto"/>
            </w:tcBorders>
          </w:tcPr>
          <w:p w14:paraId="7698370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bottom w:val="double" w:sz="7" w:space="0" w:color="auto"/>
              <w:right w:val="double" w:sz="7" w:space="0" w:color="auto"/>
            </w:tcBorders>
          </w:tcPr>
          <w:p w14:paraId="48833D2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bl>
    <w:p w14:paraId="79FC0C5A"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5572E017"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sectPr w:rsidR="00F67BC3">
          <w:footerReference w:type="default" r:id="rId36"/>
          <w:type w:val="continuous"/>
          <w:pgSz w:w="15840" w:h="12240" w:orient="landscape"/>
          <w:pgMar w:top="1440" w:right="1440" w:bottom="576" w:left="1440" w:header="1440" w:footer="576" w:gutter="0"/>
          <w:cols w:space="720"/>
          <w:noEndnote/>
        </w:sectPr>
      </w:pPr>
    </w:p>
    <w:p w14:paraId="330BB4E3" w14:textId="77777777" w:rsidR="00F67BC3" w:rsidRDefault="00F67BC3">
      <w:pPr>
        <w:tabs>
          <w:tab w:val="center" w:pos="6480"/>
        </w:tabs>
        <w:suppressAutoHyphens/>
        <w:spacing w:line="240" w:lineRule="atLeast"/>
        <w:jc w:val="both"/>
        <w:rPr>
          <w:rFonts w:ascii="Book Antiqua" w:hAnsi="Book Antiqua"/>
          <w:spacing w:val="-2"/>
        </w:rPr>
      </w:pPr>
      <w:r>
        <w:rPr>
          <w:rFonts w:ascii="Book Antiqua" w:hAnsi="Book Antiqua"/>
          <w:spacing w:val="-2"/>
        </w:rPr>
        <w:lastRenderedPageBreak/>
        <w:tab/>
        <w:t>Table 2 - continued</w:t>
      </w:r>
    </w:p>
    <w:p w14:paraId="63273CD5" w14:textId="77777777" w:rsidR="00F67BC3" w:rsidRDefault="00F67BC3">
      <w:pPr>
        <w:tabs>
          <w:tab w:val="center" w:pos="6480"/>
        </w:tabs>
        <w:suppressAutoHyphens/>
        <w:spacing w:line="240" w:lineRule="atLeast"/>
        <w:jc w:val="both"/>
        <w:rPr>
          <w:rFonts w:ascii="Book Antiqua" w:hAnsi="Book Antiqua"/>
          <w:spacing w:val="-2"/>
        </w:rPr>
      </w:pPr>
      <w:r>
        <w:rPr>
          <w:rFonts w:ascii="Book Antiqua" w:hAnsi="Book Antiqua"/>
          <w:b/>
          <w:spacing w:val="-2"/>
        </w:rPr>
        <w:tab/>
        <w:t>Required Data for TCLP (Toxicity Characteristic Leaching Procedure)</w:t>
      </w:r>
    </w:p>
    <w:p w14:paraId="7355A572" w14:textId="77777777" w:rsidR="00F67BC3" w:rsidRDefault="00F67BC3">
      <w:pPr>
        <w:tabs>
          <w:tab w:val="center" w:pos="6480"/>
        </w:tabs>
        <w:suppressAutoHyphens/>
        <w:spacing w:line="240" w:lineRule="atLeast"/>
        <w:jc w:val="both"/>
        <w:rPr>
          <w:rFonts w:ascii="Book Antiqua" w:hAnsi="Book Antiqua"/>
          <w:spacing w:val="-2"/>
        </w:rPr>
      </w:pPr>
      <w:r>
        <w:rPr>
          <w:rFonts w:ascii="Book Antiqua" w:hAnsi="Book Antiqua"/>
          <w:spacing w:val="-2"/>
        </w:rPr>
        <w:tab/>
        <w:t>(A minimum of 1 analysis is required for initial approval)</w:t>
      </w:r>
    </w:p>
    <w:p w14:paraId="37B90019"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tbl>
      <w:tblPr>
        <w:tblW w:w="0" w:type="auto"/>
        <w:tblInd w:w="120" w:type="dxa"/>
        <w:tblLayout w:type="fixed"/>
        <w:tblCellMar>
          <w:left w:w="120" w:type="dxa"/>
          <w:right w:w="120" w:type="dxa"/>
        </w:tblCellMar>
        <w:tblLook w:val="0000" w:firstRow="0" w:lastRow="0" w:firstColumn="0" w:lastColumn="0" w:noHBand="0" w:noVBand="0"/>
      </w:tblPr>
      <w:tblGrid>
        <w:gridCol w:w="2401"/>
        <w:gridCol w:w="1199"/>
        <w:gridCol w:w="1560"/>
        <w:gridCol w:w="1440"/>
        <w:gridCol w:w="1080"/>
        <w:gridCol w:w="1242"/>
        <w:gridCol w:w="1303"/>
        <w:gridCol w:w="1425"/>
        <w:gridCol w:w="1432"/>
      </w:tblGrid>
      <w:tr w:rsidR="00F67BC3" w14:paraId="0D793934" w14:textId="77777777" w:rsidTr="004F1856">
        <w:tc>
          <w:tcPr>
            <w:tcW w:w="2401" w:type="dxa"/>
            <w:tcBorders>
              <w:top w:val="double" w:sz="7" w:space="0" w:color="auto"/>
              <w:left w:val="double" w:sz="7" w:space="0" w:color="auto"/>
              <w:bottom w:val="single" w:sz="18" w:space="0" w:color="auto"/>
            </w:tcBorders>
          </w:tcPr>
          <w:p w14:paraId="4F459852" w14:textId="77777777" w:rsidR="00F67BC3" w:rsidRDefault="00440A99">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 xml:space="preserve"> </w:t>
            </w:r>
            <w:r w:rsidR="00F67BC3">
              <w:rPr>
                <w:rFonts w:ascii="Book Antiqua" w:hAnsi="Book Antiqua"/>
                <w:spacing w:val="-2"/>
              </w:rPr>
              <w:t>(1)</w:t>
            </w:r>
          </w:p>
          <w:p w14:paraId="3BF16871"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Parameter</w:t>
            </w:r>
          </w:p>
        </w:tc>
        <w:tc>
          <w:tcPr>
            <w:tcW w:w="1199" w:type="dxa"/>
            <w:tcBorders>
              <w:top w:val="double" w:sz="7" w:space="0" w:color="auto"/>
              <w:left w:val="single" w:sz="7" w:space="0" w:color="auto"/>
              <w:bottom w:val="single" w:sz="18" w:space="0" w:color="auto"/>
            </w:tcBorders>
          </w:tcPr>
          <w:p w14:paraId="37408B0C"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(2)</w:t>
            </w:r>
          </w:p>
          <w:p w14:paraId="42231696"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Reporting</w:t>
            </w:r>
          </w:p>
          <w:p w14:paraId="5726606B"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Units</w:t>
            </w:r>
          </w:p>
        </w:tc>
        <w:tc>
          <w:tcPr>
            <w:tcW w:w="1560" w:type="dxa"/>
            <w:tcBorders>
              <w:top w:val="double" w:sz="7" w:space="0" w:color="auto"/>
              <w:left w:val="single" w:sz="7" w:space="0" w:color="auto"/>
              <w:bottom w:val="single" w:sz="18" w:space="0" w:color="auto"/>
            </w:tcBorders>
          </w:tcPr>
          <w:p w14:paraId="764DC03C"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(3)</w:t>
            </w:r>
          </w:p>
          <w:p w14:paraId="1FD4B60F"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Concentration</w:t>
            </w:r>
          </w:p>
          <w:p w14:paraId="3E592575"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(wet weight)</w:t>
            </w:r>
          </w:p>
        </w:tc>
        <w:tc>
          <w:tcPr>
            <w:tcW w:w="1440" w:type="dxa"/>
            <w:tcBorders>
              <w:top w:val="double" w:sz="7" w:space="0" w:color="auto"/>
              <w:left w:val="single" w:sz="7" w:space="0" w:color="auto"/>
              <w:bottom w:val="single" w:sz="18" w:space="0" w:color="auto"/>
            </w:tcBorders>
          </w:tcPr>
          <w:p w14:paraId="7CFEC255"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(4)</w:t>
            </w:r>
          </w:p>
          <w:p w14:paraId="547225FF"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Preservation</w:t>
            </w:r>
          </w:p>
          <w:p w14:paraId="3A288FDD"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Technique</w:t>
            </w:r>
          </w:p>
        </w:tc>
        <w:tc>
          <w:tcPr>
            <w:tcW w:w="1080" w:type="dxa"/>
            <w:tcBorders>
              <w:top w:val="double" w:sz="7" w:space="0" w:color="auto"/>
              <w:left w:val="single" w:sz="7" w:space="0" w:color="auto"/>
              <w:bottom w:val="single" w:sz="18" w:space="0" w:color="auto"/>
            </w:tcBorders>
          </w:tcPr>
          <w:p w14:paraId="4123DE29"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(5)</w:t>
            </w:r>
          </w:p>
          <w:p w14:paraId="180EB2AC"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Date</w:t>
            </w:r>
          </w:p>
          <w:p w14:paraId="06E939EB"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Sampled</w:t>
            </w:r>
          </w:p>
        </w:tc>
        <w:tc>
          <w:tcPr>
            <w:tcW w:w="1242" w:type="dxa"/>
            <w:tcBorders>
              <w:top w:val="double" w:sz="7" w:space="0" w:color="auto"/>
              <w:left w:val="single" w:sz="7" w:space="0" w:color="auto"/>
              <w:bottom w:val="single" w:sz="18" w:space="0" w:color="auto"/>
            </w:tcBorders>
          </w:tcPr>
          <w:p w14:paraId="3C5FA026"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(6)</w:t>
            </w:r>
          </w:p>
          <w:p w14:paraId="3B8F98FD"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Date</w:t>
            </w:r>
          </w:p>
          <w:p w14:paraId="0EECEAD2"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Extracted</w:t>
            </w:r>
          </w:p>
        </w:tc>
        <w:tc>
          <w:tcPr>
            <w:tcW w:w="1303" w:type="dxa"/>
            <w:tcBorders>
              <w:top w:val="double" w:sz="7" w:space="0" w:color="auto"/>
              <w:left w:val="single" w:sz="7" w:space="0" w:color="auto"/>
              <w:bottom w:val="single" w:sz="18" w:space="0" w:color="auto"/>
            </w:tcBorders>
          </w:tcPr>
          <w:p w14:paraId="31F923A7"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(7)</w:t>
            </w:r>
          </w:p>
          <w:p w14:paraId="3DD97B56"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Date</w:t>
            </w:r>
          </w:p>
          <w:p w14:paraId="5B5D5886"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Analyzed</w:t>
            </w:r>
          </w:p>
        </w:tc>
        <w:tc>
          <w:tcPr>
            <w:tcW w:w="1425" w:type="dxa"/>
            <w:tcBorders>
              <w:top w:val="double" w:sz="7" w:space="0" w:color="auto"/>
              <w:left w:val="single" w:sz="7" w:space="0" w:color="auto"/>
              <w:bottom w:val="single" w:sz="18" w:space="0" w:color="auto"/>
            </w:tcBorders>
          </w:tcPr>
          <w:p w14:paraId="2719F50F"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(8)</w:t>
            </w:r>
          </w:p>
          <w:p w14:paraId="29DAF4E7"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 xml:space="preserve">Method </w:t>
            </w:r>
          </w:p>
          <w:p w14:paraId="4FF1FB16"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Reference No.</w:t>
            </w:r>
          </w:p>
        </w:tc>
        <w:tc>
          <w:tcPr>
            <w:tcW w:w="1432" w:type="dxa"/>
            <w:tcBorders>
              <w:top w:val="double" w:sz="7" w:space="0" w:color="auto"/>
              <w:left w:val="single" w:sz="7" w:space="0" w:color="auto"/>
              <w:bottom w:val="single" w:sz="18" w:space="0" w:color="auto"/>
              <w:right w:val="double" w:sz="7" w:space="0" w:color="auto"/>
            </w:tcBorders>
          </w:tcPr>
          <w:p w14:paraId="113A6B8A"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(9)</w:t>
            </w:r>
          </w:p>
          <w:p w14:paraId="093C39DE"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 xml:space="preserve">Detection </w:t>
            </w:r>
          </w:p>
          <w:p w14:paraId="6684BDFB"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Limits</w:t>
            </w:r>
          </w:p>
        </w:tc>
      </w:tr>
      <w:tr w:rsidR="00F67BC3" w14:paraId="68BB9E48" w14:textId="77777777" w:rsidTr="004F1856">
        <w:tc>
          <w:tcPr>
            <w:tcW w:w="2401" w:type="dxa"/>
            <w:tcBorders>
              <w:top w:val="single" w:sz="21" w:space="0" w:color="auto"/>
              <w:left w:val="double" w:sz="7" w:space="0" w:color="auto"/>
            </w:tcBorders>
          </w:tcPr>
          <w:p w14:paraId="7E942C65"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16. Carbon Tetrachloride</w:t>
            </w:r>
          </w:p>
        </w:tc>
        <w:tc>
          <w:tcPr>
            <w:tcW w:w="1199" w:type="dxa"/>
            <w:tcBorders>
              <w:top w:val="single" w:sz="21" w:space="0" w:color="auto"/>
              <w:left w:val="single" w:sz="7" w:space="0" w:color="auto"/>
            </w:tcBorders>
          </w:tcPr>
          <w:p w14:paraId="15781AD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21" w:space="0" w:color="auto"/>
              <w:left w:val="single" w:sz="7" w:space="0" w:color="auto"/>
            </w:tcBorders>
          </w:tcPr>
          <w:p w14:paraId="3BAACFE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21" w:space="0" w:color="auto"/>
              <w:left w:val="single" w:sz="7" w:space="0" w:color="auto"/>
            </w:tcBorders>
          </w:tcPr>
          <w:p w14:paraId="22F7697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21" w:space="0" w:color="auto"/>
              <w:left w:val="single" w:sz="7" w:space="0" w:color="auto"/>
            </w:tcBorders>
          </w:tcPr>
          <w:p w14:paraId="08953D0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2" w:type="dxa"/>
            <w:tcBorders>
              <w:top w:val="single" w:sz="21" w:space="0" w:color="auto"/>
              <w:left w:val="single" w:sz="7" w:space="0" w:color="auto"/>
            </w:tcBorders>
          </w:tcPr>
          <w:p w14:paraId="60528CE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21" w:space="0" w:color="auto"/>
              <w:left w:val="single" w:sz="7" w:space="0" w:color="auto"/>
            </w:tcBorders>
          </w:tcPr>
          <w:p w14:paraId="59F5756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21" w:space="0" w:color="auto"/>
              <w:left w:val="single" w:sz="7" w:space="0" w:color="auto"/>
            </w:tcBorders>
          </w:tcPr>
          <w:p w14:paraId="38A6D72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21" w:space="0" w:color="auto"/>
              <w:left w:val="single" w:sz="7" w:space="0" w:color="auto"/>
              <w:right w:val="double" w:sz="7" w:space="0" w:color="auto"/>
            </w:tcBorders>
          </w:tcPr>
          <w:p w14:paraId="7399A77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7529645A" w14:textId="77777777" w:rsidTr="004F1856">
        <w:tc>
          <w:tcPr>
            <w:tcW w:w="2401" w:type="dxa"/>
            <w:tcBorders>
              <w:top w:val="single" w:sz="7" w:space="0" w:color="auto"/>
              <w:left w:val="double" w:sz="7" w:space="0" w:color="auto"/>
            </w:tcBorders>
          </w:tcPr>
          <w:p w14:paraId="00B426C6"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17. Chlordane</w:t>
            </w:r>
          </w:p>
        </w:tc>
        <w:tc>
          <w:tcPr>
            <w:tcW w:w="1199" w:type="dxa"/>
            <w:tcBorders>
              <w:top w:val="single" w:sz="7" w:space="0" w:color="auto"/>
              <w:left w:val="single" w:sz="7" w:space="0" w:color="auto"/>
            </w:tcBorders>
          </w:tcPr>
          <w:p w14:paraId="1A401BA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28717F1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2525FEF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3DB25AB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2" w:type="dxa"/>
            <w:tcBorders>
              <w:top w:val="single" w:sz="7" w:space="0" w:color="auto"/>
              <w:left w:val="single" w:sz="7" w:space="0" w:color="auto"/>
            </w:tcBorders>
          </w:tcPr>
          <w:p w14:paraId="7E4F545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4464848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5F3DC60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5FE1D15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0C6A2581" w14:textId="77777777" w:rsidTr="004F1856">
        <w:tc>
          <w:tcPr>
            <w:tcW w:w="2401" w:type="dxa"/>
            <w:tcBorders>
              <w:top w:val="single" w:sz="7" w:space="0" w:color="auto"/>
              <w:left w:val="double" w:sz="7" w:space="0" w:color="auto"/>
            </w:tcBorders>
          </w:tcPr>
          <w:p w14:paraId="4FFBB7CC"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18. Chlorobenzene</w:t>
            </w:r>
          </w:p>
        </w:tc>
        <w:tc>
          <w:tcPr>
            <w:tcW w:w="1199" w:type="dxa"/>
            <w:tcBorders>
              <w:top w:val="single" w:sz="7" w:space="0" w:color="auto"/>
              <w:left w:val="single" w:sz="7" w:space="0" w:color="auto"/>
            </w:tcBorders>
          </w:tcPr>
          <w:p w14:paraId="06C6E48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173ACE1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46010C2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313C8FD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2" w:type="dxa"/>
            <w:tcBorders>
              <w:top w:val="single" w:sz="7" w:space="0" w:color="auto"/>
              <w:left w:val="single" w:sz="7" w:space="0" w:color="auto"/>
            </w:tcBorders>
          </w:tcPr>
          <w:p w14:paraId="7B67B44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547BDAF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2E8C012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4C163E8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75630D33" w14:textId="77777777" w:rsidTr="004F1856">
        <w:tc>
          <w:tcPr>
            <w:tcW w:w="2401" w:type="dxa"/>
            <w:tcBorders>
              <w:top w:val="single" w:sz="7" w:space="0" w:color="auto"/>
              <w:left w:val="double" w:sz="7" w:space="0" w:color="auto"/>
            </w:tcBorders>
          </w:tcPr>
          <w:p w14:paraId="5F2D7285"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19. Chloroform</w:t>
            </w:r>
          </w:p>
        </w:tc>
        <w:tc>
          <w:tcPr>
            <w:tcW w:w="1199" w:type="dxa"/>
            <w:tcBorders>
              <w:top w:val="single" w:sz="7" w:space="0" w:color="auto"/>
              <w:left w:val="single" w:sz="7" w:space="0" w:color="auto"/>
            </w:tcBorders>
          </w:tcPr>
          <w:p w14:paraId="6D8F3C0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2AFF692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2371100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437F90E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2" w:type="dxa"/>
            <w:tcBorders>
              <w:top w:val="single" w:sz="7" w:space="0" w:color="auto"/>
              <w:left w:val="single" w:sz="7" w:space="0" w:color="auto"/>
            </w:tcBorders>
          </w:tcPr>
          <w:p w14:paraId="0FE639D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0E45E41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2A4C314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480B525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6750AA6D" w14:textId="77777777" w:rsidTr="004F1856">
        <w:tc>
          <w:tcPr>
            <w:tcW w:w="2401" w:type="dxa"/>
            <w:tcBorders>
              <w:top w:val="single" w:sz="7" w:space="0" w:color="auto"/>
              <w:left w:val="double" w:sz="7" w:space="0" w:color="auto"/>
            </w:tcBorders>
          </w:tcPr>
          <w:p w14:paraId="73FE5ACE"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20. O-Creosol</w:t>
            </w:r>
          </w:p>
        </w:tc>
        <w:tc>
          <w:tcPr>
            <w:tcW w:w="1199" w:type="dxa"/>
            <w:tcBorders>
              <w:top w:val="single" w:sz="7" w:space="0" w:color="auto"/>
              <w:left w:val="single" w:sz="7" w:space="0" w:color="auto"/>
            </w:tcBorders>
          </w:tcPr>
          <w:p w14:paraId="7FEE85A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7C8A120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57E2D04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335D8BD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2" w:type="dxa"/>
            <w:tcBorders>
              <w:top w:val="single" w:sz="7" w:space="0" w:color="auto"/>
              <w:left w:val="single" w:sz="7" w:space="0" w:color="auto"/>
            </w:tcBorders>
          </w:tcPr>
          <w:p w14:paraId="26C977B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1A036AF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102AA53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4F11575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0760DE3E" w14:textId="77777777" w:rsidTr="004F1856">
        <w:tc>
          <w:tcPr>
            <w:tcW w:w="2401" w:type="dxa"/>
            <w:tcBorders>
              <w:top w:val="single" w:sz="7" w:space="0" w:color="auto"/>
              <w:left w:val="double" w:sz="7" w:space="0" w:color="auto"/>
            </w:tcBorders>
          </w:tcPr>
          <w:p w14:paraId="1CA7012D"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21. M-Creosol</w:t>
            </w:r>
          </w:p>
        </w:tc>
        <w:tc>
          <w:tcPr>
            <w:tcW w:w="1199" w:type="dxa"/>
            <w:tcBorders>
              <w:top w:val="single" w:sz="7" w:space="0" w:color="auto"/>
              <w:left w:val="single" w:sz="7" w:space="0" w:color="auto"/>
            </w:tcBorders>
          </w:tcPr>
          <w:p w14:paraId="4DE4CC3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5D7AAAD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45F93D5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05B426A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2" w:type="dxa"/>
            <w:tcBorders>
              <w:top w:val="single" w:sz="7" w:space="0" w:color="auto"/>
              <w:left w:val="single" w:sz="7" w:space="0" w:color="auto"/>
            </w:tcBorders>
          </w:tcPr>
          <w:p w14:paraId="6B3A9C0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42813C9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72FF658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4AE67D4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3E6CFB93" w14:textId="77777777" w:rsidTr="004F1856">
        <w:tc>
          <w:tcPr>
            <w:tcW w:w="2401" w:type="dxa"/>
            <w:tcBorders>
              <w:top w:val="single" w:sz="7" w:space="0" w:color="auto"/>
              <w:left w:val="double" w:sz="7" w:space="0" w:color="auto"/>
            </w:tcBorders>
          </w:tcPr>
          <w:p w14:paraId="2A3AB502"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22. p-Creosol</w:t>
            </w:r>
          </w:p>
        </w:tc>
        <w:tc>
          <w:tcPr>
            <w:tcW w:w="1199" w:type="dxa"/>
            <w:tcBorders>
              <w:top w:val="single" w:sz="7" w:space="0" w:color="auto"/>
              <w:left w:val="single" w:sz="7" w:space="0" w:color="auto"/>
            </w:tcBorders>
          </w:tcPr>
          <w:p w14:paraId="293EE85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6D63360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121D8DA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12CF2B8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2" w:type="dxa"/>
            <w:tcBorders>
              <w:top w:val="single" w:sz="7" w:space="0" w:color="auto"/>
              <w:left w:val="single" w:sz="7" w:space="0" w:color="auto"/>
            </w:tcBorders>
          </w:tcPr>
          <w:p w14:paraId="30C5FCA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3679D93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7B8E472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1C4C83E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054729C3" w14:textId="77777777" w:rsidTr="004F1856">
        <w:tc>
          <w:tcPr>
            <w:tcW w:w="2401" w:type="dxa"/>
            <w:tcBorders>
              <w:top w:val="single" w:sz="7" w:space="0" w:color="auto"/>
              <w:left w:val="double" w:sz="7" w:space="0" w:color="auto"/>
            </w:tcBorders>
          </w:tcPr>
          <w:p w14:paraId="75FC1B41"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23. Creosol</w:t>
            </w:r>
          </w:p>
        </w:tc>
        <w:tc>
          <w:tcPr>
            <w:tcW w:w="1199" w:type="dxa"/>
            <w:tcBorders>
              <w:top w:val="single" w:sz="7" w:space="0" w:color="auto"/>
              <w:left w:val="single" w:sz="7" w:space="0" w:color="auto"/>
            </w:tcBorders>
          </w:tcPr>
          <w:p w14:paraId="63AE792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376BE18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40B8EA7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1108987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2" w:type="dxa"/>
            <w:tcBorders>
              <w:top w:val="single" w:sz="7" w:space="0" w:color="auto"/>
              <w:left w:val="single" w:sz="7" w:space="0" w:color="auto"/>
            </w:tcBorders>
          </w:tcPr>
          <w:p w14:paraId="11CD41D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0A642C6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4007331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6F3FFFD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0E9779A6" w14:textId="77777777" w:rsidTr="004F1856">
        <w:tc>
          <w:tcPr>
            <w:tcW w:w="2401" w:type="dxa"/>
            <w:tcBorders>
              <w:top w:val="single" w:sz="7" w:space="0" w:color="auto"/>
              <w:left w:val="double" w:sz="7" w:space="0" w:color="auto"/>
            </w:tcBorders>
          </w:tcPr>
          <w:p w14:paraId="1619D01F"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24. 1,4 Dichlorobenzene</w:t>
            </w:r>
          </w:p>
        </w:tc>
        <w:tc>
          <w:tcPr>
            <w:tcW w:w="1199" w:type="dxa"/>
            <w:tcBorders>
              <w:top w:val="single" w:sz="7" w:space="0" w:color="auto"/>
              <w:left w:val="single" w:sz="7" w:space="0" w:color="auto"/>
            </w:tcBorders>
          </w:tcPr>
          <w:p w14:paraId="7751E42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1BAB143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0D33970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0F3532C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2" w:type="dxa"/>
            <w:tcBorders>
              <w:top w:val="single" w:sz="7" w:space="0" w:color="auto"/>
              <w:left w:val="single" w:sz="7" w:space="0" w:color="auto"/>
            </w:tcBorders>
          </w:tcPr>
          <w:p w14:paraId="06EA746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6B7F96E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18CC60A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73A4A69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4779C45D" w14:textId="77777777" w:rsidTr="004F1856">
        <w:tc>
          <w:tcPr>
            <w:tcW w:w="2401" w:type="dxa"/>
            <w:tcBorders>
              <w:top w:val="single" w:sz="7" w:space="0" w:color="auto"/>
              <w:left w:val="double" w:sz="7" w:space="0" w:color="auto"/>
            </w:tcBorders>
          </w:tcPr>
          <w:p w14:paraId="64228EC6"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25. 1,2 Dichloroethane</w:t>
            </w:r>
          </w:p>
        </w:tc>
        <w:tc>
          <w:tcPr>
            <w:tcW w:w="1199" w:type="dxa"/>
            <w:tcBorders>
              <w:top w:val="single" w:sz="7" w:space="0" w:color="auto"/>
              <w:left w:val="single" w:sz="7" w:space="0" w:color="auto"/>
            </w:tcBorders>
          </w:tcPr>
          <w:p w14:paraId="1CCC27F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5F26B12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6A6737B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14D1BF8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2" w:type="dxa"/>
            <w:tcBorders>
              <w:top w:val="single" w:sz="7" w:space="0" w:color="auto"/>
              <w:left w:val="single" w:sz="7" w:space="0" w:color="auto"/>
            </w:tcBorders>
          </w:tcPr>
          <w:p w14:paraId="4DAC5EA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68B8F02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19E127A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6DBB5A0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3A12EA7B" w14:textId="77777777" w:rsidTr="004F1856">
        <w:tc>
          <w:tcPr>
            <w:tcW w:w="2401" w:type="dxa"/>
            <w:tcBorders>
              <w:top w:val="single" w:sz="7" w:space="0" w:color="auto"/>
              <w:left w:val="double" w:sz="7" w:space="0" w:color="auto"/>
            </w:tcBorders>
          </w:tcPr>
          <w:p w14:paraId="256F0D83"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26. 1,1 Dichloroethylene</w:t>
            </w:r>
          </w:p>
        </w:tc>
        <w:tc>
          <w:tcPr>
            <w:tcW w:w="1199" w:type="dxa"/>
            <w:tcBorders>
              <w:top w:val="single" w:sz="7" w:space="0" w:color="auto"/>
              <w:left w:val="single" w:sz="7" w:space="0" w:color="auto"/>
            </w:tcBorders>
          </w:tcPr>
          <w:p w14:paraId="3066196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57E8805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0D8F9AB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592F188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2" w:type="dxa"/>
            <w:tcBorders>
              <w:top w:val="single" w:sz="7" w:space="0" w:color="auto"/>
              <w:left w:val="single" w:sz="7" w:space="0" w:color="auto"/>
            </w:tcBorders>
          </w:tcPr>
          <w:p w14:paraId="7ECDAA4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330AED9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454A8F4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5868730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18613F72" w14:textId="77777777" w:rsidTr="004F1856">
        <w:tc>
          <w:tcPr>
            <w:tcW w:w="2401" w:type="dxa"/>
            <w:tcBorders>
              <w:top w:val="single" w:sz="7" w:space="0" w:color="auto"/>
              <w:left w:val="double" w:sz="7" w:space="0" w:color="auto"/>
              <w:bottom w:val="double" w:sz="7" w:space="0" w:color="auto"/>
            </w:tcBorders>
          </w:tcPr>
          <w:p w14:paraId="02BA36F8"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27. 2,4 </w:t>
            </w:r>
            <w:proofErr w:type="spellStart"/>
            <w:r>
              <w:rPr>
                <w:rFonts w:ascii="Book Antiqua" w:hAnsi="Book Antiqua"/>
                <w:spacing w:val="-2"/>
              </w:rPr>
              <w:t>Dinitrotoluene</w:t>
            </w:r>
            <w:proofErr w:type="spellEnd"/>
          </w:p>
        </w:tc>
        <w:tc>
          <w:tcPr>
            <w:tcW w:w="1199" w:type="dxa"/>
            <w:tcBorders>
              <w:top w:val="single" w:sz="7" w:space="0" w:color="auto"/>
              <w:left w:val="single" w:sz="7" w:space="0" w:color="auto"/>
              <w:bottom w:val="double" w:sz="7" w:space="0" w:color="auto"/>
            </w:tcBorders>
          </w:tcPr>
          <w:p w14:paraId="3CDB8A1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bottom w:val="double" w:sz="7" w:space="0" w:color="auto"/>
            </w:tcBorders>
          </w:tcPr>
          <w:p w14:paraId="4D4E08A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bottom w:val="double" w:sz="7" w:space="0" w:color="auto"/>
            </w:tcBorders>
          </w:tcPr>
          <w:p w14:paraId="45ADB24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bottom w:val="double" w:sz="7" w:space="0" w:color="auto"/>
            </w:tcBorders>
          </w:tcPr>
          <w:p w14:paraId="339DF51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2" w:type="dxa"/>
            <w:tcBorders>
              <w:top w:val="single" w:sz="7" w:space="0" w:color="auto"/>
              <w:left w:val="single" w:sz="7" w:space="0" w:color="auto"/>
              <w:bottom w:val="double" w:sz="7" w:space="0" w:color="auto"/>
            </w:tcBorders>
          </w:tcPr>
          <w:p w14:paraId="4DD020E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bottom w:val="double" w:sz="7" w:space="0" w:color="auto"/>
            </w:tcBorders>
          </w:tcPr>
          <w:p w14:paraId="448B754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bottom w:val="double" w:sz="7" w:space="0" w:color="auto"/>
            </w:tcBorders>
          </w:tcPr>
          <w:p w14:paraId="351E9DC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bottom w:val="double" w:sz="7" w:space="0" w:color="auto"/>
              <w:right w:val="double" w:sz="7" w:space="0" w:color="auto"/>
            </w:tcBorders>
          </w:tcPr>
          <w:p w14:paraId="7296A5B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bl>
    <w:p w14:paraId="65CBAE96"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51F596D8"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55A8BAF4" w14:textId="77777777" w:rsidR="00F67BC3" w:rsidRDefault="00F67BC3">
      <w:pPr>
        <w:tabs>
          <w:tab w:val="center" w:pos="6480"/>
        </w:tabs>
        <w:suppressAutoHyphens/>
        <w:spacing w:line="240" w:lineRule="atLeast"/>
        <w:jc w:val="both"/>
        <w:rPr>
          <w:rFonts w:ascii="Book Antiqua" w:hAnsi="Book Antiqua"/>
          <w:spacing w:val="-2"/>
        </w:rPr>
      </w:pPr>
      <w:r>
        <w:rPr>
          <w:rFonts w:ascii="Book Antiqua" w:hAnsi="Book Antiqua"/>
          <w:spacing w:val="-2"/>
        </w:rPr>
        <w:br w:type="page"/>
      </w:r>
      <w:r>
        <w:rPr>
          <w:rFonts w:ascii="Book Antiqua" w:hAnsi="Book Antiqua"/>
          <w:spacing w:val="-2"/>
        </w:rPr>
        <w:lastRenderedPageBreak/>
        <w:tab/>
        <w:t>Table 2 - continued</w:t>
      </w:r>
    </w:p>
    <w:p w14:paraId="4518FE5A" w14:textId="77777777" w:rsidR="00F67BC3" w:rsidRDefault="00F67BC3">
      <w:pPr>
        <w:tabs>
          <w:tab w:val="center" w:pos="6480"/>
        </w:tabs>
        <w:suppressAutoHyphens/>
        <w:spacing w:line="240" w:lineRule="atLeast"/>
        <w:jc w:val="both"/>
        <w:rPr>
          <w:rFonts w:ascii="Book Antiqua" w:hAnsi="Book Antiqua"/>
          <w:spacing w:val="-2"/>
        </w:rPr>
      </w:pPr>
      <w:r>
        <w:rPr>
          <w:rFonts w:ascii="Book Antiqua" w:hAnsi="Book Antiqua"/>
          <w:b/>
          <w:spacing w:val="-2"/>
        </w:rPr>
        <w:tab/>
        <w:t>Required Data for TCLP (Toxicity Characteristic Leaching Procedure)</w:t>
      </w:r>
    </w:p>
    <w:p w14:paraId="6AE2A91F" w14:textId="77777777" w:rsidR="00F67BC3" w:rsidRDefault="00F67BC3">
      <w:pPr>
        <w:tabs>
          <w:tab w:val="center" w:pos="6480"/>
        </w:tabs>
        <w:suppressAutoHyphens/>
        <w:spacing w:line="240" w:lineRule="atLeast"/>
        <w:jc w:val="both"/>
        <w:rPr>
          <w:rFonts w:ascii="Book Antiqua" w:hAnsi="Book Antiqua"/>
          <w:spacing w:val="-2"/>
        </w:rPr>
      </w:pPr>
      <w:r>
        <w:rPr>
          <w:rFonts w:ascii="Book Antiqua" w:hAnsi="Book Antiqua"/>
          <w:spacing w:val="-2"/>
        </w:rPr>
        <w:tab/>
        <w:t>(A minimum of 1 analysis is required for initial approval)</w:t>
      </w:r>
    </w:p>
    <w:p w14:paraId="147EEFB8"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tbl>
      <w:tblPr>
        <w:tblW w:w="0" w:type="auto"/>
        <w:tblInd w:w="120" w:type="dxa"/>
        <w:tblLayout w:type="fixed"/>
        <w:tblCellMar>
          <w:left w:w="120" w:type="dxa"/>
          <w:right w:w="120" w:type="dxa"/>
        </w:tblCellMar>
        <w:tblLook w:val="0000" w:firstRow="0" w:lastRow="0" w:firstColumn="0" w:lastColumn="0" w:noHBand="0" w:noVBand="0"/>
      </w:tblPr>
      <w:tblGrid>
        <w:gridCol w:w="2520"/>
        <w:gridCol w:w="1200"/>
        <w:gridCol w:w="1560"/>
        <w:gridCol w:w="1440"/>
        <w:gridCol w:w="1080"/>
        <w:gridCol w:w="1241"/>
        <w:gridCol w:w="1303"/>
        <w:gridCol w:w="1425"/>
        <w:gridCol w:w="1432"/>
      </w:tblGrid>
      <w:tr w:rsidR="00F67BC3" w14:paraId="7EF7DE34" w14:textId="77777777" w:rsidTr="004F1856">
        <w:tc>
          <w:tcPr>
            <w:tcW w:w="2520" w:type="dxa"/>
            <w:tcBorders>
              <w:top w:val="double" w:sz="7" w:space="0" w:color="auto"/>
              <w:left w:val="double" w:sz="7" w:space="0" w:color="auto"/>
              <w:bottom w:val="single" w:sz="18" w:space="0" w:color="auto"/>
            </w:tcBorders>
          </w:tcPr>
          <w:p w14:paraId="64BF1738" w14:textId="77777777" w:rsidR="00F67BC3" w:rsidRDefault="00440A99">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 xml:space="preserve"> </w:t>
            </w:r>
            <w:r w:rsidR="00F67BC3">
              <w:rPr>
                <w:rFonts w:ascii="Book Antiqua" w:hAnsi="Book Antiqua"/>
                <w:spacing w:val="-2"/>
              </w:rPr>
              <w:t>(1)</w:t>
            </w:r>
          </w:p>
          <w:p w14:paraId="11EAB416"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Parameter</w:t>
            </w:r>
          </w:p>
        </w:tc>
        <w:tc>
          <w:tcPr>
            <w:tcW w:w="1200" w:type="dxa"/>
            <w:tcBorders>
              <w:top w:val="double" w:sz="7" w:space="0" w:color="auto"/>
              <w:left w:val="single" w:sz="7" w:space="0" w:color="auto"/>
              <w:bottom w:val="single" w:sz="18" w:space="0" w:color="auto"/>
            </w:tcBorders>
          </w:tcPr>
          <w:p w14:paraId="740B6351"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(2)</w:t>
            </w:r>
          </w:p>
          <w:p w14:paraId="73EE0485"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Reporting</w:t>
            </w:r>
          </w:p>
          <w:p w14:paraId="0D306A51"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Units</w:t>
            </w:r>
          </w:p>
        </w:tc>
        <w:tc>
          <w:tcPr>
            <w:tcW w:w="1560" w:type="dxa"/>
            <w:tcBorders>
              <w:top w:val="double" w:sz="7" w:space="0" w:color="auto"/>
              <w:left w:val="single" w:sz="7" w:space="0" w:color="auto"/>
              <w:bottom w:val="single" w:sz="18" w:space="0" w:color="auto"/>
            </w:tcBorders>
          </w:tcPr>
          <w:p w14:paraId="156B4C9E"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(3)</w:t>
            </w:r>
          </w:p>
          <w:p w14:paraId="5066FCCC"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Concentration</w:t>
            </w:r>
          </w:p>
          <w:p w14:paraId="19FD0F2E"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(wet weight)</w:t>
            </w:r>
          </w:p>
        </w:tc>
        <w:tc>
          <w:tcPr>
            <w:tcW w:w="1440" w:type="dxa"/>
            <w:tcBorders>
              <w:top w:val="double" w:sz="7" w:space="0" w:color="auto"/>
              <w:left w:val="single" w:sz="7" w:space="0" w:color="auto"/>
              <w:bottom w:val="single" w:sz="18" w:space="0" w:color="auto"/>
            </w:tcBorders>
          </w:tcPr>
          <w:p w14:paraId="1C3C0EDC"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(4)</w:t>
            </w:r>
          </w:p>
          <w:p w14:paraId="4712DBC6"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Preservation</w:t>
            </w:r>
          </w:p>
          <w:p w14:paraId="39860A34"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Technique</w:t>
            </w:r>
          </w:p>
        </w:tc>
        <w:tc>
          <w:tcPr>
            <w:tcW w:w="1080" w:type="dxa"/>
            <w:tcBorders>
              <w:top w:val="double" w:sz="7" w:space="0" w:color="auto"/>
              <w:left w:val="single" w:sz="7" w:space="0" w:color="auto"/>
              <w:bottom w:val="single" w:sz="18" w:space="0" w:color="auto"/>
            </w:tcBorders>
          </w:tcPr>
          <w:p w14:paraId="66424D79"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(5)</w:t>
            </w:r>
          </w:p>
          <w:p w14:paraId="18A2F9F8"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Date</w:t>
            </w:r>
          </w:p>
          <w:p w14:paraId="3F5C5EDC"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Sampled</w:t>
            </w:r>
          </w:p>
        </w:tc>
        <w:tc>
          <w:tcPr>
            <w:tcW w:w="1241" w:type="dxa"/>
            <w:tcBorders>
              <w:top w:val="double" w:sz="7" w:space="0" w:color="auto"/>
              <w:left w:val="single" w:sz="7" w:space="0" w:color="auto"/>
              <w:bottom w:val="single" w:sz="18" w:space="0" w:color="auto"/>
            </w:tcBorders>
          </w:tcPr>
          <w:p w14:paraId="55AFE780"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(6)</w:t>
            </w:r>
          </w:p>
          <w:p w14:paraId="58510193"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Date</w:t>
            </w:r>
          </w:p>
          <w:p w14:paraId="36B649B5"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Extracted</w:t>
            </w:r>
          </w:p>
        </w:tc>
        <w:tc>
          <w:tcPr>
            <w:tcW w:w="1303" w:type="dxa"/>
            <w:tcBorders>
              <w:top w:val="double" w:sz="7" w:space="0" w:color="auto"/>
              <w:left w:val="single" w:sz="7" w:space="0" w:color="auto"/>
              <w:bottom w:val="single" w:sz="18" w:space="0" w:color="auto"/>
            </w:tcBorders>
          </w:tcPr>
          <w:p w14:paraId="0A366E69"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(7)</w:t>
            </w:r>
          </w:p>
          <w:p w14:paraId="65367AD3"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Date</w:t>
            </w:r>
          </w:p>
          <w:p w14:paraId="7612D1D5"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Analyzed</w:t>
            </w:r>
          </w:p>
        </w:tc>
        <w:tc>
          <w:tcPr>
            <w:tcW w:w="1425" w:type="dxa"/>
            <w:tcBorders>
              <w:top w:val="double" w:sz="7" w:space="0" w:color="auto"/>
              <w:left w:val="single" w:sz="7" w:space="0" w:color="auto"/>
              <w:bottom w:val="single" w:sz="18" w:space="0" w:color="auto"/>
            </w:tcBorders>
          </w:tcPr>
          <w:p w14:paraId="4B08C8C5"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(8)</w:t>
            </w:r>
          </w:p>
          <w:p w14:paraId="2B0B1917"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 xml:space="preserve">Method </w:t>
            </w:r>
          </w:p>
          <w:p w14:paraId="63CE53EE"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Reference No.</w:t>
            </w:r>
          </w:p>
        </w:tc>
        <w:tc>
          <w:tcPr>
            <w:tcW w:w="1432" w:type="dxa"/>
            <w:tcBorders>
              <w:top w:val="double" w:sz="7" w:space="0" w:color="auto"/>
              <w:left w:val="single" w:sz="7" w:space="0" w:color="auto"/>
              <w:bottom w:val="single" w:sz="18" w:space="0" w:color="auto"/>
              <w:right w:val="double" w:sz="7" w:space="0" w:color="auto"/>
            </w:tcBorders>
          </w:tcPr>
          <w:p w14:paraId="7D76C3B9"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(9)</w:t>
            </w:r>
          </w:p>
          <w:p w14:paraId="503F907C"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 xml:space="preserve">Detection </w:t>
            </w:r>
          </w:p>
          <w:p w14:paraId="3196BDB0"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Limits</w:t>
            </w:r>
          </w:p>
        </w:tc>
      </w:tr>
      <w:tr w:rsidR="00F67BC3" w14:paraId="2D4126CA" w14:textId="77777777" w:rsidTr="004F1856">
        <w:tc>
          <w:tcPr>
            <w:tcW w:w="2520" w:type="dxa"/>
            <w:tcBorders>
              <w:top w:val="single" w:sz="21" w:space="0" w:color="auto"/>
              <w:left w:val="double" w:sz="7" w:space="0" w:color="auto"/>
            </w:tcBorders>
          </w:tcPr>
          <w:p w14:paraId="061465DC"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28. Heptachlor</w:t>
            </w:r>
          </w:p>
        </w:tc>
        <w:tc>
          <w:tcPr>
            <w:tcW w:w="1200" w:type="dxa"/>
            <w:tcBorders>
              <w:top w:val="single" w:sz="21" w:space="0" w:color="auto"/>
              <w:left w:val="single" w:sz="7" w:space="0" w:color="auto"/>
            </w:tcBorders>
          </w:tcPr>
          <w:p w14:paraId="57944AD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21" w:space="0" w:color="auto"/>
              <w:left w:val="single" w:sz="7" w:space="0" w:color="auto"/>
            </w:tcBorders>
          </w:tcPr>
          <w:p w14:paraId="6F08E4F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21" w:space="0" w:color="auto"/>
              <w:left w:val="single" w:sz="7" w:space="0" w:color="auto"/>
            </w:tcBorders>
          </w:tcPr>
          <w:p w14:paraId="43459C8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21" w:space="0" w:color="auto"/>
              <w:left w:val="single" w:sz="7" w:space="0" w:color="auto"/>
            </w:tcBorders>
          </w:tcPr>
          <w:p w14:paraId="60936A3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1" w:type="dxa"/>
            <w:tcBorders>
              <w:top w:val="single" w:sz="21" w:space="0" w:color="auto"/>
              <w:left w:val="single" w:sz="7" w:space="0" w:color="auto"/>
            </w:tcBorders>
          </w:tcPr>
          <w:p w14:paraId="125ECB8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21" w:space="0" w:color="auto"/>
              <w:left w:val="single" w:sz="7" w:space="0" w:color="auto"/>
            </w:tcBorders>
          </w:tcPr>
          <w:p w14:paraId="59B1A93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21" w:space="0" w:color="auto"/>
              <w:left w:val="single" w:sz="7" w:space="0" w:color="auto"/>
            </w:tcBorders>
          </w:tcPr>
          <w:p w14:paraId="0FB59A4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21" w:space="0" w:color="auto"/>
              <w:left w:val="single" w:sz="7" w:space="0" w:color="auto"/>
              <w:right w:val="double" w:sz="7" w:space="0" w:color="auto"/>
            </w:tcBorders>
          </w:tcPr>
          <w:p w14:paraId="44EC032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37C10E95" w14:textId="77777777" w:rsidTr="004F1856">
        <w:tc>
          <w:tcPr>
            <w:tcW w:w="2520" w:type="dxa"/>
            <w:tcBorders>
              <w:top w:val="single" w:sz="7" w:space="0" w:color="auto"/>
              <w:left w:val="double" w:sz="7" w:space="0" w:color="auto"/>
            </w:tcBorders>
          </w:tcPr>
          <w:p w14:paraId="3779DB64"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29. Hexachlorobenzene</w:t>
            </w:r>
          </w:p>
        </w:tc>
        <w:tc>
          <w:tcPr>
            <w:tcW w:w="1200" w:type="dxa"/>
            <w:tcBorders>
              <w:top w:val="single" w:sz="7" w:space="0" w:color="auto"/>
              <w:left w:val="single" w:sz="7" w:space="0" w:color="auto"/>
            </w:tcBorders>
          </w:tcPr>
          <w:p w14:paraId="58E2542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7DC371A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4DEBD57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6B68AF8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1" w:type="dxa"/>
            <w:tcBorders>
              <w:top w:val="single" w:sz="7" w:space="0" w:color="auto"/>
              <w:left w:val="single" w:sz="7" w:space="0" w:color="auto"/>
            </w:tcBorders>
          </w:tcPr>
          <w:p w14:paraId="2A23FAC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4158B1F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02B0D68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5522EBE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7E5F5BE5" w14:textId="77777777" w:rsidTr="004F1856">
        <w:tc>
          <w:tcPr>
            <w:tcW w:w="2520" w:type="dxa"/>
            <w:tcBorders>
              <w:top w:val="single" w:sz="7" w:space="0" w:color="auto"/>
              <w:left w:val="double" w:sz="7" w:space="0" w:color="auto"/>
            </w:tcBorders>
          </w:tcPr>
          <w:p w14:paraId="045938CF"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30. Hexachlorobutadiene</w:t>
            </w:r>
          </w:p>
        </w:tc>
        <w:tc>
          <w:tcPr>
            <w:tcW w:w="1200" w:type="dxa"/>
            <w:tcBorders>
              <w:top w:val="single" w:sz="7" w:space="0" w:color="auto"/>
              <w:left w:val="single" w:sz="7" w:space="0" w:color="auto"/>
            </w:tcBorders>
          </w:tcPr>
          <w:p w14:paraId="6DE5060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062560E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6302A13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76F03A2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1" w:type="dxa"/>
            <w:tcBorders>
              <w:top w:val="single" w:sz="7" w:space="0" w:color="auto"/>
              <w:left w:val="single" w:sz="7" w:space="0" w:color="auto"/>
            </w:tcBorders>
          </w:tcPr>
          <w:p w14:paraId="78F5108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6C88548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451F832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64F74D5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2F07473A" w14:textId="77777777" w:rsidTr="004F1856">
        <w:tc>
          <w:tcPr>
            <w:tcW w:w="2520" w:type="dxa"/>
            <w:tcBorders>
              <w:top w:val="single" w:sz="7" w:space="0" w:color="auto"/>
              <w:left w:val="double" w:sz="7" w:space="0" w:color="auto"/>
            </w:tcBorders>
          </w:tcPr>
          <w:p w14:paraId="2B55571B"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31. Hexachloroethane</w:t>
            </w:r>
          </w:p>
        </w:tc>
        <w:tc>
          <w:tcPr>
            <w:tcW w:w="1200" w:type="dxa"/>
            <w:tcBorders>
              <w:top w:val="single" w:sz="7" w:space="0" w:color="auto"/>
              <w:left w:val="single" w:sz="7" w:space="0" w:color="auto"/>
            </w:tcBorders>
          </w:tcPr>
          <w:p w14:paraId="03FB647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5E4A629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66B5965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5F54A29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1" w:type="dxa"/>
            <w:tcBorders>
              <w:top w:val="single" w:sz="7" w:space="0" w:color="auto"/>
              <w:left w:val="single" w:sz="7" w:space="0" w:color="auto"/>
            </w:tcBorders>
          </w:tcPr>
          <w:p w14:paraId="4CEECD7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004DB1D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3FAD3E6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743EF9E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3A510548" w14:textId="77777777" w:rsidTr="004F1856">
        <w:tc>
          <w:tcPr>
            <w:tcW w:w="2520" w:type="dxa"/>
            <w:tcBorders>
              <w:top w:val="single" w:sz="7" w:space="0" w:color="auto"/>
              <w:left w:val="double" w:sz="7" w:space="0" w:color="auto"/>
            </w:tcBorders>
          </w:tcPr>
          <w:p w14:paraId="45444A38"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32. Methyl ethyl ketone</w:t>
            </w:r>
          </w:p>
        </w:tc>
        <w:tc>
          <w:tcPr>
            <w:tcW w:w="1200" w:type="dxa"/>
            <w:tcBorders>
              <w:top w:val="single" w:sz="7" w:space="0" w:color="auto"/>
              <w:left w:val="single" w:sz="7" w:space="0" w:color="auto"/>
            </w:tcBorders>
          </w:tcPr>
          <w:p w14:paraId="67E0317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1ED77EE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4C2B118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2B4BF35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1" w:type="dxa"/>
            <w:tcBorders>
              <w:top w:val="single" w:sz="7" w:space="0" w:color="auto"/>
              <w:left w:val="single" w:sz="7" w:space="0" w:color="auto"/>
            </w:tcBorders>
          </w:tcPr>
          <w:p w14:paraId="1BC3D44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42B4A3E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2700C08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62E65B7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665EA80A" w14:textId="77777777" w:rsidTr="004F1856">
        <w:tc>
          <w:tcPr>
            <w:tcW w:w="2520" w:type="dxa"/>
            <w:tcBorders>
              <w:top w:val="single" w:sz="7" w:space="0" w:color="auto"/>
              <w:left w:val="double" w:sz="7" w:space="0" w:color="auto"/>
            </w:tcBorders>
          </w:tcPr>
          <w:p w14:paraId="51447572"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33. Nitrobenzene</w:t>
            </w:r>
          </w:p>
        </w:tc>
        <w:tc>
          <w:tcPr>
            <w:tcW w:w="1200" w:type="dxa"/>
            <w:tcBorders>
              <w:top w:val="single" w:sz="7" w:space="0" w:color="auto"/>
              <w:left w:val="single" w:sz="7" w:space="0" w:color="auto"/>
            </w:tcBorders>
          </w:tcPr>
          <w:p w14:paraId="4A5A6B8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09DC277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5DE19DC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336F781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1" w:type="dxa"/>
            <w:tcBorders>
              <w:top w:val="single" w:sz="7" w:space="0" w:color="auto"/>
              <w:left w:val="single" w:sz="7" w:space="0" w:color="auto"/>
            </w:tcBorders>
          </w:tcPr>
          <w:p w14:paraId="565F1A8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1989261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3D8684D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6CA3E39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32859DE2" w14:textId="77777777" w:rsidTr="004F1856">
        <w:tc>
          <w:tcPr>
            <w:tcW w:w="2520" w:type="dxa"/>
            <w:tcBorders>
              <w:top w:val="single" w:sz="7" w:space="0" w:color="auto"/>
              <w:left w:val="double" w:sz="7" w:space="0" w:color="auto"/>
            </w:tcBorders>
          </w:tcPr>
          <w:p w14:paraId="58616A76"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34. Pentachlorophenol</w:t>
            </w:r>
          </w:p>
        </w:tc>
        <w:tc>
          <w:tcPr>
            <w:tcW w:w="1200" w:type="dxa"/>
            <w:tcBorders>
              <w:top w:val="single" w:sz="7" w:space="0" w:color="auto"/>
              <w:left w:val="single" w:sz="7" w:space="0" w:color="auto"/>
            </w:tcBorders>
          </w:tcPr>
          <w:p w14:paraId="2C3E211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66890CC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32BB434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551185C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1" w:type="dxa"/>
            <w:tcBorders>
              <w:top w:val="single" w:sz="7" w:space="0" w:color="auto"/>
              <w:left w:val="single" w:sz="7" w:space="0" w:color="auto"/>
            </w:tcBorders>
          </w:tcPr>
          <w:p w14:paraId="1C456AC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2E1EEF9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73DA921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2323E14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45EDC46F" w14:textId="77777777" w:rsidTr="004F1856">
        <w:tc>
          <w:tcPr>
            <w:tcW w:w="2520" w:type="dxa"/>
            <w:tcBorders>
              <w:top w:val="single" w:sz="7" w:space="0" w:color="auto"/>
              <w:left w:val="double" w:sz="7" w:space="0" w:color="auto"/>
            </w:tcBorders>
          </w:tcPr>
          <w:p w14:paraId="4B06B913"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35. Pyridine</w:t>
            </w:r>
          </w:p>
        </w:tc>
        <w:tc>
          <w:tcPr>
            <w:tcW w:w="1200" w:type="dxa"/>
            <w:tcBorders>
              <w:top w:val="single" w:sz="7" w:space="0" w:color="auto"/>
              <w:left w:val="single" w:sz="7" w:space="0" w:color="auto"/>
            </w:tcBorders>
          </w:tcPr>
          <w:p w14:paraId="5BF6DCC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2881889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0C61630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0F2074B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1" w:type="dxa"/>
            <w:tcBorders>
              <w:top w:val="single" w:sz="7" w:space="0" w:color="auto"/>
              <w:left w:val="single" w:sz="7" w:space="0" w:color="auto"/>
            </w:tcBorders>
          </w:tcPr>
          <w:p w14:paraId="6B2A1EF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49F1DF9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5F1A733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14C4333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34DD8A55" w14:textId="77777777" w:rsidTr="004F1856">
        <w:tc>
          <w:tcPr>
            <w:tcW w:w="2520" w:type="dxa"/>
            <w:tcBorders>
              <w:top w:val="single" w:sz="7" w:space="0" w:color="auto"/>
              <w:left w:val="double" w:sz="7" w:space="0" w:color="auto"/>
            </w:tcBorders>
          </w:tcPr>
          <w:p w14:paraId="4D95AF0A"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36. Tetrachloroethylene</w:t>
            </w:r>
          </w:p>
        </w:tc>
        <w:tc>
          <w:tcPr>
            <w:tcW w:w="1200" w:type="dxa"/>
            <w:tcBorders>
              <w:top w:val="single" w:sz="7" w:space="0" w:color="auto"/>
              <w:left w:val="single" w:sz="7" w:space="0" w:color="auto"/>
            </w:tcBorders>
          </w:tcPr>
          <w:p w14:paraId="0268EEE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0EA0AB7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44DFC96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583D7F7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1" w:type="dxa"/>
            <w:tcBorders>
              <w:top w:val="single" w:sz="7" w:space="0" w:color="auto"/>
              <w:left w:val="single" w:sz="7" w:space="0" w:color="auto"/>
            </w:tcBorders>
          </w:tcPr>
          <w:p w14:paraId="4A4F709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649F167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462DA34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5FDCCE2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304B0A9C" w14:textId="77777777" w:rsidTr="004F1856">
        <w:tc>
          <w:tcPr>
            <w:tcW w:w="2520" w:type="dxa"/>
            <w:tcBorders>
              <w:top w:val="single" w:sz="7" w:space="0" w:color="auto"/>
              <w:left w:val="double" w:sz="7" w:space="0" w:color="auto"/>
            </w:tcBorders>
          </w:tcPr>
          <w:p w14:paraId="3210A264"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37. Trichloroethylene</w:t>
            </w:r>
          </w:p>
        </w:tc>
        <w:tc>
          <w:tcPr>
            <w:tcW w:w="1200" w:type="dxa"/>
            <w:tcBorders>
              <w:top w:val="single" w:sz="7" w:space="0" w:color="auto"/>
              <w:left w:val="single" w:sz="7" w:space="0" w:color="auto"/>
            </w:tcBorders>
          </w:tcPr>
          <w:p w14:paraId="4332A30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08A629E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69A33AC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361270F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1" w:type="dxa"/>
            <w:tcBorders>
              <w:top w:val="single" w:sz="7" w:space="0" w:color="auto"/>
              <w:left w:val="single" w:sz="7" w:space="0" w:color="auto"/>
            </w:tcBorders>
          </w:tcPr>
          <w:p w14:paraId="7C84353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76FAE42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1210D17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2A41905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22B01E40" w14:textId="77777777" w:rsidTr="004F1856">
        <w:tc>
          <w:tcPr>
            <w:tcW w:w="2520" w:type="dxa"/>
            <w:tcBorders>
              <w:top w:val="single" w:sz="7" w:space="0" w:color="auto"/>
              <w:left w:val="double" w:sz="7" w:space="0" w:color="auto"/>
            </w:tcBorders>
          </w:tcPr>
          <w:p w14:paraId="49E2D491"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38. 2,4,6 Trichlorophenol </w:t>
            </w:r>
          </w:p>
        </w:tc>
        <w:tc>
          <w:tcPr>
            <w:tcW w:w="1200" w:type="dxa"/>
            <w:tcBorders>
              <w:top w:val="single" w:sz="7" w:space="0" w:color="auto"/>
              <w:left w:val="single" w:sz="7" w:space="0" w:color="auto"/>
            </w:tcBorders>
          </w:tcPr>
          <w:p w14:paraId="1E01ACF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41558E5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0A41ACA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1489DD8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1" w:type="dxa"/>
            <w:tcBorders>
              <w:top w:val="single" w:sz="7" w:space="0" w:color="auto"/>
              <w:left w:val="single" w:sz="7" w:space="0" w:color="auto"/>
            </w:tcBorders>
          </w:tcPr>
          <w:p w14:paraId="08049A3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339C70A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139B174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3FD9D43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13583028" w14:textId="77777777" w:rsidTr="004F1856">
        <w:tc>
          <w:tcPr>
            <w:tcW w:w="2520" w:type="dxa"/>
            <w:tcBorders>
              <w:top w:val="single" w:sz="7" w:space="0" w:color="auto"/>
              <w:left w:val="double" w:sz="7" w:space="0" w:color="auto"/>
            </w:tcBorders>
          </w:tcPr>
          <w:p w14:paraId="59853AEA"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39. 2,4,5 Trichlorophenol</w:t>
            </w:r>
          </w:p>
        </w:tc>
        <w:tc>
          <w:tcPr>
            <w:tcW w:w="1200" w:type="dxa"/>
            <w:tcBorders>
              <w:top w:val="single" w:sz="7" w:space="0" w:color="auto"/>
              <w:left w:val="single" w:sz="7" w:space="0" w:color="auto"/>
            </w:tcBorders>
          </w:tcPr>
          <w:p w14:paraId="67320FA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tcBorders>
          </w:tcPr>
          <w:p w14:paraId="068F620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tcBorders>
          </w:tcPr>
          <w:p w14:paraId="45B11AC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tcBorders>
          </w:tcPr>
          <w:p w14:paraId="365E56B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1" w:type="dxa"/>
            <w:tcBorders>
              <w:top w:val="single" w:sz="7" w:space="0" w:color="auto"/>
              <w:left w:val="single" w:sz="7" w:space="0" w:color="auto"/>
            </w:tcBorders>
          </w:tcPr>
          <w:p w14:paraId="5C32347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tcBorders>
          </w:tcPr>
          <w:p w14:paraId="0D13FF6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tcBorders>
          </w:tcPr>
          <w:p w14:paraId="533A703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right w:val="double" w:sz="7" w:space="0" w:color="auto"/>
            </w:tcBorders>
          </w:tcPr>
          <w:p w14:paraId="03EF6DE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2DEABDB9" w14:textId="77777777" w:rsidTr="004F1856">
        <w:tc>
          <w:tcPr>
            <w:tcW w:w="2520" w:type="dxa"/>
            <w:tcBorders>
              <w:top w:val="single" w:sz="7" w:space="0" w:color="auto"/>
              <w:left w:val="double" w:sz="7" w:space="0" w:color="auto"/>
              <w:bottom w:val="double" w:sz="7" w:space="0" w:color="auto"/>
            </w:tcBorders>
          </w:tcPr>
          <w:p w14:paraId="393C1DF6"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40. Vinyl Chloride</w:t>
            </w:r>
          </w:p>
        </w:tc>
        <w:tc>
          <w:tcPr>
            <w:tcW w:w="1200" w:type="dxa"/>
            <w:tcBorders>
              <w:top w:val="single" w:sz="7" w:space="0" w:color="auto"/>
              <w:left w:val="single" w:sz="7" w:space="0" w:color="auto"/>
              <w:bottom w:val="double" w:sz="7" w:space="0" w:color="auto"/>
            </w:tcBorders>
          </w:tcPr>
          <w:p w14:paraId="52563F6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mg/l</w:t>
            </w:r>
          </w:p>
        </w:tc>
        <w:tc>
          <w:tcPr>
            <w:tcW w:w="1560" w:type="dxa"/>
            <w:tcBorders>
              <w:top w:val="single" w:sz="7" w:space="0" w:color="auto"/>
              <w:left w:val="single" w:sz="7" w:space="0" w:color="auto"/>
              <w:bottom w:val="double" w:sz="7" w:space="0" w:color="auto"/>
            </w:tcBorders>
          </w:tcPr>
          <w:p w14:paraId="51CA645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40" w:type="dxa"/>
            <w:tcBorders>
              <w:top w:val="single" w:sz="7" w:space="0" w:color="auto"/>
              <w:left w:val="single" w:sz="7" w:space="0" w:color="auto"/>
              <w:bottom w:val="double" w:sz="7" w:space="0" w:color="auto"/>
            </w:tcBorders>
          </w:tcPr>
          <w:p w14:paraId="5C788AB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80" w:type="dxa"/>
            <w:tcBorders>
              <w:top w:val="single" w:sz="7" w:space="0" w:color="auto"/>
              <w:left w:val="single" w:sz="7" w:space="0" w:color="auto"/>
              <w:bottom w:val="double" w:sz="7" w:space="0" w:color="auto"/>
            </w:tcBorders>
          </w:tcPr>
          <w:p w14:paraId="176D726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241" w:type="dxa"/>
            <w:tcBorders>
              <w:top w:val="single" w:sz="7" w:space="0" w:color="auto"/>
              <w:left w:val="single" w:sz="7" w:space="0" w:color="auto"/>
              <w:bottom w:val="double" w:sz="7" w:space="0" w:color="auto"/>
            </w:tcBorders>
          </w:tcPr>
          <w:p w14:paraId="5CCACBE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303" w:type="dxa"/>
            <w:tcBorders>
              <w:top w:val="single" w:sz="7" w:space="0" w:color="auto"/>
              <w:left w:val="single" w:sz="7" w:space="0" w:color="auto"/>
              <w:bottom w:val="double" w:sz="7" w:space="0" w:color="auto"/>
            </w:tcBorders>
          </w:tcPr>
          <w:p w14:paraId="6AFD721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25" w:type="dxa"/>
            <w:tcBorders>
              <w:top w:val="single" w:sz="7" w:space="0" w:color="auto"/>
              <w:left w:val="single" w:sz="7" w:space="0" w:color="auto"/>
              <w:bottom w:val="double" w:sz="7" w:space="0" w:color="auto"/>
            </w:tcBorders>
          </w:tcPr>
          <w:p w14:paraId="180F1BB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432" w:type="dxa"/>
            <w:tcBorders>
              <w:top w:val="single" w:sz="7" w:space="0" w:color="auto"/>
              <w:left w:val="single" w:sz="7" w:space="0" w:color="auto"/>
              <w:bottom w:val="double" w:sz="7" w:space="0" w:color="auto"/>
              <w:right w:val="double" w:sz="7" w:space="0" w:color="auto"/>
            </w:tcBorders>
          </w:tcPr>
          <w:p w14:paraId="16A75EC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bl>
    <w:p w14:paraId="217D311C"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5AD1BCE9"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3B492A42" w14:textId="77777777" w:rsidR="00F67BC3" w:rsidRDefault="00F67BC3">
      <w:pPr>
        <w:tabs>
          <w:tab w:val="center" w:pos="6480"/>
        </w:tabs>
        <w:suppressAutoHyphens/>
        <w:spacing w:line="240" w:lineRule="atLeast"/>
        <w:jc w:val="both"/>
        <w:rPr>
          <w:rFonts w:ascii="Book Antiqua" w:hAnsi="Book Antiqua"/>
          <w:spacing w:val="-3"/>
        </w:rPr>
      </w:pPr>
      <w:r>
        <w:rPr>
          <w:rFonts w:ascii="Book Antiqua" w:hAnsi="Book Antiqua"/>
          <w:spacing w:val="-2"/>
        </w:rPr>
        <w:br w:type="page"/>
      </w:r>
      <w:r>
        <w:rPr>
          <w:rFonts w:ascii="Book Antiqua" w:hAnsi="Book Antiqua"/>
          <w:b/>
          <w:spacing w:val="-3"/>
        </w:rPr>
        <w:lastRenderedPageBreak/>
        <w:tab/>
        <w:t>Reference Section</w:t>
      </w:r>
    </w:p>
    <w:p w14:paraId="00E70A3C"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3"/>
        </w:rPr>
      </w:pPr>
    </w:p>
    <w:p w14:paraId="3A80549F" w14:textId="77777777" w:rsidR="00F67BC3" w:rsidRDefault="00F67BC3">
      <w:pPr>
        <w:tabs>
          <w:tab w:val="center" w:pos="6480"/>
        </w:tabs>
        <w:suppressAutoHyphens/>
        <w:spacing w:line="240" w:lineRule="atLeast"/>
        <w:jc w:val="both"/>
        <w:rPr>
          <w:rFonts w:ascii="Book Antiqua" w:hAnsi="Book Antiqua"/>
          <w:spacing w:val="-3"/>
        </w:rPr>
      </w:pPr>
      <w:r>
        <w:rPr>
          <w:rFonts w:ascii="Book Antiqua" w:hAnsi="Book Antiqua"/>
          <w:spacing w:val="-3"/>
        </w:rPr>
        <w:tab/>
        <w:t>(To be retained by applicant)</w:t>
      </w:r>
    </w:p>
    <w:p w14:paraId="683B33C6" w14:textId="77777777" w:rsidR="00F67BC3" w:rsidRDefault="00F67BC3">
      <w:pPr>
        <w:tabs>
          <w:tab w:val="center" w:pos="6480"/>
        </w:tabs>
        <w:suppressAutoHyphens/>
        <w:spacing w:line="240" w:lineRule="atLeast"/>
        <w:jc w:val="both"/>
        <w:rPr>
          <w:rFonts w:ascii="Book Antiqua" w:hAnsi="Book Antiqua"/>
          <w:b/>
          <w:spacing w:val="-3"/>
        </w:rPr>
      </w:pPr>
      <w:r>
        <w:rPr>
          <w:rFonts w:ascii="Book Antiqua" w:hAnsi="Book Antiqua"/>
          <w:b/>
          <w:spacing w:val="-3"/>
        </w:rPr>
        <w:br w:type="page"/>
      </w:r>
      <w:r>
        <w:rPr>
          <w:rFonts w:ascii="Book Antiqua" w:hAnsi="Book Antiqua"/>
          <w:b/>
          <w:spacing w:val="-3"/>
        </w:rPr>
        <w:lastRenderedPageBreak/>
        <w:tab/>
        <w:t>List of Approved Test Procedures for Sludge Parameters (1)</w:t>
      </w:r>
    </w:p>
    <w:p w14:paraId="423E1A55"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tbl>
      <w:tblPr>
        <w:tblW w:w="0" w:type="auto"/>
        <w:tblInd w:w="120" w:type="dxa"/>
        <w:tblLayout w:type="fixed"/>
        <w:tblCellMar>
          <w:left w:w="120" w:type="dxa"/>
          <w:right w:w="120" w:type="dxa"/>
        </w:tblCellMar>
        <w:tblLook w:val="0000" w:firstRow="0" w:lastRow="0" w:firstColumn="0" w:lastColumn="0" w:noHBand="0" w:noVBand="0"/>
      </w:tblPr>
      <w:tblGrid>
        <w:gridCol w:w="2191"/>
        <w:gridCol w:w="2428"/>
        <w:gridCol w:w="1008"/>
        <w:gridCol w:w="1834"/>
        <w:gridCol w:w="1834"/>
        <w:gridCol w:w="1834"/>
        <w:gridCol w:w="1834"/>
      </w:tblGrid>
      <w:tr w:rsidR="00F67BC3" w14:paraId="7E045DE5" w14:textId="77777777">
        <w:tc>
          <w:tcPr>
            <w:tcW w:w="2191" w:type="dxa"/>
            <w:tcBorders>
              <w:top w:val="double" w:sz="7" w:space="0" w:color="auto"/>
              <w:left w:val="double" w:sz="7" w:space="0" w:color="auto"/>
              <w:bottom w:val="single" w:sz="18" w:space="0" w:color="auto"/>
            </w:tcBorders>
          </w:tcPr>
          <w:p w14:paraId="6384FBD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Parameter</w:t>
            </w:r>
          </w:p>
        </w:tc>
        <w:tc>
          <w:tcPr>
            <w:tcW w:w="2428" w:type="dxa"/>
            <w:tcBorders>
              <w:top w:val="double" w:sz="7" w:space="0" w:color="auto"/>
              <w:left w:val="single" w:sz="7" w:space="0" w:color="auto"/>
              <w:bottom w:val="single" w:sz="18" w:space="0" w:color="auto"/>
            </w:tcBorders>
          </w:tcPr>
          <w:p w14:paraId="7FBDE2C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Standard Methods (17th Edition)</w:t>
            </w:r>
          </w:p>
        </w:tc>
        <w:tc>
          <w:tcPr>
            <w:tcW w:w="1008" w:type="dxa"/>
            <w:tcBorders>
              <w:top w:val="double" w:sz="7" w:space="0" w:color="auto"/>
              <w:left w:val="single" w:sz="7" w:space="0" w:color="auto"/>
              <w:bottom w:val="single" w:sz="18" w:space="0" w:color="auto"/>
            </w:tcBorders>
          </w:tcPr>
          <w:p w14:paraId="32B11826"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EPA</w:t>
            </w:r>
          </w:p>
          <w:p w14:paraId="4EF84464"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SW-846</w:t>
            </w:r>
          </w:p>
        </w:tc>
        <w:tc>
          <w:tcPr>
            <w:tcW w:w="1834" w:type="dxa"/>
            <w:tcBorders>
              <w:top w:val="double" w:sz="7" w:space="0" w:color="auto"/>
              <w:left w:val="single" w:sz="7" w:space="0" w:color="auto"/>
              <w:bottom w:val="single" w:sz="18" w:space="0" w:color="auto"/>
            </w:tcBorders>
          </w:tcPr>
          <w:p w14:paraId="2564A15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EPA 1979</w:t>
            </w:r>
          </w:p>
        </w:tc>
        <w:tc>
          <w:tcPr>
            <w:tcW w:w="1834" w:type="dxa"/>
            <w:tcBorders>
              <w:top w:val="double" w:sz="7" w:space="0" w:color="auto"/>
              <w:left w:val="single" w:sz="7" w:space="0" w:color="auto"/>
              <w:bottom w:val="single" w:sz="18" w:space="0" w:color="auto"/>
            </w:tcBorders>
          </w:tcPr>
          <w:p w14:paraId="208D9D5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ASTM</w:t>
            </w:r>
          </w:p>
        </w:tc>
        <w:tc>
          <w:tcPr>
            <w:tcW w:w="1834" w:type="dxa"/>
            <w:tcBorders>
              <w:top w:val="double" w:sz="7" w:space="0" w:color="auto"/>
              <w:left w:val="single" w:sz="7" w:space="0" w:color="auto"/>
              <w:bottom w:val="single" w:sz="18" w:space="0" w:color="auto"/>
            </w:tcBorders>
          </w:tcPr>
          <w:p w14:paraId="73D997D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USGS</w:t>
            </w:r>
          </w:p>
        </w:tc>
        <w:tc>
          <w:tcPr>
            <w:tcW w:w="1834" w:type="dxa"/>
            <w:tcBorders>
              <w:top w:val="double" w:sz="7" w:space="0" w:color="auto"/>
              <w:left w:val="single" w:sz="7" w:space="0" w:color="auto"/>
              <w:bottom w:val="single" w:sz="18" w:space="0" w:color="auto"/>
              <w:right w:val="double" w:sz="7" w:space="0" w:color="auto"/>
            </w:tcBorders>
          </w:tcPr>
          <w:p w14:paraId="7DA3551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Other</w:t>
            </w:r>
          </w:p>
        </w:tc>
      </w:tr>
      <w:tr w:rsidR="00F67BC3" w14:paraId="1E7F96BE" w14:textId="77777777">
        <w:tc>
          <w:tcPr>
            <w:tcW w:w="2191" w:type="dxa"/>
            <w:tcBorders>
              <w:top w:val="single" w:sz="21" w:space="0" w:color="auto"/>
              <w:left w:val="double" w:sz="7" w:space="0" w:color="auto"/>
            </w:tcBorders>
          </w:tcPr>
          <w:p w14:paraId="089314DA"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pH</w:t>
            </w:r>
          </w:p>
        </w:tc>
        <w:tc>
          <w:tcPr>
            <w:tcW w:w="2428" w:type="dxa"/>
            <w:tcBorders>
              <w:top w:val="single" w:sz="21" w:space="0" w:color="auto"/>
              <w:left w:val="single" w:sz="7" w:space="0" w:color="auto"/>
            </w:tcBorders>
          </w:tcPr>
          <w:p w14:paraId="0D93B00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4500-H+</w:t>
            </w:r>
          </w:p>
        </w:tc>
        <w:tc>
          <w:tcPr>
            <w:tcW w:w="1008" w:type="dxa"/>
            <w:tcBorders>
              <w:top w:val="single" w:sz="21" w:space="0" w:color="auto"/>
              <w:left w:val="single" w:sz="7" w:space="0" w:color="auto"/>
            </w:tcBorders>
          </w:tcPr>
          <w:p w14:paraId="75D41B2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21" w:space="0" w:color="auto"/>
              <w:left w:val="single" w:sz="7" w:space="0" w:color="auto"/>
            </w:tcBorders>
          </w:tcPr>
          <w:p w14:paraId="6521E27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150.1</w:t>
            </w:r>
          </w:p>
        </w:tc>
        <w:tc>
          <w:tcPr>
            <w:tcW w:w="1834" w:type="dxa"/>
            <w:tcBorders>
              <w:top w:val="single" w:sz="21" w:space="0" w:color="auto"/>
              <w:left w:val="single" w:sz="7" w:space="0" w:color="auto"/>
            </w:tcBorders>
          </w:tcPr>
          <w:p w14:paraId="5FF98D2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D1293-84(A) or D1293-84(B)</w:t>
            </w:r>
          </w:p>
        </w:tc>
        <w:tc>
          <w:tcPr>
            <w:tcW w:w="1834" w:type="dxa"/>
            <w:tcBorders>
              <w:top w:val="single" w:sz="21" w:space="0" w:color="auto"/>
              <w:left w:val="single" w:sz="7" w:space="0" w:color="auto"/>
            </w:tcBorders>
          </w:tcPr>
          <w:p w14:paraId="03A7F0A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1-1586-94</w:t>
            </w:r>
          </w:p>
        </w:tc>
        <w:tc>
          <w:tcPr>
            <w:tcW w:w="1834" w:type="dxa"/>
            <w:tcBorders>
              <w:top w:val="single" w:sz="21" w:space="0" w:color="auto"/>
              <w:left w:val="single" w:sz="7" w:space="0" w:color="auto"/>
              <w:right w:val="double" w:sz="7" w:space="0" w:color="auto"/>
            </w:tcBorders>
          </w:tcPr>
          <w:p w14:paraId="5CC8CD7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(7)</w:t>
            </w:r>
          </w:p>
        </w:tc>
      </w:tr>
      <w:tr w:rsidR="00F67BC3" w14:paraId="1213BAE2" w14:textId="77777777">
        <w:tc>
          <w:tcPr>
            <w:tcW w:w="2191" w:type="dxa"/>
            <w:tcBorders>
              <w:top w:val="single" w:sz="7" w:space="0" w:color="auto"/>
              <w:left w:val="double" w:sz="7" w:space="0" w:color="auto"/>
            </w:tcBorders>
          </w:tcPr>
          <w:p w14:paraId="1FC6AD33"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Total Solids</w:t>
            </w:r>
          </w:p>
        </w:tc>
        <w:tc>
          <w:tcPr>
            <w:tcW w:w="2428" w:type="dxa"/>
            <w:tcBorders>
              <w:top w:val="single" w:sz="7" w:space="0" w:color="auto"/>
              <w:left w:val="single" w:sz="7" w:space="0" w:color="auto"/>
            </w:tcBorders>
          </w:tcPr>
          <w:p w14:paraId="23EF3D8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2540</w:t>
            </w:r>
          </w:p>
        </w:tc>
        <w:tc>
          <w:tcPr>
            <w:tcW w:w="1008" w:type="dxa"/>
            <w:tcBorders>
              <w:top w:val="single" w:sz="7" w:space="0" w:color="auto"/>
              <w:left w:val="single" w:sz="7" w:space="0" w:color="auto"/>
            </w:tcBorders>
          </w:tcPr>
          <w:p w14:paraId="2C17CF7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287DD76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160.3</w:t>
            </w:r>
          </w:p>
        </w:tc>
        <w:tc>
          <w:tcPr>
            <w:tcW w:w="1834" w:type="dxa"/>
            <w:tcBorders>
              <w:top w:val="single" w:sz="7" w:space="0" w:color="auto"/>
              <w:left w:val="single" w:sz="7" w:space="0" w:color="auto"/>
            </w:tcBorders>
          </w:tcPr>
          <w:p w14:paraId="7EBD4A7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3EDF362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1-3750-84</w:t>
            </w:r>
          </w:p>
        </w:tc>
        <w:tc>
          <w:tcPr>
            <w:tcW w:w="1834" w:type="dxa"/>
            <w:tcBorders>
              <w:top w:val="single" w:sz="7" w:space="0" w:color="auto"/>
              <w:left w:val="single" w:sz="7" w:space="0" w:color="auto"/>
              <w:right w:val="double" w:sz="7" w:space="0" w:color="auto"/>
            </w:tcBorders>
          </w:tcPr>
          <w:p w14:paraId="142CB47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0F885911" w14:textId="77777777">
        <w:tc>
          <w:tcPr>
            <w:tcW w:w="2191" w:type="dxa"/>
            <w:tcBorders>
              <w:top w:val="single" w:sz="7" w:space="0" w:color="auto"/>
              <w:left w:val="double" w:sz="7" w:space="0" w:color="auto"/>
            </w:tcBorders>
          </w:tcPr>
          <w:p w14:paraId="19F5236E"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Total Nitrogen (N) </w:t>
            </w:r>
          </w:p>
        </w:tc>
        <w:tc>
          <w:tcPr>
            <w:tcW w:w="2428" w:type="dxa"/>
            <w:tcBorders>
              <w:top w:val="single" w:sz="7" w:space="0" w:color="auto"/>
              <w:left w:val="single" w:sz="7" w:space="0" w:color="auto"/>
            </w:tcBorders>
          </w:tcPr>
          <w:p w14:paraId="6C5CF6B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4500-N</w:t>
            </w:r>
          </w:p>
        </w:tc>
        <w:tc>
          <w:tcPr>
            <w:tcW w:w="1008" w:type="dxa"/>
            <w:tcBorders>
              <w:top w:val="single" w:sz="7" w:space="0" w:color="auto"/>
              <w:left w:val="single" w:sz="7" w:space="0" w:color="auto"/>
            </w:tcBorders>
          </w:tcPr>
          <w:p w14:paraId="4570EC4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1825ED2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351.1, 351.2, 351.3, 351.4</w:t>
            </w:r>
          </w:p>
        </w:tc>
        <w:tc>
          <w:tcPr>
            <w:tcW w:w="1834" w:type="dxa"/>
            <w:tcBorders>
              <w:top w:val="single" w:sz="7" w:space="0" w:color="auto"/>
              <w:left w:val="single" w:sz="7" w:space="0" w:color="auto"/>
            </w:tcBorders>
          </w:tcPr>
          <w:p w14:paraId="020817A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D3590-84</w:t>
            </w:r>
          </w:p>
        </w:tc>
        <w:tc>
          <w:tcPr>
            <w:tcW w:w="1834" w:type="dxa"/>
            <w:tcBorders>
              <w:top w:val="single" w:sz="7" w:space="0" w:color="auto"/>
              <w:left w:val="single" w:sz="7" w:space="0" w:color="auto"/>
            </w:tcBorders>
          </w:tcPr>
          <w:p w14:paraId="0B80791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1-4551-78</w:t>
            </w:r>
          </w:p>
        </w:tc>
        <w:tc>
          <w:tcPr>
            <w:tcW w:w="1834" w:type="dxa"/>
            <w:tcBorders>
              <w:top w:val="single" w:sz="7" w:space="0" w:color="auto"/>
              <w:left w:val="single" w:sz="7" w:space="0" w:color="auto"/>
              <w:right w:val="double" w:sz="7" w:space="0" w:color="auto"/>
            </w:tcBorders>
          </w:tcPr>
          <w:p w14:paraId="5AB2919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(8) - 33.051</w:t>
            </w:r>
          </w:p>
        </w:tc>
      </w:tr>
      <w:tr w:rsidR="00F67BC3" w14:paraId="32224AE9" w14:textId="77777777">
        <w:tc>
          <w:tcPr>
            <w:tcW w:w="2191" w:type="dxa"/>
            <w:tcBorders>
              <w:top w:val="single" w:sz="7" w:space="0" w:color="auto"/>
              <w:left w:val="double" w:sz="7" w:space="0" w:color="auto"/>
            </w:tcBorders>
          </w:tcPr>
          <w:p w14:paraId="7CCD9818" w14:textId="77777777" w:rsidR="00F67BC3" w:rsidRDefault="00F67BC3">
            <w:pPr>
              <w:tabs>
                <w:tab w:val="left" w:pos="-1440"/>
                <w:tab w:val="left" w:pos="-720"/>
                <w:tab w:val="left" w:pos="0"/>
                <w:tab w:val="left" w:pos="252"/>
                <w:tab w:val="left" w:pos="720"/>
              </w:tabs>
              <w:suppressAutoHyphens/>
              <w:spacing w:before="90" w:line="240" w:lineRule="atLeast"/>
              <w:rPr>
                <w:rFonts w:ascii="Book Antiqua" w:hAnsi="Book Antiqua"/>
                <w:spacing w:val="-2"/>
              </w:rPr>
            </w:pPr>
            <w:r>
              <w:rPr>
                <w:rFonts w:ascii="Book Antiqua" w:hAnsi="Book Antiqua"/>
                <w:spacing w:val="-2"/>
              </w:rPr>
              <w:t xml:space="preserve"> Ammonia Nitrogen      (NH</w:t>
            </w:r>
            <w:r>
              <w:rPr>
                <w:rFonts w:ascii="Book Antiqua" w:hAnsi="Book Antiqua"/>
                <w:spacing w:val="-2"/>
                <w:vertAlign w:val="subscript"/>
              </w:rPr>
              <w:t>3</w:t>
            </w:r>
            <w:r>
              <w:rPr>
                <w:rFonts w:ascii="Book Antiqua" w:hAnsi="Book Antiqua"/>
                <w:spacing w:val="-2"/>
              </w:rPr>
              <w:t>-N)</w:t>
            </w:r>
            <w:r>
              <w:rPr>
                <w:rFonts w:ascii="Book Antiqua" w:hAnsi="Book Antiqua"/>
                <w:spacing w:val="-2"/>
              </w:rPr>
              <w:tab/>
            </w:r>
            <w:r>
              <w:rPr>
                <w:rFonts w:ascii="Book Antiqua" w:hAnsi="Book Antiqua"/>
                <w:spacing w:val="-2"/>
              </w:rPr>
              <w:tab/>
            </w:r>
            <w:r>
              <w:rPr>
                <w:rFonts w:ascii="Book Antiqua" w:hAnsi="Book Antiqua"/>
                <w:spacing w:val="-2"/>
              </w:rPr>
              <w:tab/>
            </w:r>
            <w:r>
              <w:rPr>
                <w:rFonts w:ascii="Book Antiqua" w:hAnsi="Book Antiqua"/>
                <w:spacing w:val="-2"/>
              </w:rPr>
              <w:tab/>
            </w:r>
          </w:p>
          <w:p w14:paraId="7650D663" w14:textId="77777777" w:rsidR="00F67BC3" w:rsidRDefault="00F67BC3">
            <w:pPr>
              <w:tabs>
                <w:tab w:val="left" w:pos="-1440"/>
                <w:tab w:val="left" w:pos="-720"/>
                <w:tab w:val="left" w:pos="0"/>
                <w:tab w:val="left" w:pos="252"/>
                <w:tab w:val="left" w:pos="720"/>
              </w:tabs>
              <w:suppressAutoHyphens/>
              <w:spacing w:after="54" w:line="240" w:lineRule="atLeast"/>
              <w:rPr>
                <w:rFonts w:ascii="Book Antiqua" w:hAnsi="Book Antiqua"/>
                <w:spacing w:val="-2"/>
              </w:rPr>
            </w:pPr>
          </w:p>
        </w:tc>
        <w:tc>
          <w:tcPr>
            <w:tcW w:w="2428" w:type="dxa"/>
            <w:tcBorders>
              <w:top w:val="single" w:sz="7" w:space="0" w:color="auto"/>
              <w:left w:val="single" w:sz="7" w:space="0" w:color="auto"/>
            </w:tcBorders>
          </w:tcPr>
          <w:p w14:paraId="163D95F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4500-NH</w:t>
            </w:r>
            <w:r>
              <w:rPr>
                <w:rFonts w:ascii="Book Antiqua" w:hAnsi="Book Antiqua"/>
                <w:spacing w:val="-2"/>
                <w:vertAlign w:val="subscript"/>
              </w:rPr>
              <w:t>3</w:t>
            </w:r>
          </w:p>
        </w:tc>
        <w:tc>
          <w:tcPr>
            <w:tcW w:w="1008" w:type="dxa"/>
            <w:tcBorders>
              <w:top w:val="single" w:sz="7" w:space="0" w:color="auto"/>
              <w:left w:val="single" w:sz="7" w:space="0" w:color="auto"/>
            </w:tcBorders>
          </w:tcPr>
          <w:p w14:paraId="53AF044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7C436EE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350.1, 350.2, 350.3</w:t>
            </w:r>
          </w:p>
        </w:tc>
        <w:tc>
          <w:tcPr>
            <w:tcW w:w="1834" w:type="dxa"/>
            <w:tcBorders>
              <w:top w:val="single" w:sz="7" w:space="0" w:color="auto"/>
              <w:left w:val="single" w:sz="7" w:space="0" w:color="auto"/>
            </w:tcBorders>
          </w:tcPr>
          <w:p w14:paraId="4201A73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D1426-79(A), (C), (D)</w:t>
            </w:r>
          </w:p>
        </w:tc>
        <w:tc>
          <w:tcPr>
            <w:tcW w:w="1834" w:type="dxa"/>
            <w:tcBorders>
              <w:top w:val="single" w:sz="7" w:space="0" w:color="auto"/>
              <w:left w:val="single" w:sz="7" w:space="0" w:color="auto"/>
            </w:tcBorders>
          </w:tcPr>
          <w:p w14:paraId="547813F0"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1-3520-84</w:t>
            </w:r>
          </w:p>
          <w:p w14:paraId="1DA1B1CF"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1-4523-84</w:t>
            </w:r>
          </w:p>
        </w:tc>
        <w:tc>
          <w:tcPr>
            <w:tcW w:w="1834" w:type="dxa"/>
            <w:tcBorders>
              <w:top w:val="single" w:sz="7" w:space="0" w:color="auto"/>
              <w:left w:val="single" w:sz="7" w:space="0" w:color="auto"/>
              <w:right w:val="double" w:sz="7" w:space="0" w:color="auto"/>
            </w:tcBorders>
          </w:tcPr>
          <w:p w14:paraId="5F2F20F3"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(8) - 33.057</w:t>
            </w:r>
          </w:p>
          <w:p w14:paraId="2E0FE072"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(17)</w:t>
            </w:r>
          </w:p>
        </w:tc>
      </w:tr>
      <w:tr w:rsidR="00F67BC3" w14:paraId="3F57DBF3" w14:textId="77777777">
        <w:tc>
          <w:tcPr>
            <w:tcW w:w="2191" w:type="dxa"/>
            <w:tcBorders>
              <w:top w:val="single" w:sz="7" w:space="0" w:color="auto"/>
              <w:left w:val="double" w:sz="7" w:space="0" w:color="auto"/>
            </w:tcBorders>
          </w:tcPr>
          <w:p w14:paraId="68A089C9"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Nitrate Nitrogen          (NO</w:t>
            </w:r>
            <w:r>
              <w:rPr>
                <w:rFonts w:ascii="Book Antiqua" w:hAnsi="Book Antiqua"/>
                <w:spacing w:val="-2"/>
                <w:vertAlign w:val="subscript"/>
              </w:rPr>
              <w:t>3</w:t>
            </w:r>
            <w:r>
              <w:rPr>
                <w:rFonts w:ascii="Book Antiqua" w:hAnsi="Book Antiqua"/>
                <w:spacing w:val="-2"/>
              </w:rPr>
              <w:t>-N)</w:t>
            </w:r>
          </w:p>
        </w:tc>
        <w:tc>
          <w:tcPr>
            <w:tcW w:w="2428" w:type="dxa"/>
            <w:tcBorders>
              <w:top w:val="single" w:sz="7" w:space="0" w:color="auto"/>
              <w:left w:val="single" w:sz="7" w:space="0" w:color="auto"/>
            </w:tcBorders>
          </w:tcPr>
          <w:p w14:paraId="71D2C63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4500-NO</w:t>
            </w:r>
            <w:r>
              <w:rPr>
                <w:rFonts w:ascii="Book Antiqua" w:hAnsi="Book Antiqua"/>
                <w:spacing w:val="-2"/>
                <w:vertAlign w:val="subscript"/>
              </w:rPr>
              <w:t>3</w:t>
            </w:r>
          </w:p>
        </w:tc>
        <w:tc>
          <w:tcPr>
            <w:tcW w:w="1008" w:type="dxa"/>
            <w:tcBorders>
              <w:top w:val="single" w:sz="7" w:space="0" w:color="auto"/>
              <w:left w:val="single" w:sz="7" w:space="0" w:color="auto"/>
            </w:tcBorders>
          </w:tcPr>
          <w:p w14:paraId="3E0C641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7C695E8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352.1</w:t>
            </w:r>
          </w:p>
        </w:tc>
        <w:tc>
          <w:tcPr>
            <w:tcW w:w="1834" w:type="dxa"/>
            <w:tcBorders>
              <w:top w:val="single" w:sz="7" w:space="0" w:color="auto"/>
              <w:left w:val="single" w:sz="7" w:space="0" w:color="auto"/>
            </w:tcBorders>
          </w:tcPr>
          <w:p w14:paraId="715BA75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D992-71</w:t>
            </w:r>
          </w:p>
        </w:tc>
        <w:tc>
          <w:tcPr>
            <w:tcW w:w="1834" w:type="dxa"/>
            <w:tcBorders>
              <w:top w:val="single" w:sz="7" w:space="0" w:color="auto"/>
              <w:left w:val="single" w:sz="7" w:space="0" w:color="auto"/>
            </w:tcBorders>
          </w:tcPr>
          <w:p w14:paraId="642FE09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right w:val="double" w:sz="7" w:space="0" w:color="auto"/>
            </w:tcBorders>
          </w:tcPr>
          <w:p w14:paraId="1BC6EF6C"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(8) - 33.063</w:t>
            </w:r>
          </w:p>
          <w:p w14:paraId="39DBC66B"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(9) - p. 28</w:t>
            </w:r>
          </w:p>
        </w:tc>
      </w:tr>
      <w:tr w:rsidR="00F67BC3" w14:paraId="3C161C6E" w14:textId="77777777">
        <w:tc>
          <w:tcPr>
            <w:tcW w:w="2191" w:type="dxa"/>
            <w:tcBorders>
              <w:top w:val="single" w:sz="7" w:space="0" w:color="auto"/>
              <w:left w:val="double" w:sz="7" w:space="0" w:color="auto"/>
            </w:tcBorders>
          </w:tcPr>
          <w:p w14:paraId="289DD464"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Nitrite Nitrogen          (NO</w:t>
            </w:r>
            <w:r>
              <w:rPr>
                <w:rFonts w:ascii="Book Antiqua" w:hAnsi="Book Antiqua"/>
                <w:spacing w:val="-2"/>
                <w:vertAlign w:val="subscript"/>
              </w:rPr>
              <w:t>2</w:t>
            </w:r>
            <w:r>
              <w:rPr>
                <w:rFonts w:ascii="Book Antiqua" w:hAnsi="Book Antiqua"/>
                <w:spacing w:val="-2"/>
              </w:rPr>
              <w:t>-N)</w:t>
            </w:r>
          </w:p>
        </w:tc>
        <w:tc>
          <w:tcPr>
            <w:tcW w:w="2428" w:type="dxa"/>
            <w:tcBorders>
              <w:top w:val="single" w:sz="7" w:space="0" w:color="auto"/>
              <w:left w:val="single" w:sz="7" w:space="0" w:color="auto"/>
            </w:tcBorders>
          </w:tcPr>
          <w:p w14:paraId="49E9D55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4500-NO</w:t>
            </w:r>
            <w:r>
              <w:rPr>
                <w:rFonts w:ascii="Book Antiqua" w:hAnsi="Book Antiqua"/>
                <w:spacing w:val="-2"/>
                <w:vertAlign w:val="subscript"/>
              </w:rPr>
              <w:t>2</w:t>
            </w:r>
          </w:p>
        </w:tc>
        <w:tc>
          <w:tcPr>
            <w:tcW w:w="1008" w:type="dxa"/>
            <w:tcBorders>
              <w:top w:val="single" w:sz="7" w:space="0" w:color="auto"/>
              <w:left w:val="single" w:sz="7" w:space="0" w:color="auto"/>
            </w:tcBorders>
          </w:tcPr>
          <w:p w14:paraId="2AAB7D9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0FFD1EA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354.1</w:t>
            </w:r>
          </w:p>
        </w:tc>
        <w:tc>
          <w:tcPr>
            <w:tcW w:w="1834" w:type="dxa"/>
            <w:tcBorders>
              <w:top w:val="single" w:sz="7" w:space="0" w:color="auto"/>
              <w:left w:val="single" w:sz="7" w:space="0" w:color="auto"/>
            </w:tcBorders>
          </w:tcPr>
          <w:p w14:paraId="7C8D097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D1254-67</w:t>
            </w:r>
          </w:p>
        </w:tc>
        <w:tc>
          <w:tcPr>
            <w:tcW w:w="1834" w:type="dxa"/>
            <w:tcBorders>
              <w:top w:val="single" w:sz="7" w:space="0" w:color="auto"/>
              <w:left w:val="single" w:sz="7" w:space="0" w:color="auto"/>
            </w:tcBorders>
          </w:tcPr>
          <w:p w14:paraId="49B0E13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1-4540-84</w:t>
            </w:r>
          </w:p>
        </w:tc>
        <w:tc>
          <w:tcPr>
            <w:tcW w:w="1834" w:type="dxa"/>
            <w:tcBorders>
              <w:top w:val="single" w:sz="7" w:space="0" w:color="auto"/>
              <w:left w:val="single" w:sz="7" w:space="0" w:color="auto"/>
              <w:right w:val="double" w:sz="7" w:space="0" w:color="auto"/>
            </w:tcBorders>
          </w:tcPr>
          <w:p w14:paraId="21BBC8E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(10)</w:t>
            </w:r>
          </w:p>
        </w:tc>
      </w:tr>
      <w:tr w:rsidR="00F67BC3" w14:paraId="63E4AB38" w14:textId="77777777">
        <w:tc>
          <w:tcPr>
            <w:tcW w:w="2191" w:type="dxa"/>
            <w:tcBorders>
              <w:top w:val="single" w:sz="7" w:space="0" w:color="auto"/>
              <w:left w:val="double" w:sz="7" w:space="0" w:color="auto"/>
            </w:tcBorders>
          </w:tcPr>
          <w:p w14:paraId="374D86BF"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Total Phosphorus (P)</w:t>
            </w:r>
          </w:p>
        </w:tc>
        <w:tc>
          <w:tcPr>
            <w:tcW w:w="2428" w:type="dxa"/>
            <w:tcBorders>
              <w:top w:val="single" w:sz="7" w:space="0" w:color="auto"/>
              <w:left w:val="single" w:sz="7" w:space="0" w:color="auto"/>
            </w:tcBorders>
          </w:tcPr>
          <w:p w14:paraId="34371E9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4500-P</w:t>
            </w:r>
          </w:p>
        </w:tc>
        <w:tc>
          <w:tcPr>
            <w:tcW w:w="1008" w:type="dxa"/>
            <w:tcBorders>
              <w:top w:val="single" w:sz="7" w:space="0" w:color="auto"/>
              <w:left w:val="single" w:sz="7" w:space="0" w:color="auto"/>
            </w:tcBorders>
          </w:tcPr>
          <w:p w14:paraId="419E1C9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69BC99F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365.1, 365.2, 365.3, 365.4</w:t>
            </w:r>
          </w:p>
        </w:tc>
        <w:tc>
          <w:tcPr>
            <w:tcW w:w="1834" w:type="dxa"/>
            <w:tcBorders>
              <w:top w:val="single" w:sz="7" w:space="0" w:color="auto"/>
              <w:left w:val="single" w:sz="7" w:space="0" w:color="auto"/>
            </w:tcBorders>
          </w:tcPr>
          <w:p w14:paraId="036C486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D515-82(A)</w:t>
            </w:r>
          </w:p>
        </w:tc>
        <w:tc>
          <w:tcPr>
            <w:tcW w:w="1834" w:type="dxa"/>
            <w:tcBorders>
              <w:top w:val="single" w:sz="7" w:space="0" w:color="auto"/>
              <w:left w:val="single" w:sz="7" w:space="0" w:color="auto"/>
            </w:tcBorders>
          </w:tcPr>
          <w:p w14:paraId="6C22EB9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1-4600-84</w:t>
            </w:r>
          </w:p>
        </w:tc>
        <w:tc>
          <w:tcPr>
            <w:tcW w:w="1834" w:type="dxa"/>
            <w:tcBorders>
              <w:top w:val="single" w:sz="7" w:space="0" w:color="auto"/>
              <w:left w:val="single" w:sz="7" w:space="0" w:color="auto"/>
              <w:right w:val="double" w:sz="7" w:space="0" w:color="auto"/>
            </w:tcBorders>
          </w:tcPr>
          <w:p w14:paraId="12B5CF7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(8) - 33.III</w:t>
            </w:r>
          </w:p>
        </w:tc>
      </w:tr>
      <w:tr w:rsidR="00F67BC3" w14:paraId="73888F0A" w14:textId="77777777">
        <w:tc>
          <w:tcPr>
            <w:tcW w:w="12963" w:type="dxa"/>
            <w:gridSpan w:val="7"/>
            <w:tcBorders>
              <w:top w:val="single" w:sz="7" w:space="0" w:color="auto"/>
              <w:left w:val="double" w:sz="7" w:space="0" w:color="auto"/>
              <w:right w:val="double" w:sz="7" w:space="0" w:color="auto"/>
            </w:tcBorders>
          </w:tcPr>
          <w:p w14:paraId="56897CE0"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b/>
                <w:spacing w:val="-2"/>
              </w:rPr>
              <w:t xml:space="preserve"> Metals:</w:t>
            </w:r>
            <w:r>
              <w:rPr>
                <w:rFonts w:ascii="Book Antiqua" w:hAnsi="Book Antiqua"/>
                <w:b/>
                <w:spacing w:val="-2"/>
                <w:vertAlign w:val="superscript"/>
              </w:rPr>
              <w:t>(18)</w:t>
            </w:r>
          </w:p>
        </w:tc>
      </w:tr>
      <w:tr w:rsidR="00F67BC3" w14:paraId="5F777B79" w14:textId="77777777">
        <w:tc>
          <w:tcPr>
            <w:tcW w:w="2191" w:type="dxa"/>
            <w:tcBorders>
              <w:top w:val="single" w:sz="7" w:space="0" w:color="auto"/>
              <w:left w:val="double" w:sz="7" w:space="0" w:color="auto"/>
            </w:tcBorders>
          </w:tcPr>
          <w:p w14:paraId="58E46187"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Potassium (K)</w:t>
            </w:r>
          </w:p>
        </w:tc>
        <w:tc>
          <w:tcPr>
            <w:tcW w:w="2428" w:type="dxa"/>
            <w:tcBorders>
              <w:top w:val="single" w:sz="7" w:space="0" w:color="auto"/>
              <w:left w:val="single" w:sz="7" w:space="0" w:color="auto"/>
            </w:tcBorders>
          </w:tcPr>
          <w:p w14:paraId="4C7E4B4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3500-K</w:t>
            </w:r>
          </w:p>
        </w:tc>
        <w:tc>
          <w:tcPr>
            <w:tcW w:w="1008" w:type="dxa"/>
            <w:tcBorders>
              <w:top w:val="single" w:sz="7" w:space="0" w:color="auto"/>
              <w:left w:val="single" w:sz="7" w:space="0" w:color="auto"/>
            </w:tcBorders>
          </w:tcPr>
          <w:p w14:paraId="241B282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7610</w:t>
            </w:r>
          </w:p>
        </w:tc>
        <w:tc>
          <w:tcPr>
            <w:tcW w:w="1834" w:type="dxa"/>
            <w:tcBorders>
              <w:top w:val="single" w:sz="7" w:space="0" w:color="auto"/>
              <w:left w:val="single" w:sz="7" w:space="0" w:color="auto"/>
            </w:tcBorders>
          </w:tcPr>
          <w:p w14:paraId="40E04AF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258.1</w:t>
            </w:r>
          </w:p>
        </w:tc>
        <w:tc>
          <w:tcPr>
            <w:tcW w:w="1834" w:type="dxa"/>
            <w:tcBorders>
              <w:top w:val="single" w:sz="7" w:space="0" w:color="auto"/>
              <w:left w:val="single" w:sz="7" w:space="0" w:color="auto"/>
            </w:tcBorders>
          </w:tcPr>
          <w:p w14:paraId="77A7D32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D1428-82(A)</w:t>
            </w:r>
          </w:p>
        </w:tc>
        <w:tc>
          <w:tcPr>
            <w:tcW w:w="1834" w:type="dxa"/>
            <w:tcBorders>
              <w:top w:val="single" w:sz="7" w:space="0" w:color="auto"/>
              <w:left w:val="single" w:sz="7" w:space="0" w:color="auto"/>
            </w:tcBorders>
          </w:tcPr>
          <w:p w14:paraId="7C5D0DB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1-3630-84</w:t>
            </w:r>
          </w:p>
        </w:tc>
        <w:tc>
          <w:tcPr>
            <w:tcW w:w="1834" w:type="dxa"/>
            <w:tcBorders>
              <w:top w:val="single" w:sz="7" w:space="0" w:color="auto"/>
              <w:left w:val="single" w:sz="7" w:space="0" w:color="auto"/>
              <w:right w:val="double" w:sz="7" w:space="0" w:color="auto"/>
            </w:tcBorders>
          </w:tcPr>
          <w:p w14:paraId="18E4BB8B"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(8) - 33.103</w:t>
            </w:r>
          </w:p>
          <w:p w14:paraId="19FB79AC"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 xml:space="preserve">(11) - Method 200.7 </w:t>
            </w:r>
          </w:p>
        </w:tc>
      </w:tr>
      <w:tr w:rsidR="00F67BC3" w14:paraId="252C3918" w14:textId="77777777">
        <w:tc>
          <w:tcPr>
            <w:tcW w:w="2191" w:type="dxa"/>
            <w:tcBorders>
              <w:top w:val="single" w:sz="7" w:space="0" w:color="auto"/>
              <w:left w:val="double" w:sz="7" w:space="0" w:color="auto"/>
            </w:tcBorders>
          </w:tcPr>
          <w:p w14:paraId="05C8AF72"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Arsenic (As)</w:t>
            </w:r>
          </w:p>
        </w:tc>
        <w:tc>
          <w:tcPr>
            <w:tcW w:w="2428" w:type="dxa"/>
            <w:tcBorders>
              <w:top w:val="single" w:sz="7" w:space="0" w:color="auto"/>
              <w:left w:val="single" w:sz="7" w:space="0" w:color="auto"/>
            </w:tcBorders>
          </w:tcPr>
          <w:p w14:paraId="7EFF5DC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3500-As</w:t>
            </w:r>
          </w:p>
        </w:tc>
        <w:tc>
          <w:tcPr>
            <w:tcW w:w="1008" w:type="dxa"/>
            <w:tcBorders>
              <w:top w:val="single" w:sz="7" w:space="0" w:color="auto"/>
              <w:left w:val="single" w:sz="7" w:space="0" w:color="auto"/>
            </w:tcBorders>
          </w:tcPr>
          <w:p w14:paraId="25BCE845"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7060</w:t>
            </w:r>
          </w:p>
          <w:p w14:paraId="5B275E3B"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7061</w:t>
            </w:r>
          </w:p>
        </w:tc>
        <w:tc>
          <w:tcPr>
            <w:tcW w:w="1834" w:type="dxa"/>
            <w:tcBorders>
              <w:top w:val="single" w:sz="7" w:space="0" w:color="auto"/>
              <w:left w:val="single" w:sz="7" w:space="0" w:color="auto"/>
            </w:tcBorders>
          </w:tcPr>
          <w:p w14:paraId="1056DBF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6F4281F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65804FF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right w:val="double" w:sz="7" w:space="0" w:color="auto"/>
            </w:tcBorders>
          </w:tcPr>
          <w:p w14:paraId="0687DCB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bl>
    <w:p w14:paraId="2C971FEB"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b/>
          <w:spacing w:val="-3"/>
        </w:rPr>
      </w:pPr>
    </w:p>
    <w:p w14:paraId="3CB037D0" w14:textId="77777777" w:rsidR="00F67BC3" w:rsidRDefault="00F67BC3">
      <w:pPr>
        <w:tabs>
          <w:tab w:val="center" w:pos="6480"/>
        </w:tabs>
        <w:suppressAutoHyphens/>
        <w:spacing w:line="240" w:lineRule="atLeast"/>
        <w:jc w:val="both"/>
        <w:rPr>
          <w:rFonts w:ascii="Book Antiqua" w:hAnsi="Book Antiqua"/>
          <w:b/>
          <w:spacing w:val="-3"/>
        </w:rPr>
      </w:pPr>
      <w:r>
        <w:rPr>
          <w:rFonts w:ascii="Book Antiqua" w:hAnsi="Book Antiqua"/>
          <w:b/>
          <w:spacing w:val="-3"/>
        </w:rPr>
        <w:br w:type="page"/>
      </w:r>
      <w:r>
        <w:rPr>
          <w:rFonts w:ascii="Book Antiqua" w:hAnsi="Book Antiqua"/>
          <w:b/>
          <w:spacing w:val="-3"/>
        </w:rPr>
        <w:lastRenderedPageBreak/>
        <w:tab/>
        <w:t>List of Approved Test Procedures for Sludge Parameters (1) - continued</w:t>
      </w:r>
    </w:p>
    <w:p w14:paraId="4F59FE4E"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b/>
          <w:spacing w:val="-3"/>
        </w:rPr>
      </w:pPr>
    </w:p>
    <w:tbl>
      <w:tblPr>
        <w:tblW w:w="0" w:type="auto"/>
        <w:tblInd w:w="120" w:type="dxa"/>
        <w:tblLayout w:type="fixed"/>
        <w:tblCellMar>
          <w:left w:w="120" w:type="dxa"/>
          <w:right w:w="120" w:type="dxa"/>
        </w:tblCellMar>
        <w:tblLook w:val="0000" w:firstRow="0" w:lastRow="0" w:firstColumn="0" w:lastColumn="0" w:noHBand="0" w:noVBand="0"/>
      </w:tblPr>
      <w:tblGrid>
        <w:gridCol w:w="2191"/>
        <w:gridCol w:w="2433"/>
        <w:gridCol w:w="1003"/>
        <w:gridCol w:w="1834"/>
        <w:gridCol w:w="1834"/>
        <w:gridCol w:w="1834"/>
        <w:gridCol w:w="1834"/>
      </w:tblGrid>
      <w:tr w:rsidR="00F67BC3" w14:paraId="151DFCD0" w14:textId="77777777">
        <w:tc>
          <w:tcPr>
            <w:tcW w:w="2191" w:type="dxa"/>
            <w:tcBorders>
              <w:top w:val="double" w:sz="7" w:space="0" w:color="auto"/>
              <w:left w:val="double" w:sz="7" w:space="0" w:color="auto"/>
              <w:bottom w:val="single" w:sz="18" w:space="0" w:color="auto"/>
            </w:tcBorders>
          </w:tcPr>
          <w:p w14:paraId="4A7DC4B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Parameter</w:t>
            </w:r>
          </w:p>
        </w:tc>
        <w:tc>
          <w:tcPr>
            <w:tcW w:w="2433" w:type="dxa"/>
            <w:tcBorders>
              <w:top w:val="double" w:sz="7" w:space="0" w:color="auto"/>
              <w:left w:val="single" w:sz="7" w:space="0" w:color="auto"/>
              <w:bottom w:val="single" w:sz="18" w:space="0" w:color="auto"/>
            </w:tcBorders>
          </w:tcPr>
          <w:p w14:paraId="55F053C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Standard Methods (17th Edition)</w:t>
            </w:r>
          </w:p>
        </w:tc>
        <w:tc>
          <w:tcPr>
            <w:tcW w:w="1003" w:type="dxa"/>
            <w:tcBorders>
              <w:top w:val="double" w:sz="7" w:space="0" w:color="auto"/>
              <w:left w:val="single" w:sz="7" w:space="0" w:color="auto"/>
              <w:bottom w:val="single" w:sz="18" w:space="0" w:color="auto"/>
            </w:tcBorders>
          </w:tcPr>
          <w:p w14:paraId="7FCBEFEE"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EPA</w:t>
            </w:r>
          </w:p>
          <w:p w14:paraId="4DC08575"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SW-846</w:t>
            </w:r>
          </w:p>
        </w:tc>
        <w:tc>
          <w:tcPr>
            <w:tcW w:w="1834" w:type="dxa"/>
            <w:tcBorders>
              <w:top w:val="double" w:sz="7" w:space="0" w:color="auto"/>
              <w:left w:val="single" w:sz="7" w:space="0" w:color="auto"/>
              <w:bottom w:val="single" w:sz="18" w:space="0" w:color="auto"/>
            </w:tcBorders>
          </w:tcPr>
          <w:p w14:paraId="6DCCA70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EPA 1979</w:t>
            </w:r>
          </w:p>
        </w:tc>
        <w:tc>
          <w:tcPr>
            <w:tcW w:w="1834" w:type="dxa"/>
            <w:tcBorders>
              <w:top w:val="double" w:sz="7" w:space="0" w:color="auto"/>
              <w:left w:val="single" w:sz="7" w:space="0" w:color="auto"/>
              <w:bottom w:val="single" w:sz="18" w:space="0" w:color="auto"/>
            </w:tcBorders>
          </w:tcPr>
          <w:p w14:paraId="5F319DD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ASTM</w:t>
            </w:r>
          </w:p>
        </w:tc>
        <w:tc>
          <w:tcPr>
            <w:tcW w:w="1834" w:type="dxa"/>
            <w:tcBorders>
              <w:top w:val="double" w:sz="7" w:space="0" w:color="auto"/>
              <w:left w:val="single" w:sz="7" w:space="0" w:color="auto"/>
              <w:bottom w:val="single" w:sz="18" w:space="0" w:color="auto"/>
            </w:tcBorders>
          </w:tcPr>
          <w:p w14:paraId="0D817F0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USGS</w:t>
            </w:r>
          </w:p>
        </w:tc>
        <w:tc>
          <w:tcPr>
            <w:tcW w:w="1834" w:type="dxa"/>
            <w:tcBorders>
              <w:top w:val="double" w:sz="7" w:space="0" w:color="auto"/>
              <w:left w:val="single" w:sz="7" w:space="0" w:color="auto"/>
              <w:bottom w:val="single" w:sz="18" w:space="0" w:color="auto"/>
              <w:right w:val="double" w:sz="7" w:space="0" w:color="auto"/>
            </w:tcBorders>
          </w:tcPr>
          <w:p w14:paraId="3BF3DAC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Other</w:t>
            </w:r>
          </w:p>
        </w:tc>
      </w:tr>
      <w:tr w:rsidR="00F67BC3" w14:paraId="7BECE647" w14:textId="77777777">
        <w:tc>
          <w:tcPr>
            <w:tcW w:w="2191" w:type="dxa"/>
            <w:tcBorders>
              <w:top w:val="single" w:sz="21" w:space="0" w:color="auto"/>
              <w:left w:val="double" w:sz="7" w:space="0" w:color="auto"/>
            </w:tcBorders>
          </w:tcPr>
          <w:p w14:paraId="3A786139"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Total Chromium (Cr)</w:t>
            </w:r>
          </w:p>
        </w:tc>
        <w:tc>
          <w:tcPr>
            <w:tcW w:w="2433" w:type="dxa"/>
            <w:tcBorders>
              <w:top w:val="single" w:sz="21" w:space="0" w:color="auto"/>
              <w:left w:val="single" w:sz="7" w:space="0" w:color="auto"/>
            </w:tcBorders>
          </w:tcPr>
          <w:p w14:paraId="3736A13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3500-Cr</w:t>
            </w:r>
          </w:p>
        </w:tc>
        <w:tc>
          <w:tcPr>
            <w:tcW w:w="1003" w:type="dxa"/>
            <w:tcBorders>
              <w:top w:val="single" w:sz="21" w:space="0" w:color="auto"/>
              <w:left w:val="single" w:sz="7" w:space="0" w:color="auto"/>
            </w:tcBorders>
          </w:tcPr>
          <w:p w14:paraId="45D4CA0C"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7190</w:t>
            </w:r>
          </w:p>
          <w:p w14:paraId="0F58183D"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7191</w:t>
            </w:r>
          </w:p>
        </w:tc>
        <w:tc>
          <w:tcPr>
            <w:tcW w:w="1834" w:type="dxa"/>
            <w:tcBorders>
              <w:top w:val="single" w:sz="21" w:space="0" w:color="auto"/>
              <w:left w:val="single" w:sz="7" w:space="0" w:color="auto"/>
            </w:tcBorders>
          </w:tcPr>
          <w:p w14:paraId="41A6828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218.1, 218.2, 218.3</w:t>
            </w:r>
          </w:p>
        </w:tc>
        <w:tc>
          <w:tcPr>
            <w:tcW w:w="1834" w:type="dxa"/>
            <w:tcBorders>
              <w:top w:val="single" w:sz="21" w:space="0" w:color="auto"/>
              <w:left w:val="single" w:sz="7" w:space="0" w:color="auto"/>
            </w:tcBorders>
          </w:tcPr>
          <w:p w14:paraId="2BEA288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D1687-84 (A), (D)</w:t>
            </w:r>
          </w:p>
        </w:tc>
        <w:tc>
          <w:tcPr>
            <w:tcW w:w="1834" w:type="dxa"/>
            <w:tcBorders>
              <w:top w:val="single" w:sz="21" w:space="0" w:color="auto"/>
              <w:left w:val="single" w:sz="7" w:space="0" w:color="auto"/>
            </w:tcBorders>
          </w:tcPr>
          <w:p w14:paraId="512147F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1-3236-84</w:t>
            </w:r>
          </w:p>
        </w:tc>
        <w:tc>
          <w:tcPr>
            <w:tcW w:w="1834" w:type="dxa"/>
            <w:tcBorders>
              <w:top w:val="single" w:sz="21" w:space="0" w:color="auto"/>
              <w:left w:val="single" w:sz="7" w:space="0" w:color="auto"/>
              <w:right w:val="double" w:sz="7" w:space="0" w:color="auto"/>
            </w:tcBorders>
          </w:tcPr>
          <w:p w14:paraId="04D38E4E"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(8) - 33.089</w:t>
            </w:r>
          </w:p>
          <w:p w14:paraId="4306EE33"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(11) - Met. 200.7</w:t>
            </w:r>
          </w:p>
        </w:tc>
      </w:tr>
      <w:tr w:rsidR="00F67BC3" w14:paraId="75EBFB6D" w14:textId="77777777">
        <w:tc>
          <w:tcPr>
            <w:tcW w:w="2191" w:type="dxa"/>
            <w:tcBorders>
              <w:top w:val="single" w:sz="7" w:space="0" w:color="auto"/>
              <w:left w:val="double" w:sz="7" w:space="0" w:color="auto"/>
            </w:tcBorders>
          </w:tcPr>
          <w:p w14:paraId="4A4B2422"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Copper (Cu)</w:t>
            </w:r>
          </w:p>
        </w:tc>
        <w:tc>
          <w:tcPr>
            <w:tcW w:w="2433" w:type="dxa"/>
            <w:tcBorders>
              <w:top w:val="single" w:sz="7" w:space="0" w:color="auto"/>
              <w:left w:val="single" w:sz="7" w:space="0" w:color="auto"/>
            </w:tcBorders>
          </w:tcPr>
          <w:p w14:paraId="3FB60D6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3500-Cu</w:t>
            </w:r>
          </w:p>
        </w:tc>
        <w:tc>
          <w:tcPr>
            <w:tcW w:w="1003" w:type="dxa"/>
            <w:tcBorders>
              <w:top w:val="single" w:sz="7" w:space="0" w:color="auto"/>
              <w:left w:val="single" w:sz="7" w:space="0" w:color="auto"/>
            </w:tcBorders>
          </w:tcPr>
          <w:p w14:paraId="462C4B0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7210</w:t>
            </w:r>
          </w:p>
        </w:tc>
        <w:tc>
          <w:tcPr>
            <w:tcW w:w="1834" w:type="dxa"/>
            <w:tcBorders>
              <w:top w:val="single" w:sz="7" w:space="0" w:color="auto"/>
              <w:left w:val="single" w:sz="7" w:space="0" w:color="auto"/>
            </w:tcBorders>
          </w:tcPr>
          <w:p w14:paraId="2C484BD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220.1, 220.2</w:t>
            </w:r>
          </w:p>
        </w:tc>
        <w:tc>
          <w:tcPr>
            <w:tcW w:w="1834" w:type="dxa"/>
            <w:tcBorders>
              <w:top w:val="single" w:sz="7" w:space="0" w:color="auto"/>
              <w:left w:val="single" w:sz="7" w:space="0" w:color="auto"/>
            </w:tcBorders>
          </w:tcPr>
          <w:p w14:paraId="6C92B60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D1688-84 (A), (D), (E)</w:t>
            </w:r>
          </w:p>
        </w:tc>
        <w:tc>
          <w:tcPr>
            <w:tcW w:w="1834" w:type="dxa"/>
            <w:tcBorders>
              <w:top w:val="single" w:sz="7" w:space="0" w:color="auto"/>
              <w:left w:val="single" w:sz="7" w:space="0" w:color="auto"/>
            </w:tcBorders>
          </w:tcPr>
          <w:p w14:paraId="535DD720"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1-3270-84</w:t>
            </w:r>
          </w:p>
          <w:p w14:paraId="5212C376"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1-3271-84</w:t>
            </w:r>
          </w:p>
        </w:tc>
        <w:tc>
          <w:tcPr>
            <w:tcW w:w="1834" w:type="dxa"/>
            <w:tcBorders>
              <w:top w:val="single" w:sz="7" w:space="0" w:color="auto"/>
              <w:left w:val="single" w:sz="7" w:space="0" w:color="auto"/>
              <w:right w:val="double" w:sz="7" w:space="0" w:color="auto"/>
            </w:tcBorders>
          </w:tcPr>
          <w:p w14:paraId="34E161BB"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 xml:space="preserve">(8) - 33.089 </w:t>
            </w:r>
          </w:p>
          <w:p w14:paraId="456F10EF"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(9) - p. 37</w:t>
            </w:r>
          </w:p>
          <w:p w14:paraId="50E97E09"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(11) - Met. 200.7</w:t>
            </w:r>
          </w:p>
          <w:p w14:paraId="2894F79D"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(12)</w:t>
            </w:r>
          </w:p>
        </w:tc>
      </w:tr>
      <w:tr w:rsidR="00F67BC3" w14:paraId="1B8360C7" w14:textId="77777777">
        <w:tc>
          <w:tcPr>
            <w:tcW w:w="2191" w:type="dxa"/>
            <w:tcBorders>
              <w:top w:val="single" w:sz="7" w:space="0" w:color="auto"/>
              <w:left w:val="double" w:sz="7" w:space="0" w:color="auto"/>
            </w:tcBorders>
          </w:tcPr>
          <w:p w14:paraId="79198A0B"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Lead (Pb)</w:t>
            </w:r>
          </w:p>
        </w:tc>
        <w:tc>
          <w:tcPr>
            <w:tcW w:w="2433" w:type="dxa"/>
            <w:tcBorders>
              <w:top w:val="single" w:sz="7" w:space="0" w:color="auto"/>
              <w:left w:val="single" w:sz="7" w:space="0" w:color="auto"/>
            </w:tcBorders>
          </w:tcPr>
          <w:p w14:paraId="63D1B52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3500-Pb</w:t>
            </w:r>
          </w:p>
        </w:tc>
        <w:tc>
          <w:tcPr>
            <w:tcW w:w="1003" w:type="dxa"/>
            <w:tcBorders>
              <w:top w:val="single" w:sz="7" w:space="0" w:color="auto"/>
              <w:left w:val="single" w:sz="7" w:space="0" w:color="auto"/>
            </w:tcBorders>
          </w:tcPr>
          <w:p w14:paraId="7F1FFF1F"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7420</w:t>
            </w:r>
          </w:p>
          <w:p w14:paraId="098B3390"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7421</w:t>
            </w:r>
          </w:p>
        </w:tc>
        <w:tc>
          <w:tcPr>
            <w:tcW w:w="1834" w:type="dxa"/>
            <w:tcBorders>
              <w:top w:val="single" w:sz="7" w:space="0" w:color="auto"/>
              <w:left w:val="single" w:sz="7" w:space="0" w:color="auto"/>
            </w:tcBorders>
          </w:tcPr>
          <w:p w14:paraId="3C45D2F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239.1, 239.2</w:t>
            </w:r>
          </w:p>
        </w:tc>
        <w:tc>
          <w:tcPr>
            <w:tcW w:w="1834" w:type="dxa"/>
            <w:tcBorders>
              <w:top w:val="single" w:sz="7" w:space="0" w:color="auto"/>
              <w:left w:val="single" w:sz="7" w:space="0" w:color="auto"/>
            </w:tcBorders>
          </w:tcPr>
          <w:p w14:paraId="5DBBE5D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D3559-85 (A, B, &amp; C)</w:t>
            </w:r>
          </w:p>
        </w:tc>
        <w:tc>
          <w:tcPr>
            <w:tcW w:w="1834" w:type="dxa"/>
            <w:tcBorders>
              <w:top w:val="single" w:sz="7" w:space="0" w:color="auto"/>
              <w:left w:val="single" w:sz="7" w:space="0" w:color="auto"/>
            </w:tcBorders>
          </w:tcPr>
          <w:p w14:paraId="0C6C355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1-3399-84</w:t>
            </w:r>
          </w:p>
        </w:tc>
        <w:tc>
          <w:tcPr>
            <w:tcW w:w="1834" w:type="dxa"/>
            <w:tcBorders>
              <w:top w:val="single" w:sz="7" w:space="0" w:color="auto"/>
              <w:left w:val="single" w:sz="7" w:space="0" w:color="auto"/>
              <w:right w:val="double" w:sz="7" w:space="0" w:color="auto"/>
            </w:tcBorders>
          </w:tcPr>
          <w:p w14:paraId="2E47A0E7"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(8) - 33.089</w:t>
            </w:r>
          </w:p>
          <w:p w14:paraId="0CF48447"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(11) - Met. 200.7</w:t>
            </w:r>
          </w:p>
        </w:tc>
      </w:tr>
      <w:tr w:rsidR="00F67BC3" w14:paraId="4ECDD8A3" w14:textId="77777777">
        <w:tc>
          <w:tcPr>
            <w:tcW w:w="2191" w:type="dxa"/>
            <w:tcBorders>
              <w:top w:val="single" w:sz="7" w:space="0" w:color="auto"/>
              <w:left w:val="double" w:sz="7" w:space="0" w:color="auto"/>
            </w:tcBorders>
          </w:tcPr>
          <w:p w14:paraId="1A2462A0"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Mercury (Hg)</w:t>
            </w:r>
          </w:p>
        </w:tc>
        <w:tc>
          <w:tcPr>
            <w:tcW w:w="2433" w:type="dxa"/>
            <w:tcBorders>
              <w:top w:val="single" w:sz="7" w:space="0" w:color="auto"/>
              <w:left w:val="single" w:sz="7" w:space="0" w:color="auto"/>
            </w:tcBorders>
          </w:tcPr>
          <w:p w14:paraId="00E84DA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3500-Hg</w:t>
            </w:r>
          </w:p>
        </w:tc>
        <w:tc>
          <w:tcPr>
            <w:tcW w:w="1003" w:type="dxa"/>
            <w:tcBorders>
              <w:top w:val="single" w:sz="7" w:space="0" w:color="auto"/>
              <w:left w:val="single" w:sz="7" w:space="0" w:color="auto"/>
            </w:tcBorders>
          </w:tcPr>
          <w:p w14:paraId="6AF88624"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7470</w:t>
            </w:r>
          </w:p>
          <w:p w14:paraId="5B3EF7EE"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7471</w:t>
            </w:r>
          </w:p>
        </w:tc>
        <w:tc>
          <w:tcPr>
            <w:tcW w:w="1834" w:type="dxa"/>
            <w:tcBorders>
              <w:top w:val="single" w:sz="7" w:space="0" w:color="auto"/>
              <w:left w:val="single" w:sz="7" w:space="0" w:color="auto"/>
            </w:tcBorders>
          </w:tcPr>
          <w:p w14:paraId="19BA5D9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245.1, 245.2</w:t>
            </w:r>
          </w:p>
        </w:tc>
        <w:tc>
          <w:tcPr>
            <w:tcW w:w="1834" w:type="dxa"/>
            <w:tcBorders>
              <w:top w:val="single" w:sz="7" w:space="0" w:color="auto"/>
              <w:left w:val="single" w:sz="7" w:space="0" w:color="auto"/>
            </w:tcBorders>
          </w:tcPr>
          <w:p w14:paraId="1DA48A6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D3223-80</w:t>
            </w:r>
          </w:p>
        </w:tc>
        <w:tc>
          <w:tcPr>
            <w:tcW w:w="1834" w:type="dxa"/>
            <w:tcBorders>
              <w:top w:val="single" w:sz="7" w:space="0" w:color="auto"/>
              <w:left w:val="single" w:sz="7" w:space="0" w:color="auto"/>
            </w:tcBorders>
          </w:tcPr>
          <w:p w14:paraId="4C5E352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1-3462-84</w:t>
            </w:r>
          </w:p>
        </w:tc>
        <w:tc>
          <w:tcPr>
            <w:tcW w:w="1834" w:type="dxa"/>
            <w:tcBorders>
              <w:top w:val="single" w:sz="7" w:space="0" w:color="auto"/>
              <w:left w:val="single" w:sz="7" w:space="0" w:color="auto"/>
              <w:right w:val="double" w:sz="7" w:space="0" w:color="auto"/>
            </w:tcBorders>
          </w:tcPr>
          <w:p w14:paraId="552A320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(8) - 33.095</w:t>
            </w:r>
          </w:p>
        </w:tc>
      </w:tr>
      <w:tr w:rsidR="00F67BC3" w14:paraId="1B6242D3" w14:textId="77777777">
        <w:tc>
          <w:tcPr>
            <w:tcW w:w="2191" w:type="dxa"/>
            <w:tcBorders>
              <w:top w:val="single" w:sz="7" w:space="0" w:color="auto"/>
              <w:left w:val="double" w:sz="7" w:space="0" w:color="auto"/>
            </w:tcBorders>
          </w:tcPr>
          <w:p w14:paraId="49FCB17E"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Molybdenum (Mo)</w:t>
            </w:r>
          </w:p>
        </w:tc>
        <w:tc>
          <w:tcPr>
            <w:tcW w:w="2433" w:type="dxa"/>
            <w:tcBorders>
              <w:top w:val="single" w:sz="7" w:space="0" w:color="auto"/>
              <w:left w:val="single" w:sz="7" w:space="0" w:color="auto"/>
            </w:tcBorders>
          </w:tcPr>
          <w:p w14:paraId="7E32052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3500-Mo</w:t>
            </w:r>
          </w:p>
        </w:tc>
        <w:tc>
          <w:tcPr>
            <w:tcW w:w="1003" w:type="dxa"/>
            <w:tcBorders>
              <w:top w:val="single" w:sz="7" w:space="0" w:color="auto"/>
              <w:left w:val="single" w:sz="7" w:space="0" w:color="auto"/>
            </w:tcBorders>
          </w:tcPr>
          <w:p w14:paraId="5FFD06A8"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7480</w:t>
            </w:r>
          </w:p>
          <w:p w14:paraId="08F5322D"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7481</w:t>
            </w:r>
          </w:p>
        </w:tc>
        <w:tc>
          <w:tcPr>
            <w:tcW w:w="1834" w:type="dxa"/>
            <w:tcBorders>
              <w:top w:val="single" w:sz="7" w:space="0" w:color="auto"/>
              <w:left w:val="single" w:sz="7" w:space="0" w:color="auto"/>
            </w:tcBorders>
          </w:tcPr>
          <w:p w14:paraId="4192A55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246.1, 246.2</w:t>
            </w:r>
          </w:p>
        </w:tc>
        <w:tc>
          <w:tcPr>
            <w:tcW w:w="1834" w:type="dxa"/>
            <w:tcBorders>
              <w:top w:val="single" w:sz="7" w:space="0" w:color="auto"/>
              <w:left w:val="single" w:sz="7" w:space="0" w:color="auto"/>
            </w:tcBorders>
          </w:tcPr>
          <w:p w14:paraId="31DDCEE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255734A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1-3490-84</w:t>
            </w:r>
          </w:p>
        </w:tc>
        <w:tc>
          <w:tcPr>
            <w:tcW w:w="1834" w:type="dxa"/>
            <w:tcBorders>
              <w:top w:val="single" w:sz="7" w:space="0" w:color="auto"/>
              <w:left w:val="single" w:sz="7" w:space="0" w:color="auto"/>
              <w:right w:val="double" w:sz="7" w:space="0" w:color="auto"/>
            </w:tcBorders>
          </w:tcPr>
          <w:p w14:paraId="1D8BE87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(11) - Met. 200.7</w:t>
            </w:r>
          </w:p>
        </w:tc>
      </w:tr>
      <w:tr w:rsidR="00F67BC3" w14:paraId="193FDC5A" w14:textId="77777777">
        <w:tc>
          <w:tcPr>
            <w:tcW w:w="2191" w:type="dxa"/>
            <w:tcBorders>
              <w:top w:val="single" w:sz="7" w:space="0" w:color="auto"/>
              <w:left w:val="double" w:sz="7" w:space="0" w:color="auto"/>
            </w:tcBorders>
          </w:tcPr>
          <w:p w14:paraId="23AA5C77"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Nickel (Ni)</w:t>
            </w:r>
          </w:p>
        </w:tc>
        <w:tc>
          <w:tcPr>
            <w:tcW w:w="2433" w:type="dxa"/>
            <w:tcBorders>
              <w:top w:val="single" w:sz="7" w:space="0" w:color="auto"/>
              <w:left w:val="single" w:sz="7" w:space="0" w:color="auto"/>
            </w:tcBorders>
          </w:tcPr>
          <w:p w14:paraId="59AA037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3500-Ni</w:t>
            </w:r>
          </w:p>
        </w:tc>
        <w:tc>
          <w:tcPr>
            <w:tcW w:w="1003" w:type="dxa"/>
            <w:tcBorders>
              <w:top w:val="single" w:sz="7" w:space="0" w:color="auto"/>
              <w:left w:val="single" w:sz="7" w:space="0" w:color="auto"/>
            </w:tcBorders>
          </w:tcPr>
          <w:p w14:paraId="6A53DBF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7520</w:t>
            </w:r>
          </w:p>
        </w:tc>
        <w:tc>
          <w:tcPr>
            <w:tcW w:w="1834" w:type="dxa"/>
            <w:tcBorders>
              <w:top w:val="single" w:sz="7" w:space="0" w:color="auto"/>
              <w:left w:val="single" w:sz="7" w:space="0" w:color="auto"/>
            </w:tcBorders>
          </w:tcPr>
          <w:p w14:paraId="2E29CC7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249.1, 249.2</w:t>
            </w:r>
          </w:p>
        </w:tc>
        <w:tc>
          <w:tcPr>
            <w:tcW w:w="1834" w:type="dxa"/>
            <w:tcBorders>
              <w:top w:val="single" w:sz="7" w:space="0" w:color="auto"/>
              <w:left w:val="single" w:sz="7" w:space="0" w:color="auto"/>
            </w:tcBorders>
          </w:tcPr>
          <w:p w14:paraId="1495231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D1886-84 (C), (D)</w:t>
            </w:r>
          </w:p>
        </w:tc>
        <w:tc>
          <w:tcPr>
            <w:tcW w:w="1834" w:type="dxa"/>
            <w:tcBorders>
              <w:top w:val="single" w:sz="7" w:space="0" w:color="auto"/>
              <w:left w:val="single" w:sz="7" w:space="0" w:color="auto"/>
            </w:tcBorders>
          </w:tcPr>
          <w:p w14:paraId="386FA52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1-3499-84</w:t>
            </w:r>
          </w:p>
        </w:tc>
        <w:tc>
          <w:tcPr>
            <w:tcW w:w="1834" w:type="dxa"/>
            <w:tcBorders>
              <w:top w:val="single" w:sz="7" w:space="0" w:color="auto"/>
              <w:left w:val="single" w:sz="7" w:space="0" w:color="auto"/>
              <w:right w:val="double" w:sz="7" w:space="0" w:color="auto"/>
            </w:tcBorders>
          </w:tcPr>
          <w:p w14:paraId="2E1FE92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(11) - Met. 200.7</w:t>
            </w:r>
          </w:p>
        </w:tc>
      </w:tr>
      <w:tr w:rsidR="00F67BC3" w14:paraId="22ABBD50" w14:textId="77777777">
        <w:tc>
          <w:tcPr>
            <w:tcW w:w="2191" w:type="dxa"/>
            <w:tcBorders>
              <w:top w:val="single" w:sz="7" w:space="0" w:color="auto"/>
              <w:left w:val="double" w:sz="7" w:space="0" w:color="auto"/>
            </w:tcBorders>
          </w:tcPr>
          <w:p w14:paraId="41F52D1B"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Selenium (Se)</w:t>
            </w:r>
          </w:p>
        </w:tc>
        <w:tc>
          <w:tcPr>
            <w:tcW w:w="2433" w:type="dxa"/>
            <w:tcBorders>
              <w:top w:val="single" w:sz="7" w:space="0" w:color="auto"/>
              <w:left w:val="single" w:sz="7" w:space="0" w:color="auto"/>
            </w:tcBorders>
          </w:tcPr>
          <w:p w14:paraId="75D0386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3500-Se</w:t>
            </w:r>
          </w:p>
        </w:tc>
        <w:tc>
          <w:tcPr>
            <w:tcW w:w="1003" w:type="dxa"/>
            <w:tcBorders>
              <w:top w:val="single" w:sz="7" w:space="0" w:color="auto"/>
              <w:left w:val="single" w:sz="7" w:space="0" w:color="auto"/>
            </w:tcBorders>
          </w:tcPr>
          <w:p w14:paraId="5011A2B6"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7740</w:t>
            </w:r>
          </w:p>
          <w:p w14:paraId="4F9BF65C"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7741</w:t>
            </w:r>
          </w:p>
        </w:tc>
        <w:tc>
          <w:tcPr>
            <w:tcW w:w="1834" w:type="dxa"/>
            <w:tcBorders>
              <w:top w:val="single" w:sz="7" w:space="0" w:color="auto"/>
              <w:left w:val="single" w:sz="7" w:space="0" w:color="auto"/>
            </w:tcBorders>
          </w:tcPr>
          <w:p w14:paraId="2D4703E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186CD47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22207BA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right w:val="double" w:sz="7" w:space="0" w:color="auto"/>
            </w:tcBorders>
          </w:tcPr>
          <w:p w14:paraId="5334910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r>
      <w:tr w:rsidR="00F67BC3" w14:paraId="298F8315" w14:textId="77777777">
        <w:tc>
          <w:tcPr>
            <w:tcW w:w="2191" w:type="dxa"/>
            <w:tcBorders>
              <w:top w:val="single" w:sz="7" w:space="0" w:color="auto"/>
              <w:left w:val="double" w:sz="7" w:space="0" w:color="auto"/>
            </w:tcBorders>
          </w:tcPr>
          <w:p w14:paraId="318A79C2"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Zinc (Zn)</w:t>
            </w:r>
          </w:p>
        </w:tc>
        <w:tc>
          <w:tcPr>
            <w:tcW w:w="2433" w:type="dxa"/>
            <w:tcBorders>
              <w:top w:val="single" w:sz="7" w:space="0" w:color="auto"/>
              <w:left w:val="single" w:sz="7" w:space="0" w:color="auto"/>
            </w:tcBorders>
          </w:tcPr>
          <w:p w14:paraId="286DDD3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3500-Zn</w:t>
            </w:r>
          </w:p>
        </w:tc>
        <w:tc>
          <w:tcPr>
            <w:tcW w:w="1003" w:type="dxa"/>
            <w:tcBorders>
              <w:top w:val="single" w:sz="7" w:space="0" w:color="auto"/>
              <w:left w:val="single" w:sz="7" w:space="0" w:color="auto"/>
            </w:tcBorders>
          </w:tcPr>
          <w:p w14:paraId="19CB993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7950</w:t>
            </w:r>
          </w:p>
        </w:tc>
        <w:tc>
          <w:tcPr>
            <w:tcW w:w="1834" w:type="dxa"/>
            <w:tcBorders>
              <w:top w:val="single" w:sz="7" w:space="0" w:color="auto"/>
              <w:left w:val="single" w:sz="7" w:space="0" w:color="auto"/>
            </w:tcBorders>
          </w:tcPr>
          <w:p w14:paraId="32C1827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289.1, 289.2</w:t>
            </w:r>
          </w:p>
        </w:tc>
        <w:tc>
          <w:tcPr>
            <w:tcW w:w="1834" w:type="dxa"/>
            <w:tcBorders>
              <w:top w:val="single" w:sz="7" w:space="0" w:color="auto"/>
              <w:left w:val="single" w:sz="7" w:space="0" w:color="auto"/>
            </w:tcBorders>
          </w:tcPr>
          <w:p w14:paraId="44B7AF0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D1691-84 (C), (D)</w:t>
            </w:r>
          </w:p>
        </w:tc>
        <w:tc>
          <w:tcPr>
            <w:tcW w:w="1834" w:type="dxa"/>
            <w:tcBorders>
              <w:top w:val="single" w:sz="7" w:space="0" w:color="auto"/>
              <w:left w:val="single" w:sz="7" w:space="0" w:color="auto"/>
            </w:tcBorders>
          </w:tcPr>
          <w:p w14:paraId="55C2938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1-3900-84</w:t>
            </w:r>
          </w:p>
        </w:tc>
        <w:tc>
          <w:tcPr>
            <w:tcW w:w="1834" w:type="dxa"/>
            <w:tcBorders>
              <w:top w:val="single" w:sz="7" w:space="0" w:color="auto"/>
              <w:left w:val="single" w:sz="7" w:space="0" w:color="auto"/>
              <w:right w:val="double" w:sz="7" w:space="0" w:color="auto"/>
            </w:tcBorders>
          </w:tcPr>
          <w:p w14:paraId="24A2A924"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(8) - 33.089</w:t>
            </w:r>
          </w:p>
          <w:p w14:paraId="0F3F90AA"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(9) - p. 37</w:t>
            </w:r>
          </w:p>
          <w:p w14:paraId="149D8148" w14:textId="77777777" w:rsidR="00F67BC3" w:rsidRDefault="00F67BC3">
            <w:pPr>
              <w:tabs>
                <w:tab w:val="left" w:pos="-1440"/>
                <w:tab w:val="left" w:pos="-720"/>
                <w:tab w:val="left" w:pos="0"/>
                <w:tab w:val="left" w:pos="252"/>
                <w:tab w:val="left" w:pos="720"/>
              </w:tabs>
              <w:suppressAutoHyphens/>
              <w:spacing w:line="240" w:lineRule="atLeast"/>
              <w:jc w:val="center"/>
              <w:rPr>
                <w:rFonts w:ascii="Book Antiqua" w:hAnsi="Book Antiqua"/>
                <w:spacing w:val="-2"/>
              </w:rPr>
            </w:pPr>
            <w:r>
              <w:rPr>
                <w:rFonts w:ascii="Book Antiqua" w:hAnsi="Book Antiqua"/>
                <w:spacing w:val="-2"/>
              </w:rPr>
              <w:t>(11) - Met. 200.7</w:t>
            </w:r>
          </w:p>
          <w:p w14:paraId="7975717B"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(13)</w:t>
            </w:r>
          </w:p>
        </w:tc>
      </w:tr>
      <w:tr w:rsidR="00F67BC3" w14:paraId="3D7AD1AE" w14:textId="77777777">
        <w:tc>
          <w:tcPr>
            <w:tcW w:w="2191" w:type="dxa"/>
            <w:tcBorders>
              <w:top w:val="single" w:sz="7" w:space="0" w:color="auto"/>
              <w:left w:val="double" w:sz="7" w:space="0" w:color="auto"/>
            </w:tcBorders>
          </w:tcPr>
          <w:p w14:paraId="01A478CD"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Boron (B)</w:t>
            </w:r>
          </w:p>
        </w:tc>
        <w:tc>
          <w:tcPr>
            <w:tcW w:w="2433" w:type="dxa"/>
            <w:tcBorders>
              <w:top w:val="single" w:sz="7" w:space="0" w:color="auto"/>
              <w:left w:val="single" w:sz="7" w:space="0" w:color="auto"/>
            </w:tcBorders>
          </w:tcPr>
          <w:p w14:paraId="1DBAFE7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4500-B</w:t>
            </w:r>
          </w:p>
        </w:tc>
        <w:tc>
          <w:tcPr>
            <w:tcW w:w="1003" w:type="dxa"/>
            <w:tcBorders>
              <w:top w:val="single" w:sz="7" w:space="0" w:color="auto"/>
              <w:left w:val="single" w:sz="7" w:space="0" w:color="auto"/>
            </w:tcBorders>
          </w:tcPr>
          <w:p w14:paraId="29C17C6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7ECDE72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212.3</w:t>
            </w:r>
          </w:p>
        </w:tc>
        <w:tc>
          <w:tcPr>
            <w:tcW w:w="1834" w:type="dxa"/>
            <w:tcBorders>
              <w:top w:val="single" w:sz="7" w:space="0" w:color="auto"/>
              <w:left w:val="single" w:sz="7" w:space="0" w:color="auto"/>
            </w:tcBorders>
          </w:tcPr>
          <w:p w14:paraId="3C2984B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1FD4617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1-3112-84</w:t>
            </w:r>
          </w:p>
        </w:tc>
        <w:tc>
          <w:tcPr>
            <w:tcW w:w="1834" w:type="dxa"/>
            <w:tcBorders>
              <w:top w:val="single" w:sz="7" w:space="0" w:color="auto"/>
              <w:left w:val="single" w:sz="7" w:space="0" w:color="auto"/>
              <w:right w:val="double" w:sz="7" w:space="0" w:color="auto"/>
            </w:tcBorders>
          </w:tcPr>
          <w:p w14:paraId="31AC63B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(11) - Met. 200.7</w:t>
            </w:r>
          </w:p>
        </w:tc>
      </w:tr>
      <w:tr w:rsidR="00F67BC3" w14:paraId="0B51C2B2" w14:textId="77777777">
        <w:tc>
          <w:tcPr>
            <w:tcW w:w="2191" w:type="dxa"/>
            <w:tcBorders>
              <w:top w:val="single" w:sz="7" w:space="0" w:color="auto"/>
              <w:left w:val="double" w:sz="7" w:space="0" w:color="auto"/>
            </w:tcBorders>
          </w:tcPr>
          <w:p w14:paraId="2BCAC466"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Polychlorinated           Biphenyls (PCBs)</w:t>
            </w:r>
          </w:p>
        </w:tc>
        <w:tc>
          <w:tcPr>
            <w:tcW w:w="2433" w:type="dxa"/>
            <w:tcBorders>
              <w:top w:val="single" w:sz="7" w:space="0" w:color="auto"/>
              <w:left w:val="single" w:sz="7" w:space="0" w:color="auto"/>
            </w:tcBorders>
          </w:tcPr>
          <w:p w14:paraId="1CDD3BC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6431</w:t>
            </w:r>
          </w:p>
        </w:tc>
        <w:tc>
          <w:tcPr>
            <w:tcW w:w="1003" w:type="dxa"/>
            <w:tcBorders>
              <w:top w:val="single" w:sz="7" w:space="0" w:color="auto"/>
              <w:left w:val="single" w:sz="7" w:space="0" w:color="auto"/>
            </w:tcBorders>
          </w:tcPr>
          <w:p w14:paraId="6E4ACFA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8080</w:t>
            </w:r>
          </w:p>
        </w:tc>
        <w:tc>
          <w:tcPr>
            <w:tcW w:w="1834" w:type="dxa"/>
            <w:tcBorders>
              <w:top w:val="single" w:sz="7" w:space="0" w:color="auto"/>
              <w:left w:val="single" w:sz="7" w:space="0" w:color="auto"/>
            </w:tcBorders>
          </w:tcPr>
          <w:p w14:paraId="470E1B41"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608, 625</w:t>
            </w:r>
          </w:p>
        </w:tc>
        <w:tc>
          <w:tcPr>
            <w:tcW w:w="1834" w:type="dxa"/>
            <w:tcBorders>
              <w:top w:val="single" w:sz="7" w:space="0" w:color="auto"/>
              <w:left w:val="single" w:sz="7" w:space="0" w:color="auto"/>
            </w:tcBorders>
          </w:tcPr>
          <w:p w14:paraId="03386CC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tcBorders>
          </w:tcPr>
          <w:p w14:paraId="26B0B6F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right w:val="double" w:sz="7" w:space="0" w:color="auto"/>
            </w:tcBorders>
          </w:tcPr>
          <w:p w14:paraId="646760C5"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(14)</w:t>
            </w:r>
          </w:p>
          <w:p w14:paraId="6CF843E6"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(15) - p. 43</w:t>
            </w:r>
          </w:p>
        </w:tc>
      </w:tr>
      <w:tr w:rsidR="00F67BC3" w14:paraId="361650D4" w14:textId="77777777">
        <w:tc>
          <w:tcPr>
            <w:tcW w:w="2191" w:type="dxa"/>
            <w:tcBorders>
              <w:top w:val="single" w:sz="7" w:space="0" w:color="auto"/>
              <w:left w:val="double" w:sz="7" w:space="0" w:color="auto"/>
              <w:bottom w:val="double" w:sz="7" w:space="0" w:color="auto"/>
            </w:tcBorders>
          </w:tcPr>
          <w:p w14:paraId="5AA6EF1E"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 xml:space="preserve"> TCLP</w:t>
            </w:r>
          </w:p>
        </w:tc>
        <w:tc>
          <w:tcPr>
            <w:tcW w:w="2433" w:type="dxa"/>
            <w:tcBorders>
              <w:top w:val="single" w:sz="7" w:space="0" w:color="auto"/>
              <w:left w:val="single" w:sz="7" w:space="0" w:color="auto"/>
              <w:bottom w:val="double" w:sz="7" w:space="0" w:color="auto"/>
            </w:tcBorders>
          </w:tcPr>
          <w:p w14:paraId="5130448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003" w:type="dxa"/>
            <w:tcBorders>
              <w:top w:val="single" w:sz="7" w:space="0" w:color="auto"/>
              <w:left w:val="single" w:sz="7" w:space="0" w:color="auto"/>
              <w:bottom w:val="double" w:sz="7" w:space="0" w:color="auto"/>
            </w:tcBorders>
          </w:tcPr>
          <w:p w14:paraId="43C2388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1311</w:t>
            </w:r>
          </w:p>
        </w:tc>
        <w:tc>
          <w:tcPr>
            <w:tcW w:w="1834" w:type="dxa"/>
            <w:tcBorders>
              <w:top w:val="single" w:sz="7" w:space="0" w:color="auto"/>
              <w:left w:val="single" w:sz="7" w:space="0" w:color="auto"/>
              <w:bottom w:val="double" w:sz="7" w:space="0" w:color="auto"/>
            </w:tcBorders>
          </w:tcPr>
          <w:p w14:paraId="0CFF571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bottom w:val="double" w:sz="7" w:space="0" w:color="auto"/>
            </w:tcBorders>
          </w:tcPr>
          <w:p w14:paraId="3ABC716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bottom w:val="double" w:sz="7" w:space="0" w:color="auto"/>
            </w:tcBorders>
          </w:tcPr>
          <w:p w14:paraId="6A57862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1834" w:type="dxa"/>
            <w:tcBorders>
              <w:top w:val="single" w:sz="7" w:space="0" w:color="auto"/>
              <w:left w:val="single" w:sz="7" w:space="0" w:color="auto"/>
              <w:bottom w:val="double" w:sz="7" w:space="0" w:color="auto"/>
              <w:right w:val="double" w:sz="7" w:space="0" w:color="auto"/>
            </w:tcBorders>
          </w:tcPr>
          <w:p w14:paraId="3AC1C103"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(16) Met.1310</w:t>
            </w:r>
          </w:p>
        </w:tc>
      </w:tr>
    </w:tbl>
    <w:p w14:paraId="1127AC76"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3A0FDD5F"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0DAC4953"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r>
        <w:rPr>
          <w:rFonts w:ascii="Book Antiqua" w:hAnsi="Book Antiqua"/>
          <w:spacing w:val="-2"/>
        </w:rPr>
        <w:br w:type="page"/>
      </w:r>
      <w:r>
        <w:rPr>
          <w:rFonts w:ascii="Book Antiqua" w:hAnsi="Book Antiqua"/>
          <w:b/>
          <w:spacing w:val="-2"/>
        </w:rPr>
        <w:lastRenderedPageBreak/>
        <w:t>Analytical References:</w:t>
      </w:r>
    </w:p>
    <w:p w14:paraId="2585B764"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15D940B0"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(1)</w:t>
      </w:r>
      <w:r>
        <w:rPr>
          <w:rFonts w:ascii="Book Antiqua" w:hAnsi="Book Antiqua"/>
          <w:spacing w:val="-2"/>
        </w:rPr>
        <w:tab/>
        <w:t>Abstracted from the Code of Federal Regulations, 40 CFR Part 136, Revised as of July 1, 1986.</w:t>
      </w:r>
    </w:p>
    <w:p w14:paraId="4A934CBF"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0FF406B1"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(2)</w:t>
      </w:r>
      <w:r>
        <w:rPr>
          <w:rFonts w:ascii="Book Antiqua" w:hAnsi="Book Antiqua"/>
          <w:spacing w:val="-2"/>
        </w:rPr>
        <w:tab/>
        <w:t>"Standard Methods for the Examination of Water and Wastewater", 17th edition (1989), American Public Health Association, 1015 Fifteenth St., N.W. Washington, D.C. 20036.</w:t>
      </w:r>
    </w:p>
    <w:p w14:paraId="1FB17CD5"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770ECA9F"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(3)</w:t>
      </w:r>
      <w:r>
        <w:rPr>
          <w:rFonts w:ascii="Book Antiqua" w:hAnsi="Book Antiqua"/>
          <w:spacing w:val="-2"/>
        </w:rPr>
        <w:tab/>
        <w:t>"Test Methods for Evaluating Solid Waste", U.S. Environmental Protection Agency, (EPA SW-846, November 1986), Office of Solid Waste and Emergency Response, Washington, D.C.  20460</w:t>
      </w:r>
    </w:p>
    <w:p w14:paraId="0D802E66"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0980C39E"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(4)</w:t>
      </w:r>
      <w:r>
        <w:rPr>
          <w:rFonts w:ascii="Book Antiqua" w:hAnsi="Book Antiqua"/>
          <w:spacing w:val="-2"/>
        </w:rPr>
        <w:tab/>
        <w:t>"Methods for the Chemical Analysis of Water and Wastes", U.S. Environmental Protection Agency (EPA - 600/4-79-020 Revised March 1983) ORD Publications, CERI, U.S. EPA, Cincinnati, Ohio  45268.</w:t>
      </w:r>
    </w:p>
    <w:p w14:paraId="2BDD3F98"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61DD70B9"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(5)</w:t>
      </w:r>
      <w:r>
        <w:rPr>
          <w:rFonts w:ascii="Book Antiqua" w:hAnsi="Book Antiqua"/>
          <w:spacing w:val="-2"/>
        </w:rPr>
        <w:tab/>
        <w:t>"American Society for Testing and Materials (ASTM) Annual Book of Standards, Section 11, Water" ASTM, 1916 Race St., Philadelphia, PA  19103.</w:t>
      </w:r>
    </w:p>
    <w:p w14:paraId="073A667E"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667A97DC"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(6)</w:t>
      </w:r>
      <w:r>
        <w:rPr>
          <w:rFonts w:ascii="Book Antiqua" w:hAnsi="Book Antiqua"/>
          <w:spacing w:val="-2"/>
        </w:rPr>
        <w:tab/>
        <w:t>"Methods for Analysis of Inorganic Substances in Water and Fluvial Sediments", U.S. Department of the Interior, U.S. Geological Survey, Open - File Report 85-495 (1986), U.S.G.S., Branch of Distribution, 1200 South East Street, Arlington, VA 22202.</w:t>
      </w:r>
    </w:p>
    <w:p w14:paraId="0820B395"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69961ABE"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(7)</w:t>
      </w:r>
      <w:r>
        <w:rPr>
          <w:rFonts w:ascii="Book Antiqua" w:hAnsi="Book Antiqua"/>
          <w:spacing w:val="-2"/>
        </w:rPr>
        <w:tab/>
        <w:t>"Hydrogen Ion (pH) Automated Electrode Method, Industrial Method Number 378-75WA", October 1976, Technicon Auto - Analyzer II, Technicon Industrial Systems, Tarrytown, New York 10591.</w:t>
      </w:r>
    </w:p>
    <w:p w14:paraId="3E8CCD08"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3AA275DC"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(8)</w:t>
      </w:r>
      <w:r>
        <w:rPr>
          <w:rFonts w:ascii="Book Antiqua" w:hAnsi="Book Antiqua"/>
          <w:spacing w:val="-2"/>
        </w:rPr>
        <w:tab/>
        <w:t>"Official Methods of Analysis of the Association of Official Analytical Chemists", AOAC Methods Manual, 14th edition (1985); AOAC, 1111 North 19th Street, Suite 210, Arlington, VA  22209.</w:t>
      </w:r>
    </w:p>
    <w:p w14:paraId="05905D7B"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0E5EE205"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(9)</w:t>
      </w:r>
      <w:r>
        <w:rPr>
          <w:rFonts w:ascii="Book Antiqua" w:hAnsi="Book Antiqua"/>
          <w:spacing w:val="-2"/>
        </w:rPr>
        <w:tab/>
        <w:t>"American National Standard on Photographic Processing Effluents", April 2, 1975 - Available from American National Standards Institute, 1430 Broadway, New York, New York  10018.</w:t>
      </w:r>
    </w:p>
    <w:p w14:paraId="6911A558"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6500FE67"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(10)</w:t>
      </w:r>
      <w:r>
        <w:rPr>
          <w:rFonts w:ascii="Book Antiqua" w:hAnsi="Book Antiqua"/>
          <w:spacing w:val="-2"/>
        </w:rPr>
        <w:tab/>
        <w:t>"Nitrogen, Nitrite, Method 8507", Hach Chemical Company, P.O. Box 389; Loveland, Colorado  80537.</w:t>
      </w:r>
    </w:p>
    <w:p w14:paraId="722CA2A9"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35692727"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(11)</w:t>
      </w:r>
      <w:r>
        <w:rPr>
          <w:rFonts w:ascii="Book Antiqua" w:hAnsi="Book Antiqua"/>
          <w:spacing w:val="-2"/>
        </w:rPr>
        <w:tab/>
        <w:t>See Appendix C, 40 CFR Part 136, July 1, 1986 Federal Register: "Inductively Coupled Plasma Atomic Emission Spectrometric Method for Trace Element Analysis of Water and Wastes."</w:t>
      </w:r>
    </w:p>
    <w:p w14:paraId="1E0FE374"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62959C46"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(12)</w:t>
      </w:r>
      <w:r>
        <w:rPr>
          <w:rFonts w:ascii="Book Antiqua" w:hAnsi="Book Antiqua"/>
          <w:spacing w:val="-2"/>
        </w:rPr>
        <w:tab/>
        <w:t xml:space="preserve">"Cooper, </w:t>
      </w:r>
      <w:proofErr w:type="spellStart"/>
      <w:r>
        <w:rPr>
          <w:rFonts w:ascii="Book Antiqua" w:hAnsi="Book Antiqua"/>
          <w:spacing w:val="-2"/>
        </w:rPr>
        <w:t>Bicinchoniate</w:t>
      </w:r>
      <w:proofErr w:type="spellEnd"/>
      <w:r>
        <w:rPr>
          <w:rFonts w:ascii="Book Antiqua" w:hAnsi="Book Antiqua"/>
          <w:spacing w:val="-2"/>
        </w:rPr>
        <w:t xml:space="preserve"> Method, Method 8506", Hach Handbook of Water Analysis, 1979, Hach Chemical Company, P.O. Box 389, Loveland, Colorado 80537.</w:t>
      </w:r>
    </w:p>
    <w:p w14:paraId="2099200B"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2D6F0E14"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(13)</w:t>
      </w:r>
      <w:r>
        <w:rPr>
          <w:rFonts w:ascii="Book Antiqua" w:hAnsi="Book Antiqua"/>
          <w:spacing w:val="-2"/>
        </w:rPr>
        <w:tab/>
        <w:t xml:space="preserve">"Zinc, </w:t>
      </w:r>
      <w:proofErr w:type="spellStart"/>
      <w:r>
        <w:rPr>
          <w:rFonts w:ascii="Book Antiqua" w:hAnsi="Book Antiqua"/>
          <w:spacing w:val="-2"/>
        </w:rPr>
        <w:t>Zincon</w:t>
      </w:r>
      <w:proofErr w:type="spellEnd"/>
      <w:r>
        <w:rPr>
          <w:rFonts w:ascii="Book Antiqua" w:hAnsi="Book Antiqua"/>
          <w:spacing w:val="-2"/>
        </w:rPr>
        <w:t xml:space="preserve"> Method, Method 8009", Hach Handbook of Water Analysis, 1979, pages 2-231 and 2-333, Hach Chemical Company, Loveland, Colorado 80537.</w:t>
      </w:r>
    </w:p>
    <w:p w14:paraId="187BE511"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640F81CF"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41F3CAB9"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(14)</w:t>
      </w:r>
      <w:r>
        <w:rPr>
          <w:rFonts w:ascii="Book Antiqua" w:hAnsi="Book Antiqua"/>
          <w:spacing w:val="-2"/>
        </w:rPr>
        <w:tab/>
        <w:t xml:space="preserve">The full texts of EPA Methods 608 and 625 are given at Appendix A, "Test Procedures for Analysis of Organic Pollutants", Federal Register, 40 CFR Part 136, July 1, 1986.  The </w:t>
      </w:r>
      <w:proofErr w:type="spellStart"/>
      <w:r>
        <w:rPr>
          <w:rFonts w:ascii="Book Antiqua" w:hAnsi="Book Antiqua"/>
          <w:spacing w:val="-2"/>
        </w:rPr>
        <w:t>standarized</w:t>
      </w:r>
      <w:proofErr w:type="spellEnd"/>
      <w:r>
        <w:rPr>
          <w:rFonts w:ascii="Book Antiqua" w:hAnsi="Book Antiqua"/>
          <w:spacing w:val="-2"/>
        </w:rPr>
        <w:t xml:space="preserve"> test procedure to be used to determine the method detection limit (MDL) for these text procedures is given at Appendix B, "Definition and Procedure for the Determination of the Method Detection Limit", of this Part 136.</w:t>
      </w:r>
    </w:p>
    <w:p w14:paraId="40B503F5"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7B65A54B"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lastRenderedPageBreak/>
        <w:t>(15)</w:t>
      </w:r>
      <w:r>
        <w:rPr>
          <w:rFonts w:ascii="Book Antiqua" w:hAnsi="Book Antiqua"/>
          <w:spacing w:val="-2"/>
        </w:rPr>
        <w:tab/>
        <w:t xml:space="preserve">"Methods for Benzidine, Chlorinated Organic Compounds, Pentachlorophenol and Pesticides in Water and Wastewater", U.S. EPA, </w:t>
      </w:r>
      <w:proofErr w:type="gramStart"/>
      <w:r>
        <w:rPr>
          <w:rFonts w:ascii="Book Antiqua" w:hAnsi="Book Antiqua"/>
          <w:spacing w:val="-2"/>
        </w:rPr>
        <w:t>September,</w:t>
      </w:r>
      <w:proofErr w:type="gramEnd"/>
      <w:r>
        <w:rPr>
          <w:rFonts w:ascii="Book Antiqua" w:hAnsi="Book Antiqua"/>
          <w:spacing w:val="-2"/>
        </w:rPr>
        <w:t xml:space="preserve"> 1978- available from: ORD Publications, CERI, U.S. EPA, Cincinnati, Ohio  45268.</w:t>
      </w:r>
    </w:p>
    <w:p w14:paraId="05831F8B"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125DBD30"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(16)</w:t>
      </w:r>
      <w:r>
        <w:rPr>
          <w:rFonts w:ascii="Book Antiqua" w:hAnsi="Book Antiqua"/>
          <w:spacing w:val="-2"/>
        </w:rPr>
        <w:tab/>
        <w:t>"Test Methods for Evaluating Solid Waste - Volume 10: Laboratory Manual - Physical/Chemical Methods", SW-846, Third Edition, U.S. EPA (1986).</w:t>
      </w:r>
    </w:p>
    <w:p w14:paraId="312F9BED"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0A7DA380"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(17)</w:t>
      </w:r>
      <w:r>
        <w:rPr>
          <w:rFonts w:ascii="Book Antiqua" w:hAnsi="Book Antiqua"/>
          <w:spacing w:val="-2"/>
        </w:rPr>
        <w:tab/>
        <w:t>"Ammonia, Automated Electrode Method", Industrial Method Number 379-75WE February 19, 1976, Technicon Auto Analyzer II, Technicon Industrial Systems, Tarrytown, New York  10591.</w:t>
      </w:r>
    </w:p>
    <w:p w14:paraId="10F61528"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4B966716"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(18)</w:t>
      </w:r>
      <w:r>
        <w:rPr>
          <w:rFonts w:ascii="Book Antiqua" w:hAnsi="Book Antiqua"/>
          <w:spacing w:val="-2"/>
        </w:rPr>
        <w:tab/>
        <w:t xml:space="preserve">For the determination of total </w:t>
      </w:r>
      <w:proofErr w:type="gramStart"/>
      <w:r>
        <w:rPr>
          <w:rFonts w:ascii="Book Antiqua" w:hAnsi="Book Antiqua"/>
          <w:spacing w:val="-2"/>
        </w:rPr>
        <w:t>metals</w:t>
      </w:r>
      <w:proofErr w:type="gramEnd"/>
      <w:r>
        <w:rPr>
          <w:rFonts w:ascii="Book Antiqua" w:hAnsi="Book Antiqua"/>
          <w:spacing w:val="-2"/>
        </w:rPr>
        <w:t xml:space="preserve"> the sample is not filtered before processing.  A digestion procedure is required to solubilize suspended material and to destroy organic - metal complexes.  Two digestion procedures are given in Reference (2), No. 4.1.3. and 4.1.4.  In all cases the method write-up should be consulted for specific instructions and/or cautions.</w:t>
      </w:r>
    </w:p>
    <w:p w14:paraId="63FDA2BD" w14:textId="77777777" w:rsidR="00F67BC3" w:rsidRDefault="00F67BC3">
      <w:pPr>
        <w:tabs>
          <w:tab w:val="center" w:pos="6480"/>
        </w:tabs>
        <w:suppressAutoHyphens/>
        <w:spacing w:line="240" w:lineRule="atLeast"/>
        <w:jc w:val="both"/>
        <w:rPr>
          <w:rFonts w:ascii="Book Antiqua" w:hAnsi="Book Antiqua"/>
          <w:b/>
          <w:spacing w:val="-3"/>
        </w:rPr>
      </w:pPr>
      <w:r>
        <w:rPr>
          <w:rFonts w:ascii="Book Antiqua" w:hAnsi="Book Antiqua"/>
          <w:spacing w:val="-2"/>
        </w:rPr>
        <w:br w:type="page"/>
      </w:r>
      <w:r>
        <w:rPr>
          <w:rFonts w:ascii="Book Antiqua" w:hAnsi="Book Antiqua"/>
          <w:b/>
          <w:spacing w:val="-3"/>
        </w:rPr>
        <w:lastRenderedPageBreak/>
        <w:tab/>
        <w:t xml:space="preserve">Required Containers, Preservation Techniques, and Holding Times for Sludge Parameters </w:t>
      </w:r>
      <w:r>
        <w:rPr>
          <w:rFonts w:ascii="Book Antiqua" w:hAnsi="Book Antiqua"/>
          <w:b/>
          <w:spacing w:val="-3"/>
          <w:vertAlign w:val="superscript"/>
        </w:rPr>
        <w:t>(1)</w:t>
      </w:r>
    </w:p>
    <w:p w14:paraId="14590E25"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b/>
          <w:spacing w:val="-3"/>
        </w:rPr>
      </w:pPr>
    </w:p>
    <w:tbl>
      <w:tblPr>
        <w:tblW w:w="0" w:type="auto"/>
        <w:tblInd w:w="120" w:type="dxa"/>
        <w:tblLayout w:type="fixed"/>
        <w:tblCellMar>
          <w:left w:w="120" w:type="dxa"/>
          <w:right w:w="120" w:type="dxa"/>
        </w:tblCellMar>
        <w:tblLook w:val="0000" w:firstRow="0" w:lastRow="0" w:firstColumn="0" w:lastColumn="0" w:noHBand="0" w:noVBand="0"/>
      </w:tblPr>
      <w:tblGrid>
        <w:gridCol w:w="3420"/>
        <w:gridCol w:w="1994"/>
        <w:gridCol w:w="3420"/>
        <w:gridCol w:w="4132"/>
      </w:tblGrid>
      <w:tr w:rsidR="00F67BC3" w14:paraId="584BA209" w14:textId="77777777">
        <w:tc>
          <w:tcPr>
            <w:tcW w:w="3420" w:type="dxa"/>
            <w:tcBorders>
              <w:top w:val="double" w:sz="7" w:space="0" w:color="auto"/>
              <w:left w:val="double" w:sz="7" w:space="0" w:color="auto"/>
              <w:bottom w:val="single" w:sz="18" w:space="0" w:color="auto"/>
            </w:tcBorders>
          </w:tcPr>
          <w:p w14:paraId="378060F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Parameter</w:t>
            </w:r>
          </w:p>
        </w:tc>
        <w:tc>
          <w:tcPr>
            <w:tcW w:w="1994" w:type="dxa"/>
            <w:tcBorders>
              <w:top w:val="double" w:sz="7" w:space="0" w:color="auto"/>
              <w:left w:val="single" w:sz="7" w:space="0" w:color="auto"/>
              <w:bottom w:val="single" w:sz="18" w:space="0" w:color="auto"/>
            </w:tcBorders>
          </w:tcPr>
          <w:p w14:paraId="53155838" w14:textId="77777777" w:rsidR="00F67BC3" w:rsidRDefault="00F67BC3" w:rsidP="004F1856">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Con</w:t>
            </w:r>
            <w:r w:rsidR="004F1856">
              <w:rPr>
                <w:rFonts w:ascii="Book Antiqua" w:hAnsi="Book Antiqua"/>
                <w:spacing w:val="-2"/>
              </w:rPr>
              <w:t>ta</w:t>
            </w:r>
            <w:r>
              <w:rPr>
                <w:rFonts w:ascii="Book Antiqua" w:hAnsi="Book Antiqua"/>
                <w:spacing w:val="-2"/>
              </w:rPr>
              <w:t>iner</w:t>
            </w:r>
            <w:r>
              <w:rPr>
                <w:rFonts w:ascii="Book Antiqua" w:hAnsi="Book Antiqua"/>
                <w:spacing w:val="-2"/>
                <w:vertAlign w:val="superscript"/>
              </w:rPr>
              <w:t>(2)</w:t>
            </w:r>
          </w:p>
        </w:tc>
        <w:tc>
          <w:tcPr>
            <w:tcW w:w="3420" w:type="dxa"/>
            <w:tcBorders>
              <w:top w:val="double" w:sz="7" w:space="0" w:color="auto"/>
              <w:left w:val="single" w:sz="7" w:space="0" w:color="auto"/>
              <w:bottom w:val="single" w:sz="18" w:space="0" w:color="auto"/>
            </w:tcBorders>
          </w:tcPr>
          <w:p w14:paraId="74E650C8"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Preservation</w:t>
            </w:r>
            <w:r>
              <w:rPr>
                <w:rFonts w:ascii="Book Antiqua" w:hAnsi="Book Antiqua"/>
                <w:spacing w:val="-2"/>
                <w:vertAlign w:val="superscript"/>
              </w:rPr>
              <w:t>(3)</w:t>
            </w:r>
          </w:p>
        </w:tc>
        <w:tc>
          <w:tcPr>
            <w:tcW w:w="4132" w:type="dxa"/>
            <w:tcBorders>
              <w:top w:val="double" w:sz="7" w:space="0" w:color="auto"/>
              <w:left w:val="single" w:sz="7" w:space="0" w:color="auto"/>
              <w:bottom w:val="single" w:sz="18" w:space="0" w:color="auto"/>
              <w:right w:val="double" w:sz="7" w:space="0" w:color="auto"/>
            </w:tcBorders>
          </w:tcPr>
          <w:p w14:paraId="42B5ECD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Holding Time</w:t>
            </w:r>
            <w:r>
              <w:rPr>
                <w:rFonts w:ascii="Book Antiqua" w:hAnsi="Book Antiqua"/>
                <w:spacing w:val="-2"/>
                <w:vertAlign w:val="superscript"/>
              </w:rPr>
              <w:t>(4)</w:t>
            </w:r>
          </w:p>
        </w:tc>
      </w:tr>
      <w:tr w:rsidR="00F67BC3" w14:paraId="792E2EDE" w14:textId="77777777">
        <w:tc>
          <w:tcPr>
            <w:tcW w:w="3420" w:type="dxa"/>
            <w:tcBorders>
              <w:top w:val="single" w:sz="21" w:space="0" w:color="auto"/>
              <w:left w:val="double" w:sz="7" w:space="0" w:color="auto"/>
            </w:tcBorders>
          </w:tcPr>
          <w:p w14:paraId="68941A5E"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pH</w:t>
            </w:r>
          </w:p>
        </w:tc>
        <w:tc>
          <w:tcPr>
            <w:tcW w:w="1994" w:type="dxa"/>
            <w:tcBorders>
              <w:top w:val="single" w:sz="21" w:space="0" w:color="auto"/>
              <w:left w:val="single" w:sz="7" w:space="0" w:color="auto"/>
            </w:tcBorders>
          </w:tcPr>
          <w:p w14:paraId="14C485F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21" w:space="0" w:color="auto"/>
              <w:left w:val="single" w:sz="7" w:space="0" w:color="auto"/>
            </w:tcBorders>
          </w:tcPr>
          <w:p w14:paraId="5253BA81"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None Required</w:t>
            </w:r>
          </w:p>
        </w:tc>
        <w:tc>
          <w:tcPr>
            <w:tcW w:w="4132" w:type="dxa"/>
            <w:tcBorders>
              <w:top w:val="single" w:sz="21" w:space="0" w:color="auto"/>
              <w:left w:val="single" w:sz="7" w:space="0" w:color="auto"/>
              <w:right w:val="double" w:sz="7" w:space="0" w:color="auto"/>
            </w:tcBorders>
          </w:tcPr>
          <w:p w14:paraId="7126D109"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Analyze immediately</w:t>
            </w:r>
          </w:p>
        </w:tc>
      </w:tr>
      <w:tr w:rsidR="00F67BC3" w14:paraId="03F07598" w14:textId="77777777">
        <w:tc>
          <w:tcPr>
            <w:tcW w:w="3420" w:type="dxa"/>
            <w:tcBorders>
              <w:top w:val="single" w:sz="7" w:space="0" w:color="auto"/>
              <w:left w:val="double" w:sz="7" w:space="0" w:color="auto"/>
            </w:tcBorders>
          </w:tcPr>
          <w:p w14:paraId="7BC8EA5D"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Total Solids</w:t>
            </w:r>
          </w:p>
        </w:tc>
        <w:tc>
          <w:tcPr>
            <w:tcW w:w="1994" w:type="dxa"/>
            <w:tcBorders>
              <w:top w:val="single" w:sz="7" w:space="0" w:color="auto"/>
              <w:left w:val="single" w:sz="7" w:space="0" w:color="auto"/>
            </w:tcBorders>
          </w:tcPr>
          <w:p w14:paraId="65D3EB6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0DFA540A"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Cool, 4 C</w:t>
            </w:r>
          </w:p>
        </w:tc>
        <w:tc>
          <w:tcPr>
            <w:tcW w:w="4132" w:type="dxa"/>
            <w:tcBorders>
              <w:top w:val="single" w:sz="7" w:space="0" w:color="auto"/>
              <w:left w:val="single" w:sz="7" w:space="0" w:color="auto"/>
              <w:right w:val="double" w:sz="7" w:space="0" w:color="auto"/>
            </w:tcBorders>
          </w:tcPr>
          <w:p w14:paraId="5776CF02"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7 days</w:t>
            </w:r>
          </w:p>
        </w:tc>
      </w:tr>
      <w:tr w:rsidR="00F67BC3" w14:paraId="7B991B40" w14:textId="77777777">
        <w:tc>
          <w:tcPr>
            <w:tcW w:w="3420" w:type="dxa"/>
            <w:tcBorders>
              <w:top w:val="single" w:sz="7" w:space="0" w:color="auto"/>
              <w:left w:val="double" w:sz="7" w:space="0" w:color="auto"/>
            </w:tcBorders>
          </w:tcPr>
          <w:p w14:paraId="3ADBF0FB"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Total Nitrogen</w:t>
            </w:r>
          </w:p>
        </w:tc>
        <w:tc>
          <w:tcPr>
            <w:tcW w:w="1994" w:type="dxa"/>
            <w:tcBorders>
              <w:top w:val="single" w:sz="7" w:space="0" w:color="auto"/>
              <w:left w:val="single" w:sz="7" w:space="0" w:color="auto"/>
            </w:tcBorders>
          </w:tcPr>
          <w:p w14:paraId="22B89FD5"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1FD86F45"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Cool, 4 C, sulfuric acid to pH &lt;2</w:t>
            </w:r>
          </w:p>
        </w:tc>
        <w:tc>
          <w:tcPr>
            <w:tcW w:w="4132" w:type="dxa"/>
            <w:tcBorders>
              <w:top w:val="single" w:sz="7" w:space="0" w:color="auto"/>
              <w:left w:val="single" w:sz="7" w:space="0" w:color="auto"/>
              <w:right w:val="double" w:sz="7" w:space="0" w:color="auto"/>
            </w:tcBorders>
          </w:tcPr>
          <w:p w14:paraId="4D316915"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28 days</w:t>
            </w:r>
          </w:p>
        </w:tc>
      </w:tr>
      <w:tr w:rsidR="00F67BC3" w14:paraId="3CA519D0" w14:textId="77777777">
        <w:tc>
          <w:tcPr>
            <w:tcW w:w="3420" w:type="dxa"/>
            <w:tcBorders>
              <w:top w:val="single" w:sz="7" w:space="0" w:color="auto"/>
              <w:left w:val="double" w:sz="7" w:space="0" w:color="auto"/>
            </w:tcBorders>
          </w:tcPr>
          <w:p w14:paraId="3BB7512C"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Ammonium Nitrogen</w:t>
            </w:r>
          </w:p>
        </w:tc>
        <w:tc>
          <w:tcPr>
            <w:tcW w:w="1994" w:type="dxa"/>
            <w:tcBorders>
              <w:top w:val="single" w:sz="7" w:space="0" w:color="auto"/>
              <w:left w:val="single" w:sz="7" w:space="0" w:color="auto"/>
            </w:tcBorders>
          </w:tcPr>
          <w:p w14:paraId="02B1E69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7DE908DF"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Cool, 4 C, sulfuric acid to pH &lt;2</w:t>
            </w:r>
          </w:p>
        </w:tc>
        <w:tc>
          <w:tcPr>
            <w:tcW w:w="4132" w:type="dxa"/>
            <w:tcBorders>
              <w:top w:val="single" w:sz="7" w:space="0" w:color="auto"/>
              <w:left w:val="single" w:sz="7" w:space="0" w:color="auto"/>
              <w:right w:val="double" w:sz="7" w:space="0" w:color="auto"/>
            </w:tcBorders>
          </w:tcPr>
          <w:p w14:paraId="70064C2C"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28 days</w:t>
            </w:r>
          </w:p>
        </w:tc>
      </w:tr>
      <w:tr w:rsidR="00F67BC3" w14:paraId="77455DBE" w14:textId="77777777">
        <w:tc>
          <w:tcPr>
            <w:tcW w:w="3420" w:type="dxa"/>
            <w:tcBorders>
              <w:top w:val="single" w:sz="7" w:space="0" w:color="auto"/>
              <w:left w:val="double" w:sz="7" w:space="0" w:color="auto"/>
            </w:tcBorders>
          </w:tcPr>
          <w:p w14:paraId="24DC14B5"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Nitrate Nitrogen</w:t>
            </w:r>
          </w:p>
        </w:tc>
        <w:tc>
          <w:tcPr>
            <w:tcW w:w="1994" w:type="dxa"/>
            <w:tcBorders>
              <w:top w:val="single" w:sz="7" w:space="0" w:color="auto"/>
              <w:left w:val="single" w:sz="7" w:space="0" w:color="auto"/>
            </w:tcBorders>
          </w:tcPr>
          <w:p w14:paraId="2A133CE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3F14E30E"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Cool, 4 C</w:t>
            </w:r>
          </w:p>
        </w:tc>
        <w:tc>
          <w:tcPr>
            <w:tcW w:w="4132" w:type="dxa"/>
            <w:tcBorders>
              <w:top w:val="single" w:sz="7" w:space="0" w:color="auto"/>
              <w:left w:val="single" w:sz="7" w:space="0" w:color="auto"/>
              <w:right w:val="double" w:sz="7" w:space="0" w:color="auto"/>
            </w:tcBorders>
          </w:tcPr>
          <w:p w14:paraId="1F576834"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48 hours</w:t>
            </w:r>
          </w:p>
        </w:tc>
      </w:tr>
      <w:tr w:rsidR="00F67BC3" w14:paraId="1D494D3F" w14:textId="77777777">
        <w:tc>
          <w:tcPr>
            <w:tcW w:w="3420" w:type="dxa"/>
            <w:tcBorders>
              <w:top w:val="single" w:sz="7" w:space="0" w:color="auto"/>
              <w:left w:val="double" w:sz="7" w:space="0" w:color="auto"/>
            </w:tcBorders>
          </w:tcPr>
          <w:p w14:paraId="3B2A2D79"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Nitrite Nitrogen</w:t>
            </w:r>
          </w:p>
        </w:tc>
        <w:tc>
          <w:tcPr>
            <w:tcW w:w="1994" w:type="dxa"/>
            <w:tcBorders>
              <w:top w:val="single" w:sz="7" w:space="0" w:color="auto"/>
              <w:left w:val="single" w:sz="7" w:space="0" w:color="auto"/>
            </w:tcBorders>
          </w:tcPr>
          <w:p w14:paraId="5C1F40B7"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36028A71"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Cool, 4 C</w:t>
            </w:r>
          </w:p>
        </w:tc>
        <w:tc>
          <w:tcPr>
            <w:tcW w:w="4132" w:type="dxa"/>
            <w:tcBorders>
              <w:top w:val="single" w:sz="7" w:space="0" w:color="auto"/>
              <w:left w:val="single" w:sz="7" w:space="0" w:color="auto"/>
              <w:right w:val="double" w:sz="7" w:space="0" w:color="auto"/>
            </w:tcBorders>
          </w:tcPr>
          <w:p w14:paraId="1A85E25A"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48 hours</w:t>
            </w:r>
          </w:p>
        </w:tc>
      </w:tr>
      <w:tr w:rsidR="00F67BC3" w14:paraId="7AF6A6E6" w14:textId="77777777">
        <w:tc>
          <w:tcPr>
            <w:tcW w:w="3420" w:type="dxa"/>
            <w:tcBorders>
              <w:top w:val="single" w:sz="7" w:space="0" w:color="auto"/>
              <w:left w:val="double" w:sz="7" w:space="0" w:color="auto"/>
            </w:tcBorders>
          </w:tcPr>
          <w:p w14:paraId="2025265B"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Total Phosphorus</w:t>
            </w:r>
          </w:p>
        </w:tc>
        <w:tc>
          <w:tcPr>
            <w:tcW w:w="1994" w:type="dxa"/>
            <w:tcBorders>
              <w:top w:val="single" w:sz="7" w:space="0" w:color="auto"/>
              <w:left w:val="single" w:sz="7" w:space="0" w:color="auto"/>
            </w:tcBorders>
          </w:tcPr>
          <w:p w14:paraId="4C3D3AF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640AE6C5"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Cool, 4 C, sulfuric acid to pH &lt;2</w:t>
            </w:r>
          </w:p>
        </w:tc>
        <w:tc>
          <w:tcPr>
            <w:tcW w:w="4132" w:type="dxa"/>
            <w:tcBorders>
              <w:top w:val="single" w:sz="7" w:space="0" w:color="auto"/>
              <w:left w:val="single" w:sz="7" w:space="0" w:color="auto"/>
              <w:right w:val="double" w:sz="7" w:space="0" w:color="auto"/>
            </w:tcBorders>
          </w:tcPr>
          <w:p w14:paraId="11440EC0"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28 days</w:t>
            </w:r>
          </w:p>
        </w:tc>
      </w:tr>
      <w:tr w:rsidR="00F67BC3" w14:paraId="3D0C5C8B" w14:textId="77777777">
        <w:tc>
          <w:tcPr>
            <w:tcW w:w="3420" w:type="dxa"/>
            <w:tcBorders>
              <w:top w:val="single" w:sz="7" w:space="0" w:color="auto"/>
              <w:left w:val="double" w:sz="7" w:space="0" w:color="auto"/>
            </w:tcBorders>
          </w:tcPr>
          <w:p w14:paraId="636DCCE0"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b/>
                <w:spacing w:val="-2"/>
              </w:rPr>
              <w:t>Metals</w:t>
            </w:r>
            <w:r>
              <w:rPr>
                <w:rFonts w:ascii="Book Antiqua" w:hAnsi="Book Antiqua"/>
                <w:b/>
                <w:spacing w:val="-2"/>
                <w:vertAlign w:val="superscript"/>
              </w:rPr>
              <w:t>(5)</w:t>
            </w:r>
          </w:p>
        </w:tc>
        <w:tc>
          <w:tcPr>
            <w:tcW w:w="1994" w:type="dxa"/>
            <w:tcBorders>
              <w:top w:val="single" w:sz="7" w:space="0" w:color="auto"/>
            </w:tcBorders>
          </w:tcPr>
          <w:p w14:paraId="0659890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p>
        </w:tc>
        <w:tc>
          <w:tcPr>
            <w:tcW w:w="3420" w:type="dxa"/>
            <w:tcBorders>
              <w:top w:val="single" w:sz="7" w:space="0" w:color="auto"/>
            </w:tcBorders>
          </w:tcPr>
          <w:p w14:paraId="33EA178D"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p>
        </w:tc>
        <w:tc>
          <w:tcPr>
            <w:tcW w:w="4132" w:type="dxa"/>
            <w:tcBorders>
              <w:top w:val="single" w:sz="7" w:space="0" w:color="auto"/>
              <w:left w:val="single" w:sz="7" w:space="0" w:color="auto"/>
              <w:right w:val="double" w:sz="7" w:space="0" w:color="auto"/>
            </w:tcBorders>
          </w:tcPr>
          <w:p w14:paraId="36963F6F"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p>
        </w:tc>
      </w:tr>
      <w:tr w:rsidR="00F67BC3" w14:paraId="6A43C129" w14:textId="77777777">
        <w:tc>
          <w:tcPr>
            <w:tcW w:w="3420" w:type="dxa"/>
            <w:tcBorders>
              <w:top w:val="single" w:sz="7" w:space="0" w:color="auto"/>
              <w:left w:val="double" w:sz="7" w:space="0" w:color="auto"/>
            </w:tcBorders>
          </w:tcPr>
          <w:p w14:paraId="1E470475"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Arsenic</w:t>
            </w:r>
          </w:p>
        </w:tc>
        <w:tc>
          <w:tcPr>
            <w:tcW w:w="1994" w:type="dxa"/>
            <w:tcBorders>
              <w:top w:val="single" w:sz="7" w:space="0" w:color="auto"/>
              <w:left w:val="single" w:sz="7" w:space="0" w:color="auto"/>
            </w:tcBorders>
          </w:tcPr>
          <w:p w14:paraId="2582CCA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25F2F053"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73FA7412"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5696DD37" w14:textId="77777777">
        <w:tc>
          <w:tcPr>
            <w:tcW w:w="3420" w:type="dxa"/>
            <w:tcBorders>
              <w:top w:val="single" w:sz="7" w:space="0" w:color="auto"/>
              <w:left w:val="double" w:sz="7" w:space="0" w:color="auto"/>
            </w:tcBorders>
          </w:tcPr>
          <w:p w14:paraId="44562E04"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Boron</w:t>
            </w:r>
          </w:p>
        </w:tc>
        <w:tc>
          <w:tcPr>
            <w:tcW w:w="1994" w:type="dxa"/>
            <w:tcBorders>
              <w:top w:val="single" w:sz="7" w:space="0" w:color="auto"/>
              <w:left w:val="single" w:sz="7" w:space="0" w:color="auto"/>
            </w:tcBorders>
          </w:tcPr>
          <w:p w14:paraId="39302D6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084B0CCF"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423717BF"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227ACD5E" w14:textId="77777777">
        <w:tc>
          <w:tcPr>
            <w:tcW w:w="3420" w:type="dxa"/>
            <w:tcBorders>
              <w:top w:val="single" w:sz="7" w:space="0" w:color="auto"/>
              <w:left w:val="double" w:sz="7" w:space="0" w:color="auto"/>
            </w:tcBorders>
          </w:tcPr>
          <w:p w14:paraId="74B17738"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Cadmium</w:t>
            </w:r>
          </w:p>
        </w:tc>
        <w:tc>
          <w:tcPr>
            <w:tcW w:w="1994" w:type="dxa"/>
            <w:tcBorders>
              <w:top w:val="single" w:sz="7" w:space="0" w:color="auto"/>
              <w:left w:val="single" w:sz="7" w:space="0" w:color="auto"/>
            </w:tcBorders>
          </w:tcPr>
          <w:p w14:paraId="5737A34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0C804925"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3082BC33"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2F84CA49" w14:textId="77777777">
        <w:tc>
          <w:tcPr>
            <w:tcW w:w="3420" w:type="dxa"/>
            <w:tcBorders>
              <w:top w:val="single" w:sz="7" w:space="0" w:color="auto"/>
              <w:left w:val="double" w:sz="7" w:space="0" w:color="auto"/>
            </w:tcBorders>
          </w:tcPr>
          <w:p w14:paraId="5C2544A5"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Chromium (Total)</w:t>
            </w:r>
          </w:p>
        </w:tc>
        <w:tc>
          <w:tcPr>
            <w:tcW w:w="1994" w:type="dxa"/>
            <w:tcBorders>
              <w:top w:val="single" w:sz="7" w:space="0" w:color="auto"/>
              <w:left w:val="single" w:sz="7" w:space="0" w:color="auto"/>
            </w:tcBorders>
          </w:tcPr>
          <w:p w14:paraId="1CC7624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2813278C"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01E0FE34"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7D719BE2" w14:textId="77777777">
        <w:tc>
          <w:tcPr>
            <w:tcW w:w="3420" w:type="dxa"/>
            <w:tcBorders>
              <w:top w:val="single" w:sz="7" w:space="0" w:color="auto"/>
              <w:left w:val="double" w:sz="7" w:space="0" w:color="auto"/>
            </w:tcBorders>
          </w:tcPr>
          <w:p w14:paraId="1451319C"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Copper</w:t>
            </w:r>
          </w:p>
        </w:tc>
        <w:tc>
          <w:tcPr>
            <w:tcW w:w="1994" w:type="dxa"/>
            <w:tcBorders>
              <w:top w:val="single" w:sz="7" w:space="0" w:color="auto"/>
              <w:left w:val="single" w:sz="7" w:space="0" w:color="auto"/>
            </w:tcBorders>
          </w:tcPr>
          <w:p w14:paraId="09E8E50C"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46A7B9C0"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2B8DE407"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7DDF2AC0" w14:textId="77777777">
        <w:tc>
          <w:tcPr>
            <w:tcW w:w="3420" w:type="dxa"/>
            <w:tcBorders>
              <w:top w:val="single" w:sz="7" w:space="0" w:color="auto"/>
              <w:left w:val="double" w:sz="7" w:space="0" w:color="auto"/>
            </w:tcBorders>
          </w:tcPr>
          <w:p w14:paraId="0A7627EA"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Lead</w:t>
            </w:r>
          </w:p>
        </w:tc>
        <w:tc>
          <w:tcPr>
            <w:tcW w:w="1994" w:type="dxa"/>
            <w:tcBorders>
              <w:top w:val="single" w:sz="7" w:space="0" w:color="auto"/>
              <w:left w:val="single" w:sz="7" w:space="0" w:color="auto"/>
            </w:tcBorders>
          </w:tcPr>
          <w:p w14:paraId="71E5E464"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1B77CCDD"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5DFAE990"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29DA61BC" w14:textId="77777777">
        <w:tc>
          <w:tcPr>
            <w:tcW w:w="3420" w:type="dxa"/>
            <w:tcBorders>
              <w:top w:val="single" w:sz="7" w:space="0" w:color="auto"/>
              <w:left w:val="double" w:sz="7" w:space="0" w:color="auto"/>
            </w:tcBorders>
          </w:tcPr>
          <w:p w14:paraId="75780819"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Mercury</w:t>
            </w:r>
          </w:p>
        </w:tc>
        <w:tc>
          <w:tcPr>
            <w:tcW w:w="1994" w:type="dxa"/>
            <w:tcBorders>
              <w:top w:val="single" w:sz="7" w:space="0" w:color="auto"/>
              <w:left w:val="single" w:sz="7" w:space="0" w:color="auto"/>
            </w:tcBorders>
          </w:tcPr>
          <w:p w14:paraId="18DBAD22"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3E8DA32E"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5AB9ED88"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28 days</w:t>
            </w:r>
          </w:p>
        </w:tc>
      </w:tr>
      <w:tr w:rsidR="00F67BC3" w14:paraId="1C13597E" w14:textId="77777777">
        <w:tc>
          <w:tcPr>
            <w:tcW w:w="3420" w:type="dxa"/>
            <w:tcBorders>
              <w:top w:val="single" w:sz="7" w:space="0" w:color="auto"/>
              <w:left w:val="double" w:sz="7" w:space="0" w:color="auto"/>
            </w:tcBorders>
          </w:tcPr>
          <w:p w14:paraId="39E42F48"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Molybdenum</w:t>
            </w:r>
          </w:p>
        </w:tc>
        <w:tc>
          <w:tcPr>
            <w:tcW w:w="1994" w:type="dxa"/>
            <w:tcBorders>
              <w:top w:val="single" w:sz="7" w:space="0" w:color="auto"/>
              <w:left w:val="single" w:sz="7" w:space="0" w:color="auto"/>
            </w:tcBorders>
          </w:tcPr>
          <w:p w14:paraId="01F6A9A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6ED77D53"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5BEFDD8D"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364C7723" w14:textId="77777777">
        <w:tc>
          <w:tcPr>
            <w:tcW w:w="3420" w:type="dxa"/>
            <w:tcBorders>
              <w:top w:val="single" w:sz="7" w:space="0" w:color="auto"/>
              <w:left w:val="double" w:sz="7" w:space="0" w:color="auto"/>
              <w:bottom w:val="double" w:sz="7" w:space="0" w:color="auto"/>
            </w:tcBorders>
          </w:tcPr>
          <w:p w14:paraId="2D5D0680"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Nickel</w:t>
            </w:r>
          </w:p>
        </w:tc>
        <w:tc>
          <w:tcPr>
            <w:tcW w:w="1994" w:type="dxa"/>
            <w:tcBorders>
              <w:top w:val="single" w:sz="7" w:space="0" w:color="auto"/>
              <w:left w:val="single" w:sz="7" w:space="0" w:color="auto"/>
              <w:bottom w:val="double" w:sz="7" w:space="0" w:color="auto"/>
            </w:tcBorders>
          </w:tcPr>
          <w:p w14:paraId="64CF1A2A"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bottom w:val="double" w:sz="7" w:space="0" w:color="auto"/>
            </w:tcBorders>
          </w:tcPr>
          <w:p w14:paraId="782BA9E7"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bottom w:val="double" w:sz="7" w:space="0" w:color="auto"/>
              <w:right w:val="double" w:sz="7" w:space="0" w:color="auto"/>
            </w:tcBorders>
          </w:tcPr>
          <w:p w14:paraId="3E21EB4B"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bl>
    <w:p w14:paraId="2E8339DB" w14:textId="77777777" w:rsidR="00F67BC3" w:rsidRDefault="00F67BC3">
      <w:pPr>
        <w:tabs>
          <w:tab w:val="center" w:pos="6480"/>
        </w:tabs>
        <w:suppressAutoHyphens/>
        <w:spacing w:line="240" w:lineRule="atLeast"/>
        <w:jc w:val="both"/>
        <w:rPr>
          <w:rFonts w:ascii="Book Antiqua" w:hAnsi="Book Antiqua"/>
          <w:b/>
          <w:spacing w:val="-3"/>
          <w:vertAlign w:val="superscript"/>
        </w:rPr>
      </w:pPr>
      <w:r>
        <w:rPr>
          <w:rFonts w:ascii="Book Antiqua" w:hAnsi="Book Antiqua"/>
          <w:spacing w:val="-2"/>
        </w:rPr>
        <w:br w:type="page"/>
      </w:r>
      <w:r>
        <w:rPr>
          <w:rFonts w:ascii="Book Antiqua" w:hAnsi="Book Antiqua"/>
          <w:b/>
          <w:spacing w:val="-3"/>
        </w:rPr>
        <w:lastRenderedPageBreak/>
        <w:tab/>
        <w:t xml:space="preserve">Required Containers, Preservation Techniques, and Holding Times for Sludge Parameters </w:t>
      </w:r>
      <w:r>
        <w:rPr>
          <w:rFonts w:ascii="Book Antiqua" w:hAnsi="Book Antiqua"/>
          <w:b/>
          <w:spacing w:val="-3"/>
          <w:vertAlign w:val="superscript"/>
        </w:rPr>
        <w:t>(1)</w:t>
      </w:r>
    </w:p>
    <w:p w14:paraId="7B4F4C9D"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b/>
          <w:spacing w:val="-3"/>
        </w:rPr>
      </w:pPr>
    </w:p>
    <w:tbl>
      <w:tblPr>
        <w:tblW w:w="0" w:type="auto"/>
        <w:tblInd w:w="120" w:type="dxa"/>
        <w:tblLayout w:type="fixed"/>
        <w:tblCellMar>
          <w:left w:w="120" w:type="dxa"/>
          <w:right w:w="120" w:type="dxa"/>
        </w:tblCellMar>
        <w:tblLook w:val="0000" w:firstRow="0" w:lastRow="0" w:firstColumn="0" w:lastColumn="0" w:noHBand="0" w:noVBand="0"/>
      </w:tblPr>
      <w:tblGrid>
        <w:gridCol w:w="3420"/>
        <w:gridCol w:w="1994"/>
        <w:gridCol w:w="3420"/>
        <w:gridCol w:w="4132"/>
      </w:tblGrid>
      <w:tr w:rsidR="00F67BC3" w14:paraId="19207C49" w14:textId="77777777">
        <w:tc>
          <w:tcPr>
            <w:tcW w:w="3420" w:type="dxa"/>
            <w:tcBorders>
              <w:top w:val="double" w:sz="7" w:space="0" w:color="auto"/>
              <w:left w:val="double" w:sz="7" w:space="0" w:color="auto"/>
              <w:bottom w:val="single" w:sz="18" w:space="0" w:color="auto"/>
            </w:tcBorders>
          </w:tcPr>
          <w:p w14:paraId="2C3B1CDF"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Parameter</w:t>
            </w:r>
          </w:p>
        </w:tc>
        <w:tc>
          <w:tcPr>
            <w:tcW w:w="1994" w:type="dxa"/>
            <w:tcBorders>
              <w:top w:val="double" w:sz="7" w:space="0" w:color="auto"/>
              <w:left w:val="single" w:sz="7" w:space="0" w:color="auto"/>
              <w:bottom w:val="single" w:sz="18" w:space="0" w:color="auto"/>
            </w:tcBorders>
          </w:tcPr>
          <w:p w14:paraId="72CF57F9"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Container</w:t>
            </w:r>
            <w:r>
              <w:rPr>
                <w:rFonts w:ascii="Book Antiqua" w:hAnsi="Book Antiqua"/>
                <w:spacing w:val="-2"/>
                <w:vertAlign w:val="superscript"/>
              </w:rPr>
              <w:t>(2)</w:t>
            </w:r>
          </w:p>
        </w:tc>
        <w:tc>
          <w:tcPr>
            <w:tcW w:w="3420" w:type="dxa"/>
            <w:tcBorders>
              <w:top w:val="double" w:sz="7" w:space="0" w:color="auto"/>
              <w:left w:val="single" w:sz="7" w:space="0" w:color="auto"/>
              <w:bottom w:val="single" w:sz="18" w:space="0" w:color="auto"/>
            </w:tcBorders>
          </w:tcPr>
          <w:p w14:paraId="176ED7C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Preservation</w:t>
            </w:r>
            <w:r>
              <w:rPr>
                <w:rFonts w:ascii="Book Antiqua" w:hAnsi="Book Antiqua"/>
                <w:spacing w:val="-2"/>
                <w:vertAlign w:val="superscript"/>
              </w:rPr>
              <w:t>(3)</w:t>
            </w:r>
          </w:p>
        </w:tc>
        <w:tc>
          <w:tcPr>
            <w:tcW w:w="4132" w:type="dxa"/>
            <w:tcBorders>
              <w:top w:val="double" w:sz="7" w:space="0" w:color="auto"/>
              <w:left w:val="single" w:sz="7" w:space="0" w:color="auto"/>
              <w:bottom w:val="single" w:sz="18" w:space="0" w:color="auto"/>
              <w:right w:val="double" w:sz="7" w:space="0" w:color="auto"/>
            </w:tcBorders>
          </w:tcPr>
          <w:p w14:paraId="1259C67E"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Holding Time</w:t>
            </w:r>
            <w:r>
              <w:rPr>
                <w:rFonts w:ascii="Book Antiqua" w:hAnsi="Book Antiqua"/>
                <w:spacing w:val="-2"/>
                <w:vertAlign w:val="superscript"/>
              </w:rPr>
              <w:t>(4)</w:t>
            </w:r>
          </w:p>
        </w:tc>
      </w:tr>
      <w:tr w:rsidR="00F67BC3" w14:paraId="293228F5" w14:textId="77777777">
        <w:tc>
          <w:tcPr>
            <w:tcW w:w="3420" w:type="dxa"/>
            <w:tcBorders>
              <w:top w:val="single" w:sz="21" w:space="0" w:color="auto"/>
              <w:left w:val="double" w:sz="7" w:space="0" w:color="auto"/>
            </w:tcBorders>
          </w:tcPr>
          <w:p w14:paraId="0E4CABF4"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Potassium</w:t>
            </w:r>
          </w:p>
        </w:tc>
        <w:tc>
          <w:tcPr>
            <w:tcW w:w="1994" w:type="dxa"/>
            <w:tcBorders>
              <w:top w:val="single" w:sz="21" w:space="0" w:color="auto"/>
              <w:left w:val="single" w:sz="7" w:space="0" w:color="auto"/>
            </w:tcBorders>
          </w:tcPr>
          <w:p w14:paraId="2E6D624B"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21" w:space="0" w:color="auto"/>
              <w:left w:val="single" w:sz="7" w:space="0" w:color="auto"/>
            </w:tcBorders>
          </w:tcPr>
          <w:p w14:paraId="3560A8FE"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21" w:space="0" w:color="auto"/>
              <w:left w:val="single" w:sz="7" w:space="0" w:color="auto"/>
              <w:right w:val="double" w:sz="7" w:space="0" w:color="auto"/>
            </w:tcBorders>
          </w:tcPr>
          <w:p w14:paraId="583FF8A1"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77E78A83" w14:textId="77777777">
        <w:tc>
          <w:tcPr>
            <w:tcW w:w="3420" w:type="dxa"/>
            <w:tcBorders>
              <w:top w:val="single" w:sz="7" w:space="0" w:color="auto"/>
              <w:left w:val="double" w:sz="7" w:space="0" w:color="auto"/>
            </w:tcBorders>
          </w:tcPr>
          <w:p w14:paraId="045A0B23"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Selenium</w:t>
            </w:r>
          </w:p>
        </w:tc>
        <w:tc>
          <w:tcPr>
            <w:tcW w:w="1994" w:type="dxa"/>
            <w:tcBorders>
              <w:top w:val="single" w:sz="7" w:space="0" w:color="auto"/>
              <w:left w:val="single" w:sz="7" w:space="0" w:color="auto"/>
            </w:tcBorders>
          </w:tcPr>
          <w:p w14:paraId="0D69DFD0"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P, G</w:t>
            </w:r>
          </w:p>
        </w:tc>
        <w:tc>
          <w:tcPr>
            <w:tcW w:w="3420" w:type="dxa"/>
            <w:tcBorders>
              <w:top w:val="single" w:sz="7" w:space="0" w:color="auto"/>
              <w:left w:val="single" w:sz="7" w:space="0" w:color="auto"/>
            </w:tcBorders>
          </w:tcPr>
          <w:p w14:paraId="31BBD47A"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Nitric acid to pH &lt; 2</w:t>
            </w:r>
          </w:p>
        </w:tc>
        <w:tc>
          <w:tcPr>
            <w:tcW w:w="4132" w:type="dxa"/>
            <w:tcBorders>
              <w:top w:val="single" w:sz="7" w:space="0" w:color="auto"/>
              <w:left w:val="single" w:sz="7" w:space="0" w:color="auto"/>
              <w:right w:val="double" w:sz="7" w:space="0" w:color="auto"/>
            </w:tcBorders>
          </w:tcPr>
          <w:p w14:paraId="0DD322B7"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6 months</w:t>
            </w:r>
          </w:p>
        </w:tc>
      </w:tr>
      <w:tr w:rsidR="00F67BC3" w14:paraId="7951DB58" w14:textId="77777777">
        <w:tc>
          <w:tcPr>
            <w:tcW w:w="3420" w:type="dxa"/>
            <w:tcBorders>
              <w:top w:val="single" w:sz="7" w:space="0" w:color="auto"/>
              <w:left w:val="double" w:sz="7" w:space="0" w:color="auto"/>
            </w:tcBorders>
          </w:tcPr>
          <w:p w14:paraId="08B9C119"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Polychlorinated Biphenyls</w:t>
            </w:r>
          </w:p>
        </w:tc>
        <w:tc>
          <w:tcPr>
            <w:tcW w:w="1994" w:type="dxa"/>
            <w:tcBorders>
              <w:top w:val="single" w:sz="7" w:space="0" w:color="auto"/>
              <w:left w:val="single" w:sz="7" w:space="0" w:color="auto"/>
            </w:tcBorders>
          </w:tcPr>
          <w:p w14:paraId="59319926"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G, Teflon-lined cap or aluminum foil</w:t>
            </w:r>
          </w:p>
        </w:tc>
        <w:tc>
          <w:tcPr>
            <w:tcW w:w="3420" w:type="dxa"/>
            <w:tcBorders>
              <w:top w:val="single" w:sz="7" w:space="0" w:color="auto"/>
              <w:left w:val="single" w:sz="7" w:space="0" w:color="auto"/>
            </w:tcBorders>
          </w:tcPr>
          <w:p w14:paraId="5ECD2211"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Cool, 4 C</w:t>
            </w:r>
          </w:p>
        </w:tc>
        <w:tc>
          <w:tcPr>
            <w:tcW w:w="4132" w:type="dxa"/>
            <w:tcBorders>
              <w:top w:val="single" w:sz="7" w:space="0" w:color="auto"/>
              <w:left w:val="single" w:sz="7" w:space="0" w:color="auto"/>
              <w:right w:val="double" w:sz="7" w:space="0" w:color="auto"/>
            </w:tcBorders>
          </w:tcPr>
          <w:p w14:paraId="7EA0C927"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extract within 7 days, analyze within 40 days after extraction.</w:t>
            </w:r>
          </w:p>
        </w:tc>
      </w:tr>
      <w:tr w:rsidR="00F67BC3" w14:paraId="27073D81" w14:textId="77777777">
        <w:tc>
          <w:tcPr>
            <w:tcW w:w="3420" w:type="dxa"/>
            <w:tcBorders>
              <w:top w:val="single" w:sz="7" w:space="0" w:color="auto"/>
              <w:left w:val="double" w:sz="7" w:space="0" w:color="auto"/>
            </w:tcBorders>
          </w:tcPr>
          <w:p w14:paraId="5458BAAD"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Purgeable Halocarbons</w:t>
            </w:r>
          </w:p>
        </w:tc>
        <w:tc>
          <w:tcPr>
            <w:tcW w:w="1994" w:type="dxa"/>
            <w:tcBorders>
              <w:top w:val="single" w:sz="7" w:space="0" w:color="auto"/>
              <w:left w:val="single" w:sz="7" w:space="0" w:color="auto"/>
            </w:tcBorders>
          </w:tcPr>
          <w:p w14:paraId="6AFE547D"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G, Teflon-lined</w:t>
            </w:r>
          </w:p>
          <w:p w14:paraId="39FC30DA"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septum</w:t>
            </w:r>
          </w:p>
        </w:tc>
        <w:tc>
          <w:tcPr>
            <w:tcW w:w="3420" w:type="dxa"/>
            <w:tcBorders>
              <w:top w:val="single" w:sz="7" w:space="0" w:color="auto"/>
              <w:left w:val="single" w:sz="7" w:space="0" w:color="auto"/>
            </w:tcBorders>
          </w:tcPr>
          <w:p w14:paraId="1AEAF556"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Cool, 4 C, 0.008% Na</w:t>
            </w:r>
            <w:r>
              <w:rPr>
                <w:rFonts w:ascii="Book Antiqua" w:hAnsi="Book Antiqua"/>
                <w:spacing w:val="-2"/>
                <w:vertAlign w:val="subscript"/>
              </w:rPr>
              <w:t>2</w:t>
            </w:r>
            <w:r>
              <w:rPr>
                <w:rFonts w:ascii="Book Antiqua" w:hAnsi="Book Antiqua"/>
                <w:spacing w:val="-2"/>
              </w:rPr>
              <w:t>S</w:t>
            </w:r>
            <w:r>
              <w:rPr>
                <w:rFonts w:ascii="Book Antiqua" w:hAnsi="Book Antiqua"/>
                <w:spacing w:val="-2"/>
                <w:vertAlign w:val="subscript"/>
              </w:rPr>
              <w:t>2</w:t>
            </w:r>
            <w:r>
              <w:rPr>
                <w:rFonts w:ascii="Book Antiqua" w:hAnsi="Book Antiqua"/>
                <w:spacing w:val="-2"/>
              </w:rPr>
              <w:t>O</w:t>
            </w:r>
            <w:r>
              <w:rPr>
                <w:rFonts w:ascii="Book Antiqua" w:hAnsi="Book Antiqua"/>
                <w:spacing w:val="-2"/>
                <w:vertAlign w:val="subscript"/>
              </w:rPr>
              <w:t>3</w:t>
            </w:r>
            <w:r>
              <w:rPr>
                <w:rFonts w:ascii="Book Antiqua" w:hAnsi="Book Antiqua"/>
                <w:spacing w:val="-2"/>
              </w:rPr>
              <w:t xml:space="preserve"> (8)</w:t>
            </w:r>
          </w:p>
        </w:tc>
        <w:tc>
          <w:tcPr>
            <w:tcW w:w="4132" w:type="dxa"/>
            <w:tcBorders>
              <w:top w:val="single" w:sz="7" w:space="0" w:color="auto"/>
              <w:left w:val="single" w:sz="7" w:space="0" w:color="auto"/>
              <w:right w:val="double" w:sz="7" w:space="0" w:color="auto"/>
            </w:tcBorders>
          </w:tcPr>
          <w:p w14:paraId="42D2AB6D"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14 days</w:t>
            </w:r>
          </w:p>
        </w:tc>
      </w:tr>
      <w:tr w:rsidR="00F67BC3" w14:paraId="32E783F9" w14:textId="77777777">
        <w:tc>
          <w:tcPr>
            <w:tcW w:w="3420" w:type="dxa"/>
            <w:tcBorders>
              <w:top w:val="single" w:sz="7" w:space="0" w:color="auto"/>
              <w:left w:val="double" w:sz="7" w:space="0" w:color="auto"/>
            </w:tcBorders>
          </w:tcPr>
          <w:p w14:paraId="5BCF4D96"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Purgeable Aromatic Hydrocarbons</w:t>
            </w:r>
          </w:p>
        </w:tc>
        <w:tc>
          <w:tcPr>
            <w:tcW w:w="1994" w:type="dxa"/>
            <w:tcBorders>
              <w:top w:val="single" w:sz="7" w:space="0" w:color="auto"/>
              <w:left w:val="single" w:sz="7" w:space="0" w:color="auto"/>
            </w:tcBorders>
          </w:tcPr>
          <w:p w14:paraId="3AE05786" w14:textId="77777777" w:rsidR="00F67BC3" w:rsidRDefault="00F67BC3">
            <w:pPr>
              <w:tabs>
                <w:tab w:val="left" w:pos="-1440"/>
                <w:tab w:val="left" w:pos="-720"/>
                <w:tab w:val="left" w:pos="0"/>
                <w:tab w:val="left" w:pos="252"/>
                <w:tab w:val="left" w:pos="720"/>
              </w:tabs>
              <w:suppressAutoHyphens/>
              <w:spacing w:before="90" w:line="240" w:lineRule="atLeast"/>
              <w:jc w:val="center"/>
              <w:rPr>
                <w:rFonts w:ascii="Book Antiqua" w:hAnsi="Book Antiqua"/>
                <w:spacing w:val="-2"/>
              </w:rPr>
            </w:pPr>
            <w:r>
              <w:rPr>
                <w:rFonts w:ascii="Book Antiqua" w:hAnsi="Book Antiqua"/>
                <w:spacing w:val="-2"/>
              </w:rPr>
              <w:t>G, Teflon-lined</w:t>
            </w:r>
          </w:p>
          <w:p w14:paraId="4B8A75F6" w14:textId="77777777" w:rsidR="00F67BC3" w:rsidRDefault="00F67BC3">
            <w:pPr>
              <w:tabs>
                <w:tab w:val="left" w:pos="-1440"/>
                <w:tab w:val="left" w:pos="-720"/>
                <w:tab w:val="left" w:pos="0"/>
                <w:tab w:val="left" w:pos="252"/>
                <w:tab w:val="left" w:pos="720"/>
              </w:tabs>
              <w:suppressAutoHyphens/>
              <w:spacing w:after="54" w:line="240" w:lineRule="atLeast"/>
              <w:jc w:val="center"/>
              <w:rPr>
                <w:rFonts w:ascii="Book Antiqua" w:hAnsi="Book Antiqua"/>
                <w:spacing w:val="-2"/>
              </w:rPr>
            </w:pPr>
            <w:r>
              <w:rPr>
                <w:rFonts w:ascii="Book Antiqua" w:hAnsi="Book Antiqua"/>
                <w:spacing w:val="-2"/>
              </w:rPr>
              <w:t>septum</w:t>
            </w:r>
          </w:p>
        </w:tc>
        <w:tc>
          <w:tcPr>
            <w:tcW w:w="3420" w:type="dxa"/>
            <w:tcBorders>
              <w:top w:val="single" w:sz="7" w:space="0" w:color="auto"/>
              <w:left w:val="single" w:sz="7" w:space="0" w:color="auto"/>
            </w:tcBorders>
          </w:tcPr>
          <w:p w14:paraId="19DC46BF" w14:textId="77777777" w:rsidR="00F67BC3" w:rsidRDefault="00F67BC3">
            <w:pPr>
              <w:tabs>
                <w:tab w:val="left" w:pos="-1440"/>
                <w:tab w:val="left" w:pos="-720"/>
                <w:tab w:val="left" w:pos="0"/>
                <w:tab w:val="left" w:pos="252"/>
                <w:tab w:val="left" w:pos="720"/>
              </w:tabs>
              <w:suppressAutoHyphens/>
              <w:spacing w:before="90" w:line="240" w:lineRule="atLeast"/>
              <w:rPr>
                <w:rFonts w:ascii="Book Antiqua" w:hAnsi="Book Antiqua"/>
                <w:spacing w:val="-2"/>
              </w:rPr>
            </w:pPr>
            <w:r>
              <w:rPr>
                <w:rFonts w:ascii="Book Antiqua" w:hAnsi="Book Antiqua"/>
                <w:spacing w:val="-2"/>
              </w:rPr>
              <w:t>Cool, 4 C, 0.008% Na</w:t>
            </w:r>
            <w:r>
              <w:rPr>
                <w:rFonts w:ascii="Book Antiqua" w:hAnsi="Book Antiqua"/>
                <w:spacing w:val="-2"/>
                <w:vertAlign w:val="subscript"/>
              </w:rPr>
              <w:t>2</w:t>
            </w:r>
            <w:r>
              <w:rPr>
                <w:rFonts w:ascii="Book Antiqua" w:hAnsi="Book Antiqua"/>
                <w:spacing w:val="-2"/>
              </w:rPr>
              <w:t>S</w:t>
            </w:r>
            <w:r>
              <w:rPr>
                <w:rFonts w:ascii="Book Antiqua" w:hAnsi="Book Antiqua"/>
                <w:spacing w:val="-2"/>
                <w:vertAlign w:val="subscript"/>
              </w:rPr>
              <w:t>2</w:t>
            </w:r>
            <w:r>
              <w:rPr>
                <w:rFonts w:ascii="Book Antiqua" w:hAnsi="Book Antiqua"/>
                <w:spacing w:val="-2"/>
              </w:rPr>
              <w:t>O</w:t>
            </w:r>
            <w:r>
              <w:rPr>
                <w:rFonts w:ascii="Book Antiqua" w:hAnsi="Book Antiqua"/>
                <w:spacing w:val="-2"/>
                <w:vertAlign w:val="subscript"/>
              </w:rPr>
              <w:t>3</w:t>
            </w:r>
          </w:p>
          <w:p w14:paraId="3292C1D6" w14:textId="77777777" w:rsidR="00F67BC3" w:rsidRDefault="00F67BC3">
            <w:pPr>
              <w:tabs>
                <w:tab w:val="left" w:pos="-1440"/>
                <w:tab w:val="left" w:pos="-720"/>
                <w:tab w:val="left" w:pos="0"/>
                <w:tab w:val="left" w:pos="252"/>
                <w:tab w:val="left" w:pos="720"/>
              </w:tabs>
              <w:suppressAutoHyphens/>
              <w:spacing w:after="54" w:line="240" w:lineRule="atLeast"/>
              <w:rPr>
                <w:rFonts w:ascii="Book Antiqua" w:hAnsi="Book Antiqua"/>
                <w:spacing w:val="-2"/>
              </w:rPr>
            </w:pPr>
            <w:r>
              <w:rPr>
                <w:rFonts w:ascii="Book Antiqua" w:hAnsi="Book Antiqua"/>
                <w:spacing w:val="-2"/>
              </w:rPr>
              <w:t>HCL to pH 2 (8) (9)</w:t>
            </w:r>
          </w:p>
        </w:tc>
        <w:tc>
          <w:tcPr>
            <w:tcW w:w="4132" w:type="dxa"/>
            <w:tcBorders>
              <w:top w:val="single" w:sz="7" w:space="0" w:color="auto"/>
              <w:left w:val="single" w:sz="7" w:space="0" w:color="auto"/>
              <w:right w:val="double" w:sz="7" w:space="0" w:color="auto"/>
            </w:tcBorders>
          </w:tcPr>
          <w:p w14:paraId="43230E47"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14 days</w:t>
            </w:r>
          </w:p>
        </w:tc>
      </w:tr>
      <w:tr w:rsidR="00F67BC3" w14:paraId="6CC9FA88" w14:textId="77777777">
        <w:tc>
          <w:tcPr>
            <w:tcW w:w="3420" w:type="dxa"/>
            <w:tcBorders>
              <w:top w:val="single" w:sz="7" w:space="0" w:color="auto"/>
              <w:left w:val="double" w:sz="7" w:space="0" w:color="auto"/>
              <w:bottom w:val="double" w:sz="7" w:space="0" w:color="auto"/>
            </w:tcBorders>
          </w:tcPr>
          <w:p w14:paraId="76BEBA8D"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Pesticides</w:t>
            </w:r>
          </w:p>
        </w:tc>
        <w:tc>
          <w:tcPr>
            <w:tcW w:w="1994" w:type="dxa"/>
            <w:tcBorders>
              <w:top w:val="single" w:sz="7" w:space="0" w:color="auto"/>
              <w:left w:val="single" w:sz="7" w:space="0" w:color="auto"/>
              <w:bottom w:val="double" w:sz="7" w:space="0" w:color="auto"/>
            </w:tcBorders>
          </w:tcPr>
          <w:p w14:paraId="0E079DED" w14:textId="77777777" w:rsidR="00F67BC3" w:rsidRDefault="00F67BC3">
            <w:pPr>
              <w:tabs>
                <w:tab w:val="left" w:pos="-1440"/>
                <w:tab w:val="left" w:pos="-720"/>
                <w:tab w:val="left" w:pos="0"/>
                <w:tab w:val="left" w:pos="252"/>
                <w:tab w:val="left" w:pos="720"/>
              </w:tabs>
              <w:suppressAutoHyphens/>
              <w:spacing w:before="90" w:after="54" w:line="240" w:lineRule="atLeast"/>
              <w:jc w:val="center"/>
              <w:rPr>
                <w:rFonts w:ascii="Book Antiqua" w:hAnsi="Book Antiqua"/>
                <w:spacing w:val="-2"/>
              </w:rPr>
            </w:pPr>
            <w:r>
              <w:rPr>
                <w:rFonts w:ascii="Book Antiqua" w:hAnsi="Book Antiqua"/>
                <w:spacing w:val="-2"/>
              </w:rPr>
              <w:t>G, Teflon-lined cap</w:t>
            </w:r>
          </w:p>
        </w:tc>
        <w:tc>
          <w:tcPr>
            <w:tcW w:w="3420" w:type="dxa"/>
            <w:tcBorders>
              <w:top w:val="single" w:sz="7" w:space="0" w:color="auto"/>
              <w:left w:val="single" w:sz="7" w:space="0" w:color="auto"/>
              <w:bottom w:val="double" w:sz="7" w:space="0" w:color="auto"/>
            </w:tcBorders>
          </w:tcPr>
          <w:p w14:paraId="55423363"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Cool, 4 C, pH 5-9 (10)</w:t>
            </w:r>
          </w:p>
        </w:tc>
        <w:tc>
          <w:tcPr>
            <w:tcW w:w="4132" w:type="dxa"/>
            <w:tcBorders>
              <w:top w:val="single" w:sz="7" w:space="0" w:color="auto"/>
              <w:left w:val="single" w:sz="7" w:space="0" w:color="auto"/>
              <w:bottom w:val="double" w:sz="7" w:space="0" w:color="auto"/>
              <w:right w:val="double" w:sz="7" w:space="0" w:color="auto"/>
            </w:tcBorders>
          </w:tcPr>
          <w:p w14:paraId="67BA2FD5" w14:textId="77777777" w:rsidR="00F67BC3" w:rsidRDefault="00F67BC3">
            <w:pPr>
              <w:tabs>
                <w:tab w:val="left" w:pos="-1440"/>
                <w:tab w:val="left" w:pos="-720"/>
                <w:tab w:val="left" w:pos="0"/>
                <w:tab w:val="left" w:pos="252"/>
                <w:tab w:val="left" w:pos="720"/>
              </w:tabs>
              <w:suppressAutoHyphens/>
              <w:spacing w:before="90" w:after="54" w:line="240" w:lineRule="atLeast"/>
              <w:rPr>
                <w:rFonts w:ascii="Book Antiqua" w:hAnsi="Book Antiqua"/>
                <w:spacing w:val="-2"/>
              </w:rPr>
            </w:pPr>
            <w:r>
              <w:rPr>
                <w:rFonts w:ascii="Book Antiqua" w:hAnsi="Book Antiqua"/>
                <w:spacing w:val="-2"/>
              </w:rPr>
              <w:t>7 days until extraction, 40 days after extraction</w:t>
            </w:r>
          </w:p>
        </w:tc>
      </w:tr>
    </w:tbl>
    <w:p w14:paraId="1B9D32C9"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r>
        <w:rPr>
          <w:rFonts w:ascii="Book Antiqua" w:hAnsi="Book Antiqua"/>
          <w:spacing w:val="-2"/>
        </w:rPr>
        <w:br w:type="page"/>
      </w:r>
      <w:r>
        <w:rPr>
          <w:rFonts w:ascii="Book Antiqua" w:hAnsi="Book Antiqua"/>
          <w:b/>
          <w:spacing w:val="-3"/>
        </w:rPr>
        <w:lastRenderedPageBreak/>
        <w:t>Sample Collection References:</w:t>
      </w:r>
    </w:p>
    <w:p w14:paraId="78B21AC3"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63B9B18F"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(1)</w:t>
      </w:r>
      <w:r>
        <w:rPr>
          <w:rFonts w:ascii="Book Antiqua" w:hAnsi="Book Antiqua"/>
          <w:spacing w:val="-2"/>
        </w:rPr>
        <w:tab/>
        <w:t>Abstracted from the Code of Federal Regulations, 40 CFR Part 136, revised as of July 1986.</w:t>
      </w:r>
    </w:p>
    <w:p w14:paraId="65DDAB91"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040BB3BE"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(2)</w:t>
      </w:r>
      <w:r>
        <w:rPr>
          <w:rFonts w:ascii="Book Antiqua" w:hAnsi="Book Antiqua"/>
          <w:spacing w:val="-2"/>
        </w:rPr>
        <w:tab/>
        <w:t>Polyethylene (P) or Glass (G).</w:t>
      </w:r>
    </w:p>
    <w:p w14:paraId="4FFB403D"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74DC312F"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(3)</w:t>
      </w:r>
      <w:r>
        <w:rPr>
          <w:rFonts w:ascii="Book Antiqua" w:hAnsi="Book Antiqua"/>
          <w:spacing w:val="-2"/>
        </w:rPr>
        <w:tab/>
        <w:t>Sample preservation should be performed immediately upon sample collection.  For composite chemical samples each aliquot should be preserved at the time of collection.  When use of an automated sampler makes it impossible to preserve each aliquot, then chemical samples may be preserved by maintaining at 4 C until composting and sample splitting is completed.</w:t>
      </w:r>
    </w:p>
    <w:p w14:paraId="3E57CDC9"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497E7FA5"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(4)</w:t>
      </w:r>
      <w:r>
        <w:rPr>
          <w:rFonts w:ascii="Book Antiqua" w:hAnsi="Book Antiqua"/>
          <w:spacing w:val="-2"/>
        </w:rPr>
        <w:tab/>
        <w:t>Samples should be analyzed as soon as possible after collection.  The times listed are the maximum times that samples may be held before analysis and still be considered valid.  Some samples may not be stable for the maximum time period given in the table.  A permittee or monitoring laboratory is obligated to hold the sample for a shorter time if knowledge exists to show that this is necessary to maintain sample stability.</w:t>
      </w:r>
    </w:p>
    <w:p w14:paraId="14F3BECD"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65EB7A7D"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(5)</w:t>
      </w:r>
      <w:r>
        <w:rPr>
          <w:rFonts w:ascii="Book Antiqua" w:hAnsi="Book Antiqua"/>
          <w:spacing w:val="-2"/>
        </w:rPr>
        <w:tab/>
        <w:t>Analyze sludge samples for the total metals listed.</w:t>
      </w:r>
    </w:p>
    <w:p w14:paraId="15C6FA35"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0D799335"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(6)</w:t>
      </w:r>
      <w:r>
        <w:rPr>
          <w:rFonts w:ascii="Book Antiqua" w:hAnsi="Book Antiqua"/>
          <w:spacing w:val="-2"/>
        </w:rPr>
        <w:tab/>
        <w:t>When the extractable analytes of concern fall within a single chemical category, the specified preservative and maximum holding times should be observed for the optimum safeguard of sample integrity.</w:t>
      </w:r>
    </w:p>
    <w:p w14:paraId="0C110477"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03E50327"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(7)</w:t>
      </w:r>
      <w:r>
        <w:rPr>
          <w:rFonts w:ascii="Book Antiqua" w:hAnsi="Book Antiqua"/>
          <w:spacing w:val="-2"/>
        </w:rPr>
        <w:tab/>
        <w:t>The following optional preservation may be used when the referenced categories are to be analyzed in a single sample:  Cool to 4 C, add 0.008% Na</w:t>
      </w:r>
      <w:r>
        <w:rPr>
          <w:rFonts w:ascii="Book Antiqua" w:hAnsi="Book Antiqua"/>
          <w:spacing w:val="-2"/>
          <w:vertAlign w:val="subscript"/>
        </w:rPr>
        <w:t>2</w:t>
      </w:r>
      <w:r>
        <w:rPr>
          <w:rFonts w:ascii="Book Antiqua" w:hAnsi="Book Antiqua"/>
          <w:spacing w:val="-2"/>
        </w:rPr>
        <w:t>S</w:t>
      </w:r>
      <w:r>
        <w:rPr>
          <w:rFonts w:ascii="Book Antiqua" w:hAnsi="Book Antiqua"/>
          <w:spacing w:val="-2"/>
          <w:vertAlign w:val="subscript"/>
        </w:rPr>
        <w:t>2</w:t>
      </w:r>
      <w:r>
        <w:rPr>
          <w:rFonts w:ascii="Book Antiqua" w:hAnsi="Book Antiqua"/>
          <w:spacing w:val="-2"/>
        </w:rPr>
        <w:t>0</w:t>
      </w:r>
      <w:r>
        <w:rPr>
          <w:rFonts w:ascii="Book Antiqua" w:hAnsi="Book Antiqua"/>
          <w:spacing w:val="-2"/>
          <w:vertAlign w:val="subscript"/>
        </w:rPr>
        <w:t>3</w:t>
      </w:r>
      <w:r>
        <w:rPr>
          <w:rFonts w:ascii="Book Antiqua" w:hAnsi="Book Antiqua"/>
          <w:spacing w:val="-2"/>
        </w:rPr>
        <w:t xml:space="preserve"> to reduce residual chlorine, only if present; store in dark; adjust pH 6.0-9.0.  Samples preserved in this manner may be held for seven days before extraction and for forty days after extraction.</w:t>
      </w:r>
    </w:p>
    <w:p w14:paraId="03B6B24F"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12E32A96"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(8)</w:t>
      </w:r>
      <w:r>
        <w:rPr>
          <w:rFonts w:ascii="Book Antiqua" w:hAnsi="Book Antiqua"/>
          <w:spacing w:val="-2"/>
        </w:rPr>
        <w:tab/>
        <w:t>0.008% Na</w:t>
      </w:r>
      <w:r>
        <w:rPr>
          <w:rFonts w:ascii="Book Antiqua" w:hAnsi="Book Antiqua"/>
          <w:spacing w:val="-2"/>
          <w:vertAlign w:val="subscript"/>
        </w:rPr>
        <w:t>2</w:t>
      </w:r>
      <w:r>
        <w:rPr>
          <w:rFonts w:ascii="Book Antiqua" w:hAnsi="Book Antiqua"/>
          <w:spacing w:val="-2"/>
        </w:rPr>
        <w:t>S</w:t>
      </w:r>
      <w:r>
        <w:rPr>
          <w:rFonts w:ascii="Book Antiqua" w:hAnsi="Book Antiqua"/>
          <w:spacing w:val="-2"/>
          <w:vertAlign w:val="subscript"/>
        </w:rPr>
        <w:t>2</w:t>
      </w:r>
      <w:r>
        <w:rPr>
          <w:rFonts w:ascii="Book Antiqua" w:hAnsi="Book Antiqua"/>
          <w:spacing w:val="-2"/>
        </w:rPr>
        <w:t>0</w:t>
      </w:r>
      <w:r>
        <w:rPr>
          <w:rFonts w:ascii="Book Antiqua" w:hAnsi="Book Antiqua"/>
          <w:spacing w:val="-2"/>
          <w:vertAlign w:val="subscript"/>
        </w:rPr>
        <w:t>3</w:t>
      </w:r>
      <w:r>
        <w:rPr>
          <w:rFonts w:ascii="Book Antiqua" w:hAnsi="Book Antiqua"/>
          <w:spacing w:val="-2"/>
        </w:rPr>
        <w:t xml:space="preserve"> should only be used in the presence of residual chlorine.</w:t>
      </w:r>
    </w:p>
    <w:p w14:paraId="2FE58493"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131BCB34"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(9)</w:t>
      </w:r>
      <w:r>
        <w:rPr>
          <w:rFonts w:ascii="Book Antiqua" w:hAnsi="Book Antiqua"/>
          <w:spacing w:val="-2"/>
        </w:rPr>
        <w:tab/>
        <w:t>Sampling receiving no pH adjustment must be analyzed within 7 days of sampling.</w:t>
      </w:r>
    </w:p>
    <w:p w14:paraId="2C4F4E87"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79845334" w14:textId="77777777" w:rsidR="00F67BC3" w:rsidRDefault="00F67BC3">
      <w:pPr>
        <w:tabs>
          <w:tab w:val="left" w:pos="-1440"/>
          <w:tab w:val="left" w:pos="-720"/>
          <w:tab w:val="left" w:pos="0"/>
          <w:tab w:val="left" w:pos="252"/>
          <w:tab w:val="left" w:pos="720"/>
        </w:tabs>
        <w:suppressAutoHyphens/>
        <w:spacing w:line="240" w:lineRule="atLeast"/>
        <w:ind w:left="720" w:hanging="720"/>
        <w:jc w:val="both"/>
        <w:rPr>
          <w:rFonts w:ascii="Book Antiqua" w:hAnsi="Book Antiqua"/>
          <w:spacing w:val="-2"/>
        </w:rPr>
      </w:pPr>
      <w:r>
        <w:rPr>
          <w:rFonts w:ascii="Book Antiqua" w:hAnsi="Book Antiqua"/>
          <w:spacing w:val="-2"/>
        </w:rPr>
        <w:t>(10)</w:t>
      </w:r>
      <w:r>
        <w:rPr>
          <w:rFonts w:ascii="Book Antiqua" w:hAnsi="Book Antiqua"/>
          <w:spacing w:val="-2"/>
        </w:rPr>
        <w:tab/>
        <w:t>The pH adjustment may be performed upon receipt at the laboratory and may be omitted if the samples are within 72 hours of collection.</w:t>
      </w:r>
    </w:p>
    <w:p w14:paraId="6478DAA3"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spacing w:val="-2"/>
        </w:rPr>
      </w:pPr>
    </w:p>
    <w:p w14:paraId="0B689D06" w14:textId="77777777" w:rsidR="00F67BC3" w:rsidRDefault="00F67BC3">
      <w:pPr>
        <w:tabs>
          <w:tab w:val="left" w:pos="-720"/>
        </w:tabs>
        <w:suppressAutoHyphens/>
        <w:spacing w:line="240" w:lineRule="atLeast"/>
        <w:jc w:val="both"/>
        <w:rPr>
          <w:rFonts w:ascii="Book Antiqua" w:hAnsi="Book Antiqua"/>
          <w:spacing w:val="-2"/>
        </w:rPr>
        <w:sectPr w:rsidR="00F67BC3">
          <w:headerReference w:type="default" r:id="rId37"/>
          <w:pgSz w:w="15840" w:h="12240" w:orient="landscape"/>
          <w:pgMar w:top="1080" w:right="619" w:bottom="1080" w:left="720" w:header="634" w:footer="230" w:gutter="0"/>
          <w:pgNumType w:start="1"/>
          <w:cols w:space="720"/>
        </w:sectPr>
      </w:pPr>
    </w:p>
    <w:p w14:paraId="475CA1AE" w14:textId="77777777" w:rsidR="00F67BC3" w:rsidRDefault="00F67BC3">
      <w:pPr>
        <w:tabs>
          <w:tab w:val="center" w:pos="4680"/>
        </w:tabs>
        <w:suppressAutoHyphens/>
        <w:spacing w:line="240" w:lineRule="atLeast"/>
        <w:jc w:val="both"/>
        <w:rPr>
          <w:rFonts w:ascii="Book Antiqua" w:hAnsi="Book Antiqua"/>
          <w:spacing w:val="-2"/>
        </w:rPr>
      </w:pPr>
      <w:r>
        <w:rPr>
          <w:rFonts w:ascii="Book Antiqua" w:hAnsi="Book Antiqua"/>
          <w:b/>
          <w:spacing w:val="-2"/>
        </w:rPr>
        <w:lastRenderedPageBreak/>
        <w:tab/>
        <w:t xml:space="preserve">    Table 1.  Soil Test Levels for Phosphorus and Potassium</w:t>
      </w:r>
      <w:r>
        <w:rPr>
          <w:rFonts w:ascii="Book Antiqua" w:hAnsi="Book Antiqua"/>
          <w:spacing w:val="-2"/>
        </w:rPr>
        <w:fldChar w:fldCharType="begin"/>
      </w:r>
      <w:r>
        <w:rPr>
          <w:rFonts w:ascii="Book Antiqua" w:hAnsi="Book Antiqua"/>
          <w:spacing w:val="-2"/>
        </w:rPr>
        <w:instrText xml:space="preserve">PRIVATE </w:instrText>
      </w:r>
      <w:r>
        <w:rPr>
          <w:rFonts w:ascii="Book Antiqua" w:hAnsi="Book Antiqua"/>
          <w:spacing w:val="-2"/>
        </w:rPr>
        <w:fldChar w:fldCharType="end"/>
      </w:r>
    </w:p>
    <w:p w14:paraId="47B37A62" w14:textId="77777777" w:rsidR="00F67BC3" w:rsidRDefault="00F67BC3">
      <w:pPr>
        <w:tabs>
          <w:tab w:val="left" w:pos="-720"/>
        </w:tabs>
        <w:suppressAutoHyphens/>
        <w:spacing w:line="240" w:lineRule="atLeast"/>
        <w:jc w:val="both"/>
        <w:rPr>
          <w:rFonts w:ascii="Book Antiqua" w:hAnsi="Book Antiqua"/>
          <w:spacing w:val="-2"/>
        </w:rPr>
      </w:pPr>
    </w:p>
    <w:p w14:paraId="4B6AEA33" w14:textId="77777777" w:rsidR="00F67BC3" w:rsidRDefault="00F67BC3">
      <w:pPr>
        <w:tabs>
          <w:tab w:val="left" w:pos="-720"/>
        </w:tabs>
        <w:suppressAutoHyphens/>
        <w:spacing w:line="240" w:lineRule="atLeast"/>
        <w:jc w:val="both"/>
        <w:rPr>
          <w:rFonts w:ascii="Book Antiqua" w:hAnsi="Book Antiqua"/>
          <w:spacing w:val="-2"/>
        </w:rPr>
      </w:pPr>
      <w:r>
        <w:rPr>
          <w:rFonts w:ascii="Book Antiqua" w:hAnsi="Book Antiqua"/>
          <w:spacing w:val="-2"/>
        </w:rPr>
        <w:tab/>
      </w:r>
      <w:r>
        <w:rPr>
          <w:rFonts w:ascii="Book Antiqua" w:hAnsi="Book Antiqua"/>
          <w:spacing w:val="-2"/>
        </w:rPr>
        <w:tab/>
      </w:r>
      <w:r>
        <w:rPr>
          <w:rFonts w:ascii="Book Antiqua" w:hAnsi="Book Antiqua"/>
          <w:spacing w:val="-2"/>
        </w:rPr>
        <w:tab/>
        <w:t>__________________________________________________________</w:t>
      </w:r>
    </w:p>
    <w:p w14:paraId="5FA7963E" w14:textId="77777777" w:rsidR="00F67BC3" w:rsidRDefault="00F67BC3">
      <w:pPr>
        <w:tabs>
          <w:tab w:val="left" w:pos="-720"/>
        </w:tabs>
        <w:suppressAutoHyphens/>
        <w:spacing w:line="240" w:lineRule="atLeast"/>
        <w:jc w:val="both"/>
        <w:rPr>
          <w:rFonts w:ascii="Book Antiqua" w:hAnsi="Book Antiqua"/>
          <w:spacing w:val="-2"/>
        </w:rPr>
      </w:pPr>
      <w:r>
        <w:rPr>
          <w:rFonts w:ascii="Book Antiqua" w:hAnsi="Book Antiqua"/>
          <w:spacing w:val="-2"/>
        </w:rPr>
        <w:tab/>
      </w:r>
      <w:r>
        <w:rPr>
          <w:rFonts w:ascii="Book Antiqua" w:hAnsi="Book Antiqua"/>
          <w:spacing w:val="-2"/>
        </w:rPr>
        <w:tab/>
      </w:r>
      <w:r>
        <w:rPr>
          <w:rFonts w:ascii="Book Antiqua" w:hAnsi="Book Antiqua"/>
          <w:spacing w:val="-2"/>
        </w:rPr>
        <w:tab/>
        <w:t>Soil Test Level</w:t>
      </w:r>
      <w:r>
        <w:rPr>
          <w:rFonts w:ascii="Book Antiqua" w:hAnsi="Book Antiqua"/>
          <w:spacing w:val="-2"/>
        </w:rPr>
        <w:tab/>
      </w:r>
      <w:r>
        <w:rPr>
          <w:rFonts w:ascii="Book Antiqua" w:hAnsi="Book Antiqua"/>
          <w:spacing w:val="-2"/>
        </w:rPr>
        <w:tab/>
        <w:t>Phosphorus Test</w:t>
      </w:r>
      <w:r>
        <w:rPr>
          <w:rFonts w:ascii="Book Antiqua" w:hAnsi="Book Antiqua"/>
          <w:spacing w:val="-2"/>
        </w:rPr>
        <w:tab/>
      </w:r>
      <w:r>
        <w:rPr>
          <w:rFonts w:ascii="Book Antiqua" w:hAnsi="Book Antiqua"/>
          <w:spacing w:val="-2"/>
        </w:rPr>
        <w:tab/>
        <w:t>Potassium Test</w:t>
      </w:r>
    </w:p>
    <w:p w14:paraId="3B3BC20F" w14:textId="77777777" w:rsidR="00F67BC3" w:rsidRDefault="00F67BC3">
      <w:pPr>
        <w:tabs>
          <w:tab w:val="left" w:pos="-720"/>
        </w:tabs>
        <w:suppressAutoHyphens/>
        <w:spacing w:line="240" w:lineRule="atLeast"/>
        <w:jc w:val="both"/>
        <w:rPr>
          <w:rFonts w:ascii="Book Antiqua" w:hAnsi="Book Antiqua"/>
          <w:spacing w:val="-2"/>
        </w:rPr>
      </w:pPr>
      <w:r>
        <w:rPr>
          <w:rFonts w:ascii="Book Antiqua" w:hAnsi="Book Antiqua"/>
          <w:spacing w:val="-2"/>
        </w:rPr>
        <w:tab/>
      </w:r>
      <w:r>
        <w:rPr>
          <w:rFonts w:ascii="Book Antiqua" w:hAnsi="Book Antiqua"/>
          <w:spacing w:val="-2"/>
        </w:rPr>
        <w:tab/>
      </w:r>
      <w:r>
        <w:rPr>
          <w:rFonts w:ascii="Book Antiqua" w:hAnsi="Book Antiqua"/>
          <w:spacing w:val="-2"/>
        </w:rPr>
        <w:tab/>
      </w:r>
      <w:r>
        <w:rPr>
          <w:rFonts w:ascii="Book Antiqua" w:hAnsi="Book Antiqua"/>
          <w:spacing w:val="-2"/>
        </w:rPr>
        <w:tab/>
      </w:r>
      <w:r>
        <w:rPr>
          <w:rFonts w:ascii="Book Antiqua" w:hAnsi="Book Antiqua"/>
          <w:spacing w:val="-2"/>
        </w:rPr>
        <w:tab/>
      </w:r>
      <w:r>
        <w:rPr>
          <w:rFonts w:ascii="Book Antiqua" w:hAnsi="Book Antiqua"/>
          <w:spacing w:val="-2"/>
        </w:rPr>
        <w:tab/>
        <w:t>(lbs./acre)</w:t>
      </w:r>
      <w:r>
        <w:rPr>
          <w:rFonts w:ascii="Book Antiqua" w:hAnsi="Book Antiqua"/>
          <w:spacing w:val="-2"/>
        </w:rPr>
        <w:tab/>
      </w:r>
      <w:r>
        <w:rPr>
          <w:rFonts w:ascii="Book Antiqua" w:hAnsi="Book Antiqua"/>
          <w:spacing w:val="-2"/>
        </w:rPr>
        <w:tab/>
        <w:t>(lbs./acre)</w:t>
      </w:r>
    </w:p>
    <w:p w14:paraId="7E9084C0" w14:textId="77777777" w:rsidR="00F67BC3" w:rsidRDefault="00F67BC3">
      <w:pPr>
        <w:tabs>
          <w:tab w:val="left" w:pos="-720"/>
        </w:tabs>
        <w:suppressAutoHyphens/>
        <w:spacing w:line="240" w:lineRule="atLeast"/>
        <w:jc w:val="both"/>
        <w:rPr>
          <w:rFonts w:ascii="Book Antiqua" w:hAnsi="Book Antiqua"/>
          <w:spacing w:val="-2"/>
        </w:rPr>
      </w:pPr>
      <w:r>
        <w:rPr>
          <w:rFonts w:ascii="Book Antiqua" w:hAnsi="Book Antiqua"/>
          <w:spacing w:val="-2"/>
        </w:rPr>
        <w:tab/>
      </w:r>
      <w:r>
        <w:rPr>
          <w:rFonts w:ascii="Book Antiqua" w:hAnsi="Book Antiqua"/>
          <w:spacing w:val="-2"/>
        </w:rPr>
        <w:tab/>
      </w:r>
      <w:r>
        <w:rPr>
          <w:rFonts w:ascii="Book Antiqua" w:hAnsi="Book Antiqua"/>
          <w:spacing w:val="-2"/>
        </w:rPr>
        <w:tab/>
        <w:t>__________________________________________________________</w:t>
      </w:r>
    </w:p>
    <w:p w14:paraId="0941A8A6" w14:textId="77777777" w:rsidR="00F67BC3" w:rsidRDefault="00F67BC3">
      <w:pPr>
        <w:tabs>
          <w:tab w:val="left" w:pos="-720"/>
        </w:tabs>
        <w:suppressAutoHyphens/>
        <w:spacing w:line="240" w:lineRule="atLeast"/>
        <w:jc w:val="both"/>
        <w:rPr>
          <w:rFonts w:ascii="Book Antiqua" w:hAnsi="Book Antiqua"/>
          <w:spacing w:val="-2"/>
        </w:rPr>
      </w:pPr>
    </w:p>
    <w:p w14:paraId="36EF9530" w14:textId="77777777" w:rsidR="00F67BC3" w:rsidRDefault="00F67BC3">
      <w:pPr>
        <w:tabs>
          <w:tab w:val="left" w:pos="-720"/>
        </w:tabs>
        <w:suppressAutoHyphens/>
        <w:spacing w:line="240" w:lineRule="atLeast"/>
        <w:jc w:val="both"/>
        <w:rPr>
          <w:rFonts w:ascii="Book Antiqua" w:hAnsi="Book Antiqua"/>
          <w:spacing w:val="-2"/>
        </w:rPr>
      </w:pPr>
      <w:r>
        <w:rPr>
          <w:rFonts w:ascii="Book Antiqua" w:hAnsi="Book Antiqua"/>
          <w:spacing w:val="-2"/>
        </w:rPr>
        <w:tab/>
      </w:r>
      <w:r>
        <w:rPr>
          <w:rFonts w:ascii="Book Antiqua" w:hAnsi="Book Antiqua"/>
          <w:spacing w:val="-2"/>
        </w:rPr>
        <w:tab/>
      </w:r>
      <w:r>
        <w:rPr>
          <w:rFonts w:ascii="Book Antiqua" w:hAnsi="Book Antiqua"/>
          <w:spacing w:val="-2"/>
        </w:rPr>
        <w:tab/>
        <w:t>Very low</w:t>
      </w:r>
      <w:r>
        <w:rPr>
          <w:rFonts w:ascii="Book Antiqua" w:hAnsi="Book Antiqua"/>
          <w:spacing w:val="-2"/>
        </w:rPr>
        <w:tab/>
      </w:r>
      <w:r>
        <w:rPr>
          <w:rFonts w:ascii="Book Antiqua" w:hAnsi="Book Antiqua"/>
          <w:spacing w:val="-2"/>
        </w:rPr>
        <w:tab/>
        <w:t xml:space="preserve">   0 - 10</w:t>
      </w:r>
      <w:r>
        <w:rPr>
          <w:rFonts w:ascii="Book Antiqua" w:hAnsi="Book Antiqua"/>
          <w:spacing w:val="-2"/>
        </w:rPr>
        <w:tab/>
      </w:r>
      <w:r>
        <w:rPr>
          <w:rFonts w:ascii="Book Antiqua" w:hAnsi="Book Antiqua"/>
          <w:spacing w:val="-2"/>
        </w:rPr>
        <w:tab/>
        <w:t xml:space="preserve">   0 -  80</w:t>
      </w:r>
    </w:p>
    <w:p w14:paraId="203B24B6" w14:textId="77777777" w:rsidR="00F67BC3" w:rsidRDefault="00F67BC3">
      <w:pPr>
        <w:tabs>
          <w:tab w:val="left" w:pos="-720"/>
        </w:tabs>
        <w:suppressAutoHyphens/>
        <w:spacing w:line="240" w:lineRule="atLeast"/>
        <w:jc w:val="both"/>
        <w:rPr>
          <w:rFonts w:ascii="Book Antiqua" w:hAnsi="Book Antiqua"/>
          <w:spacing w:val="-2"/>
        </w:rPr>
      </w:pPr>
    </w:p>
    <w:p w14:paraId="17FC1E88" w14:textId="77777777" w:rsidR="00F67BC3" w:rsidRDefault="00F67BC3">
      <w:pPr>
        <w:tabs>
          <w:tab w:val="left" w:pos="-720"/>
        </w:tabs>
        <w:suppressAutoHyphens/>
        <w:spacing w:line="240" w:lineRule="atLeast"/>
        <w:jc w:val="both"/>
        <w:rPr>
          <w:rFonts w:ascii="Book Antiqua" w:hAnsi="Book Antiqua"/>
          <w:spacing w:val="-2"/>
        </w:rPr>
      </w:pPr>
      <w:r>
        <w:rPr>
          <w:rFonts w:ascii="Book Antiqua" w:hAnsi="Book Antiqua"/>
          <w:spacing w:val="-2"/>
        </w:rPr>
        <w:tab/>
      </w:r>
      <w:r>
        <w:rPr>
          <w:rFonts w:ascii="Book Antiqua" w:hAnsi="Book Antiqua"/>
          <w:spacing w:val="-2"/>
        </w:rPr>
        <w:tab/>
      </w:r>
      <w:r>
        <w:rPr>
          <w:rFonts w:ascii="Book Antiqua" w:hAnsi="Book Antiqua"/>
          <w:spacing w:val="-2"/>
        </w:rPr>
        <w:tab/>
        <w:t>Low</w:t>
      </w:r>
      <w:r>
        <w:rPr>
          <w:rFonts w:ascii="Book Antiqua" w:hAnsi="Book Antiqua"/>
          <w:spacing w:val="-2"/>
        </w:rPr>
        <w:tab/>
      </w:r>
      <w:r>
        <w:rPr>
          <w:rFonts w:ascii="Book Antiqua" w:hAnsi="Book Antiqua"/>
          <w:spacing w:val="-2"/>
        </w:rPr>
        <w:tab/>
      </w:r>
      <w:r>
        <w:rPr>
          <w:rFonts w:ascii="Book Antiqua" w:hAnsi="Book Antiqua"/>
          <w:spacing w:val="-2"/>
        </w:rPr>
        <w:tab/>
        <w:t xml:space="preserve">  11 - 20</w:t>
      </w:r>
      <w:r>
        <w:rPr>
          <w:rFonts w:ascii="Book Antiqua" w:hAnsi="Book Antiqua"/>
          <w:spacing w:val="-2"/>
        </w:rPr>
        <w:tab/>
      </w:r>
      <w:r>
        <w:rPr>
          <w:rFonts w:ascii="Book Antiqua" w:hAnsi="Book Antiqua"/>
          <w:spacing w:val="-2"/>
        </w:rPr>
        <w:tab/>
        <w:t xml:space="preserve">  81 - 150</w:t>
      </w:r>
    </w:p>
    <w:p w14:paraId="3E2BF4AA" w14:textId="77777777" w:rsidR="00F67BC3" w:rsidRDefault="00F67BC3">
      <w:pPr>
        <w:tabs>
          <w:tab w:val="left" w:pos="-720"/>
        </w:tabs>
        <w:suppressAutoHyphens/>
        <w:spacing w:line="240" w:lineRule="atLeast"/>
        <w:jc w:val="both"/>
        <w:rPr>
          <w:rFonts w:ascii="Book Antiqua" w:hAnsi="Book Antiqua"/>
          <w:spacing w:val="-2"/>
        </w:rPr>
      </w:pPr>
    </w:p>
    <w:p w14:paraId="3755EC82" w14:textId="77777777" w:rsidR="00F67BC3" w:rsidRDefault="00F67BC3">
      <w:pPr>
        <w:tabs>
          <w:tab w:val="left" w:pos="-720"/>
        </w:tabs>
        <w:suppressAutoHyphens/>
        <w:spacing w:line="240" w:lineRule="atLeast"/>
        <w:jc w:val="both"/>
        <w:rPr>
          <w:rFonts w:ascii="Book Antiqua" w:hAnsi="Book Antiqua"/>
          <w:spacing w:val="-2"/>
        </w:rPr>
      </w:pPr>
      <w:r>
        <w:rPr>
          <w:rFonts w:ascii="Book Antiqua" w:hAnsi="Book Antiqua"/>
          <w:spacing w:val="-2"/>
        </w:rPr>
        <w:tab/>
      </w:r>
      <w:r>
        <w:rPr>
          <w:rFonts w:ascii="Book Antiqua" w:hAnsi="Book Antiqua"/>
          <w:spacing w:val="-2"/>
        </w:rPr>
        <w:tab/>
      </w:r>
      <w:r>
        <w:rPr>
          <w:rFonts w:ascii="Book Antiqua" w:hAnsi="Book Antiqua"/>
          <w:spacing w:val="-2"/>
        </w:rPr>
        <w:tab/>
        <w:t>Medium</w:t>
      </w:r>
      <w:r>
        <w:rPr>
          <w:rFonts w:ascii="Book Antiqua" w:hAnsi="Book Antiqua"/>
          <w:spacing w:val="-2"/>
        </w:rPr>
        <w:tab/>
      </w:r>
      <w:r>
        <w:rPr>
          <w:rFonts w:ascii="Book Antiqua" w:hAnsi="Book Antiqua"/>
          <w:spacing w:val="-2"/>
        </w:rPr>
        <w:tab/>
        <w:t xml:space="preserve">  21 - 30</w:t>
      </w:r>
      <w:r>
        <w:rPr>
          <w:rFonts w:ascii="Book Antiqua" w:hAnsi="Book Antiqua"/>
          <w:spacing w:val="-2"/>
        </w:rPr>
        <w:tab/>
      </w:r>
      <w:r>
        <w:rPr>
          <w:rFonts w:ascii="Book Antiqua" w:hAnsi="Book Antiqua"/>
          <w:spacing w:val="-2"/>
        </w:rPr>
        <w:tab/>
        <w:t xml:space="preserve"> 151 - 120</w:t>
      </w:r>
    </w:p>
    <w:p w14:paraId="765F0D64" w14:textId="77777777" w:rsidR="00F67BC3" w:rsidRDefault="00F67BC3">
      <w:pPr>
        <w:tabs>
          <w:tab w:val="left" w:pos="-720"/>
        </w:tabs>
        <w:suppressAutoHyphens/>
        <w:spacing w:line="240" w:lineRule="atLeast"/>
        <w:jc w:val="both"/>
        <w:rPr>
          <w:rFonts w:ascii="Book Antiqua" w:hAnsi="Book Antiqua"/>
          <w:spacing w:val="-2"/>
        </w:rPr>
      </w:pPr>
    </w:p>
    <w:p w14:paraId="3791B12F" w14:textId="77777777" w:rsidR="00F67BC3" w:rsidRDefault="00F67BC3">
      <w:pPr>
        <w:tabs>
          <w:tab w:val="left" w:pos="-720"/>
        </w:tabs>
        <w:suppressAutoHyphens/>
        <w:spacing w:line="240" w:lineRule="atLeast"/>
        <w:jc w:val="both"/>
        <w:rPr>
          <w:rFonts w:ascii="Book Antiqua" w:hAnsi="Book Antiqua"/>
          <w:spacing w:val="-2"/>
        </w:rPr>
      </w:pPr>
      <w:r>
        <w:rPr>
          <w:rFonts w:ascii="Book Antiqua" w:hAnsi="Book Antiqua"/>
          <w:spacing w:val="-2"/>
        </w:rPr>
        <w:tab/>
      </w:r>
      <w:r>
        <w:rPr>
          <w:rFonts w:ascii="Book Antiqua" w:hAnsi="Book Antiqua"/>
          <w:spacing w:val="-2"/>
        </w:rPr>
        <w:tab/>
      </w:r>
      <w:r>
        <w:rPr>
          <w:rFonts w:ascii="Book Antiqua" w:hAnsi="Book Antiqua"/>
          <w:spacing w:val="-2"/>
        </w:rPr>
        <w:tab/>
        <w:t>High</w:t>
      </w:r>
      <w:r>
        <w:rPr>
          <w:rFonts w:ascii="Book Antiqua" w:hAnsi="Book Antiqua"/>
          <w:spacing w:val="-2"/>
        </w:rPr>
        <w:tab/>
      </w:r>
      <w:r>
        <w:rPr>
          <w:rFonts w:ascii="Book Antiqua" w:hAnsi="Book Antiqua"/>
          <w:spacing w:val="-2"/>
        </w:rPr>
        <w:tab/>
      </w:r>
      <w:r>
        <w:rPr>
          <w:rFonts w:ascii="Book Antiqua" w:hAnsi="Book Antiqua"/>
          <w:spacing w:val="-2"/>
        </w:rPr>
        <w:tab/>
        <w:t xml:space="preserve">  31 - 70</w:t>
      </w:r>
      <w:r>
        <w:rPr>
          <w:rFonts w:ascii="Book Antiqua" w:hAnsi="Book Antiqua"/>
          <w:spacing w:val="-2"/>
        </w:rPr>
        <w:tab/>
      </w:r>
      <w:r>
        <w:rPr>
          <w:rFonts w:ascii="Book Antiqua" w:hAnsi="Book Antiqua"/>
          <w:spacing w:val="-2"/>
        </w:rPr>
        <w:tab/>
        <w:t xml:space="preserve"> 211 - 300</w:t>
      </w:r>
    </w:p>
    <w:p w14:paraId="6B473BA7" w14:textId="77777777" w:rsidR="00F67BC3" w:rsidRDefault="00F67BC3">
      <w:pPr>
        <w:tabs>
          <w:tab w:val="left" w:pos="-720"/>
        </w:tabs>
        <w:suppressAutoHyphens/>
        <w:spacing w:line="240" w:lineRule="atLeast"/>
        <w:jc w:val="both"/>
        <w:rPr>
          <w:rFonts w:ascii="Book Antiqua" w:hAnsi="Book Antiqua"/>
          <w:spacing w:val="-2"/>
        </w:rPr>
      </w:pPr>
    </w:p>
    <w:p w14:paraId="26C85EDF" w14:textId="77777777" w:rsidR="00F67BC3" w:rsidRDefault="00F67BC3">
      <w:pPr>
        <w:tabs>
          <w:tab w:val="left" w:pos="-720"/>
        </w:tabs>
        <w:suppressAutoHyphens/>
        <w:spacing w:line="240" w:lineRule="atLeast"/>
        <w:jc w:val="both"/>
        <w:rPr>
          <w:rFonts w:ascii="Book Antiqua" w:hAnsi="Book Antiqua"/>
          <w:spacing w:val="-2"/>
        </w:rPr>
      </w:pPr>
      <w:r>
        <w:rPr>
          <w:rFonts w:ascii="Book Antiqua" w:hAnsi="Book Antiqua"/>
          <w:spacing w:val="-2"/>
        </w:rPr>
        <w:tab/>
      </w:r>
      <w:r>
        <w:rPr>
          <w:rFonts w:ascii="Book Antiqua" w:hAnsi="Book Antiqua"/>
          <w:spacing w:val="-2"/>
        </w:rPr>
        <w:tab/>
      </w:r>
      <w:r>
        <w:rPr>
          <w:rFonts w:ascii="Book Antiqua" w:hAnsi="Book Antiqua"/>
          <w:spacing w:val="-2"/>
        </w:rPr>
        <w:tab/>
        <w:t>Very high</w:t>
      </w:r>
      <w:r>
        <w:rPr>
          <w:rFonts w:ascii="Book Antiqua" w:hAnsi="Book Antiqua"/>
          <w:spacing w:val="-2"/>
        </w:rPr>
        <w:tab/>
      </w:r>
      <w:r>
        <w:rPr>
          <w:rFonts w:ascii="Book Antiqua" w:hAnsi="Book Antiqua"/>
          <w:spacing w:val="-2"/>
        </w:rPr>
        <w:tab/>
        <w:t xml:space="preserve">    71+</w:t>
      </w:r>
      <w:r>
        <w:rPr>
          <w:rFonts w:ascii="Book Antiqua" w:hAnsi="Book Antiqua"/>
          <w:spacing w:val="-2"/>
        </w:rPr>
        <w:tab/>
      </w:r>
      <w:r>
        <w:rPr>
          <w:rFonts w:ascii="Book Antiqua" w:hAnsi="Book Antiqua"/>
          <w:spacing w:val="-2"/>
        </w:rPr>
        <w:tab/>
      </w:r>
      <w:r>
        <w:rPr>
          <w:rFonts w:ascii="Book Antiqua" w:hAnsi="Book Antiqua"/>
          <w:spacing w:val="-2"/>
        </w:rPr>
        <w:tab/>
        <w:t xml:space="preserve">    300+</w:t>
      </w:r>
    </w:p>
    <w:p w14:paraId="6FEC4562" w14:textId="77777777" w:rsidR="00F67BC3" w:rsidRDefault="00F67BC3">
      <w:pPr>
        <w:tabs>
          <w:tab w:val="left" w:pos="-720"/>
        </w:tabs>
        <w:suppressAutoHyphens/>
        <w:spacing w:line="240" w:lineRule="atLeast"/>
        <w:jc w:val="both"/>
        <w:rPr>
          <w:rFonts w:ascii="Book Antiqua" w:hAnsi="Book Antiqua"/>
          <w:spacing w:val="-2"/>
        </w:rPr>
      </w:pPr>
    </w:p>
    <w:p w14:paraId="562EBF87" w14:textId="77777777" w:rsidR="00F67BC3" w:rsidRDefault="00F67BC3">
      <w:pPr>
        <w:tabs>
          <w:tab w:val="center" w:pos="4680"/>
        </w:tabs>
        <w:suppressAutoHyphens/>
        <w:spacing w:line="240" w:lineRule="atLeast"/>
        <w:jc w:val="both"/>
        <w:rPr>
          <w:rFonts w:ascii="Book Antiqua" w:hAnsi="Book Antiqua"/>
          <w:spacing w:val="-2"/>
        </w:rPr>
      </w:pPr>
      <w:r>
        <w:rPr>
          <w:rFonts w:ascii="Book Antiqua" w:hAnsi="Book Antiqua"/>
          <w:spacing w:val="-2"/>
        </w:rPr>
        <w:br w:type="page"/>
      </w:r>
      <w:r>
        <w:rPr>
          <w:rFonts w:ascii="Book Antiqua" w:hAnsi="Book Antiqua"/>
          <w:b/>
          <w:spacing w:val="-2"/>
        </w:rPr>
        <w:lastRenderedPageBreak/>
        <w:tab/>
        <w:t>Table 2. Fertilizer Recommendations for Corn and Soybeans</w:t>
      </w:r>
    </w:p>
    <w:p w14:paraId="5A7692DB" w14:textId="77777777" w:rsidR="00F67BC3" w:rsidRDefault="00F67BC3">
      <w:pPr>
        <w:tabs>
          <w:tab w:val="left" w:pos="-720"/>
        </w:tabs>
        <w:suppressAutoHyphens/>
        <w:spacing w:line="240" w:lineRule="atLeast"/>
        <w:jc w:val="both"/>
        <w:rPr>
          <w:rFonts w:ascii="Book Antiqua" w:hAnsi="Book Antiqua"/>
          <w:spacing w:val="-2"/>
        </w:rPr>
      </w:pPr>
    </w:p>
    <w:tbl>
      <w:tblPr>
        <w:tblW w:w="0" w:type="auto"/>
        <w:tblInd w:w="120" w:type="dxa"/>
        <w:tblLayout w:type="fixed"/>
        <w:tblCellMar>
          <w:left w:w="120" w:type="dxa"/>
          <w:right w:w="120" w:type="dxa"/>
        </w:tblCellMar>
        <w:tblLook w:val="0000" w:firstRow="0" w:lastRow="0" w:firstColumn="0" w:lastColumn="0" w:noHBand="0" w:noVBand="0"/>
      </w:tblPr>
      <w:tblGrid>
        <w:gridCol w:w="1983"/>
        <w:gridCol w:w="1270"/>
        <w:gridCol w:w="1152"/>
        <w:gridCol w:w="1186"/>
        <w:gridCol w:w="915"/>
        <w:gridCol w:w="871"/>
        <w:gridCol w:w="990"/>
        <w:gridCol w:w="990"/>
      </w:tblGrid>
      <w:tr w:rsidR="00F67BC3" w14:paraId="74BA273B" w14:textId="77777777">
        <w:tc>
          <w:tcPr>
            <w:tcW w:w="1983" w:type="dxa"/>
            <w:tcBorders>
              <w:top w:val="double" w:sz="7" w:space="0" w:color="auto"/>
              <w:left w:val="double" w:sz="7" w:space="0" w:color="auto"/>
              <w:bottom w:val="single" w:sz="18" w:space="0" w:color="auto"/>
            </w:tcBorders>
          </w:tcPr>
          <w:p w14:paraId="11ECBC38"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Expected</w:t>
            </w:r>
          </w:p>
          <w:p w14:paraId="41FD6FF5" w14:textId="77777777" w:rsidR="00F67BC3" w:rsidRDefault="00F67BC3">
            <w:pPr>
              <w:tabs>
                <w:tab w:val="left" w:pos="-720"/>
              </w:tabs>
              <w:suppressAutoHyphens/>
              <w:spacing w:line="240" w:lineRule="atLeast"/>
              <w:jc w:val="center"/>
              <w:rPr>
                <w:rFonts w:ascii="Book Antiqua" w:hAnsi="Book Antiqua"/>
                <w:spacing w:val="-2"/>
              </w:rPr>
            </w:pPr>
            <w:r>
              <w:rPr>
                <w:rFonts w:ascii="Book Antiqua" w:hAnsi="Book Antiqua"/>
                <w:spacing w:val="-2"/>
              </w:rPr>
              <w:t>Yield</w:t>
            </w:r>
          </w:p>
          <w:p w14:paraId="32BCEC03"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w:t>
            </w:r>
            <w:proofErr w:type="spellStart"/>
            <w:r>
              <w:rPr>
                <w:rFonts w:ascii="Book Antiqua" w:hAnsi="Book Antiqua"/>
                <w:spacing w:val="-2"/>
              </w:rPr>
              <w:t>bu</w:t>
            </w:r>
            <w:proofErr w:type="spellEnd"/>
            <w:r>
              <w:rPr>
                <w:rFonts w:ascii="Book Antiqua" w:hAnsi="Book Antiqua"/>
                <w:spacing w:val="-2"/>
              </w:rPr>
              <w:t>/A)</w:t>
            </w:r>
          </w:p>
        </w:tc>
        <w:tc>
          <w:tcPr>
            <w:tcW w:w="1270" w:type="dxa"/>
            <w:tcBorders>
              <w:top w:val="double" w:sz="7" w:space="0" w:color="auto"/>
              <w:left w:val="single" w:sz="7" w:space="0" w:color="auto"/>
              <w:bottom w:val="single" w:sz="18" w:space="0" w:color="auto"/>
            </w:tcBorders>
          </w:tcPr>
          <w:p w14:paraId="14B6F90C" w14:textId="77777777" w:rsidR="00F67BC3" w:rsidRDefault="00F67BC3">
            <w:pPr>
              <w:tabs>
                <w:tab w:val="left" w:pos="-720"/>
              </w:tabs>
              <w:suppressAutoHyphens/>
              <w:spacing w:before="90" w:line="240" w:lineRule="atLeast"/>
              <w:jc w:val="center"/>
              <w:rPr>
                <w:rFonts w:ascii="Book Antiqua" w:hAnsi="Book Antiqua"/>
                <w:spacing w:val="-2"/>
              </w:rPr>
            </w:pPr>
            <w:r>
              <w:rPr>
                <w:rFonts w:ascii="Book Antiqua" w:hAnsi="Book Antiqua"/>
                <w:spacing w:val="-2"/>
              </w:rPr>
              <w:t>Nitrogen</w:t>
            </w:r>
          </w:p>
          <w:p w14:paraId="4A7CFF8D" w14:textId="77777777" w:rsidR="00F67BC3" w:rsidRDefault="00F67BC3">
            <w:pPr>
              <w:tabs>
                <w:tab w:val="left" w:pos="-720"/>
              </w:tabs>
              <w:suppressAutoHyphens/>
              <w:spacing w:line="240" w:lineRule="atLeast"/>
              <w:jc w:val="center"/>
              <w:rPr>
                <w:rFonts w:ascii="Book Antiqua" w:hAnsi="Book Antiqua"/>
                <w:spacing w:val="-2"/>
              </w:rPr>
            </w:pPr>
            <w:r>
              <w:rPr>
                <w:rFonts w:ascii="Book Antiqua" w:hAnsi="Book Antiqua"/>
                <w:spacing w:val="-2"/>
              </w:rPr>
              <w:t>Needed</w:t>
            </w:r>
          </w:p>
          <w:p w14:paraId="386494EC" w14:textId="77777777" w:rsidR="00F67BC3" w:rsidRDefault="00F67BC3">
            <w:pPr>
              <w:tabs>
                <w:tab w:val="left" w:pos="-720"/>
              </w:tabs>
              <w:suppressAutoHyphens/>
              <w:spacing w:after="54" w:line="240" w:lineRule="atLeast"/>
              <w:jc w:val="center"/>
              <w:rPr>
                <w:rFonts w:ascii="Book Antiqua" w:hAnsi="Book Antiqua"/>
                <w:spacing w:val="-2"/>
              </w:rPr>
            </w:pPr>
            <w:r>
              <w:rPr>
                <w:rFonts w:ascii="Book Antiqua" w:hAnsi="Book Antiqua"/>
                <w:spacing w:val="-2"/>
              </w:rPr>
              <w:t>(lbs/A)</w:t>
            </w:r>
          </w:p>
        </w:tc>
        <w:tc>
          <w:tcPr>
            <w:tcW w:w="1152" w:type="dxa"/>
            <w:tcBorders>
              <w:top w:val="double" w:sz="7" w:space="0" w:color="auto"/>
              <w:left w:val="single" w:sz="7" w:space="0" w:color="auto"/>
              <w:bottom w:val="single" w:sz="18" w:space="0" w:color="auto"/>
            </w:tcBorders>
          </w:tcPr>
          <w:p w14:paraId="05B1ED44" w14:textId="77777777" w:rsidR="00F67BC3" w:rsidRDefault="00F67BC3">
            <w:pPr>
              <w:tabs>
                <w:tab w:val="left" w:pos="-720"/>
              </w:tabs>
              <w:suppressAutoHyphens/>
              <w:spacing w:before="90" w:after="54" w:line="240" w:lineRule="atLeast"/>
              <w:jc w:val="center"/>
              <w:rPr>
                <w:rFonts w:ascii="Book Antiqua" w:hAnsi="Book Antiqua"/>
                <w:spacing w:val="-2"/>
              </w:rPr>
            </w:pPr>
            <w:r>
              <w:rPr>
                <w:rFonts w:ascii="Book Antiqua" w:hAnsi="Book Antiqua"/>
                <w:spacing w:val="-2"/>
              </w:rPr>
              <w:t>K or P</w:t>
            </w:r>
          </w:p>
        </w:tc>
        <w:tc>
          <w:tcPr>
            <w:tcW w:w="4952" w:type="dxa"/>
            <w:gridSpan w:val="5"/>
            <w:tcBorders>
              <w:top w:val="double" w:sz="7" w:space="0" w:color="auto"/>
              <w:left w:val="single" w:sz="7" w:space="0" w:color="auto"/>
              <w:bottom w:val="single" w:sz="18" w:space="0" w:color="auto"/>
              <w:right w:val="double" w:sz="7" w:space="0" w:color="auto"/>
            </w:tcBorders>
          </w:tcPr>
          <w:p w14:paraId="15E800C7"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r>
              <w:rPr>
                <w:rFonts w:ascii="Book Antiqua" w:hAnsi="Book Antiqua"/>
              </w:rPr>
              <w:t xml:space="preserve"> and K</w:t>
            </w:r>
            <w:r>
              <w:rPr>
                <w:rFonts w:ascii="Book Antiqua" w:hAnsi="Book Antiqua"/>
                <w:vertAlign w:val="subscript"/>
              </w:rPr>
              <w:t>2</w:t>
            </w:r>
            <w:r>
              <w:rPr>
                <w:rFonts w:ascii="Book Antiqua" w:hAnsi="Book Antiqua"/>
              </w:rPr>
              <w:t>O needed if soil test level</w:t>
            </w:r>
            <w:r>
              <w:rPr>
                <w:rFonts w:ascii="Book Antiqua" w:hAnsi="Book Antiqua"/>
                <w:vertAlign w:val="superscript"/>
              </w:rPr>
              <w:t>*</w:t>
            </w:r>
            <w:r>
              <w:rPr>
                <w:rFonts w:ascii="Book Antiqua" w:hAnsi="Book Antiqua"/>
              </w:rPr>
              <w:t xml:space="preserve"> is</w:t>
            </w:r>
          </w:p>
          <w:p w14:paraId="0072992E" w14:textId="77777777" w:rsidR="00F67BC3" w:rsidRDefault="00F67BC3">
            <w:pPr>
              <w:tabs>
                <w:tab w:val="left" w:pos="-720"/>
              </w:tabs>
              <w:suppressAutoHyphens/>
              <w:spacing w:line="240" w:lineRule="atLeast"/>
              <w:rPr>
                <w:rFonts w:ascii="Book Antiqua" w:hAnsi="Book Antiqua"/>
              </w:rPr>
            </w:pPr>
          </w:p>
          <w:p w14:paraId="476B26BE" w14:textId="77777777" w:rsidR="00F67BC3" w:rsidRDefault="00F67BC3">
            <w:pPr>
              <w:tabs>
                <w:tab w:val="left" w:pos="-720"/>
              </w:tabs>
              <w:suppressAutoHyphens/>
              <w:spacing w:after="54" w:line="240" w:lineRule="atLeast"/>
              <w:rPr>
                <w:rFonts w:ascii="Book Antiqua" w:hAnsi="Book Antiqua"/>
              </w:rPr>
            </w:pPr>
            <w:r>
              <w:rPr>
                <w:rFonts w:ascii="Book Antiqua" w:hAnsi="Book Antiqua"/>
              </w:rPr>
              <w:t xml:space="preserve">  V. Low       </w:t>
            </w:r>
            <w:proofErr w:type="spellStart"/>
            <w:r>
              <w:rPr>
                <w:rFonts w:ascii="Book Antiqua" w:hAnsi="Book Antiqua"/>
              </w:rPr>
              <w:t>Low</w:t>
            </w:r>
            <w:proofErr w:type="spellEnd"/>
            <w:r>
              <w:rPr>
                <w:rFonts w:ascii="Book Antiqua" w:hAnsi="Book Antiqua"/>
              </w:rPr>
              <w:t xml:space="preserve">      Medium      High     V. High</w:t>
            </w:r>
          </w:p>
        </w:tc>
      </w:tr>
      <w:tr w:rsidR="00F67BC3" w14:paraId="11199C2F" w14:textId="77777777">
        <w:tc>
          <w:tcPr>
            <w:tcW w:w="1983" w:type="dxa"/>
            <w:tcBorders>
              <w:top w:val="single" w:sz="21" w:space="0" w:color="auto"/>
              <w:left w:val="double" w:sz="7" w:space="0" w:color="auto"/>
            </w:tcBorders>
          </w:tcPr>
          <w:p w14:paraId="247FF06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Corn</w:t>
            </w:r>
          </w:p>
        </w:tc>
        <w:tc>
          <w:tcPr>
            <w:tcW w:w="1270" w:type="dxa"/>
            <w:tcBorders>
              <w:top w:val="single" w:sz="21" w:space="0" w:color="auto"/>
            </w:tcBorders>
          </w:tcPr>
          <w:p w14:paraId="5B377850"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21" w:space="0" w:color="auto"/>
            </w:tcBorders>
          </w:tcPr>
          <w:p w14:paraId="7A0F726C" w14:textId="77777777" w:rsidR="00F67BC3" w:rsidRDefault="00F67BC3">
            <w:pPr>
              <w:tabs>
                <w:tab w:val="left" w:pos="-720"/>
              </w:tabs>
              <w:suppressAutoHyphens/>
              <w:spacing w:before="90" w:after="54" w:line="240" w:lineRule="atLeast"/>
              <w:jc w:val="center"/>
              <w:rPr>
                <w:rFonts w:ascii="Book Antiqua" w:hAnsi="Book Antiqua"/>
              </w:rPr>
            </w:pPr>
          </w:p>
        </w:tc>
        <w:tc>
          <w:tcPr>
            <w:tcW w:w="4952" w:type="dxa"/>
            <w:gridSpan w:val="5"/>
            <w:tcBorders>
              <w:top w:val="single" w:sz="21" w:space="0" w:color="auto"/>
              <w:left w:val="single" w:sz="7" w:space="0" w:color="auto"/>
              <w:right w:val="double" w:sz="7" w:space="0" w:color="auto"/>
            </w:tcBorders>
          </w:tcPr>
          <w:p w14:paraId="3DA57F83"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lbs/acre</w:t>
            </w:r>
          </w:p>
        </w:tc>
      </w:tr>
      <w:tr w:rsidR="00F67BC3" w14:paraId="292A0A20" w14:textId="77777777">
        <w:tc>
          <w:tcPr>
            <w:tcW w:w="1983" w:type="dxa"/>
            <w:tcBorders>
              <w:top w:val="single" w:sz="7" w:space="0" w:color="auto"/>
              <w:left w:val="double" w:sz="7" w:space="0" w:color="auto"/>
            </w:tcBorders>
          </w:tcPr>
          <w:p w14:paraId="1E897784"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100-110</w:t>
            </w:r>
          </w:p>
        </w:tc>
        <w:tc>
          <w:tcPr>
            <w:tcW w:w="1270" w:type="dxa"/>
            <w:tcBorders>
              <w:top w:val="single" w:sz="7" w:space="0" w:color="auto"/>
              <w:left w:val="single" w:sz="7" w:space="0" w:color="auto"/>
            </w:tcBorders>
          </w:tcPr>
          <w:p w14:paraId="1ABABE86"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120</w:t>
            </w:r>
          </w:p>
        </w:tc>
        <w:tc>
          <w:tcPr>
            <w:tcW w:w="1152" w:type="dxa"/>
            <w:tcBorders>
              <w:top w:val="single" w:sz="7" w:space="0" w:color="auto"/>
              <w:left w:val="single" w:sz="7" w:space="0" w:color="auto"/>
            </w:tcBorders>
          </w:tcPr>
          <w:p w14:paraId="092BDDA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72E3AB6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100</w:t>
            </w:r>
          </w:p>
        </w:tc>
        <w:tc>
          <w:tcPr>
            <w:tcW w:w="915" w:type="dxa"/>
            <w:tcBorders>
              <w:top w:val="single" w:sz="7" w:space="0" w:color="auto"/>
              <w:left w:val="single" w:sz="7" w:space="0" w:color="auto"/>
            </w:tcBorders>
          </w:tcPr>
          <w:p w14:paraId="233491A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70</w:t>
            </w:r>
          </w:p>
        </w:tc>
        <w:tc>
          <w:tcPr>
            <w:tcW w:w="871" w:type="dxa"/>
            <w:tcBorders>
              <w:top w:val="single" w:sz="7" w:space="0" w:color="auto"/>
              <w:left w:val="single" w:sz="7" w:space="0" w:color="auto"/>
            </w:tcBorders>
          </w:tcPr>
          <w:p w14:paraId="32C45C5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50</w:t>
            </w:r>
          </w:p>
        </w:tc>
        <w:tc>
          <w:tcPr>
            <w:tcW w:w="990" w:type="dxa"/>
            <w:tcBorders>
              <w:top w:val="single" w:sz="7" w:space="0" w:color="auto"/>
              <w:left w:val="single" w:sz="7" w:space="0" w:color="auto"/>
            </w:tcBorders>
          </w:tcPr>
          <w:p w14:paraId="3217DABD"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30</w:t>
            </w:r>
          </w:p>
        </w:tc>
        <w:tc>
          <w:tcPr>
            <w:tcW w:w="990" w:type="dxa"/>
            <w:tcBorders>
              <w:top w:val="single" w:sz="7" w:space="0" w:color="auto"/>
              <w:left w:val="single" w:sz="7" w:space="0" w:color="auto"/>
              <w:right w:val="double" w:sz="7" w:space="0" w:color="auto"/>
            </w:tcBorders>
          </w:tcPr>
          <w:p w14:paraId="582F49A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0904C581" w14:textId="77777777">
        <w:tc>
          <w:tcPr>
            <w:tcW w:w="1983" w:type="dxa"/>
            <w:tcBorders>
              <w:left w:val="double" w:sz="7" w:space="0" w:color="auto"/>
            </w:tcBorders>
          </w:tcPr>
          <w:p w14:paraId="4CD341C5" w14:textId="77777777" w:rsidR="00F67BC3" w:rsidRDefault="00F67BC3">
            <w:pPr>
              <w:tabs>
                <w:tab w:val="left" w:pos="-720"/>
              </w:tabs>
              <w:suppressAutoHyphens/>
              <w:spacing w:before="90" w:after="54" w:line="240" w:lineRule="atLeast"/>
              <w:jc w:val="center"/>
              <w:rPr>
                <w:rFonts w:ascii="Book Antiqua" w:hAnsi="Book Antiqua"/>
              </w:rPr>
            </w:pPr>
          </w:p>
        </w:tc>
        <w:tc>
          <w:tcPr>
            <w:tcW w:w="1270" w:type="dxa"/>
            <w:tcBorders>
              <w:left w:val="single" w:sz="7" w:space="0" w:color="auto"/>
            </w:tcBorders>
          </w:tcPr>
          <w:p w14:paraId="5F8EFBBB"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left w:val="single" w:sz="7" w:space="0" w:color="auto"/>
            </w:tcBorders>
          </w:tcPr>
          <w:p w14:paraId="0B5C149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tcBorders>
          </w:tcPr>
          <w:p w14:paraId="668FC983"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100</w:t>
            </w:r>
          </w:p>
        </w:tc>
        <w:tc>
          <w:tcPr>
            <w:tcW w:w="915" w:type="dxa"/>
            <w:tcBorders>
              <w:top w:val="single" w:sz="7" w:space="0" w:color="auto"/>
              <w:left w:val="single" w:sz="7" w:space="0" w:color="auto"/>
            </w:tcBorders>
          </w:tcPr>
          <w:p w14:paraId="353297C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70</w:t>
            </w:r>
          </w:p>
        </w:tc>
        <w:tc>
          <w:tcPr>
            <w:tcW w:w="871" w:type="dxa"/>
            <w:tcBorders>
              <w:top w:val="single" w:sz="7" w:space="0" w:color="auto"/>
              <w:left w:val="single" w:sz="7" w:space="0" w:color="auto"/>
            </w:tcBorders>
          </w:tcPr>
          <w:p w14:paraId="70F6A54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50</w:t>
            </w:r>
          </w:p>
        </w:tc>
        <w:tc>
          <w:tcPr>
            <w:tcW w:w="990" w:type="dxa"/>
            <w:tcBorders>
              <w:top w:val="single" w:sz="7" w:space="0" w:color="auto"/>
              <w:left w:val="single" w:sz="7" w:space="0" w:color="auto"/>
            </w:tcBorders>
          </w:tcPr>
          <w:p w14:paraId="412FA721"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30</w:t>
            </w:r>
          </w:p>
        </w:tc>
        <w:tc>
          <w:tcPr>
            <w:tcW w:w="990" w:type="dxa"/>
            <w:tcBorders>
              <w:top w:val="single" w:sz="7" w:space="0" w:color="auto"/>
              <w:left w:val="single" w:sz="7" w:space="0" w:color="auto"/>
              <w:right w:val="double" w:sz="7" w:space="0" w:color="auto"/>
            </w:tcBorders>
          </w:tcPr>
          <w:p w14:paraId="5C2B6D1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215B6132" w14:textId="77777777">
        <w:tc>
          <w:tcPr>
            <w:tcW w:w="1983" w:type="dxa"/>
            <w:tcBorders>
              <w:top w:val="single" w:sz="7" w:space="0" w:color="auto"/>
              <w:left w:val="double" w:sz="7" w:space="0" w:color="auto"/>
            </w:tcBorders>
          </w:tcPr>
          <w:p w14:paraId="1719978B"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111-125</w:t>
            </w:r>
          </w:p>
        </w:tc>
        <w:tc>
          <w:tcPr>
            <w:tcW w:w="1270" w:type="dxa"/>
            <w:tcBorders>
              <w:top w:val="single" w:sz="7" w:space="0" w:color="auto"/>
              <w:left w:val="single" w:sz="7" w:space="0" w:color="auto"/>
            </w:tcBorders>
          </w:tcPr>
          <w:p w14:paraId="4BD77361"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140</w:t>
            </w:r>
          </w:p>
        </w:tc>
        <w:tc>
          <w:tcPr>
            <w:tcW w:w="1152" w:type="dxa"/>
            <w:tcBorders>
              <w:top w:val="single" w:sz="7" w:space="0" w:color="auto"/>
              <w:left w:val="single" w:sz="7" w:space="0" w:color="auto"/>
            </w:tcBorders>
          </w:tcPr>
          <w:p w14:paraId="23723FC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7106AD6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110</w:t>
            </w:r>
          </w:p>
        </w:tc>
        <w:tc>
          <w:tcPr>
            <w:tcW w:w="915" w:type="dxa"/>
            <w:tcBorders>
              <w:top w:val="single" w:sz="7" w:space="0" w:color="auto"/>
              <w:left w:val="single" w:sz="7" w:space="0" w:color="auto"/>
            </w:tcBorders>
          </w:tcPr>
          <w:p w14:paraId="28384ED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80</w:t>
            </w:r>
          </w:p>
        </w:tc>
        <w:tc>
          <w:tcPr>
            <w:tcW w:w="871" w:type="dxa"/>
            <w:tcBorders>
              <w:top w:val="single" w:sz="7" w:space="0" w:color="auto"/>
              <w:left w:val="single" w:sz="7" w:space="0" w:color="auto"/>
            </w:tcBorders>
          </w:tcPr>
          <w:p w14:paraId="133688D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990" w:type="dxa"/>
            <w:tcBorders>
              <w:top w:val="single" w:sz="7" w:space="0" w:color="auto"/>
              <w:left w:val="single" w:sz="7" w:space="0" w:color="auto"/>
            </w:tcBorders>
          </w:tcPr>
          <w:p w14:paraId="2E2D8DE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30</w:t>
            </w:r>
          </w:p>
        </w:tc>
        <w:tc>
          <w:tcPr>
            <w:tcW w:w="990" w:type="dxa"/>
            <w:tcBorders>
              <w:top w:val="single" w:sz="7" w:space="0" w:color="auto"/>
              <w:left w:val="single" w:sz="7" w:space="0" w:color="auto"/>
              <w:right w:val="double" w:sz="7" w:space="0" w:color="auto"/>
            </w:tcBorders>
          </w:tcPr>
          <w:p w14:paraId="24A9CE4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25E899A0" w14:textId="77777777">
        <w:tc>
          <w:tcPr>
            <w:tcW w:w="1983" w:type="dxa"/>
            <w:tcBorders>
              <w:left w:val="double" w:sz="7" w:space="0" w:color="auto"/>
            </w:tcBorders>
          </w:tcPr>
          <w:p w14:paraId="49AC881D" w14:textId="77777777" w:rsidR="00F67BC3" w:rsidRDefault="00F67BC3">
            <w:pPr>
              <w:tabs>
                <w:tab w:val="left" w:pos="-720"/>
              </w:tabs>
              <w:suppressAutoHyphens/>
              <w:spacing w:before="90" w:after="54" w:line="240" w:lineRule="atLeast"/>
              <w:jc w:val="center"/>
              <w:rPr>
                <w:rFonts w:ascii="Book Antiqua" w:hAnsi="Book Antiqua"/>
              </w:rPr>
            </w:pPr>
          </w:p>
        </w:tc>
        <w:tc>
          <w:tcPr>
            <w:tcW w:w="1270" w:type="dxa"/>
            <w:tcBorders>
              <w:left w:val="single" w:sz="7" w:space="0" w:color="auto"/>
            </w:tcBorders>
          </w:tcPr>
          <w:p w14:paraId="7AEEAF47"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left w:val="single" w:sz="7" w:space="0" w:color="auto"/>
            </w:tcBorders>
          </w:tcPr>
          <w:p w14:paraId="31C72277"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tcBorders>
          </w:tcPr>
          <w:p w14:paraId="3F8209D2"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915" w:type="dxa"/>
            <w:tcBorders>
              <w:top w:val="single" w:sz="7" w:space="0" w:color="auto"/>
              <w:left w:val="single" w:sz="7" w:space="0" w:color="auto"/>
            </w:tcBorders>
          </w:tcPr>
          <w:p w14:paraId="7ABF87EA"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90</w:t>
            </w:r>
          </w:p>
        </w:tc>
        <w:tc>
          <w:tcPr>
            <w:tcW w:w="871" w:type="dxa"/>
            <w:tcBorders>
              <w:top w:val="single" w:sz="7" w:space="0" w:color="auto"/>
              <w:left w:val="single" w:sz="7" w:space="0" w:color="auto"/>
            </w:tcBorders>
          </w:tcPr>
          <w:p w14:paraId="20CE18EA"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990" w:type="dxa"/>
            <w:tcBorders>
              <w:top w:val="single" w:sz="7" w:space="0" w:color="auto"/>
              <w:left w:val="single" w:sz="7" w:space="0" w:color="auto"/>
            </w:tcBorders>
          </w:tcPr>
          <w:p w14:paraId="1D9E9B0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30</w:t>
            </w:r>
          </w:p>
        </w:tc>
        <w:tc>
          <w:tcPr>
            <w:tcW w:w="990" w:type="dxa"/>
            <w:tcBorders>
              <w:top w:val="single" w:sz="7" w:space="0" w:color="auto"/>
              <w:left w:val="single" w:sz="7" w:space="0" w:color="auto"/>
              <w:right w:val="double" w:sz="7" w:space="0" w:color="auto"/>
            </w:tcBorders>
          </w:tcPr>
          <w:p w14:paraId="68AF3DF4"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0876489D" w14:textId="77777777">
        <w:tc>
          <w:tcPr>
            <w:tcW w:w="1983" w:type="dxa"/>
            <w:tcBorders>
              <w:top w:val="single" w:sz="7" w:space="0" w:color="auto"/>
              <w:left w:val="double" w:sz="7" w:space="0" w:color="auto"/>
            </w:tcBorders>
          </w:tcPr>
          <w:p w14:paraId="675A5CC0"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126-150</w:t>
            </w:r>
          </w:p>
        </w:tc>
        <w:tc>
          <w:tcPr>
            <w:tcW w:w="1270" w:type="dxa"/>
            <w:tcBorders>
              <w:top w:val="single" w:sz="7" w:space="0" w:color="auto"/>
              <w:left w:val="single" w:sz="7" w:space="0" w:color="auto"/>
            </w:tcBorders>
          </w:tcPr>
          <w:p w14:paraId="10A5127C"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170</w:t>
            </w:r>
          </w:p>
        </w:tc>
        <w:tc>
          <w:tcPr>
            <w:tcW w:w="1152" w:type="dxa"/>
            <w:tcBorders>
              <w:top w:val="single" w:sz="7" w:space="0" w:color="auto"/>
              <w:left w:val="single" w:sz="7" w:space="0" w:color="auto"/>
            </w:tcBorders>
          </w:tcPr>
          <w:p w14:paraId="27C2E5A2"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7AF02F5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915" w:type="dxa"/>
            <w:tcBorders>
              <w:top w:val="single" w:sz="7" w:space="0" w:color="auto"/>
              <w:left w:val="single" w:sz="7" w:space="0" w:color="auto"/>
            </w:tcBorders>
          </w:tcPr>
          <w:p w14:paraId="6B564034"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90</w:t>
            </w:r>
          </w:p>
        </w:tc>
        <w:tc>
          <w:tcPr>
            <w:tcW w:w="871" w:type="dxa"/>
            <w:tcBorders>
              <w:top w:val="single" w:sz="7" w:space="0" w:color="auto"/>
              <w:left w:val="single" w:sz="7" w:space="0" w:color="auto"/>
            </w:tcBorders>
          </w:tcPr>
          <w:p w14:paraId="66E9EBEC"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990" w:type="dxa"/>
            <w:tcBorders>
              <w:top w:val="single" w:sz="7" w:space="0" w:color="auto"/>
              <w:left w:val="single" w:sz="7" w:space="0" w:color="auto"/>
            </w:tcBorders>
          </w:tcPr>
          <w:p w14:paraId="370C9F44"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40</w:t>
            </w:r>
          </w:p>
        </w:tc>
        <w:tc>
          <w:tcPr>
            <w:tcW w:w="990" w:type="dxa"/>
            <w:tcBorders>
              <w:top w:val="single" w:sz="7" w:space="0" w:color="auto"/>
              <w:left w:val="single" w:sz="7" w:space="0" w:color="auto"/>
              <w:right w:val="double" w:sz="7" w:space="0" w:color="auto"/>
            </w:tcBorders>
          </w:tcPr>
          <w:p w14:paraId="7A46C812"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10</w:t>
            </w:r>
          </w:p>
        </w:tc>
      </w:tr>
      <w:tr w:rsidR="00F67BC3" w14:paraId="1B970D24" w14:textId="77777777">
        <w:tc>
          <w:tcPr>
            <w:tcW w:w="1983" w:type="dxa"/>
            <w:tcBorders>
              <w:left w:val="double" w:sz="7" w:space="0" w:color="auto"/>
            </w:tcBorders>
          </w:tcPr>
          <w:p w14:paraId="3CCC5C11" w14:textId="77777777" w:rsidR="00F67BC3" w:rsidRDefault="00F67BC3">
            <w:pPr>
              <w:tabs>
                <w:tab w:val="left" w:pos="-720"/>
              </w:tabs>
              <w:suppressAutoHyphens/>
              <w:spacing w:before="90" w:after="54" w:line="240" w:lineRule="atLeast"/>
              <w:jc w:val="center"/>
              <w:rPr>
                <w:rFonts w:ascii="Book Antiqua" w:hAnsi="Book Antiqua"/>
              </w:rPr>
            </w:pPr>
          </w:p>
        </w:tc>
        <w:tc>
          <w:tcPr>
            <w:tcW w:w="1270" w:type="dxa"/>
            <w:tcBorders>
              <w:left w:val="single" w:sz="7" w:space="0" w:color="auto"/>
            </w:tcBorders>
          </w:tcPr>
          <w:p w14:paraId="06F4D863"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left w:val="single" w:sz="7" w:space="0" w:color="auto"/>
            </w:tcBorders>
          </w:tcPr>
          <w:p w14:paraId="7A1E0A21"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tcBorders>
          </w:tcPr>
          <w:p w14:paraId="6D778EB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150</w:t>
            </w:r>
          </w:p>
        </w:tc>
        <w:tc>
          <w:tcPr>
            <w:tcW w:w="915" w:type="dxa"/>
            <w:tcBorders>
              <w:top w:val="single" w:sz="7" w:space="0" w:color="auto"/>
              <w:left w:val="single" w:sz="7" w:space="0" w:color="auto"/>
            </w:tcBorders>
          </w:tcPr>
          <w:p w14:paraId="1EAB1711"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871" w:type="dxa"/>
            <w:tcBorders>
              <w:top w:val="single" w:sz="7" w:space="0" w:color="auto"/>
              <w:left w:val="single" w:sz="7" w:space="0" w:color="auto"/>
            </w:tcBorders>
          </w:tcPr>
          <w:p w14:paraId="24A0A225"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70</w:t>
            </w:r>
          </w:p>
        </w:tc>
        <w:tc>
          <w:tcPr>
            <w:tcW w:w="990" w:type="dxa"/>
            <w:tcBorders>
              <w:top w:val="single" w:sz="7" w:space="0" w:color="auto"/>
              <w:left w:val="single" w:sz="7" w:space="0" w:color="auto"/>
            </w:tcBorders>
          </w:tcPr>
          <w:p w14:paraId="41793D6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40</w:t>
            </w:r>
          </w:p>
        </w:tc>
        <w:tc>
          <w:tcPr>
            <w:tcW w:w="990" w:type="dxa"/>
            <w:tcBorders>
              <w:top w:val="single" w:sz="7" w:space="0" w:color="auto"/>
              <w:left w:val="single" w:sz="7" w:space="0" w:color="auto"/>
              <w:right w:val="double" w:sz="7" w:space="0" w:color="auto"/>
            </w:tcBorders>
          </w:tcPr>
          <w:p w14:paraId="6335A20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5CB8739B" w14:textId="77777777">
        <w:tc>
          <w:tcPr>
            <w:tcW w:w="1983" w:type="dxa"/>
            <w:tcBorders>
              <w:top w:val="single" w:sz="7" w:space="0" w:color="auto"/>
              <w:left w:val="double" w:sz="7" w:space="0" w:color="auto"/>
            </w:tcBorders>
          </w:tcPr>
          <w:p w14:paraId="0CDFE2F1"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151-175</w:t>
            </w:r>
          </w:p>
        </w:tc>
        <w:tc>
          <w:tcPr>
            <w:tcW w:w="1270" w:type="dxa"/>
            <w:tcBorders>
              <w:top w:val="single" w:sz="7" w:space="0" w:color="auto"/>
              <w:left w:val="single" w:sz="7" w:space="0" w:color="auto"/>
            </w:tcBorders>
          </w:tcPr>
          <w:p w14:paraId="0411E842"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200</w:t>
            </w:r>
          </w:p>
        </w:tc>
        <w:tc>
          <w:tcPr>
            <w:tcW w:w="1152" w:type="dxa"/>
            <w:tcBorders>
              <w:top w:val="single" w:sz="7" w:space="0" w:color="auto"/>
              <w:left w:val="single" w:sz="7" w:space="0" w:color="auto"/>
            </w:tcBorders>
          </w:tcPr>
          <w:p w14:paraId="3E07E200"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4F75F26A"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130</w:t>
            </w:r>
          </w:p>
        </w:tc>
        <w:tc>
          <w:tcPr>
            <w:tcW w:w="915" w:type="dxa"/>
            <w:tcBorders>
              <w:top w:val="single" w:sz="7" w:space="0" w:color="auto"/>
              <w:left w:val="single" w:sz="7" w:space="0" w:color="auto"/>
            </w:tcBorders>
          </w:tcPr>
          <w:p w14:paraId="7AE1B33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100</w:t>
            </w:r>
          </w:p>
        </w:tc>
        <w:tc>
          <w:tcPr>
            <w:tcW w:w="871" w:type="dxa"/>
            <w:tcBorders>
              <w:top w:val="single" w:sz="7" w:space="0" w:color="auto"/>
              <w:left w:val="single" w:sz="7" w:space="0" w:color="auto"/>
            </w:tcBorders>
          </w:tcPr>
          <w:p w14:paraId="3FA5DFC3"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70</w:t>
            </w:r>
          </w:p>
        </w:tc>
        <w:tc>
          <w:tcPr>
            <w:tcW w:w="990" w:type="dxa"/>
            <w:tcBorders>
              <w:top w:val="single" w:sz="7" w:space="0" w:color="auto"/>
              <w:left w:val="single" w:sz="7" w:space="0" w:color="auto"/>
            </w:tcBorders>
          </w:tcPr>
          <w:p w14:paraId="5986031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50</w:t>
            </w:r>
          </w:p>
        </w:tc>
        <w:tc>
          <w:tcPr>
            <w:tcW w:w="990" w:type="dxa"/>
            <w:tcBorders>
              <w:top w:val="single" w:sz="7" w:space="0" w:color="auto"/>
              <w:left w:val="single" w:sz="7" w:space="0" w:color="auto"/>
              <w:right w:val="double" w:sz="7" w:space="0" w:color="auto"/>
            </w:tcBorders>
          </w:tcPr>
          <w:p w14:paraId="0531A5F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10</w:t>
            </w:r>
          </w:p>
        </w:tc>
      </w:tr>
      <w:tr w:rsidR="00F67BC3" w14:paraId="7915102F" w14:textId="77777777">
        <w:tc>
          <w:tcPr>
            <w:tcW w:w="1983" w:type="dxa"/>
            <w:tcBorders>
              <w:left w:val="double" w:sz="7" w:space="0" w:color="auto"/>
            </w:tcBorders>
          </w:tcPr>
          <w:p w14:paraId="2B37E5B7" w14:textId="77777777" w:rsidR="00F67BC3" w:rsidRDefault="00F67BC3">
            <w:pPr>
              <w:tabs>
                <w:tab w:val="left" w:pos="-720"/>
              </w:tabs>
              <w:suppressAutoHyphens/>
              <w:spacing w:before="90" w:after="54" w:line="240" w:lineRule="atLeast"/>
              <w:jc w:val="center"/>
              <w:rPr>
                <w:rFonts w:ascii="Book Antiqua" w:hAnsi="Book Antiqua"/>
              </w:rPr>
            </w:pPr>
          </w:p>
        </w:tc>
        <w:tc>
          <w:tcPr>
            <w:tcW w:w="1270" w:type="dxa"/>
            <w:tcBorders>
              <w:left w:val="single" w:sz="7" w:space="0" w:color="auto"/>
            </w:tcBorders>
          </w:tcPr>
          <w:p w14:paraId="1A74603F"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left w:val="single" w:sz="7" w:space="0" w:color="auto"/>
            </w:tcBorders>
          </w:tcPr>
          <w:p w14:paraId="7D9CFE4A"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tcBorders>
          </w:tcPr>
          <w:p w14:paraId="0AD45FF0"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180</w:t>
            </w:r>
          </w:p>
        </w:tc>
        <w:tc>
          <w:tcPr>
            <w:tcW w:w="915" w:type="dxa"/>
            <w:tcBorders>
              <w:top w:val="single" w:sz="7" w:space="0" w:color="auto"/>
              <w:left w:val="single" w:sz="7" w:space="0" w:color="auto"/>
            </w:tcBorders>
          </w:tcPr>
          <w:p w14:paraId="107121D4"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140</w:t>
            </w:r>
          </w:p>
        </w:tc>
        <w:tc>
          <w:tcPr>
            <w:tcW w:w="871" w:type="dxa"/>
            <w:tcBorders>
              <w:top w:val="single" w:sz="7" w:space="0" w:color="auto"/>
              <w:left w:val="single" w:sz="7" w:space="0" w:color="auto"/>
            </w:tcBorders>
          </w:tcPr>
          <w:p w14:paraId="5F2B78DD"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90</w:t>
            </w:r>
          </w:p>
        </w:tc>
        <w:tc>
          <w:tcPr>
            <w:tcW w:w="990" w:type="dxa"/>
            <w:tcBorders>
              <w:top w:val="single" w:sz="7" w:space="0" w:color="auto"/>
              <w:left w:val="single" w:sz="7" w:space="0" w:color="auto"/>
            </w:tcBorders>
          </w:tcPr>
          <w:p w14:paraId="21C88EA1"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990" w:type="dxa"/>
            <w:tcBorders>
              <w:top w:val="single" w:sz="7" w:space="0" w:color="auto"/>
              <w:left w:val="single" w:sz="7" w:space="0" w:color="auto"/>
              <w:right w:val="double" w:sz="7" w:space="0" w:color="auto"/>
            </w:tcBorders>
          </w:tcPr>
          <w:p w14:paraId="26146FE3"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00E53373" w14:textId="77777777">
        <w:tc>
          <w:tcPr>
            <w:tcW w:w="1983" w:type="dxa"/>
            <w:tcBorders>
              <w:top w:val="single" w:sz="7" w:space="0" w:color="auto"/>
              <w:left w:val="double" w:sz="7" w:space="0" w:color="auto"/>
            </w:tcBorders>
          </w:tcPr>
          <w:p w14:paraId="381AC82C"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176-200</w:t>
            </w:r>
          </w:p>
        </w:tc>
        <w:tc>
          <w:tcPr>
            <w:tcW w:w="1270" w:type="dxa"/>
            <w:tcBorders>
              <w:top w:val="single" w:sz="7" w:space="0" w:color="auto"/>
              <w:left w:val="single" w:sz="7" w:space="0" w:color="auto"/>
            </w:tcBorders>
          </w:tcPr>
          <w:p w14:paraId="767E0571"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230</w:t>
            </w:r>
          </w:p>
        </w:tc>
        <w:tc>
          <w:tcPr>
            <w:tcW w:w="1152" w:type="dxa"/>
            <w:tcBorders>
              <w:top w:val="single" w:sz="7" w:space="0" w:color="auto"/>
              <w:left w:val="single" w:sz="7" w:space="0" w:color="auto"/>
            </w:tcBorders>
          </w:tcPr>
          <w:p w14:paraId="5BA3A880"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3084186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150</w:t>
            </w:r>
          </w:p>
        </w:tc>
        <w:tc>
          <w:tcPr>
            <w:tcW w:w="915" w:type="dxa"/>
            <w:tcBorders>
              <w:top w:val="single" w:sz="7" w:space="0" w:color="auto"/>
              <w:left w:val="single" w:sz="7" w:space="0" w:color="auto"/>
            </w:tcBorders>
          </w:tcPr>
          <w:p w14:paraId="56AA1D4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871" w:type="dxa"/>
            <w:tcBorders>
              <w:top w:val="single" w:sz="7" w:space="0" w:color="auto"/>
              <w:left w:val="single" w:sz="7" w:space="0" w:color="auto"/>
            </w:tcBorders>
          </w:tcPr>
          <w:p w14:paraId="5733485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80</w:t>
            </w:r>
          </w:p>
        </w:tc>
        <w:tc>
          <w:tcPr>
            <w:tcW w:w="990" w:type="dxa"/>
            <w:tcBorders>
              <w:top w:val="single" w:sz="7" w:space="0" w:color="auto"/>
              <w:left w:val="single" w:sz="7" w:space="0" w:color="auto"/>
            </w:tcBorders>
          </w:tcPr>
          <w:p w14:paraId="656C5B32"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50</w:t>
            </w:r>
          </w:p>
        </w:tc>
        <w:tc>
          <w:tcPr>
            <w:tcW w:w="990" w:type="dxa"/>
            <w:tcBorders>
              <w:top w:val="single" w:sz="7" w:space="0" w:color="auto"/>
              <w:left w:val="single" w:sz="7" w:space="0" w:color="auto"/>
              <w:right w:val="double" w:sz="7" w:space="0" w:color="auto"/>
            </w:tcBorders>
          </w:tcPr>
          <w:p w14:paraId="08F38295"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10</w:t>
            </w:r>
          </w:p>
        </w:tc>
      </w:tr>
      <w:tr w:rsidR="00F67BC3" w14:paraId="5722074B" w14:textId="77777777">
        <w:tc>
          <w:tcPr>
            <w:tcW w:w="1983" w:type="dxa"/>
            <w:tcBorders>
              <w:left w:val="double" w:sz="7" w:space="0" w:color="auto"/>
            </w:tcBorders>
          </w:tcPr>
          <w:p w14:paraId="73F3616C" w14:textId="77777777" w:rsidR="00F67BC3" w:rsidRDefault="00F67BC3">
            <w:pPr>
              <w:tabs>
                <w:tab w:val="left" w:pos="-720"/>
              </w:tabs>
              <w:suppressAutoHyphens/>
              <w:spacing w:before="90" w:after="54" w:line="240" w:lineRule="atLeast"/>
              <w:jc w:val="center"/>
              <w:rPr>
                <w:rFonts w:ascii="Book Antiqua" w:hAnsi="Book Antiqua"/>
              </w:rPr>
            </w:pPr>
          </w:p>
        </w:tc>
        <w:tc>
          <w:tcPr>
            <w:tcW w:w="1270" w:type="dxa"/>
            <w:tcBorders>
              <w:left w:val="single" w:sz="7" w:space="0" w:color="auto"/>
            </w:tcBorders>
          </w:tcPr>
          <w:p w14:paraId="5AED513D"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left w:val="single" w:sz="7" w:space="0" w:color="auto"/>
            </w:tcBorders>
          </w:tcPr>
          <w:p w14:paraId="5D5270D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tcBorders>
          </w:tcPr>
          <w:p w14:paraId="3EBFE69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200</w:t>
            </w:r>
          </w:p>
        </w:tc>
        <w:tc>
          <w:tcPr>
            <w:tcW w:w="915" w:type="dxa"/>
            <w:tcBorders>
              <w:top w:val="single" w:sz="7" w:space="0" w:color="auto"/>
              <w:left w:val="single" w:sz="7" w:space="0" w:color="auto"/>
            </w:tcBorders>
          </w:tcPr>
          <w:p w14:paraId="62FDD35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160</w:t>
            </w:r>
          </w:p>
        </w:tc>
        <w:tc>
          <w:tcPr>
            <w:tcW w:w="871" w:type="dxa"/>
            <w:tcBorders>
              <w:top w:val="single" w:sz="7" w:space="0" w:color="auto"/>
              <w:left w:val="single" w:sz="7" w:space="0" w:color="auto"/>
            </w:tcBorders>
          </w:tcPr>
          <w:p w14:paraId="3EA1C26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990" w:type="dxa"/>
            <w:tcBorders>
              <w:top w:val="single" w:sz="7" w:space="0" w:color="auto"/>
              <w:left w:val="single" w:sz="7" w:space="0" w:color="auto"/>
            </w:tcBorders>
          </w:tcPr>
          <w:p w14:paraId="5EAC487A"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80</w:t>
            </w:r>
          </w:p>
        </w:tc>
        <w:tc>
          <w:tcPr>
            <w:tcW w:w="990" w:type="dxa"/>
            <w:tcBorders>
              <w:top w:val="single" w:sz="7" w:space="0" w:color="auto"/>
              <w:left w:val="single" w:sz="7" w:space="0" w:color="auto"/>
              <w:right w:val="double" w:sz="7" w:space="0" w:color="auto"/>
            </w:tcBorders>
          </w:tcPr>
          <w:p w14:paraId="126566B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2527912D" w14:textId="77777777">
        <w:tc>
          <w:tcPr>
            <w:tcW w:w="1983" w:type="dxa"/>
            <w:tcBorders>
              <w:top w:val="single" w:sz="7" w:space="0" w:color="auto"/>
              <w:left w:val="double" w:sz="7" w:space="0" w:color="auto"/>
            </w:tcBorders>
          </w:tcPr>
          <w:p w14:paraId="4F7EA46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Soybeans</w:t>
            </w:r>
          </w:p>
        </w:tc>
        <w:tc>
          <w:tcPr>
            <w:tcW w:w="1270" w:type="dxa"/>
            <w:tcBorders>
              <w:top w:val="single" w:sz="7" w:space="0" w:color="auto"/>
            </w:tcBorders>
          </w:tcPr>
          <w:p w14:paraId="487613A8"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tcBorders>
          </w:tcPr>
          <w:p w14:paraId="74DCE0C1" w14:textId="77777777" w:rsidR="00F67BC3" w:rsidRDefault="00F67BC3">
            <w:pPr>
              <w:tabs>
                <w:tab w:val="left" w:pos="-720"/>
              </w:tabs>
              <w:suppressAutoHyphens/>
              <w:spacing w:before="90" w:after="54" w:line="240" w:lineRule="atLeast"/>
              <w:jc w:val="center"/>
              <w:rPr>
                <w:rFonts w:ascii="Book Antiqua" w:hAnsi="Book Antiqua"/>
              </w:rPr>
            </w:pPr>
          </w:p>
        </w:tc>
        <w:tc>
          <w:tcPr>
            <w:tcW w:w="4952" w:type="dxa"/>
            <w:gridSpan w:val="5"/>
            <w:tcBorders>
              <w:top w:val="single" w:sz="7" w:space="0" w:color="auto"/>
              <w:right w:val="double" w:sz="7" w:space="0" w:color="auto"/>
            </w:tcBorders>
          </w:tcPr>
          <w:p w14:paraId="58A74C50" w14:textId="77777777" w:rsidR="00F67BC3" w:rsidRDefault="00F67BC3">
            <w:pPr>
              <w:tabs>
                <w:tab w:val="left" w:pos="-720"/>
              </w:tabs>
              <w:suppressAutoHyphens/>
              <w:spacing w:before="90" w:after="54" w:line="240" w:lineRule="atLeast"/>
              <w:jc w:val="center"/>
              <w:rPr>
                <w:rFonts w:ascii="Book Antiqua" w:hAnsi="Book Antiqua"/>
              </w:rPr>
            </w:pPr>
          </w:p>
        </w:tc>
      </w:tr>
      <w:tr w:rsidR="00F67BC3" w14:paraId="5CBB07B0" w14:textId="77777777">
        <w:tc>
          <w:tcPr>
            <w:tcW w:w="1983" w:type="dxa"/>
            <w:tcBorders>
              <w:top w:val="single" w:sz="7" w:space="0" w:color="auto"/>
              <w:left w:val="double" w:sz="7" w:space="0" w:color="auto"/>
            </w:tcBorders>
          </w:tcPr>
          <w:p w14:paraId="79F92557"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30-40</w:t>
            </w:r>
          </w:p>
        </w:tc>
        <w:tc>
          <w:tcPr>
            <w:tcW w:w="1270" w:type="dxa"/>
            <w:tcBorders>
              <w:top w:val="single" w:sz="7" w:space="0" w:color="auto"/>
              <w:left w:val="single" w:sz="7" w:space="0" w:color="auto"/>
            </w:tcBorders>
          </w:tcPr>
          <w:p w14:paraId="661A6B12"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140**</w:t>
            </w:r>
          </w:p>
        </w:tc>
        <w:tc>
          <w:tcPr>
            <w:tcW w:w="1152" w:type="dxa"/>
            <w:tcBorders>
              <w:top w:val="single" w:sz="7" w:space="0" w:color="auto"/>
              <w:left w:val="single" w:sz="7" w:space="0" w:color="auto"/>
            </w:tcBorders>
          </w:tcPr>
          <w:p w14:paraId="1E8A841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42FACF3C"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915" w:type="dxa"/>
            <w:tcBorders>
              <w:top w:val="single" w:sz="7" w:space="0" w:color="auto"/>
              <w:left w:val="single" w:sz="7" w:space="0" w:color="auto"/>
            </w:tcBorders>
          </w:tcPr>
          <w:p w14:paraId="2AECF8F4"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50</w:t>
            </w:r>
          </w:p>
        </w:tc>
        <w:tc>
          <w:tcPr>
            <w:tcW w:w="871" w:type="dxa"/>
            <w:tcBorders>
              <w:top w:val="single" w:sz="7" w:space="0" w:color="auto"/>
              <w:left w:val="single" w:sz="7" w:space="0" w:color="auto"/>
            </w:tcBorders>
          </w:tcPr>
          <w:p w14:paraId="60177F6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40</w:t>
            </w:r>
          </w:p>
        </w:tc>
        <w:tc>
          <w:tcPr>
            <w:tcW w:w="990" w:type="dxa"/>
            <w:tcBorders>
              <w:top w:val="single" w:sz="7" w:space="0" w:color="auto"/>
              <w:left w:val="single" w:sz="7" w:space="0" w:color="auto"/>
            </w:tcBorders>
          </w:tcPr>
          <w:p w14:paraId="007F9FA9"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30</w:t>
            </w:r>
          </w:p>
        </w:tc>
        <w:tc>
          <w:tcPr>
            <w:tcW w:w="990" w:type="dxa"/>
            <w:tcBorders>
              <w:top w:val="single" w:sz="7" w:space="0" w:color="auto"/>
              <w:left w:val="single" w:sz="7" w:space="0" w:color="auto"/>
              <w:right w:val="double" w:sz="7" w:space="0" w:color="auto"/>
            </w:tcBorders>
          </w:tcPr>
          <w:p w14:paraId="3B1CD8E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53B54082" w14:textId="77777777">
        <w:tc>
          <w:tcPr>
            <w:tcW w:w="1983" w:type="dxa"/>
            <w:tcBorders>
              <w:left w:val="double" w:sz="7" w:space="0" w:color="auto"/>
            </w:tcBorders>
          </w:tcPr>
          <w:p w14:paraId="0E22DF74" w14:textId="77777777" w:rsidR="00F67BC3" w:rsidRDefault="00F67BC3">
            <w:pPr>
              <w:tabs>
                <w:tab w:val="left" w:pos="-720"/>
              </w:tabs>
              <w:suppressAutoHyphens/>
              <w:spacing w:before="90" w:after="54" w:line="240" w:lineRule="atLeast"/>
              <w:jc w:val="center"/>
              <w:rPr>
                <w:rFonts w:ascii="Book Antiqua" w:hAnsi="Book Antiqua"/>
              </w:rPr>
            </w:pPr>
          </w:p>
        </w:tc>
        <w:tc>
          <w:tcPr>
            <w:tcW w:w="1270" w:type="dxa"/>
            <w:tcBorders>
              <w:left w:val="single" w:sz="7" w:space="0" w:color="auto"/>
            </w:tcBorders>
          </w:tcPr>
          <w:p w14:paraId="6AE329EC"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left w:val="single" w:sz="7" w:space="0" w:color="auto"/>
            </w:tcBorders>
          </w:tcPr>
          <w:p w14:paraId="27CC3933"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tcBorders>
          </w:tcPr>
          <w:p w14:paraId="60BB13B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100</w:t>
            </w:r>
          </w:p>
        </w:tc>
        <w:tc>
          <w:tcPr>
            <w:tcW w:w="915" w:type="dxa"/>
            <w:tcBorders>
              <w:top w:val="single" w:sz="7" w:space="0" w:color="auto"/>
              <w:left w:val="single" w:sz="7" w:space="0" w:color="auto"/>
            </w:tcBorders>
          </w:tcPr>
          <w:p w14:paraId="03F1656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80</w:t>
            </w:r>
          </w:p>
        </w:tc>
        <w:tc>
          <w:tcPr>
            <w:tcW w:w="871" w:type="dxa"/>
            <w:tcBorders>
              <w:top w:val="single" w:sz="7" w:space="0" w:color="auto"/>
              <w:left w:val="single" w:sz="7" w:space="0" w:color="auto"/>
            </w:tcBorders>
          </w:tcPr>
          <w:p w14:paraId="5ECBB9D1"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50</w:t>
            </w:r>
          </w:p>
        </w:tc>
        <w:tc>
          <w:tcPr>
            <w:tcW w:w="990" w:type="dxa"/>
            <w:tcBorders>
              <w:top w:val="single" w:sz="7" w:space="0" w:color="auto"/>
              <w:left w:val="single" w:sz="7" w:space="0" w:color="auto"/>
            </w:tcBorders>
          </w:tcPr>
          <w:p w14:paraId="48A476D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40</w:t>
            </w:r>
          </w:p>
        </w:tc>
        <w:tc>
          <w:tcPr>
            <w:tcW w:w="990" w:type="dxa"/>
            <w:tcBorders>
              <w:top w:val="single" w:sz="7" w:space="0" w:color="auto"/>
              <w:left w:val="single" w:sz="7" w:space="0" w:color="auto"/>
              <w:right w:val="double" w:sz="7" w:space="0" w:color="auto"/>
            </w:tcBorders>
          </w:tcPr>
          <w:p w14:paraId="68710AB9"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462310BB" w14:textId="77777777">
        <w:tc>
          <w:tcPr>
            <w:tcW w:w="1983" w:type="dxa"/>
            <w:tcBorders>
              <w:top w:val="single" w:sz="7" w:space="0" w:color="auto"/>
              <w:left w:val="double" w:sz="7" w:space="0" w:color="auto"/>
            </w:tcBorders>
          </w:tcPr>
          <w:p w14:paraId="6B78AB3E"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41-50</w:t>
            </w:r>
          </w:p>
        </w:tc>
        <w:tc>
          <w:tcPr>
            <w:tcW w:w="1270" w:type="dxa"/>
            <w:tcBorders>
              <w:top w:val="single" w:sz="7" w:space="0" w:color="auto"/>
              <w:left w:val="single" w:sz="7" w:space="0" w:color="auto"/>
            </w:tcBorders>
          </w:tcPr>
          <w:p w14:paraId="0F4E5892"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175</w:t>
            </w:r>
          </w:p>
        </w:tc>
        <w:tc>
          <w:tcPr>
            <w:tcW w:w="1152" w:type="dxa"/>
            <w:tcBorders>
              <w:top w:val="single" w:sz="7" w:space="0" w:color="auto"/>
              <w:left w:val="single" w:sz="7" w:space="0" w:color="auto"/>
            </w:tcBorders>
          </w:tcPr>
          <w:p w14:paraId="4BA89402"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1D42E8B2"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80</w:t>
            </w:r>
          </w:p>
        </w:tc>
        <w:tc>
          <w:tcPr>
            <w:tcW w:w="915" w:type="dxa"/>
            <w:tcBorders>
              <w:top w:val="single" w:sz="7" w:space="0" w:color="auto"/>
              <w:left w:val="single" w:sz="7" w:space="0" w:color="auto"/>
            </w:tcBorders>
          </w:tcPr>
          <w:p w14:paraId="2AE5B195"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70</w:t>
            </w:r>
          </w:p>
        </w:tc>
        <w:tc>
          <w:tcPr>
            <w:tcW w:w="871" w:type="dxa"/>
            <w:tcBorders>
              <w:top w:val="single" w:sz="7" w:space="0" w:color="auto"/>
              <w:left w:val="single" w:sz="7" w:space="0" w:color="auto"/>
            </w:tcBorders>
          </w:tcPr>
          <w:p w14:paraId="48DA6E74"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50</w:t>
            </w:r>
          </w:p>
        </w:tc>
        <w:tc>
          <w:tcPr>
            <w:tcW w:w="990" w:type="dxa"/>
            <w:tcBorders>
              <w:top w:val="single" w:sz="7" w:space="0" w:color="auto"/>
              <w:left w:val="single" w:sz="7" w:space="0" w:color="auto"/>
            </w:tcBorders>
          </w:tcPr>
          <w:p w14:paraId="7ECC435C"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30</w:t>
            </w:r>
          </w:p>
        </w:tc>
        <w:tc>
          <w:tcPr>
            <w:tcW w:w="990" w:type="dxa"/>
            <w:tcBorders>
              <w:top w:val="single" w:sz="7" w:space="0" w:color="auto"/>
              <w:left w:val="single" w:sz="7" w:space="0" w:color="auto"/>
              <w:right w:val="double" w:sz="7" w:space="0" w:color="auto"/>
            </w:tcBorders>
          </w:tcPr>
          <w:p w14:paraId="7D411DD9"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52042821" w14:textId="77777777">
        <w:tc>
          <w:tcPr>
            <w:tcW w:w="1983" w:type="dxa"/>
            <w:tcBorders>
              <w:left w:val="double" w:sz="7" w:space="0" w:color="auto"/>
            </w:tcBorders>
          </w:tcPr>
          <w:p w14:paraId="4A45BC5C" w14:textId="77777777" w:rsidR="00F67BC3" w:rsidRDefault="00F67BC3">
            <w:pPr>
              <w:tabs>
                <w:tab w:val="left" w:pos="-720"/>
              </w:tabs>
              <w:suppressAutoHyphens/>
              <w:spacing w:before="90" w:after="54" w:line="240" w:lineRule="atLeast"/>
              <w:jc w:val="center"/>
              <w:rPr>
                <w:rFonts w:ascii="Book Antiqua" w:hAnsi="Book Antiqua"/>
              </w:rPr>
            </w:pPr>
          </w:p>
        </w:tc>
        <w:tc>
          <w:tcPr>
            <w:tcW w:w="1270" w:type="dxa"/>
            <w:tcBorders>
              <w:left w:val="single" w:sz="7" w:space="0" w:color="auto"/>
            </w:tcBorders>
          </w:tcPr>
          <w:p w14:paraId="7057FADF"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left w:val="single" w:sz="7" w:space="0" w:color="auto"/>
            </w:tcBorders>
          </w:tcPr>
          <w:p w14:paraId="7A403AF7"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tcBorders>
          </w:tcPr>
          <w:p w14:paraId="0D22FC9C"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915" w:type="dxa"/>
            <w:tcBorders>
              <w:top w:val="single" w:sz="7" w:space="0" w:color="auto"/>
              <w:left w:val="single" w:sz="7" w:space="0" w:color="auto"/>
            </w:tcBorders>
          </w:tcPr>
          <w:p w14:paraId="1241AF49"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90</w:t>
            </w:r>
          </w:p>
        </w:tc>
        <w:tc>
          <w:tcPr>
            <w:tcW w:w="871" w:type="dxa"/>
            <w:tcBorders>
              <w:top w:val="single" w:sz="7" w:space="0" w:color="auto"/>
              <w:left w:val="single" w:sz="7" w:space="0" w:color="auto"/>
            </w:tcBorders>
          </w:tcPr>
          <w:p w14:paraId="7CEE4959"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990" w:type="dxa"/>
            <w:tcBorders>
              <w:top w:val="single" w:sz="7" w:space="0" w:color="auto"/>
              <w:left w:val="single" w:sz="7" w:space="0" w:color="auto"/>
            </w:tcBorders>
          </w:tcPr>
          <w:p w14:paraId="5C80E69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990" w:type="dxa"/>
            <w:tcBorders>
              <w:top w:val="single" w:sz="7" w:space="0" w:color="auto"/>
              <w:left w:val="single" w:sz="7" w:space="0" w:color="auto"/>
              <w:right w:val="double" w:sz="7" w:space="0" w:color="auto"/>
            </w:tcBorders>
          </w:tcPr>
          <w:p w14:paraId="581C5560"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733A851C" w14:textId="77777777">
        <w:tc>
          <w:tcPr>
            <w:tcW w:w="1983" w:type="dxa"/>
            <w:tcBorders>
              <w:top w:val="single" w:sz="7" w:space="0" w:color="auto"/>
              <w:left w:val="double" w:sz="7" w:space="0" w:color="auto"/>
            </w:tcBorders>
          </w:tcPr>
          <w:p w14:paraId="0484552E"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51-60</w:t>
            </w:r>
          </w:p>
        </w:tc>
        <w:tc>
          <w:tcPr>
            <w:tcW w:w="1270" w:type="dxa"/>
            <w:tcBorders>
              <w:top w:val="single" w:sz="7" w:space="0" w:color="auto"/>
              <w:left w:val="single" w:sz="7" w:space="0" w:color="auto"/>
            </w:tcBorders>
          </w:tcPr>
          <w:p w14:paraId="63C47B5C"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210</w:t>
            </w:r>
          </w:p>
        </w:tc>
        <w:tc>
          <w:tcPr>
            <w:tcW w:w="1152" w:type="dxa"/>
            <w:tcBorders>
              <w:top w:val="single" w:sz="7" w:space="0" w:color="auto"/>
              <w:left w:val="single" w:sz="7" w:space="0" w:color="auto"/>
            </w:tcBorders>
          </w:tcPr>
          <w:p w14:paraId="03BD545D"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115A2265"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100</w:t>
            </w:r>
          </w:p>
        </w:tc>
        <w:tc>
          <w:tcPr>
            <w:tcW w:w="915" w:type="dxa"/>
            <w:tcBorders>
              <w:top w:val="single" w:sz="7" w:space="0" w:color="auto"/>
              <w:left w:val="single" w:sz="7" w:space="0" w:color="auto"/>
            </w:tcBorders>
          </w:tcPr>
          <w:p w14:paraId="49E62F6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90</w:t>
            </w:r>
          </w:p>
        </w:tc>
        <w:tc>
          <w:tcPr>
            <w:tcW w:w="871" w:type="dxa"/>
            <w:tcBorders>
              <w:top w:val="single" w:sz="7" w:space="0" w:color="auto"/>
              <w:left w:val="single" w:sz="7" w:space="0" w:color="auto"/>
            </w:tcBorders>
          </w:tcPr>
          <w:p w14:paraId="1EB5F497"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70</w:t>
            </w:r>
          </w:p>
        </w:tc>
        <w:tc>
          <w:tcPr>
            <w:tcW w:w="990" w:type="dxa"/>
            <w:tcBorders>
              <w:top w:val="single" w:sz="7" w:space="0" w:color="auto"/>
              <w:left w:val="single" w:sz="7" w:space="0" w:color="auto"/>
            </w:tcBorders>
          </w:tcPr>
          <w:p w14:paraId="4574FAB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40</w:t>
            </w:r>
          </w:p>
        </w:tc>
        <w:tc>
          <w:tcPr>
            <w:tcW w:w="990" w:type="dxa"/>
            <w:tcBorders>
              <w:top w:val="single" w:sz="7" w:space="0" w:color="auto"/>
              <w:left w:val="single" w:sz="7" w:space="0" w:color="auto"/>
              <w:right w:val="double" w:sz="7" w:space="0" w:color="auto"/>
            </w:tcBorders>
          </w:tcPr>
          <w:p w14:paraId="33C3A26A"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13BB9808" w14:textId="77777777">
        <w:tc>
          <w:tcPr>
            <w:tcW w:w="1983" w:type="dxa"/>
            <w:tcBorders>
              <w:left w:val="double" w:sz="7" w:space="0" w:color="auto"/>
            </w:tcBorders>
          </w:tcPr>
          <w:p w14:paraId="271183C0" w14:textId="77777777" w:rsidR="00F67BC3" w:rsidRDefault="00F67BC3">
            <w:pPr>
              <w:tabs>
                <w:tab w:val="left" w:pos="-720"/>
              </w:tabs>
              <w:suppressAutoHyphens/>
              <w:spacing w:before="90" w:after="54" w:line="240" w:lineRule="atLeast"/>
              <w:jc w:val="center"/>
              <w:rPr>
                <w:rFonts w:ascii="Book Antiqua" w:hAnsi="Book Antiqua"/>
              </w:rPr>
            </w:pPr>
          </w:p>
        </w:tc>
        <w:tc>
          <w:tcPr>
            <w:tcW w:w="1270" w:type="dxa"/>
            <w:tcBorders>
              <w:left w:val="single" w:sz="7" w:space="0" w:color="auto"/>
            </w:tcBorders>
          </w:tcPr>
          <w:p w14:paraId="65F82AE6"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left w:val="single" w:sz="7" w:space="0" w:color="auto"/>
            </w:tcBorders>
          </w:tcPr>
          <w:p w14:paraId="7C92A4B3"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tcBorders>
          </w:tcPr>
          <w:p w14:paraId="20C55D7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150</w:t>
            </w:r>
          </w:p>
        </w:tc>
        <w:tc>
          <w:tcPr>
            <w:tcW w:w="915" w:type="dxa"/>
            <w:tcBorders>
              <w:top w:val="single" w:sz="7" w:space="0" w:color="auto"/>
              <w:left w:val="single" w:sz="7" w:space="0" w:color="auto"/>
            </w:tcBorders>
          </w:tcPr>
          <w:p w14:paraId="4EA064F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871" w:type="dxa"/>
            <w:tcBorders>
              <w:top w:val="single" w:sz="7" w:space="0" w:color="auto"/>
              <w:left w:val="single" w:sz="7" w:space="0" w:color="auto"/>
            </w:tcBorders>
          </w:tcPr>
          <w:p w14:paraId="7A4F4347"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90</w:t>
            </w:r>
          </w:p>
        </w:tc>
        <w:tc>
          <w:tcPr>
            <w:tcW w:w="990" w:type="dxa"/>
            <w:tcBorders>
              <w:top w:val="single" w:sz="7" w:space="0" w:color="auto"/>
              <w:left w:val="single" w:sz="7" w:space="0" w:color="auto"/>
            </w:tcBorders>
          </w:tcPr>
          <w:p w14:paraId="4DD5074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990" w:type="dxa"/>
            <w:tcBorders>
              <w:top w:val="single" w:sz="7" w:space="0" w:color="auto"/>
              <w:left w:val="single" w:sz="7" w:space="0" w:color="auto"/>
              <w:right w:val="double" w:sz="7" w:space="0" w:color="auto"/>
            </w:tcBorders>
          </w:tcPr>
          <w:p w14:paraId="0085452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68BFD964" w14:textId="77777777">
        <w:tc>
          <w:tcPr>
            <w:tcW w:w="1983" w:type="dxa"/>
            <w:tcBorders>
              <w:top w:val="single" w:sz="7" w:space="0" w:color="auto"/>
              <w:left w:val="double" w:sz="7" w:space="0" w:color="auto"/>
            </w:tcBorders>
          </w:tcPr>
          <w:p w14:paraId="1EC425BA"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61-70</w:t>
            </w:r>
          </w:p>
        </w:tc>
        <w:tc>
          <w:tcPr>
            <w:tcW w:w="1270" w:type="dxa"/>
            <w:tcBorders>
              <w:top w:val="single" w:sz="7" w:space="0" w:color="auto"/>
              <w:left w:val="single" w:sz="7" w:space="0" w:color="auto"/>
            </w:tcBorders>
          </w:tcPr>
          <w:p w14:paraId="65E82619"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245</w:t>
            </w:r>
          </w:p>
        </w:tc>
        <w:tc>
          <w:tcPr>
            <w:tcW w:w="1152" w:type="dxa"/>
            <w:tcBorders>
              <w:top w:val="single" w:sz="7" w:space="0" w:color="auto"/>
              <w:left w:val="single" w:sz="7" w:space="0" w:color="auto"/>
            </w:tcBorders>
          </w:tcPr>
          <w:p w14:paraId="160A8741"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2CF395A4"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915" w:type="dxa"/>
            <w:tcBorders>
              <w:top w:val="single" w:sz="7" w:space="0" w:color="auto"/>
              <w:left w:val="single" w:sz="7" w:space="0" w:color="auto"/>
            </w:tcBorders>
          </w:tcPr>
          <w:p w14:paraId="17C083E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100</w:t>
            </w:r>
          </w:p>
        </w:tc>
        <w:tc>
          <w:tcPr>
            <w:tcW w:w="871" w:type="dxa"/>
            <w:tcBorders>
              <w:top w:val="single" w:sz="7" w:space="0" w:color="auto"/>
              <w:left w:val="single" w:sz="7" w:space="0" w:color="auto"/>
            </w:tcBorders>
          </w:tcPr>
          <w:p w14:paraId="4F9202A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80</w:t>
            </w:r>
          </w:p>
        </w:tc>
        <w:tc>
          <w:tcPr>
            <w:tcW w:w="990" w:type="dxa"/>
            <w:tcBorders>
              <w:top w:val="single" w:sz="7" w:space="0" w:color="auto"/>
              <w:left w:val="single" w:sz="7" w:space="0" w:color="auto"/>
            </w:tcBorders>
          </w:tcPr>
          <w:p w14:paraId="2F7C7532"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50</w:t>
            </w:r>
          </w:p>
        </w:tc>
        <w:tc>
          <w:tcPr>
            <w:tcW w:w="990" w:type="dxa"/>
            <w:tcBorders>
              <w:top w:val="single" w:sz="7" w:space="0" w:color="auto"/>
              <w:left w:val="single" w:sz="7" w:space="0" w:color="auto"/>
              <w:right w:val="double" w:sz="7" w:space="0" w:color="auto"/>
            </w:tcBorders>
          </w:tcPr>
          <w:p w14:paraId="54A8BF4D"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20</w:t>
            </w:r>
          </w:p>
        </w:tc>
      </w:tr>
      <w:tr w:rsidR="00F67BC3" w14:paraId="6C4A5E49" w14:textId="77777777">
        <w:tc>
          <w:tcPr>
            <w:tcW w:w="1983" w:type="dxa"/>
            <w:tcBorders>
              <w:left w:val="double" w:sz="7" w:space="0" w:color="auto"/>
            </w:tcBorders>
          </w:tcPr>
          <w:p w14:paraId="2303CB2A" w14:textId="77777777" w:rsidR="00F67BC3" w:rsidRDefault="00F67BC3">
            <w:pPr>
              <w:tabs>
                <w:tab w:val="left" w:pos="-720"/>
              </w:tabs>
              <w:suppressAutoHyphens/>
              <w:spacing w:before="90" w:after="54" w:line="240" w:lineRule="atLeast"/>
              <w:jc w:val="center"/>
              <w:rPr>
                <w:rFonts w:ascii="Book Antiqua" w:hAnsi="Book Antiqua"/>
              </w:rPr>
            </w:pPr>
          </w:p>
        </w:tc>
        <w:tc>
          <w:tcPr>
            <w:tcW w:w="1270" w:type="dxa"/>
            <w:tcBorders>
              <w:left w:val="single" w:sz="7" w:space="0" w:color="auto"/>
            </w:tcBorders>
          </w:tcPr>
          <w:p w14:paraId="6395CB12"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left w:val="single" w:sz="7" w:space="0" w:color="auto"/>
            </w:tcBorders>
          </w:tcPr>
          <w:p w14:paraId="049C4FF4"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tcBorders>
          </w:tcPr>
          <w:p w14:paraId="7BB3F205"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180</w:t>
            </w:r>
          </w:p>
        </w:tc>
        <w:tc>
          <w:tcPr>
            <w:tcW w:w="915" w:type="dxa"/>
            <w:tcBorders>
              <w:top w:val="single" w:sz="7" w:space="0" w:color="auto"/>
              <w:left w:val="single" w:sz="7" w:space="0" w:color="auto"/>
            </w:tcBorders>
          </w:tcPr>
          <w:p w14:paraId="4158945D"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150</w:t>
            </w:r>
          </w:p>
        </w:tc>
        <w:tc>
          <w:tcPr>
            <w:tcW w:w="871" w:type="dxa"/>
            <w:tcBorders>
              <w:top w:val="single" w:sz="7" w:space="0" w:color="auto"/>
              <w:left w:val="single" w:sz="7" w:space="0" w:color="auto"/>
            </w:tcBorders>
          </w:tcPr>
          <w:p w14:paraId="7E409903"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990" w:type="dxa"/>
            <w:tcBorders>
              <w:top w:val="single" w:sz="7" w:space="0" w:color="auto"/>
              <w:left w:val="single" w:sz="7" w:space="0" w:color="auto"/>
            </w:tcBorders>
          </w:tcPr>
          <w:p w14:paraId="0F3AF125"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80</w:t>
            </w:r>
          </w:p>
        </w:tc>
        <w:tc>
          <w:tcPr>
            <w:tcW w:w="990" w:type="dxa"/>
            <w:tcBorders>
              <w:top w:val="single" w:sz="7" w:space="0" w:color="auto"/>
              <w:left w:val="single" w:sz="7" w:space="0" w:color="auto"/>
              <w:right w:val="double" w:sz="7" w:space="0" w:color="auto"/>
            </w:tcBorders>
          </w:tcPr>
          <w:p w14:paraId="6341BF07"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075CADA2" w14:textId="77777777">
        <w:tc>
          <w:tcPr>
            <w:tcW w:w="1983" w:type="dxa"/>
            <w:tcBorders>
              <w:top w:val="single" w:sz="7" w:space="0" w:color="auto"/>
              <w:left w:val="double" w:sz="7" w:space="0" w:color="auto"/>
            </w:tcBorders>
          </w:tcPr>
          <w:p w14:paraId="7C100230"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71+</w:t>
            </w:r>
          </w:p>
        </w:tc>
        <w:tc>
          <w:tcPr>
            <w:tcW w:w="1270" w:type="dxa"/>
            <w:tcBorders>
              <w:top w:val="single" w:sz="7" w:space="0" w:color="auto"/>
              <w:left w:val="single" w:sz="7" w:space="0" w:color="auto"/>
            </w:tcBorders>
          </w:tcPr>
          <w:p w14:paraId="0D30EC64"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300</w:t>
            </w:r>
          </w:p>
        </w:tc>
        <w:tc>
          <w:tcPr>
            <w:tcW w:w="1152" w:type="dxa"/>
            <w:tcBorders>
              <w:top w:val="single" w:sz="7" w:space="0" w:color="auto"/>
              <w:left w:val="single" w:sz="7" w:space="0" w:color="auto"/>
            </w:tcBorders>
          </w:tcPr>
          <w:p w14:paraId="28E98309"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2154A76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915" w:type="dxa"/>
            <w:tcBorders>
              <w:top w:val="single" w:sz="7" w:space="0" w:color="auto"/>
              <w:left w:val="single" w:sz="7" w:space="0" w:color="auto"/>
            </w:tcBorders>
          </w:tcPr>
          <w:p w14:paraId="47A781B9"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100</w:t>
            </w:r>
          </w:p>
        </w:tc>
        <w:tc>
          <w:tcPr>
            <w:tcW w:w="871" w:type="dxa"/>
            <w:tcBorders>
              <w:top w:val="single" w:sz="7" w:space="0" w:color="auto"/>
              <w:left w:val="single" w:sz="7" w:space="0" w:color="auto"/>
            </w:tcBorders>
          </w:tcPr>
          <w:p w14:paraId="0028657C"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80</w:t>
            </w:r>
          </w:p>
        </w:tc>
        <w:tc>
          <w:tcPr>
            <w:tcW w:w="990" w:type="dxa"/>
            <w:tcBorders>
              <w:top w:val="single" w:sz="7" w:space="0" w:color="auto"/>
              <w:left w:val="single" w:sz="7" w:space="0" w:color="auto"/>
            </w:tcBorders>
          </w:tcPr>
          <w:p w14:paraId="28CA0045"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50</w:t>
            </w:r>
          </w:p>
        </w:tc>
        <w:tc>
          <w:tcPr>
            <w:tcW w:w="990" w:type="dxa"/>
            <w:tcBorders>
              <w:top w:val="single" w:sz="7" w:space="0" w:color="auto"/>
              <w:left w:val="single" w:sz="7" w:space="0" w:color="auto"/>
              <w:right w:val="double" w:sz="7" w:space="0" w:color="auto"/>
            </w:tcBorders>
          </w:tcPr>
          <w:p w14:paraId="68790FB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20</w:t>
            </w:r>
          </w:p>
        </w:tc>
      </w:tr>
      <w:tr w:rsidR="00F67BC3" w14:paraId="28B67904" w14:textId="77777777">
        <w:tc>
          <w:tcPr>
            <w:tcW w:w="1983" w:type="dxa"/>
            <w:tcBorders>
              <w:left w:val="double" w:sz="7" w:space="0" w:color="auto"/>
              <w:bottom w:val="double" w:sz="7" w:space="0" w:color="auto"/>
            </w:tcBorders>
          </w:tcPr>
          <w:p w14:paraId="097DE4A4" w14:textId="77777777" w:rsidR="00F67BC3" w:rsidRDefault="00F67BC3">
            <w:pPr>
              <w:tabs>
                <w:tab w:val="left" w:pos="-720"/>
              </w:tabs>
              <w:suppressAutoHyphens/>
              <w:spacing w:before="90" w:after="54" w:line="240" w:lineRule="atLeast"/>
              <w:jc w:val="center"/>
              <w:rPr>
                <w:rFonts w:ascii="Book Antiqua" w:hAnsi="Book Antiqua"/>
              </w:rPr>
            </w:pPr>
          </w:p>
        </w:tc>
        <w:tc>
          <w:tcPr>
            <w:tcW w:w="1270" w:type="dxa"/>
            <w:tcBorders>
              <w:left w:val="single" w:sz="7" w:space="0" w:color="auto"/>
              <w:bottom w:val="double" w:sz="7" w:space="0" w:color="auto"/>
            </w:tcBorders>
          </w:tcPr>
          <w:p w14:paraId="3DB91150"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left w:val="single" w:sz="7" w:space="0" w:color="auto"/>
              <w:bottom w:val="double" w:sz="7" w:space="0" w:color="auto"/>
            </w:tcBorders>
          </w:tcPr>
          <w:p w14:paraId="7FDA0A91"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bottom w:val="double" w:sz="7" w:space="0" w:color="auto"/>
            </w:tcBorders>
          </w:tcPr>
          <w:p w14:paraId="6AD45B14"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200</w:t>
            </w:r>
          </w:p>
        </w:tc>
        <w:tc>
          <w:tcPr>
            <w:tcW w:w="915" w:type="dxa"/>
            <w:tcBorders>
              <w:top w:val="single" w:sz="7" w:space="0" w:color="auto"/>
              <w:left w:val="single" w:sz="7" w:space="0" w:color="auto"/>
              <w:bottom w:val="double" w:sz="7" w:space="0" w:color="auto"/>
            </w:tcBorders>
          </w:tcPr>
          <w:p w14:paraId="6FB6F89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170</w:t>
            </w:r>
          </w:p>
        </w:tc>
        <w:tc>
          <w:tcPr>
            <w:tcW w:w="871" w:type="dxa"/>
            <w:tcBorders>
              <w:top w:val="single" w:sz="7" w:space="0" w:color="auto"/>
              <w:left w:val="single" w:sz="7" w:space="0" w:color="auto"/>
              <w:bottom w:val="double" w:sz="7" w:space="0" w:color="auto"/>
            </w:tcBorders>
          </w:tcPr>
          <w:p w14:paraId="596B891A"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130</w:t>
            </w:r>
          </w:p>
        </w:tc>
        <w:tc>
          <w:tcPr>
            <w:tcW w:w="990" w:type="dxa"/>
            <w:tcBorders>
              <w:top w:val="single" w:sz="7" w:space="0" w:color="auto"/>
              <w:left w:val="single" w:sz="7" w:space="0" w:color="auto"/>
              <w:bottom w:val="double" w:sz="7" w:space="0" w:color="auto"/>
            </w:tcBorders>
          </w:tcPr>
          <w:p w14:paraId="0D7798F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80</w:t>
            </w:r>
          </w:p>
        </w:tc>
        <w:tc>
          <w:tcPr>
            <w:tcW w:w="990" w:type="dxa"/>
            <w:tcBorders>
              <w:top w:val="single" w:sz="7" w:space="0" w:color="auto"/>
              <w:left w:val="single" w:sz="7" w:space="0" w:color="auto"/>
              <w:bottom w:val="double" w:sz="7" w:space="0" w:color="auto"/>
              <w:right w:val="double" w:sz="7" w:space="0" w:color="auto"/>
            </w:tcBorders>
          </w:tcPr>
          <w:p w14:paraId="4034127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20</w:t>
            </w:r>
          </w:p>
        </w:tc>
      </w:tr>
    </w:tbl>
    <w:p w14:paraId="7B4D50FC" w14:textId="77777777" w:rsidR="00F67BC3" w:rsidRDefault="00F67BC3">
      <w:pPr>
        <w:tabs>
          <w:tab w:val="left" w:pos="-720"/>
        </w:tabs>
        <w:suppressAutoHyphens/>
        <w:spacing w:line="240" w:lineRule="atLeast"/>
        <w:jc w:val="both"/>
        <w:rPr>
          <w:rFonts w:ascii="Book Antiqua" w:hAnsi="Book Antiqua"/>
        </w:rPr>
      </w:pPr>
    </w:p>
    <w:p w14:paraId="6028DF23" w14:textId="77777777" w:rsidR="00F67BC3" w:rsidRDefault="00F67BC3">
      <w:pPr>
        <w:tabs>
          <w:tab w:val="left" w:pos="-720"/>
        </w:tabs>
        <w:suppressAutoHyphens/>
        <w:spacing w:line="240" w:lineRule="atLeast"/>
        <w:jc w:val="both"/>
        <w:rPr>
          <w:rFonts w:ascii="Book Antiqua" w:hAnsi="Book Antiqua"/>
        </w:rPr>
      </w:pPr>
    </w:p>
    <w:p w14:paraId="1B052AD8"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t>* See Table 1 definition of soil test levels.</w:t>
      </w:r>
    </w:p>
    <w:p w14:paraId="30494DE0"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t>** Not recommended with conventional fertilization practices because of nitrogen fixation by soybeans.</w:t>
      </w:r>
    </w:p>
    <w:p w14:paraId="073D6711" w14:textId="77777777" w:rsidR="00F67BC3" w:rsidRDefault="00F67BC3">
      <w:pPr>
        <w:tabs>
          <w:tab w:val="center" w:pos="4680"/>
        </w:tabs>
        <w:suppressAutoHyphens/>
        <w:spacing w:line="240" w:lineRule="atLeast"/>
        <w:jc w:val="both"/>
        <w:rPr>
          <w:rFonts w:ascii="Book Antiqua" w:hAnsi="Book Antiqua"/>
        </w:rPr>
      </w:pPr>
      <w:r>
        <w:rPr>
          <w:rFonts w:ascii="Book Antiqua" w:hAnsi="Book Antiqua"/>
        </w:rPr>
        <w:br w:type="page"/>
      </w:r>
      <w:r>
        <w:rPr>
          <w:rFonts w:ascii="Book Antiqua" w:hAnsi="Book Antiqua"/>
          <w:b/>
        </w:rPr>
        <w:lastRenderedPageBreak/>
        <w:tab/>
        <w:t>Table 3. Fertilizer Recommendations for Small Grains and Forages</w:t>
      </w:r>
    </w:p>
    <w:p w14:paraId="59A79EBD" w14:textId="77777777" w:rsidR="00F67BC3" w:rsidRDefault="00F67BC3">
      <w:pPr>
        <w:tabs>
          <w:tab w:val="left" w:pos="-720"/>
        </w:tabs>
        <w:suppressAutoHyphens/>
        <w:spacing w:line="240" w:lineRule="atLeast"/>
        <w:jc w:val="both"/>
        <w:rPr>
          <w:rFonts w:ascii="Book Antiqua" w:hAnsi="Book Antiqua"/>
        </w:rPr>
      </w:pPr>
    </w:p>
    <w:tbl>
      <w:tblPr>
        <w:tblW w:w="0" w:type="auto"/>
        <w:tblInd w:w="120" w:type="dxa"/>
        <w:tblLayout w:type="fixed"/>
        <w:tblCellMar>
          <w:left w:w="120" w:type="dxa"/>
          <w:right w:w="120" w:type="dxa"/>
        </w:tblCellMar>
        <w:tblLook w:val="0000" w:firstRow="0" w:lastRow="0" w:firstColumn="0" w:lastColumn="0" w:noHBand="0" w:noVBand="0"/>
      </w:tblPr>
      <w:tblGrid>
        <w:gridCol w:w="2102"/>
        <w:gridCol w:w="1152"/>
        <w:gridCol w:w="1152"/>
        <w:gridCol w:w="1186"/>
        <w:gridCol w:w="915"/>
        <w:gridCol w:w="871"/>
        <w:gridCol w:w="990"/>
        <w:gridCol w:w="990"/>
      </w:tblGrid>
      <w:tr w:rsidR="00F67BC3" w14:paraId="4CC694E4" w14:textId="77777777">
        <w:tc>
          <w:tcPr>
            <w:tcW w:w="2102" w:type="dxa"/>
            <w:tcBorders>
              <w:top w:val="double" w:sz="7" w:space="0" w:color="auto"/>
              <w:left w:val="double" w:sz="7" w:space="0" w:color="auto"/>
              <w:bottom w:val="single" w:sz="18" w:space="0" w:color="auto"/>
            </w:tcBorders>
          </w:tcPr>
          <w:p w14:paraId="0E818EE8"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Expected</w:t>
            </w:r>
          </w:p>
          <w:p w14:paraId="1B541062" w14:textId="77777777" w:rsidR="00F67BC3" w:rsidRDefault="00F67BC3">
            <w:pPr>
              <w:tabs>
                <w:tab w:val="left" w:pos="-720"/>
              </w:tabs>
              <w:suppressAutoHyphens/>
              <w:spacing w:line="240" w:lineRule="atLeast"/>
              <w:jc w:val="center"/>
              <w:rPr>
                <w:rFonts w:ascii="Book Antiqua" w:hAnsi="Book Antiqua"/>
              </w:rPr>
            </w:pPr>
            <w:r>
              <w:rPr>
                <w:rFonts w:ascii="Book Antiqua" w:hAnsi="Book Antiqua"/>
              </w:rPr>
              <w:t>Yield</w:t>
            </w:r>
          </w:p>
          <w:p w14:paraId="030538A0" w14:textId="77777777" w:rsidR="00F67BC3" w:rsidRDefault="00F67BC3">
            <w:pPr>
              <w:tabs>
                <w:tab w:val="left" w:pos="-720"/>
              </w:tabs>
              <w:suppressAutoHyphens/>
              <w:spacing w:after="54" w:line="240" w:lineRule="atLeast"/>
              <w:jc w:val="center"/>
              <w:rPr>
                <w:rFonts w:ascii="Book Antiqua" w:hAnsi="Book Antiqua"/>
              </w:rPr>
            </w:pPr>
            <w:r>
              <w:rPr>
                <w:rFonts w:ascii="Book Antiqua" w:hAnsi="Book Antiqua"/>
              </w:rPr>
              <w:t>(</w:t>
            </w:r>
            <w:proofErr w:type="spellStart"/>
            <w:r>
              <w:rPr>
                <w:rFonts w:ascii="Book Antiqua" w:hAnsi="Book Antiqua"/>
              </w:rPr>
              <w:t>bu</w:t>
            </w:r>
            <w:proofErr w:type="spellEnd"/>
            <w:r>
              <w:rPr>
                <w:rFonts w:ascii="Book Antiqua" w:hAnsi="Book Antiqua"/>
              </w:rPr>
              <w:t>/A)</w:t>
            </w:r>
          </w:p>
        </w:tc>
        <w:tc>
          <w:tcPr>
            <w:tcW w:w="1152" w:type="dxa"/>
            <w:tcBorders>
              <w:top w:val="double" w:sz="7" w:space="0" w:color="auto"/>
              <w:left w:val="single" w:sz="7" w:space="0" w:color="auto"/>
              <w:bottom w:val="single" w:sz="18" w:space="0" w:color="auto"/>
            </w:tcBorders>
          </w:tcPr>
          <w:p w14:paraId="7A5A0E5D"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Nitrogen</w:t>
            </w:r>
          </w:p>
          <w:p w14:paraId="6BE6077C" w14:textId="77777777" w:rsidR="00F67BC3" w:rsidRDefault="00F67BC3">
            <w:pPr>
              <w:tabs>
                <w:tab w:val="left" w:pos="-720"/>
              </w:tabs>
              <w:suppressAutoHyphens/>
              <w:spacing w:line="240" w:lineRule="atLeast"/>
              <w:jc w:val="center"/>
              <w:rPr>
                <w:rFonts w:ascii="Book Antiqua" w:hAnsi="Book Antiqua"/>
              </w:rPr>
            </w:pPr>
            <w:r>
              <w:rPr>
                <w:rFonts w:ascii="Book Antiqua" w:hAnsi="Book Antiqua"/>
              </w:rPr>
              <w:t>Needed</w:t>
            </w:r>
          </w:p>
          <w:p w14:paraId="72BA20FF" w14:textId="77777777" w:rsidR="00F67BC3" w:rsidRDefault="00F67BC3">
            <w:pPr>
              <w:tabs>
                <w:tab w:val="left" w:pos="-720"/>
              </w:tabs>
              <w:suppressAutoHyphens/>
              <w:spacing w:after="54" w:line="240" w:lineRule="atLeast"/>
              <w:jc w:val="center"/>
              <w:rPr>
                <w:rFonts w:ascii="Book Antiqua" w:hAnsi="Book Antiqua"/>
              </w:rPr>
            </w:pPr>
            <w:r>
              <w:rPr>
                <w:rFonts w:ascii="Book Antiqua" w:hAnsi="Book Antiqua"/>
              </w:rPr>
              <w:t>(lbs/A)</w:t>
            </w:r>
          </w:p>
        </w:tc>
        <w:tc>
          <w:tcPr>
            <w:tcW w:w="1152" w:type="dxa"/>
            <w:tcBorders>
              <w:top w:val="double" w:sz="7" w:space="0" w:color="auto"/>
              <w:left w:val="single" w:sz="7" w:space="0" w:color="auto"/>
              <w:bottom w:val="single" w:sz="18" w:space="0" w:color="auto"/>
            </w:tcBorders>
          </w:tcPr>
          <w:p w14:paraId="6990C7B4"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 or P</w:t>
            </w:r>
          </w:p>
        </w:tc>
        <w:tc>
          <w:tcPr>
            <w:tcW w:w="4952" w:type="dxa"/>
            <w:gridSpan w:val="5"/>
            <w:tcBorders>
              <w:top w:val="double" w:sz="7" w:space="0" w:color="auto"/>
              <w:left w:val="single" w:sz="7" w:space="0" w:color="auto"/>
              <w:bottom w:val="single" w:sz="18" w:space="0" w:color="auto"/>
              <w:right w:val="double" w:sz="7" w:space="0" w:color="auto"/>
            </w:tcBorders>
          </w:tcPr>
          <w:p w14:paraId="724A21F9"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r>
              <w:rPr>
                <w:rFonts w:ascii="Book Antiqua" w:hAnsi="Book Antiqua"/>
              </w:rPr>
              <w:t xml:space="preserve"> and K</w:t>
            </w:r>
            <w:r>
              <w:rPr>
                <w:rFonts w:ascii="Book Antiqua" w:hAnsi="Book Antiqua"/>
                <w:vertAlign w:val="subscript"/>
              </w:rPr>
              <w:t>2</w:t>
            </w:r>
            <w:r>
              <w:rPr>
                <w:rFonts w:ascii="Book Antiqua" w:hAnsi="Book Antiqua"/>
              </w:rPr>
              <w:t>O needed if soil test level</w:t>
            </w:r>
            <w:r>
              <w:rPr>
                <w:rFonts w:ascii="Book Antiqua" w:hAnsi="Book Antiqua"/>
                <w:vertAlign w:val="superscript"/>
              </w:rPr>
              <w:t>*</w:t>
            </w:r>
            <w:r>
              <w:rPr>
                <w:rFonts w:ascii="Book Antiqua" w:hAnsi="Book Antiqua"/>
              </w:rPr>
              <w:t xml:space="preserve"> is</w:t>
            </w:r>
          </w:p>
          <w:p w14:paraId="210648A4" w14:textId="77777777" w:rsidR="00F67BC3" w:rsidRDefault="00F67BC3">
            <w:pPr>
              <w:tabs>
                <w:tab w:val="left" w:pos="-720"/>
              </w:tabs>
              <w:suppressAutoHyphens/>
              <w:spacing w:line="240" w:lineRule="atLeast"/>
              <w:rPr>
                <w:rFonts w:ascii="Book Antiqua" w:hAnsi="Book Antiqua"/>
              </w:rPr>
            </w:pPr>
          </w:p>
          <w:p w14:paraId="091D86BC" w14:textId="77777777" w:rsidR="00F67BC3" w:rsidRDefault="00F67BC3">
            <w:pPr>
              <w:tabs>
                <w:tab w:val="left" w:pos="-720"/>
              </w:tabs>
              <w:suppressAutoHyphens/>
              <w:spacing w:after="54" w:line="240" w:lineRule="atLeast"/>
              <w:rPr>
                <w:rFonts w:ascii="Book Antiqua" w:hAnsi="Book Antiqua"/>
              </w:rPr>
            </w:pPr>
            <w:r>
              <w:rPr>
                <w:rFonts w:ascii="Book Antiqua" w:hAnsi="Book Antiqua"/>
              </w:rPr>
              <w:t xml:space="preserve">  V. Low       </w:t>
            </w:r>
            <w:proofErr w:type="spellStart"/>
            <w:r>
              <w:rPr>
                <w:rFonts w:ascii="Book Antiqua" w:hAnsi="Book Antiqua"/>
              </w:rPr>
              <w:t>Low</w:t>
            </w:r>
            <w:proofErr w:type="spellEnd"/>
            <w:r>
              <w:rPr>
                <w:rFonts w:ascii="Book Antiqua" w:hAnsi="Book Antiqua"/>
              </w:rPr>
              <w:t xml:space="preserve">      Medium      High     V. High</w:t>
            </w:r>
          </w:p>
        </w:tc>
      </w:tr>
      <w:tr w:rsidR="00F67BC3" w14:paraId="1AF90F42" w14:textId="77777777">
        <w:tc>
          <w:tcPr>
            <w:tcW w:w="2102" w:type="dxa"/>
            <w:tcBorders>
              <w:top w:val="single" w:sz="21" w:space="0" w:color="auto"/>
              <w:left w:val="double" w:sz="7" w:space="0" w:color="auto"/>
            </w:tcBorders>
          </w:tcPr>
          <w:p w14:paraId="794ACA50" w14:textId="77777777" w:rsidR="00F67BC3" w:rsidRDefault="00F67BC3">
            <w:pPr>
              <w:tabs>
                <w:tab w:val="left" w:pos="-720"/>
              </w:tabs>
              <w:suppressAutoHyphens/>
              <w:spacing w:before="90" w:line="240" w:lineRule="atLeast"/>
              <w:rPr>
                <w:rFonts w:ascii="Book Antiqua" w:hAnsi="Book Antiqua"/>
              </w:rPr>
            </w:pPr>
            <w:r>
              <w:rPr>
                <w:rFonts w:ascii="Book Antiqua" w:hAnsi="Book Antiqua"/>
              </w:rPr>
              <w:t>Wheat and Rye (WR)</w:t>
            </w:r>
          </w:p>
          <w:p w14:paraId="454056F3" w14:textId="77777777" w:rsidR="00F67BC3" w:rsidRDefault="00F67BC3">
            <w:pPr>
              <w:tabs>
                <w:tab w:val="left" w:pos="-720"/>
              </w:tabs>
              <w:suppressAutoHyphens/>
              <w:spacing w:after="54" w:line="240" w:lineRule="atLeast"/>
              <w:rPr>
                <w:rFonts w:ascii="Book Antiqua" w:hAnsi="Book Antiqua"/>
              </w:rPr>
            </w:pPr>
            <w:r>
              <w:rPr>
                <w:rFonts w:ascii="Book Antiqua" w:hAnsi="Book Antiqua"/>
              </w:rPr>
              <w:t>Oats &amp; Barley (OB)</w:t>
            </w:r>
          </w:p>
        </w:tc>
        <w:tc>
          <w:tcPr>
            <w:tcW w:w="1152" w:type="dxa"/>
            <w:tcBorders>
              <w:top w:val="single" w:sz="21" w:space="0" w:color="auto"/>
            </w:tcBorders>
          </w:tcPr>
          <w:p w14:paraId="505473BB"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21" w:space="0" w:color="auto"/>
            </w:tcBorders>
          </w:tcPr>
          <w:p w14:paraId="52E8A366" w14:textId="77777777" w:rsidR="00F67BC3" w:rsidRDefault="00F67BC3">
            <w:pPr>
              <w:tabs>
                <w:tab w:val="left" w:pos="-720"/>
              </w:tabs>
              <w:suppressAutoHyphens/>
              <w:spacing w:before="90" w:after="54" w:line="240" w:lineRule="atLeast"/>
              <w:jc w:val="center"/>
              <w:rPr>
                <w:rFonts w:ascii="Book Antiqua" w:hAnsi="Book Antiqua"/>
              </w:rPr>
            </w:pPr>
          </w:p>
        </w:tc>
        <w:tc>
          <w:tcPr>
            <w:tcW w:w="4952" w:type="dxa"/>
            <w:gridSpan w:val="5"/>
            <w:tcBorders>
              <w:top w:val="single" w:sz="21" w:space="0" w:color="auto"/>
              <w:left w:val="single" w:sz="7" w:space="0" w:color="auto"/>
              <w:right w:val="double" w:sz="7" w:space="0" w:color="auto"/>
            </w:tcBorders>
          </w:tcPr>
          <w:p w14:paraId="41D1716C"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lbs/acre</w:t>
            </w:r>
          </w:p>
        </w:tc>
      </w:tr>
      <w:tr w:rsidR="00F67BC3" w14:paraId="3BC8B4B1" w14:textId="77777777">
        <w:tc>
          <w:tcPr>
            <w:tcW w:w="2102" w:type="dxa"/>
            <w:tcBorders>
              <w:top w:val="single" w:sz="7" w:space="0" w:color="auto"/>
              <w:left w:val="double" w:sz="7" w:space="0" w:color="auto"/>
            </w:tcBorders>
          </w:tcPr>
          <w:p w14:paraId="5FCB1457" w14:textId="77777777" w:rsidR="00F67BC3" w:rsidRDefault="00F67BC3">
            <w:pPr>
              <w:tabs>
                <w:tab w:val="left" w:pos="-720"/>
              </w:tabs>
              <w:suppressAutoHyphens/>
              <w:spacing w:before="90" w:after="54" w:line="240" w:lineRule="atLeast"/>
              <w:rPr>
                <w:rFonts w:ascii="Book Antiqua" w:hAnsi="Book Antiqua"/>
              </w:rPr>
            </w:pPr>
            <w:r>
              <w:rPr>
                <w:rFonts w:ascii="Book Antiqua" w:hAnsi="Book Antiqua"/>
              </w:rPr>
              <w:t>WR, 30-44 bu.</w:t>
            </w:r>
          </w:p>
        </w:tc>
        <w:tc>
          <w:tcPr>
            <w:tcW w:w="1152" w:type="dxa"/>
            <w:tcBorders>
              <w:top w:val="single" w:sz="7" w:space="0" w:color="auto"/>
              <w:left w:val="single" w:sz="7" w:space="0" w:color="auto"/>
            </w:tcBorders>
          </w:tcPr>
          <w:p w14:paraId="0CD844B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55</w:t>
            </w:r>
          </w:p>
        </w:tc>
        <w:tc>
          <w:tcPr>
            <w:tcW w:w="1152" w:type="dxa"/>
            <w:tcBorders>
              <w:top w:val="single" w:sz="7" w:space="0" w:color="auto"/>
              <w:left w:val="single" w:sz="7" w:space="0" w:color="auto"/>
            </w:tcBorders>
          </w:tcPr>
          <w:p w14:paraId="5FD1FF85"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16446AA2"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90</w:t>
            </w:r>
          </w:p>
        </w:tc>
        <w:tc>
          <w:tcPr>
            <w:tcW w:w="915" w:type="dxa"/>
            <w:tcBorders>
              <w:top w:val="single" w:sz="7" w:space="0" w:color="auto"/>
              <w:left w:val="single" w:sz="7" w:space="0" w:color="auto"/>
            </w:tcBorders>
          </w:tcPr>
          <w:p w14:paraId="59BB901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871" w:type="dxa"/>
            <w:tcBorders>
              <w:top w:val="single" w:sz="7" w:space="0" w:color="auto"/>
              <w:left w:val="single" w:sz="7" w:space="0" w:color="auto"/>
            </w:tcBorders>
          </w:tcPr>
          <w:p w14:paraId="0B94520D"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30</w:t>
            </w:r>
          </w:p>
        </w:tc>
        <w:tc>
          <w:tcPr>
            <w:tcW w:w="990" w:type="dxa"/>
            <w:tcBorders>
              <w:top w:val="single" w:sz="7" w:space="0" w:color="auto"/>
              <w:left w:val="single" w:sz="7" w:space="0" w:color="auto"/>
            </w:tcBorders>
          </w:tcPr>
          <w:p w14:paraId="541C61F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20</w:t>
            </w:r>
          </w:p>
        </w:tc>
        <w:tc>
          <w:tcPr>
            <w:tcW w:w="990" w:type="dxa"/>
            <w:tcBorders>
              <w:top w:val="single" w:sz="7" w:space="0" w:color="auto"/>
              <w:left w:val="single" w:sz="7" w:space="0" w:color="auto"/>
              <w:right w:val="double" w:sz="7" w:space="0" w:color="auto"/>
            </w:tcBorders>
          </w:tcPr>
          <w:p w14:paraId="5FE6FEC5"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20</w:t>
            </w:r>
          </w:p>
        </w:tc>
      </w:tr>
      <w:tr w:rsidR="00F67BC3" w14:paraId="65EBC970" w14:textId="77777777">
        <w:tc>
          <w:tcPr>
            <w:tcW w:w="2102" w:type="dxa"/>
            <w:tcBorders>
              <w:top w:val="single" w:sz="7" w:space="0" w:color="auto"/>
              <w:left w:val="double" w:sz="7" w:space="0" w:color="auto"/>
            </w:tcBorders>
          </w:tcPr>
          <w:p w14:paraId="1DC8BE13" w14:textId="77777777" w:rsidR="00F67BC3" w:rsidRDefault="00F67BC3">
            <w:pPr>
              <w:tabs>
                <w:tab w:val="left" w:pos="-720"/>
              </w:tabs>
              <w:suppressAutoHyphens/>
              <w:spacing w:before="90" w:after="54" w:line="240" w:lineRule="atLeast"/>
              <w:rPr>
                <w:rFonts w:ascii="Book Antiqua" w:hAnsi="Book Antiqua"/>
              </w:rPr>
            </w:pPr>
            <w:r>
              <w:rPr>
                <w:rFonts w:ascii="Book Antiqua" w:hAnsi="Book Antiqua"/>
              </w:rPr>
              <w:t>OB, 70-85 bu.</w:t>
            </w:r>
          </w:p>
        </w:tc>
        <w:tc>
          <w:tcPr>
            <w:tcW w:w="1152" w:type="dxa"/>
            <w:tcBorders>
              <w:top w:val="single" w:sz="7" w:space="0" w:color="auto"/>
              <w:left w:val="single" w:sz="7" w:space="0" w:color="auto"/>
            </w:tcBorders>
          </w:tcPr>
          <w:p w14:paraId="3930953A"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55</w:t>
            </w:r>
          </w:p>
        </w:tc>
        <w:tc>
          <w:tcPr>
            <w:tcW w:w="1152" w:type="dxa"/>
            <w:tcBorders>
              <w:top w:val="single" w:sz="7" w:space="0" w:color="auto"/>
              <w:left w:val="single" w:sz="7" w:space="0" w:color="auto"/>
            </w:tcBorders>
          </w:tcPr>
          <w:p w14:paraId="17D9A000"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tcBorders>
          </w:tcPr>
          <w:p w14:paraId="12DBCFE2"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90</w:t>
            </w:r>
          </w:p>
        </w:tc>
        <w:tc>
          <w:tcPr>
            <w:tcW w:w="915" w:type="dxa"/>
            <w:tcBorders>
              <w:top w:val="single" w:sz="7" w:space="0" w:color="auto"/>
              <w:left w:val="single" w:sz="7" w:space="0" w:color="auto"/>
            </w:tcBorders>
          </w:tcPr>
          <w:p w14:paraId="15C2C734"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871" w:type="dxa"/>
            <w:tcBorders>
              <w:top w:val="single" w:sz="7" w:space="0" w:color="auto"/>
              <w:left w:val="single" w:sz="7" w:space="0" w:color="auto"/>
            </w:tcBorders>
          </w:tcPr>
          <w:p w14:paraId="6C60CEE9"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30</w:t>
            </w:r>
          </w:p>
        </w:tc>
        <w:tc>
          <w:tcPr>
            <w:tcW w:w="990" w:type="dxa"/>
            <w:tcBorders>
              <w:top w:val="single" w:sz="7" w:space="0" w:color="auto"/>
              <w:left w:val="single" w:sz="7" w:space="0" w:color="auto"/>
            </w:tcBorders>
          </w:tcPr>
          <w:p w14:paraId="58EEA340"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c>
          <w:tcPr>
            <w:tcW w:w="990" w:type="dxa"/>
            <w:tcBorders>
              <w:top w:val="single" w:sz="7" w:space="0" w:color="auto"/>
              <w:left w:val="single" w:sz="7" w:space="0" w:color="auto"/>
              <w:right w:val="double" w:sz="7" w:space="0" w:color="auto"/>
            </w:tcBorders>
          </w:tcPr>
          <w:p w14:paraId="55F9A99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384BFF8A" w14:textId="77777777">
        <w:tc>
          <w:tcPr>
            <w:tcW w:w="2102" w:type="dxa"/>
            <w:tcBorders>
              <w:top w:val="single" w:sz="7" w:space="0" w:color="auto"/>
              <w:left w:val="double" w:sz="7" w:space="0" w:color="auto"/>
            </w:tcBorders>
          </w:tcPr>
          <w:p w14:paraId="219BC7BF" w14:textId="77777777" w:rsidR="00F67BC3" w:rsidRDefault="00F67BC3">
            <w:pPr>
              <w:tabs>
                <w:tab w:val="left" w:pos="-720"/>
              </w:tabs>
              <w:suppressAutoHyphens/>
              <w:spacing w:before="90" w:after="54" w:line="240" w:lineRule="atLeast"/>
              <w:rPr>
                <w:rFonts w:ascii="Book Antiqua" w:hAnsi="Book Antiqua"/>
              </w:rPr>
            </w:pPr>
          </w:p>
        </w:tc>
        <w:tc>
          <w:tcPr>
            <w:tcW w:w="1152" w:type="dxa"/>
            <w:tcBorders>
              <w:top w:val="single" w:sz="7" w:space="0" w:color="auto"/>
            </w:tcBorders>
          </w:tcPr>
          <w:p w14:paraId="704AC01A"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tcBorders>
          </w:tcPr>
          <w:p w14:paraId="7EB89DDA" w14:textId="77777777" w:rsidR="00F67BC3" w:rsidRDefault="00F67BC3">
            <w:pPr>
              <w:tabs>
                <w:tab w:val="left" w:pos="-720"/>
              </w:tabs>
              <w:suppressAutoHyphens/>
              <w:spacing w:before="90" w:after="54" w:line="240" w:lineRule="atLeast"/>
              <w:jc w:val="center"/>
              <w:rPr>
                <w:rFonts w:ascii="Book Antiqua" w:hAnsi="Book Antiqua"/>
              </w:rPr>
            </w:pPr>
          </w:p>
        </w:tc>
        <w:tc>
          <w:tcPr>
            <w:tcW w:w="1186" w:type="dxa"/>
            <w:tcBorders>
              <w:top w:val="single" w:sz="7" w:space="0" w:color="auto"/>
              <w:left w:val="single" w:sz="7" w:space="0" w:color="auto"/>
            </w:tcBorders>
          </w:tcPr>
          <w:p w14:paraId="0B8CB081" w14:textId="77777777" w:rsidR="00F67BC3" w:rsidRDefault="00F67BC3">
            <w:pPr>
              <w:tabs>
                <w:tab w:val="left" w:pos="-720"/>
              </w:tabs>
              <w:suppressAutoHyphens/>
              <w:spacing w:before="90" w:after="54" w:line="240" w:lineRule="atLeast"/>
              <w:jc w:val="center"/>
              <w:rPr>
                <w:rFonts w:ascii="Book Antiqua" w:hAnsi="Book Antiqua"/>
              </w:rPr>
            </w:pPr>
          </w:p>
        </w:tc>
        <w:tc>
          <w:tcPr>
            <w:tcW w:w="915" w:type="dxa"/>
            <w:tcBorders>
              <w:top w:val="single" w:sz="7" w:space="0" w:color="auto"/>
            </w:tcBorders>
          </w:tcPr>
          <w:p w14:paraId="2F5C0587" w14:textId="77777777" w:rsidR="00F67BC3" w:rsidRDefault="00F67BC3">
            <w:pPr>
              <w:tabs>
                <w:tab w:val="left" w:pos="-720"/>
              </w:tabs>
              <w:suppressAutoHyphens/>
              <w:spacing w:before="90" w:after="54" w:line="240" w:lineRule="atLeast"/>
              <w:jc w:val="center"/>
              <w:rPr>
                <w:rFonts w:ascii="Book Antiqua" w:hAnsi="Book Antiqua"/>
              </w:rPr>
            </w:pPr>
          </w:p>
        </w:tc>
        <w:tc>
          <w:tcPr>
            <w:tcW w:w="871" w:type="dxa"/>
            <w:tcBorders>
              <w:top w:val="single" w:sz="7" w:space="0" w:color="auto"/>
            </w:tcBorders>
          </w:tcPr>
          <w:p w14:paraId="784CDC83" w14:textId="77777777" w:rsidR="00F67BC3" w:rsidRDefault="00F67BC3">
            <w:pPr>
              <w:tabs>
                <w:tab w:val="left" w:pos="-720"/>
              </w:tabs>
              <w:suppressAutoHyphens/>
              <w:spacing w:before="90" w:after="54" w:line="240" w:lineRule="atLeast"/>
              <w:jc w:val="center"/>
              <w:rPr>
                <w:rFonts w:ascii="Book Antiqua" w:hAnsi="Book Antiqua"/>
              </w:rPr>
            </w:pPr>
          </w:p>
        </w:tc>
        <w:tc>
          <w:tcPr>
            <w:tcW w:w="990" w:type="dxa"/>
            <w:tcBorders>
              <w:top w:val="single" w:sz="7" w:space="0" w:color="auto"/>
            </w:tcBorders>
          </w:tcPr>
          <w:p w14:paraId="37B490F1" w14:textId="77777777" w:rsidR="00F67BC3" w:rsidRDefault="00F67BC3">
            <w:pPr>
              <w:tabs>
                <w:tab w:val="left" w:pos="-720"/>
              </w:tabs>
              <w:suppressAutoHyphens/>
              <w:spacing w:before="90" w:after="54" w:line="240" w:lineRule="atLeast"/>
              <w:jc w:val="center"/>
              <w:rPr>
                <w:rFonts w:ascii="Book Antiqua" w:hAnsi="Book Antiqua"/>
              </w:rPr>
            </w:pPr>
          </w:p>
        </w:tc>
        <w:tc>
          <w:tcPr>
            <w:tcW w:w="990" w:type="dxa"/>
            <w:tcBorders>
              <w:top w:val="single" w:sz="7" w:space="0" w:color="auto"/>
              <w:right w:val="double" w:sz="7" w:space="0" w:color="auto"/>
            </w:tcBorders>
          </w:tcPr>
          <w:p w14:paraId="25293110" w14:textId="77777777" w:rsidR="00F67BC3" w:rsidRDefault="00F67BC3">
            <w:pPr>
              <w:tabs>
                <w:tab w:val="left" w:pos="-720"/>
              </w:tabs>
              <w:suppressAutoHyphens/>
              <w:spacing w:before="90" w:after="54" w:line="240" w:lineRule="atLeast"/>
              <w:jc w:val="center"/>
              <w:rPr>
                <w:rFonts w:ascii="Book Antiqua" w:hAnsi="Book Antiqua"/>
              </w:rPr>
            </w:pPr>
          </w:p>
        </w:tc>
      </w:tr>
      <w:tr w:rsidR="00F67BC3" w14:paraId="7F9449BC" w14:textId="77777777">
        <w:tc>
          <w:tcPr>
            <w:tcW w:w="2102" w:type="dxa"/>
            <w:tcBorders>
              <w:top w:val="single" w:sz="7" w:space="0" w:color="auto"/>
              <w:left w:val="double" w:sz="7" w:space="0" w:color="auto"/>
            </w:tcBorders>
          </w:tcPr>
          <w:p w14:paraId="56972AF9" w14:textId="77777777" w:rsidR="00F67BC3" w:rsidRDefault="00F67BC3">
            <w:pPr>
              <w:tabs>
                <w:tab w:val="left" w:pos="-720"/>
              </w:tabs>
              <w:suppressAutoHyphens/>
              <w:spacing w:before="90" w:after="54" w:line="240" w:lineRule="atLeast"/>
              <w:rPr>
                <w:rFonts w:ascii="Book Antiqua" w:hAnsi="Book Antiqua"/>
              </w:rPr>
            </w:pPr>
            <w:r>
              <w:rPr>
                <w:rFonts w:ascii="Book Antiqua" w:hAnsi="Book Antiqua"/>
              </w:rPr>
              <w:t>WR,45-54 bu.</w:t>
            </w:r>
          </w:p>
        </w:tc>
        <w:tc>
          <w:tcPr>
            <w:tcW w:w="1152" w:type="dxa"/>
            <w:tcBorders>
              <w:top w:val="single" w:sz="7" w:space="0" w:color="auto"/>
              <w:left w:val="single" w:sz="7" w:space="0" w:color="auto"/>
            </w:tcBorders>
          </w:tcPr>
          <w:p w14:paraId="00586422"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65</w:t>
            </w:r>
          </w:p>
        </w:tc>
        <w:tc>
          <w:tcPr>
            <w:tcW w:w="1152" w:type="dxa"/>
            <w:tcBorders>
              <w:top w:val="single" w:sz="7" w:space="0" w:color="auto"/>
              <w:left w:val="single" w:sz="7" w:space="0" w:color="auto"/>
            </w:tcBorders>
          </w:tcPr>
          <w:p w14:paraId="5A061F60"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37EE9A77"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915" w:type="dxa"/>
            <w:tcBorders>
              <w:top w:val="single" w:sz="7" w:space="0" w:color="auto"/>
              <w:left w:val="single" w:sz="7" w:space="0" w:color="auto"/>
            </w:tcBorders>
          </w:tcPr>
          <w:p w14:paraId="57A8A15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90</w:t>
            </w:r>
          </w:p>
        </w:tc>
        <w:tc>
          <w:tcPr>
            <w:tcW w:w="871" w:type="dxa"/>
            <w:tcBorders>
              <w:top w:val="single" w:sz="7" w:space="0" w:color="auto"/>
              <w:left w:val="single" w:sz="7" w:space="0" w:color="auto"/>
            </w:tcBorders>
          </w:tcPr>
          <w:p w14:paraId="7B4380B1"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990" w:type="dxa"/>
            <w:tcBorders>
              <w:top w:val="single" w:sz="7" w:space="0" w:color="auto"/>
              <w:left w:val="single" w:sz="7" w:space="0" w:color="auto"/>
            </w:tcBorders>
          </w:tcPr>
          <w:p w14:paraId="67ACF591"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30</w:t>
            </w:r>
          </w:p>
        </w:tc>
        <w:tc>
          <w:tcPr>
            <w:tcW w:w="990" w:type="dxa"/>
            <w:tcBorders>
              <w:top w:val="single" w:sz="7" w:space="0" w:color="auto"/>
              <w:left w:val="single" w:sz="7" w:space="0" w:color="auto"/>
              <w:right w:val="double" w:sz="7" w:space="0" w:color="auto"/>
            </w:tcBorders>
          </w:tcPr>
          <w:p w14:paraId="7155B1D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20</w:t>
            </w:r>
          </w:p>
        </w:tc>
      </w:tr>
      <w:tr w:rsidR="00F67BC3" w14:paraId="5FFFC360" w14:textId="77777777">
        <w:tc>
          <w:tcPr>
            <w:tcW w:w="2102" w:type="dxa"/>
            <w:tcBorders>
              <w:top w:val="single" w:sz="7" w:space="0" w:color="auto"/>
              <w:left w:val="double" w:sz="7" w:space="0" w:color="auto"/>
            </w:tcBorders>
          </w:tcPr>
          <w:p w14:paraId="76DDC02F" w14:textId="77777777" w:rsidR="00F67BC3" w:rsidRDefault="00F67BC3">
            <w:pPr>
              <w:tabs>
                <w:tab w:val="left" w:pos="-720"/>
              </w:tabs>
              <w:suppressAutoHyphens/>
              <w:spacing w:before="90" w:after="54" w:line="240" w:lineRule="atLeast"/>
              <w:rPr>
                <w:rFonts w:ascii="Book Antiqua" w:hAnsi="Book Antiqua"/>
              </w:rPr>
            </w:pPr>
            <w:r>
              <w:rPr>
                <w:rFonts w:ascii="Book Antiqua" w:hAnsi="Book Antiqua"/>
              </w:rPr>
              <w:t>OB, 86-100 bu.</w:t>
            </w:r>
          </w:p>
        </w:tc>
        <w:tc>
          <w:tcPr>
            <w:tcW w:w="1152" w:type="dxa"/>
            <w:tcBorders>
              <w:top w:val="single" w:sz="7" w:space="0" w:color="auto"/>
              <w:left w:val="single" w:sz="7" w:space="0" w:color="auto"/>
            </w:tcBorders>
          </w:tcPr>
          <w:p w14:paraId="3422B3E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65</w:t>
            </w:r>
          </w:p>
        </w:tc>
        <w:tc>
          <w:tcPr>
            <w:tcW w:w="1152" w:type="dxa"/>
            <w:tcBorders>
              <w:top w:val="single" w:sz="7" w:space="0" w:color="auto"/>
              <w:left w:val="single" w:sz="7" w:space="0" w:color="auto"/>
            </w:tcBorders>
          </w:tcPr>
          <w:p w14:paraId="325C5CE4"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tcBorders>
          </w:tcPr>
          <w:p w14:paraId="1C64649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915" w:type="dxa"/>
            <w:tcBorders>
              <w:top w:val="single" w:sz="7" w:space="0" w:color="auto"/>
              <w:left w:val="single" w:sz="7" w:space="0" w:color="auto"/>
            </w:tcBorders>
          </w:tcPr>
          <w:p w14:paraId="5274569D"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90</w:t>
            </w:r>
          </w:p>
        </w:tc>
        <w:tc>
          <w:tcPr>
            <w:tcW w:w="871" w:type="dxa"/>
            <w:tcBorders>
              <w:top w:val="single" w:sz="7" w:space="0" w:color="auto"/>
              <w:left w:val="single" w:sz="7" w:space="0" w:color="auto"/>
            </w:tcBorders>
          </w:tcPr>
          <w:p w14:paraId="542BA9BD"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990" w:type="dxa"/>
            <w:tcBorders>
              <w:top w:val="single" w:sz="7" w:space="0" w:color="auto"/>
              <w:left w:val="single" w:sz="7" w:space="0" w:color="auto"/>
            </w:tcBorders>
          </w:tcPr>
          <w:p w14:paraId="2A1B964C"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30</w:t>
            </w:r>
          </w:p>
        </w:tc>
        <w:tc>
          <w:tcPr>
            <w:tcW w:w="990" w:type="dxa"/>
            <w:tcBorders>
              <w:top w:val="single" w:sz="7" w:space="0" w:color="auto"/>
              <w:left w:val="single" w:sz="7" w:space="0" w:color="auto"/>
              <w:right w:val="double" w:sz="7" w:space="0" w:color="auto"/>
            </w:tcBorders>
          </w:tcPr>
          <w:p w14:paraId="7F61A4E4"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62EC951A" w14:textId="77777777">
        <w:tc>
          <w:tcPr>
            <w:tcW w:w="2102" w:type="dxa"/>
            <w:tcBorders>
              <w:top w:val="single" w:sz="7" w:space="0" w:color="auto"/>
              <w:left w:val="double" w:sz="7" w:space="0" w:color="auto"/>
            </w:tcBorders>
          </w:tcPr>
          <w:p w14:paraId="71F72026" w14:textId="77777777" w:rsidR="00F67BC3" w:rsidRDefault="00F67BC3">
            <w:pPr>
              <w:tabs>
                <w:tab w:val="left" w:pos="-720"/>
              </w:tabs>
              <w:suppressAutoHyphens/>
              <w:spacing w:before="90" w:after="54" w:line="240" w:lineRule="atLeast"/>
              <w:rPr>
                <w:rFonts w:ascii="Book Antiqua" w:hAnsi="Book Antiqua"/>
              </w:rPr>
            </w:pPr>
          </w:p>
        </w:tc>
        <w:tc>
          <w:tcPr>
            <w:tcW w:w="1152" w:type="dxa"/>
            <w:tcBorders>
              <w:top w:val="single" w:sz="7" w:space="0" w:color="auto"/>
            </w:tcBorders>
          </w:tcPr>
          <w:p w14:paraId="30994FAF"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tcBorders>
          </w:tcPr>
          <w:p w14:paraId="0492CC69" w14:textId="77777777" w:rsidR="00F67BC3" w:rsidRDefault="00F67BC3">
            <w:pPr>
              <w:tabs>
                <w:tab w:val="left" w:pos="-720"/>
              </w:tabs>
              <w:suppressAutoHyphens/>
              <w:spacing w:before="90" w:after="54" w:line="240" w:lineRule="atLeast"/>
              <w:jc w:val="center"/>
              <w:rPr>
                <w:rFonts w:ascii="Book Antiqua" w:hAnsi="Book Antiqua"/>
              </w:rPr>
            </w:pPr>
          </w:p>
        </w:tc>
        <w:tc>
          <w:tcPr>
            <w:tcW w:w="1186" w:type="dxa"/>
            <w:tcBorders>
              <w:top w:val="single" w:sz="7" w:space="0" w:color="auto"/>
              <w:left w:val="single" w:sz="7" w:space="0" w:color="auto"/>
            </w:tcBorders>
          </w:tcPr>
          <w:p w14:paraId="0EB897D6" w14:textId="77777777" w:rsidR="00F67BC3" w:rsidRDefault="00F67BC3">
            <w:pPr>
              <w:tabs>
                <w:tab w:val="left" w:pos="-720"/>
              </w:tabs>
              <w:suppressAutoHyphens/>
              <w:spacing w:before="90" w:after="54" w:line="240" w:lineRule="atLeast"/>
              <w:jc w:val="center"/>
              <w:rPr>
                <w:rFonts w:ascii="Book Antiqua" w:hAnsi="Book Antiqua"/>
              </w:rPr>
            </w:pPr>
          </w:p>
        </w:tc>
        <w:tc>
          <w:tcPr>
            <w:tcW w:w="915" w:type="dxa"/>
            <w:tcBorders>
              <w:top w:val="single" w:sz="7" w:space="0" w:color="auto"/>
            </w:tcBorders>
          </w:tcPr>
          <w:p w14:paraId="5AA5AF5A" w14:textId="77777777" w:rsidR="00F67BC3" w:rsidRDefault="00F67BC3">
            <w:pPr>
              <w:tabs>
                <w:tab w:val="left" w:pos="-720"/>
              </w:tabs>
              <w:suppressAutoHyphens/>
              <w:spacing w:before="90" w:after="54" w:line="240" w:lineRule="atLeast"/>
              <w:jc w:val="center"/>
              <w:rPr>
                <w:rFonts w:ascii="Book Antiqua" w:hAnsi="Book Antiqua"/>
              </w:rPr>
            </w:pPr>
          </w:p>
        </w:tc>
        <w:tc>
          <w:tcPr>
            <w:tcW w:w="871" w:type="dxa"/>
            <w:tcBorders>
              <w:top w:val="single" w:sz="7" w:space="0" w:color="auto"/>
            </w:tcBorders>
          </w:tcPr>
          <w:p w14:paraId="2144FBE5" w14:textId="77777777" w:rsidR="00F67BC3" w:rsidRDefault="00F67BC3">
            <w:pPr>
              <w:tabs>
                <w:tab w:val="left" w:pos="-720"/>
              </w:tabs>
              <w:suppressAutoHyphens/>
              <w:spacing w:before="90" w:after="54" w:line="240" w:lineRule="atLeast"/>
              <w:jc w:val="center"/>
              <w:rPr>
                <w:rFonts w:ascii="Book Antiqua" w:hAnsi="Book Antiqua"/>
              </w:rPr>
            </w:pPr>
          </w:p>
        </w:tc>
        <w:tc>
          <w:tcPr>
            <w:tcW w:w="990" w:type="dxa"/>
            <w:tcBorders>
              <w:top w:val="single" w:sz="7" w:space="0" w:color="auto"/>
            </w:tcBorders>
          </w:tcPr>
          <w:p w14:paraId="6E803EC1" w14:textId="77777777" w:rsidR="00F67BC3" w:rsidRDefault="00F67BC3">
            <w:pPr>
              <w:tabs>
                <w:tab w:val="left" w:pos="-720"/>
              </w:tabs>
              <w:suppressAutoHyphens/>
              <w:spacing w:before="90" w:after="54" w:line="240" w:lineRule="atLeast"/>
              <w:jc w:val="center"/>
              <w:rPr>
                <w:rFonts w:ascii="Book Antiqua" w:hAnsi="Book Antiqua"/>
              </w:rPr>
            </w:pPr>
          </w:p>
        </w:tc>
        <w:tc>
          <w:tcPr>
            <w:tcW w:w="990" w:type="dxa"/>
            <w:tcBorders>
              <w:top w:val="single" w:sz="7" w:space="0" w:color="auto"/>
              <w:right w:val="double" w:sz="7" w:space="0" w:color="auto"/>
            </w:tcBorders>
          </w:tcPr>
          <w:p w14:paraId="48F465A7" w14:textId="77777777" w:rsidR="00F67BC3" w:rsidRDefault="00F67BC3">
            <w:pPr>
              <w:tabs>
                <w:tab w:val="left" w:pos="-720"/>
              </w:tabs>
              <w:suppressAutoHyphens/>
              <w:spacing w:before="90" w:after="54" w:line="240" w:lineRule="atLeast"/>
              <w:jc w:val="center"/>
              <w:rPr>
                <w:rFonts w:ascii="Book Antiqua" w:hAnsi="Book Antiqua"/>
              </w:rPr>
            </w:pPr>
          </w:p>
        </w:tc>
      </w:tr>
      <w:tr w:rsidR="00F67BC3" w14:paraId="05EB8862" w14:textId="77777777">
        <w:tc>
          <w:tcPr>
            <w:tcW w:w="2102" w:type="dxa"/>
            <w:tcBorders>
              <w:top w:val="single" w:sz="7" w:space="0" w:color="auto"/>
              <w:left w:val="double" w:sz="7" w:space="0" w:color="auto"/>
            </w:tcBorders>
          </w:tcPr>
          <w:p w14:paraId="2920F3B1" w14:textId="77777777" w:rsidR="00F67BC3" w:rsidRDefault="00F67BC3">
            <w:pPr>
              <w:tabs>
                <w:tab w:val="left" w:pos="-720"/>
              </w:tabs>
              <w:suppressAutoHyphens/>
              <w:spacing w:before="90" w:after="54" w:line="240" w:lineRule="atLeast"/>
              <w:rPr>
                <w:rFonts w:ascii="Book Antiqua" w:hAnsi="Book Antiqua"/>
              </w:rPr>
            </w:pPr>
            <w:r>
              <w:rPr>
                <w:rFonts w:ascii="Book Antiqua" w:hAnsi="Book Antiqua"/>
              </w:rPr>
              <w:t>WR, 55-64 bu.</w:t>
            </w:r>
          </w:p>
        </w:tc>
        <w:tc>
          <w:tcPr>
            <w:tcW w:w="1152" w:type="dxa"/>
            <w:tcBorders>
              <w:top w:val="single" w:sz="7" w:space="0" w:color="auto"/>
              <w:left w:val="single" w:sz="7" w:space="0" w:color="auto"/>
            </w:tcBorders>
          </w:tcPr>
          <w:p w14:paraId="7031A0B1"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75</w:t>
            </w:r>
          </w:p>
        </w:tc>
        <w:tc>
          <w:tcPr>
            <w:tcW w:w="1152" w:type="dxa"/>
            <w:tcBorders>
              <w:top w:val="single" w:sz="7" w:space="0" w:color="auto"/>
              <w:left w:val="single" w:sz="7" w:space="0" w:color="auto"/>
            </w:tcBorders>
          </w:tcPr>
          <w:p w14:paraId="3AEEACD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716AC98A"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915" w:type="dxa"/>
            <w:tcBorders>
              <w:top w:val="single" w:sz="7" w:space="0" w:color="auto"/>
              <w:left w:val="single" w:sz="7" w:space="0" w:color="auto"/>
            </w:tcBorders>
          </w:tcPr>
          <w:p w14:paraId="28C2ADD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90</w:t>
            </w:r>
          </w:p>
        </w:tc>
        <w:tc>
          <w:tcPr>
            <w:tcW w:w="871" w:type="dxa"/>
            <w:tcBorders>
              <w:top w:val="single" w:sz="7" w:space="0" w:color="auto"/>
              <w:left w:val="single" w:sz="7" w:space="0" w:color="auto"/>
            </w:tcBorders>
          </w:tcPr>
          <w:p w14:paraId="4F94E581"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990" w:type="dxa"/>
            <w:tcBorders>
              <w:top w:val="single" w:sz="7" w:space="0" w:color="auto"/>
              <w:left w:val="single" w:sz="7" w:space="0" w:color="auto"/>
            </w:tcBorders>
          </w:tcPr>
          <w:p w14:paraId="1E35671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30</w:t>
            </w:r>
          </w:p>
        </w:tc>
        <w:tc>
          <w:tcPr>
            <w:tcW w:w="990" w:type="dxa"/>
            <w:tcBorders>
              <w:top w:val="single" w:sz="7" w:space="0" w:color="auto"/>
              <w:left w:val="single" w:sz="7" w:space="0" w:color="auto"/>
              <w:right w:val="double" w:sz="7" w:space="0" w:color="auto"/>
            </w:tcBorders>
          </w:tcPr>
          <w:p w14:paraId="01C1E143"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20</w:t>
            </w:r>
          </w:p>
        </w:tc>
      </w:tr>
      <w:tr w:rsidR="00F67BC3" w14:paraId="3B49A2F1" w14:textId="77777777">
        <w:tc>
          <w:tcPr>
            <w:tcW w:w="2102" w:type="dxa"/>
            <w:tcBorders>
              <w:top w:val="single" w:sz="7" w:space="0" w:color="auto"/>
              <w:left w:val="double" w:sz="7" w:space="0" w:color="auto"/>
            </w:tcBorders>
          </w:tcPr>
          <w:p w14:paraId="37DBBE31" w14:textId="77777777" w:rsidR="00F67BC3" w:rsidRDefault="00F67BC3">
            <w:pPr>
              <w:tabs>
                <w:tab w:val="left" w:pos="-720"/>
              </w:tabs>
              <w:suppressAutoHyphens/>
              <w:spacing w:before="90" w:after="54" w:line="240" w:lineRule="atLeast"/>
              <w:rPr>
                <w:rFonts w:ascii="Book Antiqua" w:hAnsi="Book Antiqua"/>
              </w:rPr>
            </w:pPr>
            <w:r>
              <w:rPr>
                <w:rFonts w:ascii="Book Antiqua" w:hAnsi="Book Antiqua"/>
              </w:rPr>
              <w:t xml:space="preserve">OB, 101-115 bu. </w:t>
            </w:r>
          </w:p>
        </w:tc>
        <w:tc>
          <w:tcPr>
            <w:tcW w:w="1152" w:type="dxa"/>
            <w:tcBorders>
              <w:top w:val="single" w:sz="7" w:space="0" w:color="auto"/>
              <w:left w:val="single" w:sz="7" w:space="0" w:color="auto"/>
            </w:tcBorders>
          </w:tcPr>
          <w:p w14:paraId="041C3D2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75</w:t>
            </w:r>
          </w:p>
        </w:tc>
        <w:tc>
          <w:tcPr>
            <w:tcW w:w="1152" w:type="dxa"/>
            <w:tcBorders>
              <w:top w:val="single" w:sz="7" w:space="0" w:color="auto"/>
              <w:left w:val="single" w:sz="7" w:space="0" w:color="auto"/>
            </w:tcBorders>
          </w:tcPr>
          <w:p w14:paraId="4A63BAA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tcBorders>
          </w:tcPr>
          <w:p w14:paraId="6EFD0B5C"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915" w:type="dxa"/>
            <w:tcBorders>
              <w:top w:val="single" w:sz="7" w:space="0" w:color="auto"/>
              <w:left w:val="single" w:sz="7" w:space="0" w:color="auto"/>
            </w:tcBorders>
          </w:tcPr>
          <w:p w14:paraId="7CA9AF12"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90</w:t>
            </w:r>
          </w:p>
        </w:tc>
        <w:tc>
          <w:tcPr>
            <w:tcW w:w="871" w:type="dxa"/>
            <w:tcBorders>
              <w:top w:val="single" w:sz="7" w:space="0" w:color="auto"/>
              <w:left w:val="single" w:sz="7" w:space="0" w:color="auto"/>
            </w:tcBorders>
          </w:tcPr>
          <w:p w14:paraId="14AE400D"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990" w:type="dxa"/>
            <w:tcBorders>
              <w:top w:val="single" w:sz="7" w:space="0" w:color="auto"/>
              <w:left w:val="single" w:sz="7" w:space="0" w:color="auto"/>
            </w:tcBorders>
          </w:tcPr>
          <w:p w14:paraId="7BDBE59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30</w:t>
            </w:r>
          </w:p>
        </w:tc>
        <w:tc>
          <w:tcPr>
            <w:tcW w:w="990" w:type="dxa"/>
            <w:tcBorders>
              <w:top w:val="single" w:sz="7" w:space="0" w:color="auto"/>
              <w:left w:val="single" w:sz="7" w:space="0" w:color="auto"/>
              <w:right w:val="double" w:sz="7" w:space="0" w:color="auto"/>
            </w:tcBorders>
          </w:tcPr>
          <w:p w14:paraId="3E04053C"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3C36C023" w14:textId="77777777">
        <w:tc>
          <w:tcPr>
            <w:tcW w:w="2102" w:type="dxa"/>
            <w:tcBorders>
              <w:top w:val="single" w:sz="7" w:space="0" w:color="auto"/>
              <w:left w:val="double" w:sz="7" w:space="0" w:color="auto"/>
            </w:tcBorders>
          </w:tcPr>
          <w:p w14:paraId="12FCD0B8" w14:textId="77777777" w:rsidR="00F67BC3" w:rsidRDefault="00F67BC3">
            <w:pPr>
              <w:tabs>
                <w:tab w:val="left" w:pos="-720"/>
              </w:tabs>
              <w:suppressAutoHyphens/>
              <w:spacing w:before="90" w:after="54" w:line="240" w:lineRule="atLeast"/>
              <w:rPr>
                <w:rFonts w:ascii="Book Antiqua" w:hAnsi="Book Antiqua"/>
              </w:rPr>
            </w:pPr>
          </w:p>
        </w:tc>
        <w:tc>
          <w:tcPr>
            <w:tcW w:w="1152" w:type="dxa"/>
            <w:tcBorders>
              <w:top w:val="single" w:sz="7" w:space="0" w:color="auto"/>
            </w:tcBorders>
          </w:tcPr>
          <w:p w14:paraId="07DFDC2B"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tcBorders>
          </w:tcPr>
          <w:p w14:paraId="320E0F60" w14:textId="77777777" w:rsidR="00F67BC3" w:rsidRDefault="00F67BC3">
            <w:pPr>
              <w:tabs>
                <w:tab w:val="left" w:pos="-720"/>
              </w:tabs>
              <w:suppressAutoHyphens/>
              <w:spacing w:before="90" w:after="54" w:line="240" w:lineRule="atLeast"/>
              <w:jc w:val="center"/>
              <w:rPr>
                <w:rFonts w:ascii="Book Antiqua" w:hAnsi="Book Antiqua"/>
              </w:rPr>
            </w:pPr>
          </w:p>
        </w:tc>
        <w:tc>
          <w:tcPr>
            <w:tcW w:w="1186" w:type="dxa"/>
            <w:tcBorders>
              <w:top w:val="single" w:sz="7" w:space="0" w:color="auto"/>
              <w:left w:val="single" w:sz="7" w:space="0" w:color="auto"/>
            </w:tcBorders>
          </w:tcPr>
          <w:p w14:paraId="6070A0BA" w14:textId="77777777" w:rsidR="00F67BC3" w:rsidRDefault="00F67BC3">
            <w:pPr>
              <w:tabs>
                <w:tab w:val="left" w:pos="-720"/>
              </w:tabs>
              <w:suppressAutoHyphens/>
              <w:spacing w:before="90" w:after="54" w:line="240" w:lineRule="atLeast"/>
              <w:jc w:val="center"/>
              <w:rPr>
                <w:rFonts w:ascii="Book Antiqua" w:hAnsi="Book Antiqua"/>
              </w:rPr>
            </w:pPr>
          </w:p>
        </w:tc>
        <w:tc>
          <w:tcPr>
            <w:tcW w:w="915" w:type="dxa"/>
            <w:tcBorders>
              <w:top w:val="single" w:sz="7" w:space="0" w:color="auto"/>
            </w:tcBorders>
          </w:tcPr>
          <w:p w14:paraId="5BD2EB04" w14:textId="77777777" w:rsidR="00F67BC3" w:rsidRDefault="00F67BC3">
            <w:pPr>
              <w:tabs>
                <w:tab w:val="left" w:pos="-720"/>
              </w:tabs>
              <w:suppressAutoHyphens/>
              <w:spacing w:before="90" w:after="54" w:line="240" w:lineRule="atLeast"/>
              <w:jc w:val="center"/>
              <w:rPr>
                <w:rFonts w:ascii="Book Antiqua" w:hAnsi="Book Antiqua"/>
              </w:rPr>
            </w:pPr>
          </w:p>
        </w:tc>
        <w:tc>
          <w:tcPr>
            <w:tcW w:w="871" w:type="dxa"/>
            <w:tcBorders>
              <w:top w:val="single" w:sz="7" w:space="0" w:color="auto"/>
            </w:tcBorders>
          </w:tcPr>
          <w:p w14:paraId="458EE46D" w14:textId="77777777" w:rsidR="00F67BC3" w:rsidRDefault="00F67BC3">
            <w:pPr>
              <w:tabs>
                <w:tab w:val="left" w:pos="-720"/>
              </w:tabs>
              <w:suppressAutoHyphens/>
              <w:spacing w:before="90" w:after="54" w:line="240" w:lineRule="atLeast"/>
              <w:jc w:val="center"/>
              <w:rPr>
                <w:rFonts w:ascii="Book Antiqua" w:hAnsi="Book Antiqua"/>
              </w:rPr>
            </w:pPr>
          </w:p>
        </w:tc>
        <w:tc>
          <w:tcPr>
            <w:tcW w:w="990" w:type="dxa"/>
            <w:tcBorders>
              <w:top w:val="single" w:sz="7" w:space="0" w:color="auto"/>
            </w:tcBorders>
          </w:tcPr>
          <w:p w14:paraId="15DDF9A0" w14:textId="77777777" w:rsidR="00F67BC3" w:rsidRDefault="00F67BC3">
            <w:pPr>
              <w:tabs>
                <w:tab w:val="left" w:pos="-720"/>
              </w:tabs>
              <w:suppressAutoHyphens/>
              <w:spacing w:before="90" w:after="54" w:line="240" w:lineRule="atLeast"/>
              <w:jc w:val="center"/>
              <w:rPr>
                <w:rFonts w:ascii="Book Antiqua" w:hAnsi="Book Antiqua"/>
              </w:rPr>
            </w:pPr>
          </w:p>
        </w:tc>
        <w:tc>
          <w:tcPr>
            <w:tcW w:w="990" w:type="dxa"/>
            <w:tcBorders>
              <w:top w:val="single" w:sz="7" w:space="0" w:color="auto"/>
              <w:right w:val="double" w:sz="7" w:space="0" w:color="auto"/>
            </w:tcBorders>
          </w:tcPr>
          <w:p w14:paraId="7FBE224C" w14:textId="77777777" w:rsidR="00F67BC3" w:rsidRDefault="00F67BC3">
            <w:pPr>
              <w:tabs>
                <w:tab w:val="left" w:pos="-720"/>
              </w:tabs>
              <w:suppressAutoHyphens/>
              <w:spacing w:before="90" w:after="54" w:line="240" w:lineRule="atLeast"/>
              <w:jc w:val="center"/>
              <w:rPr>
                <w:rFonts w:ascii="Book Antiqua" w:hAnsi="Book Antiqua"/>
              </w:rPr>
            </w:pPr>
          </w:p>
        </w:tc>
      </w:tr>
      <w:tr w:rsidR="00F67BC3" w14:paraId="4E60E581" w14:textId="77777777">
        <w:tc>
          <w:tcPr>
            <w:tcW w:w="2102" w:type="dxa"/>
            <w:tcBorders>
              <w:top w:val="single" w:sz="7" w:space="0" w:color="auto"/>
              <w:left w:val="double" w:sz="7" w:space="0" w:color="auto"/>
            </w:tcBorders>
          </w:tcPr>
          <w:p w14:paraId="1B75C261" w14:textId="77777777" w:rsidR="00F67BC3" w:rsidRDefault="00F67BC3">
            <w:pPr>
              <w:tabs>
                <w:tab w:val="left" w:pos="-720"/>
              </w:tabs>
              <w:suppressAutoHyphens/>
              <w:spacing w:before="90" w:after="54" w:line="240" w:lineRule="atLeast"/>
              <w:rPr>
                <w:rFonts w:ascii="Book Antiqua" w:hAnsi="Book Antiqua"/>
              </w:rPr>
            </w:pPr>
            <w:r>
              <w:rPr>
                <w:rFonts w:ascii="Book Antiqua" w:hAnsi="Book Antiqua"/>
              </w:rPr>
              <w:t>WR, 65-74 bu.</w:t>
            </w:r>
          </w:p>
        </w:tc>
        <w:tc>
          <w:tcPr>
            <w:tcW w:w="1152" w:type="dxa"/>
            <w:tcBorders>
              <w:top w:val="single" w:sz="7" w:space="0" w:color="auto"/>
              <w:left w:val="single" w:sz="7" w:space="0" w:color="auto"/>
            </w:tcBorders>
          </w:tcPr>
          <w:p w14:paraId="0FAEB78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85</w:t>
            </w:r>
          </w:p>
        </w:tc>
        <w:tc>
          <w:tcPr>
            <w:tcW w:w="1152" w:type="dxa"/>
            <w:tcBorders>
              <w:top w:val="single" w:sz="7" w:space="0" w:color="auto"/>
              <w:left w:val="single" w:sz="7" w:space="0" w:color="auto"/>
            </w:tcBorders>
          </w:tcPr>
          <w:p w14:paraId="3CC3FAB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4576AA5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140</w:t>
            </w:r>
          </w:p>
        </w:tc>
        <w:tc>
          <w:tcPr>
            <w:tcW w:w="915" w:type="dxa"/>
            <w:tcBorders>
              <w:top w:val="single" w:sz="7" w:space="0" w:color="auto"/>
              <w:left w:val="single" w:sz="7" w:space="0" w:color="auto"/>
            </w:tcBorders>
          </w:tcPr>
          <w:p w14:paraId="74723767"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110</w:t>
            </w:r>
          </w:p>
        </w:tc>
        <w:tc>
          <w:tcPr>
            <w:tcW w:w="871" w:type="dxa"/>
            <w:tcBorders>
              <w:top w:val="single" w:sz="7" w:space="0" w:color="auto"/>
              <w:left w:val="single" w:sz="7" w:space="0" w:color="auto"/>
            </w:tcBorders>
          </w:tcPr>
          <w:p w14:paraId="5CC45C2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90</w:t>
            </w:r>
          </w:p>
        </w:tc>
        <w:tc>
          <w:tcPr>
            <w:tcW w:w="990" w:type="dxa"/>
            <w:tcBorders>
              <w:top w:val="single" w:sz="7" w:space="0" w:color="auto"/>
              <w:left w:val="single" w:sz="7" w:space="0" w:color="auto"/>
            </w:tcBorders>
          </w:tcPr>
          <w:p w14:paraId="7410608A"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990" w:type="dxa"/>
            <w:tcBorders>
              <w:top w:val="single" w:sz="7" w:space="0" w:color="auto"/>
              <w:left w:val="single" w:sz="7" w:space="0" w:color="auto"/>
              <w:right w:val="double" w:sz="7" w:space="0" w:color="auto"/>
            </w:tcBorders>
          </w:tcPr>
          <w:p w14:paraId="3354918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20</w:t>
            </w:r>
          </w:p>
        </w:tc>
      </w:tr>
      <w:tr w:rsidR="00F67BC3" w14:paraId="02E99A7C" w14:textId="77777777">
        <w:tc>
          <w:tcPr>
            <w:tcW w:w="2102" w:type="dxa"/>
            <w:tcBorders>
              <w:top w:val="single" w:sz="7" w:space="0" w:color="auto"/>
              <w:left w:val="double" w:sz="7" w:space="0" w:color="auto"/>
            </w:tcBorders>
          </w:tcPr>
          <w:p w14:paraId="7651556F" w14:textId="77777777" w:rsidR="00F67BC3" w:rsidRDefault="00F67BC3">
            <w:pPr>
              <w:tabs>
                <w:tab w:val="left" w:pos="-720"/>
              </w:tabs>
              <w:suppressAutoHyphens/>
              <w:spacing w:before="90" w:after="54" w:line="240" w:lineRule="atLeast"/>
              <w:rPr>
                <w:rFonts w:ascii="Book Antiqua" w:hAnsi="Book Antiqua"/>
              </w:rPr>
            </w:pPr>
            <w:r>
              <w:rPr>
                <w:rFonts w:ascii="Book Antiqua" w:hAnsi="Book Antiqua"/>
              </w:rPr>
              <w:t>OB, 116-130 bu.</w:t>
            </w:r>
          </w:p>
        </w:tc>
        <w:tc>
          <w:tcPr>
            <w:tcW w:w="1152" w:type="dxa"/>
            <w:tcBorders>
              <w:top w:val="single" w:sz="7" w:space="0" w:color="auto"/>
              <w:left w:val="single" w:sz="7" w:space="0" w:color="auto"/>
            </w:tcBorders>
          </w:tcPr>
          <w:p w14:paraId="29477FC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85</w:t>
            </w:r>
          </w:p>
        </w:tc>
        <w:tc>
          <w:tcPr>
            <w:tcW w:w="1152" w:type="dxa"/>
            <w:tcBorders>
              <w:top w:val="single" w:sz="7" w:space="0" w:color="auto"/>
              <w:left w:val="single" w:sz="7" w:space="0" w:color="auto"/>
            </w:tcBorders>
          </w:tcPr>
          <w:p w14:paraId="36FDEA42"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tcBorders>
          </w:tcPr>
          <w:p w14:paraId="4610AE35"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915" w:type="dxa"/>
            <w:tcBorders>
              <w:top w:val="single" w:sz="7" w:space="0" w:color="auto"/>
              <w:left w:val="single" w:sz="7" w:space="0" w:color="auto"/>
            </w:tcBorders>
          </w:tcPr>
          <w:p w14:paraId="08F804F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90</w:t>
            </w:r>
          </w:p>
        </w:tc>
        <w:tc>
          <w:tcPr>
            <w:tcW w:w="871" w:type="dxa"/>
            <w:tcBorders>
              <w:top w:val="single" w:sz="7" w:space="0" w:color="auto"/>
              <w:left w:val="single" w:sz="7" w:space="0" w:color="auto"/>
            </w:tcBorders>
          </w:tcPr>
          <w:p w14:paraId="2DE440A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990" w:type="dxa"/>
            <w:tcBorders>
              <w:top w:val="single" w:sz="7" w:space="0" w:color="auto"/>
              <w:left w:val="single" w:sz="7" w:space="0" w:color="auto"/>
            </w:tcBorders>
          </w:tcPr>
          <w:p w14:paraId="2891A309"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30</w:t>
            </w:r>
          </w:p>
        </w:tc>
        <w:tc>
          <w:tcPr>
            <w:tcW w:w="990" w:type="dxa"/>
            <w:tcBorders>
              <w:top w:val="single" w:sz="7" w:space="0" w:color="auto"/>
              <w:left w:val="single" w:sz="7" w:space="0" w:color="auto"/>
              <w:right w:val="double" w:sz="7" w:space="0" w:color="auto"/>
            </w:tcBorders>
          </w:tcPr>
          <w:p w14:paraId="76284B9C"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142C380A" w14:textId="77777777">
        <w:tc>
          <w:tcPr>
            <w:tcW w:w="2102" w:type="dxa"/>
            <w:tcBorders>
              <w:top w:val="single" w:sz="7" w:space="0" w:color="auto"/>
              <w:left w:val="double" w:sz="7" w:space="0" w:color="auto"/>
            </w:tcBorders>
          </w:tcPr>
          <w:p w14:paraId="56D82F6F" w14:textId="77777777" w:rsidR="00F67BC3" w:rsidRDefault="00F67BC3">
            <w:pPr>
              <w:tabs>
                <w:tab w:val="left" w:pos="-720"/>
              </w:tabs>
              <w:suppressAutoHyphens/>
              <w:spacing w:before="90" w:after="54" w:line="240" w:lineRule="atLeast"/>
              <w:rPr>
                <w:rFonts w:ascii="Book Antiqua" w:hAnsi="Book Antiqua"/>
              </w:rPr>
            </w:pPr>
          </w:p>
        </w:tc>
        <w:tc>
          <w:tcPr>
            <w:tcW w:w="1152" w:type="dxa"/>
            <w:tcBorders>
              <w:top w:val="single" w:sz="7" w:space="0" w:color="auto"/>
            </w:tcBorders>
          </w:tcPr>
          <w:p w14:paraId="3EA08B7F"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tcBorders>
          </w:tcPr>
          <w:p w14:paraId="30144D45" w14:textId="77777777" w:rsidR="00F67BC3" w:rsidRDefault="00F67BC3">
            <w:pPr>
              <w:tabs>
                <w:tab w:val="left" w:pos="-720"/>
              </w:tabs>
              <w:suppressAutoHyphens/>
              <w:spacing w:before="90" w:after="54" w:line="240" w:lineRule="atLeast"/>
              <w:jc w:val="center"/>
              <w:rPr>
                <w:rFonts w:ascii="Book Antiqua" w:hAnsi="Book Antiqua"/>
              </w:rPr>
            </w:pPr>
          </w:p>
        </w:tc>
        <w:tc>
          <w:tcPr>
            <w:tcW w:w="1186" w:type="dxa"/>
            <w:tcBorders>
              <w:top w:val="single" w:sz="7" w:space="0" w:color="auto"/>
              <w:left w:val="single" w:sz="7" w:space="0" w:color="auto"/>
            </w:tcBorders>
          </w:tcPr>
          <w:p w14:paraId="15E52A82" w14:textId="77777777" w:rsidR="00F67BC3" w:rsidRDefault="00F67BC3">
            <w:pPr>
              <w:tabs>
                <w:tab w:val="left" w:pos="-720"/>
              </w:tabs>
              <w:suppressAutoHyphens/>
              <w:spacing w:before="90" w:after="54" w:line="240" w:lineRule="atLeast"/>
              <w:jc w:val="center"/>
              <w:rPr>
                <w:rFonts w:ascii="Book Antiqua" w:hAnsi="Book Antiqua"/>
              </w:rPr>
            </w:pPr>
          </w:p>
        </w:tc>
        <w:tc>
          <w:tcPr>
            <w:tcW w:w="915" w:type="dxa"/>
            <w:tcBorders>
              <w:top w:val="single" w:sz="7" w:space="0" w:color="auto"/>
            </w:tcBorders>
          </w:tcPr>
          <w:p w14:paraId="139C79EC" w14:textId="77777777" w:rsidR="00F67BC3" w:rsidRDefault="00F67BC3">
            <w:pPr>
              <w:tabs>
                <w:tab w:val="left" w:pos="-720"/>
              </w:tabs>
              <w:suppressAutoHyphens/>
              <w:spacing w:before="90" w:after="54" w:line="240" w:lineRule="atLeast"/>
              <w:jc w:val="center"/>
              <w:rPr>
                <w:rFonts w:ascii="Book Antiqua" w:hAnsi="Book Antiqua"/>
              </w:rPr>
            </w:pPr>
          </w:p>
        </w:tc>
        <w:tc>
          <w:tcPr>
            <w:tcW w:w="871" w:type="dxa"/>
            <w:tcBorders>
              <w:top w:val="single" w:sz="7" w:space="0" w:color="auto"/>
            </w:tcBorders>
          </w:tcPr>
          <w:p w14:paraId="74FE0B27" w14:textId="77777777" w:rsidR="00F67BC3" w:rsidRDefault="00F67BC3">
            <w:pPr>
              <w:tabs>
                <w:tab w:val="left" w:pos="-720"/>
              </w:tabs>
              <w:suppressAutoHyphens/>
              <w:spacing w:before="90" w:after="54" w:line="240" w:lineRule="atLeast"/>
              <w:jc w:val="center"/>
              <w:rPr>
                <w:rFonts w:ascii="Book Antiqua" w:hAnsi="Book Antiqua"/>
              </w:rPr>
            </w:pPr>
          </w:p>
        </w:tc>
        <w:tc>
          <w:tcPr>
            <w:tcW w:w="990" w:type="dxa"/>
            <w:tcBorders>
              <w:top w:val="single" w:sz="7" w:space="0" w:color="auto"/>
            </w:tcBorders>
          </w:tcPr>
          <w:p w14:paraId="50FECEC1" w14:textId="77777777" w:rsidR="00F67BC3" w:rsidRDefault="00F67BC3">
            <w:pPr>
              <w:tabs>
                <w:tab w:val="left" w:pos="-720"/>
              </w:tabs>
              <w:suppressAutoHyphens/>
              <w:spacing w:before="90" w:after="54" w:line="240" w:lineRule="atLeast"/>
              <w:jc w:val="center"/>
              <w:rPr>
                <w:rFonts w:ascii="Book Antiqua" w:hAnsi="Book Antiqua"/>
              </w:rPr>
            </w:pPr>
          </w:p>
        </w:tc>
        <w:tc>
          <w:tcPr>
            <w:tcW w:w="990" w:type="dxa"/>
            <w:tcBorders>
              <w:top w:val="single" w:sz="7" w:space="0" w:color="auto"/>
              <w:right w:val="double" w:sz="7" w:space="0" w:color="auto"/>
            </w:tcBorders>
          </w:tcPr>
          <w:p w14:paraId="5A4E980E" w14:textId="77777777" w:rsidR="00F67BC3" w:rsidRDefault="00F67BC3">
            <w:pPr>
              <w:tabs>
                <w:tab w:val="left" w:pos="-720"/>
              </w:tabs>
              <w:suppressAutoHyphens/>
              <w:spacing w:before="90" w:after="54" w:line="240" w:lineRule="atLeast"/>
              <w:jc w:val="center"/>
              <w:rPr>
                <w:rFonts w:ascii="Book Antiqua" w:hAnsi="Book Antiqua"/>
              </w:rPr>
            </w:pPr>
          </w:p>
        </w:tc>
      </w:tr>
      <w:tr w:rsidR="00F67BC3" w14:paraId="23E9C88A" w14:textId="77777777">
        <w:tc>
          <w:tcPr>
            <w:tcW w:w="2102" w:type="dxa"/>
            <w:tcBorders>
              <w:top w:val="single" w:sz="7" w:space="0" w:color="auto"/>
              <w:left w:val="double" w:sz="7" w:space="0" w:color="auto"/>
            </w:tcBorders>
          </w:tcPr>
          <w:p w14:paraId="7F6EA122" w14:textId="77777777" w:rsidR="00F67BC3" w:rsidRDefault="00F67BC3">
            <w:pPr>
              <w:tabs>
                <w:tab w:val="left" w:pos="-720"/>
              </w:tabs>
              <w:suppressAutoHyphens/>
              <w:spacing w:before="90" w:after="54" w:line="240" w:lineRule="atLeast"/>
              <w:rPr>
                <w:rFonts w:ascii="Book Antiqua" w:hAnsi="Book Antiqua"/>
              </w:rPr>
            </w:pPr>
            <w:r>
              <w:rPr>
                <w:rFonts w:ascii="Book Antiqua" w:hAnsi="Book Antiqua"/>
              </w:rPr>
              <w:t>WR, 75+ bu.</w:t>
            </w:r>
          </w:p>
        </w:tc>
        <w:tc>
          <w:tcPr>
            <w:tcW w:w="1152" w:type="dxa"/>
            <w:tcBorders>
              <w:top w:val="single" w:sz="7" w:space="0" w:color="auto"/>
              <w:left w:val="single" w:sz="7" w:space="0" w:color="auto"/>
            </w:tcBorders>
          </w:tcPr>
          <w:p w14:paraId="52289CD2"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95</w:t>
            </w:r>
          </w:p>
        </w:tc>
        <w:tc>
          <w:tcPr>
            <w:tcW w:w="1152" w:type="dxa"/>
            <w:tcBorders>
              <w:top w:val="single" w:sz="7" w:space="0" w:color="auto"/>
              <w:left w:val="single" w:sz="7" w:space="0" w:color="auto"/>
            </w:tcBorders>
          </w:tcPr>
          <w:p w14:paraId="7B150DB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71BBEEC2"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140</w:t>
            </w:r>
          </w:p>
        </w:tc>
        <w:tc>
          <w:tcPr>
            <w:tcW w:w="915" w:type="dxa"/>
            <w:tcBorders>
              <w:top w:val="single" w:sz="7" w:space="0" w:color="auto"/>
              <w:left w:val="single" w:sz="7" w:space="0" w:color="auto"/>
            </w:tcBorders>
          </w:tcPr>
          <w:p w14:paraId="51C37B31"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110</w:t>
            </w:r>
          </w:p>
        </w:tc>
        <w:tc>
          <w:tcPr>
            <w:tcW w:w="871" w:type="dxa"/>
            <w:tcBorders>
              <w:top w:val="single" w:sz="7" w:space="0" w:color="auto"/>
              <w:left w:val="single" w:sz="7" w:space="0" w:color="auto"/>
            </w:tcBorders>
          </w:tcPr>
          <w:p w14:paraId="5359E43C"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90</w:t>
            </w:r>
          </w:p>
        </w:tc>
        <w:tc>
          <w:tcPr>
            <w:tcW w:w="990" w:type="dxa"/>
            <w:tcBorders>
              <w:top w:val="single" w:sz="7" w:space="0" w:color="auto"/>
              <w:left w:val="single" w:sz="7" w:space="0" w:color="auto"/>
            </w:tcBorders>
          </w:tcPr>
          <w:p w14:paraId="3A95BF0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990" w:type="dxa"/>
            <w:tcBorders>
              <w:top w:val="single" w:sz="7" w:space="0" w:color="auto"/>
              <w:left w:val="single" w:sz="7" w:space="0" w:color="auto"/>
              <w:right w:val="double" w:sz="7" w:space="0" w:color="auto"/>
            </w:tcBorders>
          </w:tcPr>
          <w:p w14:paraId="1DCEDC65"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20</w:t>
            </w:r>
          </w:p>
        </w:tc>
      </w:tr>
      <w:tr w:rsidR="00F67BC3" w14:paraId="3E05D2FD" w14:textId="77777777">
        <w:tc>
          <w:tcPr>
            <w:tcW w:w="2102" w:type="dxa"/>
            <w:tcBorders>
              <w:top w:val="single" w:sz="7" w:space="0" w:color="auto"/>
              <w:left w:val="double" w:sz="7" w:space="0" w:color="auto"/>
            </w:tcBorders>
          </w:tcPr>
          <w:p w14:paraId="5ABF124D" w14:textId="77777777" w:rsidR="00F67BC3" w:rsidRDefault="00F67BC3">
            <w:pPr>
              <w:tabs>
                <w:tab w:val="left" w:pos="-720"/>
              </w:tabs>
              <w:suppressAutoHyphens/>
              <w:spacing w:before="90" w:after="54" w:line="240" w:lineRule="atLeast"/>
              <w:rPr>
                <w:rFonts w:ascii="Book Antiqua" w:hAnsi="Book Antiqua"/>
              </w:rPr>
            </w:pPr>
            <w:r>
              <w:rPr>
                <w:rFonts w:ascii="Book Antiqua" w:hAnsi="Book Antiqua"/>
              </w:rPr>
              <w:t>OB, 131+ bu.</w:t>
            </w:r>
          </w:p>
        </w:tc>
        <w:tc>
          <w:tcPr>
            <w:tcW w:w="1152" w:type="dxa"/>
            <w:tcBorders>
              <w:top w:val="single" w:sz="7" w:space="0" w:color="auto"/>
              <w:left w:val="single" w:sz="7" w:space="0" w:color="auto"/>
            </w:tcBorders>
          </w:tcPr>
          <w:p w14:paraId="6F2DE857"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95</w:t>
            </w:r>
          </w:p>
        </w:tc>
        <w:tc>
          <w:tcPr>
            <w:tcW w:w="1152" w:type="dxa"/>
            <w:tcBorders>
              <w:top w:val="single" w:sz="7" w:space="0" w:color="auto"/>
              <w:left w:val="single" w:sz="7" w:space="0" w:color="auto"/>
            </w:tcBorders>
          </w:tcPr>
          <w:p w14:paraId="4F373FAD"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tcBorders>
          </w:tcPr>
          <w:p w14:paraId="1592A33F"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915" w:type="dxa"/>
            <w:tcBorders>
              <w:top w:val="single" w:sz="7" w:space="0" w:color="auto"/>
              <w:left w:val="single" w:sz="7" w:space="0" w:color="auto"/>
            </w:tcBorders>
          </w:tcPr>
          <w:p w14:paraId="358D61B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90</w:t>
            </w:r>
          </w:p>
        </w:tc>
        <w:tc>
          <w:tcPr>
            <w:tcW w:w="871" w:type="dxa"/>
            <w:tcBorders>
              <w:top w:val="single" w:sz="7" w:space="0" w:color="auto"/>
              <w:left w:val="single" w:sz="7" w:space="0" w:color="auto"/>
            </w:tcBorders>
          </w:tcPr>
          <w:p w14:paraId="0BEB257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60</w:t>
            </w:r>
          </w:p>
        </w:tc>
        <w:tc>
          <w:tcPr>
            <w:tcW w:w="990" w:type="dxa"/>
            <w:tcBorders>
              <w:top w:val="single" w:sz="7" w:space="0" w:color="auto"/>
              <w:left w:val="single" w:sz="7" w:space="0" w:color="auto"/>
            </w:tcBorders>
          </w:tcPr>
          <w:p w14:paraId="57091A99"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30</w:t>
            </w:r>
          </w:p>
        </w:tc>
        <w:tc>
          <w:tcPr>
            <w:tcW w:w="990" w:type="dxa"/>
            <w:tcBorders>
              <w:top w:val="single" w:sz="7" w:space="0" w:color="auto"/>
              <w:left w:val="single" w:sz="7" w:space="0" w:color="auto"/>
              <w:right w:val="double" w:sz="7" w:space="0" w:color="auto"/>
            </w:tcBorders>
          </w:tcPr>
          <w:p w14:paraId="134E4DA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53D6499B" w14:textId="77777777">
        <w:tc>
          <w:tcPr>
            <w:tcW w:w="2102" w:type="dxa"/>
            <w:tcBorders>
              <w:top w:val="single" w:sz="7" w:space="0" w:color="auto"/>
              <w:left w:val="double" w:sz="7" w:space="0" w:color="auto"/>
            </w:tcBorders>
          </w:tcPr>
          <w:p w14:paraId="007C0D27" w14:textId="77777777" w:rsidR="00F67BC3" w:rsidRDefault="00F67BC3">
            <w:pPr>
              <w:tabs>
                <w:tab w:val="left" w:pos="-720"/>
              </w:tabs>
              <w:suppressAutoHyphens/>
              <w:spacing w:before="90" w:after="54" w:line="240" w:lineRule="atLeast"/>
              <w:rPr>
                <w:rFonts w:ascii="Book Antiqua" w:hAnsi="Book Antiqua"/>
              </w:rPr>
            </w:pPr>
            <w:r>
              <w:rPr>
                <w:rFonts w:ascii="Book Antiqua" w:hAnsi="Book Antiqua"/>
              </w:rPr>
              <w:t>Forage Crops (FC)</w:t>
            </w:r>
          </w:p>
        </w:tc>
        <w:tc>
          <w:tcPr>
            <w:tcW w:w="1152" w:type="dxa"/>
            <w:tcBorders>
              <w:top w:val="single" w:sz="7" w:space="0" w:color="auto"/>
            </w:tcBorders>
          </w:tcPr>
          <w:p w14:paraId="32115175"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tcBorders>
          </w:tcPr>
          <w:p w14:paraId="5D6EC980" w14:textId="77777777" w:rsidR="00F67BC3" w:rsidRDefault="00F67BC3">
            <w:pPr>
              <w:tabs>
                <w:tab w:val="left" w:pos="-720"/>
              </w:tabs>
              <w:suppressAutoHyphens/>
              <w:spacing w:before="90" w:after="54" w:line="240" w:lineRule="atLeast"/>
              <w:jc w:val="center"/>
              <w:rPr>
                <w:rFonts w:ascii="Book Antiqua" w:hAnsi="Book Antiqua"/>
              </w:rPr>
            </w:pPr>
          </w:p>
        </w:tc>
        <w:tc>
          <w:tcPr>
            <w:tcW w:w="4952" w:type="dxa"/>
            <w:gridSpan w:val="5"/>
            <w:tcBorders>
              <w:top w:val="single" w:sz="7" w:space="0" w:color="auto"/>
              <w:right w:val="double" w:sz="7" w:space="0" w:color="auto"/>
            </w:tcBorders>
          </w:tcPr>
          <w:p w14:paraId="7E350A3A" w14:textId="77777777" w:rsidR="00F67BC3" w:rsidRDefault="00F67BC3">
            <w:pPr>
              <w:tabs>
                <w:tab w:val="left" w:pos="-720"/>
              </w:tabs>
              <w:suppressAutoHyphens/>
              <w:spacing w:before="90" w:after="54" w:line="240" w:lineRule="atLeast"/>
              <w:jc w:val="center"/>
              <w:rPr>
                <w:rFonts w:ascii="Book Antiqua" w:hAnsi="Book Antiqua"/>
              </w:rPr>
            </w:pPr>
          </w:p>
        </w:tc>
      </w:tr>
      <w:tr w:rsidR="00F67BC3" w14:paraId="1CB05020" w14:textId="77777777">
        <w:tc>
          <w:tcPr>
            <w:tcW w:w="2102" w:type="dxa"/>
            <w:tcBorders>
              <w:top w:val="single" w:sz="7" w:space="0" w:color="auto"/>
              <w:left w:val="double" w:sz="7" w:space="0" w:color="auto"/>
            </w:tcBorders>
          </w:tcPr>
          <w:p w14:paraId="5ED2A6EF" w14:textId="77777777" w:rsidR="00F67BC3" w:rsidRDefault="00F67BC3">
            <w:pPr>
              <w:tabs>
                <w:tab w:val="left" w:pos="-720"/>
              </w:tabs>
              <w:suppressAutoHyphens/>
              <w:spacing w:before="90" w:line="240" w:lineRule="atLeast"/>
              <w:rPr>
                <w:rFonts w:ascii="Book Antiqua" w:hAnsi="Book Antiqua"/>
              </w:rPr>
            </w:pPr>
            <w:r>
              <w:rPr>
                <w:rFonts w:ascii="Book Antiqua" w:hAnsi="Book Antiqua"/>
              </w:rPr>
              <w:t>FC, 4 tons</w:t>
            </w:r>
          </w:p>
        </w:tc>
        <w:tc>
          <w:tcPr>
            <w:tcW w:w="1152" w:type="dxa"/>
            <w:tcBorders>
              <w:top w:val="single" w:sz="7" w:space="0" w:color="auto"/>
              <w:left w:val="single" w:sz="7" w:space="0" w:color="auto"/>
            </w:tcBorders>
          </w:tcPr>
          <w:p w14:paraId="525B00AE"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100</w:t>
            </w:r>
          </w:p>
        </w:tc>
        <w:tc>
          <w:tcPr>
            <w:tcW w:w="1152" w:type="dxa"/>
            <w:tcBorders>
              <w:top w:val="single" w:sz="7" w:space="0" w:color="auto"/>
              <w:left w:val="single" w:sz="7" w:space="0" w:color="auto"/>
            </w:tcBorders>
          </w:tcPr>
          <w:p w14:paraId="0835F598"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191B8EA7"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100</w:t>
            </w:r>
          </w:p>
        </w:tc>
        <w:tc>
          <w:tcPr>
            <w:tcW w:w="915" w:type="dxa"/>
            <w:tcBorders>
              <w:top w:val="single" w:sz="7" w:space="0" w:color="auto"/>
              <w:left w:val="single" w:sz="7" w:space="0" w:color="auto"/>
            </w:tcBorders>
          </w:tcPr>
          <w:p w14:paraId="513C6C9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80</w:t>
            </w:r>
          </w:p>
        </w:tc>
        <w:tc>
          <w:tcPr>
            <w:tcW w:w="871" w:type="dxa"/>
            <w:tcBorders>
              <w:top w:val="single" w:sz="7" w:space="0" w:color="auto"/>
              <w:left w:val="single" w:sz="7" w:space="0" w:color="auto"/>
            </w:tcBorders>
          </w:tcPr>
          <w:p w14:paraId="161FBBF9"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50</w:t>
            </w:r>
          </w:p>
        </w:tc>
        <w:tc>
          <w:tcPr>
            <w:tcW w:w="990" w:type="dxa"/>
            <w:tcBorders>
              <w:top w:val="single" w:sz="7" w:space="0" w:color="auto"/>
              <w:left w:val="single" w:sz="7" w:space="0" w:color="auto"/>
            </w:tcBorders>
          </w:tcPr>
          <w:p w14:paraId="5A7AF960"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30</w:t>
            </w:r>
          </w:p>
        </w:tc>
        <w:tc>
          <w:tcPr>
            <w:tcW w:w="990" w:type="dxa"/>
            <w:tcBorders>
              <w:top w:val="single" w:sz="7" w:space="0" w:color="auto"/>
              <w:left w:val="single" w:sz="7" w:space="0" w:color="auto"/>
              <w:right w:val="double" w:sz="7" w:space="0" w:color="auto"/>
            </w:tcBorders>
          </w:tcPr>
          <w:p w14:paraId="3ABDC160"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20</w:t>
            </w:r>
          </w:p>
        </w:tc>
      </w:tr>
      <w:tr w:rsidR="00F67BC3" w14:paraId="5AB58E2D" w14:textId="77777777">
        <w:tc>
          <w:tcPr>
            <w:tcW w:w="2102" w:type="dxa"/>
            <w:tcBorders>
              <w:left w:val="double" w:sz="7" w:space="0" w:color="auto"/>
            </w:tcBorders>
          </w:tcPr>
          <w:p w14:paraId="32FEA3B5" w14:textId="77777777" w:rsidR="00F67BC3" w:rsidRDefault="00F67BC3">
            <w:pPr>
              <w:tabs>
                <w:tab w:val="left" w:pos="-720"/>
              </w:tabs>
              <w:suppressAutoHyphens/>
              <w:spacing w:before="90" w:after="54" w:line="240" w:lineRule="atLeast"/>
              <w:rPr>
                <w:rFonts w:ascii="Book Antiqua" w:hAnsi="Book Antiqua"/>
              </w:rPr>
            </w:pPr>
          </w:p>
        </w:tc>
        <w:tc>
          <w:tcPr>
            <w:tcW w:w="1152" w:type="dxa"/>
            <w:tcBorders>
              <w:left w:val="single" w:sz="7" w:space="0" w:color="auto"/>
            </w:tcBorders>
          </w:tcPr>
          <w:p w14:paraId="6DDB268D"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left w:val="single" w:sz="7" w:space="0" w:color="auto"/>
            </w:tcBorders>
          </w:tcPr>
          <w:p w14:paraId="0B62DA39"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tcBorders>
          </w:tcPr>
          <w:p w14:paraId="6A5A7ED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240</w:t>
            </w:r>
          </w:p>
        </w:tc>
        <w:tc>
          <w:tcPr>
            <w:tcW w:w="915" w:type="dxa"/>
            <w:tcBorders>
              <w:top w:val="single" w:sz="7" w:space="0" w:color="auto"/>
              <w:left w:val="single" w:sz="7" w:space="0" w:color="auto"/>
            </w:tcBorders>
          </w:tcPr>
          <w:p w14:paraId="2CC1F36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200</w:t>
            </w:r>
          </w:p>
        </w:tc>
        <w:tc>
          <w:tcPr>
            <w:tcW w:w="871" w:type="dxa"/>
            <w:tcBorders>
              <w:top w:val="single" w:sz="7" w:space="0" w:color="auto"/>
              <w:left w:val="single" w:sz="7" w:space="0" w:color="auto"/>
            </w:tcBorders>
          </w:tcPr>
          <w:p w14:paraId="27A36759"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150</w:t>
            </w:r>
          </w:p>
        </w:tc>
        <w:tc>
          <w:tcPr>
            <w:tcW w:w="990" w:type="dxa"/>
            <w:tcBorders>
              <w:top w:val="single" w:sz="7" w:space="0" w:color="auto"/>
              <w:left w:val="single" w:sz="7" w:space="0" w:color="auto"/>
            </w:tcBorders>
          </w:tcPr>
          <w:p w14:paraId="42C08C43"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80</w:t>
            </w:r>
          </w:p>
        </w:tc>
        <w:tc>
          <w:tcPr>
            <w:tcW w:w="990" w:type="dxa"/>
            <w:tcBorders>
              <w:top w:val="single" w:sz="7" w:space="0" w:color="auto"/>
              <w:left w:val="single" w:sz="7" w:space="0" w:color="auto"/>
              <w:right w:val="double" w:sz="7" w:space="0" w:color="auto"/>
            </w:tcBorders>
          </w:tcPr>
          <w:p w14:paraId="6FD1B264"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0</w:t>
            </w:r>
          </w:p>
        </w:tc>
      </w:tr>
      <w:tr w:rsidR="00F67BC3" w14:paraId="26DAD673" w14:textId="77777777">
        <w:tc>
          <w:tcPr>
            <w:tcW w:w="2102" w:type="dxa"/>
            <w:tcBorders>
              <w:top w:val="single" w:sz="7" w:space="0" w:color="auto"/>
              <w:left w:val="double" w:sz="7" w:space="0" w:color="auto"/>
            </w:tcBorders>
          </w:tcPr>
          <w:p w14:paraId="021C4B43" w14:textId="77777777" w:rsidR="00F67BC3" w:rsidRDefault="00F67BC3">
            <w:pPr>
              <w:tabs>
                <w:tab w:val="left" w:pos="-720"/>
              </w:tabs>
              <w:suppressAutoHyphens/>
              <w:spacing w:before="90" w:line="240" w:lineRule="atLeast"/>
              <w:rPr>
                <w:rFonts w:ascii="Book Antiqua" w:hAnsi="Book Antiqua"/>
              </w:rPr>
            </w:pPr>
            <w:r>
              <w:rPr>
                <w:rFonts w:ascii="Book Antiqua" w:hAnsi="Book Antiqua"/>
              </w:rPr>
              <w:t>FC, 6 tons</w:t>
            </w:r>
          </w:p>
        </w:tc>
        <w:tc>
          <w:tcPr>
            <w:tcW w:w="1152" w:type="dxa"/>
            <w:tcBorders>
              <w:top w:val="single" w:sz="7" w:space="0" w:color="auto"/>
              <w:left w:val="single" w:sz="7" w:space="0" w:color="auto"/>
            </w:tcBorders>
          </w:tcPr>
          <w:p w14:paraId="128006EF"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200</w:t>
            </w:r>
          </w:p>
        </w:tc>
        <w:tc>
          <w:tcPr>
            <w:tcW w:w="1152" w:type="dxa"/>
            <w:tcBorders>
              <w:top w:val="single" w:sz="7" w:space="0" w:color="auto"/>
              <w:left w:val="single" w:sz="7" w:space="0" w:color="auto"/>
            </w:tcBorders>
          </w:tcPr>
          <w:p w14:paraId="5496BE24"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36094837"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915" w:type="dxa"/>
            <w:tcBorders>
              <w:top w:val="single" w:sz="7" w:space="0" w:color="auto"/>
              <w:left w:val="single" w:sz="7" w:space="0" w:color="auto"/>
            </w:tcBorders>
          </w:tcPr>
          <w:p w14:paraId="1D24375B"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100</w:t>
            </w:r>
          </w:p>
        </w:tc>
        <w:tc>
          <w:tcPr>
            <w:tcW w:w="871" w:type="dxa"/>
            <w:tcBorders>
              <w:top w:val="single" w:sz="7" w:space="0" w:color="auto"/>
              <w:left w:val="single" w:sz="7" w:space="0" w:color="auto"/>
            </w:tcBorders>
          </w:tcPr>
          <w:p w14:paraId="116C5B94"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70</w:t>
            </w:r>
          </w:p>
        </w:tc>
        <w:tc>
          <w:tcPr>
            <w:tcW w:w="990" w:type="dxa"/>
            <w:tcBorders>
              <w:top w:val="single" w:sz="7" w:space="0" w:color="auto"/>
              <w:left w:val="single" w:sz="7" w:space="0" w:color="auto"/>
            </w:tcBorders>
          </w:tcPr>
          <w:p w14:paraId="0501F51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50</w:t>
            </w:r>
          </w:p>
        </w:tc>
        <w:tc>
          <w:tcPr>
            <w:tcW w:w="990" w:type="dxa"/>
            <w:tcBorders>
              <w:top w:val="single" w:sz="7" w:space="0" w:color="auto"/>
              <w:left w:val="single" w:sz="7" w:space="0" w:color="auto"/>
              <w:right w:val="double" w:sz="7" w:space="0" w:color="auto"/>
            </w:tcBorders>
          </w:tcPr>
          <w:p w14:paraId="372523CA"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40</w:t>
            </w:r>
          </w:p>
        </w:tc>
      </w:tr>
      <w:tr w:rsidR="00F67BC3" w14:paraId="11F40BCF" w14:textId="77777777">
        <w:tc>
          <w:tcPr>
            <w:tcW w:w="2102" w:type="dxa"/>
            <w:tcBorders>
              <w:left w:val="double" w:sz="7" w:space="0" w:color="auto"/>
            </w:tcBorders>
          </w:tcPr>
          <w:p w14:paraId="3461B9FE" w14:textId="77777777" w:rsidR="00F67BC3" w:rsidRDefault="00F67BC3">
            <w:pPr>
              <w:tabs>
                <w:tab w:val="left" w:pos="-720"/>
              </w:tabs>
              <w:suppressAutoHyphens/>
              <w:spacing w:before="90" w:after="54" w:line="240" w:lineRule="atLeast"/>
              <w:rPr>
                <w:rFonts w:ascii="Book Antiqua" w:hAnsi="Book Antiqua"/>
              </w:rPr>
            </w:pPr>
          </w:p>
        </w:tc>
        <w:tc>
          <w:tcPr>
            <w:tcW w:w="1152" w:type="dxa"/>
            <w:tcBorders>
              <w:left w:val="single" w:sz="7" w:space="0" w:color="auto"/>
            </w:tcBorders>
          </w:tcPr>
          <w:p w14:paraId="2429124D"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left w:val="single" w:sz="7" w:space="0" w:color="auto"/>
            </w:tcBorders>
          </w:tcPr>
          <w:p w14:paraId="56AFE352"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tcBorders>
          </w:tcPr>
          <w:p w14:paraId="34B0A857"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360</w:t>
            </w:r>
          </w:p>
        </w:tc>
        <w:tc>
          <w:tcPr>
            <w:tcW w:w="915" w:type="dxa"/>
            <w:tcBorders>
              <w:top w:val="single" w:sz="7" w:space="0" w:color="auto"/>
              <w:left w:val="single" w:sz="7" w:space="0" w:color="auto"/>
            </w:tcBorders>
          </w:tcPr>
          <w:p w14:paraId="7836EC7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300</w:t>
            </w:r>
          </w:p>
        </w:tc>
        <w:tc>
          <w:tcPr>
            <w:tcW w:w="871" w:type="dxa"/>
            <w:tcBorders>
              <w:top w:val="single" w:sz="7" w:space="0" w:color="auto"/>
              <w:left w:val="single" w:sz="7" w:space="0" w:color="auto"/>
            </w:tcBorders>
          </w:tcPr>
          <w:p w14:paraId="6E1B844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240</w:t>
            </w:r>
          </w:p>
        </w:tc>
        <w:tc>
          <w:tcPr>
            <w:tcW w:w="990" w:type="dxa"/>
            <w:tcBorders>
              <w:top w:val="single" w:sz="7" w:space="0" w:color="auto"/>
              <w:left w:val="single" w:sz="7" w:space="0" w:color="auto"/>
            </w:tcBorders>
          </w:tcPr>
          <w:p w14:paraId="30AE5DDA"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180</w:t>
            </w:r>
          </w:p>
        </w:tc>
        <w:tc>
          <w:tcPr>
            <w:tcW w:w="990" w:type="dxa"/>
            <w:tcBorders>
              <w:top w:val="single" w:sz="7" w:space="0" w:color="auto"/>
              <w:left w:val="single" w:sz="7" w:space="0" w:color="auto"/>
              <w:right w:val="double" w:sz="7" w:space="0" w:color="auto"/>
            </w:tcBorders>
          </w:tcPr>
          <w:p w14:paraId="2C5347B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r>
      <w:tr w:rsidR="00F67BC3" w14:paraId="513B3E16" w14:textId="77777777">
        <w:tc>
          <w:tcPr>
            <w:tcW w:w="2102" w:type="dxa"/>
            <w:tcBorders>
              <w:top w:val="single" w:sz="7" w:space="0" w:color="auto"/>
              <w:left w:val="double" w:sz="7" w:space="0" w:color="auto"/>
            </w:tcBorders>
          </w:tcPr>
          <w:p w14:paraId="5A75B820" w14:textId="77777777" w:rsidR="00F67BC3" w:rsidRDefault="00F67BC3">
            <w:pPr>
              <w:tabs>
                <w:tab w:val="left" w:pos="-720"/>
              </w:tabs>
              <w:suppressAutoHyphens/>
              <w:spacing w:before="90" w:line="240" w:lineRule="atLeast"/>
              <w:rPr>
                <w:rFonts w:ascii="Book Antiqua" w:hAnsi="Book Antiqua"/>
              </w:rPr>
            </w:pPr>
            <w:r>
              <w:rPr>
                <w:rFonts w:ascii="Book Antiqua" w:hAnsi="Book Antiqua"/>
              </w:rPr>
              <w:t>FC, 8 tons</w:t>
            </w:r>
          </w:p>
        </w:tc>
        <w:tc>
          <w:tcPr>
            <w:tcW w:w="1152" w:type="dxa"/>
            <w:tcBorders>
              <w:top w:val="single" w:sz="7" w:space="0" w:color="auto"/>
              <w:left w:val="single" w:sz="7" w:space="0" w:color="auto"/>
            </w:tcBorders>
          </w:tcPr>
          <w:p w14:paraId="712578BE" w14:textId="77777777" w:rsidR="00F67BC3" w:rsidRDefault="00F67BC3">
            <w:pPr>
              <w:tabs>
                <w:tab w:val="left" w:pos="-720"/>
              </w:tabs>
              <w:suppressAutoHyphens/>
              <w:spacing w:before="90" w:line="240" w:lineRule="atLeast"/>
              <w:jc w:val="center"/>
              <w:rPr>
                <w:rFonts w:ascii="Book Antiqua" w:hAnsi="Book Antiqua"/>
              </w:rPr>
            </w:pPr>
            <w:r>
              <w:rPr>
                <w:rFonts w:ascii="Book Antiqua" w:hAnsi="Book Antiqua"/>
              </w:rPr>
              <w:t>350</w:t>
            </w:r>
          </w:p>
        </w:tc>
        <w:tc>
          <w:tcPr>
            <w:tcW w:w="1152" w:type="dxa"/>
            <w:tcBorders>
              <w:top w:val="single" w:sz="7" w:space="0" w:color="auto"/>
              <w:left w:val="single" w:sz="7" w:space="0" w:color="auto"/>
            </w:tcBorders>
          </w:tcPr>
          <w:p w14:paraId="4595F80D"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P</w:t>
            </w:r>
            <w:r>
              <w:rPr>
                <w:rFonts w:ascii="Book Antiqua" w:hAnsi="Book Antiqua"/>
                <w:vertAlign w:val="subscript"/>
              </w:rPr>
              <w:t>2</w:t>
            </w:r>
            <w:r>
              <w:rPr>
                <w:rFonts w:ascii="Book Antiqua" w:hAnsi="Book Antiqua"/>
              </w:rPr>
              <w:t>O</w:t>
            </w:r>
            <w:r>
              <w:rPr>
                <w:rFonts w:ascii="Book Antiqua" w:hAnsi="Book Antiqua"/>
                <w:vertAlign w:val="subscript"/>
              </w:rPr>
              <w:t>5</w:t>
            </w:r>
          </w:p>
        </w:tc>
        <w:tc>
          <w:tcPr>
            <w:tcW w:w="1186" w:type="dxa"/>
            <w:tcBorders>
              <w:top w:val="single" w:sz="7" w:space="0" w:color="auto"/>
              <w:left w:val="single" w:sz="7" w:space="0" w:color="auto"/>
            </w:tcBorders>
          </w:tcPr>
          <w:p w14:paraId="2559DB4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140</w:t>
            </w:r>
          </w:p>
        </w:tc>
        <w:tc>
          <w:tcPr>
            <w:tcW w:w="915" w:type="dxa"/>
            <w:tcBorders>
              <w:top w:val="single" w:sz="7" w:space="0" w:color="auto"/>
              <w:left w:val="single" w:sz="7" w:space="0" w:color="auto"/>
            </w:tcBorders>
          </w:tcPr>
          <w:p w14:paraId="033DCA06"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120</w:t>
            </w:r>
          </w:p>
        </w:tc>
        <w:tc>
          <w:tcPr>
            <w:tcW w:w="871" w:type="dxa"/>
            <w:tcBorders>
              <w:top w:val="single" w:sz="7" w:space="0" w:color="auto"/>
              <w:left w:val="single" w:sz="7" w:space="0" w:color="auto"/>
            </w:tcBorders>
          </w:tcPr>
          <w:p w14:paraId="747C077E"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90</w:t>
            </w:r>
          </w:p>
        </w:tc>
        <w:tc>
          <w:tcPr>
            <w:tcW w:w="990" w:type="dxa"/>
            <w:tcBorders>
              <w:top w:val="single" w:sz="7" w:space="0" w:color="auto"/>
              <w:left w:val="single" w:sz="7" w:space="0" w:color="auto"/>
            </w:tcBorders>
          </w:tcPr>
          <w:p w14:paraId="55385945"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70</w:t>
            </w:r>
          </w:p>
        </w:tc>
        <w:tc>
          <w:tcPr>
            <w:tcW w:w="990" w:type="dxa"/>
            <w:tcBorders>
              <w:top w:val="single" w:sz="7" w:space="0" w:color="auto"/>
              <w:left w:val="single" w:sz="7" w:space="0" w:color="auto"/>
              <w:right w:val="double" w:sz="7" w:space="0" w:color="auto"/>
            </w:tcBorders>
          </w:tcPr>
          <w:p w14:paraId="6DC59D95"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50</w:t>
            </w:r>
          </w:p>
        </w:tc>
      </w:tr>
      <w:tr w:rsidR="00F67BC3" w14:paraId="4E9E1887" w14:textId="77777777">
        <w:tc>
          <w:tcPr>
            <w:tcW w:w="2102" w:type="dxa"/>
            <w:tcBorders>
              <w:left w:val="double" w:sz="7" w:space="0" w:color="auto"/>
              <w:bottom w:val="double" w:sz="7" w:space="0" w:color="auto"/>
            </w:tcBorders>
          </w:tcPr>
          <w:p w14:paraId="68C9ADA1" w14:textId="77777777" w:rsidR="00F67BC3" w:rsidRDefault="00F67BC3">
            <w:pPr>
              <w:tabs>
                <w:tab w:val="left" w:pos="-720"/>
              </w:tabs>
              <w:suppressAutoHyphens/>
              <w:spacing w:before="90" w:after="54" w:line="240" w:lineRule="atLeast"/>
              <w:rPr>
                <w:rFonts w:ascii="Book Antiqua" w:hAnsi="Book Antiqua"/>
              </w:rPr>
            </w:pPr>
          </w:p>
        </w:tc>
        <w:tc>
          <w:tcPr>
            <w:tcW w:w="1152" w:type="dxa"/>
            <w:tcBorders>
              <w:left w:val="single" w:sz="7" w:space="0" w:color="auto"/>
              <w:bottom w:val="double" w:sz="7" w:space="0" w:color="auto"/>
            </w:tcBorders>
          </w:tcPr>
          <w:p w14:paraId="1C16D8F3" w14:textId="77777777" w:rsidR="00F67BC3" w:rsidRDefault="00F67BC3">
            <w:pPr>
              <w:tabs>
                <w:tab w:val="left" w:pos="-720"/>
              </w:tabs>
              <w:suppressAutoHyphens/>
              <w:spacing w:before="90" w:after="54" w:line="240" w:lineRule="atLeast"/>
              <w:jc w:val="center"/>
              <w:rPr>
                <w:rFonts w:ascii="Book Antiqua" w:hAnsi="Book Antiqua"/>
              </w:rPr>
            </w:pPr>
          </w:p>
        </w:tc>
        <w:tc>
          <w:tcPr>
            <w:tcW w:w="1152" w:type="dxa"/>
            <w:tcBorders>
              <w:top w:val="single" w:sz="7" w:space="0" w:color="auto"/>
              <w:left w:val="single" w:sz="7" w:space="0" w:color="auto"/>
              <w:bottom w:val="double" w:sz="7" w:space="0" w:color="auto"/>
            </w:tcBorders>
          </w:tcPr>
          <w:p w14:paraId="338DA57D"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K</w:t>
            </w:r>
            <w:r>
              <w:rPr>
                <w:rFonts w:ascii="Book Antiqua" w:hAnsi="Book Antiqua"/>
                <w:vertAlign w:val="subscript"/>
              </w:rPr>
              <w:t>2</w:t>
            </w:r>
            <w:r>
              <w:rPr>
                <w:rFonts w:ascii="Book Antiqua" w:hAnsi="Book Antiqua"/>
              </w:rPr>
              <w:t>O</w:t>
            </w:r>
          </w:p>
        </w:tc>
        <w:tc>
          <w:tcPr>
            <w:tcW w:w="1186" w:type="dxa"/>
            <w:tcBorders>
              <w:top w:val="single" w:sz="7" w:space="0" w:color="auto"/>
              <w:left w:val="single" w:sz="7" w:space="0" w:color="auto"/>
              <w:bottom w:val="double" w:sz="7" w:space="0" w:color="auto"/>
            </w:tcBorders>
          </w:tcPr>
          <w:p w14:paraId="5C1283A0"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480</w:t>
            </w:r>
          </w:p>
        </w:tc>
        <w:tc>
          <w:tcPr>
            <w:tcW w:w="915" w:type="dxa"/>
            <w:tcBorders>
              <w:top w:val="single" w:sz="7" w:space="0" w:color="auto"/>
              <w:left w:val="single" w:sz="7" w:space="0" w:color="auto"/>
              <w:bottom w:val="double" w:sz="7" w:space="0" w:color="auto"/>
            </w:tcBorders>
          </w:tcPr>
          <w:p w14:paraId="4D507B73"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420</w:t>
            </w:r>
          </w:p>
        </w:tc>
        <w:tc>
          <w:tcPr>
            <w:tcW w:w="871" w:type="dxa"/>
            <w:tcBorders>
              <w:top w:val="single" w:sz="7" w:space="0" w:color="auto"/>
              <w:left w:val="single" w:sz="7" w:space="0" w:color="auto"/>
              <w:bottom w:val="double" w:sz="7" w:space="0" w:color="auto"/>
            </w:tcBorders>
          </w:tcPr>
          <w:p w14:paraId="239CBAF4"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360</w:t>
            </w:r>
          </w:p>
        </w:tc>
        <w:tc>
          <w:tcPr>
            <w:tcW w:w="990" w:type="dxa"/>
            <w:tcBorders>
              <w:top w:val="single" w:sz="7" w:space="0" w:color="auto"/>
              <w:left w:val="single" w:sz="7" w:space="0" w:color="auto"/>
              <w:bottom w:val="double" w:sz="7" w:space="0" w:color="auto"/>
            </w:tcBorders>
          </w:tcPr>
          <w:p w14:paraId="4EBCE3C1"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300</w:t>
            </w:r>
          </w:p>
        </w:tc>
        <w:tc>
          <w:tcPr>
            <w:tcW w:w="990" w:type="dxa"/>
            <w:tcBorders>
              <w:top w:val="single" w:sz="7" w:space="0" w:color="auto"/>
              <w:left w:val="single" w:sz="7" w:space="0" w:color="auto"/>
              <w:bottom w:val="double" w:sz="7" w:space="0" w:color="auto"/>
              <w:right w:val="double" w:sz="7" w:space="0" w:color="auto"/>
            </w:tcBorders>
          </w:tcPr>
          <w:p w14:paraId="3F7A3709" w14:textId="77777777" w:rsidR="00F67BC3" w:rsidRDefault="00F67BC3">
            <w:pPr>
              <w:tabs>
                <w:tab w:val="left" w:pos="-720"/>
              </w:tabs>
              <w:suppressAutoHyphens/>
              <w:spacing w:before="90" w:after="54" w:line="240" w:lineRule="atLeast"/>
              <w:jc w:val="center"/>
              <w:rPr>
                <w:rFonts w:ascii="Book Antiqua" w:hAnsi="Book Antiqua"/>
              </w:rPr>
            </w:pPr>
            <w:r>
              <w:rPr>
                <w:rFonts w:ascii="Book Antiqua" w:hAnsi="Book Antiqua"/>
              </w:rPr>
              <w:t>240</w:t>
            </w:r>
          </w:p>
        </w:tc>
      </w:tr>
    </w:tbl>
    <w:p w14:paraId="221FDF17" w14:textId="77777777" w:rsidR="00F67BC3" w:rsidRDefault="00F67BC3">
      <w:pPr>
        <w:tabs>
          <w:tab w:val="left" w:pos="-720"/>
        </w:tabs>
        <w:suppressAutoHyphens/>
        <w:spacing w:line="240" w:lineRule="atLeast"/>
        <w:jc w:val="both"/>
        <w:rPr>
          <w:rFonts w:ascii="Book Antiqua" w:hAnsi="Book Antiqua"/>
        </w:rPr>
      </w:pPr>
    </w:p>
    <w:p w14:paraId="3BBE4C59"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t>* See Table 1 definition of soil test levels.</w:t>
      </w:r>
    </w:p>
    <w:p w14:paraId="0E83C7C1" w14:textId="77777777" w:rsidR="00F67BC3" w:rsidRDefault="00F67BC3">
      <w:pPr>
        <w:tabs>
          <w:tab w:val="left" w:pos="-720"/>
        </w:tabs>
        <w:suppressAutoHyphens/>
        <w:spacing w:line="240" w:lineRule="atLeast"/>
        <w:ind w:left="2160"/>
        <w:jc w:val="both"/>
        <w:rPr>
          <w:rFonts w:ascii="Book Antiqua" w:hAnsi="Book Antiqua"/>
        </w:rPr>
      </w:pPr>
      <w:r>
        <w:rPr>
          <w:rFonts w:ascii="Book Antiqua" w:hAnsi="Book Antiqua"/>
        </w:rPr>
        <w:br w:type="page"/>
      </w:r>
      <w:r>
        <w:rPr>
          <w:rFonts w:ascii="Book Antiqua" w:hAnsi="Book Antiqua"/>
          <w:b/>
        </w:rPr>
        <w:lastRenderedPageBreak/>
        <w:t>Table 4.  Maximum Annual Application</w:t>
      </w:r>
    </w:p>
    <w:p w14:paraId="7092ED49" w14:textId="77777777" w:rsidR="00F67BC3" w:rsidRDefault="00F67BC3">
      <w:pPr>
        <w:tabs>
          <w:tab w:val="left" w:pos="-720"/>
        </w:tabs>
        <w:suppressAutoHyphens/>
        <w:spacing w:line="240" w:lineRule="atLeast"/>
        <w:jc w:val="both"/>
        <w:rPr>
          <w:rFonts w:ascii="Book Antiqua" w:hAnsi="Book Antiqua"/>
        </w:rPr>
      </w:pPr>
    </w:p>
    <w:p w14:paraId="4FA5EFDF"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_________________________________________________________________</w:t>
      </w:r>
    </w:p>
    <w:p w14:paraId="2BF01CA6" w14:textId="77777777" w:rsidR="00F67BC3" w:rsidRDefault="00F67BC3">
      <w:pPr>
        <w:tabs>
          <w:tab w:val="left" w:pos="-720"/>
        </w:tabs>
        <w:suppressAutoHyphens/>
        <w:spacing w:line="240" w:lineRule="atLeast"/>
        <w:jc w:val="both"/>
        <w:rPr>
          <w:rFonts w:ascii="Book Antiqua" w:hAnsi="Book Antiqua"/>
        </w:rPr>
      </w:pPr>
    </w:p>
    <w:p w14:paraId="3587CF97"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Substance</w:t>
      </w:r>
      <w:r>
        <w:rPr>
          <w:rFonts w:ascii="Book Antiqua" w:hAnsi="Book Antiqua"/>
        </w:rPr>
        <w:tab/>
      </w:r>
      <w:r>
        <w:rPr>
          <w:rFonts w:ascii="Book Antiqua" w:hAnsi="Book Antiqua"/>
        </w:rPr>
        <w:tab/>
        <w:t>CEC less than 5</w:t>
      </w:r>
      <w:r>
        <w:rPr>
          <w:rFonts w:ascii="Book Antiqua" w:hAnsi="Book Antiqua"/>
        </w:rPr>
        <w:tab/>
      </w:r>
      <w:r>
        <w:rPr>
          <w:rFonts w:ascii="Book Antiqua" w:hAnsi="Book Antiqua"/>
        </w:rPr>
        <w:tab/>
        <w:t>CEC 5 or more</w:t>
      </w:r>
    </w:p>
    <w:p w14:paraId="3633B20B"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_________________________________________________________________</w:t>
      </w:r>
    </w:p>
    <w:p w14:paraId="78420FD5" w14:textId="77777777" w:rsidR="00F67BC3" w:rsidRDefault="00F67BC3">
      <w:pPr>
        <w:tabs>
          <w:tab w:val="left" w:pos="-720"/>
        </w:tabs>
        <w:suppressAutoHyphens/>
        <w:spacing w:line="240" w:lineRule="atLeast"/>
        <w:jc w:val="both"/>
        <w:rPr>
          <w:rFonts w:ascii="Book Antiqua" w:hAnsi="Book Antiqua"/>
        </w:rPr>
      </w:pPr>
    </w:p>
    <w:p w14:paraId="1966554B"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Cadmium</w:t>
      </w:r>
      <w:r>
        <w:rPr>
          <w:rFonts w:ascii="Book Antiqua" w:hAnsi="Book Antiqua"/>
        </w:rPr>
        <w:tab/>
      </w:r>
      <w:r>
        <w:rPr>
          <w:rFonts w:ascii="Book Antiqua" w:hAnsi="Book Antiqua"/>
        </w:rPr>
        <w:tab/>
        <w:t>all soils</w:t>
      </w:r>
      <w:r>
        <w:rPr>
          <w:rFonts w:ascii="Book Antiqua" w:hAnsi="Book Antiqua"/>
        </w:rPr>
        <w:tab/>
      </w:r>
      <w:r>
        <w:rPr>
          <w:rFonts w:ascii="Book Antiqua" w:hAnsi="Book Antiqua"/>
        </w:rPr>
        <w:tab/>
      </w:r>
      <w:r>
        <w:rPr>
          <w:rFonts w:ascii="Book Antiqua" w:hAnsi="Book Antiqua"/>
        </w:rPr>
        <w:tab/>
        <w:t>0.45 lbs/acre</w:t>
      </w:r>
    </w:p>
    <w:p w14:paraId="05E2DBEA"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_________________________________________________________________</w:t>
      </w:r>
    </w:p>
    <w:p w14:paraId="6B1B664A" w14:textId="77777777" w:rsidR="00F67BC3" w:rsidRDefault="00F67BC3">
      <w:pPr>
        <w:tabs>
          <w:tab w:val="left" w:pos="-720"/>
        </w:tabs>
        <w:suppressAutoHyphens/>
        <w:spacing w:line="240" w:lineRule="atLeast"/>
        <w:jc w:val="both"/>
        <w:rPr>
          <w:rFonts w:ascii="Book Antiqua" w:hAnsi="Book Antiqua"/>
        </w:rPr>
      </w:pPr>
    </w:p>
    <w:p w14:paraId="15300D43" w14:textId="77777777" w:rsidR="00F67BC3" w:rsidRDefault="00F67BC3">
      <w:pPr>
        <w:tabs>
          <w:tab w:val="left" w:pos="-720"/>
        </w:tabs>
        <w:suppressAutoHyphens/>
        <w:spacing w:line="240" w:lineRule="atLeast"/>
        <w:jc w:val="both"/>
        <w:rPr>
          <w:rFonts w:ascii="Book Antiqua" w:hAnsi="Book Antiqua"/>
        </w:rPr>
      </w:pPr>
    </w:p>
    <w:p w14:paraId="6F7977DD" w14:textId="77777777" w:rsidR="00F67BC3" w:rsidRDefault="00F67BC3">
      <w:pPr>
        <w:tabs>
          <w:tab w:val="left" w:pos="-720"/>
        </w:tabs>
        <w:suppressAutoHyphens/>
        <w:spacing w:line="240" w:lineRule="atLeast"/>
        <w:jc w:val="both"/>
        <w:rPr>
          <w:rFonts w:ascii="Book Antiqua" w:hAnsi="Book Antiqua"/>
        </w:rPr>
      </w:pPr>
    </w:p>
    <w:p w14:paraId="21F83FCA" w14:textId="77777777" w:rsidR="00F67BC3" w:rsidRDefault="00F67BC3">
      <w:pPr>
        <w:tabs>
          <w:tab w:val="center" w:pos="4680"/>
        </w:tabs>
        <w:suppressAutoHyphens/>
        <w:spacing w:line="240" w:lineRule="atLeast"/>
        <w:jc w:val="both"/>
        <w:rPr>
          <w:rFonts w:ascii="Book Antiqua" w:hAnsi="Book Antiqua"/>
        </w:rPr>
      </w:pPr>
      <w:r>
        <w:rPr>
          <w:rFonts w:ascii="Book Antiqua" w:hAnsi="Book Antiqua"/>
          <w:b/>
        </w:rPr>
        <w:tab/>
        <w:t>Table 5.  Maximum Cumulative Additions Limit</w:t>
      </w:r>
    </w:p>
    <w:p w14:paraId="4BB3EE71" w14:textId="77777777" w:rsidR="00F67BC3" w:rsidRDefault="00F67BC3">
      <w:pPr>
        <w:tabs>
          <w:tab w:val="left" w:pos="-720"/>
        </w:tabs>
        <w:suppressAutoHyphens/>
        <w:spacing w:line="240" w:lineRule="atLeast"/>
        <w:jc w:val="both"/>
        <w:rPr>
          <w:rFonts w:ascii="Book Antiqua" w:hAnsi="Book Antiqua"/>
        </w:rPr>
      </w:pPr>
    </w:p>
    <w:p w14:paraId="50CF3885"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_________________________________________________________________</w:t>
      </w:r>
    </w:p>
    <w:p w14:paraId="38B82D7E" w14:textId="77777777" w:rsidR="00F67BC3" w:rsidRDefault="00F67BC3">
      <w:pPr>
        <w:tabs>
          <w:tab w:val="left" w:pos="-720"/>
        </w:tabs>
        <w:suppressAutoHyphens/>
        <w:spacing w:line="240" w:lineRule="atLeast"/>
        <w:jc w:val="both"/>
        <w:rPr>
          <w:rFonts w:ascii="Book Antiqua" w:hAnsi="Book Antiqua"/>
        </w:rPr>
      </w:pPr>
    </w:p>
    <w:p w14:paraId="0CB61930"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Substance</w:t>
      </w:r>
      <w:r>
        <w:rPr>
          <w:rFonts w:ascii="Book Antiqua" w:hAnsi="Book Antiqua"/>
        </w:rPr>
        <w:tab/>
      </w:r>
      <w:r>
        <w:rPr>
          <w:rFonts w:ascii="Book Antiqua" w:hAnsi="Book Antiqua"/>
        </w:rPr>
        <w:tab/>
        <w:t>CEC less than 5</w:t>
      </w:r>
      <w:r>
        <w:rPr>
          <w:rFonts w:ascii="Book Antiqua" w:hAnsi="Book Antiqua"/>
        </w:rPr>
        <w:tab/>
      </w:r>
      <w:r>
        <w:rPr>
          <w:rFonts w:ascii="Book Antiqua" w:hAnsi="Book Antiqua"/>
        </w:rPr>
        <w:tab/>
        <w:t>CEC 5 or more</w:t>
      </w:r>
    </w:p>
    <w:p w14:paraId="40F0F4D2"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_________________________________________________________________</w:t>
      </w:r>
    </w:p>
    <w:p w14:paraId="76ECE079" w14:textId="77777777" w:rsidR="00F67BC3" w:rsidRDefault="00F67BC3">
      <w:pPr>
        <w:tabs>
          <w:tab w:val="left" w:pos="-720"/>
        </w:tabs>
        <w:suppressAutoHyphens/>
        <w:spacing w:line="240" w:lineRule="atLeast"/>
        <w:jc w:val="both"/>
        <w:rPr>
          <w:rFonts w:ascii="Book Antiqua" w:hAnsi="Book Antiqua"/>
        </w:rPr>
      </w:pPr>
    </w:p>
    <w:p w14:paraId="786C6708"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Cadmium</w:t>
      </w:r>
      <w:r>
        <w:rPr>
          <w:rFonts w:ascii="Book Antiqua" w:hAnsi="Book Antiqua"/>
        </w:rPr>
        <w:tab/>
      </w:r>
      <w:r>
        <w:rPr>
          <w:rFonts w:ascii="Book Antiqua" w:hAnsi="Book Antiqua"/>
        </w:rPr>
        <w:tab/>
        <w:t>4.5 lbs/acre</w:t>
      </w:r>
      <w:r>
        <w:rPr>
          <w:rFonts w:ascii="Book Antiqua" w:hAnsi="Book Antiqua"/>
        </w:rPr>
        <w:tab/>
      </w:r>
      <w:r>
        <w:rPr>
          <w:rFonts w:ascii="Book Antiqua" w:hAnsi="Book Antiqua"/>
        </w:rPr>
        <w:tab/>
        <w:t>4.5 lbs/acre</w:t>
      </w:r>
    </w:p>
    <w:p w14:paraId="71B99F74" w14:textId="77777777" w:rsidR="00F67BC3" w:rsidRDefault="00F67BC3">
      <w:pPr>
        <w:tabs>
          <w:tab w:val="left" w:pos="-720"/>
        </w:tabs>
        <w:suppressAutoHyphens/>
        <w:spacing w:line="240" w:lineRule="atLeast"/>
        <w:jc w:val="both"/>
        <w:rPr>
          <w:rFonts w:ascii="Book Antiqua" w:hAnsi="Book Antiqua"/>
        </w:rPr>
      </w:pPr>
    </w:p>
    <w:p w14:paraId="79272796"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Zinc</w:t>
      </w:r>
      <w:r>
        <w:rPr>
          <w:rFonts w:ascii="Book Antiqua" w:hAnsi="Book Antiqua"/>
        </w:rPr>
        <w:tab/>
      </w:r>
      <w:r>
        <w:rPr>
          <w:rFonts w:ascii="Book Antiqua" w:hAnsi="Book Antiqua"/>
        </w:rPr>
        <w:tab/>
      </w:r>
      <w:r>
        <w:rPr>
          <w:rFonts w:ascii="Book Antiqua" w:hAnsi="Book Antiqua"/>
        </w:rPr>
        <w:tab/>
        <w:t>250.0 lbs/acre</w:t>
      </w:r>
      <w:r>
        <w:rPr>
          <w:rFonts w:ascii="Book Antiqua" w:hAnsi="Book Antiqua"/>
        </w:rPr>
        <w:tab/>
      </w:r>
      <w:r>
        <w:rPr>
          <w:rFonts w:ascii="Book Antiqua" w:hAnsi="Book Antiqua"/>
        </w:rPr>
        <w:tab/>
        <w:t>500.0 lbs/acre</w:t>
      </w:r>
    </w:p>
    <w:p w14:paraId="6E26AED5" w14:textId="77777777" w:rsidR="00F67BC3" w:rsidRDefault="00F67BC3">
      <w:pPr>
        <w:tabs>
          <w:tab w:val="left" w:pos="-720"/>
        </w:tabs>
        <w:suppressAutoHyphens/>
        <w:spacing w:line="240" w:lineRule="atLeast"/>
        <w:jc w:val="both"/>
        <w:rPr>
          <w:rFonts w:ascii="Book Antiqua" w:hAnsi="Book Antiqua"/>
        </w:rPr>
      </w:pPr>
    </w:p>
    <w:p w14:paraId="5D0E1FA2"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Copper</w:t>
      </w:r>
      <w:r>
        <w:rPr>
          <w:rFonts w:ascii="Book Antiqua" w:hAnsi="Book Antiqua"/>
        </w:rPr>
        <w:tab/>
      </w:r>
      <w:r>
        <w:rPr>
          <w:rFonts w:ascii="Book Antiqua" w:hAnsi="Book Antiqua"/>
        </w:rPr>
        <w:tab/>
      </w:r>
      <w:r>
        <w:rPr>
          <w:rFonts w:ascii="Book Antiqua" w:hAnsi="Book Antiqua"/>
        </w:rPr>
        <w:tab/>
        <w:t>125.0 lbs/acre</w:t>
      </w:r>
      <w:r>
        <w:rPr>
          <w:rFonts w:ascii="Book Antiqua" w:hAnsi="Book Antiqua"/>
        </w:rPr>
        <w:tab/>
      </w:r>
      <w:r>
        <w:rPr>
          <w:rFonts w:ascii="Book Antiqua" w:hAnsi="Book Antiqua"/>
        </w:rPr>
        <w:tab/>
        <w:t>250.0 lbs/acre</w:t>
      </w:r>
    </w:p>
    <w:p w14:paraId="01E0663E" w14:textId="77777777" w:rsidR="00F67BC3" w:rsidRDefault="00F67BC3">
      <w:pPr>
        <w:tabs>
          <w:tab w:val="left" w:pos="-720"/>
        </w:tabs>
        <w:suppressAutoHyphens/>
        <w:spacing w:line="240" w:lineRule="atLeast"/>
        <w:jc w:val="both"/>
        <w:rPr>
          <w:rFonts w:ascii="Book Antiqua" w:hAnsi="Book Antiqua"/>
        </w:rPr>
      </w:pPr>
    </w:p>
    <w:p w14:paraId="18BF0A94"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Nickel</w:t>
      </w:r>
      <w:r>
        <w:rPr>
          <w:rFonts w:ascii="Book Antiqua" w:hAnsi="Book Antiqua"/>
        </w:rPr>
        <w:tab/>
      </w:r>
      <w:r>
        <w:rPr>
          <w:rFonts w:ascii="Book Antiqua" w:hAnsi="Book Antiqua"/>
        </w:rPr>
        <w:tab/>
      </w:r>
      <w:r>
        <w:rPr>
          <w:rFonts w:ascii="Book Antiqua" w:hAnsi="Book Antiqua"/>
        </w:rPr>
        <w:tab/>
        <w:t>50.0 lbs/acre</w:t>
      </w:r>
      <w:r>
        <w:rPr>
          <w:rFonts w:ascii="Book Antiqua" w:hAnsi="Book Antiqua"/>
        </w:rPr>
        <w:tab/>
      </w:r>
      <w:r>
        <w:rPr>
          <w:rFonts w:ascii="Book Antiqua" w:hAnsi="Book Antiqua"/>
        </w:rPr>
        <w:tab/>
        <w:t>100.0 lbs/acre</w:t>
      </w:r>
    </w:p>
    <w:p w14:paraId="74059021" w14:textId="77777777" w:rsidR="00F67BC3" w:rsidRDefault="00F67BC3">
      <w:pPr>
        <w:tabs>
          <w:tab w:val="left" w:pos="-720"/>
        </w:tabs>
        <w:suppressAutoHyphens/>
        <w:spacing w:line="240" w:lineRule="atLeast"/>
        <w:jc w:val="both"/>
        <w:rPr>
          <w:rFonts w:ascii="Book Antiqua" w:hAnsi="Book Antiqua"/>
        </w:rPr>
      </w:pPr>
    </w:p>
    <w:p w14:paraId="147733F5"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_________________________________________________________________</w:t>
      </w:r>
    </w:p>
    <w:p w14:paraId="3C10FC1F" w14:textId="77777777" w:rsidR="00F67BC3" w:rsidRDefault="00F67BC3">
      <w:pPr>
        <w:tabs>
          <w:tab w:val="left" w:pos="-720"/>
        </w:tabs>
        <w:suppressAutoHyphens/>
        <w:spacing w:line="240" w:lineRule="atLeast"/>
        <w:jc w:val="both"/>
        <w:rPr>
          <w:rFonts w:ascii="Book Antiqua" w:hAnsi="Book Antiqua"/>
        </w:rPr>
      </w:pPr>
    </w:p>
    <w:p w14:paraId="72A4FAFD" w14:textId="77777777" w:rsidR="00F67BC3" w:rsidRDefault="00F67BC3">
      <w:pPr>
        <w:tabs>
          <w:tab w:val="left" w:pos="-720"/>
        </w:tabs>
        <w:suppressAutoHyphens/>
        <w:spacing w:line="240" w:lineRule="atLeast"/>
        <w:jc w:val="both"/>
        <w:rPr>
          <w:rFonts w:ascii="Book Antiqua" w:hAnsi="Book Antiqua"/>
        </w:rPr>
      </w:pPr>
    </w:p>
    <w:p w14:paraId="3E3DB1EC" w14:textId="77777777" w:rsidR="00F67BC3" w:rsidRDefault="00F67BC3">
      <w:pPr>
        <w:tabs>
          <w:tab w:val="left" w:pos="-720"/>
        </w:tabs>
        <w:suppressAutoHyphens/>
        <w:spacing w:line="240" w:lineRule="atLeast"/>
        <w:jc w:val="both"/>
        <w:rPr>
          <w:rFonts w:ascii="Book Antiqua" w:hAnsi="Book Antiqua"/>
        </w:rPr>
      </w:pPr>
    </w:p>
    <w:p w14:paraId="5FDF87DE" w14:textId="77777777" w:rsidR="00F67BC3" w:rsidRDefault="00F67BC3">
      <w:pPr>
        <w:tabs>
          <w:tab w:val="center" w:pos="4680"/>
        </w:tabs>
        <w:suppressAutoHyphens/>
        <w:spacing w:line="240" w:lineRule="atLeast"/>
        <w:jc w:val="both"/>
        <w:rPr>
          <w:rFonts w:ascii="Book Antiqua" w:hAnsi="Book Antiqua"/>
        </w:rPr>
      </w:pPr>
      <w:r>
        <w:rPr>
          <w:rFonts w:ascii="Book Antiqua" w:hAnsi="Book Antiqua"/>
          <w:b/>
        </w:rPr>
        <w:tab/>
        <w:t xml:space="preserve">Table 6.  Maximum Cumulative Limit - Includes Background Level </w:t>
      </w:r>
    </w:p>
    <w:p w14:paraId="1D6C4763" w14:textId="77777777" w:rsidR="00F67BC3" w:rsidRDefault="00F67BC3">
      <w:pPr>
        <w:tabs>
          <w:tab w:val="left" w:pos="-720"/>
        </w:tabs>
        <w:suppressAutoHyphens/>
        <w:spacing w:line="240" w:lineRule="atLeast"/>
        <w:jc w:val="both"/>
        <w:rPr>
          <w:rFonts w:ascii="Book Antiqua" w:hAnsi="Book Antiqua"/>
        </w:rPr>
      </w:pPr>
    </w:p>
    <w:p w14:paraId="5DFB5E7B"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__________________________________________________________________</w:t>
      </w:r>
    </w:p>
    <w:p w14:paraId="0F647365" w14:textId="77777777" w:rsidR="00F67BC3" w:rsidRDefault="00F67BC3">
      <w:pPr>
        <w:tabs>
          <w:tab w:val="left" w:pos="-720"/>
        </w:tabs>
        <w:suppressAutoHyphens/>
        <w:spacing w:line="240" w:lineRule="atLeast"/>
        <w:jc w:val="both"/>
        <w:rPr>
          <w:rFonts w:ascii="Book Antiqua" w:hAnsi="Book Antiqua"/>
        </w:rPr>
      </w:pPr>
    </w:p>
    <w:p w14:paraId="1BABB3F3"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Substance</w:t>
      </w:r>
      <w:r>
        <w:rPr>
          <w:rFonts w:ascii="Book Antiqua" w:hAnsi="Book Antiqua"/>
        </w:rPr>
        <w:tab/>
      </w:r>
      <w:r>
        <w:rPr>
          <w:rFonts w:ascii="Book Antiqua" w:hAnsi="Book Antiqua"/>
        </w:rPr>
        <w:tab/>
        <w:t>CEC less than 5</w:t>
      </w:r>
      <w:r>
        <w:rPr>
          <w:rFonts w:ascii="Book Antiqua" w:hAnsi="Book Antiqua"/>
        </w:rPr>
        <w:tab/>
      </w:r>
      <w:r>
        <w:rPr>
          <w:rFonts w:ascii="Book Antiqua" w:hAnsi="Book Antiqua"/>
        </w:rPr>
        <w:tab/>
        <w:t>CEC 5 or more</w:t>
      </w:r>
    </w:p>
    <w:p w14:paraId="252324FB"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__________________________________________________________________</w:t>
      </w:r>
    </w:p>
    <w:p w14:paraId="504E7165" w14:textId="77777777" w:rsidR="00F67BC3" w:rsidRDefault="00F67BC3">
      <w:pPr>
        <w:tabs>
          <w:tab w:val="left" w:pos="-720"/>
        </w:tabs>
        <w:suppressAutoHyphens/>
        <w:spacing w:line="240" w:lineRule="atLeast"/>
        <w:jc w:val="both"/>
        <w:rPr>
          <w:rFonts w:ascii="Book Antiqua" w:hAnsi="Book Antiqua"/>
        </w:rPr>
      </w:pPr>
    </w:p>
    <w:p w14:paraId="6C612314"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Lead</w:t>
      </w:r>
      <w:r>
        <w:rPr>
          <w:rFonts w:ascii="Book Antiqua" w:hAnsi="Book Antiqua"/>
        </w:rPr>
        <w:tab/>
      </w:r>
      <w:r>
        <w:rPr>
          <w:rFonts w:ascii="Book Antiqua" w:hAnsi="Book Antiqua"/>
        </w:rPr>
        <w:tab/>
      </w:r>
      <w:r>
        <w:rPr>
          <w:rFonts w:ascii="Book Antiqua" w:hAnsi="Book Antiqua"/>
        </w:rPr>
        <w:tab/>
        <w:t>445 lbs/acre</w:t>
      </w:r>
      <w:r>
        <w:rPr>
          <w:rFonts w:ascii="Book Antiqua" w:hAnsi="Book Antiqua"/>
        </w:rPr>
        <w:tab/>
      </w:r>
      <w:r>
        <w:rPr>
          <w:rFonts w:ascii="Book Antiqua" w:hAnsi="Book Antiqua"/>
        </w:rPr>
        <w:tab/>
        <w:t>600/lbs/acre</w:t>
      </w:r>
    </w:p>
    <w:p w14:paraId="658BABFA" w14:textId="77777777" w:rsidR="00F67BC3" w:rsidRDefault="00F67BC3">
      <w:pPr>
        <w:tabs>
          <w:tab w:val="left" w:pos="-720"/>
        </w:tabs>
        <w:suppressAutoHyphens/>
        <w:spacing w:line="240" w:lineRule="atLeast"/>
        <w:jc w:val="both"/>
        <w:rPr>
          <w:rFonts w:ascii="Book Antiqua" w:hAnsi="Book Antiqua"/>
        </w:rPr>
      </w:pPr>
    </w:p>
    <w:p w14:paraId="3A517D72" w14:textId="77777777" w:rsidR="00F67BC3" w:rsidRDefault="00F67BC3">
      <w:pPr>
        <w:tabs>
          <w:tab w:val="left" w:pos="-720"/>
        </w:tabs>
        <w:suppressAutoHyphens/>
        <w:spacing w:line="240" w:lineRule="atLeast"/>
        <w:jc w:val="both"/>
        <w:rPr>
          <w:rFonts w:ascii="Book Antiqua" w:hAnsi="Book Antiqua"/>
        </w:rPr>
      </w:pPr>
      <w:r>
        <w:rPr>
          <w:rFonts w:ascii="Book Antiqua" w:hAnsi="Book Antiqua"/>
        </w:rPr>
        <w:tab/>
      </w:r>
      <w:r>
        <w:rPr>
          <w:rFonts w:ascii="Book Antiqua" w:hAnsi="Book Antiqua"/>
        </w:rPr>
        <w:tab/>
        <w:t>PCB's</w:t>
      </w:r>
      <w:r>
        <w:rPr>
          <w:rFonts w:ascii="Book Antiqua" w:hAnsi="Book Antiqua"/>
        </w:rPr>
        <w:tab/>
      </w:r>
      <w:r>
        <w:rPr>
          <w:rFonts w:ascii="Book Antiqua" w:hAnsi="Book Antiqua"/>
        </w:rPr>
        <w:tab/>
      </w:r>
      <w:r>
        <w:rPr>
          <w:rFonts w:ascii="Book Antiqua" w:hAnsi="Book Antiqua"/>
        </w:rPr>
        <w:tab/>
        <w:t>2 lbs/acre</w:t>
      </w:r>
      <w:r>
        <w:rPr>
          <w:rFonts w:ascii="Book Antiqua" w:hAnsi="Book Antiqua"/>
        </w:rPr>
        <w:tab/>
      </w:r>
      <w:r>
        <w:rPr>
          <w:rFonts w:ascii="Book Antiqua" w:hAnsi="Book Antiqua"/>
        </w:rPr>
        <w:tab/>
        <w:t>2 lbs/acre</w:t>
      </w:r>
    </w:p>
    <w:p w14:paraId="63466045" w14:textId="77777777" w:rsidR="00F67BC3" w:rsidRDefault="00F67BC3">
      <w:pPr>
        <w:tabs>
          <w:tab w:val="left" w:pos="-720"/>
        </w:tabs>
        <w:suppressAutoHyphens/>
        <w:spacing w:line="240" w:lineRule="atLeast"/>
        <w:jc w:val="both"/>
        <w:rPr>
          <w:rFonts w:ascii="Book Antiqua" w:hAnsi="Book Antiqua"/>
        </w:rPr>
      </w:pPr>
    </w:p>
    <w:p w14:paraId="1DE81973" w14:textId="77777777" w:rsidR="00F67BC3" w:rsidRDefault="00F67BC3">
      <w:pPr>
        <w:tabs>
          <w:tab w:val="left" w:pos="-720"/>
        </w:tabs>
        <w:suppressAutoHyphens/>
        <w:spacing w:line="240" w:lineRule="atLeast"/>
        <w:jc w:val="both"/>
        <w:rPr>
          <w:rFonts w:ascii="Book Antiqua" w:hAnsi="Book Antiqua"/>
          <w:spacing w:val="-2"/>
        </w:rPr>
      </w:pPr>
    </w:p>
    <w:p w14:paraId="6C251735" w14:textId="77777777" w:rsidR="00F67BC3" w:rsidRDefault="00F67BC3">
      <w:pPr>
        <w:pStyle w:val="texthang"/>
      </w:pPr>
    </w:p>
    <w:p w14:paraId="65F84290" w14:textId="77777777" w:rsidR="00F67BC3" w:rsidRDefault="00F67BC3">
      <w:pPr>
        <w:pStyle w:val="towns"/>
      </w:pPr>
    </w:p>
    <w:p w14:paraId="001E8753" w14:textId="77777777" w:rsidR="00F67BC3" w:rsidRDefault="00F67BC3">
      <w:pPr>
        <w:pStyle w:val="towns"/>
      </w:pPr>
    </w:p>
    <w:p w14:paraId="2E3A3C0B" w14:textId="77777777" w:rsidR="00F67BC3" w:rsidRDefault="00F67BC3"/>
    <w:p w14:paraId="0B1E3104" w14:textId="77777777" w:rsidR="00F67BC3" w:rsidRDefault="00F67BC3"/>
    <w:sectPr w:rsidR="00F67BC3">
      <w:headerReference w:type="default" r:id="rId38"/>
      <w:footerReference w:type="default" r:id="rId39"/>
      <w:pgSz w:w="12240" w:h="15840"/>
      <w:pgMar w:top="270" w:right="1080" w:bottom="540" w:left="1080" w:header="634" w:footer="81"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864BAE0" w14:textId="77777777" w:rsidR="006E1B42" w:rsidRDefault="006E1B42" w:rsidP="00F67BC3">
      <w:r>
        <w:separator/>
      </w:r>
    </w:p>
  </w:endnote>
  <w:endnote w:type="continuationSeparator" w:id="0">
    <w:p w14:paraId="0D078D05" w14:textId="77777777" w:rsidR="006E1B42" w:rsidRDefault="006E1B42" w:rsidP="00F67BC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Times">
    <w:panose1 w:val="02000500000000000000"/>
    <w:charset w:val="00"/>
    <w:family w:val="auto"/>
    <w:pitch w:val="variable"/>
    <w:sig w:usb0="E00002FF" w:usb1="5000205A" w:usb2="00000000" w:usb3="00000000" w:csb0="0000019F" w:csb1="00000000"/>
  </w:font>
  <w:font w:name="Arial">
    <w:panose1 w:val="020B0604020202020204"/>
    <w:charset w:val="00"/>
    <w:family w:val="swiss"/>
    <w:pitch w:val="variable"/>
    <w:sig w:usb0="E0002AFF" w:usb1="C0007843" w:usb2="00000009" w:usb3="00000000" w:csb0="000001FF" w:csb1="00000000"/>
  </w:font>
  <w:font w:name="Helvetica">
    <w:panose1 w:val="00000000000000000000"/>
    <w:charset w:val="00"/>
    <w:family w:val="auto"/>
    <w:pitch w:val="variable"/>
    <w:sig w:usb0="E00002FF" w:usb1="5000785B" w:usb2="00000000" w:usb3="00000000" w:csb0="0000019F" w:csb1="00000000"/>
  </w:font>
  <w:font w:name="CLI Helvetica Condensed LightOb">
    <w:altName w:val="Times New Roman"/>
    <w:panose1 w:val="020B0604020202020204"/>
    <w:charset w:val="4D"/>
    <w:family w:val="auto"/>
    <w:notTrueType/>
    <w:pitch w:val="default"/>
    <w:sig w:usb0="03000000" w:usb1="00000000" w:usb2="00000000" w:usb3="00000000" w:csb0="00000001" w:csb1="00000000"/>
  </w:font>
  <w:font w:name="Calibri">
    <w:panose1 w:val="020F0502020204030204"/>
    <w:charset w:val="00"/>
    <w:family w:val="swiss"/>
    <w:pitch w:val="variable"/>
    <w:sig w:usb0="E0002AFF" w:usb1="C000247B" w:usb2="00000009" w:usb3="00000000" w:csb0="000001FF" w:csb1="00000000"/>
  </w:font>
  <w:font w:name="Calisto MT">
    <w:panose1 w:val="02040603050505030304"/>
    <w:charset w:val="4D"/>
    <w:family w:val="roman"/>
    <w:pitch w:val="variable"/>
    <w:sig w:usb0="00000003" w:usb1="00000000" w:usb2="00000000" w:usb3="00000000" w:csb0="00000001" w:csb1="00000000"/>
  </w:font>
  <w:font w:name="Book Antiqua">
    <w:panose1 w:val="02040602050305030304"/>
    <w:charset w:val="00"/>
    <w:family w:val="roman"/>
    <w:pitch w:val="variable"/>
    <w:sig w:usb0="00000287" w:usb1="00000000" w:usb2="00000000" w:usb3="00000000" w:csb0="0000009F"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404FC7" w14:textId="77777777" w:rsidR="00F67BC3" w:rsidRDefault="00F67BC3">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end"/>
    </w:r>
  </w:p>
  <w:p w14:paraId="5E4144D5" w14:textId="77777777" w:rsidR="00F67BC3" w:rsidRDefault="00F67BC3">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3728F3" w14:textId="77777777" w:rsidR="00F67BC3" w:rsidRDefault="00F67BC3">
    <w:pPr>
      <w:pStyle w:val="Footer"/>
      <w:ind w:left="-1440"/>
    </w:pPr>
  </w:p>
  <w:tbl>
    <w:tblPr>
      <w:tblW w:w="0" w:type="auto"/>
      <w:tblInd w:w="108" w:type="dxa"/>
      <w:tblBorders>
        <w:insideH w:val="single" w:sz="4" w:space="0" w:color="auto"/>
      </w:tblBorders>
      <w:tblLayout w:type="fixed"/>
      <w:tblLook w:val="0000" w:firstRow="0" w:lastRow="0" w:firstColumn="0" w:lastColumn="0" w:noHBand="0" w:noVBand="0"/>
    </w:tblPr>
    <w:tblGrid>
      <w:gridCol w:w="5400"/>
      <w:gridCol w:w="4770"/>
    </w:tblGrid>
    <w:tr w:rsidR="00F67BC3" w14:paraId="28A44352" w14:textId="77777777">
      <w:trPr>
        <w:trHeight w:val="447"/>
      </w:trPr>
      <w:tc>
        <w:tcPr>
          <w:tcW w:w="5400" w:type="dxa"/>
        </w:tcPr>
        <w:p w14:paraId="3B2AB018" w14:textId="79E12E3E" w:rsidR="00F67BC3" w:rsidRDefault="003D1455" w:rsidP="00D4472E">
          <w:pPr>
            <w:pStyle w:val="sidebar"/>
          </w:pPr>
          <w:r>
            <w:rPr>
              <w:rFonts w:eastAsia="Times"/>
            </w:rPr>
            <w:t>wp2832in.doc</w:t>
          </w:r>
          <w:r w:rsidR="00F67BC3">
            <w:rPr>
              <w:rFonts w:eastAsia="Times"/>
            </w:rPr>
            <w:t xml:space="preserve"> </w:t>
          </w:r>
          <w:r w:rsidR="00F67BC3">
            <w:t xml:space="preserve">• rev. </w:t>
          </w:r>
          <w:r w:rsidR="00C22CF0">
            <w:t>11</w:t>
          </w:r>
          <w:r w:rsidR="0033153D">
            <w:t>/202</w:t>
          </w:r>
          <w:r w:rsidR="00CA4BD4">
            <w:t>1</w:t>
          </w:r>
        </w:p>
      </w:tc>
      <w:tc>
        <w:tcPr>
          <w:tcW w:w="4770" w:type="dxa"/>
        </w:tcPr>
        <w:p w14:paraId="6FB25CF0" w14:textId="77777777" w:rsidR="00F67BC3" w:rsidRDefault="00F67BC3">
          <w:pPr>
            <w:pStyle w:val="text"/>
            <w:jc w:val="right"/>
            <w:rPr>
              <w:snapToGrid w:val="0"/>
              <w:sz w:val="16"/>
            </w:rPr>
          </w:pPr>
          <w:r>
            <w:rPr>
              <w:snapToGrid w:val="0"/>
              <w:sz w:val="16"/>
            </w:rPr>
            <w:t xml:space="preserve">BRP WP 28-32 Introduction • Page </w:t>
          </w:r>
          <w:r>
            <w:rPr>
              <w:snapToGrid w:val="0"/>
              <w:sz w:val="16"/>
            </w:rPr>
            <w:fldChar w:fldCharType="begin"/>
          </w:r>
          <w:r>
            <w:rPr>
              <w:snapToGrid w:val="0"/>
              <w:sz w:val="16"/>
            </w:rPr>
            <w:instrText xml:space="preserve"> PAGE </w:instrText>
          </w:r>
          <w:r>
            <w:rPr>
              <w:snapToGrid w:val="0"/>
              <w:sz w:val="16"/>
            </w:rPr>
            <w:fldChar w:fldCharType="separate"/>
          </w:r>
          <w:r w:rsidR="00611F66">
            <w:rPr>
              <w:noProof/>
              <w:snapToGrid w:val="0"/>
              <w:sz w:val="16"/>
            </w:rPr>
            <w:t>1</w:t>
          </w:r>
          <w:r>
            <w:rPr>
              <w:snapToGrid w:val="0"/>
              <w:sz w:val="16"/>
            </w:rPr>
            <w:fldChar w:fldCharType="end"/>
          </w:r>
          <w:r>
            <w:rPr>
              <w:snapToGrid w:val="0"/>
              <w:sz w:val="16"/>
            </w:rPr>
            <w:t xml:space="preserve"> of 1</w:t>
          </w:r>
        </w:p>
      </w:tc>
    </w:tr>
  </w:tbl>
  <w:p w14:paraId="40B77C6D" w14:textId="77777777" w:rsidR="00F67BC3" w:rsidRDefault="00F67BC3"/>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08" w:type="dxa"/>
      <w:tblBorders>
        <w:insideH w:val="single" w:sz="4" w:space="0" w:color="auto"/>
      </w:tblBorders>
      <w:tblLayout w:type="fixed"/>
      <w:tblLook w:val="0000" w:firstRow="0" w:lastRow="0" w:firstColumn="0" w:lastColumn="0" w:noHBand="0" w:noVBand="0"/>
    </w:tblPr>
    <w:tblGrid>
      <w:gridCol w:w="5400"/>
      <w:gridCol w:w="4770"/>
    </w:tblGrid>
    <w:tr w:rsidR="00F67BC3" w14:paraId="47791056" w14:textId="77777777">
      <w:trPr>
        <w:trHeight w:val="447"/>
      </w:trPr>
      <w:tc>
        <w:tcPr>
          <w:tcW w:w="5400" w:type="dxa"/>
        </w:tcPr>
        <w:p w14:paraId="4527103D" w14:textId="43139441" w:rsidR="00F67BC3" w:rsidRDefault="003D1455" w:rsidP="003D1455">
          <w:pPr>
            <w:pStyle w:val="sidebar"/>
            <w:ind w:right="360"/>
          </w:pPr>
          <w:r>
            <w:t>wp2832in.doc</w:t>
          </w:r>
          <w:r w:rsidR="00F67BC3">
            <w:t xml:space="preserve"> •  rev. </w:t>
          </w:r>
          <w:r w:rsidR="00C22CF0">
            <w:t>11</w:t>
          </w:r>
          <w:r w:rsidR="0033153D">
            <w:t>/202</w:t>
          </w:r>
          <w:r w:rsidR="00CA4BD4">
            <w:t>1</w:t>
          </w:r>
        </w:p>
      </w:tc>
      <w:tc>
        <w:tcPr>
          <w:tcW w:w="4770" w:type="dxa"/>
        </w:tcPr>
        <w:p w14:paraId="06A6C8FC" w14:textId="4840938D" w:rsidR="00F67BC3" w:rsidRDefault="00F67BC3">
          <w:pPr>
            <w:pStyle w:val="text"/>
            <w:jc w:val="right"/>
            <w:rPr>
              <w:snapToGrid w:val="0"/>
              <w:sz w:val="16"/>
            </w:rPr>
          </w:pPr>
          <w:r>
            <w:rPr>
              <w:snapToGrid w:val="0"/>
              <w:sz w:val="16"/>
            </w:rPr>
            <w:t xml:space="preserve">BRP WP 28-32 Permit Fact Sheet • Page </w:t>
          </w:r>
          <w:r>
            <w:rPr>
              <w:snapToGrid w:val="0"/>
              <w:sz w:val="16"/>
            </w:rPr>
            <w:fldChar w:fldCharType="begin"/>
          </w:r>
          <w:r>
            <w:rPr>
              <w:snapToGrid w:val="0"/>
              <w:sz w:val="16"/>
            </w:rPr>
            <w:instrText xml:space="preserve"> PAGE </w:instrText>
          </w:r>
          <w:r>
            <w:rPr>
              <w:snapToGrid w:val="0"/>
              <w:sz w:val="16"/>
            </w:rPr>
            <w:fldChar w:fldCharType="separate"/>
          </w:r>
          <w:r w:rsidR="00611F66">
            <w:rPr>
              <w:noProof/>
              <w:snapToGrid w:val="0"/>
              <w:sz w:val="16"/>
            </w:rPr>
            <w:t>3</w:t>
          </w:r>
          <w:r>
            <w:rPr>
              <w:snapToGrid w:val="0"/>
              <w:sz w:val="16"/>
            </w:rPr>
            <w:fldChar w:fldCharType="end"/>
          </w:r>
          <w:r>
            <w:rPr>
              <w:snapToGrid w:val="0"/>
              <w:sz w:val="16"/>
            </w:rPr>
            <w:t xml:space="preserve"> of </w:t>
          </w:r>
          <w:r w:rsidR="00CA4BD4">
            <w:rPr>
              <w:snapToGrid w:val="0"/>
              <w:sz w:val="16"/>
            </w:rPr>
            <w:t>5</w:t>
          </w:r>
        </w:p>
      </w:tc>
    </w:tr>
  </w:tbl>
  <w:p w14:paraId="0A749434" w14:textId="77777777" w:rsidR="00F67BC3" w:rsidRDefault="00F67BC3"/>
  <w:p w14:paraId="35664404" w14:textId="77777777" w:rsidR="00F67BC3" w:rsidRDefault="00F67BC3">
    <w:pPr>
      <w:pStyle w:val="Footer"/>
      <w:ind w:left="-1440"/>
    </w:pPr>
  </w:p>
  <w:p w14:paraId="2F4C1EFA" w14:textId="77777777" w:rsidR="00F67BC3" w:rsidRDefault="00F67BC3"/>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08" w:type="dxa"/>
      <w:tblBorders>
        <w:insideH w:val="single" w:sz="4" w:space="0" w:color="auto"/>
      </w:tblBorders>
      <w:tblLayout w:type="fixed"/>
      <w:tblLook w:val="0000" w:firstRow="0" w:lastRow="0" w:firstColumn="0" w:lastColumn="0" w:noHBand="0" w:noVBand="0"/>
    </w:tblPr>
    <w:tblGrid>
      <w:gridCol w:w="5400"/>
      <w:gridCol w:w="4770"/>
    </w:tblGrid>
    <w:tr w:rsidR="00F67BC3" w14:paraId="2BE459E7" w14:textId="77777777">
      <w:trPr>
        <w:trHeight w:val="447"/>
      </w:trPr>
      <w:tc>
        <w:tcPr>
          <w:tcW w:w="5400" w:type="dxa"/>
        </w:tcPr>
        <w:p w14:paraId="41227B86" w14:textId="2C727346" w:rsidR="00F67BC3" w:rsidRDefault="003D1455" w:rsidP="003D1455">
          <w:pPr>
            <w:pStyle w:val="sidebar"/>
            <w:ind w:right="360"/>
          </w:pPr>
          <w:r>
            <w:t>wp2832in.doc</w:t>
          </w:r>
          <w:r w:rsidR="00F67BC3">
            <w:t xml:space="preserve"> • rev. </w:t>
          </w:r>
          <w:r w:rsidR="00C22CF0">
            <w:t>11</w:t>
          </w:r>
          <w:r w:rsidR="0033153D">
            <w:t>/202</w:t>
          </w:r>
          <w:r w:rsidR="00913824">
            <w:t>1</w:t>
          </w:r>
        </w:p>
      </w:tc>
      <w:tc>
        <w:tcPr>
          <w:tcW w:w="4770" w:type="dxa"/>
        </w:tcPr>
        <w:p w14:paraId="62E98CA8" w14:textId="77777777" w:rsidR="00F67BC3" w:rsidRDefault="00F67BC3">
          <w:pPr>
            <w:pStyle w:val="text"/>
            <w:jc w:val="right"/>
            <w:rPr>
              <w:snapToGrid w:val="0"/>
              <w:sz w:val="16"/>
            </w:rPr>
          </w:pPr>
          <w:r>
            <w:rPr>
              <w:snapToGrid w:val="0"/>
              <w:sz w:val="16"/>
            </w:rPr>
            <w:t xml:space="preserve"> BRP WP 28-32  Application Completeness Checklist • </w:t>
          </w:r>
        </w:p>
        <w:p w14:paraId="34C60616" w14:textId="7FC0139A" w:rsidR="00F67BC3" w:rsidRDefault="00F67BC3">
          <w:pPr>
            <w:pStyle w:val="text"/>
            <w:jc w:val="right"/>
            <w:rPr>
              <w:snapToGrid w:val="0"/>
              <w:sz w:val="16"/>
            </w:rPr>
          </w:pPr>
          <w:r>
            <w:rPr>
              <w:snapToGrid w:val="0"/>
              <w:sz w:val="16"/>
            </w:rPr>
            <w:t xml:space="preserve">Page </w:t>
          </w:r>
          <w:r>
            <w:rPr>
              <w:snapToGrid w:val="0"/>
              <w:sz w:val="16"/>
            </w:rPr>
            <w:fldChar w:fldCharType="begin"/>
          </w:r>
          <w:r>
            <w:rPr>
              <w:snapToGrid w:val="0"/>
              <w:sz w:val="16"/>
            </w:rPr>
            <w:instrText xml:space="preserve"> PAGE </w:instrText>
          </w:r>
          <w:r>
            <w:rPr>
              <w:snapToGrid w:val="0"/>
              <w:sz w:val="16"/>
            </w:rPr>
            <w:fldChar w:fldCharType="separate"/>
          </w:r>
          <w:r w:rsidR="00611F66">
            <w:rPr>
              <w:noProof/>
              <w:snapToGrid w:val="0"/>
              <w:sz w:val="16"/>
            </w:rPr>
            <w:t>2</w:t>
          </w:r>
          <w:r>
            <w:rPr>
              <w:snapToGrid w:val="0"/>
              <w:sz w:val="16"/>
            </w:rPr>
            <w:fldChar w:fldCharType="end"/>
          </w:r>
          <w:r>
            <w:rPr>
              <w:snapToGrid w:val="0"/>
              <w:sz w:val="16"/>
            </w:rPr>
            <w:t xml:space="preserve"> of </w:t>
          </w:r>
          <w:r w:rsidR="00547A0F">
            <w:rPr>
              <w:snapToGrid w:val="0"/>
              <w:sz w:val="16"/>
            </w:rPr>
            <w:t>1</w:t>
          </w:r>
        </w:p>
      </w:tc>
    </w:tr>
  </w:tbl>
  <w:p w14:paraId="7259B993" w14:textId="77777777" w:rsidR="00F67BC3" w:rsidRDefault="00F67BC3"/>
  <w:p w14:paraId="77312141" w14:textId="77777777" w:rsidR="00F67BC3" w:rsidRDefault="00F67BC3">
    <w:pPr>
      <w:pStyle w:val="Footer"/>
      <w:ind w:left="-1440"/>
    </w:pPr>
  </w:p>
  <w:p w14:paraId="32D5A756" w14:textId="77777777" w:rsidR="00F67BC3" w:rsidRDefault="00F67BC3"/>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08" w:type="dxa"/>
      <w:tblBorders>
        <w:insideH w:val="single" w:sz="4" w:space="0" w:color="auto"/>
      </w:tblBorders>
      <w:tblLayout w:type="fixed"/>
      <w:tblLook w:val="0000" w:firstRow="0" w:lastRow="0" w:firstColumn="0" w:lastColumn="0" w:noHBand="0" w:noVBand="0"/>
    </w:tblPr>
    <w:tblGrid>
      <w:gridCol w:w="5400"/>
      <w:gridCol w:w="4770"/>
    </w:tblGrid>
    <w:tr w:rsidR="00F67BC3" w14:paraId="4239153F" w14:textId="77777777">
      <w:trPr>
        <w:trHeight w:val="447"/>
      </w:trPr>
      <w:tc>
        <w:tcPr>
          <w:tcW w:w="5400" w:type="dxa"/>
        </w:tcPr>
        <w:p w14:paraId="589B0282" w14:textId="77777777" w:rsidR="00F67BC3" w:rsidRDefault="009F3FF8" w:rsidP="000C0C77">
          <w:pPr>
            <w:pStyle w:val="sidebar"/>
            <w:ind w:right="360"/>
          </w:pPr>
          <w:r>
            <w:t>wp2832in.doc</w:t>
          </w:r>
          <w:r w:rsidR="000C0C77">
            <w:t xml:space="preserve"> </w:t>
          </w:r>
          <w:r w:rsidR="00F67BC3">
            <w:t xml:space="preserve"> rev. </w:t>
          </w:r>
          <w:r w:rsidR="0033153D">
            <w:t>4/2020</w:t>
          </w:r>
        </w:p>
      </w:tc>
      <w:tc>
        <w:tcPr>
          <w:tcW w:w="4770" w:type="dxa"/>
        </w:tcPr>
        <w:p w14:paraId="4DBC0C84" w14:textId="77777777" w:rsidR="00F67BC3" w:rsidRDefault="00F67BC3">
          <w:pPr>
            <w:pStyle w:val="text"/>
            <w:jc w:val="right"/>
            <w:rPr>
              <w:snapToGrid w:val="0"/>
              <w:sz w:val="16"/>
            </w:rPr>
          </w:pPr>
          <w:r>
            <w:rPr>
              <w:snapToGrid w:val="0"/>
              <w:sz w:val="16"/>
            </w:rPr>
            <w:t xml:space="preserve"> DEP Guidelines for Sludge Analysis • Page </w:t>
          </w:r>
          <w:r>
            <w:rPr>
              <w:snapToGrid w:val="0"/>
              <w:sz w:val="16"/>
            </w:rPr>
            <w:fldChar w:fldCharType="begin"/>
          </w:r>
          <w:r>
            <w:rPr>
              <w:snapToGrid w:val="0"/>
              <w:sz w:val="16"/>
            </w:rPr>
            <w:instrText xml:space="preserve"> PAGE </w:instrText>
          </w:r>
          <w:r>
            <w:rPr>
              <w:snapToGrid w:val="0"/>
              <w:sz w:val="16"/>
            </w:rPr>
            <w:fldChar w:fldCharType="separate"/>
          </w:r>
          <w:r w:rsidR="00611F66">
            <w:rPr>
              <w:noProof/>
              <w:snapToGrid w:val="0"/>
              <w:sz w:val="16"/>
            </w:rPr>
            <w:t>2</w:t>
          </w:r>
          <w:r>
            <w:rPr>
              <w:snapToGrid w:val="0"/>
              <w:sz w:val="16"/>
            </w:rPr>
            <w:fldChar w:fldCharType="end"/>
          </w:r>
          <w:r>
            <w:rPr>
              <w:snapToGrid w:val="0"/>
              <w:sz w:val="16"/>
            </w:rPr>
            <w:t xml:space="preserve"> of 2</w:t>
          </w:r>
        </w:p>
      </w:tc>
    </w:tr>
  </w:tbl>
  <w:p w14:paraId="22F0DDF1" w14:textId="77777777" w:rsidR="00F67BC3" w:rsidRDefault="00F67BC3"/>
  <w:p w14:paraId="0D7F280B" w14:textId="77777777" w:rsidR="00F67BC3" w:rsidRDefault="00F67BC3">
    <w:pPr>
      <w:pStyle w:val="Footer"/>
      <w:ind w:left="-1440"/>
    </w:pPr>
  </w:p>
  <w:p w14:paraId="622FD807" w14:textId="77777777" w:rsidR="00F67BC3" w:rsidRDefault="00F67BC3"/>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3AE705" w14:textId="77777777" w:rsidR="00F67BC3" w:rsidRDefault="00F67BC3">
    <w:pPr>
      <w:pStyle w:val="Footer"/>
      <w:ind w:left="-1440"/>
    </w:pPr>
  </w:p>
  <w:p w14:paraId="20BD8EFF" w14:textId="77777777" w:rsidR="00F67BC3" w:rsidRDefault="00F67BC3">
    <w:r>
      <w:t>July 13, 1987 policy No. 87-1 Re-typed 3/11/93</w:t>
    </w:r>
    <w:r>
      <w:tab/>
      <w:t xml:space="preserve">Page </w:t>
    </w:r>
    <w:r>
      <w:fldChar w:fldCharType="begin"/>
    </w:r>
    <w:r>
      <w:instrText xml:space="preserve"> PAGE </w:instrText>
    </w:r>
    <w:r>
      <w:fldChar w:fldCharType="separate"/>
    </w:r>
    <w:r w:rsidR="00611F66">
      <w:rPr>
        <w:noProof/>
      </w:rPr>
      <w:t>2</w:t>
    </w:r>
    <w:r>
      <w:fldChar w:fldCharType="end"/>
    </w:r>
    <w:r>
      <w:t xml:space="preserve"> of 2</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DED1B1" w14:textId="77777777" w:rsidR="00F67BC3" w:rsidRDefault="00F67BC3">
    <w:pPr>
      <w:pStyle w:val="Footer"/>
    </w:pPr>
    <w:r>
      <w:t>July 13, 1987 policy No. 87-2 Re-typed 3/11/93 Page 1 of 1</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214CC6" w14:textId="77777777" w:rsidR="00F67BC3" w:rsidRDefault="00F67BC3">
    <w:pPr>
      <w:pStyle w:val="Footer"/>
    </w:pPr>
    <w:r>
      <w:t>July 13, 1987 policy No. 87-3 Re-typed 3/11/93 Page 1 of 1</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9511F7" w14:textId="77777777" w:rsidR="00F67BC3" w:rsidRDefault="00F67BC3">
    <w:pPr>
      <w:pStyle w:val="Footer"/>
    </w:pPr>
    <w:r>
      <w:t>July 13, 1987 policy No. 87-4 Re-typed 3/11/93 Page 1 of 1</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A4D256" w14:textId="77777777" w:rsidR="00F67BC3" w:rsidRDefault="00F67BC3">
    <w:pPr>
      <w:spacing w:before="140" w:line="100" w:lineRule="exact"/>
      <w:rPr>
        <w:sz w:val="10"/>
      </w:rPr>
    </w:pPr>
  </w:p>
  <w:p w14:paraId="1F25D40F" w14:textId="77777777" w:rsidR="00F67BC3" w:rsidRDefault="00F67BC3">
    <w:pPr>
      <w:tabs>
        <w:tab w:val="left" w:pos="-720"/>
      </w:tabs>
      <w:suppressAutoHyphens/>
      <w:spacing w:line="240" w:lineRule="atLeast"/>
      <w:jc w:val="both"/>
      <w:rPr>
        <w:rFonts w:ascii="Book Antiqua" w:hAnsi="Book Antiqua"/>
        <w:b/>
        <w:spacing w:val="-1"/>
        <w:sz w:val="14"/>
      </w:rPr>
    </w:pPr>
    <w:r>
      <w:rPr>
        <w:rFonts w:ascii="Book Antiqua" w:hAnsi="Book Antiqua"/>
        <w:b/>
        <w:spacing w:val="-1"/>
        <w:sz w:val="14"/>
      </w:rPr>
      <w:t>BRP WP 28</w:t>
    </w:r>
  </w:p>
  <w:p w14:paraId="0944FA60" w14:textId="77777777" w:rsidR="00F67BC3" w:rsidRDefault="00F67BC3">
    <w:pPr>
      <w:tabs>
        <w:tab w:val="left" w:pos="-720"/>
      </w:tabs>
      <w:suppressAutoHyphens/>
      <w:spacing w:line="240" w:lineRule="atLeast"/>
      <w:jc w:val="both"/>
      <w:rPr>
        <w:rFonts w:ascii="Book Antiqua" w:hAnsi="Book Antiqua"/>
        <w:spacing w:val="-3"/>
      </w:rPr>
    </w:pPr>
    <w:r>
      <w:rPr>
        <w:rFonts w:ascii="Book Antiqua" w:hAnsi="Book Antiqua"/>
        <w:b/>
        <w:spacing w:val="-1"/>
        <w:sz w:val="14"/>
      </w:rPr>
      <w:t>Format for Reporting Sludge Analysis Plans - Tables and References</w:t>
    </w:r>
    <w:r>
      <w:rPr>
        <w:rFonts w:ascii="Book Antiqua" w:hAnsi="Book Antiqua"/>
        <w:b/>
        <w:spacing w:val="-1"/>
        <w:sz w:val="14"/>
      </w:rPr>
      <w:tab/>
      <w:t>8/94</w:t>
    </w:r>
  </w:p>
  <w:p w14:paraId="3645EDD2" w14:textId="77777777" w:rsidR="00F67BC3" w:rsidRDefault="0033153D">
    <w:r>
      <w:rPr>
        <w:noProof/>
      </w:rPr>
      <mc:AlternateContent>
        <mc:Choice Requires="wps">
          <w:drawing>
            <wp:anchor distT="0" distB="0" distL="114300" distR="114300" simplePos="0" relativeHeight="251657216" behindDoc="0" locked="0" layoutInCell="0" allowOverlap="1" wp14:anchorId="57A04907" wp14:editId="3B1E7174">
              <wp:simplePos x="0" y="0"/>
              <wp:positionH relativeFrom="page">
                <wp:posOffset>914400</wp:posOffset>
              </wp:positionH>
              <wp:positionV relativeFrom="paragraph">
                <wp:posOffset>152400</wp:posOffset>
              </wp:positionV>
              <wp:extent cx="8229600" cy="152400"/>
              <wp:effectExtent l="0" t="0" r="0" b="0"/>
              <wp:wrapNone/>
              <wp:docPr id="6" name="Rectangle 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8229600" cy="152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 uri="{AF507438-7753-43E0-B8FC-AC1667EBCBE1}">
                          <a14:hiddenEffects xmlns:a14="http://schemas.microsoft.com/office/drawing/2010/main">
                            <a:effectLst/>
                          </a14:hiddenEffects>
                        </a:ext>
                      </a:extLst>
                    </wps:spPr>
                    <wps:txbx>
                      <w:txbxContent>
                        <w:p w14:paraId="669544F0" w14:textId="77777777" w:rsidR="00F67BC3" w:rsidRDefault="00F67BC3">
                          <w:pPr>
                            <w:tabs>
                              <w:tab w:val="center" w:pos="6480"/>
                              <w:tab w:val="right" w:pos="12960"/>
                            </w:tabs>
                            <w:rPr>
                              <w:rFonts w:ascii="Book Antiqua" w:hAnsi="Book Antiqua"/>
                              <w:b/>
                              <w:spacing w:val="-1"/>
                              <w:sz w:val="14"/>
                            </w:rPr>
                          </w:pPr>
                          <w:r>
                            <w:tab/>
                          </w:r>
                          <w:r>
                            <w:tab/>
                          </w:r>
                          <w:r>
                            <w:rPr>
                              <w:rFonts w:ascii="Book Antiqua" w:hAnsi="Book Antiqua"/>
                              <w:b/>
                              <w:spacing w:val="-1"/>
                              <w:sz w:val="14"/>
                            </w:rPr>
                            <w:t xml:space="preserve">Page </w:t>
                          </w:r>
                          <w:r>
                            <w:rPr>
                              <w:rFonts w:ascii="Book Antiqua" w:hAnsi="Book Antiqua"/>
                              <w:b/>
                              <w:spacing w:val="-1"/>
                              <w:sz w:val="14"/>
                            </w:rPr>
                            <w:fldChar w:fldCharType="begin"/>
                          </w:r>
                          <w:r>
                            <w:rPr>
                              <w:rFonts w:ascii="Book Antiqua" w:hAnsi="Book Antiqua"/>
                              <w:b/>
                              <w:spacing w:val="-1"/>
                              <w:sz w:val="14"/>
                            </w:rPr>
                            <w:instrText>page \* arabic</w:instrText>
                          </w:r>
                          <w:r>
                            <w:rPr>
                              <w:rFonts w:ascii="Book Antiqua" w:hAnsi="Book Antiqua"/>
                              <w:b/>
                              <w:spacing w:val="-1"/>
                              <w:sz w:val="14"/>
                            </w:rPr>
                            <w:fldChar w:fldCharType="separate"/>
                          </w:r>
                          <w:r w:rsidR="00611F66">
                            <w:rPr>
                              <w:rFonts w:ascii="Book Antiqua" w:hAnsi="Book Antiqua"/>
                              <w:b/>
                              <w:noProof/>
                              <w:spacing w:val="-1"/>
                              <w:sz w:val="14"/>
                            </w:rPr>
                            <w:t>1</w:t>
                          </w:r>
                          <w:r>
                            <w:rPr>
                              <w:rFonts w:ascii="Book Antiqua" w:hAnsi="Book Antiqua"/>
                              <w:b/>
                              <w:spacing w:val="-1"/>
                              <w:sz w:val="14"/>
                            </w:rPr>
                            <w:fldChar w:fldCharType="end"/>
                          </w:r>
                          <w:r>
                            <w:rPr>
                              <w:rFonts w:ascii="Book Antiqua" w:hAnsi="Book Antiqua"/>
                              <w:b/>
                              <w:spacing w:val="-1"/>
                              <w:sz w:val="14"/>
                            </w:rPr>
                            <w:t xml:space="preserve"> of 8</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57A04907" id="Rectangle 1" o:spid="_x0000_s1026" style="position:absolute;margin-left:1in;margin-top:12pt;width:9in;height:12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ORnl1gEAAKQDAAAOAAAAZHJzL2Uyb0RvYy54bWysU9tu1DAQfUfiHyy/s7kIViXabIWoipAK&#10;VC18gOPYiUXiMWPvJsvXM3Y2WwpviJdoPJfjOccnu+t5HNhRoTdga15scs6UldAa29X829fbV1ec&#10;+SBsKwawquYn5fn1/uWL3eQqVUIPQ6uQEYj11eRq3ofgqizzslej8BtwylJRA44i0BG7rEUxEfo4&#10;ZGWeb7MJsHUIUnlP2ZulyPcJX2slwxetvQpsqDntFtIX07eJ32y/E1WHwvVGntcQ/7DFKIylSy9Q&#10;NyIIdkDzF9RoJIIHHTYSxgy0NlIlDsSmyP9g89gLpxIXEse7i0z+/8HKz8d7ZKat+ZYzK0Z6ogcS&#10;TdhuUKyI8kzOV9T16O4xEvTuDuR3T4XsWSUePPWwZvoELcGIQ4AkyaxxjJNEls1J+dNFeTUHJil5&#10;VZZvtzk9kKRa8aZ8TXG8QlTrtEMfPigYWQxqjrRkQhfHOx+W1rUlXmbh1gwD5UU12GcJwlwyKtnj&#10;PL2uv/ANczPTbEw20J6IFcJiHbI6BT3gT84msk3N/Y+DQMXZ8NHSu0SPrQGuQbMGwkoarXngbAnf&#10;h8WLB4em6wm5SKQsvCP1tEnEnrY4a05WSNKcbRu99vs5dT39XPtfAAAA//8DAFBLAwQUAAYACAAA&#10;ACEAvLr9M9wAAAAKAQAADwAAAGRycy9kb3ducmV2LnhtbExPTU/DMAy9I/EfIiNxYwmjQlNpOiEE&#10;AgkhYKCes9ZrOhqnSrKu+/e4JzjZz356H8V6cr0YMcTOk4brhQKBVPumo1bD99fT1QpETIYa03tC&#10;DSeMsC7PzwqTN/5InzhuUitYhGJuNNiUhlzKWFt0Ji78gMS/nQ/OJIahlU0wRxZ3vVwqdSud6Ygd&#10;rBnwwWL9szk4DdV7PMnxZfi4UeFxn96e7WtVWa0vL6b7OxAJp/RHhjk+R4eSM239gZooesZZxl2S&#10;huU8ZwIfeNtqyFYKZFnI/xXKXwAAAP//AwBQSwECLQAUAAYACAAAACEAtoM4kv4AAADhAQAAEwAA&#10;AAAAAAAAAAAAAAAAAAAAW0NvbnRlbnRfVHlwZXNdLnhtbFBLAQItABQABgAIAAAAIQA4/SH/1gAA&#10;AJQBAAALAAAAAAAAAAAAAAAAAC8BAABfcmVscy8ucmVsc1BLAQItABQABgAIAAAAIQDNORnl1gEA&#10;AKQDAAAOAAAAAAAAAAAAAAAAAC4CAABkcnMvZTJvRG9jLnhtbFBLAQItABQABgAIAAAAIQC8uv0z&#10;3AAAAAoBAAAPAAAAAAAAAAAAAAAAADAEAABkcnMvZG93bnJldi54bWxQSwUGAAAAAAQABADzAAAA&#10;OQUAAAAA&#10;" o:allowincell="f" filled="f" stroked="f" strokeweight="0">
              <v:path arrowok="t"/>
              <v:textbox inset="0,0,0,0">
                <w:txbxContent>
                  <w:p w14:paraId="669544F0" w14:textId="77777777" w:rsidR="00F67BC3" w:rsidRDefault="00F67BC3">
                    <w:pPr>
                      <w:tabs>
                        <w:tab w:val="center" w:pos="6480"/>
                        <w:tab w:val="right" w:pos="12960"/>
                      </w:tabs>
                      <w:rPr>
                        <w:rFonts w:ascii="Book Antiqua" w:hAnsi="Book Antiqua"/>
                        <w:b/>
                        <w:spacing w:val="-1"/>
                        <w:sz w:val="14"/>
                      </w:rPr>
                    </w:pPr>
                    <w:r>
                      <w:tab/>
                    </w:r>
                    <w:r>
                      <w:tab/>
                    </w:r>
                    <w:r>
                      <w:rPr>
                        <w:rFonts w:ascii="Book Antiqua" w:hAnsi="Book Antiqua"/>
                        <w:b/>
                        <w:spacing w:val="-1"/>
                        <w:sz w:val="14"/>
                      </w:rPr>
                      <w:t xml:space="preserve">Page </w:t>
                    </w:r>
                    <w:r>
                      <w:rPr>
                        <w:rFonts w:ascii="Book Antiqua" w:hAnsi="Book Antiqua"/>
                        <w:b/>
                        <w:spacing w:val="-1"/>
                        <w:sz w:val="14"/>
                      </w:rPr>
                      <w:fldChar w:fldCharType="begin"/>
                    </w:r>
                    <w:r>
                      <w:rPr>
                        <w:rFonts w:ascii="Book Antiqua" w:hAnsi="Book Antiqua"/>
                        <w:b/>
                        <w:spacing w:val="-1"/>
                        <w:sz w:val="14"/>
                      </w:rPr>
                      <w:instrText>page \* arabic</w:instrText>
                    </w:r>
                    <w:r>
                      <w:rPr>
                        <w:rFonts w:ascii="Book Antiqua" w:hAnsi="Book Antiqua"/>
                        <w:b/>
                        <w:spacing w:val="-1"/>
                        <w:sz w:val="14"/>
                      </w:rPr>
                      <w:fldChar w:fldCharType="separate"/>
                    </w:r>
                    <w:r w:rsidR="00611F66">
                      <w:rPr>
                        <w:rFonts w:ascii="Book Antiqua" w:hAnsi="Book Antiqua"/>
                        <w:b/>
                        <w:noProof/>
                        <w:spacing w:val="-1"/>
                        <w:sz w:val="14"/>
                      </w:rPr>
                      <w:t>1</w:t>
                    </w:r>
                    <w:r>
                      <w:rPr>
                        <w:rFonts w:ascii="Book Antiqua" w:hAnsi="Book Antiqua"/>
                        <w:b/>
                        <w:spacing w:val="-1"/>
                        <w:sz w:val="14"/>
                      </w:rPr>
                      <w:fldChar w:fldCharType="end"/>
                    </w:r>
                    <w:r>
                      <w:rPr>
                        <w:rFonts w:ascii="Book Antiqua" w:hAnsi="Book Antiqua"/>
                        <w:b/>
                        <w:spacing w:val="-1"/>
                        <w:sz w:val="14"/>
                      </w:rPr>
                      <w:t xml:space="preserve"> of 8</w:t>
                    </w:r>
                  </w:p>
                </w:txbxContent>
              </v:textbox>
              <w10:wrap anchorx="page"/>
            </v:rect>
          </w:pict>
        </mc:Fallback>
      </mc:AlternateConten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7C9F8F" w14:textId="77777777" w:rsidR="00F67BC3" w:rsidRDefault="00F67BC3">
    <w:pPr>
      <w:spacing w:before="140" w:line="100" w:lineRule="exact"/>
      <w:rPr>
        <w:sz w:val="10"/>
      </w:rPr>
    </w:pPr>
  </w:p>
  <w:p w14:paraId="2E01F429"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b/>
        <w:spacing w:val="-2"/>
        <w:sz w:val="16"/>
      </w:rPr>
    </w:pPr>
    <w:r>
      <w:rPr>
        <w:rFonts w:ascii="Book Antiqua" w:hAnsi="Book Antiqua"/>
        <w:b/>
        <w:spacing w:val="-2"/>
        <w:sz w:val="16"/>
      </w:rPr>
      <w:t xml:space="preserve">BRP WP 29 </w:t>
    </w:r>
    <w:r>
      <w:rPr>
        <w:rFonts w:ascii="Book Antiqua" w:hAnsi="Book Antiqua"/>
        <w:b/>
        <w:i/>
        <w:spacing w:val="-2"/>
        <w:sz w:val="16"/>
      </w:rPr>
      <w:t>only</w:t>
    </w:r>
  </w:p>
  <w:p w14:paraId="1C00A01D" w14:textId="77777777" w:rsidR="00F67BC3" w:rsidRDefault="00F67BC3">
    <w:pPr>
      <w:tabs>
        <w:tab w:val="left" w:pos="-1440"/>
        <w:tab w:val="left" w:pos="-720"/>
        <w:tab w:val="left" w:pos="0"/>
        <w:tab w:val="left" w:pos="252"/>
        <w:tab w:val="left" w:pos="720"/>
      </w:tabs>
      <w:suppressAutoHyphens/>
      <w:spacing w:line="240" w:lineRule="atLeast"/>
      <w:jc w:val="both"/>
      <w:rPr>
        <w:rFonts w:ascii="Book Antiqua" w:hAnsi="Book Antiqua"/>
        <w:b/>
        <w:spacing w:val="-2"/>
      </w:rPr>
    </w:pPr>
    <w:r>
      <w:rPr>
        <w:rFonts w:ascii="Book Antiqua" w:hAnsi="Book Antiqua"/>
        <w:b/>
        <w:spacing w:val="-2"/>
        <w:sz w:val="16"/>
      </w:rPr>
      <w:t>Format for Reporting Sludge Analysis Plans - Tables and References</w:t>
    </w:r>
    <w:r>
      <w:rPr>
        <w:rFonts w:ascii="Book Antiqua" w:hAnsi="Book Antiqua"/>
        <w:b/>
        <w:spacing w:val="-2"/>
        <w:sz w:val="16"/>
      </w:rPr>
      <w:tab/>
      <w:t>8/94</w:t>
    </w:r>
  </w:p>
  <w:p w14:paraId="5F0B3C7E" w14:textId="77777777" w:rsidR="00F67BC3" w:rsidRDefault="0033153D">
    <w:r>
      <w:rPr>
        <w:noProof/>
      </w:rPr>
      <mc:AlternateContent>
        <mc:Choice Requires="wps">
          <w:drawing>
            <wp:anchor distT="0" distB="0" distL="114300" distR="114300" simplePos="0" relativeHeight="251658240" behindDoc="0" locked="0" layoutInCell="0" allowOverlap="1" wp14:anchorId="19F335CD" wp14:editId="2263B7F7">
              <wp:simplePos x="0" y="0"/>
              <wp:positionH relativeFrom="page">
                <wp:posOffset>914400</wp:posOffset>
              </wp:positionH>
              <wp:positionV relativeFrom="paragraph">
                <wp:posOffset>152400</wp:posOffset>
              </wp:positionV>
              <wp:extent cx="8229600" cy="127000"/>
              <wp:effectExtent l="0" t="0" r="0" b="0"/>
              <wp:wrapNone/>
              <wp:docPr id="5" name="Rectangle 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8229600" cy="127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 uri="{AF507438-7753-43E0-B8FC-AC1667EBCBE1}">
                          <a14:hiddenEffects xmlns:a14="http://schemas.microsoft.com/office/drawing/2010/main">
                            <a:effectLst/>
                          </a14:hiddenEffects>
                        </a:ext>
                      </a:extLst>
                    </wps:spPr>
                    <wps:txbx>
                      <w:txbxContent>
                        <w:p w14:paraId="36588227" w14:textId="77777777" w:rsidR="00F67BC3" w:rsidRDefault="00F67BC3">
                          <w:pPr>
                            <w:tabs>
                              <w:tab w:val="center" w:pos="6480"/>
                              <w:tab w:val="right" w:pos="12960"/>
                            </w:tabs>
                            <w:rPr>
                              <w:rFonts w:ascii="Book Antiqua" w:hAnsi="Book Antiqua"/>
                              <w:b/>
                              <w:spacing w:val="-2"/>
                            </w:rPr>
                          </w:pPr>
                          <w:r>
                            <w:tab/>
                          </w:r>
                          <w:r>
                            <w:tab/>
                          </w:r>
                          <w:r>
                            <w:rPr>
                              <w:rFonts w:ascii="Book Antiqua" w:hAnsi="Book Antiqua"/>
                              <w:b/>
                              <w:spacing w:val="-2"/>
                            </w:rPr>
                            <w:t xml:space="preserve">Page </w:t>
                          </w:r>
                          <w:r>
                            <w:rPr>
                              <w:rFonts w:ascii="Book Antiqua" w:hAnsi="Book Antiqua"/>
                              <w:b/>
                              <w:spacing w:val="-2"/>
                            </w:rPr>
                            <w:fldChar w:fldCharType="begin"/>
                          </w:r>
                          <w:r>
                            <w:rPr>
                              <w:rFonts w:ascii="Book Antiqua" w:hAnsi="Book Antiqua"/>
                              <w:b/>
                              <w:spacing w:val="-2"/>
                            </w:rPr>
                            <w:instrText>page \* arabic</w:instrText>
                          </w:r>
                          <w:r>
                            <w:rPr>
                              <w:rFonts w:ascii="Book Antiqua" w:hAnsi="Book Antiqua"/>
                              <w:b/>
                              <w:spacing w:val="-2"/>
                            </w:rPr>
                            <w:fldChar w:fldCharType="separate"/>
                          </w:r>
                          <w:r w:rsidR="00611F66">
                            <w:rPr>
                              <w:rFonts w:ascii="Book Antiqua" w:hAnsi="Book Antiqua"/>
                              <w:b/>
                              <w:noProof/>
                              <w:spacing w:val="-2"/>
                            </w:rPr>
                            <w:t>10</w:t>
                          </w:r>
                          <w:r>
                            <w:rPr>
                              <w:rFonts w:ascii="Book Antiqua" w:hAnsi="Book Antiqua"/>
                              <w:b/>
                              <w:spacing w:val="-2"/>
                            </w:rPr>
                            <w:fldChar w:fldCharType="end"/>
                          </w:r>
                          <w:r>
                            <w:rPr>
                              <w:rFonts w:ascii="Book Antiqua" w:hAnsi="Book Antiqua"/>
                              <w:b/>
                              <w:spacing w:val="-2"/>
                            </w:rPr>
                            <w:t xml:space="preserve"> of 13</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19F335CD" id="Rectangle 3" o:spid="_x0000_s1027" style="position:absolute;margin-left:1in;margin-top:12pt;width:9in;height:10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zN182gEAAKsDAAAOAAAAZHJzL2Uyb0RvYy54bWysU9tu1DAQfUfiHyy/s7kgSok2WyGqIqQC&#10;VUs/wHHsxCLxmLF3k+XrGTubhdI3xIs1nhkfzzk+3l7N48AOCr0BW/Nik3OmrITW2K7mj99uXl1y&#10;5oOwrRjAqpofledXu5cvtpOrVAk9DK1CRiDWV5OreR+Cq7LMy16Nwm/AKUtFDTiKQFvsshbFROjj&#10;kJV5fpFNgK1DkMp7yl4vRb5L+ForGb5q7VVgQ81ptpBWTGsT12y3FVWHwvVGnsYQ/zDFKIylS89Q&#10;1yIItkfzDGo0EsGDDhsJYwZaG6kSB2JT5H+xeeiFU4kLiePdWSb//2Dll8MdMtPW/A1nVoz0RPck&#10;mrDdoNjrKM/kfEVdD+4OI0HvbkF+91TInlTixlMPa6bP0BKM2AdIkswax3iSyLI5KX88K6/mwCQl&#10;L8vy3UVODySpVpRvc4rjFaJaTzv04aOCkcWg5khDJnRxuPVhaV1b4mUWbswwUF5Ug32SIMwlo5I9&#10;TqfX8Re+YW7mJEqxKtBAeyRyCIuDyPEU9IA/OZvIPTX3P/YCFWfDJ0vPE622BrgGzRoIK+lozQNn&#10;S/ghLJbcOzRdT8hF4mbhPYmoTeIXJ1ymOElPjkgKndwbLffnPnX9/mO7XwAAAP//AwBQSwMEFAAG&#10;AAgAAAAhAFeHy+DbAAAACgEAAA8AAABkcnMvZG93bnJldi54bWxMT9FOwzAMfEfaP0RG4o2ljGlC&#10;pemEEAgkhDYG6nPWmKascaok67q/x32CJ/t8p/NdsR5dJwYMsfWk4GaegUCqvWmpUfD1+Xx9ByIm&#10;TUZ3nlDBGSOsy9lFoXPjT/SBwy41gk0o5lqBTanPpYy1Rafj3PdIzH374HRiGBppgj6xuevkIstW&#10;0umW+IPVPT5arA+7o1NQbeJZDq/99jYLTz/p/cW+VZVV6upyfLgHkXBMf2KY4nN0KDnT3h/JRNEx&#10;Xi65S1KwmOYk4ANvewUTI8tC/q9Q/gIAAP//AwBQSwECLQAUAAYACAAAACEAtoM4kv4AAADhAQAA&#10;EwAAAAAAAAAAAAAAAAAAAAAAW0NvbnRlbnRfVHlwZXNdLnhtbFBLAQItABQABgAIAAAAIQA4/SH/&#10;1gAAAJQBAAALAAAAAAAAAAAAAAAAAC8BAABfcmVscy8ucmVsc1BLAQItABQABgAIAAAAIQD6zN18&#10;2gEAAKsDAAAOAAAAAAAAAAAAAAAAAC4CAABkcnMvZTJvRG9jLnhtbFBLAQItABQABgAIAAAAIQBX&#10;h8vg2wAAAAoBAAAPAAAAAAAAAAAAAAAAADQEAABkcnMvZG93bnJldi54bWxQSwUGAAAAAAQABADz&#10;AAAAPAUAAAAA&#10;" o:allowincell="f" filled="f" stroked="f" strokeweight="0">
              <v:path arrowok="t"/>
              <v:textbox inset="0,0,0,0">
                <w:txbxContent>
                  <w:p w14:paraId="36588227" w14:textId="77777777" w:rsidR="00F67BC3" w:rsidRDefault="00F67BC3">
                    <w:pPr>
                      <w:tabs>
                        <w:tab w:val="center" w:pos="6480"/>
                        <w:tab w:val="right" w:pos="12960"/>
                      </w:tabs>
                      <w:rPr>
                        <w:rFonts w:ascii="Book Antiqua" w:hAnsi="Book Antiqua"/>
                        <w:b/>
                        <w:spacing w:val="-2"/>
                      </w:rPr>
                    </w:pPr>
                    <w:r>
                      <w:tab/>
                    </w:r>
                    <w:r>
                      <w:tab/>
                    </w:r>
                    <w:r>
                      <w:rPr>
                        <w:rFonts w:ascii="Book Antiqua" w:hAnsi="Book Antiqua"/>
                        <w:b/>
                        <w:spacing w:val="-2"/>
                      </w:rPr>
                      <w:t xml:space="preserve">Page </w:t>
                    </w:r>
                    <w:r>
                      <w:rPr>
                        <w:rFonts w:ascii="Book Antiqua" w:hAnsi="Book Antiqua"/>
                        <w:b/>
                        <w:spacing w:val="-2"/>
                      </w:rPr>
                      <w:fldChar w:fldCharType="begin"/>
                    </w:r>
                    <w:r>
                      <w:rPr>
                        <w:rFonts w:ascii="Book Antiqua" w:hAnsi="Book Antiqua"/>
                        <w:b/>
                        <w:spacing w:val="-2"/>
                      </w:rPr>
                      <w:instrText>page \* arabic</w:instrText>
                    </w:r>
                    <w:r>
                      <w:rPr>
                        <w:rFonts w:ascii="Book Antiqua" w:hAnsi="Book Antiqua"/>
                        <w:b/>
                        <w:spacing w:val="-2"/>
                      </w:rPr>
                      <w:fldChar w:fldCharType="separate"/>
                    </w:r>
                    <w:r w:rsidR="00611F66">
                      <w:rPr>
                        <w:rFonts w:ascii="Book Antiqua" w:hAnsi="Book Antiqua"/>
                        <w:b/>
                        <w:noProof/>
                        <w:spacing w:val="-2"/>
                      </w:rPr>
                      <w:t>10</w:t>
                    </w:r>
                    <w:r>
                      <w:rPr>
                        <w:rFonts w:ascii="Book Antiqua" w:hAnsi="Book Antiqua"/>
                        <w:b/>
                        <w:spacing w:val="-2"/>
                      </w:rPr>
                      <w:fldChar w:fldCharType="end"/>
                    </w:r>
                    <w:r>
                      <w:rPr>
                        <w:rFonts w:ascii="Book Antiqua" w:hAnsi="Book Antiqua"/>
                        <w:b/>
                        <w:spacing w:val="-2"/>
                      </w:rPr>
                      <w:t xml:space="preserve"> of 13</w:t>
                    </w:r>
                  </w:p>
                </w:txbxContent>
              </v:textbox>
              <w10:wrap anchorx="page"/>
            </v:rect>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1B4923" w14:textId="77777777" w:rsidR="00F67BC3" w:rsidRDefault="00F67BC3">
    <w:pPr>
      <w:pStyle w:val="Footer"/>
    </w:pPr>
    <w:r>
      <w:t>BRP WP 30, 31, 32</w:t>
    </w:r>
  </w:p>
  <w:p w14:paraId="4BD1B2E8" w14:textId="77777777" w:rsidR="00F67BC3" w:rsidRDefault="00F67BC3">
    <w:pPr>
      <w:pStyle w:val="sidebar"/>
    </w:pPr>
    <w:r>
      <w:t xml:space="preserve">Land Application Certificate – Tables 8/94 Page </w:t>
    </w:r>
    <w:r>
      <w:fldChar w:fldCharType="begin"/>
    </w:r>
    <w:r>
      <w:instrText xml:space="preserve"> PAGE </w:instrText>
    </w:r>
    <w:r>
      <w:fldChar w:fldCharType="separate"/>
    </w:r>
    <w:r w:rsidR="00611F66">
      <w:rPr>
        <w:noProof/>
      </w:rPr>
      <w:t>14</w:t>
    </w:r>
    <w:r>
      <w:fldChar w:fldCharType="end"/>
    </w:r>
    <w:r>
      <w:t xml:space="preserve"> of 4</w:t>
    </w:r>
  </w:p>
  <w:p w14:paraId="46C95D66" w14:textId="77777777" w:rsidR="00F67BC3" w:rsidRDefault="00F67BC3">
    <w:pPr>
      <w:pStyle w:val="Footer"/>
      <w:ind w:left="-1440"/>
    </w:pPr>
  </w:p>
  <w:p w14:paraId="3610FA35" w14:textId="77777777" w:rsidR="00F67BC3" w:rsidRDefault="00F67BC3"/>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DE156A6" w14:textId="77777777" w:rsidR="006E1B42" w:rsidRDefault="006E1B42" w:rsidP="00F67BC3">
      <w:r>
        <w:separator/>
      </w:r>
    </w:p>
  </w:footnote>
  <w:footnote w:type="continuationSeparator" w:id="0">
    <w:p w14:paraId="64452AB2" w14:textId="77777777" w:rsidR="006E1B42" w:rsidRDefault="006E1B42" w:rsidP="00F67BC3">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Borders>
        <w:bottom w:val="single" w:sz="4" w:space="0" w:color="auto"/>
      </w:tblBorders>
      <w:tblLayout w:type="fixed"/>
      <w:tblLook w:val="0000" w:firstRow="0" w:lastRow="0" w:firstColumn="0" w:lastColumn="0" w:noHBand="0" w:noVBand="0"/>
    </w:tblPr>
    <w:tblGrid>
      <w:gridCol w:w="1548"/>
      <w:gridCol w:w="8748"/>
    </w:tblGrid>
    <w:tr w:rsidR="00F67BC3" w14:paraId="646B7580" w14:textId="77777777">
      <w:tc>
        <w:tcPr>
          <w:tcW w:w="1548" w:type="dxa"/>
          <w:tcBorders>
            <w:bottom w:val="nil"/>
          </w:tcBorders>
        </w:tcPr>
        <w:p w14:paraId="162DD144" w14:textId="77777777" w:rsidR="00F67BC3" w:rsidRDefault="0033153D">
          <w:r>
            <w:rPr>
              <w:noProof/>
            </w:rPr>
            <w:drawing>
              <wp:inline distT="0" distB="0" distL="0" distR="0" wp14:anchorId="3C7B95CD" wp14:editId="6C2EB721">
                <wp:extent cx="838835" cy="848360"/>
                <wp:effectExtent l="0" t="0" r="0" b="0"/>
                <wp:docPr id="3" name="Picture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
                        <pic:cNvPicPr>
                          <a:picLocks/>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38835" cy="848360"/>
                        </a:xfrm>
                        <a:prstGeom prst="rect">
                          <a:avLst/>
                        </a:prstGeom>
                        <a:noFill/>
                        <a:ln>
                          <a:noFill/>
                        </a:ln>
                      </pic:spPr>
                    </pic:pic>
                  </a:graphicData>
                </a:graphic>
              </wp:inline>
            </w:drawing>
          </w:r>
        </w:p>
      </w:tc>
      <w:tc>
        <w:tcPr>
          <w:tcW w:w="8748" w:type="dxa"/>
        </w:tcPr>
        <w:p w14:paraId="76C1E76E" w14:textId="77777777" w:rsidR="00F67BC3" w:rsidRDefault="00F67BC3">
          <w:pPr>
            <w:pStyle w:val="head2upd"/>
            <w:ind w:left="-108"/>
          </w:pPr>
          <w:r>
            <w:t xml:space="preserve">Massachusetts Department of Environmental Protection </w:t>
          </w:r>
        </w:p>
        <w:p w14:paraId="07D85CFA" w14:textId="77777777" w:rsidR="00F67BC3" w:rsidRDefault="00F67BC3">
          <w:pPr>
            <w:pStyle w:val="head2upd"/>
            <w:ind w:left="-108"/>
            <w:rPr>
              <w:b w:val="0"/>
            </w:rPr>
          </w:pPr>
          <w:r>
            <w:rPr>
              <w:b w:val="0"/>
            </w:rPr>
            <w:t xml:space="preserve">Bureau of Resource Protection - Residuals Management Program </w:t>
          </w:r>
        </w:p>
        <w:p w14:paraId="12739999" w14:textId="77777777" w:rsidR="00F67BC3" w:rsidRDefault="00F67BC3">
          <w:pPr>
            <w:pStyle w:val="head2upd"/>
            <w:ind w:left="-108"/>
            <w:rPr>
              <w:b w:val="0"/>
            </w:rPr>
          </w:pPr>
          <w:r>
            <w:rPr>
              <w:b w:val="0"/>
            </w:rPr>
            <w:t>Residuals Land Application Approvals</w:t>
          </w:r>
        </w:p>
        <w:p w14:paraId="77D82D96" w14:textId="77777777" w:rsidR="00F67BC3" w:rsidRDefault="00F67BC3">
          <w:pPr>
            <w:pStyle w:val="formtitleupd"/>
            <w:ind w:left="-108" w:firstLine="0"/>
            <w:rPr>
              <w:sz w:val="24"/>
            </w:rPr>
          </w:pPr>
          <w:r>
            <w:rPr>
              <w:sz w:val="24"/>
            </w:rPr>
            <w:t>BRP WP 28 Sampling and Analysis Plan Approval</w:t>
          </w:r>
        </w:p>
        <w:p w14:paraId="3B59DDBC" w14:textId="77777777" w:rsidR="00F67BC3" w:rsidRDefault="00F67BC3">
          <w:pPr>
            <w:pStyle w:val="formtitleupd"/>
            <w:ind w:left="-108" w:firstLine="0"/>
            <w:rPr>
              <w:sz w:val="24"/>
            </w:rPr>
          </w:pPr>
          <w:r>
            <w:rPr>
              <w:sz w:val="24"/>
            </w:rPr>
            <w:t>BRP WP 29 Approval of Suitability (AOS)</w:t>
          </w:r>
        </w:p>
        <w:p w14:paraId="019C5416" w14:textId="77777777" w:rsidR="00F67BC3" w:rsidRDefault="00F67BC3">
          <w:pPr>
            <w:pStyle w:val="formtitleupd"/>
            <w:ind w:left="-108" w:firstLine="0"/>
            <w:rPr>
              <w:sz w:val="24"/>
            </w:rPr>
          </w:pPr>
          <w:r>
            <w:rPr>
              <w:sz w:val="24"/>
            </w:rPr>
            <w:t xml:space="preserve">BRP WP 30 Certification of Land Application Projects Greater than or Equal </w:t>
          </w:r>
          <w:r>
            <w:rPr>
              <w:sz w:val="24"/>
            </w:rPr>
            <w:tab/>
          </w:r>
          <w:r>
            <w:rPr>
              <w:sz w:val="24"/>
            </w:rPr>
            <w:tab/>
          </w:r>
          <w:r>
            <w:rPr>
              <w:sz w:val="24"/>
            </w:rPr>
            <w:tab/>
            <w:t>to 0.5 Acres in Size</w:t>
          </w:r>
        </w:p>
        <w:p w14:paraId="65527AD9" w14:textId="77777777" w:rsidR="00F67BC3" w:rsidRDefault="00F67BC3">
          <w:pPr>
            <w:pStyle w:val="formtitleupd"/>
            <w:ind w:left="-108" w:firstLine="0"/>
            <w:rPr>
              <w:sz w:val="24"/>
            </w:rPr>
          </w:pPr>
          <w:r>
            <w:rPr>
              <w:sz w:val="24"/>
            </w:rPr>
            <w:t xml:space="preserve">BRP WP 31 Certification of Land Application Projects Less than or Equal to </w:t>
          </w:r>
          <w:r>
            <w:rPr>
              <w:sz w:val="24"/>
            </w:rPr>
            <w:tab/>
          </w:r>
          <w:r>
            <w:rPr>
              <w:sz w:val="24"/>
            </w:rPr>
            <w:tab/>
          </w:r>
          <w:r>
            <w:rPr>
              <w:sz w:val="24"/>
            </w:rPr>
            <w:tab/>
            <w:t>0.5 Acres in Size</w:t>
          </w:r>
        </w:p>
        <w:p w14:paraId="283FD324" w14:textId="77777777" w:rsidR="00F67BC3" w:rsidRDefault="00F67BC3">
          <w:pPr>
            <w:pStyle w:val="formtitleupd"/>
            <w:ind w:left="-108" w:firstLine="0"/>
            <w:rPr>
              <w:sz w:val="24"/>
            </w:rPr>
          </w:pPr>
          <w:r>
            <w:rPr>
              <w:sz w:val="24"/>
            </w:rPr>
            <w:t>BRP WP 32 Renewals or Modifications to Land Application Certifications</w:t>
          </w:r>
        </w:p>
        <w:p w14:paraId="3393D822" w14:textId="77777777" w:rsidR="00F67BC3" w:rsidRDefault="00F67BC3">
          <w:pPr>
            <w:pStyle w:val="formtitleupd"/>
            <w:ind w:left="-108" w:firstLine="0"/>
            <w:rPr>
              <w:sz w:val="32"/>
            </w:rPr>
          </w:pPr>
          <w:r>
            <w:rPr>
              <w:sz w:val="32"/>
            </w:rPr>
            <w:t>Instructions and Supporting Materials</w:t>
          </w:r>
        </w:p>
        <w:p w14:paraId="49D751D7" w14:textId="77777777" w:rsidR="00F67BC3" w:rsidRDefault="00F67BC3">
          <w:pPr>
            <w:ind w:left="-108"/>
          </w:pPr>
        </w:p>
      </w:tc>
    </w:tr>
  </w:tbl>
  <w:p w14:paraId="0987ABE2" w14:textId="77777777" w:rsidR="00F67BC3" w:rsidRDefault="00F67BC3">
    <w:pPr>
      <w:ind w:left="-90"/>
    </w:pPr>
  </w:p>
  <w:p w14:paraId="34D9C4A9" w14:textId="77777777" w:rsidR="00F67BC3" w:rsidRDefault="00F67BC3"/>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Borders>
        <w:bottom w:val="single" w:sz="4" w:space="0" w:color="auto"/>
      </w:tblBorders>
      <w:tblLayout w:type="fixed"/>
      <w:tblLook w:val="0000" w:firstRow="0" w:lastRow="0" w:firstColumn="0" w:lastColumn="0" w:noHBand="0" w:noVBand="0"/>
    </w:tblPr>
    <w:tblGrid>
      <w:gridCol w:w="1548"/>
      <w:gridCol w:w="8748"/>
    </w:tblGrid>
    <w:tr w:rsidR="00F67BC3" w14:paraId="3BCC9D89" w14:textId="77777777">
      <w:tc>
        <w:tcPr>
          <w:tcW w:w="1548" w:type="dxa"/>
        </w:tcPr>
        <w:p w14:paraId="15259FAA" w14:textId="77777777" w:rsidR="00F67BC3" w:rsidRDefault="0033153D">
          <w:r>
            <w:rPr>
              <w:noProof/>
            </w:rPr>
            <w:drawing>
              <wp:inline distT="0" distB="0" distL="0" distR="0" wp14:anchorId="57346F23" wp14:editId="11987F30">
                <wp:extent cx="838835" cy="848360"/>
                <wp:effectExtent l="0" t="0" r="0" b="0"/>
                <wp:docPr id="2" name="Picture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2"/>
                        <pic:cNvPicPr>
                          <a:picLocks/>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38835" cy="848360"/>
                        </a:xfrm>
                        <a:prstGeom prst="rect">
                          <a:avLst/>
                        </a:prstGeom>
                        <a:noFill/>
                        <a:ln>
                          <a:noFill/>
                        </a:ln>
                      </pic:spPr>
                    </pic:pic>
                  </a:graphicData>
                </a:graphic>
              </wp:inline>
            </w:drawing>
          </w:r>
        </w:p>
      </w:tc>
      <w:tc>
        <w:tcPr>
          <w:tcW w:w="8748" w:type="dxa"/>
        </w:tcPr>
        <w:p w14:paraId="5F6AED9C" w14:textId="77777777" w:rsidR="00F67BC3" w:rsidRDefault="00F67BC3">
          <w:pPr>
            <w:pStyle w:val="head2upd"/>
            <w:ind w:left="-108"/>
          </w:pPr>
          <w:r>
            <w:t xml:space="preserve">Massachusetts Department of Environmental Protection </w:t>
          </w:r>
        </w:p>
        <w:p w14:paraId="242A63FF" w14:textId="77777777" w:rsidR="00F67BC3" w:rsidRDefault="00F67BC3">
          <w:pPr>
            <w:pStyle w:val="head2upd"/>
            <w:ind w:left="-108"/>
            <w:rPr>
              <w:b w:val="0"/>
            </w:rPr>
          </w:pPr>
          <w:r>
            <w:rPr>
              <w:b w:val="0"/>
            </w:rPr>
            <w:t xml:space="preserve">Bureau of Resource Protection – Residuals Management Program </w:t>
          </w:r>
        </w:p>
        <w:p w14:paraId="094AFDD0" w14:textId="77777777" w:rsidR="00F67BC3" w:rsidRDefault="00F67BC3">
          <w:pPr>
            <w:pStyle w:val="head2upd"/>
            <w:ind w:left="-108"/>
            <w:rPr>
              <w:b w:val="0"/>
            </w:rPr>
          </w:pPr>
          <w:r>
            <w:rPr>
              <w:b w:val="0"/>
            </w:rPr>
            <w:t>Residuals Land Application Approvals</w:t>
          </w:r>
        </w:p>
        <w:p w14:paraId="1CF7D5AD" w14:textId="77777777" w:rsidR="00F67BC3" w:rsidRDefault="00F67BC3">
          <w:pPr>
            <w:pStyle w:val="formtitleupd"/>
            <w:ind w:left="-108" w:firstLine="0"/>
            <w:rPr>
              <w:sz w:val="24"/>
            </w:rPr>
          </w:pPr>
          <w:r>
            <w:rPr>
              <w:sz w:val="24"/>
            </w:rPr>
            <w:t>BRP WP 28 Sampling and Analysis Plan Approval</w:t>
          </w:r>
        </w:p>
        <w:p w14:paraId="6ACD21C4" w14:textId="77777777" w:rsidR="00F67BC3" w:rsidRDefault="00F67BC3">
          <w:pPr>
            <w:pStyle w:val="formtitleupd"/>
            <w:ind w:left="-108" w:firstLine="0"/>
            <w:rPr>
              <w:sz w:val="24"/>
            </w:rPr>
          </w:pPr>
          <w:r>
            <w:rPr>
              <w:sz w:val="24"/>
            </w:rPr>
            <w:t>BRP WP 29 Approval of Suitability (AOS)</w:t>
          </w:r>
        </w:p>
        <w:p w14:paraId="5A9546D3" w14:textId="77777777" w:rsidR="00F67BC3" w:rsidRDefault="00F67BC3">
          <w:pPr>
            <w:pStyle w:val="formtitleupd"/>
            <w:ind w:left="-108" w:firstLine="0"/>
            <w:rPr>
              <w:sz w:val="24"/>
            </w:rPr>
          </w:pPr>
          <w:r>
            <w:rPr>
              <w:sz w:val="24"/>
            </w:rPr>
            <w:t xml:space="preserve">BRP WP 30 Certification of Land Application Projects Greater than or Equal </w:t>
          </w:r>
          <w:r>
            <w:rPr>
              <w:sz w:val="24"/>
            </w:rPr>
            <w:tab/>
          </w:r>
          <w:r>
            <w:rPr>
              <w:sz w:val="24"/>
            </w:rPr>
            <w:tab/>
          </w:r>
          <w:r>
            <w:rPr>
              <w:sz w:val="24"/>
            </w:rPr>
            <w:tab/>
            <w:t>to 0.5 Acres in Size</w:t>
          </w:r>
        </w:p>
        <w:p w14:paraId="2BCAF8C7" w14:textId="77777777" w:rsidR="00F67BC3" w:rsidRDefault="00F67BC3">
          <w:pPr>
            <w:pStyle w:val="formtitleupd"/>
            <w:ind w:left="-108" w:firstLine="0"/>
            <w:rPr>
              <w:sz w:val="24"/>
            </w:rPr>
          </w:pPr>
          <w:r>
            <w:rPr>
              <w:sz w:val="24"/>
            </w:rPr>
            <w:t xml:space="preserve">BRP WP 31 Certification of Land Application Projects Less than or Equal to </w:t>
          </w:r>
          <w:r>
            <w:rPr>
              <w:sz w:val="24"/>
            </w:rPr>
            <w:tab/>
          </w:r>
          <w:r>
            <w:rPr>
              <w:sz w:val="24"/>
            </w:rPr>
            <w:tab/>
          </w:r>
          <w:r>
            <w:rPr>
              <w:sz w:val="24"/>
            </w:rPr>
            <w:tab/>
            <w:t>0.5 Acres in Size</w:t>
          </w:r>
        </w:p>
        <w:p w14:paraId="24B6A1E4" w14:textId="77777777" w:rsidR="00F67BC3" w:rsidRDefault="00F67BC3">
          <w:pPr>
            <w:pStyle w:val="formtitleupd"/>
            <w:ind w:left="-108" w:firstLine="0"/>
            <w:rPr>
              <w:sz w:val="24"/>
            </w:rPr>
          </w:pPr>
          <w:r>
            <w:rPr>
              <w:sz w:val="24"/>
            </w:rPr>
            <w:t>BRP WP 32 Renewals or Modifications to Land Application Certifications</w:t>
          </w:r>
        </w:p>
        <w:p w14:paraId="0D6D7921" w14:textId="77777777" w:rsidR="00F67BC3" w:rsidRDefault="00F67BC3">
          <w:pPr>
            <w:pStyle w:val="formtitleupd"/>
            <w:ind w:hanging="2268"/>
          </w:pPr>
          <w:r>
            <w:rPr>
              <w:sz w:val="40"/>
            </w:rPr>
            <w:t>Permit Fact Sheet</w:t>
          </w:r>
        </w:p>
      </w:tc>
    </w:tr>
  </w:tbl>
  <w:p w14:paraId="33C4739A" w14:textId="77777777" w:rsidR="00F67BC3" w:rsidRDefault="00F67BC3"/>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Borders>
        <w:bottom w:val="single" w:sz="4" w:space="0" w:color="auto"/>
      </w:tblBorders>
      <w:tblLayout w:type="fixed"/>
      <w:tblLook w:val="0000" w:firstRow="0" w:lastRow="0" w:firstColumn="0" w:lastColumn="0" w:noHBand="0" w:noVBand="0"/>
    </w:tblPr>
    <w:tblGrid>
      <w:gridCol w:w="1548"/>
      <w:gridCol w:w="8748"/>
    </w:tblGrid>
    <w:tr w:rsidR="00F67BC3" w14:paraId="42D61F43" w14:textId="77777777">
      <w:tc>
        <w:tcPr>
          <w:tcW w:w="1548" w:type="dxa"/>
        </w:tcPr>
        <w:p w14:paraId="290EDBE6" w14:textId="77777777" w:rsidR="00F67BC3" w:rsidRDefault="0033153D">
          <w:r>
            <w:rPr>
              <w:noProof/>
            </w:rPr>
            <w:drawing>
              <wp:inline distT="0" distB="0" distL="0" distR="0" wp14:anchorId="22541660" wp14:editId="0EEB34B9">
                <wp:extent cx="838835" cy="848360"/>
                <wp:effectExtent l="0" t="0" r="0" b="0"/>
                <wp:docPr id="12" name="Picture 1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3"/>
                        <pic:cNvPicPr>
                          <a:picLocks/>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38835" cy="848360"/>
                        </a:xfrm>
                        <a:prstGeom prst="rect">
                          <a:avLst/>
                        </a:prstGeom>
                        <a:noFill/>
                        <a:ln>
                          <a:noFill/>
                        </a:ln>
                      </pic:spPr>
                    </pic:pic>
                  </a:graphicData>
                </a:graphic>
              </wp:inline>
            </w:drawing>
          </w:r>
        </w:p>
      </w:tc>
      <w:tc>
        <w:tcPr>
          <w:tcW w:w="8748" w:type="dxa"/>
        </w:tcPr>
        <w:p w14:paraId="3A16D18F" w14:textId="77777777" w:rsidR="00F67BC3" w:rsidRDefault="00F67BC3">
          <w:pPr>
            <w:pStyle w:val="head2upd"/>
            <w:ind w:left="-108"/>
          </w:pPr>
          <w:r>
            <w:t xml:space="preserve">Massachusetts Department of Environmental Protection </w:t>
          </w:r>
        </w:p>
        <w:p w14:paraId="18722DF9" w14:textId="77777777" w:rsidR="00F67BC3" w:rsidRDefault="00F67BC3">
          <w:pPr>
            <w:pStyle w:val="head2upd"/>
            <w:ind w:left="-108"/>
            <w:rPr>
              <w:b w:val="0"/>
            </w:rPr>
          </w:pPr>
          <w:r>
            <w:rPr>
              <w:b w:val="0"/>
            </w:rPr>
            <w:t xml:space="preserve">Bureau of Resource Protection - Residuals Management Program </w:t>
          </w:r>
        </w:p>
        <w:p w14:paraId="6F5A66D2" w14:textId="77777777" w:rsidR="00F67BC3" w:rsidRDefault="00F67BC3">
          <w:pPr>
            <w:pStyle w:val="head2upd"/>
            <w:ind w:left="-108"/>
            <w:rPr>
              <w:b w:val="0"/>
            </w:rPr>
          </w:pPr>
          <w:r>
            <w:rPr>
              <w:b w:val="0"/>
            </w:rPr>
            <w:t>Residuals Land Application Approvals</w:t>
          </w:r>
        </w:p>
        <w:p w14:paraId="7A277D6C" w14:textId="77777777" w:rsidR="00F67BC3" w:rsidRDefault="00F67BC3">
          <w:pPr>
            <w:pStyle w:val="formtitleupd"/>
            <w:ind w:left="-108" w:firstLine="0"/>
            <w:rPr>
              <w:sz w:val="24"/>
            </w:rPr>
          </w:pPr>
          <w:r>
            <w:rPr>
              <w:sz w:val="24"/>
            </w:rPr>
            <w:t>BRP WP 28 Sampling and Analysis Plan Approval</w:t>
          </w:r>
        </w:p>
        <w:p w14:paraId="5803913E" w14:textId="77777777" w:rsidR="00F67BC3" w:rsidRDefault="00F67BC3">
          <w:pPr>
            <w:pStyle w:val="formtitleupd"/>
            <w:ind w:left="-108" w:firstLine="0"/>
            <w:rPr>
              <w:sz w:val="24"/>
            </w:rPr>
          </w:pPr>
          <w:r>
            <w:rPr>
              <w:sz w:val="24"/>
            </w:rPr>
            <w:t>BRP WP 29 Approval of Suitability (AOS)</w:t>
          </w:r>
        </w:p>
        <w:p w14:paraId="1BE7DEDA" w14:textId="77777777" w:rsidR="00F67BC3" w:rsidRDefault="00F67BC3">
          <w:pPr>
            <w:pStyle w:val="formtitleupd"/>
            <w:ind w:left="-108" w:firstLine="0"/>
            <w:rPr>
              <w:sz w:val="24"/>
            </w:rPr>
          </w:pPr>
          <w:r>
            <w:rPr>
              <w:sz w:val="24"/>
            </w:rPr>
            <w:t xml:space="preserve">BRP WP 30 Certification of Land Application Projects Greater than or Equal </w:t>
          </w:r>
          <w:r>
            <w:rPr>
              <w:sz w:val="24"/>
            </w:rPr>
            <w:tab/>
          </w:r>
          <w:r>
            <w:rPr>
              <w:sz w:val="24"/>
            </w:rPr>
            <w:tab/>
          </w:r>
          <w:r>
            <w:rPr>
              <w:sz w:val="24"/>
            </w:rPr>
            <w:tab/>
            <w:t>to 0.5 Acres in Size</w:t>
          </w:r>
        </w:p>
        <w:p w14:paraId="295D172E" w14:textId="77777777" w:rsidR="00F67BC3" w:rsidRDefault="00F67BC3">
          <w:pPr>
            <w:pStyle w:val="formtitleupd"/>
            <w:ind w:left="-108" w:firstLine="0"/>
            <w:rPr>
              <w:sz w:val="24"/>
            </w:rPr>
          </w:pPr>
          <w:r>
            <w:rPr>
              <w:sz w:val="24"/>
            </w:rPr>
            <w:t xml:space="preserve">BRP WP 31 Certification of Land Application Projects Less than or Equal to </w:t>
          </w:r>
          <w:r>
            <w:rPr>
              <w:sz w:val="24"/>
            </w:rPr>
            <w:tab/>
          </w:r>
          <w:r>
            <w:rPr>
              <w:sz w:val="24"/>
            </w:rPr>
            <w:tab/>
          </w:r>
          <w:r>
            <w:rPr>
              <w:sz w:val="24"/>
            </w:rPr>
            <w:tab/>
            <w:t>0.5 Acres in Size</w:t>
          </w:r>
        </w:p>
        <w:p w14:paraId="734F0C36" w14:textId="77777777" w:rsidR="00F67BC3" w:rsidRDefault="00F67BC3">
          <w:pPr>
            <w:pStyle w:val="formtitleupd"/>
            <w:ind w:hanging="2268"/>
            <w:rPr>
              <w:sz w:val="40"/>
            </w:rPr>
          </w:pPr>
          <w:r>
            <w:rPr>
              <w:sz w:val="24"/>
            </w:rPr>
            <w:t>BRP WP 32 Renewals or Modifications to Land Application Certifications</w:t>
          </w:r>
        </w:p>
        <w:p w14:paraId="3A945EEA" w14:textId="77777777" w:rsidR="00F67BC3" w:rsidRDefault="00F67BC3">
          <w:pPr>
            <w:pStyle w:val="formtitleupd"/>
            <w:ind w:hanging="2268"/>
          </w:pPr>
          <w:r>
            <w:rPr>
              <w:sz w:val="40"/>
            </w:rPr>
            <w:t>Application Completeness Checklist</w:t>
          </w:r>
        </w:p>
        <w:p w14:paraId="690A150A" w14:textId="77777777" w:rsidR="00F67BC3" w:rsidRDefault="00F67BC3">
          <w:pPr>
            <w:ind w:left="-108"/>
          </w:pPr>
        </w:p>
      </w:tc>
    </w:tr>
  </w:tbl>
  <w:p w14:paraId="2B7A2622" w14:textId="77777777" w:rsidR="00F67BC3" w:rsidRDefault="00F67BC3"/>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Borders>
        <w:bottom w:val="single" w:sz="4" w:space="0" w:color="auto"/>
      </w:tblBorders>
      <w:tblLayout w:type="fixed"/>
      <w:tblLook w:val="0000" w:firstRow="0" w:lastRow="0" w:firstColumn="0" w:lastColumn="0" w:noHBand="0" w:noVBand="0"/>
    </w:tblPr>
    <w:tblGrid>
      <w:gridCol w:w="1548"/>
      <w:gridCol w:w="8748"/>
    </w:tblGrid>
    <w:tr w:rsidR="00F67BC3" w14:paraId="226B8F18" w14:textId="77777777">
      <w:tc>
        <w:tcPr>
          <w:tcW w:w="1548" w:type="dxa"/>
        </w:tcPr>
        <w:p w14:paraId="01FEDC46" w14:textId="77777777" w:rsidR="00F67BC3" w:rsidRDefault="0033153D">
          <w:r>
            <w:rPr>
              <w:noProof/>
            </w:rPr>
            <w:drawing>
              <wp:inline distT="0" distB="0" distL="0" distR="0" wp14:anchorId="70525A7F" wp14:editId="2266AA4E">
                <wp:extent cx="838835" cy="848360"/>
                <wp:effectExtent l="0" t="0" r="0" b="0"/>
                <wp:docPr id="4" name="Picture 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4"/>
                        <pic:cNvPicPr>
                          <a:picLocks/>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38835" cy="848360"/>
                        </a:xfrm>
                        <a:prstGeom prst="rect">
                          <a:avLst/>
                        </a:prstGeom>
                        <a:noFill/>
                        <a:ln>
                          <a:noFill/>
                        </a:ln>
                      </pic:spPr>
                    </pic:pic>
                  </a:graphicData>
                </a:graphic>
              </wp:inline>
            </w:drawing>
          </w:r>
        </w:p>
      </w:tc>
      <w:tc>
        <w:tcPr>
          <w:tcW w:w="8748" w:type="dxa"/>
        </w:tcPr>
        <w:p w14:paraId="29551EDB" w14:textId="77777777" w:rsidR="00F67BC3" w:rsidRDefault="00F67BC3">
          <w:pPr>
            <w:pStyle w:val="head2upd"/>
            <w:ind w:left="-108"/>
          </w:pPr>
          <w:r>
            <w:t xml:space="preserve">Massachusetts Department of Environmental Protection </w:t>
          </w:r>
        </w:p>
        <w:p w14:paraId="418D7E98" w14:textId="77777777" w:rsidR="00F67BC3" w:rsidRDefault="00F67BC3">
          <w:pPr>
            <w:pStyle w:val="head2upd"/>
            <w:ind w:left="-108"/>
            <w:rPr>
              <w:b w:val="0"/>
            </w:rPr>
          </w:pPr>
          <w:r>
            <w:rPr>
              <w:b w:val="0"/>
            </w:rPr>
            <w:t>Bureau of Resource Protection – Residuals Management Program</w:t>
          </w:r>
        </w:p>
        <w:p w14:paraId="6C3E5F30" w14:textId="77777777" w:rsidR="00F67BC3" w:rsidRDefault="00F67BC3">
          <w:pPr>
            <w:pStyle w:val="head2upd"/>
            <w:ind w:left="-108"/>
            <w:rPr>
              <w:b w:val="0"/>
            </w:rPr>
          </w:pPr>
          <w:r>
            <w:rPr>
              <w:b w:val="0"/>
            </w:rPr>
            <w:t>Residuals Land Application Approvals</w:t>
          </w:r>
        </w:p>
        <w:p w14:paraId="2FD6A9B4" w14:textId="77777777" w:rsidR="00F67BC3" w:rsidRDefault="00F67BC3">
          <w:pPr>
            <w:pStyle w:val="formtitleupd"/>
            <w:ind w:left="-108" w:firstLine="0"/>
            <w:rPr>
              <w:sz w:val="24"/>
            </w:rPr>
          </w:pPr>
          <w:r>
            <w:rPr>
              <w:sz w:val="36"/>
            </w:rPr>
            <w:t>BRP WP 28</w:t>
          </w:r>
          <w:r>
            <w:rPr>
              <w:sz w:val="24"/>
            </w:rPr>
            <w:t xml:space="preserve"> </w:t>
          </w:r>
          <w:r>
            <w:rPr>
              <w:sz w:val="28"/>
            </w:rPr>
            <w:t>Sampling and Analysis Plan Approval</w:t>
          </w:r>
        </w:p>
        <w:p w14:paraId="59391C35" w14:textId="77777777" w:rsidR="00F67BC3" w:rsidRDefault="00F67BC3">
          <w:pPr>
            <w:pStyle w:val="formtitleupd"/>
            <w:ind w:hanging="2268"/>
          </w:pPr>
          <w:r>
            <w:rPr>
              <w:sz w:val="40"/>
            </w:rPr>
            <w:t>DEP Guidelines for Sludge Analysis</w:t>
          </w:r>
        </w:p>
        <w:p w14:paraId="7EFBF178" w14:textId="77777777" w:rsidR="00F67BC3" w:rsidRDefault="00F67BC3">
          <w:pPr>
            <w:ind w:left="-108"/>
          </w:pPr>
        </w:p>
      </w:tc>
    </w:tr>
  </w:tbl>
  <w:p w14:paraId="135D40FF" w14:textId="77777777" w:rsidR="00F67BC3" w:rsidRDefault="00F67BC3"/>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Borders>
        <w:bottom w:val="single" w:sz="4" w:space="0" w:color="auto"/>
      </w:tblBorders>
      <w:tblLayout w:type="fixed"/>
      <w:tblLook w:val="0000" w:firstRow="0" w:lastRow="0" w:firstColumn="0" w:lastColumn="0" w:noHBand="0" w:noVBand="0"/>
    </w:tblPr>
    <w:tblGrid>
      <w:gridCol w:w="1548"/>
      <w:gridCol w:w="8748"/>
    </w:tblGrid>
    <w:tr w:rsidR="00F67BC3" w14:paraId="0D9910FE" w14:textId="77777777">
      <w:tc>
        <w:tcPr>
          <w:tcW w:w="1548" w:type="dxa"/>
        </w:tcPr>
        <w:p w14:paraId="1681CBA8" w14:textId="77777777" w:rsidR="00F67BC3" w:rsidRDefault="00F67BC3"/>
      </w:tc>
      <w:tc>
        <w:tcPr>
          <w:tcW w:w="8748" w:type="dxa"/>
        </w:tcPr>
        <w:p w14:paraId="0C6EB16B" w14:textId="77777777" w:rsidR="00F67BC3" w:rsidRDefault="00F67BC3">
          <w:pPr>
            <w:ind w:left="-108"/>
          </w:pPr>
        </w:p>
      </w:tc>
    </w:tr>
  </w:tbl>
  <w:p w14:paraId="442D9FD0" w14:textId="77777777" w:rsidR="00F67BC3" w:rsidRDefault="00F67BC3"/>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Borders>
        <w:bottom w:val="single" w:sz="4" w:space="0" w:color="auto"/>
      </w:tblBorders>
      <w:tblLayout w:type="fixed"/>
      <w:tblLook w:val="0000" w:firstRow="0" w:lastRow="0" w:firstColumn="0" w:lastColumn="0" w:noHBand="0" w:noVBand="0"/>
    </w:tblPr>
    <w:tblGrid>
      <w:gridCol w:w="1548"/>
      <w:gridCol w:w="8748"/>
    </w:tblGrid>
    <w:tr w:rsidR="00F67BC3" w14:paraId="33418754" w14:textId="77777777">
      <w:tc>
        <w:tcPr>
          <w:tcW w:w="1548" w:type="dxa"/>
        </w:tcPr>
        <w:p w14:paraId="5ED8522C" w14:textId="77777777" w:rsidR="00F67BC3" w:rsidRDefault="00F67BC3"/>
      </w:tc>
      <w:tc>
        <w:tcPr>
          <w:tcW w:w="8748" w:type="dxa"/>
        </w:tcPr>
        <w:p w14:paraId="2BD55C45" w14:textId="77777777" w:rsidR="00F67BC3" w:rsidRDefault="00F67BC3">
          <w:pPr>
            <w:ind w:left="-108"/>
          </w:pPr>
        </w:p>
      </w:tc>
    </w:tr>
  </w:tbl>
  <w:p w14:paraId="73F16732" w14:textId="77777777" w:rsidR="00F67BC3" w:rsidRDefault="00F67BC3"/>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Borders>
        <w:bottom w:val="single" w:sz="4" w:space="0" w:color="auto"/>
      </w:tblBorders>
      <w:tblLayout w:type="fixed"/>
      <w:tblLook w:val="0000" w:firstRow="0" w:lastRow="0" w:firstColumn="0" w:lastColumn="0" w:noHBand="0" w:noVBand="0"/>
    </w:tblPr>
    <w:tblGrid>
      <w:gridCol w:w="1548"/>
      <w:gridCol w:w="8748"/>
    </w:tblGrid>
    <w:tr w:rsidR="00F67BC3" w14:paraId="093FBCA0" w14:textId="77777777">
      <w:tc>
        <w:tcPr>
          <w:tcW w:w="1548" w:type="dxa"/>
        </w:tcPr>
        <w:p w14:paraId="166851D0" w14:textId="77777777" w:rsidR="00F67BC3" w:rsidRDefault="00F67BC3"/>
      </w:tc>
      <w:tc>
        <w:tcPr>
          <w:tcW w:w="8748" w:type="dxa"/>
        </w:tcPr>
        <w:p w14:paraId="3B1755B4" w14:textId="77777777" w:rsidR="00F67BC3" w:rsidRDefault="00F67BC3">
          <w:pPr>
            <w:ind w:left="-108"/>
          </w:pPr>
        </w:p>
      </w:tc>
    </w:tr>
  </w:tbl>
  <w:p w14:paraId="6D33FE9E" w14:textId="77777777" w:rsidR="00F67BC3" w:rsidRDefault="00F67BC3"/>
  <w:p w14:paraId="7EBBF1F3" w14:textId="77777777" w:rsidR="00F67BC3" w:rsidRDefault="00F67BC3"/>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1"/>
    <w:multiLevelType w:val="singleLevel"/>
    <w:tmpl w:val="00000000"/>
    <w:lvl w:ilvl="0">
      <w:start w:val="1"/>
      <w:numFmt w:val="bullet"/>
      <w:lvlText w:val=""/>
      <w:lvlJc w:val="left"/>
      <w:pPr>
        <w:tabs>
          <w:tab w:val="num" w:pos="1440"/>
        </w:tabs>
        <w:ind w:left="1440" w:hanging="360"/>
      </w:pPr>
      <w:rPr>
        <w:rFonts w:ascii="Symbol" w:hAnsi="Symbol" w:hint="default"/>
      </w:rPr>
    </w:lvl>
  </w:abstractNum>
  <w:abstractNum w:abstractNumId="1" w15:restartNumberingAfterBreak="0">
    <w:nsid w:val="00000001"/>
    <w:multiLevelType w:val="singleLevel"/>
    <w:tmpl w:val="00010409"/>
    <w:lvl w:ilvl="0">
      <w:start w:val="1"/>
      <w:numFmt w:val="bullet"/>
      <w:lvlText w:val=""/>
      <w:lvlJc w:val="left"/>
      <w:pPr>
        <w:tabs>
          <w:tab w:val="num" w:pos="360"/>
        </w:tabs>
        <w:ind w:left="360" w:hanging="360"/>
      </w:pPr>
      <w:rPr>
        <w:rFonts w:ascii="Symbol" w:hAnsi="Symbol" w:hint="default"/>
      </w:rPr>
    </w:lvl>
  </w:abstractNum>
  <w:abstractNum w:abstractNumId="2" w15:restartNumberingAfterBreak="0">
    <w:nsid w:val="00000003"/>
    <w:multiLevelType w:val="singleLevel"/>
    <w:tmpl w:val="00010409"/>
    <w:lvl w:ilvl="0">
      <w:start w:val="1"/>
      <w:numFmt w:val="bullet"/>
      <w:lvlText w:val=""/>
      <w:lvlJc w:val="left"/>
      <w:pPr>
        <w:tabs>
          <w:tab w:val="num" w:pos="360"/>
        </w:tabs>
        <w:ind w:left="360" w:hanging="360"/>
      </w:pPr>
      <w:rPr>
        <w:rFonts w:ascii="Symbol" w:hAnsi="Symbol" w:hint="default"/>
      </w:rPr>
    </w:lvl>
  </w:abstractNum>
  <w:abstractNum w:abstractNumId="3" w15:restartNumberingAfterBreak="0">
    <w:nsid w:val="00000004"/>
    <w:multiLevelType w:val="singleLevel"/>
    <w:tmpl w:val="000F0409"/>
    <w:lvl w:ilvl="0">
      <w:start w:val="1"/>
      <w:numFmt w:val="decimal"/>
      <w:lvlText w:val="%1."/>
      <w:lvlJc w:val="left"/>
      <w:pPr>
        <w:tabs>
          <w:tab w:val="num" w:pos="360"/>
        </w:tabs>
        <w:ind w:left="360" w:hanging="360"/>
      </w:pPr>
    </w:lvl>
  </w:abstractNum>
  <w:abstractNum w:abstractNumId="4" w15:restartNumberingAfterBreak="0">
    <w:nsid w:val="00000005"/>
    <w:multiLevelType w:val="singleLevel"/>
    <w:tmpl w:val="00010409"/>
    <w:lvl w:ilvl="0">
      <w:start w:val="1"/>
      <w:numFmt w:val="bullet"/>
      <w:lvlText w:val=""/>
      <w:lvlJc w:val="left"/>
      <w:pPr>
        <w:tabs>
          <w:tab w:val="num" w:pos="360"/>
        </w:tabs>
        <w:ind w:left="360" w:hanging="360"/>
      </w:pPr>
      <w:rPr>
        <w:rFonts w:ascii="Symbol" w:hAnsi="Symbol" w:hint="default"/>
      </w:rPr>
    </w:lvl>
  </w:abstractNum>
  <w:abstractNum w:abstractNumId="5" w15:restartNumberingAfterBreak="0">
    <w:nsid w:val="00000006"/>
    <w:multiLevelType w:val="singleLevel"/>
    <w:tmpl w:val="000F0409"/>
    <w:lvl w:ilvl="0">
      <w:start w:val="1"/>
      <w:numFmt w:val="decimal"/>
      <w:lvlText w:val="%1."/>
      <w:lvlJc w:val="left"/>
      <w:pPr>
        <w:tabs>
          <w:tab w:val="num" w:pos="360"/>
        </w:tabs>
        <w:ind w:left="360" w:hanging="360"/>
      </w:pPr>
    </w:lvl>
  </w:abstractNum>
  <w:abstractNum w:abstractNumId="6" w15:restartNumberingAfterBreak="0">
    <w:nsid w:val="00000007"/>
    <w:multiLevelType w:val="singleLevel"/>
    <w:tmpl w:val="000F0409"/>
    <w:lvl w:ilvl="0">
      <w:start w:val="1"/>
      <w:numFmt w:val="decimal"/>
      <w:lvlText w:val="%1."/>
      <w:lvlJc w:val="left"/>
      <w:pPr>
        <w:tabs>
          <w:tab w:val="num" w:pos="360"/>
        </w:tabs>
        <w:ind w:left="360" w:hanging="360"/>
      </w:pPr>
    </w:lvl>
  </w:abstractNum>
  <w:abstractNum w:abstractNumId="7" w15:restartNumberingAfterBreak="0">
    <w:nsid w:val="00887E53"/>
    <w:multiLevelType w:val="hybridMultilevel"/>
    <w:tmpl w:val="EDEE48FA"/>
    <w:lvl w:ilvl="0" w:tplc="0409000F">
      <w:start w:val="4"/>
      <w:numFmt w:val="decimal"/>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8" w15:restartNumberingAfterBreak="0">
    <w:nsid w:val="00A61172"/>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9" w15:restartNumberingAfterBreak="0">
    <w:nsid w:val="06533B1C"/>
    <w:multiLevelType w:val="singleLevel"/>
    <w:tmpl w:val="DE40C2E6"/>
    <w:lvl w:ilvl="0">
      <w:start w:val="1"/>
      <w:numFmt w:val="lowerRoman"/>
      <w:lvlText w:val="%1."/>
      <w:lvlJc w:val="left"/>
      <w:pPr>
        <w:tabs>
          <w:tab w:val="num" w:pos="1440"/>
        </w:tabs>
        <w:ind w:left="1440" w:hanging="720"/>
      </w:pPr>
      <w:rPr>
        <w:rFonts w:hint="default"/>
      </w:rPr>
    </w:lvl>
  </w:abstractNum>
  <w:abstractNum w:abstractNumId="10" w15:restartNumberingAfterBreak="0">
    <w:nsid w:val="12406266"/>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1" w15:restartNumberingAfterBreak="0">
    <w:nsid w:val="1A8B7496"/>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2" w15:restartNumberingAfterBreak="0">
    <w:nsid w:val="1F245229"/>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3" w15:restartNumberingAfterBreak="0">
    <w:nsid w:val="247B4BE7"/>
    <w:multiLevelType w:val="hybridMultilevel"/>
    <w:tmpl w:val="30243B80"/>
    <w:lvl w:ilvl="0" w:tplc="1A4897FC">
      <w:start w:val="1"/>
      <w:numFmt w:val="bullet"/>
      <w:lvlText w:val=""/>
      <w:lvlJc w:val="left"/>
      <w:pPr>
        <w:ind w:left="720" w:hanging="360"/>
      </w:pPr>
      <w:rPr>
        <w:rFonts w:ascii="Symbol" w:hAnsi="Symbol" w:hint="default"/>
      </w:rPr>
    </w:lvl>
    <w:lvl w:ilvl="1" w:tplc="25EE7450">
      <w:start w:val="1"/>
      <w:numFmt w:val="lowerLetter"/>
      <w:lvlText w:val="%2."/>
      <w:lvlJc w:val="left"/>
      <w:pPr>
        <w:ind w:left="1440" w:hanging="360"/>
      </w:pPr>
    </w:lvl>
    <w:lvl w:ilvl="2" w:tplc="8CECDD40">
      <w:start w:val="1"/>
      <w:numFmt w:val="lowerRoman"/>
      <w:lvlText w:val="%3."/>
      <w:lvlJc w:val="right"/>
      <w:pPr>
        <w:ind w:left="2160" w:hanging="180"/>
      </w:pPr>
    </w:lvl>
    <w:lvl w:ilvl="3" w:tplc="85CC42BE">
      <w:start w:val="1"/>
      <w:numFmt w:val="decimal"/>
      <w:lvlText w:val="%4."/>
      <w:lvlJc w:val="left"/>
      <w:pPr>
        <w:ind w:left="2880" w:hanging="360"/>
      </w:pPr>
    </w:lvl>
    <w:lvl w:ilvl="4" w:tplc="F4608BE8">
      <w:start w:val="1"/>
      <w:numFmt w:val="lowerLetter"/>
      <w:lvlText w:val="%5."/>
      <w:lvlJc w:val="left"/>
      <w:pPr>
        <w:ind w:left="3600" w:hanging="360"/>
      </w:pPr>
    </w:lvl>
    <w:lvl w:ilvl="5" w:tplc="D38C2CAA">
      <w:start w:val="1"/>
      <w:numFmt w:val="lowerRoman"/>
      <w:lvlText w:val="%6."/>
      <w:lvlJc w:val="right"/>
      <w:pPr>
        <w:ind w:left="4320" w:hanging="180"/>
      </w:pPr>
    </w:lvl>
    <w:lvl w:ilvl="6" w:tplc="E50A56C2">
      <w:start w:val="1"/>
      <w:numFmt w:val="decimal"/>
      <w:lvlText w:val="%7."/>
      <w:lvlJc w:val="left"/>
      <w:pPr>
        <w:ind w:left="5040" w:hanging="360"/>
      </w:pPr>
    </w:lvl>
    <w:lvl w:ilvl="7" w:tplc="D5D4A1D4">
      <w:start w:val="1"/>
      <w:numFmt w:val="lowerLetter"/>
      <w:lvlText w:val="%8."/>
      <w:lvlJc w:val="left"/>
      <w:pPr>
        <w:ind w:left="5760" w:hanging="360"/>
      </w:pPr>
    </w:lvl>
    <w:lvl w:ilvl="8" w:tplc="EEE0B15C">
      <w:start w:val="1"/>
      <w:numFmt w:val="lowerRoman"/>
      <w:lvlText w:val="%9."/>
      <w:lvlJc w:val="right"/>
      <w:pPr>
        <w:ind w:left="6480" w:hanging="180"/>
      </w:pPr>
    </w:lvl>
  </w:abstractNum>
  <w:abstractNum w:abstractNumId="14" w15:restartNumberingAfterBreak="0">
    <w:nsid w:val="24CA22FF"/>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5" w15:restartNumberingAfterBreak="0">
    <w:nsid w:val="24E52DEE"/>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6" w15:restartNumberingAfterBreak="0">
    <w:nsid w:val="2EA8127F"/>
    <w:multiLevelType w:val="hybridMultilevel"/>
    <w:tmpl w:val="91087296"/>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3A516576"/>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8" w15:restartNumberingAfterBreak="0">
    <w:nsid w:val="3BBD0FFF"/>
    <w:multiLevelType w:val="hybridMultilevel"/>
    <w:tmpl w:val="DCA680C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9" w15:restartNumberingAfterBreak="0">
    <w:nsid w:val="4A6F3A6C"/>
    <w:multiLevelType w:val="multilevel"/>
    <w:tmpl w:val="1AC43FDE"/>
    <w:lvl w:ilvl="0">
      <w:start w:val="1"/>
      <w:numFmt w:val="bullet"/>
      <w:lvlText w:val=""/>
      <w:lvlJc w:val="left"/>
      <w:pPr>
        <w:tabs>
          <w:tab w:val="num" w:pos="1080"/>
        </w:tabs>
        <w:ind w:left="1080" w:hanging="360"/>
      </w:pPr>
      <w:rPr>
        <w:rFonts w:ascii="Symbol" w:hAnsi="Symbol" w:hint="default"/>
      </w:rPr>
    </w:lvl>
    <w:lvl w:ilvl="1" w:tentative="1">
      <w:start w:val="1"/>
      <w:numFmt w:val="bullet"/>
      <w:lvlText w:val="o"/>
      <w:lvlJc w:val="left"/>
      <w:pPr>
        <w:tabs>
          <w:tab w:val="num" w:pos="1800"/>
        </w:tabs>
        <w:ind w:left="1800" w:hanging="360"/>
      </w:pPr>
      <w:rPr>
        <w:rFonts w:ascii="Courier New" w:hAnsi="Courier New" w:hint="default"/>
      </w:rPr>
    </w:lvl>
    <w:lvl w:ilvl="2" w:tentative="1">
      <w:start w:val="1"/>
      <w:numFmt w:val="bullet"/>
      <w:lvlText w:val=""/>
      <w:lvlJc w:val="left"/>
      <w:pPr>
        <w:tabs>
          <w:tab w:val="num" w:pos="2520"/>
        </w:tabs>
        <w:ind w:left="2520" w:hanging="360"/>
      </w:pPr>
      <w:rPr>
        <w:rFonts w:ascii="Wingdings" w:hAnsi="Wingdings" w:hint="default"/>
      </w:rPr>
    </w:lvl>
    <w:lvl w:ilvl="3" w:tentative="1">
      <w:start w:val="1"/>
      <w:numFmt w:val="bullet"/>
      <w:lvlText w:val=""/>
      <w:lvlJc w:val="left"/>
      <w:pPr>
        <w:tabs>
          <w:tab w:val="num" w:pos="3240"/>
        </w:tabs>
        <w:ind w:left="3240" w:hanging="360"/>
      </w:pPr>
      <w:rPr>
        <w:rFonts w:ascii="Symbol" w:hAnsi="Symbol" w:hint="default"/>
      </w:rPr>
    </w:lvl>
    <w:lvl w:ilvl="4" w:tentative="1">
      <w:start w:val="1"/>
      <w:numFmt w:val="bullet"/>
      <w:lvlText w:val="o"/>
      <w:lvlJc w:val="left"/>
      <w:pPr>
        <w:tabs>
          <w:tab w:val="num" w:pos="3960"/>
        </w:tabs>
        <w:ind w:left="3960" w:hanging="360"/>
      </w:pPr>
      <w:rPr>
        <w:rFonts w:ascii="Courier New" w:hAnsi="Courier New" w:hint="default"/>
      </w:rPr>
    </w:lvl>
    <w:lvl w:ilvl="5" w:tentative="1">
      <w:start w:val="1"/>
      <w:numFmt w:val="bullet"/>
      <w:lvlText w:val=""/>
      <w:lvlJc w:val="left"/>
      <w:pPr>
        <w:tabs>
          <w:tab w:val="num" w:pos="4680"/>
        </w:tabs>
        <w:ind w:left="4680" w:hanging="360"/>
      </w:pPr>
      <w:rPr>
        <w:rFonts w:ascii="Wingdings" w:hAnsi="Wingdings" w:hint="default"/>
      </w:rPr>
    </w:lvl>
    <w:lvl w:ilvl="6" w:tentative="1">
      <w:start w:val="1"/>
      <w:numFmt w:val="bullet"/>
      <w:lvlText w:val=""/>
      <w:lvlJc w:val="left"/>
      <w:pPr>
        <w:tabs>
          <w:tab w:val="num" w:pos="5400"/>
        </w:tabs>
        <w:ind w:left="5400" w:hanging="360"/>
      </w:pPr>
      <w:rPr>
        <w:rFonts w:ascii="Symbol" w:hAnsi="Symbol" w:hint="default"/>
      </w:rPr>
    </w:lvl>
    <w:lvl w:ilvl="7" w:tentative="1">
      <w:start w:val="1"/>
      <w:numFmt w:val="bullet"/>
      <w:lvlText w:val="o"/>
      <w:lvlJc w:val="left"/>
      <w:pPr>
        <w:tabs>
          <w:tab w:val="num" w:pos="6120"/>
        </w:tabs>
        <w:ind w:left="6120" w:hanging="360"/>
      </w:pPr>
      <w:rPr>
        <w:rFonts w:ascii="Courier New" w:hAnsi="Courier New" w:hint="default"/>
      </w:rPr>
    </w:lvl>
    <w:lvl w:ilvl="8" w:tentative="1">
      <w:start w:val="1"/>
      <w:numFmt w:val="bullet"/>
      <w:lvlText w:val=""/>
      <w:lvlJc w:val="left"/>
      <w:pPr>
        <w:tabs>
          <w:tab w:val="num" w:pos="6840"/>
        </w:tabs>
        <w:ind w:left="6840" w:hanging="360"/>
      </w:pPr>
      <w:rPr>
        <w:rFonts w:ascii="Wingdings" w:hAnsi="Wingdings" w:hint="default"/>
      </w:rPr>
    </w:lvl>
  </w:abstractNum>
  <w:abstractNum w:abstractNumId="20" w15:restartNumberingAfterBreak="0">
    <w:nsid w:val="5E9010FD"/>
    <w:multiLevelType w:val="hybridMultilevel"/>
    <w:tmpl w:val="E03CF78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1" w15:restartNumberingAfterBreak="0">
    <w:nsid w:val="6435004D"/>
    <w:multiLevelType w:val="singleLevel"/>
    <w:tmpl w:val="8B48CD54"/>
    <w:lvl w:ilvl="0">
      <w:start w:val="2"/>
      <w:numFmt w:val="lowerLetter"/>
      <w:lvlText w:val="%1."/>
      <w:lvlJc w:val="left"/>
      <w:pPr>
        <w:tabs>
          <w:tab w:val="num" w:pos="1440"/>
        </w:tabs>
        <w:ind w:left="1440" w:hanging="720"/>
      </w:pPr>
      <w:rPr>
        <w:rFonts w:hint="default"/>
      </w:rPr>
    </w:lvl>
  </w:abstractNum>
  <w:abstractNum w:abstractNumId="22" w15:restartNumberingAfterBreak="0">
    <w:nsid w:val="6C3B6E68"/>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23" w15:restartNumberingAfterBreak="0">
    <w:nsid w:val="7A9E51E9"/>
    <w:multiLevelType w:val="singleLevel"/>
    <w:tmpl w:val="04090001"/>
    <w:lvl w:ilvl="0">
      <w:start w:val="1"/>
      <w:numFmt w:val="bullet"/>
      <w:lvlText w:val=""/>
      <w:lvlJc w:val="left"/>
      <w:pPr>
        <w:tabs>
          <w:tab w:val="num" w:pos="720"/>
        </w:tabs>
        <w:ind w:left="720" w:hanging="360"/>
      </w:pPr>
      <w:rPr>
        <w:rFonts w:ascii="Symbol" w:hAnsi="Symbol" w:hint="default"/>
      </w:rPr>
    </w:lvl>
  </w:abstractNum>
  <w:abstractNum w:abstractNumId="24" w15:restartNumberingAfterBreak="0">
    <w:nsid w:val="7FE548A4"/>
    <w:multiLevelType w:val="singleLevel"/>
    <w:tmpl w:val="04090001"/>
    <w:lvl w:ilvl="0">
      <w:start w:val="1"/>
      <w:numFmt w:val="bullet"/>
      <w:lvlText w:val=""/>
      <w:lvlJc w:val="left"/>
      <w:pPr>
        <w:tabs>
          <w:tab w:val="num" w:pos="360"/>
        </w:tabs>
        <w:ind w:left="360" w:hanging="360"/>
      </w:pPr>
      <w:rPr>
        <w:rFonts w:ascii="Symbol" w:hAnsi="Symbol" w:hint="default"/>
      </w:rPr>
    </w:lvl>
  </w:abstractNum>
  <w:num w:numId="1">
    <w:abstractNumId w:val="0"/>
  </w:num>
  <w:num w:numId="2">
    <w:abstractNumId w:val="1"/>
  </w:num>
  <w:num w:numId="3">
    <w:abstractNumId w:val="2"/>
  </w:num>
  <w:num w:numId="4">
    <w:abstractNumId w:val="3"/>
  </w:num>
  <w:num w:numId="5">
    <w:abstractNumId w:val="24"/>
  </w:num>
  <w:num w:numId="6">
    <w:abstractNumId w:val="4"/>
  </w:num>
  <w:num w:numId="7">
    <w:abstractNumId w:val="5"/>
  </w:num>
  <w:num w:numId="8">
    <w:abstractNumId w:val="1"/>
  </w:num>
  <w:num w:numId="9">
    <w:abstractNumId w:val="10"/>
  </w:num>
  <w:num w:numId="10">
    <w:abstractNumId w:val="12"/>
  </w:num>
  <w:num w:numId="11">
    <w:abstractNumId w:val="11"/>
  </w:num>
  <w:num w:numId="12">
    <w:abstractNumId w:val="8"/>
  </w:num>
  <w:num w:numId="13">
    <w:abstractNumId w:val="9"/>
  </w:num>
  <w:num w:numId="14">
    <w:abstractNumId w:val="17"/>
  </w:num>
  <w:num w:numId="15">
    <w:abstractNumId w:val="21"/>
  </w:num>
  <w:num w:numId="16">
    <w:abstractNumId w:val="23"/>
  </w:num>
  <w:num w:numId="17">
    <w:abstractNumId w:val="15"/>
  </w:num>
  <w:num w:numId="18">
    <w:abstractNumId w:val="19"/>
  </w:num>
  <w:num w:numId="19">
    <w:abstractNumId w:val="1"/>
  </w:num>
  <w:num w:numId="20">
    <w:abstractNumId w:val="14"/>
  </w:num>
  <w:num w:numId="21">
    <w:abstractNumId w:val="1"/>
  </w:num>
  <w:num w:numId="22">
    <w:abstractNumId w:val="22"/>
  </w:num>
  <w:num w:numId="23">
    <w:abstractNumId w:val="2"/>
  </w:num>
  <w:num w:numId="24">
    <w:abstractNumId w:val="3"/>
  </w:num>
  <w:num w:numId="25">
    <w:abstractNumId w:val="5"/>
  </w:num>
  <w:num w:numId="26">
    <w:abstractNumId w:val="6"/>
  </w:num>
  <w:num w:numId="27">
    <w:abstractNumId w:val="7"/>
  </w:num>
  <w:num w:numId="28">
    <w:abstractNumId w:val="18"/>
  </w:num>
  <w:num w:numId="29">
    <w:abstractNumId w:val="16"/>
  </w:num>
  <w:num w:numId="30">
    <w:abstractNumId w:val="13"/>
  </w:num>
  <w:num w:numId="31">
    <w:abstractNumId w:val="2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50"/>
  <w:proofState w:spelling="clean" w:grammar="clean"/>
  <w:attachedTemplate r:id="rId1"/>
  <w:defaultTabStop w:val="360"/>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Pr>
  <w:endnotePr>
    <w:endnote w:id="-1"/>
    <w:endnote w:id="0"/>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44091"/>
    <w:rsid w:val="00044091"/>
    <w:rsid w:val="000659C8"/>
    <w:rsid w:val="00071F0D"/>
    <w:rsid w:val="0008249E"/>
    <w:rsid w:val="000C0C77"/>
    <w:rsid w:val="001C5A46"/>
    <w:rsid w:val="001E607F"/>
    <w:rsid w:val="001F5897"/>
    <w:rsid w:val="002114B0"/>
    <w:rsid w:val="00262E24"/>
    <w:rsid w:val="002777C5"/>
    <w:rsid w:val="0033153D"/>
    <w:rsid w:val="00342512"/>
    <w:rsid w:val="00351C3A"/>
    <w:rsid w:val="00361732"/>
    <w:rsid w:val="003D1455"/>
    <w:rsid w:val="004015A9"/>
    <w:rsid w:val="00421DB8"/>
    <w:rsid w:val="00440A99"/>
    <w:rsid w:val="00450695"/>
    <w:rsid w:val="0049392A"/>
    <w:rsid w:val="004A4696"/>
    <w:rsid w:val="004F1856"/>
    <w:rsid w:val="005100BA"/>
    <w:rsid w:val="00547A0F"/>
    <w:rsid w:val="005B508D"/>
    <w:rsid w:val="00611F66"/>
    <w:rsid w:val="00622561"/>
    <w:rsid w:val="006234E6"/>
    <w:rsid w:val="00641A1D"/>
    <w:rsid w:val="006E1B42"/>
    <w:rsid w:val="0075541B"/>
    <w:rsid w:val="0083516A"/>
    <w:rsid w:val="00855B5C"/>
    <w:rsid w:val="008E5AC4"/>
    <w:rsid w:val="00913824"/>
    <w:rsid w:val="00923071"/>
    <w:rsid w:val="00991265"/>
    <w:rsid w:val="009B521D"/>
    <w:rsid w:val="009C711E"/>
    <w:rsid w:val="009F3FF8"/>
    <w:rsid w:val="00AB6B26"/>
    <w:rsid w:val="00AD1E00"/>
    <w:rsid w:val="00AD6716"/>
    <w:rsid w:val="00BB3F60"/>
    <w:rsid w:val="00BC15F1"/>
    <w:rsid w:val="00C22CF0"/>
    <w:rsid w:val="00C32B6E"/>
    <w:rsid w:val="00C32FCD"/>
    <w:rsid w:val="00C720E7"/>
    <w:rsid w:val="00CA4BD4"/>
    <w:rsid w:val="00CF4342"/>
    <w:rsid w:val="00D4472E"/>
    <w:rsid w:val="00D656CB"/>
    <w:rsid w:val="00E0615E"/>
    <w:rsid w:val="00E82EE3"/>
    <w:rsid w:val="00F67BC3"/>
    <w:rsid w:val="00F814D3"/>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CFF85E7"/>
  <w15:chartTrackingRefBased/>
  <w15:docId w15:val="{ED2F7EE2-F2BB-9E40-926F-F1600A5986D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w:eastAsia="Times" w:hAnsi="Times"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semiHidden="1" w:uiPriority="9" w:unhideWhenUsed="1" w:qFormat="1"/>
    <w:lsdException w:name="heading 5" w:uiPriority="9" w:qFormat="1"/>
    <w:lsdException w:name="heading 6" w:semiHidden="1" w:uiPriority="9" w:unhideWhenUsed="1" w:qFormat="1"/>
    <w:lsdException w:name="heading 7" w:uiPriority="9"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rFonts w:ascii="Arial" w:hAnsi="Arial"/>
    </w:rPr>
  </w:style>
  <w:style w:type="paragraph" w:styleId="Heading1">
    <w:name w:val="heading 1"/>
    <w:basedOn w:val="Normal"/>
    <w:next w:val="Normal"/>
    <w:qFormat/>
    <w:pPr>
      <w:keepNext/>
      <w:spacing w:before="240" w:after="60"/>
      <w:outlineLvl w:val="0"/>
    </w:pPr>
    <w:rPr>
      <w:b/>
      <w:kern w:val="28"/>
      <w:sz w:val="28"/>
    </w:rPr>
  </w:style>
  <w:style w:type="paragraph" w:styleId="Heading2">
    <w:name w:val="heading 2"/>
    <w:basedOn w:val="Normal"/>
    <w:next w:val="Normal"/>
    <w:qFormat/>
    <w:pPr>
      <w:keepNext/>
      <w:spacing w:before="240" w:after="60"/>
      <w:outlineLvl w:val="1"/>
    </w:pPr>
    <w:rPr>
      <w:b/>
      <w:sz w:val="28"/>
    </w:rPr>
  </w:style>
  <w:style w:type="paragraph" w:styleId="Heading3">
    <w:name w:val="heading 3"/>
    <w:basedOn w:val="Normal"/>
    <w:next w:val="Normal"/>
    <w:qFormat/>
    <w:pPr>
      <w:keepNext/>
      <w:spacing w:before="240" w:after="60"/>
      <w:outlineLvl w:val="2"/>
    </w:pPr>
    <w:rPr>
      <w:rFonts w:ascii="Helvetica" w:hAnsi="Helvetica"/>
      <w:sz w:val="24"/>
    </w:rPr>
  </w:style>
  <w:style w:type="paragraph" w:styleId="Heading5">
    <w:name w:val="heading 5"/>
    <w:aliases w:val="Block Label"/>
    <w:basedOn w:val="Normal"/>
    <w:next w:val="Normal"/>
    <w:qFormat/>
    <w:pPr>
      <w:outlineLvl w:val="4"/>
    </w:pPr>
    <w:rPr>
      <w:rFonts w:ascii="Times New Roman" w:eastAsia="Times New Roman" w:hAnsi="Times New Roman"/>
      <w:b/>
      <w:sz w:val="22"/>
    </w:rPr>
  </w:style>
  <w:style w:type="paragraph" w:styleId="Heading7">
    <w:name w:val="heading 7"/>
    <w:basedOn w:val="Normal"/>
    <w:next w:val="Normal"/>
    <w:qFormat/>
    <w:pPr>
      <w:keepNext/>
      <w:tabs>
        <w:tab w:val="left" w:pos="-720"/>
        <w:tab w:val="left" w:pos="0"/>
      </w:tabs>
      <w:suppressAutoHyphens/>
      <w:ind w:left="720" w:hanging="720"/>
      <w:outlineLvl w:val="6"/>
    </w:pPr>
    <w:rPr>
      <w:rFonts w:eastAsia="Times New Roman"/>
      <w:b/>
      <w:sz w:val="28"/>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semiHidden/>
    <w:pPr>
      <w:tabs>
        <w:tab w:val="center" w:pos="4320"/>
        <w:tab w:val="right" w:pos="8640"/>
      </w:tabs>
    </w:pPr>
  </w:style>
  <w:style w:type="paragraph" w:customStyle="1" w:styleId="formtitleupd">
    <w:name w:val="form title upd"/>
    <w:basedOn w:val="Normal"/>
    <w:pPr>
      <w:ind w:left="2160" w:hanging="2160"/>
    </w:pPr>
    <w:rPr>
      <w:b/>
      <w:sz w:val="48"/>
    </w:rPr>
  </w:style>
  <w:style w:type="paragraph" w:styleId="BodyText">
    <w:name w:val="Body Text"/>
    <w:basedOn w:val="Normal"/>
    <w:semiHidden/>
    <w:pPr>
      <w:spacing w:after="120"/>
    </w:pPr>
  </w:style>
  <w:style w:type="paragraph" w:customStyle="1" w:styleId="text">
    <w:name w:val="text"/>
    <w:basedOn w:val="Normal"/>
    <w:pPr>
      <w:tabs>
        <w:tab w:val="left" w:pos="360"/>
      </w:tabs>
    </w:pPr>
    <w:rPr>
      <w:rFonts w:eastAsia="Times New Roman"/>
    </w:rPr>
  </w:style>
  <w:style w:type="paragraph" w:styleId="Footer">
    <w:name w:val="footer"/>
    <w:basedOn w:val="Normal"/>
    <w:semiHidden/>
    <w:pPr>
      <w:tabs>
        <w:tab w:val="center" w:pos="4320"/>
        <w:tab w:val="right" w:pos="8640"/>
      </w:tabs>
    </w:pPr>
    <w:rPr>
      <w:sz w:val="16"/>
    </w:rPr>
  </w:style>
  <w:style w:type="character" w:styleId="PageNumber">
    <w:name w:val="page number"/>
    <w:basedOn w:val="DefaultParagraphFont"/>
    <w:semiHidden/>
  </w:style>
  <w:style w:type="paragraph" w:customStyle="1" w:styleId="texthang">
    <w:name w:val="text hang"/>
    <w:basedOn w:val="Normal"/>
    <w:pPr>
      <w:tabs>
        <w:tab w:val="left" w:pos="360"/>
      </w:tabs>
      <w:ind w:left="360" w:hanging="360"/>
    </w:pPr>
  </w:style>
  <w:style w:type="character" w:styleId="Hyperlink">
    <w:name w:val="Hyperlink"/>
    <w:rPr>
      <w:color w:val="0000FF"/>
      <w:u w:val="single"/>
    </w:rPr>
  </w:style>
  <w:style w:type="character" w:styleId="FollowedHyperlink">
    <w:name w:val="FollowedHyperlink"/>
    <w:semiHidden/>
    <w:rPr>
      <w:color w:val="800080"/>
      <w:u w:val="single"/>
    </w:rPr>
  </w:style>
  <w:style w:type="paragraph" w:customStyle="1" w:styleId="head2upd">
    <w:name w:val="head 2 upd"/>
    <w:basedOn w:val="BodyText"/>
    <w:pPr>
      <w:spacing w:after="0"/>
      <w:ind w:right="-720"/>
    </w:pPr>
    <w:rPr>
      <w:rFonts w:eastAsia="Times New Roman"/>
      <w:b/>
      <w:sz w:val="24"/>
    </w:rPr>
  </w:style>
  <w:style w:type="paragraph" w:customStyle="1" w:styleId="sidebar">
    <w:name w:val="sidebar"/>
    <w:basedOn w:val="text"/>
    <w:next w:val="towns"/>
    <w:pPr>
      <w:ind w:right="180"/>
    </w:pPr>
    <w:rPr>
      <w:sz w:val="16"/>
    </w:rPr>
  </w:style>
  <w:style w:type="paragraph" w:customStyle="1" w:styleId="towns">
    <w:name w:val="towns"/>
    <w:rPr>
      <w:rFonts w:ascii="Arial" w:hAnsi="Arial"/>
      <w:sz w:val="12"/>
    </w:rPr>
  </w:style>
  <w:style w:type="paragraph" w:customStyle="1" w:styleId="bars18">
    <w:name w:val="bars 18"/>
    <w:pPr>
      <w:pBdr>
        <w:top w:val="single" w:sz="2" w:space="0" w:color="auto"/>
        <w:between w:val="single" w:sz="2" w:space="3" w:color="auto"/>
      </w:pBdr>
      <w:tabs>
        <w:tab w:val="left" w:pos="300"/>
        <w:tab w:val="left" w:pos="1860"/>
        <w:tab w:val="left" w:pos="3360"/>
        <w:tab w:val="left" w:pos="4080"/>
      </w:tabs>
      <w:spacing w:line="360" w:lineRule="atLeast"/>
    </w:pPr>
    <w:rPr>
      <w:rFonts w:ascii="CLI Helvetica Condensed LightOb" w:eastAsia="Times New Roman" w:hAnsi="CLI Helvetica Condensed LightOb"/>
      <w:sz w:val="14"/>
    </w:rPr>
  </w:style>
  <w:style w:type="paragraph" w:customStyle="1" w:styleId="bars24">
    <w:name w:val="bars 24"/>
    <w:pPr>
      <w:pBdr>
        <w:top w:val="single" w:sz="2" w:space="0" w:color="auto"/>
        <w:between w:val="single" w:sz="2" w:space="0" w:color="auto"/>
      </w:pBdr>
      <w:tabs>
        <w:tab w:val="left" w:pos="360"/>
      </w:tabs>
      <w:spacing w:line="240" w:lineRule="atLeast"/>
      <w:ind w:left="342"/>
    </w:pPr>
    <w:rPr>
      <w:rFonts w:ascii="Arial" w:eastAsia="Times New Roman" w:hAnsi="Arial"/>
      <w:color w:val="000000"/>
      <w:position w:val="6"/>
      <w:sz w:val="16"/>
    </w:rPr>
  </w:style>
  <w:style w:type="paragraph" w:customStyle="1" w:styleId="head2">
    <w:name w:val="head 2"/>
    <w:basedOn w:val="Normal"/>
    <w:rPr>
      <w:rFonts w:eastAsia="Times New Roman"/>
      <w:b/>
      <w:sz w:val="28"/>
    </w:rPr>
  </w:style>
  <w:style w:type="paragraph" w:styleId="BodyTextIndent">
    <w:name w:val="Body Text Indent"/>
    <w:basedOn w:val="Normal"/>
    <w:semiHidden/>
    <w:pPr>
      <w:tabs>
        <w:tab w:val="left" w:pos="-720"/>
        <w:tab w:val="left" w:pos="0"/>
        <w:tab w:val="left" w:pos="720"/>
      </w:tabs>
      <w:suppressAutoHyphens/>
      <w:spacing w:line="192" w:lineRule="auto"/>
      <w:ind w:left="1440" w:hanging="1440"/>
    </w:pPr>
    <w:rPr>
      <w:rFonts w:ascii="Times New Roman" w:eastAsia="Times New Roman" w:hAnsi="Times New Roman"/>
      <w:sz w:val="24"/>
    </w:rPr>
  </w:style>
  <w:style w:type="paragraph" w:customStyle="1" w:styleId="TableText">
    <w:name w:val="Table Text"/>
    <w:basedOn w:val="Normal"/>
    <w:rPr>
      <w:rFonts w:ascii="Times New Roman" w:eastAsia="Times New Roman" w:hAnsi="Times New Roman"/>
      <w:sz w:val="24"/>
    </w:rPr>
  </w:style>
  <w:style w:type="paragraph" w:styleId="BodyTextIndent3">
    <w:name w:val="Body Text Indent 3"/>
    <w:basedOn w:val="Normal"/>
    <w:semiHidden/>
    <w:pPr>
      <w:tabs>
        <w:tab w:val="left" w:pos="-720"/>
      </w:tabs>
      <w:suppressAutoHyphens/>
      <w:ind w:left="1440"/>
    </w:pPr>
    <w:rPr>
      <w:rFonts w:eastAsia="Times New Roman"/>
      <w:sz w:val="24"/>
    </w:rPr>
  </w:style>
  <w:style w:type="paragraph" w:styleId="BlockText">
    <w:name w:val="Block Text"/>
    <w:basedOn w:val="Normal"/>
    <w:semiHidden/>
    <w:rPr>
      <w:rFonts w:ascii="Times New Roman" w:eastAsia="Times New Roman" w:hAnsi="Times New Roman"/>
      <w:sz w:val="24"/>
    </w:rPr>
  </w:style>
  <w:style w:type="character" w:customStyle="1" w:styleId="EquationCaption">
    <w:name w:val="_Equation Caption"/>
  </w:style>
  <w:style w:type="character" w:styleId="UnresolvedMention">
    <w:name w:val="Unresolved Mention"/>
    <w:basedOn w:val="DefaultParagraphFont"/>
    <w:uiPriority w:val="99"/>
    <w:semiHidden/>
    <w:unhideWhenUsed/>
    <w:rsid w:val="0033153D"/>
    <w:rPr>
      <w:color w:val="605E5C"/>
      <w:shd w:val="clear" w:color="auto" w:fill="E1DFDD"/>
    </w:rPr>
  </w:style>
  <w:style w:type="paragraph" w:styleId="ListParagraph">
    <w:name w:val="List Paragraph"/>
    <w:basedOn w:val="Normal"/>
    <w:uiPriority w:val="1"/>
    <w:qFormat/>
    <w:rsid w:val="00450695"/>
    <w:pPr>
      <w:ind w:left="720"/>
    </w:pPr>
  </w:style>
  <w:style w:type="paragraph" w:customStyle="1" w:styleId="paragraph">
    <w:name w:val="paragraph"/>
    <w:basedOn w:val="Normal"/>
    <w:rsid w:val="00450695"/>
    <w:pPr>
      <w:spacing w:before="100" w:beforeAutospacing="1" w:after="100" w:afterAutospacing="1"/>
    </w:pPr>
    <w:rPr>
      <w:rFonts w:ascii="Times New Roman" w:eastAsia="Times New Roman" w:hAnsi="Times New Roman"/>
      <w:sz w:val="24"/>
      <w:szCs w:val="24"/>
    </w:rPr>
  </w:style>
  <w:style w:type="character" w:customStyle="1" w:styleId="spellingerror">
    <w:name w:val="spellingerror"/>
    <w:basedOn w:val="DefaultParagraphFont"/>
    <w:rsid w:val="00450695"/>
  </w:style>
  <w:style w:type="character" w:customStyle="1" w:styleId="normaltextrun">
    <w:name w:val="normaltextrun"/>
    <w:basedOn w:val="DefaultParagraphFont"/>
    <w:rsid w:val="00450695"/>
  </w:style>
  <w:style w:type="character" w:customStyle="1" w:styleId="eop">
    <w:name w:val="eop"/>
    <w:basedOn w:val="DefaultParagraphFont"/>
    <w:rsid w:val="0045069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32427183">
      <w:bodyDiv w:val="1"/>
      <w:marLeft w:val="0"/>
      <w:marRight w:val="0"/>
      <w:marTop w:val="0"/>
      <w:marBottom w:val="0"/>
      <w:divBdr>
        <w:top w:val="none" w:sz="0" w:space="0" w:color="auto"/>
        <w:left w:val="none" w:sz="0" w:space="0" w:color="auto"/>
        <w:bottom w:val="none" w:sz="0" w:space="0" w:color="auto"/>
        <w:right w:val="none" w:sz="0" w:space="0" w:color="auto"/>
      </w:divBdr>
    </w:div>
    <w:div w:id="778527032">
      <w:bodyDiv w:val="1"/>
      <w:marLeft w:val="0"/>
      <w:marRight w:val="0"/>
      <w:marTop w:val="0"/>
      <w:marBottom w:val="0"/>
      <w:divBdr>
        <w:top w:val="none" w:sz="0" w:space="0" w:color="auto"/>
        <w:left w:val="none" w:sz="0" w:space="0" w:color="auto"/>
        <w:bottom w:val="none" w:sz="0" w:space="0" w:color="auto"/>
        <w:right w:val="none" w:sz="0" w:space="0" w:color="auto"/>
      </w:divBdr>
    </w:div>
    <w:div w:id="1131050605">
      <w:bodyDiv w:val="1"/>
      <w:marLeft w:val="0"/>
      <w:marRight w:val="0"/>
      <w:marTop w:val="0"/>
      <w:marBottom w:val="0"/>
      <w:divBdr>
        <w:top w:val="none" w:sz="0" w:space="0" w:color="auto"/>
        <w:left w:val="none" w:sz="0" w:space="0" w:color="auto"/>
        <w:bottom w:val="none" w:sz="0" w:space="0" w:color="auto"/>
        <w:right w:val="none" w:sz="0" w:space="0" w:color="auto"/>
      </w:divBdr>
    </w:div>
    <w:div w:id="1605503377">
      <w:bodyDiv w:val="1"/>
      <w:marLeft w:val="0"/>
      <w:marRight w:val="0"/>
      <w:marTop w:val="0"/>
      <w:marBottom w:val="0"/>
      <w:divBdr>
        <w:top w:val="none" w:sz="0" w:space="0" w:color="auto"/>
        <w:left w:val="none" w:sz="0" w:space="0" w:color="auto"/>
        <w:bottom w:val="none" w:sz="0" w:space="0" w:color="auto"/>
        <w:right w:val="none" w:sz="0" w:space="0" w:color="auto"/>
      </w:divBdr>
    </w:div>
    <w:div w:id="172544515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yperlink" Target="https://www.mass.gov/how-to/wp-28-29-30-31-32-residuals-management" TargetMode="External"/><Relationship Id="rId26" Type="http://schemas.openxmlformats.org/officeDocument/2006/relationships/header" Target="header3.xml"/><Relationship Id="rId39" Type="http://schemas.openxmlformats.org/officeDocument/2006/relationships/footer" Target="footer12.xml"/><Relationship Id="rId21" Type="http://schemas.openxmlformats.org/officeDocument/2006/relationships/hyperlink" Target="https://www.mass.gov/lists/massdep-fees-timelines" TargetMode="External"/><Relationship Id="rId34" Type="http://schemas.openxmlformats.org/officeDocument/2006/relationships/footer" Target="footer9.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mass.gov/media/1232006/download" TargetMode="External"/><Relationship Id="rId20" Type="http://schemas.openxmlformats.org/officeDocument/2006/relationships/hyperlink" Target="https://eeaonline.eea.state.ma.us/EEA/PublicApp" TargetMode="External"/><Relationship Id="rId29" Type="http://schemas.openxmlformats.org/officeDocument/2006/relationships/footer" Target="footer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www.mass.gov/dep" TargetMode="External"/><Relationship Id="rId24" Type="http://schemas.openxmlformats.org/officeDocument/2006/relationships/footer" Target="footer3.xml"/><Relationship Id="rId32" Type="http://schemas.openxmlformats.org/officeDocument/2006/relationships/footer" Target="footer7.xml"/><Relationship Id="rId37" Type="http://schemas.openxmlformats.org/officeDocument/2006/relationships/header" Target="header6.xml"/><Relationship Id="rId40"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eader" Target="header2.xml"/><Relationship Id="rId28" Type="http://schemas.openxmlformats.org/officeDocument/2006/relationships/header" Target="header4.xml"/><Relationship Id="rId36" Type="http://schemas.openxmlformats.org/officeDocument/2006/relationships/footer" Target="footer11.xml"/><Relationship Id="rId10" Type="http://schemas.openxmlformats.org/officeDocument/2006/relationships/endnotes" Target="endnotes.xml"/><Relationship Id="rId19" Type="http://schemas.openxmlformats.org/officeDocument/2006/relationships/hyperlink" Target="https://ePLACE.eea.mass.gov/citizenaccess" TargetMode="External"/><Relationship Id="rId31" Type="http://schemas.openxmlformats.org/officeDocument/2006/relationships/footer" Target="footer6.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yperlink" Target="https://eplace.eea.mass.gov/citizenaccess" TargetMode="External"/><Relationship Id="rId27" Type="http://schemas.openxmlformats.org/officeDocument/2006/relationships/footer" Target="footer4.xml"/><Relationship Id="rId30" Type="http://schemas.openxmlformats.org/officeDocument/2006/relationships/header" Target="header5.xml"/><Relationship Id="rId35" Type="http://schemas.openxmlformats.org/officeDocument/2006/relationships/footer" Target="footer10.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yperlink" Target="https://eplace.eea.mass.gov/citizenaccess/Default.aspx" TargetMode="External"/><Relationship Id="rId17" Type="http://schemas.openxmlformats.org/officeDocument/2006/relationships/hyperlink" Target="https://eplace.eea.mass.gov/citizenaccess" TargetMode="External"/><Relationship Id="rId25" Type="http://schemas.openxmlformats.org/officeDocument/2006/relationships/hyperlink" Target="https://eplace.eea.mass.gov/citizenaccess" TargetMode="External"/><Relationship Id="rId33" Type="http://schemas.openxmlformats.org/officeDocument/2006/relationships/footer" Target="footer8.xml"/><Relationship Id="rId38" Type="http://schemas.openxmlformats.org/officeDocument/2006/relationships/header" Target="header7.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WINNT\Profiles\mlucek\Application%20Data\Microsoft\Templates\instructions%20new.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7ABE31071780243B2E68C5BEE851FF0" ma:contentTypeVersion="10" ma:contentTypeDescription="Create a new document." ma:contentTypeScope="" ma:versionID="5586f01d0195a4669ffaaa618fdfc8f4">
  <xsd:schema xmlns:xsd="http://www.w3.org/2001/XMLSchema" xmlns:xs="http://www.w3.org/2001/XMLSchema" xmlns:p="http://schemas.microsoft.com/office/2006/metadata/properties" xmlns:ns3="6d1ab2f6-91f9-4f14-952a-3f3eb0d68341" xmlns:ns4="8f2fdac3-5421-455f-b4e4-df6141b3176a" targetNamespace="http://schemas.microsoft.com/office/2006/metadata/properties" ma:root="true" ma:fieldsID="ca1a87b4906eb9091d56cc955b6a4754" ns3:_="" ns4:_="">
    <xsd:import namespace="6d1ab2f6-91f9-4f14-952a-3f3eb0d68341"/>
    <xsd:import namespace="8f2fdac3-5421-455f-b4e4-df6141b3176a"/>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1ab2f6-91f9-4f14-952a-3f3eb0d683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f2fdac3-5421-455f-b4e4-df6141b3176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778CB2A-1EBD-446E-B83C-6E76740211B5}">
  <ds:schemaRefs>
    <ds:schemaRef ds:uri="http://schemas.microsoft.com/sharepoint/v3/contenttype/forms"/>
  </ds:schemaRefs>
</ds:datastoreItem>
</file>

<file path=customXml/itemProps2.xml><?xml version="1.0" encoding="utf-8"?>
<ds:datastoreItem xmlns:ds="http://schemas.openxmlformats.org/officeDocument/2006/customXml" ds:itemID="{0F6CA9BC-D584-465A-8F46-9F9607ED84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d1ab2f6-91f9-4f14-952a-3f3eb0d68341"/>
    <ds:schemaRef ds:uri="8f2fdac3-5421-455f-b4e4-df6141b317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29A99AD-8B65-4441-BFD8-496C966D226D}">
  <ds:schemaRefs>
    <ds:schemaRef ds:uri="http://schemas.openxmlformats.org/officeDocument/2006/bibliography"/>
  </ds:schemaRefs>
</ds:datastoreItem>
</file>

<file path=customXml/itemProps4.xml><?xml version="1.0" encoding="utf-8"?>
<ds:datastoreItem xmlns:ds="http://schemas.openxmlformats.org/officeDocument/2006/customXml" ds:itemID="{329901F8-5947-42F9-B5EF-D6E094AB6716}">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C:\WINNT\Profiles\mlucek\Application Data\Microsoft\Templates\instructions new.dot</Template>
  <TotalTime>10</TotalTime>
  <Pages>40</Pages>
  <Words>8384</Words>
  <Characters>47792</Characters>
  <Application>Microsoft Office Word</Application>
  <DocSecurity>0</DocSecurity>
  <Lines>398</Lines>
  <Paragraphs>112</Paragraphs>
  <ScaleCrop>false</ScaleCrop>
  <HeadingPairs>
    <vt:vector size="2" baseType="variant">
      <vt:variant>
        <vt:lpstr>Title</vt:lpstr>
      </vt:variant>
      <vt:variant>
        <vt:i4>1</vt:i4>
      </vt:variant>
    </vt:vector>
  </HeadingPairs>
  <TitlesOfParts>
    <vt:vector size="1" baseType="lpstr">
      <vt:lpstr>Massachusetts Department of Environmental Protection</vt:lpstr>
    </vt:vector>
  </TitlesOfParts>
  <Company>Department of Environmental Protection</Company>
  <LinksUpToDate>false</LinksUpToDate>
  <CharactersWithSpaces>56064</CharactersWithSpaces>
  <SharedDoc>false</SharedDoc>
  <HLinks>
    <vt:vector size="36" baseType="variant">
      <vt:variant>
        <vt:i4>2424880</vt:i4>
      </vt:variant>
      <vt:variant>
        <vt:i4>41</vt:i4>
      </vt:variant>
      <vt:variant>
        <vt:i4>0</vt:i4>
      </vt:variant>
      <vt:variant>
        <vt:i4>5</vt:i4>
      </vt:variant>
      <vt:variant>
        <vt:lpwstr>https://www.mass.gov/service-details/massdep-regional-offices-by-community</vt:lpwstr>
      </vt:variant>
      <vt:variant>
        <vt:lpwstr/>
      </vt:variant>
      <vt:variant>
        <vt:i4>7602236</vt:i4>
      </vt:variant>
      <vt:variant>
        <vt:i4>14</vt:i4>
      </vt:variant>
      <vt:variant>
        <vt:i4>0</vt:i4>
      </vt:variant>
      <vt:variant>
        <vt:i4>5</vt:i4>
      </vt:variant>
      <vt:variant>
        <vt:lpwstr>https://www.mass.gov/service-details/transmittal-form-number-for-massdep-permit-application-payment</vt:lpwstr>
      </vt:variant>
      <vt:variant>
        <vt:lpwstr/>
      </vt:variant>
      <vt:variant>
        <vt:i4>196693</vt:i4>
      </vt:variant>
      <vt:variant>
        <vt:i4>9</vt:i4>
      </vt:variant>
      <vt:variant>
        <vt:i4>0</vt:i4>
      </vt:variant>
      <vt:variant>
        <vt:i4>5</vt:i4>
      </vt:variant>
      <vt:variant>
        <vt:lpwstr>https://www.mass.gov/lists/massdep-fees-timelines</vt:lpwstr>
      </vt:variant>
      <vt:variant>
        <vt:lpwstr/>
      </vt:variant>
      <vt:variant>
        <vt:i4>2424880</vt:i4>
      </vt:variant>
      <vt:variant>
        <vt:i4>6</vt:i4>
      </vt:variant>
      <vt:variant>
        <vt:i4>0</vt:i4>
      </vt:variant>
      <vt:variant>
        <vt:i4>5</vt:i4>
      </vt:variant>
      <vt:variant>
        <vt:lpwstr>https://www.mass.gov/service-details/massdep-regional-offices-by-community</vt:lpwstr>
      </vt:variant>
      <vt:variant>
        <vt:lpwstr/>
      </vt:variant>
      <vt:variant>
        <vt:i4>3735650</vt:i4>
      </vt:variant>
      <vt:variant>
        <vt:i4>3</vt:i4>
      </vt:variant>
      <vt:variant>
        <vt:i4>0</vt:i4>
      </vt:variant>
      <vt:variant>
        <vt:i4>5</vt:i4>
      </vt:variant>
      <vt:variant>
        <vt:lpwstr>https://www.mass.gov/media/1232006/download</vt:lpwstr>
      </vt:variant>
      <vt:variant>
        <vt:lpwstr/>
      </vt:variant>
      <vt:variant>
        <vt:i4>4063287</vt:i4>
      </vt:variant>
      <vt:variant>
        <vt:i4>0</vt:i4>
      </vt:variant>
      <vt:variant>
        <vt:i4>0</vt:i4>
      </vt:variant>
      <vt:variant>
        <vt:i4>5</vt:i4>
      </vt:variant>
      <vt:variant>
        <vt:lpwstr>http://www.mass.gov/dep</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Massachusetts Department of Environmental Protection</dc:title>
  <dc:subject/>
  <dc:creator>mlucek</dc:creator>
  <cp:keywords/>
  <cp:lastModifiedBy>Ture, Julianne (DEP)</cp:lastModifiedBy>
  <cp:revision>18</cp:revision>
  <cp:lastPrinted>2016-11-29T20:07:00Z</cp:lastPrinted>
  <dcterms:created xsi:type="dcterms:W3CDTF">2021-05-24T15:12:00Z</dcterms:created>
  <dcterms:modified xsi:type="dcterms:W3CDTF">2021-12-01T16:37:00Z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-1489117598</vt:i4>
  </property>
  <property fmtid="{D5CDD505-2E9C-101B-9397-08002B2CF9AE}" pid="3" name="_NewReviewCycle">
    <vt:lpwstr/>
  </property>
  <property fmtid="{D5CDD505-2E9C-101B-9397-08002B2CF9AE}" pid="4" name="_EmailSubject">
    <vt:lpwstr/>
  </property>
  <property fmtid="{D5CDD505-2E9C-101B-9397-08002B2CF9AE}" pid="5" name="_AuthorEmail">
    <vt:lpwstr>David.Ferris@MassMail.State.MA.US</vt:lpwstr>
  </property>
  <property fmtid="{D5CDD505-2E9C-101B-9397-08002B2CF9AE}" pid="6" name="_AuthorEmailDisplayName">
    <vt:lpwstr>Ferris, David (DEP)</vt:lpwstr>
  </property>
  <property fmtid="{D5CDD505-2E9C-101B-9397-08002B2CF9AE}" pid="7" name="_PreviousAdHocReviewCycleID">
    <vt:i4>-662681178</vt:i4>
  </property>
  <property fmtid="{D5CDD505-2E9C-101B-9397-08002B2CF9AE}" pid="8" name="_ReviewingToolsShownOnce">
    <vt:lpwstr/>
  </property>
  <property fmtid="{D5CDD505-2E9C-101B-9397-08002B2CF9AE}" pid="9" name="ContentTypeId">
    <vt:lpwstr>0x010100D7ABE31071780243B2E68C5BEE851FF0</vt:lpwstr>
  </property>
</Properties>
</file>