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6.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xml" ContentType="application/vnd.openxmlformats-officedocument.presentationml.tags+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8" r:id="rId1"/>
  </p:sldMasterIdLst>
  <p:notesMasterIdLst>
    <p:notesMasterId r:id="rId23"/>
  </p:notesMasterIdLst>
  <p:sldIdLst>
    <p:sldId id="256" r:id="rId2"/>
    <p:sldId id="257" r:id="rId3"/>
    <p:sldId id="544" r:id="rId4"/>
    <p:sldId id="269" r:id="rId5"/>
    <p:sldId id="516" r:id="rId6"/>
    <p:sldId id="526" r:id="rId7"/>
    <p:sldId id="527" r:id="rId8"/>
    <p:sldId id="529" r:id="rId9"/>
    <p:sldId id="530" r:id="rId10"/>
    <p:sldId id="531" r:id="rId11"/>
    <p:sldId id="532" r:id="rId12"/>
    <p:sldId id="533" r:id="rId13"/>
    <p:sldId id="534" r:id="rId14"/>
    <p:sldId id="301" r:id="rId15"/>
    <p:sldId id="542" r:id="rId16"/>
    <p:sldId id="292" r:id="rId17"/>
    <p:sldId id="536" r:id="rId18"/>
    <p:sldId id="537" r:id="rId19"/>
    <p:sldId id="540" r:id="rId20"/>
    <p:sldId id="541" r:id="rId21"/>
    <p:sldId id="303" r:id="rId22"/>
  </p:sldIdLst>
  <p:sldSz cx="18288000" cy="10287000"/>
  <p:notesSz cx="6858000" cy="9144000"/>
  <p:embeddedFontLst>
    <p:embeddedFont>
      <p:font typeface="Arial Black" panose="020B0604020202020204" pitchFamily="34" charset="0"/>
      <p:bold r:id="rId24"/>
    </p:embeddedFont>
    <p:embeddedFont>
      <p:font typeface="Arial Narrow" panose="020B0604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entury Schoolbook" panose="02040604050505020304" pitchFamily="18"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Open Sans Bold" panose="020B0806030504020204" pitchFamily="34" charset="0"/>
      <p:regular r:id="rId43"/>
      <p:bold r:id="rId44"/>
    </p:embeddedFont>
    <p:embeddedFont>
      <p:font typeface="Roboto" panose="02000000000000000000" pitchFamily="2" charset="0"/>
      <p:regular r:id="rId45"/>
      <p:bold r:id="rId46"/>
      <p:italic r:id="rId47"/>
      <p:bold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2B8"/>
    <a:srgbClr val="8D98A9"/>
    <a:srgbClr val="538E8C"/>
    <a:srgbClr val="37ABA7"/>
    <a:srgbClr val="8CD3E0"/>
    <a:srgbClr val="FFFFFF"/>
    <a:srgbClr val="818998"/>
    <a:srgbClr val="B0E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82E4F-2F1A-4E2F-99F6-55D0CF7DDC69}" v="33" dt="2023-02-07T18:01:50.760"/>
    <p1510:client id="{F0287E5B-5AFD-4809-8351-13F4754CEF4B}" v="7" dt="2023-02-08T19:34:05.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63889" autoAdjust="0"/>
  </p:normalViewPr>
  <p:slideViewPr>
    <p:cSldViewPr>
      <p:cViewPr varScale="1">
        <p:scale>
          <a:sx n="51" d="100"/>
          <a:sy n="51" d="100"/>
        </p:scale>
        <p:origin x="2536"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40982E4F-2F1A-4E2F-99F6-55D0CF7DDC69}"/>
    <pc:docChg chg="modSld">
      <pc:chgData name="Abimelech Velazco" userId="mfH0nLfEG6jTKWPQxatoF9jWV7k72C1yg/bGuudLpbI=" providerId="None" clId="Web-{40982E4F-2F1A-4E2F-99F6-55D0CF7DDC69}" dt="2023-02-07T18:08:49.165" v="112"/>
      <pc:docMkLst>
        <pc:docMk/>
      </pc:docMkLst>
      <pc:sldChg chg="modNotes">
        <pc:chgData name="Abimelech Velazco" userId="mfH0nLfEG6jTKWPQxatoF9jWV7k72C1yg/bGuudLpbI=" providerId="None" clId="Web-{40982E4F-2F1A-4E2F-99F6-55D0CF7DDC69}" dt="2023-02-07T17:40:31.918" v="2"/>
        <pc:sldMkLst>
          <pc:docMk/>
          <pc:sldMk cId="0" sldId="256"/>
        </pc:sldMkLst>
      </pc:sldChg>
      <pc:sldChg chg="modSp modNotes">
        <pc:chgData name="Abimelech Velazco" userId="mfH0nLfEG6jTKWPQxatoF9jWV7k72C1yg/bGuudLpbI=" providerId="None" clId="Web-{40982E4F-2F1A-4E2F-99F6-55D0CF7DDC69}" dt="2023-02-07T17:42:32.938" v="43"/>
        <pc:sldMkLst>
          <pc:docMk/>
          <pc:sldMk cId="1495125321" sldId="269"/>
        </pc:sldMkLst>
        <pc:spChg chg="mod">
          <ac:chgData name="Abimelech Velazco" userId="mfH0nLfEG6jTKWPQxatoF9jWV7k72C1yg/bGuudLpbI=" providerId="None" clId="Web-{40982E4F-2F1A-4E2F-99F6-55D0CF7DDC69}" dt="2023-02-07T17:42:32.938" v="43"/>
          <ac:spMkLst>
            <pc:docMk/>
            <pc:sldMk cId="1495125321" sldId="269"/>
            <ac:spMk id="9" creationId="{088A7024-ACC6-49B1-A538-1778AC5F78E4}"/>
          </ac:spMkLst>
        </pc:spChg>
      </pc:sldChg>
      <pc:sldChg chg="modNotes">
        <pc:chgData name="Abimelech Velazco" userId="mfH0nLfEG6jTKWPQxatoF9jWV7k72C1yg/bGuudLpbI=" providerId="None" clId="Web-{40982E4F-2F1A-4E2F-99F6-55D0CF7DDC69}" dt="2023-02-07T17:51:20.847" v="77"/>
        <pc:sldMkLst>
          <pc:docMk/>
          <pc:sldMk cId="3893582439" sldId="292"/>
        </pc:sldMkLst>
      </pc:sldChg>
      <pc:sldChg chg="modNotes">
        <pc:chgData name="Abimelech Velazco" userId="mfH0nLfEG6jTKWPQxatoF9jWV7k72C1yg/bGuudLpbI=" providerId="None" clId="Web-{40982E4F-2F1A-4E2F-99F6-55D0CF7DDC69}" dt="2023-02-07T17:50:03.766" v="71"/>
        <pc:sldMkLst>
          <pc:docMk/>
          <pc:sldMk cId="254506559" sldId="301"/>
        </pc:sldMkLst>
      </pc:sldChg>
      <pc:sldChg chg="addSp delSp modSp modNotes">
        <pc:chgData name="Abimelech Velazco" userId="mfH0nLfEG6jTKWPQxatoF9jWV7k72C1yg/bGuudLpbI=" providerId="None" clId="Web-{40982E4F-2F1A-4E2F-99F6-55D0CF7DDC69}" dt="2023-02-07T18:08:49.165" v="112"/>
        <pc:sldMkLst>
          <pc:docMk/>
          <pc:sldMk cId="124969767" sldId="303"/>
        </pc:sldMkLst>
        <pc:spChg chg="add del mod">
          <ac:chgData name="Abimelech Velazco" userId="mfH0nLfEG6jTKWPQxatoF9jWV7k72C1yg/bGuudLpbI=" providerId="None" clId="Web-{40982E4F-2F1A-4E2F-99F6-55D0CF7DDC69}" dt="2023-02-07T18:01:50.760" v="105" actId="20577"/>
          <ac:spMkLst>
            <pc:docMk/>
            <pc:sldMk cId="124969767" sldId="303"/>
            <ac:spMk id="15" creationId="{33F48921-5B00-4179-923F-943B9F54F9DF}"/>
          </ac:spMkLst>
        </pc:spChg>
      </pc:sldChg>
      <pc:sldChg chg="modNotes">
        <pc:chgData name="Abimelech Velazco" userId="mfH0nLfEG6jTKWPQxatoF9jWV7k72C1yg/bGuudLpbI=" providerId="None" clId="Web-{40982E4F-2F1A-4E2F-99F6-55D0CF7DDC69}" dt="2023-02-07T17:47:32.417" v="46"/>
        <pc:sldMkLst>
          <pc:docMk/>
          <pc:sldMk cId="2770221324" sldId="516"/>
        </pc:sldMkLst>
      </pc:sldChg>
      <pc:sldChg chg="modNotes">
        <pc:chgData name="Abimelech Velazco" userId="mfH0nLfEG6jTKWPQxatoF9jWV7k72C1yg/bGuudLpbI=" providerId="None" clId="Web-{40982E4F-2F1A-4E2F-99F6-55D0CF7DDC69}" dt="2023-02-07T17:48:45.185" v="49"/>
        <pc:sldMkLst>
          <pc:docMk/>
          <pc:sldMk cId="956675003" sldId="526"/>
        </pc:sldMkLst>
      </pc:sldChg>
      <pc:sldChg chg="modNotes">
        <pc:chgData name="Abimelech Velazco" userId="mfH0nLfEG6jTKWPQxatoF9jWV7k72C1yg/bGuudLpbI=" providerId="None" clId="Web-{40982E4F-2F1A-4E2F-99F6-55D0CF7DDC69}" dt="2023-02-07T17:49:05.139" v="52"/>
        <pc:sldMkLst>
          <pc:docMk/>
          <pc:sldMk cId="1114404533" sldId="527"/>
        </pc:sldMkLst>
      </pc:sldChg>
      <pc:sldChg chg="modNotes">
        <pc:chgData name="Abimelech Velazco" userId="mfH0nLfEG6jTKWPQxatoF9jWV7k72C1yg/bGuudLpbI=" providerId="None" clId="Web-{40982E4F-2F1A-4E2F-99F6-55D0CF7DDC69}" dt="2023-02-07T17:49:14.796" v="56"/>
        <pc:sldMkLst>
          <pc:docMk/>
          <pc:sldMk cId="2042830492" sldId="529"/>
        </pc:sldMkLst>
      </pc:sldChg>
      <pc:sldChg chg="modNotes">
        <pc:chgData name="Abimelech Velazco" userId="mfH0nLfEG6jTKWPQxatoF9jWV7k72C1yg/bGuudLpbI=" providerId="None" clId="Web-{40982E4F-2F1A-4E2F-99F6-55D0CF7DDC69}" dt="2023-02-07T17:49:22.077" v="60"/>
        <pc:sldMkLst>
          <pc:docMk/>
          <pc:sldMk cId="4280611315" sldId="530"/>
        </pc:sldMkLst>
      </pc:sldChg>
      <pc:sldChg chg="modNotes">
        <pc:chgData name="Abimelech Velazco" userId="mfH0nLfEG6jTKWPQxatoF9jWV7k72C1yg/bGuudLpbI=" providerId="None" clId="Web-{40982E4F-2F1A-4E2F-99F6-55D0CF7DDC69}" dt="2023-02-07T17:49:26.015" v="61"/>
        <pc:sldMkLst>
          <pc:docMk/>
          <pc:sldMk cId="2911824494" sldId="531"/>
        </pc:sldMkLst>
      </pc:sldChg>
      <pc:sldChg chg="modNotes">
        <pc:chgData name="Abimelech Velazco" userId="mfH0nLfEG6jTKWPQxatoF9jWV7k72C1yg/bGuudLpbI=" providerId="None" clId="Web-{40982E4F-2F1A-4E2F-99F6-55D0CF7DDC69}" dt="2023-02-07T17:49:36.828" v="63"/>
        <pc:sldMkLst>
          <pc:docMk/>
          <pc:sldMk cId="3136114286" sldId="532"/>
        </pc:sldMkLst>
      </pc:sldChg>
      <pc:sldChg chg="modNotes">
        <pc:chgData name="Abimelech Velazco" userId="mfH0nLfEG6jTKWPQxatoF9jWV7k72C1yg/bGuudLpbI=" providerId="None" clId="Web-{40982E4F-2F1A-4E2F-99F6-55D0CF7DDC69}" dt="2023-02-07T17:49:37.094" v="66"/>
        <pc:sldMkLst>
          <pc:docMk/>
          <pc:sldMk cId="9084905" sldId="533"/>
        </pc:sldMkLst>
      </pc:sldChg>
      <pc:sldChg chg="modNotes">
        <pc:chgData name="Abimelech Velazco" userId="mfH0nLfEG6jTKWPQxatoF9jWV7k72C1yg/bGuudLpbI=" providerId="None" clId="Web-{40982E4F-2F1A-4E2F-99F6-55D0CF7DDC69}" dt="2023-02-07T17:49:42.812" v="67"/>
        <pc:sldMkLst>
          <pc:docMk/>
          <pc:sldMk cId="1214459257" sldId="534"/>
        </pc:sldMkLst>
      </pc:sldChg>
      <pc:sldChg chg="modNotes">
        <pc:chgData name="Abimelech Velazco" userId="mfH0nLfEG6jTKWPQxatoF9jWV7k72C1yg/bGuudLpbI=" providerId="None" clId="Web-{40982E4F-2F1A-4E2F-99F6-55D0CF7DDC69}" dt="2023-02-07T17:51:39.598" v="80"/>
        <pc:sldMkLst>
          <pc:docMk/>
          <pc:sldMk cId="3353902086" sldId="536"/>
        </pc:sldMkLst>
      </pc:sldChg>
      <pc:sldChg chg="modNotes">
        <pc:chgData name="Abimelech Velazco" userId="mfH0nLfEG6jTKWPQxatoF9jWV7k72C1yg/bGuudLpbI=" providerId="None" clId="Web-{40982E4F-2F1A-4E2F-99F6-55D0CF7DDC69}" dt="2023-02-07T17:56:47.358" v="87"/>
        <pc:sldMkLst>
          <pc:docMk/>
          <pc:sldMk cId="3504706759" sldId="537"/>
        </pc:sldMkLst>
      </pc:sldChg>
      <pc:sldChg chg="modNotes">
        <pc:chgData name="Abimelech Velazco" userId="mfH0nLfEG6jTKWPQxatoF9jWV7k72C1yg/bGuudLpbI=" providerId="None" clId="Web-{40982E4F-2F1A-4E2F-99F6-55D0CF7DDC69}" dt="2023-02-07T18:00:24.663" v="90"/>
        <pc:sldMkLst>
          <pc:docMk/>
          <pc:sldMk cId="3095742888" sldId="540"/>
        </pc:sldMkLst>
      </pc:sldChg>
      <pc:sldChg chg="modNotes">
        <pc:chgData name="Abimelech Velazco" userId="mfH0nLfEG6jTKWPQxatoF9jWV7k72C1yg/bGuudLpbI=" providerId="None" clId="Web-{40982E4F-2F1A-4E2F-99F6-55D0CF7DDC69}" dt="2023-02-07T17:50:14.110" v="73"/>
        <pc:sldMkLst>
          <pc:docMk/>
          <pc:sldMk cId="2026236798" sldId="542"/>
        </pc:sldMkLst>
      </pc:sldChg>
      <pc:sldChg chg="modNotes">
        <pc:chgData name="Abimelech Velazco" userId="mfH0nLfEG6jTKWPQxatoF9jWV7k72C1yg/bGuudLpbI=" providerId="None" clId="Web-{40982E4F-2F1A-4E2F-99F6-55D0CF7DDC69}" dt="2023-02-07T17:41:03.091" v="11"/>
        <pc:sldMkLst>
          <pc:docMk/>
          <pc:sldMk cId="2835676344" sldId="544"/>
        </pc:sldMkLst>
      </pc:sldChg>
    </pc:docChg>
  </pc:docChgLst>
  <pc:docChgLst>
    <pc:chgData name="Abimelech Velazco" userId="mfH0nLfEG6jTKWPQxatoF9jWV7k72C1yg/bGuudLpbI=" providerId="None" clId="Web-{F0287E5B-5AFD-4809-8351-13F4754CEF4B}"/>
    <pc:docChg chg="modSld">
      <pc:chgData name="Abimelech Velazco" userId="mfH0nLfEG6jTKWPQxatoF9jWV7k72C1yg/bGuudLpbI=" providerId="None" clId="Web-{F0287E5B-5AFD-4809-8351-13F4754CEF4B}" dt="2023-02-08T19:34:05.879" v="30"/>
      <pc:docMkLst>
        <pc:docMk/>
      </pc:docMkLst>
      <pc:sldChg chg="addSp delSp modSp">
        <pc:chgData name="Abimelech Velazco" userId="mfH0nLfEG6jTKWPQxatoF9jWV7k72C1yg/bGuudLpbI=" providerId="None" clId="Web-{F0287E5B-5AFD-4809-8351-13F4754CEF4B}" dt="2023-02-08T19:34:05.879" v="30"/>
        <pc:sldMkLst>
          <pc:docMk/>
          <pc:sldMk cId="124969767" sldId="303"/>
        </pc:sldMkLst>
        <pc:spChg chg="del">
          <ac:chgData name="Abimelech Velazco" userId="mfH0nLfEG6jTKWPQxatoF9jWV7k72C1yg/bGuudLpbI=" providerId="None" clId="Web-{F0287E5B-5AFD-4809-8351-13F4754CEF4B}" dt="2023-02-08T19:32:44.095" v="1"/>
          <ac:spMkLst>
            <pc:docMk/>
            <pc:sldMk cId="124969767" sldId="303"/>
            <ac:spMk id="4" creationId="{00000000-0000-0000-0000-000000000000}"/>
          </ac:spMkLst>
        </pc:spChg>
        <pc:spChg chg="mod">
          <ac:chgData name="Abimelech Velazco" userId="mfH0nLfEG6jTKWPQxatoF9jWV7k72C1yg/bGuudLpbI=" providerId="None" clId="Web-{F0287E5B-5AFD-4809-8351-13F4754CEF4B}" dt="2023-02-08T19:33:45.222" v="24" actId="20577"/>
          <ac:spMkLst>
            <pc:docMk/>
            <pc:sldMk cId="124969767" sldId="303"/>
            <ac:spMk id="17" creationId="{D8414E7A-D111-E444-2485-F884008DD505}"/>
          </ac:spMkLst>
        </pc:spChg>
        <pc:graphicFrameChg chg="del">
          <ac:chgData name="Abimelech Velazco" userId="mfH0nLfEG6jTKWPQxatoF9jWV7k72C1yg/bGuudLpbI=" providerId="None" clId="Web-{F0287E5B-5AFD-4809-8351-13F4754CEF4B}" dt="2023-02-08T19:32:40.720" v="0"/>
          <ac:graphicFrameMkLst>
            <pc:docMk/>
            <pc:sldMk cId="124969767" sldId="303"/>
            <ac:graphicFrameMk id="5" creationId="{C9D9054E-D76C-9E86-5759-C328969E826C}"/>
          </ac:graphicFrameMkLst>
        </pc:graphicFrameChg>
        <pc:graphicFrameChg chg="add mod modGraphic">
          <ac:chgData name="Abimelech Velazco" userId="mfH0nLfEG6jTKWPQxatoF9jWV7k72C1yg/bGuudLpbI=" providerId="None" clId="Web-{F0287E5B-5AFD-4809-8351-13F4754CEF4B}" dt="2023-02-08T19:34:05.879" v="30"/>
          <ac:graphicFrameMkLst>
            <pc:docMk/>
            <pc:sldMk cId="124969767" sldId="303"/>
            <ac:graphicFrameMk id="13" creationId="{C2794AF0-5A15-C7F0-1FA4-B37291E6A07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C3953-DE0B-41BB-8663-DD681924D46A}" type="doc">
      <dgm:prSet loTypeId="urn:microsoft.com/office/officeart/2005/8/layout/hList3" loCatId="list" qsTypeId="urn:microsoft.com/office/officeart/2005/8/quickstyle/simple4" qsCatId="simple" csTypeId="urn:microsoft.com/office/officeart/2005/8/colors/accent2_2" csCatId="accent2" phldr="1"/>
      <dgm:spPr/>
    </dgm:pt>
    <dgm:pt modelId="{8FADB595-D39A-4743-9144-6DC37DC233AA}">
      <dgm:prSet phldrT="[Text]"/>
      <dgm:spPr/>
      <dgm:t>
        <a:bodyPr/>
        <a:lstStyle/>
        <a:p>
          <a:r>
            <a:rPr lang="en-US" dirty="0"/>
            <a:t>Team of </a:t>
          </a:r>
          <a:r>
            <a:rPr lang="en-US" b="1" dirty="0"/>
            <a:t>clinical, direct care and peer support staff</a:t>
          </a:r>
          <a:r>
            <a:rPr lang="en-US" dirty="0"/>
            <a:t> working collaboratively</a:t>
          </a:r>
        </a:p>
      </dgm:t>
    </dgm:pt>
    <dgm:pt modelId="{7670D093-9B48-4439-83BE-80A1897B798E}" type="parTrans" cxnId="{14C3AFCB-6A35-4B92-8BA6-2BAC047536C0}">
      <dgm:prSet/>
      <dgm:spPr/>
      <dgm:t>
        <a:bodyPr/>
        <a:lstStyle/>
        <a:p>
          <a:endParaRPr lang="en-US"/>
        </a:p>
      </dgm:t>
    </dgm:pt>
    <dgm:pt modelId="{C9A685E5-46CD-4069-9BBB-AC56B544D57F}" type="sibTrans" cxnId="{14C3AFCB-6A35-4B92-8BA6-2BAC047536C0}">
      <dgm:prSet/>
      <dgm:spPr/>
      <dgm:t>
        <a:bodyPr/>
        <a:lstStyle/>
        <a:p>
          <a:endParaRPr lang="en-US"/>
        </a:p>
      </dgm:t>
    </dgm:pt>
    <dgm:pt modelId="{A502C9B0-E779-4C42-86EB-62B41E36BAA2}">
      <dgm:prSet phldrT="[Text]"/>
      <dgm:spPr/>
      <dgm:t>
        <a:bodyPr/>
        <a:lstStyle/>
        <a:p>
          <a:r>
            <a:rPr lang="en-US" dirty="0"/>
            <a:t>ACCS persons served are </a:t>
          </a:r>
          <a:r>
            <a:rPr lang="en-US" b="1" dirty="0"/>
            <a:t>assigned to an ITT </a:t>
          </a:r>
          <a:r>
            <a:rPr lang="en-US" dirty="0"/>
            <a:t>that is involved in their care</a:t>
          </a:r>
        </a:p>
      </dgm:t>
    </dgm:pt>
    <dgm:pt modelId="{4FFD4B3B-61B5-4049-8DC4-55CC1D306753}" type="parTrans" cxnId="{687E81BD-9C34-45EE-B61D-B3F95B00DC8B}">
      <dgm:prSet/>
      <dgm:spPr/>
      <dgm:t>
        <a:bodyPr/>
        <a:lstStyle/>
        <a:p>
          <a:endParaRPr lang="en-US"/>
        </a:p>
      </dgm:t>
    </dgm:pt>
    <dgm:pt modelId="{953F6439-A144-4E2F-BD1D-22A76EC6B2C0}" type="sibTrans" cxnId="{687E81BD-9C34-45EE-B61D-B3F95B00DC8B}">
      <dgm:prSet/>
      <dgm:spPr/>
      <dgm:t>
        <a:bodyPr/>
        <a:lstStyle/>
        <a:p>
          <a:endParaRPr lang="en-US"/>
        </a:p>
      </dgm:t>
    </dgm:pt>
    <dgm:pt modelId="{613B8954-3658-401D-9271-854A8BB79462}">
      <dgm:prSet phldrT="[Text]"/>
      <dgm:spPr/>
      <dgm:t>
        <a:bodyPr/>
        <a:lstStyle/>
        <a:p>
          <a:r>
            <a:rPr lang="en-US" b="1" dirty="0"/>
            <a:t>ITT remains the same throughout tenure </a:t>
          </a:r>
          <a:r>
            <a:rPr lang="en-US" dirty="0"/>
            <a:t>in ACCS including when housing setting changes</a:t>
          </a:r>
        </a:p>
      </dgm:t>
    </dgm:pt>
    <dgm:pt modelId="{BE541976-11A7-4FC2-A03D-DB38D4696905}" type="parTrans" cxnId="{55A9F908-FA12-47D0-B244-99D6145A6C42}">
      <dgm:prSet/>
      <dgm:spPr/>
      <dgm:t>
        <a:bodyPr/>
        <a:lstStyle/>
        <a:p>
          <a:endParaRPr lang="en-US"/>
        </a:p>
      </dgm:t>
    </dgm:pt>
    <dgm:pt modelId="{4895D582-0220-4C47-A41D-9D4759C00208}" type="sibTrans" cxnId="{55A9F908-FA12-47D0-B244-99D6145A6C42}">
      <dgm:prSet/>
      <dgm:spPr/>
      <dgm:t>
        <a:bodyPr/>
        <a:lstStyle/>
        <a:p>
          <a:endParaRPr lang="en-US"/>
        </a:p>
      </dgm:t>
    </dgm:pt>
    <dgm:pt modelId="{E521007B-E49A-4415-818D-7C0A2853A4AB}">
      <dgm:prSet phldrT="[Text]"/>
      <dgm:spPr/>
      <dgm:t>
        <a:bodyPr/>
        <a:lstStyle/>
        <a:p>
          <a:endParaRPr lang="en-US"/>
        </a:p>
      </dgm:t>
    </dgm:pt>
    <dgm:pt modelId="{05ACF7EE-3D9E-4B52-81C3-9D4E28F36500}" type="parTrans" cxnId="{1BCA23DC-0C05-4270-9B2D-C0B2B73FAEDC}">
      <dgm:prSet/>
      <dgm:spPr/>
      <dgm:t>
        <a:bodyPr/>
        <a:lstStyle/>
        <a:p>
          <a:endParaRPr lang="en-US"/>
        </a:p>
      </dgm:t>
    </dgm:pt>
    <dgm:pt modelId="{1FD7822C-1848-4934-BC19-C0DFE889B695}" type="sibTrans" cxnId="{1BCA23DC-0C05-4270-9B2D-C0B2B73FAEDC}">
      <dgm:prSet/>
      <dgm:spPr/>
      <dgm:t>
        <a:bodyPr/>
        <a:lstStyle/>
        <a:p>
          <a:endParaRPr lang="en-US"/>
        </a:p>
      </dgm:t>
    </dgm:pt>
    <dgm:pt modelId="{C8BA8115-FFA3-4B70-B3B5-AC0FAA262402}">
      <dgm:prSet phldrT="[Text]"/>
      <dgm:spPr/>
      <dgm:t>
        <a:bodyPr/>
        <a:lstStyle/>
        <a:p>
          <a:endParaRPr lang="en-US"/>
        </a:p>
      </dgm:t>
    </dgm:pt>
    <dgm:pt modelId="{16E3B21D-C53D-4962-BC88-8D5BC06AF022}" type="parTrans" cxnId="{05873AFF-784F-4DD2-8306-20308E728E78}">
      <dgm:prSet/>
      <dgm:spPr/>
      <dgm:t>
        <a:bodyPr/>
        <a:lstStyle/>
        <a:p>
          <a:endParaRPr lang="en-US"/>
        </a:p>
      </dgm:t>
    </dgm:pt>
    <dgm:pt modelId="{E39A8F5E-2A57-4F96-8CAC-95E264B2E176}" type="sibTrans" cxnId="{05873AFF-784F-4DD2-8306-20308E728E78}">
      <dgm:prSet/>
      <dgm:spPr/>
      <dgm:t>
        <a:bodyPr/>
        <a:lstStyle/>
        <a:p>
          <a:endParaRPr lang="en-US"/>
        </a:p>
      </dgm:t>
    </dgm:pt>
    <dgm:pt modelId="{BD80462C-CC38-44FA-B323-6C1431865331}" type="pres">
      <dgm:prSet presAssocID="{BE9C3953-DE0B-41BB-8663-DD681924D46A}" presName="composite" presStyleCnt="0">
        <dgm:presLayoutVars>
          <dgm:chMax val="1"/>
          <dgm:dir/>
          <dgm:resizeHandles val="exact"/>
        </dgm:presLayoutVars>
      </dgm:prSet>
      <dgm:spPr/>
    </dgm:pt>
    <dgm:pt modelId="{C0DD0ACA-28BE-49A5-8E07-3741A00942F5}" type="pres">
      <dgm:prSet presAssocID="{8FADB595-D39A-4743-9144-6DC37DC233AA}" presName="roof" presStyleLbl="dkBgShp" presStyleIdx="0" presStyleCnt="2"/>
      <dgm:spPr/>
    </dgm:pt>
    <dgm:pt modelId="{46E53B2E-AAA9-4B01-ACDC-1C7BA7A4A893}" type="pres">
      <dgm:prSet presAssocID="{8FADB595-D39A-4743-9144-6DC37DC233AA}" presName="pillars" presStyleCnt="0"/>
      <dgm:spPr/>
    </dgm:pt>
    <dgm:pt modelId="{1460EEF2-081B-43B3-AABB-E7C994B83DA0}" type="pres">
      <dgm:prSet presAssocID="{8FADB595-D39A-4743-9144-6DC37DC233AA}" presName="pillar1" presStyleLbl="node1" presStyleIdx="0" presStyleCnt="2">
        <dgm:presLayoutVars>
          <dgm:bulletEnabled val="1"/>
        </dgm:presLayoutVars>
      </dgm:prSet>
      <dgm:spPr/>
    </dgm:pt>
    <dgm:pt modelId="{8690BC17-857F-4912-BAB4-38A55FC49F34}" type="pres">
      <dgm:prSet presAssocID="{613B8954-3658-401D-9271-854A8BB79462}" presName="pillarX" presStyleLbl="node1" presStyleIdx="1" presStyleCnt="2">
        <dgm:presLayoutVars>
          <dgm:bulletEnabled val="1"/>
        </dgm:presLayoutVars>
      </dgm:prSet>
      <dgm:spPr/>
    </dgm:pt>
    <dgm:pt modelId="{CF9480B7-298D-42CC-B74A-D60661BC80F1}" type="pres">
      <dgm:prSet presAssocID="{8FADB595-D39A-4743-9144-6DC37DC233AA}" presName="base" presStyleLbl="dkBgShp" presStyleIdx="1" presStyleCnt="2"/>
      <dgm:spPr/>
    </dgm:pt>
  </dgm:ptLst>
  <dgm:cxnLst>
    <dgm:cxn modelId="{55A9F908-FA12-47D0-B244-99D6145A6C42}" srcId="{8FADB595-D39A-4743-9144-6DC37DC233AA}" destId="{613B8954-3658-401D-9271-854A8BB79462}" srcOrd="1" destOrd="0" parTransId="{BE541976-11A7-4FC2-A03D-DB38D4696905}" sibTransId="{4895D582-0220-4C47-A41D-9D4759C00208}"/>
    <dgm:cxn modelId="{1D47E810-57BB-48BF-BC07-3F3E92418704}" type="presOf" srcId="{BE9C3953-DE0B-41BB-8663-DD681924D46A}" destId="{BD80462C-CC38-44FA-B323-6C1431865331}" srcOrd="0" destOrd="0" presId="urn:microsoft.com/office/officeart/2005/8/layout/hList3"/>
    <dgm:cxn modelId="{4D332F6F-7446-495E-B333-F9572E42EE7B}" type="presOf" srcId="{613B8954-3658-401D-9271-854A8BB79462}" destId="{8690BC17-857F-4912-BAB4-38A55FC49F34}" srcOrd="0" destOrd="0" presId="urn:microsoft.com/office/officeart/2005/8/layout/hList3"/>
    <dgm:cxn modelId="{A1C0367C-B87B-4218-81EB-5E0064A47A7A}" type="presOf" srcId="{A502C9B0-E779-4C42-86EB-62B41E36BAA2}" destId="{1460EEF2-081B-43B3-AABB-E7C994B83DA0}" srcOrd="0" destOrd="0" presId="urn:microsoft.com/office/officeart/2005/8/layout/hList3"/>
    <dgm:cxn modelId="{38E931B0-8651-479D-B40B-EE6E453D9730}" type="presOf" srcId="{8FADB595-D39A-4743-9144-6DC37DC233AA}" destId="{C0DD0ACA-28BE-49A5-8E07-3741A00942F5}" srcOrd="0" destOrd="0" presId="urn:microsoft.com/office/officeart/2005/8/layout/hList3"/>
    <dgm:cxn modelId="{687E81BD-9C34-45EE-B61D-B3F95B00DC8B}" srcId="{8FADB595-D39A-4743-9144-6DC37DC233AA}" destId="{A502C9B0-E779-4C42-86EB-62B41E36BAA2}" srcOrd="0" destOrd="0" parTransId="{4FFD4B3B-61B5-4049-8DC4-55CC1D306753}" sibTransId="{953F6439-A144-4E2F-BD1D-22A76EC6B2C0}"/>
    <dgm:cxn modelId="{14C3AFCB-6A35-4B92-8BA6-2BAC047536C0}" srcId="{BE9C3953-DE0B-41BB-8663-DD681924D46A}" destId="{8FADB595-D39A-4743-9144-6DC37DC233AA}" srcOrd="0" destOrd="0" parTransId="{7670D093-9B48-4439-83BE-80A1897B798E}" sibTransId="{C9A685E5-46CD-4069-9BBB-AC56B544D57F}"/>
    <dgm:cxn modelId="{1BCA23DC-0C05-4270-9B2D-C0B2B73FAEDC}" srcId="{BE9C3953-DE0B-41BB-8663-DD681924D46A}" destId="{E521007B-E49A-4415-818D-7C0A2853A4AB}" srcOrd="1" destOrd="0" parTransId="{05ACF7EE-3D9E-4B52-81C3-9D4E28F36500}" sibTransId="{1FD7822C-1848-4934-BC19-C0DFE889B695}"/>
    <dgm:cxn modelId="{05873AFF-784F-4DD2-8306-20308E728E78}" srcId="{BE9C3953-DE0B-41BB-8663-DD681924D46A}" destId="{C8BA8115-FFA3-4B70-B3B5-AC0FAA262402}" srcOrd="2" destOrd="0" parTransId="{16E3B21D-C53D-4962-BC88-8D5BC06AF022}" sibTransId="{E39A8F5E-2A57-4F96-8CAC-95E264B2E176}"/>
    <dgm:cxn modelId="{4F17DB3D-D177-4083-9652-C058ADCD37C3}" type="presParOf" srcId="{BD80462C-CC38-44FA-B323-6C1431865331}" destId="{C0DD0ACA-28BE-49A5-8E07-3741A00942F5}" srcOrd="0" destOrd="0" presId="urn:microsoft.com/office/officeart/2005/8/layout/hList3"/>
    <dgm:cxn modelId="{DCCD71FB-5D78-4238-B039-BCF4E64EA5A0}" type="presParOf" srcId="{BD80462C-CC38-44FA-B323-6C1431865331}" destId="{46E53B2E-AAA9-4B01-ACDC-1C7BA7A4A893}" srcOrd="1" destOrd="0" presId="urn:microsoft.com/office/officeart/2005/8/layout/hList3"/>
    <dgm:cxn modelId="{5E1502F2-D033-4856-B692-74F422C597C0}" type="presParOf" srcId="{46E53B2E-AAA9-4B01-ACDC-1C7BA7A4A893}" destId="{1460EEF2-081B-43B3-AABB-E7C994B83DA0}" srcOrd="0" destOrd="0" presId="urn:microsoft.com/office/officeart/2005/8/layout/hList3"/>
    <dgm:cxn modelId="{3DA929F1-5536-44E3-9988-7556767D8DB9}" type="presParOf" srcId="{46E53B2E-AAA9-4B01-ACDC-1C7BA7A4A893}" destId="{8690BC17-857F-4912-BAB4-38A55FC49F34}" srcOrd="1" destOrd="0" presId="urn:microsoft.com/office/officeart/2005/8/layout/hList3"/>
    <dgm:cxn modelId="{666245E0-69F7-4007-9858-33E825FF3318}" type="presParOf" srcId="{BD80462C-CC38-44FA-B323-6C1431865331}" destId="{CF9480B7-298D-42CC-B74A-D60661BC80F1}"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9C3953-DE0B-41BB-8663-DD681924D46A}" type="doc">
      <dgm:prSet loTypeId="urn:microsoft.com/office/officeart/2005/8/layout/hList3" loCatId="list" qsTypeId="urn:microsoft.com/office/officeart/2005/8/quickstyle/simple4" qsCatId="simple" csTypeId="urn:microsoft.com/office/officeart/2005/8/colors/accent2_2" csCatId="accent2" phldr="1"/>
      <dgm:spPr/>
    </dgm:pt>
    <dgm:pt modelId="{E521007B-E49A-4415-818D-7C0A2853A4AB}">
      <dgm:prSet phldrT="[Text]"/>
      <dgm:spPr/>
      <dgm:t>
        <a:bodyPr/>
        <a:lstStyle/>
        <a:p>
          <a:r>
            <a:rPr lang="en-US" dirty="0"/>
            <a:t>Must have at least </a:t>
          </a:r>
          <a:r>
            <a:rPr lang="en-US" b="1" dirty="0"/>
            <a:t>1 FTE licensed clinical staff</a:t>
          </a:r>
          <a:r>
            <a:rPr lang="en-US" dirty="0"/>
            <a:t> performing LPHA per 28 persons</a:t>
          </a:r>
        </a:p>
      </dgm:t>
    </dgm:pt>
    <dgm:pt modelId="{05ACF7EE-3D9E-4B52-81C3-9D4E28F36500}" type="parTrans" cxnId="{1BCA23DC-0C05-4270-9B2D-C0B2B73FAEDC}">
      <dgm:prSet/>
      <dgm:spPr/>
      <dgm:t>
        <a:bodyPr/>
        <a:lstStyle/>
        <a:p>
          <a:endParaRPr lang="en-US"/>
        </a:p>
      </dgm:t>
    </dgm:pt>
    <dgm:pt modelId="{1FD7822C-1848-4934-BC19-C0DFE889B695}" type="sibTrans" cxnId="{1BCA23DC-0C05-4270-9B2D-C0B2B73FAEDC}">
      <dgm:prSet/>
      <dgm:spPr/>
      <dgm:t>
        <a:bodyPr/>
        <a:lstStyle/>
        <a:p>
          <a:endParaRPr lang="en-US"/>
        </a:p>
      </dgm:t>
    </dgm:pt>
    <dgm:pt modelId="{C8BA8115-FFA3-4B70-B3B5-AC0FAA262402}">
      <dgm:prSet phldrT="[Text]"/>
      <dgm:spPr/>
      <dgm:t>
        <a:bodyPr/>
        <a:lstStyle/>
        <a:p>
          <a:r>
            <a:rPr lang="en-US" dirty="0"/>
            <a:t>Required to </a:t>
          </a:r>
          <a:r>
            <a:rPr lang="en-US" b="1" dirty="0"/>
            <a:t>meet once per week </a:t>
          </a:r>
          <a:r>
            <a:rPr lang="en-US" dirty="0"/>
            <a:t>to facilitate ongoing communication and coordination of assessment, treatment planning and service delivery</a:t>
          </a:r>
        </a:p>
      </dgm:t>
    </dgm:pt>
    <dgm:pt modelId="{16E3B21D-C53D-4962-BC88-8D5BC06AF022}" type="parTrans" cxnId="{05873AFF-784F-4DD2-8306-20308E728E78}">
      <dgm:prSet/>
      <dgm:spPr/>
      <dgm:t>
        <a:bodyPr/>
        <a:lstStyle/>
        <a:p>
          <a:endParaRPr lang="en-US"/>
        </a:p>
      </dgm:t>
    </dgm:pt>
    <dgm:pt modelId="{E39A8F5E-2A57-4F96-8CAC-95E264B2E176}" type="sibTrans" cxnId="{05873AFF-784F-4DD2-8306-20308E728E78}">
      <dgm:prSet/>
      <dgm:spPr/>
      <dgm:t>
        <a:bodyPr/>
        <a:lstStyle/>
        <a:p>
          <a:endParaRPr lang="en-US"/>
        </a:p>
      </dgm:t>
    </dgm:pt>
    <dgm:pt modelId="{BD80462C-CC38-44FA-B323-6C1431865331}" type="pres">
      <dgm:prSet presAssocID="{BE9C3953-DE0B-41BB-8663-DD681924D46A}" presName="composite" presStyleCnt="0">
        <dgm:presLayoutVars>
          <dgm:chMax val="1"/>
          <dgm:dir/>
          <dgm:resizeHandles val="exact"/>
        </dgm:presLayoutVars>
      </dgm:prSet>
      <dgm:spPr/>
    </dgm:pt>
    <dgm:pt modelId="{51E0C925-D4CD-498E-B148-52A0FFFE5B1A}" type="pres">
      <dgm:prSet presAssocID="{E521007B-E49A-4415-818D-7C0A2853A4AB}" presName="roof" presStyleLbl="dkBgShp" presStyleIdx="0" presStyleCnt="2"/>
      <dgm:spPr/>
    </dgm:pt>
    <dgm:pt modelId="{A1EE6BE3-9F0E-4642-90B4-AF60B8E243D0}" type="pres">
      <dgm:prSet presAssocID="{E521007B-E49A-4415-818D-7C0A2853A4AB}" presName="pillars" presStyleCnt="0"/>
      <dgm:spPr/>
    </dgm:pt>
    <dgm:pt modelId="{723F74DD-7B6C-4584-AF90-8A17D8BFDD6F}" type="pres">
      <dgm:prSet presAssocID="{E521007B-E49A-4415-818D-7C0A2853A4AB}" presName="pillar1" presStyleLbl="node1" presStyleIdx="0" presStyleCnt="1">
        <dgm:presLayoutVars>
          <dgm:bulletEnabled val="1"/>
        </dgm:presLayoutVars>
      </dgm:prSet>
      <dgm:spPr/>
    </dgm:pt>
    <dgm:pt modelId="{2C8CBD7A-6F24-46F7-A785-20AE498EDD49}" type="pres">
      <dgm:prSet presAssocID="{E521007B-E49A-4415-818D-7C0A2853A4AB}" presName="base" presStyleLbl="dkBgShp" presStyleIdx="1" presStyleCnt="2"/>
      <dgm:spPr/>
    </dgm:pt>
  </dgm:ptLst>
  <dgm:cxnLst>
    <dgm:cxn modelId="{1D47E810-57BB-48BF-BC07-3F3E92418704}" type="presOf" srcId="{BE9C3953-DE0B-41BB-8663-DD681924D46A}" destId="{BD80462C-CC38-44FA-B323-6C1431865331}" srcOrd="0" destOrd="0" presId="urn:microsoft.com/office/officeart/2005/8/layout/hList3"/>
    <dgm:cxn modelId="{A9922685-6796-418F-B81E-D3414B5D70ED}" type="presOf" srcId="{E521007B-E49A-4415-818D-7C0A2853A4AB}" destId="{51E0C925-D4CD-498E-B148-52A0FFFE5B1A}" srcOrd="0" destOrd="0" presId="urn:microsoft.com/office/officeart/2005/8/layout/hList3"/>
    <dgm:cxn modelId="{8E6F85C6-8ACA-4396-BF57-72403704CA7D}" type="presOf" srcId="{C8BA8115-FFA3-4B70-B3B5-AC0FAA262402}" destId="{723F74DD-7B6C-4584-AF90-8A17D8BFDD6F}" srcOrd="0" destOrd="0" presId="urn:microsoft.com/office/officeart/2005/8/layout/hList3"/>
    <dgm:cxn modelId="{1BCA23DC-0C05-4270-9B2D-C0B2B73FAEDC}" srcId="{BE9C3953-DE0B-41BB-8663-DD681924D46A}" destId="{E521007B-E49A-4415-818D-7C0A2853A4AB}" srcOrd="0" destOrd="0" parTransId="{05ACF7EE-3D9E-4B52-81C3-9D4E28F36500}" sibTransId="{1FD7822C-1848-4934-BC19-C0DFE889B695}"/>
    <dgm:cxn modelId="{05873AFF-784F-4DD2-8306-20308E728E78}" srcId="{E521007B-E49A-4415-818D-7C0A2853A4AB}" destId="{C8BA8115-FFA3-4B70-B3B5-AC0FAA262402}" srcOrd="0" destOrd="0" parTransId="{16E3B21D-C53D-4962-BC88-8D5BC06AF022}" sibTransId="{E39A8F5E-2A57-4F96-8CAC-95E264B2E176}"/>
    <dgm:cxn modelId="{426E648B-DE37-45F9-B348-0552796CFD4A}" type="presParOf" srcId="{BD80462C-CC38-44FA-B323-6C1431865331}" destId="{51E0C925-D4CD-498E-B148-52A0FFFE5B1A}" srcOrd="0" destOrd="0" presId="urn:microsoft.com/office/officeart/2005/8/layout/hList3"/>
    <dgm:cxn modelId="{8B84E117-6FF4-4A76-AEC8-B1CA623D3C9F}" type="presParOf" srcId="{BD80462C-CC38-44FA-B323-6C1431865331}" destId="{A1EE6BE3-9F0E-4642-90B4-AF60B8E243D0}" srcOrd="1" destOrd="0" presId="urn:microsoft.com/office/officeart/2005/8/layout/hList3"/>
    <dgm:cxn modelId="{04F4AE07-16BE-442A-B1CE-FA981A4F10D6}" type="presParOf" srcId="{A1EE6BE3-9F0E-4642-90B4-AF60B8E243D0}" destId="{723F74DD-7B6C-4584-AF90-8A17D8BFDD6F}" srcOrd="0" destOrd="0" presId="urn:microsoft.com/office/officeart/2005/8/layout/hList3"/>
    <dgm:cxn modelId="{59D3B1CA-3A89-4406-A4C5-0A4DD908BB82}" type="presParOf" srcId="{BD80462C-CC38-44FA-B323-6C1431865331}" destId="{2C8CBD7A-6F24-46F7-A785-20AE498EDD49}"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7B092-4D3F-4CEB-8147-FBC009F2A0D1}"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C44C02E1-BE54-4B2D-B0EC-78914352CDF1}">
      <dgm:prSet/>
      <dgm:spPr/>
      <dgm:t>
        <a:bodyPr/>
        <a:lstStyle/>
        <a:p>
          <a:r>
            <a:rPr lang="en-US" dirty="0"/>
            <a:t>Different perspectives from individuals with different levels of expertise</a:t>
          </a:r>
        </a:p>
      </dgm:t>
    </dgm:pt>
    <dgm:pt modelId="{E0A62868-3EB1-4B50-88D9-B24D70C6AD06}" type="parTrans" cxnId="{0B25DD3C-34F5-4CFD-9CA5-CFB70E3953D9}">
      <dgm:prSet/>
      <dgm:spPr/>
      <dgm:t>
        <a:bodyPr/>
        <a:lstStyle/>
        <a:p>
          <a:endParaRPr lang="en-US"/>
        </a:p>
      </dgm:t>
    </dgm:pt>
    <dgm:pt modelId="{EED8DB6C-70B0-42DD-8206-E0A6FA8F3F04}" type="sibTrans" cxnId="{0B25DD3C-34F5-4CFD-9CA5-CFB70E3953D9}">
      <dgm:prSet/>
      <dgm:spPr/>
      <dgm:t>
        <a:bodyPr/>
        <a:lstStyle/>
        <a:p>
          <a:endParaRPr lang="en-US"/>
        </a:p>
      </dgm:t>
    </dgm:pt>
    <dgm:pt modelId="{552B928F-95C4-4496-9C0B-020AC41D9720}">
      <dgm:prSet/>
      <dgm:spPr/>
      <dgm:t>
        <a:bodyPr/>
        <a:lstStyle/>
        <a:p>
          <a:r>
            <a:rPr lang="en-US" dirty="0"/>
            <a:t>Clinicians do not make all the decisions, which provides collaboration, consensus building, and person-centered care</a:t>
          </a:r>
        </a:p>
      </dgm:t>
    </dgm:pt>
    <dgm:pt modelId="{83F04D1B-7511-4289-AB8D-F76F37CBDCDD}" type="parTrans" cxnId="{D936F9D0-26CC-4D56-B605-5F589D7AE9D7}">
      <dgm:prSet/>
      <dgm:spPr/>
      <dgm:t>
        <a:bodyPr/>
        <a:lstStyle/>
        <a:p>
          <a:endParaRPr lang="en-US"/>
        </a:p>
      </dgm:t>
    </dgm:pt>
    <dgm:pt modelId="{69D26BA7-D439-441C-A862-00EF817DC6D8}" type="sibTrans" cxnId="{D936F9D0-26CC-4D56-B605-5F589D7AE9D7}">
      <dgm:prSet/>
      <dgm:spPr/>
      <dgm:t>
        <a:bodyPr/>
        <a:lstStyle/>
        <a:p>
          <a:endParaRPr lang="en-US"/>
        </a:p>
      </dgm:t>
    </dgm:pt>
    <dgm:pt modelId="{7F8BA8DF-B1C6-4286-B4D4-0793D5D8C662}">
      <dgm:prSet/>
      <dgm:spPr/>
      <dgm:t>
        <a:bodyPr/>
        <a:lstStyle/>
        <a:p>
          <a:r>
            <a:rPr lang="en-US" dirty="0"/>
            <a:t>Comprehensive services and specialized expertise that contribute to a person’s holistic health and overall well-being </a:t>
          </a:r>
        </a:p>
      </dgm:t>
    </dgm:pt>
    <dgm:pt modelId="{D959862A-ED35-4D8F-B2FA-BA699CDA7D6E}" type="parTrans" cxnId="{A22CE14E-36DE-4724-80A1-283884529622}">
      <dgm:prSet/>
      <dgm:spPr/>
      <dgm:t>
        <a:bodyPr/>
        <a:lstStyle/>
        <a:p>
          <a:endParaRPr lang="en-US"/>
        </a:p>
      </dgm:t>
    </dgm:pt>
    <dgm:pt modelId="{3B29616F-75B2-4203-BF74-7E7768C2661E}" type="sibTrans" cxnId="{A22CE14E-36DE-4724-80A1-283884529622}">
      <dgm:prSet/>
      <dgm:spPr/>
      <dgm:t>
        <a:bodyPr/>
        <a:lstStyle/>
        <a:p>
          <a:endParaRPr lang="en-US"/>
        </a:p>
      </dgm:t>
    </dgm:pt>
    <dgm:pt modelId="{C9C76CC5-6871-4671-A3B1-DE296CA050E7}">
      <dgm:prSet/>
      <dgm:spPr/>
      <dgm:t>
        <a:bodyPr/>
        <a:lstStyle/>
        <a:p>
          <a:r>
            <a:rPr lang="en-US"/>
            <a:t>Selected treatment interventions are supported by the person served and the team and implemented during every interaction</a:t>
          </a:r>
        </a:p>
      </dgm:t>
    </dgm:pt>
    <dgm:pt modelId="{7E12413B-9F7D-4251-9B28-AA17EAC5F12D}" type="parTrans" cxnId="{FC99E1BA-7456-463B-B008-B58C2D2184D8}">
      <dgm:prSet/>
      <dgm:spPr/>
      <dgm:t>
        <a:bodyPr/>
        <a:lstStyle/>
        <a:p>
          <a:endParaRPr lang="en-US"/>
        </a:p>
      </dgm:t>
    </dgm:pt>
    <dgm:pt modelId="{3A449C1A-3DF4-4CFA-9EDD-A62A2F0570F2}" type="sibTrans" cxnId="{FC99E1BA-7456-463B-B008-B58C2D2184D8}">
      <dgm:prSet/>
      <dgm:spPr/>
      <dgm:t>
        <a:bodyPr/>
        <a:lstStyle/>
        <a:p>
          <a:endParaRPr lang="en-US"/>
        </a:p>
      </dgm:t>
    </dgm:pt>
    <dgm:pt modelId="{820BEE86-4CBB-442C-BD96-5E214744D8ED}">
      <dgm:prSet/>
      <dgm:spPr/>
      <dgm:t>
        <a:bodyPr/>
        <a:lstStyle/>
        <a:p>
          <a:r>
            <a:rPr lang="en-US" dirty="0"/>
            <a:t>Information shared by team members, referrals, advocacy, and services they often did not know were available to them or how to access </a:t>
          </a:r>
        </a:p>
      </dgm:t>
    </dgm:pt>
    <dgm:pt modelId="{04FE3E3E-1D23-486C-9A7E-657A7CF0A062}" type="parTrans" cxnId="{B3913DEF-E8F6-4E94-9CC9-57BF7124C1D4}">
      <dgm:prSet/>
      <dgm:spPr/>
      <dgm:t>
        <a:bodyPr/>
        <a:lstStyle/>
        <a:p>
          <a:endParaRPr lang="en-US"/>
        </a:p>
      </dgm:t>
    </dgm:pt>
    <dgm:pt modelId="{87B787AC-4FE7-4B7C-BD7B-76251FD06EF5}" type="sibTrans" cxnId="{B3913DEF-E8F6-4E94-9CC9-57BF7124C1D4}">
      <dgm:prSet/>
      <dgm:spPr/>
      <dgm:t>
        <a:bodyPr/>
        <a:lstStyle/>
        <a:p>
          <a:endParaRPr lang="en-US"/>
        </a:p>
      </dgm:t>
    </dgm:pt>
    <dgm:pt modelId="{8E9BF84E-E256-4FCA-AFAF-1952D0FE041F}" type="pres">
      <dgm:prSet presAssocID="{3597B092-4D3F-4CEB-8147-FBC009F2A0D1}" presName="vert0" presStyleCnt="0">
        <dgm:presLayoutVars>
          <dgm:dir/>
          <dgm:animOne val="branch"/>
          <dgm:animLvl val="lvl"/>
        </dgm:presLayoutVars>
      </dgm:prSet>
      <dgm:spPr/>
    </dgm:pt>
    <dgm:pt modelId="{2D0C1C74-C58D-41C0-9CA3-D8E88101EB97}" type="pres">
      <dgm:prSet presAssocID="{C44C02E1-BE54-4B2D-B0EC-78914352CDF1}" presName="thickLine" presStyleLbl="alignNode1" presStyleIdx="0" presStyleCnt="5"/>
      <dgm:spPr/>
    </dgm:pt>
    <dgm:pt modelId="{00AA699C-AC2A-46AD-95AC-B87D53B320B6}" type="pres">
      <dgm:prSet presAssocID="{C44C02E1-BE54-4B2D-B0EC-78914352CDF1}" presName="horz1" presStyleCnt="0"/>
      <dgm:spPr/>
    </dgm:pt>
    <dgm:pt modelId="{4AC000E1-1F5C-4175-9CD3-C4C45325E140}" type="pres">
      <dgm:prSet presAssocID="{C44C02E1-BE54-4B2D-B0EC-78914352CDF1}" presName="tx1" presStyleLbl="revTx" presStyleIdx="0" presStyleCnt="5"/>
      <dgm:spPr/>
    </dgm:pt>
    <dgm:pt modelId="{D312F0FE-51A1-498D-B47D-8BA736D50877}" type="pres">
      <dgm:prSet presAssocID="{C44C02E1-BE54-4B2D-B0EC-78914352CDF1}" presName="vert1" presStyleCnt="0"/>
      <dgm:spPr/>
    </dgm:pt>
    <dgm:pt modelId="{528DBB2D-7EB5-4196-AB90-6DF1F44E8FB2}" type="pres">
      <dgm:prSet presAssocID="{552B928F-95C4-4496-9C0B-020AC41D9720}" presName="thickLine" presStyleLbl="alignNode1" presStyleIdx="1" presStyleCnt="5"/>
      <dgm:spPr/>
    </dgm:pt>
    <dgm:pt modelId="{6F13B57F-36C7-4D28-A28A-CFDBDA74D18B}" type="pres">
      <dgm:prSet presAssocID="{552B928F-95C4-4496-9C0B-020AC41D9720}" presName="horz1" presStyleCnt="0"/>
      <dgm:spPr/>
    </dgm:pt>
    <dgm:pt modelId="{4441BC08-4F09-4A74-8CF1-3B1022DAEE1F}" type="pres">
      <dgm:prSet presAssocID="{552B928F-95C4-4496-9C0B-020AC41D9720}" presName="tx1" presStyleLbl="revTx" presStyleIdx="1" presStyleCnt="5"/>
      <dgm:spPr/>
    </dgm:pt>
    <dgm:pt modelId="{D89E5583-1BA9-4785-BBF0-B80F8F63D395}" type="pres">
      <dgm:prSet presAssocID="{552B928F-95C4-4496-9C0B-020AC41D9720}" presName="vert1" presStyleCnt="0"/>
      <dgm:spPr/>
    </dgm:pt>
    <dgm:pt modelId="{E26C9CD8-B06A-4A3F-B8F4-3C0FBF678B28}" type="pres">
      <dgm:prSet presAssocID="{7F8BA8DF-B1C6-4286-B4D4-0793D5D8C662}" presName="thickLine" presStyleLbl="alignNode1" presStyleIdx="2" presStyleCnt="5"/>
      <dgm:spPr/>
    </dgm:pt>
    <dgm:pt modelId="{911239AC-EF0E-40C3-A9B0-0A4D0ABEA8C6}" type="pres">
      <dgm:prSet presAssocID="{7F8BA8DF-B1C6-4286-B4D4-0793D5D8C662}" presName="horz1" presStyleCnt="0"/>
      <dgm:spPr/>
    </dgm:pt>
    <dgm:pt modelId="{AB72F632-C42D-49B5-A742-7E265BF6A0D8}" type="pres">
      <dgm:prSet presAssocID="{7F8BA8DF-B1C6-4286-B4D4-0793D5D8C662}" presName="tx1" presStyleLbl="revTx" presStyleIdx="2" presStyleCnt="5"/>
      <dgm:spPr/>
    </dgm:pt>
    <dgm:pt modelId="{5913CF68-CBB0-4B1F-89FE-3EA6DF74F07F}" type="pres">
      <dgm:prSet presAssocID="{7F8BA8DF-B1C6-4286-B4D4-0793D5D8C662}" presName="vert1" presStyleCnt="0"/>
      <dgm:spPr/>
    </dgm:pt>
    <dgm:pt modelId="{E2C09E9E-25EE-436C-AEC7-02C326F7532D}" type="pres">
      <dgm:prSet presAssocID="{C9C76CC5-6871-4671-A3B1-DE296CA050E7}" presName="thickLine" presStyleLbl="alignNode1" presStyleIdx="3" presStyleCnt="5"/>
      <dgm:spPr/>
    </dgm:pt>
    <dgm:pt modelId="{F39B5AB8-A91F-4F22-8CD2-291986E3C7F2}" type="pres">
      <dgm:prSet presAssocID="{C9C76CC5-6871-4671-A3B1-DE296CA050E7}" presName="horz1" presStyleCnt="0"/>
      <dgm:spPr/>
    </dgm:pt>
    <dgm:pt modelId="{8325CF61-008F-42C3-ABE8-B0AC49FC4156}" type="pres">
      <dgm:prSet presAssocID="{C9C76CC5-6871-4671-A3B1-DE296CA050E7}" presName="tx1" presStyleLbl="revTx" presStyleIdx="3" presStyleCnt="5"/>
      <dgm:spPr/>
    </dgm:pt>
    <dgm:pt modelId="{BFB13640-581D-4D99-8190-6E8826CFBDF3}" type="pres">
      <dgm:prSet presAssocID="{C9C76CC5-6871-4671-A3B1-DE296CA050E7}" presName="vert1" presStyleCnt="0"/>
      <dgm:spPr/>
    </dgm:pt>
    <dgm:pt modelId="{D125FAFC-F709-463E-968C-2358D973CAA6}" type="pres">
      <dgm:prSet presAssocID="{820BEE86-4CBB-442C-BD96-5E214744D8ED}" presName="thickLine" presStyleLbl="alignNode1" presStyleIdx="4" presStyleCnt="5"/>
      <dgm:spPr/>
    </dgm:pt>
    <dgm:pt modelId="{629CE30A-E222-4465-A79E-D28FD243AC5D}" type="pres">
      <dgm:prSet presAssocID="{820BEE86-4CBB-442C-BD96-5E214744D8ED}" presName="horz1" presStyleCnt="0"/>
      <dgm:spPr/>
    </dgm:pt>
    <dgm:pt modelId="{4B3FF773-B686-4DE4-B91A-95592C79DB3A}" type="pres">
      <dgm:prSet presAssocID="{820BEE86-4CBB-442C-BD96-5E214744D8ED}" presName="tx1" presStyleLbl="revTx" presStyleIdx="4" presStyleCnt="5"/>
      <dgm:spPr/>
    </dgm:pt>
    <dgm:pt modelId="{E41B9263-01A3-49A0-8738-686D85034AE8}" type="pres">
      <dgm:prSet presAssocID="{820BEE86-4CBB-442C-BD96-5E214744D8ED}" presName="vert1" presStyleCnt="0"/>
      <dgm:spPr/>
    </dgm:pt>
  </dgm:ptLst>
  <dgm:cxnLst>
    <dgm:cxn modelId="{BBBF8222-C319-4077-A41B-D130ACEE69A4}" type="presOf" srcId="{552B928F-95C4-4496-9C0B-020AC41D9720}" destId="{4441BC08-4F09-4A74-8CF1-3B1022DAEE1F}" srcOrd="0" destOrd="0" presId="urn:microsoft.com/office/officeart/2008/layout/LinedList"/>
    <dgm:cxn modelId="{0B25DD3C-34F5-4CFD-9CA5-CFB70E3953D9}" srcId="{3597B092-4D3F-4CEB-8147-FBC009F2A0D1}" destId="{C44C02E1-BE54-4B2D-B0EC-78914352CDF1}" srcOrd="0" destOrd="0" parTransId="{E0A62868-3EB1-4B50-88D9-B24D70C6AD06}" sibTransId="{EED8DB6C-70B0-42DD-8206-E0A6FA8F3F04}"/>
    <dgm:cxn modelId="{A22CE14E-36DE-4724-80A1-283884529622}" srcId="{3597B092-4D3F-4CEB-8147-FBC009F2A0D1}" destId="{7F8BA8DF-B1C6-4286-B4D4-0793D5D8C662}" srcOrd="2" destOrd="0" parTransId="{D959862A-ED35-4D8F-B2FA-BA699CDA7D6E}" sibTransId="{3B29616F-75B2-4203-BF74-7E7768C2661E}"/>
    <dgm:cxn modelId="{BCF1817D-8D47-454D-99DA-EA5E6C8FCBAB}" type="presOf" srcId="{C9C76CC5-6871-4671-A3B1-DE296CA050E7}" destId="{8325CF61-008F-42C3-ABE8-B0AC49FC4156}" srcOrd="0" destOrd="0" presId="urn:microsoft.com/office/officeart/2008/layout/LinedList"/>
    <dgm:cxn modelId="{FBA26B95-1C8F-410A-832D-0957265DEC8A}" type="presOf" srcId="{3597B092-4D3F-4CEB-8147-FBC009F2A0D1}" destId="{8E9BF84E-E256-4FCA-AFAF-1952D0FE041F}" srcOrd="0" destOrd="0" presId="urn:microsoft.com/office/officeart/2008/layout/LinedList"/>
    <dgm:cxn modelId="{7F4854A0-0B48-4BFF-A962-51E42C0682AE}" type="presOf" srcId="{820BEE86-4CBB-442C-BD96-5E214744D8ED}" destId="{4B3FF773-B686-4DE4-B91A-95592C79DB3A}" srcOrd="0" destOrd="0" presId="urn:microsoft.com/office/officeart/2008/layout/LinedList"/>
    <dgm:cxn modelId="{CBAD32B6-B2FF-4CA7-AB79-0F149C80DB25}" type="presOf" srcId="{C44C02E1-BE54-4B2D-B0EC-78914352CDF1}" destId="{4AC000E1-1F5C-4175-9CD3-C4C45325E140}" srcOrd="0" destOrd="0" presId="urn:microsoft.com/office/officeart/2008/layout/LinedList"/>
    <dgm:cxn modelId="{FC99E1BA-7456-463B-B008-B58C2D2184D8}" srcId="{3597B092-4D3F-4CEB-8147-FBC009F2A0D1}" destId="{C9C76CC5-6871-4671-A3B1-DE296CA050E7}" srcOrd="3" destOrd="0" parTransId="{7E12413B-9F7D-4251-9B28-AA17EAC5F12D}" sibTransId="{3A449C1A-3DF4-4CFA-9EDD-A62A2F0570F2}"/>
    <dgm:cxn modelId="{D936F9D0-26CC-4D56-B605-5F589D7AE9D7}" srcId="{3597B092-4D3F-4CEB-8147-FBC009F2A0D1}" destId="{552B928F-95C4-4496-9C0B-020AC41D9720}" srcOrd="1" destOrd="0" parTransId="{83F04D1B-7511-4289-AB8D-F76F37CBDCDD}" sibTransId="{69D26BA7-D439-441C-A862-00EF817DC6D8}"/>
    <dgm:cxn modelId="{B3913DEF-E8F6-4E94-9CC9-57BF7124C1D4}" srcId="{3597B092-4D3F-4CEB-8147-FBC009F2A0D1}" destId="{820BEE86-4CBB-442C-BD96-5E214744D8ED}" srcOrd="4" destOrd="0" parTransId="{04FE3E3E-1D23-486C-9A7E-657A7CF0A062}" sibTransId="{87B787AC-4FE7-4B7C-BD7B-76251FD06EF5}"/>
    <dgm:cxn modelId="{33345BF3-D465-416F-A19B-E8F433C43F26}" type="presOf" srcId="{7F8BA8DF-B1C6-4286-B4D4-0793D5D8C662}" destId="{AB72F632-C42D-49B5-A742-7E265BF6A0D8}" srcOrd="0" destOrd="0" presId="urn:microsoft.com/office/officeart/2008/layout/LinedList"/>
    <dgm:cxn modelId="{4E98C8E5-4955-4AB6-BCC9-7622B40EE7B5}" type="presParOf" srcId="{8E9BF84E-E256-4FCA-AFAF-1952D0FE041F}" destId="{2D0C1C74-C58D-41C0-9CA3-D8E88101EB97}" srcOrd="0" destOrd="0" presId="urn:microsoft.com/office/officeart/2008/layout/LinedList"/>
    <dgm:cxn modelId="{56E6412A-71D2-428B-BA92-F29ADAF68475}" type="presParOf" srcId="{8E9BF84E-E256-4FCA-AFAF-1952D0FE041F}" destId="{00AA699C-AC2A-46AD-95AC-B87D53B320B6}" srcOrd="1" destOrd="0" presId="urn:microsoft.com/office/officeart/2008/layout/LinedList"/>
    <dgm:cxn modelId="{4C0CEE52-587D-430D-9CF1-25A6DF2339F2}" type="presParOf" srcId="{00AA699C-AC2A-46AD-95AC-B87D53B320B6}" destId="{4AC000E1-1F5C-4175-9CD3-C4C45325E140}" srcOrd="0" destOrd="0" presId="urn:microsoft.com/office/officeart/2008/layout/LinedList"/>
    <dgm:cxn modelId="{48BB194F-A397-4DCF-9CB4-ECE9989964D2}" type="presParOf" srcId="{00AA699C-AC2A-46AD-95AC-B87D53B320B6}" destId="{D312F0FE-51A1-498D-B47D-8BA736D50877}" srcOrd="1" destOrd="0" presId="urn:microsoft.com/office/officeart/2008/layout/LinedList"/>
    <dgm:cxn modelId="{32CA8452-D3DC-432D-AECA-63F961196EC0}" type="presParOf" srcId="{8E9BF84E-E256-4FCA-AFAF-1952D0FE041F}" destId="{528DBB2D-7EB5-4196-AB90-6DF1F44E8FB2}" srcOrd="2" destOrd="0" presId="urn:microsoft.com/office/officeart/2008/layout/LinedList"/>
    <dgm:cxn modelId="{26CA3476-8798-4B5D-8492-29808509D0BC}" type="presParOf" srcId="{8E9BF84E-E256-4FCA-AFAF-1952D0FE041F}" destId="{6F13B57F-36C7-4D28-A28A-CFDBDA74D18B}" srcOrd="3" destOrd="0" presId="urn:microsoft.com/office/officeart/2008/layout/LinedList"/>
    <dgm:cxn modelId="{169A4F2C-07DD-4CE6-AB03-8A7B0CE2C3A9}" type="presParOf" srcId="{6F13B57F-36C7-4D28-A28A-CFDBDA74D18B}" destId="{4441BC08-4F09-4A74-8CF1-3B1022DAEE1F}" srcOrd="0" destOrd="0" presId="urn:microsoft.com/office/officeart/2008/layout/LinedList"/>
    <dgm:cxn modelId="{6C9ECD81-0743-4CA9-8B62-14341FBA01F0}" type="presParOf" srcId="{6F13B57F-36C7-4D28-A28A-CFDBDA74D18B}" destId="{D89E5583-1BA9-4785-BBF0-B80F8F63D395}" srcOrd="1" destOrd="0" presId="urn:microsoft.com/office/officeart/2008/layout/LinedList"/>
    <dgm:cxn modelId="{CE5DA189-159F-4B57-A5B2-0B72D9B78927}" type="presParOf" srcId="{8E9BF84E-E256-4FCA-AFAF-1952D0FE041F}" destId="{E26C9CD8-B06A-4A3F-B8F4-3C0FBF678B28}" srcOrd="4" destOrd="0" presId="urn:microsoft.com/office/officeart/2008/layout/LinedList"/>
    <dgm:cxn modelId="{B8E2FF6D-F436-43AF-9730-6FD767BDBDC7}" type="presParOf" srcId="{8E9BF84E-E256-4FCA-AFAF-1952D0FE041F}" destId="{911239AC-EF0E-40C3-A9B0-0A4D0ABEA8C6}" srcOrd="5" destOrd="0" presId="urn:microsoft.com/office/officeart/2008/layout/LinedList"/>
    <dgm:cxn modelId="{B2A74B8E-A1EF-4FDA-BC1C-5EF6CD5B19BD}" type="presParOf" srcId="{911239AC-EF0E-40C3-A9B0-0A4D0ABEA8C6}" destId="{AB72F632-C42D-49B5-A742-7E265BF6A0D8}" srcOrd="0" destOrd="0" presId="urn:microsoft.com/office/officeart/2008/layout/LinedList"/>
    <dgm:cxn modelId="{3A6BAA22-E21D-40C6-80C1-128B66A9185A}" type="presParOf" srcId="{911239AC-EF0E-40C3-A9B0-0A4D0ABEA8C6}" destId="{5913CF68-CBB0-4B1F-89FE-3EA6DF74F07F}" srcOrd="1" destOrd="0" presId="urn:microsoft.com/office/officeart/2008/layout/LinedList"/>
    <dgm:cxn modelId="{19EA803C-1344-4FB6-A694-707E16BE0425}" type="presParOf" srcId="{8E9BF84E-E256-4FCA-AFAF-1952D0FE041F}" destId="{E2C09E9E-25EE-436C-AEC7-02C326F7532D}" srcOrd="6" destOrd="0" presId="urn:microsoft.com/office/officeart/2008/layout/LinedList"/>
    <dgm:cxn modelId="{700BC634-8A39-4C1F-BB02-A24FB381353C}" type="presParOf" srcId="{8E9BF84E-E256-4FCA-AFAF-1952D0FE041F}" destId="{F39B5AB8-A91F-4F22-8CD2-291986E3C7F2}" srcOrd="7" destOrd="0" presId="urn:microsoft.com/office/officeart/2008/layout/LinedList"/>
    <dgm:cxn modelId="{B798A7FF-5DDD-4E2B-B89E-ADE3E0045759}" type="presParOf" srcId="{F39B5AB8-A91F-4F22-8CD2-291986E3C7F2}" destId="{8325CF61-008F-42C3-ABE8-B0AC49FC4156}" srcOrd="0" destOrd="0" presId="urn:microsoft.com/office/officeart/2008/layout/LinedList"/>
    <dgm:cxn modelId="{1C96538A-6580-42FC-B2E5-C4C8D1332A64}" type="presParOf" srcId="{F39B5AB8-A91F-4F22-8CD2-291986E3C7F2}" destId="{BFB13640-581D-4D99-8190-6E8826CFBDF3}" srcOrd="1" destOrd="0" presId="urn:microsoft.com/office/officeart/2008/layout/LinedList"/>
    <dgm:cxn modelId="{564A2571-1B9B-4A99-9974-ADA74CF86565}" type="presParOf" srcId="{8E9BF84E-E256-4FCA-AFAF-1952D0FE041F}" destId="{D125FAFC-F709-463E-968C-2358D973CAA6}" srcOrd="8" destOrd="0" presId="urn:microsoft.com/office/officeart/2008/layout/LinedList"/>
    <dgm:cxn modelId="{D9C6A4BB-ED76-4E08-9E6E-FB9B05BA9D51}" type="presParOf" srcId="{8E9BF84E-E256-4FCA-AFAF-1952D0FE041F}" destId="{629CE30A-E222-4465-A79E-D28FD243AC5D}" srcOrd="9" destOrd="0" presId="urn:microsoft.com/office/officeart/2008/layout/LinedList"/>
    <dgm:cxn modelId="{8FC48E2C-4E10-491C-9DDE-7D484191223C}" type="presParOf" srcId="{629CE30A-E222-4465-A79E-D28FD243AC5D}" destId="{4B3FF773-B686-4DE4-B91A-95592C79DB3A}" srcOrd="0" destOrd="0" presId="urn:microsoft.com/office/officeart/2008/layout/LinedList"/>
    <dgm:cxn modelId="{44AF7027-C902-4B40-BA1F-F393751B224A}" type="presParOf" srcId="{629CE30A-E222-4465-A79E-D28FD243AC5D}" destId="{E41B9263-01A3-49A0-8738-686D85034AE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497EEE-F0B0-405D-A0CC-52B9CE9510A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61A904D-2512-4DE6-ABCA-D7E3EF4E94C4}">
      <dgm:prSet phldrT="[Text]"/>
      <dgm:spPr/>
      <dgm:t>
        <a:bodyPr/>
        <a:lstStyle/>
        <a:p>
          <a:r>
            <a:rPr lang="en-US" dirty="0"/>
            <a:t>Increases staff’s self-reported confidence and produces lasting changes in clinician and staff confidence and practice</a:t>
          </a:r>
        </a:p>
      </dgm:t>
    </dgm:pt>
    <dgm:pt modelId="{535856AC-6EAB-45C6-AE86-BC9ED1706D69}" type="parTrans" cxnId="{7BB09930-0725-40C3-A671-849E49FF2264}">
      <dgm:prSet/>
      <dgm:spPr/>
      <dgm:t>
        <a:bodyPr/>
        <a:lstStyle/>
        <a:p>
          <a:endParaRPr lang="en-US"/>
        </a:p>
      </dgm:t>
    </dgm:pt>
    <dgm:pt modelId="{7CE3DDE0-3A85-4BE0-927A-53E120260332}" type="sibTrans" cxnId="{7BB09930-0725-40C3-A671-849E49FF2264}">
      <dgm:prSet/>
      <dgm:spPr/>
      <dgm:t>
        <a:bodyPr/>
        <a:lstStyle/>
        <a:p>
          <a:endParaRPr lang="en-US"/>
        </a:p>
      </dgm:t>
    </dgm:pt>
    <dgm:pt modelId="{4B8AABE9-FDF9-46B6-AE85-1E055A76796B}">
      <dgm:prSet/>
      <dgm:spPr/>
      <dgm:t>
        <a:bodyPr/>
        <a:lstStyle/>
        <a:p>
          <a:r>
            <a:rPr lang="en-US"/>
            <a:t>Offers opportunities for coaching and mentoring across different expertise and specialties</a:t>
          </a:r>
          <a:endParaRPr lang="en-US" dirty="0"/>
        </a:p>
      </dgm:t>
    </dgm:pt>
    <dgm:pt modelId="{DFB62408-D4A7-49E6-BB79-A38017A3E891}" type="parTrans" cxnId="{84EAAA8F-AB71-40AF-957A-CC97249AE394}">
      <dgm:prSet/>
      <dgm:spPr/>
      <dgm:t>
        <a:bodyPr/>
        <a:lstStyle/>
        <a:p>
          <a:endParaRPr lang="en-US"/>
        </a:p>
      </dgm:t>
    </dgm:pt>
    <dgm:pt modelId="{1E2DDDC4-7CDF-434B-BC34-3EFA76F34CF2}" type="sibTrans" cxnId="{84EAAA8F-AB71-40AF-957A-CC97249AE394}">
      <dgm:prSet/>
      <dgm:spPr/>
      <dgm:t>
        <a:bodyPr/>
        <a:lstStyle/>
        <a:p>
          <a:endParaRPr lang="en-US"/>
        </a:p>
      </dgm:t>
    </dgm:pt>
    <dgm:pt modelId="{C6048EDC-68C5-4DD1-A05A-648A9B25714D}">
      <dgm:prSet/>
      <dgm:spPr/>
      <dgm:t>
        <a:bodyPr/>
        <a:lstStyle/>
        <a:p>
          <a:r>
            <a:rPr lang="en-US" dirty="0"/>
            <a:t>Provides a format for support and shared decision-making</a:t>
          </a:r>
        </a:p>
      </dgm:t>
    </dgm:pt>
    <dgm:pt modelId="{BA786B12-AABD-4350-ADC3-34A2C40126E9}" type="parTrans" cxnId="{0CD2049C-137D-48C0-9F44-5F4C89E05122}">
      <dgm:prSet/>
      <dgm:spPr/>
      <dgm:t>
        <a:bodyPr/>
        <a:lstStyle/>
        <a:p>
          <a:endParaRPr lang="en-US"/>
        </a:p>
      </dgm:t>
    </dgm:pt>
    <dgm:pt modelId="{4C723B87-FC0C-43BA-94AF-75828E0FE2AE}" type="sibTrans" cxnId="{0CD2049C-137D-48C0-9F44-5F4C89E05122}">
      <dgm:prSet/>
      <dgm:spPr/>
      <dgm:t>
        <a:bodyPr/>
        <a:lstStyle/>
        <a:p>
          <a:endParaRPr lang="en-US"/>
        </a:p>
      </dgm:t>
    </dgm:pt>
    <dgm:pt modelId="{53D2E021-8A2A-4487-83C4-CA6146D2C0BC}">
      <dgm:prSet/>
      <dgm:spPr/>
      <dgm:t>
        <a:bodyPr/>
        <a:lstStyle/>
        <a:p>
          <a:r>
            <a:rPr lang="en-US"/>
            <a:t>Contributes to job satisfaction and employee retention</a:t>
          </a:r>
          <a:endParaRPr lang="en-US" dirty="0"/>
        </a:p>
      </dgm:t>
    </dgm:pt>
    <dgm:pt modelId="{98FA9CB6-E9BE-4DB0-99FD-C171976CB248}" type="parTrans" cxnId="{9DF16C7B-B928-41F6-AF4B-445DD5BF6407}">
      <dgm:prSet/>
      <dgm:spPr/>
      <dgm:t>
        <a:bodyPr/>
        <a:lstStyle/>
        <a:p>
          <a:endParaRPr lang="en-US"/>
        </a:p>
      </dgm:t>
    </dgm:pt>
    <dgm:pt modelId="{BFDA1A52-BAD8-4951-A8C1-C1B2F7A72F54}" type="sibTrans" cxnId="{9DF16C7B-B928-41F6-AF4B-445DD5BF6407}">
      <dgm:prSet/>
      <dgm:spPr/>
      <dgm:t>
        <a:bodyPr/>
        <a:lstStyle/>
        <a:p>
          <a:endParaRPr lang="en-US"/>
        </a:p>
      </dgm:t>
    </dgm:pt>
    <dgm:pt modelId="{210D4E71-0559-49E1-B385-16D9180C66F1}">
      <dgm:prSet/>
      <dgm:spPr/>
      <dgm:t>
        <a:bodyPr/>
        <a:lstStyle/>
        <a:p>
          <a:r>
            <a:rPr lang="en-US"/>
            <a:t>Spreading assignments and tasks across a broader group reduces burn out</a:t>
          </a:r>
          <a:endParaRPr lang="en-US" dirty="0"/>
        </a:p>
      </dgm:t>
    </dgm:pt>
    <dgm:pt modelId="{250904CE-81B0-4FAD-9810-5697B4162EA6}" type="parTrans" cxnId="{D637306F-EA11-438B-936A-F4FA4221C354}">
      <dgm:prSet/>
      <dgm:spPr/>
      <dgm:t>
        <a:bodyPr/>
        <a:lstStyle/>
        <a:p>
          <a:endParaRPr lang="en-US"/>
        </a:p>
      </dgm:t>
    </dgm:pt>
    <dgm:pt modelId="{D063029F-D805-4149-91C3-DA03B89615DF}" type="sibTrans" cxnId="{D637306F-EA11-438B-936A-F4FA4221C354}">
      <dgm:prSet/>
      <dgm:spPr/>
      <dgm:t>
        <a:bodyPr/>
        <a:lstStyle/>
        <a:p>
          <a:endParaRPr lang="en-US"/>
        </a:p>
      </dgm:t>
    </dgm:pt>
    <dgm:pt modelId="{83E58168-3AB8-4205-A05D-F0533FA06DB7}" type="pres">
      <dgm:prSet presAssocID="{06497EEE-F0B0-405D-A0CC-52B9CE9510A7}" presName="vert0" presStyleCnt="0">
        <dgm:presLayoutVars>
          <dgm:dir/>
          <dgm:animOne val="branch"/>
          <dgm:animLvl val="lvl"/>
        </dgm:presLayoutVars>
      </dgm:prSet>
      <dgm:spPr/>
    </dgm:pt>
    <dgm:pt modelId="{E9B7ED1F-1AE0-4B14-856F-8C13D54B54C5}" type="pres">
      <dgm:prSet presAssocID="{D61A904D-2512-4DE6-ABCA-D7E3EF4E94C4}" presName="thickLine" presStyleLbl="alignNode1" presStyleIdx="0" presStyleCnt="5"/>
      <dgm:spPr/>
    </dgm:pt>
    <dgm:pt modelId="{EF3E9D24-8F05-40A2-8DE8-8A05BE7DF0C2}" type="pres">
      <dgm:prSet presAssocID="{D61A904D-2512-4DE6-ABCA-D7E3EF4E94C4}" presName="horz1" presStyleCnt="0"/>
      <dgm:spPr/>
    </dgm:pt>
    <dgm:pt modelId="{52259DAB-DF50-4BF2-AB8E-E2567AE2D747}" type="pres">
      <dgm:prSet presAssocID="{D61A904D-2512-4DE6-ABCA-D7E3EF4E94C4}" presName="tx1" presStyleLbl="revTx" presStyleIdx="0" presStyleCnt="5"/>
      <dgm:spPr/>
    </dgm:pt>
    <dgm:pt modelId="{DB09F73F-9540-4EA4-A8BE-049F81916DE0}" type="pres">
      <dgm:prSet presAssocID="{D61A904D-2512-4DE6-ABCA-D7E3EF4E94C4}" presName="vert1" presStyleCnt="0"/>
      <dgm:spPr/>
    </dgm:pt>
    <dgm:pt modelId="{F85385D0-CE7C-48B4-819D-0D5F8F137B04}" type="pres">
      <dgm:prSet presAssocID="{4B8AABE9-FDF9-46B6-AE85-1E055A76796B}" presName="thickLine" presStyleLbl="alignNode1" presStyleIdx="1" presStyleCnt="5"/>
      <dgm:spPr/>
    </dgm:pt>
    <dgm:pt modelId="{5A8E7806-EE9E-42B7-89AB-918C976BC512}" type="pres">
      <dgm:prSet presAssocID="{4B8AABE9-FDF9-46B6-AE85-1E055A76796B}" presName="horz1" presStyleCnt="0"/>
      <dgm:spPr/>
    </dgm:pt>
    <dgm:pt modelId="{0183970F-1F05-4622-8703-42183E9E7031}" type="pres">
      <dgm:prSet presAssocID="{4B8AABE9-FDF9-46B6-AE85-1E055A76796B}" presName="tx1" presStyleLbl="revTx" presStyleIdx="1" presStyleCnt="5"/>
      <dgm:spPr/>
    </dgm:pt>
    <dgm:pt modelId="{9E10FE3B-0590-4CF8-84E5-6B6A7C400901}" type="pres">
      <dgm:prSet presAssocID="{4B8AABE9-FDF9-46B6-AE85-1E055A76796B}" presName="vert1" presStyleCnt="0"/>
      <dgm:spPr/>
    </dgm:pt>
    <dgm:pt modelId="{C4C5590D-3D87-49A4-AB6F-A54F4E630E4C}" type="pres">
      <dgm:prSet presAssocID="{C6048EDC-68C5-4DD1-A05A-648A9B25714D}" presName="thickLine" presStyleLbl="alignNode1" presStyleIdx="2" presStyleCnt="5"/>
      <dgm:spPr/>
    </dgm:pt>
    <dgm:pt modelId="{7EAD219A-14F5-4EF9-9F0C-8645E8ED386D}" type="pres">
      <dgm:prSet presAssocID="{C6048EDC-68C5-4DD1-A05A-648A9B25714D}" presName="horz1" presStyleCnt="0"/>
      <dgm:spPr/>
    </dgm:pt>
    <dgm:pt modelId="{97E14C3D-BC99-4F9E-88CE-EE701D37C083}" type="pres">
      <dgm:prSet presAssocID="{C6048EDC-68C5-4DD1-A05A-648A9B25714D}" presName="tx1" presStyleLbl="revTx" presStyleIdx="2" presStyleCnt="5"/>
      <dgm:spPr/>
    </dgm:pt>
    <dgm:pt modelId="{A85B00AD-1785-4487-9983-C81F55A2CEE0}" type="pres">
      <dgm:prSet presAssocID="{C6048EDC-68C5-4DD1-A05A-648A9B25714D}" presName="vert1" presStyleCnt="0"/>
      <dgm:spPr/>
    </dgm:pt>
    <dgm:pt modelId="{E3CC22DA-36A6-4D5C-AD38-17A1301BEFA1}" type="pres">
      <dgm:prSet presAssocID="{210D4E71-0559-49E1-B385-16D9180C66F1}" presName="thickLine" presStyleLbl="alignNode1" presStyleIdx="3" presStyleCnt="5"/>
      <dgm:spPr/>
    </dgm:pt>
    <dgm:pt modelId="{99274C2D-03E8-4CAE-97D4-7610C147AD1B}" type="pres">
      <dgm:prSet presAssocID="{210D4E71-0559-49E1-B385-16D9180C66F1}" presName="horz1" presStyleCnt="0"/>
      <dgm:spPr/>
    </dgm:pt>
    <dgm:pt modelId="{F24840F1-7AFF-44C9-970C-45990A20C268}" type="pres">
      <dgm:prSet presAssocID="{210D4E71-0559-49E1-B385-16D9180C66F1}" presName="tx1" presStyleLbl="revTx" presStyleIdx="3" presStyleCnt="5"/>
      <dgm:spPr/>
    </dgm:pt>
    <dgm:pt modelId="{F695F9CB-584F-49E7-8DCF-EDCB8C03A42F}" type="pres">
      <dgm:prSet presAssocID="{210D4E71-0559-49E1-B385-16D9180C66F1}" presName="vert1" presStyleCnt="0"/>
      <dgm:spPr/>
    </dgm:pt>
    <dgm:pt modelId="{5FD9D59E-0CAF-4D77-9DC9-72C20FD1F8E4}" type="pres">
      <dgm:prSet presAssocID="{53D2E021-8A2A-4487-83C4-CA6146D2C0BC}" presName="thickLine" presStyleLbl="alignNode1" presStyleIdx="4" presStyleCnt="5"/>
      <dgm:spPr/>
    </dgm:pt>
    <dgm:pt modelId="{FDD3DD21-7F46-4612-A81D-3D8D4E66E84D}" type="pres">
      <dgm:prSet presAssocID="{53D2E021-8A2A-4487-83C4-CA6146D2C0BC}" presName="horz1" presStyleCnt="0"/>
      <dgm:spPr/>
    </dgm:pt>
    <dgm:pt modelId="{F9D5CAC7-437A-44E5-8D1B-A2D20C8D2E6A}" type="pres">
      <dgm:prSet presAssocID="{53D2E021-8A2A-4487-83C4-CA6146D2C0BC}" presName="tx1" presStyleLbl="revTx" presStyleIdx="4" presStyleCnt="5"/>
      <dgm:spPr/>
    </dgm:pt>
    <dgm:pt modelId="{818C865C-4361-4454-8F77-ACE0BD1AA03A}" type="pres">
      <dgm:prSet presAssocID="{53D2E021-8A2A-4487-83C4-CA6146D2C0BC}" presName="vert1" presStyleCnt="0"/>
      <dgm:spPr/>
    </dgm:pt>
  </dgm:ptLst>
  <dgm:cxnLst>
    <dgm:cxn modelId="{21BB4124-8770-4668-86B0-2900A7467411}" type="presOf" srcId="{53D2E021-8A2A-4487-83C4-CA6146D2C0BC}" destId="{F9D5CAC7-437A-44E5-8D1B-A2D20C8D2E6A}" srcOrd="0" destOrd="0" presId="urn:microsoft.com/office/officeart/2008/layout/LinedList"/>
    <dgm:cxn modelId="{7C23682E-AA5B-4629-86E6-2A3BDBDC73CF}" type="presOf" srcId="{C6048EDC-68C5-4DD1-A05A-648A9B25714D}" destId="{97E14C3D-BC99-4F9E-88CE-EE701D37C083}" srcOrd="0" destOrd="0" presId="urn:microsoft.com/office/officeart/2008/layout/LinedList"/>
    <dgm:cxn modelId="{7BB09930-0725-40C3-A671-849E49FF2264}" srcId="{06497EEE-F0B0-405D-A0CC-52B9CE9510A7}" destId="{D61A904D-2512-4DE6-ABCA-D7E3EF4E94C4}" srcOrd="0" destOrd="0" parTransId="{535856AC-6EAB-45C6-AE86-BC9ED1706D69}" sibTransId="{7CE3DDE0-3A85-4BE0-927A-53E120260332}"/>
    <dgm:cxn modelId="{160B023C-0C48-41F0-A666-B49356FE5598}" type="presOf" srcId="{4B8AABE9-FDF9-46B6-AE85-1E055A76796B}" destId="{0183970F-1F05-4622-8703-42183E9E7031}" srcOrd="0" destOrd="0" presId="urn:microsoft.com/office/officeart/2008/layout/LinedList"/>
    <dgm:cxn modelId="{5D1E8E3F-C03D-4724-8385-30C364D9FD31}" type="presOf" srcId="{06497EEE-F0B0-405D-A0CC-52B9CE9510A7}" destId="{83E58168-3AB8-4205-A05D-F0533FA06DB7}" srcOrd="0" destOrd="0" presId="urn:microsoft.com/office/officeart/2008/layout/LinedList"/>
    <dgm:cxn modelId="{B3E7F94A-2FFE-4754-86A2-2507A979E84F}" type="presOf" srcId="{D61A904D-2512-4DE6-ABCA-D7E3EF4E94C4}" destId="{52259DAB-DF50-4BF2-AB8E-E2567AE2D747}" srcOrd="0" destOrd="0" presId="urn:microsoft.com/office/officeart/2008/layout/LinedList"/>
    <dgm:cxn modelId="{D637306F-EA11-438B-936A-F4FA4221C354}" srcId="{06497EEE-F0B0-405D-A0CC-52B9CE9510A7}" destId="{210D4E71-0559-49E1-B385-16D9180C66F1}" srcOrd="3" destOrd="0" parTransId="{250904CE-81B0-4FAD-9810-5697B4162EA6}" sibTransId="{D063029F-D805-4149-91C3-DA03B89615DF}"/>
    <dgm:cxn modelId="{9DF16C7B-B928-41F6-AF4B-445DD5BF6407}" srcId="{06497EEE-F0B0-405D-A0CC-52B9CE9510A7}" destId="{53D2E021-8A2A-4487-83C4-CA6146D2C0BC}" srcOrd="4" destOrd="0" parTransId="{98FA9CB6-E9BE-4DB0-99FD-C171976CB248}" sibTransId="{BFDA1A52-BAD8-4951-A8C1-C1B2F7A72F54}"/>
    <dgm:cxn modelId="{4DD1C187-C981-4ECF-9D40-BAD3B1EF5FE7}" type="presOf" srcId="{210D4E71-0559-49E1-B385-16D9180C66F1}" destId="{F24840F1-7AFF-44C9-970C-45990A20C268}" srcOrd="0" destOrd="0" presId="urn:microsoft.com/office/officeart/2008/layout/LinedList"/>
    <dgm:cxn modelId="{84EAAA8F-AB71-40AF-957A-CC97249AE394}" srcId="{06497EEE-F0B0-405D-A0CC-52B9CE9510A7}" destId="{4B8AABE9-FDF9-46B6-AE85-1E055A76796B}" srcOrd="1" destOrd="0" parTransId="{DFB62408-D4A7-49E6-BB79-A38017A3E891}" sibTransId="{1E2DDDC4-7CDF-434B-BC34-3EFA76F34CF2}"/>
    <dgm:cxn modelId="{0CD2049C-137D-48C0-9F44-5F4C89E05122}" srcId="{06497EEE-F0B0-405D-A0CC-52B9CE9510A7}" destId="{C6048EDC-68C5-4DD1-A05A-648A9B25714D}" srcOrd="2" destOrd="0" parTransId="{BA786B12-AABD-4350-ADC3-34A2C40126E9}" sibTransId="{4C723B87-FC0C-43BA-94AF-75828E0FE2AE}"/>
    <dgm:cxn modelId="{D0401693-0D4A-455C-9EB1-FF3BB2A7325B}" type="presParOf" srcId="{83E58168-3AB8-4205-A05D-F0533FA06DB7}" destId="{E9B7ED1F-1AE0-4B14-856F-8C13D54B54C5}" srcOrd="0" destOrd="0" presId="urn:microsoft.com/office/officeart/2008/layout/LinedList"/>
    <dgm:cxn modelId="{5A75EA99-C608-412D-9E49-35539CDBA3A0}" type="presParOf" srcId="{83E58168-3AB8-4205-A05D-F0533FA06DB7}" destId="{EF3E9D24-8F05-40A2-8DE8-8A05BE7DF0C2}" srcOrd="1" destOrd="0" presId="urn:microsoft.com/office/officeart/2008/layout/LinedList"/>
    <dgm:cxn modelId="{7EA5A878-ACFB-45D4-9E45-415569C58432}" type="presParOf" srcId="{EF3E9D24-8F05-40A2-8DE8-8A05BE7DF0C2}" destId="{52259DAB-DF50-4BF2-AB8E-E2567AE2D747}" srcOrd="0" destOrd="0" presId="urn:microsoft.com/office/officeart/2008/layout/LinedList"/>
    <dgm:cxn modelId="{FEC65111-1871-4E22-995C-3C90DF3F459F}" type="presParOf" srcId="{EF3E9D24-8F05-40A2-8DE8-8A05BE7DF0C2}" destId="{DB09F73F-9540-4EA4-A8BE-049F81916DE0}" srcOrd="1" destOrd="0" presId="urn:microsoft.com/office/officeart/2008/layout/LinedList"/>
    <dgm:cxn modelId="{43793584-1AFE-4208-8F12-0FE85391AC8E}" type="presParOf" srcId="{83E58168-3AB8-4205-A05D-F0533FA06DB7}" destId="{F85385D0-CE7C-48B4-819D-0D5F8F137B04}" srcOrd="2" destOrd="0" presId="urn:microsoft.com/office/officeart/2008/layout/LinedList"/>
    <dgm:cxn modelId="{11AD6D20-26F4-47AC-B7F4-8F105A3E11D0}" type="presParOf" srcId="{83E58168-3AB8-4205-A05D-F0533FA06DB7}" destId="{5A8E7806-EE9E-42B7-89AB-918C976BC512}" srcOrd="3" destOrd="0" presId="urn:microsoft.com/office/officeart/2008/layout/LinedList"/>
    <dgm:cxn modelId="{B95EA348-6CDE-4F91-B5A6-3D916803CE72}" type="presParOf" srcId="{5A8E7806-EE9E-42B7-89AB-918C976BC512}" destId="{0183970F-1F05-4622-8703-42183E9E7031}" srcOrd="0" destOrd="0" presId="urn:microsoft.com/office/officeart/2008/layout/LinedList"/>
    <dgm:cxn modelId="{C991B0A7-A359-4551-A6B6-A886238C11FB}" type="presParOf" srcId="{5A8E7806-EE9E-42B7-89AB-918C976BC512}" destId="{9E10FE3B-0590-4CF8-84E5-6B6A7C400901}" srcOrd="1" destOrd="0" presId="urn:microsoft.com/office/officeart/2008/layout/LinedList"/>
    <dgm:cxn modelId="{8E6C08EA-5581-4D9A-A012-0B155DC68160}" type="presParOf" srcId="{83E58168-3AB8-4205-A05D-F0533FA06DB7}" destId="{C4C5590D-3D87-49A4-AB6F-A54F4E630E4C}" srcOrd="4" destOrd="0" presId="urn:microsoft.com/office/officeart/2008/layout/LinedList"/>
    <dgm:cxn modelId="{32517AAD-445A-4311-84F5-D601604F9742}" type="presParOf" srcId="{83E58168-3AB8-4205-A05D-F0533FA06DB7}" destId="{7EAD219A-14F5-4EF9-9F0C-8645E8ED386D}" srcOrd="5" destOrd="0" presId="urn:microsoft.com/office/officeart/2008/layout/LinedList"/>
    <dgm:cxn modelId="{DEF87AFD-8854-4009-9C9F-555AF38239D0}" type="presParOf" srcId="{7EAD219A-14F5-4EF9-9F0C-8645E8ED386D}" destId="{97E14C3D-BC99-4F9E-88CE-EE701D37C083}" srcOrd="0" destOrd="0" presId="urn:microsoft.com/office/officeart/2008/layout/LinedList"/>
    <dgm:cxn modelId="{C467B590-2DB1-49DE-B7AA-E47D4D25342E}" type="presParOf" srcId="{7EAD219A-14F5-4EF9-9F0C-8645E8ED386D}" destId="{A85B00AD-1785-4487-9983-C81F55A2CEE0}" srcOrd="1" destOrd="0" presId="urn:microsoft.com/office/officeart/2008/layout/LinedList"/>
    <dgm:cxn modelId="{7D9CB2E7-3CDB-401A-9BCD-9ED565D76A5B}" type="presParOf" srcId="{83E58168-3AB8-4205-A05D-F0533FA06DB7}" destId="{E3CC22DA-36A6-4D5C-AD38-17A1301BEFA1}" srcOrd="6" destOrd="0" presId="urn:microsoft.com/office/officeart/2008/layout/LinedList"/>
    <dgm:cxn modelId="{F5B73DC4-57AA-44BB-9143-9DE6E26EE891}" type="presParOf" srcId="{83E58168-3AB8-4205-A05D-F0533FA06DB7}" destId="{99274C2D-03E8-4CAE-97D4-7610C147AD1B}" srcOrd="7" destOrd="0" presId="urn:microsoft.com/office/officeart/2008/layout/LinedList"/>
    <dgm:cxn modelId="{012556C5-95B1-466F-9775-EA4130B91F1A}" type="presParOf" srcId="{99274C2D-03E8-4CAE-97D4-7610C147AD1B}" destId="{F24840F1-7AFF-44C9-970C-45990A20C268}" srcOrd="0" destOrd="0" presId="urn:microsoft.com/office/officeart/2008/layout/LinedList"/>
    <dgm:cxn modelId="{119DF4EB-D924-4743-8051-CE3741D4BDBC}" type="presParOf" srcId="{99274C2D-03E8-4CAE-97D4-7610C147AD1B}" destId="{F695F9CB-584F-49E7-8DCF-EDCB8C03A42F}" srcOrd="1" destOrd="0" presId="urn:microsoft.com/office/officeart/2008/layout/LinedList"/>
    <dgm:cxn modelId="{E112C36D-84ED-44A0-B229-A280305DE9EE}" type="presParOf" srcId="{83E58168-3AB8-4205-A05D-F0533FA06DB7}" destId="{5FD9D59E-0CAF-4D77-9DC9-72C20FD1F8E4}" srcOrd="8" destOrd="0" presId="urn:microsoft.com/office/officeart/2008/layout/LinedList"/>
    <dgm:cxn modelId="{C9158034-5F32-46C3-94E8-9C6622C67313}" type="presParOf" srcId="{83E58168-3AB8-4205-A05D-F0533FA06DB7}" destId="{FDD3DD21-7F46-4612-A81D-3D8D4E66E84D}" srcOrd="9" destOrd="0" presId="urn:microsoft.com/office/officeart/2008/layout/LinedList"/>
    <dgm:cxn modelId="{D40E0070-A2D0-4C41-867A-E45A00B990CD}" type="presParOf" srcId="{FDD3DD21-7F46-4612-A81D-3D8D4E66E84D}" destId="{F9D5CAC7-437A-44E5-8D1B-A2D20C8D2E6A}" srcOrd="0" destOrd="0" presId="urn:microsoft.com/office/officeart/2008/layout/LinedList"/>
    <dgm:cxn modelId="{9CFF4289-F8EB-40BE-9733-A89F14455CDE}" type="presParOf" srcId="{FDD3DD21-7F46-4612-A81D-3D8D4E66E84D}" destId="{818C865C-4361-4454-8F77-ACE0BD1AA03A}"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2A47D5-B5DA-4883-818F-837789AD0F8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8F295C71-6BCD-4A3A-BE04-DEF3C27F1FC5}">
      <dgm:prSet phldr="0"/>
      <dgm:spPr/>
      <dgm:t>
        <a:bodyPr/>
        <a:lstStyle/>
        <a:p>
          <a:pPr algn="l" rtl="0"/>
          <a:r>
            <a:rPr lang="en-US" dirty="0">
              <a:latin typeface="Calibri Light" panose="020F0302020204030204"/>
            </a:rPr>
            <a:t> How would you work together to assist Victor? </a:t>
          </a:r>
        </a:p>
      </dgm:t>
    </dgm:pt>
    <dgm:pt modelId="{EFDB48BA-E3CD-4208-A386-9715925B988F}" type="parTrans" cxnId="{B92B2FC5-152B-467E-8B53-2A1496AF8798}">
      <dgm:prSet/>
      <dgm:spPr/>
    </dgm:pt>
    <dgm:pt modelId="{118EEF60-733E-4936-969C-D85F11F9B2A3}" type="sibTrans" cxnId="{B92B2FC5-152B-467E-8B53-2A1496AF8798}">
      <dgm:prSet/>
      <dgm:spPr/>
    </dgm:pt>
    <dgm:pt modelId="{D995D43C-BFDE-482D-9398-D7092F568914}">
      <dgm:prSet phldr="0"/>
      <dgm:spPr/>
      <dgm:t>
        <a:bodyPr/>
        <a:lstStyle/>
        <a:p>
          <a:pPr algn="l" rtl="0"/>
          <a:r>
            <a:rPr lang="en-US" dirty="0">
              <a:latin typeface="Calibri Light" panose="020F0302020204030204"/>
            </a:rPr>
            <a:t> What would ITT members in other roles that were missing do to assist Victor, especially, the Lead Clinician, Substance Use Specialist, Nurse, and Housing Specialist?</a:t>
          </a:r>
          <a:endParaRPr lang="en-US" dirty="0"/>
        </a:p>
      </dgm:t>
    </dgm:pt>
    <dgm:pt modelId="{6A4F9B41-3C8D-47CB-A345-9BDC9C5C3FD1}" type="parTrans" cxnId="{429197D3-3D8B-4DAC-AEBB-7BD64C0E5804}">
      <dgm:prSet/>
      <dgm:spPr/>
    </dgm:pt>
    <dgm:pt modelId="{7082B209-9DB1-4DAF-A8E5-9623322256DE}" type="sibTrans" cxnId="{429197D3-3D8B-4DAC-AEBB-7BD64C0E5804}">
      <dgm:prSet/>
      <dgm:spPr/>
    </dgm:pt>
    <dgm:pt modelId="{F517452D-2773-4595-BF5E-CCFFBE8D85F3}">
      <dgm:prSet phldr="0"/>
      <dgm:spPr/>
      <dgm:t>
        <a:bodyPr/>
        <a:lstStyle/>
        <a:p>
          <a:pPr algn="l"/>
          <a:r>
            <a:rPr lang="en-US" dirty="0">
              <a:latin typeface="Calibri Light" panose="020F0302020204030204"/>
            </a:rPr>
            <a:t>What external partners/systems might need to be involved? How might your ITT connect Victor with these other systems and how might these external services be coordinated? </a:t>
          </a:r>
          <a:endParaRPr lang="en-US" dirty="0"/>
        </a:p>
      </dgm:t>
    </dgm:pt>
    <dgm:pt modelId="{FB7F631C-D79C-4157-A983-D4B321C0203D}" type="parTrans" cxnId="{6DBBD032-1CBB-418A-837A-83C461A66942}">
      <dgm:prSet/>
      <dgm:spPr/>
    </dgm:pt>
    <dgm:pt modelId="{284726AE-44C3-4B37-A602-673DFA03494E}" type="sibTrans" cxnId="{6DBBD032-1CBB-418A-837A-83C461A66942}">
      <dgm:prSet/>
      <dgm:spPr/>
    </dgm:pt>
    <dgm:pt modelId="{74C2B5F5-72C6-4747-8FE9-56F64AA10234}" type="pres">
      <dgm:prSet presAssocID="{252A47D5-B5DA-4883-818F-837789AD0F89}" presName="linear" presStyleCnt="0">
        <dgm:presLayoutVars>
          <dgm:animLvl val="lvl"/>
          <dgm:resizeHandles val="exact"/>
        </dgm:presLayoutVars>
      </dgm:prSet>
      <dgm:spPr/>
    </dgm:pt>
    <dgm:pt modelId="{CFA0A520-9E47-4D79-BED3-9B34B8792856}" type="pres">
      <dgm:prSet presAssocID="{8F295C71-6BCD-4A3A-BE04-DEF3C27F1FC5}" presName="parentText" presStyleLbl="node1" presStyleIdx="0" presStyleCnt="3">
        <dgm:presLayoutVars>
          <dgm:chMax val="0"/>
          <dgm:bulletEnabled val="1"/>
        </dgm:presLayoutVars>
      </dgm:prSet>
      <dgm:spPr/>
    </dgm:pt>
    <dgm:pt modelId="{0E3DCF41-0662-46A5-B7E9-18B27DFFCC72}" type="pres">
      <dgm:prSet presAssocID="{118EEF60-733E-4936-969C-D85F11F9B2A3}" presName="spacer" presStyleCnt="0"/>
      <dgm:spPr/>
    </dgm:pt>
    <dgm:pt modelId="{A363B396-17A1-4003-AE90-529EB7425877}" type="pres">
      <dgm:prSet presAssocID="{D995D43C-BFDE-482D-9398-D7092F568914}" presName="parentText" presStyleLbl="node1" presStyleIdx="1" presStyleCnt="3">
        <dgm:presLayoutVars>
          <dgm:chMax val="0"/>
          <dgm:bulletEnabled val="1"/>
        </dgm:presLayoutVars>
      </dgm:prSet>
      <dgm:spPr/>
    </dgm:pt>
    <dgm:pt modelId="{606C3A09-507B-437E-B01B-9FBCF293ACFF}" type="pres">
      <dgm:prSet presAssocID="{7082B209-9DB1-4DAF-A8E5-9623322256DE}" presName="spacer" presStyleCnt="0"/>
      <dgm:spPr/>
    </dgm:pt>
    <dgm:pt modelId="{3324EC54-1CF8-48FF-B634-D7F65179D564}" type="pres">
      <dgm:prSet presAssocID="{F517452D-2773-4595-BF5E-CCFFBE8D85F3}" presName="parentText" presStyleLbl="node1" presStyleIdx="2" presStyleCnt="3">
        <dgm:presLayoutVars>
          <dgm:chMax val="0"/>
          <dgm:bulletEnabled val="1"/>
        </dgm:presLayoutVars>
      </dgm:prSet>
      <dgm:spPr/>
    </dgm:pt>
  </dgm:ptLst>
  <dgm:cxnLst>
    <dgm:cxn modelId="{ECBD3D0A-CFB2-4B98-9507-6B0D103B95E4}" type="presOf" srcId="{8F295C71-6BCD-4A3A-BE04-DEF3C27F1FC5}" destId="{CFA0A520-9E47-4D79-BED3-9B34B8792856}" srcOrd="0" destOrd="0" presId="urn:microsoft.com/office/officeart/2005/8/layout/vList2"/>
    <dgm:cxn modelId="{45CE470A-4691-477E-A113-99B3A7166ED9}" type="presOf" srcId="{F517452D-2773-4595-BF5E-CCFFBE8D85F3}" destId="{3324EC54-1CF8-48FF-B634-D7F65179D564}" srcOrd="0" destOrd="0" presId="urn:microsoft.com/office/officeart/2005/8/layout/vList2"/>
    <dgm:cxn modelId="{7451760E-4596-41FD-A569-267F9A743760}" type="presOf" srcId="{D995D43C-BFDE-482D-9398-D7092F568914}" destId="{A363B396-17A1-4003-AE90-529EB7425877}" srcOrd="0" destOrd="0" presId="urn:microsoft.com/office/officeart/2005/8/layout/vList2"/>
    <dgm:cxn modelId="{6DBBD032-1CBB-418A-837A-83C461A66942}" srcId="{252A47D5-B5DA-4883-818F-837789AD0F89}" destId="{F517452D-2773-4595-BF5E-CCFFBE8D85F3}" srcOrd="2" destOrd="0" parTransId="{FB7F631C-D79C-4157-A983-D4B321C0203D}" sibTransId="{284726AE-44C3-4B37-A602-673DFA03494E}"/>
    <dgm:cxn modelId="{E673B96B-57B2-413D-B24F-86423265CE25}" type="presOf" srcId="{252A47D5-B5DA-4883-818F-837789AD0F89}" destId="{74C2B5F5-72C6-4747-8FE9-56F64AA10234}" srcOrd="0" destOrd="0" presId="urn:microsoft.com/office/officeart/2005/8/layout/vList2"/>
    <dgm:cxn modelId="{B92B2FC5-152B-467E-8B53-2A1496AF8798}" srcId="{252A47D5-B5DA-4883-818F-837789AD0F89}" destId="{8F295C71-6BCD-4A3A-BE04-DEF3C27F1FC5}" srcOrd="0" destOrd="0" parTransId="{EFDB48BA-E3CD-4208-A386-9715925B988F}" sibTransId="{118EEF60-733E-4936-969C-D85F11F9B2A3}"/>
    <dgm:cxn modelId="{429197D3-3D8B-4DAC-AEBB-7BD64C0E5804}" srcId="{252A47D5-B5DA-4883-818F-837789AD0F89}" destId="{D995D43C-BFDE-482D-9398-D7092F568914}" srcOrd="1" destOrd="0" parTransId="{6A4F9B41-3C8D-47CB-A345-9BDC9C5C3FD1}" sibTransId="{7082B209-9DB1-4DAF-A8E5-9623322256DE}"/>
    <dgm:cxn modelId="{8C4167F1-7F73-483F-BE35-E50E12F9B099}" type="presParOf" srcId="{74C2B5F5-72C6-4747-8FE9-56F64AA10234}" destId="{CFA0A520-9E47-4D79-BED3-9B34B8792856}" srcOrd="0" destOrd="0" presId="urn:microsoft.com/office/officeart/2005/8/layout/vList2"/>
    <dgm:cxn modelId="{2FE93390-1644-4BF5-B987-7AEC7CAC9FC4}" type="presParOf" srcId="{74C2B5F5-72C6-4747-8FE9-56F64AA10234}" destId="{0E3DCF41-0662-46A5-B7E9-18B27DFFCC72}" srcOrd="1" destOrd="0" presId="urn:microsoft.com/office/officeart/2005/8/layout/vList2"/>
    <dgm:cxn modelId="{C733EBD2-C3A6-4ECE-A615-061E086E338C}" type="presParOf" srcId="{74C2B5F5-72C6-4747-8FE9-56F64AA10234}" destId="{A363B396-17A1-4003-AE90-529EB7425877}" srcOrd="2" destOrd="0" presId="urn:microsoft.com/office/officeart/2005/8/layout/vList2"/>
    <dgm:cxn modelId="{39C74380-7096-4025-A065-54476F20851F}" type="presParOf" srcId="{74C2B5F5-72C6-4747-8FE9-56F64AA10234}" destId="{606C3A09-507B-437E-B01B-9FBCF293ACFF}" srcOrd="3" destOrd="0" presId="urn:microsoft.com/office/officeart/2005/8/layout/vList2"/>
    <dgm:cxn modelId="{E06FA347-FE16-42B4-94E1-03CDCE5AAA22}" type="presParOf" srcId="{74C2B5F5-72C6-4747-8FE9-56F64AA10234}" destId="{3324EC54-1CF8-48FF-B634-D7F65179D564}"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D0ACA-28BE-49A5-8E07-3741A00942F5}">
      <dsp:nvSpPr>
        <dsp:cNvPr id="0" name=""/>
        <dsp:cNvSpPr/>
      </dsp:nvSpPr>
      <dsp:spPr>
        <a:xfrm>
          <a:off x="0" y="0"/>
          <a:ext cx="10176389" cy="1743789"/>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Team of </a:t>
          </a:r>
          <a:r>
            <a:rPr lang="en-US" sz="4900" b="1" kern="1200" dirty="0"/>
            <a:t>clinical, direct care and peer support staff</a:t>
          </a:r>
          <a:r>
            <a:rPr lang="en-US" sz="4900" kern="1200" dirty="0"/>
            <a:t> working collaboratively</a:t>
          </a:r>
        </a:p>
      </dsp:txBody>
      <dsp:txXfrm>
        <a:off x="0" y="0"/>
        <a:ext cx="10176389" cy="1743789"/>
      </dsp:txXfrm>
    </dsp:sp>
    <dsp:sp modelId="{1460EEF2-081B-43B3-AABB-E7C994B83DA0}">
      <dsp:nvSpPr>
        <dsp:cNvPr id="0" name=""/>
        <dsp:cNvSpPr/>
      </dsp:nvSpPr>
      <dsp:spPr>
        <a:xfrm>
          <a:off x="0" y="1743789"/>
          <a:ext cx="5088194" cy="36619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ACCS persons served are </a:t>
          </a:r>
          <a:r>
            <a:rPr lang="en-US" sz="4200" b="1" kern="1200" dirty="0"/>
            <a:t>assigned to an ITT </a:t>
          </a:r>
          <a:r>
            <a:rPr lang="en-US" sz="4200" kern="1200" dirty="0"/>
            <a:t>that is involved in their care</a:t>
          </a:r>
        </a:p>
      </dsp:txBody>
      <dsp:txXfrm>
        <a:off x="0" y="1743789"/>
        <a:ext cx="5088194" cy="3661956"/>
      </dsp:txXfrm>
    </dsp:sp>
    <dsp:sp modelId="{8690BC17-857F-4912-BAB4-38A55FC49F34}">
      <dsp:nvSpPr>
        <dsp:cNvPr id="0" name=""/>
        <dsp:cNvSpPr/>
      </dsp:nvSpPr>
      <dsp:spPr>
        <a:xfrm>
          <a:off x="5088194" y="1743789"/>
          <a:ext cx="5088194" cy="36619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ITT remains the same throughout tenure </a:t>
          </a:r>
          <a:r>
            <a:rPr lang="en-US" sz="4200" kern="1200" dirty="0"/>
            <a:t>in ACCS including when housing setting changes</a:t>
          </a:r>
        </a:p>
      </dsp:txBody>
      <dsp:txXfrm>
        <a:off x="5088194" y="1743789"/>
        <a:ext cx="5088194" cy="3661956"/>
      </dsp:txXfrm>
    </dsp:sp>
    <dsp:sp modelId="{CF9480B7-298D-42CC-B74A-D60661BC80F1}">
      <dsp:nvSpPr>
        <dsp:cNvPr id="0" name=""/>
        <dsp:cNvSpPr/>
      </dsp:nvSpPr>
      <dsp:spPr>
        <a:xfrm>
          <a:off x="0" y="5405745"/>
          <a:ext cx="10176389" cy="406884"/>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0C925-D4CD-498E-B148-52A0FFFE5B1A}">
      <dsp:nvSpPr>
        <dsp:cNvPr id="0" name=""/>
        <dsp:cNvSpPr/>
      </dsp:nvSpPr>
      <dsp:spPr>
        <a:xfrm>
          <a:off x="0" y="0"/>
          <a:ext cx="10176389" cy="1743789"/>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Must have at least </a:t>
          </a:r>
          <a:r>
            <a:rPr lang="en-US" sz="4600" b="1" kern="1200" dirty="0"/>
            <a:t>1 FTE licensed clinical staff</a:t>
          </a:r>
          <a:r>
            <a:rPr lang="en-US" sz="4600" kern="1200" dirty="0"/>
            <a:t> performing LPHA per 28 persons</a:t>
          </a:r>
        </a:p>
      </dsp:txBody>
      <dsp:txXfrm>
        <a:off x="0" y="0"/>
        <a:ext cx="10176389" cy="1743789"/>
      </dsp:txXfrm>
    </dsp:sp>
    <dsp:sp modelId="{723F74DD-7B6C-4584-AF90-8A17D8BFDD6F}">
      <dsp:nvSpPr>
        <dsp:cNvPr id="0" name=""/>
        <dsp:cNvSpPr/>
      </dsp:nvSpPr>
      <dsp:spPr>
        <a:xfrm>
          <a:off x="0" y="1743789"/>
          <a:ext cx="10176389" cy="36619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Required to </a:t>
          </a:r>
          <a:r>
            <a:rPr lang="en-US" sz="4900" b="1" kern="1200" dirty="0"/>
            <a:t>meet once per week </a:t>
          </a:r>
          <a:r>
            <a:rPr lang="en-US" sz="4900" kern="1200" dirty="0"/>
            <a:t>to facilitate ongoing communication and coordination of assessment, treatment planning and service delivery</a:t>
          </a:r>
        </a:p>
      </dsp:txBody>
      <dsp:txXfrm>
        <a:off x="0" y="1743789"/>
        <a:ext cx="10176389" cy="3661956"/>
      </dsp:txXfrm>
    </dsp:sp>
    <dsp:sp modelId="{2C8CBD7A-6F24-46F7-A785-20AE498EDD49}">
      <dsp:nvSpPr>
        <dsp:cNvPr id="0" name=""/>
        <dsp:cNvSpPr/>
      </dsp:nvSpPr>
      <dsp:spPr>
        <a:xfrm>
          <a:off x="0" y="5405745"/>
          <a:ext cx="10176389" cy="406884"/>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C1C74-C58D-41C0-9CA3-D8E88101EB97}">
      <dsp:nvSpPr>
        <dsp:cNvPr id="0" name=""/>
        <dsp:cNvSpPr/>
      </dsp:nvSpPr>
      <dsp:spPr>
        <a:xfrm>
          <a:off x="0" y="809"/>
          <a:ext cx="120396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000E1-1F5C-4175-9CD3-C4C45325E140}">
      <dsp:nvSpPr>
        <dsp:cNvPr id="0" name=""/>
        <dsp:cNvSpPr/>
      </dsp:nvSpPr>
      <dsp:spPr>
        <a:xfrm>
          <a:off x="0" y="809"/>
          <a:ext cx="12039601" cy="132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Different perspectives from individuals with different levels of expertise</a:t>
          </a:r>
        </a:p>
      </dsp:txBody>
      <dsp:txXfrm>
        <a:off x="0" y="809"/>
        <a:ext cx="12039601" cy="1325556"/>
      </dsp:txXfrm>
    </dsp:sp>
    <dsp:sp modelId="{528DBB2D-7EB5-4196-AB90-6DF1F44E8FB2}">
      <dsp:nvSpPr>
        <dsp:cNvPr id="0" name=""/>
        <dsp:cNvSpPr/>
      </dsp:nvSpPr>
      <dsp:spPr>
        <a:xfrm>
          <a:off x="0" y="1326365"/>
          <a:ext cx="120396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1BC08-4F09-4A74-8CF1-3B1022DAEE1F}">
      <dsp:nvSpPr>
        <dsp:cNvPr id="0" name=""/>
        <dsp:cNvSpPr/>
      </dsp:nvSpPr>
      <dsp:spPr>
        <a:xfrm>
          <a:off x="0" y="1326365"/>
          <a:ext cx="12039601" cy="132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Clinicians do not make all the decisions, which provides collaboration, consensus building, and person-centered care</a:t>
          </a:r>
        </a:p>
      </dsp:txBody>
      <dsp:txXfrm>
        <a:off x="0" y="1326365"/>
        <a:ext cx="12039601" cy="1325556"/>
      </dsp:txXfrm>
    </dsp:sp>
    <dsp:sp modelId="{E26C9CD8-B06A-4A3F-B8F4-3C0FBF678B28}">
      <dsp:nvSpPr>
        <dsp:cNvPr id="0" name=""/>
        <dsp:cNvSpPr/>
      </dsp:nvSpPr>
      <dsp:spPr>
        <a:xfrm>
          <a:off x="0" y="2651921"/>
          <a:ext cx="120396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72F632-C42D-49B5-A742-7E265BF6A0D8}">
      <dsp:nvSpPr>
        <dsp:cNvPr id="0" name=""/>
        <dsp:cNvSpPr/>
      </dsp:nvSpPr>
      <dsp:spPr>
        <a:xfrm>
          <a:off x="0" y="2651921"/>
          <a:ext cx="12039601" cy="132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Comprehensive services and specialized expertise that contribute to a person’s holistic health and overall well-being </a:t>
          </a:r>
        </a:p>
      </dsp:txBody>
      <dsp:txXfrm>
        <a:off x="0" y="2651921"/>
        <a:ext cx="12039601" cy="1325556"/>
      </dsp:txXfrm>
    </dsp:sp>
    <dsp:sp modelId="{E2C09E9E-25EE-436C-AEC7-02C326F7532D}">
      <dsp:nvSpPr>
        <dsp:cNvPr id="0" name=""/>
        <dsp:cNvSpPr/>
      </dsp:nvSpPr>
      <dsp:spPr>
        <a:xfrm>
          <a:off x="0" y="3977478"/>
          <a:ext cx="120396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5CF61-008F-42C3-ABE8-B0AC49FC4156}">
      <dsp:nvSpPr>
        <dsp:cNvPr id="0" name=""/>
        <dsp:cNvSpPr/>
      </dsp:nvSpPr>
      <dsp:spPr>
        <a:xfrm>
          <a:off x="0" y="3977478"/>
          <a:ext cx="12039601" cy="132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Selected treatment interventions are supported by the person served and the team and implemented during every interaction</a:t>
          </a:r>
        </a:p>
      </dsp:txBody>
      <dsp:txXfrm>
        <a:off x="0" y="3977478"/>
        <a:ext cx="12039601" cy="1325556"/>
      </dsp:txXfrm>
    </dsp:sp>
    <dsp:sp modelId="{D125FAFC-F709-463E-968C-2358D973CAA6}">
      <dsp:nvSpPr>
        <dsp:cNvPr id="0" name=""/>
        <dsp:cNvSpPr/>
      </dsp:nvSpPr>
      <dsp:spPr>
        <a:xfrm>
          <a:off x="0" y="5303034"/>
          <a:ext cx="120396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FF773-B686-4DE4-B91A-95592C79DB3A}">
      <dsp:nvSpPr>
        <dsp:cNvPr id="0" name=""/>
        <dsp:cNvSpPr/>
      </dsp:nvSpPr>
      <dsp:spPr>
        <a:xfrm>
          <a:off x="0" y="5303034"/>
          <a:ext cx="12039601" cy="1325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Information shared by team members, referrals, advocacy, and services they often did not know were available to them or how to access </a:t>
          </a:r>
        </a:p>
      </dsp:txBody>
      <dsp:txXfrm>
        <a:off x="0" y="5303034"/>
        <a:ext cx="12039601" cy="1325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7ED1F-1AE0-4B14-856F-8C13D54B54C5}">
      <dsp:nvSpPr>
        <dsp:cNvPr id="0" name=""/>
        <dsp:cNvSpPr/>
      </dsp:nvSpPr>
      <dsp:spPr>
        <a:xfrm>
          <a:off x="0" y="992"/>
          <a:ext cx="99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259DAB-DF50-4BF2-AB8E-E2567AE2D747}">
      <dsp:nvSpPr>
        <dsp:cNvPr id="0" name=""/>
        <dsp:cNvSpPr/>
      </dsp:nvSpPr>
      <dsp:spPr>
        <a:xfrm>
          <a:off x="0" y="992"/>
          <a:ext cx="99822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Increases staff’s self-reported confidence and produces lasting changes in clinician and staff confidence and practice</a:t>
          </a:r>
        </a:p>
      </dsp:txBody>
      <dsp:txXfrm>
        <a:off x="0" y="992"/>
        <a:ext cx="9982200" cy="1625203"/>
      </dsp:txXfrm>
    </dsp:sp>
    <dsp:sp modelId="{F85385D0-CE7C-48B4-819D-0D5F8F137B04}">
      <dsp:nvSpPr>
        <dsp:cNvPr id="0" name=""/>
        <dsp:cNvSpPr/>
      </dsp:nvSpPr>
      <dsp:spPr>
        <a:xfrm>
          <a:off x="0" y="1626195"/>
          <a:ext cx="99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3970F-1F05-4622-8703-42183E9E7031}">
      <dsp:nvSpPr>
        <dsp:cNvPr id="0" name=""/>
        <dsp:cNvSpPr/>
      </dsp:nvSpPr>
      <dsp:spPr>
        <a:xfrm>
          <a:off x="0" y="1626195"/>
          <a:ext cx="99822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Offers opportunities for coaching and mentoring across different expertise and specialties</a:t>
          </a:r>
          <a:endParaRPr lang="en-US" sz="3200" kern="1200" dirty="0"/>
        </a:p>
      </dsp:txBody>
      <dsp:txXfrm>
        <a:off x="0" y="1626195"/>
        <a:ext cx="9982200" cy="1625203"/>
      </dsp:txXfrm>
    </dsp:sp>
    <dsp:sp modelId="{C4C5590D-3D87-49A4-AB6F-A54F4E630E4C}">
      <dsp:nvSpPr>
        <dsp:cNvPr id="0" name=""/>
        <dsp:cNvSpPr/>
      </dsp:nvSpPr>
      <dsp:spPr>
        <a:xfrm>
          <a:off x="0" y="3251398"/>
          <a:ext cx="99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14C3D-BC99-4F9E-88CE-EE701D37C083}">
      <dsp:nvSpPr>
        <dsp:cNvPr id="0" name=""/>
        <dsp:cNvSpPr/>
      </dsp:nvSpPr>
      <dsp:spPr>
        <a:xfrm>
          <a:off x="0" y="3251398"/>
          <a:ext cx="99822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Provides a format for support and shared decision-making</a:t>
          </a:r>
        </a:p>
      </dsp:txBody>
      <dsp:txXfrm>
        <a:off x="0" y="3251398"/>
        <a:ext cx="9982200" cy="1625203"/>
      </dsp:txXfrm>
    </dsp:sp>
    <dsp:sp modelId="{E3CC22DA-36A6-4D5C-AD38-17A1301BEFA1}">
      <dsp:nvSpPr>
        <dsp:cNvPr id="0" name=""/>
        <dsp:cNvSpPr/>
      </dsp:nvSpPr>
      <dsp:spPr>
        <a:xfrm>
          <a:off x="0" y="4876601"/>
          <a:ext cx="99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840F1-7AFF-44C9-970C-45990A20C268}">
      <dsp:nvSpPr>
        <dsp:cNvPr id="0" name=""/>
        <dsp:cNvSpPr/>
      </dsp:nvSpPr>
      <dsp:spPr>
        <a:xfrm>
          <a:off x="0" y="4876601"/>
          <a:ext cx="99822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Spreading assignments and tasks across a broader group reduces burn out</a:t>
          </a:r>
          <a:endParaRPr lang="en-US" sz="3200" kern="1200" dirty="0"/>
        </a:p>
      </dsp:txBody>
      <dsp:txXfrm>
        <a:off x="0" y="4876601"/>
        <a:ext cx="9982200" cy="1625203"/>
      </dsp:txXfrm>
    </dsp:sp>
    <dsp:sp modelId="{5FD9D59E-0CAF-4D77-9DC9-72C20FD1F8E4}">
      <dsp:nvSpPr>
        <dsp:cNvPr id="0" name=""/>
        <dsp:cNvSpPr/>
      </dsp:nvSpPr>
      <dsp:spPr>
        <a:xfrm>
          <a:off x="0" y="6501804"/>
          <a:ext cx="99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5CAC7-437A-44E5-8D1B-A2D20C8D2E6A}">
      <dsp:nvSpPr>
        <dsp:cNvPr id="0" name=""/>
        <dsp:cNvSpPr/>
      </dsp:nvSpPr>
      <dsp:spPr>
        <a:xfrm>
          <a:off x="0" y="6501804"/>
          <a:ext cx="9982200" cy="1625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Contributes to job satisfaction and employee retention</a:t>
          </a:r>
          <a:endParaRPr lang="en-US" sz="3200" kern="1200" dirty="0"/>
        </a:p>
      </dsp:txBody>
      <dsp:txXfrm>
        <a:off x="0" y="6501804"/>
        <a:ext cx="9982200" cy="16252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0A520-9E47-4D79-BED3-9B34B8792856}">
      <dsp:nvSpPr>
        <dsp:cNvPr id="0" name=""/>
        <dsp:cNvSpPr/>
      </dsp:nvSpPr>
      <dsp:spPr>
        <a:xfrm>
          <a:off x="0" y="289715"/>
          <a:ext cx="7558087" cy="21257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latin typeface="Calibri Light" panose="020F0302020204030204"/>
            </a:rPr>
            <a:t> How would you work together to assist Victor? </a:t>
          </a:r>
        </a:p>
      </dsp:txBody>
      <dsp:txXfrm>
        <a:off x="103770" y="393485"/>
        <a:ext cx="7350547" cy="1918203"/>
      </dsp:txXfrm>
    </dsp:sp>
    <dsp:sp modelId="{A363B396-17A1-4003-AE90-529EB7425877}">
      <dsp:nvSpPr>
        <dsp:cNvPr id="0" name=""/>
        <dsp:cNvSpPr/>
      </dsp:nvSpPr>
      <dsp:spPr>
        <a:xfrm>
          <a:off x="0" y="2501859"/>
          <a:ext cx="7558087" cy="21257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latin typeface="Calibri Light" panose="020F0302020204030204"/>
            </a:rPr>
            <a:t> What would ITT members in other roles that were missing do to assist Victor, especially, the Lead Clinician, Substance Use Specialist, Nurse, and Housing Specialist?</a:t>
          </a:r>
          <a:endParaRPr lang="en-US" sz="3000" kern="1200" dirty="0"/>
        </a:p>
      </dsp:txBody>
      <dsp:txXfrm>
        <a:off x="103770" y="2605629"/>
        <a:ext cx="7350547" cy="1918203"/>
      </dsp:txXfrm>
    </dsp:sp>
    <dsp:sp modelId="{3324EC54-1CF8-48FF-B634-D7F65179D564}">
      <dsp:nvSpPr>
        <dsp:cNvPr id="0" name=""/>
        <dsp:cNvSpPr/>
      </dsp:nvSpPr>
      <dsp:spPr>
        <a:xfrm>
          <a:off x="0" y="4714002"/>
          <a:ext cx="7558087" cy="2125743"/>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alibri Light" panose="020F0302020204030204"/>
            </a:rPr>
            <a:t>What external partners/systems might need to be involved? How might your ITT connect Victor with these other systems and how might these external services be coordinated? </a:t>
          </a:r>
          <a:endParaRPr lang="en-US" sz="3000" kern="1200" dirty="0"/>
        </a:p>
      </dsp:txBody>
      <dsp:txXfrm>
        <a:off x="103770" y="4817772"/>
        <a:ext cx="7350547" cy="1918203"/>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A9018-EAD3-44FD-AE09-C289BE473656}" type="datetimeFigureOut">
              <a:rPr lang="en-US" smtClean="0"/>
              <a:t>3/29/23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1045B-683F-4120-8F36-6B50AC3EAEEC}" type="slidenum">
              <a:rPr lang="en-US" smtClean="0"/>
              <a:t>‹#›</a:t>
            </a:fld>
            <a:endParaRPr lang="en-US"/>
          </a:p>
        </p:txBody>
      </p:sp>
    </p:spTree>
    <p:extLst>
      <p:ext uri="{BB962C8B-B14F-4D97-AF65-F5344CB8AC3E}">
        <p14:creationId xmlns:p14="http://schemas.microsoft.com/office/powerpoint/2010/main" val="383702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jVc-g16Uvd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a:t>
            </a:r>
          </a:p>
          <a:p>
            <a:r>
              <a:rPr lang="en-US" dirty="0"/>
              <a:t> </a:t>
            </a:r>
            <a:endParaRPr lang="en-US" dirty="0">
              <a:cs typeface="Calibri"/>
            </a:endParaRPr>
          </a:p>
          <a:p>
            <a:r>
              <a:rPr lang="en-US" dirty="0"/>
              <a:t>Establish any ground rules for discussion </a:t>
            </a:r>
            <a:endParaRPr lang="en-US" dirty="0">
              <a:cs typeface="Calibri"/>
            </a:endParaRPr>
          </a:p>
          <a:p>
            <a:r>
              <a:rPr lang="en-US" dirty="0"/>
              <a:t> </a:t>
            </a:r>
            <a:endParaRPr lang="en-US" dirty="0">
              <a:cs typeface="Calibri"/>
            </a:endParaRPr>
          </a:p>
          <a:p>
            <a:r>
              <a:rPr lang="en-US" b="1" dirty="0"/>
              <a:t>Explain:</a:t>
            </a:r>
            <a:endParaRPr lang="en-US" dirty="0"/>
          </a:p>
          <a:p>
            <a:r>
              <a:rPr lang="en-US" dirty="0"/>
              <a:t>This training series starts by covering Integrated Treatment Teams because the ‘team’ is the cornerstone of ACCS – we all work together as a team to assist persons served. Most decisions about how to best assist our persons served will be made in your Integrated Treatment Team (or ITT).</a:t>
            </a:r>
            <a:endParaRPr lang="en-US" dirty="0">
              <a:cs typeface="Calibri"/>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a:t>
            </a:fld>
            <a:endParaRPr lang="en-US"/>
          </a:p>
        </p:txBody>
      </p:sp>
    </p:spTree>
    <p:extLst>
      <p:ext uri="{BB962C8B-B14F-4D97-AF65-F5344CB8AC3E}">
        <p14:creationId xmlns:p14="http://schemas.microsoft.com/office/powerpoint/2010/main" val="106580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anose="05000000000000000000" pitchFamily="2" charset="2"/>
              <a:buNone/>
            </a:pPr>
            <a:r>
              <a:rPr lang="en-US" sz="1200" b="1" dirty="0">
                <a:effectLst/>
                <a:latin typeface="Calibri" panose="020F0502020204030204" pitchFamily="34" charset="0"/>
                <a:ea typeface="Calibri" panose="020F0502020204030204" pitchFamily="34" charset="0"/>
                <a:cs typeface="Arial" panose="020B0604020202020204" pitchFamily="34" charset="0"/>
              </a:rPr>
              <a:t>Licensed Clinical Staff </a:t>
            </a:r>
          </a:p>
          <a:p>
            <a:pPr marR="0" lvl="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10</a:t>
            </a:fld>
            <a:endParaRPr lang="en-US"/>
          </a:p>
        </p:txBody>
      </p:sp>
    </p:spTree>
    <p:extLst>
      <p:ext uri="{BB962C8B-B14F-4D97-AF65-F5344CB8AC3E}">
        <p14:creationId xmlns:p14="http://schemas.microsoft.com/office/powerpoint/2010/main" val="418772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 Care Staff</a:t>
            </a:r>
          </a:p>
        </p:txBody>
      </p:sp>
      <p:sp>
        <p:nvSpPr>
          <p:cNvPr id="4" name="Slide Number Placeholder 3"/>
          <p:cNvSpPr>
            <a:spLocks noGrp="1"/>
          </p:cNvSpPr>
          <p:nvPr>
            <p:ph type="sldNum" sz="quarter" idx="5"/>
          </p:nvPr>
        </p:nvSpPr>
        <p:spPr/>
        <p:txBody>
          <a:bodyPr/>
          <a:lstStyle/>
          <a:p>
            <a:fld id="{8071045B-683F-4120-8F36-6B50AC3EAEEC}" type="slidenum">
              <a:rPr lang="en-US" smtClean="0"/>
              <a:t>11</a:t>
            </a:fld>
            <a:endParaRPr lang="en-US"/>
          </a:p>
        </p:txBody>
      </p:sp>
    </p:spTree>
    <p:extLst>
      <p:ext uri="{BB962C8B-B14F-4D97-AF65-F5344CB8AC3E}">
        <p14:creationId xmlns:p14="http://schemas.microsoft.com/office/powerpoint/2010/main" val="70943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14618">
              <a:buNone/>
            </a:pPr>
            <a:r>
              <a:rPr lang="en-US" b="1" dirty="0"/>
              <a:t>Housing Coordinator </a:t>
            </a:r>
            <a:r>
              <a:rPr lang="en-US" dirty="0"/>
              <a:t> </a:t>
            </a:r>
          </a:p>
          <a:p>
            <a:pPr lvl="1"/>
            <a:endParaRPr lang="en-US" sz="12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12</a:t>
            </a:fld>
            <a:endParaRPr lang="en-US"/>
          </a:p>
        </p:txBody>
      </p:sp>
    </p:spTree>
    <p:extLst>
      <p:ext uri="{BB962C8B-B14F-4D97-AF65-F5344CB8AC3E}">
        <p14:creationId xmlns:p14="http://schemas.microsoft.com/office/powerpoint/2010/main" val="123836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Peer Specialists and Recovery Coaches</a:t>
            </a: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13</a:t>
            </a:fld>
            <a:endParaRPr lang="en-US"/>
          </a:p>
        </p:txBody>
      </p:sp>
    </p:spTree>
    <p:extLst>
      <p:ext uri="{BB962C8B-B14F-4D97-AF65-F5344CB8AC3E}">
        <p14:creationId xmlns:p14="http://schemas.microsoft.com/office/powerpoint/2010/main" val="168393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14: Core Principles of the ACCS Integrated Treatment Team </a:t>
            </a:r>
            <a:endParaRPr lang="en-US" dirty="0"/>
          </a:p>
          <a:p>
            <a:r>
              <a:rPr lang="en-US" b="1" dirty="0"/>
              <a:t> </a:t>
            </a:r>
            <a:endParaRPr lang="en-US" dirty="0"/>
          </a:p>
          <a:p>
            <a:r>
              <a:rPr lang="en-US" b="1" dirty="0"/>
              <a:t>Explain:</a:t>
            </a:r>
            <a:endParaRPr lang="en-US" dirty="0"/>
          </a:p>
          <a:p>
            <a:r>
              <a:rPr lang="en-US" dirty="0"/>
              <a:t>ACCS Integrated Treatment Teams are guided by the following Core Principles :</a:t>
            </a:r>
          </a:p>
          <a:p>
            <a:r>
              <a:rPr lang="en-US" b="1" dirty="0"/>
              <a:t> </a:t>
            </a:r>
            <a:endParaRPr lang="en-US" dirty="0"/>
          </a:p>
          <a:p>
            <a:r>
              <a:rPr lang="en-US" b="1" dirty="0"/>
              <a:t>1.Emphasis on Relationship Building.  </a:t>
            </a:r>
            <a:endParaRPr lang="en-US" dirty="0"/>
          </a:p>
          <a:p>
            <a:r>
              <a:rPr lang="en-US" dirty="0"/>
              <a:t>The service approach is individualized and emphasizes the use of evidence-based strategies to engage, build a relationship with, and promote active involvement with the persons served to assist with his/her daily activities and treatment goals. Members practice active listening to understand person’s needs and preferences instead of listening to respond. </a:t>
            </a:r>
          </a:p>
          <a:p>
            <a:r>
              <a:rPr lang="en-US" b="1" dirty="0"/>
              <a:t> </a:t>
            </a:r>
            <a:endParaRPr lang="en-US" dirty="0"/>
          </a:p>
          <a:p>
            <a:r>
              <a:rPr lang="en-US" b="1" dirty="0"/>
              <a:t>2.Clinical and Recovery Oriented Service Delivery. </a:t>
            </a:r>
            <a:endParaRPr lang="en-US" dirty="0"/>
          </a:p>
          <a:p>
            <a:r>
              <a:rPr lang="en-US" dirty="0"/>
              <a:t>Clinical services and a recovery-oriented approach are utilized by Integrated Treatment Teams in partnership with the person served to improve their health and wellness; achieve symptom stabilization and self-management; develop and/or restore skills impacted by their mental health conditions; live a self-directed life; and strive to reach their full potential.  </a:t>
            </a:r>
          </a:p>
          <a:p>
            <a:r>
              <a:rPr lang="en-US" b="1" dirty="0"/>
              <a:t> </a:t>
            </a:r>
            <a:endParaRPr lang="en-US" dirty="0"/>
          </a:p>
          <a:p>
            <a:r>
              <a:rPr lang="en-US" b="1" dirty="0"/>
              <a:t>3.Services are Flexible and Timely.</a:t>
            </a:r>
            <a:r>
              <a:rPr lang="en-US" dirty="0"/>
              <a:t>  </a:t>
            </a:r>
          </a:p>
          <a:p>
            <a:r>
              <a:rPr lang="en-US" dirty="0"/>
              <a:t>The frequency, duration and type of supports are readily adjusted in response to the changing needs, preferences, or life situations of persons served. </a:t>
            </a:r>
          </a:p>
          <a:p>
            <a:r>
              <a:rPr lang="en-US" b="1" dirty="0"/>
              <a:t> </a:t>
            </a:r>
            <a:endParaRPr lang="en-US" dirty="0"/>
          </a:p>
          <a:p>
            <a:r>
              <a:rPr lang="en-US" b="1" dirty="0"/>
              <a:t>4.Team Approach.  </a:t>
            </a:r>
            <a:endParaRPr lang="en-US" dirty="0"/>
          </a:p>
          <a:p>
            <a:r>
              <a:rPr lang="en-US" dirty="0"/>
              <a:t>ACCS is anchored by an Integrated Treatment Team model designed to ensure early and sustained persons served engagement and clinical accountability.  This approach ensures the full complement of services are person-centered and  available to all persons served. Members  of the Team bring their individual expertise while working together-where each member’s contribution  is heard and acknowledged-in response to persons’ preferences and to achieve optimal service delivery. </a:t>
            </a:r>
          </a:p>
          <a:p>
            <a:r>
              <a:rPr lang="en-US" b="1" dirty="0"/>
              <a:t> </a:t>
            </a:r>
            <a:endParaRPr lang="en-US" dirty="0"/>
          </a:p>
          <a:p>
            <a:r>
              <a:rPr lang="en-US" b="1" dirty="0"/>
              <a:t>5.Services are Aligned and Integrated with Other Systems.  </a:t>
            </a:r>
            <a:endParaRPr lang="en-US" dirty="0"/>
          </a:p>
          <a:p>
            <a:r>
              <a:rPr lang="en-US" dirty="0"/>
              <a:t>The service aligns with health care, including addiction treatment, employment, and housing services, and leverages existing resources to improve coordination and avoid duplication of services.</a:t>
            </a:r>
          </a:p>
          <a:p>
            <a:r>
              <a:rPr lang="en-US" dirty="0"/>
              <a:t> </a:t>
            </a:r>
          </a:p>
          <a:p>
            <a:r>
              <a:rPr lang="en-US" b="1" dirty="0"/>
              <a:t>Ask: </a:t>
            </a:r>
            <a:endParaRPr lang="en-US" dirty="0"/>
          </a:p>
          <a:p>
            <a:r>
              <a:rPr lang="en-US" dirty="0"/>
              <a:t>(Discussion/Activity):</a:t>
            </a:r>
            <a:r>
              <a:rPr lang="en-US" b="1" dirty="0"/>
              <a:t> </a:t>
            </a:r>
            <a:endParaRPr lang="en-US" dirty="0"/>
          </a:p>
          <a:p>
            <a:r>
              <a:rPr lang="en-US" dirty="0"/>
              <a:t>How do these core principles align with your past experiences?  Which do you think will be challenging? Discuss possible solutions with the group.</a:t>
            </a:r>
          </a:p>
          <a:p>
            <a:r>
              <a:rPr lang="en-US" b="1" dirty="0"/>
              <a:t> </a:t>
            </a:r>
            <a:endParaRPr lang="en-US" dirty="0"/>
          </a:p>
          <a:p>
            <a:pPr marL="0" marR="0">
              <a:spcBef>
                <a:spcPts val="0"/>
              </a:spcBef>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14</a:t>
            </a:fld>
            <a:endParaRPr lang="en-US"/>
          </a:p>
        </p:txBody>
      </p:sp>
    </p:spTree>
    <p:extLst>
      <p:ext uri="{BB962C8B-B14F-4D97-AF65-F5344CB8AC3E}">
        <p14:creationId xmlns:p14="http://schemas.microsoft.com/office/powerpoint/2010/main" val="315000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15</a:t>
            </a:fld>
            <a:endParaRPr lang="en-US"/>
          </a:p>
        </p:txBody>
      </p:sp>
    </p:spTree>
    <p:extLst>
      <p:ext uri="{BB962C8B-B14F-4D97-AF65-F5344CB8AC3E}">
        <p14:creationId xmlns:p14="http://schemas.microsoft.com/office/powerpoint/2010/main" val="191906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Show video clip from Disability Etiquette – Moses Mallard (NAMI) talking about the person as the expert in “me”, you don’t have to do it alone, use your allies.</a:t>
            </a:r>
          </a:p>
          <a:p>
            <a:pPr>
              <a:defRPr/>
            </a:pPr>
            <a:r>
              <a:rPr lang="en-US" dirty="0"/>
              <a:t> </a:t>
            </a:r>
            <a:endParaRPr lang="en-US" dirty="0">
              <a:cs typeface="Calibri"/>
            </a:endParaRPr>
          </a:p>
          <a:p>
            <a:pPr>
              <a:defRPr/>
            </a:pPr>
            <a:r>
              <a:rPr lang="en-US" i="1" u="sng" dirty="0"/>
              <a:t>Video: </a:t>
            </a:r>
            <a:r>
              <a:rPr lang="en-US" i="1" u="sng" dirty="0">
                <a:hlinkClick r:id="rId3"/>
              </a:rPr>
              <a:t>https://youtu.be/jVc-g16Uvdg</a:t>
            </a:r>
            <a:endParaRPr lang="en-US"/>
          </a:p>
          <a:p>
            <a:pPr marL="0" marR="0" lvl="0" indent="0" algn="l" defTabSz="914400">
              <a:lnSpc>
                <a:spcPct val="100000"/>
              </a:lnSpc>
              <a:spcBef>
                <a:spcPts val="0"/>
              </a:spcBef>
              <a:spcAft>
                <a:spcPts val="0"/>
              </a:spcAft>
              <a:buClrTx/>
              <a:buSzTx/>
              <a:buFontTx/>
              <a:buNone/>
              <a:tabLst/>
              <a:defRPr/>
            </a:pPr>
            <a:endParaRPr lang="en-US" sz="2800" dirty="0">
              <a:effectLst/>
              <a:latin typeface="Roboto"/>
              <a:ea typeface="Roboto"/>
              <a:cs typeface="Roboto"/>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16</a:t>
            </a:fld>
            <a:endParaRPr lang="en-US"/>
          </a:p>
        </p:txBody>
      </p:sp>
    </p:spTree>
    <p:extLst>
      <p:ext uri="{BB962C8B-B14F-4D97-AF65-F5344CB8AC3E}">
        <p14:creationId xmlns:p14="http://schemas.microsoft.com/office/powerpoint/2010/main" val="355338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endParaRPr lang="en-US" dirty="0"/>
          </a:p>
          <a:p>
            <a:pPr>
              <a:defRPr/>
            </a:pPr>
            <a:r>
              <a:rPr lang="en-US" dirty="0"/>
              <a:t>What resonated with you in this video?</a:t>
            </a:r>
          </a:p>
          <a:p>
            <a:pPr marL="0" marR="0" lvl="0" indent="0" algn="l" defTabSz="914400">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17</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is it important to have ITT involved in our persons’ served care ?  </a:t>
            </a:r>
            <a:endParaRPr lang="en-US" dirty="0"/>
          </a:p>
          <a:p>
            <a:r>
              <a:rPr lang="en-US" b="1" dirty="0"/>
              <a:t> </a:t>
            </a:r>
            <a:endParaRPr lang="en-US" dirty="0"/>
          </a:p>
          <a:p>
            <a:r>
              <a:rPr lang="en-US" b="1" dirty="0"/>
              <a:t>Read through each reason adding explanations:</a:t>
            </a:r>
            <a:endParaRPr lang="en-US" dirty="0"/>
          </a:p>
          <a:p>
            <a:r>
              <a:rPr lang="en-US" dirty="0"/>
              <a:t> </a:t>
            </a:r>
            <a:endParaRPr lang="en-US" dirty="0">
              <a:cs typeface="Calibri"/>
            </a:endParaRPr>
          </a:p>
          <a:p>
            <a:r>
              <a:rPr lang="en-US" u="sng" dirty="0"/>
              <a:t>Reason 1</a:t>
            </a:r>
            <a:r>
              <a:rPr lang="en-US" b="1" dirty="0"/>
              <a:t>: </a:t>
            </a:r>
            <a:endParaRPr lang="en-US" dirty="0"/>
          </a:p>
          <a:p>
            <a:r>
              <a:rPr lang="en-US" dirty="0"/>
              <a:t>25-30% of the adult population with serious and persistent mental health conditions also present with a substance use disorder or other co-occurring conditions. Addiction and substance use disorder expertise are required on the ITT.</a:t>
            </a:r>
            <a:endParaRPr lang="en-US" dirty="0">
              <a:cs typeface="Calibri"/>
            </a:endParaRPr>
          </a:p>
          <a:p>
            <a:pPr marL="285750" indent="-285750">
              <a:buFont typeface="Arial"/>
              <a:buChar char="•"/>
            </a:pPr>
            <a:r>
              <a:rPr lang="en-US" dirty="0"/>
              <a:t>Individuals with severe and persistent mental health conditions can also have </a:t>
            </a:r>
            <a:r>
              <a:rPr lang="en-US" b="1" dirty="0"/>
              <a:t>co-occurring developmental or intellectual disabilities</a:t>
            </a:r>
            <a:r>
              <a:rPr lang="en-US" dirty="0"/>
              <a:t>, some severe enough to require specialized treatment expertise beyond mental health and addiction expertise.</a:t>
            </a:r>
            <a:endParaRPr lang="en-US" dirty="0">
              <a:cs typeface="Calibri"/>
            </a:endParaRPr>
          </a:p>
          <a:p>
            <a:r>
              <a:rPr lang="en-US" b="1" dirty="0"/>
              <a:t>Explain:</a:t>
            </a:r>
            <a:r>
              <a:rPr lang="en-US" dirty="0"/>
              <a:t> </a:t>
            </a:r>
            <a:endParaRPr lang="en-US" dirty="0">
              <a:cs typeface="Calibri"/>
            </a:endParaRPr>
          </a:p>
          <a:p>
            <a:pPr marL="285750" indent="-285750">
              <a:buFont typeface="Arial"/>
              <a:buChar char="•"/>
            </a:pPr>
            <a:r>
              <a:rPr lang="en-US" dirty="0"/>
              <a:t>Interdisciplinary teams that bring both mental health and addiction expertise (or clinicians that are cross-trained) are essential for effectively treating persons served with dual diagnosis.</a:t>
            </a:r>
            <a:endParaRPr lang="en-US" dirty="0">
              <a:cs typeface="Calibri"/>
            </a:endParaRPr>
          </a:p>
          <a:p>
            <a:pPr marL="285750" indent="-285750">
              <a:buFont typeface="Arial"/>
              <a:buChar char="•"/>
            </a:pPr>
            <a:r>
              <a:rPr lang="en-US" dirty="0"/>
              <a:t>Integrated treatment teams that include peer supporters and recovery coaches have demonstrated effectiveness in helping people with behavioral health conditions to connect to, engage in, and be active participants in treatment and recovery support services across all levels of care. </a:t>
            </a:r>
            <a:endParaRPr lang="en-US" dirty="0">
              <a:cs typeface="Calibri"/>
            </a:endParaRPr>
          </a:p>
          <a:p>
            <a:r>
              <a:rPr lang="en-US" dirty="0"/>
              <a:t>            </a:t>
            </a:r>
            <a:endParaRPr lang="en-US" dirty="0">
              <a:cs typeface="Calibri"/>
            </a:endParaRPr>
          </a:p>
          <a:p>
            <a:r>
              <a:rPr lang="en-US" u="sng" dirty="0"/>
              <a:t>Reason 2:  </a:t>
            </a:r>
            <a:r>
              <a:rPr lang="en-US" dirty="0"/>
              <a:t>Housing and Financial Specialists are key members of the integrated treatment team.</a:t>
            </a:r>
            <a:endParaRPr lang="en-US" dirty="0">
              <a:cs typeface="Calibri"/>
            </a:endParaRPr>
          </a:p>
          <a:p>
            <a:pPr marL="285750" indent="-285750">
              <a:buFont typeface="Arial"/>
              <a:buChar char="•"/>
            </a:pPr>
            <a:r>
              <a:rPr lang="en-US" dirty="0"/>
              <a:t>Prevention of homelessness is a core treatment function of the integrated treatment team. Poverty, unemployment, and lack of affordable housing are commonly recognized causes of homelessness.</a:t>
            </a:r>
            <a:endParaRPr lang="en-US" dirty="0">
              <a:cs typeface="Calibri"/>
            </a:endParaRPr>
          </a:p>
          <a:p>
            <a:r>
              <a:rPr lang="en-US" b="1" dirty="0"/>
              <a:t>Explain: </a:t>
            </a:r>
            <a:endParaRPr lang="en-US" dirty="0"/>
          </a:p>
          <a:p>
            <a:r>
              <a:rPr lang="en-US" dirty="0"/>
              <a:t>These risk factors can be exacerbated in the behavioral health population, but can be recognized, addressed, and resolved by members of the Team (ITT)</a:t>
            </a:r>
            <a:endParaRPr lang="en-US" dirty="0">
              <a:cs typeface="Calibri"/>
            </a:endParaRPr>
          </a:p>
          <a:p>
            <a:r>
              <a:rPr lang="en-US" dirty="0"/>
              <a:t> </a:t>
            </a:r>
            <a:endParaRPr lang="en-US" dirty="0">
              <a:cs typeface="Calibri"/>
            </a:endParaRPr>
          </a:p>
          <a:p>
            <a:pPr marL="285750" indent="-285750">
              <a:buFont typeface="Arial"/>
              <a:buChar char="•"/>
            </a:pPr>
            <a:r>
              <a:rPr lang="en-US" dirty="0"/>
              <a:t>Research shows interventions to prevent homelessness are more cost effective than addressing issues after someone is already homeless. </a:t>
            </a:r>
            <a:endParaRPr lang="en-US" dirty="0">
              <a:cs typeface="Calibri"/>
            </a:endParaRPr>
          </a:p>
          <a:p>
            <a:r>
              <a:rPr lang="en-US" b="1" dirty="0"/>
              <a:t>Explain:</a:t>
            </a:r>
            <a:r>
              <a:rPr lang="en-US" dirty="0"/>
              <a:t> </a:t>
            </a:r>
            <a:endParaRPr lang="en-US" dirty="0">
              <a:cs typeface="Calibri"/>
            </a:endParaRPr>
          </a:p>
          <a:p>
            <a:r>
              <a:rPr lang="en-US" dirty="0"/>
              <a:t>The longer a person is homeless, the harder and more expensive it becomes to re-house this person, which can negatively impact a person’s served overall well-being and impede recovery.</a:t>
            </a:r>
            <a:endParaRPr lang="en-US" dirty="0">
              <a:cs typeface="Calibri"/>
            </a:endParaRPr>
          </a:p>
          <a:p>
            <a:r>
              <a:rPr lang="en-US" dirty="0"/>
              <a:t>            </a:t>
            </a:r>
            <a:endParaRPr lang="en-US" dirty="0">
              <a:cs typeface="Calibri"/>
            </a:endParaRPr>
          </a:p>
          <a:p>
            <a:r>
              <a:rPr lang="en-US" u="sng" dirty="0"/>
              <a:t>Reason 3</a:t>
            </a:r>
            <a:r>
              <a:rPr lang="en-US" dirty="0"/>
              <a:t>: Employment and Education Services and resources are critical services for Person’s treatment and recovery. </a:t>
            </a:r>
            <a:endParaRPr lang="en-US" dirty="0">
              <a:cs typeface="Calibri"/>
            </a:endParaRPr>
          </a:p>
          <a:p>
            <a:r>
              <a:rPr lang="en-US" b="1" dirty="0"/>
              <a:t>Explain</a:t>
            </a:r>
            <a:r>
              <a:rPr lang="en-US" dirty="0"/>
              <a:t>: </a:t>
            </a:r>
            <a:endParaRPr lang="en-US" dirty="0">
              <a:cs typeface="Calibri"/>
            </a:endParaRPr>
          </a:p>
          <a:p>
            <a:r>
              <a:rPr lang="en-US" dirty="0"/>
              <a:t>Unemployment worsens mental health and gaining employment can improve mental health, even for people with the most serious mental health conditions. Opportunities for employment and education can also increase community engagement and social support.</a:t>
            </a:r>
            <a:endParaRPr lang="en-US" dirty="0">
              <a:cs typeface="Calibri"/>
            </a:endParaRPr>
          </a:p>
          <a:p>
            <a:r>
              <a:rPr lang="en-US" b="1" dirty="0"/>
              <a:t> </a:t>
            </a:r>
            <a:endParaRPr lang="en-US" dirty="0"/>
          </a:p>
          <a:p>
            <a:pPr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Calibri"/>
            </a:endParaRPr>
          </a:p>
          <a:p>
            <a:pPr marR="0" lvl="0">
              <a:spcBef>
                <a:spcPts val="0"/>
              </a:spcBef>
            </a:pPr>
            <a:endParaRPr lang="en-US" sz="1200" dirty="0">
              <a:effectLst/>
              <a:latin typeface="Calibri" panose="020F0502020204030204" pitchFamily="34" charset="0"/>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18</a:t>
            </a:fld>
            <a:endParaRPr lang="en-US"/>
          </a:p>
        </p:txBody>
      </p:sp>
    </p:spTree>
    <p:extLst>
      <p:ext uri="{BB962C8B-B14F-4D97-AF65-F5344CB8AC3E}">
        <p14:creationId xmlns:p14="http://schemas.microsoft.com/office/powerpoint/2010/main" val="2068266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171450" indent="-171450">
              <a:buFont typeface="Arial"/>
              <a:buChar char="•"/>
            </a:pPr>
            <a:r>
              <a:rPr lang="en-US" dirty="0"/>
              <a:t>Persons served benefit from the richness of perspective from different individuals with different levels of expertise.</a:t>
            </a:r>
            <a:endParaRPr lang="en-US" dirty="0">
              <a:cs typeface="Calibri"/>
            </a:endParaRPr>
          </a:p>
          <a:p>
            <a:pPr marL="171450" indent="-171450">
              <a:buFont typeface="Arial"/>
              <a:buChar char="•"/>
            </a:pPr>
            <a:r>
              <a:rPr lang="en-US" dirty="0"/>
              <a:t>Clinicians do not make all the decisions, it is a balanced team approach, which provides collaboration, consensus building, and person-centered care.</a:t>
            </a:r>
            <a:endParaRPr lang="en-US" dirty="0">
              <a:cs typeface="Calibri"/>
            </a:endParaRPr>
          </a:p>
          <a:p>
            <a:pPr marL="171450" indent="-171450">
              <a:buFont typeface="Arial"/>
              <a:buChar char="•"/>
            </a:pPr>
            <a:r>
              <a:rPr lang="en-US" dirty="0"/>
              <a:t>Integrated treatment teams provide comprehensive services and specialized expertise that contribute to a person’s holistic health and overall well-being. </a:t>
            </a:r>
          </a:p>
          <a:p>
            <a:pPr marL="171450" indent="-171450">
              <a:buFont typeface="Arial"/>
              <a:buChar char="•"/>
            </a:pPr>
            <a:r>
              <a:rPr lang="en-US" dirty="0"/>
              <a:t>Integrated Treatment Teams help to ensure that selected treatment interventions are supported by the person served and the team and implemented during every interaction with the persons served-at all levels of care. </a:t>
            </a:r>
            <a:endParaRPr lang="en-US" dirty="0">
              <a:cs typeface="Calibri"/>
            </a:endParaRPr>
          </a:p>
          <a:p>
            <a:pPr marL="171450" indent="-171450">
              <a:buFont typeface="Arial"/>
              <a:buChar char="•"/>
            </a:pPr>
            <a:r>
              <a:rPr lang="en-US" dirty="0"/>
              <a:t>Persons served benefit from information shared by team members, referrals, and advocacy and are connected to services they often did not know were available to them or how to access.  </a:t>
            </a:r>
            <a:endParaRPr lang="en-US" dirty="0">
              <a:cs typeface="Calibri"/>
            </a:endParaRPr>
          </a:p>
          <a:p>
            <a:r>
              <a:rPr lang="en-US" b="1" dirty="0"/>
              <a:t> </a:t>
            </a:r>
            <a:endParaRPr lang="en-US" dirty="0"/>
          </a:p>
          <a:p>
            <a:pPr marL="0" marR="0">
              <a:lnSpc>
                <a:spcPct val="107000"/>
              </a:lnSpc>
              <a:spcBef>
                <a:spcPts val="0"/>
              </a:spcBef>
              <a:spcAft>
                <a:spcPts val="800"/>
              </a:spcAft>
            </a:pPr>
            <a:endParaRPr lang="en-US" b="1"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19</a:t>
            </a:fld>
            <a:endParaRPr lang="en-US"/>
          </a:p>
        </p:txBody>
      </p:sp>
    </p:spTree>
    <p:extLst>
      <p:ext uri="{BB962C8B-B14F-4D97-AF65-F5344CB8AC3E}">
        <p14:creationId xmlns:p14="http://schemas.microsoft.com/office/powerpoint/2010/main" val="291722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Learning Objectives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this module you will: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Explore makeup and purpose of ITTs at your site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 challenges working on teams and ways to overcome those challenges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ways you can support and be supported by an ITT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Arial" panose="020B0604020202020204" pitchFamily="34" charset="0"/>
              </a:rPr>
              <a:t>What are the benefits of the Integrated Treatment Team approach to ACCS staff?</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Integrated treatment teams not only improve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persons served</a:t>
            </a:r>
            <a:r>
              <a:rPr lang="en-US" sz="1200" dirty="0">
                <a:effectLst/>
                <a:latin typeface="Calibri" panose="020F0502020204030204" pitchFamily="34" charset="0"/>
                <a:ea typeface="Calibri" panose="020F0502020204030204" pitchFamily="34" charset="0"/>
                <a:cs typeface="Arial" panose="020B0604020202020204" pitchFamily="34" charset="0"/>
              </a:rPr>
              <a:t> outcomes but also contribute significantly to each team member’s occupational well-being.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Serving on an integrated treatment team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Arial" panose="020B0604020202020204" pitchFamily="34" charset="0"/>
              </a:rPr>
              <a:t>Increases staff’s self-reported confidence and produces lasting changes in clinician and staff confidence and practice (based on self-reported survey results).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Arial" panose="020B0604020202020204" pitchFamily="34" charset="0"/>
              </a:rPr>
              <a:t>Offers opportunities for coaching and mentoring across different expertise and specialties.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Arial" panose="020B0604020202020204" pitchFamily="34" charset="0"/>
              </a:rPr>
              <a:t>Provides a format for support and shared decision-making.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Arial" panose="020B0604020202020204" pitchFamily="34" charset="0"/>
              </a:rPr>
              <a:t>Spreading assignments and tasks across a broader group reduces burn out, benefiting team members as well as improving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persons served </a:t>
            </a:r>
            <a:r>
              <a:rPr lang="en-US" sz="1200" dirty="0">
                <a:effectLst/>
                <a:latin typeface="Calibri" panose="020F0502020204030204" pitchFamily="34" charset="0"/>
                <a:ea typeface="Calibri" panose="020F0502020204030204" pitchFamily="34" charset="0"/>
                <a:cs typeface="Arial" panose="020B0604020202020204" pitchFamily="34" charset="0"/>
              </a:rPr>
              <a:t>care.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Arial" panose="020B0604020202020204" pitchFamily="34" charset="0"/>
              </a:rPr>
              <a:t>Contributes to job satisfaction and employee retention.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20</a:t>
            </a:fld>
            <a:endParaRPr lang="en-US"/>
          </a:p>
        </p:txBody>
      </p:sp>
    </p:spTree>
    <p:extLst>
      <p:ext uri="{BB962C8B-B14F-4D97-AF65-F5344CB8AC3E}">
        <p14:creationId xmlns:p14="http://schemas.microsoft.com/office/powerpoint/2010/main" val="4227310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21: Breakout Activity - </a:t>
            </a:r>
            <a:r>
              <a:rPr lang="en-US" b="1" u="sng" dirty="0"/>
              <a:t>Scenario</a:t>
            </a:r>
            <a:r>
              <a:rPr lang="en-US" b="1" dirty="0"/>
              <a:t> </a:t>
            </a:r>
            <a:endParaRPr lang="en-US" dirty="0"/>
          </a:p>
          <a:p>
            <a:r>
              <a:rPr lang="en-US" i="1" dirty="0"/>
              <a:t>(10 mins breakout + discussion)</a:t>
            </a:r>
            <a:endParaRPr lang="en-US" dirty="0"/>
          </a:p>
          <a:p>
            <a:r>
              <a:rPr lang="en-US" i="1" dirty="0"/>
              <a:t>Refer to Handouts:</a:t>
            </a:r>
            <a:endParaRPr lang="en-US" dirty="0"/>
          </a:p>
          <a:p>
            <a:pPr marL="285750" indent="-285750">
              <a:buFont typeface="Arial"/>
              <a:buChar char="•"/>
            </a:pPr>
            <a:r>
              <a:rPr lang="en-US" i="1" u="none" dirty="0"/>
              <a:t>Activity-Scenario  </a:t>
            </a:r>
            <a:endParaRPr lang="en-US" u="none" dirty="0"/>
          </a:p>
          <a:p>
            <a:pPr marL="285750" indent="-285750">
              <a:buFont typeface="Arial"/>
              <a:buChar char="•"/>
            </a:pPr>
            <a:r>
              <a:rPr lang="en-US" i="1" dirty="0"/>
              <a:t>Examples of ITT Member Roles</a:t>
            </a:r>
            <a:endParaRPr lang="en-US" dirty="0"/>
          </a:p>
          <a:p>
            <a:endParaRPr lang="en-US" i="1" u="sng" strike="sngStrike" dirty="0">
              <a:cs typeface="Calibri"/>
            </a:endParaRPr>
          </a:p>
          <a:p>
            <a:r>
              <a:rPr lang="en-US" i="1" dirty="0"/>
              <a:t> </a:t>
            </a:r>
            <a:endParaRPr lang="en-US" dirty="0"/>
          </a:p>
          <a:p>
            <a:r>
              <a:rPr lang="en-US" b="1" dirty="0"/>
              <a:t>Facilitator Instructions: </a:t>
            </a:r>
            <a:endParaRPr lang="en-US" dirty="0"/>
          </a:p>
          <a:p>
            <a:r>
              <a:rPr lang="en-US" b="1" dirty="0"/>
              <a:t>Explain</a:t>
            </a:r>
            <a:r>
              <a:rPr lang="en-US" dirty="0"/>
              <a:t>: This is an exercise to practice being part of an ITT. Determine how you might approach working with Victor. </a:t>
            </a:r>
            <a:endParaRPr lang="en-US" dirty="0">
              <a:cs typeface="Calibri"/>
            </a:endParaRPr>
          </a:p>
          <a:p>
            <a:pPr marL="285750" indent="-285750">
              <a:buFont typeface="Arial"/>
              <a:buChar char="•"/>
            </a:pPr>
            <a:r>
              <a:rPr lang="en-US" b="1" dirty="0"/>
              <a:t>Read </a:t>
            </a:r>
            <a:r>
              <a:rPr lang="en-US" dirty="0"/>
              <a:t>out loud the scenario on the slide </a:t>
            </a:r>
            <a:endParaRPr lang="en-US" dirty="0">
              <a:cs typeface="Calibri"/>
            </a:endParaRPr>
          </a:p>
          <a:p>
            <a:pPr marL="285750" indent="-285750">
              <a:buFont typeface="Arial"/>
              <a:buChar char="•"/>
            </a:pPr>
            <a:r>
              <a:rPr lang="en-US" b="1" dirty="0"/>
              <a:t>Split </a:t>
            </a:r>
            <a:r>
              <a:rPr lang="en-US" dirty="0"/>
              <a:t>into groups of 3 to 5 and ask each group to pick a recorder &amp; reporter for the later discussion.</a:t>
            </a:r>
            <a:endParaRPr lang="en-US" dirty="0">
              <a:cs typeface="Calibri"/>
            </a:endParaRPr>
          </a:p>
          <a:p>
            <a:pPr marL="285750" indent="-285750">
              <a:buFont typeface="Arial"/>
              <a:buChar char="•"/>
            </a:pPr>
            <a:r>
              <a:rPr lang="en-US" b="1" dirty="0"/>
              <a:t>Instruct Groups to:</a:t>
            </a:r>
            <a:endParaRPr lang="en-US" dirty="0"/>
          </a:p>
          <a:p>
            <a:pPr marL="742950" lvl="1" indent="-285750">
              <a:buFont typeface="Arial"/>
              <a:buChar char="•"/>
            </a:pPr>
            <a:r>
              <a:rPr lang="en-US" dirty="0"/>
              <a:t>Play their role on the ITT. They might want to refer to Handout #2. </a:t>
            </a:r>
            <a:r>
              <a:rPr lang="en-US" i="1" dirty="0"/>
              <a:t>How would you work together to assist Victor?</a:t>
            </a:r>
            <a:endParaRPr lang="en-US" dirty="0"/>
          </a:p>
          <a:p>
            <a:pPr marL="742950" lvl="1" indent="-285750">
              <a:buFont typeface="Arial"/>
              <a:buChar char="•"/>
            </a:pPr>
            <a:r>
              <a:rPr lang="en-US" dirty="0"/>
              <a:t>For roles that are missing from your group, </a:t>
            </a:r>
            <a:r>
              <a:rPr lang="en-US" i="1" dirty="0"/>
              <a:t>discuss as a group what these individuals might do to assist Victor</a:t>
            </a:r>
            <a:r>
              <a:rPr lang="en-US" dirty="0"/>
              <a:t>, especially the Lead Clinician, Substance Use Specialist, Nurse, and Housing Specialist.</a:t>
            </a:r>
            <a:endParaRPr lang="en-US" dirty="0">
              <a:cs typeface="Calibri"/>
            </a:endParaRPr>
          </a:p>
          <a:p>
            <a:pPr lvl="1"/>
            <a:r>
              <a:rPr lang="en-US" dirty="0"/>
              <a:t>For instance, the Substance Use Specialist or Recovery Coach would do this, the nurse would assist by.., etc.</a:t>
            </a:r>
            <a:endParaRPr lang="en-US" dirty="0">
              <a:cs typeface="Calibri"/>
            </a:endParaRPr>
          </a:p>
          <a:p>
            <a:pPr marL="285750" indent="-285750">
              <a:buFont typeface="Arial"/>
              <a:buChar char="•"/>
            </a:pPr>
            <a:r>
              <a:rPr lang="en-US" i="1" dirty="0"/>
              <a:t>Victor also may</a:t>
            </a:r>
            <a:r>
              <a:rPr lang="en-US" dirty="0"/>
              <a:t> need to be connected to other resources offered by external partners/systems. </a:t>
            </a:r>
            <a:r>
              <a:rPr lang="en-US" i="1" dirty="0"/>
              <a:t>Discuss what those might be?</a:t>
            </a:r>
            <a:r>
              <a:rPr lang="en-US" dirty="0"/>
              <a:t> </a:t>
            </a:r>
            <a:r>
              <a:rPr lang="en-US" i="1" dirty="0"/>
              <a:t>How might your ITT connect Victor with these other systems and how might these external services be coordinated?</a:t>
            </a:r>
            <a:endParaRPr lang="en-US" dirty="0"/>
          </a:p>
          <a:p>
            <a:pPr marL="285750" indent="-285750">
              <a:buFont typeface="Arial"/>
              <a:buChar char="•"/>
            </a:pPr>
            <a:r>
              <a:rPr lang="en-US" b="1" dirty="0"/>
              <a:t>Breakout for</a:t>
            </a:r>
            <a:r>
              <a:rPr lang="en-US" dirty="0"/>
              <a:t> </a:t>
            </a:r>
            <a:r>
              <a:rPr lang="en-US" b="1" dirty="0"/>
              <a:t>up to 10 minutes</a:t>
            </a:r>
            <a:r>
              <a:rPr lang="en-US" dirty="0"/>
              <a:t> to discuss these questions. </a:t>
            </a:r>
            <a:endParaRPr lang="en-US" dirty="0">
              <a:cs typeface="Calibri"/>
            </a:endParaRPr>
          </a:p>
          <a:p>
            <a:r>
              <a:rPr lang="en-US" dirty="0"/>
              <a:t> </a:t>
            </a:r>
            <a:endParaRPr lang="en-US" dirty="0">
              <a:cs typeface="Calibri"/>
            </a:endParaRPr>
          </a:p>
          <a:p>
            <a:pPr marL="285750" indent="-285750">
              <a:buFont typeface="Arial"/>
              <a:buChar char="•"/>
            </a:pPr>
            <a:r>
              <a:rPr lang="en-US" dirty="0"/>
              <a:t>Bring the group back for discussion. Ask how they handled the questions:</a:t>
            </a:r>
            <a:endParaRPr lang="en-US" dirty="0">
              <a:cs typeface="Calibri"/>
            </a:endParaRPr>
          </a:p>
          <a:p>
            <a:pPr marL="285750" indent="-285750">
              <a:buFont typeface="Arial"/>
              <a:buChar char="•"/>
            </a:pPr>
            <a:r>
              <a:rPr lang="en-US" dirty="0"/>
              <a:t>How would you work together to assist Victor?</a:t>
            </a:r>
            <a:endParaRPr lang="en-US" dirty="0">
              <a:cs typeface="Calibri"/>
            </a:endParaRPr>
          </a:p>
          <a:p>
            <a:pPr marL="285750" indent="-285750">
              <a:buFont typeface="Arial"/>
              <a:buChar char="•"/>
            </a:pPr>
            <a:r>
              <a:rPr lang="en-US" dirty="0"/>
              <a:t>What would ITT members in other roles that were missing do to assist Victor?</a:t>
            </a:r>
            <a:endParaRPr lang="en-US" dirty="0">
              <a:cs typeface="Calibri"/>
            </a:endParaRPr>
          </a:p>
          <a:p>
            <a:pPr marL="285750" indent="-285750">
              <a:buFont typeface="Arial"/>
              <a:buChar char="•"/>
            </a:pPr>
            <a:r>
              <a:rPr lang="en-US" dirty="0"/>
              <a:t>What external partners/systems might need to be involved? How would the group coordinate these?</a:t>
            </a:r>
            <a:endParaRPr lang="en-US" dirty="0">
              <a:cs typeface="Calibri"/>
            </a:endParaRPr>
          </a:p>
          <a:p>
            <a:r>
              <a:rPr lang="en-US" b="1" dirty="0"/>
              <a:t>Facilitator NOTES - </a:t>
            </a:r>
            <a:r>
              <a:rPr lang="en-US" dirty="0"/>
              <a:t>If necessary, while facilitating the group, mention these external partners might be needed:</a:t>
            </a:r>
            <a:endParaRPr lang="en-US" dirty="0">
              <a:cs typeface="Calibri"/>
            </a:endParaRPr>
          </a:p>
          <a:p>
            <a:pPr marL="285750" indent="-285750">
              <a:buFont typeface="Arial"/>
              <a:buChar char="•"/>
            </a:pPr>
            <a:r>
              <a:rPr lang="en-US" dirty="0"/>
              <a:t>Massachusetts Rehabilitation Commission</a:t>
            </a:r>
            <a:endParaRPr lang="en-US" dirty="0">
              <a:cs typeface="Calibri"/>
            </a:endParaRPr>
          </a:p>
          <a:p>
            <a:pPr marL="285750" indent="-285750">
              <a:buFont typeface="Arial"/>
              <a:buChar char="•"/>
            </a:pPr>
            <a:r>
              <a:rPr lang="en-US" dirty="0"/>
              <a:t>Primary Care Provider</a:t>
            </a:r>
            <a:endParaRPr lang="en-US" dirty="0">
              <a:cs typeface="Calibri"/>
            </a:endParaRPr>
          </a:p>
          <a:p>
            <a:pPr marL="285750" indent="-285750">
              <a:buFont typeface="Arial"/>
              <a:buChar char="•"/>
            </a:pPr>
            <a:r>
              <a:rPr lang="en-US" dirty="0"/>
              <a:t>Day/Community Programs</a:t>
            </a:r>
            <a:endParaRPr lang="en-US" dirty="0">
              <a:cs typeface="Calibri"/>
            </a:endParaRPr>
          </a:p>
          <a:p>
            <a:pPr marL="285750" indent="-285750">
              <a:buFont typeface="Arial"/>
              <a:buChar char="•"/>
            </a:pPr>
            <a:r>
              <a:rPr lang="en-US" dirty="0"/>
              <a:t>12 Steps AA</a:t>
            </a:r>
            <a:endParaRPr lang="en-US" dirty="0">
              <a:cs typeface="Calibri"/>
            </a:endParaRPr>
          </a:p>
          <a:p>
            <a:r>
              <a:rPr lang="en-US" dirty="0"/>
              <a:t>Mention that coordination with external partners will be covered in the Integration with Systems of Care Module.</a:t>
            </a:r>
            <a:endParaRPr lang="en-US" dirty="0">
              <a:cs typeface="Calibri"/>
            </a:endParaRPr>
          </a:p>
          <a:p>
            <a:r>
              <a:rPr lang="en-US" dirty="0"/>
              <a:t> </a:t>
            </a:r>
            <a:endParaRPr lang="en-US" dirty="0">
              <a:cs typeface="Calibri"/>
            </a:endParaRPr>
          </a:p>
          <a:p>
            <a:r>
              <a:rPr lang="en-US" dirty="0"/>
              <a:t>--------------------</a:t>
            </a:r>
            <a:endParaRPr lang="en-US" dirty="0">
              <a:cs typeface="Calibri"/>
            </a:endParaRPr>
          </a:p>
          <a:p>
            <a:r>
              <a:rPr lang="en-US" b="1" dirty="0"/>
              <a:t>Reference </a:t>
            </a:r>
            <a:r>
              <a:rPr lang="en-US" dirty="0"/>
              <a:t>Ehrlich, C., Slattery, M., </a:t>
            </a:r>
            <a:r>
              <a:rPr lang="en-US" dirty="0" err="1"/>
              <a:t>Vilic</a:t>
            </a:r>
            <a:r>
              <a:rPr lang="en-US" dirty="0"/>
              <a:t>, G., Chester, P., &amp; Crompton, D. (2019). What happens when peer support workers are introduced as members of community-based clinical mental health service delivery teams: a qualitative study. </a:t>
            </a:r>
            <a:r>
              <a:rPr lang="en-US" i="1" dirty="0"/>
              <a:t>Journal of interprofessional care</a:t>
            </a:r>
            <a:r>
              <a:rPr lang="en-US" dirty="0"/>
              <a:t>. 34(1):107-115. </a:t>
            </a:r>
            <a:r>
              <a:rPr lang="en-US" dirty="0" err="1"/>
              <a:t>doi</a:t>
            </a:r>
            <a:r>
              <a:rPr lang="en-US" dirty="0"/>
              <a:t>: 10.1080/13561820.2019.1612334. </a:t>
            </a:r>
            <a:endParaRPr lang="en-US" dirty="0">
              <a:cs typeface="Calibri"/>
            </a:endParaRPr>
          </a:p>
          <a:p>
            <a:r>
              <a:rPr lang="en-US" b="1" dirty="0"/>
              <a:t> </a:t>
            </a:r>
            <a:endParaRPr lang="en-US" dirty="0"/>
          </a:p>
          <a:p>
            <a:br>
              <a:rPr lang="en-US" dirty="0"/>
            </a:br>
            <a:endParaRPr lang="en-US" dirty="0"/>
          </a:p>
          <a:p>
            <a:pPr marR="0">
              <a:lnSpc>
                <a:spcPct val="107000"/>
              </a:lnSpc>
              <a:spcBef>
                <a:spcPts val="0"/>
              </a:spcBef>
              <a:spcAft>
                <a:spcPts val="800"/>
              </a:spcAft>
            </a:pPr>
            <a:br>
              <a:rPr lang="en-US" sz="1100" dirty="0">
                <a:effectLst/>
                <a:cs typeface="+mn-lt"/>
              </a:rPr>
            </a:br>
            <a:r>
              <a:rPr lang="en-US" sz="1100" dirty="0">
                <a:effectLst/>
                <a:latin typeface="Calibri"/>
                <a:ea typeface="Calibri" panose="020F0502020204030204" pitchFamily="34" charset="0"/>
                <a:cs typeface="Calibri"/>
              </a:rPr>
              <a:t> </a:t>
            </a:r>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21</a:t>
            </a:fld>
            <a:endParaRPr lang="en-US"/>
          </a:p>
        </p:txBody>
      </p:sp>
    </p:spTree>
    <p:extLst>
      <p:ext uri="{BB962C8B-B14F-4D97-AF65-F5344CB8AC3E}">
        <p14:creationId xmlns:p14="http://schemas.microsoft.com/office/powerpoint/2010/main" val="354778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Handout:  Common Acronyms in ACCS</a:t>
            </a:r>
            <a:endParaRPr lang="en-US" b="1" dirty="0">
              <a:cs typeface="Calibri" panose="020F0502020204030204"/>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63715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br>
              <a:rPr lang="en-US" b="1" dirty="0">
                <a:cs typeface="+mn-lt"/>
              </a:rPr>
            </a:br>
            <a:r>
              <a:rPr lang="en-US" b="1" dirty="0"/>
              <a:t> </a:t>
            </a:r>
            <a:r>
              <a:rPr lang="en-US" dirty="0"/>
              <a:t>Have you worked within an Integrated Treatment Team before?  </a:t>
            </a:r>
            <a:endParaRPr lang="en-US"/>
          </a:p>
          <a:p>
            <a:r>
              <a:rPr lang="en-US" dirty="0"/>
              <a:t>(</a:t>
            </a:r>
            <a:r>
              <a:rPr lang="en-US" i="1" dirty="0"/>
              <a:t>Prompt a yes/no response, and ask a little about their experiences) </a:t>
            </a:r>
            <a:endParaRPr lang="en-US" dirty="0">
              <a:cs typeface="Calibri"/>
            </a:endParaRPr>
          </a:p>
          <a:p>
            <a:r>
              <a:rPr lang="en-US" dirty="0"/>
              <a:t> </a:t>
            </a:r>
            <a:endParaRPr lang="en-US" dirty="0">
              <a:cs typeface="Calibri"/>
            </a:endParaRPr>
          </a:p>
          <a:p>
            <a:r>
              <a:rPr lang="en-US" dirty="0"/>
              <a:t>What is most important when working on any team? </a:t>
            </a:r>
            <a:endParaRPr lang="en-US" dirty="0">
              <a:cs typeface="Calibri"/>
            </a:endParaRPr>
          </a:p>
          <a:p>
            <a:endParaRPr lang="en-US" i="1" u="sng" dirty="0">
              <a:cs typeface="Calibri"/>
            </a:endParaRP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b="1" dirty="0"/>
              <a:t>            </a:t>
            </a:r>
            <a:endParaRPr lang="en-US" dirty="0"/>
          </a:p>
          <a:p>
            <a:r>
              <a:rPr lang="en-US" dirty="0"/>
              <a:t>An Integrated Treatment Team (ITT) is a multi-disciplinary team of clinical, direct care and peer supporter staff working collaboratively with persons served and ITT members to provide all service components of ACCS.  </a:t>
            </a:r>
          </a:p>
          <a:p>
            <a:pPr marL="285750" indent="-285750">
              <a:buFont typeface="Arial"/>
              <a:buChar char="•"/>
            </a:pPr>
            <a:r>
              <a:rPr lang="en-US" dirty="0"/>
              <a:t>ACCS persons served are assigned to an integrated treatment team that is involved with their care. </a:t>
            </a:r>
          </a:p>
          <a:p>
            <a:pPr marL="285750" indent="-285750">
              <a:buFont typeface="Arial"/>
              <a:buChar char="•"/>
            </a:pPr>
            <a:r>
              <a:rPr lang="en-US" dirty="0"/>
              <a:t>ACCS persons served remain with the same Team throughout their tenure in ACCS, including when the person’s housing setting changes (e.g., moves from a GLE to independent housing)</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5</a:t>
            </a:fld>
            <a:endParaRPr lang="en-US"/>
          </a:p>
        </p:txBody>
      </p:sp>
    </p:spTree>
    <p:extLst>
      <p:ext uri="{BB962C8B-B14F-4D97-AF65-F5344CB8AC3E}">
        <p14:creationId xmlns:p14="http://schemas.microsoft.com/office/powerpoint/2010/main" val="2284631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ACCS Teams (ITT) must have, at a minimum, at least 1 FTE licensed clinical staff member performing the LPHA responsibilities per 28 persons served.      </a:t>
            </a:r>
            <a:endParaRPr lang="en-US"/>
          </a:p>
          <a:p>
            <a:pPr marL="742950" lvl="1" indent="-285750">
              <a:buFont typeface="Arial"/>
              <a:buChar char="•"/>
            </a:pPr>
            <a:r>
              <a:rPr lang="en-US" dirty="0"/>
              <a:t>These Teams (ITT) are required to meet once per week, to facilitate ongoing communication and coordination of assessment, treatment planning and service delivery.</a:t>
            </a:r>
            <a:endParaRPr lang="en-US" dirty="0">
              <a:cs typeface="Calibri"/>
            </a:endParaRPr>
          </a:p>
          <a:p>
            <a:pPr>
              <a:lnSpc>
                <a:spcPct val="107000"/>
              </a:lnSpc>
              <a:spcAft>
                <a:spcPts val="800"/>
              </a:spcAft>
            </a:pPr>
            <a:r>
              <a:rPr lang="en-US" dirty="0"/>
              <a:t>  </a:t>
            </a:r>
            <a:endParaRPr lang="en-US" dirty="0">
              <a:cs typeface="Calibri"/>
            </a:endParaRPr>
          </a:p>
          <a:p>
            <a:pPr marL="742950" marR="0" lvl="1" indent="-285750">
              <a:lnSpc>
                <a:spcPct val="107000"/>
              </a:lnSpc>
              <a:spcBef>
                <a:spcPts val="0"/>
              </a:spcBef>
              <a:spcAft>
                <a:spcPts val="80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346594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sng" dirty="0"/>
              <a:t>Refer to Handout</a:t>
            </a:r>
            <a:r>
              <a:rPr lang="en-US" i="1" dirty="0"/>
              <a:t>:  Examples of ITT Member </a:t>
            </a:r>
            <a:r>
              <a:rPr lang="en-US" i="1" u="none" dirty="0"/>
              <a:t>Roles</a:t>
            </a:r>
            <a:endParaRPr lang="en-US" sz="1800" u="none"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b="1" dirty="0"/>
              <a:t> </a:t>
            </a:r>
            <a:endParaRPr lang="en-US" dirty="0"/>
          </a:p>
          <a:p>
            <a:r>
              <a:rPr lang="en-US" b="1" dirty="0"/>
              <a:t>Note:  </a:t>
            </a:r>
            <a:r>
              <a:rPr lang="en-US" i="1" dirty="0"/>
              <a:t>Slide 7 is an overview – slides 8-13 highlight specific roles</a:t>
            </a:r>
            <a:endParaRPr lang="en-US" dirty="0"/>
          </a:p>
          <a:p>
            <a:r>
              <a:rPr lang="en-US" b="1" dirty="0"/>
              <a:t> </a:t>
            </a:r>
            <a:endParaRPr lang="en-US" dirty="0"/>
          </a:p>
          <a:p>
            <a:r>
              <a:rPr lang="en-US" b="1" dirty="0"/>
              <a:t>As </a:t>
            </a:r>
            <a:r>
              <a:rPr lang="en-US" b="1" u="sng" dirty="0"/>
              <a:t>you [the </a:t>
            </a:r>
            <a:r>
              <a:rPr lang="en-US" b="1" dirty="0"/>
              <a:t>agency trainer</a:t>
            </a:r>
            <a:r>
              <a:rPr lang="en-US" b="1" u="sng" dirty="0"/>
              <a:t>]</a:t>
            </a:r>
            <a:r>
              <a:rPr lang="en-US" b="1" strike="sngStrike" dirty="0"/>
              <a:t>s</a:t>
            </a:r>
            <a:r>
              <a:rPr lang="en-US" b="1" dirty="0"/>
              <a:t> go through these slides:</a:t>
            </a:r>
            <a:endParaRPr lang="en-US" dirty="0"/>
          </a:p>
          <a:p>
            <a:r>
              <a:rPr lang="en-US" b="1" dirty="0"/>
              <a:t>Explain:</a:t>
            </a:r>
            <a:endParaRPr lang="en-US" dirty="0"/>
          </a:p>
          <a:p>
            <a:pPr marL="171450" indent="-171450">
              <a:buFont typeface="Arial"/>
              <a:buChar char="•"/>
            </a:pPr>
            <a:r>
              <a:rPr lang="en-US" dirty="0"/>
              <a:t>Provide details of the composition of </a:t>
            </a:r>
            <a:r>
              <a:rPr lang="en-US" b="1" dirty="0"/>
              <a:t>your</a:t>
            </a:r>
            <a:r>
              <a:rPr lang="en-US" dirty="0"/>
              <a:t> ITTs – including responsibilities and roles in treatment planning</a:t>
            </a:r>
            <a:endParaRPr lang="en-US" dirty="0">
              <a:cs typeface="Calibri"/>
            </a:endParaRPr>
          </a:p>
          <a:p>
            <a:pPr marL="171450" indent="-171450">
              <a:buFont typeface="Arial"/>
              <a:buChar char="•"/>
            </a:pPr>
            <a:r>
              <a:rPr lang="en-US" dirty="0"/>
              <a:t>Add - We must also ensure that Teams (ITT) have access to psychiatry, vocational therapy, occupational therapy and psychology consultation time and interpreter services.  </a:t>
            </a:r>
            <a:endParaRPr lang="en-US" dirty="0">
              <a:cs typeface="Calibri"/>
            </a:endParaRPr>
          </a:p>
          <a:p>
            <a:r>
              <a:rPr lang="en-US" b="1" dirty="0"/>
              <a:t> </a:t>
            </a:r>
            <a:endParaRPr lang="en-US" dirty="0"/>
          </a:p>
          <a:p>
            <a:pPr marL="0" marR="0" lvl="0" indent="0">
              <a:lnSpc>
                <a:spcPct val="107000"/>
              </a:lnSpc>
              <a:spcBef>
                <a:spcPts val="0"/>
              </a:spcBef>
              <a:spcAft>
                <a:spcPts val="800"/>
              </a:spcAft>
              <a:buFont typeface="Courier New" panose="02070309020205020404" pitchFamily="49" charset="0"/>
              <a:buNone/>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7</a:t>
            </a:fld>
            <a:endParaRPr lang="en-US"/>
          </a:p>
        </p:txBody>
      </p:sp>
    </p:spTree>
    <p:extLst>
      <p:ext uri="{BB962C8B-B14F-4D97-AF65-F5344CB8AC3E}">
        <p14:creationId xmlns:p14="http://schemas.microsoft.com/office/powerpoint/2010/main" val="56655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Font typeface="Wingdings" panose="05000000000000000000" pitchFamily="2" charset="2"/>
            </a:pPr>
            <a:r>
              <a:rPr lang="en-US" sz="1200" b="1" dirty="0">
                <a:effectLst/>
                <a:latin typeface="Calibri"/>
                <a:ea typeface="Calibri" panose="020F0502020204030204" pitchFamily="34" charset="0"/>
                <a:cs typeface="Calibri"/>
              </a:rPr>
              <a:t>Program Director (Team Leader) </a:t>
            </a:r>
            <a:r>
              <a:rPr lang="en-US" b="1" dirty="0">
                <a:latin typeface="Calibri"/>
                <a:ea typeface="Calibri" panose="020F0502020204030204" pitchFamily="34" charset="0"/>
                <a:cs typeface="Calibri"/>
              </a:rPr>
              <a:t> </a:t>
            </a:r>
            <a:endParaRPr lang="en-US" dirty="0"/>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8</a:t>
            </a:fld>
            <a:endParaRPr lang="en-US"/>
          </a:p>
        </p:txBody>
      </p:sp>
    </p:spTree>
    <p:extLst>
      <p:ext uri="{BB962C8B-B14F-4D97-AF65-F5344CB8AC3E}">
        <p14:creationId xmlns:p14="http://schemas.microsoft.com/office/powerpoint/2010/main" val="347048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anose="05000000000000000000" pitchFamily="2" charset="2"/>
              <a:buNone/>
            </a:pPr>
            <a:r>
              <a:rPr lang="en-US" sz="1200" b="1" dirty="0">
                <a:effectLst/>
                <a:latin typeface="Calibri"/>
                <a:ea typeface="Calibri" panose="020F0502020204030204" pitchFamily="34" charset="0"/>
                <a:cs typeface="Calibri"/>
              </a:rPr>
              <a:t>Assistant Program Director </a:t>
            </a:r>
          </a:p>
          <a:p>
            <a:pPr marR="0" lvl="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1035669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1496-4267-4038-929B-061F7AD2ED9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386C66-830B-4572-9DC0-B04DE9CF5DC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A08A05D-4625-4401-BFFA-49B4C297D5CF}"/>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830BD8D3-A39D-44F4-AEE7-15D528B02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ECDC6-1C48-434D-9822-526BF4BC9A7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86BC8B16-0BCE-49B9-BC91-7DDA9E791F75}"/>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56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3/29/23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9" name="Content Placeholder 2">
            <a:extLst>
              <a:ext uri="{FF2B5EF4-FFF2-40B4-BE49-F238E27FC236}">
                <a16:creationId xmlns:a16="http://schemas.microsoft.com/office/drawing/2014/main" id="{C8C5828B-C4F9-4B13-8337-C50749500979}"/>
              </a:ext>
            </a:extLst>
          </p:cNvPr>
          <p:cNvSpPr>
            <a:spLocks noGrp="1"/>
          </p:cNvSpPr>
          <p:nvPr>
            <p:ph idx="1"/>
          </p:nvPr>
        </p:nvSpPr>
        <p:spPr>
          <a:xfrm>
            <a:off x="1257300" y="2738438"/>
            <a:ext cx="15773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3779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FB2F7-AD03-4428-9A4F-FF8F2F4A68A0}"/>
              </a:ext>
            </a:extLst>
          </p:cNvPr>
          <p:cNvSpPr>
            <a:spLocks noGrp="1"/>
          </p:cNvSpPr>
          <p:nvPr>
            <p:ph type="dt" sz="half" idx="10"/>
          </p:nvPr>
        </p:nvSpPr>
        <p:spPr/>
        <p:txBody>
          <a:bodyPr/>
          <a:lstStyle/>
          <a:p>
            <a:fld id="{1D8BD707-D9CF-40AE-B4C6-C98DA3205C09}" type="datetimeFigureOut">
              <a:rPr lang="en-US" smtClean="0"/>
              <a:pPr/>
              <a:t>3/29/23</a:t>
            </a:fld>
            <a:endParaRPr lang="en-US"/>
          </a:p>
        </p:txBody>
      </p:sp>
      <p:sp>
        <p:nvSpPr>
          <p:cNvPr id="3" name="Footer Placeholder 2">
            <a:extLst>
              <a:ext uri="{FF2B5EF4-FFF2-40B4-BE49-F238E27FC236}">
                <a16:creationId xmlns:a16="http://schemas.microsoft.com/office/drawing/2014/main" id="{822BDFF9-C72F-4E92-91CC-50D9F5067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9934C-AC87-4EE2-9B51-2751819AC7B4}"/>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5">
            <a:extLst>
              <a:ext uri="{FF2B5EF4-FFF2-40B4-BE49-F238E27FC236}">
                <a16:creationId xmlns:a16="http://schemas.microsoft.com/office/drawing/2014/main" id="{6F2CC3F0-E724-4045-9563-26F275C294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6" name="Picture 5">
            <a:extLst>
              <a:ext uri="{FF2B5EF4-FFF2-40B4-BE49-F238E27FC236}">
                <a16:creationId xmlns:a16="http://schemas.microsoft.com/office/drawing/2014/main" id="{70A680E8-5B73-46C3-A211-693E2984D376}"/>
              </a:ext>
            </a:extLst>
          </p:cNvPr>
          <p:cNvPicPr>
            <a:picLocks noChangeAspect="1"/>
          </p:cNvPicPr>
          <p:nvPr userDrawn="1"/>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5245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7B31-3EA7-4D02-BFFB-132C838329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97B9E95-7874-405C-AB68-6AF22477CB9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FA65A-29E2-49C4-9FED-5AF0EFB58C8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CD5C02-74D6-43A0-9D8F-E78F5BF0FFD1}"/>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6" name="Footer Placeholder 5">
            <a:extLst>
              <a:ext uri="{FF2B5EF4-FFF2-40B4-BE49-F238E27FC236}">
                <a16:creationId xmlns:a16="http://schemas.microsoft.com/office/drawing/2014/main" id="{ED812EC5-8829-4CB9-8B07-849957BE8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3E218-DD33-41DB-9973-49D558705D3B}"/>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7ADBDDC8-9795-4FB6-BD18-44F489FADBFB}"/>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48273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FE4E-4E64-476E-A742-B8E52F239FD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7DFB538-15D9-4167-A293-8B35B5397A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61FDD14-55AA-4C6B-A8AE-12AD9A4F694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D09BE4-7B73-47FC-A031-676FE946E2E6}"/>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6" name="Footer Placeholder 5">
            <a:extLst>
              <a:ext uri="{FF2B5EF4-FFF2-40B4-BE49-F238E27FC236}">
                <a16:creationId xmlns:a16="http://schemas.microsoft.com/office/drawing/2014/main" id="{98358E6D-4DE9-42A3-A29C-8FD4AB803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C3E88-6B05-4C29-B8BC-5514117BF67F}"/>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1834BD3-C9B5-47A5-AA74-CD94F4D1AE9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134320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A89B-937D-4E95-B593-4C8D93D40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0B6F9-E86F-4EA5-99B1-9A706A3612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BC65A-19E1-468E-B481-6B2EB57A285D}"/>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28700555-49C4-4BAB-9EE6-E6081F91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9B753-2524-4586-A253-6BFA6A190EEA}"/>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327850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D6E54-9567-4D8B-933C-55CA5E58CC3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BFF5FF-4502-4E47-99B0-0531A105A75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958A2-EC2A-47B7-A6D2-6DA48F79BA85}"/>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17D64804-C3A5-4E44-AF74-0877F9A9F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FEAAB-81CF-4A8B-9F81-703818AD9042}"/>
              </a:ext>
            </a:extLst>
          </p:cNvPr>
          <p:cNvSpPr>
            <a:spLocks noGrp="1"/>
          </p:cNvSpPr>
          <p:nvPr>
            <p:ph type="sldNum" sz="quarter" idx="12"/>
          </p:nvPr>
        </p:nvSpPr>
        <p:spPr/>
        <p:txBody>
          <a:bodyPr/>
          <a:lstStyle/>
          <a:p>
            <a:fld id="{7ED2BC13-0F6C-4FD0-8584-69CB93BC8F2B}" type="slidenum">
              <a:rPr lang="en-US" smtClean="0"/>
              <a:t>‹#›</a:t>
            </a:fld>
            <a:endParaRPr lang="en-US"/>
          </a:p>
        </p:txBody>
      </p:sp>
    </p:spTree>
    <p:extLst>
      <p:ext uri="{BB962C8B-B14F-4D97-AF65-F5344CB8AC3E}">
        <p14:creationId xmlns:p14="http://schemas.microsoft.com/office/powerpoint/2010/main" val="2771041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631F54-D530-4403-AEE1-BE2233351EE7}"/>
              </a:ext>
            </a:extLst>
          </p:cNvPr>
          <p:cNvSpPr/>
          <p:nvPr/>
        </p:nvSpPr>
        <p:spPr bwMode="auto">
          <a:xfrm>
            <a:off x="0" y="8801100"/>
            <a:ext cx="18288000" cy="857250"/>
          </a:xfrm>
          <a:prstGeom prst="rect">
            <a:avLst/>
          </a:prstGeom>
          <a:gradFill flip="none" rotWithShape="1">
            <a:gsLst>
              <a:gs pos="0">
                <a:schemeClr val="bg1">
                  <a:lumMod val="85000"/>
                </a:scheme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endParaRPr lang="en-US" sz="2700" dirty="0"/>
          </a:p>
        </p:txBody>
      </p:sp>
      <p:sp>
        <p:nvSpPr>
          <p:cNvPr id="3" name="Title 2">
            <a:extLst>
              <a:ext uri="{FF2B5EF4-FFF2-40B4-BE49-F238E27FC236}">
                <a16:creationId xmlns:a16="http://schemas.microsoft.com/office/drawing/2014/main" id="{2A27D752-F355-434D-9815-D11ECB7F9A87}"/>
              </a:ext>
            </a:extLst>
          </p:cNvPr>
          <p:cNvSpPr>
            <a:spLocks noGrp="1"/>
          </p:cNvSpPr>
          <p:nvPr>
            <p:ph type="title"/>
          </p:nvPr>
        </p:nvSpPr>
        <p:spPr>
          <a:xfrm>
            <a:off x="209946" y="260834"/>
            <a:ext cx="4228836" cy="1446767"/>
          </a:xfrm>
        </p:spPr>
        <p:txBody>
          <a:bodyPr>
            <a:noAutofit/>
          </a:bodyPr>
          <a:lstStyle>
            <a:lvl1pPr>
              <a:defRPr sz="6000"/>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7766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EE4E-FBA6-4EC1-B32A-69C476F1AC48}"/>
              </a:ext>
            </a:extLst>
          </p:cNvPr>
          <p:cNvSpPr>
            <a:spLocks noGrp="1"/>
          </p:cNvSpPr>
          <p:nvPr>
            <p:ph type="title"/>
          </p:nvPr>
        </p:nvSpPr>
        <p:spPr/>
        <p:txBody>
          <a:bodyPr>
            <a:normAutofit/>
          </a:bodyPr>
          <a:lstStyle>
            <a:lvl1pPr>
              <a:defRPr sz="7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9A29943-7AAF-4931-ABBE-18AC61515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31842-22D9-4711-9AF7-99578F31836E}"/>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ABC7AC56-5FAD-4DA9-B800-F395271F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53E1A-612D-4CA5-AB27-19015B1DE441}"/>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E7317982-B09C-4599-8555-3C9293C099E1}"/>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269052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3EA1-D04D-42A2-8BD8-1452FE51A22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966642A-7B36-4315-A2D7-E4C61ABF3E7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DCEDE4-855F-4C60-8738-A0ACA79D2A46}"/>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CD8FEE0B-3496-411E-8B34-078912D22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DE318-89F5-467B-9776-82736A2F5D18}"/>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7" name="Picture 6">
            <a:extLst>
              <a:ext uri="{FF2B5EF4-FFF2-40B4-BE49-F238E27FC236}">
                <a16:creationId xmlns:a16="http://schemas.microsoft.com/office/drawing/2014/main" id="{2DA93B2E-16FF-48E5-8E28-2BE40638B580}"/>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6768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975587C-C357-4032-852A-9CEC7684D6A0}"/>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322914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0180-D6AC-45F9-BA15-8B553C0B32D2}"/>
              </a:ext>
            </a:extLst>
          </p:cNvPr>
          <p:cNvSpPr>
            <a:spLocks noGrp="1"/>
          </p:cNvSpPr>
          <p:nvPr>
            <p:ph type="title"/>
          </p:nvPr>
        </p:nvSpPr>
        <p:spPr>
          <a:xfrm>
            <a:off x="1257300" y="363773"/>
            <a:ext cx="15773400" cy="1988345"/>
          </a:xfrm>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7A62D-51E1-4FBC-9F4B-A3D8A05446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373B8-7DB5-45F0-A896-E028EFBD7C0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81883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F8DCBA-CB87-444B-B3A6-A9135EF2A763}"/>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6" name="Footer Placeholder 5">
            <a:extLst>
              <a:ext uri="{FF2B5EF4-FFF2-40B4-BE49-F238E27FC236}">
                <a16:creationId xmlns:a16="http://schemas.microsoft.com/office/drawing/2014/main" id="{AA7D6AF9-F208-4877-AA64-CB86C84C4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6A4E-36CD-4D98-A91B-C4282FECBB7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8" name="Picture 7">
            <a:extLst>
              <a:ext uri="{FF2B5EF4-FFF2-40B4-BE49-F238E27FC236}">
                <a16:creationId xmlns:a16="http://schemas.microsoft.com/office/drawing/2014/main" id="{52006308-4018-4A48-976F-8FDC45C0E2A3}"/>
              </a:ext>
            </a:extLst>
          </p:cNvPr>
          <p:cNvPicPr>
            <a:picLocks noChangeAspect="1"/>
          </p:cNvPicPr>
          <p:nvPr userDrawn="1"/>
        </p:nvPicPr>
        <p:blipFill>
          <a:blip r:embed="rId3"/>
          <a:stretch>
            <a:fillRect/>
          </a:stretch>
        </p:blipFill>
        <p:spPr>
          <a:xfrm>
            <a:off x="17602200" y="363773"/>
            <a:ext cx="289559" cy="2461258"/>
          </a:xfrm>
          <a:prstGeom prst="rect">
            <a:avLst/>
          </a:prstGeom>
        </p:spPr>
      </p:pic>
      <p:pic>
        <p:nvPicPr>
          <p:cNvPr id="9" name="Picture 8">
            <a:extLst>
              <a:ext uri="{FF2B5EF4-FFF2-40B4-BE49-F238E27FC236}">
                <a16:creationId xmlns:a16="http://schemas.microsoft.com/office/drawing/2014/main" id="{D803460A-96AD-428F-859E-E57586FCDE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259" t="-2201" r="19210" b="-2"/>
          <a:stretch/>
        </p:blipFill>
        <p:spPr>
          <a:xfrm>
            <a:off x="0" y="-457200"/>
            <a:ext cx="7860536" cy="10744200"/>
          </a:xfrm>
          <a:prstGeom prst="rect">
            <a:avLst/>
          </a:prstGeom>
        </p:spPr>
      </p:pic>
      <p:pic>
        <p:nvPicPr>
          <p:cNvPr id="10" name="Picture 8">
            <a:extLst>
              <a:ext uri="{FF2B5EF4-FFF2-40B4-BE49-F238E27FC236}">
                <a16:creationId xmlns:a16="http://schemas.microsoft.com/office/drawing/2014/main" id="{7E81328E-54E2-4F26-AFA1-72E95A601B2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11" name="Rectangle 10">
            <a:extLst>
              <a:ext uri="{FF2B5EF4-FFF2-40B4-BE49-F238E27FC236}">
                <a16:creationId xmlns:a16="http://schemas.microsoft.com/office/drawing/2014/main" id="{54BADB25-8896-4B33-BB9F-9BF497EB125E}"/>
              </a:ext>
            </a:extLst>
          </p:cNvPr>
          <p:cNvSpPr/>
          <p:nvPr userDrawn="1"/>
        </p:nvSpPr>
        <p:spPr>
          <a:xfrm>
            <a:off x="8201967" y="266700"/>
            <a:ext cx="9743962" cy="97536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4">
            <a:extLst>
              <a:ext uri="{FF2B5EF4-FFF2-40B4-BE49-F238E27FC236}">
                <a16:creationId xmlns:a16="http://schemas.microsoft.com/office/drawing/2014/main" id="{3C93AAE9-DCD5-4638-9EF4-5C24989E9C91}"/>
              </a:ext>
            </a:extLst>
          </p:cNvPr>
          <p:cNvGrpSpPr/>
          <p:nvPr userDrawn="1"/>
        </p:nvGrpSpPr>
        <p:grpSpPr>
          <a:xfrm>
            <a:off x="342071" y="-1523373"/>
            <a:ext cx="1676400" cy="3046745"/>
            <a:chOff x="0" y="0"/>
            <a:chExt cx="706484" cy="926813"/>
          </a:xfrm>
          <a:solidFill>
            <a:schemeClr val="accent6">
              <a:lumMod val="75000"/>
            </a:schemeClr>
          </a:solidFill>
        </p:grpSpPr>
        <p:sp>
          <p:nvSpPr>
            <p:cNvPr id="13" name="Freeform 5">
              <a:extLst>
                <a:ext uri="{FF2B5EF4-FFF2-40B4-BE49-F238E27FC236}">
                  <a16:creationId xmlns:a16="http://schemas.microsoft.com/office/drawing/2014/main" id="{F1065DCC-A0FA-44AC-9479-26308CB10955}"/>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ln/>
          </p:spPr>
          <p:style>
            <a:lnRef idx="2">
              <a:schemeClr val="dk1">
                <a:shade val="50000"/>
              </a:schemeClr>
            </a:lnRef>
            <a:fillRef idx="1">
              <a:schemeClr val="dk1"/>
            </a:fillRef>
            <a:effectRef idx="0">
              <a:schemeClr val="dk1"/>
            </a:effectRef>
            <a:fontRef idx="minor">
              <a:schemeClr val="lt1"/>
            </a:fontRef>
          </p:style>
        </p:sp>
      </p:grpSp>
      <p:sp>
        <p:nvSpPr>
          <p:cNvPr id="14" name="Title 1">
            <a:extLst>
              <a:ext uri="{FF2B5EF4-FFF2-40B4-BE49-F238E27FC236}">
                <a16:creationId xmlns:a16="http://schemas.microsoft.com/office/drawing/2014/main" id="{F45A8393-63BA-4FA5-9879-4F04B99EA9CD}"/>
              </a:ext>
            </a:extLst>
          </p:cNvPr>
          <p:cNvSpPr txBox="1">
            <a:spLocks/>
          </p:cNvSpPr>
          <p:nvPr userDrawn="1"/>
        </p:nvSpPr>
        <p:spPr>
          <a:xfrm>
            <a:off x="2259150" y="-173325"/>
            <a:ext cx="14870295"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7200" b="1" dirty="0"/>
              <a:t>Activity</a:t>
            </a:r>
          </a:p>
        </p:txBody>
      </p:sp>
      <p:pic>
        <p:nvPicPr>
          <p:cNvPr id="15" name="Graphic 14" descr="Questions outline">
            <a:extLst>
              <a:ext uri="{FF2B5EF4-FFF2-40B4-BE49-F238E27FC236}">
                <a16:creationId xmlns:a16="http://schemas.microsoft.com/office/drawing/2014/main" id="{ECE914EF-79D3-4053-ADC0-FB06979504C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Tree>
    <p:custDataLst>
      <p:tags r:id="rId1"/>
    </p:custDataLst>
    <p:extLst>
      <p:ext uri="{BB962C8B-B14F-4D97-AF65-F5344CB8AC3E}">
        <p14:creationId xmlns:p14="http://schemas.microsoft.com/office/powerpoint/2010/main" val="387605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BDAE830-C494-4E1F-BB89-6D608844158C}"/>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2" name="Title 1">
            <a:extLst>
              <a:ext uri="{FF2B5EF4-FFF2-40B4-BE49-F238E27FC236}">
                <a16:creationId xmlns:a16="http://schemas.microsoft.com/office/drawing/2014/main" id="{8F2525C3-A97E-44F0-ABFC-E272F956B168}"/>
              </a:ext>
            </a:extLst>
          </p:cNvPr>
          <p:cNvSpPr>
            <a:spLocks noGrp="1"/>
          </p:cNvSpPr>
          <p:nvPr>
            <p:ph type="title"/>
          </p:nvPr>
        </p:nvSpPr>
        <p:spPr>
          <a:xfrm>
            <a:off x="1257300" y="292161"/>
            <a:ext cx="15773400" cy="1988345"/>
          </a:xfrm>
        </p:spPr>
        <p:txBody>
          <a:bodyPr>
            <a:normAutofit/>
          </a:bodyPr>
          <a:lstStyle>
            <a:lvl1pPr>
              <a:defRPr sz="7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F3488D0-FA14-4DE9-A80B-91A308FEF65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79AF4A6-98BD-42F6-B97C-7D925127B94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A4096C-8315-468D-B13A-9EA4B7BE394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38814-7EB5-402D-A881-1EC7B6086CFB}"/>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165A0-943F-40B6-A067-7E8FABBDA43D}"/>
              </a:ext>
            </a:extLst>
          </p:cNvPr>
          <p:cNvSpPr>
            <a:spLocks noGrp="1"/>
          </p:cNvSpPr>
          <p:nvPr>
            <p:ph type="dt" sz="half" idx="10"/>
          </p:nvPr>
        </p:nvSpPr>
        <p:spPr/>
        <p:txBody>
          <a:bodyPr/>
          <a:lstStyle/>
          <a:p>
            <a:fld id="{830F0103-22C5-415C-88FE-06183B1F0843}" type="datetimeFigureOut">
              <a:rPr lang="en-US" smtClean="0"/>
              <a:t>3/29/23</a:t>
            </a:fld>
            <a:endParaRPr lang="en-US"/>
          </a:p>
        </p:txBody>
      </p:sp>
      <p:sp>
        <p:nvSpPr>
          <p:cNvPr id="8" name="Footer Placeholder 7">
            <a:extLst>
              <a:ext uri="{FF2B5EF4-FFF2-40B4-BE49-F238E27FC236}">
                <a16:creationId xmlns:a16="http://schemas.microsoft.com/office/drawing/2014/main" id="{21784553-7D19-4039-AAA1-AA22251483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199D2-A35E-42B7-8A12-B1AFFF2BF58A}"/>
              </a:ext>
            </a:extLst>
          </p:cNvPr>
          <p:cNvSpPr>
            <a:spLocks noGrp="1"/>
          </p:cNvSpPr>
          <p:nvPr>
            <p:ph type="sldNum" sz="quarter" idx="12"/>
          </p:nvPr>
        </p:nvSpPr>
        <p:spPr/>
        <p:txBody>
          <a:bodyPr/>
          <a:lstStyle/>
          <a:p>
            <a:fld id="{7ED2BC13-0F6C-4FD0-8584-69CB93BC8F2B}" type="slidenum">
              <a:rPr lang="en-US" smtClean="0"/>
              <a:t>‹#›</a:t>
            </a:fld>
            <a:endParaRPr lang="en-US"/>
          </a:p>
        </p:txBody>
      </p:sp>
      <p:pic>
        <p:nvPicPr>
          <p:cNvPr id="10" name="Picture 9">
            <a:extLst>
              <a:ext uri="{FF2B5EF4-FFF2-40B4-BE49-F238E27FC236}">
                <a16:creationId xmlns:a16="http://schemas.microsoft.com/office/drawing/2014/main" id="{FD752AF1-0FCC-4B0D-B36F-817522E24A4F}"/>
              </a:ext>
            </a:extLst>
          </p:cNvPr>
          <p:cNvPicPr>
            <a:picLocks noChangeAspect="1"/>
          </p:cNvPicPr>
          <p:nvPr userDrawn="1"/>
        </p:nvPicPr>
        <p:blipFill>
          <a:blip r:embed="rId3"/>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7704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3/29/23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BD1720BC-0D1A-4419-A05C-4CDB3909EA03}"/>
              </a:ext>
            </a:extLst>
          </p:cNvPr>
          <p:cNvPicPr>
            <a:picLocks noChangeAspect="1"/>
          </p:cNvPicPr>
          <p:nvPr userDrawn="1"/>
        </p:nvPicPr>
        <p:blipFill>
          <a:blip r:embed="rId5"/>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412980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827B-90BF-47C1-A76B-8CEEF2010345}"/>
              </a:ext>
            </a:extLst>
          </p:cNvPr>
          <p:cNvSpPr>
            <a:spLocks noGrp="1"/>
          </p:cNvSpPr>
          <p:nvPr>
            <p:ph type="title"/>
          </p:nvPr>
        </p:nvSpPr>
        <p:spPr>
          <a:xfrm>
            <a:off x="1257300" y="184271"/>
            <a:ext cx="15773400" cy="1988345"/>
          </a:xfrm>
        </p:spPr>
        <p:txBody>
          <a:bodyPr>
            <a:normAutofit/>
          </a:bodyPr>
          <a:lstStyle>
            <a:lvl1pPr>
              <a:defRPr sz="7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CC5BDE5-13D0-4F99-87EC-2FFDF986A335}"/>
              </a:ext>
            </a:extLst>
          </p:cNvPr>
          <p:cNvSpPr>
            <a:spLocks noGrp="1"/>
          </p:cNvSpPr>
          <p:nvPr>
            <p:ph type="dt" sz="half" idx="10"/>
          </p:nvPr>
        </p:nvSpPr>
        <p:spPr/>
        <p:txBody>
          <a:bodyPr/>
          <a:lstStyle/>
          <a:p>
            <a:fld id="{1D8BD707-D9CF-40AE-B4C6-C98DA3205C09}" type="datetimeFigureOut">
              <a:rPr lang="en-US" smtClean="0"/>
              <a:pPr/>
              <a:t>3/29/23</a:t>
            </a:fld>
            <a:endParaRPr lang="en-US"/>
          </a:p>
        </p:txBody>
      </p:sp>
      <p:sp>
        <p:nvSpPr>
          <p:cNvPr id="4" name="Footer Placeholder 3">
            <a:extLst>
              <a:ext uri="{FF2B5EF4-FFF2-40B4-BE49-F238E27FC236}">
                <a16:creationId xmlns:a16="http://schemas.microsoft.com/office/drawing/2014/main" id="{6DC40AE2-BB85-4ECA-8636-B2EA1D1255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1105F-0786-4E20-8E4C-1252D53C716E}"/>
              </a:ext>
            </a:extLst>
          </p:cNvPr>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CFC00DCC-E82A-4AA4-801D-3FD72E633E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pic>
        <p:nvPicPr>
          <p:cNvPr id="7" name="Picture 6">
            <a:extLst>
              <a:ext uri="{FF2B5EF4-FFF2-40B4-BE49-F238E27FC236}">
                <a16:creationId xmlns:a16="http://schemas.microsoft.com/office/drawing/2014/main" id="{29FBBA78-C5DA-4E71-9F0D-4C2135CBC3BD}"/>
              </a:ext>
            </a:extLst>
          </p:cNvPr>
          <p:cNvPicPr>
            <a:picLocks noChangeAspect="1"/>
          </p:cNvPicPr>
          <p:nvPr userDrawn="1"/>
        </p:nvPicPr>
        <p:blipFill>
          <a:blip r:embed="rId5"/>
          <a:stretch>
            <a:fillRect/>
          </a:stretch>
        </p:blipFill>
        <p:spPr>
          <a:xfrm>
            <a:off x="17602200" y="363773"/>
            <a:ext cx="289559" cy="2461258"/>
          </a:xfrm>
          <a:prstGeom prst="rect">
            <a:avLst/>
          </a:prstGeom>
        </p:spPr>
      </p:pic>
      <p:sp>
        <p:nvSpPr>
          <p:cNvPr id="8" name="Freeform 5">
            <a:extLst>
              <a:ext uri="{FF2B5EF4-FFF2-40B4-BE49-F238E27FC236}">
                <a16:creationId xmlns:a16="http://schemas.microsoft.com/office/drawing/2014/main" id="{764A140C-032E-4854-BB23-D285B3554488}"/>
              </a:ext>
            </a:extLst>
          </p:cNvPr>
          <p:cNvSpPr/>
          <p:nvPr userDrawn="1"/>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Tree>
    <p:custDataLst>
      <p:tags r:id="rId1"/>
    </p:custDataLst>
    <p:extLst>
      <p:ext uri="{BB962C8B-B14F-4D97-AF65-F5344CB8AC3E}">
        <p14:creationId xmlns:p14="http://schemas.microsoft.com/office/powerpoint/2010/main" val="317750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D807C-8707-4697-9322-A92CEA48C17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03B398-5507-45EA-8373-8FED9D27A76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5F3D8-FD24-4EE2-9709-836FC4B70D1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30F0103-22C5-415C-88FE-06183B1F0843}" type="datetimeFigureOut">
              <a:rPr lang="en-US" smtClean="0"/>
              <a:t>3/29/23</a:t>
            </a:fld>
            <a:endParaRPr lang="en-US"/>
          </a:p>
        </p:txBody>
      </p:sp>
      <p:sp>
        <p:nvSpPr>
          <p:cNvPr id="5" name="Footer Placeholder 4">
            <a:extLst>
              <a:ext uri="{FF2B5EF4-FFF2-40B4-BE49-F238E27FC236}">
                <a16:creationId xmlns:a16="http://schemas.microsoft.com/office/drawing/2014/main" id="{86A27405-D1EE-4FA4-A885-59D2CBE6371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DDAA2-01FE-4467-9AAE-E83D1E1E50D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D2BC13-0F6C-4FD0-8584-69CB93BC8F2B}" type="slidenum">
              <a:rPr lang="en-US" smtClean="0"/>
              <a:t>‹#›</a:t>
            </a:fld>
            <a:endParaRPr lang="en-US"/>
          </a:p>
        </p:txBody>
      </p:sp>
    </p:spTree>
    <p:custDataLst>
      <p:tags r:id="rId18"/>
    </p:custDataLst>
    <p:extLst>
      <p:ext uri="{BB962C8B-B14F-4D97-AF65-F5344CB8AC3E}">
        <p14:creationId xmlns:p14="http://schemas.microsoft.com/office/powerpoint/2010/main" val="20686988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02" r:id="rId5"/>
    <p:sldLayoutId id="2147483701" r:id="rId6"/>
    <p:sldLayoutId id="2147483693" r:id="rId7"/>
    <p:sldLayoutId id="2147483694" r:id="rId8"/>
    <p:sldLayoutId id="2147483700" r:id="rId9"/>
    <p:sldLayoutId id="2147483703" r:id="rId10"/>
    <p:sldLayoutId id="2147483695" r:id="rId11"/>
    <p:sldLayoutId id="2147483696" r:id="rId12"/>
    <p:sldLayoutId id="2147483697" r:id="rId13"/>
    <p:sldLayoutId id="2147483698" r:id="rId14"/>
    <p:sldLayoutId id="2147483699" r:id="rId15"/>
    <p:sldLayoutId id="2147483704"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10.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6.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11.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12.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13.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9.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notesSlide" Target="../notesSlides/notesSlide14.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video" Target="https://www.youtube.com/embed/jVc-g16Uvdg?feature=oembed" TargetMode="External"/><Relationship Id="rId1" Type="http://schemas.openxmlformats.org/officeDocument/2006/relationships/tags" Target="../tags/tag3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17.xml"/><Relationship Id="rId7"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tags" Target="../tags/tag3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9.xml"/><Relationship Id="rId7" Type="http://schemas.openxmlformats.org/officeDocument/2006/relationships/diagramColors" Target="../diagrams/colors3.xml"/><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2.svg"/><Relationship Id="rId4" Type="http://schemas.openxmlformats.org/officeDocument/2006/relationships/diagramData" Target="../diagrams/data3.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20.xml"/><Relationship Id="rId7" Type="http://schemas.openxmlformats.org/officeDocument/2006/relationships/diagramLayout" Target="../diagrams/layout4.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diagramData" Target="../diagrams/data4.xml"/><Relationship Id="rId5" Type="http://schemas.openxmlformats.org/officeDocument/2006/relationships/image" Target="../media/image44.svg"/><Relationship Id="rId10" Type="http://schemas.microsoft.com/office/2007/relationships/diagramDrawing" Target="../diagrams/drawing4.xml"/><Relationship Id="rId4" Type="http://schemas.openxmlformats.org/officeDocument/2006/relationships/image" Target="../media/image43.pn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13" Type="http://schemas.microsoft.com/office/2007/relationships/diagramDrawing" Target="../diagrams/drawing5.xml"/><Relationship Id="rId3" Type="http://schemas.openxmlformats.org/officeDocument/2006/relationships/notesSlide" Target="../notesSlides/notesSlide21.xml"/><Relationship Id="rId7" Type="http://schemas.openxmlformats.org/officeDocument/2006/relationships/image" Target="../media/image5.png"/><Relationship Id="rId12" Type="http://schemas.openxmlformats.org/officeDocument/2006/relationships/diagramColors" Target="../diagrams/colors5.xml"/><Relationship Id="rId2" Type="http://schemas.openxmlformats.org/officeDocument/2006/relationships/slideLayout" Target="../slideLayouts/slideLayout11.xml"/><Relationship Id="rId1" Type="http://schemas.openxmlformats.org/officeDocument/2006/relationships/tags" Target="../tags/tag37.xml"/><Relationship Id="rId6" Type="http://schemas.openxmlformats.org/officeDocument/2006/relationships/image" Target="../media/image4.svg"/><Relationship Id="rId11" Type="http://schemas.openxmlformats.org/officeDocument/2006/relationships/diagramQuickStyle" Target="../diagrams/quickStyle5.xml"/><Relationship Id="rId5" Type="http://schemas.openxmlformats.org/officeDocument/2006/relationships/image" Target="../media/image3.png"/><Relationship Id="rId10" Type="http://schemas.openxmlformats.org/officeDocument/2006/relationships/diagramLayout" Target="../diagrams/layout5.xml"/><Relationship Id="rId4" Type="http://schemas.openxmlformats.org/officeDocument/2006/relationships/image" Target="../media/image45.jpg"/><Relationship Id="rId9" Type="http://schemas.openxmlformats.org/officeDocument/2006/relationships/diagramData" Target="../diagrams/data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6.xml"/><Relationship Id="rId7" Type="http://schemas.openxmlformats.org/officeDocument/2006/relationships/diagramQuickStyle" Target="../diagrams/quickStyle2.xml"/><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7.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8.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9.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6.xml"/><Relationship Id="rId1" Type="http://schemas.openxmlformats.org/officeDocument/2006/relationships/tags" Target="../tags/tag2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169CA-55BF-44D5-8015-8C0DE7830D9E}"/>
              </a:ext>
            </a:extLst>
          </p:cNvPr>
          <p:cNvPicPr>
            <a:picLocks noChangeAspect="1"/>
          </p:cNvPicPr>
          <p:nvPr/>
        </p:nvPicPr>
        <p:blipFill>
          <a:blip r:embed="rId4">
            <a:extLst>
              <a:ext uri="{28A0092B-C50C-407E-A947-70E740481C1C}">
                <a14:useLocalDpi xmlns:a14="http://schemas.microsoft.com/office/drawing/2010/main" val="0"/>
              </a:ext>
            </a:extLst>
          </a:blip>
          <a:srcRect l="16635" r="16635"/>
          <a:stretch/>
        </p:blipFill>
        <p:spPr>
          <a:xfrm>
            <a:off x="8001000" y="17883"/>
            <a:ext cx="10287000" cy="10287000"/>
          </a:xfrm>
          <a:prstGeom prst="rect">
            <a:avLst/>
          </a:prstGeom>
        </p:spPr>
      </p:pic>
      <p:sp>
        <p:nvSpPr>
          <p:cNvPr id="9" name="TextBox 9"/>
          <p:cNvSpPr txBox="1"/>
          <p:nvPr/>
        </p:nvSpPr>
        <p:spPr>
          <a:xfrm>
            <a:off x="893567" y="3003767"/>
            <a:ext cx="6802633" cy="3714799"/>
          </a:xfrm>
          <a:prstGeom prst="rect">
            <a:avLst/>
          </a:prstGeom>
        </p:spPr>
        <p:txBody>
          <a:bodyPr wrap="square" lIns="0" tIns="0" rIns="0" bIns="0" rtlCol="0" anchor="t">
            <a:spAutoFit/>
          </a:bodyPr>
          <a:lstStyle/>
          <a:p>
            <a:pPr>
              <a:lnSpc>
                <a:spcPts val="9889"/>
              </a:lnSpc>
            </a:pPr>
            <a:r>
              <a:rPr lang="en-US" sz="6600" dirty="0">
                <a:ea typeface="Open Sans" panose="020B0606030504020204" pitchFamily="34" charset="0"/>
                <a:cs typeface="Open Sans" panose="020B0606030504020204" pitchFamily="34" charset="0"/>
              </a:rPr>
              <a:t>Integrated Treatment Team (ITT) Approach</a:t>
            </a:r>
          </a:p>
        </p:txBody>
      </p:sp>
      <p:sp>
        <p:nvSpPr>
          <p:cNvPr id="10" name="TextBox 10"/>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grpSp>
        <p:nvGrpSpPr>
          <p:cNvPr id="12" name="Group 4">
            <a:extLst>
              <a:ext uri="{FF2B5EF4-FFF2-40B4-BE49-F238E27FC236}">
                <a16:creationId xmlns:a16="http://schemas.microsoft.com/office/drawing/2014/main" id="{E920424F-6C31-4FD4-9832-30644A6C5E52}"/>
              </a:ext>
            </a:extLst>
          </p:cNvPr>
          <p:cNvGrpSpPr/>
          <p:nvPr/>
        </p:nvGrpSpPr>
        <p:grpSpPr>
          <a:xfrm>
            <a:off x="342071" y="-1523373"/>
            <a:ext cx="1676400" cy="3046745"/>
            <a:chOff x="0" y="0"/>
            <a:chExt cx="706484" cy="926813"/>
          </a:xfrm>
          <a:solidFill>
            <a:schemeClr val="tx1"/>
          </a:solidFill>
        </p:grpSpPr>
        <p:sp>
          <p:nvSpPr>
            <p:cNvPr id="14" name="Freeform 5">
              <a:extLst>
                <a:ext uri="{FF2B5EF4-FFF2-40B4-BE49-F238E27FC236}">
                  <a16:creationId xmlns:a16="http://schemas.microsoft.com/office/drawing/2014/main" id="{734428E5-4992-40A2-AE96-7970181145EF}"/>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2">
              <a:schemeClr val="dk1">
                <a:shade val="50000"/>
              </a:schemeClr>
            </a:lnRef>
            <a:fillRef idx="1">
              <a:schemeClr val="dk1"/>
            </a:fillRef>
            <a:effectRef idx="0">
              <a:schemeClr val="dk1"/>
            </a:effectRef>
            <a:fontRef idx="minor">
              <a:schemeClr val="lt1"/>
            </a:fontRef>
          </p:style>
        </p:sp>
      </p:grpSp>
      <p:pic>
        <p:nvPicPr>
          <p:cNvPr id="15" name="Picture 14">
            <a:extLst>
              <a:ext uri="{FF2B5EF4-FFF2-40B4-BE49-F238E27FC236}">
                <a16:creationId xmlns:a16="http://schemas.microsoft.com/office/drawing/2014/main" id="{E973DE58-2156-413F-B477-993B7290B544}"/>
              </a:ext>
            </a:extLst>
          </p:cNvPr>
          <p:cNvPicPr>
            <a:picLocks noChangeAspect="1"/>
          </p:cNvPicPr>
          <p:nvPr/>
        </p:nvPicPr>
        <p:blipFill>
          <a:blip r:embed="rId5"/>
          <a:stretch>
            <a:fillRect/>
          </a:stretch>
        </p:blipFill>
        <p:spPr>
          <a:xfrm>
            <a:off x="17602200" y="363773"/>
            <a:ext cx="289559" cy="2461258"/>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accent4">
                <a:lumMod val="75000"/>
                <a:lumOff val="2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ormAutofit/>
          </a:bodyPr>
          <a:lstStyle/>
          <a:p>
            <a:pPr marL="0" indent="0" algn="ctr">
              <a:buNone/>
            </a:pPr>
            <a:r>
              <a:rPr lang="en-US" sz="2800" b="1" dirty="0">
                <a:solidFill>
                  <a:schemeClr val="accent5">
                    <a:lumMod val="60000"/>
                    <a:lumOff val="40000"/>
                  </a:schemeClr>
                </a:solidFill>
              </a:rPr>
              <a:t>Program Director</a:t>
            </a:r>
          </a:p>
          <a:p>
            <a:pPr marL="0" indent="0" algn="ctr">
              <a:buNone/>
            </a:pPr>
            <a:r>
              <a:rPr lang="en-US" sz="2800" b="1" dirty="0">
                <a:solidFill>
                  <a:schemeClr val="accent5">
                    <a:lumMod val="60000"/>
                    <a:lumOff val="40000"/>
                  </a:schemeClr>
                </a:solidFill>
              </a:rPr>
              <a:t> </a:t>
            </a:r>
            <a:r>
              <a:rPr lang="en-US" sz="2800" dirty="0">
                <a:solidFill>
                  <a:schemeClr val="accent5">
                    <a:lumMod val="60000"/>
                    <a:lumOff val="40000"/>
                  </a:schemeClr>
                </a:solidFill>
              </a:rPr>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a:ln>
            <a:solidFill>
              <a:schemeClr val="accent4">
                <a:lumMod val="75000"/>
                <a:lumOff val="25000"/>
              </a:schemeClr>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4">
                    <a:lumMod val="75000"/>
                    <a:lumOff val="25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Housing Coordinator</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13707"/>
            <a:ext cx="6458214" cy="2204133"/>
          </a:xfrm>
          <a:prstGeom prst="rect">
            <a:avLst/>
          </a:prstGeom>
          <a:ln>
            <a:noFill/>
          </a:ln>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Assistant Program Director </a:t>
            </a:r>
          </a:p>
          <a:p>
            <a:pPr marL="0" indent="0" algn="ctr">
              <a:buFont typeface="Arial" panose="020B0604020202020204" pitchFamily="34" charset="0"/>
              <a:buNone/>
            </a:pPr>
            <a:r>
              <a:rPr lang="en-US" sz="2800" dirty="0">
                <a:solidFill>
                  <a:schemeClr val="accent5">
                    <a:lumMod val="60000"/>
                    <a:lumOff val="40000"/>
                  </a:schemeClr>
                </a:solidFill>
              </a:rPr>
              <a:t>(Asst Team Leader/ </a:t>
            </a:r>
          </a:p>
          <a:p>
            <a:pPr marL="0" indent="0" algn="ctr">
              <a:buFont typeface="Arial" panose="020B0604020202020204" pitchFamily="34" charset="0"/>
              <a:buNone/>
            </a:pPr>
            <a:r>
              <a:rPr lang="en-US" sz="2800" dirty="0">
                <a:solidFill>
                  <a:schemeClr val="accent5">
                    <a:lumMod val="60000"/>
                    <a:lumOff val="40000"/>
                  </a:schemeClr>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Licensed Clinical Staff</a:t>
            </a:r>
          </a:p>
        </p:txBody>
      </p:sp>
      <p:sp>
        <p:nvSpPr>
          <p:cNvPr id="8" name="TextBox 7">
            <a:extLst>
              <a:ext uri="{FF2B5EF4-FFF2-40B4-BE49-F238E27FC236}">
                <a16:creationId xmlns:a16="http://schemas.microsoft.com/office/drawing/2014/main" id="{6AD2CFC4-4F13-4454-9948-0EA7A90CA1D6}"/>
              </a:ext>
            </a:extLst>
          </p:cNvPr>
          <p:cNvSpPr txBox="1"/>
          <p:nvPr/>
        </p:nvSpPr>
        <p:spPr>
          <a:xfrm>
            <a:off x="460254" y="436755"/>
            <a:ext cx="4474991" cy="6124754"/>
          </a:xfrm>
          <a:prstGeom prst="rect">
            <a:avLst/>
          </a:prstGeom>
          <a:ln>
            <a:solidFill>
              <a:schemeClr val="accent4">
                <a:lumMod val="75000"/>
                <a:lumOff val="2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chemeClr val="accent4">
                    <a:lumMod val="75000"/>
                    <a:lumOff val="25000"/>
                  </a:schemeClr>
                </a:solidFill>
              </a:rPr>
              <a:t>Provides direct intervention to conduct comprehensive assessments, treatment plans and clinical interventions</a:t>
            </a:r>
          </a:p>
          <a:p>
            <a:pPr marL="457200" indent="-457200">
              <a:buFont typeface="Arial" panose="020B0604020202020204" pitchFamily="34" charset="0"/>
              <a:buChar char="•"/>
            </a:pPr>
            <a:r>
              <a:rPr lang="en-US" sz="2800" dirty="0">
                <a:solidFill>
                  <a:schemeClr val="accent4">
                    <a:lumMod val="75000"/>
                    <a:lumOff val="25000"/>
                  </a:schemeClr>
                </a:solidFill>
              </a:rPr>
              <a:t>Provides modeling and supervision</a:t>
            </a:r>
          </a:p>
          <a:p>
            <a:pPr marL="457200" indent="-457200">
              <a:buFont typeface="Arial" panose="020B0604020202020204" pitchFamily="34" charset="0"/>
              <a:buChar char="•"/>
            </a:pPr>
            <a:r>
              <a:rPr lang="en-US" sz="2800" dirty="0">
                <a:solidFill>
                  <a:schemeClr val="accent4">
                    <a:lumMod val="75000"/>
                    <a:lumOff val="25000"/>
                  </a:schemeClr>
                </a:solidFill>
              </a:rPr>
              <a:t>Includes psychiatrist(s), Registered Nurse and Occupational Therapist to provide specialized assessments and consultations</a:t>
            </a:r>
          </a:p>
        </p:txBody>
      </p:sp>
    </p:spTree>
    <p:custDataLst>
      <p:tags r:id="rId1"/>
    </p:custDataLst>
    <p:extLst>
      <p:ext uri="{BB962C8B-B14F-4D97-AF65-F5344CB8AC3E}">
        <p14:creationId xmlns:p14="http://schemas.microsoft.com/office/powerpoint/2010/main" val="2911824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538E8C"/>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ormAutofit/>
          </a:bodyPr>
          <a:lstStyle/>
          <a:p>
            <a:pPr marL="0" indent="0" algn="ctr">
              <a:buNone/>
            </a:pPr>
            <a:r>
              <a:rPr lang="en-US" sz="2800" b="1" dirty="0">
                <a:solidFill>
                  <a:schemeClr val="bg1">
                    <a:lumMod val="65000"/>
                  </a:schemeClr>
                </a:solidFill>
              </a:rPr>
              <a:t>Program Director</a:t>
            </a:r>
          </a:p>
          <a:p>
            <a:pPr marL="0" indent="0" algn="ctr">
              <a:buNone/>
            </a:pPr>
            <a:r>
              <a:rPr lang="en-US" sz="2800" b="1" dirty="0">
                <a:solidFill>
                  <a:schemeClr val="bg1">
                    <a:lumMod val="65000"/>
                  </a:schemeClr>
                </a:solidFill>
              </a:rPr>
              <a:t> </a:t>
            </a:r>
            <a:r>
              <a:rPr lang="en-US" sz="2800" dirty="0">
                <a:solidFill>
                  <a:schemeClr val="bg1">
                    <a:lumMod val="65000"/>
                  </a:schemeClr>
                </a:solidFill>
              </a:rPr>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a:ln>
            <a:solidFill>
              <a:srgbClr val="538E8C"/>
            </a:solidFill>
          </a:ln>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538E8C"/>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Housing Coordinator</a:t>
            </a:r>
          </a:p>
        </p:txBody>
      </p:sp>
      <p:sp>
        <p:nvSpPr>
          <p:cNvPr id="36" name="Text Placeholder 102">
            <a:extLst>
              <a:ext uri="{FF2B5EF4-FFF2-40B4-BE49-F238E27FC236}">
                <a16:creationId xmlns:a16="http://schemas.microsoft.com/office/drawing/2014/main" id="{38398A73-FFB6-4155-AD9F-8EE3776CF137}"/>
              </a:ext>
            </a:extLst>
          </p:cNvPr>
          <p:cNvSpPr txBox="1">
            <a:spLocks/>
          </p:cNvSpPr>
          <p:nvPr/>
        </p:nvSpPr>
        <p:spPr>
          <a:xfrm>
            <a:off x="691996" y="4667604"/>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Peer Specialists &amp; </a:t>
            </a:r>
          </a:p>
          <a:p>
            <a:pPr marL="0" indent="0" algn="ctr">
              <a:buFont typeface="Arial" panose="020B0604020202020204" pitchFamily="34" charset="0"/>
              <a:buNone/>
            </a:pPr>
            <a:r>
              <a:rPr lang="en-US" sz="2800" b="1" dirty="0">
                <a:solidFill>
                  <a:schemeClr val="bg1">
                    <a:lumMod val="65000"/>
                  </a:schemeClr>
                </a:solidFill>
              </a:rPr>
              <a:t>Recovery Coaches</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13707"/>
            <a:ext cx="6458214" cy="2204133"/>
          </a:xfrm>
          <a:prstGeom prst="rect">
            <a:avLst/>
          </a:prstGeom>
          <a:ln>
            <a:noFill/>
          </a:ln>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Assistant Program Director </a:t>
            </a:r>
          </a:p>
          <a:p>
            <a:pPr marL="0" indent="0" algn="ctr">
              <a:buFont typeface="Arial" panose="020B0604020202020204" pitchFamily="34" charset="0"/>
              <a:buNone/>
            </a:pPr>
            <a:r>
              <a:rPr lang="en-US" sz="2800" dirty="0">
                <a:solidFill>
                  <a:schemeClr val="bg1">
                    <a:lumMod val="65000"/>
                  </a:schemeClr>
                </a:solidFill>
              </a:rPr>
              <a:t>(Asst Team Leader/ </a:t>
            </a:r>
          </a:p>
          <a:p>
            <a:pPr marL="0" indent="0" algn="ctr">
              <a:buFont typeface="Arial" panose="020B0604020202020204" pitchFamily="34" charset="0"/>
              <a:buNone/>
            </a:pPr>
            <a:r>
              <a:rPr lang="en-US" sz="2800" dirty="0">
                <a:solidFill>
                  <a:schemeClr val="bg1">
                    <a:lumMod val="65000"/>
                  </a:schemeClr>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Direct Care Staff</a:t>
            </a:r>
          </a:p>
        </p:txBody>
      </p:sp>
      <p:sp>
        <p:nvSpPr>
          <p:cNvPr id="8" name="TextBox 7">
            <a:extLst>
              <a:ext uri="{FF2B5EF4-FFF2-40B4-BE49-F238E27FC236}">
                <a16:creationId xmlns:a16="http://schemas.microsoft.com/office/drawing/2014/main" id="{6AD2CFC4-4F13-4454-9948-0EA7A90CA1D6}"/>
              </a:ext>
            </a:extLst>
          </p:cNvPr>
          <p:cNvSpPr txBox="1"/>
          <p:nvPr/>
        </p:nvSpPr>
        <p:spPr>
          <a:xfrm>
            <a:off x="460254" y="436755"/>
            <a:ext cx="4474991" cy="2677656"/>
          </a:xfrm>
          <a:prstGeom prst="rect">
            <a:avLst/>
          </a:prstGeom>
          <a:ln>
            <a:solidFill>
              <a:srgbClr val="538E8C"/>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rgbClr val="538E8C"/>
                </a:solidFill>
              </a:rPr>
              <a:t>Primary staff</a:t>
            </a:r>
          </a:p>
          <a:p>
            <a:pPr marL="457200" indent="-457200">
              <a:buFont typeface="Arial" panose="020B0604020202020204" pitchFamily="34" charset="0"/>
              <a:buChar char="•"/>
            </a:pPr>
            <a:r>
              <a:rPr lang="en-US" sz="2800" dirty="0">
                <a:solidFill>
                  <a:srgbClr val="538E8C"/>
                </a:solidFill>
              </a:rPr>
              <a:t>Deliver interventions identified on the Treatment Plan and with supervision from the Licensed Clinical Staff</a:t>
            </a:r>
          </a:p>
        </p:txBody>
      </p:sp>
    </p:spTree>
    <p:custDataLst>
      <p:tags r:id="rId1"/>
    </p:custDataLst>
    <p:extLst>
      <p:ext uri="{BB962C8B-B14F-4D97-AF65-F5344CB8AC3E}">
        <p14:creationId xmlns:p14="http://schemas.microsoft.com/office/powerpoint/2010/main" val="3136114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ormAutofit/>
          </a:bodyPr>
          <a:lstStyle/>
          <a:p>
            <a:pPr marL="0" indent="0" algn="ctr">
              <a:buNone/>
            </a:pPr>
            <a:r>
              <a:rPr lang="en-US" sz="2800" b="1" dirty="0">
                <a:solidFill>
                  <a:schemeClr val="bg1">
                    <a:lumMod val="65000"/>
                  </a:schemeClr>
                </a:solidFill>
              </a:rPr>
              <a:t>Program Director</a:t>
            </a:r>
          </a:p>
          <a:p>
            <a:pPr marL="0" indent="0" algn="ctr">
              <a:buNone/>
            </a:pPr>
            <a:r>
              <a:rPr lang="en-US" sz="2800" b="1" dirty="0">
                <a:solidFill>
                  <a:schemeClr val="bg1">
                    <a:lumMod val="65000"/>
                  </a:schemeClr>
                </a:solidFill>
              </a:rPr>
              <a:t> </a:t>
            </a:r>
            <a:r>
              <a:rPr lang="en-US" sz="2800" dirty="0">
                <a:solidFill>
                  <a:schemeClr val="bg1">
                    <a:lumMod val="65000"/>
                  </a:schemeClr>
                </a:solidFill>
              </a:rPr>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a:ln>
            <a:noFill/>
          </a:ln>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6">
                    <a:lumMod val="75000"/>
                  </a:schemeClr>
                </a:solidFill>
              </a:rPr>
              <a:t>Housing Coordinator</a:t>
            </a:r>
          </a:p>
        </p:txBody>
      </p:sp>
      <p:sp>
        <p:nvSpPr>
          <p:cNvPr id="36" name="Text Placeholder 102">
            <a:extLst>
              <a:ext uri="{FF2B5EF4-FFF2-40B4-BE49-F238E27FC236}">
                <a16:creationId xmlns:a16="http://schemas.microsoft.com/office/drawing/2014/main" id="{38398A73-FFB6-4155-AD9F-8EE3776CF137}"/>
              </a:ext>
            </a:extLst>
          </p:cNvPr>
          <p:cNvSpPr txBox="1">
            <a:spLocks/>
          </p:cNvSpPr>
          <p:nvPr/>
        </p:nvSpPr>
        <p:spPr>
          <a:xfrm>
            <a:off x="691996" y="4667604"/>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Peer Specialists &amp; </a:t>
            </a:r>
          </a:p>
          <a:p>
            <a:pPr marL="0" indent="0" algn="ctr">
              <a:buFont typeface="Arial" panose="020B0604020202020204" pitchFamily="34" charset="0"/>
              <a:buNone/>
            </a:pPr>
            <a:r>
              <a:rPr lang="en-US" sz="2800" b="1" dirty="0">
                <a:solidFill>
                  <a:schemeClr val="bg1">
                    <a:lumMod val="65000"/>
                  </a:schemeClr>
                </a:solidFill>
              </a:rPr>
              <a:t>Recovery Coaches</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13707"/>
            <a:ext cx="6458214" cy="2204133"/>
          </a:xfrm>
          <a:prstGeom prst="rect">
            <a:avLst/>
          </a:prstGeom>
          <a:ln>
            <a:noFill/>
          </a:ln>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Assistant Program Director </a:t>
            </a:r>
          </a:p>
          <a:p>
            <a:pPr marL="0" indent="0" algn="ctr">
              <a:buFont typeface="Arial" panose="020B0604020202020204" pitchFamily="34" charset="0"/>
              <a:buNone/>
            </a:pPr>
            <a:r>
              <a:rPr lang="en-US" sz="2800" dirty="0">
                <a:solidFill>
                  <a:schemeClr val="bg1">
                    <a:lumMod val="65000"/>
                  </a:schemeClr>
                </a:solidFill>
              </a:rPr>
              <a:t>(Asst Team Leader/ </a:t>
            </a:r>
          </a:p>
          <a:p>
            <a:pPr marL="0" indent="0" algn="ctr">
              <a:buFont typeface="Arial" panose="020B0604020202020204" pitchFamily="34" charset="0"/>
              <a:buNone/>
            </a:pPr>
            <a:r>
              <a:rPr lang="en-US" sz="2800" dirty="0">
                <a:solidFill>
                  <a:schemeClr val="bg1">
                    <a:lumMod val="65000"/>
                  </a:schemeClr>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Housing Coordinator</a:t>
            </a:r>
          </a:p>
        </p:txBody>
      </p:sp>
      <p:sp>
        <p:nvSpPr>
          <p:cNvPr id="8" name="TextBox 7">
            <a:extLst>
              <a:ext uri="{FF2B5EF4-FFF2-40B4-BE49-F238E27FC236}">
                <a16:creationId xmlns:a16="http://schemas.microsoft.com/office/drawing/2014/main" id="{6AD2CFC4-4F13-4454-9948-0EA7A90CA1D6}"/>
              </a:ext>
            </a:extLst>
          </p:cNvPr>
          <p:cNvSpPr txBox="1"/>
          <p:nvPr/>
        </p:nvSpPr>
        <p:spPr>
          <a:xfrm>
            <a:off x="460254" y="436755"/>
            <a:ext cx="4474991" cy="353943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chemeClr val="accent6">
                    <a:lumMod val="75000"/>
                  </a:schemeClr>
                </a:solidFill>
              </a:rPr>
              <a:t>Facilitates movement into permanent independent housing by providing interventions to: </a:t>
            </a:r>
          </a:p>
          <a:p>
            <a:pPr marL="914400" lvl="1" indent="-457200">
              <a:buFont typeface="Arial" panose="020B0604020202020204" pitchFamily="34" charset="0"/>
              <a:buChar char="•"/>
            </a:pPr>
            <a:r>
              <a:rPr lang="en-US" sz="2800" dirty="0">
                <a:solidFill>
                  <a:schemeClr val="accent6">
                    <a:lumMod val="75000"/>
                  </a:schemeClr>
                </a:solidFill>
              </a:rPr>
              <a:t>maintain tenancy </a:t>
            </a:r>
          </a:p>
          <a:p>
            <a:pPr marL="914400" lvl="1" indent="-457200">
              <a:buFont typeface="Arial" panose="020B0604020202020204" pitchFamily="34" charset="0"/>
              <a:buChar char="•"/>
            </a:pPr>
            <a:r>
              <a:rPr lang="en-US" sz="2800" dirty="0">
                <a:solidFill>
                  <a:schemeClr val="accent6">
                    <a:lumMod val="75000"/>
                  </a:schemeClr>
                </a:solidFill>
              </a:rPr>
              <a:t>support housing transitions</a:t>
            </a:r>
          </a:p>
          <a:p>
            <a:pPr marL="914400" lvl="1" indent="-457200">
              <a:buFont typeface="Arial" panose="020B0604020202020204" pitchFamily="34" charset="0"/>
              <a:buChar char="•"/>
            </a:pPr>
            <a:r>
              <a:rPr lang="en-US" sz="2800" dirty="0">
                <a:solidFill>
                  <a:schemeClr val="accent6">
                    <a:lumMod val="75000"/>
                  </a:schemeClr>
                </a:solidFill>
              </a:rPr>
              <a:t>prevent homelessness</a:t>
            </a:r>
          </a:p>
        </p:txBody>
      </p:sp>
    </p:spTree>
    <p:custDataLst>
      <p:tags r:id="rId1"/>
    </p:custDataLst>
    <p:extLst>
      <p:ext uri="{BB962C8B-B14F-4D97-AF65-F5344CB8AC3E}">
        <p14:creationId xmlns:p14="http://schemas.microsoft.com/office/powerpoint/2010/main" val="908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37ABA7"/>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ormAutofit/>
          </a:bodyPr>
          <a:lstStyle/>
          <a:p>
            <a:pPr marL="0" indent="0" algn="ctr">
              <a:buNone/>
            </a:pPr>
            <a:r>
              <a:rPr lang="en-US" sz="2800" b="1" dirty="0">
                <a:solidFill>
                  <a:schemeClr val="bg1">
                    <a:lumMod val="65000"/>
                  </a:schemeClr>
                </a:solidFill>
              </a:rPr>
              <a:t>Program Director</a:t>
            </a:r>
          </a:p>
          <a:p>
            <a:pPr marL="0" indent="0" algn="ctr">
              <a:buNone/>
            </a:pPr>
            <a:r>
              <a:rPr lang="en-US" sz="2800" b="1" dirty="0">
                <a:solidFill>
                  <a:schemeClr val="bg1">
                    <a:lumMod val="65000"/>
                  </a:schemeClr>
                </a:solidFill>
              </a:rPr>
              <a:t> </a:t>
            </a:r>
            <a:r>
              <a:rPr lang="en-US" sz="2800" dirty="0">
                <a:solidFill>
                  <a:schemeClr val="bg1">
                    <a:lumMod val="65000"/>
                  </a:schemeClr>
                </a:solidFill>
              </a:rPr>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a:ln>
            <a:noFill/>
          </a:ln>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a:ln>
            <a:no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Housing Coordinator</a:t>
            </a:r>
          </a:p>
        </p:txBody>
      </p:sp>
      <p:sp>
        <p:nvSpPr>
          <p:cNvPr id="36" name="Text Placeholder 102">
            <a:extLst>
              <a:ext uri="{FF2B5EF4-FFF2-40B4-BE49-F238E27FC236}">
                <a16:creationId xmlns:a16="http://schemas.microsoft.com/office/drawing/2014/main" id="{38398A73-FFB6-4155-AD9F-8EE3776CF137}"/>
              </a:ext>
            </a:extLst>
          </p:cNvPr>
          <p:cNvSpPr txBox="1">
            <a:spLocks/>
          </p:cNvSpPr>
          <p:nvPr/>
        </p:nvSpPr>
        <p:spPr>
          <a:xfrm>
            <a:off x="437879" y="4643281"/>
            <a:ext cx="4382028" cy="1202803"/>
          </a:xfrm>
          <a:prstGeom prst="rect">
            <a:avLst/>
          </a:prstGeom>
          <a:ln>
            <a:solidFill>
              <a:srgbClr val="37ABA7"/>
            </a:solidFill>
          </a:ln>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37ABA7"/>
                </a:solidFill>
              </a:rPr>
              <a:t>Peer Specialists &amp; Recovery Coaches</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13707"/>
            <a:ext cx="6458214" cy="2204133"/>
          </a:xfrm>
          <a:prstGeom prst="rect">
            <a:avLst/>
          </a:prstGeom>
          <a:ln>
            <a:noFill/>
          </a:ln>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bg1">
                    <a:lumMod val="65000"/>
                  </a:schemeClr>
                </a:solidFill>
              </a:rPr>
              <a:t>Assistant Program Director </a:t>
            </a:r>
          </a:p>
          <a:p>
            <a:pPr marL="0" indent="0" algn="ctr">
              <a:buFont typeface="Arial" panose="020B0604020202020204" pitchFamily="34" charset="0"/>
              <a:buNone/>
            </a:pPr>
            <a:r>
              <a:rPr lang="en-US" sz="2800" dirty="0">
                <a:solidFill>
                  <a:schemeClr val="bg1">
                    <a:lumMod val="65000"/>
                  </a:schemeClr>
                </a:solidFill>
              </a:rPr>
              <a:t>(Asst Team Leader/ </a:t>
            </a:r>
          </a:p>
          <a:p>
            <a:pPr marL="0" indent="0" algn="ctr">
              <a:buFont typeface="Arial" panose="020B0604020202020204" pitchFamily="34" charset="0"/>
              <a:buNone/>
            </a:pPr>
            <a:r>
              <a:rPr lang="en-US" sz="2800" dirty="0">
                <a:solidFill>
                  <a:schemeClr val="bg1">
                    <a:lumMod val="65000"/>
                  </a:schemeClr>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Housing Coordinator</a:t>
            </a:r>
          </a:p>
        </p:txBody>
      </p:sp>
      <p:sp>
        <p:nvSpPr>
          <p:cNvPr id="8" name="TextBox 7">
            <a:extLst>
              <a:ext uri="{FF2B5EF4-FFF2-40B4-BE49-F238E27FC236}">
                <a16:creationId xmlns:a16="http://schemas.microsoft.com/office/drawing/2014/main" id="{6AD2CFC4-4F13-4454-9948-0EA7A90CA1D6}"/>
              </a:ext>
            </a:extLst>
          </p:cNvPr>
          <p:cNvSpPr txBox="1"/>
          <p:nvPr/>
        </p:nvSpPr>
        <p:spPr>
          <a:xfrm>
            <a:off x="460254" y="436755"/>
            <a:ext cx="4474991" cy="3539430"/>
          </a:xfrm>
          <a:prstGeom prst="rect">
            <a:avLst/>
          </a:prstGeom>
          <a:ln>
            <a:solidFill>
              <a:srgbClr val="32A2B8"/>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rgbClr val="37ABA7"/>
                </a:solidFill>
              </a:rPr>
              <a:t>Provide direct peer/family  support to persons and families</a:t>
            </a:r>
          </a:p>
          <a:p>
            <a:pPr marL="457200" indent="-457200">
              <a:buFont typeface="Arial" panose="020B0604020202020204" pitchFamily="34" charset="0"/>
              <a:buChar char="•"/>
            </a:pPr>
            <a:r>
              <a:rPr lang="en-US" sz="2800" dirty="0">
                <a:solidFill>
                  <a:srgbClr val="37ABA7"/>
                </a:solidFill>
              </a:rPr>
              <a:t>Engage persons in non-directive and supportive relationships that promote empowerment and self-learning </a:t>
            </a:r>
          </a:p>
        </p:txBody>
      </p:sp>
    </p:spTree>
    <p:custDataLst>
      <p:tags r:id="rId1"/>
    </p:custDataLst>
    <p:extLst>
      <p:ext uri="{BB962C8B-B14F-4D97-AF65-F5344CB8AC3E}">
        <p14:creationId xmlns:p14="http://schemas.microsoft.com/office/powerpoint/2010/main" val="1214459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grapher editing photos on desktop computer">
            <a:extLst>
              <a:ext uri="{FF2B5EF4-FFF2-40B4-BE49-F238E27FC236}">
                <a16:creationId xmlns:a16="http://schemas.microsoft.com/office/drawing/2014/main" id="{ED681819-FD02-48EF-B55C-9738DFB2E06B}"/>
              </a:ext>
            </a:extLst>
          </p:cNvPr>
          <p:cNvPicPr>
            <a:picLocks noChangeAspect="1"/>
          </p:cNvPicPr>
          <p:nvPr/>
        </p:nvPicPr>
        <p:blipFill rotWithShape="1">
          <a:blip r:embed="rId4">
            <a:extLst>
              <a:ext uri="{28A0092B-C50C-407E-A947-70E740481C1C}">
                <a14:useLocalDpi xmlns:a14="http://schemas.microsoft.com/office/drawing/2010/main" val="0"/>
              </a:ext>
            </a:extLst>
          </a:blip>
          <a:srcRect t="29045" b="19349"/>
          <a:stretch/>
        </p:blipFill>
        <p:spPr>
          <a:xfrm>
            <a:off x="-4354" y="0"/>
            <a:ext cx="18277114" cy="6286500"/>
          </a:xfrm>
          <a:prstGeom prst="rect">
            <a:avLst/>
          </a:prstGeom>
        </p:spPr>
      </p:pic>
      <p:grpSp>
        <p:nvGrpSpPr>
          <p:cNvPr id="9" name="Group 8">
            <a:extLst>
              <a:ext uri="{FF2B5EF4-FFF2-40B4-BE49-F238E27FC236}">
                <a16:creationId xmlns:a16="http://schemas.microsoft.com/office/drawing/2014/main" id="{362A5CD3-9192-4E6A-BC8C-7B00D5EC7F16}"/>
              </a:ext>
            </a:extLst>
          </p:cNvPr>
          <p:cNvGrpSpPr/>
          <p:nvPr/>
        </p:nvGrpSpPr>
        <p:grpSpPr>
          <a:xfrm>
            <a:off x="340760" y="4662217"/>
            <a:ext cx="17712853" cy="4020733"/>
            <a:chOff x="354207" y="3251803"/>
            <a:chExt cx="17712853" cy="4020733"/>
          </a:xfrm>
        </p:grpSpPr>
        <p:sp>
          <p:nvSpPr>
            <p:cNvPr id="10" name="Rectangle: Rounded Corners 9">
              <a:extLst>
                <a:ext uri="{FF2B5EF4-FFF2-40B4-BE49-F238E27FC236}">
                  <a16:creationId xmlns:a16="http://schemas.microsoft.com/office/drawing/2014/main" id="{6421BB71-1E24-4749-8E8C-7EEC25778217}"/>
                </a:ext>
              </a:extLst>
            </p:cNvPr>
            <p:cNvSpPr/>
            <p:nvPr/>
          </p:nvSpPr>
          <p:spPr>
            <a:xfrm>
              <a:off x="557721" y="3251803"/>
              <a:ext cx="2687748" cy="279851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8825088B-10A0-42EC-8475-551F26C53ECB}"/>
                </a:ext>
              </a:extLst>
            </p:cNvPr>
            <p:cNvSpPr/>
            <p:nvPr/>
          </p:nvSpPr>
          <p:spPr>
            <a:xfrm>
              <a:off x="354207" y="6185968"/>
              <a:ext cx="3108960" cy="997154"/>
            </a:xfrm>
            <a:custGeom>
              <a:avLst/>
              <a:gdLst>
                <a:gd name="connsiteX0" fmla="*/ 0 w 3317514"/>
                <a:gd name="connsiteY0" fmla="*/ 0 h 997154"/>
                <a:gd name="connsiteX1" fmla="*/ 3317514 w 3317514"/>
                <a:gd name="connsiteY1" fmla="*/ 0 h 997154"/>
                <a:gd name="connsiteX2" fmla="*/ 3317514 w 3317514"/>
                <a:gd name="connsiteY2" fmla="*/ 997154 h 997154"/>
                <a:gd name="connsiteX3" fmla="*/ 0 w 3317514"/>
                <a:gd name="connsiteY3" fmla="*/ 997154 h 997154"/>
                <a:gd name="connsiteX4" fmla="*/ 0 w 3317514"/>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14" h="997154">
                  <a:moveTo>
                    <a:pt x="0" y="0"/>
                  </a:moveTo>
                  <a:lnTo>
                    <a:pt x="3317514" y="0"/>
                  </a:lnTo>
                  <a:lnTo>
                    <a:pt x="3317514"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3000" kern="1200" dirty="0"/>
                <a:t>Emphasis on relationship building</a:t>
              </a:r>
            </a:p>
          </p:txBody>
        </p:sp>
        <p:sp>
          <p:nvSpPr>
            <p:cNvPr id="12" name="Rectangle: Rounded Corners 11">
              <a:extLst>
                <a:ext uri="{FF2B5EF4-FFF2-40B4-BE49-F238E27FC236}">
                  <a16:creationId xmlns:a16="http://schemas.microsoft.com/office/drawing/2014/main" id="{62CDCCFC-227D-4360-B249-8A11404526ED}"/>
                </a:ext>
              </a:extLst>
            </p:cNvPr>
            <p:cNvSpPr/>
            <p:nvPr/>
          </p:nvSpPr>
          <p:spPr>
            <a:xfrm>
              <a:off x="4174697" y="3251803"/>
              <a:ext cx="2687748" cy="2798510"/>
            </a:xfrm>
            <a:prstGeom prst="roundRect">
              <a:avLst/>
            </a:prstGeom>
          </p:spPr>
          <p:style>
            <a:lnRef idx="2">
              <a:schemeClr val="lt1">
                <a:hueOff val="0"/>
                <a:satOff val="0"/>
                <a:lumOff val="0"/>
                <a:alphaOff val="0"/>
              </a:schemeClr>
            </a:lnRef>
            <a:fillRef idx="1">
              <a:schemeClr val="accent3">
                <a:hueOff val="2436419"/>
                <a:satOff val="8341"/>
                <a:lumOff val="-18921"/>
                <a:alphaOff val="0"/>
              </a:schemeClr>
            </a:fillRef>
            <a:effectRef idx="0">
              <a:schemeClr val="accent3">
                <a:hueOff val="2436419"/>
                <a:satOff val="8341"/>
                <a:lumOff val="-18921"/>
                <a:alphaOff val="0"/>
              </a:schemeClr>
            </a:effectRef>
            <a:fontRef idx="minor">
              <a:schemeClr val="lt1"/>
            </a:fontRef>
          </p:style>
        </p:sp>
        <p:sp>
          <p:nvSpPr>
            <p:cNvPr id="13" name="Freeform: Shape 12">
              <a:extLst>
                <a:ext uri="{FF2B5EF4-FFF2-40B4-BE49-F238E27FC236}">
                  <a16:creationId xmlns:a16="http://schemas.microsoft.com/office/drawing/2014/main" id="{83975538-6FCC-4E4A-90F7-9BAE348A4EE4}"/>
                </a:ext>
              </a:extLst>
            </p:cNvPr>
            <p:cNvSpPr/>
            <p:nvPr/>
          </p:nvSpPr>
          <p:spPr>
            <a:xfrm>
              <a:off x="3964091" y="6170883"/>
              <a:ext cx="3108960" cy="997154"/>
            </a:xfrm>
            <a:custGeom>
              <a:avLst/>
              <a:gdLst>
                <a:gd name="connsiteX0" fmla="*/ 0 w 3474398"/>
                <a:gd name="connsiteY0" fmla="*/ 0 h 997154"/>
                <a:gd name="connsiteX1" fmla="*/ 3474398 w 3474398"/>
                <a:gd name="connsiteY1" fmla="*/ 0 h 997154"/>
                <a:gd name="connsiteX2" fmla="*/ 3474398 w 3474398"/>
                <a:gd name="connsiteY2" fmla="*/ 997154 h 997154"/>
                <a:gd name="connsiteX3" fmla="*/ 0 w 3474398"/>
                <a:gd name="connsiteY3" fmla="*/ 997154 h 997154"/>
                <a:gd name="connsiteX4" fmla="*/ 0 w 347439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398" h="997154">
                  <a:moveTo>
                    <a:pt x="0" y="0"/>
                  </a:moveTo>
                  <a:lnTo>
                    <a:pt x="3474398" y="0"/>
                  </a:lnTo>
                  <a:lnTo>
                    <a:pt x="347439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3000" kern="1200" dirty="0"/>
                <a:t>Clinical and Recovery oriented service delivery</a:t>
              </a:r>
            </a:p>
          </p:txBody>
        </p:sp>
        <p:sp>
          <p:nvSpPr>
            <p:cNvPr id="14" name="Rectangle: Rounded Corners 13">
              <a:extLst>
                <a:ext uri="{FF2B5EF4-FFF2-40B4-BE49-F238E27FC236}">
                  <a16:creationId xmlns:a16="http://schemas.microsoft.com/office/drawing/2014/main" id="{0A5E8755-2B72-462E-8D9A-4A11CAFC7D82}"/>
                </a:ext>
              </a:extLst>
            </p:cNvPr>
            <p:cNvSpPr/>
            <p:nvPr/>
          </p:nvSpPr>
          <p:spPr>
            <a:xfrm>
              <a:off x="7934015" y="3251803"/>
              <a:ext cx="2687748" cy="2798510"/>
            </a:xfrm>
            <a:prstGeom prst="roundRect">
              <a:avLst/>
            </a:prstGeom>
          </p:spPr>
          <p:style>
            <a:lnRef idx="2">
              <a:schemeClr val="lt1">
                <a:hueOff val="0"/>
                <a:satOff val="0"/>
                <a:lumOff val="0"/>
                <a:alphaOff val="0"/>
              </a:schemeClr>
            </a:lnRef>
            <a:fillRef idx="1">
              <a:schemeClr val="accent3">
                <a:hueOff val="4872837"/>
                <a:satOff val="16682"/>
                <a:lumOff val="-37843"/>
                <a:alphaOff val="0"/>
              </a:schemeClr>
            </a:fillRef>
            <a:effectRef idx="0">
              <a:schemeClr val="accent3">
                <a:hueOff val="4872837"/>
                <a:satOff val="16682"/>
                <a:lumOff val="-37843"/>
                <a:alphaOff val="0"/>
              </a:schemeClr>
            </a:effectRef>
            <a:fontRef idx="minor">
              <a:schemeClr val="lt1"/>
            </a:fontRef>
          </p:style>
        </p:sp>
        <p:sp>
          <p:nvSpPr>
            <p:cNvPr id="15" name="Freeform: Shape 14">
              <a:extLst>
                <a:ext uri="{FF2B5EF4-FFF2-40B4-BE49-F238E27FC236}">
                  <a16:creationId xmlns:a16="http://schemas.microsoft.com/office/drawing/2014/main" id="{7A6B5796-E18E-46E3-8906-B0DF69602B3C}"/>
                </a:ext>
              </a:extLst>
            </p:cNvPr>
            <p:cNvSpPr/>
            <p:nvPr/>
          </p:nvSpPr>
          <p:spPr>
            <a:xfrm>
              <a:off x="7723409" y="6275382"/>
              <a:ext cx="3108960" cy="997154"/>
            </a:xfrm>
            <a:custGeom>
              <a:avLst/>
              <a:gdLst>
                <a:gd name="connsiteX0" fmla="*/ 0 w 3506463"/>
                <a:gd name="connsiteY0" fmla="*/ 0 h 997154"/>
                <a:gd name="connsiteX1" fmla="*/ 3506463 w 3506463"/>
                <a:gd name="connsiteY1" fmla="*/ 0 h 997154"/>
                <a:gd name="connsiteX2" fmla="*/ 3506463 w 3506463"/>
                <a:gd name="connsiteY2" fmla="*/ 997154 h 997154"/>
                <a:gd name="connsiteX3" fmla="*/ 0 w 3506463"/>
                <a:gd name="connsiteY3" fmla="*/ 997154 h 997154"/>
                <a:gd name="connsiteX4" fmla="*/ 0 w 3506463"/>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463" h="997154">
                  <a:moveTo>
                    <a:pt x="0" y="0"/>
                  </a:moveTo>
                  <a:lnTo>
                    <a:pt x="3506463" y="0"/>
                  </a:lnTo>
                  <a:lnTo>
                    <a:pt x="3506463"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3000" kern="1200" dirty="0"/>
                <a:t>Services are flexible and timely</a:t>
              </a:r>
            </a:p>
          </p:txBody>
        </p:sp>
        <p:sp>
          <p:nvSpPr>
            <p:cNvPr id="16" name="Rectangle: Rounded Corners 15">
              <a:extLst>
                <a:ext uri="{FF2B5EF4-FFF2-40B4-BE49-F238E27FC236}">
                  <a16:creationId xmlns:a16="http://schemas.microsoft.com/office/drawing/2014/main" id="{12A4AB4D-10BC-4082-9C3B-151754A44B43}"/>
                </a:ext>
              </a:extLst>
            </p:cNvPr>
            <p:cNvSpPr/>
            <p:nvPr/>
          </p:nvSpPr>
          <p:spPr>
            <a:xfrm>
              <a:off x="11756039" y="3251803"/>
              <a:ext cx="2687748" cy="2798510"/>
            </a:xfrm>
            <a:prstGeom prst="roundRect">
              <a:avLst/>
            </a:prstGeom>
          </p:spPr>
          <p:style>
            <a:lnRef idx="2">
              <a:schemeClr val="lt1">
                <a:hueOff val="0"/>
                <a:satOff val="0"/>
                <a:lumOff val="0"/>
                <a:alphaOff val="0"/>
              </a:schemeClr>
            </a:lnRef>
            <a:fillRef idx="1">
              <a:schemeClr val="accent3">
                <a:hueOff val="7309255"/>
                <a:satOff val="25022"/>
                <a:lumOff val="-56764"/>
                <a:alphaOff val="0"/>
              </a:schemeClr>
            </a:fillRef>
            <a:effectRef idx="0">
              <a:schemeClr val="accent3">
                <a:hueOff val="7309255"/>
                <a:satOff val="25022"/>
                <a:lumOff val="-56764"/>
                <a:alphaOff val="0"/>
              </a:schemeClr>
            </a:effectRef>
            <a:fontRef idx="minor">
              <a:schemeClr val="lt1"/>
            </a:fontRef>
          </p:style>
        </p:sp>
        <p:sp>
          <p:nvSpPr>
            <p:cNvPr id="17" name="Freeform: Shape 16">
              <a:extLst>
                <a:ext uri="{FF2B5EF4-FFF2-40B4-BE49-F238E27FC236}">
                  <a16:creationId xmlns:a16="http://schemas.microsoft.com/office/drawing/2014/main" id="{1DC6389B-3CC8-4451-AD18-80061D78BA7A}"/>
                </a:ext>
              </a:extLst>
            </p:cNvPr>
            <p:cNvSpPr/>
            <p:nvPr/>
          </p:nvSpPr>
          <p:spPr>
            <a:xfrm>
              <a:off x="11622945" y="6266700"/>
              <a:ext cx="3108960" cy="997154"/>
            </a:xfrm>
            <a:custGeom>
              <a:avLst/>
              <a:gdLst>
                <a:gd name="connsiteX0" fmla="*/ 0 w 3599808"/>
                <a:gd name="connsiteY0" fmla="*/ 0 h 997154"/>
                <a:gd name="connsiteX1" fmla="*/ 3599808 w 3599808"/>
                <a:gd name="connsiteY1" fmla="*/ 0 h 997154"/>
                <a:gd name="connsiteX2" fmla="*/ 3599808 w 3599808"/>
                <a:gd name="connsiteY2" fmla="*/ 997154 h 997154"/>
                <a:gd name="connsiteX3" fmla="*/ 0 w 3599808"/>
                <a:gd name="connsiteY3" fmla="*/ 997154 h 997154"/>
                <a:gd name="connsiteX4" fmla="*/ 0 w 359980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808" h="997154">
                  <a:moveTo>
                    <a:pt x="0" y="0"/>
                  </a:moveTo>
                  <a:lnTo>
                    <a:pt x="3599808" y="0"/>
                  </a:lnTo>
                  <a:lnTo>
                    <a:pt x="359980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3000" kern="1200" dirty="0"/>
                <a:t>Teams approach</a:t>
              </a:r>
            </a:p>
          </p:txBody>
        </p:sp>
        <p:sp>
          <p:nvSpPr>
            <p:cNvPr id="18" name="Rectangle: Rounded Corners 17">
              <a:extLst>
                <a:ext uri="{FF2B5EF4-FFF2-40B4-BE49-F238E27FC236}">
                  <a16:creationId xmlns:a16="http://schemas.microsoft.com/office/drawing/2014/main" id="{6981C30B-94C5-43F6-8264-B8FB4FC67BD2}"/>
                </a:ext>
              </a:extLst>
            </p:cNvPr>
            <p:cNvSpPr/>
            <p:nvPr/>
          </p:nvSpPr>
          <p:spPr>
            <a:xfrm>
              <a:off x="15168706" y="3251803"/>
              <a:ext cx="2687748" cy="2798510"/>
            </a:xfrm>
            <a:prstGeom prst="roundRect">
              <a:avLst/>
            </a:prstGeom>
            <a:solidFill>
              <a:schemeClr val="accent2"/>
            </a:solidFill>
          </p:spPr>
          <p:style>
            <a:lnRef idx="2">
              <a:schemeClr val="lt1">
                <a:hueOff val="0"/>
                <a:satOff val="0"/>
                <a:lumOff val="0"/>
                <a:alphaOff val="0"/>
              </a:schemeClr>
            </a:lnRef>
            <a:fillRef idx="1">
              <a:schemeClr val="accent3">
                <a:hueOff val="9745674"/>
                <a:satOff val="33363"/>
                <a:lumOff val="-75685"/>
                <a:alphaOff val="0"/>
              </a:schemeClr>
            </a:fillRef>
            <a:effectRef idx="0">
              <a:schemeClr val="accent3">
                <a:hueOff val="9745674"/>
                <a:satOff val="33363"/>
                <a:lumOff val="-75685"/>
                <a:alphaOff val="0"/>
              </a:schemeClr>
            </a:effectRef>
            <a:fontRef idx="minor">
              <a:schemeClr val="lt1"/>
            </a:fontRef>
          </p:style>
        </p:sp>
        <p:sp>
          <p:nvSpPr>
            <p:cNvPr id="19" name="Freeform: Shape 18">
              <a:extLst>
                <a:ext uri="{FF2B5EF4-FFF2-40B4-BE49-F238E27FC236}">
                  <a16:creationId xmlns:a16="http://schemas.microsoft.com/office/drawing/2014/main" id="{ECA7F87E-D869-402C-A710-E807214868B8}"/>
                </a:ext>
              </a:extLst>
            </p:cNvPr>
            <p:cNvSpPr/>
            <p:nvPr/>
          </p:nvSpPr>
          <p:spPr>
            <a:xfrm>
              <a:off x="14958100" y="6275382"/>
              <a:ext cx="3108960" cy="997154"/>
            </a:xfrm>
            <a:custGeom>
              <a:avLst/>
              <a:gdLst>
                <a:gd name="connsiteX0" fmla="*/ 0 w 2687748"/>
                <a:gd name="connsiteY0" fmla="*/ 0 h 997154"/>
                <a:gd name="connsiteX1" fmla="*/ 2687748 w 2687748"/>
                <a:gd name="connsiteY1" fmla="*/ 0 h 997154"/>
                <a:gd name="connsiteX2" fmla="*/ 2687748 w 2687748"/>
                <a:gd name="connsiteY2" fmla="*/ 997154 h 997154"/>
                <a:gd name="connsiteX3" fmla="*/ 0 w 2687748"/>
                <a:gd name="connsiteY3" fmla="*/ 997154 h 997154"/>
                <a:gd name="connsiteX4" fmla="*/ 0 w 268774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748" h="997154">
                  <a:moveTo>
                    <a:pt x="0" y="0"/>
                  </a:moveTo>
                  <a:lnTo>
                    <a:pt x="2687748" y="0"/>
                  </a:lnTo>
                  <a:lnTo>
                    <a:pt x="268774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3000" kern="1200" dirty="0"/>
                <a:t>Services aligned and integrated with other </a:t>
              </a:r>
              <a:r>
                <a:rPr lang="en-US" sz="3000" dirty="0"/>
                <a:t>s</a:t>
              </a:r>
              <a:r>
                <a:rPr lang="en-US" sz="3000" kern="1200" dirty="0"/>
                <a:t>ystems</a:t>
              </a:r>
            </a:p>
          </p:txBody>
        </p:sp>
      </p:grpSp>
      <p:pic>
        <p:nvPicPr>
          <p:cNvPr id="21" name="Graphic 20" descr="Connections with solid fill">
            <a:extLst>
              <a:ext uri="{FF2B5EF4-FFF2-40B4-BE49-F238E27FC236}">
                <a16:creationId xmlns:a16="http://schemas.microsoft.com/office/drawing/2014/main" id="{276C62DA-25A7-4CBB-BF15-E3E6E0116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468600" y="5082249"/>
            <a:ext cx="2011680" cy="2011680"/>
          </a:xfrm>
          <a:prstGeom prst="rect">
            <a:avLst/>
          </a:prstGeom>
        </p:spPr>
      </p:pic>
      <p:pic>
        <p:nvPicPr>
          <p:cNvPr id="23" name="Graphic 22" descr="Cheers with solid fill">
            <a:extLst>
              <a:ext uri="{FF2B5EF4-FFF2-40B4-BE49-F238E27FC236}">
                <a16:creationId xmlns:a16="http://schemas.microsoft.com/office/drawing/2014/main" id="{3B6CF377-BFD0-4997-BE33-4570CC8EAD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5933" y="5082249"/>
            <a:ext cx="2011680" cy="2011680"/>
          </a:xfrm>
          <a:prstGeom prst="rect">
            <a:avLst/>
          </a:prstGeom>
        </p:spPr>
      </p:pic>
      <p:pic>
        <p:nvPicPr>
          <p:cNvPr id="25" name="Graphic 24" descr="Hourglass 30% with solid fill">
            <a:extLst>
              <a:ext uri="{FF2B5EF4-FFF2-40B4-BE49-F238E27FC236}">
                <a16:creationId xmlns:a16="http://schemas.microsoft.com/office/drawing/2014/main" id="{7C721921-DC72-4CFA-BDC1-C53E2BA63C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233908" y="5082249"/>
            <a:ext cx="2011680" cy="2011680"/>
          </a:xfrm>
          <a:prstGeom prst="rect">
            <a:avLst/>
          </a:prstGeom>
        </p:spPr>
      </p:pic>
      <p:pic>
        <p:nvPicPr>
          <p:cNvPr id="27" name="Graphic 26" descr="Care with solid fill">
            <a:extLst>
              <a:ext uri="{FF2B5EF4-FFF2-40B4-BE49-F238E27FC236}">
                <a16:creationId xmlns:a16="http://schemas.microsoft.com/office/drawing/2014/main" id="{5DF6E2B2-43BF-4446-B9D9-00CE776D73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474591" y="5082249"/>
            <a:ext cx="2011680" cy="2011680"/>
          </a:xfrm>
          <a:prstGeom prst="rect">
            <a:avLst/>
          </a:prstGeom>
        </p:spPr>
      </p:pic>
      <p:pic>
        <p:nvPicPr>
          <p:cNvPr id="29" name="Graphic 28" descr="Heart lock with solid fill">
            <a:extLst>
              <a:ext uri="{FF2B5EF4-FFF2-40B4-BE49-F238E27FC236}">
                <a16:creationId xmlns:a16="http://schemas.microsoft.com/office/drawing/2014/main" id="{E300D0CA-3B67-4155-8230-BD3455648A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57615" y="5082249"/>
            <a:ext cx="2011680" cy="2011680"/>
          </a:xfrm>
          <a:prstGeom prst="rect">
            <a:avLst/>
          </a:prstGeom>
        </p:spPr>
      </p:pic>
      <p:sp>
        <p:nvSpPr>
          <p:cNvPr id="31" name="TextBox 30">
            <a:extLst>
              <a:ext uri="{FF2B5EF4-FFF2-40B4-BE49-F238E27FC236}">
                <a16:creationId xmlns:a16="http://schemas.microsoft.com/office/drawing/2014/main" id="{75B8506A-354C-4063-8684-025DAE520D26}"/>
              </a:ext>
            </a:extLst>
          </p:cNvPr>
          <p:cNvSpPr txBox="1"/>
          <p:nvPr/>
        </p:nvSpPr>
        <p:spPr>
          <a:xfrm>
            <a:off x="-61880" y="495300"/>
            <a:ext cx="18277114" cy="1015663"/>
          </a:xfrm>
          <a:prstGeom prst="rect">
            <a:avLst/>
          </a:prstGeom>
          <a:solidFill>
            <a:schemeClr val="bg1">
              <a:alpha val="70000"/>
            </a:schemeClr>
          </a:solidFill>
        </p:spPr>
        <p:txBody>
          <a:bodyPr wrap="square">
            <a:spAutoFit/>
          </a:bodyPr>
          <a:lstStyle/>
          <a:p>
            <a:r>
              <a:rPr lang="en-US" sz="6000" dirty="0"/>
              <a:t>Core Principles of the ACCS Integrated Treatment Team</a:t>
            </a:r>
          </a:p>
        </p:txBody>
      </p:sp>
    </p:spTree>
    <p:custDataLst>
      <p:tags r:id="rId1"/>
    </p:custDataLst>
    <p:extLst>
      <p:ext uri="{BB962C8B-B14F-4D97-AF65-F5344CB8AC3E}">
        <p14:creationId xmlns:p14="http://schemas.microsoft.com/office/powerpoint/2010/main" val="254506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35476" y="-440871"/>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Calibri" panose="020F0502020204030204" pitchFamily="34" charset="0"/>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388652" y="2364908"/>
            <a:ext cx="8259268" cy="4708981"/>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If your parent, child, or other family member were served by an ITT, how would you want the team to function?</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
        <p:nvSpPr>
          <p:cNvPr id="31" name="Oval 30">
            <a:extLst>
              <a:ext uri="{FF2B5EF4-FFF2-40B4-BE49-F238E27FC236}">
                <a16:creationId xmlns:a16="http://schemas.microsoft.com/office/drawing/2014/main" id="{C6057306-1980-424B-BB15-CFA7FE250FBD}"/>
              </a:ext>
            </a:extLst>
          </p:cNvPr>
          <p:cNvSpPr/>
          <p:nvPr/>
        </p:nvSpPr>
        <p:spPr>
          <a:xfrm>
            <a:off x="8955781" y="27813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Tree>
    <p:custDataLst>
      <p:tags r:id="rId1"/>
    </p:custDataLst>
    <p:extLst>
      <p:ext uri="{BB962C8B-B14F-4D97-AF65-F5344CB8AC3E}">
        <p14:creationId xmlns:p14="http://schemas.microsoft.com/office/powerpoint/2010/main" val="202623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F64FCF-D346-4D20-A017-4117A7475837}"/>
              </a:ext>
            </a:extLst>
          </p:cNvPr>
          <p:cNvSpPr/>
          <p:nvPr/>
        </p:nvSpPr>
        <p:spPr>
          <a:xfrm>
            <a:off x="2743200" y="571500"/>
            <a:ext cx="14630400" cy="876300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Calibri" panose="020F0502020204030204" pitchFamily="34" charset="0"/>
              </a:rPr>
              <a:t>Activity</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chemeClr val="tx1"/>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1" name="Graphic 10" descr="Clapper board with solid fill">
            <a:extLst>
              <a:ext uri="{FF2B5EF4-FFF2-40B4-BE49-F238E27FC236}">
                <a16:creationId xmlns:a16="http://schemas.microsoft.com/office/drawing/2014/main" id="{15C68A70-63A9-434B-9096-CF640CFA66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7357" y="161031"/>
            <a:ext cx="1676400" cy="1676400"/>
          </a:xfrm>
          <a:prstGeom prst="rect">
            <a:avLst/>
          </a:prstGeom>
        </p:spPr>
      </p:pic>
      <p:pic>
        <p:nvPicPr>
          <p:cNvPr id="3" name="Online Media 2" title="ACCS Lived Experience Perspective">
            <a:hlinkClick r:id="" action="ppaction://media"/>
            <a:extLst>
              <a:ext uri="{FF2B5EF4-FFF2-40B4-BE49-F238E27FC236}">
                <a16:creationId xmlns:a16="http://schemas.microsoft.com/office/drawing/2014/main" id="{9D9789DF-7271-4077-98B6-A81A25556D52}"/>
              </a:ext>
            </a:extLst>
          </p:cNvPr>
          <p:cNvPicPr>
            <a:picLocks noRot="1" noChangeAspect="1"/>
          </p:cNvPicPr>
          <p:nvPr>
            <a:videoFile r:link="rId2"/>
          </p:nvPr>
        </p:nvPicPr>
        <p:blipFill>
          <a:blip r:embed="rId9"/>
          <a:stretch>
            <a:fillRect/>
          </a:stretch>
        </p:blipFill>
        <p:spPr>
          <a:xfrm>
            <a:off x="3016044" y="972671"/>
            <a:ext cx="14084711" cy="7957850"/>
          </a:xfrm>
          <a:prstGeom prst="rect">
            <a:avLst/>
          </a:prstGeom>
        </p:spPr>
      </p:pic>
    </p:spTree>
    <p:custDataLst>
      <p:tags r:id="rId1"/>
    </p:custDataLst>
    <p:extLst>
      <p:ext uri="{BB962C8B-B14F-4D97-AF65-F5344CB8AC3E}">
        <p14:creationId xmlns:p14="http://schemas.microsoft.com/office/powerpoint/2010/main" val="389358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35476" y="-440871"/>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Calibri" panose="020F0502020204030204" pitchFamily="34" charset="0"/>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756003" y="4174004"/>
            <a:ext cx="8259268" cy="1938992"/>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What resonated with you in the video?</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
        <p:nvSpPr>
          <p:cNvPr id="31" name="Oval 30">
            <a:extLst>
              <a:ext uri="{FF2B5EF4-FFF2-40B4-BE49-F238E27FC236}">
                <a16:creationId xmlns:a16="http://schemas.microsoft.com/office/drawing/2014/main" id="{C6057306-1980-424B-BB15-CFA7FE250FBD}"/>
              </a:ext>
            </a:extLst>
          </p:cNvPr>
          <p:cNvSpPr/>
          <p:nvPr/>
        </p:nvSpPr>
        <p:spPr>
          <a:xfrm>
            <a:off x="9401956" y="46101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Tree>
    <p:custDataLst>
      <p:tags r:id="rId1"/>
    </p:custDataLst>
    <p:extLst>
      <p:ext uri="{BB962C8B-B14F-4D97-AF65-F5344CB8AC3E}">
        <p14:creationId xmlns:p14="http://schemas.microsoft.com/office/powerpoint/2010/main" val="3353902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D5C4D85-F776-76EE-068F-90C0B2D88ACD}"/>
              </a:ext>
            </a:extLst>
          </p:cNvPr>
          <p:cNvSpPr/>
          <p:nvPr/>
        </p:nvSpPr>
        <p:spPr>
          <a:xfrm>
            <a:off x="12316967" y="3479149"/>
            <a:ext cx="5363801" cy="680785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38470A4A-EE2B-294B-B264-B957B8759050}"/>
              </a:ext>
            </a:extLst>
          </p:cNvPr>
          <p:cNvSpPr/>
          <p:nvPr/>
        </p:nvSpPr>
        <p:spPr>
          <a:xfrm>
            <a:off x="6462099" y="3479149"/>
            <a:ext cx="5363801" cy="680785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1483427C-48EE-86F3-DD16-FF178361E6CF}"/>
              </a:ext>
            </a:extLst>
          </p:cNvPr>
          <p:cNvSpPr/>
          <p:nvPr/>
        </p:nvSpPr>
        <p:spPr>
          <a:xfrm>
            <a:off x="167252" y="3479149"/>
            <a:ext cx="5363801" cy="6807851"/>
          </a:xfrm>
          <a:prstGeom prst="rect">
            <a:avLst/>
          </a:prstGeom>
          <a:ln>
            <a:solidFill>
              <a:srgbClr val="32A2B8"/>
            </a:solid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DF5F16-DC26-4B4D-B5A6-7EBAF2C6271E}"/>
              </a:ext>
            </a:extLst>
          </p:cNvPr>
          <p:cNvSpPr>
            <a:spLocks noGrp="1"/>
          </p:cNvSpPr>
          <p:nvPr>
            <p:ph type="title"/>
          </p:nvPr>
        </p:nvSpPr>
        <p:spPr>
          <a:xfrm>
            <a:off x="0" y="274945"/>
            <a:ext cx="17440023" cy="1988345"/>
          </a:xfrm>
        </p:spPr>
        <p:txBody>
          <a:bodyPr>
            <a:normAutofit/>
          </a:bodyPr>
          <a:lstStyle/>
          <a:p>
            <a:r>
              <a:rPr lang="en-US" sz="4400" dirty="0"/>
              <a:t>Why is it important to have ITT involved in our </a:t>
            </a:r>
            <a:r>
              <a:rPr lang="en-US" sz="4400"/>
              <a:t>persons’ served </a:t>
            </a:r>
            <a:r>
              <a:rPr lang="en-US" sz="4400" dirty="0"/>
              <a:t>care?  </a:t>
            </a:r>
          </a:p>
        </p:txBody>
      </p:sp>
      <p:grpSp>
        <p:nvGrpSpPr>
          <p:cNvPr id="58" name="Group 57">
            <a:extLst>
              <a:ext uri="{FF2B5EF4-FFF2-40B4-BE49-F238E27FC236}">
                <a16:creationId xmlns:a16="http://schemas.microsoft.com/office/drawing/2014/main" id="{F5DE59B6-4961-482C-F44D-D1F99AEFE48E}"/>
              </a:ext>
            </a:extLst>
          </p:cNvPr>
          <p:cNvGrpSpPr/>
          <p:nvPr/>
        </p:nvGrpSpPr>
        <p:grpSpPr>
          <a:xfrm>
            <a:off x="925903" y="2163308"/>
            <a:ext cx="3866035" cy="3850167"/>
            <a:chOff x="1199162" y="2476500"/>
            <a:chExt cx="3866035" cy="3850167"/>
          </a:xfrm>
          <a:effectLst>
            <a:outerShdw blurRad="76200" dir="13500000" sy="23000" kx="1200000" algn="br" rotWithShape="0">
              <a:prstClr val="black">
                <a:alpha val="20000"/>
              </a:prstClr>
            </a:outerShdw>
          </a:effectLst>
        </p:grpSpPr>
        <p:sp>
          <p:nvSpPr>
            <p:cNvPr id="28" name="TextBox 27">
              <a:extLst>
                <a:ext uri="{FF2B5EF4-FFF2-40B4-BE49-F238E27FC236}">
                  <a16:creationId xmlns:a16="http://schemas.microsoft.com/office/drawing/2014/main" id="{11853E88-F874-CA97-55F4-1BCF75621B52}"/>
                </a:ext>
              </a:extLst>
            </p:cNvPr>
            <p:cNvSpPr txBox="1"/>
            <p:nvPr/>
          </p:nvSpPr>
          <p:spPr>
            <a:xfrm>
              <a:off x="2158114" y="3696564"/>
              <a:ext cx="2057564" cy="584775"/>
            </a:xfrm>
            <a:prstGeom prst="rect">
              <a:avLst/>
            </a:prstGeom>
            <a:noFill/>
          </p:spPr>
          <p:txBody>
            <a:bodyPr wrap="square" rtlCol="0">
              <a:spAutoFit/>
            </a:bodyPr>
            <a:lstStyle/>
            <a:p>
              <a:r>
                <a:rPr lang="en-US" sz="3200" dirty="0">
                  <a:solidFill>
                    <a:schemeClr val="bg1"/>
                  </a:solidFill>
                </a:rPr>
                <a:t>25-30% </a:t>
              </a:r>
              <a:r>
                <a:rPr lang="en-US" sz="2000" dirty="0">
                  <a:solidFill>
                    <a:schemeClr val="bg1"/>
                  </a:solidFill>
                </a:rPr>
                <a:t> </a:t>
              </a:r>
            </a:p>
          </p:txBody>
        </p:sp>
        <p:grpSp>
          <p:nvGrpSpPr>
            <p:cNvPr id="43" name="Group 12">
              <a:extLst>
                <a:ext uri="{FF2B5EF4-FFF2-40B4-BE49-F238E27FC236}">
                  <a16:creationId xmlns:a16="http://schemas.microsoft.com/office/drawing/2014/main" id="{13C8E07F-EF13-B329-F011-8ED192E347A2}"/>
                </a:ext>
              </a:extLst>
            </p:cNvPr>
            <p:cNvGrpSpPr/>
            <p:nvPr/>
          </p:nvGrpSpPr>
          <p:grpSpPr>
            <a:xfrm>
              <a:off x="1199162" y="2476500"/>
              <a:ext cx="3866035" cy="3850167"/>
              <a:chOff x="0" y="0"/>
              <a:chExt cx="816150" cy="812800"/>
            </a:xfrm>
          </p:grpSpPr>
          <p:sp>
            <p:nvSpPr>
              <p:cNvPr id="44" name="Freeform 13">
                <a:extLst>
                  <a:ext uri="{FF2B5EF4-FFF2-40B4-BE49-F238E27FC236}">
                    <a16:creationId xmlns:a16="http://schemas.microsoft.com/office/drawing/2014/main" id="{B71A819D-E22C-1C57-62BF-F4FC1AED4E46}"/>
                  </a:ext>
                </a:extLst>
              </p:cNvPr>
              <p:cNvSpPr/>
              <p:nvPr/>
            </p:nvSpPr>
            <p:spPr>
              <a:xfrm>
                <a:off x="3488"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5" name="TextBox 14">
                <a:extLst>
                  <a:ext uri="{FF2B5EF4-FFF2-40B4-BE49-F238E27FC236}">
                    <a16:creationId xmlns:a16="http://schemas.microsoft.com/office/drawing/2014/main" id="{409AE3CD-B638-F32F-21C8-3983E2D1DFB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15">
              <a:extLst>
                <a:ext uri="{FF2B5EF4-FFF2-40B4-BE49-F238E27FC236}">
                  <a16:creationId xmlns:a16="http://schemas.microsoft.com/office/drawing/2014/main" id="{D09D7907-3477-E67D-2997-9C95C55A492A}"/>
                </a:ext>
              </a:extLst>
            </p:cNvPr>
            <p:cNvGrpSpPr>
              <a:grpSpLocks noChangeAspect="1"/>
            </p:cNvGrpSpPr>
            <p:nvPr/>
          </p:nvGrpSpPr>
          <p:grpSpPr>
            <a:xfrm>
              <a:off x="1460118" y="2729528"/>
              <a:ext cx="3344124" cy="3344110"/>
              <a:chOff x="0" y="0"/>
              <a:chExt cx="6350000" cy="6349975"/>
            </a:xfrm>
          </p:grpSpPr>
          <p:sp>
            <p:nvSpPr>
              <p:cNvPr id="47" name="Freeform 16">
                <a:extLst>
                  <a:ext uri="{FF2B5EF4-FFF2-40B4-BE49-F238E27FC236}">
                    <a16:creationId xmlns:a16="http://schemas.microsoft.com/office/drawing/2014/main" id="{5FD1E186-1209-E81D-E023-C527169FDEB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sp>
        </p:grpSp>
      </p:grpSp>
      <p:grpSp>
        <p:nvGrpSpPr>
          <p:cNvPr id="59" name="Group 58">
            <a:extLst>
              <a:ext uri="{FF2B5EF4-FFF2-40B4-BE49-F238E27FC236}">
                <a16:creationId xmlns:a16="http://schemas.microsoft.com/office/drawing/2014/main" id="{659734E9-346A-8295-CDF8-D57FB3E590BF}"/>
              </a:ext>
            </a:extLst>
          </p:cNvPr>
          <p:cNvGrpSpPr/>
          <p:nvPr/>
        </p:nvGrpSpPr>
        <p:grpSpPr>
          <a:xfrm>
            <a:off x="7265188" y="2042375"/>
            <a:ext cx="3866035" cy="3850167"/>
            <a:chOff x="7210982" y="2476500"/>
            <a:chExt cx="3866035" cy="3850167"/>
          </a:xfrm>
          <a:effectLst>
            <a:outerShdw blurRad="76200" dir="13500000" sy="23000" kx="1200000" algn="br" rotWithShape="0">
              <a:prstClr val="black">
                <a:alpha val="20000"/>
              </a:prstClr>
            </a:outerShdw>
          </a:effectLst>
        </p:grpSpPr>
        <p:grpSp>
          <p:nvGrpSpPr>
            <p:cNvPr id="40" name="Group 9">
              <a:extLst>
                <a:ext uri="{FF2B5EF4-FFF2-40B4-BE49-F238E27FC236}">
                  <a16:creationId xmlns:a16="http://schemas.microsoft.com/office/drawing/2014/main" id="{9A07CF7E-6100-6FA3-C942-40CDE70D5748}"/>
                </a:ext>
              </a:extLst>
            </p:cNvPr>
            <p:cNvGrpSpPr/>
            <p:nvPr/>
          </p:nvGrpSpPr>
          <p:grpSpPr>
            <a:xfrm>
              <a:off x="7210982" y="2476500"/>
              <a:ext cx="3866035" cy="3850167"/>
              <a:chOff x="0" y="0"/>
              <a:chExt cx="816150" cy="812800"/>
            </a:xfrm>
          </p:grpSpPr>
          <p:sp>
            <p:nvSpPr>
              <p:cNvPr id="41" name="Freeform 10">
                <a:extLst>
                  <a:ext uri="{FF2B5EF4-FFF2-40B4-BE49-F238E27FC236}">
                    <a16:creationId xmlns:a16="http://schemas.microsoft.com/office/drawing/2014/main" id="{E21C1AAD-E30B-C5B8-D48D-946BF2EFDB12}"/>
                  </a:ext>
                </a:extLst>
              </p:cNvPr>
              <p:cNvSpPr/>
              <p:nvPr/>
            </p:nvSpPr>
            <p:spPr>
              <a:xfrm>
                <a:off x="3488"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42" name="TextBox 11">
                <a:extLst>
                  <a:ext uri="{FF2B5EF4-FFF2-40B4-BE49-F238E27FC236}">
                    <a16:creationId xmlns:a16="http://schemas.microsoft.com/office/drawing/2014/main" id="{42E46088-3DB8-DF2A-387E-9A6AFED68F8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17">
              <a:extLst>
                <a:ext uri="{FF2B5EF4-FFF2-40B4-BE49-F238E27FC236}">
                  <a16:creationId xmlns:a16="http://schemas.microsoft.com/office/drawing/2014/main" id="{69E24223-E497-5F30-9C31-F56E445E2C8E}"/>
                </a:ext>
              </a:extLst>
            </p:cNvPr>
            <p:cNvGrpSpPr>
              <a:grpSpLocks noChangeAspect="1"/>
            </p:cNvGrpSpPr>
            <p:nvPr/>
          </p:nvGrpSpPr>
          <p:grpSpPr>
            <a:xfrm>
              <a:off x="7471935" y="2761648"/>
              <a:ext cx="3344124" cy="3344110"/>
              <a:chOff x="0" y="0"/>
              <a:chExt cx="6350000" cy="6349975"/>
            </a:xfrm>
          </p:grpSpPr>
          <p:sp>
            <p:nvSpPr>
              <p:cNvPr id="49" name="Freeform 18">
                <a:extLst>
                  <a:ext uri="{FF2B5EF4-FFF2-40B4-BE49-F238E27FC236}">
                    <a16:creationId xmlns:a16="http://schemas.microsoft.com/office/drawing/2014/main" id="{2179F48D-B07B-2A4C-B4A1-DF39242C75D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06" r="-24906"/>
                </a:stretch>
              </a:blipFill>
            </p:spPr>
          </p:sp>
        </p:grpSp>
      </p:grpSp>
      <p:grpSp>
        <p:nvGrpSpPr>
          <p:cNvPr id="60" name="Group 59">
            <a:extLst>
              <a:ext uri="{FF2B5EF4-FFF2-40B4-BE49-F238E27FC236}">
                <a16:creationId xmlns:a16="http://schemas.microsoft.com/office/drawing/2014/main" id="{B15FA021-BEF1-8747-02BF-DAB673211236}"/>
              </a:ext>
            </a:extLst>
          </p:cNvPr>
          <p:cNvGrpSpPr/>
          <p:nvPr/>
        </p:nvGrpSpPr>
        <p:grpSpPr>
          <a:xfrm>
            <a:off x="13065849" y="2253547"/>
            <a:ext cx="3866035" cy="3850167"/>
            <a:chOff x="13016907" y="2476500"/>
            <a:chExt cx="3866035" cy="3850167"/>
          </a:xfrm>
          <a:effectLst>
            <a:outerShdw blurRad="76200" dir="13500000" sy="23000" kx="1200000" algn="br" rotWithShape="0">
              <a:prstClr val="black">
                <a:alpha val="20000"/>
              </a:prstClr>
            </a:outerShdw>
          </a:effectLst>
        </p:grpSpPr>
        <p:grpSp>
          <p:nvGrpSpPr>
            <p:cNvPr id="37" name="Group 6">
              <a:extLst>
                <a:ext uri="{FF2B5EF4-FFF2-40B4-BE49-F238E27FC236}">
                  <a16:creationId xmlns:a16="http://schemas.microsoft.com/office/drawing/2014/main" id="{32C0D89E-E90D-2970-A8E2-91BC2DFC9C31}"/>
                </a:ext>
              </a:extLst>
            </p:cNvPr>
            <p:cNvGrpSpPr/>
            <p:nvPr/>
          </p:nvGrpSpPr>
          <p:grpSpPr>
            <a:xfrm>
              <a:off x="13016907" y="2476500"/>
              <a:ext cx="3866035" cy="3850167"/>
              <a:chOff x="0" y="0"/>
              <a:chExt cx="816150" cy="812800"/>
            </a:xfrm>
          </p:grpSpPr>
          <p:sp>
            <p:nvSpPr>
              <p:cNvPr id="38" name="Freeform 7">
                <a:extLst>
                  <a:ext uri="{FF2B5EF4-FFF2-40B4-BE49-F238E27FC236}">
                    <a16:creationId xmlns:a16="http://schemas.microsoft.com/office/drawing/2014/main" id="{14172173-F587-51C2-8F6E-B1757EFB4C26}"/>
                  </a:ext>
                </a:extLst>
              </p:cNvPr>
              <p:cNvSpPr/>
              <p:nvPr/>
            </p:nvSpPr>
            <p:spPr>
              <a:xfrm>
                <a:off x="3488"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a:solidFill>
                  <a:srgbClr val="000000"/>
                </a:solidFill>
              </a:ln>
            </p:spPr>
          </p:sp>
          <p:sp>
            <p:nvSpPr>
              <p:cNvPr id="39" name="TextBox 8">
                <a:extLst>
                  <a:ext uri="{FF2B5EF4-FFF2-40B4-BE49-F238E27FC236}">
                    <a16:creationId xmlns:a16="http://schemas.microsoft.com/office/drawing/2014/main" id="{02B96457-C1C8-491D-2ABD-5B1052142F5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0" name="Group 19">
              <a:extLst>
                <a:ext uri="{FF2B5EF4-FFF2-40B4-BE49-F238E27FC236}">
                  <a16:creationId xmlns:a16="http://schemas.microsoft.com/office/drawing/2014/main" id="{9B68AF00-1631-7772-D22A-5ED77917C9BC}"/>
                </a:ext>
              </a:extLst>
            </p:cNvPr>
            <p:cNvGrpSpPr>
              <a:grpSpLocks noChangeAspect="1"/>
            </p:cNvGrpSpPr>
            <p:nvPr/>
          </p:nvGrpSpPr>
          <p:grpSpPr>
            <a:xfrm>
              <a:off x="13277863" y="2729528"/>
              <a:ext cx="3344124" cy="3344110"/>
              <a:chOff x="0" y="0"/>
              <a:chExt cx="6350000" cy="6349975"/>
            </a:xfrm>
          </p:grpSpPr>
          <p:sp>
            <p:nvSpPr>
              <p:cNvPr id="51" name="Freeform 20">
                <a:extLst>
                  <a:ext uri="{FF2B5EF4-FFF2-40B4-BE49-F238E27FC236}">
                    <a16:creationId xmlns:a16="http://schemas.microsoft.com/office/drawing/2014/main" id="{D410F348-0ADA-8EF3-3FFA-71EC4B71F48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6833" r="-16833"/>
                </a:stretch>
              </a:blipFill>
            </p:spPr>
          </p:sp>
        </p:grpSp>
      </p:grpSp>
      <p:sp>
        <p:nvSpPr>
          <p:cNvPr id="65" name="TextBox 64">
            <a:extLst>
              <a:ext uri="{FF2B5EF4-FFF2-40B4-BE49-F238E27FC236}">
                <a16:creationId xmlns:a16="http://schemas.microsoft.com/office/drawing/2014/main" id="{4F1FB994-B1BB-D485-FF93-667EDF374057}"/>
              </a:ext>
            </a:extLst>
          </p:cNvPr>
          <p:cNvSpPr txBox="1"/>
          <p:nvPr/>
        </p:nvSpPr>
        <p:spPr>
          <a:xfrm>
            <a:off x="304156" y="6361613"/>
            <a:ext cx="5226897" cy="3402213"/>
          </a:xfrm>
          <a:prstGeom prst="rect">
            <a:avLst/>
          </a:prstGeom>
          <a:noFill/>
        </p:spPr>
        <p:txBody>
          <a:bodyPr wrap="square">
            <a:spAutoFit/>
          </a:bodyPr>
          <a:lstStyle/>
          <a:p>
            <a:pPr marR="0" lvl="0">
              <a:lnSpc>
                <a:spcPct val="107000"/>
              </a:lnSpc>
              <a:spcBef>
                <a:spcPts val="0"/>
              </a:spcBef>
              <a:spcAft>
                <a:spcPts val="800"/>
              </a:spcAft>
            </a:pPr>
            <a:r>
              <a:rPr lang="en-US" sz="2800" b="1" dirty="0">
                <a:ln w="0"/>
                <a:solidFill>
                  <a:schemeClr val="bg2">
                    <a:lumMod val="10000"/>
                  </a:schemeClr>
                </a:solidFill>
                <a:ea typeface="Calibri" panose="020F0502020204030204" pitchFamily="34" charset="0"/>
                <a:cs typeface="Arial" panose="020B0604020202020204" pitchFamily="34" charset="0"/>
              </a:rPr>
              <a:t>25-30% of the adult population with serious and persistent mental health conditions also present with a substance use disorder</a:t>
            </a:r>
          </a:p>
          <a:p>
            <a:pPr marR="0" lvl="0">
              <a:lnSpc>
                <a:spcPct val="107000"/>
              </a:lnSpc>
              <a:spcBef>
                <a:spcPts val="0"/>
              </a:spcBef>
              <a:spcAft>
                <a:spcPts val="800"/>
              </a:spcAft>
            </a:pPr>
            <a:endParaRPr lang="en-US" sz="2800" b="1" dirty="0">
              <a:ln w="0"/>
              <a:solidFill>
                <a:srgbClr val="002060"/>
              </a:solidFill>
              <a:ea typeface="Calibri" panose="020F0502020204030204" pitchFamily="34" charset="0"/>
              <a:cs typeface="Arial" panose="020B0604020202020204" pitchFamily="34" charset="0"/>
            </a:endParaRPr>
          </a:p>
          <a:p>
            <a:pPr>
              <a:spcBef>
                <a:spcPts val="0"/>
              </a:spcBef>
              <a:spcAft>
                <a:spcPts val="0"/>
              </a:spcAft>
            </a:pPr>
            <a:endParaRPr lang="en-US" sz="2200" b="1" dirty="0">
              <a:ln w="0"/>
              <a:solidFill>
                <a:schemeClr val="accent1"/>
              </a:solidFill>
              <a:effectLst>
                <a:outerShdw blurRad="38100" dist="25400" dir="5400000" algn="ctr" rotWithShape="0">
                  <a:srgbClr val="6E747A">
                    <a:alpha val="43000"/>
                  </a:srgbClr>
                </a:outerShdw>
              </a:effectLst>
            </a:endParaRPr>
          </a:p>
        </p:txBody>
      </p:sp>
      <p:sp>
        <p:nvSpPr>
          <p:cNvPr id="68" name="TextBox 67">
            <a:extLst>
              <a:ext uri="{FF2B5EF4-FFF2-40B4-BE49-F238E27FC236}">
                <a16:creationId xmlns:a16="http://schemas.microsoft.com/office/drawing/2014/main" id="{03F610C4-D083-8AEA-2B38-F4BCEEECF29D}"/>
              </a:ext>
            </a:extLst>
          </p:cNvPr>
          <p:cNvSpPr txBox="1"/>
          <p:nvPr/>
        </p:nvSpPr>
        <p:spPr>
          <a:xfrm>
            <a:off x="12741106" y="6294371"/>
            <a:ext cx="4939662" cy="1815882"/>
          </a:xfrm>
          <a:prstGeom prst="rect">
            <a:avLst/>
          </a:prstGeom>
          <a:noFill/>
        </p:spPr>
        <p:txBody>
          <a:bodyPr wrap="square">
            <a:spAutoFit/>
          </a:bodyPr>
          <a:lstStyle/>
          <a:p>
            <a:pPr>
              <a:spcBef>
                <a:spcPts val="0"/>
              </a:spcBef>
              <a:spcAft>
                <a:spcPts val="0"/>
              </a:spcAft>
            </a:pPr>
            <a:r>
              <a:rPr lang="en-US" sz="2800" b="1" dirty="0">
                <a:solidFill>
                  <a:schemeClr val="bg2">
                    <a:lumMod val="10000"/>
                  </a:schemeClr>
                </a:solidFill>
                <a:effectLst/>
                <a:latin typeface="Calibri" panose="020F0502020204030204" pitchFamily="34" charset="0"/>
                <a:ea typeface="Calibri" panose="020F0502020204030204" pitchFamily="34" charset="0"/>
                <a:cs typeface="Arial" panose="020B0604020202020204" pitchFamily="34" charset="0"/>
              </a:rPr>
              <a:t>Employment and Education Services and resources are critical services for Person’s treatment and recovery</a:t>
            </a:r>
            <a:endParaRPr lang="en-US" sz="2400" b="1" dirty="0">
              <a:ln w="0"/>
              <a:solidFill>
                <a:schemeClr val="bg2">
                  <a:lumMod val="10000"/>
                </a:schemeClr>
              </a:solidFill>
              <a:effectLst>
                <a:outerShdw blurRad="38100" dist="25400" dir="5400000" algn="ctr" rotWithShape="0">
                  <a:srgbClr val="6E747A">
                    <a:alpha val="43000"/>
                  </a:srgbClr>
                </a:outerShdw>
              </a:effectLst>
            </a:endParaRPr>
          </a:p>
        </p:txBody>
      </p:sp>
      <p:sp>
        <p:nvSpPr>
          <p:cNvPr id="70" name="TextBox 69">
            <a:extLst>
              <a:ext uri="{FF2B5EF4-FFF2-40B4-BE49-F238E27FC236}">
                <a16:creationId xmlns:a16="http://schemas.microsoft.com/office/drawing/2014/main" id="{BF84CB4E-5F3C-420A-E35D-4ADE07196F7D}"/>
              </a:ext>
            </a:extLst>
          </p:cNvPr>
          <p:cNvSpPr txBox="1"/>
          <p:nvPr/>
        </p:nvSpPr>
        <p:spPr>
          <a:xfrm>
            <a:off x="6674168" y="6294371"/>
            <a:ext cx="4939662" cy="1454950"/>
          </a:xfrm>
          <a:prstGeom prst="rect">
            <a:avLst/>
          </a:prstGeom>
          <a:noFill/>
        </p:spPr>
        <p:txBody>
          <a:bodyPr wrap="square">
            <a:spAutoFit/>
          </a:bodyPr>
          <a:lstStyle/>
          <a:p>
            <a:pPr>
              <a:lnSpc>
                <a:spcPct val="107000"/>
              </a:lnSpc>
              <a:spcAft>
                <a:spcPts val="800"/>
              </a:spcAft>
            </a:pPr>
            <a:r>
              <a:rPr lang="en-US" sz="2800" b="1" dirty="0">
                <a:solidFill>
                  <a:schemeClr val="bg2">
                    <a:lumMod val="10000"/>
                  </a:schemeClr>
                </a:solidFill>
                <a:effectLst/>
                <a:latin typeface="Calibri" panose="020F0502020204030204" pitchFamily="34" charset="0"/>
                <a:ea typeface="Calibri" panose="020F0502020204030204" pitchFamily="34" charset="0"/>
                <a:cs typeface="Arial" panose="020B0604020202020204" pitchFamily="34" charset="0"/>
              </a:rPr>
              <a:t>Housing and Financial Specialists are key members of the integrated treatment team</a:t>
            </a:r>
          </a:p>
        </p:txBody>
      </p:sp>
      <p:sp>
        <p:nvSpPr>
          <p:cNvPr id="72" name="TextBox 71">
            <a:extLst>
              <a:ext uri="{FF2B5EF4-FFF2-40B4-BE49-F238E27FC236}">
                <a16:creationId xmlns:a16="http://schemas.microsoft.com/office/drawing/2014/main" id="{D56408D5-67E9-F7F4-ED77-728F28722AB7}"/>
              </a:ext>
            </a:extLst>
          </p:cNvPr>
          <p:cNvSpPr txBox="1"/>
          <p:nvPr/>
        </p:nvSpPr>
        <p:spPr>
          <a:xfrm>
            <a:off x="-43273" y="8895939"/>
            <a:ext cx="5574326" cy="1394997"/>
          </a:xfrm>
          <a:prstGeom prst="rect">
            <a:avLst/>
          </a:prstGeom>
          <a:noFill/>
        </p:spPr>
        <p:txBody>
          <a:bodyPr wrap="square">
            <a:spAutoFit/>
          </a:bodyPr>
          <a:lstStyle/>
          <a:p>
            <a:pPr marL="800100" lvl="1" indent="-342900">
              <a:lnSpc>
                <a:spcPct val="107000"/>
              </a:lnSpc>
              <a:spcAft>
                <a:spcPts val="800"/>
              </a:spcAft>
              <a:buFont typeface="Symbol" panose="05050102010706020507" pitchFamily="18" charset="2"/>
              <a:buChar char=""/>
            </a:pPr>
            <a:r>
              <a:rPr lang="en-US" sz="2000" dirty="0">
                <a:ln w="0"/>
                <a:solidFill>
                  <a:schemeClr val="bg2">
                    <a:lumMod val="10000"/>
                  </a:schemeClr>
                </a:solidFill>
                <a:ea typeface="Calibri" panose="020F0502020204030204" pitchFamily="34" charset="0"/>
                <a:cs typeface="Arial" panose="020B0604020202020204" pitchFamily="34" charset="0"/>
              </a:rPr>
              <a:t>Individuals with severe and persistent mental health conditions can also have </a:t>
            </a:r>
            <a:r>
              <a:rPr lang="en-US" sz="2000" b="1" dirty="0">
                <a:ln w="0"/>
                <a:solidFill>
                  <a:schemeClr val="bg2">
                    <a:lumMod val="10000"/>
                  </a:schemeClr>
                </a:solidFill>
                <a:ea typeface="Calibri" panose="020F0502020204030204" pitchFamily="34" charset="0"/>
                <a:cs typeface="Arial" panose="020B0604020202020204" pitchFamily="34" charset="0"/>
              </a:rPr>
              <a:t>co-occurring developmental or intellectual disabilities</a:t>
            </a:r>
          </a:p>
        </p:txBody>
      </p:sp>
    </p:spTree>
    <p:custDataLst>
      <p:tags r:id="rId1"/>
    </p:custDataLst>
    <p:extLst>
      <p:ext uri="{BB962C8B-B14F-4D97-AF65-F5344CB8AC3E}">
        <p14:creationId xmlns:p14="http://schemas.microsoft.com/office/powerpoint/2010/main" val="3504706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FD87-0522-4159-83D0-EBE2909AC388}"/>
              </a:ext>
            </a:extLst>
          </p:cNvPr>
          <p:cNvSpPr>
            <a:spLocks noGrp="1"/>
          </p:cNvSpPr>
          <p:nvPr>
            <p:ph type="title"/>
          </p:nvPr>
        </p:nvSpPr>
        <p:spPr/>
        <p:txBody>
          <a:bodyPr vert="horz" lIns="91440" tIns="45720" rIns="91440" bIns="45720" rtlCol="0" anchor="ctr">
            <a:normAutofit/>
          </a:bodyPr>
          <a:lstStyle/>
          <a:p>
            <a:pPr defTabSz="914400"/>
            <a:r>
              <a:rPr lang="en-US" sz="5400" kern="1200" dirty="0">
                <a:latin typeface="+mj-lt"/>
                <a:ea typeface="+mj-ea"/>
                <a:cs typeface="+mj-cs"/>
              </a:rPr>
              <a:t>Benefits of the ITT Approach for Persons Served</a:t>
            </a:r>
          </a:p>
        </p:txBody>
      </p:sp>
      <p:graphicFrame>
        <p:nvGraphicFramePr>
          <p:cNvPr id="5" name="Content Placeholder 2">
            <a:extLst>
              <a:ext uri="{FF2B5EF4-FFF2-40B4-BE49-F238E27FC236}">
                <a16:creationId xmlns:a16="http://schemas.microsoft.com/office/drawing/2014/main" id="{259C1317-3608-8902-CB3F-6200095BA283}"/>
              </a:ext>
            </a:extLst>
          </p:cNvPr>
          <p:cNvGraphicFramePr>
            <a:graphicFrameLocks noGrp="1"/>
          </p:cNvGraphicFramePr>
          <p:nvPr>
            <p:ph idx="1"/>
            <p:extLst>
              <p:ext uri="{D42A27DB-BD31-4B8C-83A1-F6EECF244321}">
                <p14:modId xmlns:p14="http://schemas.microsoft.com/office/powerpoint/2010/main" val="2744936061"/>
              </p:ext>
            </p:extLst>
          </p:nvPr>
        </p:nvGraphicFramePr>
        <p:xfrm>
          <a:off x="5486400" y="2705100"/>
          <a:ext cx="12039601"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User network with solid fill">
            <a:extLst>
              <a:ext uri="{FF2B5EF4-FFF2-40B4-BE49-F238E27FC236}">
                <a16:creationId xmlns:a16="http://schemas.microsoft.com/office/drawing/2014/main" id="{315B6628-F027-4510-8C3E-BA513649C8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64" y="2790265"/>
            <a:ext cx="5477435" cy="5477435"/>
          </a:xfrm>
          <a:prstGeom prst="rect">
            <a:avLst/>
          </a:prstGeom>
        </p:spPr>
      </p:pic>
    </p:spTree>
    <p:custDataLst>
      <p:tags r:id="rId1"/>
    </p:custDataLst>
    <p:extLst>
      <p:ext uri="{BB962C8B-B14F-4D97-AF65-F5344CB8AC3E}">
        <p14:creationId xmlns:p14="http://schemas.microsoft.com/office/powerpoint/2010/main" val="309574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24" name="Oval 23">
            <a:extLst>
              <a:ext uri="{FF2B5EF4-FFF2-40B4-BE49-F238E27FC236}">
                <a16:creationId xmlns:a16="http://schemas.microsoft.com/office/drawing/2014/main" id="{037AE844-348F-4E9F-A754-7538DC2C8D1A}"/>
              </a:ext>
            </a:extLst>
          </p:cNvPr>
          <p:cNvSpPr/>
          <p:nvPr/>
        </p:nvSpPr>
        <p:spPr>
          <a:xfrm>
            <a:off x="981843"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200329"/>
          </a:xfrm>
          <a:prstGeom prst="rect">
            <a:avLst/>
          </a:prstGeom>
          <a:noFill/>
        </p:spPr>
        <p:txBody>
          <a:bodyPr wrap="square" rtlCol="0">
            <a:spAutoFit/>
          </a:bodyPr>
          <a:lstStyle/>
          <a:p>
            <a:r>
              <a:rPr lang="en-US" sz="3600" dirty="0">
                <a:latin typeface="+mj-lt"/>
              </a:rPr>
              <a:t>During this module you will:</a:t>
            </a:r>
          </a:p>
          <a:p>
            <a:endParaRPr lang="en-US" sz="3600" dirty="0">
              <a:latin typeface="Calibri" panose="020F0502020204030204" pitchFamily="34" charset="0"/>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8293264" y="6923673"/>
            <a:ext cx="3200400" cy="2554545"/>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Discuss </a:t>
            </a:r>
            <a:r>
              <a:rPr lang="en-US" sz="3200" b="0" dirty="0"/>
              <a:t>challenges working on teams &amp; how to overcome</a:t>
            </a:r>
          </a:p>
        </p:txBody>
      </p:sp>
      <p:sp>
        <p:nvSpPr>
          <p:cNvPr id="28" name="Oval 27">
            <a:extLst>
              <a:ext uri="{FF2B5EF4-FFF2-40B4-BE49-F238E27FC236}">
                <a16:creationId xmlns:a16="http://schemas.microsoft.com/office/drawing/2014/main" id="{9F1174BE-DF3B-4A11-9E56-01378E787B69}"/>
              </a:ext>
            </a:extLst>
          </p:cNvPr>
          <p:cNvSpPr/>
          <p:nvPr/>
        </p:nvSpPr>
        <p:spPr>
          <a:xfrm>
            <a:off x="7323535"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896242" y="6923673"/>
            <a:ext cx="4848482" cy="1569660"/>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Explore </a:t>
            </a:r>
            <a:r>
              <a:rPr lang="en-US" sz="3200" dirty="0">
                <a:latin typeface="Open Sans" panose="020B0606030504020204" pitchFamily="34" charset="0"/>
                <a:ea typeface="Open Sans" panose="020B0606030504020204" pitchFamily="34" charset="0"/>
                <a:cs typeface="Open Sans" panose="020B0606030504020204" pitchFamily="34" charset="0"/>
              </a:rPr>
              <a:t>the makeup and purpose of ITTs at your site</a:t>
            </a:r>
          </a:p>
        </p:txBody>
      </p:sp>
      <p:sp>
        <p:nvSpPr>
          <p:cNvPr id="30" name="Oval 29">
            <a:extLst>
              <a:ext uri="{FF2B5EF4-FFF2-40B4-BE49-F238E27FC236}">
                <a16:creationId xmlns:a16="http://schemas.microsoft.com/office/drawing/2014/main" id="{A045C39F-1C34-4809-93A1-D6052D117D16}"/>
              </a:ext>
            </a:extLst>
          </p:cNvPr>
          <p:cNvSpPr/>
          <p:nvPr/>
        </p:nvSpPr>
        <p:spPr>
          <a:xfrm>
            <a:off x="12801600" y="679410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pic>
        <p:nvPicPr>
          <p:cNvPr id="13" name="Picture 12">
            <a:extLst>
              <a:ext uri="{FF2B5EF4-FFF2-40B4-BE49-F238E27FC236}">
                <a16:creationId xmlns:a16="http://schemas.microsoft.com/office/drawing/2014/main" id="{A35B7797-7415-412B-8349-C10E80F5EB44}"/>
              </a:ext>
            </a:extLst>
          </p:cNvPr>
          <p:cNvPicPr>
            <a:picLocks noChangeAspect="1"/>
          </p:cNvPicPr>
          <p:nvPr/>
        </p:nvPicPr>
        <p:blipFill>
          <a:blip r:embed="rId5"/>
          <a:stretch>
            <a:fillRect/>
          </a:stretch>
        </p:blipFill>
        <p:spPr>
          <a:xfrm>
            <a:off x="17602200" y="363773"/>
            <a:ext cx="289559" cy="2461258"/>
          </a:xfrm>
          <a:prstGeom prst="rect">
            <a:avLst/>
          </a:prstGeom>
        </p:spPr>
      </p:pic>
      <p:sp>
        <p:nvSpPr>
          <p:cNvPr id="31" name="TextBox 30">
            <a:extLst>
              <a:ext uri="{FF2B5EF4-FFF2-40B4-BE49-F238E27FC236}">
                <a16:creationId xmlns:a16="http://schemas.microsoft.com/office/drawing/2014/main" id="{807CAFDC-A0FF-4109-B7C6-8A4A489CA65D}"/>
              </a:ext>
            </a:extLst>
          </p:cNvPr>
          <p:cNvSpPr txBox="1"/>
          <p:nvPr/>
        </p:nvSpPr>
        <p:spPr>
          <a:xfrm>
            <a:off x="13716000" y="6940743"/>
            <a:ext cx="3317313" cy="2554545"/>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Consider</a:t>
            </a:r>
          </a:p>
          <a:p>
            <a:r>
              <a:rPr lang="en-US" sz="3200" b="0" dirty="0"/>
              <a:t>ways you can support &amp; be supported by an ITT</a:t>
            </a:r>
          </a:p>
        </p:txBody>
      </p:sp>
      <p:sp>
        <p:nvSpPr>
          <p:cNvPr id="3" name="Title 2">
            <a:extLst>
              <a:ext uri="{FF2B5EF4-FFF2-40B4-BE49-F238E27FC236}">
                <a16:creationId xmlns:a16="http://schemas.microsoft.com/office/drawing/2014/main" id="{92F4CB09-67C9-4346-AABB-4B9890D5FE3D}"/>
              </a:ext>
            </a:extLst>
          </p:cNvPr>
          <p:cNvSpPr>
            <a:spLocks noGrp="1"/>
          </p:cNvSpPr>
          <p:nvPr>
            <p:ph type="title"/>
          </p:nvPr>
        </p:nvSpPr>
        <p:spPr>
          <a:xfrm>
            <a:off x="1257300" y="266700"/>
            <a:ext cx="15773400" cy="1988345"/>
          </a:xfrm>
        </p:spPr>
        <p:txBody>
          <a:bodyPr/>
          <a:lstStyle/>
          <a:p>
            <a:r>
              <a:rPr lang="en-US" dirty="0">
                <a:latin typeface="+mj-lt"/>
              </a:rPr>
              <a:t>Learning Objectives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52FD-BD1A-4714-92F5-C5EFE99DEEFE}"/>
              </a:ext>
            </a:extLst>
          </p:cNvPr>
          <p:cNvSpPr>
            <a:spLocks noGrp="1"/>
          </p:cNvSpPr>
          <p:nvPr>
            <p:ph type="title"/>
          </p:nvPr>
        </p:nvSpPr>
        <p:spPr/>
        <p:txBody>
          <a:bodyPr vert="horz" lIns="91440" tIns="45720" rIns="91440" bIns="45720" rtlCol="0" anchor="ctr">
            <a:normAutofit/>
          </a:bodyPr>
          <a:lstStyle/>
          <a:p>
            <a:pPr defTabSz="914400"/>
            <a:r>
              <a:rPr lang="en-US" sz="5700" kern="1200" dirty="0">
                <a:latin typeface="+mj-lt"/>
                <a:ea typeface="+mj-ea"/>
                <a:cs typeface="+mj-cs"/>
              </a:rPr>
              <a:t>Benefits of the ITT Approach for ACCS Staff</a:t>
            </a:r>
          </a:p>
        </p:txBody>
      </p:sp>
      <p:pic>
        <p:nvPicPr>
          <p:cNvPr id="21" name="Graphic 20" descr="Meeting with solid fill">
            <a:extLst>
              <a:ext uri="{FF2B5EF4-FFF2-40B4-BE49-F238E27FC236}">
                <a16:creationId xmlns:a16="http://schemas.microsoft.com/office/drawing/2014/main" id="{9F553649-1A0E-081C-44FB-63A4085A8F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972800" y="2781300"/>
            <a:ext cx="6608826" cy="6608826"/>
          </a:xfrm>
          <a:prstGeom prst="rect">
            <a:avLst/>
          </a:prstGeom>
        </p:spPr>
      </p:pic>
      <p:graphicFrame>
        <p:nvGraphicFramePr>
          <p:cNvPr id="4" name="Diagram 3">
            <a:extLst>
              <a:ext uri="{FF2B5EF4-FFF2-40B4-BE49-F238E27FC236}">
                <a16:creationId xmlns:a16="http://schemas.microsoft.com/office/drawing/2014/main" id="{F079B07F-454A-44F1-A9B8-854D17D500B2}"/>
              </a:ext>
            </a:extLst>
          </p:cNvPr>
          <p:cNvGraphicFramePr/>
          <p:nvPr>
            <p:extLst>
              <p:ext uri="{D42A27DB-BD31-4B8C-83A1-F6EECF244321}">
                <p14:modId xmlns:p14="http://schemas.microsoft.com/office/powerpoint/2010/main" val="1740595099"/>
              </p:ext>
            </p:extLst>
          </p:nvPr>
        </p:nvGraphicFramePr>
        <p:xfrm>
          <a:off x="533400" y="2324100"/>
          <a:ext cx="9982200" cy="812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597886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enior man at home">
            <a:extLst>
              <a:ext uri="{FF2B5EF4-FFF2-40B4-BE49-F238E27FC236}">
                <a16:creationId xmlns:a16="http://schemas.microsoft.com/office/drawing/2014/main" id="{72F71B28-D681-0745-010C-1A00BEDE059F}"/>
              </a:ext>
            </a:extLst>
          </p:cNvPr>
          <p:cNvPicPr>
            <a:picLocks noChangeAspect="1"/>
          </p:cNvPicPr>
          <p:nvPr/>
        </p:nvPicPr>
        <p:blipFill rotWithShape="1">
          <a:blip r:embed="rId4">
            <a:extLst>
              <a:ext uri="{28A0092B-C50C-407E-A947-70E740481C1C}">
                <a14:useLocalDpi xmlns:a14="http://schemas.microsoft.com/office/drawing/2010/main" val="0"/>
              </a:ext>
            </a:extLst>
          </a:blip>
          <a:srcRect l="21547" r="23938" b="2593"/>
          <a:stretch/>
        </p:blipFill>
        <p:spPr>
          <a:xfrm>
            <a:off x="152052" y="266700"/>
            <a:ext cx="8411873" cy="9753600"/>
          </a:xfrm>
          <a:prstGeom prst="rect">
            <a:avLst/>
          </a:prstGeom>
        </p:spPr>
      </p:pic>
      <p:sp>
        <p:nvSpPr>
          <p:cNvPr id="17" name="Rectangle 16">
            <a:extLst>
              <a:ext uri="{FF2B5EF4-FFF2-40B4-BE49-F238E27FC236}">
                <a16:creationId xmlns:a16="http://schemas.microsoft.com/office/drawing/2014/main" id="{D8414E7A-D111-E444-2485-F884008DD505}"/>
              </a:ext>
            </a:extLst>
          </p:cNvPr>
          <p:cNvSpPr/>
          <p:nvPr/>
        </p:nvSpPr>
        <p:spPr>
          <a:xfrm>
            <a:off x="9012992" y="266700"/>
            <a:ext cx="8411872" cy="97536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r>
              <a:rPr lang="en-US" dirty="0"/>
              <a:t>.     </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22" name="Rectangle 21">
            <a:extLst>
              <a:ext uri="{FF2B5EF4-FFF2-40B4-BE49-F238E27FC236}">
                <a16:creationId xmlns:a16="http://schemas.microsoft.com/office/drawing/2014/main" id="{4CF64FCF-D346-4D20-A017-4117A7475837}"/>
              </a:ext>
            </a:extLst>
          </p:cNvPr>
          <p:cNvSpPr/>
          <p:nvPr/>
        </p:nvSpPr>
        <p:spPr>
          <a:xfrm>
            <a:off x="135841" y="266700"/>
            <a:ext cx="8411872" cy="9753600"/>
          </a:xfrm>
          <a:prstGeom prst="rect">
            <a:avLst/>
          </a:prstGeom>
          <a:solidFill>
            <a:schemeClr val="lt1">
              <a:alpha val="86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376774" y="2315490"/>
            <a:ext cx="7930007" cy="6740307"/>
          </a:xfrm>
          <a:prstGeom prst="rect">
            <a:avLst/>
          </a:prstGeom>
          <a:noFill/>
        </p:spPr>
        <p:txBody>
          <a:bodyPr wrap="square">
            <a:spAutoFit/>
          </a:bodyPr>
          <a:lstStyle/>
          <a:p>
            <a:r>
              <a:rPr lang="en-US" sz="4800" i="1" dirty="0">
                <a:latin typeface="Open Sans" panose="020B0606030504020204" pitchFamily="34" charset="0"/>
                <a:ea typeface="Open Sans" panose="020B0606030504020204" pitchFamily="34" charset="0"/>
                <a:cs typeface="Open Sans" panose="020B0606030504020204" pitchFamily="34" charset="0"/>
              </a:rPr>
              <a:t>Scenario: Victor</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742950" indent="-571500">
              <a:spcBef>
                <a:spcPts val="120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Dual diagnosis (Bi-Polar Disorder and alcohol abuse) </a:t>
            </a:r>
          </a:p>
          <a:p>
            <a:pPr marL="742950" indent="-571500">
              <a:spcBef>
                <a:spcPts val="120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Uses tobacco, is overweight (high BMI), is pre-diabetic, and has a history of hypertension</a:t>
            </a:r>
          </a:p>
          <a:p>
            <a:pPr marL="742950" indent="-571500">
              <a:spcBef>
                <a:spcPts val="120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Age 65, was recently evicted from independent housing</a:t>
            </a:r>
          </a:p>
          <a:p>
            <a:pPr marL="742950" indent="-571500">
              <a:spcBef>
                <a:spcPts val="120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Recent involvement with law enforcement after which he lost his job</a:t>
            </a:r>
          </a:p>
          <a:p>
            <a:pPr marL="742950" indent="-571500">
              <a:spcBef>
                <a:spcPts val="1200"/>
              </a:spcBef>
              <a:spcAft>
                <a:spcPts val="12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No known family connections or support </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18146" y="445792"/>
            <a:ext cx="5643131" cy="1175643"/>
          </a:xfrm>
          <a:prstGeom prst="rect">
            <a:avLst/>
          </a:prstGeom>
        </p:spPr>
        <p:txBody>
          <a:bodyPr wrap="square" lIns="0" tIns="0" rIns="0" bIns="0" rtlCol="0" anchor="t">
            <a:spAutoFit/>
          </a:bodyPr>
          <a:lstStyle/>
          <a:p>
            <a:pPr>
              <a:lnSpc>
                <a:spcPts val="9889"/>
              </a:lnSpc>
            </a:pPr>
            <a:r>
              <a:rPr lang="en-US" sz="6600" dirty="0"/>
              <a:t>Scenario: Victor </a:t>
            </a:r>
            <a:endParaRPr lang="en-US" sz="6600" dirty="0">
              <a:cs typeface="Calibri"/>
            </a:endParaRPr>
          </a:p>
        </p:txBody>
      </p:sp>
      <p:graphicFrame>
        <p:nvGraphicFramePr>
          <p:cNvPr id="13" name="Diagram 13">
            <a:extLst>
              <a:ext uri="{FF2B5EF4-FFF2-40B4-BE49-F238E27FC236}">
                <a16:creationId xmlns:a16="http://schemas.microsoft.com/office/drawing/2014/main" id="{C2794AF0-5A15-C7F0-1FA4-B37291E6A079}"/>
              </a:ext>
            </a:extLst>
          </p:cNvPr>
          <p:cNvGraphicFramePr/>
          <p:nvPr>
            <p:extLst>
              <p:ext uri="{D42A27DB-BD31-4B8C-83A1-F6EECF244321}">
                <p14:modId xmlns:p14="http://schemas.microsoft.com/office/powerpoint/2010/main" val="4139259878"/>
              </p:ext>
            </p:extLst>
          </p:nvPr>
        </p:nvGraphicFramePr>
        <p:xfrm>
          <a:off x="9372600" y="1214438"/>
          <a:ext cx="7558087" cy="71294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4969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text&#10;&#10;Description automatically generated">
            <a:extLst>
              <a:ext uri="{FF2B5EF4-FFF2-40B4-BE49-F238E27FC236}">
                <a16:creationId xmlns:a16="http://schemas.microsoft.com/office/drawing/2014/main" id="{E409743C-1084-9004-D478-BAC89A924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 y="0"/>
            <a:ext cx="18285714" cy="10285714"/>
          </a:xfrm>
          <a:prstGeom prst="rect">
            <a:avLst/>
          </a:prstGeom>
        </p:spPr>
      </p:pic>
      <p:sp>
        <p:nvSpPr>
          <p:cNvPr id="4" name="Freeform: Shape 3">
            <a:extLst>
              <a:ext uri="{FF2B5EF4-FFF2-40B4-BE49-F238E27FC236}">
                <a16:creationId xmlns:a16="http://schemas.microsoft.com/office/drawing/2014/main" id="{3F9775DC-7BFD-F69D-2256-60BC6CBEC267}"/>
              </a:ext>
            </a:extLst>
          </p:cNvPr>
          <p:cNvSpPr/>
          <p:nvPr/>
        </p:nvSpPr>
        <p:spPr>
          <a:xfrm>
            <a:off x="1608542" y="3660911"/>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a:latin typeface="Arial Black" panose="020B0A04020102020204" pitchFamily="34" charset="0"/>
              </a:rPr>
              <a:t>A</a:t>
            </a:r>
          </a:p>
        </p:txBody>
      </p:sp>
      <p:sp>
        <p:nvSpPr>
          <p:cNvPr id="5" name="Freeform: Shape 4">
            <a:extLst>
              <a:ext uri="{FF2B5EF4-FFF2-40B4-BE49-F238E27FC236}">
                <a16:creationId xmlns:a16="http://schemas.microsoft.com/office/drawing/2014/main" id="{C68B8C23-9884-CFE1-5256-251A107C7E0F}"/>
              </a:ext>
            </a:extLst>
          </p:cNvPr>
          <p:cNvSpPr/>
          <p:nvPr/>
        </p:nvSpPr>
        <p:spPr>
          <a:xfrm>
            <a:off x="3574190" y="3665881"/>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solidFill>
            <a:srgbClr val="538E8C"/>
          </a:solidFill>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C</a:t>
            </a:r>
          </a:p>
        </p:txBody>
      </p:sp>
      <p:sp>
        <p:nvSpPr>
          <p:cNvPr id="6" name="Freeform: Shape 5">
            <a:extLst>
              <a:ext uri="{FF2B5EF4-FFF2-40B4-BE49-F238E27FC236}">
                <a16:creationId xmlns:a16="http://schemas.microsoft.com/office/drawing/2014/main" id="{32215B5B-F0E9-5A36-FBDF-CAC7F3A094C2}"/>
              </a:ext>
            </a:extLst>
          </p:cNvPr>
          <p:cNvSpPr/>
          <p:nvPr/>
        </p:nvSpPr>
        <p:spPr>
          <a:xfrm>
            <a:off x="5579627" y="3670851"/>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solidFill>
            <a:srgbClr val="8CD3E0"/>
          </a:solidFill>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R</a:t>
            </a:r>
          </a:p>
        </p:txBody>
      </p:sp>
      <p:sp>
        <p:nvSpPr>
          <p:cNvPr id="7" name="Freeform: Shape 6">
            <a:extLst>
              <a:ext uri="{FF2B5EF4-FFF2-40B4-BE49-F238E27FC236}">
                <a16:creationId xmlns:a16="http://schemas.microsoft.com/office/drawing/2014/main" id="{BA041CC4-025A-9903-182F-741923465816}"/>
              </a:ext>
            </a:extLst>
          </p:cNvPr>
          <p:cNvSpPr/>
          <p:nvPr/>
        </p:nvSpPr>
        <p:spPr>
          <a:xfrm>
            <a:off x="7585064" y="3695700"/>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O</a:t>
            </a:r>
          </a:p>
        </p:txBody>
      </p:sp>
      <p:sp>
        <p:nvSpPr>
          <p:cNvPr id="8" name="Freeform: Shape 7">
            <a:extLst>
              <a:ext uri="{FF2B5EF4-FFF2-40B4-BE49-F238E27FC236}">
                <a16:creationId xmlns:a16="http://schemas.microsoft.com/office/drawing/2014/main" id="{458E8E48-2DC8-6F6A-ED3E-4E39E54F3FF1}"/>
              </a:ext>
            </a:extLst>
          </p:cNvPr>
          <p:cNvSpPr/>
          <p:nvPr/>
        </p:nvSpPr>
        <p:spPr>
          <a:xfrm>
            <a:off x="9442771" y="3670851"/>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N</a:t>
            </a:r>
          </a:p>
        </p:txBody>
      </p:sp>
      <p:sp>
        <p:nvSpPr>
          <p:cNvPr id="9" name="Freeform: Shape 8">
            <a:extLst>
              <a:ext uri="{FF2B5EF4-FFF2-40B4-BE49-F238E27FC236}">
                <a16:creationId xmlns:a16="http://schemas.microsoft.com/office/drawing/2014/main" id="{E0E9CB97-937B-1BF6-6A03-9A1E4BB04810}"/>
              </a:ext>
            </a:extLst>
          </p:cNvPr>
          <p:cNvSpPr/>
          <p:nvPr/>
        </p:nvSpPr>
        <p:spPr>
          <a:xfrm>
            <a:off x="11390648" y="3679134"/>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solidFill>
            <a:srgbClr val="245795"/>
          </a:solidFill>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Y</a:t>
            </a:r>
          </a:p>
        </p:txBody>
      </p:sp>
      <p:sp>
        <p:nvSpPr>
          <p:cNvPr id="10" name="Freeform: Shape 9">
            <a:extLst>
              <a:ext uri="{FF2B5EF4-FFF2-40B4-BE49-F238E27FC236}">
                <a16:creationId xmlns:a16="http://schemas.microsoft.com/office/drawing/2014/main" id="{57209840-82B8-E8F8-3A31-C79C81125D9B}"/>
              </a:ext>
            </a:extLst>
          </p:cNvPr>
          <p:cNvSpPr/>
          <p:nvPr/>
        </p:nvSpPr>
        <p:spPr>
          <a:xfrm>
            <a:off x="13338525" y="3679134"/>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solidFill>
            <a:srgbClr val="37ABA7"/>
          </a:solidFill>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dirty="0">
                <a:latin typeface="Arial Black" panose="020B0A04020102020204" pitchFamily="34" charset="0"/>
              </a:rPr>
              <a:t>M</a:t>
            </a:r>
          </a:p>
        </p:txBody>
      </p:sp>
      <p:sp>
        <p:nvSpPr>
          <p:cNvPr id="11" name="Freeform: Shape 10">
            <a:extLst>
              <a:ext uri="{FF2B5EF4-FFF2-40B4-BE49-F238E27FC236}">
                <a16:creationId xmlns:a16="http://schemas.microsoft.com/office/drawing/2014/main" id="{746D081C-7E48-676C-D619-8F04A0958C33}"/>
              </a:ext>
            </a:extLst>
          </p:cNvPr>
          <p:cNvSpPr/>
          <p:nvPr/>
        </p:nvSpPr>
        <p:spPr>
          <a:xfrm>
            <a:off x="15343962" y="3679134"/>
            <a:ext cx="1554480" cy="2743200"/>
          </a:xfrm>
          <a:custGeom>
            <a:avLst/>
            <a:gdLst>
              <a:gd name="connsiteX0" fmla="*/ 0 w 1904363"/>
              <a:gd name="connsiteY0" fmla="*/ 0 h 1142618"/>
              <a:gd name="connsiteX1" fmla="*/ 1904363 w 1904363"/>
              <a:gd name="connsiteY1" fmla="*/ 0 h 1142618"/>
              <a:gd name="connsiteX2" fmla="*/ 1904363 w 1904363"/>
              <a:gd name="connsiteY2" fmla="*/ 1142618 h 1142618"/>
              <a:gd name="connsiteX3" fmla="*/ 0 w 1904363"/>
              <a:gd name="connsiteY3" fmla="*/ 1142618 h 1142618"/>
              <a:gd name="connsiteX4" fmla="*/ 0 w 1904363"/>
              <a:gd name="connsiteY4" fmla="*/ 0 h 114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63" h="1142618">
                <a:moveTo>
                  <a:pt x="0" y="0"/>
                </a:moveTo>
                <a:lnTo>
                  <a:pt x="1904363" y="0"/>
                </a:lnTo>
                <a:lnTo>
                  <a:pt x="1904363" y="1142618"/>
                </a:lnTo>
                <a:lnTo>
                  <a:pt x="0" y="1142618"/>
                </a:lnTo>
                <a:lnTo>
                  <a:pt x="0" y="0"/>
                </a:lnTo>
                <a:close/>
              </a:path>
            </a:pathLst>
          </a:custGeom>
          <a:ln>
            <a:solidFill>
              <a:srgbClr val="FFFFFF"/>
            </a:solidFill>
          </a:ln>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6600" b="1" kern="1200">
                <a:latin typeface="Arial Black" panose="020B0A04020102020204" pitchFamily="34" charset="0"/>
              </a:rPr>
              <a:t>S</a:t>
            </a:r>
          </a:p>
        </p:txBody>
      </p:sp>
    </p:spTree>
    <p:custDataLst>
      <p:tags r:id="rId1"/>
    </p:custDataLst>
    <p:extLst>
      <p:ext uri="{BB962C8B-B14F-4D97-AF65-F5344CB8AC3E}">
        <p14:creationId xmlns:p14="http://schemas.microsoft.com/office/powerpoint/2010/main" val="283567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Calibri" panose="020F0502020204030204" pitchFamily="34" charset="0"/>
              </a:rPr>
              <a:t>Activity</a:t>
            </a:r>
          </a:p>
        </p:txBody>
      </p:sp>
      <p:sp>
        <p:nvSpPr>
          <p:cNvPr id="9" name="TextBox 8">
            <a:extLst>
              <a:ext uri="{FF2B5EF4-FFF2-40B4-BE49-F238E27FC236}">
                <a16:creationId xmlns:a16="http://schemas.microsoft.com/office/drawing/2014/main" id="{088A7024-ACC6-49B1-A538-1778AC5F78E4}"/>
              </a:ext>
            </a:extLst>
          </p:cNvPr>
          <p:cNvSpPr txBox="1"/>
          <p:nvPr/>
        </p:nvSpPr>
        <p:spPr>
          <a:xfrm>
            <a:off x="9388652" y="2364908"/>
            <a:ext cx="8259268" cy="2308324"/>
          </a:xfrm>
          <a:prstGeom prst="rect">
            <a:avLst/>
          </a:prstGeom>
          <a:noFill/>
        </p:spPr>
        <p:txBody>
          <a:bodyPr wrap="square" lIns="91440" tIns="45720" rIns="91440" bIns="45720" anchor="t">
            <a:spAutoFit/>
          </a:bodyPr>
          <a:lstStyle/>
          <a:p>
            <a:r>
              <a:rPr lang="en-US" sz="4800" dirty="0">
                <a:ea typeface="+mn-lt"/>
                <a:cs typeface="+mn-lt"/>
              </a:rPr>
              <a:t>Have you worked within an </a:t>
            </a:r>
            <a:r>
              <a:rPr lang="en-US" sz="4800" dirty="0">
                <a:latin typeface="Open Sans" panose="020B0606030504020204" pitchFamily="34" charset="0"/>
                <a:ea typeface="Open Sans" panose="020B0606030504020204" pitchFamily="34" charset="0"/>
                <a:cs typeface="Open Sans" panose="020B0606030504020204" pitchFamily="34" charset="0"/>
              </a:rPr>
              <a:t>Integrated</a:t>
            </a:r>
            <a:r>
              <a:rPr lang="en-US" sz="4800" dirty="0">
                <a:ea typeface="+mn-lt"/>
                <a:cs typeface="+mn-lt"/>
              </a:rPr>
              <a:t> Treatment Team before?  </a:t>
            </a:r>
            <a:endParaRPr lang="en-US" dirty="0">
              <a:ea typeface="+mn-lt"/>
              <a:cs typeface="+mn-lt"/>
            </a:endParaRPr>
          </a:p>
        </p:txBody>
      </p:sp>
      <p:sp>
        <p:nvSpPr>
          <p:cNvPr id="31" name="Oval 30">
            <a:extLst>
              <a:ext uri="{FF2B5EF4-FFF2-40B4-BE49-F238E27FC236}">
                <a16:creationId xmlns:a16="http://schemas.microsoft.com/office/drawing/2014/main" id="{C6057306-1980-424B-BB15-CFA7FE250FBD}"/>
              </a:ext>
            </a:extLst>
          </p:cNvPr>
          <p:cNvSpPr/>
          <p:nvPr/>
        </p:nvSpPr>
        <p:spPr>
          <a:xfrm>
            <a:off x="8955781" y="27813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2" name="Oval 11">
            <a:extLst>
              <a:ext uri="{FF2B5EF4-FFF2-40B4-BE49-F238E27FC236}">
                <a16:creationId xmlns:a16="http://schemas.microsoft.com/office/drawing/2014/main" id="{D45F2C6D-AE5C-471A-A49C-44B11CD7D6EE}"/>
              </a:ext>
            </a:extLst>
          </p:cNvPr>
          <p:cNvSpPr/>
          <p:nvPr/>
        </p:nvSpPr>
        <p:spPr>
          <a:xfrm flipH="1">
            <a:off x="9047221" y="6195060"/>
            <a:ext cx="96779"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3" name="TextBox 12">
            <a:extLst>
              <a:ext uri="{FF2B5EF4-FFF2-40B4-BE49-F238E27FC236}">
                <a16:creationId xmlns:a16="http://schemas.microsoft.com/office/drawing/2014/main" id="{61A3D073-6C5D-4D95-8D84-7ACE2B1876DB}"/>
              </a:ext>
            </a:extLst>
          </p:cNvPr>
          <p:cNvSpPr txBox="1"/>
          <p:nvPr/>
        </p:nvSpPr>
        <p:spPr>
          <a:xfrm>
            <a:off x="9388652" y="5757638"/>
            <a:ext cx="8259268" cy="1569660"/>
          </a:xfrm>
          <a:prstGeom prst="rect">
            <a:avLst/>
          </a:prstGeom>
          <a:noFill/>
        </p:spPr>
        <p:txBody>
          <a:bodyPr wrap="square">
            <a:spAutoFit/>
          </a:bodyPr>
          <a:lstStyle/>
          <a:p>
            <a:r>
              <a:rPr lang="en-US" sz="4800" dirty="0">
                <a:latin typeface="Open Sans" panose="020B0606030504020204" pitchFamily="34" charset="0"/>
                <a:ea typeface="Open Sans" panose="020B0606030504020204" pitchFamily="34" charset="0"/>
                <a:cs typeface="Open Sans" panose="020B0606030504020204" pitchFamily="34" charset="0"/>
              </a:rPr>
              <a:t>What is most important when working on any team?</a:t>
            </a:r>
          </a:p>
        </p:txBody>
      </p:sp>
    </p:spTree>
    <p:custDataLst>
      <p:tags r:id="rId1"/>
    </p:custDataLst>
    <p:extLst>
      <p:ext uri="{BB962C8B-B14F-4D97-AF65-F5344CB8AC3E}">
        <p14:creationId xmlns:p14="http://schemas.microsoft.com/office/powerpoint/2010/main" val="149512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C12A2AAD-3F4F-4E81-9AE0-02792897F34F}"/>
              </a:ext>
            </a:extLst>
          </p:cNvPr>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t="2244" b="13486"/>
          <a:stretch/>
        </p:blipFill>
        <p:spPr>
          <a:xfrm>
            <a:off x="20" y="10"/>
            <a:ext cx="18287980" cy="10286990"/>
          </a:xfrm>
          <a:prstGeom prst="rect">
            <a:avLst/>
          </a:prstGeom>
        </p:spPr>
      </p:pic>
      <p:sp>
        <p:nvSpPr>
          <p:cNvPr id="11" name="Rectangle 10">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9221" y="0"/>
            <a:ext cx="11577179" cy="10287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A6637FFE-2165-4226-BECD-57209D157559}"/>
              </a:ext>
            </a:extLst>
          </p:cNvPr>
          <p:cNvSpPr>
            <a:spLocks noGrp="1"/>
          </p:cNvSpPr>
          <p:nvPr>
            <p:ph type="title"/>
          </p:nvPr>
        </p:nvSpPr>
        <p:spPr>
          <a:xfrm>
            <a:off x="6076333" y="548637"/>
            <a:ext cx="10176389" cy="2743200"/>
          </a:xfrm>
        </p:spPr>
        <p:txBody>
          <a:bodyPr vert="horz" lIns="91440" tIns="45720" rIns="91440" bIns="45720" rtlCol="0" anchor="ctr">
            <a:normAutofit/>
          </a:bodyPr>
          <a:lstStyle/>
          <a:p>
            <a:pPr defTabSz="914400"/>
            <a:r>
              <a:rPr lang="en-US" dirty="0">
                <a:solidFill>
                  <a:schemeClr val="tx1">
                    <a:lumMod val="85000"/>
                    <a:lumOff val="15000"/>
                  </a:schemeClr>
                </a:solidFill>
                <a:latin typeface="+mj-lt"/>
                <a:cs typeface="+mj-cs"/>
              </a:rPr>
              <a:t>What is an Integrated Treatment Team (ITT)</a:t>
            </a:r>
          </a:p>
        </p:txBody>
      </p:sp>
      <p:sp>
        <p:nvSpPr>
          <p:cNvPr id="13" name="Rectangle 12">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916400" y="0"/>
            <a:ext cx="1371600" cy="10287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34A25262-99D1-435F-B2FE-D461B5713660}"/>
              </a:ext>
            </a:extLst>
          </p:cNvPr>
          <p:cNvGraphicFramePr>
            <a:graphicFrameLocks noGrp="1"/>
          </p:cNvGraphicFramePr>
          <p:nvPr>
            <p:ph idx="1"/>
            <p:extLst>
              <p:ext uri="{D42A27DB-BD31-4B8C-83A1-F6EECF244321}">
                <p14:modId xmlns:p14="http://schemas.microsoft.com/office/powerpoint/2010/main" val="2338460399"/>
              </p:ext>
            </p:extLst>
          </p:nvPr>
        </p:nvGraphicFramePr>
        <p:xfrm>
          <a:off x="6076333" y="3486150"/>
          <a:ext cx="10176389" cy="5812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77022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C12A2AAD-3F4F-4E81-9AE0-02792897F34F}"/>
              </a:ext>
            </a:extLst>
          </p:cNvPr>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t="2244" b="13486"/>
          <a:stretch/>
        </p:blipFill>
        <p:spPr>
          <a:xfrm>
            <a:off x="20" y="10"/>
            <a:ext cx="18287980" cy="10286990"/>
          </a:xfrm>
          <a:prstGeom prst="rect">
            <a:avLst/>
          </a:prstGeom>
        </p:spPr>
      </p:pic>
      <p:sp>
        <p:nvSpPr>
          <p:cNvPr id="11" name="Rectangle 10">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9221" y="0"/>
            <a:ext cx="11577179" cy="10287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A6637FFE-2165-4226-BECD-57209D157559}"/>
              </a:ext>
            </a:extLst>
          </p:cNvPr>
          <p:cNvSpPr>
            <a:spLocks noGrp="1"/>
          </p:cNvSpPr>
          <p:nvPr>
            <p:ph type="title"/>
          </p:nvPr>
        </p:nvSpPr>
        <p:spPr>
          <a:xfrm>
            <a:off x="6076333" y="548637"/>
            <a:ext cx="10176389" cy="2743200"/>
          </a:xfrm>
        </p:spPr>
        <p:txBody>
          <a:bodyPr vert="horz" lIns="91440" tIns="45720" rIns="91440" bIns="45720" rtlCol="0" anchor="ctr">
            <a:normAutofit/>
          </a:bodyPr>
          <a:lstStyle/>
          <a:p>
            <a:pPr defTabSz="914400"/>
            <a:r>
              <a:rPr lang="en-US">
                <a:solidFill>
                  <a:schemeClr val="tx1">
                    <a:lumMod val="85000"/>
                    <a:lumOff val="15000"/>
                  </a:schemeClr>
                </a:solidFill>
                <a:latin typeface="+mj-lt"/>
                <a:cs typeface="+mj-cs"/>
              </a:rPr>
              <a:t>What is an Integrated Treatment Team (ITT)</a:t>
            </a:r>
          </a:p>
        </p:txBody>
      </p:sp>
      <p:sp>
        <p:nvSpPr>
          <p:cNvPr id="13" name="Rectangle 12">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916400" y="0"/>
            <a:ext cx="1371600" cy="10287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34A25262-99D1-435F-B2FE-D461B5713660}"/>
              </a:ext>
            </a:extLst>
          </p:cNvPr>
          <p:cNvGraphicFramePr>
            <a:graphicFrameLocks noGrp="1"/>
          </p:cNvGraphicFramePr>
          <p:nvPr>
            <p:ph idx="1"/>
            <p:extLst>
              <p:ext uri="{D42A27DB-BD31-4B8C-83A1-F6EECF244321}">
                <p14:modId xmlns:p14="http://schemas.microsoft.com/office/powerpoint/2010/main" val="2230216609"/>
              </p:ext>
            </p:extLst>
          </p:nvPr>
        </p:nvGraphicFramePr>
        <p:xfrm>
          <a:off x="6076333" y="3486150"/>
          <a:ext cx="10176389" cy="5812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95667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chemeClr val="accent4">
                    <a:lumMod val="75000"/>
                    <a:lumOff val="25000"/>
                  </a:schemeClr>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37ABA7"/>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8CD3E0"/>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538E8C"/>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accent4">
                <a:lumMod val="75000"/>
                <a:lumOff val="2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chemeClr val="accent4">
                    <a:lumMod val="75000"/>
                    <a:lumOff val="25000"/>
                  </a:schemeClr>
                </a:solidFill>
                <a:latin typeface="Arial Narrow" pitchFamily="112" charset="0"/>
              </a:endParaRPr>
            </a:p>
          </p:txBody>
        </p:sp>
      </p:grpSp>
      <p:sp>
        <p:nvSpPr>
          <p:cNvPr id="84" name="Title 83">
            <a:extLst>
              <a:ext uri="{FF2B5EF4-FFF2-40B4-BE49-F238E27FC236}">
                <a16:creationId xmlns:a16="http://schemas.microsoft.com/office/drawing/2014/main" id="{28B159AF-9BFC-E549-A0E9-13BF48D1A219}"/>
              </a:ext>
            </a:extLst>
          </p:cNvPr>
          <p:cNvSpPr>
            <a:spLocks noGrp="1"/>
          </p:cNvSpPr>
          <p:nvPr>
            <p:ph type="title"/>
          </p:nvPr>
        </p:nvSpPr>
        <p:spPr>
          <a:xfrm>
            <a:off x="178570" y="1166285"/>
            <a:ext cx="4895454" cy="1446767"/>
          </a:xfrm>
        </p:spPr>
        <p:txBody>
          <a:bodyPr/>
          <a:lstStyle/>
          <a:p>
            <a:r>
              <a:rPr lang="en-US" sz="6600" b="1" dirty="0"/>
              <a:t>ITT includes:</a:t>
            </a:r>
          </a:p>
        </p:txBody>
      </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chor="ctr">
            <a:normAutofit lnSpcReduction="10000"/>
          </a:bodyPr>
          <a:lstStyle/>
          <a:p>
            <a:pPr marL="0" indent="0" algn="ctr">
              <a:buNone/>
            </a:pPr>
            <a:r>
              <a:rPr lang="en-US" sz="3600" b="1" dirty="0"/>
              <a:t>Program Director</a:t>
            </a:r>
          </a:p>
          <a:p>
            <a:pPr marL="0" indent="0" algn="ctr">
              <a:buNone/>
            </a:pPr>
            <a:r>
              <a:rPr lang="en-US" sz="3600" b="1" dirty="0"/>
              <a:t> </a:t>
            </a:r>
            <a:r>
              <a:rPr lang="en-US" sz="3600" dirty="0"/>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538E8C"/>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4">
                    <a:lumMod val="75000"/>
                    <a:lumOff val="25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6">
                    <a:lumMod val="75000"/>
                  </a:schemeClr>
                </a:solidFill>
              </a:rPr>
              <a:t>Housing Coordinator</a:t>
            </a:r>
          </a:p>
        </p:txBody>
      </p:sp>
      <p:sp>
        <p:nvSpPr>
          <p:cNvPr id="36" name="Text Placeholder 102">
            <a:extLst>
              <a:ext uri="{FF2B5EF4-FFF2-40B4-BE49-F238E27FC236}">
                <a16:creationId xmlns:a16="http://schemas.microsoft.com/office/drawing/2014/main" id="{38398A73-FFB6-4155-AD9F-8EE3776CF137}"/>
              </a:ext>
            </a:extLst>
          </p:cNvPr>
          <p:cNvSpPr txBox="1">
            <a:spLocks/>
          </p:cNvSpPr>
          <p:nvPr/>
        </p:nvSpPr>
        <p:spPr>
          <a:xfrm>
            <a:off x="691996" y="518893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37ABA7"/>
                </a:solidFill>
              </a:rPr>
              <a:t>Peer Specialists &amp; Recovery Coaches</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49566"/>
            <a:ext cx="6458214" cy="2388934"/>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32A2B8"/>
                </a:solidFill>
              </a:rPr>
              <a:t>Assistant Program Director </a:t>
            </a:r>
          </a:p>
          <a:p>
            <a:pPr marL="0" indent="0" algn="ctr">
              <a:buFont typeface="Arial" panose="020B0604020202020204" pitchFamily="34" charset="0"/>
              <a:buNone/>
            </a:pPr>
            <a:r>
              <a:rPr lang="en-US" sz="3600" dirty="0">
                <a:solidFill>
                  <a:srgbClr val="32A2B8"/>
                </a:solidFill>
              </a:rPr>
              <a:t>(Asst Team Leader/ </a:t>
            </a:r>
          </a:p>
          <a:p>
            <a:pPr marL="0" indent="0" algn="ctr">
              <a:buFont typeface="Arial" panose="020B0604020202020204" pitchFamily="34" charset="0"/>
              <a:buNone/>
            </a:pPr>
            <a:r>
              <a:rPr lang="en-US" sz="3600" dirty="0">
                <a:solidFill>
                  <a:srgbClr val="32A2B8"/>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Tree>
    <p:custDataLst>
      <p:tags r:id="rId1"/>
    </p:custDataLst>
    <p:extLst>
      <p:ext uri="{BB962C8B-B14F-4D97-AF65-F5344CB8AC3E}">
        <p14:creationId xmlns:p14="http://schemas.microsoft.com/office/powerpoint/2010/main" val="111440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5284242" y="564883"/>
            <a:ext cx="3859758" cy="1202803"/>
          </a:xfrm>
          <a:ln>
            <a:solidFill>
              <a:schemeClr val="tx1"/>
            </a:solidFill>
          </a:ln>
        </p:spPr>
        <p:txBody>
          <a:bodyPr>
            <a:normAutofit lnSpcReduction="10000"/>
          </a:bodyPr>
          <a:lstStyle/>
          <a:p>
            <a:pPr marL="0" indent="0" algn="ctr">
              <a:buNone/>
            </a:pPr>
            <a:r>
              <a:rPr lang="en-US" sz="3600" b="1" dirty="0"/>
              <a:t>Program Director</a:t>
            </a:r>
          </a:p>
          <a:p>
            <a:pPr marL="0" indent="0" algn="ctr">
              <a:buNone/>
            </a:pPr>
            <a:r>
              <a:rPr lang="en-US" sz="3600" b="1" dirty="0"/>
              <a:t> </a:t>
            </a:r>
            <a:r>
              <a:rPr lang="en-US" sz="3600" dirty="0"/>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Housing Coordinator</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49566"/>
            <a:ext cx="6458214" cy="1754628"/>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Assistant Program Director </a:t>
            </a:r>
          </a:p>
          <a:p>
            <a:pPr marL="0" indent="0" algn="ctr">
              <a:buFont typeface="Arial" panose="020B0604020202020204" pitchFamily="34" charset="0"/>
              <a:buNone/>
            </a:pPr>
            <a:r>
              <a:rPr lang="en-US" sz="2800" dirty="0">
                <a:solidFill>
                  <a:schemeClr val="accent5">
                    <a:lumMod val="60000"/>
                    <a:lumOff val="40000"/>
                  </a:schemeClr>
                </a:solidFill>
              </a:rPr>
              <a:t>(Asst Team Leader/ </a:t>
            </a:r>
          </a:p>
          <a:p>
            <a:pPr marL="0" indent="0" algn="ctr">
              <a:buFont typeface="Arial" panose="020B0604020202020204" pitchFamily="34" charset="0"/>
              <a:buNone/>
            </a:pPr>
            <a:r>
              <a:rPr lang="en-US" sz="2800" dirty="0">
                <a:solidFill>
                  <a:schemeClr val="accent5">
                    <a:lumMod val="60000"/>
                    <a:lumOff val="40000"/>
                  </a:schemeClr>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Program Director</a:t>
            </a:r>
          </a:p>
        </p:txBody>
      </p:sp>
      <p:sp>
        <p:nvSpPr>
          <p:cNvPr id="8" name="TextBox 7">
            <a:extLst>
              <a:ext uri="{FF2B5EF4-FFF2-40B4-BE49-F238E27FC236}">
                <a16:creationId xmlns:a16="http://schemas.microsoft.com/office/drawing/2014/main" id="{6AD2CFC4-4F13-4454-9948-0EA7A90CA1D6}"/>
              </a:ext>
            </a:extLst>
          </p:cNvPr>
          <p:cNvSpPr txBox="1"/>
          <p:nvPr/>
        </p:nvSpPr>
        <p:spPr>
          <a:xfrm>
            <a:off x="486123" y="369093"/>
            <a:ext cx="4474991" cy="35394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en-US" sz="3200" dirty="0"/>
              <a:t>Provides administrative leadership, supervision and direction of the ITT</a:t>
            </a:r>
          </a:p>
          <a:p>
            <a:pPr marL="457200" indent="-457200">
              <a:buFont typeface="Arial" panose="020B0604020202020204" pitchFamily="34" charset="0"/>
              <a:buChar char="•"/>
            </a:pPr>
            <a:r>
              <a:rPr lang="en-US" sz="3200" dirty="0"/>
              <a:t>Must be a licensed clinical staff</a:t>
            </a:r>
          </a:p>
        </p:txBody>
      </p:sp>
      <p:sp>
        <p:nvSpPr>
          <p:cNvPr id="41" name="Text Placeholder 102">
            <a:extLst>
              <a:ext uri="{FF2B5EF4-FFF2-40B4-BE49-F238E27FC236}">
                <a16:creationId xmlns:a16="http://schemas.microsoft.com/office/drawing/2014/main" id="{72BD8C4B-13F9-40D0-A57E-270487C8A31B}"/>
              </a:ext>
            </a:extLst>
          </p:cNvPr>
          <p:cNvSpPr txBox="1">
            <a:spLocks/>
          </p:cNvSpPr>
          <p:nvPr/>
        </p:nvSpPr>
        <p:spPr>
          <a:xfrm>
            <a:off x="691996" y="518893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Peer Specialists &amp; </a:t>
            </a:r>
          </a:p>
          <a:p>
            <a:pPr marL="0" indent="0" algn="ctr">
              <a:buFont typeface="Arial" panose="020B0604020202020204" pitchFamily="34" charset="0"/>
              <a:buNone/>
            </a:pPr>
            <a:r>
              <a:rPr lang="en-US" sz="2800" b="1" dirty="0">
                <a:solidFill>
                  <a:schemeClr val="accent5">
                    <a:lumMod val="60000"/>
                    <a:lumOff val="40000"/>
                  </a:schemeClr>
                </a:solidFill>
              </a:rPr>
              <a:t>Recovery Coaches</a:t>
            </a:r>
          </a:p>
        </p:txBody>
      </p:sp>
    </p:spTree>
    <p:custDataLst>
      <p:tags r:id="rId1"/>
    </p:custDataLst>
    <p:extLst>
      <p:ext uri="{BB962C8B-B14F-4D97-AF65-F5344CB8AC3E}">
        <p14:creationId xmlns:p14="http://schemas.microsoft.com/office/powerpoint/2010/main" val="2042830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B15E25-64AD-4B38-A68C-DD9BE009CF81}"/>
              </a:ext>
            </a:extLst>
          </p:cNvPr>
          <p:cNvGrpSpPr/>
          <p:nvPr/>
        </p:nvGrpSpPr>
        <p:grpSpPr>
          <a:xfrm>
            <a:off x="4935245" y="1488401"/>
            <a:ext cx="7917650" cy="7327240"/>
            <a:chOff x="4935245" y="1488401"/>
            <a:chExt cx="7917650" cy="7327240"/>
          </a:xfrm>
        </p:grpSpPr>
        <p:sp>
          <p:nvSpPr>
            <p:cNvPr id="16" name="Line 5">
              <a:extLst>
                <a:ext uri="{FF2B5EF4-FFF2-40B4-BE49-F238E27FC236}">
                  <a16:creationId xmlns:a16="http://schemas.microsoft.com/office/drawing/2014/main" id="{93D5C900-785A-44F7-BB9D-44442D71389F}"/>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7" name="Line 6">
              <a:extLst>
                <a:ext uri="{FF2B5EF4-FFF2-40B4-BE49-F238E27FC236}">
                  <a16:creationId xmlns:a16="http://schemas.microsoft.com/office/drawing/2014/main" id="{7BAF21BA-9ACE-482D-BB0A-BC56831B61F0}"/>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8" name="Line 7">
              <a:extLst>
                <a:ext uri="{FF2B5EF4-FFF2-40B4-BE49-F238E27FC236}">
                  <a16:creationId xmlns:a16="http://schemas.microsoft.com/office/drawing/2014/main" id="{F913B1FE-FDCE-47A8-A8CB-D838A7106864}"/>
                </a:ext>
              </a:extLst>
            </p:cNvPr>
            <p:cNvSpPr>
              <a:spLocks noChangeShapeType="1"/>
            </p:cNvSpPr>
            <p:nvPr userDrawn="1"/>
          </p:nvSpPr>
          <p:spPr bwMode="auto">
            <a:xfrm>
              <a:off x="8895902" y="4304682"/>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19" name="Line 18">
              <a:extLst>
                <a:ext uri="{FF2B5EF4-FFF2-40B4-BE49-F238E27FC236}">
                  <a16:creationId xmlns:a16="http://schemas.microsoft.com/office/drawing/2014/main" id="{B32A1A0B-4325-472E-AAFA-81B43A4A9423}"/>
                </a:ext>
              </a:extLst>
            </p:cNvPr>
            <p:cNvSpPr>
              <a:spLocks noChangeShapeType="1"/>
            </p:cNvSpPr>
            <p:nvPr userDrawn="1"/>
          </p:nvSpPr>
          <p:spPr bwMode="auto">
            <a:xfrm>
              <a:off x="8895582" y="4305266"/>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0" name="Line 19">
              <a:extLst>
                <a:ext uri="{FF2B5EF4-FFF2-40B4-BE49-F238E27FC236}">
                  <a16:creationId xmlns:a16="http://schemas.microsoft.com/office/drawing/2014/main" id="{6E7424C2-9844-46AE-9BA7-E6049920BC6C}"/>
                </a:ext>
              </a:extLst>
            </p:cNvPr>
            <p:cNvSpPr>
              <a:spLocks noChangeShapeType="1"/>
            </p:cNvSpPr>
            <p:nvPr userDrawn="1"/>
          </p:nvSpPr>
          <p:spPr bwMode="auto">
            <a:xfrm>
              <a:off x="8896506" y="4306028"/>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1" name="Line 20">
              <a:extLst>
                <a:ext uri="{FF2B5EF4-FFF2-40B4-BE49-F238E27FC236}">
                  <a16:creationId xmlns:a16="http://schemas.microsoft.com/office/drawing/2014/main" id="{FD2091AF-B17F-42E4-9901-4E1D25B1A31F}"/>
                </a:ext>
              </a:extLst>
            </p:cNvPr>
            <p:cNvSpPr>
              <a:spLocks noChangeShapeType="1"/>
            </p:cNvSpPr>
            <p:nvPr userDrawn="1"/>
          </p:nvSpPr>
          <p:spPr bwMode="auto">
            <a:xfrm>
              <a:off x="8895722" y="4305440"/>
              <a:ext cx="1584" cy="1584"/>
            </a:xfrm>
            <a:prstGeom prst="line">
              <a:avLst/>
            </a:prstGeom>
            <a:gradFill flip="none" rotWithShape="1">
              <a:gsLst>
                <a:gs pos="0">
                  <a:srgbClr val="A33537"/>
                </a:gs>
                <a:gs pos="100000">
                  <a:srgbClr val="8F2527"/>
                </a:gs>
              </a:gsLst>
              <a:lin ang="5400000" scaled="0"/>
              <a:tileRect/>
            </a:gradFill>
            <a:ln w="28575" cap="flat" cmpd="sng" algn="ctr">
              <a:solidFill>
                <a:srgbClr val="FFFEFB"/>
              </a:solidFill>
              <a:prstDash val="solid"/>
              <a:miter lim="800000"/>
              <a:headEnd type="none" w="med" len="med"/>
              <a:tailEnd type="none" w="med" len="med"/>
            </a:ln>
            <a:effectLst/>
          </p:spPr>
          <p:txBody>
            <a:bodyPr lIns="27432" tIns="27432" rIns="27432" bIns="27432" anchor="ctr" anchorCtr="1"/>
            <a:lstStyle/>
            <a:p>
              <a:pPr algn="ctr">
                <a:lnSpc>
                  <a:spcPct val="85000"/>
                </a:lnSpc>
                <a:spcBef>
                  <a:spcPts val="30"/>
                </a:spcBef>
              </a:pPr>
              <a:endParaRPr lang="en-US" sz="2400" dirty="0">
                <a:solidFill>
                  <a:srgbClr val="FFFFFF"/>
                </a:solidFill>
                <a:latin typeface="Arial Narrow" pitchFamily="112" charset="0"/>
              </a:endParaRPr>
            </a:p>
          </p:txBody>
        </p:sp>
        <p:sp>
          <p:nvSpPr>
            <p:cNvPr id="22" name="Freeform 10">
              <a:extLst>
                <a:ext uri="{FF2B5EF4-FFF2-40B4-BE49-F238E27FC236}">
                  <a16:creationId xmlns:a16="http://schemas.microsoft.com/office/drawing/2014/main" id="{99400E20-A396-42E5-BC79-51A416A2D7FE}"/>
                </a:ext>
              </a:extLst>
            </p:cNvPr>
            <p:cNvSpPr>
              <a:spLocks/>
            </p:cNvSpPr>
            <p:nvPr userDrawn="1"/>
          </p:nvSpPr>
          <p:spPr bwMode="auto">
            <a:xfrm>
              <a:off x="4935245" y="3741902"/>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3" name="Freeform 10">
              <a:extLst>
                <a:ext uri="{FF2B5EF4-FFF2-40B4-BE49-F238E27FC236}">
                  <a16:creationId xmlns:a16="http://schemas.microsoft.com/office/drawing/2014/main" id="{6F2F4E96-9ABB-4358-A8CF-836295387759}"/>
                </a:ext>
              </a:extLst>
            </p:cNvPr>
            <p:cNvSpPr>
              <a:spLocks/>
            </p:cNvSpPr>
            <p:nvPr userDrawn="1"/>
          </p:nvSpPr>
          <p:spPr bwMode="auto">
            <a:xfrm rot="3497983">
              <a:off x="5915515" y="2142022"/>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4" name="Freeform 10">
              <a:extLst>
                <a:ext uri="{FF2B5EF4-FFF2-40B4-BE49-F238E27FC236}">
                  <a16:creationId xmlns:a16="http://schemas.microsoft.com/office/drawing/2014/main" id="{14397ACC-C12E-463D-9175-3498AD1365B9}"/>
                </a:ext>
              </a:extLst>
            </p:cNvPr>
            <p:cNvSpPr>
              <a:spLocks/>
            </p:cNvSpPr>
            <p:nvPr userDrawn="1"/>
          </p:nvSpPr>
          <p:spPr bwMode="auto">
            <a:xfrm rot="7121860">
              <a:off x="7931417" y="2047471"/>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rgbClr val="8CD3E0"/>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5" name="Freeform 10">
              <a:extLst>
                <a:ext uri="{FF2B5EF4-FFF2-40B4-BE49-F238E27FC236}">
                  <a16:creationId xmlns:a16="http://schemas.microsoft.com/office/drawing/2014/main" id="{A84F3283-2410-4D34-B33D-FCAB22219876}"/>
                </a:ext>
              </a:extLst>
            </p:cNvPr>
            <p:cNvSpPr>
              <a:spLocks/>
            </p:cNvSpPr>
            <p:nvPr userDrawn="1"/>
          </p:nvSpPr>
          <p:spPr bwMode="auto">
            <a:xfrm rot="18128555">
              <a:off x="5945519" y="5441969"/>
              <a:ext cx="3859757" cy="2887586"/>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6" name="Freeform 10">
              <a:extLst>
                <a:ext uri="{FF2B5EF4-FFF2-40B4-BE49-F238E27FC236}">
                  <a16:creationId xmlns:a16="http://schemas.microsoft.com/office/drawing/2014/main" id="{0D041224-7631-4ECB-9BA2-C793A02B8295}"/>
                </a:ext>
              </a:extLst>
            </p:cNvPr>
            <p:cNvSpPr>
              <a:spLocks/>
            </p:cNvSpPr>
            <p:nvPr userDrawn="1"/>
          </p:nvSpPr>
          <p:spPr bwMode="auto">
            <a:xfrm rot="14254749">
              <a:off x="8059487" y="5534331"/>
              <a:ext cx="3859757" cy="2702864"/>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sp>
          <p:nvSpPr>
            <p:cNvPr id="27" name="Freeform 10">
              <a:extLst>
                <a:ext uri="{FF2B5EF4-FFF2-40B4-BE49-F238E27FC236}">
                  <a16:creationId xmlns:a16="http://schemas.microsoft.com/office/drawing/2014/main" id="{F36A8204-5C3E-4B62-8883-0EE554DA27C9}"/>
                </a:ext>
              </a:extLst>
            </p:cNvPr>
            <p:cNvSpPr>
              <a:spLocks/>
            </p:cNvSpPr>
            <p:nvPr userDrawn="1"/>
          </p:nvSpPr>
          <p:spPr bwMode="auto">
            <a:xfrm rot="10533965">
              <a:off x="8993138" y="3690923"/>
              <a:ext cx="3859757" cy="2741618"/>
            </a:xfrm>
            <a:custGeom>
              <a:avLst/>
              <a:gdLst/>
              <a:ahLst/>
              <a:cxnLst>
                <a:cxn ang="0">
                  <a:pos x="2272" y="500"/>
                </a:cxn>
                <a:cxn ang="0">
                  <a:pos x="729" y="0"/>
                </a:cxn>
                <a:cxn ang="0">
                  <a:pos x="729" y="0"/>
                </a:cxn>
                <a:cxn ang="0">
                  <a:pos x="716" y="38"/>
                </a:cxn>
                <a:cxn ang="0">
                  <a:pos x="706" y="77"/>
                </a:cxn>
                <a:cxn ang="0">
                  <a:pos x="695" y="115"/>
                </a:cxn>
                <a:cxn ang="0">
                  <a:pos x="686" y="153"/>
                </a:cxn>
                <a:cxn ang="0">
                  <a:pos x="678" y="191"/>
                </a:cxn>
                <a:cxn ang="0">
                  <a:pos x="671" y="230"/>
                </a:cxn>
                <a:cxn ang="0">
                  <a:pos x="665" y="267"/>
                </a:cxn>
                <a:cxn ang="0">
                  <a:pos x="659" y="306"/>
                </a:cxn>
                <a:cxn ang="0">
                  <a:pos x="659" y="306"/>
                </a:cxn>
                <a:cxn ang="0">
                  <a:pos x="569" y="320"/>
                </a:cxn>
                <a:cxn ang="0">
                  <a:pos x="569" y="320"/>
                </a:cxn>
                <a:cxn ang="0">
                  <a:pos x="498" y="334"/>
                </a:cxn>
                <a:cxn ang="0">
                  <a:pos x="498" y="334"/>
                </a:cxn>
                <a:cxn ang="0">
                  <a:pos x="426" y="350"/>
                </a:cxn>
                <a:cxn ang="0">
                  <a:pos x="426" y="350"/>
                </a:cxn>
                <a:cxn ang="0">
                  <a:pos x="356" y="367"/>
                </a:cxn>
                <a:cxn ang="0">
                  <a:pos x="285" y="388"/>
                </a:cxn>
                <a:cxn ang="0">
                  <a:pos x="285" y="388"/>
                </a:cxn>
                <a:cxn ang="0">
                  <a:pos x="213" y="411"/>
                </a:cxn>
                <a:cxn ang="0">
                  <a:pos x="143" y="436"/>
                </a:cxn>
                <a:cxn ang="0">
                  <a:pos x="143" y="436"/>
                </a:cxn>
                <a:cxn ang="0">
                  <a:pos x="107" y="450"/>
                </a:cxn>
                <a:cxn ang="0">
                  <a:pos x="71" y="466"/>
                </a:cxn>
                <a:cxn ang="0">
                  <a:pos x="36" y="483"/>
                </a:cxn>
                <a:cxn ang="0">
                  <a:pos x="0" y="500"/>
                </a:cxn>
                <a:cxn ang="0">
                  <a:pos x="0" y="500"/>
                </a:cxn>
                <a:cxn ang="0">
                  <a:pos x="36" y="519"/>
                </a:cxn>
                <a:cxn ang="0">
                  <a:pos x="71" y="534"/>
                </a:cxn>
                <a:cxn ang="0">
                  <a:pos x="107" y="550"/>
                </a:cxn>
                <a:cxn ang="0">
                  <a:pos x="143" y="564"/>
                </a:cxn>
                <a:cxn ang="0">
                  <a:pos x="143" y="564"/>
                </a:cxn>
                <a:cxn ang="0">
                  <a:pos x="213" y="590"/>
                </a:cxn>
                <a:cxn ang="0">
                  <a:pos x="285" y="613"/>
                </a:cxn>
                <a:cxn ang="0">
                  <a:pos x="285" y="613"/>
                </a:cxn>
                <a:cxn ang="0">
                  <a:pos x="356" y="633"/>
                </a:cxn>
                <a:cxn ang="0">
                  <a:pos x="426" y="652"/>
                </a:cxn>
                <a:cxn ang="0">
                  <a:pos x="426" y="652"/>
                </a:cxn>
                <a:cxn ang="0">
                  <a:pos x="498" y="667"/>
                </a:cxn>
                <a:cxn ang="0">
                  <a:pos x="498" y="667"/>
                </a:cxn>
                <a:cxn ang="0">
                  <a:pos x="569" y="680"/>
                </a:cxn>
                <a:cxn ang="0">
                  <a:pos x="569" y="680"/>
                </a:cxn>
                <a:cxn ang="0">
                  <a:pos x="659" y="696"/>
                </a:cxn>
                <a:cxn ang="0">
                  <a:pos x="659" y="696"/>
                </a:cxn>
                <a:cxn ang="0">
                  <a:pos x="665" y="733"/>
                </a:cxn>
                <a:cxn ang="0">
                  <a:pos x="671" y="772"/>
                </a:cxn>
                <a:cxn ang="0">
                  <a:pos x="678" y="809"/>
                </a:cxn>
                <a:cxn ang="0">
                  <a:pos x="686" y="847"/>
                </a:cxn>
                <a:cxn ang="0">
                  <a:pos x="695" y="886"/>
                </a:cxn>
                <a:cxn ang="0">
                  <a:pos x="706" y="925"/>
                </a:cxn>
                <a:cxn ang="0">
                  <a:pos x="716" y="963"/>
                </a:cxn>
                <a:cxn ang="0">
                  <a:pos x="729" y="1002"/>
                </a:cxn>
                <a:cxn ang="0">
                  <a:pos x="2272" y="500"/>
                </a:cxn>
              </a:cxnLst>
              <a:rect l="0" t="0" r="r" b="b"/>
              <a:pathLst>
                <a:path w="2272" h="1002">
                  <a:moveTo>
                    <a:pt x="2272" y="500"/>
                  </a:moveTo>
                  <a:lnTo>
                    <a:pt x="729" y="0"/>
                  </a:lnTo>
                  <a:lnTo>
                    <a:pt x="729" y="0"/>
                  </a:lnTo>
                  <a:lnTo>
                    <a:pt x="716" y="38"/>
                  </a:lnTo>
                  <a:lnTo>
                    <a:pt x="706" y="77"/>
                  </a:lnTo>
                  <a:lnTo>
                    <a:pt x="695" y="115"/>
                  </a:lnTo>
                  <a:lnTo>
                    <a:pt x="686" y="153"/>
                  </a:lnTo>
                  <a:lnTo>
                    <a:pt x="678" y="191"/>
                  </a:lnTo>
                  <a:lnTo>
                    <a:pt x="671" y="230"/>
                  </a:lnTo>
                  <a:lnTo>
                    <a:pt x="665" y="267"/>
                  </a:lnTo>
                  <a:lnTo>
                    <a:pt x="659" y="306"/>
                  </a:lnTo>
                  <a:lnTo>
                    <a:pt x="659" y="306"/>
                  </a:lnTo>
                  <a:lnTo>
                    <a:pt x="569" y="320"/>
                  </a:lnTo>
                  <a:lnTo>
                    <a:pt x="569" y="320"/>
                  </a:lnTo>
                  <a:lnTo>
                    <a:pt x="498" y="334"/>
                  </a:lnTo>
                  <a:lnTo>
                    <a:pt x="498" y="334"/>
                  </a:lnTo>
                  <a:lnTo>
                    <a:pt x="426" y="350"/>
                  </a:lnTo>
                  <a:lnTo>
                    <a:pt x="426" y="350"/>
                  </a:lnTo>
                  <a:lnTo>
                    <a:pt x="356" y="367"/>
                  </a:lnTo>
                  <a:lnTo>
                    <a:pt x="285" y="388"/>
                  </a:lnTo>
                  <a:lnTo>
                    <a:pt x="285" y="388"/>
                  </a:lnTo>
                  <a:lnTo>
                    <a:pt x="213" y="411"/>
                  </a:lnTo>
                  <a:lnTo>
                    <a:pt x="143" y="436"/>
                  </a:lnTo>
                  <a:lnTo>
                    <a:pt x="143" y="436"/>
                  </a:lnTo>
                  <a:lnTo>
                    <a:pt x="107" y="450"/>
                  </a:lnTo>
                  <a:lnTo>
                    <a:pt x="71" y="466"/>
                  </a:lnTo>
                  <a:lnTo>
                    <a:pt x="36" y="483"/>
                  </a:lnTo>
                  <a:lnTo>
                    <a:pt x="0" y="500"/>
                  </a:lnTo>
                  <a:lnTo>
                    <a:pt x="0" y="500"/>
                  </a:lnTo>
                  <a:lnTo>
                    <a:pt x="36" y="519"/>
                  </a:lnTo>
                  <a:lnTo>
                    <a:pt x="71" y="534"/>
                  </a:lnTo>
                  <a:lnTo>
                    <a:pt x="107" y="550"/>
                  </a:lnTo>
                  <a:lnTo>
                    <a:pt x="143" y="564"/>
                  </a:lnTo>
                  <a:lnTo>
                    <a:pt x="143" y="564"/>
                  </a:lnTo>
                  <a:lnTo>
                    <a:pt x="213" y="590"/>
                  </a:lnTo>
                  <a:lnTo>
                    <a:pt x="285" y="613"/>
                  </a:lnTo>
                  <a:lnTo>
                    <a:pt x="285" y="613"/>
                  </a:lnTo>
                  <a:lnTo>
                    <a:pt x="356" y="633"/>
                  </a:lnTo>
                  <a:lnTo>
                    <a:pt x="426" y="652"/>
                  </a:lnTo>
                  <a:lnTo>
                    <a:pt x="426" y="652"/>
                  </a:lnTo>
                  <a:lnTo>
                    <a:pt x="498" y="667"/>
                  </a:lnTo>
                  <a:lnTo>
                    <a:pt x="498" y="667"/>
                  </a:lnTo>
                  <a:lnTo>
                    <a:pt x="569" y="680"/>
                  </a:lnTo>
                  <a:lnTo>
                    <a:pt x="569" y="680"/>
                  </a:lnTo>
                  <a:lnTo>
                    <a:pt x="659" y="696"/>
                  </a:lnTo>
                  <a:lnTo>
                    <a:pt x="659" y="696"/>
                  </a:lnTo>
                  <a:lnTo>
                    <a:pt x="665" y="733"/>
                  </a:lnTo>
                  <a:lnTo>
                    <a:pt x="671" y="772"/>
                  </a:lnTo>
                  <a:lnTo>
                    <a:pt x="678" y="809"/>
                  </a:lnTo>
                  <a:lnTo>
                    <a:pt x="686" y="847"/>
                  </a:lnTo>
                  <a:lnTo>
                    <a:pt x="695" y="886"/>
                  </a:lnTo>
                  <a:lnTo>
                    <a:pt x="706" y="925"/>
                  </a:lnTo>
                  <a:lnTo>
                    <a:pt x="716" y="963"/>
                  </a:lnTo>
                  <a:lnTo>
                    <a:pt x="729" y="1002"/>
                  </a:lnTo>
                  <a:lnTo>
                    <a:pt x="2272" y="500"/>
                  </a:lnTo>
                  <a:close/>
                </a:path>
              </a:pathLst>
            </a:custGeom>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27432" tIns="27432" rIns="27432" bIns="27432" anchor="ctr" anchorCtr="1"/>
            <a:lstStyle/>
            <a:p>
              <a:pPr lvl="0" algn="ctr">
                <a:lnSpc>
                  <a:spcPct val="85000"/>
                </a:lnSpc>
                <a:spcBef>
                  <a:spcPct val="20000"/>
                </a:spcBef>
              </a:pPr>
              <a:endParaRPr lang="en-US" sz="2400" dirty="0">
                <a:solidFill>
                  <a:srgbClr val="FFFFFF"/>
                </a:solidFill>
                <a:latin typeface="Arial Narrow" pitchFamily="112" charset="0"/>
              </a:endParaRPr>
            </a:p>
          </p:txBody>
        </p:sp>
      </p:grpSp>
      <p:sp>
        <p:nvSpPr>
          <p:cNvPr id="103" name="Text Placeholder 102">
            <a:extLst>
              <a:ext uri="{FF2B5EF4-FFF2-40B4-BE49-F238E27FC236}">
                <a16:creationId xmlns:a16="http://schemas.microsoft.com/office/drawing/2014/main" id="{84D5C0F5-C246-6847-A721-D36E6114DF42}"/>
              </a:ext>
            </a:extLst>
          </p:cNvPr>
          <p:cNvSpPr>
            <a:spLocks noGrp="1"/>
          </p:cNvSpPr>
          <p:nvPr>
            <p:ph type="body" sz="quarter" idx="4294967295"/>
          </p:nvPr>
        </p:nvSpPr>
        <p:spPr>
          <a:xfrm>
            <a:off x="4761972" y="564883"/>
            <a:ext cx="4382028" cy="1202803"/>
          </a:xfrm>
        </p:spPr>
        <p:txBody>
          <a:bodyPr anchor="ctr">
            <a:normAutofit/>
          </a:bodyPr>
          <a:lstStyle/>
          <a:p>
            <a:pPr marL="0" indent="0" algn="ctr">
              <a:buNone/>
            </a:pPr>
            <a:r>
              <a:rPr lang="en-US" sz="2800" b="1" dirty="0">
                <a:solidFill>
                  <a:schemeClr val="accent5">
                    <a:lumMod val="60000"/>
                    <a:lumOff val="40000"/>
                  </a:schemeClr>
                </a:solidFill>
              </a:rPr>
              <a:t>Program Director</a:t>
            </a:r>
          </a:p>
          <a:p>
            <a:pPr marL="0" indent="0" algn="ctr">
              <a:buNone/>
            </a:pPr>
            <a:r>
              <a:rPr lang="en-US" sz="2800" b="1" dirty="0">
                <a:solidFill>
                  <a:schemeClr val="accent5">
                    <a:lumMod val="60000"/>
                    <a:lumOff val="40000"/>
                  </a:schemeClr>
                </a:solidFill>
              </a:rPr>
              <a:t> </a:t>
            </a:r>
            <a:r>
              <a:rPr lang="en-US" sz="2800" dirty="0">
                <a:solidFill>
                  <a:schemeClr val="accent5">
                    <a:lumMod val="60000"/>
                    <a:lumOff val="40000"/>
                  </a:schemeClr>
                </a:solidFill>
              </a:rPr>
              <a:t>(Team Leader)</a:t>
            </a:r>
          </a:p>
        </p:txBody>
      </p:sp>
      <p:sp>
        <p:nvSpPr>
          <p:cNvPr id="33" name="Text Placeholder 102">
            <a:extLst>
              <a:ext uri="{FF2B5EF4-FFF2-40B4-BE49-F238E27FC236}">
                <a16:creationId xmlns:a16="http://schemas.microsoft.com/office/drawing/2014/main" id="{35FF89A6-4B0A-43D1-8849-AC0ED84F40BD}"/>
              </a:ext>
            </a:extLst>
          </p:cNvPr>
          <p:cNvSpPr txBox="1">
            <a:spLocks/>
          </p:cNvSpPr>
          <p:nvPr/>
        </p:nvSpPr>
        <p:spPr>
          <a:xfrm>
            <a:off x="122682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Direct Care Staff</a:t>
            </a:r>
          </a:p>
        </p:txBody>
      </p:sp>
      <p:sp>
        <p:nvSpPr>
          <p:cNvPr id="34" name="Text Placeholder 102">
            <a:extLst>
              <a:ext uri="{FF2B5EF4-FFF2-40B4-BE49-F238E27FC236}">
                <a16:creationId xmlns:a16="http://schemas.microsoft.com/office/drawing/2014/main" id="{3A6F59A3-B469-4AB8-A99C-9E4EF608106A}"/>
              </a:ext>
            </a:extLst>
          </p:cNvPr>
          <p:cNvSpPr txBox="1">
            <a:spLocks/>
          </p:cNvSpPr>
          <p:nvPr/>
        </p:nvSpPr>
        <p:spPr>
          <a:xfrm>
            <a:off x="12954000" y="4542098"/>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Licensed Clinical Staff</a:t>
            </a:r>
          </a:p>
        </p:txBody>
      </p:sp>
      <p:sp>
        <p:nvSpPr>
          <p:cNvPr id="35" name="Text Placeholder 102">
            <a:extLst>
              <a:ext uri="{FF2B5EF4-FFF2-40B4-BE49-F238E27FC236}">
                <a16:creationId xmlns:a16="http://schemas.microsoft.com/office/drawing/2014/main" id="{371E202D-EF62-4677-A39D-4815F404FDCA}"/>
              </a:ext>
            </a:extLst>
          </p:cNvPr>
          <p:cNvSpPr txBox="1">
            <a:spLocks/>
          </p:cNvSpPr>
          <p:nvPr/>
        </p:nvSpPr>
        <p:spPr>
          <a:xfrm>
            <a:off x="2133600" y="765810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Housing Coordinator</a:t>
            </a:r>
          </a:p>
        </p:txBody>
      </p:sp>
      <p:sp>
        <p:nvSpPr>
          <p:cNvPr id="37" name="Text Placeholder 102">
            <a:extLst>
              <a:ext uri="{FF2B5EF4-FFF2-40B4-BE49-F238E27FC236}">
                <a16:creationId xmlns:a16="http://schemas.microsoft.com/office/drawing/2014/main" id="{FCC1D875-2763-4616-9E06-AA2AC8CB2823}"/>
              </a:ext>
            </a:extLst>
          </p:cNvPr>
          <p:cNvSpPr txBox="1">
            <a:spLocks/>
          </p:cNvSpPr>
          <p:nvPr/>
        </p:nvSpPr>
        <p:spPr>
          <a:xfrm>
            <a:off x="11230107" y="813707"/>
            <a:ext cx="6458214" cy="2204133"/>
          </a:xfrm>
          <a:prstGeom prst="rect">
            <a:avLst/>
          </a:prstGeom>
          <a:ln>
            <a:solidFill>
              <a:srgbClr val="8CD3E0"/>
            </a:solidFill>
          </a:ln>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32A2B8"/>
                </a:solidFill>
              </a:rPr>
              <a:t>Assistant Program Director </a:t>
            </a:r>
          </a:p>
          <a:p>
            <a:pPr marL="0" indent="0" algn="ctr">
              <a:buFont typeface="Arial" panose="020B0604020202020204" pitchFamily="34" charset="0"/>
              <a:buNone/>
            </a:pPr>
            <a:r>
              <a:rPr lang="en-US" sz="3600" dirty="0">
                <a:solidFill>
                  <a:srgbClr val="32A2B8"/>
                </a:solidFill>
              </a:rPr>
              <a:t>(Asst Team Leader/ </a:t>
            </a:r>
          </a:p>
          <a:p>
            <a:pPr marL="0" indent="0" algn="ctr">
              <a:buFont typeface="Arial" panose="020B0604020202020204" pitchFamily="34" charset="0"/>
              <a:buNone/>
            </a:pPr>
            <a:r>
              <a:rPr lang="en-US" sz="3600" dirty="0">
                <a:solidFill>
                  <a:srgbClr val="32A2B8"/>
                </a:solidFill>
              </a:rPr>
              <a:t>Clinical Supervisor)</a:t>
            </a:r>
          </a:p>
        </p:txBody>
      </p:sp>
      <p:pic>
        <p:nvPicPr>
          <p:cNvPr id="3" name="Graphic 2" descr="Briefcase with solid fill">
            <a:extLst>
              <a:ext uri="{FF2B5EF4-FFF2-40B4-BE49-F238E27FC236}">
                <a16:creationId xmlns:a16="http://schemas.microsoft.com/office/drawing/2014/main" id="{EC7B9489-7519-471F-801E-3DA50C2DD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62800" y="2811565"/>
            <a:ext cx="1202803" cy="1202803"/>
          </a:xfrm>
          <a:prstGeom prst="rect">
            <a:avLst/>
          </a:prstGeom>
        </p:spPr>
      </p:pic>
      <p:pic>
        <p:nvPicPr>
          <p:cNvPr id="38" name="Graphic 37" descr="Management with solid fill">
            <a:extLst>
              <a:ext uri="{FF2B5EF4-FFF2-40B4-BE49-F238E27FC236}">
                <a16:creationId xmlns:a16="http://schemas.microsoft.com/office/drawing/2014/main" id="{B4BDC3B6-6C93-4B13-9351-57AB09389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20997" y="2811566"/>
            <a:ext cx="1202803" cy="1202803"/>
          </a:xfrm>
          <a:prstGeom prst="rect">
            <a:avLst/>
          </a:prstGeom>
        </p:spPr>
      </p:pic>
      <p:pic>
        <p:nvPicPr>
          <p:cNvPr id="39" name="Graphic 38" descr="Boardroom with solid fill">
            <a:extLst>
              <a:ext uri="{FF2B5EF4-FFF2-40B4-BE49-F238E27FC236}">
                <a16:creationId xmlns:a16="http://schemas.microsoft.com/office/drawing/2014/main" id="{135BF658-74A1-4258-BA79-92CC7BF93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87000" y="4450765"/>
            <a:ext cx="1202803" cy="1202803"/>
          </a:xfrm>
          <a:prstGeom prst="rect">
            <a:avLst/>
          </a:prstGeom>
        </p:spPr>
      </p:pic>
      <p:pic>
        <p:nvPicPr>
          <p:cNvPr id="40" name="Graphic 39" descr="Handshake with solid fill">
            <a:extLst>
              <a:ext uri="{FF2B5EF4-FFF2-40B4-BE49-F238E27FC236}">
                <a16:creationId xmlns:a16="http://schemas.microsoft.com/office/drawing/2014/main" id="{3DFE58EF-E31F-497A-9AC9-CD6F8A0323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2219" y="6297336"/>
            <a:ext cx="1202803" cy="1202803"/>
          </a:xfrm>
          <a:prstGeom prst="rect">
            <a:avLst/>
          </a:prstGeom>
        </p:spPr>
      </p:pic>
      <p:pic>
        <p:nvPicPr>
          <p:cNvPr id="42" name="Graphic 41" descr="Renovation (House With Sparkles) with solid fill">
            <a:extLst>
              <a:ext uri="{FF2B5EF4-FFF2-40B4-BE49-F238E27FC236}">
                <a16:creationId xmlns:a16="http://schemas.microsoft.com/office/drawing/2014/main" id="{327870E3-6A3F-4CCE-9198-82C9A3004B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22693" y="6249639"/>
            <a:ext cx="1202803" cy="1202803"/>
          </a:xfrm>
          <a:prstGeom prst="rect">
            <a:avLst/>
          </a:prstGeom>
        </p:spPr>
      </p:pic>
      <p:pic>
        <p:nvPicPr>
          <p:cNvPr id="43" name="Graphic 42" descr="Open hand with plant with solid fill">
            <a:extLst>
              <a:ext uri="{FF2B5EF4-FFF2-40B4-BE49-F238E27FC236}">
                <a16:creationId xmlns:a16="http://schemas.microsoft.com/office/drawing/2014/main" id="{86F672E7-39A1-4C40-8EDD-2559638C81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51584" y="4514003"/>
            <a:ext cx="1202803" cy="1202803"/>
          </a:xfrm>
          <a:prstGeom prst="rect">
            <a:avLst/>
          </a:prstGeom>
        </p:spPr>
      </p:pic>
      <p:sp>
        <p:nvSpPr>
          <p:cNvPr id="7" name="Title 6">
            <a:extLst>
              <a:ext uri="{FF2B5EF4-FFF2-40B4-BE49-F238E27FC236}">
                <a16:creationId xmlns:a16="http://schemas.microsoft.com/office/drawing/2014/main" id="{17F3F3A2-11F5-4E4F-B4FF-0323C727FE1D}"/>
              </a:ext>
            </a:extLst>
          </p:cNvPr>
          <p:cNvSpPr>
            <a:spLocks noGrp="1"/>
          </p:cNvSpPr>
          <p:nvPr>
            <p:ph type="title"/>
          </p:nvPr>
        </p:nvSpPr>
        <p:spPr>
          <a:xfrm>
            <a:off x="-4876800" y="1364798"/>
            <a:ext cx="4228836" cy="1446767"/>
          </a:xfrm>
        </p:spPr>
        <p:txBody>
          <a:bodyPr/>
          <a:lstStyle/>
          <a:p>
            <a:r>
              <a:rPr lang="en-US" dirty="0"/>
              <a:t>Asst Program Director</a:t>
            </a:r>
          </a:p>
        </p:txBody>
      </p:sp>
      <p:sp>
        <p:nvSpPr>
          <p:cNvPr id="8" name="TextBox 7">
            <a:extLst>
              <a:ext uri="{FF2B5EF4-FFF2-40B4-BE49-F238E27FC236}">
                <a16:creationId xmlns:a16="http://schemas.microsoft.com/office/drawing/2014/main" id="{6AD2CFC4-4F13-4454-9948-0EA7A90CA1D6}"/>
              </a:ext>
            </a:extLst>
          </p:cNvPr>
          <p:cNvSpPr txBox="1"/>
          <p:nvPr/>
        </p:nvSpPr>
        <p:spPr>
          <a:xfrm>
            <a:off x="486123" y="369093"/>
            <a:ext cx="4474991" cy="3046988"/>
          </a:xfrm>
          <a:prstGeom prst="rect">
            <a:avLst/>
          </a:prstGeom>
          <a:ln>
            <a:solidFill>
              <a:srgbClr val="8CD3E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en-US" sz="3200" dirty="0">
                <a:solidFill>
                  <a:srgbClr val="32A2B8"/>
                </a:solidFill>
              </a:rPr>
              <a:t>Provides clinical supervision </a:t>
            </a:r>
          </a:p>
          <a:p>
            <a:pPr marL="457200" indent="-457200">
              <a:buFont typeface="Arial" panose="020B0604020202020204" pitchFamily="34" charset="0"/>
              <a:buChar char="•"/>
            </a:pPr>
            <a:r>
              <a:rPr lang="en-US" sz="3200" dirty="0">
                <a:solidFill>
                  <a:srgbClr val="32A2B8"/>
                </a:solidFill>
              </a:rPr>
              <a:t>Assists with  selecting intervention strategies</a:t>
            </a:r>
          </a:p>
          <a:p>
            <a:pPr marL="457200" indent="-457200">
              <a:buFont typeface="Arial" panose="020B0604020202020204" pitchFamily="34" charset="0"/>
              <a:buChar char="•"/>
            </a:pPr>
            <a:r>
              <a:rPr lang="en-US" sz="3200" dirty="0">
                <a:solidFill>
                  <a:srgbClr val="32A2B8"/>
                </a:solidFill>
              </a:rPr>
              <a:t>Must be a licensed clinical staff</a:t>
            </a:r>
          </a:p>
        </p:txBody>
      </p:sp>
      <p:sp>
        <p:nvSpPr>
          <p:cNvPr id="29" name="Text Placeholder 102">
            <a:extLst>
              <a:ext uri="{FF2B5EF4-FFF2-40B4-BE49-F238E27FC236}">
                <a16:creationId xmlns:a16="http://schemas.microsoft.com/office/drawing/2014/main" id="{F3CACDA7-3C03-4156-8745-F740322BEA77}"/>
              </a:ext>
            </a:extLst>
          </p:cNvPr>
          <p:cNvSpPr txBox="1">
            <a:spLocks/>
          </p:cNvSpPr>
          <p:nvPr/>
        </p:nvSpPr>
        <p:spPr>
          <a:xfrm>
            <a:off x="691996" y="5188930"/>
            <a:ext cx="4382028" cy="1202803"/>
          </a:xfrm>
          <a:prstGeom prst="rect">
            <a:avLst/>
          </a:prstGeom>
        </p:spPr>
        <p:txBody>
          <a:bodyPr vert="horz" lIns="91440" tIns="45720" rIns="91440" bIns="45720" rtlCol="0" anchor="ct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chemeClr val="accent5">
                    <a:lumMod val="60000"/>
                    <a:lumOff val="40000"/>
                  </a:schemeClr>
                </a:solidFill>
              </a:rPr>
              <a:t>Peer Specialists &amp; </a:t>
            </a:r>
          </a:p>
          <a:p>
            <a:pPr marL="0" indent="0" algn="ctr">
              <a:buFont typeface="Arial" panose="020B0604020202020204" pitchFamily="34" charset="0"/>
              <a:buNone/>
            </a:pPr>
            <a:r>
              <a:rPr lang="en-US" sz="2800" b="1" dirty="0">
                <a:solidFill>
                  <a:schemeClr val="accent5">
                    <a:lumMod val="60000"/>
                    <a:lumOff val="40000"/>
                  </a:schemeClr>
                </a:solidFill>
              </a:rPr>
              <a:t>Recovery Coaches</a:t>
            </a:r>
          </a:p>
        </p:txBody>
      </p:sp>
    </p:spTree>
    <p:custDataLst>
      <p:tags r:id="rId1"/>
    </p:custDataLst>
    <p:extLst>
      <p:ext uri="{BB962C8B-B14F-4D97-AF65-F5344CB8AC3E}">
        <p14:creationId xmlns:p14="http://schemas.microsoft.com/office/powerpoint/2010/main" val="4280611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eJPWveB"/>
  <p:tag name="ARTICULATE_DESIGN_ID_CWM" val="MkyWsijX"/>
  <p:tag name="ARTICULATE_SLIDE_THUMBNAIL_REFRESH" val="1"/>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s">
      <a:dk1>
        <a:srgbClr val="2D4161"/>
      </a:dk1>
      <a:lt1>
        <a:sysClr val="window" lastClr="FFFFFF"/>
      </a:lt1>
      <a:dk2>
        <a:srgbClr val="1B2D49"/>
      </a:dk2>
      <a:lt2>
        <a:srgbClr val="EEECE1"/>
      </a:lt2>
      <a:accent1>
        <a:srgbClr val="BEA084"/>
      </a:accent1>
      <a:accent2>
        <a:srgbClr val="2D4161"/>
      </a:accent2>
      <a:accent3>
        <a:srgbClr val="EEECE1"/>
      </a:accent3>
      <a:accent4>
        <a:srgbClr val="0F243E"/>
      </a:accent4>
      <a:accent5>
        <a:srgbClr val="818998"/>
      </a:accent5>
      <a:accent6>
        <a:srgbClr val="F79646"/>
      </a:accent6>
      <a:hlink>
        <a:srgbClr val="BEA084"/>
      </a:hlink>
      <a:folHlink>
        <a:srgbClr val="1B2D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10373</TotalTime>
  <Words>2787</Words>
  <Application>Microsoft Macintosh PowerPoint</Application>
  <PresentationFormat>Custom</PresentationFormat>
  <Paragraphs>325</Paragraphs>
  <Slides>21</Slides>
  <Notes>21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Open Sans Bold</vt:lpstr>
      <vt:lpstr>Courier New</vt:lpstr>
      <vt:lpstr>Symbol</vt:lpstr>
      <vt:lpstr>Calibri</vt:lpstr>
      <vt:lpstr>Roboto</vt:lpstr>
      <vt:lpstr>Open Sans</vt:lpstr>
      <vt:lpstr>Wingdings</vt:lpstr>
      <vt:lpstr>Arial Narrow</vt:lpstr>
      <vt:lpstr>Century Schoolbook</vt:lpstr>
      <vt:lpstr>Calibri Light</vt:lpstr>
      <vt:lpstr>Arial Black</vt:lpstr>
      <vt:lpstr>Office Theme</vt:lpstr>
      <vt:lpstr>PowerPoint Presentation</vt:lpstr>
      <vt:lpstr>Learning Objectives</vt:lpstr>
      <vt:lpstr>PowerPoint Presentation</vt:lpstr>
      <vt:lpstr>PowerPoint Presentation</vt:lpstr>
      <vt:lpstr>What is an Integrated Treatment Team (ITT)</vt:lpstr>
      <vt:lpstr>What is an Integrated Treatment Team (ITT)</vt:lpstr>
      <vt:lpstr>ITT includes:</vt:lpstr>
      <vt:lpstr>Program Director</vt:lpstr>
      <vt:lpstr>Asst Program Director</vt:lpstr>
      <vt:lpstr>Licensed Clinical Staff</vt:lpstr>
      <vt:lpstr>Direct Care Staff</vt:lpstr>
      <vt:lpstr>Housing Coordinator</vt:lpstr>
      <vt:lpstr>Housing Coordinator</vt:lpstr>
      <vt:lpstr>PowerPoint Presentation</vt:lpstr>
      <vt:lpstr>PowerPoint Presentation</vt:lpstr>
      <vt:lpstr>PowerPoint Presentation</vt:lpstr>
      <vt:lpstr>PowerPoint Presentation</vt:lpstr>
      <vt:lpstr>Why is it important to have ITT involved in our persons’ served care?  </vt:lpstr>
      <vt:lpstr>Benefits of the ITT Approach for Persons Served</vt:lpstr>
      <vt:lpstr>Benefits of the ITT Approach for ACCS Staff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Modern Business Portfolio Presentation</dc:title>
  <dc:creator>Velazco, Abimelech</dc:creator>
  <cp:lastModifiedBy>Mary Ann Preskul-Ricca</cp:lastModifiedBy>
  <cp:revision>110</cp:revision>
  <dcterms:created xsi:type="dcterms:W3CDTF">2006-08-16T00:00:00Z</dcterms:created>
  <dcterms:modified xsi:type="dcterms:W3CDTF">2023-03-29T21:55:10Z</dcterms:modified>
  <dc:identifier>DAE87PC3sIU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0907CFC8-CA35-41FA-8E49-55981BD08A4C</vt:lpwstr>
  </property>
  <property fmtid="{D5CDD505-2E9C-101B-9397-08002B2CF9AE}" pid="3" name="ArticulatePath">
    <vt:lpwstr>Navy Modern Business Portfolio Presentation</vt:lpwstr>
  </property>
</Properties>
</file>