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handoutMasterIdLst>
    <p:handoutMasterId r:id="rId32"/>
  </p:handoutMasterIdLst>
  <p:sldIdLst>
    <p:sldId id="401" r:id="rId2"/>
    <p:sldId id="402" r:id="rId3"/>
    <p:sldId id="258" r:id="rId4"/>
    <p:sldId id="377" r:id="rId5"/>
    <p:sldId id="265" r:id="rId6"/>
    <p:sldId id="324" r:id="rId7"/>
    <p:sldId id="372" r:id="rId8"/>
    <p:sldId id="297" r:id="rId9"/>
    <p:sldId id="295" r:id="rId10"/>
    <p:sldId id="406" r:id="rId11"/>
    <p:sldId id="409" r:id="rId12"/>
    <p:sldId id="411" r:id="rId13"/>
    <p:sldId id="294" r:id="rId14"/>
    <p:sldId id="332" r:id="rId15"/>
    <p:sldId id="373" r:id="rId16"/>
    <p:sldId id="374" r:id="rId17"/>
    <p:sldId id="334" r:id="rId18"/>
    <p:sldId id="410" r:id="rId19"/>
    <p:sldId id="360" r:id="rId20"/>
    <p:sldId id="362" r:id="rId21"/>
    <p:sldId id="365" r:id="rId22"/>
    <p:sldId id="352" r:id="rId23"/>
    <p:sldId id="353" r:id="rId24"/>
    <p:sldId id="354" r:id="rId25"/>
    <p:sldId id="355" r:id="rId26"/>
    <p:sldId id="356" r:id="rId27"/>
    <p:sldId id="376" r:id="rId28"/>
    <p:sldId id="375" r:id="rId29"/>
    <p:sldId id="349" r:id="rId30"/>
  </p:sldIdLst>
  <p:sldSz cx="9144000" cy="6858000" type="screen4x3"/>
  <p:notesSz cx="6980238"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tton, Jeena D" initials="" lastIdx="1" clrIdx="0"/>
  <p:cmAuthor id="2" name="Unknown User1"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1903" autoAdjust="0"/>
  </p:normalViewPr>
  <p:slideViewPr>
    <p:cSldViewPr>
      <p:cViewPr varScale="1">
        <p:scale>
          <a:sx n="63" d="100"/>
          <a:sy n="63" d="100"/>
        </p:scale>
        <p:origin x="1328"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E9603B-5893-413E-B0BE-E5102A3EAB3C}"/>
              </a:ext>
            </a:extLst>
          </p:cNvPr>
          <p:cNvSpPr>
            <a:spLocks noGrp="1"/>
          </p:cNvSpPr>
          <p:nvPr>
            <p:ph type="hdr" sz="quarter"/>
          </p:nvPr>
        </p:nvSpPr>
        <p:spPr>
          <a:xfrm>
            <a:off x="0" y="0"/>
            <a:ext cx="3024188"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11F93A64-A7E6-42AC-A772-99E29EF5894C}"/>
              </a:ext>
            </a:extLst>
          </p:cNvPr>
          <p:cNvSpPr>
            <a:spLocks noGrp="1"/>
          </p:cNvSpPr>
          <p:nvPr>
            <p:ph type="dt" sz="quarter" idx="1"/>
          </p:nvPr>
        </p:nvSpPr>
        <p:spPr>
          <a:xfrm>
            <a:off x="3954463" y="0"/>
            <a:ext cx="3024187" cy="457200"/>
          </a:xfrm>
          <a:prstGeom prst="rect">
            <a:avLst/>
          </a:prstGeom>
        </p:spPr>
        <p:txBody>
          <a:bodyPr vert="horz" lIns="91440" tIns="45720" rIns="91440" bIns="45720" rtlCol="0"/>
          <a:lstStyle>
            <a:lvl1pPr algn="r" eaLnBrk="1" hangingPunct="1">
              <a:defRPr sz="1200"/>
            </a:lvl1pPr>
          </a:lstStyle>
          <a:p>
            <a:pPr>
              <a:defRPr/>
            </a:pPr>
            <a:fld id="{DFCA5D11-292D-446E-9CFA-795A8706899A}" type="datetimeFigureOut">
              <a:rPr lang="en-US"/>
              <a:pPr>
                <a:defRPr/>
              </a:pPr>
              <a:t>9/16/2025</a:t>
            </a:fld>
            <a:endParaRPr lang="en-US"/>
          </a:p>
        </p:txBody>
      </p:sp>
      <p:sp>
        <p:nvSpPr>
          <p:cNvPr id="4" name="Footer Placeholder 3">
            <a:extLst>
              <a:ext uri="{FF2B5EF4-FFF2-40B4-BE49-F238E27FC236}">
                <a16:creationId xmlns:a16="http://schemas.microsoft.com/office/drawing/2014/main" id="{7AE416A8-7FDC-4572-8088-7F634B0F7A2C}"/>
              </a:ext>
            </a:extLst>
          </p:cNvPr>
          <p:cNvSpPr>
            <a:spLocks noGrp="1"/>
          </p:cNvSpPr>
          <p:nvPr>
            <p:ph type="ftr" sz="quarter" idx="2"/>
          </p:nvPr>
        </p:nvSpPr>
        <p:spPr>
          <a:xfrm>
            <a:off x="0" y="8685213"/>
            <a:ext cx="3024188"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44A22B13-09C2-4579-9D7F-CE56F2668CD1}"/>
              </a:ext>
            </a:extLst>
          </p:cNvPr>
          <p:cNvSpPr>
            <a:spLocks noGrp="1"/>
          </p:cNvSpPr>
          <p:nvPr>
            <p:ph type="sldNum" sz="quarter" idx="3"/>
          </p:nvPr>
        </p:nvSpPr>
        <p:spPr>
          <a:xfrm>
            <a:off x="3954463" y="8685213"/>
            <a:ext cx="3024187"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72CAAD0-1D84-45F2-B479-09523A99BC4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6-12T17:33:21.21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196 14,'0'-1,"1"-1,2 1,1 0,3 0,2 1,2-1,-1 0,1 0,0-1,-2 1,0 0,0 1,0 0,-3 0,-4 0,-3 0,-3 1,-3 0,-1 2,0 0,0-1,0 0,5-1,6-1,6 1,3-1,4 0,1-1,-1 1,-2 0,-1 0,-4 0,-5 0,-5 0,-6 0,-5 0,-5 0,-3 0,-2 0,-4 0,-3 0,-1 0,1 0,4 0,5 0,4 0,7 0,9 0,10 0,9 0,8 0,5 0,4 0,0 0,-1 0,-4 0,-5 0,-6 0,-7 0,-11 0,-8 0,-8 0,-9 0,-6 0,-4 1,-3 1,-2-1,0 0,2 0,7 0,7-1,6 0,11 0,12 0,11 0,10 0,8 0,6 0,2 0,-3 1,-5 0,-6 1,-8 0,-9 0,-10 0,-10 0,-10 0,-8 0,-6-1,-5 1,-4-2,-2 1,-2-1,2 0,5-1,5-1,7 1,11-1,14 2,16-1,13 1,11 1,9 1,5 1,3 1,-2 0,-6 0,-10-1,-11 0,-11-2,-13 0,-15 0,-10-1,-9 0,-5 0,-3 0,-1 0,0-1,3 1,3 0,4 0,4 0,5 0,4 0,7 0,13 0,11 0,10 0,5 1,7 1,3 1,1-1,-4 2,-5-1,-12-1,-15 0,-15-1,-11 0,-10-1,-6-1,-3-1,1 1,4-1,8 1,7 1,8-2,9 1,11-1,12 1,11 1,8 3,8 2,2 0,1 0,-2-1,-6-2,-7 0,-9-1,-12 1,-13-1,-13 0,-9 0,-7-1,-5 0,-2 0,0 0,4-1,4 0,4-1,5 1,3 0,4 0,1 1,1 0,2 0,2 0,6 0,8 0,9 0,9 2,5-1,4 0,1 2,-2-1,-5 1,-7 0,-9-1,-12 0,-12-1,-11 0,-10-1,-7 0,-6-1,-2-1,1-1,6 1,8-1,8 2,8-1,13 2,13 0,10-1,8 2,6 0,2 0,1 1,-2-1,-6 0,-7 0,-6-1,-6 1,-6 1,-5 0,-6 1,-6-1,-8-1,-5 0,-4 0,-4-1,0 0,4 0,6 0,5 0,4 0,3 0,2 0,2 0,0 0,3 0,7 0,12 0,10 0,11 1,7 0,3 1,0-1,-1 0,-6-1,-7 1,-10-1,-10 0,-9 0,-9 0,-6 0,-6 0,-4 0,1-1,-1 1,0 0,1 0,0 0,-1 0,0 0,1 0,1 0,1 0,3-1,0 0,2-1,0 1,2 0,2 1,1 0,7 0,12 0,11 0,12 1,9 1,6 3,3-1,-5 0,-4 0,-7-1,-9-1,-8-1,-8 0,-10-1,-9 0,-6 0,-5 0,-2 0,-1-1,1 1,-1-1,0 0,2-1,3 1,3 0,2 1,2 0,0-1,0 1,2 0,0 1,0-1,1 0,-1 0,0 0,1 0,0-1,-1-1,3 1,4 0,8 0,7 0,8 1,5 0,2 0,-1 0,-1 0,-4 0,-4 0,-5 0,-2 0,-2 0,-1 0,0 0,-1 0,0 0,1 0,0 0,1 0,0 0,-1 0,0 0,0 0,-1 0,-3 0,-2 0,-4 0,-3 0,-3 0,-3 0,-1 0,-1 0,-1 0,0 0,2 0,-1 0,0 0,-1 0,-1 0,0 0,0 0,1-1,2-1,2 1,2 0,1 0,0 1,1-1,0 1,-2 0,0 0,4 0,6 0,11 0,7 0,9 0,1 0,-1 0,-4 0,-4 0,-6 0,-7 0,-10 0,-7 0,-8 0,-7 0,-5 0,-4 0,-1 0,3 0,4 0,5 0,4 0,4 0,3 0,2 0,2 0,3 0,5 2,8 0,8 1,8 1,3-1,0 0,-2-1,-3-1,-4 0,-5-1,-3 0,-2 0,-2 0,-1 0,0-1,-2 0,1 0,0-1,0 1,0 0,1 1,2 0,0-1,0 1,1 0,0 1,-2 0,-3 0,-6 2,-3 0,-3-1,-3 1,0-1,1 0,0 0,0-2,1 1,0-1,1 0,0 0,-1 0,1 0,-1 0,1 0,-1 0,1 0,0 0,-1 0,0 0,0 0,0 0,1 0,0 0,1 0,0 0,0 0,2-2,2 1,3 0,3-1,3 2,1-1,2 1,-1 0,2 0,1 0,-1 0,-1 0,0 0,-2 0,0 0,0 0,0 0,-1 0,2 0,0 0,0 0,-1 0,1 0,-1 0,0 0,-1 0,1 0,0 0,0 0,1 1,0 1,1-1,0 0,0 0,-1-1,-1 1,0-1,0 0,-1 1,-2 1,-4 1,-3 0,-3-1,-4-1,-2 0,-1-1,-2 0,-1 0,0 0,1 0,2-1,-1-1,3 1,1-2,1 1,0 0,1 1,-2 0,1 0,1 1,-1 0,0 0,0 0,1 0,3 0,4 0,4 1,4-1,3 0,3 0,0 0,0 0,-1 0,-1-2,-2 1,-1 0,0-1,-2 2,1-1,0 1,2 0,0 0,0 0,0 0,-3 0,-4 0,-3 0,-4 1,-2 1,-1-1,-1 0,-1 0,0-1,0 1,0-1,2 0,0 0,1 0,0 0,0 0,1 0,-1 0,1 0,-1 0,1 0,-1 0,1 0,-1 0,2 1,-1 0,1 1,0-1,-1 0,2-1,3 0,3 0,1 0,3 0,0 0,2 0,1 0,-1 0,2 0,-1 0,0 0,-1 0,1 0,-1 0,0 0,1 0,0 0,0 0,-1 0,0 0,1-1,-1 0,1-1,0 1,-1 0,0 1,0-1,-1 1,-3 0,-2 0,-4 1,-3 1,-3 0,-2-1,1 0,-1-1,-3 0,1 0,1 0,1 0,1 0,1 0,1 0,1 0</inkml:trace>
  <inkml:trace contextRef="#ctx0" brushRef="#br0" timeOffset="4331">254 134,'-2'0,"-2"0,-2 0,0 0,-1 0,0 0,0 1,0 1,0-1,0 0,1 0,-1 0,0-1,3 0,3 0,3 1,4 1,1-1,0 0,1 0,0-1,-2 2,-3 0,-2 1,-4 0,0 0,-2 0,0-1,-1-1,0 0,-1 0,0-1,3 0,2 0,5-1,2 1,2 0,0 0,1 0,0 0,-1 0,1 0,1 0,-1 0,0 0,-1 0,2 0,-1 0,0 0,0 0,-1 0,0 0,0 0,-2 1,-2 2,-3 0,-4-1,-2 0,-1 0,-1-2,-2 1,-1-1,1 0,0 0,1 0,-1 0,2-1,0 1,0 0,1 0,1 0,-1 0,1 0,2 0,2 0,5 0,2 0,2 0,2 0,0 0,0 0,0 0,-1 0,-1 0,0 0,-2 0,-5 0,-3 0,-2 0,-3 0,-2 0,-2 0,0 0,0 0,-1 0,2 0,1 0,2 0,0 0,1 0,-1-1,0 0,0-1,4 1,4 0,3 1,4 0,1-1,3 1,0 1,-1-1,0 0,-2 0,0 0,-1 0,0 0,0 0,-1 0,2 0,0 0,-1 0,1 0,-1 0,1 0,-2 0,1 0,1 1,0 0,0 1,1-1,0 0,-1-1,0 1,0-1,-1 0,0 0,-1 0,1 0,-1-1,2 1,0 2,0-1,0 0,-1 1,0-2,0 1,0-1,-3 0,-2 0,-4 0,-2 0,-2 0,-2 0,-1 0,1 0,-1 0,0 0,0 0,0 0,0 0,-1 0,1 0,0 0,1 0,0 0,1 0,0 0,0 0,1 0,-2 0,0 0,0 0,1 0,-1 0,1 0,0 0,1 0,-1 0,0 0,1 0,-1 0,1 0,-1 0,1 0,-1 0,0 0,1 0,-1 0,0 0,1 0,-1 0,1 0,-1 0,0-1,2-2,1 0</inkml:trace>
  <inkml:trace contextRef="#ctx0" brushRef="#br0" timeOffset="25388">982-614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6-12T17:40:54.329"/>
    </inkml:context>
    <inkml:brush xml:id="br0">
      <inkml:brushProperty name="width" value="0.05" units="cm"/>
      <inkml:brushProperty name="height" value="0.05" units="cm"/>
      <inkml:brushProperty name="color" value="#FFFFFF"/>
      <inkml:brushProperty name="ignorePressure" value="1"/>
    </inkml:brush>
    <inkml:brush xml:id="br1">
      <inkml:brushProperty name="width" value="0.21167" units="cm"/>
      <inkml:brushProperty name="height" value="0.21167" units="cm"/>
      <inkml:brushProperty name="color" value="#FFFFFF"/>
      <inkml:brushProperty name="ignorePressure" value="1"/>
    </inkml:brush>
  </inkml:definitions>
  <inkml:trace contextRef="#ctx0" brushRef="#br0">341 373,'0'-4,"0"-4,-3-5,-6-7,0-4,-3-2,-3-3,2 0,-2 1,-1-2,3 0,2 2,0 3,-1 1,0 1,0 5,-3 12,-1 22,1 23,4 11,3 5,3 0,3-5,1-9,1-13,5-20,4-15,1-9,6-9,3-5,0-3,2-4,-1 0,-1 4,4 0,-3 2,-4 2,-1 3,0 13,-2 31,0 26,1 20,2 17,3 2,0-2,-2-11,-4-11,-5-19,-3-19,-6-18,-7-15,-9-11,-1-7,-6-7,-1 0,-5-1,0-2,-2 3,0 1,3 2,-2 0,2 6,1 7,6 12,0 14,2 13,3 7,3 7,1 5,2 0,3-3,3-3,3-11,4-13,7-14,4-9,1-10,1-4,-2 0,1 1,1 6,2 17,1 21,2 14,1 14,0 3,0-3,-3-1,-5-5,-4-11,-5-22,-2-19,-1-13,-2-10,-3-1,-2-2,1 3,0 3,2 24,2 27,3 21,3 9,3 3,0-2,0-14,-3-16,-1-21,-5-17,-7-13,-1-4,1-2,1 1,-1 5,0 0,2 9,2 14,1 11,2 10,4 2,2 4,0 2,-1-5,-1-9,-1-8,2-11,2-7,-2-2,3 2,4 12,4 15,-2 14,2 11,1 4,-2-1,-3-1,0-7,-2-11,-2-12,-3-9,-1-4</inkml:trace>
  <inkml:trace contextRef="#ctx0" brushRef="#br1" timeOffset="5475">279 331,'-4'3,"-1"9,-6 6,-6 7,-3 2,-2 2,-1-6,0-13,-3-16,-1-28,0-19,2-12,1 2,5 5,2 11,3 11,5 19,4 22,2 22,6 10,2 5,0 3,3-2,1-5,1-6,3-8,0-11,0-16,-1-14,1-8,1-3,-1-5,-3 1,-3 1,-3 3,1 6,1 11,5 17,5 23,8 23,5 26,3 13,2 10,0-6,-3-15,-7-18,-7-22,-6-26,-6-23,-3-23,-2-18,-1-14,-1-8,-3-5,-4-1,-5 6,1 8,1 11,4 8,3 21,3 31,0 27,2 23,4 16,5 2,5-3,-1-11,-1-13,-4-17,-3-22,-2-19,-2-22,-1-21,0-15,-1-18,1-12,-1-11,1 6,0 13,-1 18,1 18,4 29,4 40,9 40,4 24,3 17,1 3,-1-9,0-15,-5-17,-5-15,-5-18,-4-18,-3-16,-2-14,-1-14,0-12,-4-8,-4-1,-1 1,2 7,-3 6,2 5,2 7,2 4,2 12,2 25,4 30,6 30,4 24,4 12,3 1,-3-9,0-15,1-17,-3-16,-4-24,-4-30,-7-33,-3-20,-4-18,-2-15,-3-2,1 7,3 11,-2 12,1 12,3 8,1 7,3 7,0 4,2 18,4 31,5 33,8 25,1 20,1 8,-2-9,-5-13,-4-19,-3-17,-3-14,2-14,1-21,-2-26,4-19,0-21,2-7,0 1,-2 5,2 11,-1 6,-2 8,-1 6,-3 7,0 10,2 26,4 33,1 27,3 16,-2 1,-1-8,-3-13,-2-14,-3-24,0-23,-1-20,0-18,-1-11,1-5,-1-5,1-4,0 1,0 2,0 8,0 7,0 5,0 3,0 4,0 3,0 3,4 19,4 28,5 35,0 29,1 17,3 9,-3-9,1-17,-3-22,-3-32,1-33,-2-31,-2-26,-2-24,-2-10,-1 3,-1 9,0 14,-1 14,1 8,0 8,-1 6,1 10,0 16,0 19,0 14,0 4,0 0,0 2,0-3,0-4,0-10,0-12,0-12,0-13,0-6,-3-4,-2-1,0-2,2-1,0 1,-2 3,-1 1,1 9,1 11,2 10,1 11,0 6,1 4,0 0,4-11,1-8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77191C-77C2-41B8-95F9-15BE0C49BEFB}"/>
              </a:ext>
            </a:extLst>
          </p:cNvPr>
          <p:cNvSpPr>
            <a:spLocks noGrp="1"/>
          </p:cNvSpPr>
          <p:nvPr>
            <p:ph type="hdr" sz="quarter"/>
          </p:nvPr>
        </p:nvSpPr>
        <p:spPr bwMode="auto">
          <a:xfrm>
            <a:off x="0" y="0"/>
            <a:ext cx="3025775" cy="455613"/>
          </a:xfrm>
          <a:prstGeom prst="rect">
            <a:avLst/>
          </a:prstGeom>
          <a:noFill/>
          <a:ln>
            <a:noFill/>
          </a:ln>
        </p:spPr>
        <p:txBody>
          <a:bodyPr vert="horz" wrap="square" lIns="92115" tIns="46058" rIns="92115" bIns="46058" numCol="1" anchor="t" anchorCtr="0" compatLnSpc="1">
            <a:prstTxWarp prst="textNoShape">
              <a:avLst/>
            </a:prstTxWarp>
          </a:bodyPr>
          <a:lstStyle>
            <a:lvl1pPr defTabSz="921314" eaLnBrk="1" hangingPunct="1">
              <a:defRPr sz="1300">
                <a:latin typeface="Calibri" pitchFamily="34" charset="0"/>
              </a:defRPr>
            </a:lvl1pPr>
          </a:lstStyle>
          <a:p>
            <a:pPr>
              <a:defRPr/>
            </a:pPr>
            <a:endParaRPr lang="en-US"/>
          </a:p>
        </p:txBody>
      </p:sp>
      <p:sp>
        <p:nvSpPr>
          <p:cNvPr id="3" name="Date Placeholder 2">
            <a:extLst>
              <a:ext uri="{FF2B5EF4-FFF2-40B4-BE49-F238E27FC236}">
                <a16:creationId xmlns:a16="http://schemas.microsoft.com/office/drawing/2014/main" id="{A1A242EF-5C26-44EB-90FB-3578DA5132DB}"/>
              </a:ext>
            </a:extLst>
          </p:cNvPr>
          <p:cNvSpPr>
            <a:spLocks noGrp="1"/>
          </p:cNvSpPr>
          <p:nvPr>
            <p:ph type="dt" idx="1"/>
          </p:nvPr>
        </p:nvSpPr>
        <p:spPr bwMode="auto">
          <a:xfrm>
            <a:off x="3952875" y="0"/>
            <a:ext cx="3025775" cy="455613"/>
          </a:xfrm>
          <a:prstGeom prst="rect">
            <a:avLst/>
          </a:prstGeom>
          <a:noFill/>
          <a:ln>
            <a:noFill/>
          </a:ln>
        </p:spPr>
        <p:txBody>
          <a:bodyPr vert="horz" wrap="square" lIns="92115" tIns="46058" rIns="92115" bIns="46058" numCol="1" anchor="t" anchorCtr="0" compatLnSpc="1">
            <a:prstTxWarp prst="textNoShape">
              <a:avLst/>
            </a:prstTxWarp>
          </a:bodyPr>
          <a:lstStyle>
            <a:lvl1pPr algn="r" defTabSz="921314" eaLnBrk="1" hangingPunct="1">
              <a:defRPr sz="1300">
                <a:latin typeface="Calibri" pitchFamily="34" charset="0"/>
              </a:defRPr>
            </a:lvl1pPr>
          </a:lstStyle>
          <a:p>
            <a:pPr>
              <a:defRPr/>
            </a:pPr>
            <a:fld id="{10493348-6977-4D5C-AA4D-53FEF01B780C}" type="datetimeFigureOut">
              <a:rPr lang="en-US"/>
              <a:pPr>
                <a:defRPr/>
              </a:pPr>
              <a:t>9/16/2025</a:t>
            </a:fld>
            <a:endParaRPr lang="en-US"/>
          </a:p>
        </p:txBody>
      </p:sp>
      <p:sp>
        <p:nvSpPr>
          <p:cNvPr id="4" name="Slide Image Placeholder 3">
            <a:extLst>
              <a:ext uri="{FF2B5EF4-FFF2-40B4-BE49-F238E27FC236}">
                <a16:creationId xmlns:a16="http://schemas.microsoft.com/office/drawing/2014/main" id="{962A9749-CEE2-4B40-8113-4E3C1DC51DF1}"/>
              </a:ext>
            </a:extLst>
          </p:cNvPr>
          <p:cNvSpPr>
            <a:spLocks noGrp="1" noRot="1" noChangeAspect="1"/>
          </p:cNvSpPr>
          <p:nvPr>
            <p:ph type="sldImg" idx="2"/>
          </p:nvPr>
        </p:nvSpPr>
        <p:spPr>
          <a:xfrm>
            <a:off x="1203325" y="687388"/>
            <a:ext cx="4573588" cy="3429000"/>
          </a:xfrm>
          <a:prstGeom prst="rect">
            <a:avLst/>
          </a:prstGeom>
          <a:noFill/>
          <a:ln w="12700">
            <a:solidFill>
              <a:prstClr val="black"/>
            </a:solidFill>
          </a:ln>
        </p:spPr>
        <p:txBody>
          <a:bodyPr vert="horz" lIns="87139" tIns="43570" rIns="87139" bIns="43570" rtlCol="0" anchor="ctr"/>
          <a:lstStyle/>
          <a:p>
            <a:pPr lvl="0"/>
            <a:endParaRPr lang="en-US" noProof="0"/>
          </a:p>
        </p:txBody>
      </p:sp>
      <p:sp>
        <p:nvSpPr>
          <p:cNvPr id="5" name="Notes Placeholder 4">
            <a:extLst>
              <a:ext uri="{FF2B5EF4-FFF2-40B4-BE49-F238E27FC236}">
                <a16:creationId xmlns:a16="http://schemas.microsoft.com/office/drawing/2014/main" id="{36240F12-65B2-4D9E-95D7-6ED169E7DD1C}"/>
              </a:ext>
            </a:extLst>
          </p:cNvPr>
          <p:cNvSpPr>
            <a:spLocks noGrp="1"/>
          </p:cNvSpPr>
          <p:nvPr>
            <p:ph type="body" sz="quarter" idx="3"/>
          </p:nvPr>
        </p:nvSpPr>
        <p:spPr bwMode="auto">
          <a:xfrm>
            <a:off x="698500" y="4343400"/>
            <a:ext cx="5583238" cy="4113213"/>
          </a:xfrm>
          <a:prstGeom prst="rect">
            <a:avLst/>
          </a:prstGeom>
          <a:noFill/>
          <a:ln>
            <a:noFill/>
          </a:ln>
        </p:spPr>
        <p:txBody>
          <a:bodyPr vert="horz" wrap="square" lIns="92115" tIns="46058" rIns="92115" bIns="460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904B73A-E6EB-4A5C-9903-7DE0B3AEFF03}"/>
              </a:ext>
            </a:extLst>
          </p:cNvPr>
          <p:cNvSpPr>
            <a:spLocks noGrp="1"/>
          </p:cNvSpPr>
          <p:nvPr>
            <p:ph type="ftr" sz="quarter" idx="4"/>
          </p:nvPr>
        </p:nvSpPr>
        <p:spPr bwMode="auto">
          <a:xfrm>
            <a:off x="0" y="8686800"/>
            <a:ext cx="3025775" cy="455613"/>
          </a:xfrm>
          <a:prstGeom prst="rect">
            <a:avLst/>
          </a:prstGeom>
          <a:noFill/>
          <a:ln>
            <a:noFill/>
          </a:ln>
        </p:spPr>
        <p:txBody>
          <a:bodyPr vert="horz" wrap="square" lIns="92115" tIns="46058" rIns="92115" bIns="46058" numCol="1" anchor="b" anchorCtr="0" compatLnSpc="1">
            <a:prstTxWarp prst="textNoShape">
              <a:avLst/>
            </a:prstTxWarp>
          </a:bodyPr>
          <a:lstStyle>
            <a:lvl1pPr defTabSz="921314" eaLnBrk="1" hangingPunct="1">
              <a:defRPr sz="1300">
                <a:latin typeface="Calibri"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9E36BC2A-D1B7-461D-AAD2-EB6624DB9FD8}"/>
              </a:ext>
            </a:extLst>
          </p:cNvPr>
          <p:cNvSpPr>
            <a:spLocks noGrp="1"/>
          </p:cNvSpPr>
          <p:nvPr>
            <p:ph type="sldNum" sz="quarter" idx="5"/>
          </p:nvPr>
        </p:nvSpPr>
        <p:spPr bwMode="auto">
          <a:xfrm>
            <a:off x="3952875" y="8686800"/>
            <a:ext cx="3025775" cy="455613"/>
          </a:xfrm>
          <a:prstGeom prst="rect">
            <a:avLst/>
          </a:prstGeom>
          <a:noFill/>
          <a:ln>
            <a:noFill/>
          </a:ln>
        </p:spPr>
        <p:txBody>
          <a:bodyPr vert="horz" wrap="square" lIns="92115" tIns="46058" rIns="92115" bIns="46058" numCol="1" anchor="b" anchorCtr="0" compatLnSpc="1">
            <a:prstTxWarp prst="textNoShape">
              <a:avLst/>
            </a:prstTxWarp>
          </a:bodyPr>
          <a:lstStyle>
            <a:lvl1pPr algn="r" defTabSz="920750" eaLnBrk="1" hangingPunct="1">
              <a:defRPr sz="1300">
                <a:latin typeface="Calibri" panose="020F0502020204030204" pitchFamily="34" charset="0"/>
              </a:defRPr>
            </a:lvl1pPr>
          </a:lstStyle>
          <a:p>
            <a:pPr>
              <a:defRPr/>
            </a:pPr>
            <a:fld id="{86BA8C1C-5477-45D3-90DF-0DB59288F2F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B79D778-A1D1-49C6-BB00-5F6275F5D8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1876EF5-54C5-4420-A6F4-D8DCD41797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2" name="Slide Number Placeholder 3">
            <a:extLst>
              <a:ext uri="{FF2B5EF4-FFF2-40B4-BE49-F238E27FC236}">
                <a16:creationId xmlns:a16="http://schemas.microsoft.com/office/drawing/2014/main" id="{3965FDD2-78A0-42ED-8F72-EBFC47E9A4B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Calibri" panose="020F0502020204030204" pitchFamily="34" charset="0"/>
              </a:defRPr>
            </a:lvl1pPr>
            <a:lvl2pPr marL="742950" indent="-285750" defTabSz="920750">
              <a:spcBef>
                <a:spcPct val="30000"/>
              </a:spcBef>
              <a:defRPr sz="1200">
                <a:solidFill>
                  <a:schemeClr val="tx1"/>
                </a:solidFill>
                <a:latin typeface="Calibri" panose="020F0502020204030204" pitchFamily="34" charset="0"/>
              </a:defRPr>
            </a:lvl2pPr>
            <a:lvl3pPr marL="1143000" indent="-228600" defTabSz="920750">
              <a:spcBef>
                <a:spcPct val="30000"/>
              </a:spcBef>
              <a:defRPr sz="1200">
                <a:solidFill>
                  <a:schemeClr val="tx1"/>
                </a:solidFill>
                <a:latin typeface="Calibri" panose="020F0502020204030204" pitchFamily="34" charset="0"/>
              </a:defRPr>
            </a:lvl3pPr>
            <a:lvl4pPr marL="1600200" indent="-228600" defTabSz="920750">
              <a:spcBef>
                <a:spcPct val="30000"/>
              </a:spcBef>
              <a:defRPr sz="1200">
                <a:solidFill>
                  <a:schemeClr val="tx1"/>
                </a:solidFill>
                <a:latin typeface="Calibri" panose="020F0502020204030204" pitchFamily="34" charset="0"/>
              </a:defRPr>
            </a:lvl4pPr>
            <a:lvl5pPr marL="2057400" indent="-228600" defTabSz="920750">
              <a:spcBef>
                <a:spcPct val="30000"/>
              </a:spcBef>
              <a:defRPr sz="1200">
                <a:solidFill>
                  <a:schemeClr val="tx1"/>
                </a:solidFill>
                <a:latin typeface="Calibri" panose="020F0502020204030204" pitchFamily="34" charset="0"/>
              </a:defRPr>
            </a:lvl5pPr>
            <a:lvl6pPr marL="2514600" indent="-228600" defTabSz="9207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07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07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07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604A4E-F9FB-4C2F-BCF0-3DDC76D3AACC}" type="slidenum">
              <a:rPr lang="en-US" altLang="en-US" sz="1300" smtClean="0"/>
              <a:pPr>
                <a:spcBef>
                  <a:spcPct val="0"/>
                </a:spcBef>
              </a:pPr>
              <a:t>2</a:t>
            </a:fld>
            <a:endParaRPr lang="en-US"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D570A99-0E67-4FDD-833C-143D538945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9ABEEF7-3F31-4B85-89D7-E115A80F358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4A4DC333-6A3E-4D36-A68D-BD1853F69B7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Calibri" panose="020F0502020204030204" pitchFamily="34" charset="0"/>
              </a:defRPr>
            </a:lvl1pPr>
            <a:lvl2pPr marL="733425" indent="-280988" defTabSz="919163">
              <a:spcBef>
                <a:spcPct val="30000"/>
              </a:spcBef>
              <a:defRPr sz="1200">
                <a:solidFill>
                  <a:schemeClr val="tx1"/>
                </a:solidFill>
                <a:latin typeface="Calibri" panose="020F0502020204030204" pitchFamily="34" charset="0"/>
              </a:defRPr>
            </a:lvl2pPr>
            <a:lvl3pPr marL="1128713" indent="-225425" defTabSz="919163">
              <a:spcBef>
                <a:spcPct val="30000"/>
              </a:spcBef>
              <a:defRPr sz="1200">
                <a:solidFill>
                  <a:schemeClr val="tx1"/>
                </a:solidFill>
                <a:latin typeface="Calibri" panose="020F0502020204030204" pitchFamily="34" charset="0"/>
              </a:defRPr>
            </a:lvl3pPr>
            <a:lvl4pPr marL="1581150" indent="-225425" defTabSz="919163">
              <a:spcBef>
                <a:spcPct val="30000"/>
              </a:spcBef>
              <a:defRPr sz="1200">
                <a:solidFill>
                  <a:schemeClr val="tx1"/>
                </a:solidFill>
                <a:latin typeface="Calibri" panose="020F0502020204030204" pitchFamily="34" charset="0"/>
              </a:defRPr>
            </a:lvl4pPr>
            <a:lvl5pPr marL="2033588" indent="-225425" defTabSz="919163">
              <a:spcBef>
                <a:spcPct val="30000"/>
              </a:spcBef>
              <a:defRPr sz="1200">
                <a:solidFill>
                  <a:schemeClr val="tx1"/>
                </a:solidFill>
                <a:latin typeface="Calibri" panose="020F0502020204030204" pitchFamily="34" charset="0"/>
              </a:defRPr>
            </a:lvl5pPr>
            <a:lvl6pPr marL="2490788" indent="-225425" defTabSz="919163" eaLnBrk="0" fontAlgn="base" hangingPunct="0">
              <a:spcBef>
                <a:spcPct val="30000"/>
              </a:spcBef>
              <a:spcAft>
                <a:spcPct val="0"/>
              </a:spcAft>
              <a:defRPr sz="1200">
                <a:solidFill>
                  <a:schemeClr val="tx1"/>
                </a:solidFill>
                <a:latin typeface="Calibri" panose="020F0502020204030204" pitchFamily="34" charset="0"/>
              </a:defRPr>
            </a:lvl6pPr>
            <a:lvl7pPr marL="2947988" indent="-225425" defTabSz="919163" eaLnBrk="0" fontAlgn="base" hangingPunct="0">
              <a:spcBef>
                <a:spcPct val="30000"/>
              </a:spcBef>
              <a:spcAft>
                <a:spcPct val="0"/>
              </a:spcAft>
              <a:defRPr sz="1200">
                <a:solidFill>
                  <a:schemeClr val="tx1"/>
                </a:solidFill>
                <a:latin typeface="Calibri" panose="020F0502020204030204" pitchFamily="34" charset="0"/>
              </a:defRPr>
            </a:lvl7pPr>
            <a:lvl8pPr marL="3405188" indent="-225425" defTabSz="919163" eaLnBrk="0" fontAlgn="base" hangingPunct="0">
              <a:spcBef>
                <a:spcPct val="30000"/>
              </a:spcBef>
              <a:spcAft>
                <a:spcPct val="0"/>
              </a:spcAft>
              <a:defRPr sz="1200">
                <a:solidFill>
                  <a:schemeClr val="tx1"/>
                </a:solidFill>
                <a:latin typeface="Calibri" panose="020F0502020204030204" pitchFamily="34" charset="0"/>
              </a:defRPr>
            </a:lvl8pPr>
            <a:lvl9pPr marL="3862388" indent="-225425" defTabSz="9191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1742D1-9EC5-4483-8D24-2C0A6315640B}" type="slidenum">
              <a:rPr lang="en-US" altLang="en-US" sz="1300" smtClean="0"/>
              <a:pPr>
                <a:spcBef>
                  <a:spcPct val="0"/>
                </a:spcBef>
              </a:pPr>
              <a:t>5</a:t>
            </a:fld>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C90F2F2-48EA-4066-89AF-0CA3CEC32D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CD3DB9A2-B242-420C-A1E9-5961C29A4C9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a:extLst>
              <a:ext uri="{FF2B5EF4-FFF2-40B4-BE49-F238E27FC236}">
                <a16:creationId xmlns:a16="http://schemas.microsoft.com/office/drawing/2014/main" id="{096115F5-3477-4E86-B897-208496D2AC4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Calibri" panose="020F0502020204030204" pitchFamily="34" charset="0"/>
              </a:defRPr>
            </a:lvl1pPr>
            <a:lvl2pPr marL="742950" indent="-285750" defTabSz="920750">
              <a:spcBef>
                <a:spcPct val="30000"/>
              </a:spcBef>
              <a:defRPr sz="1200">
                <a:solidFill>
                  <a:schemeClr val="tx1"/>
                </a:solidFill>
                <a:latin typeface="Calibri" panose="020F0502020204030204" pitchFamily="34" charset="0"/>
              </a:defRPr>
            </a:lvl2pPr>
            <a:lvl3pPr marL="1143000" indent="-228600" defTabSz="920750">
              <a:spcBef>
                <a:spcPct val="30000"/>
              </a:spcBef>
              <a:defRPr sz="1200">
                <a:solidFill>
                  <a:schemeClr val="tx1"/>
                </a:solidFill>
                <a:latin typeface="Calibri" panose="020F0502020204030204" pitchFamily="34" charset="0"/>
              </a:defRPr>
            </a:lvl3pPr>
            <a:lvl4pPr marL="1600200" indent="-228600" defTabSz="920750">
              <a:spcBef>
                <a:spcPct val="30000"/>
              </a:spcBef>
              <a:defRPr sz="1200">
                <a:solidFill>
                  <a:schemeClr val="tx1"/>
                </a:solidFill>
                <a:latin typeface="Calibri" panose="020F0502020204030204" pitchFamily="34" charset="0"/>
              </a:defRPr>
            </a:lvl4pPr>
            <a:lvl5pPr marL="2057400" indent="-228600" defTabSz="920750">
              <a:spcBef>
                <a:spcPct val="30000"/>
              </a:spcBef>
              <a:defRPr sz="1200">
                <a:solidFill>
                  <a:schemeClr val="tx1"/>
                </a:solidFill>
                <a:latin typeface="Calibri" panose="020F0502020204030204" pitchFamily="34" charset="0"/>
              </a:defRPr>
            </a:lvl5pPr>
            <a:lvl6pPr marL="2514600" indent="-228600" defTabSz="9207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07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07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07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B2C10B-16DC-46EB-BC84-A7846BA8D30E}" type="slidenum">
              <a:rPr lang="en-US" altLang="en-US" sz="1300" smtClean="0"/>
              <a:pPr>
                <a:spcBef>
                  <a:spcPct val="0"/>
                </a:spcBef>
              </a:pPr>
              <a:t>15</a:t>
            </a:fld>
            <a:endParaRPr lang="en-US"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B4B091-158D-4AD6-A3D4-E64C2FE2E8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889AC1D-2802-4268-8C02-9F027C8A58B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endParaRPr lang="en-US" altLang="en-US"/>
          </a:p>
        </p:txBody>
      </p:sp>
      <p:sp>
        <p:nvSpPr>
          <p:cNvPr id="43012" name="Slide Number Placeholder 3">
            <a:extLst>
              <a:ext uri="{FF2B5EF4-FFF2-40B4-BE49-F238E27FC236}">
                <a16:creationId xmlns:a16="http://schemas.microsoft.com/office/drawing/2014/main" id="{BCD93DE4-8F3B-4EDC-A84F-A29E88B9447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FBD7C09B-0DB8-4F8A-8ADD-FFAAC6B76313}"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50A3789-2E38-4661-B3A7-DCED616C08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7F582454-A5CE-4F69-BC72-B3B3465A514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a:extLst>
              <a:ext uri="{FF2B5EF4-FFF2-40B4-BE49-F238E27FC236}">
                <a16:creationId xmlns:a16="http://schemas.microsoft.com/office/drawing/2014/main" id="{6A2130C2-F414-4FDE-B63B-F0820018456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Calibri" panose="020F0502020204030204" pitchFamily="34" charset="0"/>
              </a:defRPr>
            </a:lvl1pPr>
            <a:lvl2pPr marL="742950" indent="-285750" defTabSz="920750">
              <a:spcBef>
                <a:spcPct val="30000"/>
              </a:spcBef>
              <a:defRPr sz="1200">
                <a:solidFill>
                  <a:schemeClr val="tx1"/>
                </a:solidFill>
                <a:latin typeface="Calibri" panose="020F0502020204030204" pitchFamily="34" charset="0"/>
              </a:defRPr>
            </a:lvl2pPr>
            <a:lvl3pPr marL="1143000" indent="-228600" defTabSz="920750">
              <a:spcBef>
                <a:spcPct val="30000"/>
              </a:spcBef>
              <a:defRPr sz="1200">
                <a:solidFill>
                  <a:schemeClr val="tx1"/>
                </a:solidFill>
                <a:latin typeface="Calibri" panose="020F0502020204030204" pitchFamily="34" charset="0"/>
              </a:defRPr>
            </a:lvl3pPr>
            <a:lvl4pPr marL="1600200" indent="-228600" defTabSz="920750">
              <a:spcBef>
                <a:spcPct val="30000"/>
              </a:spcBef>
              <a:defRPr sz="1200">
                <a:solidFill>
                  <a:schemeClr val="tx1"/>
                </a:solidFill>
                <a:latin typeface="Calibri" panose="020F0502020204030204" pitchFamily="34" charset="0"/>
              </a:defRPr>
            </a:lvl4pPr>
            <a:lvl5pPr marL="2057400" indent="-228600" defTabSz="920750">
              <a:spcBef>
                <a:spcPct val="30000"/>
              </a:spcBef>
              <a:defRPr sz="1200">
                <a:solidFill>
                  <a:schemeClr val="tx1"/>
                </a:solidFill>
                <a:latin typeface="Calibri" panose="020F0502020204030204" pitchFamily="34" charset="0"/>
              </a:defRPr>
            </a:lvl5pPr>
            <a:lvl6pPr marL="2514600" indent="-228600" defTabSz="9207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07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07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07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6CE987-FDDE-46FD-8EA2-3A62F919538A}" type="slidenum">
              <a:rPr lang="en-US" altLang="en-US" sz="1300" smtClean="0"/>
              <a:pPr>
                <a:spcBef>
                  <a:spcPct val="0"/>
                </a:spcBef>
              </a:pPr>
              <a:t>29</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1F3E4D36-05B4-45EC-A880-84BCA8D44DEC}"/>
              </a:ext>
            </a:extLst>
          </p:cNvPr>
          <p:cNvSpPr>
            <a:spLocks noChangeArrowheads="1"/>
          </p:cNvSpPr>
          <p:nvPr userDrawn="1"/>
        </p:nvSpPr>
        <p:spPr bwMode="auto">
          <a:xfrm>
            <a:off x="7200900" y="76200"/>
            <a:ext cx="1752600" cy="762000"/>
          </a:xfrm>
          <a:prstGeom prst="rect">
            <a:avLst/>
          </a:prstGeom>
          <a:solidFill>
            <a:srgbClr val="00AEEF"/>
          </a:solidFill>
          <a:ln>
            <a:noFill/>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a:solidFill>
                <a:srgbClr val="000000"/>
              </a:solidFill>
              <a:ea typeface="MS PGothic" pitchFamily="34" charset="-128"/>
            </a:endParaRPr>
          </a:p>
        </p:txBody>
      </p:sp>
      <p:sp>
        <p:nvSpPr>
          <p:cNvPr id="5" name="Rectangle 7">
            <a:extLst>
              <a:ext uri="{FF2B5EF4-FFF2-40B4-BE49-F238E27FC236}">
                <a16:creationId xmlns:a16="http://schemas.microsoft.com/office/drawing/2014/main" id="{DF8D63AC-889D-4B10-90E4-FDE6991F28B7}"/>
              </a:ext>
            </a:extLst>
          </p:cNvPr>
          <p:cNvSpPr>
            <a:spLocks noChangeArrowheads="1"/>
          </p:cNvSpPr>
          <p:nvPr userDrawn="1"/>
        </p:nvSpPr>
        <p:spPr bwMode="auto">
          <a:xfrm>
            <a:off x="381000" y="76200"/>
            <a:ext cx="6705600" cy="152400"/>
          </a:xfrm>
          <a:prstGeom prst="rect">
            <a:avLst/>
          </a:prstGeom>
          <a:solidFill>
            <a:srgbClr val="00B140"/>
          </a:solidFill>
          <a:ln>
            <a:noFill/>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Franklin Gothic Book" pitchFamily="34" charset="0"/>
            </a:endParaRPr>
          </a:p>
        </p:txBody>
      </p:sp>
      <p:sp>
        <p:nvSpPr>
          <p:cNvPr id="6" name="Rectangle 10">
            <a:extLst>
              <a:ext uri="{FF2B5EF4-FFF2-40B4-BE49-F238E27FC236}">
                <a16:creationId xmlns:a16="http://schemas.microsoft.com/office/drawing/2014/main" id="{8F487506-E8F4-4C26-BD2A-5BB10274C863}"/>
              </a:ext>
            </a:extLst>
          </p:cNvPr>
          <p:cNvSpPr>
            <a:spLocks noChangeArrowheads="1"/>
          </p:cNvSpPr>
          <p:nvPr userDrawn="1"/>
        </p:nvSpPr>
        <p:spPr bwMode="auto">
          <a:xfrm>
            <a:off x="2438400" y="6553200"/>
            <a:ext cx="6477000" cy="228600"/>
          </a:xfrm>
          <a:prstGeom prst="rect">
            <a:avLst/>
          </a:prstGeom>
          <a:solidFill>
            <a:srgbClr val="00B140"/>
          </a:solidFill>
          <a:ln>
            <a:noFill/>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Franklin Gothic Book" pitchFamily="34" charset="0"/>
            </a:endParaRPr>
          </a:p>
        </p:txBody>
      </p:sp>
      <p:sp>
        <p:nvSpPr>
          <p:cNvPr id="7" name="Rectangle 11">
            <a:extLst>
              <a:ext uri="{FF2B5EF4-FFF2-40B4-BE49-F238E27FC236}">
                <a16:creationId xmlns:a16="http://schemas.microsoft.com/office/drawing/2014/main" id="{E82E7E49-E113-4DDA-B3B2-2F268F5BF944}"/>
              </a:ext>
            </a:extLst>
          </p:cNvPr>
          <p:cNvSpPr>
            <a:spLocks noChangeArrowheads="1"/>
          </p:cNvSpPr>
          <p:nvPr userDrawn="1"/>
        </p:nvSpPr>
        <p:spPr bwMode="auto">
          <a:xfrm>
            <a:off x="381000" y="6553200"/>
            <a:ext cx="1905000" cy="228600"/>
          </a:xfrm>
          <a:prstGeom prst="rect">
            <a:avLst/>
          </a:prstGeom>
          <a:solidFill>
            <a:srgbClr val="00AEEF"/>
          </a:solidFill>
          <a:ln>
            <a:noFill/>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Franklin Gothic Book" pitchFamily="34" charset="0"/>
            </a:endParaRPr>
          </a:p>
        </p:txBody>
      </p:sp>
      <p:sp>
        <p:nvSpPr>
          <p:cNvPr id="8" name="TextBox 4">
            <a:extLst>
              <a:ext uri="{FF2B5EF4-FFF2-40B4-BE49-F238E27FC236}">
                <a16:creationId xmlns:a16="http://schemas.microsoft.com/office/drawing/2014/main" id="{1A1D2D7B-2563-4A14-BEFF-D64CBDB147D2}"/>
              </a:ext>
            </a:extLst>
          </p:cNvPr>
          <p:cNvSpPr txBox="1">
            <a:spLocks noChangeArrowheads="1"/>
          </p:cNvSpPr>
          <p:nvPr userDrawn="1"/>
        </p:nvSpPr>
        <p:spPr bwMode="auto">
          <a:xfrm>
            <a:off x="457200" y="6515100"/>
            <a:ext cx="1828800" cy="261938"/>
          </a:xfrm>
          <a:prstGeom prst="rect">
            <a:avLst/>
          </a:prstGeom>
          <a:noFill/>
          <a:ln>
            <a:noFill/>
          </a:ln>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sz="1100">
                <a:solidFill>
                  <a:srgbClr val="FFFFFF"/>
                </a:solidFill>
              </a:rPr>
              <a:t>Safety First and Always</a:t>
            </a:r>
          </a:p>
        </p:txBody>
      </p:sp>
      <p:pic>
        <p:nvPicPr>
          <p:cNvPr id="9" name="Picture 15" descr="slide_Eversource_energy_white">
            <a:extLst>
              <a:ext uri="{FF2B5EF4-FFF2-40B4-BE49-F238E27FC236}">
                <a16:creationId xmlns:a16="http://schemas.microsoft.com/office/drawing/2014/main" id="{1EFA5A2C-1BF0-4A2C-A3D3-3E28ED0C2B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50125" y="292100"/>
            <a:ext cx="14605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p:cNvSpPr>
            <a:spLocks noGrp="1" noChangeArrowheads="1"/>
          </p:cNvSpPr>
          <p:nvPr>
            <p:ph type="title"/>
          </p:nvPr>
        </p:nvSpPr>
        <p:spPr>
          <a:xfrm>
            <a:off x="685800" y="1371600"/>
            <a:ext cx="7772400" cy="1470025"/>
          </a:xfrm>
        </p:spPr>
        <p:txBody>
          <a:bodyPr/>
          <a:lstStyle>
            <a:lvl1pPr algn="ctr">
              <a:defRPr sz="4000" smtClean="0"/>
            </a:lvl1pPr>
          </a:lstStyle>
          <a:p>
            <a:pPr lvl="0"/>
            <a:r>
              <a:rPr lang="en-US" noProof="0"/>
              <a:t>Click to edit Master title style</a:t>
            </a:r>
          </a:p>
        </p:txBody>
      </p:sp>
      <p:sp>
        <p:nvSpPr>
          <p:cNvPr id="1029" name="Rectangle 11"/>
          <p:cNvSpPr>
            <a:spLocks noGrp="1" noChangeArrowheads="1"/>
          </p:cNvSpPr>
          <p:nvPr>
            <p:ph type="body" idx="1"/>
          </p:nvPr>
        </p:nvSpPr>
        <p:spPr>
          <a:xfrm>
            <a:off x="1371600" y="3886200"/>
            <a:ext cx="6400800" cy="1752600"/>
          </a:xfrm>
        </p:spPr>
        <p:txBody>
          <a:bodyPr/>
          <a:lstStyle>
            <a:lvl1pPr marL="0" indent="0" algn="ctr">
              <a:buFont typeface="Wingdings" pitchFamily="2" charset="2"/>
              <a:buNone/>
              <a:defRPr sz="2400" smtClean="0"/>
            </a:lvl1pPr>
          </a:lstStyle>
          <a:p>
            <a:pPr lvl="0"/>
            <a:r>
              <a:rPr lang="en-US" noProof="0"/>
              <a:t>Click to edit Master subtitle style</a:t>
            </a:r>
          </a:p>
        </p:txBody>
      </p:sp>
      <p:sp>
        <p:nvSpPr>
          <p:cNvPr id="10" name="Rectangle 6">
            <a:extLst>
              <a:ext uri="{FF2B5EF4-FFF2-40B4-BE49-F238E27FC236}">
                <a16:creationId xmlns:a16="http://schemas.microsoft.com/office/drawing/2014/main" id="{3EF060AD-807B-4BEE-BF89-360D1BE6BF83}"/>
              </a:ext>
            </a:extLst>
          </p:cNvPr>
          <p:cNvSpPr>
            <a:spLocks noGrp="1" noChangeArrowheads="1"/>
          </p:cNvSpPr>
          <p:nvPr>
            <p:ph type="sldNum" sz="quarter" idx="10"/>
          </p:nvPr>
        </p:nvSpPr>
        <p:spPr/>
        <p:txBody>
          <a:bodyPr/>
          <a:lstStyle>
            <a:lvl1pPr>
              <a:defRPr>
                <a:latin typeface="Franklin Gothic Book" panose="020B0503020102020204" pitchFamily="34" charset="0"/>
              </a:defRPr>
            </a:lvl1pPr>
          </a:lstStyle>
          <a:p>
            <a:pPr>
              <a:defRPr/>
            </a:pPr>
            <a:fld id="{DD75BE79-9607-4255-A547-34B8F51BA23C}" type="slidenum">
              <a:rPr lang="en-US" altLang="en-US"/>
              <a:pPr>
                <a:defRPr/>
              </a:pPr>
              <a:t>‹#›</a:t>
            </a:fld>
            <a:endParaRPr lang="en-US" altLang="en-US"/>
          </a:p>
        </p:txBody>
      </p:sp>
    </p:spTree>
    <p:extLst>
      <p:ext uri="{BB962C8B-B14F-4D97-AF65-F5344CB8AC3E}">
        <p14:creationId xmlns:p14="http://schemas.microsoft.com/office/powerpoint/2010/main" val="249734149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13CE835-B00E-40FC-8B0F-B816F3255FA4}"/>
              </a:ext>
            </a:extLst>
          </p:cNvPr>
          <p:cNvSpPr>
            <a:spLocks noGrp="1" noChangeArrowheads="1"/>
          </p:cNvSpPr>
          <p:nvPr>
            <p:ph type="sldNum" sz="quarter" idx="10"/>
          </p:nvPr>
        </p:nvSpPr>
        <p:spPr/>
        <p:txBody>
          <a:bodyPr/>
          <a:lstStyle>
            <a:lvl1pPr>
              <a:defRPr>
                <a:latin typeface="Franklin Gothic Book" panose="020B0503020102020204" pitchFamily="34" charset="0"/>
              </a:defRPr>
            </a:lvl1pPr>
          </a:lstStyle>
          <a:p>
            <a:pPr>
              <a:defRPr/>
            </a:pPr>
            <a:fld id="{A0687E44-E441-48CF-9786-F925D0FB469B}" type="slidenum">
              <a:rPr lang="en-US" altLang="en-US"/>
              <a:pPr>
                <a:defRPr/>
              </a:pPr>
              <a:t>‹#›</a:t>
            </a:fld>
            <a:endParaRPr lang="en-US" altLang="en-US"/>
          </a:p>
        </p:txBody>
      </p:sp>
    </p:spTree>
    <p:extLst>
      <p:ext uri="{BB962C8B-B14F-4D97-AF65-F5344CB8AC3E}">
        <p14:creationId xmlns:p14="http://schemas.microsoft.com/office/powerpoint/2010/main" val="912521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20764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60769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CA270494-5121-4982-8AD6-A14471C794E5}"/>
              </a:ext>
            </a:extLst>
          </p:cNvPr>
          <p:cNvSpPr>
            <a:spLocks noGrp="1" noChangeArrowheads="1"/>
          </p:cNvSpPr>
          <p:nvPr>
            <p:ph type="sldNum" sz="quarter" idx="10"/>
          </p:nvPr>
        </p:nvSpPr>
        <p:spPr/>
        <p:txBody>
          <a:bodyPr/>
          <a:lstStyle>
            <a:lvl1pPr>
              <a:defRPr>
                <a:latin typeface="Franklin Gothic Book" panose="020B0503020102020204" pitchFamily="34" charset="0"/>
              </a:defRPr>
            </a:lvl1pPr>
          </a:lstStyle>
          <a:p>
            <a:pPr>
              <a:defRPr/>
            </a:pPr>
            <a:fld id="{BC03E51A-AC7B-4968-BF99-44D14DC51ADA}" type="slidenum">
              <a:rPr lang="en-US" altLang="en-US"/>
              <a:pPr>
                <a:defRPr/>
              </a:pPr>
              <a:t>‹#›</a:t>
            </a:fld>
            <a:endParaRPr lang="en-US" altLang="en-US"/>
          </a:p>
        </p:txBody>
      </p:sp>
    </p:spTree>
    <p:extLst>
      <p:ext uri="{BB962C8B-B14F-4D97-AF65-F5344CB8AC3E}">
        <p14:creationId xmlns:p14="http://schemas.microsoft.com/office/powerpoint/2010/main" val="10704813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5E87D12-83CB-41C8-88C8-5BC208877108}"/>
              </a:ext>
            </a:extLst>
          </p:cNvPr>
          <p:cNvSpPr>
            <a:spLocks noGrp="1" noChangeArrowheads="1"/>
          </p:cNvSpPr>
          <p:nvPr>
            <p:ph type="sldNum" sz="quarter" idx="10"/>
          </p:nvPr>
        </p:nvSpPr>
        <p:spPr/>
        <p:txBody>
          <a:bodyPr/>
          <a:lstStyle>
            <a:lvl1pPr>
              <a:defRPr>
                <a:latin typeface="Franklin Gothic Book" panose="020B0503020102020204" pitchFamily="34" charset="0"/>
              </a:defRPr>
            </a:lvl1pPr>
          </a:lstStyle>
          <a:p>
            <a:pPr>
              <a:defRPr/>
            </a:pPr>
            <a:fld id="{883B43EB-04C6-49B7-AB6E-847EA170059C}" type="slidenum">
              <a:rPr lang="en-US" altLang="en-US"/>
              <a:pPr>
                <a:defRPr/>
              </a:pPr>
              <a:t>‹#›</a:t>
            </a:fld>
            <a:endParaRPr lang="en-US" altLang="en-US"/>
          </a:p>
        </p:txBody>
      </p:sp>
    </p:spTree>
    <p:extLst>
      <p:ext uri="{BB962C8B-B14F-4D97-AF65-F5344CB8AC3E}">
        <p14:creationId xmlns:p14="http://schemas.microsoft.com/office/powerpoint/2010/main" val="34462897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B78CF019-CB1B-4D57-83F7-4E6D7D29F93B}"/>
              </a:ext>
            </a:extLst>
          </p:cNvPr>
          <p:cNvSpPr>
            <a:spLocks noGrp="1" noChangeArrowheads="1"/>
          </p:cNvSpPr>
          <p:nvPr>
            <p:ph type="sldNum" sz="quarter" idx="10"/>
          </p:nvPr>
        </p:nvSpPr>
        <p:spPr/>
        <p:txBody>
          <a:bodyPr/>
          <a:lstStyle>
            <a:lvl1pPr>
              <a:defRPr>
                <a:latin typeface="Franklin Gothic Book" panose="020B0503020102020204" pitchFamily="34" charset="0"/>
              </a:defRPr>
            </a:lvl1pPr>
          </a:lstStyle>
          <a:p>
            <a:pPr>
              <a:defRPr/>
            </a:pPr>
            <a:fld id="{F2C8651A-7714-4CF4-A5C5-943F42C26E02}" type="slidenum">
              <a:rPr lang="en-US" altLang="en-US"/>
              <a:pPr>
                <a:defRPr/>
              </a:pPr>
              <a:t>‹#›</a:t>
            </a:fld>
            <a:endParaRPr lang="en-US" altLang="en-US"/>
          </a:p>
        </p:txBody>
      </p:sp>
    </p:spTree>
    <p:extLst>
      <p:ext uri="{BB962C8B-B14F-4D97-AF65-F5344CB8AC3E}">
        <p14:creationId xmlns:p14="http://schemas.microsoft.com/office/powerpoint/2010/main" val="26134682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7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417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99BDFCCE-7432-4A09-9F7E-7AC0481EA739}"/>
              </a:ext>
            </a:extLst>
          </p:cNvPr>
          <p:cNvSpPr>
            <a:spLocks noGrp="1" noChangeArrowheads="1"/>
          </p:cNvSpPr>
          <p:nvPr>
            <p:ph type="sldNum" sz="quarter" idx="10"/>
          </p:nvPr>
        </p:nvSpPr>
        <p:spPr/>
        <p:txBody>
          <a:bodyPr/>
          <a:lstStyle>
            <a:lvl1pPr>
              <a:defRPr>
                <a:latin typeface="Franklin Gothic Book" panose="020B0503020102020204" pitchFamily="34" charset="0"/>
              </a:defRPr>
            </a:lvl1pPr>
          </a:lstStyle>
          <a:p>
            <a:pPr>
              <a:defRPr/>
            </a:pPr>
            <a:fld id="{1BE2A1C6-E0C3-48FE-9364-384AF8B03BD4}" type="slidenum">
              <a:rPr lang="en-US" altLang="en-US"/>
              <a:pPr>
                <a:defRPr/>
              </a:pPr>
              <a:t>‹#›</a:t>
            </a:fld>
            <a:endParaRPr lang="en-US" altLang="en-US"/>
          </a:p>
        </p:txBody>
      </p:sp>
    </p:spTree>
    <p:extLst>
      <p:ext uri="{BB962C8B-B14F-4D97-AF65-F5344CB8AC3E}">
        <p14:creationId xmlns:p14="http://schemas.microsoft.com/office/powerpoint/2010/main" val="3267972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ED881A7-A74A-473A-9471-4839C3BF5F9B}"/>
              </a:ext>
            </a:extLst>
          </p:cNvPr>
          <p:cNvSpPr>
            <a:spLocks noGrp="1" noChangeArrowheads="1"/>
          </p:cNvSpPr>
          <p:nvPr>
            <p:ph type="sldNum" sz="quarter" idx="10"/>
          </p:nvPr>
        </p:nvSpPr>
        <p:spPr/>
        <p:txBody>
          <a:bodyPr/>
          <a:lstStyle>
            <a:lvl1pPr>
              <a:defRPr>
                <a:latin typeface="Franklin Gothic Book" panose="020B0503020102020204" pitchFamily="34" charset="0"/>
              </a:defRPr>
            </a:lvl1pPr>
          </a:lstStyle>
          <a:p>
            <a:pPr>
              <a:defRPr/>
            </a:pPr>
            <a:fld id="{4A515E5B-0174-4692-948A-0990956A1E64}" type="slidenum">
              <a:rPr lang="en-US" altLang="en-US"/>
              <a:pPr>
                <a:defRPr/>
              </a:pPr>
              <a:t>‹#›</a:t>
            </a:fld>
            <a:endParaRPr lang="en-US" altLang="en-US"/>
          </a:p>
        </p:txBody>
      </p:sp>
    </p:spTree>
    <p:extLst>
      <p:ext uri="{BB962C8B-B14F-4D97-AF65-F5344CB8AC3E}">
        <p14:creationId xmlns:p14="http://schemas.microsoft.com/office/powerpoint/2010/main" val="20689300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93322411-4692-4924-9206-AE6A2C344084}"/>
              </a:ext>
            </a:extLst>
          </p:cNvPr>
          <p:cNvSpPr>
            <a:spLocks noGrp="1" noChangeArrowheads="1"/>
          </p:cNvSpPr>
          <p:nvPr>
            <p:ph type="sldNum" sz="quarter" idx="10"/>
          </p:nvPr>
        </p:nvSpPr>
        <p:spPr/>
        <p:txBody>
          <a:bodyPr/>
          <a:lstStyle>
            <a:lvl1pPr>
              <a:defRPr>
                <a:latin typeface="Franklin Gothic Book" panose="020B0503020102020204" pitchFamily="34" charset="0"/>
              </a:defRPr>
            </a:lvl1pPr>
          </a:lstStyle>
          <a:p>
            <a:pPr>
              <a:defRPr/>
            </a:pPr>
            <a:fld id="{CC919616-EC4C-49D7-B794-7309D0DE23D7}" type="slidenum">
              <a:rPr lang="en-US" altLang="en-US"/>
              <a:pPr>
                <a:defRPr/>
              </a:pPr>
              <a:t>‹#›</a:t>
            </a:fld>
            <a:endParaRPr lang="en-US" altLang="en-US"/>
          </a:p>
        </p:txBody>
      </p:sp>
    </p:spTree>
    <p:extLst>
      <p:ext uri="{BB962C8B-B14F-4D97-AF65-F5344CB8AC3E}">
        <p14:creationId xmlns:p14="http://schemas.microsoft.com/office/powerpoint/2010/main" val="17009354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19D6840-7DBA-4EEF-8C41-3BF6A731CBE3}"/>
              </a:ext>
            </a:extLst>
          </p:cNvPr>
          <p:cNvSpPr>
            <a:spLocks noGrp="1" noChangeArrowheads="1"/>
          </p:cNvSpPr>
          <p:nvPr>
            <p:ph type="sldNum" sz="quarter" idx="10"/>
          </p:nvPr>
        </p:nvSpPr>
        <p:spPr/>
        <p:txBody>
          <a:bodyPr/>
          <a:lstStyle>
            <a:lvl1pPr>
              <a:defRPr>
                <a:latin typeface="Franklin Gothic Book" panose="020B0503020102020204" pitchFamily="34" charset="0"/>
              </a:defRPr>
            </a:lvl1pPr>
          </a:lstStyle>
          <a:p>
            <a:pPr>
              <a:defRPr/>
            </a:pPr>
            <a:fld id="{0D33C006-A320-436B-8868-FF999EE35F8A}" type="slidenum">
              <a:rPr lang="en-US" altLang="en-US"/>
              <a:pPr>
                <a:defRPr/>
              </a:pPr>
              <a:t>‹#›</a:t>
            </a:fld>
            <a:endParaRPr lang="en-US" altLang="en-US"/>
          </a:p>
        </p:txBody>
      </p:sp>
    </p:spTree>
    <p:extLst>
      <p:ext uri="{BB962C8B-B14F-4D97-AF65-F5344CB8AC3E}">
        <p14:creationId xmlns:p14="http://schemas.microsoft.com/office/powerpoint/2010/main" val="23135619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EEBC5F87-51DD-407F-9ECE-C5E53F5DA39F}"/>
              </a:ext>
            </a:extLst>
          </p:cNvPr>
          <p:cNvSpPr>
            <a:spLocks noGrp="1" noChangeArrowheads="1"/>
          </p:cNvSpPr>
          <p:nvPr>
            <p:ph type="sldNum" sz="quarter" idx="10"/>
          </p:nvPr>
        </p:nvSpPr>
        <p:spPr/>
        <p:txBody>
          <a:bodyPr/>
          <a:lstStyle>
            <a:lvl1pPr>
              <a:defRPr>
                <a:latin typeface="Franklin Gothic Book" panose="020B0503020102020204" pitchFamily="34" charset="0"/>
              </a:defRPr>
            </a:lvl1pPr>
          </a:lstStyle>
          <a:p>
            <a:pPr>
              <a:defRPr/>
            </a:pPr>
            <a:fld id="{256BCD72-3304-4980-AE3C-E8053B97BC2E}" type="slidenum">
              <a:rPr lang="en-US" altLang="en-US"/>
              <a:pPr>
                <a:defRPr/>
              </a:pPr>
              <a:t>‹#›</a:t>
            </a:fld>
            <a:endParaRPr lang="en-US" altLang="en-US"/>
          </a:p>
        </p:txBody>
      </p:sp>
    </p:spTree>
    <p:extLst>
      <p:ext uri="{BB962C8B-B14F-4D97-AF65-F5344CB8AC3E}">
        <p14:creationId xmlns:p14="http://schemas.microsoft.com/office/powerpoint/2010/main" val="23829660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1CB0179C-207E-4C66-9633-CB2CA4E84983}"/>
              </a:ext>
            </a:extLst>
          </p:cNvPr>
          <p:cNvSpPr>
            <a:spLocks noGrp="1" noChangeArrowheads="1"/>
          </p:cNvSpPr>
          <p:nvPr>
            <p:ph type="sldNum" sz="quarter" idx="10"/>
          </p:nvPr>
        </p:nvSpPr>
        <p:spPr/>
        <p:txBody>
          <a:bodyPr/>
          <a:lstStyle>
            <a:lvl1pPr>
              <a:defRPr>
                <a:latin typeface="Franklin Gothic Book" panose="020B0503020102020204" pitchFamily="34" charset="0"/>
              </a:defRPr>
            </a:lvl1pPr>
          </a:lstStyle>
          <a:p>
            <a:pPr>
              <a:defRPr/>
            </a:pPr>
            <a:fld id="{18B79662-A58A-4578-87FB-ED3ECFA02253}" type="slidenum">
              <a:rPr lang="en-US" altLang="en-US"/>
              <a:pPr>
                <a:defRPr/>
              </a:pPr>
              <a:t>‹#›</a:t>
            </a:fld>
            <a:endParaRPr lang="en-US" altLang="en-US"/>
          </a:p>
        </p:txBody>
      </p:sp>
    </p:spTree>
    <p:extLst>
      <p:ext uri="{BB962C8B-B14F-4D97-AF65-F5344CB8AC3E}">
        <p14:creationId xmlns:p14="http://schemas.microsoft.com/office/powerpoint/2010/main" val="1385743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a:extLst>
              <a:ext uri="{FF2B5EF4-FFF2-40B4-BE49-F238E27FC236}">
                <a16:creationId xmlns:a16="http://schemas.microsoft.com/office/drawing/2014/main" id="{2754A9B3-7894-47CB-A0EA-A0ED8074A70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MS PGothic" panose="020B0600070205080204" pitchFamily="34" charset="-128"/>
              </a:defRPr>
            </a:lvl1pPr>
          </a:lstStyle>
          <a:p>
            <a:pPr>
              <a:defRPr/>
            </a:pPr>
            <a:fld id="{B606C6FC-5BD9-480D-9661-28802FBE5DDC}" type="slidenum">
              <a:rPr lang="en-US" altLang="en-US"/>
              <a:pPr>
                <a:defRPr/>
              </a:pPr>
              <a:t>‹#›</a:t>
            </a:fld>
            <a:endParaRPr lang="en-US" altLang="en-US"/>
          </a:p>
        </p:txBody>
      </p:sp>
      <p:sp>
        <p:nvSpPr>
          <p:cNvPr id="1027" name="Rectangle 9">
            <a:extLst>
              <a:ext uri="{FF2B5EF4-FFF2-40B4-BE49-F238E27FC236}">
                <a16:creationId xmlns:a16="http://schemas.microsoft.com/office/drawing/2014/main" id="{506774A5-7F35-44E6-B216-7B6974242E24}"/>
              </a:ext>
            </a:extLst>
          </p:cNvPr>
          <p:cNvSpPr>
            <a:spLocks noGrp="1" noChangeArrowheads="1"/>
          </p:cNvSpPr>
          <p:nvPr>
            <p:ph type="title"/>
          </p:nvPr>
        </p:nvSpPr>
        <p:spPr bwMode="auto">
          <a:xfrm>
            <a:off x="457200" y="304800"/>
            <a:ext cx="6629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1">
            <a:extLst>
              <a:ext uri="{FF2B5EF4-FFF2-40B4-BE49-F238E27FC236}">
                <a16:creationId xmlns:a16="http://schemas.microsoft.com/office/drawing/2014/main" id="{0E16313C-E777-4E76-BF1A-A381CE21A5F3}"/>
              </a:ext>
            </a:extLst>
          </p:cNvPr>
          <p:cNvSpPr>
            <a:spLocks noGrp="1" noChangeArrowheads="1"/>
          </p:cNvSpPr>
          <p:nvPr>
            <p:ph type="body" idx="1"/>
          </p:nvPr>
        </p:nvSpPr>
        <p:spPr bwMode="auto">
          <a:xfrm>
            <a:off x="609600" y="1219200"/>
            <a:ext cx="8001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9" name="Rectangle 7">
            <a:extLst>
              <a:ext uri="{FF2B5EF4-FFF2-40B4-BE49-F238E27FC236}">
                <a16:creationId xmlns:a16="http://schemas.microsoft.com/office/drawing/2014/main" id="{A08CF7C5-7018-4C65-A6CD-605778EE42EF}"/>
              </a:ext>
            </a:extLst>
          </p:cNvPr>
          <p:cNvSpPr>
            <a:spLocks noChangeArrowheads="1"/>
          </p:cNvSpPr>
          <p:nvPr userDrawn="1"/>
        </p:nvSpPr>
        <p:spPr bwMode="auto">
          <a:xfrm>
            <a:off x="381000" y="76200"/>
            <a:ext cx="6705600" cy="152400"/>
          </a:xfrm>
          <a:prstGeom prst="rect">
            <a:avLst/>
          </a:prstGeom>
          <a:solidFill>
            <a:srgbClr val="00B140"/>
          </a:solidFill>
          <a:ln>
            <a:noFill/>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Franklin Gothic Book" pitchFamily="34" charset="0"/>
            </a:endParaRPr>
          </a:p>
        </p:txBody>
      </p:sp>
      <p:sp>
        <p:nvSpPr>
          <p:cNvPr id="2" name="Rectangle 10">
            <a:extLst>
              <a:ext uri="{FF2B5EF4-FFF2-40B4-BE49-F238E27FC236}">
                <a16:creationId xmlns:a16="http://schemas.microsoft.com/office/drawing/2014/main" id="{68D82DCC-E3A6-4FC5-8004-9A007DECA04D}"/>
              </a:ext>
            </a:extLst>
          </p:cNvPr>
          <p:cNvSpPr>
            <a:spLocks noChangeArrowheads="1"/>
          </p:cNvSpPr>
          <p:nvPr userDrawn="1"/>
        </p:nvSpPr>
        <p:spPr bwMode="auto">
          <a:xfrm>
            <a:off x="2438400" y="6553200"/>
            <a:ext cx="6477000" cy="228600"/>
          </a:xfrm>
          <a:prstGeom prst="rect">
            <a:avLst/>
          </a:prstGeom>
          <a:solidFill>
            <a:srgbClr val="00B140"/>
          </a:solidFill>
          <a:ln>
            <a:noFill/>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Franklin Gothic Book" pitchFamily="34" charset="0"/>
            </a:endParaRPr>
          </a:p>
        </p:txBody>
      </p:sp>
      <p:sp>
        <p:nvSpPr>
          <p:cNvPr id="1031" name="Rectangle 11">
            <a:extLst>
              <a:ext uri="{FF2B5EF4-FFF2-40B4-BE49-F238E27FC236}">
                <a16:creationId xmlns:a16="http://schemas.microsoft.com/office/drawing/2014/main" id="{2587667F-FFC8-4FCB-959D-F8F695581E4F}"/>
              </a:ext>
            </a:extLst>
          </p:cNvPr>
          <p:cNvSpPr>
            <a:spLocks noChangeArrowheads="1"/>
          </p:cNvSpPr>
          <p:nvPr userDrawn="1"/>
        </p:nvSpPr>
        <p:spPr bwMode="auto">
          <a:xfrm>
            <a:off x="381000" y="6553200"/>
            <a:ext cx="1905000" cy="228600"/>
          </a:xfrm>
          <a:prstGeom prst="rect">
            <a:avLst/>
          </a:prstGeom>
          <a:solidFill>
            <a:srgbClr val="00AEEF"/>
          </a:solidFill>
          <a:ln>
            <a:noFill/>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Franklin Gothic Book" pitchFamily="34" charset="0"/>
            </a:endParaRPr>
          </a:p>
        </p:txBody>
      </p:sp>
      <p:sp>
        <p:nvSpPr>
          <p:cNvPr id="1034" name="TextBox 4">
            <a:extLst>
              <a:ext uri="{FF2B5EF4-FFF2-40B4-BE49-F238E27FC236}">
                <a16:creationId xmlns:a16="http://schemas.microsoft.com/office/drawing/2014/main" id="{1124DAEC-6545-40A9-9403-918ABF73DBA6}"/>
              </a:ext>
            </a:extLst>
          </p:cNvPr>
          <p:cNvSpPr txBox="1">
            <a:spLocks noChangeArrowheads="1"/>
          </p:cNvSpPr>
          <p:nvPr userDrawn="1"/>
        </p:nvSpPr>
        <p:spPr bwMode="auto">
          <a:xfrm>
            <a:off x="457200" y="6515100"/>
            <a:ext cx="1828800" cy="261938"/>
          </a:xfrm>
          <a:prstGeom prst="rect">
            <a:avLst/>
          </a:prstGeom>
          <a:noFill/>
          <a:ln>
            <a:noFill/>
          </a:ln>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sz="1100">
                <a:solidFill>
                  <a:srgbClr val="FFFFFF"/>
                </a:solidFill>
              </a:rPr>
              <a:t>Safety First and Always</a:t>
            </a:r>
          </a:p>
        </p:txBody>
      </p:sp>
      <p:sp>
        <p:nvSpPr>
          <p:cNvPr id="1033" name="Rectangle 16">
            <a:extLst>
              <a:ext uri="{FF2B5EF4-FFF2-40B4-BE49-F238E27FC236}">
                <a16:creationId xmlns:a16="http://schemas.microsoft.com/office/drawing/2014/main" id="{89148DA0-DB29-4B5D-9412-86CC5CE4F68F}"/>
              </a:ext>
            </a:extLst>
          </p:cNvPr>
          <p:cNvSpPr>
            <a:spLocks noChangeArrowheads="1"/>
          </p:cNvSpPr>
          <p:nvPr userDrawn="1"/>
        </p:nvSpPr>
        <p:spPr bwMode="auto">
          <a:xfrm>
            <a:off x="7200900" y="76200"/>
            <a:ext cx="1752600" cy="762000"/>
          </a:xfrm>
          <a:prstGeom prst="rect">
            <a:avLst/>
          </a:prstGeom>
          <a:solidFill>
            <a:srgbClr val="00AEEF"/>
          </a:solidFill>
          <a:ln>
            <a:noFill/>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a:solidFill>
                <a:srgbClr val="000000"/>
              </a:solidFill>
              <a:ea typeface="MS PGothic" pitchFamily="34" charset="-128"/>
            </a:endParaRPr>
          </a:p>
        </p:txBody>
      </p:sp>
      <p:pic>
        <p:nvPicPr>
          <p:cNvPr id="3" name="Picture 17" descr="slide_Eversource_energy_white">
            <a:extLst>
              <a:ext uri="{FF2B5EF4-FFF2-40B4-BE49-F238E27FC236}">
                <a16:creationId xmlns:a16="http://schemas.microsoft.com/office/drawing/2014/main" id="{454E159D-18F6-4208-832B-0FB9748A0A0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50125" y="292100"/>
            <a:ext cx="14605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99" r:id="rId1"/>
    <p:sldLayoutId id="2147485400" r:id="rId2"/>
    <p:sldLayoutId id="2147485401" r:id="rId3"/>
    <p:sldLayoutId id="2147485402" r:id="rId4"/>
    <p:sldLayoutId id="2147485403" r:id="rId5"/>
    <p:sldLayoutId id="2147485404" r:id="rId6"/>
    <p:sldLayoutId id="2147485405" r:id="rId7"/>
    <p:sldLayoutId id="2147485406" r:id="rId8"/>
    <p:sldLayoutId id="2147485407" r:id="rId9"/>
    <p:sldLayoutId id="2147485408" r:id="rId10"/>
    <p:sldLayoutId id="2147485409" r:id="rId11"/>
  </p:sldLayoutIdLst>
  <p:transition/>
  <p:hf hdr="0" ftr="0" dt="0"/>
  <p:txStyles>
    <p:titleStyle>
      <a:lvl1pPr algn="l" rtl="0" eaLnBrk="0" fontAlgn="base" hangingPunct="0">
        <a:spcBef>
          <a:spcPct val="0"/>
        </a:spcBef>
        <a:spcAft>
          <a:spcPct val="0"/>
        </a:spcAft>
        <a:defRPr sz="2800" b="1">
          <a:solidFill>
            <a:srgbClr val="007DC3"/>
          </a:solidFill>
          <a:latin typeface="Arial" pitchFamily="34" charset="0"/>
          <a:ea typeface="MS PGothic" pitchFamily="34" charset="-128"/>
          <a:cs typeface="ＭＳ Ｐゴシック" charset="0"/>
        </a:defRPr>
      </a:lvl1pPr>
      <a:lvl2pPr algn="l" rtl="0" eaLnBrk="0" fontAlgn="base" hangingPunct="0">
        <a:spcBef>
          <a:spcPct val="0"/>
        </a:spcBef>
        <a:spcAft>
          <a:spcPct val="0"/>
        </a:spcAft>
        <a:defRPr sz="2800" b="1">
          <a:solidFill>
            <a:srgbClr val="007DC3"/>
          </a:solidFill>
          <a:latin typeface="Arial" pitchFamily="34" charset="0"/>
          <a:ea typeface="MS PGothic" pitchFamily="34" charset="-128"/>
          <a:cs typeface="ＭＳ Ｐゴシック" charset="0"/>
        </a:defRPr>
      </a:lvl2pPr>
      <a:lvl3pPr algn="l" rtl="0" eaLnBrk="0" fontAlgn="base" hangingPunct="0">
        <a:spcBef>
          <a:spcPct val="0"/>
        </a:spcBef>
        <a:spcAft>
          <a:spcPct val="0"/>
        </a:spcAft>
        <a:defRPr sz="2800" b="1">
          <a:solidFill>
            <a:srgbClr val="007DC3"/>
          </a:solidFill>
          <a:latin typeface="Arial" pitchFamily="34" charset="0"/>
          <a:ea typeface="MS PGothic" pitchFamily="34" charset="-128"/>
          <a:cs typeface="ＭＳ Ｐゴシック" charset="0"/>
        </a:defRPr>
      </a:lvl3pPr>
      <a:lvl4pPr algn="l" rtl="0" eaLnBrk="0" fontAlgn="base" hangingPunct="0">
        <a:spcBef>
          <a:spcPct val="0"/>
        </a:spcBef>
        <a:spcAft>
          <a:spcPct val="0"/>
        </a:spcAft>
        <a:defRPr sz="2800" b="1">
          <a:solidFill>
            <a:srgbClr val="007DC3"/>
          </a:solidFill>
          <a:latin typeface="Arial" pitchFamily="34" charset="0"/>
          <a:ea typeface="MS PGothic" pitchFamily="34" charset="-128"/>
          <a:cs typeface="ＭＳ Ｐゴシック" charset="0"/>
        </a:defRPr>
      </a:lvl4pPr>
      <a:lvl5pPr algn="l" rtl="0" eaLnBrk="0" fontAlgn="base" hangingPunct="0">
        <a:spcBef>
          <a:spcPct val="0"/>
        </a:spcBef>
        <a:spcAft>
          <a:spcPct val="0"/>
        </a:spcAft>
        <a:defRPr sz="2800" b="1">
          <a:solidFill>
            <a:srgbClr val="007DC3"/>
          </a:solidFill>
          <a:latin typeface="Arial" pitchFamily="34" charset="0"/>
          <a:ea typeface="MS PGothic" pitchFamily="34" charset="-128"/>
          <a:cs typeface="ＭＳ Ｐゴシック" charset="0"/>
        </a:defRPr>
      </a:lvl5pPr>
      <a:lvl6pPr marL="457200" algn="l" rtl="0" fontAlgn="base">
        <a:spcBef>
          <a:spcPct val="0"/>
        </a:spcBef>
        <a:spcAft>
          <a:spcPct val="0"/>
        </a:spcAft>
        <a:defRPr sz="3200">
          <a:solidFill>
            <a:srgbClr val="007DC3"/>
          </a:solidFill>
          <a:latin typeface="Franklin Gothic Demi" pitchFamily="34" charset="0"/>
        </a:defRPr>
      </a:lvl6pPr>
      <a:lvl7pPr marL="914400" algn="l" rtl="0" fontAlgn="base">
        <a:spcBef>
          <a:spcPct val="0"/>
        </a:spcBef>
        <a:spcAft>
          <a:spcPct val="0"/>
        </a:spcAft>
        <a:defRPr sz="3200">
          <a:solidFill>
            <a:srgbClr val="007DC3"/>
          </a:solidFill>
          <a:latin typeface="Franklin Gothic Demi" pitchFamily="34" charset="0"/>
        </a:defRPr>
      </a:lvl7pPr>
      <a:lvl8pPr marL="1371600" algn="l" rtl="0" fontAlgn="base">
        <a:spcBef>
          <a:spcPct val="0"/>
        </a:spcBef>
        <a:spcAft>
          <a:spcPct val="0"/>
        </a:spcAft>
        <a:defRPr sz="3200">
          <a:solidFill>
            <a:srgbClr val="007DC3"/>
          </a:solidFill>
          <a:latin typeface="Franklin Gothic Demi" pitchFamily="34" charset="0"/>
        </a:defRPr>
      </a:lvl8pPr>
      <a:lvl9pPr marL="1828800" algn="l" rtl="0" fontAlgn="base">
        <a:spcBef>
          <a:spcPct val="0"/>
        </a:spcBef>
        <a:spcAft>
          <a:spcPct val="0"/>
        </a:spcAft>
        <a:defRPr sz="3200">
          <a:solidFill>
            <a:srgbClr val="007DC3"/>
          </a:solidFill>
          <a:latin typeface="Franklin Gothic Demi" pitchFamily="34" charset="0"/>
        </a:defRPr>
      </a:lvl9pPr>
    </p:titleStyle>
    <p:bodyStyle>
      <a:lvl1pPr marL="342900" indent="-342900" algn="l" rtl="0" eaLnBrk="0" fontAlgn="base" hangingPunct="0">
        <a:spcBef>
          <a:spcPct val="0"/>
        </a:spcBef>
        <a:spcAft>
          <a:spcPct val="55000"/>
        </a:spcAft>
        <a:buClr>
          <a:srgbClr val="007BC3"/>
        </a:buClr>
        <a:buFont typeface="Wingdings" panose="05000000000000000000" pitchFamily="2" charset="2"/>
        <a:buChar char="§"/>
        <a:defRPr sz="2000">
          <a:solidFill>
            <a:schemeClr val="tx1"/>
          </a:solidFill>
          <a:latin typeface="Arial" pitchFamily="34" charset="0"/>
          <a:ea typeface="MS PGothic" pitchFamily="34" charset="-128"/>
          <a:cs typeface="ＭＳ Ｐゴシック" charset="0"/>
        </a:defRPr>
      </a:lvl1pPr>
      <a:lvl2pPr marL="742950" indent="-285750" algn="l" rtl="0" eaLnBrk="0" fontAlgn="base" hangingPunct="0">
        <a:spcBef>
          <a:spcPct val="0"/>
        </a:spcBef>
        <a:spcAft>
          <a:spcPct val="55000"/>
        </a:spcAft>
        <a:buClr>
          <a:srgbClr val="007BC3"/>
        </a:buClr>
        <a:buFont typeface="Arial" panose="020B0604020202020204" pitchFamily="34" charset="0"/>
        <a:buChar char="–"/>
        <a:defRPr sz="2000">
          <a:solidFill>
            <a:schemeClr val="tx1"/>
          </a:solidFill>
          <a:latin typeface="Arial" pitchFamily="34" charset="0"/>
          <a:ea typeface="MS PGothic" pitchFamily="34" charset="-128"/>
        </a:defRPr>
      </a:lvl2pPr>
      <a:lvl3pPr marL="1143000" indent="-228600" algn="l" rtl="0" eaLnBrk="0" fontAlgn="base" hangingPunct="0">
        <a:spcBef>
          <a:spcPct val="0"/>
        </a:spcBef>
        <a:spcAft>
          <a:spcPct val="55000"/>
        </a:spcAft>
        <a:buClr>
          <a:srgbClr val="007BC3"/>
        </a:buClr>
        <a:buFont typeface="Wingdings" panose="05000000000000000000" pitchFamily="2" charset="2"/>
        <a:buChar char="§"/>
        <a:defRPr sz="2000">
          <a:solidFill>
            <a:schemeClr val="tx1"/>
          </a:solidFill>
          <a:latin typeface="Arial" pitchFamily="34" charset="0"/>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0.png"/><Relationship Id="rId4" Type="http://schemas.openxmlformats.org/officeDocument/2006/relationships/customXml" Target="../ink/ink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id="{9002B4EC-F720-433F-B1C7-F9B22EB4C904}"/>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F5E878F4-B845-432A-A42E-AC4FA214B94D}" type="slidenum">
              <a:rPr lang="en-US" altLang="en-US" sz="1400" smtClean="0">
                <a:solidFill>
                  <a:srgbClr val="000000"/>
                </a:solidFill>
                <a:latin typeface="Franklin Gothic Book" panose="020B0503020102020204" pitchFamily="34" charset="0"/>
              </a:rPr>
              <a:pPr>
                <a:spcAft>
                  <a:spcPct val="0"/>
                </a:spcAft>
                <a:buClrTx/>
                <a:buFontTx/>
                <a:buNone/>
              </a:pPr>
              <a:t>1</a:t>
            </a:fld>
            <a:endParaRPr lang="en-US" altLang="en-US" sz="1400">
              <a:solidFill>
                <a:srgbClr val="000000"/>
              </a:solidFill>
              <a:latin typeface="Franklin Gothic Book" panose="020B0503020102020204" pitchFamily="34" charset="0"/>
            </a:endParaRPr>
          </a:p>
        </p:txBody>
      </p:sp>
      <p:sp>
        <p:nvSpPr>
          <p:cNvPr id="15363" name="TextBox 4">
            <a:extLst>
              <a:ext uri="{FF2B5EF4-FFF2-40B4-BE49-F238E27FC236}">
                <a16:creationId xmlns:a16="http://schemas.microsoft.com/office/drawing/2014/main" id="{9A8E84B4-1CA7-4029-A7EB-9D0C91D96A70}"/>
              </a:ext>
            </a:extLst>
          </p:cNvPr>
          <p:cNvSpPr txBox="1">
            <a:spLocks noChangeArrowheads="1"/>
          </p:cNvSpPr>
          <p:nvPr/>
        </p:nvSpPr>
        <p:spPr bwMode="auto">
          <a:xfrm>
            <a:off x="0" y="825500"/>
            <a:ext cx="91440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Aft>
                <a:spcPct val="0"/>
              </a:spcAft>
              <a:buClrTx/>
              <a:buFont typeface="Wingdings" panose="05000000000000000000" pitchFamily="2" charset="2"/>
              <a:buNone/>
            </a:pPr>
            <a:r>
              <a:rPr lang="en-US" altLang="en-US" sz="3000" b="1" dirty="0"/>
              <a:t>Distributed Energy Resources</a:t>
            </a:r>
          </a:p>
          <a:p>
            <a:pPr algn="ctr">
              <a:spcAft>
                <a:spcPct val="0"/>
              </a:spcAft>
              <a:buClrTx/>
              <a:buFont typeface="Wingdings" panose="05000000000000000000" pitchFamily="2" charset="2"/>
              <a:buNone/>
            </a:pPr>
            <a:r>
              <a:rPr lang="en-US" altLang="en-US" sz="3000" b="1" dirty="0"/>
              <a:t>Interconnection Seminar</a:t>
            </a:r>
          </a:p>
          <a:p>
            <a:pPr algn="ctr">
              <a:spcAft>
                <a:spcPct val="0"/>
              </a:spcAft>
              <a:buClrTx/>
              <a:buFont typeface="Wingdings" panose="05000000000000000000" pitchFamily="2" charset="2"/>
              <a:buNone/>
            </a:pPr>
            <a:r>
              <a:rPr lang="en-US" altLang="en-US" sz="2800" b="1" i="1" dirty="0"/>
              <a:t>Simplified Process</a:t>
            </a:r>
          </a:p>
          <a:p>
            <a:pPr algn="ctr">
              <a:spcAft>
                <a:spcPct val="0"/>
              </a:spcAft>
              <a:buClrTx/>
              <a:buFont typeface="Wingdings" panose="05000000000000000000" pitchFamily="2" charset="2"/>
              <a:buNone/>
            </a:pPr>
            <a:endParaRPr lang="en-US" altLang="en-US" sz="2800" b="1" dirty="0">
              <a:solidFill>
                <a:srgbClr val="0070C0"/>
              </a:solidFill>
            </a:endParaRPr>
          </a:p>
          <a:p>
            <a:pPr algn="ctr">
              <a:spcAft>
                <a:spcPct val="0"/>
              </a:spcAft>
              <a:buClrTx/>
              <a:buFont typeface="Wingdings" panose="05000000000000000000" pitchFamily="2" charset="2"/>
              <a:buNone/>
            </a:pPr>
            <a:endParaRPr lang="en-US" altLang="en-US" sz="2800" b="1" dirty="0">
              <a:solidFill>
                <a:srgbClr val="0070C0"/>
              </a:solidFill>
            </a:endParaRPr>
          </a:p>
          <a:p>
            <a:pPr algn="ctr">
              <a:spcAft>
                <a:spcPct val="0"/>
              </a:spcAft>
              <a:buClrTx/>
              <a:buFont typeface="Wingdings" panose="05000000000000000000" pitchFamily="2" charset="2"/>
              <a:buNone/>
            </a:pPr>
            <a:endParaRPr lang="en-US" altLang="en-US" sz="2800" dirty="0"/>
          </a:p>
          <a:p>
            <a:pPr algn="ctr">
              <a:spcAft>
                <a:spcPct val="0"/>
              </a:spcAft>
              <a:buClrTx/>
              <a:buFont typeface="Wingdings" panose="05000000000000000000" pitchFamily="2" charset="2"/>
              <a:buNone/>
            </a:pPr>
            <a:endParaRPr lang="en-US" altLang="en-US" sz="2800" dirty="0"/>
          </a:p>
          <a:p>
            <a:pPr>
              <a:spcAft>
                <a:spcPct val="0"/>
              </a:spcAft>
              <a:buClrTx/>
              <a:buFontTx/>
              <a:buNone/>
            </a:pPr>
            <a:endParaRPr lang="en-US" altLang="en-US" sz="1800" dirty="0"/>
          </a:p>
          <a:p>
            <a:pPr>
              <a:spcAft>
                <a:spcPct val="0"/>
              </a:spcAft>
              <a:buClrTx/>
              <a:buFontTx/>
              <a:buNone/>
            </a:pPr>
            <a:endParaRPr lang="en-US" altLang="en-US" sz="600" dirty="0"/>
          </a:p>
          <a:p>
            <a:pPr algn="ctr">
              <a:spcAft>
                <a:spcPct val="0"/>
              </a:spcAft>
              <a:buClrTx/>
              <a:buFontTx/>
              <a:buNone/>
            </a:pPr>
            <a:r>
              <a:rPr lang="en-US" altLang="en-US" sz="2800" b="1" dirty="0"/>
              <a:t>Thank you for joining us.</a:t>
            </a:r>
          </a:p>
          <a:p>
            <a:pPr algn="ctr">
              <a:spcAft>
                <a:spcPct val="0"/>
              </a:spcAft>
              <a:buClrTx/>
              <a:buFontTx/>
              <a:buNone/>
            </a:pPr>
            <a:endParaRPr lang="en-US" altLang="en-US" sz="300" dirty="0"/>
          </a:p>
          <a:p>
            <a:pPr algn="ctr">
              <a:spcAft>
                <a:spcPct val="0"/>
              </a:spcAft>
              <a:buClrTx/>
              <a:buFontTx/>
              <a:buNone/>
            </a:pPr>
            <a:r>
              <a:rPr lang="en-US" altLang="en-US" sz="2800" b="1" dirty="0"/>
              <a:t>The presentation will begin at 9:00am.</a:t>
            </a:r>
          </a:p>
          <a:p>
            <a:pPr algn="ctr">
              <a:spcAft>
                <a:spcPct val="0"/>
              </a:spcAft>
              <a:buClrTx/>
              <a:buFontTx/>
              <a:buNone/>
            </a:pPr>
            <a:endParaRPr lang="en-US" altLang="en-US" sz="300" dirty="0"/>
          </a:p>
          <a:p>
            <a:pPr algn="ctr">
              <a:spcAft>
                <a:spcPct val="0"/>
              </a:spcAft>
              <a:buClrTx/>
              <a:buFontTx/>
              <a:buNone/>
            </a:pPr>
            <a:r>
              <a:rPr lang="en-US" altLang="en-US" sz="2800" b="1" dirty="0"/>
              <a:t>Please mute your phones to avoid any feedback.</a:t>
            </a:r>
          </a:p>
          <a:p>
            <a:pPr algn="ctr">
              <a:spcAft>
                <a:spcPct val="0"/>
              </a:spcAft>
              <a:buClrTx/>
              <a:buFontTx/>
              <a:buNone/>
            </a:pPr>
            <a:endParaRPr lang="en-US" altLang="en-US" sz="1000" dirty="0"/>
          </a:p>
          <a:p>
            <a:pPr algn="ctr">
              <a:spcAft>
                <a:spcPct val="0"/>
              </a:spcAft>
              <a:buClrTx/>
              <a:buFontTx/>
              <a:buNone/>
            </a:pPr>
            <a:r>
              <a:rPr lang="en-US" altLang="en-US" sz="4000" b="1" dirty="0">
                <a:latin typeface="Brush Script"/>
              </a:rPr>
              <a:t>Thank you.</a:t>
            </a:r>
          </a:p>
        </p:txBody>
      </p:sp>
      <p:pic>
        <p:nvPicPr>
          <p:cNvPr id="15364" name="Picture 2" descr="Windmill and Solar Panels">
            <a:extLst>
              <a:ext uri="{FF2B5EF4-FFF2-40B4-BE49-F238E27FC236}">
                <a16:creationId xmlns:a16="http://schemas.microsoft.com/office/drawing/2014/main" id="{D365A642-6E47-465F-8C06-DD3897E10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86000"/>
            <a:ext cx="27432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470AE26-84AA-4CB1-B729-0D3496FF8952}"/>
              </a:ext>
            </a:extLst>
          </p:cNvPr>
          <p:cNvSpPr/>
          <p:nvPr/>
        </p:nvSpPr>
        <p:spPr>
          <a:xfrm>
            <a:off x="8382000" y="6245225"/>
            <a:ext cx="304800" cy="23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483CEDC-BD20-45EC-90A0-6287AAC8B8E6}"/>
              </a:ext>
            </a:extLst>
          </p:cNvPr>
          <p:cNvSpPr>
            <a:spLocks noGrp="1" noChangeArrowheads="1"/>
          </p:cNvSpPr>
          <p:nvPr>
            <p:ph type="title"/>
          </p:nvPr>
        </p:nvSpPr>
        <p:spPr/>
        <p:txBody>
          <a:bodyPr/>
          <a:lstStyle/>
          <a:p>
            <a:r>
              <a:rPr lang="en-US" altLang="en-US" dirty="0"/>
              <a:t>Curtailments</a:t>
            </a:r>
          </a:p>
        </p:txBody>
      </p:sp>
      <p:sp>
        <p:nvSpPr>
          <p:cNvPr id="24579" name="Content Placeholder 2">
            <a:extLst>
              <a:ext uri="{FF2B5EF4-FFF2-40B4-BE49-F238E27FC236}">
                <a16:creationId xmlns:a16="http://schemas.microsoft.com/office/drawing/2014/main" id="{81CD40B6-0285-4746-A731-140B0E0C510D}"/>
              </a:ext>
            </a:extLst>
          </p:cNvPr>
          <p:cNvSpPr>
            <a:spLocks noGrp="1"/>
          </p:cNvSpPr>
          <p:nvPr>
            <p:ph idx="1"/>
          </p:nvPr>
        </p:nvSpPr>
        <p:spPr>
          <a:xfrm>
            <a:off x="609600" y="1143000"/>
            <a:ext cx="8001000" cy="1600200"/>
          </a:xfrm>
        </p:spPr>
        <p:txBody>
          <a:bodyPr/>
          <a:lstStyle/>
          <a:p>
            <a:pPr eaLnBrk="1" hangingPunct="1">
              <a:lnSpc>
                <a:spcPct val="80000"/>
              </a:lnSpc>
              <a:spcBef>
                <a:spcPct val="20000"/>
              </a:spcBef>
              <a:spcAft>
                <a:spcPct val="0"/>
              </a:spcAft>
              <a:buClr>
                <a:srgbClr val="0070C0"/>
              </a:buClr>
              <a:defRPr/>
            </a:pPr>
            <a:r>
              <a:rPr lang="en-US" altLang="en-US" sz="1800" dirty="0">
                <a:solidFill>
                  <a:srgbClr val="000000"/>
                </a:solidFill>
              </a:rPr>
              <a:t>Field or Factory limiting projects require the below documents</a:t>
            </a:r>
          </a:p>
          <a:p>
            <a:pPr lvl="1" eaLnBrk="1" hangingPunct="1">
              <a:lnSpc>
                <a:spcPct val="80000"/>
              </a:lnSpc>
              <a:spcBef>
                <a:spcPct val="20000"/>
              </a:spcBef>
              <a:spcAft>
                <a:spcPct val="0"/>
              </a:spcAft>
              <a:buClr>
                <a:srgbClr val="0070C0"/>
              </a:buClr>
              <a:buFontTx/>
              <a:buChar char="–"/>
              <a:defRPr/>
            </a:pPr>
            <a:r>
              <a:rPr lang="en-US" altLang="en-US" sz="1800" dirty="0">
                <a:solidFill>
                  <a:srgbClr val="000000"/>
                </a:solidFill>
              </a:rPr>
              <a:t>A curtailment letter with manufacturer's letterhead indicating the inverter is curtailed to - kW AC along with the project information (account holder’s name, address, and curtailment information).</a:t>
            </a:r>
            <a:endParaRPr lang="en-US" altLang="en-US" sz="1000" dirty="0">
              <a:solidFill>
                <a:srgbClr val="000000"/>
              </a:solidFill>
            </a:endParaRPr>
          </a:p>
          <a:p>
            <a:pPr lvl="1" eaLnBrk="1" hangingPunct="1">
              <a:lnSpc>
                <a:spcPct val="80000"/>
              </a:lnSpc>
              <a:spcBef>
                <a:spcPct val="20000"/>
              </a:spcBef>
              <a:spcAft>
                <a:spcPct val="0"/>
              </a:spcAft>
              <a:buClr>
                <a:srgbClr val="0070C0"/>
              </a:buClr>
              <a:buFontTx/>
              <a:buChar char="–"/>
              <a:defRPr/>
            </a:pPr>
            <a:r>
              <a:rPr lang="en-US" altLang="en-US" sz="1800" dirty="0">
                <a:solidFill>
                  <a:srgbClr val="000000"/>
                </a:solidFill>
              </a:rPr>
              <a:t>One line diagram lists the limit information </a:t>
            </a:r>
          </a:p>
          <a:p>
            <a:pPr lvl="1" eaLnBrk="1" hangingPunct="1">
              <a:lnSpc>
                <a:spcPct val="80000"/>
              </a:lnSpc>
              <a:spcBef>
                <a:spcPct val="20000"/>
              </a:spcBef>
              <a:spcAft>
                <a:spcPct val="0"/>
              </a:spcAft>
              <a:buClr>
                <a:srgbClr val="0070C0"/>
              </a:buClr>
              <a:buFontTx/>
              <a:buChar char="–"/>
              <a:defRPr/>
            </a:pPr>
            <a:endParaRPr lang="en-US" altLang="en-US" sz="1000" dirty="0">
              <a:solidFill>
                <a:srgbClr val="000000"/>
              </a:solidFill>
            </a:endParaRPr>
          </a:p>
          <a:p>
            <a:pPr lvl="1" eaLnBrk="1" hangingPunct="1">
              <a:lnSpc>
                <a:spcPct val="80000"/>
              </a:lnSpc>
              <a:spcBef>
                <a:spcPct val="20000"/>
              </a:spcBef>
              <a:spcAft>
                <a:spcPct val="0"/>
              </a:spcAft>
              <a:buClr>
                <a:srgbClr val="0070C0"/>
              </a:buClr>
              <a:buFontTx/>
              <a:buChar char="–"/>
              <a:defRPr/>
            </a:pPr>
            <a:endParaRPr lang="en-US" altLang="en-US" sz="1800" dirty="0">
              <a:solidFill>
                <a:srgbClr val="000000"/>
              </a:solidFill>
            </a:endParaRPr>
          </a:p>
          <a:p>
            <a:pPr marL="914400" lvl="2" indent="0" eaLnBrk="1" hangingPunct="1">
              <a:lnSpc>
                <a:spcPct val="80000"/>
              </a:lnSpc>
              <a:spcBef>
                <a:spcPct val="20000"/>
              </a:spcBef>
              <a:spcAft>
                <a:spcPct val="0"/>
              </a:spcAft>
              <a:buClr>
                <a:srgbClr val="0070C0"/>
              </a:buClr>
              <a:buFont typeface="Wingdings" panose="05000000000000000000" pitchFamily="2" charset="2"/>
              <a:buNone/>
              <a:defRPr/>
            </a:pPr>
            <a:endParaRPr lang="en-US" altLang="en-US" sz="1800" dirty="0">
              <a:solidFill>
                <a:srgbClr val="000000"/>
              </a:solidFill>
            </a:endParaRPr>
          </a:p>
          <a:p>
            <a:pPr marL="914400" lvl="2" indent="0" eaLnBrk="1" hangingPunct="1">
              <a:lnSpc>
                <a:spcPct val="80000"/>
              </a:lnSpc>
              <a:spcBef>
                <a:spcPct val="20000"/>
              </a:spcBef>
              <a:spcAft>
                <a:spcPct val="0"/>
              </a:spcAft>
              <a:buClr>
                <a:srgbClr val="0070C0"/>
              </a:buClr>
              <a:buFont typeface="Wingdings" panose="05000000000000000000" pitchFamily="2" charset="2"/>
              <a:buNone/>
              <a:defRPr/>
            </a:pPr>
            <a:endParaRPr lang="en-US" altLang="en-US" sz="1800" dirty="0">
              <a:solidFill>
                <a:srgbClr val="000000"/>
              </a:solidFill>
            </a:endParaRPr>
          </a:p>
          <a:p>
            <a:pPr eaLnBrk="1" hangingPunct="1">
              <a:lnSpc>
                <a:spcPct val="80000"/>
              </a:lnSpc>
              <a:spcBef>
                <a:spcPct val="20000"/>
              </a:spcBef>
              <a:spcAft>
                <a:spcPct val="0"/>
              </a:spcAft>
              <a:buClrTx/>
              <a:buFont typeface="Arial" panose="020B0604020202020204" pitchFamily="34" charset="0"/>
              <a:buChar char="•"/>
              <a:defRPr/>
            </a:pPr>
            <a:endParaRPr lang="en-US" altLang="en-US" dirty="0">
              <a:solidFill>
                <a:srgbClr val="000000"/>
              </a:solidFill>
            </a:endParaRPr>
          </a:p>
        </p:txBody>
      </p:sp>
      <p:sp>
        <p:nvSpPr>
          <p:cNvPr id="25604" name="Slide Number Placeholder 3">
            <a:extLst>
              <a:ext uri="{FF2B5EF4-FFF2-40B4-BE49-F238E27FC236}">
                <a16:creationId xmlns:a16="http://schemas.microsoft.com/office/drawing/2014/main" id="{0AA06E10-BA7B-49F9-BF4E-2825355E809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37B2B4DF-7B43-40F8-BC09-3A53DEE77E06}" type="slidenum">
              <a:rPr lang="en-US" altLang="en-US" sz="1400" smtClean="0">
                <a:solidFill>
                  <a:srgbClr val="000000"/>
                </a:solidFill>
                <a:cs typeface="Arial" panose="020B0604020202020204" pitchFamily="34" charset="0"/>
              </a:rPr>
              <a:pPr>
                <a:spcAft>
                  <a:spcPct val="0"/>
                </a:spcAft>
                <a:buClrTx/>
                <a:buFontTx/>
                <a:buNone/>
              </a:pPr>
              <a:t>10</a:t>
            </a:fld>
            <a:endParaRPr lang="en-US" altLang="en-US" sz="1400">
              <a:solidFill>
                <a:srgbClr val="000000"/>
              </a:solidFill>
              <a:cs typeface="Arial" panose="020B0604020202020204" pitchFamily="34" charset="0"/>
            </a:endParaRPr>
          </a:p>
        </p:txBody>
      </p:sp>
      <p:pic>
        <p:nvPicPr>
          <p:cNvPr id="3" name="Picture 2">
            <a:extLst>
              <a:ext uri="{FF2B5EF4-FFF2-40B4-BE49-F238E27FC236}">
                <a16:creationId xmlns:a16="http://schemas.microsoft.com/office/drawing/2014/main" id="{E92009F7-E9EC-74D2-F711-E9EA33B13468}"/>
              </a:ext>
            </a:extLst>
          </p:cNvPr>
          <p:cNvPicPr>
            <a:picLocks noChangeAspect="1"/>
          </p:cNvPicPr>
          <p:nvPr/>
        </p:nvPicPr>
        <p:blipFill>
          <a:blip r:embed="rId2"/>
          <a:stretch>
            <a:fillRect/>
          </a:stretch>
        </p:blipFill>
        <p:spPr>
          <a:xfrm>
            <a:off x="1295400" y="2424544"/>
            <a:ext cx="6553200" cy="1080656"/>
          </a:xfrm>
          <a:prstGeom prst="rect">
            <a:avLst/>
          </a:prstGeom>
        </p:spPr>
      </p:pic>
      <p:sp>
        <p:nvSpPr>
          <p:cNvPr id="9" name="Content Placeholder 2">
            <a:extLst>
              <a:ext uri="{FF2B5EF4-FFF2-40B4-BE49-F238E27FC236}">
                <a16:creationId xmlns:a16="http://schemas.microsoft.com/office/drawing/2014/main" id="{C4D39DC9-E32C-AC5C-A7D1-052ADF5B61FB}"/>
              </a:ext>
            </a:extLst>
          </p:cNvPr>
          <p:cNvSpPr txBox="1">
            <a:spLocks/>
          </p:cNvSpPr>
          <p:nvPr/>
        </p:nvSpPr>
        <p:spPr bwMode="auto">
          <a:xfrm>
            <a:off x="609600" y="3657600"/>
            <a:ext cx="8001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55000"/>
              </a:spcAft>
              <a:buClr>
                <a:srgbClr val="007BC3"/>
              </a:buClr>
              <a:buFont typeface="Wingdings" panose="05000000000000000000" pitchFamily="2" charset="2"/>
              <a:buChar char="§"/>
              <a:defRPr sz="2000">
                <a:solidFill>
                  <a:schemeClr val="tx1"/>
                </a:solidFill>
                <a:latin typeface="Arial" pitchFamily="34" charset="0"/>
                <a:ea typeface="MS PGothic" pitchFamily="34" charset="-128"/>
                <a:cs typeface="ＭＳ Ｐゴシック" charset="0"/>
              </a:defRPr>
            </a:lvl1pPr>
            <a:lvl2pPr marL="742950" indent="-285750" algn="l" rtl="0" eaLnBrk="0" fontAlgn="base" hangingPunct="0">
              <a:spcBef>
                <a:spcPct val="0"/>
              </a:spcBef>
              <a:spcAft>
                <a:spcPct val="55000"/>
              </a:spcAft>
              <a:buClr>
                <a:srgbClr val="007BC3"/>
              </a:buClr>
              <a:buFont typeface="Arial" panose="020B0604020202020204" pitchFamily="34" charset="0"/>
              <a:buChar char="–"/>
              <a:defRPr sz="2000">
                <a:solidFill>
                  <a:schemeClr val="tx1"/>
                </a:solidFill>
                <a:latin typeface="Arial" pitchFamily="34" charset="0"/>
                <a:ea typeface="MS PGothic" pitchFamily="34" charset="-128"/>
              </a:defRPr>
            </a:lvl2pPr>
            <a:lvl3pPr marL="1143000" indent="-228600" algn="l" rtl="0" eaLnBrk="0" fontAlgn="base" hangingPunct="0">
              <a:spcBef>
                <a:spcPct val="0"/>
              </a:spcBef>
              <a:spcAft>
                <a:spcPct val="55000"/>
              </a:spcAft>
              <a:buClr>
                <a:srgbClr val="007BC3"/>
              </a:buClr>
              <a:buFont typeface="Wingdings" panose="05000000000000000000" pitchFamily="2" charset="2"/>
              <a:buChar char="§"/>
              <a:defRPr sz="2000">
                <a:solidFill>
                  <a:schemeClr val="tx1"/>
                </a:solidFill>
                <a:latin typeface="Arial" pitchFamily="34" charset="0"/>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eaLnBrk="1" hangingPunct="1">
              <a:lnSpc>
                <a:spcPct val="80000"/>
              </a:lnSpc>
              <a:spcBef>
                <a:spcPct val="20000"/>
              </a:spcBef>
              <a:spcAft>
                <a:spcPct val="0"/>
              </a:spcAft>
              <a:buClr>
                <a:srgbClr val="0070C0"/>
              </a:buClr>
              <a:defRPr/>
            </a:pPr>
            <a:r>
              <a:rPr lang="en-US" altLang="en-US" sz="1800" kern="0" dirty="0">
                <a:solidFill>
                  <a:srgbClr val="000000"/>
                </a:solidFill>
              </a:rPr>
              <a:t>Field or Factory limiting projects require the below information to be submitted at the application submission</a:t>
            </a:r>
          </a:p>
          <a:p>
            <a:pPr lvl="1" eaLnBrk="1" hangingPunct="1">
              <a:lnSpc>
                <a:spcPct val="80000"/>
              </a:lnSpc>
              <a:spcBef>
                <a:spcPct val="20000"/>
              </a:spcBef>
              <a:spcAft>
                <a:spcPct val="0"/>
              </a:spcAft>
              <a:buClr>
                <a:srgbClr val="0070C0"/>
              </a:buClr>
              <a:buFontTx/>
              <a:buChar char="–"/>
              <a:defRPr/>
            </a:pPr>
            <a:r>
              <a:rPr lang="en-US" altLang="en-US" sz="1800" kern="0" dirty="0">
                <a:solidFill>
                  <a:srgbClr val="000000"/>
                </a:solidFill>
              </a:rPr>
              <a:t>AC System Design Capacity (Maximum) is the equipment capacity and Limiting Export Max Size kW show curtailed size under System Details page</a:t>
            </a:r>
          </a:p>
          <a:p>
            <a:pPr marL="914400" lvl="2" indent="0" eaLnBrk="1" hangingPunct="1">
              <a:lnSpc>
                <a:spcPct val="80000"/>
              </a:lnSpc>
              <a:spcBef>
                <a:spcPct val="20000"/>
              </a:spcBef>
              <a:spcAft>
                <a:spcPct val="0"/>
              </a:spcAft>
              <a:buClr>
                <a:srgbClr val="0070C0"/>
              </a:buClr>
              <a:buFont typeface="Wingdings" panose="05000000000000000000" pitchFamily="2" charset="2"/>
              <a:buNone/>
              <a:defRPr/>
            </a:pPr>
            <a:endParaRPr lang="en-US" altLang="en-US" sz="1800" kern="0" dirty="0">
              <a:solidFill>
                <a:srgbClr val="000000"/>
              </a:solidFill>
            </a:endParaRPr>
          </a:p>
          <a:p>
            <a:pPr marL="914400" lvl="2" indent="0" eaLnBrk="1" hangingPunct="1">
              <a:lnSpc>
                <a:spcPct val="80000"/>
              </a:lnSpc>
              <a:spcBef>
                <a:spcPct val="20000"/>
              </a:spcBef>
              <a:spcAft>
                <a:spcPct val="0"/>
              </a:spcAft>
              <a:buClr>
                <a:srgbClr val="0070C0"/>
              </a:buClr>
              <a:buFont typeface="Wingdings" panose="05000000000000000000" pitchFamily="2" charset="2"/>
              <a:buNone/>
              <a:defRPr/>
            </a:pPr>
            <a:endParaRPr lang="en-US" altLang="en-US" sz="1800" kern="0" dirty="0">
              <a:solidFill>
                <a:srgbClr val="000000"/>
              </a:solidFill>
            </a:endParaRPr>
          </a:p>
          <a:p>
            <a:pPr eaLnBrk="1" hangingPunct="1">
              <a:lnSpc>
                <a:spcPct val="80000"/>
              </a:lnSpc>
              <a:spcBef>
                <a:spcPct val="20000"/>
              </a:spcBef>
              <a:spcAft>
                <a:spcPct val="0"/>
              </a:spcAft>
              <a:buClrTx/>
              <a:buFont typeface="Arial" panose="020B0604020202020204" pitchFamily="34" charset="0"/>
              <a:buChar char="•"/>
              <a:defRPr/>
            </a:pPr>
            <a:endParaRPr lang="en-US" altLang="en-US" kern="0" dirty="0">
              <a:solidFill>
                <a:srgbClr val="000000"/>
              </a:solidFill>
            </a:endParaRPr>
          </a:p>
        </p:txBody>
      </p:sp>
      <p:pic>
        <p:nvPicPr>
          <p:cNvPr id="7" name="Picture 6">
            <a:extLst>
              <a:ext uri="{FF2B5EF4-FFF2-40B4-BE49-F238E27FC236}">
                <a16:creationId xmlns:a16="http://schemas.microsoft.com/office/drawing/2014/main" id="{73E95576-5027-0597-5211-4A3FE22E94C2}"/>
              </a:ext>
            </a:extLst>
          </p:cNvPr>
          <p:cNvPicPr>
            <a:picLocks noChangeAspect="1"/>
          </p:cNvPicPr>
          <p:nvPr/>
        </p:nvPicPr>
        <p:blipFill>
          <a:blip r:embed="rId3"/>
          <a:stretch>
            <a:fillRect/>
          </a:stretch>
        </p:blipFill>
        <p:spPr>
          <a:xfrm>
            <a:off x="2527606" y="4914215"/>
            <a:ext cx="4164988" cy="15691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36040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a:extLst>
              <a:ext uri="{FF2B5EF4-FFF2-40B4-BE49-F238E27FC236}">
                <a16:creationId xmlns:a16="http://schemas.microsoft.com/office/drawing/2014/main" id="{81CD40B6-0285-4746-A731-140B0E0C510D}"/>
              </a:ext>
            </a:extLst>
          </p:cNvPr>
          <p:cNvSpPr>
            <a:spLocks noGrp="1"/>
          </p:cNvSpPr>
          <p:nvPr>
            <p:ph idx="1"/>
          </p:nvPr>
        </p:nvSpPr>
        <p:spPr>
          <a:xfrm>
            <a:off x="609600" y="1447800"/>
            <a:ext cx="8001000" cy="1600200"/>
          </a:xfrm>
        </p:spPr>
        <p:txBody>
          <a:bodyPr/>
          <a:lstStyle/>
          <a:p>
            <a:pPr marR="0">
              <a:spcBef>
                <a:spcPts val="0"/>
              </a:spcBef>
              <a:spcAft>
                <a:spcPts val="0"/>
              </a:spcAft>
            </a:pPr>
            <a:r>
              <a:rPr lang="en-US" altLang="en-US" sz="1800" dirty="0">
                <a:solidFill>
                  <a:srgbClr val="000000"/>
                </a:solidFill>
              </a:rPr>
              <a:t>For completed projects that need to be changed to Net Metering, please use ‘Qualify Facility to Schedule Z Conversion – Customer Request’ form under Available Forms to submit the request</a:t>
            </a:r>
          </a:p>
          <a:p>
            <a:pPr marR="0">
              <a:spcBef>
                <a:spcPts val="0"/>
              </a:spcBef>
              <a:spcAft>
                <a:spcPts val="0"/>
              </a:spcAft>
            </a:pPr>
            <a:endParaRPr lang="en-US" altLang="en-US" sz="1800" dirty="0">
              <a:solidFill>
                <a:srgbClr val="000000"/>
              </a:solidFill>
            </a:endParaRPr>
          </a:p>
          <a:p>
            <a:pPr lvl="1" eaLnBrk="1" hangingPunct="1">
              <a:lnSpc>
                <a:spcPct val="80000"/>
              </a:lnSpc>
              <a:spcBef>
                <a:spcPct val="20000"/>
              </a:spcBef>
              <a:spcAft>
                <a:spcPct val="0"/>
              </a:spcAft>
              <a:buClr>
                <a:srgbClr val="0070C0"/>
              </a:buClr>
              <a:buFontTx/>
              <a:buChar char="–"/>
              <a:defRPr/>
            </a:pPr>
            <a:r>
              <a:rPr lang="en-US" altLang="en-US" sz="1800" dirty="0">
                <a:solidFill>
                  <a:srgbClr val="000000"/>
                </a:solidFill>
              </a:rPr>
              <a:t>Attach Schedule Z </a:t>
            </a:r>
          </a:p>
          <a:p>
            <a:pPr lvl="1" eaLnBrk="1" hangingPunct="1">
              <a:lnSpc>
                <a:spcPct val="80000"/>
              </a:lnSpc>
              <a:spcBef>
                <a:spcPct val="20000"/>
              </a:spcBef>
              <a:spcAft>
                <a:spcPct val="0"/>
              </a:spcAft>
              <a:buClr>
                <a:srgbClr val="0070C0"/>
              </a:buClr>
              <a:buFontTx/>
              <a:buChar char="–"/>
              <a:defRPr/>
            </a:pPr>
            <a:endParaRPr lang="en-US" altLang="en-US" sz="1800" b="1" dirty="0">
              <a:solidFill>
                <a:srgbClr val="000000"/>
              </a:solidFill>
            </a:endParaRPr>
          </a:p>
          <a:p>
            <a:pPr marL="457200" lvl="1" indent="0" eaLnBrk="1" hangingPunct="1">
              <a:lnSpc>
                <a:spcPct val="80000"/>
              </a:lnSpc>
              <a:spcBef>
                <a:spcPct val="20000"/>
              </a:spcBef>
              <a:spcAft>
                <a:spcPct val="0"/>
              </a:spcAft>
              <a:buClr>
                <a:srgbClr val="0070C0"/>
              </a:buClr>
              <a:buNone/>
              <a:defRPr/>
            </a:pPr>
            <a:endParaRPr lang="en-US" altLang="en-US" sz="1800" kern="0" dirty="0">
              <a:solidFill>
                <a:srgbClr val="000000"/>
              </a:solidFill>
            </a:endParaRPr>
          </a:p>
          <a:p>
            <a:pPr lvl="1" eaLnBrk="1" hangingPunct="1">
              <a:lnSpc>
                <a:spcPct val="80000"/>
              </a:lnSpc>
              <a:spcBef>
                <a:spcPct val="20000"/>
              </a:spcBef>
              <a:spcAft>
                <a:spcPct val="0"/>
              </a:spcAft>
              <a:buClr>
                <a:srgbClr val="0070C0"/>
              </a:buClr>
              <a:buFontTx/>
              <a:buChar char="–"/>
              <a:defRPr/>
            </a:pPr>
            <a:endParaRPr lang="en-US" altLang="en-US" sz="1800" dirty="0">
              <a:solidFill>
                <a:srgbClr val="000000"/>
              </a:solidFill>
            </a:endParaRPr>
          </a:p>
          <a:p>
            <a:pPr marL="457200" lvl="1" indent="0" eaLnBrk="1" hangingPunct="1">
              <a:lnSpc>
                <a:spcPct val="80000"/>
              </a:lnSpc>
              <a:spcBef>
                <a:spcPct val="20000"/>
              </a:spcBef>
              <a:spcAft>
                <a:spcPct val="0"/>
              </a:spcAft>
              <a:buClr>
                <a:srgbClr val="0070C0"/>
              </a:buClr>
              <a:buNone/>
              <a:defRPr/>
            </a:pPr>
            <a:endParaRPr lang="en-US" altLang="en-US" sz="1800" dirty="0">
              <a:solidFill>
                <a:srgbClr val="000000"/>
              </a:solidFill>
            </a:endParaRPr>
          </a:p>
          <a:p>
            <a:pPr lvl="1" eaLnBrk="1" hangingPunct="1">
              <a:lnSpc>
                <a:spcPct val="80000"/>
              </a:lnSpc>
              <a:spcBef>
                <a:spcPct val="20000"/>
              </a:spcBef>
              <a:spcAft>
                <a:spcPct val="0"/>
              </a:spcAft>
              <a:buClr>
                <a:srgbClr val="0070C0"/>
              </a:buClr>
              <a:buFontTx/>
              <a:buChar char="–"/>
              <a:defRPr/>
            </a:pPr>
            <a:endParaRPr lang="en-US" altLang="en-US" sz="1000" dirty="0">
              <a:solidFill>
                <a:srgbClr val="000000"/>
              </a:solidFill>
            </a:endParaRPr>
          </a:p>
          <a:p>
            <a:pPr lvl="1" eaLnBrk="1" hangingPunct="1">
              <a:lnSpc>
                <a:spcPct val="80000"/>
              </a:lnSpc>
              <a:spcBef>
                <a:spcPct val="20000"/>
              </a:spcBef>
              <a:spcAft>
                <a:spcPct val="0"/>
              </a:spcAft>
              <a:buClr>
                <a:srgbClr val="0070C0"/>
              </a:buClr>
              <a:buFontTx/>
              <a:buChar char="–"/>
              <a:defRPr/>
            </a:pPr>
            <a:endParaRPr lang="en-US" altLang="en-US" sz="1800" dirty="0">
              <a:solidFill>
                <a:srgbClr val="000000"/>
              </a:solidFill>
            </a:endParaRPr>
          </a:p>
          <a:p>
            <a:pPr marL="914400" lvl="2" indent="0" eaLnBrk="1" hangingPunct="1">
              <a:lnSpc>
                <a:spcPct val="80000"/>
              </a:lnSpc>
              <a:spcBef>
                <a:spcPct val="20000"/>
              </a:spcBef>
              <a:spcAft>
                <a:spcPct val="0"/>
              </a:spcAft>
              <a:buClr>
                <a:srgbClr val="0070C0"/>
              </a:buClr>
              <a:buFont typeface="Wingdings" panose="05000000000000000000" pitchFamily="2" charset="2"/>
              <a:buNone/>
              <a:defRPr/>
            </a:pPr>
            <a:endParaRPr lang="en-US" altLang="en-US" sz="1800" dirty="0">
              <a:solidFill>
                <a:srgbClr val="000000"/>
              </a:solidFill>
            </a:endParaRPr>
          </a:p>
          <a:p>
            <a:pPr marL="914400" lvl="2" indent="0" eaLnBrk="1" hangingPunct="1">
              <a:lnSpc>
                <a:spcPct val="80000"/>
              </a:lnSpc>
              <a:spcBef>
                <a:spcPct val="20000"/>
              </a:spcBef>
              <a:spcAft>
                <a:spcPct val="0"/>
              </a:spcAft>
              <a:buClr>
                <a:srgbClr val="0070C0"/>
              </a:buClr>
              <a:buFont typeface="Wingdings" panose="05000000000000000000" pitchFamily="2" charset="2"/>
              <a:buNone/>
              <a:defRPr/>
            </a:pPr>
            <a:endParaRPr lang="en-US" altLang="en-US" sz="1800" dirty="0">
              <a:solidFill>
                <a:srgbClr val="000000"/>
              </a:solidFill>
            </a:endParaRPr>
          </a:p>
          <a:p>
            <a:pPr eaLnBrk="1" hangingPunct="1">
              <a:lnSpc>
                <a:spcPct val="80000"/>
              </a:lnSpc>
              <a:spcBef>
                <a:spcPct val="20000"/>
              </a:spcBef>
              <a:spcAft>
                <a:spcPct val="0"/>
              </a:spcAft>
              <a:buClrTx/>
              <a:buFont typeface="Arial" panose="020B0604020202020204" pitchFamily="34" charset="0"/>
              <a:buChar char="•"/>
              <a:defRPr/>
            </a:pPr>
            <a:endParaRPr lang="en-US" altLang="en-US" dirty="0">
              <a:solidFill>
                <a:srgbClr val="000000"/>
              </a:solidFill>
            </a:endParaRPr>
          </a:p>
        </p:txBody>
      </p:sp>
      <p:sp>
        <p:nvSpPr>
          <p:cNvPr id="25604" name="Slide Number Placeholder 3">
            <a:extLst>
              <a:ext uri="{FF2B5EF4-FFF2-40B4-BE49-F238E27FC236}">
                <a16:creationId xmlns:a16="http://schemas.microsoft.com/office/drawing/2014/main" id="{0AA06E10-BA7B-49F9-BF4E-2825355E809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37B2B4DF-7B43-40F8-BC09-3A53DEE77E06}" type="slidenum">
              <a:rPr lang="en-US" altLang="en-US" sz="1400" smtClean="0">
                <a:solidFill>
                  <a:srgbClr val="000000"/>
                </a:solidFill>
                <a:cs typeface="Arial" panose="020B0604020202020204" pitchFamily="34" charset="0"/>
              </a:rPr>
              <a:pPr>
                <a:spcAft>
                  <a:spcPct val="0"/>
                </a:spcAft>
                <a:buClrTx/>
                <a:buFontTx/>
                <a:buNone/>
              </a:pPr>
              <a:t>11</a:t>
            </a:fld>
            <a:endParaRPr lang="en-US" altLang="en-US" sz="1400">
              <a:solidFill>
                <a:srgbClr val="000000"/>
              </a:solidFill>
              <a:cs typeface="Arial" panose="020B0604020202020204" pitchFamily="34" charset="0"/>
            </a:endParaRPr>
          </a:p>
        </p:txBody>
      </p:sp>
      <p:sp>
        <p:nvSpPr>
          <p:cNvPr id="2" name="Title 1">
            <a:extLst>
              <a:ext uri="{FF2B5EF4-FFF2-40B4-BE49-F238E27FC236}">
                <a16:creationId xmlns:a16="http://schemas.microsoft.com/office/drawing/2014/main" id="{13BE9E26-3E88-8C58-1228-895914383FA2}"/>
              </a:ext>
            </a:extLst>
          </p:cNvPr>
          <p:cNvSpPr txBox="1">
            <a:spLocks noChangeArrowheads="1"/>
          </p:cNvSpPr>
          <p:nvPr/>
        </p:nvSpPr>
        <p:spPr bwMode="auto">
          <a:xfrm>
            <a:off x="228600" y="533400"/>
            <a:ext cx="716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7DC3"/>
                </a:solidFill>
                <a:latin typeface="Arial" pitchFamily="34" charset="0"/>
                <a:ea typeface="MS PGothic" pitchFamily="34" charset="-128"/>
                <a:cs typeface="ＭＳ Ｐゴシック" charset="0"/>
              </a:defRPr>
            </a:lvl1pPr>
            <a:lvl2pPr algn="l" rtl="0" eaLnBrk="0" fontAlgn="base" hangingPunct="0">
              <a:spcBef>
                <a:spcPct val="0"/>
              </a:spcBef>
              <a:spcAft>
                <a:spcPct val="0"/>
              </a:spcAft>
              <a:defRPr sz="2800" b="1">
                <a:solidFill>
                  <a:srgbClr val="007DC3"/>
                </a:solidFill>
                <a:latin typeface="Arial" pitchFamily="34" charset="0"/>
                <a:ea typeface="MS PGothic" pitchFamily="34" charset="-128"/>
                <a:cs typeface="ＭＳ Ｐゴシック" charset="0"/>
              </a:defRPr>
            </a:lvl2pPr>
            <a:lvl3pPr algn="l" rtl="0" eaLnBrk="0" fontAlgn="base" hangingPunct="0">
              <a:spcBef>
                <a:spcPct val="0"/>
              </a:spcBef>
              <a:spcAft>
                <a:spcPct val="0"/>
              </a:spcAft>
              <a:defRPr sz="2800" b="1">
                <a:solidFill>
                  <a:srgbClr val="007DC3"/>
                </a:solidFill>
                <a:latin typeface="Arial" pitchFamily="34" charset="0"/>
                <a:ea typeface="MS PGothic" pitchFamily="34" charset="-128"/>
                <a:cs typeface="ＭＳ Ｐゴシック" charset="0"/>
              </a:defRPr>
            </a:lvl3pPr>
            <a:lvl4pPr algn="l" rtl="0" eaLnBrk="0" fontAlgn="base" hangingPunct="0">
              <a:spcBef>
                <a:spcPct val="0"/>
              </a:spcBef>
              <a:spcAft>
                <a:spcPct val="0"/>
              </a:spcAft>
              <a:defRPr sz="2800" b="1">
                <a:solidFill>
                  <a:srgbClr val="007DC3"/>
                </a:solidFill>
                <a:latin typeface="Arial" pitchFamily="34" charset="0"/>
                <a:ea typeface="MS PGothic" pitchFamily="34" charset="-128"/>
                <a:cs typeface="ＭＳ Ｐゴシック" charset="0"/>
              </a:defRPr>
            </a:lvl4pPr>
            <a:lvl5pPr algn="l" rtl="0" eaLnBrk="0" fontAlgn="base" hangingPunct="0">
              <a:spcBef>
                <a:spcPct val="0"/>
              </a:spcBef>
              <a:spcAft>
                <a:spcPct val="0"/>
              </a:spcAft>
              <a:defRPr sz="2800" b="1">
                <a:solidFill>
                  <a:srgbClr val="007DC3"/>
                </a:solidFill>
                <a:latin typeface="Arial" pitchFamily="34" charset="0"/>
                <a:ea typeface="MS PGothic" pitchFamily="34" charset="-128"/>
                <a:cs typeface="ＭＳ Ｐゴシック" charset="0"/>
              </a:defRPr>
            </a:lvl5pPr>
            <a:lvl6pPr marL="457200" algn="l" rtl="0" fontAlgn="base">
              <a:spcBef>
                <a:spcPct val="0"/>
              </a:spcBef>
              <a:spcAft>
                <a:spcPct val="0"/>
              </a:spcAft>
              <a:defRPr sz="3200">
                <a:solidFill>
                  <a:srgbClr val="007DC3"/>
                </a:solidFill>
                <a:latin typeface="Franklin Gothic Demi" pitchFamily="34" charset="0"/>
              </a:defRPr>
            </a:lvl6pPr>
            <a:lvl7pPr marL="914400" algn="l" rtl="0" fontAlgn="base">
              <a:spcBef>
                <a:spcPct val="0"/>
              </a:spcBef>
              <a:spcAft>
                <a:spcPct val="0"/>
              </a:spcAft>
              <a:defRPr sz="3200">
                <a:solidFill>
                  <a:srgbClr val="007DC3"/>
                </a:solidFill>
                <a:latin typeface="Franklin Gothic Demi" pitchFamily="34" charset="0"/>
              </a:defRPr>
            </a:lvl7pPr>
            <a:lvl8pPr marL="1371600" algn="l" rtl="0" fontAlgn="base">
              <a:spcBef>
                <a:spcPct val="0"/>
              </a:spcBef>
              <a:spcAft>
                <a:spcPct val="0"/>
              </a:spcAft>
              <a:defRPr sz="3200">
                <a:solidFill>
                  <a:srgbClr val="007DC3"/>
                </a:solidFill>
                <a:latin typeface="Franklin Gothic Demi" pitchFamily="34" charset="0"/>
              </a:defRPr>
            </a:lvl8pPr>
            <a:lvl9pPr marL="1828800" algn="l" rtl="0" fontAlgn="base">
              <a:spcBef>
                <a:spcPct val="0"/>
              </a:spcBef>
              <a:spcAft>
                <a:spcPct val="0"/>
              </a:spcAft>
              <a:defRPr sz="3200">
                <a:solidFill>
                  <a:srgbClr val="007DC3"/>
                </a:solidFill>
                <a:latin typeface="Franklin Gothic Demi" pitchFamily="34" charset="0"/>
              </a:defRPr>
            </a:lvl9pPr>
          </a:lstStyle>
          <a:p>
            <a:r>
              <a:rPr lang="en-US" altLang="en-US" dirty="0"/>
              <a:t>Qualifying Facility to Net Metering</a:t>
            </a:r>
            <a:endParaRPr lang="en-US" altLang="en-US" kern="0" dirty="0"/>
          </a:p>
        </p:txBody>
      </p:sp>
      <p:pic>
        <p:nvPicPr>
          <p:cNvPr id="7" name="Picture 6">
            <a:extLst>
              <a:ext uri="{FF2B5EF4-FFF2-40B4-BE49-F238E27FC236}">
                <a16:creationId xmlns:a16="http://schemas.microsoft.com/office/drawing/2014/main" id="{85AB59A6-CD14-266C-6DE8-8C5EC04D5BBF}"/>
              </a:ext>
            </a:extLst>
          </p:cNvPr>
          <p:cNvPicPr>
            <a:picLocks noChangeAspect="1"/>
          </p:cNvPicPr>
          <p:nvPr/>
        </p:nvPicPr>
        <p:blipFill rotWithShape="1">
          <a:blip r:embed="rId2"/>
          <a:srcRect r="56667"/>
          <a:stretch/>
        </p:blipFill>
        <p:spPr>
          <a:xfrm>
            <a:off x="1451305" y="3276600"/>
            <a:ext cx="6168695" cy="1219200"/>
          </a:xfrm>
          <a:prstGeom prst="rect">
            <a:avLst/>
          </a:prstGeom>
        </p:spPr>
      </p:pic>
    </p:spTree>
    <p:extLst>
      <p:ext uri="{BB962C8B-B14F-4D97-AF65-F5344CB8AC3E}">
        <p14:creationId xmlns:p14="http://schemas.microsoft.com/office/powerpoint/2010/main" val="30298980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29-9BA0-6A6A-544B-B7C6F1E5D00B}"/>
              </a:ext>
            </a:extLst>
          </p:cNvPr>
          <p:cNvSpPr>
            <a:spLocks noGrp="1"/>
          </p:cNvSpPr>
          <p:nvPr>
            <p:ph type="title"/>
          </p:nvPr>
        </p:nvSpPr>
        <p:spPr/>
        <p:txBody>
          <a:bodyPr/>
          <a:lstStyle/>
          <a:p>
            <a:r>
              <a:rPr lang="en-US" altLang="en-US" dirty="0"/>
              <a:t>MASS ACA </a:t>
            </a:r>
            <a:endParaRPr lang="en-US" dirty="0"/>
          </a:p>
        </p:txBody>
      </p:sp>
      <p:sp>
        <p:nvSpPr>
          <p:cNvPr id="3" name="Content Placeholder 2">
            <a:extLst>
              <a:ext uri="{FF2B5EF4-FFF2-40B4-BE49-F238E27FC236}">
                <a16:creationId xmlns:a16="http://schemas.microsoft.com/office/drawing/2014/main" id="{6CD55F08-49AA-8396-D129-0F4367D2A614}"/>
              </a:ext>
            </a:extLst>
          </p:cNvPr>
          <p:cNvSpPr>
            <a:spLocks noGrp="1"/>
          </p:cNvSpPr>
          <p:nvPr>
            <p:ph idx="1"/>
          </p:nvPr>
        </p:nvSpPr>
        <p:spPr/>
        <p:txBody>
          <a:bodyPr/>
          <a:lstStyle/>
          <a:p>
            <a:pPr marR="0">
              <a:spcBef>
                <a:spcPts val="0"/>
              </a:spcBef>
              <a:spcAft>
                <a:spcPts val="0"/>
              </a:spcAft>
            </a:pPr>
            <a:r>
              <a:rPr lang="en-US" altLang="en-US" sz="1800" dirty="0">
                <a:solidFill>
                  <a:srgbClr val="000000"/>
                </a:solidFill>
              </a:rPr>
              <a:t>In accordance with D.P.U. 23-140-B, Order – </a:t>
            </a:r>
            <a:r>
              <a:rPr lang="en-US" sz="1800" dirty="0">
                <a:effectLst/>
                <a:ea typeface="Calibri" panose="020F0502020204030204" pitchFamily="34" charset="0"/>
                <a:cs typeface="Arial" panose="020B0604020202020204" pitchFamily="34" charset="0"/>
              </a:rPr>
              <a:t>Private Behind The Meter and anything 25 kW and under won’t be required to send Mass ACA approval</a:t>
            </a:r>
            <a:r>
              <a:rPr lang="en-US" sz="1800" dirty="0">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endParaRPr>
          </a:p>
          <a:p>
            <a:pPr marL="457200" lvl="1" indent="0" eaLnBrk="1" hangingPunct="1">
              <a:lnSpc>
                <a:spcPct val="80000"/>
              </a:lnSpc>
              <a:spcBef>
                <a:spcPct val="20000"/>
              </a:spcBef>
              <a:spcAft>
                <a:spcPct val="0"/>
              </a:spcAft>
              <a:buClr>
                <a:srgbClr val="0070C0"/>
              </a:buClr>
              <a:buNone/>
              <a:defRPr/>
            </a:pPr>
            <a:endParaRPr lang="en-US" altLang="en-US" sz="1800" dirty="0">
              <a:solidFill>
                <a:srgbClr val="000000"/>
              </a:solidFill>
            </a:endParaRPr>
          </a:p>
          <a:p>
            <a:pPr lvl="1" eaLnBrk="1" hangingPunct="1">
              <a:lnSpc>
                <a:spcPct val="80000"/>
              </a:lnSpc>
              <a:spcBef>
                <a:spcPct val="20000"/>
              </a:spcBef>
              <a:spcAft>
                <a:spcPct val="0"/>
              </a:spcAft>
              <a:buClr>
                <a:srgbClr val="0070C0"/>
              </a:buClr>
              <a:buFontTx/>
              <a:buChar char="–"/>
              <a:defRPr/>
            </a:pPr>
            <a:r>
              <a:rPr lang="en-US" altLang="en-US" sz="1800" dirty="0">
                <a:solidFill>
                  <a:srgbClr val="000000"/>
                </a:solidFill>
              </a:rPr>
              <a:t>Existing projects currently in queue over 10 kw will only be required to submit a Schedule Z in addition to the standard required Compliance Documents</a:t>
            </a:r>
            <a:endParaRPr lang="en-US" dirty="0"/>
          </a:p>
        </p:txBody>
      </p:sp>
      <p:sp>
        <p:nvSpPr>
          <p:cNvPr id="4" name="Slide Number Placeholder 3">
            <a:extLst>
              <a:ext uri="{FF2B5EF4-FFF2-40B4-BE49-F238E27FC236}">
                <a16:creationId xmlns:a16="http://schemas.microsoft.com/office/drawing/2014/main" id="{A753F850-AC35-1424-91BE-DE1071322116}"/>
              </a:ext>
            </a:extLst>
          </p:cNvPr>
          <p:cNvSpPr>
            <a:spLocks noGrp="1"/>
          </p:cNvSpPr>
          <p:nvPr>
            <p:ph type="sldNum" sz="quarter" idx="10"/>
          </p:nvPr>
        </p:nvSpPr>
        <p:spPr/>
        <p:txBody>
          <a:bodyPr/>
          <a:lstStyle/>
          <a:p>
            <a:pPr>
              <a:defRPr/>
            </a:pPr>
            <a:fld id="{883B43EB-04C6-49B7-AB6E-847EA170059C}" type="slidenum">
              <a:rPr lang="en-US" altLang="en-US" smtClean="0"/>
              <a:pPr>
                <a:defRPr/>
              </a:pPr>
              <a:t>12</a:t>
            </a:fld>
            <a:endParaRPr lang="en-US" altLang="en-US"/>
          </a:p>
        </p:txBody>
      </p:sp>
    </p:spTree>
    <p:extLst>
      <p:ext uri="{BB962C8B-B14F-4D97-AF65-F5344CB8AC3E}">
        <p14:creationId xmlns:p14="http://schemas.microsoft.com/office/powerpoint/2010/main" val="24273594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2970DD1-279B-48AB-A270-B61FA470AEDD}"/>
              </a:ext>
            </a:extLst>
          </p:cNvPr>
          <p:cNvSpPr>
            <a:spLocks noGrp="1" noChangeArrowheads="1"/>
          </p:cNvSpPr>
          <p:nvPr>
            <p:ph type="title"/>
          </p:nvPr>
        </p:nvSpPr>
        <p:spPr/>
        <p:txBody>
          <a:bodyPr/>
          <a:lstStyle/>
          <a:p>
            <a:r>
              <a:rPr lang="en-US" altLang="en-US"/>
              <a:t>Everything starts with application</a:t>
            </a:r>
            <a:endParaRPr lang="en-US" altLang="en-US">
              <a:solidFill>
                <a:srgbClr val="FF0000"/>
              </a:solidFill>
            </a:endParaRPr>
          </a:p>
        </p:txBody>
      </p:sp>
      <p:sp>
        <p:nvSpPr>
          <p:cNvPr id="26627" name="Content Placeholder 2">
            <a:extLst>
              <a:ext uri="{FF2B5EF4-FFF2-40B4-BE49-F238E27FC236}">
                <a16:creationId xmlns:a16="http://schemas.microsoft.com/office/drawing/2014/main" id="{7CF343D2-9D0C-408E-8524-328752BC1455}"/>
              </a:ext>
            </a:extLst>
          </p:cNvPr>
          <p:cNvSpPr>
            <a:spLocks noGrp="1" noChangeArrowheads="1"/>
          </p:cNvSpPr>
          <p:nvPr>
            <p:ph idx="1"/>
          </p:nvPr>
        </p:nvSpPr>
        <p:spPr>
          <a:xfrm>
            <a:off x="609600" y="1219200"/>
            <a:ext cx="8001000" cy="4800600"/>
          </a:xfrm>
        </p:spPr>
        <p:txBody>
          <a:bodyPr/>
          <a:lstStyle/>
          <a:p>
            <a:pPr eaLnBrk="1" hangingPunct="1">
              <a:lnSpc>
                <a:spcPct val="80000"/>
              </a:lnSpc>
              <a:spcBef>
                <a:spcPct val="20000"/>
              </a:spcBef>
              <a:spcAft>
                <a:spcPct val="0"/>
              </a:spcAft>
              <a:buClr>
                <a:srgbClr val="0070C0"/>
              </a:buClr>
            </a:pPr>
            <a:r>
              <a:rPr lang="en-US" altLang="en-US" sz="1800" dirty="0">
                <a:solidFill>
                  <a:srgbClr val="000000"/>
                </a:solidFill>
              </a:rPr>
              <a:t>A complete application includes:</a:t>
            </a:r>
          </a:p>
          <a:p>
            <a:pPr lvl="1" eaLnBrk="1" hangingPunct="1">
              <a:lnSpc>
                <a:spcPct val="80000"/>
              </a:lnSpc>
              <a:spcBef>
                <a:spcPct val="20000"/>
              </a:spcBef>
              <a:spcAft>
                <a:spcPct val="0"/>
              </a:spcAft>
              <a:buClr>
                <a:srgbClr val="0070C0"/>
              </a:buClr>
              <a:buFontTx/>
              <a:buChar char="–"/>
            </a:pPr>
            <a:r>
              <a:rPr lang="en-US" altLang="en-US" sz="1800" dirty="0">
                <a:solidFill>
                  <a:srgbClr val="000000"/>
                </a:solidFill>
              </a:rPr>
              <a:t>Completed applications online </a:t>
            </a:r>
          </a:p>
          <a:p>
            <a:pPr lvl="1" eaLnBrk="1" hangingPunct="1">
              <a:lnSpc>
                <a:spcPct val="80000"/>
              </a:lnSpc>
              <a:spcBef>
                <a:spcPct val="20000"/>
              </a:spcBef>
              <a:spcAft>
                <a:spcPct val="0"/>
              </a:spcAft>
              <a:buClr>
                <a:srgbClr val="0070C0"/>
              </a:buClr>
              <a:buFontTx/>
              <a:buChar char="–"/>
            </a:pPr>
            <a:r>
              <a:rPr lang="en-US" altLang="en-US" sz="1800" dirty="0">
                <a:solidFill>
                  <a:srgbClr val="000000"/>
                </a:solidFill>
              </a:rPr>
              <a:t>Electrical Sketch</a:t>
            </a:r>
          </a:p>
          <a:p>
            <a:pPr lvl="1" eaLnBrk="1" hangingPunct="1">
              <a:lnSpc>
                <a:spcPct val="80000"/>
              </a:lnSpc>
              <a:spcBef>
                <a:spcPct val="20000"/>
              </a:spcBef>
              <a:spcAft>
                <a:spcPct val="0"/>
              </a:spcAft>
              <a:buClr>
                <a:srgbClr val="0070C0"/>
              </a:buClr>
              <a:buFontTx/>
              <a:buChar char="–"/>
            </a:pPr>
            <a:r>
              <a:rPr lang="en-US" altLang="en-US" sz="1800" dirty="0">
                <a:solidFill>
                  <a:srgbClr val="000000"/>
                </a:solidFill>
              </a:rPr>
              <a:t>One Line Diagram</a:t>
            </a:r>
          </a:p>
          <a:p>
            <a:pPr lvl="1" eaLnBrk="1" hangingPunct="1">
              <a:lnSpc>
                <a:spcPct val="80000"/>
              </a:lnSpc>
              <a:spcBef>
                <a:spcPct val="20000"/>
              </a:spcBef>
              <a:spcAft>
                <a:spcPct val="0"/>
              </a:spcAft>
              <a:buClr>
                <a:srgbClr val="0070C0"/>
              </a:buClr>
              <a:buFontTx/>
              <a:buChar char="–"/>
            </a:pPr>
            <a:r>
              <a:rPr lang="en-US" altLang="en-US" sz="1800" dirty="0">
                <a:solidFill>
                  <a:srgbClr val="000000"/>
                </a:solidFill>
              </a:rPr>
              <a:t>Site Plan / Drawing</a:t>
            </a:r>
          </a:p>
          <a:p>
            <a:pPr lvl="1" eaLnBrk="1" hangingPunct="1">
              <a:lnSpc>
                <a:spcPct val="80000"/>
              </a:lnSpc>
              <a:spcBef>
                <a:spcPct val="20000"/>
              </a:spcBef>
              <a:spcAft>
                <a:spcPct val="0"/>
              </a:spcAft>
              <a:buClr>
                <a:srgbClr val="0070C0"/>
              </a:buClr>
              <a:buFontTx/>
              <a:buChar char="–"/>
            </a:pPr>
            <a:r>
              <a:rPr lang="en-US" altLang="en-US" sz="1800" dirty="0">
                <a:solidFill>
                  <a:srgbClr val="000000"/>
                </a:solidFill>
              </a:rPr>
              <a:t>Inverter cut sheet</a:t>
            </a:r>
          </a:p>
          <a:p>
            <a:pPr lvl="1" eaLnBrk="1" hangingPunct="1">
              <a:lnSpc>
                <a:spcPct val="80000"/>
              </a:lnSpc>
              <a:spcBef>
                <a:spcPct val="20000"/>
              </a:spcBef>
              <a:spcAft>
                <a:spcPct val="0"/>
              </a:spcAft>
              <a:buClr>
                <a:srgbClr val="0070C0"/>
              </a:buClr>
              <a:buFontTx/>
              <a:buChar char="–"/>
            </a:pPr>
            <a:r>
              <a:rPr lang="en-US" altLang="en-US" sz="1800" dirty="0">
                <a:solidFill>
                  <a:srgbClr val="000000"/>
                </a:solidFill>
              </a:rPr>
              <a:t>UL 1741 </a:t>
            </a:r>
            <a:r>
              <a:rPr lang="en-US" altLang="en-US" sz="1800" dirty="0">
                <a:solidFill>
                  <a:srgbClr val="FF0000"/>
                </a:solidFill>
              </a:rPr>
              <a:t>SB*</a:t>
            </a:r>
            <a:r>
              <a:rPr lang="en-US" altLang="en-US" sz="1800" dirty="0">
                <a:solidFill>
                  <a:srgbClr val="000000"/>
                </a:solidFill>
              </a:rPr>
              <a:t> certification (if not already on file)</a:t>
            </a:r>
          </a:p>
          <a:p>
            <a:pPr lvl="1" eaLnBrk="1" hangingPunct="1">
              <a:lnSpc>
                <a:spcPct val="80000"/>
              </a:lnSpc>
              <a:spcBef>
                <a:spcPct val="20000"/>
              </a:spcBef>
              <a:spcAft>
                <a:spcPct val="0"/>
              </a:spcAft>
              <a:buClr>
                <a:srgbClr val="0070C0"/>
              </a:buClr>
              <a:buFontTx/>
              <a:buChar char="–"/>
            </a:pPr>
            <a:r>
              <a:rPr lang="en-US" altLang="en-US" sz="1800" dirty="0">
                <a:solidFill>
                  <a:srgbClr val="000000"/>
                </a:solidFill>
              </a:rPr>
              <a:t>Work Request number if there is a new service or there is a service upgrade</a:t>
            </a:r>
          </a:p>
          <a:p>
            <a:pPr lvl="1" eaLnBrk="1" hangingPunct="1">
              <a:lnSpc>
                <a:spcPct val="80000"/>
              </a:lnSpc>
              <a:spcBef>
                <a:spcPct val="20000"/>
              </a:spcBef>
              <a:spcAft>
                <a:spcPct val="0"/>
              </a:spcAft>
              <a:buClr>
                <a:srgbClr val="0070C0"/>
              </a:buClr>
              <a:buFontTx/>
              <a:buChar char="–"/>
            </a:pPr>
            <a:r>
              <a:rPr lang="en-US" altLang="en-US" sz="1800" dirty="0">
                <a:solidFill>
                  <a:srgbClr val="000000"/>
                </a:solidFill>
              </a:rPr>
              <a:t>I</a:t>
            </a:r>
            <a:r>
              <a:rPr lang="en-US" altLang="en-US" sz="1800" dirty="0"/>
              <a:t>f necessary, identify ownership of property and provide proof of site control if Customer and/or Interconnecting Customer does not own the property.</a:t>
            </a:r>
          </a:p>
          <a:p>
            <a:pPr lvl="1" eaLnBrk="1" hangingPunct="1">
              <a:lnSpc>
                <a:spcPct val="80000"/>
              </a:lnSpc>
              <a:spcBef>
                <a:spcPct val="20000"/>
              </a:spcBef>
              <a:spcAft>
                <a:spcPct val="0"/>
              </a:spcAft>
              <a:buClr>
                <a:srgbClr val="0070C0"/>
              </a:buClr>
              <a:buFontTx/>
              <a:buChar char="–"/>
            </a:pPr>
            <a:r>
              <a:rPr lang="en-US" altLang="en-US" sz="1800" dirty="0">
                <a:solidFill>
                  <a:srgbClr val="000000"/>
                </a:solidFill>
              </a:rPr>
              <a:t>Identify electric utility customer and owner of proposed generation</a:t>
            </a:r>
          </a:p>
          <a:p>
            <a:pPr lvl="1" eaLnBrk="1" hangingPunct="1">
              <a:lnSpc>
                <a:spcPct val="80000"/>
              </a:lnSpc>
              <a:spcBef>
                <a:spcPct val="20000"/>
              </a:spcBef>
              <a:spcAft>
                <a:spcPct val="0"/>
              </a:spcAft>
              <a:buClr>
                <a:srgbClr val="0070C0"/>
              </a:buClr>
              <a:buFont typeface="Arial" panose="020B0604020202020204" pitchFamily="34" charset="0"/>
              <a:buNone/>
            </a:pPr>
            <a:endParaRPr lang="en-US" altLang="en-US" sz="1800" dirty="0">
              <a:solidFill>
                <a:srgbClr val="000000"/>
              </a:solidFill>
            </a:endParaRPr>
          </a:p>
          <a:p>
            <a:pPr eaLnBrk="1" hangingPunct="1">
              <a:lnSpc>
                <a:spcPct val="80000"/>
              </a:lnSpc>
              <a:spcBef>
                <a:spcPct val="20000"/>
              </a:spcBef>
              <a:spcAft>
                <a:spcPct val="0"/>
              </a:spcAft>
              <a:buClr>
                <a:srgbClr val="0070C0"/>
              </a:buClr>
            </a:pPr>
            <a:r>
              <a:rPr lang="en-US" altLang="en-US" sz="1800" dirty="0">
                <a:solidFill>
                  <a:srgbClr val="000000"/>
                </a:solidFill>
              </a:rPr>
              <a:t>Errors or problems with application will slow down the process and “stop the clock”</a:t>
            </a:r>
          </a:p>
          <a:p>
            <a:pPr eaLnBrk="1" hangingPunct="1">
              <a:lnSpc>
                <a:spcPct val="80000"/>
              </a:lnSpc>
              <a:spcBef>
                <a:spcPct val="20000"/>
              </a:spcBef>
              <a:spcAft>
                <a:spcPct val="0"/>
              </a:spcAft>
              <a:buClr>
                <a:srgbClr val="0070C0"/>
              </a:buClr>
            </a:pPr>
            <a:endParaRPr lang="en-US" altLang="en-US" sz="1800" dirty="0">
              <a:solidFill>
                <a:srgbClr val="000000"/>
              </a:solidFill>
            </a:endParaRPr>
          </a:p>
          <a:p>
            <a:pPr eaLnBrk="1" hangingPunct="1">
              <a:lnSpc>
                <a:spcPct val="80000"/>
              </a:lnSpc>
              <a:spcBef>
                <a:spcPct val="20000"/>
              </a:spcBef>
              <a:spcAft>
                <a:spcPct val="0"/>
              </a:spcAft>
              <a:buClr>
                <a:srgbClr val="0070C0"/>
              </a:buClr>
            </a:pPr>
            <a:r>
              <a:rPr lang="en-US" altLang="en-US" sz="1800" dirty="0">
                <a:solidFill>
                  <a:srgbClr val="000000"/>
                </a:solidFill>
              </a:rPr>
              <a:t>Send</a:t>
            </a:r>
            <a:r>
              <a:rPr lang="en-US" altLang="en-US" sz="1800" b="1" dirty="0">
                <a:solidFill>
                  <a:srgbClr val="000000"/>
                </a:solidFill>
              </a:rPr>
              <a:t> Electronic copy</a:t>
            </a:r>
            <a:r>
              <a:rPr lang="en-US" altLang="en-US" sz="1800" dirty="0">
                <a:solidFill>
                  <a:srgbClr val="000000"/>
                </a:solidFill>
              </a:rPr>
              <a:t> of all documents if possible – Easier to distribute, saves paper and is faster.</a:t>
            </a:r>
          </a:p>
          <a:p>
            <a:pPr eaLnBrk="1" hangingPunct="1">
              <a:lnSpc>
                <a:spcPct val="80000"/>
              </a:lnSpc>
              <a:spcBef>
                <a:spcPct val="20000"/>
              </a:spcBef>
              <a:spcAft>
                <a:spcPct val="0"/>
              </a:spcAft>
              <a:buClrTx/>
              <a:buFont typeface="Arial" panose="020B0604020202020204" pitchFamily="34" charset="0"/>
              <a:buChar char="•"/>
            </a:pPr>
            <a:endParaRPr lang="en-US" altLang="en-US" dirty="0">
              <a:solidFill>
                <a:srgbClr val="000000"/>
              </a:solidFill>
            </a:endParaRPr>
          </a:p>
        </p:txBody>
      </p:sp>
      <p:sp>
        <p:nvSpPr>
          <p:cNvPr id="26628" name="Slide Number Placeholder 3">
            <a:extLst>
              <a:ext uri="{FF2B5EF4-FFF2-40B4-BE49-F238E27FC236}">
                <a16:creationId xmlns:a16="http://schemas.microsoft.com/office/drawing/2014/main" id="{1E8F4AD8-6061-4877-B1E1-3616F47BB4C0}"/>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10F411FE-4CF3-4933-AE3D-49E8274C10B3}" type="slidenum">
              <a:rPr lang="en-US" altLang="en-US" sz="1400" smtClean="0">
                <a:solidFill>
                  <a:srgbClr val="000000"/>
                </a:solidFill>
                <a:cs typeface="Arial" panose="020B0604020202020204" pitchFamily="34" charset="0"/>
              </a:rPr>
              <a:pPr>
                <a:spcAft>
                  <a:spcPct val="0"/>
                </a:spcAft>
                <a:buClrTx/>
                <a:buFontTx/>
                <a:buNone/>
              </a:pPr>
              <a:t>13</a:t>
            </a:fld>
            <a:r>
              <a:rPr lang="en-US" altLang="en-US" sz="1400">
                <a:solidFill>
                  <a:srgbClr val="000000"/>
                </a:solidFill>
                <a:cs typeface="Arial" panose="020B0604020202020204" pitchFamily="34" charset="0"/>
              </a:rPr>
              <a:t>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BD30878-228B-4215-B388-79017444AEEA}"/>
              </a:ext>
            </a:extLst>
          </p:cNvPr>
          <p:cNvSpPr>
            <a:spLocks noGrp="1" noChangeArrowheads="1"/>
          </p:cNvSpPr>
          <p:nvPr>
            <p:ph type="title"/>
          </p:nvPr>
        </p:nvSpPr>
        <p:spPr/>
        <p:txBody>
          <a:bodyPr/>
          <a:lstStyle/>
          <a:p>
            <a:pPr eaLnBrk="1" hangingPunct="1"/>
            <a:r>
              <a:rPr lang="en-US" altLang="en-US" sz="2400">
                <a:solidFill>
                  <a:schemeClr val="tx1"/>
                </a:solidFill>
              </a:rPr>
              <a:t>Example – DG Interconnection Application </a:t>
            </a:r>
          </a:p>
        </p:txBody>
      </p:sp>
      <p:sp>
        <p:nvSpPr>
          <p:cNvPr id="28675" name="Content Placeholder 15">
            <a:extLst>
              <a:ext uri="{FF2B5EF4-FFF2-40B4-BE49-F238E27FC236}">
                <a16:creationId xmlns:a16="http://schemas.microsoft.com/office/drawing/2014/main" id="{56A6E937-43FB-4C0F-B8FE-EECF5A5385FC}"/>
              </a:ext>
            </a:extLst>
          </p:cNvPr>
          <p:cNvSpPr>
            <a:spLocks noGrp="1" noChangeArrowheads="1"/>
          </p:cNvSpPr>
          <p:nvPr>
            <p:ph idx="1"/>
          </p:nvPr>
        </p:nvSpPr>
        <p:spPr/>
        <p:txBody>
          <a:bodyPr/>
          <a:lstStyle/>
          <a:p>
            <a:endParaRPr lang="en-US" altLang="en-US"/>
          </a:p>
        </p:txBody>
      </p:sp>
      <p:sp>
        <p:nvSpPr>
          <p:cNvPr id="28676" name="Slide Number Placeholder 4">
            <a:extLst>
              <a:ext uri="{FF2B5EF4-FFF2-40B4-BE49-F238E27FC236}">
                <a16:creationId xmlns:a16="http://schemas.microsoft.com/office/drawing/2014/main" id="{033BEC24-95A4-4A25-A71B-672A8F43856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A93801F9-9126-43A9-8210-F87A9483010E}" type="slidenum">
              <a:rPr lang="en-US" altLang="en-US" sz="1400" smtClean="0"/>
              <a:pPr>
                <a:spcAft>
                  <a:spcPct val="0"/>
                </a:spcAft>
                <a:buClrTx/>
                <a:buFontTx/>
                <a:buNone/>
              </a:pPr>
              <a:t>14</a:t>
            </a:fld>
            <a:endParaRPr lang="en-US" altLang="en-US" sz="1400"/>
          </a:p>
        </p:txBody>
      </p:sp>
      <p:sp>
        <p:nvSpPr>
          <p:cNvPr id="28677" name="Rectangle 14">
            <a:extLst>
              <a:ext uri="{FF2B5EF4-FFF2-40B4-BE49-F238E27FC236}">
                <a16:creationId xmlns:a16="http://schemas.microsoft.com/office/drawing/2014/main" id="{2AF208FE-093D-44D6-9A26-F1C6C549EBE3}"/>
              </a:ext>
            </a:extLst>
          </p:cNvPr>
          <p:cNvSpPr>
            <a:spLocks noChangeArrowheads="1"/>
          </p:cNvSpPr>
          <p:nvPr/>
        </p:nvSpPr>
        <p:spPr bwMode="auto">
          <a:xfrm>
            <a:off x="228600" y="455613"/>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endParaRPr lang="en-US" altLang="en-US" sz="600"/>
          </a:p>
          <a:p>
            <a:pPr>
              <a:spcAft>
                <a:spcPct val="0"/>
              </a:spcAft>
              <a:buClrTx/>
              <a:buFontTx/>
              <a:buNone/>
            </a:pPr>
            <a:endParaRPr lang="en-US" altLang="en-US" sz="1800"/>
          </a:p>
        </p:txBody>
      </p:sp>
      <p:sp>
        <p:nvSpPr>
          <p:cNvPr id="28678" name="Rectangle 15">
            <a:extLst>
              <a:ext uri="{FF2B5EF4-FFF2-40B4-BE49-F238E27FC236}">
                <a16:creationId xmlns:a16="http://schemas.microsoft.com/office/drawing/2014/main" id="{ABF8934E-8E64-4016-911A-3BD88C534CA7}"/>
              </a:ext>
            </a:extLst>
          </p:cNvPr>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endParaRPr lang="en-US" altLang="en-US" sz="1800"/>
          </a:p>
        </p:txBody>
      </p:sp>
      <p:sp>
        <p:nvSpPr>
          <p:cNvPr id="28679" name="Rectangle 16">
            <a:extLst>
              <a:ext uri="{FF2B5EF4-FFF2-40B4-BE49-F238E27FC236}">
                <a16:creationId xmlns:a16="http://schemas.microsoft.com/office/drawing/2014/main" id="{D21AB319-A42C-48E2-8D17-0F220AF2655C}"/>
              </a:ext>
            </a:extLst>
          </p:cNvPr>
          <p:cNvSpPr>
            <a:spLocks noChangeArrowheads="1"/>
          </p:cNvSpPr>
          <p:nvPr/>
        </p:nvSpPr>
        <p:spPr bwMode="auto">
          <a:xfrm>
            <a:off x="0" y="1838325"/>
            <a:ext cx="217488"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r>
              <a:rPr lang="en-US" altLang="en-US" sz="1100">
                <a:latin typeface="Calibri" panose="020F0502020204030204" pitchFamily="34" charset="0"/>
                <a:ea typeface="Calibri" panose="020F0502020204030204" pitchFamily="34" charset="0"/>
                <a:cs typeface="Times New Roman" panose="02020603050405020304" pitchFamily="18" charset="0"/>
              </a:rPr>
              <a:t> </a:t>
            </a:r>
            <a:endParaRPr lang="en-US" altLang="en-US" sz="600">
              <a:ea typeface="Calibri" panose="020F0502020204030204" pitchFamily="34" charset="0"/>
              <a:cs typeface="Times New Roman" panose="02020603050405020304" pitchFamily="18" charset="0"/>
            </a:endParaRPr>
          </a:p>
          <a:p>
            <a:pPr>
              <a:spcAft>
                <a:spcPct val="0"/>
              </a:spcAft>
              <a:buClrTx/>
              <a:buFontTx/>
              <a:buNone/>
            </a:pPr>
            <a:endParaRPr lang="en-US" altLang="en-US" sz="1800">
              <a:ea typeface="Calibri" panose="020F0502020204030204" pitchFamily="34" charset="0"/>
              <a:cs typeface="Times New Roman" panose="02020603050405020304" pitchFamily="18" charset="0"/>
            </a:endParaRPr>
          </a:p>
        </p:txBody>
      </p:sp>
      <p:sp>
        <p:nvSpPr>
          <p:cNvPr id="28680" name="Rectangle 17">
            <a:extLst>
              <a:ext uri="{FF2B5EF4-FFF2-40B4-BE49-F238E27FC236}">
                <a16:creationId xmlns:a16="http://schemas.microsoft.com/office/drawing/2014/main" id="{4DBDFE68-187E-474D-8158-FEA932A587EB}"/>
              </a:ext>
            </a:extLst>
          </p:cNvPr>
          <p:cNvSpPr>
            <a:spLocks noChangeArrowheads="1"/>
          </p:cNvSpPr>
          <p:nvPr/>
        </p:nvSpPr>
        <p:spPr bwMode="auto">
          <a:xfrm>
            <a:off x="180975" y="1758950"/>
            <a:ext cx="1857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endParaRPr lang="en-US" altLang="en-US" sz="600"/>
          </a:p>
          <a:p>
            <a:pPr>
              <a:spcAft>
                <a:spcPct val="0"/>
              </a:spcAft>
              <a:buClrTx/>
              <a:buFontTx/>
              <a:buNone/>
            </a:pPr>
            <a:endParaRPr lang="en-US" altLang="en-US" sz="1800"/>
          </a:p>
        </p:txBody>
      </p:sp>
      <p:sp>
        <p:nvSpPr>
          <p:cNvPr id="28681" name="Rectangle 18">
            <a:extLst>
              <a:ext uri="{FF2B5EF4-FFF2-40B4-BE49-F238E27FC236}">
                <a16:creationId xmlns:a16="http://schemas.microsoft.com/office/drawing/2014/main" id="{A817B17B-BF0F-476B-9789-07E6BC682FA9}"/>
              </a:ext>
            </a:extLst>
          </p:cNvPr>
          <p:cNvSpPr>
            <a:spLocks noChangeArrowheads="1"/>
          </p:cNvSpPr>
          <p:nvPr/>
        </p:nvSpPr>
        <p:spPr bwMode="auto">
          <a:xfrm>
            <a:off x="0" y="279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endParaRPr lang="en-US" altLang="en-US" sz="1800"/>
          </a:p>
        </p:txBody>
      </p:sp>
      <p:pic>
        <p:nvPicPr>
          <p:cNvPr id="28682" name="Picture 13">
            <a:extLst>
              <a:ext uri="{FF2B5EF4-FFF2-40B4-BE49-F238E27FC236}">
                <a16:creationId xmlns:a16="http://schemas.microsoft.com/office/drawing/2014/main" id="{BBB691FA-1261-4042-AC5D-D9038BB23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3" y="1066800"/>
            <a:ext cx="810418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7EFE3E4-843E-4DF1-BE9E-FCE1335AECD0}"/>
              </a:ext>
            </a:extLst>
          </p:cNvPr>
          <p:cNvSpPr>
            <a:spLocks noGrp="1" noChangeArrowheads="1"/>
          </p:cNvSpPr>
          <p:nvPr>
            <p:ph type="title"/>
          </p:nvPr>
        </p:nvSpPr>
        <p:spPr/>
        <p:txBody>
          <a:bodyPr/>
          <a:lstStyle/>
          <a:p>
            <a:pPr eaLnBrk="1" hangingPunct="1"/>
            <a:r>
              <a:rPr lang="en-US" altLang="en-US" sz="2400">
                <a:solidFill>
                  <a:schemeClr val="tx1"/>
                </a:solidFill>
              </a:rPr>
              <a:t>Example – DG Interconnection Application </a:t>
            </a:r>
          </a:p>
        </p:txBody>
      </p:sp>
      <p:sp>
        <p:nvSpPr>
          <p:cNvPr id="29699" name="Slide Number Placeholder 4">
            <a:extLst>
              <a:ext uri="{FF2B5EF4-FFF2-40B4-BE49-F238E27FC236}">
                <a16:creationId xmlns:a16="http://schemas.microsoft.com/office/drawing/2014/main" id="{D0A4D3C5-F6F6-4BBF-BBEB-B7E645C831C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497F05B5-B1C5-491F-9B2A-A90660639AF4}" type="slidenum">
              <a:rPr lang="en-US" altLang="en-US" sz="1400" smtClean="0"/>
              <a:pPr>
                <a:spcAft>
                  <a:spcPct val="0"/>
                </a:spcAft>
                <a:buClrTx/>
                <a:buFontTx/>
                <a:buNone/>
              </a:pPr>
              <a:t>15</a:t>
            </a:fld>
            <a:endParaRPr lang="en-US" altLang="en-US" sz="1300"/>
          </a:p>
        </p:txBody>
      </p:sp>
      <p:pic>
        <p:nvPicPr>
          <p:cNvPr id="29700" name="Picture 1">
            <a:extLst>
              <a:ext uri="{FF2B5EF4-FFF2-40B4-BE49-F238E27FC236}">
                <a16:creationId xmlns:a16="http://schemas.microsoft.com/office/drawing/2014/main" id="{6D4D9759-03F9-4522-A699-8643C8A80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83058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ACE9B2D-9FD1-488B-AD4E-84945D6BF880}"/>
              </a:ext>
            </a:extLst>
          </p:cNvPr>
          <p:cNvSpPr>
            <a:spLocks noGrp="1" noChangeArrowheads="1"/>
          </p:cNvSpPr>
          <p:nvPr>
            <p:ph type="title"/>
          </p:nvPr>
        </p:nvSpPr>
        <p:spPr/>
        <p:txBody>
          <a:bodyPr/>
          <a:lstStyle/>
          <a:p>
            <a:pPr eaLnBrk="1" hangingPunct="1"/>
            <a:r>
              <a:rPr lang="en-US" altLang="en-US" sz="2400">
                <a:solidFill>
                  <a:schemeClr val="tx1"/>
                </a:solidFill>
              </a:rPr>
              <a:t>Example – DG Interconnection Application </a:t>
            </a:r>
          </a:p>
        </p:txBody>
      </p:sp>
      <p:sp>
        <p:nvSpPr>
          <p:cNvPr id="31747" name="Slide Number Placeholder 4">
            <a:extLst>
              <a:ext uri="{FF2B5EF4-FFF2-40B4-BE49-F238E27FC236}">
                <a16:creationId xmlns:a16="http://schemas.microsoft.com/office/drawing/2014/main" id="{41B861EE-373D-4C0C-8737-5C1FC57AB17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1860802B-A512-4DCE-BE6C-EBE71865B332}" type="slidenum">
              <a:rPr lang="en-US" altLang="en-US" sz="1400" smtClean="0"/>
              <a:pPr>
                <a:spcAft>
                  <a:spcPct val="0"/>
                </a:spcAft>
                <a:buClrTx/>
                <a:buFontTx/>
                <a:buNone/>
              </a:pPr>
              <a:t>16</a:t>
            </a:fld>
            <a:endParaRPr lang="en-US" altLang="en-US" sz="1300"/>
          </a:p>
        </p:txBody>
      </p:sp>
      <p:pic>
        <p:nvPicPr>
          <p:cNvPr id="31748" name="Picture 1">
            <a:extLst>
              <a:ext uri="{FF2B5EF4-FFF2-40B4-BE49-F238E27FC236}">
                <a16:creationId xmlns:a16="http://schemas.microsoft.com/office/drawing/2014/main" id="{67794F62-2973-4FFA-B535-DBCE0C601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450" y="914400"/>
            <a:ext cx="54991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9FEDED6-B45F-4DFB-8E67-326B005D35E4}"/>
              </a:ext>
            </a:extLst>
          </p:cNvPr>
          <p:cNvSpPr>
            <a:spLocks noGrp="1" noChangeArrowheads="1"/>
          </p:cNvSpPr>
          <p:nvPr>
            <p:ph type="title"/>
          </p:nvPr>
        </p:nvSpPr>
        <p:spPr/>
        <p:txBody>
          <a:bodyPr/>
          <a:lstStyle/>
          <a:p>
            <a:r>
              <a:rPr lang="en-US" altLang="en-US"/>
              <a:t>Simplified Requirements</a:t>
            </a:r>
          </a:p>
        </p:txBody>
      </p:sp>
      <p:sp>
        <p:nvSpPr>
          <p:cNvPr id="32771" name="Content Placeholder 2">
            <a:extLst>
              <a:ext uri="{FF2B5EF4-FFF2-40B4-BE49-F238E27FC236}">
                <a16:creationId xmlns:a16="http://schemas.microsoft.com/office/drawing/2014/main" id="{8B14CDB0-677E-47A5-A828-DACA0BDCB2EA}"/>
              </a:ext>
            </a:extLst>
          </p:cNvPr>
          <p:cNvSpPr>
            <a:spLocks noGrp="1" noChangeArrowheads="1"/>
          </p:cNvSpPr>
          <p:nvPr>
            <p:ph idx="1"/>
          </p:nvPr>
        </p:nvSpPr>
        <p:spPr>
          <a:xfrm>
            <a:off x="609600" y="914400"/>
            <a:ext cx="8153400" cy="5638800"/>
          </a:xfrm>
        </p:spPr>
        <p:txBody>
          <a:bodyPr/>
          <a:lstStyle/>
          <a:p>
            <a:pPr marL="0" indent="0" eaLnBrk="1" hangingPunct="1">
              <a:lnSpc>
                <a:spcPct val="80000"/>
              </a:lnSpc>
              <a:spcAft>
                <a:spcPct val="0"/>
              </a:spcAft>
              <a:buClrTx/>
              <a:buFont typeface="Wingdings" panose="05000000000000000000" pitchFamily="2" charset="2"/>
              <a:buNone/>
            </a:pPr>
            <a:r>
              <a:rPr lang="en-US" altLang="en-US">
                <a:solidFill>
                  <a:srgbClr val="000000"/>
                </a:solidFill>
              </a:rPr>
              <a:t>Submit an electrical sketch with application:</a:t>
            </a:r>
          </a:p>
          <a:p>
            <a:pPr marL="0" indent="0" eaLnBrk="1" hangingPunct="1">
              <a:lnSpc>
                <a:spcPct val="80000"/>
              </a:lnSpc>
              <a:spcAft>
                <a:spcPct val="0"/>
              </a:spcAft>
              <a:buClrTx/>
              <a:buFont typeface="Wingdings" panose="05000000000000000000" pitchFamily="2" charset="2"/>
              <a:buNone/>
            </a:pPr>
            <a:endParaRPr lang="en-US" altLang="en-US" sz="800">
              <a:solidFill>
                <a:srgbClr val="000000"/>
              </a:solidFill>
            </a:endParaRPr>
          </a:p>
          <a:p>
            <a:pPr marL="0" indent="0" eaLnBrk="1" hangingPunct="1">
              <a:lnSpc>
                <a:spcPct val="80000"/>
              </a:lnSpc>
              <a:spcAft>
                <a:spcPct val="0"/>
              </a:spcAft>
              <a:buClrTx/>
              <a:buFont typeface="Wingdings" panose="05000000000000000000" pitchFamily="2" charset="2"/>
              <a:buNone/>
            </a:pPr>
            <a:endParaRPr lang="en-US" altLang="en-US" sz="1800">
              <a:solidFill>
                <a:srgbClr val="000000"/>
              </a:solidFill>
            </a:endParaRPr>
          </a:p>
          <a:p>
            <a:pPr lvl="1" eaLnBrk="1" hangingPunct="1">
              <a:lnSpc>
                <a:spcPct val="80000"/>
              </a:lnSpc>
              <a:spcAft>
                <a:spcPct val="0"/>
              </a:spcAft>
              <a:buClr>
                <a:srgbClr val="0070C0"/>
              </a:buClr>
              <a:buFont typeface="Wingdings" panose="05000000000000000000" pitchFamily="2" charset="2"/>
              <a:buChar char="§"/>
            </a:pPr>
            <a:r>
              <a:rPr lang="en-US" altLang="en-US" sz="1800" u="sng">
                <a:solidFill>
                  <a:srgbClr val="000000"/>
                </a:solidFill>
              </a:rPr>
              <a:t>DOES NOT</a:t>
            </a:r>
            <a:r>
              <a:rPr lang="en-US" altLang="en-US" sz="1800">
                <a:solidFill>
                  <a:srgbClr val="000000"/>
                </a:solidFill>
              </a:rPr>
              <a:t> need to be stamped by a MA PE.</a:t>
            </a:r>
          </a:p>
          <a:p>
            <a:pPr lvl="1" eaLnBrk="1" hangingPunct="1">
              <a:lnSpc>
                <a:spcPct val="80000"/>
              </a:lnSpc>
              <a:spcAft>
                <a:spcPct val="0"/>
              </a:spcAft>
              <a:buClr>
                <a:srgbClr val="0070C0"/>
              </a:buClr>
              <a:buFont typeface="Wingdings" panose="05000000000000000000" pitchFamily="2" charset="2"/>
              <a:buChar char="§"/>
            </a:pPr>
            <a:endParaRPr lang="en-US" altLang="en-US" sz="1800">
              <a:solidFill>
                <a:srgbClr val="000000"/>
              </a:solidFill>
            </a:endParaRPr>
          </a:p>
          <a:p>
            <a:pPr lvl="1" eaLnBrk="1" hangingPunct="1">
              <a:lnSpc>
                <a:spcPct val="80000"/>
              </a:lnSpc>
              <a:spcAft>
                <a:spcPct val="0"/>
              </a:spcAft>
              <a:buClr>
                <a:srgbClr val="0070C0"/>
              </a:buClr>
              <a:buFont typeface="Wingdings" panose="05000000000000000000" pitchFamily="2" charset="2"/>
              <a:buChar char="§"/>
            </a:pPr>
            <a:r>
              <a:rPr lang="en-US" altLang="en-US" sz="1800">
                <a:solidFill>
                  <a:srgbClr val="000000"/>
                </a:solidFill>
              </a:rPr>
              <a:t>Must show the existing/proposed service, including the revenue metering and production meter, and how/where the proposed generation will interconnect to it.</a:t>
            </a:r>
          </a:p>
          <a:p>
            <a:pPr lvl="1" eaLnBrk="1" hangingPunct="1">
              <a:lnSpc>
                <a:spcPct val="80000"/>
              </a:lnSpc>
              <a:spcAft>
                <a:spcPct val="0"/>
              </a:spcAft>
              <a:buClr>
                <a:srgbClr val="0070C0"/>
              </a:buClr>
              <a:buFont typeface="Wingdings" panose="05000000000000000000" pitchFamily="2" charset="2"/>
              <a:buChar char="§"/>
            </a:pPr>
            <a:endParaRPr lang="en-US" altLang="en-US" sz="1800">
              <a:solidFill>
                <a:srgbClr val="000000"/>
              </a:solidFill>
            </a:endParaRPr>
          </a:p>
          <a:p>
            <a:pPr lvl="1" eaLnBrk="1" hangingPunct="1">
              <a:lnSpc>
                <a:spcPct val="80000"/>
              </a:lnSpc>
              <a:spcAft>
                <a:spcPct val="0"/>
              </a:spcAft>
              <a:buClr>
                <a:srgbClr val="0070C0"/>
              </a:buClr>
              <a:buFont typeface="Wingdings" panose="05000000000000000000" pitchFamily="2" charset="2"/>
              <a:buChar char="§"/>
            </a:pPr>
            <a:r>
              <a:rPr lang="en-US" altLang="en-US" sz="1800">
                <a:solidFill>
                  <a:srgbClr val="000000"/>
                </a:solidFill>
              </a:rPr>
              <a:t>C</a:t>
            </a:r>
            <a:r>
              <a:rPr lang="en-US" altLang="en-US" sz="1800"/>
              <a:t>an be hand drawn but must be legible.</a:t>
            </a:r>
          </a:p>
          <a:p>
            <a:pPr lvl="1" eaLnBrk="1" hangingPunct="1">
              <a:lnSpc>
                <a:spcPct val="80000"/>
              </a:lnSpc>
              <a:spcAft>
                <a:spcPct val="0"/>
              </a:spcAft>
              <a:buClr>
                <a:srgbClr val="0070C0"/>
              </a:buClr>
              <a:buFont typeface="Wingdings" panose="05000000000000000000" pitchFamily="2" charset="2"/>
              <a:buChar char="§"/>
            </a:pPr>
            <a:endParaRPr lang="en-US" altLang="en-US" sz="1800"/>
          </a:p>
          <a:p>
            <a:pPr lvl="1" eaLnBrk="1" hangingPunct="1">
              <a:lnSpc>
                <a:spcPct val="80000"/>
              </a:lnSpc>
              <a:spcAft>
                <a:spcPct val="0"/>
              </a:spcAft>
              <a:buClr>
                <a:srgbClr val="0070C0"/>
              </a:buClr>
              <a:buFont typeface="Wingdings" panose="05000000000000000000" pitchFamily="2" charset="2"/>
              <a:buChar char="§"/>
            </a:pPr>
            <a:r>
              <a:rPr lang="en-US" altLang="en-US" sz="1800"/>
              <a:t>Include: Size of main breaker, external disconnect switch (when required or installed), kW rating, Customer name, address of facility, Inverter(s) and existing and back up generation (if applicable)</a:t>
            </a:r>
          </a:p>
          <a:p>
            <a:pPr lvl="1" eaLnBrk="1" hangingPunct="1">
              <a:lnSpc>
                <a:spcPct val="80000"/>
              </a:lnSpc>
              <a:spcAft>
                <a:spcPct val="0"/>
              </a:spcAft>
              <a:buClr>
                <a:srgbClr val="0070C0"/>
              </a:buClr>
              <a:buFont typeface="Wingdings" panose="05000000000000000000" pitchFamily="2" charset="2"/>
              <a:buChar char="§"/>
            </a:pPr>
            <a:endParaRPr lang="en-US" altLang="en-US" sz="1800"/>
          </a:p>
          <a:p>
            <a:pPr lvl="1" eaLnBrk="1" hangingPunct="1">
              <a:lnSpc>
                <a:spcPct val="80000"/>
              </a:lnSpc>
              <a:spcAft>
                <a:spcPct val="0"/>
              </a:spcAft>
              <a:buClr>
                <a:srgbClr val="0070C0"/>
              </a:buClr>
              <a:buFont typeface="Wingdings" panose="05000000000000000000" pitchFamily="2" charset="2"/>
              <a:buChar char="§"/>
            </a:pPr>
            <a:r>
              <a:rPr lang="en-US" altLang="en-US" sz="1800"/>
              <a:t>Must show actual proposed equipment.  Ex: Do NOT include “MIN 60A” for a disconnect size.</a:t>
            </a:r>
          </a:p>
          <a:p>
            <a:pPr lvl="1" eaLnBrk="1" hangingPunct="1">
              <a:lnSpc>
                <a:spcPct val="80000"/>
              </a:lnSpc>
              <a:spcAft>
                <a:spcPct val="0"/>
              </a:spcAft>
              <a:buClr>
                <a:srgbClr val="0070C0"/>
              </a:buClr>
              <a:buFont typeface="Wingdings" panose="05000000000000000000" pitchFamily="2" charset="2"/>
              <a:buChar char="§"/>
            </a:pPr>
            <a:endParaRPr lang="en-US" altLang="en-US" sz="1800"/>
          </a:p>
          <a:p>
            <a:pPr lvl="1" eaLnBrk="1" hangingPunct="1">
              <a:lnSpc>
                <a:spcPct val="80000"/>
              </a:lnSpc>
              <a:spcAft>
                <a:spcPct val="0"/>
              </a:spcAft>
              <a:buClr>
                <a:srgbClr val="0070C0"/>
              </a:buClr>
              <a:buFont typeface="Wingdings" panose="05000000000000000000" pitchFamily="2" charset="2"/>
              <a:buChar char="§"/>
            </a:pPr>
            <a:r>
              <a:rPr lang="en-US" altLang="en-US" sz="1800">
                <a:solidFill>
                  <a:srgbClr val="000000"/>
                </a:solidFill>
              </a:rPr>
              <a:t>Inverter settings.</a:t>
            </a:r>
          </a:p>
          <a:p>
            <a:pPr lvl="1" eaLnBrk="1" hangingPunct="1">
              <a:lnSpc>
                <a:spcPct val="80000"/>
              </a:lnSpc>
              <a:spcAft>
                <a:spcPct val="0"/>
              </a:spcAft>
              <a:buClr>
                <a:srgbClr val="0070C0"/>
              </a:buClr>
              <a:buFont typeface="Wingdings" panose="05000000000000000000" pitchFamily="2" charset="2"/>
              <a:buChar char="§"/>
            </a:pPr>
            <a:endParaRPr lang="en-US" altLang="en-US" sz="1800">
              <a:solidFill>
                <a:srgbClr val="000000"/>
              </a:solidFill>
            </a:endParaRPr>
          </a:p>
          <a:p>
            <a:pPr lvl="1" eaLnBrk="1" hangingPunct="1">
              <a:lnSpc>
                <a:spcPct val="80000"/>
              </a:lnSpc>
              <a:spcAft>
                <a:spcPct val="0"/>
              </a:spcAft>
              <a:buClr>
                <a:srgbClr val="0070C0"/>
              </a:buClr>
              <a:buFont typeface="Wingdings" panose="05000000000000000000" pitchFamily="2" charset="2"/>
              <a:buChar char="§"/>
            </a:pPr>
            <a:r>
              <a:rPr lang="en-US" altLang="en-US" sz="1800">
                <a:solidFill>
                  <a:srgbClr val="000000"/>
                </a:solidFill>
              </a:rPr>
              <a:t>SHOULD NOT specify equipment TBD by Company.</a:t>
            </a:r>
          </a:p>
          <a:p>
            <a:pPr lvl="1" eaLnBrk="1" hangingPunct="1">
              <a:lnSpc>
                <a:spcPct val="80000"/>
              </a:lnSpc>
              <a:spcAft>
                <a:spcPct val="0"/>
              </a:spcAft>
              <a:buClr>
                <a:srgbClr val="0070C0"/>
              </a:buClr>
              <a:buFont typeface="Wingdings" panose="05000000000000000000" pitchFamily="2" charset="2"/>
              <a:buChar char="§"/>
            </a:pPr>
            <a:endParaRPr lang="en-US" altLang="en-US" sz="1800">
              <a:solidFill>
                <a:srgbClr val="000000"/>
              </a:solidFill>
            </a:endParaRPr>
          </a:p>
          <a:p>
            <a:pPr lvl="1" eaLnBrk="1" hangingPunct="1">
              <a:lnSpc>
                <a:spcPct val="80000"/>
              </a:lnSpc>
              <a:spcAft>
                <a:spcPct val="0"/>
              </a:spcAft>
              <a:buClr>
                <a:srgbClr val="0070C0"/>
              </a:buClr>
              <a:buFont typeface="Wingdings" panose="05000000000000000000" pitchFamily="2" charset="2"/>
              <a:buChar char="§"/>
            </a:pPr>
            <a:r>
              <a:rPr lang="en-US" altLang="en-US" sz="1800">
                <a:solidFill>
                  <a:srgbClr val="000000"/>
                </a:solidFill>
              </a:rPr>
              <a:t>If you submit a revised electrical sketch, please include a date and/or revision number on the sketch.</a:t>
            </a:r>
          </a:p>
          <a:p>
            <a:pPr lvl="1" eaLnBrk="1" hangingPunct="1">
              <a:lnSpc>
                <a:spcPct val="80000"/>
              </a:lnSpc>
              <a:spcAft>
                <a:spcPct val="0"/>
              </a:spcAft>
              <a:buClr>
                <a:srgbClr val="0070C0"/>
              </a:buClr>
              <a:buFont typeface="Wingdings" panose="05000000000000000000" pitchFamily="2" charset="2"/>
              <a:buChar char="§"/>
            </a:pPr>
            <a:endParaRPr lang="en-US" altLang="en-US" sz="1800">
              <a:solidFill>
                <a:srgbClr val="000000"/>
              </a:solidFill>
            </a:endParaRPr>
          </a:p>
          <a:p>
            <a:pPr lvl="1" eaLnBrk="1" hangingPunct="1">
              <a:lnSpc>
                <a:spcPct val="80000"/>
              </a:lnSpc>
              <a:spcAft>
                <a:spcPct val="0"/>
              </a:spcAft>
              <a:buClr>
                <a:srgbClr val="0070C0"/>
              </a:buClr>
              <a:buFont typeface="Wingdings" panose="05000000000000000000" pitchFamily="2" charset="2"/>
              <a:buChar char="§"/>
            </a:pPr>
            <a:endParaRPr lang="en-US" altLang="en-US" sz="1800">
              <a:solidFill>
                <a:srgbClr val="000000"/>
              </a:solidFill>
            </a:endParaRPr>
          </a:p>
          <a:p>
            <a:pPr marL="0" indent="0">
              <a:buFont typeface="Wingdings" panose="05000000000000000000" pitchFamily="2" charset="2"/>
              <a:buNone/>
            </a:pPr>
            <a:endParaRPr lang="en-US" altLang="en-US"/>
          </a:p>
        </p:txBody>
      </p:sp>
      <p:sp>
        <p:nvSpPr>
          <p:cNvPr id="32772" name="Slide Number Placeholder 3">
            <a:extLst>
              <a:ext uri="{FF2B5EF4-FFF2-40B4-BE49-F238E27FC236}">
                <a16:creationId xmlns:a16="http://schemas.microsoft.com/office/drawing/2014/main" id="{5F04AAF5-866D-4E2D-8B7A-E92646C0402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D4D62BEE-4FA2-4F27-83F2-3C603C2203F2}" type="slidenum">
              <a:rPr lang="en-US" altLang="en-US" sz="1400" smtClean="0">
                <a:solidFill>
                  <a:srgbClr val="000000"/>
                </a:solidFill>
                <a:cs typeface="Arial" panose="020B0604020202020204" pitchFamily="34" charset="0"/>
              </a:rPr>
              <a:pPr>
                <a:spcAft>
                  <a:spcPct val="0"/>
                </a:spcAft>
                <a:buClrTx/>
                <a:buFontTx/>
                <a:buNone/>
              </a:pPr>
              <a:t>17</a:t>
            </a:fld>
            <a:endParaRPr lang="en-US" altLang="en-US" sz="1400">
              <a:solidFill>
                <a:srgbClr val="000000"/>
              </a:solidFill>
              <a:cs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F0D8-409B-9536-BCE2-132158B9A45D}"/>
              </a:ext>
            </a:extLst>
          </p:cNvPr>
          <p:cNvSpPr>
            <a:spLocks noGrp="1"/>
          </p:cNvSpPr>
          <p:nvPr>
            <p:ph type="title"/>
          </p:nvPr>
        </p:nvSpPr>
        <p:spPr/>
        <p:txBody>
          <a:bodyPr/>
          <a:lstStyle/>
          <a:p>
            <a:r>
              <a:rPr lang="en-US" dirty="0"/>
              <a:t>Certificate of Completion </a:t>
            </a:r>
          </a:p>
        </p:txBody>
      </p:sp>
      <p:sp>
        <p:nvSpPr>
          <p:cNvPr id="3" name="Content Placeholder 2">
            <a:extLst>
              <a:ext uri="{FF2B5EF4-FFF2-40B4-BE49-F238E27FC236}">
                <a16:creationId xmlns:a16="http://schemas.microsoft.com/office/drawing/2014/main" id="{FABDAAAF-616D-360B-A5A1-68188C010247}"/>
              </a:ext>
            </a:extLst>
          </p:cNvPr>
          <p:cNvSpPr>
            <a:spLocks noGrp="1"/>
          </p:cNvSpPr>
          <p:nvPr>
            <p:ph idx="1"/>
          </p:nvPr>
        </p:nvSpPr>
        <p:spPr/>
        <p:txBody>
          <a:bodyPr/>
          <a:lstStyle/>
          <a:p>
            <a:r>
              <a:rPr lang="en-US" dirty="0"/>
              <a:t>Massachusetts wire inspectors are no longer required to submit a Certificate of Completion during the interconnection process.</a:t>
            </a:r>
          </a:p>
          <a:p>
            <a:r>
              <a:rPr lang="en-US" dirty="0"/>
              <a:t>Instead, the inspector will either need to call in their approval directly to our Electric Service Support Center (ESSC) or visit our website at eversource.com to complete approval via the inspector portal.</a:t>
            </a:r>
          </a:p>
          <a:p>
            <a:r>
              <a:rPr lang="en-US" b="1" dirty="0"/>
              <a:t>ESSC Eastern MA </a:t>
            </a:r>
            <a:r>
              <a:rPr lang="en-US" dirty="0"/>
              <a:t>888-633-3797/ </a:t>
            </a:r>
            <a:r>
              <a:rPr lang="en-US" b="1" dirty="0"/>
              <a:t>ESSC Western MA </a:t>
            </a:r>
            <a:r>
              <a:rPr lang="en-US" dirty="0"/>
              <a:t>800-880-2433</a:t>
            </a:r>
          </a:p>
          <a:p>
            <a:r>
              <a:rPr lang="en-US" dirty="0"/>
              <a:t>We still have the Certificate of Completion upload field enabled in </a:t>
            </a:r>
            <a:r>
              <a:rPr lang="en-US"/>
              <a:t>Power Clerk for </a:t>
            </a:r>
            <a:r>
              <a:rPr lang="en-US" dirty="0"/>
              <a:t>inspectors that still choose to sign however, this is not a required field</a:t>
            </a:r>
          </a:p>
        </p:txBody>
      </p:sp>
      <p:sp>
        <p:nvSpPr>
          <p:cNvPr id="4" name="Slide Number Placeholder 3">
            <a:extLst>
              <a:ext uri="{FF2B5EF4-FFF2-40B4-BE49-F238E27FC236}">
                <a16:creationId xmlns:a16="http://schemas.microsoft.com/office/drawing/2014/main" id="{59CE58D1-5461-B7CD-CDF4-50D8E6E24D3B}"/>
              </a:ext>
            </a:extLst>
          </p:cNvPr>
          <p:cNvSpPr>
            <a:spLocks noGrp="1"/>
          </p:cNvSpPr>
          <p:nvPr>
            <p:ph type="sldNum" sz="quarter" idx="10"/>
          </p:nvPr>
        </p:nvSpPr>
        <p:spPr/>
        <p:txBody>
          <a:bodyPr/>
          <a:lstStyle/>
          <a:p>
            <a:pPr>
              <a:defRPr/>
            </a:pPr>
            <a:fld id="{883B43EB-04C6-49B7-AB6E-847EA170059C}" type="slidenum">
              <a:rPr lang="en-US" altLang="en-US" smtClean="0"/>
              <a:pPr>
                <a:defRPr/>
              </a:pPr>
              <a:t>18</a:t>
            </a:fld>
            <a:endParaRPr lang="en-US" altLang="en-US"/>
          </a:p>
        </p:txBody>
      </p:sp>
    </p:spTree>
    <p:extLst>
      <p:ext uri="{BB962C8B-B14F-4D97-AF65-F5344CB8AC3E}">
        <p14:creationId xmlns:p14="http://schemas.microsoft.com/office/powerpoint/2010/main" val="9280981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C42C2E68-80FF-4AD5-9E8E-B56BB29F7B38}"/>
              </a:ext>
            </a:extLst>
          </p:cNvPr>
          <p:cNvSpPr>
            <a:spLocks noGrp="1" noChangeArrowheads="1"/>
          </p:cNvSpPr>
          <p:nvPr>
            <p:ph type="title"/>
          </p:nvPr>
        </p:nvSpPr>
        <p:spPr/>
        <p:txBody>
          <a:bodyPr/>
          <a:lstStyle/>
          <a:p>
            <a:r>
              <a:rPr lang="en-US" altLang="en-US"/>
              <a:t>Net Metering in Massachusetts</a:t>
            </a:r>
          </a:p>
        </p:txBody>
      </p:sp>
      <p:sp>
        <p:nvSpPr>
          <p:cNvPr id="33795" name="Content Placeholder 2">
            <a:extLst>
              <a:ext uri="{FF2B5EF4-FFF2-40B4-BE49-F238E27FC236}">
                <a16:creationId xmlns:a16="http://schemas.microsoft.com/office/drawing/2014/main" id="{9E07EB87-B24A-4A58-9C9F-E12A2027F977}"/>
              </a:ext>
            </a:extLst>
          </p:cNvPr>
          <p:cNvSpPr>
            <a:spLocks noGrp="1" noChangeArrowheads="1"/>
          </p:cNvSpPr>
          <p:nvPr>
            <p:ph idx="1"/>
          </p:nvPr>
        </p:nvSpPr>
        <p:spPr/>
        <p:txBody>
          <a:bodyPr/>
          <a:lstStyle/>
          <a:p>
            <a:pPr eaLnBrk="1" hangingPunct="1">
              <a:lnSpc>
                <a:spcPct val="90000"/>
              </a:lnSpc>
              <a:spcBef>
                <a:spcPct val="20000"/>
              </a:spcBef>
              <a:spcAft>
                <a:spcPct val="0"/>
              </a:spcAft>
              <a:buClr>
                <a:srgbClr val="0070C0"/>
              </a:buClr>
            </a:pPr>
            <a:r>
              <a:rPr lang="en-US" altLang="en-US" sz="1600" dirty="0">
                <a:solidFill>
                  <a:srgbClr val="000000"/>
                </a:solidFill>
              </a:rPr>
              <a:t>December 2009 Net Metering Tariff, updated periodically by DPU.</a:t>
            </a:r>
          </a:p>
          <a:p>
            <a:pPr eaLnBrk="1" hangingPunct="1">
              <a:lnSpc>
                <a:spcPct val="90000"/>
              </a:lnSpc>
              <a:spcBef>
                <a:spcPct val="20000"/>
              </a:spcBef>
              <a:spcAft>
                <a:spcPct val="0"/>
              </a:spcAft>
              <a:buClr>
                <a:srgbClr val="0070C0"/>
              </a:buClr>
            </a:pPr>
            <a:r>
              <a:rPr lang="en-US" altLang="en-US" sz="1600" dirty="0">
                <a:solidFill>
                  <a:srgbClr val="000000"/>
                </a:solidFill>
              </a:rPr>
              <a:t>Means the process of measuring the difference between electricity delivered by a Distribution Company and the electricity generated by a Class 1, Class II, or Class III Net Metering Facility and fed back to the Distribution Company.</a:t>
            </a:r>
          </a:p>
          <a:p>
            <a:pPr eaLnBrk="1" hangingPunct="1">
              <a:lnSpc>
                <a:spcPct val="90000"/>
              </a:lnSpc>
              <a:spcBef>
                <a:spcPct val="20000"/>
              </a:spcBef>
              <a:spcAft>
                <a:spcPct val="0"/>
              </a:spcAft>
              <a:buClr>
                <a:srgbClr val="0070C0"/>
              </a:buClr>
              <a:buFont typeface="Wingdings" panose="05000000000000000000" pitchFamily="2" charset="2"/>
              <a:buNone/>
            </a:pPr>
            <a:endParaRPr lang="en-US" altLang="en-US" sz="1600" dirty="0">
              <a:solidFill>
                <a:srgbClr val="000000"/>
              </a:solidFill>
            </a:endParaRPr>
          </a:p>
          <a:p>
            <a:pPr eaLnBrk="1" hangingPunct="1">
              <a:lnSpc>
                <a:spcPct val="90000"/>
              </a:lnSpc>
              <a:spcBef>
                <a:spcPct val="20000"/>
              </a:spcBef>
              <a:spcAft>
                <a:spcPct val="0"/>
              </a:spcAft>
              <a:buClr>
                <a:srgbClr val="0070C0"/>
              </a:buClr>
            </a:pPr>
            <a:r>
              <a:rPr lang="en-US" altLang="en-US" sz="1600" dirty="0">
                <a:solidFill>
                  <a:srgbClr val="000000"/>
                </a:solidFill>
              </a:rPr>
              <a:t>Three Classes of Net Metering Facility</a:t>
            </a:r>
          </a:p>
          <a:p>
            <a:pPr eaLnBrk="1" hangingPunct="1">
              <a:lnSpc>
                <a:spcPct val="90000"/>
              </a:lnSpc>
              <a:spcBef>
                <a:spcPct val="20000"/>
              </a:spcBef>
              <a:spcAft>
                <a:spcPct val="0"/>
              </a:spcAft>
              <a:buClr>
                <a:srgbClr val="0070C0"/>
              </a:buClr>
            </a:pPr>
            <a:r>
              <a:rPr lang="en-US" altLang="en-US" sz="1600" dirty="0">
                <a:solidFill>
                  <a:srgbClr val="000000"/>
                </a:solidFill>
              </a:rPr>
              <a:t>Net Metering facilities in Net Metering Tariff:</a:t>
            </a:r>
          </a:p>
          <a:p>
            <a:pPr eaLnBrk="1" hangingPunct="1">
              <a:lnSpc>
                <a:spcPct val="90000"/>
              </a:lnSpc>
              <a:spcBef>
                <a:spcPct val="20000"/>
              </a:spcBef>
              <a:spcAft>
                <a:spcPct val="0"/>
              </a:spcAft>
              <a:buClr>
                <a:srgbClr val="0070C0"/>
              </a:buClr>
              <a:buFont typeface="Wingdings" panose="05000000000000000000" pitchFamily="2" charset="2"/>
              <a:buNone/>
            </a:pPr>
            <a:endParaRPr lang="en-US" altLang="en-US" sz="1600" dirty="0">
              <a:solidFill>
                <a:srgbClr val="000000"/>
              </a:solidFill>
            </a:endParaRPr>
          </a:p>
          <a:p>
            <a:pPr marL="971550" lvl="2" indent="-171450" eaLnBrk="1" hangingPunct="1">
              <a:lnSpc>
                <a:spcPct val="90000"/>
              </a:lnSpc>
              <a:spcBef>
                <a:spcPct val="20000"/>
              </a:spcBef>
              <a:spcAft>
                <a:spcPct val="0"/>
              </a:spcAft>
              <a:buClr>
                <a:srgbClr val="0070C0"/>
              </a:buClr>
              <a:buFont typeface="Arial" panose="020B0604020202020204" pitchFamily="34" charset="0"/>
              <a:buChar char="–"/>
            </a:pPr>
            <a:r>
              <a:rPr lang="en-US" altLang="en-US" sz="1600" u="sng" dirty="0">
                <a:solidFill>
                  <a:srgbClr val="000000"/>
                </a:solidFill>
              </a:rPr>
              <a:t>Class I</a:t>
            </a:r>
            <a:r>
              <a:rPr lang="en-US" altLang="en-US" sz="1600" dirty="0">
                <a:solidFill>
                  <a:srgbClr val="000000"/>
                </a:solidFill>
              </a:rPr>
              <a:t>: Any generator up to 60 kW is eligible (though compensation differs depending on type of generation).</a:t>
            </a:r>
          </a:p>
          <a:p>
            <a:pPr marL="971550" lvl="2" indent="-171450" eaLnBrk="1" hangingPunct="1">
              <a:lnSpc>
                <a:spcPct val="90000"/>
              </a:lnSpc>
              <a:spcBef>
                <a:spcPct val="20000"/>
              </a:spcBef>
              <a:spcAft>
                <a:spcPct val="0"/>
              </a:spcAft>
              <a:buClr>
                <a:srgbClr val="0070C0"/>
              </a:buClr>
              <a:buFont typeface="Wingdings" panose="05000000000000000000" pitchFamily="2" charset="2"/>
              <a:buNone/>
            </a:pPr>
            <a:endParaRPr lang="en-US" altLang="en-US" sz="1600" dirty="0">
              <a:solidFill>
                <a:srgbClr val="000000"/>
              </a:solidFill>
            </a:endParaRPr>
          </a:p>
          <a:p>
            <a:pPr marL="971550" lvl="2" indent="-171450" eaLnBrk="1" hangingPunct="1">
              <a:lnSpc>
                <a:spcPct val="90000"/>
              </a:lnSpc>
              <a:spcBef>
                <a:spcPct val="20000"/>
              </a:spcBef>
              <a:spcAft>
                <a:spcPct val="0"/>
              </a:spcAft>
              <a:buClr>
                <a:srgbClr val="0070C0"/>
              </a:buClr>
              <a:buFont typeface="Arial" panose="020B0604020202020204" pitchFamily="34" charset="0"/>
              <a:buChar char="–"/>
            </a:pPr>
            <a:r>
              <a:rPr lang="en-US" altLang="en-US" sz="1600" u="sng" dirty="0">
                <a:solidFill>
                  <a:srgbClr val="000000"/>
                </a:solidFill>
              </a:rPr>
              <a:t>Class II</a:t>
            </a:r>
            <a:r>
              <a:rPr lang="en-US" altLang="en-US" sz="1600" dirty="0">
                <a:solidFill>
                  <a:srgbClr val="000000"/>
                </a:solidFill>
              </a:rPr>
              <a:t>: Agricultural, Anaerobic Digestion, Solar, or Wind Net Metering Facility over 60 kW but less than or equal to 1 MW (for Municipality or Other Governmental Entity it’s “per unit”).</a:t>
            </a:r>
          </a:p>
          <a:p>
            <a:pPr marL="971550" lvl="2" indent="-171450" eaLnBrk="1" hangingPunct="1">
              <a:lnSpc>
                <a:spcPct val="90000"/>
              </a:lnSpc>
              <a:spcBef>
                <a:spcPct val="20000"/>
              </a:spcBef>
              <a:spcAft>
                <a:spcPct val="0"/>
              </a:spcAft>
              <a:buClr>
                <a:srgbClr val="0070C0"/>
              </a:buClr>
              <a:buFont typeface="Wingdings" panose="05000000000000000000" pitchFamily="2" charset="2"/>
              <a:buNone/>
            </a:pPr>
            <a:endParaRPr lang="en-US" altLang="en-US" sz="1600" dirty="0">
              <a:solidFill>
                <a:srgbClr val="000000"/>
              </a:solidFill>
            </a:endParaRPr>
          </a:p>
          <a:p>
            <a:pPr marL="971550" lvl="2" indent="-171450" eaLnBrk="1" hangingPunct="1">
              <a:lnSpc>
                <a:spcPct val="90000"/>
              </a:lnSpc>
              <a:spcBef>
                <a:spcPct val="20000"/>
              </a:spcBef>
              <a:spcAft>
                <a:spcPct val="0"/>
              </a:spcAft>
              <a:buClr>
                <a:srgbClr val="0070C0"/>
              </a:buClr>
              <a:buFont typeface="Arial" panose="020B0604020202020204" pitchFamily="34" charset="0"/>
              <a:buChar char="–"/>
            </a:pPr>
            <a:r>
              <a:rPr lang="en-US" altLang="en-US" sz="1600" u="sng" dirty="0">
                <a:solidFill>
                  <a:srgbClr val="000000"/>
                </a:solidFill>
              </a:rPr>
              <a:t>Class III</a:t>
            </a:r>
            <a:r>
              <a:rPr lang="en-US" altLang="en-US" sz="1600" dirty="0">
                <a:solidFill>
                  <a:srgbClr val="000000"/>
                </a:solidFill>
              </a:rPr>
              <a:t>: Agricultural, Anaerobic Digestion, Solar, or Wind Net Metering Facility over 1 MW but less than or equal to 2 MW (for Municipality or Other Governmental Entity it’s “per unit”).</a:t>
            </a:r>
          </a:p>
          <a:p>
            <a:endParaRPr lang="en-US" altLang="en-US" dirty="0"/>
          </a:p>
        </p:txBody>
      </p:sp>
      <p:sp>
        <p:nvSpPr>
          <p:cNvPr id="33796" name="Slide Number Placeholder 3">
            <a:extLst>
              <a:ext uri="{FF2B5EF4-FFF2-40B4-BE49-F238E27FC236}">
                <a16:creationId xmlns:a16="http://schemas.microsoft.com/office/drawing/2014/main" id="{7D22C4E9-8E75-4EEF-9060-B0EE75E735D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407FE51F-A4B2-4F34-B956-85846859ACA6}" type="slidenum">
              <a:rPr lang="en-US" altLang="en-US" sz="1400" smtClean="0">
                <a:solidFill>
                  <a:srgbClr val="000000"/>
                </a:solidFill>
                <a:cs typeface="Arial" panose="020B0604020202020204" pitchFamily="34" charset="0"/>
              </a:rPr>
              <a:pPr>
                <a:spcAft>
                  <a:spcPct val="0"/>
                </a:spcAft>
                <a:buClrTx/>
                <a:buFontTx/>
                <a:buNone/>
              </a:pPr>
              <a:t>19</a:t>
            </a:fld>
            <a:endParaRPr lang="en-US" altLang="en-US" sz="1400">
              <a:solidFill>
                <a:srgbClr val="000000"/>
              </a:solidFill>
              <a:cs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AC91C374-6492-45E5-A4C8-448DF142614D}"/>
              </a:ext>
            </a:extLst>
          </p:cNvPr>
          <p:cNvSpPr>
            <a:spLocks noGrp="1" noChangeArrowheads="1"/>
          </p:cNvSpPr>
          <p:nvPr>
            <p:ph type="body" idx="1"/>
          </p:nvPr>
        </p:nvSpPr>
        <p:spPr>
          <a:xfrm>
            <a:off x="609600" y="914400"/>
            <a:ext cx="8001000" cy="5410200"/>
          </a:xfrm>
        </p:spPr>
        <p:txBody>
          <a:bodyPr/>
          <a:lstStyle/>
          <a:p>
            <a:pPr algn="ctr">
              <a:buFont typeface="Wingdings" panose="05000000000000000000" pitchFamily="2" charset="2"/>
              <a:buNone/>
            </a:pPr>
            <a:r>
              <a:rPr lang="en-US" altLang="en-US" sz="4000" b="1" dirty="0">
                <a:solidFill>
                  <a:srgbClr val="0070C0"/>
                </a:solidFill>
              </a:rPr>
              <a:t>Distributed Energy Resources Interconnection Seminar</a:t>
            </a:r>
          </a:p>
          <a:p>
            <a:pPr algn="ctr">
              <a:buFont typeface="Wingdings" panose="05000000000000000000" pitchFamily="2" charset="2"/>
              <a:buNone/>
            </a:pPr>
            <a:r>
              <a:rPr lang="en-US" altLang="en-US" sz="2400" b="1" dirty="0">
                <a:solidFill>
                  <a:srgbClr val="0070C0"/>
                </a:solidFill>
              </a:rPr>
              <a:t>Simplified Process</a:t>
            </a:r>
            <a:endParaRPr lang="en-US" altLang="en-US" dirty="0"/>
          </a:p>
          <a:p>
            <a:pPr algn="ctr">
              <a:buFont typeface="Wingdings" panose="05000000000000000000" pitchFamily="2" charset="2"/>
              <a:buNone/>
            </a:pPr>
            <a:endParaRPr lang="en-US" altLang="en-US" dirty="0"/>
          </a:p>
          <a:p>
            <a:pPr algn="ctr">
              <a:buFont typeface="Wingdings" panose="05000000000000000000" pitchFamily="2" charset="2"/>
              <a:buNone/>
            </a:pPr>
            <a:endParaRPr lang="en-US" altLang="en-US" dirty="0"/>
          </a:p>
          <a:p>
            <a:pPr algn="ctr">
              <a:buFont typeface="Wingdings" panose="05000000000000000000" pitchFamily="2" charset="2"/>
              <a:buNone/>
            </a:pPr>
            <a:endParaRPr lang="en-US" altLang="en-US" dirty="0"/>
          </a:p>
          <a:p>
            <a:pPr algn="ctr">
              <a:buFont typeface="Wingdings" panose="05000000000000000000" pitchFamily="2" charset="2"/>
              <a:buNone/>
            </a:pPr>
            <a:endParaRPr lang="en-US" altLang="en-US" sz="1000" dirty="0"/>
          </a:p>
          <a:p>
            <a:pPr algn="ctr">
              <a:buFont typeface="Wingdings" panose="05000000000000000000" pitchFamily="2" charset="2"/>
              <a:buNone/>
            </a:pPr>
            <a:endParaRPr lang="en-US" altLang="en-US" sz="1000" dirty="0"/>
          </a:p>
          <a:p>
            <a:pPr algn="ctr">
              <a:spcAft>
                <a:spcPts val="1000"/>
              </a:spcAft>
              <a:buFont typeface="Wingdings" panose="05000000000000000000" pitchFamily="2" charset="2"/>
              <a:buNone/>
            </a:pPr>
            <a:r>
              <a:rPr lang="en-US" altLang="en-US" sz="2400" b="1" dirty="0"/>
              <a:t> September 17, 2025</a:t>
            </a:r>
          </a:p>
          <a:p>
            <a:pPr algn="ctr">
              <a:buFont typeface="Wingdings" panose="05000000000000000000" pitchFamily="2" charset="2"/>
              <a:buNone/>
            </a:pPr>
            <a:r>
              <a:rPr lang="en-US" altLang="en-US" sz="2400" b="1" dirty="0"/>
              <a:t>Eversource Energy</a:t>
            </a:r>
          </a:p>
        </p:txBody>
      </p:sp>
      <p:pic>
        <p:nvPicPr>
          <p:cNvPr id="16387" name="Picture 2" descr="Windmill and Solar Panels">
            <a:extLst>
              <a:ext uri="{FF2B5EF4-FFF2-40B4-BE49-F238E27FC236}">
                <a16:creationId xmlns:a16="http://schemas.microsoft.com/office/drawing/2014/main" id="{0B0FD4E1-0FC8-4039-8FC6-A350770D9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75" y="2455863"/>
            <a:ext cx="329565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81E892B9-EE28-42C2-899B-63F95FE2EE97}"/>
              </a:ext>
            </a:extLst>
          </p:cNvPr>
          <p:cNvSpPr>
            <a:spLocks noGrp="1" noChangeArrowheads="1"/>
          </p:cNvSpPr>
          <p:nvPr>
            <p:ph type="title"/>
          </p:nvPr>
        </p:nvSpPr>
        <p:spPr/>
        <p:txBody>
          <a:bodyPr/>
          <a:lstStyle/>
          <a:p>
            <a:r>
              <a:rPr lang="en-US" altLang="en-US"/>
              <a:t>Net Metering Eligibility</a:t>
            </a:r>
          </a:p>
        </p:txBody>
      </p:sp>
      <p:sp>
        <p:nvSpPr>
          <p:cNvPr id="34819" name="Content Placeholder 2">
            <a:extLst>
              <a:ext uri="{FF2B5EF4-FFF2-40B4-BE49-F238E27FC236}">
                <a16:creationId xmlns:a16="http://schemas.microsoft.com/office/drawing/2014/main" id="{75B20632-578F-4B1F-834D-634EEABB42DF}"/>
              </a:ext>
            </a:extLst>
          </p:cNvPr>
          <p:cNvSpPr>
            <a:spLocks noGrp="1" noChangeArrowheads="1"/>
          </p:cNvSpPr>
          <p:nvPr>
            <p:ph idx="1"/>
          </p:nvPr>
        </p:nvSpPr>
        <p:spPr>
          <a:xfrm>
            <a:off x="533400" y="1219200"/>
            <a:ext cx="8153400" cy="5257800"/>
          </a:xfrm>
        </p:spPr>
        <p:txBody>
          <a:bodyPr/>
          <a:lstStyle/>
          <a:p>
            <a:r>
              <a:rPr lang="en-US" altLang="en-US" sz="1800" dirty="0"/>
              <a:t>11-11E issued 7/1/13 which allows for ‘an exception for optimal interconnection’.</a:t>
            </a:r>
          </a:p>
          <a:p>
            <a:r>
              <a:rPr lang="en-US" altLang="en-US" sz="1800" dirty="0"/>
              <a:t>Utility can have more than one interconnection point and meter for technical and/or operational reasons.</a:t>
            </a:r>
          </a:p>
          <a:p>
            <a:r>
              <a:rPr lang="en-US" altLang="en-US" sz="1800" dirty="0"/>
              <a:t>DPU ruling adopts blanket exceptions to parcel rule such as:</a:t>
            </a:r>
          </a:p>
          <a:p>
            <a:pPr lvl="1"/>
            <a:r>
              <a:rPr lang="en-US" altLang="en-US" sz="1800" dirty="0"/>
              <a:t>Multiple technologies</a:t>
            </a:r>
          </a:p>
          <a:p>
            <a:pPr lvl="1"/>
            <a:r>
              <a:rPr lang="en-US" altLang="en-US" sz="1800" dirty="0"/>
              <a:t>Rooftop cap exempt facilities</a:t>
            </a:r>
          </a:p>
          <a:p>
            <a:r>
              <a:rPr lang="en-US" altLang="en-US" sz="1800" dirty="0"/>
              <a:t>The Department established an application form to apply for blanket exceptions</a:t>
            </a:r>
          </a:p>
          <a:p>
            <a:r>
              <a:rPr lang="en-US" altLang="en-US" sz="1800" dirty="0"/>
              <a:t>Customers can petition DPU for exceptions. </a:t>
            </a:r>
          </a:p>
          <a:p>
            <a:r>
              <a:rPr lang="en-US" altLang="en-US" sz="1800" dirty="0"/>
              <a:t>Can have a separate metered service for net metering facility along with other non-net metered services on the single parcel.</a:t>
            </a:r>
            <a:endParaRPr lang="en-US" altLang="en-US" sz="1800" b="1" dirty="0"/>
          </a:p>
          <a:p>
            <a:r>
              <a:rPr lang="en-US" altLang="en-US" sz="1800" dirty="0"/>
              <a:t>Parcel boundaries needed to be set in 2010.</a:t>
            </a:r>
          </a:p>
        </p:txBody>
      </p:sp>
      <p:sp>
        <p:nvSpPr>
          <p:cNvPr id="34820" name="Slide Number Placeholder 3">
            <a:extLst>
              <a:ext uri="{FF2B5EF4-FFF2-40B4-BE49-F238E27FC236}">
                <a16:creationId xmlns:a16="http://schemas.microsoft.com/office/drawing/2014/main" id="{8421B7F2-6029-43DA-8368-1AA3563B312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6D320518-BA67-4F7A-89A7-F23158B7F662}" type="slidenum">
              <a:rPr lang="en-US" altLang="en-US" sz="1400" smtClean="0">
                <a:solidFill>
                  <a:srgbClr val="000000"/>
                </a:solidFill>
                <a:cs typeface="Arial" panose="020B0604020202020204" pitchFamily="34" charset="0"/>
              </a:rPr>
              <a:pPr>
                <a:spcAft>
                  <a:spcPct val="0"/>
                </a:spcAft>
                <a:buClrTx/>
                <a:buFontTx/>
                <a:buNone/>
              </a:pPr>
              <a:t>20</a:t>
            </a:fld>
            <a:endParaRPr lang="en-US" altLang="en-US" sz="1400">
              <a:solidFill>
                <a:srgbClr val="000000"/>
              </a:solidFill>
              <a:cs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2D4283B-DBEC-4BEA-BFC6-5CF39EF54682}"/>
              </a:ext>
            </a:extLst>
          </p:cNvPr>
          <p:cNvSpPr>
            <a:spLocks noGrp="1" noChangeArrowheads="1"/>
          </p:cNvSpPr>
          <p:nvPr>
            <p:ph type="title"/>
          </p:nvPr>
        </p:nvSpPr>
        <p:spPr/>
        <p:txBody>
          <a:bodyPr/>
          <a:lstStyle/>
          <a:p>
            <a:r>
              <a:rPr lang="en-US" altLang="en-US"/>
              <a:t>Net Metering Process</a:t>
            </a:r>
          </a:p>
        </p:txBody>
      </p:sp>
      <p:sp>
        <p:nvSpPr>
          <p:cNvPr id="35843" name="Content Placeholder 2">
            <a:extLst>
              <a:ext uri="{FF2B5EF4-FFF2-40B4-BE49-F238E27FC236}">
                <a16:creationId xmlns:a16="http://schemas.microsoft.com/office/drawing/2014/main" id="{4103492C-68E1-4645-89B4-494C87BF34DC}"/>
              </a:ext>
            </a:extLst>
          </p:cNvPr>
          <p:cNvSpPr>
            <a:spLocks noGrp="1" noChangeArrowheads="1"/>
          </p:cNvSpPr>
          <p:nvPr>
            <p:ph idx="1"/>
          </p:nvPr>
        </p:nvSpPr>
        <p:spPr>
          <a:xfrm>
            <a:off x="609600" y="1219200"/>
            <a:ext cx="8001000" cy="5026025"/>
          </a:xfrm>
        </p:spPr>
        <p:txBody>
          <a:bodyPr/>
          <a:lstStyle/>
          <a:p>
            <a:pPr eaLnBrk="1" hangingPunct="1">
              <a:lnSpc>
                <a:spcPct val="90000"/>
              </a:lnSpc>
              <a:spcBef>
                <a:spcPct val="20000"/>
              </a:spcBef>
              <a:spcAft>
                <a:spcPct val="0"/>
              </a:spcAft>
              <a:buClr>
                <a:srgbClr val="0070C0"/>
              </a:buClr>
            </a:pPr>
            <a:r>
              <a:rPr lang="en-US" altLang="en-US" sz="1800" dirty="0">
                <a:solidFill>
                  <a:srgbClr val="000000"/>
                </a:solidFill>
              </a:rPr>
              <a:t>Customer is compensated for energy produced </a:t>
            </a:r>
            <a:r>
              <a:rPr lang="en-US" altLang="en-US" sz="1800" i="1" u="sng" dirty="0">
                <a:solidFill>
                  <a:srgbClr val="000000"/>
                </a:solidFill>
              </a:rPr>
              <a:t>after</a:t>
            </a:r>
            <a:r>
              <a:rPr lang="en-US" altLang="en-US" sz="1800" dirty="0">
                <a:solidFill>
                  <a:srgbClr val="000000"/>
                </a:solidFill>
              </a:rPr>
              <a:t> receiving approval to operate </a:t>
            </a:r>
            <a:r>
              <a:rPr lang="en-US" altLang="en-US" sz="1800" i="1" u="sng" dirty="0">
                <a:solidFill>
                  <a:srgbClr val="000000"/>
                </a:solidFill>
              </a:rPr>
              <a:t>and</a:t>
            </a:r>
            <a:r>
              <a:rPr lang="en-US" altLang="en-US" sz="1800" dirty="0">
                <a:solidFill>
                  <a:srgbClr val="000000"/>
                </a:solidFill>
              </a:rPr>
              <a:t> all other requirements have been met.</a:t>
            </a:r>
          </a:p>
          <a:p>
            <a:pPr lvl="1" eaLnBrk="1" hangingPunct="1">
              <a:lnSpc>
                <a:spcPct val="90000"/>
              </a:lnSpc>
              <a:spcBef>
                <a:spcPct val="20000"/>
              </a:spcBef>
              <a:spcAft>
                <a:spcPct val="0"/>
              </a:spcAft>
              <a:buClr>
                <a:srgbClr val="0070C0"/>
              </a:buClr>
              <a:buFontTx/>
              <a:buChar char="–"/>
            </a:pPr>
            <a:r>
              <a:rPr lang="en-US" altLang="en-US" sz="1800" dirty="0">
                <a:solidFill>
                  <a:srgbClr val="000000"/>
                </a:solidFill>
              </a:rPr>
              <a:t>If you have questions regarding billing, compensation for exported energy, and/or credit allocation contact:</a:t>
            </a:r>
          </a:p>
          <a:p>
            <a:pPr lvl="1" eaLnBrk="1" hangingPunct="1">
              <a:lnSpc>
                <a:spcPct val="90000"/>
              </a:lnSpc>
              <a:spcBef>
                <a:spcPct val="20000"/>
              </a:spcBef>
              <a:spcAft>
                <a:spcPct val="0"/>
              </a:spcAft>
              <a:buClr>
                <a:srgbClr val="0070C0"/>
              </a:buClr>
              <a:buFontTx/>
              <a:buChar char="–"/>
            </a:pPr>
            <a:r>
              <a:rPr lang="en-US" altLang="en-US" sz="1800" dirty="0">
                <a:solidFill>
                  <a:srgbClr val="000000"/>
                </a:solidFill>
              </a:rPr>
              <a:t>Western MA = Customer Care Department at 888-783-6616</a:t>
            </a:r>
          </a:p>
          <a:p>
            <a:pPr lvl="1" eaLnBrk="1" hangingPunct="1">
              <a:lnSpc>
                <a:spcPct val="90000"/>
              </a:lnSpc>
              <a:spcBef>
                <a:spcPct val="20000"/>
              </a:spcBef>
              <a:spcAft>
                <a:spcPct val="0"/>
              </a:spcAft>
              <a:buClr>
                <a:srgbClr val="0070C0"/>
              </a:buClr>
              <a:buFontTx/>
              <a:buChar char="–"/>
            </a:pPr>
            <a:r>
              <a:rPr lang="en-US" altLang="en-US" sz="1800" dirty="0">
                <a:solidFill>
                  <a:srgbClr val="000000"/>
                </a:solidFill>
              </a:rPr>
              <a:t>Eastern MA = Residential Contact Center 800-592-2000.</a:t>
            </a:r>
          </a:p>
          <a:p>
            <a:pPr>
              <a:spcBef>
                <a:spcPct val="20000"/>
              </a:spcBef>
              <a:spcAft>
                <a:spcPct val="0"/>
              </a:spcAft>
              <a:buClr>
                <a:srgbClr val="0070C0"/>
              </a:buClr>
              <a:buFont typeface="Wingdings" panose="05000000000000000000" pitchFamily="2" charset="2"/>
              <a:buNone/>
            </a:pPr>
            <a:r>
              <a:rPr lang="en-US" altLang="en-US" sz="1800" dirty="0">
                <a:solidFill>
                  <a:srgbClr val="000000"/>
                </a:solidFill>
              </a:rPr>
              <a:t> </a:t>
            </a:r>
          </a:p>
          <a:p>
            <a:pPr>
              <a:spcBef>
                <a:spcPct val="20000"/>
              </a:spcBef>
              <a:spcAft>
                <a:spcPct val="0"/>
              </a:spcAft>
              <a:buClr>
                <a:srgbClr val="0070C0"/>
              </a:buClr>
            </a:pPr>
            <a:r>
              <a:rPr lang="en-US" altLang="en-US" sz="1800" dirty="0">
                <a:solidFill>
                  <a:srgbClr val="000000"/>
                </a:solidFill>
              </a:rPr>
              <a:t>Net metering credits may not be applied to the Host Customer’s account until the next billing cycle.</a:t>
            </a:r>
          </a:p>
          <a:p>
            <a:pPr lvl="1">
              <a:spcBef>
                <a:spcPct val="20000"/>
              </a:spcBef>
              <a:spcAft>
                <a:spcPct val="0"/>
              </a:spcAft>
              <a:buClr>
                <a:srgbClr val="0070C0"/>
              </a:buClr>
              <a:buFontTx/>
              <a:buChar char="–"/>
            </a:pPr>
            <a:r>
              <a:rPr lang="en-US" altLang="en-US" sz="1800" dirty="0">
                <a:solidFill>
                  <a:srgbClr val="000000"/>
                </a:solidFill>
              </a:rPr>
              <a:t>Customers may be on different billing cycles.</a:t>
            </a:r>
          </a:p>
          <a:p>
            <a:pPr lvl="1">
              <a:spcBef>
                <a:spcPct val="20000"/>
              </a:spcBef>
              <a:spcAft>
                <a:spcPct val="0"/>
              </a:spcAft>
              <a:buClr>
                <a:srgbClr val="0070C0"/>
              </a:buClr>
              <a:buFontTx/>
              <a:buChar char="–"/>
            </a:pPr>
            <a:r>
              <a:rPr lang="en-US" altLang="en-US" sz="1800" dirty="0">
                <a:solidFill>
                  <a:srgbClr val="000000"/>
                </a:solidFill>
              </a:rPr>
              <a:t>Credits allocated to other Eversource accounts may be applied on a different billing cycle than the Host Customer’s account.</a:t>
            </a:r>
          </a:p>
          <a:p>
            <a:pPr lvl="1">
              <a:spcBef>
                <a:spcPct val="20000"/>
              </a:spcBef>
              <a:spcAft>
                <a:spcPct val="0"/>
              </a:spcAft>
              <a:buClr>
                <a:srgbClr val="0070C0"/>
              </a:buClr>
              <a:buFont typeface="Arial" panose="020B0604020202020204" pitchFamily="34" charset="0"/>
              <a:buNone/>
            </a:pPr>
            <a:endParaRPr lang="en-US" altLang="en-US" sz="1800" dirty="0">
              <a:solidFill>
                <a:srgbClr val="000000"/>
              </a:solidFill>
            </a:endParaRPr>
          </a:p>
          <a:p>
            <a:pPr>
              <a:spcBef>
                <a:spcPct val="20000"/>
              </a:spcBef>
              <a:spcAft>
                <a:spcPct val="0"/>
              </a:spcAft>
              <a:buClr>
                <a:srgbClr val="0070C0"/>
              </a:buClr>
            </a:pPr>
            <a:r>
              <a:rPr lang="en-US" altLang="en-US" sz="1800" dirty="0">
                <a:solidFill>
                  <a:srgbClr val="000000"/>
                </a:solidFill>
              </a:rPr>
              <a:t>Once online, review and implementation of a new Schedule Z will take a minimum of one-two billing cycle.</a:t>
            </a:r>
          </a:p>
          <a:p>
            <a:endParaRPr lang="en-US" altLang="en-US" dirty="0"/>
          </a:p>
        </p:txBody>
      </p:sp>
      <p:sp>
        <p:nvSpPr>
          <p:cNvPr id="35844" name="Slide Number Placeholder 3">
            <a:extLst>
              <a:ext uri="{FF2B5EF4-FFF2-40B4-BE49-F238E27FC236}">
                <a16:creationId xmlns:a16="http://schemas.microsoft.com/office/drawing/2014/main" id="{8D24F05A-63A0-47B6-9516-C260A660301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2A322197-AE4E-47A4-84C0-5134B3C80EE3}" type="slidenum">
              <a:rPr lang="en-US" altLang="en-US" sz="1400" smtClean="0">
                <a:solidFill>
                  <a:srgbClr val="000000"/>
                </a:solidFill>
                <a:cs typeface="Arial" panose="020B0604020202020204" pitchFamily="34" charset="0"/>
              </a:rPr>
              <a:pPr>
                <a:spcAft>
                  <a:spcPct val="0"/>
                </a:spcAft>
                <a:buClrTx/>
                <a:buFontTx/>
                <a:buNone/>
              </a:pPr>
              <a:t>21</a:t>
            </a:fld>
            <a:endParaRPr lang="en-US" altLang="en-US" sz="1400">
              <a:solidFill>
                <a:srgbClr val="000000"/>
              </a:solidFill>
              <a:cs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a:extLst>
              <a:ext uri="{FF2B5EF4-FFF2-40B4-BE49-F238E27FC236}">
                <a16:creationId xmlns:a16="http://schemas.microsoft.com/office/drawing/2014/main" id="{18633EC4-FECE-43BB-A7EA-A8027E4FE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1466850"/>
            <a:ext cx="42957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7" name="Slide Number Placeholder 1">
            <a:extLst>
              <a:ext uri="{FF2B5EF4-FFF2-40B4-BE49-F238E27FC236}">
                <a16:creationId xmlns:a16="http://schemas.microsoft.com/office/drawing/2014/main" id="{ED5644A8-D4B7-434C-BF04-14B72354CEF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C211B868-09A6-41D0-A956-AF5786FBA07F}" type="slidenum">
              <a:rPr lang="en-US" altLang="en-US" sz="1400" smtClean="0">
                <a:solidFill>
                  <a:srgbClr val="000000"/>
                </a:solidFill>
                <a:cs typeface="Arial" panose="020B0604020202020204" pitchFamily="34" charset="0"/>
              </a:rPr>
              <a:pPr>
                <a:spcAft>
                  <a:spcPct val="0"/>
                </a:spcAft>
                <a:buClrTx/>
                <a:buFontTx/>
                <a:buNone/>
              </a:pPr>
              <a:t>22</a:t>
            </a:fld>
            <a:endParaRPr lang="en-US" altLang="en-US" sz="1400">
              <a:solidFill>
                <a:srgbClr val="000000"/>
              </a:solidFill>
              <a:cs typeface="Arial" panose="020B0604020202020204" pitchFamily="34" charset="0"/>
            </a:endParaRPr>
          </a:p>
        </p:txBody>
      </p:sp>
      <p:pic>
        <p:nvPicPr>
          <p:cNvPr id="36868" name="Picture 1">
            <a:extLst>
              <a:ext uri="{FF2B5EF4-FFF2-40B4-BE49-F238E27FC236}">
                <a16:creationId xmlns:a16="http://schemas.microsoft.com/office/drawing/2014/main" id="{7AD5FC91-E53B-477F-9CC1-C3BD56CD39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387350"/>
            <a:ext cx="47117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5E1F3547-FF19-44B1-9488-F10F6769A40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05BB9335-F778-44B2-AF3A-6DB631A8ED7F}" type="slidenum">
              <a:rPr lang="en-US" altLang="en-US" sz="1400" smtClean="0">
                <a:solidFill>
                  <a:srgbClr val="000000"/>
                </a:solidFill>
                <a:cs typeface="Arial" panose="020B0604020202020204" pitchFamily="34" charset="0"/>
              </a:rPr>
              <a:pPr>
                <a:spcAft>
                  <a:spcPct val="0"/>
                </a:spcAft>
                <a:buClrTx/>
                <a:buFontTx/>
                <a:buNone/>
              </a:pPr>
              <a:t>23</a:t>
            </a:fld>
            <a:endParaRPr lang="en-US" altLang="en-US" sz="1400">
              <a:solidFill>
                <a:srgbClr val="000000"/>
              </a:solidFill>
              <a:cs typeface="Arial" panose="020B0604020202020204" pitchFamily="34" charset="0"/>
            </a:endParaRPr>
          </a:p>
        </p:txBody>
      </p:sp>
      <p:pic>
        <p:nvPicPr>
          <p:cNvPr id="37891" name="Picture 4">
            <a:extLst>
              <a:ext uri="{FF2B5EF4-FFF2-40B4-BE49-F238E27FC236}">
                <a16:creationId xmlns:a16="http://schemas.microsoft.com/office/drawing/2014/main" id="{F3AF4B9A-FE65-4EDB-9187-2F55F4323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8" y="377825"/>
            <a:ext cx="45577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a:extLst>
              <a:ext uri="{FF2B5EF4-FFF2-40B4-BE49-F238E27FC236}">
                <a16:creationId xmlns:a16="http://schemas.microsoft.com/office/drawing/2014/main" id="{BC222350-923A-42C2-AF39-9EABA4ACF1A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C143F4A2-6DF5-42CB-982B-3C84C4616B1F}" type="slidenum">
              <a:rPr lang="en-US" altLang="en-US" sz="1400" smtClean="0">
                <a:solidFill>
                  <a:srgbClr val="000000"/>
                </a:solidFill>
                <a:cs typeface="Arial" panose="020B0604020202020204" pitchFamily="34" charset="0"/>
              </a:rPr>
              <a:pPr>
                <a:spcAft>
                  <a:spcPct val="0"/>
                </a:spcAft>
                <a:buClrTx/>
                <a:buFontTx/>
                <a:buNone/>
              </a:pPr>
              <a:t>24</a:t>
            </a:fld>
            <a:endParaRPr lang="en-US" altLang="en-US" sz="1400">
              <a:solidFill>
                <a:srgbClr val="000000"/>
              </a:solidFill>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39079BB6-0CEC-4A8E-A5CB-2D2FD04B0A81}"/>
                  </a:ext>
                </a:extLst>
              </p14:cNvPr>
              <p14:cNvContentPartPr/>
              <p14:nvPr/>
            </p14:nvContentPartPr>
            <p14:xfrm>
              <a:off x="2570325" y="1366605"/>
              <a:ext cx="353880" cy="288720"/>
            </p14:xfrm>
          </p:contentPart>
        </mc:Choice>
        <mc:Fallback xmlns="">
          <p:pic>
            <p:nvPicPr>
              <p:cNvPr id="15" name="Ink 14">
                <a:extLst>
                  <a:ext uri="{FF2B5EF4-FFF2-40B4-BE49-F238E27FC236}">
                    <a16:creationId xmlns:a16="http://schemas.microsoft.com/office/drawing/2014/main" id="{39079BB6-0CEC-4A8E-A5CB-2D2FD04B0A81}"/>
                  </a:ext>
                </a:extLst>
              </p:cNvPr>
              <p:cNvPicPr/>
              <p:nvPr/>
            </p:nvPicPr>
            <p:blipFill>
              <a:blip r:embed="rId3"/>
              <a:stretch>
                <a:fillRect/>
              </a:stretch>
            </p:blipFill>
            <p:spPr>
              <a:xfrm>
                <a:off x="2561325" y="1357605"/>
                <a:ext cx="3715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7" name="Ink 26">
                <a:extLst>
                  <a:ext uri="{FF2B5EF4-FFF2-40B4-BE49-F238E27FC236}">
                    <a16:creationId xmlns:a16="http://schemas.microsoft.com/office/drawing/2014/main" id="{D2902C09-0487-41AD-8F14-F7BC9134916A}"/>
                  </a:ext>
                </a:extLst>
              </p14:cNvPr>
              <p14:cNvContentPartPr/>
              <p14:nvPr/>
            </p14:nvContentPartPr>
            <p14:xfrm>
              <a:off x="2057400" y="3581400"/>
              <a:ext cx="367920" cy="350640"/>
            </p14:xfrm>
          </p:contentPart>
        </mc:Choice>
        <mc:Fallback xmlns="">
          <p:pic>
            <p:nvPicPr>
              <p:cNvPr id="27" name="Ink 26">
                <a:extLst>
                  <a:ext uri="{FF2B5EF4-FFF2-40B4-BE49-F238E27FC236}">
                    <a16:creationId xmlns:a16="http://schemas.microsoft.com/office/drawing/2014/main" id="{D2902C09-0487-41AD-8F14-F7BC9134916A}"/>
                  </a:ext>
                </a:extLst>
              </p:cNvPr>
              <p:cNvPicPr/>
              <p:nvPr/>
            </p:nvPicPr>
            <p:blipFill>
              <a:blip r:embed="rId5"/>
              <a:stretch>
                <a:fillRect/>
              </a:stretch>
            </p:blipFill>
            <p:spPr>
              <a:xfrm>
                <a:off x="2019240" y="3543240"/>
                <a:ext cx="443880" cy="426600"/>
              </a:xfrm>
              <a:prstGeom prst="rect">
                <a:avLst/>
              </a:prstGeom>
            </p:spPr>
          </p:pic>
        </mc:Fallback>
      </mc:AlternateContent>
      <p:pic>
        <p:nvPicPr>
          <p:cNvPr id="38917" name="Picture 1">
            <a:extLst>
              <a:ext uri="{FF2B5EF4-FFF2-40B4-BE49-F238E27FC236}">
                <a16:creationId xmlns:a16="http://schemas.microsoft.com/office/drawing/2014/main" id="{5592E4A0-DB75-4CCC-95F6-16C3765547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77813"/>
            <a:ext cx="4787900" cy="620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a:extLst>
              <a:ext uri="{FF2B5EF4-FFF2-40B4-BE49-F238E27FC236}">
                <a16:creationId xmlns:a16="http://schemas.microsoft.com/office/drawing/2014/main" id="{30A97816-4B57-4C13-BAF6-90121D03A8C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9B0C5915-2896-47CB-A577-3FDED1CAD379}" type="slidenum">
              <a:rPr lang="en-US" altLang="en-US" sz="1400" smtClean="0">
                <a:solidFill>
                  <a:srgbClr val="000000"/>
                </a:solidFill>
                <a:cs typeface="Arial" panose="020B0604020202020204" pitchFamily="34" charset="0"/>
              </a:rPr>
              <a:pPr>
                <a:spcAft>
                  <a:spcPct val="0"/>
                </a:spcAft>
                <a:buClrTx/>
                <a:buFontTx/>
                <a:buNone/>
              </a:pPr>
              <a:t>25</a:t>
            </a:fld>
            <a:endParaRPr lang="en-US" altLang="en-US" sz="1400">
              <a:solidFill>
                <a:srgbClr val="000000"/>
              </a:solidFill>
              <a:cs typeface="Arial" panose="020B0604020202020204" pitchFamily="34" charset="0"/>
            </a:endParaRPr>
          </a:p>
        </p:txBody>
      </p:sp>
      <p:pic>
        <p:nvPicPr>
          <p:cNvPr id="39939" name="Picture 1">
            <a:extLst>
              <a:ext uri="{FF2B5EF4-FFF2-40B4-BE49-F238E27FC236}">
                <a16:creationId xmlns:a16="http://schemas.microsoft.com/office/drawing/2014/main" id="{4E92F40C-94AE-4D37-953A-424E26EF47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33375"/>
            <a:ext cx="4649787"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a:extLst>
              <a:ext uri="{FF2B5EF4-FFF2-40B4-BE49-F238E27FC236}">
                <a16:creationId xmlns:a16="http://schemas.microsoft.com/office/drawing/2014/main" id="{21944A4E-791A-49A2-BA8A-9F3958C88A4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F7DB1EB5-C579-47A9-9106-50FC08AC5AF7}" type="slidenum">
              <a:rPr lang="en-US" altLang="en-US" sz="1400" smtClean="0">
                <a:solidFill>
                  <a:srgbClr val="000000"/>
                </a:solidFill>
                <a:cs typeface="Arial" panose="020B0604020202020204" pitchFamily="34" charset="0"/>
              </a:rPr>
              <a:pPr>
                <a:spcAft>
                  <a:spcPct val="0"/>
                </a:spcAft>
                <a:buClrTx/>
                <a:buFontTx/>
                <a:buNone/>
              </a:pPr>
              <a:t>26</a:t>
            </a:fld>
            <a:endParaRPr lang="en-US" altLang="en-US" sz="1400">
              <a:solidFill>
                <a:srgbClr val="000000"/>
              </a:solidFill>
              <a:cs typeface="Arial" panose="020B0604020202020204" pitchFamily="34" charset="0"/>
            </a:endParaRPr>
          </a:p>
        </p:txBody>
      </p:sp>
      <p:pic>
        <p:nvPicPr>
          <p:cNvPr id="40963" name="Picture 1">
            <a:extLst>
              <a:ext uri="{FF2B5EF4-FFF2-40B4-BE49-F238E27FC236}">
                <a16:creationId xmlns:a16="http://schemas.microsoft.com/office/drawing/2014/main" id="{CFE5459A-4D22-4F5D-8D76-35BB283BCF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800"/>
            <a:ext cx="4619625"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EA3A2232-D99A-4793-9A10-827F511089B6}"/>
              </a:ext>
            </a:extLst>
          </p:cNvPr>
          <p:cNvSpPr>
            <a:spLocks noGrp="1" noChangeArrowheads="1"/>
          </p:cNvSpPr>
          <p:nvPr>
            <p:ph type="title"/>
          </p:nvPr>
        </p:nvSpPr>
        <p:spPr/>
        <p:txBody>
          <a:bodyPr/>
          <a:lstStyle/>
          <a:p>
            <a:r>
              <a:rPr lang="en-US" altLang="en-US"/>
              <a:t>Schedule Z Allocations</a:t>
            </a:r>
          </a:p>
        </p:txBody>
      </p:sp>
      <p:pic>
        <p:nvPicPr>
          <p:cNvPr id="41987" name="Content Placeholder 4">
            <a:extLst>
              <a:ext uri="{FF2B5EF4-FFF2-40B4-BE49-F238E27FC236}">
                <a16:creationId xmlns:a16="http://schemas.microsoft.com/office/drawing/2014/main" id="{AAE43943-AD3E-4A20-8769-10878FABBE4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3071813"/>
            <a:ext cx="8229600" cy="2800350"/>
          </a:xfrm>
        </p:spPr>
      </p:pic>
      <p:sp>
        <p:nvSpPr>
          <p:cNvPr id="41988" name="Slide Number Placeholder 3">
            <a:extLst>
              <a:ext uri="{FF2B5EF4-FFF2-40B4-BE49-F238E27FC236}">
                <a16:creationId xmlns:a16="http://schemas.microsoft.com/office/drawing/2014/main" id="{BCD94772-2702-448A-97B4-3C6937674296}"/>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A56C9721-BCE2-4B6E-81F3-40F1C8070320}" type="slidenum">
              <a:rPr lang="en-US" altLang="en-US" sz="1400" smtClean="0">
                <a:solidFill>
                  <a:srgbClr val="000000"/>
                </a:solidFill>
                <a:latin typeface="Franklin Gothic Book" panose="020B0503020102020204" pitchFamily="34" charset="0"/>
              </a:rPr>
              <a:pPr>
                <a:spcAft>
                  <a:spcPct val="0"/>
                </a:spcAft>
                <a:buClrTx/>
                <a:buFontTx/>
                <a:buNone/>
              </a:pPr>
              <a:t>27</a:t>
            </a:fld>
            <a:endParaRPr lang="en-US" altLang="en-US" sz="1400">
              <a:solidFill>
                <a:srgbClr val="000000"/>
              </a:solidFill>
              <a:latin typeface="Franklin Gothic Book" panose="020B0503020102020204" pitchFamily="34" charset="0"/>
            </a:endParaRPr>
          </a:p>
        </p:txBody>
      </p:sp>
      <p:sp>
        <p:nvSpPr>
          <p:cNvPr id="21" name="Text Placeholder 20">
            <a:extLst>
              <a:ext uri="{FF2B5EF4-FFF2-40B4-BE49-F238E27FC236}">
                <a16:creationId xmlns:a16="http://schemas.microsoft.com/office/drawing/2014/main" id="{EB27D579-ACA3-4BAB-8E52-08DA5C42C891}"/>
              </a:ext>
            </a:extLst>
          </p:cNvPr>
          <p:cNvSpPr>
            <a:spLocks noGrp="1"/>
          </p:cNvSpPr>
          <p:nvPr>
            <p:ph type="body" sz="half" idx="4294967295"/>
          </p:nvPr>
        </p:nvSpPr>
        <p:spPr>
          <a:xfrm>
            <a:off x="0" y="1600200"/>
            <a:ext cx="8229600" cy="2185988"/>
          </a:xfrm>
        </p:spPr>
        <p:txBody>
          <a:bodyPr/>
          <a:lstStyle/>
          <a:p>
            <a:pPr lvl="1">
              <a:buFont typeface="Wingdings" panose="05000000000000000000" pitchFamily="2" charset="2"/>
              <a:buChar char="§"/>
              <a:defRPr/>
            </a:pPr>
            <a:r>
              <a:rPr lang="en-US" sz="1600" kern="1200" dirty="0">
                <a:cs typeface="Arial" panose="020B0604020202020204" pitchFamily="34" charset="0"/>
              </a:rPr>
              <a:t>The DPU ordered that after July 31. 2018, host customers </a:t>
            </a:r>
            <a:r>
              <a:rPr lang="en-US" sz="1600" u="sng" kern="1200" dirty="0">
                <a:solidFill>
                  <a:srgbClr val="FF0000"/>
                </a:solidFill>
                <a:cs typeface="Arial" panose="020B0604020202020204" pitchFamily="34" charset="0"/>
              </a:rPr>
              <a:t>must</a:t>
            </a:r>
            <a:r>
              <a:rPr lang="en-US" sz="1600" kern="1200" dirty="0">
                <a:cs typeface="Arial" panose="020B0604020202020204" pitchFamily="34" charset="0"/>
              </a:rPr>
              <a:t> include an electronic Excel spreadsheet that details the net metering credit transfers </a:t>
            </a:r>
            <a:r>
              <a:rPr lang="en-US" sz="1600" u="sng" kern="1200" dirty="0">
                <a:cs typeface="Arial" panose="020B0604020202020204" pitchFamily="34" charset="0"/>
              </a:rPr>
              <a:t>in addition</a:t>
            </a:r>
            <a:r>
              <a:rPr lang="en-US" sz="1600" kern="1200" dirty="0">
                <a:cs typeface="Arial" panose="020B0604020202020204" pitchFamily="34" charset="0"/>
              </a:rPr>
              <a:t> to the paper schedule Z document.</a:t>
            </a:r>
            <a:endParaRPr lang="en-US" sz="1600" dirty="0">
              <a:cs typeface="Arial" panose="020B0604020202020204" pitchFamily="34" charset="0"/>
            </a:endParaRPr>
          </a:p>
          <a:p>
            <a:pPr>
              <a:defRPr/>
            </a:pPr>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a:extLst>
              <a:ext uri="{FF2B5EF4-FFF2-40B4-BE49-F238E27FC236}">
                <a16:creationId xmlns:a16="http://schemas.microsoft.com/office/drawing/2014/main" id="{59B8BEC0-2904-4B34-8B6A-F770F9D40E1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B30A2D71-8F9C-4975-8944-8E1B4F59E358}" type="slidenum">
              <a:rPr lang="en-US" altLang="en-US" sz="1400" smtClean="0">
                <a:solidFill>
                  <a:srgbClr val="000000"/>
                </a:solidFill>
                <a:cs typeface="Arial" panose="020B0604020202020204" pitchFamily="34" charset="0"/>
              </a:rPr>
              <a:pPr>
                <a:spcAft>
                  <a:spcPct val="0"/>
                </a:spcAft>
                <a:buClrTx/>
                <a:buFontTx/>
                <a:buNone/>
              </a:pPr>
              <a:t>28</a:t>
            </a:fld>
            <a:endParaRPr lang="en-US" altLang="en-US" sz="1400">
              <a:solidFill>
                <a:srgbClr val="000000"/>
              </a:solidFill>
              <a:cs typeface="Arial" panose="020B0604020202020204" pitchFamily="34" charset="0"/>
            </a:endParaRPr>
          </a:p>
        </p:txBody>
      </p:sp>
      <p:pic>
        <p:nvPicPr>
          <p:cNvPr id="44035" name="Picture 2">
            <a:extLst>
              <a:ext uri="{FF2B5EF4-FFF2-40B4-BE49-F238E27FC236}">
                <a16:creationId xmlns:a16="http://schemas.microsoft.com/office/drawing/2014/main" id="{591A886E-7D13-4945-92E7-5741C9E68C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67437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CC38A94B-A72A-4DE3-8D11-B6F9CE0C8683}"/>
              </a:ext>
            </a:extLst>
          </p:cNvPr>
          <p:cNvSpPr>
            <a:spLocks noGrp="1" noChangeArrowheads="1"/>
          </p:cNvSpPr>
          <p:nvPr>
            <p:ph type="title"/>
          </p:nvPr>
        </p:nvSpPr>
        <p:spPr>
          <a:xfrm>
            <a:off x="1295400" y="2819400"/>
            <a:ext cx="6629400" cy="609600"/>
          </a:xfrm>
        </p:spPr>
        <p:txBody>
          <a:bodyPr/>
          <a:lstStyle/>
          <a:p>
            <a:pPr algn="ctr"/>
            <a:r>
              <a:rPr lang="en-US" altLang="en-US" sz="6600"/>
              <a:t>Questions?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52BE609-BB75-4FD9-BB7C-D5FA56BC93D0}"/>
              </a:ext>
            </a:extLst>
          </p:cNvPr>
          <p:cNvSpPr>
            <a:spLocks noGrp="1" noChangeArrowheads="1"/>
          </p:cNvSpPr>
          <p:nvPr>
            <p:ph type="title"/>
          </p:nvPr>
        </p:nvSpPr>
        <p:spPr/>
        <p:txBody>
          <a:bodyPr/>
          <a:lstStyle/>
          <a:p>
            <a:r>
              <a:rPr lang="en-US" altLang="en-US"/>
              <a:t>Co-Hosts</a:t>
            </a:r>
          </a:p>
        </p:txBody>
      </p:sp>
      <p:pic>
        <p:nvPicPr>
          <p:cNvPr id="18435" name="Picture 11">
            <a:extLst>
              <a:ext uri="{FF2B5EF4-FFF2-40B4-BE49-F238E27FC236}">
                <a16:creationId xmlns:a16="http://schemas.microsoft.com/office/drawing/2014/main" id="{BE140BC9-A3AD-47BB-9A3F-DD4CC382E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419600"/>
            <a:ext cx="2057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6">
            <a:extLst>
              <a:ext uri="{FF2B5EF4-FFF2-40B4-BE49-F238E27FC236}">
                <a16:creationId xmlns:a16="http://schemas.microsoft.com/office/drawing/2014/main" id="{902BA79C-6998-4AF1-AF41-B8D940534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95600"/>
            <a:ext cx="144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a:extLst>
              <a:ext uri="{FF2B5EF4-FFF2-40B4-BE49-F238E27FC236}">
                <a16:creationId xmlns:a16="http://schemas.microsoft.com/office/drawing/2014/main" id="{B763CCA7-23AA-4202-A4E3-E8058ACC0D7E}"/>
              </a:ext>
            </a:extLst>
          </p:cNvPr>
          <p:cNvSpPr>
            <a:spLocks noChangeArrowheads="1"/>
          </p:cNvSpPr>
          <p:nvPr/>
        </p:nvSpPr>
        <p:spPr bwMode="auto">
          <a:xfrm>
            <a:off x="5334000" y="2717800"/>
            <a:ext cx="2041525" cy="1016000"/>
          </a:xfrm>
          <a:prstGeom prst="rect">
            <a:avLst/>
          </a:prstGeom>
          <a:noFill/>
          <a:ln>
            <a:noFill/>
          </a:ln>
          <a:effectLst/>
        </p:spPr>
        <p:txBody>
          <a:bodyPr anchor="ctr"/>
          <a:lstStyle/>
          <a:p>
            <a:pPr algn="ctr" eaLnBrk="1" fontAlgn="auto" hangingPunct="1">
              <a:spcBef>
                <a:spcPts val="0"/>
              </a:spcBef>
              <a:spcAft>
                <a:spcPts val="0"/>
              </a:spcAft>
              <a:defRPr/>
            </a:pPr>
            <a:r>
              <a:rPr lang="en-US" sz="2400" b="1" kern="0" dirty="0">
                <a:solidFill>
                  <a:srgbClr val="333399"/>
                </a:solidFill>
                <a:latin typeface="Arial"/>
              </a:rPr>
              <a:t>Mass ACA</a:t>
            </a:r>
            <a:endParaRPr lang="en-US" sz="2400" b="1" kern="0" dirty="0">
              <a:solidFill>
                <a:srgbClr val="333399"/>
              </a:solidFill>
              <a:latin typeface="Arial" charset="0"/>
            </a:endParaRPr>
          </a:p>
        </p:txBody>
      </p:sp>
      <p:pic>
        <p:nvPicPr>
          <p:cNvPr id="18438" name="Picture 12" descr="eversource-logo">
            <a:extLst>
              <a:ext uri="{FF2B5EF4-FFF2-40B4-BE49-F238E27FC236}">
                <a16:creationId xmlns:a16="http://schemas.microsoft.com/office/drawing/2014/main" id="{EC99DC53-076D-482C-B0CB-FCD9D2F8B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00200"/>
            <a:ext cx="32004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Slide Number Placeholder 1">
            <a:extLst>
              <a:ext uri="{FF2B5EF4-FFF2-40B4-BE49-F238E27FC236}">
                <a16:creationId xmlns:a16="http://schemas.microsoft.com/office/drawing/2014/main" id="{7C4FEBA7-B6AB-4D95-B0C6-53F6E07A611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6D2768AA-0DC5-4ED2-9C90-2BEFA175C2FF}" type="slidenum">
              <a:rPr lang="en-US" altLang="en-US" sz="1400" smtClean="0">
                <a:solidFill>
                  <a:srgbClr val="000000"/>
                </a:solidFill>
                <a:cs typeface="Arial" panose="020B0604020202020204" pitchFamily="34" charset="0"/>
              </a:rPr>
              <a:pPr>
                <a:spcAft>
                  <a:spcPct val="0"/>
                </a:spcAft>
                <a:buClrTx/>
                <a:buFontTx/>
                <a:buNone/>
              </a:pPr>
              <a:t>3</a:t>
            </a:fld>
            <a:endParaRPr lang="en-US" altLang="en-US" sz="1400">
              <a:solidFill>
                <a:srgbClr val="000000"/>
              </a:solidFill>
              <a:cs typeface="Arial" panose="020B0604020202020204" pitchFamily="34" charset="0"/>
            </a:endParaRPr>
          </a:p>
        </p:txBody>
      </p:sp>
      <p:pic>
        <p:nvPicPr>
          <p:cNvPr id="18440" name="Picture 11" descr="Image result for national grid logo">
            <a:extLst>
              <a:ext uri="{FF2B5EF4-FFF2-40B4-BE49-F238E27FC236}">
                <a16:creationId xmlns:a16="http://schemas.microsoft.com/office/drawing/2014/main" id="{A81FFCD3-65D6-4F0C-8611-08F0233051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498600"/>
            <a:ext cx="305276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1" descr="Image result for unitil logo">
            <a:extLst>
              <a:ext uri="{FF2B5EF4-FFF2-40B4-BE49-F238E27FC236}">
                <a16:creationId xmlns:a16="http://schemas.microsoft.com/office/drawing/2014/main" id="{DFA1C107-DB9D-46FC-8A82-F07ED4C854C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0" y="4452938"/>
            <a:ext cx="2824163"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759EA8B-1A5B-44B3-9A87-8A0CD0615BDB}"/>
              </a:ext>
            </a:extLst>
          </p:cNvPr>
          <p:cNvSpPr>
            <a:spLocks noGrp="1" noChangeArrowheads="1"/>
          </p:cNvSpPr>
          <p:nvPr>
            <p:ph type="title" idx="4294967295"/>
          </p:nvPr>
        </p:nvSpPr>
        <p:spPr>
          <a:xfrm>
            <a:off x="0" y="0"/>
            <a:ext cx="8534400" cy="2841625"/>
          </a:xfrm>
        </p:spPr>
        <p:txBody>
          <a:bodyPr/>
          <a:lstStyle/>
          <a:p>
            <a:r>
              <a:rPr lang="en-US" altLang="en-US"/>
              <a:t>Safety</a:t>
            </a:r>
            <a:br>
              <a:rPr lang="en-US" altLang="en-US"/>
            </a:br>
            <a:br>
              <a:rPr lang="en-US" altLang="en-US" sz="2000" i="1"/>
            </a:br>
            <a:r>
              <a:rPr lang="en-US" altLang="en-US" sz="2000" i="1"/>
              <a:t>Is the most important thing to consider in designing, connecting and operating a successful DG project.</a:t>
            </a:r>
            <a:br>
              <a:rPr lang="en-US" altLang="en-US" sz="2000" i="1"/>
            </a:br>
            <a:br>
              <a:rPr lang="en-US" altLang="en-US" sz="2000" i="1"/>
            </a:br>
            <a:br>
              <a:rPr lang="en-US" altLang="en-US" sz="2000" i="1"/>
            </a:br>
            <a:r>
              <a:rPr lang="en-US" altLang="en-US"/>
              <a:t>	</a:t>
            </a:r>
          </a:p>
        </p:txBody>
      </p:sp>
      <p:sp>
        <p:nvSpPr>
          <p:cNvPr id="8" name="Text Placeholder 7">
            <a:extLst>
              <a:ext uri="{FF2B5EF4-FFF2-40B4-BE49-F238E27FC236}">
                <a16:creationId xmlns:a16="http://schemas.microsoft.com/office/drawing/2014/main" id="{2A46D2C3-8F82-48B2-9A97-4881F8EEA8F4}"/>
              </a:ext>
            </a:extLst>
          </p:cNvPr>
          <p:cNvSpPr>
            <a:spLocks noGrp="1"/>
          </p:cNvSpPr>
          <p:nvPr>
            <p:ph type="body" idx="4294967295"/>
          </p:nvPr>
        </p:nvSpPr>
        <p:spPr>
          <a:xfrm>
            <a:off x="0" y="1828800"/>
            <a:ext cx="8686800" cy="4343400"/>
          </a:xfrm>
        </p:spPr>
        <p:txBody>
          <a:bodyPr/>
          <a:lstStyle/>
          <a:p>
            <a:pPr>
              <a:defRPr/>
            </a:pPr>
            <a:r>
              <a:rPr lang="en-US" sz="1800" dirty="0"/>
              <a:t>Overhead power lines are not insulated and carry enough energy to cause serious injury or even death. Regard all wires as live.</a:t>
            </a:r>
          </a:p>
          <a:p>
            <a:pPr>
              <a:defRPr/>
            </a:pPr>
            <a:r>
              <a:rPr lang="en-US" sz="1800" dirty="0"/>
              <a:t>Keep yourself, your co-workers, tools, ladders and vehicles at least 10 feet away from electric lines and equipment.</a:t>
            </a:r>
          </a:p>
          <a:p>
            <a:pPr>
              <a:defRPr/>
            </a:pPr>
            <a:r>
              <a:rPr lang="en-US" sz="1800" dirty="0"/>
              <a:t>Make sure the area is clear of wires before working near trees or shrubs.</a:t>
            </a:r>
          </a:p>
          <a:p>
            <a:pPr>
              <a:defRPr/>
            </a:pPr>
            <a:r>
              <a:rPr lang="en-US" sz="1800" dirty="0"/>
              <a:t>Never attach or tie anything off to power lines or electrical equipment.</a:t>
            </a:r>
          </a:p>
          <a:p>
            <a:pPr>
              <a:defRPr/>
            </a:pPr>
            <a:r>
              <a:rPr lang="en-US" sz="1800" dirty="0"/>
              <a:t>If you need to dig, first call Dig Safe at 1-888-dig-safe (1-888-344-7233) to get underground utilities marked. (www.digsafe.com)</a:t>
            </a:r>
          </a:p>
          <a:p>
            <a:pPr marL="0" indent="0">
              <a:buFont typeface="Wingdings" panose="05000000000000000000" pitchFamily="2" charset="2"/>
              <a:buNone/>
              <a:defRPr/>
            </a:pP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FD543FC-77AB-487A-8281-1326742BE597}"/>
              </a:ext>
            </a:extLst>
          </p:cNvPr>
          <p:cNvSpPr>
            <a:spLocks noGrp="1" noChangeArrowheads="1"/>
          </p:cNvSpPr>
          <p:nvPr>
            <p:ph type="title"/>
          </p:nvPr>
        </p:nvSpPr>
        <p:spPr/>
        <p:txBody>
          <a:bodyPr/>
          <a:lstStyle/>
          <a:p>
            <a:r>
              <a:rPr lang="en-US" altLang="en-US"/>
              <a:t>Interconnection Contacts</a:t>
            </a:r>
          </a:p>
        </p:txBody>
      </p:sp>
      <p:sp>
        <p:nvSpPr>
          <p:cNvPr id="19459" name="Rectangle 3">
            <a:extLst>
              <a:ext uri="{FF2B5EF4-FFF2-40B4-BE49-F238E27FC236}">
                <a16:creationId xmlns:a16="http://schemas.microsoft.com/office/drawing/2014/main" id="{8FBA04CC-3357-495C-A66C-56437E6F598D}"/>
              </a:ext>
            </a:extLst>
          </p:cNvPr>
          <p:cNvSpPr>
            <a:spLocks noGrp="1" noChangeArrowheads="1"/>
          </p:cNvSpPr>
          <p:nvPr>
            <p:ph type="body" idx="1"/>
          </p:nvPr>
        </p:nvSpPr>
        <p:spPr>
          <a:xfrm>
            <a:off x="457200" y="952500"/>
            <a:ext cx="8001000" cy="5295900"/>
          </a:xfrm>
        </p:spPr>
        <p:txBody>
          <a:bodyPr/>
          <a:lstStyle/>
          <a:p>
            <a:pPr>
              <a:defRPr/>
            </a:pPr>
            <a:r>
              <a:rPr lang="en-US" altLang="en-US" dirty="0"/>
              <a:t>Eversource Energy – Eastern MA DG (Simplified)</a:t>
            </a:r>
          </a:p>
          <a:p>
            <a:pPr lvl="1">
              <a:defRPr/>
            </a:pPr>
            <a:r>
              <a:rPr lang="en-US" altLang="en-US" dirty="0"/>
              <a:t>Email: </a:t>
            </a:r>
            <a:r>
              <a:rPr lang="en-US" altLang="en-US" dirty="0">
                <a:solidFill>
                  <a:srgbClr val="0070C0"/>
                </a:solidFill>
              </a:rPr>
              <a:t>emdg@eversource.com</a:t>
            </a:r>
          </a:p>
          <a:p>
            <a:pPr lvl="1">
              <a:defRPr/>
            </a:pPr>
            <a:r>
              <a:rPr lang="en-US" altLang="en-US" dirty="0"/>
              <a:t>Jeena Hatton</a:t>
            </a:r>
          </a:p>
          <a:p>
            <a:pPr lvl="1">
              <a:defRPr/>
            </a:pPr>
            <a:r>
              <a:rPr lang="en-US" altLang="en-US" dirty="0"/>
              <a:t>Evan Melillo </a:t>
            </a:r>
          </a:p>
          <a:p>
            <a:pPr lvl="1">
              <a:defRPr/>
            </a:pPr>
            <a:r>
              <a:rPr lang="en-US" altLang="en-US" dirty="0"/>
              <a:t>Julia Bucceri</a:t>
            </a:r>
            <a:endParaRPr lang="en-US" altLang="en-US" sz="500" dirty="0"/>
          </a:p>
          <a:p>
            <a:pPr>
              <a:defRPr/>
            </a:pPr>
            <a:r>
              <a:rPr lang="en-US" altLang="en-US" dirty="0"/>
              <a:t>Expedited Projects </a:t>
            </a:r>
          </a:p>
          <a:p>
            <a:pPr lvl="1">
              <a:defRPr/>
            </a:pPr>
            <a:r>
              <a:rPr lang="en-US" altLang="en-US" dirty="0"/>
              <a:t>Melanie Khederian</a:t>
            </a:r>
          </a:p>
          <a:p>
            <a:pPr lvl="1">
              <a:defRPr/>
            </a:pPr>
            <a:r>
              <a:rPr lang="en-US" altLang="en-US" dirty="0"/>
              <a:t>Zachary Tedford</a:t>
            </a:r>
          </a:p>
          <a:p>
            <a:pPr lvl="1">
              <a:defRPr/>
            </a:pPr>
            <a:r>
              <a:rPr lang="en-US" altLang="en-US" b="1" dirty="0"/>
              <a:t>Kelly Musto</a:t>
            </a:r>
          </a:p>
          <a:p>
            <a:pPr lvl="1">
              <a:defRPr/>
            </a:pPr>
            <a:r>
              <a:rPr lang="en-US" altLang="en-US" b="1" dirty="0"/>
              <a:t>Evan Melillo </a:t>
            </a:r>
          </a:p>
          <a:p>
            <a:pPr lvl="1">
              <a:defRPr/>
            </a:pPr>
            <a:r>
              <a:rPr lang="en-US" altLang="en-US" dirty="0"/>
              <a:t>Brandon Natale</a:t>
            </a:r>
          </a:p>
          <a:p>
            <a:pPr marL="457200" lvl="1" indent="0">
              <a:spcAft>
                <a:spcPct val="0"/>
              </a:spcAft>
              <a:buFont typeface="Arial" panose="020B0604020202020204" pitchFamily="34" charset="0"/>
              <a:buNone/>
              <a:defRPr/>
            </a:pPr>
            <a:endParaRPr lang="en-US" altLang="en-US" sz="1400" dirty="0"/>
          </a:p>
          <a:p>
            <a:pPr>
              <a:buFont typeface="Wingdings" panose="05000000000000000000" pitchFamily="2" charset="2"/>
              <a:buNone/>
              <a:defRPr/>
            </a:pPr>
            <a:endParaRPr lang="en-US" altLang="en-US" sz="1000" dirty="0"/>
          </a:p>
        </p:txBody>
      </p:sp>
      <p:sp>
        <p:nvSpPr>
          <p:cNvPr id="20484" name="Slide Number Placeholder 1">
            <a:extLst>
              <a:ext uri="{FF2B5EF4-FFF2-40B4-BE49-F238E27FC236}">
                <a16:creationId xmlns:a16="http://schemas.microsoft.com/office/drawing/2014/main" id="{CB0AD51F-6B13-4820-B531-7A277798006D}"/>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FA887950-283A-4DB8-A8BA-060FF85D34EE}" type="slidenum">
              <a:rPr lang="en-US" altLang="en-US" sz="1400" smtClean="0">
                <a:solidFill>
                  <a:srgbClr val="000000"/>
                </a:solidFill>
                <a:cs typeface="Arial" panose="020B0604020202020204" pitchFamily="34" charset="0"/>
              </a:rPr>
              <a:pPr>
                <a:spcAft>
                  <a:spcPct val="0"/>
                </a:spcAft>
                <a:buClrTx/>
                <a:buFontTx/>
                <a:buNone/>
              </a:pPr>
              <a:t>5</a:t>
            </a:fld>
            <a:endParaRPr lang="en-US" altLang="en-US" sz="1400">
              <a:solidFill>
                <a:srgbClr val="000000"/>
              </a:solidFill>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384EC7D1-A1AA-4458-815C-09D8839B1FF0}"/>
              </a:ext>
            </a:extLst>
          </p:cNvPr>
          <p:cNvSpPr>
            <a:spLocks noGrp="1" noChangeArrowheads="1"/>
          </p:cNvSpPr>
          <p:nvPr>
            <p:ph idx="1"/>
          </p:nvPr>
        </p:nvSpPr>
        <p:spPr>
          <a:xfrm>
            <a:off x="609600" y="990600"/>
            <a:ext cx="8001000" cy="4953000"/>
          </a:xfrm>
        </p:spPr>
        <p:txBody>
          <a:bodyPr/>
          <a:lstStyle/>
          <a:p>
            <a:pPr marL="0" indent="0" algn="ctr">
              <a:buFont typeface="Wingdings" panose="05000000000000000000" pitchFamily="2" charset="2"/>
              <a:buNone/>
            </a:pPr>
            <a:endParaRPr lang="en-US" altLang="en-US" sz="2400" b="1">
              <a:solidFill>
                <a:srgbClr val="0070C0"/>
              </a:solidFill>
            </a:endParaRPr>
          </a:p>
          <a:p>
            <a:pPr marL="0" indent="0" algn="ctr">
              <a:buFont typeface="Wingdings" panose="05000000000000000000" pitchFamily="2" charset="2"/>
              <a:buNone/>
            </a:pPr>
            <a:endParaRPr lang="en-US" altLang="en-US" sz="2400" b="1">
              <a:solidFill>
                <a:srgbClr val="0070C0"/>
              </a:solidFill>
            </a:endParaRPr>
          </a:p>
          <a:p>
            <a:pPr marL="0" indent="0" algn="ctr">
              <a:buFont typeface="Wingdings" panose="05000000000000000000" pitchFamily="2" charset="2"/>
              <a:buNone/>
            </a:pPr>
            <a:r>
              <a:rPr lang="en-US" altLang="en-US" sz="2800" b="1">
                <a:solidFill>
                  <a:srgbClr val="0070C0"/>
                </a:solidFill>
              </a:rPr>
              <a:t>Simplified </a:t>
            </a:r>
          </a:p>
          <a:p>
            <a:pPr marL="0" indent="0" algn="ctr">
              <a:buFont typeface="Wingdings" panose="05000000000000000000" pitchFamily="2" charset="2"/>
              <a:buNone/>
            </a:pPr>
            <a:r>
              <a:rPr lang="en-US" altLang="en-US" sz="2800" b="1">
                <a:solidFill>
                  <a:srgbClr val="0070C0"/>
                </a:solidFill>
              </a:rPr>
              <a:t>Interconnection Information</a:t>
            </a:r>
          </a:p>
          <a:p>
            <a:pPr marL="0" indent="0">
              <a:buFont typeface="Wingdings" panose="05000000000000000000" pitchFamily="2" charset="2"/>
              <a:buNone/>
            </a:pPr>
            <a:endParaRPr lang="en-US" altLang="en-US"/>
          </a:p>
        </p:txBody>
      </p:sp>
      <p:sp>
        <p:nvSpPr>
          <p:cNvPr id="22531" name="Slide Number Placeholder 3">
            <a:extLst>
              <a:ext uri="{FF2B5EF4-FFF2-40B4-BE49-F238E27FC236}">
                <a16:creationId xmlns:a16="http://schemas.microsoft.com/office/drawing/2014/main" id="{5C160F93-5392-48F7-9CB7-1B4A59C31E2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4118518B-CE0E-4E75-9AFC-BB154132E881}" type="slidenum">
              <a:rPr lang="en-US" altLang="en-US" sz="1400" smtClean="0">
                <a:solidFill>
                  <a:srgbClr val="000000"/>
                </a:solidFill>
                <a:cs typeface="Arial" panose="020B0604020202020204" pitchFamily="34" charset="0"/>
              </a:rPr>
              <a:pPr>
                <a:spcAft>
                  <a:spcPct val="0"/>
                </a:spcAft>
                <a:buClrTx/>
                <a:buFontTx/>
                <a:buNone/>
              </a:pPr>
              <a:t>6</a:t>
            </a:fld>
            <a:endParaRPr lang="en-US" altLang="en-US" sz="1400">
              <a:solidFill>
                <a:srgbClr val="000000"/>
              </a:solidFill>
              <a:cs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889E437A-4536-4C61-942F-D7DA4FFBD34B}"/>
              </a:ext>
            </a:extLst>
          </p:cNvPr>
          <p:cNvSpPr>
            <a:spLocks noChangeArrowheads="1"/>
          </p:cNvSpPr>
          <p:nvPr/>
        </p:nvSpPr>
        <p:spPr bwMode="auto">
          <a:xfrm>
            <a:off x="3341688" y="1208088"/>
            <a:ext cx="2068512" cy="1306512"/>
          </a:xfrm>
          <a:prstGeom prst="rightArrow">
            <a:avLst>
              <a:gd name="adj1" fmla="val 50000"/>
              <a:gd name="adj2" fmla="val 35799"/>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Aft>
                <a:spcPct val="0"/>
              </a:spcAft>
              <a:buClrTx/>
              <a:buFontTx/>
              <a:buNone/>
            </a:pPr>
            <a:r>
              <a:rPr lang="en-US" altLang="en-US">
                <a:solidFill>
                  <a:srgbClr val="0000FF"/>
                </a:solidFill>
              </a:rPr>
              <a:t>Construction Phase</a:t>
            </a:r>
          </a:p>
        </p:txBody>
      </p:sp>
      <p:sp>
        <p:nvSpPr>
          <p:cNvPr id="23555" name="AutoShape 3">
            <a:extLst>
              <a:ext uri="{FF2B5EF4-FFF2-40B4-BE49-F238E27FC236}">
                <a16:creationId xmlns:a16="http://schemas.microsoft.com/office/drawing/2014/main" id="{4F4D57D8-06B0-4F90-AB19-08BF5AD77CDF}"/>
              </a:ext>
            </a:extLst>
          </p:cNvPr>
          <p:cNvSpPr>
            <a:spLocks noChangeArrowheads="1"/>
          </p:cNvSpPr>
          <p:nvPr/>
        </p:nvSpPr>
        <p:spPr bwMode="auto">
          <a:xfrm>
            <a:off x="6281738" y="1143000"/>
            <a:ext cx="1947862" cy="1371600"/>
          </a:xfrm>
          <a:prstGeom prst="rightArrow">
            <a:avLst>
              <a:gd name="adj1" fmla="val 50000"/>
              <a:gd name="adj2" fmla="val 35326"/>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Aft>
                <a:spcPct val="0"/>
              </a:spcAft>
              <a:buClrTx/>
              <a:buFontTx/>
              <a:buNone/>
            </a:pPr>
            <a:r>
              <a:rPr lang="en-US" altLang="en-US">
                <a:solidFill>
                  <a:srgbClr val="0000FF"/>
                </a:solidFill>
              </a:rPr>
              <a:t>Final Phase</a:t>
            </a:r>
          </a:p>
        </p:txBody>
      </p:sp>
      <p:sp>
        <p:nvSpPr>
          <p:cNvPr id="23556" name="AutoShape 4">
            <a:extLst>
              <a:ext uri="{FF2B5EF4-FFF2-40B4-BE49-F238E27FC236}">
                <a16:creationId xmlns:a16="http://schemas.microsoft.com/office/drawing/2014/main" id="{6703801D-A06C-4935-9EC8-E9E94B7D17CA}"/>
              </a:ext>
            </a:extLst>
          </p:cNvPr>
          <p:cNvSpPr>
            <a:spLocks noChangeArrowheads="1"/>
          </p:cNvSpPr>
          <p:nvPr/>
        </p:nvSpPr>
        <p:spPr bwMode="auto">
          <a:xfrm>
            <a:off x="457200" y="1219200"/>
            <a:ext cx="1862138" cy="1306513"/>
          </a:xfrm>
          <a:prstGeom prst="rightArrow">
            <a:avLst>
              <a:gd name="adj1" fmla="val 50000"/>
              <a:gd name="adj2" fmla="val 33329"/>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Aft>
                <a:spcPct val="0"/>
              </a:spcAft>
              <a:buClrTx/>
              <a:buFontTx/>
              <a:buNone/>
            </a:pPr>
            <a:r>
              <a:rPr lang="en-US" altLang="en-US">
                <a:solidFill>
                  <a:srgbClr val="0000FF"/>
                </a:solidFill>
              </a:rPr>
              <a:t>Initiation Phase</a:t>
            </a:r>
          </a:p>
        </p:txBody>
      </p:sp>
      <p:sp>
        <p:nvSpPr>
          <p:cNvPr id="23557" name="Text Box 5">
            <a:extLst>
              <a:ext uri="{FF2B5EF4-FFF2-40B4-BE49-F238E27FC236}">
                <a16:creationId xmlns:a16="http://schemas.microsoft.com/office/drawing/2014/main" id="{21E31BDD-CFE0-499E-A907-494CDC9C37F1}"/>
              </a:ext>
            </a:extLst>
          </p:cNvPr>
          <p:cNvSpPr txBox="1">
            <a:spLocks noChangeArrowheads="1"/>
          </p:cNvSpPr>
          <p:nvPr/>
        </p:nvSpPr>
        <p:spPr bwMode="auto">
          <a:xfrm>
            <a:off x="114301" y="2745783"/>
            <a:ext cx="2743200" cy="362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8275" indent="-168275">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spcAft>
                <a:spcPct val="0"/>
              </a:spcAft>
              <a:buClrTx/>
              <a:buFontTx/>
              <a:buChar char="•"/>
            </a:pPr>
            <a:r>
              <a:rPr lang="en-US" altLang="en-US" sz="1200" b="1" dirty="0"/>
              <a:t>Installer/Customer submits  an online application via Power Clerk</a:t>
            </a:r>
          </a:p>
          <a:p>
            <a:pPr eaLnBrk="1" hangingPunct="1">
              <a:spcBef>
                <a:spcPct val="50000"/>
              </a:spcBef>
              <a:spcAft>
                <a:spcPct val="0"/>
              </a:spcAft>
              <a:buClrTx/>
              <a:buFontTx/>
              <a:buChar char="•"/>
            </a:pPr>
            <a:r>
              <a:rPr lang="en-US" altLang="en-US" sz="1200" b="1" dirty="0">
                <a:cs typeface="Arial" panose="020B0604020202020204" pitchFamily="34" charset="0"/>
              </a:rPr>
              <a:t>“</a:t>
            </a:r>
            <a:r>
              <a:rPr lang="en-US" altLang="en-US" sz="1200" b="1" i="1" dirty="0">
                <a:cs typeface="Arial" panose="020B0604020202020204" pitchFamily="34" charset="0"/>
              </a:rPr>
              <a:t>Acknowledgement” </a:t>
            </a:r>
            <a:r>
              <a:rPr lang="en-US" altLang="en-US" sz="1200" b="1" dirty="0">
                <a:cs typeface="Arial" panose="020B0604020202020204" pitchFamily="34" charset="0"/>
              </a:rPr>
              <a:t>is sent upon submission with Project ID number</a:t>
            </a:r>
          </a:p>
          <a:p>
            <a:pPr eaLnBrk="1" hangingPunct="1">
              <a:spcBef>
                <a:spcPct val="50000"/>
              </a:spcBef>
              <a:spcAft>
                <a:spcPct val="0"/>
              </a:spcAft>
              <a:buClrTx/>
              <a:buFontTx/>
              <a:buChar char="•"/>
            </a:pPr>
            <a:r>
              <a:rPr lang="en-US" altLang="en-US" sz="1200" b="1" dirty="0">
                <a:cs typeface="Arial" panose="020B0604020202020204" pitchFamily="34" charset="0"/>
              </a:rPr>
              <a:t>Technical Review is completed (if applicable)</a:t>
            </a:r>
          </a:p>
          <a:p>
            <a:pPr eaLnBrk="1" hangingPunct="1">
              <a:spcBef>
                <a:spcPct val="50000"/>
              </a:spcBef>
              <a:spcAft>
                <a:spcPct val="0"/>
              </a:spcAft>
              <a:buClrTx/>
              <a:buFontTx/>
              <a:buChar char="•"/>
            </a:pPr>
            <a:r>
              <a:rPr lang="en-US" altLang="en-US" sz="1200" b="1" dirty="0">
                <a:cs typeface="Arial" panose="020B0604020202020204" pitchFamily="34" charset="0"/>
              </a:rPr>
              <a:t>Electric Service Support Center (ESSC) creates work order</a:t>
            </a:r>
          </a:p>
          <a:p>
            <a:pPr eaLnBrk="1" hangingPunct="1">
              <a:spcBef>
                <a:spcPct val="50000"/>
              </a:spcBef>
              <a:spcAft>
                <a:spcPct val="0"/>
              </a:spcAft>
              <a:buClrTx/>
              <a:buFontTx/>
              <a:buChar char="•"/>
            </a:pPr>
            <a:r>
              <a:rPr lang="en-US" altLang="en-US" sz="1200" b="1" dirty="0">
                <a:cs typeface="Arial" panose="020B0604020202020204" pitchFamily="34" charset="0"/>
              </a:rPr>
              <a:t>Review application  </a:t>
            </a:r>
          </a:p>
          <a:p>
            <a:pPr eaLnBrk="1" hangingPunct="1">
              <a:spcBef>
                <a:spcPct val="50000"/>
              </a:spcBef>
              <a:spcAft>
                <a:spcPct val="0"/>
              </a:spcAft>
              <a:buClrTx/>
              <a:buFontTx/>
              <a:buChar char="•"/>
            </a:pPr>
            <a:r>
              <a:rPr lang="en-US" altLang="en-US" sz="1200" b="1" dirty="0">
                <a:cs typeface="Arial" panose="020B0604020202020204" pitchFamily="34" charset="0"/>
              </a:rPr>
              <a:t>Send acknowledgment letter to customer/installer via email</a:t>
            </a:r>
          </a:p>
          <a:p>
            <a:pPr eaLnBrk="1" hangingPunct="1">
              <a:spcBef>
                <a:spcPct val="50000"/>
              </a:spcBef>
              <a:spcAft>
                <a:spcPct val="0"/>
              </a:spcAft>
              <a:buClrTx/>
              <a:buFontTx/>
              <a:buChar char="•"/>
            </a:pPr>
            <a:r>
              <a:rPr lang="en-US" altLang="en-US" sz="1200" b="1" dirty="0">
                <a:cs typeface="Arial" panose="020B0604020202020204" pitchFamily="34" charset="0"/>
              </a:rPr>
              <a:t>Send “Time Frame Verification” letter via email</a:t>
            </a:r>
          </a:p>
          <a:p>
            <a:pPr eaLnBrk="1" hangingPunct="1">
              <a:spcBef>
                <a:spcPct val="50000"/>
              </a:spcBef>
              <a:spcAft>
                <a:spcPct val="0"/>
              </a:spcAft>
              <a:buClrTx/>
              <a:buFontTx/>
              <a:buNone/>
            </a:pPr>
            <a:endParaRPr lang="en-US" altLang="en-US" sz="900" dirty="0">
              <a:cs typeface="Arial" panose="020B0604020202020204" pitchFamily="34" charset="0"/>
            </a:endParaRPr>
          </a:p>
        </p:txBody>
      </p:sp>
      <p:sp>
        <p:nvSpPr>
          <p:cNvPr id="23558" name="Text Box 6">
            <a:extLst>
              <a:ext uri="{FF2B5EF4-FFF2-40B4-BE49-F238E27FC236}">
                <a16:creationId xmlns:a16="http://schemas.microsoft.com/office/drawing/2014/main" id="{ADA7E313-70D0-4F91-B746-971043217398}"/>
              </a:ext>
            </a:extLst>
          </p:cNvPr>
          <p:cNvSpPr txBox="1">
            <a:spLocks noChangeArrowheads="1"/>
          </p:cNvSpPr>
          <p:nvPr/>
        </p:nvSpPr>
        <p:spPr bwMode="auto">
          <a:xfrm>
            <a:off x="2895600" y="2743200"/>
            <a:ext cx="2514600" cy="406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8275" indent="-168275">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spcAft>
                <a:spcPct val="0"/>
              </a:spcAft>
              <a:buClrTx/>
              <a:buFontTx/>
              <a:buChar char="•"/>
            </a:pPr>
            <a:r>
              <a:rPr lang="en-US" altLang="en-US" sz="1200" b="1" dirty="0"/>
              <a:t>Customer builds their system</a:t>
            </a:r>
          </a:p>
          <a:p>
            <a:pPr eaLnBrk="1" hangingPunct="1">
              <a:spcBef>
                <a:spcPct val="50000"/>
              </a:spcBef>
              <a:spcAft>
                <a:spcPct val="0"/>
              </a:spcAft>
              <a:buClrTx/>
              <a:buFontTx/>
              <a:buChar char="•"/>
            </a:pPr>
            <a:r>
              <a:rPr lang="en-US" altLang="en-US" sz="1200" b="1" dirty="0"/>
              <a:t>Upon completion – All DG Interconnection documents are uploaded to Power Clerk  </a:t>
            </a:r>
          </a:p>
          <a:p>
            <a:pPr eaLnBrk="1" hangingPunct="1">
              <a:spcBef>
                <a:spcPts val="500"/>
              </a:spcBef>
              <a:spcAft>
                <a:spcPct val="0"/>
              </a:spcAft>
              <a:buClrTx/>
              <a:buFontTx/>
              <a:buNone/>
            </a:pPr>
            <a:r>
              <a:rPr lang="en-US" altLang="en-US" sz="1200" b="1" dirty="0"/>
              <a:t>	-City/Town Inspector Approval       </a:t>
            </a:r>
          </a:p>
          <a:p>
            <a:pPr eaLnBrk="1" hangingPunct="1">
              <a:spcBef>
                <a:spcPts val="500"/>
              </a:spcBef>
              <a:spcAft>
                <a:spcPct val="0"/>
              </a:spcAft>
              <a:buClrTx/>
              <a:buFontTx/>
              <a:buNone/>
            </a:pPr>
            <a:r>
              <a:rPr lang="en-US" altLang="en-US" sz="1200" b="1" dirty="0"/>
              <a:t>	- ESS Questionnaire</a:t>
            </a:r>
          </a:p>
          <a:p>
            <a:pPr eaLnBrk="1" hangingPunct="1">
              <a:spcBef>
                <a:spcPts val="500"/>
              </a:spcBef>
              <a:spcAft>
                <a:spcPct val="0"/>
              </a:spcAft>
              <a:buClrTx/>
              <a:buFontTx/>
              <a:buNone/>
            </a:pPr>
            <a:r>
              <a:rPr lang="en-US" altLang="en-US" sz="1200" b="1" dirty="0"/>
              <a:t>    - Valid Schedule Z</a:t>
            </a:r>
          </a:p>
          <a:p>
            <a:pPr eaLnBrk="1" hangingPunct="1">
              <a:spcBef>
                <a:spcPts val="500"/>
              </a:spcBef>
              <a:spcAft>
                <a:spcPct val="0"/>
              </a:spcAft>
              <a:buClrTx/>
              <a:buFont typeface="Wingdings" panose="05000000000000000000" pitchFamily="2" charset="2"/>
              <a:buNone/>
            </a:pPr>
            <a:r>
              <a:rPr lang="en-US" altLang="en-US" sz="1200" b="1" dirty="0"/>
              <a:t>	- One Line Diagram</a:t>
            </a:r>
          </a:p>
          <a:p>
            <a:pPr eaLnBrk="1" hangingPunct="1">
              <a:spcBef>
                <a:spcPts val="500"/>
              </a:spcBef>
              <a:spcAft>
                <a:spcPct val="0"/>
              </a:spcAft>
              <a:buClrTx/>
              <a:buFont typeface="Wingdings" panose="05000000000000000000" pitchFamily="2" charset="2"/>
              <a:buNone/>
            </a:pPr>
            <a:r>
              <a:rPr lang="en-US" altLang="en-US" sz="1200" b="1" dirty="0"/>
              <a:t>	- Inverter Cut Sheet</a:t>
            </a:r>
          </a:p>
          <a:p>
            <a:pPr eaLnBrk="1" hangingPunct="1">
              <a:spcBef>
                <a:spcPts val="500"/>
              </a:spcBef>
              <a:spcAft>
                <a:spcPct val="0"/>
              </a:spcAft>
              <a:buClrTx/>
              <a:buFontTx/>
              <a:buNone/>
            </a:pPr>
            <a:r>
              <a:rPr lang="en-US" altLang="en-US" sz="1200" b="1" dirty="0"/>
              <a:t>	- Photos (Inverter, AC Disconnect, Closed –Up Meter, and PV Array)</a:t>
            </a:r>
          </a:p>
          <a:p>
            <a:pPr eaLnBrk="1" hangingPunct="1">
              <a:spcBef>
                <a:spcPts val="500"/>
              </a:spcBef>
              <a:spcAft>
                <a:spcPct val="0"/>
              </a:spcAft>
              <a:buClrTx/>
              <a:buFontTx/>
              <a:buNone/>
            </a:pPr>
            <a:r>
              <a:rPr lang="en-US" altLang="en-US" sz="1200" b="1" dirty="0"/>
              <a:t>	- Fully Executed Exhibit H (3</a:t>
            </a:r>
            <a:r>
              <a:rPr lang="en-US" altLang="en-US" sz="1200" b="1" baseline="30000" dirty="0"/>
              <a:t>rd</a:t>
            </a:r>
            <a:r>
              <a:rPr lang="en-US" altLang="en-US" sz="1200" b="1" dirty="0"/>
              <a:t> Party Only)</a:t>
            </a:r>
          </a:p>
          <a:p>
            <a:pPr eaLnBrk="1" hangingPunct="1">
              <a:spcBef>
                <a:spcPts val="500"/>
              </a:spcBef>
              <a:spcAft>
                <a:spcPct val="0"/>
              </a:spcAft>
              <a:buClrTx/>
              <a:buFontTx/>
              <a:buNone/>
            </a:pPr>
            <a:r>
              <a:rPr lang="en-US" altLang="en-US" sz="1200" b="1" dirty="0"/>
              <a:t>	</a:t>
            </a:r>
          </a:p>
          <a:p>
            <a:pPr eaLnBrk="1" hangingPunct="1">
              <a:spcBef>
                <a:spcPct val="50000"/>
              </a:spcBef>
              <a:spcAft>
                <a:spcPct val="0"/>
              </a:spcAft>
              <a:buClrTx/>
              <a:buFontTx/>
              <a:buChar char="•"/>
            </a:pPr>
            <a:endParaRPr lang="en-US" altLang="en-US" sz="900" dirty="0"/>
          </a:p>
          <a:p>
            <a:pPr eaLnBrk="1" hangingPunct="1">
              <a:spcBef>
                <a:spcPct val="50000"/>
              </a:spcBef>
              <a:spcAft>
                <a:spcPct val="0"/>
              </a:spcAft>
              <a:buClrTx/>
              <a:buFontTx/>
              <a:buNone/>
            </a:pPr>
            <a:endParaRPr lang="en-US" altLang="en-US" sz="900" dirty="0"/>
          </a:p>
        </p:txBody>
      </p:sp>
      <p:sp>
        <p:nvSpPr>
          <p:cNvPr id="23559" name="Text Box 7">
            <a:extLst>
              <a:ext uri="{FF2B5EF4-FFF2-40B4-BE49-F238E27FC236}">
                <a16:creationId xmlns:a16="http://schemas.microsoft.com/office/drawing/2014/main" id="{BAC727E1-E614-4A87-AF76-8A852790E69D}"/>
              </a:ext>
            </a:extLst>
          </p:cNvPr>
          <p:cNvSpPr txBox="1">
            <a:spLocks noChangeArrowheads="1"/>
          </p:cNvSpPr>
          <p:nvPr/>
        </p:nvSpPr>
        <p:spPr bwMode="auto">
          <a:xfrm>
            <a:off x="5922169" y="2743200"/>
            <a:ext cx="26670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8275" indent="-168275">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spcAft>
                <a:spcPct val="0"/>
              </a:spcAft>
              <a:buClrTx/>
              <a:buFontTx/>
              <a:buChar char="•"/>
            </a:pPr>
            <a:r>
              <a:rPr lang="en-US" altLang="en-US" sz="1200" b="1" dirty="0"/>
              <a:t>Review completion documents</a:t>
            </a:r>
          </a:p>
          <a:p>
            <a:pPr eaLnBrk="1" hangingPunct="1">
              <a:spcBef>
                <a:spcPct val="50000"/>
              </a:spcBef>
              <a:spcAft>
                <a:spcPct val="0"/>
              </a:spcAft>
              <a:buClrTx/>
              <a:buFontTx/>
              <a:buChar char="•"/>
            </a:pPr>
            <a:r>
              <a:rPr lang="en-US" altLang="en-US" sz="1200" b="1" dirty="0">
                <a:cs typeface="Arial" panose="020B0604020202020204" pitchFamily="34" charset="0"/>
              </a:rPr>
              <a:t>If any discrepancies are identified, additional information is requested</a:t>
            </a:r>
          </a:p>
          <a:p>
            <a:pPr eaLnBrk="1" hangingPunct="1">
              <a:spcBef>
                <a:spcPct val="50000"/>
              </a:spcBef>
              <a:spcAft>
                <a:spcPct val="0"/>
              </a:spcAft>
              <a:buClrTx/>
              <a:buFontTx/>
              <a:buChar char="•"/>
            </a:pPr>
            <a:r>
              <a:rPr lang="en-US" altLang="en-US" sz="1200" b="1" dirty="0">
                <a:cs typeface="Arial" panose="020B0604020202020204" pitchFamily="34" charset="0"/>
              </a:rPr>
              <a:t>Communication “Meter Set Scheduled” is sent to customer &amp; installer</a:t>
            </a:r>
          </a:p>
          <a:p>
            <a:pPr eaLnBrk="1" hangingPunct="1">
              <a:spcBef>
                <a:spcPct val="50000"/>
              </a:spcBef>
              <a:spcAft>
                <a:spcPct val="0"/>
              </a:spcAft>
              <a:buClrTx/>
              <a:buFontTx/>
              <a:buChar char="•"/>
            </a:pPr>
            <a:r>
              <a:rPr lang="en-US" altLang="en-US" sz="1200" b="1" dirty="0">
                <a:cs typeface="Arial" panose="020B0604020202020204" pitchFamily="34" charset="0"/>
              </a:rPr>
              <a:t>Release to Meter Department for meter exchange/Install with a net meter and/or production meter for SMART participants</a:t>
            </a:r>
          </a:p>
          <a:p>
            <a:pPr eaLnBrk="1" hangingPunct="1">
              <a:spcBef>
                <a:spcPct val="50000"/>
              </a:spcBef>
              <a:spcAft>
                <a:spcPct val="0"/>
              </a:spcAft>
              <a:buClrTx/>
              <a:buFontTx/>
              <a:buChar char="•"/>
            </a:pPr>
            <a:r>
              <a:rPr lang="en-US" altLang="en-US" sz="1200" b="1" dirty="0">
                <a:cs typeface="Arial" panose="020B0604020202020204" pitchFamily="34" charset="0"/>
              </a:rPr>
              <a:t>Send letter authorization (PTO) to go online via email to solar installer</a:t>
            </a:r>
          </a:p>
          <a:p>
            <a:pPr eaLnBrk="1" hangingPunct="1">
              <a:spcBef>
                <a:spcPct val="50000"/>
              </a:spcBef>
              <a:spcAft>
                <a:spcPct val="0"/>
              </a:spcAft>
              <a:buClrTx/>
              <a:buFontTx/>
              <a:buChar char="•"/>
            </a:pPr>
            <a:r>
              <a:rPr lang="en-US" altLang="en-US" sz="1200" b="1" dirty="0">
                <a:cs typeface="Arial" panose="020B0604020202020204" pitchFamily="34" charset="0"/>
              </a:rPr>
              <a:t>Send final valid schedule Z to Billing Department</a:t>
            </a:r>
          </a:p>
          <a:p>
            <a:pPr eaLnBrk="1" hangingPunct="1">
              <a:spcBef>
                <a:spcPct val="50000"/>
              </a:spcBef>
              <a:spcAft>
                <a:spcPct val="0"/>
              </a:spcAft>
              <a:buClrTx/>
              <a:buFontTx/>
              <a:buChar char="•"/>
            </a:pPr>
            <a:endParaRPr lang="en-US" altLang="en-US" sz="900" dirty="0">
              <a:cs typeface="Arial" panose="020B0604020202020204" pitchFamily="34" charset="0"/>
            </a:endParaRPr>
          </a:p>
          <a:p>
            <a:pPr eaLnBrk="1" hangingPunct="1">
              <a:spcBef>
                <a:spcPct val="50000"/>
              </a:spcBef>
              <a:spcAft>
                <a:spcPct val="0"/>
              </a:spcAft>
              <a:buClrTx/>
              <a:buFontTx/>
              <a:buNone/>
            </a:pPr>
            <a:endParaRPr lang="en-US" altLang="en-US" sz="900" dirty="0">
              <a:cs typeface="Arial" panose="020B0604020202020204" pitchFamily="34" charset="0"/>
            </a:endParaRPr>
          </a:p>
          <a:p>
            <a:pPr eaLnBrk="1" hangingPunct="1">
              <a:spcBef>
                <a:spcPct val="50000"/>
              </a:spcBef>
              <a:spcAft>
                <a:spcPct val="0"/>
              </a:spcAft>
              <a:buClrTx/>
              <a:buFontTx/>
              <a:buNone/>
            </a:pPr>
            <a:endParaRPr lang="en-US" altLang="en-US" sz="1200" dirty="0">
              <a:cs typeface="Arial" panose="020B0604020202020204" pitchFamily="34" charset="0"/>
            </a:endParaRPr>
          </a:p>
        </p:txBody>
      </p:sp>
      <p:sp>
        <p:nvSpPr>
          <p:cNvPr id="23560" name="Line 8">
            <a:extLst>
              <a:ext uri="{FF2B5EF4-FFF2-40B4-BE49-F238E27FC236}">
                <a16:creationId xmlns:a16="http://schemas.microsoft.com/office/drawing/2014/main" id="{BB0910FC-1651-4248-843C-0AD078F87BC9}"/>
              </a:ext>
            </a:extLst>
          </p:cNvPr>
          <p:cNvSpPr>
            <a:spLocks noChangeShapeType="1"/>
          </p:cNvSpPr>
          <p:nvPr/>
        </p:nvSpPr>
        <p:spPr bwMode="auto">
          <a:xfrm>
            <a:off x="2819400" y="2819400"/>
            <a:ext cx="0" cy="388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1" name="Line 9">
            <a:extLst>
              <a:ext uri="{FF2B5EF4-FFF2-40B4-BE49-F238E27FC236}">
                <a16:creationId xmlns:a16="http://schemas.microsoft.com/office/drawing/2014/main" id="{D538C641-9008-4B03-A907-7948B898014F}"/>
              </a:ext>
            </a:extLst>
          </p:cNvPr>
          <p:cNvSpPr>
            <a:spLocks noChangeShapeType="1"/>
          </p:cNvSpPr>
          <p:nvPr/>
        </p:nvSpPr>
        <p:spPr bwMode="auto">
          <a:xfrm>
            <a:off x="5715000" y="2819400"/>
            <a:ext cx="0" cy="388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Title 1">
            <a:extLst>
              <a:ext uri="{FF2B5EF4-FFF2-40B4-BE49-F238E27FC236}">
                <a16:creationId xmlns:a16="http://schemas.microsoft.com/office/drawing/2014/main" id="{0BA9325E-17A5-48D0-89EF-B804C7EDB9A7}"/>
              </a:ext>
            </a:extLst>
          </p:cNvPr>
          <p:cNvSpPr>
            <a:spLocks noGrp="1" noChangeArrowheads="1"/>
          </p:cNvSpPr>
          <p:nvPr>
            <p:ph type="title"/>
          </p:nvPr>
        </p:nvSpPr>
        <p:spPr>
          <a:xfrm>
            <a:off x="304800" y="533400"/>
            <a:ext cx="6629400" cy="609600"/>
          </a:xfrm>
        </p:spPr>
        <p:txBody>
          <a:bodyPr/>
          <a:lstStyle/>
          <a:p>
            <a:r>
              <a:rPr lang="en-US" altLang="en-US"/>
              <a:t>Simplified Process flow</a:t>
            </a:r>
          </a:p>
        </p:txBody>
      </p:sp>
      <p:sp>
        <p:nvSpPr>
          <p:cNvPr id="23563" name="Slide Number Placeholder 1">
            <a:extLst>
              <a:ext uri="{FF2B5EF4-FFF2-40B4-BE49-F238E27FC236}">
                <a16:creationId xmlns:a16="http://schemas.microsoft.com/office/drawing/2014/main" id="{E58A0BE8-BC4B-4E73-948C-476B9874B026}"/>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1A81D509-E922-43D1-B952-E34F04B0DF81}" type="slidenum">
              <a:rPr lang="en-US" altLang="en-US" sz="1400" smtClean="0">
                <a:solidFill>
                  <a:srgbClr val="000000"/>
                </a:solidFill>
                <a:cs typeface="Arial" panose="020B0604020202020204" pitchFamily="34" charset="0"/>
              </a:rPr>
              <a:pPr>
                <a:spcAft>
                  <a:spcPct val="0"/>
                </a:spcAft>
                <a:buClrTx/>
                <a:buFontTx/>
                <a:buNone/>
              </a:pPr>
              <a:t>7</a:t>
            </a:fld>
            <a:endParaRPr lang="en-US" altLang="en-US" sz="1400">
              <a:solidFill>
                <a:srgbClr val="000000"/>
              </a:solidFill>
              <a:cs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03BBCC0-B05E-4F38-B053-15649D0078BE}"/>
              </a:ext>
            </a:extLst>
          </p:cNvPr>
          <p:cNvSpPr>
            <a:spLocks noGrp="1" noChangeArrowheads="1"/>
          </p:cNvSpPr>
          <p:nvPr>
            <p:ph type="title"/>
          </p:nvPr>
        </p:nvSpPr>
        <p:spPr/>
        <p:txBody>
          <a:bodyPr/>
          <a:lstStyle/>
          <a:p>
            <a:r>
              <a:rPr lang="en-US" altLang="en-US"/>
              <a:t>Simplified Time Frame</a:t>
            </a:r>
          </a:p>
        </p:txBody>
      </p:sp>
      <p:sp>
        <p:nvSpPr>
          <p:cNvPr id="24579" name="Content Placeholder 2">
            <a:extLst>
              <a:ext uri="{FF2B5EF4-FFF2-40B4-BE49-F238E27FC236}">
                <a16:creationId xmlns:a16="http://schemas.microsoft.com/office/drawing/2014/main" id="{D02E7381-96EA-4B3B-A9B0-88110490D111}"/>
              </a:ext>
            </a:extLst>
          </p:cNvPr>
          <p:cNvSpPr>
            <a:spLocks noGrp="1" noChangeArrowheads="1"/>
          </p:cNvSpPr>
          <p:nvPr>
            <p:ph idx="1"/>
          </p:nvPr>
        </p:nvSpPr>
        <p:spPr>
          <a:xfrm>
            <a:off x="609600" y="1219200"/>
            <a:ext cx="3505200" cy="4724400"/>
          </a:xfrm>
        </p:spPr>
        <p:txBody>
          <a:bodyPr/>
          <a:lstStyle/>
          <a:p>
            <a:pPr marL="0" indent="0" eaLnBrk="1" hangingPunct="1">
              <a:lnSpc>
                <a:spcPct val="80000"/>
              </a:lnSpc>
              <a:spcBef>
                <a:spcPct val="20000"/>
              </a:spcBef>
              <a:spcAft>
                <a:spcPct val="0"/>
              </a:spcAft>
              <a:buClrTx/>
              <a:buFont typeface="Wingdings" panose="05000000000000000000" pitchFamily="2" charset="2"/>
              <a:buNone/>
            </a:pPr>
            <a:endParaRPr lang="en-US" altLang="en-US" sz="1400" dirty="0">
              <a:solidFill>
                <a:srgbClr val="000000"/>
              </a:solidFill>
            </a:endParaRPr>
          </a:p>
          <a:p>
            <a:pPr marL="0" indent="0" eaLnBrk="1" hangingPunct="1">
              <a:lnSpc>
                <a:spcPct val="80000"/>
              </a:lnSpc>
              <a:spcBef>
                <a:spcPct val="20000"/>
              </a:spcBef>
              <a:spcAft>
                <a:spcPct val="0"/>
              </a:spcAft>
              <a:buClrTx/>
              <a:buFont typeface="Wingdings" panose="05000000000000000000" pitchFamily="2" charset="2"/>
              <a:buNone/>
            </a:pPr>
            <a:r>
              <a:rPr lang="en-US" altLang="en-US" sz="1400" dirty="0">
                <a:solidFill>
                  <a:srgbClr val="000000"/>
                </a:solidFill>
              </a:rPr>
              <a:t>Typically little or no utility system modifications required.  If meter only – usually no charges passed to customer.</a:t>
            </a:r>
          </a:p>
          <a:p>
            <a:pPr marL="0" indent="0" eaLnBrk="1" hangingPunct="1">
              <a:lnSpc>
                <a:spcPct val="80000"/>
              </a:lnSpc>
              <a:spcBef>
                <a:spcPct val="20000"/>
              </a:spcBef>
              <a:spcAft>
                <a:spcPct val="0"/>
              </a:spcAft>
              <a:buClrTx/>
              <a:buFont typeface="Wingdings" panose="05000000000000000000" pitchFamily="2" charset="2"/>
              <a:buNone/>
            </a:pPr>
            <a:endParaRPr lang="en-US" altLang="en-US" sz="1400" dirty="0">
              <a:solidFill>
                <a:srgbClr val="000000"/>
              </a:solidFill>
            </a:endParaRPr>
          </a:p>
          <a:p>
            <a:pPr marL="0" indent="0" eaLnBrk="1" hangingPunct="1">
              <a:lnSpc>
                <a:spcPct val="80000"/>
              </a:lnSpc>
              <a:spcBef>
                <a:spcPct val="20000"/>
              </a:spcBef>
              <a:spcAft>
                <a:spcPct val="0"/>
              </a:spcAft>
              <a:buClrTx/>
              <a:buFont typeface="Wingdings" panose="05000000000000000000" pitchFamily="2" charset="2"/>
              <a:buNone/>
            </a:pPr>
            <a:r>
              <a:rPr lang="en-US" altLang="en-US" sz="1400" dirty="0">
                <a:solidFill>
                  <a:srgbClr val="000000"/>
                </a:solidFill>
              </a:rPr>
              <a:t>If system modifications are required, they must be completed before approval to operate is granted.</a:t>
            </a:r>
          </a:p>
          <a:p>
            <a:pPr marL="0" indent="0" eaLnBrk="1" hangingPunct="1">
              <a:lnSpc>
                <a:spcPct val="80000"/>
              </a:lnSpc>
              <a:spcBef>
                <a:spcPct val="20000"/>
              </a:spcBef>
              <a:spcAft>
                <a:spcPct val="0"/>
              </a:spcAft>
              <a:buClrTx/>
              <a:buFont typeface="Wingdings" panose="05000000000000000000" pitchFamily="2" charset="2"/>
              <a:buNone/>
            </a:pPr>
            <a:endParaRPr lang="en-US" altLang="en-US" sz="1400" dirty="0">
              <a:solidFill>
                <a:srgbClr val="000000"/>
              </a:solidFill>
            </a:endParaRPr>
          </a:p>
          <a:p>
            <a:pPr marL="0" indent="0" eaLnBrk="1" hangingPunct="1">
              <a:lnSpc>
                <a:spcPct val="80000"/>
              </a:lnSpc>
              <a:spcBef>
                <a:spcPct val="20000"/>
              </a:spcBef>
              <a:spcAft>
                <a:spcPct val="0"/>
              </a:spcAft>
              <a:buClrTx/>
              <a:buFont typeface="Wingdings" panose="05000000000000000000" pitchFamily="2" charset="2"/>
              <a:buNone/>
            </a:pPr>
            <a:endParaRPr lang="en-US" altLang="en-US" dirty="0"/>
          </a:p>
        </p:txBody>
      </p:sp>
      <p:sp>
        <p:nvSpPr>
          <p:cNvPr id="24580" name="Slide Number Placeholder 3">
            <a:extLst>
              <a:ext uri="{FF2B5EF4-FFF2-40B4-BE49-F238E27FC236}">
                <a16:creationId xmlns:a16="http://schemas.microsoft.com/office/drawing/2014/main" id="{1EF4E964-EA39-4AF0-8C4E-D28372ECEBA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2323415E-FE17-46A8-8BFC-6335A744C658}" type="slidenum">
              <a:rPr lang="en-US" altLang="en-US" sz="1400" smtClean="0">
                <a:solidFill>
                  <a:srgbClr val="000000"/>
                </a:solidFill>
                <a:cs typeface="Arial" panose="020B0604020202020204" pitchFamily="34" charset="0"/>
              </a:rPr>
              <a:pPr>
                <a:spcAft>
                  <a:spcPct val="0"/>
                </a:spcAft>
                <a:buClrTx/>
                <a:buFontTx/>
                <a:buNone/>
              </a:pPr>
              <a:t>8</a:t>
            </a:fld>
            <a:endParaRPr lang="en-US" altLang="en-US" sz="1400">
              <a:solidFill>
                <a:srgbClr val="000000"/>
              </a:solidFill>
              <a:cs typeface="Arial" panose="020B0604020202020204" pitchFamily="34" charset="0"/>
            </a:endParaRPr>
          </a:p>
        </p:txBody>
      </p:sp>
      <p:graphicFrame>
        <p:nvGraphicFramePr>
          <p:cNvPr id="6" name="Table 5">
            <a:extLst>
              <a:ext uri="{FF2B5EF4-FFF2-40B4-BE49-F238E27FC236}">
                <a16:creationId xmlns:a16="http://schemas.microsoft.com/office/drawing/2014/main" id="{5E030B55-1DD0-4E01-B436-6D428719A1EB}"/>
              </a:ext>
            </a:extLst>
          </p:cNvPr>
          <p:cNvGraphicFramePr>
            <a:graphicFrameLocks noGrp="1"/>
          </p:cNvGraphicFramePr>
          <p:nvPr/>
        </p:nvGraphicFramePr>
        <p:xfrm>
          <a:off x="4419600" y="1066800"/>
          <a:ext cx="4191000" cy="5183192"/>
        </p:xfrm>
        <a:graphic>
          <a:graphicData uri="http://schemas.openxmlformats.org/drawingml/2006/table">
            <a:tbl>
              <a:tblPr/>
              <a:tblGrid>
                <a:gridCol w="2077590">
                  <a:extLst>
                    <a:ext uri="{9D8B030D-6E8A-4147-A177-3AD203B41FA5}">
                      <a16:colId xmlns:a16="http://schemas.microsoft.com/office/drawing/2014/main" val="20000"/>
                    </a:ext>
                  </a:extLst>
                </a:gridCol>
                <a:gridCol w="2113410">
                  <a:extLst>
                    <a:ext uri="{9D8B030D-6E8A-4147-A177-3AD203B41FA5}">
                      <a16:colId xmlns:a16="http://schemas.microsoft.com/office/drawing/2014/main" val="20001"/>
                    </a:ext>
                  </a:extLst>
                </a:gridCol>
              </a:tblGrid>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CG Times"/>
                          <a:ea typeface="MS PGothic" pitchFamily="34" charset="-128"/>
                          <a:cs typeface="Times New Roman" pitchFamily="18" charset="0"/>
                        </a:rPr>
                        <a:t> </a:t>
                      </a:r>
                    </a:p>
                  </a:txBody>
                  <a:tcPr marL="56904" marR="56904" marT="0" marB="0"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Simplified Process</a:t>
                      </a:r>
                    </a:p>
                  </a:txBody>
                  <a:tcPr marL="56904" marR="56904" marT="0" marB="0"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160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Eligible Facilities</a:t>
                      </a:r>
                    </a:p>
                  </a:txBody>
                  <a:tcPr marL="56904" marR="56904" marT="0" marB="0"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Listed Small Inverter</a:t>
                      </a:r>
                    </a:p>
                  </a:txBody>
                  <a:tcPr marL="56904" marR="56904" marT="0" marB="0"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Acknowledge Receipt of Application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(Note 2)</a:t>
                      </a:r>
                    </a:p>
                  </a:txBody>
                  <a:tcPr marL="56904" marR="56904" marT="0" marB="0"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CG Times"/>
                          <a:ea typeface="MS PGothic" pitchFamily="34" charset="-128"/>
                          <a:cs typeface="Times New Roman" pitchFamily="18" charset="0"/>
                        </a:rPr>
                        <a:t>(3 days)</a:t>
                      </a:r>
                    </a:p>
                  </a:txBody>
                  <a:tcPr marL="56904" marR="56904" marT="0" marB="0"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CG Times"/>
                          <a:ea typeface="MS PGothic" pitchFamily="34" charset="-128"/>
                          <a:cs typeface="Times New Roman" pitchFamily="18" charset="0"/>
                        </a:rPr>
                        <a:t>Review Application for Completeness</a:t>
                      </a:r>
                    </a:p>
                  </a:txBody>
                  <a:tcPr marL="56904" marR="56904" marT="0" marB="0"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10 days</a:t>
                      </a:r>
                    </a:p>
                  </a:txBody>
                  <a:tcPr marL="56904" marR="56904" marT="0" marB="0"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Complete Review of All Screens</a:t>
                      </a:r>
                    </a:p>
                  </a:txBody>
                  <a:tcPr marL="56904" marR="56904" marT="0" marB="0"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15 days (20 Days) (Note 3)</a:t>
                      </a:r>
                    </a:p>
                  </a:txBody>
                  <a:tcPr marL="56904" marR="56904" marT="0" marB="0"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Complete Supplemental Review (if needed)</a:t>
                      </a:r>
                    </a:p>
                  </a:txBody>
                  <a:tcPr marL="56904" marR="56904" marT="0" marB="0"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N/A</a:t>
                      </a:r>
                    </a:p>
                  </a:txBody>
                  <a:tcPr marL="56904" marR="56904" marT="0" marB="0"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4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CG Times"/>
                          <a:ea typeface="MS PGothic" pitchFamily="34" charset="-128"/>
                          <a:cs typeface="Times New Roman" pitchFamily="18" charset="0"/>
                        </a:rPr>
                        <a:t>Complete Standard Process Initial Review</a:t>
                      </a:r>
                    </a:p>
                  </a:txBody>
                  <a:tcPr marL="56904" marR="56904" marT="0" marB="0"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N/A</a:t>
                      </a:r>
                    </a:p>
                  </a:txBody>
                  <a:tcPr marL="56904" marR="56904" marT="0" marB="0"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Send Follow-on Studies Cost/Agreement</a:t>
                      </a:r>
                    </a:p>
                  </a:txBody>
                  <a:tcPr marL="56904" marR="56904" marT="0" marB="0"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N/A</a:t>
                      </a:r>
                    </a:p>
                  </a:txBody>
                  <a:tcPr marL="56904" marR="56904" marT="0" marB="0"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Complete Impact Study (if needed)</a:t>
                      </a:r>
                    </a:p>
                  </a:txBody>
                  <a:tcPr marL="56904" marR="56904" marT="0" marB="0"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N/A</a:t>
                      </a:r>
                    </a:p>
                  </a:txBody>
                  <a:tcPr marL="56904" marR="56904" marT="0" marB="0"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Complete Detailed Study (if needed)</a:t>
                      </a:r>
                    </a:p>
                  </a:txBody>
                  <a:tcPr marL="56904" marR="56904" marT="0" marB="0"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N/A</a:t>
                      </a:r>
                    </a:p>
                  </a:txBody>
                  <a:tcPr marL="56904" marR="56904" marT="0" marB="0"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Send Executable Agreement (Note 4)</a:t>
                      </a:r>
                    </a:p>
                  </a:txBody>
                  <a:tcPr marL="56904" marR="56904" marT="0" marB="0"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Done. The agreement is part of the application.</a:t>
                      </a:r>
                    </a:p>
                  </a:txBody>
                  <a:tcPr marL="56904" marR="56904" marT="0" marB="0"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Total Maximum Days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(Note 5)</a:t>
                      </a:r>
                    </a:p>
                  </a:txBody>
                  <a:tcPr marL="56904" marR="56904" marT="0" marB="0"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25 days (30 days in case of failure of Screen #5)</a:t>
                      </a:r>
                    </a:p>
                  </a:txBody>
                  <a:tcPr marL="56904" marR="56904" marT="0" marB="0"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Construction Schedule</a:t>
                      </a:r>
                    </a:p>
                  </a:txBody>
                  <a:tcPr marL="56904" marR="56904" marT="0" marB="0"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By Mutual Agreement</a:t>
                      </a:r>
                    </a:p>
                  </a:txBody>
                  <a:tcPr marL="56904" marR="56904" marT="0" marB="0"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G Times"/>
                          <a:ea typeface="MS PGothic" pitchFamily="34" charset="-128"/>
                          <a:cs typeface="Times New Roman" pitchFamily="18" charset="0"/>
                        </a:rPr>
                        <a:t>Witness Test</a:t>
                      </a:r>
                    </a:p>
                  </a:txBody>
                  <a:tcPr marL="56904" marR="56904" marT="0" marB="0"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CG Times"/>
                          <a:ea typeface="MS PGothic" pitchFamily="34" charset="-128"/>
                          <a:cs typeface="Times New Roman" pitchFamily="18" charset="0"/>
                        </a:rPr>
                        <a:t>Within 10 days from receipt of Certificate of Completion or by mutual agreement.</a:t>
                      </a:r>
                    </a:p>
                  </a:txBody>
                  <a:tcPr marL="56904" marR="56904" marT="0" marB="0"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483CEDC-BD20-45EC-90A0-6287AAC8B8E6}"/>
              </a:ext>
            </a:extLst>
          </p:cNvPr>
          <p:cNvSpPr>
            <a:spLocks noGrp="1" noChangeArrowheads="1"/>
          </p:cNvSpPr>
          <p:nvPr>
            <p:ph type="title"/>
          </p:nvPr>
        </p:nvSpPr>
        <p:spPr/>
        <p:txBody>
          <a:bodyPr/>
          <a:lstStyle/>
          <a:p>
            <a:r>
              <a:rPr lang="en-US" altLang="en-US"/>
              <a:t>Simplified Application</a:t>
            </a:r>
          </a:p>
        </p:txBody>
      </p:sp>
      <p:sp>
        <p:nvSpPr>
          <p:cNvPr id="24579" name="Content Placeholder 2">
            <a:extLst>
              <a:ext uri="{FF2B5EF4-FFF2-40B4-BE49-F238E27FC236}">
                <a16:creationId xmlns:a16="http://schemas.microsoft.com/office/drawing/2014/main" id="{81CD40B6-0285-4746-A731-140B0E0C510D}"/>
              </a:ext>
            </a:extLst>
          </p:cNvPr>
          <p:cNvSpPr>
            <a:spLocks noGrp="1"/>
          </p:cNvSpPr>
          <p:nvPr>
            <p:ph idx="1"/>
          </p:nvPr>
        </p:nvSpPr>
        <p:spPr>
          <a:xfrm>
            <a:off x="609600" y="1143000"/>
            <a:ext cx="8001000" cy="5181600"/>
          </a:xfrm>
        </p:spPr>
        <p:txBody>
          <a:bodyPr/>
          <a:lstStyle/>
          <a:p>
            <a:pPr eaLnBrk="1" hangingPunct="1">
              <a:lnSpc>
                <a:spcPct val="80000"/>
              </a:lnSpc>
              <a:spcBef>
                <a:spcPct val="20000"/>
              </a:spcBef>
              <a:spcAft>
                <a:spcPct val="0"/>
              </a:spcAft>
              <a:buClr>
                <a:srgbClr val="0070C0"/>
              </a:buClr>
              <a:defRPr/>
            </a:pPr>
            <a:r>
              <a:rPr lang="en-US" altLang="en-US" sz="1800" dirty="0">
                <a:solidFill>
                  <a:srgbClr val="000000"/>
                </a:solidFill>
              </a:rPr>
              <a:t>APPLIES TO:</a:t>
            </a:r>
          </a:p>
          <a:p>
            <a:pPr eaLnBrk="1" hangingPunct="1">
              <a:lnSpc>
                <a:spcPct val="80000"/>
              </a:lnSpc>
              <a:spcBef>
                <a:spcPct val="20000"/>
              </a:spcBef>
              <a:spcAft>
                <a:spcPct val="0"/>
              </a:spcAft>
              <a:buClr>
                <a:srgbClr val="0070C0"/>
              </a:buClr>
              <a:buFont typeface="Wingdings" panose="05000000000000000000" pitchFamily="2" charset="2"/>
              <a:buNone/>
              <a:defRPr/>
            </a:pPr>
            <a:endParaRPr lang="en-US" altLang="en-US" sz="1000" dirty="0">
              <a:solidFill>
                <a:srgbClr val="000000"/>
              </a:solidFill>
            </a:endParaRPr>
          </a:p>
          <a:p>
            <a:pPr lvl="1" eaLnBrk="1" hangingPunct="1">
              <a:lnSpc>
                <a:spcPct val="80000"/>
              </a:lnSpc>
              <a:spcBef>
                <a:spcPct val="20000"/>
              </a:spcBef>
              <a:spcAft>
                <a:spcPct val="0"/>
              </a:spcAft>
              <a:buClr>
                <a:srgbClr val="0070C0"/>
              </a:buClr>
              <a:buFontTx/>
              <a:buChar char="–"/>
              <a:defRPr/>
            </a:pPr>
            <a:r>
              <a:rPr lang="en-US" altLang="en-US" sz="1800" dirty="0">
                <a:solidFill>
                  <a:srgbClr val="000000"/>
                </a:solidFill>
              </a:rPr>
              <a:t>Single phase service on radial feed 15.0 kW or less. </a:t>
            </a:r>
          </a:p>
          <a:p>
            <a:pPr lvl="1" eaLnBrk="1" hangingPunct="1">
              <a:lnSpc>
                <a:spcPct val="80000"/>
              </a:lnSpc>
              <a:spcBef>
                <a:spcPct val="20000"/>
              </a:spcBef>
              <a:spcAft>
                <a:spcPct val="0"/>
              </a:spcAft>
              <a:buClr>
                <a:srgbClr val="0070C0"/>
              </a:buClr>
              <a:buFont typeface="Arial" panose="020B0604020202020204" pitchFamily="34" charset="0"/>
              <a:buNone/>
              <a:defRPr/>
            </a:pPr>
            <a:endParaRPr lang="en-US" altLang="en-US" sz="1000" dirty="0">
              <a:solidFill>
                <a:srgbClr val="000000"/>
              </a:solidFill>
            </a:endParaRPr>
          </a:p>
          <a:p>
            <a:pPr lvl="1" eaLnBrk="1" hangingPunct="1">
              <a:lnSpc>
                <a:spcPct val="80000"/>
              </a:lnSpc>
              <a:spcBef>
                <a:spcPct val="20000"/>
              </a:spcBef>
              <a:spcAft>
                <a:spcPct val="0"/>
              </a:spcAft>
              <a:buClr>
                <a:srgbClr val="0070C0"/>
              </a:buClr>
              <a:buFontTx/>
              <a:buChar char="–"/>
              <a:defRPr/>
            </a:pPr>
            <a:r>
              <a:rPr lang="en-US" altLang="en-US" sz="1800" dirty="0">
                <a:solidFill>
                  <a:srgbClr val="000000"/>
                </a:solidFill>
              </a:rPr>
              <a:t>Three phase service on radial feed 25.0 kW or less.</a:t>
            </a:r>
          </a:p>
          <a:p>
            <a:pPr lvl="1" eaLnBrk="1" hangingPunct="1">
              <a:lnSpc>
                <a:spcPct val="80000"/>
              </a:lnSpc>
              <a:spcBef>
                <a:spcPct val="20000"/>
              </a:spcBef>
              <a:spcAft>
                <a:spcPct val="0"/>
              </a:spcAft>
              <a:buClr>
                <a:srgbClr val="0070C0"/>
              </a:buClr>
              <a:buFontTx/>
              <a:buChar char="–"/>
              <a:defRPr/>
            </a:pPr>
            <a:endParaRPr lang="en-US" altLang="en-US" sz="1000" dirty="0">
              <a:solidFill>
                <a:srgbClr val="000000"/>
              </a:solidFill>
            </a:endParaRPr>
          </a:p>
          <a:p>
            <a:pPr lvl="1" eaLnBrk="1" hangingPunct="1">
              <a:lnSpc>
                <a:spcPct val="80000"/>
              </a:lnSpc>
              <a:spcBef>
                <a:spcPct val="20000"/>
              </a:spcBef>
              <a:spcAft>
                <a:spcPct val="0"/>
              </a:spcAft>
              <a:buClr>
                <a:srgbClr val="0070C0"/>
              </a:buClr>
              <a:buFontTx/>
              <a:buChar char="–"/>
              <a:defRPr/>
            </a:pPr>
            <a:r>
              <a:rPr lang="en-US" altLang="en-US" sz="1800" dirty="0">
                <a:solidFill>
                  <a:srgbClr val="000000"/>
                </a:solidFill>
              </a:rPr>
              <a:t>Simplified Spot Network Process: listed inverter based system 1/15</a:t>
            </a:r>
            <a:r>
              <a:rPr lang="en-US" altLang="en-US" sz="1800" baseline="30000" dirty="0">
                <a:solidFill>
                  <a:srgbClr val="000000"/>
                </a:solidFill>
              </a:rPr>
              <a:t>th</a:t>
            </a:r>
            <a:r>
              <a:rPr lang="en-US" altLang="en-US" sz="1800" dirty="0">
                <a:solidFill>
                  <a:srgbClr val="000000"/>
                </a:solidFill>
              </a:rPr>
              <a:t> of electric customer’s </a:t>
            </a:r>
            <a:r>
              <a:rPr lang="en-US" altLang="en-US" sz="1800" b="1" u="sng" dirty="0"/>
              <a:t>MINIMUM</a:t>
            </a:r>
            <a:r>
              <a:rPr lang="en-US" altLang="en-US" sz="1800" dirty="0">
                <a:solidFill>
                  <a:srgbClr val="000000"/>
                </a:solidFill>
              </a:rPr>
              <a:t> load.</a:t>
            </a:r>
          </a:p>
          <a:p>
            <a:pPr lvl="1" eaLnBrk="1" hangingPunct="1">
              <a:lnSpc>
                <a:spcPct val="80000"/>
              </a:lnSpc>
              <a:spcBef>
                <a:spcPct val="20000"/>
              </a:spcBef>
              <a:spcAft>
                <a:spcPct val="0"/>
              </a:spcAft>
              <a:buClr>
                <a:srgbClr val="0070C0"/>
              </a:buClr>
              <a:buFontTx/>
              <a:buChar char="–"/>
              <a:defRPr/>
            </a:pPr>
            <a:endParaRPr lang="en-US" altLang="en-US" sz="1000" dirty="0">
              <a:solidFill>
                <a:srgbClr val="000000"/>
              </a:solidFill>
            </a:endParaRPr>
          </a:p>
          <a:p>
            <a:pPr lvl="1" eaLnBrk="1" hangingPunct="1">
              <a:lnSpc>
                <a:spcPct val="80000"/>
              </a:lnSpc>
              <a:spcBef>
                <a:spcPct val="20000"/>
              </a:spcBef>
              <a:spcAft>
                <a:spcPct val="0"/>
              </a:spcAft>
              <a:buClr>
                <a:srgbClr val="0070C0"/>
              </a:buClr>
              <a:buFontTx/>
              <a:buChar char="–"/>
              <a:defRPr/>
            </a:pPr>
            <a:r>
              <a:rPr lang="en-US" altLang="en-US" sz="1800" dirty="0">
                <a:solidFill>
                  <a:srgbClr val="000000"/>
                </a:solidFill>
              </a:rPr>
              <a:t>Simplified Area Network Process: listed inverter based system 15.0 kW or less and 1/15</a:t>
            </a:r>
            <a:r>
              <a:rPr lang="en-US" altLang="en-US" sz="1800" baseline="30000" dirty="0">
                <a:solidFill>
                  <a:srgbClr val="000000"/>
                </a:solidFill>
              </a:rPr>
              <a:t>th</a:t>
            </a:r>
            <a:r>
              <a:rPr lang="en-US" altLang="en-US" sz="1800" dirty="0">
                <a:solidFill>
                  <a:srgbClr val="000000"/>
                </a:solidFill>
              </a:rPr>
              <a:t> of electric customer’s </a:t>
            </a:r>
            <a:r>
              <a:rPr lang="en-US" altLang="en-US" sz="1800" b="1" u="sng" dirty="0"/>
              <a:t>MINIMUM</a:t>
            </a:r>
            <a:r>
              <a:rPr lang="en-US" altLang="en-US" sz="1800" dirty="0">
                <a:solidFill>
                  <a:srgbClr val="000000"/>
                </a:solidFill>
              </a:rPr>
              <a:t> load.</a:t>
            </a:r>
          </a:p>
          <a:p>
            <a:pPr lvl="1" eaLnBrk="1" hangingPunct="1">
              <a:lnSpc>
                <a:spcPct val="80000"/>
              </a:lnSpc>
              <a:spcBef>
                <a:spcPct val="20000"/>
              </a:spcBef>
              <a:spcAft>
                <a:spcPct val="0"/>
              </a:spcAft>
              <a:buClr>
                <a:srgbClr val="0070C0"/>
              </a:buClr>
              <a:buFont typeface="Arial" panose="020B0604020202020204" pitchFamily="34" charset="0"/>
              <a:buNone/>
              <a:defRPr/>
            </a:pPr>
            <a:endParaRPr lang="en-US" altLang="en-US" sz="1000" dirty="0">
              <a:solidFill>
                <a:srgbClr val="000000"/>
              </a:solidFill>
            </a:endParaRPr>
          </a:p>
          <a:p>
            <a:pPr lvl="1" eaLnBrk="1" hangingPunct="1">
              <a:lnSpc>
                <a:spcPct val="80000"/>
              </a:lnSpc>
              <a:spcBef>
                <a:spcPct val="20000"/>
              </a:spcBef>
              <a:spcAft>
                <a:spcPct val="0"/>
              </a:spcAft>
              <a:buClr>
                <a:srgbClr val="0070C0"/>
              </a:buClr>
              <a:buFontTx/>
              <a:buChar char="–"/>
              <a:defRPr/>
            </a:pPr>
            <a:r>
              <a:rPr lang="en-US" altLang="en-US" sz="1800" dirty="0">
                <a:solidFill>
                  <a:srgbClr val="000000"/>
                </a:solidFill>
              </a:rPr>
              <a:t>A listed inverter means:</a:t>
            </a:r>
          </a:p>
          <a:p>
            <a:pPr lvl="2" eaLnBrk="1" hangingPunct="1">
              <a:lnSpc>
                <a:spcPct val="80000"/>
              </a:lnSpc>
              <a:spcBef>
                <a:spcPct val="20000"/>
              </a:spcBef>
              <a:spcAft>
                <a:spcPct val="0"/>
              </a:spcAft>
              <a:buClr>
                <a:srgbClr val="0070C0"/>
              </a:buClr>
              <a:buFontTx/>
              <a:buChar char="–"/>
              <a:defRPr/>
            </a:pPr>
            <a:r>
              <a:rPr lang="en-US" altLang="en-US" sz="1800" dirty="0">
                <a:solidFill>
                  <a:srgbClr val="000000"/>
                </a:solidFill>
              </a:rPr>
              <a:t>Complies with current IEEE Standard 1547 and utility’s technical standard. MA has adopted UL 1741 </a:t>
            </a:r>
            <a:r>
              <a:rPr lang="en-US" altLang="en-US" sz="1800" dirty="0">
                <a:solidFill>
                  <a:srgbClr val="FF0000"/>
                </a:solidFill>
              </a:rPr>
              <a:t>SB*</a:t>
            </a:r>
            <a:r>
              <a:rPr lang="en-US" altLang="en-US" sz="1800" dirty="0">
                <a:solidFill>
                  <a:srgbClr val="000000"/>
                </a:solidFill>
              </a:rPr>
              <a:t> as the standard for inverters to comply with IEEE 1547.</a:t>
            </a:r>
          </a:p>
          <a:p>
            <a:pPr lvl="2" eaLnBrk="1" hangingPunct="1">
              <a:lnSpc>
                <a:spcPct val="80000"/>
              </a:lnSpc>
              <a:spcBef>
                <a:spcPct val="20000"/>
              </a:spcBef>
              <a:spcAft>
                <a:spcPct val="0"/>
              </a:spcAft>
              <a:buClr>
                <a:srgbClr val="0070C0"/>
              </a:buClr>
              <a:buFontTx/>
              <a:buChar char="–"/>
              <a:defRPr/>
            </a:pPr>
            <a:r>
              <a:rPr lang="en-US" altLang="en-US" sz="1800" dirty="0">
                <a:solidFill>
                  <a:srgbClr val="000000"/>
                </a:solidFill>
              </a:rPr>
              <a:t>Nationally recognized test lab results.</a:t>
            </a:r>
          </a:p>
          <a:p>
            <a:pPr eaLnBrk="1" hangingPunct="1">
              <a:lnSpc>
                <a:spcPct val="80000"/>
              </a:lnSpc>
              <a:spcBef>
                <a:spcPct val="20000"/>
              </a:spcBef>
              <a:spcAft>
                <a:spcPct val="0"/>
              </a:spcAft>
              <a:buClr>
                <a:srgbClr val="0070C0"/>
              </a:buClr>
              <a:buFont typeface="Wingdings" panose="05000000000000000000" pitchFamily="2" charset="2"/>
              <a:buNone/>
              <a:defRPr/>
            </a:pPr>
            <a:endParaRPr lang="en-US" altLang="en-US" sz="1000" dirty="0">
              <a:solidFill>
                <a:srgbClr val="000000"/>
              </a:solidFill>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457200" lvl="1" indent="0" eaLnBrk="1" hangingPunct="1">
              <a:lnSpc>
                <a:spcPct val="80000"/>
              </a:lnSpc>
              <a:spcBef>
                <a:spcPct val="20000"/>
              </a:spcBef>
              <a:spcAft>
                <a:spcPct val="0"/>
              </a:spcAft>
              <a:buClr>
                <a:srgbClr val="0070C0"/>
              </a:buClr>
              <a:buNone/>
              <a:defRPr/>
            </a:pPr>
            <a:endParaRPr lang="en-US" altLang="en-US" sz="1400" dirty="0">
              <a:solidFill>
                <a:srgbClr val="0070C0"/>
              </a:solidFill>
            </a:endParaRPr>
          </a:p>
          <a:p>
            <a:pPr lvl="1" eaLnBrk="1" hangingPunct="1">
              <a:lnSpc>
                <a:spcPct val="80000"/>
              </a:lnSpc>
              <a:spcBef>
                <a:spcPct val="20000"/>
              </a:spcBef>
              <a:spcAft>
                <a:spcPct val="0"/>
              </a:spcAft>
              <a:buClr>
                <a:srgbClr val="0070C0"/>
              </a:buClr>
              <a:buFontTx/>
              <a:buChar char="–"/>
              <a:defRPr/>
            </a:pPr>
            <a:endParaRPr lang="en-US" altLang="en-US" sz="1800" dirty="0">
              <a:solidFill>
                <a:srgbClr val="000000"/>
              </a:solidFill>
            </a:endParaRPr>
          </a:p>
          <a:p>
            <a:pPr marL="914400" lvl="2" indent="0" eaLnBrk="1" hangingPunct="1">
              <a:lnSpc>
                <a:spcPct val="80000"/>
              </a:lnSpc>
              <a:spcBef>
                <a:spcPct val="20000"/>
              </a:spcBef>
              <a:spcAft>
                <a:spcPct val="0"/>
              </a:spcAft>
              <a:buClr>
                <a:srgbClr val="0070C0"/>
              </a:buClr>
              <a:buFont typeface="Wingdings" panose="05000000000000000000" pitchFamily="2" charset="2"/>
              <a:buNone/>
              <a:defRPr/>
            </a:pPr>
            <a:endParaRPr lang="en-US" altLang="en-US" sz="1800" dirty="0">
              <a:solidFill>
                <a:srgbClr val="000000"/>
              </a:solidFill>
            </a:endParaRPr>
          </a:p>
          <a:p>
            <a:pPr marL="914400" lvl="2" indent="0" eaLnBrk="1" hangingPunct="1">
              <a:lnSpc>
                <a:spcPct val="80000"/>
              </a:lnSpc>
              <a:spcBef>
                <a:spcPct val="20000"/>
              </a:spcBef>
              <a:spcAft>
                <a:spcPct val="0"/>
              </a:spcAft>
              <a:buClr>
                <a:srgbClr val="0070C0"/>
              </a:buClr>
              <a:buFont typeface="Wingdings" panose="05000000000000000000" pitchFamily="2" charset="2"/>
              <a:buNone/>
              <a:defRPr/>
            </a:pPr>
            <a:endParaRPr lang="en-US" altLang="en-US" sz="1800" dirty="0">
              <a:solidFill>
                <a:srgbClr val="000000"/>
              </a:solidFill>
            </a:endParaRPr>
          </a:p>
          <a:p>
            <a:pPr eaLnBrk="1" hangingPunct="1">
              <a:lnSpc>
                <a:spcPct val="80000"/>
              </a:lnSpc>
              <a:spcBef>
                <a:spcPct val="20000"/>
              </a:spcBef>
              <a:spcAft>
                <a:spcPct val="0"/>
              </a:spcAft>
              <a:buClrTx/>
              <a:buFont typeface="Arial" panose="020B0604020202020204" pitchFamily="34" charset="0"/>
              <a:buChar char="•"/>
              <a:defRPr/>
            </a:pPr>
            <a:endParaRPr lang="en-US" altLang="en-US" dirty="0">
              <a:solidFill>
                <a:srgbClr val="000000"/>
              </a:solidFill>
            </a:endParaRPr>
          </a:p>
        </p:txBody>
      </p:sp>
      <p:sp>
        <p:nvSpPr>
          <p:cNvPr id="25604" name="Slide Number Placeholder 3">
            <a:extLst>
              <a:ext uri="{FF2B5EF4-FFF2-40B4-BE49-F238E27FC236}">
                <a16:creationId xmlns:a16="http://schemas.microsoft.com/office/drawing/2014/main" id="{0AA06E10-BA7B-49F9-BF4E-2825355E809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Aft>
                <a:spcPct val="55000"/>
              </a:spcAft>
              <a:buClr>
                <a:srgbClr val="007BC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ct val="55000"/>
              </a:spcAft>
              <a:buClr>
                <a:srgbClr val="007BC3"/>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Aft>
                <a:spcPct val="0"/>
              </a:spcAft>
              <a:buClrTx/>
              <a:buFontTx/>
              <a:buNone/>
            </a:pPr>
            <a:fld id="{37B2B4DF-7B43-40F8-BC09-3A53DEE77E06}" type="slidenum">
              <a:rPr lang="en-US" altLang="en-US" sz="1400" smtClean="0">
                <a:solidFill>
                  <a:srgbClr val="000000"/>
                </a:solidFill>
                <a:cs typeface="Arial" panose="020B0604020202020204" pitchFamily="34" charset="0"/>
              </a:rPr>
              <a:pPr>
                <a:spcAft>
                  <a:spcPct val="0"/>
                </a:spcAft>
                <a:buClrTx/>
                <a:buFontTx/>
                <a:buNone/>
              </a:pPr>
              <a:t>9</a:t>
            </a:fld>
            <a:endParaRPr lang="en-US" altLang="en-US" sz="1400">
              <a:solidFill>
                <a:srgbClr val="000000"/>
              </a:solidFill>
              <a:cs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10171</TotalTime>
  <Words>1742</Words>
  <Application>Microsoft Office PowerPoint</Application>
  <PresentationFormat>On-screen Show (4:3)</PresentationFormat>
  <Paragraphs>267</Paragraphs>
  <Slides>29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MS PGothic</vt:lpstr>
      <vt:lpstr>Arial</vt:lpstr>
      <vt:lpstr>Brush Script</vt:lpstr>
      <vt:lpstr>Calibri</vt:lpstr>
      <vt:lpstr>CG Times</vt:lpstr>
      <vt:lpstr>Franklin Gothic Book</vt:lpstr>
      <vt:lpstr>Franklin Gothic Demi</vt:lpstr>
      <vt:lpstr>Wingdings</vt:lpstr>
      <vt:lpstr>Default Design</vt:lpstr>
      <vt:lpstr>PowerPoint Presentation</vt:lpstr>
      <vt:lpstr>PowerPoint Presentation</vt:lpstr>
      <vt:lpstr>Co-Hosts</vt:lpstr>
      <vt:lpstr>Safety  Is the most important thing to consider in designing, connecting and operating a successful DG project.    </vt:lpstr>
      <vt:lpstr>Interconnection Contacts</vt:lpstr>
      <vt:lpstr>PowerPoint Presentation</vt:lpstr>
      <vt:lpstr>Simplified Process flow</vt:lpstr>
      <vt:lpstr>Simplified Time Frame</vt:lpstr>
      <vt:lpstr>Simplified Application</vt:lpstr>
      <vt:lpstr>Curtailments</vt:lpstr>
      <vt:lpstr>PowerPoint Presentation</vt:lpstr>
      <vt:lpstr>MASS ACA </vt:lpstr>
      <vt:lpstr>Everything starts with application</vt:lpstr>
      <vt:lpstr>Example – DG Interconnection Application </vt:lpstr>
      <vt:lpstr>Example – DG Interconnection Application </vt:lpstr>
      <vt:lpstr>Example – DG Interconnection Application </vt:lpstr>
      <vt:lpstr>Simplified Requirements</vt:lpstr>
      <vt:lpstr>Certificate of Completion </vt:lpstr>
      <vt:lpstr>Net Metering in Massachusetts</vt:lpstr>
      <vt:lpstr>Net Metering Eligibility</vt:lpstr>
      <vt:lpstr>Net Metering Process</vt:lpstr>
      <vt:lpstr>PowerPoint Presentation</vt:lpstr>
      <vt:lpstr>PowerPoint Presentation</vt:lpstr>
      <vt:lpstr>PowerPoint Presentation</vt:lpstr>
      <vt:lpstr>PowerPoint Presentation</vt:lpstr>
      <vt:lpstr>PowerPoint Presentation</vt:lpstr>
      <vt:lpstr>Schedule Z Allocations</vt:lpstr>
      <vt:lpstr>PowerPoint Presentation</vt:lpstr>
      <vt:lpstr>Questions? </vt:lpstr>
    </vt:vector>
  </TitlesOfParts>
  <Company>Northeast Utilities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J Janke</dc:creator>
  <cp:lastModifiedBy>Hatton, Jeena D</cp:lastModifiedBy>
  <cp:revision>221</cp:revision>
  <cp:lastPrinted>2018-06-12T19:31:11Z</cp:lastPrinted>
  <dcterms:created xsi:type="dcterms:W3CDTF">2015-02-23T20:19:46Z</dcterms:created>
  <dcterms:modified xsi:type="dcterms:W3CDTF">2025-09-16T18:43:01Z</dcterms:modified>
</cp:coreProperties>
</file>