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677" r:id="rId3"/>
  </p:sldMasterIdLst>
  <p:notesMasterIdLst>
    <p:notesMasterId r:id="rId31"/>
  </p:notesMasterIdLst>
  <p:sldIdLst>
    <p:sldId id="257" r:id="rId4"/>
    <p:sldId id="259" r:id="rId5"/>
    <p:sldId id="258" r:id="rId6"/>
    <p:sldId id="279" r:id="rId7"/>
    <p:sldId id="278" r:id="rId8"/>
    <p:sldId id="261" r:id="rId9"/>
    <p:sldId id="262" r:id="rId10"/>
    <p:sldId id="264" r:id="rId11"/>
    <p:sldId id="268" r:id="rId12"/>
    <p:sldId id="320" r:id="rId13"/>
    <p:sldId id="269" r:id="rId14"/>
    <p:sldId id="275" r:id="rId15"/>
    <p:sldId id="273" r:id="rId16"/>
    <p:sldId id="322" r:id="rId17"/>
    <p:sldId id="271" r:id="rId18"/>
    <p:sldId id="277" r:id="rId19"/>
    <p:sldId id="577" r:id="rId20"/>
    <p:sldId id="592" r:id="rId21"/>
    <p:sldId id="591" r:id="rId22"/>
    <p:sldId id="597" r:id="rId23"/>
    <p:sldId id="274" r:id="rId24"/>
    <p:sldId id="598" r:id="rId25"/>
    <p:sldId id="594" r:id="rId26"/>
    <p:sldId id="599" r:id="rId27"/>
    <p:sldId id="590" r:id="rId28"/>
    <p:sldId id="600" r:id="rId29"/>
    <p:sldId id="27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116216-1339-3A8D-9DB9-1C9793E17D8F}" name="Hunt, Amanda G (DPU)" initials="H(" userId="S::amanda.g.hunt@mass.gov::291c91a5-8240-4775-aaef-03884c6e4fb8" providerId="AD"/>
  <p188:author id="{B6DF8842-9536-1F40-55BA-AACC3D542774}" name="Nyamekye, Andrea (DPU)" initials="NA" userId="S::andrea.nyamekye2@mass.gov::7b32bf3b-5894-42cc-9ebb-17383f619e81" providerId="AD"/>
  <p188:author id="{09480C9C-3575-F65B-7EC4-560B42DE0174}" name="Dieffenbach, Paulina (DPU)" initials="PD" userId="S::Paulina.Dieffenbach@mass.gov::24324339-f34a-4d83-bf7e-8554c58abc0a" providerId="AD"/>
  <p188:author id="{DB2978AC-6770-BDF2-E7BA-AA381DAE7E5A}" name="Hunt, Amanda G (DPU)" initials="AH" userId="S::Amanda.G.Hunt@mass.gov::291c91a5-8240-4775-aaef-03884c6e4fb8" providerId="AD"/>
  <p188:author id="{CD8321DA-A0B8-5F26-005D-DA8058CF9E06}" name="Dieffenbach, Paulina (DPU)" initials="DP" userId="S::paulina.dieffenbach@mass.gov::24324339-f34a-4d83-bf7e-8554c58abc0a" providerId="AD"/>
  <p188:author id="{573B75F9-B673-927A-3873-A72B81AC1090}" name="Dharmaraj, Veena (DPU)" initials="VD" userId="S::Veena.Dharmaraj@mass.gov::86fdc3e7-b198-46de-a9b3-d04a50e423d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58F"/>
    <a:srgbClr val="388557"/>
    <a:srgbClr val="000000"/>
    <a:srgbClr val="B8A708"/>
    <a:srgbClr val="275317"/>
    <a:srgbClr val="0072B2"/>
    <a:srgbClr val="A53606"/>
    <a:srgbClr val="0E288E"/>
    <a:srgbClr val="B32DB5"/>
    <a:srgbClr val="881A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168" autoAdjust="0"/>
  </p:normalViewPr>
  <p:slideViewPr>
    <p:cSldViewPr snapToGrid="0">
      <p:cViewPr varScale="1">
        <p:scale>
          <a:sx n="57" d="100"/>
          <a:sy n="57" d="100"/>
        </p:scale>
        <p:origin x="18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nt, Amanda G (DPU)" userId="291c91a5-8240-4775-aaef-03884c6e4fb8" providerId="ADAL" clId="{9C0D2A7B-6C57-4ADC-9B40-16F58C907A74}"/>
    <pc:docChg chg="modSld">
      <pc:chgData name="Hunt, Amanda G (DPU)" userId="291c91a5-8240-4775-aaef-03884c6e4fb8" providerId="ADAL" clId="{9C0D2A7B-6C57-4ADC-9B40-16F58C907A74}" dt="2026-07-17T16:15:59.326" v="2" actId="13244"/>
      <pc:docMkLst>
        <pc:docMk/>
      </pc:docMkLst>
      <pc:sldChg chg="modSp mod">
        <pc:chgData name="Hunt, Amanda G (DPU)" userId="291c91a5-8240-4775-aaef-03884c6e4fb8" providerId="ADAL" clId="{9C0D2A7B-6C57-4ADC-9B40-16F58C907A74}" dt="2026-07-17T16:15:59.326" v="2" actId="13244"/>
        <pc:sldMkLst>
          <pc:docMk/>
          <pc:sldMk cId="2356116916" sldId="322"/>
        </pc:sldMkLst>
        <pc:spChg chg="ord">
          <ac:chgData name="Hunt, Amanda G (DPU)" userId="291c91a5-8240-4775-aaef-03884c6e4fb8" providerId="ADAL" clId="{9C0D2A7B-6C57-4ADC-9B40-16F58C907A74}" dt="2026-07-16T19:12:29.071" v="0"/>
          <ac:spMkLst>
            <pc:docMk/>
            <pc:sldMk cId="2356116916" sldId="322"/>
            <ac:spMk id="2" creationId="{BCBC9905-7AAE-BF02-6764-1769041A10A7}"/>
          </ac:spMkLst>
        </pc:spChg>
        <pc:spChg chg="ord">
          <ac:chgData name="Hunt, Amanda G (DPU)" userId="291c91a5-8240-4775-aaef-03884c6e4fb8" providerId="ADAL" clId="{9C0D2A7B-6C57-4ADC-9B40-16F58C907A74}" dt="2026-07-17T16:15:59.326" v="2" actId="13244"/>
          <ac:spMkLst>
            <pc:docMk/>
            <pc:sldMk cId="2356116916" sldId="322"/>
            <ac:spMk id="3" creationId="{AE146E71-43CE-A036-A920-57A69FD66E7C}"/>
          </ac:spMkLst>
        </pc:spChg>
        <pc:spChg chg="ord">
          <ac:chgData name="Hunt, Amanda G (DPU)" userId="291c91a5-8240-4775-aaef-03884c6e4fb8" providerId="ADAL" clId="{9C0D2A7B-6C57-4ADC-9B40-16F58C907A74}" dt="2026-07-16T19:12:29.071" v="0"/>
          <ac:spMkLst>
            <pc:docMk/>
            <pc:sldMk cId="2356116916" sldId="322"/>
            <ac:spMk id="4" creationId="{DB2FF2F4-3EFF-4D68-B1FB-4160A60F9969}"/>
          </ac:spMkLst>
        </pc:spChg>
        <pc:picChg chg="ord">
          <ac:chgData name="Hunt, Amanda G (DPU)" userId="291c91a5-8240-4775-aaef-03884c6e4fb8" providerId="ADAL" clId="{9C0D2A7B-6C57-4ADC-9B40-16F58C907A74}" dt="2026-07-16T19:12:37.362" v="1" actId="13244"/>
          <ac:picMkLst>
            <pc:docMk/>
            <pc:sldMk cId="2356116916" sldId="322"/>
            <ac:picMk id="9" creationId="{54BBBD6E-862D-1436-5891-A0C3A3D0EAD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66B56B-3659-4263-83FB-ED97B332E36E}" type="doc">
      <dgm:prSet loTypeId="urn:microsoft.com/office/officeart/2005/8/layout/orgChart1" loCatId="hierarchy" qsTypeId="urn:microsoft.com/office/officeart/2005/8/quickstyle/simple3" qsCatId="simple" csTypeId="urn:microsoft.com/office/officeart/2005/8/colors/colorful2" csCatId="colorful" phldr="1"/>
      <dgm:spPr/>
      <dgm:t>
        <a:bodyPr/>
        <a:lstStyle/>
        <a:p>
          <a:endParaRPr lang="en-US"/>
        </a:p>
      </dgm:t>
    </dgm:pt>
    <dgm:pt modelId="{B85C336F-A77B-43CB-BCC0-45E31BB94B7A}">
      <dgm:prSet phldrT="[Text]"/>
      <dgm:spPr/>
      <dgm:t>
        <a:bodyPr/>
        <a:lstStyle/>
        <a:p>
          <a:r>
            <a:rPr lang="en-US" dirty="0"/>
            <a:t>Attorney General Andrea Joy Campbell</a:t>
          </a:r>
        </a:p>
      </dgm:t>
    </dgm:pt>
    <dgm:pt modelId="{E94CD66E-1DAE-4CF0-A4B3-AE593B5B9776}" type="parTrans" cxnId="{DDB12F73-15F4-4053-80D1-84267F9C3870}">
      <dgm:prSet/>
      <dgm:spPr/>
      <dgm:t>
        <a:bodyPr/>
        <a:lstStyle/>
        <a:p>
          <a:endParaRPr lang="en-US"/>
        </a:p>
      </dgm:t>
    </dgm:pt>
    <dgm:pt modelId="{95601725-7C70-4D64-8CAE-84F0CC7DCF05}" type="sibTrans" cxnId="{DDB12F73-15F4-4053-80D1-84267F9C3870}">
      <dgm:prSet/>
      <dgm:spPr/>
      <dgm:t>
        <a:bodyPr/>
        <a:lstStyle/>
        <a:p>
          <a:endParaRPr lang="en-US"/>
        </a:p>
      </dgm:t>
    </dgm:pt>
    <dgm:pt modelId="{8B706617-EF23-459A-8097-752D3863869F}">
      <dgm:prSet phldrT="[Text]"/>
      <dgm:spPr/>
      <dgm:t>
        <a:bodyPr/>
        <a:lstStyle/>
        <a:p>
          <a:r>
            <a:rPr lang="en-US"/>
            <a:t>Energy and Ratepayer Advocacy (ERA)</a:t>
          </a:r>
        </a:p>
      </dgm:t>
    </dgm:pt>
    <dgm:pt modelId="{7765A5B3-1213-4CAB-846A-61B07CD6E305}" type="parTrans" cxnId="{B5DC679E-BC06-476A-B271-A96077EEEAAB}">
      <dgm:prSet/>
      <dgm:spPr/>
      <dgm:t>
        <a:bodyPr/>
        <a:lstStyle/>
        <a:p>
          <a:endParaRPr lang="en-US"/>
        </a:p>
      </dgm:t>
    </dgm:pt>
    <dgm:pt modelId="{9C46E3DA-10B9-480A-AC60-6FF1830EF1E3}" type="sibTrans" cxnId="{B5DC679E-BC06-476A-B271-A96077EEEAAB}">
      <dgm:prSet/>
      <dgm:spPr/>
      <dgm:t>
        <a:bodyPr/>
        <a:lstStyle/>
        <a:p>
          <a:endParaRPr lang="en-US"/>
        </a:p>
      </dgm:t>
    </dgm:pt>
    <dgm:pt modelId="{A3C02552-8AC1-47DE-97CF-1A018F8ECC8C}">
      <dgm:prSet phldrT="[Text]"/>
      <dgm:spPr/>
      <dgm:t>
        <a:bodyPr/>
        <a:lstStyle/>
        <a:p>
          <a:r>
            <a:rPr lang="en-US"/>
            <a:t>Environmental Protection</a:t>
          </a:r>
        </a:p>
      </dgm:t>
    </dgm:pt>
    <dgm:pt modelId="{08939E07-0C2E-49BD-A18F-31BEB44C042B}" type="parTrans" cxnId="{1D67678E-7901-4057-9E1B-F2EA286C9891}">
      <dgm:prSet/>
      <dgm:spPr/>
      <dgm:t>
        <a:bodyPr/>
        <a:lstStyle/>
        <a:p>
          <a:endParaRPr lang="en-US"/>
        </a:p>
      </dgm:t>
    </dgm:pt>
    <dgm:pt modelId="{F484343E-74BF-4E4F-A482-2974B5783654}" type="sibTrans" cxnId="{1D67678E-7901-4057-9E1B-F2EA286C9891}">
      <dgm:prSet/>
      <dgm:spPr/>
      <dgm:t>
        <a:bodyPr/>
        <a:lstStyle/>
        <a:p>
          <a:endParaRPr lang="en-US"/>
        </a:p>
      </dgm:t>
    </dgm:pt>
    <dgm:pt modelId="{190B0D16-0ACE-48FD-9D58-2A03F3F3DF6B}">
      <dgm:prSet phldrT="[Text]"/>
      <dgm:spPr/>
      <dgm:t>
        <a:bodyPr/>
        <a:lstStyle/>
        <a:p>
          <a:r>
            <a:rPr lang="en-US"/>
            <a:t>Environmental Crimes Strike Force</a:t>
          </a:r>
        </a:p>
      </dgm:t>
    </dgm:pt>
    <dgm:pt modelId="{84197C4D-48E8-49E8-AB93-237E39CAE665}" type="parTrans" cxnId="{BECA6087-409A-4EB0-8783-EC8802446398}">
      <dgm:prSet/>
      <dgm:spPr/>
      <dgm:t>
        <a:bodyPr/>
        <a:lstStyle/>
        <a:p>
          <a:endParaRPr lang="en-US"/>
        </a:p>
      </dgm:t>
    </dgm:pt>
    <dgm:pt modelId="{41545741-3CE1-423B-BCCF-AD14576C01A1}" type="sibTrans" cxnId="{BECA6087-409A-4EB0-8783-EC8802446398}">
      <dgm:prSet/>
      <dgm:spPr/>
      <dgm:t>
        <a:bodyPr/>
        <a:lstStyle/>
        <a:p>
          <a:endParaRPr lang="en-US"/>
        </a:p>
      </dgm:t>
    </dgm:pt>
    <dgm:pt modelId="{F9A9F65B-68ED-424D-975B-3D7F6456581B}">
      <dgm:prSet phldrT="[Text]"/>
      <dgm:spPr/>
      <dgm:t>
        <a:bodyPr/>
        <a:lstStyle/>
        <a:p>
          <a:r>
            <a:rPr lang="en-US"/>
            <a:t>Energy and Environment Bureau</a:t>
          </a:r>
        </a:p>
      </dgm:t>
    </dgm:pt>
    <dgm:pt modelId="{40F36CE2-DB45-4225-A540-6FA547138C81}" type="parTrans" cxnId="{98B92017-01F7-4E88-88ED-782A84754801}">
      <dgm:prSet/>
      <dgm:spPr/>
      <dgm:t>
        <a:bodyPr/>
        <a:lstStyle/>
        <a:p>
          <a:endParaRPr lang="en-US"/>
        </a:p>
      </dgm:t>
    </dgm:pt>
    <dgm:pt modelId="{3E09EDE1-CB1F-48B0-B96B-55AF0B08572C}" type="sibTrans" cxnId="{98B92017-01F7-4E88-88ED-782A84754801}">
      <dgm:prSet/>
      <dgm:spPr/>
      <dgm:t>
        <a:bodyPr/>
        <a:lstStyle/>
        <a:p>
          <a:endParaRPr lang="en-US"/>
        </a:p>
      </dgm:t>
    </dgm:pt>
    <dgm:pt modelId="{7B3FC5CE-9B04-4881-8BC8-CCCB75957427}">
      <dgm:prSet phldrT="[Text]"/>
      <dgm:spPr/>
      <dgm:t>
        <a:bodyPr/>
        <a:lstStyle/>
        <a:p>
          <a:r>
            <a:rPr lang="en-US"/>
            <a:t>5 Other Bureaus</a:t>
          </a:r>
        </a:p>
      </dgm:t>
    </dgm:pt>
    <dgm:pt modelId="{3639D9E1-DAB4-47B7-8200-4E6E887981FF}" type="parTrans" cxnId="{6DF085B7-66CA-4439-A034-688626F08CDB}">
      <dgm:prSet/>
      <dgm:spPr/>
      <dgm:t>
        <a:bodyPr/>
        <a:lstStyle/>
        <a:p>
          <a:endParaRPr lang="en-US"/>
        </a:p>
      </dgm:t>
    </dgm:pt>
    <dgm:pt modelId="{B208670A-A101-4FC5-B41E-6BD89EC5ABCF}" type="sibTrans" cxnId="{6DF085B7-66CA-4439-A034-688626F08CDB}">
      <dgm:prSet/>
      <dgm:spPr/>
      <dgm:t>
        <a:bodyPr/>
        <a:lstStyle/>
        <a:p>
          <a:endParaRPr lang="en-US"/>
        </a:p>
      </dgm:t>
    </dgm:pt>
    <dgm:pt modelId="{3EFC09DA-B803-479B-BEFA-8B999C310737}" type="pres">
      <dgm:prSet presAssocID="{1466B56B-3659-4263-83FB-ED97B332E36E}" presName="hierChild1" presStyleCnt="0">
        <dgm:presLayoutVars>
          <dgm:orgChart val="1"/>
          <dgm:chPref val="1"/>
          <dgm:dir/>
          <dgm:animOne val="branch"/>
          <dgm:animLvl val="lvl"/>
          <dgm:resizeHandles/>
        </dgm:presLayoutVars>
      </dgm:prSet>
      <dgm:spPr/>
    </dgm:pt>
    <dgm:pt modelId="{CFA445C8-72E0-4074-BA5D-685EC7E76297}" type="pres">
      <dgm:prSet presAssocID="{B85C336F-A77B-43CB-BCC0-45E31BB94B7A}" presName="hierRoot1" presStyleCnt="0">
        <dgm:presLayoutVars>
          <dgm:hierBranch val="init"/>
        </dgm:presLayoutVars>
      </dgm:prSet>
      <dgm:spPr/>
    </dgm:pt>
    <dgm:pt modelId="{9A6EF7C9-0A4E-4B30-B995-B5A3B3EDBACC}" type="pres">
      <dgm:prSet presAssocID="{B85C336F-A77B-43CB-BCC0-45E31BB94B7A}" presName="rootComposite1" presStyleCnt="0"/>
      <dgm:spPr/>
    </dgm:pt>
    <dgm:pt modelId="{2E1B2DB6-D35D-4E4B-B063-D3D5B58AC000}" type="pres">
      <dgm:prSet presAssocID="{B85C336F-A77B-43CB-BCC0-45E31BB94B7A}" presName="rootText1" presStyleLbl="node0" presStyleIdx="0" presStyleCnt="1">
        <dgm:presLayoutVars>
          <dgm:chPref val="3"/>
        </dgm:presLayoutVars>
      </dgm:prSet>
      <dgm:spPr/>
    </dgm:pt>
    <dgm:pt modelId="{14BAF9AC-FB9B-4DF5-93D2-7F025563BD4A}" type="pres">
      <dgm:prSet presAssocID="{B85C336F-A77B-43CB-BCC0-45E31BB94B7A}" presName="rootConnector1" presStyleLbl="node1" presStyleIdx="0" presStyleCnt="0"/>
      <dgm:spPr/>
    </dgm:pt>
    <dgm:pt modelId="{C99AAEC8-0749-43D8-B102-BEE531BD40F8}" type="pres">
      <dgm:prSet presAssocID="{B85C336F-A77B-43CB-BCC0-45E31BB94B7A}" presName="hierChild2" presStyleCnt="0"/>
      <dgm:spPr/>
    </dgm:pt>
    <dgm:pt modelId="{AF6F5247-88AF-4FEC-B602-AD9F6A717903}" type="pres">
      <dgm:prSet presAssocID="{40F36CE2-DB45-4225-A540-6FA547138C81}" presName="Name37" presStyleLbl="parChTrans1D2" presStyleIdx="0" presStyleCnt="2"/>
      <dgm:spPr/>
    </dgm:pt>
    <dgm:pt modelId="{55F3F42D-ABF0-4DDF-A16C-0046B06A57ED}" type="pres">
      <dgm:prSet presAssocID="{F9A9F65B-68ED-424D-975B-3D7F6456581B}" presName="hierRoot2" presStyleCnt="0">
        <dgm:presLayoutVars>
          <dgm:hierBranch val="init"/>
        </dgm:presLayoutVars>
      </dgm:prSet>
      <dgm:spPr/>
    </dgm:pt>
    <dgm:pt modelId="{FBA6C1E2-5CF7-4BF2-A71C-5EBF431F9A2A}" type="pres">
      <dgm:prSet presAssocID="{F9A9F65B-68ED-424D-975B-3D7F6456581B}" presName="rootComposite" presStyleCnt="0"/>
      <dgm:spPr/>
    </dgm:pt>
    <dgm:pt modelId="{6F90C866-0A38-4BD3-B940-84D5BF54BA81}" type="pres">
      <dgm:prSet presAssocID="{F9A9F65B-68ED-424D-975B-3D7F6456581B}" presName="rootText" presStyleLbl="node2" presStyleIdx="0" presStyleCnt="2">
        <dgm:presLayoutVars>
          <dgm:chPref val="3"/>
        </dgm:presLayoutVars>
      </dgm:prSet>
      <dgm:spPr/>
    </dgm:pt>
    <dgm:pt modelId="{FDCBEE85-ED69-49A2-9E7F-448FB41D036B}" type="pres">
      <dgm:prSet presAssocID="{F9A9F65B-68ED-424D-975B-3D7F6456581B}" presName="rootConnector" presStyleLbl="node2" presStyleIdx="0" presStyleCnt="2"/>
      <dgm:spPr/>
    </dgm:pt>
    <dgm:pt modelId="{4423C5C5-A697-45BC-BF35-61CC068F9354}" type="pres">
      <dgm:prSet presAssocID="{F9A9F65B-68ED-424D-975B-3D7F6456581B}" presName="hierChild4" presStyleCnt="0"/>
      <dgm:spPr/>
    </dgm:pt>
    <dgm:pt modelId="{CF86DE70-DB65-4360-8063-3306F1B7B8F2}" type="pres">
      <dgm:prSet presAssocID="{7765A5B3-1213-4CAB-846A-61B07CD6E305}" presName="Name37" presStyleLbl="parChTrans1D3" presStyleIdx="0" presStyleCnt="3"/>
      <dgm:spPr/>
    </dgm:pt>
    <dgm:pt modelId="{B85F2A2A-F119-4CC8-BA31-5ABF192335D6}" type="pres">
      <dgm:prSet presAssocID="{8B706617-EF23-459A-8097-752D3863869F}" presName="hierRoot2" presStyleCnt="0">
        <dgm:presLayoutVars>
          <dgm:hierBranch val="init"/>
        </dgm:presLayoutVars>
      </dgm:prSet>
      <dgm:spPr/>
    </dgm:pt>
    <dgm:pt modelId="{8B4DC8CA-799A-4E9B-B39C-7B63DBF17BBE}" type="pres">
      <dgm:prSet presAssocID="{8B706617-EF23-459A-8097-752D3863869F}" presName="rootComposite" presStyleCnt="0"/>
      <dgm:spPr/>
    </dgm:pt>
    <dgm:pt modelId="{FC3BA727-E0DF-4758-9A83-EAC24C3F0D58}" type="pres">
      <dgm:prSet presAssocID="{8B706617-EF23-459A-8097-752D3863869F}" presName="rootText" presStyleLbl="node3" presStyleIdx="0" presStyleCnt="3">
        <dgm:presLayoutVars>
          <dgm:chPref val="3"/>
        </dgm:presLayoutVars>
      </dgm:prSet>
      <dgm:spPr/>
    </dgm:pt>
    <dgm:pt modelId="{95F27775-EC67-4606-9AF4-82D2F1F2B245}" type="pres">
      <dgm:prSet presAssocID="{8B706617-EF23-459A-8097-752D3863869F}" presName="rootConnector" presStyleLbl="node3" presStyleIdx="0" presStyleCnt="3"/>
      <dgm:spPr/>
    </dgm:pt>
    <dgm:pt modelId="{319AFB86-3178-4D24-A4D9-29941CC38426}" type="pres">
      <dgm:prSet presAssocID="{8B706617-EF23-459A-8097-752D3863869F}" presName="hierChild4" presStyleCnt="0"/>
      <dgm:spPr/>
    </dgm:pt>
    <dgm:pt modelId="{0F012514-0A9B-427D-BBCD-FB2F1493293D}" type="pres">
      <dgm:prSet presAssocID="{8B706617-EF23-459A-8097-752D3863869F}" presName="hierChild5" presStyleCnt="0"/>
      <dgm:spPr/>
    </dgm:pt>
    <dgm:pt modelId="{7A67573B-3594-4152-B1F3-19F355CCA9CB}" type="pres">
      <dgm:prSet presAssocID="{08939E07-0C2E-49BD-A18F-31BEB44C042B}" presName="Name37" presStyleLbl="parChTrans1D3" presStyleIdx="1" presStyleCnt="3"/>
      <dgm:spPr/>
    </dgm:pt>
    <dgm:pt modelId="{DBF323AF-2CF7-460F-8AE3-A8EC36360A38}" type="pres">
      <dgm:prSet presAssocID="{A3C02552-8AC1-47DE-97CF-1A018F8ECC8C}" presName="hierRoot2" presStyleCnt="0">
        <dgm:presLayoutVars>
          <dgm:hierBranch val="init"/>
        </dgm:presLayoutVars>
      </dgm:prSet>
      <dgm:spPr/>
    </dgm:pt>
    <dgm:pt modelId="{5D11D9DB-5BB4-4F80-B8B2-83671E8F0FB9}" type="pres">
      <dgm:prSet presAssocID="{A3C02552-8AC1-47DE-97CF-1A018F8ECC8C}" presName="rootComposite" presStyleCnt="0"/>
      <dgm:spPr/>
    </dgm:pt>
    <dgm:pt modelId="{1A753CCD-19EF-4931-A33E-3A47EF904EAD}" type="pres">
      <dgm:prSet presAssocID="{A3C02552-8AC1-47DE-97CF-1A018F8ECC8C}" presName="rootText" presStyleLbl="node3" presStyleIdx="1" presStyleCnt="3">
        <dgm:presLayoutVars>
          <dgm:chPref val="3"/>
        </dgm:presLayoutVars>
      </dgm:prSet>
      <dgm:spPr/>
    </dgm:pt>
    <dgm:pt modelId="{D8097F27-012A-4975-9C66-A1714CDFB3C0}" type="pres">
      <dgm:prSet presAssocID="{A3C02552-8AC1-47DE-97CF-1A018F8ECC8C}" presName="rootConnector" presStyleLbl="node3" presStyleIdx="1" presStyleCnt="3"/>
      <dgm:spPr/>
    </dgm:pt>
    <dgm:pt modelId="{7E5AD930-3DD0-43AE-AF9F-61EFF32B2824}" type="pres">
      <dgm:prSet presAssocID="{A3C02552-8AC1-47DE-97CF-1A018F8ECC8C}" presName="hierChild4" presStyleCnt="0"/>
      <dgm:spPr/>
    </dgm:pt>
    <dgm:pt modelId="{970C9F9E-4172-49BB-99A7-9E56B6AB212D}" type="pres">
      <dgm:prSet presAssocID="{A3C02552-8AC1-47DE-97CF-1A018F8ECC8C}" presName="hierChild5" presStyleCnt="0"/>
      <dgm:spPr/>
    </dgm:pt>
    <dgm:pt modelId="{DB6B4C80-7D10-4002-9B9C-D543A7B3889E}" type="pres">
      <dgm:prSet presAssocID="{84197C4D-48E8-49E8-AB93-237E39CAE665}" presName="Name37" presStyleLbl="parChTrans1D3" presStyleIdx="2" presStyleCnt="3"/>
      <dgm:spPr/>
    </dgm:pt>
    <dgm:pt modelId="{6B4D4241-4D0B-4016-AEB9-16B7F0DB3CD5}" type="pres">
      <dgm:prSet presAssocID="{190B0D16-0ACE-48FD-9D58-2A03F3F3DF6B}" presName="hierRoot2" presStyleCnt="0">
        <dgm:presLayoutVars>
          <dgm:hierBranch val="init"/>
        </dgm:presLayoutVars>
      </dgm:prSet>
      <dgm:spPr/>
    </dgm:pt>
    <dgm:pt modelId="{C8149922-9494-4ECC-9C9C-A06DB76B8652}" type="pres">
      <dgm:prSet presAssocID="{190B0D16-0ACE-48FD-9D58-2A03F3F3DF6B}" presName="rootComposite" presStyleCnt="0"/>
      <dgm:spPr/>
    </dgm:pt>
    <dgm:pt modelId="{697F295D-6234-4E7E-A4FE-635164608BAD}" type="pres">
      <dgm:prSet presAssocID="{190B0D16-0ACE-48FD-9D58-2A03F3F3DF6B}" presName="rootText" presStyleLbl="node3" presStyleIdx="2" presStyleCnt="3">
        <dgm:presLayoutVars>
          <dgm:chPref val="3"/>
        </dgm:presLayoutVars>
      </dgm:prSet>
      <dgm:spPr/>
    </dgm:pt>
    <dgm:pt modelId="{DC876492-4C9C-48D1-92F3-C6D746D9E9E7}" type="pres">
      <dgm:prSet presAssocID="{190B0D16-0ACE-48FD-9D58-2A03F3F3DF6B}" presName="rootConnector" presStyleLbl="node3" presStyleIdx="2" presStyleCnt="3"/>
      <dgm:spPr/>
    </dgm:pt>
    <dgm:pt modelId="{B6F682F3-2C91-4E0D-8F2A-F500D00544B7}" type="pres">
      <dgm:prSet presAssocID="{190B0D16-0ACE-48FD-9D58-2A03F3F3DF6B}" presName="hierChild4" presStyleCnt="0"/>
      <dgm:spPr/>
    </dgm:pt>
    <dgm:pt modelId="{845641F3-AD36-40BC-B82B-3FDEABFBFB49}" type="pres">
      <dgm:prSet presAssocID="{190B0D16-0ACE-48FD-9D58-2A03F3F3DF6B}" presName="hierChild5" presStyleCnt="0"/>
      <dgm:spPr/>
    </dgm:pt>
    <dgm:pt modelId="{28C7ECAF-57BC-46C9-84F7-45B68EF723A1}" type="pres">
      <dgm:prSet presAssocID="{F9A9F65B-68ED-424D-975B-3D7F6456581B}" presName="hierChild5" presStyleCnt="0"/>
      <dgm:spPr/>
    </dgm:pt>
    <dgm:pt modelId="{92305F6E-83CA-4496-8A8F-9321AB375B19}" type="pres">
      <dgm:prSet presAssocID="{3639D9E1-DAB4-47B7-8200-4E6E887981FF}" presName="Name37" presStyleLbl="parChTrans1D2" presStyleIdx="1" presStyleCnt="2"/>
      <dgm:spPr/>
    </dgm:pt>
    <dgm:pt modelId="{8D7F4E13-8AEA-4923-870F-D37151995067}" type="pres">
      <dgm:prSet presAssocID="{7B3FC5CE-9B04-4881-8BC8-CCCB75957427}" presName="hierRoot2" presStyleCnt="0">
        <dgm:presLayoutVars>
          <dgm:hierBranch val="init"/>
        </dgm:presLayoutVars>
      </dgm:prSet>
      <dgm:spPr/>
    </dgm:pt>
    <dgm:pt modelId="{2D556841-9939-4EEC-ACE2-F353A71D5391}" type="pres">
      <dgm:prSet presAssocID="{7B3FC5CE-9B04-4881-8BC8-CCCB75957427}" presName="rootComposite" presStyleCnt="0"/>
      <dgm:spPr/>
    </dgm:pt>
    <dgm:pt modelId="{8B3DA6F4-85F8-44B0-A74B-D2F4A5D12221}" type="pres">
      <dgm:prSet presAssocID="{7B3FC5CE-9B04-4881-8BC8-CCCB75957427}" presName="rootText" presStyleLbl="node2" presStyleIdx="1" presStyleCnt="2" custScaleX="109351">
        <dgm:presLayoutVars>
          <dgm:chPref val="3"/>
        </dgm:presLayoutVars>
      </dgm:prSet>
      <dgm:spPr/>
    </dgm:pt>
    <dgm:pt modelId="{B3732B15-6504-4938-810B-6E97CB2D70CD}" type="pres">
      <dgm:prSet presAssocID="{7B3FC5CE-9B04-4881-8BC8-CCCB75957427}" presName="rootConnector" presStyleLbl="node2" presStyleIdx="1" presStyleCnt="2"/>
      <dgm:spPr/>
    </dgm:pt>
    <dgm:pt modelId="{F2A79BD9-DBC3-4F4E-AA7C-204813DD012E}" type="pres">
      <dgm:prSet presAssocID="{7B3FC5CE-9B04-4881-8BC8-CCCB75957427}" presName="hierChild4" presStyleCnt="0"/>
      <dgm:spPr/>
    </dgm:pt>
    <dgm:pt modelId="{D70B9206-8017-4FDB-BB5A-7DA2811B1996}" type="pres">
      <dgm:prSet presAssocID="{7B3FC5CE-9B04-4881-8BC8-CCCB75957427}" presName="hierChild5" presStyleCnt="0"/>
      <dgm:spPr/>
    </dgm:pt>
    <dgm:pt modelId="{7AE0CDD0-FBC5-4FF2-B64A-73F5CE379CD8}" type="pres">
      <dgm:prSet presAssocID="{B85C336F-A77B-43CB-BCC0-45E31BB94B7A}" presName="hierChild3" presStyleCnt="0"/>
      <dgm:spPr/>
    </dgm:pt>
  </dgm:ptLst>
  <dgm:cxnLst>
    <dgm:cxn modelId="{DDF70217-0792-4FB3-BE3B-BB1700AA9AE2}" type="presOf" srcId="{190B0D16-0ACE-48FD-9D58-2A03F3F3DF6B}" destId="{DC876492-4C9C-48D1-92F3-C6D746D9E9E7}" srcOrd="1" destOrd="0" presId="urn:microsoft.com/office/officeart/2005/8/layout/orgChart1"/>
    <dgm:cxn modelId="{98B92017-01F7-4E88-88ED-782A84754801}" srcId="{B85C336F-A77B-43CB-BCC0-45E31BB94B7A}" destId="{F9A9F65B-68ED-424D-975B-3D7F6456581B}" srcOrd="0" destOrd="0" parTransId="{40F36CE2-DB45-4225-A540-6FA547138C81}" sibTransId="{3E09EDE1-CB1F-48B0-B96B-55AF0B08572C}"/>
    <dgm:cxn modelId="{2BC4311D-F166-4872-B46A-AB2F924FBC38}" type="presOf" srcId="{A3C02552-8AC1-47DE-97CF-1A018F8ECC8C}" destId="{1A753CCD-19EF-4931-A33E-3A47EF904EAD}" srcOrd="0" destOrd="0" presId="urn:microsoft.com/office/officeart/2005/8/layout/orgChart1"/>
    <dgm:cxn modelId="{B602023F-50A6-4222-A4EB-1D51ADE2E3F4}" type="presOf" srcId="{190B0D16-0ACE-48FD-9D58-2A03F3F3DF6B}" destId="{697F295D-6234-4E7E-A4FE-635164608BAD}" srcOrd="0" destOrd="0" presId="urn:microsoft.com/office/officeart/2005/8/layout/orgChart1"/>
    <dgm:cxn modelId="{1AFF5D41-2BCF-498F-AC66-AC374AACA311}" type="presOf" srcId="{40F36CE2-DB45-4225-A540-6FA547138C81}" destId="{AF6F5247-88AF-4FEC-B602-AD9F6A717903}" srcOrd="0" destOrd="0" presId="urn:microsoft.com/office/officeart/2005/8/layout/orgChart1"/>
    <dgm:cxn modelId="{F147344B-FE0F-44D7-8AA6-FA8A411CA943}" type="presOf" srcId="{8B706617-EF23-459A-8097-752D3863869F}" destId="{95F27775-EC67-4606-9AF4-82D2F1F2B245}" srcOrd="1" destOrd="0" presId="urn:microsoft.com/office/officeart/2005/8/layout/orgChart1"/>
    <dgm:cxn modelId="{DDB12F73-15F4-4053-80D1-84267F9C3870}" srcId="{1466B56B-3659-4263-83FB-ED97B332E36E}" destId="{B85C336F-A77B-43CB-BCC0-45E31BB94B7A}" srcOrd="0" destOrd="0" parTransId="{E94CD66E-1DAE-4CF0-A4B3-AE593B5B9776}" sibTransId="{95601725-7C70-4D64-8CAE-84F0CC7DCF05}"/>
    <dgm:cxn modelId="{B5DAF973-CB5B-4CF8-9110-F5A40C6D435D}" type="presOf" srcId="{7B3FC5CE-9B04-4881-8BC8-CCCB75957427}" destId="{8B3DA6F4-85F8-44B0-A74B-D2F4A5D12221}" srcOrd="0" destOrd="0" presId="urn:microsoft.com/office/officeart/2005/8/layout/orgChart1"/>
    <dgm:cxn modelId="{7558357D-F043-4867-8CC3-A7E9E98BF32A}" type="presOf" srcId="{B85C336F-A77B-43CB-BCC0-45E31BB94B7A}" destId="{14BAF9AC-FB9B-4DF5-93D2-7F025563BD4A}" srcOrd="1" destOrd="0" presId="urn:microsoft.com/office/officeart/2005/8/layout/orgChart1"/>
    <dgm:cxn modelId="{BECA6087-409A-4EB0-8783-EC8802446398}" srcId="{F9A9F65B-68ED-424D-975B-3D7F6456581B}" destId="{190B0D16-0ACE-48FD-9D58-2A03F3F3DF6B}" srcOrd="2" destOrd="0" parTransId="{84197C4D-48E8-49E8-AB93-237E39CAE665}" sibTransId="{41545741-3CE1-423B-BCCF-AD14576C01A1}"/>
    <dgm:cxn modelId="{1D67678E-7901-4057-9E1B-F2EA286C9891}" srcId="{F9A9F65B-68ED-424D-975B-3D7F6456581B}" destId="{A3C02552-8AC1-47DE-97CF-1A018F8ECC8C}" srcOrd="1" destOrd="0" parTransId="{08939E07-0C2E-49BD-A18F-31BEB44C042B}" sibTransId="{F484343E-74BF-4E4F-A482-2974B5783654}"/>
    <dgm:cxn modelId="{B5DC679E-BC06-476A-B271-A96077EEEAAB}" srcId="{F9A9F65B-68ED-424D-975B-3D7F6456581B}" destId="{8B706617-EF23-459A-8097-752D3863869F}" srcOrd="0" destOrd="0" parTransId="{7765A5B3-1213-4CAB-846A-61B07CD6E305}" sibTransId="{9C46E3DA-10B9-480A-AC60-6FF1830EF1E3}"/>
    <dgm:cxn modelId="{5DA9269F-5264-4DDB-A7DA-F2605DA06419}" type="presOf" srcId="{1466B56B-3659-4263-83FB-ED97B332E36E}" destId="{3EFC09DA-B803-479B-BEFA-8B999C310737}" srcOrd="0" destOrd="0" presId="urn:microsoft.com/office/officeart/2005/8/layout/orgChart1"/>
    <dgm:cxn modelId="{D795F5A6-080E-45DB-A900-8BCF409EE356}" type="presOf" srcId="{A3C02552-8AC1-47DE-97CF-1A018F8ECC8C}" destId="{D8097F27-012A-4975-9C66-A1714CDFB3C0}" srcOrd="1" destOrd="0" presId="urn:microsoft.com/office/officeart/2005/8/layout/orgChart1"/>
    <dgm:cxn modelId="{1F6226B2-5853-4CFC-B7DC-61FAE1BCBE3A}" type="presOf" srcId="{7B3FC5CE-9B04-4881-8BC8-CCCB75957427}" destId="{B3732B15-6504-4938-810B-6E97CB2D70CD}" srcOrd="1" destOrd="0" presId="urn:microsoft.com/office/officeart/2005/8/layout/orgChart1"/>
    <dgm:cxn modelId="{6DF085B7-66CA-4439-A034-688626F08CDB}" srcId="{B85C336F-A77B-43CB-BCC0-45E31BB94B7A}" destId="{7B3FC5CE-9B04-4881-8BC8-CCCB75957427}" srcOrd="1" destOrd="0" parTransId="{3639D9E1-DAB4-47B7-8200-4E6E887981FF}" sibTransId="{B208670A-A101-4FC5-B41E-6BD89EC5ABCF}"/>
    <dgm:cxn modelId="{CEB48FB7-985B-4F60-B9BB-BC5BB9223E1F}" type="presOf" srcId="{8B706617-EF23-459A-8097-752D3863869F}" destId="{FC3BA727-E0DF-4758-9A83-EAC24C3F0D58}" srcOrd="0" destOrd="0" presId="urn:microsoft.com/office/officeart/2005/8/layout/orgChart1"/>
    <dgm:cxn modelId="{A79AC3C1-1B6E-4290-B996-959E7B822139}" type="presOf" srcId="{84197C4D-48E8-49E8-AB93-237E39CAE665}" destId="{DB6B4C80-7D10-4002-9B9C-D543A7B3889E}" srcOrd="0" destOrd="0" presId="urn:microsoft.com/office/officeart/2005/8/layout/orgChart1"/>
    <dgm:cxn modelId="{A72A54C6-E6D1-4BA6-B98F-CD9832DF75FF}" type="presOf" srcId="{F9A9F65B-68ED-424D-975B-3D7F6456581B}" destId="{6F90C866-0A38-4BD3-B940-84D5BF54BA81}" srcOrd="0" destOrd="0" presId="urn:microsoft.com/office/officeart/2005/8/layout/orgChart1"/>
    <dgm:cxn modelId="{857B61DE-D044-45E8-AC11-747942889992}" type="presOf" srcId="{7765A5B3-1213-4CAB-846A-61B07CD6E305}" destId="{CF86DE70-DB65-4360-8063-3306F1B7B8F2}" srcOrd="0" destOrd="0" presId="urn:microsoft.com/office/officeart/2005/8/layout/orgChart1"/>
    <dgm:cxn modelId="{81CE63E4-5D5C-4B56-80C4-C2F999E0554C}" type="presOf" srcId="{F9A9F65B-68ED-424D-975B-3D7F6456581B}" destId="{FDCBEE85-ED69-49A2-9E7F-448FB41D036B}" srcOrd="1" destOrd="0" presId="urn:microsoft.com/office/officeart/2005/8/layout/orgChart1"/>
    <dgm:cxn modelId="{87583AEB-3E54-4769-A4CB-A648121A64CB}" type="presOf" srcId="{3639D9E1-DAB4-47B7-8200-4E6E887981FF}" destId="{92305F6E-83CA-4496-8A8F-9321AB375B19}" srcOrd="0" destOrd="0" presId="urn:microsoft.com/office/officeart/2005/8/layout/orgChart1"/>
    <dgm:cxn modelId="{42A130EC-7EF7-4CF2-88B8-D62007C49D66}" type="presOf" srcId="{B85C336F-A77B-43CB-BCC0-45E31BB94B7A}" destId="{2E1B2DB6-D35D-4E4B-B063-D3D5B58AC000}" srcOrd="0" destOrd="0" presId="urn:microsoft.com/office/officeart/2005/8/layout/orgChart1"/>
    <dgm:cxn modelId="{ABDAAAFE-3993-428D-9E22-A2804E293CED}" type="presOf" srcId="{08939E07-0C2E-49BD-A18F-31BEB44C042B}" destId="{7A67573B-3594-4152-B1F3-19F355CCA9CB}" srcOrd="0" destOrd="0" presId="urn:microsoft.com/office/officeart/2005/8/layout/orgChart1"/>
    <dgm:cxn modelId="{CB884829-E3C4-46EE-B557-DF43759BA88D}" type="presParOf" srcId="{3EFC09DA-B803-479B-BEFA-8B999C310737}" destId="{CFA445C8-72E0-4074-BA5D-685EC7E76297}" srcOrd="0" destOrd="0" presId="urn:microsoft.com/office/officeart/2005/8/layout/orgChart1"/>
    <dgm:cxn modelId="{D86D71EE-C85C-4798-BB66-C45E2B9079DE}" type="presParOf" srcId="{CFA445C8-72E0-4074-BA5D-685EC7E76297}" destId="{9A6EF7C9-0A4E-4B30-B995-B5A3B3EDBACC}" srcOrd="0" destOrd="0" presId="urn:microsoft.com/office/officeart/2005/8/layout/orgChart1"/>
    <dgm:cxn modelId="{D32B8856-3146-4F82-A3F0-E46C4D853358}" type="presParOf" srcId="{9A6EF7C9-0A4E-4B30-B995-B5A3B3EDBACC}" destId="{2E1B2DB6-D35D-4E4B-B063-D3D5B58AC000}" srcOrd="0" destOrd="0" presId="urn:microsoft.com/office/officeart/2005/8/layout/orgChart1"/>
    <dgm:cxn modelId="{D67B721F-A2C7-4C41-8A3F-479375EB206B}" type="presParOf" srcId="{9A6EF7C9-0A4E-4B30-B995-B5A3B3EDBACC}" destId="{14BAF9AC-FB9B-4DF5-93D2-7F025563BD4A}" srcOrd="1" destOrd="0" presId="urn:microsoft.com/office/officeart/2005/8/layout/orgChart1"/>
    <dgm:cxn modelId="{312BA5DF-8B25-4476-901E-6B47ECA20E83}" type="presParOf" srcId="{CFA445C8-72E0-4074-BA5D-685EC7E76297}" destId="{C99AAEC8-0749-43D8-B102-BEE531BD40F8}" srcOrd="1" destOrd="0" presId="urn:microsoft.com/office/officeart/2005/8/layout/orgChart1"/>
    <dgm:cxn modelId="{428CEE60-F30D-4107-97A1-6FD8D1512C43}" type="presParOf" srcId="{C99AAEC8-0749-43D8-B102-BEE531BD40F8}" destId="{AF6F5247-88AF-4FEC-B602-AD9F6A717903}" srcOrd="0" destOrd="0" presId="urn:microsoft.com/office/officeart/2005/8/layout/orgChart1"/>
    <dgm:cxn modelId="{3C8EE10D-E096-43F6-A567-33439585E5BB}" type="presParOf" srcId="{C99AAEC8-0749-43D8-B102-BEE531BD40F8}" destId="{55F3F42D-ABF0-4DDF-A16C-0046B06A57ED}" srcOrd="1" destOrd="0" presId="urn:microsoft.com/office/officeart/2005/8/layout/orgChart1"/>
    <dgm:cxn modelId="{ED408F1D-1904-4B13-88A7-A0E5E4FB56B9}" type="presParOf" srcId="{55F3F42D-ABF0-4DDF-A16C-0046B06A57ED}" destId="{FBA6C1E2-5CF7-4BF2-A71C-5EBF431F9A2A}" srcOrd="0" destOrd="0" presId="urn:microsoft.com/office/officeart/2005/8/layout/orgChart1"/>
    <dgm:cxn modelId="{DA2A1F5D-3504-4746-B469-D4436BE1A7FF}" type="presParOf" srcId="{FBA6C1E2-5CF7-4BF2-A71C-5EBF431F9A2A}" destId="{6F90C866-0A38-4BD3-B940-84D5BF54BA81}" srcOrd="0" destOrd="0" presId="urn:microsoft.com/office/officeart/2005/8/layout/orgChart1"/>
    <dgm:cxn modelId="{4A2C3B3B-468A-408C-B558-8E95CFD155AF}" type="presParOf" srcId="{FBA6C1E2-5CF7-4BF2-A71C-5EBF431F9A2A}" destId="{FDCBEE85-ED69-49A2-9E7F-448FB41D036B}" srcOrd="1" destOrd="0" presId="urn:microsoft.com/office/officeart/2005/8/layout/orgChart1"/>
    <dgm:cxn modelId="{F010EF6E-5D03-4760-83AF-7013C3973870}" type="presParOf" srcId="{55F3F42D-ABF0-4DDF-A16C-0046B06A57ED}" destId="{4423C5C5-A697-45BC-BF35-61CC068F9354}" srcOrd="1" destOrd="0" presId="urn:microsoft.com/office/officeart/2005/8/layout/orgChart1"/>
    <dgm:cxn modelId="{70455434-09CE-427F-B775-B90A20321753}" type="presParOf" srcId="{4423C5C5-A697-45BC-BF35-61CC068F9354}" destId="{CF86DE70-DB65-4360-8063-3306F1B7B8F2}" srcOrd="0" destOrd="0" presId="urn:microsoft.com/office/officeart/2005/8/layout/orgChart1"/>
    <dgm:cxn modelId="{303CABDE-5B9F-49A6-8211-54C0C893D3C1}" type="presParOf" srcId="{4423C5C5-A697-45BC-BF35-61CC068F9354}" destId="{B85F2A2A-F119-4CC8-BA31-5ABF192335D6}" srcOrd="1" destOrd="0" presId="urn:microsoft.com/office/officeart/2005/8/layout/orgChart1"/>
    <dgm:cxn modelId="{BED85732-3442-4C1E-BFB9-2B656C97AD5D}" type="presParOf" srcId="{B85F2A2A-F119-4CC8-BA31-5ABF192335D6}" destId="{8B4DC8CA-799A-4E9B-B39C-7B63DBF17BBE}" srcOrd="0" destOrd="0" presId="urn:microsoft.com/office/officeart/2005/8/layout/orgChart1"/>
    <dgm:cxn modelId="{21E0D6D8-47D8-4E73-9FDC-0BE4ABA28DBF}" type="presParOf" srcId="{8B4DC8CA-799A-4E9B-B39C-7B63DBF17BBE}" destId="{FC3BA727-E0DF-4758-9A83-EAC24C3F0D58}" srcOrd="0" destOrd="0" presId="urn:microsoft.com/office/officeart/2005/8/layout/orgChart1"/>
    <dgm:cxn modelId="{4298D39E-C1A9-4355-8472-BCFCE403648B}" type="presParOf" srcId="{8B4DC8CA-799A-4E9B-B39C-7B63DBF17BBE}" destId="{95F27775-EC67-4606-9AF4-82D2F1F2B245}" srcOrd="1" destOrd="0" presId="urn:microsoft.com/office/officeart/2005/8/layout/orgChart1"/>
    <dgm:cxn modelId="{50AFAFA9-D2E5-44A5-B592-CBC07CA505A8}" type="presParOf" srcId="{B85F2A2A-F119-4CC8-BA31-5ABF192335D6}" destId="{319AFB86-3178-4D24-A4D9-29941CC38426}" srcOrd="1" destOrd="0" presId="urn:microsoft.com/office/officeart/2005/8/layout/orgChart1"/>
    <dgm:cxn modelId="{CC4FD292-09CC-4C7D-AB69-AFBCD4CD8078}" type="presParOf" srcId="{B85F2A2A-F119-4CC8-BA31-5ABF192335D6}" destId="{0F012514-0A9B-427D-BBCD-FB2F1493293D}" srcOrd="2" destOrd="0" presId="urn:microsoft.com/office/officeart/2005/8/layout/orgChart1"/>
    <dgm:cxn modelId="{52478372-7557-49BE-8B1E-1759E247B433}" type="presParOf" srcId="{4423C5C5-A697-45BC-BF35-61CC068F9354}" destId="{7A67573B-3594-4152-B1F3-19F355CCA9CB}" srcOrd="2" destOrd="0" presId="urn:microsoft.com/office/officeart/2005/8/layout/orgChart1"/>
    <dgm:cxn modelId="{A01F6922-F194-405F-9681-C52ABAD6B4DE}" type="presParOf" srcId="{4423C5C5-A697-45BC-BF35-61CC068F9354}" destId="{DBF323AF-2CF7-460F-8AE3-A8EC36360A38}" srcOrd="3" destOrd="0" presId="urn:microsoft.com/office/officeart/2005/8/layout/orgChart1"/>
    <dgm:cxn modelId="{0687DAEB-FE60-4DC3-AE39-AF48EBCA7B50}" type="presParOf" srcId="{DBF323AF-2CF7-460F-8AE3-A8EC36360A38}" destId="{5D11D9DB-5BB4-4F80-B8B2-83671E8F0FB9}" srcOrd="0" destOrd="0" presId="urn:microsoft.com/office/officeart/2005/8/layout/orgChart1"/>
    <dgm:cxn modelId="{7D760A2F-1A17-43E8-9E75-04AD3AFA302E}" type="presParOf" srcId="{5D11D9DB-5BB4-4F80-B8B2-83671E8F0FB9}" destId="{1A753CCD-19EF-4931-A33E-3A47EF904EAD}" srcOrd="0" destOrd="0" presId="urn:microsoft.com/office/officeart/2005/8/layout/orgChart1"/>
    <dgm:cxn modelId="{710D277C-EC8E-443D-9E3D-85A73405907B}" type="presParOf" srcId="{5D11D9DB-5BB4-4F80-B8B2-83671E8F0FB9}" destId="{D8097F27-012A-4975-9C66-A1714CDFB3C0}" srcOrd="1" destOrd="0" presId="urn:microsoft.com/office/officeart/2005/8/layout/orgChart1"/>
    <dgm:cxn modelId="{17BD3DBB-1568-45B9-8993-E669E32EA429}" type="presParOf" srcId="{DBF323AF-2CF7-460F-8AE3-A8EC36360A38}" destId="{7E5AD930-3DD0-43AE-AF9F-61EFF32B2824}" srcOrd="1" destOrd="0" presId="urn:microsoft.com/office/officeart/2005/8/layout/orgChart1"/>
    <dgm:cxn modelId="{B2882FE5-7FAB-437C-AA9E-8319FF91CFDF}" type="presParOf" srcId="{DBF323AF-2CF7-460F-8AE3-A8EC36360A38}" destId="{970C9F9E-4172-49BB-99A7-9E56B6AB212D}" srcOrd="2" destOrd="0" presId="urn:microsoft.com/office/officeart/2005/8/layout/orgChart1"/>
    <dgm:cxn modelId="{7B868991-E46F-4B68-AFFA-223D17F120A9}" type="presParOf" srcId="{4423C5C5-A697-45BC-BF35-61CC068F9354}" destId="{DB6B4C80-7D10-4002-9B9C-D543A7B3889E}" srcOrd="4" destOrd="0" presId="urn:microsoft.com/office/officeart/2005/8/layout/orgChart1"/>
    <dgm:cxn modelId="{6548571B-DE7E-41DF-ACCF-296BFC846331}" type="presParOf" srcId="{4423C5C5-A697-45BC-BF35-61CC068F9354}" destId="{6B4D4241-4D0B-4016-AEB9-16B7F0DB3CD5}" srcOrd="5" destOrd="0" presId="urn:microsoft.com/office/officeart/2005/8/layout/orgChart1"/>
    <dgm:cxn modelId="{AF1C2849-3225-42E2-AFBB-104EAA72E68A}" type="presParOf" srcId="{6B4D4241-4D0B-4016-AEB9-16B7F0DB3CD5}" destId="{C8149922-9494-4ECC-9C9C-A06DB76B8652}" srcOrd="0" destOrd="0" presId="urn:microsoft.com/office/officeart/2005/8/layout/orgChart1"/>
    <dgm:cxn modelId="{C436981D-94FC-4029-BEF7-163C69298FD7}" type="presParOf" srcId="{C8149922-9494-4ECC-9C9C-A06DB76B8652}" destId="{697F295D-6234-4E7E-A4FE-635164608BAD}" srcOrd="0" destOrd="0" presId="urn:microsoft.com/office/officeart/2005/8/layout/orgChart1"/>
    <dgm:cxn modelId="{397340D8-88BC-4D15-914E-ACEA18DDF121}" type="presParOf" srcId="{C8149922-9494-4ECC-9C9C-A06DB76B8652}" destId="{DC876492-4C9C-48D1-92F3-C6D746D9E9E7}" srcOrd="1" destOrd="0" presId="urn:microsoft.com/office/officeart/2005/8/layout/orgChart1"/>
    <dgm:cxn modelId="{3634AE19-26DC-4BA8-BA0D-51124C032C29}" type="presParOf" srcId="{6B4D4241-4D0B-4016-AEB9-16B7F0DB3CD5}" destId="{B6F682F3-2C91-4E0D-8F2A-F500D00544B7}" srcOrd="1" destOrd="0" presId="urn:microsoft.com/office/officeart/2005/8/layout/orgChart1"/>
    <dgm:cxn modelId="{B26D68DE-44CF-4EE4-A4A9-5306986BEC58}" type="presParOf" srcId="{6B4D4241-4D0B-4016-AEB9-16B7F0DB3CD5}" destId="{845641F3-AD36-40BC-B82B-3FDEABFBFB49}" srcOrd="2" destOrd="0" presId="urn:microsoft.com/office/officeart/2005/8/layout/orgChart1"/>
    <dgm:cxn modelId="{2DCE18A4-E812-4158-8B0E-07BCB629D27E}" type="presParOf" srcId="{55F3F42D-ABF0-4DDF-A16C-0046B06A57ED}" destId="{28C7ECAF-57BC-46C9-84F7-45B68EF723A1}" srcOrd="2" destOrd="0" presId="urn:microsoft.com/office/officeart/2005/8/layout/orgChart1"/>
    <dgm:cxn modelId="{1840E230-49FF-4B91-9243-85E1CAF0596F}" type="presParOf" srcId="{C99AAEC8-0749-43D8-B102-BEE531BD40F8}" destId="{92305F6E-83CA-4496-8A8F-9321AB375B19}" srcOrd="2" destOrd="0" presId="urn:microsoft.com/office/officeart/2005/8/layout/orgChart1"/>
    <dgm:cxn modelId="{15E5309A-177A-4F41-BE9F-FB8A70609FC8}" type="presParOf" srcId="{C99AAEC8-0749-43D8-B102-BEE531BD40F8}" destId="{8D7F4E13-8AEA-4923-870F-D37151995067}" srcOrd="3" destOrd="0" presId="urn:microsoft.com/office/officeart/2005/8/layout/orgChart1"/>
    <dgm:cxn modelId="{CA5A772D-1053-467E-A5ED-4BB809B269BA}" type="presParOf" srcId="{8D7F4E13-8AEA-4923-870F-D37151995067}" destId="{2D556841-9939-4EEC-ACE2-F353A71D5391}" srcOrd="0" destOrd="0" presId="urn:microsoft.com/office/officeart/2005/8/layout/orgChart1"/>
    <dgm:cxn modelId="{4EC93B38-D38E-4657-8853-AB4FC6F51AA1}" type="presParOf" srcId="{2D556841-9939-4EEC-ACE2-F353A71D5391}" destId="{8B3DA6F4-85F8-44B0-A74B-D2F4A5D12221}" srcOrd="0" destOrd="0" presId="urn:microsoft.com/office/officeart/2005/8/layout/orgChart1"/>
    <dgm:cxn modelId="{F7FC7884-043D-4FDB-B24D-827F41D0A560}" type="presParOf" srcId="{2D556841-9939-4EEC-ACE2-F353A71D5391}" destId="{B3732B15-6504-4938-810B-6E97CB2D70CD}" srcOrd="1" destOrd="0" presId="urn:microsoft.com/office/officeart/2005/8/layout/orgChart1"/>
    <dgm:cxn modelId="{72242482-87C8-42F8-9A8A-1C7478392675}" type="presParOf" srcId="{8D7F4E13-8AEA-4923-870F-D37151995067}" destId="{F2A79BD9-DBC3-4F4E-AA7C-204813DD012E}" srcOrd="1" destOrd="0" presId="urn:microsoft.com/office/officeart/2005/8/layout/orgChart1"/>
    <dgm:cxn modelId="{26A3B711-83F2-446C-8985-329B25DC9F20}" type="presParOf" srcId="{8D7F4E13-8AEA-4923-870F-D37151995067}" destId="{D70B9206-8017-4FDB-BB5A-7DA2811B1996}" srcOrd="2" destOrd="0" presId="urn:microsoft.com/office/officeart/2005/8/layout/orgChart1"/>
    <dgm:cxn modelId="{C2705EB8-0278-430C-ABEE-53CB17FDA146}" type="presParOf" srcId="{CFA445C8-72E0-4074-BA5D-685EC7E76297}" destId="{7AE0CDD0-FBC5-4FF2-B64A-73F5CE379CD8}"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305F6E-83CA-4496-8A8F-9321AB375B19}">
      <dsp:nvSpPr>
        <dsp:cNvPr id="0" name=""/>
        <dsp:cNvSpPr/>
      </dsp:nvSpPr>
      <dsp:spPr>
        <a:xfrm>
          <a:off x="2663640" y="764229"/>
          <a:ext cx="923584" cy="320582"/>
        </a:xfrm>
        <a:custGeom>
          <a:avLst/>
          <a:gdLst/>
          <a:ahLst/>
          <a:cxnLst/>
          <a:rect l="0" t="0" r="0" b="0"/>
          <a:pathLst>
            <a:path>
              <a:moveTo>
                <a:pt x="0" y="0"/>
              </a:moveTo>
              <a:lnTo>
                <a:pt x="0" y="160291"/>
              </a:lnTo>
              <a:lnTo>
                <a:pt x="923584" y="160291"/>
              </a:lnTo>
              <a:lnTo>
                <a:pt x="923584" y="320582"/>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6B4C80-7D10-4002-9B9C-D543A7B3889E}">
      <dsp:nvSpPr>
        <dsp:cNvPr id="0" name=""/>
        <dsp:cNvSpPr/>
      </dsp:nvSpPr>
      <dsp:spPr>
        <a:xfrm>
          <a:off x="1058045" y="1848105"/>
          <a:ext cx="228987" cy="2869981"/>
        </a:xfrm>
        <a:custGeom>
          <a:avLst/>
          <a:gdLst/>
          <a:ahLst/>
          <a:cxnLst/>
          <a:rect l="0" t="0" r="0" b="0"/>
          <a:pathLst>
            <a:path>
              <a:moveTo>
                <a:pt x="0" y="0"/>
              </a:moveTo>
              <a:lnTo>
                <a:pt x="0" y="2869981"/>
              </a:lnTo>
              <a:lnTo>
                <a:pt x="228987" y="2869981"/>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67573B-3594-4152-B1F3-19F355CCA9CB}">
      <dsp:nvSpPr>
        <dsp:cNvPr id="0" name=""/>
        <dsp:cNvSpPr/>
      </dsp:nvSpPr>
      <dsp:spPr>
        <a:xfrm>
          <a:off x="1058045" y="1848105"/>
          <a:ext cx="228987" cy="1786105"/>
        </a:xfrm>
        <a:custGeom>
          <a:avLst/>
          <a:gdLst/>
          <a:ahLst/>
          <a:cxnLst/>
          <a:rect l="0" t="0" r="0" b="0"/>
          <a:pathLst>
            <a:path>
              <a:moveTo>
                <a:pt x="0" y="0"/>
              </a:moveTo>
              <a:lnTo>
                <a:pt x="0" y="1786105"/>
              </a:lnTo>
              <a:lnTo>
                <a:pt x="228987" y="1786105"/>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86DE70-DB65-4360-8063-3306F1B7B8F2}">
      <dsp:nvSpPr>
        <dsp:cNvPr id="0" name=""/>
        <dsp:cNvSpPr/>
      </dsp:nvSpPr>
      <dsp:spPr>
        <a:xfrm>
          <a:off x="1058045" y="1848105"/>
          <a:ext cx="228987" cy="702229"/>
        </a:xfrm>
        <a:custGeom>
          <a:avLst/>
          <a:gdLst/>
          <a:ahLst/>
          <a:cxnLst/>
          <a:rect l="0" t="0" r="0" b="0"/>
          <a:pathLst>
            <a:path>
              <a:moveTo>
                <a:pt x="0" y="0"/>
              </a:moveTo>
              <a:lnTo>
                <a:pt x="0" y="702229"/>
              </a:lnTo>
              <a:lnTo>
                <a:pt x="228987" y="702229"/>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6F5247-88AF-4FEC-B602-AD9F6A717903}">
      <dsp:nvSpPr>
        <dsp:cNvPr id="0" name=""/>
        <dsp:cNvSpPr/>
      </dsp:nvSpPr>
      <dsp:spPr>
        <a:xfrm>
          <a:off x="1668680" y="764229"/>
          <a:ext cx="994959" cy="320582"/>
        </a:xfrm>
        <a:custGeom>
          <a:avLst/>
          <a:gdLst/>
          <a:ahLst/>
          <a:cxnLst/>
          <a:rect l="0" t="0" r="0" b="0"/>
          <a:pathLst>
            <a:path>
              <a:moveTo>
                <a:pt x="994959" y="0"/>
              </a:moveTo>
              <a:lnTo>
                <a:pt x="994959" y="160291"/>
              </a:lnTo>
              <a:lnTo>
                <a:pt x="0" y="160291"/>
              </a:lnTo>
              <a:lnTo>
                <a:pt x="0" y="320582"/>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1B2DB6-D35D-4E4B-B063-D3D5B58AC000}">
      <dsp:nvSpPr>
        <dsp:cNvPr id="0" name=""/>
        <dsp:cNvSpPr/>
      </dsp:nvSpPr>
      <dsp:spPr>
        <a:xfrm>
          <a:off x="1900347" y="936"/>
          <a:ext cx="1526585" cy="763292"/>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dirty="0"/>
            <a:t>Attorney General Andrea Joy Campbell</a:t>
          </a:r>
        </a:p>
      </dsp:txBody>
      <dsp:txXfrm>
        <a:off x="1900347" y="936"/>
        <a:ext cx="1526585" cy="763292"/>
      </dsp:txXfrm>
    </dsp:sp>
    <dsp:sp modelId="{6F90C866-0A38-4BD3-B940-84D5BF54BA81}">
      <dsp:nvSpPr>
        <dsp:cNvPr id="0" name=""/>
        <dsp:cNvSpPr/>
      </dsp:nvSpPr>
      <dsp:spPr>
        <a:xfrm>
          <a:off x="905387" y="1084812"/>
          <a:ext cx="1526585" cy="763292"/>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Energy and Environment Bureau</a:t>
          </a:r>
        </a:p>
      </dsp:txBody>
      <dsp:txXfrm>
        <a:off x="905387" y="1084812"/>
        <a:ext cx="1526585" cy="763292"/>
      </dsp:txXfrm>
    </dsp:sp>
    <dsp:sp modelId="{FC3BA727-E0DF-4758-9A83-EAC24C3F0D58}">
      <dsp:nvSpPr>
        <dsp:cNvPr id="0" name=""/>
        <dsp:cNvSpPr/>
      </dsp:nvSpPr>
      <dsp:spPr>
        <a:xfrm>
          <a:off x="1287033" y="2168688"/>
          <a:ext cx="1526585" cy="763292"/>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Energy and Ratepayer Advocacy (ERA)</a:t>
          </a:r>
        </a:p>
      </dsp:txBody>
      <dsp:txXfrm>
        <a:off x="1287033" y="2168688"/>
        <a:ext cx="1526585" cy="763292"/>
      </dsp:txXfrm>
    </dsp:sp>
    <dsp:sp modelId="{1A753CCD-19EF-4931-A33E-3A47EF904EAD}">
      <dsp:nvSpPr>
        <dsp:cNvPr id="0" name=""/>
        <dsp:cNvSpPr/>
      </dsp:nvSpPr>
      <dsp:spPr>
        <a:xfrm>
          <a:off x="1287033" y="3252563"/>
          <a:ext cx="1526585" cy="763292"/>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Environmental Protection</a:t>
          </a:r>
        </a:p>
      </dsp:txBody>
      <dsp:txXfrm>
        <a:off x="1287033" y="3252563"/>
        <a:ext cx="1526585" cy="763292"/>
      </dsp:txXfrm>
    </dsp:sp>
    <dsp:sp modelId="{697F295D-6234-4E7E-A4FE-635164608BAD}">
      <dsp:nvSpPr>
        <dsp:cNvPr id="0" name=""/>
        <dsp:cNvSpPr/>
      </dsp:nvSpPr>
      <dsp:spPr>
        <a:xfrm>
          <a:off x="1287033" y="4336439"/>
          <a:ext cx="1526585" cy="763292"/>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Environmental Crimes Strike Force</a:t>
          </a:r>
        </a:p>
      </dsp:txBody>
      <dsp:txXfrm>
        <a:off x="1287033" y="4336439"/>
        <a:ext cx="1526585" cy="763292"/>
      </dsp:txXfrm>
    </dsp:sp>
    <dsp:sp modelId="{8B3DA6F4-85F8-44B0-A74B-D2F4A5D12221}">
      <dsp:nvSpPr>
        <dsp:cNvPr id="0" name=""/>
        <dsp:cNvSpPr/>
      </dsp:nvSpPr>
      <dsp:spPr>
        <a:xfrm>
          <a:off x="2752555" y="1084812"/>
          <a:ext cx="1669336" cy="763292"/>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US" sz="1700" kern="1200"/>
            <a:t>5 Other Bureaus</a:t>
          </a:r>
        </a:p>
      </dsp:txBody>
      <dsp:txXfrm>
        <a:off x="2752555" y="1084812"/>
        <a:ext cx="1669336" cy="76329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7374F2-F70B-420F-93E4-45199BFBD8A4}"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DC91A2-DDC9-4DAB-A55D-A1130832E73A}" type="slidenum">
              <a:rPr lang="en-US" smtClean="0"/>
              <a:t>‹#›</a:t>
            </a:fld>
            <a:endParaRPr lang="en-US"/>
          </a:p>
        </p:txBody>
      </p:sp>
    </p:spTree>
    <p:extLst>
      <p:ext uri="{BB962C8B-B14F-4D97-AF65-F5344CB8AC3E}">
        <p14:creationId xmlns:p14="http://schemas.microsoft.com/office/powerpoint/2010/main" val="1269612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D11FF1-ADA3-40FE-8E35-530EC6FC4AD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265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12</a:t>
            </a:fld>
            <a:endParaRPr lang="en-US"/>
          </a:p>
        </p:txBody>
      </p:sp>
    </p:spTree>
    <p:extLst>
      <p:ext uri="{BB962C8B-B14F-4D97-AF65-F5344CB8AC3E}">
        <p14:creationId xmlns:p14="http://schemas.microsoft.com/office/powerpoint/2010/main" val="1970568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13</a:t>
            </a:fld>
            <a:endParaRPr lang="en-US"/>
          </a:p>
        </p:txBody>
      </p:sp>
    </p:spTree>
    <p:extLst>
      <p:ext uri="{BB962C8B-B14F-4D97-AF65-F5344CB8AC3E}">
        <p14:creationId xmlns:p14="http://schemas.microsoft.com/office/powerpoint/2010/main" val="3805210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14</a:t>
            </a:fld>
            <a:endParaRPr lang="en-US"/>
          </a:p>
        </p:txBody>
      </p:sp>
    </p:spTree>
    <p:extLst>
      <p:ext uri="{BB962C8B-B14F-4D97-AF65-F5344CB8AC3E}">
        <p14:creationId xmlns:p14="http://schemas.microsoft.com/office/powerpoint/2010/main" val="1212993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DC91A2-DDC9-4DAB-A55D-A1130832E73A}" type="slidenum">
              <a:rPr lang="en-US" smtClean="0"/>
              <a:t>15</a:t>
            </a:fld>
            <a:endParaRPr lang="en-US"/>
          </a:p>
        </p:txBody>
      </p:sp>
    </p:spTree>
    <p:extLst>
      <p:ext uri="{BB962C8B-B14F-4D97-AF65-F5344CB8AC3E}">
        <p14:creationId xmlns:p14="http://schemas.microsoft.com/office/powerpoint/2010/main" val="1361598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16</a:t>
            </a:fld>
            <a:endParaRPr lang="en-US"/>
          </a:p>
        </p:txBody>
      </p:sp>
    </p:spTree>
    <p:extLst>
      <p:ext uri="{BB962C8B-B14F-4D97-AF65-F5344CB8AC3E}">
        <p14:creationId xmlns:p14="http://schemas.microsoft.com/office/powerpoint/2010/main" val="2907489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133F47-E002-475E-9D8A-D7E2060A14C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090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09B4C-DB64-379D-706B-1018DF28E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C27970-7C74-F119-C960-DE03ACA8F2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9D6603-FD9A-9E63-4665-CB005329C286}"/>
              </a:ext>
            </a:extLst>
          </p:cNvPr>
          <p:cNvSpPr>
            <a:spLocks noGrp="1"/>
          </p:cNvSpPr>
          <p:nvPr>
            <p:ph type="body" idx="1"/>
          </p:nvPr>
        </p:nvSpPr>
        <p:spPr>
          <a:xfrm>
            <a:off x="685800" y="4400550"/>
            <a:ext cx="5486400" cy="4160520"/>
          </a:xfrm>
        </p:spPr>
        <p:txBody>
          <a:bodyPr/>
          <a:lstStyle/>
          <a:p>
            <a:r>
              <a:rPr lang="en-US">
                <a:ea typeface="Calibri"/>
                <a:cs typeface="Calibri"/>
              </a:rPr>
              <a:t>.</a:t>
            </a:r>
          </a:p>
        </p:txBody>
      </p:sp>
      <p:sp>
        <p:nvSpPr>
          <p:cNvPr id="4" name="Slide Number Placeholder 3">
            <a:extLst>
              <a:ext uri="{FF2B5EF4-FFF2-40B4-BE49-F238E27FC236}">
                <a16:creationId xmlns:a16="http://schemas.microsoft.com/office/drawing/2014/main" id="{A5C6F89D-2AB6-25D6-5BC1-6D07EE333C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6604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66BB5-4007-7F7B-A7E8-8BF71CF83E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E6B6E0-10D3-3496-3C6D-F51AD7FD10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3CCF8C-C973-F25B-3582-1FEFF503E0D1}"/>
              </a:ext>
            </a:extLst>
          </p:cNvPr>
          <p:cNvSpPr>
            <a:spLocks noGrp="1"/>
          </p:cNvSpPr>
          <p:nvPr>
            <p:ph type="body" idx="1"/>
          </p:nvPr>
        </p:nvSpPr>
        <p:spPr/>
        <p:txBody>
          <a:bodyPr/>
          <a:lstStyle/>
          <a:p>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a:p>
            <a:r>
              <a:rPr lang="en-US">
                <a:ea typeface="Calibri"/>
                <a:cs typeface="Calibri"/>
              </a:rPr>
              <a:t>  </a:t>
            </a:r>
          </a:p>
        </p:txBody>
      </p:sp>
      <p:sp>
        <p:nvSpPr>
          <p:cNvPr id="4" name="Slide Number Placeholder 3">
            <a:extLst>
              <a:ext uri="{FF2B5EF4-FFF2-40B4-BE49-F238E27FC236}">
                <a16:creationId xmlns:a16="http://schemas.microsoft.com/office/drawing/2014/main" id="{C4CF64E5-3FCA-0E40-6098-ACC1314665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16876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5EECF-52A7-3A31-2F0A-9724F84C7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308AF-1DCE-5B3D-EF00-DEC9698125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5DBE42-3917-E382-4EE4-D6A6F1DB54CE}"/>
              </a:ext>
            </a:extLst>
          </p:cNvPr>
          <p:cNvSpPr>
            <a:spLocks noGrp="1"/>
          </p:cNvSpPr>
          <p:nvPr>
            <p:ph type="body" idx="1"/>
          </p:nvPr>
        </p:nvSpPr>
        <p:spPr/>
        <p:txBody>
          <a:bodyPr/>
          <a:lstStyle/>
          <a:p>
            <a:endParaRPr lang="en-US">
              <a:highlight>
                <a:srgbClr val="FFFF00"/>
              </a:highlight>
              <a:ea typeface="Calibri"/>
              <a:cs typeface="Calibri"/>
            </a:endParaRPr>
          </a:p>
        </p:txBody>
      </p:sp>
      <p:sp>
        <p:nvSpPr>
          <p:cNvPr id="4" name="Slide Number Placeholder 3">
            <a:extLst>
              <a:ext uri="{FF2B5EF4-FFF2-40B4-BE49-F238E27FC236}">
                <a16:creationId xmlns:a16="http://schemas.microsoft.com/office/drawing/2014/main" id="{6B4CB45F-A014-C485-89B4-01CFF7B56A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00975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927B1-1806-4DA5-964E-9B7FF8A1CD3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426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2</a:t>
            </a:fld>
            <a:endParaRPr lang="en-US"/>
          </a:p>
        </p:txBody>
      </p:sp>
    </p:spTree>
    <p:extLst>
      <p:ext uri="{BB962C8B-B14F-4D97-AF65-F5344CB8AC3E}">
        <p14:creationId xmlns:p14="http://schemas.microsoft.com/office/powerpoint/2010/main" val="3134259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0B0D2-BF05-E415-6F47-35E0DB36B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369C59-6B7E-D917-A609-9BE9CD9D64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1AFB9-8232-8440-2FD5-AB45FFB1E24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A6B8494-1BDB-A08C-D2EB-560739964A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021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F2643-E207-89E0-508B-5E68F858BF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F04DE4-3308-08BA-7F50-F876B3A2BD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3EE138-AF77-57A1-438A-5D010F5426B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BF9393D-C50A-B703-CB27-D19EB51E3D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10026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D705A-8813-9A5A-6A75-22C7615306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D4DFA-9859-C498-7619-10A4377F1F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0A8FDD-8926-1178-0970-03891D4DBF1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8737BEE5-9530-A5CD-E435-17D0C3A884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72212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18E2B-6F0B-56B4-CE87-C22B2A256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E2D9C-5214-8E88-5529-8EA446F8F3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B0644-4DC3-6704-E61A-27E2D616829B}"/>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1BD5AD88-4411-C0B9-AEAB-453FFAE63D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3925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73A5F-0AE6-C69D-0F62-B6A2BD0560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6A937-C34B-44FF-BD7D-DBC1CBA2D0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1863B5-526A-3840-B9BE-2A74A027D4F9}"/>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F2C87F50-864C-60CF-38EA-0AE3A5E4A5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5277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5</a:t>
            </a:fld>
            <a:endParaRPr lang="en-US"/>
          </a:p>
        </p:txBody>
      </p:sp>
    </p:spTree>
    <p:extLst>
      <p:ext uri="{BB962C8B-B14F-4D97-AF65-F5344CB8AC3E}">
        <p14:creationId xmlns:p14="http://schemas.microsoft.com/office/powerpoint/2010/main" val="4026950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6</a:t>
            </a:fld>
            <a:endParaRPr lang="en-US"/>
          </a:p>
        </p:txBody>
      </p:sp>
    </p:spTree>
    <p:extLst>
      <p:ext uri="{BB962C8B-B14F-4D97-AF65-F5344CB8AC3E}">
        <p14:creationId xmlns:p14="http://schemas.microsoft.com/office/powerpoint/2010/main" val="2503556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7</a:t>
            </a:fld>
            <a:endParaRPr lang="en-US"/>
          </a:p>
        </p:txBody>
      </p:sp>
    </p:spTree>
    <p:extLst>
      <p:ext uri="{BB962C8B-B14F-4D97-AF65-F5344CB8AC3E}">
        <p14:creationId xmlns:p14="http://schemas.microsoft.com/office/powerpoint/2010/main" val="4060409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8</a:t>
            </a:fld>
            <a:endParaRPr lang="en-US"/>
          </a:p>
        </p:txBody>
      </p:sp>
    </p:spTree>
    <p:extLst>
      <p:ext uri="{BB962C8B-B14F-4D97-AF65-F5344CB8AC3E}">
        <p14:creationId xmlns:p14="http://schemas.microsoft.com/office/powerpoint/2010/main" val="630741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9</a:t>
            </a:fld>
            <a:endParaRPr lang="en-US"/>
          </a:p>
        </p:txBody>
      </p:sp>
    </p:spTree>
    <p:extLst>
      <p:ext uri="{BB962C8B-B14F-4D97-AF65-F5344CB8AC3E}">
        <p14:creationId xmlns:p14="http://schemas.microsoft.com/office/powerpoint/2010/main" val="2602548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D11FF1-ADA3-40FE-8E35-530EC6FC4ADD}" type="slidenum">
              <a:rPr lang="en-US" smtClean="0"/>
              <a:t>10</a:t>
            </a:fld>
            <a:endParaRPr lang="en-US"/>
          </a:p>
        </p:txBody>
      </p:sp>
    </p:spTree>
    <p:extLst>
      <p:ext uri="{BB962C8B-B14F-4D97-AF65-F5344CB8AC3E}">
        <p14:creationId xmlns:p14="http://schemas.microsoft.com/office/powerpoint/2010/main" val="1600934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11</a:t>
            </a:fld>
            <a:endParaRPr lang="en-US"/>
          </a:p>
        </p:txBody>
      </p:sp>
    </p:spTree>
    <p:extLst>
      <p:ext uri="{BB962C8B-B14F-4D97-AF65-F5344CB8AC3E}">
        <p14:creationId xmlns:p14="http://schemas.microsoft.com/office/powerpoint/2010/main" val="3703555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5" name="Rectangle 14">
            <a:extLst>
              <a:ext uri="{FF2B5EF4-FFF2-40B4-BE49-F238E27FC236}">
                <a16:creationId xmlns:a16="http://schemas.microsoft.com/office/drawing/2014/main" id="{89651D33-6DAE-C302-0E91-EECC17092602}"/>
              </a:ext>
            </a:extLst>
          </p:cNvPr>
          <p:cNvSpPr/>
          <p:nvPr userDrawn="1"/>
        </p:nvSpPr>
        <p:spPr>
          <a:xfrm>
            <a:off x="0" y="6649279"/>
            <a:ext cx="12192000" cy="208724"/>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Tree>
    <p:extLst>
      <p:ext uri="{BB962C8B-B14F-4D97-AF65-F5344CB8AC3E}">
        <p14:creationId xmlns:p14="http://schemas.microsoft.com/office/powerpoint/2010/main" val="1960829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6344D-521A-4B1C-4542-AA84D52E07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839AC0-8A5A-6F4F-2FA7-3350669915AB}"/>
              </a:ext>
            </a:extLst>
          </p:cNvPr>
          <p:cNvSpPr>
            <a:spLocks noGrp="1"/>
          </p:cNvSpPr>
          <p:nvPr>
            <p:ph type="dt" sz="half" idx="10"/>
          </p:nvPr>
        </p:nvSpPr>
        <p:spPr/>
        <p:txBody>
          <a:bodyPr/>
          <a:lstStyle/>
          <a:p>
            <a:fld id="{B4B7B4B1-0FF6-4E27-B21A-D1FE79732CDB}" type="datetime1">
              <a:rPr lang="en-US" smtClean="0"/>
              <a:t>7/17/2026</a:t>
            </a:fld>
            <a:endParaRPr lang="en-US"/>
          </a:p>
        </p:txBody>
      </p:sp>
      <p:sp>
        <p:nvSpPr>
          <p:cNvPr id="4" name="Footer Placeholder 3">
            <a:extLst>
              <a:ext uri="{FF2B5EF4-FFF2-40B4-BE49-F238E27FC236}">
                <a16:creationId xmlns:a16="http://schemas.microsoft.com/office/drawing/2014/main" id="{E7B08126-3026-48FA-E1EC-A71A073921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6289E1-023E-804A-4DCC-0900526A164C}"/>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1573968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CB4EBD-17DD-8ADF-78EF-E4005BE48ECB}"/>
              </a:ext>
            </a:extLst>
          </p:cNvPr>
          <p:cNvSpPr>
            <a:spLocks noGrp="1"/>
          </p:cNvSpPr>
          <p:nvPr>
            <p:ph type="dt" sz="half" idx="10"/>
          </p:nvPr>
        </p:nvSpPr>
        <p:spPr/>
        <p:txBody>
          <a:bodyPr/>
          <a:lstStyle/>
          <a:p>
            <a:fld id="{EA6853F9-46CD-4FC8-9B2B-1C85C8F00F36}" type="datetime1">
              <a:rPr lang="en-US" smtClean="0"/>
              <a:t>7/17/2026</a:t>
            </a:fld>
            <a:endParaRPr lang="en-US"/>
          </a:p>
        </p:txBody>
      </p:sp>
      <p:sp>
        <p:nvSpPr>
          <p:cNvPr id="3" name="Footer Placeholder 2">
            <a:extLst>
              <a:ext uri="{FF2B5EF4-FFF2-40B4-BE49-F238E27FC236}">
                <a16:creationId xmlns:a16="http://schemas.microsoft.com/office/drawing/2014/main" id="{36CFA7B6-62B3-CA89-DB20-258D8DC61F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2F2CDF-330C-03AB-DA08-A51A39509AB7}"/>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475904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330F-C46B-9FFE-D06C-B8751BC317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B31268-B5A7-06AB-9183-EE77E0A6BF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D6B2DC-E4EF-DF47-DD60-A8656F065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42882E-63E0-B963-6944-47E3C32CF60A}"/>
              </a:ext>
            </a:extLst>
          </p:cNvPr>
          <p:cNvSpPr>
            <a:spLocks noGrp="1"/>
          </p:cNvSpPr>
          <p:nvPr>
            <p:ph type="dt" sz="half" idx="10"/>
          </p:nvPr>
        </p:nvSpPr>
        <p:spPr/>
        <p:txBody>
          <a:bodyPr/>
          <a:lstStyle/>
          <a:p>
            <a:fld id="{B23F4EB0-14D8-412F-BDDD-0F7E055871A4}" type="datetime1">
              <a:rPr lang="en-US" smtClean="0"/>
              <a:t>7/17/2026</a:t>
            </a:fld>
            <a:endParaRPr lang="en-US"/>
          </a:p>
        </p:txBody>
      </p:sp>
      <p:sp>
        <p:nvSpPr>
          <p:cNvPr id="6" name="Footer Placeholder 5">
            <a:extLst>
              <a:ext uri="{FF2B5EF4-FFF2-40B4-BE49-F238E27FC236}">
                <a16:creationId xmlns:a16="http://schemas.microsoft.com/office/drawing/2014/main" id="{606702D8-2934-DC92-BEB0-7078132EE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591C90-F028-E29B-65F9-57E41F8EBFDD}"/>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3404531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CF26-C3B7-9FC1-D22E-F9A319F4B2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E8817D-C8A2-77C4-A162-E30399DC2F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6C0285-17C3-7958-FE0F-533451E83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B38957-7554-E23E-D338-241ED622D0A9}"/>
              </a:ext>
            </a:extLst>
          </p:cNvPr>
          <p:cNvSpPr>
            <a:spLocks noGrp="1"/>
          </p:cNvSpPr>
          <p:nvPr>
            <p:ph type="dt" sz="half" idx="10"/>
          </p:nvPr>
        </p:nvSpPr>
        <p:spPr/>
        <p:txBody>
          <a:bodyPr/>
          <a:lstStyle/>
          <a:p>
            <a:fld id="{AE420261-3E26-4953-B4C0-0097C09221F9}" type="datetime1">
              <a:rPr lang="en-US" smtClean="0"/>
              <a:t>7/17/2026</a:t>
            </a:fld>
            <a:endParaRPr lang="en-US"/>
          </a:p>
        </p:txBody>
      </p:sp>
      <p:sp>
        <p:nvSpPr>
          <p:cNvPr id="6" name="Footer Placeholder 5">
            <a:extLst>
              <a:ext uri="{FF2B5EF4-FFF2-40B4-BE49-F238E27FC236}">
                <a16:creationId xmlns:a16="http://schemas.microsoft.com/office/drawing/2014/main" id="{2D29032F-19EE-FBDF-2E56-653A012236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EFD492-B302-AA7A-D12C-57D02D45DD95}"/>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280077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E1DFD-F26A-98E8-7E20-EE8190C1FF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24A782-9A0B-22B6-AAA6-C250AA36F0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1BA381-C9AA-B5C7-94A3-2DD137CC16A7}"/>
              </a:ext>
            </a:extLst>
          </p:cNvPr>
          <p:cNvSpPr>
            <a:spLocks noGrp="1"/>
          </p:cNvSpPr>
          <p:nvPr>
            <p:ph type="dt" sz="half" idx="10"/>
          </p:nvPr>
        </p:nvSpPr>
        <p:spPr/>
        <p:txBody>
          <a:bodyPr/>
          <a:lstStyle/>
          <a:p>
            <a:fld id="{C7B640C7-A390-4F9C-8EA3-C6E77383B3B4}" type="datetime1">
              <a:rPr lang="en-US" smtClean="0"/>
              <a:t>7/17/2026</a:t>
            </a:fld>
            <a:endParaRPr lang="en-US"/>
          </a:p>
        </p:txBody>
      </p:sp>
      <p:sp>
        <p:nvSpPr>
          <p:cNvPr id="5" name="Footer Placeholder 4">
            <a:extLst>
              <a:ext uri="{FF2B5EF4-FFF2-40B4-BE49-F238E27FC236}">
                <a16:creationId xmlns:a16="http://schemas.microsoft.com/office/drawing/2014/main" id="{0B0BF5A7-FE74-8871-FB2A-E92CBCB832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A05B47-3376-4BF8-8D64-C6082B674D2E}"/>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1686825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EC77D-4DE7-542E-B1A9-A2B4AC2CE5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08A362-6928-4E2B-709F-30FFF86358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217BAC-B2B3-F07D-7B4C-DBBA09A8A150}"/>
              </a:ext>
            </a:extLst>
          </p:cNvPr>
          <p:cNvSpPr>
            <a:spLocks noGrp="1"/>
          </p:cNvSpPr>
          <p:nvPr>
            <p:ph type="dt" sz="half" idx="10"/>
          </p:nvPr>
        </p:nvSpPr>
        <p:spPr/>
        <p:txBody>
          <a:bodyPr/>
          <a:lstStyle/>
          <a:p>
            <a:fld id="{A15C9230-9060-437F-B87D-F2CCBE6E004F}" type="datetime1">
              <a:rPr lang="en-US" smtClean="0"/>
              <a:t>7/17/2026</a:t>
            </a:fld>
            <a:endParaRPr lang="en-US"/>
          </a:p>
        </p:txBody>
      </p:sp>
      <p:sp>
        <p:nvSpPr>
          <p:cNvPr id="5" name="Footer Placeholder 4">
            <a:extLst>
              <a:ext uri="{FF2B5EF4-FFF2-40B4-BE49-F238E27FC236}">
                <a16:creationId xmlns:a16="http://schemas.microsoft.com/office/drawing/2014/main" id="{1F17A33E-48A7-BFC0-4EF9-6EC5B5A77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DBCD9F-B855-5A51-688C-FFF6C8E232B9}"/>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134845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18F1B-0C7B-7141-E71E-9737D73C86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0FB09D-88CE-C944-0C4F-5ADB9408AB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6A0657-9636-EF78-022D-451D6DFC1F48}"/>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009B07F9-C1AB-DD58-6B18-E4E250732C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D20AB4C-59D1-A242-BFEE-B2E056C4C7C1}"/>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329270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9173-B041-08C3-A11B-E51BE1BF2C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9417E3-D50A-907E-8DF5-69A6EAAEDC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204DCC-D046-288D-FE82-A4E450639C41}"/>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FA310255-EEC5-5857-58E6-89A977ED25D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53FFF9A-4274-04AC-64A9-3BE905F8A724}"/>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0688032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E0E0-94BA-8F64-0500-3D1AA16257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B4207-3448-5A18-C56B-A951E579B2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CF0BBA-DCE2-72B1-5815-34C5CFE7259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4D81D223-7BCF-078E-3041-E97D77B965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C6E7A40-7F47-1304-2BFA-C8D838893A41}"/>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1813475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3174D-F087-43D5-2A28-A38C44613A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FB7833-33E8-2EBE-A273-3BDA18350A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A33864-0472-7DCA-78AA-899ECC86B4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D8B0B4-83C2-7606-E16C-1708BC744924}"/>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6" name="Footer Placeholder 5">
            <a:extLst>
              <a:ext uri="{FF2B5EF4-FFF2-40B4-BE49-F238E27FC236}">
                <a16:creationId xmlns:a16="http://schemas.microsoft.com/office/drawing/2014/main" id="{767C83A1-8A6C-4783-0805-89C46156294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C462DCB-DB89-24DC-BA1C-DD68798D089D}"/>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828248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889906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9A755-3D57-3C0A-7402-C60DA54CFA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55DFAD-8B4C-EDB2-1262-8AD0BEEBB1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D2C8A1-36EA-AB31-6234-9F805D2478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B2106-CF15-A9CA-EDE6-609295092A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6892ED-AB85-0A19-0755-BF8F8126E2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B28FA4-6398-65CC-0749-D3BA226E21F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8" name="Footer Placeholder 7">
            <a:extLst>
              <a:ext uri="{FF2B5EF4-FFF2-40B4-BE49-F238E27FC236}">
                <a16:creationId xmlns:a16="http://schemas.microsoft.com/office/drawing/2014/main" id="{809CED85-68C3-A2C2-F331-173B56B19F9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935B5D4-2C7A-9F11-B33D-209497CE1317}"/>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1176279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6344D-521A-4B1C-4542-AA84D52E07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839AC0-8A5A-6F4F-2FA7-3350669915A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4" name="Footer Placeholder 3">
            <a:extLst>
              <a:ext uri="{FF2B5EF4-FFF2-40B4-BE49-F238E27FC236}">
                <a16:creationId xmlns:a16="http://schemas.microsoft.com/office/drawing/2014/main" id="{E7B08126-3026-48FA-E1EC-A71A0739217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06289E1-023E-804A-4DCC-0900526A164C}"/>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151149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CB4EBD-17DD-8ADF-78EF-E4005BE48EC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3" name="Footer Placeholder 2">
            <a:extLst>
              <a:ext uri="{FF2B5EF4-FFF2-40B4-BE49-F238E27FC236}">
                <a16:creationId xmlns:a16="http://schemas.microsoft.com/office/drawing/2014/main" id="{36CFA7B6-62B3-CA89-DB20-258D8DC61F6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C2F2CDF-330C-03AB-DA08-A51A39509AB7}"/>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1889662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330F-C46B-9FFE-D06C-B8751BC317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B31268-B5A7-06AB-9183-EE77E0A6BF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D6B2DC-E4EF-DF47-DD60-A8656F065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42882E-63E0-B963-6944-47E3C32CF60A}"/>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6" name="Footer Placeholder 5">
            <a:extLst>
              <a:ext uri="{FF2B5EF4-FFF2-40B4-BE49-F238E27FC236}">
                <a16:creationId xmlns:a16="http://schemas.microsoft.com/office/drawing/2014/main" id="{606702D8-2934-DC92-BEB0-7078132EE91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591C90-F028-E29B-65F9-57E41F8EBFDD}"/>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113625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CF26-C3B7-9FC1-D22E-F9A319F4B2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E8817D-C8A2-77C4-A162-E30399DC2F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D6C0285-17C3-7958-FE0F-533451E83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B38957-7554-E23E-D338-241ED622D0A9}"/>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6" name="Footer Placeholder 5">
            <a:extLst>
              <a:ext uri="{FF2B5EF4-FFF2-40B4-BE49-F238E27FC236}">
                <a16:creationId xmlns:a16="http://schemas.microsoft.com/office/drawing/2014/main" id="{2D29032F-19EE-FBDF-2E56-653A012236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EFD492-B302-AA7A-D12C-57D02D45DD95}"/>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9853302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E1DFD-F26A-98E8-7E20-EE8190C1FF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24A782-9A0B-22B6-AAA6-C250AA36F0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1BA381-C9AA-B5C7-94A3-2DD137CC16A7}"/>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0B0BF5A7-FE74-8871-FB2A-E92CBCB8323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7A05B47-3376-4BF8-8D64-C6082B674D2E}"/>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2992334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EC77D-4DE7-542E-B1A9-A2B4AC2CE5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08A362-6928-4E2B-709F-30FFF86358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217BAC-B2B3-F07D-7B4C-DBBA09A8A150}"/>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1F17A33E-48A7-BFC0-4EF9-6EC5B5A77D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EDBCD9F-B855-5A51-688C-FFF6C8E232B9}"/>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270393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53606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1650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18F1B-0C7B-7141-E71E-9737D73C86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0FB09D-88CE-C944-0C4F-5ADB9408AB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6A0657-9636-EF78-022D-451D6DFC1F48}"/>
              </a:ext>
            </a:extLst>
          </p:cNvPr>
          <p:cNvSpPr>
            <a:spLocks noGrp="1"/>
          </p:cNvSpPr>
          <p:nvPr>
            <p:ph type="dt" sz="half" idx="10"/>
          </p:nvPr>
        </p:nvSpPr>
        <p:spPr/>
        <p:txBody>
          <a:bodyPr/>
          <a:lstStyle/>
          <a:p>
            <a:fld id="{FB2083A7-6BE0-4BF4-88FA-EBC1256C9697}" type="datetime1">
              <a:rPr lang="en-US" smtClean="0"/>
              <a:t>7/17/2026</a:t>
            </a:fld>
            <a:endParaRPr lang="en-US"/>
          </a:p>
        </p:txBody>
      </p:sp>
      <p:sp>
        <p:nvSpPr>
          <p:cNvPr id="5" name="Footer Placeholder 4">
            <a:extLst>
              <a:ext uri="{FF2B5EF4-FFF2-40B4-BE49-F238E27FC236}">
                <a16:creationId xmlns:a16="http://schemas.microsoft.com/office/drawing/2014/main" id="{009B07F9-C1AB-DD58-6B18-E4E250732C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20AB4C-59D1-A242-BFEE-B2E056C4C7C1}"/>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66319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9173-B041-08C3-A11B-E51BE1BF2C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9417E3-D50A-907E-8DF5-69A6EAAEDC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204DCC-D046-288D-FE82-A4E450639C41}"/>
              </a:ext>
            </a:extLst>
          </p:cNvPr>
          <p:cNvSpPr>
            <a:spLocks noGrp="1"/>
          </p:cNvSpPr>
          <p:nvPr>
            <p:ph type="dt" sz="half" idx="10"/>
          </p:nvPr>
        </p:nvSpPr>
        <p:spPr/>
        <p:txBody>
          <a:bodyPr/>
          <a:lstStyle/>
          <a:p>
            <a:fld id="{55A7CDE1-84CB-4D99-85DA-B25BA636D433}" type="datetime1">
              <a:rPr lang="en-US" smtClean="0"/>
              <a:t>7/17/2026</a:t>
            </a:fld>
            <a:endParaRPr lang="en-US"/>
          </a:p>
        </p:txBody>
      </p:sp>
      <p:sp>
        <p:nvSpPr>
          <p:cNvPr id="5" name="Footer Placeholder 4">
            <a:extLst>
              <a:ext uri="{FF2B5EF4-FFF2-40B4-BE49-F238E27FC236}">
                <a16:creationId xmlns:a16="http://schemas.microsoft.com/office/drawing/2014/main" id="{FA310255-EEC5-5857-58E6-89A977ED25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3FFF9A-4274-04AC-64A9-3BE905F8A724}"/>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130075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E0E0-94BA-8F64-0500-3D1AA16257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B4207-3448-5A18-C56B-A951E579B2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CF0BBA-DCE2-72B1-5815-34C5CFE7259B}"/>
              </a:ext>
            </a:extLst>
          </p:cNvPr>
          <p:cNvSpPr>
            <a:spLocks noGrp="1"/>
          </p:cNvSpPr>
          <p:nvPr>
            <p:ph type="dt" sz="half" idx="10"/>
          </p:nvPr>
        </p:nvSpPr>
        <p:spPr/>
        <p:txBody>
          <a:bodyPr/>
          <a:lstStyle/>
          <a:p>
            <a:fld id="{397B1547-9EC0-4860-A8AD-43F20F5A3E8A}" type="datetime1">
              <a:rPr lang="en-US" smtClean="0"/>
              <a:t>7/17/2026</a:t>
            </a:fld>
            <a:endParaRPr lang="en-US"/>
          </a:p>
        </p:txBody>
      </p:sp>
      <p:sp>
        <p:nvSpPr>
          <p:cNvPr id="5" name="Footer Placeholder 4">
            <a:extLst>
              <a:ext uri="{FF2B5EF4-FFF2-40B4-BE49-F238E27FC236}">
                <a16:creationId xmlns:a16="http://schemas.microsoft.com/office/drawing/2014/main" id="{4D81D223-7BCF-078E-3041-E97D77B965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6E7A40-7F47-1304-2BFA-C8D838893A41}"/>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4096828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3174D-F087-43D5-2A28-A38C44613A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FB7833-33E8-2EBE-A273-3BDA18350A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A33864-0472-7DCA-78AA-899ECC86B4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D8B0B4-83C2-7606-E16C-1708BC744924}"/>
              </a:ext>
            </a:extLst>
          </p:cNvPr>
          <p:cNvSpPr>
            <a:spLocks noGrp="1"/>
          </p:cNvSpPr>
          <p:nvPr>
            <p:ph type="dt" sz="half" idx="10"/>
          </p:nvPr>
        </p:nvSpPr>
        <p:spPr/>
        <p:txBody>
          <a:bodyPr/>
          <a:lstStyle/>
          <a:p>
            <a:fld id="{E560BB0C-6826-47F2-B511-F7F0A08B559F}" type="datetime1">
              <a:rPr lang="en-US" smtClean="0"/>
              <a:t>7/17/2026</a:t>
            </a:fld>
            <a:endParaRPr lang="en-US"/>
          </a:p>
        </p:txBody>
      </p:sp>
      <p:sp>
        <p:nvSpPr>
          <p:cNvPr id="6" name="Footer Placeholder 5">
            <a:extLst>
              <a:ext uri="{FF2B5EF4-FFF2-40B4-BE49-F238E27FC236}">
                <a16:creationId xmlns:a16="http://schemas.microsoft.com/office/drawing/2014/main" id="{767C83A1-8A6C-4783-0805-89C4615629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462DCB-DB89-24DC-BA1C-DD68798D089D}"/>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524732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9A755-3D57-3C0A-7402-C60DA54CFA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55DFAD-8B4C-EDB2-1262-8AD0BEEBB1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D2C8A1-36EA-AB31-6234-9F805D2478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B2106-CF15-A9CA-EDE6-609295092A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6892ED-AB85-0A19-0755-BF8F8126E2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B28FA4-6398-65CC-0749-D3BA226E21FB}"/>
              </a:ext>
            </a:extLst>
          </p:cNvPr>
          <p:cNvSpPr>
            <a:spLocks noGrp="1"/>
          </p:cNvSpPr>
          <p:nvPr>
            <p:ph type="dt" sz="half" idx="10"/>
          </p:nvPr>
        </p:nvSpPr>
        <p:spPr/>
        <p:txBody>
          <a:bodyPr/>
          <a:lstStyle/>
          <a:p>
            <a:fld id="{20BCA6EC-FC23-4A21-8FA8-F27572C037BF}" type="datetime1">
              <a:rPr lang="en-US" smtClean="0"/>
              <a:t>7/17/2026</a:t>
            </a:fld>
            <a:endParaRPr lang="en-US"/>
          </a:p>
        </p:txBody>
      </p:sp>
      <p:sp>
        <p:nvSpPr>
          <p:cNvPr id="8" name="Footer Placeholder 7">
            <a:extLst>
              <a:ext uri="{FF2B5EF4-FFF2-40B4-BE49-F238E27FC236}">
                <a16:creationId xmlns:a16="http://schemas.microsoft.com/office/drawing/2014/main" id="{809CED85-68C3-A2C2-F331-173B56B19F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35B5D4-2C7A-9F11-B33D-209497CE1317}"/>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5870922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0318" y="662747"/>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64318" y="6285934"/>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
        <p:nvSpPr>
          <p:cNvPr id="7" name="Rectangle 6">
            <a:extLst>
              <a:ext uri="{FF2B5EF4-FFF2-40B4-BE49-F238E27FC236}">
                <a16:creationId xmlns:a16="http://schemas.microsoft.com/office/drawing/2014/main" id="{F1AB708C-C3AD-F64D-4A12-31E4BB667ACA}"/>
              </a:ext>
            </a:extLst>
          </p:cNvPr>
          <p:cNvSpPr/>
          <p:nvPr userDrawn="1"/>
        </p:nvSpPr>
        <p:spPr>
          <a:xfrm>
            <a:off x="0" y="6651059"/>
            <a:ext cx="12192000" cy="206943"/>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8" name="Rectangle 7">
            <a:extLst>
              <a:ext uri="{FF2B5EF4-FFF2-40B4-BE49-F238E27FC236}">
                <a16:creationId xmlns:a16="http://schemas.microsoft.com/office/drawing/2014/main" id="{286C03B7-2440-D801-DD95-377841E52300}"/>
              </a:ext>
            </a:extLst>
          </p:cNvPr>
          <p:cNvSpPr/>
          <p:nvPr userDrawn="1"/>
        </p:nvSpPr>
        <p:spPr>
          <a:xfrm>
            <a:off x="0" y="2"/>
            <a:ext cx="12192000" cy="457200"/>
          </a:xfrm>
          <a:prstGeom prst="rect">
            <a:avLst/>
          </a:prstGeom>
          <a:solidFill>
            <a:srgbClr val="3885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 name="Title Placeholder 1"/>
          <p:cNvSpPr>
            <a:spLocks noGrp="1"/>
          </p:cNvSpPr>
          <p:nvPr>
            <p:ph type="title"/>
          </p:nvPr>
        </p:nvSpPr>
        <p:spPr>
          <a:xfrm>
            <a:off x="0" y="31469"/>
            <a:ext cx="11140430" cy="425733"/>
          </a:xfrm>
          <a:prstGeom prst="rect">
            <a:avLst/>
          </a:prstGeom>
        </p:spPr>
        <p:txBody>
          <a:bodyPr vert="horz" lIns="91440" tIns="45720" rIns="91440" bIns="45720" rtlCol="0" anchor="t">
            <a:noAutofit/>
          </a:bodyPr>
          <a:lstStyle/>
          <a:p>
            <a:r>
              <a:rPr lang="en-US"/>
              <a:t>Click to edit Master title style</a:t>
            </a:r>
          </a:p>
        </p:txBody>
      </p:sp>
      <p:pic>
        <p:nvPicPr>
          <p:cNvPr id="10" name="Picture 9" descr="Logo&#10;&#10;AI-generated content may be incorrect.">
            <a:extLst>
              <a:ext uri="{FF2B5EF4-FFF2-40B4-BE49-F238E27FC236}">
                <a16:creationId xmlns:a16="http://schemas.microsoft.com/office/drawing/2014/main" id="{C3D14D12-51C3-6678-D22F-17C1E7FE7B0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54735" y="41552"/>
            <a:ext cx="822960" cy="822960"/>
          </a:xfrm>
          <a:prstGeom prst="ellipse">
            <a:avLst/>
          </a:prstGeom>
          <a:ln w="28575">
            <a:solidFill>
              <a:schemeClr val="bg1"/>
            </a:solidFill>
          </a:ln>
        </p:spPr>
      </p:pic>
    </p:spTree>
    <p:extLst>
      <p:ext uri="{BB962C8B-B14F-4D97-AF65-F5344CB8AC3E}">
        <p14:creationId xmlns:p14="http://schemas.microsoft.com/office/powerpoint/2010/main" val="22260273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defTabSz="914400" rtl="0" eaLnBrk="1" latinLnBrk="0" hangingPunct="1">
        <a:lnSpc>
          <a:spcPct val="90000"/>
        </a:lnSpc>
        <a:spcBef>
          <a:spcPct val="0"/>
        </a:spcBef>
        <a:buNone/>
        <a:defRPr sz="2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D0FE3E-EF26-716E-6A8D-AC49BE16FB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36F8C-7DDE-2A86-9DEE-68F9DD26C5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2CAEB-E0C0-9196-71CC-E7DD34715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8AE5F0-0A66-40FD-BB29-ADCDAC43BAB1}" type="datetime1">
              <a:rPr lang="en-US" smtClean="0"/>
              <a:t>7/17/2026</a:t>
            </a:fld>
            <a:endParaRPr lang="en-US"/>
          </a:p>
        </p:txBody>
      </p:sp>
      <p:sp>
        <p:nvSpPr>
          <p:cNvPr id="5" name="Footer Placeholder 4">
            <a:extLst>
              <a:ext uri="{FF2B5EF4-FFF2-40B4-BE49-F238E27FC236}">
                <a16:creationId xmlns:a16="http://schemas.microsoft.com/office/drawing/2014/main" id="{5A3314CB-E78E-BBBE-A4DC-9088C036E7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62E50F6-082E-1B50-41B5-A6D158042B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EDE2FA-3941-4124-BD78-572DF6C17F2F}" type="slidenum">
              <a:rPr lang="en-US" smtClean="0"/>
              <a:t>‹#›</a:t>
            </a:fld>
            <a:endParaRPr lang="en-US"/>
          </a:p>
        </p:txBody>
      </p:sp>
    </p:spTree>
    <p:extLst>
      <p:ext uri="{BB962C8B-B14F-4D97-AF65-F5344CB8AC3E}">
        <p14:creationId xmlns:p14="http://schemas.microsoft.com/office/powerpoint/2010/main" val="325845167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D0FE3E-EF26-716E-6A8D-AC49BE16FB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36F8C-7DDE-2A86-9DEE-68F9DD26C5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2CAEB-E0C0-9196-71CC-E7DD34715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5A3314CB-E78E-BBBE-A4DC-9088C036E7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362E50F6-082E-1B50-41B5-A6D158042B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EDE2FA-3941-4124-BD78-572DF6C17F2F}" type="slidenum">
              <a:rPr lang="en-US" smtClean="0"/>
              <a:t>‹#›</a:t>
            </a:fld>
            <a:endParaRPr lang="en-US" dirty="0"/>
          </a:p>
        </p:txBody>
      </p:sp>
    </p:spTree>
    <p:extLst>
      <p:ext uri="{BB962C8B-B14F-4D97-AF65-F5344CB8AC3E}">
        <p14:creationId xmlns:p14="http://schemas.microsoft.com/office/powerpoint/2010/main" val="386055094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dpu.isgp@mass.gov"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6.jpeg"/><Relationship Id="rId7" Type="http://schemas.openxmlformats.org/officeDocument/2006/relationships/diagramColors" Target="../diagrams/colors1.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6.jpeg"/><Relationship Id="rId7" Type="http://schemas.openxmlformats.org/officeDocument/2006/relationships/image" Target="../media/image21.sv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3.sv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6.jpeg"/><Relationship Id="rId7"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 Id="rId9"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17.xml"/><Relationship Id="rId4" Type="http://schemas.openxmlformats.org/officeDocument/2006/relationships/hyperlink" Target="https://www.mass.gov/how-to/file-a-consumer-complain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272114-EDAF-3600-6FDF-E3760083F5F8}"/>
              </a:ext>
            </a:extLst>
          </p:cNvPr>
          <p:cNvSpPr>
            <a:spLocks noGrp="1"/>
          </p:cNvSpPr>
          <p:nvPr>
            <p:ph type="ctrTitle"/>
          </p:nvPr>
        </p:nvSpPr>
        <p:spPr>
          <a:xfrm>
            <a:off x="-1537854" y="-401828"/>
            <a:ext cx="7840318" cy="872692"/>
          </a:xfrm>
        </p:spPr>
        <p:txBody>
          <a:bodyPr/>
          <a:lstStyle/>
          <a:p>
            <a:r>
              <a:rPr lang="zh-CN" altLang="en-US" sz="3200" dirty="0"/>
              <a:t>标题页：活动名称</a:t>
            </a:r>
            <a:endParaRPr lang="en-US" sz="3200" dirty="0"/>
          </a:p>
        </p:txBody>
      </p:sp>
      <p:pic>
        <p:nvPicPr>
          <p:cNvPr id="7" name="Picture 6" descr="公用事业部、GreenRoots 和总检察长办公室的徽标。">
            <a:extLst>
              <a:ext uri="{FF2B5EF4-FFF2-40B4-BE49-F238E27FC236}">
                <a16:creationId xmlns:a16="http://schemas.microsoft.com/office/drawing/2014/main" id="{F543F5C4-A746-B6EC-FFDE-DEE2967FF0E6}"/>
              </a:ext>
            </a:extLst>
          </p:cNvPr>
          <p:cNvPicPr>
            <a:picLocks noChangeAspect="1"/>
          </p:cNvPicPr>
          <p:nvPr/>
        </p:nvPicPr>
        <p:blipFill>
          <a:blip r:embed="rId3"/>
          <a:stretch>
            <a:fillRect/>
          </a:stretch>
        </p:blipFill>
        <p:spPr>
          <a:xfrm>
            <a:off x="3573563" y="833379"/>
            <a:ext cx="4539343" cy="1423181"/>
          </a:xfrm>
          <a:prstGeom prst="rect">
            <a:avLst/>
          </a:prstGeom>
        </p:spPr>
      </p:pic>
      <p:sp>
        <p:nvSpPr>
          <p:cNvPr id="2" name="Title 4">
            <a:extLst>
              <a:ext uri="{FF2B5EF4-FFF2-40B4-BE49-F238E27FC236}">
                <a16:creationId xmlns:a16="http://schemas.microsoft.com/office/drawing/2014/main" id="{8C14B8D2-A731-94F8-7124-EBFE163F0F63}"/>
              </a:ext>
            </a:extLst>
          </p:cNvPr>
          <p:cNvSpPr txBox="1">
            <a:spLocks/>
          </p:cNvSpPr>
          <p:nvPr/>
        </p:nvSpPr>
        <p:spPr>
          <a:xfrm>
            <a:off x="572156" y="3200400"/>
            <a:ext cx="10768364" cy="1138906"/>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algn="l">
              <a:defRPr/>
            </a:pPr>
            <a:r>
              <a:rPr lang="zh-CN" altLang="en-US" sz="4800" b="1" dirty="0">
                <a:solidFill>
                  <a:srgbClr val="14558F"/>
                </a:solidFill>
              </a:rPr>
              <a:t>赋能多元声音：干预方支持补助计划</a:t>
            </a:r>
            <a:endParaRPr kumimoji="0" lang="en-US" sz="4800" b="1" i="0" u="none" strike="noStrike" kern="1200" cap="none" spc="0" normalizeH="0" baseline="0" noProof="0" dirty="0">
              <a:ln>
                <a:noFill/>
              </a:ln>
              <a:solidFill>
                <a:srgbClr val="14558F"/>
              </a:solidFill>
              <a:effectLst/>
              <a:uLnTx/>
              <a:uFillTx/>
              <a:latin typeface="Aptos Display" panose="020F0302020204030204"/>
              <a:ea typeface="+mj-ea"/>
              <a:cs typeface="+mj-cs"/>
            </a:endParaRPr>
          </a:p>
        </p:txBody>
      </p:sp>
      <p:sp>
        <p:nvSpPr>
          <p:cNvPr id="3" name="Text Placeholder 5">
            <a:extLst>
              <a:ext uri="{FF2B5EF4-FFF2-40B4-BE49-F238E27FC236}">
                <a16:creationId xmlns:a16="http://schemas.microsoft.com/office/drawing/2014/main" id="{563DDAB5-8FA3-C04F-7150-091C0A5756C3}"/>
              </a:ext>
            </a:extLst>
          </p:cNvPr>
          <p:cNvSpPr txBox="1">
            <a:spLocks/>
          </p:cNvSpPr>
          <p:nvPr/>
        </p:nvSpPr>
        <p:spPr>
          <a:xfrm>
            <a:off x="585435" y="4339306"/>
            <a:ext cx="10515600" cy="1569497"/>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lvl="0" algn="l">
              <a:defRPr/>
            </a:pPr>
            <a:r>
              <a:rPr lang="en-US" altLang="ko-KR" sz="2200" dirty="0">
                <a:solidFill>
                  <a:srgbClr val="14558F"/>
                </a:solidFill>
                <a:latin typeface="SimSun" panose="02010600030101010101" pitchFamily="2" charset="-122"/>
                <a:ea typeface="SimSun" panose="02010600030101010101" pitchFamily="2" charset="-122"/>
              </a:rPr>
              <a:t>2026</a:t>
            </a:r>
            <a:r>
              <a:rPr lang="ko-KR" altLang="en-US" sz="2200" dirty="0">
                <a:solidFill>
                  <a:srgbClr val="14558F"/>
                </a:solidFill>
                <a:latin typeface="SimSun" panose="02010600030101010101" pitchFamily="2" charset="-122"/>
              </a:rPr>
              <a:t>年</a:t>
            </a:r>
            <a:r>
              <a:rPr lang="en-US" altLang="ko-KR" sz="2200" dirty="0">
                <a:solidFill>
                  <a:srgbClr val="14558F"/>
                </a:solidFill>
                <a:latin typeface="SimSun" panose="02010600030101010101" pitchFamily="2" charset="-122"/>
                <a:ea typeface="SimSun" panose="02010600030101010101" pitchFamily="2" charset="-122"/>
              </a:rPr>
              <a:t>6</a:t>
            </a:r>
            <a:r>
              <a:rPr lang="ko-KR" altLang="en-US" sz="2200" dirty="0">
                <a:solidFill>
                  <a:srgbClr val="14558F"/>
                </a:solidFill>
                <a:latin typeface="SimSun" panose="02010600030101010101" pitchFamily="2" charset="-122"/>
              </a:rPr>
              <a:t>月</a:t>
            </a:r>
            <a:r>
              <a:rPr lang="en-US" altLang="ko-KR" sz="2200" dirty="0">
                <a:solidFill>
                  <a:srgbClr val="14558F"/>
                </a:solidFill>
                <a:latin typeface="SimSun" panose="02010600030101010101" pitchFamily="2" charset="-122"/>
                <a:ea typeface="SimSun" panose="02010600030101010101" pitchFamily="2" charset="-122"/>
              </a:rPr>
              <a:t>25</a:t>
            </a:r>
            <a:r>
              <a:rPr lang="ko-KR" altLang="en-US" sz="2200" dirty="0">
                <a:solidFill>
                  <a:srgbClr val="14558F"/>
                </a:solidFill>
                <a:latin typeface="SimSun" panose="02010600030101010101" pitchFamily="2" charset="-122"/>
              </a:rPr>
              <a:t>日</a:t>
            </a:r>
            <a:endParaRPr kumimoji="0" lang="en-US" sz="2200" b="0" i="0" u="none" strike="noStrike" kern="1200" cap="none" spc="0" normalizeH="0" baseline="0" noProof="0" dirty="0">
              <a:ln>
                <a:noFill/>
              </a:ln>
              <a:solidFill>
                <a:srgbClr val="14558F"/>
              </a:solidFill>
              <a:effectLst/>
              <a:uLnTx/>
              <a:uFillTx/>
              <a:latin typeface="SimSun" panose="02010600030101010101" pitchFamily="2" charset="-122"/>
              <a:ea typeface="SimSun" panose="02010600030101010101" pitchFamily="2" charset="-122"/>
            </a:endParaRPr>
          </a:p>
        </p:txBody>
      </p:sp>
      <p:sp>
        <p:nvSpPr>
          <p:cNvPr id="6" name="Slide Number Placeholder 5">
            <a:extLst>
              <a:ext uri="{FF2B5EF4-FFF2-40B4-BE49-F238E27FC236}">
                <a16:creationId xmlns:a16="http://schemas.microsoft.com/office/drawing/2014/main" id="{43E4B93A-EE33-612A-5203-6616B30A6C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0EA680-D336-4FF7-8B7A-9848BB0A1C32}" type="slidenum">
              <a:rPr kumimoji="0" lang="en-US" sz="1800" b="0" i="0" u="none" strike="noStrike" kern="1200" cap="none" spc="0" normalizeH="0" baseline="0" noProof="0" smtClean="0">
                <a:ln>
                  <a:noFill/>
                </a:ln>
                <a:solidFill>
                  <a:schemeClr val="tx1"/>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schemeClr val="tx1"/>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03EA9-B702-775B-E28C-C99FAAD00D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1955E9-1EE2-11C1-7D82-4072CD4CE898}"/>
              </a:ext>
            </a:extLst>
          </p:cNvPr>
          <p:cNvSpPr>
            <a:spLocks noGrp="1"/>
          </p:cNvSpPr>
          <p:nvPr>
            <p:ph type="title"/>
          </p:nvPr>
        </p:nvSpPr>
        <p:spPr>
          <a:xfrm>
            <a:off x="0" y="15748"/>
            <a:ext cx="11140430" cy="425733"/>
          </a:xfrm>
        </p:spPr>
        <p:txBody>
          <a:bodyPr/>
          <a:lstStyle/>
          <a:p>
            <a:r>
              <a:rPr lang="zh-CN" altLang="en-US" sz="2800" dirty="0"/>
              <a:t>有资格获得补助资金的主体</a:t>
            </a:r>
            <a:endParaRPr lang="en-US" sz="2800" dirty="0"/>
          </a:p>
        </p:txBody>
      </p:sp>
      <p:sp>
        <p:nvSpPr>
          <p:cNvPr id="19" name="TextBox 18">
            <a:extLst>
              <a:ext uri="{FF2B5EF4-FFF2-40B4-BE49-F238E27FC236}">
                <a16:creationId xmlns:a16="http://schemas.microsoft.com/office/drawing/2014/main" id="{D2AF1287-4DE3-BFA9-1BA7-28DA10865F27}"/>
              </a:ext>
            </a:extLst>
          </p:cNvPr>
          <p:cNvSpPr txBox="1"/>
          <p:nvPr/>
        </p:nvSpPr>
        <p:spPr>
          <a:xfrm>
            <a:off x="4869542" y="781630"/>
            <a:ext cx="7213601" cy="4493538"/>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defRPr/>
            </a:pPr>
            <a:r>
              <a:rPr lang="zh-CN" altLang="en-US" sz="2200" dirty="0">
                <a:solidFill>
                  <a:srgbClr val="14558F"/>
                </a:solidFill>
              </a:rPr>
              <a:t>代表居民用户、低收入或中等收入群体、历史上处于边缘化地位或负担过重且服务不足社区居民，或受影响区域居民的组织</a:t>
            </a:r>
            <a:endParaRPr lang="en-US" sz="2200" dirty="0">
              <a:solidFill>
                <a:srgbClr val="14558F"/>
              </a:solidFill>
            </a:endParaRPr>
          </a:p>
          <a:p>
            <a:pPr>
              <a:defRPr/>
            </a:pPr>
            <a:endParaRPr lang="en-US" sz="2200" kern="100" dirty="0">
              <a:solidFill>
                <a:srgbClr val="14558F"/>
              </a:solidFill>
              <a:latin typeface="Aptos" panose="020B0004020202020204"/>
            </a:endParaRPr>
          </a:p>
          <a:p>
            <a:pPr marL="342900" indent="-342900">
              <a:buFont typeface="Wingdings" panose="05000000000000000000" pitchFamily="2" charset="2"/>
              <a:buChar char="ü"/>
              <a:defRPr/>
            </a:pPr>
            <a:r>
              <a:rPr lang="zh-CN" altLang="en-US" sz="2200" dirty="0">
                <a:solidFill>
                  <a:srgbClr val="14558F"/>
                </a:solidFill>
              </a:rPr>
              <a:t>政府机构（市、镇、行政区、区域学区或县级机构）</a:t>
            </a:r>
            <a:endParaRPr lang="en-US" sz="2200" dirty="0">
              <a:solidFill>
                <a:srgbClr val="14558F"/>
              </a:solidFill>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200" b="0" i="0" u="none" strike="noStrike" kern="100" cap="none" spc="0" normalizeH="0" baseline="0" noProof="0" dirty="0">
              <a:ln>
                <a:noFill/>
              </a:ln>
              <a:solidFill>
                <a:srgbClr val="14558F"/>
              </a:solidFill>
              <a:effectLst/>
              <a:uLnTx/>
              <a:uFillTx/>
              <a:latin typeface="Aptos" panose="020B0004020202020204"/>
              <a:ea typeface="Aptos" panose="020B0004020202020204" pitchFamily="34" charset="0"/>
              <a:cs typeface="+mn-cs"/>
            </a:endParaRPr>
          </a:p>
          <a:p>
            <a:pPr marL="342900" lvl="0" indent="-342900">
              <a:buFont typeface="Wingdings" panose="05000000000000000000" pitchFamily="2" charset="2"/>
              <a:buChar char="ü"/>
              <a:defRPr/>
            </a:pPr>
            <a:r>
              <a:rPr lang="ko-KR" altLang="en-US" sz="2200" dirty="0">
                <a:solidFill>
                  <a:srgbClr val="14558F"/>
                </a:solidFill>
              </a:rPr>
              <a:t>区域规划机构（例如：</a:t>
            </a:r>
            <a:r>
              <a:rPr lang="en-US" sz="2200" dirty="0">
                <a:solidFill>
                  <a:srgbClr val="14558F"/>
                </a:solidFill>
              </a:rPr>
              <a:t>Metropolitan Area Planning </a:t>
            </a:r>
            <a:r>
              <a:rPr lang="en-US" sz="2200" dirty="0" err="1">
                <a:solidFill>
                  <a:srgbClr val="14558F"/>
                </a:solidFill>
              </a:rPr>
              <a:t>Council、Cape</a:t>
            </a:r>
            <a:r>
              <a:rPr lang="en-US" sz="2200" dirty="0">
                <a:solidFill>
                  <a:srgbClr val="14558F"/>
                </a:solidFill>
              </a:rPr>
              <a:t> Cod Commission）</a:t>
            </a:r>
          </a:p>
          <a:p>
            <a:pPr lvl="0">
              <a:defRPr/>
            </a:pPr>
            <a:endParaRPr lang="en-US" sz="2200" dirty="0">
              <a:solidFill>
                <a:srgbClr val="14558F"/>
              </a:solidFill>
            </a:endParaRPr>
          </a:p>
          <a:p>
            <a:pPr marL="342900" indent="-342900">
              <a:buFont typeface="Wingdings" panose="05000000000000000000" pitchFamily="2" charset="2"/>
              <a:buChar char="ü"/>
              <a:defRPr/>
            </a:pPr>
            <a:r>
              <a:rPr lang="zh-CN" altLang="en-US" sz="2200" dirty="0">
                <a:solidFill>
                  <a:srgbClr val="14558F"/>
                </a:solidFill>
              </a:rPr>
              <a:t>经联邦认可、州级认可或州政府承认的部落</a:t>
            </a:r>
            <a:endParaRPr lang="en-US" sz="2200" kern="100" dirty="0">
              <a:solidFill>
                <a:srgbClr val="14558F"/>
              </a:solidFill>
              <a:latin typeface="Apto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200" b="0" i="0" u="none" strike="noStrike" kern="100" cap="none" spc="0" normalizeH="0" baseline="0" noProof="0" dirty="0">
              <a:ln>
                <a:noFill/>
              </a:ln>
              <a:solidFill>
                <a:srgbClr val="14558F"/>
              </a:solidFill>
              <a:effectLst/>
              <a:uLnTx/>
              <a:uFillTx/>
              <a:latin typeface="Aptos" panose="020B0004020202020204"/>
              <a:ea typeface="Aptos" panose="020B0004020202020204" pitchFamily="34" charset="0"/>
              <a:cs typeface="+mn-cs"/>
            </a:endParaRPr>
          </a:p>
          <a:p>
            <a:pPr marL="342900" lvl="0" indent="-342900">
              <a:buFont typeface="Wingdings" panose="05000000000000000000" pitchFamily="2" charset="2"/>
              <a:buChar char="ü"/>
              <a:defRPr/>
            </a:pPr>
            <a:r>
              <a:rPr lang="zh-CN" altLang="en-US" sz="2200" dirty="0">
                <a:solidFill>
                  <a:srgbClr val="14558F"/>
                </a:solidFill>
              </a:rPr>
              <a:t>由三名或以上个人组成的团体（“非法人组织”），且可能在该程序中受到具体且实质性影响</a:t>
            </a:r>
            <a:endParaRPr kumimoji="0" lang="en-US" sz="2200" b="0" i="0" u="none" strike="noStrike" kern="100" cap="none" spc="0" normalizeH="0" baseline="0" noProof="0" dirty="0">
              <a:ln>
                <a:noFill/>
              </a:ln>
              <a:solidFill>
                <a:srgbClr val="14558F"/>
              </a:solidFill>
              <a:effectLst/>
              <a:uLnTx/>
              <a:uFillTx/>
              <a:latin typeface="Aptos" panose="020B0004020202020204"/>
              <a:ea typeface="+mn-ea"/>
              <a:cs typeface="+mn-cs"/>
            </a:endParaRPr>
          </a:p>
        </p:txBody>
      </p:sp>
      <p:sp>
        <p:nvSpPr>
          <p:cNvPr id="10" name="TextBox 9">
            <a:extLst>
              <a:ext uri="{FF2B5EF4-FFF2-40B4-BE49-F238E27FC236}">
                <a16:creationId xmlns:a16="http://schemas.microsoft.com/office/drawing/2014/main" id="{5911A4E6-F740-C847-74BB-FC60F51F9B50}"/>
              </a:ext>
            </a:extLst>
          </p:cNvPr>
          <p:cNvSpPr txBox="1"/>
          <p:nvPr/>
        </p:nvSpPr>
        <p:spPr>
          <a:xfrm>
            <a:off x="301174" y="1776056"/>
            <a:ext cx="4401457" cy="830997"/>
          </a:xfrm>
          <a:prstGeom prst="rect">
            <a:avLst/>
          </a:prstGeom>
          <a:solidFill>
            <a:srgbClr val="388557"/>
          </a:solidFill>
        </p:spPr>
        <p:txBody>
          <a:bodyPr wrap="square" rtlCol="0">
            <a:spAutoFit/>
          </a:bodyPr>
          <a:lstStyle/>
          <a:p>
            <a:r>
              <a:rPr lang="zh-CN" altLang="en-US" sz="2400" dirty="0">
                <a:solidFill>
                  <a:schemeClr val="bg1"/>
                </a:solidFill>
              </a:rPr>
              <a:t>仅限获得干预方资格的主体方可获得补助资金</a:t>
            </a:r>
            <a:endParaRPr lang="en-US" sz="2400" dirty="0">
              <a:solidFill>
                <a:schemeClr val="bg1"/>
              </a:solidFill>
            </a:endParaRPr>
          </a:p>
        </p:txBody>
      </p:sp>
      <p:sp>
        <p:nvSpPr>
          <p:cNvPr id="11" name="TextBox 10">
            <a:extLst>
              <a:ext uri="{FF2B5EF4-FFF2-40B4-BE49-F238E27FC236}">
                <a16:creationId xmlns:a16="http://schemas.microsoft.com/office/drawing/2014/main" id="{A04F73E3-8DA1-D224-0A07-1073E5A40F68}"/>
              </a:ext>
            </a:extLst>
          </p:cNvPr>
          <p:cNvSpPr txBox="1"/>
          <p:nvPr/>
        </p:nvSpPr>
        <p:spPr>
          <a:xfrm>
            <a:off x="301173" y="3267426"/>
            <a:ext cx="4401457" cy="1200329"/>
          </a:xfrm>
          <a:prstGeom prst="rect">
            <a:avLst/>
          </a:prstGeom>
          <a:noFill/>
          <a:ln>
            <a:solidFill>
              <a:srgbClr val="388557"/>
            </a:solidFill>
          </a:ln>
        </p:spPr>
        <p:txBody>
          <a:bodyPr wrap="square" rtlCol="0">
            <a:spAutoFit/>
          </a:bodyPr>
          <a:lstStyle/>
          <a:p>
            <a:r>
              <a:rPr lang="zh-CN" altLang="en-US" sz="2400" dirty="0">
                <a:solidFill>
                  <a:srgbClr val="388557"/>
                </a:solidFill>
              </a:rPr>
              <a:t>不符合资格的主体包括个人、有限参与方，以及干预申请未获批准的主体</a:t>
            </a:r>
            <a:endParaRPr lang="en-US" sz="2400" dirty="0">
              <a:solidFill>
                <a:srgbClr val="388557"/>
              </a:solidFill>
            </a:endParaRPr>
          </a:p>
        </p:txBody>
      </p:sp>
      <p:sp>
        <p:nvSpPr>
          <p:cNvPr id="5" name="Slide Number Placeholder 4">
            <a:extLst>
              <a:ext uri="{FF2B5EF4-FFF2-40B4-BE49-F238E27FC236}">
                <a16:creationId xmlns:a16="http://schemas.microsoft.com/office/drawing/2014/main" id="{825D699D-DE3C-9E4C-0B9F-02AD7D8DC663}"/>
              </a:ext>
            </a:extLst>
          </p:cNvPr>
          <p:cNvSpPr>
            <a:spLocks noGrp="1"/>
          </p:cNvSpPr>
          <p:nvPr>
            <p:ph type="sldNum" sz="quarter" idx="12"/>
          </p:nvPr>
        </p:nvSpPr>
        <p:spPr>
          <a:xfrm>
            <a:off x="9448800" y="6264260"/>
            <a:ext cx="2743200" cy="365125"/>
          </a:xfrm>
        </p:spPr>
        <p:txBody>
          <a:bodyPr/>
          <a:lstStyle/>
          <a:p>
            <a:fld id="{330EA680-D336-4FF7-8B7A-9848BB0A1C32}" type="slidenum">
              <a:rPr lang="en-US" sz="1800" smtClean="0">
                <a:solidFill>
                  <a:schemeClr val="tx1"/>
                </a:solidFill>
              </a:rPr>
              <a:t>10</a:t>
            </a:fld>
            <a:endParaRPr lang="en-US" sz="1800">
              <a:solidFill>
                <a:schemeClr val="tx1"/>
              </a:solidFill>
            </a:endParaRPr>
          </a:p>
        </p:txBody>
      </p:sp>
    </p:spTree>
    <p:extLst>
      <p:ext uri="{BB962C8B-B14F-4D97-AF65-F5344CB8AC3E}">
        <p14:creationId xmlns:p14="http://schemas.microsoft.com/office/powerpoint/2010/main" val="2407846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EB9D1-88F2-80C0-21E0-1E6DC440EBB9}"/>
              </a:ext>
            </a:extLst>
          </p:cNvPr>
          <p:cNvSpPr>
            <a:spLocks noGrp="1"/>
          </p:cNvSpPr>
          <p:nvPr>
            <p:ph type="title"/>
          </p:nvPr>
        </p:nvSpPr>
        <p:spPr/>
        <p:txBody>
          <a:bodyPr/>
          <a:lstStyle/>
          <a:p>
            <a:r>
              <a:rPr lang="zh-CN" altLang="en-US" sz="2800" dirty="0"/>
              <a:t>补助申请所需信息</a:t>
            </a:r>
            <a:endParaRPr lang="en-US" sz="2800" dirty="0"/>
          </a:p>
        </p:txBody>
      </p:sp>
      <p:sp>
        <p:nvSpPr>
          <p:cNvPr id="5" name="Content Placeholder 2">
            <a:extLst>
              <a:ext uri="{FF2B5EF4-FFF2-40B4-BE49-F238E27FC236}">
                <a16:creationId xmlns:a16="http://schemas.microsoft.com/office/drawing/2014/main" id="{C71BED09-8C8B-EF5F-0F69-1D2E105D5B17}"/>
              </a:ext>
            </a:extLst>
          </p:cNvPr>
          <p:cNvSpPr txBox="1">
            <a:spLocks/>
          </p:cNvSpPr>
          <p:nvPr/>
        </p:nvSpPr>
        <p:spPr>
          <a:xfrm>
            <a:off x="292100" y="997709"/>
            <a:ext cx="5967977" cy="5470787"/>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CN" altLang="en-US" sz="2200" b="1" dirty="0">
                <a:solidFill>
                  <a:srgbClr val="14558F"/>
                </a:solidFill>
              </a:rPr>
              <a:t>补助申请应当：</a:t>
            </a:r>
            <a:endParaRPr lang="en-US" sz="2200" b="1" dirty="0">
              <a:solidFill>
                <a:srgbClr val="14558F"/>
              </a:solidFill>
            </a:endParaRPr>
          </a:p>
          <a:p>
            <a:r>
              <a:rPr lang="zh-CN" altLang="en-US" sz="2200" dirty="0">
                <a:solidFill>
                  <a:srgbClr val="14558F"/>
                </a:solidFill>
              </a:rPr>
              <a:t>证明存在重大经济困难（如未获得补助将无法参与相关程序）</a:t>
            </a:r>
            <a:endParaRPr lang="en-US" altLang="zh-CN" sz="2200" dirty="0">
              <a:solidFill>
                <a:srgbClr val="14558F"/>
              </a:solidFill>
            </a:endParaRPr>
          </a:p>
          <a:p>
            <a:r>
              <a:rPr lang="zh-CN" altLang="en-US" sz="2200" dirty="0">
                <a:solidFill>
                  <a:srgbClr val="14558F"/>
                </a:solidFill>
              </a:rPr>
              <a:t>如适用，提供申请人此前参与的最近</a:t>
            </a:r>
            <a:r>
              <a:rPr lang="en-US" altLang="zh-CN" sz="2200" dirty="0">
                <a:solidFill>
                  <a:srgbClr val="14558F"/>
                </a:solidFill>
              </a:rPr>
              <a:t>3</a:t>
            </a:r>
            <a:r>
              <a:rPr lang="zh-CN" altLang="en-US" sz="2200" dirty="0">
                <a:solidFill>
                  <a:srgbClr val="14558F"/>
                </a:solidFill>
              </a:rPr>
              <a:t>项程序的相关信息</a:t>
            </a:r>
            <a:endParaRPr lang="en-US" altLang="zh-CN" sz="2200" dirty="0">
              <a:solidFill>
                <a:srgbClr val="14558F"/>
              </a:solidFill>
            </a:endParaRPr>
          </a:p>
          <a:p>
            <a:r>
              <a:rPr lang="zh-CN" altLang="en-US" sz="2200" dirty="0">
                <a:solidFill>
                  <a:srgbClr val="14558F"/>
                </a:solidFill>
              </a:rPr>
              <a:t>说明申请人在该程序中的立场及利益关系</a:t>
            </a:r>
            <a:endParaRPr lang="en-US" altLang="zh-CN" sz="2200" dirty="0">
              <a:solidFill>
                <a:srgbClr val="14558F"/>
              </a:solidFill>
            </a:endParaRPr>
          </a:p>
          <a:p>
            <a:r>
              <a:rPr lang="zh-CN" altLang="en-US" sz="2200" dirty="0">
                <a:solidFill>
                  <a:srgbClr val="14558F"/>
                </a:solidFill>
              </a:rPr>
              <a:t>说明一项明确、合理且可行的参与方案，包括对证据记录的预期贡献</a:t>
            </a:r>
            <a:endParaRPr lang="en-US" altLang="zh-CN" sz="2200" dirty="0">
              <a:solidFill>
                <a:srgbClr val="14558F"/>
              </a:solidFill>
            </a:endParaRPr>
          </a:p>
          <a:p>
            <a:r>
              <a:rPr lang="zh-CN" altLang="en-US" sz="2200" dirty="0">
                <a:solidFill>
                  <a:srgbClr val="14558F"/>
                </a:solidFill>
              </a:rPr>
              <a:t>详细说明申请人的独特视角</a:t>
            </a:r>
            <a:endParaRPr lang="en-US" sz="2200" dirty="0">
              <a:solidFill>
                <a:srgbClr val="14558F"/>
              </a:solidFill>
            </a:endParaRPr>
          </a:p>
        </p:txBody>
      </p:sp>
      <p:sp>
        <p:nvSpPr>
          <p:cNvPr id="3" name="Content Placeholder 2">
            <a:extLst>
              <a:ext uri="{FF2B5EF4-FFF2-40B4-BE49-F238E27FC236}">
                <a16:creationId xmlns:a16="http://schemas.microsoft.com/office/drawing/2014/main" id="{C649C056-8BFC-1804-7FB5-8AC98D0FB204}"/>
              </a:ext>
            </a:extLst>
          </p:cNvPr>
          <p:cNvSpPr>
            <a:spLocks noGrp="1"/>
          </p:cNvSpPr>
          <p:nvPr>
            <p:ph idx="1"/>
          </p:nvPr>
        </p:nvSpPr>
        <p:spPr>
          <a:xfrm>
            <a:off x="6544917" y="1085911"/>
            <a:ext cx="5119125" cy="2724414"/>
          </a:xfrm>
          <a:solidFill>
            <a:srgbClr val="388557"/>
          </a:solidFill>
          <a:ln>
            <a:solidFill>
              <a:srgbClr val="388557"/>
            </a:solidFill>
          </a:ln>
        </p:spPr>
        <p:txBody>
          <a:bodyPr vert="horz" lIns="91440" tIns="45720" rIns="91440" bIns="45720" rtlCol="0" anchor="t">
            <a:normAutofit lnSpcReduction="10000"/>
          </a:bodyPr>
          <a:lstStyle/>
          <a:p>
            <a:pPr marL="0" indent="0">
              <a:buNone/>
            </a:pPr>
            <a:r>
              <a:rPr lang="zh-CN" altLang="en-US" sz="2200" b="1" dirty="0">
                <a:solidFill>
                  <a:schemeClr val="bg1"/>
                </a:solidFill>
              </a:rPr>
              <a:t>随申请提交的文件：</a:t>
            </a:r>
            <a:endParaRPr lang="en-US" sz="2200" b="1" dirty="0">
              <a:solidFill>
                <a:schemeClr val="bg1"/>
              </a:solidFill>
            </a:endParaRPr>
          </a:p>
          <a:p>
            <a:r>
              <a:rPr lang="zh-CN" altLang="en-US" sz="2200" dirty="0">
                <a:solidFill>
                  <a:schemeClr val="bg1"/>
                </a:solidFill>
              </a:rPr>
              <a:t>分项预算方案</a:t>
            </a:r>
            <a:endParaRPr lang="en-US" altLang="zh-CN" sz="2200" dirty="0">
              <a:solidFill>
                <a:schemeClr val="bg1"/>
              </a:solidFill>
            </a:endParaRPr>
          </a:p>
          <a:p>
            <a:r>
              <a:rPr lang="zh-CN" altLang="en-US" sz="2200" dirty="0">
                <a:solidFill>
                  <a:schemeClr val="bg1"/>
                </a:solidFill>
              </a:rPr>
              <a:t>律师及专家信息表</a:t>
            </a:r>
            <a:endParaRPr lang="en-US" altLang="zh-CN" sz="2200" dirty="0">
              <a:solidFill>
                <a:schemeClr val="bg1"/>
              </a:solidFill>
            </a:endParaRPr>
          </a:p>
          <a:p>
            <a:r>
              <a:rPr lang="zh-CN" altLang="en-US" sz="2200" dirty="0">
                <a:solidFill>
                  <a:schemeClr val="bg1"/>
                </a:solidFill>
              </a:rPr>
              <a:t>电子资金转账（</a:t>
            </a:r>
            <a:r>
              <a:rPr lang="en-US" altLang="zh-CN" sz="2200" dirty="0">
                <a:solidFill>
                  <a:schemeClr val="bg1"/>
                </a:solidFill>
              </a:rPr>
              <a:t>EFT</a:t>
            </a:r>
            <a:r>
              <a:rPr lang="zh-CN" altLang="en-US" sz="2200" dirty="0">
                <a:solidFill>
                  <a:schemeClr val="bg1"/>
                </a:solidFill>
              </a:rPr>
              <a:t>）表格</a:t>
            </a:r>
            <a:endParaRPr lang="en-US" altLang="zh-CN" sz="2200" dirty="0">
              <a:solidFill>
                <a:schemeClr val="bg1"/>
              </a:solidFill>
            </a:endParaRPr>
          </a:p>
          <a:p>
            <a:r>
              <a:rPr lang="zh-CN" altLang="en-US" sz="2200" dirty="0">
                <a:solidFill>
                  <a:schemeClr val="bg1"/>
                </a:solidFill>
              </a:rPr>
              <a:t>含纳税人识别号（</a:t>
            </a:r>
            <a:r>
              <a:rPr lang="en-US" altLang="zh-CN" sz="2200" dirty="0">
                <a:solidFill>
                  <a:schemeClr val="bg1"/>
                </a:solidFill>
              </a:rPr>
              <a:t>TIN</a:t>
            </a:r>
            <a:r>
              <a:rPr lang="zh-CN" altLang="en-US" sz="2200" dirty="0">
                <a:solidFill>
                  <a:schemeClr val="bg1"/>
                </a:solidFill>
              </a:rPr>
              <a:t>）（</a:t>
            </a:r>
            <a:r>
              <a:rPr lang="en-US" altLang="zh-CN" sz="2200" dirty="0">
                <a:solidFill>
                  <a:schemeClr val="bg1"/>
                </a:solidFill>
              </a:rPr>
              <a:t>EIN </a:t>
            </a:r>
            <a:r>
              <a:rPr lang="zh-CN" altLang="en-US" sz="2200" dirty="0">
                <a:solidFill>
                  <a:schemeClr val="bg1"/>
                </a:solidFill>
              </a:rPr>
              <a:t>或 </a:t>
            </a:r>
            <a:r>
              <a:rPr lang="en-US" altLang="zh-CN" sz="2200" dirty="0">
                <a:solidFill>
                  <a:schemeClr val="bg1"/>
                </a:solidFill>
              </a:rPr>
              <a:t>SSN</a:t>
            </a:r>
            <a:r>
              <a:rPr lang="zh-CN" altLang="en-US" sz="2200" dirty="0">
                <a:solidFill>
                  <a:schemeClr val="bg1"/>
                </a:solidFill>
              </a:rPr>
              <a:t>）的 </a:t>
            </a:r>
            <a:r>
              <a:rPr lang="en-US" altLang="zh-CN" sz="2200" dirty="0">
                <a:solidFill>
                  <a:schemeClr val="bg1"/>
                </a:solidFill>
              </a:rPr>
              <a:t>W-9 </a:t>
            </a:r>
            <a:r>
              <a:rPr lang="zh-CN" altLang="en-US" sz="2200" dirty="0">
                <a:solidFill>
                  <a:schemeClr val="bg1"/>
                </a:solidFill>
              </a:rPr>
              <a:t>表格</a:t>
            </a:r>
            <a:endParaRPr lang="en-US" altLang="zh-CN" sz="2200" dirty="0">
              <a:solidFill>
                <a:schemeClr val="bg1"/>
              </a:solidFill>
            </a:endParaRPr>
          </a:p>
          <a:p>
            <a:r>
              <a:rPr lang="en-US" altLang="zh-CN" sz="2200" dirty="0">
                <a:solidFill>
                  <a:schemeClr val="bg1"/>
                </a:solidFill>
              </a:rPr>
              <a:t>990 </a:t>
            </a:r>
            <a:r>
              <a:rPr lang="zh-CN" altLang="en-US" sz="2200" dirty="0">
                <a:solidFill>
                  <a:schemeClr val="bg1"/>
                </a:solidFill>
              </a:rPr>
              <a:t>表格</a:t>
            </a:r>
            <a:endParaRPr lang="en-US" sz="2200" dirty="0">
              <a:solidFill>
                <a:schemeClr val="bg1"/>
              </a:solidFill>
            </a:endParaRPr>
          </a:p>
        </p:txBody>
      </p:sp>
      <p:sp>
        <p:nvSpPr>
          <p:cNvPr id="4" name="Slide Number Placeholder 3">
            <a:extLst>
              <a:ext uri="{FF2B5EF4-FFF2-40B4-BE49-F238E27FC236}">
                <a16:creationId xmlns:a16="http://schemas.microsoft.com/office/drawing/2014/main" id="{61CE31FC-8F94-762F-7CF7-6F78893D10A5}"/>
              </a:ext>
            </a:extLst>
          </p:cNvPr>
          <p:cNvSpPr>
            <a:spLocks noGrp="1"/>
          </p:cNvSpPr>
          <p:nvPr>
            <p:ph type="sldNum" sz="quarter" idx="12"/>
          </p:nvPr>
        </p:nvSpPr>
        <p:spPr/>
        <p:txBody>
          <a:bodyPr/>
          <a:lstStyle/>
          <a:p>
            <a:fld id="{330EA680-D336-4FF7-8B7A-9848BB0A1C32}" type="slidenum">
              <a:rPr lang="en-US" sz="1800" smtClean="0">
                <a:solidFill>
                  <a:schemeClr val="tx1"/>
                </a:solidFill>
              </a:rPr>
              <a:t>11</a:t>
            </a:fld>
            <a:endParaRPr lang="en-US">
              <a:solidFill>
                <a:schemeClr val="tx1"/>
              </a:solidFill>
            </a:endParaRPr>
          </a:p>
        </p:txBody>
      </p:sp>
    </p:spTree>
    <p:extLst>
      <p:ext uri="{BB962C8B-B14F-4D97-AF65-F5344CB8AC3E}">
        <p14:creationId xmlns:p14="http://schemas.microsoft.com/office/powerpoint/2010/main" val="2490815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D6211-1A96-4081-7534-B4A4EBAC4C0E}"/>
              </a:ext>
            </a:extLst>
          </p:cNvPr>
          <p:cNvSpPr>
            <a:spLocks noGrp="1"/>
          </p:cNvSpPr>
          <p:nvPr>
            <p:ph type="title"/>
          </p:nvPr>
        </p:nvSpPr>
        <p:spPr/>
        <p:txBody>
          <a:bodyPr/>
          <a:lstStyle/>
          <a:p>
            <a:r>
              <a:rPr lang="zh-CN" altLang="en-US" sz="2800" dirty="0"/>
              <a:t>补助金额及支付方式</a:t>
            </a:r>
            <a:endParaRPr lang="en-US" sz="2800" dirty="0"/>
          </a:p>
        </p:txBody>
      </p:sp>
      <p:sp>
        <p:nvSpPr>
          <p:cNvPr id="5" name="Content Placeholder 2">
            <a:extLst>
              <a:ext uri="{FF2B5EF4-FFF2-40B4-BE49-F238E27FC236}">
                <a16:creationId xmlns:a16="http://schemas.microsoft.com/office/drawing/2014/main" id="{56F45461-D044-917E-2080-1F4A3109E505}"/>
              </a:ext>
            </a:extLst>
          </p:cNvPr>
          <p:cNvSpPr txBox="1">
            <a:spLocks/>
          </p:cNvSpPr>
          <p:nvPr/>
        </p:nvSpPr>
        <p:spPr>
          <a:xfrm>
            <a:off x="866513" y="830025"/>
            <a:ext cx="4587227" cy="3524261"/>
          </a:xfrm>
          <a:prstGeom prst="rect">
            <a:avLst/>
          </a:prstGeom>
          <a:solidFill>
            <a:srgbClr val="388557"/>
          </a:solidFill>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ko-KR" altLang="en-US" b="1" dirty="0">
                <a:solidFill>
                  <a:schemeClr val="bg1"/>
                </a:solidFill>
                <a:latin typeface="SimSun" panose="02010600030101010101" pitchFamily="2" charset="-122"/>
              </a:rPr>
              <a:t>补助金额</a:t>
            </a:r>
            <a:endParaRPr lang="en-US" b="1" dirty="0">
              <a:solidFill>
                <a:schemeClr val="bg1"/>
              </a:solidFill>
              <a:latin typeface="SimSun" panose="02010600030101010101" pitchFamily="2" charset="-122"/>
              <a:ea typeface="SimSun" panose="02010600030101010101" pitchFamily="2" charset="-122"/>
            </a:endParaRPr>
          </a:p>
          <a:p>
            <a:pPr marL="0" indent="0">
              <a:buFont typeface="Arial" panose="020B0604020202020204" pitchFamily="34" charset="0"/>
              <a:buNone/>
            </a:pPr>
            <a:endParaRPr lang="en-US" b="1" dirty="0">
              <a:solidFill>
                <a:schemeClr val="bg1"/>
              </a:solidFill>
            </a:endParaRPr>
          </a:p>
          <a:p>
            <a:r>
              <a:rPr lang="zh-CN" altLang="en-US" dirty="0">
                <a:solidFill>
                  <a:schemeClr val="bg1"/>
                </a:solidFill>
              </a:rPr>
              <a:t>每个受资助方最高可达 </a:t>
            </a:r>
            <a:r>
              <a:rPr lang="en-US" altLang="zh-CN" dirty="0">
                <a:solidFill>
                  <a:schemeClr val="bg1"/>
                </a:solidFill>
              </a:rPr>
              <a:t>150,000 </a:t>
            </a:r>
            <a:r>
              <a:rPr lang="zh-CN" altLang="en-US" dirty="0">
                <a:solidFill>
                  <a:schemeClr val="bg1"/>
                </a:solidFill>
              </a:rPr>
              <a:t>美元</a:t>
            </a:r>
            <a:endParaRPr lang="en-US" altLang="zh-CN" dirty="0">
              <a:solidFill>
                <a:schemeClr val="bg1"/>
              </a:solidFill>
            </a:endParaRPr>
          </a:p>
          <a:p>
            <a:r>
              <a:rPr lang="zh-CN" altLang="en-US" dirty="0">
                <a:solidFill>
                  <a:schemeClr val="bg1"/>
                </a:solidFill>
              </a:rPr>
              <a:t>单个程序中所有受资助方合计最高可达 </a:t>
            </a:r>
            <a:r>
              <a:rPr lang="en-US" altLang="zh-CN" dirty="0">
                <a:solidFill>
                  <a:schemeClr val="bg1"/>
                </a:solidFill>
              </a:rPr>
              <a:t>500,000 </a:t>
            </a:r>
            <a:r>
              <a:rPr lang="zh-CN" altLang="en-US" dirty="0">
                <a:solidFill>
                  <a:schemeClr val="bg1"/>
                </a:solidFill>
              </a:rPr>
              <a:t>美元</a:t>
            </a:r>
            <a:endParaRPr lang="en-US" dirty="0">
              <a:solidFill>
                <a:schemeClr val="bg1"/>
              </a:solidFill>
            </a:endParaRPr>
          </a:p>
        </p:txBody>
      </p:sp>
      <p:sp>
        <p:nvSpPr>
          <p:cNvPr id="3" name="Content Placeholder 2">
            <a:extLst>
              <a:ext uri="{FF2B5EF4-FFF2-40B4-BE49-F238E27FC236}">
                <a16:creationId xmlns:a16="http://schemas.microsoft.com/office/drawing/2014/main" id="{2B95E029-A58F-B57F-00A9-3899674A8653}"/>
              </a:ext>
            </a:extLst>
          </p:cNvPr>
          <p:cNvSpPr>
            <a:spLocks noGrp="1"/>
          </p:cNvSpPr>
          <p:nvPr>
            <p:ph idx="1"/>
          </p:nvPr>
        </p:nvSpPr>
        <p:spPr>
          <a:xfrm>
            <a:off x="5682340" y="925299"/>
            <a:ext cx="5178354" cy="3679356"/>
          </a:xfrm>
          <a:ln>
            <a:noFill/>
          </a:ln>
        </p:spPr>
        <p:txBody>
          <a:bodyPr>
            <a:normAutofit/>
          </a:bodyPr>
          <a:lstStyle/>
          <a:p>
            <a:pPr marL="0" indent="0">
              <a:buNone/>
            </a:pPr>
            <a:r>
              <a:rPr lang="ko-KR" altLang="en-US" b="1" dirty="0">
                <a:solidFill>
                  <a:srgbClr val="14558F"/>
                </a:solidFill>
                <a:latin typeface="SimSun" panose="02010600030101010101" pitchFamily="2" charset="-122"/>
                <a:sym typeface="Wingdings" panose="05000000000000000000" pitchFamily="2" charset="2"/>
              </a:rPr>
              <a:t>支付方式</a:t>
            </a:r>
            <a:endParaRPr lang="en-US" b="1" dirty="0">
              <a:solidFill>
                <a:srgbClr val="14558F"/>
              </a:solidFill>
              <a:latin typeface="SimSun" panose="02010600030101010101" pitchFamily="2" charset="-122"/>
              <a:ea typeface="SimSun" panose="02010600030101010101" pitchFamily="2" charset="-122"/>
              <a:sym typeface="Wingdings" panose="05000000000000000000" pitchFamily="2" charset="2"/>
            </a:endParaRPr>
          </a:p>
          <a:p>
            <a:pPr marL="0" indent="0">
              <a:buNone/>
            </a:pPr>
            <a:r>
              <a:rPr lang="zh-CN" altLang="en-US" dirty="0">
                <a:solidFill>
                  <a:srgbClr val="14558F"/>
                </a:solidFill>
                <a:latin typeface="SimSun" panose="02010600030101010101" pitchFamily="2" charset="-122"/>
                <a:ea typeface="SimSun" panose="02010600030101010101" pitchFamily="2" charset="-122"/>
                <a:sym typeface="Wingdings" panose="05000000000000000000" pitchFamily="2" charset="2"/>
              </a:rPr>
              <a:t>受资助方可选择以下任一方式领取补助金：</a:t>
            </a:r>
            <a:endParaRPr lang="en-US" dirty="0">
              <a:solidFill>
                <a:srgbClr val="14558F"/>
              </a:solidFill>
              <a:latin typeface="SimSun" panose="02010600030101010101" pitchFamily="2" charset="-122"/>
              <a:ea typeface="SimSun" panose="02010600030101010101" pitchFamily="2" charset="-122"/>
              <a:sym typeface="Wingdings" panose="05000000000000000000" pitchFamily="2" charset="2"/>
            </a:endParaRPr>
          </a:p>
          <a:p>
            <a:pPr marL="0" indent="0">
              <a:buNone/>
            </a:pPr>
            <a:r>
              <a:rPr lang="en-US" dirty="0">
                <a:solidFill>
                  <a:srgbClr val="14558F"/>
                </a:solidFill>
                <a:latin typeface="SimSun" panose="02010600030101010101" pitchFamily="2" charset="-122"/>
                <a:ea typeface="SimSun" panose="02010600030101010101" pitchFamily="2" charset="-122"/>
                <a:sym typeface="Wingdings" panose="05000000000000000000" pitchFamily="2" charset="2"/>
              </a:rPr>
              <a:t>a) </a:t>
            </a:r>
            <a:r>
              <a:rPr lang="zh-CN" altLang="en-US" dirty="0">
                <a:solidFill>
                  <a:srgbClr val="14558F"/>
                </a:solidFill>
                <a:latin typeface="SimSun" panose="02010600030101010101" pitchFamily="2" charset="-122"/>
                <a:ea typeface="SimSun" panose="02010600030101010101" pitchFamily="2" charset="-122"/>
                <a:sym typeface="Wingdings" panose="05000000000000000000" pitchFamily="2" charset="2"/>
              </a:rPr>
              <a:t>预付款（分期支付，每次不超过补助总额的</a:t>
            </a:r>
            <a:r>
              <a:rPr lang="en-US" altLang="zh-CN" dirty="0">
                <a:solidFill>
                  <a:srgbClr val="14558F"/>
                </a:solidFill>
                <a:latin typeface="SimSun" panose="02010600030101010101" pitchFamily="2" charset="-122"/>
                <a:ea typeface="SimSun" panose="02010600030101010101" pitchFamily="2" charset="-122"/>
                <a:sym typeface="Wingdings" panose="05000000000000000000" pitchFamily="2" charset="2"/>
              </a:rPr>
              <a:t>20%</a:t>
            </a:r>
            <a:r>
              <a:rPr lang="zh-CN" altLang="en-US" dirty="0">
                <a:solidFill>
                  <a:srgbClr val="14558F"/>
                </a:solidFill>
                <a:latin typeface="SimSun" panose="02010600030101010101" pitchFamily="2" charset="-122"/>
                <a:ea typeface="SimSun" panose="02010600030101010101" pitchFamily="2" charset="-122"/>
                <a:sym typeface="Wingdings" panose="05000000000000000000" pitchFamily="2" charset="2"/>
              </a:rPr>
              <a:t>）</a:t>
            </a:r>
            <a:endParaRPr lang="en-US" dirty="0">
              <a:solidFill>
                <a:srgbClr val="14558F"/>
              </a:solidFill>
              <a:latin typeface="SimSun" panose="02010600030101010101" pitchFamily="2" charset="-122"/>
              <a:ea typeface="SimSun" panose="02010600030101010101" pitchFamily="2" charset="-122"/>
              <a:sym typeface="Wingdings" panose="05000000000000000000" pitchFamily="2" charset="2"/>
            </a:endParaRPr>
          </a:p>
          <a:p>
            <a:pPr lvl="1"/>
            <a:r>
              <a:rPr lang="zh-CN" altLang="en-US" sz="2400" dirty="0">
                <a:solidFill>
                  <a:srgbClr val="14558F"/>
                </a:solidFill>
                <a:latin typeface="SimSun" panose="02010600030101010101" pitchFamily="2" charset="-122"/>
                <a:ea typeface="SimSun" panose="02010600030101010101" pitchFamily="2" charset="-122"/>
                <a:sym typeface="Wingdings" panose="05000000000000000000" pitchFamily="2" charset="2"/>
              </a:rPr>
              <a:t>申请预付款须证明具有正当理由及重大经济困难</a:t>
            </a:r>
            <a:endParaRPr lang="en-US" sz="2400" dirty="0">
              <a:solidFill>
                <a:srgbClr val="14558F"/>
              </a:solidFill>
              <a:latin typeface="SimSun" panose="02010600030101010101" pitchFamily="2" charset="-122"/>
              <a:ea typeface="SimSun" panose="02010600030101010101" pitchFamily="2" charset="-122"/>
              <a:sym typeface="Wingdings" panose="05000000000000000000" pitchFamily="2" charset="2"/>
            </a:endParaRPr>
          </a:p>
          <a:p>
            <a:pPr marL="0" indent="0">
              <a:buNone/>
            </a:pPr>
            <a:r>
              <a:rPr lang="en-US" dirty="0">
                <a:solidFill>
                  <a:srgbClr val="14558F"/>
                </a:solidFill>
                <a:latin typeface="SimSun" panose="02010600030101010101" pitchFamily="2" charset="-122"/>
                <a:ea typeface="SimSun" panose="02010600030101010101" pitchFamily="2" charset="-122"/>
                <a:sym typeface="Wingdings" panose="05000000000000000000" pitchFamily="2" charset="2"/>
              </a:rPr>
              <a:t>b) </a:t>
            </a:r>
            <a:r>
              <a:rPr lang="zh-CN" altLang="en-US" dirty="0">
                <a:solidFill>
                  <a:srgbClr val="14558F"/>
                </a:solidFill>
                <a:latin typeface="SimSun" panose="02010600030101010101" pitchFamily="2" charset="-122"/>
                <a:ea typeface="SimSun" panose="02010600030101010101" pitchFamily="2" charset="-122"/>
                <a:sym typeface="Wingdings" panose="05000000000000000000" pitchFamily="2" charset="2"/>
              </a:rPr>
              <a:t>在程序过程中发生费用后按实际支出报销</a:t>
            </a:r>
            <a:endParaRPr lang="en-US" dirty="0">
              <a:solidFill>
                <a:srgbClr val="14558F"/>
              </a:solidFill>
              <a:latin typeface="SimSun" panose="02010600030101010101" pitchFamily="2" charset="-122"/>
              <a:ea typeface="SimSun" panose="02010600030101010101" pitchFamily="2" charset="-122"/>
              <a:sym typeface="Wingdings" panose="05000000000000000000" pitchFamily="2" charset="2"/>
            </a:endParaRPr>
          </a:p>
        </p:txBody>
      </p:sp>
      <p:sp>
        <p:nvSpPr>
          <p:cNvPr id="6" name="TextBox 5">
            <a:extLst>
              <a:ext uri="{FF2B5EF4-FFF2-40B4-BE49-F238E27FC236}">
                <a16:creationId xmlns:a16="http://schemas.microsoft.com/office/drawing/2014/main" id="{A5D56BD4-A097-2F6F-9823-671DE261137D}"/>
              </a:ext>
            </a:extLst>
          </p:cNvPr>
          <p:cNvSpPr txBox="1"/>
          <p:nvPr/>
        </p:nvSpPr>
        <p:spPr>
          <a:xfrm>
            <a:off x="866513" y="4855011"/>
            <a:ext cx="10273917" cy="1348028"/>
          </a:xfrm>
          <a:prstGeom prst="rect">
            <a:avLst/>
          </a:prstGeom>
          <a:noFill/>
          <a:ln>
            <a:solidFill>
              <a:srgbClr val="388557"/>
            </a:solidFill>
          </a:ln>
        </p:spPr>
        <p:txBody>
          <a:bodyPr wrap="square" rtlCol="0">
            <a:noAutofit/>
          </a:bodyPr>
          <a:lstStyle/>
          <a:p>
            <a:r>
              <a:rPr lang="zh-CN" altLang="en-US" sz="2400" dirty="0">
                <a:solidFill>
                  <a:srgbClr val="14558F"/>
                </a:solidFill>
                <a:latin typeface="SimSun" panose="02010600030101010101" pitchFamily="2" charset="-122"/>
                <a:ea typeface="SimSun" panose="02010600030101010101" pitchFamily="2" charset="-122"/>
              </a:rPr>
              <a:t>补助付款申请应通过补助管理系统（</a:t>
            </a:r>
            <a:r>
              <a:rPr lang="en-US" altLang="zh-CN" sz="2400" dirty="0">
                <a:solidFill>
                  <a:srgbClr val="14558F"/>
                </a:solidFill>
                <a:latin typeface="SimSun" panose="02010600030101010101" pitchFamily="2" charset="-122"/>
                <a:ea typeface="SimSun" panose="02010600030101010101" pitchFamily="2" charset="-122"/>
              </a:rPr>
              <a:t>GMS</a:t>
            </a:r>
            <a:r>
              <a:rPr lang="zh-CN" altLang="en-US" sz="2400" dirty="0">
                <a:solidFill>
                  <a:srgbClr val="14558F"/>
                </a:solidFill>
                <a:latin typeface="SimSun" panose="02010600030101010101" pitchFamily="2" charset="-122"/>
                <a:ea typeface="SimSun" panose="02010600030101010101" pitchFamily="2" charset="-122"/>
              </a:rPr>
              <a:t>）提交，并附相关证明文件（费用估算、发票或收据）</a:t>
            </a:r>
            <a:endParaRPr lang="en-US" sz="2400" dirty="0">
              <a:solidFill>
                <a:srgbClr val="14558F"/>
              </a:solidFill>
              <a:latin typeface="SimSun" panose="02010600030101010101" pitchFamily="2" charset="-122"/>
              <a:ea typeface="SimSun" panose="02010600030101010101" pitchFamily="2" charset="-122"/>
            </a:endParaRPr>
          </a:p>
          <a:p>
            <a:pPr marL="285750" indent="-285750">
              <a:buFont typeface="Arial" panose="020B0604020202020204" pitchFamily="34" charset="0"/>
              <a:buChar char="•"/>
            </a:pPr>
            <a:r>
              <a:rPr lang="zh-CN" altLang="en-US" sz="2400" dirty="0">
                <a:solidFill>
                  <a:srgbClr val="14558F"/>
                </a:solidFill>
                <a:latin typeface="SimSun" panose="02010600030101010101" pitchFamily="2" charset="-122"/>
                <a:ea typeface="SimSun" panose="02010600030101010101" pitchFamily="2" charset="-122"/>
              </a:rPr>
              <a:t>在收到付款申请后</a:t>
            </a:r>
            <a:r>
              <a:rPr lang="en-US" altLang="zh-CN" sz="2400" dirty="0">
                <a:solidFill>
                  <a:srgbClr val="14558F"/>
                </a:solidFill>
                <a:latin typeface="SimSun" panose="02010600030101010101" pitchFamily="2" charset="-122"/>
                <a:ea typeface="SimSun" panose="02010600030101010101" pitchFamily="2" charset="-122"/>
              </a:rPr>
              <a:t>30</a:t>
            </a:r>
            <a:r>
              <a:rPr lang="zh-CN" altLang="en-US" sz="2400" dirty="0">
                <a:solidFill>
                  <a:srgbClr val="14558F"/>
                </a:solidFill>
                <a:latin typeface="SimSun" panose="02010600030101010101" pitchFamily="2" charset="-122"/>
                <a:ea typeface="SimSun" panose="02010600030101010101" pitchFamily="2" charset="-122"/>
              </a:rPr>
              <a:t>日内完成拨付</a:t>
            </a:r>
            <a:endParaRPr lang="en-US" sz="2400" dirty="0">
              <a:solidFill>
                <a:srgbClr val="14558F"/>
              </a:solidFill>
              <a:latin typeface="SimSun" panose="02010600030101010101" pitchFamily="2" charset="-122"/>
              <a:ea typeface="SimSun" panose="02010600030101010101" pitchFamily="2" charset="-122"/>
            </a:endParaRPr>
          </a:p>
          <a:p>
            <a:endParaRPr lang="en-US" dirty="0">
              <a:solidFill>
                <a:srgbClr val="14558F"/>
              </a:solidFill>
            </a:endParaRPr>
          </a:p>
        </p:txBody>
      </p:sp>
      <p:sp>
        <p:nvSpPr>
          <p:cNvPr id="4" name="Slide Number Placeholder 3">
            <a:extLst>
              <a:ext uri="{FF2B5EF4-FFF2-40B4-BE49-F238E27FC236}">
                <a16:creationId xmlns:a16="http://schemas.microsoft.com/office/drawing/2014/main" id="{676EA346-AAE4-1532-1F70-4F9DF501A036}"/>
              </a:ext>
            </a:extLst>
          </p:cNvPr>
          <p:cNvSpPr>
            <a:spLocks noGrp="1"/>
          </p:cNvSpPr>
          <p:nvPr>
            <p:ph type="sldNum" sz="quarter" idx="12"/>
          </p:nvPr>
        </p:nvSpPr>
        <p:spPr/>
        <p:txBody>
          <a:bodyPr/>
          <a:lstStyle/>
          <a:p>
            <a:fld id="{330EA680-D336-4FF7-8B7A-9848BB0A1C32}" type="slidenum">
              <a:rPr lang="en-US" sz="1800" smtClean="0">
                <a:solidFill>
                  <a:schemeClr val="tx1"/>
                </a:solidFill>
              </a:rPr>
              <a:t>12</a:t>
            </a:fld>
            <a:endParaRPr lang="en-US">
              <a:solidFill>
                <a:schemeClr val="tx1"/>
              </a:solidFill>
            </a:endParaRPr>
          </a:p>
        </p:txBody>
      </p:sp>
    </p:spTree>
    <p:extLst>
      <p:ext uri="{BB962C8B-B14F-4D97-AF65-F5344CB8AC3E}">
        <p14:creationId xmlns:p14="http://schemas.microsoft.com/office/powerpoint/2010/main" val="2973551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37BE1-E989-275F-542E-954C354598B1}"/>
              </a:ext>
            </a:extLst>
          </p:cNvPr>
          <p:cNvSpPr>
            <a:spLocks noGrp="1"/>
          </p:cNvSpPr>
          <p:nvPr>
            <p:ph type="title"/>
          </p:nvPr>
        </p:nvSpPr>
        <p:spPr/>
        <p:txBody>
          <a:bodyPr/>
          <a:lstStyle/>
          <a:p>
            <a:r>
              <a:rPr lang="zh-CN" altLang="en-US" sz="2800" dirty="0"/>
              <a:t>补助资金的使用</a:t>
            </a:r>
            <a:endParaRPr lang="en-US" sz="2800" dirty="0"/>
          </a:p>
        </p:txBody>
      </p:sp>
      <p:sp>
        <p:nvSpPr>
          <p:cNvPr id="5" name="Content Placeholder 2">
            <a:extLst>
              <a:ext uri="{FF2B5EF4-FFF2-40B4-BE49-F238E27FC236}">
                <a16:creationId xmlns:a16="http://schemas.microsoft.com/office/drawing/2014/main" id="{9B71C465-2910-EA56-CB96-287CCC999403}"/>
              </a:ext>
            </a:extLst>
          </p:cNvPr>
          <p:cNvSpPr txBox="1">
            <a:spLocks/>
          </p:cNvSpPr>
          <p:nvPr/>
        </p:nvSpPr>
        <p:spPr>
          <a:xfrm>
            <a:off x="1110481" y="1171342"/>
            <a:ext cx="4633917" cy="3999383"/>
          </a:xfrm>
          <a:prstGeom prst="rect">
            <a:avLst/>
          </a:prstGeom>
          <a:solidFill>
            <a:srgbClr val="388557"/>
          </a:solidFill>
          <a:ln>
            <a:no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ko-KR" altLang="en-US" b="1" dirty="0">
                <a:solidFill>
                  <a:schemeClr val="bg1"/>
                </a:solidFill>
                <a:latin typeface="SimSun" panose="02010600030101010101" pitchFamily="2" charset="-122"/>
              </a:rPr>
              <a:t>可用于的用途</a:t>
            </a:r>
            <a:endParaRPr lang="en-US" b="1" dirty="0">
              <a:solidFill>
                <a:schemeClr val="bg1"/>
              </a:solidFill>
              <a:latin typeface="SimSun" panose="02010600030101010101" pitchFamily="2" charset="-122"/>
              <a:ea typeface="SimSun" panose="02010600030101010101" pitchFamily="2" charset="-122"/>
            </a:endParaRPr>
          </a:p>
          <a:p>
            <a:pPr marL="0" indent="0">
              <a:lnSpc>
                <a:spcPct val="100000"/>
              </a:lnSpc>
              <a:spcAft>
                <a:spcPts val="1000"/>
              </a:spcAft>
              <a:buNone/>
            </a:pPr>
            <a:r>
              <a:rPr lang="zh-CN" altLang="en-US" dirty="0">
                <a:solidFill>
                  <a:schemeClr val="bg1"/>
                </a:solidFill>
                <a:latin typeface="SimSun" panose="02010600030101010101" pitchFamily="2" charset="-122"/>
                <a:ea typeface="SimSun" panose="02010600030101010101" pitchFamily="2" charset="-122"/>
              </a:rPr>
              <a:t>行政费用不超过补助金额的</a:t>
            </a:r>
            <a:r>
              <a:rPr lang="en-US" altLang="zh-CN" dirty="0">
                <a:solidFill>
                  <a:schemeClr val="bg1"/>
                </a:solidFill>
                <a:latin typeface="SimSun" panose="02010600030101010101" pitchFamily="2" charset="-122"/>
                <a:ea typeface="SimSun" panose="02010600030101010101" pitchFamily="2" charset="-122"/>
              </a:rPr>
              <a:t>10%</a:t>
            </a:r>
            <a:r>
              <a:rPr lang="zh-CN" altLang="en-US" dirty="0">
                <a:solidFill>
                  <a:schemeClr val="bg1"/>
                </a:solidFill>
                <a:latin typeface="SimSun" panose="02010600030101010101" pitchFamily="2" charset="-122"/>
                <a:ea typeface="SimSun" panose="02010600030101010101" pitchFamily="2" charset="-122"/>
              </a:rPr>
              <a:t>，或经公众参与司（</a:t>
            </a:r>
            <a:r>
              <a:rPr lang="en-US" altLang="zh-CN" dirty="0">
                <a:solidFill>
                  <a:schemeClr val="bg1"/>
                </a:solidFill>
                <a:latin typeface="SimSun" panose="02010600030101010101" pitchFamily="2" charset="-122"/>
                <a:ea typeface="SimSun" panose="02010600030101010101" pitchFamily="2" charset="-122"/>
              </a:rPr>
              <a:t>DPP</a:t>
            </a:r>
            <a:r>
              <a:rPr lang="zh-CN" altLang="en-US" dirty="0">
                <a:solidFill>
                  <a:schemeClr val="bg1"/>
                </a:solidFill>
                <a:latin typeface="SimSun" panose="02010600030101010101" pitchFamily="2" charset="-122"/>
                <a:ea typeface="SimSun" panose="02010600030101010101" pitchFamily="2" charset="-122"/>
              </a:rPr>
              <a:t>）负责人批准可超过该比例</a:t>
            </a:r>
            <a:endParaRPr lang="en-US" altLang="zh-CN" dirty="0">
              <a:solidFill>
                <a:schemeClr val="bg1"/>
              </a:solidFill>
              <a:latin typeface="SimSun" panose="02010600030101010101" pitchFamily="2" charset="-122"/>
              <a:ea typeface="SimSun" panose="02010600030101010101" pitchFamily="2" charset="-122"/>
            </a:endParaRPr>
          </a:p>
          <a:p>
            <a:pPr marL="0" indent="0">
              <a:lnSpc>
                <a:spcPct val="100000"/>
              </a:lnSpc>
              <a:spcAft>
                <a:spcPts val="1000"/>
              </a:spcAft>
              <a:buNone/>
            </a:pPr>
            <a:r>
              <a:rPr lang="zh-CN" altLang="en-US" dirty="0">
                <a:solidFill>
                  <a:schemeClr val="bg1"/>
                </a:solidFill>
                <a:latin typeface="SimSun" panose="02010600030101010101" pitchFamily="2" charset="-122"/>
                <a:ea typeface="SimSun" panose="02010600030101010101" pitchFamily="2" charset="-122"/>
              </a:rPr>
              <a:t>律师费用</a:t>
            </a:r>
            <a:endParaRPr lang="en-US" altLang="zh-CN" dirty="0">
              <a:solidFill>
                <a:schemeClr val="bg1"/>
              </a:solidFill>
              <a:latin typeface="SimSun" panose="02010600030101010101" pitchFamily="2" charset="-122"/>
              <a:ea typeface="SimSun" panose="02010600030101010101" pitchFamily="2" charset="-122"/>
            </a:endParaRPr>
          </a:p>
          <a:p>
            <a:pPr marL="0" indent="0">
              <a:lnSpc>
                <a:spcPct val="100000"/>
              </a:lnSpc>
              <a:spcAft>
                <a:spcPts val="1000"/>
              </a:spcAft>
              <a:buNone/>
            </a:pPr>
            <a:r>
              <a:rPr lang="zh-CN" altLang="en-US" dirty="0">
                <a:solidFill>
                  <a:schemeClr val="bg1"/>
                </a:solidFill>
                <a:latin typeface="SimSun" panose="02010600030101010101" pitchFamily="2" charset="-122"/>
                <a:ea typeface="SimSun" panose="02010600030101010101" pitchFamily="2" charset="-122"/>
              </a:rPr>
              <a:t>专家证人费用，包括社区专家费用*</a:t>
            </a:r>
            <a:endParaRPr lang="en-US" dirty="0">
              <a:solidFill>
                <a:schemeClr val="bg1"/>
              </a:solidFill>
              <a:latin typeface="SimSun" panose="02010600030101010101" pitchFamily="2" charset="-122"/>
              <a:ea typeface="SimSun" panose="02010600030101010101" pitchFamily="2" charset="-122"/>
            </a:endParaRPr>
          </a:p>
          <a:p>
            <a:pPr marL="0" indent="0">
              <a:buNone/>
            </a:pPr>
            <a:endParaRPr lang="en-US" dirty="0"/>
          </a:p>
        </p:txBody>
      </p:sp>
      <p:sp>
        <p:nvSpPr>
          <p:cNvPr id="9" name="TextBox 8">
            <a:extLst>
              <a:ext uri="{FF2B5EF4-FFF2-40B4-BE49-F238E27FC236}">
                <a16:creationId xmlns:a16="http://schemas.microsoft.com/office/drawing/2014/main" id="{C967C927-BFDF-A6A9-051E-196C7EF935C3}"/>
              </a:ext>
            </a:extLst>
          </p:cNvPr>
          <p:cNvSpPr txBox="1"/>
          <p:nvPr/>
        </p:nvSpPr>
        <p:spPr>
          <a:xfrm>
            <a:off x="853824" y="5908338"/>
            <a:ext cx="10593844" cy="369332"/>
          </a:xfrm>
          <a:prstGeom prst="rect">
            <a:avLst/>
          </a:prstGeom>
          <a:noFill/>
          <a:ln>
            <a:solidFill>
              <a:srgbClr val="388557"/>
            </a:solidFill>
          </a:ln>
        </p:spPr>
        <p:txBody>
          <a:bodyPr wrap="square" rtlCol="0">
            <a:spAutoFit/>
          </a:bodyPr>
          <a:lstStyle/>
          <a:p>
            <a:r>
              <a:rPr lang="en-US" dirty="0">
                <a:solidFill>
                  <a:srgbClr val="388557"/>
                </a:solidFill>
                <a:latin typeface="SimSun" panose="02010600030101010101" pitchFamily="2" charset="-122"/>
                <a:ea typeface="SimSun" panose="02010600030101010101" pitchFamily="2" charset="-122"/>
              </a:rPr>
              <a:t>*</a:t>
            </a:r>
            <a:r>
              <a:rPr lang="zh-CN" altLang="en-US" dirty="0">
                <a:solidFill>
                  <a:srgbClr val="388557"/>
                </a:solidFill>
                <a:latin typeface="SimSun" panose="02010600030101010101" pitchFamily="2" charset="-122"/>
                <a:ea typeface="SimSun" panose="02010600030101010101" pitchFamily="2" charset="-122"/>
              </a:rPr>
              <a:t>社区专家：指受该程序影响社区的成员，包括居民或社区团体，具备与该程序相关的知识或实际经验</a:t>
            </a:r>
            <a:endParaRPr lang="en-US" dirty="0">
              <a:solidFill>
                <a:srgbClr val="388557"/>
              </a:solidFill>
              <a:latin typeface="SimSun" panose="02010600030101010101" pitchFamily="2" charset="-122"/>
              <a:ea typeface="SimSun" panose="02010600030101010101" pitchFamily="2" charset="-122"/>
            </a:endParaRPr>
          </a:p>
        </p:txBody>
      </p:sp>
      <p:sp>
        <p:nvSpPr>
          <p:cNvPr id="6" name="TextBox 5">
            <a:extLst>
              <a:ext uri="{FF2B5EF4-FFF2-40B4-BE49-F238E27FC236}">
                <a16:creationId xmlns:a16="http://schemas.microsoft.com/office/drawing/2014/main" id="{C1FE124F-AE46-C3B0-06E1-C926E8CF3B59}"/>
              </a:ext>
            </a:extLst>
          </p:cNvPr>
          <p:cNvSpPr txBox="1"/>
          <p:nvPr/>
        </p:nvSpPr>
        <p:spPr>
          <a:xfrm>
            <a:off x="6575912" y="1158833"/>
            <a:ext cx="5480957" cy="4011892"/>
          </a:xfrm>
          <a:prstGeom prst="rect">
            <a:avLst/>
          </a:prstGeom>
          <a:noFill/>
          <a:ln>
            <a:noFill/>
          </a:ln>
        </p:spPr>
        <p:txBody>
          <a:bodyPr wrap="square" lIns="91440" tIns="45720" rIns="91440" bIns="45720" rtlCol="0" anchor="t">
            <a:noAutofit/>
          </a:bodyPr>
          <a:lstStyle/>
          <a:p>
            <a:pPr>
              <a:spcAft>
                <a:spcPts val="1000"/>
              </a:spcAft>
            </a:pPr>
            <a:r>
              <a:rPr lang="ko-KR" altLang="en-US" sz="2400" b="1" dirty="0">
                <a:solidFill>
                  <a:srgbClr val="14558F"/>
                </a:solidFill>
                <a:latin typeface="SimSun" panose="02010600030101010101" pitchFamily="2" charset="-122"/>
              </a:rPr>
              <a:t>不可用于的用途</a:t>
            </a:r>
            <a:endParaRPr lang="en-US" sz="2400" b="1" dirty="0">
              <a:solidFill>
                <a:srgbClr val="14558F"/>
              </a:solidFill>
              <a:latin typeface="SimSun" panose="02010600030101010101" pitchFamily="2" charset="-122"/>
              <a:ea typeface="SimSun" panose="02010600030101010101" pitchFamily="2" charset="-122"/>
            </a:endParaRPr>
          </a:p>
          <a:p>
            <a:pPr>
              <a:spcAft>
                <a:spcPts val="1000"/>
              </a:spcAft>
            </a:pPr>
            <a:r>
              <a:rPr lang="zh-CN" altLang="en-US" sz="2400" dirty="0">
                <a:solidFill>
                  <a:srgbClr val="14558F"/>
                </a:solidFill>
                <a:latin typeface="SimSun" panose="02010600030101010101" pitchFamily="2" charset="-122"/>
                <a:ea typeface="SimSun" panose="02010600030101010101" pitchFamily="2" charset="-122"/>
              </a:rPr>
              <a:t>购买或租赁设备</a:t>
            </a:r>
            <a:endParaRPr lang="en-US" altLang="zh-CN" sz="2400" dirty="0">
              <a:solidFill>
                <a:srgbClr val="14558F"/>
              </a:solidFill>
              <a:latin typeface="SimSun" panose="02010600030101010101" pitchFamily="2" charset="-122"/>
              <a:ea typeface="SimSun" panose="02010600030101010101" pitchFamily="2" charset="-122"/>
            </a:endParaRPr>
          </a:p>
          <a:p>
            <a:pPr>
              <a:spcAft>
                <a:spcPts val="1000"/>
              </a:spcAft>
            </a:pPr>
            <a:r>
              <a:rPr lang="zh-CN" altLang="en-US" sz="2400" dirty="0">
                <a:solidFill>
                  <a:srgbClr val="14558F"/>
                </a:solidFill>
                <a:latin typeface="SimSun" panose="02010600030101010101" pitchFamily="2" charset="-122"/>
                <a:ea typeface="SimSun" panose="02010600030101010101" pitchFamily="2" charset="-122"/>
              </a:rPr>
              <a:t>政治游说活动</a:t>
            </a:r>
            <a:endParaRPr lang="en-US" altLang="zh-CN" sz="2400" dirty="0">
              <a:solidFill>
                <a:srgbClr val="14558F"/>
              </a:solidFill>
              <a:latin typeface="SimSun" panose="02010600030101010101" pitchFamily="2" charset="-122"/>
              <a:ea typeface="SimSun" panose="02010600030101010101" pitchFamily="2" charset="-122"/>
            </a:endParaRPr>
          </a:p>
          <a:p>
            <a:pPr>
              <a:spcAft>
                <a:spcPts val="1000"/>
              </a:spcAft>
            </a:pPr>
            <a:r>
              <a:rPr lang="zh-CN" altLang="en-US" sz="2400" dirty="0">
                <a:solidFill>
                  <a:srgbClr val="14558F"/>
                </a:solidFill>
                <a:latin typeface="SimSun" panose="02010600030101010101" pitchFamily="2" charset="-122"/>
                <a:ea typeface="SimSun" panose="02010600030101010101" pitchFamily="2" charset="-122"/>
              </a:rPr>
              <a:t>用于宣传受资助方在该程序中立场的广告或市场推广</a:t>
            </a:r>
            <a:endParaRPr lang="en-US" altLang="zh-CN" sz="2400" dirty="0">
              <a:solidFill>
                <a:srgbClr val="14558F"/>
              </a:solidFill>
              <a:latin typeface="SimSun" panose="02010600030101010101" pitchFamily="2" charset="-122"/>
              <a:ea typeface="SimSun" panose="02010600030101010101" pitchFamily="2" charset="-122"/>
            </a:endParaRPr>
          </a:p>
          <a:p>
            <a:pPr>
              <a:spcAft>
                <a:spcPts val="1000"/>
              </a:spcAft>
            </a:pPr>
            <a:r>
              <a:rPr lang="zh-CN" altLang="en-US" sz="2400" dirty="0">
                <a:solidFill>
                  <a:srgbClr val="14558F"/>
                </a:solidFill>
                <a:latin typeface="SimSun" panose="02010600030101010101" pitchFamily="2" charset="-122"/>
                <a:ea typeface="SimSun" panose="02010600030101010101" pitchFamily="2" charset="-122"/>
              </a:rPr>
              <a:t>就公用事业部（</a:t>
            </a:r>
            <a:r>
              <a:rPr lang="en-US" altLang="zh-CN" sz="2400" dirty="0">
                <a:solidFill>
                  <a:srgbClr val="14558F"/>
                </a:solidFill>
                <a:latin typeface="SimSun" panose="02010600030101010101" pitchFamily="2" charset="-122"/>
                <a:ea typeface="SimSun" panose="02010600030101010101" pitchFamily="2" charset="-122"/>
              </a:rPr>
              <a:t>DPU</a:t>
            </a:r>
            <a:r>
              <a:rPr lang="zh-CN" altLang="en-US" sz="2400" dirty="0">
                <a:solidFill>
                  <a:srgbClr val="14558F"/>
                </a:solidFill>
                <a:latin typeface="SimSun" panose="02010600030101010101" pitchFamily="2" charset="-122"/>
                <a:ea typeface="SimSun" panose="02010600030101010101" pitchFamily="2" charset="-122"/>
              </a:rPr>
              <a:t>）或能源设施选址委员会（</a:t>
            </a:r>
            <a:r>
              <a:rPr lang="en-US" altLang="zh-CN" sz="2400" dirty="0">
                <a:solidFill>
                  <a:srgbClr val="14558F"/>
                </a:solidFill>
                <a:latin typeface="SimSun" panose="02010600030101010101" pitchFamily="2" charset="-122"/>
                <a:ea typeface="SimSun" panose="02010600030101010101" pitchFamily="2" charset="-122"/>
              </a:rPr>
              <a:t>EFSB</a:t>
            </a:r>
            <a:r>
              <a:rPr lang="zh-CN" altLang="en-US" sz="2400" dirty="0">
                <a:solidFill>
                  <a:srgbClr val="14558F"/>
                </a:solidFill>
                <a:latin typeface="SimSun" panose="02010600030101010101" pitchFamily="2" charset="-122"/>
                <a:ea typeface="SimSun" panose="02010600030101010101" pitchFamily="2" charset="-122"/>
              </a:rPr>
              <a:t>）最终决定提起上诉所产生的费用</a:t>
            </a:r>
            <a:endParaRPr lang="en-US" altLang="zh-CN" sz="2400" dirty="0">
              <a:solidFill>
                <a:srgbClr val="14558F"/>
              </a:solidFill>
              <a:latin typeface="SimSun" panose="02010600030101010101" pitchFamily="2" charset="-122"/>
              <a:ea typeface="SimSun" panose="02010600030101010101" pitchFamily="2" charset="-122"/>
            </a:endParaRPr>
          </a:p>
          <a:p>
            <a:pPr>
              <a:spcAft>
                <a:spcPts val="1000"/>
              </a:spcAft>
            </a:pPr>
            <a:r>
              <a:rPr lang="zh-CN" altLang="en-US" sz="2400" dirty="0">
                <a:solidFill>
                  <a:srgbClr val="14558F"/>
                </a:solidFill>
                <a:latin typeface="SimSun" panose="02010600030101010101" pitchFamily="2" charset="-122"/>
                <a:ea typeface="SimSun" panose="02010600030101010101" pitchFamily="2" charset="-122"/>
              </a:rPr>
              <a:t>其他违法、不道德或不当用途</a:t>
            </a:r>
            <a:endParaRPr lang="en-US" sz="2400" b="1" dirty="0">
              <a:solidFill>
                <a:srgbClr val="14558F"/>
              </a:solidFill>
              <a:latin typeface="SimSun" panose="02010600030101010101" pitchFamily="2" charset="-122"/>
              <a:ea typeface="SimSun" panose="02010600030101010101" pitchFamily="2" charset="-122"/>
            </a:endParaRPr>
          </a:p>
        </p:txBody>
      </p:sp>
      <p:sp>
        <p:nvSpPr>
          <p:cNvPr id="4" name="Slide Number Placeholder 3">
            <a:extLst>
              <a:ext uri="{FF2B5EF4-FFF2-40B4-BE49-F238E27FC236}">
                <a16:creationId xmlns:a16="http://schemas.microsoft.com/office/drawing/2014/main" id="{D3A879CB-F032-DB9B-B44A-FE8852BFBA76}"/>
              </a:ext>
            </a:extLst>
          </p:cNvPr>
          <p:cNvSpPr>
            <a:spLocks noGrp="1"/>
          </p:cNvSpPr>
          <p:nvPr>
            <p:ph type="sldNum" sz="quarter" idx="12"/>
          </p:nvPr>
        </p:nvSpPr>
        <p:spPr/>
        <p:txBody>
          <a:bodyPr/>
          <a:lstStyle/>
          <a:p>
            <a:fld id="{330EA680-D336-4FF7-8B7A-9848BB0A1C32}" type="slidenum">
              <a:rPr lang="en-US" sz="1800" smtClean="0">
                <a:solidFill>
                  <a:schemeClr val="tx1"/>
                </a:solidFill>
              </a:rPr>
              <a:t>13</a:t>
            </a:fld>
            <a:endParaRPr lang="en-US" sz="1800">
              <a:solidFill>
                <a:schemeClr val="tx1"/>
              </a:solidFill>
            </a:endParaRPr>
          </a:p>
        </p:txBody>
      </p:sp>
      <p:pic>
        <p:nvPicPr>
          <p:cNvPr id="8" name="Graphic 7">
            <a:extLst>
              <a:ext uri="{FF2B5EF4-FFF2-40B4-BE49-F238E27FC236}">
                <a16:creationId xmlns:a16="http://schemas.microsoft.com/office/drawing/2014/main" id="{89523A8D-EB8F-EEC5-232B-CAD4BBB6C36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5134" y="2951609"/>
            <a:ext cx="676960" cy="676960"/>
          </a:xfrm>
          <a:prstGeom prst="rect">
            <a:avLst/>
          </a:prstGeom>
        </p:spPr>
      </p:pic>
      <p:pic>
        <p:nvPicPr>
          <p:cNvPr id="12" name="Graphic 11">
            <a:extLst>
              <a:ext uri="{FF2B5EF4-FFF2-40B4-BE49-F238E27FC236}">
                <a16:creationId xmlns:a16="http://schemas.microsoft.com/office/drawing/2014/main" id="{E2B2EE61-E4A0-4E8B-6718-7FA883DAEF3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7376" y="1897405"/>
            <a:ext cx="646331" cy="646331"/>
          </a:xfrm>
          <a:prstGeom prst="rect">
            <a:avLst/>
          </a:prstGeom>
        </p:spPr>
      </p:pic>
      <p:pic>
        <p:nvPicPr>
          <p:cNvPr id="14" name="Graphic 13">
            <a:extLst>
              <a:ext uri="{FF2B5EF4-FFF2-40B4-BE49-F238E27FC236}">
                <a16:creationId xmlns:a16="http://schemas.microsoft.com/office/drawing/2014/main" id="{3C2D2143-C092-28D1-2C49-3CE3B8C4005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3221" y="3764107"/>
            <a:ext cx="544670" cy="544670"/>
          </a:xfrm>
          <a:prstGeom prst="rect">
            <a:avLst/>
          </a:prstGeom>
        </p:spPr>
      </p:pic>
      <p:pic>
        <p:nvPicPr>
          <p:cNvPr id="16" name="Graphic 15">
            <a:extLst>
              <a:ext uri="{FF2B5EF4-FFF2-40B4-BE49-F238E27FC236}">
                <a16:creationId xmlns:a16="http://schemas.microsoft.com/office/drawing/2014/main" id="{3880D188-87C7-83BE-DFAD-D72F2BF2C6C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29581" y="1602718"/>
            <a:ext cx="646331" cy="646331"/>
          </a:xfrm>
          <a:prstGeom prst="rect">
            <a:avLst/>
          </a:prstGeom>
        </p:spPr>
      </p:pic>
      <p:pic>
        <p:nvPicPr>
          <p:cNvPr id="18" name="Graphic 17">
            <a:extLst>
              <a:ext uri="{FF2B5EF4-FFF2-40B4-BE49-F238E27FC236}">
                <a16:creationId xmlns:a16="http://schemas.microsoft.com/office/drawing/2014/main" id="{8592D45A-B0E8-DC9B-7AE1-4934D2EAA25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929579" y="2139032"/>
            <a:ext cx="646332" cy="646332"/>
          </a:xfrm>
          <a:prstGeom prst="rect">
            <a:avLst/>
          </a:prstGeom>
        </p:spPr>
      </p:pic>
      <p:pic>
        <p:nvPicPr>
          <p:cNvPr id="20" name="Graphic 19">
            <a:extLst>
              <a:ext uri="{FF2B5EF4-FFF2-40B4-BE49-F238E27FC236}">
                <a16:creationId xmlns:a16="http://schemas.microsoft.com/office/drawing/2014/main" id="{8E05A078-74A2-0CAE-AE73-6C4BC07B5D5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29579" y="2805903"/>
            <a:ext cx="646332" cy="646332"/>
          </a:xfrm>
          <a:prstGeom prst="rect">
            <a:avLst/>
          </a:prstGeom>
        </p:spPr>
      </p:pic>
      <p:pic>
        <p:nvPicPr>
          <p:cNvPr id="22" name="Graphic 21">
            <a:extLst>
              <a:ext uri="{FF2B5EF4-FFF2-40B4-BE49-F238E27FC236}">
                <a16:creationId xmlns:a16="http://schemas.microsoft.com/office/drawing/2014/main" id="{16CFDC65-05F4-DF17-40F9-E584D485497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942684" y="3586596"/>
            <a:ext cx="646333" cy="646333"/>
          </a:xfrm>
          <a:prstGeom prst="rect">
            <a:avLst/>
          </a:prstGeom>
        </p:spPr>
      </p:pic>
      <p:pic>
        <p:nvPicPr>
          <p:cNvPr id="24" name="Graphic 23">
            <a:extLst>
              <a:ext uri="{FF2B5EF4-FFF2-40B4-BE49-F238E27FC236}">
                <a16:creationId xmlns:a16="http://schemas.microsoft.com/office/drawing/2014/main" id="{ED575A70-9445-1583-2B7A-0DF75046A2C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929579" y="4417443"/>
            <a:ext cx="646333" cy="646333"/>
          </a:xfrm>
          <a:prstGeom prst="rect">
            <a:avLst/>
          </a:prstGeom>
        </p:spPr>
      </p:pic>
    </p:spTree>
    <p:extLst>
      <p:ext uri="{BB962C8B-B14F-4D97-AF65-F5344CB8AC3E}">
        <p14:creationId xmlns:p14="http://schemas.microsoft.com/office/powerpoint/2010/main" val="422467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C9905-7AAE-BF02-6764-1769041A10A7}"/>
              </a:ext>
            </a:extLst>
          </p:cNvPr>
          <p:cNvSpPr>
            <a:spLocks noGrp="1"/>
          </p:cNvSpPr>
          <p:nvPr>
            <p:ph type="title"/>
          </p:nvPr>
        </p:nvSpPr>
        <p:spPr>
          <a:xfrm>
            <a:off x="-1" y="-5926"/>
            <a:ext cx="11140430" cy="425733"/>
          </a:xfrm>
        </p:spPr>
        <p:txBody>
          <a:bodyPr/>
          <a:lstStyle/>
          <a:p>
            <a:r>
              <a:rPr lang="zh-CN" altLang="en-US" sz="2800" dirty="0"/>
              <a:t>补助管理系统（</a:t>
            </a:r>
            <a:r>
              <a:rPr lang="en-US" altLang="zh-CN" sz="2800" dirty="0"/>
              <a:t>GMS</a:t>
            </a:r>
            <a:r>
              <a:rPr lang="zh-CN" altLang="en-US" sz="2800" dirty="0"/>
              <a:t>）</a:t>
            </a:r>
            <a:r>
              <a:rPr lang="en-US" altLang="zh-CN" sz="2800" dirty="0"/>
              <a:t>– </a:t>
            </a:r>
            <a:r>
              <a:rPr lang="zh-CN" altLang="en-US" sz="2800" dirty="0"/>
              <a:t>登录界面</a:t>
            </a:r>
            <a:endParaRPr lang="en-US" sz="2800" dirty="0"/>
          </a:p>
        </p:txBody>
      </p:sp>
      <p:sp>
        <p:nvSpPr>
          <p:cNvPr id="3" name="TextBox 2">
            <a:extLst>
              <a:ext uri="{FF2B5EF4-FFF2-40B4-BE49-F238E27FC236}">
                <a16:creationId xmlns:a16="http://schemas.microsoft.com/office/drawing/2014/main" id="{AE146E71-43CE-A036-A920-57A69FD66E7C}"/>
              </a:ext>
            </a:extLst>
          </p:cNvPr>
          <p:cNvSpPr txBox="1"/>
          <p:nvPr/>
        </p:nvSpPr>
        <p:spPr>
          <a:xfrm>
            <a:off x="130629" y="736703"/>
            <a:ext cx="2168348" cy="2677656"/>
          </a:xfrm>
          <a:prstGeom prst="rect">
            <a:avLst/>
          </a:prstGeom>
          <a:noFill/>
        </p:spPr>
        <p:txBody>
          <a:bodyPr wrap="square" rtlCol="0">
            <a:spAutoFit/>
          </a:bodyPr>
          <a:lstStyle/>
          <a:p>
            <a:r>
              <a:rPr lang="zh-CN" altLang="en-US" sz="2400" dirty="0">
                <a:solidFill>
                  <a:srgbClr val="14558F"/>
                </a:solidFill>
              </a:rPr>
              <a:t>申请人需先注册 </a:t>
            </a:r>
            <a:r>
              <a:rPr lang="en-US" altLang="zh-CN" sz="2400" dirty="0" err="1">
                <a:solidFill>
                  <a:srgbClr val="14558F"/>
                </a:solidFill>
              </a:rPr>
              <a:t>MyMassGov</a:t>
            </a:r>
            <a:r>
              <a:rPr lang="en-US" altLang="zh-CN" sz="2400" dirty="0">
                <a:solidFill>
                  <a:srgbClr val="14558F"/>
                </a:solidFill>
              </a:rPr>
              <a:t> </a:t>
            </a:r>
            <a:r>
              <a:rPr lang="zh-CN" altLang="en-US" sz="2400" dirty="0">
                <a:solidFill>
                  <a:srgbClr val="14558F"/>
                </a:solidFill>
              </a:rPr>
              <a:t>账户并等待审核批准（最长可能需要</a:t>
            </a:r>
            <a:r>
              <a:rPr lang="en-US" altLang="zh-CN" sz="2400" dirty="0">
                <a:solidFill>
                  <a:srgbClr val="14558F"/>
                </a:solidFill>
              </a:rPr>
              <a:t>48</a:t>
            </a:r>
            <a:r>
              <a:rPr lang="zh-CN" altLang="en-US" sz="2400" dirty="0">
                <a:solidFill>
                  <a:srgbClr val="14558F"/>
                </a:solidFill>
              </a:rPr>
              <a:t>小时）</a:t>
            </a:r>
            <a:endParaRPr lang="en-US" dirty="0"/>
          </a:p>
        </p:txBody>
      </p:sp>
      <p:pic>
        <p:nvPicPr>
          <p:cNvPr id="9" name="Picture 8" descr="MyMassGov 网页登录界面的截图，显示个人用户、企业/市政/非营利组织用户和州雇员等不同账户类型。">
            <a:extLst>
              <a:ext uri="{FF2B5EF4-FFF2-40B4-BE49-F238E27FC236}">
                <a16:creationId xmlns:a16="http://schemas.microsoft.com/office/drawing/2014/main" id="{54BBBD6E-862D-1436-5891-A0C3A3D0EAD7}"/>
              </a:ext>
            </a:extLst>
          </p:cNvPr>
          <p:cNvPicPr>
            <a:picLocks noChangeAspect="1"/>
          </p:cNvPicPr>
          <p:nvPr/>
        </p:nvPicPr>
        <p:blipFill>
          <a:blip r:embed="rId3"/>
          <a:srcRect t="10552" b="15423"/>
          <a:stretch>
            <a:fillRect/>
          </a:stretch>
        </p:blipFill>
        <p:spPr>
          <a:xfrm>
            <a:off x="2386062" y="727580"/>
            <a:ext cx="9067963" cy="5402840"/>
          </a:xfrm>
          <a:prstGeom prst="rect">
            <a:avLst/>
          </a:prstGeom>
        </p:spPr>
      </p:pic>
      <p:sp>
        <p:nvSpPr>
          <p:cNvPr id="4" name="Slide Number Placeholder 3">
            <a:extLst>
              <a:ext uri="{FF2B5EF4-FFF2-40B4-BE49-F238E27FC236}">
                <a16:creationId xmlns:a16="http://schemas.microsoft.com/office/drawing/2014/main" id="{DB2FF2F4-3EFF-4D68-B1FB-4160A60F9969}"/>
              </a:ext>
            </a:extLst>
          </p:cNvPr>
          <p:cNvSpPr>
            <a:spLocks noGrp="1"/>
          </p:cNvSpPr>
          <p:nvPr>
            <p:ph type="sldNum" sz="quarter" idx="12"/>
          </p:nvPr>
        </p:nvSpPr>
        <p:spPr/>
        <p:txBody>
          <a:bodyPr/>
          <a:lstStyle/>
          <a:p>
            <a:fld id="{330EA680-D336-4FF7-8B7A-9848BB0A1C32}" type="slidenum">
              <a:rPr lang="en-US" sz="1800" smtClean="0">
                <a:solidFill>
                  <a:schemeClr val="tx1"/>
                </a:solidFill>
              </a:rPr>
              <a:t>14</a:t>
            </a:fld>
            <a:endParaRPr lang="en-US">
              <a:solidFill>
                <a:schemeClr val="tx1"/>
              </a:solidFill>
            </a:endParaRPr>
          </a:p>
        </p:txBody>
      </p:sp>
    </p:spTree>
    <p:extLst>
      <p:ext uri="{BB962C8B-B14F-4D97-AF65-F5344CB8AC3E}">
        <p14:creationId xmlns:p14="http://schemas.microsoft.com/office/powerpoint/2010/main" val="2356116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A5427-D0D3-6791-55E8-FE47DD77D339}"/>
              </a:ext>
            </a:extLst>
          </p:cNvPr>
          <p:cNvSpPr>
            <a:spLocks noGrp="1"/>
          </p:cNvSpPr>
          <p:nvPr>
            <p:ph type="title"/>
          </p:nvPr>
        </p:nvSpPr>
        <p:spPr/>
        <p:txBody>
          <a:bodyPr/>
          <a:lstStyle/>
          <a:p>
            <a:r>
              <a:rPr lang="zh-CN" altLang="en-US" sz="2800" dirty="0"/>
              <a:t>补助管理系统（</a:t>
            </a:r>
            <a:r>
              <a:rPr lang="en-US" altLang="zh-CN" sz="2800" dirty="0"/>
              <a:t>GMS</a:t>
            </a:r>
            <a:r>
              <a:rPr lang="zh-CN" altLang="en-US" sz="2800" dirty="0"/>
              <a:t>）</a:t>
            </a:r>
            <a:r>
              <a:rPr lang="en-US" altLang="zh-CN" sz="2800" dirty="0"/>
              <a:t>– </a:t>
            </a:r>
            <a:r>
              <a:rPr lang="zh-CN" altLang="en-US" sz="2800" dirty="0"/>
              <a:t>在线申请门户</a:t>
            </a:r>
            <a:endParaRPr lang="en-US" sz="2800" dirty="0"/>
          </a:p>
        </p:txBody>
      </p:sp>
      <p:sp>
        <p:nvSpPr>
          <p:cNvPr id="3" name="Content Placeholder 2">
            <a:extLst>
              <a:ext uri="{FF2B5EF4-FFF2-40B4-BE49-F238E27FC236}">
                <a16:creationId xmlns:a16="http://schemas.microsoft.com/office/drawing/2014/main" id="{D7626280-F4C0-72BF-407D-D29FF1213107}"/>
              </a:ext>
            </a:extLst>
          </p:cNvPr>
          <p:cNvSpPr>
            <a:spLocks noGrp="1"/>
          </p:cNvSpPr>
          <p:nvPr>
            <p:ph idx="1"/>
          </p:nvPr>
        </p:nvSpPr>
        <p:spPr>
          <a:xfrm>
            <a:off x="193265" y="880676"/>
            <a:ext cx="2942174" cy="5245804"/>
          </a:xfrm>
        </p:spPr>
        <p:txBody>
          <a:bodyPr>
            <a:normAutofit/>
          </a:bodyPr>
          <a:lstStyle/>
          <a:p>
            <a:pPr marL="0" indent="0">
              <a:buNone/>
            </a:pPr>
            <a:r>
              <a:rPr lang="zh-CN" altLang="en-US" dirty="0">
                <a:solidFill>
                  <a:srgbClr val="14558F"/>
                </a:solidFill>
                <a:latin typeface="+mn-ea"/>
              </a:rPr>
              <a:t>关于如何使用 </a:t>
            </a:r>
            <a:r>
              <a:rPr lang="en-US" altLang="zh-CN" dirty="0">
                <a:solidFill>
                  <a:srgbClr val="14558F"/>
                </a:solidFill>
                <a:latin typeface="+mn-ea"/>
              </a:rPr>
              <a:t>GMS </a:t>
            </a:r>
            <a:r>
              <a:rPr lang="zh-CN" altLang="en-US" dirty="0">
                <a:solidFill>
                  <a:srgbClr val="14558F"/>
                </a:solidFill>
                <a:latin typeface="+mn-ea"/>
              </a:rPr>
              <a:t>的视频和书面指南即将发布</a:t>
            </a:r>
            <a:endParaRPr lang="en-US" dirty="0">
              <a:solidFill>
                <a:srgbClr val="14558F"/>
              </a:solidFill>
              <a:latin typeface="+mn-ea"/>
            </a:endParaRPr>
          </a:p>
        </p:txBody>
      </p:sp>
      <p:sp>
        <p:nvSpPr>
          <p:cNvPr id="4" name="Slide Number Placeholder 3">
            <a:extLst>
              <a:ext uri="{FF2B5EF4-FFF2-40B4-BE49-F238E27FC236}">
                <a16:creationId xmlns:a16="http://schemas.microsoft.com/office/drawing/2014/main" id="{D68C73F7-D413-ECEB-682D-2344514132F0}"/>
              </a:ext>
            </a:extLst>
          </p:cNvPr>
          <p:cNvSpPr>
            <a:spLocks noGrp="1"/>
          </p:cNvSpPr>
          <p:nvPr>
            <p:ph type="sldNum" sz="quarter" idx="12"/>
          </p:nvPr>
        </p:nvSpPr>
        <p:spPr/>
        <p:txBody>
          <a:bodyPr/>
          <a:lstStyle/>
          <a:p>
            <a:fld id="{330EA680-D336-4FF7-8B7A-9848BB0A1C32}" type="slidenum">
              <a:rPr lang="en-US" sz="1800" smtClean="0">
                <a:solidFill>
                  <a:schemeClr val="tx1"/>
                </a:solidFill>
              </a:rPr>
              <a:t>15</a:t>
            </a:fld>
            <a:endParaRPr lang="en-US">
              <a:solidFill>
                <a:schemeClr val="tx1"/>
              </a:solidFill>
            </a:endParaRPr>
          </a:p>
        </p:txBody>
      </p:sp>
      <p:grpSp>
        <p:nvGrpSpPr>
          <p:cNvPr id="5" name="Group 4" descr="在线补助申请门户中干预方支持补助计划信息页面的截图。右上角的箭头指向“Start Grant Application”按钮。">
            <a:extLst>
              <a:ext uri="{FF2B5EF4-FFF2-40B4-BE49-F238E27FC236}">
                <a16:creationId xmlns:a16="http://schemas.microsoft.com/office/drawing/2014/main" id="{582AC356-262D-66FD-0E39-44E08D0ED6CA}"/>
              </a:ext>
            </a:extLst>
          </p:cNvPr>
          <p:cNvGrpSpPr/>
          <p:nvPr/>
        </p:nvGrpSpPr>
        <p:grpSpPr>
          <a:xfrm>
            <a:off x="3313613" y="737899"/>
            <a:ext cx="8063731" cy="5382201"/>
            <a:chOff x="3749041" y="744279"/>
            <a:chExt cx="8063731" cy="5382201"/>
          </a:xfrm>
        </p:grpSpPr>
        <p:pic>
          <p:nvPicPr>
            <p:cNvPr id="6" name="Picture 5" descr="在线补助申请门户中补助计划信息页面的截图。">
              <a:extLst>
                <a:ext uri="{FF2B5EF4-FFF2-40B4-BE49-F238E27FC236}">
                  <a16:creationId xmlns:a16="http://schemas.microsoft.com/office/drawing/2014/main" id="{0970470D-54B4-47D7-8A0C-7654CF622D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49041" y="966955"/>
              <a:ext cx="7985764" cy="5159525"/>
            </a:xfrm>
            <a:prstGeom prst="rect">
              <a:avLst/>
            </a:prstGeom>
          </p:spPr>
        </p:pic>
        <p:sp>
          <p:nvSpPr>
            <p:cNvPr id="7" name="Rectangle 6">
              <a:extLst>
                <a:ext uri="{FF2B5EF4-FFF2-40B4-BE49-F238E27FC236}">
                  <a16:creationId xmlns:a16="http://schemas.microsoft.com/office/drawing/2014/main" id="{D10F4B9A-2182-7F2D-7AAF-B45A37AC9412}"/>
                </a:ext>
                <a:ext uri="{C183D7F6-B498-43B3-948B-1728B52AA6E4}">
                  <adec:decorative xmlns:adec="http://schemas.microsoft.com/office/drawing/2017/decorative" val="1"/>
                </a:ext>
              </a:extLst>
            </p:cNvPr>
            <p:cNvSpPr/>
            <p:nvPr/>
          </p:nvSpPr>
          <p:spPr>
            <a:xfrm>
              <a:off x="9906000" y="3007783"/>
              <a:ext cx="1346200" cy="12488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30F00A0E-BE93-EE7E-C9DE-3B9BB2D095CA}"/>
                </a:ext>
                <a:ext uri="{C183D7F6-B498-43B3-948B-1728B52AA6E4}">
                  <adec:decorative xmlns:adec="http://schemas.microsoft.com/office/drawing/2017/decorative" val="1"/>
                </a:ext>
              </a:extLst>
            </p:cNvPr>
            <p:cNvSpPr/>
            <p:nvPr/>
          </p:nvSpPr>
          <p:spPr>
            <a:xfrm>
              <a:off x="9906000" y="3544600"/>
              <a:ext cx="1346200" cy="12488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Arrow: Left 8">
              <a:extLst>
                <a:ext uri="{FF2B5EF4-FFF2-40B4-BE49-F238E27FC236}">
                  <a16:creationId xmlns:a16="http://schemas.microsoft.com/office/drawing/2014/main" id="{408B13C1-6250-915B-56A3-F363FFBAF82C}"/>
                </a:ext>
                <a:ext uri="{C183D7F6-B498-43B3-948B-1728B52AA6E4}">
                  <adec:decorative xmlns:adec="http://schemas.microsoft.com/office/drawing/2017/decorative" val="1"/>
                </a:ext>
              </a:extLst>
            </p:cNvPr>
            <p:cNvSpPr/>
            <p:nvPr/>
          </p:nvSpPr>
          <p:spPr>
            <a:xfrm rot="7220129">
              <a:off x="9739423" y="1397589"/>
              <a:ext cx="850605" cy="828718"/>
            </a:xfrm>
            <a:prstGeom prst="leftArrow">
              <a:avLst/>
            </a:prstGeom>
            <a:solidFill>
              <a:srgbClr val="FFC000"/>
            </a:solidFill>
            <a:ln>
              <a:solidFill>
                <a:srgbClr val="B8A708"/>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Oval 9">
              <a:extLst>
                <a:ext uri="{FF2B5EF4-FFF2-40B4-BE49-F238E27FC236}">
                  <a16:creationId xmlns:a16="http://schemas.microsoft.com/office/drawing/2014/main" id="{50868B01-A795-CE57-2E2E-66C7449C910D}"/>
                </a:ext>
                <a:ext uri="{C183D7F6-B498-43B3-948B-1728B52AA6E4}">
                  <adec:decorative xmlns:adec="http://schemas.microsoft.com/office/drawing/2017/decorative" val="1"/>
                </a:ext>
              </a:extLst>
            </p:cNvPr>
            <p:cNvSpPr/>
            <p:nvPr/>
          </p:nvSpPr>
          <p:spPr>
            <a:xfrm>
              <a:off x="10239153" y="744279"/>
              <a:ext cx="1573619" cy="914400"/>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C6FC3A-18AE-55E3-0E74-63BE57CA29B2}"/>
                </a:ext>
                <a:ext uri="{C183D7F6-B498-43B3-948B-1728B52AA6E4}">
                  <adec:decorative xmlns:adec="http://schemas.microsoft.com/office/drawing/2017/decorative" val="1"/>
                </a:ext>
              </a:extLst>
            </p:cNvPr>
            <p:cNvSpPr/>
            <p:nvPr/>
          </p:nvSpPr>
          <p:spPr>
            <a:xfrm>
              <a:off x="4133088" y="5586984"/>
              <a:ext cx="640080" cy="14630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05482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70F1A-A024-CB82-9A89-A157ABFFC9BF}"/>
              </a:ext>
            </a:extLst>
          </p:cNvPr>
          <p:cNvSpPr>
            <a:spLocks noGrp="1"/>
          </p:cNvSpPr>
          <p:nvPr>
            <p:ph type="title"/>
          </p:nvPr>
        </p:nvSpPr>
        <p:spPr/>
        <p:txBody>
          <a:bodyPr/>
          <a:lstStyle/>
          <a:p>
            <a:r>
              <a:rPr lang="zh-CN" altLang="en-US" sz="2800" dirty="0"/>
              <a:t>申请人可获取的资源</a:t>
            </a:r>
            <a:endParaRPr lang="en-US" sz="2800" dirty="0"/>
          </a:p>
        </p:txBody>
      </p:sp>
      <p:sp>
        <p:nvSpPr>
          <p:cNvPr id="3" name="Content Placeholder 2">
            <a:extLst>
              <a:ext uri="{FF2B5EF4-FFF2-40B4-BE49-F238E27FC236}">
                <a16:creationId xmlns:a16="http://schemas.microsoft.com/office/drawing/2014/main" id="{7E7061DF-B7AE-CB78-9834-372DFADEB8A9}"/>
              </a:ext>
            </a:extLst>
          </p:cNvPr>
          <p:cNvSpPr>
            <a:spLocks noGrp="1"/>
          </p:cNvSpPr>
          <p:nvPr>
            <p:ph idx="1"/>
          </p:nvPr>
        </p:nvSpPr>
        <p:spPr>
          <a:xfrm>
            <a:off x="220318" y="706929"/>
            <a:ext cx="10920112" cy="5444142"/>
          </a:xfrm>
        </p:spPr>
        <p:txBody>
          <a:bodyPr>
            <a:normAutofit/>
          </a:bodyPr>
          <a:lstStyle/>
          <a:p>
            <a:r>
              <a:rPr lang="ko-KR" altLang="en-US" dirty="0">
                <a:solidFill>
                  <a:srgbClr val="14558F"/>
                </a:solidFill>
              </a:rPr>
              <a:t>干预方支持补助计划网页 </a:t>
            </a:r>
            <a:r>
              <a:rPr lang="en-US" altLang="ko-KR" dirty="0">
                <a:solidFill>
                  <a:srgbClr val="14558F"/>
                </a:solidFill>
              </a:rPr>
              <a:t>-</a:t>
            </a:r>
            <a:r>
              <a:rPr lang="ko-KR" altLang="en-US" dirty="0">
                <a:solidFill>
                  <a:srgbClr val="14558F"/>
                </a:solidFill>
              </a:rPr>
              <a:t>（</a:t>
            </a:r>
            <a:r>
              <a:rPr lang="en-US" dirty="0">
                <a:solidFill>
                  <a:srgbClr val="14558F"/>
                </a:solidFill>
              </a:rPr>
              <a:t>mass.gov/</a:t>
            </a:r>
            <a:r>
              <a:rPr lang="en-US" dirty="0" err="1">
                <a:solidFill>
                  <a:srgbClr val="14558F"/>
                </a:solidFill>
              </a:rPr>
              <a:t>IntervenorProgram</a:t>
            </a:r>
            <a:r>
              <a:rPr lang="en-US" dirty="0">
                <a:solidFill>
                  <a:srgbClr val="14558F"/>
                </a:solidFill>
              </a:rPr>
              <a:t>）</a:t>
            </a:r>
          </a:p>
          <a:p>
            <a:r>
              <a:rPr lang="ko-KR" altLang="en-US" dirty="0">
                <a:solidFill>
                  <a:srgbClr val="14558F"/>
                </a:solidFill>
              </a:rPr>
              <a:t>干预方支持补助计划指南（</a:t>
            </a:r>
            <a:r>
              <a:rPr lang="en-US" altLang="ko-KR" dirty="0">
                <a:solidFill>
                  <a:srgbClr val="14558F"/>
                </a:solidFill>
              </a:rPr>
              <a:t>2026</a:t>
            </a:r>
            <a:r>
              <a:rPr lang="ko-KR" altLang="en-US" dirty="0">
                <a:solidFill>
                  <a:srgbClr val="14558F"/>
                </a:solidFill>
              </a:rPr>
              <a:t>年</a:t>
            </a:r>
            <a:r>
              <a:rPr lang="en-US" altLang="ko-KR" dirty="0">
                <a:solidFill>
                  <a:srgbClr val="14558F"/>
                </a:solidFill>
              </a:rPr>
              <a:t>7</a:t>
            </a:r>
            <a:r>
              <a:rPr lang="ko-KR" altLang="en-US" dirty="0">
                <a:solidFill>
                  <a:srgbClr val="14558F"/>
                </a:solidFill>
              </a:rPr>
              <a:t>月</a:t>
            </a:r>
            <a:r>
              <a:rPr lang="en-US" altLang="ko-KR" dirty="0">
                <a:solidFill>
                  <a:srgbClr val="14558F"/>
                </a:solidFill>
              </a:rPr>
              <a:t>1</a:t>
            </a:r>
            <a:r>
              <a:rPr lang="ko-KR" altLang="en-US" dirty="0">
                <a:solidFill>
                  <a:srgbClr val="14558F"/>
                </a:solidFill>
              </a:rPr>
              <a:t>日）</a:t>
            </a:r>
            <a:endParaRPr lang="en-US" dirty="0">
              <a:solidFill>
                <a:srgbClr val="14558F"/>
              </a:solidFill>
            </a:endParaRPr>
          </a:p>
          <a:p>
            <a:pPr lvl="1"/>
            <a:r>
              <a:rPr lang="zh-CN" altLang="en-US" dirty="0">
                <a:solidFill>
                  <a:srgbClr val="14558F"/>
                </a:solidFill>
              </a:rPr>
              <a:t>详细说明如何申请干预、选址委员会与公用事业部程序中干预方式的差异、申请流程、术语表等</a:t>
            </a:r>
            <a:endParaRPr lang="en-US" dirty="0">
              <a:solidFill>
                <a:srgbClr val="14558F"/>
              </a:solidFill>
            </a:endParaRPr>
          </a:p>
          <a:p>
            <a:r>
              <a:rPr lang="zh-CN" altLang="en-US" dirty="0">
                <a:solidFill>
                  <a:srgbClr val="14558F"/>
                </a:solidFill>
              </a:rPr>
              <a:t>视频模块（开发中）</a:t>
            </a:r>
            <a:endParaRPr lang="en-US" dirty="0">
              <a:solidFill>
                <a:srgbClr val="14558F"/>
              </a:solidFill>
            </a:endParaRPr>
          </a:p>
          <a:p>
            <a:pPr lvl="1"/>
            <a:r>
              <a:rPr lang="zh-CN" altLang="en-US" dirty="0">
                <a:solidFill>
                  <a:srgbClr val="14558F"/>
                </a:solidFill>
              </a:rPr>
              <a:t>公用事业部（</a:t>
            </a:r>
            <a:r>
              <a:rPr lang="en-US" altLang="zh-CN" dirty="0">
                <a:solidFill>
                  <a:srgbClr val="14558F"/>
                </a:solidFill>
              </a:rPr>
              <a:t>DPU</a:t>
            </a:r>
            <a:r>
              <a:rPr lang="zh-CN" altLang="en-US" dirty="0">
                <a:solidFill>
                  <a:srgbClr val="14558F"/>
                </a:solidFill>
              </a:rPr>
              <a:t>）及选址委员会概述</a:t>
            </a:r>
            <a:endParaRPr lang="en-US" altLang="zh-CN" dirty="0">
              <a:solidFill>
                <a:srgbClr val="14558F"/>
              </a:solidFill>
            </a:endParaRPr>
          </a:p>
          <a:p>
            <a:pPr lvl="1"/>
            <a:r>
              <a:rPr lang="zh-CN" altLang="en-US" dirty="0">
                <a:solidFill>
                  <a:srgbClr val="14558F"/>
                </a:solidFill>
              </a:rPr>
              <a:t>干预方支持补助计划概述</a:t>
            </a:r>
            <a:endParaRPr lang="en-US" altLang="zh-CN" dirty="0">
              <a:solidFill>
                <a:srgbClr val="14558F"/>
              </a:solidFill>
            </a:endParaRPr>
          </a:p>
          <a:p>
            <a:pPr lvl="1"/>
            <a:r>
              <a:rPr lang="zh-CN" altLang="en-US" dirty="0">
                <a:solidFill>
                  <a:srgbClr val="14558F"/>
                </a:solidFill>
              </a:rPr>
              <a:t>作为干预方参与</a:t>
            </a:r>
            <a:r>
              <a:rPr lang="en-US" altLang="zh-CN" dirty="0">
                <a:solidFill>
                  <a:srgbClr val="14558F"/>
                </a:solidFill>
              </a:rPr>
              <a:t>——</a:t>
            </a:r>
            <a:r>
              <a:rPr lang="zh-CN" altLang="en-US" dirty="0">
                <a:solidFill>
                  <a:srgbClr val="14558F"/>
                </a:solidFill>
              </a:rPr>
              <a:t>角色与流程</a:t>
            </a:r>
            <a:endParaRPr lang="en-US" altLang="zh-CN" dirty="0">
              <a:solidFill>
                <a:srgbClr val="14558F"/>
              </a:solidFill>
            </a:endParaRPr>
          </a:p>
          <a:p>
            <a:pPr lvl="1"/>
            <a:r>
              <a:rPr lang="zh-CN" altLang="en-US" dirty="0">
                <a:solidFill>
                  <a:srgbClr val="14558F"/>
                </a:solidFill>
              </a:rPr>
              <a:t>如何在补助管理系统（</a:t>
            </a:r>
            <a:r>
              <a:rPr lang="en-US" altLang="zh-CN" dirty="0">
                <a:solidFill>
                  <a:srgbClr val="14558F"/>
                </a:solidFill>
              </a:rPr>
              <a:t>GMS</a:t>
            </a:r>
            <a:r>
              <a:rPr lang="zh-CN" altLang="en-US" dirty="0">
                <a:solidFill>
                  <a:srgbClr val="14558F"/>
                </a:solidFill>
              </a:rPr>
              <a:t>）中申请干预方支持补助计划（含操作演示视频）</a:t>
            </a:r>
            <a:endParaRPr lang="en-US" dirty="0">
              <a:solidFill>
                <a:srgbClr val="14558F"/>
              </a:solidFill>
            </a:endParaRPr>
          </a:p>
          <a:p>
            <a:r>
              <a:rPr lang="zh-CN" altLang="en-US" dirty="0">
                <a:solidFill>
                  <a:srgbClr val="14558F"/>
                </a:solidFill>
              </a:rPr>
              <a:t>补助管理系统使用指南</a:t>
            </a:r>
            <a:endParaRPr lang="en-US" altLang="zh-CN" dirty="0">
              <a:solidFill>
                <a:srgbClr val="14558F"/>
              </a:solidFill>
            </a:endParaRPr>
          </a:p>
          <a:p>
            <a:r>
              <a:rPr lang="zh-CN" altLang="en-US" dirty="0">
                <a:solidFill>
                  <a:srgbClr val="14558F"/>
                </a:solidFill>
              </a:rPr>
              <a:t>公用事业部程序步骤说明</a:t>
            </a:r>
            <a:endParaRPr lang="en-US" altLang="zh-CN" dirty="0">
              <a:solidFill>
                <a:srgbClr val="14558F"/>
              </a:solidFill>
            </a:endParaRPr>
          </a:p>
          <a:p>
            <a:r>
              <a:rPr lang="zh-CN" altLang="en-US" dirty="0">
                <a:solidFill>
                  <a:srgbClr val="14558F"/>
                </a:solidFill>
              </a:rPr>
              <a:t>选址委员会程序步骤说明</a:t>
            </a:r>
            <a:endParaRPr lang="en-US" altLang="zh-CN" dirty="0">
              <a:solidFill>
                <a:srgbClr val="14558F"/>
              </a:solidFill>
            </a:endParaRPr>
          </a:p>
          <a:p>
            <a:r>
              <a:rPr lang="zh-CN" altLang="en-US" dirty="0">
                <a:solidFill>
                  <a:srgbClr val="14558F"/>
                </a:solidFill>
              </a:rPr>
              <a:t>项目联系邮箱 </a:t>
            </a:r>
            <a:r>
              <a:rPr lang="en-US" altLang="zh-CN" dirty="0">
                <a:solidFill>
                  <a:srgbClr val="14558F"/>
                </a:solidFill>
              </a:rPr>
              <a:t>-</a:t>
            </a:r>
            <a:r>
              <a:rPr lang="en-US" dirty="0">
                <a:solidFill>
                  <a:srgbClr val="14558F"/>
                </a:solidFill>
              </a:rPr>
              <a:t> </a:t>
            </a:r>
            <a:r>
              <a:rPr lang="en-US" dirty="0">
                <a:solidFill>
                  <a:srgbClr val="14558F"/>
                </a:solidFill>
                <a:hlinkClick r:id="rId3"/>
              </a:rPr>
              <a:t>dpu.isgp@mass.gov</a:t>
            </a:r>
            <a:r>
              <a:rPr lang="en-US" dirty="0">
                <a:solidFill>
                  <a:srgbClr val="14558F"/>
                </a:solidFill>
              </a:rPr>
              <a:t> </a:t>
            </a:r>
          </a:p>
        </p:txBody>
      </p:sp>
      <p:sp>
        <p:nvSpPr>
          <p:cNvPr id="4" name="Slide Number Placeholder 3">
            <a:extLst>
              <a:ext uri="{FF2B5EF4-FFF2-40B4-BE49-F238E27FC236}">
                <a16:creationId xmlns:a16="http://schemas.microsoft.com/office/drawing/2014/main" id="{BA735931-1313-F889-563F-D22C515E4459}"/>
              </a:ext>
            </a:extLst>
          </p:cNvPr>
          <p:cNvSpPr>
            <a:spLocks noGrp="1"/>
          </p:cNvSpPr>
          <p:nvPr>
            <p:ph type="sldNum" sz="quarter" idx="12"/>
          </p:nvPr>
        </p:nvSpPr>
        <p:spPr/>
        <p:txBody>
          <a:bodyPr/>
          <a:lstStyle/>
          <a:p>
            <a:fld id="{330EA680-D336-4FF7-8B7A-9848BB0A1C32}" type="slidenum">
              <a:rPr lang="en-US" sz="1800" smtClean="0">
                <a:solidFill>
                  <a:schemeClr val="tx1"/>
                </a:solidFill>
              </a:rPr>
              <a:t>16</a:t>
            </a:fld>
            <a:endParaRPr lang="en-US">
              <a:solidFill>
                <a:schemeClr val="tx1"/>
              </a:solidFill>
            </a:endParaRPr>
          </a:p>
        </p:txBody>
      </p:sp>
    </p:spTree>
    <p:extLst>
      <p:ext uri="{BB962C8B-B14F-4D97-AF65-F5344CB8AC3E}">
        <p14:creationId xmlns:p14="http://schemas.microsoft.com/office/powerpoint/2010/main" val="693197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0EBE30-0CE5-D56F-D126-DDF8B0EFF019}"/>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578" y="2228506"/>
            <a:ext cx="2400987" cy="2400987"/>
          </a:xfrm>
          <a:prstGeom prst="rect">
            <a:avLst/>
          </a:prstGeom>
        </p:spPr>
      </p:pic>
      <p:sp>
        <p:nvSpPr>
          <p:cNvPr id="2" name="Title 1"/>
          <p:cNvSpPr>
            <a:spLocks noGrp="1"/>
          </p:cNvSpPr>
          <p:nvPr>
            <p:ph type="ctrTitle"/>
          </p:nvPr>
        </p:nvSpPr>
        <p:spPr>
          <a:xfrm>
            <a:off x="3267093" y="686221"/>
            <a:ext cx="8924907" cy="3212586"/>
          </a:xfrm>
        </p:spPr>
        <p:txBody>
          <a:bodyPr>
            <a:noAutofit/>
          </a:bodyPr>
          <a:lstStyle/>
          <a:p>
            <a:pPr>
              <a:spcAft>
                <a:spcPts val="600"/>
              </a:spcAft>
            </a:pPr>
            <a:r>
              <a:rPr lang="zh-CN" altLang="en-US" sz="8000" b="1" dirty="0">
                <a:latin typeface="SimSun" panose="02010600030101010101" pitchFamily="2" charset="-122"/>
                <a:ea typeface="SimSun" panose="02010600030101010101" pitchFamily="2" charset="-122"/>
              </a:rPr>
              <a:t>干预方支持补助计划</a:t>
            </a:r>
            <a:endParaRPr lang="en-US" sz="8000" b="1" dirty="0">
              <a:latin typeface="SimSun" panose="02010600030101010101" pitchFamily="2" charset="-122"/>
              <a:ea typeface="SimSun" panose="02010600030101010101" pitchFamily="2" charset="-122"/>
            </a:endParaRPr>
          </a:p>
        </p:txBody>
      </p:sp>
      <p:sp>
        <p:nvSpPr>
          <p:cNvPr id="3" name="Subtitle 2"/>
          <p:cNvSpPr>
            <a:spLocks noGrp="1"/>
          </p:cNvSpPr>
          <p:nvPr>
            <p:ph type="subTitle" idx="1"/>
          </p:nvPr>
        </p:nvSpPr>
        <p:spPr>
          <a:xfrm>
            <a:off x="4667863" y="4040307"/>
            <a:ext cx="6705600" cy="2311400"/>
          </a:xfrm>
        </p:spPr>
        <p:txBody>
          <a:bodyPr vert="horz" lIns="91440" tIns="45720" rIns="91440" bIns="45720" rtlCol="0" anchor="t">
            <a:normAutofit fontScale="92500" lnSpcReduction="20000"/>
          </a:bodyPr>
          <a:lstStyle/>
          <a:p>
            <a:pPr algn="r"/>
            <a:endParaRPr lang="en-US" b="1" i="1" dirty="0">
              <a:ea typeface="Calibri"/>
              <a:cs typeface="Calibri"/>
            </a:endParaRPr>
          </a:p>
          <a:p>
            <a:pPr algn="l">
              <a:lnSpc>
                <a:spcPct val="100000"/>
              </a:lnSpc>
            </a:pPr>
            <a:r>
              <a:rPr lang="en-US" b="1" dirty="0">
                <a:latin typeface="SimSun" panose="02010600030101010101" pitchFamily="2" charset="-122"/>
                <a:ea typeface="SimSun" panose="02010600030101010101" pitchFamily="2" charset="-122"/>
                <a:cs typeface="Calibri"/>
              </a:rPr>
              <a:t>Jessica Freedman</a:t>
            </a:r>
          </a:p>
          <a:p>
            <a:pPr algn="l">
              <a:lnSpc>
                <a:spcPct val="100000"/>
              </a:lnSpc>
            </a:pPr>
            <a:r>
              <a:rPr lang="ko-KR" altLang="en-US" b="1" dirty="0">
                <a:latin typeface="SimSun" panose="02010600030101010101" pitchFamily="2" charset="-122"/>
                <a:ea typeface="Calibri"/>
                <a:cs typeface="Calibri"/>
              </a:rPr>
              <a:t>助理总检察长</a:t>
            </a:r>
            <a:endParaRPr lang="en-US" altLang="ko-KR" b="1" dirty="0">
              <a:latin typeface="SimSun" panose="02010600030101010101" pitchFamily="2" charset="-122"/>
              <a:ea typeface="Calibri"/>
              <a:cs typeface="Calibri"/>
            </a:endParaRPr>
          </a:p>
          <a:p>
            <a:pPr algn="l">
              <a:lnSpc>
                <a:spcPct val="100000"/>
              </a:lnSpc>
            </a:pPr>
            <a:r>
              <a:rPr lang="ko-KR" altLang="en-US" b="1" dirty="0">
                <a:latin typeface="SimSun" panose="02010600030101010101" pitchFamily="2" charset="-122"/>
                <a:ea typeface="Calibri"/>
                <a:cs typeface="Calibri"/>
              </a:rPr>
              <a:t>能源与费率支付者权益倡导司</a:t>
            </a:r>
            <a:endParaRPr lang="en-US" altLang="ko-KR" b="1" dirty="0">
              <a:latin typeface="SimSun" panose="02010600030101010101" pitchFamily="2" charset="-122"/>
              <a:ea typeface="Calibri"/>
              <a:cs typeface="Calibri"/>
            </a:endParaRPr>
          </a:p>
          <a:p>
            <a:pPr algn="l">
              <a:lnSpc>
                <a:spcPct val="100000"/>
              </a:lnSpc>
            </a:pPr>
            <a:r>
              <a:rPr lang="en-US" b="1" dirty="0">
                <a:latin typeface="SimSun" panose="02010600030101010101" pitchFamily="2" charset="-122"/>
                <a:ea typeface="SimSun" panose="02010600030101010101" pitchFamily="2" charset="-122"/>
                <a:cs typeface="Calibri"/>
              </a:rPr>
              <a:t>Andrea Joy Campbell </a:t>
            </a:r>
            <a:r>
              <a:rPr lang="ko-KR" altLang="en-US" b="1" dirty="0">
                <a:latin typeface="SimSun" panose="02010600030101010101" pitchFamily="2" charset="-122"/>
                <a:ea typeface="Calibri"/>
                <a:cs typeface="Calibri"/>
              </a:rPr>
              <a:t>总检察长办公室</a:t>
            </a:r>
            <a:endParaRPr lang="en-US" altLang="ko-KR" b="1" dirty="0">
              <a:latin typeface="SimSun" panose="02010600030101010101" pitchFamily="2" charset="-122"/>
              <a:ea typeface="Calibri"/>
              <a:cs typeface="Calibri"/>
            </a:endParaRPr>
          </a:p>
          <a:p>
            <a:pPr algn="l">
              <a:lnSpc>
                <a:spcPct val="100000"/>
              </a:lnSpc>
            </a:pPr>
            <a:r>
              <a:rPr lang="en-US" altLang="ko-KR" b="1" dirty="0">
                <a:latin typeface="SimSun" panose="02010600030101010101" pitchFamily="2" charset="-122"/>
                <a:ea typeface="SimSun" panose="02010600030101010101" pitchFamily="2" charset="-122"/>
                <a:cs typeface="Calibri"/>
              </a:rPr>
              <a:t>2026</a:t>
            </a:r>
            <a:r>
              <a:rPr lang="ko-KR" altLang="en-US" b="1" dirty="0">
                <a:latin typeface="SimSun" panose="02010600030101010101" pitchFamily="2" charset="-122"/>
                <a:ea typeface="Calibri"/>
                <a:cs typeface="Calibri"/>
              </a:rPr>
              <a:t>年</a:t>
            </a:r>
            <a:r>
              <a:rPr lang="en-US" altLang="ko-KR" b="1" dirty="0">
                <a:latin typeface="SimSun" panose="02010600030101010101" pitchFamily="2" charset="-122"/>
                <a:ea typeface="SimSun" panose="02010600030101010101" pitchFamily="2" charset="-122"/>
                <a:cs typeface="Calibri"/>
              </a:rPr>
              <a:t>6</a:t>
            </a:r>
            <a:r>
              <a:rPr lang="ko-KR" altLang="en-US" b="1" dirty="0">
                <a:latin typeface="SimSun" panose="02010600030101010101" pitchFamily="2" charset="-122"/>
                <a:ea typeface="Calibri"/>
                <a:cs typeface="Calibri"/>
              </a:rPr>
              <a:t>月</a:t>
            </a:r>
            <a:endParaRPr lang="en-US" b="1" dirty="0">
              <a:latin typeface="SimSun" panose="02010600030101010101" pitchFamily="2" charset="-122"/>
              <a:ea typeface="SimSun" panose="02010600030101010101" pitchFamily="2" charset="-122"/>
              <a:cs typeface="Calibri"/>
            </a:endParaRPr>
          </a:p>
        </p:txBody>
      </p:sp>
      <p:sp>
        <p:nvSpPr>
          <p:cNvPr id="7" name="Rectangle 6">
            <a:extLst>
              <a:ext uri="{FF2B5EF4-FFF2-40B4-BE49-F238E27FC236}">
                <a16:creationId xmlns:a16="http://schemas.microsoft.com/office/drawing/2014/main" id="{63E13A92-BE2B-EA99-7D48-6DCA6E26946C}"/>
              </a:ext>
              <a:ext uri="{C183D7F6-B498-43B3-948B-1728B52AA6E4}">
                <adec:decorative xmlns:adec="http://schemas.microsoft.com/office/drawing/2017/decorative" val="1"/>
              </a:ext>
            </a:extLst>
          </p:cNvPr>
          <p:cNvSpPr/>
          <p:nvPr/>
        </p:nvSpPr>
        <p:spPr>
          <a:xfrm>
            <a:off x="3276237" y="0"/>
            <a:ext cx="70467"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Slide Number Placeholder 3">
            <a:extLst>
              <a:ext uri="{FF2B5EF4-FFF2-40B4-BE49-F238E27FC236}">
                <a16:creationId xmlns:a16="http://schemas.microsoft.com/office/drawing/2014/main" id="{6922D886-3906-19B8-D9DD-14DE2F1A1E16}"/>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17</a:t>
            </a:fld>
            <a:endParaRPr lang="en-US">
              <a:solidFill>
                <a:schemeClr val="tx1"/>
              </a:solidFill>
            </a:endParaRPr>
          </a:p>
        </p:txBody>
      </p:sp>
    </p:spTree>
    <p:extLst>
      <p:ext uri="{BB962C8B-B14F-4D97-AF65-F5344CB8AC3E}">
        <p14:creationId xmlns:p14="http://schemas.microsoft.com/office/powerpoint/2010/main" val="2596608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350F1-6E80-67D5-EA08-24F935FB815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AADAE92-A85D-3441-2887-0F459988F6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0E874879-41D6-0AD6-8EDB-CFCB7E3ADA39}"/>
              </a:ext>
            </a:extLst>
          </p:cNvPr>
          <p:cNvSpPr>
            <a:spLocks noGrp="1"/>
          </p:cNvSpPr>
          <p:nvPr>
            <p:ph type="title"/>
          </p:nvPr>
        </p:nvSpPr>
        <p:spPr>
          <a:xfrm>
            <a:off x="1676400" y="39995"/>
            <a:ext cx="10515600" cy="1134706"/>
          </a:xfrm>
        </p:spPr>
        <p:txBody>
          <a:bodyPr>
            <a:noAutofit/>
          </a:bodyPr>
          <a:lstStyle/>
          <a:p>
            <a:pPr algn="ctr"/>
            <a:r>
              <a:rPr lang="zh-CN" altLang="en-US" sz="3600" b="1" dirty="0">
                <a:latin typeface="SimSun" panose="02010600030101010101" pitchFamily="2" charset="-122"/>
                <a:ea typeface="SimSun" panose="02010600030101010101" pitchFamily="2" charset="-122"/>
              </a:rPr>
              <a:t>总检察长办公室（</a:t>
            </a:r>
            <a:r>
              <a:rPr lang="en-US" altLang="zh-CN" sz="3600" b="1" dirty="0">
                <a:latin typeface="SimSun" panose="02010600030101010101" pitchFamily="2" charset="-122"/>
                <a:ea typeface="SimSun" panose="02010600030101010101" pitchFamily="2" charset="-122"/>
              </a:rPr>
              <a:t>AGO</a:t>
            </a:r>
            <a:r>
              <a:rPr lang="zh-CN" altLang="en-US" sz="3600" b="1" dirty="0">
                <a:latin typeface="SimSun" panose="02010600030101010101" pitchFamily="2" charset="-122"/>
                <a:ea typeface="SimSun" panose="02010600030101010101" pitchFamily="2" charset="-122"/>
              </a:rPr>
              <a:t>）下属能源与费率支付者权益倡导司（</a:t>
            </a:r>
            <a:r>
              <a:rPr lang="en-US" altLang="zh-CN" sz="3600" b="1" dirty="0">
                <a:latin typeface="SimSun" panose="02010600030101010101" pitchFamily="2" charset="-122"/>
                <a:ea typeface="SimSun" panose="02010600030101010101" pitchFamily="2" charset="-122"/>
              </a:rPr>
              <a:t>ERA</a:t>
            </a:r>
            <a:r>
              <a:rPr lang="zh-CN" altLang="en-US" sz="3600" b="1" dirty="0">
                <a:latin typeface="SimSun" panose="02010600030101010101" pitchFamily="2" charset="-122"/>
                <a:ea typeface="SimSun" panose="02010600030101010101" pitchFamily="2" charset="-122"/>
              </a:rPr>
              <a:t>）</a:t>
            </a:r>
            <a:endParaRPr lang="en-US" sz="3600" b="1" dirty="0">
              <a:latin typeface="SimSun" panose="02010600030101010101" pitchFamily="2" charset="-122"/>
              <a:ea typeface="SimSun" panose="02010600030101010101" pitchFamily="2" charset="-122"/>
            </a:endParaRPr>
          </a:p>
        </p:txBody>
      </p:sp>
      <p:sp>
        <p:nvSpPr>
          <p:cNvPr id="5" name="Rectangle 4">
            <a:extLst>
              <a:ext uri="{FF2B5EF4-FFF2-40B4-BE49-F238E27FC236}">
                <a16:creationId xmlns:a16="http://schemas.microsoft.com/office/drawing/2014/main" id="{FE712B79-CA7F-866A-9476-682CE587244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Content Placeholder 1">
            <a:extLst>
              <a:ext uri="{FF2B5EF4-FFF2-40B4-BE49-F238E27FC236}">
                <a16:creationId xmlns:a16="http://schemas.microsoft.com/office/drawing/2014/main" id="{0BCB8E78-0D2F-CE1F-FA8C-4CEA70C4A51D}"/>
              </a:ext>
            </a:extLst>
          </p:cNvPr>
          <p:cNvSpPr txBox="1">
            <a:spLocks/>
          </p:cNvSpPr>
          <p:nvPr/>
        </p:nvSpPr>
        <p:spPr>
          <a:xfrm>
            <a:off x="142044" y="1593474"/>
            <a:ext cx="8392356" cy="498032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zh-CN" altLang="en-US" dirty="0">
                <a:latin typeface="SimSun" panose="02010600030101010101" pitchFamily="2" charset="-122"/>
                <a:ea typeface="SimSun" panose="02010600030101010101" pitchFamily="2" charset="-122"/>
              </a:rPr>
              <a:t>总检察长是本州公用事业费率支付者的法定代表，并依据法律授权，在公用事业部（</a:t>
            </a:r>
            <a:r>
              <a:rPr lang="en-US" altLang="zh-CN" dirty="0">
                <a:latin typeface="SimSun" panose="02010600030101010101" pitchFamily="2" charset="-122"/>
                <a:ea typeface="SimSun" panose="02010600030101010101" pitchFamily="2" charset="-122"/>
              </a:rPr>
              <a:t>DPU</a:t>
            </a:r>
            <a:r>
              <a:rPr lang="zh-CN" altLang="en-US" dirty="0">
                <a:latin typeface="SimSun" panose="02010600030101010101" pitchFamily="2" charset="-122"/>
                <a:ea typeface="SimSun" panose="02010600030101010101" pitchFamily="2" charset="-122"/>
              </a:rPr>
              <a:t>）及联邦（</a:t>
            </a:r>
            <a:r>
              <a:rPr lang="en-US" altLang="zh-CN" dirty="0">
                <a:latin typeface="SimSun" panose="02010600030101010101" pitchFamily="2" charset="-122"/>
                <a:ea typeface="SimSun" panose="02010600030101010101" pitchFamily="2" charset="-122"/>
              </a:rPr>
              <a:t>FERC</a:t>
            </a:r>
            <a:r>
              <a:rPr lang="zh-CN" altLang="en-US" dirty="0">
                <a:latin typeface="SimSun" panose="02010600030101010101" pitchFamily="2" charset="-122"/>
                <a:ea typeface="SimSun" panose="02010600030101010101" pitchFamily="2" charset="-122"/>
              </a:rPr>
              <a:t>）相关程序中代表公用事业费率支付者参与干预。参见</a:t>
            </a:r>
            <a:r>
              <a:rPr lang="en-US" altLang="zh-CN" dirty="0">
                <a:latin typeface="SimSun" panose="02010600030101010101" pitchFamily="2" charset="-122"/>
                <a:ea typeface="SimSun" panose="02010600030101010101" pitchFamily="2" charset="-122"/>
              </a:rPr>
              <a:t>《</a:t>
            </a:r>
            <a:r>
              <a:rPr lang="zh-CN" altLang="en-US" dirty="0">
                <a:latin typeface="SimSun" panose="02010600030101010101" pitchFamily="2" charset="-122"/>
                <a:ea typeface="SimSun" panose="02010600030101010101" pitchFamily="2" charset="-122"/>
              </a:rPr>
              <a:t>马萨诸塞州普通法</a:t>
            </a:r>
            <a:r>
              <a:rPr lang="en-US" altLang="zh-CN" dirty="0">
                <a:latin typeface="SimSun" panose="02010600030101010101" pitchFamily="2" charset="-122"/>
                <a:ea typeface="SimSun" panose="02010600030101010101" pitchFamily="2" charset="-122"/>
              </a:rPr>
              <a:t>》</a:t>
            </a:r>
            <a:r>
              <a:rPr lang="zh-CN" altLang="en-US" dirty="0">
                <a:latin typeface="SimSun" panose="02010600030101010101" pitchFamily="2" charset="-122"/>
                <a:ea typeface="SimSun" panose="02010600030101010101" pitchFamily="2" charset="-122"/>
              </a:rPr>
              <a:t>第</a:t>
            </a:r>
            <a:r>
              <a:rPr lang="en-US" altLang="zh-CN" dirty="0">
                <a:latin typeface="SimSun" panose="02010600030101010101" pitchFamily="2" charset="-122"/>
                <a:ea typeface="SimSun" panose="02010600030101010101" pitchFamily="2" charset="-122"/>
              </a:rPr>
              <a:t>12</a:t>
            </a:r>
            <a:r>
              <a:rPr lang="zh-CN" altLang="en-US" dirty="0">
                <a:latin typeface="SimSun" panose="02010600030101010101" pitchFamily="2" charset="-122"/>
                <a:ea typeface="SimSun" panose="02010600030101010101" pitchFamily="2" charset="-122"/>
              </a:rPr>
              <a:t>章第</a:t>
            </a:r>
            <a:r>
              <a:rPr lang="en-US" altLang="zh-CN" dirty="0">
                <a:latin typeface="SimSun" panose="02010600030101010101" pitchFamily="2" charset="-122"/>
                <a:ea typeface="SimSun" panose="02010600030101010101" pitchFamily="2" charset="-122"/>
              </a:rPr>
              <a:t>11E</a:t>
            </a:r>
            <a:r>
              <a:rPr lang="zh-CN" altLang="en-US" dirty="0">
                <a:latin typeface="SimSun" panose="02010600030101010101" pitchFamily="2" charset="-122"/>
                <a:ea typeface="SimSun" panose="02010600030101010101" pitchFamily="2" charset="-122"/>
              </a:rPr>
              <a:t>节</a:t>
            </a:r>
            <a:r>
              <a:rPr lang="en-US" altLang="zh-CN" dirty="0">
                <a:solidFill>
                  <a:prstClr val="black"/>
                </a:solidFill>
                <a:latin typeface="SimSun" panose="02010600030101010101" pitchFamily="2" charset="-122"/>
                <a:ea typeface="SimSun" panose="02010600030101010101" pitchFamily="2" charset="-122"/>
              </a:rPr>
              <a:t>.</a:t>
            </a:r>
            <a:endParaRPr kumimoji="0" lang="en-US" sz="2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panose="020F0502020204030204" pitchFamily="34" charset="0"/>
            </a:endParaRPr>
          </a:p>
          <a:p>
            <a:pPr marL="57150" lvl="0" indent="0">
              <a:spcAft>
                <a:spcPts val="600"/>
              </a:spcAft>
              <a:buNone/>
              <a:defRPr/>
            </a:pPr>
            <a:r>
              <a:rPr lang="zh-CN" altLang="en-US" dirty="0">
                <a:latin typeface="SimSun" panose="02010600030101010101" pitchFamily="2" charset="-122"/>
                <a:ea typeface="SimSun" panose="02010600030101010101" pitchFamily="2" charset="-122"/>
              </a:rPr>
              <a:t>我们的职责：</a:t>
            </a:r>
            <a:endParaRPr kumimoji="0" lang="en-US" sz="2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panose="020F0502020204030204" pitchFamily="34" charset="0"/>
            </a:endParaRPr>
          </a:p>
          <a:p>
            <a:r>
              <a:rPr lang="zh-CN" altLang="en-US" dirty="0">
                <a:latin typeface="SimSun" panose="02010600030101010101" pitchFamily="2" charset="-122"/>
                <a:ea typeface="SimSun" panose="02010600030101010101" pitchFamily="2" charset="-122"/>
              </a:rPr>
              <a:t>在投资者所有的燃气、电力及供水公用事业相关的行政、监管及司法程序中，代表马萨诸塞州费率支付者进行维权</a:t>
            </a:r>
            <a:br>
              <a:rPr lang="zh-CN" altLang="en-US" dirty="0">
                <a:latin typeface="SimSun" panose="02010600030101010101" pitchFamily="2" charset="-122"/>
                <a:ea typeface="SimSun" panose="02010600030101010101" pitchFamily="2" charset="-122"/>
              </a:rPr>
            </a:br>
            <a:r>
              <a:rPr lang="en-US" altLang="zh-CN" dirty="0">
                <a:latin typeface="SimSun" panose="02010600030101010101" pitchFamily="2" charset="-122"/>
                <a:ea typeface="SimSun" panose="02010600030101010101" pitchFamily="2" charset="-122"/>
              </a:rPr>
              <a:t>• </a:t>
            </a:r>
            <a:r>
              <a:rPr lang="zh-CN" altLang="en-US" dirty="0">
                <a:latin typeface="SimSun" panose="02010600030101010101" pitchFamily="2" charset="-122"/>
                <a:ea typeface="SimSun" panose="02010600030101010101" pitchFamily="2" charset="-122"/>
              </a:rPr>
              <a:t>协助确保马萨诸塞州居民及企业能够获得安全、可负担且可靠的服务</a:t>
            </a:r>
            <a:br>
              <a:rPr lang="zh-CN" altLang="en-US" dirty="0">
                <a:latin typeface="SimSun" panose="02010600030101010101" pitchFamily="2" charset="-122"/>
                <a:ea typeface="SimSun" panose="02010600030101010101" pitchFamily="2" charset="-122"/>
              </a:rPr>
            </a:br>
            <a:r>
              <a:rPr lang="en-US" altLang="zh-CN" dirty="0">
                <a:latin typeface="SimSun" panose="02010600030101010101" pitchFamily="2" charset="-122"/>
                <a:ea typeface="SimSun" panose="02010600030101010101" pitchFamily="2" charset="-122"/>
              </a:rPr>
              <a:t>• </a:t>
            </a:r>
            <a:r>
              <a:rPr lang="zh-CN" altLang="en-US" dirty="0">
                <a:latin typeface="SimSun" panose="02010600030101010101" pitchFamily="2" charset="-122"/>
                <a:ea typeface="SimSun" panose="02010600030101010101" pitchFamily="2" charset="-122"/>
              </a:rPr>
              <a:t>支持实现公平且可负担的清洁能源转型</a:t>
            </a:r>
            <a:br>
              <a:rPr lang="zh-CN" altLang="en-US" dirty="0">
                <a:latin typeface="SimSun" panose="02010600030101010101" pitchFamily="2" charset="-122"/>
                <a:ea typeface="SimSun" panose="02010600030101010101" pitchFamily="2" charset="-122"/>
              </a:rPr>
            </a:br>
            <a:r>
              <a:rPr lang="en-US" altLang="zh-CN" dirty="0">
                <a:latin typeface="SimSun" panose="02010600030101010101" pitchFamily="2" charset="-122"/>
                <a:ea typeface="SimSun" panose="02010600030101010101" pitchFamily="2" charset="-122"/>
              </a:rPr>
              <a:t>• </a:t>
            </a:r>
            <a:r>
              <a:rPr lang="zh-CN" altLang="en-US" dirty="0">
                <a:latin typeface="SimSun" panose="02010600030101010101" pitchFamily="2" charset="-122"/>
                <a:ea typeface="SimSun" panose="02010600030101010101" pitchFamily="2" charset="-122"/>
              </a:rPr>
              <a:t>保护消费者免受能源公司不正当行为的侵害</a:t>
            </a:r>
            <a:endParaRPr kumimoji="0" lang="en-US" sz="2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prstClr val="black"/>
              </a:solidFill>
              <a:effectLst/>
              <a:uLnTx/>
              <a:uFillTx/>
              <a:latin typeface="Aptos" panose="02110004020202020204"/>
              <a:ea typeface="Calibri" panose="020F0502020204030204" pitchFamily="34" charset="0"/>
              <a:cs typeface="Calibri" panose="020F0502020204030204" pitchFamily="34" charset="0"/>
            </a:endParaRPr>
          </a:p>
        </p:txBody>
      </p:sp>
      <p:graphicFrame>
        <p:nvGraphicFramePr>
          <p:cNvPr id="12" name="Diagram 11" descr="Attorney General's Office Organizational Chart of the Energy and Environment Bureau.">
            <a:extLst>
              <a:ext uri="{FF2B5EF4-FFF2-40B4-BE49-F238E27FC236}">
                <a16:creationId xmlns:a16="http://schemas.microsoft.com/office/drawing/2014/main" id="{EE364DDF-48AE-7574-ED5A-A588C7FA8E4D}"/>
              </a:ext>
            </a:extLst>
          </p:cNvPr>
          <p:cNvGraphicFramePr/>
          <p:nvPr>
            <p:extLst>
              <p:ext uri="{D42A27DB-BD31-4B8C-83A1-F6EECF244321}">
                <p14:modId xmlns:p14="http://schemas.microsoft.com/office/powerpoint/2010/main" val="32106784"/>
              </p:ext>
            </p:extLst>
          </p:nvPr>
        </p:nvGraphicFramePr>
        <p:xfrm>
          <a:off x="7668639" y="1550390"/>
          <a:ext cx="5327280" cy="510066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Oval 1">
            <a:extLst>
              <a:ext uri="{FF2B5EF4-FFF2-40B4-BE49-F238E27FC236}">
                <a16:creationId xmlns:a16="http://schemas.microsoft.com/office/drawing/2014/main" id="{ED0BAC7E-FED6-01CA-3B9A-FFD835F7258E}"/>
              </a:ext>
              <a:ext uri="{C183D7F6-B498-43B3-948B-1728B52AA6E4}">
                <adec:decorative xmlns:adec="http://schemas.microsoft.com/office/drawing/2017/decorative" val="1"/>
              </a:ext>
            </a:extLst>
          </p:cNvPr>
          <p:cNvSpPr/>
          <p:nvPr/>
        </p:nvSpPr>
        <p:spPr>
          <a:xfrm>
            <a:off x="8686800" y="3455504"/>
            <a:ext cx="2087217" cy="125626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Footer Placeholder 2">
            <a:extLst>
              <a:ext uri="{FF2B5EF4-FFF2-40B4-BE49-F238E27FC236}">
                <a16:creationId xmlns:a16="http://schemas.microsoft.com/office/drawing/2014/main" id="{1A90398C-BA41-858C-A844-330EAA37305B}"/>
              </a:ext>
              <a:ext uri="{C183D7F6-B498-43B3-948B-1728B52AA6E4}">
                <adec:decorative xmlns:adec="http://schemas.microsoft.com/office/drawing/2017/decorative" val="1"/>
              </a:ext>
            </a:extLst>
          </p:cNvPr>
          <p:cNvSpPr txBox="1">
            <a:spLocks/>
          </p:cNvSpPr>
          <p:nvPr/>
        </p:nvSpPr>
        <p:spPr>
          <a:xfrm>
            <a:off x="38100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7" name="Slide Number Placeholder 3">
            <a:extLst>
              <a:ext uri="{FF2B5EF4-FFF2-40B4-BE49-F238E27FC236}">
                <a16:creationId xmlns:a16="http://schemas.microsoft.com/office/drawing/2014/main" id="{6B120350-CCD6-26C9-1BEC-A2CE80915594}"/>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18</a:t>
            </a:fld>
            <a:endParaRPr lang="en-US">
              <a:solidFill>
                <a:schemeClr val="tx1"/>
              </a:solidFill>
            </a:endParaRPr>
          </a:p>
        </p:txBody>
      </p:sp>
    </p:spTree>
    <p:extLst>
      <p:ext uri="{BB962C8B-B14F-4D97-AF65-F5344CB8AC3E}">
        <p14:creationId xmlns:p14="http://schemas.microsoft.com/office/powerpoint/2010/main" val="1195540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FB450-0403-CE47-7716-90329F31839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09337AE-A16E-B46D-BDFC-2C0A21538F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8B1E9E64-311A-D888-63EB-1C1FDBC1365B}"/>
              </a:ext>
            </a:extLst>
          </p:cNvPr>
          <p:cNvSpPr>
            <a:spLocks noGrp="1"/>
          </p:cNvSpPr>
          <p:nvPr>
            <p:ph type="title"/>
          </p:nvPr>
        </p:nvSpPr>
        <p:spPr>
          <a:xfrm>
            <a:off x="1543050" y="242821"/>
            <a:ext cx="4839462" cy="998599"/>
          </a:xfrm>
        </p:spPr>
        <p:txBody>
          <a:bodyPr>
            <a:noAutofit/>
          </a:bodyPr>
          <a:lstStyle/>
          <a:p>
            <a:pPr algn="ctr"/>
            <a:r>
              <a:rPr lang="zh-CN" altLang="en-US" sz="3600" dirty="0">
                <a:latin typeface="SimSun" panose="02010600030101010101" pitchFamily="2" charset="-122"/>
                <a:ea typeface="SimSun" panose="02010600030101010101" pitchFamily="2" charset="-122"/>
              </a:rPr>
              <a:t>利益相关方工作组</a:t>
            </a:r>
            <a:endParaRPr lang="en-US" sz="3600" b="1" dirty="0">
              <a:latin typeface="SimSun" panose="02010600030101010101" pitchFamily="2" charset="-122"/>
              <a:ea typeface="SimSun" panose="02010600030101010101" pitchFamily="2" charset="-122"/>
            </a:endParaRPr>
          </a:p>
        </p:txBody>
      </p:sp>
      <p:sp>
        <p:nvSpPr>
          <p:cNvPr id="8" name="Content Placeholder 7">
            <a:extLst>
              <a:ext uri="{FF2B5EF4-FFF2-40B4-BE49-F238E27FC236}">
                <a16:creationId xmlns:a16="http://schemas.microsoft.com/office/drawing/2014/main" id="{FFDF7E7B-7A4B-78E8-7C06-535807669398}"/>
              </a:ext>
            </a:extLst>
          </p:cNvPr>
          <p:cNvSpPr>
            <a:spLocks noGrp="1"/>
          </p:cNvSpPr>
          <p:nvPr>
            <p:ph sz="half" idx="2"/>
          </p:nvPr>
        </p:nvSpPr>
        <p:spPr>
          <a:xfrm>
            <a:off x="237744" y="1980358"/>
            <a:ext cx="6649098" cy="4112467"/>
          </a:xfrm>
        </p:spPr>
        <p:txBody>
          <a:bodyPr>
            <a:normAutofit/>
          </a:bodyPr>
          <a:lstStyle/>
          <a:p>
            <a:pPr marL="0" indent="0">
              <a:lnSpc>
                <a:spcPct val="80000"/>
              </a:lnSpc>
              <a:spcAft>
                <a:spcPts val="600"/>
              </a:spcAft>
              <a:buNone/>
            </a:pPr>
            <a:r>
              <a:rPr lang="zh-CN" altLang="en-US" sz="2400" b="1" dirty="0">
                <a:latin typeface="SimSun" panose="02010600030101010101" pitchFamily="2" charset="-122"/>
                <a:ea typeface="SimSun" panose="02010600030101010101" pitchFamily="2" charset="-122"/>
              </a:rPr>
              <a:t>面临的障碍：</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法律代理费用（律师费）及聘请专家证人的成本较高</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程序流程及申报要求获取难度较大</a:t>
            </a:r>
            <a:endParaRPr lang="en-US" sz="2400" dirty="0">
              <a:latin typeface="SimSun" panose="02010600030101010101" pitchFamily="2" charset="-122"/>
              <a:ea typeface="SimSun" panose="02010600030101010101" pitchFamily="2" charset="-122"/>
            </a:endParaRPr>
          </a:p>
          <a:p>
            <a:r>
              <a:rPr lang="zh-CN" altLang="en-US" sz="2400" b="1" dirty="0">
                <a:latin typeface="SimSun" panose="02010600030101010101" pitchFamily="2" charset="-122"/>
                <a:ea typeface="SimSun" panose="02010600030101010101" pitchFamily="2" charset="-122"/>
              </a:rPr>
              <a:t>解决方案：</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建立补助机制，在干预团体面临重大经济困难时，覆盖律师、专家（包括社区专家）及非营利机构人员时间等合理费用</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提供培训及其他资源</a:t>
            </a:r>
            <a:r>
              <a:rPr lang="en-US" altLang="zh-CN" sz="2400" dirty="0">
                <a:latin typeface="SimSun" panose="02010600030101010101" pitchFamily="2" charset="-122"/>
                <a:ea typeface="SimSun" panose="02010600030101010101" pitchFamily="2" charset="-122"/>
              </a:rPr>
              <a:t>/</a:t>
            </a:r>
            <a:r>
              <a:rPr lang="zh-CN" altLang="en-US" sz="2400" dirty="0">
                <a:latin typeface="SimSun" panose="02010600030101010101" pitchFamily="2" charset="-122"/>
                <a:ea typeface="SimSun" panose="02010600030101010101" pitchFamily="2" charset="-122"/>
              </a:rPr>
              <a:t>示例</a:t>
            </a:r>
            <a:endParaRPr lang="en-US" sz="2400" dirty="0">
              <a:latin typeface="SimSun" panose="02010600030101010101" pitchFamily="2" charset="-122"/>
              <a:ea typeface="SimSun" panose="02010600030101010101" pitchFamily="2" charset="-122"/>
            </a:endParaRPr>
          </a:p>
          <a:p>
            <a:pPr marL="0" indent="0">
              <a:buNone/>
            </a:pPr>
            <a:endParaRPr lang="en-US" sz="2600" dirty="0"/>
          </a:p>
          <a:p>
            <a:endParaRPr lang="en-US" dirty="0"/>
          </a:p>
          <a:p>
            <a:endParaRPr lang="en-US" dirty="0"/>
          </a:p>
        </p:txBody>
      </p:sp>
      <p:pic>
        <p:nvPicPr>
          <p:cNvPr id="3" name="Picture 2" descr="“受影响尤深、鲜少被听见：将社区声音纳入马萨诸塞州能源监管程序。”">
            <a:extLst>
              <a:ext uri="{FF2B5EF4-FFF2-40B4-BE49-F238E27FC236}">
                <a16:creationId xmlns:a16="http://schemas.microsoft.com/office/drawing/2014/main" id="{9AD1DCBA-222B-B5D8-4C82-BD8A0E8524F4}"/>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6886842" y="29172"/>
            <a:ext cx="5305157" cy="6688578"/>
          </a:xfrm>
          <a:prstGeom prst="rect">
            <a:avLst/>
          </a:prstGeom>
        </p:spPr>
      </p:pic>
      <p:sp>
        <p:nvSpPr>
          <p:cNvPr id="7" name="Footer Placeholder 2">
            <a:extLst>
              <a:ext uri="{FF2B5EF4-FFF2-40B4-BE49-F238E27FC236}">
                <a16:creationId xmlns:a16="http://schemas.microsoft.com/office/drawing/2014/main" id="{BB7B1C4B-7379-DCB7-8F6C-017D49D20A1E}"/>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5" name="Slide Number Placeholder 3">
            <a:extLst>
              <a:ext uri="{FF2B5EF4-FFF2-40B4-BE49-F238E27FC236}">
                <a16:creationId xmlns:a16="http://schemas.microsoft.com/office/drawing/2014/main" id="{388FA6B9-7D3B-1077-C0FD-74B11D9A930A}"/>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19</a:t>
            </a:fld>
            <a:endParaRPr lang="en-US">
              <a:solidFill>
                <a:schemeClr val="tx1"/>
              </a:solidFill>
            </a:endParaRPr>
          </a:p>
        </p:txBody>
      </p:sp>
      <p:sp>
        <p:nvSpPr>
          <p:cNvPr id="2" name="TextBox 1"/>
          <p:cNvSpPr txBox="1"/>
          <p:nvPr/>
        </p:nvSpPr>
        <p:spPr>
          <a:xfrm>
            <a:off x="7039352" y="242821"/>
            <a:ext cx="5000136" cy="2677656"/>
          </a:xfrm>
          <a:prstGeom prst="rect">
            <a:avLst/>
          </a:prstGeom>
          <a:solidFill>
            <a:srgbClr val="14558F"/>
          </a:solidFill>
          <a:ln>
            <a:solidFill>
              <a:schemeClr val="tx2">
                <a:lumMod val="75000"/>
                <a:lumOff val="25000"/>
              </a:schemeClr>
            </a:solidFill>
          </a:ln>
        </p:spPr>
        <p:txBody>
          <a:bodyPr wrap="square" rtlCol="0">
            <a:spAutoFit/>
          </a:bodyPr>
          <a:lstStyle/>
          <a:p>
            <a:pPr algn="r"/>
            <a:r>
              <a:rPr lang="en-US" altLang="zh-CN" dirty="0">
                <a:solidFill>
                  <a:schemeClr val="bg1"/>
                </a:solidFill>
                <a:latin typeface="SimSun" panose="02010600030101010101" pitchFamily="2" charset="-122"/>
                <a:ea typeface="SimSun" panose="02010600030101010101" pitchFamily="2" charset="-122"/>
              </a:rPr>
              <a:t>2023</a:t>
            </a:r>
            <a:r>
              <a:rPr lang="zh-CN" altLang="en-US" dirty="0">
                <a:solidFill>
                  <a:schemeClr val="bg1"/>
                </a:solidFill>
                <a:latin typeface="SimSun" panose="02010600030101010101" pitchFamily="2" charset="-122"/>
                <a:ea typeface="SimSun" panose="02010600030101010101" pitchFamily="2" charset="-122"/>
              </a:rPr>
              <a:t>年</a:t>
            </a:r>
            <a:r>
              <a:rPr lang="en-US" altLang="zh-CN" dirty="0">
                <a:solidFill>
                  <a:schemeClr val="bg1"/>
                </a:solidFill>
                <a:latin typeface="SimSun" panose="02010600030101010101" pitchFamily="2" charset="-122"/>
                <a:ea typeface="SimSun" panose="02010600030101010101" pitchFamily="2" charset="-122"/>
              </a:rPr>
              <a:t>5</a:t>
            </a:r>
            <a:r>
              <a:rPr lang="zh-CN" altLang="en-US" dirty="0">
                <a:solidFill>
                  <a:schemeClr val="bg1"/>
                </a:solidFill>
                <a:latin typeface="SimSun" panose="02010600030101010101" pitchFamily="2" charset="-122"/>
                <a:ea typeface="SimSun" panose="02010600030101010101" pitchFamily="2" charset="-122"/>
              </a:rPr>
              <a:t>月</a:t>
            </a:r>
            <a:endParaRPr lang="en-US" altLang="zh-CN" dirty="0">
              <a:solidFill>
                <a:schemeClr val="bg1"/>
              </a:solidFill>
              <a:latin typeface="SimSun" panose="02010600030101010101" pitchFamily="2" charset="-122"/>
              <a:ea typeface="SimSun" panose="02010600030101010101" pitchFamily="2" charset="-122"/>
            </a:endParaRPr>
          </a:p>
          <a:p>
            <a:endParaRPr lang="en-US" altLang="zh-CN" dirty="0">
              <a:solidFill>
                <a:schemeClr val="bg1"/>
              </a:solidFill>
              <a:latin typeface="SimSun" panose="02010600030101010101" pitchFamily="2" charset="-122"/>
              <a:ea typeface="SimSun" panose="02010600030101010101" pitchFamily="2" charset="-122"/>
            </a:endParaRPr>
          </a:p>
          <a:p>
            <a:endParaRPr lang="en-US" altLang="zh-CN" dirty="0">
              <a:solidFill>
                <a:schemeClr val="bg1"/>
              </a:solidFill>
              <a:latin typeface="SimSun" panose="02010600030101010101" pitchFamily="2" charset="-122"/>
              <a:ea typeface="SimSun" panose="02010600030101010101" pitchFamily="2" charset="-122"/>
            </a:endParaRPr>
          </a:p>
          <a:p>
            <a:r>
              <a:rPr lang="zh-CN" altLang="en-US" sz="2400" b="1" dirty="0">
                <a:solidFill>
                  <a:schemeClr val="bg1"/>
                </a:solidFill>
                <a:latin typeface="SimSun" panose="02010600030101010101" pitchFamily="2" charset="-122"/>
                <a:ea typeface="SimSun" panose="02010600030101010101" pitchFamily="2" charset="-122"/>
              </a:rPr>
              <a:t>受影响尤深</a:t>
            </a:r>
            <a:endParaRPr lang="en-US" altLang="zh-CN" sz="2400" b="1" dirty="0">
              <a:solidFill>
                <a:schemeClr val="bg1"/>
              </a:solidFill>
              <a:latin typeface="SimSun" panose="02010600030101010101" pitchFamily="2" charset="-122"/>
              <a:ea typeface="SimSun" panose="02010600030101010101" pitchFamily="2" charset="-122"/>
            </a:endParaRPr>
          </a:p>
          <a:p>
            <a:r>
              <a:rPr lang="zh-CN" altLang="en-US" sz="2400" b="1" dirty="0">
                <a:solidFill>
                  <a:schemeClr val="bg1"/>
                </a:solidFill>
                <a:latin typeface="SimSun" panose="02010600030101010101" pitchFamily="2" charset="-122"/>
                <a:ea typeface="SimSun" panose="02010600030101010101" pitchFamily="2" charset="-122"/>
              </a:rPr>
              <a:t>鲜少被听见</a:t>
            </a:r>
            <a:endParaRPr lang="en-US" altLang="zh-CN" sz="2400" b="1" dirty="0">
              <a:solidFill>
                <a:schemeClr val="bg1"/>
              </a:solidFill>
              <a:latin typeface="SimSun" panose="02010600030101010101" pitchFamily="2" charset="-122"/>
              <a:ea typeface="SimSun" panose="02010600030101010101" pitchFamily="2" charset="-122"/>
            </a:endParaRPr>
          </a:p>
          <a:p>
            <a:endParaRPr lang="en-US" altLang="zh-CN" dirty="0">
              <a:solidFill>
                <a:schemeClr val="bg1"/>
              </a:solidFill>
              <a:latin typeface="SimSun" panose="02010600030101010101" pitchFamily="2" charset="-122"/>
              <a:ea typeface="SimSun" panose="02010600030101010101" pitchFamily="2" charset="-122"/>
            </a:endParaRPr>
          </a:p>
          <a:p>
            <a:r>
              <a:rPr lang="zh-CN" altLang="en-US" sz="2400" b="1" dirty="0">
                <a:solidFill>
                  <a:schemeClr val="bg1"/>
                </a:solidFill>
                <a:latin typeface="SimSun" panose="02010600030101010101" pitchFamily="2" charset="-122"/>
                <a:ea typeface="SimSun" panose="02010600030101010101" pitchFamily="2" charset="-122"/>
              </a:rPr>
              <a:t>将社区声音纳入马萨诸塞州能源监管程序</a:t>
            </a:r>
            <a:endParaRPr lang="en-US" sz="2400" b="1" dirty="0">
              <a:solidFill>
                <a:schemeClr val="bg1"/>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2422805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D692D-C403-345E-17D8-A176D6B02901}"/>
              </a:ext>
            </a:extLst>
          </p:cNvPr>
          <p:cNvSpPr>
            <a:spLocks noGrp="1"/>
          </p:cNvSpPr>
          <p:nvPr>
            <p:ph type="title"/>
          </p:nvPr>
        </p:nvSpPr>
        <p:spPr/>
        <p:txBody>
          <a:bodyPr/>
          <a:lstStyle/>
          <a:p>
            <a:r>
              <a:rPr lang="ko-KR" altLang="en-US" sz="2800" dirty="0">
                <a:latin typeface="SimSun" panose="02010600030101010101" pitchFamily="2" charset="-122"/>
              </a:rPr>
              <a:t>口译说明</a:t>
            </a:r>
            <a:endParaRPr lang="en-US" sz="2800" dirty="0">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3BCC1EA2-91A6-7BCF-8A01-064E0AE28895}"/>
              </a:ext>
            </a:extLst>
          </p:cNvPr>
          <p:cNvSpPr>
            <a:spLocks noGrp="1"/>
          </p:cNvSpPr>
          <p:nvPr>
            <p:ph idx="1"/>
          </p:nvPr>
        </p:nvSpPr>
        <p:spPr>
          <a:xfrm>
            <a:off x="220317" y="845309"/>
            <a:ext cx="8814825" cy="5623187"/>
          </a:xfrm>
        </p:spPr>
        <p:txBody>
          <a:bodyPr vert="horz" lIns="91440" tIns="45720" rIns="91440" bIns="45720" rtlCol="0" anchor="t">
            <a:normAutofit/>
          </a:bodyPr>
          <a:lstStyle/>
          <a:p>
            <a:pPr marL="0" indent="0">
              <a:lnSpc>
                <a:spcPct val="100000"/>
              </a:lnSpc>
              <a:spcBef>
                <a:spcPts val="0"/>
              </a:spcBef>
              <a:spcAft>
                <a:spcPts val="600"/>
              </a:spcAft>
              <a:buNone/>
            </a:pPr>
            <a:r>
              <a:rPr lang="zh-CN" altLang="en-US" sz="2200" dirty="0">
                <a:solidFill>
                  <a:srgbClr val="14558F"/>
                </a:solidFill>
                <a:latin typeface="SimSun" panose="02010600030101010101" pitchFamily="2" charset="-122"/>
                <a:ea typeface="SimSun" panose="02010600030101010101" pitchFamily="2" charset="-122"/>
              </a:rPr>
              <a:t>提供以下语言的口译服务：</a:t>
            </a:r>
            <a:endParaRPr lang="en-US" altLang="zh-CN" sz="2200" dirty="0">
              <a:solidFill>
                <a:srgbClr val="14558F"/>
              </a:solidFill>
              <a:latin typeface="SimSun" panose="02010600030101010101" pitchFamily="2" charset="-122"/>
              <a:ea typeface="SimSun" panose="02010600030101010101" pitchFamily="2" charset="-122"/>
            </a:endParaRPr>
          </a:p>
          <a:p>
            <a:pPr marL="0" indent="0">
              <a:lnSpc>
                <a:spcPct val="100000"/>
              </a:lnSpc>
              <a:spcBef>
                <a:spcPts val="0"/>
              </a:spcBef>
              <a:spcAft>
                <a:spcPts val="600"/>
              </a:spcAft>
              <a:buNone/>
            </a:pPr>
            <a:r>
              <a:rPr lang="zh-CN" altLang="en-US" sz="2200" b="1" dirty="0">
                <a:solidFill>
                  <a:srgbClr val="14558F"/>
                </a:solidFill>
                <a:latin typeface="SimSun" panose="02010600030101010101" pitchFamily="2" charset="-122"/>
                <a:ea typeface="SimSun" panose="02010600030101010101" pitchFamily="2" charset="-122"/>
              </a:rPr>
              <a:t>西班牙语、海地克里奥尔语、葡萄牙语、普通话和越南语</a:t>
            </a:r>
            <a:endParaRPr lang="en-US" sz="2200" b="1" dirty="0">
              <a:solidFill>
                <a:srgbClr val="14558F"/>
              </a:solidFill>
              <a:latin typeface="SimSun" panose="02010600030101010101" pitchFamily="2" charset="-122"/>
              <a:ea typeface="SimSun" panose="02010600030101010101" pitchFamily="2" charset="-122"/>
              <a:cs typeface="+mn-lt"/>
            </a:endParaRPr>
          </a:p>
          <a:p>
            <a:pPr>
              <a:lnSpc>
                <a:spcPct val="100000"/>
              </a:lnSpc>
              <a:spcBef>
                <a:spcPts val="0"/>
              </a:spcBef>
              <a:spcAft>
                <a:spcPts val="600"/>
              </a:spcAft>
            </a:pPr>
            <a:r>
              <a:rPr lang="zh-CN" altLang="en-US" sz="2200" dirty="0">
                <a:solidFill>
                  <a:srgbClr val="14558F"/>
                </a:solidFill>
                <a:latin typeface="SimSun" panose="02010600030101010101" pitchFamily="2" charset="-122"/>
                <a:ea typeface="SimSun" panose="02010600030101010101" pitchFamily="2" charset="-122"/>
                <a:cs typeface="+mn-lt"/>
              </a:rPr>
              <a:t>如需使用 </a:t>
            </a:r>
            <a:r>
              <a:rPr lang="en-US" altLang="zh-CN" sz="2200" dirty="0">
                <a:solidFill>
                  <a:srgbClr val="14558F"/>
                </a:solidFill>
                <a:latin typeface="SimSun" panose="02010600030101010101" pitchFamily="2" charset="-122"/>
                <a:ea typeface="SimSun" panose="02010600030101010101" pitchFamily="2" charset="-122"/>
                <a:cs typeface="+mn-lt"/>
              </a:rPr>
              <a:t>English </a:t>
            </a:r>
            <a:r>
              <a:rPr lang="zh-CN" altLang="en-US" sz="2200" dirty="0">
                <a:solidFill>
                  <a:srgbClr val="14558F"/>
                </a:solidFill>
                <a:latin typeface="SimSun" panose="02010600030101010101" pitchFamily="2" charset="-122"/>
                <a:ea typeface="SimSun" panose="02010600030101010101" pitchFamily="2" charset="-122"/>
                <a:cs typeface="+mn-lt"/>
              </a:rPr>
              <a:t>参会，请点击“</a:t>
            </a:r>
            <a:r>
              <a:rPr lang="en-US" altLang="zh-CN" sz="2200" dirty="0">
                <a:solidFill>
                  <a:srgbClr val="14558F"/>
                </a:solidFill>
                <a:latin typeface="SimSun" panose="02010600030101010101" pitchFamily="2" charset="-122"/>
                <a:ea typeface="SimSun" panose="02010600030101010101" pitchFamily="2" charset="-122"/>
                <a:cs typeface="+mn-lt"/>
              </a:rPr>
              <a:t>Globe”</a:t>
            </a:r>
            <a:r>
              <a:rPr lang="zh-CN" altLang="en-US" sz="2200" dirty="0">
                <a:solidFill>
                  <a:srgbClr val="14558F"/>
                </a:solidFill>
                <a:latin typeface="SimSun" panose="02010600030101010101" pitchFamily="2" charset="-122"/>
                <a:ea typeface="SimSun" panose="02010600030101010101" pitchFamily="2" charset="-122"/>
                <a:cs typeface="+mn-lt"/>
              </a:rPr>
              <a:t>图标并选择 </a:t>
            </a:r>
            <a:r>
              <a:rPr lang="en-US" altLang="zh-CN" sz="2200" dirty="0">
                <a:solidFill>
                  <a:srgbClr val="14558F"/>
                </a:solidFill>
                <a:latin typeface="SimSun" panose="02010600030101010101" pitchFamily="2" charset="-122"/>
                <a:ea typeface="SimSun" panose="02010600030101010101" pitchFamily="2" charset="-122"/>
                <a:cs typeface="+mn-lt"/>
              </a:rPr>
              <a:t>English</a:t>
            </a:r>
            <a:r>
              <a:rPr lang="zh-CN" altLang="en-US" sz="2200" dirty="0">
                <a:solidFill>
                  <a:srgbClr val="14558F"/>
                </a:solidFill>
                <a:latin typeface="SimSun" panose="02010600030101010101" pitchFamily="2" charset="-122"/>
                <a:ea typeface="SimSun" panose="02010600030101010101" pitchFamily="2" charset="-122"/>
                <a:cs typeface="+mn-lt"/>
              </a:rPr>
              <a:t>。</a:t>
            </a:r>
            <a:endParaRPr lang="en-US" altLang="zh-CN" sz="2200" dirty="0">
              <a:solidFill>
                <a:srgbClr val="14558F"/>
              </a:solidFill>
              <a:latin typeface="SimSun" panose="02010600030101010101" pitchFamily="2" charset="-122"/>
              <a:ea typeface="SimSun" panose="02010600030101010101" pitchFamily="2" charset="-122"/>
              <a:cs typeface="+mn-lt"/>
            </a:endParaRPr>
          </a:p>
          <a:p>
            <a:pPr>
              <a:lnSpc>
                <a:spcPct val="100000"/>
              </a:lnSpc>
              <a:spcBef>
                <a:spcPts val="0"/>
              </a:spcBef>
              <a:spcAft>
                <a:spcPts val="600"/>
              </a:spcAft>
            </a:pPr>
            <a:r>
              <a:rPr lang="zh-CN" altLang="en-US" sz="2200" dirty="0">
                <a:solidFill>
                  <a:srgbClr val="14558F"/>
                </a:solidFill>
                <a:latin typeface="SimSun" panose="02010600030101010101" pitchFamily="2" charset="-122"/>
                <a:ea typeface="SimSun" panose="02010600030101010101" pitchFamily="2" charset="-122"/>
                <a:cs typeface="+mn-lt"/>
              </a:rPr>
              <a:t>如需进入 </a:t>
            </a:r>
            <a:r>
              <a:rPr lang="en-US" altLang="zh-CN" sz="2200" dirty="0" err="1">
                <a:solidFill>
                  <a:srgbClr val="14558F"/>
                </a:solidFill>
                <a:latin typeface="SimSun" panose="02010600030101010101" pitchFamily="2" charset="-122"/>
                <a:ea typeface="SimSun" panose="02010600030101010101" pitchFamily="2" charset="-122"/>
                <a:cs typeface="+mn-lt"/>
              </a:rPr>
              <a:t>Português</a:t>
            </a:r>
            <a:r>
              <a:rPr lang="en-US" altLang="zh-CN" sz="2200" dirty="0">
                <a:solidFill>
                  <a:srgbClr val="14558F"/>
                </a:solidFill>
                <a:latin typeface="SimSun" panose="02010600030101010101" pitchFamily="2" charset="-122"/>
                <a:ea typeface="SimSun" panose="02010600030101010101" pitchFamily="2" charset="-122"/>
                <a:cs typeface="+mn-lt"/>
              </a:rPr>
              <a:t> </a:t>
            </a:r>
            <a:r>
              <a:rPr lang="zh-CN" altLang="en-US" sz="2200" dirty="0">
                <a:solidFill>
                  <a:srgbClr val="14558F"/>
                </a:solidFill>
                <a:latin typeface="SimSun" panose="02010600030101010101" pitchFamily="2" charset="-122"/>
                <a:ea typeface="SimSun" panose="02010600030101010101" pitchFamily="2" charset="-122"/>
                <a:cs typeface="+mn-lt"/>
              </a:rPr>
              <a:t>频道，请点击“</a:t>
            </a:r>
            <a:r>
              <a:rPr lang="en-US" altLang="zh-CN" sz="2200" dirty="0">
                <a:solidFill>
                  <a:srgbClr val="14558F"/>
                </a:solidFill>
                <a:latin typeface="SimSun" panose="02010600030101010101" pitchFamily="2" charset="-122"/>
                <a:ea typeface="SimSun" panose="02010600030101010101" pitchFamily="2" charset="-122"/>
                <a:cs typeface="+mn-lt"/>
              </a:rPr>
              <a:t>Globe”</a:t>
            </a:r>
            <a:r>
              <a:rPr lang="zh-CN" altLang="en-US" sz="2200" dirty="0">
                <a:solidFill>
                  <a:srgbClr val="14558F"/>
                </a:solidFill>
                <a:latin typeface="SimSun" panose="02010600030101010101" pitchFamily="2" charset="-122"/>
                <a:ea typeface="SimSun" panose="02010600030101010101" pitchFamily="2" charset="-122"/>
                <a:cs typeface="+mn-lt"/>
              </a:rPr>
              <a:t>图标并选择“</a:t>
            </a:r>
            <a:r>
              <a:rPr lang="en-US" altLang="zh-CN" sz="2200" dirty="0">
                <a:solidFill>
                  <a:srgbClr val="14558F"/>
                </a:solidFill>
                <a:latin typeface="SimSun" panose="02010600030101010101" pitchFamily="2" charset="-122"/>
                <a:ea typeface="SimSun" panose="02010600030101010101" pitchFamily="2" charset="-122"/>
                <a:cs typeface="+mn-lt"/>
              </a:rPr>
              <a:t>Portuguese”</a:t>
            </a:r>
            <a:r>
              <a:rPr lang="zh-CN" altLang="en-US" sz="2200" dirty="0">
                <a:solidFill>
                  <a:srgbClr val="14558F"/>
                </a:solidFill>
                <a:latin typeface="SimSun" panose="02010600030101010101" pitchFamily="2" charset="-122"/>
                <a:ea typeface="SimSun" panose="02010600030101010101" pitchFamily="2" charset="-122"/>
                <a:cs typeface="+mn-lt"/>
              </a:rPr>
              <a:t>。</a:t>
            </a:r>
            <a:endParaRPr lang="en-US" altLang="zh-CN" sz="2200" dirty="0">
              <a:solidFill>
                <a:srgbClr val="14558F"/>
              </a:solidFill>
              <a:latin typeface="SimSun" panose="02010600030101010101" pitchFamily="2" charset="-122"/>
              <a:ea typeface="SimSun" panose="02010600030101010101" pitchFamily="2" charset="-122"/>
              <a:cs typeface="+mn-lt"/>
            </a:endParaRPr>
          </a:p>
          <a:p>
            <a:pPr>
              <a:lnSpc>
                <a:spcPct val="100000"/>
              </a:lnSpc>
              <a:spcBef>
                <a:spcPts val="0"/>
              </a:spcBef>
              <a:spcAft>
                <a:spcPts val="600"/>
              </a:spcAft>
            </a:pPr>
            <a:r>
              <a:rPr lang="zh-CN" altLang="en-US" sz="2200" dirty="0">
                <a:solidFill>
                  <a:srgbClr val="14558F"/>
                </a:solidFill>
                <a:latin typeface="SimSun" panose="02010600030101010101" pitchFamily="2" charset="-122"/>
                <a:ea typeface="SimSun" panose="02010600030101010101" pitchFamily="2" charset="-122"/>
                <a:cs typeface="+mn-lt"/>
              </a:rPr>
              <a:t>如需使用 </a:t>
            </a:r>
            <a:r>
              <a:rPr lang="en-US" altLang="zh-CN" sz="2200" dirty="0" err="1">
                <a:solidFill>
                  <a:srgbClr val="14558F"/>
                </a:solidFill>
                <a:latin typeface="SimSun" panose="02010600030101010101" pitchFamily="2" charset="-122"/>
                <a:ea typeface="SimSun" panose="02010600030101010101" pitchFamily="2" charset="-122"/>
                <a:cs typeface="+mn-lt"/>
              </a:rPr>
              <a:t>Español</a:t>
            </a:r>
            <a:r>
              <a:rPr lang="en-US" altLang="zh-CN" sz="2200" dirty="0">
                <a:solidFill>
                  <a:srgbClr val="14558F"/>
                </a:solidFill>
                <a:latin typeface="SimSun" panose="02010600030101010101" pitchFamily="2" charset="-122"/>
                <a:ea typeface="SimSun" panose="02010600030101010101" pitchFamily="2" charset="-122"/>
                <a:cs typeface="+mn-lt"/>
              </a:rPr>
              <a:t> </a:t>
            </a:r>
            <a:r>
              <a:rPr lang="zh-CN" altLang="en-US" sz="2200" dirty="0">
                <a:solidFill>
                  <a:srgbClr val="14558F"/>
                </a:solidFill>
                <a:latin typeface="SimSun" panose="02010600030101010101" pitchFamily="2" charset="-122"/>
                <a:ea typeface="SimSun" panose="02010600030101010101" pitchFamily="2" charset="-122"/>
                <a:cs typeface="+mn-lt"/>
              </a:rPr>
              <a:t>口译，请点击“</a:t>
            </a:r>
            <a:r>
              <a:rPr lang="en-US" altLang="zh-CN" sz="2200" dirty="0">
                <a:solidFill>
                  <a:srgbClr val="14558F"/>
                </a:solidFill>
                <a:latin typeface="SimSun" panose="02010600030101010101" pitchFamily="2" charset="-122"/>
                <a:ea typeface="SimSun" panose="02010600030101010101" pitchFamily="2" charset="-122"/>
                <a:cs typeface="+mn-lt"/>
              </a:rPr>
              <a:t>Globe”</a:t>
            </a:r>
            <a:r>
              <a:rPr lang="zh-CN" altLang="en-US" sz="2200" dirty="0">
                <a:solidFill>
                  <a:srgbClr val="14558F"/>
                </a:solidFill>
                <a:latin typeface="SimSun" panose="02010600030101010101" pitchFamily="2" charset="-122"/>
                <a:ea typeface="SimSun" panose="02010600030101010101" pitchFamily="2" charset="-122"/>
                <a:cs typeface="+mn-lt"/>
              </a:rPr>
              <a:t>图标并选择“</a:t>
            </a:r>
            <a:r>
              <a:rPr lang="en-US" altLang="zh-CN" sz="2200" dirty="0">
                <a:solidFill>
                  <a:srgbClr val="14558F"/>
                </a:solidFill>
                <a:latin typeface="SimSun" panose="02010600030101010101" pitchFamily="2" charset="-122"/>
                <a:ea typeface="SimSun" panose="02010600030101010101" pitchFamily="2" charset="-122"/>
                <a:cs typeface="+mn-lt"/>
              </a:rPr>
              <a:t>Spanish”</a:t>
            </a:r>
          </a:p>
          <a:p>
            <a:pPr>
              <a:lnSpc>
                <a:spcPct val="100000"/>
              </a:lnSpc>
              <a:spcBef>
                <a:spcPts val="0"/>
              </a:spcBef>
              <a:spcAft>
                <a:spcPts val="600"/>
              </a:spcAft>
            </a:pPr>
            <a:r>
              <a:rPr lang="zh-CN" altLang="en-US" sz="2200" dirty="0">
                <a:solidFill>
                  <a:srgbClr val="14558F"/>
                </a:solidFill>
                <a:latin typeface="SimSun" panose="02010600030101010101" pitchFamily="2" charset="-122"/>
                <a:ea typeface="SimSun" panose="02010600030101010101" pitchFamily="2" charset="-122"/>
                <a:cs typeface="+mn-lt"/>
              </a:rPr>
              <a:t>如需进入 </a:t>
            </a:r>
            <a:r>
              <a:rPr lang="en-US" altLang="zh-CN" sz="2200" dirty="0" err="1">
                <a:solidFill>
                  <a:srgbClr val="14558F"/>
                </a:solidFill>
                <a:latin typeface="SimSun" panose="02010600030101010101" pitchFamily="2" charset="-122"/>
                <a:ea typeface="SimSun" panose="02010600030101010101" pitchFamily="2" charset="-122"/>
                <a:cs typeface="+mn-lt"/>
              </a:rPr>
              <a:t>Kreyòl</a:t>
            </a:r>
            <a:r>
              <a:rPr lang="en-US" altLang="zh-CN" sz="2200" dirty="0">
                <a:solidFill>
                  <a:srgbClr val="14558F"/>
                </a:solidFill>
                <a:latin typeface="SimSun" panose="02010600030101010101" pitchFamily="2" charset="-122"/>
                <a:ea typeface="SimSun" panose="02010600030101010101" pitchFamily="2" charset="-122"/>
                <a:cs typeface="+mn-lt"/>
              </a:rPr>
              <a:t> </a:t>
            </a:r>
            <a:r>
              <a:rPr lang="en-US" altLang="zh-CN" sz="2200" dirty="0" err="1">
                <a:solidFill>
                  <a:srgbClr val="14558F"/>
                </a:solidFill>
                <a:latin typeface="SimSun" panose="02010600030101010101" pitchFamily="2" charset="-122"/>
                <a:ea typeface="SimSun" panose="02010600030101010101" pitchFamily="2" charset="-122"/>
                <a:cs typeface="+mn-lt"/>
              </a:rPr>
              <a:t>ayisyen</a:t>
            </a:r>
            <a:r>
              <a:rPr lang="en-US" altLang="zh-CN" sz="2200" dirty="0">
                <a:solidFill>
                  <a:srgbClr val="14558F"/>
                </a:solidFill>
                <a:latin typeface="SimSun" panose="02010600030101010101" pitchFamily="2" charset="-122"/>
                <a:ea typeface="SimSun" panose="02010600030101010101" pitchFamily="2" charset="-122"/>
                <a:cs typeface="+mn-lt"/>
              </a:rPr>
              <a:t> </a:t>
            </a:r>
            <a:r>
              <a:rPr lang="zh-CN" altLang="en-US" sz="2200" dirty="0">
                <a:solidFill>
                  <a:srgbClr val="14558F"/>
                </a:solidFill>
                <a:latin typeface="SimSun" panose="02010600030101010101" pitchFamily="2" charset="-122"/>
                <a:ea typeface="SimSun" panose="02010600030101010101" pitchFamily="2" charset="-122"/>
                <a:cs typeface="+mn-lt"/>
              </a:rPr>
              <a:t>频道，请点击“</a:t>
            </a:r>
            <a:r>
              <a:rPr lang="en-US" altLang="zh-CN" sz="2200" dirty="0">
                <a:solidFill>
                  <a:srgbClr val="14558F"/>
                </a:solidFill>
                <a:latin typeface="SimSun" panose="02010600030101010101" pitchFamily="2" charset="-122"/>
                <a:ea typeface="SimSun" panose="02010600030101010101" pitchFamily="2" charset="-122"/>
                <a:cs typeface="+mn-lt"/>
              </a:rPr>
              <a:t>Globe”</a:t>
            </a:r>
            <a:r>
              <a:rPr lang="zh-CN" altLang="en-US" sz="2200" dirty="0">
                <a:solidFill>
                  <a:srgbClr val="14558F"/>
                </a:solidFill>
                <a:latin typeface="SimSun" panose="02010600030101010101" pitchFamily="2" charset="-122"/>
                <a:ea typeface="SimSun" panose="02010600030101010101" pitchFamily="2" charset="-122"/>
                <a:cs typeface="+mn-lt"/>
              </a:rPr>
              <a:t>图标并选择“</a:t>
            </a:r>
            <a:r>
              <a:rPr lang="en-US" altLang="zh-CN" sz="2200" dirty="0">
                <a:solidFill>
                  <a:srgbClr val="14558F"/>
                </a:solidFill>
                <a:latin typeface="SimSun" panose="02010600030101010101" pitchFamily="2" charset="-122"/>
                <a:ea typeface="SimSun" panose="02010600030101010101" pitchFamily="2" charset="-122"/>
                <a:cs typeface="+mn-lt"/>
              </a:rPr>
              <a:t>Haitian Creole”</a:t>
            </a:r>
            <a:r>
              <a:rPr lang="zh-CN" altLang="en-US" sz="2200" dirty="0">
                <a:solidFill>
                  <a:srgbClr val="14558F"/>
                </a:solidFill>
                <a:latin typeface="SimSun" panose="02010600030101010101" pitchFamily="2" charset="-122"/>
                <a:ea typeface="SimSun" panose="02010600030101010101" pitchFamily="2" charset="-122"/>
                <a:cs typeface="+mn-lt"/>
              </a:rPr>
              <a:t>。</a:t>
            </a:r>
            <a:endParaRPr lang="en-US" altLang="zh-CN" sz="2200" dirty="0">
              <a:solidFill>
                <a:srgbClr val="14558F"/>
              </a:solidFill>
              <a:latin typeface="SimSun" panose="02010600030101010101" pitchFamily="2" charset="-122"/>
              <a:ea typeface="SimSun" panose="02010600030101010101" pitchFamily="2" charset="-122"/>
              <a:cs typeface="+mn-lt"/>
            </a:endParaRPr>
          </a:p>
          <a:p>
            <a:pPr>
              <a:lnSpc>
                <a:spcPct val="100000"/>
              </a:lnSpc>
              <a:spcBef>
                <a:spcPts val="0"/>
              </a:spcBef>
              <a:spcAft>
                <a:spcPts val="600"/>
              </a:spcAft>
            </a:pPr>
            <a:r>
              <a:rPr lang="zh-CN" altLang="en-US" sz="2200" dirty="0">
                <a:solidFill>
                  <a:srgbClr val="14558F"/>
                </a:solidFill>
                <a:latin typeface="SimSun" panose="02010600030101010101" pitchFamily="2" charset="-122"/>
                <a:ea typeface="SimSun" panose="02010600030101010101" pitchFamily="2" charset="-122"/>
                <a:cs typeface="+mn-lt"/>
              </a:rPr>
              <a:t>如需使用普通话参会，请点击“</a:t>
            </a:r>
            <a:r>
              <a:rPr lang="en-US" altLang="zh-CN" sz="2200" dirty="0">
                <a:solidFill>
                  <a:srgbClr val="14558F"/>
                </a:solidFill>
                <a:latin typeface="SimSun" panose="02010600030101010101" pitchFamily="2" charset="-122"/>
                <a:ea typeface="SimSun" panose="02010600030101010101" pitchFamily="2" charset="-122"/>
                <a:cs typeface="+mn-lt"/>
              </a:rPr>
              <a:t>Globe”</a:t>
            </a:r>
            <a:r>
              <a:rPr lang="zh-CN" altLang="en-US" sz="2200" dirty="0">
                <a:solidFill>
                  <a:srgbClr val="14558F"/>
                </a:solidFill>
                <a:latin typeface="SimSun" panose="02010600030101010101" pitchFamily="2" charset="-122"/>
                <a:ea typeface="SimSun" panose="02010600030101010101" pitchFamily="2" charset="-122"/>
                <a:cs typeface="+mn-lt"/>
              </a:rPr>
              <a:t>图标并选择“</a:t>
            </a:r>
            <a:r>
              <a:rPr lang="en-US" altLang="zh-CN" sz="2200" dirty="0">
                <a:solidFill>
                  <a:srgbClr val="14558F"/>
                </a:solidFill>
                <a:latin typeface="SimSun" panose="02010600030101010101" pitchFamily="2" charset="-122"/>
                <a:ea typeface="SimSun" panose="02010600030101010101" pitchFamily="2" charset="-122"/>
                <a:cs typeface="+mn-lt"/>
              </a:rPr>
              <a:t>Chinese”</a:t>
            </a:r>
            <a:r>
              <a:rPr lang="zh-CN" altLang="en-US" sz="2200" dirty="0">
                <a:solidFill>
                  <a:srgbClr val="14558F"/>
                </a:solidFill>
                <a:latin typeface="SimSun" panose="02010600030101010101" pitchFamily="2" charset="-122"/>
                <a:ea typeface="SimSun" panose="02010600030101010101" pitchFamily="2" charset="-122"/>
                <a:cs typeface="+mn-lt"/>
              </a:rPr>
              <a:t>。</a:t>
            </a:r>
            <a:endParaRPr lang="en-US" altLang="zh-CN" sz="2200" dirty="0">
              <a:solidFill>
                <a:srgbClr val="14558F"/>
              </a:solidFill>
              <a:latin typeface="SimSun" panose="02010600030101010101" pitchFamily="2" charset="-122"/>
              <a:ea typeface="SimSun" panose="02010600030101010101" pitchFamily="2" charset="-122"/>
              <a:cs typeface="+mn-lt"/>
            </a:endParaRPr>
          </a:p>
          <a:p>
            <a:pPr>
              <a:lnSpc>
                <a:spcPct val="100000"/>
              </a:lnSpc>
              <a:spcBef>
                <a:spcPts val="0"/>
              </a:spcBef>
              <a:spcAft>
                <a:spcPts val="600"/>
              </a:spcAft>
            </a:pPr>
            <a:r>
              <a:rPr lang="zh-CN" altLang="en-US" sz="2200" dirty="0">
                <a:solidFill>
                  <a:srgbClr val="14558F"/>
                </a:solidFill>
                <a:latin typeface="SimSun" panose="02010600030101010101" pitchFamily="2" charset="-122"/>
                <a:ea typeface="SimSun" panose="02010600030101010101" pitchFamily="2" charset="-122"/>
                <a:cs typeface="+mn-lt"/>
              </a:rPr>
              <a:t>如需使用 </a:t>
            </a:r>
            <a:r>
              <a:rPr lang="en-US" altLang="zh-CN" sz="2200" dirty="0" err="1">
                <a:solidFill>
                  <a:srgbClr val="14558F"/>
                </a:solidFill>
                <a:latin typeface="SimSun" panose="02010600030101010101" pitchFamily="2" charset="-122"/>
                <a:ea typeface="SimSun" panose="02010600030101010101" pitchFamily="2" charset="-122"/>
                <a:cs typeface="+mn-lt"/>
              </a:rPr>
              <a:t>Tiếng</a:t>
            </a:r>
            <a:r>
              <a:rPr lang="en-US" altLang="zh-CN" sz="2200" dirty="0">
                <a:solidFill>
                  <a:srgbClr val="14558F"/>
                </a:solidFill>
                <a:latin typeface="SimSun" panose="02010600030101010101" pitchFamily="2" charset="-122"/>
                <a:ea typeface="SimSun" panose="02010600030101010101" pitchFamily="2" charset="-122"/>
                <a:cs typeface="+mn-lt"/>
              </a:rPr>
              <a:t> </a:t>
            </a:r>
            <a:r>
              <a:rPr lang="en-US" altLang="zh-CN" sz="2200" dirty="0" err="1">
                <a:solidFill>
                  <a:srgbClr val="14558F"/>
                </a:solidFill>
                <a:latin typeface="SimSun" panose="02010600030101010101" pitchFamily="2" charset="-122"/>
                <a:ea typeface="SimSun" panose="02010600030101010101" pitchFamily="2" charset="-122"/>
                <a:cs typeface="+mn-lt"/>
              </a:rPr>
              <a:t>Việt</a:t>
            </a:r>
            <a:r>
              <a:rPr lang="en-US" altLang="zh-CN" sz="2200" dirty="0">
                <a:solidFill>
                  <a:srgbClr val="14558F"/>
                </a:solidFill>
                <a:latin typeface="SimSun" panose="02010600030101010101" pitchFamily="2" charset="-122"/>
                <a:ea typeface="SimSun" panose="02010600030101010101" pitchFamily="2" charset="-122"/>
                <a:cs typeface="+mn-lt"/>
              </a:rPr>
              <a:t> </a:t>
            </a:r>
            <a:r>
              <a:rPr lang="zh-CN" altLang="en-US" sz="2200" dirty="0">
                <a:solidFill>
                  <a:srgbClr val="14558F"/>
                </a:solidFill>
                <a:latin typeface="SimSun" panose="02010600030101010101" pitchFamily="2" charset="-122"/>
                <a:ea typeface="SimSun" panose="02010600030101010101" pitchFamily="2" charset="-122"/>
                <a:cs typeface="+mn-lt"/>
              </a:rPr>
              <a:t>参会，请点击“</a:t>
            </a:r>
            <a:r>
              <a:rPr lang="en-US" altLang="zh-CN" sz="2200" dirty="0">
                <a:solidFill>
                  <a:srgbClr val="14558F"/>
                </a:solidFill>
                <a:latin typeface="SimSun" panose="02010600030101010101" pitchFamily="2" charset="-122"/>
                <a:ea typeface="SimSun" panose="02010600030101010101" pitchFamily="2" charset="-122"/>
                <a:cs typeface="+mn-lt"/>
              </a:rPr>
              <a:t>Globe”</a:t>
            </a:r>
            <a:r>
              <a:rPr lang="zh-CN" altLang="en-US" sz="2200" dirty="0">
                <a:solidFill>
                  <a:srgbClr val="14558F"/>
                </a:solidFill>
                <a:latin typeface="SimSun" panose="02010600030101010101" pitchFamily="2" charset="-122"/>
                <a:ea typeface="SimSun" panose="02010600030101010101" pitchFamily="2" charset="-122"/>
                <a:cs typeface="+mn-lt"/>
              </a:rPr>
              <a:t>图标并选择 </a:t>
            </a:r>
            <a:r>
              <a:rPr lang="en-US" altLang="zh-CN" sz="2200" dirty="0" err="1">
                <a:solidFill>
                  <a:srgbClr val="14558F"/>
                </a:solidFill>
                <a:latin typeface="SimSun" panose="02010600030101010101" pitchFamily="2" charset="-122"/>
                <a:ea typeface="SimSun" panose="02010600030101010101" pitchFamily="2" charset="-122"/>
                <a:cs typeface="+mn-lt"/>
              </a:rPr>
              <a:t>Tiếng</a:t>
            </a:r>
            <a:r>
              <a:rPr lang="en-US" altLang="zh-CN" sz="2200" dirty="0">
                <a:solidFill>
                  <a:srgbClr val="14558F"/>
                </a:solidFill>
                <a:latin typeface="SimSun" panose="02010600030101010101" pitchFamily="2" charset="-122"/>
                <a:ea typeface="SimSun" panose="02010600030101010101" pitchFamily="2" charset="-122"/>
                <a:cs typeface="+mn-lt"/>
              </a:rPr>
              <a:t> </a:t>
            </a:r>
            <a:r>
              <a:rPr lang="en-US" altLang="zh-CN" sz="2200" dirty="0" err="1">
                <a:solidFill>
                  <a:srgbClr val="14558F"/>
                </a:solidFill>
                <a:latin typeface="SimSun" panose="02010600030101010101" pitchFamily="2" charset="-122"/>
                <a:ea typeface="SimSun" panose="02010600030101010101" pitchFamily="2" charset="-122"/>
                <a:cs typeface="+mn-lt"/>
              </a:rPr>
              <a:t>Việt</a:t>
            </a:r>
            <a:r>
              <a:rPr lang="zh-CN" altLang="en-US" sz="2200" dirty="0">
                <a:solidFill>
                  <a:srgbClr val="14558F"/>
                </a:solidFill>
                <a:latin typeface="SimSun" panose="02010600030101010101" pitchFamily="2" charset="-122"/>
                <a:ea typeface="SimSun" panose="02010600030101010101" pitchFamily="2" charset="-122"/>
                <a:cs typeface="+mn-lt"/>
              </a:rPr>
              <a:t>。</a:t>
            </a:r>
            <a:endParaRPr lang="en-US" b="1" dirty="0">
              <a:solidFill>
                <a:srgbClr val="FF0000"/>
              </a:solidFill>
            </a:endParaRPr>
          </a:p>
          <a:p>
            <a:pPr marL="0" indent="0">
              <a:buNone/>
            </a:pPr>
            <a:r>
              <a:rPr lang="zh-CN" altLang="en-US" b="1" dirty="0">
                <a:solidFill>
                  <a:srgbClr val="FF0000"/>
                </a:solidFill>
              </a:rPr>
              <a:t>对于现场参会人员，请在离开大楼前将口译设备归还给 </a:t>
            </a:r>
            <a:r>
              <a:rPr lang="en-US" altLang="zh-CN" b="1" dirty="0">
                <a:solidFill>
                  <a:srgbClr val="FF0000"/>
                </a:solidFill>
              </a:rPr>
              <a:t>DPU </a:t>
            </a:r>
            <a:r>
              <a:rPr lang="zh-CN" altLang="en-US" b="1" dirty="0">
                <a:solidFill>
                  <a:srgbClr val="FF0000"/>
                </a:solidFill>
              </a:rPr>
              <a:t>工作人员。</a:t>
            </a:r>
            <a:endParaRPr lang="en-US" b="1" dirty="0">
              <a:solidFill>
                <a:srgbClr val="FF0000"/>
              </a:solidFill>
            </a:endParaRPr>
          </a:p>
        </p:txBody>
      </p:sp>
      <p:pic>
        <p:nvPicPr>
          <p:cNvPr id="5" name="Picture 2" descr="展示在听证会上需要口译服务时如何选择首选语言的图示。">
            <a:extLst>
              <a:ext uri="{FF2B5EF4-FFF2-40B4-BE49-F238E27FC236}">
                <a16:creationId xmlns:a16="http://schemas.microsoft.com/office/drawing/2014/main" id="{9C03CD01-989F-C5ED-E54D-7CDF9E09EC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743" t="11291" r="9599" b="1051"/>
          <a:stretch>
            <a:fillRect/>
          </a:stretch>
        </p:blipFill>
        <p:spPr bwMode="auto">
          <a:xfrm>
            <a:off x="9165772" y="3429000"/>
            <a:ext cx="2772341" cy="276625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960EB9F-7B60-5762-170C-934DDF6F2072}"/>
              </a:ext>
            </a:extLst>
          </p:cNvPr>
          <p:cNvSpPr txBox="1"/>
          <p:nvPr/>
        </p:nvSpPr>
        <p:spPr>
          <a:xfrm>
            <a:off x="9296149" y="798337"/>
            <a:ext cx="2340428" cy="1477328"/>
          </a:xfrm>
          <a:prstGeom prst="rect">
            <a:avLst/>
          </a:prstGeom>
          <a:noFill/>
          <a:ln>
            <a:solidFill>
              <a:schemeClr val="tx1"/>
            </a:solidFill>
          </a:ln>
        </p:spPr>
        <p:txBody>
          <a:bodyPr wrap="square" rtlCol="0">
            <a:spAutoFit/>
          </a:bodyPr>
          <a:lstStyle/>
          <a:p>
            <a:r>
              <a:rPr lang="zh-CN" altLang="en-US" dirty="0">
                <a:solidFill>
                  <a:srgbClr val="14558F"/>
                </a:solidFill>
                <a:latin typeface="SimSun" panose="02010600030101010101" pitchFamily="2" charset="-122"/>
                <a:ea typeface="SimSun" panose="02010600030101010101" pitchFamily="2" charset="-122"/>
              </a:rPr>
              <a:t>所有参会者：</a:t>
            </a:r>
            <a:endParaRPr lang="en-US" dirty="0">
              <a:solidFill>
                <a:srgbClr val="14558F"/>
              </a:solidFill>
              <a:latin typeface="SimSun" panose="02010600030101010101" pitchFamily="2" charset="-122"/>
              <a:ea typeface="SimSun" panose="02010600030101010101" pitchFamily="2" charset="-122"/>
            </a:endParaRPr>
          </a:p>
          <a:p>
            <a:pPr marL="285750" indent="-285750">
              <a:buFont typeface="Arial" panose="020B0604020202020204" pitchFamily="34" charset="0"/>
              <a:buChar char="•"/>
            </a:pPr>
            <a:r>
              <a:rPr lang="zh-CN" altLang="en-US" dirty="0">
                <a:solidFill>
                  <a:srgbClr val="14558F"/>
                </a:solidFill>
                <a:latin typeface="SimSun" panose="02010600030101010101" pitchFamily="2" charset="-122"/>
                <a:ea typeface="SimSun" panose="02010600030101010101" pitchFamily="2" charset="-122"/>
              </a:rPr>
              <a:t>请放慢语速。</a:t>
            </a:r>
            <a:endParaRPr lang="en-US" altLang="zh-CN" dirty="0">
              <a:solidFill>
                <a:srgbClr val="14558F"/>
              </a:solidFill>
              <a:latin typeface="SimSun" panose="02010600030101010101" pitchFamily="2" charset="-122"/>
              <a:ea typeface="SimSun" panose="02010600030101010101" pitchFamily="2" charset="-122"/>
            </a:endParaRPr>
          </a:p>
          <a:p>
            <a:pPr marL="285750" indent="-285750">
              <a:buFont typeface="Arial" panose="020B0604020202020204" pitchFamily="34" charset="0"/>
              <a:buChar char="•"/>
            </a:pPr>
            <a:r>
              <a:rPr lang="zh-CN" altLang="en-US" dirty="0">
                <a:solidFill>
                  <a:srgbClr val="14558F"/>
                </a:solidFill>
                <a:latin typeface="SimSun" panose="02010600030101010101" pitchFamily="2" charset="-122"/>
                <a:ea typeface="SimSun" panose="02010600030101010101" pitchFamily="2" charset="-122"/>
              </a:rPr>
              <a:t>即使您以英语查看演示文稿，也必须选择一个语言频道。</a:t>
            </a:r>
            <a:endParaRPr lang="en-US" dirty="0">
              <a:solidFill>
                <a:srgbClr val="14558F"/>
              </a:solidFill>
              <a:latin typeface="SimSun" panose="02010600030101010101" pitchFamily="2" charset="-122"/>
              <a:ea typeface="SimSun" panose="02010600030101010101" pitchFamily="2" charset="-122"/>
            </a:endParaRPr>
          </a:p>
        </p:txBody>
      </p:sp>
      <p:sp>
        <p:nvSpPr>
          <p:cNvPr id="4" name="Slide Number Placeholder 3">
            <a:extLst>
              <a:ext uri="{FF2B5EF4-FFF2-40B4-BE49-F238E27FC236}">
                <a16:creationId xmlns:a16="http://schemas.microsoft.com/office/drawing/2014/main" id="{AAA7E8AD-19DF-293F-65EA-B3E6F0FD6384}"/>
              </a:ext>
            </a:extLst>
          </p:cNvPr>
          <p:cNvSpPr>
            <a:spLocks noGrp="1"/>
          </p:cNvSpPr>
          <p:nvPr>
            <p:ph type="sldNum" sz="quarter" idx="12"/>
          </p:nvPr>
        </p:nvSpPr>
        <p:spPr/>
        <p:txBody>
          <a:bodyPr/>
          <a:lstStyle/>
          <a:p>
            <a:fld id="{330EA680-D336-4FF7-8B7A-9848BB0A1C32}" type="slidenum">
              <a:rPr lang="en-US" sz="1800" smtClean="0">
                <a:solidFill>
                  <a:schemeClr val="tx1"/>
                </a:solidFill>
              </a:rPr>
              <a:t>2</a:t>
            </a:fld>
            <a:endParaRPr lang="en-US" sz="1800">
              <a:solidFill>
                <a:schemeClr val="tx1"/>
              </a:solidFill>
            </a:endParaRPr>
          </a:p>
        </p:txBody>
      </p:sp>
      <p:sp>
        <p:nvSpPr>
          <p:cNvPr id="8" name="Rectangle 7">
            <a:extLst>
              <a:ext uri="{FF2B5EF4-FFF2-40B4-BE49-F238E27FC236}">
                <a16:creationId xmlns:a16="http://schemas.microsoft.com/office/drawing/2014/main" id="{9418EC7D-074F-50DB-9CD4-845EFAE00387}"/>
              </a:ext>
              <a:ext uri="{C183D7F6-B498-43B3-948B-1728B52AA6E4}">
                <adec:decorative xmlns:adec="http://schemas.microsoft.com/office/drawing/2017/decorative" val="1"/>
              </a:ext>
            </a:extLst>
          </p:cNvPr>
          <p:cNvSpPr/>
          <p:nvPr/>
        </p:nvSpPr>
        <p:spPr>
          <a:xfrm>
            <a:off x="220317" y="697515"/>
            <a:ext cx="8814825" cy="4605940"/>
          </a:xfrm>
          <a:prstGeom prst="rect">
            <a:avLst/>
          </a:prstGeom>
          <a:noFill/>
          <a:ln>
            <a:solidFill>
              <a:srgbClr val="1455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3121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BBC72-F160-53FD-F2D3-71A2C08A08B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79CD029-5C42-724F-11D2-6C38455993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0177A43D-CF9E-24C2-B8DD-54738864AFF4}"/>
              </a:ext>
            </a:extLst>
          </p:cNvPr>
          <p:cNvSpPr>
            <a:spLocks noGrp="1"/>
          </p:cNvSpPr>
          <p:nvPr>
            <p:ph type="title"/>
          </p:nvPr>
        </p:nvSpPr>
        <p:spPr>
          <a:xfrm>
            <a:off x="1199321" y="39995"/>
            <a:ext cx="10515600" cy="1134706"/>
          </a:xfrm>
        </p:spPr>
        <p:txBody>
          <a:bodyPr>
            <a:normAutofit/>
          </a:bodyPr>
          <a:lstStyle/>
          <a:p>
            <a:pPr algn="ctr"/>
            <a:r>
              <a:rPr lang="zh-CN" altLang="en-US" sz="3600" dirty="0">
                <a:latin typeface="SimSun" panose="02010600030101010101" pitchFamily="2" charset="-122"/>
                <a:ea typeface="SimSun" panose="02010600030101010101" pitchFamily="2" charset="-122"/>
              </a:rPr>
              <a:t>为什么参与？</a:t>
            </a:r>
            <a:endParaRPr lang="en-US" sz="3600" b="1" dirty="0">
              <a:latin typeface="SimSun" panose="02010600030101010101" pitchFamily="2" charset="-122"/>
              <a:ea typeface="SimSun" panose="02010600030101010101" pitchFamily="2" charset="-122"/>
            </a:endParaRPr>
          </a:p>
        </p:txBody>
      </p:sp>
      <p:sp>
        <p:nvSpPr>
          <p:cNvPr id="5" name="Rectangle 4">
            <a:extLst>
              <a:ext uri="{FF2B5EF4-FFF2-40B4-BE49-F238E27FC236}">
                <a16:creationId xmlns:a16="http://schemas.microsoft.com/office/drawing/2014/main" id="{4F6F1AAA-6015-2B0F-BC4C-D2D4FE2E181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77674B2F-7D39-14EF-BEFF-479392AE1D49}"/>
              </a:ext>
            </a:extLst>
          </p:cNvPr>
          <p:cNvSpPr/>
          <p:nvPr/>
        </p:nvSpPr>
        <p:spPr>
          <a:xfrm>
            <a:off x="437040" y="1734457"/>
            <a:ext cx="11317919" cy="2616101"/>
          </a:xfrm>
          <a:prstGeom prst="rect">
            <a:avLst/>
          </a:prstGeom>
        </p:spPr>
        <p:txBody>
          <a:bodyPr wrap="square" lIns="91440" tIns="45720" rIns="91440" bIns="45720" anchor="t">
            <a:spAutoFit/>
          </a:bodyPr>
          <a:lstStyle/>
          <a:p>
            <a:pPr algn="ctr"/>
            <a:r>
              <a:rPr lang="zh-CN" altLang="en-US" sz="3600" b="1" dirty="0">
                <a:latin typeface="SimSun" panose="02010600030101010101" pitchFamily="2" charset="-122"/>
                <a:ea typeface="SimSun" panose="02010600030101010101" pitchFamily="2" charset="-122"/>
              </a:rPr>
              <a:t>充分的记录 </a:t>
            </a:r>
            <a:r>
              <a:rPr lang="en-US" altLang="zh-CN" sz="3600" b="1" dirty="0">
                <a:latin typeface="SimSun" panose="02010600030101010101" pitchFamily="2" charset="-122"/>
                <a:ea typeface="SimSun" panose="02010600030101010101" pitchFamily="2" charset="-122"/>
              </a:rPr>
              <a:t>= </a:t>
            </a:r>
            <a:r>
              <a:rPr lang="zh-CN" altLang="en-US" sz="3600" b="1" dirty="0">
                <a:latin typeface="SimSun" panose="02010600030101010101" pitchFamily="2" charset="-122"/>
                <a:ea typeface="SimSun" panose="02010600030101010101" pitchFamily="2" charset="-122"/>
              </a:rPr>
              <a:t>更优的决策</a:t>
            </a:r>
            <a:endParaRPr lang="zh-CN" altLang="en-US" sz="3600" dirty="0">
              <a:latin typeface="SimSun" panose="02010600030101010101" pitchFamily="2" charset="-122"/>
              <a:ea typeface="SimSun" panose="02010600030101010101" pitchFamily="2" charset="-122"/>
            </a:endParaRPr>
          </a:p>
          <a:p>
            <a:r>
              <a:rPr lang="en-US" altLang="zh-CN" sz="3200" dirty="0">
                <a:latin typeface="SimSun" panose="02010600030101010101" pitchFamily="2" charset="-122"/>
                <a:ea typeface="SimSun" panose="02010600030101010101" pitchFamily="2" charset="-122"/>
              </a:rPr>
              <a:t>• </a:t>
            </a:r>
            <a:r>
              <a:rPr lang="zh-CN" altLang="en-US" sz="3200" dirty="0">
                <a:latin typeface="SimSun" panose="02010600030101010101" pitchFamily="2" charset="-122"/>
                <a:ea typeface="SimSun" panose="02010600030101010101" pitchFamily="2" charset="-122"/>
              </a:rPr>
              <a:t>能源决策具有广泛影响，将以不同方式影响各类人群和社区</a:t>
            </a:r>
            <a:br>
              <a:rPr lang="zh-CN" altLang="en-US" sz="3200" dirty="0">
                <a:latin typeface="SimSun" panose="02010600030101010101" pitchFamily="2" charset="-122"/>
                <a:ea typeface="SimSun" panose="02010600030101010101" pitchFamily="2" charset="-122"/>
              </a:rPr>
            </a:br>
            <a:r>
              <a:rPr lang="en-US" altLang="zh-CN" sz="3200" dirty="0">
                <a:latin typeface="SimSun" panose="02010600030101010101" pitchFamily="2" charset="-122"/>
                <a:ea typeface="SimSun" panose="02010600030101010101" pitchFamily="2" charset="-122"/>
              </a:rPr>
              <a:t>• </a:t>
            </a:r>
            <a:r>
              <a:rPr lang="zh-CN" altLang="en-US" sz="3200" dirty="0">
                <a:latin typeface="SimSun" panose="02010600030101010101" pitchFamily="2" charset="-122"/>
                <a:ea typeface="SimSun" panose="02010600030101010101" pitchFamily="2" charset="-122"/>
              </a:rPr>
              <a:t>您最了解您的社区；请确保决策者充分了解影响您及您所在社区的相关问题</a:t>
            </a:r>
            <a:br>
              <a:rPr lang="zh-CN" altLang="en-US" sz="3200" dirty="0">
                <a:latin typeface="SimSun" panose="02010600030101010101" pitchFamily="2" charset="-122"/>
                <a:ea typeface="SimSun" panose="02010600030101010101" pitchFamily="2" charset="-122"/>
              </a:rPr>
            </a:br>
            <a:r>
              <a:rPr lang="en-US" altLang="zh-CN" sz="3200" dirty="0">
                <a:latin typeface="SimSun" panose="02010600030101010101" pitchFamily="2" charset="-122"/>
                <a:ea typeface="SimSun" panose="02010600030101010101" pitchFamily="2" charset="-122"/>
              </a:rPr>
              <a:t>• </a:t>
            </a:r>
            <a:r>
              <a:rPr lang="zh-CN" altLang="en-US" sz="3200" dirty="0">
                <a:latin typeface="SimSun" panose="02010600030101010101" pitchFamily="2" charset="-122"/>
                <a:ea typeface="SimSun" panose="02010600030101010101" pitchFamily="2" charset="-122"/>
              </a:rPr>
              <a:t>广泛参与有助于提升问责性与透明度</a:t>
            </a:r>
          </a:p>
        </p:txBody>
      </p:sp>
      <p:sp>
        <p:nvSpPr>
          <p:cNvPr id="7" name="Footer Placeholder 2">
            <a:extLst>
              <a:ext uri="{FF2B5EF4-FFF2-40B4-BE49-F238E27FC236}">
                <a16:creationId xmlns:a16="http://schemas.microsoft.com/office/drawing/2014/main" id="{C6B9E1C8-0EAF-95B8-FC5D-9B74A909D748}"/>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3" name="Slide Number Placeholder 3">
            <a:extLst>
              <a:ext uri="{FF2B5EF4-FFF2-40B4-BE49-F238E27FC236}">
                <a16:creationId xmlns:a16="http://schemas.microsoft.com/office/drawing/2014/main" id="{1275DA86-A1A0-F1EF-E8C2-C14C95C5A7E1}"/>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20</a:t>
            </a:fld>
            <a:endParaRPr lang="en-US">
              <a:solidFill>
                <a:schemeClr val="tx1"/>
              </a:solidFill>
            </a:endParaRPr>
          </a:p>
        </p:txBody>
      </p:sp>
    </p:spTree>
    <p:extLst>
      <p:ext uri="{BB962C8B-B14F-4D97-AF65-F5344CB8AC3E}">
        <p14:creationId xmlns:p14="http://schemas.microsoft.com/office/powerpoint/2010/main" val="4014540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D9D76F0A-02E2-C430-4128-16954CED230F}"/>
              </a:ext>
              <a:ext uri="{C183D7F6-B498-43B3-948B-1728B52AA6E4}">
                <adec:decorative xmlns:adec="http://schemas.microsoft.com/office/drawing/2017/decorative" val="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27" name="Title 3">
            <a:extLst>
              <a:ext uri="{FF2B5EF4-FFF2-40B4-BE49-F238E27FC236}">
                <a16:creationId xmlns:a16="http://schemas.microsoft.com/office/drawing/2014/main" id="{609309CA-6669-3916-46D1-8006FB79BD67}"/>
              </a:ext>
            </a:extLst>
          </p:cNvPr>
          <p:cNvSpPr>
            <a:spLocks noGrp="1"/>
          </p:cNvSpPr>
          <p:nvPr>
            <p:ph type="title"/>
          </p:nvPr>
        </p:nvSpPr>
        <p:spPr>
          <a:xfrm>
            <a:off x="1199321" y="39995"/>
            <a:ext cx="10515600" cy="1134706"/>
          </a:xfrm>
        </p:spPr>
        <p:txBody>
          <a:bodyPr>
            <a:normAutofit/>
          </a:bodyPr>
          <a:lstStyle/>
          <a:p>
            <a:pPr algn="ctr"/>
            <a:r>
              <a:rPr lang="ja-JP" altLang="en-US" sz="3600" dirty="0">
                <a:latin typeface="SimSun" panose="02010600030101010101" pitchFamily="2" charset="-122"/>
                <a:ea typeface="SimSun" panose="02010600030101010101" pitchFamily="2" charset="-122"/>
              </a:rPr>
              <a:t>如何参与？</a:t>
            </a:r>
            <a:endParaRPr lang="en-US" sz="3600" b="1" dirty="0">
              <a:latin typeface="SimSun" panose="02010600030101010101" pitchFamily="2" charset="-122"/>
              <a:ea typeface="SimSun" panose="02010600030101010101" pitchFamily="2" charset="-122"/>
            </a:endParaRPr>
          </a:p>
        </p:txBody>
      </p:sp>
      <p:sp>
        <p:nvSpPr>
          <p:cNvPr id="28" name="Rectangle 27">
            <a:extLst>
              <a:ext uri="{FF2B5EF4-FFF2-40B4-BE49-F238E27FC236}">
                <a16:creationId xmlns:a16="http://schemas.microsoft.com/office/drawing/2014/main" id="{6A91A735-E68C-21B2-F827-E8E3FABDA687}"/>
              </a:ext>
              <a:ext uri="{C183D7F6-B498-43B3-948B-1728B52AA6E4}">
                <adec:decorative xmlns:adec="http://schemas.microsoft.com/office/drawing/2017/decorative" val="1"/>
              </a:ext>
            </a:extLst>
          </p:cNvPr>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8" name="Straight Arrow Connector 7">
            <a:extLst>
              <a:ext uri="{FF2B5EF4-FFF2-40B4-BE49-F238E27FC236}">
                <a16:creationId xmlns:a16="http://schemas.microsoft.com/office/drawing/2014/main" id="{907A98EB-2751-1FA2-6348-6BF8BEB37C90}"/>
              </a:ext>
              <a:ext uri="{C183D7F6-B498-43B3-948B-1728B52AA6E4}">
                <adec:decorative xmlns:adec="http://schemas.microsoft.com/office/drawing/2017/decorative" val="1"/>
              </a:ext>
            </a:extLst>
          </p:cNvPr>
          <p:cNvCxnSpPr>
            <a:cxnSpLocks/>
          </p:cNvCxnSpPr>
          <p:nvPr/>
        </p:nvCxnSpPr>
        <p:spPr>
          <a:xfrm>
            <a:off x="203200" y="4368795"/>
            <a:ext cx="11755120"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0BC75B-FB5B-E8D5-6301-B55593525B20}"/>
              </a:ext>
            </a:extLst>
          </p:cNvPr>
          <p:cNvSpPr txBox="1"/>
          <p:nvPr/>
        </p:nvSpPr>
        <p:spPr>
          <a:xfrm>
            <a:off x="371734" y="4656107"/>
            <a:ext cx="2488367" cy="707886"/>
          </a:xfrm>
          <a:prstGeom prst="rect">
            <a:avLst/>
          </a:prstGeom>
          <a:noFill/>
        </p:spPr>
        <p:txBody>
          <a:bodyPr wrap="square" rtlCol="0">
            <a:spAutoFit/>
          </a:bodyPr>
          <a:lstStyle/>
          <a:p>
            <a:pPr lvl="0">
              <a:defRPr/>
            </a:pPr>
            <a:r>
              <a:rPr lang="zh-CN" altLang="en-US" sz="2000" dirty="0">
                <a:latin typeface="SimSun" panose="02010600030101010101" pitchFamily="2" charset="-122"/>
                <a:ea typeface="SimSun" panose="02010600030101010101" pitchFamily="2" charset="-122"/>
              </a:rPr>
              <a:t> 所需时间、资金与精力最少</a:t>
            </a:r>
            <a:endParaRPr kumimoji="0" lang="en-US" sz="20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grpSp>
        <p:nvGrpSpPr>
          <p:cNvPr id="2" name="Group 1" descr="“查阅 DPU 档案室”文字旁的打开信封图标。">
            <a:extLst>
              <a:ext uri="{FF2B5EF4-FFF2-40B4-BE49-F238E27FC236}">
                <a16:creationId xmlns:a16="http://schemas.microsoft.com/office/drawing/2014/main" id="{BC4A7244-B7E3-2F23-7D2F-E8626FED392F}"/>
              </a:ext>
            </a:extLst>
          </p:cNvPr>
          <p:cNvGrpSpPr/>
          <p:nvPr/>
        </p:nvGrpSpPr>
        <p:grpSpPr>
          <a:xfrm>
            <a:off x="61158" y="2345424"/>
            <a:ext cx="2307454" cy="1481174"/>
            <a:chOff x="57200" y="2345424"/>
            <a:chExt cx="2307454" cy="1481174"/>
          </a:xfrm>
        </p:grpSpPr>
        <p:sp>
          <p:nvSpPr>
            <p:cNvPr id="11" name="TextBox 10">
              <a:extLst>
                <a:ext uri="{FF2B5EF4-FFF2-40B4-BE49-F238E27FC236}">
                  <a16:creationId xmlns:a16="http://schemas.microsoft.com/office/drawing/2014/main" id="{35E716CC-88B6-0AAC-FC48-B146A69FE8A4}"/>
                </a:ext>
              </a:extLst>
            </p:cNvPr>
            <p:cNvSpPr txBox="1"/>
            <p:nvPr/>
          </p:nvSpPr>
          <p:spPr>
            <a:xfrm>
              <a:off x="57200" y="3457266"/>
              <a:ext cx="2307454" cy="369332"/>
            </a:xfrm>
            <a:prstGeom prst="rect">
              <a:avLst/>
            </a:prstGeom>
            <a:noFill/>
          </p:spPr>
          <p:txBody>
            <a:bodyPr wrap="square" rtlCol="0">
              <a:spAutoFit/>
            </a:bodyPr>
            <a:lstStyle/>
            <a:p>
              <a:pPr lvl="0" algn="ctr">
                <a:defRPr/>
              </a:pPr>
              <a:r>
                <a:rPr lang="ja-JP" altLang="en-US" dirty="0">
                  <a:latin typeface="SimSun" panose="02010600030101010101" pitchFamily="2" charset="-122"/>
                  <a:ea typeface="SimSun" panose="02010600030101010101" pitchFamily="2" charset="-122"/>
                </a:rPr>
                <a:t>查阅 </a:t>
              </a:r>
              <a:r>
                <a:rPr lang="en-US" dirty="0">
                  <a:latin typeface="SimSun" panose="02010600030101010101" pitchFamily="2" charset="-122"/>
                  <a:ea typeface="SimSun" panose="02010600030101010101" pitchFamily="2" charset="-122"/>
                </a:rPr>
                <a:t>DPU </a:t>
              </a:r>
              <a:r>
                <a:rPr lang="ja-JP" altLang="en-US" dirty="0">
                  <a:latin typeface="SimSun" panose="02010600030101010101" pitchFamily="2" charset="-122"/>
                  <a:ea typeface="SimSun" panose="02010600030101010101" pitchFamily="2" charset="-122"/>
                </a:rPr>
                <a:t>档案室</a:t>
              </a:r>
              <a:endParaRPr kumimoji="0" lang="en-US" sz="1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pic>
          <p:nvPicPr>
            <p:cNvPr id="7" name="Graphic 6" descr="打开的信封图标。">
              <a:extLst>
                <a:ext uri="{FF2B5EF4-FFF2-40B4-BE49-F238E27FC236}">
                  <a16:creationId xmlns:a16="http://schemas.microsoft.com/office/drawing/2014/main" id="{88BCF86C-4E9B-1B45-60B7-5BDA1F452A2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8163" y="2345424"/>
              <a:ext cx="914400" cy="914400"/>
            </a:xfrm>
            <a:prstGeom prst="rect">
              <a:avLst/>
            </a:prstGeom>
          </p:spPr>
        </p:pic>
      </p:grpSp>
      <p:grpSp>
        <p:nvGrpSpPr>
          <p:cNvPr id="3" name="Group 2" descr="“提交书面意见”文字旁的书写钢笔图标。">
            <a:extLst>
              <a:ext uri="{FF2B5EF4-FFF2-40B4-BE49-F238E27FC236}">
                <a16:creationId xmlns:a16="http://schemas.microsoft.com/office/drawing/2014/main" id="{3C32EFF8-97F2-C2BD-D230-A6E281091320}"/>
              </a:ext>
            </a:extLst>
          </p:cNvPr>
          <p:cNvGrpSpPr/>
          <p:nvPr/>
        </p:nvGrpSpPr>
        <p:grpSpPr>
          <a:xfrm>
            <a:off x="2777723" y="2365048"/>
            <a:ext cx="2170547" cy="1502763"/>
            <a:chOff x="2897186" y="2365048"/>
            <a:chExt cx="2170547" cy="1502763"/>
          </a:xfrm>
        </p:grpSpPr>
        <p:sp>
          <p:nvSpPr>
            <p:cNvPr id="12" name="TextBox 11">
              <a:extLst>
                <a:ext uri="{FF2B5EF4-FFF2-40B4-BE49-F238E27FC236}">
                  <a16:creationId xmlns:a16="http://schemas.microsoft.com/office/drawing/2014/main" id="{38B741BE-D724-56BD-38E1-B1E3C732C499}"/>
                </a:ext>
              </a:extLst>
            </p:cNvPr>
            <p:cNvSpPr txBox="1"/>
            <p:nvPr/>
          </p:nvSpPr>
          <p:spPr>
            <a:xfrm>
              <a:off x="2897186" y="3498479"/>
              <a:ext cx="2170547" cy="369332"/>
            </a:xfrm>
            <a:prstGeom prst="rect">
              <a:avLst/>
            </a:prstGeom>
            <a:noFill/>
          </p:spPr>
          <p:txBody>
            <a:bodyPr wrap="square" rtlCol="0">
              <a:spAutoFit/>
            </a:bodyPr>
            <a:lstStyle/>
            <a:p>
              <a:pPr lvl="0" algn="ctr">
                <a:defRPr/>
              </a:pPr>
              <a:r>
                <a:rPr lang="zh-CN" altLang="en-US" dirty="0">
                  <a:latin typeface="SimSun" panose="02010600030101010101" pitchFamily="2" charset="-122"/>
                  <a:ea typeface="SimSun" panose="02010600030101010101" pitchFamily="2" charset="-122"/>
                </a:rPr>
                <a:t>提交书面意见</a:t>
              </a:r>
              <a:endParaRPr kumimoji="0" lang="en-US" sz="1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pic>
          <p:nvPicPr>
            <p:cNvPr id="16" name="Graphic 15" descr="书写钢笔图标。">
              <a:extLst>
                <a:ext uri="{FF2B5EF4-FFF2-40B4-BE49-F238E27FC236}">
                  <a16:creationId xmlns:a16="http://schemas.microsoft.com/office/drawing/2014/main" id="{5426C5CC-CD83-C568-C891-08FF62A88F2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3497704" y="2365048"/>
              <a:ext cx="914400" cy="914400"/>
            </a:xfrm>
            <a:prstGeom prst="rect">
              <a:avLst/>
            </a:prstGeom>
          </p:spPr>
        </p:pic>
      </p:grpSp>
      <p:grpSp>
        <p:nvGrpSpPr>
          <p:cNvPr id="17" name="Group 16" descr="“在公开听证会上发言”文字旁的讲台人物图标。">
            <a:extLst>
              <a:ext uri="{FF2B5EF4-FFF2-40B4-BE49-F238E27FC236}">
                <a16:creationId xmlns:a16="http://schemas.microsoft.com/office/drawing/2014/main" id="{CC8F1B76-6952-E89D-E73F-5566C4296695}"/>
              </a:ext>
            </a:extLst>
          </p:cNvPr>
          <p:cNvGrpSpPr/>
          <p:nvPr/>
        </p:nvGrpSpPr>
        <p:grpSpPr>
          <a:xfrm>
            <a:off x="5329825" y="2466611"/>
            <a:ext cx="2380348" cy="1416044"/>
            <a:chOff x="4927305" y="2466611"/>
            <a:chExt cx="2380348" cy="1416044"/>
          </a:xfrm>
        </p:grpSpPr>
        <p:sp>
          <p:nvSpPr>
            <p:cNvPr id="5" name="TextBox 4">
              <a:extLst>
                <a:ext uri="{FF2B5EF4-FFF2-40B4-BE49-F238E27FC236}">
                  <a16:creationId xmlns:a16="http://schemas.microsoft.com/office/drawing/2014/main" id="{BD2DC94A-094C-8CB2-4BCD-ED57865D7177}"/>
                </a:ext>
              </a:extLst>
            </p:cNvPr>
            <p:cNvSpPr txBox="1"/>
            <p:nvPr/>
          </p:nvSpPr>
          <p:spPr>
            <a:xfrm>
              <a:off x="4927305" y="3513323"/>
              <a:ext cx="2380348" cy="369332"/>
            </a:xfrm>
            <a:prstGeom prst="rect">
              <a:avLst/>
            </a:prstGeom>
            <a:noFill/>
          </p:spPr>
          <p:txBody>
            <a:bodyPr wrap="square">
              <a:spAutoFit/>
            </a:bodyPr>
            <a:lstStyle/>
            <a:p>
              <a:pPr lvl="0" algn="ctr">
                <a:defRPr/>
              </a:pPr>
              <a:r>
                <a:rPr lang="zh-CN" altLang="en-US" dirty="0">
                  <a:latin typeface="SimSun" panose="02010600030101010101" pitchFamily="2" charset="-122"/>
                  <a:ea typeface="SimSun" panose="02010600030101010101" pitchFamily="2" charset="-122"/>
                </a:rPr>
                <a:t>在公开听证会上发言</a:t>
              </a:r>
              <a:endParaRPr kumimoji="0" lang="en-US" sz="1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pic>
          <p:nvPicPr>
            <p:cNvPr id="20" name="Graphic 19" descr="讲台上的发言者图标。">
              <a:extLst>
                <a:ext uri="{FF2B5EF4-FFF2-40B4-BE49-F238E27FC236}">
                  <a16:creationId xmlns:a16="http://schemas.microsoft.com/office/drawing/2014/main" id="{8AC78FD1-6F33-0B5A-B0A9-E74E922B10E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55209" y="2466611"/>
              <a:ext cx="914400" cy="914400"/>
            </a:xfrm>
            <a:prstGeom prst="rect">
              <a:avLst/>
            </a:prstGeom>
          </p:spPr>
        </p:pic>
      </p:grpSp>
      <p:grpSp>
        <p:nvGrpSpPr>
          <p:cNvPr id="19" name="Group 18" descr="“有限参与人”文字旁的文档图标。">
            <a:extLst>
              <a:ext uri="{FF2B5EF4-FFF2-40B4-BE49-F238E27FC236}">
                <a16:creationId xmlns:a16="http://schemas.microsoft.com/office/drawing/2014/main" id="{E47AA6DB-4FF8-28B6-C837-B6B27C679B50}"/>
              </a:ext>
            </a:extLst>
          </p:cNvPr>
          <p:cNvGrpSpPr/>
          <p:nvPr/>
        </p:nvGrpSpPr>
        <p:grpSpPr>
          <a:xfrm>
            <a:off x="8091728" y="2466611"/>
            <a:ext cx="1920060" cy="1411686"/>
            <a:chOff x="8392860" y="2466611"/>
            <a:chExt cx="1920060" cy="1411686"/>
          </a:xfrm>
        </p:grpSpPr>
        <p:sp>
          <p:nvSpPr>
            <p:cNvPr id="13" name="TextBox 12">
              <a:extLst>
                <a:ext uri="{FF2B5EF4-FFF2-40B4-BE49-F238E27FC236}">
                  <a16:creationId xmlns:a16="http://schemas.microsoft.com/office/drawing/2014/main" id="{E410CC62-953F-A1C9-AB52-8AD678D116C1}"/>
                </a:ext>
              </a:extLst>
            </p:cNvPr>
            <p:cNvSpPr txBox="1"/>
            <p:nvPr/>
          </p:nvSpPr>
          <p:spPr>
            <a:xfrm>
              <a:off x="8392860" y="3508965"/>
              <a:ext cx="1920060" cy="369332"/>
            </a:xfrm>
            <a:prstGeom prst="rect">
              <a:avLst/>
            </a:prstGeom>
            <a:noFill/>
          </p:spPr>
          <p:txBody>
            <a:bodyPr wrap="square" rtlCol="0">
              <a:spAutoFit/>
            </a:bodyPr>
            <a:lstStyle/>
            <a:p>
              <a:pPr lvl="0" algn="ctr">
                <a:defRPr/>
              </a:pPr>
              <a:r>
                <a:rPr lang="ja-JP" altLang="en-US" dirty="0">
                  <a:latin typeface="SimSun" panose="02010600030101010101" pitchFamily="2" charset="-122"/>
                  <a:ea typeface="SimSun" panose="02010600030101010101" pitchFamily="2" charset="-122"/>
                </a:rPr>
                <a:t>有限参与人</a:t>
              </a:r>
              <a:endParaRPr kumimoji="0" lang="en-US" sz="1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pic>
          <p:nvPicPr>
            <p:cNvPr id="22" name="Graphic 21" descr="文档图标。">
              <a:extLst>
                <a:ext uri="{FF2B5EF4-FFF2-40B4-BE49-F238E27FC236}">
                  <a16:creationId xmlns:a16="http://schemas.microsoft.com/office/drawing/2014/main" id="{997766B1-F6EC-1705-A102-6902CADC0F0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95690" y="2466611"/>
              <a:ext cx="914400" cy="914400"/>
            </a:xfrm>
            <a:prstGeom prst="rect">
              <a:avLst/>
            </a:prstGeom>
          </p:spPr>
        </p:pic>
      </p:grpSp>
      <p:grpSp>
        <p:nvGrpSpPr>
          <p:cNvPr id="21" name="Group 20" descr="“干预方资格”文字旁显示多人的电脑屏幕图标。">
            <a:extLst>
              <a:ext uri="{FF2B5EF4-FFF2-40B4-BE49-F238E27FC236}">
                <a16:creationId xmlns:a16="http://schemas.microsoft.com/office/drawing/2014/main" id="{A282397C-8963-CFE7-0792-93325D38CE6E}"/>
              </a:ext>
            </a:extLst>
          </p:cNvPr>
          <p:cNvGrpSpPr/>
          <p:nvPr/>
        </p:nvGrpSpPr>
        <p:grpSpPr>
          <a:xfrm>
            <a:off x="10403710" y="2466611"/>
            <a:ext cx="1726290" cy="1405746"/>
            <a:chOff x="10403710" y="2466611"/>
            <a:chExt cx="1726290" cy="1405746"/>
          </a:xfrm>
        </p:grpSpPr>
        <p:sp>
          <p:nvSpPr>
            <p:cNvPr id="14" name="TextBox 13">
              <a:extLst>
                <a:ext uri="{FF2B5EF4-FFF2-40B4-BE49-F238E27FC236}">
                  <a16:creationId xmlns:a16="http://schemas.microsoft.com/office/drawing/2014/main" id="{F6AAF327-7654-3597-6FDF-E7C10D9244F6}"/>
                </a:ext>
              </a:extLst>
            </p:cNvPr>
            <p:cNvSpPr txBox="1"/>
            <p:nvPr/>
          </p:nvSpPr>
          <p:spPr>
            <a:xfrm>
              <a:off x="10403710" y="3503025"/>
              <a:ext cx="1726290" cy="369332"/>
            </a:xfrm>
            <a:prstGeom prst="rect">
              <a:avLst/>
            </a:prstGeom>
            <a:noFill/>
          </p:spPr>
          <p:txBody>
            <a:bodyPr wrap="square" rtlCol="0">
              <a:spAutoFit/>
            </a:bodyPr>
            <a:lstStyle/>
            <a:p>
              <a:pPr lvl="0" algn="ctr">
                <a:defRPr/>
              </a:pPr>
              <a:r>
                <a:rPr lang="ja-JP" altLang="en-US" dirty="0">
                  <a:latin typeface="SimSun" panose="02010600030101010101" pitchFamily="2" charset="-122"/>
                  <a:ea typeface="SimSun" panose="02010600030101010101" pitchFamily="2" charset="-122"/>
                </a:rPr>
                <a:t>介入方资格</a:t>
              </a:r>
              <a:endParaRPr kumimoji="0" lang="en-US" sz="1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pic>
          <p:nvPicPr>
            <p:cNvPr id="24" name="Graphic 23" descr="多人在线会议图标。">
              <a:extLst>
                <a:ext uri="{FF2B5EF4-FFF2-40B4-BE49-F238E27FC236}">
                  <a16:creationId xmlns:a16="http://schemas.microsoft.com/office/drawing/2014/main" id="{F3BAC93D-3D35-CAA5-3809-4B95309CAEA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832212" y="2466611"/>
              <a:ext cx="914400" cy="914400"/>
            </a:xfrm>
            <a:prstGeom prst="rect">
              <a:avLst/>
            </a:prstGeom>
          </p:spPr>
        </p:pic>
      </p:grpSp>
      <p:sp>
        <p:nvSpPr>
          <p:cNvPr id="10" name="TextBox 9">
            <a:extLst>
              <a:ext uri="{FF2B5EF4-FFF2-40B4-BE49-F238E27FC236}">
                <a16:creationId xmlns:a16="http://schemas.microsoft.com/office/drawing/2014/main" id="{AEB11994-766D-5E8D-3916-2C04600B2AF3}"/>
              </a:ext>
            </a:extLst>
          </p:cNvPr>
          <p:cNvSpPr txBox="1"/>
          <p:nvPr/>
        </p:nvSpPr>
        <p:spPr>
          <a:xfrm>
            <a:off x="9331899" y="4656107"/>
            <a:ext cx="2488367" cy="707886"/>
          </a:xfrm>
          <a:prstGeom prst="rect">
            <a:avLst/>
          </a:prstGeom>
          <a:noFill/>
        </p:spPr>
        <p:txBody>
          <a:bodyPr wrap="square" rtlCol="0">
            <a:spAutoFit/>
          </a:bodyPr>
          <a:lstStyle/>
          <a:p>
            <a:pPr lvl="0">
              <a:defRPr/>
            </a:pPr>
            <a:r>
              <a:rPr lang="zh-CN" altLang="en-US" sz="2000" dirty="0"/>
              <a:t>所需时间、资金与精力最多</a:t>
            </a:r>
            <a:endParaRPr kumimoji="0" lang="en-US" sz="20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9" name="Footer Placeholder 2">
            <a:extLst>
              <a:ext uri="{FF2B5EF4-FFF2-40B4-BE49-F238E27FC236}">
                <a16:creationId xmlns:a16="http://schemas.microsoft.com/office/drawing/2014/main" id="{7D046E24-A97D-38EE-B717-FD4F8D9B2157}"/>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6" name="Slide Number Placeholder 3">
            <a:extLst>
              <a:ext uri="{FF2B5EF4-FFF2-40B4-BE49-F238E27FC236}">
                <a16:creationId xmlns:a16="http://schemas.microsoft.com/office/drawing/2014/main" id="{4E44654F-97D8-418E-ACD0-969F697E090D}"/>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21</a:t>
            </a:fld>
            <a:endParaRPr lang="en-US">
              <a:solidFill>
                <a:schemeClr val="tx1"/>
              </a:solidFill>
            </a:endParaRPr>
          </a:p>
        </p:txBody>
      </p:sp>
    </p:spTree>
    <p:extLst>
      <p:ext uri="{BB962C8B-B14F-4D97-AF65-F5344CB8AC3E}">
        <p14:creationId xmlns:p14="http://schemas.microsoft.com/office/powerpoint/2010/main" val="3145533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AA58C-DCF2-8859-D820-FC020309C10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2841732-9C30-A51D-EB57-3AF2912DDA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79D9B91A-79C8-9229-02C4-FC27E7050D11}"/>
              </a:ext>
            </a:extLst>
          </p:cNvPr>
          <p:cNvSpPr>
            <a:spLocks noGrp="1"/>
          </p:cNvSpPr>
          <p:nvPr>
            <p:ph type="title"/>
          </p:nvPr>
        </p:nvSpPr>
        <p:spPr>
          <a:xfrm>
            <a:off x="1212575" y="39995"/>
            <a:ext cx="10515600" cy="1134706"/>
          </a:xfrm>
        </p:spPr>
        <p:txBody>
          <a:bodyPr>
            <a:normAutofit/>
          </a:bodyPr>
          <a:lstStyle/>
          <a:p>
            <a:pPr algn="ctr"/>
            <a:r>
              <a:rPr lang="zh-CN" altLang="en-US" sz="3600" b="1" dirty="0">
                <a:latin typeface="SimSun" panose="02010600030101010101" pitchFamily="2" charset="-122"/>
                <a:ea typeface="SimSun" panose="02010600030101010101" pitchFamily="2" charset="-122"/>
              </a:rPr>
              <a:t>新介入方需考虑的事项</a:t>
            </a:r>
            <a:br>
              <a:rPr lang="zh-CN" altLang="en-US" sz="3600" dirty="0">
                <a:latin typeface="SimSun" panose="02010600030101010101" pitchFamily="2" charset="-122"/>
                <a:ea typeface="SimSun" panose="02010600030101010101" pitchFamily="2" charset="-122"/>
              </a:rPr>
            </a:br>
            <a:r>
              <a:rPr lang="en-US" altLang="zh-CN" sz="3600" i="1" dirty="0">
                <a:latin typeface="SimSun" panose="02010600030101010101" pitchFamily="2" charset="-122"/>
                <a:ea typeface="SimSun" panose="02010600030101010101" pitchFamily="2" charset="-122"/>
              </a:rPr>
              <a:t>(</a:t>
            </a:r>
            <a:r>
              <a:rPr lang="zh-CN" altLang="en-US" sz="3600" i="1" dirty="0">
                <a:latin typeface="SimSun" panose="02010600030101010101" pitchFamily="2" charset="-122"/>
                <a:ea typeface="SimSun" panose="02010600030101010101" pitchFamily="2" charset="-122"/>
              </a:rPr>
              <a:t>本内容不构成法律建议</a:t>
            </a:r>
            <a:r>
              <a:rPr lang="en-US" altLang="zh-CN" sz="3600" i="1" dirty="0">
                <a:latin typeface="SimSun" panose="02010600030101010101" pitchFamily="2" charset="-122"/>
                <a:ea typeface="SimSun" panose="02010600030101010101" pitchFamily="2" charset="-122"/>
              </a:rPr>
              <a:t>)</a:t>
            </a:r>
            <a:endParaRPr lang="en-US" sz="3600" b="1" dirty="0">
              <a:latin typeface="SimSun" panose="02010600030101010101" pitchFamily="2" charset="-122"/>
              <a:ea typeface="SimSun" panose="02010600030101010101" pitchFamily="2" charset="-122"/>
            </a:endParaRPr>
          </a:p>
        </p:txBody>
      </p:sp>
      <p:sp>
        <p:nvSpPr>
          <p:cNvPr id="5" name="Rectangle 4">
            <a:extLst>
              <a:ext uri="{FF2B5EF4-FFF2-40B4-BE49-F238E27FC236}">
                <a16:creationId xmlns:a16="http://schemas.microsoft.com/office/drawing/2014/main" id="{DA50AAEA-495E-63BF-564D-213AE044190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E7EA8AD3-3965-3EB2-7889-EB8C5D5DFEF0}"/>
              </a:ext>
            </a:extLst>
          </p:cNvPr>
          <p:cNvSpPr/>
          <p:nvPr/>
        </p:nvSpPr>
        <p:spPr>
          <a:xfrm>
            <a:off x="598150" y="1941244"/>
            <a:ext cx="10995700" cy="3662541"/>
          </a:xfrm>
          <a:prstGeom prst="rect">
            <a:avLst/>
          </a:prstGeom>
        </p:spPr>
        <p:txBody>
          <a:bodyPr wrap="square" lIns="91440" tIns="45720" rIns="91440" bIns="45720" anchor="t">
            <a:spAutoFit/>
          </a:bodyPr>
          <a:lstStyle/>
          <a:p>
            <a:pPr marL="285750" lvl="0" indent="-285750">
              <a:lnSpc>
                <a:spcPct val="90000"/>
              </a:lnSpc>
              <a:spcBef>
                <a:spcPts val="1000"/>
              </a:spcBef>
              <a:spcAft>
                <a:spcPts val="600"/>
              </a:spcAft>
              <a:buFont typeface="Arial" panose="020B0604020202020204" pitchFamily="34" charset="0"/>
              <a:buChar char="•"/>
              <a:defRPr/>
            </a:pPr>
            <a:r>
              <a:rPr lang="zh-CN" altLang="en-US" sz="2800" dirty="0">
                <a:latin typeface="SimSun" panose="02010600030101010101" pitchFamily="2" charset="-122"/>
                <a:ea typeface="SimSun" panose="02010600030101010101" pitchFamily="2" charset="-122"/>
              </a:rPr>
              <a:t>您在该程序中的主要目标是什么？</a:t>
            </a:r>
            <a:br>
              <a:rPr lang="zh-CN" altLang="en-US" sz="2800" dirty="0">
                <a:latin typeface="SimSun" panose="02010600030101010101" pitchFamily="2" charset="-122"/>
                <a:ea typeface="SimSun" panose="02010600030101010101" pitchFamily="2" charset="-122"/>
              </a:rPr>
            </a:br>
            <a:r>
              <a:rPr lang="zh-CN" altLang="en-US" sz="2800" dirty="0">
                <a:latin typeface="SimSun" panose="02010600030101010101" pitchFamily="2" charset="-122"/>
                <a:ea typeface="SimSun" panose="02010600030101010101" pitchFamily="2" charset="-122"/>
              </a:rPr>
              <a:t>○ 范围是什么：这些决策者是否能够通过本裁决程序解决您的目标？</a:t>
            </a:r>
            <a:endParaRPr kumimoji="0" lang="en-US" sz="26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a:endParaRPr>
          </a:p>
          <a:p>
            <a:pPr marL="914400" marR="0" lvl="2" indent="0" algn="l" defTabSz="914400" rtl="0" eaLnBrk="1" fontAlgn="auto" latinLnBrk="0" hangingPunct="1">
              <a:lnSpc>
                <a:spcPct val="9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a:p>
            <a:r>
              <a:rPr lang="zh-CN" altLang="en-US" sz="2800" dirty="0">
                <a:latin typeface="SimSun" panose="02010600030101010101" pitchFamily="2" charset="-122"/>
                <a:ea typeface="SimSun" panose="02010600030101010101" pitchFamily="2" charset="-122"/>
              </a:rPr>
              <a:t>您需要哪些类型的专家来支持您的案件？</a:t>
            </a:r>
            <a:br>
              <a:rPr lang="zh-CN" altLang="en-US" sz="2800" dirty="0">
                <a:latin typeface="SimSun" panose="02010600030101010101" pitchFamily="2" charset="-122"/>
                <a:ea typeface="SimSun" panose="02010600030101010101" pitchFamily="2" charset="-122"/>
              </a:rPr>
            </a:br>
            <a:r>
              <a:rPr lang="zh-CN" altLang="en-US" sz="2800" dirty="0">
                <a:latin typeface="SimSun" panose="02010600030101010101" pitchFamily="2" charset="-122"/>
                <a:ea typeface="SimSun" panose="02010600030101010101" pitchFamily="2" charset="-122"/>
              </a:rPr>
              <a:t>○ 社区专家、技术专家、科学专家、财务专家、法律专家</a:t>
            </a:r>
          </a:p>
          <a:p>
            <a:pPr marL="457200" marR="0" lvl="2" algn="l" defTabSz="914400" rtl="0" eaLnBrk="1" fontAlgn="auto" latinLnBrk="0" hangingPunct="1">
              <a:lnSpc>
                <a:spcPct val="90000"/>
              </a:lnSpc>
              <a:spcBef>
                <a:spcPts val="0"/>
              </a:spcBef>
              <a:spcAft>
                <a:spcPts val="0"/>
              </a:spcAft>
              <a:buClrTx/>
              <a:buSzTx/>
              <a:tabLst/>
              <a:defRPr/>
            </a:pPr>
            <a:endParaRPr kumimoji="0" lang="en-US" sz="26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panose="020F0502020204030204" pitchFamily="34" charset="0"/>
            </a:endParaRPr>
          </a:p>
          <a:p>
            <a:pPr marL="914400" marR="0" lvl="2" indent="0" algn="l" defTabSz="914400" rtl="0" eaLnBrk="1" fontAlgn="auto" latinLnBrk="0" hangingPunct="1">
              <a:lnSpc>
                <a:spcPct val="90000"/>
              </a:lnSpc>
              <a:spcBef>
                <a:spcPts val="0"/>
              </a:spcBef>
              <a:spcAft>
                <a:spcPts val="0"/>
              </a:spcAft>
              <a:buClrTx/>
              <a:buSzTx/>
              <a:buFontTx/>
              <a:buNone/>
              <a:tabLst/>
              <a:defRPr/>
            </a:pPr>
            <a:endParaRPr kumimoji="0" lang="en-US" sz="26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panose="020F0502020204030204" pitchFamily="34" charset="0"/>
            </a:endParaRPr>
          </a:p>
          <a:p>
            <a:pPr marL="285750" lvl="0" indent="-285750">
              <a:lnSpc>
                <a:spcPct val="90000"/>
              </a:lnSpc>
              <a:spcAft>
                <a:spcPts val="600"/>
              </a:spcAft>
              <a:buFont typeface="Arial" panose="020B0604020202020204" pitchFamily="34" charset="0"/>
              <a:buChar char="•"/>
              <a:defRPr/>
            </a:pPr>
            <a:r>
              <a:rPr lang="zh-CN" altLang="en-US" sz="2800" dirty="0">
                <a:latin typeface="SimSun" panose="02010600030101010101" pitchFamily="2" charset="-122"/>
                <a:ea typeface="SimSun" panose="02010600030101010101" pitchFamily="2" charset="-122"/>
              </a:rPr>
              <a:t>是否有其他主体与您持有相同的观点？</a:t>
            </a:r>
            <a:br>
              <a:rPr lang="zh-CN" altLang="en-US" sz="2800" dirty="0">
                <a:latin typeface="SimSun" panose="02010600030101010101" pitchFamily="2" charset="-122"/>
                <a:ea typeface="SimSun" panose="02010600030101010101" pitchFamily="2" charset="-122"/>
              </a:rPr>
            </a:br>
            <a:r>
              <a:rPr lang="zh-CN" altLang="en-US" sz="2800" dirty="0">
                <a:latin typeface="SimSun" panose="02010600030101010101" pitchFamily="2" charset="-122"/>
                <a:ea typeface="SimSun" panose="02010600030101010101" pitchFamily="2" charset="-122"/>
              </a:rPr>
              <a:t>○ 探索合作机会，和</a:t>
            </a:r>
            <a:r>
              <a:rPr lang="en-US" altLang="zh-CN" sz="2800" dirty="0">
                <a:latin typeface="SimSun" panose="02010600030101010101" pitchFamily="2" charset="-122"/>
                <a:ea typeface="SimSun" panose="02010600030101010101" pitchFamily="2" charset="-122"/>
              </a:rPr>
              <a:t>/</a:t>
            </a:r>
            <a:r>
              <a:rPr lang="zh-CN" altLang="en-US" sz="2800" dirty="0">
                <a:latin typeface="SimSun" panose="02010600030101010101" pitchFamily="2" charset="-122"/>
                <a:ea typeface="SimSun" panose="02010600030101010101" pitchFamily="2" charset="-122"/>
              </a:rPr>
              <a:t>或考虑分担相关费用</a:t>
            </a:r>
            <a:endParaRPr kumimoji="0" lang="en-US" sz="2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panose="020F0502020204030204" pitchFamily="34" charset="0"/>
            </a:endParaRPr>
          </a:p>
        </p:txBody>
      </p:sp>
      <p:sp>
        <p:nvSpPr>
          <p:cNvPr id="7" name="Footer Placeholder 2">
            <a:extLst>
              <a:ext uri="{FF2B5EF4-FFF2-40B4-BE49-F238E27FC236}">
                <a16:creationId xmlns:a16="http://schemas.microsoft.com/office/drawing/2014/main" id="{85B88FDC-9BC5-9C45-8E6E-499FCC170C00}"/>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3" name="Slide Number Placeholder 3">
            <a:extLst>
              <a:ext uri="{FF2B5EF4-FFF2-40B4-BE49-F238E27FC236}">
                <a16:creationId xmlns:a16="http://schemas.microsoft.com/office/drawing/2014/main" id="{FE3A7E19-7996-C690-FD2A-56A2ADD668EF}"/>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22</a:t>
            </a:fld>
            <a:endParaRPr lang="en-US">
              <a:solidFill>
                <a:schemeClr val="tx1"/>
              </a:solidFill>
            </a:endParaRPr>
          </a:p>
        </p:txBody>
      </p:sp>
    </p:spTree>
    <p:extLst>
      <p:ext uri="{BB962C8B-B14F-4D97-AF65-F5344CB8AC3E}">
        <p14:creationId xmlns:p14="http://schemas.microsoft.com/office/powerpoint/2010/main" val="3587541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0AA95-8C2E-DA0B-1F78-9DDFB62999C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B4DDB45-7FB8-6CCB-2379-631AAC6DE2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62BD09B2-D6A9-5273-36B6-220BCDE1FB95}"/>
              </a:ext>
            </a:extLst>
          </p:cNvPr>
          <p:cNvSpPr>
            <a:spLocks noGrp="1"/>
          </p:cNvSpPr>
          <p:nvPr>
            <p:ph type="title"/>
          </p:nvPr>
        </p:nvSpPr>
        <p:spPr>
          <a:xfrm>
            <a:off x="1212575" y="39995"/>
            <a:ext cx="10515600" cy="1134706"/>
          </a:xfrm>
        </p:spPr>
        <p:txBody>
          <a:bodyPr>
            <a:noAutofit/>
          </a:bodyPr>
          <a:lstStyle/>
          <a:p>
            <a:pPr algn="ctr"/>
            <a:r>
              <a:rPr lang="zh-CN" altLang="en-US" sz="3600" b="1" dirty="0">
                <a:latin typeface="SimSun" panose="02010600030101010101" pitchFamily="2" charset="-122"/>
                <a:ea typeface="SimSun" panose="02010600030101010101" pitchFamily="2" charset="-122"/>
              </a:rPr>
              <a:t>新介入方注意事项（续篇）</a:t>
            </a:r>
            <a:br>
              <a:rPr lang="en-US" altLang="zh-CN" sz="3600" b="1" dirty="0">
                <a:latin typeface="SimSun" panose="02010600030101010101" pitchFamily="2" charset="-122"/>
                <a:ea typeface="SimSun" panose="02010600030101010101" pitchFamily="2" charset="-122"/>
              </a:rPr>
            </a:br>
            <a:r>
              <a:rPr lang="zh-CN" altLang="en-US" sz="3600" b="1" dirty="0">
                <a:latin typeface="SimSun" panose="02010600030101010101" pitchFamily="2" charset="-122"/>
                <a:ea typeface="SimSun" panose="02010600030101010101" pitchFamily="2" charset="-122"/>
              </a:rPr>
              <a:t>（本内容不构成法律建议）</a:t>
            </a:r>
            <a:endParaRPr lang="en-US" sz="3600" b="1" dirty="0">
              <a:latin typeface="SimSun" panose="02010600030101010101" pitchFamily="2" charset="-122"/>
              <a:ea typeface="SimSun" panose="02010600030101010101" pitchFamily="2" charset="-122"/>
            </a:endParaRPr>
          </a:p>
        </p:txBody>
      </p:sp>
      <p:sp>
        <p:nvSpPr>
          <p:cNvPr id="5" name="Rectangle 4">
            <a:extLst>
              <a:ext uri="{FF2B5EF4-FFF2-40B4-BE49-F238E27FC236}">
                <a16:creationId xmlns:a16="http://schemas.microsoft.com/office/drawing/2014/main" id="{63816BC4-6799-2179-7923-7A304A9860A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E02B70A2-FD85-E9FA-7C82-0DAD0BA53695}"/>
              </a:ext>
            </a:extLst>
          </p:cNvPr>
          <p:cNvSpPr/>
          <p:nvPr/>
        </p:nvSpPr>
        <p:spPr>
          <a:xfrm>
            <a:off x="305161" y="1489021"/>
            <a:ext cx="11581678" cy="5007525"/>
          </a:xfrm>
          <a:prstGeom prst="rect">
            <a:avLst/>
          </a:prstGeom>
        </p:spPr>
        <p:txBody>
          <a:bodyPr wrap="square" lIns="91440" tIns="45720" rIns="91440" bIns="45720" anchor="t">
            <a:spAutoFit/>
          </a:bodyPr>
          <a:lstStyle/>
          <a:p>
            <a:r>
              <a:rPr lang="zh-CN" altLang="en-US" sz="2400" b="1" dirty="0">
                <a:latin typeface="SimSun" panose="02010600030101010101" pitchFamily="2" charset="-122"/>
                <a:ea typeface="SimSun" panose="02010600030101010101" pitchFamily="2" charset="-122"/>
              </a:rPr>
              <a:t>新介入方注意事项（续篇）</a:t>
            </a:r>
            <a:br>
              <a:rPr lang="zh-CN" altLang="en-US" sz="2400" b="1" dirty="0">
                <a:latin typeface="SimSun" panose="02010600030101010101" pitchFamily="2" charset="-122"/>
                <a:ea typeface="SimSun" panose="02010600030101010101" pitchFamily="2" charset="-122"/>
              </a:rPr>
            </a:br>
            <a:r>
              <a:rPr lang="zh-CN" altLang="en-US" sz="2400" b="1" dirty="0">
                <a:latin typeface="SimSun" panose="02010600030101010101" pitchFamily="2" charset="-122"/>
                <a:ea typeface="SimSun" panose="02010600030101010101" pitchFamily="2" charset="-122"/>
              </a:rPr>
              <a:t>（本内容不构成法律建议）</a:t>
            </a:r>
            <a:endParaRPr lang="ja-JP" altLang="en-US" sz="2400" dirty="0">
              <a:latin typeface="SimSun" panose="02010600030101010101" pitchFamily="2" charset="-122"/>
              <a:ea typeface="SimSun" panose="02010600030101010101" pitchFamily="2" charset="-122"/>
            </a:endParaRPr>
          </a:p>
          <a:p>
            <a:r>
              <a:rPr lang="en-US" altLang="ja-JP" sz="2400" dirty="0">
                <a:latin typeface="SimSun" panose="02010600030101010101" pitchFamily="2" charset="-122"/>
                <a:ea typeface="SimSun" panose="02010600030101010101" pitchFamily="2" charset="-122"/>
              </a:rPr>
              <a:t>• </a:t>
            </a:r>
            <a:r>
              <a:rPr lang="ja-JP" altLang="en-US" sz="2400" dirty="0">
                <a:latin typeface="SimSun" panose="02010600030101010101" pitchFamily="2" charset="-122"/>
                <a:ea typeface="SimSun" panose="02010600030101010101" pitchFamily="2" charset="-122"/>
              </a:rPr>
              <a:t>跟踪所有截止日期</a:t>
            </a:r>
            <a:br>
              <a:rPr lang="ja-JP" altLang="en-US" sz="2400" dirty="0">
                <a:latin typeface="SimSun" panose="02010600030101010101" pitchFamily="2" charset="-122"/>
                <a:ea typeface="SimSun" panose="02010600030101010101" pitchFamily="2" charset="-122"/>
              </a:rPr>
            </a:br>
            <a:r>
              <a:rPr lang="ja-JP" altLang="en-US" sz="2400" dirty="0">
                <a:latin typeface="SimSun" panose="02010600030101010101" pitchFamily="2" charset="-122"/>
                <a:ea typeface="SimSun" panose="02010600030101010101" pitchFamily="2" charset="-122"/>
              </a:rPr>
              <a:t>○ 在提交介入申请后不久，</a:t>
            </a:r>
            <a:r>
              <a:rPr lang="en-US" sz="2400" dirty="0">
                <a:latin typeface="SimSun" panose="02010600030101010101" pitchFamily="2" charset="-122"/>
                <a:ea typeface="SimSun" panose="02010600030101010101" pitchFamily="2" charset="-122"/>
              </a:rPr>
              <a:t>DPU </a:t>
            </a:r>
            <a:r>
              <a:rPr lang="ja-JP" altLang="en-US" sz="2400" dirty="0">
                <a:latin typeface="SimSun" panose="02010600030101010101" pitchFamily="2" charset="-122"/>
                <a:ea typeface="SimSun" panose="02010600030101010101" pitchFamily="2" charset="-122"/>
              </a:rPr>
              <a:t>将发布“通知令”（</a:t>
            </a:r>
            <a:r>
              <a:rPr lang="en-US" sz="2400" dirty="0">
                <a:latin typeface="SimSun" panose="02010600030101010101" pitchFamily="2" charset="-122"/>
                <a:ea typeface="SimSun" panose="02010600030101010101" pitchFamily="2" charset="-122"/>
              </a:rPr>
              <a:t>Order of Notice）</a:t>
            </a:r>
            <a:r>
              <a:rPr lang="ja-JP" altLang="en-US" sz="2400" dirty="0">
                <a:latin typeface="SimSun" panose="02010600030101010101" pitchFamily="2" charset="-122"/>
                <a:ea typeface="SimSun" panose="02010600030101010101" pitchFamily="2" charset="-122"/>
              </a:rPr>
              <a:t>及“提交与公开听证通知”（</a:t>
            </a:r>
            <a:r>
              <a:rPr lang="en-US" sz="2400" dirty="0">
                <a:latin typeface="SimSun" panose="02010600030101010101" pitchFamily="2" charset="-122"/>
                <a:ea typeface="SimSun" panose="02010600030101010101" pitchFamily="2" charset="-122"/>
              </a:rPr>
              <a:t>Notice of Filing and Public Hearing），</a:t>
            </a:r>
            <a:r>
              <a:rPr lang="ja-JP" altLang="en-US" sz="2400" dirty="0">
                <a:latin typeface="SimSun" panose="02010600030101010101" pitchFamily="2" charset="-122"/>
                <a:ea typeface="SimSun" panose="02010600030101010101" pitchFamily="2" charset="-122"/>
              </a:rPr>
              <a:t>内容包括：</a:t>
            </a:r>
            <a:br>
              <a:rPr lang="ja-JP" altLang="en-US" sz="2400" dirty="0">
                <a:latin typeface="SimSun" panose="02010600030101010101" pitchFamily="2" charset="-122"/>
                <a:ea typeface="SimSun" panose="02010600030101010101" pitchFamily="2" charset="-122"/>
              </a:rPr>
            </a:br>
            <a:r>
              <a:rPr lang="ja-JP" altLang="en-US" sz="2400" dirty="0">
                <a:latin typeface="SimSun" panose="02010600030101010101" pitchFamily="2" charset="-122"/>
                <a:ea typeface="SimSun" panose="02010600030101010101" pitchFamily="2" charset="-122"/>
              </a:rPr>
              <a:t>▪ 公共听证会日期（提供口头及书面意见的机会）</a:t>
            </a:r>
            <a:br>
              <a:rPr lang="ja-JP" altLang="en-US" sz="2400" dirty="0">
                <a:latin typeface="SimSun" panose="02010600030101010101" pitchFamily="2" charset="-122"/>
                <a:ea typeface="SimSun" panose="02010600030101010101" pitchFamily="2" charset="-122"/>
              </a:rPr>
            </a:br>
            <a:r>
              <a:rPr lang="ja-JP" altLang="en-US" sz="2400" dirty="0">
                <a:latin typeface="SimSun" panose="02010600030101010101" pitchFamily="2" charset="-122"/>
                <a:ea typeface="SimSun" panose="02010600030101010101" pitchFamily="2" charset="-122"/>
              </a:rPr>
              <a:t>▪ 介入申请截止日期、</a:t>
            </a:r>
            <a:r>
              <a:rPr lang="en-US" sz="2400" dirty="0">
                <a:latin typeface="SimSun" panose="02010600030101010101" pitchFamily="2" charset="-122"/>
                <a:ea typeface="SimSun" panose="02010600030101010101" pitchFamily="2" charset="-122"/>
              </a:rPr>
              <a:t>ISGP </a:t>
            </a:r>
            <a:r>
              <a:rPr lang="ja-JP" altLang="en-US" sz="2400" dirty="0">
                <a:latin typeface="SimSun" panose="02010600030101010101" pitchFamily="2" charset="-122"/>
                <a:ea typeface="SimSun" panose="02010600030101010101" pitchFamily="2" charset="-122"/>
              </a:rPr>
              <a:t>资助申请截止日期以及提交意见的截止日期</a:t>
            </a:r>
          </a:p>
          <a:p>
            <a:pPr marL="1143000" marR="0" lvl="3" indent="0" algn="l" defTabSz="914400" rtl="0" eaLnBrk="1" fontAlgn="auto" latinLnBrk="0" hangingPunct="1">
              <a:lnSpc>
                <a:spcPct val="9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a:endParaRPr>
          </a:p>
          <a:p>
            <a:pPr lvl="1">
              <a:lnSpc>
                <a:spcPct val="90000"/>
              </a:lnSpc>
              <a:spcAft>
                <a:spcPts val="600"/>
              </a:spcAft>
              <a:defRPr/>
            </a:pPr>
            <a:r>
              <a:rPr lang="zh-CN" altLang="en-US" sz="2400" dirty="0">
                <a:latin typeface="SimSun" panose="02010600030101010101" pitchFamily="2" charset="-122"/>
                <a:ea typeface="SimSun" panose="02010600030101010101" pitchFamily="2" charset="-122"/>
              </a:rPr>
              <a:t>○ 程序时间表将包含关键截止日期</a:t>
            </a:r>
            <a:endParaRPr kumimoji="0" lang="en-US" sz="24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a:endParaRPr>
          </a:p>
          <a:p>
            <a:pPr marL="457200" marR="0" lvl="1" indent="0" algn="l" defTabSz="914400" rtl="0" eaLnBrk="1" fontAlgn="auto" latinLnBrk="0" hangingPunct="1">
              <a:lnSpc>
                <a:spcPct val="9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a:endParaRPr>
          </a:p>
          <a:p>
            <a:pPr marL="1371600" marR="0" lvl="2" indent="-457200" algn="l" defTabSz="914400" rtl="0" eaLnBrk="1" fontAlgn="auto" latinLnBrk="0" hangingPunct="1">
              <a:lnSpc>
                <a:spcPct val="90000"/>
              </a:lnSpc>
              <a:spcBef>
                <a:spcPts val="0"/>
              </a:spcBef>
              <a:spcAft>
                <a:spcPts val="0"/>
              </a:spcAft>
              <a:buClrTx/>
              <a:buSzTx/>
              <a:buFont typeface="Wingdings" panose="05000000000000000000" pitchFamily="2" charset="2"/>
              <a:buChar char="§"/>
              <a:tabLst/>
              <a:defRPr/>
            </a:pPr>
            <a:endParaRPr kumimoji="0" lang="en-US" sz="24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a:endParaRPr>
          </a:p>
          <a:p>
            <a:pPr marL="914400" marR="0" lvl="2" indent="0" algn="l" defTabSz="914400" rtl="0" eaLnBrk="1" fontAlgn="auto" latinLnBrk="0" hangingPunct="1">
              <a:lnSpc>
                <a:spcPct val="9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a:endParaRPr>
          </a:p>
          <a:p>
            <a:pPr marL="914400" marR="0" lvl="2" indent="0" algn="l" defTabSz="914400" rtl="0" eaLnBrk="1" fontAlgn="auto" latinLnBrk="0" hangingPunct="1">
              <a:lnSpc>
                <a:spcPct val="7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a:endParaRPr>
          </a:p>
          <a:p>
            <a:pPr marL="914400" lvl="1" indent="-457200">
              <a:lnSpc>
                <a:spcPct val="90000"/>
              </a:lnSpc>
              <a:buFont typeface="Courier New" panose="020B0604020202020204" pitchFamily="34" charset="0"/>
              <a:buChar char="o"/>
              <a:defRPr/>
            </a:pPr>
            <a:r>
              <a:rPr lang="zh-CN" altLang="en-US" sz="2400">
                <a:latin typeface="SimSun" panose="02010600030101010101" pitchFamily="2" charset="-122"/>
                <a:ea typeface="SimSun" panose="02010600030101010101" pitchFamily="2" charset="-122"/>
              </a:rPr>
              <a:t>请</a:t>
            </a:r>
            <a:r>
              <a:rPr lang="zh-CN" altLang="en-US" sz="2400" dirty="0">
                <a:latin typeface="SimSun" panose="02010600030101010101" pitchFamily="2" charset="-122"/>
                <a:ea typeface="SimSun" panose="02010600030101010101" pitchFamily="2" charset="-122"/>
              </a:rPr>
              <a:t>将所有截止日期记录在日历中或制作电子表格进行管理</a:t>
            </a:r>
            <a:endParaRPr kumimoji="0" lang="en-US" sz="24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Calibri"/>
            </a:endParaRPr>
          </a:p>
        </p:txBody>
      </p:sp>
      <p:sp>
        <p:nvSpPr>
          <p:cNvPr id="8" name="TextBox 7">
            <a:extLst>
              <a:ext uri="{FF2B5EF4-FFF2-40B4-BE49-F238E27FC236}">
                <a16:creationId xmlns:a16="http://schemas.microsoft.com/office/drawing/2014/main" id="{EEF7290E-5A3F-428A-9970-BAEEC8007392}"/>
              </a:ext>
            </a:extLst>
          </p:cNvPr>
          <p:cNvSpPr txBox="1"/>
          <p:nvPr/>
        </p:nvSpPr>
        <p:spPr>
          <a:xfrm>
            <a:off x="1053911" y="4801152"/>
            <a:ext cx="3304110" cy="1200329"/>
          </a:xfrm>
          <a:prstGeom prst="rect">
            <a:avLst/>
          </a:prstGeom>
          <a:noFill/>
        </p:spPr>
        <p:txBody>
          <a:bodyPr wrap="none" rtlCol="0">
            <a:spAutoFit/>
          </a:bodyPr>
          <a:lstStyle/>
          <a:p>
            <a:pPr marL="285750" lvl="0" indent="-285750">
              <a:spcAft>
                <a:spcPts val="600"/>
              </a:spcAft>
              <a:buFont typeface="Arial" panose="020B0604020202020204" pitchFamily="34" charset="0"/>
              <a:buChar char="•"/>
              <a:defRPr/>
            </a:pPr>
            <a:r>
              <a:rPr lang="zh-CN" altLang="en-US" sz="2400" dirty="0">
                <a:latin typeface="SimSun" panose="02010600030101010101" pitchFamily="2" charset="-122"/>
                <a:ea typeface="SimSun" panose="02010600030101010101" pitchFamily="2" charset="-122"/>
              </a:rPr>
              <a:t>提交证词意向</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证据开示（取证）</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书面陈述</a:t>
            </a:r>
            <a:endParaRPr kumimoji="0" lang="en-US" sz="24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sp>
        <p:nvSpPr>
          <p:cNvPr id="9" name="TextBox 8">
            <a:extLst>
              <a:ext uri="{FF2B5EF4-FFF2-40B4-BE49-F238E27FC236}">
                <a16:creationId xmlns:a16="http://schemas.microsoft.com/office/drawing/2014/main" id="{C6D6C728-CE97-6E75-EC3F-A727D25A02CA}"/>
              </a:ext>
            </a:extLst>
          </p:cNvPr>
          <p:cNvSpPr txBox="1"/>
          <p:nvPr/>
        </p:nvSpPr>
        <p:spPr>
          <a:xfrm>
            <a:off x="4842846" y="4663291"/>
            <a:ext cx="3300904" cy="1200329"/>
          </a:xfrm>
          <a:prstGeom prst="rect">
            <a:avLst/>
          </a:prstGeom>
          <a:noFill/>
        </p:spPr>
        <p:txBody>
          <a:bodyPr wrap="none" rtlCol="0">
            <a:spAutoFit/>
          </a:bodyPr>
          <a:lstStyle/>
          <a:p>
            <a:pPr marL="342900" lvl="0" indent="-342900">
              <a:spcAft>
                <a:spcPts val="600"/>
              </a:spcAft>
              <a:buFont typeface="Arial" panose="020B0604020202020204" pitchFamily="34" charset="0"/>
              <a:buChar char="•"/>
              <a:defRPr/>
            </a:pPr>
            <a:r>
              <a:rPr lang="zh-CN" altLang="en-US" sz="2400" dirty="0">
                <a:latin typeface="SimSun" panose="02010600030101010101" pitchFamily="2" charset="-122"/>
                <a:ea typeface="SimSun" panose="02010600030101010101" pitchFamily="2" charset="-122"/>
              </a:rPr>
              <a:t>证词提交</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证据听证会</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以及其他事项</a:t>
            </a:r>
            <a:r>
              <a:rPr lang="en-US" altLang="zh-CN" sz="2400" dirty="0">
                <a:latin typeface="SimSun" panose="02010600030101010101" pitchFamily="2" charset="-122"/>
                <a:ea typeface="SimSun" panose="02010600030101010101" pitchFamily="2" charset="-122"/>
              </a:rPr>
              <a:t>……</a:t>
            </a:r>
            <a:endParaRPr kumimoji="0" lang="en-US" sz="24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pic>
        <p:nvPicPr>
          <p:cNvPr id="3" name="Graphic 2" descr="实心填充的日历图标。">
            <a:extLst>
              <a:ext uri="{FF2B5EF4-FFF2-40B4-BE49-F238E27FC236}">
                <a16:creationId xmlns:a16="http://schemas.microsoft.com/office/drawing/2014/main" id="{0C3C4CC3-E409-EF1C-A8AA-A5AD99BCFA7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251305" y="4163599"/>
            <a:ext cx="2167827" cy="2278903"/>
          </a:xfrm>
          <a:prstGeom prst="rect">
            <a:avLst/>
          </a:prstGeom>
        </p:spPr>
      </p:pic>
      <p:sp>
        <p:nvSpPr>
          <p:cNvPr id="7" name="Footer Placeholder 2">
            <a:extLst>
              <a:ext uri="{FF2B5EF4-FFF2-40B4-BE49-F238E27FC236}">
                <a16:creationId xmlns:a16="http://schemas.microsoft.com/office/drawing/2014/main" id="{CF05C140-52BA-2516-6B04-CD39971F09F7}"/>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10" name="Slide Number Placeholder 3">
            <a:extLst>
              <a:ext uri="{FF2B5EF4-FFF2-40B4-BE49-F238E27FC236}">
                <a16:creationId xmlns:a16="http://schemas.microsoft.com/office/drawing/2014/main" id="{C70BA598-01A5-4B0C-846F-EE59FFEBF334}"/>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23</a:t>
            </a:fld>
            <a:endParaRPr lang="en-US" dirty="0">
              <a:solidFill>
                <a:schemeClr val="tx1"/>
              </a:solidFill>
            </a:endParaRPr>
          </a:p>
        </p:txBody>
      </p:sp>
    </p:spTree>
    <p:extLst>
      <p:ext uri="{BB962C8B-B14F-4D97-AF65-F5344CB8AC3E}">
        <p14:creationId xmlns:p14="http://schemas.microsoft.com/office/powerpoint/2010/main" val="1339749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F4132-16D0-26BA-E63E-B1E4F4D063B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DAE5ACF-FB09-6645-21CD-671053530F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B00834C9-5BD8-3167-9251-79EFDD0BA5B9}"/>
              </a:ext>
            </a:extLst>
          </p:cNvPr>
          <p:cNvSpPr>
            <a:spLocks noGrp="1"/>
          </p:cNvSpPr>
          <p:nvPr>
            <p:ph type="title"/>
          </p:nvPr>
        </p:nvSpPr>
        <p:spPr>
          <a:xfrm>
            <a:off x="1212575" y="39995"/>
            <a:ext cx="10515600" cy="1134706"/>
          </a:xfrm>
        </p:spPr>
        <p:txBody>
          <a:bodyPr>
            <a:noAutofit/>
          </a:bodyPr>
          <a:lstStyle/>
          <a:p>
            <a:pPr algn="ctr"/>
            <a:r>
              <a:rPr lang="zh-CN" altLang="en-US" sz="3600" b="1" dirty="0">
                <a:latin typeface="SimSun" panose="02010600030101010101" pitchFamily="2" charset="-122"/>
                <a:ea typeface="SimSun" panose="02010600030101010101" pitchFamily="2" charset="-122"/>
              </a:rPr>
              <a:t>新介入方注意事项（续）</a:t>
            </a:r>
            <a:br>
              <a:rPr lang="zh-CN" altLang="en-US" sz="3600" dirty="0">
                <a:latin typeface="SimSun" panose="02010600030101010101" pitchFamily="2" charset="-122"/>
                <a:ea typeface="SimSun" panose="02010600030101010101" pitchFamily="2" charset="-122"/>
              </a:rPr>
            </a:br>
            <a:r>
              <a:rPr lang="en-US" altLang="zh-CN" sz="3600" i="1" dirty="0">
                <a:latin typeface="SimSun" panose="02010600030101010101" pitchFamily="2" charset="-122"/>
                <a:ea typeface="SimSun" panose="02010600030101010101" pitchFamily="2" charset="-122"/>
              </a:rPr>
              <a:t>(</a:t>
            </a:r>
            <a:r>
              <a:rPr lang="zh-CN" altLang="en-US" sz="3600" i="1" dirty="0">
                <a:latin typeface="SimSun" panose="02010600030101010101" pitchFamily="2" charset="-122"/>
                <a:ea typeface="SimSun" panose="02010600030101010101" pitchFamily="2" charset="-122"/>
              </a:rPr>
              <a:t>本内容不构成法律建议</a:t>
            </a:r>
            <a:r>
              <a:rPr lang="en-US" altLang="zh-CN" sz="3600" i="1" dirty="0">
                <a:latin typeface="SimSun" panose="02010600030101010101" pitchFamily="2" charset="-122"/>
                <a:ea typeface="SimSun" panose="02010600030101010101" pitchFamily="2" charset="-122"/>
              </a:rPr>
              <a:t>)</a:t>
            </a:r>
            <a:endParaRPr lang="en-US" sz="3600" b="1" dirty="0">
              <a:latin typeface="SimSun" panose="02010600030101010101" pitchFamily="2" charset="-122"/>
              <a:ea typeface="SimSun" panose="02010600030101010101" pitchFamily="2" charset="-122"/>
            </a:endParaRPr>
          </a:p>
        </p:txBody>
      </p:sp>
      <p:sp>
        <p:nvSpPr>
          <p:cNvPr id="5" name="Rectangle 4">
            <a:extLst>
              <a:ext uri="{FF2B5EF4-FFF2-40B4-BE49-F238E27FC236}">
                <a16:creationId xmlns:a16="http://schemas.microsoft.com/office/drawing/2014/main" id="{7D854D6D-2E88-3D19-EB9B-735AEBED57F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B46DCFEB-9D7B-9D8E-1EFD-F1C1744CF91A}"/>
              </a:ext>
            </a:extLst>
          </p:cNvPr>
          <p:cNvSpPr/>
          <p:nvPr/>
        </p:nvSpPr>
        <p:spPr>
          <a:xfrm>
            <a:off x="911268" y="1761580"/>
            <a:ext cx="10369464" cy="4340419"/>
          </a:xfrm>
          <a:prstGeom prst="rect">
            <a:avLst/>
          </a:prstGeom>
        </p:spPr>
        <p:txBody>
          <a:bodyPr wrap="square" lIns="91440" tIns="45720" rIns="91440" bIns="45720" anchor="t">
            <a:spAutoFit/>
          </a:bodyPr>
          <a:lstStyle/>
          <a:p>
            <a:r>
              <a:rPr lang="zh-CN" altLang="en-US" sz="2800" dirty="0">
                <a:latin typeface="SimSun" panose="02010600030101010101" pitchFamily="2" charset="-122"/>
                <a:ea typeface="SimSun" panose="02010600030101010101" pitchFamily="2" charset="-122"/>
              </a:rPr>
              <a:t>可从公用事业部（</a:t>
            </a:r>
            <a:r>
              <a:rPr lang="en-US" altLang="zh-CN" sz="2800" dirty="0">
                <a:latin typeface="SimSun" panose="02010600030101010101" pitchFamily="2" charset="-122"/>
                <a:ea typeface="SimSun" panose="02010600030101010101" pitchFamily="2" charset="-122"/>
              </a:rPr>
              <a:t>DPU</a:t>
            </a:r>
            <a:r>
              <a:rPr lang="zh-CN" altLang="en-US" sz="2800" dirty="0">
                <a:latin typeface="SimSun" panose="02010600030101010101" pitchFamily="2" charset="-122"/>
                <a:ea typeface="SimSun" panose="02010600030101010101" pitchFamily="2" charset="-122"/>
              </a:rPr>
              <a:t>）</a:t>
            </a:r>
            <a:r>
              <a:rPr lang="en-US" altLang="zh-CN" sz="2800" dirty="0">
                <a:latin typeface="SimSun" panose="02010600030101010101" pitchFamily="2" charset="-122"/>
                <a:ea typeface="SimSun" panose="02010600030101010101" pitchFamily="2" charset="-122"/>
              </a:rPr>
              <a:t>/</a:t>
            </a:r>
            <a:r>
              <a:rPr lang="zh-CN" altLang="en-US" sz="2800" dirty="0">
                <a:latin typeface="SimSun" panose="02010600030101010101" pitchFamily="2" charset="-122"/>
                <a:ea typeface="SimSun" panose="02010600030101010101" pitchFamily="2" charset="-122"/>
              </a:rPr>
              <a:t>能源设施选址委员会（</a:t>
            </a:r>
            <a:r>
              <a:rPr lang="en-US" altLang="zh-CN" sz="2800" dirty="0">
                <a:latin typeface="SimSun" panose="02010600030101010101" pitchFamily="2" charset="-122"/>
                <a:ea typeface="SimSun" panose="02010600030101010101" pitchFamily="2" charset="-122"/>
              </a:rPr>
              <a:t>EFSB</a:t>
            </a:r>
            <a:r>
              <a:rPr lang="zh-CN" altLang="en-US" sz="2800" dirty="0">
                <a:latin typeface="SimSun" panose="02010600030101010101" pitchFamily="2" charset="-122"/>
                <a:ea typeface="SimSun" panose="02010600030101010101" pitchFamily="2" charset="-122"/>
              </a:rPr>
              <a:t>）获取哪些相关学习资源？</a:t>
            </a:r>
            <a:br>
              <a:rPr lang="zh-CN" altLang="en-US" sz="2800" dirty="0">
                <a:latin typeface="SimSun" panose="02010600030101010101" pitchFamily="2" charset="-122"/>
                <a:ea typeface="SimSun" panose="02010600030101010101" pitchFamily="2" charset="-122"/>
              </a:rPr>
            </a:br>
            <a:r>
              <a:rPr lang="zh-CN" altLang="en-US" sz="2800" dirty="0">
                <a:latin typeface="SimSun" panose="02010600030101010101" pitchFamily="2" charset="-122"/>
                <a:ea typeface="SimSun" panose="02010600030101010101" pitchFamily="2" charset="-122"/>
              </a:rPr>
              <a:t>○ 公共参与处是一个良好的起点</a:t>
            </a:r>
          </a:p>
          <a:p>
            <a:r>
              <a:rPr lang="en-US" altLang="zh-CN" sz="2800" dirty="0">
                <a:latin typeface="SimSun" panose="02010600030101010101" pitchFamily="2" charset="-122"/>
                <a:ea typeface="SimSun" panose="02010600030101010101" pitchFamily="2" charset="-122"/>
              </a:rPr>
              <a:t>• </a:t>
            </a:r>
            <a:r>
              <a:rPr lang="zh-CN" altLang="en-US" sz="2800" dirty="0">
                <a:latin typeface="SimSun" panose="02010600030101010101" pitchFamily="2" charset="-122"/>
                <a:ea typeface="SimSun" panose="02010600030101010101" pitchFamily="2" charset="-122"/>
              </a:rPr>
              <a:t>学习如何使用公用事业部档案系统及新的能源设施选址委员会档案系统</a:t>
            </a:r>
            <a:br>
              <a:rPr lang="zh-CN" altLang="en-US" sz="2800" dirty="0">
                <a:latin typeface="SimSun" panose="02010600030101010101" pitchFamily="2" charset="-122"/>
                <a:ea typeface="SimSun" panose="02010600030101010101" pitchFamily="2" charset="-122"/>
              </a:rPr>
            </a:br>
            <a:r>
              <a:rPr lang="zh-CN" altLang="en-US" sz="2800" dirty="0">
                <a:latin typeface="SimSun" panose="02010600030101010101" pitchFamily="2" charset="-122"/>
                <a:ea typeface="SimSun" panose="02010600030101010101" pitchFamily="2" charset="-122"/>
              </a:rPr>
              <a:t>○ 可按案卷编号、案件类型或申请人进行查询</a:t>
            </a:r>
          </a:p>
          <a:p>
            <a:r>
              <a:rPr lang="en-US" altLang="zh-CN" sz="2800" dirty="0">
                <a:latin typeface="SimSun" panose="02010600030101010101" pitchFamily="2" charset="-122"/>
                <a:ea typeface="SimSun" panose="02010600030101010101" pitchFamily="2" charset="-122"/>
              </a:rPr>
              <a:t>• </a:t>
            </a:r>
            <a:r>
              <a:rPr lang="zh-CN" altLang="en-US" sz="2800" dirty="0">
                <a:latin typeface="SimSun" panose="02010600030101010101" pitchFamily="2" charset="-122"/>
                <a:ea typeface="SimSun" panose="02010600030101010101" pitchFamily="2" charset="-122"/>
              </a:rPr>
              <a:t>查阅以往类似问题的相关案例（如有）</a:t>
            </a:r>
          </a:p>
          <a:p>
            <a:r>
              <a:rPr lang="en-US" altLang="zh-CN" sz="2800" dirty="0">
                <a:latin typeface="SimSun" panose="02010600030101010101" pitchFamily="2" charset="-122"/>
                <a:ea typeface="SimSun" panose="02010600030101010101" pitchFamily="2" charset="-122"/>
              </a:rPr>
              <a:t>• </a:t>
            </a:r>
            <a:r>
              <a:rPr lang="zh-CN" altLang="en-US" sz="2800" dirty="0">
                <a:latin typeface="SimSun" panose="02010600030101010101" pitchFamily="2" charset="-122"/>
                <a:ea typeface="SimSun" panose="02010600030101010101" pitchFamily="2" charset="-122"/>
              </a:rPr>
              <a:t>阅读案卷材料</a:t>
            </a:r>
            <a:r>
              <a:rPr lang="en-US" altLang="zh-CN" sz="2800" dirty="0">
                <a:latin typeface="SimSun" panose="02010600030101010101" pitchFamily="2" charset="-122"/>
                <a:ea typeface="SimSun" panose="02010600030101010101" pitchFamily="2" charset="-122"/>
              </a:rPr>
              <a:t>——</a:t>
            </a:r>
            <a:r>
              <a:rPr lang="zh-CN" altLang="en-US" sz="2800" dirty="0">
                <a:latin typeface="SimSun" panose="02010600030101010101" pitchFamily="2" charset="-122"/>
                <a:ea typeface="SimSun" panose="02010600030101010101" pitchFamily="2" charset="-122"/>
              </a:rPr>
              <a:t>部分程序可能包含数百份文件</a:t>
            </a:r>
            <a:br>
              <a:rPr lang="zh-CN" altLang="en-US" sz="2800" dirty="0">
                <a:latin typeface="SimSun" panose="02010600030101010101" pitchFamily="2" charset="-122"/>
                <a:ea typeface="SimSun" panose="02010600030101010101" pitchFamily="2" charset="-122"/>
              </a:rPr>
            </a:br>
            <a:r>
              <a:rPr lang="zh-CN" altLang="en-US" sz="2800" dirty="0">
                <a:latin typeface="SimSun" panose="02010600030101010101" pitchFamily="2" charset="-122"/>
                <a:ea typeface="SimSun" panose="02010600030101010101" pitchFamily="2" charset="-122"/>
              </a:rPr>
              <a:t>○ 公用事业部是否要求申请人提交证据开示记录？</a:t>
            </a:r>
          </a:p>
          <a:p>
            <a:pPr marR="0" lvl="1" algn="l" defTabSz="914400" rtl="0" eaLnBrk="1" fontAlgn="auto" latinLnBrk="0" hangingPunct="1">
              <a:lnSpc>
                <a:spcPct val="90000"/>
              </a:lnSpc>
              <a:spcBef>
                <a:spcPts val="0"/>
              </a:spcBef>
              <a:spcAft>
                <a:spcPts val="600"/>
              </a:spcAft>
              <a:buClrTx/>
              <a:buSzTx/>
              <a:tabLst/>
              <a:defRPr/>
            </a:pPr>
            <a:endParaRPr kumimoji="0" lang="en-US" sz="2600" b="0" i="0" u="none" strike="noStrike" kern="1200" cap="none" spc="0" normalizeH="0" baseline="0" noProof="0" dirty="0">
              <a:ln>
                <a:noFill/>
              </a:ln>
              <a:solidFill>
                <a:prstClr val="black"/>
              </a:solidFill>
              <a:effectLst/>
              <a:uLnTx/>
              <a:uFillTx/>
              <a:latin typeface="Aptos" panose="02110004020202020204"/>
              <a:ea typeface="Calibri"/>
              <a:cs typeface="Calibri"/>
            </a:endParaRPr>
          </a:p>
        </p:txBody>
      </p:sp>
      <p:sp>
        <p:nvSpPr>
          <p:cNvPr id="7" name="Footer Placeholder 2">
            <a:extLst>
              <a:ext uri="{FF2B5EF4-FFF2-40B4-BE49-F238E27FC236}">
                <a16:creationId xmlns:a16="http://schemas.microsoft.com/office/drawing/2014/main" id="{1AB12510-26A9-B976-278B-C6C5C6DC6B70}"/>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3" name="Slide Number Placeholder 3">
            <a:extLst>
              <a:ext uri="{FF2B5EF4-FFF2-40B4-BE49-F238E27FC236}">
                <a16:creationId xmlns:a16="http://schemas.microsoft.com/office/drawing/2014/main" id="{AFDB14A9-F248-2FB2-3BF7-CF5D952AD3AF}"/>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24</a:t>
            </a:fld>
            <a:endParaRPr lang="en-US">
              <a:solidFill>
                <a:schemeClr val="tx1"/>
              </a:solidFill>
            </a:endParaRPr>
          </a:p>
        </p:txBody>
      </p:sp>
    </p:spTree>
    <p:extLst>
      <p:ext uri="{BB962C8B-B14F-4D97-AF65-F5344CB8AC3E}">
        <p14:creationId xmlns:p14="http://schemas.microsoft.com/office/powerpoint/2010/main" val="2212528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FD41A-2CB0-89A1-425D-2BEA7D6A6E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9D12AB2-119E-6C5B-A033-37A5FA0900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3" name="Title 2">
            <a:extLst>
              <a:ext uri="{FF2B5EF4-FFF2-40B4-BE49-F238E27FC236}">
                <a16:creationId xmlns:a16="http://schemas.microsoft.com/office/drawing/2014/main" id="{500E2271-0253-4882-7755-4C606C85BE0E}"/>
              </a:ext>
            </a:extLst>
          </p:cNvPr>
          <p:cNvSpPr>
            <a:spLocks noGrp="1"/>
          </p:cNvSpPr>
          <p:nvPr>
            <p:ph type="title"/>
          </p:nvPr>
        </p:nvSpPr>
        <p:spPr>
          <a:xfrm>
            <a:off x="1234440" y="263618"/>
            <a:ext cx="10027920" cy="741522"/>
          </a:xfrm>
        </p:spPr>
        <p:txBody>
          <a:bodyPr>
            <a:normAutofit/>
          </a:bodyPr>
          <a:lstStyle/>
          <a:p>
            <a:pPr algn="ctr"/>
            <a:r>
              <a:rPr lang="zh-CN" altLang="en-US" sz="3600" dirty="0">
                <a:latin typeface="SimSun" panose="02010600030101010101" pitchFamily="2" charset="-122"/>
                <a:ea typeface="SimSun" panose="02010600030101010101" pitchFamily="2" charset="-122"/>
              </a:rPr>
              <a:t>总检察长办公室（</a:t>
            </a:r>
            <a:r>
              <a:rPr lang="en-US" altLang="zh-CN" sz="3600" dirty="0">
                <a:latin typeface="SimSun" panose="02010600030101010101" pitchFamily="2" charset="-122"/>
                <a:ea typeface="SimSun" panose="02010600030101010101" pitchFamily="2" charset="-122"/>
              </a:rPr>
              <a:t>AGO</a:t>
            </a:r>
            <a:r>
              <a:rPr lang="zh-CN" altLang="en-US" sz="3600" dirty="0">
                <a:latin typeface="SimSun" panose="02010600030101010101" pitchFamily="2" charset="-122"/>
                <a:ea typeface="SimSun" panose="02010600030101010101" pitchFamily="2" charset="-122"/>
              </a:rPr>
              <a:t>）资源</a:t>
            </a:r>
            <a:endParaRPr lang="en-US" sz="3600" b="1" dirty="0">
              <a:latin typeface="SimSun" panose="02010600030101010101" pitchFamily="2" charset="-122"/>
              <a:ea typeface="SimSun" panose="02010600030101010101" pitchFamily="2" charset="-122"/>
            </a:endParaRPr>
          </a:p>
        </p:txBody>
      </p:sp>
      <p:sp>
        <p:nvSpPr>
          <p:cNvPr id="5" name="Rectangle 4">
            <a:extLst>
              <a:ext uri="{FF2B5EF4-FFF2-40B4-BE49-F238E27FC236}">
                <a16:creationId xmlns:a16="http://schemas.microsoft.com/office/drawing/2014/main" id="{6880F3E4-DC00-A079-E0D4-6B870C4CB94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Content Placeholder 3">
            <a:extLst>
              <a:ext uri="{FF2B5EF4-FFF2-40B4-BE49-F238E27FC236}">
                <a16:creationId xmlns:a16="http://schemas.microsoft.com/office/drawing/2014/main" id="{D026508B-C1DB-0178-5D64-49F8FAFFFA49}"/>
              </a:ext>
            </a:extLst>
          </p:cNvPr>
          <p:cNvSpPr>
            <a:spLocks noGrp="1"/>
          </p:cNvSpPr>
          <p:nvPr>
            <p:ph idx="1"/>
          </p:nvPr>
        </p:nvSpPr>
        <p:spPr>
          <a:xfrm>
            <a:off x="356937" y="1397836"/>
            <a:ext cx="11397915" cy="4939548"/>
          </a:xfrm>
        </p:spPr>
        <p:txBody>
          <a:bodyPr vert="horz" lIns="91440" tIns="45720" rIns="91440" bIns="45720" rtlCol="0" anchor="t">
            <a:normAutofit/>
          </a:bodyPr>
          <a:lstStyle/>
          <a:p>
            <a:r>
              <a:rPr lang="en-US" altLang="zh-CN" sz="2400" dirty="0"/>
              <a:t> </a:t>
            </a:r>
            <a:r>
              <a:rPr lang="zh-CN" altLang="en-US" sz="2400" dirty="0">
                <a:latin typeface="SimSun" panose="02010600030101010101" pitchFamily="2" charset="-122"/>
                <a:ea typeface="SimSun" panose="02010600030101010101" pitchFamily="2" charset="-122"/>
              </a:rPr>
              <a:t>半年度通讯：</a:t>
            </a:r>
            <a:endParaRPr lang="en-US" sz="2600" dirty="0">
              <a:latin typeface="SimSun" panose="02010600030101010101" pitchFamily="2" charset="-122"/>
              <a:ea typeface="SimSun" panose="02010600030101010101" pitchFamily="2" charset="-122"/>
            </a:endParaRPr>
          </a:p>
          <a:p>
            <a:pPr marL="0" indent="0">
              <a:buNone/>
            </a:pPr>
            <a:endParaRPr lang="en-US" sz="2600" dirty="0"/>
          </a:p>
          <a:p>
            <a:pPr marL="0" indent="0">
              <a:buNone/>
            </a:pPr>
            <a:endParaRPr lang="en-US" sz="2600" dirty="0"/>
          </a:p>
          <a:p>
            <a:pPr marL="0" indent="0">
              <a:buNone/>
            </a:pPr>
            <a:endParaRPr lang="en-US" sz="2600" dirty="0">
              <a:latin typeface="SimSun" panose="02010600030101010101" pitchFamily="2" charset="-122"/>
              <a:ea typeface="SimSun" panose="02010600030101010101" pitchFamily="2" charset="-122"/>
            </a:endParaRPr>
          </a:p>
          <a:p>
            <a:pPr>
              <a:spcBef>
                <a:spcPts val="1800"/>
              </a:spcBef>
            </a:pPr>
            <a:r>
              <a:rPr lang="en-US" altLang="zh-CN" sz="2400" dirty="0">
                <a:latin typeface="SimSun" panose="02010600030101010101" pitchFamily="2" charset="-122"/>
                <a:ea typeface="SimSun" panose="02010600030101010101" pitchFamily="2" charset="-122"/>
              </a:rPr>
              <a:t>AGO </a:t>
            </a:r>
            <a:r>
              <a:rPr lang="zh-CN" altLang="en-US" sz="2400" dirty="0">
                <a:latin typeface="SimSun" panose="02010600030101010101" pitchFamily="2" charset="-122"/>
                <a:ea typeface="SimSun" panose="02010600030101010101" pitchFamily="2" charset="-122"/>
              </a:rPr>
              <a:t>常见问题页面</a:t>
            </a:r>
            <a:endParaRPr lang="en-US" sz="2600" dirty="0">
              <a:solidFill>
                <a:srgbClr val="000000"/>
              </a:solidFill>
              <a:latin typeface="SimSun" panose="02010600030101010101" pitchFamily="2" charset="-122"/>
              <a:ea typeface="SimSun" panose="02010600030101010101" pitchFamily="2" charset="-122"/>
            </a:endParaRPr>
          </a:p>
          <a:p>
            <a:endParaRPr lang="en-US" sz="2600" dirty="0"/>
          </a:p>
          <a:p>
            <a:pPr marL="0" indent="0">
              <a:buNone/>
            </a:pPr>
            <a:endParaRPr lang="en-US" sz="2600" dirty="0"/>
          </a:p>
          <a:p>
            <a:endParaRPr lang="en-US" dirty="0"/>
          </a:p>
        </p:txBody>
      </p:sp>
      <p:pic>
        <p:nvPicPr>
          <p:cNvPr id="8" name="Picture 7" descr="2025–2026 年冬季期半年度通讯的二维码。">
            <a:extLst>
              <a:ext uri="{FF2B5EF4-FFF2-40B4-BE49-F238E27FC236}">
                <a16:creationId xmlns:a16="http://schemas.microsoft.com/office/drawing/2014/main" id="{050C0096-38C3-AEF7-A244-F0780180CC15}"/>
              </a:ext>
            </a:extLst>
          </p:cNvPr>
          <p:cNvPicPr>
            <a:picLocks noChangeAspect="1"/>
          </p:cNvPicPr>
          <p:nvPr/>
        </p:nvPicPr>
        <p:blipFill>
          <a:blip r:embed="rId4"/>
          <a:stretch>
            <a:fillRect/>
          </a:stretch>
        </p:blipFill>
        <p:spPr>
          <a:xfrm>
            <a:off x="1476698" y="1797136"/>
            <a:ext cx="1372091" cy="1308928"/>
          </a:xfrm>
          <a:prstGeom prst="rect">
            <a:avLst/>
          </a:prstGeom>
        </p:spPr>
      </p:pic>
      <p:sp>
        <p:nvSpPr>
          <p:cNvPr id="9" name="TextBox 8">
            <a:extLst>
              <a:ext uri="{FF2B5EF4-FFF2-40B4-BE49-F238E27FC236}">
                <a16:creationId xmlns:a16="http://schemas.microsoft.com/office/drawing/2014/main" id="{71E20939-733D-9728-5F91-C4BBA19E9BF3}"/>
              </a:ext>
            </a:extLst>
          </p:cNvPr>
          <p:cNvSpPr txBox="1"/>
          <p:nvPr/>
        </p:nvSpPr>
        <p:spPr>
          <a:xfrm>
            <a:off x="1234440" y="3134236"/>
            <a:ext cx="243624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defRPr/>
            </a:pPr>
            <a:r>
              <a:rPr lang="ja-JP" altLang="en-US" dirty="0">
                <a:latin typeface="SimSun" panose="02010600030101010101" pitchFamily="2" charset="-122"/>
                <a:ea typeface="SimSun" panose="02010600030101010101" pitchFamily="2" charset="-122"/>
              </a:rPr>
              <a:t>冬季 </a:t>
            </a:r>
            <a:r>
              <a:rPr lang="en-US" altLang="ja-JP" dirty="0">
                <a:latin typeface="SimSun" panose="02010600030101010101" pitchFamily="2" charset="-122"/>
                <a:ea typeface="SimSun" panose="02010600030101010101" pitchFamily="2" charset="-122"/>
              </a:rPr>
              <a:t>2025–2026 </a:t>
            </a:r>
            <a:r>
              <a:rPr lang="ja-JP" altLang="en-US" dirty="0">
                <a:latin typeface="SimSun" panose="02010600030101010101" pitchFamily="2" charset="-122"/>
                <a:ea typeface="SimSun" panose="02010600030101010101" pitchFamily="2" charset="-122"/>
              </a:rPr>
              <a:t>期</a:t>
            </a:r>
            <a:br>
              <a:rPr lang="ja-JP" altLang="en-US" dirty="0">
                <a:latin typeface="SimSun" panose="02010600030101010101" pitchFamily="2" charset="-122"/>
                <a:ea typeface="SimSun" panose="02010600030101010101" pitchFamily="2" charset="-122"/>
              </a:rPr>
            </a:br>
            <a:r>
              <a:rPr kumimoji="0" lang="en-US" sz="1800" b="0" i="0" u="none" strike="noStrike" kern="1200" cap="none" spc="0" normalizeH="0" baseline="0" noProof="0" dirty="0">
                <a:ln>
                  <a:noFill/>
                </a:ln>
                <a:solidFill>
                  <a:prstClr val="black"/>
                </a:solidFill>
                <a:effectLst/>
                <a:uLnTx/>
                <a:uFillTx/>
                <a:latin typeface="Aptos" panose="02110004020202020204"/>
                <a:ea typeface="+mn-lt"/>
                <a:cs typeface="+mn-lt"/>
              </a:rPr>
              <a:t> </a:t>
            </a: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5" name="Picture 14" descr="2026 年夏季期半年度通讯（即将发布）的二维码，可在 AGO 能源与环境网页获取。">
            <a:extLst>
              <a:ext uri="{FF2B5EF4-FFF2-40B4-BE49-F238E27FC236}">
                <a16:creationId xmlns:a16="http://schemas.microsoft.com/office/drawing/2014/main" id="{11B55207-2926-BEC8-CDA1-5F244823EB62}"/>
              </a:ext>
            </a:extLst>
          </p:cNvPr>
          <p:cNvPicPr>
            <a:picLocks noChangeAspect="1"/>
          </p:cNvPicPr>
          <p:nvPr/>
        </p:nvPicPr>
        <p:blipFill>
          <a:blip r:embed="rId5"/>
          <a:stretch>
            <a:fillRect/>
          </a:stretch>
        </p:blipFill>
        <p:spPr>
          <a:xfrm>
            <a:off x="5445963" y="1768199"/>
            <a:ext cx="1370916" cy="1407698"/>
          </a:xfrm>
          <a:prstGeom prst="rect">
            <a:avLst/>
          </a:prstGeom>
        </p:spPr>
      </p:pic>
      <p:sp>
        <p:nvSpPr>
          <p:cNvPr id="14" name="TextBox 13">
            <a:extLst>
              <a:ext uri="{FF2B5EF4-FFF2-40B4-BE49-F238E27FC236}">
                <a16:creationId xmlns:a16="http://schemas.microsoft.com/office/drawing/2014/main" id="{11F0B647-61EE-7A0F-A2CD-681F46B124B5}"/>
              </a:ext>
            </a:extLst>
          </p:cNvPr>
          <p:cNvSpPr txBox="1"/>
          <p:nvPr/>
        </p:nvSpPr>
        <p:spPr>
          <a:xfrm>
            <a:off x="4482794" y="3164990"/>
            <a:ext cx="3146199" cy="84318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ctr">
              <a:lnSpc>
                <a:spcPct val="90000"/>
              </a:lnSpc>
              <a:spcBef>
                <a:spcPts val="500"/>
              </a:spcBef>
              <a:defRPr/>
            </a:pPr>
            <a:r>
              <a:rPr lang="en-US" altLang="zh-CN" dirty="0">
                <a:latin typeface="SimSun" panose="02010600030101010101" pitchFamily="2" charset="-122"/>
                <a:ea typeface="SimSun" panose="02010600030101010101" pitchFamily="2" charset="-122"/>
              </a:rPr>
              <a:t>2026 </a:t>
            </a:r>
            <a:r>
              <a:rPr lang="zh-CN" altLang="en-US" dirty="0">
                <a:latin typeface="SimSun" panose="02010600030101010101" pitchFamily="2" charset="-122"/>
                <a:ea typeface="SimSun" panose="02010600030101010101" pitchFamily="2" charset="-122"/>
              </a:rPr>
              <a:t>年夏季期刊（即将发布，可在 </a:t>
            </a:r>
            <a:r>
              <a:rPr lang="en-US" altLang="zh-CN" dirty="0">
                <a:latin typeface="SimSun" panose="02010600030101010101" pitchFamily="2" charset="-122"/>
                <a:ea typeface="SimSun" panose="02010600030101010101" pitchFamily="2" charset="-122"/>
              </a:rPr>
              <a:t>AGO </a:t>
            </a:r>
            <a:r>
              <a:rPr lang="zh-CN" altLang="en-US" dirty="0">
                <a:latin typeface="SimSun" panose="02010600030101010101" pitchFamily="2" charset="-122"/>
                <a:ea typeface="SimSun" panose="02010600030101010101" pitchFamily="2" charset="-122"/>
              </a:rPr>
              <a:t>能源与环境页面获取）</a:t>
            </a:r>
            <a:endParaRPr kumimoji="0" lang="en-US" sz="2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pic>
        <p:nvPicPr>
          <p:cNvPr id="10" name="Picture 9" descr="订阅未来通讯的二维码。">
            <a:extLst>
              <a:ext uri="{FF2B5EF4-FFF2-40B4-BE49-F238E27FC236}">
                <a16:creationId xmlns:a16="http://schemas.microsoft.com/office/drawing/2014/main" id="{AD8C7EFD-CA4F-37EA-157A-4DEDD41639FE}"/>
              </a:ext>
            </a:extLst>
          </p:cNvPr>
          <p:cNvPicPr>
            <a:picLocks noChangeAspect="1"/>
          </p:cNvPicPr>
          <p:nvPr/>
        </p:nvPicPr>
        <p:blipFill>
          <a:blip r:embed="rId6"/>
          <a:stretch>
            <a:fillRect/>
          </a:stretch>
        </p:blipFill>
        <p:spPr>
          <a:xfrm>
            <a:off x="9189554" y="1758554"/>
            <a:ext cx="1392375" cy="1367926"/>
          </a:xfrm>
          <a:prstGeom prst="rect">
            <a:avLst/>
          </a:prstGeom>
        </p:spPr>
      </p:pic>
      <p:sp>
        <p:nvSpPr>
          <p:cNvPr id="11" name="TextBox 10">
            <a:extLst>
              <a:ext uri="{FF2B5EF4-FFF2-40B4-BE49-F238E27FC236}">
                <a16:creationId xmlns:a16="http://schemas.microsoft.com/office/drawing/2014/main" id="{04E62655-B76D-4D41-89A2-A390EA7485CB}"/>
              </a:ext>
            </a:extLst>
          </p:cNvPr>
          <p:cNvSpPr txBox="1"/>
          <p:nvPr/>
        </p:nvSpPr>
        <p:spPr>
          <a:xfrm>
            <a:off x="7865894" y="3170444"/>
            <a:ext cx="3548313" cy="347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ctr">
              <a:lnSpc>
                <a:spcPct val="90000"/>
              </a:lnSpc>
              <a:spcBef>
                <a:spcPts val="500"/>
              </a:spcBef>
              <a:defRPr/>
            </a:pPr>
            <a:r>
              <a:rPr lang="zh-CN" altLang="en-US" dirty="0">
                <a:latin typeface="SimSun" panose="02010600030101010101" pitchFamily="2" charset="-122"/>
                <a:ea typeface="SimSun" panose="02010600030101010101" pitchFamily="2" charset="-122"/>
              </a:rPr>
              <a:t>订阅未来通讯</a:t>
            </a:r>
            <a:endParaRPr kumimoji="0" lang="en-US" sz="1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pic>
        <p:nvPicPr>
          <p:cNvPr id="16" name="Picture 15" descr="AGO 电力和天然气公用事业常见问题页面的二维码。">
            <a:extLst>
              <a:ext uri="{FF2B5EF4-FFF2-40B4-BE49-F238E27FC236}">
                <a16:creationId xmlns:a16="http://schemas.microsoft.com/office/drawing/2014/main" id="{D7E457D0-32AD-33B9-A985-C25DB17539A5}"/>
              </a:ext>
            </a:extLst>
          </p:cNvPr>
          <p:cNvPicPr>
            <a:picLocks noChangeAspect="1"/>
          </p:cNvPicPr>
          <p:nvPr/>
        </p:nvPicPr>
        <p:blipFill>
          <a:blip r:embed="rId7"/>
          <a:stretch>
            <a:fillRect/>
          </a:stretch>
        </p:blipFill>
        <p:spPr>
          <a:xfrm>
            <a:off x="1435428" y="4317022"/>
            <a:ext cx="1373770" cy="1371841"/>
          </a:xfrm>
          <a:prstGeom prst="rect">
            <a:avLst/>
          </a:prstGeom>
        </p:spPr>
      </p:pic>
      <p:sp>
        <p:nvSpPr>
          <p:cNvPr id="17" name="TextBox 16">
            <a:extLst>
              <a:ext uri="{FF2B5EF4-FFF2-40B4-BE49-F238E27FC236}">
                <a16:creationId xmlns:a16="http://schemas.microsoft.com/office/drawing/2014/main" id="{2D459B58-85E0-A73A-BE8E-F40E8D53BEA9}"/>
              </a:ext>
            </a:extLst>
          </p:cNvPr>
          <p:cNvSpPr txBox="1"/>
          <p:nvPr/>
        </p:nvSpPr>
        <p:spPr>
          <a:xfrm>
            <a:off x="739302" y="5602672"/>
            <a:ext cx="2917126" cy="3838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gn="ctr">
              <a:defRPr/>
            </a:pPr>
            <a:r>
              <a:rPr lang="zh-CN" altLang="en-US" dirty="0">
                <a:latin typeface="SimSun" panose="02010600030101010101" pitchFamily="2" charset="-122"/>
                <a:ea typeface="SimSun" panose="02010600030101010101" pitchFamily="2" charset="-122"/>
              </a:rPr>
              <a:t>电力与天然气公用事业</a:t>
            </a:r>
            <a:endParaRPr kumimoji="0" lang="en-US" sz="1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pic>
        <p:nvPicPr>
          <p:cNvPr id="18" name="Picture 17" descr="AGO 竞争性电力供应常见问题页面的二维码。">
            <a:extLst>
              <a:ext uri="{FF2B5EF4-FFF2-40B4-BE49-F238E27FC236}">
                <a16:creationId xmlns:a16="http://schemas.microsoft.com/office/drawing/2014/main" id="{536D631F-B6FB-5887-5B86-746FCE154191}"/>
              </a:ext>
            </a:extLst>
          </p:cNvPr>
          <p:cNvPicPr>
            <a:picLocks noChangeAspect="1"/>
          </p:cNvPicPr>
          <p:nvPr/>
        </p:nvPicPr>
        <p:blipFill>
          <a:blip r:embed="rId8"/>
          <a:stretch>
            <a:fillRect/>
          </a:stretch>
        </p:blipFill>
        <p:spPr>
          <a:xfrm>
            <a:off x="5453025" y="4321845"/>
            <a:ext cx="1363884" cy="1361955"/>
          </a:xfrm>
          <a:prstGeom prst="rect">
            <a:avLst/>
          </a:prstGeom>
        </p:spPr>
      </p:pic>
      <p:sp>
        <p:nvSpPr>
          <p:cNvPr id="19" name="TextBox 18">
            <a:extLst>
              <a:ext uri="{FF2B5EF4-FFF2-40B4-BE49-F238E27FC236}">
                <a16:creationId xmlns:a16="http://schemas.microsoft.com/office/drawing/2014/main" id="{7E73F585-1F71-5287-CA3B-CB30E59B729A}"/>
              </a:ext>
            </a:extLst>
          </p:cNvPr>
          <p:cNvSpPr txBox="1"/>
          <p:nvPr/>
        </p:nvSpPr>
        <p:spPr>
          <a:xfrm>
            <a:off x="5349220" y="5575090"/>
            <a:ext cx="30715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zh-CN" altLang="en-US" dirty="0">
                <a:latin typeface="SimSun" panose="02010600030101010101" pitchFamily="2" charset="-122"/>
                <a:ea typeface="SimSun" panose="02010600030101010101" pitchFamily="2" charset="-122"/>
              </a:rPr>
              <a:t>竞争性电力供应</a:t>
            </a:r>
            <a:endParaRPr kumimoji="0" lang="en-US" sz="1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pic>
        <p:nvPicPr>
          <p:cNvPr id="20" name="Picture 19" descr="AGO 太阳能常见问题页面的二维码。">
            <a:extLst>
              <a:ext uri="{FF2B5EF4-FFF2-40B4-BE49-F238E27FC236}">
                <a16:creationId xmlns:a16="http://schemas.microsoft.com/office/drawing/2014/main" id="{8D49E5FA-48F6-62A0-CC9F-E686792EDAD7}"/>
              </a:ext>
            </a:extLst>
          </p:cNvPr>
          <p:cNvPicPr>
            <a:picLocks noChangeAspect="1"/>
          </p:cNvPicPr>
          <p:nvPr/>
        </p:nvPicPr>
        <p:blipFill>
          <a:blip r:embed="rId9"/>
          <a:stretch>
            <a:fillRect/>
          </a:stretch>
        </p:blipFill>
        <p:spPr>
          <a:xfrm>
            <a:off x="9193379" y="4317022"/>
            <a:ext cx="1373890" cy="1371961"/>
          </a:xfrm>
          <a:prstGeom prst="rect">
            <a:avLst/>
          </a:prstGeom>
        </p:spPr>
      </p:pic>
      <p:sp>
        <p:nvSpPr>
          <p:cNvPr id="21" name="TextBox 20">
            <a:extLst>
              <a:ext uri="{FF2B5EF4-FFF2-40B4-BE49-F238E27FC236}">
                <a16:creationId xmlns:a16="http://schemas.microsoft.com/office/drawing/2014/main" id="{35CF6405-36D9-B08A-E774-463D239A6158}"/>
              </a:ext>
            </a:extLst>
          </p:cNvPr>
          <p:cNvSpPr txBox="1"/>
          <p:nvPr/>
        </p:nvSpPr>
        <p:spPr>
          <a:xfrm>
            <a:off x="9480663" y="5683486"/>
            <a:ext cx="129758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defRPr/>
            </a:pPr>
            <a:r>
              <a:rPr lang="ja-JP" altLang="en-US" dirty="0">
                <a:latin typeface="SimSun" panose="02010600030101010101" pitchFamily="2" charset="-122"/>
                <a:ea typeface="SimSun" panose="02010600030101010101" pitchFamily="2" charset="-122"/>
              </a:rPr>
              <a:t>太阳能</a:t>
            </a:r>
            <a:r>
              <a:rPr kumimoji="0" lang="en-US" sz="1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cs typeface="+mn-lt"/>
              </a:rPr>
              <a:t> </a:t>
            </a:r>
            <a:endParaRPr kumimoji="0" lang="en-US" sz="1800" b="0" i="0" u="none" strike="noStrike" kern="1200" cap="none" spc="0" normalizeH="0" baseline="0" noProof="0" dirty="0">
              <a:ln>
                <a:noFill/>
              </a:ln>
              <a:solidFill>
                <a:prstClr val="black"/>
              </a:solidFill>
              <a:effectLst/>
              <a:uLnTx/>
              <a:uFillTx/>
              <a:latin typeface="SimSun" panose="02010600030101010101" pitchFamily="2" charset="-122"/>
              <a:ea typeface="SimSun" panose="02010600030101010101" pitchFamily="2" charset="-122"/>
            </a:endParaRPr>
          </a:p>
        </p:txBody>
      </p:sp>
      <p:sp>
        <p:nvSpPr>
          <p:cNvPr id="22" name="TextBox 21">
            <a:extLst>
              <a:ext uri="{FF2B5EF4-FFF2-40B4-BE49-F238E27FC236}">
                <a16:creationId xmlns:a16="http://schemas.microsoft.com/office/drawing/2014/main" id="{1BA0F94D-1BAC-063B-F1B0-6F8255D31D7A}"/>
              </a:ext>
            </a:extLst>
          </p:cNvPr>
          <p:cNvSpPr txBox="1"/>
          <p:nvPr/>
        </p:nvSpPr>
        <p:spPr>
          <a:xfrm>
            <a:off x="1" y="6014711"/>
            <a:ext cx="11506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zh-CN" altLang="en-US" i="1" dirty="0">
                <a:latin typeface="SimSun" panose="02010600030101010101" pitchFamily="2" charset="-122"/>
                <a:ea typeface="SimSun" panose="02010600030101010101" pitchFamily="2" charset="-122"/>
              </a:rPr>
              <a:t>提供多语言资料：英语、佛得角克里奥尔语、海地克里奥尔语、高棉语、葡萄牙语、简体中文、西班牙语和越南语</a:t>
            </a:r>
            <a:endParaRPr lang="zh-CN" altLang="en-US" dirty="0">
              <a:latin typeface="SimSun" panose="02010600030101010101" pitchFamily="2" charset="-122"/>
              <a:ea typeface="SimSun" panose="02010600030101010101" pitchFamily="2" charset="-122"/>
            </a:endParaRPr>
          </a:p>
        </p:txBody>
      </p:sp>
      <p:sp>
        <p:nvSpPr>
          <p:cNvPr id="13" name="Footer Placeholder 2">
            <a:extLst>
              <a:ext uri="{FF2B5EF4-FFF2-40B4-BE49-F238E27FC236}">
                <a16:creationId xmlns:a16="http://schemas.microsoft.com/office/drawing/2014/main" id="{C7E5AAD9-8812-616C-8A18-8EE785BAD1FE}"/>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7" name="Slide Number Placeholder 3">
            <a:extLst>
              <a:ext uri="{FF2B5EF4-FFF2-40B4-BE49-F238E27FC236}">
                <a16:creationId xmlns:a16="http://schemas.microsoft.com/office/drawing/2014/main" id="{BD2C26C0-C2B4-DEB5-5F80-AFC255D71D5F}"/>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25</a:t>
            </a:fld>
            <a:endParaRPr lang="en-US">
              <a:solidFill>
                <a:schemeClr val="tx1"/>
              </a:solidFill>
            </a:endParaRPr>
          </a:p>
        </p:txBody>
      </p:sp>
    </p:spTree>
    <p:extLst>
      <p:ext uri="{BB962C8B-B14F-4D97-AF65-F5344CB8AC3E}">
        <p14:creationId xmlns:p14="http://schemas.microsoft.com/office/powerpoint/2010/main" val="2055356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CBA60-0D51-18DD-93EB-EF281496012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530806B-9403-FC92-E5CA-47448A8488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3" name="Title 2">
            <a:extLst>
              <a:ext uri="{FF2B5EF4-FFF2-40B4-BE49-F238E27FC236}">
                <a16:creationId xmlns:a16="http://schemas.microsoft.com/office/drawing/2014/main" id="{CBA724F4-EB95-3301-17A7-28E568759A25}"/>
              </a:ext>
            </a:extLst>
          </p:cNvPr>
          <p:cNvSpPr>
            <a:spLocks noGrp="1"/>
          </p:cNvSpPr>
          <p:nvPr>
            <p:ph type="title"/>
          </p:nvPr>
        </p:nvSpPr>
        <p:spPr>
          <a:xfrm>
            <a:off x="1234440" y="236587"/>
            <a:ext cx="10027920" cy="741522"/>
          </a:xfrm>
        </p:spPr>
        <p:txBody>
          <a:bodyPr>
            <a:normAutofit/>
          </a:bodyPr>
          <a:lstStyle/>
          <a:p>
            <a:pPr algn="ctr"/>
            <a:r>
              <a:rPr lang="zh-CN" altLang="en-US" sz="3600" dirty="0">
                <a:latin typeface="SimSun" panose="02010600030101010101" pitchFamily="2" charset="-122"/>
                <a:ea typeface="SimSun" panose="02010600030101010101" pitchFamily="2" charset="-122"/>
              </a:rPr>
              <a:t>总检察长办公室（</a:t>
            </a:r>
            <a:r>
              <a:rPr lang="en-US" altLang="zh-CN" sz="3600" dirty="0">
                <a:latin typeface="SimSun" panose="02010600030101010101" pitchFamily="2" charset="-122"/>
                <a:ea typeface="SimSun" panose="02010600030101010101" pitchFamily="2" charset="-122"/>
              </a:rPr>
              <a:t>AGO</a:t>
            </a:r>
            <a:r>
              <a:rPr lang="zh-CN" altLang="en-US" sz="3600" dirty="0">
                <a:latin typeface="SimSun" panose="02010600030101010101" pitchFamily="2" charset="-122"/>
                <a:ea typeface="SimSun" panose="02010600030101010101" pitchFamily="2" charset="-122"/>
              </a:rPr>
              <a:t>）联系方式</a:t>
            </a:r>
            <a:endParaRPr lang="en-US" sz="3600" b="1" dirty="0">
              <a:latin typeface="SimSun" panose="02010600030101010101" pitchFamily="2" charset="-122"/>
              <a:ea typeface="SimSun" panose="02010600030101010101" pitchFamily="2" charset="-122"/>
            </a:endParaRPr>
          </a:p>
        </p:txBody>
      </p:sp>
      <p:sp>
        <p:nvSpPr>
          <p:cNvPr id="5" name="Rectangle 4">
            <a:extLst>
              <a:ext uri="{FF2B5EF4-FFF2-40B4-BE49-F238E27FC236}">
                <a16:creationId xmlns:a16="http://schemas.microsoft.com/office/drawing/2014/main" id="{90569C0C-F381-BC76-7545-6C26A0FE428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Content Placeholder 3">
            <a:extLst>
              <a:ext uri="{FF2B5EF4-FFF2-40B4-BE49-F238E27FC236}">
                <a16:creationId xmlns:a16="http://schemas.microsoft.com/office/drawing/2014/main" id="{6198F9DA-0455-B141-C344-2F6A0BB3B67D}"/>
              </a:ext>
            </a:extLst>
          </p:cNvPr>
          <p:cNvSpPr>
            <a:spLocks noGrp="1"/>
          </p:cNvSpPr>
          <p:nvPr>
            <p:ph idx="1"/>
          </p:nvPr>
        </p:nvSpPr>
        <p:spPr>
          <a:xfrm>
            <a:off x="356937" y="1531520"/>
            <a:ext cx="11397915" cy="4805864"/>
          </a:xfrm>
        </p:spPr>
        <p:txBody>
          <a:bodyPr vert="horz" lIns="91440" tIns="45720" rIns="91440" bIns="45720" rtlCol="0" anchor="t">
            <a:normAutofit/>
          </a:bodyPr>
          <a:lstStyle/>
          <a:p>
            <a:pPr>
              <a:spcAft>
                <a:spcPts val="600"/>
              </a:spcAft>
            </a:pPr>
            <a:r>
              <a:rPr lang="zh-CN" altLang="en-US" sz="2400" dirty="0">
                <a:latin typeface="SimSun" panose="02010600030101010101" pitchFamily="2" charset="-122"/>
                <a:ea typeface="SimSun" panose="02010600030101010101" pitchFamily="2" charset="-122"/>
              </a:rPr>
              <a:t>联系 </a:t>
            </a:r>
            <a:r>
              <a:rPr lang="en-US" altLang="zh-CN" sz="2400" dirty="0">
                <a:latin typeface="SimSun" panose="02010600030101010101" pitchFamily="2" charset="-122"/>
                <a:ea typeface="SimSun" panose="02010600030101010101" pitchFamily="2" charset="-122"/>
              </a:rPr>
              <a:t>AGO </a:t>
            </a:r>
            <a:r>
              <a:rPr lang="zh-CN" altLang="en-US" sz="2400" dirty="0">
                <a:latin typeface="SimSun" panose="02010600030101010101" pitchFamily="2" charset="-122"/>
                <a:ea typeface="SimSun" panose="02010600030101010101" pitchFamily="2" charset="-122"/>
              </a:rPr>
              <a:t>消费者事务部门：</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消费者热线：</a:t>
            </a:r>
            <a:r>
              <a:rPr lang="en-US" altLang="zh-CN" sz="2400" dirty="0">
                <a:latin typeface="SimSun" panose="02010600030101010101" pitchFamily="2" charset="-122"/>
                <a:ea typeface="SimSun" panose="02010600030101010101" pitchFamily="2" charset="-122"/>
              </a:rPr>
              <a:t>617-727-8400</a:t>
            </a:r>
            <a:br>
              <a:rPr lang="en-US" altLang="zh-CN"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提交针对企业的投诉：</a:t>
            </a:r>
            <a:r>
              <a:rPr lang="en-US" altLang="zh-CN" sz="2400" dirty="0">
                <a:latin typeface="SimSun" panose="02010600030101010101" pitchFamily="2" charset="-122"/>
                <a:ea typeface="SimSun" panose="02010600030101010101" pitchFamily="2" charset="-122"/>
                <a:hlinkClick r:id="rId4"/>
              </a:rPr>
              <a:t>https://www.mass.gov/how-to/file-a-consumer-complaint</a:t>
            </a:r>
            <a:endParaRPr lang="en-US" sz="2600" dirty="0">
              <a:latin typeface="SimSun" panose="02010600030101010101" pitchFamily="2" charset="-122"/>
              <a:ea typeface="SimSun" panose="02010600030101010101" pitchFamily="2" charset="-122"/>
            </a:endParaRPr>
          </a:p>
          <a:p>
            <a:r>
              <a:rPr lang="zh-CN" altLang="en-US" sz="2400" dirty="0">
                <a:latin typeface="SimSun" panose="02010600030101010101" pitchFamily="2" charset="-122"/>
                <a:ea typeface="SimSun" panose="02010600030101010101" pitchFamily="2" charset="-122"/>
              </a:rPr>
              <a:t>申请由能源消费者联络员提供宣讲：</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Sierra Moll</a:t>
            </a:r>
            <a:r>
              <a:rPr lang="zh-CN" altLang="en-US" sz="2400" dirty="0">
                <a:latin typeface="SimSun" panose="02010600030101010101" pitchFamily="2" charset="-122"/>
                <a:ea typeface="SimSun" panose="02010600030101010101" pitchFamily="2" charset="-122"/>
              </a:rPr>
              <a:t>：</a:t>
            </a:r>
            <a:r>
              <a:rPr lang="en-US" altLang="zh-CN" sz="2400" dirty="0">
                <a:latin typeface="SimSun" panose="02010600030101010101" pitchFamily="2" charset="-122"/>
                <a:ea typeface="SimSun" panose="02010600030101010101" pitchFamily="2" charset="-122"/>
              </a:rPr>
              <a:t>sierra.moll@mass.gov</a:t>
            </a:r>
          </a:p>
          <a:p>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公用事业账单基础知识</a:t>
            </a:r>
            <a:r>
              <a:rPr lang="en-US" altLang="zh-CN" sz="2400" dirty="0">
                <a:latin typeface="SimSun" panose="02010600030101010101" pitchFamily="2" charset="-122"/>
                <a:ea typeface="SimSun" panose="02010600030101010101" pitchFamily="2" charset="-122"/>
              </a:rPr>
              <a:t>——</a:t>
            </a:r>
            <a:r>
              <a:rPr lang="zh-CN" altLang="en-US" sz="2400" dirty="0">
                <a:latin typeface="SimSun" panose="02010600030101010101" pitchFamily="2" charset="-122"/>
                <a:ea typeface="SimSun" panose="02010600030101010101" pitchFamily="2" charset="-122"/>
              </a:rPr>
              <a:t>燃气和电力账单讲解</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防范公用事业诈骗</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竞争性电力供应</a:t>
            </a:r>
            <a:br>
              <a:rPr lang="zh-CN" altLang="en-US" sz="2400" dirty="0">
                <a:latin typeface="SimSun" panose="02010600030101010101" pitchFamily="2" charset="-122"/>
                <a:ea typeface="SimSun" panose="02010600030101010101" pitchFamily="2" charset="-122"/>
              </a:rPr>
            </a:br>
            <a:r>
              <a:rPr lang="en-US" altLang="zh-CN" sz="2400" dirty="0">
                <a:latin typeface="SimSun" panose="02010600030101010101" pitchFamily="2" charset="-122"/>
                <a:ea typeface="SimSun" panose="02010600030101010101" pitchFamily="2" charset="-122"/>
              </a:rPr>
              <a:t>• </a:t>
            </a:r>
            <a:r>
              <a:rPr lang="zh-CN" altLang="en-US" sz="2400" dirty="0">
                <a:latin typeface="SimSun" panose="02010600030101010101" pitchFamily="2" charset="-122"/>
                <a:ea typeface="SimSun" panose="02010600030101010101" pitchFamily="2" charset="-122"/>
              </a:rPr>
              <a:t>太阳能与消费者保护</a:t>
            </a:r>
          </a:p>
          <a:p>
            <a:pPr marL="914400" lvl="2" indent="0">
              <a:spcAft>
                <a:spcPts val="600"/>
              </a:spcAft>
              <a:buNone/>
            </a:pPr>
            <a:endParaRPr lang="en-US" sz="2600" dirty="0"/>
          </a:p>
        </p:txBody>
      </p:sp>
      <p:sp>
        <p:nvSpPr>
          <p:cNvPr id="13" name="Footer Placeholder 2">
            <a:extLst>
              <a:ext uri="{FF2B5EF4-FFF2-40B4-BE49-F238E27FC236}">
                <a16:creationId xmlns:a16="http://schemas.microsoft.com/office/drawing/2014/main" id="{DF82AAFF-E9A8-4A91-6AD0-1D540BF914EA}"/>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2026 Massachusetts Attorney General’s Office</a:t>
            </a:r>
          </a:p>
        </p:txBody>
      </p:sp>
      <p:sp>
        <p:nvSpPr>
          <p:cNvPr id="2" name="Slide Number Placeholder 3">
            <a:extLst>
              <a:ext uri="{FF2B5EF4-FFF2-40B4-BE49-F238E27FC236}">
                <a16:creationId xmlns:a16="http://schemas.microsoft.com/office/drawing/2014/main" id="{1951EFD7-2F6A-3BC5-66D3-6031ADE51165}"/>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26</a:t>
            </a:fld>
            <a:endParaRPr lang="en-US">
              <a:solidFill>
                <a:schemeClr val="tx1"/>
              </a:solidFill>
            </a:endParaRPr>
          </a:p>
        </p:txBody>
      </p:sp>
    </p:spTree>
    <p:extLst>
      <p:ext uri="{BB962C8B-B14F-4D97-AF65-F5344CB8AC3E}">
        <p14:creationId xmlns:p14="http://schemas.microsoft.com/office/powerpoint/2010/main" val="1859626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89DA678-7AE6-DB1B-5F94-8A4495835245}"/>
              </a:ext>
            </a:extLst>
          </p:cNvPr>
          <p:cNvSpPr>
            <a:spLocks noGrp="1"/>
          </p:cNvSpPr>
          <p:nvPr>
            <p:ph type="title" idx="4294967295"/>
          </p:nvPr>
        </p:nvSpPr>
        <p:spPr>
          <a:xfrm>
            <a:off x="0" y="-643100"/>
            <a:ext cx="11140430" cy="425733"/>
          </a:xfrm>
        </p:spPr>
        <p:txBody>
          <a:bodyPr/>
          <a:lstStyle/>
          <a:p>
            <a:r>
              <a:rPr lang="en-US" b="0"/>
              <a:t>Questions or Comments??</a:t>
            </a:r>
          </a:p>
        </p:txBody>
      </p:sp>
      <p:sp>
        <p:nvSpPr>
          <p:cNvPr id="7" name="TextBox 6">
            <a:extLst>
              <a:ext uri="{FF2B5EF4-FFF2-40B4-BE49-F238E27FC236}">
                <a16:creationId xmlns:a16="http://schemas.microsoft.com/office/drawing/2014/main" id="{9901C53E-97DE-565A-08B4-AC62BF6589AF}"/>
              </a:ext>
            </a:extLst>
          </p:cNvPr>
          <p:cNvSpPr txBox="1"/>
          <p:nvPr/>
        </p:nvSpPr>
        <p:spPr>
          <a:xfrm>
            <a:off x="2582057" y="2618785"/>
            <a:ext cx="7494813" cy="830997"/>
          </a:xfrm>
          <a:prstGeom prst="rect">
            <a:avLst/>
          </a:prstGeom>
          <a:noFill/>
        </p:spPr>
        <p:txBody>
          <a:bodyPr wrap="square" rtlCol="0">
            <a:spAutoFit/>
          </a:bodyPr>
          <a:lstStyle/>
          <a:p>
            <a:r>
              <a:rPr lang="zh-CN" altLang="en-US" sz="4800" b="1" dirty="0">
                <a:latin typeface="SimSun" panose="02010600030101010101" pitchFamily="2" charset="-122"/>
                <a:ea typeface="SimSun" panose="02010600030101010101" pitchFamily="2" charset="-122"/>
              </a:rPr>
              <a:t>有任何问题或意见吗？</a:t>
            </a:r>
            <a:endParaRPr lang="en-US" sz="4800" b="1" dirty="0">
              <a:solidFill>
                <a:srgbClr val="14558F"/>
              </a:solidFill>
              <a:latin typeface="SimSun" panose="02010600030101010101" pitchFamily="2" charset="-122"/>
              <a:ea typeface="SimSun" panose="02010600030101010101" pitchFamily="2" charset="-122"/>
            </a:endParaRPr>
          </a:p>
        </p:txBody>
      </p:sp>
      <p:sp>
        <p:nvSpPr>
          <p:cNvPr id="4" name="Slide Number Placeholder 3">
            <a:extLst>
              <a:ext uri="{FF2B5EF4-FFF2-40B4-BE49-F238E27FC236}">
                <a16:creationId xmlns:a16="http://schemas.microsoft.com/office/drawing/2014/main" id="{4C792E1F-F6F6-44C6-C8FB-ECF434DBC686}"/>
              </a:ext>
            </a:extLst>
          </p:cNvPr>
          <p:cNvSpPr>
            <a:spLocks noGrp="1"/>
          </p:cNvSpPr>
          <p:nvPr>
            <p:ph type="sldNum" sz="quarter" idx="12"/>
          </p:nvPr>
        </p:nvSpPr>
        <p:spPr/>
        <p:txBody>
          <a:bodyPr/>
          <a:lstStyle/>
          <a:p>
            <a:fld id="{330EA680-D336-4FF7-8B7A-9848BB0A1C32}" type="slidenum">
              <a:rPr lang="en-US" sz="1800" smtClean="0">
                <a:solidFill>
                  <a:schemeClr val="tx1"/>
                </a:solidFill>
              </a:rPr>
              <a:t>27</a:t>
            </a:fld>
            <a:endParaRPr lang="en-US">
              <a:solidFill>
                <a:schemeClr val="tx1"/>
              </a:solidFill>
            </a:endParaRPr>
          </a:p>
        </p:txBody>
      </p:sp>
    </p:spTree>
    <p:extLst>
      <p:ext uri="{BB962C8B-B14F-4D97-AF65-F5344CB8AC3E}">
        <p14:creationId xmlns:p14="http://schemas.microsoft.com/office/powerpoint/2010/main" val="3583111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DA45-AC3D-E94C-0A21-8CF9F25138F0}"/>
              </a:ext>
            </a:extLst>
          </p:cNvPr>
          <p:cNvSpPr>
            <a:spLocks noGrp="1"/>
          </p:cNvSpPr>
          <p:nvPr>
            <p:ph type="title"/>
          </p:nvPr>
        </p:nvSpPr>
        <p:spPr/>
        <p:txBody>
          <a:bodyPr/>
          <a:lstStyle/>
          <a:p>
            <a:r>
              <a:rPr lang="ko-KR" altLang="en-US" sz="2800" dirty="0">
                <a:latin typeface="SimSun" panose="02010600030101010101" pitchFamily="2" charset="-122"/>
              </a:rPr>
              <a:t>议程</a:t>
            </a:r>
            <a:endParaRPr lang="en-US" sz="2800" dirty="0">
              <a:latin typeface="SimSun" panose="02010600030101010101" pitchFamily="2" charset="-122"/>
              <a:ea typeface="SimSun" panose="02010600030101010101" pitchFamily="2" charset="-122"/>
            </a:endParaRPr>
          </a:p>
        </p:txBody>
      </p:sp>
      <p:sp>
        <p:nvSpPr>
          <p:cNvPr id="3" name="Content Placeholder 2">
            <a:extLst>
              <a:ext uri="{FF2B5EF4-FFF2-40B4-BE49-F238E27FC236}">
                <a16:creationId xmlns:a16="http://schemas.microsoft.com/office/drawing/2014/main" id="{0A21ED9C-D130-0FB2-8B0B-2C006252158A}"/>
              </a:ext>
            </a:extLst>
          </p:cNvPr>
          <p:cNvSpPr>
            <a:spLocks noGrp="1"/>
          </p:cNvSpPr>
          <p:nvPr>
            <p:ph idx="1"/>
          </p:nvPr>
        </p:nvSpPr>
        <p:spPr/>
        <p:txBody>
          <a:bodyPr>
            <a:normAutofit/>
          </a:bodyPr>
          <a:lstStyle/>
          <a:p>
            <a:pPr>
              <a:spcAft>
                <a:spcPts val="600"/>
              </a:spcAft>
            </a:pPr>
            <a:r>
              <a:rPr lang="en-US" altLang="zh-CN" dirty="0">
                <a:solidFill>
                  <a:schemeClr val="tx2">
                    <a:lumMod val="75000"/>
                    <a:lumOff val="25000"/>
                  </a:schemeClr>
                </a:solidFill>
                <a:latin typeface="SimSun" panose="02010600030101010101" pitchFamily="2" charset="-122"/>
                <a:ea typeface="SimSun" panose="02010600030101010101" pitchFamily="2" charset="-122"/>
              </a:rPr>
              <a:t>6:00–6:05</a:t>
            </a:r>
            <a:r>
              <a:rPr lang="zh-CN" altLang="en-US" dirty="0">
                <a:solidFill>
                  <a:schemeClr val="tx2">
                    <a:lumMod val="75000"/>
                    <a:lumOff val="25000"/>
                  </a:schemeClr>
                </a:solidFill>
                <a:latin typeface="SimSun" panose="02010600030101010101" pitchFamily="2" charset="-122"/>
                <a:ea typeface="SimSun" panose="02010600030101010101" pitchFamily="2" charset="-122"/>
              </a:rPr>
              <a:t>：口译说明</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a:spcAft>
                <a:spcPts val="600"/>
              </a:spcAft>
            </a:pPr>
            <a:r>
              <a:rPr lang="en-US" altLang="zh-CN" dirty="0">
                <a:solidFill>
                  <a:schemeClr val="tx2">
                    <a:lumMod val="75000"/>
                    <a:lumOff val="25000"/>
                  </a:schemeClr>
                </a:solidFill>
                <a:latin typeface="SimSun" panose="02010600030101010101" pitchFamily="2" charset="-122"/>
                <a:ea typeface="SimSun" panose="02010600030101010101" pitchFamily="2" charset="-122"/>
              </a:rPr>
              <a:t>6:05–6:15</a:t>
            </a:r>
            <a:r>
              <a:rPr lang="zh-CN" altLang="en-US" dirty="0">
                <a:solidFill>
                  <a:schemeClr val="tx2">
                    <a:lumMod val="75000"/>
                    <a:lumOff val="25000"/>
                  </a:schemeClr>
                </a:solidFill>
                <a:latin typeface="SimSun" panose="02010600030101010101" pitchFamily="2" charset="-122"/>
                <a:ea typeface="SimSun" panose="02010600030101010101" pitchFamily="2" charset="-122"/>
              </a:rPr>
              <a:t>：开场致辞 </a:t>
            </a: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主席 </a:t>
            </a:r>
            <a:r>
              <a:rPr lang="en-US" altLang="zh-CN" dirty="0" err="1">
                <a:solidFill>
                  <a:schemeClr val="tx2">
                    <a:lumMod val="75000"/>
                    <a:lumOff val="25000"/>
                  </a:schemeClr>
                </a:solidFill>
                <a:latin typeface="SimSun" panose="02010600030101010101" pitchFamily="2" charset="-122"/>
                <a:ea typeface="SimSun" panose="02010600030101010101" pitchFamily="2" charset="-122"/>
              </a:rPr>
              <a:t>McDiarmid</a:t>
            </a:r>
            <a:r>
              <a:rPr lang="zh-CN" altLang="en-US" dirty="0">
                <a:solidFill>
                  <a:schemeClr val="tx2">
                    <a:lumMod val="75000"/>
                    <a:lumOff val="25000"/>
                  </a:schemeClr>
                </a:solidFill>
                <a:latin typeface="SimSun" panose="02010600030101010101" pitchFamily="2" charset="-122"/>
                <a:ea typeface="SimSun" panose="02010600030101010101" pitchFamily="2" charset="-122"/>
              </a:rPr>
              <a:t>；副部长 </a:t>
            </a:r>
            <a:r>
              <a:rPr lang="en-US" altLang="zh-CN" dirty="0">
                <a:solidFill>
                  <a:schemeClr val="tx2">
                    <a:lumMod val="75000"/>
                    <a:lumOff val="25000"/>
                  </a:schemeClr>
                </a:solidFill>
                <a:latin typeface="SimSun" panose="02010600030101010101" pitchFamily="2" charset="-122"/>
                <a:ea typeface="SimSun" panose="02010600030101010101" pitchFamily="2" charset="-122"/>
              </a:rPr>
              <a:t>Power</a:t>
            </a:r>
            <a:r>
              <a:rPr lang="zh-CN" altLang="en-US" dirty="0">
                <a:solidFill>
                  <a:schemeClr val="tx2">
                    <a:lumMod val="75000"/>
                    <a:lumOff val="25000"/>
                  </a:schemeClr>
                </a:solidFill>
                <a:latin typeface="SimSun" panose="02010600030101010101" pitchFamily="2" charset="-122"/>
                <a:ea typeface="SimSun" panose="02010600030101010101" pitchFamily="2" charset="-122"/>
              </a:rPr>
              <a:t>；</a:t>
            </a:r>
            <a:r>
              <a:rPr lang="en-US" altLang="zh-CN" dirty="0">
                <a:solidFill>
                  <a:schemeClr val="tx2">
                    <a:lumMod val="75000"/>
                    <a:lumOff val="25000"/>
                  </a:schemeClr>
                </a:solidFill>
                <a:latin typeface="SimSun" panose="02010600030101010101" pitchFamily="2" charset="-122"/>
                <a:ea typeface="SimSun" panose="02010600030101010101" pitchFamily="2" charset="-122"/>
              </a:rPr>
              <a:t>Sari </a:t>
            </a:r>
            <a:r>
              <a:rPr lang="en-US" altLang="zh-CN" dirty="0" err="1">
                <a:solidFill>
                  <a:schemeClr val="tx2">
                    <a:lumMod val="75000"/>
                    <a:lumOff val="25000"/>
                  </a:schemeClr>
                </a:solidFill>
                <a:latin typeface="SimSun" panose="02010600030101010101" pitchFamily="2" charset="-122"/>
                <a:ea typeface="SimSun" panose="02010600030101010101" pitchFamily="2" charset="-122"/>
              </a:rPr>
              <a:t>Kayyali</a:t>
            </a:r>
            <a:r>
              <a:rPr lang="zh-CN" altLang="en-US" dirty="0">
                <a:solidFill>
                  <a:schemeClr val="tx2">
                    <a:lumMod val="75000"/>
                    <a:lumOff val="25000"/>
                  </a:schemeClr>
                </a:solidFill>
                <a:latin typeface="SimSun" panose="02010600030101010101" pitchFamily="2" charset="-122"/>
                <a:ea typeface="SimSun" panose="02010600030101010101" pitchFamily="2" charset="-122"/>
              </a:rPr>
              <a:t>，</a:t>
            </a:r>
            <a:r>
              <a:rPr lang="en-US" altLang="zh-CN" dirty="0" err="1">
                <a:solidFill>
                  <a:schemeClr val="tx2">
                    <a:lumMod val="75000"/>
                    <a:lumOff val="25000"/>
                  </a:schemeClr>
                </a:solidFill>
                <a:latin typeface="SimSun" panose="02010600030101010101" pitchFamily="2" charset="-122"/>
                <a:ea typeface="SimSun" panose="02010600030101010101" pitchFamily="2" charset="-122"/>
              </a:rPr>
              <a:t>GreenRoots</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a:spcAft>
                <a:spcPts val="600"/>
              </a:spcAft>
            </a:pPr>
            <a:r>
              <a:rPr lang="en-US" altLang="zh-CN" dirty="0">
                <a:solidFill>
                  <a:schemeClr val="tx2">
                    <a:lumMod val="75000"/>
                    <a:lumOff val="25000"/>
                  </a:schemeClr>
                </a:solidFill>
                <a:latin typeface="SimSun" panose="02010600030101010101" pitchFamily="2" charset="-122"/>
                <a:ea typeface="SimSun" panose="02010600030101010101" pitchFamily="2" charset="-122"/>
              </a:rPr>
              <a:t>6:15–6:45</a:t>
            </a:r>
            <a:r>
              <a:rPr lang="zh-CN" altLang="en-US" dirty="0">
                <a:solidFill>
                  <a:schemeClr val="tx2">
                    <a:lumMod val="75000"/>
                    <a:lumOff val="25000"/>
                  </a:schemeClr>
                </a:solidFill>
                <a:latin typeface="SimSun" panose="02010600030101010101" pitchFamily="2" charset="-122"/>
                <a:ea typeface="SimSun" panose="02010600030101010101" pitchFamily="2" charset="-122"/>
              </a:rPr>
              <a:t>：干预方支持补助计划介绍</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a:spcAft>
                <a:spcPts val="600"/>
              </a:spcAft>
            </a:pPr>
            <a:r>
              <a:rPr lang="en-US" altLang="zh-CN" dirty="0">
                <a:solidFill>
                  <a:schemeClr val="tx2">
                    <a:lumMod val="75000"/>
                    <a:lumOff val="25000"/>
                  </a:schemeClr>
                </a:solidFill>
                <a:latin typeface="SimSun" panose="02010600030101010101" pitchFamily="2" charset="-122"/>
                <a:ea typeface="SimSun" panose="02010600030101010101" pitchFamily="2" charset="-122"/>
              </a:rPr>
              <a:t>6:45–6:55</a:t>
            </a:r>
            <a:r>
              <a:rPr lang="zh-CN" altLang="en-US" dirty="0">
                <a:solidFill>
                  <a:schemeClr val="tx2">
                    <a:lumMod val="75000"/>
                    <a:lumOff val="25000"/>
                  </a:schemeClr>
                </a:solidFill>
                <a:latin typeface="SimSun" panose="02010600030101010101" pitchFamily="2" charset="-122"/>
                <a:ea typeface="SimSun" panose="02010600030101010101" pitchFamily="2" charset="-122"/>
              </a:rPr>
              <a:t>：</a:t>
            </a:r>
            <a:r>
              <a:rPr lang="en-US" altLang="zh-CN" dirty="0">
                <a:solidFill>
                  <a:schemeClr val="tx2">
                    <a:lumMod val="75000"/>
                    <a:lumOff val="25000"/>
                  </a:schemeClr>
                </a:solidFill>
                <a:latin typeface="SimSun" panose="02010600030101010101" pitchFamily="2" charset="-122"/>
                <a:ea typeface="SimSun" panose="02010600030101010101" pitchFamily="2" charset="-122"/>
              </a:rPr>
              <a:t>AGO </a:t>
            </a:r>
            <a:r>
              <a:rPr lang="zh-CN" altLang="en-US" dirty="0">
                <a:solidFill>
                  <a:schemeClr val="tx2">
                    <a:lumMod val="75000"/>
                    <a:lumOff val="25000"/>
                  </a:schemeClr>
                </a:solidFill>
                <a:latin typeface="SimSun" panose="02010600030101010101" pitchFamily="2" charset="-122"/>
                <a:ea typeface="SimSun" panose="02010600030101010101" pitchFamily="2" charset="-122"/>
              </a:rPr>
              <a:t>在程序中的考量及干预方关键注意事项</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a:spcAft>
                <a:spcPts val="600"/>
              </a:spcAft>
            </a:pPr>
            <a:r>
              <a:rPr lang="en-US" altLang="zh-CN" dirty="0">
                <a:solidFill>
                  <a:schemeClr val="tx2">
                    <a:lumMod val="75000"/>
                    <a:lumOff val="25000"/>
                  </a:schemeClr>
                </a:solidFill>
                <a:latin typeface="SimSun" panose="02010600030101010101" pitchFamily="2" charset="-122"/>
                <a:ea typeface="SimSun" panose="02010600030101010101" pitchFamily="2" charset="-122"/>
              </a:rPr>
              <a:t>6:55–7:20</a:t>
            </a:r>
            <a:r>
              <a:rPr lang="zh-CN" altLang="en-US" dirty="0">
                <a:solidFill>
                  <a:schemeClr val="tx2">
                    <a:lumMod val="75000"/>
                    <a:lumOff val="25000"/>
                  </a:schemeClr>
                </a:solidFill>
                <a:latin typeface="SimSun" panose="02010600030101010101" pitchFamily="2" charset="-122"/>
                <a:ea typeface="SimSun" panose="02010600030101010101" pitchFamily="2" charset="-122"/>
              </a:rPr>
              <a:t>：问答</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a:spcAft>
                <a:spcPts val="600"/>
              </a:spcAft>
            </a:pPr>
            <a:r>
              <a:rPr lang="en-US" altLang="zh-CN" dirty="0">
                <a:solidFill>
                  <a:schemeClr val="tx2">
                    <a:lumMod val="75000"/>
                    <a:lumOff val="25000"/>
                  </a:schemeClr>
                </a:solidFill>
                <a:latin typeface="SimSun" panose="02010600030101010101" pitchFamily="2" charset="-122"/>
                <a:ea typeface="SimSun" panose="02010600030101010101" pitchFamily="2" charset="-122"/>
              </a:rPr>
              <a:t>7:20–7:30</a:t>
            </a:r>
            <a:r>
              <a:rPr lang="zh-CN" altLang="en-US" dirty="0">
                <a:solidFill>
                  <a:schemeClr val="tx2">
                    <a:lumMod val="75000"/>
                    <a:lumOff val="25000"/>
                  </a:schemeClr>
                </a:solidFill>
                <a:latin typeface="SimSun" panose="02010600030101010101" pitchFamily="2" charset="-122"/>
                <a:ea typeface="SimSun" panose="02010600030101010101" pitchFamily="2" charset="-122"/>
              </a:rPr>
              <a:t>：结束致辞 </a:t>
            </a: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专员 </a:t>
            </a:r>
            <a:r>
              <a:rPr lang="en-US" altLang="zh-CN" dirty="0">
                <a:solidFill>
                  <a:schemeClr val="tx2">
                    <a:lumMod val="75000"/>
                    <a:lumOff val="25000"/>
                  </a:schemeClr>
                </a:solidFill>
                <a:latin typeface="SimSun" panose="02010600030101010101" pitchFamily="2" charset="-122"/>
                <a:ea typeface="SimSun" panose="02010600030101010101" pitchFamily="2" charset="-122"/>
              </a:rPr>
              <a:t>Rubin</a:t>
            </a:r>
            <a:r>
              <a:rPr lang="zh-CN" altLang="en-US" dirty="0">
                <a:solidFill>
                  <a:schemeClr val="tx2">
                    <a:lumMod val="75000"/>
                    <a:lumOff val="25000"/>
                  </a:schemeClr>
                </a:solidFill>
                <a:latin typeface="SimSun" panose="02010600030101010101" pitchFamily="2" charset="-122"/>
                <a:ea typeface="SimSun" panose="02010600030101010101" pitchFamily="2" charset="-122"/>
              </a:rPr>
              <a:t>、专员 </a:t>
            </a:r>
            <a:r>
              <a:rPr lang="en-US" altLang="zh-CN" dirty="0">
                <a:solidFill>
                  <a:schemeClr val="tx2">
                    <a:lumMod val="75000"/>
                    <a:lumOff val="25000"/>
                  </a:schemeClr>
                </a:solidFill>
                <a:latin typeface="SimSun" panose="02010600030101010101" pitchFamily="2" charset="-122"/>
                <a:ea typeface="SimSun" panose="02010600030101010101" pitchFamily="2" charset="-122"/>
              </a:rPr>
              <a:t>Anderson</a:t>
            </a:r>
            <a:r>
              <a:rPr lang="zh-CN" altLang="en-US" dirty="0">
                <a:solidFill>
                  <a:schemeClr val="tx2">
                    <a:lumMod val="75000"/>
                    <a:lumOff val="25000"/>
                  </a:schemeClr>
                </a:solidFill>
                <a:latin typeface="SimSun" panose="02010600030101010101" pitchFamily="2" charset="-122"/>
                <a:ea typeface="SimSun" panose="02010600030101010101" pitchFamily="2" charset="-122"/>
              </a:rPr>
              <a:t>、总检察长 </a:t>
            </a:r>
            <a:r>
              <a:rPr lang="en-US" altLang="zh-CN" dirty="0">
                <a:solidFill>
                  <a:schemeClr val="tx2">
                    <a:lumMod val="75000"/>
                    <a:lumOff val="25000"/>
                  </a:schemeClr>
                </a:solidFill>
                <a:latin typeface="SimSun" panose="02010600030101010101" pitchFamily="2" charset="-122"/>
                <a:ea typeface="SimSun" panose="02010600030101010101" pitchFamily="2" charset="-122"/>
              </a:rPr>
              <a:t>Campbell</a:t>
            </a:r>
            <a:r>
              <a:rPr lang="zh-CN" altLang="en-US" dirty="0">
                <a:solidFill>
                  <a:schemeClr val="tx2">
                    <a:lumMod val="75000"/>
                    <a:lumOff val="25000"/>
                  </a:schemeClr>
                </a:solidFill>
                <a:latin typeface="SimSun" panose="02010600030101010101" pitchFamily="2" charset="-122"/>
                <a:ea typeface="SimSun" panose="02010600030101010101" pitchFamily="2" charset="-122"/>
              </a:rPr>
              <a:t>（录制致辞）</a:t>
            </a:r>
            <a:endParaRPr lang="en-US" dirty="0">
              <a:solidFill>
                <a:schemeClr val="tx2">
                  <a:lumMod val="75000"/>
                  <a:lumOff val="25000"/>
                </a:schemeClr>
              </a:solidFill>
              <a:latin typeface="SimSun" panose="02010600030101010101" pitchFamily="2" charset="-122"/>
              <a:ea typeface="SimSun" panose="02010600030101010101" pitchFamily="2" charset="-122"/>
            </a:endParaRPr>
          </a:p>
        </p:txBody>
      </p:sp>
      <p:sp>
        <p:nvSpPr>
          <p:cNvPr id="4" name="Slide Number Placeholder 3">
            <a:extLst>
              <a:ext uri="{FF2B5EF4-FFF2-40B4-BE49-F238E27FC236}">
                <a16:creationId xmlns:a16="http://schemas.microsoft.com/office/drawing/2014/main" id="{A08E8E62-1228-1516-5272-8FDF28296C60}"/>
              </a:ext>
            </a:extLst>
          </p:cNvPr>
          <p:cNvSpPr>
            <a:spLocks noGrp="1"/>
          </p:cNvSpPr>
          <p:nvPr>
            <p:ph type="sldNum" sz="quarter" idx="12"/>
          </p:nvPr>
        </p:nvSpPr>
        <p:spPr/>
        <p:txBody>
          <a:bodyPr/>
          <a:lstStyle/>
          <a:p>
            <a:fld id="{330EA680-D336-4FF7-8B7A-9848BB0A1C32}" type="slidenum">
              <a:rPr lang="en-US" sz="1800" smtClean="0">
                <a:solidFill>
                  <a:schemeClr val="tx1"/>
                </a:solidFill>
              </a:rPr>
              <a:t>3</a:t>
            </a:fld>
            <a:endParaRPr lang="en-US" sz="1800">
              <a:solidFill>
                <a:schemeClr val="tx1"/>
              </a:solidFill>
            </a:endParaRPr>
          </a:p>
        </p:txBody>
      </p:sp>
    </p:spTree>
    <p:extLst>
      <p:ext uri="{BB962C8B-B14F-4D97-AF65-F5344CB8AC3E}">
        <p14:creationId xmlns:p14="http://schemas.microsoft.com/office/powerpoint/2010/main" val="1601700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04DC-BCCC-DE24-1179-A3E579CA46CA}"/>
              </a:ext>
            </a:extLst>
          </p:cNvPr>
          <p:cNvSpPr>
            <a:spLocks noGrp="1"/>
          </p:cNvSpPr>
          <p:nvPr>
            <p:ph type="title"/>
          </p:nvPr>
        </p:nvSpPr>
        <p:spPr/>
        <p:txBody>
          <a:bodyPr/>
          <a:lstStyle/>
          <a:p>
            <a:r>
              <a:rPr lang="zh-CN" altLang="en-US" sz="2800" dirty="0"/>
              <a:t>本次演示涵盖的主题</a:t>
            </a:r>
            <a:endParaRPr lang="en-US" sz="2800" dirty="0"/>
          </a:p>
        </p:txBody>
      </p:sp>
      <p:sp>
        <p:nvSpPr>
          <p:cNvPr id="4" name="Slide Number Placeholder 3">
            <a:extLst>
              <a:ext uri="{FF2B5EF4-FFF2-40B4-BE49-F238E27FC236}">
                <a16:creationId xmlns:a16="http://schemas.microsoft.com/office/drawing/2014/main" id="{8A08F1FD-C917-AC53-A4F7-1BC3F8C8444E}"/>
              </a:ext>
            </a:extLst>
          </p:cNvPr>
          <p:cNvSpPr>
            <a:spLocks noGrp="1"/>
          </p:cNvSpPr>
          <p:nvPr>
            <p:ph type="sldNum" sz="quarter" idx="12"/>
          </p:nvPr>
        </p:nvSpPr>
        <p:spPr/>
        <p:txBody>
          <a:bodyPr/>
          <a:lstStyle/>
          <a:p>
            <a:fld id="{330EA680-D336-4FF7-8B7A-9848BB0A1C32}" type="slidenum">
              <a:rPr lang="en-US" sz="1800" smtClean="0">
                <a:solidFill>
                  <a:schemeClr val="tx1"/>
                </a:solidFill>
              </a:rPr>
              <a:t>4</a:t>
            </a:fld>
            <a:endParaRPr lang="en-US" sz="1800">
              <a:solidFill>
                <a:schemeClr val="tx1"/>
              </a:solidFill>
            </a:endParaRPr>
          </a:p>
        </p:txBody>
      </p:sp>
      <p:sp>
        <p:nvSpPr>
          <p:cNvPr id="6" name="Content Placeholder 5">
            <a:extLst>
              <a:ext uri="{FF2B5EF4-FFF2-40B4-BE49-F238E27FC236}">
                <a16:creationId xmlns:a16="http://schemas.microsoft.com/office/drawing/2014/main" id="{B3D16719-7D6B-EED1-D81E-11FC60B5E7B2}"/>
              </a:ext>
            </a:extLst>
          </p:cNvPr>
          <p:cNvSpPr txBox="1">
            <a:spLocks noGrp="1"/>
          </p:cNvSpPr>
          <p:nvPr>
            <p:ph idx="1"/>
          </p:nvPr>
        </p:nvSpPr>
        <p:spPr>
          <a:xfrm>
            <a:off x="220318" y="604526"/>
            <a:ext cx="10515600" cy="5074783"/>
          </a:xfrm>
          <a:prstGeom prst="rect">
            <a:avLst/>
          </a:prstGeom>
          <a:noFill/>
          <a:ln>
            <a:noFill/>
          </a:ln>
        </p:spPr>
        <p:txBody>
          <a:bodyPr wrap="square" rtlCol="0">
            <a:noAutofit/>
          </a:bodyPr>
          <a:lstStyle/>
          <a:p>
            <a:pPr marL="0" indent="0">
              <a:lnSpc>
                <a:spcPct val="100000"/>
              </a:lnSpc>
              <a:spcBef>
                <a:spcPts val="0"/>
              </a:spcBef>
              <a:spcAft>
                <a:spcPts val="600"/>
              </a:spcAft>
              <a:buNone/>
            </a:pP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干预方支持补助计划的目的</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marL="0" indent="0">
              <a:lnSpc>
                <a:spcPct val="100000"/>
              </a:lnSpc>
              <a:spcBef>
                <a:spcPts val="0"/>
              </a:spcBef>
              <a:spcAft>
                <a:spcPts val="600"/>
              </a:spcAft>
              <a:buNone/>
            </a:pP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符合干预资格的程序</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marL="0" indent="0">
              <a:lnSpc>
                <a:spcPct val="100000"/>
              </a:lnSpc>
              <a:spcBef>
                <a:spcPts val="0"/>
              </a:spcBef>
              <a:spcAft>
                <a:spcPts val="600"/>
              </a:spcAft>
              <a:buNone/>
            </a:pP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干预方的权利与职责</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marL="0" indent="0">
              <a:lnSpc>
                <a:spcPct val="100000"/>
              </a:lnSpc>
              <a:spcBef>
                <a:spcPts val="0"/>
              </a:spcBef>
              <a:spcAft>
                <a:spcPts val="600"/>
              </a:spcAft>
              <a:buNone/>
            </a:pP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成为干预方的流程</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marL="0" indent="0">
              <a:lnSpc>
                <a:spcPct val="100000"/>
              </a:lnSpc>
              <a:spcBef>
                <a:spcPts val="0"/>
              </a:spcBef>
              <a:spcAft>
                <a:spcPts val="600"/>
              </a:spcAft>
              <a:buNone/>
            </a:pP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参与程序及申请干预方补助的流程</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marL="0" indent="0">
              <a:lnSpc>
                <a:spcPct val="100000"/>
              </a:lnSpc>
              <a:spcBef>
                <a:spcPts val="0"/>
              </a:spcBef>
              <a:spcAft>
                <a:spcPts val="600"/>
              </a:spcAft>
              <a:buNone/>
            </a:pP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有资格获得补助资金的主体</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marL="0" indent="0">
              <a:lnSpc>
                <a:spcPct val="100000"/>
              </a:lnSpc>
              <a:spcBef>
                <a:spcPts val="0"/>
              </a:spcBef>
              <a:spcAft>
                <a:spcPts val="600"/>
              </a:spcAft>
              <a:buNone/>
            </a:pP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补助申请所需信息</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marL="0" indent="0">
              <a:lnSpc>
                <a:spcPct val="100000"/>
              </a:lnSpc>
              <a:spcBef>
                <a:spcPts val="0"/>
              </a:spcBef>
              <a:spcAft>
                <a:spcPts val="600"/>
              </a:spcAft>
              <a:buNone/>
            </a:pP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补助授予及支付流程</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marL="0" indent="0">
              <a:lnSpc>
                <a:spcPct val="100000"/>
              </a:lnSpc>
              <a:spcBef>
                <a:spcPts val="0"/>
              </a:spcBef>
              <a:spcAft>
                <a:spcPts val="600"/>
              </a:spcAft>
              <a:buNone/>
            </a:pP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补助资金的使用</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marL="0" indent="0">
              <a:lnSpc>
                <a:spcPct val="100000"/>
              </a:lnSpc>
              <a:spcBef>
                <a:spcPts val="0"/>
              </a:spcBef>
              <a:spcAft>
                <a:spcPts val="600"/>
              </a:spcAft>
              <a:buNone/>
            </a:pP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补助管理系统（</a:t>
            </a:r>
            <a:r>
              <a:rPr lang="en-US" altLang="zh-CN" dirty="0">
                <a:solidFill>
                  <a:schemeClr val="tx2">
                    <a:lumMod val="75000"/>
                    <a:lumOff val="25000"/>
                  </a:schemeClr>
                </a:solidFill>
                <a:latin typeface="SimSun" panose="02010600030101010101" pitchFamily="2" charset="-122"/>
                <a:ea typeface="SimSun" panose="02010600030101010101" pitchFamily="2" charset="-122"/>
              </a:rPr>
              <a:t>GMS</a:t>
            </a:r>
            <a:r>
              <a:rPr lang="zh-CN" altLang="en-US" dirty="0">
                <a:solidFill>
                  <a:schemeClr val="tx2">
                    <a:lumMod val="75000"/>
                    <a:lumOff val="25000"/>
                  </a:schemeClr>
                </a:solidFill>
                <a:latin typeface="SimSun" panose="02010600030101010101" pitchFamily="2" charset="-122"/>
                <a:ea typeface="SimSun" panose="02010600030101010101" pitchFamily="2" charset="-122"/>
              </a:rPr>
              <a:t>）</a:t>
            </a: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在线补助申请平台</a:t>
            </a:r>
            <a:endParaRPr lang="en-US" altLang="zh-CN" dirty="0">
              <a:solidFill>
                <a:schemeClr val="tx2">
                  <a:lumMod val="75000"/>
                  <a:lumOff val="25000"/>
                </a:schemeClr>
              </a:solidFill>
              <a:latin typeface="SimSun" panose="02010600030101010101" pitchFamily="2" charset="-122"/>
              <a:ea typeface="SimSun" panose="02010600030101010101" pitchFamily="2" charset="-122"/>
            </a:endParaRPr>
          </a:p>
          <a:p>
            <a:pPr marL="0" indent="0">
              <a:lnSpc>
                <a:spcPct val="100000"/>
              </a:lnSpc>
              <a:spcBef>
                <a:spcPts val="0"/>
              </a:spcBef>
              <a:spcAft>
                <a:spcPts val="600"/>
              </a:spcAft>
              <a:buNone/>
            </a:pPr>
            <a:r>
              <a:rPr lang="en-US" altLang="zh-CN" dirty="0">
                <a:solidFill>
                  <a:schemeClr val="tx2">
                    <a:lumMod val="75000"/>
                    <a:lumOff val="25000"/>
                  </a:schemeClr>
                </a:solidFill>
                <a:latin typeface="SimSun" panose="02010600030101010101" pitchFamily="2" charset="-122"/>
                <a:ea typeface="SimSun" panose="02010600030101010101" pitchFamily="2" charset="-122"/>
              </a:rPr>
              <a:t>• </a:t>
            </a:r>
            <a:r>
              <a:rPr lang="zh-CN" altLang="en-US" dirty="0">
                <a:solidFill>
                  <a:schemeClr val="tx2">
                    <a:lumMod val="75000"/>
                    <a:lumOff val="25000"/>
                  </a:schemeClr>
                </a:solidFill>
                <a:latin typeface="SimSun" panose="02010600030101010101" pitchFamily="2" charset="-122"/>
                <a:ea typeface="SimSun" panose="02010600030101010101" pitchFamily="2" charset="-122"/>
              </a:rPr>
              <a:t>可用资源</a:t>
            </a:r>
            <a:br>
              <a:rPr lang="zh-CN" altLang="en-US" dirty="0">
                <a:solidFill>
                  <a:schemeClr val="tx2">
                    <a:lumMod val="75000"/>
                    <a:lumOff val="25000"/>
                  </a:schemeClr>
                </a:solidFill>
                <a:latin typeface="SimSun" panose="02010600030101010101" pitchFamily="2" charset="-122"/>
                <a:ea typeface="SimSun" panose="02010600030101010101" pitchFamily="2" charset="-122"/>
              </a:rPr>
            </a:br>
            <a:endParaRPr lang="zh-CN" altLang="en-US" dirty="0">
              <a:solidFill>
                <a:schemeClr val="tx2">
                  <a:lumMod val="75000"/>
                  <a:lumOff val="25000"/>
                </a:schemeClr>
              </a:solidFill>
              <a:latin typeface="SimSun" panose="02010600030101010101" pitchFamily="2" charset="-122"/>
              <a:ea typeface="SimSun" panose="02010600030101010101" pitchFamily="2" charset="-122"/>
            </a:endParaRPr>
          </a:p>
        </p:txBody>
      </p:sp>
    </p:spTree>
    <p:extLst>
      <p:ext uri="{BB962C8B-B14F-4D97-AF65-F5344CB8AC3E}">
        <p14:creationId xmlns:p14="http://schemas.microsoft.com/office/powerpoint/2010/main" val="4275346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785D1-97A0-C44F-3EBE-9B5FBF4CC1D3}"/>
              </a:ext>
            </a:extLst>
          </p:cNvPr>
          <p:cNvSpPr>
            <a:spLocks noGrp="1"/>
          </p:cNvSpPr>
          <p:nvPr>
            <p:ph type="title"/>
          </p:nvPr>
        </p:nvSpPr>
        <p:spPr/>
        <p:txBody>
          <a:bodyPr/>
          <a:lstStyle/>
          <a:p>
            <a:r>
              <a:rPr lang="zh-CN" altLang="en-US" sz="2800" dirty="0"/>
              <a:t>干预方支持补助计划（“本计划”）的目的</a:t>
            </a:r>
            <a:endParaRPr lang="en-US" sz="2800" dirty="0"/>
          </a:p>
        </p:txBody>
      </p:sp>
      <p:sp>
        <p:nvSpPr>
          <p:cNvPr id="3" name="Content Placeholder 2">
            <a:extLst>
              <a:ext uri="{FF2B5EF4-FFF2-40B4-BE49-F238E27FC236}">
                <a16:creationId xmlns:a16="http://schemas.microsoft.com/office/drawing/2014/main" id="{34814C7F-8343-CC33-003A-59AD1947D1F3}"/>
              </a:ext>
            </a:extLst>
          </p:cNvPr>
          <p:cNvSpPr>
            <a:spLocks noGrp="1"/>
          </p:cNvSpPr>
          <p:nvPr>
            <p:ph idx="1"/>
          </p:nvPr>
        </p:nvSpPr>
        <p:spPr>
          <a:xfrm>
            <a:off x="5785986" y="535022"/>
            <a:ext cx="5818182" cy="3917057"/>
          </a:xfrm>
          <a:ln>
            <a:noFill/>
          </a:ln>
        </p:spPr>
        <p:txBody>
          <a:bodyPr>
            <a:noAutofit/>
          </a:bodyPr>
          <a:lstStyle/>
          <a:p>
            <a:pPr>
              <a:lnSpc>
                <a:spcPct val="100000"/>
              </a:lnSpc>
              <a:spcBef>
                <a:spcPts val="0"/>
              </a:spcBef>
              <a:buFont typeface="Wingdings" panose="05000000000000000000" pitchFamily="2" charset="2"/>
              <a:buChar char="§"/>
              <a:defRPr/>
            </a:pPr>
            <a:r>
              <a:rPr lang="zh-CN" altLang="en-US" sz="2200" dirty="0">
                <a:solidFill>
                  <a:schemeClr val="tx2">
                    <a:lumMod val="75000"/>
                    <a:lumOff val="25000"/>
                  </a:schemeClr>
                </a:solidFill>
                <a:latin typeface="SimSun" panose="02010600030101010101" pitchFamily="2" charset="-122"/>
                <a:ea typeface="SimSun" panose="02010600030101010101" pitchFamily="2" charset="-122"/>
              </a:rPr>
              <a:t>为符合条件但因经济困难无法参与公用事业部（“</a:t>
            </a:r>
            <a:r>
              <a:rPr lang="en-US" altLang="zh-CN" sz="2200" dirty="0">
                <a:solidFill>
                  <a:schemeClr val="tx2">
                    <a:lumMod val="75000"/>
                    <a:lumOff val="25000"/>
                  </a:schemeClr>
                </a:solidFill>
                <a:latin typeface="SimSun" panose="02010600030101010101" pitchFamily="2" charset="-122"/>
                <a:ea typeface="SimSun" panose="02010600030101010101" pitchFamily="2" charset="-122"/>
              </a:rPr>
              <a:t>DPU”</a:t>
            </a:r>
            <a:r>
              <a:rPr lang="zh-CN" altLang="en-US" sz="2200" dirty="0">
                <a:solidFill>
                  <a:schemeClr val="tx2">
                    <a:lumMod val="75000"/>
                    <a:lumOff val="25000"/>
                  </a:schemeClr>
                </a:solidFill>
                <a:latin typeface="SimSun" panose="02010600030101010101" pitchFamily="2" charset="-122"/>
                <a:ea typeface="SimSun" panose="02010600030101010101" pitchFamily="2" charset="-122"/>
              </a:rPr>
              <a:t>或“该部”）或能源设施选址委员会（“选址委员会”）相关程序的团体提供资金支持</a:t>
            </a:r>
            <a:endParaRPr lang="en-US" altLang="zh-CN" sz="2200" dirty="0">
              <a:solidFill>
                <a:schemeClr val="tx2">
                  <a:lumMod val="75000"/>
                  <a:lumOff val="25000"/>
                </a:schemeClr>
              </a:solidFill>
              <a:latin typeface="SimSun" panose="02010600030101010101" pitchFamily="2" charset="-122"/>
              <a:ea typeface="SimSun" panose="02010600030101010101" pitchFamily="2" charset="-122"/>
            </a:endParaRPr>
          </a:p>
          <a:p>
            <a:pPr>
              <a:lnSpc>
                <a:spcPct val="100000"/>
              </a:lnSpc>
              <a:spcBef>
                <a:spcPts val="0"/>
              </a:spcBef>
              <a:buFont typeface="Wingdings" panose="05000000000000000000" pitchFamily="2" charset="2"/>
              <a:buChar char="§"/>
              <a:defRPr/>
            </a:pPr>
            <a:endParaRPr lang="en-US" altLang="zh-CN" sz="2200" dirty="0">
              <a:solidFill>
                <a:schemeClr val="tx2">
                  <a:lumMod val="75000"/>
                  <a:lumOff val="25000"/>
                </a:schemeClr>
              </a:solidFill>
              <a:latin typeface="SimSun" panose="02010600030101010101" pitchFamily="2" charset="-122"/>
              <a:ea typeface="SimSun" panose="02010600030101010101" pitchFamily="2" charset="-122"/>
            </a:endParaRPr>
          </a:p>
          <a:p>
            <a:pPr>
              <a:lnSpc>
                <a:spcPct val="100000"/>
              </a:lnSpc>
              <a:spcBef>
                <a:spcPts val="0"/>
              </a:spcBef>
              <a:buFont typeface="Wingdings" panose="05000000000000000000" pitchFamily="2" charset="2"/>
              <a:buChar char="§"/>
              <a:defRPr/>
            </a:pPr>
            <a:r>
              <a:rPr lang="zh-CN" altLang="en-US" sz="2200" dirty="0">
                <a:solidFill>
                  <a:schemeClr val="tx2">
                    <a:lumMod val="75000"/>
                    <a:lumOff val="25000"/>
                  </a:schemeClr>
                </a:solidFill>
                <a:latin typeface="SimSun" panose="02010600030101010101" pitchFamily="2" charset="-122"/>
                <a:ea typeface="SimSun" panose="02010600030101010101" pitchFamily="2" charset="-122"/>
              </a:rPr>
              <a:t>允许受资助方支付律师费用、专家证人费用、社区专家费用、行政费用以及其他符合条件的支出</a:t>
            </a:r>
            <a:endParaRPr lang="en-US" altLang="zh-CN" sz="2200" dirty="0">
              <a:solidFill>
                <a:schemeClr val="tx2">
                  <a:lumMod val="75000"/>
                  <a:lumOff val="25000"/>
                </a:schemeClr>
              </a:solidFill>
              <a:latin typeface="SimSun" panose="02010600030101010101" pitchFamily="2" charset="-122"/>
              <a:ea typeface="SimSun" panose="02010600030101010101" pitchFamily="2" charset="-122"/>
            </a:endParaRPr>
          </a:p>
          <a:p>
            <a:pPr>
              <a:lnSpc>
                <a:spcPct val="100000"/>
              </a:lnSpc>
              <a:spcBef>
                <a:spcPts val="0"/>
              </a:spcBef>
              <a:buFont typeface="Wingdings" panose="05000000000000000000" pitchFamily="2" charset="2"/>
              <a:buChar char="§"/>
              <a:defRPr/>
            </a:pPr>
            <a:endParaRPr lang="en-US" altLang="zh-CN" sz="2200" dirty="0">
              <a:solidFill>
                <a:schemeClr val="tx2">
                  <a:lumMod val="75000"/>
                  <a:lumOff val="25000"/>
                </a:schemeClr>
              </a:solidFill>
              <a:latin typeface="SimSun" panose="02010600030101010101" pitchFamily="2" charset="-122"/>
              <a:ea typeface="SimSun" panose="02010600030101010101" pitchFamily="2" charset="-122"/>
            </a:endParaRPr>
          </a:p>
          <a:p>
            <a:pPr>
              <a:lnSpc>
                <a:spcPct val="100000"/>
              </a:lnSpc>
              <a:spcBef>
                <a:spcPts val="0"/>
              </a:spcBef>
              <a:buFont typeface="Wingdings" panose="05000000000000000000" pitchFamily="2" charset="2"/>
              <a:buChar char="§"/>
              <a:defRPr/>
            </a:pPr>
            <a:r>
              <a:rPr lang="zh-CN" altLang="en-US" sz="2200" dirty="0">
                <a:solidFill>
                  <a:schemeClr val="tx2">
                    <a:lumMod val="75000"/>
                    <a:lumOff val="25000"/>
                  </a:schemeClr>
                </a:solidFill>
                <a:latin typeface="SimSun" panose="02010600030101010101" pitchFamily="2" charset="-122"/>
                <a:ea typeface="SimSun" panose="02010600030101010101" pitchFamily="2" charset="-122"/>
              </a:rPr>
              <a:t>为多元群体提供参与决策的平台和发声机会</a:t>
            </a:r>
            <a:endParaRPr lang="en-US" sz="2200" dirty="0">
              <a:solidFill>
                <a:schemeClr val="tx2">
                  <a:lumMod val="75000"/>
                  <a:lumOff val="25000"/>
                </a:schemeClr>
              </a:solidFill>
              <a:latin typeface="SimSun" panose="02010600030101010101" pitchFamily="2" charset="-122"/>
              <a:ea typeface="SimSun" panose="02010600030101010101" pitchFamily="2" charset="-122"/>
            </a:endParaRPr>
          </a:p>
        </p:txBody>
      </p:sp>
      <p:sp>
        <p:nvSpPr>
          <p:cNvPr id="4" name="Slide Number Placeholder 3">
            <a:extLst>
              <a:ext uri="{FF2B5EF4-FFF2-40B4-BE49-F238E27FC236}">
                <a16:creationId xmlns:a16="http://schemas.microsoft.com/office/drawing/2014/main" id="{B9804983-1C2C-4439-9D0F-DAB521CFE793}"/>
              </a:ext>
            </a:extLst>
          </p:cNvPr>
          <p:cNvSpPr>
            <a:spLocks noGrp="1"/>
          </p:cNvSpPr>
          <p:nvPr>
            <p:ph type="sldNum" sz="quarter" idx="12"/>
          </p:nvPr>
        </p:nvSpPr>
        <p:spPr/>
        <p:txBody>
          <a:bodyPr/>
          <a:lstStyle/>
          <a:p>
            <a:fld id="{330EA680-D336-4FF7-8B7A-9848BB0A1C32}" type="slidenum">
              <a:rPr lang="en-US" sz="1800" smtClean="0">
                <a:solidFill>
                  <a:schemeClr val="tx1"/>
                </a:solidFill>
              </a:rPr>
              <a:t>5</a:t>
            </a:fld>
            <a:endParaRPr lang="en-US" sz="1800">
              <a:solidFill>
                <a:schemeClr val="tx1"/>
              </a:solidFill>
            </a:endParaRPr>
          </a:p>
        </p:txBody>
      </p:sp>
      <p:sp>
        <p:nvSpPr>
          <p:cNvPr id="8" name="TextBox 7">
            <a:extLst>
              <a:ext uri="{FF2B5EF4-FFF2-40B4-BE49-F238E27FC236}">
                <a16:creationId xmlns:a16="http://schemas.microsoft.com/office/drawing/2014/main" id="{19AF8E48-12C8-1536-F634-EF531627483D}"/>
              </a:ext>
            </a:extLst>
          </p:cNvPr>
          <p:cNvSpPr txBox="1"/>
          <p:nvPr/>
        </p:nvSpPr>
        <p:spPr>
          <a:xfrm>
            <a:off x="6023300" y="5702516"/>
            <a:ext cx="5722381" cy="830997"/>
          </a:xfrm>
          <a:prstGeom prst="rect">
            <a:avLst/>
          </a:prstGeom>
          <a:solidFill>
            <a:srgbClr val="14558F"/>
          </a:solidFill>
        </p:spPr>
        <p:txBody>
          <a:bodyPr wrap="square">
            <a:spAutoFit/>
          </a:bodyPr>
          <a:lstStyle/>
          <a:p>
            <a:r>
              <a:rPr lang="zh-CN" altLang="en-US" sz="2400" dirty="0">
                <a:solidFill>
                  <a:schemeClr val="bg1"/>
                </a:solidFill>
                <a:latin typeface="SimSun" panose="02010600030101010101" pitchFamily="2" charset="-122"/>
                <a:ea typeface="SimSun" panose="02010600030101010101" pitchFamily="2" charset="-122"/>
              </a:rPr>
              <a:t>补助适用于</a:t>
            </a:r>
            <a:r>
              <a:rPr lang="en-US" altLang="zh-CN" sz="2400" dirty="0">
                <a:solidFill>
                  <a:schemeClr val="bg1"/>
                </a:solidFill>
                <a:latin typeface="SimSun" panose="02010600030101010101" pitchFamily="2" charset="-122"/>
                <a:ea typeface="SimSun" panose="02010600030101010101" pitchFamily="2" charset="-122"/>
              </a:rPr>
              <a:t>2026</a:t>
            </a:r>
            <a:r>
              <a:rPr lang="zh-CN" altLang="en-US" sz="2400" dirty="0">
                <a:solidFill>
                  <a:schemeClr val="bg1"/>
                </a:solidFill>
                <a:latin typeface="SimSun" panose="02010600030101010101" pitchFamily="2" charset="-122"/>
                <a:ea typeface="SimSun" panose="02010600030101010101" pitchFamily="2" charset="-122"/>
              </a:rPr>
              <a:t>年</a:t>
            </a:r>
            <a:r>
              <a:rPr lang="en-US" altLang="zh-CN" sz="2400" dirty="0">
                <a:solidFill>
                  <a:schemeClr val="bg1"/>
                </a:solidFill>
                <a:latin typeface="SimSun" panose="02010600030101010101" pitchFamily="2" charset="-122"/>
                <a:ea typeface="SimSun" panose="02010600030101010101" pitchFamily="2" charset="-122"/>
              </a:rPr>
              <a:t>7</a:t>
            </a:r>
            <a:r>
              <a:rPr lang="zh-CN" altLang="en-US" sz="2400" dirty="0">
                <a:solidFill>
                  <a:schemeClr val="bg1"/>
                </a:solidFill>
                <a:latin typeface="SimSun" panose="02010600030101010101" pitchFamily="2" charset="-122"/>
                <a:ea typeface="SimSun" panose="02010600030101010101" pitchFamily="2" charset="-122"/>
              </a:rPr>
              <a:t>月</a:t>
            </a:r>
            <a:r>
              <a:rPr lang="en-US" altLang="zh-CN" sz="2400" dirty="0">
                <a:solidFill>
                  <a:schemeClr val="bg1"/>
                </a:solidFill>
                <a:latin typeface="SimSun" panose="02010600030101010101" pitchFamily="2" charset="-122"/>
                <a:ea typeface="SimSun" panose="02010600030101010101" pitchFamily="2" charset="-122"/>
              </a:rPr>
              <a:t>1</a:t>
            </a:r>
            <a:r>
              <a:rPr lang="zh-CN" altLang="en-US" sz="2400" dirty="0">
                <a:solidFill>
                  <a:schemeClr val="bg1"/>
                </a:solidFill>
                <a:latin typeface="SimSun" panose="02010600030101010101" pitchFamily="2" charset="-122"/>
                <a:ea typeface="SimSun" panose="02010600030101010101" pitchFamily="2" charset="-122"/>
              </a:rPr>
              <a:t>日及之后启动的相关程序</a:t>
            </a:r>
            <a:endParaRPr lang="en-US" sz="2400" dirty="0">
              <a:solidFill>
                <a:schemeClr val="bg1"/>
              </a:solidFill>
              <a:latin typeface="SimSun" panose="02010600030101010101" pitchFamily="2" charset="-122"/>
              <a:ea typeface="SimSun" panose="02010600030101010101" pitchFamily="2" charset="-122"/>
            </a:endParaRPr>
          </a:p>
        </p:txBody>
      </p:sp>
      <p:pic>
        <p:nvPicPr>
          <p:cNvPr id="12" name="Picture 11">
            <a:extLst>
              <a:ext uri="{FF2B5EF4-FFF2-40B4-BE49-F238E27FC236}">
                <a16:creationId xmlns:a16="http://schemas.microsoft.com/office/drawing/2014/main" id="{83833A2D-D168-F9B4-66B8-BDF52BF1725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0" y="468087"/>
            <a:ext cx="5532549" cy="6168843"/>
          </a:xfrm>
          <a:prstGeom prst="rect">
            <a:avLst/>
          </a:prstGeom>
        </p:spPr>
      </p:pic>
    </p:spTree>
    <p:extLst>
      <p:ext uri="{BB962C8B-B14F-4D97-AF65-F5344CB8AC3E}">
        <p14:creationId xmlns:p14="http://schemas.microsoft.com/office/powerpoint/2010/main" val="3417258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2D716-E643-D206-AE5E-0BB694260561}"/>
              </a:ext>
            </a:extLst>
          </p:cNvPr>
          <p:cNvSpPr>
            <a:spLocks noGrp="1"/>
          </p:cNvSpPr>
          <p:nvPr>
            <p:ph type="title"/>
          </p:nvPr>
        </p:nvSpPr>
        <p:spPr/>
        <p:txBody>
          <a:bodyPr/>
          <a:lstStyle/>
          <a:p>
            <a:r>
              <a:rPr lang="zh-CN" altLang="en-US" sz="2800" dirty="0"/>
              <a:t>符合干预补助资助条件的程序</a:t>
            </a:r>
            <a:endParaRPr lang="en-US" sz="2800" dirty="0"/>
          </a:p>
        </p:txBody>
      </p:sp>
      <p:sp>
        <p:nvSpPr>
          <p:cNvPr id="3" name="Content Placeholder 2">
            <a:extLst>
              <a:ext uri="{FF2B5EF4-FFF2-40B4-BE49-F238E27FC236}">
                <a16:creationId xmlns:a16="http://schemas.microsoft.com/office/drawing/2014/main" id="{E7A8431D-A494-0C6E-83C7-FEDAD9666FE3}"/>
              </a:ext>
            </a:extLst>
          </p:cNvPr>
          <p:cNvSpPr>
            <a:spLocks noGrp="1"/>
          </p:cNvSpPr>
          <p:nvPr>
            <p:ph idx="1"/>
          </p:nvPr>
        </p:nvSpPr>
        <p:spPr>
          <a:xfrm>
            <a:off x="512417" y="1098267"/>
            <a:ext cx="5258523" cy="3263871"/>
          </a:xfrm>
          <a:noFill/>
        </p:spPr>
        <p:txBody>
          <a:bodyPr vert="horz" lIns="91440" tIns="45720" rIns="91440" bIns="45720" rtlCol="0" anchor="t">
            <a:normAutofit/>
          </a:bodyPr>
          <a:lstStyle/>
          <a:p>
            <a:pPr marL="0" indent="0">
              <a:buNone/>
            </a:pPr>
            <a:r>
              <a:rPr lang="ko-KR" altLang="en-US" sz="2600" b="1" dirty="0">
                <a:solidFill>
                  <a:schemeClr val="tx2">
                    <a:lumMod val="75000"/>
                    <a:lumOff val="25000"/>
                  </a:schemeClr>
                </a:solidFill>
                <a:latin typeface="SimSun" panose="02010600030101010101" pitchFamily="2" charset="-122"/>
              </a:rPr>
              <a:t>公用事业部</a:t>
            </a:r>
            <a:r>
              <a:rPr lang="en-US" sz="2600" b="1" dirty="0">
                <a:solidFill>
                  <a:schemeClr val="tx2">
                    <a:lumMod val="75000"/>
                    <a:lumOff val="25000"/>
                  </a:schemeClr>
                </a:solidFill>
                <a:latin typeface="SimSun" panose="02010600030101010101" pitchFamily="2" charset="-122"/>
                <a:ea typeface="SimSun" panose="02010600030101010101" pitchFamily="2" charset="-122"/>
              </a:rPr>
              <a:t> </a:t>
            </a:r>
          </a:p>
          <a:p>
            <a:r>
              <a:rPr lang="zh-CN" altLang="en-US" sz="2200" dirty="0">
                <a:solidFill>
                  <a:schemeClr val="tx2">
                    <a:lumMod val="75000"/>
                    <a:lumOff val="25000"/>
                  </a:schemeClr>
                </a:solidFill>
                <a:latin typeface="SimSun" panose="02010600030101010101" pitchFamily="2" charset="-122"/>
                <a:ea typeface="SimSun" panose="02010600030101010101" pitchFamily="2" charset="-122"/>
              </a:rPr>
              <a:t>公用事业公司就调整电力和天然气配电费率向客户提出的申请</a:t>
            </a:r>
            <a:endParaRPr lang="en-US" altLang="zh-CN" sz="2200" dirty="0">
              <a:solidFill>
                <a:schemeClr val="tx2">
                  <a:lumMod val="75000"/>
                  <a:lumOff val="25000"/>
                </a:schemeClr>
              </a:solidFill>
              <a:latin typeface="SimSun" panose="02010600030101010101" pitchFamily="2" charset="-122"/>
              <a:ea typeface="SimSun" panose="02010600030101010101" pitchFamily="2" charset="-122"/>
            </a:endParaRPr>
          </a:p>
          <a:p>
            <a:r>
              <a:rPr lang="zh-CN" altLang="en-US" sz="2200" dirty="0">
                <a:solidFill>
                  <a:schemeClr val="tx2">
                    <a:lumMod val="75000"/>
                    <a:lumOff val="25000"/>
                  </a:schemeClr>
                </a:solidFill>
                <a:latin typeface="SimSun" panose="02010600030101010101" pitchFamily="2" charset="-122"/>
                <a:ea typeface="SimSun" panose="02010600030101010101" pitchFamily="2" charset="-122"/>
              </a:rPr>
              <a:t>电网现代化及基础设施投资计划</a:t>
            </a:r>
            <a:endParaRPr lang="en-US" altLang="zh-CN" sz="2200" dirty="0">
              <a:solidFill>
                <a:schemeClr val="tx2">
                  <a:lumMod val="75000"/>
                  <a:lumOff val="25000"/>
                </a:schemeClr>
              </a:solidFill>
              <a:latin typeface="SimSun" panose="02010600030101010101" pitchFamily="2" charset="-122"/>
              <a:ea typeface="SimSun" panose="02010600030101010101" pitchFamily="2" charset="-122"/>
            </a:endParaRPr>
          </a:p>
          <a:p>
            <a:r>
              <a:rPr lang="zh-CN" altLang="en-US" sz="2200" dirty="0">
                <a:solidFill>
                  <a:schemeClr val="tx2">
                    <a:lumMod val="75000"/>
                    <a:lumOff val="25000"/>
                  </a:schemeClr>
                </a:solidFill>
                <a:latin typeface="SimSun" panose="02010600030101010101" pitchFamily="2" charset="-122"/>
                <a:ea typeface="SimSun" panose="02010600030101010101" pitchFamily="2" charset="-122"/>
              </a:rPr>
              <a:t>净计量及并网申请（例如：批准修订后的并网标准）</a:t>
            </a:r>
            <a:endParaRPr lang="en-US" altLang="zh-CN" sz="2200" dirty="0">
              <a:solidFill>
                <a:schemeClr val="tx2">
                  <a:lumMod val="75000"/>
                  <a:lumOff val="25000"/>
                </a:schemeClr>
              </a:solidFill>
              <a:latin typeface="SimSun" panose="02010600030101010101" pitchFamily="2" charset="-122"/>
              <a:ea typeface="SimSun" panose="02010600030101010101" pitchFamily="2" charset="-122"/>
            </a:endParaRPr>
          </a:p>
          <a:p>
            <a:r>
              <a:rPr lang="zh-CN" altLang="en-US" sz="2200" dirty="0">
                <a:solidFill>
                  <a:schemeClr val="tx2">
                    <a:lumMod val="75000"/>
                    <a:lumOff val="25000"/>
                  </a:schemeClr>
                </a:solidFill>
                <a:latin typeface="SimSun" panose="02010600030101010101" pitchFamily="2" charset="-122"/>
                <a:ea typeface="SimSun" panose="02010600030101010101" pitchFamily="2" charset="-122"/>
              </a:rPr>
              <a:t>能源效率及去碳化项目（例如：网络化地热试点项目、热泵费率）</a:t>
            </a:r>
            <a:endParaRPr lang="en-US" sz="2200" dirty="0">
              <a:solidFill>
                <a:schemeClr val="tx2">
                  <a:lumMod val="75000"/>
                  <a:lumOff val="25000"/>
                </a:schemeClr>
              </a:solidFill>
              <a:latin typeface="SimSun" panose="02010600030101010101" pitchFamily="2" charset="-122"/>
              <a:ea typeface="SimSun" panose="02010600030101010101" pitchFamily="2" charset="-122"/>
            </a:endParaRPr>
          </a:p>
        </p:txBody>
      </p:sp>
      <p:sp>
        <p:nvSpPr>
          <p:cNvPr id="7" name="TextBox 6">
            <a:extLst>
              <a:ext uri="{FF2B5EF4-FFF2-40B4-BE49-F238E27FC236}">
                <a16:creationId xmlns:a16="http://schemas.microsoft.com/office/drawing/2014/main" id="{67857285-5518-2EB4-F77A-547737B3CC74}"/>
              </a:ext>
            </a:extLst>
          </p:cNvPr>
          <p:cNvSpPr txBox="1"/>
          <p:nvPr/>
        </p:nvSpPr>
        <p:spPr>
          <a:xfrm>
            <a:off x="6426200" y="1098267"/>
            <a:ext cx="5259916" cy="297876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zh-CN" altLang="en-US" sz="2400" b="1" dirty="0">
                <a:solidFill>
                  <a:schemeClr val="tx2">
                    <a:lumMod val="75000"/>
                    <a:lumOff val="25000"/>
                  </a:schemeClr>
                </a:solidFill>
                <a:latin typeface="SimSun" panose="02010600030101010101" pitchFamily="2" charset="-122"/>
                <a:ea typeface="SimSun" panose="02010600030101010101" pitchFamily="2" charset="-122"/>
              </a:rPr>
              <a:t>能源设施选址委员会</a:t>
            </a:r>
            <a:r>
              <a:rPr lang="en-US" sz="2400" b="1" dirty="0">
                <a:solidFill>
                  <a:schemeClr val="tx2">
                    <a:lumMod val="75000"/>
                    <a:lumOff val="25000"/>
                  </a:schemeClr>
                </a:solidFill>
                <a:latin typeface="SimSun" panose="02010600030101010101" pitchFamily="2" charset="-122"/>
                <a:ea typeface="SimSun" panose="02010600030101010101" pitchFamily="2" charset="-122"/>
              </a:rPr>
              <a:t> </a:t>
            </a:r>
          </a:p>
          <a:p>
            <a:pPr>
              <a:lnSpc>
                <a:spcPct val="90000"/>
              </a:lnSpc>
              <a:spcBef>
                <a:spcPts val="500"/>
              </a:spcBef>
            </a:pPr>
            <a:r>
              <a:rPr lang="zh-CN" altLang="en-US" sz="2200" dirty="0">
                <a:solidFill>
                  <a:schemeClr val="tx2">
                    <a:lumMod val="75000"/>
                    <a:lumOff val="25000"/>
                  </a:schemeClr>
                </a:solidFill>
                <a:latin typeface="SimSun" panose="02010600030101010101" pitchFamily="2" charset="-122"/>
                <a:ea typeface="SimSun" panose="02010600030101010101" pitchFamily="2" charset="-122"/>
              </a:rPr>
              <a:t>审查拟建的大型能源基础设施项目</a:t>
            </a:r>
            <a:endParaRPr lang="en-US" sz="2200" dirty="0">
              <a:solidFill>
                <a:schemeClr val="tx2">
                  <a:lumMod val="75000"/>
                  <a:lumOff val="25000"/>
                </a:schemeClr>
              </a:solidFill>
              <a:latin typeface="SimSun" panose="02010600030101010101" pitchFamily="2" charset="-122"/>
              <a:ea typeface="SimSun" panose="02010600030101010101" pitchFamily="2" charset="-122"/>
            </a:endParaRPr>
          </a:p>
          <a:p>
            <a:pPr marL="285750" indent="-285750">
              <a:lnSpc>
                <a:spcPct val="90000"/>
              </a:lnSpc>
              <a:spcBef>
                <a:spcPts val="500"/>
              </a:spcBef>
              <a:buFont typeface="Arial"/>
              <a:buChar char="•"/>
            </a:pPr>
            <a:r>
              <a:rPr lang="zh-CN" altLang="en-US" sz="2200" dirty="0">
                <a:solidFill>
                  <a:schemeClr val="tx2">
                    <a:lumMod val="75000"/>
                    <a:lumOff val="25000"/>
                  </a:schemeClr>
                </a:solidFill>
                <a:latin typeface="SimSun" panose="02010600030101010101" pitchFamily="2" charset="-122"/>
                <a:ea typeface="SimSun" panose="02010600030101010101" pitchFamily="2" charset="-122"/>
              </a:rPr>
              <a:t>可再生能源发电设施（太阳能、风能）</a:t>
            </a:r>
            <a:endParaRPr lang="en-US" altLang="zh-CN" sz="2200" dirty="0">
              <a:solidFill>
                <a:schemeClr val="tx2">
                  <a:lumMod val="75000"/>
                  <a:lumOff val="25000"/>
                </a:schemeClr>
              </a:solidFill>
              <a:latin typeface="SimSun" panose="02010600030101010101" pitchFamily="2" charset="-122"/>
              <a:ea typeface="SimSun" panose="02010600030101010101" pitchFamily="2" charset="-122"/>
            </a:endParaRPr>
          </a:p>
          <a:p>
            <a:pPr marL="285750" indent="-285750">
              <a:lnSpc>
                <a:spcPct val="90000"/>
              </a:lnSpc>
              <a:spcBef>
                <a:spcPts val="500"/>
              </a:spcBef>
              <a:buFont typeface="Arial"/>
              <a:buChar char="•"/>
            </a:pPr>
            <a:r>
              <a:rPr lang="zh-CN" altLang="en-US" sz="2200" dirty="0">
                <a:solidFill>
                  <a:schemeClr val="tx2">
                    <a:lumMod val="75000"/>
                    <a:lumOff val="25000"/>
                  </a:schemeClr>
                </a:solidFill>
                <a:latin typeface="SimSun" panose="02010600030101010101" pitchFamily="2" charset="-122"/>
                <a:ea typeface="SimSun" panose="02010600030101010101" pitchFamily="2" charset="-122"/>
              </a:rPr>
              <a:t>电池储能设施</a:t>
            </a:r>
            <a:endParaRPr lang="en-US" altLang="zh-CN" sz="2200" dirty="0">
              <a:solidFill>
                <a:schemeClr val="tx2">
                  <a:lumMod val="75000"/>
                  <a:lumOff val="25000"/>
                </a:schemeClr>
              </a:solidFill>
              <a:latin typeface="SimSun" panose="02010600030101010101" pitchFamily="2" charset="-122"/>
              <a:ea typeface="SimSun" panose="02010600030101010101" pitchFamily="2" charset="-122"/>
            </a:endParaRPr>
          </a:p>
          <a:p>
            <a:pPr marL="285750" indent="-285750">
              <a:lnSpc>
                <a:spcPct val="90000"/>
              </a:lnSpc>
              <a:spcBef>
                <a:spcPts val="500"/>
              </a:spcBef>
              <a:buFont typeface="Arial"/>
              <a:buChar char="•"/>
            </a:pPr>
            <a:r>
              <a:rPr lang="zh-CN" altLang="en-US" sz="2200" dirty="0">
                <a:solidFill>
                  <a:schemeClr val="tx2">
                    <a:lumMod val="75000"/>
                    <a:lumOff val="25000"/>
                  </a:schemeClr>
                </a:solidFill>
                <a:latin typeface="SimSun" panose="02010600030101010101" pitchFamily="2" charset="-122"/>
                <a:ea typeface="SimSun" panose="02010600030101010101" pitchFamily="2" charset="-122"/>
              </a:rPr>
              <a:t>变电站</a:t>
            </a:r>
            <a:endParaRPr lang="en-US" altLang="zh-CN" sz="2200" dirty="0">
              <a:solidFill>
                <a:schemeClr val="tx2">
                  <a:lumMod val="75000"/>
                  <a:lumOff val="25000"/>
                </a:schemeClr>
              </a:solidFill>
              <a:latin typeface="SimSun" panose="02010600030101010101" pitchFamily="2" charset="-122"/>
              <a:ea typeface="SimSun" panose="02010600030101010101" pitchFamily="2" charset="-122"/>
            </a:endParaRPr>
          </a:p>
          <a:p>
            <a:pPr marL="285750" indent="-285750">
              <a:lnSpc>
                <a:spcPct val="90000"/>
              </a:lnSpc>
              <a:spcBef>
                <a:spcPts val="500"/>
              </a:spcBef>
              <a:buFont typeface="Arial"/>
              <a:buChar char="•"/>
            </a:pPr>
            <a:r>
              <a:rPr lang="zh-CN" altLang="en-US" sz="2200" dirty="0">
                <a:solidFill>
                  <a:schemeClr val="tx2">
                    <a:lumMod val="75000"/>
                    <a:lumOff val="25000"/>
                  </a:schemeClr>
                </a:solidFill>
                <a:latin typeface="SimSun" panose="02010600030101010101" pitchFamily="2" charset="-122"/>
                <a:ea typeface="SimSun" panose="02010600030101010101" pitchFamily="2" charset="-122"/>
              </a:rPr>
              <a:t>输电及配电基础设施</a:t>
            </a:r>
            <a:endParaRPr lang="en-US" altLang="zh-CN" sz="2200" dirty="0">
              <a:solidFill>
                <a:schemeClr val="tx2">
                  <a:lumMod val="75000"/>
                  <a:lumOff val="25000"/>
                </a:schemeClr>
              </a:solidFill>
              <a:latin typeface="SimSun" panose="02010600030101010101" pitchFamily="2" charset="-122"/>
              <a:ea typeface="SimSun" panose="02010600030101010101" pitchFamily="2" charset="-122"/>
            </a:endParaRPr>
          </a:p>
          <a:p>
            <a:pPr marL="285750" indent="-285750">
              <a:lnSpc>
                <a:spcPct val="90000"/>
              </a:lnSpc>
              <a:spcBef>
                <a:spcPts val="500"/>
              </a:spcBef>
              <a:buFont typeface="Arial"/>
              <a:buChar char="•"/>
            </a:pPr>
            <a:r>
              <a:rPr lang="zh-CN" altLang="en-US" sz="2200" dirty="0">
                <a:solidFill>
                  <a:schemeClr val="tx2">
                    <a:lumMod val="75000"/>
                    <a:lumOff val="25000"/>
                  </a:schemeClr>
                </a:solidFill>
                <a:latin typeface="SimSun" panose="02010600030101010101" pitchFamily="2" charset="-122"/>
                <a:ea typeface="SimSun" panose="02010600030101010101" pitchFamily="2" charset="-122"/>
              </a:rPr>
              <a:t>天然气管道及相关设施</a:t>
            </a:r>
            <a:endParaRPr lang="en-US" sz="2200" dirty="0">
              <a:solidFill>
                <a:schemeClr val="tx2">
                  <a:lumMod val="75000"/>
                  <a:lumOff val="25000"/>
                </a:schemeClr>
              </a:solidFill>
              <a:latin typeface="SimSun" panose="02010600030101010101" pitchFamily="2" charset="-122"/>
              <a:ea typeface="SimSun" panose="02010600030101010101" pitchFamily="2" charset="-122"/>
            </a:endParaRPr>
          </a:p>
          <a:p>
            <a:pPr lvl="1">
              <a:lnSpc>
                <a:spcPct val="90000"/>
              </a:lnSpc>
              <a:spcBef>
                <a:spcPts val="500"/>
              </a:spcBef>
            </a:pPr>
            <a:endParaRPr lang="en-US" sz="2000" dirty="0">
              <a:solidFill>
                <a:schemeClr val="tx2">
                  <a:lumMod val="75000"/>
                  <a:lumOff val="25000"/>
                </a:schemeClr>
              </a:solidFill>
            </a:endParaRPr>
          </a:p>
        </p:txBody>
      </p:sp>
      <p:cxnSp>
        <p:nvCxnSpPr>
          <p:cNvPr id="6" name="Straight Connector 5">
            <a:extLst>
              <a:ext uri="{FF2B5EF4-FFF2-40B4-BE49-F238E27FC236}">
                <a16:creationId xmlns:a16="http://schemas.microsoft.com/office/drawing/2014/main" id="{0AB37E4B-4342-39D6-24B5-B62BAAB2BF6C}"/>
              </a:ext>
              <a:ext uri="{C183D7F6-B498-43B3-948B-1728B52AA6E4}">
                <adec:decorative xmlns:adec="http://schemas.microsoft.com/office/drawing/2017/decorative" val="1"/>
              </a:ext>
            </a:extLst>
          </p:cNvPr>
          <p:cNvCxnSpPr>
            <a:cxnSpLocks/>
          </p:cNvCxnSpPr>
          <p:nvPr/>
        </p:nvCxnSpPr>
        <p:spPr>
          <a:xfrm flipV="1">
            <a:off x="5995665" y="1228182"/>
            <a:ext cx="0" cy="3877218"/>
          </a:xfrm>
          <a:prstGeom prst="line">
            <a:avLst/>
          </a:prstGeom>
          <a:ln w="38100">
            <a:solidFill>
              <a:schemeClr val="tx2">
                <a:lumMod val="75000"/>
                <a:lumOff val="25000"/>
              </a:schemeClr>
            </a:solidFill>
          </a:ln>
        </p:spPr>
        <p:style>
          <a:lnRef idx="2">
            <a:schemeClr val="dk1"/>
          </a:lnRef>
          <a:fillRef idx="0">
            <a:schemeClr val="dk1"/>
          </a:fillRef>
          <a:effectRef idx="1">
            <a:schemeClr val="dk1"/>
          </a:effectRef>
          <a:fontRef idx="minor">
            <a:schemeClr val="tx1"/>
          </a:fontRef>
        </p:style>
      </p:cxnSp>
      <p:sp>
        <p:nvSpPr>
          <p:cNvPr id="9" name="TextBox 8">
            <a:extLst>
              <a:ext uri="{FF2B5EF4-FFF2-40B4-BE49-F238E27FC236}">
                <a16:creationId xmlns:a16="http://schemas.microsoft.com/office/drawing/2014/main" id="{CA987844-4A78-BD73-9F6C-9DCF1D1860EE}"/>
              </a:ext>
            </a:extLst>
          </p:cNvPr>
          <p:cNvSpPr txBox="1"/>
          <p:nvPr/>
        </p:nvSpPr>
        <p:spPr>
          <a:xfrm>
            <a:off x="512417" y="5660936"/>
            <a:ext cx="11173699" cy="430887"/>
          </a:xfrm>
          <a:prstGeom prst="rect">
            <a:avLst/>
          </a:prstGeom>
          <a:solidFill>
            <a:srgbClr val="14558F"/>
          </a:solidFill>
        </p:spPr>
        <p:txBody>
          <a:bodyPr wrap="square" rtlCol="0">
            <a:spAutoFit/>
          </a:bodyPr>
          <a:lstStyle/>
          <a:p>
            <a:r>
              <a:rPr lang="zh-CN" altLang="en-US" sz="2200" dirty="0">
                <a:solidFill>
                  <a:schemeClr val="bg1"/>
                </a:solidFill>
              </a:rPr>
              <a:t>由公用事业部发起的调查及规章制定程序不符合补助资助条件。</a:t>
            </a:r>
            <a:endParaRPr lang="en-US" sz="2200" dirty="0">
              <a:solidFill>
                <a:schemeClr val="bg1"/>
              </a:solidFill>
            </a:endParaRPr>
          </a:p>
        </p:txBody>
      </p:sp>
      <p:sp>
        <p:nvSpPr>
          <p:cNvPr id="4" name="Slide Number Placeholder 3">
            <a:extLst>
              <a:ext uri="{FF2B5EF4-FFF2-40B4-BE49-F238E27FC236}">
                <a16:creationId xmlns:a16="http://schemas.microsoft.com/office/drawing/2014/main" id="{A5FE4D8F-389C-45D0-248C-7BD21BF3F860}"/>
              </a:ext>
            </a:extLst>
          </p:cNvPr>
          <p:cNvSpPr>
            <a:spLocks noGrp="1"/>
          </p:cNvSpPr>
          <p:nvPr>
            <p:ph type="sldNum" sz="quarter" idx="12"/>
          </p:nvPr>
        </p:nvSpPr>
        <p:spPr/>
        <p:txBody>
          <a:bodyPr/>
          <a:lstStyle/>
          <a:p>
            <a:fld id="{330EA680-D336-4FF7-8B7A-9848BB0A1C32}" type="slidenum">
              <a:rPr lang="en-US" sz="1800" smtClean="0">
                <a:solidFill>
                  <a:schemeClr val="tx1"/>
                </a:solidFill>
              </a:rPr>
              <a:t>6</a:t>
            </a:fld>
            <a:endParaRPr lang="en-US" sz="1800">
              <a:solidFill>
                <a:schemeClr val="tx1"/>
              </a:solidFill>
            </a:endParaRPr>
          </a:p>
        </p:txBody>
      </p:sp>
    </p:spTree>
    <p:extLst>
      <p:ext uri="{BB962C8B-B14F-4D97-AF65-F5344CB8AC3E}">
        <p14:creationId xmlns:p14="http://schemas.microsoft.com/office/powerpoint/2010/main" val="1710475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71639-D877-DFEE-1ED6-A0D58F5930B9}"/>
              </a:ext>
            </a:extLst>
          </p:cNvPr>
          <p:cNvSpPr>
            <a:spLocks noGrp="1"/>
          </p:cNvSpPr>
          <p:nvPr>
            <p:ph type="title"/>
          </p:nvPr>
        </p:nvSpPr>
        <p:spPr/>
        <p:txBody>
          <a:bodyPr/>
          <a:lstStyle/>
          <a:p>
            <a:r>
              <a:rPr lang="zh-CN" altLang="en-US" sz="2800" dirty="0"/>
              <a:t>干预方的权利与职责</a:t>
            </a:r>
            <a:endParaRPr lang="en-US" sz="2800" dirty="0"/>
          </a:p>
        </p:txBody>
      </p:sp>
      <p:sp>
        <p:nvSpPr>
          <p:cNvPr id="3" name="Content Placeholder 2">
            <a:extLst>
              <a:ext uri="{FF2B5EF4-FFF2-40B4-BE49-F238E27FC236}">
                <a16:creationId xmlns:a16="http://schemas.microsoft.com/office/drawing/2014/main" id="{033C0D02-373C-458B-2E2E-884D8B3ED2F4}"/>
              </a:ext>
            </a:extLst>
          </p:cNvPr>
          <p:cNvSpPr>
            <a:spLocks noGrp="1"/>
          </p:cNvSpPr>
          <p:nvPr>
            <p:ph idx="1"/>
          </p:nvPr>
        </p:nvSpPr>
        <p:spPr>
          <a:xfrm>
            <a:off x="2533495" y="881632"/>
            <a:ext cx="8979520" cy="2852168"/>
          </a:xfrm>
          <a:solidFill>
            <a:srgbClr val="14558F"/>
          </a:solidFill>
        </p:spPr>
        <p:txBody>
          <a:bodyPr vert="horz" lIns="91440" tIns="45720" rIns="91440" bIns="45720" rtlCol="0" anchor="t">
            <a:normAutofit/>
          </a:bodyPr>
          <a:lstStyle/>
          <a:p>
            <a:pPr marL="0" indent="0">
              <a:buNone/>
            </a:pPr>
            <a:r>
              <a:rPr lang="zh-CN" altLang="en-US" sz="2000" b="1" dirty="0">
                <a:solidFill>
                  <a:schemeClr val="bg1"/>
                </a:solidFill>
              </a:rPr>
              <a:t>干预方</a:t>
            </a:r>
            <a:r>
              <a:rPr lang="zh-CN" altLang="en-US" sz="2000" dirty="0">
                <a:solidFill>
                  <a:schemeClr val="bg1"/>
                </a:solidFill>
              </a:rPr>
              <a:t>是经法律认可的参与者（当事方），在程序中具有较高程度的参与权限</a:t>
            </a:r>
            <a:endParaRPr lang="en-US" sz="2000" dirty="0">
              <a:solidFill>
                <a:schemeClr val="bg1"/>
              </a:solidFill>
            </a:endParaRPr>
          </a:p>
          <a:p>
            <a:pPr lvl="1"/>
            <a:r>
              <a:rPr lang="zh-CN" altLang="en-US" dirty="0">
                <a:solidFill>
                  <a:schemeClr val="bg1"/>
                </a:solidFill>
              </a:rPr>
              <a:t>提交证据</a:t>
            </a:r>
            <a:endParaRPr lang="en-US" altLang="zh-CN" dirty="0">
              <a:solidFill>
                <a:schemeClr val="bg1"/>
              </a:solidFill>
            </a:endParaRPr>
          </a:p>
          <a:p>
            <a:pPr lvl="1"/>
            <a:r>
              <a:rPr lang="zh-CN" altLang="en-US" dirty="0">
                <a:solidFill>
                  <a:schemeClr val="bg1"/>
                </a:solidFill>
              </a:rPr>
              <a:t>提出信息请求</a:t>
            </a:r>
            <a:endParaRPr lang="en-US" altLang="zh-CN" dirty="0">
              <a:solidFill>
                <a:schemeClr val="bg1"/>
              </a:solidFill>
            </a:endParaRPr>
          </a:p>
          <a:p>
            <a:pPr lvl="1"/>
            <a:r>
              <a:rPr lang="zh-CN" altLang="en-US" dirty="0">
                <a:solidFill>
                  <a:schemeClr val="bg1"/>
                </a:solidFill>
              </a:rPr>
              <a:t>陈述意见并对证人进行交叉询问</a:t>
            </a:r>
            <a:endParaRPr lang="en-US" altLang="zh-CN" dirty="0">
              <a:solidFill>
                <a:schemeClr val="bg1"/>
              </a:solidFill>
            </a:endParaRPr>
          </a:p>
          <a:p>
            <a:pPr lvl="1"/>
            <a:r>
              <a:rPr lang="zh-CN" altLang="en-US" dirty="0">
                <a:solidFill>
                  <a:schemeClr val="bg1"/>
                </a:solidFill>
              </a:rPr>
              <a:t>提交法律意见书</a:t>
            </a:r>
            <a:endParaRPr lang="en-US" altLang="zh-CN" dirty="0">
              <a:solidFill>
                <a:schemeClr val="bg1"/>
              </a:solidFill>
            </a:endParaRPr>
          </a:p>
          <a:p>
            <a:pPr lvl="1"/>
            <a:r>
              <a:rPr lang="zh-CN" altLang="en-US" dirty="0">
                <a:solidFill>
                  <a:schemeClr val="bg1"/>
                </a:solidFill>
              </a:rPr>
              <a:t>对决定提出上诉</a:t>
            </a:r>
            <a:endParaRPr lang="en-US" dirty="0">
              <a:solidFill>
                <a:schemeClr val="bg1"/>
              </a:solidFill>
            </a:endParaRPr>
          </a:p>
          <a:p>
            <a:r>
              <a:rPr lang="zh-CN" altLang="en-US" sz="2000" dirty="0">
                <a:solidFill>
                  <a:schemeClr val="bg1"/>
                </a:solidFill>
              </a:rPr>
              <a:t>担任干预方需要投入时间、精力和资源</a:t>
            </a:r>
            <a:endParaRPr lang="en-US" sz="2000" dirty="0">
              <a:solidFill>
                <a:schemeClr val="bg1"/>
              </a:solidFill>
            </a:endParaRPr>
          </a:p>
        </p:txBody>
      </p:sp>
      <p:sp>
        <p:nvSpPr>
          <p:cNvPr id="5" name="TextBox 4">
            <a:extLst>
              <a:ext uri="{FF2B5EF4-FFF2-40B4-BE49-F238E27FC236}">
                <a16:creationId xmlns:a16="http://schemas.microsoft.com/office/drawing/2014/main" id="{E8451E99-DD47-9302-191C-96CF694311D5}"/>
              </a:ext>
            </a:extLst>
          </p:cNvPr>
          <p:cNvSpPr txBox="1"/>
          <p:nvPr/>
        </p:nvSpPr>
        <p:spPr>
          <a:xfrm>
            <a:off x="2533495" y="3839433"/>
            <a:ext cx="8979517" cy="1015663"/>
          </a:xfrm>
          <a:prstGeom prst="rect">
            <a:avLst/>
          </a:prstGeom>
          <a:noFill/>
          <a:ln>
            <a:solidFill>
              <a:srgbClr val="388557"/>
            </a:solidFill>
          </a:ln>
        </p:spPr>
        <p:txBody>
          <a:bodyPr wrap="square" rtlCol="0">
            <a:spAutoFit/>
          </a:bodyPr>
          <a:lstStyle/>
          <a:p>
            <a:r>
              <a:rPr lang="ko-KR" altLang="en-US" sz="2000" b="1" dirty="0">
                <a:solidFill>
                  <a:srgbClr val="388557"/>
                </a:solidFill>
              </a:rPr>
              <a:t>有限参与方</a:t>
            </a:r>
            <a:endParaRPr lang="en-US" sz="2000" b="1" dirty="0">
              <a:solidFill>
                <a:srgbClr val="388557"/>
              </a:solidFill>
            </a:endParaRPr>
          </a:p>
          <a:p>
            <a:r>
              <a:rPr lang="zh-CN" altLang="en-US" sz="2000" dirty="0">
                <a:solidFill>
                  <a:srgbClr val="388557"/>
                </a:solidFill>
              </a:rPr>
              <a:t>其参与仅限于程序中的特定事项的个人或实体。可提交意见、提交书面材料，并可接收信息请求及其答复、相关回应以及证词的副本。</a:t>
            </a:r>
            <a:endParaRPr lang="en-US" sz="2000" dirty="0">
              <a:solidFill>
                <a:srgbClr val="388557"/>
              </a:solidFill>
            </a:endParaRPr>
          </a:p>
        </p:txBody>
      </p:sp>
      <p:sp>
        <p:nvSpPr>
          <p:cNvPr id="10" name="TextBox 9">
            <a:extLst>
              <a:ext uri="{FF2B5EF4-FFF2-40B4-BE49-F238E27FC236}">
                <a16:creationId xmlns:a16="http://schemas.microsoft.com/office/drawing/2014/main" id="{0E89164D-1579-489E-AD27-5A6481B308F9}"/>
              </a:ext>
            </a:extLst>
          </p:cNvPr>
          <p:cNvSpPr txBox="1"/>
          <p:nvPr/>
        </p:nvSpPr>
        <p:spPr>
          <a:xfrm>
            <a:off x="2533495" y="5578047"/>
            <a:ext cx="8979517" cy="707886"/>
          </a:xfrm>
          <a:prstGeom prst="rect">
            <a:avLst/>
          </a:prstGeom>
          <a:noFill/>
          <a:ln>
            <a:solidFill>
              <a:srgbClr val="14558F"/>
            </a:solidFill>
          </a:ln>
        </p:spPr>
        <p:txBody>
          <a:bodyPr wrap="square" rtlCol="0">
            <a:spAutoFit/>
          </a:bodyPr>
          <a:lstStyle/>
          <a:p>
            <a:r>
              <a:rPr lang="zh-CN" altLang="en-US" sz="2000" b="1" dirty="0">
                <a:solidFill>
                  <a:schemeClr val="tx2">
                    <a:lumMod val="75000"/>
                    <a:lumOff val="25000"/>
                  </a:schemeClr>
                </a:solidFill>
                <a:latin typeface="+mn-ea"/>
              </a:rPr>
              <a:t>公众意见提交人</a:t>
            </a:r>
            <a:endParaRPr lang="en-US" sz="2000" b="1" dirty="0">
              <a:solidFill>
                <a:schemeClr val="tx2">
                  <a:lumMod val="75000"/>
                  <a:lumOff val="25000"/>
                </a:schemeClr>
              </a:solidFill>
              <a:latin typeface="+mn-ea"/>
            </a:endParaRPr>
          </a:p>
          <a:p>
            <a:r>
              <a:rPr lang="zh-CN" altLang="en-US" sz="2000" dirty="0">
                <a:solidFill>
                  <a:schemeClr val="tx2">
                    <a:lumMod val="75000"/>
                    <a:lumOff val="25000"/>
                  </a:schemeClr>
                </a:solidFill>
                <a:latin typeface="+mn-ea"/>
              </a:rPr>
              <a:t>就相关程序提供书面或口头意见，但不享有干预方的权利</a:t>
            </a:r>
            <a:endParaRPr lang="en-US" sz="2000" dirty="0">
              <a:solidFill>
                <a:schemeClr val="tx2">
                  <a:lumMod val="75000"/>
                  <a:lumOff val="25000"/>
                </a:schemeClr>
              </a:solidFill>
              <a:latin typeface="+mn-ea"/>
            </a:endParaRPr>
          </a:p>
        </p:txBody>
      </p:sp>
      <p:sp>
        <p:nvSpPr>
          <p:cNvPr id="6" name="TextBox 5">
            <a:extLst>
              <a:ext uri="{FF2B5EF4-FFF2-40B4-BE49-F238E27FC236}">
                <a16:creationId xmlns:a16="http://schemas.microsoft.com/office/drawing/2014/main" id="{821E7308-7694-69B8-ACB3-FBC3F5ED4349}"/>
              </a:ext>
            </a:extLst>
          </p:cNvPr>
          <p:cNvSpPr txBox="1"/>
          <p:nvPr/>
        </p:nvSpPr>
        <p:spPr>
          <a:xfrm>
            <a:off x="428958" y="973402"/>
            <a:ext cx="1879109" cy="1015663"/>
          </a:xfrm>
          <a:prstGeom prst="rect">
            <a:avLst/>
          </a:prstGeom>
          <a:noFill/>
        </p:spPr>
        <p:txBody>
          <a:bodyPr wrap="square" rtlCol="0">
            <a:spAutoFit/>
          </a:bodyPr>
          <a:lstStyle/>
          <a:p>
            <a:r>
              <a:rPr lang="zh-CN" altLang="en-US" sz="2000" dirty="0">
                <a:solidFill>
                  <a:srgbClr val="14558F"/>
                </a:solidFill>
              </a:rPr>
              <a:t>在程序中的参与程度逐级提升</a:t>
            </a:r>
            <a:endParaRPr lang="en-US" sz="2000" dirty="0">
              <a:solidFill>
                <a:srgbClr val="14558F"/>
              </a:solidFill>
            </a:endParaRPr>
          </a:p>
        </p:txBody>
      </p:sp>
      <p:sp>
        <p:nvSpPr>
          <p:cNvPr id="9" name="Rectangle 8">
            <a:extLst>
              <a:ext uri="{FF2B5EF4-FFF2-40B4-BE49-F238E27FC236}">
                <a16:creationId xmlns:a16="http://schemas.microsoft.com/office/drawing/2014/main" id="{96AB0FD3-3B41-8FF4-73F4-098CB9AFA686}"/>
              </a:ext>
            </a:extLst>
          </p:cNvPr>
          <p:cNvSpPr/>
          <p:nvPr/>
        </p:nvSpPr>
        <p:spPr>
          <a:xfrm>
            <a:off x="537818" y="5568331"/>
            <a:ext cx="1552335" cy="717717"/>
          </a:xfrm>
          <a:prstGeom prst="rect">
            <a:avLst/>
          </a:prstGeom>
          <a:noFill/>
          <a:ln>
            <a:solidFill>
              <a:srgbClr val="14558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zh-CN" altLang="en-US" b="1" dirty="0">
                <a:solidFill>
                  <a:srgbClr val="14558F"/>
                </a:solidFill>
              </a:rPr>
              <a:t>公众意见提交人</a:t>
            </a:r>
            <a:endParaRPr lang="en-US" b="1" dirty="0">
              <a:solidFill>
                <a:srgbClr val="14558F"/>
              </a:solidFill>
            </a:endParaRPr>
          </a:p>
        </p:txBody>
      </p:sp>
      <p:sp>
        <p:nvSpPr>
          <p:cNvPr id="8" name="Rectangle 7">
            <a:extLst>
              <a:ext uri="{FF2B5EF4-FFF2-40B4-BE49-F238E27FC236}">
                <a16:creationId xmlns:a16="http://schemas.microsoft.com/office/drawing/2014/main" id="{DB69C587-B278-F047-97AC-949C7A54F237}"/>
              </a:ext>
            </a:extLst>
          </p:cNvPr>
          <p:cNvSpPr/>
          <p:nvPr/>
        </p:nvSpPr>
        <p:spPr>
          <a:xfrm>
            <a:off x="537818" y="4013185"/>
            <a:ext cx="1552335" cy="717717"/>
          </a:xfrm>
          <a:prstGeom prst="rect">
            <a:avLst/>
          </a:prstGeom>
          <a:solidFill>
            <a:srgbClr val="38855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ko-KR" altLang="en-US" b="1" dirty="0">
                <a:solidFill>
                  <a:schemeClr val="bg1"/>
                </a:solidFill>
                <a:latin typeface="SimSun" panose="02010600030101010101" pitchFamily="2" charset="-122"/>
              </a:rPr>
              <a:t>有限参与方</a:t>
            </a:r>
            <a:endParaRPr lang="en-US" b="1" dirty="0">
              <a:solidFill>
                <a:schemeClr val="bg1"/>
              </a:solidFill>
              <a:latin typeface="SimSun" panose="02010600030101010101" pitchFamily="2" charset="-122"/>
              <a:ea typeface="SimSun" panose="02010600030101010101" pitchFamily="2" charset="-122"/>
            </a:endParaRPr>
          </a:p>
        </p:txBody>
      </p:sp>
      <p:sp>
        <p:nvSpPr>
          <p:cNvPr id="7" name="Rectangle 6">
            <a:extLst>
              <a:ext uri="{FF2B5EF4-FFF2-40B4-BE49-F238E27FC236}">
                <a16:creationId xmlns:a16="http://schemas.microsoft.com/office/drawing/2014/main" id="{17E8FCA3-BC3D-15C8-AE19-A1FDDB6569A2}"/>
              </a:ext>
            </a:extLst>
          </p:cNvPr>
          <p:cNvSpPr/>
          <p:nvPr/>
        </p:nvSpPr>
        <p:spPr>
          <a:xfrm>
            <a:off x="537819" y="2458038"/>
            <a:ext cx="1552335" cy="717717"/>
          </a:xfrm>
          <a:prstGeom prst="rect">
            <a:avLst/>
          </a:prstGeom>
          <a:solidFill>
            <a:srgbClr val="14558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ko-KR" altLang="en-US" b="1" dirty="0">
                <a:solidFill>
                  <a:schemeClr val="bg1"/>
                </a:solidFill>
                <a:latin typeface="SimSun" panose="02010600030101010101" pitchFamily="2" charset="-122"/>
              </a:rPr>
              <a:t>干预方</a:t>
            </a:r>
            <a:endParaRPr lang="en-US" b="1" dirty="0">
              <a:solidFill>
                <a:schemeClr val="bg1"/>
              </a:solidFill>
              <a:latin typeface="SimSun" panose="02010600030101010101" pitchFamily="2" charset="-122"/>
              <a:ea typeface="SimSun" panose="02010600030101010101" pitchFamily="2" charset="-122"/>
            </a:endParaRPr>
          </a:p>
        </p:txBody>
      </p:sp>
      <p:sp>
        <p:nvSpPr>
          <p:cNvPr id="4" name="Slide Number Placeholder 3">
            <a:extLst>
              <a:ext uri="{FF2B5EF4-FFF2-40B4-BE49-F238E27FC236}">
                <a16:creationId xmlns:a16="http://schemas.microsoft.com/office/drawing/2014/main" id="{C969E786-D5C8-788C-F53C-8DE7C0C88ADB}"/>
              </a:ext>
            </a:extLst>
          </p:cNvPr>
          <p:cNvSpPr>
            <a:spLocks noGrp="1"/>
          </p:cNvSpPr>
          <p:nvPr>
            <p:ph type="sldNum" sz="quarter" idx="12"/>
          </p:nvPr>
        </p:nvSpPr>
        <p:spPr>
          <a:xfrm>
            <a:off x="9300818" y="6285933"/>
            <a:ext cx="2743200" cy="365125"/>
          </a:xfrm>
        </p:spPr>
        <p:txBody>
          <a:bodyPr/>
          <a:lstStyle/>
          <a:p>
            <a:fld id="{330EA680-D336-4FF7-8B7A-9848BB0A1C32}" type="slidenum">
              <a:rPr lang="en-US" sz="1800" smtClean="0">
                <a:solidFill>
                  <a:schemeClr val="tx1"/>
                </a:solidFill>
              </a:rPr>
              <a:t>7</a:t>
            </a:fld>
            <a:endParaRPr lang="en-US" sz="1800">
              <a:solidFill>
                <a:schemeClr val="tx1"/>
              </a:solidFill>
            </a:endParaRPr>
          </a:p>
        </p:txBody>
      </p:sp>
      <p:cxnSp>
        <p:nvCxnSpPr>
          <p:cNvPr id="11" name="Straight Arrow Connector 10">
            <a:extLst>
              <a:ext uri="{FF2B5EF4-FFF2-40B4-BE49-F238E27FC236}">
                <a16:creationId xmlns:a16="http://schemas.microsoft.com/office/drawing/2014/main" id="{1EAB92D4-F468-1EFD-4DC4-011D7049DA10}"/>
              </a:ext>
              <a:ext uri="{C183D7F6-B498-43B3-948B-1728B52AA6E4}">
                <adec:decorative xmlns:adec="http://schemas.microsoft.com/office/drawing/2017/decorative" val="1"/>
              </a:ext>
            </a:extLst>
          </p:cNvPr>
          <p:cNvCxnSpPr>
            <a:cxnSpLocks/>
            <a:endCxn id="8" idx="0"/>
          </p:cNvCxnSpPr>
          <p:nvPr/>
        </p:nvCxnSpPr>
        <p:spPr>
          <a:xfrm flipH="1">
            <a:off x="1313986" y="3175755"/>
            <a:ext cx="1" cy="837430"/>
          </a:xfrm>
          <a:prstGeom prst="straightConnector1">
            <a:avLst/>
          </a:prstGeom>
          <a:ln>
            <a:solidFill>
              <a:srgbClr val="14558F"/>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4F93F5E7-B958-C962-335D-2C89BFB7A270}"/>
              </a:ext>
              <a:ext uri="{C183D7F6-B498-43B3-948B-1728B52AA6E4}">
                <adec:decorative xmlns:adec="http://schemas.microsoft.com/office/drawing/2017/decorative" val="1"/>
              </a:ext>
            </a:extLst>
          </p:cNvPr>
          <p:cNvCxnSpPr>
            <a:cxnSpLocks/>
            <a:stCxn id="8" idx="2"/>
            <a:endCxn id="9" idx="0"/>
          </p:cNvCxnSpPr>
          <p:nvPr/>
        </p:nvCxnSpPr>
        <p:spPr>
          <a:xfrm>
            <a:off x="1313986" y="4730902"/>
            <a:ext cx="0" cy="837429"/>
          </a:xfrm>
          <a:prstGeom prst="straightConnector1">
            <a:avLst/>
          </a:prstGeom>
          <a:ln>
            <a:solidFill>
              <a:srgbClr val="14558F"/>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8B757C4-AC94-24CC-A954-72BC8A572678}"/>
              </a:ext>
              <a:ext uri="{C183D7F6-B498-43B3-948B-1728B52AA6E4}">
                <adec:decorative xmlns:adec="http://schemas.microsoft.com/office/drawing/2017/decorative" val="1"/>
              </a:ext>
            </a:extLst>
          </p:cNvPr>
          <p:cNvCxnSpPr>
            <a:cxnSpLocks/>
          </p:cNvCxnSpPr>
          <p:nvPr/>
        </p:nvCxnSpPr>
        <p:spPr>
          <a:xfrm>
            <a:off x="2263275" y="881632"/>
            <a:ext cx="0" cy="5557037"/>
          </a:xfrm>
          <a:prstGeom prst="line">
            <a:avLst/>
          </a:prstGeom>
          <a:ln>
            <a:solidFill>
              <a:srgbClr val="14558F"/>
            </a:solidFill>
            <a:prstDash val="lg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8767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98F45-E892-964F-6702-FDE256376AAE}"/>
              </a:ext>
            </a:extLst>
          </p:cNvPr>
          <p:cNvSpPr>
            <a:spLocks noGrp="1"/>
          </p:cNvSpPr>
          <p:nvPr>
            <p:ph type="title"/>
          </p:nvPr>
        </p:nvSpPr>
        <p:spPr/>
        <p:txBody>
          <a:bodyPr/>
          <a:lstStyle/>
          <a:p>
            <a:r>
              <a:rPr lang="zh-CN" altLang="en-US" sz="2800" dirty="0"/>
              <a:t>成为干预方的流程</a:t>
            </a:r>
            <a:endParaRPr lang="en-US" sz="2800" dirty="0"/>
          </a:p>
        </p:txBody>
      </p:sp>
      <p:sp>
        <p:nvSpPr>
          <p:cNvPr id="9" name="TextBox 8">
            <a:extLst>
              <a:ext uri="{FF2B5EF4-FFF2-40B4-BE49-F238E27FC236}">
                <a16:creationId xmlns:a16="http://schemas.microsoft.com/office/drawing/2014/main" id="{9BAE07B1-AFA8-8BB2-838B-69A714B39186}"/>
              </a:ext>
            </a:extLst>
          </p:cNvPr>
          <p:cNvSpPr txBox="1"/>
          <p:nvPr/>
        </p:nvSpPr>
        <p:spPr>
          <a:xfrm>
            <a:off x="640840" y="649026"/>
            <a:ext cx="2691491" cy="1151904"/>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zh-CN" altLang="en-US" dirty="0"/>
              <a:t>主管部门或委员会发布该程序的公告*</a:t>
            </a:r>
            <a:endParaRPr lang="en-US" dirty="0"/>
          </a:p>
        </p:txBody>
      </p:sp>
      <p:sp>
        <p:nvSpPr>
          <p:cNvPr id="11" name="TextBox 10">
            <a:extLst>
              <a:ext uri="{FF2B5EF4-FFF2-40B4-BE49-F238E27FC236}">
                <a16:creationId xmlns:a16="http://schemas.microsoft.com/office/drawing/2014/main" id="{9AB42205-1F38-B075-B516-F4A54FA8FC8E}"/>
              </a:ext>
            </a:extLst>
          </p:cNvPr>
          <p:cNvSpPr txBox="1"/>
          <p:nvPr/>
        </p:nvSpPr>
        <p:spPr>
          <a:xfrm>
            <a:off x="4414011" y="649025"/>
            <a:ext cx="2691491" cy="1151905"/>
          </a:xfrm>
          <a:prstGeom prst="rect">
            <a:avLst/>
          </a:prstGeom>
          <a:solidFill>
            <a:srgbClr val="388557"/>
          </a:solidFill>
          <a:ln>
            <a:noFill/>
          </a:ln>
        </p:spPr>
        <p:txBody>
          <a:bodyPr wrap="square" rtlCol="0">
            <a:noAutofit/>
          </a:bodyPr>
          <a:lstStyle/>
          <a:p>
            <a:r>
              <a:rPr lang="zh-CN" altLang="en-US" dirty="0">
                <a:solidFill>
                  <a:schemeClr val="bg1"/>
                </a:solidFill>
              </a:rPr>
              <a:t>潜在干预方查阅程序公告，确认申请干预的截止期限</a:t>
            </a:r>
            <a:endParaRPr lang="en-US" dirty="0">
              <a:solidFill>
                <a:schemeClr val="bg1"/>
              </a:solidFill>
            </a:endParaRPr>
          </a:p>
        </p:txBody>
      </p:sp>
      <p:sp>
        <p:nvSpPr>
          <p:cNvPr id="15" name="TextBox 14">
            <a:extLst>
              <a:ext uri="{FF2B5EF4-FFF2-40B4-BE49-F238E27FC236}">
                <a16:creationId xmlns:a16="http://schemas.microsoft.com/office/drawing/2014/main" id="{CBB53A5E-6701-21CE-4F6D-896AC95F6BB6}"/>
              </a:ext>
            </a:extLst>
          </p:cNvPr>
          <p:cNvSpPr txBox="1"/>
          <p:nvPr/>
        </p:nvSpPr>
        <p:spPr>
          <a:xfrm>
            <a:off x="8193459" y="647225"/>
            <a:ext cx="2691491" cy="1151903"/>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zh-CN" altLang="en-US" dirty="0"/>
              <a:t>潜在干预方在截止日期前提交包含所需信息的书面干预申请</a:t>
            </a:r>
            <a:endParaRPr lang="en-US" dirty="0"/>
          </a:p>
        </p:txBody>
      </p:sp>
      <p:sp>
        <p:nvSpPr>
          <p:cNvPr id="23" name="TextBox 22">
            <a:extLst>
              <a:ext uri="{FF2B5EF4-FFF2-40B4-BE49-F238E27FC236}">
                <a16:creationId xmlns:a16="http://schemas.microsoft.com/office/drawing/2014/main" id="{DBAE83C3-D7F3-691D-278F-DA9F866F203D}"/>
              </a:ext>
            </a:extLst>
          </p:cNvPr>
          <p:cNvSpPr txBox="1"/>
          <p:nvPr/>
        </p:nvSpPr>
        <p:spPr>
          <a:xfrm>
            <a:off x="8193459" y="2049960"/>
            <a:ext cx="2691491" cy="1152962"/>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zh-CN" altLang="en-US" dirty="0"/>
              <a:t>听证官（</a:t>
            </a:r>
            <a:r>
              <a:rPr lang="en-US" altLang="zh-CN" dirty="0"/>
              <a:t>DPU</a:t>
            </a:r>
            <a:r>
              <a:rPr lang="zh-CN" altLang="en-US" dirty="0"/>
              <a:t>）或主持官（选址委员会）对申请进行审查</a:t>
            </a:r>
            <a:r>
              <a:rPr lang="en-US" dirty="0"/>
              <a:t> </a:t>
            </a:r>
          </a:p>
        </p:txBody>
      </p:sp>
      <p:sp>
        <p:nvSpPr>
          <p:cNvPr id="22" name="TextBox 21">
            <a:extLst>
              <a:ext uri="{FF2B5EF4-FFF2-40B4-BE49-F238E27FC236}">
                <a16:creationId xmlns:a16="http://schemas.microsoft.com/office/drawing/2014/main" id="{E9C4E115-94EF-4E99-42F0-291F4F656149}"/>
              </a:ext>
            </a:extLst>
          </p:cNvPr>
          <p:cNvSpPr txBox="1"/>
          <p:nvPr/>
        </p:nvSpPr>
        <p:spPr>
          <a:xfrm>
            <a:off x="4414012" y="2049961"/>
            <a:ext cx="2691491" cy="1152962"/>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zh-CN" altLang="en-US" dirty="0"/>
              <a:t>听证官</a:t>
            </a:r>
            <a:r>
              <a:rPr lang="en-US" altLang="zh-CN" dirty="0"/>
              <a:t>/</a:t>
            </a:r>
            <a:r>
              <a:rPr lang="zh-CN" altLang="en-US" dirty="0"/>
              <a:t>主持官批准或拒绝干预方资格</a:t>
            </a:r>
            <a:endParaRPr lang="en-US" dirty="0"/>
          </a:p>
        </p:txBody>
      </p:sp>
      <p:sp>
        <p:nvSpPr>
          <p:cNvPr id="18" name="TextBox 17">
            <a:extLst>
              <a:ext uri="{FF2B5EF4-FFF2-40B4-BE49-F238E27FC236}">
                <a16:creationId xmlns:a16="http://schemas.microsoft.com/office/drawing/2014/main" id="{D50D8AC6-2737-8F09-7A17-AAB0878BBE0E}"/>
              </a:ext>
            </a:extLst>
          </p:cNvPr>
          <p:cNvSpPr txBox="1"/>
          <p:nvPr/>
        </p:nvSpPr>
        <p:spPr>
          <a:xfrm>
            <a:off x="640840" y="2048907"/>
            <a:ext cx="2691491" cy="1154016"/>
          </a:xfrm>
          <a:prstGeom prst="rect">
            <a:avLst/>
          </a:prstGeom>
          <a:noFill/>
          <a:ln>
            <a:solidFill>
              <a:srgbClr val="388557"/>
            </a:solidFill>
          </a:ln>
        </p:spPr>
        <p:txBody>
          <a:bodyPr wrap="square" rtlCol="0">
            <a:noAutofit/>
          </a:bodyPr>
          <a:lstStyle>
            <a:defPPr>
              <a:defRPr lang="en-US"/>
            </a:defPPr>
            <a:lvl1pPr>
              <a:defRPr>
                <a:solidFill>
                  <a:schemeClr val="bg1"/>
                </a:solidFill>
              </a:defRPr>
            </a:lvl1pPr>
          </a:lstStyle>
          <a:p>
            <a:r>
              <a:rPr lang="zh-CN" altLang="en-US" b="1" dirty="0">
                <a:solidFill>
                  <a:srgbClr val="388557"/>
                </a:solidFill>
              </a:rPr>
              <a:t>干预方资格可全部或部分授予</a:t>
            </a:r>
            <a:endParaRPr lang="en-US" b="1" dirty="0">
              <a:solidFill>
                <a:srgbClr val="388557"/>
              </a:solidFill>
            </a:endParaRPr>
          </a:p>
        </p:txBody>
      </p:sp>
      <p:sp>
        <p:nvSpPr>
          <p:cNvPr id="69" name="Content Placeholder 2">
            <a:extLst>
              <a:ext uri="{FF2B5EF4-FFF2-40B4-BE49-F238E27FC236}">
                <a16:creationId xmlns:a16="http://schemas.microsoft.com/office/drawing/2014/main" id="{76E13D39-E910-B61E-EED7-7CEE93393417}"/>
              </a:ext>
            </a:extLst>
          </p:cNvPr>
          <p:cNvSpPr>
            <a:spLocks noGrp="1"/>
          </p:cNvSpPr>
          <p:nvPr>
            <p:ph idx="1"/>
          </p:nvPr>
        </p:nvSpPr>
        <p:spPr>
          <a:xfrm>
            <a:off x="473922" y="3403640"/>
            <a:ext cx="10907808" cy="2255006"/>
          </a:xfrm>
          <a:solidFill>
            <a:schemeClr val="bg1"/>
          </a:solidFill>
        </p:spPr>
        <p:txBody>
          <a:bodyPr>
            <a:noAutofit/>
          </a:bodyPr>
          <a:lstStyle/>
          <a:p>
            <a:r>
              <a:rPr lang="zh-CN" altLang="en-US" sz="2000" dirty="0">
                <a:solidFill>
                  <a:schemeClr val="tx2">
                    <a:lumMod val="75000"/>
                    <a:lumOff val="25000"/>
                  </a:schemeClr>
                </a:solidFill>
                <a:latin typeface="+mj-ea"/>
                <a:ea typeface="+mj-ea"/>
              </a:rPr>
              <a:t>干预申请必须包含申请人的基本信息（姓名、地址及联系方式）、申请人如何在该程序中受到实质性且具体影响，以及其作为干预方拟涉及的事项</a:t>
            </a:r>
            <a:endParaRPr lang="en-US" altLang="zh-CN" sz="2000" dirty="0">
              <a:solidFill>
                <a:schemeClr val="tx2">
                  <a:lumMod val="75000"/>
                  <a:lumOff val="25000"/>
                </a:schemeClr>
              </a:solidFill>
              <a:latin typeface="+mj-ea"/>
              <a:ea typeface="+mj-ea"/>
            </a:endParaRPr>
          </a:p>
          <a:p>
            <a:r>
              <a:rPr lang="zh-CN" altLang="en-US" sz="2000" dirty="0">
                <a:solidFill>
                  <a:schemeClr val="tx2">
                    <a:lumMod val="75000"/>
                    <a:lumOff val="25000"/>
                  </a:schemeClr>
                </a:solidFill>
                <a:latin typeface="+mj-ea"/>
                <a:ea typeface="+mj-ea"/>
              </a:rPr>
              <a:t>提交干预申请的时间要求</a:t>
            </a:r>
            <a:endParaRPr lang="en-US" sz="2000" dirty="0">
              <a:solidFill>
                <a:schemeClr val="tx2">
                  <a:lumMod val="75000"/>
                  <a:lumOff val="25000"/>
                </a:schemeClr>
              </a:solidFill>
              <a:latin typeface="+mj-ea"/>
              <a:ea typeface="+mj-ea"/>
            </a:endParaRPr>
          </a:p>
          <a:p>
            <a:pPr lvl="1"/>
            <a:r>
              <a:rPr lang="zh-CN" altLang="en-US" dirty="0">
                <a:solidFill>
                  <a:schemeClr val="tx2">
                    <a:lumMod val="75000"/>
                    <a:lumOff val="25000"/>
                  </a:schemeClr>
                </a:solidFill>
              </a:rPr>
              <a:t>公用事业部</a:t>
            </a:r>
            <a:r>
              <a:rPr lang="en-US" altLang="zh-CN" dirty="0">
                <a:solidFill>
                  <a:schemeClr val="tx2">
                    <a:lumMod val="75000"/>
                    <a:lumOff val="25000"/>
                  </a:schemeClr>
                </a:solidFill>
              </a:rPr>
              <a:t>——</a:t>
            </a:r>
            <a:r>
              <a:rPr lang="zh-CN" altLang="en-US" dirty="0">
                <a:solidFill>
                  <a:schemeClr val="tx2">
                    <a:lumMod val="75000"/>
                    <a:lumOff val="25000"/>
                  </a:schemeClr>
                </a:solidFill>
              </a:rPr>
              <a:t>通常为公众意见听证会前</a:t>
            </a:r>
            <a:r>
              <a:rPr lang="en-US" altLang="zh-CN" dirty="0">
                <a:solidFill>
                  <a:schemeClr val="tx2">
                    <a:lumMod val="75000"/>
                    <a:lumOff val="25000"/>
                  </a:schemeClr>
                </a:solidFill>
              </a:rPr>
              <a:t>7</a:t>
            </a:r>
            <a:r>
              <a:rPr lang="zh-CN" altLang="en-US" dirty="0">
                <a:solidFill>
                  <a:schemeClr val="tx2">
                    <a:lumMod val="75000"/>
                    <a:lumOff val="25000"/>
                  </a:schemeClr>
                </a:solidFill>
              </a:rPr>
              <a:t>天</a:t>
            </a:r>
            <a:endParaRPr lang="en-US" altLang="zh-CN" dirty="0">
              <a:solidFill>
                <a:schemeClr val="tx2">
                  <a:lumMod val="75000"/>
                  <a:lumOff val="25000"/>
                </a:schemeClr>
              </a:solidFill>
            </a:endParaRPr>
          </a:p>
          <a:p>
            <a:pPr lvl="1"/>
            <a:r>
              <a:rPr lang="zh-CN" altLang="en-US" dirty="0">
                <a:solidFill>
                  <a:schemeClr val="tx2">
                    <a:lumMod val="75000"/>
                    <a:lumOff val="25000"/>
                  </a:schemeClr>
                </a:solidFill>
              </a:rPr>
              <a:t>能源设施选址委员会</a:t>
            </a:r>
            <a:r>
              <a:rPr lang="en-US" altLang="zh-CN" dirty="0">
                <a:solidFill>
                  <a:schemeClr val="tx2">
                    <a:lumMod val="75000"/>
                    <a:lumOff val="25000"/>
                  </a:schemeClr>
                </a:solidFill>
              </a:rPr>
              <a:t>——</a:t>
            </a:r>
            <a:r>
              <a:rPr lang="zh-CN" altLang="en-US" dirty="0">
                <a:solidFill>
                  <a:schemeClr val="tx2">
                    <a:lumMod val="75000"/>
                    <a:lumOff val="25000"/>
                  </a:schemeClr>
                </a:solidFill>
              </a:rPr>
              <a:t>通常为公众听证会后</a:t>
            </a:r>
            <a:r>
              <a:rPr lang="en-US" altLang="zh-CN" dirty="0">
                <a:solidFill>
                  <a:schemeClr val="tx2">
                    <a:lumMod val="75000"/>
                    <a:lumOff val="25000"/>
                  </a:schemeClr>
                </a:solidFill>
              </a:rPr>
              <a:t>14</a:t>
            </a:r>
            <a:r>
              <a:rPr lang="zh-CN" altLang="en-US" dirty="0">
                <a:solidFill>
                  <a:schemeClr val="tx2">
                    <a:lumMod val="75000"/>
                    <a:lumOff val="25000"/>
                  </a:schemeClr>
                </a:solidFill>
              </a:rPr>
              <a:t>天</a:t>
            </a:r>
            <a:endParaRPr lang="en-US" altLang="zh-CN" dirty="0">
              <a:solidFill>
                <a:schemeClr val="tx2">
                  <a:lumMod val="75000"/>
                  <a:lumOff val="25000"/>
                </a:schemeClr>
              </a:solidFill>
            </a:endParaRPr>
          </a:p>
          <a:p>
            <a:pPr lvl="1"/>
            <a:r>
              <a:rPr lang="zh-CN" altLang="en-US" dirty="0">
                <a:solidFill>
                  <a:schemeClr val="tx2">
                    <a:lumMod val="75000"/>
                    <a:lumOff val="25000"/>
                  </a:schemeClr>
                </a:solidFill>
              </a:rPr>
              <a:t>如在原定截止日期前提出，可申请延长提交干预申请的时间</a:t>
            </a:r>
            <a:endParaRPr lang="en-US" dirty="0">
              <a:solidFill>
                <a:schemeClr val="tx2">
                  <a:lumMod val="75000"/>
                  <a:lumOff val="25000"/>
                </a:schemeClr>
              </a:solidFill>
            </a:endParaRPr>
          </a:p>
        </p:txBody>
      </p:sp>
      <p:sp>
        <p:nvSpPr>
          <p:cNvPr id="3" name="TextBox 2">
            <a:extLst>
              <a:ext uri="{FF2B5EF4-FFF2-40B4-BE49-F238E27FC236}">
                <a16:creationId xmlns:a16="http://schemas.microsoft.com/office/drawing/2014/main" id="{DD46D2EB-70B8-0C1F-5CA0-E11256097605}"/>
              </a:ext>
            </a:extLst>
          </p:cNvPr>
          <p:cNvSpPr txBox="1"/>
          <p:nvPr/>
        </p:nvSpPr>
        <p:spPr>
          <a:xfrm>
            <a:off x="473922" y="5976398"/>
            <a:ext cx="11021392" cy="338554"/>
          </a:xfrm>
          <a:prstGeom prst="rect">
            <a:avLst/>
          </a:prstGeom>
          <a:solidFill>
            <a:srgbClr val="388557"/>
          </a:solidFill>
          <a:ln>
            <a:solidFill>
              <a:srgbClr val="388557"/>
            </a:solidFill>
          </a:ln>
        </p:spPr>
        <p:txBody>
          <a:bodyPr wrap="square" rtlCol="0">
            <a:spAutoFit/>
          </a:bodyPr>
          <a:lstStyle/>
          <a:p>
            <a:r>
              <a:rPr lang="zh-CN" altLang="en-US" sz="1600" dirty="0">
                <a:solidFill>
                  <a:schemeClr val="bg1"/>
                </a:solidFill>
              </a:rPr>
              <a:t>*在公用事业部程序中，“公告”称为“提交与公众听证公告”；在选址委员会程序中，称为“裁决与公众听证公告”</a:t>
            </a:r>
            <a:endParaRPr lang="en-US" sz="1600" dirty="0">
              <a:solidFill>
                <a:schemeClr val="bg1"/>
              </a:solidFill>
            </a:endParaRPr>
          </a:p>
        </p:txBody>
      </p:sp>
      <p:sp>
        <p:nvSpPr>
          <p:cNvPr id="4" name="Slide Number Placeholder 3">
            <a:extLst>
              <a:ext uri="{FF2B5EF4-FFF2-40B4-BE49-F238E27FC236}">
                <a16:creationId xmlns:a16="http://schemas.microsoft.com/office/drawing/2014/main" id="{DCB9EFD8-3809-DD2A-05B5-5E459595120F}"/>
              </a:ext>
            </a:extLst>
          </p:cNvPr>
          <p:cNvSpPr>
            <a:spLocks noGrp="1"/>
          </p:cNvSpPr>
          <p:nvPr>
            <p:ph type="sldNum" sz="quarter" idx="12"/>
          </p:nvPr>
        </p:nvSpPr>
        <p:spPr>
          <a:xfrm>
            <a:off x="9448800" y="6277842"/>
            <a:ext cx="2743200" cy="365125"/>
          </a:xfrm>
        </p:spPr>
        <p:txBody>
          <a:bodyPr/>
          <a:lstStyle/>
          <a:p>
            <a:fld id="{330EA680-D336-4FF7-8B7A-9848BB0A1C32}" type="slidenum">
              <a:rPr lang="en-US" sz="1800" smtClean="0">
                <a:solidFill>
                  <a:schemeClr val="tx1"/>
                </a:solidFill>
              </a:rPr>
              <a:t>8</a:t>
            </a:fld>
            <a:endParaRPr lang="en-US" sz="1800">
              <a:solidFill>
                <a:schemeClr val="tx1"/>
              </a:solidFill>
            </a:endParaRPr>
          </a:p>
        </p:txBody>
      </p:sp>
      <p:cxnSp>
        <p:nvCxnSpPr>
          <p:cNvPr id="24" name="Straight Arrow Connector 23">
            <a:extLst>
              <a:ext uri="{FF2B5EF4-FFF2-40B4-BE49-F238E27FC236}">
                <a16:creationId xmlns:a16="http://schemas.microsoft.com/office/drawing/2014/main" id="{BBFF3D7A-69C2-3A24-378C-2186FBFEAA98}"/>
              </a:ext>
              <a:ext uri="{C183D7F6-B498-43B3-948B-1728B52AA6E4}">
                <adec:decorative xmlns:adec="http://schemas.microsoft.com/office/drawing/2017/decorative" val="1"/>
              </a:ext>
            </a:extLst>
          </p:cNvPr>
          <p:cNvCxnSpPr>
            <a:cxnSpLocks/>
            <a:stCxn id="11" idx="1"/>
            <a:endCxn id="9" idx="3"/>
          </p:cNvCxnSpPr>
          <p:nvPr/>
        </p:nvCxnSpPr>
        <p:spPr>
          <a:xfrm flipH="1">
            <a:off x="3332331" y="1224978"/>
            <a:ext cx="1081680" cy="0"/>
          </a:xfrm>
          <a:prstGeom prst="straightConnector1">
            <a:avLst/>
          </a:prstGeom>
          <a:ln w="22225">
            <a:solidFill>
              <a:srgbClr val="388557"/>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BF810298-E0CE-EF39-AEF5-4956345D4AD2}"/>
              </a:ext>
              <a:ext uri="{C183D7F6-B498-43B3-948B-1728B52AA6E4}">
                <adec:decorative xmlns:adec="http://schemas.microsoft.com/office/drawing/2017/decorative" val="1"/>
              </a:ext>
            </a:extLst>
          </p:cNvPr>
          <p:cNvCxnSpPr>
            <a:cxnSpLocks/>
            <a:stCxn id="15" idx="1"/>
            <a:endCxn id="11" idx="3"/>
          </p:cNvCxnSpPr>
          <p:nvPr/>
        </p:nvCxnSpPr>
        <p:spPr>
          <a:xfrm flipH="1">
            <a:off x="7105502" y="1223177"/>
            <a:ext cx="1087957" cy="1801"/>
          </a:xfrm>
          <a:prstGeom prst="straightConnector1">
            <a:avLst/>
          </a:prstGeom>
          <a:ln w="22225">
            <a:solidFill>
              <a:srgbClr val="388557"/>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7784ACF5-2437-75E3-C568-891736873193}"/>
              </a:ext>
              <a:ext uri="{C183D7F6-B498-43B3-948B-1728B52AA6E4}">
                <adec:decorative xmlns:adec="http://schemas.microsoft.com/office/drawing/2017/decorative" val="1"/>
              </a:ext>
            </a:extLst>
          </p:cNvPr>
          <p:cNvCxnSpPr>
            <a:cxnSpLocks/>
            <a:stCxn id="22" idx="3"/>
            <a:endCxn id="23" idx="1"/>
          </p:cNvCxnSpPr>
          <p:nvPr/>
        </p:nvCxnSpPr>
        <p:spPr>
          <a:xfrm flipV="1">
            <a:off x="7105503" y="2626441"/>
            <a:ext cx="1087956" cy="1"/>
          </a:xfrm>
          <a:prstGeom prst="straightConnector1">
            <a:avLst/>
          </a:prstGeom>
          <a:ln w="22225">
            <a:solidFill>
              <a:srgbClr val="388557"/>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1EBA1F31-810A-621A-C61C-B99A92B94BFF}"/>
              </a:ext>
              <a:ext uri="{C183D7F6-B498-43B3-948B-1728B52AA6E4}">
                <adec:decorative xmlns:adec="http://schemas.microsoft.com/office/drawing/2017/decorative" val="1"/>
              </a:ext>
            </a:extLst>
          </p:cNvPr>
          <p:cNvCxnSpPr>
            <a:cxnSpLocks/>
            <a:stCxn id="18" idx="3"/>
            <a:endCxn id="22" idx="1"/>
          </p:cNvCxnSpPr>
          <p:nvPr/>
        </p:nvCxnSpPr>
        <p:spPr>
          <a:xfrm>
            <a:off x="3332331" y="2625915"/>
            <a:ext cx="1081681" cy="527"/>
          </a:xfrm>
          <a:prstGeom prst="straightConnector1">
            <a:avLst/>
          </a:prstGeom>
          <a:ln w="22225">
            <a:solidFill>
              <a:srgbClr val="388557"/>
            </a:solidFill>
            <a:prstDash val="dash"/>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81" name="Connector: Elbow 80">
            <a:extLst>
              <a:ext uri="{FF2B5EF4-FFF2-40B4-BE49-F238E27FC236}">
                <a16:creationId xmlns:a16="http://schemas.microsoft.com/office/drawing/2014/main" id="{97246394-F7AD-314B-4DD2-7A0FD1921B5D}"/>
              </a:ext>
              <a:ext uri="{C183D7F6-B498-43B3-948B-1728B52AA6E4}">
                <adec:decorative xmlns:adec="http://schemas.microsoft.com/office/drawing/2017/decorative" val="1"/>
              </a:ext>
            </a:extLst>
          </p:cNvPr>
          <p:cNvCxnSpPr>
            <a:cxnSpLocks/>
            <a:stCxn id="15" idx="3"/>
            <a:endCxn id="23" idx="3"/>
          </p:cNvCxnSpPr>
          <p:nvPr/>
        </p:nvCxnSpPr>
        <p:spPr>
          <a:xfrm>
            <a:off x="10884950" y="1223177"/>
            <a:ext cx="12700" cy="1403264"/>
          </a:xfrm>
          <a:prstGeom prst="bentConnector3">
            <a:avLst>
              <a:gd name="adj1" fmla="val 1800000"/>
            </a:avLst>
          </a:prstGeom>
          <a:ln w="22225">
            <a:solidFill>
              <a:srgbClr val="388557"/>
            </a:solidFill>
            <a:tailEnd type="triangle" w="lg" len="lg"/>
          </a:ln>
        </p:spPr>
        <p:style>
          <a:lnRef idx="2">
            <a:schemeClr val="accent1"/>
          </a:lnRef>
          <a:fillRef idx="0">
            <a:schemeClr val="accent1"/>
          </a:fillRef>
          <a:effectRef idx="1">
            <a:schemeClr val="accent1"/>
          </a:effectRef>
          <a:fontRef idx="minor">
            <a:schemeClr val="tx1"/>
          </a:fontRef>
        </p:style>
      </p:cxnSp>
      <p:sp>
        <p:nvSpPr>
          <p:cNvPr id="82" name="Rectangle 81">
            <a:extLst>
              <a:ext uri="{FF2B5EF4-FFF2-40B4-BE49-F238E27FC236}">
                <a16:creationId xmlns:a16="http://schemas.microsoft.com/office/drawing/2014/main" id="{65CC8A9A-2707-7CFC-99CD-F4BA52ADD22C}"/>
              </a:ext>
              <a:ext uri="{C183D7F6-B498-43B3-948B-1728B52AA6E4}">
                <adec:decorative xmlns:adec="http://schemas.microsoft.com/office/drawing/2017/decorative" val="1"/>
              </a:ext>
            </a:extLst>
          </p:cNvPr>
          <p:cNvSpPr/>
          <p:nvPr/>
        </p:nvSpPr>
        <p:spPr>
          <a:xfrm>
            <a:off x="473922" y="3368782"/>
            <a:ext cx="10907808" cy="2496695"/>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649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Straight Connector 65">
            <a:extLst>
              <a:ext uri="{FF2B5EF4-FFF2-40B4-BE49-F238E27FC236}">
                <a16:creationId xmlns:a16="http://schemas.microsoft.com/office/drawing/2014/main" id="{0104F849-3635-989C-5F5E-AFAC743A2C5B}"/>
              </a:ext>
              <a:ext uri="{C183D7F6-B498-43B3-948B-1728B52AA6E4}">
                <adec:decorative xmlns:adec="http://schemas.microsoft.com/office/drawing/2017/decorative" val="1"/>
              </a:ext>
            </a:extLst>
          </p:cNvPr>
          <p:cNvCxnSpPr>
            <a:cxnSpLocks/>
          </p:cNvCxnSpPr>
          <p:nvPr/>
        </p:nvCxnSpPr>
        <p:spPr>
          <a:xfrm>
            <a:off x="2260908" y="2895070"/>
            <a:ext cx="7358055" cy="0"/>
          </a:xfrm>
          <a:prstGeom prst="line">
            <a:avLst/>
          </a:prstGeom>
          <a:ln>
            <a:solidFill>
              <a:srgbClr val="14558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264C8D8-3EFC-933B-A2C9-827EFB48ADDB}"/>
              </a:ext>
              <a:ext uri="{C183D7F6-B498-43B3-948B-1728B52AA6E4}">
                <adec:decorative xmlns:adec="http://schemas.microsoft.com/office/drawing/2017/decorative" val="1"/>
              </a:ext>
            </a:extLst>
          </p:cNvPr>
          <p:cNvCxnSpPr>
            <a:cxnSpLocks/>
          </p:cNvCxnSpPr>
          <p:nvPr/>
        </p:nvCxnSpPr>
        <p:spPr>
          <a:xfrm>
            <a:off x="2186975" y="862098"/>
            <a:ext cx="7324035" cy="77375"/>
          </a:xfrm>
          <a:prstGeom prst="line">
            <a:avLst/>
          </a:prstGeom>
          <a:ln>
            <a:solidFill>
              <a:srgbClr val="388557"/>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C8C0DBCC-AD4C-761B-BBAC-8BF3C02F80BA}"/>
              </a:ext>
            </a:extLst>
          </p:cNvPr>
          <p:cNvSpPr>
            <a:spLocks noGrp="1"/>
          </p:cNvSpPr>
          <p:nvPr>
            <p:ph type="title"/>
          </p:nvPr>
        </p:nvSpPr>
        <p:spPr/>
        <p:txBody>
          <a:bodyPr/>
          <a:lstStyle/>
          <a:p>
            <a:r>
              <a:rPr lang="zh-CN" altLang="en-US" sz="2800" dirty="0"/>
              <a:t>干预程序流程与干预方补助申请流程</a:t>
            </a:r>
            <a:endParaRPr lang="en-US" sz="2800" dirty="0"/>
          </a:p>
        </p:txBody>
      </p:sp>
      <p:sp>
        <p:nvSpPr>
          <p:cNvPr id="27" name="Rectangle 26">
            <a:extLst>
              <a:ext uri="{FF2B5EF4-FFF2-40B4-BE49-F238E27FC236}">
                <a16:creationId xmlns:a16="http://schemas.microsoft.com/office/drawing/2014/main" id="{6200D83F-4741-C04A-CD5E-6E5EC66D0F42}"/>
              </a:ext>
            </a:extLst>
          </p:cNvPr>
          <p:cNvSpPr/>
          <p:nvPr/>
        </p:nvSpPr>
        <p:spPr>
          <a:xfrm>
            <a:off x="3569342" y="761641"/>
            <a:ext cx="4559300" cy="1755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rgbClr val="388557"/>
                </a:solidFill>
              </a:rPr>
              <a:t>参与程序的干预流程</a:t>
            </a:r>
            <a:endParaRPr lang="en-US" sz="2000" b="1" dirty="0">
              <a:solidFill>
                <a:srgbClr val="388557"/>
              </a:solidFill>
            </a:endParaRPr>
          </a:p>
        </p:txBody>
      </p:sp>
      <p:sp>
        <p:nvSpPr>
          <p:cNvPr id="28" name="TextBox 27">
            <a:extLst>
              <a:ext uri="{FF2B5EF4-FFF2-40B4-BE49-F238E27FC236}">
                <a16:creationId xmlns:a16="http://schemas.microsoft.com/office/drawing/2014/main" id="{E476A104-F999-68B7-F287-766BBED04308}"/>
              </a:ext>
            </a:extLst>
          </p:cNvPr>
          <p:cNvSpPr txBox="1"/>
          <p:nvPr/>
        </p:nvSpPr>
        <p:spPr>
          <a:xfrm>
            <a:off x="199495" y="1888404"/>
            <a:ext cx="1576233" cy="923330"/>
          </a:xfrm>
          <a:prstGeom prst="rect">
            <a:avLst/>
          </a:prstGeom>
          <a:noFill/>
          <a:ln>
            <a:solidFill>
              <a:srgbClr val="388557"/>
            </a:solidFill>
          </a:ln>
        </p:spPr>
        <p:txBody>
          <a:bodyPr wrap="square" rtlCol="0">
            <a:spAutoFit/>
          </a:bodyPr>
          <a:lstStyle/>
          <a:p>
            <a:r>
              <a:rPr lang="zh-CN" altLang="en-US" b="1" dirty="0">
                <a:solidFill>
                  <a:srgbClr val="14558F"/>
                </a:solidFill>
              </a:rPr>
              <a:t>公用事业部或选址委员会发布程序公告</a:t>
            </a:r>
            <a:endParaRPr lang="en-US" b="1" dirty="0">
              <a:solidFill>
                <a:srgbClr val="14558F"/>
              </a:solidFill>
            </a:endParaRPr>
          </a:p>
        </p:txBody>
      </p:sp>
      <p:sp>
        <p:nvSpPr>
          <p:cNvPr id="3" name="TextBox 2">
            <a:extLst>
              <a:ext uri="{FF2B5EF4-FFF2-40B4-BE49-F238E27FC236}">
                <a16:creationId xmlns:a16="http://schemas.microsoft.com/office/drawing/2014/main" id="{6D12CDD0-A5CC-C0DC-AA97-A6EE909865EA}"/>
              </a:ext>
            </a:extLst>
          </p:cNvPr>
          <p:cNvSpPr txBox="1"/>
          <p:nvPr/>
        </p:nvSpPr>
        <p:spPr>
          <a:xfrm>
            <a:off x="2079094" y="1179347"/>
            <a:ext cx="2013857" cy="646331"/>
          </a:xfrm>
          <a:prstGeom prst="rect">
            <a:avLst/>
          </a:prstGeom>
          <a:solidFill>
            <a:srgbClr val="388557"/>
          </a:solidFill>
          <a:ln>
            <a:solidFill>
              <a:schemeClr val="tx1"/>
            </a:solidFill>
          </a:ln>
        </p:spPr>
        <p:txBody>
          <a:bodyPr wrap="square" rtlCol="0">
            <a:spAutoFit/>
          </a:bodyPr>
          <a:lstStyle/>
          <a:p>
            <a:r>
              <a:rPr lang="zh-CN" altLang="en-US" dirty="0">
                <a:solidFill>
                  <a:schemeClr val="bg1"/>
                </a:solidFill>
              </a:rPr>
              <a:t>拟申请干预的主体提交干预申请</a:t>
            </a:r>
            <a:endParaRPr lang="en-US" dirty="0">
              <a:solidFill>
                <a:schemeClr val="bg1"/>
              </a:solidFill>
            </a:endParaRPr>
          </a:p>
        </p:txBody>
      </p:sp>
      <p:sp>
        <p:nvSpPr>
          <p:cNvPr id="7" name="TextBox 6">
            <a:extLst>
              <a:ext uri="{FF2B5EF4-FFF2-40B4-BE49-F238E27FC236}">
                <a16:creationId xmlns:a16="http://schemas.microsoft.com/office/drawing/2014/main" id="{7AA1DED8-988D-0723-662D-6D5A72AEB777}"/>
              </a:ext>
            </a:extLst>
          </p:cNvPr>
          <p:cNvSpPr txBox="1"/>
          <p:nvPr/>
        </p:nvSpPr>
        <p:spPr>
          <a:xfrm>
            <a:off x="4434495" y="1182401"/>
            <a:ext cx="2370364" cy="923330"/>
          </a:xfrm>
          <a:prstGeom prst="rect">
            <a:avLst/>
          </a:prstGeom>
          <a:solidFill>
            <a:srgbClr val="388557"/>
          </a:solidFill>
        </p:spPr>
        <p:txBody>
          <a:bodyPr wrap="square" rtlCol="0">
            <a:spAutoFit/>
          </a:bodyPr>
          <a:lstStyle/>
          <a:p>
            <a:r>
              <a:rPr lang="zh-CN" altLang="en-US" dirty="0">
                <a:solidFill>
                  <a:schemeClr val="bg1"/>
                </a:solidFill>
                <a:latin typeface="SimSun" panose="02010600030101010101" pitchFamily="2" charset="-122"/>
                <a:ea typeface="SimSun" panose="02010600030101010101" pitchFamily="2" charset="-122"/>
              </a:rPr>
              <a:t>公用事业部（</a:t>
            </a:r>
            <a:r>
              <a:rPr lang="en-US" altLang="zh-CN" dirty="0">
                <a:solidFill>
                  <a:schemeClr val="bg1"/>
                </a:solidFill>
                <a:latin typeface="SimSun" panose="02010600030101010101" pitchFamily="2" charset="-122"/>
                <a:ea typeface="SimSun" panose="02010600030101010101" pitchFamily="2" charset="-122"/>
              </a:rPr>
              <a:t>DPU</a:t>
            </a:r>
            <a:r>
              <a:rPr lang="zh-CN" altLang="en-US" dirty="0">
                <a:solidFill>
                  <a:schemeClr val="bg1"/>
                </a:solidFill>
                <a:latin typeface="SimSun" panose="02010600030101010101" pitchFamily="2" charset="-122"/>
                <a:ea typeface="SimSun" panose="02010600030101010101" pitchFamily="2" charset="-122"/>
              </a:rPr>
              <a:t>）或选址委员会对干预申请作出裁定</a:t>
            </a:r>
            <a:endParaRPr lang="en-US" dirty="0">
              <a:solidFill>
                <a:schemeClr val="bg1"/>
              </a:solidFill>
              <a:latin typeface="SimSun" panose="02010600030101010101" pitchFamily="2" charset="-122"/>
              <a:ea typeface="SimSun" panose="02010600030101010101" pitchFamily="2" charset="-122"/>
            </a:endParaRPr>
          </a:p>
        </p:txBody>
      </p:sp>
      <p:sp>
        <p:nvSpPr>
          <p:cNvPr id="9" name="TextBox 8">
            <a:extLst>
              <a:ext uri="{FF2B5EF4-FFF2-40B4-BE49-F238E27FC236}">
                <a16:creationId xmlns:a16="http://schemas.microsoft.com/office/drawing/2014/main" id="{FAF1F1A8-9335-B6D3-99FB-9AC2DBEEB448}"/>
              </a:ext>
            </a:extLst>
          </p:cNvPr>
          <p:cNvSpPr txBox="1"/>
          <p:nvPr/>
        </p:nvSpPr>
        <p:spPr>
          <a:xfrm>
            <a:off x="7112478" y="1179347"/>
            <a:ext cx="2390893" cy="923330"/>
          </a:xfrm>
          <a:prstGeom prst="rect">
            <a:avLst/>
          </a:prstGeom>
          <a:solidFill>
            <a:srgbClr val="388557"/>
          </a:solidFill>
        </p:spPr>
        <p:txBody>
          <a:bodyPr wrap="square" rtlCol="0">
            <a:spAutoFit/>
          </a:bodyPr>
          <a:lstStyle/>
          <a:p>
            <a:r>
              <a:rPr lang="zh-CN" altLang="en-US" dirty="0">
                <a:solidFill>
                  <a:schemeClr val="bg1"/>
                </a:solidFill>
                <a:latin typeface="SimSun" panose="02010600030101010101" pitchFamily="2" charset="-122"/>
                <a:ea typeface="SimSun" panose="02010600030101010101" pitchFamily="2" charset="-122"/>
              </a:rPr>
              <a:t>决定是否授予干预方资格</a:t>
            </a:r>
            <a:endParaRPr lang="en-US" dirty="0">
              <a:solidFill>
                <a:schemeClr val="bg1"/>
              </a:solidFill>
              <a:latin typeface="SimSun" panose="02010600030101010101" pitchFamily="2" charset="-122"/>
              <a:ea typeface="SimSun" panose="02010600030101010101" pitchFamily="2" charset="-122"/>
            </a:endParaRPr>
          </a:p>
          <a:p>
            <a:endParaRPr lang="en-US" dirty="0">
              <a:solidFill>
                <a:schemeClr val="bg1"/>
              </a:solidFill>
            </a:endParaRPr>
          </a:p>
        </p:txBody>
      </p:sp>
      <p:sp>
        <p:nvSpPr>
          <p:cNvPr id="43" name="TextBox 42">
            <a:extLst>
              <a:ext uri="{FF2B5EF4-FFF2-40B4-BE49-F238E27FC236}">
                <a16:creationId xmlns:a16="http://schemas.microsoft.com/office/drawing/2014/main" id="{DF7BB154-BA57-6AF7-03A4-F0A4D9FE104A}"/>
              </a:ext>
            </a:extLst>
          </p:cNvPr>
          <p:cNvSpPr txBox="1"/>
          <p:nvPr/>
        </p:nvSpPr>
        <p:spPr>
          <a:xfrm>
            <a:off x="9612587" y="1178038"/>
            <a:ext cx="2511615" cy="923330"/>
          </a:xfrm>
          <a:prstGeom prst="rect">
            <a:avLst/>
          </a:prstGeom>
          <a:noFill/>
          <a:ln>
            <a:solidFill>
              <a:srgbClr val="388557"/>
            </a:solidFill>
          </a:ln>
        </p:spPr>
        <p:txBody>
          <a:bodyPr wrap="square" rtlCol="0">
            <a:spAutoFit/>
          </a:bodyPr>
          <a:lstStyle/>
          <a:p>
            <a:r>
              <a:rPr lang="zh-CN" altLang="en-US" dirty="0">
                <a:solidFill>
                  <a:srgbClr val="388557"/>
                </a:solidFill>
              </a:rPr>
              <a:t>获得干预方资格是通过本计划获取资金支持的前提条件</a:t>
            </a:r>
            <a:endParaRPr lang="en-US" dirty="0">
              <a:solidFill>
                <a:srgbClr val="388557"/>
              </a:solidFill>
            </a:endParaRPr>
          </a:p>
        </p:txBody>
      </p:sp>
      <p:sp>
        <p:nvSpPr>
          <p:cNvPr id="68" name="Rectangle 67">
            <a:extLst>
              <a:ext uri="{FF2B5EF4-FFF2-40B4-BE49-F238E27FC236}">
                <a16:creationId xmlns:a16="http://schemas.microsoft.com/office/drawing/2014/main" id="{2ED83E1D-9F65-473D-14B6-0F581A7FEA7B}"/>
              </a:ext>
            </a:extLst>
          </p:cNvPr>
          <p:cNvSpPr/>
          <p:nvPr/>
        </p:nvSpPr>
        <p:spPr>
          <a:xfrm>
            <a:off x="3479719" y="2775140"/>
            <a:ext cx="5073649" cy="1658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rgbClr val="14558F"/>
                </a:solidFill>
              </a:rPr>
              <a:t>申请干预方补助的流程</a:t>
            </a:r>
            <a:endParaRPr lang="en-US" sz="2000" b="1" dirty="0">
              <a:solidFill>
                <a:srgbClr val="14558F"/>
              </a:solidFill>
            </a:endParaRPr>
          </a:p>
        </p:txBody>
      </p:sp>
      <p:sp>
        <p:nvSpPr>
          <p:cNvPr id="10" name="TextBox 9">
            <a:extLst>
              <a:ext uri="{FF2B5EF4-FFF2-40B4-BE49-F238E27FC236}">
                <a16:creationId xmlns:a16="http://schemas.microsoft.com/office/drawing/2014/main" id="{6DAD94DE-9AF3-1674-CB99-E0C0CD9428D9}"/>
              </a:ext>
            </a:extLst>
          </p:cNvPr>
          <p:cNvSpPr txBox="1"/>
          <p:nvPr/>
        </p:nvSpPr>
        <p:spPr>
          <a:xfrm>
            <a:off x="1954362" y="3235958"/>
            <a:ext cx="2284188" cy="923330"/>
          </a:xfrm>
          <a:prstGeom prst="rect">
            <a:avLst/>
          </a:prstGeom>
          <a:solidFill>
            <a:srgbClr val="14558F"/>
          </a:solidFill>
        </p:spPr>
        <p:txBody>
          <a:bodyPr wrap="square" rtlCol="0">
            <a:spAutoFit/>
          </a:bodyPr>
          <a:lstStyle/>
          <a:p>
            <a:r>
              <a:rPr lang="zh-CN" altLang="en-US" dirty="0">
                <a:solidFill>
                  <a:schemeClr val="bg1"/>
                </a:solidFill>
                <a:latin typeface="+mn-ea"/>
              </a:rPr>
              <a:t>补助申请人创建 </a:t>
            </a:r>
            <a:r>
              <a:rPr lang="en-US" altLang="zh-CN" dirty="0" err="1">
                <a:solidFill>
                  <a:schemeClr val="bg1"/>
                </a:solidFill>
                <a:latin typeface="+mn-ea"/>
              </a:rPr>
              <a:t>MyMassGov</a:t>
            </a:r>
            <a:r>
              <a:rPr lang="en-US" altLang="zh-CN" dirty="0">
                <a:solidFill>
                  <a:schemeClr val="bg1"/>
                </a:solidFill>
                <a:latin typeface="+mn-ea"/>
              </a:rPr>
              <a:t> </a:t>
            </a:r>
            <a:r>
              <a:rPr lang="zh-CN" altLang="en-US" dirty="0">
                <a:solidFill>
                  <a:schemeClr val="bg1"/>
                </a:solidFill>
                <a:latin typeface="+mn-ea"/>
              </a:rPr>
              <a:t>账户并建立个人资料</a:t>
            </a:r>
            <a:endParaRPr lang="en-US" dirty="0">
              <a:solidFill>
                <a:schemeClr val="bg1"/>
              </a:solidFill>
              <a:latin typeface="+mn-ea"/>
            </a:endParaRPr>
          </a:p>
        </p:txBody>
      </p:sp>
      <p:sp>
        <p:nvSpPr>
          <p:cNvPr id="12" name="TextBox 11">
            <a:extLst>
              <a:ext uri="{FF2B5EF4-FFF2-40B4-BE49-F238E27FC236}">
                <a16:creationId xmlns:a16="http://schemas.microsoft.com/office/drawing/2014/main" id="{5B34C5A4-17E6-62FC-64B5-95948CBF3DDC}"/>
              </a:ext>
            </a:extLst>
          </p:cNvPr>
          <p:cNvSpPr txBox="1"/>
          <p:nvPr/>
        </p:nvSpPr>
        <p:spPr>
          <a:xfrm>
            <a:off x="4681687" y="3239950"/>
            <a:ext cx="2370365" cy="923330"/>
          </a:xfrm>
          <a:prstGeom prst="rect">
            <a:avLst/>
          </a:prstGeom>
          <a:solidFill>
            <a:srgbClr val="14558F"/>
          </a:solidFill>
        </p:spPr>
        <p:txBody>
          <a:bodyPr wrap="square" rtlCol="0">
            <a:spAutoFit/>
          </a:bodyPr>
          <a:lstStyle/>
          <a:p>
            <a:r>
              <a:rPr lang="zh-CN" altLang="en-US" dirty="0">
                <a:solidFill>
                  <a:schemeClr val="bg1"/>
                </a:solidFill>
              </a:rPr>
              <a:t>补助申请人须在干预申请截止日期前提交补助申请</a:t>
            </a:r>
            <a:endParaRPr lang="en-US" dirty="0">
              <a:solidFill>
                <a:schemeClr val="bg1"/>
              </a:solidFill>
            </a:endParaRPr>
          </a:p>
        </p:txBody>
      </p:sp>
      <p:sp>
        <p:nvSpPr>
          <p:cNvPr id="13" name="TextBox 12">
            <a:extLst>
              <a:ext uri="{FF2B5EF4-FFF2-40B4-BE49-F238E27FC236}">
                <a16:creationId xmlns:a16="http://schemas.microsoft.com/office/drawing/2014/main" id="{F5897D40-C0AF-5103-28EE-FE74304E35F2}"/>
              </a:ext>
            </a:extLst>
          </p:cNvPr>
          <p:cNvSpPr txBox="1"/>
          <p:nvPr/>
        </p:nvSpPr>
        <p:spPr>
          <a:xfrm>
            <a:off x="7642600" y="3250836"/>
            <a:ext cx="2537016" cy="923330"/>
          </a:xfrm>
          <a:prstGeom prst="rect">
            <a:avLst/>
          </a:prstGeom>
          <a:solidFill>
            <a:srgbClr val="14558F"/>
          </a:solidFill>
        </p:spPr>
        <p:txBody>
          <a:bodyPr wrap="square" rtlCol="0">
            <a:spAutoFit/>
          </a:bodyPr>
          <a:lstStyle/>
          <a:p>
            <a:r>
              <a:rPr lang="zh-CN" altLang="en-US" dirty="0">
                <a:solidFill>
                  <a:schemeClr val="bg1"/>
                </a:solidFill>
              </a:rPr>
              <a:t>公众参与司（</a:t>
            </a:r>
            <a:r>
              <a:rPr lang="en-US" altLang="zh-CN" dirty="0">
                <a:solidFill>
                  <a:schemeClr val="bg1"/>
                </a:solidFill>
              </a:rPr>
              <a:t>DPP</a:t>
            </a:r>
            <a:r>
              <a:rPr lang="zh-CN" altLang="en-US" dirty="0">
                <a:solidFill>
                  <a:schemeClr val="bg1"/>
                </a:solidFill>
              </a:rPr>
              <a:t>）在</a:t>
            </a:r>
            <a:r>
              <a:rPr lang="en-US" altLang="zh-CN" dirty="0">
                <a:solidFill>
                  <a:schemeClr val="bg1"/>
                </a:solidFill>
              </a:rPr>
              <a:t>10</a:t>
            </a:r>
            <a:r>
              <a:rPr lang="zh-CN" altLang="en-US" dirty="0">
                <a:solidFill>
                  <a:schemeClr val="bg1"/>
                </a:solidFill>
              </a:rPr>
              <a:t>个工作日内完成申请材料完整性审核</a:t>
            </a:r>
            <a:endParaRPr lang="en-US" dirty="0">
              <a:solidFill>
                <a:schemeClr val="bg1"/>
              </a:solidFill>
            </a:endParaRPr>
          </a:p>
        </p:txBody>
      </p:sp>
      <p:sp>
        <p:nvSpPr>
          <p:cNvPr id="14" name="TextBox 13">
            <a:extLst>
              <a:ext uri="{FF2B5EF4-FFF2-40B4-BE49-F238E27FC236}">
                <a16:creationId xmlns:a16="http://schemas.microsoft.com/office/drawing/2014/main" id="{0AEB7FDF-3FB4-8840-4E74-2EB5DBDAFEAF}"/>
              </a:ext>
            </a:extLst>
          </p:cNvPr>
          <p:cNvSpPr txBox="1"/>
          <p:nvPr/>
        </p:nvSpPr>
        <p:spPr>
          <a:xfrm>
            <a:off x="7582922" y="4837391"/>
            <a:ext cx="2596694" cy="923330"/>
          </a:xfrm>
          <a:prstGeom prst="rect">
            <a:avLst/>
          </a:prstGeom>
          <a:solidFill>
            <a:srgbClr val="14558F"/>
          </a:solidFill>
        </p:spPr>
        <p:txBody>
          <a:bodyPr wrap="square" rtlCol="0">
            <a:spAutoFit/>
          </a:bodyPr>
          <a:lstStyle/>
          <a:p>
            <a:r>
              <a:rPr lang="zh-CN" altLang="en-US" dirty="0">
                <a:solidFill>
                  <a:schemeClr val="bg1"/>
                </a:solidFill>
              </a:rPr>
              <a:t>公众参与司（</a:t>
            </a:r>
            <a:r>
              <a:rPr lang="en-US" altLang="zh-CN" dirty="0">
                <a:solidFill>
                  <a:schemeClr val="bg1"/>
                </a:solidFill>
              </a:rPr>
              <a:t>DPP</a:t>
            </a:r>
            <a:r>
              <a:rPr lang="zh-CN" altLang="en-US" dirty="0">
                <a:solidFill>
                  <a:schemeClr val="bg1"/>
                </a:solidFill>
              </a:rPr>
              <a:t>）对申请进行审查，并在</a:t>
            </a:r>
            <a:r>
              <a:rPr lang="en-US" altLang="zh-CN" dirty="0">
                <a:solidFill>
                  <a:schemeClr val="bg1"/>
                </a:solidFill>
              </a:rPr>
              <a:t>30</a:t>
            </a:r>
            <a:r>
              <a:rPr lang="zh-CN" altLang="en-US" dirty="0">
                <a:solidFill>
                  <a:schemeClr val="bg1"/>
                </a:solidFill>
              </a:rPr>
              <a:t>日内作出书面决</a:t>
            </a:r>
            <a:endParaRPr lang="en-US" dirty="0">
              <a:solidFill>
                <a:schemeClr val="bg1"/>
              </a:solidFill>
            </a:endParaRPr>
          </a:p>
        </p:txBody>
      </p:sp>
      <p:sp>
        <p:nvSpPr>
          <p:cNvPr id="15" name="TextBox 14">
            <a:extLst>
              <a:ext uri="{FF2B5EF4-FFF2-40B4-BE49-F238E27FC236}">
                <a16:creationId xmlns:a16="http://schemas.microsoft.com/office/drawing/2014/main" id="{667F09EB-27F3-3AD5-15BD-1B2F941B7066}"/>
              </a:ext>
            </a:extLst>
          </p:cNvPr>
          <p:cNvSpPr txBox="1"/>
          <p:nvPr/>
        </p:nvSpPr>
        <p:spPr>
          <a:xfrm>
            <a:off x="7605224" y="5737300"/>
            <a:ext cx="2566855" cy="646331"/>
          </a:xfrm>
          <a:prstGeom prst="rect">
            <a:avLst/>
          </a:prstGeom>
          <a:noFill/>
          <a:ln>
            <a:solidFill>
              <a:srgbClr val="14558F"/>
            </a:solidFill>
          </a:ln>
        </p:spPr>
        <p:txBody>
          <a:bodyPr wrap="square" rtlCol="0">
            <a:spAutoFit/>
          </a:bodyPr>
          <a:lstStyle/>
          <a:p>
            <a:r>
              <a:rPr lang="zh-CN" altLang="en-US" dirty="0">
                <a:solidFill>
                  <a:srgbClr val="14558F"/>
                </a:solidFill>
              </a:rPr>
              <a:t>如干预申请尚未作出裁定，可作出有条件授予</a:t>
            </a:r>
            <a:endParaRPr lang="en-US" dirty="0">
              <a:solidFill>
                <a:srgbClr val="14558F"/>
              </a:solidFill>
            </a:endParaRPr>
          </a:p>
        </p:txBody>
      </p:sp>
      <p:sp>
        <p:nvSpPr>
          <p:cNvPr id="22" name="TextBox 21">
            <a:extLst>
              <a:ext uri="{FF2B5EF4-FFF2-40B4-BE49-F238E27FC236}">
                <a16:creationId xmlns:a16="http://schemas.microsoft.com/office/drawing/2014/main" id="{E98501B5-87FD-F065-F91B-507723BF1682}"/>
              </a:ext>
            </a:extLst>
          </p:cNvPr>
          <p:cNvSpPr txBox="1"/>
          <p:nvPr/>
        </p:nvSpPr>
        <p:spPr>
          <a:xfrm>
            <a:off x="4681687" y="4706758"/>
            <a:ext cx="2537017" cy="923330"/>
          </a:xfrm>
          <a:prstGeom prst="rect">
            <a:avLst/>
          </a:prstGeom>
          <a:solidFill>
            <a:srgbClr val="14558F"/>
          </a:solidFill>
        </p:spPr>
        <p:txBody>
          <a:bodyPr wrap="square" rtlCol="0">
            <a:spAutoFit/>
          </a:bodyPr>
          <a:lstStyle/>
          <a:p>
            <a:r>
              <a:rPr lang="zh-CN" altLang="en-US" dirty="0">
                <a:solidFill>
                  <a:schemeClr val="bg1"/>
                </a:solidFill>
              </a:rPr>
              <a:t>补助获批且取得干预方资格后，提交补助资金支付申请</a:t>
            </a:r>
            <a:endParaRPr lang="en-US" dirty="0">
              <a:solidFill>
                <a:schemeClr val="bg1"/>
              </a:solidFill>
            </a:endParaRPr>
          </a:p>
        </p:txBody>
      </p:sp>
      <p:sp>
        <p:nvSpPr>
          <p:cNvPr id="23" name="TextBox 22">
            <a:extLst>
              <a:ext uri="{FF2B5EF4-FFF2-40B4-BE49-F238E27FC236}">
                <a16:creationId xmlns:a16="http://schemas.microsoft.com/office/drawing/2014/main" id="{A7005D1C-0EC9-EC1F-6A30-4F7A25C29A06}"/>
              </a:ext>
            </a:extLst>
          </p:cNvPr>
          <p:cNvSpPr txBox="1"/>
          <p:nvPr/>
        </p:nvSpPr>
        <p:spPr>
          <a:xfrm>
            <a:off x="1954361" y="4703290"/>
            <a:ext cx="2370365" cy="646331"/>
          </a:xfrm>
          <a:prstGeom prst="rect">
            <a:avLst/>
          </a:prstGeom>
          <a:solidFill>
            <a:srgbClr val="14558F"/>
          </a:solidFill>
        </p:spPr>
        <p:txBody>
          <a:bodyPr wrap="square" rtlCol="0">
            <a:spAutoFit/>
          </a:bodyPr>
          <a:lstStyle/>
          <a:p>
            <a:r>
              <a:rPr lang="zh-CN" altLang="en-US" dirty="0">
                <a:solidFill>
                  <a:schemeClr val="bg1"/>
                </a:solidFill>
                <a:latin typeface="+mn-ea"/>
              </a:rPr>
              <a:t>在程序结束后</a:t>
            </a:r>
            <a:r>
              <a:rPr lang="en-US" altLang="zh-CN" dirty="0">
                <a:solidFill>
                  <a:schemeClr val="bg1"/>
                </a:solidFill>
                <a:latin typeface="+mn-ea"/>
              </a:rPr>
              <a:t>30</a:t>
            </a:r>
            <a:r>
              <a:rPr lang="zh-CN" altLang="en-US" dirty="0">
                <a:solidFill>
                  <a:schemeClr val="bg1"/>
                </a:solidFill>
                <a:latin typeface="+mn-ea"/>
              </a:rPr>
              <a:t>日内提交最终报告</a:t>
            </a:r>
            <a:endParaRPr lang="en-US" dirty="0">
              <a:solidFill>
                <a:schemeClr val="bg1"/>
              </a:solidFill>
              <a:latin typeface="+mn-ea"/>
            </a:endParaRPr>
          </a:p>
        </p:txBody>
      </p:sp>
      <p:cxnSp>
        <p:nvCxnSpPr>
          <p:cNvPr id="39" name="Connector: Elbow 38">
            <a:extLst>
              <a:ext uri="{FF2B5EF4-FFF2-40B4-BE49-F238E27FC236}">
                <a16:creationId xmlns:a16="http://schemas.microsoft.com/office/drawing/2014/main" id="{194B5FA1-789E-FC23-A7CC-FF4EF1E3181B}"/>
              </a:ext>
              <a:ext uri="{C183D7F6-B498-43B3-948B-1728B52AA6E4}">
                <adec:decorative xmlns:adec="http://schemas.microsoft.com/office/drawing/2017/decorative" val="1"/>
              </a:ext>
            </a:extLst>
          </p:cNvPr>
          <p:cNvCxnSpPr>
            <a:cxnSpLocks/>
            <a:stCxn id="28" idx="0"/>
            <a:endCxn id="3" idx="1"/>
          </p:cNvCxnSpPr>
          <p:nvPr/>
        </p:nvCxnSpPr>
        <p:spPr>
          <a:xfrm rot="5400000" flipH="1" flipV="1">
            <a:off x="1340408" y="1149718"/>
            <a:ext cx="385891" cy="1091482"/>
          </a:xfrm>
          <a:prstGeom prst="bentConnector2">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1A37C8CD-D5DB-4B59-B4A0-05264186E264}"/>
              </a:ext>
              <a:ext uri="{C183D7F6-B498-43B3-948B-1728B52AA6E4}">
                <adec:decorative xmlns:adec="http://schemas.microsoft.com/office/drawing/2017/decorative" val="1"/>
              </a:ext>
            </a:extLst>
          </p:cNvPr>
          <p:cNvCxnSpPr>
            <a:cxnSpLocks/>
            <a:stCxn id="3" idx="3"/>
            <a:endCxn id="7" idx="1"/>
          </p:cNvCxnSpPr>
          <p:nvPr/>
        </p:nvCxnSpPr>
        <p:spPr>
          <a:xfrm>
            <a:off x="4092951" y="1502513"/>
            <a:ext cx="341544" cy="141553"/>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59C98FD3-7A47-C45A-99F6-7244E05EB074}"/>
              </a:ext>
              <a:ext uri="{C183D7F6-B498-43B3-948B-1728B52AA6E4}">
                <adec:decorative xmlns:adec="http://schemas.microsoft.com/office/drawing/2017/decorative" val="1"/>
              </a:ext>
            </a:extLst>
          </p:cNvPr>
          <p:cNvCxnSpPr>
            <a:cxnSpLocks/>
            <a:stCxn id="7" idx="3"/>
            <a:endCxn id="9" idx="1"/>
          </p:cNvCxnSpPr>
          <p:nvPr/>
        </p:nvCxnSpPr>
        <p:spPr>
          <a:xfrm flipV="1">
            <a:off x="6804859" y="1641012"/>
            <a:ext cx="307619" cy="3054"/>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70" name="Connector: Elbow 69">
            <a:extLst>
              <a:ext uri="{FF2B5EF4-FFF2-40B4-BE49-F238E27FC236}">
                <a16:creationId xmlns:a16="http://schemas.microsoft.com/office/drawing/2014/main" id="{9CDC6D37-5D47-8D7D-52DE-0D520785A28B}"/>
              </a:ext>
              <a:ext uri="{C183D7F6-B498-43B3-948B-1728B52AA6E4}">
                <adec:decorative xmlns:adec="http://schemas.microsoft.com/office/drawing/2017/decorative" val="1"/>
              </a:ext>
            </a:extLst>
          </p:cNvPr>
          <p:cNvCxnSpPr>
            <a:cxnSpLocks/>
            <a:stCxn id="28" idx="2"/>
            <a:endCxn id="10" idx="1"/>
          </p:cNvCxnSpPr>
          <p:nvPr/>
        </p:nvCxnSpPr>
        <p:spPr>
          <a:xfrm rot="16200000" flipH="1">
            <a:off x="1028043" y="2771303"/>
            <a:ext cx="885889" cy="966750"/>
          </a:xfrm>
          <a:prstGeom prst="bentConnector2">
            <a:avLst/>
          </a:prstGeom>
          <a:ln>
            <a:solidFill>
              <a:srgbClr val="14558F"/>
            </a:solidFill>
            <a:tailEnd type="triangle"/>
          </a:ln>
        </p:spPr>
        <p:style>
          <a:lnRef idx="2">
            <a:schemeClr val="accent1"/>
          </a:lnRef>
          <a:fillRef idx="0">
            <a:schemeClr val="accent1"/>
          </a:fillRef>
          <a:effectRef idx="1">
            <a:schemeClr val="accent1"/>
          </a:effectRef>
          <a:fontRef idx="minor">
            <a:schemeClr val="tx1"/>
          </a:fontRef>
        </p:style>
      </p:cxnSp>
      <p:cxnSp>
        <p:nvCxnSpPr>
          <p:cNvPr id="79" name="Straight Arrow Connector 78">
            <a:extLst>
              <a:ext uri="{FF2B5EF4-FFF2-40B4-BE49-F238E27FC236}">
                <a16:creationId xmlns:a16="http://schemas.microsoft.com/office/drawing/2014/main" id="{ADFB7BD1-9DFF-90A1-AAF7-B5415CCD5FB2}"/>
              </a:ext>
              <a:ext uri="{C183D7F6-B498-43B3-948B-1728B52AA6E4}">
                <adec:decorative xmlns:adec="http://schemas.microsoft.com/office/drawing/2017/decorative" val="1"/>
              </a:ext>
            </a:extLst>
          </p:cNvPr>
          <p:cNvCxnSpPr>
            <a:cxnSpLocks/>
            <a:stCxn id="10" idx="3"/>
            <a:endCxn id="12" idx="1"/>
          </p:cNvCxnSpPr>
          <p:nvPr/>
        </p:nvCxnSpPr>
        <p:spPr>
          <a:xfrm>
            <a:off x="4238550" y="3697623"/>
            <a:ext cx="443137" cy="3992"/>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6A8BDB00-51E8-C377-E34F-396B807D480D}"/>
              </a:ext>
              <a:ext uri="{C183D7F6-B498-43B3-948B-1728B52AA6E4}">
                <adec:decorative xmlns:adec="http://schemas.microsoft.com/office/drawing/2017/decorative" val="1"/>
              </a:ext>
            </a:extLst>
          </p:cNvPr>
          <p:cNvCxnSpPr>
            <a:cxnSpLocks/>
            <a:stCxn id="12" idx="3"/>
            <a:endCxn id="13" idx="1"/>
          </p:cNvCxnSpPr>
          <p:nvPr/>
        </p:nvCxnSpPr>
        <p:spPr>
          <a:xfrm>
            <a:off x="7052052" y="3701615"/>
            <a:ext cx="590548" cy="10886"/>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3C33F236-D849-82FC-3325-4B9F3A0AB88F}"/>
              </a:ext>
              <a:ext uri="{C183D7F6-B498-43B3-948B-1728B52AA6E4}">
                <adec:decorative xmlns:adec="http://schemas.microsoft.com/office/drawing/2017/decorative" val="1"/>
              </a:ext>
            </a:extLst>
          </p:cNvPr>
          <p:cNvCxnSpPr>
            <a:cxnSpLocks/>
            <a:stCxn id="14" idx="1"/>
            <a:endCxn id="22" idx="3"/>
          </p:cNvCxnSpPr>
          <p:nvPr/>
        </p:nvCxnSpPr>
        <p:spPr>
          <a:xfrm flipH="1" flipV="1">
            <a:off x="7218704" y="5168423"/>
            <a:ext cx="364218" cy="130633"/>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92" name="Connector: Elbow 91">
            <a:extLst>
              <a:ext uri="{FF2B5EF4-FFF2-40B4-BE49-F238E27FC236}">
                <a16:creationId xmlns:a16="http://schemas.microsoft.com/office/drawing/2014/main" id="{CD956A7B-0D85-A6CB-3654-5E049E62E0BE}"/>
              </a:ext>
              <a:ext uri="{C183D7F6-B498-43B3-948B-1728B52AA6E4}">
                <adec:decorative xmlns:adec="http://schemas.microsoft.com/office/drawing/2017/decorative" val="1"/>
              </a:ext>
            </a:extLst>
          </p:cNvPr>
          <p:cNvCxnSpPr>
            <a:cxnSpLocks/>
            <a:stCxn id="13" idx="3"/>
            <a:endCxn id="14" idx="3"/>
          </p:cNvCxnSpPr>
          <p:nvPr/>
        </p:nvCxnSpPr>
        <p:spPr>
          <a:xfrm>
            <a:off x="10179616" y="3712501"/>
            <a:ext cx="12700" cy="1586555"/>
          </a:xfrm>
          <a:prstGeom prst="bentConnector3">
            <a:avLst>
              <a:gd name="adj1" fmla="val 1800000"/>
            </a:avLst>
          </a:prstGeom>
          <a:ln>
            <a:solidFill>
              <a:srgbClr val="14558F"/>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Straight Arrow Connector 102">
            <a:extLst>
              <a:ext uri="{FF2B5EF4-FFF2-40B4-BE49-F238E27FC236}">
                <a16:creationId xmlns:a16="http://schemas.microsoft.com/office/drawing/2014/main" id="{D77908F6-140C-E145-271B-E42F24314A4D}"/>
              </a:ext>
              <a:ext uri="{C183D7F6-B498-43B3-948B-1728B52AA6E4}">
                <adec:decorative xmlns:adec="http://schemas.microsoft.com/office/drawing/2017/decorative" val="1"/>
              </a:ext>
            </a:extLst>
          </p:cNvPr>
          <p:cNvCxnSpPr>
            <a:cxnSpLocks/>
            <a:stCxn id="22" idx="1"/>
            <a:endCxn id="23" idx="3"/>
          </p:cNvCxnSpPr>
          <p:nvPr/>
        </p:nvCxnSpPr>
        <p:spPr>
          <a:xfrm flipH="1" flipV="1">
            <a:off x="4324726" y="5026456"/>
            <a:ext cx="356961" cy="141967"/>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99B320FC-ACAD-B1F7-836B-67918A4C767A}"/>
              </a:ext>
            </a:extLst>
          </p:cNvPr>
          <p:cNvSpPr>
            <a:spLocks noGrp="1"/>
          </p:cNvSpPr>
          <p:nvPr>
            <p:ph type="sldNum" sz="quarter" idx="12"/>
          </p:nvPr>
        </p:nvSpPr>
        <p:spPr>
          <a:xfrm>
            <a:off x="11530360" y="6248201"/>
            <a:ext cx="661639" cy="412429"/>
          </a:xfrm>
        </p:spPr>
        <p:txBody>
          <a:bodyPr/>
          <a:lstStyle/>
          <a:p>
            <a:fld id="{330EA680-D336-4FF7-8B7A-9848BB0A1C32}" type="slidenum">
              <a:rPr lang="en-US" sz="1800" smtClean="0">
                <a:solidFill>
                  <a:schemeClr val="tx1"/>
                </a:solidFill>
              </a:rPr>
              <a:t>9</a:t>
            </a:fld>
            <a:endParaRPr lang="en-US" sz="1800">
              <a:solidFill>
                <a:schemeClr val="tx1"/>
              </a:solidFill>
            </a:endParaRPr>
          </a:p>
        </p:txBody>
      </p:sp>
    </p:spTree>
    <p:extLst>
      <p:ext uri="{BB962C8B-B14F-4D97-AF65-F5344CB8AC3E}">
        <p14:creationId xmlns:p14="http://schemas.microsoft.com/office/powerpoint/2010/main" val="108978798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492</TotalTime>
  <Words>4301</Words>
  <Application>Microsoft Office PowerPoint</Application>
  <PresentationFormat>Widescreen</PresentationFormat>
  <Paragraphs>315</Paragraphs>
  <Slides>27</Slides>
  <Notes>24</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27</vt:i4>
      </vt:variant>
    </vt:vector>
  </HeadingPairs>
  <TitlesOfParts>
    <vt:vector size="37" baseType="lpstr">
      <vt:lpstr>SimSun</vt:lpstr>
      <vt:lpstr>Aptos</vt:lpstr>
      <vt:lpstr>Aptos Display</vt:lpstr>
      <vt:lpstr>Arial</vt:lpstr>
      <vt:lpstr>Calibri</vt:lpstr>
      <vt:lpstr>Courier New</vt:lpstr>
      <vt:lpstr>Wingdings</vt:lpstr>
      <vt:lpstr>1_office theme</vt:lpstr>
      <vt:lpstr>Office Theme</vt:lpstr>
      <vt:lpstr>2_Office Theme</vt:lpstr>
      <vt:lpstr>标题页：活动名称</vt:lpstr>
      <vt:lpstr>口译说明</vt:lpstr>
      <vt:lpstr>议程</vt:lpstr>
      <vt:lpstr>本次演示涵盖的主题</vt:lpstr>
      <vt:lpstr>干预方支持补助计划（“本计划”）的目的</vt:lpstr>
      <vt:lpstr>符合干预补助资助条件的程序</vt:lpstr>
      <vt:lpstr>干预方的权利与职责</vt:lpstr>
      <vt:lpstr>成为干预方的流程</vt:lpstr>
      <vt:lpstr>干预程序流程与干预方补助申请流程</vt:lpstr>
      <vt:lpstr>有资格获得补助资金的主体</vt:lpstr>
      <vt:lpstr>补助申请所需信息</vt:lpstr>
      <vt:lpstr>补助金额及支付方式</vt:lpstr>
      <vt:lpstr>补助资金的使用</vt:lpstr>
      <vt:lpstr>补助管理系统（GMS）– 登录界面</vt:lpstr>
      <vt:lpstr>补助管理系统（GMS）– 在线申请门户</vt:lpstr>
      <vt:lpstr>申请人可获取的资源</vt:lpstr>
      <vt:lpstr>干预方支持补助计划</vt:lpstr>
      <vt:lpstr>总检察长办公室（AGO）下属能源与费率支付者权益倡导司（ERA）</vt:lpstr>
      <vt:lpstr>利益相关方工作组</vt:lpstr>
      <vt:lpstr>为什么参与？</vt:lpstr>
      <vt:lpstr>如何参与？</vt:lpstr>
      <vt:lpstr>新介入方需考虑的事项 (本内容不构成法律建议)</vt:lpstr>
      <vt:lpstr>新介入方注意事项（续篇） （本内容不构成法律建议）</vt:lpstr>
      <vt:lpstr>新介入方注意事项（续） (本内容不构成法律建议)</vt:lpstr>
      <vt:lpstr>总检察长办公室（AGO）资源</vt:lpstr>
      <vt:lpstr>总检察长办公室（AGO）联系方式</vt:lpstr>
      <vt:lpstr>Questions or Comments??</vt:lpstr>
    </vt:vector>
  </TitlesOfParts>
  <Company>Executive Office of Energy and Environmental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Slide: Event Name</dc:title>
  <dc:creator>Hunt, Amanda G (DPU);Sofi</dc:creator>
  <cp:lastModifiedBy>Hunt, Amanda G (DPU)</cp:lastModifiedBy>
  <cp:revision>31</cp:revision>
  <dcterms:created xsi:type="dcterms:W3CDTF">2026-06-01T18:04:29Z</dcterms:created>
  <dcterms:modified xsi:type="dcterms:W3CDTF">2026-07-17T16:16:04Z</dcterms:modified>
</cp:coreProperties>
</file>