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  <p:sldMasterId id="2147483665" r:id="rId3"/>
  </p:sldMasterIdLst>
  <p:notesMasterIdLst>
    <p:notesMasterId r:id="rId31"/>
  </p:notesMasterIdLst>
  <p:sldIdLst>
    <p:sldId id="257" r:id="rId4"/>
    <p:sldId id="259" r:id="rId5"/>
    <p:sldId id="258" r:id="rId6"/>
    <p:sldId id="279" r:id="rId7"/>
    <p:sldId id="278" r:id="rId8"/>
    <p:sldId id="261" r:id="rId9"/>
    <p:sldId id="262" r:id="rId10"/>
    <p:sldId id="264" r:id="rId11"/>
    <p:sldId id="268" r:id="rId12"/>
    <p:sldId id="320" r:id="rId13"/>
    <p:sldId id="269" r:id="rId14"/>
    <p:sldId id="275" r:id="rId15"/>
    <p:sldId id="273" r:id="rId16"/>
    <p:sldId id="322" r:id="rId17"/>
    <p:sldId id="271" r:id="rId18"/>
    <p:sldId id="277" r:id="rId19"/>
    <p:sldId id="577" r:id="rId20"/>
    <p:sldId id="592" r:id="rId21"/>
    <p:sldId id="591" r:id="rId22"/>
    <p:sldId id="597" r:id="rId23"/>
    <p:sldId id="274" r:id="rId24"/>
    <p:sldId id="598" r:id="rId25"/>
    <p:sldId id="594" r:id="rId26"/>
    <p:sldId id="599" r:id="rId27"/>
    <p:sldId id="590" r:id="rId28"/>
    <p:sldId id="600" r:id="rId29"/>
    <p:sldId id="27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2116216-1339-3A8D-9DB9-1C9793E17D8F}" name="Hunt, Amanda G (DPU)" initials="H(" userId="S::amanda.g.hunt@mass.gov::291c91a5-8240-4775-aaef-03884c6e4fb8" providerId="AD"/>
  <p188:author id="{B6DF8842-9536-1F40-55BA-AACC3D542774}" name="Nyamekye, Andrea (DPU)" initials="NA" userId="S::andrea.nyamekye2@mass.gov::7b32bf3b-5894-42cc-9ebb-17383f619e81" providerId="AD"/>
  <p188:author id="{09480C9C-3575-F65B-7EC4-560B42DE0174}" name="Dieffenbach, Paulina (DPU)" initials="PD" userId="S::Paulina.Dieffenbach@mass.gov::24324339-f34a-4d83-bf7e-8554c58abc0a" providerId="AD"/>
  <p188:author id="{DB2978AC-6770-BDF2-E7BA-AA381DAE7E5A}" name="Hunt, Amanda G (DPU)" initials="AH" userId="S::Amanda.G.Hunt@mass.gov::291c91a5-8240-4775-aaef-03884c6e4fb8" providerId="AD"/>
  <p188:author id="{CD8321DA-A0B8-5F26-005D-DA8058CF9E06}" name="Dieffenbach, Paulina (DPU)" initials="DP" userId="S::paulina.dieffenbach@mass.gov::24324339-f34a-4d83-bf7e-8554c58abc0a" providerId="AD"/>
  <p188:author id="{573B75F9-B673-927A-3873-A72B81AC1090}" name="Dharmaraj, Veena (DPU)" initials="VD" userId="S::Veena.Dharmaraj@mass.gov::86fdc3e7-b198-46de-a9b3-d04a50e423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F91"/>
    <a:srgbClr val="000000"/>
    <a:srgbClr val="388557"/>
    <a:srgbClr val="14558F"/>
    <a:srgbClr val="B8A708"/>
    <a:srgbClr val="275317"/>
    <a:srgbClr val="0072B2"/>
    <a:srgbClr val="A53606"/>
    <a:srgbClr val="0E288E"/>
    <a:srgbClr val="B32D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741BCF-96A4-45DE-A7CB-BE7BF9F8B8A7}" v="221" dt="2026-07-17T16:15:20.4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68" autoAdjust="0"/>
  </p:normalViewPr>
  <p:slideViewPr>
    <p:cSldViewPr snapToGrid="0">
      <p:cViewPr varScale="1">
        <p:scale>
          <a:sx n="57" d="100"/>
          <a:sy n="57" d="100"/>
        </p:scale>
        <p:origin x="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nt, Amanda G (DPU)" userId="291c91a5-8240-4775-aaef-03884c6e4fb8" providerId="ADAL" clId="{9C0D2A7B-6C57-4ADC-9B40-16F58C907A74}"/>
    <pc:docChg chg="undo custSel modSld">
      <pc:chgData name="Hunt, Amanda G (DPU)" userId="291c91a5-8240-4775-aaef-03884c6e4fb8" providerId="ADAL" clId="{9C0D2A7B-6C57-4ADC-9B40-16F58C907A74}" dt="2026-07-17T16:15:20.407" v="321" actId="962"/>
      <pc:docMkLst>
        <pc:docMk/>
      </pc:docMkLst>
      <pc:sldChg chg="modSp mod">
        <pc:chgData name="Hunt, Amanda G (DPU)" userId="291c91a5-8240-4775-aaef-03884c6e4fb8" providerId="ADAL" clId="{9C0D2A7B-6C57-4ADC-9B40-16F58C907A74}" dt="2026-07-17T16:04:07.672" v="0" actId="962"/>
        <pc:sldMkLst>
          <pc:docMk/>
          <pc:sldMk cId="0" sldId="259"/>
        </pc:sldMkLst>
        <pc:spChg chg="mod">
          <ac:chgData name="Hunt, Amanda G (DPU)" userId="291c91a5-8240-4775-aaef-03884c6e4fb8" providerId="ADAL" clId="{9C0D2A7B-6C57-4ADC-9B40-16F58C907A74}" dt="2026-07-17T16:04:07.672" v="0" actId="962"/>
          <ac:spMkLst>
            <pc:docMk/>
            <pc:sldMk cId="0" sldId="259"/>
            <ac:spMk id="8" creationId="{00000000-0000-0000-0000-000000000000}"/>
          </ac:spMkLst>
        </pc:spChg>
      </pc:sldChg>
      <pc:sldChg chg="modSp mod">
        <pc:chgData name="Hunt, Amanda G (DPU)" userId="291c91a5-8240-4775-aaef-03884c6e4fb8" providerId="ADAL" clId="{9C0D2A7B-6C57-4ADC-9B40-16F58C907A74}" dt="2026-07-17T16:04:42.030" v="3" actId="962"/>
        <pc:sldMkLst>
          <pc:docMk/>
          <pc:sldMk cId="0" sldId="261"/>
        </pc:sldMkLst>
        <pc:cxnChg chg="mod">
          <ac:chgData name="Hunt, Amanda G (DPU)" userId="291c91a5-8240-4775-aaef-03884c6e4fb8" providerId="ADAL" clId="{9C0D2A7B-6C57-4ADC-9B40-16F58C907A74}" dt="2026-07-17T16:04:42.030" v="3" actId="962"/>
          <ac:cxnSpMkLst>
            <pc:docMk/>
            <pc:sldMk cId="0" sldId="261"/>
            <ac:cxnSpMk id="6" creationId="{00000000-0000-0000-0000-000000000000}"/>
          </ac:cxnSpMkLst>
        </pc:cxnChg>
      </pc:sldChg>
      <pc:sldChg chg="modSp mod">
        <pc:chgData name="Hunt, Amanda G (DPU)" userId="291c91a5-8240-4775-aaef-03884c6e4fb8" providerId="ADAL" clId="{9C0D2A7B-6C57-4ADC-9B40-16F58C907A74}" dt="2026-07-17T16:05:04.784" v="6" actId="962"/>
        <pc:sldMkLst>
          <pc:docMk/>
          <pc:sldMk cId="0" sldId="262"/>
        </pc:sldMkLst>
        <pc:cxnChg chg="mod">
          <ac:chgData name="Hunt, Amanda G (DPU)" userId="291c91a5-8240-4775-aaef-03884c6e4fb8" providerId="ADAL" clId="{9C0D2A7B-6C57-4ADC-9B40-16F58C907A74}" dt="2026-07-17T16:05:03.364" v="4" actId="962"/>
          <ac:cxnSpMkLst>
            <pc:docMk/>
            <pc:sldMk cId="0" sldId="262"/>
            <ac:cxnSpMk id="11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7T16:05:04.153" v="5" actId="962"/>
          <ac:cxnSpMkLst>
            <pc:docMk/>
            <pc:sldMk cId="0" sldId="262"/>
            <ac:cxnSpMk id="15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7T16:05:04.784" v="6" actId="962"/>
          <ac:cxnSpMkLst>
            <pc:docMk/>
            <pc:sldMk cId="0" sldId="262"/>
            <ac:cxnSpMk id="17" creationId="{00000000-0000-0000-0000-000000000000}"/>
          </ac:cxnSpMkLst>
        </pc:cxnChg>
      </pc:sldChg>
      <pc:sldChg chg="modSp mod">
        <pc:chgData name="Hunt, Amanda G (DPU)" userId="291c91a5-8240-4775-aaef-03884c6e4fb8" providerId="ADAL" clId="{9C0D2A7B-6C57-4ADC-9B40-16F58C907A74}" dt="2026-07-17T16:05:33.559" v="15" actId="962"/>
        <pc:sldMkLst>
          <pc:docMk/>
          <pc:sldMk cId="0" sldId="264"/>
        </pc:sldMkLst>
        <pc:spChg chg="mod">
          <ac:chgData name="Hunt, Amanda G (DPU)" userId="291c91a5-8240-4775-aaef-03884c6e4fb8" providerId="ADAL" clId="{9C0D2A7B-6C57-4ADC-9B40-16F58C907A74}" dt="2026-07-17T16:05:33.559" v="15" actId="962"/>
          <ac:spMkLst>
            <pc:docMk/>
            <pc:sldMk cId="0" sldId="264"/>
            <ac:spMk id="82" creationId="{00000000-0000-0000-0000-000000000000}"/>
          </ac:spMkLst>
        </pc:spChg>
        <pc:cxnChg chg="mod">
          <ac:chgData name="Hunt, Amanda G (DPU)" userId="291c91a5-8240-4775-aaef-03884c6e4fb8" providerId="ADAL" clId="{9C0D2A7B-6C57-4ADC-9B40-16F58C907A74}" dt="2026-07-17T16:05:29.064" v="7" actId="962"/>
          <ac:cxnSpMkLst>
            <pc:docMk/>
            <pc:sldMk cId="0" sldId="264"/>
            <ac:cxnSpMk id="24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7T16:05:29.776" v="8" actId="962"/>
          <ac:cxnSpMkLst>
            <pc:docMk/>
            <pc:sldMk cId="0" sldId="264"/>
            <ac:cxnSpMk id="36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7T16:05:31.909" v="12" actId="962"/>
          <ac:cxnSpMkLst>
            <pc:docMk/>
            <pc:sldMk cId="0" sldId="264"/>
            <ac:cxnSpMk id="62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7T16:05:32.396" v="13" actId="962"/>
          <ac:cxnSpMkLst>
            <pc:docMk/>
            <pc:sldMk cId="0" sldId="264"/>
            <ac:cxnSpMk id="66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7T16:05:33.046" v="14" actId="962"/>
          <ac:cxnSpMkLst>
            <pc:docMk/>
            <pc:sldMk cId="0" sldId="264"/>
            <ac:cxnSpMk id="81" creationId="{00000000-0000-0000-0000-000000000000}"/>
          </ac:cxnSpMkLst>
        </pc:cxnChg>
      </pc:sldChg>
      <pc:sldChg chg="modSp mod">
        <pc:chgData name="Hunt, Amanda G (DPU)" userId="291c91a5-8240-4775-aaef-03884c6e4fb8" providerId="ADAL" clId="{9C0D2A7B-6C57-4ADC-9B40-16F58C907A74}" dt="2026-07-17T16:06:44.087" v="27" actId="962"/>
        <pc:sldMkLst>
          <pc:docMk/>
          <pc:sldMk cId="0" sldId="268"/>
        </pc:sldMkLst>
        <pc:spChg chg="mod">
          <ac:chgData name="Hunt, Amanda G (DPU)" userId="291c91a5-8240-4775-aaef-03884c6e4fb8" providerId="ADAL" clId="{9C0D2A7B-6C57-4ADC-9B40-16F58C907A74}" dt="2026-07-17T16:06:01.868" v="18" actId="1076"/>
          <ac:spMkLst>
            <pc:docMk/>
            <pc:sldMk cId="0" sldId="268"/>
            <ac:spMk id="43" creationId="{00000000-0000-0000-0000-000000000000}"/>
          </ac:spMkLst>
        </pc:spChg>
        <pc:cxnChg chg="mod">
          <ac:chgData name="Hunt, Amanda G (DPU)" userId="291c91a5-8240-4775-aaef-03884c6e4fb8" providerId="ADAL" clId="{9C0D2A7B-6C57-4ADC-9B40-16F58C907A74}" dt="2026-07-17T16:05:48.734" v="17" actId="962"/>
          <ac:cxnSpMkLst>
            <pc:docMk/>
            <pc:sldMk cId="0" sldId="268"/>
            <ac:cxnSpMk id="24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7T16:06:24.445" v="19" actId="962"/>
          <ac:cxnSpMkLst>
            <pc:docMk/>
            <pc:sldMk cId="0" sldId="268"/>
            <ac:cxnSpMk id="39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7T16:06:27.200" v="20" actId="962"/>
          <ac:cxnSpMkLst>
            <pc:docMk/>
            <pc:sldMk cId="0" sldId="268"/>
            <ac:cxnSpMk id="48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7T16:06:29.585" v="21" actId="962"/>
          <ac:cxnSpMkLst>
            <pc:docMk/>
            <pc:sldMk cId="0" sldId="268"/>
            <ac:cxnSpMk id="53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7T16:05:45.633" v="16" actId="962"/>
          <ac:cxnSpMkLst>
            <pc:docMk/>
            <pc:sldMk cId="0" sldId="268"/>
            <ac:cxnSpMk id="66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7T16:06:33.216" v="22" actId="962"/>
          <ac:cxnSpMkLst>
            <pc:docMk/>
            <pc:sldMk cId="0" sldId="268"/>
            <ac:cxnSpMk id="70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7T16:06:35.667" v="23" actId="962"/>
          <ac:cxnSpMkLst>
            <pc:docMk/>
            <pc:sldMk cId="0" sldId="268"/>
            <ac:cxnSpMk id="79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7T16:06:38.189" v="24" actId="962"/>
          <ac:cxnSpMkLst>
            <pc:docMk/>
            <pc:sldMk cId="0" sldId="268"/>
            <ac:cxnSpMk id="85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7T16:06:39.981" v="25" actId="962"/>
          <ac:cxnSpMkLst>
            <pc:docMk/>
            <pc:sldMk cId="0" sldId="268"/>
            <ac:cxnSpMk id="88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7T16:06:42.230" v="26" actId="962"/>
          <ac:cxnSpMkLst>
            <pc:docMk/>
            <pc:sldMk cId="0" sldId="268"/>
            <ac:cxnSpMk id="92" creationId="{00000000-0000-0000-0000-000000000000}"/>
          </ac:cxnSpMkLst>
        </pc:cxnChg>
        <pc:cxnChg chg="mod">
          <ac:chgData name="Hunt, Amanda G (DPU)" userId="291c91a5-8240-4775-aaef-03884c6e4fb8" providerId="ADAL" clId="{9C0D2A7B-6C57-4ADC-9B40-16F58C907A74}" dt="2026-07-17T16:06:44.087" v="27" actId="962"/>
          <ac:cxnSpMkLst>
            <pc:docMk/>
            <pc:sldMk cId="0" sldId="268"/>
            <ac:cxnSpMk id="103" creationId="{00000000-0000-0000-0000-000000000000}"/>
          </ac:cxnSpMkLst>
        </pc:cxnChg>
      </pc:sldChg>
      <pc:sldChg chg="modSp mod">
        <pc:chgData name="Hunt, Amanda G (DPU)" userId="291c91a5-8240-4775-aaef-03884c6e4fb8" providerId="ADAL" clId="{9C0D2A7B-6C57-4ADC-9B40-16F58C907A74}" dt="2026-07-17T16:07:23.222" v="35" actId="962"/>
        <pc:sldMkLst>
          <pc:docMk/>
          <pc:sldMk cId="0" sldId="273"/>
        </pc:sldMkLst>
        <pc:picChg chg="mod">
          <ac:chgData name="Hunt, Amanda G (DPU)" userId="291c91a5-8240-4775-aaef-03884c6e4fb8" providerId="ADAL" clId="{9C0D2A7B-6C57-4ADC-9B40-16F58C907A74}" dt="2026-07-17T16:07:18.724" v="28" actId="962"/>
          <ac:picMkLst>
            <pc:docMk/>
            <pc:sldMk cId="0" sldId="273"/>
            <ac:picMk id="8" creationId="{00000000-0000-0000-0000-000000000000}"/>
          </ac:picMkLst>
        </pc:picChg>
        <pc:picChg chg="mod">
          <ac:chgData name="Hunt, Amanda G (DPU)" userId="291c91a5-8240-4775-aaef-03884c6e4fb8" providerId="ADAL" clId="{9C0D2A7B-6C57-4ADC-9B40-16F58C907A74}" dt="2026-07-17T16:07:19.292" v="29" actId="962"/>
          <ac:picMkLst>
            <pc:docMk/>
            <pc:sldMk cId="0" sldId="273"/>
            <ac:picMk id="12" creationId="{00000000-0000-0000-0000-000000000000}"/>
          </ac:picMkLst>
        </pc:picChg>
        <pc:picChg chg="mod">
          <ac:chgData name="Hunt, Amanda G (DPU)" userId="291c91a5-8240-4775-aaef-03884c6e4fb8" providerId="ADAL" clId="{9C0D2A7B-6C57-4ADC-9B40-16F58C907A74}" dt="2026-07-17T16:07:19.915" v="30" actId="962"/>
          <ac:picMkLst>
            <pc:docMk/>
            <pc:sldMk cId="0" sldId="273"/>
            <ac:picMk id="14" creationId="{00000000-0000-0000-0000-000000000000}"/>
          </ac:picMkLst>
        </pc:picChg>
        <pc:picChg chg="mod">
          <ac:chgData name="Hunt, Amanda G (DPU)" userId="291c91a5-8240-4775-aaef-03884c6e4fb8" providerId="ADAL" clId="{9C0D2A7B-6C57-4ADC-9B40-16F58C907A74}" dt="2026-07-17T16:07:20.558" v="31" actId="962"/>
          <ac:picMkLst>
            <pc:docMk/>
            <pc:sldMk cId="0" sldId="273"/>
            <ac:picMk id="16" creationId="{00000000-0000-0000-0000-000000000000}"/>
          </ac:picMkLst>
        </pc:picChg>
        <pc:picChg chg="mod">
          <ac:chgData name="Hunt, Amanda G (DPU)" userId="291c91a5-8240-4775-aaef-03884c6e4fb8" providerId="ADAL" clId="{9C0D2A7B-6C57-4ADC-9B40-16F58C907A74}" dt="2026-07-17T16:07:21.222" v="32" actId="962"/>
          <ac:picMkLst>
            <pc:docMk/>
            <pc:sldMk cId="0" sldId="273"/>
            <ac:picMk id="18" creationId="{00000000-0000-0000-0000-000000000000}"/>
          </ac:picMkLst>
        </pc:picChg>
        <pc:picChg chg="mod">
          <ac:chgData name="Hunt, Amanda G (DPU)" userId="291c91a5-8240-4775-aaef-03884c6e4fb8" providerId="ADAL" clId="{9C0D2A7B-6C57-4ADC-9B40-16F58C907A74}" dt="2026-07-17T16:07:21.903" v="33" actId="962"/>
          <ac:picMkLst>
            <pc:docMk/>
            <pc:sldMk cId="0" sldId="273"/>
            <ac:picMk id="20" creationId="{00000000-0000-0000-0000-000000000000}"/>
          </ac:picMkLst>
        </pc:picChg>
        <pc:picChg chg="mod">
          <ac:chgData name="Hunt, Amanda G (DPU)" userId="291c91a5-8240-4775-aaef-03884c6e4fb8" providerId="ADAL" clId="{9C0D2A7B-6C57-4ADC-9B40-16F58C907A74}" dt="2026-07-17T16:07:22.529" v="34" actId="962"/>
          <ac:picMkLst>
            <pc:docMk/>
            <pc:sldMk cId="0" sldId="273"/>
            <ac:picMk id="22" creationId="{00000000-0000-0000-0000-000000000000}"/>
          </ac:picMkLst>
        </pc:picChg>
        <pc:picChg chg="mod">
          <ac:chgData name="Hunt, Amanda G (DPU)" userId="291c91a5-8240-4775-aaef-03884c6e4fb8" providerId="ADAL" clId="{9C0D2A7B-6C57-4ADC-9B40-16F58C907A74}" dt="2026-07-17T16:07:23.222" v="35" actId="962"/>
          <ac:picMkLst>
            <pc:docMk/>
            <pc:sldMk cId="0" sldId="273"/>
            <ac:picMk id="24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7T16:10:41.022" v="70" actId="962"/>
        <pc:sldMkLst>
          <pc:docMk/>
          <pc:sldMk cId="0" sldId="274"/>
        </pc:sldMkLst>
        <pc:spChg chg="mod">
          <ac:chgData name="Hunt, Amanda G (DPU)" userId="291c91a5-8240-4775-aaef-03884c6e4fb8" providerId="ADAL" clId="{9C0D2A7B-6C57-4ADC-9B40-16F58C907A74}" dt="2026-07-17T16:10:25.410" v="67" actId="962"/>
          <ac:spMkLst>
            <pc:docMk/>
            <pc:sldMk cId="0" sldId="274"/>
            <ac:spMk id="28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7T16:10:41.022" v="70" actId="962"/>
          <ac:spMkLst>
            <pc:docMk/>
            <pc:sldMk cId="0" sldId="274"/>
            <ac:spMk id="29" creationId="{00000000-0000-0000-0000-000000000000}"/>
          </ac:spMkLst>
        </pc:spChg>
        <pc:grpChg chg="mod">
          <ac:chgData name="Hunt, Amanda G (DPU)" userId="291c91a5-8240-4775-aaef-03884c6e4fb8" providerId="ADAL" clId="{9C0D2A7B-6C57-4ADC-9B40-16F58C907A74}" dt="2026-07-17T16:10:37.413" v="69" actId="962"/>
          <ac:grpSpMkLst>
            <pc:docMk/>
            <pc:sldMk cId="0" sldId="274"/>
            <ac:grpSpMk id="21" creationId="{00000000-0000-0000-0000-000000000000}"/>
          </ac:grpSpMkLst>
        </pc:grpChg>
        <pc:picChg chg="mod">
          <ac:chgData name="Hunt, Amanda G (DPU)" userId="291c91a5-8240-4775-aaef-03884c6e4fb8" providerId="ADAL" clId="{9C0D2A7B-6C57-4ADC-9B40-16F58C907A74}" dt="2026-07-17T16:10:22.813" v="66" actId="962"/>
          <ac:picMkLst>
            <pc:docMk/>
            <pc:sldMk cId="0" sldId="274"/>
            <ac:picMk id="23" creationId="{00000000-0000-0000-0000-000000000000}"/>
          </ac:picMkLst>
        </pc:picChg>
        <pc:cxnChg chg="mod">
          <ac:chgData name="Hunt, Amanda G (DPU)" userId="291c91a5-8240-4775-aaef-03884c6e4fb8" providerId="ADAL" clId="{9C0D2A7B-6C57-4ADC-9B40-16F58C907A74}" dt="2026-07-17T16:10:27.660" v="68" actId="962"/>
          <ac:cxnSpMkLst>
            <pc:docMk/>
            <pc:sldMk cId="0" sldId="274"/>
            <ac:cxnSpMk id="8" creationId="{00000000-0000-0000-0000-000000000000}"/>
          </ac:cxnSpMkLst>
        </pc:cxnChg>
      </pc:sldChg>
      <pc:sldChg chg="modSp mod">
        <pc:chgData name="Hunt, Amanda G (DPU)" userId="291c91a5-8240-4775-aaef-03884c6e4fb8" providerId="ADAL" clId="{9C0D2A7B-6C57-4ADC-9B40-16F58C907A74}" dt="2026-07-17T16:04:22.876" v="2" actId="962"/>
        <pc:sldMkLst>
          <pc:docMk/>
          <pc:sldMk cId="0" sldId="278"/>
        </pc:sldMkLst>
        <pc:spChg chg="ord">
          <ac:chgData name="Hunt, Amanda G (DPU)" userId="291c91a5-8240-4775-aaef-03884c6e4fb8" providerId="ADAL" clId="{9C0D2A7B-6C57-4ADC-9B40-16F58C907A74}" dt="2026-07-17T16:04:20.756" v="1" actId="13244"/>
          <ac:spMkLst>
            <pc:docMk/>
            <pc:sldMk cId="0" sldId="278"/>
            <ac:spMk id="8" creationId="{00000000-0000-0000-0000-000000000000}"/>
          </ac:spMkLst>
        </pc:spChg>
        <pc:picChg chg="mod">
          <ac:chgData name="Hunt, Amanda G (DPU)" userId="291c91a5-8240-4775-aaef-03884c6e4fb8" providerId="ADAL" clId="{9C0D2A7B-6C57-4ADC-9B40-16F58C907A74}" dt="2026-07-17T16:04:22.876" v="2" actId="962"/>
          <ac:picMkLst>
            <pc:docMk/>
            <pc:sldMk cId="0" sldId="278"/>
            <ac:picMk id="12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7T16:07:34.039" v="36" actId="13244"/>
        <pc:sldMkLst>
          <pc:docMk/>
          <pc:sldMk cId="0" sldId="322"/>
        </pc:sldMkLst>
        <pc:spChg chg="ord">
          <ac:chgData name="Hunt, Amanda G (DPU)" userId="291c91a5-8240-4775-aaef-03884c6e4fb8" providerId="ADAL" clId="{9C0D2A7B-6C57-4ADC-9B40-16F58C907A74}" dt="2026-07-17T16:07:34.039" v="36" actId="13244"/>
          <ac:spMkLst>
            <pc:docMk/>
            <pc:sldMk cId="0" sldId="322"/>
            <ac:spMk id="3" creationId="{00000000-0000-0000-0000-000000000000}"/>
          </ac:spMkLst>
        </pc:spChg>
      </pc:sldChg>
      <pc:sldChg chg="modSp mod">
        <pc:chgData name="Hunt, Amanda G (DPU)" userId="291c91a5-8240-4775-aaef-03884c6e4fb8" providerId="ADAL" clId="{9C0D2A7B-6C57-4ADC-9B40-16F58C907A74}" dt="2026-07-17T16:07:55.266" v="38" actId="962"/>
        <pc:sldMkLst>
          <pc:docMk/>
          <pc:sldMk cId="0" sldId="577"/>
        </pc:sldMkLst>
        <pc:spChg chg="mod">
          <ac:chgData name="Hunt, Amanda G (DPU)" userId="291c91a5-8240-4775-aaef-03884c6e4fb8" providerId="ADAL" clId="{9C0D2A7B-6C57-4ADC-9B40-16F58C907A74}" dt="2026-07-17T16:07:55.266" v="38" actId="962"/>
          <ac:spMkLst>
            <pc:docMk/>
            <pc:sldMk cId="0" sldId="577"/>
            <ac:spMk id="7" creationId="{00000000-0000-0000-0000-000000000000}"/>
          </ac:spMkLst>
        </pc:spChg>
        <pc:picChg chg="mod">
          <ac:chgData name="Hunt, Amanda G (DPU)" userId="291c91a5-8240-4775-aaef-03884c6e4fb8" providerId="ADAL" clId="{9C0D2A7B-6C57-4ADC-9B40-16F58C907A74}" dt="2026-07-17T16:07:51.296" v="37" actId="962"/>
          <ac:picMkLst>
            <pc:docMk/>
            <pc:sldMk cId="0" sldId="577"/>
            <ac:picMk id="6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7T16:12:33.592" v="86" actId="1076"/>
        <pc:sldMkLst>
          <pc:docMk/>
          <pc:sldMk cId="0" sldId="590"/>
        </pc:sldMkLst>
        <pc:spChg chg="mod">
          <ac:chgData name="Hunt, Amanda G (DPU)" userId="291c91a5-8240-4775-aaef-03884c6e4fb8" providerId="ADAL" clId="{9C0D2A7B-6C57-4ADC-9B40-16F58C907A74}" dt="2026-07-17T16:11:41.251" v="82" actId="962"/>
          <ac:spMkLst>
            <pc:docMk/>
            <pc:sldMk cId="0" sldId="590"/>
            <ac:spMk id="5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7T16:12:06.100" v="83" actId="962"/>
          <ac:spMkLst>
            <pc:docMk/>
            <pc:sldMk cId="0" sldId="590"/>
            <ac:spMk id="13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7T16:12:33.592" v="86" actId="1076"/>
          <ac:spMkLst>
            <pc:docMk/>
            <pc:sldMk cId="0" sldId="590"/>
            <ac:spMk id="21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7T16:12:24.043" v="85" actId="1076"/>
          <ac:spMkLst>
            <pc:docMk/>
            <pc:sldMk cId="0" sldId="590"/>
            <ac:spMk id="22" creationId="{00000000-0000-0000-0000-000000000000}"/>
          </ac:spMkLst>
        </pc:spChg>
        <pc:picChg chg="mod">
          <ac:chgData name="Hunt, Amanda G (DPU)" userId="291c91a5-8240-4775-aaef-03884c6e4fb8" providerId="ADAL" clId="{9C0D2A7B-6C57-4ADC-9B40-16F58C907A74}" dt="2026-07-17T16:11:38.356" v="81" actId="962"/>
          <ac:picMkLst>
            <pc:docMk/>
            <pc:sldMk cId="0" sldId="590"/>
            <ac:picMk id="6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7T16:09:40.509" v="62" actId="13244"/>
        <pc:sldMkLst>
          <pc:docMk/>
          <pc:sldMk cId="0" sldId="591"/>
        </pc:sldMkLst>
        <pc:spChg chg="mod ord">
          <ac:chgData name="Hunt, Amanda G (DPU)" userId="291c91a5-8240-4775-aaef-03884c6e4fb8" providerId="ADAL" clId="{9C0D2A7B-6C57-4ADC-9B40-16F58C907A74}" dt="2026-07-17T16:09:26.163" v="59" actId="962"/>
          <ac:spMkLst>
            <pc:docMk/>
            <pc:sldMk cId="0" sldId="591"/>
            <ac:spMk id="2" creationId="{00000000-0000-0000-0000-000000000000}"/>
          </ac:spMkLst>
        </pc:spChg>
        <pc:spChg chg="ord">
          <ac:chgData name="Hunt, Amanda G (DPU)" userId="291c91a5-8240-4775-aaef-03884c6e4fb8" providerId="ADAL" clId="{9C0D2A7B-6C57-4ADC-9B40-16F58C907A74}" dt="2026-07-17T16:09:23.232" v="58" actId="13244"/>
          <ac:spMkLst>
            <pc:docMk/>
            <pc:sldMk cId="0" sldId="591"/>
            <ac:spMk id="5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7T16:08:14.896" v="40" actId="962"/>
          <ac:spMkLst>
            <pc:docMk/>
            <pc:sldMk cId="0" sldId="591"/>
            <ac:spMk id="7" creationId="{00000000-0000-0000-0000-000000000000}"/>
          </ac:spMkLst>
        </pc:spChg>
        <pc:spChg chg="mod ord">
          <ac:chgData name="Hunt, Amanda G (DPU)" userId="291c91a5-8240-4775-aaef-03884c6e4fb8" providerId="ADAL" clId="{9C0D2A7B-6C57-4ADC-9B40-16F58C907A74}" dt="2026-07-17T16:09:16.371" v="57" actId="1076"/>
          <ac:spMkLst>
            <pc:docMk/>
            <pc:sldMk cId="0" sldId="591"/>
            <ac:spMk id="9" creationId="{00000000-0000-0000-0000-000000000000}"/>
          </ac:spMkLst>
        </pc:spChg>
        <pc:spChg chg="ord">
          <ac:chgData name="Hunt, Amanda G (DPU)" userId="291c91a5-8240-4775-aaef-03884c6e4fb8" providerId="ADAL" clId="{9C0D2A7B-6C57-4ADC-9B40-16F58C907A74}" dt="2026-07-17T16:09:05.418" v="53" actId="13244"/>
          <ac:spMkLst>
            <pc:docMk/>
            <pc:sldMk cId="0" sldId="591"/>
            <ac:spMk id="10" creationId="{00000000-0000-0000-0000-000000000000}"/>
          </ac:spMkLst>
        </pc:spChg>
        <pc:spChg chg="ord">
          <ac:chgData name="Hunt, Amanda G (DPU)" userId="291c91a5-8240-4775-aaef-03884c6e4fb8" providerId="ADAL" clId="{9C0D2A7B-6C57-4ADC-9B40-16F58C907A74}" dt="2026-07-17T16:09:32.075" v="60" actId="13244"/>
          <ac:spMkLst>
            <pc:docMk/>
            <pc:sldMk cId="0" sldId="591"/>
            <ac:spMk id="11" creationId="{00000000-0000-0000-0000-000000000000}"/>
          </ac:spMkLst>
        </pc:spChg>
        <pc:picChg chg="ord">
          <ac:chgData name="Hunt, Amanda G (DPU)" userId="291c91a5-8240-4775-aaef-03884c6e4fb8" providerId="ADAL" clId="{9C0D2A7B-6C57-4ADC-9B40-16F58C907A74}" dt="2026-07-17T16:09:40.509" v="62" actId="13244"/>
          <ac:picMkLst>
            <pc:docMk/>
            <pc:sldMk cId="0" sldId="591"/>
            <ac:picMk id="3" creationId="{00000000-0000-0000-0000-000000000000}"/>
          </ac:picMkLst>
        </pc:picChg>
        <pc:picChg chg="mod">
          <ac:chgData name="Hunt, Amanda G (DPU)" userId="291c91a5-8240-4775-aaef-03884c6e4fb8" providerId="ADAL" clId="{9C0D2A7B-6C57-4ADC-9B40-16F58C907A74}" dt="2026-07-17T16:08:07.098" v="39" actId="962"/>
          <ac:picMkLst>
            <pc:docMk/>
            <pc:sldMk cId="0" sldId="591"/>
            <ac:picMk id="6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7T16:15:20.407" v="321" actId="962"/>
        <pc:sldMkLst>
          <pc:docMk/>
          <pc:sldMk cId="0" sldId="592"/>
        </pc:sldMkLst>
        <pc:spChg chg="mod">
          <ac:chgData name="Hunt, Amanda G (DPU)" userId="291c91a5-8240-4775-aaef-03884c6e4fb8" providerId="ADAL" clId="{9C0D2A7B-6C57-4ADC-9B40-16F58C907A74}" dt="2026-07-17T16:15:06.082" v="319" actId="962"/>
          <ac:spMkLst>
            <pc:docMk/>
            <pc:sldMk cId="0" sldId="592"/>
            <ac:spMk id="2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7T16:13:25.894" v="94" actId="962"/>
          <ac:spMkLst>
            <pc:docMk/>
            <pc:sldMk cId="0" sldId="592"/>
            <ac:spMk id="5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7T16:13:33.425" v="96" actId="962"/>
          <ac:spMkLst>
            <pc:docMk/>
            <pc:sldMk cId="0" sldId="592"/>
            <ac:spMk id="13" creationId="{00000000-0000-0000-0000-000000000000}"/>
          </ac:spMkLst>
        </pc:spChg>
        <pc:graphicFrameChg chg="mod">
          <ac:chgData name="Hunt, Amanda G (DPU)" userId="291c91a5-8240-4775-aaef-03884c6e4fb8" providerId="ADAL" clId="{9C0D2A7B-6C57-4ADC-9B40-16F58C907A74}" dt="2026-07-17T16:15:20.407" v="321" actId="962"/>
          <ac:graphicFrameMkLst>
            <pc:docMk/>
            <pc:sldMk cId="0" sldId="592"/>
            <ac:graphicFrameMk id="12" creationId="{00000000-0000-0000-0000-000000000000}"/>
          </ac:graphicFrameMkLst>
        </pc:graphicFrameChg>
        <pc:picChg chg="mod">
          <ac:chgData name="Hunt, Amanda G (DPU)" userId="291c91a5-8240-4775-aaef-03884c6e4fb8" providerId="ADAL" clId="{9C0D2A7B-6C57-4ADC-9B40-16F58C907A74}" dt="2026-07-17T16:13:22.822" v="93" actId="962"/>
          <ac:picMkLst>
            <pc:docMk/>
            <pc:sldMk cId="0" sldId="592"/>
            <ac:picMk id="6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7T16:11:29.344" v="79" actId="962"/>
        <pc:sldMkLst>
          <pc:docMk/>
          <pc:sldMk cId="0" sldId="594"/>
        </pc:sldMkLst>
        <pc:spChg chg="mod">
          <ac:chgData name="Hunt, Amanda G (DPU)" userId="291c91a5-8240-4775-aaef-03884c6e4fb8" providerId="ADAL" clId="{9C0D2A7B-6C57-4ADC-9B40-16F58C907A74}" dt="2026-07-17T16:11:18.248" v="78" actId="962"/>
          <ac:spMkLst>
            <pc:docMk/>
            <pc:sldMk cId="0" sldId="594"/>
            <ac:spMk id="5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7T16:11:29.344" v="79" actId="962"/>
          <ac:spMkLst>
            <pc:docMk/>
            <pc:sldMk cId="0" sldId="594"/>
            <ac:spMk id="7" creationId="{00000000-0000-0000-0000-000000000000}"/>
          </ac:spMkLst>
        </pc:spChg>
        <pc:picChg chg="mod">
          <ac:chgData name="Hunt, Amanda G (DPU)" userId="291c91a5-8240-4775-aaef-03884c6e4fb8" providerId="ADAL" clId="{9C0D2A7B-6C57-4ADC-9B40-16F58C907A74}" dt="2026-07-17T16:11:10.124" v="77" actId="962"/>
          <ac:picMkLst>
            <pc:docMk/>
            <pc:sldMk cId="0" sldId="594"/>
            <ac:picMk id="6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7T16:10:11.049" v="65" actId="962"/>
        <pc:sldMkLst>
          <pc:docMk/>
          <pc:sldMk cId="0" sldId="597"/>
        </pc:sldMkLst>
        <pc:spChg chg="mod">
          <ac:chgData name="Hunt, Amanda G (DPU)" userId="291c91a5-8240-4775-aaef-03884c6e4fb8" providerId="ADAL" clId="{9C0D2A7B-6C57-4ADC-9B40-16F58C907A74}" dt="2026-07-17T16:10:08.237" v="64" actId="962"/>
          <ac:spMkLst>
            <pc:docMk/>
            <pc:sldMk cId="0" sldId="597"/>
            <ac:spMk id="5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7T16:10:11.049" v="65" actId="962"/>
          <ac:spMkLst>
            <pc:docMk/>
            <pc:sldMk cId="0" sldId="597"/>
            <ac:spMk id="7" creationId="{00000000-0000-0000-0000-000000000000}"/>
          </ac:spMkLst>
        </pc:spChg>
        <pc:picChg chg="mod">
          <ac:chgData name="Hunt, Amanda G (DPU)" userId="291c91a5-8240-4775-aaef-03884c6e4fb8" providerId="ADAL" clId="{9C0D2A7B-6C57-4ADC-9B40-16F58C907A74}" dt="2026-07-17T16:10:05.596" v="63" actId="962"/>
          <ac:picMkLst>
            <pc:docMk/>
            <pc:sldMk cId="0" sldId="597"/>
            <ac:picMk id="6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7T16:10:54.526" v="76" actId="962"/>
        <pc:sldMkLst>
          <pc:docMk/>
          <pc:sldMk cId="0" sldId="598"/>
        </pc:sldMkLst>
        <pc:spChg chg="mod">
          <ac:chgData name="Hunt, Amanda G (DPU)" userId="291c91a5-8240-4775-aaef-03884c6e4fb8" providerId="ADAL" clId="{9C0D2A7B-6C57-4ADC-9B40-16F58C907A74}" dt="2026-07-17T16:10:50.469" v="74" actId="962"/>
          <ac:spMkLst>
            <pc:docMk/>
            <pc:sldMk cId="0" sldId="598"/>
            <ac:spMk id="4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7T16:10:50.981" v="75" actId="962"/>
          <ac:spMkLst>
            <pc:docMk/>
            <pc:sldMk cId="0" sldId="598"/>
            <ac:spMk id="5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7T16:10:54.526" v="76" actId="962"/>
          <ac:spMkLst>
            <pc:docMk/>
            <pc:sldMk cId="0" sldId="598"/>
            <ac:spMk id="7" creationId="{00000000-0000-0000-0000-000000000000}"/>
          </ac:spMkLst>
        </pc:spChg>
        <pc:picChg chg="mod">
          <ac:chgData name="Hunt, Amanda G (DPU)" userId="291c91a5-8240-4775-aaef-03884c6e4fb8" providerId="ADAL" clId="{9C0D2A7B-6C57-4ADC-9B40-16F58C907A74}" dt="2026-07-17T16:10:48.744" v="71" actId="962"/>
          <ac:picMkLst>
            <pc:docMk/>
            <pc:sldMk cId="0" sldId="598"/>
            <ac:picMk id="6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7T16:13:07.127" v="92" actId="962"/>
        <pc:sldMkLst>
          <pc:docMk/>
          <pc:sldMk cId="0" sldId="599"/>
        </pc:sldMkLst>
        <pc:spChg chg="mod">
          <ac:chgData name="Hunt, Amanda G (DPU)" userId="291c91a5-8240-4775-aaef-03884c6e4fb8" providerId="ADAL" clId="{9C0D2A7B-6C57-4ADC-9B40-16F58C907A74}" dt="2026-07-17T16:13:04.410" v="91" actId="962"/>
          <ac:spMkLst>
            <pc:docMk/>
            <pc:sldMk cId="0" sldId="599"/>
            <ac:spMk id="5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7T16:13:07.127" v="92" actId="962"/>
          <ac:spMkLst>
            <pc:docMk/>
            <pc:sldMk cId="0" sldId="599"/>
            <ac:spMk id="7" creationId="{00000000-0000-0000-0000-000000000000}"/>
          </ac:spMkLst>
        </pc:spChg>
        <pc:picChg chg="mod">
          <ac:chgData name="Hunt, Amanda G (DPU)" userId="291c91a5-8240-4775-aaef-03884c6e4fb8" providerId="ADAL" clId="{9C0D2A7B-6C57-4ADC-9B40-16F58C907A74}" dt="2026-07-17T16:13:01.931" v="90" actId="962"/>
          <ac:picMkLst>
            <pc:docMk/>
            <pc:sldMk cId="0" sldId="599"/>
            <ac:picMk id="6" creationId="{00000000-0000-0000-0000-000000000000}"/>
          </ac:picMkLst>
        </pc:picChg>
      </pc:sldChg>
      <pc:sldChg chg="modSp mod">
        <pc:chgData name="Hunt, Amanda G (DPU)" userId="291c91a5-8240-4775-aaef-03884c6e4fb8" providerId="ADAL" clId="{9C0D2A7B-6C57-4ADC-9B40-16F58C907A74}" dt="2026-07-17T16:12:49.250" v="89" actId="962"/>
        <pc:sldMkLst>
          <pc:docMk/>
          <pc:sldMk cId="0" sldId="600"/>
        </pc:sldMkLst>
        <pc:spChg chg="mod">
          <ac:chgData name="Hunt, Amanda G (DPU)" userId="291c91a5-8240-4775-aaef-03884c6e4fb8" providerId="ADAL" clId="{9C0D2A7B-6C57-4ADC-9B40-16F58C907A74}" dt="2026-07-17T16:12:45.108" v="88" actId="962"/>
          <ac:spMkLst>
            <pc:docMk/>
            <pc:sldMk cId="0" sldId="600"/>
            <ac:spMk id="5" creationId="{00000000-0000-0000-0000-000000000000}"/>
          </ac:spMkLst>
        </pc:spChg>
        <pc:spChg chg="mod">
          <ac:chgData name="Hunt, Amanda G (DPU)" userId="291c91a5-8240-4775-aaef-03884c6e4fb8" providerId="ADAL" clId="{9C0D2A7B-6C57-4ADC-9B40-16F58C907A74}" dt="2026-07-17T16:12:49.250" v="89" actId="962"/>
          <ac:spMkLst>
            <pc:docMk/>
            <pc:sldMk cId="0" sldId="600"/>
            <ac:spMk id="13" creationId="{00000000-0000-0000-0000-000000000000}"/>
          </ac:spMkLst>
        </pc:spChg>
        <pc:picChg chg="mod">
          <ac:chgData name="Hunt, Amanda G (DPU)" userId="291c91a5-8240-4775-aaef-03884c6e4fb8" providerId="ADAL" clId="{9C0D2A7B-6C57-4ADC-9B40-16F58C907A74}" dt="2026-07-17T16:12:42.814" v="87" actId="962"/>
          <ac:picMkLst>
            <pc:docMk/>
            <pc:sldMk cId="0" sldId="600"/>
            <ac:picMk id="6" creationId="{00000000-0000-0000-0000-00000000000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3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66B56B-3659-4263-83FB-ED97B332E36E}" type="doc">
      <dgm:prSet loTypeId="urn:microsoft.com/office/officeart/2005/8/layout/orgChart1#3" loCatId="hierarchy" qsTypeId="urn:microsoft.com/office/officeart/2005/8/quickstyle/simple3#3" qsCatId="simple" csTypeId="urn:microsoft.com/office/officeart/2005/8/colors/colorful2#3" csCatId="colorful" phldr="1"/>
      <dgm:spPr/>
      <dgm:t>
        <a:bodyPr/>
        <a:lstStyle/>
        <a:p>
          <a:endParaRPr lang="en-US"/>
        </a:p>
      </dgm:t>
    </dgm:pt>
    <dgm:pt modelId="{B85C336F-A77B-43CB-BCC0-45E31BB94B7A}">
      <dgm:prSet phldrT="[Text]"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altLang="en-US"/>
            <a:t>Abogado </a:t>
          </a:r>
          <a:r>
            <a:rPr lang="en-US"/>
            <a:t>General Andrea Joy Campbell</a:t>
          </a:r>
          <a:endParaRPr/>
        </a:p>
      </dgm:t>
    </dgm:pt>
    <dgm:pt modelId="{E94CD66E-1DAE-4CF0-A4B3-AE593B5B9776}" type="parTrans" cxnId="{54D60CA6-C4FC-4532-AA6C-C90497875ED6}">
      <dgm:prSet/>
      <dgm:spPr/>
      <dgm:t>
        <a:bodyPr/>
        <a:lstStyle/>
        <a:p>
          <a:endParaRPr lang="en-US"/>
        </a:p>
      </dgm:t>
    </dgm:pt>
    <dgm:pt modelId="{95601725-7C70-4D64-8CAE-84F0CC7DCF05}" type="sibTrans" cxnId="{54D60CA6-C4FC-4532-AA6C-C90497875ED6}">
      <dgm:prSet/>
      <dgm:spPr/>
      <dgm:t>
        <a:bodyPr/>
        <a:lstStyle/>
        <a:p>
          <a:endParaRPr lang="en-US"/>
        </a:p>
      </dgm:t>
    </dgm:pt>
    <dgm:pt modelId="{F9A9F65B-68ED-424D-975B-3D7F6456581B}">
      <dgm:prSet phldrT="[Text]"/>
      <dgm:spPr/>
      <dgm:t>
        <a:bodyPr/>
        <a:lstStyle/>
        <a:p>
          <a:r>
            <a:rPr lang="en-US" dirty="0"/>
            <a:t>Energy and Environment Bureau</a:t>
          </a:r>
        </a:p>
      </dgm:t>
    </dgm:pt>
    <dgm:pt modelId="{40F36CE2-DB45-4225-A540-6FA547138C81}" type="parTrans" cxnId="{A88F4DD0-ED91-4206-AA46-08F26AA1DD1F}">
      <dgm:prSet/>
      <dgm:spPr/>
      <dgm:t>
        <a:bodyPr/>
        <a:lstStyle/>
        <a:p>
          <a:endParaRPr lang="en-US"/>
        </a:p>
      </dgm:t>
    </dgm:pt>
    <dgm:pt modelId="{3E09EDE1-CB1F-48B0-B96B-55AF0B08572C}" type="sibTrans" cxnId="{A88F4DD0-ED91-4206-AA46-08F26AA1DD1F}">
      <dgm:prSet/>
      <dgm:spPr/>
      <dgm:t>
        <a:bodyPr/>
        <a:lstStyle/>
        <a:p>
          <a:endParaRPr lang="en-US"/>
        </a:p>
      </dgm:t>
    </dgm:pt>
    <dgm:pt modelId="{8B706617-EF23-459A-8097-752D3863869F}">
      <dgm:prSet phldrT="[Text]"/>
      <dgm:spPr/>
      <dgm:t>
        <a:bodyPr/>
        <a:lstStyle/>
        <a:p>
          <a:r>
            <a:rPr lang="en-US" dirty="0"/>
            <a:t>Energy and Ratepayer Advocacy (ERA)</a:t>
          </a:r>
        </a:p>
      </dgm:t>
    </dgm:pt>
    <dgm:pt modelId="{7765A5B3-1213-4CAB-846A-61B07CD6E305}" type="parTrans" cxnId="{F2A25810-A0DF-44E4-B244-C2DDE693DC4E}">
      <dgm:prSet/>
      <dgm:spPr/>
      <dgm:t>
        <a:bodyPr/>
        <a:lstStyle/>
        <a:p>
          <a:endParaRPr lang="en-US"/>
        </a:p>
      </dgm:t>
    </dgm:pt>
    <dgm:pt modelId="{9C46E3DA-10B9-480A-AC60-6FF1830EF1E3}" type="sibTrans" cxnId="{F2A25810-A0DF-44E4-B244-C2DDE693DC4E}">
      <dgm:prSet/>
      <dgm:spPr/>
      <dgm:t>
        <a:bodyPr/>
        <a:lstStyle/>
        <a:p>
          <a:endParaRPr lang="en-US"/>
        </a:p>
      </dgm:t>
    </dgm:pt>
    <dgm:pt modelId="{A3C02552-8AC1-47DE-97CF-1A018F8ECC8C}">
      <dgm:prSet phldrT="[Text]"/>
      <dgm:spPr/>
      <dgm:t>
        <a:bodyPr/>
        <a:lstStyle/>
        <a:p>
          <a:r>
            <a:rPr lang="en-US"/>
            <a:t>Environmental Protection</a:t>
          </a:r>
        </a:p>
      </dgm:t>
    </dgm:pt>
    <dgm:pt modelId="{08939E07-0C2E-49BD-A18F-31BEB44C042B}" type="parTrans" cxnId="{74C04A58-20F1-4C62-B550-3D4397BC1D01}">
      <dgm:prSet/>
      <dgm:spPr/>
      <dgm:t>
        <a:bodyPr/>
        <a:lstStyle/>
        <a:p>
          <a:endParaRPr lang="en-US"/>
        </a:p>
      </dgm:t>
    </dgm:pt>
    <dgm:pt modelId="{F484343E-74BF-4E4F-A482-2974B5783654}" type="sibTrans" cxnId="{74C04A58-20F1-4C62-B550-3D4397BC1D01}">
      <dgm:prSet/>
      <dgm:spPr/>
      <dgm:t>
        <a:bodyPr/>
        <a:lstStyle/>
        <a:p>
          <a:endParaRPr lang="en-US"/>
        </a:p>
      </dgm:t>
    </dgm:pt>
    <dgm:pt modelId="{190B0D16-0ACE-48FD-9D58-2A03F3F3DF6B}">
      <dgm:prSet phldrT="[Text]"/>
      <dgm:spPr/>
      <dgm:t>
        <a:bodyPr/>
        <a:lstStyle/>
        <a:p>
          <a:r>
            <a:rPr lang="en-US"/>
            <a:t>Environmental Crimes Strike Force</a:t>
          </a:r>
        </a:p>
      </dgm:t>
    </dgm:pt>
    <dgm:pt modelId="{84197C4D-48E8-49E8-AB93-237E39CAE665}" type="parTrans" cxnId="{A003A8E9-392B-4FA7-A655-9426194EF76C}">
      <dgm:prSet/>
      <dgm:spPr/>
      <dgm:t>
        <a:bodyPr/>
        <a:lstStyle/>
        <a:p>
          <a:endParaRPr lang="en-US"/>
        </a:p>
      </dgm:t>
    </dgm:pt>
    <dgm:pt modelId="{41545741-3CE1-423B-BCCF-AD14576C01A1}" type="sibTrans" cxnId="{A003A8E9-392B-4FA7-A655-9426194EF76C}">
      <dgm:prSet/>
      <dgm:spPr/>
      <dgm:t>
        <a:bodyPr/>
        <a:lstStyle/>
        <a:p>
          <a:endParaRPr lang="en-US"/>
        </a:p>
      </dgm:t>
    </dgm:pt>
    <dgm:pt modelId="{7B3FC5CE-9B04-4881-8BC8-CCCB75957427}">
      <dgm:prSet phldrT="[Text]"/>
      <dgm:spPr/>
      <dgm:t>
        <a:bodyPr/>
        <a:lstStyle/>
        <a:p>
          <a:r>
            <a:rPr lang="en-US"/>
            <a:t>5 Other Bureaus</a:t>
          </a:r>
        </a:p>
      </dgm:t>
    </dgm:pt>
    <dgm:pt modelId="{3639D9E1-DAB4-47B7-8200-4E6E887981FF}" type="parTrans" cxnId="{9B2EF1EF-FC32-4056-8390-A87229D475A1}">
      <dgm:prSet/>
      <dgm:spPr/>
      <dgm:t>
        <a:bodyPr/>
        <a:lstStyle/>
        <a:p>
          <a:endParaRPr lang="en-US"/>
        </a:p>
      </dgm:t>
    </dgm:pt>
    <dgm:pt modelId="{B208670A-A101-4FC5-B41E-6BD89EC5ABCF}" type="sibTrans" cxnId="{9B2EF1EF-FC32-4056-8390-A87229D475A1}">
      <dgm:prSet/>
      <dgm:spPr/>
      <dgm:t>
        <a:bodyPr/>
        <a:lstStyle/>
        <a:p>
          <a:endParaRPr lang="en-US"/>
        </a:p>
      </dgm:t>
    </dgm:pt>
    <dgm:pt modelId="{3EFC09DA-B803-479B-BEFA-8B999C310737}" type="pres">
      <dgm:prSet presAssocID="{1466B56B-3659-4263-83FB-ED97B332E36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FA445C8-72E0-4074-BA5D-685EC7E76297}" type="pres">
      <dgm:prSet presAssocID="{B85C336F-A77B-43CB-BCC0-45E31BB94B7A}" presName="hierRoot1" presStyleCnt="0">
        <dgm:presLayoutVars>
          <dgm:hierBranch val="init"/>
        </dgm:presLayoutVars>
      </dgm:prSet>
      <dgm:spPr/>
    </dgm:pt>
    <dgm:pt modelId="{9A6EF7C9-0A4E-4B30-B995-B5A3B3EDBACC}" type="pres">
      <dgm:prSet presAssocID="{B85C336F-A77B-43CB-BCC0-45E31BB94B7A}" presName="rootComposite1" presStyleCnt="0"/>
      <dgm:spPr/>
    </dgm:pt>
    <dgm:pt modelId="{2E1B2DB6-D35D-4E4B-B063-D3D5B58AC000}" type="pres">
      <dgm:prSet presAssocID="{B85C336F-A77B-43CB-BCC0-45E31BB94B7A}" presName="rootText1" presStyleLbl="node0" presStyleIdx="0" presStyleCnt="1">
        <dgm:presLayoutVars>
          <dgm:chPref val="3"/>
        </dgm:presLayoutVars>
      </dgm:prSet>
      <dgm:spPr/>
    </dgm:pt>
    <dgm:pt modelId="{14BAF9AC-FB9B-4DF5-93D2-7F025563BD4A}" type="pres">
      <dgm:prSet presAssocID="{B85C336F-A77B-43CB-BCC0-45E31BB94B7A}" presName="rootConnector1" presStyleLbl="node1" presStyleIdx="0" presStyleCnt="0"/>
      <dgm:spPr/>
    </dgm:pt>
    <dgm:pt modelId="{C99AAEC8-0749-43D8-B102-BEE531BD40F8}" type="pres">
      <dgm:prSet presAssocID="{B85C336F-A77B-43CB-BCC0-45E31BB94B7A}" presName="hierChild2" presStyleCnt="0"/>
      <dgm:spPr/>
    </dgm:pt>
    <dgm:pt modelId="{AF6F5247-88AF-4FEC-B602-AD9F6A717903}" type="pres">
      <dgm:prSet presAssocID="{40F36CE2-DB45-4225-A540-6FA547138C81}" presName="Name37" presStyleLbl="parChTrans1D2" presStyleIdx="0" presStyleCnt="2"/>
      <dgm:spPr/>
    </dgm:pt>
    <dgm:pt modelId="{55F3F42D-ABF0-4DDF-A16C-0046B06A57ED}" type="pres">
      <dgm:prSet presAssocID="{F9A9F65B-68ED-424D-975B-3D7F6456581B}" presName="hierRoot2" presStyleCnt="0">
        <dgm:presLayoutVars>
          <dgm:hierBranch val="init"/>
        </dgm:presLayoutVars>
      </dgm:prSet>
      <dgm:spPr/>
    </dgm:pt>
    <dgm:pt modelId="{FBA6C1E2-5CF7-4BF2-A71C-5EBF431F9A2A}" type="pres">
      <dgm:prSet presAssocID="{F9A9F65B-68ED-424D-975B-3D7F6456581B}" presName="rootComposite" presStyleCnt="0"/>
      <dgm:spPr/>
    </dgm:pt>
    <dgm:pt modelId="{6F90C866-0A38-4BD3-B940-84D5BF54BA81}" type="pres">
      <dgm:prSet presAssocID="{F9A9F65B-68ED-424D-975B-3D7F6456581B}" presName="rootText" presStyleLbl="node2" presStyleIdx="0" presStyleCnt="2">
        <dgm:presLayoutVars>
          <dgm:chPref val="3"/>
        </dgm:presLayoutVars>
      </dgm:prSet>
      <dgm:spPr/>
    </dgm:pt>
    <dgm:pt modelId="{FDCBEE85-ED69-49A2-9E7F-448FB41D036B}" type="pres">
      <dgm:prSet presAssocID="{F9A9F65B-68ED-424D-975B-3D7F6456581B}" presName="rootConnector" presStyleLbl="node2" presStyleIdx="0" presStyleCnt="2"/>
      <dgm:spPr/>
    </dgm:pt>
    <dgm:pt modelId="{4423C5C5-A697-45BC-BF35-61CC068F9354}" type="pres">
      <dgm:prSet presAssocID="{F9A9F65B-68ED-424D-975B-3D7F6456581B}" presName="hierChild4" presStyleCnt="0"/>
      <dgm:spPr/>
    </dgm:pt>
    <dgm:pt modelId="{CF86DE70-DB65-4360-8063-3306F1B7B8F2}" type="pres">
      <dgm:prSet presAssocID="{7765A5B3-1213-4CAB-846A-61B07CD6E305}" presName="Name37" presStyleLbl="parChTrans1D3" presStyleIdx="0" presStyleCnt="3"/>
      <dgm:spPr/>
    </dgm:pt>
    <dgm:pt modelId="{B85F2A2A-F119-4CC8-BA31-5ABF192335D6}" type="pres">
      <dgm:prSet presAssocID="{8B706617-EF23-459A-8097-752D3863869F}" presName="hierRoot2" presStyleCnt="0">
        <dgm:presLayoutVars>
          <dgm:hierBranch val="init"/>
        </dgm:presLayoutVars>
      </dgm:prSet>
      <dgm:spPr/>
    </dgm:pt>
    <dgm:pt modelId="{8B4DC8CA-799A-4E9B-B39C-7B63DBF17BBE}" type="pres">
      <dgm:prSet presAssocID="{8B706617-EF23-459A-8097-752D3863869F}" presName="rootComposite" presStyleCnt="0"/>
      <dgm:spPr/>
    </dgm:pt>
    <dgm:pt modelId="{FC3BA727-E0DF-4758-9A83-EAC24C3F0D58}" type="pres">
      <dgm:prSet presAssocID="{8B706617-EF23-459A-8097-752D3863869F}" presName="rootText" presStyleLbl="node3" presStyleIdx="0" presStyleCnt="3">
        <dgm:presLayoutVars>
          <dgm:chPref val="3"/>
        </dgm:presLayoutVars>
      </dgm:prSet>
      <dgm:spPr/>
    </dgm:pt>
    <dgm:pt modelId="{95F27775-EC67-4606-9AF4-82D2F1F2B245}" type="pres">
      <dgm:prSet presAssocID="{8B706617-EF23-459A-8097-752D3863869F}" presName="rootConnector" presStyleLbl="node3" presStyleIdx="0" presStyleCnt="3"/>
      <dgm:spPr/>
    </dgm:pt>
    <dgm:pt modelId="{319AFB86-3178-4D24-A4D9-29941CC38426}" type="pres">
      <dgm:prSet presAssocID="{8B706617-EF23-459A-8097-752D3863869F}" presName="hierChild4" presStyleCnt="0"/>
      <dgm:spPr/>
    </dgm:pt>
    <dgm:pt modelId="{0F012514-0A9B-427D-BBCD-FB2F1493293D}" type="pres">
      <dgm:prSet presAssocID="{8B706617-EF23-459A-8097-752D3863869F}" presName="hierChild5" presStyleCnt="0"/>
      <dgm:spPr/>
    </dgm:pt>
    <dgm:pt modelId="{7A67573B-3594-4152-B1F3-19F355CCA9CB}" type="pres">
      <dgm:prSet presAssocID="{08939E07-0C2E-49BD-A18F-31BEB44C042B}" presName="Name37" presStyleLbl="parChTrans1D3" presStyleIdx="1" presStyleCnt="3"/>
      <dgm:spPr/>
    </dgm:pt>
    <dgm:pt modelId="{DBF323AF-2CF7-460F-8AE3-A8EC36360A38}" type="pres">
      <dgm:prSet presAssocID="{A3C02552-8AC1-47DE-97CF-1A018F8ECC8C}" presName="hierRoot2" presStyleCnt="0">
        <dgm:presLayoutVars>
          <dgm:hierBranch val="init"/>
        </dgm:presLayoutVars>
      </dgm:prSet>
      <dgm:spPr/>
    </dgm:pt>
    <dgm:pt modelId="{5D11D9DB-5BB4-4F80-B8B2-83671E8F0FB9}" type="pres">
      <dgm:prSet presAssocID="{A3C02552-8AC1-47DE-97CF-1A018F8ECC8C}" presName="rootComposite" presStyleCnt="0"/>
      <dgm:spPr/>
    </dgm:pt>
    <dgm:pt modelId="{1A753CCD-19EF-4931-A33E-3A47EF904EAD}" type="pres">
      <dgm:prSet presAssocID="{A3C02552-8AC1-47DE-97CF-1A018F8ECC8C}" presName="rootText" presStyleLbl="node3" presStyleIdx="1" presStyleCnt="3">
        <dgm:presLayoutVars>
          <dgm:chPref val="3"/>
        </dgm:presLayoutVars>
      </dgm:prSet>
      <dgm:spPr/>
    </dgm:pt>
    <dgm:pt modelId="{D8097F27-012A-4975-9C66-A1714CDFB3C0}" type="pres">
      <dgm:prSet presAssocID="{A3C02552-8AC1-47DE-97CF-1A018F8ECC8C}" presName="rootConnector" presStyleLbl="node3" presStyleIdx="1" presStyleCnt="3"/>
      <dgm:spPr/>
    </dgm:pt>
    <dgm:pt modelId="{7E5AD930-3DD0-43AE-AF9F-61EFF32B2824}" type="pres">
      <dgm:prSet presAssocID="{A3C02552-8AC1-47DE-97CF-1A018F8ECC8C}" presName="hierChild4" presStyleCnt="0"/>
      <dgm:spPr/>
    </dgm:pt>
    <dgm:pt modelId="{970C9F9E-4172-49BB-99A7-9E56B6AB212D}" type="pres">
      <dgm:prSet presAssocID="{A3C02552-8AC1-47DE-97CF-1A018F8ECC8C}" presName="hierChild5" presStyleCnt="0"/>
      <dgm:spPr/>
    </dgm:pt>
    <dgm:pt modelId="{DB6B4C80-7D10-4002-9B9C-D543A7B3889E}" type="pres">
      <dgm:prSet presAssocID="{84197C4D-48E8-49E8-AB93-237E39CAE665}" presName="Name37" presStyleLbl="parChTrans1D3" presStyleIdx="2" presStyleCnt="3"/>
      <dgm:spPr/>
    </dgm:pt>
    <dgm:pt modelId="{6B4D4241-4D0B-4016-AEB9-16B7F0DB3CD5}" type="pres">
      <dgm:prSet presAssocID="{190B0D16-0ACE-48FD-9D58-2A03F3F3DF6B}" presName="hierRoot2" presStyleCnt="0">
        <dgm:presLayoutVars>
          <dgm:hierBranch val="init"/>
        </dgm:presLayoutVars>
      </dgm:prSet>
      <dgm:spPr/>
    </dgm:pt>
    <dgm:pt modelId="{C8149922-9494-4ECC-9C9C-A06DB76B8652}" type="pres">
      <dgm:prSet presAssocID="{190B0D16-0ACE-48FD-9D58-2A03F3F3DF6B}" presName="rootComposite" presStyleCnt="0"/>
      <dgm:spPr/>
    </dgm:pt>
    <dgm:pt modelId="{697F295D-6234-4E7E-A4FE-635164608BAD}" type="pres">
      <dgm:prSet presAssocID="{190B0D16-0ACE-48FD-9D58-2A03F3F3DF6B}" presName="rootText" presStyleLbl="node3" presStyleIdx="2" presStyleCnt="3">
        <dgm:presLayoutVars>
          <dgm:chPref val="3"/>
        </dgm:presLayoutVars>
      </dgm:prSet>
      <dgm:spPr/>
    </dgm:pt>
    <dgm:pt modelId="{DC876492-4C9C-48D1-92F3-C6D746D9E9E7}" type="pres">
      <dgm:prSet presAssocID="{190B0D16-0ACE-48FD-9D58-2A03F3F3DF6B}" presName="rootConnector" presStyleLbl="node3" presStyleIdx="2" presStyleCnt="3"/>
      <dgm:spPr/>
    </dgm:pt>
    <dgm:pt modelId="{B6F682F3-2C91-4E0D-8F2A-F500D00544B7}" type="pres">
      <dgm:prSet presAssocID="{190B0D16-0ACE-48FD-9D58-2A03F3F3DF6B}" presName="hierChild4" presStyleCnt="0"/>
      <dgm:spPr/>
    </dgm:pt>
    <dgm:pt modelId="{845641F3-AD36-40BC-B82B-3FDEABFBFB49}" type="pres">
      <dgm:prSet presAssocID="{190B0D16-0ACE-48FD-9D58-2A03F3F3DF6B}" presName="hierChild5" presStyleCnt="0"/>
      <dgm:spPr/>
    </dgm:pt>
    <dgm:pt modelId="{28C7ECAF-57BC-46C9-84F7-45B68EF723A1}" type="pres">
      <dgm:prSet presAssocID="{F9A9F65B-68ED-424D-975B-3D7F6456581B}" presName="hierChild5" presStyleCnt="0"/>
      <dgm:spPr/>
    </dgm:pt>
    <dgm:pt modelId="{92305F6E-83CA-4496-8A8F-9321AB375B19}" type="pres">
      <dgm:prSet presAssocID="{3639D9E1-DAB4-47B7-8200-4E6E887981FF}" presName="Name37" presStyleLbl="parChTrans1D2" presStyleIdx="1" presStyleCnt="2"/>
      <dgm:spPr/>
    </dgm:pt>
    <dgm:pt modelId="{8D7F4E13-8AEA-4923-870F-D37151995067}" type="pres">
      <dgm:prSet presAssocID="{7B3FC5CE-9B04-4881-8BC8-CCCB75957427}" presName="hierRoot2" presStyleCnt="0">
        <dgm:presLayoutVars>
          <dgm:hierBranch val="init"/>
        </dgm:presLayoutVars>
      </dgm:prSet>
      <dgm:spPr/>
    </dgm:pt>
    <dgm:pt modelId="{2D556841-9939-4EEC-ACE2-F353A71D5391}" type="pres">
      <dgm:prSet presAssocID="{7B3FC5CE-9B04-4881-8BC8-CCCB75957427}" presName="rootComposite" presStyleCnt="0"/>
      <dgm:spPr/>
    </dgm:pt>
    <dgm:pt modelId="{8B3DA6F4-85F8-44B0-A74B-D2F4A5D12221}" type="pres">
      <dgm:prSet presAssocID="{7B3FC5CE-9B04-4881-8BC8-CCCB75957427}" presName="rootText" presStyleLbl="node2" presStyleIdx="1" presStyleCnt="2" custScaleX="109351">
        <dgm:presLayoutVars>
          <dgm:chPref val="3"/>
        </dgm:presLayoutVars>
      </dgm:prSet>
      <dgm:spPr/>
    </dgm:pt>
    <dgm:pt modelId="{B3732B15-6504-4938-810B-6E97CB2D70CD}" type="pres">
      <dgm:prSet presAssocID="{7B3FC5CE-9B04-4881-8BC8-CCCB75957427}" presName="rootConnector" presStyleLbl="node2" presStyleIdx="1" presStyleCnt="2"/>
      <dgm:spPr/>
    </dgm:pt>
    <dgm:pt modelId="{F2A79BD9-DBC3-4F4E-AA7C-204813DD012E}" type="pres">
      <dgm:prSet presAssocID="{7B3FC5CE-9B04-4881-8BC8-CCCB75957427}" presName="hierChild4" presStyleCnt="0"/>
      <dgm:spPr/>
    </dgm:pt>
    <dgm:pt modelId="{D70B9206-8017-4FDB-BB5A-7DA2811B1996}" type="pres">
      <dgm:prSet presAssocID="{7B3FC5CE-9B04-4881-8BC8-CCCB75957427}" presName="hierChild5" presStyleCnt="0"/>
      <dgm:spPr/>
    </dgm:pt>
    <dgm:pt modelId="{7AE0CDD0-FBC5-4FF2-B64A-73F5CE379CD8}" type="pres">
      <dgm:prSet presAssocID="{B85C336F-A77B-43CB-BCC0-45E31BB94B7A}" presName="hierChild3" presStyleCnt="0"/>
      <dgm:spPr/>
    </dgm:pt>
  </dgm:ptLst>
  <dgm:cxnLst>
    <dgm:cxn modelId="{2A4AE501-55FF-4FA5-ACC8-E476C2CAAFD1}" type="presOf" srcId="{40F36CE2-DB45-4225-A540-6FA547138C81}" destId="{AF6F5247-88AF-4FEC-B602-AD9F6A717903}" srcOrd="0" destOrd="0" presId="urn:microsoft.com/office/officeart/2005/8/layout/orgChart1#3"/>
    <dgm:cxn modelId="{F2A25810-A0DF-44E4-B244-C2DDE693DC4E}" srcId="{F9A9F65B-68ED-424D-975B-3D7F6456581B}" destId="{8B706617-EF23-459A-8097-752D3863869F}" srcOrd="0" destOrd="0" parTransId="{7765A5B3-1213-4CAB-846A-61B07CD6E305}" sibTransId="{9C46E3DA-10B9-480A-AC60-6FF1830EF1E3}"/>
    <dgm:cxn modelId="{17054F29-E054-4176-8960-4AFB63AE256E}" type="presOf" srcId="{84197C4D-48E8-49E8-AB93-237E39CAE665}" destId="{DB6B4C80-7D10-4002-9B9C-D543A7B3889E}" srcOrd="0" destOrd="0" presId="urn:microsoft.com/office/officeart/2005/8/layout/orgChart1#3"/>
    <dgm:cxn modelId="{B841A134-B2CC-4217-8F03-64D48C47501A}" type="presOf" srcId="{08939E07-0C2E-49BD-A18F-31BEB44C042B}" destId="{7A67573B-3594-4152-B1F3-19F355CCA9CB}" srcOrd="0" destOrd="0" presId="urn:microsoft.com/office/officeart/2005/8/layout/orgChart1#3"/>
    <dgm:cxn modelId="{E8519639-5DF7-433A-A8E6-595AC097E4A7}" type="presOf" srcId="{8B706617-EF23-459A-8097-752D3863869F}" destId="{95F27775-EC67-4606-9AF4-82D2F1F2B245}" srcOrd="2" destOrd="0" presId="urn:microsoft.com/office/officeart/2005/8/layout/orgChart1#3"/>
    <dgm:cxn modelId="{7997483E-3FAA-4382-9933-4B080B1AE7E1}" type="presOf" srcId="{A3C02552-8AC1-47DE-97CF-1A018F8ECC8C}" destId="{D8097F27-012A-4975-9C66-A1714CDFB3C0}" srcOrd="2" destOrd="0" presId="urn:microsoft.com/office/officeart/2005/8/layout/orgChart1#3"/>
    <dgm:cxn modelId="{8D12E246-9D71-439A-9117-4E66E739C0F1}" type="presOf" srcId="{7B3FC5CE-9B04-4881-8BC8-CCCB75957427}" destId="{8B3DA6F4-85F8-44B0-A74B-D2F4A5D12221}" srcOrd="1" destOrd="0" presId="urn:microsoft.com/office/officeart/2005/8/layout/orgChart1#3"/>
    <dgm:cxn modelId="{07451A69-76D0-4223-A836-E3AA7662F329}" type="presOf" srcId="{7B3FC5CE-9B04-4881-8BC8-CCCB75957427}" destId="{2D556841-9939-4EEC-ACE2-F353A71D5391}" srcOrd="0" destOrd="0" presId="urn:microsoft.com/office/officeart/2005/8/layout/orgChart1#3"/>
    <dgm:cxn modelId="{6DE7C26C-8F2A-48C3-82A8-40F8EC30D774}" type="presOf" srcId="{A3C02552-8AC1-47DE-97CF-1A018F8ECC8C}" destId="{1A753CCD-19EF-4931-A33E-3A47EF904EAD}" srcOrd="1" destOrd="0" presId="urn:microsoft.com/office/officeart/2005/8/layout/orgChart1#3"/>
    <dgm:cxn modelId="{2F7B476E-941D-4EBB-8106-911AB3C17E9A}" type="presOf" srcId="{B85C336F-A77B-43CB-BCC0-45E31BB94B7A}" destId="{14BAF9AC-FB9B-4DF5-93D2-7F025563BD4A}" srcOrd="2" destOrd="0" presId="urn:microsoft.com/office/officeart/2005/8/layout/orgChart1#3"/>
    <dgm:cxn modelId="{A7F3BB4F-D57C-4B4B-998F-688336729D03}" type="presOf" srcId="{190B0D16-0ACE-48FD-9D58-2A03F3F3DF6B}" destId="{697F295D-6234-4E7E-A4FE-635164608BAD}" srcOrd="1" destOrd="0" presId="urn:microsoft.com/office/officeart/2005/8/layout/orgChart1#3"/>
    <dgm:cxn modelId="{5AD51956-506E-4CA3-823E-B655E6BE24C7}" type="presOf" srcId="{F9A9F65B-68ED-424D-975B-3D7F6456581B}" destId="{FDCBEE85-ED69-49A2-9E7F-448FB41D036B}" srcOrd="2" destOrd="0" presId="urn:microsoft.com/office/officeart/2005/8/layout/orgChart1#3"/>
    <dgm:cxn modelId="{74C04A58-20F1-4C62-B550-3D4397BC1D01}" srcId="{F9A9F65B-68ED-424D-975B-3D7F6456581B}" destId="{A3C02552-8AC1-47DE-97CF-1A018F8ECC8C}" srcOrd="1" destOrd="0" parTransId="{08939E07-0C2E-49BD-A18F-31BEB44C042B}" sibTransId="{F484343E-74BF-4E4F-A482-2974B5783654}"/>
    <dgm:cxn modelId="{12306E78-9FD7-482D-A87F-D59490BF9881}" type="presOf" srcId="{A3C02552-8AC1-47DE-97CF-1A018F8ECC8C}" destId="{5D11D9DB-5BB4-4F80-B8B2-83671E8F0FB9}" srcOrd="0" destOrd="0" presId="urn:microsoft.com/office/officeart/2005/8/layout/orgChart1#3"/>
    <dgm:cxn modelId="{6B138C7A-6C52-422C-91E9-051226D7CD6A}" type="presOf" srcId="{F9A9F65B-68ED-424D-975B-3D7F6456581B}" destId="{FBA6C1E2-5CF7-4BF2-A71C-5EBF431F9A2A}" srcOrd="0" destOrd="0" presId="urn:microsoft.com/office/officeart/2005/8/layout/orgChart1#3"/>
    <dgm:cxn modelId="{0D57CA7B-7165-4FC6-A96A-9D83F22548DF}" type="presOf" srcId="{B85C336F-A77B-43CB-BCC0-45E31BB94B7A}" destId="{9A6EF7C9-0A4E-4B30-B995-B5A3B3EDBACC}" srcOrd="0" destOrd="0" presId="urn:microsoft.com/office/officeart/2005/8/layout/orgChart1#3"/>
    <dgm:cxn modelId="{83672088-F580-435D-9A2B-F2A618F35166}" type="presOf" srcId="{3639D9E1-DAB4-47B7-8200-4E6E887981FF}" destId="{92305F6E-83CA-4496-8A8F-9321AB375B19}" srcOrd="0" destOrd="0" presId="urn:microsoft.com/office/officeart/2005/8/layout/orgChart1#3"/>
    <dgm:cxn modelId="{66798C89-01EE-418E-BD9B-0B0E0B94870A}" type="presOf" srcId="{1466B56B-3659-4263-83FB-ED97B332E36E}" destId="{3EFC09DA-B803-479B-BEFA-8B999C310737}" srcOrd="0" destOrd="0" presId="urn:microsoft.com/office/officeart/2005/8/layout/orgChart1#3"/>
    <dgm:cxn modelId="{30D757A2-570F-4BE7-9A3E-775419D2B3D5}" type="presOf" srcId="{190B0D16-0ACE-48FD-9D58-2A03F3F3DF6B}" destId="{DC876492-4C9C-48D1-92F3-C6D746D9E9E7}" srcOrd="2" destOrd="0" presId="urn:microsoft.com/office/officeart/2005/8/layout/orgChart1#3"/>
    <dgm:cxn modelId="{A1A48CA5-C053-4E24-934B-F49499AA43AC}" type="presOf" srcId="{8B706617-EF23-459A-8097-752D3863869F}" destId="{8B4DC8CA-799A-4E9B-B39C-7B63DBF17BBE}" srcOrd="0" destOrd="0" presId="urn:microsoft.com/office/officeart/2005/8/layout/orgChart1#3"/>
    <dgm:cxn modelId="{54D60CA6-C4FC-4532-AA6C-C90497875ED6}" srcId="{1466B56B-3659-4263-83FB-ED97B332E36E}" destId="{B85C336F-A77B-43CB-BCC0-45E31BB94B7A}" srcOrd="0" destOrd="0" parTransId="{E94CD66E-1DAE-4CF0-A4B3-AE593B5B9776}" sibTransId="{95601725-7C70-4D64-8CAE-84F0CC7DCF05}"/>
    <dgm:cxn modelId="{A44BACC1-CCE1-42A2-A2DA-55465A1DDD95}" type="presOf" srcId="{F9A9F65B-68ED-424D-975B-3D7F6456581B}" destId="{6F90C866-0A38-4BD3-B940-84D5BF54BA81}" srcOrd="1" destOrd="0" presId="urn:microsoft.com/office/officeart/2005/8/layout/orgChart1#3"/>
    <dgm:cxn modelId="{883DBAC3-0CCB-447F-A273-9B7719EFD6A5}" type="presOf" srcId="{7B3FC5CE-9B04-4881-8BC8-CCCB75957427}" destId="{B3732B15-6504-4938-810B-6E97CB2D70CD}" srcOrd="2" destOrd="0" presId="urn:microsoft.com/office/officeart/2005/8/layout/orgChart1#3"/>
    <dgm:cxn modelId="{A88F4DD0-ED91-4206-AA46-08F26AA1DD1F}" srcId="{B85C336F-A77B-43CB-BCC0-45E31BB94B7A}" destId="{F9A9F65B-68ED-424D-975B-3D7F6456581B}" srcOrd="0" destOrd="0" parTransId="{40F36CE2-DB45-4225-A540-6FA547138C81}" sibTransId="{3E09EDE1-CB1F-48B0-B96B-55AF0B08572C}"/>
    <dgm:cxn modelId="{196418E4-4967-4C00-B544-DAAD7D6BDB90}" type="presOf" srcId="{190B0D16-0ACE-48FD-9D58-2A03F3F3DF6B}" destId="{C8149922-9494-4ECC-9C9C-A06DB76B8652}" srcOrd="0" destOrd="0" presId="urn:microsoft.com/office/officeart/2005/8/layout/orgChart1#3"/>
    <dgm:cxn modelId="{A003A8E9-392B-4FA7-A655-9426194EF76C}" srcId="{F9A9F65B-68ED-424D-975B-3D7F6456581B}" destId="{190B0D16-0ACE-48FD-9D58-2A03F3F3DF6B}" srcOrd="2" destOrd="0" parTransId="{84197C4D-48E8-49E8-AB93-237E39CAE665}" sibTransId="{41545741-3CE1-423B-BCCF-AD14576C01A1}"/>
    <dgm:cxn modelId="{0BB630EA-EC53-4FB2-ABBB-0AE7DB7DF931}" type="presOf" srcId="{7765A5B3-1213-4CAB-846A-61B07CD6E305}" destId="{CF86DE70-DB65-4360-8063-3306F1B7B8F2}" srcOrd="0" destOrd="0" presId="urn:microsoft.com/office/officeart/2005/8/layout/orgChart1#3"/>
    <dgm:cxn modelId="{6A7C6EEE-3B1C-4EAA-92C5-1987E1EE08CF}" type="presOf" srcId="{8B706617-EF23-459A-8097-752D3863869F}" destId="{FC3BA727-E0DF-4758-9A83-EAC24C3F0D58}" srcOrd="1" destOrd="0" presId="urn:microsoft.com/office/officeart/2005/8/layout/orgChart1#3"/>
    <dgm:cxn modelId="{9B2EF1EF-FC32-4056-8390-A87229D475A1}" srcId="{B85C336F-A77B-43CB-BCC0-45E31BB94B7A}" destId="{7B3FC5CE-9B04-4881-8BC8-CCCB75957427}" srcOrd="1" destOrd="0" parTransId="{3639D9E1-DAB4-47B7-8200-4E6E887981FF}" sibTransId="{B208670A-A101-4FC5-B41E-6BD89EC5ABCF}"/>
    <dgm:cxn modelId="{DCE1E6F0-D6C6-44B6-A653-4A272F454946}" type="presOf" srcId="{B85C336F-A77B-43CB-BCC0-45E31BB94B7A}" destId="{2E1B2DB6-D35D-4E4B-B063-D3D5B58AC000}" srcOrd="1" destOrd="0" presId="urn:microsoft.com/office/officeart/2005/8/layout/orgChart1#3"/>
    <dgm:cxn modelId="{91F4793F-CAE8-43EE-9FF0-0E5E07A64AD3}" type="presParOf" srcId="{3EFC09DA-B803-479B-BEFA-8B999C310737}" destId="{CFA445C8-72E0-4074-BA5D-685EC7E76297}" srcOrd="0" destOrd="0" presId="urn:microsoft.com/office/officeart/2005/8/layout/orgChart1#3"/>
    <dgm:cxn modelId="{72B01941-5410-420E-B824-64E634AE1F3B}" type="presParOf" srcId="{CFA445C8-72E0-4074-BA5D-685EC7E76297}" destId="{9A6EF7C9-0A4E-4B30-B995-B5A3B3EDBACC}" srcOrd="0" destOrd="0" presId="urn:microsoft.com/office/officeart/2005/8/layout/orgChart1#3"/>
    <dgm:cxn modelId="{5177A8B9-9A65-451A-9DCB-1352ABE2375E}" type="presParOf" srcId="{9A6EF7C9-0A4E-4B30-B995-B5A3B3EDBACC}" destId="{2E1B2DB6-D35D-4E4B-B063-D3D5B58AC000}" srcOrd="0" destOrd="0" presId="urn:microsoft.com/office/officeart/2005/8/layout/orgChart1#3"/>
    <dgm:cxn modelId="{DB37F479-C2B9-4B46-BF6C-90DB0F7EC0D2}" type="presParOf" srcId="{9A6EF7C9-0A4E-4B30-B995-B5A3B3EDBACC}" destId="{14BAF9AC-FB9B-4DF5-93D2-7F025563BD4A}" srcOrd="1" destOrd="0" presId="urn:microsoft.com/office/officeart/2005/8/layout/orgChart1#3"/>
    <dgm:cxn modelId="{AA471A9E-D827-4A0C-9583-FE7B353FEC14}" type="presParOf" srcId="{CFA445C8-72E0-4074-BA5D-685EC7E76297}" destId="{C99AAEC8-0749-43D8-B102-BEE531BD40F8}" srcOrd="1" destOrd="0" presId="urn:microsoft.com/office/officeart/2005/8/layout/orgChart1#3"/>
    <dgm:cxn modelId="{92D53855-24A7-4A7C-B9B0-ABFF4B9C5C98}" type="presParOf" srcId="{C99AAEC8-0749-43D8-B102-BEE531BD40F8}" destId="{AF6F5247-88AF-4FEC-B602-AD9F6A717903}" srcOrd="0" destOrd="0" presId="urn:microsoft.com/office/officeart/2005/8/layout/orgChart1#3"/>
    <dgm:cxn modelId="{3DFA3ECC-B678-4C69-9777-E3A3C62DCEE3}" type="presParOf" srcId="{C99AAEC8-0749-43D8-B102-BEE531BD40F8}" destId="{55F3F42D-ABF0-4DDF-A16C-0046B06A57ED}" srcOrd="1" destOrd="0" presId="urn:microsoft.com/office/officeart/2005/8/layout/orgChart1#3"/>
    <dgm:cxn modelId="{1B3456BD-3F0E-4684-9665-4506361D2868}" type="presParOf" srcId="{55F3F42D-ABF0-4DDF-A16C-0046B06A57ED}" destId="{FBA6C1E2-5CF7-4BF2-A71C-5EBF431F9A2A}" srcOrd="0" destOrd="0" presId="urn:microsoft.com/office/officeart/2005/8/layout/orgChart1#3"/>
    <dgm:cxn modelId="{2E71519F-E98A-4D89-8D01-8E30E10F6C9B}" type="presParOf" srcId="{FBA6C1E2-5CF7-4BF2-A71C-5EBF431F9A2A}" destId="{6F90C866-0A38-4BD3-B940-84D5BF54BA81}" srcOrd="0" destOrd="0" presId="urn:microsoft.com/office/officeart/2005/8/layout/orgChart1#3"/>
    <dgm:cxn modelId="{6BBEF166-8C3C-4263-8125-EC10BEAD1A8A}" type="presParOf" srcId="{FBA6C1E2-5CF7-4BF2-A71C-5EBF431F9A2A}" destId="{FDCBEE85-ED69-49A2-9E7F-448FB41D036B}" srcOrd="1" destOrd="0" presId="urn:microsoft.com/office/officeart/2005/8/layout/orgChart1#3"/>
    <dgm:cxn modelId="{4E1227BD-9347-427D-838D-AD67A18B1BF4}" type="presParOf" srcId="{55F3F42D-ABF0-4DDF-A16C-0046B06A57ED}" destId="{4423C5C5-A697-45BC-BF35-61CC068F9354}" srcOrd="1" destOrd="0" presId="urn:microsoft.com/office/officeart/2005/8/layout/orgChart1#3"/>
    <dgm:cxn modelId="{95ABD185-AA43-4740-AFCE-CEEDE3C4B158}" type="presParOf" srcId="{4423C5C5-A697-45BC-BF35-61CC068F9354}" destId="{CF86DE70-DB65-4360-8063-3306F1B7B8F2}" srcOrd="0" destOrd="0" presId="urn:microsoft.com/office/officeart/2005/8/layout/orgChart1#3"/>
    <dgm:cxn modelId="{86A0817E-F620-46C7-9296-A9BCB5E04D01}" type="presParOf" srcId="{4423C5C5-A697-45BC-BF35-61CC068F9354}" destId="{B85F2A2A-F119-4CC8-BA31-5ABF192335D6}" srcOrd="1" destOrd="0" presId="urn:microsoft.com/office/officeart/2005/8/layout/orgChart1#3"/>
    <dgm:cxn modelId="{86B33BD8-BFBA-4DCB-97A4-00774C84556D}" type="presParOf" srcId="{B85F2A2A-F119-4CC8-BA31-5ABF192335D6}" destId="{8B4DC8CA-799A-4E9B-B39C-7B63DBF17BBE}" srcOrd="0" destOrd="0" presId="urn:microsoft.com/office/officeart/2005/8/layout/orgChart1#3"/>
    <dgm:cxn modelId="{42FC8A9B-5D45-476E-912C-B58FA3CD946F}" type="presParOf" srcId="{8B4DC8CA-799A-4E9B-B39C-7B63DBF17BBE}" destId="{FC3BA727-E0DF-4758-9A83-EAC24C3F0D58}" srcOrd="0" destOrd="0" presId="urn:microsoft.com/office/officeart/2005/8/layout/orgChart1#3"/>
    <dgm:cxn modelId="{8B0C1545-717C-48B7-8EE8-FC8CD82D1574}" type="presParOf" srcId="{8B4DC8CA-799A-4E9B-B39C-7B63DBF17BBE}" destId="{95F27775-EC67-4606-9AF4-82D2F1F2B245}" srcOrd="1" destOrd="0" presId="urn:microsoft.com/office/officeart/2005/8/layout/orgChart1#3"/>
    <dgm:cxn modelId="{08A8C8F3-3E03-45F7-9805-2912D5D4C46C}" type="presParOf" srcId="{B85F2A2A-F119-4CC8-BA31-5ABF192335D6}" destId="{319AFB86-3178-4D24-A4D9-29941CC38426}" srcOrd="1" destOrd="0" presId="urn:microsoft.com/office/officeart/2005/8/layout/orgChart1#3"/>
    <dgm:cxn modelId="{A6082CFE-19AC-450C-A9B3-6ECDBC8ABED0}" type="presParOf" srcId="{B85F2A2A-F119-4CC8-BA31-5ABF192335D6}" destId="{0F012514-0A9B-427D-BBCD-FB2F1493293D}" srcOrd="2" destOrd="0" presId="urn:microsoft.com/office/officeart/2005/8/layout/orgChart1#3"/>
    <dgm:cxn modelId="{EDDC84FA-8796-4500-A4C2-A4FB8DC9ACD3}" type="presParOf" srcId="{4423C5C5-A697-45BC-BF35-61CC068F9354}" destId="{7A67573B-3594-4152-B1F3-19F355CCA9CB}" srcOrd="2" destOrd="0" presId="urn:microsoft.com/office/officeart/2005/8/layout/orgChart1#3"/>
    <dgm:cxn modelId="{EA560159-C14A-4AA5-B97B-F243CABB528D}" type="presParOf" srcId="{4423C5C5-A697-45BC-BF35-61CC068F9354}" destId="{DBF323AF-2CF7-460F-8AE3-A8EC36360A38}" srcOrd="3" destOrd="0" presId="urn:microsoft.com/office/officeart/2005/8/layout/orgChart1#3"/>
    <dgm:cxn modelId="{17A73703-3072-47A6-8581-A7244CD8F773}" type="presParOf" srcId="{DBF323AF-2CF7-460F-8AE3-A8EC36360A38}" destId="{5D11D9DB-5BB4-4F80-B8B2-83671E8F0FB9}" srcOrd="0" destOrd="0" presId="urn:microsoft.com/office/officeart/2005/8/layout/orgChart1#3"/>
    <dgm:cxn modelId="{AD1B3E1B-D1EC-4D07-A537-95CADCFAF984}" type="presParOf" srcId="{5D11D9DB-5BB4-4F80-B8B2-83671E8F0FB9}" destId="{1A753CCD-19EF-4931-A33E-3A47EF904EAD}" srcOrd="0" destOrd="0" presId="urn:microsoft.com/office/officeart/2005/8/layout/orgChart1#3"/>
    <dgm:cxn modelId="{9669DEC9-A1FF-4572-8DA9-CECF76845A49}" type="presParOf" srcId="{5D11D9DB-5BB4-4F80-B8B2-83671E8F0FB9}" destId="{D8097F27-012A-4975-9C66-A1714CDFB3C0}" srcOrd="1" destOrd="0" presId="urn:microsoft.com/office/officeart/2005/8/layout/orgChart1#3"/>
    <dgm:cxn modelId="{0B071D8E-E37C-4236-B88D-0FAD820C119A}" type="presParOf" srcId="{DBF323AF-2CF7-460F-8AE3-A8EC36360A38}" destId="{7E5AD930-3DD0-43AE-AF9F-61EFF32B2824}" srcOrd="1" destOrd="0" presId="urn:microsoft.com/office/officeart/2005/8/layout/orgChart1#3"/>
    <dgm:cxn modelId="{99FF6910-7786-45A7-BDF0-B23AC16383E4}" type="presParOf" srcId="{DBF323AF-2CF7-460F-8AE3-A8EC36360A38}" destId="{970C9F9E-4172-49BB-99A7-9E56B6AB212D}" srcOrd="2" destOrd="0" presId="urn:microsoft.com/office/officeart/2005/8/layout/orgChart1#3"/>
    <dgm:cxn modelId="{D508A2C8-0D79-453D-A5B0-CAE4D9E72A0A}" type="presParOf" srcId="{4423C5C5-A697-45BC-BF35-61CC068F9354}" destId="{DB6B4C80-7D10-4002-9B9C-D543A7B3889E}" srcOrd="4" destOrd="0" presId="urn:microsoft.com/office/officeart/2005/8/layout/orgChart1#3"/>
    <dgm:cxn modelId="{C8900A73-9091-41C9-860F-D8806AB8345E}" type="presParOf" srcId="{4423C5C5-A697-45BC-BF35-61CC068F9354}" destId="{6B4D4241-4D0B-4016-AEB9-16B7F0DB3CD5}" srcOrd="5" destOrd="0" presId="urn:microsoft.com/office/officeart/2005/8/layout/orgChart1#3"/>
    <dgm:cxn modelId="{66848434-FFD9-4C7D-A915-9AE5A9C13340}" type="presParOf" srcId="{6B4D4241-4D0B-4016-AEB9-16B7F0DB3CD5}" destId="{C8149922-9494-4ECC-9C9C-A06DB76B8652}" srcOrd="0" destOrd="0" presId="urn:microsoft.com/office/officeart/2005/8/layout/orgChart1#3"/>
    <dgm:cxn modelId="{F5FCAED6-3BBB-4AD1-BF59-3FB8E61D2D3C}" type="presParOf" srcId="{C8149922-9494-4ECC-9C9C-A06DB76B8652}" destId="{697F295D-6234-4E7E-A4FE-635164608BAD}" srcOrd="0" destOrd="0" presId="urn:microsoft.com/office/officeart/2005/8/layout/orgChart1#3"/>
    <dgm:cxn modelId="{0C443C58-6F80-443E-AEDD-5DFD75C23167}" type="presParOf" srcId="{C8149922-9494-4ECC-9C9C-A06DB76B8652}" destId="{DC876492-4C9C-48D1-92F3-C6D746D9E9E7}" srcOrd="1" destOrd="0" presId="urn:microsoft.com/office/officeart/2005/8/layout/orgChart1#3"/>
    <dgm:cxn modelId="{41EED704-17BC-41E2-AB8C-F4F890D9CC9A}" type="presParOf" srcId="{6B4D4241-4D0B-4016-AEB9-16B7F0DB3CD5}" destId="{B6F682F3-2C91-4E0D-8F2A-F500D00544B7}" srcOrd="1" destOrd="0" presId="urn:microsoft.com/office/officeart/2005/8/layout/orgChart1#3"/>
    <dgm:cxn modelId="{3CE2DE9A-D48A-452E-A0D6-48CC352AAD04}" type="presParOf" srcId="{6B4D4241-4D0B-4016-AEB9-16B7F0DB3CD5}" destId="{845641F3-AD36-40BC-B82B-3FDEABFBFB49}" srcOrd="2" destOrd="0" presId="urn:microsoft.com/office/officeart/2005/8/layout/orgChart1#3"/>
    <dgm:cxn modelId="{DFF4EBE8-338E-4348-ACAA-AE7CE1862BAA}" type="presParOf" srcId="{55F3F42D-ABF0-4DDF-A16C-0046B06A57ED}" destId="{28C7ECAF-57BC-46C9-84F7-45B68EF723A1}" srcOrd="2" destOrd="0" presId="urn:microsoft.com/office/officeart/2005/8/layout/orgChart1#3"/>
    <dgm:cxn modelId="{F1820FC9-716E-41B7-98E0-10162BA74F55}" type="presParOf" srcId="{C99AAEC8-0749-43D8-B102-BEE531BD40F8}" destId="{92305F6E-83CA-4496-8A8F-9321AB375B19}" srcOrd="2" destOrd="0" presId="urn:microsoft.com/office/officeart/2005/8/layout/orgChart1#3"/>
    <dgm:cxn modelId="{7F82A27B-8E5A-4A4C-BD44-2C520B0C9C1C}" type="presParOf" srcId="{C99AAEC8-0749-43D8-B102-BEE531BD40F8}" destId="{8D7F4E13-8AEA-4923-870F-D37151995067}" srcOrd="3" destOrd="0" presId="urn:microsoft.com/office/officeart/2005/8/layout/orgChart1#3"/>
    <dgm:cxn modelId="{E5121690-7B0A-4A87-ADF0-2DBB44F7CE58}" type="presParOf" srcId="{8D7F4E13-8AEA-4923-870F-D37151995067}" destId="{2D556841-9939-4EEC-ACE2-F353A71D5391}" srcOrd="0" destOrd="0" presId="urn:microsoft.com/office/officeart/2005/8/layout/orgChart1#3"/>
    <dgm:cxn modelId="{D88A8ABD-8B56-4A33-BC65-C0790B6721E2}" type="presParOf" srcId="{2D556841-9939-4EEC-ACE2-F353A71D5391}" destId="{8B3DA6F4-85F8-44B0-A74B-D2F4A5D12221}" srcOrd="0" destOrd="0" presId="urn:microsoft.com/office/officeart/2005/8/layout/orgChart1#3"/>
    <dgm:cxn modelId="{B650FD67-9C09-46E5-B562-362AB675AF73}" type="presParOf" srcId="{2D556841-9939-4EEC-ACE2-F353A71D5391}" destId="{B3732B15-6504-4938-810B-6E97CB2D70CD}" srcOrd="1" destOrd="0" presId="urn:microsoft.com/office/officeart/2005/8/layout/orgChart1#3"/>
    <dgm:cxn modelId="{B48CF358-B0BE-42A9-AE3D-9F22D44626DE}" type="presParOf" srcId="{8D7F4E13-8AEA-4923-870F-D37151995067}" destId="{F2A79BD9-DBC3-4F4E-AA7C-204813DD012E}" srcOrd="1" destOrd="0" presId="urn:microsoft.com/office/officeart/2005/8/layout/orgChart1#3"/>
    <dgm:cxn modelId="{4001D47D-2D98-4A05-AE8C-FAAD8314BD3A}" type="presParOf" srcId="{8D7F4E13-8AEA-4923-870F-D37151995067}" destId="{D70B9206-8017-4FDB-BB5A-7DA2811B1996}" srcOrd="2" destOrd="0" presId="urn:microsoft.com/office/officeart/2005/8/layout/orgChart1#3"/>
    <dgm:cxn modelId="{E1BD82EF-D211-436E-ACA8-264B8B37899C}" type="presParOf" srcId="{CFA445C8-72E0-4074-BA5D-685EC7E76297}" destId="{7AE0CDD0-FBC5-4FF2-B64A-73F5CE379CD8}" srcOrd="2" destOrd="0" presId="urn:microsoft.com/office/officeart/2005/8/layout/orgChart1#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305F6E-83CA-4496-8A8F-9321AB375B19}">
      <dsp:nvSpPr>
        <dsp:cNvPr id="0" name=""/>
        <dsp:cNvSpPr/>
      </dsp:nvSpPr>
      <dsp:spPr>
        <a:xfrm>
          <a:off x="3536864" y="733670"/>
          <a:ext cx="884183" cy="3069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453"/>
              </a:lnTo>
              <a:lnTo>
                <a:pt x="884183" y="153453"/>
              </a:lnTo>
              <a:lnTo>
                <a:pt x="884183" y="306906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6B4C80-7D10-4002-9B9C-D543A7B3889E}">
      <dsp:nvSpPr>
        <dsp:cNvPr id="0" name=""/>
        <dsp:cNvSpPr/>
      </dsp:nvSpPr>
      <dsp:spPr>
        <a:xfrm>
          <a:off x="1999765" y="1771307"/>
          <a:ext cx="219219" cy="2747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7545"/>
              </a:lnTo>
              <a:lnTo>
                <a:pt x="219219" y="2747545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67573B-3594-4152-B1F3-19F355CCA9CB}">
      <dsp:nvSpPr>
        <dsp:cNvPr id="0" name=""/>
        <dsp:cNvSpPr/>
      </dsp:nvSpPr>
      <dsp:spPr>
        <a:xfrm>
          <a:off x="1999765" y="1771307"/>
          <a:ext cx="219219" cy="1709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9908"/>
              </a:lnTo>
              <a:lnTo>
                <a:pt x="219219" y="1709908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86DE70-DB65-4360-8063-3306F1B7B8F2}">
      <dsp:nvSpPr>
        <dsp:cNvPr id="0" name=""/>
        <dsp:cNvSpPr/>
      </dsp:nvSpPr>
      <dsp:spPr>
        <a:xfrm>
          <a:off x="1999765" y="1771307"/>
          <a:ext cx="219219" cy="6722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2271"/>
              </a:lnTo>
              <a:lnTo>
                <a:pt x="219219" y="672271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6F5247-88AF-4FEC-B602-AD9F6A717903}">
      <dsp:nvSpPr>
        <dsp:cNvPr id="0" name=""/>
        <dsp:cNvSpPr/>
      </dsp:nvSpPr>
      <dsp:spPr>
        <a:xfrm>
          <a:off x="2584349" y="733670"/>
          <a:ext cx="952514" cy="306906"/>
        </a:xfrm>
        <a:custGeom>
          <a:avLst/>
          <a:gdLst/>
          <a:ahLst/>
          <a:cxnLst/>
          <a:rect l="0" t="0" r="0" b="0"/>
          <a:pathLst>
            <a:path>
              <a:moveTo>
                <a:pt x="952514" y="0"/>
              </a:moveTo>
              <a:lnTo>
                <a:pt x="952514" y="153453"/>
              </a:lnTo>
              <a:lnTo>
                <a:pt x="0" y="153453"/>
              </a:lnTo>
              <a:lnTo>
                <a:pt x="0" y="306906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1B2DB6-D35D-4E4B-B063-D3D5B58AC000}">
      <dsp:nvSpPr>
        <dsp:cNvPr id="0" name=""/>
        <dsp:cNvSpPr/>
      </dsp:nvSpPr>
      <dsp:spPr>
        <a:xfrm>
          <a:off x="2806133" y="2939"/>
          <a:ext cx="1461460" cy="73073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altLang="en-US" sz="1500" kern="1200"/>
            <a:t>Abogado </a:t>
          </a:r>
          <a:r>
            <a:rPr lang="en-US" sz="1500" kern="1200"/>
            <a:t>General Andrea Joy Campbell</a:t>
          </a:r>
          <a:endParaRPr sz="1500" kern="1200"/>
        </a:p>
      </dsp:txBody>
      <dsp:txXfrm>
        <a:off x="2806133" y="2939"/>
        <a:ext cx="1461460" cy="730730"/>
      </dsp:txXfrm>
    </dsp:sp>
    <dsp:sp modelId="{6F90C866-0A38-4BD3-B940-84D5BF54BA81}">
      <dsp:nvSpPr>
        <dsp:cNvPr id="0" name=""/>
        <dsp:cNvSpPr/>
      </dsp:nvSpPr>
      <dsp:spPr>
        <a:xfrm>
          <a:off x="1853619" y="1040576"/>
          <a:ext cx="1461460" cy="73073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Energy and Environment Bureau</a:t>
          </a:r>
        </a:p>
      </dsp:txBody>
      <dsp:txXfrm>
        <a:off x="1853619" y="1040576"/>
        <a:ext cx="1461460" cy="730730"/>
      </dsp:txXfrm>
    </dsp:sp>
    <dsp:sp modelId="{FC3BA727-E0DF-4758-9A83-EAC24C3F0D58}">
      <dsp:nvSpPr>
        <dsp:cNvPr id="0" name=""/>
        <dsp:cNvSpPr/>
      </dsp:nvSpPr>
      <dsp:spPr>
        <a:xfrm>
          <a:off x="2218984" y="2078213"/>
          <a:ext cx="1461460" cy="73073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Energy and Ratepayer Advocacy (ERA)</a:t>
          </a:r>
        </a:p>
      </dsp:txBody>
      <dsp:txXfrm>
        <a:off x="2218984" y="2078213"/>
        <a:ext cx="1461460" cy="730730"/>
      </dsp:txXfrm>
    </dsp:sp>
    <dsp:sp modelId="{1A753CCD-19EF-4931-A33E-3A47EF904EAD}">
      <dsp:nvSpPr>
        <dsp:cNvPr id="0" name=""/>
        <dsp:cNvSpPr/>
      </dsp:nvSpPr>
      <dsp:spPr>
        <a:xfrm>
          <a:off x="2218984" y="3115850"/>
          <a:ext cx="1461460" cy="73073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Environmental Protection</a:t>
          </a:r>
        </a:p>
      </dsp:txBody>
      <dsp:txXfrm>
        <a:off x="2218984" y="3115850"/>
        <a:ext cx="1461460" cy="730730"/>
      </dsp:txXfrm>
    </dsp:sp>
    <dsp:sp modelId="{697F295D-6234-4E7E-A4FE-635164608BAD}">
      <dsp:nvSpPr>
        <dsp:cNvPr id="0" name=""/>
        <dsp:cNvSpPr/>
      </dsp:nvSpPr>
      <dsp:spPr>
        <a:xfrm>
          <a:off x="2218984" y="4153487"/>
          <a:ext cx="1461460" cy="73073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Environmental Crimes Strike Force</a:t>
          </a:r>
        </a:p>
      </dsp:txBody>
      <dsp:txXfrm>
        <a:off x="2218984" y="4153487"/>
        <a:ext cx="1461460" cy="730730"/>
      </dsp:txXfrm>
    </dsp:sp>
    <dsp:sp modelId="{8B3DA6F4-85F8-44B0-A74B-D2F4A5D12221}">
      <dsp:nvSpPr>
        <dsp:cNvPr id="0" name=""/>
        <dsp:cNvSpPr/>
      </dsp:nvSpPr>
      <dsp:spPr>
        <a:xfrm>
          <a:off x="3621986" y="1040576"/>
          <a:ext cx="1598121" cy="73073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5 Other Bureaus</a:t>
          </a:r>
        </a:p>
      </dsp:txBody>
      <dsp:txXfrm>
        <a:off x="3621986" y="1040576"/>
        <a:ext cx="1598121" cy="7307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#3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#3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7374F2-F70B-420F-93E4-45199BFBD8A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C91A2-DDC9-4DAB-A55D-A1130832E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799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4D11FF1-ADA3-40FE-8E35-530EC6FC4AD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9074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7181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5615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248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4001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6451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F133F47-E002-475E-9D8A-D7E2060A14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53840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160520"/>
          </a:xfrm>
        </p:spPr>
        <p:txBody>
          <a:bodyPr/>
          <a:lstStyle/>
          <a:p>
            <a:r>
              <a:rPr lang="en-US">
                <a:ea typeface="Calibri" panose="020F0502020204030204"/>
                <a:cs typeface="Calibri" panose="020F0502020204030204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4ADA09C-D73B-4107-874F-3B93380E178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14315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  <a:p>
            <a:r>
              <a:rPr lang="en-US">
                <a:ea typeface="Calibri" panose="020F0502020204030204"/>
                <a:cs typeface="Calibri" panose="020F0502020204030204"/>
              </a:rPr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4ADA09C-D73B-4107-874F-3B93380E178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32797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highlight>
                <a:srgbClr val="FFFF00"/>
              </a:highlight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4ADA09C-D73B-4107-874F-3B93380E178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09252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F927B1-1806-4DA5-964E-9B7FF8A1C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7108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8500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4ADA09C-D73B-4107-874F-3B93380E178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0409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4ADA09C-D73B-4107-874F-3B93380E178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49765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4ADA09C-D73B-4107-874F-3B93380E178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90182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4ADA09C-D73B-4107-874F-3B93380E178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50871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4ADA09C-D73B-4107-874F-3B93380E178A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6272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489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02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17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2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301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1FF1-ADA3-40FE-8E35-530EC6FC4AD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12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C91A2-DDC9-4DAB-A55D-A1130832E73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743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Haga clic para editar el estilo de subtítulo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0" y="6649279"/>
            <a:ext cx="12192000" cy="208724"/>
          </a:xfrm>
          <a:prstGeom prst="rect">
            <a:avLst/>
          </a:prstGeom>
          <a:solidFill>
            <a:srgbClr val="1455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7B4B1-0FF6-4E27-B21A-D1FE79732CDB}" type="datetime1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853F9-46CD-4FC8-9B2B-1C85C8F00F36}" type="datetime1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Haga clic para 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F4EB0-14D8-412F-BDDD-0F7E055871A4}" type="datetime1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Haga clic para 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20261-3E26-4953-B4C0-0097C09221F9}" type="datetime1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40C7-A390-4F9C-8EA3-C6E77383B3B4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9230-9060-437F-B87D-F2CCBE6E004F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Haga clic para editar el estilo de subtítulo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Haga clic para 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Haga clic para 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Haga clic para 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Haga clic para 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Haga clic para 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Haga clic para editar los estilos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Haga clic para editar el estilo de subtítulo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83A7-6BE0-4BF4-88FA-EBC1256C9697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7CDE1-84CB-4D99-85DA-B25BA636D433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Haga clic para 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B1547-9EC0-4860-A8AD-43F20F5A3E8A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0BB0C-6826-47F2-B511-F7F0A08B559F}" type="datetime1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Haga clic para 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Haga clic para 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A6EC-FC23-4A21-8FA8-F27572C037BF}" type="datetime1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318" y="66274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64318" y="62859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651059"/>
            <a:ext cx="12192000" cy="206943"/>
          </a:xfrm>
          <a:prstGeom prst="rect">
            <a:avLst/>
          </a:prstGeom>
          <a:solidFill>
            <a:srgbClr val="1455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8" name="Rectangle 7"/>
          <p:cNvSpPr/>
          <p:nvPr userDrawn="1"/>
        </p:nvSpPr>
        <p:spPr>
          <a:xfrm>
            <a:off x="0" y="2"/>
            <a:ext cx="12192000" cy="457200"/>
          </a:xfrm>
          <a:prstGeom prst="rect">
            <a:avLst/>
          </a:prstGeom>
          <a:solidFill>
            <a:srgbClr val="3885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31469"/>
            <a:ext cx="11140430" cy="425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Haga clic para editar el estilo de título del patrón</a:t>
            </a:r>
          </a:p>
        </p:txBody>
      </p:sp>
      <p:pic>
        <p:nvPicPr>
          <p:cNvPr id="10" name="Picture 9" descr="Logo&#10;&#10;AI-generated content may be incorrect.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735" y="41552"/>
            <a:ext cx="822960" cy="822960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8AE5F0-0A66-40FD-BB29-ADCDAC43BAB1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EDE2FA-3941-4124-BD78-572DF6C17F2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Haga clic para editar el estilo de título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492104-821E-4AA6-BFE7-320B5BFA371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EDE2FA-3941-4124-BD78-572DF6C17F2F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info-details/intervenor-support-grant-progra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dpu.isgp@mass.gov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6.jpe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eeaonline.eea.state.ma.us/dpu/fileroom/#/dashboard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hyperlink" Target="https://www.mass.gov/info-details/what-do-i-need-to-know-about-my-electric-supply-options-in-massachusetts" TargetMode="External"/><Relationship Id="rId3" Type="http://schemas.openxmlformats.org/officeDocument/2006/relationships/image" Target="../media/image16.jpeg"/><Relationship Id="rId7" Type="http://schemas.openxmlformats.org/officeDocument/2006/relationships/hyperlink" Target="https://www.mass.gov/info-details/learn-about-the-attorney-generals-energy-and-environment-bureau" TargetMode="External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11" Type="http://schemas.openxmlformats.org/officeDocument/2006/relationships/hyperlink" Target="https://www.mass.gov/info-details/frequently-asked-questions-about-electric-and-gas-utilities" TargetMode="External"/><Relationship Id="rId5" Type="http://schemas.openxmlformats.org/officeDocument/2006/relationships/hyperlink" Target="https://www.mass.gov/doc/era-newsletter-the-energy-advocate-winter-2025-edition/download" TargetMode="External"/><Relationship Id="rId15" Type="http://schemas.openxmlformats.org/officeDocument/2006/relationships/hyperlink" Target="https://www.mass.gov/info-details/frequently-asked-questions-about-solar-products-for-customers-in-massachusetts" TargetMode="External"/><Relationship Id="rId10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openxmlformats.org/officeDocument/2006/relationships/hyperlink" Target="https://forms.office.com/pages/responsepage.aspx?id=Fh2GPrdIDkqYBowE2Bt7KmRwdm9ctlVMviluUfJOFctUOVVUUlozRzdOWVMyWkk2VzdQRFNMUldJWi4u&amp;route=shorturl" TargetMode="External"/><Relationship Id="rId1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Relationship Id="rId5" Type="http://schemas.openxmlformats.org/officeDocument/2006/relationships/hyperlink" Target="mailto:sierra.moll@mass.gov" TargetMode="External"/><Relationship Id="rId4" Type="http://schemas.openxmlformats.org/officeDocument/2006/relationships/hyperlink" Target="https://www.mass.gov/how-to/file-a-consumer-complaint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-983153"/>
            <a:ext cx="7840318" cy="872692"/>
          </a:xfrm>
        </p:spPr>
        <p:txBody>
          <a:bodyPr/>
          <a:lstStyle/>
          <a:p>
            <a:r>
              <a:rPr lang="en-US"/>
              <a:t>Diapositiva de título: nombre del evento</a:t>
            </a:r>
          </a:p>
        </p:txBody>
      </p:sp>
      <p:pic>
        <p:nvPicPr>
          <p:cNvPr id="7" name="Picture 6" descr="Logotipos del Department of Public Utilities, GreenRoots y la Office of the Attorney General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3563" y="833379"/>
            <a:ext cx="4539343" cy="1423181"/>
          </a:xfrm>
          <a:prstGeom prst="rect">
            <a:avLst/>
          </a:prstGeom>
        </p:spPr>
      </p:pic>
      <p:sp>
        <p:nvSpPr>
          <p:cNvPr id="2" name="Title 4"/>
          <p:cNvSpPr txBox="1"/>
          <p:nvPr/>
        </p:nvSpPr>
        <p:spPr>
          <a:xfrm>
            <a:off x="572156" y="3200400"/>
            <a:ext cx="10768364" cy="11389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defRPr/>
            </a:pPr>
            <a:r>
              <a:rPr lang="en-US" sz="4800" b="1" dirty="0">
                <a:solidFill>
                  <a:srgbClr val="14558F"/>
                </a:solidFill>
              </a:rPr>
              <a:t>Empoderando </a:t>
            </a:r>
            <a:r>
              <a:rPr lang="en-US" sz="4800" b="1" dirty="0" err="1">
                <a:solidFill>
                  <a:srgbClr val="14558F"/>
                </a:solidFill>
              </a:rPr>
              <a:t>voces</a:t>
            </a:r>
            <a:r>
              <a:rPr lang="en-US" sz="4800" b="1" dirty="0">
                <a:solidFill>
                  <a:srgbClr val="14558F"/>
                </a:solidFill>
              </a:rPr>
              <a:t>: </a:t>
            </a:r>
            <a:r>
              <a:rPr lang="en-US" sz="4800" b="1" dirty="0" err="1">
                <a:solidFill>
                  <a:srgbClr val="14558F"/>
                </a:solidFill>
              </a:rPr>
              <a:t>Programa</a:t>
            </a:r>
            <a:r>
              <a:rPr lang="en-US" sz="4800" b="1" dirty="0">
                <a:solidFill>
                  <a:srgbClr val="14558F"/>
                </a:solidFill>
              </a:rPr>
              <a:t> de </a:t>
            </a:r>
            <a:r>
              <a:rPr lang="en-US" sz="4800" b="1" dirty="0" err="1">
                <a:solidFill>
                  <a:srgbClr val="14558F"/>
                </a:solidFill>
              </a:rPr>
              <a:t>Subvenciones</a:t>
            </a:r>
            <a:r>
              <a:rPr lang="en-US" sz="4800" b="1" dirty="0">
                <a:solidFill>
                  <a:srgbClr val="14558F"/>
                </a:solidFill>
              </a:rPr>
              <a:t> de </a:t>
            </a:r>
            <a:r>
              <a:rPr lang="en-US" sz="4800" b="1" dirty="0" err="1">
                <a:solidFill>
                  <a:srgbClr val="14558F"/>
                </a:solidFill>
              </a:rPr>
              <a:t>Apoyo</a:t>
            </a:r>
            <a:r>
              <a:rPr lang="en-US" sz="4800" b="1" dirty="0">
                <a:solidFill>
                  <a:srgbClr val="14558F"/>
                </a:solidFill>
              </a:rPr>
              <a:t> a </a:t>
            </a:r>
            <a:r>
              <a:rPr lang="en-US" sz="4800" b="1" dirty="0" err="1">
                <a:solidFill>
                  <a:srgbClr val="14558F"/>
                </a:solidFill>
              </a:rPr>
              <a:t>Intervinientes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4558F"/>
              </a:solidFill>
              <a:effectLst/>
              <a:uLnTx/>
              <a:uFillTx/>
              <a:latin typeface="Aptos Display" panose="020F0302020204030204"/>
              <a:ea typeface="+mj-ea"/>
              <a:cs typeface="+mj-cs"/>
            </a:endParaRPr>
          </a:p>
        </p:txBody>
      </p:sp>
      <p:sp>
        <p:nvSpPr>
          <p:cNvPr id="3" name="Text Placeholder 5"/>
          <p:cNvSpPr txBox="1"/>
          <p:nvPr/>
        </p:nvSpPr>
        <p:spPr>
          <a:xfrm>
            <a:off x="585435" y="4339306"/>
            <a:ext cx="10515600" cy="1569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14558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25 de junio de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30EA680-D336-4FF7-8B7A-9848BB0A1C3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748"/>
            <a:ext cx="11140430" cy="425733"/>
          </a:xfrm>
        </p:spPr>
        <p:txBody>
          <a:bodyPr/>
          <a:lstStyle/>
          <a:p>
            <a:r>
              <a:rPr lang="es-ES" sz="2800" dirty="0"/>
              <a:t>Entidades elegibles para recibir fondos de subvención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4869542" y="781630"/>
            <a:ext cx="7213601" cy="56323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rgbClr val="14558F"/>
                </a:solidFill>
              </a:rPr>
              <a:t>Organizaciones que representan a clientes residenciales, residentes de ingresos bajos o moderados, residentes de comunidades históricamente marginadas o sobrecargadas y desatendidas, o residentes de Burdened Areas</a:t>
            </a:r>
          </a:p>
          <a:p>
            <a:pPr>
              <a:defRPr/>
            </a:pPr>
            <a:endParaRPr lang="en-US" sz="2000" kern="100" dirty="0">
              <a:solidFill>
                <a:srgbClr val="14558F"/>
              </a:solidFill>
              <a:latin typeface="Aptos" panose="020B0004020202020204"/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en-US" sz="2000" dirty="0" err="1">
                <a:solidFill>
                  <a:srgbClr val="14558F"/>
                </a:solidFill>
              </a:rPr>
              <a:t>Organismos</a:t>
            </a:r>
            <a:r>
              <a:rPr lang="en-US" sz="2000" dirty="0">
                <a:solidFill>
                  <a:srgbClr val="14558F"/>
                </a:solidFill>
              </a:rPr>
              <a:t> </a:t>
            </a:r>
            <a:r>
              <a:rPr lang="en-US" sz="2000" dirty="0" err="1">
                <a:solidFill>
                  <a:srgbClr val="14558F"/>
                </a:solidFill>
              </a:rPr>
              <a:t>gubernamentales</a:t>
            </a:r>
            <a:r>
              <a:rPr lang="en-US" sz="2000" dirty="0">
                <a:solidFill>
                  <a:srgbClr val="14558F"/>
                </a:solidFill>
              </a:rPr>
              <a:t> (ciudad, </a:t>
            </a:r>
            <a:r>
              <a:rPr lang="en-US" sz="2000" dirty="0" err="1">
                <a:solidFill>
                  <a:srgbClr val="14558F"/>
                </a:solidFill>
              </a:rPr>
              <a:t>municipio</a:t>
            </a:r>
            <a:r>
              <a:rPr lang="en-US" sz="2000" dirty="0">
                <a:solidFill>
                  <a:srgbClr val="14558F"/>
                </a:solidFill>
              </a:rPr>
              <a:t>, </a:t>
            </a:r>
            <a:r>
              <a:rPr lang="en-US" sz="2000" dirty="0" err="1">
                <a:solidFill>
                  <a:srgbClr val="14558F"/>
                </a:solidFill>
              </a:rPr>
              <a:t>distrito</a:t>
            </a:r>
            <a:r>
              <a:rPr lang="en-US" sz="2000" dirty="0">
                <a:solidFill>
                  <a:srgbClr val="14558F"/>
                </a:solidFill>
              </a:rPr>
              <a:t>, </a:t>
            </a:r>
            <a:r>
              <a:rPr lang="en-US" sz="2000" dirty="0" err="1">
                <a:solidFill>
                  <a:srgbClr val="14558F"/>
                </a:solidFill>
              </a:rPr>
              <a:t>distrito</a:t>
            </a:r>
            <a:r>
              <a:rPr lang="en-US" sz="2000" dirty="0">
                <a:solidFill>
                  <a:srgbClr val="14558F"/>
                </a:solidFill>
              </a:rPr>
              <a:t> escolar regional o </a:t>
            </a:r>
            <a:r>
              <a:rPr lang="en-US" sz="2000" dirty="0" err="1">
                <a:solidFill>
                  <a:srgbClr val="14558F"/>
                </a:solidFill>
              </a:rPr>
              <a:t>condado</a:t>
            </a:r>
            <a:r>
              <a:rPr lang="en-US" sz="2000" dirty="0">
                <a:solidFill>
                  <a:srgbClr val="14558F"/>
                </a:solidFill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srgbClr val="14558F"/>
              </a:solidFill>
              <a:effectLst/>
              <a:uLnTx/>
              <a:uFillTx/>
              <a:latin typeface="Aptos" panose="020B0004020202020204"/>
              <a:ea typeface="Aptos" panose="020B0004020202020204" pitchFamily="34" charset="0"/>
              <a:cs typeface="+mn-cs"/>
            </a:endParaRPr>
          </a:p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rgbClr val="14558F"/>
                </a:solidFill>
              </a:rPr>
              <a:t>Agencias regionales de planificación, por ejemplo, Metropolitan Area Planning Council, Cape Cod Commission </a:t>
            </a:r>
          </a:p>
          <a:p>
            <a:pPr lvl="0">
              <a:defRPr/>
            </a:pPr>
            <a:endParaRPr lang="en-US" sz="2000" dirty="0">
              <a:solidFill>
                <a:srgbClr val="14558F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es-ES" sz="2000" dirty="0">
                <a:solidFill>
                  <a:srgbClr val="14558F"/>
                </a:solidFill>
              </a:rPr>
              <a:t>Tribus reconocidas a nivel federal, reconocidas a nivel estatal o reconocidas por el estad</a:t>
            </a:r>
            <a:r>
              <a:rPr lang="en-US" sz="2000" dirty="0">
                <a:solidFill>
                  <a:srgbClr val="14558F"/>
                </a:solidFill>
              </a:rPr>
              <a:t>o</a:t>
            </a:r>
            <a:endParaRPr lang="en-US" sz="2000" kern="100" dirty="0">
              <a:solidFill>
                <a:srgbClr val="14558F"/>
              </a:solidFill>
              <a:latin typeface="Aptos" panose="020B0004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srgbClr val="14558F"/>
              </a:solidFill>
              <a:effectLst/>
              <a:uLnTx/>
              <a:uFillTx/>
              <a:latin typeface="Aptos" panose="020B0004020202020204"/>
              <a:ea typeface="Aptos" panose="020B0004020202020204" pitchFamily="34" charset="0"/>
              <a:cs typeface="+mn-cs"/>
            </a:endParaRPr>
          </a:p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r>
              <a:rPr lang="es-ES" sz="2000" dirty="0">
                <a:solidFill>
                  <a:srgbClr val="14558F"/>
                </a:solidFill>
              </a:rPr>
              <a:t>Un grupo de tres o más personas (“asociación no incorporada”) que se vea afectado de manera específica y sustancial por el </a:t>
            </a:r>
            <a:r>
              <a:rPr lang="es-ES" sz="2000" dirty="0" err="1">
                <a:solidFill>
                  <a:srgbClr val="14558F"/>
                </a:solidFill>
              </a:rPr>
              <a:t>procedimient</a:t>
            </a:r>
            <a:r>
              <a:rPr lang="en-US" sz="2000" dirty="0">
                <a:solidFill>
                  <a:srgbClr val="14558F"/>
                </a:solidFill>
              </a:rPr>
              <a:t>o</a:t>
            </a: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srgbClr val="14558F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1174" y="1776056"/>
            <a:ext cx="4401457" cy="1323439"/>
          </a:xfrm>
          <a:prstGeom prst="rect">
            <a:avLst/>
          </a:prstGeom>
          <a:solidFill>
            <a:srgbClr val="388557"/>
          </a:solidFill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bg1"/>
                </a:solidFill>
              </a:rPr>
              <a:t>Solo las partes a las que se haya concedido la condición de interviniente son elegibles para recibir fondos de subvención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1173" y="3267426"/>
            <a:ext cx="4401457" cy="1631216"/>
          </a:xfrm>
          <a:prstGeom prst="rect">
            <a:avLst/>
          </a:prstGeom>
          <a:noFill/>
          <a:ln>
            <a:solidFill>
              <a:srgbClr val="388557"/>
            </a:solidFill>
          </a:ln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388557"/>
                </a:solidFill>
              </a:rPr>
              <a:t>Las entidades no elegibles incluyen a las personas, los participantes limitados y quienes no obtengan la aprobación de su petición de intervención</a:t>
            </a:r>
            <a:endParaRPr lang="en-US" sz="2000" dirty="0">
              <a:solidFill>
                <a:srgbClr val="38855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264260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10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Información requerida en la solicitud de subvención </a:t>
            </a:r>
          </a:p>
        </p:txBody>
      </p:sp>
      <p:sp>
        <p:nvSpPr>
          <p:cNvPr id="5" name="Content Placeholder 2"/>
          <p:cNvSpPr txBox="1"/>
          <p:nvPr/>
        </p:nvSpPr>
        <p:spPr>
          <a:xfrm>
            <a:off x="292100" y="997709"/>
            <a:ext cx="5967977" cy="547078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200" b="1" dirty="0">
                <a:solidFill>
                  <a:srgbClr val="14558F"/>
                </a:solidFill>
              </a:rPr>
              <a:t>La solicitud de subvención debe:</a:t>
            </a:r>
            <a:endParaRPr lang="en-US" sz="2200" b="1" dirty="0">
              <a:solidFill>
                <a:srgbClr val="14558F"/>
              </a:solidFill>
            </a:endParaRPr>
          </a:p>
          <a:p>
            <a:r>
              <a:rPr lang="en-US" sz="2200" dirty="0" err="1">
                <a:solidFill>
                  <a:srgbClr val="14558F"/>
                </a:solidFill>
              </a:rPr>
              <a:t>Demostrar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dificultades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financieras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significativas</a:t>
            </a:r>
            <a:r>
              <a:rPr lang="en-US" sz="2200" dirty="0">
                <a:solidFill>
                  <a:srgbClr val="14558F"/>
                </a:solidFill>
              </a:rPr>
              <a:t> (</a:t>
            </a:r>
            <a:r>
              <a:rPr lang="en-US" sz="2200" dirty="0" err="1">
                <a:solidFill>
                  <a:srgbClr val="14558F"/>
                </a:solidFill>
              </a:rPr>
              <a:t>incapacidad</a:t>
            </a:r>
            <a:r>
              <a:rPr lang="en-US" sz="2200" dirty="0">
                <a:solidFill>
                  <a:srgbClr val="14558F"/>
                </a:solidFill>
              </a:rPr>
              <a:t> para </a:t>
            </a:r>
            <a:r>
              <a:rPr lang="en-US" sz="2200" dirty="0" err="1">
                <a:solidFill>
                  <a:srgbClr val="14558F"/>
                </a:solidFill>
              </a:rPr>
              <a:t>participar</a:t>
            </a:r>
            <a:r>
              <a:rPr lang="en-US" sz="2200" dirty="0">
                <a:solidFill>
                  <a:srgbClr val="14558F"/>
                </a:solidFill>
              </a:rPr>
              <a:t> sin </a:t>
            </a:r>
            <a:r>
              <a:rPr lang="en-US" sz="2200" dirty="0" err="1">
                <a:solidFill>
                  <a:srgbClr val="14558F"/>
                </a:solidFill>
              </a:rPr>
              <a:t>recibir</a:t>
            </a:r>
            <a:r>
              <a:rPr lang="en-US" sz="2200" dirty="0">
                <a:solidFill>
                  <a:srgbClr val="14558F"/>
                </a:solidFill>
              </a:rPr>
              <a:t> la </a:t>
            </a:r>
            <a:r>
              <a:rPr lang="en-US" sz="2200" dirty="0" err="1">
                <a:solidFill>
                  <a:srgbClr val="14558F"/>
                </a:solidFill>
              </a:rPr>
              <a:t>subvención</a:t>
            </a:r>
            <a:r>
              <a:rPr lang="en-US" sz="2200" dirty="0">
                <a:solidFill>
                  <a:srgbClr val="14558F"/>
                </a:solidFill>
              </a:rPr>
              <a:t>)</a:t>
            </a:r>
          </a:p>
          <a:p>
            <a:r>
              <a:rPr lang="en-US" sz="2200" dirty="0" err="1">
                <a:solidFill>
                  <a:srgbClr val="14558F"/>
                </a:solidFill>
              </a:rPr>
              <a:t>Proporcionar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información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sobre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los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últimos</a:t>
            </a:r>
            <a:r>
              <a:rPr lang="en-US" sz="2200" dirty="0">
                <a:solidFill>
                  <a:srgbClr val="14558F"/>
                </a:solidFill>
              </a:rPr>
              <a:t> 3 </a:t>
            </a:r>
            <a:r>
              <a:rPr lang="en-US" sz="2200" dirty="0" err="1">
                <a:solidFill>
                  <a:srgbClr val="14558F"/>
                </a:solidFill>
              </a:rPr>
              <a:t>procedimientos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en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los</a:t>
            </a:r>
            <a:r>
              <a:rPr lang="en-US" sz="2200" dirty="0">
                <a:solidFill>
                  <a:srgbClr val="14558F"/>
                </a:solidFill>
              </a:rPr>
              <a:t> que </a:t>
            </a:r>
            <a:r>
              <a:rPr lang="en-US" sz="2200" dirty="0" err="1">
                <a:solidFill>
                  <a:srgbClr val="14558F"/>
                </a:solidFill>
              </a:rPr>
              <a:t>intervino</a:t>
            </a:r>
            <a:r>
              <a:rPr lang="en-US" sz="2200" dirty="0">
                <a:solidFill>
                  <a:srgbClr val="14558F"/>
                </a:solidFill>
              </a:rPr>
              <a:t> el </a:t>
            </a:r>
            <a:r>
              <a:rPr lang="en-US" sz="2200" dirty="0" err="1">
                <a:solidFill>
                  <a:srgbClr val="14558F"/>
                </a:solidFill>
              </a:rPr>
              <a:t>solicitante</a:t>
            </a:r>
            <a:r>
              <a:rPr lang="en-US" sz="2200" dirty="0">
                <a:solidFill>
                  <a:srgbClr val="14558F"/>
                </a:solidFill>
              </a:rPr>
              <a:t>, </a:t>
            </a:r>
            <a:r>
              <a:rPr lang="en-US" sz="2200" dirty="0" err="1">
                <a:solidFill>
                  <a:srgbClr val="14558F"/>
                </a:solidFill>
              </a:rPr>
              <a:t>si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corresponde</a:t>
            </a:r>
            <a:endParaRPr lang="en-US" sz="2200" dirty="0">
              <a:solidFill>
                <a:srgbClr val="14558F"/>
              </a:solidFill>
            </a:endParaRPr>
          </a:p>
          <a:p>
            <a:r>
              <a:rPr lang="en-US" sz="2200" dirty="0">
                <a:solidFill>
                  <a:srgbClr val="14558F"/>
                </a:solidFill>
              </a:rPr>
              <a:t>Describir la </a:t>
            </a:r>
            <a:r>
              <a:rPr lang="en-US" sz="2200" dirty="0" err="1">
                <a:solidFill>
                  <a:srgbClr val="14558F"/>
                </a:solidFill>
              </a:rPr>
              <a:t>posición</a:t>
            </a:r>
            <a:r>
              <a:rPr lang="en-US" sz="2200" dirty="0">
                <a:solidFill>
                  <a:srgbClr val="14558F"/>
                </a:solidFill>
              </a:rPr>
              <a:t> y el </a:t>
            </a:r>
            <a:r>
              <a:rPr lang="en-US" sz="2200" dirty="0" err="1">
                <a:solidFill>
                  <a:srgbClr val="14558F"/>
                </a:solidFill>
              </a:rPr>
              <a:t>interés</a:t>
            </a:r>
            <a:r>
              <a:rPr lang="en-US" sz="2200" dirty="0">
                <a:solidFill>
                  <a:srgbClr val="14558F"/>
                </a:solidFill>
              </a:rPr>
              <a:t> del </a:t>
            </a:r>
            <a:r>
              <a:rPr lang="en-US" sz="2200" dirty="0" err="1">
                <a:solidFill>
                  <a:srgbClr val="14558F"/>
                </a:solidFill>
              </a:rPr>
              <a:t>solicitante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en</a:t>
            </a:r>
            <a:r>
              <a:rPr lang="en-US" sz="2200" dirty="0">
                <a:solidFill>
                  <a:srgbClr val="14558F"/>
                </a:solidFill>
              </a:rPr>
              <a:t> el </a:t>
            </a:r>
            <a:r>
              <a:rPr lang="en-US" sz="2200" dirty="0" err="1">
                <a:solidFill>
                  <a:srgbClr val="14558F"/>
                </a:solidFill>
              </a:rPr>
              <a:t>procedimiento</a:t>
            </a:r>
            <a:endParaRPr lang="en-US" sz="2200" dirty="0">
              <a:solidFill>
                <a:srgbClr val="14558F"/>
              </a:solidFill>
            </a:endParaRPr>
          </a:p>
          <a:p>
            <a:r>
              <a:rPr lang="es-ES" sz="2200" dirty="0">
                <a:solidFill>
                  <a:srgbClr val="14558F"/>
                </a:solidFill>
              </a:rPr>
              <a:t>Describir un plan de participación claro, razonable y viable para el procedimiento, incluida la contribución esperada al expediente </a:t>
            </a:r>
            <a:r>
              <a:rPr lang="es-ES" sz="2200" dirty="0" err="1">
                <a:solidFill>
                  <a:srgbClr val="14558F"/>
                </a:solidFill>
              </a:rPr>
              <a:t>probatori</a:t>
            </a:r>
            <a:r>
              <a:rPr lang="en-US" sz="2200" dirty="0">
                <a:solidFill>
                  <a:srgbClr val="14558F"/>
                </a:solidFill>
              </a:rPr>
              <a:t>o</a:t>
            </a:r>
          </a:p>
          <a:p>
            <a:r>
              <a:rPr lang="en-US" sz="2200" dirty="0" err="1">
                <a:solidFill>
                  <a:srgbClr val="14558F"/>
                </a:solidFill>
              </a:rPr>
              <a:t>Detallar</a:t>
            </a:r>
            <a:r>
              <a:rPr lang="en-US" sz="2200" dirty="0">
                <a:solidFill>
                  <a:srgbClr val="14558F"/>
                </a:solidFill>
              </a:rPr>
              <a:t> la </a:t>
            </a:r>
            <a:r>
              <a:rPr lang="en-US" sz="2200" dirty="0" err="1">
                <a:solidFill>
                  <a:srgbClr val="14558F"/>
                </a:solidFill>
              </a:rPr>
              <a:t>perspectiva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única</a:t>
            </a:r>
            <a:r>
              <a:rPr lang="en-US" sz="2200" dirty="0">
                <a:solidFill>
                  <a:srgbClr val="14558F"/>
                </a:solidFill>
              </a:rPr>
              <a:t> del </a:t>
            </a:r>
            <a:r>
              <a:rPr lang="en-US" sz="2200" dirty="0" err="1">
                <a:solidFill>
                  <a:srgbClr val="14558F"/>
                </a:solidFill>
              </a:rPr>
              <a:t>solicitante</a:t>
            </a:r>
            <a:endParaRPr lang="en-US" sz="2200" dirty="0">
              <a:solidFill>
                <a:srgbClr val="14558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44917" y="1085911"/>
            <a:ext cx="5119125" cy="2724414"/>
          </a:xfrm>
          <a:solidFill>
            <a:srgbClr val="388557"/>
          </a:solidFill>
          <a:ln>
            <a:solidFill>
              <a:srgbClr val="388557"/>
            </a:solidFill>
          </a:ln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b="1" dirty="0" err="1">
                <a:solidFill>
                  <a:schemeClr val="bg1"/>
                </a:solidFill>
              </a:rPr>
              <a:t>Documentos</a:t>
            </a:r>
            <a:r>
              <a:rPr lang="en-US" sz="2200" b="1" dirty="0">
                <a:solidFill>
                  <a:schemeClr val="bg1"/>
                </a:solidFill>
              </a:rPr>
              <a:t> que </a:t>
            </a:r>
            <a:r>
              <a:rPr lang="en-US" sz="2200" b="1" dirty="0" err="1">
                <a:solidFill>
                  <a:schemeClr val="bg1"/>
                </a:solidFill>
              </a:rPr>
              <a:t>deben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presentarse</a:t>
            </a:r>
            <a:r>
              <a:rPr lang="en-US" sz="2200" b="1" dirty="0">
                <a:solidFill>
                  <a:schemeClr val="bg1"/>
                </a:solidFill>
              </a:rPr>
              <a:t> con la </a:t>
            </a:r>
            <a:r>
              <a:rPr lang="en-US" sz="2200" b="1" dirty="0" err="1">
                <a:solidFill>
                  <a:schemeClr val="bg1"/>
                </a:solidFill>
              </a:rPr>
              <a:t>solicitud</a:t>
            </a:r>
            <a:endParaRPr lang="en-US" sz="2200" b="1" dirty="0">
              <a:solidFill>
                <a:schemeClr val="bg1"/>
              </a:solidFill>
            </a:endParaRPr>
          </a:p>
          <a:p>
            <a:r>
              <a:rPr lang="en-US" sz="2200" dirty="0" err="1">
                <a:solidFill>
                  <a:schemeClr val="bg1"/>
                </a:solidFill>
              </a:rPr>
              <a:t>Presupuesto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detallado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propuesto</a:t>
            </a:r>
            <a:endParaRPr lang="en-US" sz="2200" dirty="0">
              <a:solidFill>
                <a:schemeClr val="bg1"/>
              </a:solidFill>
            </a:endParaRPr>
          </a:p>
          <a:p>
            <a:r>
              <a:rPr lang="es-ES" sz="2200" dirty="0">
                <a:solidFill>
                  <a:schemeClr val="bg1"/>
                </a:solidFill>
              </a:rPr>
              <a:t>Formulario de información sobre abogados y experto</a:t>
            </a:r>
            <a:r>
              <a:rPr lang="en-US" sz="2200" dirty="0">
                <a:solidFill>
                  <a:schemeClr val="bg1"/>
                </a:solidFill>
              </a:rPr>
              <a:t>s</a:t>
            </a:r>
          </a:p>
          <a:p>
            <a:r>
              <a:rPr lang="en-US" sz="2200" dirty="0">
                <a:solidFill>
                  <a:schemeClr val="bg1"/>
                </a:solidFill>
              </a:rPr>
              <a:t>Formulario de </a:t>
            </a:r>
            <a:r>
              <a:rPr lang="en-US" sz="2200" dirty="0" err="1">
                <a:solidFill>
                  <a:schemeClr val="bg1"/>
                </a:solidFill>
              </a:rPr>
              <a:t>transferencia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electrónica</a:t>
            </a:r>
            <a:r>
              <a:rPr lang="en-US" sz="2200" dirty="0">
                <a:solidFill>
                  <a:schemeClr val="bg1"/>
                </a:solidFill>
              </a:rPr>
              <a:t> de </a:t>
            </a:r>
            <a:r>
              <a:rPr lang="en-US" sz="2200" dirty="0" err="1">
                <a:solidFill>
                  <a:schemeClr val="bg1"/>
                </a:solidFill>
              </a:rPr>
              <a:t>fondos</a:t>
            </a:r>
            <a:r>
              <a:rPr lang="en-US" sz="2200" dirty="0">
                <a:solidFill>
                  <a:schemeClr val="bg1"/>
                </a:solidFill>
              </a:rPr>
              <a:t> (EFT)</a:t>
            </a:r>
          </a:p>
          <a:p>
            <a:r>
              <a:rPr lang="en-US" sz="2200" dirty="0">
                <a:solidFill>
                  <a:schemeClr val="bg1"/>
                </a:solidFill>
              </a:rPr>
              <a:t>Formulario W-9 con TIN (EIN o SSN)</a:t>
            </a:r>
          </a:p>
          <a:p>
            <a:r>
              <a:rPr lang="en-US" sz="2200" dirty="0">
                <a:solidFill>
                  <a:schemeClr val="bg1"/>
                </a:solidFill>
              </a:rPr>
              <a:t>Formulario 990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11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dirty="0"/>
              <a:t>Otorgamiento y pagos de subvenciones</a:t>
            </a:r>
            <a:endParaRPr lang="en-US" sz="2800" dirty="0"/>
          </a:p>
        </p:txBody>
      </p:sp>
      <p:sp>
        <p:nvSpPr>
          <p:cNvPr id="5" name="Content Placeholder 2"/>
          <p:cNvSpPr txBox="1"/>
          <p:nvPr/>
        </p:nvSpPr>
        <p:spPr>
          <a:xfrm>
            <a:off x="866513" y="830025"/>
            <a:ext cx="4587227" cy="3524261"/>
          </a:xfrm>
          <a:prstGeom prst="rect">
            <a:avLst/>
          </a:prstGeom>
          <a:solidFill>
            <a:srgbClr val="388557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>
                <a:solidFill>
                  <a:schemeClr val="bg1"/>
                </a:solidFill>
              </a:rPr>
              <a:t>Montos</a:t>
            </a:r>
            <a:r>
              <a:rPr lang="en-US" b="1" dirty="0">
                <a:solidFill>
                  <a:schemeClr val="bg1"/>
                </a:solidFill>
              </a:rPr>
              <a:t> de las </a:t>
            </a:r>
            <a:r>
              <a:rPr lang="en-US" b="1" dirty="0" err="1">
                <a:solidFill>
                  <a:schemeClr val="bg1"/>
                </a:solidFill>
              </a:rPr>
              <a:t>subvenciones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Hasta $150,000 por beneficiario</a:t>
            </a:r>
          </a:p>
          <a:p>
            <a:r>
              <a:rPr lang="en-US" dirty="0">
                <a:solidFill>
                  <a:schemeClr val="bg1"/>
                </a:solidFill>
              </a:rPr>
              <a:t>Hasta $500,000 entre todos los beneficiarios en un procedimiento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2340" y="925299"/>
            <a:ext cx="5178354" cy="3679356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14558F"/>
                </a:solidFill>
                <a:sym typeface="Wingdings" panose="05000000000000000000" pitchFamily="2" charset="2"/>
              </a:rPr>
              <a:t>Opciones de pago</a:t>
            </a:r>
          </a:p>
          <a:p>
            <a:pPr marL="0" indent="0">
              <a:buNone/>
            </a:pPr>
            <a:r>
              <a:rPr lang="es-ES" dirty="0">
                <a:solidFill>
                  <a:srgbClr val="14558F"/>
                </a:solidFill>
                <a:sym typeface="Wingdings" panose="05000000000000000000" pitchFamily="2" charset="2"/>
              </a:rPr>
              <a:t>Los beneficiarios pueden recibir la subvención mediante una de las siguientes opciones</a:t>
            </a:r>
            <a:r>
              <a:rPr lang="en-US" dirty="0">
                <a:solidFill>
                  <a:srgbClr val="14558F"/>
                </a:solidFill>
                <a:sym typeface="Wingdings" panose="05000000000000000000" pitchFamily="2" charset="2"/>
              </a:rPr>
              <a:t>:</a:t>
            </a:r>
          </a:p>
          <a:p>
            <a:pPr marL="0" indent="0">
              <a:buNone/>
            </a:pPr>
            <a:r>
              <a:rPr lang="en-US" dirty="0">
                <a:solidFill>
                  <a:srgbClr val="14558F"/>
                </a:solidFill>
                <a:sym typeface="Wingdings" panose="05000000000000000000" pitchFamily="2" charset="2"/>
              </a:rPr>
              <a:t>a) </a:t>
            </a:r>
            <a:r>
              <a:rPr lang="es-ES" dirty="0">
                <a:solidFill>
                  <a:srgbClr val="14558F"/>
                </a:solidFill>
                <a:sym typeface="Wingdings" panose="05000000000000000000" pitchFamily="2" charset="2"/>
              </a:rPr>
              <a:t>Pagos anticipados (en cuotas de hasta el 20 % de la subvención</a:t>
            </a:r>
            <a:r>
              <a:rPr lang="en-US" dirty="0">
                <a:solidFill>
                  <a:srgbClr val="14558F"/>
                </a:solidFill>
                <a:sym typeface="Wingdings" panose="05000000000000000000" pitchFamily="2" charset="2"/>
              </a:rPr>
              <a:t>)</a:t>
            </a:r>
          </a:p>
          <a:p>
            <a:pPr lvl="1"/>
            <a:r>
              <a:rPr lang="es-ES" sz="2400" dirty="0">
                <a:solidFill>
                  <a:srgbClr val="14558F"/>
                </a:solidFill>
                <a:sym typeface="Wingdings" panose="05000000000000000000" pitchFamily="2" charset="2"/>
              </a:rPr>
              <a:t>Los pagos anticipados requieren acreditar causa justificada y una dificultad financiera significativa</a:t>
            </a:r>
            <a:endParaRPr lang="en-US" sz="2400" dirty="0">
              <a:solidFill>
                <a:srgbClr val="14558F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4558F"/>
                </a:solidFill>
                <a:sym typeface="Wingdings" panose="05000000000000000000" pitchFamily="2" charset="2"/>
              </a:rPr>
              <a:t>b) </a:t>
            </a:r>
            <a:r>
              <a:rPr lang="es-ES" dirty="0">
                <a:solidFill>
                  <a:srgbClr val="14558F"/>
                </a:solidFill>
                <a:sym typeface="Wingdings" panose="05000000000000000000" pitchFamily="2" charset="2"/>
              </a:rPr>
              <a:t>Reembolsos de costos incurridos durante el procedimiento</a:t>
            </a:r>
            <a:endParaRPr lang="en-US" dirty="0">
              <a:solidFill>
                <a:srgbClr val="14558F"/>
              </a:solidFill>
              <a:sym typeface="Wingdings" panose="05000000000000000000" pitchFamily="2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6513" y="4855011"/>
            <a:ext cx="10273917" cy="1348028"/>
          </a:xfrm>
          <a:prstGeom prst="rect">
            <a:avLst/>
          </a:prstGeom>
          <a:noFill/>
          <a:ln>
            <a:solidFill>
              <a:srgbClr val="388557"/>
            </a:solidFill>
          </a:ln>
        </p:spPr>
        <p:txBody>
          <a:bodyPr wrap="square" rtlCol="0">
            <a:noAutofit/>
          </a:bodyPr>
          <a:lstStyle/>
          <a:p>
            <a:r>
              <a:rPr lang="es-ES" sz="2000" dirty="0">
                <a:solidFill>
                  <a:srgbClr val="14558F"/>
                </a:solidFill>
              </a:rPr>
              <a:t>Las solicitudes de pago deben presentarse en GMS con documentación justificativa (estimaciones, facturas o recibos</a:t>
            </a:r>
            <a:r>
              <a:rPr lang="en-US" sz="2000" dirty="0">
                <a:solidFill>
                  <a:srgbClr val="14558F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14558F"/>
                </a:solidFill>
              </a:rPr>
              <a:t>Los pagos se efectúan dentro de los 30 días posteriores a la recepción de una solicitud de pago</a:t>
            </a:r>
            <a:endParaRPr lang="en-US" sz="2000" dirty="0">
              <a:solidFill>
                <a:srgbClr val="14558F"/>
              </a:solidFill>
            </a:endParaRPr>
          </a:p>
          <a:p>
            <a:endParaRPr lang="en-US" sz="2000" dirty="0">
              <a:solidFill>
                <a:srgbClr val="14558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12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dirty="0"/>
              <a:t>Uso de los fondos de la subvención</a:t>
            </a:r>
            <a:endParaRPr lang="en-US" sz="2800" dirty="0"/>
          </a:p>
        </p:txBody>
      </p:sp>
      <p:sp>
        <p:nvSpPr>
          <p:cNvPr id="5" name="Content Placeholder 2"/>
          <p:cNvSpPr txBox="1"/>
          <p:nvPr/>
        </p:nvSpPr>
        <p:spPr>
          <a:xfrm>
            <a:off x="1110481" y="1171342"/>
            <a:ext cx="4633917" cy="4449969"/>
          </a:xfrm>
          <a:prstGeom prst="rect">
            <a:avLst/>
          </a:prstGeom>
          <a:solidFill>
            <a:srgbClr val="388557"/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>
                <a:solidFill>
                  <a:schemeClr val="bg1"/>
                </a:solidFill>
              </a:rPr>
              <a:t>Usos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elegibles</a:t>
            </a:r>
            <a:endParaRPr lang="en-US" b="1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s-ES" dirty="0">
                <a:solidFill>
                  <a:schemeClr val="bg1"/>
                </a:solidFill>
              </a:rPr>
              <a:t>Costos administrativos de hasta el 10 % del monto de la subvención, o un porcentaje mayor si lo autoriza el Director de DP</a:t>
            </a:r>
            <a:r>
              <a:rPr lang="en-US" dirty="0">
                <a:solidFill>
                  <a:schemeClr val="bg1"/>
                </a:solidFill>
              </a:rPr>
              <a:t>P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dirty="0" err="1">
                <a:solidFill>
                  <a:schemeClr val="bg1"/>
                </a:solidFill>
              </a:rPr>
              <a:t>Honorarios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abogados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dirty="0" err="1">
                <a:solidFill>
                  <a:schemeClr val="bg1"/>
                </a:solidFill>
              </a:rPr>
              <a:t>Honorarios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testigos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expertos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incluidos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honorarios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expertos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comunitarios</a:t>
            </a:r>
            <a:r>
              <a:rPr lang="en-US" dirty="0">
                <a:solidFill>
                  <a:schemeClr val="bg1"/>
                </a:solidFill>
              </a:rPr>
              <a:t>*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53824" y="5908338"/>
            <a:ext cx="10593844" cy="646331"/>
          </a:xfrm>
          <a:prstGeom prst="rect">
            <a:avLst/>
          </a:prstGeom>
          <a:noFill/>
          <a:ln>
            <a:solidFill>
              <a:srgbClr val="388557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88557"/>
                </a:solidFill>
              </a:rPr>
              <a:t>*</a:t>
            </a:r>
            <a:r>
              <a:rPr lang="en-US" dirty="0" err="1">
                <a:solidFill>
                  <a:srgbClr val="388557"/>
                </a:solidFill>
              </a:rPr>
              <a:t>Expertos</a:t>
            </a:r>
            <a:r>
              <a:rPr lang="en-US" dirty="0">
                <a:solidFill>
                  <a:srgbClr val="388557"/>
                </a:solidFill>
              </a:rPr>
              <a:t> </a:t>
            </a:r>
            <a:r>
              <a:rPr lang="en-US" dirty="0" err="1">
                <a:solidFill>
                  <a:srgbClr val="388557"/>
                </a:solidFill>
              </a:rPr>
              <a:t>comunitarios</a:t>
            </a:r>
            <a:r>
              <a:rPr lang="en-US" dirty="0">
                <a:solidFill>
                  <a:srgbClr val="388557"/>
                </a:solidFill>
              </a:rPr>
              <a:t>: </a:t>
            </a:r>
            <a:r>
              <a:rPr lang="en-US" dirty="0" err="1">
                <a:solidFill>
                  <a:srgbClr val="388557"/>
                </a:solidFill>
              </a:rPr>
              <a:t>integrantes</a:t>
            </a:r>
            <a:r>
              <a:rPr lang="en-US" dirty="0">
                <a:solidFill>
                  <a:srgbClr val="388557"/>
                </a:solidFill>
              </a:rPr>
              <a:t> de </a:t>
            </a:r>
            <a:r>
              <a:rPr lang="en-US" dirty="0" err="1">
                <a:solidFill>
                  <a:srgbClr val="388557"/>
                </a:solidFill>
              </a:rPr>
              <a:t>una</a:t>
            </a:r>
            <a:r>
              <a:rPr lang="en-US" dirty="0">
                <a:solidFill>
                  <a:srgbClr val="388557"/>
                </a:solidFill>
              </a:rPr>
              <a:t> </a:t>
            </a:r>
            <a:r>
              <a:rPr lang="en-US" dirty="0" err="1">
                <a:solidFill>
                  <a:srgbClr val="388557"/>
                </a:solidFill>
              </a:rPr>
              <a:t>comunidad</a:t>
            </a:r>
            <a:r>
              <a:rPr lang="en-US" dirty="0">
                <a:solidFill>
                  <a:srgbClr val="388557"/>
                </a:solidFill>
              </a:rPr>
              <a:t> </a:t>
            </a:r>
            <a:r>
              <a:rPr lang="en-US" dirty="0" err="1">
                <a:solidFill>
                  <a:srgbClr val="388557"/>
                </a:solidFill>
              </a:rPr>
              <a:t>afectada</a:t>
            </a:r>
            <a:r>
              <a:rPr lang="en-US" dirty="0">
                <a:solidFill>
                  <a:srgbClr val="388557"/>
                </a:solidFill>
              </a:rPr>
              <a:t>, </a:t>
            </a:r>
            <a:r>
              <a:rPr lang="en-US" dirty="0" err="1">
                <a:solidFill>
                  <a:srgbClr val="388557"/>
                </a:solidFill>
              </a:rPr>
              <a:t>incluidos</a:t>
            </a:r>
            <a:r>
              <a:rPr lang="en-US" dirty="0">
                <a:solidFill>
                  <a:srgbClr val="388557"/>
                </a:solidFill>
              </a:rPr>
              <a:t> </a:t>
            </a:r>
            <a:r>
              <a:rPr lang="en-US" dirty="0" err="1">
                <a:solidFill>
                  <a:srgbClr val="388557"/>
                </a:solidFill>
              </a:rPr>
              <a:t>residentes</a:t>
            </a:r>
            <a:r>
              <a:rPr lang="en-US" dirty="0">
                <a:solidFill>
                  <a:srgbClr val="388557"/>
                </a:solidFill>
              </a:rPr>
              <a:t> o </a:t>
            </a:r>
            <a:r>
              <a:rPr lang="en-US" dirty="0" err="1">
                <a:solidFill>
                  <a:srgbClr val="388557"/>
                </a:solidFill>
              </a:rPr>
              <a:t>grupos</a:t>
            </a:r>
            <a:r>
              <a:rPr lang="en-US" dirty="0">
                <a:solidFill>
                  <a:srgbClr val="388557"/>
                </a:solidFill>
              </a:rPr>
              <a:t> </a:t>
            </a:r>
            <a:r>
              <a:rPr lang="en-US" dirty="0" err="1">
                <a:solidFill>
                  <a:srgbClr val="388557"/>
                </a:solidFill>
              </a:rPr>
              <a:t>comunitarios</a:t>
            </a:r>
            <a:r>
              <a:rPr lang="en-US" dirty="0">
                <a:solidFill>
                  <a:srgbClr val="388557"/>
                </a:solidFill>
              </a:rPr>
              <a:t>, que </a:t>
            </a:r>
            <a:r>
              <a:rPr lang="en-US" dirty="0" err="1">
                <a:solidFill>
                  <a:srgbClr val="388557"/>
                </a:solidFill>
              </a:rPr>
              <a:t>aportan</a:t>
            </a:r>
            <a:r>
              <a:rPr lang="en-US" dirty="0">
                <a:solidFill>
                  <a:srgbClr val="388557"/>
                </a:solidFill>
              </a:rPr>
              <a:t> </a:t>
            </a:r>
            <a:r>
              <a:rPr lang="en-US" dirty="0" err="1">
                <a:solidFill>
                  <a:srgbClr val="388557"/>
                </a:solidFill>
              </a:rPr>
              <a:t>conocimientos</a:t>
            </a:r>
            <a:r>
              <a:rPr lang="en-US" dirty="0">
                <a:solidFill>
                  <a:srgbClr val="388557"/>
                </a:solidFill>
              </a:rPr>
              <a:t> o </a:t>
            </a:r>
            <a:r>
              <a:rPr lang="en-US" dirty="0" err="1">
                <a:solidFill>
                  <a:srgbClr val="388557"/>
                </a:solidFill>
              </a:rPr>
              <a:t>experiencia</a:t>
            </a:r>
            <a:r>
              <a:rPr lang="en-US" dirty="0">
                <a:solidFill>
                  <a:srgbClr val="388557"/>
                </a:solidFill>
              </a:rPr>
              <a:t> </a:t>
            </a:r>
            <a:r>
              <a:rPr lang="en-US" dirty="0" err="1">
                <a:solidFill>
                  <a:srgbClr val="388557"/>
                </a:solidFill>
              </a:rPr>
              <a:t>vivida</a:t>
            </a:r>
            <a:r>
              <a:rPr lang="en-US" dirty="0">
                <a:solidFill>
                  <a:srgbClr val="388557"/>
                </a:solidFill>
              </a:rPr>
              <a:t> </a:t>
            </a:r>
            <a:r>
              <a:rPr lang="en-US" dirty="0" err="1">
                <a:solidFill>
                  <a:srgbClr val="388557"/>
                </a:solidFill>
              </a:rPr>
              <a:t>pertinente</a:t>
            </a:r>
            <a:r>
              <a:rPr lang="en-US" dirty="0">
                <a:solidFill>
                  <a:srgbClr val="388557"/>
                </a:solidFill>
              </a:rPr>
              <a:t> para el </a:t>
            </a:r>
            <a:r>
              <a:rPr lang="en-US" dirty="0" err="1">
                <a:solidFill>
                  <a:srgbClr val="388557"/>
                </a:solidFill>
              </a:rPr>
              <a:t>procedimiento</a:t>
            </a:r>
            <a:endParaRPr lang="en-US" dirty="0">
              <a:solidFill>
                <a:srgbClr val="388557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75912" y="1158832"/>
            <a:ext cx="5480957" cy="465311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noAutofit/>
          </a:bodyPr>
          <a:lstStyle/>
          <a:p>
            <a:pPr>
              <a:spcAft>
                <a:spcPts val="1000"/>
              </a:spcAft>
            </a:pPr>
            <a:r>
              <a:rPr lang="en-US" sz="2400" b="1" dirty="0" err="1">
                <a:solidFill>
                  <a:srgbClr val="14558F"/>
                </a:solidFill>
              </a:rPr>
              <a:t>Usos</a:t>
            </a:r>
            <a:r>
              <a:rPr lang="en-US" sz="2400" b="1" dirty="0">
                <a:solidFill>
                  <a:srgbClr val="14558F"/>
                </a:solidFill>
              </a:rPr>
              <a:t> no </a:t>
            </a:r>
            <a:r>
              <a:rPr lang="en-US" sz="2400" b="1" dirty="0" err="1">
                <a:solidFill>
                  <a:srgbClr val="14558F"/>
                </a:solidFill>
              </a:rPr>
              <a:t>elegibles</a:t>
            </a:r>
            <a:endParaRPr lang="en-US" sz="2400" b="1" dirty="0">
              <a:solidFill>
                <a:srgbClr val="14558F"/>
              </a:solidFill>
            </a:endParaRPr>
          </a:p>
          <a:p>
            <a:pPr>
              <a:spcAft>
                <a:spcPts val="1000"/>
              </a:spcAft>
            </a:pPr>
            <a:r>
              <a:rPr lang="en-US" sz="2400" dirty="0">
                <a:solidFill>
                  <a:srgbClr val="14558F"/>
                </a:solidFill>
              </a:rPr>
              <a:t>Compra o </a:t>
            </a:r>
            <a:r>
              <a:rPr lang="en-US" sz="2400" dirty="0" err="1">
                <a:solidFill>
                  <a:srgbClr val="14558F"/>
                </a:solidFill>
              </a:rPr>
              <a:t>arrendamiento</a:t>
            </a:r>
            <a:r>
              <a:rPr lang="en-US" sz="2400" dirty="0">
                <a:solidFill>
                  <a:srgbClr val="14558F"/>
                </a:solidFill>
              </a:rPr>
              <a:t> de </a:t>
            </a:r>
            <a:r>
              <a:rPr lang="en-US" sz="2400" dirty="0" err="1">
                <a:solidFill>
                  <a:srgbClr val="14558F"/>
                </a:solidFill>
              </a:rPr>
              <a:t>equipos</a:t>
            </a:r>
            <a:endParaRPr lang="en-US" sz="2400" dirty="0">
              <a:solidFill>
                <a:srgbClr val="14558F"/>
              </a:solidFill>
            </a:endParaRPr>
          </a:p>
          <a:p>
            <a:pPr>
              <a:spcAft>
                <a:spcPts val="1000"/>
              </a:spcAft>
            </a:pPr>
            <a:r>
              <a:rPr lang="en-US" sz="2400" dirty="0" err="1">
                <a:solidFill>
                  <a:srgbClr val="14558F"/>
                </a:solidFill>
              </a:rPr>
              <a:t>Cabildeo</a:t>
            </a:r>
            <a:r>
              <a:rPr lang="en-US" sz="2400" dirty="0">
                <a:solidFill>
                  <a:srgbClr val="14558F"/>
                </a:solidFill>
              </a:rPr>
              <a:t> </a:t>
            </a:r>
            <a:r>
              <a:rPr lang="en-US" sz="2400" dirty="0" err="1">
                <a:solidFill>
                  <a:srgbClr val="14558F"/>
                </a:solidFill>
              </a:rPr>
              <a:t>político</a:t>
            </a:r>
            <a:endParaRPr lang="en-US" sz="2400" dirty="0">
              <a:solidFill>
                <a:srgbClr val="14558F"/>
              </a:solidFill>
            </a:endParaRPr>
          </a:p>
          <a:p>
            <a:pPr>
              <a:spcAft>
                <a:spcPts val="1000"/>
              </a:spcAft>
            </a:pPr>
            <a:r>
              <a:rPr lang="es-ES" sz="2400" dirty="0">
                <a:solidFill>
                  <a:srgbClr val="14558F"/>
                </a:solidFill>
              </a:rPr>
              <a:t>Publicidad o mercadeo para difundir la postura del beneficiario respecto del </a:t>
            </a:r>
            <a:r>
              <a:rPr lang="es-ES" sz="2400" dirty="0" err="1">
                <a:solidFill>
                  <a:srgbClr val="14558F"/>
                </a:solidFill>
              </a:rPr>
              <a:t>procedimient</a:t>
            </a:r>
            <a:r>
              <a:rPr lang="en-US" sz="2400" dirty="0">
                <a:solidFill>
                  <a:srgbClr val="14558F"/>
                </a:solidFill>
              </a:rPr>
              <a:t>o</a:t>
            </a:r>
          </a:p>
          <a:p>
            <a:pPr>
              <a:spcAft>
                <a:spcPts val="1000"/>
              </a:spcAft>
            </a:pPr>
            <a:r>
              <a:rPr lang="es-ES" sz="2400" dirty="0">
                <a:solidFill>
                  <a:srgbClr val="14558F"/>
                </a:solidFill>
              </a:rPr>
              <a:t>Costos para apelar la decisión final emitida por el DPU o EFSB en el </a:t>
            </a:r>
            <a:r>
              <a:rPr lang="es-ES" sz="2400" dirty="0" err="1">
                <a:solidFill>
                  <a:srgbClr val="14558F"/>
                </a:solidFill>
              </a:rPr>
              <a:t>procedimient</a:t>
            </a:r>
            <a:r>
              <a:rPr lang="en-US" sz="2400" dirty="0">
                <a:solidFill>
                  <a:srgbClr val="14558F"/>
                </a:solidFill>
              </a:rPr>
              <a:t>o</a:t>
            </a:r>
          </a:p>
          <a:p>
            <a:pPr>
              <a:spcAft>
                <a:spcPts val="1000"/>
              </a:spcAft>
            </a:pPr>
            <a:r>
              <a:rPr lang="en-US" sz="2400" dirty="0" err="1">
                <a:solidFill>
                  <a:srgbClr val="14558F"/>
                </a:solidFill>
              </a:rPr>
              <a:t>Otros</a:t>
            </a:r>
            <a:r>
              <a:rPr lang="en-US" sz="2400" dirty="0">
                <a:solidFill>
                  <a:srgbClr val="14558F"/>
                </a:solidFill>
              </a:rPr>
              <a:t> </a:t>
            </a:r>
            <a:r>
              <a:rPr lang="en-US" sz="2400" dirty="0" err="1">
                <a:solidFill>
                  <a:srgbClr val="14558F"/>
                </a:solidFill>
              </a:rPr>
              <a:t>usos</a:t>
            </a:r>
            <a:r>
              <a:rPr lang="en-US" sz="2400" dirty="0">
                <a:solidFill>
                  <a:srgbClr val="14558F"/>
                </a:solidFill>
              </a:rPr>
              <a:t> </a:t>
            </a:r>
            <a:r>
              <a:rPr lang="en-US" sz="2400" dirty="0" err="1">
                <a:solidFill>
                  <a:srgbClr val="14558F"/>
                </a:solidFill>
              </a:rPr>
              <a:t>ilícitos</a:t>
            </a:r>
            <a:r>
              <a:rPr lang="en-US" sz="2400" dirty="0">
                <a:solidFill>
                  <a:srgbClr val="14558F"/>
                </a:solidFill>
              </a:rPr>
              <a:t>, </a:t>
            </a:r>
            <a:r>
              <a:rPr lang="en-US" sz="2400" dirty="0" err="1">
                <a:solidFill>
                  <a:srgbClr val="14558F"/>
                </a:solidFill>
              </a:rPr>
              <a:t>poco</a:t>
            </a:r>
            <a:r>
              <a:rPr lang="en-US" sz="2400" dirty="0">
                <a:solidFill>
                  <a:srgbClr val="14558F"/>
                </a:solidFill>
              </a:rPr>
              <a:t> </a:t>
            </a:r>
            <a:r>
              <a:rPr lang="en-US" sz="2400" dirty="0" err="1">
                <a:solidFill>
                  <a:srgbClr val="14558F"/>
                </a:solidFill>
              </a:rPr>
              <a:t>éticos</a:t>
            </a:r>
            <a:r>
              <a:rPr lang="en-US" sz="2400" dirty="0">
                <a:solidFill>
                  <a:srgbClr val="14558F"/>
                </a:solidFill>
              </a:rPr>
              <a:t> o </a:t>
            </a:r>
            <a:r>
              <a:rPr lang="en-US" sz="2400" dirty="0" err="1">
                <a:solidFill>
                  <a:srgbClr val="14558F"/>
                </a:solidFill>
              </a:rPr>
              <a:t>indebidos</a:t>
            </a:r>
            <a:endParaRPr lang="en-US" sz="2400" b="1" dirty="0">
              <a:solidFill>
                <a:srgbClr val="14558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13</a:t>
            </a:fld>
            <a:endParaRPr lang="en-US" sz="1800">
              <a:solidFill>
                <a:schemeClr val="tx1"/>
              </a:solidFill>
            </a:endParaRPr>
          </a:p>
        </p:txBody>
      </p:sp>
      <p:pic>
        <p:nvPicPr>
          <p:cNvPr id="8" name="Graphic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134" y="2951609"/>
            <a:ext cx="676960" cy="676960"/>
          </a:xfrm>
          <a:prstGeom prst="rect">
            <a:avLst/>
          </a:prstGeom>
        </p:spPr>
      </p:pic>
      <p:pic>
        <p:nvPicPr>
          <p:cNvPr id="12" name="Graphic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7376" y="1897405"/>
            <a:ext cx="646331" cy="646331"/>
          </a:xfrm>
          <a:prstGeom prst="rect">
            <a:avLst/>
          </a:prstGeom>
        </p:spPr>
      </p:pic>
      <p:pic>
        <p:nvPicPr>
          <p:cNvPr id="14" name="Graphic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3221" y="3764107"/>
            <a:ext cx="544670" cy="544670"/>
          </a:xfrm>
          <a:prstGeom prst="rect">
            <a:avLst/>
          </a:prstGeom>
        </p:spPr>
      </p:pic>
      <p:pic>
        <p:nvPicPr>
          <p:cNvPr id="16" name="Graphic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29581" y="1602718"/>
            <a:ext cx="646331" cy="646331"/>
          </a:xfrm>
          <a:prstGeom prst="rect">
            <a:avLst/>
          </a:prstGeom>
        </p:spPr>
      </p:pic>
      <p:pic>
        <p:nvPicPr>
          <p:cNvPr id="18" name="Graphic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29579" y="2139032"/>
            <a:ext cx="646332" cy="646332"/>
          </a:xfrm>
          <a:prstGeom prst="rect">
            <a:avLst/>
          </a:prstGeom>
        </p:spPr>
      </p:pic>
      <p:pic>
        <p:nvPicPr>
          <p:cNvPr id="20" name="Graphic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29579" y="2805903"/>
            <a:ext cx="646332" cy="646332"/>
          </a:xfrm>
          <a:prstGeom prst="rect">
            <a:avLst/>
          </a:prstGeom>
        </p:spPr>
      </p:pic>
      <p:pic>
        <p:nvPicPr>
          <p:cNvPr id="22" name="Graphic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42684" y="3586596"/>
            <a:ext cx="646333" cy="646333"/>
          </a:xfrm>
          <a:prstGeom prst="rect">
            <a:avLst/>
          </a:prstGeom>
        </p:spPr>
      </p:pic>
      <p:pic>
        <p:nvPicPr>
          <p:cNvPr id="24" name="Graphic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29579" y="4417443"/>
            <a:ext cx="646333" cy="64633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-5926"/>
            <a:ext cx="11140430" cy="425733"/>
          </a:xfrm>
        </p:spPr>
        <p:txBody>
          <a:bodyPr/>
          <a:lstStyle/>
          <a:p>
            <a:r>
              <a:rPr lang="en-US" sz="2800"/>
              <a:t>Grants Management System (GMS) – pantalla de inicio de sesión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0629" y="736703"/>
            <a:ext cx="216834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14558F"/>
                </a:solidFill>
              </a:rPr>
              <a:t>Los solicitantes primero deberán crear una cuenta de </a:t>
            </a:r>
            <a:r>
              <a:rPr lang="es-ES" sz="2400" dirty="0" err="1">
                <a:solidFill>
                  <a:srgbClr val="14558F"/>
                </a:solidFill>
              </a:rPr>
              <a:t>MyMassGov</a:t>
            </a:r>
            <a:r>
              <a:rPr lang="es-ES" sz="2400" dirty="0">
                <a:solidFill>
                  <a:srgbClr val="14558F"/>
                </a:solidFill>
              </a:rPr>
              <a:t> y esperar la aprobación, que puede tardar hasta 48 horas.</a:t>
            </a:r>
            <a:endParaRPr lang="en-US" sz="2400" dirty="0">
              <a:solidFill>
                <a:srgbClr val="14558F"/>
              </a:solidFill>
            </a:endParaRPr>
          </a:p>
          <a:p>
            <a:endParaRPr lang="en-US" dirty="0"/>
          </a:p>
        </p:txBody>
      </p:sp>
      <p:pic>
        <p:nvPicPr>
          <p:cNvPr id="9" name="Picture 8" descr="Captura de pantalla de MyMassGov que muestra las opciones de inicio de sesión para usuarios personales, empresas, municipios, organizaciones sin fines de lucro y empleados estatales."/>
          <p:cNvPicPr>
            <a:picLocks noChangeAspect="1"/>
          </p:cNvPicPr>
          <p:nvPr/>
        </p:nvPicPr>
        <p:blipFill>
          <a:blip r:embed="rId3"/>
          <a:srcRect t="10552" b="15423"/>
          <a:stretch>
            <a:fillRect/>
          </a:stretch>
        </p:blipFill>
        <p:spPr>
          <a:xfrm>
            <a:off x="2386062" y="727580"/>
            <a:ext cx="9067963" cy="540284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14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Grants Management System (GMS) – portal de </a:t>
            </a:r>
            <a:r>
              <a:rPr lang="en-US" sz="2800" dirty="0" err="1"/>
              <a:t>solicitud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línea</a:t>
            </a:r>
            <a:r>
              <a:rPr lang="en-US" sz="28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265" y="880676"/>
            <a:ext cx="2942174" cy="52458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4558F"/>
                </a:solidFill>
              </a:rPr>
              <a:t>Próximamente habrá un video y una guía escrita sobre cómo usar GMS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15</a:t>
            </a:fld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oup 4" descr="Captura de pantalla de la página de información del Programa de Subvenciones de Apoyo a Intervinientes en el portal de solicitud de subvenciones en línea. Una flecha en la esquina superior derecha resalta el botón “Start Grant Application”."/>
          <p:cNvGrpSpPr/>
          <p:nvPr/>
        </p:nvGrpSpPr>
        <p:grpSpPr>
          <a:xfrm>
            <a:off x="3313613" y="737899"/>
            <a:ext cx="8063731" cy="5382201"/>
            <a:chOff x="3749041" y="744279"/>
            <a:chExt cx="8063731" cy="5382201"/>
          </a:xfrm>
        </p:grpSpPr>
        <p:pic>
          <p:nvPicPr>
            <p:cNvPr id="6" name="Picture 5" descr="Captura de pantalla de la página de información del Programa de Subvenciones de Apoyo a Intervinientes en el portal de solicitud de subvenciones en línea.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9041" y="966955"/>
              <a:ext cx="7985764" cy="5159525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9906000" y="3007783"/>
              <a:ext cx="1346200" cy="12488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9906000" y="3544600"/>
              <a:ext cx="1346200" cy="12488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row: Left 8"/>
            <p:cNvSpPr/>
            <p:nvPr/>
          </p:nvSpPr>
          <p:spPr>
            <a:xfrm rot="7220129">
              <a:off x="9739423" y="1397589"/>
              <a:ext cx="850605" cy="828718"/>
            </a:xfrm>
            <a:prstGeom prst="leftArrow">
              <a:avLst/>
            </a:prstGeom>
            <a:solidFill>
              <a:srgbClr val="FFC000"/>
            </a:solidFill>
            <a:ln>
              <a:solidFill>
                <a:srgbClr val="B8A708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0239153" y="744279"/>
              <a:ext cx="1573619" cy="91440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133088" y="5586984"/>
              <a:ext cx="640080" cy="14630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Recursos disponibles para solicitantes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318" y="706929"/>
            <a:ext cx="10920112" cy="5444142"/>
          </a:xfrm>
        </p:spPr>
        <p:txBody>
          <a:bodyPr>
            <a:normAutofit fontScale="92500"/>
          </a:bodyPr>
          <a:lstStyle/>
          <a:p>
            <a:r>
              <a:rPr lang="es-ES" dirty="0">
                <a:solidFill>
                  <a:srgbClr val="14558F"/>
                </a:solidFill>
              </a:rPr>
              <a:t>Página web del Programa de Subvenciones de Apoyo a Intervinientes</a:t>
            </a:r>
            <a:r>
              <a:rPr lang="en-US" dirty="0">
                <a:solidFill>
                  <a:srgbClr val="14558F"/>
                </a:solidFill>
              </a:rPr>
              <a:t> - (</a:t>
            </a:r>
            <a:r>
              <a:rPr lang="en-US" dirty="0">
                <a:solidFill>
                  <a:srgbClr val="14558F"/>
                </a:solidFill>
                <a:hlinkClick r:id="rId3"/>
              </a:rPr>
              <a:t>mass.gov/</a:t>
            </a:r>
            <a:r>
              <a:rPr lang="en-US" dirty="0" err="1">
                <a:solidFill>
                  <a:srgbClr val="14558F"/>
                </a:solidFill>
                <a:hlinkClick r:id="rId3"/>
              </a:rPr>
              <a:t>IntervenorProgram</a:t>
            </a:r>
            <a:r>
              <a:rPr lang="en-US" dirty="0">
                <a:solidFill>
                  <a:srgbClr val="14558F"/>
                </a:solidFill>
              </a:rPr>
              <a:t>)</a:t>
            </a:r>
          </a:p>
          <a:p>
            <a:r>
              <a:rPr lang="es-ES" dirty="0">
                <a:solidFill>
                  <a:srgbClr val="14558F"/>
                </a:solidFill>
              </a:rPr>
              <a:t>Guía del Programa de Subvenciones de Apoyo a Intervinientes</a:t>
            </a:r>
            <a:r>
              <a:rPr lang="en-US" dirty="0">
                <a:solidFill>
                  <a:srgbClr val="14558F"/>
                </a:solidFill>
              </a:rPr>
              <a:t> (1 de julio de 2026)</a:t>
            </a:r>
          </a:p>
          <a:p>
            <a:pPr lvl="1"/>
            <a:r>
              <a:rPr lang="en-US" dirty="0">
                <a:solidFill>
                  <a:srgbClr val="14558F"/>
                </a:solidFill>
              </a:rPr>
              <a:t>Explicación detallada de cómo intervenir, diferencias en la intervención para </a:t>
            </a:r>
            <a:r>
              <a:rPr lang="en-US" dirty="0" err="1">
                <a:solidFill>
                  <a:srgbClr val="14558F"/>
                </a:solidFill>
              </a:rPr>
              <a:t>procedimientos</a:t>
            </a:r>
            <a:r>
              <a:rPr lang="en-US" dirty="0">
                <a:solidFill>
                  <a:srgbClr val="14558F"/>
                </a:solidFill>
              </a:rPr>
              <a:t> del Siting Board frente a los del Department, </a:t>
            </a:r>
            <a:r>
              <a:rPr lang="en-US" dirty="0" err="1">
                <a:solidFill>
                  <a:srgbClr val="14558F"/>
                </a:solidFill>
              </a:rPr>
              <a:t>proceso</a:t>
            </a:r>
            <a:r>
              <a:rPr lang="en-US" dirty="0">
                <a:solidFill>
                  <a:srgbClr val="14558F"/>
                </a:solidFill>
              </a:rPr>
              <a:t> de solicitud, glosario de términos, etc.</a:t>
            </a:r>
          </a:p>
          <a:p>
            <a:r>
              <a:rPr lang="en-US" dirty="0">
                <a:solidFill>
                  <a:srgbClr val="14558F"/>
                </a:solidFill>
              </a:rPr>
              <a:t>Módulos de video (en desarrollo)</a:t>
            </a:r>
          </a:p>
          <a:p>
            <a:pPr lvl="1"/>
            <a:r>
              <a:rPr lang="es-ES" dirty="0">
                <a:solidFill>
                  <a:srgbClr val="14558F"/>
                </a:solidFill>
              </a:rPr>
              <a:t>Descripción general del Programa de Subvenciones de Apoyo a Intervinientes</a:t>
            </a:r>
            <a:endParaRPr lang="en-US" dirty="0">
              <a:solidFill>
                <a:srgbClr val="14558F"/>
              </a:solidFill>
            </a:endParaRPr>
          </a:p>
          <a:p>
            <a:pPr lvl="1"/>
            <a:r>
              <a:rPr lang="es-ES" dirty="0">
                <a:solidFill>
                  <a:srgbClr val="14558F"/>
                </a:solidFill>
              </a:rPr>
              <a:t>Descripción general del Programa de Subvenciones de Apoyo a Intervinientes</a:t>
            </a:r>
            <a:endParaRPr lang="en-US" dirty="0">
              <a:solidFill>
                <a:srgbClr val="14558F"/>
              </a:solidFill>
            </a:endParaRPr>
          </a:p>
          <a:p>
            <a:pPr lvl="1"/>
            <a:r>
              <a:rPr lang="en-US" dirty="0">
                <a:solidFill>
                  <a:srgbClr val="14558F"/>
                </a:solidFill>
              </a:rPr>
              <a:t>Participar como interviniente: roles y </a:t>
            </a:r>
            <a:r>
              <a:rPr lang="en-US" dirty="0" err="1">
                <a:solidFill>
                  <a:srgbClr val="14558F"/>
                </a:solidFill>
              </a:rPr>
              <a:t>proceso</a:t>
            </a:r>
            <a:endParaRPr lang="en-US" dirty="0">
              <a:solidFill>
                <a:srgbClr val="14558F"/>
              </a:solidFill>
            </a:endParaRPr>
          </a:p>
          <a:p>
            <a:pPr lvl="1"/>
            <a:r>
              <a:rPr lang="es-ES" dirty="0">
                <a:solidFill>
                  <a:srgbClr val="14558F"/>
                </a:solidFill>
              </a:rPr>
              <a:t>Cómo solicitar una subvención del Programa de Subvenciones de Apoyo a Intervinientes en GMS</a:t>
            </a:r>
            <a:r>
              <a:rPr lang="en-US" dirty="0">
                <a:solidFill>
                  <a:srgbClr val="14558F"/>
                </a:solidFill>
              </a:rPr>
              <a:t> (con grabaciones de pantalla)</a:t>
            </a:r>
          </a:p>
          <a:p>
            <a:r>
              <a:rPr lang="en-US" dirty="0">
                <a:solidFill>
                  <a:srgbClr val="14558F"/>
                </a:solidFill>
              </a:rPr>
              <a:t>Guía del Grants Management System</a:t>
            </a:r>
          </a:p>
          <a:p>
            <a:r>
              <a:rPr lang="en-US" dirty="0">
                <a:solidFill>
                  <a:srgbClr val="14558F"/>
                </a:solidFill>
              </a:rPr>
              <a:t>Comprender los pasos en un procedimiento del Department</a:t>
            </a:r>
          </a:p>
          <a:p>
            <a:r>
              <a:rPr lang="en-US" dirty="0">
                <a:solidFill>
                  <a:srgbClr val="14558F"/>
                </a:solidFill>
              </a:rPr>
              <a:t>Comprender los pasos en un procedimiento del Siting Board</a:t>
            </a:r>
          </a:p>
          <a:p>
            <a:r>
              <a:rPr lang="en-US" dirty="0" err="1">
                <a:solidFill>
                  <a:srgbClr val="14558F"/>
                </a:solidFill>
              </a:rPr>
              <a:t>Correo</a:t>
            </a:r>
            <a:r>
              <a:rPr lang="en-US" dirty="0">
                <a:solidFill>
                  <a:srgbClr val="14558F"/>
                </a:solidFill>
              </a:rPr>
              <a:t> </a:t>
            </a:r>
            <a:r>
              <a:rPr lang="en-US" dirty="0" err="1">
                <a:solidFill>
                  <a:srgbClr val="14558F"/>
                </a:solidFill>
              </a:rPr>
              <a:t>electrónico</a:t>
            </a:r>
            <a:r>
              <a:rPr lang="en-US" dirty="0">
                <a:solidFill>
                  <a:srgbClr val="14558F"/>
                </a:solidFill>
              </a:rPr>
              <a:t> del </a:t>
            </a:r>
            <a:r>
              <a:rPr lang="en-US" dirty="0" err="1">
                <a:solidFill>
                  <a:srgbClr val="14558F"/>
                </a:solidFill>
              </a:rPr>
              <a:t>Programa</a:t>
            </a:r>
            <a:r>
              <a:rPr lang="en-US" dirty="0">
                <a:solidFill>
                  <a:srgbClr val="14558F"/>
                </a:solidFill>
              </a:rPr>
              <a:t> - </a:t>
            </a:r>
            <a:r>
              <a:rPr lang="en-US" dirty="0">
                <a:solidFill>
                  <a:srgbClr val="14558F"/>
                </a:solidFill>
                <a:hlinkClick r:id="rId4"/>
              </a:rPr>
              <a:t>dpu.isgp@mass.gov</a:t>
            </a:r>
            <a:endParaRPr lang="en-US" dirty="0">
              <a:solidFill>
                <a:srgbClr val="14558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16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78" y="2228506"/>
            <a:ext cx="2400987" cy="24009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67093" y="228600"/>
            <a:ext cx="8924907" cy="3670207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s-ES" sz="6600" b="1" dirty="0"/>
              <a:t>Programa de Subvenciones de Apoyo a Intervinientes</a:t>
            </a:r>
            <a:endParaRPr lang="en-US" sz="6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7863" y="4040307"/>
            <a:ext cx="6705600" cy="231140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r"/>
            <a:endParaRPr lang="en-US" b="1" i="1">
              <a:ea typeface="Calibri" panose="020F0502020204030204"/>
              <a:cs typeface="Calibri" panose="020F0502020204030204"/>
            </a:endParaRPr>
          </a:p>
          <a:p>
            <a:pPr algn="r"/>
            <a:r>
              <a:rPr lang="en-US" b="1" i="1">
                <a:ea typeface="Calibri" panose="020F0502020204030204"/>
                <a:cs typeface="Calibri" panose="020F0502020204030204"/>
              </a:rPr>
              <a:t>Jessica Freedman</a:t>
            </a:r>
          </a:p>
          <a:p>
            <a:pPr algn="r"/>
            <a:r>
              <a:rPr lang="en-US" b="1" i="1">
                <a:ea typeface="Calibri" panose="020F0502020204030204"/>
                <a:cs typeface="Calibri" panose="020F0502020204030204"/>
              </a:rPr>
              <a:t>Fiscal General Adjunta</a:t>
            </a:r>
          </a:p>
          <a:p>
            <a:pPr algn="r"/>
            <a:r>
              <a:rPr lang="en-US" b="1" i="1">
                <a:ea typeface="Calibri" panose="020F0502020204030204"/>
                <a:cs typeface="Calibri" panose="020F0502020204030204"/>
              </a:rPr>
              <a:t>Energy and Ratepayer Advocacy Division</a:t>
            </a:r>
            <a:endParaRPr lang="en-US" sz="2100"/>
          </a:p>
          <a:p>
            <a:pPr algn="r"/>
            <a:r>
              <a:rPr lang="en-US" b="1" i="1">
                <a:ea typeface="Calibri" panose="020F0502020204030204"/>
                <a:cs typeface="Calibri" panose="020F0502020204030204"/>
              </a:rPr>
              <a:t>Office of Attorney General Andrea Joy Campbell</a:t>
            </a:r>
          </a:p>
          <a:p>
            <a:pPr algn="r"/>
            <a:r>
              <a:rPr lang="en-US" b="1" i="1">
                <a:ea typeface="Calibri" panose="020F0502020204030204"/>
                <a:cs typeface="Calibri" panose="020F0502020204030204"/>
              </a:rPr>
              <a:t>junio de 2026</a:t>
            </a:r>
          </a:p>
        </p:txBody>
      </p:sp>
      <p:sp>
        <p:nvSpPr>
          <p:cNvPr id="7" name="Rectangl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76237" y="0"/>
            <a:ext cx="70467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17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1275" y="-74762"/>
            <a:ext cx="11360726" cy="1364220"/>
          </a:xfrm>
        </p:spPr>
        <p:txBody>
          <a:bodyPr>
            <a:noAutofit/>
          </a:bodyPr>
          <a:lstStyle/>
          <a:p>
            <a:pPr algn="ctr"/>
            <a:r>
              <a:rPr lang="es-ES" sz="3000" b="1" dirty="0"/>
              <a:t>División de Defensa de la Energía y de los Usuarios de Servicios Públicos (ERA)</a:t>
            </a:r>
            <a:br>
              <a:rPr lang="es-ES" sz="3000" b="1" dirty="0"/>
            </a:br>
            <a:r>
              <a:rPr lang="es-ES" sz="3000" b="1" dirty="0"/>
              <a:t>de la Oficina de la Fiscal General (AGO)</a:t>
            </a:r>
            <a:endParaRPr lang="en-US" sz="3000" b="1" dirty="0"/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6059436" y="-4875308"/>
            <a:ext cx="73128" cy="12192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Content Placeholder 1"/>
          <p:cNvSpPr txBox="1"/>
          <p:nvPr/>
        </p:nvSpPr>
        <p:spPr>
          <a:xfrm>
            <a:off x="142044" y="1593474"/>
            <a:ext cx="8392356" cy="49803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La Fiscal General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la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defensora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usuarios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que pagan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tarifas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el Commonwealth 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está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autorizada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por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ley 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intervenir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nombre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usuarios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servicios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públicos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procedimientos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del Department of Public Utilities (DPU) 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procedimientos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federales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(FERC). 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Véase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M.G.L.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ch.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12, § 11E.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Nuestro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trabajo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Defender 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consumidores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de Massachusetts que pagan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tarifas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procedimientos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administrativos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regulatorios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judiciales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empresas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de gas,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electricidad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agua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de propiedad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inversionistas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Ayudar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garantizar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residentes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empresas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de Massachusetts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tengan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acceso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servicios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seguros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asequibles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confiables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Apoyar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transición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equitativa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asequible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hacia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energía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limpia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Proteger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consumidores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prácticas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abusivas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empresas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energía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Diagram 11" descr="Attorney General's Office Organizational Chart of the Energy and Environment Bureau. "/>
          <p:cNvGraphicFramePr/>
          <p:nvPr>
            <p:extLst>
              <p:ext uri="{D42A27DB-BD31-4B8C-83A1-F6EECF244321}">
                <p14:modId xmlns:p14="http://schemas.microsoft.com/office/powerpoint/2010/main" val="1524163900"/>
              </p:ext>
            </p:extLst>
          </p:nvPr>
        </p:nvGraphicFramePr>
        <p:xfrm>
          <a:off x="6787953" y="1643477"/>
          <a:ext cx="7073728" cy="4887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Oval 1" descr="Red circle highlighting Energy and Ratepayer Advocacy Division within the Energy and Environment Bureau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8686800" y="3455504"/>
            <a:ext cx="2087217" cy="12562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8100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18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3050" y="242821"/>
            <a:ext cx="4839462" cy="998599"/>
          </a:xfrm>
        </p:spPr>
        <p:txBody>
          <a:bodyPr>
            <a:noAutofit/>
          </a:bodyPr>
          <a:lstStyle/>
          <a:p>
            <a:pPr algn="ctr"/>
            <a:r>
              <a:rPr lang="en-US" sz="3600" b="1"/>
              <a:t>Grupo de trabajo</a:t>
            </a:r>
            <a:br>
              <a:rPr lang="en-US" sz="3600" b="1"/>
            </a:br>
            <a:r>
              <a:rPr lang="en-US" sz="3600" b="1"/>
              <a:t>de partes interesadas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237744" y="1980358"/>
            <a:ext cx="6649098" cy="4112467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2400" b="1" u="sng" dirty="0" err="1"/>
              <a:t>Barreras</a:t>
            </a:r>
            <a:r>
              <a:rPr lang="en-US" sz="2400" b="1" u="sng" dirty="0"/>
              <a:t>: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 err="1"/>
              <a:t>Costo</a:t>
            </a:r>
            <a:r>
              <a:rPr lang="en-US" sz="2400" dirty="0"/>
              <a:t> de </a:t>
            </a:r>
            <a:r>
              <a:rPr lang="en-US" sz="2400" dirty="0" err="1"/>
              <a:t>representación</a:t>
            </a:r>
            <a:r>
              <a:rPr lang="en-US" sz="2400" dirty="0"/>
              <a:t> legal (</a:t>
            </a:r>
            <a:r>
              <a:rPr lang="en-US" sz="2400" dirty="0" err="1"/>
              <a:t>honorarios</a:t>
            </a:r>
            <a:r>
              <a:rPr lang="en-US" sz="2400" dirty="0"/>
              <a:t> de </a:t>
            </a:r>
            <a:r>
              <a:rPr lang="en-US" sz="2400" dirty="0" err="1"/>
              <a:t>abogados</a:t>
            </a:r>
            <a:r>
              <a:rPr lang="en-US" sz="2400" dirty="0"/>
              <a:t>) y </a:t>
            </a:r>
            <a:r>
              <a:rPr lang="en-US" sz="2400" dirty="0" err="1"/>
              <a:t>costo</a:t>
            </a:r>
            <a:r>
              <a:rPr lang="en-US" sz="2400" dirty="0"/>
              <a:t> de </a:t>
            </a:r>
            <a:r>
              <a:rPr lang="en-US" sz="2400" dirty="0" err="1"/>
              <a:t>contratar</a:t>
            </a:r>
            <a:r>
              <a:rPr lang="en-US" sz="2400" dirty="0"/>
              <a:t> a un </a:t>
            </a:r>
            <a:r>
              <a:rPr lang="en-US" sz="2400" dirty="0" err="1"/>
              <a:t>testigo</a:t>
            </a:r>
            <a:r>
              <a:rPr lang="en-US" sz="2400" dirty="0"/>
              <a:t> </a:t>
            </a:r>
            <a:r>
              <a:rPr lang="en-US" sz="2400" dirty="0" err="1"/>
              <a:t>experto</a:t>
            </a:r>
            <a:endParaRPr lang="en-US" sz="2400" dirty="0"/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2400" dirty="0"/>
              <a:t>Procedimientos y </a:t>
            </a:r>
            <a:r>
              <a:rPr lang="en-US" sz="2400" dirty="0" err="1"/>
              <a:t>requisitos</a:t>
            </a:r>
            <a:r>
              <a:rPr lang="en-US" sz="2400" dirty="0"/>
              <a:t> de </a:t>
            </a:r>
            <a:r>
              <a:rPr lang="en-US" sz="2400" dirty="0" err="1"/>
              <a:t>presentación</a:t>
            </a:r>
            <a:r>
              <a:rPr lang="en-US" sz="2400" dirty="0"/>
              <a:t> </a:t>
            </a:r>
            <a:r>
              <a:rPr lang="en-US" sz="2400" dirty="0" err="1"/>
              <a:t>poco</a:t>
            </a:r>
            <a:r>
              <a:rPr lang="en-US" sz="2400" dirty="0"/>
              <a:t> </a:t>
            </a:r>
            <a:r>
              <a:rPr lang="en-US" sz="2400" dirty="0" err="1"/>
              <a:t>accesibles</a:t>
            </a:r>
            <a:endParaRPr lang="en-US" sz="2400" dirty="0"/>
          </a:p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2400" b="1" u="sng" dirty="0" err="1"/>
              <a:t>Soluciones</a:t>
            </a:r>
            <a:r>
              <a:rPr lang="en-US" sz="2400" b="1" u="sng" dirty="0"/>
              <a:t>: </a:t>
            </a:r>
            <a:endParaRPr lang="en-US" sz="2400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Un </a:t>
            </a:r>
            <a:r>
              <a:rPr lang="en-US" sz="2400" dirty="0" err="1"/>
              <a:t>programa</a:t>
            </a:r>
            <a:r>
              <a:rPr lang="en-US" sz="2400" dirty="0"/>
              <a:t> que </a:t>
            </a:r>
            <a:r>
              <a:rPr lang="en-US" sz="2400" dirty="0" err="1"/>
              <a:t>cubre</a:t>
            </a:r>
            <a:r>
              <a:rPr lang="en-US" sz="2400" dirty="0"/>
              <a:t> </a:t>
            </a:r>
            <a:r>
              <a:rPr lang="en-US" sz="2400" dirty="0" err="1"/>
              <a:t>costos</a:t>
            </a:r>
            <a:r>
              <a:rPr lang="en-US" sz="2400" dirty="0"/>
              <a:t> </a:t>
            </a:r>
            <a:r>
              <a:rPr lang="en-US" sz="2400" dirty="0" err="1"/>
              <a:t>razonables</a:t>
            </a:r>
            <a:r>
              <a:rPr lang="en-US" sz="2400" dirty="0"/>
              <a:t> de </a:t>
            </a:r>
            <a:r>
              <a:rPr lang="en-US" sz="2400" dirty="0" err="1"/>
              <a:t>abogados</a:t>
            </a:r>
            <a:r>
              <a:rPr lang="en-US" sz="2400" dirty="0"/>
              <a:t>, </a:t>
            </a:r>
            <a:r>
              <a:rPr lang="en-US" sz="2400" dirty="0" err="1"/>
              <a:t>expertos</a:t>
            </a:r>
            <a:r>
              <a:rPr lang="en-US" sz="2400" dirty="0"/>
              <a:t> (</a:t>
            </a:r>
            <a:r>
              <a:rPr lang="en-US" sz="2400" dirty="0" err="1"/>
              <a:t>incluidos</a:t>
            </a:r>
            <a:r>
              <a:rPr lang="en-US" sz="2400" dirty="0"/>
              <a:t> </a:t>
            </a:r>
            <a:r>
              <a:rPr lang="en-US" sz="2400" dirty="0" err="1"/>
              <a:t>expertos</a:t>
            </a:r>
            <a:r>
              <a:rPr lang="en-US" sz="2400" dirty="0"/>
              <a:t> </a:t>
            </a:r>
            <a:r>
              <a:rPr lang="en-US" sz="2400" dirty="0" err="1"/>
              <a:t>comunitarios</a:t>
            </a:r>
            <a:r>
              <a:rPr lang="en-US" sz="2400" dirty="0"/>
              <a:t>) y </a:t>
            </a:r>
            <a:r>
              <a:rPr lang="en-US" sz="2400" dirty="0" err="1"/>
              <a:t>tiempo</a:t>
            </a:r>
            <a:r>
              <a:rPr lang="en-US" sz="2400" dirty="0"/>
              <a:t> del personal de </a:t>
            </a:r>
            <a:r>
              <a:rPr lang="en-US" sz="2400" dirty="0" err="1"/>
              <a:t>organizaciones</a:t>
            </a:r>
            <a:r>
              <a:rPr lang="en-US" sz="2400" dirty="0"/>
              <a:t> sin fines de </a:t>
            </a:r>
            <a:r>
              <a:rPr lang="en-US" sz="2400" dirty="0" err="1"/>
              <a:t>lucro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 un </a:t>
            </a:r>
            <a:r>
              <a:rPr lang="en-US" sz="2400" dirty="0" err="1"/>
              <a:t>grupo</a:t>
            </a:r>
            <a:r>
              <a:rPr lang="en-US" sz="2400" dirty="0"/>
              <a:t> </a:t>
            </a:r>
            <a:r>
              <a:rPr lang="en-US" sz="2400" dirty="0" err="1"/>
              <a:t>interviniente</a:t>
            </a:r>
            <a:r>
              <a:rPr lang="en-US" sz="2400" dirty="0"/>
              <a:t> </a:t>
            </a:r>
            <a:r>
              <a:rPr lang="en-US" sz="2400" dirty="0" err="1"/>
              <a:t>enfrentara</a:t>
            </a:r>
            <a:r>
              <a:rPr lang="en-US" sz="2400" dirty="0"/>
              <a:t> </a:t>
            </a:r>
            <a:r>
              <a:rPr lang="en-US" sz="2400" dirty="0" err="1"/>
              <a:t>dificultades</a:t>
            </a:r>
            <a:r>
              <a:rPr lang="en-US" sz="2400" dirty="0"/>
              <a:t> </a:t>
            </a:r>
            <a:r>
              <a:rPr lang="en-US" sz="2400" dirty="0" err="1"/>
              <a:t>financieras</a:t>
            </a:r>
            <a:r>
              <a:rPr lang="en-US" sz="2400" dirty="0"/>
              <a:t> </a:t>
            </a:r>
            <a:r>
              <a:rPr lang="en-US" sz="2400" dirty="0" err="1"/>
              <a:t>significativas</a:t>
            </a:r>
            <a:endParaRPr lang="en-US" sz="2400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</a:pPr>
            <a:r>
              <a:rPr lang="en-US" sz="2400" dirty="0" err="1"/>
              <a:t>Recursos</a:t>
            </a:r>
            <a:r>
              <a:rPr lang="en-US" sz="2400" dirty="0"/>
              <a:t> </a:t>
            </a:r>
            <a:r>
              <a:rPr lang="en-US" sz="2400" dirty="0" err="1"/>
              <a:t>educativos</a:t>
            </a:r>
            <a:r>
              <a:rPr lang="en-US" sz="2400" dirty="0"/>
              <a:t> y </a:t>
            </a:r>
            <a:r>
              <a:rPr lang="en-US" sz="2400" dirty="0" err="1"/>
              <a:t>otros</a:t>
            </a:r>
            <a:r>
              <a:rPr lang="en-US" sz="2400" dirty="0"/>
              <a:t> </a:t>
            </a:r>
            <a:r>
              <a:rPr lang="en-US" sz="2400" dirty="0" err="1"/>
              <a:t>recursos</a:t>
            </a:r>
            <a:r>
              <a:rPr lang="en-US" sz="2400" dirty="0"/>
              <a:t>/</a:t>
            </a:r>
            <a:r>
              <a:rPr lang="en-US" sz="2400" dirty="0" err="1"/>
              <a:t>ejemplos</a:t>
            </a:r>
            <a:endParaRPr lang="en-US" sz="2400" dirty="0"/>
          </a:p>
          <a:p>
            <a:pPr marL="0" indent="0">
              <a:buNone/>
            </a:pPr>
            <a:endParaRPr lang="en-US" sz="26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 descr="&quot;Desproporcionadamente afectados y rara vez escuchados: Incorporando las voces de la comunidad en los procesos regulatorios de energía de Massachusetts&quot;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6842" y="29172"/>
            <a:ext cx="5305157" cy="6688578"/>
          </a:xfrm>
          <a:prstGeom prst="rect">
            <a:avLst/>
          </a:prstGeom>
        </p:spPr>
      </p:pic>
      <p:sp>
        <p:nvSpPr>
          <p:cNvPr id="7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6576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54215" y="422910"/>
            <a:ext cx="4817745" cy="2149475"/>
          </a:xfrm>
          <a:prstGeom prst="rect">
            <a:avLst/>
          </a:prstGeom>
          <a:solidFill>
            <a:srgbClr val="1D4F9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10306386" y="106075"/>
            <a:ext cx="2013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n-US" sz="1600" b="1" dirty="0">
                <a:solidFill>
                  <a:schemeClr val="bg1"/>
                </a:solidFill>
              </a:rPr>
              <a:t>MAYO DE 2023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7245879" y="501764"/>
            <a:ext cx="507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n-US" b="1" dirty="0">
                <a:solidFill>
                  <a:schemeClr val="bg1"/>
                </a:solidFill>
              </a:rPr>
              <a:t>DESPROPORCIONADAMENTE AFECTADOS Y RARA VEZ ESCUCHADOS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7496810" y="1205230"/>
            <a:ext cx="43961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>
                <a:solidFill>
                  <a:schemeClr val="bg1"/>
                </a:solidFill>
              </a:rPr>
              <a:t>INCORPORANDO LAS VOCES DE LA COMUNIDAD EN LOS PROCESOS REGULATORIOS DE ENERGÍA DE MASSACHUSETTS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19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Instrucciones de interpretación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318" y="890781"/>
            <a:ext cx="8814825" cy="562318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dirty="0">
                <a:solidFill>
                  <a:srgbClr val="14558F"/>
                </a:solidFill>
              </a:rPr>
              <a:t>Se </a:t>
            </a:r>
            <a:r>
              <a:rPr lang="en-US" sz="2200" dirty="0" err="1">
                <a:solidFill>
                  <a:srgbClr val="14558F"/>
                </a:solidFill>
              </a:rPr>
              <a:t>ofrece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interpretación</a:t>
            </a:r>
            <a:r>
              <a:rPr lang="en-US" sz="2200" dirty="0">
                <a:solidFill>
                  <a:srgbClr val="14558F"/>
                </a:solidFill>
              </a:rPr>
              <a:t> de </a:t>
            </a:r>
            <a:r>
              <a:rPr lang="en-US" sz="2200" dirty="0" err="1">
                <a:solidFill>
                  <a:srgbClr val="14558F"/>
                </a:solidFill>
              </a:rPr>
              <a:t>idiomas</a:t>
            </a:r>
            <a:r>
              <a:rPr lang="en-US" sz="2200" dirty="0">
                <a:solidFill>
                  <a:srgbClr val="14558F"/>
                </a:solidFill>
              </a:rPr>
              <a:t> </a:t>
            </a:r>
            <a:r>
              <a:rPr lang="en-US" sz="2200" dirty="0" err="1">
                <a:solidFill>
                  <a:srgbClr val="14558F"/>
                </a:solidFill>
              </a:rPr>
              <a:t>en</a:t>
            </a:r>
            <a:r>
              <a:rPr lang="en-US" sz="2200" dirty="0">
                <a:solidFill>
                  <a:srgbClr val="14558F"/>
                </a:solidFill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dirty="0" err="1">
                <a:solidFill>
                  <a:srgbClr val="14558F"/>
                </a:solidFill>
                <a:ea typeface="+mn-lt"/>
                <a:cs typeface="+mn-lt"/>
              </a:rPr>
              <a:t>Español</a:t>
            </a:r>
            <a:r>
              <a:rPr lang="en-US" sz="2200" b="1" dirty="0">
                <a:solidFill>
                  <a:srgbClr val="14558F"/>
                </a:solidFill>
                <a:ea typeface="+mn-lt"/>
                <a:cs typeface="+mn-lt"/>
              </a:rPr>
              <a:t>, </a:t>
            </a:r>
            <a:r>
              <a:rPr lang="en-US" sz="2200" b="1" dirty="0" err="1">
                <a:solidFill>
                  <a:srgbClr val="14558F"/>
                </a:solidFill>
                <a:ea typeface="+mn-lt"/>
                <a:cs typeface="+mn-lt"/>
              </a:rPr>
              <a:t>criollo</a:t>
            </a:r>
            <a:r>
              <a:rPr lang="en-US" sz="2200" b="1" dirty="0">
                <a:solidFill>
                  <a:srgbClr val="14558F"/>
                </a:solidFill>
                <a:ea typeface="+mn-lt"/>
                <a:cs typeface="+mn-lt"/>
              </a:rPr>
              <a:t> </a:t>
            </a:r>
            <a:r>
              <a:rPr lang="en-US" sz="2200" b="1" dirty="0" err="1">
                <a:solidFill>
                  <a:srgbClr val="14558F"/>
                </a:solidFill>
                <a:ea typeface="+mn-lt"/>
                <a:cs typeface="+mn-lt"/>
              </a:rPr>
              <a:t>haitiano</a:t>
            </a:r>
            <a:r>
              <a:rPr lang="en-US" sz="2200" b="1" dirty="0">
                <a:solidFill>
                  <a:srgbClr val="14558F"/>
                </a:solidFill>
                <a:ea typeface="+mn-lt"/>
                <a:cs typeface="+mn-lt"/>
              </a:rPr>
              <a:t>, </a:t>
            </a:r>
            <a:r>
              <a:rPr lang="en-US" sz="2200" b="1" dirty="0" err="1">
                <a:solidFill>
                  <a:srgbClr val="14558F"/>
                </a:solidFill>
                <a:ea typeface="+mn-lt"/>
                <a:cs typeface="+mn-lt"/>
              </a:rPr>
              <a:t>portugués</a:t>
            </a:r>
            <a:r>
              <a:rPr lang="en-US" sz="2200" b="1" dirty="0">
                <a:solidFill>
                  <a:srgbClr val="14558F"/>
                </a:solidFill>
                <a:ea typeface="+mn-lt"/>
                <a:cs typeface="+mn-lt"/>
              </a:rPr>
              <a:t>, </a:t>
            </a:r>
            <a:r>
              <a:rPr lang="en-US" sz="2200" b="1" dirty="0" err="1">
                <a:solidFill>
                  <a:srgbClr val="14558F"/>
                </a:solidFill>
                <a:ea typeface="+mn-lt"/>
                <a:cs typeface="+mn-lt"/>
              </a:rPr>
              <a:t>mandarín</a:t>
            </a:r>
            <a:r>
              <a:rPr lang="en-US" sz="2200" b="1" dirty="0">
                <a:solidFill>
                  <a:srgbClr val="14558F"/>
                </a:solidFill>
                <a:ea typeface="+mn-lt"/>
                <a:cs typeface="+mn-lt"/>
              </a:rPr>
              <a:t> y </a:t>
            </a:r>
            <a:r>
              <a:rPr lang="en-US" sz="2200" b="1" dirty="0" err="1">
                <a:solidFill>
                  <a:srgbClr val="14558F"/>
                </a:solidFill>
                <a:ea typeface="+mn-lt"/>
                <a:cs typeface="+mn-lt"/>
              </a:rPr>
              <a:t>vietnamita</a:t>
            </a:r>
            <a:endParaRPr lang="en-US" sz="2200" b="1" dirty="0">
              <a:solidFill>
                <a:srgbClr val="14558F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solidFill>
                  <a:srgbClr val="14558F"/>
                </a:solidFill>
                <a:ea typeface="+mn-lt"/>
                <a:cs typeface="+mn-lt"/>
              </a:rPr>
              <a:t>Para 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</a:rPr>
              <a:t>participar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</a:rPr>
              <a:t> 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</a:rPr>
              <a:t>en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</a:rPr>
              <a:t> 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</a:rPr>
              <a:t>inglés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</a:rPr>
              <a:t>, 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</a:rPr>
              <a:t>haga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</a:rPr>
              <a:t> 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</a:rPr>
              <a:t>clic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</a:rPr>
              <a:t> 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</a:rPr>
              <a:t>en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</a:rPr>
              <a:t> el 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</a:rPr>
              <a:t>ícono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</a:rPr>
              <a:t> “Globe” y 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</a:rPr>
              <a:t>seleccione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</a:rPr>
              <a:t> “English”.</a:t>
            </a:r>
            <a:endParaRPr lang="en-US" sz="2200" dirty="0">
              <a:solidFill>
                <a:srgbClr val="14558F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Para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entrar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no canal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em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português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, clique no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ícone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“Globe” e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selecione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“Portuguese” </a:t>
            </a:r>
            <a:endParaRPr lang="en-US" sz="2200" dirty="0">
              <a:solidFill>
                <a:srgbClr val="14558F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Si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alguien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desea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interpretación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en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español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,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haga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clic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en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“Globe” y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seleccione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“Spanish”</a:t>
            </a:r>
            <a:endParaRPr lang="en-US" sz="2200" dirty="0">
              <a:solidFill>
                <a:srgbClr val="14558F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Pou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rantre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nan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chanèl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kreyòl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ayisyen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an,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klike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sou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ikòn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“Globe” an epi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chwazi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“Haitian Creole”</a:t>
            </a:r>
            <a:endParaRPr lang="es-ES" sz="2200" dirty="0">
              <a:solidFill>
                <a:srgbClr val="14558F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ja-JP" alt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要以普通话参加会议，请单击口语图标并选择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"Chinese”.</a:t>
            </a:r>
            <a:endParaRPr lang="en-US" sz="2200" dirty="0">
              <a:solidFill>
                <a:srgbClr val="14558F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Để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tham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gia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bằng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tiếng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Việt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,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hãy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bấm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vào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biểu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tượng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"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Quả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địa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cầu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"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và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chọn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Tiếng</a:t>
            </a:r>
            <a:r>
              <a:rPr lang="en-US" sz="2200" dirty="0">
                <a:solidFill>
                  <a:srgbClr val="14558F"/>
                </a:solidFill>
                <a:ea typeface="+mn-lt"/>
                <a:cs typeface="+mn-lt"/>
                <a:sym typeface="+mn-ea"/>
              </a:rPr>
              <a:t> </a:t>
            </a:r>
            <a:r>
              <a:rPr lang="en-US" sz="2200" dirty="0" err="1">
                <a:solidFill>
                  <a:srgbClr val="14558F"/>
                </a:solidFill>
                <a:ea typeface="+mn-lt"/>
                <a:cs typeface="+mn-lt"/>
                <a:sym typeface="+mn-ea"/>
              </a:rPr>
              <a:t>Việt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Para </a:t>
            </a:r>
            <a:r>
              <a:rPr lang="en-US" b="1" dirty="0" err="1">
                <a:solidFill>
                  <a:srgbClr val="FF0000"/>
                </a:solidFill>
              </a:rPr>
              <a:t>quienes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asisten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en</a:t>
            </a:r>
            <a:r>
              <a:rPr lang="en-US" b="1" dirty="0">
                <a:solidFill>
                  <a:srgbClr val="FF0000"/>
                </a:solidFill>
              </a:rPr>
              <a:t> persona, </a:t>
            </a:r>
            <a:r>
              <a:rPr lang="en-US" b="1" dirty="0" err="1">
                <a:solidFill>
                  <a:srgbClr val="FF0000"/>
                </a:solidFill>
              </a:rPr>
              <a:t>devuelvan</a:t>
            </a:r>
            <a:r>
              <a:rPr lang="en-US" b="1" dirty="0">
                <a:solidFill>
                  <a:srgbClr val="FF0000"/>
                </a:solidFill>
              </a:rPr>
              <a:t> el </a:t>
            </a:r>
            <a:r>
              <a:rPr lang="en-US" b="1" dirty="0" err="1">
                <a:solidFill>
                  <a:srgbClr val="FF0000"/>
                </a:solidFill>
              </a:rPr>
              <a:t>equipo</a:t>
            </a:r>
            <a:r>
              <a:rPr lang="en-US" b="1" dirty="0">
                <a:solidFill>
                  <a:srgbClr val="FF0000"/>
                </a:solidFill>
              </a:rPr>
              <a:t> de </a:t>
            </a:r>
            <a:r>
              <a:rPr lang="en-US" b="1" dirty="0" err="1">
                <a:solidFill>
                  <a:srgbClr val="FF0000"/>
                </a:solidFill>
              </a:rPr>
              <a:t>interpretación</a:t>
            </a:r>
            <a:r>
              <a:rPr lang="en-US" b="1" dirty="0">
                <a:solidFill>
                  <a:srgbClr val="FF0000"/>
                </a:solidFill>
              </a:rPr>
              <a:t> al personal de DPU antes de </a:t>
            </a:r>
            <a:r>
              <a:rPr lang="en-US" b="1" dirty="0" err="1">
                <a:solidFill>
                  <a:srgbClr val="FF0000"/>
                </a:solidFill>
              </a:rPr>
              <a:t>salir</a:t>
            </a:r>
            <a:r>
              <a:rPr lang="en-US" b="1" dirty="0">
                <a:solidFill>
                  <a:srgbClr val="FF0000"/>
                </a:solidFill>
              </a:rPr>
              <a:t> del </a:t>
            </a:r>
            <a:r>
              <a:rPr lang="en-US" b="1" dirty="0" err="1">
                <a:solidFill>
                  <a:srgbClr val="FF0000"/>
                </a:solidFill>
              </a:rPr>
              <a:t>edificio</a:t>
            </a:r>
            <a:r>
              <a:rPr lang="en-US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5" name="Picture 2" descr="Gráfico que muestra cómo seleccionar el idioma preferido para acceder a los servicios de interpretación durante la audiencia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43" t="11291" r="9599" b="1051"/>
          <a:stretch>
            <a:fillRect/>
          </a:stretch>
        </p:blipFill>
        <p:spPr bwMode="auto">
          <a:xfrm>
            <a:off x="9165772" y="3429000"/>
            <a:ext cx="2772341" cy="2766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165772" y="915133"/>
            <a:ext cx="2340428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14558F"/>
                </a:solidFill>
              </a:rPr>
              <a:t>Todos</a:t>
            </a:r>
            <a:r>
              <a:rPr lang="en-US" dirty="0">
                <a:solidFill>
                  <a:srgbClr val="14558F"/>
                </a:solidFill>
              </a:rPr>
              <a:t> </a:t>
            </a:r>
            <a:r>
              <a:rPr lang="en-US" dirty="0" err="1">
                <a:solidFill>
                  <a:srgbClr val="14558F"/>
                </a:solidFill>
              </a:rPr>
              <a:t>los</a:t>
            </a:r>
            <a:r>
              <a:rPr lang="en-US" dirty="0">
                <a:solidFill>
                  <a:srgbClr val="14558F"/>
                </a:solidFill>
              </a:rPr>
              <a:t> </a:t>
            </a:r>
            <a:r>
              <a:rPr lang="en-US" dirty="0" err="1">
                <a:solidFill>
                  <a:srgbClr val="14558F"/>
                </a:solidFill>
              </a:rPr>
              <a:t>asistentes</a:t>
            </a:r>
            <a:r>
              <a:rPr lang="en-US" dirty="0">
                <a:solidFill>
                  <a:srgbClr val="14558F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4558F"/>
                </a:solidFill>
              </a:rPr>
              <a:t>Hablen</a:t>
            </a:r>
            <a:r>
              <a:rPr lang="en-US" dirty="0">
                <a:solidFill>
                  <a:srgbClr val="14558F"/>
                </a:solidFill>
              </a:rPr>
              <a:t> </a:t>
            </a:r>
            <a:r>
              <a:rPr lang="en-US" dirty="0" err="1">
                <a:solidFill>
                  <a:srgbClr val="14558F"/>
                </a:solidFill>
              </a:rPr>
              <a:t>despacio</a:t>
            </a:r>
            <a:r>
              <a:rPr lang="en-US" dirty="0">
                <a:solidFill>
                  <a:srgbClr val="14558F"/>
                </a:solidFill>
              </a:rPr>
              <a:t>, </a:t>
            </a:r>
            <a:r>
              <a:rPr lang="en-US" dirty="0" err="1">
                <a:solidFill>
                  <a:srgbClr val="14558F"/>
                </a:solidFill>
              </a:rPr>
              <a:t>por</a:t>
            </a:r>
            <a:r>
              <a:rPr lang="en-US" dirty="0">
                <a:solidFill>
                  <a:srgbClr val="14558F"/>
                </a:solidFill>
              </a:rPr>
              <a:t> favor.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4558F"/>
                </a:solidFill>
              </a:rPr>
              <a:t>Debe</a:t>
            </a:r>
            <a:r>
              <a:rPr lang="en-US" dirty="0">
                <a:solidFill>
                  <a:srgbClr val="14558F"/>
                </a:solidFill>
              </a:rPr>
              <a:t> </a:t>
            </a:r>
            <a:r>
              <a:rPr lang="en-US" dirty="0" err="1">
                <a:solidFill>
                  <a:srgbClr val="14558F"/>
                </a:solidFill>
              </a:rPr>
              <a:t>seleccionar</a:t>
            </a:r>
            <a:r>
              <a:rPr lang="en-US" dirty="0">
                <a:solidFill>
                  <a:srgbClr val="14558F"/>
                </a:solidFill>
              </a:rPr>
              <a:t> un canal de </a:t>
            </a:r>
            <a:r>
              <a:rPr lang="en-US" dirty="0" err="1">
                <a:solidFill>
                  <a:srgbClr val="14558F"/>
                </a:solidFill>
              </a:rPr>
              <a:t>idioma</a:t>
            </a:r>
            <a:r>
              <a:rPr lang="en-US" dirty="0">
                <a:solidFill>
                  <a:srgbClr val="14558F"/>
                </a:solidFill>
              </a:rPr>
              <a:t>, </a:t>
            </a:r>
            <a:r>
              <a:rPr lang="en-US" dirty="0" err="1">
                <a:solidFill>
                  <a:srgbClr val="14558F"/>
                </a:solidFill>
              </a:rPr>
              <a:t>incluso</a:t>
            </a:r>
            <a:r>
              <a:rPr lang="en-US" dirty="0">
                <a:solidFill>
                  <a:srgbClr val="14558F"/>
                </a:solidFill>
              </a:rPr>
              <a:t> </a:t>
            </a:r>
            <a:r>
              <a:rPr lang="en-US" dirty="0" err="1">
                <a:solidFill>
                  <a:srgbClr val="14558F"/>
                </a:solidFill>
              </a:rPr>
              <a:t>si</a:t>
            </a:r>
            <a:r>
              <a:rPr lang="en-US" dirty="0">
                <a:solidFill>
                  <a:srgbClr val="14558F"/>
                </a:solidFill>
              </a:rPr>
              <a:t> </a:t>
            </a:r>
            <a:r>
              <a:rPr lang="en-US" dirty="0" err="1">
                <a:solidFill>
                  <a:srgbClr val="14558F"/>
                </a:solidFill>
              </a:rPr>
              <a:t>ve</a:t>
            </a:r>
            <a:r>
              <a:rPr lang="en-US" dirty="0">
                <a:solidFill>
                  <a:srgbClr val="14558F"/>
                </a:solidFill>
              </a:rPr>
              <a:t> la </a:t>
            </a:r>
            <a:r>
              <a:rPr lang="en-US" dirty="0" err="1">
                <a:solidFill>
                  <a:srgbClr val="14558F"/>
                </a:solidFill>
              </a:rPr>
              <a:t>presentación</a:t>
            </a:r>
            <a:r>
              <a:rPr lang="en-US" dirty="0">
                <a:solidFill>
                  <a:srgbClr val="14558F"/>
                </a:solidFill>
              </a:rPr>
              <a:t> </a:t>
            </a:r>
            <a:r>
              <a:rPr lang="en-US" dirty="0" err="1">
                <a:solidFill>
                  <a:srgbClr val="14558F"/>
                </a:solidFill>
              </a:rPr>
              <a:t>en</a:t>
            </a:r>
            <a:r>
              <a:rPr lang="en-US" dirty="0">
                <a:solidFill>
                  <a:srgbClr val="14558F"/>
                </a:solidFill>
              </a:rPr>
              <a:t> </a:t>
            </a:r>
            <a:r>
              <a:rPr lang="en-US" dirty="0" err="1">
                <a:solidFill>
                  <a:srgbClr val="14558F"/>
                </a:solidFill>
              </a:rPr>
              <a:t>inglés</a:t>
            </a:r>
            <a:r>
              <a:rPr lang="en-US" dirty="0">
                <a:solidFill>
                  <a:srgbClr val="14558F"/>
                </a:solidFill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318" y="802446"/>
            <a:ext cx="8814825" cy="4605940"/>
          </a:xfrm>
          <a:prstGeom prst="rect">
            <a:avLst/>
          </a:prstGeom>
          <a:noFill/>
          <a:ln>
            <a:solidFill>
              <a:srgbClr val="1455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99321" y="39995"/>
            <a:ext cx="10515600" cy="1134706"/>
          </a:xfrm>
        </p:spPr>
        <p:txBody>
          <a:bodyPr>
            <a:normAutofit/>
          </a:bodyPr>
          <a:lstStyle/>
          <a:p>
            <a:pPr algn="ctr"/>
            <a:r>
              <a:rPr lang="en-US" sz="3600" b="1"/>
              <a:t>¿Por qué participar?</a:t>
            </a: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6059436" y="-4875308"/>
            <a:ext cx="73128" cy="12192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7040" y="1734457"/>
            <a:ext cx="11317919" cy="408092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Un expediente sólido = mejores decisiones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6858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Las decisiones energéticas tienen consecuencias amplias que afectarán a poblaciones y comunidades de distintas maneras</a:t>
            </a:r>
          </a:p>
          <a:p>
            <a:pPr marL="6858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Usted conoce su comunidad; asegúrese de que quienes toman decisiones estén informados sobre los asuntos que le afectan a usted y a su comunidad</a:t>
            </a:r>
          </a:p>
          <a:p>
            <a:pPr marL="6858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La participación y el involucramiento amplio favorecen la rendición de cuentas y la transparencia</a:t>
            </a:r>
          </a:p>
        </p:txBody>
      </p:sp>
      <p:sp>
        <p:nvSpPr>
          <p:cNvPr id="7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6576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20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27" name="Title 3"/>
          <p:cNvSpPr>
            <a:spLocks noGrp="1"/>
          </p:cNvSpPr>
          <p:nvPr>
            <p:ph type="title"/>
          </p:nvPr>
        </p:nvSpPr>
        <p:spPr>
          <a:xfrm>
            <a:off x="1199321" y="39995"/>
            <a:ext cx="10515600" cy="1134706"/>
          </a:xfrm>
        </p:spPr>
        <p:txBody>
          <a:bodyPr>
            <a:normAutofit/>
          </a:bodyPr>
          <a:lstStyle/>
          <a:p>
            <a:pPr algn="ctr"/>
            <a:r>
              <a:rPr lang="en-US" sz="3600" b="1"/>
              <a:t>¿Cómo puede participar?</a:t>
            </a:r>
          </a:p>
        </p:txBody>
      </p:sp>
      <p:sp>
        <p:nvSpPr>
          <p:cNvPr id="28" name="Rectangl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059436" y="-4875308"/>
            <a:ext cx="73128" cy="12192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cxnSp>
        <p:nvCxnSpPr>
          <p:cNvPr id="8" name="Straight Arrow Connecto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03200" y="4368795"/>
            <a:ext cx="11755120" cy="0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71734" y="4656107"/>
            <a:ext cx="2488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Menor cantidad de tiempo, dinero y energía</a:t>
            </a:r>
          </a:p>
        </p:txBody>
      </p:sp>
      <p:grpSp>
        <p:nvGrpSpPr>
          <p:cNvPr id="2" name="Group 1" descr="Texto “Visitar el DPU File Room” junto a un icono de un sobre abierto."/>
          <p:cNvGrpSpPr/>
          <p:nvPr/>
        </p:nvGrpSpPr>
        <p:grpSpPr>
          <a:xfrm>
            <a:off x="41636" y="2345424"/>
            <a:ext cx="2307454" cy="1804340"/>
            <a:chOff x="41636" y="2345424"/>
            <a:chExt cx="2307454" cy="1804340"/>
          </a:xfrm>
        </p:grpSpPr>
        <p:sp>
          <p:nvSpPr>
            <p:cNvPr id="11" name="TextBox 10"/>
            <p:cNvSpPr txBox="1"/>
            <p:nvPr/>
          </p:nvSpPr>
          <p:spPr>
            <a:xfrm>
              <a:off x="41636" y="3503433"/>
              <a:ext cx="23074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/>
                  <a:ea typeface="+mn-ea"/>
                  <a:cs typeface="+mn-cs"/>
                </a:rPr>
                <a:t>Visitar el DPU File Room</a:t>
              </a:r>
            </a:p>
          </p:txBody>
        </p:sp>
        <p:pic>
          <p:nvPicPr>
            <p:cNvPr id="7" name="Graphic 6" descr="Sobre abierto de color sólido.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38163" y="2345424"/>
              <a:ext cx="914400" cy="914400"/>
            </a:xfrm>
            <a:prstGeom prst="rect">
              <a:avLst/>
            </a:prstGeom>
          </p:spPr>
        </p:pic>
      </p:grpSp>
      <p:grpSp>
        <p:nvGrpSpPr>
          <p:cNvPr id="3" name="Group 2" descr="Texto “Presentar comentarios escritos” junto a una imagen de una pluma que escribe."/>
          <p:cNvGrpSpPr/>
          <p:nvPr/>
        </p:nvGrpSpPr>
        <p:grpSpPr>
          <a:xfrm>
            <a:off x="2750167" y="2365048"/>
            <a:ext cx="2170430" cy="1491615"/>
            <a:chOff x="2869630" y="2365048"/>
            <a:chExt cx="2170430" cy="1491615"/>
          </a:xfrm>
        </p:grpSpPr>
        <p:sp>
          <p:nvSpPr>
            <p:cNvPr id="12" name="TextBox 11"/>
            <p:cNvSpPr txBox="1"/>
            <p:nvPr/>
          </p:nvSpPr>
          <p:spPr>
            <a:xfrm>
              <a:off x="2869630" y="3212773"/>
              <a:ext cx="2170430" cy="6438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/>
                  <a:ea typeface="+mn-ea"/>
                  <a:cs typeface="+mn-cs"/>
                </a:rPr>
                <a:t>Presentar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/>
                  <a:ea typeface="+mn-ea"/>
                  <a:cs typeface="+mn-cs"/>
                </a:rPr>
                <a:t>comentarios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/>
                  <a:ea typeface="+mn-ea"/>
                  <a:cs typeface="+mn-cs"/>
                </a:rPr>
                <a:t>escritos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pic>
          <p:nvPicPr>
            <p:cNvPr id="16" name="Graphic 15" descr="Pluma escribiendo.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3497704" y="2365048"/>
              <a:ext cx="914400" cy="914400"/>
            </a:xfrm>
            <a:prstGeom prst="rect">
              <a:avLst/>
            </a:prstGeom>
          </p:spPr>
        </p:pic>
      </p:grpSp>
      <p:grpSp>
        <p:nvGrpSpPr>
          <p:cNvPr id="17" name="Group 16" descr="Texto “Hablar en una audiencia pública” junto a una imagen de una persona en un podio."/>
          <p:cNvGrpSpPr/>
          <p:nvPr/>
        </p:nvGrpSpPr>
        <p:grpSpPr>
          <a:xfrm>
            <a:off x="5329825" y="2466611"/>
            <a:ext cx="2380348" cy="1693043"/>
            <a:chOff x="4927305" y="2466611"/>
            <a:chExt cx="2380348" cy="1693043"/>
          </a:xfrm>
        </p:grpSpPr>
        <p:sp>
          <p:nvSpPr>
            <p:cNvPr id="5" name="TextBox 4"/>
            <p:cNvSpPr txBox="1"/>
            <p:nvPr/>
          </p:nvSpPr>
          <p:spPr>
            <a:xfrm>
              <a:off x="4927305" y="3513323"/>
              <a:ext cx="238034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/>
                  <a:ea typeface="+mn-ea"/>
                  <a:cs typeface="+mn-cs"/>
                </a:rPr>
                <a:t>Hablar en una audiencia pública</a:t>
              </a:r>
            </a:p>
          </p:txBody>
        </p:sp>
        <p:pic>
          <p:nvPicPr>
            <p:cNvPr id="20" name="Graphic 19" descr="Persona hablando en un podio.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55209" y="2466611"/>
              <a:ext cx="914400" cy="914400"/>
            </a:xfrm>
            <a:prstGeom prst="rect">
              <a:avLst/>
            </a:prstGeom>
          </p:spPr>
        </p:pic>
      </p:grpSp>
      <p:grpSp>
        <p:nvGrpSpPr>
          <p:cNvPr id="19" name="Group 18" descr="Texto “Participante limitado” junto a una imagen de un documento."/>
          <p:cNvGrpSpPr/>
          <p:nvPr/>
        </p:nvGrpSpPr>
        <p:grpSpPr>
          <a:xfrm>
            <a:off x="8091728" y="2466611"/>
            <a:ext cx="1920060" cy="1688685"/>
            <a:chOff x="8392860" y="2466611"/>
            <a:chExt cx="1920060" cy="1688685"/>
          </a:xfrm>
        </p:grpSpPr>
        <p:sp>
          <p:nvSpPr>
            <p:cNvPr id="13" name="TextBox 12"/>
            <p:cNvSpPr txBox="1"/>
            <p:nvPr/>
          </p:nvSpPr>
          <p:spPr>
            <a:xfrm>
              <a:off x="8392860" y="3508965"/>
              <a:ext cx="1920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/>
                  <a:ea typeface="+mn-ea"/>
                  <a:cs typeface="+mn-cs"/>
                </a:rPr>
                <a:t>Participante limitado</a:t>
              </a:r>
            </a:p>
          </p:txBody>
        </p:sp>
        <p:pic>
          <p:nvPicPr>
            <p:cNvPr id="22" name="Graphic 21" descr="Documento de color sólido.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895690" y="2466611"/>
              <a:ext cx="914400" cy="914400"/>
            </a:xfrm>
            <a:prstGeom prst="rect">
              <a:avLst/>
            </a:prstGeom>
          </p:spPr>
        </p:pic>
      </p:grpSp>
      <p:grpSp>
        <p:nvGrpSpPr>
          <p:cNvPr id="21" name="Group 20" descr="Texto “Estatus de interviniente” junto a una imagen de una computadora con varias personas en pantalla."/>
          <p:cNvGrpSpPr/>
          <p:nvPr/>
        </p:nvGrpSpPr>
        <p:grpSpPr>
          <a:xfrm>
            <a:off x="10420899" y="2466611"/>
            <a:ext cx="1726290" cy="1683153"/>
            <a:chOff x="10420899" y="2466611"/>
            <a:chExt cx="1726290" cy="1683153"/>
          </a:xfrm>
        </p:grpSpPr>
        <p:sp>
          <p:nvSpPr>
            <p:cNvPr id="14" name="TextBox 13"/>
            <p:cNvSpPr txBox="1"/>
            <p:nvPr/>
          </p:nvSpPr>
          <p:spPr>
            <a:xfrm>
              <a:off x="10420899" y="3503433"/>
              <a:ext cx="17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/>
                  <a:ea typeface="+mn-ea"/>
                  <a:cs typeface="+mn-cs"/>
                </a:rPr>
                <a:t>Estatus de interviniente</a:t>
              </a:r>
            </a:p>
          </p:txBody>
        </p:sp>
        <p:pic>
          <p:nvPicPr>
            <p:cNvPr id="24" name="Graphic 23" descr="Reunión en línea con varias personas.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32212" y="2466611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9331899" y="4656107"/>
            <a:ext cx="2488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Mayor cantidad de tiempo, dinero y energía</a:t>
            </a:r>
          </a:p>
        </p:txBody>
      </p:sp>
      <p:sp>
        <p:nvSpPr>
          <p:cNvPr id="29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6576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21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4" name="Title 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575" y="39995"/>
            <a:ext cx="10515600" cy="1134706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Consideraciones para </a:t>
            </a:r>
            <a:r>
              <a:rPr lang="en-US" sz="3600" b="1" dirty="0" err="1"/>
              <a:t>nuevos</a:t>
            </a:r>
            <a:r>
              <a:rPr lang="en-US" sz="3600" b="1" dirty="0"/>
              <a:t> </a:t>
            </a:r>
            <a:r>
              <a:rPr lang="en-US" sz="3600" b="1" dirty="0" err="1"/>
              <a:t>intervinientes</a:t>
            </a:r>
            <a:r>
              <a:rPr lang="en-US" sz="3600" b="1" dirty="0"/>
              <a:t> </a:t>
            </a:r>
            <a:br>
              <a:rPr lang="en-US" sz="3600" b="1" dirty="0"/>
            </a:br>
            <a:r>
              <a:rPr lang="en-US" sz="3600" b="1" dirty="0"/>
              <a:t>(</a:t>
            </a:r>
            <a:r>
              <a:rPr lang="en-US" sz="3600" b="1" dirty="0" err="1"/>
              <a:t>esto</a:t>
            </a:r>
            <a:r>
              <a:rPr lang="en-US" sz="3600" b="1" dirty="0"/>
              <a:t> no </a:t>
            </a:r>
            <a:r>
              <a:rPr lang="en-US" sz="3600" b="1" dirty="0" err="1"/>
              <a:t>es</a:t>
            </a:r>
            <a:r>
              <a:rPr lang="en-US" sz="3600" b="1" dirty="0"/>
              <a:t> </a:t>
            </a:r>
            <a:r>
              <a:rPr lang="en-US" sz="3600" b="1" dirty="0" err="1"/>
              <a:t>asesoría</a:t>
            </a:r>
            <a:r>
              <a:rPr lang="en-US" sz="3600" b="1" dirty="0"/>
              <a:t> legal)</a:t>
            </a: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6059436" y="-4875308"/>
            <a:ext cx="73128" cy="12192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8150" y="1941244"/>
            <a:ext cx="10995700" cy="400417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¿Cuáles son sus objetivos principales para el procedimiento?</a:t>
            </a:r>
          </a:p>
          <a:p>
            <a:pPr marL="914400" marR="0" lvl="2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¿Cuál es el alcance? ¿Pueden quienes toman estas decisiones atender sus objetivos mediante este procedimiento adjudicativo?</a:t>
            </a:r>
          </a:p>
          <a:p>
            <a:pPr marL="914400" marR="0" lvl="2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¿Qué tipos de expertos necesitará para apoyar su caso?</a:t>
            </a:r>
          </a:p>
          <a:p>
            <a:pPr marL="914400" marR="0" lvl="2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Expertos comunitarios, técnicos, científicos, financieros y legales</a:t>
            </a:r>
          </a:p>
          <a:p>
            <a:pPr marL="914400" marR="0" lvl="2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¿Hay otras entidades que compartan su perspectiva?</a:t>
            </a:r>
          </a:p>
          <a:p>
            <a:pPr marL="9144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Explore oportunidades para colaborar y/o posiblemente compartir gastos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6576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22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2575" y="132117"/>
            <a:ext cx="10894943" cy="1134706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Consideraciones para nuevos intervinientes (continuación)</a:t>
            </a:r>
            <a:br>
              <a:rPr lang="es-ES" sz="3200" b="1" dirty="0"/>
            </a:br>
            <a:r>
              <a:rPr lang="es-ES" sz="3200" b="1" dirty="0"/>
              <a:t>(esto no constituye asesoramiento legal)</a:t>
            </a:r>
            <a:endParaRPr lang="en-US" sz="3200" b="1" dirty="0"/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6059436" y="-4741958"/>
            <a:ext cx="73128" cy="12192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5435" y="1379220"/>
            <a:ext cx="11581765" cy="502539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Dé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seguimiento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todas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las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fechas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límite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Poco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después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de que se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presente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una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petición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, el DPU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emitirá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una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“Order of Notice” y un “Notice of Filing and Public Hearing” que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anunciarán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:</a:t>
            </a:r>
          </a:p>
          <a:p>
            <a:pPr marL="1600200" marR="0" lvl="3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34" charset="0"/>
              <a:buChar char="§"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Fechas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de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audiencias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públicas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(con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oportunidad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para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comentarios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orales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escritos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)</a:t>
            </a:r>
          </a:p>
          <a:p>
            <a:pPr marL="1600200" marR="0" lvl="3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34" charset="0"/>
              <a:buChar char="§"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Fechas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límite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para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peticiones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para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intervenir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fecha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límite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para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solicitar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el ISGP 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fechas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límite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para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comentarios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1143000" marR="0" lvl="3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El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cronograma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procesal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incluirá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fechas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límite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clave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1371600" marR="0" lvl="2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914400" marR="0" lvl="2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914400" marR="0" lvl="2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914400" marR="0" lvl="2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Agregue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las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fechas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límite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su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calendario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haga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una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hoja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de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cálculo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06784" y="4726195"/>
            <a:ext cx="4251325" cy="11684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Intención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presentar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testimonio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Descubrimiento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prueba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Presentación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escritos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87983" y="4739530"/>
            <a:ext cx="3084195" cy="11684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Testimonio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Audiencias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probatorias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más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...</a:t>
            </a:r>
          </a:p>
        </p:txBody>
      </p:sp>
      <p:pic>
        <p:nvPicPr>
          <p:cNvPr id="3" name="Graphic 2" descr="Calendario diario de color sólido.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07805" y="3575685"/>
            <a:ext cx="2620010" cy="2620010"/>
          </a:xfrm>
          <a:prstGeom prst="rect">
            <a:avLst/>
          </a:prstGeom>
        </p:spPr>
      </p:pic>
      <p:sp>
        <p:nvSpPr>
          <p:cNvPr id="7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6576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23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2575" y="39995"/>
            <a:ext cx="10515600" cy="1134706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/>
              <a:t>Consideraciones para nuevos intervinientes (cont.)(esto no es asesoría legal)</a:t>
            </a: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6059436" y="-4875308"/>
            <a:ext cx="73128" cy="12192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1268" y="1761580"/>
            <a:ext cx="10369464" cy="436350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recursos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educativos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están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disponibles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DPU/Energy Facilities Siting Board (EFSB)?</a:t>
            </a:r>
          </a:p>
          <a:p>
            <a:pPr marL="914400" marR="0" lvl="2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La Division of Public Participation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buen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punto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 pitchFamily="34" charset="0"/>
                <a:cs typeface="Calibri" panose="020F0502020204030204" pitchFamily="34" charset="0"/>
              </a:rPr>
              <a:t>partida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371600" marR="0" lvl="2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Aprenda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a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navegar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por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el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  <a:hlinkClick r:id="rId4"/>
              </a:rPr>
              <a:t>DPU File Room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y el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nuevo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EFSB File Room</a:t>
            </a: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Buscar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por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número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de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expediente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/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tipo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de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caso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/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peticionario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Revisar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casos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anteriores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sobre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el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mismo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asunto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(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si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los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hay)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Leer las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presentaciones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del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expediente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: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algunos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procedimientos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tienen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cientos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de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presentaciones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34" charset="0"/>
              <a:buChar char="o"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¿El DPU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ordenó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al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peticionario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presentar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un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registro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de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descubrimiento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 de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prueba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 panose="020F0502020204030204"/>
                <a:cs typeface="Calibri" panose="020F0502020204030204"/>
              </a:rPr>
              <a:t>?</a:t>
            </a:r>
          </a:p>
        </p:txBody>
      </p:sp>
      <p:sp>
        <p:nvSpPr>
          <p:cNvPr id="7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6576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24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34440" y="263618"/>
            <a:ext cx="10027920" cy="741522"/>
          </a:xfrm>
        </p:spPr>
        <p:txBody>
          <a:bodyPr>
            <a:normAutofit/>
          </a:bodyPr>
          <a:lstStyle/>
          <a:p>
            <a:pPr algn="ctr"/>
            <a:r>
              <a:rPr lang="en-US" sz="3600" b="1"/>
              <a:t>Recursos del AGO</a:t>
            </a: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6059436" y="-4875308"/>
            <a:ext cx="73128" cy="12192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56937" y="1397836"/>
            <a:ext cx="11397915" cy="49395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/>
              <a:t>Boletines semestrales:</a:t>
            </a:r>
          </a:p>
          <a:p>
            <a:pPr lvl="1"/>
            <a:endParaRPr lang="en-US" sz="2600"/>
          </a:p>
          <a:p>
            <a:pPr marL="0" indent="0">
              <a:buNone/>
            </a:pPr>
            <a:endParaRPr lang="en-US" sz="2600"/>
          </a:p>
          <a:p>
            <a:pPr marL="0" indent="0">
              <a:buNone/>
            </a:pPr>
            <a:endParaRPr lang="en-US" sz="2600"/>
          </a:p>
          <a:p>
            <a:pPr marL="0" indent="0">
              <a:buNone/>
            </a:pPr>
            <a:endParaRPr lang="en-US" sz="2600"/>
          </a:p>
          <a:p>
            <a:pPr>
              <a:spcBef>
                <a:spcPts val="1800"/>
              </a:spcBef>
            </a:pPr>
            <a:r>
              <a:rPr lang="en-US" sz="2600"/>
              <a:t>Páginas de preguntas frecuentes del AGO</a:t>
            </a:r>
          </a:p>
          <a:p>
            <a:endParaRPr lang="en-US" sz="2600">
              <a:solidFill>
                <a:srgbClr val="000000"/>
              </a:solidFill>
            </a:endParaRPr>
          </a:p>
          <a:p>
            <a:endParaRPr lang="en-US" sz="2600"/>
          </a:p>
          <a:p>
            <a:pPr marL="0" indent="0">
              <a:buNone/>
            </a:pPr>
            <a:endParaRPr lang="en-US" sz="2600"/>
          </a:p>
          <a:p>
            <a:endParaRPr lang="en-US"/>
          </a:p>
        </p:txBody>
      </p:sp>
      <p:pic>
        <p:nvPicPr>
          <p:cNvPr id="8" name="Picture 7" descr="Código QR del boletín semestral, edición de invierno de 2025-2026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6698" y="1797136"/>
            <a:ext cx="1372091" cy="1308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7793" y="3170444"/>
            <a:ext cx="27699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  <a:hlinkClick r:id="rId5"/>
              </a:rPr>
              <a:t>Edición de invierno 2025-2026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</a:rPr>
              <a:t> 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15" name="Picture 14" descr="Código QR del boletín semestral, edición de verano de 2026, disponible próximamente en la página web de Energía y Medio Ambiente del AGO.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5963" y="1768199"/>
            <a:ext cx="1370916" cy="140769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44265" y="3101340"/>
            <a:ext cx="5036820" cy="12680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</a:rPr>
              <a:t>La edición de verano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de 2026 se publicará pronto y estará disponible en la página web de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  <a:hlinkClick r:id="rId7"/>
              </a:rPr>
              <a:t>Energy and Environment del AGO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10" name="Picture 9" descr="Código QR para inscribirse y recibir futuros boletines.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89554" y="1758554"/>
            <a:ext cx="1392375" cy="136792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865894" y="3170444"/>
            <a:ext cx="3548313" cy="3432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  <a:hlinkClick r:id="rId9"/>
              </a:rPr>
              <a:t>Inscríbase para recibir futuros boletines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16" name="Picture 15" descr="Código QR de la página de preguntas frecuentes del AGO sobre servicios públicos de electricidad y gas.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35428" y="4317022"/>
            <a:ext cx="1373770" cy="137184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38535" y="5644379"/>
            <a:ext cx="276755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  <a:hlinkClick r:id="rId11"/>
              </a:rPr>
              <a:t>Servicios públicos de electricidad y gas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</a:rPr>
              <a:t>* 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18" name="Picture 17" descr="Código QR de la página de preguntas frecuentes del AGO sobre suministro eléctrico competitivo.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53025" y="4321845"/>
            <a:ext cx="1363884" cy="136195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595495" y="5650865"/>
            <a:ext cx="4085590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  <a:hlinkClick r:id="rId13"/>
              </a:rPr>
              <a:t>Suministro eléctrico competitivo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</a:rPr>
              <a:t>* 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20" name="Picture 19" descr="Código QR de la página de preguntas frecuentes del AGO sobre energía solar.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93379" y="4317022"/>
            <a:ext cx="1373890" cy="137196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189554" y="5671773"/>
            <a:ext cx="1711325" cy="3683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  <a:hlinkClick r:id="rId15"/>
              </a:rPr>
              <a:t>Energía solar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lt"/>
                <a:cs typeface="+mn-lt"/>
              </a:rPr>
              <a:t> 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08" y="6302070"/>
            <a:ext cx="11552663" cy="4933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*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Incluye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hojas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informativas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inglés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, criollo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caboverdiano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, criollo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haitiano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jemer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portugués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, chino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simplificado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español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y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vietnamita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6576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25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5" y="108049"/>
            <a:ext cx="998598" cy="99859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34440" y="236587"/>
            <a:ext cx="10027920" cy="74152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Contactos del AGO</a:t>
            </a: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6059436" y="-4875308"/>
            <a:ext cx="73128" cy="12192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56937" y="1531520"/>
            <a:ext cx="11397915" cy="480586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sz="2600" dirty="0"/>
              <a:t>Comuníquese con la AGO Consumer Division:</a:t>
            </a:r>
          </a:p>
          <a:p>
            <a:pPr lvl="1">
              <a:spcAft>
                <a:spcPts val="600"/>
              </a:spcAft>
            </a:pPr>
            <a:r>
              <a:rPr lang="en-US" sz="2600" dirty="0"/>
              <a:t>Línea directa para consumidores: </a:t>
            </a:r>
            <a:r>
              <a:rPr lang="en-US" sz="2600" dirty="0">
                <a:ea typeface="+mn-lt"/>
                <a:cs typeface="+mn-lt"/>
              </a:rPr>
              <a:t>617-727-8400</a:t>
            </a:r>
            <a:endParaRPr lang="en-US" sz="2600" dirty="0"/>
          </a:p>
          <a:p>
            <a:pPr lvl="1"/>
            <a:r>
              <a:rPr lang="en-US" sz="2600" dirty="0"/>
              <a:t>Presentar una queja contra una empresa: </a:t>
            </a:r>
            <a:r>
              <a:rPr lang="en-US" sz="2600" dirty="0">
                <a:ea typeface="+mn-lt"/>
                <a:cs typeface="+mn-lt"/>
                <a:hlinkClick r:id="rId4"/>
              </a:rPr>
              <a:t>https://www.mass.gov/how-to/file-a-consumer-complaint</a:t>
            </a:r>
            <a:r>
              <a:rPr lang="en-US" sz="2600" dirty="0">
                <a:ea typeface="+mn-lt"/>
                <a:cs typeface="+mn-lt"/>
              </a:rPr>
              <a:t> </a:t>
            </a:r>
            <a:endParaRPr lang="en-US" sz="2600" dirty="0"/>
          </a:p>
          <a:p>
            <a:pPr>
              <a:spcBef>
                <a:spcPts val="0"/>
              </a:spcBef>
            </a:pPr>
            <a:endParaRPr lang="en-US" sz="2600" dirty="0"/>
          </a:p>
          <a:p>
            <a:pPr>
              <a:spcAft>
                <a:spcPts val="600"/>
              </a:spcAft>
            </a:pPr>
            <a:r>
              <a:rPr lang="en-US" sz="2600" dirty="0"/>
              <a:t>Solicite una </a:t>
            </a:r>
            <a:r>
              <a:rPr lang="en-US" sz="2600" dirty="0" err="1"/>
              <a:t>presentación</a:t>
            </a:r>
            <a:r>
              <a:rPr lang="en-US" sz="2600" dirty="0"/>
              <a:t> de nuestro enlace con consumidores de energía</a:t>
            </a:r>
          </a:p>
          <a:p>
            <a:pPr lvl="1">
              <a:spcAft>
                <a:spcPts val="600"/>
              </a:spcAft>
            </a:pPr>
            <a:r>
              <a:rPr lang="en-US" sz="2600" dirty="0"/>
              <a:t>Sierra Moll, </a:t>
            </a:r>
            <a:r>
              <a:rPr lang="en-US" sz="2600" dirty="0">
                <a:hlinkClick r:id="rId5"/>
              </a:rPr>
              <a:t>sierra.moll@mass.gov</a:t>
            </a:r>
            <a:endParaRPr lang="en-US" sz="2600" dirty="0"/>
          </a:p>
          <a:p>
            <a:pPr lvl="2">
              <a:spcAft>
                <a:spcPts val="600"/>
              </a:spcAft>
            </a:pPr>
            <a:r>
              <a:rPr lang="en-US" sz="2600" dirty="0"/>
              <a:t>Facturas de servicios públicos 101: guía paso a paso de facturas de gas y electricidad</a:t>
            </a:r>
          </a:p>
          <a:p>
            <a:pPr lvl="2">
              <a:spcAft>
                <a:spcPts val="600"/>
              </a:spcAft>
            </a:pPr>
            <a:r>
              <a:rPr lang="en-US" sz="2600" dirty="0"/>
              <a:t>Cómo evitar estafas de servicios públicos</a:t>
            </a:r>
          </a:p>
          <a:p>
            <a:pPr lvl="2">
              <a:spcAft>
                <a:spcPts val="600"/>
              </a:spcAft>
            </a:pPr>
            <a:r>
              <a:rPr lang="en-US" sz="2600" dirty="0"/>
              <a:t>Suministro eléctrico competitivo </a:t>
            </a:r>
          </a:p>
          <a:p>
            <a:pPr lvl="2">
              <a:spcAft>
                <a:spcPts val="600"/>
              </a:spcAft>
            </a:pPr>
            <a:r>
              <a:rPr lang="en-US" sz="2600" dirty="0"/>
              <a:t>Energía solar y protección del consumidor</a:t>
            </a:r>
          </a:p>
        </p:txBody>
      </p:sp>
      <p:sp>
        <p:nvSpPr>
          <p:cNvPr id="1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657600" y="6629405"/>
            <a:ext cx="4876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© 2026 Massachusetts Attorney General’s Office</a:t>
            </a: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4318" y="6285934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26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0" y="-643100"/>
            <a:ext cx="11140430" cy="425733"/>
          </a:xfrm>
        </p:spPr>
        <p:txBody>
          <a:bodyPr/>
          <a:lstStyle/>
          <a:p>
            <a:r>
              <a:rPr lang="en-US" b="0" dirty="0"/>
              <a:t>¿</a:t>
            </a:r>
            <a:r>
              <a:rPr lang="en-US" b="0" dirty="0" err="1"/>
              <a:t>Preguntas</a:t>
            </a:r>
            <a:r>
              <a:rPr lang="en-US" b="0" dirty="0"/>
              <a:t> o </a:t>
            </a:r>
            <a:r>
              <a:rPr lang="en-US" b="0" dirty="0" err="1"/>
              <a:t>comentarios</a:t>
            </a:r>
            <a:r>
              <a:rPr lang="en-US" b="0" dirty="0"/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48593" y="2598003"/>
            <a:ext cx="7494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14558F"/>
                </a:solidFill>
              </a:rPr>
              <a:t>¿</a:t>
            </a:r>
            <a:r>
              <a:rPr lang="en-US" sz="4800" dirty="0" err="1">
                <a:solidFill>
                  <a:srgbClr val="14558F"/>
                </a:solidFill>
              </a:rPr>
              <a:t>Preguntas</a:t>
            </a:r>
            <a:r>
              <a:rPr lang="en-US" sz="4800" dirty="0">
                <a:solidFill>
                  <a:srgbClr val="14558F"/>
                </a:solidFill>
              </a:rPr>
              <a:t> o </a:t>
            </a:r>
            <a:r>
              <a:rPr lang="en-US" sz="4800" dirty="0" err="1">
                <a:solidFill>
                  <a:srgbClr val="14558F"/>
                </a:solidFill>
              </a:rPr>
              <a:t>comentarios</a:t>
            </a:r>
            <a:r>
              <a:rPr lang="en-US" sz="4800" dirty="0">
                <a:solidFill>
                  <a:srgbClr val="14558F"/>
                </a:solidFill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27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6:00-6:05: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Detalles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interpretación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6:05-6:15: </a:t>
            </a:r>
            <a:r>
              <a:rPr lang="pt-B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Palabras de apertura – Presidente McDiarmid; Subsecretaria Power; Sari Kayyali, GreenRoot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6:15-6:45: </a:t>
            </a:r>
            <a:r>
              <a:rPr lang="es-E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Presentación sobre el Programa de Subvenciones de Apoyo a Intervinientes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6:45-6:55: </a:t>
            </a:r>
            <a:r>
              <a:rPr lang="es-E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Consideraciones de la AGO en los procedimientos y consideraciones clave para intervinientes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6:55-7:20: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Preguntas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y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respuestas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7:20-7:30: </a:t>
            </a:r>
            <a:r>
              <a:rPr lang="es-E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Palabras de cierre – Comisionada </a:t>
            </a:r>
            <a:r>
              <a:rPr lang="es-E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Rubin</a:t>
            </a:r>
            <a:r>
              <a:rPr lang="es-E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Comisionada Anderson y Fiscal General Campbell (comentarios grabados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3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Áreas</a:t>
            </a:r>
            <a:r>
              <a:rPr lang="en-US" sz="2800" dirty="0"/>
              <a:t> </a:t>
            </a:r>
            <a:r>
              <a:rPr lang="en-US" sz="2800" dirty="0" err="1"/>
              <a:t>temáticas</a:t>
            </a:r>
            <a:r>
              <a:rPr lang="en-US" sz="2800" dirty="0"/>
              <a:t> </a:t>
            </a:r>
            <a:r>
              <a:rPr lang="en-US" sz="2800" dirty="0" err="1"/>
              <a:t>cubiertas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la </a:t>
            </a:r>
            <a:r>
              <a:rPr lang="en-US" sz="2800" dirty="0" err="1"/>
              <a:t>presentación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4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 txBox="1">
            <a:spLocks noGrp="1"/>
          </p:cNvSpPr>
          <p:nvPr>
            <p:ph idx="1"/>
          </p:nvPr>
        </p:nvSpPr>
        <p:spPr>
          <a:xfrm>
            <a:off x="130376" y="969345"/>
            <a:ext cx="11741834" cy="53165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dirty="0">
                <a:solidFill>
                  <a:srgbClr val="14558F"/>
                </a:solidFill>
              </a:rPr>
              <a:t>Propósito del Programa de Subvenciones de Apoyo a Intervinientes</a:t>
            </a:r>
            <a:endParaRPr lang="en-US" dirty="0">
              <a:solidFill>
                <a:srgbClr val="14558F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558F"/>
                </a:solidFill>
              </a:rPr>
              <a:t>Procedimientos elegibles para intervención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558F"/>
                </a:solidFill>
              </a:rPr>
              <a:t>Derechos y responsabilidades de un interviniente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558F"/>
                </a:solidFill>
              </a:rPr>
              <a:t>Proceso para convertirse en interviniente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dirty="0">
                <a:solidFill>
                  <a:srgbClr val="14558F"/>
                </a:solidFill>
              </a:rPr>
              <a:t>Proceso de intervención y proceso de solicitud de una subvención para interviniente</a:t>
            </a:r>
            <a:r>
              <a:rPr lang="en-US" dirty="0">
                <a:solidFill>
                  <a:srgbClr val="14558F"/>
                </a:solidFill>
              </a:rPr>
              <a:t>s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dirty="0">
                <a:solidFill>
                  <a:srgbClr val="14558F"/>
                </a:solidFill>
              </a:rPr>
              <a:t>Entidades elegibles para recibir fondos de subvenciones</a:t>
            </a:r>
            <a:endParaRPr lang="en-US" dirty="0">
              <a:solidFill>
                <a:srgbClr val="14558F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558F"/>
                </a:solidFill>
              </a:rPr>
              <a:t>Información requerida en la solicitud de subvención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dirty="0">
                <a:solidFill>
                  <a:srgbClr val="14558F"/>
                </a:solidFill>
              </a:rPr>
              <a:t>Otorgamiento de subvenciones y proceso de pago</a:t>
            </a:r>
            <a:endParaRPr lang="en-US" dirty="0">
              <a:solidFill>
                <a:srgbClr val="14558F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dirty="0">
                <a:solidFill>
                  <a:srgbClr val="14558F"/>
                </a:solidFill>
              </a:rPr>
              <a:t>Uso de los fondos de la subvención</a:t>
            </a:r>
            <a:endParaRPr lang="en-US" dirty="0">
              <a:solidFill>
                <a:srgbClr val="14558F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558F"/>
                </a:solidFill>
              </a:rPr>
              <a:t>Grants Management System (GMS) – portal de solicitud de subvenciones en línea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558F"/>
                </a:solidFill>
              </a:rPr>
              <a:t>Recursos disponibles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469"/>
            <a:ext cx="11167672" cy="358381"/>
          </a:xfrm>
        </p:spPr>
        <p:txBody>
          <a:bodyPr/>
          <a:lstStyle/>
          <a:p>
            <a:r>
              <a:rPr lang="es-ES" sz="2000" dirty="0"/>
              <a:t>Propósito del Programa de Subvenciones de Apoyo a Intervinientes (“Programa”)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5986" y="535022"/>
            <a:ext cx="5818182" cy="5165876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Proporciona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financiamiento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a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grupos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elegibles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que no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pueden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participar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en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procedimientos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del Department of Public Utilities (“DPU” o “Department”) o del Energy Facilities Siting Board (“Siting Board”)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debido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a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dificultades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financieras</a:t>
            </a: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s-E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Permite a los beneficiarios cubrir los honorarios de abogados, testigos expertos y expertos comunitarios, así como los gastos administrativos y otros gastos elegible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s-E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Da cabida a una diversidad de voces y les ofrece la oportunidad de influir en las </a:t>
            </a:r>
            <a:r>
              <a:rPr lang="es-E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decisione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Administrado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por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la Division of Public Participation (DPP) del Department of Public Utilities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86755" y="5779135"/>
            <a:ext cx="5817235" cy="615315"/>
          </a:xfrm>
          <a:prstGeom prst="rect">
            <a:avLst/>
          </a:prstGeom>
          <a:solidFill>
            <a:srgbClr val="14558F"/>
          </a:solidFill>
        </p:spPr>
        <p:txBody>
          <a:bodyPr wrap="square">
            <a:no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El financiamiento está disponible para los procedimientos iniciados a partir del 1 de julio de 2026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5</a:t>
            </a:fld>
            <a:endParaRPr lang="en-US" sz="180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" y="468087"/>
            <a:ext cx="5532549" cy="61688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469"/>
            <a:ext cx="11152682" cy="374477"/>
          </a:xfrm>
        </p:spPr>
        <p:txBody>
          <a:bodyPr/>
          <a:lstStyle/>
          <a:p>
            <a:r>
              <a:rPr lang="es-ES" sz="2000" dirty="0"/>
              <a:t>Procedimientos elegibles para recibir financiamiento destinado a la intervención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417" y="1098267"/>
            <a:ext cx="5258523" cy="4007133"/>
          </a:xfrm>
          <a:noFill/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b="1">
                <a:solidFill>
                  <a:schemeClr val="tx2">
                    <a:lumMod val="75000"/>
                    <a:lumOff val="25000"/>
                  </a:schemeClr>
                </a:solidFill>
              </a:rPr>
              <a:t>Department </a:t>
            </a:r>
          </a:p>
          <a:p>
            <a:r>
              <a:rPr lang="en-US" sz="2200">
                <a:solidFill>
                  <a:schemeClr val="tx2">
                    <a:lumMod val="75000"/>
                    <a:lumOff val="25000"/>
                  </a:schemeClr>
                </a:solidFill>
              </a:rPr>
              <a:t>Peticiones de empresas de servicios públicos para cambiar las tarifas de distribución eléctrica y de gas de los clientes</a:t>
            </a:r>
          </a:p>
          <a:p>
            <a:r>
              <a:rPr lang="en-US" sz="2200">
                <a:solidFill>
                  <a:schemeClr val="tx2">
                    <a:lumMod val="75000"/>
                    <a:lumOff val="25000"/>
                  </a:schemeClr>
                </a:solidFill>
              </a:rPr>
              <a:t>Planes de modernización de la red e inversión en infraestructura</a:t>
            </a:r>
          </a:p>
          <a:p>
            <a:r>
              <a:rPr lang="en-US" sz="2200">
                <a:solidFill>
                  <a:schemeClr val="tx2">
                    <a:lumMod val="75000"/>
                    <a:lumOff val="25000"/>
                  </a:schemeClr>
                </a:solidFill>
              </a:rPr>
              <a:t>Peticiones de medición neta e interconexión (por ejemplo, aprobación de normas de interconexión revisadas)</a:t>
            </a:r>
          </a:p>
          <a:p>
            <a:r>
              <a:rPr lang="en-US" sz="2200">
                <a:solidFill>
                  <a:schemeClr val="tx2">
                    <a:lumMod val="75000"/>
                    <a:lumOff val="25000"/>
                  </a:schemeClr>
                </a:solidFill>
              </a:rPr>
              <a:t>Programas de eficiencia energética y descarbonización (por ejemplo, programas piloto de geotermia en red, tarifas para bombas de calor)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66205" y="1098267"/>
            <a:ext cx="5259916" cy="392056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Siting Board </a:t>
            </a:r>
          </a:p>
          <a:p>
            <a:pPr>
              <a:lnSpc>
                <a:spcPct val="90000"/>
              </a:lnSpc>
              <a:spcBef>
                <a:spcPts val="500"/>
              </a:spcBef>
            </a:pPr>
            <a:r>
              <a:rPr lang="es-E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Revisa propuestas de grandes instalaciones de infraestructura energética</a:t>
            </a: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500"/>
              </a:spcBef>
              <a:buFont typeface="Arial" panose="020B0604020202020204"/>
              <a:buChar char="•"/>
            </a:pP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Instalaciones de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generación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energía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renovable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(solar,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eólica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) </a:t>
            </a:r>
          </a:p>
          <a:p>
            <a:pPr marL="285750" indent="-285750">
              <a:lnSpc>
                <a:spcPct val="90000"/>
              </a:lnSpc>
              <a:spcBef>
                <a:spcPts val="500"/>
              </a:spcBef>
              <a:buFont typeface="Arial" panose="020B0604020202020204"/>
              <a:buChar char="•"/>
            </a:pP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Instalaciones de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almacenamiento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energía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en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baterías</a:t>
            </a: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500"/>
              </a:spcBef>
              <a:buFont typeface="Arial" panose="020B0604020202020204"/>
              <a:buChar char="•"/>
            </a:pP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Subestaciones</a:t>
            </a: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500"/>
              </a:spcBef>
              <a:buFont typeface="Arial" panose="020B0604020202020204"/>
              <a:buChar char="•"/>
            </a:pP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Infraestructura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transmisión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y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distribución</a:t>
            </a: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500"/>
              </a:spcBef>
              <a:buFont typeface="Arial" panose="020B0604020202020204"/>
              <a:buChar char="•"/>
            </a:pP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Gasoductos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e instalaciones 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relacionadas</a:t>
            </a: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</a:pP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5995665" y="1228182"/>
            <a:ext cx="0" cy="3877218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2417" y="5542967"/>
            <a:ext cx="11173699" cy="707886"/>
          </a:xfrm>
          <a:prstGeom prst="rect">
            <a:avLst/>
          </a:prstGeom>
          <a:solidFill>
            <a:srgbClr val="14558F"/>
          </a:solidFill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bg1"/>
                </a:solidFill>
              </a:rPr>
              <a:t>Las investigaciones y los procesos de reglamentación iniciados por el </a:t>
            </a:r>
            <a:r>
              <a:rPr lang="es-ES" sz="2000" dirty="0" err="1">
                <a:solidFill>
                  <a:schemeClr val="bg1"/>
                </a:solidFill>
              </a:rPr>
              <a:t>Department</a:t>
            </a:r>
            <a:r>
              <a:rPr lang="es-ES" sz="2000" dirty="0">
                <a:solidFill>
                  <a:schemeClr val="bg1"/>
                </a:solidFill>
              </a:rPr>
              <a:t> no son elegibles para recibir fondos de subvención.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6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Derechos y responsabilidades de un interviniente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3495" y="881632"/>
            <a:ext cx="8979520" cy="2852168"/>
          </a:xfrm>
          <a:solidFill>
            <a:srgbClr val="14558F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Un </a:t>
            </a:r>
            <a:r>
              <a:rPr lang="en-US" sz="2000" b="1" dirty="0" err="1">
                <a:solidFill>
                  <a:schemeClr val="bg1"/>
                </a:solidFill>
              </a:rPr>
              <a:t>interviniente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es</a:t>
            </a:r>
            <a:r>
              <a:rPr lang="en-US" sz="2000" dirty="0">
                <a:solidFill>
                  <a:schemeClr val="bg1"/>
                </a:solidFill>
              </a:rPr>
              <a:t> un </a:t>
            </a:r>
            <a:r>
              <a:rPr lang="en-US" sz="2000" dirty="0" err="1">
                <a:solidFill>
                  <a:schemeClr val="bg1"/>
                </a:solidFill>
              </a:rPr>
              <a:t>participante</a:t>
            </a:r>
            <a:r>
              <a:rPr lang="en-US" sz="2000" dirty="0">
                <a:solidFill>
                  <a:schemeClr val="bg1"/>
                </a:solidFill>
              </a:rPr>
              <a:t> (parte) </a:t>
            </a:r>
            <a:r>
              <a:rPr lang="en-US" sz="2000" dirty="0" err="1">
                <a:solidFill>
                  <a:schemeClr val="bg1"/>
                </a:solidFill>
              </a:rPr>
              <a:t>reconocido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legalmente</a:t>
            </a:r>
            <a:r>
              <a:rPr lang="en-US" sz="2000" dirty="0">
                <a:solidFill>
                  <a:schemeClr val="bg1"/>
                </a:solidFill>
              </a:rPr>
              <a:t> con un mayor </a:t>
            </a:r>
            <a:r>
              <a:rPr lang="en-US" sz="2000" dirty="0" err="1">
                <a:solidFill>
                  <a:schemeClr val="bg1"/>
                </a:solidFill>
              </a:rPr>
              <a:t>nivel</a:t>
            </a:r>
            <a:r>
              <a:rPr lang="en-US" sz="2000" dirty="0">
                <a:solidFill>
                  <a:schemeClr val="bg1"/>
                </a:solidFill>
              </a:rPr>
              <a:t> de </a:t>
            </a:r>
            <a:r>
              <a:rPr lang="en-US" sz="2000" dirty="0" err="1">
                <a:solidFill>
                  <a:schemeClr val="bg1"/>
                </a:solidFill>
              </a:rPr>
              <a:t>participación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en</a:t>
            </a:r>
            <a:r>
              <a:rPr lang="en-US" sz="2000" dirty="0">
                <a:solidFill>
                  <a:schemeClr val="bg1"/>
                </a:solidFill>
              </a:rPr>
              <a:t> el </a:t>
            </a:r>
            <a:r>
              <a:rPr lang="en-US" sz="2000" dirty="0" err="1">
                <a:solidFill>
                  <a:schemeClr val="bg1"/>
                </a:solidFill>
              </a:rPr>
              <a:t>procedimiento</a:t>
            </a:r>
            <a:endParaRPr lang="en-US" sz="2000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Presentar </a:t>
            </a:r>
            <a:r>
              <a:rPr lang="en-US" dirty="0" err="1">
                <a:solidFill>
                  <a:schemeClr val="bg1"/>
                </a:solidFill>
              </a:rPr>
              <a:t>pruebas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Presentar solicitudes de </a:t>
            </a:r>
            <a:r>
              <a:rPr lang="en-US" dirty="0" err="1">
                <a:solidFill>
                  <a:schemeClr val="bg1"/>
                </a:solidFill>
              </a:rPr>
              <a:t>información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Presentar y </a:t>
            </a:r>
            <a:r>
              <a:rPr lang="en-US" dirty="0" err="1">
                <a:solidFill>
                  <a:schemeClr val="bg1"/>
                </a:solidFill>
              </a:rPr>
              <a:t>contrainterrogar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testigos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Presentar </a:t>
            </a:r>
            <a:r>
              <a:rPr lang="en-US" dirty="0" err="1">
                <a:solidFill>
                  <a:schemeClr val="bg1"/>
                </a:solidFill>
              </a:rPr>
              <a:t>escritos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Apelar las </a:t>
            </a:r>
            <a:r>
              <a:rPr lang="en-US" dirty="0" err="1">
                <a:solidFill>
                  <a:schemeClr val="bg1"/>
                </a:solidFill>
              </a:rPr>
              <a:t>decisiones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Ser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interviniente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requiere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tiempo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energía</a:t>
            </a:r>
            <a:r>
              <a:rPr lang="en-US" sz="2000" dirty="0">
                <a:solidFill>
                  <a:schemeClr val="bg1"/>
                </a:solidFill>
              </a:rPr>
              <a:t> y </a:t>
            </a:r>
            <a:r>
              <a:rPr lang="en-US" sz="2000" dirty="0" err="1">
                <a:solidFill>
                  <a:schemeClr val="bg1"/>
                </a:solidFill>
              </a:rPr>
              <a:t>recursos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33495" y="3839433"/>
            <a:ext cx="8979517" cy="1231106"/>
          </a:xfrm>
          <a:prstGeom prst="rect">
            <a:avLst/>
          </a:prstGeom>
          <a:noFill/>
          <a:ln>
            <a:solidFill>
              <a:srgbClr val="388557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388557"/>
                </a:solidFill>
              </a:rPr>
              <a:t>Participante</a:t>
            </a:r>
            <a:r>
              <a:rPr lang="en-US" sz="2000" b="1" dirty="0">
                <a:solidFill>
                  <a:srgbClr val="388557"/>
                </a:solidFill>
              </a:rPr>
              <a:t> </a:t>
            </a:r>
            <a:r>
              <a:rPr lang="en-US" sz="2000" b="1" dirty="0" err="1">
                <a:solidFill>
                  <a:srgbClr val="388557"/>
                </a:solidFill>
              </a:rPr>
              <a:t>limitado</a:t>
            </a:r>
            <a:endParaRPr lang="en-US" sz="2000" b="1" dirty="0">
              <a:solidFill>
                <a:srgbClr val="388557"/>
              </a:solidFill>
            </a:endParaRPr>
          </a:p>
          <a:p>
            <a:r>
              <a:rPr lang="en-US" dirty="0">
                <a:solidFill>
                  <a:srgbClr val="388557"/>
                </a:solidFill>
              </a:rPr>
              <a:t>Persona o </a:t>
            </a:r>
            <a:r>
              <a:rPr lang="en-US" dirty="0" err="1">
                <a:solidFill>
                  <a:srgbClr val="388557"/>
                </a:solidFill>
              </a:rPr>
              <a:t>entidad</a:t>
            </a:r>
            <a:r>
              <a:rPr lang="en-US" dirty="0">
                <a:solidFill>
                  <a:srgbClr val="388557"/>
                </a:solidFill>
              </a:rPr>
              <a:t> </a:t>
            </a:r>
            <a:r>
              <a:rPr lang="en-US" dirty="0" err="1">
                <a:solidFill>
                  <a:srgbClr val="388557"/>
                </a:solidFill>
              </a:rPr>
              <a:t>cuya</a:t>
            </a:r>
            <a:r>
              <a:rPr lang="en-US" dirty="0">
                <a:solidFill>
                  <a:srgbClr val="388557"/>
                </a:solidFill>
              </a:rPr>
              <a:t> </a:t>
            </a:r>
            <a:r>
              <a:rPr lang="en-US" dirty="0" err="1">
                <a:solidFill>
                  <a:srgbClr val="388557"/>
                </a:solidFill>
              </a:rPr>
              <a:t>participación</a:t>
            </a:r>
            <a:r>
              <a:rPr lang="en-US" dirty="0">
                <a:solidFill>
                  <a:srgbClr val="388557"/>
                </a:solidFill>
              </a:rPr>
              <a:t> se </a:t>
            </a:r>
            <a:r>
              <a:rPr lang="en-US" dirty="0" err="1">
                <a:solidFill>
                  <a:srgbClr val="388557"/>
                </a:solidFill>
              </a:rPr>
              <a:t>limita</a:t>
            </a:r>
            <a:r>
              <a:rPr lang="en-US" dirty="0">
                <a:solidFill>
                  <a:srgbClr val="388557"/>
                </a:solidFill>
              </a:rPr>
              <a:t> a </a:t>
            </a:r>
            <a:r>
              <a:rPr lang="en-US" dirty="0" err="1">
                <a:solidFill>
                  <a:srgbClr val="388557"/>
                </a:solidFill>
              </a:rPr>
              <a:t>asuntos</a:t>
            </a:r>
            <a:r>
              <a:rPr lang="en-US" dirty="0">
                <a:solidFill>
                  <a:srgbClr val="388557"/>
                </a:solidFill>
              </a:rPr>
              <a:t> </a:t>
            </a:r>
            <a:r>
              <a:rPr lang="en-US" dirty="0" err="1">
                <a:solidFill>
                  <a:srgbClr val="388557"/>
                </a:solidFill>
              </a:rPr>
              <a:t>específicos</a:t>
            </a:r>
            <a:r>
              <a:rPr lang="en-US" dirty="0">
                <a:solidFill>
                  <a:srgbClr val="388557"/>
                </a:solidFill>
              </a:rPr>
              <a:t> de un </a:t>
            </a:r>
            <a:r>
              <a:rPr lang="en-US" dirty="0" err="1">
                <a:solidFill>
                  <a:srgbClr val="388557"/>
                </a:solidFill>
              </a:rPr>
              <a:t>procedimiento</a:t>
            </a:r>
            <a:r>
              <a:rPr lang="en-US" dirty="0">
                <a:solidFill>
                  <a:srgbClr val="388557"/>
                </a:solidFill>
              </a:rPr>
              <a:t>. </a:t>
            </a:r>
            <a:r>
              <a:rPr lang="en-US" dirty="0" err="1">
                <a:solidFill>
                  <a:srgbClr val="388557"/>
                </a:solidFill>
              </a:rPr>
              <a:t>Puede</a:t>
            </a:r>
            <a:r>
              <a:rPr lang="en-US" dirty="0">
                <a:solidFill>
                  <a:srgbClr val="388557"/>
                </a:solidFill>
              </a:rPr>
              <a:t> </a:t>
            </a:r>
            <a:r>
              <a:rPr lang="en-US" dirty="0" err="1">
                <a:solidFill>
                  <a:srgbClr val="388557"/>
                </a:solidFill>
              </a:rPr>
              <a:t>presentar</a:t>
            </a:r>
            <a:r>
              <a:rPr lang="en-US" dirty="0">
                <a:solidFill>
                  <a:srgbClr val="388557"/>
                </a:solidFill>
              </a:rPr>
              <a:t> </a:t>
            </a:r>
            <a:r>
              <a:rPr lang="en-US" dirty="0" err="1">
                <a:solidFill>
                  <a:srgbClr val="388557"/>
                </a:solidFill>
              </a:rPr>
              <a:t>comentarios</a:t>
            </a:r>
            <a:r>
              <a:rPr lang="en-US" dirty="0">
                <a:solidFill>
                  <a:srgbClr val="388557"/>
                </a:solidFill>
              </a:rPr>
              <a:t>, </a:t>
            </a:r>
            <a:r>
              <a:rPr lang="en-US" dirty="0" err="1">
                <a:solidFill>
                  <a:srgbClr val="388557"/>
                </a:solidFill>
              </a:rPr>
              <a:t>presentar</a:t>
            </a:r>
            <a:r>
              <a:rPr lang="en-US" dirty="0">
                <a:solidFill>
                  <a:srgbClr val="388557"/>
                </a:solidFill>
              </a:rPr>
              <a:t> un </a:t>
            </a:r>
            <a:r>
              <a:rPr lang="en-US" dirty="0" err="1">
                <a:solidFill>
                  <a:srgbClr val="388557"/>
                </a:solidFill>
              </a:rPr>
              <a:t>escrito</a:t>
            </a:r>
            <a:r>
              <a:rPr lang="en-US" dirty="0">
                <a:solidFill>
                  <a:srgbClr val="388557"/>
                </a:solidFill>
              </a:rPr>
              <a:t> y </a:t>
            </a:r>
            <a:r>
              <a:rPr lang="en-US" dirty="0" err="1">
                <a:solidFill>
                  <a:srgbClr val="388557"/>
                </a:solidFill>
              </a:rPr>
              <a:t>recibir</a:t>
            </a:r>
            <a:r>
              <a:rPr lang="en-US" dirty="0">
                <a:solidFill>
                  <a:srgbClr val="388557"/>
                </a:solidFill>
              </a:rPr>
              <a:t> </a:t>
            </a:r>
            <a:r>
              <a:rPr lang="en-US" dirty="0" err="1">
                <a:solidFill>
                  <a:srgbClr val="388557"/>
                </a:solidFill>
              </a:rPr>
              <a:t>copias</a:t>
            </a:r>
            <a:r>
              <a:rPr lang="en-US" dirty="0">
                <a:solidFill>
                  <a:srgbClr val="388557"/>
                </a:solidFill>
              </a:rPr>
              <a:t> de solicitudes de </a:t>
            </a:r>
            <a:r>
              <a:rPr lang="en-US" dirty="0" err="1">
                <a:solidFill>
                  <a:srgbClr val="388557"/>
                </a:solidFill>
              </a:rPr>
              <a:t>información</a:t>
            </a:r>
            <a:r>
              <a:rPr lang="en-US" dirty="0">
                <a:solidFill>
                  <a:srgbClr val="388557"/>
                </a:solidFill>
              </a:rPr>
              <a:t>, </a:t>
            </a:r>
            <a:r>
              <a:rPr lang="en-US" dirty="0" err="1">
                <a:solidFill>
                  <a:srgbClr val="388557"/>
                </a:solidFill>
              </a:rPr>
              <a:t>respuestas</a:t>
            </a:r>
            <a:r>
              <a:rPr lang="en-US" dirty="0">
                <a:solidFill>
                  <a:srgbClr val="388557"/>
                </a:solidFill>
              </a:rPr>
              <a:t> a solicitudes de </a:t>
            </a:r>
            <a:r>
              <a:rPr lang="en-US" dirty="0" err="1">
                <a:solidFill>
                  <a:srgbClr val="388557"/>
                </a:solidFill>
              </a:rPr>
              <a:t>información</a:t>
            </a:r>
            <a:r>
              <a:rPr lang="en-US" dirty="0">
                <a:solidFill>
                  <a:srgbClr val="388557"/>
                </a:solidFill>
              </a:rPr>
              <a:t> y </a:t>
            </a:r>
            <a:r>
              <a:rPr lang="en-US" dirty="0" err="1">
                <a:solidFill>
                  <a:srgbClr val="388557"/>
                </a:solidFill>
              </a:rPr>
              <a:t>testimonios</a:t>
            </a:r>
            <a:r>
              <a:rPr lang="en-US" dirty="0">
                <a:solidFill>
                  <a:srgbClr val="388557"/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33494" y="5423006"/>
            <a:ext cx="8979517" cy="1015663"/>
          </a:xfrm>
          <a:prstGeom prst="rect">
            <a:avLst/>
          </a:prstGeom>
          <a:noFill/>
          <a:ln>
            <a:solidFill>
              <a:srgbClr val="14558F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Comentarista</a:t>
            </a:r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público</a:t>
            </a:r>
            <a:endParaRPr lang="en-US" sz="20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es-E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Presenta comentarios escritos u orales sobre un procedimiento, pero no tiene los derechos de un </a:t>
            </a:r>
            <a:r>
              <a:rPr lang="es-E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intervinient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8750" y="1168400"/>
            <a:ext cx="237490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14558F"/>
                </a:solidFill>
              </a:rPr>
              <a:t>Niveles crecientes de participación en un </a:t>
            </a:r>
            <a:r>
              <a:rPr lang="es-ES" altLang="en-US" sz="2000">
                <a:solidFill>
                  <a:srgbClr val="14558F"/>
                </a:solidFill>
              </a:rPr>
              <a:t>p</a:t>
            </a:r>
            <a:r>
              <a:rPr lang="en-US" sz="2000">
                <a:solidFill>
                  <a:srgbClr val="14558F"/>
                </a:solidFill>
              </a:rPr>
              <a:t>rocedimiento</a:t>
            </a:r>
          </a:p>
        </p:txBody>
      </p:sp>
      <p:sp>
        <p:nvSpPr>
          <p:cNvPr id="9" name="Rectangle 8"/>
          <p:cNvSpPr/>
          <p:nvPr/>
        </p:nvSpPr>
        <p:spPr>
          <a:xfrm>
            <a:off x="537818" y="5568331"/>
            <a:ext cx="1552335" cy="717717"/>
          </a:xfrm>
          <a:prstGeom prst="rect">
            <a:avLst/>
          </a:prstGeom>
          <a:noFill/>
          <a:ln>
            <a:solidFill>
              <a:srgbClr val="1455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 dirty="0" err="1">
                <a:solidFill>
                  <a:srgbClr val="14558F"/>
                </a:solidFill>
              </a:rPr>
              <a:t>Comentarista</a:t>
            </a:r>
            <a:r>
              <a:rPr lang="en-US" b="1" dirty="0">
                <a:solidFill>
                  <a:srgbClr val="14558F"/>
                </a:solidFill>
              </a:rPr>
              <a:t> </a:t>
            </a:r>
            <a:r>
              <a:rPr lang="en-US" b="1" dirty="0" err="1">
                <a:solidFill>
                  <a:srgbClr val="14558F"/>
                </a:solidFill>
              </a:rPr>
              <a:t>público</a:t>
            </a:r>
            <a:endParaRPr lang="en-US" b="1" dirty="0">
              <a:solidFill>
                <a:srgbClr val="14558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7818" y="4013185"/>
            <a:ext cx="1552335" cy="717717"/>
          </a:xfrm>
          <a:prstGeom prst="rect">
            <a:avLst/>
          </a:prstGeom>
          <a:solidFill>
            <a:srgbClr val="38855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Participante limitado</a:t>
            </a:r>
          </a:p>
        </p:txBody>
      </p:sp>
      <p:sp>
        <p:nvSpPr>
          <p:cNvPr id="7" name="Rectangle 6"/>
          <p:cNvSpPr/>
          <p:nvPr/>
        </p:nvSpPr>
        <p:spPr>
          <a:xfrm>
            <a:off x="537819" y="2458038"/>
            <a:ext cx="1552335" cy="717717"/>
          </a:xfrm>
          <a:prstGeom prst="rect">
            <a:avLst/>
          </a:prstGeom>
          <a:solidFill>
            <a:srgbClr val="14558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Interviniente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00818" y="6285933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7</a:t>
            </a:fld>
            <a:endParaRPr lang="en-US" sz="180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8" idx="0"/>
          </p:cNvCxnSpPr>
          <p:nvPr/>
        </p:nvCxnSpPr>
        <p:spPr>
          <a:xfrm flipH="1">
            <a:off x="1313986" y="3175755"/>
            <a:ext cx="1" cy="837430"/>
          </a:xfrm>
          <a:prstGeom prst="straightConnector1">
            <a:avLst/>
          </a:prstGeom>
          <a:ln>
            <a:solidFill>
              <a:srgbClr val="14558F"/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8" idx="2"/>
            <a:endCxn id="9" idx="0"/>
          </p:cNvCxnSpPr>
          <p:nvPr/>
        </p:nvCxnSpPr>
        <p:spPr>
          <a:xfrm>
            <a:off x="1313986" y="4730902"/>
            <a:ext cx="0" cy="837429"/>
          </a:xfrm>
          <a:prstGeom prst="straightConnector1">
            <a:avLst/>
          </a:prstGeom>
          <a:ln>
            <a:solidFill>
              <a:srgbClr val="14558F"/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263275" y="881632"/>
            <a:ext cx="0" cy="5557037"/>
          </a:xfrm>
          <a:prstGeom prst="line">
            <a:avLst/>
          </a:prstGeom>
          <a:ln>
            <a:solidFill>
              <a:srgbClr val="14558F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Proceso para </a:t>
            </a:r>
            <a:r>
              <a:rPr lang="en-US" sz="2800" dirty="0" err="1"/>
              <a:t>convertirse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interviniente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40840" y="649026"/>
            <a:ext cx="2691491" cy="1151904"/>
          </a:xfrm>
          <a:prstGeom prst="rect">
            <a:avLst/>
          </a:prstGeom>
          <a:solidFill>
            <a:srgbClr val="388557"/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El </a:t>
            </a:r>
            <a:r>
              <a:rPr lang="es-ES" dirty="0" err="1"/>
              <a:t>Department</a:t>
            </a:r>
            <a:r>
              <a:rPr lang="es-ES" dirty="0"/>
              <a:t> o el </a:t>
            </a:r>
            <a:r>
              <a:rPr lang="es-ES" dirty="0" err="1"/>
              <a:t>Siting</a:t>
            </a:r>
            <a:r>
              <a:rPr lang="es-ES" dirty="0"/>
              <a:t> </a:t>
            </a:r>
            <a:r>
              <a:rPr lang="es-ES" dirty="0" err="1"/>
              <a:t>Board</a:t>
            </a:r>
            <a:r>
              <a:rPr lang="es-ES" dirty="0"/>
              <a:t> emite un aviso* del procedimiento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13885" y="648970"/>
            <a:ext cx="2950210" cy="1151890"/>
          </a:xfrm>
          <a:prstGeom prst="rect">
            <a:avLst/>
          </a:prstGeom>
          <a:solidFill>
            <a:srgbClr val="388557"/>
          </a:solidFill>
          <a:ln>
            <a:noFill/>
          </a:ln>
        </p:spPr>
        <p:txBody>
          <a:bodyPr wrap="square" rtlCol="0">
            <a:noAutofit/>
          </a:bodyPr>
          <a:lstStyle/>
          <a:p>
            <a:r>
              <a:rPr lang="es-ES" sz="1600" dirty="0">
                <a:solidFill>
                  <a:schemeClr val="bg1"/>
                </a:solidFill>
              </a:rPr>
              <a:t>El posible interviniente revisa el aviso para identificar el plazo para intervenir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93405" y="647065"/>
            <a:ext cx="2691765" cy="1364615"/>
          </a:xfrm>
          <a:prstGeom prst="rect">
            <a:avLst/>
          </a:prstGeom>
          <a:solidFill>
            <a:srgbClr val="388557"/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sz="1600" dirty="0"/>
              <a:t>El posible interviniente presenta, antes del plazo, una petición escrita con la información requerida</a:t>
            </a:r>
            <a:endParaRPr lang="en-US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8193405" y="2049780"/>
            <a:ext cx="2691765" cy="1406525"/>
          </a:xfrm>
          <a:prstGeom prst="rect">
            <a:avLst/>
          </a:prstGeom>
          <a:solidFill>
            <a:srgbClr val="388557"/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sz="1600" dirty="0"/>
              <a:t>El funcionario de audiencias (DPU) o quien preside (</a:t>
            </a:r>
            <a:r>
              <a:rPr lang="es-ES" sz="1600" dirty="0" err="1"/>
              <a:t>Siting</a:t>
            </a:r>
            <a:r>
              <a:rPr lang="es-ES" sz="1600" dirty="0"/>
              <a:t> </a:t>
            </a:r>
            <a:r>
              <a:rPr lang="es-ES" sz="1600" dirty="0" err="1"/>
              <a:t>Board</a:t>
            </a:r>
            <a:r>
              <a:rPr lang="es-ES" sz="1600" dirty="0"/>
              <a:t>) revisa la petición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4413885" y="2049780"/>
            <a:ext cx="2840990" cy="1153160"/>
          </a:xfrm>
          <a:prstGeom prst="rect">
            <a:avLst/>
          </a:prstGeom>
          <a:solidFill>
            <a:srgbClr val="388557"/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sz="1600" dirty="0"/>
              <a:t>El funcionario de audiencias o quien preside concede o deniega la condición de interviniente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640715" y="2049145"/>
            <a:ext cx="3098800" cy="1153795"/>
          </a:xfrm>
          <a:prstGeom prst="rect">
            <a:avLst/>
          </a:prstGeom>
          <a:noFill/>
          <a:ln>
            <a:solidFill>
              <a:srgbClr val="388557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sz="1600" b="1" dirty="0">
                <a:solidFill>
                  <a:srgbClr val="388557"/>
                </a:solidFill>
              </a:rPr>
              <a:t>La condición de interviniente puede concederse para la totalidad o una parte del procedimiento</a:t>
            </a:r>
            <a:endParaRPr lang="en-US" sz="1600" b="1" dirty="0">
              <a:solidFill>
                <a:srgbClr val="388557"/>
              </a:solidFill>
            </a:endParaRPr>
          </a:p>
        </p:txBody>
      </p:sp>
      <p:sp>
        <p:nvSpPr>
          <p:cNvPr id="69" name="Content Placeholder 2"/>
          <p:cNvSpPr>
            <a:spLocks noGrp="1"/>
          </p:cNvSpPr>
          <p:nvPr>
            <p:ph idx="1"/>
          </p:nvPr>
        </p:nvSpPr>
        <p:spPr>
          <a:xfrm>
            <a:off x="473922" y="3403640"/>
            <a:ext cx="10907808" cy="225500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s-E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La petición para intervenir debe incluir información básica sobre la persona solicitante (nombre, dirección e información de contacto), cómo el procedimiento la afecta de manera sustancial y específica, y los asuntos que abordará como </a:t>
            </a:r>
            <a:r>
              <a:rPr lang="es-ES" sz="20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intervinient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</a:t>
            </a:r>
          </a:p>
          <a:p>
            <a:r>
              <a:rPr lang="es-ES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Plazo para presentar la petición de intervención</a:t>
            </a:r>
            <a:endParaRPr lang="en-US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Department –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generalmente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7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días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antes de la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audiencia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comentarios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públicos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Siting Board –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generalmente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14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días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después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de la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audiencia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pública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es-E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Se puede solicitar una prórroga para presentar la petición de intervención antes de que venza el plazo origina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3922" y="5976398"/>
            <a:ext cx="11021392" cy="584775"/>
          </a:xfrm>
          <a:prstGeom prst="rect">
            <a:avLst/>
          </a:prstGeom>
          <a:solidFill>
            <a:srgbClr val="388557"/>
          </a:solidFill>
          <a:ln>
            <a:solidFill>
              <a:srgbClr val="388557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*El </a:t>
            </a:r>
            <a:r>
              <a:rPr lang="en-US" sz="1600" dirty="0" err="1">
                <a:solidFill>
                  <a:schemeClr val="bg1"/>
                </a:solidFill>
              </a:rPr>
              <a:t>término</a:t>
            </a:r>
            <a:r>
              <a:rPr lang="en-US" sz="1600" dirty="0">
                <a:solidFill>
                  <a:schemeClr val="bg1"/>
                </a:solidFill>
              </a:rPr>
              <a:t> «aviso» se </a:t>
            </a:r>
            <a:r>
              <a:rPr lang="en-US" sz="1600" dirty="0" err="1">
                <a:solidFill>
                  <a:schemeClr val="bg1"/>
                </a:solidFill>
              </a:rPr>
              <a:t>refiere</a:t>
            </a:r>
            <a:r>
              <a:rPr lang="en-US" sz="1600" dirty="0">
                <a:solidFill>
                  <a:schemeClr val="bg1"/>
                </a:solidFill>
              </a:rPr>
              <a:t> a un Notice of Filing and Public Hearing </a:t>
            </a:r>
            <a:r>
              <a:rPr lang="en-US" sz="1600" dirty="0" err="1">
                <a:solidFill>
                  <a:schemeClr val="bg1"/>
                </a:solidFill>
              </a:rPr>
              <a:t>en</a:t>
            </a:r>
            <a:r>
              <a:rPr lang="en-US" sz="1600" dirty="0">
                <a:solidFill>
                  <a:schemeClr val="bg1"/>
                </a:solidFill>
              </a:rPr>
              <a:t> un </a:t>
            </a:r>
            <a:r>
              <a:rPr lang="en-US" sz="1600" dirty="0" err="1">
                <a:solidFill>
                  <a:schemeClr val="bg1"/>
                </a:solidFill>
              </a:rPr>
              <a:t>procedimiento</a:t>
            </a:r>
            <a:r>
              <a:rPr lang="en-US" sz="1600" dirty="0">
                <a:solidFill>
                  <a:schemeClr val="bg1"/>
                </a:solidFill>
              </a:rPr>
              <a:t> del Department o a un Notice of Adjudication and Public Hearing </a:t>
            </a:r>
            <a:r>
              <a:rPr lang="en-US" sz="1600" dirty="0" err="1">
                <a:solidFill>
                  <a:schemeClr val="bg1"/>
                </a:solidFill>
              </a:rPr>
              <a:t>en</a:t>
            </a:r>
            <a:r>
              <a:rPr lang="en-US" sz="1600" dirty="0">
                <a:solidFill>
                  <a:schemeClr val="bg1"/>
                </a:solidFill>
              </a:rPr>
              <a:t> un </a:t>
            </a:r>
            <a:r>
              <a:rPr lang="en-US" sz="1600" dirty="0" err="1">
                <a:solidFill>
                  <a:schemeClr val="bg1"/>
                </a:solidFill>
              </a:rPr>
              <a:t>procedimiento</a:t>
            </a:r>
            <a:r>
              <a:rPr lang="en-US" sz="1600" dirty="0">
                <a:solidFill>
                  <a:schemeClr val="bg1"/>
                </a:solidFill>
              </a:rPr>
              <a:t> del Siting Board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277842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8</a:t>
            </a:fld>
            <a:endParaRPr lang="en-US" sz="1800">
              <a:solidFill>
                <a:schemeClr val="tx1"/>
              </a:solidFill>
            </a:endParaRPr>
          </a:p>
        </p:txBody>
      </p:sp>
      <p:cxnSp>
        <p:nvCxnSpPr>
          <p:cNvPr id="24" name="Straight Arrow Connector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1" idx="1"/>
            <a:endCxn id="9" idx="3"/>
          </p:cNvCxnSpPr>
          <p:nvPr/>
        </p:nvCxnSpPr>
        <p:spPr>
          <a:xfrm flipH="1">
            <a:off x="3332606" y="1224978"/>
            <a:ext cx="1081405" cy="0"/>
          </a:xfrm>
          <a:prstGeom prst="straightConnector1">
            <a:avLst/>
          </a:prstGeom>
          <a:ln w="22225">
            <a:solidFill>
              <a:srgbClr val="388557"/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5" idx="1"/>
            <a:endCxn id="11" idx="3"/>
          </p:cNvCxnSpPr>
          <p:nvPr/>
        </p:nvCxnSpPr>
        <p:spPr>
          <a:xfrm flipH="1" flipV="1">
            <a:off x="7364149" y="1225082"/>
            <a:ext cx="829310" cy="104775"/>
          </a:xfrm>
          <a:prstGeom prst="straightConnector1">
            <a:avLst/>
          </a:prstGeom>
          <a:ln w="22225">
            <a:solidFill>
              <a:srgbClr val="388557"/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22" idx="3"/>
            <a:endCxn id="23" idx="1"/>
          </p:cNvCxnSpPr>
          <p:nvPr/>
        </p:nvCxnSpPr>
        <p:spPr>
          <a:xfrm>
            <a:off x="7254728" y="2626442"/>
            <a:ext cx="938530" cy="127000"/>
          </a:xfrm>
          <a:prstGeom prst="straightConnector1">
            <a:avLst/>
          </a:prstGeom>
          <a:ln w="22225">
            <a:solidFill>
              <a:srgbClr val="388557"/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8" idx="3"/>
            <a:endCxn id="22" idx="1"/>
          </p:cNvCxnSpPr>
          <p:nvPr/>
        </p:nvCxnSpPr>
        <p:spPr>
          <a:xfrm>
            <a:off x="3739366" y="2626550"/>
            <a:ext cx="674370" cy="0"/>
          </a:xfrm>
          <a:prstGeom prst="straightConnector1">
            <a:avLst/>
          </a:prstGeom>
          <a:ln w="22225">
            <a:solidFill>
              <a:srgbClr val="388557"/>
            </a:solidFill>
            <a:prstDash val="dash"/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Elbow 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5" idx="3"/>
            <a:endCxn id="23" idx="3"/>
          </p:cNvCxnSpPr>
          <p:nvPr/>
        </p:nvCxnSpPr>
        <p:spPr>
          <a:xfrm>
            <a:off x="10885170" y="1329690"/>
            <a:ext cx="3175" cy="1423670"/>
          </a:xfrm>
          <a:prstGeom prst="bentConnector3">
            <a:avLst>
              <a:gd name="adj1" fmla="val 7500000"/>
            </a:avLst>
          </a:prstGeom>
          <a:ln w="22225">
            <a:solidFill>
              <a:srgbClr val="388557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922" y="3368782"/>
            <a:ext cx="10907808" cy="249669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Straight Connector 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260908" y="2895070"/>
            <a:ext cx="7358055" cy="0"/>
          </a:xfrm>
          <a:prstGeom prst="line">
            <a:avLst/>
          </a:prstGeom>
          <a:ln>
            <a:solidFill>
              <a:srgbClr val="1455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186975" y="862098"/>
            <a:ext cx="7324035" cy="77375"/>
          </a:xfrm>
          <a:prstGeom prst="line">
            <a:avLst/>
          </a:prstGeom>
          <a:ln>
            <a:solidFill>
              <a:srgbClr val="38855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Proceso para </a:t>
            </a:r>
            <a:r>
              <a:rPr lang="en-US" sz="2800" dirty="0" err="1"/>
              <a:t>intervenir</a:t>
            </a:r>
            <a:r>
              <a:rPr lang="en-US" sz="2800" dirty="0"/>
              <a:t> y </a:t>
            </a:r>
            <a:r>
              <a:rPr lang="en-US" sz="2800" dirty="0" err="1"/>
              <a:t>solicitar</a:t>
            </a:r>
            <a:r>
              <a:rPr lang="en-US" sz="2800" dirty="0"/>
              <a:t> </a:t>
            </a:r>
            <a:r>
              <a:rPr lang="en-US" sz="2800" dirty="0" err="1"/>
              <a:t>una</a:t>
            </a:r>
            <a:r>
              <a:rPr lang="en-US" sz="2800" dirty="0"/>
              <a:t> </a:t>
            </a:r>
            <a:r>
              <a:rPr lang="en-US" sz="2800" dirty="0" err="1"/>
              <a:t>subvención</a:t>
            </a:r>
            <a:r>
              <a:rPr lang="en-US" sz="2800" dirty="0"/>
              <a:t> para </a:t>
            </a:r>
            <a:r>
              <a:rPr lang="en-US" sz="2800" dirty="0" err="1"/>
              <a:t>intervinientes</a:t>
            </a:r>
            <a:endParaRPr lang="en-US" sz="2800" dirty="0"/>
          </a:p>
        </p:txBody>
      </p:sp>
      <p:sp>
        <p:nvSpPr>
          <p:cNvPr id="27" name="Rectangle 26"/>
          <p:cNvSpPr/>
          <p:nvPr/>
        </p:nvSpPr>
        <p:spPr>
          <a:xfrm>
            <a:off x="3569342" y="761641"/>
            <a:ext cx="4559300" cy="1755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388557"/>
                </a:solidFill>
              </a:rPr>
              <a:t>Proceso para </a:t>
            </a:r>
            <a:r>
              <a:rPr lang="en-US" sz="2000" b="1" dirty="0" err="1">
                <a:solidFill>
                  <a:srgbClr val="388557"/>
                </a:solidFill>
              </a:rPr>
              <a:t>intervenir</a:t>
            </a:r>
            <a:r>
              <a:rPr lang="en-US" sz="2000" b="1" dirty="0">
                <a:solidFill>
                  <a:srgbClr val="388557"/>
                </a:solidFill>
              </a:rPr>
              <a:t> </a:t>
            </a:r>
            <a:r>
              <a:rPr lang="en-US" sz="2000" b="1" dirty="0" err="1">
                <a:solidFill>
                  <a:srgbClr val="388557"/>
                </a:solidFill>
              </a:rPr>
              <a:t>en</a:t>
            </a:r>
            <a:r>
              <a:rPr lang="en-US" sz="2000" b="1" dirty="0">
                <a:solidFill>
                  <a:srgbClr val="388557"/>
                </a:solidFill>
              </a:rPr>
              <a:t> un </a:t>
            </a:r>
            <a:r>
              <a:rPr lang="en-US" sz="2000" b="1" dirty="0" err="1">
                <a:solidFill>
                  <a:srgbClr val="388557"/>
                </a:solidFill>
              </a:rPr>
              <a:t>procedimiento</a:t>
            </a:r>
            <a:endParaRPr lang="en-US" sz="2000" b="1" dirty="0">
              <a:solidFill>
                <a:srgbClr val="388557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9390" y="1888490"/>
            <a:ext cx="1880235" cy="1322070"/>
          </a:xfrm>
          <a:prstGeom prst="rect">
            <a:avLst/>
          </a:prstGeom>
          <a:noFill/>
          <a:ln>
            <a:solidFill>
              <a:srgbClr val="388557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14558F"/>
                </a:solidFill>
              </a:rPr>
              <a:t>El </a:t>
            </a:r>
            <a:r>
              <a:rPr lang="es-ES" sz="1600" b="1" dirty="0" err="1">
                <a:solidFill>
                  <a:srgbClr val="14558F"/>
                </a:solidFill>
              </a:rPr>
              <a:t>Department</a:t>
            </a:r>
            <a:r>
              <a:rPr lang="es-ES" sz="1600" b="1" dirty="0">
                <a:solidFill>
                  <a:srgbClr val="14558F"/>
                </a:solidFill>
              </a:rPr>
              <a:t> o el </a:t>
            </a:r>
            <a:r>
              <a:rPr lang="es-ES" sz="1600" b="1" dirty="0" err="1">
                <a:solidFill>
                  <a:srgbClr val="14558F"/>
                </a:solidFill>
              </a:rPr>
              <a:t>Siting</a:t>
            </a:r>
            <a:r>
              <a:rPr lang="es-ES" sz="1600" b="1" dirty="0">
                <a:solidFill>
                  <a:srgbClr val="14558F"/>
                </a:solidFill>
              </a:rPr>
              <a:t> </a:t>
            </a:r>
            <a:r>
              <a:rPr lang="es-ES" sz="1600" b="1" dirty="0" err="1">
                <a:solidFill>
                  <a:srgbClr val="14558F"/>
                </a:solidFill>
              </a:rPr>
              <a:t>Board</a:t>
            </a:r>
            <a:r>
              <a:rPr lang="es-ES" sz="1600" b="1" dirty="0">
                <a:solidFill>
                  <a:srgbClr val="14558F"/>
                </a:solidFill>
              </a:rPr>
              <a:t> emite un aviso del procedimiento</a:t>
            </a:r>
            <a:endParaRPr lang="en-US" sz="1600" b="1" dirty="0">
              <a:solidFill>
                <a:srgbClr val="14558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9094" y="1179347"/>
            <a:ext cx="2013857" cy="1076325"/>
          </a:xfrm>
          <a:prstGeom prst="rect">
            <a:avLst/>
          </a:prstGeom>
          <a:solidFill>
            <a:srgbClr val="388557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El posible interviniente presenta la petición para intervenir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34495" y="1182401"/>
            <a:ext cx="2370364" cy="1200329"/>
          </a:xfrm>
          <a:prstGeom prst="rect">
            <a:avLst/>
          </a:prstGeom>
          <a:solidFill>
            <a:srgbClr val="388557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DPU o el </a:t>
            </a:r>
            <a:r>
              <a:rPr lang="es-ES" dirty="0" err="1">
                <a:solidFill>
                  <a:schemeClr val="bg1"/>
                </a:solidFill>
              </a:rPr>
              <a:t>Siting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Board</a:t>
            </a:r>
            <a:r>
              <a:rPr lang="es-ES" dirty="0">
                <a:solidFill>
                  <a:schemeClr val="bg1"/>
                </a:solidFill>
              </a:rPr>
              <a:t> decide sobre la petición de intervención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12478" y="1179347"/>
            <a:ext cx="2390893" cy="1200329"/>
          </a:xfrm>
          <a:prstGeom prst="rect">
            <a:avLst/>
          </a:prstGeom>
          <a:solidFill>
            <a:srgbClr val="388557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Se concede o se deniega la condición de interviniente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618963" y="1070035"/>
            <a:ext cx="2511425" cy="1763024"/>
          </a:xfrm>
          <a:prstGeom prst="rect">
            <a:avLst/>
          </a:prstGeom>
          <a:noFill/>
          <a:ln>
            <a:solidFill>
              <a:srgbClr val="388557"/>
            </a:solidFill>
          </a:ln>
        </p:spPr>
        <p:txBody>
          <a:bodyPr wrap="square" rtlCol="0">
            <a:noAutofit/>
          </a:bodyPr>
          <a:lstStyle/>
          <a:p>
            <a:r>
              <a:rPr lang="es-ES" dirty="0">
                <a:solidFill>
                  <a:srgbClr val="388557"/>
                </a:solidFill>
              </a:rPr>
              <a:t>La condición de interviniente es requisito para recibir fondos del Programa de Subvenciones de Apoyo a Intervinientes.</a:t>
            </a:r>
            <a:endParaRPr lang="es-ES" altLang="en-US" dirty="0">
              <a:solidFill>
                <a:srgbClr val="388557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3479719" y="2775140"/>
            <a:ext cx="5073649" cy="1658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rgbClr val="14558F"/>
                </a:solidFill>
              </a:rPr>
              <a:t>Proceso de solicitud de una subvención para interviniente</a:t>
            </a:r>
            <a:r>
              <a:rPr lang="en-US" sz="2000" b="1" dirty="0">
                <a:solidFill>
                  <a:srgbClr val="14558F"/>
                </a:solidFill>
              </a:rPr>
              <a:t>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54362" y="3235958"/>
            <a:ext cx="2284188" cy="1200329"/>
          </a:xfrm>
          <a:prstGeom prst="rect">
            <a:avLst/>
          </a:prstGeom>
          <a:solidFill>
            <a:srgbClr val="14558F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El solicitante de la subvención crea una cuenta y un perfil en </a:t>
            </a:r>
            <a:r>
              <a:rPr lang="en-US" err="1">
                <a:solidFill>
                  <a:schemeClr val="bg1"/>
                </a:solidFill>
              </a:rPr>
              <a:t>MyMassGov</a:t>
            </a:r>
            <a:endParaRPr lang="en-US" dirty="0">
              <a:solidFill>
                <a:schemeClr val="bg1"/>
              </a:solidFill>
            </a:endParaRP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81687" y="3239950"/>
            <a:ext cx="2370365" cy="1322070"/>
          </a:xfrm>
          <a:prstGeom prst="rect">
            <a:avLst/>
          </a:prstGeom>
          <a:solidFill>
            <a:srgbClr val="14558F"/>
          </a:solidFill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El solicitante de la subvención presenta la solicitud antes de la fecha límite para intervenir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2600" y="3250836"/>
            <a:ext cx="2537016" cy="1200329"/>
          </a:xfrm>
          <a:prstGeom prst="rect">
            <a:avLst/>
          </a:prstGeom>
          <a:solidFill>
            <a:srgbClr val="14558F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DPP verifica que la solicitud esté completa dentro de los 10 días hábiles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82922" y="4837391"/>
            <a:ext cx="3045104" cy="923330"/>
          </a:xfrm>
          <a:prstGeom prst="rect">
            <a:avLst/>
          </a:prstGeom>
          <a:solidFill>
            <a:srgbClr val="14558F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DPP revisa la solicitud y emite una decisión escrita dentro de los 30 días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05395" y="5737225"/>
            <a:ext cx="3522980" cy="829945"/>
          </a:xfrm>
          <a:prstGeom prst="rect">
            <a:avLst/>
          </a:prstGeom>
          <a:noFill/>
          <a:ln>
            <a:solidFill>
              <a:srgbClr val="14558F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rgbClr val="14558F"/>
                </a:solidFill>
              </a:rPr>
              <a:t>Otorgamiento condicional si aún no se ha emitido una decisión sobre la petición de intervención</a:t>
            </a:r>
            <a:endParaRPr lang="en-US" sz="1600" dirty="0">
              <a:solidFill>
                <a:srgbClr val="14558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81687" y="4706758"/>
            <a:ext cx="2537017" cy="1569660"/>
          </a:xfrm>
          <a:prstGeom prst="rect">
            <a:avLst/>
          </a:prstGeom>
          <a:solidFill>
            <a:srgbClr val="14558F"/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</a:rPr>
              <a:t>Presentar la solicitud de pago de la subvención una vez aprobada la subvención y concedida la condición de interviniente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54361" y="4703290"/>
            <a:ext cx="2370365" cy="1323439"/>
          </a:xfrm>
          <a:prstGeom prst="rect">
            <a:avLst/>
          </a:prstGeom>
          <a:solidFill>
            <a:srgbClr val="14558F"/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</a:rPr>
              <a:t>Presentar el informe final dentro de los 30 días posteriores a la conclusión del procedimiento</a:t>
            </a: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39" name="Connector: Elbow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28" idx="0"/>
            <a:endCxn id="3" idx="1"/>
          </p:cNvCxnSpPr>
          <p:nvPr/>
        </p:nvCxnSpPr>
        <p:spPr>
          <a:xfrm rot="16200000">
            <a:off x="1524000" y="1333500"/>
            <a:ext cx="170815" cy="939165"/>
          </a:xfrm>
          <a:prstGeom prst="bentConnector2">
            <a:avLst/>
          </a:prstGeom>
          <a:ln>
            <a:solidFill>
              <a:srgbClr val="38855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3" idx="3"/>
            <a:endCxn id="7" idx="1"/>
          </p:cNvCxnSpPr>
          <p:nvPr/>
        </p:nvCxnSpPr>
        <p:spPr>
          <a:xfrm>
            <a:off x="4092316" y="1717917"/>
            <a:ext cx="341630" cy="64770"/>
          </a:xfrm>
          <a:prstGeom prst="straightConnector1">
            <a:avLst/>
          </a:prstGeom>
          <a:ln>
            <a:solidFill>
              <a:srgbClr val="38855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7" idx="3"/>
            <a:endCxn id="9" idx="1"/>
          </p:cNvCxnSpPr>
          <p:nvPr/>
        </p:nvCxnSpPr>
        <p:spPr>
          <a:xfrm flipV="1">
            <a:off x="6804859" y="1779512"/>
            <a:ext cx="307619" cy="3054"/>
          </a:xfrm>
          <a:prstGeom prst="straightConnector1">
            <a:avLst/>
          </a:prstGeom>
          <a:ln>
            <a:solidFill>
              <a:srgbClr val="38855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28" idx="2"/>
            <a:endCxn id="10" idx="1"/>
          </p:cNvCxnSpPr>
          <p:nvPr/>
        </p:nvCxnSpPr>
        <p:spPr>
          <a:xfrm rot="5400000" flipV="1">
            <a:off x="1234440" y="3115945"/>
            <a:ext cx="625475" cy="814705"/>
          </a:xfrm>
          <a:prstGeom prst="bentConnector2">
            <a:avLst/>
          </a:prstGeom>
          <a:ln>
            <a:solidFill>
              <a:srgbClr val="14558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0" idx="3"/>
            <a:endCxn id="12" idx="1"/>
          </p:cNvCxnSpPr>
          <p:nvPr/>
        </p:nvCxnSpPr>
        <p:spPr>
          <a:xfrm>
            <a:off x="4238550" y="3836123"/>
            <a:ext cx="443230" cy="64770"/>
          </a:xfrm>
          <a:prstGeom prst="straightConnector1">
            <a:avLst/>
          </a:prstGeom>
          <a:ln>
            <a:solidFill>
              <a:srgbClr val="38855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2" idx="3"/>
            <a:endCxn id="13" idx="1"/>
          </p:cNvCxnSpPr>
          <p:nvPr/>
        </p:nvCxnSpPr>
        <p:spPr>
          <a:xfrm flipV="1">
            <a:off x="7052052" y="3850910"/>
            <a:ext cx="590550" cy="50165"/>
          </a:xfrm>
          <a:prstGeom prst="straightConnector1">
            <a:avLst/>
          </a:prstGeom>
          <a:ln>
            <a:solidFill>
              <a:srgbClr val="38855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4" idx="1"/>
            <a:endCxn id="22" idx="3"/>
          </p:cNvCxnSpPr>
          <p:nvPr/>
        </p:nvCxnSpPr>
        <p:spPr>
          <a:xfrm flipH="1">
            <a:off x="7218704" y="5299056"/>
            <a:ext cx="364218" cy="192532"/>
          </a:xfrm>
          <a:prstGeom prst="straightConnector1">
            <a:avLst/>
          </a:prstGeom>
          <a:ln>
            <a:solidFill>
              <a:srgbClr val="38855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: Elbow 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3" idx="3"/>
            <a:endCxn id="14" idx="3"/>
          </p:cNvCxnSpPr>
          <p:nvPr/>
        </p:nvCxnSpPr>
        <p:spPr>
          <a:xfrm>
            <a:off x="10179616" y="3851001"/>
            <a:ext cx="448410" cy="1448055"/>
          </a:xfrm>
          <a:prstGeom prst="bentConnector3">
            <a:avLst>
              <a:gd name="adj1" fmla="val 150980"/>
            </a:avLst>
          </a:prstGeom>
          <a:ln>
            <a:solidFill>
              <a:srgbClr val="14558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22" idx="1"/>
            <a:endCxn id="23" idx="3"/>
          </p:cNvCxnSpPr>
          <p:nvPr/>
        </p:nvCxnSpPr>
        <p:spPr>
          <a:xfrm flipH="1" flipV="1">
            <a:off x="4324726" y="5365010"/>
            <a:ext cx="356961" cy="126578"/>
          </a:xfrm>
          <a:prstGeom prst="straightConnector1">
            <a:avLst/>
          </a:prstGeom>
          <a:ln>
            <a:solidFill>
              <a:srgbClr val="38855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30360" y="6248201"/>
            <a:ext cx="661639" cy="412429"/>
          </a:xfrm>
        </p:spPr>
        <p:txBody>
          <a:bodyPr/>
          <a:lstStyle/>
          <a:p>
            <a:fld id="{330EA680-D336-4FF7-8B7A-9848BB0A1C32}" type="slidenum">
              <a:rPr lang="en-US" sz="1800" smtClean="0">
                <a:solidFill>
                  <a:schemeClr val="tx1"/>
                </a:solidFill>
              </a:rPr>
              <a:t>9</a:t>
            </a:fld>
            <a:endParaRPr 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2863</Words>
  <Application>Microsoft Office PowerPoint</Application>
  <PresentationFormat>Widescreen</PresentationFormat>
  <Paragraphs>342</Paragraphs>
  <Slides>27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Aptos</vt:lpstr>
      <vt:lpstr>Aptos Display</vt:lpstr>
      <vt:lpstr>Arial</vt:lpstr>
      <vt:lpstr>Calibri</vt:lpstr>
      <vt:lpstr>Courier New</vt:lpstr>
      <vt:lpstr>Wingdings</vt:lpstr>
      <vt:lpstr>1_office theme</vt:lpstr>
      <vt:lpstr>Office Theme</vt:lpstr>
      <vt:lpstr>2_Office Theme</vt:lpstr>
      <vt:lpstr>Diapositiva de título: nombre del evento</vt:lpstr>
      <vt:lpstr>Instrucciones de interpretación</vt:lpstr>
      <vt:lpstr>Agenda</vt:lpstr>
      <vt:lpstr>Áreas temáticas cubiertas en la presentación</vt:lpstr>
      <vt:lpstr>Propósito del Programa de Subvenciones de Apoyo a Intervinientes (“Programa”)</vt:lpstr>
      <vt:lpstr>Procedimientos elegibles para recibir financiamiento destinado a la intervención</vt:lpstr>
      <vt:lpstr>Derechos y responsabilidades de un interviniente</vt:lpstr>
      <vt:lpstr>Proceso para convertirse en interviniente</vt:lpstr>
      <vt:lpstr>Proceso para intervenir y solicitar una subvención para intervinientes</vt:lpstr>
      <vt:lpstr>Entidades elegibles para recibir fondos de subvención</vt:lpstr>
      <vt:lpstr>Información requerida en la solicitud de subvención </vt:lpstr>
      <vt:lpstr>Otorgamiento y pagos de subvenciones</vt:lpstr>
      <vt:lpstr>Uso de los fondos de la subvención</vt:lpstr>
      <vt:lpstr>Grants Management System (GMS) – pantalla de inicio de sesión</vt:lpstr>
      <vt:lpstr>Grants Management System (GMS) – portal de solicitud en línea </vt:lpstr>
      <vt:lpstr>Recursos disponibles para solicitantes</vt:lpstr>
      <vt:lpstr>Programa de Subvenciones de Apoyo a Intervinientes</vt:lpstr>
      <vt:lpstr>División de Defensa de la Energía y de los Usuarios de Servicios Públicos (ERA) de la Oficina de la Fiscal General (AGO)</vt:lpstr>
      <vt:lpstr>Grupo de trabajo de partes interesadas</vt:lpstr>
      <vt:lpstr>¿Por qué participar?</vt:lpstr>
      <vt:lpstr>¿Cómo puede participar?</vt:lpstr>
      <vt:lpstr>Consideraciones para nuevos intervinientes  (esto no es asesoría legal)</vt:lpstr>
      <vt:lpstr>Consideraciones para nuevos intervinientes (continuación) (esto no constituye asesoramiento legal)</vt:lpstr>
      <vt:lpstr>Consideraciones para nuevos intervinientes (cont.)(esto no es asesoría legal)</vt:lpstr>
      <vt:lpstr>Recursos del AGO</vt:lpstr>
      <vt:lpstr>Contactos del AGO</vt:lpstr>
      <vt:lpstr>¿Preguntas o comentarios?</vt:lpstr>
    </vt:vector>
  </TitlesOfParts>
  <Company>Executive Office of Energy and Environmental Affairs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de título: nombre del evento</dc:title>
  <dc:creator>Hunt, Amanda G (DPU);Razak</dc:creator>
  <cp:lastModifiedBy>Hunt, Amanda G (DPU)</cp:lastModifiedBy>
  <cp:revision>27</cp:revision>
  <dcterms:created xsi:type="dcterms:W3CDTF">2026-06-01T18:04:00Z</dcterms:created>
  <dcterms:modified xsi:type="dcterms:W3CDTF">2026-07-17T16:15:25Z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09DD9C36E77342798C9D826D77813F19_12</vt:lpwstr>
  </property>
  <property fmtid="{D5CDD505-2E9C-101B-9397-08002B2CF9AE}" pid="3" name="KSOProductBuildVer">
    <vt:lpwstr>1033-12.1.0.26880</vt:lpwstr>
  </property>
</Properties>
</file>