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7" r:id="rId3"/>
  </p:sldMasterIdLst>
  <p:notesMasterIdLst>
    <p:notesMasterId r:id="rId31"/>
  </p:notesMasterIdLst>
  <p:sldIdLst>
    <p:sldId id="257" r:id="rId4"/>
    <p:sldId id="259" r:id="rId5"/>
    <p:sldId id="258" r:id="rId6"/>
    <p:sldId id="279" r:id="rId7"/>
    <p:sldId id="278" r:id="rId8"/>
    <p:sldId id="261" r:id="rId9"/>
    <p:sldId id="262" r:id="rId10"/>
    <p:sldId id="264" r:id="rId11"/>
    <p:sldId id="268" r:id="rId12"/>
    <p:sldId id="320" r:id="rId13"/>
    <p:sldId id="269" r:id="rId14"/>
    <p:sldId id="275" r:id="rId15"/>
    <p:sldId id="273" r:id="rId16"/>
    <p:sldId id="322" r:id="rId17"/>
    <p:sldId id="271" r:id="rId18"/>
    <p:sldId id="277" r:id="rId19"/>
    <p:sldId id="577" r:id="rId20"/>
    <p:sldId id="592" r:id="rId21"/>
    <p:sldId id="591" r:id="rId22"/>
    <p:sldId id="597" r:id="rId23"/>
    <p:sldId id="274" r:id="rId24"/>
    <p:sldId id="598" r:id="rId25"/>
    <p:sldId id="594" r:id="rId26"/>
    <p:sldId id="599" r:id="rId27"/>
    <p:sldId id="590" r:id="rId28"/>
    <p:sldId id="600"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116216-1339-3A8D-9DB9-1C9793E17D8F}" name="Hunt, Amanda G (DPU)" initials="H(" userId="S::amanda.g.hunt@mass.gov::291c91a5-8240-4775-aaef-03884c6e4fb8" providerId="AD"/>
  <p188:author id="{B6DF8842-9536-1F40-55BA-AACC3D542774}" name="Nyamekye, Andrea (DPU)" initials="NA" userId="S::andrea.nyamekye2@mass.gov::7b32bf3b-5894-42cc-9ebb-17383f619e81" providerId="AD"/>
  <p188:author id="{09480C9C-3575-F65B-7EC4-560B42DE0174}" name="Dieffenbach, Paulina (DPU)" initials="PD" userId="S::Paulina.Dieffenbach@mass.gov::24324339-f34a-4d83-bf7e-8554c58abc0a" providerId="AD"/>
  <p188:author id="{DB2978AC-6770-BDF2-E7BA-AA381DAE7E5A}" name="Hunt, Amanda G (DPU)" initials="AH" userId="S::Amanda.G.Hunt@mass.gov::291c91a5-8240-4775-aaef-03884c6e4fb8" providerId="AD"/>
  <p188:author id="{CD8321DA-A0B8-5F26-005D-DA8058CF9E06}" name="Dieffenbach, Paulina (DPU)" initials="DP" userId="S::paulina.dieffenbach@mass.gov::24324339-f34a-4d83-bf7e-8554c58abc0a" providerId="AD"/>
  <p188:author id="{573B75F9-B673-927A-3873-A72B81AC1090}" name="Dharmaraj, Veena (DPU)" initials="VD" userId="S::Veena.Dharmaraj@mass.gov::86fdc3e7-b198-46de-a9b3-d04a50e423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557"/>
    <a:srgbClr val="14558F"/>
    <a:srgbClr val="000000"/>
    <a:srgbClr val="B8A708"/>
    <a:srgbClr val="275317"/>
    <a:srgbClr val="0072B2"/>
    <a:srgbClr val="A53606"/>
    <a:srgbClr val="0E288E"/>
    <a:srgbClr val="B32DB5"/>
    <a:srgbClr val="881A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D23AD-FF47-40E5-A0C5-F04242A0CC56}" v="4" dt="2026-07-17T16:57:05.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68" autoAdjust="0"/>
  </p:normalViewPr>
  <p:slideViewPr>
    <p:cSldViewPr snapToGrid="0">
      <p:cViewPr varScale="1">
        <p:scale>
          <a:sx n="57" d="100"/>
          <a:sy n="57" d="100"/>
        </p:scale>
        <p:origin x="18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 Amanda G (DPU)" userId="291c91a5-8240-4775-aaef-03884c6e4fb8" providerId="ADAL" clId="{9C0D2A7B-6C57-4ADC-9B40-16F58C907A74}"/>
    <pc:docChg chg="modSld">
      <pc:chgData name="Hunt, Amanda G (DPU)" userId="291c91a5-8240-4775-aaef-03884c6e4fb8" providerId="ADAL" clId="{9C0D2A7B-6C57-4ADC-9B40-16F58C907A74}" dt="2026-07-17T18:41:48.213" v="10" actId="20577"/>
      <pc:docMkLst>
        <pc:docMk/>
      </pc:docMkLst>
      <pc:sldChg chg="delSp modSp mod">
        <pc:chgData name="Hunt, Amanda G (DPU)" userId="291c91a5-8240-4775-aaef-03884c6e4fb8" providerId="ADAL" clId="{9C0D2A7B-6C57-4ADC-9B40-16F58C907A74}" dt="2026-07-17T16:57:05.840" v="5" actId="478"/>
        <pc:sldMkLst>
          <pc:docMk/>
          <pc:sldMk cId="2490815988" sldId="269"/>
        </pc:sldMkLst>
        <pc:spChg chg="mod">
          <ac:chgData name="Hunt, Amanda G (DPU)" userId="291c91a5-8240-4775-aaef-03884c6e4fb8" providerId="ADAL" clId="{9C0D2A7B-6C57-4ADC-9B40-16F58C907A74}" dt="2026-07-17T16:56:44.771" v="1" actId="207"/>
          <ac:spMkLst>
            <pc:docMk/>
            <pc:sldMk cId="2490815988" sldId="269"/>
            <ac:spMk id="3" creationId="{C649C056-8BFC-1804-7FB5-8AC98D0FB204}"/>
          </ac:spMkLst>
        </pc:spChg>
        <pc:spChg chg="del mod">
          <ac:chgData name="Hunt, Amanda G (DPU)" userId="291c91a5-8240-4775-aaef-03884c6e4fb8" providerId="ADAL" clId="{9C0D2A7B-6C57-4ADC-9B40-16F58C907A74}" dt="2026-07-17T16:57:03.271" v="4" actId="478"/>
          <ac:spMkLst>
            <pc:docMk/>
            <pc:sldMk cId="2490815988" sldId="269"/>
            <ac:spMk id="6" creationId="{00000000-0000-0000-0000-000000000000}"/>
          </ac:spMkLst>
        </pc:spChg>
        <pc:spChg chg="del mod">
          <ac:chgData name="Hunt, Amanda G (DPU)" userId="291c91a5-8240-4775-aaef-03884c6e4fb8" providerId="ADAL" clId="{9C0D2A7B-6C57-4ADC-9B40-16F58C907A74}" dt="2026-07-17T16:57:05.840" v="5" actId="478"/>
          <ac:spMkLst>
            <pc:docMk/>
            <pc:sldMk cId="2490815988" sldId="269"/>
            <ac:spMk id="7" creationId="{00000000-0000-0000-0000-000000000000}"/>
          </ac:spMkLst>
        </pc:spChg>
      </pc:sldChg>
      <pc:sldChg chg="modSp mod">
        <pc:chgData name="Hunt, Amanda G (DPU)" userId="291c91a5-8240-4775-aaef-03884c6e4fb8" providerId="ADAL" clId="{9C0D2A7B-6C57-4ADC-9B40-16F58C907A74}" dt="2026-07-17T16:55:08.729" v="0" actId="13244"/>
        <pc:sldMkLst>
          <pc:docMk/>
          <pc:sldMk cId="3417258154" sldId="278"/>
        </pc:sldMkLst>
        <pc:spChg chg="ord">
          <ac:chgData name="Hunt, Amanda G (DPU)" userId="291c91a5-8240-4775-aaef-03884c6e4fb8" providerId="ADAL" clId="{9C0D2A7B-6C57-4ADC-9B40-16F58C907A74}" dt="2026-07-17T16:55:08.729" v="0" actId="13244"/>
          <ac:spMkLst>
            <pc:docMk/>
            <pc:sldMk cId="3417258154" sldId="278"/>
            <ac:spMk id="4" creationId="{B9804983-1C2C-4439-9D0F-DAB521CFE793}"/>
          </ac:spMkLst>
        </pc:spChg>
      </pc:sldChg>
      <pc:sldChg chg="modSp mod">
        <pc:chgData name="Hunt, Amanda G (DPU)" userId="291c91a5-8240-4775-aaef-03884c6e4fb8" providerId="ADAL" clId="{9C0D2A7B-6C57-4ADC-9B40-16F58C907A74}" dt="2026-07-17T16:57:44.266" v="6" actId="13244"/>
        <pc:sldMkLst>
          <pc:docMk/>
          <pc:sldMk cId="2356116916" sldId="322"/>
        </pc:sldMkLst>
        <pc:picChg chg="ord">
          <ac:chgData name="Hunt, Amanda G (DPU)" userId="291c91a5-8240-4775-aaef-03884c6e4fb8" providerId="ADAL" clId="{9C0D2A7B-6C57-4ADC-9B40-16F58C907A74}" dt="2026-07-17T16:57:44.266" v="6" actId="13244"/>
          <ac:picMkLst>
            <pc:docMk/>
            <pc:sldMk cId="2356116916" sldId="322"/>
            <ac:picMk id="9" creationId="{54BBBD6E-862D-1436-5891-A0C3A3D0EAD7}"/>
          </ac:picMkLst>
        </pc:picChg>
      </pc:sldChg>
      <pc:sldChg chg="modSp mod">
        <pc:chgData name="Hunt, Amanda G (DPU)" userId="291c91a5-8240-4775-aaef-03884c6e4fb8" providerId="ADAL" clId="{9C0D2A7B-6C57-4ADC-9B40-16F58C907A74}" dt="2026-07-17T17:48:12.403" v="8" actId="114"/>
        <pc:sldMkLst>
          <pc:docMk/>
          <pc:sldMk cId="1339749144" sldId="594"/>
        </pc:sldMkLst>
        <pc:spChg chg="mod">
          <ac:chgData name="Hunt, Amanda G (DPU)" userId="291c91a5-8240-4775-aaef-03884c6e4fb8" providerId="ADAL" clId="{9C0D2A7B-6C57-4ADC-9B40-16F58C907A74}" dt="2026-07-17T17:48:12.403" v="8" actId="114"/>
          <ac:spMkLst>
            <pc:docMk/>
            <pc:sldMk cId="1339749144" sldId="594"/>
            <ac:spMk id="4" creationId="{62BD09B2-D6A9-5273-36B6-220BCDE1FB95}"/>
          </ac:spMkLst>
        </pc:spChg>
      </pc:sldChg>
      <pc:sldChg chg="modSp mod">
        <pc:chgData name="Hunt, Amanda G (DPU)" userId="291c91a5-8240-4775-aaef-03884c6e4fb8" providerId="ADAL" clId="{9C0D2A7B-6C57-4ADC-9B40-16F58C907A74}" dt="2026-07-17T18:41:48.213" v="10" actId="20577"/>
        <pc:sldMkLst>
          <pc:docMk/>
          <pc:sldMk cId="2212528470" sldId="599"/>
        </pc:sldMkLst>
        <pc:spChg chg="mod">
          <ac:chgData name="Hunt, Amanda G (DPU)" userId="291c91a5-8240-4775-aaef-03884c6e4fb8" providerId="ADAL" clId="{9C0D2A7B-6C57-4ADC-9B40-16F58C907A74}" dt="2026-07-17T18:41:48.213" v="10" actId="20577"/>
          <ac:spMkLst>
            <pc:docMk/>
            <pc:sldMk cId="2212528470" sldId="599"/>
            <ac:spMk id="4" creationId="{B00834C9-5BD8-3167-9251-79EFDD0BA5B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66B56B-3659-4263-83FB-ED97B332E36E}"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endParaRPr lang="en-US"/>
        </a:p>
      </dgm:t>
    </dgm:pt>
    <dgm:pt modelId="{B85C336F-A77B-43CB-BCC0-45E31BB94B7A}">
      <dgm:prSet phldrT="[Text]"/>
      <dgm:spPr/>
      <dgm:t>
        <a:bodyPr/>
        <a:lstStyle/>
        <a:p>
          <a:r>
            <a:rPr lang="en-US"/>
            <a:t>Attorney General Andrea Joy Campbell</a:t>
          </a:r>
        </a:p>
      </dgm:t>
    </dgm:pt>
    <dgm:pt modelId="{E94CD66E-1DAE-4CF0-A4B3-AE593B5B9776}" type="parTrans" cxnId="{DDB12F73-15F4-4053-80D1-84267F9C3870}">
      <dgm:prSet/>
      <dgm:spPr/>
      <dgm:t>
        <a:bodyPr/>
        <a:lstStyle/>
        <a:p>
          <a:endParaRPr lang="en-US"/>
        </a:p>
      </dgm:t>
    </dgm:pt>
    <dgm:pt modelId="{95601725-7C70-4D64-8CAE-84F0CC7DCF05}" type="sibTrans" cxnId="{DDB12F73-15F4-4053-80D1-84267F9C3870}">
      <dgm:prSet/>
      <dgm:spPr/>
      <dgm:t>
        <a:bodyPr/>
        <a:lstStyle/>
        <a:p>
          <a:endParaRPr lang="en-US"/>
        </a:p>
      </dgm:t>
    </dgm:pt>
    <dgm:pt modelId="{8B706617-EF23-459A-8097-752D3863869F}">
      <dgm:prSet phldrT="[Text]"/>
      <dgm:spPr/>
      <dgm:t>
        <a:bodyPr/>
        <a:lstStyle/>
        <a:p>
          <a:r>
            <a:rPr lang="en-US" dirty="0"/>
            <a:t>Energy and Ratepayer Advocacy (ERA)</a:t>
          </a:r>
        </a:p>
      </dgm:t>
    </dgm:pt>
    <dgm:pt modelId="{7765A5B3-1213-4CAB-846A-61B07CD6E305}" type="parTrans" cxnId="{B5DC679E-BC06-476A-B271-A96077EEEAAB}">
      <dgm:prSet/>
      <dgm:spPr/>
      <dgm:t>
        <a:bodyPr/>
        <a:lstStyle/>
        <a:p>
          <a:endParaRPr lang="en-US"/>
        </a:p>
      </dgm:t>
    </dgm:pt>
    <dgm:pt modelId="{9C46E3DA-10B9-480A-AC60-6FF1830EF1E3}" type="sibTrans" cxnId="{B5DC679E-BC06-476A-B271-A96077EEEAAB}">
      <dgm:prSet/>
      <dgm:spPr/>
      <dgm:t>
        <a:bodyPr/>
        <a:lstStyle/>
        <a:p>
          <a:endParaRPr lang="en-US"/>
        </a:p>
      </dgm:t>
    </dgm:pt>
    <dgm:pt modelId="{A3C02552-8AC1-47DE-97CF-1A018F8ECC8C}">
      <dgm:prSet phldrT="[Text]"/>
      <dgm:spPr/>
      <dgm:t>
        <a:bodyPr/>
        <a:lstStyle/>
        <a:p>
          <a:r>
            <a:rPr lang="en-US"/>
            <a:t>Environmental Protection</a:t>
          </a:r>
        </a:p>
      </dgm:t>
    </dgm:pt>
    <dgm:pt modelId="{08939E07-0C2E-49BD-A18F-31BEB44C042B}" type="parTrans" cxnId="{1D67678E-7901-4057-9E1B-F2EA286C9891}">
      <dgm:prSet/>
      <dgm:spPr/>
      <dgm:t>
        <a:bodyPr/>
        <a:lstStyle/>
        <a:p>
          <a:endParaRPr lang="en-US"/>
        </a:p>
      </dgm:t>
    </dgm:pt>
    <dgm:pt modelId="{F484343E-74BF-4E4F-A482-2974B5783654}" type="sibTrans" cxnId="{1D67678E-7901-4057-9E1B-F2EA286C9891}">
      <dgm:prSet/>
      <dgm:spPr/>
      <dgm:t>
        <a:bodyPr/>
        <a:lstStyle/>
        <a:p>
          <a:endParaRPr lang="en-US"/>
        </a:p>
      </dgm:t>
    </dgm:pt>
    <dgm:pt modelId="{190B0D16-0ACE-48FD-9D58-2A03F3F3DF6B}">
      <dgm:prSet phldrT="[Text]"/>
      <dgm:spPr/>
      <dgm:t>
        <a:bodyPr/>
        <a:lstStyle/>
        <a:p>
          <a:r>
            <a:rPr lang="en-US"/>
            <a:t>Environmental Crimes Strike Force</a:t>
          </a:r>
        </a:p>
      </dgm:t>
    </dgm:pt>
    <dgm:pt modelId="{84197C4D-48E8-49E8-AB93-237E39CAE665}" type="parTrans" cxnId="{BECA6087-409A-4EB0-8783-EC8802446398}">
      <dgm:prSet/>
      <dgm:spPr/>
      <dgm:t>
        <a:bodyPr/>
        <a:lstStyle/>
        <a:p>
          <a:endParaRPr lang="en-US"/>
        </a:p>
      </dgm:t>
    </dgm:pt>
    <dgm:pt modelId="{41545741-3CE1-423B-BCCF-AD14576C01A1}" type="sibTrans" cxnId="{BECA6087-409A-4EB0-8783-EC8802446398}">
      <dgm:prSet/>
      <dgm:spPr/>
      <dgm:t>
        <a:bodyPr/>
        <a:lstStyle/>
        <a:p>
          <a:endParaRPr lang="en-US"/>
        </a:p>
      </dgm:t>
    </dgm:pt>
    <dgm:pt modelId="{F9A9F65B-68ED-424D-975B-3D7F6456581B}">
      <dgm:prSet phldrT="[Text]"/>
      <dgm:spPr/>
      <dgm:t>
        <a:bodyPr/>
        <a:lstStyle/>
        <a:p>
          <a:r>
            <a:rPr lang="en-US"/>
            <a:t>Energy and Environment Bureau</a:t>
          </a:r>
        </a:p>
      </dgm:t>
    </dgm:pt>
    <dgm:pt modelId="{40F36CE2-DB45-4225-A540-6FA547138C81}" type="parTrans" cxnId="{98B92017-01F7-4E88-88ED-782A84754801}">
      <dgm:prSet/>
      <dgm:spPr/>
      <dgm:t>
        <a:bodyPr/>
        <a:lstStyle/>
        <a:p>
          <a:endParaRPr lang="en-US"/>
        </a:p>
      </dgm:t>
    </dgm:pt>
    <dgm:pt modelId="{3E09EDE1-CB1F-48B0-B96B-55AF0B08572C}" type="sibTrans" cxnId="{98B92017-01F7-4E88-88ED-782A84754801}">
      <dgm:prSet/>
      <dgm:spPr/>
      <dgm:t>
        <a:bodyPr/>
        <a:lstStyle/>
        <a:p>
          <a:endParaRPr lang="en-US"/>
        </a:p>
      </dgm:t>
    </dgm:pt>
    <dgm:pt modelId="{7B3FC5CE-9B04-4881-8BC8-CCCB75957427}">
      <dgm:prSet phldrT="[Text]"/>
      <dgm:spPr/>
      <dgm:t>
        <a:bodyPr/>
        <a:lstStyle/>
        <a:p>
          <a:r>
            <a:rPr lang="en-US"/>
            <a:t>5 Other Bureaus</a:t>
          </a:r>
        </a:p>
      </dgm:t>
    </dgm:pt>
    <dgm:pt modelId="{3639D9E1-DAB4-47B7-8200-4E6E887981FF}" type="parTrans" cxnId="{6DF085B7-66CA-4439-A034-688626F08CDB}">
      <dgm:prSet/>
      <dgm:spPr/>
      <dgm:t>
        <a:bodyPr/>
        <a:lstStyle/>
        <a:p>
          <a:endParaRPr lang="en-US"/>
        </a:p>
      </dgm:t>
    </dgm:pt>
    <dgm:pt modelId="{B208670A-A101-4FC5-B41E-6BD89EC5ABCF}" type="sibTrans" cxnId="{6DF085B7-66CA-4439-A034-688626F08CDB}">
      <dgm:prSet/>
      <dgm:spPr/>
      <dgm:t>
        <a:bodyPr/>
        <a:lstStyle/>
        <a:p>
          <a:endParaRPr lang="en-US"/>
        </a:p>
      </dgm:t>
    </dgm:pt>
    <dgm:pt modelId="{3EFC09DA-B803-479B-BEFA-8B999C310737}" type="pres">
      <dgm:prSet presAssocID="{1466B56B-3659-4263-83FB-ED97B332E36E}" presName="hierChild1" presStyleCnt="0">
        <dgm:presLayoutVars>
          <dgm:orgChart val="1"/>
          <dgm:chPref val="1"/>
          <dgm:dir/>
          <dgm:animOne val="branch"/>
          <dgm:animLvl val="lvl"/>
          <dgm:resizeHandles/>
        </dgm:presLayoutVars>
      </dgm:prSet>
      <dgm:spPr/>
    </dgm:pt>
    <dgm:pt modelId="{CFA445C8-72E0-4074-BA5D-685EC7E76297}" type="pres">
      <dgm:prSet presAssocID="{B85C336F-A77B-43CB-BCC0-45E31BB94B7A}" presName="hierRoot1" presStyleCnt="0">
        <dgm:presLayoutVars>
          <dgm:hierBranch val="init"/>
        </dgm:presLayoutVars>
      </dgm:prSet>
      <dgm:spPr/>
    </dgm:pt>
    <dgm:pt modelId="{9A6EF7C9-0A4E-4B30-B995-B5A3B3EDBACC}" type="pres">
      <dgm:prSet presAssocID="{B85C336F-A77B-43CB-BCC0-45E31BB94B7A}" presName="rootComposite1" presStyleCnt="0"/>
      <dgm:spPr/>
    </dgm:pt>
    <dgm:pt modelId="{2E1B2DB6-D35D-4E4B-B063-D3D5B58AC000}" type="pres">
      <dgm:prSet presAssocID="{B85C336F-A77B-43CB-BCC0-45E31BB94B7A}" presName="rootText1" presStyleLbl="node0" presStyleIdx="0" presStyleCnt="1">
        <dgm:presLayoutVars>
          <dgm:chPref val="3"/>
        </dgm:presLayoutVars>
      </dgm:prSet>
      <dgm:spPr/>
    </dgm:pt>
    <dgm:pt modelId="{14BAF9AC-FB9B-4DF5-93D2-7F025563BD4A}" type="pres">
      <dgm:prSet presAssocID="{B85C336F-A77B-43CB-BCC0-45E31BB94B7A}" presName="rootConnector1" presStyleLbl="node1" presStyleIdx="0" presStyleCnt="0"/>
      <dgm:spPr/>
    </dgm:pt>
    <dgm:pt modelId="{C99AAEC8-0749-43D8-B102-BEE531BD40F8}" type="pres">
      <dgm:prSet presAssocID="{B85C336F-A77B-43CB-BCC0-45E31BB94B7A}" presName="hierChild2" presStyleCnt="0"/>
      <dgm:spPr/>
    </dgm:pt>
    <dgm:pt modelId="{AF6F5247-88AF-4FEC-B602-AD9F6A717903}" type="pres">
      <dgm:prSet presAssocID="{40F36CE2-DB45-4225-A540-6FA547138C81}" presName="Name37" presStyleLbl="parChTrans1D2" presStyleIdx="0" presStyleCnt="2"/>
      <dgm:spPr/>
    </dgm:pt>
    <dgm:pt modelId="{55F3F42D-ABF0-4DDF-A16C-0046B06A57ED}" type="pres">
      <dgm:prSet presAssocID="{F9A9F65B-68ED-424D-975B-3D7F6456581B}" presName="hierRoot2" presStyleCnt="0">
        <dgm:presLayoutVars>
          <dgm:hierBranch val="init"/>
        </dgm:presLayoutVars>
      </dgm:prSet>
      <dgm:spPr/>
    </dgm:pt>
    <dgm:pt modelId="{FBA6C1E2-5CF7-4BF2-A71C-5EBF431F9A2A}" type="pres">
      <dgm:prSet presAssocID="{F9A9F65B-68ED-424D-975B-3D7F6456581B}" presName="rootComposite" presStyleCnt="0"/>
      <dgm:spPr/>
    </dgm:pt>
    <dgm:pt modelId="{6F90C866-0A38-4BD3-B940-84D5BF54BA81}" type="pres">
      <dgm:prSet presAssocID="{F9A9F65B-68ED-424D-975B-3D7F6456581B}" presName="rootText" presStyleLbl="node2" presStyleIdx="0" presStyleCnt="2">
        <dgm:presLayoutVars>
          <dgm:chPref val="3"/>
        </dgm:presLayoutVars>
      </dgm:prSet>
      <dgm:spPr/>
    </dgm:pt>
    <dgm:pt modelId="{FDCBEE85-ED69-49A2-9E7F-448FB41D036B}" type="pres">
      <dgm:prSet presAssocID="{F9A9F65B-68ED-424D-975B-3D7F6456581B}" presName="rootConnector" presStyleLbl="node2" presStyleIdx="0" presStyleCnt="2"/>
      <dgm:spPr/>
    </dgm:pt>
    <dgm:pt modelId="{4423C5C5-A697-45BC-BF35-61CC068F9354}" type="pres">
      <dgm:prSet presAssocID="{F9A9F65B-68ED-424D-975B-3D7F6456581B}" presName="hierChild4" presStyleCnt="0"/>
      <dgm:spPr/>
    </dgm:pt>
    <dgm:pt modelId="{CF86DE70-DB65-4360-8063-3306F1B7B8F2}" type="pres">
      <dgm:prSet presAssocID="{7765A5B3-1213-4CAB-846A-61B07CD6E305}" presName="Name37" presStyleLbl="parChTrans1D3" presStyleIdx="0" presStyleCnt="3"/>
      <dgm:spPr/>
    </dgm:pt>
    <dgm:pt modelId="{B85F2A2A-F119-4CC8-BA31-5ABF192335D6}" type="pres">
      <dgm:prSet presAssocID="{8B706617-EF23-459A-8097-752D3863869F}" presName="hierRoot2" presStyleCnt="0">
        <dgm:presLayoutVars>
          <dgm:hierBranch val="init"/>
        </dgm:presLayoutVars>
      </dgm:prSet>
      <dgm:spPr/>
    </dgm:pt>
    <dgm:pt modelId="{8B4DC8CA-799A-4E9B-B39C-7B63DBF17BBE}" type="pres">
      <dgm:prSet presAssocID="{8B706617-EF23-459A-8097-752D3863869F}" presName="rootComposite" presStyleCnt="0"/>
      <dgm:spPr/>
    </dgm:pt>
    <dgm:pt modelId="{FC3BA727-E0DF-4758-9A83-EAC24C3F0D58}" type="pres">
      <dgm:prSet presAssocID="{8B706617-EF23-459A-8097-752D3863869F}" presName="rootText" presStyleLbl="node3" presStyleIdx="0" presStyleCnt="3">
        <dgm:presLayoutVars>
          <dgm:chPref val="3"/>
        </dgm:presLayoutVars>
      </dgm:prSet>
      <dgm:spPr/>
    </dgm:pt>
    <dgm:pt modelId="{95F27775-EC67-4606-9AF4-82D2F1F2B245}" type="pres">
      <dgm:prSet presAssocID="{8B706617-EF23-459A-8097-752D3863869F}" presName="rootConnector" presStyleLbl="node3" presStyleIdx="0" presStyleCnt="3"/>
      <dgm:spPr/>
    </dgm:pt>
    <dgm:pt modelId="{319AFB86-3178-4D24-A4D9-29941CC38426}" type="pres">
      <dgm:prSet presAssocID="{8B706617-EF23-459A-8097-752D3863869F}" presName="hierChild4" presStyleCnt="0"/>
      <dgm:spPr/>
    </dgm:pt>
    <dgm:pt modelId="{0F012514-0A9B-427D-BBCD-FB2F1493293D}" type="pres">
      <dgm:prSet presAssocID="{8B706617-EF23-459A-8097-752D3863869F}" presName="hierChild5" presStyleCnt="0"/>
      <dgm:spPr/>
    </dgm:pt>
    <dgm:pt modelId="{7A67573B-3594-4152-B1F3-19F355CCA9CB}" type="pres">
      <dgm:prSet presAssocID="{08939E07-0C2E-49BD-A18F-31BEB44C042B}" presName="Name37" presStyleLbl="parChTrans1D3" presStyleIdx="1" presStyleCnt="3"/>
      <dgm:spPr/>
    </dgm:pt>
    <dgm:pt modelId="{DBF323AF-2CF7-460F-8AE3-A8EC36360A38}" type="pres">
      <dgm:prSet presAssocID="{A3C02552-8AC1-47DE-97CF-1A018F8ECC8C}" presName="hierRoot2" presStyleCnt="0">
        <dgm:presLayoutVars>
          <dgm:hierBranch val="init"/>
        </dgm:presLayoutVars>
      </dgm:prSet>
      <dgm:spPr/>
    </dgm:pt>
    <dgm:pt modelId="{5D11D9DB-5BB4-4F80-B8B2-83671E8F0FB9}" type="pres">
      <dgm:prSet presAssocID="{A3C02552-8AC1-47DE-97CF-1A018F8ECC8C}" presName="rootComposite" presStyleCnt="0"/>
      <dgm:spPr/>
    </dgm:pt>
    <dgm:pt modelId="{1A753CCD-19EF-4931-A33E-3A47EF904EAD}" type="pres">
      <dgm:prSet presAssocID="{A3C02552-8AC1-47DE-97CF-1A018F8ECC8C}" presName="rootText" presStyleLbl="node3" presStyleIdx="1" presStyleCnt="3">
        <dgm:presLayoutVars>
          <dgm:chPref val="3"/>
        </dgm:presLayoutVars>
      </dgm:prSet>
      <dgm:spPr/>
    </dgm:pt>
    <dgm:pt modelId="{D8097F27-012A-4975-9C66-A1714CDFB3C0}" type="pres">
      <dgm:prSet presAssocID="{A3C02552-8AC1-47DE-97CF-1A018F8ECC8C}" presName="rootConnector" presStyleLbl="node3" presStyleIdx="1" presStyleCnt="3"/>
      <dgm:spPr/>
    </dgm:pt>
    <dgm:pt modelId="{7E5AD930-3DD0-43AE-AF9F-61EFF32B2824}" type="pres">
      <dgm:prSet presAssocID="{A3C02552-8AC1-47DE-97CF-1A018F8ECC8C}" presName="hierChild4" presStyleCnt="0"/>
      <dgm:spPr/>
    </dgm:pt>
    <dgm:pt modelId="{970C9F9E-4172-49BB-99A7-9E56B6AB212D}" type="pres">
      <dgm:prSet presAssocID="{A3C02552-8AC1-47DE-97CF-1A018F8ECC8C}" presName="hierChild5" presStyleCnt="0"/>
      <dgm:spPr/>
    </dgm:pt>
    <dgm:pt modelId="{DB6B4C80-7D10-4002-9B9C-D543A7B3889E}" type="pres">
      <dgm:prSet presAssocID="{84197C4D-48E8-49E8-AB93-237E39CAE665}" presName="Name37" presStyleLbl="parChTrans1D3" presStyleIdx="2" presStyleCnt="3"/>
      <dgm:spPr/>
    </dgm:pt>
    <dgm:pt modelId="{6B4D4241-4D0B-4016-AEB9-16B7F0DB3CD5}" type="pres">
      <dgm:prSet presAssocID="{190B0D16-0ACE-48FD-9D58-2A03F3F3DF6B}" presName="hierRoot2" presStyleCnt="0">
        <dgm:presLayoutVars>
          <dgm:hierBranch val="init"/>
        </dgm:presLayoutVars>
      </dgm:prSet>
      <dgm:spPr/>
    </dgm:pt>
    <dgm:pt modelId="{C8149922-9494-4ECC-9C9C-A06DB76B8652}" type="pres">
      <dgm:prSet presAssocID="{190B0D16-0ACE-48FD-9D58-2A03F3F3DF6B}" presName="rootComposite" presStyleCnt="0"/>
      <dgm:spPr/>
    </dgm:pt>
    <dgm:pt modelId="{697F295D-6234-4E7E-A4FE-635164608BAD}" type="pres">
      <dgm:prSet presAssocID="{190B0D16-0ACE-48FD-9D58-2A03F3F3DF6B}" presName="rootText" presStyleLbl="node3" presStyleIdx="2" presStyleCnt="3">
        <dgm:presLayoutVars>
          <dgm:chPref val="3"/>
        </dgm:presLayoutVars>
      </dgm:prSet>
      <dgm:spPr/>
    </dgm:pt>
    <dgm:pt modelId="{DC876492-4C9C-48D1-92F3-C6D746D9E9E7}" type="pres">
      <dgm:prSet presAssocID="{190B0D16-0ACE-48FD-9D58-2A03F3F3DF6B}" presName="rootConnector" presStyleLbl="node3" presStyleIdx="2" presStyleCnt="3"/>
      <dgm:spPr/>
    </dgm:pt>
    <dgm:pt modelId="{B6F682F3-2C91-4E0D-8F2A-F500D00544B7}" type="pres">
      <dgm:prSet presAssocID="{190B0D16-0ACE-48FD-9D58-2A03F3F3DF6B}" presName="hierChild4" presStyleCnt="0"/>
      <dgm:spPr/>
    </dgm:pt>
    <dgm:pt modelId="{845641F3-AD36-40BC-B82B-3FDEABFBFB49}" type="pres">
      <dgm:prSet presAssocID="{190B0D16-0ACE-48FD-9D58-2A03F3F3DF6B}" presName="hierChild5" presStyleCnt="0"/>
      <dgm:spPr/>
    </dgm:pt>
    <dgm:pt modelId="{28C7ECAF-57BC-46C9-84F7-45B68EF723A1}" type="pres">
      <dgm:prSet presAssocID="{F9A9F65B-68ED-424D-975B-3D7F6456581B}" presName="hierChild5" presStyleCnt="0"/>
      <dgm:spPr/>
    </dgm:pt>
    <dgm:pt modelId="{92305F6E-83CA-4496-8A8F-9321AB375B19}" type="pres">
      <dgm:prSet presAssocID="{3639D9E1-DAB4-47B7-8200-4E6E887981FF}" presName="Name37" presStyleLbl="parChTrans1D2" presStyleIdx="1" presStyleCnt="2"/>
      <dgm:spPr/>
    </dgm:pt>
    <dgm:pt modelId="{8D7F4E13-8AEA-4923-870F-D37151995067}" type="pres">
      <dgm:prSet presAssocID="{7B3FC5CE-9B04-4881-8BC8-CCCB75957427}" presName="hierRoot2" presStyleCnt="0">
        <dgm:presLayoutVars>
          <dgm:hierBranch val="init"/>
        </dgm:presLayoutVars>
      </dgm:prSet>
      <dgm:spPr/>
    </dgm:pt>
    <dgm:pt modelId="{2D556841-9939-4EEC-ACE2-F353A71D5391}" type="pres">
      <dgm:prSet presAssocID="{7B3FC5CE-9B04-4881-8BC8-CCCB75957427}" presName="rootComposite" presStyleCnt="0"/>
      <dgm:spPr/>
    </dgm:pt>
    <dgm:pt modelId="{8B3DA6F4-85F8-44B0-A74B-D2F4A5D12221}" type="pres">
      <dgm:prSet presAssocID="{7B3FC5CE-9B04-4881-8BC8-CCCB75957427}" presName="rootText" presStyleLbl="node2" presStyleIdx="1" presStyleCnt="2" custScaleX="109351">
        <dgm:presLayoutVars>
          <dgm:chPref val="3"/>
        </dgm:presLayoutVars>
      </dgm:prSet>
      <dgm:spPr/>
    </dgm:pt>
    <dgm:pt modelId="{B3732B15-6504-4938-810B-6E97CB2D70CD}" type="pres">
      <dgm:prSet presAssocID="{7B3FC5CE-9B04-4881-8BC8-CCCB75957427}" presName="rootConnector" presStyleLbl="node2" presStyleIdx="1" presStyleCnt="2"/>
      <dgm:spPr/>
    </dgm:pt>
    <dgm:pt modelId="{F2A79BD9-DBC3-4F4E-AA7C-204813DD012E}" type="pres">
      <dgm:prSet presAssocID="{7B3FC5CE-9B04-4881-8BC8-CCCB75957427}" presName="hierChild4" presStyleCnt="0"/>
      <dgm:spPr/>
    </dgm:pt>
    <dgm:pt modelId="{D70B9206-8017-4FDB-BB5A-7DA2811B1996}" type="pres">
      <dgm:prSet presAssocID="{7B3FC5CE-9B04-4881-8BC8-CCCB75957427}" presName="hierChild5" presStyleCnt="0"/>
      <dgm:spPr/>
    </dgm:pt>
    <dgm:pt modelId="{7AE0CDD0-FBC5-4FF2-B64A-73F5CE379CD8}" type="pres">
      <dgm:prSet presAssocID="{B85C336F-A77B-43CB-BCC0-45E31BB94B7A}" presName="hierChild3" presStyleCnt="0"/>
      <dgm:spPr/>
    </dgm:pt>
  </dgm:ptLst>
  <dgm:cxnLst>
    <dgm:cxn modelId="{DDF70217-0792-4FB3-BE3B-BB1700AA9AE2}" type="presOf" srcId="{190B0D16-0ACE-48FD-9D58-2A03F3F3DF6B}" destId="{DC876492-4C9C-48D1-92F3-C6D746D9E9E7}" srcOrd="1" destOrd="0" presId="urn:microsoft.com/office/officeart/2005/8/layout/orgChart1"/>
    <dgm:cxn modelId="{98B92017-01F7-4E88-88ED-782A84754801}" srcId="{B85C336F-A77B-43CB-BCC0-45E31BB94B7A}" destId="{F9A9F65B-68ED-424D-975B-3D7F6456581B}" srcOrd="0" destOrd="0" parTransId="{40F36CE2-DB45-4225-A540-6FA547138C81}" sibTransId="{3E09EDE1-CB1F-48B0-B96B-55AF0B08572C}"/>
    <dgm:cxn modelId="{2BC4311D-F166-4872-B46A-AB2F924FBC38}" type="presOf" srcId="{A3C02552-8AC1-47DE-97CF-1A018F8ECC8C}" destId="{1A753CCD-19EF-4931-A33E-3A47EF904EAD}" srcOrd="0" destOrd="0" presId="urn:microsoft.com/office/officeart/2005/8/layout/orgChart1"/>
    <dgm:cxn modelId="{B602023F-50A6-4222-A4EB-1D51ADE2E3F4}" type="presOf" srcId="{190B0D16-0ACE-48FD-9D58-2A03F3F3DF6B}" destId="{697F295D-6234-4E7E-A4FE-635164608BAD}" srcOrd="0" destOrd="0" presId="urn:microsoft.com/office/officeart/2005/8/layout/orgChart1"/>
    <dgm:cxn modelId="{1AFF5D41-2BCF-498F-AC66-AC374AACA311}" type="presOf" srcId="{40F36CE2-DB45-4225-A540-6FA547138C81}" destId="{AF6F5247-88AF-4FEC-B602-AD9F6A717903}" srcOrd="0" destOrd="0" presId="urn:microsoft.com/office/officeart/2005/8/layout/orgChart1"/>
    <dgm:cxn modelId="{F147344B-FE0F-44D7-8AA6-FA8A411CA943}" type="presOf" srcId="{8B706617-EF23-459A-8097-752D3863869F}" destId="{95F27775-EC67-4606-9AF4-82D2F1F2B245}" srcOrd="1" destOrd="0" presId="urn:microsoft.com/office/officeart/2005/8/layout/orgChart1"/>
    <dgm:cxn modelId="{DDB12F73-15F4-4053-80D1-84267F9C3870}" srcId="{1466B56B-3659-4263-83FB-ED97B332E36E}" destId="{B85C336F-A77B-43CB-BCC0-45E31BB94B7A}" srcOrd="0" destOrd="0" parTransId="{E94CD66E-1DAE-4CF0-A4B3-AE593B5B9776}" sibTransId="{95601725-7C70-4D64-8CAE-84F0CC7DCF05}"/>
    <dgm:cxn modelId="{B5DAF973-CB5B-4CF8-9110-F5A40C6D435D}" type="presOf" srcId="{7B3FC5CE-9B04-4881-8BC8-CCCB75957427}" destId="{8B3DA6F4-85F8-44B0-A74B-D2F4A5D12221}" srcOrd="0" destOrd="0" presId="urn:microsoft.com/office/officeart/2005/8/layout/orgChart1"/>
    <dgm:cxn modelId="{7558357D-F043-4867-8CC3-A7E9E98BF32A}" type="presOf" srcId="{B85C336F-A77B-43CB-BCC0-45E31BB94B7A}" destId="{14BAF9AC-FB9B-4DF5-93D2-7F025563BD4A}" srcOrd="1" destOrd="0" presId="urn:microsoft.com/office/officeart/2005/8/layout/orgChart1"/>
    <dgm:cxn modelId="{BECA6087-409A-4EB0-8783-EC8802446398}" srcId="{F9A9F65B-68ED-424D-975B-3D7F6456581B}" destId="{190B0D16-0ACE-48FD-9D58-2A03F3F3DF6B}" srcOrd="2" destOrd="0" parTransId="{84197C4D-48E8-49E8-AB93-237E39CAE665}" sibTransId="{41545741-3CE1-423B-BCCF-AD14576C01A1}"/>
    <dgm:cxn modelId="{1D67678E-7901-4057-9E1B-F2EA286C9891}" srcId="{F9A9F65B-68ED-424D-975B-3D7F6456581B}" destId="{A3C02552-8AC1-47DE-97CF-1A018F8ECC8C}" srcOrd="1" destOrd="0" parTransId="{08939E07-0C2E-49BD-A18F-31BEB44C042B}" sibTransId="{F484343E-74BF-4E4F-A482-2974B5783654}"/>
    <dgm:cxn modelId="{B5DC679E-BC06-476A-B271-A96077EEEAAB}" srcId="{F9A9F65B-68ED-424D-975B-3D7F6456581B}" destId="{8B706617-EF23-459A-8097-752D3863869F}" srcOrd="0" destOrd="0" parTransId="{7765A5B3-1213-4CAB-846A-61B07CD6E305}" sibTransId="{9C46E3DA-10B9-480A-AC60-6FF1830EF1E3}"/>
    <dgm:cxn modelId="{5DA9269F-5264-4DDB-A7DA-F2605DA06419}" type="presOf" srcId="{1466B56B-3659-4263-83FB-ED97B332E36E}" destId="{3EFC09DA-B803-479B-BEFA-8B999C310737}" srcOrd="0" destOrd="0" presId="urn:microsoft.com/office/officeart/2005/8/layout/orgChart1"/>
    <dgm:cxn modelId="{D795F5A6-080E-45DB-A900-8BCF409EE356}" type="presOf" srcId="{A3C02552-8AC1-47DE-97CF-1A018F8ECC8C}" destId="{D8097F27-012A-4975-9C66-A1714CDFB3C0}" srcOrd="1" destOrd="0" presId="urn:microsoft.com/office/officeart/2005/8/layout/orgChart1"/>
    <dgm:cxn modelId="{1F6226B2-5853-4CFC-B7DC-61FAE1BCBE3A}" type="presOf" srcId="{7B3FC5CE-9B04-4881-8BC8-CCCB75957427}" destId="{B3732B15-6504-4938-810B-6E97CB2D70CD}" srcOrd="1" destOrd="0" presId="urn:microsoft.com/office/officeart/2005/8/layout/orgChart1"/>
    <dgm:cxn modelId="{6DF085B7-66CA-4439-A034-688626F08CDB}" srcId="{B85C336F-A77B-43CB-BCC0-45E31BB94B7A}" destId="{7B3FC5CE-9B04-4881-8BC8-CCCB75957427}" srcOrd="1" destOrd="0" parTransId="{3639D9E1-DAB4-47B7-8200-4E6E887981FF}" sibTransId="{B208670A-A101-4FC5-B41E-6BD89EC5ABCF}"/>
    <dgm:cxn modelId="{CEB48FB7-985B-4F60-B9BB-BC5BB9223E1F}" type="presOf" srcId="{8B706617-EF23-459A-8097-752D3863869F}" destId="{FC3BA727-E0DF-4758-9A83-EAC24C3F0D58}" srcOrd="0" destOrd="0" presId="urn:microsoft.com/office/officeart/2005/8/layout/orgChart1"/>
    <dgm:cxn modelId="{A79AC3C1-1B6E-4290-B996-959E7B822139}" type="presOf" srcId="{84197C4D-48E8-49E8-AB93-237E39CAE665}" destId="{DB6B4C80-7D10-4002-9B9C-D543A7B3889E}" srcOrd="0" destOrd="0" presId="urn:microsoft.com/office/officeart/2005/8/layout/orgChart1"/>
    <dgm:cxn modelId="{A72A54C6-E6D1-4BA6-B98F-CD9832DF75FF}" type="presOf" srcId="{F9A9F65B-68ED-424D-975B-3D7F6456581B}" destId="{6F90C866-0A38-4BD3-B940-84D5BF54BA81}" srcOrd="0" destOrd="0" presId="urn:microsoft.com/office/officeart/2005/8/layout/orgChart1"/>
    <dgm:cxn modelId="{857B61DE-D044-45E8-AC11-747942889992}" type="presOf" srcId="{7765A5B3-1213-4CAB-846A-61B07CD6E305}" destId="{CF86DE70-DB65-4360-8063-3306F1B7B8F2}" srcOrd="0" destOrd="0" presId="urn:microsoft.com/office/officeart/2005/8/layout/orgChart1"/>
    <dgm:cxn modelId="{81CE63E4-5D5C-4B56-80C4-C2F999E0554C}" type="presOf" srcId="{F9A9F65B-68ED-424D-975B-3D7F6456581B}" destId="{FDCBEE85-ED69-49A2-9E7F-448FB41D036B}" srcOrd="1" destOrd="0" presId="urn:microsoft.com/office/officeart/2005/8/layout/orgChart1"/>
    <dgm:cxn modelId="{87583AEB-3E54-4769-A4CB-A648121A64CB}" type="presOf" srcId="{3639D9E1-DAB4-47B7-8200-4E6E887981FF}" destId="{92305F6E-83CA-4496-8A8F-9321AB375B19}" srcOrd="0" destOrd="0" presId="urn:microsoft.com/office/officeart/2005/8/layout/orgChart1"/>
    <dgm:cxn modelId="{42A130EC-7EF7-4CF2-88B8-D62007C49D66}" type="presOf" srcId="{B85C336F-A77B-43CB-BCC0-45E31BB94B7A}" destId="{2E1B2DB6-D35D-4E4B-B063-D3D5B58AC000}" srcOrd="0" destOrd="0" presId="urn:microsoft.com/office/officeart/2005/8/layout/orgChart1"/>
    <dgm:cxn modelId="{ABDAAAFE-3993-428D-9E22-A2804E293CED}" type="presOf" srcId="{08939E07-0C2E-49BD-A18F-31BEB44C042B}" destId="{7A67573B-3594-4152-B1F3-19F355CCA9CB}" srcOrd="0" destOrd="0" presId="urn:microsoft.com/office/officeart/2005/8/layout/orgChart1"/>
    <dgm:cxn modelId="{CB884829-E3C4-46EE-B557-DF43759BA88D}" type="presParOf" srcId="{3EFC09DA-B803-479B-BEFA-8B999C310737}" destId="{CFA445C8-72E0-4074-BA5D-685EC7E76297}" srcOrd="0" destOrd="0" presId="urn:microsoft.com/office/officeart/2005/8/layout/orgChart1"/>
    <dgm:cxn modelId="{D86D71EE-C85C-4798-BB66-C45E2B9079DE}" type="presParOf" srcId="{CFA445C8-72E0-4074-BA5D-685EC7E76297}" destId="{9A6EF7C9-0A4E-4B30-B995-B5A3B3EDBACC}" srcOrd="0" destOrd="0" presId="urn:microsoft.com/office/officeart/2005/8/layout/orgChart1"/>
    <dgm:cxn modelId="{D32B8856-3146-4F82-A3F0-E46C4D853358}" type="presParOf" srcId="{9A6EF7C9-0A4E-4B30-B995-B5A3B3EDBACC}" destId="{2E1B2DB6-D35D-4E4B-B063-D3D5B58AC000}" srcOrd="0" destOrd="0" presId="urn:microsoft.com/office/officeart/2005/8/layout/orgChart1"/>
    <dgm:cxn modelId="{D67B721F-A2C7-4C41-8A3F-479375EB206B}" type="presParOf" srcId="{9A6EF7C9-0A4E-4B30-B995-B5A3B3EDBACC}" destId="{14BAF9AC-FB9B-4DF5-93D2-7F025563BD4A}" srcOrd="1" destOrd="0" presId="urn:microsoft.com/office/officeart/2005/8/layout/orgChart1"/>
    <dgm:cxn modelId="{312BA5DF-8B25-4476-901E-6B47ECA20E83}" type="presParOf" srcId="{CFA445C8-72E0-4074-BA5D-685EC7E76297}" destId="{C99AAEC8-0749-43D8-B102-BEE531BD40F8}" srcOrd="1" destOrd="0" presId="urn:microsoft.com/office/officeart/2005/8/layout/orgChart1"/>
    <dgm:cxn modelId="{428CEE60-F30D-4107-97A1-6FD8D1512C43}" type="presParOf" srcId="{C99AAEC8-0749-43D8-B102-BEE531BD40F8}" destId="{AF6F5247-88AF-4FEC-B602-AD9F6A717903}" srcOrd="0" destOrd="0" presId="urn:microsoft.com/office/officeart/2005/8/layout/orgChart1"/>
    <dgm:cxn modelId="{3C8EE10D-E096-43F6-A567-33439585E5BB}" type="presParOf" srcId="{C99AAEC8-0749-43D8-B102-BEE531BD40F8}" destId="{55F3F42D-ABF0-4DDF-A16C-0046B06A57ED}" srcOrd="1" destOrd="0" presId="urn:microsoft.com/office/officeart/2005/8/layout/orgChart1"/>
    <dgm:cxn modelId="{ED408F1D-1904-4B13-88A7-A0E5E4FB56B9}" type="presParOf" srcId="{55F3F42D-ABF0-4DDF-A16C-0046B06A57ED}" destId="{FBA6C1E2-5CF7-4BF2-A71C-5EBF431F9A2A}" srcOrd="0" destOrd="0" presId="urn:microsoft.com/office/officeart/2005/8/layout/orgChart1"/>
    <dgm:cxn modelId="{DA2A1F5D-3504-4746-B469-D4436BE1A7FF}" type="presParOf" srcId="{FBA6C1E2-5CF7-4BF2-A71C-5EBF431F9A2A}" destId="{6F90C866-0A38-4BD3-B940-84D5BF54BA81}" srcOrd="0" destOrd="0" presId="urn:microsoft.com/office/officeart/2005/8/layout/orgChart1"/>
    <dgm:cxn modelId="{4A2C3B3B-468A-408C-B558-8E95CFD155AF}" type="presParOf" srcId="{FBA6C1E2-5CF7-4BF2-A71C-5EBF431F9A2A}" destId="{FDCBEE85-ED69-49A2-9E7F-448FB41D036B}" srcOrd="1" destOrd="0" presId="urn:microsoft.com/office/officeart/2005/8/layout/orgChart1"/>
    <dgm:cxn modelId="{F010EF6E-5D03-4760-83AF-7013C3973870}" type="presParOf" srcId="{55F3F42D-ABF0-4DDF-A16C-0046B06A57ED}" destId="{4423C5C5-A697-45BC-BF35-61CC068F9354}" srcOrd="1" destOrd="0" presId="urn:microsoft.com/office/officeart/2005/8/layout/orgChart1"/>
    <dgm:cxn modelId="{70455434-09CE-427F-B775-B90A20321753}" type="presParOf" srcId="{4423C5C5-A697-45BC-BF35-61CC068F9354}" destId="{CF86DE70-DB65-4360-8063-3306F1B7B8F2}" srcOrd="0" destOrd="0" presId="urn:microsoft.com/office/officeart/2005/8/layout/orgChart1"/>
    <dgm:cxn modelId="{303CABDE-5B9F-49A6-8211-54C0C893D3C1}" type="presParOf" srcId="{4423C5C5-A697-45BC-BF35-61CC068F9354}" destId="{B85F2A2A-F119-4CC8-BA31-5ABF192335D6}" srcOrd="1" destOrd="0" presId="urn:microsoft.com/office/officeart/2005/8/layout/orgChart1"/>
    <dgm:cxn modelId="{BED85732-3442-4C1E-BFB9-2B656C97AD5D}" type="presParOf" srcId="{B85F2A2A-F119-4CC8-BA31-5ABF192335D6}" destId="{8B4DC8CA-799A-4E9B-B39C-7B63DBF17BBE}" srcOrd="0" destOrd="0" presId="urn:microsoft.com/office/officeart/2005/8/layout/orgChart1"/>
    <dgm:cxn modelId="{21E0D6D8-47D8-4E73-9FDC-0BE4ABA28DBF}" type="presParOf" srcId="{8B4DC8CA-799A-4E9B-B39C-7B63DBF17BBE}" destId="{FC3BA727-E0DF-4758-9A83-EAC24C3F0D58}" srcOrd="0" destOrd="0" presId="urn:microsoft.com/office/officeart/2005/8/layout/orgChart1"/>
    <dgm:cxn modelId="{4298D39E-C1A9-4355-8472-BCFCE403648B}" type="presParOf" srcId="{8B4DC8CA-799A-4E9B-B39C-7B63DBF17BBE}" destId="{95F27775-EC67-4606-9AF4-82D2F1F2B245}" srcOrd="1" destOrd="0" presId="urn:microsoft.com/office/officeart/2005/8/layout/orgChart1"/>
    <dgm:cxn modelId="{50AFAFA9-D2E5-44A5-B592-CBC07CA505A8}" type="presParOf" srcId="{B85F2A2A-F119-4CC8-BA31-5ABF192335D6}" destId="{319AFB86-3178-4D24-A4D9-29941CC38426}" srcOrd="1" destOrd="0" presId="urn:microsoft.com/office/officeart/2005/8/layout/orgChart1"/>
    <dgm:cxn modelId="{CC4FD292-09CC-4C7D-AB69-AFBCD4CD8078}" type="presParOf" srcId="{B85F2A2A-F119-4CC8-BA31-5ABF192335D6}" destId="{0F012514-0A9B-427D-BBCD-FB2F1493293D}" srcOrd="2" destOrd="0" presId="urn:microsoft.com/office/officeart/2005/8/layout/orgChart1"/>
    <dgm:cxn modelId="{52478372-7557-49BE-8B1E-1759E247B433}" type="presParOf" srcId="{4423C5C5-A697-45BC-BF35-61CC068F9354}" destId="{7A67573B-3594-4152-B1F3-19F355CCA9CB}" srcOrd="2" destOrd="0" presId="urn:microsoft.com/office/officeart/2005/8/layout/orgChart1"/>
    <dgm:cxn modelId="{A01F6922-F194-405F-9681-C52ABAD6B4DE}" type="presParOf" srcId="{4423C5C5-A697-45BC-BF35-61CC068F9354}" destId="{DBF323AF-2CF7-460F-8AE3-A8EC36360A38}" srcOrd="3" destOrd="0" presId="urn:microsoft.com/office/officeart/2005/8/layout/orgChart1"/>
    <dgm:cxn modelId="{0687DAEB-FE60-4DC3-AE39-AF48EBCA7B50}" type="presParOf" srcId="{DBF323AF-2CF7-460F-8AE3-A8EC36360A38}" destId="{5D11D9DB-5BB4-4F80-B8B2-83671E8F0FB9}" srcOrd="0" destOrd="0" presId="urn:microsoft.com/office/officeart/2005/8/layout/orgChart1"/>
    <dgm:cxn modelId="{7D760A2F-1A17-43E8-9E75-04AD3AFA302E}" type="presParOf" srcId="{5D11D9DB-5BB4-4F80-B8B2-83671E8F0FB9}" destId="{1A753CCD-19EF-4931-A33E-3A47EF904EAD}" srcOrd="0" destOrd="0" presId="urn:microsoft.com/office/officeart/2005/8/layout/orgChart1"/>
    <dgm:cxn modelId="{710D277C-EC8E-443D-9E3D-85A73405907B}" type="presParOf" srcId="{5D11D9DB-5BB4-4F80-B8B2-83671E8F0FB9}" destId="{D8097F27-012A-4975-9C66-A1714CDFB3C0}" srcOrd="1" destOrd="0" presId="urn:microsoft.com/office/officeart/2005/8/layout/orgChart1"/>
    <dgm:cxn modelId="{17BD3DBB-1568-45B9-8993-E669E32EA429}" type="presParOf" srcId="{DBF323AF-2CF7-460F-8AE3-A8EC36360A38}" destId="{7E5AD930-3DD0-43AE-AF9F-61EFF32B2824}" srcOrd="1" destOrd="0" presId="urn:microsoft.com/office/officeart/2005/8/layout/orgChart1"/>
    <dgm:cxn modelId="{B2882FE5-7FAB-437C-AA9E-8319FF91CFDF}" type="presParOf" srcId="{DBF323AF-2CF7-460F-8AE3-A8EC36360A38}" destId="{970C9F9E-4172-49BB-99A7-9E56B6AB212D}" srcOrd="2" destOrd="0" presId="urn:microsoft.com/office/officeart/2005/8/layout/orgChart1"/>
    <dgm:cxn modelId="{7B868991-E46F-4B68-AFFA-223D17F120A9}" type="presParOf" srcId="{4423C5C5-A697-45BC-BF35-61CC068F9354}" destId="{DB6B4C80-7D10-4002-9B9C-D543A7B3889E}" srcOrd="4" destOrd="0" presId="urn:microsoft.com/office/officeart/2005/8/layout/orgChart1"/>
    <dgm:cxn modelId="{6548571B-DE7E-41DF-ACCF-296BFC846331}" type="presParOf" srcId="{4423C5C5-A697-45BC-BF35-61CC068F9354}" destId="{6B4D4241-4D0B-4016-AEB9-16B7F0DB3CD5}" srcOrd="5" destOrd="0" presId="urn:microsoft.com/office/officeart/2005/8/layout/orgChart1"/>
    <dgm:cxn modelId="{AF1C2849-3225-42E2-AFBB-104EAA72E68A}" type="presParOf" srcId="{6B4D4241-4D0B-4016-AEB9-16B7F0DB3CD5}" destId="{C8149922-9494-4ECC-9C9C-A06DB76B8652}" srcOrd="0" destOrd="0" presId="urn:microsoft.com/office/officeart/2005/8/layout/orgChart1"/>
    <dgm:cxn modelId="{C436981D-94FC-4029-BEF7-163C69298FD7}" type="presParOf" srcId="{C8149922-9494-4ECC-9C9C-A06DB76B8652}" destId="{697F295D-6234-4E7E-A4FE-635164608BAD}" srcOrd="0" destOrd="0" presId="urn:microsoft.com/office/officeart/2005/8/layout/orgChart1"/>
    <dgm:cxn modelId="{397340D8-88BC-4D15-914E-ACEA18DDF121}" type="presParOf" srcId="{C8149922-9494-4ECC-9C9C-A06DB76B8652}" destId="{DC876492-4C9C-48D1-92F3-C6D746D9E9E7}" srcOrd="1" destOrd="0" presId="urn:microsoft.com/office/officeart/2005/8/layout/orgChart1"/>
    <dgm:cxn modelId="{3634AE19-26DC-4BA8-BA0D-51124C032C29}" type="presParOf" srcId="{6B4D4241-4D0B-4016-AEB9-16B7F0DB3CD5}" destId="{B6F682F3-2C91-4E0D-8F2A-F500D00544B7}" srcOrd="1" destOrd="0" presId="urn:microsoft.com/office/officeart/2005/8/layout/orgChart1"/>
    <dgm:cxn modelId="{B26D68DE-44CF-4EE4-A4A9-5306986BEC58}" type="presParOf" srcId="{6B4D4241-4D0B-4016-AEB9-16B7F0DB3CD5}" destId="{845641F3-AD36-40BC-B82B-3FDEABFBFB49}" srcOrd="2" destOrd="0" presId="urn:microsoft.com/office/officeart/2005/8/layout/orgChart1"/>
    <dgm:cxn modelId="{2DCE18A4-E812-4158-8B0E-07BCB629D27E}" type="presParOf" srcId="{55F3F42D-ABF0-4DDF-A16C-0046B06A57ED}" destId="{28C7ECAF-57BC-46C9-84F7-45B68EF723A1}" srcOrd="2" destOrd="0" presId="urn:microsoft.com/office/officeart/2005/8/layout/orgChart1"/>
    <dgm:cxn modelId="{1840E230-49FF-4B91-9243-85E1CAF0596F}" type="presParOf" srcId="{C99AAEC8-0749-43D8-B102-BEE531BD40F8}" destId="{92305F6E-83CA-4496-8A8F-9321AB375B19}" srcOrd="2" destOrd="0" presId="urn:microsoft.com/office/officeart/2005/8/layout/orgChart1"/>
    <dgm:cxn modelId="{15E5309A-177A-4F41-BE9F-FB8A70609FC8}" type="presParOf" srcId="{C99AAEC8-0749-43D8-B102-BEE531BD40F8}" destId="{8D7F4E13-8AEA-4923-870F-D37151995067}" srcOrd="3" destOrd="0" presId="urn:microsoft.com/office/officeart/2005/8/layout/orgChart1"/>
    <dgm:cxn modelId="{CA5A772D-1053-467E-A5ED-4BB809B269BA}" type="presParOf" srcId="{8D7F4E13-8AEA-4923-870F-D37151995067}" destId="{2D556841-9939-4EEC-ACE2-F353A71D5391}" srcOrd="0" destOrd="0" presId="urn:microsoft.com/office/officeart/2005/8/layout/orgChart1"/>
    <dgm:cxn modelId="{4EC93B38-D38E-4657-8853-AB4FC6F51AA1}" type="presParOf" srcId="{2D556841-9939-4EEC-ACE2-F353A71D5391}" destId="{8B3DA6F4-85F8-44B0-A74B-D2F4A5D12221}" srcOrd="0" destOrd="0" presId="urn:microsoft.com/office/officeart/2005/8/layout/orgChart1"/>
    <dgm:cxn modelId="{F7FC7884-043D-4FDB-B24D-827F41D0A560}" type="presParOf" srcId="{2D556841-9939-4EEC-ACE2-F353A71D5391}" destId="{B3732B15-6504-4938-810B-6E97CB2D70CD}" srcOrd="1" destOrd="0" presId="urn:microsoft.com/office/officeart/2005/8/layout/orgChart1"/>
    <dgm:cxn modelId="{72242482-87C8-42F8-9A8A-1C7478392675}" type="presParOf" srcId="{8D7F4E13-8AEA-4923-870F-D37151995067}" destId="{F2A79BD9-DBC3-4F4E-AA7C-204813DD012E}" srcOrd="1" destOrd="0" presId="urn:microsoft.com/office/officeart/2005/8/layout/orgChart1"/>
    <dgm:cxn modelId="{26A3B711-83F2-446C-8985-329B25DC9F20}" type="presParOf" srcId="{8D7F4E13-8AEA-4923-870F-D37151995067}" destId="{D70B9206-8017-4FDB-BB5A-7DA2811B1996}" srcOrd="2" destOrd="0" presId="urn:microsoft.com/office/officeart/2005/8/layout/orgChart1"/>
    <dgm:cxn modelId="{C2705EB8-0278-430C-ABEE-53CB17FDA146}" type="presParOf" srcId="{CFA445C8-72E0-4074-BA5D-685EC7E76297}" destId="{7AE0CDD0-FBC5-4FF2-B64A-73F5CE379CD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05F6E-83CA-4496-8A8F-9321AB375B19}">
      <dsp:nvSpPr>
        <dsp:cNvPr id="0" name=""/>
        <dsp:cNvSpPr/>
      </dsp:nvSpPr>
      <dsp:spPr>
        <a:xfrm>
          <a:off x="3433747" y="727037"/>
          <a:ext cx="877424" cy="304560"/>
        </a:xfrm>
        <a:custGeom>
          <a:avLst/>
          <a:gdLst/>
          <a:ahLst/>
          <a:cxnLst/>
          <a:rect l="0" t="0" r="0" b="0"/>
          <a:pathLst>
            <a:path>
              <a:moveTo>
                <a:pt x="0" y="0"/>
              </a:moveTo>
              <a:lnTo>
                <a:pt x="0" y="152280"/>
              </a:lnTo>
              <a:lnTo>
                <a:pt x="877424" y="152280"/>
              </a:lnTo>
              <a:lnTo>
                <a:pt x="877424" y="30456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6B4C80-7D10-4002-9B9C-D543A7B3889E}">
      <dsp:nvSpPr>
        <dsp:cNvPr id="0" name=""/>
        <dsp:cNvSpPr/>
      </dsp:nvSpPr>
      <dsp:spPr>
        <a:xfrm>
          <a:off x="1908398" y="1756742"/>
          <a:ext cx="217543" cy="2726542"/>
        </a:xfrm>
        <a:custGeom>
          <a:avLst/>
          <a:gdLst/>
          <a:ahLst/>
          <a:cxnLst/>
          <a:rect l="0" t="0" r="0" b="0"/>
          <a:pathLst>
            <a:path>
              <a:moveTo>
                <a:pt x="0" y="0"/>
              </a:moveTo>
              <a:lnTo>
                <a:pt x="0" y="2726542"/>
              </a:lnTo>
              <a:lnTo>
                <a:pt x="217543" y="2726542"/>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67573B-3594-4152-B1F3-19F355CCA9CB}">
      <dsp:nvSpPr>
        <dsp:cNvPr id="0" name=""/>
        <dsp:cNvSpPr/>
      </dsp:nvSpPr>
      <dsp:spPr>
        <a:xfrm>
          <a:off x="1908398" y="1756742"/>
          <a:ext cx="217543" cy="1696837"/>
        </a:xfrm>
        <a:custGeom>
          <a:avLst/>
          <a:gdLst/>
          <a:ahLst/>
          <a:cxnLst/>
          <a:rect l="0" t="0" r="0" b="0"/>
          <a:pathLst>
            <a:path>
              <a:moveTo>
                <a:pt x="0" y="0"/>
              </a:moveTo>
              <a:lnTo>
                <a:pt x="0" y="1696837"/>
              </a:lnTo>
              <a:lnTo>
                <a:pt x="217543" y="1696837"/>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86DE70-DB65-4360-8063-3306F1B7B8F2}">
      <dsp:nvSpPr>
        <dsp:cNvPr id="0" name=""/>
        <dsp:cNvSpPr/>
      </dsp:nvSpPr>
      <dsp:spPr>
        <a:xfrm>
          <a:off x="1908398" y="1756742"/>
          <a:ext cx="217543" cy="667132"/>
        </a:xfrm>
        <a:custGeom>
          <a:avLst/>
          <a:gdLst/>
          <a:ahLst/>
          <a:cxnLst/>
          <a:rect l="0" t="0" r="0" b="0"/>
          <a:pathLst>
            <a:path>
              <a:moveTo>
                <a:pt x="0" y="0"/>
              </a:moveTo>
              <a:lnTo>
                <a:pt x="0" y="667132"/>
              </a:lnTo>
              <a:lnTo>
                <a:pt x="217543" y="667132"/>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6F5247-88AF-4FEC-B602-AD9F6A717903}">
      <dsp:nvSpPr>
        <dsp:cNvPr id="0" name=""/>
        <dsp:cNvSpPr/>
      </dsp:nvSpPr>
      <dsp:spPr>
        <a:xfrm>
          <a:off x="2488514" y="727037"/>
          <a:ext cx="945232" cy="304560"/>
        </a:xfrm>
        <a:custGeom>
          <a:avLst/>
          <a:gdLst/>
          <a:ahLst/>
          <a:cxnLst/>
          <a:rect l="0" t="0" r="0" b="0"/>
          <a:pathLst>
            <a:path>
              <a:moveTo>
                <a:pt x="945232" y="0"/>
              </a:moveTo>
              <a:lnTo>
                <a:pt x="945232" y="152280"/>
              </a:lnTo>
              <a:lnTo>
                <a:pt x="0" y="152280"/>
              </a:lnTo>
              <a:lnTo>
                <a:pt x="0" y="30456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B2DB6-D35D-4E4B-B063-D3D5B58AC000}">
      <dsp:nvSpPr>
        <dsp:cNvPr id="0" name=""/>
        <dsp:cNvSpPr/>
      </dsp:nvSpPr>
      <dsp:spPr>
        <a:xfrm>
          <a:off x="2708602" y="1892"/>
          <a:ext cx="1450288" cy="72514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Attorney General Andrea Joy Campbell</a:t>
          </a:r>
        </a:p>
      </dsp:txBody>
      <dsp:txXfrm>
        <a:off x="2708602" y="1892"/>
        <a:ext cx="1450288" cy="725144"/>
      </dsp:txXfrm>
    </dsp:sp>
    <dsp:sp modelId="{6F90C866-0A38-4BD3-B940-84D5BF54BA81}">
      <dsp:nvSpPr>
        <dsp:cNvPr id="0" name=""/>
        <dsp:cNvSpPr/>
      </dsp:nvSpPr>
      <dsp:spPr>
        <a:xfrm>
          <a:off x="1763369" y="1031597"/>
          <a:ext cx="1450288" cy="72514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Energy and Environment Bureau</a:t>
          </a:r>
        </a:p>
      </dsp:txBody>
      <dsp:txXfrm>
        <a:off x="1763369" y="1031597"/>
        <a:ext cx="1450288" cy="725144"/>
      </dsp:txXfrm>
    </dsp:sp>
    <dsp:sp modelId="{FC3BA727-E0DF-4758-9A83-EAC24C3F0D58}">
      <dsp:nvSpPr>
        <dsp:cNvPr id="0" name=""/>
        <dsp:cNvSpPr/>
      </dsp:nvSpPr>
      <dsp:spPr>
        <a:xfrm>
          <a:off x="2125941" y="2061302"/>
          <a:ext cx="1450288" cy="725144"/>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Energy and Ratepayer Advocacy (ERA)</a:t>
          </a:r>
        </a:p>
      </dsp:txBody>
      <dsp:txXfrm>
        <a:off x="2125941" y="2061302"/>
        <a:ext cx="1450288" cy="725144"/>
      </dsp:txXfrm>
    </dsp:sp>
    <dsp:sp modelId="{1A753CCD-19EF-4931-A33E-3A47EF904EAD}">
      <dsp:nvSpPr>
        <dsp:cNvPr id="0" name=""/>
        <dsp:cNvSpPr/>
      </dsp:nvSpPr>
      <dsp:spPr>
        <a:xfrm>
          <a:off x="2125941" y="3091007"/>
          <a:ext cx="1450288" cy="725144"/>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Environmental Protection</a:t>
          </a:r>
        </a:p>
      </dsp:txBody>
      <dsp:txXfrm>
        <a:off x="2125941" y="3091007"/>
        <a:ext cx="1450288" cy="725144"/>
      </dsp:txXfrm>
    </dsp:sp>
    <dsp:sp modelId="{697F295D-6234-4E7E-A4FE-635164608BAD}">
      <dsp:nvSpPr>
        <dsp:cNvPr id="0" name=""/>
        <dsp:cNvSpPr/>
      </dsp:nvSpPr>
      <dsp:spPr>
        <a:xfrm>
          <a:off x="2125941" y="4120712"/>
          <a:ext cx="1450288" cy="725144"/>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Environmental Crimes Strike Force</a:t>
          </a:r>
        </a:p>
      </dsp:txBody>
      <dsp:txXfrm>
        <a:off x="2125941" y="4120712"/>
        <a:ext cx="1450288" cy="725144"/>
      </dsp:txXfrm>
    </dsp:sp>
    <dsp:sp modelId="{8B3DA6F4-85F8-44B0-A74B-D2F4A5D12221}">
      <dsp:nvSpPr>
        <dsp:cNvPr id="0" name=""/>
        <dsp:cNvSpPr/>
      </dsp:nvSpPr>
      <dsp:spPr>
        <a:xfrm>
          <a:off x="3518219" y="1031597"/>
          <a:ext cx="1585905" cy="72514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5 Other Bureaus</a:t>
          </a:r>
        </a:p>
      </dsp:txBody>
      <dsp:txXfrm>
        <a:off x="3518219" y="1031597"/>
        <a:ext cx="1585905" cy="72514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7374F2-F70B-420F-93E4-45199BFBD8A4}"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DC91A2-DDC9-4DAB-A55D-A1130832E73A}" type="slidenum">
              <a:rPr lang="en-US" smtClean="0"/>
              <a:t>‹#›</a:t>
            </a:fld>
            <a:endParaRPr lang="en-US"/>
          </a:p>
        </p:txBody>
      </p:sp>
    </p:spTree>
    <p:extLst>
      <p:ext uri="{BB962C8B-B14F-4D97-AF65-F5344CB8AC3E}">
        <p14:creationId xmlns:p14="http://schemas.microsoft.com/office/powerpoint/2010/main" val="126961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D11FF1-ADA3-40FE-8E35-530EC6FC4AD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26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12</a:t>
            </a:fld>
            <a:endParaRPr lang="en-US"/>
          </a:p>
        </p:txBody>
      </p:sp>
    </p:spTree>
    <p:extLst>
      <p:ext uri="{BB962C8B-B14F-4D97-AF65-F5344CB8AC3E}">
        <p14:creationId xmlns:p14="http://schemas.microsoft.com/office/powerpoint/2010/main" val="197056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13</a:t>
            </a:fld>
            <a:endParaRPr lang="en-US"/>
          </a:p>
        </p:txBody>
      </p:sp>
    </p:spTree>
    <p:extLst>
      <p:ext uri="{BB962C8B-B14F-4D97-AF65-F5344CB8AC3E}">
        <p14:creationId xmlns:p14="http://schemas.microsoft.com/office/powerpoint/2010/main" val="3805210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14</a:t>
            </a:fld>
            <a:endParaRPr lang="en-US"/>
          </a:p>
        </p:txBody>
      </p:sp>
    </p:spTree>
    <p:extLst>
      <p:ext uri="{BB962C8B-B14F-4D97-AF65-F5344CB8AC3E}">
        <p14:creationId xmlns:p14="http://schemas.microsoft.com/office/powerpoint/2010/main" val="121299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DC91A2-DDC9-4DAB-A55D-A1130832E73A}" type="slidenum">
              <a:rPr lang="en-US" smtClean="0"/>
              <a:t>15</a:t>
            </a:fld>
            <a:endParaRPr lang="en-US"/>
          </a:p>
        </p:txBody>
      </p:sp>
    </p:spTree>
    <p:extLst>
      <p:ext uri="{BB962C8B-B14F-4D97-AF65-F5344CB8AC3E}">
        <p14:creationId xmlns:p14="http://schemas.microsoft.com/office/powerpoint/2010/main" val="1361598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16</a:t>
            </a:fld>
            <a:endParaRPr lang="en-US"/>
          </a:p>
        </p:txBody>
      </p:sp>
    </p:spTree>
    <p:extLst>
      <p:ext uri="{BB962C8B-B14F-4D97-AF65-F5344CB8AC3E}">
        <p14:creationId xmlns:p14="http://schemas.microsoft.com/office/powerpoint/2010/main" val="2907489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133F47-E002-475E-9D8A-D7E2060A14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090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9B4C-DB64-379D-706B-1018DF28E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27970-7C74-F119-C960-DE03ACA8F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D6603-FD9A-9E63-4665-CB005329C286}"/>
              </a:ext>
            </a:extLst>
          </p:cNvPr>
          <p:cNvSpPr>
            <a:spLocks noGrp="1"/>
          </p:cNvSpPr>
          <p:nvPr>
            <p:ph type="body" idx="1"/>
          </p:nvPr>
        </p:nvSpPr>
        <p:spPr>
          <a:xfrm>
            <a:off x="685800" y="4400550"/>
            <a:ext cx="5486400" cy="4160520"/>
          </a:xfrm>
        </p:spPr>
        <p:txBody>
          <a:bodyPr/>
          <a:lstStyle/>
          <a:p>
            <a:r>
              <a:rPr lang="en-US" dirty="0">
                <a:ea typeface="Calibri"/>
                <a:cs typeface="Calibri"/>
              </a:rPr>
              <a:t>.</a:t>
            </a:r>
          </a:p>
        </p:txBody>
      </p:sp>
      <p:sp>
        <p:nvSpPr>
          <p:cNvPr id="4" name="Slide Number Placeholder 3">
            <a:extLst>
              <a:ext uri="{FF2B5EF4-FFF2-40B4-BE49-F238E27FC236}">
                <a16:creationId xmlns:a16="http://schemas.microsoft.com/office/drawing/2014/main" id="{A5C6F89D-2AB6-25D6-5BC1-6D07EE333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6604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66BB5-4007-7F7B-A7E8-8BF71CF83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6B6E0-10D3-3496-3C6D-F51AD7FD1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CCF8C-C973-F25B-3582-1FEFF503E0D1}"/>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  </a:t>
            </a:r>
          </a:p>
        </p:txBody>
      </p:sp>
      <p:sp>
        <p:nvSpPr>
          <p:cNvPr id="4" name="Slide Number Placeholder 3">
            <a:extLst>
              <a:ext uri="{FF2B5EF4-FFF2-40B4-BE49-F238E27FC236}">
                <a16:creationId xmlns:a16="http://schemas.microsoft.com/office/drawing/2014/main" id="{C4CF64E5-3FCA-0E40-6098-ACC1314665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1687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EECF-52A7-3A31-2F0A-9724F84C7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308AF-1DCE-5B3D-EF00-DEC969812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DBE42-3917-E382-4EE4-D6A6F1DB54CE}"/>
              </a:ext>
            </a:extLst>
          </p:cNvPr>
          <p:cNvSpPr>
            <a:spLocks noGrp="1"/>
          </p:cNvSpPr>
          <p:nvPr>
            <p:ph type="body" idx="1"/>
          </p:nvPr>
        </p:nvSpPr>
        <p:spPr/>
        <p:txBody>
          <a:bodyPr/>
          <a:lstStyle/>
          <a:p>
            <a:endParaRPr lang="en-US">
              <a:highlight>
                <a:srgbClr val="FFFF00"/>
              </a:highlight>
              <a:ea typeface="Calibri"/>
              <a:cs typeface="Calibri"/>
            </a:endParaRPr>
          </a:p>
        </p:txBody>
      </p:sp>
      <p:sp>
        <p:nvSpPr>
          <p:cNvPr id="4" name="Slide Number Placeholder 3">
            <a:extLst>
              <a:ext uri="{FF2B5EF4-FFF2-40B4-BE49-F238E27FC236}">
                <a16:creationId xmlns:a16="http://schemas.microsoft.com/office/drawing/2014/main" id="{6B4CB45F-A014-C485-89B4-01CFF7B56A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0097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927B1-1806-4DA5-964E-9B7FF8A1CD3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2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2</a:t>
            </a:fld>
            <a:endParaRPr lang="en-US"/>
          </a:p>
        </p:txBody>
      </p:sp>
    </p:spTree>
    <p:extLst>
      <p:ext uri="{BB962C8B-B14F-4D97-AF65-F5344CB8AC3E}">
        <p14:creationId xmlns:p14="http://schemas.microsoft.com/office/powerpoint/2010/main" val="3134259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B0D2-BF05-E415-6F47-35E0DB36B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69C59-6B7E-D917-A609-9BE9CD9D6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1AFB9-8232-8440-2FD5-AB45FFB1E24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A6B8494-1BDB-A08C-D2EB-560739964A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02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F2643-E207-89E0-508B-5E68F858B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04DE4-3308-08BA-7F50-F876B3A2B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3EE138-AF77-57A1-438A-5D010F5426B7}"/>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3BF9393D-C50A-B703-CB27-D19EB51E3D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1002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705A-8813-9A5A-6A75-22C761530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D4DFA-9859-C498-7619-10A4377F1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0A8FDD-8926-1178-0970-03891D4DBF1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737BEE5-9530-A5CD-E435-17D0C3A884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7221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8E2B-6F0B-56B4-CE87-C22B2A256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E2D9C-5214-8E88-5529-8EA446F8F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B0644-4DC3-6704-E61A-27E2D616829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1BD5AD88-4411-C0B9-AEAB-453FFAE63D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3925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3A5F-0AE6-C69D-0F62-B6A2BD056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6A937-C34B-44FF-BD7D-DBC1CBA2D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863B5-526A-3840-B9BE-2A74A027D4F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2C87F50-864C-60CF-38EA-0AE3A5E4A5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5277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5</a:t>
            </a:fld>
            <a:endParaRPr lang="en-US"/>
          </a:p>
        </p:txBody>
      </p:sp>
    </p:spTree>
    <p:extLst>
      <p:ext uri="{BB962C8B-B14F-4D97-AF65-F5344CB8AC3E}">
        <p14:creationId xmlns:p14="http://schemas.microsoft.com/office/powerpoint/2010/main" val="4026950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6</a:t>
            </a:fld>
            <a:endParaRPr lang="en-US"/>
          </a:p>
        </p:txBody>
      </p:sp>
    </p:spTree>
    <p:extLst>
      <p:ext uri="{BB962C8B-B14F-4D97-AF65-F5344CB8AC3E}">
        <p14:creationId xmlns:p14="http://schemas.microsoft.com/office/powerpoint/2010/main" val="250355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7</a:t>
            </a:fld>
            <a:endParaRPr lang="en-US"/>
          </a:p>
        </p:txBody>
      </p:sp>
    </p:spTree>
    <p:extLst>
      <p:ext uri="{BB962C8B-B14F-4D97-AF65-F5344CB8AC3E}">
        <p14:creationId xmlns:p14="http://schemas.microsoft.com/office/powerpoint/2010/main" val="406040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8</a:t>
            </a:fld>
            <a:endParaRPr lang="en-US"/>
          </a:p>
        </p:txBody>
      </p:sp>
    </p:spTree>
    <p:extLst>
      <p:ext uri="{BB962C8B-B14F-4D97-AF65-F5344CB8AC3E}">
        <p14:creationId xmlns:p14="http://schemas.microsoft.com/office/powerpoint/2010/main" val="630741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9</a:t>
            </a:fld>
            <a:endParaRPr lang="en-US"/>
          </a:p>
        </p:txBody>
      </p:sp>
    </p:spTree>
    <p:extLst>
      <p:ext uri="{BB962C8B-B14F-4D97-AF65-F5344CB8AC3E}">
        <p14:creationId xmlns:p14="http://schemas.microsoft.com/office/powerpoint/2010/main" val="2602548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D11FF1-ADA3-40FE-8E35-530EC6FC4ADD}" type="slidenum">
              <a:rPr lang="en-US" smtClean="0"/>
              <a:t>10</a:t>
            </a:fld>
            <a:endParaRPr lang="en-US"/>
          </a:p>
        </p:txBody>
      </p:sp>
    </p:spTree>
    <p:extLst>
      <p:ext uri="{BB962C8B-B14F-4D97-AF65-F5344CB8AC3E}">
        <p14:creationId xmlns:p14="http://schemas.microsoft.com/office/powerpoint/2010/main" val="160093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11</a:t>
            </a:fld>
            <a:endParaRPr lang="en-US"/>
          </a:p>
        </p:txBody>
      </p:sp>
    </p:spTree>
    <p:extLst>
      <p:ext uri="{BB962C8B-B14F-4D97-AF65-F5344CB8AC3E}">
        <p14:creationId xmlns:p14="http://schemas.microsoft.com/office/powerpoint/2010/main" val="3703555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5" name="Rectangle 14">
            <a:extLst>
              <a:ext uri="{FF2B5EF4-FFF2-40B4-BE49-F238E27FC236}">
                <a16:creationId xmlns:a16="http://schemas.microsoft.com/office/drawing/2014/main" id="{89651D33-6DAE-C302-0E91-EECC17092602}"/>
              </a:ext>
            </a:extLst>
          </p:cNvPr>
          <p:cNvSpPr/>
          <p:nvPr userDrawn="1"/>
        </p:nvSpPr>
        <p:spPr>
          <a:xfrm>
            <a:off x="0" y="6649279"/>
            <a:ext cx="12192000" cy="20872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Tree>
    <p:extLst>
      <p:ext uri="{BB962C8B-B14F-4D97-AF65-F5344CB8AC3E}">
        <p14:creationId xmlns:p14="http://schemas.microsoft.com/office/powerpoint/2010/main" val="196082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B4B7B4B1-0FF6-4E27-B21A-D1FE79732CDB}" type="datetime1">
              <a:rPr lang="en-US" smtClean="0"/>
              <a:t>7/17/2026</a:t>
            </a:fld>
            <a:endParaRPr lang="en-US"/>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573968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EA6853F9-46CD-4FC8-9B2B-1C85C8F00F36}" type="datetime1">
              <a:rPr lang="en-US" smtClean="0"/>
              <a:t>7/17/2026</a:t>
            </a:fld>
            <a:endParaRPr lang="en-US"/>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475904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B23F4EB0-14D8-412F-BDDD-0F7E055871A4}" type="datetime1">
              <a:rPr lang="en-US" smtClean="0"/>
              <a:t>7/17/2026</a:t>
            </a:fld>
            <a:endParaRPr lang="en-US"/>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3404531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AE420261-3E26-4953-B4C0-0097C09221F9}" type="datetime1">
              <a:rPr lang="en-US" smtClean="0"/>
              <a:t>7/17/2026</a:t>
            </a:fld>
            <a:endParaRPr lang="en-US"/>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28007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C7B640C7-A390-4F9C-8EA3-C6E77383B3B4}" type="datetime1">
              <a:rPr lang="en-US" smtClean="0"/>
              <a:t>7/17/2026</a:t>
            </a:fld>
            <a:endParaRPr lang="en-US"/>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68682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A15C9230-9060-437F-B87D-F2CCBE6E004F}" type="datetime1">
              <a:rPr lang="en-US" smtClean="0"/>
              <a:t>7/17/2026</a:t>
            </a:fld>
            <a:endParaRPr lang="en-US"/>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4845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329270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068803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13475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82824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88990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176279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5114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8966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13625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985330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29923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27039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53606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650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FB2083A7-6BE0-4BF4-88FA-EBC1256C9697}" type="datetime1">
              <a:rPr lang="en-US" smtClean="0"/>
              <a:t>7/17/2026</a:t>
            </a:fld>
            <a:endParaRPr lang="en-US"/>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6631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55A7CDE1-84CB-4D99-85DA-B25BA636D433}" type="datetime1">
              <a:rPr lang="en-US" smtClean="0"/>
              <a:t>7/17/2026</a:t>
            </a:fld>
            <a:endParaRPr lang="en-US"/>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007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97B1547-9EC0-4860-A8AD-43F20F5A3E8A}" type="datetime1">
              <a:rPr lang="en-US" smtClean="0"/>
              <a:t>7/17/2026</a:t>
            </a:fld>
            <a:endParaRPr lang="en-US"/>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409682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E560BB0C-6826-47F2-B511-F7F0A08B559F}" type="datetime1">
              <a:rPr lang="en-US" smtClean="0"/>
              <a:t>7/17/2026</a:t>
            </a:fld>
            <a:endParaRPr lang="en-US"/>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24732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20BCA6EC-FC23-4A21-8FA8-F27572C037BF}" type="datetime1">
              <a:rPr lang="en-US" smtClean="0"/>
              <a:t>7/17/2026</a:t>
            </a:fld>
            <a:endParaRPr lang="en-US"/>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870922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318" y="662747"/>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64318" y="6285934"/>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
        <p:nvSpPr>
          <p:cNvPr id="7" name="Rectangle 6">
            <a:extLst>
              <a:ext uri="{FF2B5EF4-FFF2-40B4-BE49-F238E27FC236}">
                <a16:creationId xmlns:a16="http://schemas.microsoft.com/office/drawing/2014/main" id="{F1AB708C-C3AD-F64D-4A12-31E4BB667ACA}"/>
              </a:ext>
            </a:extLst>
          </p:cNvPr>
          <p:cNvSpPr/>
          <p:nvPr userDrawn="1"/>
        </p:nvSpPr>
        <p:spPr>
          <a:xfrm>
            <a:off x="0" y="6651059"/>
            <a:ext cx="12192000" cy="206943"/>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8" name="Rectangle 7">
            <a:extLst>
              <a:ext uri="{FF2B5EF4-FFF2-40B4-BE49-F238E27FC236}">
                <a16:creationId xmlns:a16="http://schemas.microsoft.com/office/drawing/2014/main" id="{286C03B7-2440-D801-DD95-377841E52300}"/>
              </a:ext>
            </a:extLst>
          </p:cNvPr>
          <p:cNvSpPr/>
          <p:nvPr userDrawn="1"/>
        </p:nvSpPr>
        <p:spPr>
          <a:xfrm>
            <a:off x="0" y="2"/>
            <a:ext cx="12192000" cy="457200"/>
          </a:xfrm>
          <a:prstGeom prst="rect">
            <a:avLst/>
          </a:prstGeom>
          <a:solidFill>
            <a:srgbClr val="3885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 name="Title Placeholder 1"/>
          <p:cNvSpPr>
            <a:spLocks noGrp="1"/>
          </p:cNvSpPr>
          <p:nvPr>
            <p:ph type="title"/>
          </p:nvPr>
        </p:nvSpPr>
        <p:spPr>
          <a:xfrm>
            <a:off x="0" y="31469"/>
            <a:ext cx="11140430" cy="425733"/>
          </a:xfrm>
          <a:prstGeom prst="rect">
            <a:avLst/>
          </a:prstGeom>
        </p:spPr>
        <p:txBody>
          <a:bodyPr vert="horz" lIns="91440" tIns="45720" rIns="91440" bIns="45720" rtlCol="0" anchor="t">
            <a:noAutofit/>
          </a:bodyPr>
          <a:lstStyle/>
          <a:p>
            <a:r>
              <a:rPr lang="en-US"/>
              <a:t>Click to edit Master title style</a:t>
            </a:r>
          </a:p>
        </p:txBody>
      </p:sp>
      <p:pic>
        <p:nvPicPr>
          <p:cNvPr id="10" name="Picture 9" descr="Logo&#10;&#10;AI-generated content may be incorrect.">
            <a:extLst>
              <a:ext uri="{FF2B5EF4-FFF2-40B4-BE49-F238E27FC236}">
                <a16:creationId xmlns:a16="http://schemas.microsoft.com/office/drawing/2014/main" id="{C3D14D12-51C3-6678-D22F-17C1E7FE7B0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54735" y="41552"/>
            <a:ext cx="822960" cy="822960"/>
          </a:xfrm>
          <a:prstGeom prst="ellipse">
            <a:avLst/>
          </a:prstGeom>
          <a:ln w="28575">
            <a:solidFill>
              <a:schemeClr val="bg1"/>
            </a:solidFill>
          </a:ln>
        </p:spPr>
      </p:pic>
    </p:spTree>
    <p:extLst>
      <p:ext uri="{BB962C8B-B14F-4D97-AF65-F5344CB8AC3E}">
        <p14:creationId xmlns:p14="http://schemas.microsoft.com/office/powerpoint/2010/main" val="222602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8AE5F0-0A66-40FD-BB29-ADCDAC43BAB1}" type="datetime1">
              <a:rPr lang="en-US" smtClean="0"/>
              <a:t>7/17/2026</a:t>
            </a:fld>
            <a:endParaRPr lang="en-US"/>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a:p>
        </p:txBody>
      </p:sp>
    </p:spTree>
    <p:extLst>
      <p:ext uri="{BB962C8B-B14F-4D97-AF65-F5344CB8AC3E}">
        <p14:creationId xmlns:p14="http://schemas.microsoft.com/office/powerpoint/2010/main" val="325845167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dirty="0"/>
          </a:p>
        </p:txBody>
      </p:sp>
    </p:spTree>
    <p:extLst>
      <p:ext uri="{BB962C8B-B14F-4D97-AF65-F5344CB8AC3E}">
        <p14:creationId xmlns:p14="http://schemas.microsoft.com/office/powerpoint/2010/main" val="3860550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info-details/intervenor-support-grant-progra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mailto:dpu.isgp@mass.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jpe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6.jpeg"/><Relationship Id="rId7" Type="http://schemas.openxmlformats.org/officeDocument/2006/relationships/image" Target="../media/image21.sv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jpe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hyperlink" Target="mailto:sierra.moll@mass.gov" TargetMode="External"/><Relationship Id="rId4" Type="http://schemas.openxmlformats.org/officeDocument/2006/relationships/hyperlink" Target="https://www.mass.gov/how-to/file-a-consumer-complain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272114-EDAF-3600-6FDF-E3760083F5F8}"/>
              </a:ext>
            </a:extLst>
          </p:cNvPr>
          <p:cNvSpPr>
            <a:spLocks noGrp="1"/>
          </p:cNvSpPr>
          <p:nvPr>
            <p:ph type="ctrTitle"/>
          </p:nvPr>
        </p:nvSpPr>
        <p:spPr>
          <a:xfrm>
            <a:off x="0" y="-983153"/>
            <a:ext cx="7840318" cy="872692"/>
          </a:xfrm>
        </p:spPr>
        <p:txBody>
          <a:bodyPr/>
          <a:lstStyle/>
          <a:p>
            <a:r>
              <a:rPr lang="en-US" sz="5400" dirty="0">
                <a:solidFill>
                  <a:schemeClr val="tx1"/>
                </a:solidFill>
              </a:rPr>
              <a:t>Trang </a:t>
            </a:r>
            <a:r>
              <a:rPr lang="en-US" sz="5400" dirty="0" err="1">
                <a:solidFill>
                  <a:schemeClr val="tx1"/>
                </a:solidFill>
              </a:rPr>
              <a:t>tiêu</a:t>
            </a:r>
            <a:r>
              <a:rPr lang="en-US" sz="5400" dirty="0">
                <a:solidFill>
                  <a:schemeClr val="tx1"/>
                </a:solidFill>
              </a:rPr>
              <a:t> </a:t>
            </a:r>
            <a:r>
              <a:rPr lang="en-US" sz="5400" dirty="0" err="1">
                <a:solidFill>
                  <a:schemeClr val="tx1"/>
                </a:solidFill>
              </a:rPr>
              <a:t>đề</a:t>
            </a:r>
            <a:r>
              <a:rPr lang="en-US" sz="5400" dirty="0">
                <a:solidFill>
                  <a:schemeClr val="tx1"/>
                </a:solidFill>
              </a:rPr>
              <a:t>: </a:t>
            </a:r>
            <a:r>
              <a:rPr lang="en-US" sz="5400" dirty="0" err="1">
                <a:solidFill>
                  <a:schemeClr val="tx1"/>
                </a:solidFill>
              </a:rPr>
              <a:t>Tên</a:t>
            </a:r>
            <a:r>
              <a:rPr lang="en-US" sz="5400" dirty="0">
                <a:solidFill>
                  <a:schemeClr val="tx1"/>
                </a:solidFill>
              </a:rPr>
              <a:t> </a:t>
            </a:r>
            <a:r>
              <a:rPr lang="en-US" sz="5400" dirty="0" err="1">
                <a:solidFill>
                  <a:schemeClr val="tx1"/>
                </a:solidFill>
              </a:rPr>
              <a:t>sự</a:t>
            </a:r>
            <a:r>
              <a:rPr lang="en-US" sz="5400" dirty="0">
                <a:solidFill>
                  <a:schemeClr val="tx1"/>
                </a:solidFill>
              </a:rPr>
              <a:t> </a:t>
            </a:r>
            <a:r>
              <a:rPr lang="en-US" sz="5400" dirty="0" err="1">
                <a:solidFill>
                  <a:schemeClr val="tx1"/>
                </a:solidFill>
              </a:rPr>
              <a:t>kiện</a:t>
            </a:r>
            <a:endParaRPr lang="en-US" sz="5400" dirty="0">
              <a:solidFill>
                <a:schemeClr val="tx1"/>
              </a:solidFill>
            </a:endParaRPr>
          </a:p>
        </p:txBody>
      </p:sp>
      <p:pic>
        <p:nvPicPr>
          <p:cNvPr id="7" name="Picture 6" descr="Biểu trưng của Cục Dịch vụ Công, GreenRoots và Văn phòng Tổng Chưởng lý.">
            <a:extLst>
              <a:ext uri="{FF2B5EF4-FFF2-40B4-BE49-F238E27FC236}">
                <a16:creationId xmlns:a16="http://schemas.microsoft.com/office/drawing/2014/main" id="{F543F5C4-A746-B6EC-FFDE-DEE2967FF0E6}"/>
              </a:ext>
            </a:extLst>
          </p:cNvPr>
          <p:cNvPicPr>
            <a:picLocks noChangeAspect="1"/>
          </p:cNvPicPr>
          <p:nvPr/>
        </p:nvPicPr>
        <p:blipFill>
          <a:blip r:embed="rId3"/>
          <a:stretch>
            <a:fillRect/>
          </a:stretch>
        </p:blipFill>
        <p:spPr>
          <a:xfrm>
            <a:off x="3573563" y="833379"/>
            <a:ext cx="4539343" cy="1423181"/>
          </a:xfrm>
          <a:prstGeom prst="rect">
            <a:avLst/>
          </a:prstGeom>
        </p:spPr>
      </p:pic>
      <p:sp>
        <p:nvSpPr>
          <p:cNvPr id="2" name="Title 4">
            <a:extLst>
              <a:ext uri="{FF2B5EF4-FFF2-40B4-BE49-F238E27FC236}">
                <a16:creationId xmlns:a16="http://schemas.microsoft.com/office/drawing/2014/main" id="{8C14B8D2-A731-94F8-7124-EBFE163F0F63}"/>
              </a:ext>
            </a:extLst>
          </p:cNvPr>
          <p:cNvSpPr txBox="1">
            <a:spLocks/>
          </p:cNvSpPr>
          <p:nvPr/>
        </p:nvSpPr>
        <p:spPr>
          <a:xfrm>
            <a:off x="572156" y="3200400"/>
            <a:ext cx="10768364" cy="1138906"/>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defRPr/>
            </a:pPr>
            <a:r>
              <a:rPr lang="vi-VN" sz="4800" b="1" dirty="0">
                <a:solidFill>
                  <a:srgbClr val="14558F"/>
                </a:solidFill>
                <a:latin typeface="Aptos Display" panose="020F0302020204030204"/>
              </a:rPr>
              <a:t>Tăng cường Tiếng nói: Chương trình Tài trợ Hỗ trợ Bên Can thiệp</a:t>
            </a:r>
            <a:endParaRPr kumimoji="0" lang="en-US" sz="4800" b="1" i="0" u="none" strike="noStrike" kern="1200" cap="none" spc="0" normalizeH="0" baseline="0" noProof="0" dirty="0">
              <a:ln>
                <a:noFill/>
              </a:ln>
              <a:solidFill>
                <a:srgbClr val="14558F"/>
              </a:solidFill>
              <a:effectLst/>
              <a:uLnTx/>
              <a:uFillTx/>
              <a:latin typeface="Aptos Display" panose="020F0302020204030204"/>
              <a:ea typeface="+mj-ea"/>
              <a:cs typeface="+mj-cs"/>
            </a:endParaRPr>
          </a:p>
        </p:txBody>
      </p:sp>
      <p:sp>
        <p:nvSpPr>
          <p:cNvPr id="3" name="Text Placeholder 5">
            <a:extLst>
              <a:ext uri="{FF2B5EF4-FFF2-40B4-BE49-F238E27FC236}">
                <a16:creationId xmlns:a16="http://schemas.microsoft.com/office/drawing/2014/main" id="{563DDAB5-8FA3-C04F-7150-091C0A5756C3}"/>
              </a:ext>
            </a:extLst>
          </p:cNvPr>
          <p:cNvSpPr txBox="1">
            <a:spLocks/>
          </p:cNvSpPr>
          <p:nvPr/>
        </p:nvSpPr>
        <p:spPr>
          <a:xfrm>
            <a:off x="585435" y="4339306"/>
            <a:ext cx="10515600" cy="156949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defRPr/>
            </a:pPr>
            <a:r>
              <a:rPr lang="en-US" sz="2200" dirty="0" err="1">
                <a:solidFill>
                  <a:srgbClr val="14558F"/>
                </a:solidFill>
              </a:rPr>
              <a:t>Ngày</a:t>
            </a:r>
            <a:r>
              <a:rPr lang="en-US" sz="2200" dirty="0">
                <a:solidFill>
                  <a:srgbClr val="14558F"/>
                </a:solidFill>
              </a:rPr>
              <a:t> 25 </a:t>
            </a:r>
            <a:r>
              <a:rPr lang="en-US" sz="2200" dirty="0" err="1">
                <a:solidFill>
                  <a:srgbClr val="14558F"/>
                </a:solidFill>
              </a:rPr>
              <a:t>tháng</a:t>
            </a:r>
            <a:r>
              <a:rPr lang="en-US" sz="2200" dirty="0">
                <a:solidFill>
                  <a:srgbClr val="14558F"/>
                </a:solidFill>
              </a:rPr>
              <a:t> 6 </a:t>
            </a:r>
            <a:r>
              <a:rPr lang="en-US" sz="2200" dirty="0" err="1">
                <a:solidFill>
                  <a:srgbClr val="14558F"/>
                </a:solidFill>
              </a:rPr>
              <a:t>năm</a:t>
            </a:r>
            <a:r>
              <a:rPr lang="en-US" sz="2200" dirty="0">
                <a:solidFill>
                  <a:srgbClr val="14558F"/>
                </a:solidFill>
              </a:rPr>
              <a:t> 2026</a:t>
            </a:r>
            <a:endParaRPr kumimoji="0" lang="en-US" sz="2200" b="0" i="0" u="none" strike="noStrike" kern="1200" cap="none" spc="0" normalizeH="0" baseline="0" noProof="0" dirty="0">
              <a:ln>
                <a:noFill/>
              </a:ln>
              <a:solidFill>
                <a:srgbClr val="14558F"/>
              </a:solidFill>
              <a:effectLst/>
              <a:uLnTx/>
              <a:uFillTx/>
              <a:latin typeface="Aptos" panose="020B0004020202020204"/>
              <a:ea typeface="+mn-ea"/>
              <a:cs typeface="+mn-cs"/>
            </a:endParaRPr>
          </a:p>
        </p:txBody>
      </p:sp>
      <p:sp>
        <p:nvSpPr>
          <p:cNvPr id="6" name="Slide Number Placeholder 5">
            <a:extLst>
              <a:ext uri="{FF2B5EF4-FFF2-40B4-BE49-F238E27FC236}">
                <a16:creationId xmlns:a16="http://schemas.microsoft.com/office/drawing/2014/main" id="{43E4B93A-EE33-612A-5203-6616B30A6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0EA680-D336-4FF7-8B7A-9848BB0A1C32}" type="slidenum">
              <a:rPr kumimoji="0" lang="en-US" sz="1800" b="0" i="0" u="none" strike="noStrike" kern="1200" cap="none" spc="0" normalizeH="0" baseline="0" noProof="0" smtClean="0">
                <a:ln>
                  <a:noFill/>
                </a:ln>
                <a:solidFill>
                  <a:schemeClr val="tx1"/>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schemeClr val="tx1"/>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03EA9-B702-775B-E28C-C99FAAD00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955E9-1EE2-11C1-7D82-4072CD4CE898}"/>
              </a:ext>
            </a:extLst>
          </p:cNvPr>
          <p:cNvSpPr>
            <a:spLocks noGrp="1"/>
          </p:cNvSpPr>
          <p:nvPr>
            <p:ph type="title"/>
          </p:nvPr>
        </p:nvSpPr>
        <p:spPr>
          <a:xfrm>
            <a:off x="0" y="15748"/>
            <a:ext cx="11140430" cy="425733"/>
          </a:xfrm>
        </p:spPr>
        <p:txBody>
          <a:bodyPr/>
          <a:lstStyle/>
          <a:p>
            <a:r>
              <a:rPr lang="vi-VN" sz="2800" dirty="0">
                <a:latin typeface="Arial" panose="020B0604020202020204" pitchFamily="34" charset="0"/>
                <a:cs typeface="Arial" panose="020B0604020202020204" pitchFamily="34" charset="0"/>
              </a:rPr>
              <a:t>Các đối tượng đủ điều kiện nhận tài trợ</a:t>
            </a:r>
            <a:endParaRPr lang="en-US" sz="28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2AF1287-4DE3-BFA9-1BA7-28DA10865F27}"/>
              </a:ext>
            </a:extLst>
          </p:cNvPr>
          <p:cNvSpPr txBox="1"/>
          <p:nvPr/>
        </p:nvSpPr>
        <p:spPr>
          <a:xfrm>
            <a:off x="4869542" y="781630"/>
            <a:ext cx="7213601" cy="4832092"/>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defRPr/>
            </a:pPr>
            <a:r>
              <a:rPr lang="vi-VN" sz="2200" dirty="0">
                <a:solidFill>
                  <a:srgbClr val="14558F"/>
                </a:solidFill>
              </a:rPr>
              <a:t>Các tổ chức đại diện cho khách hàng dân cư, người dân có thu nhập thấp hoặc trung bình, cư dân thuộc các cộng đồng từng bị thiệt thòi trong lịch sử hoặc đang chịu gánh nặng và thiếu dịch vụ, hoặc cư dân tại các khu vực chịu gánh nặng</a:t>
            </a:r>
            <a:endParaRPr lang="en-US" sz="2200" dirty="0">
              <a:solidFill>
                <a:srgbClr val="14558F"/>
              </a:solidFill>
            </a:endParaRPr>
          </a:p>
          <a:p>
            <a:pPr marL="342900" indent="-342900">
              <a:buFont typeface="Wingdings" panose="05000000000000000000" pitchFamily="2" charset="2"/>
              <a:buChar char="ü"/>
              <a:defRPr/>
            </a:pPr>
            <a:r>
              <a:rPr lang="vi-VN" sz="2200" dirty="0">
                <a:solidFill>
                  <a:srgbClr val="14558F"/>
                </a:solidFill>
              </a:rPr>
              <a:t>Các cơ quan chính quyền (thành phố, thị trấn, khu hành chính, khu học chánh khu vực hoặc quận)</a:t>
            </a:r>
            <a:endParaRPr lang="en-US" sz="2200" dirty="0">
              <a:solidFill>
                <a:srgbClr val="14558F"/>
              </a:solidFill>
            </a:endParaRPr>
          </a:p>
          <a:p>
            <a:pPr marL="342900" indent="-342900">
              <a:buFont typeface="Wingdings" panose="05000000000000000000" pitchFamily="2" charset="2"/>
              <a:buChar char="ü"/>
              <a:defRPr/>
            </a:pPr>
            <a:r>
              <a:rPr lang="vi-VN" sz="2200" dirty="0">
                <a:solidFill>
                  <a:srgbClr val="14558F"/>
                </a:solidFill>
              </a:rPr>
              <a:t>Các cơ quan quy hoạch khu vực (ví dụ: Hội đồng Quy hoạch Khu vực Đô thị, Ủy ban Cape Cod)</a:t>
            </a:r>
            <a:endParaRPr lang="en-US" sz="2200" dirty="0">
              <a:solidFill>
                <a:srgbClr val="14558F"/>
              </a:solidFill>
            </a:endParaRPr>
          </a:p>
          <a:p>
            <a:pPr marL="342900" indent="-342900">
              <a:buFont typeface="Wingdings" panose="05000000000000000000" pitchFamily="2" charset="2"/>
              <a:buChar char="ü"/>
              <a:defRPr/>
            </a:pPr>
            <a:r>
              <a:rPr lang="vi-VN" sz="2200" dirty="0">
                <a:solidFill>
                  <a:srgbClr val="14558F"/>
                </a:solidFill>
              </a:rPr>
              <a:t>Các bộ lạc được công nhận ở cấp liên bang, cấp tiểu bang hoặc được tiểu bang thừa nhận</a:t>
            </a:r>
            <a:endParaRPr lang="en-US" sz="2200" dirty="0">
              <a:solidFill>
                <a:srgbClr val="14558F"/>
              </a:solidFill>
            </a:endParaRPr>
          </a:p>
          <a:p>
            <a:pPr marL="342900" indent="-342900">
              <a:buFont typeface="Wingdings" panose="05000000000000000000" pitchFamily="2" charset="2"/>
              <a:buChar char="ü"/>
              <a:defRPr/>
            </a:pPr>
            <a:r>
              <a:rPr lang="vi-VN" sz="2200" dirty="0">
                <a:solidFill>
                  <a:srgbClr val="14558F"/>
                </a:solidFill>
              </a:rPr>
              <a:t>Nhóm từ ba cá nhân trở lên (“tổ chức không có tư cách pháp nhân”) và có thể bị ảnh hưởng trực tiếp và đáng kể bởi thủ tục</a:t>
            </a:r>
            <a:endParaRPr kumimoji="0" lang="en-US" sz="2200" b="0" i="0" u="none" strike="noStrike" kern="100" cap="none" spc="0" normalizeH="0" baseline="0" noProof="0" dirty="0">
              <a:ln>
                <a:noFill/>
              </a:ln>
              <a:solidFill>
                <a:srgbClr val="14558F"/>
              </a:solidFill>
              <a:effectLst/>
              <a:uLnTx/>
              <a:uFillTx/>
              <a:latin typeface="Aptos" panose="020B0004020202020204"/>
              <a:ea typeface="+mn-ea"/>
              <a:cs typeface="+mn-cs"/>
            </a:endParaRPr>
          </a:p>
        </p:txBody>
      </p:sp>
      <p:sp>
        <p:nvSpPr>
          <p:cNvPr id="10" name="TextBox 9">
            <a:extLst>
              <a:ext uri="{FF2B5EF4-FFF2-40B4-BE49-F238E27FC236}">
                <a16:creationId xmlns:a16="http://schemas.microsoft.com/office/drawing/2014/main" id="{5911A4E6-F740-C847-74BB-FC60F51F9B50}"/>
              </a:ext>
            </a:extLst>
          </p:cNvPr>
          <p:cNvSpPr txBox="1"/>
          <p:nvPr/>
        </p:nvSpPr>
        <p:spPr>
          <a:xfrm>
            <a:off x="301174" y="1776056"/>
            <a:ext cx="4401457" cy="1200329"/>
          </a:xfrm>
          <a:prstGeom prst="rect">
            <a:avLst/>
          </a:prstGeom>
          <a:solidFill>
            <a:srgbClr val="388557"/>
          </a:solidFill>
        </p:spPr>
        <p:txBody>
          <a:bodyPr wrap="square" rtlCol="0">
            <a:spAutoFit/>
          </a:bodyPr>
          <a:lstStyle/>
          <a:p>
            <a:r>
              <a:rPr lang="vi-VN" sz="2400" dirty="0">
                <a:solidFill>
                  <a:schemeClr val="bg1"/>
                </a:solidFill>
              </a:rPr>
              <a:t>Chỉ các bên được công nhận tư cách Bên Can thiệp mới đủ điều kiện nhận tài trợ</a:t>
            </a:r>
            <a:endParaRPr lang="en-US" sz="2400" dirty="0">
              <a:solidFill>
                <a:schemeClr val="bg1"/>
              </a:solidFill>
            </a:endParaRPr>
          </a:p>
        </p:txBody>
      </p:sp>
      <p:sp>
        <p:nvSpPr>
          <p:cNvPr id="11" name="TextBox 10">
            <a:extLst>
              <a:ext uri="{FF2B5EF4-FFF2-40B4-BE49-F238E27FC236}">
                <a16:creationId xmlns:a16="http://schemas.microsoft.com/office/drawing/2014/main" id="{A04F73E3-8DA1-D224-0A07-1073E5A40F68}"/>
              </a:ext>
            </a:extLst>
          </p:cNvPr>
          <p:cNvSpPr txBox="1"/>
          <p:nvPr/>
        </p:nvSpPr>
        <p:spPr>
          <a:xfrm>
            <a:off x="301173" y="3267426"/>
            <a:ext cx="4401457" cy="1938992"/>
          </a:xfrm>
          <a:prstGeom prst="rect">
            <a:avLst/>
          </a:prstGeom>
          <a:noFill/>
          <a:ln>
            <a:solidFill>
              <a:srgbClr val="388557"/>
            </a:solidFill>
          </a:ln>
        </p:spPr>
        <p:txBody>
          <a:bodyPr wrap="square" rtlCol="0">
            <a:spAutoFit/>
          </a:bodyPr>
          <a:lstStyle/>
          <a:p>
            <a:r>
              <a:rPr lang="vi-VN" sz="2400" dirty="0">
                <a:solidFill>
                  <a:srgbClr val="388557"/>
                </a:solidFill>
              </a:rPr>
              <a:t>Các đối tượng không đủ điều kiện bao gồm cá nhân, người tham gia hạn chế và những trường hợp có đơn xin can thiệp không được chấp thuận</a:t>
            </a:r>
            <a:endParaRPr lang="en-US" sz="2400" dirty="0">
              <a:solidFill>
                <a:srgbClr val="388557"/>
              </a:solidFill>
            </a:endParaRPr>
          </a:p>
        </p:txBody>
      </p:sp>
      <p:sp>
        <p:nvSpPr>
          <p:cNvPr id="5" name="Slide Number Placeholder 4">
            <a:extLst>
              <a:ext uri="{FF2B5EF4-FFF2-40B4-BE49-F238E27FC236}">
                <a16:creationId xmlns:a16="http://schemas.microsoft.com/office/drawing/2014/main" id="{825D699D-DE3C-9E4C-0B9F-02AD7D8DC663}"/>
              </a:ext>
            </a:extLst>
          </p:cNvPr>
          <p:cNvSpPr>
            <a:spLocks noGrp="1"/>
          </p:cNvSpPr>
          <p:nvPr>
            <p:ph type="sldNum" sz="quarter" idx="12"/>
          </p:nvPr>
        </p:nvSpPr>
        <p:spPr>
          <a:xfrm>
            <a:off x="9448800" y="6264260"/>
            <a:ext cx="2743200" cy="365125"/>
          </a:xfrm>
        </p:spPr>
        <p:txBody>
          <a:bodyPr/>
          <a:lstStyle/>
          <a:p>
            <a:fld id="{330EA680-D336-4FF7-8B7A-9848BB0A1C32}" type="slidenum">
              <a:rPr lang="en-US" sz="1800" smtClean="0">
                <a:solidFill>
                  <a:schemeClr val="tx1"/>
                </a:solidFill>
              </a:rPr>
              <a:t>10</a:t>
            </a:fld>
            <a:endParaRPr lang="en-US" sz="1800">
              <a:solidFill>
                <a:schemeClr val="tx1"/>
              </a:solidFill>
            </a:endParaRPr>
          </a:p>
        </p:txBody>
      </p:sp>
    </p:spTree>
    <p:extLst>
      <p:ext uri="{BB962C8B-B14F-4D97-AF65-F5344CB8AC3E}">
        <p14:creationId xmlns:p14="http://schemas.microsoft.com/office/powerpoint/2010/main" val="240784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B9D1-88F2-80C0-21E0-1E6DC440EBB9}"/>
              </a:ext>
            </a:extLst>
          </p:cNvPr>
          <p:cNvSpPr>
            <a:spLocks noGrp="1"/>
          </p:cNvSpPr>
          <p:nvPr>
            <p:ph type="title"/>
          </p:nvPr>
        </p:nvSpPr>
        <p:spPr/>
        <p:txBody>
          <a:bodyPr/>
          <a:lstStyle/>
          <a:p>
            <a:r>
              <a:rPr lang="vi-VN" sz="2800" dirty="0">
                <a:latin typeface="+mn-lt"/>
              </a:rPr>
              <a:t>Thông tin cần cung cấp trong hồ sơ xin tài trợ</a:t>
            </a:r>
            <a:endParaRPr lang="en-US" sz="2800" dirty="0">
              <a:latin typeface="+mn-lt"/>
            </a:endParaRPr>
          </a:p>
        </p:txBody>
      </p:sp>
      <p:sp>
        <p:nvSpPr>
          <p:cNvPr id="5" name="Content Placeholder 2">
            <a:extLst>
              <a:ext uri="{FF2B5EF4-FFF2-40B4-BE49-F238E27FC236}">
                <a16:creationId xmlns:a16="http://schemas.microsoft.com/office/drawing/2014/main" id="{C71BED09-8C8B-EF5F-0F69-1D2E105D5B17}"/>
              </a:ext>
            </a:extLst>
          </p:cNvPr>
          <p:cNvSpPr txBox="1">
            <a:spLocks/>
          </p:cNvSpPr>
          <p:nvPr/>
        </p:nvSpPr>
        <p:spPr>
          <a:xfrm>
            <a:off x="292100" y="997709"/>
            <a:ext cx="5967977" cy="5470787"/>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sz="2000" dirty="0"/>
              <a:t>Hồ sơ xin tài trợ cần</a:t>
            </a:r>
            <a:endParaRPr lang="en-US" sz="2000" dirty="0"/>
          </a:p>
          <a:p>
            <a:r>
              <a:rPr lang="vi-VN" sz="2000" dirty="0"/>
              <a:t>Chứng minh có khó khăn tài chính đáng kể (không thể tham gia nếu không nhận được tài trợ)</a:t>
            </a:r>
          </a:p>
          <a:p>
            <a:r>
              <a:rPr lang="vi-VN" sz="2000" dirty="0"/>
              <a:t>Cung cấp thông tin về 3 thủ tục gần nhất mà người nộp đơn đã tham gia với tư cách Bên Can thiệp (nếu có)</a:t>
            </a:r>
          </a:p>
          <a:p>
            <a:r>
              <a:rPr lang="vi-VN" sz="2000" dirty="0"/>
              <a:t>Mô tả quan điểm và mối quan tâm của người nộp đơn đối với thủ tục</a:t>
            </a:r>
          </a:p>
          <a:p>
            <a:r>
              <a:rPr lang="vi-VN" sz="2000" dirty="0"/>
              <a:t>Trình bày kế hoạch tham gia rõ ràng, hợp lý và khả thi trong thủ tục, bao gồm đóng góp dự kiến vào hồ sơ chứng cứ</a:t>
            </a:r>
          </a:p>
          <a:p>
            <a:r>
              <a:rPr lang="vi-VN" sz="2000" dirty="0"/>
              <a:t>Nêu rõ góc nhìn riêng của người nộp đơn</a:t>
            </a:r>
          </a:p>
          <a:p>
            <a:pPr marL="0" indent="0">
              <a:buNone/>
            </a:pPr>
            <a:endParaRPr lang="en-US" sz="2200" dirty="0">
              <a:solidFill>
                <a:srgbClr val="14558F"/>
              </a:solidFill>
            </a:endParaRPr>
          </a:p>
        </p:txBody>
      </p:sp>
      <p:sp>
        <p:nvSpPr>
          <p:cNvPr id="3" name="Content Placeholder 2">
            <a:extLst>
              <a:ext uri="{FF2B5EF4-FFF2-40B4-BE49-F238E27FC236}">
                <a16:creationId xmlns:a16="http://schemas.microsoft.com/office/drawing/2014/main" id="{C649C056-8BFC-1804-7FB5-8AC98D0FB204}"/>
              </a:ext>
            </a:extLst>
          </p:cNvPr>
          <p:cNvSpPr>
            <a:spLocks noGrp="1"/>
          </p:cNvSpPr>
          <p:nvPr>
            <p:ph idx="1"/>
          </p:nvPr>
        </p:nvSpPr>
        <p:spPr>
          <a:xfrm>
            <a:off x="6544917" y="1085911"/>
            <a:ext cx="5119125" cy="2724414"/>
          </a:xfrm>
          <a:solidFill>
            <a:srgbClr val="388557"/>
          </a:solidFill>
          <a:ln>
            <a:solidFill>
              <a:srgbClr val="388557"/>
            </a:solidFill>
          </a:ln>
        </p:spPr>
        <p:txBody>
          <a:bodyPr vert="horz" lIns="91440" tIns="45720" rIns="91440" bIns="45720" rtlCol="0" anchor="t">
            <a:normAutofit/>
          </a:bodyPr>
          <a:lstStyle/>
          <a:p>
            <a:r>
              <a:rPr lang="vi-VN" sz="2000" b="1" dirty="0">
                <a:solidFill>
                  <a:schemeClr val="bg1"/>
                </a:solidFill>
              </a:rPr>
              <a:t>Các tài liệu cần nộp kèm hồ sơ</a:t>
            </a:r>
            <a:endParaRPr lang="vi-VN" sz="2000" dirty="0">
              <a:solidFill>
                <a:schemeClr val="bg1"/>
              </a:solidFill>
            </a:endParaRPr>
          </a:p>
          <a:p>
            <a:r>
              <a:rPr lang="vi-VN" sz="2000" dirty="0">
                <a:solidFill>
                  <a:schemeClr val="bg1"/>
                </a:solidFill>
              </a:rPr>
              <a:t>Dự toán chi tiết</a:t>
            </a:r>
          </a:p>
          <a:p>
            <a:r>
              <a:rPr lang="vi-VN" sz="2000" dirty="0">
                <a:solidFill>
                  <a:schemeClr val="bg1"/>
                </a:solidFill>
              </a:rPr>
              <a:t>Biểu mẫu thông tin luật sư và chuyên gia</a:t>
            </a:r>
          </a:p>
          <a:p>
            <a:r>
              <a:rPr lang="vi-VN" sz="2000" dirty="0">
                <a:solidFill>
                  <a:schemeClr val="bg1"/>
                </a:solidFill>
              </a:rPr>
              <a:t>Biểu mẫu chuyển khoản điện tử</a:t>
            </a:r>
          </a:p>
          <a:p>
            <a:r>
              <a:rPr lang="vi-VN" sz="2000" dirty="0">
                <a:solidFill>
                  <a:schemeClr val="bg1"/>
                </a:solidFill>
              </a:rPr>
              <a:t>Biểu mẫu W-9 kèm mã số định danh người nộp thuế</a:t>
            </a:r>
          </a:p>
          <a:p>
            <a:r>
              <a:rPr lang="vi-VN" sz="2000" dirty="0">
                <a:solidFill>
                  <a:schemeClr val="bg1"/>
                </a:solidFill>
              </a:rPr>
              <a:t>Biểu mẫu 990</a:t>
            </a:r>
          </a:p>
          <a:p>
            <a:endParaRPr lang="en-US" sz="2200" dirty="0">
              <a:solidFill>
                <a:schemeClr val="bg1"/>
              </a:solidFill>
            </a:endParaRPr>
          </a:p>
        </p:txBody>
      </p:sp>
      <p:sp>
        <p:nvSpPr>
          <p:cNvPr id="4" name="Slide Number Placeholder 3">
            <a:extLst>
              <a:ext uri="{FF2B5EF4-FFF2-40B4-BE49-F238E27FC236}">
                <a16:creationId xmlns:a16="http://schemas.microsoft.com/office/drawing/2014/main" id="{61CE31FC-8F94-762F-7CF7-6F78893D10A5}"/>
              </a:ext>
            </a:extLst>
          </p:cNvPr>
          <p:cNvSpPr>
            <a:spLocks noGrp="1"/>
          </p:cNvSpPr>
          <p:nvPr>
            <p:ph type="sldNum" sz="quarter" idx="12"/>
          </p:nvPr>
        </p:nvSpPr>
        <p:spPr/>
        <p:txBody>
          <a:bodyPr/>
          <a:lstStyle/>
          <a:p>
            <a:fld id="{330EA680-D336-4FF7-8B7A-9848BB0A1C32}" type="slidenum">
              <a:rPr lang="en-US" sz="1800" smtClean="0">
                <a:solidFill>
                  <a:schemeClr val="tx1"/>
                </a:solidFill>
              </a:rPr>
              <a:t>11</a:t>
            </a:fld>
            <a:endParaRPr lang="en-US">
              <a:solidFill>
                <a:schemeClr val="tx1"/>
              </a:solidFill>
            </a:endParaRPr>
          </a:p>
        </p:txBody>
      </p:sp>
    </p:spTree>
    <p:extLst>
      <p:ext uri="{BB962C8B-B14F-4D97-AF65-F5344CB8AC3E}">
        <p14:creationId xmlns:p14="http://schemas.microsoft.com/office/powerpoint/2010/main" val="249081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6211-1A96-4081-7534-B4A4EBAC4C0E}"/>
              </a:ext>
            </a:extLst>
          </p:cNvPr>
          <p:cNvSpPr>
            <a:spLocks noGrp="1"/>
          </p:cNvSpPr>
          <p:nvPr>
            <p:ph type="title"/>
          </p:nvPr>
        </p:nvSpPr>
        <p:spPr>
          <a:xfrm>
            <a:off x="311284" y="31469"/>
            <a:ext cx="10829145" cy="425733"/>
          </a:xfrm>
        </p:spPr>
        <p:txBody>
          <a:bodyPr/>
          <a:lstStyle/>
          <a:p>
            <a:r>
              <a:rPr lang="en-US" sz="2800" dirty="0" err="1">
                <a:latin typeface="Arial" panose="020B0604020202020204" pitchFamily="34" charset="0"/>
                <a:cs typeface="Arial" panose="020B0604020202020204" pitchFamily="34" charset="0"/>
              </a:rPr>
              <a:t>Khoản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tài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toán</a:t>
            </a:r>
            <a:endParaRPr lang="en-US" sz="28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56F45461-D044-917E-2080-1F4A3109E505}"/>
              </a:ext>
            </a:extLst>
          </p:cNvPr>
          <p:cNvSpPr txBox="1">
            <a:spLocks/>
          </p:cNvSpPr>
          <p:nvPr/>
        </p:nvSpPr>
        <p:spPr>
          <a:xfrm>
            <a:off x="866513" y="830025"/>
            <a:ext cx="4587227" cy="3524261"/>
          </a:xfrm>
          <a:prstGeom prst="rect">
            <a:avLst/>
          </a:prstGeom>
          <a:solidFill>
            <a:srgbClr val="388557"/>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latin typeface="Arial" panose="020B0604020202020204" pitchFamily="34" charset="0"/>
                <a:cs typeface="Arial" panose="020B0604020202020204" pitchFamily="34" charset="0"/>
              </a:rPr>
              <a:t>Mức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endParaRPr lang="en-US" b="1" dirty="0">
              <a:solidFill>
                <a:schemeClr val="bg1"/>
              </a:solidFill>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Tối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đa</a:t>
            </a:r>
            <a:r>
              <a:rPr lang="en-US" dirty="0">
                <a:latin typeface="Arial" panose="020B0604020202020204" pitchFamily="34" charset="0"/>
                <a:cs typeface="Arial" panose="020B0604020202020204" pitchFamily="34" charset="0"/>
              </a:rPr>
              <a:t> 150.000 </a:t>
            </a:r>
            <a:r>
              <a:rPr lang="en-US" dirty="0" err="1">
                <a:latin typeface="Arial" panose="020B0604020202020204" pitchFamily="34" charset="0"/>
                <a:cs typeface="Arial" panose="020B0604020202020204" pitchFamily="34" charset="0"/>
              </a:rPr>
              <a:t>đô</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Mỹ</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mỗi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nhận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Tối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đa</a:t>
            </a:r>
            <a:r>
              <a:rPr lang="en-US" dirty="0">
                <a:latin typeface="Arial" panose="020B0604020202020204" pitchFamily="34" charset="0"/>
                <a:cs typeface="Arial" panose="020B0604020202020204" pitchFamily="34" charset="0"/>
              </a:rPr>
              <a:t> 500.000 </a:t>
            </a:r>
            <a:r>
              <a:rPr lang="en-US" dirty="0" err="1">
                <a:latin typeface="Arial" panose="020B0604020202020204" pitchFamily="34" charset="0"/>
                <a:cs typeface="Arial" panose="020B0604020202020204" pitchFamily="34" charset="0"/>
              </a:rPr>
              <a:t>đô</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Mỹ</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nhận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một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tục</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B95E029-A58F-B57F-00A9-3899674A8653}"/>
              </a:ext>
            </a:extLst>
          </p:cNvPr>
          <p:cNvSpPr>
            <a:spLocks noGrp="1"/>
          </p:cNvSpPr>
          <p:nvPr>
            <p:ph idx="1"/>
          </p:nvPr>
        </p:nvSpPr>
        <p:spPr>
          <a:xfrm>
            <a:off x="5725856" y="816428"/>
            <a:ext cx="5178354" cy="3679356"/>
          </a:xfrm>
          <a:ln>
            <a:noFill/>
          </a:ln>
        </p:spPr>
        <p:txBody>
          <a:bodyPr>
            <a:normAutofit fontScale="92500" lnSpcReduction="20000"/>
          </a:bodyPr>
          <a:lstStyle/>
          <a:p>
            <a:pPr marL="0" indent="0">
              <a:buNone/>
            </a:pPr>
            <a:r>
              <a:rPr lang="en-US" dirty="0" err="1">
                <a:latin typeface="Arial" panose="020B0604020202020204" pitchFamily="34" charset="0"/>
                <a:cs typeface="Arial" panose="020B0604020202020204" pitchFamily="34" charset="0"/>
              </a:rPr>
              <a:t>Hình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thức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thanh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toán</a:t>
            </a:r>
            <a:endParaRPr lang="en-US" dirty="0">
              <a:latin typeface="Arial" panose="020B0604020202020204" pitchFamily="34" charset="0"/>
              <a:cs typeface="Arial" panose="020B0604020202020204" pitchFamily="34" charset="0"/>
            </a:endParaRPr>
          </a:p>
          <a:p>
            <a:pPr marL="0" indent="0">
              <a:buNone/>
            </a:pPr>
            <a:r>
              <a:rPr lang="en-US" dirty="0" err="1">
                <a:latin typeface="Arial" panose="020B0604020202020204" pitchFamily="34" charset="0"/>
                <a:cs typeface="Arial" panose="020B0604020202020204" pitchFamily="34" charset="0"/>
              </a:rPr>
              <a:t>Bên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nhận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lựa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chọn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nhận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khoản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theo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một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thức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solidFill>
                  <a:srgbClr val="14558F"/>
                </a:solidFill>
                <a:latin typeface="Arial" panose="020B0604020202020204" pitchFamily="34" charset="0"/>
                <a:cs typeface="Arial" panose="020B0604020202020204" pitchFamily="34" charset="0"/>
                <a:sym typeface="Wingdings" panose="05000000000000000000" pitchFamily="2" charset="2"/>
              </a:rPr>
              <a:t>:</a:t>
            </a:r>
          </a:p>
          <a:p>
            <a:pPr marL="0" indent="0">
              <a:buNone/>
            </a:pPr>
            <a:r>
              <a:rPr lang="vi-VN" dirty="0">
                <a:latin typeface="Arial" panose="020B0604020202020204" pitchFamily="34" charset="0"/>
                <a:cs typeface="Arial" panose="020B0604020202020204" pitchFamily="34" charset="0"/>
              </a:rPr>
              <a:t>a) Thanh toán trước (trả theo từng đợt tối đa 20% giá trị tài trợ)</a:t>
            </a:r>
            <a:endParaRPr lang="en-US" dirty="0">
              <a:solidFill>
                <a:srgbClr val="14558F"/>
              </a:solidFill>
              <a:latin typeface="Arial" panose="020B0604020202020204" pitchFamily="34" charset="0"/>
              <a:cs typeface="Arial" panose="020B0604020202020204" pitchFamily="34" charset="0"/>
              <a:sym typeface="Wingdings" panose="05000000000000000000" pitchFamily="2" charset="2"/>
            </a:endParaRPr>
          </a:p>
          <a:p>
            <a:pPr lvl="1"/>
            <a:r>
              <a:rPr lang="vi-VN" sz="2400" dirty="0">
                <a:latin typeface="Arial" panose="020B0604020202020204" pitchFamily="34" charset="0"/>
                <a:cs typeface="Arial" panose="020B0604020202020204" pitchFamily="34" charset="0"/>
              </a:rPr>
              <a:t>Thanh toán trước yêu cầu chứng minh có lý do chính đáng và khó khăn tài chính đáng kể</a:t>
            </a:r>
            <a:endParaRPr lang="en-US" sz="2400" dirty="0">
              <a:solidFill>
                <a:srgbClr val="14558F"/>
              </a:solidFill>
              <a:latin typeface="Arial" panose="020B0604020202020204" pitchFamily="34" charset="0"/>
              <a:cs typeface="Arial" panose="020B0604020202020204" pitchFamily="34" charset="0"/>
              <a:sym typeface="Wingdings" panose="05000000000000000000" pitchFamily="2" charset="2"/>
            </a:endParaRPr>
          </a:p>
          <a:p>
            <a:pPr marL="0" indent="0">
              <a:buNone/>
            </a:pPr>
            <a:r>
              <a:rPr lang="en-US" dirty="0">
                <a:latin typeface="Arial" panose="020B0604020202020204" pitchFamily="34" charset="0"/>
                <a:cs typeface="Arial" panose="020B0604020202020204" pitchFamily="34" charset="0"/>
              </a:rPr>
              <a:t>b) </a:t>
            </a:r>
            <a:r>
              <a:rPr lang="en-US" dirty="0" err="1">
                <a:latin typeface="Arial" panose="020B0604020202020204" pitchFamily="34" charset="0"/>
                <a:cs typeface="Arial" panose="020B0604020202020204" pitchFamily="34" charset="0"/>
              </a:rPr>
              <a:t>Hoàn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trả</a:t>
            </a:r>
            <a:r>
              <a:rPr lang="en-US" dirty="0">
                <a:latin typeface="Arial" panose="020B0604020202020204" pitchFamily="34" charset="0"/>
                <a:cs typeface="Arial" panose="020B0604020202020204" pitchFamily="34" charset="0"/>
              </a:rPr>
              <a:t> chi </a:t>
            </a:r>
            <a:r>
              <a:rPr lang="en-US" dirty="0" err="1">
                <a:latin typeface="Arial" panose="020B0604020202020204" pitchFamily="34" charset="0"/>
                <a:cs typeface="Arial" panose="020B0604020202020204" pitchFamily="34" charset="0"/>
              </a:rPr>
              <a:t>phí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khoản</a:t>
            </a:r>
            <a:r>
              <a:rPr lang="en-US" dirty="0">
                <a:latin typeface="Arial" panose="020B0604020202020204" pitchFamily="34" charset="0"/>
                <a:cs typeface="Arial" panose="020B0604020202020204" pitchFamily="34" charset="0"/>
              </a:rPr>
              <a:t> chi </a:t>
            </a:r>
            <a:r>
              <a:rPr lang="en-US" dirty="0" err="1">
                <a:latin typeface="Arial" panose="020B0604020202020204" pitchFamily="34" charset="0"/>
                <a:cs typeface="Arial" panose="020B0604020202020204" pitchFamily="34" charset="0"/>
              </a:rPr>
              <a:t>phí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suốt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tục</a:t>
            </a:r>
            <a:endParaRPr lang="en-US" dirty="0">
              <a:solidFill>
                <a:srgbClr val="14558F"/>
              </a:solidFill>
              <a:latin typeface="Arial" panose="020B0604020202020204" pitchFamily="34" charset="0"/>
              <a:cs typeface="Arial" panose="020B0604020202020204" pitchFamily="34" charset="0"/>
              <a:sym typeface="Wingdings" panose="05000000000000000000" pitchFamily="2" charset="2"/>
            </a:endParaRPr>
          </a:p>
        </p:txBody>
      </p:sp>
      <p:sp>
        <p:nvSpPr>
          <p:cNvPr id="6" name="TextBox 5">
            <a:extLst>
              <a:ext uri="{FF2B5EF4-FFF2-40B4-BE49-F238E27FC236}">
                <a16:creationId xmlns:a16="http://schemas.microsoft.com/office/drawing/2014/main" id="{A5D56BD4-A097-2F6F-9823-671DE261137D}"/>
              </a:ext>
            </a:extLst>
          </p:cNvPr>
          <p:cNvSpPr txBox="1"/>
          <p:nvPr/>
        </p:nvSpPr>
        <p:spPr>
          <a:xfrm>
            <a:off x="866513" y="4855011"/>
            <a:ext cx="10273917" cy="1628916"/>
          </a:xfrm>
          <a:prstGeom prst="rect">
            <a:avLst/>
          </a:prstGeom>
          <a:noFill/>
          <a:ln>
            <a:solidFill>
              <a:srgbClr val="388557"/>
            </a:solidFill>
          </a:ln>
        </p:spPr>
        <p:txBody>
          <a:bodyPr wrap="square" rtlCol="0">
            <a:noAutofit/>
          </a:bodyPr>
          <a:lstStyle/>
          <a:p>
            <a:r>
              <a:rPr lang="vi-VN" sz="2400" dirty="0"/>
              <a:t>Yêu cầu thanh toán phải được nộp trên hệ thống GMS kèm theo tài liệu chứng minh (báo giá, hóa đơn hoặc biên lai)</a:t>
            </a:r>
            <a:endParaRPr lang="en-US" sz="2400" dirty="0">
              <a:solidFill>
                <a:srgbClr val="14558F"/>
              </a:solidFill>
            </a:endParaRPr>
          </a:p>
          <a:p>
            <a:pPr marL="285750" indent="-285750">
              <a:buFont typeface="Arial" panose="020B0604020202020204" pitchFamily="34" charset="0"/>
              <a:buChar char="•"/>
            </a:pPr>
            <a:r>
              <a:rPr lang="vi-VN" sz="2400" dirty="0"/>
              <a:t>Khoản thanh toán được giải ngân trong vòng 30 ngày kể từ khi nhận được yêu cầu thanh toán</a:t>
            </a:r>
            <a:endParaRPr lang="en-US" dirty="0">
              <a:solidFill>
                <a:srgbClr val="14558F"/>
              </a:solidFill>
            </a:endParaRPr>
          </a:p>
        </p:txBody>
      </p:sp>
      <p:sp>
        <p:nvSpPr>
          <p:cNvPr id="4" name="Slide Number Placeholder 3">
            <a:extLst>
              <a:ext uri="{FF2B5EF4-FFF2-40B4-BE49-F238E27FC236}">
                <a16:creationId xmlns:a16="http://schemas.microsoft.com/office/drawing/2014/main" id="{676EA346-AAE4-1532-1F70-4F9DF501A036}"/>
              </a:ext>
            </a:extLst>
          </p:cNvPr>
          <p:cNvSpPr>
            <a:spLocks noGrp="1"/>
          </p:cNvSpPr>
          <p:nvPr>
            <p:ph type="sldNum" sz="quarter" idx="12"/>
          </p:nvPr>
        </p:nvSpPr>
        <p:spPr/>
        <p:txBody>
          <a:bodyPr/>
          <a:lstStyle/>
          <a:p>
            <a:fld id="{330EA680-D336-4FF7-8B7A-9848BB0A1C32}" type="slidenum">
              <a:rPr lang="en-US" sz="1800" smtClean="0">
                <a:solidFill>
                  <a:schemeClr val="tx1"/>
                </a:solidFill>
              </a:rPr>
              <a:t>12</a:t>
            </a:fld>
            <a:endParaRPr lang="en-US">
              <a:solidFill>
                <a:schemeClr val="tx1"/>
              </a:solidFill>
            </a:endParaRPr>
          </a:p>
        </p:txBody>
      </p:sp>
    </p:spTree>
    <p:extLst>
      <p:ext uri="{BB962C8B-B14F-4D97-AF65-F5344CB8AC3E}">
        <p14:creationId xmlns:p14="http://schemas.microsoft.com/office/powerpoint/2010/main" val="297355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7BE1-E989-275F-542E-954C354598B1}"/>
              </a:ext>
            </a:extLst>
          </p:cNvPr>
          <p:cNvSpPr>
            <a:spLocks noGrp="1"/>
          </p:cNvSpPr>
          <p:nvPr>
            <p:ph type="title"/>
          </p:nvPr>
        </p:nvSpPr>
        <p:spPr/>
        <p:txBody>
          <a:bodyPr/>
          <a:lstStyle/>
          <a:p>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tài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endParaRPr lang="en-US" sz="28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B71C465-2910-EA56-CB96-287CCC999403}"/>
              </a:ext>
            </a:extLst>
          </p:cNvPr>
          <p:cNvSpPr txBox="1">
            <a:spLocks/>
          </p:cNvSpPr>
          <p:nvPr/>
        </p:nvSpPr>
        <p:spPr>
          <a:xfrm>
            <a:off x="1110481" y="1171342"/>
            <a:ext cx="4633917" cy="3999383"/>
          </a:xfrm>
          <a:prstGeom prst="rect">
            <a:avLst/>
          </a:prstGeom>
          <a:solidFill>
            <a:srgbClr val="388557"/>
          </a:solid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latin typeface="Arial" panose="020B0604020202020204" pitchFamily="34" charset="0"/>
                <a:cs typeface="Arial" panose="020B0604020202020204" pitchFamily="34" charset="0"/>
              </a:rPr>
              <a:t>Các</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khoản</a:t>
            </a:r>
            <a:r>
              <a:rPr lang="en-US" dirty="0">
                <a:solidFill>
                  <a:schemeClr val="bg1"/>
                </a:solidFill>
                <a:latin typeface="Arial" panose="020B0604020202020204" pitchFamily="34" charset="0"/>
                <a:cs typeface="Arial" panose="020B0604020202020204" pitchFamily="34" charset="0"/>
              </a:rPr>
              <a:t> chi </a:t>
            </a:r>
            <a:r>
              <a:rPr lang="en-US" dirty="0" err="1">
                <a:solidFill>
                  <a:schemeClr val="bg1"/>
                </a:solidFill>
                <a:latin typeface="Arial" panose="020B0604020202020204" pitchFamily="34" charset="0"/>
                <a:cs typeface="Arial" panose="020B0604020202020204" pitchFamily="34" charset="0"/>
              </a:rPr>
              <a:t>hợp</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lệ</a:t>
            </a:r>
            <a:endParaRPr lang="en-US" b="1" dirty="0">
              <a:solidFill>
                <a:schemeClr val="bg1"/>
              </a:solidFill>
              <a:latin typeface="Arial" panose="020B0604020202020204" pitchFamily="34" charset="0"/>
              <a:cs typeface="Arial" panose="020B0604020202020204" pitchFamily="34" charset="0"/>
            </a:endParaRPr>
          </a:p>
          <a:p>
            <a:r>
              <a:rPr lang="vi-VN" dirty="0">
                <a:solidFill>
                  <a:schemeClr val="bg1"/>
                </a:solidFill>
                <a:latin typeface="Arial" panose="020B0604020202020204" pitchFamily="34" charset="0"/>
                <a:cs typeface="Arial" panose="020B0604020202020204" pitchFamily="34" charset="0"/>
              </a:rPr>
              <a:t>Chi phí hành chính tối đa 10% giá trị tài trợ hoặc cao hơn nếu được Giám đốc DPP cho phép</a:t>
            </a:r>
          </a:p>
          <a:p>
            <a:r>
              <a:rPr lang="vi-VN" dirty="0">
                <a:solidFill>
                  <a:schemeClr val="bg1"/>
                </a:solidFill>
                <a:latin typeface="Arial" panose="020B0604020202020204" pitchFamily="34" charset="0"/>
                <a:cs typeface="Arial" panose="020B0604020202020204" pitchFamily="34" charset="0"/>
              </a:rPr>
              <a:t>Chi phí thuê luật sư</a:t>
            </a:r>
          </a:p>
          <a:p>
            <a:r>
              <a:rPr lang="vi-VN" dirty="0">
                <a:solidFill>
                  <a:schemeClr val="bg1"/>
                </a:solidFill>
                <a:latin typeface="Arial" panose="020B0604020202020204" pitchFamily="34" charset="0"/>
                <a:cs typeface="Arial" panose="020B0604020202020204" pitchFamily="34" charset="0"/>
              </a:rPr>
              <a:t>Chi phí chuyên gia làm chứng, bao gồm chi phí chuyên gia cộng đồng*</a:t>
            </a:r>
            <a:endParaRPr lang="en-US" dirty="0">
              <a:solidFill>
                <a:schemeClr val="bg1"/>
              </a:solidFill>
              <a:latin typeface="Arial" panose="020B0604020202020204" pitchFamily="34" charset="0"/>
              <a:cs typeface="Arial" panose="020B0604020202020204" pitchFamily="34" charset="0"/>
            </a:endParaRPr>
          </a:p>
          <a:p>
            <a:pPr marL="0" indent="0">
              <a:buNone/>
            </a:pPr>
            <a:endParaRPr lang="en-US" dirty="0"/>
          </a:p>
        </p:txBody>
      </p:sp>
      <p:sp>
        <p:nvSpPr>
          <p:cNvPr id="9" name="TextBox 8">
            <a:extLst>
              <a:ext uri="{FF2B5EF4-FFF2-40B4-BE49-F238E27FC236}">
                <a16:creationId xmlns:a16="http://schemas.microsoft.com/office/drawing/2014/main" id="{C967C927-BFDF-A6A9-051E-196C7EF935C3}"/>
              </a:ext>
            </a:extLst>
          </p:cNvPr>
          <p:cNvSpPr txBox="1"/>
          <p:nvPr/>
        </p:nvSpPr>
        <p:spPr>
          <a:xfrm>
            <a:off x="853824" y="5908338"/>
            <a:ext cx="10593844" cy="646331"/>
          </a:xfrm>
          <a:prstGeom prst="rect">
            <a:avLst/>
          </a:prstGeom>
          <a:noFill/>
          <a:ln>
            <a:solidFill>
              <a:srgbClr val="388557"/>
            </a:solidFill>
          </a:ln>
        </p:spPr>
        <p:txBody>
          <a:bodyPr wrap="square" rtlCol="0">
            <a:spAutoFit/>
          </a:bodyPr>
          <a:lstStyle/>
          <a:p>
            <a:r>
              <a:rPr lang="vi-VN" dirty="0">
                <a:latin typeface="Arial" panose="020B0604020202020204" pitchFamily="34" charset="0"/>
                <a:cs typeface="Arial" panose="020B0604020202020204" pitchFamily="34" charset="0"/>
              </a:rPr>
              <a:t>Chuyên gia cộng đồng: Thành viên của cộng đồng bị ảnh hưởng, bao gồm cư dân hoặc các nhóm cộng đồng, có kiến thức hoặc kinh nghiệm thực tế liên quan đến thủ tục</a:t>
            </a:r>
            <a:endParaRPr lang="en-US" dirty="0">
              <a:solidFill>
                <a:srgbClr val="388557"/>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FE124F-AE46-C3B0-06E1-C926E8CF3B59}"/>
              </a:ext>
            </a:extLst>
          </p:cNvPr>
          <p:cNvSpPr txBox="1"/>
          <p:nvPr/>
        </p:nvSpPr>
        <p:spPr>
          <a:xfrm>
            <a:off x="6575912" y="1158833"/>
            <a:ext cx="5480957" cy="4011892"/>
          </a:xfrm>
          <a:prstGeom prst="rect">
            <a:avLst/>
          </a:prstGeom>
          <a:noFill/>
          <a:ln>
            <a:noFill/>
          </a:ln>
        </p:spPr>
        <p:txBody>
          <a:bodyPr wrap="square" lIns="91440" tIns="45720" rIns="91440" bIns="45720" rtlCol="0" anchor="t">
            <a:noAutofit/>
          </a:bodyPr>
          <a:lstStyle/>
          <a:p>
            <a:pPr>
              <a:spcAft>
                <a:spcPts val="1000"/>
              </a:spcAft>
            </a:pP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khoản</a:t>
            </a:r>
            <a:r>
              <a:rPr lang="en-US" sz="2400" dirty="0">
                <a:latin typeface="Arial" panose="020B0604020202020204" pitchFamily="34" charset="0"/>
                <a:cs typeface="Arial" panose="020B0604020202020204" pitchFamily="34" charset="0"/>
              </a:rPr>
              <a:t> chi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hợp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a:t>
            </a:r>
            <a:endParaRPr lang="en-US" sz="2400" b="1" dirty="0">
              <a:solidFill>
                <a:srgbClr val="14558F"/>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Mua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thuê</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bị</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động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trị</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cáo</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tiếp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nhằm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điểm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tài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tục</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Chi </a:t>
            </a:r>
            <a:r>
              <a:rPr lang="en-US" sz="2400" dirty="0" err="1">
                <a:latin typeface="Arial" panose="020B0604020202020204" pitchFamily="34" charset="0"/>
                <a:cs typeface="Arial" panose="020B0604020202020204" pitchFamily="34" charset="0"/>
              </a:rPr>
              <a:t>phí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nghị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định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cuối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DPU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EFSB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tục</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khoản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dụng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luật</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đạo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đức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phù</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hợp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khác</a:t>
            </a:r>
            <a:endParaRPr lang="en-US"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A879CB-F032-DB9B-B44A-FE8852BFBA76}"/>
              </a:ext>
            </a:extLst>
          </p:cNvPr>
          <p:cNvSpPr>
            <a:spLocks noGrp="1"/>
          </p:cNvSpPr>
          <p:nvPr>
            <p:ph type="sldNum" sz="quarter" idx="12"/>
          </p:nvPr>
        </p:nvSpPr>
        <p:spPr/>
        <p:txBody>
          <a:bodyPr/>
          <a:lstStyle/>
          <a:p>
            <a:fld id="{330EA680-D336-4FF7-8B7A-9848BB0A1C32}" type="slidenum">
              <a:rPr lang="en-US" sz="1800" smtClean="0">
                <a:solidFill>
                  <a:schemeClr val="tx1"/>
                </a:solidFill>
              </a:rPr>
              <a:t>13</a:t>
            </a:fld>
            <a:endParaRPr lang="en-US" sz="1800">
              <a:solidFill>
                <a:schemeClr val="tx1"/>
              </a:solidFill>
            </a:endParaRPr>
          </a:p>
        </p:txBody>
      </p:sp>
      <p:pic>
        <p:nvPicPr>
          <p:cNvPr id="8" name="Graphic 7">
            <a:extLst>
              <a:ext uri="{FF2B5EF4-FFF2-40B4-BE49-F238E27FC236}">
                <a16:creationId xmlns:a16="http://schemas.microsoft.com/office/drawing/2014/main" id="{89523A8D-EB8F-EEC5-232B-CAD4BBB6C36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5134" y="2951609"/>
            <a:ext cx="676960" cy="676960"/>
          </a:xfrm>
          <a:prstGeom prst="rect">
            <a:avLst/>
          </a:prstGeom>
        </p:spPr>
      </p:pic>
      <p:pic>
        <p:nvPicPr>
          <p:cNvPr id="12" name="Graphic 11">
            <a:extLst>
              <a:ext uri="{FF2B5EF4-FFF2-40B4-BE49-F238E27FC236}">
                <a16:creationId xmlns:a16="http://schemas.microsoft.com/office/drawing/2014/main" id="{E2B2EE61-E4A0-4E8B-6718-7FA883DAEF3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376" y="1897405"/>
            <a:ext cx="646331" cy="646331"/>
          </a:xfrm>
          <a:prstGeom prst="rect">
            <a:avLst/>
          </a:prstGeom>
        </p:spPr>
      </p:pic>
      <p:pic>
        <p:nvPicPr>
          <p:cNvPr id="14" name="Graphic 13">
            <a:extLst>
              <a:ext uri="{FF2B5EF4-FFF2-40B4-BE49-F238E27FC236}">
                <a16:creationId xmlns:a16="http://schemas.microsoft.com/office/drawing/2014/main" id="{3C2D2143-C092-28D1-2C49-3CE3B8C400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3221" y="3764107"/>
            <a:ext cx="544670" cy="544670"/>
          </a:xfrm>
          <a:prstGeom prst="rect">
            <a:avLst/>
          </a:prstGeom>
        </p:spPr>
      </p:pic>
      <p:pic>
        <p:nvPicPr>
          <p:cNvPr id="16" name="Graphic 15">
            <a:extLst>
              <a:ext uri="{FF2B5EF4-FFF2-40B4-BE49-F238E27FC236}">
                <a16:creationId xmlns:a16="http://schemas.microsoft.com/office/drawing/2014/main" id="{3880D188-87C7-83BE-DFAD-D72F2BF2C6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29581" y="1602718"/>
            <a:ext cx="646331" cy="646331"/>
          </a:xfrm>
          <a:prstGeom prst="rect">
            <a:avLst/>
          </a:prstGeom>
        </p:spPr>
      </p:pic>
      <p:pic>
        <p:nvPicPr>
          <p:cNvPr id="18" name="Graphic 17">
            <a:extLst>
              <a:ext uri="{FF2B5EF4-FFF2-40B4-BE49-F238E27FC236}">
                <a16:creationId xmlns:a16="http://schemas.microsoft.com/office/drawing/2014/main" id="{8592D45A-B0E8-DC9B-7AE1-4934D2EAA2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29579" y="2139032"/>
            <a:ext cx="646332" cy="646332"/>
          </a:xfrm>
          <a:prstGeom prst="rect">
            <a:avLst/>
          </a:prstGeom>
        </p:spPr>
      </p:pic>
      <p:pic>
        <p:nvPicPr>
          <p:cNvPr id="20" name="Graphic 19">
            <a:extLst>
              <a:ext uri="{FF2B5EF4-FFF2-40B4-BE49-F238E27FC236}">
                <a16:creationId xmlns:a16="http://schemas.microsoft.com/office/drawing/2014/main" id="{8E05A078-74A2-0CAE-AE73-6C4BC07B5D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9579" y="2805903"/>
            <a:ext cx="646332" cy="646332"/>
          </a:xfrm>
          <a:prstGeom prst="rect">
            <a:avLst/>
          </a:prstGeom>
        </p:spPr>
      </p:pic>
      <p:pic>
        <p:nvPicPr>
          <p:cNvPr id="22" name="Graphic 21">
            <a:extLst>
              <a:ext uri="{FF2B5EF4-FFF2-40B4-BE49-F238E27FC236}">
                <a16:creationId xmlns:a16="http://schemas.microsoft.com/office/drawing/2014/main" id="{16CFDC65-05F4-DF17-40F9-E584D48549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42684" y="3586596"/>
            <a:ext cx="646333" cy="646333"/>
          </a:xfrm>
          <a:prstGeom prst="rect">
            <a:avLst/>
          </a:prstGeom>
        </p:spPr>
      </p:pic>
      <p:pic>
        <p:nvPicPr>
          <p:cNvPr id="24" name="Graphic 23">
            <a:extLst>
              <a:ext uri="{FF2B5EF4-FFF2-40B4-BE49-F238E27FC236}">
                <a16:creationId xmlns:a16="http://schemas.microsoft.com/office/drawing/2014/main" id="{ED575A70-9445-1583-2B7A-0DF75046A2C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29579" y="4417443"/>
            <a:ext cx="646333" cy="646333"/>
          </a:xfrm>
          <a:prstGeom prst="rect">
            <a:avLst/>
          </a:prstGeom>
        </p:spPr>
      </p:pic>
    </p:spTree>
    <p:extLst>
      <p:ext uri="{BB962C8B-B14F-4D97-AF65-F5344CB8AC3E}">
        <p14:creationId xmlns:p14="http://schemas.microsoft.com/office/powerpoint/2010/main" val="42246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C9905-7AAE-BF02-6764-1769041A10A7}"/>
              </a:ext>
            </a:extLst>
          </p:cNvPr>
          <p:cNvSpPr>
            <a:spLocks noGrp="1"/>
          </p:cNvSpPr>
          <p:nvPr>
            <p:ph type="title"/>
          </p:nvPr>
        </p:nvSpPr>
        <p:spPr>
          <a:xfrm>
            <a:off x="-1" y="-5926"/>
            <a:ext cx="11140430" cy="425733"/>
          </a:xfrm>
        </p:spPr>
        <p:txBody>
          <a:bodyPr/>
          <a:lstStyle/>
          <a:p>
            <a:r>
              <a:rPr lang="en-US" sz="2800" dirty="0" err="1">
                <a:latin typeface="Arial" panose="020B0604020202020204" pitchFamily="34" charset="0"/>
                <a:cs typeface="Arial" panose="020B0604020202020204" pitchFamily="34" charset="0"/>
              </a:rPr>
              <a:t>Hệ</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Quản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lý</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Tài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r>
              <a:rPr lang="en-US" sz="2800" dirty="0">
                <a:latin typeface="Arial" panose="020B0604020202020204" pitchFamily="34" charset="0"/>
                <a:cs typeface="Arial" panose="020B0604020202020204" pitchFamily="34" charset="0"/>
              </a:rPr>
              <a:t> (GMS) – </a:t>
            </a:r>
            <a:r>
              <a:rPr lang="en-US" sz="2800" dirty="0" err="1">
                <a:latin typeface="Arial" panose="020B0604020202020204" pitchFamily="34" charset="0"/>
                <a:cs typeface="Arial" panose="020B0604020202020204" pitchFamily="34" charset="0"/>
              </a:rPr>
              <a:t>Màn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nhập</a:t>
            </a:r>
            <a:endParaRPr lang="en-US"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E146E71-43CE-A036-A920-57A69FD66E7C}"/>
              </a:ext>
            </a:extLst>
          </p:cNvPr>
          <p:cNvSpPr txBox="1"/>
          <p:nvPr/>
        </p:nvSpPr>
        <p:spPr>
          <a:xfrm>
            <a:off x="130629" y="736703"/>
            <a:ext cx="2168348" cy="3323987"/>
          </a:xfrm>
          <a:prstGeom prst="rect">
            <a:avLst/>
          </a:prstGeom>
          <a:noFill/>
        </p:spPr>
        <p:txBody>
          <a:bodyPr wrap="square" rtlCol="0">
            <a:spAutoFit/>
          </a:bodyPr>
          <a:lstStyle/>
          <a:p>
            <a:r>
              <a:rPr lang="vi-VN" sz="2400" dirty="0"/>
              <a:t>Người nộp đơn cần đăng ký tài khoản MyMassGov trước và chờ phê duyệt (có thể mất đến 48 giờ)</a:t>
            </a:r>
            <a:endParaRPr lang="en-US" sz="2400" dirty="0">
              <a:solidFill>
                <a:srgbClr val="14558F"/>
              </a:solidFill>
            </a:endParaRPr>
          </a:p>
          <a:p>
            <a:endParaRPr lang="en-US" dirty="0"/>
          </a:p>
        </p:txBody>
      </p:sp>
      <p:pic>
        <p:nvPicPr>
          <p:cNvPr id="9" name="Picture 8" descr="Ảnh chụp màn hình đăng nhập của trang MyMassGov, hiển thị các loại tài khoản khác nhau: người dùng cá nhân, doanh nghiệp/chính quyền địa phương/tổ chức phi lợi nhuận hoặc nhân viên tiểu bang.">
            <a:extLst>
              <a:ext uri="{FF2B5EF4-FFF2-40B4-BE49-F238E27FC236}">
                <a16:creationId xmlns:a16="http://schemas.microsoft.com/office/drawing/2014/main" id="{54BBBD6E-862D-1436-5891-A0C3A3D0EAD7}"/>
              </a:ext>
            </a:extLst>
          </p:cNvPr>
          <p:cNvPicPr>
            <a:picLocks noChangeAspect="1"/>
          </p:cNvPicPr>
          <p:nvPr/>
        </p:nvPicPr>
        <p:blipFill>
          <a:blip r:embed="rId3"/>
          <a:srcRect t="10552" b="15423"/>
          <a:stretch>
            <a:fillRect/>
          </a:stretch>
        </p:blipFill>
        <p:spPr>
          <a:xfrm>
            <a:off x="2386062" y="727580"/>
            <a:ext cx="9067963" cy="5402840"/>
          </a:xfrm>
          <a:prstGeom prst="rect">
            <a:avLst/>
          </a:prstGeom>
        </p:spPr>
      </p:pic>
      <p:sp>
        <p:nvSpPr>
          <p:cNvPr id="4" name="Slide Number Placeholder 3">
            <a:extLst>
              <a:ext uri="{FF2B5EF4-FFF2-40B4-BE49-F238E27FC236}">
                <a16:creationId xmlns:a16="http://schemas.microsoft.com/office/drawing/2014/main" id="{DB2FF2F4-3EFF-4D68-B1FB-4160A60F9969}"/>
              </a:ext>
            </a:extLst>
          </p:cNvPr>
          <p:cNvSpPr>
            <a:spLocks noGrp="1"/>
          </p:cNvSpPr>
          <p:nvPr>
            <p:ph type="sldNum" sz="quarter" idx="12"/>
          </p:nvPr>
        </p:nvSpPr>
        <p:spPr/>
        <p:txBody>
          <a:bodyPr/>
          <a:lstStyle/>
          <a:p>
            <a:fld id="{330EA680-D336-4FF7-8B7A-9848BB0A1C32}" type="slidenum">
              <a:rPr lang="en-US" sz="1800" smtClean="0">
                <a:solidFill>
                  <a:schemeClr val="tx1"/>
                </a:solidFill>
              </a:rPr>
              <a:t>14</a:t>
            </a:fld>
            <a:endParaRPr lang="en-US">
              <a:solidFill>
                <a:schemeClr val="tx1"/>
              </a:solidFill>
            </a:endParaRPr>
          </a:p>
        </p:txBody>
      </p:sp>
    </p:spTree>
    <p:extLst>
      <p:ext uri="{BB962C8B-B14F-4D97-AF65-F5344CB8AC3E}">
        <p14:creationId xmlns:p14="http://schemas.microsoft.com/office/powerpoint/2010/main" val="2356116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A5427-D0D3-6791-55E8-FE47DD77D339}"/>
              </a:ext>
            </a:extLst>
          </p:cNvPr>
          <p:cNvSpPr>
            <a:spLocks noGrp="1"/>
          </p:cNvSpPr>
          <p:nvPr>
            <p:ph type="title"/>
          </p:nvPr>
        </p:nvSpPr>
        <p:spPr/>
        <p:txBody>
          <a:bodyPr/>
          <a:lstStyle/>
          <a:p>
            <a:r>
              <a:rPr lang="vi-VN" sz="2800" dirty="0">
                <a:latin typeface="+mn-lt"/>
              </a:rPr>
              <a:t>Hệ thống Quản lý Tài trợ (GMS) – Cổng nộp hồ sơ trực tuyến</a:t>
            </a:r>
            <a:endParaRPr lang="en-US" sz="2800" dirty="0">
              <a:latin typeface="+mn-lt"/>
            </a:endParaRPr>
          </a:p>
        </p:txBody>
      </p:sp>
      <p:sp>
        <p:nvSpPr>
          <p:cNvPr id="3" name="Content Placeholder 2">
            <a:extLst>
              <a:ext uri="{FF2B5EF4-FFF2-40B4-BE49-F238E27FC236}">
                <a16:creationId xmlns:a16="http://schemas.microsoft.com/office/drawing/2014/main" id="{D7626280-F4C0-72BF-407D-D29FF1213107}"/>
              </a:ext>
            </a:extLst>
          </p:cNvPr>
          <p:cNvSpPr>
            <a:spLocks noGrp="1"/>
          </p:cNvSpPr>
          <p:nvPr>
            <p:ph idx="1"/>
          </p:nvPr>
        </p:nvSpPr>
        <p:spPr>
          <a:xfrm>
            <a:off x="193265" y="880676"/>
            <a:ext cx="2942174" cy="5245804"/>
          </a:xfrm>
        </p:spPr>
        <p:txBody>
          <a:bodyPr>
            <a:normAutofit/>
          </a:bodyPr>
          <a:lstStyle/>
          <a:p>
            <a:pPr marL="0" indent="0">
              <a:buNone/>
            </a:pPr>
            <a:r>
              <a:rPr lang="vi-VN" dirty="0"/>
              <a:t>Video hướng dẫn và tài liệu hướng dẫn sử dụng GMS sẽ sớm được cung cấp</a:t>
            </a:r>
            <a:endParaRPr lang="en-US" dirty="0">
              <a:solidFill>
                <a:srgbClr val="14558F"/>
              </a:solidFill>
            </a:endParaRPr>
          </a:p>
        </p:txBody>
      </p:sp>
      <p:sp>
        <p:nvSpPr>
          <p:cNvPr id="4" name="Slide Number Placeholder 3">
            <a:extLst>
              <a:ext uri="{FF2B5EF4-FFF2-40B4-BE49-F238E27FC236}">
                <a16:creationId xmlns:a16="http://schemas.microsoft.com/office/drawing/2014/main" id="{D68C73F7-D413-ECEB-682D-2344514132F0}"/>
              </a:ext>
            </a:extLst>
          </p:cNvPr>
          <p:cNvSpPr>
            <a:spLocks noGrp="1"/>
          </p:cNvSpPr>
          <p:nvPr>
            <p:ph type="sldNum" sz="quarter" idx="12"/>
          </p:nvPr>
        </p:nvSpPr>
        <p:spPr/>
        <p:txBody>
          <a:bodyPr/>
          <a:lstStyle/>
          <a:p>
            <a:fld id="{330EA680-D336-4FF7-8B7A-9848BB0A1C32}" type="slidenum">
              <a:rPr lang="en-US" sz="1800" smtClean="0">
                <a:solidFill>
                  <a:schemeClr val="tx1"/>
                </a:solidFill>
              </a:rPr>
              <a:t>15</a:t>
            </a:fld>
            <a:endParaRPr lang="en-US">
              <a:solidFill>
                <a:schemeClr val="tx1"/>
              </a:solidFill>
            </a:endParaRPr>
          </a:p>
        </p:txBody>
      </p:sp>
      <p:grpSp>
        <p:nvGrpSpPr>
          <p:cNvPr id="5" name="Group 4" descr="Ảnh chụp màn hình trang thông tin của Chương trình Tài trợ Hỗ trợ Bên Can thiệp trên cổng nộp đơn xin tài trợ trực tuyến. Mũi tên ở góc trên bên phải chỉ nút “Start Grant Application”.">
            <a:extLst>
              <a:ext uri="{FF2B5EF4-FFF2-40B4-BE49-F238E27FC236}">
                <a16:creationId xmlns:a16="http://schemas.microsoft.com/office/drawing/2014/main" id="{582AC356-262D-66FD-0E39-44E08D0ED6CA}"/>
              </a:ext>
            </a:extLst>
          </p:cNvPr>
          <p:cNvGrpSpPr/>
          <p:nvPr/>
        </p:nvGrpSpPr>
        <p:grpSpPr>
          <a:xfrm>
            <a:off x="3313613" y="737899"/>
            <a:ext cx="8063731" cy="5382201"/>
            <a:chOff x="3749041" y="744279"/>
            <a:chExt cx="8063731" cy="5382201"/>
          </a:xfrm>
        </p:grpSpPr>
        <p:pic>
          <p:nvPicPr>
            <p:cNvPr id="6" name="Picture 5" descr="Ảnh chụp màn hình trang thông tin của chương trình trên cổng nộp đơn trực tuyến.">
              <a:extLst>
                <a:ext uri="{FF2B5EF4-FFF2-40B4-BE49-F238E27FC236}">
                  <a16:creationId xmlns:a16="http://schemas.microsoft.com/office/drawing/2014/main" id="{0970470D-54B4-47D7-8A0C-7654CF622D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9041" y="966955"/>
              <a:ext cx="7985764" cy="5159525"/>
            </a:xfrm>
            <a:prstGeom prst="rect">
              <a:avLst/>
            </a:prstGeom>
          </p:spPr>
        </p:pic>
        <p:sp>
          <p:nvSpPr>
            <p:cNvPr id="7" name="Rectangle 6">
              <a:extLst>
                <a:ext uri="{FF2B5EF4-FFF2-40B4-BE49-F238E27FC236}">
                  <a16:creationId xmlns:a16="http://schemas.microsoft.com/office/drawing/2014/main" id="{D10F4B9A-2182-7F2D-7AAF-B45A37AC9412}"/>
                </a:ext>
                <a:ext uri="{C183D7F6-B498-43B3-948B-1728B52AA6E4}">
                  <adec:decorative xmlns:adec="http://schemas.microsoft.com/office/drawing/2017/decorative" val="1"/>
                </a:ext>
              </a:extLst>
            </p:cNvPr>
            <p:cNvSpPr/>
            <p:nvPr/>
          </p:nvSpPr>
          <p:spPr>
            <a:xfrm>
              <a:off x="9906000" y="3007783"/>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30F00A0E-BE93-EE7E-C9DE-3B9BB2D095CA}"/>
                </a:ext>
                <a:ext uri="{C183D7F6-B498-43B3-948B-1728B52AA6E4}">
                  <adec:decorative xmlns:adec="http://schemas.microsoft.com/office/drawing/2017/decorative" val="1"/>
                </a:ext>
              </a:extLst>
            </p:cNvPr>
            <p:cNvSpPr/>
            <p:nvPr/>
          </p:nvSpPr>
          <p:spPr>
            <a:xfrm>
              <a:off x="9906000" y="3544600"/>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Arrow: Left 8">
              <a:extLst>
                <a:ext uri="{FF2B5EF4-FFF2-40B4-BE49-F238E27FC236}">
                  <a16:creationId xmlns:a16="http://schemas.microsoft.com/office/drawing/2014/main" id="{408B13C1-6250-915B-56A3-F363FFBAF82C}"/>
                </a:ext>
                <a:ext uri="{C183D7F6-B498-43B3-948B-1728B52AA6E4}">
                  <adec:decorative xmlns:adec="http://schemas.microsoft.com/office/drawing/2017/decorative" val="1"/>
                </a:ext>
              </a:extLst>
            </p:cNvPr>
            <p:cNvSpPr/>
            <p:nvPr/>
          </p:nvSpPr>
          <p:spPr>
            <a:xfrm rot="7220129">
              <a:off x="9739423" y="1397589"/>
              <a:ext cx="850605" cy="828718"/>
            </a:xfrm>
            <a:prstGeom prst="leftArrow">
              <a:avLst/>
            </a:prstGeom>
            <a:solidFill>
              <a:srgbClr val="FFC000"/>
            </a:solidFill>
            <a:ln>
              <a:solidFill>
                <a:srgbClr val="B8A708"/>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50868B01-A795-CE57-2E2E-66C7449C910D}"/>
                </a:ext>
                <a:ext uri="{C183D7F6-B498-43B3-948B-1728B52AA6E4}">
                  <adec:decorative xmlns:adec="http://schemas.microsoft.com/office/drawing/2017/decorative" val="1"/>
                </a:ext>
              </a:extLst>
            </p:cNvPr>
            <p:cNvSpPr/>
            <p:nvPr/>
          </p:nvSpPr>
          <p:spPr>
            <a:xfrm>
              <a:off x="10239153" y="744279"/>
              <a:ext cx="1573619" cy="91440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C6FC3A-18AE-55E3-0E74-63BE57CA29B2}"/>
                </a:ext>
                <a:ext uri="{C183D7F6-B498-43B3-948B-1728B52AA6E4}">
                  <adec:decorative xmlns:adec="http://schemas.microsoft.com/office/drawing/2017/decorative" val="1"/>
                </a:ext>
              </a:extLst>
            </p:cNvPr>
            <p:cNvSpPr/>
            <p:nvPr/>
          </p:nvSpPr>
          <p:spPr>
            <a:xfrm>
              <a:off x="4133088" y="5586984"/>
              <a:ext cx="640080" cy="14630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05482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0F1A-A024-CB82-9A89-A157ABFFC9BF}"/>
              </a:ext>
            </a:extLst>
          </p:cNvPr>
          <p:cNvSpPr>
            <a:spLocks noGrp="1"/>
          </p:cNvSpPr>
          <p:nvPr>
            <p:ph type="title"/>
          </p:nvPr>
        </p:nvSpPr>
        <p:spPr/>
        <p:txBody>
          <a:bodyPr/>
          <a:lstStyle/>
          <a:p>
            <a:r>
              <a:rPr lang="vi-VN" sz="2800" dirty="0">
                <a:latin typeface="+mn-lt"/>
              </a:rPr>
              <a:t>Các nguồn hỗ trợ dành cho người nộp đơn</a:t>
            </a:r>
            <a:endParaRPr lang="en-US" sz="2800" dirty="0">
              <a:latin typeface="+mn-lt"/>
            </a:endParaRPr>
          </a:p>
        </p:txBody>
      </p:sp>
      <p:sp>
        <p:nvSpPr>
          <p:cNvPr id="3" name="Content Placeholder 2">
            <a:extLst>
              <a:ext uri="{FF2B5EF4-FFF2-40B4-BE49-F238E27FC236}">
                <a16:creationId xmlns:a16="http://schemas.microsoft.com/office/drawing/2014/main" id="{7E7061DF-B7AE-CB78-9834-372DFADEB8A9}"/>
              </a:ext>
            </a:extLst>
          </p:cNvPr>
          <p:cNvSpPr>
            <a:spLocks noGrp="1"/>
          </p:cNvSpPr>
          <p:nvPr>
            <p:ph idx="1"/>
          </p:nvPr>
        </p:nvSpPr>
        <p:spPr>
          <a:xfrm>
            <a:off x="220318" y="706929"/>
            <a:ext cx="10920112" cy="5444142"/>
          </a:xfrm>
        </p:spPr>
        <p:txBody>
          <a:bodyPr>
            <a:normAutofit lnSpcReduction="10000"/>
          </a:bodyPr>
          <a:lstStyle/>
          <a:p>
            <a:r>
              <a:rPr lang="vi-VN" dirty="0"/>
              <a:t>Trang thông tin Chương trình Tài trợ Hỗ trợ Bên Can thiệp - (</a:t>
            </a:r>
            <a:r>
              <a:rPr lang="vi-VN" dirty="0">
                <a:hlinkClick r:id="rId3"/>
              </a:rPr>
              <a:t>mass.gov/IntervenorProgram</a:t>
            </a:r>
            <a:r>
              <a:rPr lang="vi-VN" dirty="0"/>
              <a:t>)</a:t>
            </a:r>
          </a:p>
          <a:p>
            <a:r>
              <a:rPr lang="vi-VN" dirty="0"/>
              <a:t>Hướng dẫn Chương trình Tài trợ Hỗ trợ Bên Can thiệp (ngày 1 tháng 7 năm 2026)</a:t>
            </a:r>
            <a:endParaRPr lang="en-US" dirty="0">
              <a:solidFill>
                <a:srgbClr val="14558F"/>
              </a:solidFill>
            </a:endParaRPr>
          </a:p>
          <a:p>
            <a:pPr lvl="1"/>
            <a:r>
              <a:rPr lang="vi-VN" dirty="0"/>
              <a:t>Giải thích chi tiết về cách can thiệp, sự khác biệt giữa can thiệp trong thủ tục của Hội đồng và Cơ quan, quy trình nộp đơn, bảng thuật ngữ, v.v</a:t>
            </a:r>
            <a:endParaRPr lang="en-US" dirty="0">
              <a:solidFill>
                <a:srgbClr val="14558F"/>
              </a:solidFill>
            </a:endParaRPr>
          </a:p>
          <a:p>
            <a:r>
              <a:rPr lang="en-US" dirty="0" err="1"/>
              <a:t>Các</a:t>
            </a:r>
            <a:r>
              <a:rPr lang="en-US" dirty="0"/>
              <a:t> </a:t>
            </a:r>
            <a:r>
              <a:rPr lang="en-US" dirty="0" err="1"/>
              <a:t>mô-đun</a:t>
            </a:r>
            <a:r>
              <a:rPr lang="en-US" dirty="0"/>
              <a:t> video (</a:t>
            </a:r>
            <a:r>
              <a:rPr lang="en-US" dirty="0" err="1"/>
              <a:t>đang</a:t>
            </a:r>
            <a:r>
              <a:rPr lang="en-US" dirty="0"/>
              <a:t> </a:t>
            </a:r>
            <a:r>
              <a:rPr lang="en-US" dirty="0" err="1"/>
              <a:t>phát</a:t>
            </a:r>
            <a:r>
              <a:rPr lang="en-US" dirty="0"/>
              <a:t> </a:t>
            </a:r>
            <a:r>
              <a:rPr lang="en-US" dirty="0" err="1"/>
              <a:t>triển</a:t>
            </a:r>
            <a:r>
              <a:rPr lang="en-US" dirty="0"/>
              <a:t>)</a:t>
            </a:r>
            <a:endParaRPr lang="en-US" dirty="0">
              <a:solidFill>
                <a:srgbClr val="14558F"/>
              </a:solidFill>
            </a:endParaRPr>
          </a:p>
          <a:p>
            <a:pPr lvl="1"/>
            <a:r>
              <a:rPr lang="vi-VN" dirty="0"/>
              <a:t>Tổng quan về DPU và Hội đồng</a:t>
            </a:r>
            <a:br>
              <a:rPr lang="vi-VN" dirty="0"/>
            </a:br>
            <a:r>
              <a:rPr lang="vi-VN" dirty="0"/>
              <a:t> • Tổng quan về Chương trình Tài trợ Hỗ trợ Bên Can thiệp</a:t>
            </a:r>
            <a:br>
              <a:rPr lang="vi-VN" dirty="0"/>
            </a:br>
            <a:r>
              <a:rPr lang="vi-VN" dirty="0"/>
              <a:t> • Tham gia với tư cách Bên Can thiệp – Vai trò và Quy trình</a:t>
            </a:r>
            <a:br>
              <a:rPr lang="vi-VN" dirty="0"/>
            </a:br>
            <a:r>
              <a:rPr lang="vi-VN" dirty="0"/>
              <a:t> • Cách nộp đơn xin tài trợ trong GMS (kèm video ghi màn hình)</a:t>
            </a:r>
            <a:endParaRPr lang="en-US" dirty="0">
              <a:solidFill>
                <a:srgbClr val="14558F"/>
              </a:solidFill>
            </a:endParaRPr>
          </a:p>
          <a:p>
            <a:r>
              <a:rPr lang="vi-VN" dirty="0"/>
              <a:t>Hướng dẫn Hệ thống Quản lý Tài trợ</a:t>
            </a:r>
          </a:p>
          <a:p>
            <a:r>
              <a:rPr lang="vi-VN" dirty="0"/>
              <a:t>Tìm hiểu các bước trong thủ tục của Cơ quan</a:t>
            </a:r>
          </a:p>
          <a:p>
            <a:r>
              <a:rPr lang="vi-VN" dirty="0"/>
              <a:t>Tìm hiểu các bước trong thủ tục của Hội đồng</a:t>
            </a:r>
          </a:p>
          <a:p>
            <a:r>
              <a:rPr lang="vi-VN" dirty="0"/>
              <a:t>Email của chương trình - </a:t>
            </a:r>
            <a:r>
              <a:rPr lang="vi-VN" dirty="0">
                <a:hlinkClick r:id="rId4"/>
              </a:rPr>
              <a:t>dpu.isgp@mass.gov</a:t>
            </a:r>
            <a:endParaRPr lang="vi-VN" dirty="0"/>
          </a:p>
        </p:txBody>
      </p:sp>
      <p:sp>
        <p:nvSpPr>
          <p:cNvPr id="4" name="Slide Number Placeholder 3">
            <a:extLst>
              <a:ext uri="{FF2B5EF4-FFF2-40B4-BE49-F238E27FC236}">
                <a16:creationId xmlns:a16="http://schemas.microsoft.com/office/drawing/2014/main" id="{BA735931-1313-F889-563F-D22C515E4459}"/>
              </a:ext>
            </a:extLst>
          </p:cNvPr>
          <p:cNvSpPr>
            <a:spLocks noGrp="1"/>
          </p:cNvSpPr>
          <p:nvPr>
            <p:ph type="sldNum" sz="quarter" idx="12"/>
          </p:nvPr>
        </p:nvSpPr>
        <p:spPr/>
        <p:txBody>
          <a:bodyPr/>
          <a:lstStyle/>
          <a:p>
            <a:fld id="{330EA680-D336-4FF7-8B7A-9848BB0A1C32}" type="slidenum">
              <a:rPr lang="en-US" sz="1800" smtClean="0">
                <a:solidFill>
                  <a:schemeClr val="tx1"/>
                </a:solidFill>
              </a:rPr>
              <a:t>16</a:t>
            </a:fld>
            <a:endParaRPr lang="en-US">
              <a:solidFill>
                <a:schemeClr val="tx1"/>
              </a:solidFill>
            </a:endParaRPr>
          </a:p>
        </p:txBody>
      </p:sp>
    </p:spTree>
    <p:extLst>
      <p:ext uri="{BB962C8B-B14F-4D97-AF65-F5344CB8AC3E}">
        <p14:creationId xmlns:p14="http://schemas.microsoft.com/office/powerpoint/2010/main" val="693197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0EBE30-0CE5-D56F-D126-DDF8B0EFF01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578" y="2228506"/>
            <a:ext cx="2400987" cy="2400987"/>
          </a:xfrm>
          <a:prstGeom prst="rect">
            <a:avLst/>
          </a:prstGeom>
        </p:spPr>
      </p:pic>
      <p:sp>
        <p:nvSpPr>
          <p:cNvPr id="2" name="Title 1"/>
          <p:cNvSpPr>
            <a:spLocks noGrp="1"/>
          </p:cNvSpPr>
          <p:nvPr>
            <p:ph type="ctrTitle"/>
          </p:nvPr>
        </p:nvSpPr>
        <p:spPr>
          <a:xfrm>
            <a:off x="3267093" y="686221"/>
            <a:ext cx="8840425" cy="2446085"/>
          </a:xfrm>
        </p:spPr>
        <p:txBody>
          <a:bodyPr>
            <a:noAutofit/>
          </a:bodyPr>
          <a:lstStyle/>
          <a:p>
            <a:pPr>
              <a:spcAft>
                <a:spcPts val="600"/>
              </a:spcAft>
            </a:pPr>
            <a:r>
              <a:rPr lang="vi-VN" sz="6600" dirty="0">
                <a:latin typeface="+mn-lt"/>
              </a:rPr>
              <a:t>Chương trình Tài trợ Hỗ trợ Bên Can thiệp</a:t>
            </a:r>
            <a:endParaRPr lang="en-US" sz="6600" b="1" dirty="0">
              <a:latin typeface="+mn-lt"/>
            </a:endParaRPr>
          </a:p>
        </p:txBody>
      </p:sp>
      <p:sp>
        <p:nvSpPr>
          <p:cNvPr id="3" name="Subtitle 2"/>
          <p:cNvSpPr>
            <a:spLocks noGrp="1"/>
          </p:cNvSpPr>
          <p:nvPr>
            <p:ph type="subTitle" idx="1"/>
          </p:nvPr>
        </p:nvSpPr>
        <p:spPr>
          <a:xfrm>
            <a:off x="3628416" y="4040307"/>
            <a:ext cx="8122597" cy="2245627"/>
          </a:xfrm>
        </p:spPr>
        <p:txBody>
          <a:bodyPr vert="horz" lIns="91440" tIns="45720" rIns="91440" bIns="45720" rtlCol="0" anchor="t">
            <a:normAutofit fontScale="92500" lnSpcReduction="10000"/>
          </a:bodyPr>
          <a:lstStyle/>
          <a:p>
            <a:pPr algn="r"/>
            <a:endParaRPr lang="en-US" b="1" i="1" dirty="0">
              <a:ea typeface="Calibri"/>
              <a:cs typeface="Calibri"/>
            </a:endParaRPr>
          </a:p>
          <a:p>
            <a:pPr algn="r"/>
            <a:r>
              <a:rPr lang="en-US" dirty="0">
                <a:latin typeface="Arial" panose="020B0604020202020204" pitchFamily="34" charset="0"/>
                <a:cs typeface="Arial" panose="020B0604020202020204" pitchFamily="34" charset="0"/>
              </a:rPr>
              <a:t>Jessica Freedman</a:t>
            </a:r>
          </a:p>
          <a:p>
            <a:pPr algn="r"/>
            <a:r>
              <a:rPr lang="vi-VN" dirty="0">
                <a:latin typeface="Arial" panose="020B0604020202020204" pitchFamily="34" charset="0"/>
                <a:cs typeface="Arial" panose="020B0604020202020204" pitchFamily="34" charset="0"/>
              </a:rPr>
              <a:t>Trợ lý Tổng Chưởng lý</a:t>
            </a:r>
            <a:endParaRPr lang="en-US" dirty="0">
              <a:latin typeface="Arial" panose="020B0604020202020204" pitchFamily="34" charset="0"/>
              <a:cs typeface="Arial" panose="020B0604020202020204" pitchFamily="34" charset="0"/>
            </a:endParaRPr>
          </a:p>
          <a:p>
            <a:pPr algn="r"/>
            <a:r>
              <a:rPr lang="vi-VN" dirty="0">
                <a:latin typeface="Arial" panose="020B0604020202020204" pitchFamily="34" charset="0"/>
                <a:cs typeface="Arial" panose="020B0604020202020204" pitchFamily="34" charset="0"/>
              </a:rPr>
              <a:t>Ban Vận động Chính sách Năng lượng và Bảo vệ Người trả phí</a:t>
            </a:r>
            <a:br>
              <a:rPr lang="vi-VN" dirty="0">
                <a:latin typeface="Arial" panose="020B0604020202020204" pitchFamily="34" charset="0"/>
                <a:cs typeface="Arial" panose="020B0604020202020204" pitchFamily="34" charset="0"/>
              </a:rPr>
            </a:br>
            <a:r>
              <a:rPr lang="vi-VN" dirty="0">
                <a:latin typeface="Arial" panose="020B0604020202020204" pitchFamily="34" charset="0"/>
                <a:cs typeface="Arial" panose="020B0604020202020204" pitchFamily="34" charset="0"/>
              </a:rPr>
              <a:t>Văn phòng Tổng Chưởng lý Andrea Joy Campbe</a:t>
            </a:r>
            <a:endParaRPr lang="en-US" dirty="0">
              <a:latin typeface="Arial" panose="020B0604020202020204" pitchFamily="34" charset="0"/>
              <a:cs typeface="Arial" panose="020B0604020202020204" pitchFamily="34" charset="0"/>
            </a:endParaRPr>
          </a:p>
          <a:p>
            <a:pPr algn="r"/>
            <a:r>
              <a:rPr lang="en-US" dirty="0" err="1">
                <a:latin typeface="Arial" panose="020B0604020202020204" pitchFamily="34" charset="0"/>
                <a:cs typeface="Arial" panose="020B0604020202020204" pitchFamily="34" charset="0"/>
              </a:rPr>
              <a:t>Tháng</a:t>
            </a:r>
            <a:r>
              <a:rPr lang="en-US" dirty="0">
                <a:latin typeface="Arial" panose="020B0604020202020204" pitchFamily="34" charset="0"/>
                <a:cs typeface="Arial" panose="020B0604020202020204" pitchFamily="34" charset="0"/>
              </a:rPr>
              <a:t> 6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2026</a:t>
            </a:r>
            <a:endParaRPr lang="en-US" b="1" i="1" dirty="0">
              <a:latin typeface="Arial" panose="020B0604020202020204" pitchFamily="34" charset="0"/>
              <a:ea typeface="Calibri"/>
              <a:cs typeface="Arial" panose="020B0604020202020204" pitchFamily="34" charset="0"/>
            </a:endParaRPr>
          </a:p>
        </p:txBody>
      </p:sp>
      <p:sp>
        <p:nvSpPr>
          <p:cNvPr id="7" name="Rectangle 6">
            <a:extLst>
              <a:ext uri="{FF2B5EF4-FFF2-40B4-BE49-F238E27FC236}">
                <a16:creationId xmlns:a16="http://schemas.microsoft.com/office/drawing/2014/main" id="{63E13A92-BE2B-EA99-7D48-6DCA6E26946C}"/>
              </a:ext>
              <a:ext uri="{C183D7F6-B498-43B3-948B-1728B52AA6E4}">
                <adec:decorative xmlns:adec="http://schemas.microsoft.com/office/drawing/2017/decorative" val="1"/>
              </a:ext>
            </a:extLst>
          </p:cNvPr>
          <p:cNvSpPr/>
          <p:nvPr/>
        </p:nvSpPr>
        <p:spPr>
          <a:xfrm>
            <a:off x="3276237" y="0"/>
            <a:ext cx="70467"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3">
            <a:extLst>
              <a:ext uri="{FF2B5EF4-FFF2-40B4-BE49-F238E27FC236}">
                <a16:creationId xmlns:a16="http://schemas.microsoft.com/office/drawing/2014/main" id="{6922D886-3906-19B8-D9DD-14DE2F1A1E16}"/>
              </a:ext>
            </a:extLst>
          </p:cNvPr>
          <p:cNvSpPr>
            <a:spLocks noGrp="1"/>
          </p:cNvSpPr>
          <p:nvPr>
            <p:ph type="sldNum" sz="quarter" idx="12"/>
          </p:nvPr>
        </p:nvSpPr>
        <p:spPr>
          <a:xfrm>
            <a:off x="9335135" y="6285934"/>
            <a:ext cx="2743200" cy="365125"/>
          </a:xfrm>
        </p:spPr>
        <p:txBody>
          <a:bodyPr/>
          <a:lstStyle/>
          <a:p>
            <a:fld id="{330EA680-D336-4FF7-8B7A-9848BB0A1C32}" type="slidenum">
              <a:rPr lang="en-US" sz="1800" smtClean="0">
                <a:solidFill>
                  <a:schemeClr val="tx1"/>
                </a:solidFill>
              </a:rPr>
              <a:t>17</a:t>
            </a:fld>
            <a:endParaRPr lang="en-US">
              <a:solidFill>
                <a:schemeClr val="tx1"/>
              </a:solidFill>
            </a:endParaRPr>
          </a:p>
        </p:txBody>
      </p:sp>
    </p:spTree>
    <p:extLst>
      <p:ext uri="{BB962C8B-B14F-4D97-AF65-F5344CB8AC3E}">
        <p14:creationId xmlns:p14="http://schemas.microsoft.com/office/powerpoint/2010/main" val="2596608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50F1-6E80-67D5-EA08-24F935FB81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AADAE92-A85D-3441-2887-0F459988F6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E874879-41D6-0AD6-8EDB-CFCB7E3ADA39}"/>
              </a:ext>
            </a:extLst>
          </p:cNvPr>
          <p:cNvSpPr>
            <a:spLocks noGrp="1"/>
          </p:cNvSpPr>
          <p:nvPr>
            <p:ph type="title"/>
          </p:nvPr>
        </p:nvSpPr>
        <p:spPr>
          <a:xfrm>
            <a:off x="1857982" y="108049"/>
            <a:ext cx="10334017" cy="1066652"/>
          </a:xfrm>
        </p:spPr>
        <p:txBody>
          <a:bodyPr>
            <a:noAutofit/>
          </a:bodyPr>
          <a:lstStyle/>
          <a:p>
            <a:pPr algn="ctr"/>
            <a:r>
              <a:rPr lang="vi-VN" sz="2400" b="1" dirty="0">
                <a:latin typeface="Arial" panose="020B0604020202020204" pitchFamily="34" charset="0"/>
                <a:cs typeface="Arial" panose="020B0604020202020204" pitchFamily="34" charset="0"/>
              </a:rPr>
              <a:t>Ban Vận động Chính sách Năng lượng và Bảo vệ Người trả phí (ERA)</a:t>
            </a:r>
            <a:br>
              <a:rPr lang="vi-VN" sz="2400" dirty="0">
                <a:latin typeface="Arial" panose="020B0604020202020204" pitchFamily="34" charset="0"/>
                <a:cs typeface="Arial" panose="020B0604020202020204" pitchFamily="34" charset="0"/>
              </a:rPr>
            </a:br>
            <a:r>
              <a:rPr lang="vi-VN" sz="2400" b="1" dirty="0">
                <a:latin typeface="Arial" panose="020B0604020202020204" pitchFamily="34" charset="0"/>
                <a:cs typeface="Arial" panose="020B0604020202020204" pitchFamily="34" charset="0"/>
              </a:rPr>
              <a:t>thuộc Văn phòng Tổng Chưởng lý (AGO)</a:t>
            </a:r>
            <a:endParaRPr lang="en-US" sz="24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E712B79-CA7F-866A-9476-682CE587244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Content Placeholder 1">
            <a:extLst>
              <a:ext uri="{FF2B5EF4-FFF2-40B4-BE49-F238E27FC236}">
                <a16:creationId xmlns:a16="http://schemas.microsoft.com/office/drawing/2014/main" id="{0BCB8E78-0D2F-CE1F-FA8C-4CEA70C4A51D}"/>
              </a:ext>
            </a:extLst>
          </p:cNvPr>
          <p:cNvSpPr txBox="1">
            <a:spLocks/>
          </p:cNvSpPr>
          <p:nvPr/>
        </p:nvSpPr>
        <p:spPr>
          <a:xfrm>
            <a:off x="142044" y="1593474"/>
            <a:ext cx="8392356" cy="498032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vi-VN" dirty="0">
                <a:latin typeface="Arial" panose="020B0604020202020204" pitchFamily="34" charset="0"/>
                <a:cs typeface="Arial" panose="020B0604020202020204" pitchFamily="34" charset="0"/>
              </a:rPr>
              <a:t>Tổng Chưởng lý là đại diện bảo vệ quyền lợi của người trả phí trong toàn bang và được pháp luật trao quyền can thiệp thay mặt cho người trả phí dịch vụ tiện ích trong các thủ tục tại DPU và ở cấp liên bang (FERC). Xem M.G.L. ch. 12, § 11E.</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57150" lvl="0" indent="0">
              <a:spcAft>
                <a:spcPts val="600"/>
              </a:spcAft>
              <a:buNone/>
              <a:defRPr/>
            </a:pPr>
            <a:r>
              <a:rPr lang="en-US" dirty="0" err="1">
                <a:latin typeface="Arial" panose="020B0604020202020204" pitchFamily="34" charset="0"/>
                <a:cs typeface="Arial" panose="020B0604020202020204" pitchFamily="34" charset="0"/>
              </a:rPr>
              <a:t>Nhiệm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vụ</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của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chúng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tôi</a:t>
            </a:r>
            <a:r>
              <a:rPr lang="en-US" dirty="0">
                <a:latin typeface="Arial" panose="020B0604020202020204" pitchFamily="34" charset="0"/>
                <a:cs typeface="Arial" panose="020B0604020202020204" pitchFamily="34" charset="0"/>
              </a:rPr>
              <a:t>:</a:t>
            </a:r>
          </a:p>
          <a:p>
            <a:pPr marL="57150" lvl="0" indent="0">
              <a:spcAft>
                <a:spcPts val="600"/>
              </a:spcAft>
              <a:buNone/>
              <a:defRPr/>
            </a:pPr>
            <a:r>
              <a:rPr lang="vi-VN" dirty="0">
                <a:latin typeface="Arial" panose="020B0604020202020204" pitchFamily="34" charset="0"/>
                <a:cs typeface="Arial" panose="020B0604020202020204" pitchFamily="34" charset="0"/>
              </a:rPr>
              <a:t>• Đại diện bảo vệ quyền lợi của người trả phí tại Massachusetts trong các thủ tục hành chính, quản lý và tư pháp liên quan đến các công ty tiện ích khí đốt, điện và nước thuộc sở hữu tư nhân</a:t>
            </a:r>
            <a:endParaRPr lang="en-US" dirty="0">
              <a:latin typeface="Arial" panose="020B0604020202020204" pitchFamily="34" charset="0"/>
              <a:cs typeface="Arial" panose="020B0604020202020204" pitchFamily="34" charset="0"/>
            </a:endParaRPr>
          </a:p>
          <a:p>
            <a:r>
              <a:rPr lang="vi-VN" dirty="0">
                <a:latin typeface="Arial" panose="020B0604020202020204" pitchFamily="34" charset="0"/>
                <a:cs typeface="Arial" panose="020B0604020202020204" pitchFamily="34" charset="0"/>
              </a:rPr>
              <a:t>Giúp bảo đảm người dân và doanh nghiệp tại Massachusetts được tiếp cận dịch vụ an toàn, chi phí hợp lý và đáng tin cậy</a:t>
            </a:r>
          </a:p>
          <a:p>
            <a:r>
              <a:rPr lang="vi-VN" dirty="0">
                <a:latin typeface="Arial" panose="020B0604020202020204" pitchFamily="34" charset="0"/>
                <a:cs typeface="Arial" panose="020B0604020202020204" pitchFamily="34" charset="0"/>
              </a:rPr>
              <a:t>Hỗ trợ quá trình chuyển đổi sang năng lượng sạch một cách công bằng và với chi phí hợp lý</a:t>
            </a:r>
          </a:p>
          <a:p>
            <a:r>
              <a:rPr lang="vi-VN" dirty="0">
                <a:latin typeface="Arial" panose="020B0604020202020204" pitchFamily="34" charset="0"/>
                <a:cs typeface="Arial" panose="020B0604020202020204" pitchFamily="34" charset="0"/>
              </a:rPr>
              <a:t>Bảo vệ người tiêu dùng khỏi các hành vi khai thác, trục lợi của các công ty năng lượng</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p:txBody>
      </p:sp>
      <p:graphicFrame>
        <p:nvGraphicFramePr>
          <p:cNvPr id="12" name="Diagram 11" descr="Attorney General's Office Organizational Chart of the Energy and Environment Bureau.">
            <a:extLst>
              <a:ext uri="{FF2B5EF4-FFF2-40B4-BE49-F238E27FC236}">
                <a16:creationId xmlns:a16="http://schemas.microsoft.com/office/drawing/2014/main" id="{EE364DDF-48AE-7574-ED5A-A588C7FA8E4D}"/>
              </a:ext>
            </a:extLst>
          </p:cNvPr>
          <p:cNvGraphicFramePr/>
          <p:nvPr>
            <p:extLst>
              <p:ext uri="{D42A27DB-BD31-4B8C-83A1-F6EECF244321}">
                <p14:modId xmlns:p14="http://schemas.microsoft.com/office/powerpoint/2010/main" val="1153633265"/>
              </p:ext>
            </p:extLst>
          </p:nvPr>
        </p:nvGraphicFramePr>
        <p:xfrm>
          <a:off x="6896911" y="1659761"/>
          <a:ext cx="6867494" cy="48477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Oval 1">
            <a:extLst>
              <a:ext uri="{FF2B5EF4-FFF2-40B4-BE49-F238E27FC236}">
                <a16:creationId xmlns:a16="http://schemas.microsoft.com/office/drawing/2014/main" id="{ED0BAC7E-FED6-01CA-3B9A-FFD835F7258E}"/>
              </a:ext>
              <a:ext uri="{C183D7F6-B498-43B3-948B-1728B52AA6E4}">
                <adec:decorative xmlns:adec="http://schemas.microsoft.com/office/drawing/2017/decorative" val="1"/>
              </a:ext>
            </a:extLst>
          </p:cNvPr>
          <p:cNvSpPr/>
          <p:nvPr/>
        </p:nvSpPr>
        <p:spPr>
          <a:xfrm>
            <a:off x="8686800" y="3455504"/>
            <a:ext cx="2087217" cy="125626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Footer Placeholder 2">
            <a:extLst>
              <a:ext uri="{FF2B5EF4-FFF2-40B4-BE49-F238E27FC236}">
                <a16:creationId xmlns:a16="http://schemas.microsoft.com/office/drawing/2014/main" id="{1A90398C-BA41-858C-A844-330EAA37305B}"/>
              </a:ext>
              <a:ext uri="{C183D7F6-B498-43B3-948B-1728B52AA6E4}">
                <adec:decorative xmlns:adec="http://schemas.microsoft.com/office/drawing/2017/decorative" val="1"/>
              </a:ext>
            </a:extLst>
          </p:cNvPr>
          <p:cNvSpPr txBox="1">
            <a:spLocks/>
          </p:cNvSpPr>
          <p:nvPr/>
        </p:nvSpPr>
        <p:spPr>
          <a:xfrm>
            <a:off x="38100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6B120350-CCD6-26C9-1BEC-A2CE8091559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18</a:t>
            </a:fld>
            <a:endParaRPr lang="en-US">
              <a:solidFill>
                <a:schemeClr val="tx1"/>
              </a:solidFill>
            </a:endParaRPr>
          </a:p>
        </p:txBody>
      </p:sp>
    </p:spTree>
    <p:extLst>
      <p:ext uri="{BB962C8B-B14F-4D97-AF65-F5344CB8AC3E}">
        <p14:creationId xmlns:p14="http://schemas.microsoft.com/office/powerpoint/2010/main" val="1195540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FB450-0403-CE47-7716-90329F31839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9337AE-A16E-B46D-BDFC-2C0A21538F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8B1E9E64-311A-D888-63EB-1C1FDBC1365B}"/>
              </a:ext>
            </a:extLst>
          </p:cNvPr>
          <p:cNvSpPr>
            <a:spLocks noGrp="1"/>
          </p:cNvSpPr>
          <p:nvPr>
            <p:ph type="title"/>
          </p:nvPr>
        </p:nvSpPr>
        <p:spPr>
          <a:xfrm>
            <a:off x="1543050" y="242821"/>
            <a:ext cx="4839462" cy="998599"/>
          </a:xfrm>
        </p:spPr>
        <p:txBody>
          <a:bodyPr>
            <a:noAutofit/>
          </a:bodyPr>
          <a:lstStyle/>
          <a:p>
            <a:pPr algn="ctr"/>
            <a:r>
              <a:rPr lang="en-US" sz="3600" dirty="0" err="1">
                <a:latin typeface="Arial" panose="020B0604020202020204" pitchFamily="34" charset="0"/>
                <a:cs typeface="Arial" panose="020B0604020202020204" pitchFamily="34" charset="0"/>
              </a:rPr>
              <a:t>Nhóm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việc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Bên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Liên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quan</a:t>
            </a:r>
            <a:endParaRPr lang="en-US" sz="3600" b="1"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FFDF7E7B-7A4B-78E8-7C06-535807669398}"/>
              </a:ext>
            </a:extLst>
          </p:cNvPr>
          <p:cNvSpPr>
            <a:spLocks noGrp="1"/>
          </p:cNvSpPr>
          <p:nvPr>
            <p:ph sz="half" idx="2"/>
          </p:nvPr>
        </p:nvSpPr>
        <p:spPr>
          <a:xfrm>
            <a:off x="237744" y="1980358"/>
            <a:ext cx="6649098" cy="4112467"/>
          </a:xfrm>
        </p:spPr>
        <p:txBody>
          <a:bodyPr>
            <a:normAutofit lnSpcReduction="10000"/>
          </a:bodyPr>
          <a:lstStyle/>
          <a:p>
            <a:pPr marL="0" indent="0">
              <a:lnSpc>
                <a:spcPct val="80000"/>
              </a:lnSpc>
              <a:spcAft>
                <a:spcPts val="600"/>
              </a:spcAft>
              <a:buNone/>
            </a:pPr>
            <a:r>
              <a:rPr lang="en-US" sz="2400" b="1" dirty="0" err="1">
                <a:latin typeface="Arial" panose="020B0604020202020204" pitchFamily="34" charset="0"/>
                <a:cs typeface="Arial" panose="020B0604020202020204" pitchFamily="34" charset="0"/>
              </a:rPr>
              <a:t>Rào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cản</a:t>
            </a:r>
            <a:r>
              <a:rPr lang="en-US" sz="2400" b="1" dirty="0">
                <a:latin typeface="Arial" panose="020B0604020202020204" pitchFamily="34" charset="0"/>
                <a:cs typeface="Arial" panose="020B0604020202020204" pitchFamily="34" charset="0"/>
              </a:rPr>
              <a:t>:</a:t>
            </a:r>
            <a:endParaRPr lang="en-US" sz="2400" b="1" u="sng" dirty="0">
              <a:latin typeface="Arial" panose="020B0604020202020204" pitchFamily="34" charset="0"/>
              <a:cs typeface="Arial" panose="020B0604020202020204" pitchFamily="34" charset="0"/>
            </a:endParaRPr>
          </a:p>
          <a:p>
            <a:pPr>
              <a:lnSpc>
                <a:spcPct val="80000"/>
              </a:lnSpc>
              <a:spcBef>
                <a:spcPts val="0"/>
              </a:spcBef>
              <a:spcAft>
                <a:spcPts val="600"/>
              </a:spcAft>
            </a:pPr>
            <a:r>
              <a:rPr lang="vi-VN" sz="2400" dirty="0">
                <a:latin typeface="Arial" panose="020B0604020202020204" pitchFamily="34" charset="0"/>
                <a:cs typeface="Arial" panose="020B0604020202020204" pitchFamily="34" charset="0"/>
              </a:rPr>
              <a:t>Chi phí đại diện pháp lý (phí luật sư) và chi phí thuê chuyên gia làm chứng</a:t>
            </a:r>
            <a:endParaRPr lang="en-US" sz="2400" dirty="0">
              <a:latin typeface="Arial" panose="020B0604020202020204" pitchFamily="34" charset="0"/>
              <a:cs typeface="Arial" panose="020B0604020202020204" pitchFamily="34" charset="0"/>
            </a:endParaRPr>
          </a:p>
          <a:p>
            <a:pPr>
              <a:lnSpc>
                <a:spcPct val="80000"/>
              </a:lnSpc>
              <a:spcBef>
                <a:spcPts val="0"/>
              </a:spcBef>
              <a:spcAft>
                <a:spcPts val="600"/>
              </a:spcAft>
            </a:pPr>
            <a:r>
              <a:rPr lang="vi-VN" sz="2400" dirty="0">
                <a:latin typeface="Arial" panose="020B0604020202020204" pitchFamily="34" charset="0"/>
                <a:cs typeface="Arial" panose="020B0604020202020204" pitchFamily="34" charset="0"/>
              </a:rPr>
              <a:t>Quy trình và yêu cầu nộp hồ sơ khó tiếp cận</a:t>
            </a:r>
            <a:endParaRPr lang="en-US" sz="2400" dirty="0">
              <a:latin typeface="Arial" panose="020B0604020202020204" pitchFamily="34" charset="0"/>
              <a:cs typeface="Arial" panose="020B0604020202020204" pitchFamily="34" charset="0"/>
            </a:endParaRPr>
          </a:p>
          <a:p>
            <a:pPr marL="0" indent="0">
              <a:lnSpc>
                <a:spcPct val="80000"/>
              </a:lnSpc>
              <a:spcAft>
                <a:spcPts val="600"/>
              </a:spcAft>
              <a:buNone/>
            </a:pPr>
            <a:r>
              <a:rPr lang="en-US" sz="2400" dirty="0" err="1">
                <a:latin typeface="Arial" panose="020B0604020202020204" pitchFamily="34" charset="0"/>
                <a:cs typeface="Arial" panose="020B0604020202020204" pitchFamily="34" charset="0"/>
              </a:rPr>
              <a:t>Giải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pháp</a:t>
            </a:r>
            <a:r>
              <a:rPr lang="en-US" sz="2400" dirty="0">
                <a:latin typeface="Arial" panose="020B0604020202020204" pitchFamily="34" charset="0"/>
                <a:cs typeface="Arial" panose="020B0604020202020204" pitchFamily="34" charset="0"/>
              </a:rPr>
              <a:t>:</a:t>
            </a:r>
          </a:p>
          <a:p>
            <a:pPr marL="0" indent="0">
              <a:lnSpc>
                <a:spcPct val="80000"/>
              </a:lnSpc>
              <a:spcAft>
                <a:spcPts val="600"/>
              </a:spcAft>
              <a:buNone/>
            </a:pPr>
            <a:r>
              <a:rPr lang="vi-VN" sz="2400" dirty="0">
                <a:latin typeface="Arial" panose="020B0604020202020204" pitchFamily="34" charset="0"/>
                <a:cs typeface="Arial" panose="020B0604020202020204" pitchFamily="34" charset="0"/>
              </a:rPr>
              <a:t>• Một chương trình chi trả các chi phí hợp lý cho luật sư, chuyên gia (bao gồm chuyên gia cộng đồng) và thời gian làm việc của nhân sự tổ chức phi lợi nhuận khi nhóm can thiệp gặp khó khăn tài chính đáng kể</a:t>
            </a:r>
            <a:br>
              <a:rPr lang="vi-VN" sz="2400" dirty="0">
                <a:latin typeface="Arial" panose="020B0604020202020204" pitchFamily="34" charset="0"/>
                <a:cs typeface="Arial" panose="020B0604020202020204" pitchFamily="34" charset="0"/>
              </a:rPr>
            </a:br>
            <a:r>
              <a:rPr lang="vi-VN" sz="2400" dirty="0">
                <a:latin typeface="Arial" panose="020B0604020202020204" pitchFamily="34" charset="0"/>
                <a:cs typeface="Arial" panose="020B0604020202020204" pitchFamily="34" charset="0"/>
              </a:rPr>
              <a:t>• Các tài liệu hướng dẫn và nguồn hỗ trợ khác / ví dụ minh họa</a:t>
            </a:r>
            <a:endParaRPr lang="en-US" sz="2400" dirty="0">
              <a:latin typeface="Arial" panose="020B0604020202020204" pitchFamily="34" charset="0"/>
              <a:cs typeface="Arial" panose="020B0604020202020204" pitchFamily="34" charset="0"/>
            </a:endParaRPr>
          </a:p>
          <a:p>
            <a:pPr marL="0" indent="0">
              <a:buNone/>
            </a:pPr>
            <a:endParaRPr lang="en-US" sz="2600" dirty="0"/>
          </a:p>
          <a:p>
            <a:endParaRPr lang="en-US" dirty="0"/>
          </a:p>
          <a:p>
            <a:endParaRPr lang="en-US" dirty="0"/>
          </a:p>
        </p:txBody>
      </p:sp>
      <p:pic>
        <p:nvPicPr>
          <p:cNvPr id="3" name="Picture 2" descr="“Chịu tác động quá mức và hiếm khi được lắng nghe: Đưa tiếng nói cộng đồng vào các quy trình quản lý năng lượng tại Massachusetts.”">
            <a:extLst>
              <a:ext uri="{FF2B5EF4-FFF2-40B4-BE49-F238E27FC236}">
                <a16:creationId xmlns:a16="http://schemas.microsoft.com/office/drawing/2014/main" id="{9AD1DCBA-222B-B5D8-4C82-BD8A0E8524F4}"/>
              </a:ext>
              <a:ext uri="{C183D7F6-B498-43B3-948B-1728B52AA6E4}">
                <adec:decorative xmlns:adec="http://schemas.microsoft.com/office/drawing/2017/decorative" val="0"/>
              </a:ext>
            </a:extLst>
          </p:cNvPr>
          <p:cNvPicPr>
            <a:picLocks noChangeAspect="1"/>
          </p:cNvPicPr>
          <p:nvPr/>
        </p:nvPicPr>
        <p:blipFill rotWithShape="1">
          <a:blip r:embed="rId4"/>
          <a:srcRect t="44927"/>
          <a:stretch/>
        </p:blipFill>
        <p:spPr>
          <a:xfrm>
            <a:off x="6886842" y="3034144"/>
            <a:ext cx="5305157" cy="3683605"/>
          </a:xfrm>
          <a:prstGeom prst="rect">
            <a:avLst/>
          </a:prstGeom>
        </p:spPr>
      </p:pic>
      <p:sp>
        <p:nvSpPr>
          <p:cNvPr id="7" name="Footer Placeholder 2">
            <a:extLst>
              <a:ext uri="{FF2B5EF4-FFF2-40B4-BE49-F238E27FC236}">
                <a16:creationId xmlns:a16="http://schemas.microsoft.com/office/drawing/2014/main" id="{BB7B1C4B-7379-DCB7-8F6C-017D49D20A1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5" name="Slide Number Placeholder 3">
            <a:extLst>
              <a:ext uri="{FF2B5EF4-FFF2-40B4-BE49-F238E27FC236}">
                <a16:creationId xmlns:a16="http://schemas.microsoft.com/office/drawing/2014/main" id="{388FA6B9-7D3B-1077-C0FD-74B11D9A930A}"/>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19</a:t>
            </a:fld>
            <a:endParaRPr lang="en-US">
              <a:solidFill>
                <a:schemeClr val="tx1"/>
              </a:solidFill>
            </a:endParaRPr>
          </a:p>
        </p:txBody>
      </p:sp>
      <p:sp>
        <p:nvSpPr>
          <p:cNvPr id="2" name="Rectangle 1"/>
          <p:cNvSpPr/>
          <p:nvPr/>
        </p:nvSpPr>
        <p:spPr>
          <a:xfrm>
            <a:off x="6886842" y="242821"/>
            <a:ext cx="5220676" cy="2791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vi-VN" dirty="0"/>
              <a:t>Tháng 5 năm 2023</a:t>
            </a:r>
            <a:endParaRPr lang="en-US" dirty="0"/>
          </a:p>
          <a:p>
            <a:endParaRPr lang="en-US" dirty="0"/>
          </a:p>
          <a:p>
            <a:endParaRPr lang="en-US" dirty="0"/>
          </a:p>
          <a:p>
            <a:r>
              <a:rPr lang="vi-VN" dirty="0"/>
              <a:t>CHỊU TÁC ĐỘNG QUÁ MỨC</a:t>
            </a:r>
            <a:endParaRPr lang="en-US" dirty="0"/>
          </a:p>
          <a:p>
            <a:r>
              <a:rPr lang="vi-VN" dirty="0"/>
              <a:t>VÀ HIẾM KHI ĐƯỢC LẮNG NGHE</a:t>
            </a:r>
            <a:endParaRPr lang="en-US" dirty="0"/>
          </a:p>
          <a:p>
            <a:endParaRPr lang="en-US" dirty="0"/>
          </a:p>
          <a:p>
            <a:r>
              <a:rPr lang="vi-VN" dirty="0"/>
              <a:t>ĐƯA TIẾNG NÓI CỘNG ĐỒNG VÀOCÁC QUY TRÌNH QUẢN LÝ NĂNG LƯỢNGTẠI MASSACHUSETTS</a:t>
            </a:r>
            <a:endParaRPr lang="en-US" dirty="0"/>
          </a:p>
        </p:txBody>
      </p:sp>
    </p:spTree>
    <p:extLst>
      <p:ext uri="{BB962C8B-B14F-4D97-AF65-F5344CB8AC3E}">
        <p14:creationId xmlns:p14="http://schemas.microsoft.com/office/powerpoint/2010/main" val="242280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D692D-C403-345E-17D8-A176D6B02901}"/>
              </a:ext>
            </a:extLst>
          </p:cNvPr>
          <p:cNvSpPr>
            <a:spLocks noGrp="1"/>
          </p:cNvSpPr>
          <p:nvPr>
            <p:ph type="title"/>
          </p:nvPr>
        </p:nvSpPr>
        <p:spPr/>
        <p:txBody>
          <a:bodyPr/>
          <a:lstStyle/>
          <a:p>
            <a:r>
              <a:rPr lang="vi-VN" sz="2800" dirty="0">
                <a:latin typeface="Arial" panose="020B0604020202020204" pitchFamily="34" charset="0"/>
                <a:cs typeface="Arial" panose="020B0604020202020204" pitchFamily="34" charset="0"/>
              </a:rPr>
              <a:t>Hướng dẫn Phiên dịch</a:t>
            </a: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BCC1EA2-91A6-7BCF-8A01-064E0AE28895}"/>
              </a:ext>
            </a:extLst>
          </p:cNvPr>
          <p:cNvSpPr>
            <a:spLocks noGrp="1"/>
          </p:cNvSpPr>
          <p:nvPr>
            <p:ph idx="1"/>
          </p:nvPr>
        </p:nvSpPr>
        <p:spPr>
          <a:xfrm>
            <a:off x="220318" y="890781"/>
            <a:ext cx="8814825" cy="5623187"/>
          </a:xfrm>
        </p:spPr>
        <p:txBody>
          <a:bodyPr vert="horz" lIns="91440" tIns="45720" rIns="91440" bIns="45720" rtlCol="0" anchor="t">
            <a:normAutofit lnSpcReduction="10000"/>
          </a:bodyPr>
          <a:lstStyle/>
          <a:p>
            <a:pPr marL="0" indent="0">
              <a:lnSpc>
                <a:spcPct val="100000"/>
              </a:lnSpc>
              <a:spcBef>
                <a:spcPts val="0"/>
              </a:spcBef>
              <a:spcAft>
                <a:spcPts val="600"/>
              </a:spcAft>
              <a:buNone/>
            </a:pPr>
            <a:r>
              <a:rPr lang="vi-VN" sz="2200" dirty="0">
                <a:solidFill>
                  <a:srgbClr val="14558F"/>
                </a:solidFill>
                <a:latin typeface="Arial" panose="020B0604020202020204" pitchFamily="34" charset="0"/>
                <a:cs typeface="Arial" panose="020B0604020202020204" pitchFamily="34" charset="0"/>
              </a:rPr>
              <a:t>Dịch vụ phiên dịch được cung cấp bằng các ngôn ngữ sau:Español, </a:t>
            </a:r>
            <a:endParaRPr lang="en-US" sz="2200" dirty="0">
              <a:solidFill>
                <a:srgbClr val="14558F"/>
              </a:solidFill>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vi-VN" sz="2200" b="1" dirty="0">
                <a:solidFill>
                  <a:srgbClr val="14558F"/>
                </a:solidFill>
                <a:latin typeface="Arial" panose="020B0604020202020204" pitchFamily="34" charset="0"/>
                <a:cs typeface="Arial" panose="020B0604020202020204" pitchFamily="34" charset="0"/>
              </a:rPr>
              <a:t>Kreyòl ayisyen, Português, </a:t>
            </a:r>
            <a:r>
              <a:rPr lang="ko-KR" altLang="en-US" sz="2200" b="1" dirty="0">
                <a:solidFill>
                  <a:srgbClr val="14558F"/>
                </a:solidFill>
                <a:latin typeface="Arial" panose="020B0604020202020204" pitchFamily="34" charset="0"/>
                <a:cs typeface="Arial" panose="020B0604020202020204" pitchFamily="34" charset="0"/>
              </a:rPr>
              <a:t>普通话</a:t>
            </a:r>
            <a:r>
              <a:rPr lang="en-US" altLang="ko-KR" sz="2200" b="1" dirty="0">
                <a:solidFill>
                  <a:srgbClr val="14558F"/>
                </a:solidFill>
                <a:latin typeface="Arial" panose="020B0604020202020204" pitchFamily="34" charset="0"/>
                <a:cs typeface="Arial" panose="020B0604020202020204" pitchFamily="34" charset="0"/>
              </a:rPr>
              <a:t>, </a:t>
            </a:r>
            <a:r>
              <a:rPr lang="vi-VN" sz="2200" b="1" dirty="0">
                <a:solidFill>
                  <a:srgbClr val="14558F"/>
                </a:solidFill>
                <a:latin typeface="Arial" panose="020B0604020202020204" pitchFamily="34" charset="0"/>
                <a:cs typeface="Arial" panose="020B0604020202020204" pitchFamily="34" charset="0"/>
              </a:rPr>
              <a:t>and Tiếng Việt</a:t>
            </a:r>
            <a:endParaRPr lang="en-US" sz="2200" b="1" dirty="0">
              <a:solidFill>
                <a:srgbClr val="14558F"/>
              </a:solidFill>
              <a:latin typeface="Arial" panose="020B0604020202020204" pitchFamily="34" charset="0"/>
              <a:ea typeface="+mn-lt"/>
              <a:cs typeface="Arial" panose="020B0604020202020204" pitchFamily="34" charset="0"/>
            </a:endParaRPr>
          </a:p>
          <a:p>
            <a:pPr>
              <a:lnSpc>
                <a:spcPct val="100000"/>
              </a:lnSpc>
              <a:spcBef>
                <a:spcPts val="0"/>
              </a:spcBef>
              <a:spcAft>
                <a:spcPts val="600"/>
              </a:spcAft>
            </a:pPr>
            <a:r>
              <a:rPr lang="en-US" sz="2200" dirty="0">
                <a:solidFill>
                  <a:srgbClr val="14558F"/>
                </a:solidFill>
                <a:latin typeface="Arial" panose="020B0604020202020204" pitchFamily="34" charset="0"/>
                <a:ea typeface="+mn-lt"/>
                <a:cs typeface="Arial" panose="020B0604020202020204" pitchFamily="34" charset="0"/>
              </a:rPr>
              <a:t>To participate in English, click the “Globe” icon and select English.</a:t>
            </a:r>
            <a:endParaRPr lang="en-US" sz="2200" dirty="0">
              <a:solidFill>
                <a:srgbClr val="14558F"/>
              </a:solidFill>
              <a:latin typeface="Arial" panose="020B0604020202020204" pitchFamily="34" charset="0"/>
              <a:cs typeface="Arial" panose="020B0604020202020204" pitchFamily="34" charset="0"/>
            </a:endParaRPr>
          </a:p>
          <a:p>
            <a:pPr>
              <a:lnSpc>
                <a:spcPct val="100000"/>
              </a:lnSpc>
              <a:spcBef>
                <a:spcPts val="0"/>
              </a:spcBef>
              <a:spcAft>
                <a:spcPts val="600"/>
              </a:spcAft>
            </a:pPr>
            <a:r>
              <a:rPr lang="en-US" sz="2200" dirty="0">
                <a:solidFill>
                  <a:srgbClr val="14558F"/>
                </a:solidFill>
                <a:latin typeface="Arial" panose="020B0604020202020204" pitchFamily="34" charset="0"/>
                <a:ea typeface="+mn-lt"/>
                <a:cs typeface="Arial" panose="020B0604020202020204" pitchFamily="34" charset="0"/>
              </a:rPr>
              <a:t>Para </a:t>
            </a:r>
            <a:r>
              <a:rPr lang="en-US" sz="2200" dirty="0" err="1">
                <a:solidFill>
                  <a:srgbClr val="14558F"/>
                </a:solidFill>
                <a:latin typeface="Arial" panose="020B0604020202020204" pitchFamily="34" charset="0"/>
                <a:ea typeface="+mn-lt"/>
                <a:cs typeface="Arial" panose="020B0604020202020204" pitchFamily="34" charset="0"/>
              </a:rPr>
              <a:t>entrar</a:t>
            </a:r>
            <a:r>
              <a:rPr lang="en-US" sz="2200" dirty="0">
                <a:solidFill>
                  <a:srgbClr val="14558F"/>
                </a:solidFill>
                <a:latin typeface="Arial" panose="020B0604020202020204" pitchFamily="34" charset="0"/>
                <a:ea typeface="+mn-lt"/>
                <a:cs typeface="Arial" panose="020B0604020202020204" pitchFamily="34" charset="0"/>
              </a:rPr>
              <a:t> no canal </a:t>
            </a:r>
            <a:r>
              <a:rPr lang="en-US" sz="2200" dirty="0" err="1">
                <a:solidFill>
                  <a:srgbClr val="14558F"/>
                </a:solidFill>
                <a:latin typeface="Arial" panose="020B0604020202020204" pitchFamily="34" charset="0"/>
                <a:ea typeface="+mn-lt"/>
                <a:cs typeface="Arial" panose="020B0604020202020204" pitchFamily="34" charset="0"/>
              </a:rPr>
              <a:t>em</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português</a:t>
            </a:r>
            <a:r>
              <a:rPr lang="en-US" sz="2200" dirty="0">
                <a:solidFill>
                  <a:srgbClr val="14558F"/>
                </a:solidFill>
                <a:latin typeface="Arial" panose="020B0604020202020204" pitchFamily="34" charset="0"/>
                <a:ea typeface="+mn-lt"/>
                <a:cs typeface="Arial" panose="020B0604020202020204" pitchFamily="34" charset="0"/>
              </a:rPr>
              <a:t>, clique no </a:t>
            </a:r>
            <a:r>
              <a:rPr lang="en-US" sz="2200" dirty="0" err="1">
                <a:solidFill>
                  <a:srgbClr val="14558F"/>
                </a:solidFill>
                <a:latin typeface="Arial" panose="020B0604020202020204" pitchFamily="34" charset="0"/>
                <a:ea typeface="+mn-lt"/>
                <a:cs typeface="Arial" panose="020B0604020202020204" pitchFamily="34" charset="0"/>
              </a:rPr>
              <a:t>ícone</a:t>
            </a:r>
            <a:r>
              <a:rPr lang="en-US" sz="2200" dirty="0">
                <a:solidFill>
                  <a:srgbClr val="14558F"/>
                </a:solidFill>
                <a:latin typeface="Arial" panose="020B0604020202020204" pitchFamily="34" charset="0"/>
                <a:ea typeface="+mn-lt"/>
                <a:cs typeface="Arial" panose="020B0604020202020204" pitchFamily="34" charset="0"/>
              </a:rPr>
              <a:t> “Globe” e </a:t>
            </a:r>
            <a:r>
              <a:rPr lang="en-US" sz="2200" dirty="0" err="1">
                <a:solidFill>
                  <a:srgbClr val="14558F"/>
                </a:solidFill>
                <a:latin typeface="Arial" panose="020B0604020202020204" pitchFamily="34" charset="0"/>
                <a:ea typeface="+mn-lt"/>
                <a:cs typeface="Arial" panose="020B0604020202020204" pitchFamily="34" charset="0"/>
              </a:rPr>
              <a:t>selecione</a:t>
            </a:r>
            <a:r>
              <a:rPr lang="en-US" sz="2200" dirty="0">
                <a:solidFill>
                  <a:srgbClr val="14558F"/>
                </a:solidFill>
                <a:latin typeface="Arial" panose="020B0604020202020204" pitchFamily="34" charset="0"/>
                <a:ea typeface="+mn-lt"/>
                <a:cs typeface="Arial" panose="020B0604020202020204" pitchFamily="34" charset="0"/>
              </a:rPr>
              <a:t> “Portuguese” </a:t>
            </a:r>
          </a:p>
          <a:p>
            <a:pPr>
              <a:lnSpc>
                <a:spcPct val="100000"/>
              </a:lnSpc>
              <a:spcBef>
                <a:spcPts val="0"/>
              </a:spcBef>
              <a:spcAft>
                <a:spcPts val="600"/>
              </a:spcAft>
            </a:pPr>
            <a:r>
              <a:rPr lang="en-US" sz="2200" dirty="0">
                <a:solidFill>
                  <a:srgbClr val="14558F"/>
                </a:solidFill>
                <a:latin typeface="Arial" panose="020B0604020202020204" pitchFamily="34" charset="0"/>
                <a:ea typeface="+mn-lt"/>
                <a:cs typeface="Arial" panose="020B0604020202020204" pitchFamily="34" charset="0"/>
              </a:rPr>
              <a:t>Si </a:t>
            </a:r>
            <a:r>
              <a:rPr lang="en-US" sz="2200" dirty="0" err="1">
                <a:solidFill>
                  <a:srgbClr val="14558F"/>
                </a:solidFill>
                <a:latin typeface="Arial" panose="020B0604020202020204" pitchFamily="34" charset="0"/>
                <a:ea typeface="+mn-lt"/>
                <a:cs typeface="Arial" panose="020B0604020202020204" pitchFamily="34" charset="0"/>
              </a:rPr>
              <a:t>alguien</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desea</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interpretación</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en</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español</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haga</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clic</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en</a:t>
            </a:r>
            <a:r>
              <a:rPr lang="en-US" sz="2200" dirty="0">
                <a:solidFill>
                  <a:srgbClr val="14558F"/>
                </a:solidFill>
                <a:latin typeface="Arial" panose="020B0604020202020204" pitchFamily="34" charset="0"/>
                <a:ea typeface="+mn-lt"/>
                <a:cs typeface="Arial" panose="020B0604020202020204" pitchFamily="34" charset="0"/>
              </a:rPr>
              <a:t> “Globe” y </a:t>
            </a:r>
            <a:r>
              <a:rPr lang="en-US" sz="2200" dirty="0" err="1">
                <a:solidFill>
                  <a:srgbClr val="14558F"/>
                </a:solidFill>
                <a:latin typeface="Arial" panose="020B0604020202020204" pitchFamily="34" charset="0"/>
                <a:ea typeface="+mn-lt"/>
                <a:cs typeface="Arial" panose="020B0604020202020204" pitchFamily="34" charset="0"/>
              </a:rPr>
              <a:t>seleccione</a:t>
            </a:r>
            <a:r>
              <a:rPr lang="en-US" sz="2200" dirty="0">
                <a:solidFill>
                  <a:srgbClr val="14558F"/>
                </a:solidFill>
                <a:latin typeface="Arial" panose="020B0604020202020204" pitchFamily="34" charset="0"/>
                <a:ea typeface="+mn-lt"/>
                <a:cs typeface="Arial" panose="020B0604020202020204" pitchFamily="34" charset="0"/>
              </a:rPr>
              <a:t> “Spanish”</a:t>
            </a:r>
          </a:p>
          <a:p>
            <a:pPr>
              <a:lnSpc>
                <a:spcPct val="100000"/>
              </a:lnSpc>
              <a:spcBef>
                <a:spcPts val="0"/>
              </a:spcBef>
              <a:spcAft>
                <a:spcPts val="600"/>
              </a:spcAft>
            </a:pPr>
            <a:r>
              <a:rPr lang="en-US" sz="2200" dirty="0" err="1">
                <a:solidFill>
                  <a:srgbClr val="14558F"/>
                </a:solidFill>
                <a:latin typeface="Arial" panose="020B0604020202020204" pitchFamily="34" charset="0"/>
                <a:ea typeface="+mn-lt"/>
                <a:cs typeface="Arial" panose="020B0604020202020204" pitchFamily="34" charset="0"/>
              </a:rPr>
              <a:t>Pou</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rantre</a:t>
            </a:r>
            <a:r>
              <a:rPr lang="en-US" sz="2200" dirty="0">
                <a:solidFill>
                  <a:srgbClr val="14558F"/>
                </a:solidFill>
                <a:latin typeface="Arial" panose="020B0604020202020204" pitchFamily="34" charset="0"/>
                <a:ea typeface="+mn-lt"/>
                <a:cs typeface="Arial" panose="020B0604020202020204" pitchFamily="34" charset="0"/>
              </a:rPr>
              <a:t> nan </a:t>
            </a:r>
            <a:r>
              <a:rPr lang="en-US" sz="2200" dirty="0" err="1">
                <a:solidFill>
                  <a:srgbClr val="14558F"/>
                </a:solidFill>
                <a:latin typeface="Arial" panose="020B0604020202020204" pitchFamily="34" charset="0"/>
                <a:ea typeface="+mn-lt"/>
                <a:cs typeface="Arial" panose="020B0604020202020204" pitchFamily="34" charset="0"/>
              </a:rPr>
              <a:t>chanèl</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kreyòl</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ayisyen</a:t>
            </a:r>
            <a:r>
              <a:rPr lang="en-US" sz="2200" dirty="0">
                <a:solidFill>
                  <a:srgbClr val="14558F"/>
                </a:solidFill>
                <a:latin typeface="Arial" panose="020B0604020202020204" pitchFamily="34" charset="0"/>
                <a:ea typeface="+mn-lt"/>
                <a:cs typeface="Arial" panose="020B0604020202020204" pitchFamily="34" charset="0"/>
              </a:rPr>
              <a:t> an, </a:t>
            </a:r>
            <a:r>
              <a:rPr lang="en-US" sz="2200" dirty="0" err="1">
                <a:solidFill>
                  <a:srgbClr val="14558F"/>
                </a:solidFill>
                <a:latin typeface="Arial" panose="020B0604020202020204" pitchFamily="34" charset="0"/>
                <a:ea typeface="+mn-lt"/>
                <a:cs typeface="Arial" panose="020B0604020202020204" pitchFamily="34" charset="0"/>
              </a:rPr>
              <a:t>klike</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sou</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ikòn</a:t>
            </a:r>
            <a:r>
              <a:rPr lang="en-US" sz="2200" dirty="0">
                <a:solidFill>
                  <a:srgbClr val="14558F"/>
                </a:solidFill>
                <a:latin typeface="Arial" panose="020B0604020202020204" pitchFamily="34" charset="0"/>
                <a:ea typeface="+mn-lt"/>
                <a:cs typeface="Arial" panose="020B0604020202020204" pitchFamily="34" charset="0"/>
              </a:rPr>
              <a:t> “Globe” an epi </a:t>
            </a:r>
            <a:r>
              <a:rPr lang="en-US" sz="2200" dirty="0" err="1">
                <a:solidFill>
                  <a:srgbClr val="14558F"/>
                </a:solidFill>
                <a:latin typeface="Arial" panose="020B0604020202020204" pitchFamily="34" charset="0"/>
                <a:ea typeface="+mn-lt"/>
                <a:cs typeface="Arial" panose="020B0604020202020204" pitchFamily="34" charset="0"/>
              </a:rPr>
              <a:t>chwazi</a:t>
            </a:r>
            <a:r>
              <a:rPr lang="en-US" sz="2200" dirty="0">
                <a:solidFill>
                  <a:srgbClr val="14558F"/>
                </a:solidFill>
                <a:latin typeface="Arial" panose="020B0604020202020204" pitchFamily="34" charset="0"/>
                <a:ea typeface="+mn-lt"/>
                <a:cs typeface="Arial" panose="020B0604020202020204" pitchFamily="34" charset="0"/>
              </a:rPr>
              <a:t> “Haitian Creole”</a:t>
            </a:r>
            <a:endParaRPr lang="es-ES" sz="2200" dirty="0">
              <a:solidFill>
                <a:srgbClr val="14558F"/>
              </a:solidFill>
              <a:latin typeface="Arial" panose="020B0604020202020204" pitchFamily="34" charset="0"/>
              <a:ea typeface="+mn-lt"/>
              <a:cs typeface="Arial" panose="020B0604020202020204" pitchFamily="34" charset="0"/>
            </a:endParaRPr>
          </a:p>
          <a:p>
            <a:pPr>
              <a:lnSpc>
                <a:spcPct val="100000"/>
              </a:lnSpc>
              <a:spcBef>
                <a:spcPts val="0"/>
              </a:spcBef>
              <a:spcAft>
                <a:spcPts val="600"/>
              </a:spcAft>
            </a:pPr>
            <a:r>
              <a:rPr lang="ja-JP" altLang="en-US" sz="2200" dirty="0">
                <a:solidFill>
                  <a:srgbClr val="14558F"/>
                </a:solidFill>
                <a:latin typeface="Arial" panose="020B0604020202020204" pitchFamily="34" charset="0"/>
                <a:ea typeface="+mn-lt"/>
                <a:cs typeface="Arial" panose="020B0604020202020204" pitchFamily="34" charset="0"/>
              </a:rPr>
              <a:t>要以普通话参加会议，请单击口语图标并选择</a:t>
            </a:r>
            <a:r>
              <a:rPr lang="en-US" sz="2200" dirty="0">
                <a:solidFill>
                  <a:srgbClr val="14558F"/>
                </a:solidFill>
                <a:latin typeface="Arial" panose="020B0604020202020204" pitchFamily="34" charset="0"/>
                <a:ea typeface="+mn-lt"/>
                <a:cs typeface="Arial" panose="020B0604020202020204" pitchFamily="34" charset="0"/>
              </a:rPr>
              <a:t> "Chinese”.</a:t>
            </a:r>
          </a:p>
          <a:p>
            <a:pPr>
              <a:lnSpc>
                <a:spcPct val="100000"/>
              </a:lnSpc>
              <a:spcBef>
                <a:spcPts val="0"/>
              </a:spcBef>
              <a:spcAft>
                <a:spcPts val="600"/>
              </a:spcAft>
            </a:pPr>
            <a:r>
              <a:rPr lang="en-US" sz="2200" dirty="0" err="1">
                <a:solidFill>
                  <a:srgbClr val="14558F"/>
                </a:solidFill>
                <a:latin typeface="Arial" panose="020B0604020202020204" pitchFamily="34" charset="0"/>
                <a:ea typeface="+mn-lt"/>
                <a:cs typeface="Arial" panose="020B0604020202020204" pitchFamily="34" charset="0"/>
              </a:rPr>
              <a:t>Để</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tham</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gia</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bằng</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tiếng</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Việt</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hãy</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bấm</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vào</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biểu</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tượng</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Quả</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địa</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cầu</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và</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chọn</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Tiếng</a:t>
            </a:r>
            <a:r>
              <a:rPr lang="en-US" sz="2200" dirty="0">
                <a:solidFill>
                  <a:srgbClr val="14558F"/>
                </a:solidFill>
                <a:latin typeface="Arial" panose="020B0604020202020204" pitchFamily="34" charset="0"/>
                <a:ea typeface="+mn-lt"/>
                <a:cs typeface="Arial" panose="020B0604020202020204" pitchFamily="34" charset="0"/>
              </a:rPr>
              <a:t> </a:t>
            </a:r>
            <a:r>
              <a:rPr lang="en-US" sz="2200" dirty="0" err="1">
                <a:solidFill>
                  <a:srgbClr val="14558F"/>
                </a:solidFill>
                <a:latin typeface="Arial" panose="020B0604020202020204" pitchFamily="34" charset="0"/>
                <a:ea typeface="+mn-lt"/>
                <a:cs typeface="Arial" panose="020B0604020202020204" pitchFamily="34" charset="0"/>
              </a:rPr>
              <a:t>Việt</a:t>
            </a:r>
            <a:endParaRPr lang="en-US" sz="2200" dirty="0">
              <a:solidFill>
                <a:srgbClr val="14558F"/>
              </a:solidFill>
              <a:latin typeface="Arial" panose="020B0604020202020204" pitchFamily="34" charset="0"/>
              <a:ea typeface="+mn-lt"/>
              <a:cs typeface="Arial" panose="020B0604020202020204" pitchFamily="34" charset="0"/>
            </a:endParaRPr>
          </a:p>
          <a:p>
            <a:pPr marL="0" indent="0">
              <a:buNone/>
            </a:pPr>
            <a:endParaRPr lang="en-US" b="1" dirty="0">
              <a:solidFill>
                <a:srgbClr val="FF0000"/>
              </a:solidFill>
            </a:endParaRPr>
          </a:p>
          <a:p>
            <a:pPr marL="0" indent="0">
              <a:buNone/>
            </a:pPr>
            <a:r>
              <a:rPr lang="vi-VN" b="1" dirty="0">
                <a:solidFill>
                  <a:srgbClr val="FF0000"/>
                </a:solidFill>
              </a:rPr>
              <a:t>Đối với người tham dự trực tiếp, vui lòng hoàn trả thiết bị phiên dịch cho nhân viên DPU trước khi rời khỏi tòa nhà.</a:t>
            </a:r>
            <a:endParaRPr lang="en-US" b="1" dirty="0">
              <a:solidFill>
                <a:srgbClr val="FF0000"/>
              </a:solidFill>
            </a:endParaRPr>
          </a:p>
        </p:txBody>
      </p:sp>
      <p:pic>
        <p:nvPicPr>
          <p:cNvPr id="5" name="Picture 2" descr="Hình minh họa cách chọn ngôn ngữ ưu tiên khi cần dịch vụ phiên dịch trong buổi điều trần.">
            <a:extLst>
              <a:ext uri="{FF2B5EF4-FFF2-40B4-BE49-F238E27FC236}">
                <a16:creationId xmlns:a16="http://schemas.microsoft.com/office/drawing/2014/main" id="{9C03CD01-989F-C5ED-E54D-7CDF9E09EC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43" t="11291" r="9599" b="1051"/>
          <a:stretch>
            <a:fillRect/>
          </a:stretch>
        </p:blipFill>
        <p:spPr bwMode="auto">
          <a:xfrm>
            <a:off x="9165772" y="3429000"/>
            <a:ext cx="2772341" cy="27662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60EB9F-7B60-5762-170C-934DDF6F2072}"/>
              </a:ext>
            </a:extLst>
          </p:cNvPr>
          <p:cNvSpPr txBox="1"/>
          <p:nvPr/>
        </p:nvSpPr>
        <p:spPr>
          <a:xfrm>
            <a:off x="9165772" y="915133"/>
            <a:ext cx="2340428" cy="2308324"/>
          </a:xfrm>
          <a:prstGeom prst="rect">
            <a:avLst/>
          </a:prstGeom>
          <a:noFill/>
          <a:ln>
            <a:solidFill>
              <a:schemeClr val="tx1"/>
            </a:solidFill>
          </a:ln>
        </p:spPr>
        <p:txBody>
          <a:bodyPr wrap="square" rtlCol="0">
            <a:spAutoFit/>
          </a:bodyPr>
          <a:lstStyle/>
          <a:p>
            <a:r>
              <a:rPr lang="vi-VN" dirty="0">
                <a:solidFill>
                  <a:srgbClr val="14558F"/>
                </a:solidFill>
              </a:rPr>
              <a:t>Tất cả người tham dự:</a:t>
            </a:r>
            <a:endParaRPr lang="en-US" dirty="0">
              <a:solidFill>
                <a:srgbClr val="14558F"/>
              </a:solidFill>
            </a:endParaRPr>
          </a:p>
          <a:p>
            <a:r>
              <a:rPr lang="en-US" dirty="0">
                <a:solidFill>
                  <a:srgbClr val="14558F"/>
                </a:solidFill>
              </a:rPr>
              <a:t>• </a:t>
            </a:r>
            <a:r>
              <a:rPr lang="en-US" dirty="0" err="1">
                <a:solidFill>
                  <a:srgbClr val="14558F"/>
                </a:solidFill>
              </a:rPr>
              <a:t>Vui</a:t>
            </a:r>
            <a:r>
              <a:rPr lang="en-US" dirty="0">
                <a:solidFill>
                  <a:srgbClr val="14558F"/>
                </a:solidFill>
              </a:rPr>
              <a:t> </a:t>
            </a:r>
            <a:r>
              <a:rPr lang="en-US" dirty="0" err="1">
                <a:solidFill>
                  <a:srgbClr val="14558F"/>
                </a:solidFill>
              </a:rPr>
              <a:t>lòng</a:t>
            </a:r>
            <a:r>
              <a:rPr lang="en-US" dirty="0">
                <a:solidFill>
                  <a:srgbClr val="14558F"/>
                </a:solidFill>
              </a:rPr>
              <a:t> </a:t>
            </a:r>
            <a:r>
              <a:rPr lang="en-US" dirty="0" err="1">
                <a:solidFill>
                  <a:srgbClr val="14558F"/>
                </a:solidFill>
              </a:rPr>
              <a:t>nói</a:t>
            </a:r>
            <a:r>
              <a:rPr lang="en-US" dirty="0">
                <a:solidFill>
                  <a:srgbClr val="14558F"/>
                </a:solidFill>
              </a:rPr>
              <a:t> </a:t>
            </a:r>
            <a:r>
              <a:rPr lang="en-US" dirty="0" err="1">
                <a:solidFill>
                  <a:srgbClr val="14558F"/>
                </a:solidFill>
              </a:rPr>
              <a:t>chậm</a:t>
            </a:r>
            <a:r>
              <a:rPr lang="en-US" dirty="0">
                <a:solidFill>
                  <a:srgbClr val="14558F"/>
                </a:solidFill>
              </a:rPr>
              <a:t>.</a:t>
            </a:r>
          </a:p>
          <a:p>
            <a:r>
              <a:rPr lang="en-US" dirty="0">
                <a:solidFill>
                  <a:srgbClr val="14558F"/>
                </a:solidFill>
              </a:rPr>
              <a:t>• </a:t>
            </a:r>
            <a:r>
              <a:rPr lang="en-US" dirty="0" err="1">
                <a:solidFill>
                  <a:srgbClr val="14558F"/>
                </a:solidFill>
              </a:rPr>
              <a:t>Bạn</a:t>
            </a:r>
            <a:r>
              <a:rPr lang="en-US" dirty="0">
                <a:solidFill>
                  <a:srgbClr val="14558F"/>
                </a:solidFill>
              </a:rPr>
              <a:t> </a:t>
            </a:r>
            <a:r>
              <a:rPr lang="en-US" dirty="0" err="1">
                <a:solidFill>
                  <a:srgbClr val="14558F"/>
                </a:solidFill>
              </a:rPr>
              <a:t>phải</a:t>
            </a:r>
            <a:r>
              <a:rPr lang="en-US" dirty="0">
                <a:solidFill>
                  <a:srgbClr val="14558F"/>
                </a:solidFill>
              </a:rPr>
              <a:t> </a:t>
            </a:r>
            <a:r>
              <a:rPr lang="en-US" dirty="0" err="1">
                <a:solidFill>
                  <a:srgbClr val="14558F"/>
                </a:solidFill>
              </a:rPr>
              <a:t>chọn</a:t>
            </a:r>
            <a:r>
              <a:rPr lang="en-US" dirty="0">
                <a:solidFill>
                  <a:srgbClr val="14558F"/>
                </a:solidFill>
              </a:rPr>
              <a:t> </a:t>
            </a:r>
            <a:r>
              <a:rPr lang="en-US" dirty="0" err="1">
                <a:solidFill>
                  <a:srgbClr val="14558F"/>
                </a:solidFill>
              </a:rPr>
              <a:t>một</a:t>
            </a:r>
            <a:r>
              <a:rPr lang="en-US" dirty="0">
                <a:solidFill>
                  <a:srgbClr val="14558F"/>
                </a:solidFill>
              </a:rPr>
              <a:t> </a:t>
            </a:r>
            <a:r>
              <a:rPr lang="en-US" dirty="0" err="1">
                <a:solidFill>
                  <a:srgbClr val="14558F"/>
                </a:solidFill>
              </a:rPr>
              <a:t>kênh</a:t>
            </a:r>
            <a:r>
              <a:rPr lang="en-US" dirty="0">
                <a:solidFill>
                  <a:srgbClr val="14558F"/>
                </a:solidFill>
              </a:rPr>
              <a:t> </a:t>
            </a:r>
            <a:r>
              <a:rPr lang="en-US" dirty="0" err="1">
                <a:solidFill>
                  <a:srgbClr val="14558F"/>
                </a:solidFill>
              </a:rPr>
              <a:t>ngôn</a:t>
            </a:r>
            <a:r>
              <a:rPr lang="en-US" dirty="0">
                <a:solidFill>
                  <a:srgbClr val="14558F"/>
                </a:solidFill>
              </a:rPr>
              <a:t> </a:t>
            </a:r>
            <a:r>
              <a:rPr lang="en-US" dirty="0" err="1">
                <a:solidFill>
                  <a:srgbClr val="14558F"/>
                </a:solidFill>
              </a:rPr>
              <a:t>ngữ</a:t>
            </a:r>
            <a:r>
              <a:rPr lang="en-US" dirty="0">
                <a:solidFill>
                  <a:srgbClr val="14558F"/>
                </a:solidFill>
              </a:rPr>
              <a:t>, </a:t>
            </a:r>
            <a:r>
              <a:rPr lang="en-US" dirty="0" err="1">
                <a:solidFill>
                  <a:srgbClr val="14558F"/>
                </a:solidFill>
              </a:rPr>
              <a:t>ngay</a:t>
            </a:r>
            <a:r>
              <a:rPr lang="en-US" dirty="0">
                <a:solidFill>
                  <a:srgbClr val="14558F"/>
                </a:solidFill>
              </a:rPr>
              <a:t> </a:t>
            </a:r>
            <a:r>
              <a:rPr lang="en-US" dirty="0" err="1">
                <a:solidFill>
                  <a:srgbClr val="14558F"/>
                </a:solidFill>
              </a:rPr>
              <a:t>cả</a:t>
            </a:r>
            <a:r>
              <a:rPr lang="en-US" dirty="0">
                <a:solidFill>
                  <a:srgbClr val="14558F"/>
                </a:solidFill>
              </a:rPr>
              <a:t> </a:t>
            </a:r>
            <a:r>
              <a:rPr lang="en-US" dirty="0" err="1">
                <a:solidFill>
                  <a:srgbClr val="14558F"/>
                </a:solidFill>
              </a:rPr>
              <a:t>khi</a:t>
            </a:r>
            <a:r>
              <a:rPr lang="en-US" dirty="0">
                <a:solidFill>
                  <a:srgbClr val="14558F"/>
                </a:solidFill>
              </a:rPr>
              <a:t> </a:t>
            </a:r>
            <a:r>
              <a:rPr lang="en-US" dirty="0" err="1">
                <a:solidFill>
                  <a:srgbClr val="14558F"/>
                </a:solidFill>
              </a:rPr>
              <a:t>đang</a:t>
            </a:r>
            <a:r>
              <a:rPr lang="en-US" dirty="0">
                <a:solidFill>
                  <a:srgbClr val="14558F"/>
                </a:solidFill>
              </a:rPr>
              <a:t> </a:t>
            </a:r>
            <a:r>
              <a:rPr lang="en-US" dirty="0" err="1">
                <a:solidFill>
                  <a:srgbClr val="14558F"/>
                </a:solidFill>
              </a:rPr>
              <a:t>xem</a:t>
            </a:r>
            <a:r>
              <a:rPr lang="en-US" dirty="0">
                <a:solidFill>
                  <a:srgbClr val="14558F"/>
                </a:solidFill>
              </a:rPr>
              <a:t> </a:t>
            </a:r>
            <a:r>
              <a:rPr lang="en-US" dirty="0" err="1">
                <a:solidFill>
                  <a:srgbClr val="14558F"/>
                </a:solidFill>
              </a:rPr>
              <a:t>bài</a:t>
            </a:r>
            <a:r>
              <a:rPr lang="en-US" dirty="0">
                <a:solidFill>
                  <a:srgbClr val="14558F"/>
                </a:solidFill>
              </a:rPr>
              <a:t> </a:t>
            </a:r>
            <a:r>
              <a:rPr lang="en-US" dirty="0" err="1">
                <a:solidFill>
                  <a:srgbClr val="14558F"/>
                </a:solidFill>
              </a:rPr>
              <a:t>trình</a:t>
            </a:r>
            <a:r>
              <a:rPr lang="en-US" dirty="0">
                <a:solidFill>
                  <a:srgbClr val="14558F"/>
                </a:solidFill>
              </a:rPr>
              <a:t> </a:t>
            </a:r>
            <a:r>
              <a:rPr lang="en-US" dirty="0" err="1">
                <a:solidFill>
                  <a:srgbClr val="14558F"/>
                </a:solidFill>
              </a:rPr>
              <a:t>bày</a:t>
            </a:r>
            <a:r>
              <a:rPr lang="en-US" dirty="0">
                <a:solidFill>
                  <a:srgbClr val="14558F"/>
                </a:solidFill>
              </a:rPr>
              <a:t> </a:t>
            </a:r>
            <a:r>
              <a:rPr lang="en-US" dirty="0" err="1">
                <a:solidFill>
                  <a:srgbClr val="14558F"/>
                </a:solidFill>
              </a:rPr>
              <a:t>bằng</a:t>
            </a:r>
            <a:r>
              <a:rPr lang="en-US" dirty="0">
                <a:solidFill>
                  <a:srgbClr val="14558F"/>
                </a:solidFill>
              </a:rPr>
              <a:t> </a:t>
            </a:r>
            <a:r>
              <a:rPr lang="en-US" dirty="0" err="1">
                <a:solidFill>
                  <a:srgbClr val="14558F"/>
                </a:solidFill>
              </a:rPr>
              <a:t>tiếng</a:t>
            </a:r>
            <a:r>
              <a:rPr lang="en-US" dirty="0">
                <a:solidFill>
                  <a:srgbClr val="14558F"/>
                </a:solidFill>
              </a:rPr>
              <a:t> Anh.</a:t>
            </a:r>
          </a:p>
        </p:txBody>
      </p:sp>
      <p:sp>
        <p:nvSpPr>
          <p:cNvPr id="4" name="Slide Number Placeholder 3">
            <a:extLst>
              <a:ext uri="{FF2B5EF4-FFF2-40B4-BE49-F238E27FC236}">
                <a16:creationId xmlns:a16="http://schemas.microsoft.com/office/drawing/2014/main" id="{AAA7E8AD-19DF-293F-65EA-B3E6F0FD6384}"/>
              </a:ext>
            </a:extLst>
          </p:cNvPr>
          <p:cNvSpPr>
            <a:spLocks noGrp="1"/>
          </p:cNvSpPr>
          <p:nvPr>
            <p:ph type="sldNum" sz="quarter" idx="12"/>
          </p:nvPr>
        </p:nvSpPr>
        <p:spPr/>
        <p:txBody>
          <a:bodyPr/>
          <a:lstStyle/>
          <a:p>
            <a:fld id="{330EA680-D336-4FF7-8B7A-9848BB0A1C32}" type="slidenum">
              <a:rPr lang="en-US" sz="1800" smtClean="0">
                <a:solidFill>
                  <a:schemeClr val="tx1"/>
                </a:solidFill>
              </a:rPr>
              <a:t>2</a:t>
            </a:fld>
            <a:endParaRPr lang="en-US" sz="1800">
              <a:solidFill>
                <a:schemeClr val="tx1"/>
              </a:solidFill>
            </a:endParaRPr>
          </a:p>
        </p:txBody>
      </p:sp>
      <p:sp>
        <p:nvSpPr>
          <p:cNvPr id="8" name="Rectangle 7">
            <a:extLst>
              <a:ext uri="{FF2B5EF4-FFF2-40B4-BE49-F238E27FC236}">
                <a16:creationId xmlns:a16="http://schemas.microsoft.com/office/drawing/2014/main" id="{9418EC7D-074F-50DB-9CD4-845EFAE00387}"/>
              </a:ext>
              <a:ext uri="{C183D7F6-B498-43B3-948B-1728B52AA6E4}">
                <adec:decorative xmlns:adec="http://schemas.microsoft.com/office/drawing/2017/decorative" val="1"/>
              </a:ext>
            </a:extLst>
          </p:cNvPr>
          <p:cNvSpPr/>
          <p:nvPr/>
        </p:nvSpPr>
        <p:spPr>
          <a:xfrm>
            <a:off x="220318" y="802446"/>
            <a:ext cx="8814825" cy="4605940"/>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3121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BBC72-F160-53FD-F2D3-71A2C08A08B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79CD029-5C42-724F-11D2-6C38455993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177A43D-CF9E-24C2-B8DD-54738864AFF4}"/>
              </a:ext>
            </a:extLst>
          </p:cNvPr>
          <p:cNvSpPr>
            <a:spLocks noGrp="1"/>
          </p:cNvSpPr>
          <p:nvPr>
            <p:ph type="title"/>
          </p:nvPr>
        </p:nvSpPr>
        <p:spPr>
          <a:xfrm>
            <a:off x="1199321" y="39995"/>
            <a:ext cx="10515600" cy="1134706"/>
          </a:xfrm>
        </p:spPr>
        <p:txBody>
          <a:bodyPr>
            <a:normAutofit/>
          </a:bodyPr>
          <a:lstStyle/>
          <a:p>
            <a:pPr algn="ctr"/>
            <a:r>
              <a:rPr lang="en-US" sz="3600" b="1" dirty="0" err="1">
                <a:latin typeface="Arial" panose="020B0604020202020204" pitchFamily="34" charset="0"/>
                <a:cs typeface="Arial" panose="020B0604020202020204" pitchFamily="34" charset="0"/>
              </a:rPr>
              <a:t>Vì</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sao</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nên</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tham</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gia</a:t>
            </a:r>
            <a:r>
              <a:rPr lang="en-US" sz="3600" b="1" dirty="0">
                <a:latin typeface="Arial" panose="020B0604020202020204" pitchFamily="34" charset="0"/>
                <a:cs typeface="Arial" panose="020B0604020202020204" pitchFamily="34" charset="0"/>
              </a:rPr>
              <a:t>?</a:t>
            </a:r>
          </a:p>
        </p:txBody>
      </p:sp>
      <p:sp>
        <p:nvSpPr>
          <p:cNvPr id="5" name="Rectangle 4">
            <a:extLst>
              <a:ext uri="{FF2B5EF4-FFF2-40B4-BE49-F238E27FC236}">
                <a16:creationId xmlns:a16="http://schemas.microsoft.com/office/drawing/2014/main" id="{4F6F1AAA-6015-2B0F-BC4C-D2D4FE2E181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77674B2F-7D39-14EF-BEFF-479392AE1D49}"/>
              </a:ext>
            </a:extLst>
          </p:cNvPr>
          <p:cNvSpPr/>
          <p:nvPr/>
        </p:nvSpPr>
        <p:spPr>
          <a:xfrm>
            <a:off x="397002" y="1682712"/>
            <a:ext cx="11317919" cy="3679982"/>
          </a:xfrm>
          <a:prstGeom prst="rect">
            <a:avLst/>
          </a:prstGeom>
        </p:spPr>
        <p:txBody>
          <a:bodyPr wrap="square" lIns="91440" tIns="45720" rIns="91440" bIns="45720" anchor="t">
            <a:spAutoFit/>
          </a:bodyPr>
          <a:lstStyle/>
          <a:p>
            <a:pPr algn="ctr">
              <a:lnSpc>
                <a:spcPct val="90000"/>
              </a:lnSpc>
              <a:spcAft>
                <a:spcPts val="1000"/>
              </a:spcAft>
              <a:defRPr/>
            </a:pPr>
            <a:r>
              <a:rPr lang="vi-VN" sz="3200" b="1" dirty="0"/>
              <a:t>Hồ sơ đầy đủ, vững chắc = Quyết định tốt hơn</a:t>
            </a:r>
            <a:endParaRPr kumimoji="0" lang="en-US" sz="3200" b="0" i="0" u="none" strike="noStrike" kern="1200" cap="none" spc="0" normalizeH="0" baseline="0" noProof="0" dirty="0">
              <a:ln>
                <a:noFill/>
              </a:ln>
              <a:solidFill>
                <a:prstClr val="black"/>
              </a:solidFill>
              <a:effectLst/>
              <a:uLnTx/>
              <a:uFillTx/>
              <a:ea typeface="Calibri"/>
              <a:cs typeface="Calibri"/>
            </a:endParaRPr>
          </a:p>
          <a:p>
            <a:r>
              <a:rPr lang="vi-VN" sz="2800" dirty="0"/>
              <a:t>• Các quyết định về năng lượng có tác động rộng lớn và ảnh hưởng đến các nhóm dân cư và cộng đồng theo nhiều cách khác nhau</a:t>
            </a:r>
          </a:p>
          <a:p>
            <a:r>
              <a:rPr lang="vi-VN" sz="2800" dirty="0"/>
              <a:t>• Bạn hiểu rõ cộng đồng của mình; hãy bảo đảm rằng những người ra quyết định được cung cấp đầy đủ thông tin về các vấn đề ảnh hưởng đến bạn và cộng đồng của bạn</a:t>
            </a:r>
          </a:p>
          <a:p>
            <a:r>
              <a:rPr lang="vi-VN" sz="2800" dirty="0"/>
              <a:t>• Sự tham gia và mức độ tham gia rộng rãi góp phần tăng cường trách nhiệm giải trình và tính minh bạch</a:t>
            </a:r>
          </a:p>
        </p:txBody>
      </p:sp>
      <p:sp>
        <p:nvSpPr>
          <p:cNvPr id="7" name="Footer Placeholder 2">
            <a:extLst>
              <a:ext uri="{FF2B5EF4-FFF2-40B4-BE49-F238E27FC236}">
                <a16:creationId xmlns:a16="http://schemas.microsoft.com/office/drawing/2014/main" id="{C6B9E1C8-0EAF-95B8-FC5D-9B74A909D748}"/>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1275DA86-A1A0-F1EF-E8C2-C14C95C5A7E1}"/>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20</a:t>
            </a:fld>
            <a:endParaRPr lang="en-US">
              <a:solidFill>
                <a:schemeClr val="tx1"/>
              </a:solidFill>
            </a:endParaRPr>
          </a:p>
        </p:txBody>
      </p:sp>
    </p:spTree>
    <p:extLst>
      <p:ext uri="{BB962C8B-B14F-4D97-AF65-F5344CB8AC3E}">
        <p14:creationId xmlns:p14="http://schemas.microsoft.com/office/powerpoint/2010/main" val="4014540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9D76F0A-02E2-C430-4128-16954CED230F}"/>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27" name="Title 3">
            <a:extLst>
              <a:ext uri="{FF2B5EF4-FFF2-40B4-BE49-F238E27FC236}">
                <a16:creationId xmlns:a16="http://schemas.microsoft.com/office/drawing/2014/main" id="{609309CA-6669-3916-46D1-8006FB79BD67}"/>
              </a:ext>
            </a:extLst>
          </p:cNvPr>
          <p:cNvSpPr>
            <a:spLocks noGrp="1"/>
          </p:cNvSpPr>
          <p:nvPr>
            <p:ph type="title"/>
          </p:nvPr>
        </p:nvSpPr>
        <p:spPr>
          <a:xfrm>
            <a:off x="1199321" y="39995"/>
            <a:ext cx="10515600" cy="1134706"/>
          </a:xfrm>
        </p:spPr>
        <p:txBody>
          <a:bodyPr>
            <a:normAutofit/>
          </a:bodyPr>
          <a:lstStyle/>
          <a:p>
            <a:pPr algn="ctr"/>
            <a:r>
              <a:rPr lang="vi-VN" sz="3600" b="1" dirty="0">
                <a:latin typeface="+mn-lt"/>
              </a:rPr>
              <a:t>Bạn có thể tham gia như thế nào?</a:t>
            </a:r>
            <a:endParaRPr lang="en-US" sz="3600" b="1" dirty="0">
              <a:latin typeface="+mn-lt"/>
            </a:endParaRPr>
          </a:p>
        </p:txBody>
      </p:sp>
      <p:sp>
        <p:nvSpPr>
          <p:cNvPr id="28" name="Rectangle 27">
            <a:extLst>
              <a:ext uri="{FF2B5EF4-FFF2-40B4-BE49-F238E27FC236}">
                <a16:creationId xmlns:a16="http://schemas.microsoft.com/office/drawing/2014/main" id="{6A91A735-E68C-21B2-F827-E8E3FABDA687}"/>
              </a:ext>
              <a:ext uri="{C183D7F6-B498-43B3-948B-1728B52AA6E4}">
                <adec:decorative xmlns:adec="http://schemas.microsoft.com/office/drawing/2017/decorative" val="1"/>
              </a:ext>
            </a:extLst>
          </p:cNvPr>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8" name="Straight Arrow Connector 7">
            <a:extLst>
              <a:ext uri="{FF2B5EF4-FFF2-40B4-BE49-F238E27FC236}">
                <a16:creationId xmlns:a16="http://schemas.microsoft.com/office/drawing/2014/main" id="{907A98EB-2751-1FA2-6348-6BF8BEB37C90}"/>
              </a:ext>
              <a:ext uri="{C183D7F6-B498-43B3-948B-1728B52AA6E4}">
                <adec:decorative xmlns:adec="http://schemas.microsoft.com/office/drawing/2017/decorative" val="1"/>
              </a:ext>
            </a:extLst>
          </p:cNvPr>
          <p:cNvCxnSpPr>
            <a:cxnSpLocks/>
          </p:cNvCxnSpPr>
          <p:nvPr/>
        </p:nvCxnSpPr>
        <p:spPr>
          <a:xfrm>
            <a:off x="203200" y="4368795"/>
            <a:ext cx="11755120"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0BC75B-FB5B-E8D5-6301-B55593525B20}"/>
              </a:ext>
            </a:extLst>
          </p:cNvPr>
          <p:cNvSpPr txBox="1"/>
          <p:nvPr/>
        </p:nvSpPr>
        <p:spPr>
          <a:xfrm>
            <a:off x="371734" y="4656107"/>
            <a:ext cx="2488367" cy="1015663"/>
          </a:xfrm>
          <a:prstGeom prst="rect">
            <a:avLst/>
          </a:prstGeom>
          <a:noFill/>
        </p:spPr>
        <p:txBody>
          <a:bodyPr wrap="square" rtlCol="0">
            <a:spAutoFit/>
          </a:bodyPr>
          <a:lstStyle/>
          <a:p>
            <a:pPr lvl="0">
              <a:defRPr/>
            </a:pPr>
            <a:r>
              <a:rPr lang="en-US" sz="2000" dirty="0" err="1">
                <a:latin typeface="Arial" panose="020B0604020202020204" pitchFamily="34" charset="0"/>
                <a:cs typeface="Arial" panose="020B0604020202020204" pitchFamily="34" charset="0"/>
              </a:rPr>
              <a:t>Mức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thấp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nhất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về</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gian</a:t>
            </a:r>
            <a:r>
              <a:rPr lang="en-US" sz="2000" dirty="0">
                <a:latin typeface="Arial" panose="020B0604020202020204" pitchFamily="34" charset="0"/>
                <a:cs typeface="Arial" panose="020B0604020202020204" pitchFamily="34" charset="0"/>
              </a:rPr>
              <a:t>, chi </a:t>
            </a:r>
            <a:r>
              <a:rPr lang="en-US" sz="2000" dirty="0" err="1">
                <a:latin typeface="Arial" panose="020B0604020202020204" pitchFamily="34" charset="0"/>
                <a:cs typeface="Arial" panose="020B0604020202020204" pitchFamily="34" charset="0"/>
              </a:rPr>
              <a:t>phí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sức</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2" name="Group 1" descr="Cụm từ “Truy cập Phòng lưu trữ hồ sơ của DPU” bên cạnh biểu tượng phong bì mở.">
            <a:extLst>
              <a:ext uri="{FF2B5EF4-FFF2-40B4-BE49-F238E27FC236}">
                <a16:creationId xmlns:a16="http://schemas.microsoft.com/office/drawing/2014/main" id="{BC4A7244-B7E3-2F23-7D2F-E8626FED392F}"/>
              </a:ext>
            </a:extLst>
          </p:cNvPr>
          <p:cNvGrpSpPr/>
          <p:nvPr/>
        </p:nvGrpSpPr>
        <p:grpSpPr>
          <a:xfrm>
            <a:off x="203200" y="2345424"/>
            <a:ext cx="2307454" cy="1804340"/>
            <a:chOff x="203200" y="2345424"/>
            <a:chExt cx="2307454" cy="1804340"/>
          </a:xfrm>
        </p:grpSpPr>
        <p:sp>
          <p:nvSpPr>
            <p:cNvPr id="11" name="TextBox 10">
              <a:extLst>
                <a:ext uri="{FF2B5EF4-FFF2-40B4-BE49-F238E27FC236}">
                  <a16:creationId xmlns:a16="http://schemas.microsoft.com/office/drawing/2014/main" id="{35E716CC-88B6-0AAC-FC48-B146A69FE8A4}"/>
                </a:ext>
              </a:extLst>
            </p:cNvPr>
            <p:cNvSpPr txBox="1"/>
            <p:nvPr/>
          </p:nvSpPr>
          <p:spPr>
            <a:xfrm>
              <a:off x="203200" y="3503433"/>
              <a:ext cx="2307454" cy="646331"/>
            </a:xfrm>
            <a:prstGeom prst="rect">
              <a:avLst/>
            </a:prstGeom>
            <a:noFill/>
          </p:spPr>
          <p:txBody>
            <a:bodyPr wrap="square" rtlCol="0">
              <a:spAutoFit/>
            </a:bodyPr>
            <a:lstStyle/>
            <a:p>
              <a:pPr lvl="0" algn="ctr">
                <a:defRPr/>
              </a:pPr>
              <a:r>
                <a:rPr lang="vi-VN" dirty="0"/>
                <a:t>Truy cập Phòng lưu trữ hồ sơ của DPU</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Graphic 6" descr="Biểu tượng phong bì mở.">
              <a:extLst>
                <a:ext uri="{FF2B5EF4-FFF2-40B4-BE49-F238E27FC236}">
                  <a16:creationId xmlns:a16="http://schemas.microsoft.com/office/drawing/2014/main" id="{88BCF86C-4E9B-1B45-60B7-5BDA1F452A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8163" y="2345424"/>
              <a:ext cx="914400" cy="914400"/>
            </a:xfrm>
            <a:prstGeom prst="rect">
              <a:avLst/>
            </a:prstGeom>
          </p:spPr>
        </p:pic>
      </p:grpSp>
      <p:grpSp>
        <p:nvGrpSpPr>
          <p:cNvPr id="3" name="Group 2" descr="Cụm từ “Nộp ý kiến bằng văn bản” bên cạnh biểu tượng cây bút đang viết.">
            <a:extLst>
              <a:ext uri="{FF2B5EF4-FFF2-40B4-BE49-F238E27FC236}">
                <a16:creationId xmlns:a16="http://schemas.microsoft.com/office/drawing/2014/main" id="{3C32EFF8-97F2-C2BD-D230-A6E281091320}"/>
              </a:ext>
            </a:extLst>
          </p:cNvPr>
          <p:cNvGrpSpPr/>
          <p:nvPr/>
        </p:nvGrpSpPr>
        <p:grpSpPr>
          <a:xfrm>
            <a:off x="2835956" y="2365048"/>
            <a:ext cx="2170547" cy="1769872"/>
            <a:chOff x="2955419" y="2365048"/>
            <a:chExt cx="2170547" cy="1769872"/>
          </a:xfrm>
        </p:grpSpPr>
        <p:sp>
          <p:nvSpPr>
            <p:cNvPr id="12" name="TextBox 11">
              <a:extLst>
                <a:ext uri="{FF2B5EF4-FFF2-40B4-BE49-F238E27FC236}">
                  <a16:creationId xmlns:a16="http://schemas.microsoft.com/office/drawing/2014/main" id="{38B741BE-D724-56BD-38E1-B1E3C732C499}"/>
                </a:ext>
              </a:extLst>
            </p:cNvPr>
            <p:cNvSpPr txBox="1"/>
            <p:nvPr/>
          </p:nvSpPr>
          <p:spPr>
            <a:xfrm>
              <a:off x="2955419" y="3488589"/>
              <a:ext cx="2170547" cy="646331"/>
            </a:xfrm>
            <a:prstGeom prst="rect">
              <a:avLst/>
            </a:prstGeom>
            <a:noFill/>
          </p:spPr>
          <p:txBody>
            <a:bodyPr wrap="square" rtlCol="0">
              <a:spAutoFit/>
            </a:bodyPr>
            <a:lstStyle/>
            <a:p>
              <a:pPr lvl="0" algn="ctr">
                <a:defRPr/>
              </a:pPr>
              <a:r>
                <a:rPr lang="en-US" dirty="0" err="1">
                  <a:latin typeface="Arial" panose="020B0604020202020204" pitchFamily="34" charset="0"/>
                  <a:cs typeface="Arial" panose="020B0604020202020204" pitchFamily="34" charset="0"/>
                </a:rPr>
                <a:t>Nộp</a:t>
              </a:r>
              <a:r>
                <a:rPr lang="en-US" dirty="0">
                  <a:latin typeface="Arial" panose="020B0604020202020204" pitchFamily="34" charset="0"/>
                  <a:cs typeface="Arial" panose="020B0604020202020204" pitchFamily="34" charset="0"/>
                </a:rPr>
                <a:t> ý </a:t>
              </a:r>
              <a:r>
                <a:rPr lang="en-US" dirty="0" err="1">
                  <a:latin typeface="Arial" panose="020B0604020202020204" pitchFamily="34" charset="0"/>
                  <a:cs typeface="Arial" panose="020B0604020202020204" pitchFamily="34" charset="0"/>
                </a:rPr>
                <a:t>kiến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bằng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văn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bản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6" name="Graphic 15" descr="Biểu tượng cây bút đang viết.">
              <a:extLst>
                <a:ext uri="{FF2B5EF4-FFF2-40B4-BE49-F238E27FC236}">
                  <a16:creationId xmlns:a16="http://schemas.microsoft.com/office/drawing/2014/main" id="{5426C5CC-CD83-C568-C891-08FF62A88F2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3497704" y="2365048"/>
              <a:ext cx="914400" cy="914400"/>
            </a:xfrm>
            <a:prstGeom prst="rect">
              <a:avLst/>
            </a:prstGeom>
          </p:spPr>
        </p:pic>
      </p:grpSp>
      <p:grpSp>
        <p:nvGrpSpPr>
          <p:cNvPr id="17" name="Group 16" descr="Cụm từ “Phát biểu tại phiên điều trần công khai” bên cạnh biểu tượng người đứng tại bục phát biểu.">
            <a:extLst>
              <a:ext uri="{FF2B5EF4-FFF2-40B4-BE49-F238E27FC236}">
                <a16:creationId xmlns:a16="http://schemas.microsoft.com/office/drawing/2014/main" id="{CC8F1B76-6952-E89D-E73F-5566C4296695}"/>
              </a:ext>
            </a:extLst>
          </p:cNvPr>
          <p:cNvGrpSpPr/>
          <p:nvPr/>
        </p:nvGrpSpPr>
        <p:grpSpPr>
          <a:xfrm>
            <a:off x="5329825" y="2466611"/>
            <a:ext cx="2380348" cy="1693043"/>
            <a:chOff x="4927305" y="2466611"/>
            <a:chExt cx="2380348" cy="1693043"/>
          </a:xfrm>
        </p:grpSpPr>
        <p:sp>
          <p:nvSpPr>
            <p:cNvPr id="5" name="TextBox 4">
              <a:extLst>
                <a:ext uri="{FF2B5EF4-FFF2-40B4-BE49-F238E27FC236}">
                  <a16:creationId xmlns:a16="http://schemas.microsoft.com/office/drawing/2014/main" id="{BD2DC94A-094C-8CB2-4BCD-ED57865D7177}"/>
                </a:ext>
              </a:extLst>
            </p:cNvPr>
            <p:cNvSpPr txBox="1"/>
            <p:nvPr/>
          </p:nvSpPr>
          <p:spPr>
            <a:xfrm>
              <a:off x="4927305" y="3513323"/>
              <a:ext cx="2380348" cy="646331"/>
            </a:xfrm>
            <a:prstGeom prst="rect">
              <a:avLst/>
            </a:prstGeom>
            <a:noFill/>
          </p:spPr>
          <p:txBody>
            <a:bodyPr wrap="square">
              <a:spAutoFit/>
            </a:bodyPr>
            <a:lstStyle/>
            <a:p>
              <a:pPr lvl="0" algn="ctr">
                <a:defRPr/>
              </a:pPr>
              <a:r>
                <a:rPr lang="en-US" dirty="0" err="1">
                  <a:latin typeface="Arial" panose="020B0604020202020204" pitchFamily="34" charset="0"/>
                  <a:cs typeface="Arial" panose="020B0604020202020204" pitchFamily="34" charset="0"/>
                </a:rPr>
                <a:t>Phát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biểu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phiên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trần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khai</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0" name="Graphic 19" descr="Biểu tượng người phát biểu tại bục.">
              <a:extLst>
                <a:ext uri="{FF2B5EF4-FFF2-40B4-BE49-F238E27FC236}">
                  <a16:creationId xmlns:a16="http://schemas.microsoft.com/office/drawing/2014/main" id="{8AC78FD1-6F33-0B5A-B0A9-E74E922B10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55209" y="2466611"/>
              <a:ext cx="914400" cy="914400"/>
            </a:xfrm>
            <a:prstGeom prst="rect">
              <a:avLst/>
            </a:prstGeom>
          </p:spPr>
        </p:pic>
      </p:grpSp>
      <p:grpSp>
        <p:nvGrpSpPr>
          <p:cNvPr id="19" name="Group 18" descr="Cụm từ “Người tham gia hạn chế” bên cạnh biểu tượng tài liệu.">
            <a:extLst>
              <a:ext uri="{FF2B5EF4-FFF2-40B4-BE49-F238E27FC236}">
                <a16:creationId xmlns:a16="http://schemas.microsoft.com/office/drawing/2014/main" id="{E47AA6DB-4FF8-28B6-C837-B6B27C679B50}"/>
              </a:ext>
            </a:extLst>
          </p:cNvPr>
          <p:cNvGrpSpPr/>
          <p:nvPr/>
        </p:nvGrpSpPr>
        <p:grpSpPr>
          <a:xfrm>
            <a:off x="8091728" y="2466611"/>
            <a:ext cx="1920060" cy="1688685"/>
            <a:chOff x="8392860" y="2466611"/>
            <a:chExt cx="1920060" cy="1688685"/>
          </a:xfrm>
        </p:grpSpPr>
        <p:sp>
          <p:nvSpPr>
            <p:cNvPr id="13" name="TextBox 12">
              <a:extLst>
                <a:ext uri="{FF2B5EF4-FFF2-40B4-BE49-F238E27FC236}">
                  <a16:creationId xmlns:a16="http://schemas.microsoft.com/office/drawing/2014/main" id="{E410CC62-953F-A1C9-AB52-8AD678D116C1}"/>
                </a:ext>
              </a:extLst>
            </p:cNvPr>
            <p:cNvSpPr txBox="1"/>
            <p:nvPr/>
          </p:nvSpPr>
          <p:spPr>
            <a:xfrm>
              <a:off x="8392860" y="3508965"/>
              <a:ext cx="1920060" cy="646331"/>
            </a:xfrm>
            <a:prstGeom prst="rect">
              <a:avLst/>
            </a:prstGeom>
            <a:noFill/>
          </p:spPr>
          <p:txBody>
            <a:bodyPr wrap="square" rtlCol="0">
              <a:spAutoFit/>
            </a:bodyPr>
            <a:lstStyle/>
            <a:p>
              <a:pPr lvl="0" algn="ctr">
                <a:defRPr/>
              </a:pPr>
              <a:r>
                <a:rPr lang="vi-VN" dirty="0"/>
                <a:t>Người tham gia hạn chế</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2" name="Graphic 21" descr="Biểu tượng tài liệu.">
              <a:extLst>
                <a:ext uri="{FF2B5EF4-FFF2-40B4-BE49-F238E27FC236}">
                  <a16:creationId xmlns:a16="http://schemas.microsoft.com/office/drawing/2014/main" id="{997766B1-F6EC-1705-A102-6902CADC0F0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95690" y="2466611"/>
              <a:ext cx="914400" cy="914400"/>
            </a:xfrm>
            <a:prstGeom prst="rect">
              <a:avLst/>
            </a:prstGeom>
          </p:spPr>
        </p:pic>
      </p:grpSp>
      <p:grpSp>
        <p:nvGrpSpPr>
          <p:cNvPr id="21" name="Group 20" descr="Cụm từ “Tư cách bên can thiệp” bên cạnh biểu tượng màn hình máy tính hiển thị nhiều người.">
            <a:extLst>
              <a:ext uri="{FF2B5EF4-FFF2-40B4-BE49-F238E27FC236}">
                <a16:creationId xmlns:a16="http://schemas.microsoft.com/office/drawing/2014/main" id="{A282397C-8963-CFE7-0792-93325D38CE6E}"/>
              </a:ext>
            </a:extLst>
          </p:cNvPr>
          <p:cNvGrpSpPr/>
          <p:nvPr/>
        </p:nvGrpSpPr>
        <p:grpSpPr>
          <a:xfrm>
            <a:off x="10420899" y="2466611"/>
            <a:ext cx="1726290" cy="1683153"/>
            <a:chOff x="10420899" y="2466611"/>
            <a:chExt cx="1726290" cy="1683153"/>
          </a:xfrm>
        </p:grpSpPr>
        <p:sp>
          <p:nvSpPr>
            <p:cNvPr id="14" name="TextBox 13">
              <a:extLst>
                <a:ext uri="{FF2B5EF4-FFF2-40B4-BE49-F238E27FC236}">
                  <a16:creationId xmlns:a16="http://schemas.microsoft.com/office/drawing/2014/main" id="{F6AAF327-7654-3597-6FDF-E7C10D9244F6}"/>
                </a:ext>
              </a:extLst>
            </p:cNvPr>
            <p:cNvSpPr txBox="1"/>
            <p:nvPr/>
          </p:nvSpPr>
          <p:spPr>
            <a:xfrm>
              <a:off x="10420899" y="3503433"/>
              <a:ext cx="1726290" cy="646331"/>
            </a:xfrm>
            <a:prstGeom prst="rect">
              <a:avLst/>
            </a:prstGeom>
            <a:noFill/>
          </p:spPr>
          <p:txBody>
            <a:bodyPr wrap="square" rtlCol="0">
              <a:spAutoFit/>
            </a:bodyPr>
            <a:lstStyle/>
            <a:p>
              <a:pPr lvl="0" algn="ctr">
                <a:defRPr/>
              </a:pPr>
              <a:r>
                <a:rPr lang="en-US" dirty="0" err="1">
                  <a:latin typeface="Arial" panose="020B0604020202020204" pitchFamily="34" charset="0"/>
                  <a:cs typeface="Arial" panose="020B0604020202020204" pitchFamily="34" charset="0"/>
                </a:rPr>
                <a:t>Tư</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bên</a:t>
              </a:r>
              <a:r>
                <a:rPr lang="en-US" dirty="0">
                  <a:latin typeface="Arial" panose="020B0604020202020204" pitchFamily="34" charset="0"/>
                  <a:cs typeface="Arial" panose="020B0604020202020204" pitchFamily="34" charset="0"/>
                </a:rPr>
                <a:t> can </a:t>
              </a:r>
              <a:r>
                <a:rPr lang="en-US" dirty="0" err="1">
                  <a:latin typeface="Arial" panose="020B0604020202020204" pitchFamily="34" charset="0"/>
                  <a:cs typeface="Arial" panose="020B0604020202020204" pitchFamily="34" charset="0"/>
                </a:rPr>
                <a:t>thiệp</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4" name="Graphic 23" descr="Biểu tượng cuộc họp trực tuyến có nhiều người.">
              <a:extLst>
                <a:ext uri="{FF2B5EF4-FFF2-40B4-BE49-F238E27FC236}">
                  <a16:creationId xmlns:a16="http://schemas.microsoft.com/office/drawing/2014/main" id="{F3BAC93D-3D35-CAA5-3809-4B95309CAE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32212" y="2466611"/>
              <a:ext cx="914400" cy="914400"/>
            </a:xfrm>
            <a:prstGeom prst="rect">
              <a:avLst/>
            </a:prstGeom>
          </p:spPr>
        </p:pic>
      </p:grpSp>
      <p:sp>
        <p:nvSpPr>
          <p:cNvPr id="10" name="TextBox 9">
            <a:extLst>
              <a:ext uri="{FF2B5EF4-FFF2-40B4-BE49-F238E27FC236}">
                <a16:creationId xmlns:a16="http://schemas.microsoft.com/office/drawing/2014/main" id="{AEB11994-766D-5E8D-3916-2C04600B2AF3}"/>
              </a:ext>
            </a:extLst>
          </p:cNvPr>
          <p:cNvSpPr txBox="1"/>
          <p:nvPr/>
        </p:nvSpPr>
        <p:spPr>
          <a:xfrm>
            <a:off x="9331899" y="4656107"/>
            <a:ext cx="2488367" cy="1015663"/>
          </a:xfrm>
          <a:prstGeom prst="rect">
            <a:avLst/>
          </a:prstGeom>
          <a:noFill/>
        </p:spPr>
        <p:txBody>
          <a:bodyPr wrap="square" rtlCol="0">
            <a:spAutoFit/>
          </a:bodyPr>
          <a:lstStyle/>
          <a:p>
            <a:pPr>
              <a:defRPr/>
            </a:pPr>
            <a:r>
              <a:rPr lang="en-US" sz="2000" dirty="0" err="1">
                <a:latin typeface="Arial" panose="020B0604020202020204" pitchFamily="34" charset="0"/>
                <a:cs typeface="Arial" panose="020B0604020202020204" pitchFamily="34" charset="0"/>
              </a:rPr>
              <a:t>Mức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cao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nhất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về</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gian</a:t>
            </a:r>
            <a:r>
              <a:rPr lang="en-US" sz="2000" dirty="0">
                <a:latin typeface="Arial" panose="020B0604020202020204" pitchFamily="34" charset="0"/>
                <a:cs typeface="Arial" panose="020B0604020202020204" pitchFamily="34" charset="0"/>
              </a:rPr>
              <a:t>, chi </a:t>
            </a:r>
            <a:r>
              <a:rPr lang="en-US" sz="2000" dirty="0" err="1">
                <a:latin typeface="Arial" panose="020B0604020202020204" pitchFamily="34" charset="0"/>
                <a:cs typeface="Arial" panose="020B0604020202020204" pitchFamily="34" charset="0"/>
              </a:rPr>
              <a:t>phí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sức</a:t>
            </a:r>
            <a:endParaRPr lang="en-US" sz="2000" dirty="0">
              <a:latin typeface="Arial" panose="020B0604020202020204" pitchFamily="34" charset="0"/>
              <a:cs typeface="Arial" panose="020B0604020202020204" pitchFamily="34" charset="0"/>
            </a:endParaRPr>
          </a:p>
        </p:txBody>
      </p:sp>
      <p:sp>
        <p:nvSpPr>
          <p:cNvPr id="29" name="Footer Placeholder 2">
            <a:extLst>
              <a:ext uri="{FF2B5EF4-FFF2-40B4-BE49-F238E27FC236}">
                <a16:creationId xmlns:a16="http://schemas.microsoft.com/office/drawing/2014/main" id="{7D046E24-A97D-38EE-B717-FD4F8D9B215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6" name="Slide Number Placeholder 3">
            <a:extLst>
              <a:ext uri="{FF2B5EF4-FFF2-40B4-BE49-F238E27FC236}">
                <a16:creationId xmlns:a16="http://schemas.microsoft.com/office/drawing/2014/main" id="{4E44654F-97D8-418E-ACD0-969F697E090D}"/>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21</a:t>
            </a:fld>
            <a:endParaRPr lang="en-US">
              <a:solidFill>
                <a:schemeClr val="tx1"/>
              </a:solidFill>
            </a:endParaRPr>
          </a:p>
        </p:txBody>
      </p:sp>
    </p:spTree>
    <p:extLst>
      <p:ext uri="{BB962C8B-B14F-4D97-AF65-F5344CB8AC3E}">
        <p14:creationId xmlns:p14="http://schemas.microsoft.com/office/powerpoint/2010/main" val="314553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A58C-DCF2-8859-D820-FC020309C1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2841732-9C30-A51D-EB57-3AF2912DDA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79D9B91A-79C8-9229-02C4-FC27E7050D11}"/>
              </a:ext>
            </a:extLst>
          </p:cNvPr>
          <p:cNvSpPr>
            <a:spLocks noGrp="1"/>
          </p:cNvSpPr>
          <p:nvPr>
            <p:ph type="title"/>
          </p:nvPr>
        </p:nvSpPr>
        <p:spPr>
          <a:xfrm>
            <a:off x="1212575" y="39995"/>
            <a:ext cx="10515600" cy="1134706"/>
          </a:xfrm>
        </p:spPr>
        <p:txBody>
          <a:bodyPr>
            <a:normAutofit fontScale="90000"/>
          </a:bodyPr>
          <a:lstStyle/>
          <a:p>
            <a:pPr algn="ctr"/>
            <a:r>
              <a:rPr lang="vi-VN" sz="3600" b="1" dirty="0">
                <a:latin typeface="+mn-lt"/>
              </a:rPr>
              <a:t>Những điều cần cân nhắc đối với bên can thiệp mới</a:t>
            </a:r>
            <a:br>
              <a:rPr lang="vi-VN" sz="3600" dirty="0">
                <a:latin typeface="+mn-lt"/>
              </a:rPr>
            </a:br>
            <a:r>
              <a:rPr lang="vi-VN" sz="3600" i="1" dirty="0">
                <a:latin typeface="+mn-lt"/>
              </a:rPr>
              <a:t>(đây không phải là tư vấn pháp lý)</a:t>
            </a:r>
            <a:endParaRPr lang="en-US" sz="3600" b="1" dirty="0">
              <a:latin typeface="+mn-lt"/>
            </a:endParaRPr>
          </a:p>
        </p:txBody>
      </p:sp>
      <p:sp>
        <p:nvSpPr>
          <p:cNvPr id="5" name="Rectangle 4">
            <a:extLst>
              <a:ext uri="{FF2B5EF4-FFF2-40B4-BE49-F238E27FC236}">
                <a16:creationId xmlns:a16="http://schemas.microsoft.com/office/drawing/2014/main" id="{DA50AAEA-495E-63BF-564D-213AE044190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7EA8AD3-3965-3EB2-7889-EB8C5D5DFEF0}"/>
              </a:ext>
            </a:extLst>
          </p:cNvPr>
          <p:cNvSpPr/>
          <p:nvPr/>
        </p:nvSpPr>
        <p:spPr>
          <a:xfrm>
            <a:off x="598150" y="1941244"/>
            <a:ext cx="10995700" cy="4188839"/>
          </a:xfrm>
          <a:prstGeom prst="rect">
            <a:avLst/>
          </a:prstGeom>
        </p:spPr>
        <p:txBody>
          <a:bodyPr wrap="square" lIns="91440" tIns="45720" rIns="91440" bIns="45720" anchor="t">
            <a:spAutoFit/>
          </a:bodyPr>
          <a:lstStyle/>
          <a:p>
            <a:pPr marL="285750" lvl="0" indent="-285750">
              <a:lnSpc>
                <a:spcPct val="90000"/>
              </a:lnSpc>
              <a:spcBef>
                <a:spcPts val="1000"/>
              </a:spcBef>
              <a:spcAft>
                <a:spcPts val="600"/>
              </a:spcAft>
              <a:buFont typeface="Arial" panose="020B0604020202020204" pitchFamily="34" charset="0"/>
              <a:buChar char="•"/>
              <a:defRPr/>
            </a:pPr>
            <a:r>
              <a:rPr lang="en-US" sz="2800" dirty="0" err="1">
                <a:latin typeface="Arial" panose="020B0604020202020204" pitchFamily="34" charset="0"/>
                <a:cs typeface="Arial" panose="020B0604020202020204" pitchFamily="34" charset="0"/>
              </a:rPr>
              <a:t>Mục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tiêu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chính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thủ</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tục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a:t>
            </a: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2" indent="-457200">
              <a:lnSpc>
                <a:spcPct val="90000"/>
              </a:lnSpc>
              <a:buFont typeface="Courier New" panose="020B0604020202020204" pitchFamily="34" charset="0"/>
              <a:buChar char="o"/>
              <a:defRPr/>
            </a:pPr>
            <a:r>
              <a:rPr lang="vi-VN" sz="2800" dirty="0">
                <a:latin typeface="Arial" panose="020B0604020202020204" pitchFamily="34" charset="0"/>
                <a:cs typeface="Arial" panose="020B0604020202020204" pitchFamily="34" charset="0"/>
              </a:rPr>
              <a:t>Phạm vi là gì: Những người ra quyết định có thể giải quyết mục tiêu của bạn thông qua thủ tục xét xử này không?</a:t>
            </a: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lvl="0" indent="-285750">
              <a:lnSpc>
                <a:spcPct val="90000"/>
              </a:lnSpc>
              <a:spcAft>
                <a:spcPts val="600"/>
              </a:spcAft>
              <a:buFont typeface="Arial" panose="020B0604020202020204" pitchFamily="34" charset="0"/>
              <a:buChar char="•"/>
              <a:defRPr/>
            </a:pPr>
            <a:r>
              <a:rPr lang="en-US" sz="2800" dirty="0" err="1">
                <a:latin typeface="Arial" panose="020B0604020202020204" pitchFamily="34" charset="0"/>
                <a:cs typeface="Arial" panose="020B0604020202020204" pitchFamily="34" charset="0"/>
              </a:rPr>
              <a:t>Bạn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hỗ</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vụ</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a:t>
            </a: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2" indent="-457200">
              <a:lnSpc>
                <a:spcPct val="90000"/>
              </a:lnSpc>
              <a:buFont typeface="Courier New" panose="020B0604020202020204" pitchFamily="34" charset="0"/>
              <a:buChar char="o"/>
              <a:defRPr/>
            </a:pPr>
            <a:r>
              <a:rPr lang="en-US" sz="2800" dirty="0" err="1">
                <a:latin typeface="Arial" panose="020B0604020202020204" pitchFamily="34" charset="0"/>
                <a:cs typeface="Arial" panose="020B0604020202020204" pitchFamily="34" charset="0"/>
              </a:rPr>
              <a:t>Chuyên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cộng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đồng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kỹ</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thuật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khoa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tài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chính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pháp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lý</a:t>
            </a: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lvl="0" indent="-285750">
              <a:lnSpc>
                <a:spcPct val="90000"/>
              </a:lnSpc>
              <a:spcAft>
                <a:spcPts val="600"/>
              </a:spcAft>
              <a:buFont typeface="Arial" panose="020B0604020202020204" pitchFamily="34" charset="0"/>
              <a:buChar char="•"/>
              <a:defRPr/>
            </a:pPr>
            <a:r>
              <a:rPr lang="vi-VN" sz="2800" dirty="0">
                <a:latin typeface="Arial" panose="020B0604020202020204" pitchFamily="34" charset="0"/>
                <a:cs typeface="Arial" panose="020B0604020202020204" pitchFamily="34" charset="0"/>
              </a:rPr>
              <a:t>Có tổ chức hoặc đơn vị nào khác có cùng quan điểm với bạn không?</a:t>
            </a: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2" indent="-457200">
              <a:spcAft>
                <a:spcPts val="600"/>
              </a:spcAft>
              <a:buFont typeface="Courier New" panose="020B0604020202020204" pitchFamily="34" charset="0"/>
              <a:buChar char="o"/>
              <a:defRPr/>
            </a:pPr>
            <a:r>
              <a:rPr lang="vi-VN" sz="2800" dirty="0">
                <a:latin typeface="Arial" panose="020B0604020202020204" pitchFamily="34" charset="0"/>
                <a:cs typeface="Arial" panose="020B0604020202020204" pitchFamily="34" charset="0"/>
              </a:rPr>
              <a:t>Tìm kiếm cơ hội hợp tác và/hoặc khả năng chia sẻ chi phí</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Footer Placeholder 2">
            <a:extLst>
              <a:ext uri="{FF2B5EF4-FFF2-40B4-BE49-F238E27FC236}">
                <a16:creationId xmlns:a16="http://schemas.microsoft.com/office/drawing/2014/main" id="{85B88FDC-9BC5-9C45-8E6E-499FCC170C0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FE3A7E19-7996-C690-FD2A-56A2ADD668E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22</a:t>
            </a:fld>
            <a:endParaRPr lang="en-US">
              <a:solidFill>
                <a:schemeClr val="tx1"/>
              </a:solidFill>
            </a:endParaRPr>
          </a:p>
        </p:txBody>
      </p:sp>
    </p:spTree>
    <p:extLst>
      <p:ext uri="{BB962C8B-B14F-4D97-AF65-F5344CB8AC3E}">
        <p14:creationId xmlns:p14="http://schemas.microsoft.com/office/powerpoint/2010/main" val="3587541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AA95-8C2E-DA0B-1F78-9DDFB62999C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B4DDB45-7FB8-6CCB-2379-631AAC6DE2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62BD09B2-D6A9-5273-36B6-220BCDE1FB95}"/>
              </a:ext>
            </a:extLst>
          </p:cNvPr>
          <p:cNvSpPr>
            <a:spLocks noGrp="1"/>
          </p:cNvSpPr>
          <p:nvPr>
            <p:ph type="title"/>
          </p:nvPr>
        </p:nvSpPr>
        <p:spPr>
          <a:xfrm>
            <a:off x="1212575" y="39995"/>
            <a:ext cx="10515600" cy="1134706"/>
          </a:xfrm>
        </p:spPr>
        <p:txBody>
          <a:bodyPr>
            <a:noAutofit/>
          </a:bodyPr>
          <a:lstStyle/>
          <a:p>
            <a:pPr algn="ctr"/>
            <a:r>
              <a:rPr lang="vi-VN" sz="2400" b="1" dirty="0">
                <a:latin typeface="Arial" panose="020B0604020202020204" pitchFamily="34" charset="0"/>
                <a:cs typeface="Arial" panose="020B0604020202020204" pitchFamily="34" charset="0"/>
              </a:rPr>
              <a:t>Những điều cần cân nhắc đối với bên can thiệp mới (tiếp theo)</a:t>
            </a:r>
            <a:br>
              <a:rPr lang="en-US" sz="2400" b="1" dirty="0">
                <a:latin typeface="Arial" panose="020B0604020202020204" pitchFamily="34" charset="0"/>
                <a:cs typeface="Arial" panose="020B0604020202020204" pitchFamily="34" charset="0"/>
              </a:rPr>
            </a:br>
            <a:r>
              <a:rPr lang="vi-VN" sz="2400" b="1" dirty="0">
                <a:latin typeface="Arial" panose="020B0604020202020204" pitchFamily="34" charset="0"/>
                <a:cs typeface="Arial" panose="020B0604020202020204" pitchFamily="34" charset="0"/>
              </a:rPr>
              <a:t>(</a:t>
            </a:r>
            <a:r>
              <a:rPr lang="vi-VN" sz="2400" i="1" dirty="0">
                <a:latin typeface="Arial" panose="020B0604020202020204" pitchFamily="34" charset="0"/>
                <a:cs typeface="Arial" panose="020B0604020202020204" pitchFamily="34" charset="0"/>
              </a:rPr>
              <a:t>đây không phải là tư vấn pháp lý</a:t>
            </a:r>
            <a:r>
              <a:rPr lang="vi-VN" sz="2400" b="1" dirty="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3816BC4-6799-2179-7923-7A304A9860A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02B70A2-FD85-E9FA-7C82-0DAD0BA53695}"/>
              </a:ext>
            </a:extLst>
          </p:cNvPr>
          <p:cNvSpPr/>
          <p:nvPr/>
        </p:nvSpPr>
        <p:spPr>
          <a:xfrm>
            <a:off x="305161" y="1489021"/>
            <a:ext cx="11581678" cy="4979825"/>
          </a:xfrm>
          <a:prstGeom prst="rect">
            <a:avLst/>
          </a:prstGeom>
        </p:spPr>
        <p:txBody>
          <a:bodyPr wrap="square" lIns="91440" tIns="45720" rIns="91440" bIns="45720" anchor="t">
            <a:spAutoFit/>
          </a:bodyPr>
          <a:lstStyle/>
          <a:p>
            <a:pPr marL="285750" lvl="0" indent="-285750">
              <a:lnSpc>
                <a:spcPct val="90000"/>
              </a:lnSpc>
              <a:spcAft>
                <a:spcPts val="600"/>
              </a:spcAft>
              <a:buFont typeface="Arial" panose="020B0604020202020204" pitchFamily="34" charset="0"/>
              <a:buChar char="•"/>
              <a:defRPr/>
            </a:pPr>
            <a:r>
              <a:rPr lang="en-US" sz="2400" dirty="0">
                <a:latin typeface="Arial" panose="020B0604020202020204" pitchFamily="34" charset="0"/>
                <a:cs typeface="Arial" panose="020B0604020202020204" pitchFamily="34" charset="0"/>
              </a:rPr>
              <a:t>Theo </a:t>
            </a:r>
            <a:r>
              <a:rPr lang="en-US" sz="2400" dirty="0" err="1">
                <a:latin typeface="Arial" panose="020B0604020202020204" pitchFamily="34" charset="0"/>
                <a:cs typeface="Arial" panose="020B0604020202020204" pitchFamily="34" charset="0"/>
              </a:rPr>
              <a:t>dõi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a:t>
            </a:r>
            <a:endPar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lvl="1" indent="-457200">
              <a:lnSpc>
                <a:spcPct val="90000"/>
              </a:lnSpc>
              <a:spcAft>
                <a:spcPts val="600"/>
              </a:spcAft>
              <a:buFont typeface="Courier New" panose="020B0604020202020204" pitchFamily="34" charset="0"/>
              <a:buChar char="o"/>
              <a:defRPr/>
            </a:pPr>
            <a:r>
              <a:rPr lang="vi-VN" sz="2400" dirty="0">
                <a:latin typeface="Arial" panose="020B0604020202020204" pitchFamily="34" charset="0"/>
                <a:cs typeface="Arial" panose="020B0604020202020204" pitchFamily="34" charset="0"/>
              </a:rPr>
              <a:t>Ngay sau khi đơn kiến nghị được nộp, DPU sẽ ban hành “Lệnh Thông báo” và “Thông báo Nộp hồ sơ và Phiên điều trần công khai” để công bố:</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1600200" lvl="3" indent="-457200">
              <a:lnSpc>
                <a:spcPct val="90000"/>
              </a:lnSpc>
              <a:spcAft>
                <a:spcPts val="600"/>
              </a:spcAft>
              <a:buFont typeface="Wingdings" panose="020B0604020202020204" pitchFamily="34" charset="0"/>
              <a:buChar char="§"/>
              <a:defRPr/>
            </a:pPr>
            <a:r>
              <a:rPr lang="vi-VN" sz="2400" dirty="0">
                <a:latin typeface="Arial" panose="020B0604020202020204" pitchFamily="34" charset="0"/>
                <a:cs typeface="Arial" panose="020B0604020202020204" pitchFamily="34" charset="0"/>
              </a:rPr>
              <a:t>Thời gian tổ chức các phiên điều trần công khai (có cơ hội đưa ra ý kiến bằng lời và bằng văn bản)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1600200" lvl="3" indent="-457200">
              <a:lnSpc>
                <a:spcPct val="90000"/>
              </a:lnSpc>
              <a:buFont typeface="Wingdings" panose="020B0604020202020204" pitchFamily="34" charset="0"/>
              <a:buChar char="§"/>
              <a:defRPr/>
            </a:pPr>
            <a:r>
              <a:rPr lang="vi-VN" sz="2400" dirty="0">
                <a:latin typeface="Arial" panose="020B0604020202020204" pitchFamily="34" charset="0"/>
                <a:cs typeface="Arial" panose="020B0604020202020204" pitchFamily="34" charset="0"/>
              </a:rPr>
              <a:t>Thời hạn nộp đơn xin can thiệp, thời hạn nộp đơn xin ISGP và thời hạn gửi ý kiến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1143000" marR="0" lvl="3"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Calibri"/>
              <a:cs typeface="Calibri"/>
            </a:endParaRPr>
          </a:p>
          <a:p>
            <a:pPr marL="914400" lvl="1" indent="-457200">
              <a:lnSpc>
                <a:spcPct val="90000"/>
              </a:lnSpc>
              <a:spcAft>
                <a:spcPts val="600"/>
              </a:spcAft>
              <a:buFont typeface="Courier New" panose="020B0604020202020204" pitchFamily="34" charset="0"/>
              <a:buChar char="o"/>
              <a:defRPr/>
            </a:pPr>
            <a:r>
              <a:rPr lang="en-US" sz="2400" dirty="0" err="1">
                <a:latin typeface="Arial" panose="020B0604020202020204" pitchFamily="34" charset="0"/>
                <a:cs typeface="Arial" panose="020B0604020202020204" pitchFamily="34" charset="0"/>
              </a:rPr>
              <a:t>Lịch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tục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bao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gồm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mốc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trọng</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1371600" marR="0" lvl="2"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marR="0" lvl="2" indent="0" algn="l" defTabSz="914400" rtl="0" eaLnBrk="1" fontAlgn="auto" latinLnBrk="0" hangingPunct="1">
              <a:lnSpc>
                <a:spcPct val="7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lvl="1" indent="-457200">
              <a:lnSpc>
                <a:spcPct val="90000"/>
              </a:lnSpc>
              <a:buFont typeface="Courier New" panose="020B0604020202020204" pitchFamily="34" charset="0"/>
              <a:buChar char="o"/>
              <a:defRPr/>
            </a:pPr>
            <a:r>
              <a:rPr lang="en-US" sz="2400" dirty="0" err="1">
                <a:latin typeface="Arial" panose="020B0604020202020204" pitchFamily="34" charset="0"/>
                <a:cs typeface="Arial" panose="020B0604020202020204" pitchFamily="34" charset="0"/>
              </a:rPr>
              <a:t>Thêm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lịch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dõi</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p:txBody>
      </p:sp>
      <p:sp>
        <p:nvSpPr>
          <p:cNvPr id="8" name="TextBox 7">
            <a:extLst>
              <a:ext uri="{FF2B5EF4-FFF2-40B4-BE49-F238E27FC236}">
                <a16:creationId xmlns:a16="http://schemas.microsoft.com/office/drawing/2014/main" id="{EEF7290E-5A3F-428A-9970-BAEEC8007392}"/>
              </a:ext>
            </a:extLst>
          </p:cNvPr>
          <p:cNvSpPr txBox="1"/>
          <p:nvPr/>
        </p:nvSpPr>
        <p:spPr>
          <a:xfrm>
            <a:off x="1393198" y="4710840"/>
            <a:ext cx="4528804" cy="1354217"/>
          </a:xfrm>
          <a:prstGeom prst="rect">
            <a:avLst/>
          </a:prstGeom>
          <a:noFill/>
        </p:spPr>
        <p:txBody>
          <a:bodyPr wrap="none" rtlCol="0">
            <a:spAutoFit/>
          </a:bodyPr>
          <a:lstStyle/>
          <a:p>
            <a:pPr marL="285750" lvl="0" indent="-285750">
              <a:spcAft>
                <a:spcPts val="600"/>
              </a:spcAft>
              <a:buFont typeface="Arial" panose="020B0604020202020204" pitchFamily="34" charset="0"/>
              <a:buChar char="•"/>
              <a:defRPr/>
            </a:pPr>
            <a:r>
              <a:rPr lang="en-US" sz="2400" dirty="0" err="1">
                <a:latin typeface="Arial" panose="020B0604020202020204" pitchFamily="34" charset="0"/>
                <a:cs typeface="Arial" panose="020B0604020202020204" pitchFamily="34" charset="0"/>
              </a:rPr>
              <a:t>Thông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báo</a:t>
            </a:r>
            <a:r>
              <a:rPr lang="en-US" sz="2400" dirty="0">
                <a:latin typeface="Arial" panose="020B0604020202020204" pitchFamily="34" charset="0"/>
                <a:cs typeface="Arial" panose="020B0604020202020204" pitchFamily="34" charset="0"/>
              </a:rPr>
              <a:t> ý </a:t>
            </a:r>
            <a:r>
              <a:rPr lang="en-US" sz="2400" dirty="0" err="1">
                <a:latin typeface="Arial" panose="020B0604020202020204" pitchFamily="34" charset="0"/>
                <a:cs typeface="Arial" panose="020B0604020202020204" pitchFamily="34" charset="0"/>
              </a:rPr>
              <a:t>định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nộp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khai</a:t>
            </a:r>
            <a:endParaRPr lang="en-US" sz="24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defRPr/>
            </a:pPr>
            <a:r>
              <a:rPr lang="en-US" sz="2400" dirty="0">
                <a:latin typeface="Arial" panose="020B0604020202020204" pitchFamily="34" charset="0"/>
                <a:cs typeface="Arial" panose="020B0604020202020204" pitchFamily="34" charset="0"/>
              </a:rPr>
              <a:t>Thu </a:t>
            </a:r>
            <a:r>
              <a:rPr lang="en-US" sz="2400" dirty="0" err="1">
                <a:latin typeface="Arial" panose="020B0604020202020204" pitchFamily="34" charset="0"/>
                <a:cs typeface="Arial" panose="020B0604020202020204" pitchFamily="34" charset="0"/>
              </a:rPr>
              <a:t>thập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thông</a:t>
            </a:r>
            <a:r>
              <a:rPr lang="en-US" sz="2400" dirty="0">
                <a:latin typeface="Arial" panose="020B0604020202020204" pitchFamily="34" charset="0"/>
                <a:cs typeface="Arial" panose="020B0604020202020204" pitchFamily="34" charset="0"/>
              </a:rPr>
              <a:t> tin, </a:t>
            </a:r>
            <a:r>
              <a:rPr lang="en-US" sz="2400" dirty="0" err="1">
                <a:latin typeface="Arial" panose="020B0604020202020204" pitchFamily="34" charset="0"/>
                <a:cs typeface="Arial" panose="020B0604020202020204" pitchFamily="34" charset="0"/>
              </a:rPr>
              <a:t>chứng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cứ</a:t>
            </a:r>
            <a:endParaRPr lang="en-US" sz="24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defRPr/>
            </a:pPr>
            <a:r>
              <a:rPr lang="en-US" sz="2400" dirty="0" err="1">
                <a:latin typeface="Arial" panose="020B0604020202020204" pitchFamily="34" charset="0"/>
                <a:cs typeface="Arial" panose="020B0604020202020204" pitchFamily="34" charset="0"/>
              </a:rPr>
              <a:t>Nộp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6D6C728-CE97-6E75-EC3F-A727D25A02CA}"/>
              </a:ext>
            </a:extLst>
          </p:cNvPr>
          <p:cNvSpPr txBox="1"/>
          <p:nvPr/>
        </p:nvSpPr>
        <p:spPr>
          <a:xfrm>
            <a:off x="6391698" y="4699953"/>
            <a:ext cx="4504759" cy="1354217"/>
          </a:xfrm>
          <a:prstGeom prst="rect">
            <a:avLst/>
          </a:prstGeom>
          <a:noFill/>
        </p:spPr>
        <p:txBody>
          <a:bodyPr wrap="none" rtlCol="0">
            <a:spAutoFit/>
          </a:bodyPr>
          <a:lstStyle/>
          <a:p>
            <a:pPr marL="342900" lvl="0" indent="-342900">
              <a:spcAft>
                <a:spcPts val="600"/>
              </a:spcAft>
              <a:buFont typeface="Arial" panose="020B0604020202020204" pitchFamily="34" charset="0"/>
              <a:buChar char="•"/>
              <a:defRPr/>
            </a:pPr>
            <a:r>
              <a:rPr lang="en-US" sz="2400" dirty="0" err="1">
                <a:latin typeface="Arial" panose="020B0604020202020204" pitchFamily="34" charset="0"/>
                <a:cs typeface="Arial" panose="020B0604020202020204" pitchFamily="34" charset="0"/>
              </a:rPr>
              <a:t>Lời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khai</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42900" lvl="0" indent="-342900">
              <a:spcAft>
                <a:spcPts val="600"/>
              </a:spcAft>
              <a:buFont typeface="Arial" panose="020B0604020202020204" pitchFamily="34" charset="0"/>
              <a:buChar char="•"/>
              <a:defRPr/>
            </a:pPr>
            <a:r>
              <a:rPr lang="en-US" sz="2400" dirty="0" err="1">
                <a:latin typeface="Arial" panose="020B0604020202020204" pitchFamily="34" charset="0"/>
                <a:cs typeface="Arial" panose="020B0604020202020204" pitchFamily="34" charset="0"/>
              </a:rPr>
              <a:t>Phiên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trần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xét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cứ</a:t>
            </a:r>
            <a:endParaRPr lang="en-US" sz="2400" dirty="0">
              <a:latin typeface="Arial" panose="020B0604020202020204" pitchFamily="34" charset="0"/>
              <a:cs typeface="Arial" panose="020B0604020202020204" pitchFamily="34" charset="0"/>
            </a:endParaRPr>
          </a:p>
          <a:p>
            <a:pPr marL="342900" lvl="0" indent="-342900">
              <a:spcAft>
                <a:spcPts val="600"/>
              </a:spcAft>
              <a:buFont typeface="Arial" panose="020B0604020202020204" pitchFamily="34" charset="0"/>
              <a:buChar char="•"/>
              <a:defRPr/>
            </a:pP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nội</a:t>
            </a:r>
            <a:r>
              <a:rPr lang="en-US" sz="2400" dirty="0">
                <a:latin typeface="Arial" panose="020B0604020202020204" pitchFamily="34" charset="0"/>
                <a:cs typeface="Arial" panose="020B0604020202020204" pitchFamily="34" charset="0"/>
              </a:rPr>
              <a:t> dung </a:t>
            </a:r>
            <a:r>
              <a:rPr lang="en-US" sz="2400" dirty="0" err="1">
                <a:latin typeface="Arial" panose="020B0604020202020204" pitchFamily="34" charset="0"/>
                <a:cs typeface="Arial" panose="020B0604020202020204" pitchFamily="34" charset="0"/>
              </a:rPr>
              <a:t>khác</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Graphic 2" descr="Biểu tượng lịch hằng ngày có màu tô đặc.">
            <a:extLst>
              <a:ext uri="{FF2B5EF4-FFF2-40B4-BE49-F238E27FC236}">
                <a16:creationId xmlns:a16="http://schemas.microsoft.com/office/drawing/2014/main" id="{0C3C4CC3-E409-EF1C-A8AA-A5AD99BCFA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17559" y="3764606"/>
            <a:ext cx="2864799" cy="2864799"/>
          </a:xfrm>
          <a:prstGeom prst="rect">
            <a:avLst/>
          </a:prstGeom>
        </p:spPr>
      </p:pic>
      <p:sp>
        <p:nvSpPr>
          <p:cNvPr id="7" name="Footer Placeholder 2">
            <a:extLst>
              <a:ext uri="{FF2B5EF4-FFF2-40B4-BE49-F238E27FC236}">
                <a16:creationId xmlns:a16="http://schemas.microsoft.com/office/drawing/2014/main" id="{CF05C140-52BA-2516-6B04-CD39971F09F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10" name="Slide Number Placeholder 3">
            <a:extLst>
              <a:ext uri="{FF2B5EF4-FFF2-40B4-BE49-F238E27FC236}">
                <a16:creationId xmlns:a16="http://schemas.microsoft.com/office/drawing/2014/main" id="{C70BA598-01A5-4B0C-846F-EE59FFEBF33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23</a:t>
            </a:fld>
            <a:endParaRPr lang="en-US">
              <a:solidFill>
                <a:schemeClr val="tx1"/>
              </a:solidFill>
            </a:endParaRPr>
          </a:p>
        </p:txBody>
      </p:sp>
    </p:spTree>
    <p:extLst>
      <p:ext uri="{BB962C8B-B14F-4D97-AF65-F5344CB8AC3E}">
        <p14:creationId xmlns:p14="http://schemas.microsoft.com/office/powerpoint/2010/main" val="1339749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4132-16D0-26BA-E63E-B1E4F4D063B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DAE5ACF-FB09-6645-21CD-671053530F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B00834C9-5BD8-3167-9251-79EFDD0BA5B9}"/>
              </a:ext>
            </a:extLst>
          </p:cNvPr>
          <p:cNvSpPr>
            <a:spLocks noGrp="1"/>
          </p:cNvSpPr>
          <p:nvPr>
            <p:ph type="title"/>
          </p:nvPr>
        </p:nvSpPr>
        <p:spPr>
          <a:xfrm>
            <a:off x="1212575" y="39995"/>
            <a:ext cx="10515600" cy="1134706"/>
          </a:xfrm>
        </p:spPr>
        <p:txBody>
          <a:bodyPr>
            <a:noAutofit/>
          </a:bodyPr>
          <a:lstStyle/>
          <a:p>
            <a:pPr algn="ctr"/>
            <a:r>
              <a:rPr lang="vi-VN" sz="2800" b="1" dirty="0">
                <a:latin typeface="Arial" panose="020B0604020202020204" pitchFamily="34" charset="0"/>
                <a:cs typeface="Arial" panose="020B0604020202020204" pitchFamily="34" charset="0"/>
              </a:rPr>
              <a:t>Những điều cần cân nhắc đối với bên can thiệp mới</a:t>
            </a:r>
            <a:br>
              <a:rPr lang="vi-VN" sz="2800"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D854D6D-2E88-3D19-EB9B-735AEBED57F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B46DCFEB-9D7B-9D8E-1EFD-F1C1744CF91A}"/>
              </a:ext>
            </a:extLst>
          </p:cNvPr>
          <p:cNvSpPr/>
          <p:nvPr/>
        </p:nvSpPr>
        <p:spPr>
          <a:xfrm>
            <a:off x="483252" y="1448429"/>
            <a:ext cx="11082936" cy="4235006"/>
          </a:xfrm>
          <a:prstGeom prst="rect">
            <a:avLst/>
          </a:prstGeom>
        </p:spPr>
        <p:txBody>
          <a:bodyPr wrap="square" lIns="91440" tIns="45720" rIns="91440" bIns="45720" anchor="t">
            <a:spAutoFit/>
          </a:bodyPr>
          <a:lstStyle/>
          <a:p>
            <a:pPr marL="285750" lvl="0" indent="-285750">
              <a:lnSpc>
                <a:spcPct val="90000"/>
              </a:lnSpc>
              <a:spcAft>
                <a:spcPts val="600"/>
              </a:spcAft>
              <a:buFont typeface="Arial" panose="020B0604020202020204" pitchFamily="34" charset="0"/>
              <a:buChar char="•"/>
              <a:defRPr/>
            </a:pPr>
            <a:r>
              <a:rPr lang="vi-VN" sz="2400" dirty="0">
                <a:latin typeface="Arial" panose="020B0604020202020204" pitchFamily="34" charset="0"/>
                <a:cs typeface="Arial" panose="020B0604020202020204" pitchFamily="34" charset="0"/>
              </a:rPr>
              <a:t>Có những nguồn tài liệu hướng dẫn nào từ DPU/Hội đồng Xác định Địa điểm Cơ sở Năng lượng (EFSB)?</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2" indent="-457200">
              <a:lnSpc>
                <a:spcPct val="90000"/>
              </a:lnSpc>
              <a:buFont typeface="Courier New" panose="020B0604020202020204" pitchFamily="34" charset="0"/>
              <a:buChar char="o"/>
              <a:defRPr/>
            </a:pPr>
            <a:r>
              <a:rPr lang="en-US" sz="2400" dirty="0">
                <a:latin typeface="Arial" panose="020B0604020202020204" pitchFamily="34" charset="0"/>
                <a:cs typeface="Arial" panose="020B0604020202020204" pitchFamily="34" charset="0"/>
              </a:rPr>
              <a:t>Ban </a:t>
            </a:r>
            <a:r>
              <a:rPr lang="en-US" sz="2400" dirty="0" err="1">
                <a:latin typeface="Arial" panose="020B0604020202020204" pitchFamily="34" charset="0"/>
                <a:cs typeface="Arial" panose="020B0604020202020204" pitchFamily="34" charset="0"/>
              </a:rPr>
              <a:t>Tham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chúng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điểm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khởi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đầu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phù</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hợp</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1371600" marR="0" lvl="2"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lvl="0" indent="-285750">
              <a:lnSpc>
                <a:spcPct val="90000"/>
              </a:lnSpc>
              <a:spcAft>
                <a:spcPts val="600"/>
              </a:spcAft>
              <a:buFont typeface="Arial" panose="020B0604020202020204" pitchFamily="34" charset="0"/>
              <a:buChar char="•"/>
              <a:defRPr/>
            </a:pPr>
            <a:r>
              <a:rPr lang="vi-VN" sz="2400" dirty="0">
                <a:latin typeface="Arial" panose="020B0604020202020204" pitchFamily="34" charset="0"/>
                <a:cs typeface="Arial" panose="020B0604020202020204" pitchFamily="34" charset="0"/>
              </a:rPr>
              <a:t>Tìm hiểu cách sử dụng Phòng lưu trữ hồ sơ của DPU và Phòng lưu trữ hồ sơ mới của EFSB</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914400" lvl="1" indent="-457200">
              <a:lnSpc>
                <a:spcPct val="90000"/>
              </a:lnSpc>
              <a:buFont typeface="Courier New" panose="020B0604020202020204" pitchFamily="34" charset="0"/>
              <a:buChar char="o"/>
              <a:defRPr/>
            </a:pPr>
            <a:r>
              <a:rPr lang="vi-VN" sz="2400" dirty="0">
                <a:latin typeface="Arial" panose="020B0604020202020204" pitchFamily="34" charset="0"/>
                <a:cs typeface="Arial" panose="020B0604020202020204" pitchFamily="34" charset="0"/>
              </a:rPr>
              <a:t>Tìm kiếm theo số hồ sơ/vụ việc/đơn vị nộp đơn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lvl="0" indent="-285750">
              <a:lnSpc>
                <a:spcPct val="90000"/>
              </a:lnSpc>
              <a:buFont typeface="Arial" panose="020B0604020202020204" pitchFamily="34" charset="0"/>
              <a:buChar char="•"/>
              <a:defRPr/>
            </a:pPr>
            <a:r>
              <a:rPr lang="vi-VN" sz="2400" dirty="0">
                <a:latin typeface="Arial" panose="020B0604020202020204" pitchFamily="34" charset="0"/>
                <a:cs typeface="Arial" panose="020B0604020202020204" pitchFamily="34" charset="0"/>
              </a:rPr>
              <a:t>Xem xét các vụ việc trước đây liên quan đến cùng vấn đề (nếu có)</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lvl="0">
              <a:lnSpc>
                <a:spcPct val="90000"/>
              </a:lnSpc>
              <a:defRPr/>
            </a:pPr>
            <a:r>
              <a:rPr lang="vi-VN" sz="2400" dirty="0">
                <a:latin typeface="Arial" panose="020B0604020202020204" pitchFamily="34" charset="0"/>
                <a:cs typeface="Arial" panose="020B0604020202020204" pitchFamily="34" charset="0"/>
              </a:rPr>
              <a:t>• Đọc các hồ sơ đã nộp – một số thủ tục có thể có hàng trăm tài liệu</a:t>
            </a:r>
            <a:endParaRPr lang="en-US" sz="2400" dirty="0">
              <a:latin typeface="Arial" panose="020B0604020202020204" pitchFamily="34" charset="0"/>
              <a:cs typeface="Arial" panose="020B0604020202020204" pitchFamily="34" charset="0"/>
            </a:endParaRPr>
          </a:p>
          <a:p>
            <a:pPr lvl="0">
              <a:lnSpc>
                <a:spcPct val="90000"/>
              </a:lnSpc>
              <a:defRPr/>
            </a:pPr>
            <a:r>
              <a:rPr lang="vi-VN" sz="2400" dirty="0">
                <a:latin typeface="Arial" panose="020B0604020202020204" pitchFamily="34" charset="0"/>
                <a:cs typeface="Arial" panose="020B0604020202020204" pitchFamily="34" charset="0"/>
              </a:rPr>
              <a:t>○ DPU có yêu cầu bên nộp đơn lập nhật ký thu thập thông tin, chứng cứ hay không?</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p:txBody>
      </p:sp>
      <p:sp>
        <p:nvSpPr>
          <p:cNvPr id="7" name="Footer Placeholder 2">
            <a:extLst>
              <a:ext uri="{FF2B5EF4-FFF2-40B4-BE49-F238E27FC236}">
                <a16:creationId xmlns:a16="http://schemas.microsoft.com/office/drawing/2014/main" id="{1AB12510-26A9-B976-278B-C6C5C6DC6B7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AFDB14A9-F248-2FB2-3BF7-CF5D952AD3A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24</a:t>
            </a:fld>
            <a:endParaRPr lang="en-US">
              <a:solidFill>
                <a:schemeClr val="tx1"/>
              </a:solidFill>
            </a:endParaRPr>
          </a:p>
        </p:txBody>
      </p:sp>
    </p:spTree>
    <p:extLst>
      <p:ext uri="{BB962C8B-B14F-4D97-AF65-F5344CB8AC3E}">
        <p14:creationId xmlns:p14="http://schemas.microsoft.com/office/powerpoint/2010/main" val="2212528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FD41A-2CB0-89A1-425D-2BEA7D6A6E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9D12AB2-119E-6C5B-A033-37A5FA0900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500E2271-0253-4882-7755-4C606C85BE0E}"/>
              </a:ext>
            </a:extLst>
          </p:cNvPr>
          <p:cNvSpPr>
            <a:spLocks noGrp="1"/>
          </p:cNvSpPr>
          <p:nvPr>
            <p:ph type="title"/>
          </p:nvPr>
        </p:nvSpPr>
        <p:spPr>
          <a:xfrm>
            <a:off x="1234440" y="263618"/>
            <a:ext cx="10027920" cy="741522"/>
          </a:xfrm>
        </p:spPr>
        <p:txBody>
          <a:bodyPr>
            <a:normAutofit/>
          </a:bodyPr>
          <a:lstStyle/>
          <a:p>
            <a:pPr algn="ctr"/>
            <a:r>
              <a:rPr lang="en-US" sz="3600" dirty="0" err="1">
                <a:latin typeface="Arial" panose="020B0604020202020204" pitchFamily="34" charset="0"/>
                <a:cs typeface="Arial" panose="020B0604020202020204" pitchFamily="34" charset="0"/>
              </a:rPr>
              <a:t>Nguồn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liệu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AGO</a:t>
            </a:r>
            <a:endParaRPr lang="en-US" sz="36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880F3E4-DC00-A079-E0D4-6B870C4CB94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D026508B-C1DB-0178-5D64-49F8FAFFFA49}"/>
              </a:ext>
            </a:extLst>
          </p:cNvPr>
          <p:cNvSpPr>
            <a:spLocks noGrp="1"/>
          </p:cNvSpPr>
          <p:nvPr>
            <p:ph idx="1"/>
          </p:nvPr>
        </p:nvSpPr>
        <p:spPr>
          <a:xfrm>
            <a:off x="356937" y="1397836"/>
            <a:ext cx="11397915" cy="4939548"/>
          </a:xfrm>
        </p:spPr>
        <p:txBody>
          <a:bodyPr vert="horz" lIns="91440" tIns="45720" rIns="91440" bIns="45720" rtlCol="0" anchor="t">
            <a:normAutofit/>
          </a:bodyPr>
          <a:lstStyle/>
          <a:p>
            <a:r>
              <a:rPr lang="en-US" sz="2400" dirty="0" err="1">
                <a:latin typeface="Arial" panose="020B0604020202020204" pitchFamily="34" charset="0"/>
                <a:cs typeface="Arial" panose="020B0604020202020204" pitchFamily="34" charset="0"/>
              </a:rPr>
              <a:t>Bản</a:t>
            </a:r>
            <a:r>
              <a:rPr lang="en-US" sz="2400" dirty="0">
                <a:latin typeface="Arial" panose="020B0604020202020204" pitchFamily="34" charset="0"/>
                <a:cs typeface="Arial" panose="020B0604020202020204" pitchFamily="34" charset="0"/>
              </a:rPr>
              <a:t> tin </a:t>
            </a:r>
            <a:r>
              <a:rPr lang="en-US" sz="2400" dirty="0" err="1">
                <a:latin typeface="Arial" panose="020B0604020202020204" pitchFamily="34" charset="0"/>
                <a:cs typeface="Arial" panose="020B0604020202020204" pitchFamily="34" charset="0"/>
              </a:rPr>
              <a:t>định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kỳ</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lần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mỗi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p>
            <a:pPr lvl="1"/>
            <a:endParaRPr lang="en-US" sz="2600" dirty="0"/>
          </a:p>
          <a:p>
            <a:pPr marL="0" indent="0">
              <a:buNone/>
            </a:pPr>
            <a:endParaRPr lang="en-US" sz="2600" dirty="0"/>
          </a:p>
          <a:p>
            <a:pPr marL="0" indent="0">
              <a:buNone/>
            </a:pPr>
            <a:endParaRPr lang="en-US" sz="2600" dirty="0"/>
          </a:p>
          <a:p>
            <a:pPr marL="0" indent="0">
              <a:buNone/>
            </a:pPr>
            <a:endParaRPr lang="en-US" sz="2600" dirty="0"/>
          </a:p>
          <a:p>
            <a:pPr>
              <a:spcBef>
                <a:spcPts val="1800"/>
              </a:spcBef>
            </a:pPr>
            <a:r>
              <a:rPr lang="en-US" sz="2400" dirty="0" err="1">
                <a:latin typeface="Arial" panose="020B0604020202020204" pitchFamily="34" charset="0"/>
                <a:cs typeface="Arial" panose="020B0604020202020204" pitchFamily="34" charset="0"/>
              </a:rPr>
              <a:t>Trang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Hỏi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đáp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AGO</a:t>
            </a:r>
            <a:endParaRPr lang="en-US" sz="2600" dirty="0">
              <a:latin typeface="Arial" panose="020B0604020202020204" pitchFamily="34" charset="0"/>
              <a:cs typeface="Arial" panose="020B0604020202020204" pitchFamily="34" charset="0"/>
            </a:endParaRPr>
          </a:p>
          <a:p>
            <a:endParaRPr lang="en-US" sz="2600" dirty="0">
              <a:solidFill>
                <a:srgbClr val="000000"/>
              </a:solidFill>
            </a:endParaRPr>
          </a:p>
          <a:p>
            <a:endParaRPr lang="en-US" sz="2600" dirty="0"/>
          </a:p>
          <a:p>
            <a:pPr marL="0" indent="0">
              <a:buNone/>
            </a:pPr>
            <a:endParaRPr lang="en-US" sz="2600" dirty="0"/>
          </a:p>
          <a:p>
            <a:endParaRPr lang="en-US" dirty="0"/>
          </a:p>
        </p:txBody>
      </p:sp>
      <p:pic>
        <p:nvPicPr>
          <p:cNvPr id="8" name="Picture 7" descr="Mã QR của bản tin định kỳ hai lần mỗi năm, ấn bản Mùa Đông 2025–2026.">
            <a:extLst>
              <a:ext uri="{FF2B5EF4-FFF2-40B4-BE49-F238E27FC236}">
                <a16:creationId xmlns:a16="http://schemas.microsoft.com/office/drawing/2014/main" id="{050C0096-38C3-AEF7-A244-F0780180CC15}"/>
              </a:ext>
            </a:extLst>
          </p:cNvPr>
          <p:cNvPicPr>
            <a:picLocks noChangeAspect="1"/>
          </p:cNvPicPr>
          <p:nvPr/>
        </p:nvPicPr>
        <p:blipFill>
          <a:blip r:embed="rId4"/>
          <a:stretch>
            <a:fillRect/>
          </a:stretch>
        </p:blipFill>
        <p:spPr>
          <a:xfrm>
            <a:off x="1476698" y="1797136"/>
            <a:ext cx="1372091" cy="1308928"/>
          </a:xfrm>
          <a:prstGeom prst="rect">
            <a:avLst/>
          </a:prstGeom>
        </p:spPr>
      </p:pic>
      <p:sp>
        <p:nvSpPr>
          <p:cNvPr id="9" name="TextBox 8">
            <a:extLst>
              <a:ext uri="{FF2B5EF4-FFF2-40B4-BE49-F238E27FC236}">
                <a16:creationId xmlns:a16="http://schemas.microsoft.com/office/drawing/2014/main" id="{71E20939-733D-9728-5F91-C4BBA19E9BF3}"/>
              </a:ext>
            </a:extLst>
          </p:cNvPr>
          <p:cNvSpPr txBox="1"/>
          <p:nvPr/>
        </p:nvSpPr>
        <p:spPr>
          <a:xfrm>
            <a:off x="777793" y="3170444"/>
            <a:ext cx="27699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defRPr/>
            </a:pPr>
            <a:r>
              <a:rPr lang="en-US" dirty="0" err="1">
                <a:latin typeface="Arial" panose="020B0604020202020204" pitchFamily="34" charset="0"/>
                <a:cs typeface="Arial" panose="020B0604020202020204" pitchFamily="34" charset="0"/>
              </a:rPr>
              <a:t>Ấn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bản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Mùa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Đông</a:t>
            </a:r>
            <a:r>
              <a:rPr lang="en-US" dirty="0">
                <a:latin typeface="Arial" panose="020B0604020202020204" pitchFamily="34" charset="0"/>
                <a:cs typeface="Arial" panose="020B0604020202020204" pitchFamily="34" charset="0"/>
              </a:rPr>
              <a:t> 2025–2026</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5" name="Picture 14" descr="Mã QR của bản tin định kỳ hai lần mỗi năm, ấn bản Mùa Hè 2026 (sắp phát hành), có trên trang Năng lượng và Môi trường của AGO.">
            <a:extLst>
              <a:ext uri="{FF2B5EF4-FFF2-40B4-BE49-F238E27FC236}">
                <a16:creationId xmlns:a16="http://schemas.microsoft.com/office/drawing/2014/main" id="{11B55207-2926-BEC8-CDA1-5F244823EB62}"/>
              </a:ext>
            </a:extLst>
          </p:cNvPr>
          <p:cNvPicPr>
            <a:picLocks noChangeAspect="1"/>
          </p:cNvPicPr>
          <p:nvPr/>
        </p:nvPicPr>
        <p:blipFill>
          <a:blip r:embed="rId5"/>
          <a:stretch>
            <a:fillRect/>
          </a:stretch>
        </p:blipFill>
        <p:spPr>
          <a:xfrm>
            <a:off x="5445963" y="1768199"/>
            <a:ext cx="1370916" cy="1407698"/>
          </a:xfrm>
          <a:prstGeom prst="rect">
            <a:avLst/>
          </a:prstGeom>
        </p:spPr>
      </p:pic>
      <p:sp>
        <p:nvSpPr>
          <p:cNvPr id="14" name="TextBox 13">
            <a:extLst>
              <a:ext uri="{FF2B5EF4-FFF2-40B4-BE49-F238E27FC236}">
                <a16:creationId xmlns:a16="http://schemas.microsoft.com/office/drawing/2014/main" id="{11F0B647-61EE-7A0F-A2CD-681F46B124B5}"/>
              </a:ext>
            </a:extLst>
          </p:cNvPr>
          <p:cNvSpPr txBox="1"/>
          <p:nvPr/>
        </p:nvSpPr>
        <p:spPr>
          <a:xfrm>
            <a:off x="4291788" y="3138193"/>
            <a:ext cx="3146199" cy="1095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lnSpc>
                <a:spcPct val="90000"/>
              </a:lnSpc>
              <a:spcBef>
                <a:spcPts val="500"/>
              </a:spcBef>
              <a:defRPr/>
            </a:pPr>
            <a:r>
              <a:rPr lang="vi-VN" dirty="0">
                <a:latin typeface="Arial" panose="020B0604020202020204" pitchFamily="34" charset="0"/>
                <a:cs typeface="Arial" panose="020B0604020202020204" pitchFamily="34" charset="0"/>
              </a:rPr>
              <a:t>Ấn bản Mùa Hè 2026 sắp phát hành, có trên trang Năng lượng và Môi trường của AGO</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Picture 9" descr="Mã QR để đăng ký nhận các bản tin trong tương lai.">
            <a:extLst>
              <a:ext uri="{FF2B5EF4-FFF2-40B4-BE49-F238E27FC236}">
                <a16:creationId xmlns:a16="http://schemas.microsoft.com/office/drawing/2014/main" id="{AD8C7EFD-CA4F-37EA-157A-4DEDD41639FE}"/>
              </a:ext>
            </a:extLst>
          </p:cNvPr>
          <p:cNvPicPr>
            <a:picLocks noChangeAspect="1"/>
          </p:cNvPicPr>
          <p:nvPr/>
        </p:nvPicPr>
        <p:blipFill>
          <a:blip r:embed="rId6"/>
          <a:stretch>
            <a:fillRect/>
          </a:stretch>
        </p:blipFill>
        <p:spPr>
          <a:xfrm>
            <a:off x="9189554" y="1758554"/>
            <a:ext cx="1392375" cy="1367926"/>
          </a:xfrm>
          <a:prstGeom prst="rect">
            <a:avLst/>
          </a:prstGeom>
        </p:spPr>
      </p:pic>
      <p:sp>
        <p:nvSpPr>
          <p:cNvPr id="11" name="TextBox 10">
            <a:extLst>
              <a:ext uri="{FF2B5EF4-FFF2-40B4-BE49-F238E27FC236}">
                <a16:creationId xmlns:a16="http://schemas.microsoft.com/office/drawing/2014/main" id="{04E62655-B76D-4D41-89A2-A390EA7485CB}"/>
              </a:ext>
            </a:extLst>
          </p:cNvPr>
          <p:cNvSpPr txBox="1"/>
          <p:nvPr/>
        </p:nvSpPr>
        <p:spPr>
          <a:xfrm>
            <a:off x="7865894" y="3170444"/>
            <a:ext cx="35483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vi-VN" dirty="0">
                <a:latin typeface="Arial" panose="020B0604020202020204" pitchFamily="34" charset="0"/>
                <a:cs typeface="Arial" panose="020B0604020202020204" pitchFamily="34" charset="0"/>
              </a:rPr>
              <a:t>Đăng ký nhận bản tin trong tương lai</a:t>
            </a:r>
          </a:p>
        </p:txBody>
      </p:sp>
      <p:pic>
        <p:nvPicPr>
          <p:cNvPr id="16" name="Picture 15" descr="Mã QR của trang Hỏi đáp của AGO về dịch vụ điện và khí đốt.">
            <a:extLst>
              <a:ext uri="{FF2B5EF4-FFF2-40B4-BE49-F238E27FC236}">
                <a16:creationId xmlns:a16="http://schemas.microsoft.com/office/drawing/2014/main" id="{D7E457D0-32AD-33B9-A985-C25DB17539A5}"/>
              </a:ext>
            </a:extLst>
          </p:cNvPr>
          <p:cNvPicPr>
            <a:picLocks noChangeAspect="1"/>
          </p:cNvPicPr>
          <p:nvPr/>
        </p:nvPicPr>
        <p:blipFill>
          <a:blip r:embed="rId7"/>
          <a:stretch>
            <a:fillRect/>
          </a:stretch>
        </p:blipFill>
        <p:spPr>
          <a:xfrm>
            <a:off x="1435428" y="4317022"/>
            <a:ext cx="1373770" cy="1371841"/>
          </a:xfrm>
          <a:prstGeom prst="rect">
            <a:avLst/>
          </a:prstGeom>
        </p:spPr>
      </p:pic>
      <p:sp>
        <p:nvSpPr>
          <p:cNvPr id="17" name="TextBox 16">
            <a:extLst>
              <a:ext uri="{FF2B5EF4-FFF2-40B4-BE49-F238E27FC236}">
                <a16:creationId xmlns:a16="http://schemas.microsoft.com/office/drawing/2014/main" id="{2D459B58-85E0-A73A-BE8E-F40E8D53BEA9}"/>
              </a:ext>
            </a:extLst>
          </p:cNvPr>
          <p:cNvSpPr txBox="1"/>
          <p:nvPr/>
        </p:nvSpPr>
        <p:spPr>
          <a:xfrm>
            <a:off x="780137" y="5628026"/>
            <a:ext cx="27675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defRPr/>
            </a:pPr>
            <a:r>
              <a:rPr lang="en-US" dirty="0" err="1">
                <a:latin typeface="Arial" panose="020B0604020202020204" pitchFamily="34" charset="0"/>
                <a:cs typeface="Arial" panose="020B0604020202020204" pitchFamily="34" charset="0"/>
              </a:rPr>
              <a:t>Dịch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vụ</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đốt</a:t>
            </a:r>
            <a:r>
              <a:rPr kumimoji="0" lang="en-US" sz="1800" b="0" i="0" u="none" strike="noStrike" kern="1200" cap="none" spc="0" normalizeH="0" baseline="0" noProof="0" dirty="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8" name="Picture 17" descr="Mã QR của trang Hỏi đáp của AGO về cung cấp điện cạnh tranh.">
            <a:extLst>
              <a:ext uri="{FF2B5EF4-FFF2-40B4-BE49-F238E27FC236}">
                <a16:creationId xmlns:a16="http://schemas.microsoft.com/office/drawing/2014/main" id="{536D631F-B6FB-5887-5B86-746FCE154191}"/>
              </a:ext>
            </a:extLst>
          </p:cNvPr>
          <p:cNvPicPr>
            <a:picLocks noChangeAspect="1"/>
          </p:cNvPicPr>
          <p:nvPr/>
        </p:nvPicPr>
        <p:blipFill>
          <a:blip r:embed="rId8"/>
          <a:stretch>
            <a:fillRect/>
          </a:stretch>
        </p:blipFill>
        <p:spPr>
          <a:xfrm>
            <a:off x="5453025" y="4321845"/>
            <a:ext cx="1363884" cy="1361955"/>
          </a:xfrm>
          <a:prstGeom prst="rect">
            <a:avLst/>
          </a:prstGeom>
        </p:spPr>
      </p:pic>
      <p:sp>
        <p:nvSpPr>
          <p:cNvPr id="19" name="TextBox 18">
            <a:extLst>
              <a:ext uri="{FF2B5EF4-FFF2-40B4-BE49-F238E27FC236}">
                <a16:creationId xmlns:a16="http://schemas.microsoft.com/office/drawing/2014/main" id="{7E73F585-1F71-5287-CA3B-CB30E59B729A}"/>
              </a:ext>
            </a:extLst>
          </p:cNvPr>
          <p:cNvSpPr txBox="1"/>
          <p:nvPr/>
        </p:nvSpPr>
        <p:spPr>
          <a:xfrm>
            <a:off x="4595664" y="5622015"/>
            <a:ext cx="30715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US" dirty="0" err="1">
                <a:latin typeface="Arial" panose="020B0604020202020204" pitchFamily="34" charset="0"/>
                <a:cs typeface="Arial" panose="020B0604020202020204" pitchFamily="34" charset="0"/>
              </a:rPr>
              <a:t>Cung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cấp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cạnh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tranh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0" name="Picture 19" descr="Mã QR của trang Hỏi đáp của AGO về năng lượng mặt trời.">
            <a:extLst>
              <a:ext uri="{FF2B5EF4-FFF2-40B4-BE49-F238E27FC236}">
                <a16:creationId xmlns:a16="http://schemas.microsoft.com/office/drawing/2014/main" id="{8D49E5FA-48F6-62A0-CC9F-E686792EDAD7}"/>
              </a:ext>
            </a:extLst>
          </p:cNvPr>
          <p:cNvPicPr>
            <a:picLocks noChangeAspect="1"/>
          </p:cNvPicPr>
          <p:nvPr/>
        </p:nvPicPr>
        <p:blipFill>
          <a:blip r:embed="rId9"/>
          <a:stretch>
            <a:fillRect/>
          </a:stretch>
        </p:blipFill>
        <p:spPr>
          <a:xfrm>
            <a:off x="9193379" y="4317022"/>
            <a:ext cx="1373890" cy="1371961"/>
          </a:xfrm>
          <a:prstGeom prst="rect">
            <a:avLst/>
          </a:prstGeom>
        </p:spPr>
      </p:pic>
      <p:sp>
        <p:nvSpPr>
          <p:cNvPr id="21" name="TextBox 20">
            <a:extLst>
              <a:ext uri="{FF2B5EF4-FFF2-40B4-BE49-F238E27FC236}">
                <a16:creationId xmlns:a16="http://schemas.microsoft.com/office/drawing/2014/main" id="{35CF6405-36D9-B08A-E774-463D239A6158}"/>
              </a:ext>
            </a:extLst>
          </p:cNvPr>
          <p:cNvSpPr txBox="1"/>
          <p:nvPr/>
        </p:nvSpPr>
        <p:spPr>
          <a:xfrm>
            <a:off x="8688036" y="5661647"/>
            <a:ext cx="26928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vi-VN" dirty="0">
                <a:latin typeface="Arial" panose="020B0604020202020204" pitchFamily="34" charset="0"/>
                <a:cs typeface="Arial" panose="020B0604020202020204" pitchFamily="34" charset="0"/>
              </a:rPr>
              <a:t>Năng lượng mặt trời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BA0F94D-1BAC-063B-F1B0-6F8255D31D7A}"/>
              </a:ext>
            </a:extLst>
          </p:cNvPr>
          <p:cNvSpPr txBox="1"/>
          <p:nvPr/>
        </p:nvSpPr>
        <p:spPr>
          <a:xfrm>
            <a:off x="1" y="6014711"/>
            <a:ext cx="11506200" cy="5909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defRPr/>
            </a:pPr>
            <a:r>
              <a:rPr lang="en-US" i="1" dirty="0" err="1">
                <a:latin typeface="Arial" panose="020B0604020202020204" pitchFamily="34" charset="0"/>
                <a:cs typeface="Arial" panose="020B0604020202020204" pitchFamily="34" charset="0"/>
              </a:rPr>
              <a:t>Bao</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gồm</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tài</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liệu</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thông</a:t>
            </a:r>
            <a:r>
              <a:rPr lang="en-US" i="1" dirty="0">
                <a:latin typeface="Arial" panose="020B0604020202020204" pitchFamily="34" charset="0"/>
                <a:cs typeface="Arial" panose="020B0604020202020204" pitchFamily="34" charset="0"/>
              </a:rPr>
              <a:t> tin </a:t>
            </a:r>
            <a:r>
              <a:rPr lang="en-US" i="1" dirty="0" err="1">
                <a:latin typeface="Arial" panose="020B0604020202020204" pitchFamily="34" charset="0"/>
                <a:cs typeface="Arial" panose="020B0604020202020204" pitchFamily="34" charset="0"/>
              </a:rPr>
              <a:t>bằng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các</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ngôn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ngữ</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Anh</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Creole Cape Verde,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Creole Haiti,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Khmer,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Bồ</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Đào</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Nha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Trung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giản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thể</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Tây</a:t>
            </a:r>
            <a:r>
              <a:rPr lang="en-US" i="1" dirty="0">
                <a:latin typeface="Arial" panose="020B0604020202020204" pitchFamily="34" charset="0"/>
                <a:cs typeface="Arial" panose="020B0604020202020204" pitchFamily="34" charset="0"/>
              </a:rPr>
              <a:t> Ban </a:t>
            </a:r>
            <a:r>
              <a:rPr lang="en-US" i="1" dirty="0" err="1">
                <a:latin typeface="Arial" panose="020B0604020202020204" pitchFamily="34" charset="0"/>
                <a:cs typeface="Arial" panose="020B0604020202020204" pitchFamily="34" charset="0"/>
              </a:rPr>
              <a:t>Nha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và</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tiếng</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Việt</a:t>
            </a:r>
            <a:endParaRPr lang="en-US" dirty="0">
              <a:latin typeface="Arial" panose="020B0604020202020204" pitchFamily="34" charset="0"/>
              <a:cs typeface="Arial" panose="020B0604020202020204" pitchFamily="34" charset="0"/>
            </a:endParaRPr>
          </a:p>
        </p:txBody>
      </p:sp>
      <p:sp>
        <p:nvSpPr>
          <p:cNvPr id="13" name="Footer Placeholder 2">
            <a:extLst>
              <a:ext uri="{FF2B5EF4-FFF2-40B4-BE49-F238E27FC236}">
                <a16:creationId xmlns:a16="http://schemas.microsoft.com/office/drawing/2014/main" id="{C7E5AAD9-8812-616C-8A18-8EE785BAD1F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BD2C26C0-C2B4-DEB5-5F80-AFC255D71D5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25</a:t>
            </a:fld>
            <a:endParaRPr lang="en-US">
              <a:solidFill>
                <a:schemeClr val="tx1"/>
              </a:solidFill>
            </a:endParaRPr>
          </a:p>
        </p:txBody>
      </p:sp>
    </p:spTree>
    <p:extLst>
      <p:ext uri="{BB962C8B-B14F-4D97-AF65-F5344CB8AC3E}">
        <p14:creationId xmlns:p14="http://schemas.microsoft.com/office/powerpoint/2010/main" val="2055356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CBA60-0D51-18DD-93EB-EF281496012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530806B-9403-FC92-E5CA-47448A8488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CBA724F4-EB95-3301-17A7-28E568759A25}"/>
              </a:ext>
            </a:extLst>
          </p:cNvPr>
          <p:cNvSpPr>
            <a:spLocks noGrp="1"/>
          </p:cNvSpPr>
          <p:nvPr>
            <p:ph type="title"/>
          </p:nvPr>
        </p:nvSpPr>
        <p:spPr>
          <a:xfrm>
            <a:off x="1234440" y="236587"/>
            <a:ext cx="10027920" cy="741522"/>
          </a:xfrm>
        </p:spPr>
        <p:txBody>
          <a:bodyPr>
            <a:normAutofit/>
          </a:bodyPr>
          <a:lstStyle/>
          <a:p>
            <a:pPr algn="ctr"/>
            <a:r>
              <a:rPr lang="en-US" sz="3600" b="1" dirty="0" err="1">
                <a:latin typeface="Arial" panose="020B0604020202020204" pitchFamily="34" charset="0"/>
                <a:cs typeface="Arial" panose="020B0604020202020204" pitchFamily="34" charset="0"/>
              </a:rPr>
              <a:t>Thông</a:t>
            </a:r>
            <a:r>
              <a:rPr lang="en-US" sz="3600" b="1" dirty="0">
                <a:latin typeface="Arial" panose="020B0604020202020204" pitchFamily="34" charset="0"/>
                <a:cs typeface="Arial" panose="020B0604020202020204" pitchFamily="34" charset="0"/>
              </a:rPr>
              <a:t> tin </a:t>
            </a:r>
            <a:r>
              <a:rPr lang="en-US" sz="3600" b="1" dirty="0" err="1">
                <a:latin typeface="Arial" panose="020B0604020202020204" pitchFamily="34" charset="0"/>
                <a:cs typeface="Arial" panose="020B0604020202020204" pitchFamily="34" charset="0"/>
              </a:rPr>
              <a:t>liên</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hệ</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của</a:t>
            </a:r>
            <a:r>
              <a:rPr lang="en-US" sz="3600" b="1" dirty="0">
                <a:latin typeface="Arial" panose="020B0604020202020204" pitchFamily="34" charset="0"/>
                <a:cs typeface="Arial" panose="020B0604020202020204" pitchFamily="34" charset="0"/>
              </a:rPr>
              <a:t> AGO</a:t>
            </a:r>
            <a:endParaRPr lang="en-US" sz="36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0569C0C-F381-BC76-7545-6C26A0FE428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6198F9DA-0455-B141-C344-2F6A0BB3B67D}"/>
              </a:ext>
            </a:extLst>
          </p:cNvPr>
          <p:cNvSpPr>
            <a:spLocks noGrp="1"/>
          </p:cNvSpPr>
          <p:nvPr>
            <p:ph idx="1"/>
          </p:nvPr>
        </p:nvSpPr>
        <p:spPr>
          <a:xfrm>
            <a:off x="356937" y="1531520"/>
            <a:ext cx="11397915" cy="4805864"/>
          </a:xfrm>
        </p:spPr>
        <p:txBody>
          <a:bodyPr vert="horz" lIns="91440" tIns="45720" rIns="91440" bIns="45720" rtlCol="0" anchor="t">
            <a:normAutofit/>
          </a:bodyPr>
          <a:lstStyle/>
          <a:p>
            <a:pPr>
              <a:spcAft>
                <a:spcPts val="600"/>
              </a:spcAft>
            </a:pPr>
            <a:r>
              <a:rPr lang="vi-VN" sz="2400" dirty="0">
                <a:latin typeface="Arial" panose="020B0604020202020204" pitchFamily="34" charset="0"/>
                <a:cs typeface="Arial" panose="020B0604020202020204" pitchFamily="34" charset="0"/>
              </a:rPr>
              <a:t>Liên hệ Bộ phận Bảo vệ Người tiêu dùng của AGO:</a:t>
            </a:r>
            <a:br>
              <a:rPr lang="vi-VN" sz="2400" dirty="0">
                <a:latin typeface="Arial" panose="020B0604020202020204" pitchFamily="34" charset="0"/>
                <a:cs typeface="Arial" panose="020B0604020202020204" pitchFamily="34" charset="0"/>
              </a:rPr>
            </a:br>
            <a:r>
              <a:rPr lang="vi-VN" sz="2400" dirty="0">
                <a:latin typeface="Arial" panose="020B0604020202020204" pitchFamily="34" charset="0"/>
                <a:cs typeface="Arial" panose="020B0604020202020204" pitchFamily="34" charset="0"/>
              </a:rPr>
              <a:t> • Đường dây nóng người tiêu dùng: 617-727-8400</a:t>
            </a:r>
            <a:br>
              <a:rPr lang="vi-VN" sz="2400" dirty="0">
                <a:latin typeface="Arial" panose="020B0604020202020204" pitchFamily="34" charset="0"/>
                <a:cs typeface="Arial" panose="020B0604020202020204" pitchFamily="34" charset="0"/>
              </a:rPr>
            </a:br>
            <a:r>
              <a:rPr lang="vi-VN" sz="2400" dirty="0">
                <a:latin typeface="Arial" panose="020B0604020202020204" pitchFamily="34" charset="0"/>
                <a:cs typeface="Arial" panose="020B0604020202020204" pitchFamily="34" charset="0"/>
              </a:rPr>
              <a:t> • Gửi khiếu nại về doanh nghiệp: </a:t>
            </a:r>
            <a:r>
              <a:rPr lang="vi-VN" sz="2400" dirty="0">
                <a:latin typeface="Arial" panose="020B0604020202020204" pitchFamily="34" charset="0"/>
                <a:cs typeface="Arial" panose="020B0604020202020204" pitchFamily="34" charset="0"/>
                <a:hlinkClick r:id="rId4"/>
              </a:rPr>
              <a:t>https://www.mass.gov/how-to/file-a-consumer-complaint</a:t>
            </a:r>
            <a:r>
              <a:rPr lang="en-US" sz="2600" dirty="0">
                <a:latin typeface="Arial" panose="020B0604020202020204" pitchFamily="34" charset="0"/>
                <a:ea typeface="+mn-lt"/>
                <a:cs typeface="Arial" panose="020B0604020202020204" pitchFamily="34" charset="0"/>
              </a:rPr>
              <a:t> </a:t>
            </a:r>
            <a:endParaRPr lang="en-US" sz="2600" dirty="0">
              <a:latin typeface="Arial" panose="020B0604020202020204" pitchFamily="34" charset="0"/>
              <a:cs typeface="Arial" panose="020B0604020202020204" pitchFamily="34" charset="0"/>
            </a:endParaRPr>
          </a:p>
          <a:p>
            <a:pPr>
              <a:spcBef>
                <a:spcPts val="0"/>
              </a:spcBef>
            </a:pPr>
            <a:endParaRPr lang="en-US" sz="2600" dirty="0">
              <a:latin typeface="Arial" panose="020B0604020202020204" pitchFamily="34" charset="0"/>
              <a:cs typeface="Arial" panose="020B0604020202020204" pitchFamily="34" charset="0"/>
            </a:endParaRPr>
          </a:p>
          <a:p>
            <a:pPr>
              <a:spcAft>
                <a:spcPts val="600"/>
              </a:spcAft>
            </a:pPr>
            <a:r>
              <a:rPr lang="vi-VN" sz="2400" dirty="0">
                <a:latin typeface="Arial" panose="020B0604020202020204" pitchFamily="34" charset="0"/>
                <a:cs typeface="Arial" panose="020B0604020202020204" pitchFamily="34" charset="0"/>
              </a:rPr>
              <a:t>Yêu cầu buổi trình bày từ Điều phối viên Hỗ trợ Người tiêu dùng Năng lượng</a:t>
            </a:r>
            <a:br>
              <a:rPr lang="vi-VN" sz="2400" dirty="0">
                <a:latin typeface="Arial" panose="020B0604020202020204" pitchFamily="34" charset="0"/>
                <a:cs typeface="Arial" panose="020B0604020202020204" pitchFamily="34" charset="0"/>
              </a:rPr>
            </a:br>
            <a:r>
              <a:rPr lang="vi-VN" sz="2400" dirty="0">
                <a:latin typeface="Arial" panose="020B0604020202020204" pitchFamily="34" charset="0"/>
                <a:cs typeface="Arial" panose="020B0604020202020204" pitchFamily="34" charset="0"/>
              </a:rPr>
              <a:t>• Sierra Moll, </a:t>
            </a:r>
            <a:r>
              <a:rPr lang="vi-VN" sz="2400" dirty="0">
                <a:latin typeface="Arial" panose="020B0604020202020204" pitchFamily="34" charset="0"/>
                <a:cs typeface="Arial" panose="020B0604020202020204" pitchFamily="34" charset="0"/>
                <a:hlinkClick r:id="rId5"/>
              </a:rPr>
              <a:t>sierra.moll@mass.gov</a:t>
            </a:r>
            <a:br>
              <a:rPr lang="vi-VN" sz="2400" dirty="0">
                <a:latin typeface="Arial" panose="020B0604020202020204" pitchFamily="34" charset="0"/>
                <a:cs typeface="Arial" panose="020B0604020202020204" pitchFamily="34" charset="0"/>
              </a:rPr>
            </a:br>
            <a:r>
              <a:rPr lang="vi-VN" sz="2400" dirty="0">
                <a:latin typeface="Arial" panose="020B0604020202020204" pitchFamily="34" charset="0"/>
                <a:cs typeface="Arial" panose="020B0604020202020204" pitchFamily="34" charset="0"/>
              </a:rPr>
              <a:t>• Hóa đơn tiện ích 101 – Hướng dẫn đọc hóa đơn khí đốt và điện</a:t>
            </a:r>
            <a:endParaRPr lang="en-US" sz="2600" dirty="0">
              <a:latin typeface="Arial" panose="020B0604020202020204" pitchFamily="34" charset="0"/>
              <a:cs typeface="Arial" panose="020B0604020202020204" pitchFamily="34" charset="0"/>
            </a:endParaRPr>
          </a:p>
          <a:p>
            <a:pPr lvl="2">
              <a:spcAft>
                <a:spcPts val="600"/>
              </a:spcAft>
            </a:pPr>
            <a:r>
              <a:rPr lang="vi-VN" sz="2400" dirty="0">
                <a:latin typeface="Arial" panose="020B0604020202020204" pitchFamily="34" charset="0"/>
                <a:cs typeface="Arial" panose="020B0604020202020204" pitchFamily="34" charset="0"/>
              </a:rPr>
              <a:t>Tránh các hình thức lừa đảo liên quan đến dịch vụ tiện ích</a:t>
            </a:r>
            <a:endParaRPr lang="en-US" sz="2400" dirty="0">
              <a:latin typeface="Arial" panose="020B0604020202020204" pitchFamily="34" charset="0"/>
              <a:cs typeface="Arial" panose="020B0604020202020204" pitchFamily="34" charset="0"/>
            </a:endParaRPr>
          </a:p>
          <a:p>
            <a:pPr lvl="2">
              <a:spcAft>
                <a:spcPts val="600"/>
              </a:spcAft>
            </a:pPr>
            <a:r>
              <a:rPr lang="en-US" sz="2400" dirty="0" err="1">
                <a:latin typeface="Arial" panose="020B0604020202020204" pitchFamily="34" charset="0"/>
                <a:cs typeface="Arial" panose="020B0604020202020204" pitchFamily="34" charset="0"/>
              </a:rPr>
              <a:t>Cung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cấp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tranh</a:t>
            </a:r>
            <a:endParaRPr lang="en-US" sz="2400" dirty="0">
              <a:latin typeface="Arial" panose="020B0604020202020204" pitchFamily="34" charset="0"/>
              <a:cs typeface="Arial" panose="020B0604020202020204" pitchFamily="34" charset="0"/>
            </a:endParaRPr>
          </a:p>
          <a:p>
            <a:pPr lvl="2">
              <a:spcAft>
                <a:spcPts val="600"/>
              </a:spcAft>
            </a:pPr>
            <a:r>
              <a:rPr lang="vi-VN" sz="2400" dirty="0">
                <a:cs typeface="Arial" panose="020B0604020202020204" pitchFamily="34" charset="0"/>
              </a:rPr>
              <a:t>Năng lượng mặt trời và bảo vệ người tiêu dùng</a:t>
            </a:r>
          </a:p>
        </p:txBody>
      </p:sp>
      <p:sp>
        <p:nvSpPr>
          <p:cNvPr id="13" name="Footer Placeholder 2">
            <a:extLst>
              <a:ext uri="{FF2B5EF4-FFF2-40B4-BE49-F238E27FC236}">
                <a16:creationId xmlns:a16="http://schemas.microsoft.com/office/drawing/2014/main" id="{DF82AAFF-E9A8-4A91-6AD0-1D540BF914EA}"/>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2026 Massachusetts Attorney General’s Office</a:t>
            </a:r>
          </a:p>
        </p:txBody>
      </p:sp>
      <p:sp>
        <p:nvSpPr>
          <p:cNvPr id="2" name="Slide Number Placeholder 3">
            <a:extLst>
              <a:ext uri="{FF2B5EF4-FFF2-40B4-BE49-F238E27FC236}">
                <a16:creationId xmlns:a16="http://schemas.microsoft.com/office/drawing/2014/main" id="{1951EFD7-2F6A-3BC5-66D3-6031ADE51165}"/>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26</a:t>
            </a:fld>
            <a:endParaRPr lang="en-US">
              <a:solidFill>
                <a:schemeClr val="tx1"/>
              </a:solidFill>
            </a:endParaRPr>
          </a:p>
        </p:txBody>
      </p:sp>
    </p:spTree>
    <p:extLst>
      <p:ext uri="{BB962C8B-B14F-4D97-AF65-F5344CB8AC3E}">
        <p14:creationId xmlns:p14="http://schemas.microsoft.com/office/powerpoint/2010/main" val="1859626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9DA678-7AE6-DB1B-5F94-8A4495835245}"/>
              </a:ext>
            </a:extLst>
          </p:cNvPr>
          <p:cNvSpPr>
            <a:spLocks noGrp="1"/>
          </p:cNvSpPr>
          <p:nvPr>
            <p:ph type="title" idx="4294967295"/>
          </p:nvPr>
        </p:nvSpPr>
        <p:spPr>
          <a:xfrm>
            <a:off x="0" y="-643100"/>
            <a:ext cx="11140430" cy="425733"/>
          </a:xfrm>
        </p:spPr>
        <p:txBody>
          <a:bodyPr/>
          <a:lstStyle/>
          <a:p>
            <a:r>
              <a:rPr lang="en-US" b="0"/>
              <a:t>Questions or Comments??</a:t>
            </a:r>
          </a:p>
        </p:txBody>
      </p:sp>
      <p:sp>
        <p:nvSpPr>
          <p:cNvPr id="7" name="TextBox 6">
            <a:extLst>
              <a:ext uri="{FF2B5EF4-FFF2-40B4-BE49-F238E27FC236}">
                <a16:creationId xmlns:a16="http://schemas.microsoft.com/office/drawing/2014/main" id="{9901C53E-97DE-565A-08B4-AC62BF6589AF}"/>
              </a:ext>
            </a:extLst>
          </p:cNvPr>
          <p:cNvSpPr txBox="1"/>
          <p:nvPr/>
        </p:nvSpPr>
        <p:spPr>
          <a:xfrm>
            <a:off x="2329138" y="2773101"/>
            <a:ext cx="7494813" cy="830997"/>
          </a:xfrm>
          <a:prstGeom prst="rect">
            <a:avLst/>
          </a:prstGeom>
          <a:noFill/>
        </p:spPr>
        <p:txBody>
          <a:bodyPr wrap="square" rtlCol="0">
            <a:spAutoFit/>
          </a:bodyPr>
          <a:lstStyle/>
          <a:p>
            <a:r>
              <a:rPr lang="en-US" sz="4800" b="1" dirty="0">
                <a:latin typeface="Arial" panose="020B0604020202020204" pitchFamily="34" charset="0"/>
                <a:cs typeface="Arial" panose="020B0604020202020204" pitchFamily="34" charset="0"/>
              </a:rPr>
              <a:t>Câu </a:t>
            </a:r>
            <a:r>
              <a:rPr lang="en-US" sz="4800" b="1" dirty="0" err="1">
                <a:latin typeface="Arial" panose="020B0604020202020204" pitchFamily="34" charset="0"/>
                <a:cs typeface="Arial" panose="020B0604020202020204" pitchFamily="34" charset="0"/>
              </a:rPr>
              <a:t>hỏi</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hoặc</a:t>
            </a:r>
            <a:r>
              <a:rPr lang="en-US" sz="4800" b="1" dirty="0">
                <a:latin typeface="Arial" panose="020B0604020202020204" pitchFamily="34" charset="0"/>
                <a:cs typeface="Arial" panose="020B0604020202020204" pitchFamily="34" charset="0"/>
              </a:rPr>
              <a:t> ý </a:t>
            </a:r>
            <a:r>
              <a:rPr lang="en-US" sz="4800" b="1" dirty="0" err="1">
                <a:latin typeface="Arial" panose="020B0604020202020204" pitchFamily="34" charset="0"/>
                <a:cs typeface="Arial" panose="020B0604020202020204" pitchFamily="34" charset="0"/>
              </a:rPr>
              <a:t>kiến</a:t>
            </a:r>
            <a:r>
              <a:rPr lang="en-US" sz="4800" b="1">
                <a:latin typeface="Arial" panose="020B0604020202020204" pitchFamily="34" charset="0"/>
                <a:cs typeface="Arial" panose="020B0604020202020204" pitchFamily="34" charset="0"/>
              </a:rPr>
              <a:t>?</a:t>
            </a:r>
            <a:endParaRPr lang="en-US" sz="4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C792E1F-F6F6-44C6-C8FB-ECF434DBC686}"/>
              </a:ext>
            </a:extLst>
          </p:cNvPr>
          <p:cNvSpPr>
            <a:spLocks noGrp="1"/>
          </p:cNvSpPr>
          <p:nvPr>
            <p:ph type="sldNum" sz="quarter" idx="12"/>
          </p:nvPr>
        </p:nvSpPr>
        <p:spPr/>
        <p:txBody>
          <a:bodyPr/>
          <a:lstStyle/>
          <a:p>
            <a:fld id="{330EA680-D336-4FF7-8B7A-9848BB0A1C32}" type="slidenum">
              <a:rPr lang="en-US" sz="1800" smtClean="0">
                <a:solidFill>
                  <a:schemeClr val="tx1"/>
                </a:solidFill>
              </a:rPr>
              <a:t>27</a:t>
            </a:fld>
            <a:endParaRPr lang="en-US">
              <a:solidFill>
                <a:schemeClr val="tx1"/>
              </a:solidFill>
            </a:endParaRPr>
          </a:p>
        </p:txBody>
      </p:sp>
    </p:spTree>
    <p:extLst>
      <p:ext uri="{BB962C8B-B14F-4D97-AF65-F5344CB8AC3E}">
        <p14:creationId xmlns:p14="http://schemas.microsoft.com/office/powerpoint/2010/main" val="358311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DA45-AC3D-E94C-0A21-8CF9F25138F0}"/>
              </a:ext>
            </a:extLst>
          </p:cNvPr>
          <p:cNvSpPr>
            <a:spLocks noGrp="1"/>
          </p:cNvSpPr>
          <p:nvPr>
            <p:ph type="title"/>
          </p:nvPr>
        </p:nvSpPr>
        <p:spPr/>
        <p:txBody>
          <a:bodyPr/>
          <a:lstStyle/>
          <a:p>
            <a:r>
              <a:rPr lang="vi-VN" sz="2800" dirty="0"/>
              <a:t>Chương trình nghị sự</a:t>
            </a:r>
            <a:endParaRPr lang="en-US" sz="2800" dirty="0"/>
          </a:p>
        </p:txBody>
      </p:sp>
      <p:sp>
        <p:nvSpPr>
          <p:cNvPr id="3" name="Content Placeholder 2">
            <a:extLst>
              <a:ext uri="{FF2B5EF4-FFF2-40B4-BE49-F238E27FC236}">
                <a16:creationId xmlns:a16="http://schemas.microsoft.com/office/drawing/2014/main" id="{0A21ED9C-D130-0FB2-8B0B-2C006252158A}"/>
              </a:ext>
            </a:extLst>
          </p:cNvPr>
          <p:cNvSpPr>
            <a:spLocks noGrp="1"/>
          </p:cNvSpPr>
          <p:nvPr>
            <p:ph idx="1"/>
          </p:nvPr>
        </p:nvSpPr>
        <p:spPr/>
        <p:txBody>
          <a:bodyPr>
            <a:normAutofit/>
          </a:bodyPr>
          <a:lstStyle/>
          <a:p>
            <a:pPr>
              <a:spcAft>
                <a:spcPts val="600"/>
              </a:spcAft>
            </a:pPr>
            <a:r>
              <a:rPr lang="vi-VN" dirty="0">
                <a:solidFill>
                  <a:schemeClr val="tx2">
                    <a:lumMod val="75000"/>
                    <a:lumOff val="25000"/>
                  </a:schemeClr>
                </a:solidFill>
              </a:rPr>
              <a:t>6:00-6:05: Thông tin về phiên dịch</a:t>
            </a:r>
            <a:endParaRPr lang="en-US" dirty="0">
              <a:solidFill>
                <a:schemeClr val="tx2">
                  <a:lumMod val="75000"/>
                  <a:lumOff val="25000"/>
                </a:schemeClr>
              </a:solidFill>
            </a:endParaRPr>
          </a:p>
          <a:p>
            <a:pPr>
              <a:spcAft>
                <a:spcPts val="600"/>
              </a:spcAft>
            </a:pPr>
            <a:r>
              <a:rPr lang="vi-VN" dirty="0">
                <a:solidFill>
                  <a:schemeClr val="tx2">
                    <a:lumMod val="75000"/>
                    <a:lumOff val="25000"/>
                  </a:schemeClr>
                </a:solidFill>
              </a:rPr>
              <a:t>6:05-6:15: Phát biểu khai mạc – Chủ tịch McDiarmid; Thứ trưởng Power; Sari Kayyali, GreenRoots</a:t>
            </a:r>
            <a:endParaRPr lang="en-US" dirty="0">
              <a:solidFill>
                <a:schemeClr val="tx2">
                  <a:lumMod val="75000"/>
                  <a:lumOff val="25000"/>
                </a:schemeClr>
              </a:solidFill>
            </a:endParaRPr>
          </a:p>
          <a:p>
            <a:pPr>
              <a:spcAft>
                <a:spcPts val="600"/>
              </a:spcAft>
            </a:pPr>
            <a:r>
              <a:rPr lang="vi-VN" dirty="0">
                <a:solidFill>
                  <a:schemeClr val="tx2">
                    <a:lumMod val="75000"/>
                    <a:lumOff val="25000"/>
                  </a:schemeClr>
                </a:solidFill>
              </a:rPr>
              <a:t>6:15-6:45: Trình bày về Chương trình Tài trợ Hỗ trợ Bên Can thiệp</a:t>
            </a:r>
            <a:endParaRPr lang="en-US" dirty="0">
              <a:solidFill>
                <a:schemeClr val="tx2">
                  <a:lumMod val="75000"/>
                  <a:lumOff val="25000"/>
                </a:schemeClr>
              </a:solidFill>
            </a:endParaRPr>
          </a:p>
          <a:p>
            <a:pPr>
              <a:spcAft>
                <a:spcPts val="600"/>
              </a:spcAft>
            </a:pPr>
            <a:r>
              <a:rPr lang="vi-VN" dirty="0">
                <a:solidFill>
                  <a:schemeClr val="tx2">
                    <a:lumMod val="75000"/>
                    <a:lumOff val="25000"/>
                  </a:schemeClr>
                </a:solidFill>
              </a:rPr>
              <a:t>6:45-6:55: Các vấn đề AGO cần xem xét trong các thủ tục &amp; các lưu ý quan trọng dành cho Bên Can thiệp</a:t>
            </a:r>
            <a:endParaRPr lang="en-US" dirty="0">
              <a:solidFill>
                <a:schemeClr val="tx2">
                  <a:lumMod val="75000"/>
                  <a:lumOff val="25000"/>
                </a:schemeClr>
              </a:solidFill>
            </a:endParaRPr>
          </a:p>
          <a:p>
            <a:pPr>
              <a:spcAft>
                <a:spcPts val="600"/>
              </a:spcAft>
            </a:pPr>
            <a:r>
              <a:rPr lang="vi-VN" dirty="0">
                <a:solidFill>
                  <a:schemeClr val="tx2">
                    <a:lumMod val="75000"/>
                    <a:lumOff val="25000"/>
                  </a:schemeClr>
                </a:solidFill>
              </a:rPr>
              <a:t>6:55-7:20: Hỏi &amp; Đáp</a:t>
            </a:r>
            <a:endParaRPr lang="en-US" dirty="0">
              <a:solidFill>
                <a:schemeClr val="tx2">
                  <a:lumMod val="75000"/>
                  <a:lumOff val="25000"/>
                </a:schemeClr>
              </a:solidFill>
            </a:endParaRPr>
          </a:p>
          <a:p>
            <a:pPr>
              <a:spcAft>
                <a:spcPts val="600"/>
              </a:spcAft>
            </a:pPr>
            <a:r>
              <a:rPr lang="vi-VN" dirty="0">
                <a:solidFill>
                  <a:schemeClr val="tx2">
                    <a:lumMod val="75000"/>
                    <a:lumOff val="25000"/>
                  </a:schemeClr>
                </a:solidFill>
              </a:rPr>
              <a:t>7:20-7:30: Phát biểu bế mạc – Ủy viên Rubin, Ủy viên Anderson, Tổng Chưởng lý Campbell (phát biểu ghi âm)</a:t>
            </a:r>
            <a:endParaRPr lang="en-US" dirty="0">
              <a:solidFill>
                <a:schemeClr val="tx2">
                  <a:lumMod val="75000"/>
                  <a:lumOff val="25000"/>
                </a:schemeClr>
              </a:solidFill>
            </a:endParaRPr>
          </a:p>
        </p:txBody>
      </p:sp>
      <p:sp>
        <p:nvSpPr>
          <p:cNvPr id="4" name="Slide Number Placeholder 3">
            <a:extLst>
              <a:ext uri="{FF2B5EF4-FFF2-40B4-BE49-F238E27FC236}">
                <a16:creationId xmlns:a16="http://schemas.microsoft.com/office/drawing/2014/main" id="{A08E8E62-1228-1516-5272-8FDF28296C60}"/>
              </a:ext>
            </a:extLst>
          </p:cNvPr>
          <p:cNvSpPr>
            <a:spLocks noGrp="1"/>
          </p:cNvSpPr>
          <p:nvPr>
            <p:ph type="sldNum" sz="quarter" idx="12"/>
          </p:nvPr>
        </p:nvSpPr>
        <p:spPr/>
        <p:txBody>
          <a:bodyPr/>
          <a:lstStyle/>
          <a:p>
            <a:fld id="{330EA680-D336-4FF7-8B7A-9848BB0A1C32}" type="slidenum">
              <a:rPr lang="en-US" sz="1800" smtClean="0">
                <a:solidFill>
                  <a:schemeClr val="tx1"/>
                </a:solidFill>
              </a:rPr>
              <a:t>3</a:t>
            </a:fld>
            <a:endParaRPr lang="en-US" sz="1800">
              <a:solidFill>
                <a:schemeClr val="tx1"/>
              </a:solidFill>
            </a:endParaRPr>
          </a:p>
        </p:txBody>
      </p:sp>
    </p:spTree>
    <p:extLst>
      <p:ext uri="{BB962C8B-B14F-4D97-AF65-F5344CB8AC3E}">
        <p14:creationId xmlns:p14="http://schemas.microsoft.com/office/powerpoint/2010/main" val="160170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04DC-BCCC-DE24-1179-A3E579CA46CA}"/>
              </a:ext>
            </a:extLst>
          </p:cNvPr>
          <p:cNvSpPr>
            <a:spLocks noGrp="1"/>
          </p:cNvSpPr>
          <p:nvPr>
            <p:ph type="title"/>
          </p:nvPr>
        </p:nvSpPr>
        <p:spPr/>
        <p:txBody>
          <a:bodyPr/>
          <a:lstStyle/>
          <a:p>
            <a:r>
              <a:rPr lang="vi-VN" sz="2800" dirty="0"/>
              <a:t>Các nội dung chính được trình bày</a:t>
            </a:r>
            <a:endParaRPr lang="en-US" sz="2800" dirty="0"/>
          </a:p>
        </p:txBody>
      </p:sp>
      <p:sp>
        <p:nvSpPr>
          <p:cNvPr id="4" name="Slide Number Placeholder 3">
            <a:extLst>
              <a:ext uri="{FF2B5EF4-FFF2-40B4-BE49-F238E27FC236}">
                <a16:creationId xmlns:a16="http://schemas.microsoft.com/office/drawing/2014/main" id="{8A08F1FD-C917-AC53-A4F7-1BC3F8C8444E}"/>
              </a:ext>
            </a:extLst>
          </p:cNvPr>
          <p:cNvSpPr>
            <a:spLocks noGrp="1"/>
          </p:cNvSpPr>
          <p:nvPr>
            <p:ph type="sldNum" sz="quarter" idx="12"/>
          </p:nvPr>
        </p:nvSpPr>
        <p:spPr/>
        <p:txBody>
          <a:bodyPr/>
          <a:lstStyle/>
          <a:p>
            <a:fld id="{330EA680-D336-4FF7-8B7A-9848BB0A1C32}" type="slidenum">
              <a:rPr lang="en-US" sz="1800" smtClean="0">
                <a:solidFill>
                  <a:schemeClr val="tx1"/>
                </a:solidFill>
              </a:rPr>
              <a:t>4</a:t>
            </a:fld>
            <a:endParaRPr lang="en-US" sz="1800">
              <a:solidFill>
                <a:schemeClr val="tx1"/>
              </a:solidFill>
            </a:endParaRPr>
          </a:p>
        </p:txBody>
      </p:sp>
      <p:sp>
        <p:nvSpPr>
          <p:cNvPr id="6" name="Content Placeholder 5">
            <a:extLst>
              <a:ext uri="{FF2B5EF4-FFF2-40B4-BE49-F238E27FC236}">
                <a16:creationId xmlns:a16="http://schemas.microsoft.com/office/drawing/2014/main" id="{B3D16719-7D6B-EED1-D81E-11FC60B5E7B2}"/>
              </a:ext>
            </a:extLst>
          </p:cNvPr>
          <p:cNvSpPr txBox="1">
            <a:spLocks noGrp="1"/>
          </p:cNvSpPr>
          <p:nvPr>
            <p:ph idx="1"/>
          </p:nvPr>
        </p:nvSpPr>
        <p:spPr>
          <a:xfrm>
            <a:off x="220318" y="814388"/>
            <a:ext cx="10515600" cy="5074783"/>
          </a:xfrm>
          <a:prstGeom prst="rect">
            <a:avLst/>
          </a:prstGeom>
          <a:noFill/>
          <a:ln>
            <a:noFill/>
          </a:ln>
        </p:spPr>
        <p:txBody>
          <a:bodyPr wrap="square" rtlCol="0">
            <a:noAutofit/>
          </a:bodyPr>
          <a:lstStyle/>
          <a:p>
            <a:pPr marL="285750" indent="-285750">
              <a:lnSpc>
                <a:spcPct val="100000"/>
              </a:lnSpc>
              <a:spcBef>
                <a:spcPts val="0"/>
              </a:spcBef>
              <a:spcAft>
                <a:spcPts val="600"/>
              </a:spcAft>
            </a:pPr>
            <a:r>
              <a:rPr lang="vi-VN" dirty="0">
                <a:solidFill>
                  <a:srgbClr val="14558F"/>
                </a:solidFill>
              </a:rPr>
              <a:t>Mục đích của Chương trình Tài trợ Hỗ trợ Bên Can thiệp</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Các thủ tục đủ điều kiện để can thiệp</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Quyền và trách nhiệm của Bên Can thiệp</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Quy trình trở thành Bên Can thiệp</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Quy trình can thiệp và quy trình nộp đơn xin tài trợ cho Bên Can thiệp</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Các đối tượng đủ điều kiện nhận nguồn tài trợ</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Thông tin cần cung cấp trong hồ sơ xin tài trợ</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Quy trình cấp và thanh toán tài trợ</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Việc sử dụng nguồn tài trợ</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Hệ thống Quản lý Tài trợ (GMS) – Cổng nộp hồ sơ trực tuyến</a:t>
            </a:r>
            <a:endParaRPr lang="en-US" dirty="0">
              <a:solidFill>
                <a:srgbClr val="14558F"/>
              </a:solidFill>
            </a:endParaRPr>
          </a:p>
          <a:p>
            <a:pPr marL="285750" indent="-285750">
              <a:lnSpc>
                <a:spcPct val="100000"/>
              </a:lnSpc>
              <a:spcBef>
                <a:spcPts val="0"/>
              </a:spcBef>
              <a:spcAft>
                <a:spcPts val="600"/>
              </a:spcAft>
            </a:pPr>
            <a:r>
              <a:rPr lang="vi-VN" dirty="0">
                <a:solidFill>
                  <a:srgbClr val="14558F"/>
                </a:solidFill>
              </a:rPr>
              <a:t>Các nguồn tài nguyên sẵn có</a:t>
            </a:r>
            <a:endParaRPr lang="en-US" dirty="0">
              <a:solidFill>
                <a:srgbClr val="14558F"/>
              </a:solidFill>
            </a:endParaRPr>
          </a:p>
        </p:txBody>
      </p:sp>
    </p:spTree>
    <p:extLst>
      <p:ext uri="{BB962C8B-B14F-4D97-AF65-F5344CB8AC3E}">
        <p14:creationId xmlns:p14="http://schemas.microsoft.com/office/powerpoint/2010/main" val="4275346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85D1-97A0-C44F-3EBE-9B5FBF4CC1D3}"/>
              </a:ext>
            </a:extLst>
          </p:cNvPr>
          <p:cNvSpPr>
            <a:spLocks noGrp="1"/>
          </p:cNvSpPr>
          <p:nvPr>
            <p:ph type="title"/>
          </p:nvPr>
        </p:nvSpPr>
        <p:spPr/>
        <p:txBody>
          <a:bodyPr/>
          <a:lstStyle/>
          <a:p>
            <a:r>
              <a:rPr lang="vi-VN" sz="2800" dirty="0">
                <a:latin typeface="Arial" panose="020B0604020202020204" pitchFamily="34" charset="0"/>
                <a:cs typeface="Arial" panose="020B0604020202020204" pitchFamily="34" charset="0"/>
              </a:rPr>
              <a:t>Mục đích của Chương trình Tài trợ Hỗ trợ Bên Can thiệp (“Chương </a:t>
            </a:r>
            <a:r>
              <a:rPr lang="vi-VN" sz="2800" dirty="0"/>
              <a:t>trình”)</a:t>
            </a:r>
            <a:endParaRPr lang="en-US" sz="2800" dirty="0"/>
          </a:p>
        </p:txBody>
      </p:sp>
      <p:sp>
        <p:nvSpPr>
          <p:cNvPr id="3" name="Content Placeholder 2">
            <a:extLst>
              <a:ext uri="{FF2B5EF4-FFF2-40B4-BE49-F238E27FC236}">
                <a16:creationId xmlns:a16="http://schemas.microsoft.com/office/drawing/2014/main" id="{34814C7F-8343-CC33-003A-59AD1947D1F3}"/>
              </a:ext>
            </a:extLst>
          </p:cNvPr>
          <p:cNvSpPr>
            <a:spLocks noGrp="1"/>
          </p:cNvSpPr>
          <p:nvPr>
            <p:ph idx="1"/>
          </p:nvPr>
        </p:nvSpPr>
        <p:spPr>
          <a:xfrm>
            <a:off x="6023300" y="535022"/>
            <a:ext cx="5580868" cy="5049948"/>
          </a:xfrm>
          <a:ln>
            <a:noFill/>
          </a:ln>
        </p:spPr>
        <p:txBody>
          <a:bodyPr>
            <a:noAutofit/>
          </a:bodyPr>
          <a:lstStyle/>
          <a:p>
            <a:pPr>
              <a:lnSpc>
                <a:spcPct val="100000"/>
              </a:lnSpc>
              <a:spcBef>
                <a:spcPts val="0"/>
              </a:spcBef>
              <a:buFont typeface="Wingdings" panose="05000000000000000000" pitchFamily="2" charset="2"/>
              <a:buChar char="§"/>
              <a:defRPr/>
            </a:pPr>
            <a:r>
              <a:rPr lang="vi-VN" sz="2200" dirty="0">
                <a:solidFill>
                  <a:schemeClr val="tx2">
                    <a:lumMod val="75000"/>
                    <a:lumOff val="25000"/>
                  </a:schemeClr>
                </a:solidFill>
              </a:rPr>
              <a:t>Cung cấp nguồn tài trợ cho các nhóm đủ điều kiện không thể tham gia vào các thủ tục của Department of Public Utilities (“DPU” hoặc “Department”) hoặc Energy Facilities Siting Board (“Siting Board”) do khó khăn tài chính</a:t>
            </a:r>
            <a:endParaRPr lang="en-US" sz="2200" dirty="0">
              <a:solidFill>
                <a:schemeClr val="tx2">
                  <a:lumMod val="75000"/>
                  <a:lumOff val="25000"/>
                </a:schemeClr>
              </a:solidFill>
            </a:endParaRPr>
          </a:p>
          <a:p>
            <a:pPr>
              <a:lnSpc>
                <a:spcPct val="100000"/>
              </a:lnSpc>
              <a:spcBef>
                <a:spcPts val="0"/>
              </a:spcBef>
              <a:buFont typeface="Wingdings" panose="05000000000000000000" pitchFamily="2" charset="2"/>
              <a:buChar char="§"/>
              <a:defRPr/>
            </a:pPr>
            <a:r>
              <a:rPr lang="vi-VN" sz="2200" dirty="0">
                <a:solidFill>
                  <a:schemeClr val="tx2">
                    <a:lumMod val="75000"/>
                    <a:lumOff val="25000"/>
                  </a:schemeClr>
                </a:solidFill>
              </a:rPr>
              <a:t>Cho phép các bên nhận tài trợ chi trả chi phí cho luật sư, chuyên gia làm chứng, chuyên gia cộng đồng, chi phí hành chính và các chi phí hợp lệ khác▪ Tạo điều kiện để các tiếng nói đa dạng có vị trí tham gia và cơ hội tác động đến các quyết định</a:t>
            </a:r>
            <a:endParaRPr lang="en-US" sz="2200" dirty="0">
              <a:solidFill>
                <a:schemeClr val="tx2">
                  <a:lumMod val="75000"/>
                  <a:lumOff val="25000"/>
                </a:schemeClr>
              </a:solidFill>
            </a:endParaRPr>
          </a:p>
          <a:p>
            <a:pPr>
              <a:lnSpc>
                <a:spcPct val="100000"/>
              </a:lnSpc>
              <a:spcBef>
                <a:spcPts val="0"/>
              </a:spcBef>
              <a:buFont typeface="Wingdings" panose="05000000000000000000" pitchFamily="2" charset="2"/>
              <a:buChar char="§"/>
              <a:defRPr/>
            </a:pPr>
            <a:r>
              <a:rPr lang="vi-VN" sz="2200" dirty="0">
                <a:solidFill>
                  <a:schemeClr val="tx2">
                    <a:lumMod val="75000"/>
                    <a:lumOff val="25000"/>
                  </a:schemeClr>
                </a:solidFill>
              </a:rPr>
              <a:t>Được quản lý bởi Division of Public Participation (DPP) thuộc Department</a:t>
            </a:r>
            <a:endParaRPr lang="en-US" sz="2200" dirty="0">
              <a:solidFill>
                <a:schemeClr val="tx2">
                  <a:lumMod val="75000"/>
                  <a:lumOff val="25000"/>
                </a:schemeClr>
              </a:solidFill>
            </a:endParaRPr>
          </a:p>
          <a:p>
            <a:pPr marL="285750" lvl="0" indent="-285750">
              <a:lnSpc>
                <a:spcPct val="100000"/>
              </a:lnSpc>
              <a:spcBef>
                <a:spcPts val="0"/>
              </a:spcBef>
              <a:buFont typeface="Wingdings" panose="05000000000000000000" pitchFamily="2" charset="2"/>
              <a:buChar char="§"/>
              <a:defRPr/>
            </a:pPr>
            <a:endParaRPr lang="en-US" sz="2200" dirty="0">
              <a:solidFill>
                <a:schemeClr val="tx2">
                  <a:lumMod val="75000"/>
                  <a:lumOff val="25000"/>
                </a:schemeClr>
              </a:solidFill>
            </a:endParaRPr>
          </a:p>
        </p:txBody>
      </p:sp>
      <p:sp>
        <p:nvSpPr>
          <p:cNvPr id="8" name="TextBox 7">
            <a:extLst>
              <a:ext uri="{FF2B5EF4-FFF2-40B4-BE49-F238E27FC236}">
                <a16:creationId xmlns:a16="http://schemas.microsoft.com/office/drawing/2014/main" id="{19AF8E48-12C8-1536-F634-EF531627483D}"/>
              </a:ext>
            </a:extLst>
          </p:cNvPr>
          <p:cNvSpPr txBox="1"/>
          <p:nvPr/>
        </p:nvSpPr>
        <p:spPr>
          <a:xfrm>
            <a:off x="5881787" y="5723760"/>
            <a:ext cx="5722381" cy="707886"/>
          </a:xfrm>
          <a:prstGeom prst="rect">
            <a:avLst/>
          </a:prstGeom>
          <a:solidFill>
            <a:srgbClr val="14558F"/>
          </a:solidFill>
        </p:spPr>
        <p:txBody>
          <a:bodyPr wrap="square">
            <a:spAutoFit/>
          </a:bodyPr>
          <a:lstStyle/>
          <a:p>
            <a:r>
              <a:rPr lang="vi-VN" sz="2000" dirty="0">
                <a:solidFill>
                  <a:schemeClr val="bg1"/>
                </a:solidFill>
              </a:rPr>
              <a:t>Nguồn tài trợ áp dụng cho các thủ tục được khởi xướng vào hoặc sau ngày 1 tháng 7 năm 2026</a:t>
            </a:r>
            <a:endParaRPr lang="en-US" sz="2000" dirty="0">
              <a:solidFill>
                <a:schemeClr val="bg1"/>
              </a:solidFill>
            </a:endParaRPr>
          </a:p>
        </p:txBody>
      </p:sp>
      <p:sp>
        <p:nvSpPr>
          <p:cNvPr id="4" name="Slide Number Placeholder 3">
            <a:extLst>
              <a:ext uri="{FF2B5EF4-FFF2-40B4-BE49-F238E27FC236}">
                <a16:creationId xmlns:a16="http://schemas.microsoft.com/office/drawing/2014/main" id="{B9804983-1C2C-4439-9D0F-DAB521CFE793}"/>
              </a:ext>
            </a:extLst>
          </p:cNvPr>
          <p:cNvSpPr>
            <a:spLocks noGrp="1"/>
          </p:cNvSpPr>
          <p:nvPr>
            <p:ph type="sldNum" sz="quarter" idx="12"/>
          </p:nvPr>
        </p:nvSpPr>
        <p:spPr/>
        <p:txBody>
          <a:bodyPr/>
          <a:lstStyle/>
          <a:p>
            <a:fld id="{330EA680-D336-4FF7-8B7A-9848BB0A1C32}" type="slidenum">
              <a:rPr lang="en-US" sz="1800" smtClean="0">
                <a:solidFill>
                  <a:schemeClr val="tx1"/>
                </a:solidFill>
              </a:rPr>
              <a:t>5</a:t>
            </a:fld>
            <a:endParaRPr lang="en-US" sz="1800">
              <a:solidFill>
                <a:schemeClr val="tx1"/>
              </a:solidFill>
            </a:endParaRPr>
          </a:p>
        </p:txBody>
      </p:sp>
      <p:pic>
        <p:nvPicPr>
          <p:cNvPr id="12" name="Picture 11">
            <a:extLst>
              <a:ext uri="{FF2B5EF4-FFF2-40B4-BE49-F238E27FC236}">
                <a16:creationId xmlns:a16="http://schemas.microsoft.com/office/drawing/2014/main" id="{83833A2D-D168-F9B4-66B8-BDF52BF1725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0" y="468087"/>
            <a:ext cx="5532549" cy="6168843"/>
          </a:xfrm>
          <a:prstGeom prst="rect">
            <a:avLst/>
          </a:prstGeom>
        </p:spPr>
      </p:pic>
    </p:spTree>
    <p:extLst>
      <p:ext uri="{BB962C8B-B14F-4D97-AF65-F5344CB8AC3E}">
        <p14:creationId xmlns:p14="http://schemas.microsoft.com/office/powerpoint/2010/main" val="3417258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D716-E643-D206-AE5E-0BB694260561}"/>
              </a:ext>
            </a:extLst>
          </p:cNvPr>
          <p:cNvSpPr>
            <a:spLocks noGrp="1"/>
          </p:cNvSpPr>
          <p:nvPr>
            <p:ph type="title"/>
          </p:nvPr>
        </p:nvSpPr>
        <p:spPr/>
        <p:txBody>
          <a:bodyPr/>
          <a:lstStyle/>
          <a:p>
            <a:r>
              <a:rPr lang="en-US" sz="2800" dirty="0" err="1"/>
              <a:t>Các</a:t>
            </a:r>
            <a:r>
              <a:rPr lang="en-US" sz="2800" dirty="0"/>
              <a:t> </a:t>
            </a:r>
            <a:r>
              <a:rPr lang="en-US" sz="2800" dirty="0" err="1"/>
              <a:t>thủ</a:t>
            </a:r>
            <a:r>
              <a:rPr lang="en-US" sz="2800" dirty="0"/>
              <a:t> </a:t>
            </a:r>
            <a:r>
              <a:rPr lang="en-US" sz="2800" dirty="0" err="1"/>
              <a:t>tục</a:t>
            </a:r>
            <a:r>
              <a:rPr lang="en-US" sz="2800" dirty="0"/>
              <a:t> </a:t>
            </a:r>
            <a:r>
              <a:rPr lang="en-US" sz="2800" dirty="0" err="1"/>
              <a:t>đủ</a:t>
            </a:r>
            <a:r>
              <a:rPr lang="en-US" sz="2800" dirty="0"/>
              <a:t> </a:t>
            </a:r>
            <a:r>
              <a:rPr lang="en-US" sz="2800" dirty="0" err="1"/>
              <a:t>điều</a:t>
            </a:r>
            <a:r>
              <a:rPr lang="en-US" sz="2800" dirty="0"/>
              <a:t> </a:t>
            </a:r>
            <a:r>
              <a:rPr lang="en-US" sz="2800" dirty="0" err="1"/>
              <a:t>kiện</a:t>
            </a:r>
            <a:r>
              <a:rPr lang="en-US" sz="2800" dirty="0"/>
              <a:t> </a:t>
            </a:r>
            <a:r>
              <a:rPr lang="en-US" sz="2800" dirty="0" err="1"/>
              <a:t>nhận</a:t>
            </a:r>
            <a:r>
              <a:rPr lang="en-US" sz="2800" dirty="0"/>
              <a:t> </a:t>
            </a:r>
            <a:r>
              <a:rPr lang="en-US" sz="2800" dirty="0" err="1"/>
              <a:t>tài</a:t>
            </a:r>
            <a:r>
              <a:rPr lang="en-US" sz="2800" dirty="0"/>
              <a:t> </a:t>
            </a:r>
            <a:r>
              <a:rPr lang="en-US" sz="2800" dirty="0" err="1"/>
              <a:t>trợ</a:t>
            </a:r>
            <a:r>
              <a:rPr lang="en-US" sz="2800" dirty="0"/>
              <a:t> </a:t>
            </a:r>
            <a:r>
              <a:rPr lang="en-US" sz="2800" dirty="0" err="1"/>
              <a:t>cho</a:t>
            </a:r>
            <a:r>
              <a:rPr lang="en-US" sz="2800" dirty="0"/>
              <a:t> </a:t>
            </a:r>
            <a:r>
              <a:rPr lang="en-US" sz="2800" dirty="0" err="1"/>
              <a:t>việc</a:t>
            </a:r>
            <a:r>
              <a:rPr lang="en-US" sz="2800" dirty="0"/>
              <a:t> can </a:t>
            </a:r>
            <a:r>
              <a:rPr lang="en-US" sz="2800" dirty="0" err="1"/>
              <a:t>thiệp</a:t>
            </a:r>
            <a:endParaRPr lang="en-US" sz="2800" dirty="0"/>
          </a:p>
        </p:txBody>
      </p:sp>
      <p:sp>
        <p:nvSpPr>
          <p:cNvPr id="3" name="Content Placeholder 2">
            <a:extLst>
              <a:ext uri="{FF2B5EF4-FFF2-40B4-BE49-F238E27FC236}">
                <a16:creationId xmlns:a16="http://schemas.microsoft.com/office/drawing/2014/main" id="{E7A8431D-A494-0C6E-83C7-FEDAD9666FE3}"/>
              </a:ext>
            </a:extLst>
          </p:cNvPr>
          <p:cNvSpPr>
            <a:spLocks noGrp="1"/>
          </p:cNvSpPr>
          <p:nvPr>
            <p:ph idx="1"/>
          </p:nvPr>
        </p:nvSpPr>
        <p:spPr>
          <a:xfrm>
            <a:off x="512417" y="1098267"/>
            <a:ext cx="5258523" cy="4007133"/>
          </a:xfrm>
          <a:noFill/>
        </p:spPr>
        <p:txBody>
          <a:bodyPr vert="horz" lIns="91440" tIns="45720" rIns="91440" bIns="45720" rtlCol="0" anchor="t">
            <a:normAutofit fontScale="92500" lnSpcReduction="10000"/>
          </a:bodyPr>
          <a:lstStyle/>
          <a:p>
            <a:pPr marL="0" indent="0">
              <a:buNone/>
            </a:pPr>
            <a:r>
              <a:rPr lang="vi-VN" sz="2600" b="1" dirty="0">
                <a:solidFill>
                  <a:schemeClr val="tx2">
                    <a:lumMod val="75000"/>
                    <a:lumOff val="25000"/>
                  </a:schemeClr>
                </a:solidFill>
              </a:rPr>
              <a:t>Cơ quan quản lý</a:t>
            </a:r>
            <a:r>
              <a:rPr lang="en-US" sz="2600" b="1" dirty="0">
                <a:solidFill>
                  <a:schemeClr val="tx2">
                    <a:lumMod val="75000"/>
                    <a:lumOff val="25000"/>
                  </a:schemeClr>
                </a:solidFill>
              </a:rPr>
              <a:t> </a:t>
            </a:r>
          </a:p>
          <a:p>
            <a:r>
              <a:rPr lang="vi-VN" sz="2200" dirty="0">
                <a:solidFill>
                  <a:schemeClr val="tx2">
                    <a:lumMod val="75000"/>
                    <a:lumOff val="25000"/>
                  </a:schemeClr>
                </a:solidFill>
              </a:rPr>
              <a:t>Các đơn kiến nghị từ các công ty dịch vụ tiện ích nhằm điều chỉnh mức giá phân phối điện và khí đốt cho khách hàng</a:t>
            </a:r>
            <a:endParaRPr lang="en-US" sz="2200" dirty="0">
              <a:solidFill>
                <a:schemeClr val="tx2">
                  <a:lumMod val="75000"/>
                  <a:lumOff val="25000"/>
                </a:schemeClr>
              </a:solidFill>
            </a:endParaRPr>
          </a:p>
          <a:p>
            <a:r>
              <a:rPr lang="vi-VN" sz="2200" dirty="0">
                <a:solidFill>
                  <a:schemeClr val="tx2">
                    <a:lumMod val="75000"/>
                    <a:lumOff val="25000"/>
                  </a:schemeClr>
                </a:solidFill>
              </a:rPr>
              <a:t>Các kế hoạch hiện đại hóa lưới điện và đầu tư cơ sở hạ tầng</a:t>
            </a:r>
            <a:endParaRPr lang="en-US" sz="2200" dirty="0">
              <a:solidFill>
                <a:schemeClr val="tx2">
                  <a:lumMod val="75000"/>
                  <a:lumOff val="25000"/>
                </a:schemeClr>
              </a:solidFill>
            </a:endParaRPr>
          </a:p>
          <a:p>
            <a:r>
              <a:rPr lang="vi-VN" sz="2200" dirty="0">
                <a:solidFill>
                  <a:schemeClr val="tx2">
                    <a:lumMod val="75000"/>
                    <a:lumOff val="25000"/>
                  </a:schemeClr>
                </a:solidFill>
              </a:rPr>
              <a:t>Các đơn kiến nghị về đo đếm điện năng hai chiều và kết nối lưới (ví dụ: phê duyệt các tiêu chuẩn kết nối đã được sửa đổi)</a:t>
            </a:r>
            <a:endParaRPr lang="en-US" sz="2200" dirty="0">
              <a:solidFill>
                <a:schemeClr val="tx2">
                  <a:lumMod val="75000"/>
                  <a:lumOff val="25000"/>
                </a:schemeClr>
              </a:solidFill>
            </a:endParaRPr>
          </a:p>
          <a:p>
            <a:r>
              <a:rPr lang="vi-VN" sz="2200" dirty="0">
                <a:solidFill>
                  <a:schemeClr val="tx2">
                    <a:lumMod val="75000"/>
                    <a:lumOff val="25000"/>
                  </a:schemeClr>
                </a:solidFill>
              </a:rPr>
              <a:t>Các chương trình hiệu quả năng lượng và giảm phát thải carbon (ví dụ: các chương trình thí điểm về địa nhiệt kết nối mạng, mức giá cho máy bơm nhiệt)</a:t>
            </a:r>
            <a:endParaRPr lang="en-US" sz="2200" dirty="0">
              <a:solidFill>
                <a:schemeClr val="tx2">
                  <a:lumMod val="75000"/>
                  <a:lumOff val="25000"/>
                </a:schemeClr>
              </a:solidFill>
            </a:endParaRPr>
          </a:p>
        </p:txBody>
      </p:sp>
      <p:sp>
        <p:nvSpPr>
          <p:cNvPr id="7" name="TextBox 6">
            <a:extLst>
              <a:ext uri="{FF2B5EF4-FFF2-40B4-BE49-F238E27FC236}">
                <a16:creationId xmlns:a16="http://schemas.microsoft.com/office/drawing/2014/main" id="{67857285-5518-2EB4-F77A-547737B3CC74}"/>
              </a:ext>
            </a:extLst>
          </p:cNvPr>
          <p:cNvSpPr txBox="1"/>
          <p:nvPr/>
        </p:nvSpPr>
        <p:spPr>
          <a:xfrm>
            <a:off x="6426200" y="1098267"/>
            <a:ext cx="5259916" cy="336656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b="1" dirty="0">
                <a:solidFill>
                  <a:schemeClr val="tx2">
                    <a:lumMod val="75000"/>
                    <a:lumOff val="25000"/>
                  </a:schemeClr>
                </a:solidFill>
                <a:latin typeface="Arial" panose="020B0604020202020204" pitchFamily="34" charset="0"/>
                <a:cs typeface="Arial" panose="020B0604020202020204" pitchFamily="34" charset="0"/>
              </a:rPr>
              <a:t>Siting Board </a:t>
            </a:r>
          </a:p>
          <a:p>
            <a:pPr>
              <a:lnSpc>
                <a:spcPct val="90000"/>
              </a:lnSpc>
              <a:spcBef>
                <a:spcPts val="500"/>
              </a:spcBef>
            </a:pPr>
            <a:r>
              <a:rPr lang="vi-VN" sz="2000" dirty="0">
                <a:solidFill>
                  <a:schemeClr val="tx2">
                    <a:lumMod val="75000"/>
                    <a:lumOff val="25000"/>
                  </a:schemeClr>
                </a:solidFill>
              </a:rPr>
              <a:t>Xem xét các cơ sở hạ tầng năng lượng quy mô lớn được đề xuất</a:t>
            </a:r>
            <a:endParaRPr lang="en-US" sz="2000" dirty="0">
              <a:solidFill>
                <a:schemeClr val="tx2">
                  <a:lumMod val="75000"/>
                  <a:lumOff val="25000"/>
                </a:schemeClr>
              </a:solidFill>
            </a:endParaRPr>
          </a:p>
          <a:p>
            <a:pPr marL="285750" indent="-285750">
              <a:lnSpc>
                <a:spcPct val="90000"/>
              </a:lnSpc>
              <a:spcBef>
                <a:spcPts val="500"/>
              </a:spcBef>
              <a:buFont typeface="Arial"/>
              <a:buChar char="•"/>
            </a:pPr>
            <a:r>
              <a:rPr lang="vi-VN" sz="2000" dirty="0">
                <a:solidFill>
                  <a:schemeClr val="tx2">
                    <a:lumMod val="75000"/>
                    <a:lumOff val="25000"/>
                  </a:schemeClr>
                </a:solidFill>
              </a:rPr>
              <a:t>Các cơ sở sản xuất năng lượng tái tạo (điện mặt trời, điện gió)</a:t>
            </a:r>
            <a:endParaRPr lang="en-US" sz="2000" dirty="0">
              <a:solidFill>
                <a:schemeClr val="tx2">
                  <a:lumMod val="75000"/>
                  <a:lumOff val="25000"/>
                </a:schemeClr>
              </a:solidFill>
            </a:endParaRPr>
          </a:p>
          <a:p>
            <a:pPr marL="285750" indent="-285750">
              <a:lnSpc>
                <a:spcPct val="90000"/>
              </a:lnSpc>
              <a:spcBef>
                <a:spcPts val="500"/>
              </a:spcBef>
              <a:buFont typeface="Arial"/>
              <a:buChar char="•"/>
            </a:pPr>
            <a:r>
              <a:rPr lang="vi-VN" sz="2000" dirty="0">
                <a:solidFill>
                  <a:schemeClr val="tx2">
                    <a:lumMod val="75000"/>
                    <a:lumOff val="25000"/>
                  </a:schemeClr>
                </a:solidFill>
              </a:rPr>
              <a:t>Các cơ sở lưu trữ năng lượng bằng pin</a:t>
            </a:r>
            <a:endParaRPr lang="en-US" sz="2000" dirty="0">
              <a:solidFill>
                <a:schemeClr val="tx2">
                  <a:lumMod val="75000"/>
                  <a:lumOff val="25000"/>
                </a:schemeClr>
              </a:solidFill>
            </a:endParaRPr>
          </a:p>
          <a:p>
            <a:pPr marL="285750" indent="-285750">
              <a:lnSpc>
                <a:spcPct val="90000"/>
              </a:lnSpc>
              <a:spcBef>
                <a:spcPts val="500"/>
              </a:spcBef>
              <a:buFont typeface="Arial"/>
              <a:buChar char="•"/>
            </a:pPr>
            <a:r>
              <a:rPr lang="vi-VN" sz="2000" dirty="0">
                <a:solidFill>
                  <a:schemeClr val="tx2">
                    <a:lumMod val="75000"/>
                    <a:lumOff val="25000"/>
                  </a:schemeClr>
                </a:solidFill>
              </a:rPr>
              <a:t>Trạm biến áp</a:t>
            </a:r>
            <a:endParaRPr lang="en-US" sz="2000" dirty="0">
              <a:solidFill>
                <a:schemeClr val="tx2">
                  <a:lumMod val="75000"/>
                  <a:lumOff val="25000"/>
                </a:schemeClr>
              </a:solidFill>
            </a:endParaRPr>
          </a:p>
          <a:p>
            <a:pPr marL="285750" indent="-285750">
              <a:lnSpc>
                <a:spcPct val="90000"/>
              </a:lnSpc>
              <a:spcBef>
                <a:spcPts val="500"/>
              </a:spcBef>
              <a:buFont typeface="Arial"/>
              <a:buChar char="•"/>
            </a:pPr>
            <a:r>
              <a:rPr lang="vi-VN" sz="2000" dirty="0">
                <a:solidFill>
                  <a:schemeClr val="tx2">
                    <a:lumMod val="75000"/>
                    <a:lumOff val="25000"/>
                  </a:schemeClr>
                </a:solidFill>
              </a:rPr>
              <a:t>Hạ tầng truyền tải và phân phối</a:t>
            </a:r>
            <a:endParaRPr lang="en-US" sz="2000" dirty="0">
              <a:solidFill>
                <a:schemeClr val="tx2">
                  <a:lumMod val="75000"/>
                  <a:lumOff val="25000"/>
                </a:schemeClr>
              </a:solidFill>
            </a:endParaRPr>
          </a:p>
          <a:p>
            <a:pPr marL="285750" indent="-285750">
              <a:lnSpc>
                <a:spcPct val="90000"/>
              </a:lnSpc>
              <a:spcBef>
                <a:spcPts val="500"/>
              </a:spcBef>
              <a:buFont typeface="Arial"/>
              <a:buChar char="•"/>
            </a:pPr>
            <a:r>
              <a:rPr lang="vi-VN" sz="2000" dirty="0">
                <a:solidFill>
                  <a:schemeClr val="tx2">
                    <a:lumMod val="75000"/>
                    <a:lumOff val="25000"/>
                  </a:schemeClr>
                </a:solidFill>
              </a:rPr>
              <a:t>Đường ống khí đốt và các cơ sở liên quan</a:t>
            </a:r>
            <a:endParaRPr lang="en-US" sz="2000" dirty="0">
              <a:solidFill>
                <a:schemeClr val="tx2">
                  <a:lumMod val="75000"/>
                  <a:lumOff val="25000"/>
                </a:schemeClr>
              </a:solidFill>
            </a:endParaRPr>
          </a:p>
          <a:p>
            <a:pPr lvl="1">
              <a:lnSpc>
                <a:spcPct val="90000"/>
              </a:lnSpc>
              <a:spcBef>
                <a:spcPts val="500"/>
              </a:spcBef>
            </a:pPr>
            <a:endParaRPr lang="en-US" sz="2000" dirty="0">
              <a:solidFill>
                <a:schemeClr val="tx2">
                  <a:lumMod val="75000"/>
                  <a:lumOff val="25000"/>
                </a:schemeClr>
              </a:solidFill>
            </a:endParaRPr>
          </a:p>
        </p:txBody>
      </p:sp>
      <p:cxnSp>
        <p:nvCxnSpPr>
          <p:cNvPr id="6" name="Straight Connector 5">
            <a:extLst>
              <a:ext uri="{FF2B5EF4-FFF2-40B4-BE49-F238E27FC236}">
                <a16:creationId xmlns:a16="http://schemas.microsoft.com/office/drawing/2014/main" id="{0AB37E4B-4342-39D6-24B5-B62BAAB2BF6C}"/>
              </a:ext>
              <a:ext uri="{C183D7F6-B498-43B3-948B-1728B52AA6E4}">
                <adec:decorative xmlns:adec="http://schemas.microsoft.com/office/drawing/2017/decorative" val="1"/>
              </a:ext>
            </a:extLst>
          </p:cNvPr>
          <p:cNvCxnSpPr>
            <a:cxnSpLocks/>
          </p:cNvCxnSpPr>
          <p:nvPr/>
        </p:nvCxnSpPr>
        <p:spPr>
          <a:xfrm flipV="1">
            <a:off x="5995665" y="1228182"/>
            <a:ext cx="0" cy="3877218"/>
          </a:xfrm>
          <a:prstGeom prst="line">
            <a:avLst/>
          </a:prstGeom>
          <a:ln w="38100">
            <a:solidFill>
              <a:schemeClr val="tx2">
                <a:lumMod val="75000"/>
                <a:lumOff val="25000"/>
              </a:schemeClr>
            </a:solidFill>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CA987844-4A78-BD73-9F6C-9DCF1D1860EE}"/>
              </a:ext>
            </a:extLst>
          </p:cNvPr>
          <p:cNvSpPr txBox="1"/>
          <p:nvPr/>
        </p:nvSpPr>
        <p:spPr>
          <a:xfrm>
            <a:off x="512417" y="5660936"/>
            <a:ext cx="11173699" cy="707886"/>
          </a:xfrm>
          <a:prstGeom prst="rect">
            <a:avLst/>
          </a:prstGeom>
          <a:solidFill>
            <a:srgbClr val="14558F"/>
          </a:solidFill>
        </p:spPr>
        <p:txBody>
          <a:bodyPr wrap="square" rtlCol="0">
            <a:spAutoFit/>
          </a:bodyPr>
          <a:lstStyle/>
          <a:p>
            <a:r>
              <a:rPr lang="vi-VN" sz="2000" dirty="0">
                <a:solidFill>
                  <a:schemeClr val="bg1"/>
                </a:solidFill>
              </a:rPr>
              <a:t>Các cuộc điều tra và hoạt động xây dựng quy định do cơ quan (Department) khởi xướng không đủ điều kiện nhận tài trợ.</a:t>
            </a:r>
            <a:endParaRPr lang="en-US" sz="2000" dirty="0">
              <a:solidFill>
                <a:schemeClr val="bg1"/>
              </a:solidFill>
            </a:endParaRPr>
          </a:p>
        </p:txBody>
      </p:sp>
      <p:sp>
        <p:nvSpPr>
          <p:cNvPr id="4" name="Slide Number Placeholder 3">
            <a:extLst>
              <a:ext uri="{FF2B5EF4-FFF2-40B4-BE49-F238E27FC236}">
                <a16:creationId xmlns:a16="http://schemas.microsoft.com/office/drawing/2014/main" id="{A5FE4D8F-389C-45D0-248C-7BD21BF3F860}"/>
              </a:ext>
            </a:extLst>
          </p:cNvPr>
          <p:cNvSpPr>
            <a:spLocks noGrp="1"/>
          </p:cNvSpPr>
          <p:nvPr>
            <p:ph type="sldNum" sz="quarter" idx="12"/>
          </p:nvPr>
        </p:nvSpPr>
        <p:spPr/>
        <p:txBody>
          <a:bodyPr/>
          <a:lstStyle/>
          <a:p>
            <a:fld id="{330EA680-D336-4FF7-8B7A-9848BB0A1C32}" type="slidenum">
              <a:rPr lang="en-US" sz="1800" smtClean="0">
                <a:solidFill>
                  <a:schemeClr val="tx1"/>
                </a:solidFill>
              </a:rPr>
              <a:t>6</a:t>
            </a:fld>
            <a:endParaRPr lang="en-US" sz="1800">
              <a:solidFill>
                <a:schemeClr val="tx1"/>
              </a:solidFill>
            </a:endParaRPr>
          </a:p>
        </p:txBody>
      </p:sp>
    </p:spTree>
    <p:extLst>
      <p:ext uri="{BB962C8B-B14F-4D97-AF65-F5344CB8AC3E}">
        <p14:creationId xmlns:p14="http://schemas.microsoft.com/office/powerpoint/2010/main" val="171047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1639-D877-DFEE-1ED6-A0D58F5930B9}"/>
              </a:ext>
            </a:extLst>
          </p:cNvPr>
          <p:cNvSpPr>
            <a:spLocks noGrp="1"/>
          </p:cNvSpPr>
          <p:nvPr>
            <p:ph type="title"/>
          </p:nvPr>
        </p:nvSpPr>
        <p:spPr/>
        <p:txBody>
          <a:bodyPr/>
          <a:lstStyle/>
          <a:p>
            <a:r>
              <a:rPr lang="en-US" sz="2800" dirty="0" err="1">
                <a:latin typeface="Arial" panose="020B0604020202020204" pitchFamily="34" charset="0"/>
                <a:cs typeface="Arial" panose="020B0604020202020204" pitchFamily="34" charset="0"/>
              </a:rPr>
              <a:t>Quyền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Trách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nhiệm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Bên</a:t>
            </a:r>
            <a:r>
              <a:rPr lang="en-US" sz="2800" dirty="0">
                <a:latin typeface="Arial" panose="020B0604020202020204" pitchFamily="34" charset="0"/>
                <a:cs typeface="Arial" panose="020B0604020202020204" pitchFamily="34" charset="0"/>
              </a:rPr>
              <a:t> Can </a:t>
            </a:r>
            <a:r>
              <a:rPr lang="en-US" sz="2800" dirty="0" err="1">
                <a:latin typeface="Arial" panose="020B0604020202020204" pitchFamily="34" charset="0"/>
                <a:cs typeface="Arial" panose="020B0604020202020204" pitchFamily="34" charset="0"/>
              </a:rPr>
              <a:t>thiệp</a:t>
            </a: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33C0D02-373C-458B-2E2E-884D8B3ED2F4}"/>
              </a:ext>
            </a:extLst>
          </p:cNvPr>
          <p:cNvSpPr>
            <a:spLocks noGrp="1"/>
          </p:cNvSpPr>
          <p:nvPr>
            <p:ph idx="1"/>
          </p:nvPr>
        </p:nvSpPr>
        <p:spPr>
          <a:xfrm>
            <a:off x="2533495" y="881632"/>
            <a:ext cx="8979520" cy="2852168"/>
          </a:xfrm>
          <a:solidFill>
            <a:srgbClr val="14558F"/>
          </a:solidFill>
        </p:spPr>
        <p:txBody>
          <a:bodyPr vert="horz" lIns="91440" tIns="45720" rIns="91440" bIns="45720" rtlCol="0" anchor="t">
            <a:normAutofit/>
          </a:bodyPr>
          <a:lstStyle/>
          <a:p>
            <a:pPr marL="0" indent="0">
              <a:buNone/>
            </a:pPr>
            <a:r>
              <a:rPr lang="vi-VN" sz="1600" b="1" dirty="0">
                <a:solidFill>
                  <a:schemeClr val="bg1"/>
                </a:solidFill>
                <a:latin typeface="Arial" panose="020B0604020202020204" pitchFamily="34" charset="0"/>
                <a:cs typeface="Arial" panose="020B0604020202020204" pitchFamily="34" charset="0"/>
              </a:rPr>
              <a:t>Bên Can thiệp </a:t>
            </a:r>
            <a:r>
              <a:rPr lang="vi-VN" sz="1600" dirty="0">
                <a:solidFill>
                  <a:schemeClr val="bg1"/>
                </a:solidFill>
                <a:latin typeface="Arial" panose="020B0604020202020204" pitchFamily="34" charset="0"/>
                <a:cs typeface="Arial" panose="020B0604020202020204" pitchFamily="34" charset="0"/>
              </a:rPr>
              <a:t>là một bên tham gia được pháp luật công nhận (đương sự) với mức độ tham gia cao hơn trong thủ tục</a:t>
            </a:r>
            <a:endParaRPr lang="en-US" sz="1600" dirty="0">
              <a:solidFill>
                <a:schemeClr val="bg1"/>
              </a:solidFill>
              <a:latin typeface="Arial" panose="020B0604020202020204" pitchFamily="34" charset="0"/>
              <a:cs typeface="Arial" panose="020B0604020202020204" pitchFamily="34" charset="0"/>
            </a:endParaRPr>
          </a:p>
          <a:p>
            <a:pPr lvl="1"/>
            <a:r>
              <a:rPr lang="en-US" sz="1800" dirty="0" err="1">
                <a:solidFill>
                  <a:schemeClr val="bg1"/>
                </a:solidFill>
                <a:latin typeface="Arial" panose="020B0604020202020204" pitchFamily="34" charset="0"/>
                <a:cs typeface="Arial" panose="020B0604020202020204" pitchFamily="34" charset="0"/>
              </a:rPr>
              <a:t>Nộp</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bằng</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chứng</a:t>
            </a:r>
            <a:endParaRPr lang="en-US" sz="1800" dirty="0">
              <a:solidFill>
                <a:schemeClr val="bg1"/>
              </a:solidFill>
              <a:latin typeface="Arial" panose="020B0604020202020204" pitchFamily="34" charset="0"/>
              <a:cs typeface="Arial" panose="020B0604020202020204" pitchFamily="34" charset="0"/>
            </a:endParaRPr>
          </a:p>
          <a:p>
            <a:pPr lvl="1"/>
            <a:r>
              <a:rPr lang="en-US" sz="1800" dirty="0" err="1">
                <a:solidFill>
                  <a:schemeClr val="bg1"/>
                </a:solidFill>
                <a:latin typeface="Arial" panose="020B0604020202020204" pitchFamily="34" charset="0"/>
                <a:cs typeface="Arial" panose="020B0604020202020204" pitchFamily="34" charset="0"/>
              </a:rPr>
              <a:t>Gửi</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yêu</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cầu</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cung</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cấp</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thông</a:t>
            </a:r>
            <a:r>
              <a:rPr lang="en-US" sz="1800" dirty="0">
                <a:solidFill>
                  <a:schemeClr val="bg1"/>
                </a:solidFill>
                <a:latin typeface="Arial" panose="020B0604020202020204" pitchFamily="34" charset="0"/>
                <a:cs typeface="Arial" panose="020B0604020202020204" pitchFamily="34" charset="0"/>
              </a:rPr>
              <a:t> tin</a:t>
            </a:r>
          </a:p>
          <a:p>
            <a:pPr lvl="1"/>
            <a:r>
              <a:rPr lang="en-US" sz="1800" dirty="0" err="1">
                <a:solidFill>
                  <a:schemeClr val="bg1"/>
                </a:solidFill>
                <a:latin typeface="Arial" panose="020B0604020202020204" pitchFamily="34" charset="0"/>
                <a:cs typeface="Arial" panose="020B0604020202020204" pitchFamily="34" charset="0"/>
              </a:rPr>
              <a:t>Trình</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bày</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và</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thẩm</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vấn</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chéo</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nhân</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chứng</a:t>
            </a:r>
            <a:endParaRPr lang="en-US" sz="1800" dirty="0">
              <a:solidFill>
                <a:schemeClr val="bg1"/>
              </a:solidFill>
              <a:latin typeface="Arial" panose="020B0604020202020204" pitchFamily="34" charset="0"/>
              <a:cs typeface="Arial" panose="020B0604020202020204" pitchFamily="34" charset="0"/>
            </a:endParaRPr>
          </a:p>
          <a:p>
            <a:pPr lvl="1"/>
            <a:r>
              <a:rPr lang="en-US" sz="1800" dirty="0" err="1">
                <a:solidFill>
                  <a:schemeClr val="bg1"/>
                </a:solidFill>
                <a:latin typeface="Arial" panose="020B0604020202020204" pitchFamily="34" charset="0"/>
                <a:cs typeface="Arial" panose="020B0604020202020204" pitchFamily="34" charset="0"/>
              </a:rPr>
              <a:t>Nộp</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bản</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lập</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luận</a:t>
            </a:r>
            <a:endParaRPr lang="en-US" sz="1800" dirty="0">
              <a:solidFill>
                <a:schemeClr val="bg1"/>
              </a:solidFill>
              <a:latin typeface="Arial" panose="020B0604020202020204" pitchFamily="34" charset="0"/>
              <a:cs typeface="Arial" panose="020B0604020202020204" pitchFamily="34" charset="0"/>
            </a:endParaRPr>
          </a:p>
          <a:p>
            <a:pPr lvl="1"/>
            <a:r>
              <a:rPr lang="en-US" sz="1800" dirty="0" err="1">
                <a:solidFill>
                  <a:schemeClr val="bg1"/>
                </a:solidFill>
                <a:latin typeface="Arial" panose="020B0604020202020204" pitchFamily="34" charset="0"/>
                <a:cs typeface="Arial" panose="020B0604020202020204" pitchFamily="34" charset="0"/>
              </a:rPr>
              <a:t>Kháng</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nghị</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quyết</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địnhs</a:t>
            </a:r>
            <a:r>
              <a:rPr lang="en-US" sz="1800" dirty="0">
                <a:solidFill>
                  <a:schemeClr val="bg1"/>
                </a:solidFill>
                <a:latin typeface="Arial" panose="020B0604020202020204" pitchFamily="34" charset="0"/>
                <a:cs typeface="Arial" panose="020B0604020202020204" pitchFamily="34" charset="0"/>
              </a:rPr>
              <a:t> </a:t>
            </a:r>
          </a:p>
          <a:p>
            <a:r>
              <a:rPr lang="en-US" sz="1800" dirty="0" err="1">
                <a:solidFill>
                  <a:schemeClr val="bg1"/>
                </a:solidFill>
                <a:latin typeface="Arial" panose="020B0604020202020204" pitchFamily="34" charset="0"/>
                <a:cs typeface="Arial" panose="020B0604020202020204" pitchFamily="34" charset="0"/>
              </a:rPr>
              <a:t>Việc</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trở</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thành</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Bên</a:t>
            </a:r>
            <a:r>
              <a:rPr lang="en-US" sz="1800" dirty="0">
                <a:solidFill>
                  <a:schemeClr val="bg1"/>
                </a:solidFill>
                <a:latin typeface="Arial" panose="020B0604020202020204" pitchFamily="34" charset="0"/>
                <a:cs typeface="Arial" panose="020B0604020202020204" pitchFamily="34" charset="0"/>
              </a:rPr>
              <a:t> Can </a:t>
            </a:r>
            <a:r>
              <a:rPr lang="en-US" sz="1800" dirty="0" err="1">
                <a:solidFill>
                  <a:schemeClr val="bg1"/>
                </a:solidFill>
                <a:latin typeface="Arial" panose="020B0604020202020204" pitchFamily="34" charset="0"/>
                <a:cs typeface="Arial" panose="020B0604020202020204" pitchFamily="34" charset="0"/>
              </a:rPr>
              <a:t>thiệp</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đòi</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hỏi</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thời</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gian</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công</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sức</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và</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nguồn</a:t>
            </a:r>
            <a:r>
              <a:rPr lang="en-US" sz="1800" dirty="0">
                <a:solidFill>
                  <a:schemeClr val="bg1"/>
                </a:solidFill>
                <a:latin typeface="Arial" panose="020B0604020202020204" pitchFamily="34" charset="0"/>
                <a:cs typeface="Arial" panose="020B0604020202020204" pitchFamily="34" charset="0"/>
              </a:rPr>
              <a:t> </a:t>
            </a:r>
            <a:r>
              <a:rPr lang="en-US" sz="1800" dirty="0" err="1">
                <a:solidFill>
                  <a:schemeClr val="bg1"/>
                </a:solidFill>
                <a:latin typeface="Arial" panose="020B0604020202020204" pitchFamily="34" charset="0"/>
                <a:cs typeface="Arial" panose="020B0604020202020204" pitchFamily="34" charset="0"/>
              </a:rPr>
              <a:t>lực</a:t>
            </a:r>
            <a:endParaRPr lang="en-US" sz="180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8451E99-DD47-9302-191C-96CF694311D5}"/>
              </a:ext>
            </a:extLst>
          </p:cNvPr>
          <p:cNvSpPr txBox="1"/>
          <p:nvPr/>
        </p:nvSpPr>
        <p:spPr>
          <a:xfrm>
            <a:off x="2533495" y="3839433"/>
            <a:ext cx="8979517" cy="1077218"/>
          </a:xfrm>
          <a:prstGeom prst="rect">
            <a:avLst/>
          </a:prstGeom>
          <a:noFill/>
          <a:ln>
            <a:solidFill>
              <a:srgbClr val="388557"/>
            </a:solidFill>
          </a:ln>
        </p:spPr>
        <p:txBody>
          <a:bodyPr wrap="square" rtlCol="0">
            <a:spAutoFit/>
          </a:bodyPr>
          <a:lstStyle/>
          <a:p>
            <a:r>
              <a:rPr lang="vi-VN" sz="1600" b="1" dirty="0">
                <a:solidFill>
                  <a:srgbClr val="388557"/>
                </a:solidFill>
              </a:rPr>
              <a:t>Người tham gia hạn chế</a:t>
            </a:r>
          </a:p>
          <a:p>
            <a:r>
              <a:rPr lang="vi-VN" sz="1600" dirty="0">
                <a:solidFill>
                  <a:srgbClr val="388557"/>
                </a:solidFill>
              </a:rPr>
              <a:t>Là cá nhân hoặc tổ chức có phạm vi tham gia bị giới hạn trong các vấn đề cụ thể của một thủ tục. Có thể nộp ý kiến, nộp bản lập luận và nhận bản sao các yêu cầu cung cấp thông tin và phản hồi, phản hồi đối với các yêu cầu cung cấp thông tin, cũng như lời khai.</a:t>
            </a:r>
            <a:endParaRPr lang="en-US" sz="1600" dirty="0">
              <a:solidFill>
                <a:srgbClr val="388557"/>
              </a:solidFill>
            </a:endParaRPr>
          </a:p>
        </p:txBody>
      </p:sp>
      <p:sp>
        <p:nvSpPr>
          <p:cNvPr id="10" name="TextBox 9">
            <a:extLst>
              <a:ext uri="{FF2B5EF4-FFF2-40B4-BE49-F238E27FC236}">
                <a16:creationId xmlns:a16="http://schemas.microsoft.com/office/drawing/2014/main" id="{0E89164D-1579-489E-AD27-5A6481B308F9}"/>
              </a:ext>
            </a:extLst>
          </p:cNvPr>
          <p:cNvSpPr txBox="1"/>
          <p:nvPr/>
        </p:nvSpPr>
        <p:spPr>
          <a:xfrm>
            <a:off x="2533494" y="5423006"/>
            <a:ext cx="8979517" cy="861774"/>
          </a:xfrm>
          <a:prstGeom prst="rect">
            <a:avLst/>
          </a:prstGeom>
          <a:noFill/>
          <a:ln>
            <a:solidFill>
              <a:srgbClr val="14558F"/>
            </a:solidFill>
          </a:ln>
        </p:spPr>
        <p:txBody>
          <a:bodyPr wrap="square" rtlCol="0">
            <a:spAutoFit/>
          </a:bodyPr>
          <a:lstStyle/>
          <a:p>
            <a:r>
              <a:rPr lang="vi-VN" b="1" dirty="0">
                <a:solidFill>
                  <a:schemeClr val="tx2">
                    <a:lumMod val="75000"/>
                    <a:lumOff val="25000"/>
                  </a:schemeClr>
                </a:solidFill>
              </a:rPr>
              <a:t>Người góp ý công chúng</a:t>
            </a:r>
            <a:endParaRPr lang="en-US" b="1" dirty="0">
              <a:solidFill>
                <a:schemeClr val="tx2">
                  <a:lumMod val="75000"/>
                  <a:lumOff val="25000"/>
                </a:schemeClr>
              </a:solidFill>
            </a:endParaRPr>
          </a:p>
          <a:p>
            <a:r>
              <a:rPr lang="vi-VN" sz="1600" dirty="0">
                <a:solidFill>
                  <a:schemeClr val="tx2">
                    <a:lumMod val="75000"/>
                    <a:lumOff val="25000"/>
                  </a:schemeClr>
                </a:solidFill>
              </a:rPr>
              <a:t>Cung cấp ý kiến bằng văn bản hoặc lời nói về một thủ tục nhưng không có các quyền như Bên Can thiệp</a:t>
            </a:r>
            <a:endParaRPr lang="en-US" sz="1600" dirty="0">
              <a:solidFill>
                <a:schemeClr val="tx2">
                  <a:lumMod val="75000"/>
                  <a:lumOff val="25000"/>
                </a:schemeClr>
              </a:solidFill>
            </a:endParaRPr>
          </a:p>
        </p:txBody>
      </p:sp>
      <p:sp>
        <p:nvSpPr>
          <p:cNvPr id="6" name="TextBox 5">
            <a:extLst>
              <a:ext uri="{FF2B5EF4-FFF2-40B4-BE49-F238E27FC236}">
                <a16:creationId xmlns:a16="http://schemas.microsoft.com/office/drawing/2014/main" id="{821E7308-7694-69B8-ACB3-FBC3F5ED4349}"/>
              </a:ext>
            </a:extLst>
          </p:cNvPr>
          <p:cNvSpPr txBox="1"/>
          <p:nvPr/>
        </p:nvSpPr>
        <p:spPr>
          <a:xfrm>
            <a:off x="428958" y="973402"/>
            <a:ext cx="1879109" cy="1323439"/>
          </a:xfrm>
          <a:prstGeom prst="rect">
            <a:avLst/>
          </a:prstGeom>
          <a:noFill/>
        </p:spPr>
        <p:txBody>
          <a:bodyPr wrap="square" rtlCol="0">
            <a:spAutoFit/>
          </a:bodyPr>
          <a:lstStyle/>
          <a:p>
            <a:r>
              <a:rPr lang="en-US" sz="2000" dirty="0" err="1">
                <a:solidFill>
                  <a:srgbClr val="14558F"/>
                </a:solidFill>
                <a:latin typeface="Arial" panose="020B0604020202020204" pitchFamily="34" charset="0"/>
                <a:cs typeface="Arial" panose="020B0604020202020204" pitchFamily="34" charset="0"/>
              </a:rPr>
              <a:t>Các</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mức</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độ</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tham</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gia</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tăng</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dần</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trong</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một</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thủ</a:t>
            </a:r>
            <a:r>
              <a:rPr lang="en-US" sz="2000" dirty="0">
                <a:solidFill>
                  <a:srgbClr val="14558F"/>
                </a:solidFill>
                <a:latin typeface="Arial" panose="020B0604020202020204" pitchFamily="34" charset="0"/>
                <a:cs typeface="Arial" panose="020B0604020202020204" pitchFamily="34" charset="0"/>
              </a:rPr>
              <a:t> </a:t>
            </a:r>
            <a:r>
              <a:rPr lang="en-US" sz="2000" dirty="0" err="1">
                <a:solidFill>
                  <a:srgbClr val="14558F"/>
                </a:solidFill>
                <a:latin typeface="Arial" panose="020B0604020202020204" pitchFamily="34" charset="0"/>
                <a:cs typeface="Arial" panose="020B0604020202020204" pitchFamily="34" charset="0"/>
              </a:rPr>
              <a:t>tục</a:t>
            </a:r>
            <a:endParaRPr lang="en-US" sz="2000" dirty="0">
              <a:solidFill>
                <a:srgbClr val="14558F"/>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6AB0FD3-3B41-8FF4-73F4-098CB9AFA686}"/>
              </a:ext>
            </a:extLst>
          </p:cNvPr>
          <p:cNvSpPr/>
          <p:nvPr/>
        </p:nvSpPr>
        <p:spPr>
          <a:xfrm>
            <a:off x="537818" y="5568331"/>
            <a:ext cx="1552335" cy="717717"/>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vi-VN" sz="1600" b="1" dirty="0">
                <a:solidFill>
                  <a:srgbClr val="14558F"/>
                </a:solidFill>
              </a:rPr>
              <a:t>Người góp ý công chúng</a:t>
            </a:r>
            <a:endParaRPr lang="en-US" sz="1600" b="1" dirty="0">
              <a:solidFill>
                <a:srgbClr val="14558F"/>
              </a:solidFill>
            </a:endParaRPr>
          </a:p>
        </p:txBody>
      </p:sp>
      <p:sp>
        <p:nvSpPr>
          <p:cNvPr id="8" name="Rectangle 7">
            <a:extLst>
              <a:ext uri="{FF2B5EF4-FFF2-40B4-BE49-F238E27FC236}">
                <a16:creationId xmlns:a16="http://schemas.microsoft.com/office/drawing/2014/main" id="{DB69C587-B278-F047-97AC-949C7A54F237}"/>
              </a:ext>
            </a:extLst>
          </p:cNvPr>
          <p:cNvSpPr/>
          <p:nvPr/>
        </p:nvSpPr>
        <p:spPr>
          <a:xfrm>
            <a:off x="537818" y="4013185"/>
            <a:ext cx="1552335" cy="717717"/>
          </a:xfrm>
          <a:prstGeom prst="rect">
            <a:avLst/>
          </a:prstGeom>
          <a:solidFill>
            <a:srgbClr val="3885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vi-VN" sz="1600" b="1" dirty="0">
                <a:solidFill>
                  <a:schemeClr val="bg1"/>
                </a:solidFill>
              </a:rPr>
              <a:t>Người tham gia hạn chế</a:t>
            </a:r>
            <a:endParaRPr lang="en-US" sz="1600" b="1" dirty="0">
              <a:solidFill>
                <a:schemeClr val="bg1"/>
              </a:solidFill>
            </a:endParaRPr>
          </a:p>
        </p:txBody>
      </p:sp>
      <p:sp>
        <p:nvSpPr>
          <p:cNvPr id="7" name="Rectangle 6">
            <a:extLst>
              <a:ext uri="{FF2B5EF4-FFF2-40B4-BE49-F238E27FC236}">
                <a16:creationId xmlns:a16="http://schemas.microsoft.com/office/drawing/2014/main" id="{17E8FCA3-BC3D-15C8-AE19-A1FDDB6569A2}"/>
              </a:ext>
            </a:extLst>
          </p:cNvPr>
          <p:cNvSpPr/>
          <p:nvPr/>
        </p:nvSpPr>
        <p:spPr>
          <a:xfrm>
            <a:off x="537819" y="2458038"/>
            <a:ext cx="1552335" cy="717717"/>
          </a:xfrm>
          <a:prstGeom prst="rect">
            <a:avLst/>
          </a:prstGeom>
          <a:solidFill>
            <a:srgbClr val="14558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err="1">
                <a:solidFill>
                  <a:schemeClr val="bg1"/>
                </a:solidFill>
                <a:latin typeface="Arial" panose="020B0604020202020204" pitchFamily="34" charset="0"/>
                <a:cs typeface="Arial" panose="020B0604020202020204" pitchFamily="34" charset="0"/>
              </a:rPr>
              <a:t>Bên</a:t>
            </a:r>
            <a:r>
              <a:rPr lang="en-US" b="1" dirty="0">
                <a:solidFill>
                  <a:schemeClr val="bg1"/>
                </a:solidFill>
                <a:latin typeface="Arial" panose="020B0604020202020204" pitchFamily="34" charset="0"/>
                <a:cs typeface="Arial" panose="020B0604020202020204" pitchFamily="34" charset="0"/>
              </a:rPr>
              <a:t> Can </a:t>
            </a:r>
            <a:r>
              <a:rPr lang="en-US" b="1" dirty="0" err="1">
                <a:solidFill>
                  <a:schemeClr val="bg1"/>
                </a:solidFill>
                <a:latin typeface="Arial" panose="020B0604020202020204" pitchFamily="34" charset="0"/>
                <a:cs typeface="Arial" panose="020B0604020202020204" pitchFamily="34" charset="0"/>
              </a:rPr>
              <a:t>thiệp</a:t>
            </a:r>
            <a:endParaRPr lang="en-US" b="1"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969E786-D5C8-788C-F53C-8DE7C0C88ADB}"/>
              </a:ext>
            </a:extLst>
          </p:cNvPr>
          <p:cNvSpPr>
            <a:spLocks noGrp="1"/>
          </p:cNvSpPr>
          <p:nvPr>
            <p:ph type="sldNum" sz="quarter" idx="12"/>
          </p:nvPr>
        </p:nvSpPr>
        <p:spPr>
          <a:xfrm>
            <a:off x="9300818" y="6285933"/>
            <a:ext cx="2743200" cy="365125"/>
          </a:xfrm>
        </p:spPr>
        <p:txBody>
          <a:bodyPr/>
          <a:lstStyle/>
          <a:p>
            <a:fld id="{330EA680-D336-4FF7-8B7A-9848BB0A1C32}" type="slidenum">
              <a:rPr lang="en-US" sz="1800" smtClean="0">
                <a:solidFill>
                  <a:schemeClr val="tx1"/>
                </a:solidFill>
              </a:rPr>
              <a:t>7</a:t>
            </a:fld>
            <a:endParaRPr lang="en-US" sz="1800">
              <a:solidFill>
                <a:schemeClr val="tx1"/>
              </a:solidFill>
            </a:endParaRPr>
          </a:p>
        </p:txBody>
      </p:sp>
      <p:cxnSp>
        <p:nvCxnSpPr>
          <p:cNvPr id="11" name="Straight Arrow Connector 10">
            <a:extLst>
              <a:ext uri="{FF2B5EF4-FFF2-40B4-BE49-F238E27FC236}">
                <a16:creationId xmlns:a16="http://schemas.microsoft.com/office/drawing/2014/main" id="{1EAB92D4-F468-1EFD-4DC4-011D7049DA10}"/>
              </a:ext>
              <a:ext uri="{C183D7F6-B498-43B3-948B-1728B52AA6E4}">
                <adec:decorative xmlns:adec="http://schemas.microsoft.com/office/drawing/2017/decorative" val="1"/>
              </a:ext>
            </a:extLst>
          </p:cNvPr>
          <p:cNvCxnSpPr>
            <a:cxnSpLocks/>
            <a:endCxn id="8" idx="0"/>
          </p:cNvCxnSpPr>
          <p:nvPr/>
        </p:nvCxnSpPr>
        <p:spPr>
          <a:xfrm flipH="1">
            <a:off x="1313986" y="3175755"/>
            <a:ext cx="1" cy="837430"/>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F93F5E7-B958-C962-335D-2C89BFB7A270}"/>
              </a:ext>
              <a:ext uri="{C183D7F6-B498-43B3-948B-1728B52AA6E4}">
                <adec:decorative xmlns:adec="http://schemas.microsoft.com/office/drawing/2017/decorative" val="1"/>
              </a:ext>
            </a:extLst>
          </p:cNvPr>
          <p:cNvCxnSpPr>
            <a:cxnSpLocks/>
            <a:stCxn id="8" idx="2"/>
            <a:endCxn id="9" idx="0"/>
          </p:cNvCxnSpPr>
          <p:nvPr/>
        </p:nvCxnSpPr>
        <p:spPr>
          <a:xfrm>
            <a:off x="1313986" y="4730902"/>
            <a:ext cx="0" cy="837429"/>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8B757C4-AC94-24CC-A954-72BC8A572678}"/>
              </a:ext>
              <a:ext uri="{C183D7F6-B498-43B3-948B-1728B52AA6E4}">
                <adec:decorative xmlns:adec="http://schemas.microsoft.com/office/drawing/2017/decorative" val="1"/>
              </a:ext>
            </a:extLst>
          </p:cNvPr>
          <p:cNvCxnSpPr>
            <a:cxnSpLocks/>
          </p:cNvCxnSpPr>
          <p:nvPr/>
        </p:nvCxnSpPr>
        <p:spPr>
          <a:xfrm>
            <a:off x="2263275" y="881632"/>
            <a:ext cx="0" cy="5557037"/>
          </a:xfrm>
          <a:prstGeom prst="line">
            <a:avLst/>
          </a:prstGeom>
          <a:ln>
            <a:solidFill>
              <a:srgbClr val="14558F"/>
            </a:solidFill>
            <a:prstDash val="lg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76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98F45-E892-964F-6702-FDE256376AAE}"/>
              </a:ext>
            </a:extLst>
          </p:cNvPr>
          <p:cNvSpPr>
            <a:spLocks noGrp="1"/>
          </p:cNvSpPr>
          <p:nvPr>
            <p:ph type="title"/>
          </p:nvPr>
        </p:nvSpPr>
        <p:spPr/>
        <p:txBody>
          <a:bodyPr/>
          <a:lstStyle/>
          <a:p>
            <a:r>
              <a:rPr lang="en-US" sz="2800" dirty="0" err="1">
                <a:latin typeface="Arial" panose="020B0604020202020204" pitchFamily="34" charset="0"/>
                <a:cs typeface="Arial" panose="020B0604020202020204" pitchFamily="34" charset="0"/>
              </a:rPr>
              <a:t>Quy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trở</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thành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Bên</a:t>
            </a:r>
            <a:r>
              <a:rPr lang="en-US" sz="2800" dirty="0">
                <a:latin typeface="Arial" panose="020B0604020202020204" pitchFamily="34" charset="0"/>
                <a:cs typeface="Arial" panose="020B0604020202020204" pitchFamily="34" charset="0"/>
              </a:rPr>
              <a:t> Can </a:t>
            </a:r>
            <a:r>
              <a:rPr lang="en-US" sz="2800" dirty="0" err="1">
                <a:latin typeface="Arial" panose="020B0604020202020204" pitchFamily="34" charset="0"/>
                <a:cs typeface="Arial" panose="020B0604020202020204" pitchFamily="34" charset="0"/>
              </a:rPr>
              <a:t>thiệp</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BAE07B1-AFA8-8BB2-838B-69A714B39186}"/>
              </a:ext>
            </a:extLst>
          </p:cNvPr>
          <p:cNvSpPr txBox="1"/>
          <p:nvPr/>
        </p:nvSpPr>
        <p:spPr>
          <a:xfrm>
            <a:off x="640840" y="649026"/>
            <a:ext cx="2691491" cy="1151904"/>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vi-VN" dirty="0"/>
              <a:t>Cơ quan hoặc Hội đồng ban hành Thông báo* cho thủ tục</a:t>
            </a:r>
            <a:endParaRPr lang="en-US" dirty="0"/>
          </a:p>
        </p:txBody>
      </p:sp>
      <p:sp>
        <p:nvSpPr>
          <p:cNvPr id="11" name="TextBox 10">
            <a:extLst>
              <a:ext uri="{FF2B5EF4-FFF2-40B4-BE49-F238E27FC236}">
                <a16:creationId xmlns:a16="http://schemas.microsoft.com/office/drawing/2014/main" id="{9AB42205-1F38-B075-B516-F4A54FA8FC8E}"/>
              </a:ext>
            </a:extLst>
          </p:cNvPr>
          <p:cNvSpPr txBox="1"/>
          <p:nvPr/>
        </p:nvSpPr>
        <p:spPr>
          <a:xfrm>
            <a:off x="4414011" y="649025"/>
            <a:ext cx="2691491" cy="1151905"/>
          </a:xfrm>
          <a:prstGeom prst="rect">
            <a:avLst/>
          </a:prstGeom>
          <a:solidFill>
            <a:srgbClr val="388557"/>
          </a:solidFill>
          <a:ln>
            <a:noFill/>
          </a:ln>
        </p:spPr>
        <p:txBody>
          <a:bodyPr wrap="square" rtlCol="0">
            <a:noAutofit/>
          </a:bodyPr>
          <a:lstStyle/>
          <a:p>
            <a:r>
              <a:rPr lang="vi-VN" sz="1600" dirty="0">
                <a:solidFill>
                  <a:schemeClr val="bg1"/>
                </a:solidFill>
              </a:rPr>
              <a:t>Người dự kiến tham gia với tư cách Bên Can thiệp xem xét Thông báo để xác định thời hạn nộp đơn can thiệp</a:t>
            </a:r>
            <a:endParaRPr lang="en-US" sz="1600" dirty="0">
              <a:solidFill>
                <a:schemeClr val="bg1"/>
              </a:solidFill>
            </a:endParaRPr>
          </a:p>
        </p:txBody>
      </p:sp>
      <p:sp>
        <p:nvSpPr>
          <p:cNvPr id="15" name="TextBox 14">
            <a:extLst>
              <a:ext uri="{FF2B5EF4-FFF2-40B4-BE49-F238E27FC236}">
                <a16:creationId xmlns:a16="http://schemas.microsoft.com/office/drawing/2014/main" id="{CBB53A5E-6701-21CE-4F6D-896AC95F6BB6}"/>
              </a:ext>
            </a:extLst>
          </p:cNvPr>
          <p:cNvSpPr txBox="1"/>
          <p:nvPr/>
        </p:nvSpPr>
        <p:spPr>
          <a:xfrm>
            <a:off x="8193459" y="647225"/>
            <a:ext cx="2691491" cy="1320941"/>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vi-VN" sz="1600" dirty="0"/>
              <a:t>Người dự kiến tham gia nộp đơn kiến nghị bằng văn bản để xin can thiệp kèm theo thông tin bắt buộc trước thời hạn</a:t>
            </a:r>
            <a:endParaRPr lang="en-US" sz="1600" dirty="0"/>
          </a:p>
        </p:txBody>
      </p:sp>
      <p:sp>
        <p:nvSpPr>
          <p:cNvPr id="23" name="TextBox 22">
            <a:extLst>
              <a:ext uri="{FF2B5EF4-FFF2-40B4-BE49-F238E27FC236}">
                <a16:creationId xmlns:a16="http://schemas.microsoft.com/office/drawing/2014/main" id="{DBAE83C3-D7F3-691D-278F-DA9F866F203D}"/>
              </a:ext>
            </a:extLst>
          </p:cNvPr>
          <p:cNvSpPr txBox="1"/>
          <p:nvPr/>
        </p:nvSpPr>
        <p:spPr>
          <a:xfrm>
            <a:off x="8193459" y="2049960"/>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vi-VN" dirty="0"/>
              <a:t>Cán bộ điều trần hoặc Chủ tọa phiên điều trần xem xét đơn kiến nghị</a:t>
            </a:r>
            <a:r>
              <a:rPr lang="en-US" dirty="0"/>
              <a:t> </a:t>
            </a:r>
          </a:p>
        </p:txBody>
      </p:sp>
      <p:sp>
        <p:nvSpPr>
          <p:cNvPr id="22" name="TextBox 21">
            <a:extLst>
              <a:ext uri="{FF2B5EF4-FFF2-40B4-BE49-F238E27FC236}">
                <a16:creationId xmlns:a16="http://schemas.microsoft.com/office/drawing/2014/main" id="{E9C4E115-94EF-4E99-42F0-291F4F656149}"/>
              </a:ext>
            </a:extLst>
          </p:cNvPr>
          <p:cNvSpPr txBox="1"/>
          <p:nvPr/>
        </p:nvSpPr>
        <p:spPr>
          <a:xfrm>
            <a:off x="4414012" y="2049961"/>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vi-VN" dirty="0"/>
              <a:t>Cán bộ điều trần/Chủ tọa phiên điều trần chấp thuận hoặc từ chối tư cách Bên Can thiệp</a:t>
            </a:r>
            <a:endParaRPr lang="en-US" dirty="0"/>
          </a:p>
        </p:txBody>
      </p:sp>
      <p:sp>
        <p:nvSpPr>
          <p:cNvPr id="18" name="TextBox 17">
            <a:extLst>
              <a:ext uri="{FF2B5EF4-FFF2-40B4-BE49-F238E27FC236}">
                <a16:creationId xmlns:a16="http://schemas.microsoft.com/office/drawing/2014/main" id="{D50D8AC6-2737-8F09-7A17-AAB0878BBE0E}"/>
              </a:ext>
            </a:extLst>
          </p:cNvPr>
          <p:cNvSpPr txBox="1"/>
          <p:nvPr/>
        </p:nvSpPr>
        <p:spPr>
          <a:xfrm>
            <a:off x="640840" y="2048907"/>
            <a:ext cx="2691491" cy="1154016"/>
          </a:xfrm>
          <a:prstGeom prst="rect">
            <a:avLst/>
          </a:prstGeom>
          <a:noFill/>
          <a:ln>
            <a:solidFill>
              <a:srgbClr val="388557"/>
            </a:solidFill>
          </a:ln>
        </p:spPr>
        <p:txBody>
          <a:bodyPr wrap="square" rtlCol="0">
            <a:noAutofit/>
          </a:bodyPr>
          <a:lstStyle>
            <a:defPPr>
              <a:defRPr lang="en-US"/>
            </a:defPPr>
            <a:lvl1pPr>
              <a:defRPr>
                <a:solidFill>
                  <a:schemeClr val="bg1"/>
                </a:solidFill>
              </a:defRPr>
            </a:lvl1pPr>
          </a:lstStyle>
          <a:p>
            <a:r>
              <a:rPr lang="vi-VN" sz="1600" b="1" dirty="0">
                <a:solidFill>
                  <a:srgbClr val="388557"/>
                </a:solidFill>
              </a:rPr>
              <a:t>Tư cách Bên Can thiệp có thể được chấp thuận toàn bộ hoặc cho một phần của thủ tục</a:t>
            </a:r>
            <a:endParaRPr lang="en-US" sz="1600" b="1" dirty="0">
              <a:solidFill>
                <a:srgbClr val="388557"/>
              </a:solidFill>
            </a:endParaRPr>
          </a:p>
        </p:txBody>
      </p:sp>
      <p:sp>
        <p:nvSpPr>
          <p:cNvPr id="69" name="Content Placeholder 2">
            <a:extLst>
              <a:ext uri="{FF2B5EF4-FFF2-40B4-BE49-F238E27FC236}">
                <a16:creationId xmlns:a16="http://schemas.microsoft.com/office/drawing/2014/main" id="{76E13D39-E910-B61E-EED7-7CEE93393417}"/>
              </a:ext>
            </a:extLst>
          </p:cNvPr>
          <p:cNvSpPr>
            <a:spLocks noGrp="1"/>
          </p:cNvSpPr>
          <p:nvPr>
            <p:ph idx="1"/>
          </p:nvPr>
        </p:nvSpPr>
        <p:spPr>
          <a:xfrm>
            <a:off x="473922" y="3403640"/>
            <a:ext cx="10907808" cy="2307612"/>
          </a:xfrm>
          <a:solidFill>
            <a:schemeClr val="bg1"/>
          </a:solidFill>
        </p:spPr>
        <p:txBody>
          <a:bodyPr>
            <a:noAutofit/>
          </a:bodyPr>
          <a:lstStyle/>
          <a:p>
            <a:r>
              <a:rPr lang="vi-VN" sz="2000" dirty="0">
                <a:solidFill>
                  <a:schemeClr val="tx2">
                    <a:lumMod val="75000"/>
                    <a:lumOff val="25000"/>
                  </a:schemeClr>
                </a:solidFill>
              </a:rPr>
              <a:t>Đơn kiến nghị xin can thiệp phải bao gồm thông tin cơ bản về người nộp đơn (tên, địa chỉ và thông tin liên hệ), mức độ bị ảnh hưởng đáng kể và cụ thể bởi thủ tục, cũng như các vấn đề sẽ được giải quyết với tư cách Bên Can thiệp</a:t>
            </a:r>
            <a:endParaRPr lang="en-US" sz="2000" dirty="0">
              <a:solidFill>
                <a:schemeClr val="tx2">
                  <a:lumMod val="75000"/>
                  <a:lumOff val="25000"/>
                </a:schemeClr>
              </a:solidFill>
            </a:endParaRPr>
          </a:p>
          <a:p>
            <a:r>
              <a:rPr lang="vi-VN" sz="2000" dirty="0">
                <a:solidFill>
                  <a:schemeClr val="tx2">
                    <a:lumMod val="75000"/>
                    <a:lumOff val="25000"/>
                  </a:schemeClr>
                </a:solidFill>
              </a:rPr>
              <a:t>Thời điểm nộp đơn kiến nghị xin can thiệp</a:t>
            </a:r>
            <a:endParaRPr lang="en-US" sz="2000" dirty="0">
              <a:solidFill>
                <a:schemeClr val="tx2">
                  <a:lumMod val="75000"/>
                  <a:lumOff val="25000"/>
                </a:schemeClr>
              </a:solidFill>
            </a:endParaRPr>
          </a:p>
          <a:p>
            <a:pPr lvl="1"/>
            <a:r>
              <a:rPr lang="vi-VN" dirty="0">
                <a:solidFill>
                  <a:schemeClr val="tx2">
                    <a:lumMod val="75000"/>
                    <a:lumOff val="25000"/>
                  </a:schemeClr>
                </a:solidFill>
              </a:rPr>
              <a:t>Cơ quan – thường là 7 ngày trước phiên điều trần lấy ý kiến công chúng </a:t>
            </a:r>
            <a:endParaRPr lang="en-US" dirty="0">
              <a:solidFill>
                <a:schemeClr val="tx2">
                  <a:lumMod val="75000"/>
                  <a:lumOff val="25000"/>
                </a:schemeClr>
              </a:solidFill>
            </a:endParaRPr>
          </a:p>
          <a:p>
            <a:pPr lvl="1"/>
            <a:r>
              <a:rPr lang="vi-VN" dirty="0">
                <a:solidFill>
                  <a:schemeClr val="tx2">
                    <a:lumMod val="75000"/>
                    <a:lumOff val="25000"/>
                  </a:schemeClr>
                </a:solidFill>
              </a:rPr>
              <a:t>Hội đồng – thường là 14 ngày sau phiên điều trần công khai </a:t>
            </a:r>
            <a:endParaRPr lang="en-US" dirty="0">
              <a:solidFill>
                <a:schemeClr val="tx2">
                  <a:lumMod val="75000"/>
                  <a:lumOff val="25000"/>
                </a:schemeClr>
              </a:solidFill>
            </a:endParaRPr>
          </a:p>
          <a:p>
            <a:pPr lvl="1"/>
            <a:r>
              <a:rPr lang="vi-VN" dirty="0">
                <a:solidFill>
                  <a:schemeClr val="tx2">
                    <a:lumMod val="75000"/>
                    <a:lumOff val="25000"/>
                  </a:schemeClr>
                </a:solidFill>
              </a:rPr>
              <a:t>Có thể yêu cầu gia hạn thời gian nộp đơn nếu thực hiện trước thời hạn ban đầu</a:t>
            </a:r>
            <a:endParaRPr lang="en-US" dirty="0">
              <a:solidFill>
                <a:schemeClr val="tx2">
                  <a:lumMod val="75000"/>
                  <a:lumOff val="25000"/>
                </a:schemeClr>
              </a:solidFill>
            </a:endParaRPr>
          </a:p>
        </p:txBody>
      </p:sp>
      <p:sp>
        <p:nvSpPr>
          <p:cNvPr id="3" name="TextBox 2">
            <a:extLst>
              <a:ext uri="{FF2B5EF4-FFF2-40B4-BE49-F238E27FC236}">
                <a16:creationId xmlns:a16="http://schemas.microsoft.com/office/drawing/2014/main" id="{DD46D2EB-70B8-0C1F-5CA0-E11256097605}"/>
              </a:ext>
            </a:extLst>
          </p:cNvPr>
          <p:cNvSpPr txBox="1"/>
          <p:nvPr/>
        </p:nvSpPr>
        <p:spPr>
          <a:xfrm>
            <a:off x="473922" y="5976398"/>
            <a:ext cx="11021392" cy="584775"/>
          </a:xfrm>
          <a:prstGeom prst="rect">
            <a:avLst/>
          </a:prstGeom>
          <a:solidFill>
            <a:srgbClr val="388557"/>
          </a:solidFill>
          <a:ln>
            <a:solidFill>
              <a:srgbClr val="388557"/>
            </a:solidFill>
          </a:ln>
        </p:spPr>
        <p:txBody>
          <a:bodyPr wrap="square" rtlCol="0">
            <a:spAutoFit/>
          </a:bodyPr>
          <a:lstStyle/>
          <a:p>
            <a:r>
              <a:rPr lang="vi-VN" sz="1600" dirty="0">
                <a:solidFill>
                  <a:schemeClr val="bg1"/>
                </a:solidFill>
              </a:rPr>
              <a:t>*“Thông báo” được gọi là Thông báo Nộp hồ sơ và Phiên điều trần công khai trong thủ tục của Cơ quan hoặc Thông báo Xét xử và Phiên điều trần công khai trong thủ tục của Hội đồng</a:t>
            </a:r>
            <a:endParaRPr lang="en-US" sz="1600" dirty="0">
              <a:solidFill>
                <a:schemeClr val="bg1"/>
              </a:solidFill>
            </a:endParaRPr>
          </a:p>
        </p:txBody>
      </p:sp>
      <p:sp>
        <p:nvSpPr>
          <p:cNvPr id="4" name="Slide Number Placeholder 3">
            <a:extLst>
              <a:ext uri="{FF2B5EF4-FFF2-40B4-BE49-F238E27FC236}">
                <a16:creationId xmlns:a16="http://schemas.microsoft.com/office/drawing/2014/main" id="{DCB9EFD8-3809-DD2A-05B5-5E459595120F}"/>
              </a:ext>
            </a:extLst>
          </p:cNvPr>
          <p:cNvSpPr>
            <a:spLocks noGrp="1"/>
          </p:cNvSpPr>
          <p:nvPr>
            <p:ph type="sldNum" sz="quarter" idx="12"/>
          </p:nvPr>
        </p:nvSpPr>
        <p:spPr>
          <a:xfrm>
            <a:off x="9448800" y="6277842"/>
            <a:ext cx="2743200" cy="365125"/>
          </a:xfrm>
        </p:spPr>
        <p:txBody>
          <a:bodyPr/>
          <a:lstStyle/>
          <a:p>
            <a:fld id="{330EA680-D336-4FF7-8B7A-9848BB0A1C32}" type="slidenum">
              <a:rPr lang="en-US" sz="1800" smtClean="0">
                <a:solidFill>
                  <a:schemeClr val="tx1"/>
                </a:solidFill>
              </a:rPr>
              <a:t>8</a:t>
            </a:fld>
            <a:endParaRPr lang="en-US" sz="1800">
              <a:solidFill>
                <a:schemeClr val="tx1"/>
              </a:solidFill>
            </a:endParaRPr>
          </a:p>
        </p:txBody>
      </p:sp>
      <p:cxnSp>
        <p:nvCxnSpPr>
          <p:cNvPr id="24" name="Straight Arrow Connector 23">
            <a:extLst>
              <a:ext uri="{FF2B5EF4-FFF2-40B4-BE49-F238E27FC236}">
                <a16:creationId xmlns:a16="http://schemas.microsoft.com/office/drawing/2014/main" id="{BBFF3D7A-69C2-3A24-378C-2186FBFEAA98}"/>
              </a:ext>
              <a:ext uri="{C183D7F6-B498-43B3-948B-1728B52AA6E4}">
                <adec:decorative xmlns:adec="http://schemas.microsoft.com/office/drawing/2017/decorative" val="1"/>
              </a:ext>
            </a:extLst>
          </p:cNvPr>
          <p:cNvCxnSpPr>
            <a:cxnSpLocks/>
            <a:stCxn id="11" idx="1"/>
            <a:endCxn id="9" idx="3"/>
          </p:cNvCxnSpPr>
          <p:nvPr/>
        </p:nvCxnSpPr>
        <p:spPr>
          <a:xfrm flipH="1">
            <a:off x="3332331" y="1224978"/>
            <a:ext cx="1081680" cy="0"/>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BF810298-E0CE-EF39-AEF5-4956345D4AD2}"/>
              </a:ext>
              <a:ext uri="{C183D7F6-B498-43B3-948B-1728B52AA6E4}">
                <adec:decorative xmlns:adec="http://schemas.microsoft.com/office/drawing/2017/decorative" val="1"/>
              </a:ext>
            </a:extLst>
          </p:cNvPr>
          <p:cNvCxnSpPr>
            <a:cxnSpLocks/>
            <a:stCxn id="15" idx="1"/>
            <a:endCxn id="11" idx="3"/>
          </p:cNvCxnSpPr>
          <p:nvPr/>
        </p:nvCxnSpPr>
        <p:spPr>
          <a:xfrm flipH="1" flipV="1">
            <a:off x="7105502" y="1224978"/>
            <a:ext cx="1087957" cy="82718"/>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7784ACF5-2437-75E3-C568-891736873193}"/>
              </a:ext>
              <a:ext uri="{C183D7F6-B498-43B3-948B-1728B52AA6E4}">
                <adec:decorative xmlns:adec="http://schemas.microsoft.com/office/drawing/2017/decorative" val="1"/>
              </a:ext>
            </a:extLst>
          </p:cNvPr>
          <p:cNvCxnSpPr>
            <a:cxnSpLocks/>
            <a:stCxn id="22" idx="3"/>
            <a:endCxn id="23" idx="1"/>
          </p:cNvCxnSpPr>
          <p:nvPr/>
        </p:nvCxnSpPr>
        <p:spPr>
          <a:xfrm flipV="1">
            <a:off x="7105503" y="2626441"/>
            <a:ext cx="1087956" cy="1"/>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1EBA1F31-810A-621A-C61C-B99A92B94BFF}"/>
              </a:ext>
              <a:ext uri="{C183D7F6-B498-43B3-948B-1728B52AA6E4}">
                <adec:decorative xmlns:adec="http://schemas.microsoft.com/office/drawing/2017/decorative" val="1"/>
              </a:ext>
            </a:extLst>
          </p:cNvPr>
          <p:cNvCxnSpPr>
            <a:cxnSpLocks/>
            <a:stCxn id="18" idx="3"/>
            <a:endCxn id="22" idx="1"/>
          </p:cNvCxnSpPr>
          <p:nvPr/>
        </p:nvCxnSpPr>
        <p:spPr>
          <a:xfrm>
            <a:off x="3332331" y="2625915"/>
            <a:ext cx="1081681" cy="527"/>
          </a:xfrm>
          <a:prstGeom prst="straightConnector1">
            <a:avLst/>
          </a:prstGeom>
          <a:ln w="22225">
            <a:solidFill>
              <a:srgbClr val="388557"/>
            </a:solidFill>
            <a:prstDash val="dash"/>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97246394-F7AD-314B-4DD2-7A0FD1921B5D}"/>
              </a:ext>
              <a:ext uri="{C183D7F6-B498-43B3-948B-1728B52AA6E4}">
                <adec:decorative xmlns:adec="http://schemas.microsoft.com/office/drawing/2017/decorative" val="1"/>
              </a:ext>
            </a:extLst>
          </p:cNvPr>
          <p:cNvCxnSpPr>
            <a:cxnSpLocks/>
            <a:stCxn id="15" idx="3"/>
            <a:endCxn id="23" idx="3"/>
          </p:cNvCxnSpPr>
          <p:nvPr/>
        </p:nvCxnSpPr>
        <p:spPr>
          <a:xfrm>
            <a:off x="10884950" y="1307696"/>
            <a:ext cx="12700" cy="1318745"/>
          </a:xfrm>
          <a:prstGeom prst="bentConnector3">
            <a:avLst>
              <a:gd name="adj1" fmla="val 1800000"/>
            </a:avLst>
          </a:prstGeom>
          <a:ln w="22225">
            <a:solidFill>
              <a:srgbClr val="388557"/>
            </a:solidFill>
            <a:tailEnd type="triangle" w="lg" len="lg"/>
          </a:ln>
        </p:spPr>
        <p:style>
          <a:lnRef idx="2">
            <a:schemeClr val="accent1"/>
          </a:lnRef>
          <a:fillRef idx="0">
            <a:schemeClr val="accent1"/>
          </a:fillRef>
          <a:effectRef idx="1">
            <a:schemeClr val="accent1"/>
          </a:effectRef>
          <a:fontRef idx="minor">
            <a:schemeClr val="tx1"/>
          </a:fontRef>
        </p:style>
      </p:cxnSp>
      <p:sp>
        <p:nvSpPr>
          <p:cNvPr id="82" name="Rectangle 81">
            <a:extLst>
              <a:ext uri="{FF2B5EF4-FFF2-40B4-BE49-F238E27FC236}">
                <a16:creationId xmlns:a16="http://schemas.microsoft.com/office/drawing/2014/main" id="{65CC8A9A-2707-7CFC-99CD-F4BA52ADD22C}"/>
              </a:ext>
              <a:ext uri="{C183D7F6-B498-43B3-948B-1728B52AA6E4}">
                <adec:decorative xmlns:adec="http://schemas.microsoft.com/office/drawing/2017/decorative" val="1"/>
              </a:ext>
            </a:extLst>
          </p:cNvPr>
          <p:cNvSpPr/>
          <p:nvPr/>
        </p:nvSpPr>
        <p:spPr>
          <a:xfrm>
            <a:off x="473922" y="3368782"/>
            <a:ext cx="10907808" cy="249669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49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0104F849-3635-989C-5F5E-AFAC743A2C5B}"/>
              </a:ext>
              <a:ext uri="{C183D7F6-B498-43B3-948B-1728B52AA6E4}">
                <adec:decorative xmlns:adec="http://schemas.microsoft.com/office/drawing/2017/decorative" val="1"/>
              </a:ext>
            </a:extLst>
          </p:cNvPr>
          <p:cNvCxnSpPr>
            <a:cxnSpLocks/>
          </p:cNvCxnSpPr>
          <p:nvPr/>
        </p:nvCxnSpPr>
        <p:spPr>
          <a:xfrm>
            <a:off x="2260908" y="2895070"/>
            <a:ext cx="7358055" cy="0"/>
          </a:xfrm>
          <a:prstGeom prst="line">
            <a:avLst/>
          </a:prstGeom>
          <a:ln>
            <a:solidFill>
              <a:srgbClr val="14558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264C8D8-3EFC-933B-A2C9-827EFB48ADDB}"/>
              </a:ext>
              <a:ext uri="{C183D7F6-B498-43B3-948B-1728B52AA6E4}">
                <adec:decorative xmlns:adec="http://schemas.microsoft.com/office/drawing/2017/decorative" val="1"/>
              </a:ext>
            </a:extLst>
          </p:cNvPr>
          <p:cNvCxnSpPr>
            <a:cxnSpLocks/>
          </p:cNvCxnSpPr>
          <p:nvPr/>
        </p:nvCxnSpPr>
        <p:spPr>
          <a:xfrm>
            <a:off x="2186975" y="862098"/>
            <a:ext cx="7324035" cy="77375"/>
          </a:xfrm>
          <a:prstGeom prst="line">
            <a:avLst/>
          </a:prstGeom>
          <a:ln>
            <a:solidFill>
              <a:srgbClr val="388557"/>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8C0DBCC-AD4C-761B-BBAC-8BF3C02F80BA}"/>
              </a:ext>
            </a:extLst>
          </p:cNvPr>
          <p:cNvSpPr>
            <a:spLocks noGrp="1"/>
          </p:cNvSpPr>
          <p:nvPr>
            <p:ph type="title"/>
          </p:nvPr>
        </p:nvSpPr>
        <p:spPr/>
        <p:txBody>
          <a:bodyPr/>
          <a:lstStyle/>
          <a:p>
            <a:r>
              <a:rPr lang="vi-VN" dirty="0">
                <a:latin typeface="Arial" panose="020B0604020202020204" pitchFamily="34" charset="0"/>
                <a:cs typeface="Arial" panose="020B0604020202020204" pitchFamily="34" charset="0"/>
              </a:rPr>
              <a:t>Quy trình can thiệp &amp; quy trình nộp đơn xin tài trợ cho Bên Can thiệp</a:t>
            </a:r>
            <a:endParaRPr lang="en-US"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6200D83F-4741-C04A-CD5E-6E5EC66D0F42}"/>
              </a:ext>
            </a:extLst>
          </p:cNvPr>
          <p:cNvSpPr/>
          <p:nvPr/>
        </p:nvSpPr>
        <p:spPr>
          <a:xfrm>
            <a:off x="3569342" y="761641"/>
            <a:ext cx="4559300" cy="1755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388557"/>
                </a:solidFill>
                <a:latin typeface="Arial" panose="020B0604020202020204" pitchFamily="34" charset="0"/>
                <a:cs typeface="Arial" panose="020B0604020202020204" pitchFamily="34" charset="0"/>
              </a:rPr>
              <a:t>Quy</a:t>
            </a:r>
            <a:r>
              <a:rPr lang="en-US" b="1" dirty="0">
                <a:solidFill>
                  <a:srgbClr val="388557"/>
                </a:solidFill>
                <a:latin typeface="Arial" panose="020B0604020202020204" pitchFamily="34" charset="0"/>
                <a:cs typeface="Arial" panose="020B0604020202020204" pitchFamily="34" charset="0"/>
              </a:rPr>
              <a:t> </a:t>
            </a:r>
            <a:r>
              <a:rPr lang="en-US" b="1" dirty="0" err="1">
                <a:solidFill>
                  <a:srgbClr val="388557"/>
                </a:solidFill>
                <a:latin typeface="Arial" panose="020B0604020202020204" pitchFamily="34" charset="0"/>
                <a:cs typeface="Arial" panose="020B0604020202020204" pitchFamily="34" charset="0"/>
              </a:rPr>
              <a:t>trình</a:t>
            </a:r>
            <a:r>
              <a:rPr lang="en-US" b="1" dirty="0">
                <a:solidFill>
                  <a:srgbClr val="388557"/>
                </a:solidFill>
                <a:latin typeface="Arial" panose="020B0604020202020204" pitchFamily="34" charset="0"/>
                <a:cs typeface="Arial" panose="020B0604020202020204" pitchFamily="34" charset="0"/>
              </a:rPr>
              <a:t> can </a:t>
            </a:r>
            <a:r>
              <a:rPr lang="en-US" b="1" dirty="0" err="1">
                <a:solidFill>
                  <a:srgbClr val="388557"/>
                </a:solidFill>
                <a:latin typeface="Arial" panose="020B0604020202020204" pitchFamily="34" charset="0"/>
                <a:cs typeface="Arial" panose="020B0604020202020204" pitchFamily="34" charset="0"/>
              </a:rPr>
              <a:t>thiệp</a:t>
            </a:r>
            <a:r>
              <a:rPr lang="en-US" b="1" dirty="0">
                <a:solidFill>
                  <a:srgbClr val="388557"/>
                </a:solidFill>
                <a:latin typeface="Arial" panose="020B0604020202020204" pitchFamily="34" charset="0"/>
                <a:cs typeface="Arial" panose="020B0604020202020204" pitchFamily="34" charset="0"/>
              </a:rPr>
              <a:t> </a:t>
            </a:r>
            <a:r>
              <a:rPr lang="en-US" b="1" dirty="0" err="1">
                <a:solidFill>
                  <a:srgbClr val="388557"/>
                </a:solidFill>
                <a:latin typeface="Arial" panose="020B0604020202020204" pitchFamily="34" charset="0"/>
                <a:cs typeface="Arial" panose="020B0604020202020204" pitchFamily="34" charset="0"/>
              </a:rPr>
              <a:t>trong</a:t>
            </a:r>
            <a:r>
              <a:rPr lang="en-US" b="1" dirty="0">
                <a:solidFill>
                  <a:srgbClr val="388557"/>
                </a:solidFill>
                <a:latin typeface="Arial" panose="020B0604020202020204" pitchFamily="34" charset="0"/>
                <a:cs typeface="Arial" panose="020B0604020202020204" pitchFamily="34" charset="0"/>
              </a:rPr>
              <a:t> </a:t>
            </a:r>
            <a:r>
              <a:rPr lang="en-US" b="1" dirty="0" err="1">
                <a:solidFill>
                  <a:srgbClr val="388557"/>
                </a:solidFill>
                <a:latin typeface="Arial" panose="020B0604020202020204" pitchFamily="34" charset="0"/>
                <a:cs typeface="Arial" panose="020B0604020202020204" pitchFamily="34" charset="0"/>
              </a:rPr>
              <a:t>một</a:t>
            </a:r>
            <a:r>
              <a:rPr lang="en-US" b="1" dirty="0">
                <a:solidFill>
                  <a:srgbClr val="388557"/>
                </a:solidFill>
                <a:latin typeface="Arial" panose="020B0604020202020204" pitchFamily="34" charset="0"/>
                <a:cs typeface="Arial" panose="020B0604020202020204" pitchFamily="34" charset="0"/>
              </a:rPr>
              <a:t> </a:t>
            </a:r>
            <a:r>
              <a:rPr lang="en-US" b="1" dirty="0" err="1">
                <a:solidFill>
                  <a:srgbClr val="388557"/>
                </a:solidFill>
                <a:latin typeface="Arial" panose="020B0604020202020204" pitchFamily="34" charset="0"/>
                <a:cs typeface="Arial" panose="020B0604020202020204" pitchFamily="34" charset="0"/>
              </a:rPr>
              <a:t>thủ</a:t>
            </a:r>
            <a:r>
              <a:rPr lang="en-US" b="1" dirty="0">
                <a:solidFill>
                  <a:srgbClr val="388557"/>
                </a:solidFill>
                <a:latin typeface="Arial" panose="020B0604020202020204" pitchFamily="34" charset="0"/>
                <a:cs typeface="Arial" panose="020B0604020202020204" pitchFamily="34" charset="0"/>
              </a:rPr>
              <a:t> </a:t>
            </a:r>
            <a:r>
              <a:rPr lang="en-US" b="1" dirty="0" err="1">
                <a:solidFill>
                  <a:srgbClr val="388557"/>
                </a:solidFill>
                <a:latin typeface="Arial" panose="020B0604020202020204" pitchFamily="34" charset="0"/>
                <a:cs typeface="Arial" panose="020B0604020202020204" pitchFamily="34" charset="0"/>
              </a:rPr>
              <a:t>tục</a:t>
            </a:r>
            <a:endParaRPr lang="en-US" b="1" dirty="0">
              <a:solidFill>
                <a:srgbClr val="388557"/>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E476A104-F999-68B7-F287-766BBED04308}"/>
              </a:ext>
            </a:extLst>
          </p:cNvPr>
          <p:cNvSpPr txBox="1"/>
          <p:nvPr/>
        </p:nvSpPr>
        <p:spPr>
          <a:xfrm>
            <a:off x="199495" y="1888404"/>
            <a:ext cx="1576233" cy="1754326"/>
          </a:xfrm>
          <a:prstGeom prst="rect">
            <a:avLst/>
          </a:prstGeom>
          <a:noFill/>
          <a:ln>
            <a:solidFill>
              <a:srgbClr val="388557"/>
            </a:solidFill>
          </a:ln>
        </p:spPr>
        <p:txBody>
          <a:bodyPr wrap="square" rtlCol="0">
            <a:spAutoFit/>
          </a:bodyPr>
          <a:lstStyle/>
          <a:p>
            <a:r>
              <a:rPr lang="vi-VN" b="1" dirty="0">
                <a:solidFill>
                  <a:srgbClr val="14558F"/>
                </a:solidFill>
                <a:cs typeface="Arial" panose="020B0604020202020204" pitchFamily="34" charset="0"/>
              </a:rPr>
              <a:t>Cơ quan hoặc Hội đồng ban hành Thông báo về thủ tục</a:t>
            </a:r>
            <a:endParaRPr lang="en-US" b="1" dirty="0">
              <a:solidFill>
                <a:srgbClr val="14558F"/>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D12CDD0-A5CC-C0DC-AA97-A6EE909865EA}"/>
              </a:ext>
            </a:extLst>
          </p:cNvPr>
          <p:cNvSpPr txBox="1"/>
          <p:nvPr/>
        </p:nvSpPr>
        <p:spPr>
          <a:xfrm>
            <a:off x="2079094" y="1179347"/>
            <a:ext cx="2013857" cy="1200329"/>
          </a:xfrm>
          <a:prstGeom prst="rect">
            <a:avLst/>
          </a:prstGeom>
          <a:solidFill>
            <a:srgbClr val="388557"/>
          </a:solidFill>
          <a:ln>
            <a:solidFill>
              <a:schemeClr val="tx1"/>
            </a:solidFill>
          </a:ln>
        </p:spPr>
        <p:txBody>
          <a:bodyPr wrap="square" rtlCol="0">
            <a:spAutoFit/>
          </a:bodyPr>
          <a:lstStyle/>
          <a:p>
            <a:r>
              <a:rPr lang="vi-VN" dirty="0">
                <a:solidFill>
                  <a:schemeClr val="bg1"/>
                </a:solidFill>
              </a:rPr>
              <a:t>Người dự kiến tham gia nộp đơn kiến nghị xin can thiệp</a:t>
            </a:r>
            <a:endParaRPr lang="en-US" dirty="0">
              <a:solidFill>
                <a:schemeClr val="bg1"/>
              </a:solidFill>
            </a:endParaRPr>
          </a:p>
        </p:txBody>
      </p:sp>
      <p:sp>
        <p:nvSpPr>
          <p:cNvPr id="7" name="TextBox 6">
            <a:extLst>
              <a:ext uri="{FF2B5EF4-FFF2-40B4-BE49-F238E27FC236}">
                <a16:creationId xmlns:a16="http://schemas.microsoft.com/office/drawing/2014/main" id="{7AA1DED8-988D-0723-662D-6D5A72AEB777}"/>
              </a:ext>
            </a:extLst>
          </p:cNvPr>
          <p:cNvSpPr txBox="1"/>
          <p:nvPr/>
        </p:nvSpPr>
        <p:spPr>
          <a:xfrm>
            <a:off x="4434495" y="1182401"/>
            <a:ext cx="2370364" cy="1200329"/>
          </a:xfrm>
          <a:prstGeom prst="rect">
            <a:avLst/>
          </a:prstGeom>
          <a:solidFill>
            <a:srgbClr val="388557"/>
          </a:solidFill>
        </p:spPr>
        <p:txBody>
          <a:bodyPr wrap="square" rtlCol="0">
            <a:spAutoFit/>
          </a:bodyPr>
          <a:lstStyle/>
          <a:p>
            <a:r>
              <a:rPr lang="vi-VN" dirty="0">
                <a:solidFill>
                  <a:schemeClr val="bg1"/>
                </a:solidFill>
              </a:rPr>
              <a:t>DPU hoặc Hội đồng ra quyết định đối với đơn kiến nghị xin can thiệp</a:t>
            </a:r>
            <a:endParaRPr lang="en-US" dirty="0">
              <a:solidFill>
                <a:schemeClr val="bg1"/>
              </a:solidFill>
            </a:endParaRPr>
          </a:p>
        </p:txBody>
      </p:sp>
      <p:sp>
        <p:nvSpPr>
          <p:cNvPr id="9" name="TextBox 8">
            <a:extLst>
              <a:ext uri="{FF2B5EF4-FFF2-40B4-BE49-F238E27FC236}">
                <a16:creationId xmlns:a16="http://schemas.microsoft.com/office/drawing/2014/main" id="{FAF1F1A8-9335-B6D3-99FB-9AC2DBEEB448}"/>
              </a:ext>
            </a:extLst>
          </p:cNvPr>
          <p:cNvSpPr txBox="1"/>
          <p:nvPr/>
        </p:nvSpPr>
        <p:spPr>
          <a:xfrm>
            <a:off x="7112478" y="1179347"/>
            <a:ext cx="2390893" cy="1200329"/>
          </a:xfrm>
          <a:prstGeom prst="rect">
            <a:avLst/>
          </a:prstGeom>
          <a:solidFill>
            <a:srgbClr val="388557"/>
          </a:solidFill>
        </p:spPr>
        <p:txBody>
          <a:bodyPr wrap="square" rtlCol="0">
            <a:spAutoFit/>
          </a:bodyPr>
          <a:lstStyle/>
          <a:p>
            <a:r>
              <a:rPr lang="vi-VN" dirty="0">
                <a:solidFill>
                  <a:schemeClr val="bg1"/>
                </a:solidFill>
              </a:rPr>
              <a:t>Tư cách Bên Can thiệp được chấp thuận hoặc bị từ chối</a:t>
            </a:r>
            <a:endParaRPr lang="en-US" dirty="0">
              <a:solidFill>
                <a:schemeClr val="bg1"/>
              </a:solidFill>
            </a:endParaRPr>
          </a:p>
          <a:p>
            <a:endParaRPr lang="en-US" dirty="0">
              <a:solidFill>
                <a:schemeClr val="bg1"/>
              </a:solidFill>
            </a:endParaRPr>
          </a:p>
        </p:txBody>
      </p:sp>
      <p:sp>
        <p:nvSpPr>
          <p:cNvPr id="43" name="TextBox 42">
            <a:extLst>
              <a:ext uri="{FF2B5EF4-FFF2-40B4-BE49-F238E27FC236}">
                <a16:creationId xmlns:a16="http://schemas.microsoft.com/office/drawing/2014/main" id="{DF7BB154-BA57-6AF7-03A4-F0A4D9FE104A}"/>
              </a:ext>
            </a:extLst>
          </p:cNvPr>
          <p:cNvSpPr txBox="1"/>
          <p:nvPr/>
        </p:nvSpPr>
        <p:spPr>
          <a:xfrm>
            <a:off x="9612587" y="1178038"/>
            <a:ext cx="2511615" cy="1477328"/>
          </a:xfrm>
          <a:prstGeom prst="rect">
            <a:avLst/>
          </a:prstGeom>
          <a:noFill/>
          <a:ln>
            <a:solidFill>
              <a:srgbClr val="388557"/>
            </a:solidFill>
          </a:ln>
        </p:spPr>
        <p:txBody>
          <a:bodyPr wrap="square" rtlCol="0">
            <a:spAutoFit/>
          </a:bodyPr>
          <a:lstStyle/>
          <a:p>
            <a:r>
              <a:rPr lang="vi-VN" dirty="0">
                <a:solidFill>
                  <a:srgbClr val="388557"/>
                </a:solidFill>
              </a:rPr>
              <a:t>Việc được công nhận tư cách Bên Can thiệp là điều kiện tiên quyết để nhận tài trợ từ Chương trình</a:t>
            </a:r>
            <a:endParaRPr lang="en-US" dirty="0">
              <a:solidFill>
                <a:srgbClr val="388557"/>
              </a:solidFill>
            </a:endParaRPr>
          </a:p>
        </p:txBody>
      </p:sp>
      <p:sp>
        <p:nvSpPr>
          <p:cNvPr id="68" name="Rectangle 67">
            <a:extLst>
              <a:ext uri="{FF2B5EF4-FFF2-40B4-BE49-F238E27FC236}">
                <a16:creationId xmlns:a16="http://schemas.microsoft.com/office/drawing/2014/main" id="{2ED83E1D-9F65-473D-14B6-0F581A7FEA7B}"/>
              </a:ext>
            </a:extLst>
          </p:cNvPr>
          <p:cNvSpPr/>
          <p:nvPr/>
        </p:nvSpPr>
        <p:spPr>
          <a:xfrm>
            <a:off x="3479719" y="2649734"/>
            <a:ext cx="5073649" cy="2912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600" b="1" dirty="0">
                <a:solidFill>
                  <a:srgbClr val="14558F"/>
                </a:solidFill>
              </a:rPr>
              <a:t>Quy trình nộp đơn xin tài trợ cho Bên Can thiệp</a:t>
            </a:r>
            <a:endParaRPr lang="en-US" sz="1600" b="1" dirty="0">
              <a:solidFill>
                <a:srgbClr val="14558F"/>
              </a:solidFill>
            </a:endParaRPr>
          </a:p>
        </p:txBody>
      </p:sp>
      <p:sp>
        <p:nvSpPr>
          <p:cNvPr id="10" name="TextBox 9">
            <a:extLst>
              <a:ext uri="{FF2B5EF4-FFF2-40B4-BE49-F238E27FC236}">
                <a16:creationId xmlns:a16="http://schemas.microsoft.com/office/drawing/2014/main" id="{6DAD94DE-9AF3-1674-CB99-E0C0CD9428D9}"/>
              </a:ext>
            </a:extLst>
          </p:cNvPr>
          <p:cNvSpPr txBox="1"/>
          <p:nvPr/>
        </p:nvSpPr>
        <p:spPr>
          <a:xfrm>
            <a:off x="1954362" y="3235958"/>
            <a:ext cx="2284188" cy="923330"/>
          </a:xfrm>
          <a:prstGeom prst="rect">
            <a:avLst/>
          </a:prstGeom>
          <a:solidFill>
            <a:srgbClr val="14558F"/>
          </a:solidFill>
        </p:spPr>
        <p:txBody>
          <a:bodyPr wrap="square" rtlCol="0">
            <a:spAutoFit/>
          </a:bodyPr>
          <a:lstStyle/>
          <a:p>
            <a:r>
              <a:rPr lang="vi-VN" dirty="0">
                <a:solidFill>
                  <a:schemeClr val="bg1"/>
                </a:solidFill>
              </a:rPr>
              <a:t>Người nộp đơn tạo tài khoản và hồ sơ trên hệ thống</a:t>
            </a:r>
            <a:endParaRPr lang="en-US" dirty="0">
              <a:solidFill>
                <a:schemeClr val="bg1"/>
              </a:solidFill>
            </a:endParaRPr>
          </a:p>
        </p:txBody>
      </p:sp>
      <p:sp>
        <p:nvSpPr>
          <p:cNvPr id="12" name="TextBox 11">
            <a:extLst>
              <a:ext uri="{FF2B5EF4-FFF2-40B4-BE49-F238E27FC236}">
                <a16:creationId xmlns:a16="http://schemas.microsoft.com/office/drawing/2014/main" id="{5B34C5A4-17E6-62FC-64B5-95948CBF3DDC}"/>
              </a:ext>
            </a:extLst>
          </p:cNvPr>
          <p:cNvSpPr txBox="1"/>
          <p:nvPr/>
        </p:nvSpPr>
        <p:spPr>
          <a:xfrm>
            <a:off x="4681687" y="3239950"/>
            <a:ext cx="2370365" cy="923330"/>
          </a:xfrm>
          <a:prstGeom prst="rect">
            <a:avLst/>
          </a:prstGeom>
          <a:solidFill>
            <a:srgbClr val="14558F"/>
          </a:solidFill>
        </p:spPr>
        <p:txBody>
          <a:bodyPr wrap="square" rtlCol="0">
            <a:spAutoFit/>
          </a:bodyPr>
          <a:lstStyle/>
          <a:p>
            <a:r>
              <a:rPr lang="vi-VN" dirty="0">
                <a:solidFill>
                  <a:schemeClr val="bg1"/>
                </a:solidFill>
              </a:rPr>
              <a:t>Người nộp đơn nộp hồ sơ trước thời hạn can thiệp</a:t>
            </a:r>
            <a:endParaRPr lang="en-US" dirty="0">
              <a:solidFill>
                <a:schemeClr val="bg1"/>
              </a:solidFill>
            </a:endParaRPr>
          </a:p>
        </p:txBody>
      </p:sp>
      <p:sp>
        <p:nvSpPr>
          <p:cNvPr id="13" name="TextBox 12">
            <a:extLst>
              <a:ext uri="{FF2B5EF4-FFF2-40B4-BE49-F238E27FC236}">
                <a16:creationId xmlns:a16="http://schemas.microsoft.com/office/drawing/2014/main" id="{F5897D40-C0AF-5103-28EE-FE74304E35F2}"/>
              </a:ext>
            </a:extLst>
          </p:cNvPr>
          <p:cNvSpPr txBox="1"/>
          <p:nvPr/>
        </p:nvSpPr>
        <p:spPr>
          <a:xfrm>
            <a:off x="7642600" y="3250836"/>
            <a:ext cx="2537016" cy="1200329"/>
          </a:xfrm>
          <a:prstGeom prst="rect">
            <a:avLst/>
          </a:prstGeom>
          <a:solidFill>
            <a:srgbClr val="14558F"/>
          </a:solidFill>
        </p:spPr>
        <p:txBody>
          <a:bodyPr wrap="square" rtlCol="0">
            <a:spAutoFit/>
          </a:bodyPr>
          <a:lstStyle/>
          <a:p>
            <a:r>
              <a:rPr lang="vi-VN" dirty="0">
                <a:solidFill>
                  <a:schemeClr val="bg1"/>
                </a:solidFill>
              </a:rPr>
              <a:t>Đơn vị quản lý chương trình xem xét tính đầy đủ của hồ sơ trong vòng 10 ngày làm việc</a:t>
            </a:r>
            <a:endParaRPr lang="en-US" dirty="0">
              <a:solidFill>
                <a:schemeClr val="bg1"/>
              </a:solidFill>
            </a:endParaRPr>
          </a:p>
        </p:txBody>
      </p:sp>
      <p:sp>
        <p:nvSpPr>
          <p:cNvPr id="14" name="TextBox 13">
            <a:extLst>
              <a:ext uri="{FF2B5EF4-FFF2-40B4-BE49-F238E27FC236}">
                <a16:creationId xmlns:a16="http://schemas.microsoft.com/office/drawing/2014/main" id="{0AEB7FDF-3FB4-8840-4E74-2EB5DBDAFEAF}"/>
              </a:ext>
            </a:extLst>
          </p:cNvPr>
          <p:cNvSpPr txBox="1"/>
          <p:nvPr/>
        </p:nvSpPr>
        <p:spPr>
          <a:xfrm>
            <a:off x="7642600" y="4493069"/>
            <a:ext cx="3699851" cy="923330"/>
          </a:xfrm>
          <a:prstGeom prst="rect">
            <a:avLst/>
          </a:prstGeom>
          <a:solidFill>
            <a:srgbClr val="14558F"/>
          </a:solidFill>
        </p:spPr>
        <p:txBody>
          <a:bodyPr wrap="square" rtlCol="0">
            <a:spAutoFit/>
          </a:bodyPr>
          <a:lstStyle/>
          <a:p>
            <a:r>
              <a:rPr lang="en-US" dirty="0" err="1">
                <a:solidFill>
                  <a:schemeClr val="bg1"/>
                </a:solidFill>
              </a:rPr>
              <a:t>Nộp</a:t>
            </a:r>
            <a:r>
              <a:rPr lang="en-US" dirty="0">
                <a:solidFill>
                  <a:schemeClr val="bg1"/>
                </a:solidFill>
              </a:rPr>
              <a:t> </a:t>
            </a:r>
            <a:r>
              <a:rPr lang="en-US" dirty="0" err="1">
                <a:solidFill>
                  <a:schemeClr val="bg1"/>
                </a:solidFill>
              </a:rPr>
              <a:t>báo</a:t>
            </a:r>
            <a:r>
              <a:rPr lang="en-US" dirty="0">
                <a:solidFill>
                  <a:schemeClr val="bg1"/>
                </a:solidFill>
              </a:rPr>
              <a:t> </a:t>
            </a:r>
            <a:r>
              <a:rPr lang="en-US" dirty="0" err="1">
                <a:solidFill>
                  <a:schemeClr val="bg1"/>
                </a:solidFill>
              </a:rPr>
              <a:t>cáo</a:t>
            </a:r>
            <a:r>
              <a:rPr lang="en-US" dirty="0">
                <a:solidFill>
                  <a:schemeClr val="bg1"/>
                </a:solidFill>
              </a:rPr>
              <a:t> </a:t>
            </a:r>
            <a:r>
              <a:rPr lang="en-US" dirty="0" err="1">
                <a:solidFill>
                  <a:schemeClr val="bg1"/>
                </a:solidFill>
              </a:rPr>
              <a:t>cuối</a:t>
            </a:r>
            <a:r>
              <a:rPr lang="en-US" dirty="0">
                <a:solidFill>
                  <a:schemeClr val="bg1"/>
                </a:solidFill>
              </a:rPr>
              <a:t> </a:t>
            </a:r>
            <a:r>
              <a:rPr lang="en-US" dirty="0" err="1">
                <a:solidFill>
                  <a:schemeClr val="bg1"/>
                </a:solidFill>
              </a:rPr>
              <a:t>cùng</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vòng</a:t>
            </a:r>
            <a:r>
              <a:rPr lang="en-US" dirty="0">
                <a:solidFill>
                  <a:schemeClr val="bg1"/>
                </a:solidFill>
              </a:rPr>
              <a:t> 30 </a:t>
            </a:r>
            <a:r>
              <a:rPr lang="en-US" dirty="0" err="1">
                <a:solidFill>
                  <a:schemeClr val="bg1"/>
                </a:solidFill>
              </a:rPr>
              <a:t>ngày</a:t>
            </a:r>
            <a:r>
              <a:rPr lang="en-US" dirty="0">
                <a:solidFill>
                  <a:schemeClr val="bg1"/>
                </a:solidFill>
              </a:rPr>
              <a:t> </a:t>
            </a:r>
            <a:r>
              <a:rPr lang="en-US" dirty="0" err="1">
                <a:solidFill>
                  <a:schemeClr val="bg1"/>
                </a:solidFill>
              </a:rPr>
              <a:t>kể</a:t>
            </a:r>
            <a:r>
              <a:rPr lang="en-US" dirty="0">
                <a:solidFill>
                  <a:schemeClr val="bg1"/>
                </a:solidFill>
              </a:rPr>
              <a:t> </a:t>
            </a:r>
            <a:r>
              <a:rPr lang="en-US" dirty="0" err="1">
                <a:solidFill>
                  <a:schemeClr val="bg1"/>
                </a:solidFill>
              </a:rPr>
              <a:t>từ</a:t>
            </a:r>
            <a:r>
              <a:rPr lang="en-US" dirty="0">
                <a:solidFill>
                  <a:schemeClr val="bg1"/>
                </a:solidFill>
              </a:rPr>
              <a:t> </a:t>
            </a:r>
            <a:r>
              <a:rPr lang="en-US" dirty="0" err="1">
                <a:solidFill>
                  <a:schemeClr val="bg1"/>
                </a:solidFill>
              </a:rPr>
              <a:t>khi</a:t>
            </a:r>
            <a:r>
              <a:rPr lang="en-US" dirty="0">
                <a:solidFill>
                  <a:schemeClr val="bg1"/>
                </a:solidFill>
              </a:rPr>
              <a:t> </a:t>
            </a:r>
            <a:r>
              <a:rPr lang="en-US" dirty="0" err="1">
                <a:solidFill>
                  <a:schemeClr val="bg1"/>
                </a:solidFill>
              </a:rPr>
              <a:t>kết</a:t>
            </a:r>
            <a:r>
              <a:rPr lang="en-US" dirty="0">
                <a:solidFill>
                  <a:schemeClr val="bg1"/>
                </a:solidFill>
              </a:rPr>
              <a:t> </a:t>
            </a:r>
            <a:r>
              <a:rPr lang="en-US" dirty="0" err="1">
                <a:solidFill>
                  <a:schemeClr val="bg1"/>
                </a:solidFill>
              </a:rPr>
              <a:t>thúc</a:t>
            </a:r>
            <a:r>
              <a:rPr lang="en-US" dirty="0">
                <a:solidFill>
                  <a:schemeClr val="bg1"/>
                </a:solidFill>
              </a:rPr>
              <a:t> </a:t>
            </a:r>
            <a:r>
              <a:rPr lang="en-US" dirty="0" err="1">
                <a:solidFill>
                  <a:schemeClr val="bg1"/>
                </a:solidFill>
              </a:rPr>
              <a:t>thủ</a:t>
            </a:r>
            <a:r>
              <a:rPr lang="en-US" dirty="0">
                <a:solidFill>
                  <a:schemeClr val="bg1"/>
                </a:solidFill>
              </a:rPr>
              <a:t> </a:t>
            </a:r>
            <a:r>
              <a:rPr lang="en-US" dirty="0" err="1">
                <a:solidFill>
                  <a:schemeClr val="bg1"/>
                </a:solidFill>
              </a:rPr>
              <a:t>tục</a:t>
            </a:r>
            <a:endParaRPr lang="en-US" dirty="0">
              <a:solidFill>
                <a:schemeClr val="bg1"/>
              </a:solidFill>
            </a:endParaRPr>
          </a:p>
        </p:txBody>
      </p:sp>
      <p:sp>
        <p:nvSpPr>
          <p:cNvPr id="15" name="TextBox 14">
            <a:extLst>
              <a:ext uri="{FF2B5EF4-FFF2-40B4-BE49-F238E27FC236}">
                <a16:creationId xmlns:a16="http://schemas.microsoft.com/office/drawing/2014/main" id="{667F09EB-27F3-3AD5-15BD-1B2F941B7066}"/>
              </a:ext>
            </a:extLst>
          </p:cNvPr>
          <p:cNvSpPr txBox="1"/>
          <p:nvPr/>
        </p:nvSpPr>
        <p:spPr>
          <a:xfrm>
            <a:off x="7575665" y="5479782"/>
            <a:ext cx="2319835" cy="1077218"/>
          </a:xfrm>
          <a:prstGeom prst="rect">
            <a:avLst/>
          </a:prstGeom>
          <a:noFill/>
          <a:ln>
            <a:solidFill>
              <a:srgbClr val="14558F"/>
            </a:solidFill>
          </a:ln>
        </p:spPr>
        <p:txBody>
          <a:bodyPr wrap="square" rtlCol="0">
            <a:spAutoFit/>
          </a:bodyPr>
          <a:lstStyle/>
          <a:p>
            <a:r>
              <a:rPr lang="vi-VN" sz="1600" dirty="0">
                <a:solidFill>
                  <a:srgbClr val="14558F"/>
                </a:solidFill>
              </a:rPr>
              <a:t>Cấp tài trợ có điều kiện nếu chưa có quyết định về đơn kiến nghị xin can thiệp</a:t>
            </a:r>
            <a:endParaRPr lang="en-US" sz="1600" dirty="0">
              <a:solidFill>
                <a:srgbClr val="14558F"/>
              </a:solidFill>
            </a:endParaRPr>
          </a:p>
        </p:txBody>
      </p:sp>
      <p:sp>
        <p:nvSpPr>
          <p:cNvPr id="22" name="TextBox 21">
            <a:extLst>
              <a:ext uri="{FF2B5EF4-FFF2-40B4-BE49-F238E27FC236}">
                <a16:creationId xmlns:a16="http://schemas.microsoft.com/office/drawing/2014/main" id="{E98501B5-87FD-F065-F91B-507723BF1682}"/>
              </a:ext>
            </a:extLst>
          </p:cNvPr>
          <p:cNvSpPr txBox="1"/>
          <p:nvPr/>
        </p:nvSpPr>
        <p:spPr>
          <a:xfrm>
            <a:off x="4681687" y="4706758"/>
            <a:ext cx="2537017" cy="1200329"/>
          </a:xfrm>
          <a:prstGeom prst="rect">
            <a:avLst/>
          </a:prstGeom>
          <a:solidFill>
            <a:srgbClr val="14558F"/>
          </a:solidFill>
        </p:spPr>
        <p:txBody>
          <a:bodyPr wrap="square" rtlCol="0">
            <a:spAutoFit/>
          </a:bodyPr>
          <a:lstStyle/>
          <a:p>
            <a:r>
              <a:rPr lang="vi-VN" dirty="0">
                <a:solidFill>
                  <a:schemeClr val="bg1"/>
                </a:solidFill>
              </a:rPr>
              <a:t>Có thể cấp tài trợ có điều kiện nếu chưa có quyết định về đơn xin can thiệp</a:t>
            </a:r>
            <a:endParaRPr lang="en-US" dirty="0">
              <a:solidFill>
                <a:schemeClr val="bg1"/>
              </a:solidFill>
            </a:endParaRPr>
          </a:p>
        </p:txBody>
      </p:sp>
      <p:sp>
        <p:nvSpPr>
          <p:cNvPr id="23" name="TextBox 22">
            <a:extLst>
              <a:ext uri="{FF2B5EF4-FFF2-40B4-BE49-F238E27FC236}">
                <a16:creationId xmlns:a16="http://schemas.microsoft.com/office/drawing/2014/main" id="{A7005D1C-0EC9-EC1F-6A30-4F7A25C29A06}"/>
              </a:ext>
            </a:extLst>
          </p:cNvPr>
          <p:cNvSpPr txBox="1"/>
          <p:nvPr/>
        </p:nvSpPr>
        <p:spPr>
          <a:xfrm>
            <a:off x="1954361" y="4703290"/>
            <a:ext cx="2370365" cy="1754326"/>
          </a:xfrm>
          <a:prstGeom prst="rect">
            <a:avLst/>
          </a:prstGeom>
          <a:solidFill>
            <a:srgbClr val="14558F"/>
          </a:solidFill>
        </p:spPr>
        <p:txBody>
          <a:bodyPr wrap="square" rtlCol="0">
            <a:spAutoFit/>
          </a:bodyPr>
          <a:lstStyle/>
          <a:p>
            <a:r>
              <a:rPr lang="vi-VN" dirty="0">
                <a:solidFill>
                  <a:schemeClr val="bg1"/>
                </a:solidFill>
              </a:rPr>
              <a:t>Đơn vị quản lý chương trình xem xét hồ sơ và ban hành quyết định bằng văn bản trong vòng 30 ngày</a:t>
            </a:r>
            <a:endParaRPr lang="en-US" dirty="0">
              <a:solidFill>
                <a:schemeClr val="bg1"/>
              </a:solidFill>
            </a:endParaRPr>
          </a:p>
        </p:txBody>
      </p:sp>
      <p:cxnSp>
        <p:nvCxnSpPr>
          <p:cNvPr id="39" name="Connector: Elbow 38">
            <a:extLst>
              <a:ext uri="{FF2B5EF4-FFF2-40B4-BE49-F238E27FC236}">
                <a16:creationId xmlns:a16="http://schemas.microsoft.com/office/drawing/2014/main" id="{194B5FA1-789E-FC23-A7CC-FF4EF1E3181B}"/>
              </a:ext>
              <a:ext uri="{C183D7F6-B498-43B3-948B-1728B52AA6E4}">
                <adec:decorative xmlns:adec="http://schemas.microsoft.com/office/drawing/2017/decorative" val="1"/>
              </a:ext>
            </a:extLst>
          </p:cNvPr>
          <p:cNvCxnSpPr>
            <a:cxnSpLocks/>
            <a:stCxn id="28" idx="0"/>
            <a:endCxn id="3" idx="1"/>
          </p:cNvCxnSpPr>
          <p:nvPr/>
        </p:nvCxnSpPr>
        <p:spPr>
          <a:xfrm rot="5400000" flipH="1" flipV="1">
            <a:off x="1478907" y="1288217"/>
            <a:ext cx="108892" cy="1091482"/>
          </a:xfrm>
          <a:prstGeom prst="bentConnector2">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1A37C8CD-D5DB-4B59-B4A0-05264186E264}"/>
              </a:ext>
              <a:ext uri="{C183D7F6-B498-43B3-948B-1728B52AA6E4}">
                <adec:decorative xmlns:adec="http://schemas.microsoft.com/office/drawing/2017/decorative" val="1"/>
              </a:ext>
            </a:extLst>
          </p:cNvPr>
          <p:cNvCxnSpPr>
            <a:cxnSpLocks/>
            <a:stCxn id="3" idx="3"/>
            <a:endCxn id="7" idx="1"/>
          </p:cNvCxnSpPr>
          <p:nvPr/>
        </p:nvCxnSpPr>
        <p:spPr>
          <a:xfrm>
            <a:off x="4092951" y="1779512"/>
            <a:ext cx="341544" cy="305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59C98FD3-7A47-C45A-99F6-7244E05EB074}"/>
              </a:ext>
              <a:ext uri="{C183D7F6-B498-43B3-948B-1728B52AA6E4}">
                <adec:decorative xmlns:adec="http://schemas.microsoft.com/office/drawing/2017/decorative" val="1"/>
              </a:ext>
            </a:extLst>
          </p:cNvPr>
          <p:cNvCxnSpPr>
            <a:cxnSpLocks/>
            <a:stCxn id="7" idx="3"/>
            <a:endCxn id="9" idx="1"/>
          </p:cNvCxnSpPr>
          <p:nvPr/>
        </p:nvCxnSpPr>
        <p:spPr>
          <a:xfrm flipV="1">
            <a:off x="6804859" y="1779512"/>
            <a:ext cx="307619" cy="305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nector: Elbow 69">
            <a:extLst>
              <a:ext uri="{FF2B5EF4-FFF2-40B4-BE49-F238E27FC236}">
                <a16:creationId xmlns:a16="http://schemas.microsoft.com/office/drawing/2014/main" id="{9CDC6D37-5D47-8D7D-52DE-0D520785A28B}"/>
              </a:ext>
              <a:ext uri="{C183D7F6-B498-43B3-948B-1728B52AA6E4}">
                <adec:decorative xmlns:adec="http://schemas.microsoft.com/office/drawing/2017/decorative" val="1"/>
              </a:ext>
            </a:extLst>
          </p:cNvPr>
          <p:cNvCxnSpPr>
            <a:cxnSpLocks/>
            <a:stCxn id="28" idx="2"/>
            <a:endCxn id="10" idx="1"/>
          </p:cNvCxnSpPr>
          <p:nvPr/>
        </p:nvCxnSpPr>
        <p:spPr>
          <a:xfrm rot="16200000" flipH="1">
            <a:off x="1443541" y="3186801"/>
            <a:ext cx="54893" cy="966750"/>
          </a:xfrm>
          <a:prstGeom prst="bentConnector2">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ADFB7BD1-9DFF-90A1-AAF7-B5415CCD5FB2}"/>
              </a:ext>
              <a:ext uri="{C183D7F6-B498-43B3-948B-1728B52AA6E4}">
                <adec:decorative xmlns:adec="http://schemas.microsoft.com/office/drawing/2017/decorative" val="1"/>
              </a:ext>
            </a:extLst>
          </p:cNvPr>
          <p:cNvCxnSpPr>
            <a:cxnSpLocks/>
            <a:stCxn id="10" idx="3"/>
            <a:endCxn id="12" idx="1"/>
          </p:cNvCxnSpPr>
          <p:nvPr/>
        </p:nvCxnSpPr>
        <p:spPr>
          <a:xfrm>
            <a:off x="4238550" y="3697623"/>
            <a:ext cx="443137" cy="3992"/>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6A8BDB00-51E8-C377-E34F-396B807D480D}"/>
              </a:ext>
              <a:ext uri="{C183D7F6-B498-43B3-948B-1728B52AA6E4}">
                <adec:decorative xmlns:adec="http://schemas.microsoft.com/office/drawing/2017/decorative" val="1"/>
              </a:ext>
            </a:extLst>
          </p:cNvPr>
          <p:cNvCxnSpPr>
            <a:cxnSpLocks/>
            <a:stCxn id="12" idx="3"/>
            <a:endCxn id="13" idx="1"/>
          </p:cNvCxnSpPr>
          <p:nvPr/>
        </p:nvCxnSpPr>
        <p:spPr>
          <a:xfrm>
            <a:off x="7052052" y="3701615"/>
            <a:ext cx="590548" cy="149386"/>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3C33F236-D849-82FC-3325-4B9F3A0AB88F}"/>
              </a:ext>
              <a:ext uri="{C183D7F6-B498-43B3-948B-1728B52AA6E4}">
                <adec:decorative xmlns:adec="http://schemas.microsoft.com/office/drawing/2017/decorative" val="1"/>
              </a:ext>
            </a:extLst>
          </p:cNvPr>
          <p:cNvCxnSpPr>
            <a:cxnSpLocks/>
            <a:stCxn id="14" idx="1"/>
            <a:endCxn id="22" idx="3"/>
          </p:cNvCxnSpPr>
          <p:nvPr/>
        </p:nvCxnSpPr>
        <p:spPr>
          <a:xfrm flipH="1">
            <a:off x="7218704" y="4954734"/>
            <a:ext cx="423896" cy="352189"/>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onnector: Elbow 91">
            <a:extLst>
              <a:ext uri="{FF2B5EF4-FFF2-40B4-BE49-F238E27FC236}">
                <a16:creationId xmlns:a16="http://schemas.microsoft.com/office/drawing/2014/main" id="{CD956A7B-0D85-A6CB-3654-5E049E62E0BE}"/>
              </a:ext>
              <a:ext uri="{C183D7F6-B498-43B3-948B-1728B52AA6E4}">
                <adec:decorative xmlns:adec="http://schemas.microsoft.com/office/drawing/2017/decorative" val="1"/>
              </a:ext>
            </a:extLst>
          </p:cNvPr>
          <p:cNvCxnSpPr>
            <a:cxnSpLocks/>
            <a:stCxn id="13" idx="3"/>
            <a:endCxn id="14" idx="3"/>
          </p:cNvCxnSpPr>
          <p:nvPr/>
        </p:nvCxnSpPr>
        <p:spPr>
          <a:xfrm>
            <a:off x="10179616" y="3851001"/>
            <a:ext cx="1162835" cy="1103733"/>
          </a:xfrm>
          <a:prstGeom prst="bentConnector3">
            <a:avLst>
              <a:gd name="adj1" fmla="val 119659"/>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D77908F6-140C-E145-271B-E42F24314A4D}"/>
              </a:ext>
              <a:ext uri="{C183D7F6-B498-43B3-948B-1728B52AA6E4}">
                <adec:decorative xmlns:adec="http://schemas.microsoft.com/office/drawing/2017/decorative" val="1"/>
              </a:ext>
            </a:extLst>
          </p:cNvPr>
          <p:cNvCxnSpPr>
            <a:cxnSpLocks/>
            <a:stCxn id="22" idx="1"/>
            <a:endCxn id="23" idx="3"/>
          </p:cNvCxnSpPr>
          <p:nvPr/>
        </p:nvCxnSpPr>
        <p:spPr>
          <a:xfrm flipH="1">
            <a:off x="4324726" y="5306923"/>
            <a:ext cx="356961" cy="273530"/>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99B320FC-ACAD-B1F7-836B-67918A4C767A}"/>
              </a:ext>
            </a:extLst>
          </p:cNvPr>
          <p:cNvSpPr>
            <a:spLocks noGrp="1"/>
          </p:cNvSpPr>
          <p:nvPr>
            <p:ph type="sldNum" sz="quarter" idx="12"/>
          </p:nvPr>
        </p:nvSpPr>
        <p:spPr>
          <a:xfrm>
            <a:off x="11530360" y="6248201"/>
            <a:ext cx="661639" cy="412429"/>
          </a:xfrm>
        </p:spPr>
        <p:txBody>
          <a:bodyPr/>
          <a:lstStyle/>
          <a:p>
            <a:fld id="{330EA680-D336-4FF7-8B7A-9848BB0A1C32}" type="slidenum">
              <a:rPr lang="en-US" sz="1800" smtClean="0">
                <a:solidFill>
                  <a:schemeClr val="tx1"/>
                </a:solidFill>
              </a:rPr>
              <a:t>9</a:t>
            </a:fld>
            <a:endParaRPr lang="en-US" sz="1800">
              <a:solidFill>
                <a:schemeClr val="tx1"/>
              </a:solidFill>
            </a:endParaRPr>
          </a:p>
        </p:txBody>
      </p:sp>
    </p:spTree>
    <p:extLst>
      <p:ext uri="{BB962C8B-B14F-4D97-AF65-F5344CB8AC3E}">
        <p14:creationId xmlns:p14="http://schemas.microsoft.com/office/powerpoint/2010/main" val="108978798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382</TotalTime>
  <Words>3837</Words>
  <Application>Microsoft Office PowerPoint</Application>
  <PresentationFormat>Widescreen</PresentationFormat>
  <Paragraphs>331</Paragraphs>
  <Slides>27</Slides>
  <Notes>24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Aptos</vt:lpstr>
      <vt:lpstr>Aptos Display</vt:lpstr>
      <vt:lpstr>Arial</vt:lpstr>
      <vt:lpstr>Calibri</vt:lpstr>
      <vt:lpstr>Courier New</vt:lpstr>
      <vt:lpstr>Wingdings</vt:lpstr>
      <vt:lpstr>1_office theme</vt:lpstr>
      <vt:lpstr>Office Theme</vt:lpstr>
      <vt:lpstr>2_Office Theme</vt:lpstr>
      <vt:lpstr>Trang tiêu đề: Tên sự kiện</vt:lpstr>
      <vt:lpstr>Hướng dẫn Phiên dịch</vt:lpstr>
      <vt:lpstr>Chương trình nghị sự</vt:lpstr>
      <vt:lpstr>Các nội dung chính được trình bày</vt:lpstr>
      <vt:lpstr>Mục đích của Chương trình Tài trợ Hỗ trợ Bên Can thiệp (“Chương trình”)</vt:lpstr>
      <vt:lpstr>Các thủ tục đủ điều kiện nhận tài trợ cho việc can thiệp</vt:lpstr>
      <vt:lpstr>Quyền và Trách nhiệm của Bên Can thiệp</vt:lpstr>
      <vt:lpstr>Quy trình trở thành Bên Can thiệp</vt:lpstr>
      <vt:lpstr>Quy trình can thiệp &amp; quy trình nộp đơn xin tài trợ cho Bên Can thiệp</vt:lpstr>
      <vt:lpstr>Các đối tượng đủ điều kiện nhận tài trợ</vt:lpstr>
      <vt:lpstr>Thông tin cần cung cấp trong hồ sơ xin tài trợ</vt:lpstr>
      <vt:lpstr>Khoản tài trợ và thanh toán</vt:lpstr>
      <vt:lpstr>Việc sử dụng nguồn tài trợ</vt:lpstr>
      <vt:lpstr>Hệ thống Quản lý Tài trợ (GMS) – Màn hình đăng nhập</vt:lpstr>
      <vt:lpstr>Hệ thống Quản lý Tài trợ (GMS) – Cổng nộp hồ sơ trực tuyến</vt:lpstr>
      <vt:lpstr>Các nguồn hỗ trợ dành cho người nộp đơn</vt:lpstr>
      <vt:lpstr>Chương trình Tài trợ Hỗ trợ Bên Can thiệp</vt:lpstr>
      <vt:lpstr>Ban Vận động Chính sách Năng lượng và Bảo vệ Người trả phí (ERA) thuộc Văn phòng Tổng Chưởng lý (AGO)</vt:lpstr>
      <vt:lpstr>Nhóm Làm việc Các Bên Liên quan</vt:lpstr>
      <vt:lpstr>Vì sao nên tham gia?</vt:lpstr>
      <vt:lpstr>Bạn có thể tham gia như thế nào?</vt:lpstr>
      <vt:lpstr>Những điều cần cân nhắc đối với bên can thiệp mới (đây không phải là tư vấn pháp lý)</vt:lpstr>
      <vt:lpstr>Những điều cần cân nhắc đối với bên can thiệp mới (tiếp theo) (đây không phải là tư vấn pháp lý)</vt:lpstr>
      <vt:lpstr>Những điều cần cân nhắc đối với bên can thiệp mới </vt:lpstr>
      <vt:lpstr>Nguồn tài liệu của AGO</vt:lpstr>
      <vt:lpstr>Thông tin liên hệ của AGO</vt:lpstr>
      <vt:lpstr>Questions or Comments??</vt:lpstr>
    </vt:vector>
  </TitlesOfParts>
  <Company>Executive Office of Energy and 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Event Name</dc:title>
  <dc:creator>Hunt, Amanda G (DPU)</dc:creator>
  <cp:lastModifiedBy>Hunt, Amanda G (DPU)</cp:lastModifiedBy>
  <cp:revision>25</cp:revision>
  <dcterms:created xsi:type="dcterms:W3CDTF">2026-06-01T18:04:29Z</dcterms:created>
  <dcterms:modified xsi:type="dcterms:W3CDTF">2026-07-17T18:41:54Z</dcterms:modified>
</cp:coreProperties>
</file>