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microsoft.com/office/2020/02/relationships/classificationlabels" Target="docMetadata/LabelInfo.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65" r:id="rId2"/>
    <p:sldMasterId id="2147483677" r:id="rId3"/>
  </p:sldMasterIdLst>
  <p:notesMasterIdLst>
    <p:notesMasterId r:id="rId31"/>
  </p:notesMasterIdLst>
  <p:sldIdLst>
    <p:sldId id="257" r:id="rId4"/>
    <p:sldId id="259" r:id="rId5"/>
    <p:sldId id="258" r:id="rId6"/>
    <p:sldId id="279" r:id="rId7"/>
    <p:sldId id="278" r:id="rId8"/>
    <p:sldId id="261" r:id="rId9"/>
    <p:sldId id="262" r:id="rId10"/>
    <p:sldId id="264" r:id="rId11"/>
    <p:sldId id="268" r:id="rId12"/>
    <p:sldId id="320" r:id="rId13"/>
    <p:sldId id="269" r:id="rId14"/>
    <p:sldId id="275" r:id="rId15"/>
    <p:sldId id="273" r:id="rId16"/>
    <p:sldId id="322" r:id="rId17"/>
    <p:sldId id="271" r:id="rId18"/>
    <p:sldId id="277" r:id="rId19"/>
    <p:sldId id="577" r:id="rId20"/>
    <p:sldId id="592" r:id="rId21"/>
    <p:sldId id="591" r:id="rId22"/>
    <p:sldId id="597" r:id="rId23"/>
    <p:sldId id="274" r:id="rId24"/>
    <p:sldId id="598" r:id="rId25"/>
    <p:sldId id="594" r:id="rId26"/>
    <p:sldId id="599" r:id="rId27"/>
    <p:sldId id="590" r:id="rId28"/>
    <p:sldId id="600" r:id="rId29"/>
    <p:sldId id="272" r:id="rId3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2116216-1339-3A8D-9DB9-1C9793E17D8F}" name="Hunt, Amanda G (DPU)" initials="H(" userId="S::amanda.g.hunt@mass.gov::291c91a5-8240-4775-aaef-03884c6e4fb8" providerId="AD"/>
  <p188:author id="{B6DF8842-9536-1F40-55BA-AACC3D542774}" name="Nyamekye, Andrea (DPU)" initials="NA" userId="S::andrea.nyamekye2@mass.gov::7b32bf3b-5894-42cc-9ebb-17383f619e81" providerId="AD"/>
  <p188:author id="{09480C9C-3575-F65B-7EC4-560B42DE0174}" name="Dieffenbach, Paulina (DPU)" initials="PD" userId="S::Paulina.Dieffenbach@mass.gov::24324339-f34a-4d83-bf7e-8554c58abc0a" providerId="AD"/>
  <p188:author id="{DB2978AC-6770-BDF2-E7BA-AA381DAE7E5A}" name="Hunt, Amanda G (DPU)" initials="AH" userId="S::Amanda.G.Hunt@mass.gov::291c91a5-8240-4775-aaef-03884c6e4fb8" providerId="AD"/>
  <p188:author id="{CD8321DA-A0B8-5F26-005D-DA8058CF9E06}" name="Dieffenbach, Paulina (DPU)" initials="DP" userId="S::paulina.dieffenbach@mass.gov::24324339-f34a-4d83-bf7e-8554c58abc0a" providerId="AD"/>
  <p188:author id="{573B75F9-B673-927A-3873-A72B81AC1090}" name="Dharmaraj, Veena (DPU)" initials="VD" userId="S::Veena.Dharmaraj@mass.gov::86fdc3e7-b198-46de-a9b3-d04a50e423d9"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388557"/>
    <a:srgbClr val="14558F"/>
    <a:srgbClr val="000000"/>
    <a:srgbClr val="B8A708"/>
    <a:srgbClr val="275317"/>
    <a:srgbClr val="0072B2"/>
    <a:srgbClr val="A53606"/>
    <a:srgbClr val="0E288E"/>
    <a:srgbClr val="B32DB5"/>
    <a:srgbClr val="881A58"/>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1168" autoAdjust="0"/>
  </p:normalViewPr>
  <p:slideViewPr>
    <p:cSldViewPr snapToGrid="0">
      <p:cViewPr varScale="1">
        <p:scale>
          <a:sx n="57" d="100"/>
          <a:sy n="57" d="100"/>
        </p:scale>
        <p:origin x="184"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21" Type="http://schemas.openxmlformats.org/officeDocument/2006/relationships/slide" Target="slides/slide18.xml"/><Relationship Id="rId34" Type="http://schemas.openxmlformats.org/officeDocument/2006/relationships/theme" Target="theme/theme1.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presProps" Target="presProps.xml"/><Relationship Id="rId37"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microsoft.com/office/2016/11/relationships/changesInfo" Target="changesInfos/changesInfo1.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notesMaster" Target="notesMasters/notesMaster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ableStyles" Target="tableStyles.xml"/><Relationship Id="rId8" Type="http://schemas.openxmlformats.org/officeDocument/2006/relationships/slide" Target="slides/slide5.xml"/><Relationship Id="rId3" Type="http://schemas.openxmlformats.org/officeDocument/2006/relationships/slideMaster" Target="slideMasters/slideMaster3.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Hunt, Amanda G (DPU)" userId="291c91a5-8240-4775-aaef-03884c6e4fb8" providerId="ADAL" clId="{9C0D2A7B-6C57-4ADC-9B40-16F58C907A74}"/>
    <pc:docChg chg="custSel modSld">
      <pc:chgData name="Hunt, Amanda G (DPU)" userId="291c91a5-8240-4775-aaef-03884c6e4fb8" providerId="ADAL" clId="{9C0D2A7B-6C57-4ADC-9B40-16F58C907A74}" dt="2026-07-17T18:42:38.741" v="29" actId="13244"/>
      <pc:docMkLst>
        <pc:docMk/>
      </pc:docMkLst>
      <pc:sldChg chg="modNotesTx">
        <pc:chgData name="Hunt, Amanda G (DPU)" userId="291c91a5-8240-4775-aaef-03884c6e4fb8" providerId="ADAL" clId="{9C0D2A7B-6C57-4ADC-9B40-16F58C907A74}" dt="2026-06-29T14:43:37.633" v="0" actId="20577"/>
        <pc:sldMkLst>
          <pc:docMk/>
          <pc:sldMk cId="109857222" sldId="257"/>
        </pc:sldMkLst>
      </pc:sldChg>
      <pc:sldChg chg="modSp mod modNotesTx">
        <pc:chgData name="Hunt, Amanda G (DPU)" userId="291c91a5-8240-4775-aaef-03884c6e4fb8" providerId="ADAL" clId="{9C0D2A7B-6C57-4ADC-9B40-16F58C907A74}" dt="2026-06-29T14:48:57.966" v="21"/>
        <pc:sldMkLst>
          <pc:docMk/>
          <pc:sldMk cId="2553121996" sldId="259"/>
        </pc:sldMkLst>
        <pc:spChg chg="ord">
          <ac:chgData name="Hunt, Amanda G (DPU)" userId="291c91a5-8240-4775-aaef-03884c6e4fb8" providerId="ADAL" clId="{9C0D2A7B-6C57-4ADC-9B40-16F58C907A74}" dt="2026-06-29T14:48:57.966" v="21"/>
          <ac:spMkLst>
            <pc:docMk/>
            <pc:sldMk cId="2553121996" sldId="259"/>
            <ac:spMk id="4" creationId="{AAA7E8AD-19DF-293F-65EA-B3E6F0FD6384}"/>
          </ac:spMkLst>
        </pc:spChg>
      </pc:sldChg>
      <pc:sldChg chg="modSp mod modNotesTx">
        <pc:chgData name="Hunt, Amanda G (DPU)" userId="291c91a5-8240-4775-aaef-03884c6e4fb8" providerId="ADAL" clId="{9C0D2A7B-6C57-4ADC-9B40-16F58C907A74}" dt="2026-06-29T14:49:15.582" v="22" actId="13244"/>
        <pc:sldMkLst>
          <pc:docMk/>
          <pc:sldMk cId="1710475929" sldId="261"/>
        </pc:sldMkLst>
        <pc:spChg chg="ord">
          <ac:chgData name="Hunt, Amanda G (DPU)" userId="291c91a5-8240-4775-aaef-03884c6e4fb8" providerId="ADAL" clId="{9C0D2A7B-6C57-4ADC-9B40-16F58C907A74}" dt="2026-06-29T14:49:15.582" v="22" actId="13244"/>
          <ac:spMkLst>
            <pc:docMk/>
            <pc:sldMk cId="1710475929" sldId="261"/>
            <ac:spMk id="4" creationId="{A5FE4D8F-389C-45D0-248C-7BD21BF3F860}"/>
          </ac:spMkLst>
        </pc:spChg>
      </pc:sldChg>
      <pc:sldChg chg="modNotesTx">
        <pc:chgData name="Hunt, Amanda G (DPU)" userId="291c91a5-8240-4775-aaef-03884c6e4fb8" providerId="ADAL" clId="{9C0D2A7B-6C57-4ADC-9B40-16F58C907A74}" dt="2026-06-29T14:44:33.037" v="9" actId="5793"/>
        <pc:sldMkLst>
          <pc:docMk/>
          <pc:sldMk cId="4228767752" sldId="262"/>
        </pc:sldMkLst>
      </pc:sldChg>
      <pc:sldChg chg="modNotesTx">
        <pc:chgData name="Hunt, Amanda G (DPU)" userId="291c91a5-8240-4775-aaef-03884c6e4fb8" providerId="ADAL" clId="{9C0D2A7B-6C57-4ADC-9B40-16F58C907A74}" dt="2026-06-29T14:44:39.661" v="11" actId="5793"/>
        <pc:sldMkLst>
          <pc:docMk/>
          <pc:sldMk cId="98649976" sldId="264"/>
        </pc:sldMkLst>
      </pc:sldChg>
      <pc:sldChg chg="modSp mod modNotesTx">
        <pc:chgData name="Hunt, Amanda G (DPU)" userId="291c91a5-8240-4775-aaef-03884c6e4fb8" providerId="ADAL" clId="{9C0D2A7B-6C57-4ADC-9B40-16F58C907A74}" dt="2026-06-29T14:50:53.152" v="23" actId="13244"/>
        <pc:sldMkLst>
          <pc:docMk/>
          <pc:sldMk cId="1089787983" sldId="268"/>
        </pc:sldMkLst>
        <pc:spChg chg="ord">
          <ac:chgData name="Hunt, Amanda G (DPU)" userId="291c91a5-8240-4775-aaef-03884c6e4fb8" providerId="ADAL" clId="{9C0D2A7B-6C57-4ADC-9B40-16F58C907A74}" dt="2026-06-29T14:50:53.152" v="23" actId="13244"/>
          <ac:spMkLst>
            <pc:docMk/>
            <pc:sldMk cId="1089787983" sldId="268"/>
            <ac:spMk id="43" creationId="{DF7BB154-BA57-6AF7-03A4-F0A4D9FE104A}"/>
          </ac:spMkLst>
        </pc:spChg>
      </pc:sldChg>
      <pc:sldChg chg="modNotesTx">
        <pc:chgData name="Hunt, Amanda G (DPU)" userId="291c91a5-8240-4775-aaef-03884c6e4fb8" providerId="ADAL" clId="{9C0D2A7B-6C57-4ADC-9B40-16F58C907A74}" dt="2026-06-29T14:44:13.763" v="5" actId="20577"/>
        <pc:sldMkLst>
          <pc:docMk/>
          <pc:sldMk cId="2490815988" sldId="269"/>
        </pc:sldMkLst>
      </pc:sldChg>
      <pc:sldChg chg="modNotesTx">
        <pc:chgData name="Hunt, Amanda G (DPU)" userId="291c91a5-8240-4775-aaef-03884c6e4fb8" providerId="ADAL" clId="{9C0D2A7B-6C57-4ADC-9B40-16F58C907A74}" dt="2026-06-29T14:45:03.059" v="15" actId="5793"/>
        <pc:sldMkLst>
          <pc:docMk/>
          <pc:sldMk cId="4224671673" sldId="273"/>
        </pc:sldMkLst>
      </pc:sldChg>
      <pc:sldChg chg="modNotesTx">
        <pc:chgData name="Hunt, Amanda G (DPU)" userId="291c91a5-8240-4775-aaef-03884c6e4fb8" providerId="ADAL" clId="{9C0D2A7B-6C57-4ADC-9B40-16F58C907A74}" dt="2026-06-29T14:44:20.553" v="6" actId="20577"/>
        <pc:sldMkLst>
          <pc:docMk/>
          <pc:sldMk cId="2973551615" sldId="275"/>
        </pc:sldMkLst>
      </pc:sldChg>
      <pc:sldChg chg="modNotesTx">
        <pc:chgData name="Hunt, Amanda G (DPU)" userId="291c91a5-8240-4775-aaef-03884c6e4fb8" providerId="ADAL" clId="{9C0D2A7B-6C57-4ADC-9B40-16F58C907A74}" dt="2026-06-29T14:45:13.916" v="19" actId="5793"/>
        <pc:sldMkLst>
          <pc:docMk/>
          <pc:sldMk cId="693197800" sldId="277"/>
        </pc:sldMkLst>
      </pc:sldChg>
      <pc:sldChg chg="modNotesTx">
        <pc:chgData name="Hunt, Amanda G (DPU)" userId="291c91a5-8240-4775-aaef-03884c6e4fb8" providerId="ADAL" clId="{9C0D2A7B-6C57-4ADC-9B40-16F58C907A74}" dt="2026-06-29T14:44:04.393" v="4" actId="5793"/>
        <pc:sldMkLst>
          <pc:docMk/>
          <pc:sldMk cId="3417258154" sldId="278"/>
        </pc:sldMkLst>
      </pc:sldChg>
      <pc:sldChg chg="delSp modSp mod modNotesTx">
        <pc:chgData name="Hunt, Amanda G (DPU)" userId="291c91a5-8240-4775-aaef-03884c6e4fb8" providerId="ADAL" clId="{9C0D2A7B-6C57-4ADC-9B40-16F58C907A74}" dt="2026-06-29T14:51:59.463" v="27" actId="1076"/>
        <pc:sldMkLst>
          <pc:docMk/>
          <pc:sldMk cId="2407846738" sldId="320"/>
        </pc:sldMkLst>
        <pc:spChg chg="mod">
          <ac:chgData name="Hunt, Amanda G (DPU)" userId="291c91a5-8240-4775-aaef-03884c6e4fb8" providerId="ADAL" clId="{9C0D2A7B-6C57-4ADC-9B40-16F58C907A74}" dt="2026-06-29T14:51:59.463" v="27" actId="1076"/>
          <ac:spMkLst>
            <pc:docMk/>
            <pc:sldMk cId="2407846738" sldId="320"/>
            <ac:spMk id="2" creationId="{A71955E9-1EE2-11C1-7D82-4072CD4CE898}"/>
          </ac:spMkLst>
        </pc:spChg>
      </pc:sldChg>
      <pc:sldChg chg="modSp mod modNotesTx">
        <pc:chgData name="Hunt, Amanda G (DPU)" userId="291c91a5-8240-4775-aaef-03884c6e4fb8" providerId="ADAL" clId="{9C0D2A7B-6C57-4ADC-9B40-16F58C907A74}" dt="2026-07-17T18:42:38.741" v="29" actId="13244"/>
        <pc:sldMkLst>
          <pc:docMk/>
          <pc:sldMk cId="2356116916" sldId="322"/>
        </pc:sldMkLst>
        <pc:spChg chg="ord">
          <ac:chgData name="Hunt, Amanda G (DPU)" userId="291c91a5-8240-4775-aaef-03884c6e4fb8" providerId="ADAL" clId="{9C0D2A7B-6C57-4ADC-9B40-16F58C907A74}" dt="2026-06-29T14:52:48.127" v="28" actId="13244"/>
          <ac:spMkLst>
            <pc:docMk/>
            <pc:sldMk cId="2356116916" sldId="322"/>
            <ac:spMk id="4" creationId="{DB2FF2F4-3EFF-4D68-B1FB-4160A60F9969}"/>
          </ac:spMkLst>
        </pc:spChg>
        <pc:picChg chg="ord">
          <ac:chgData name="Hunt, Amanda G (DPU)" userId="291c91a5-8240-4775-aaef-03884c6e4fb8" providerId="ADAL" clId="{9C0D2A7B-6C57-4ADC-9B40-16F58C907A74}" dt="2026-07-17T18:42:38.741" v="29" actId="13244"/>
          <ac:picMkLst>
            <pc:docMk/>
            <pc:sldMk cId="2356116916" sldId="322"/>
            <ac:picMk id="9" creationId="{54BBBD6E-862D-1436-5891-A0C3A3D0EAD7}"/>
          </ac:picMkLst>
        </pc:picChg>
      </pc:sldChg>
    </pc:docChg>
  </pc:docChgLst>
</pc:chgInfo>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1466B56B-3659-4263-83FB-ED97B332E36E}" type="doc">
      <dgm:prSet loTypeId="urn:microsoft.com/office/officeart/2005/8/layout/orgChart1" loCatId="hierarchy" qsTypeId="urn:microsoft.com/office/officeart/2005/8/quickstyle/simple3" qsCatId="simple" csTypeId="urn:microsoft.com/office/officeart/2005/8/colors/colorful2" csCatId="colorful" phldr="1"/>
      <dgm:spPr/>
      <dgm:t>
        <a:bodyPr/>
        <a:lstStyle/>
        <a:p>
          <a:endParaRPr lang="en-US"/>
        </a:p>
      </dgm:t>
    </dgm:pt>
    <dgm:pt modelId="{B85C336F-A77B-43CB-BCC0-45E31BB94B7A}">
      <dgm:prSet phldrT="[Text]"/>
      <dgm:spPr/>
      <dgm:t>
        <a:bodyPr/>
        <a:lstStyle/>
        <a:p>
          <a:r>
            <a:rPr lang="en-US"/>
            <a:t>Attorney General Andrea Joy Campbell</a:t>
          </a:r>
        </a:p>
      </dgm:t>
    </dgm:pt>
    <dgm:pt modelId="{E94CD66E-1DAE-4CF0-A4B3-AE593B5B9776}" type="parTrans" cxnId="{DDB12F73-15F4-4053-80D1-84267F9C3870}">
      <dgm:prSet/>
      <dgm:spPr/>
      <dgm:t>
        <a:bodyPr/>
        <a:lstStyle/>
        <a:p>
          <a:endParaRPr lang="en-US"/>
        </a:p>
      </dgm:t>
    </dgm:pt>
    <dgm:pt modelId="{95601725-7C70-4D64-8CAE-84F0CC7DCF05}" type="sibTrans" cxnId="{DDB12F73-15F4-4053-80D1-84267F9C3870}">
      <dgm:prSet/>
      <dgm:spPr/>
      <dgm:t>
        <a:bodyPr/>
        <a:lstStyle/>
        <a:p>
          <a:endParaRPr lang="en-US"/>
        </a:p>
      </dgm:t>
    </dgm:pt>
    <dgm:pt modelId="{8B706617-EF23-459A-8097-752D3863869F}">
      <dgm:prSet phldrT="[Text]"/>
      <dgm:spPr/>
      <dgm:t>
        <a:bodyPr/>
        <a:lstStyle/>
        <a:p>
          <a:r>
            <a:rPr lang="en-US"/>
            <a:t>Energy and Ratepayer Advocacy (ERA)</a:t>
          </a:r>
        </a:p>
      </dgm:t>
    </dgm:pt>
    <dgm:pt modelId="{7765A5B3-1213-4CAB-846A-61B07CD6E305}" type="parTrans" cxnId="{B5DC679E-BC06-476A-B271-A96077EEEAAB}">
      <dgm:prSet/>
      <dgm:spPr/>
      <dgm:t>
        <a:bodyPr/>
        <a:lstStyle/>
        <a:p>
          <a:endParaRPr lang="en-US"/>
        </a:p>
      </dgm:t>
    </dgm:pt>
    <dgm:pt modelId="{9C46E3DA-10B9-480A-AC60-6FF1830EF1E3}" type="sibTrans" cxnId="{B5DC679E-BC06-476A-B271-A96077EEEAAB}">
      <dgm:prSet/>
      <dgm:spPr/>
      <dgm:t>
        <a:bodyPr/>
        <a:lstStyle/>
        <a:p>
          <a:endParaRPr lang="en-US"/>
        </a:p>
      </dgm:t>
    </dgm:pt>
    <dgm:pt modelId="{A3C02552-8AC1-47DE-97CF-1A018F8ECC8C}">
      <dgm:prSet phldrT="[Text]"/>
      <dgm:spPr/>
      <dgm:t>
        <a:bodyPr/>
        <a:lstStyle/>
        <a:p>
          <a:r>
            <a:rPr lang="en-US"/>
            <a:t>Environmental Protection</a:t>
          </a:r>
        </a:p>
      </dgm:t>
    </dgm:pt>
    <dgm:pt modelId="{08939E07-0C2E-49BD-A18F-31BEB44C042B}" type="parTrans" cxnId="{1D67678E-7901-4057-9E1B-F2EA286C9891}">
      <dgm:prSet/>
      <dgm:spPr/>
      <dgm:t>
        <a:bodyPr/>
        <a:lstStyle/>
        <a:p>
          <a:endParaRPr lang="en-US"/>
        </a:p>
      </dgm:t>
    </dgm:pt>
    <dgm:pt modelId="{F484343E-74BF-4E4F-A482-2974B5783654}" type="sibTrans" cxnId="{1D67678E-7901-4057-9E1B-F2EA286C9891}">
      <dgm:prSet/>
      <dgm:spPr/>
      <dgm:t>
        <a:bodyPr/>
        <a:lstStyle/>
        <a:p>
          <a:endParaRPr lang="en-US"/>
        </a:p>
      </dgm:t>
    </dgm:pt>
    <dgm:pt modelId="{190B0D16-0ACE-48FD-9D58-2A03F3F3DF6B}">
      <dgm:prSet phldrT="[Text]"/>
      <dgm:spPr/>
      <dgm:t>
        <a:bodyPr/>
        <a:lstStyle/>
        <a:p>
          <a:r>
            <a:rPr lang="en-US"/>
            <a:t>Environmental Crimes Strike Force</a:t>
          </a:r>
        </a:p>
      </dgm:t>
    </dgm:pt>
    <dgm:pt modelId="{84197C4D-48E8-49E8-AB93-237E39CAE665}" type="parTrans" cxnId="{BECA6087-409A-4EB0-8783-EC8802446398}">
      <dgm:prSet/>
      <dgm:spPr/>
      <dgm:t>
        <a:bodyPr/>
        <a:lstStyle/>
        <a:p>
          <a:endParaRPr lang="en-US"/>
        </a:p>
      </dgm:t>
    </dgm:pt>
    <dgm:pt modelId="{41545741-3CE1-423B-BCCF-AD14576C01A1}" type="sibTrans" cxnId="{BECA6087-409A-4EB0-8783-EC8802446398}">
      <dgm:prSet/>
      <dgm:spPr/>
      <dgm:t>
        <a:bodyPr/>
        <a:lstStyle/>
        <a:p>
          <a:endParaRPr lang="en-US"/>
        </a:p>
      </dgm:t>
    </dgm:pt>
    <dgm:pt modelId="{F9A9F65B-68ED-424D-975B-3D7F6456581B}">
      <dgm:prSet phldrT="[Text]"/>
      <dgm:spPr/>
      <dgm:t>
        <a:bodyPr/>
        <a:lstStyle/>
        <a:p>
          <a:r>
            <a:rPr lang="en-US"/>
            <a:t>Energy and Environment Bureau</a:t>
          </a:r>
        </a:p>
      </dgm:t>
    </dgm:pt>
    <dgm:pt modelId="{40F36CE2-DB45-4225-A540-6FA547138C81}" type="parTrans" cxnId="{98B92017-01F7-4E88-88ED-782A84754801}">
      <dgm:prSet/>
      <dgm:spPr/>
      <dgm:t>
        <a:bodyPr/>
        <a:lstStyle/>
        <a:p>
          <a:endParaRPr lang="en-US"/>
        </a:p>
      </dgm:t>
    </dgm:pt>
    <dgm:pt modelId="{3E09EDE1-CB1F-48B0-B96B-55AF0B08572C}" type="sibTrans" cxnId="{98B92017-01F7-4E88-88ED-782A84754801}">
      <dgm:prSet/>
      <dgm:spPr/>
      <dgm:t>
        <a:bodyPr/>
        <a:lstStyle/>
        <a:p>
          <a:endParaRPr lang="en-US"/>
        </a:p>
      </dgm:t>
    </dgm:pt>
    <dgm:pt modelId="{7B3FC5CE-9B04-4881-8BC8-CCCB75957427}">
      <dgm:prSet phldrT="[Text]"/>
      <dgm:spPr/>
      <dgm:t>
        <a:bodyPr/>
        <a:lstStyle/>
        <a:p>
          <a:r>
            <a:rPr lang="en-US"/>
            <a:t>5 Other Bureaus</a:t>
          </a:r>
        </a:p>
      </dgm:t>
    </dgm:pt>
    <dgm:pt modelId="{3639D9E1-DAB4-47B7-8200-4E6E887981FF}" type="parTrans" cxnId="{6DF085B7-66CA-4439-A034-688626F08CDB}">
      <dgm:prSet/>
      <dgm:spPr/>
      <dgm:t>
        <a:bodyPr/>
        <a:lstStyle/>
        <a:p>
          <a:endParaRPr lang="en-US"/>
        </a:p>
      </dgm:t>
    </dgm:pt>
    <dgm:pt modelId="{B208670A-A101-4FC5-B41E-6BD89EC5ABCF}" type="sibTrans" cxnId="{6DF085B7-66CA-4439-A034-688626F08CDB}">
      <dgm:prSet/>
      <dgm:spPr/>
      <dgm:t>
        <a:bodyPr/>
        <a:lstStyle/>
        <a:p>
          <a:endParaRPr lang="en-US"/>
        </a:p>
      </dgm:t>
    </dgm:pt>
    <dgm:pt modelId="{3EFC09DA-B803-479B-BEFA-8B999C310737}" type="pres">
      <dgm:prSet presAssocID="{1466B56B-3659-4263-83FB-ED97B332E36E}" presName="hierChild1" presStyleCnt="0">
        <dgm:presLayoutVars>
          <dgm:orgChart val="1"/>
          <dgm:chPref val="1"/>
          <dgm:dir/>
          <dgm:animOne val="branch"/>
          <dgm:animLvl val="lvl"/>
          <dgm:resizeHandles/>
        </dgm:presLayoutVars>
      </dgm:prSet>
      <dgm:spPr/>
    </dgm:pt>
    <dgm:pt modelId="{CFA445C8-72E0-4074-BA5D-685EC7E76297}" type="pres">
      <dgm:prSet presAssocID="{B85C336F-A77B-43CB-BCC0-45E31BB94B7A}" presName="hierRoot1" presStyleCnt="0">
        <dgm:presLayoutVars>
          <dgm:hierBranch val="init"/>
        </dgm:presLayoutVars>
      </dgm:prSet>
      <dgm:spPr/>
    </dgm:pt>
    <dgm:pt modelId="{9A6EF7C9-0A4E-4B30-B995-B5A3B3EDBACC}" type="pres">
      <dgm:prSet presAssocID="{B85C336F-A77B-43CB-BCC0-45E31BB94B7A}" presName="rootComposite1" presStyleCnt="0"/>
      <dgm:spPr/>
    </dgm:pt>
    <dgm:pt modelId="{2E1B2DB6-D35D-4E4B-B063-D3D5B58AC000}" type="pres">
      <dgm:prSet presAssocID="{B85C336F-A77B-43CB-BCC0-45E31BB94B7A}" presName="rootText1" presStyleLbl="node0" presStyleIdx="0" presStyleCnt="1">
        <dgm:presLayoutVars>
          <dgm:chPref val="3"/>
        </dgm:presLayoutVars>
      </dgm:prSet>
      <dgm:spPr/>
    </dgm:pt>
    <dgm:pt modelId="{14BAF9AC-FB9B-4DF5-93D2-7F025563BD4A}" type="pres">
      <dgm:prSet presAssocID="{B85C336F-A77B-43CB-BCC0-45E31BB94B7A}" presName="rootConnector1" presStyleLbl="node1" presStyleIdx="0" presStyleCnt="0"/>
      <dgm:spPr/>
    </dgm:pt>
    <dgm:pt modelId="{C99AAEC8-0749-43D8-B102-BEE531BD40F8}" type="pres">
      <dgm:prSet presAssocID="{B85C336F-A77B-43CB-BCC0-45E31BB94B7A}" presName="hierChild2" presStyleCnt="0"/>
      <dgm:spPr/>
    </dgm:pt>
    <dgm:pt modelId="{AF6F5247-88AF-4FEC-B602-AD9F6A717903}" type="pres">
      <dgm:prSet presAssocID="{40F36CE2-DB45-4225-A540-6FA547138C81}" presName="Name37" presStyleLbl="parChTrans1D2" presStyleIdx="0" presStyleCnt="2"/>
      <dgm:spPr/>
    </dgm:pt>
    <dgm:pt modelId="{55F3F42D-ABF0-4DDF-A16C-0046B06A57ED}" type="pres">
      <dgm:prSet presAssocID="{F9A9F65B-68ED-424D-975B-3D7F6456581B}" presName="hierRoot2" presStyleCnt="0">
        <dgm:presLayoutVars>
          <dgm:hierBranch val="init"/>
        </dgm:presLayoutVars>
      </dgm:prSet>
      <dgm:spPr/>
    </dgm:pt>
    <dgm:pt modelId="{FBA6C1E2-5CF7-4BF2-A71C-5EBF431F9A2A}" type="pres">
      <dgm:prSet presAssocID="{F9A9F65B-68ED-424D-975B-3D7F6456581B}" presName="rootComposite" presStyleCnt="0"/>
      <dgm:spPr/>
    </dgm:pt>
    <dgm:pt modelId="{6F90C866-0A38-4BD3-B940-84D5BF54BA81}" type="pres">
      <dgm:prSet presAssocID="{F9A9F65B-68ED-424D-975B-3D7F6456581B}" presName="rootText" presStyleLbl="node2" presStyleIdx="0" presStyleCnt="2">
        <dgm:presLayoutVars>
          <dgm:chPref val="3"/>
        </dgm:presLayoutVars>
      </dgm:prSet>
      <dgm:spPr/>
    </dgm:pt>
    <dgm:pt modelId="{FDCBEE85-ED69-49A2-9E7F-448FB41D036B}" type="pres">
      <dgm:prSet presAssocID="{F9A9F65B-68ED-424D-975B-3D7F6456581B}" presName="rootConnector" presStyleLbl="node2" presStyleIdx="0" presStyleCnt="2"/>
      <dgm:spPr/>
    </dgm:pt>
    <dgm:pt modelId="{4423C5C5-A697-45BC-BF35-61CC068F9354}" type="pres">
      <dgm:prSet presAssocID="{F9A9F65B-68ED-424D-975B-3D7F6456581B}" presName="hierChild4" presStyleCnt="0"/>
      <dgm:spPr/>
    </dgm:pt>
    <dgm:pt modelId="{CF86DE70-DB65-4360-8063-3306F1B7B8F2}" type="pres">
      <dgm:prSet presAssocID="{7765A5B3-1213-4CAB-846A-61B07CD6E305}" presName="Name37" presStyleLbl="parChTrans1D3" presStyleIdx="0" presStyleCnt="3"/>
      <dgm:spPr/>
    </dgm:pt>
    <dgm:pt modelId="{B85F2A2A-F119-4CC8-BA31-5ABF192335D6}" type="pres">
      <dgm:prSet presAssocID="{8B706617-EF23-459A-8097-752D3863869F}" presName="hierRoot2" presStyleCnt="0">
        <dgm:presLayoutVars>
          <dgm:hierBranch val="init"/>
        </dgm:presLayoutVars>
      </dgm:prSet>
      <dgm:spPr/>
    </dgm:pt>
    <dgm:pt modelId="{8B4DC8CA-799A-4E9B-B39C-7B63DBF17BBE}" type="pres">
      <dgm:prSet presAssocID="{8B706617-EF23-459A-8097-752D3863869F}" presName="rootComposite" presStyleCnt="0"/>
      <dgm:spPr/>
    </dgm:pt>
    <dgm:pt modelId="{FC3BA727-E0DF-4758-9A83-EAC24C3F0D58}" type="pres">
      <dgm:prSet presAssocID="{8B706617-EF23-459A-8097-752D3863869F}" presName="rootText" presStyleLbl="node3" presStyleIdx="0" presStyleCnt="3">
        <dgm:presLayoutVars>
          <dgm:chPref val="3"/>
        </dgm:presLayoutVars>
      </dgm:prSet>
      <dgm:spPr/>
    </dgm:pt>
    <dgm:pt modelId="{95F27775-EC67-4606-9AF4-82D2F1F2B245}" type="pres">
      <dgm:prSet presAssocID="{8B706617-EF23-459A-8097-752D3863869F}" presName="rootConnector" presStyleLbl="node3" presStyleIdx="0" presStyleCnt="3"/>
      <dgm:spPr/>
    </dgm:pt>
    <dgm:pt modelId="{319AFB86-3178-4D24-A4D9-29941CC38426}" type="pres">
      <dgm:prSet presAssocID="{8B706617-EF23-459A-8097-752D3863869F}" presName="hierChild4" presStyleCnt="0"/>
      <dgm:spPr/>
    </dgm:pt>
    <dgm:pt modelId="{0F012514-0A9B-427D-BBCD-FB2F1493293D}" type="pres">
      <dgm:prSet presAssocID="{8B706617-EF23-459A-8097-752D3863869F}" presName="hierChild5" presStyleCnt="0"/>
      <dgm:spPr/>
    </dgm:pt>
    <dgm:pt modelId="{7A67573B-3594-4152-B1F3-19F355CCA9CB}" type="pres">
      <dgm:prSet presAssocID="{08939E07-0C2E-49BD-A18F-31BEB44C042B}" presName="Name37" presStyleLbl="parChTrans1D3" presStyleIdx="1" presStyleCnt="3"/>
      <dgm:spPr/>
    </dgm:pt>
    <dgm:pt modelId="{DBF323AF-2CF7-460F-8AE3-A8EC36360A38}" type="pres">
      <dgm:prSet presAssocID="{A3C02552-8AC1-47DE-97CF-1A018F8ECC8C}" presName="hierRoot2" presStyleCnt="0">
        <dgm:presLayoutVars>
          <dgm:hierBranch val="init"/>
        </dgm:presLayoutVars>
      </dgm:prSet>
      <dgm:spPr/>
    </dgm:pt>
    <dgm:pt modelId="{5D11D9DB-5BB4-4F80-B8B2-83671E8F0FB9}" type="pres">
      <dgm:prSet presAssocID="{A3C02552-8AC1-47DE-97CF-1A018F8ECC8C}" presName="rootComposite" presStyleCnt="0"/>
      <dgm:spPr/>
    </dgm:pt>
    <dgm:pt modelId="{1A753CCD-19EF-4931-A33E-3A47EF904EAD}" type="pres">
      <dgm:prSet presAssocID="{A3C02552-8AC1-47DE-97CF-1A018F8ECC8C}" presName="rootText" presStyleLbl="node3" presStyleIdx="1" presStyleCnt="3">
        <dgm:presLayoutVars>
          <dgm:chPref val="3"/>
        </dgm:presLayoutVars>
      </dgm:prSet>
      <dgm:spPr/>
    </dgm:pt>
    <dgm:pt modelId="{D8097F27-012A-4975-9C66-A1714CDFB3C0}" type="pres">
      <dgm:prSet presAssocID="{A3C02552-8AC1-47DE-97CF-1A018F8ECC8C}" presName="rootConnector" presStyleLbl="node3" presStyleIdx="1" presStyleCnt="3"/>
      <dgm:spPr/>
    </dgm:pt>
    <dgm:pt modelId="{7E5AD930-3DD0-43AE-AF9F-61EFF32B2824}" type="pres">
      <dgm:prSet presAssocID="{A3C02552-8AC1-47DE-97CF-1A018F8ECC8C}" presName="hierChild4" presStyleCnt="0"/>
      <dgm:spPr/>
    </dgm:pt>
    <dgm:pt modelId="{970C9F9E-4172-49BB-99A7-9E56B6AB212D}" type="pres">
      <dgm:prSet presAssocID="{A3C02552-8AC1-47DE-97CF-1A018F8ECC8C}" presName="hierChild5" presStyleCnt="0"/>
      <dgm:spPr/>
    </dgm:pt>
    <dgm:pt modelId="{DB6B4C80-7D10-4002-9B9C-D543A7B3889E}" type="pres">
      <dgm:prSet presAssocID="{84197C4D-48E8-49E8-AB93-237E39CAE665}" presName="Name37" presStyleLbl="parChTrans1D3" presStyleIdx="2" presStyleCnt="3"/>
      <dgm:spPr/>
    </dgm:pt>
    <dgm:pt modelId="{6B4D4241-4D0B-4016-AEB9-16B7F0DB3CD5}" type="pres">
      <dgm:prSet presAssocID="{190B0D16-0ACE-48FD-9D58-2A03F3F3DF6B}" presName="hierRoot2" presStyleCnt="0">
        <dgm:presLayoutVars>
          <dgm:hierBranch val="init"/>
        </dgm:presLayoutVars>
      </dgm:prSet>
      <dgm:spPr/>
    </dgm:pt>
    <dgm:pt modelId="{C8149922-9494-4ECC-9C9C-A06DB76B8652}" type="pres">
      <dgm:prSet presAssocID="{190B0D16-0ACE-48FD-9D58-2A03F3F3DF6B}" presName="rootComposite" presStyleCnt="0"/>
      <dgm:spPr/>
    </dgm:pt>
    <dgm:pt modelId="{697F295D-6234-4E7E-A4FE-635164608BAD}" type="pres">
      <dgm:prSet presAssocID="{190B0D16-0ACE-48FD-9D58-2A03F3F3DF6B}" presName="rootText" presStyleLbl="node3" presStyleIdx="2" presStyleCnt="3">
        <dgm:presLayoutVars>
          <dgm:chPref val="3"/>
        </dgm:presLayoutVars>
      </dgm:prSet>
      <dgm:spPr/>
    </dgm:pt>
    <dgm:pt modelId="{DC876492-4C9C-48D1-92F3-C6D746D9E9E7}" type="pres">
      <dgm:prSet presAssocID="{190B0D16-0ACE-48FD-9D58-2A03F3F3DF6B}" presName="rootConnector" presStyleLbl="node3" presStyleIdx="2" presStyleCnt="3"/>
      <dgm:spPr/>
    </dgm:pt>
    <dgm:pt modelId="{B6F682F3-2C91-4E0D-8F2A-F500D00544B7}" type="pres">
      <dgm:prSet presAssocID="{190B0D16-0ACE-48FD-9D58-2A03F3F3DF6B}" presName="hierChild4" presStyleCnt="0"/>
      <dgm:spPr/>
    </dgm:pt>
    <dgm:pt modelId="{845641F3-AD36-40BC-B82B-3FDEABFBFB49}" type="pres">
      <dgm:prSet presAssocID="{190B0D16-0ACE-48FD-9D58-2A03F3F3DF6B}" presName="hierChild5" presStyleCnt="0"/>
      <dgm:spPr/>
    </dgm:pt>
    <dgm:pt modelId="{28C7ECAF-57BC-46C9-84F7-45B68EF723A1}" type="pres">
      <dgm:prSet presAssocID="{F9A9F65B-68ED-424D-975B-3D7F6456581B}" presName="hierChild5" presStyleCnt="0"/>
      <dgm:spPr/>
    </dgm:pt>
    <dgm:pt modelId="{92305F6E-83CA-4496-8A8F-9321AB375B19}" type="pres">
      <dgm:prSet presAssocID="{3639D9E1-DAB4-47B7-8200-4E6E887981FF}" presName="Name37" presStyleLbl="parChTrans1D2" presStyleIdx="1" presStyleCnt="2"/>
      <dgm:spPr/>
    </dgm:pt>
    <dgm:pt modelId="{8D7F4E13-8AEA-4923-870F-D37151995067}" type="pres">
      <dgm:prSet presAssocID="{7B3FC5CE-9B04-4881-8BC8-CCCB75957427}" presName="hierRoot2" presStyleCnt="0">
        <dgm:presLayoutVars>
          <dgm:hierBranch val="init"/>
        </dgm:presLayoutVars>
      </dgm:prSet>
      <dgm:spPr/>
    </dgm:pt>
    <dgm:pt modelId="{2D556841-9939-4EEC-ACE2-F353A71D5391}" type="pres">
      <dgm:prSet presAssocID="{7B3FC5CE-9B04-4881-8BC8-CCCB75957427}" presName="rootComposite" presStyleCnt="0"/>
      <dgm:spPr/>
    </dgm:pt>
    <dgm:pt modelId="{8B3DA6F4-85F8-44B0-A74B-D2F4A5D12221}" type="pres">
      <dgm:prSet presAssocID="{7B3FC5CE-9B04-4881-8BC8-CCCB75957427}" presName="rootText" presStyleLbl="node2" presStyleIdx="1" presStyleCnt="2" custScaleX="109351">
        <dgm:presLayoutVars>
          <dgm:chPref val="3"/>
        </dgm:presLayoutVars>
      </dgm:prSet>
      <dgm:spPr/>
    </dgm:pt>
    <dgm:pt modelId="{B3732B15-6504-4938-810B-6E97CB2D70CD}" type="pres">
      <dgm:prSet presAssocID="{7B3FC5CE-9B04-4881-8BC8-CCCB75957427}" presName="rootConnector" presStyleLbl="node2" presStyleIdx="1" presStyleCnt="2"/>
      <dgm:spPr/>
    </dgm:pt>
    <dgm:pt modelId="{F2A79BD9-DBC3-4F4E-AA7C-204813DD012E}" type="pres">
      <dgm:prSet presAssocID="{7B3FC5CE-9B04-4881-8BC8-CCCB75957427}" presName="hierChild4" presStyleCnt="0"/>
      <dgm:spPr/>
    </dgm:pt>
    <dgm:pt modelId="{D70B9206-8017-4FDB-BB5A-7DA2811B1996}" type="pres">
      <dgm:prSet presAssocID="{7B3FC5CE-9B04-4881-8BC8-CCCB75957427}" presName="hierChild5" presStyleCnt="0"/>
      <dgm:spPr/>
    </dgm:pt>
    <dgm:pt modelId="{7AE0CDD0-FBC5-4FF2-B64A-73F5CE379CD8}" type="pres">
      <dgm:prSet presAssocID="{B85C336F-A77B-43CB-BCC0-45E31BB94B7A}" presName="hierChild3" presStyleCnt="0"/>
      <dgm:spPr/>
    </dgm:pt>
  </dgm:ptLst>
  <dgm:cxnLst>
    <dgm:cxn modelId="{DDF70217-0792-4FB3-BE3B-BB1700AA9AE2}" type="presOf" srcId="{190B0D16-0ACE-48FD-9D58-2A03F3F3DF6B}" destId="{DC876492-4C9C-48D1-92F3-C6D746D9E9E7}" srcOrd="1" destOrd="0" presId="urn:microsoft.com/office/officeart/2005/8/layout/orgChart1"/>
    <dgm:cxn modelId="{98B92017-01F7-4E88-88ED-782A84754801}" srcId="{B85C336F-A77B-43CB-BCC0-45E31BB94B7A}" destId="{F9A9F65B-68ED-424D-975B-3D7F6456581B}" srcOrd="0" destOrd="0" parTransId="{40F36CE2-DB45-4225-A540-6FA547138C81}" sibTransId="{3E09EDE1-CB1F-48B0-B96B-55AF0B08572C}"/>
    <dgm:cxn modelId="{2BC4311D-F166-4872-B46A-AB2F924FBC38}" type="presOf" srcId="{A3C02552-8AC1-47DE-97CF-1A018F8ECC8C}" destId="{1A753CCD-19EF-4931-A33E-3A47EF904EAD}" srcOrd="0" destOrd="0" presId="urn:microsoft.com/office/officeart/2005/8/layout/orgChart1"/>
    <dgm:cxn modelId="{B602023F-50A6-4222-A4EB-1D51ADE2E3F4}" type="presOf" srcId="{190B0D16-0ACE-48FD-9D58-2A03F3F3DF6B}" destId="{697F295D-6234-4E7E-A4FE-635164608BAD}" srcOrd="0" destOrd="0" presId="urn:microsoft.com/office/officeart/2005/8/layout/orgChart1"/>
    <dgm:cxn modelId="{1AFF5D41-2BCF-498F-AC66-AC374AACA311}" type="presOf" srcId="{40F36CE2-DB45-4225-A540-6FA547138C81}" destId="{AF6F5247-88AF-4FEC-B602-AD9F6A717903}" srcOrd="0" destOrd="0" presId="urn:microsoft.com/office/officeart/2005/8/layout/orgChart1"/>
    <dgm:cxn modelId="{F147344B-FE0F-44D7-8AA6-FA8A411CA943}" type="presOf" srcId="{8B706617-EF23-459A-8097-752D3863869F}" destId="{95F27775-EC67-4606-9AF4-82D2F1F2B245}" srcOrd="1" destOrd="0" presId="urn:microsoft.com/office/officeart/2005/8/layout/orgChart1"/>
    <dgm:cxn modelId="{DDB12F73-15F4-4053-80D1-84267F9C3870}" srcId="{1466B56B-3659-4263-83FB-ED97B332E36E}" destId="{B85C336F-A77B-43CB-BCC0-45E31BB94B7A}" srcOrd="0" destOrd="0" parTransId="{E94CD66E-1DAE-4CF0-A4B3-AE593B5B9776}" sibTransId="{95601725-7C70-4D64-8CAE-84F0CC7DCF05}"/>
    <dgm:cxn modelId="{B5DAF973-CB5B-4CF8-9110-F5A40C6D435D}" type="presOf" srcId="{7B3FC5CE-9B04-4881-8BC8-CCCB75957427}" destId="{8B3DA6F4-85F8-44B0-A74B-D2F4A5D12221}" srcOrd="0" destOrd="0" presId="urn:microsoft.com/office/officeart/2005/8/layout/orgChart1"/>
    <dgm:cxn modelId="{7558357D-F043-4867-8CC3-A7E9E98BF32A}" type="presOf" srcId="{B85C336F-A77B-43CB-BCC0-45E31BB94B7A}" destId="{14BAF9AC-FB9B-4DF5-93D2-7F025563BD4A}" srcOrd="1" destOrd="0" presId="urn:microsoft.com/office/officeart/2005/8/layout/orgChart1"/>
    <dgm:cxn modelId="{BECA6087-409A-4EB0-8783-EC8802446398}" srcId="{F9A9F65B-68ED-424D-975B-3D7F6456581B}" destId="{190B0D16-0ACE-48FD-9D58-2A03F3F3DF6B}" srcOrd="2" destOrd="0" parTransId="{84197C4D-48E8-49E8-AB93-237E39CAE665}" sibTransId="{41545741-3CE1-423B-BCCF-AD14576C01A1}"/>
    <dgm:cxn modelId="{1D67678E-7901-4057-9E1B-F2EA286C9891}" srcId="{F9A9F65B-68ED-424D-975B-3D7F6456581B}" destId="{A3C02552-8AC1-47DE-97CF-1A018F8ECC8C}" srcOrd="1" destOrd="0" parTransId="{08939E07-0C2E-49BD-A18F-31BEB44C042B}" sibTransId="{F484343E-74BF-4E4F-A482-2974B5783654}"/>
    <dgm:cxn modelId="{B5DC679E-BC06-476A-B271-A96077EEEAAB}" srcId="{F9A9F65B-68ED-424D-975B-3D7F6456581B}" destId="{8B706617-EF23-459A-8097-752D3863869F}" srcOrd="0" destOrd="0" parTransId="{7765A5B3-1213-4CAB-846A-61B07CD6E305}" sibTransId="{9C46E3DA-10B9-480A-AC60-6FF1830EF1E3}"/>
    <dgm:cxn modelId="{5DA9269F-5264-4DDB-A7DA-F2605DA06419}" type="presOf" srcId="{1466B56B-3659-4263-83FB-ED97B332E36E}" destId="{3EFC09DA-B803-479B-BEFA-8B999C310737}" srcOrd="0" destOrd="0" presId="urn:microsoft.com/office/officeart/2005/8/layout/orgChart1"/>
    <dgm:cxn modelId="{D795F5A6-080E-45DB-A900-8BCF409EE356}" type="presOf" srcId="{A3C02552-8AC1-47DE-97CF-1A018F8ECC8C}" destId="{D8097F27-012A-4975-9C66-A1714CDFB3C0}" srcOrd="1" destOrd="0" presId="urn:microsoft.com/office/officeart/2005/8/layout/orgChart1"/>
    <dgm:cxn modelId="{1F6226B2-5853-4CFC-B7DC-61FAE1BCBE3A}" type="presOf" srcId="{7B3FC5CE-9B04-4881-8BC8-CCCB75957427}" destId="{B3732B15-6504-4938-810B-6E97CB2D70CD}" srcOrd="1" destOrd="0" presId="urn:microsoft.com/office/officeart/2005/8/layout/orgChart1"/>
    <dgm:cxn modelId="{6DF085B7-66CA-4439-A034-688626F08CDB}" srcId="{B85C336F-A77B-43CB-BCC0-45E31BB94B7A}" destId="{7B3FC5CE-9B04-4881-8BC8-CCCB75957427}" srcOrd="1" destOrd="0" parTransId="{3639D9E1-DAB4-47B7-8200-4E6E887981FF}" sibTransId="{B208670A-A101-4FC5-B41E-6BD89EC5ABCF}"/>
    <dgm:cxn modelId="{CEB48FB7-985B-4F60-B9BB-BC5BB9223E1F}" type="presOf" srcId="{8B706617-EF23-459A-8097-752D3863869F}" destId="{FC3BA727-E0DF-4758-9A83-EAC24C3F0D58}" srcOrd="0" destOrd="0" presId="urn:microsoft.com/office/officeart/2005/8/layout/orgChart1"/>
    <dgm:cxn modelId="{A79AC3C1-1B6E-4290-B996-959E7B822139}" type="presOf" srcId="{84197C4D-48E8-49E8-AB93-237E39CAE665}" destId="{DB6B4C80-7D10-4002-9B9C-D543A7B3889E}" srcOrd="0" destOrd="0" presId="urn:microsoft.com/office/officeart/2005/8/layout/orgChart1"/>
    <dgm:cxn modelId="{A72A54C6-E6D1-4BA6-B98F-CD9832DF75FF}" type="presOf" srcId="{F9A9F65B-68ED-424D-975B-3D7F6456581B}" destId="{6F90C866-0A38-4BD3-B940-84D5BF54BA81}" srcOrd="0" destOrd="0" presId="urn:microsoft.com/office/officeart/2005/8/layout/orgChart1"/>
    <dgm:cxn modelId="{857B61DE-D044-45E8-AC11-747942889992}" type="presOf" srcId="{7765A5B3-1213-4CAB-846A-61B07CD6E305}" destId="{CF86DE70-DB65-4360-8063-3306F1B7B8F2}" srcOrd="0" destOrd="0" presId="urn:microsoft.com/office/officeart/2005/8/layout/orgChart1"/>
    <dgm:cxn modelId="{81CE63E4-5D5C-4B56-80C4-C2F999E0554C}" type="presOf" srcId="{F9A9F65B-68ED-424D-975B-3D7F6456581B}" destId="{FDCBEE85-ED69-49A2-9E7F-448FB41D036B}" srcOrd="1" destOrd="0" presId="urn:microsoft.com/office/officeart/2005/8/layout/orgChart1"/>
    <dgm:cxn modelId="{87583AEB-3E54-4769-A4CB-A648121A64CB}" type="presOf" srcId="{3639D9E1-DAB4-47B7-8200-4E6E887981FF}" destId="{92305F6E-83CA-4496-8A8F-9321AB375B19}" srcOrd="0" destOrd="0" presId="urn:microsoft.com/office/officeart/2005/8/layout/orgChart1"/>
    <dgm:cxn modelId="{42A130EC-7EF7-4CF2-88B8-D62007C49D66}" type="presOf" srcId="{B85C336F-A77B-43CB-BCC0-45E31BB94B7A}" destId="{2E1B2DB6-D35D-4E4B-B063-D3D5B58AC000}" srcOrd="0" destOrd="0" presId="urn:microsoft.com/office/officeart/2005/8/layout/orgChart1"/>
    <dgm:cxn modelId="{ABDAAAFE-3993-428D-9E22-A2804E293CED}" type="presOf" srcId="{08939E07-0C2E-49BD-A18F-31BEB44C042B}" destId="{7A67573B-3594-4152-B1F3-19F355CCA9CB}" srcOrd="0" destOrd="0" presId="urn:microsoft.com/office/officeart/2005/8/layout/orgChart1"/>
    <dgm:cxn modelId="{CB884829-E3C4-46EE-B557-DF43759BA88D}" type="presParOf" srcId="{3EFC09DA-B803-479B-BEFA-8B999C310737}" destId="{CFA445C8-72E0-4074-BA5D-685EC7E76297}" srcOrd="0" destOrd="0" presId="urn:microsoft.com/office/officeart/2005/8/layout/orgChart1"/>
    <dgm:cxn modelId="{D86D71EE-C85C-4798-BB66-C45E2B9079DE}" type="presParOf" srcId="{CFA445C8-72E0-4074-BA5D-685EC7E76297}" destId="{9A6EF7C9-0A4E-4B30-B995-B5A3B3EDBACC}" srcOrd="0" destOrd="0" presId="urn:microsoft.com/office/officeart/2005/8/layout/orgChart1"/>
    <dgm:cxn modelId="{D32B8856-3146-4F82-A3F0-E46C4D853358}" type="presParOf" srcId="{9A6EF7C9-0A4E-4B30-B995-B5A3B3EDBACC}" destId="{2E1B2DB6-D35D-4E4B-B063-D3D5B58AC000}" srcOrd="0" destOrd="0" presId="urn:microsoft.com/office/officeart/2005/8/layout/orgChart1"/>
    <dgm:cxn modelId="{D67B721F-A2C7-4C41-8A3F-479375EB206B}" type="presParOf" srcId="{9A6EF7C9-0A4E-4B30-B995-B5A3B3EDBACC}" destId="{14BAF9AC-FB9B-4DF5-93D2-7F025563BD4A}" srcOrd="1" destOrd="0" presId="urn:microsoft.com/office/officeart/2005/8/layout/orgChart1"/>
    <dgm:cxn modelId="{312BA5DF-8B25-4476-901E-6B47ECA20E83}" type="presParOf" srcId="{CFA445C8-72E0-4074-BA5D-685EC7E76297}" destId="{C99AAEC8-0749-43D8-B102-BEE531BD40F8}" srcOrd="1" destOrd="0" presId="urn:microsoft.com/office/officeart/2005/8/layout/orgChart1"/>
    <dgm:cxn modelId="{428CEE60-F30D-4107-97A1-6FD8D1512C43}" type="presParOf" srcId="{C99AAEC8-0749-43D8-B102-BEE531BD40F8}" destId="{AF6F5247-88AF-4FEC-B602-AD9F6A717903}" srcOrd="0" destOrd="0" presId="urn:microsoft.com/office/officeart/2005/8/layout/orgChart1"/>
    <dgm:cxn modelId="{3C8EE10D-E096-43F6-A567-33439585E5BB}" type="presParOf" srcId="{C99AAEC8-0749-43D8-B102-BEE531BD40F8}" destId="{55F3F42D-ABF0-4DDF-A16C-0046B06A57ED}" srcOrd="1" destOrd="0" presId="urn:microsoft.com/office/officeart/2005/8/layout/orgChart1"/>
    <dgm:cxn modelId="{ED408F1D-1904-4B13-88A7-A0E5E4FB56B9}" type="presParOf" srcId="{55F3F42D-ABF0-4DDF-A16C-0046B06A57ED}" destId="{FBA6C1E2-5CF7-4BF2-A71C-5EBF431F9A2A}" srcOrd="0" destOrd="0" presId="urn:microsoft.com/office/officeart/2005/8/layout/orgChart1"/>
    <dgm:cxn modelId="{DA2A1F5D-3504-4746-B469-D4436BE1A7FF}" type="presParOf" srcId="{FBA6C1E2-5CF7-4BF2-A71C-5EBF431F9A2A}" destId="{6F90C866-0A38-4BD3-B940-84D5BF54BA81}" srcOrd="0" destOrd="0" presId="urn:microsoft.com/office/officeart/2005/8/layout/orgChart1"/>
    <dgm:cxn modelId="{4A2C3B3B-468A-408C-B558-8E95CFD155AF}" type="presParOf" srcId="{FBA6C1E2-5CF7-4BF2-A71C-5EBF431F9A2A}" destId="{FDCBEE85-ED69-49A2-9E7F-448FB41D036B}" srcOrd="1" destOrd="0" presId="urn:microsoft.com/office/officeart/2005/8/layout/orgChart1"/>
    <dgm:cxn modelId="{F010EF6E-5D03-4760-83AF-7013C3973870}" type="presParOf" srcId="{55F3F42D-ABF0-4DDF-A16C-0046B06A57ED}" destId="{4423C5C5-A697-45BC-BF35-61CC068F9354}" srcOrd="1" destOrd="0" presId="urn:microsoft.com/office/officeart/2005/8/layout/orgChart1"/>
    <dgm:cxn modelId="{70455434-09CE-427F-B775-B90A20321753}" type="presParOf" srcId="{4423C5C5-A697-45BC-BF35-61CC068F9354}" destId="{CF86DE70-DB65-4360-8063-3306F1B7B8F2}" srcOrd="0" destOrd="0" presId="urn:microsoft.com/office/officeart/2005/8/layout/orgChart1"/>
    <dgm:cxn modelId="{303CABDE-5B9F-49A6-8211-54C0C893D3C1}" type="presParOf" srcId="{4423C5C5-A697-45BC-BF35-61CC068F9354}" destId="{B85F2A2A-F119-4CC8-BA31-5ABF192335D6}" srcOrd="1" destOrd="0" presId="urn:microsoft.com/office/officeart/2005/8/layout/orgChart1"/>
    <dgm:cxn modelId="{BED85732-3442-4C1E-BFB9-2B656C97AD5D}" type="presParOf" srcId="{B85F2A2A-F119-4CC8-BA31-5ABF192335D6}" destId="{8B4DC8CA-799A-4E9B-B39C-7B63DBF17BBE}" srcOrd="0" destOrd="0" presId="urn:microsoft.com/office/officeart/2005/8/layout/orgChart1"/>
    <dgm:cxn modelId="{21E0D6D8-47D8-4E73-9FDC-0BE4ABA28DBF}" type="presParOf" srcId="{8B4DC8CA-799A-4E9B-B39C-7B63DBF17BBE}" destId="{FC3BA727-E0DF-4758-9A83-EAC24C3F0D58}" srcOrd="0" destOrd="0" presId="urn:microsoft.com/office/officeart/2005/8/layout/orgChart1"/>
    <dgm:cxn modelId="{4298D39E-C1A9-4355-8472-BCFCE403648B}" type="presParOf" srcId="{8B4DC8CA-799A-4E9B-B39C-7B63DBF17BBE}" destId="{95F27775-EC67-4606-9AF4-82D2F1F2B245}" srcOrd="1" destOrd="0" presId="urn:microsoft.com/office/officeart/2005/8/layout/orgChart1"/>
    <dgm:cxn modelId="{50AFAFA9-D2E5-44A5-B592-CBC07CA505A8}" type="presParOf" srcId="{B85F2A2A-F119-4CC8-BA31-5ABF192335D6}" destId="{319AFB86-3178-4D24-A4D9-29941CC38426}" srcOrd="1" destOrd="0" presId="urn:microsoft.com/office/officeart/2005/8/layout/orgChart1"/>
    <dgm:cxn modelId="{CC4FD292-09CC-4C7D-AB69-AFBCD4CD8078}" type="presParOf" srcId="{B85F2A2A-F119-4CC8-BA31-5ABF192335D6}" destId="{0F012514-0A9B-427D-BBCD-FB2F1493293D}" srcOrd="2" destOrd="0" presId="urn:microsoft.com/office/officeart/2005/8/layout/orgChart1"/>
    <dgm:cxn modelId="{52478372-7557-49BE-8B1E-1759E247B433}" type="presParOf" srcId="{4423C5C5-A697-45BC-BF35-61CC068F9354}" destId="{7A67573B-3594-4152-B1F3-19F355CCA9CB}" srcOrd="2" destOrd="0" presId="urn:microsoft.com/office/officeart/2005/8/layout/orgChart1"/>
    <dgm:cxn modelId="{A01F6922-F194-405F-9681-C52ABAD6B4DE}" type="presParOf" srcId="{4423C5C5-A697-45BC-BF35-61CC068F9354}" destId="{DBF323AF-2CF7-460F-8AE3-A8EC36360A38}" srcOrd="3" destOrd="0" presId="urn:microsoft.com/office/officeart/2005/8/layout/orgChart1"/>
    <dgm:cxn modelId="{0687DAEB-FE60-4DC3-AE39-AF48EBCA7B50}" type="presParOf" srcId="{DBF323AF-2CF7-460F-8AE3-A8EC36360A38}" destId="{5D11D9DB-5BB4-4F80-B8B2-83671E8F0FB9}" srcOrd="0" destOrd="0" presId="urn:microsoft.com/office/officeart/2005/8/layout/orgChart1"/>
    <dgm:cxn modelId="{7D760A2F-1A17-43E8-9E75-04AD3AFA302E}" type="presParOf" srcId="{5D11D9DB-5BB4-4F80-B8B2-83671E8F0FB9}" destId="{1A753CCD-19EF-4931-A33E-3A47EF904EAD}" srcOrd="0" destOrd="0" presId="urn:microsoft.com/office/officeart/2005/8/layout/orgChart1"/>
    <dgm:cxn modelId="{710D277C-EC8E-443D-9E3D-85A73405907B}" type="presParOf" srcId="{5D11D9DB-5BB4-4F80-B8B2-83671E8F0FB9}" destId="{D8097F27-012A-4975-9C66-A1714CDFB3C0}" srcOrd="1" destOrd="0" presId="urn:microsoft.com/office/officeart/2005/8/layout/orgChart1"/>
    <dgm:cxn modelId="{17BD3DBB-1568-45B9-8993-E669E32EA429}" type="presParOf" srcId="{DBF323AF-2CF7-460F-8AE3-A8EC36360A38}" destId="{7E5AD930-3DD0-43AE-AF9F-61EFF32B2824}" srcOrd="1" destOrd="0" presId="urn:microsoft.com/office/officeart/2005/8/layout/orgChart1"/>
    <dgm:cxn modelId="{B2882FE5-7FAB-437C-AA9E-8319FF91CFDF}" type="presParOf" srcId="{DBF323AF-2CF7-460F-8AE3-A8EC36360A38}" destId="{970C9F9E-4172-49BB-99A7-9E56B6AB212D}" srcOrd="2" destOrd="0" presId="urn:microsoft.com/office/officeart/2005/8/layout/orgChart1"/>
    <dgm:cxn modelId="{7B868991-E46F-4B68-AFFA-223D17F120A9}" type="presParOf" srcId="{4423C5C5-A697-45BC-BF35-61CC068F9354}" destId="{DB6B4C80-7D10-4002-9B9C-D543A7B3889E}" srcOrd="4" destOrd="0" presId="urn:microsoft.com/office/officeart/2005/8/layout/orgChart1"/>
    <dgm:cxn modelId="{6548571B-DE7E-41DF-ACCF-296BFC846331}" type="presParOf" srcId="{4423C5C5-A697-45BC-BF35-61CC068F9354}" destId="{6B4D4241-4D0B-4016-AEB9-16B7F0DB3CD5}" srcOrd="5" destOrd="0" presId="urn:microsoft.com/office/officeart/2005/8/layout/orgChart1"/>
    <dgm:cxn modelId="{AF1C2849-3225-42E2-AFBB-104EAA72E68A}" type="presParOf" srcId="{6B4D4241-4D0B-4016-AEB9-16B7F0DB3CD5}" destId="{C8149922-9494-4ECC-9C9C-A06DB76B8652}" srcOrd="0" destOrd="0" presId="urn:microsoft.com/office/officeart/2005/8/layout/orgChart1"/>
    <dgm:cxn modelId="{C436981D-94FC-4029-BEF7-163C69298FD7}" type="presParOf" srcId="{C8149922-9494-4ECC-9C9C-A06DB76B8652}" destId="{697F295D-6234-4E7E-A4FE-635164608BAD}" srcOrd="0" destOrd="0" presId="urn:microsoft.com/office/officeart/2005/8/layout/orgChart1"/>
    <dgm:cxn modelId="{397340D8-88BC-4D15-914E-ACEA18DDF121}" type="presParOf" srcId="{C8149922-9494-4ECC-9C9C-A06DB76B8652}" destId="{DC876492-4C9C-48D1-92F3-C6D746D9E9E7}" srcOrd="1" destOrd="0" presId="urn:microsoft.com/office/officeart/2005/8/layout/orgChart1"/>
    <dgm:cxn modelId="{3634AE19-26DC-4BA8-BA0D-51124C032C29}" type="presParOf" srcId="{6B4D4241-4D0B-4016-AEB9-16B7F0DB3CD5}" destId="{B6F682F3-2C91-4E0D-8F2A-F500D00544B7}" srcOrd="1" destOrd="0" presId="urn:microsoft.com/office/officeart/2005/8/layout/orgChart1"/>
    <dgm:cxn modelId="{B26D68DE-44CF-4EE4-A4A9-5306986BEC58}" type="presParOf" srcId="{6B4D4241-4D0B-4016-AEB9-16B7F0DB3CD5}" destId="{845641F3-AD36-40BC-B82B-3FDEABFBFB49}" srcOrd="2" destOrd="0" presId="urn:microsoft.com/office/officeart/2005/8/layout/orgChart1"/>
    <dgm:cxn modelId="{2DCE18A4-E812-4158-8B0E-07BCB629D27E}" type="presParOf" srcId="{55F3F42D-ABF0-4DDF-A16C-0046B06A57ED}" destId="{28C7ECAF-57BC-46C9-84F7-45B68EF723A1}" srcOrd="2" destOrd="0" presId="urn:microsoft.com/office/officeart/2005/8/layout/orgChart1"/>
    <dgm:cxn modelId="{1840E230-49FF-4B91-9243-85E1CAF0596F}" type="presParOf" srcId="{C99AAEC8-0749-43D8-B102-BEE531BD40F8}" destId="{92305F6E-83CA-4496-8A8F-9321AB375B19}" srcOrd="2" destOrd="0" presId="urn:microsoft.com/office/officeart/2005/8/layout/orgChart1"/>
    <dgm:cxn modelId="{15E5309A-177A-4F41-BE9F-FB8A70609FC8}" type="presParOf" srcId="{C99AAEC8-0749-43D8-B102-BEE531BD40F8}" destId="{8D7F4E13-8AEA-4923-870F-D37151995067}" srcOrd="3" destOrd="0" presId="urn:microsoft.com/office/officeart/2005/8/layout/orgChart1"/>
    <dgm:cxn modelId="{CA5A772D-1053-467E-A5ED-4BB809B269BA}" type="presParOf" srcId="{8D7F4E13-8AEA-4923-870F-D37151995067}" destId="{2D556841-9939-4EEC-ACE2-F353A71D5391}" srcOrd="0" destOrd="0" presId="urn:microsoft.com/office/officeart/2005/8/layout/orgChart1"/>
    <dgm:cxn modelId="{4EC93B38-D38E-4657-8853-AB4FC6F51AA1}" type="presParOf" srcId="{2D556841-9939-4EEC-ACE2-F353A71D5391}" destId="{8B3DA6F4-85F8-44B0-A74B-D2F4A5D12221}" srcOrd="0" destOrd="0" presId="urn:microsoft.com/office/officeart/2005/8/layout/orgChart1"/>
    <dgm:cxn modelId="{F7FC7884-043D-4FDB-B24D-827F41D0A560}" type="presParOf" srcId="{2D556841-9939-4EEC-ACE2-F353A71D5391}" destId="{B3732B15-6504-4938-810B-6E97CB2D70CD}" srcOrd="1" destOrd="0" presId="urn:microsoft.com/office/officeart/2005/8/layout/orgChart1"/>
    <dgm:cxn modelId="{72242482-87C8-42F8-9A8A-1C7478392675}" type="presParOf" srcId="{8D7F4E13-8AEA-4923-870F-D37151995067}" destId="{F2A79BD9-DBC3-4F4E-AA7C-204813DD012E}" srcOrd="1" destOrd="0" presId="urn:microsoft.com/office/officeart/2005/8/layout/orgChart1"/>
    <dgm:cxn modelId="{26A3B711-83F2-446C-8985-329B25DC9F20}" type="presParOf" srcId="{8D7F4E13-8AEA-4923-870F-D37151995067}" destId="{D70B9206-8017-4FDB-BB5A-7DA2811B1996}" srcOrd="2" destOrd="0" presId="urn:microsoft.com/office/officeart/2005/8/layout/orgChart1"/>
    <dgm:cxn modelId="{C2705EB8-0278-430C-ABEE-53CB17FDA146}" type="presParOf" srcId="{CFA445C8-72E0-4074-BA5D-685EC7E76297}" destId="{7AE0CDD0-FBC5-4FF2-B64A-73F5CE379CD8}" srcOrd="2" destOrd="0" presId="urn:microsoft.com/office/officeart/2005/8/layout/orgChart1"/>
  </dgm:cxnLst>
  <dgm:bg/>
  <dgm:whole/>
  <dgm:extLst>
    <a:ext uri="http://schemas.microsoft.com/office/drawing/2008/diagram">
      <dsp:dataModelExt xmlns:dsp="http://schemas.microsoft.com/office/drawing/2008/diagram" relId="rId8"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2305F6E-83CA-4496-8A8F-9321AB375B19}">
      <dsp:nvSpPr>
        <dsp:cNvPr id="0" name=""/>
        <dsp:cNvSpPr/>
      </dsp:nvSpPr>
      <dsp:spPr>
        <a:xfrm>
          <a:off x="3536864" y="733670"/>
          <a:ext cx="884183" cy="306906"/>
        </a:xfrm>
        <a:custGeom>
          <a:avLst/>
          <a:gdLst/>
          <a:ahLst/>
          <a:cxnLst/>
          <a:rect l="0" t="0" r="0" b="0"/>
          <a:pathLst>
            <a:path>
              <a:moveTo>
                <a:pt x="0" y="0"/>
              </a:moveTo>
              <a:lnTo>
                <a:pt x="0" y="153453"/>
              </a:lnTo>
              <a:lnTo>
                <a:pt x="884183" y="153453"/>
              </a:lnTo>
              <a:lnTo>
                <a:pt x="884183" y="306906"/>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DB6B4C80-7D10-4002-9B9C-D543A7B3889E}">
      <dsp:nvSpPr>
        <dsp:cNvPr id="0" name=""/>
        <dsp:cNvSpPr/>
      </dsp:nvSpPr>
      <dsp:spPr>
        <a:xfrm>
          <a:off x="1999765" y="1771307"/>
          <a:ext cx="219219" cy="2747545"/>
        </a:xfrm>
        <a:custGeom>
          <a:avLst/>
          <a:gdLst/>
          <a:ahLst/>
          <a:cxnLst/>
          <a:rect l="0" t="0" r="0" b="0"/>
          <a:pathLst>
            <a:path>
              <a:moveTo>
                <a:pt x="0" y="0"/>
              </a:moveTo>
              <a:lnTo>
                <a:pt x="0" y="2747545"/>
              </a:lnTo>
              <a:lnTo>
                <a:pt x="219219" y="2747545"/>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7A67573B-3594-4152-B1F3-19F355CCA9CB}">
      <dsp:nvSpPr>
        <dsp:cNvPr id="0" name=""/>
        <dsp:cNvSpPr/>
      </dsp:nvSpPr>
      <dsp:spPr>
        <a:xfrm>
          <a:off x="1999765" y="1771307"/>
          <a:ext cx="219219" cy="1709908"/>
        </a:xfrm>
        <a:custGeom>
          <a:avLst/>
          <a:gdLst/>
          <a:ahLst/>
          <a:cxnLst/>
          <a:rect l="0" t="0" r="0" b="0"/>
          <a:pathLst>
            <a:path>
              <a:moveTo>
                <a:pt x="0" y="0"/>
              </a:moveTo>
              <a:lnTo>
                <a:pt x="0" y="1709908"/>
              </a:lnTo>
              <a:lnTo>
                <a:pt x="219219" y="1709908"/>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CF86DE70-DB65-4360-8063-3306F1B7B8F2}">
      <dsp:nvSpPr>
        <dsp:cNvPr id="0" name=""/>
        <dsp:cNvSpPr/>
      </dsp:nvSpPr>
      <dsp:spPr>
        <a:xfrm>
          <a:off x="1999765" y="1771307"/>
          <a:ext cx="219219" cy="672271"/>
        </a:xfrm>
        <a:custGeom>
          <a:avLst/>
          <a:gdLst/>
          <a:ahLst/>
          <a:cxnLst/>
          <a:rect l="0" t="0" r="0" b="0"/>
          <a:pathLst>
            <a:path>
              <a:moveTo>
                <a:pt x="0" y="0"/>
              </a:moveTo>
              <a:lnTo>
                <a:pt x="0" y="672271"/>
              </a:lnTo>
              <a:lnTo>
                <a:pt x="219219" y="672271"/>
              </a:lnTo>
            </a:path>
          </a:pathLst>
        </a:custGeom>
        <a:noFill/>
        <a:ln w="19050" cap="flat" cmpd="sng" algn="ctr">
          <a:solidFill>
            <a:schemeClr val="accent4">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AF6F5247-88AF-4FEC-B602-AD9F6A717903}">
      <dsp:nvSpPr>
        <dsp:cNvPr id="0" name=""/>
        <dsp:cNvSpPr/>
      </dsp:nvSpPr>
      <dsp:spPr>
        <a:xfrm>
          <a:off x="2584349" y="733670"/>
          <a:ext cx="952514" cy="306906"/>
        </a:xfrm>
        <a:custGeom>
          <a:avLst/>
          <a:gdLst/>
          <a:ahLst/>
          <a:cxnLst/>
          <a:rect l="0" t="0" r="0" b="0"/>
          <a:pathLst>
            <a:path>
              <a:moveTo>
                <a:pt x="952514" y="0"/>
              </a:moveTo>
              <a:lnTo>
                <a:pt x="952514" y="153453"/>
              </a:lnTo>
              <a:lnTo>
                <a:pt x="0" y="153453"/>
              </a:lnTo>
              <a:lnTo>
                <a:pt x="0" y="306906"/>
              </a:lnTo>
            </a:path>
          </a:pathLst>
        </a:custGeom>
        <a:noFill/>
        <a:ln w="19050" cap="flat" cmpd="sng" algn="ctr">
          <a:solidFill>
            <a:schemeClr val="accent3">
              <a:hueOff val="0"/>
              <a:satOff val="0"/>
              <a:lumOff val="0"/>
              <a:alphaOff val="0"/>
            </a:schemeClr>
          </a:solidFill>
          <a:prstDash val="solid"/>
          <a:miter lim="800000"/>
        </a:ln>
        <a:effectLst/>
      </dsp:spPr>
      <dsp:style>
        <a:lnRef idx="2">
          <a:scrgbClr r="0" g="0" b="0"/>
        </a:lnRef>
        <a:fillRef idx="0">
          <a:scrgbClr r="0" g="0" b="0"/>
        </a:fillRef>
        <a:effectRef idx="0">
          <a:scrgbClr r="0" g="0" b="0"/>
        </a:effectRef>
        <a:fontRef idx="minor"/>
      </dsp:style>
    </dsp:sp>
    <dsp:sp modelId="{2E1B2DB6-D35D-4E4B-B063-D3D5B58AC000}">
      <dsp:nvSpPr>
        <dsp:cNvPr id="0" name=""/>
        <dsp:cNvSpPr/>
      </dsp:nvSpPr>
      <dsp:spPr>
        <a:xfrm>
          <a:off x="2806133" y="2939"/>
          <a:ext cx="1461460" cy="730730"/>
        </a:xfrm>
        <a:prstGeom prst="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Attorney General Andrea Joy Campbell</a:t>
          </a:r>
        </a:p>
      </dsp:txBody>
      <dsp:txXfrm>
        <a:off x="2806133" y="2939"/>
        <a:ext cx="1461460" cy="730730"/>
      </dsp:txXfrm>
    </dsp:sp>
    <dsp:sp modelId="{6F90C866-0A38-4BD3-B940-84D5BF54BA81}">
      <dsp:nvSpPr>
        <dsp:cNvPr id="0" name=""/>
        <dsp:cNvSpPr/>
      </dsp:nvSpPr>
      <dsp:spPr>
        <a:xfrm>
          <a:off x="1853619" y="1040576"/>
          <a:ext cx="1461460" cy="73073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Energy and Environment Bureau</a:t>
          </a:r>
        </a:p>
      </dsp:txBody>
      <dsp:txXfrm>
        <a:off x="1853619" y="1040576"/>
        <a:ext cx="1461460" cy="730730"/>
      </dsp:txXfrm>
    </dsp:sp>
    <dsp:sp modelId="{FC3BA727-E0DF-4758-9A83-EAC24C3F0D58}">
      <dsp:nvSpPr>
        <dsp:cNvPr id="0" name=""/>
        <dsp:cNvSpPr/>
      </dsp:nvSpPr>
      <dsp:spPr>
        <a:xfrm>
          <a:off x="2218984" y="2078213"/>
          <a:ext cx="1461460" cy="73073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Energy and Ratepayer Advocacy (ERA)</a:t>
          </a:r>
        </a:p>
      </dsp:txBody>
      <dsp:txXfrm>
        <a:off x="2218984" y="2078213"/>
        <a:ext cx="1461460" cy="730730"/>
      </dsp:txXfrm>
    </dsp:sp>
    <dsp:sp modelId="{1A753CCD-19EF-4931-A33E-3A47EF904EAD}">
      <dsp:nvSpPr>
        <dsp:cNvPr id="0" name=""/>
        <dsp:cNvSpPr/>
      </dsp:nvSpPr>
      <dsp:spPr>
        <a:xfrm>
          <a:off x="2218984" y="3115850"/>
          <a:ext cx="1461460" cy="73073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Environmental Protection</a:t>
          </a:r>
        </a:p>
      </dsp:txBody>
      <dsp:txXfrm>
        <a:off x="2218984" y="3115850"/>
        <a:ext cx="1461460" cy="730730"/>
      </dsp:txXfrm>
    </dsp:sp>
    <dsp:sp modelId="{697F295D-6234-4E7E-A4FE-635164608BAD}">
      <dsp:nvSpPr>
        <dsp:cNvPr id="0" name=""/>
        <dsp:cNvSpPr/>
      </dsp:nvSpPr>
      <dsp:spPr>
        <a:xfrm>
          <a:off x="2218984" y="4153487"/>
          <a:ext cx="1461460" cy="730730"/>
        </a:xfrm>
        <a:prstGeom prst="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Environmental Crimes Strike Force</a:t>
          </a:r>
        </a:p>
      </dsp:txBody>
      <dsp:txXfrm>
        <a:off x="2218984" y="4153487"/>
        <a:ext cx="1461460" cy="730730"/>
      </dsp:txXfrm>
    </dsp:sp>
    <dsp:sp modelId="{8B3DA6F4-85F8-44B0-A74B-D2F4A5D12221}">
      <dsp:nvSpPr>
        <dsp:cNvPr id="0" name=""/>
        <dsp:cNvSpPr/>
      </dsp:nvSpPr>
      <dsp:spPr>
        <a:xfrm>
          <a:off x="3621986" y="1040576"/>
          <a:ext cx="1598121" cy="730730"/>
        </a:xfrm>
        <a:prstGeom prst="rect">
          <a:avLst/>
        </a:prstGeom>
        <a:gradFill rotWithShape="0">
          <a:gsLst>
            <a:gs pos="0">
              <a:schemeClr val="accent3">
                <a:hueOff val="0"/>
                <a:satOff val="0"/>
                <a:lumOff val="0"/>
                <a:alphaOff val="0"/>
                <a:lumMod val="110000"/>
                <a:satMod val="105000"/>
                <a:tint val="67000"/>
              </a:schemeClr>
            </a:gs>
            <a:gs pos="50000">
              <a:schemeClr val="accent3">
                <a:hueOff val="0"/>
                <a:satOff val="0"/>
                <a:lumOff val="0"/>
                <a:alphaOff val="0"/>
                <a:lumMod val="105000"/>
                <a:satMod val="103000"/>
                <a:tint val="73000"/>
              </a:schemeClr>
            </a:gs>
            <a:gs pos="100000">
              <a:schemeClr val="accent3">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10160" tIns="10160" rIns="10160" bIns="10160" numCol="1" spcCol="1270" anchor="ctr" anchorCtr="0">
          <a:noAutofit/>
        </a:bodyPr>
        <a:lstStyle/>
        <a:p>
          <a:pPr marL="0" lvl="0" indent="0" algn="ctr" defTabSz="711200">
            <a:lnSpc>
              <a:spcPct val="90000"/>
            </a:lnSpc>
            <a:spcBef>
              <a:spcPct val="0"/>
            </a:spcBef>
            <a:spcAft>
              <a:spcPct val="35000"/>
            </a:spcAft>
            <a:buNone/>
          </a:pPr>
          <a:r>
            <a:rPr lang="en-US" sz="1600" kern="1200"/>
            <a:t>5 Other Bureaus</a:t>
          </a:r>
        </a:p>
      </dsp:txBody>
      <dsp:txXfrm>
        <a:off x="3621986" y="1040576"/>
        <a:ext cx="1598121" cy="730730"/>
      </dsp:txXfrm>
    </dsp:sp>
  </dsp:spTree>
</dsp:drawing>
</file>

<file path=ppt/diagrams/layout1.xml><?xml version="1.0" encoding="utf-8"?>
<dgm:layoutDef xmlns:dgm="http://schemas.openxmlformats.org/drawingml/2006/diagram" xmlns:a="http://schemas.openxmlformats.org/drawingml/2006/main" uniqueId="urn:microsoft.com/office/officeart/2005/8/layout/orgChart1">
  <dgm:title val=""/>
  <dgm:desc val=""/>
  <dgm:catLst>
    <dgm:cat type="hierarchy" pri="1000"/>
    <dgm:cat type="convert" pri="6000"/>
  </dgm:catLst>
  <dgm:sampData>
    <dgm:dataModel>
      <dgm:ptLst>
        <dgm:pt modelId="0" type="doc"/>
        <dgm:pt modelId="1">
          <dgm:prSet phldr="1"/>
        </dgm:pt>
        <dgm:pt modelId="2" type="asst">
          <dgm:prSet phldr="1"/>
        </dgm:pt>
        <dgm:pt modelId="3">
          <dgm:prSet phldr="1"/>
        </dgm:pt>
        <dgm:pt modelId="4">
          <dgm:prSet phldr="1"/>
        </dgm:pt>
        <dgm:pt modelId="5">
          <dgm:prSet phldr="1"/>
        </dgm:pt>
      </dgm:ptLst>
      <dgm:cxnLst>
        <dgm:cxn modelId="5" srcId="0" destId="1" srcOrd="0" destOrd="0"/>
        <dgm:cxn modelId="6" srcId="1" destId="2" srcOrd="0" destOrd="0"/>
        <dgm:cxn modelId="7" srcId="1" destId="3" srcOrd="1" destOrd="0"/>
        <dgm:cxn modelId="8" srcId="1" destId="4" srcOrd="2" destOrd="0"/>
        <dgm:cxn modelId="9" srcId="1" destId="5" srcOrd="3" destOrd="0"/>
      </dgm:cxnLst>
      <dgm:bg/>
      <dgm:whole/>
    </dgm:dataModel>
  </dgm:sampData>
  <dgm:styleData>
    <dgm:dataModel>
      <dgm:ptLst>
        <dgm:pt modelId="0" type="doc"/>
        <dgm:pt modelId="1"/>
        <dgm:pt modelId="12"/>
        <dgm:pt modelId="13"/>
      </dgm:ptLst>
      <dgm:cxnLst>
        <dgm:cxn modelId="2" srcId="0" destId="1" srcOrd="0" destOrd="0"/>
        <dgm:cxn modelId="16" srcId="1" destId="12" srcOrd="1" destOrd="0"/>
        <dgm:cxn modelId="17" srcId="1" destId="13" srcOrd="2" destOrd="0"/>
      </dgm:cxnLst>
      <dgm:bg/>
      <dgm:whole/>
    </dgm:dataModel>
  </dgm:styleData>
  <dgm:clrData>
    <dgm:dataModel>
      <dgm:ptLst>
        <dgm:pt modelId="0" type="doc"/>
        <dgm:pt modelId="1"/>
        <dgm:pt modelId="11" type="asst"/>
        <dgm:pt modelId="12"/>
        <dgm:pt modelId="13"/>
        <dgm:pt modelId="14"/>
      </dgm:ptLst>
      <dgm:cxnLst>
        <dgm:cxn modelId="2" srcId="0" destId="1" srcOrd="0" destOrd="0"/>
        <dgm:cxn modelId="15" srcId="1" destId="11" srcOrd="0" destOrd="0"/>
        <dgm:cxn modelId="16" srcId="1" destId="12" srcOrd="1" destOrd="0"/>
        <dgm:cxn modelId="17" srcId="1" destId="13" srcOrd="2" destOrd="0"/>
        <dgm:cxn modelId="18" srcId="1" destId="14" srcOrd="2" destOrd="0"/>
      </dgm:cxnLst>
      <dgm:bg/>
      <dgm:whole/>
    </dgm:dataModel>
  </dgm:clrData>
  <dgm:layoutNode name="hierChild1">
    <dgm:varLst>
      <dgm:orgChart val="1"/>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w" for="des" forName="rootComposite1" refType="w" fact="10"/>
      <dgm:constr type="h" for="des" forName="rootComposite1" refType="w" refFor="des" refForName="rootComposite1" fact="0.5"/>
      <dgm:constr type="w" for="des" forName="rootComposite" refType="w" fact="10"/>
      <dgm:constr type="h" for="des" forName="rootComposite" refType="w" refFor="des" refForName="rootComposite1" fact="0.5"/>
      <dgm:constr type="w" for="des" forName="rootComposite3" refType="w" fact="10"/>
      <dgm:constr type="h" for="des" forName="rootComposite3" refType="w" refFor="des" refForName="rootComposite1" fact="0.5"/>
      <dgm:constr type="primFontSz" for="des" ptType="node" op="equ"/>
      <dgm:constr type="sp" for="des" op="equ"/>
      <dgm:constr type="sp" for="des" forName="hierRoot1" refType="w" refFor="des" refForName="rootComposite1" fact="0.21"/>
      <dgm:constr type="sp" for="des" forName="hierRoot2" refType="sp" refFor="des" refForName="hierRoot1"/>
      <dgm:constr type="sp" for="des" forName="hierRoot3" refType="sp" refFor="des" refForName="hierRoot1"/>
      <dgm:constr type="sibSp" refType="w" refFor="des" refForName="rootComposite1" fact="0.2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ibSp" for="des" forName="hierChild7" refType="sibSp"/>
      <dgm:constr type="secSibSp" refType="w" refFor="des" refForName="rootComposite1" fact="0.21"/>
      <dgm:constr type="secSibSp" for="des" forName="hierChild2" refType="secSibSp"/>
      <dgm:constr type="secSibSp" for="des" forName="hierChild3" refType="secSibSp"/>
      <dgm:constr type="secSibSp" for="des" forName="hierChild4" refType="secSibSp"/>
      <dgm:constr type="secSibSp" for="des" forName="hierChild5" refType="secSibSp"/>
      <dgm:constr type="secSibSp" for="des" forName="hierChild6" refType="secSibSp"/>
      <dgm:constr type="secSibSp" for="des" forName="hierChild7" refType="secSibSp"/>
    </dgm:constrLst>
    <dgm:ruleLst/>
    <dgm:forEach name="Name3" axis="ch">
      <dgm:forEach name="Name4" axis="self" ptType="node">
        <dgm:layoutNode name="hierRoot1">
          <dgm:varLst>
            <dgm:hierBranch val="init"/>
          </dgm:varLst>
          <dgm:choose name="Name5">
            <dgm:if name="Name6" func="var" arg="hierBranch" op="equ" val="l">
              <dgm:choose name="Name7">
                <dgm:if name="Name8" axis="ch" ptType="asst" func="cnt" op="gte" val="1">
                  <dgm:alg type="hierRoot">
                    <dgm:param type="hierAlign" val="tR"/>
                  </dgm:alg>
                  <dgm:constrLst>
                    <dgm:constr type="alignOff" val="0.65"/>
                  </dgm:constrLst>
                </dgm:if>
                <dgm:else name="Name9">
                  <dgm:alg type="hierRoot">
                    <dgm:param type="hierAlign" val="tR"/>
                  </dgm:alg>
                  <dgm:constrLst>
                    <dgm:constr type="alignOff" val="0.25"/>
                  </dgm:constrLst>
                </dgm:else>
              </dgm:choose>
            </dgm:if>
            <dgm:if name="Name10" func="var" arg="hierBranch" op="equ" val="r">
              <dgm:choose name="Name11">
                <dgm:if name="Name12" axis="ch" ptType="asst" func="cnt" op="gte" val="1">
                  <dgm:alg type="hierRoot">
                    <dgm:param type="hierAlign" val="tL"/>
                  </dgm:alg>
                  <dgm:constrLst>
                    <dgm:constr type="alignOff" val="0.65"/>
                  </dgm:constrLst>
                </dgm:if>
                <dgm:else name="Name13">
                  <dgm:alg type="hierRoot">
                    <dgm:param type="hierAlign" val="tL"/>
                  </dgm:alg>
                  <dgm:constrLst>
                    <dgm:constr type="alignOff" val="0.25"/>
                  </dgm:constrLst>
                </dgm:else>
              </dgm:choose>
            </dgm:if>
            <dgm:if name="Name14" func="var" arg="hierBranch" op="equ" val="hang">
              <dgm:alg type="hierRoot"/>
              <dgm:constrLst>
                <dgm:constr type="alignOff" val="0.65"/>
              </dgm:constrLst>
            </dgm:if>
            <dgm:else name="Name15">
              <dgm:alg type="hierRoot"/>
              <dgm:constrLst>
                <dgm:constr type="alignOff"/>
                <dgm:constr type="bendDist" for="des" ptType="parTrans" refType="sp" fact="0.5"/>
              </dgm:constrLst>
            </dgm:else>
          </dgm:choose>
          <dgm:shape xmlns:r="http://schemas.openxmlformats.org/officeDocument/2006/relationships" r:blip="">
            <dgm:adjLst/>
          </dgm:shape>
          <dgm:presOf/>
          <dgm:ruleLst/>
          <dgm:layoutNode name="rootComposite1">
            <dgm:alg type="composite"/>
            <dgm:shape xmlns:r="http://schemas.openxmlformats.org/officeDocument/2006/relationships" r:blip="">
              <dgm:adjLst/>
            </dgm:shape>
            <dgm:presOf axis="self" ptType="node" cnt="1"/>
            <dgm:choose name="Name16">
              <dgm:if name="Name17" func="var" arg="hierBranch" op="equ" val="init">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if name="Name18" func="var" arg="hierBranch" op="equ" val="l">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if>
              <dgm:if name="Name19" func="var" arg="hierBranch" op="equ" val="r">
                <dgm:constrLst>
                  <dgm:constr type="l" for="ch" forName="rootText1"/>
                  <dgm:constr type="t" for="ch" forName="rootText1"/>
                  <dgm:constr type="w" for="ch" forName="rootText1" refType="w"/>
                  <dgm:constr type="h" for="ch" forName="rootText1" refType="h"/>
                  <dgm:constr type="l" for="ch" forName="rootConnector1"/>
                  <dgm:constr type="t" for="ch" forName="rootConnector1"/>
                  <dgm:constr type="w" for="ch" forName="rootConnector1" refType="w" refFor="ch" refForName="rootText1" fact="0.2"/>
                  <dgm:constr type="h" for="ch" forName="rootConnector1" refType="h" refFor="ch" refForName="rootText1"/>
                </dgm:constrLst>
              </dgm:if>
              <dgm:else name="Name20">
                <dgm:constrLst>
                  <dgm:constr type="l" for="ch" forName="rootText1"/>
                  <dgm:constr type="t" for="ch" forName="rootText1"/>
                  <dgm:constr type="w" for="ch" forName="rootText1" refType="w"/>
                  <dgm:constr type="h" for="ch" forName="rootText1" refType="h"/>
                  <dgm:constr type="r" for="ch" forName="rootConnector1" refType="w"/>
                  <dgm:constr type="t" for="ch" forName="rootConnector1"/>
                  <dgm:constr type="w" for="ch" forName="rootConnector1" refType="w" refFor="ch" refForName="rootText1" fact="0.2"/>
                  <dgm:constr type="h" for="ch" forName="rootConnector1" refType="h" refFor="ch" refForName="rootText1"/>
                </dgm:constrLst>
              </dgm:else>
            </dgm:choose>
            <dgm:ruleLst/>
            <dgm:layoutNode name="rootText1" styleLbl="node0">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1" moveWith="rootText1">
              <dgm:alg type="sp"/>
              <dgm:shape xmlns:r="http://schemas.openxmlformats.org/officeDocument/2006/relationships" type="rect" r:blip="" hideGeom="1">
                <dgm:adjLst/>
              </dgm:shape>
              <dgm:presOf axis="self" ptType="node" cnt="1"/>
              <dgm:constrLst/>
              <dgm:ruleLst/>
            </dgm:layoutNode>
          </dgm:layoutNode>
          <dgm:layoutNode name="hierChild2">
            <dgm:choose name="Name21">
              <dgm:if name="Name22" func="var" arg="hierBranch" op="equ" val="l">
                <dgm:alg type="hierChild">
                  <dgm:param type="chAlign" val="r"/>
                  <dgm:param type="linDir" val="fromT"/>
                </dgm:alg>
              </dgm:if>
              <dgm:if name="Name23" func="var" arg="hierBranch" op="equ" val="r">
                <dgm:alg type="hierChild">
                  <dgm:param type="chAlign" val="l"/>
                  <dgm:param type="linDir" val="fromT"/>
                </dgm:alg>
              </dgm:if>
              <dgm:if name="Name24" func="var" arg="hierBranch" op="equ" val="hang">
                <dgm:choose name="Name25">
                  <dgm:if name="Name26" func="var" arg="dir" op="equ" val="norm">
                    <dgm:alg type="hierChild">
                      <dgm:param type="chAlign" val="l"/>
                      <dgm:param type="linDir" val="fromL"/>
                      <dgm:param type="secChAlign" val="t"/>
                      <dgm:param type="secLinDir" val="fromT"/>
                    </dgm:alg>
                  </dgm:if>
                  <dgm:else name="Name27">
                    <dgm:alg type="hierChild">
                      <dgm:param type="chAlign" val="l"/>
                      <dgm:param type="linDir" val="fromR"/>
                      <dgm:param type="secChAlign" val="t"/>
                      <dgm:param type="secLinDir" val="fromT"/>
                    </dgm:alg>
                  </dgm:else>
                </dgm:choose>
              </dgm:if>
              <dgm:else name="Name28">
                <dgm:choose name="Name29">
                  <dgm:if name="Name30" func="var" arg="dir" op="equ" val="norm">
                    <dgm:alg type="hierChild"/>
                  </dgm:if>
                  <dgm:else name="Name31">
                    <dgm:alg type="hierChild">
                      <dgm:param type="linDir" val="fromR"/>
                    </dgm:alg>
                  </dgm:else>
                </dgm:choose>
              </dgm:else>
            </dgm:choose>
            <dgm:shape xmlns:r="http://schemas.openxmlformats.org/officeDocument/2006/relationships" r:blip="">
              <dgm:adjLst/>
            </dgm:shape>
            <dgm:presOf/>
            <dgm:constrLst/>
            <dgm:ruleLst/>
            <dgm:forEach name="rep2a" axis="ch" ptType="nonAsst">
              <dgm:forEach name="Name32" axis="precedSib" ptType="parTrans" st="-1" cnt="1">
                <dgm:choose name="Name33">
                  <dgm:if name="Name34" func="var" arg="hierBranch" op="equ" val="std">
                    <dgm:layoutNode name="Name35">
                      <dgm:alg type="conn">
                        <dgm:param type="connRout" val="bend"/>
                        <dgm:param type="dim" val="1D"/>
                        <dgm:param type="endSty" val="noArr"/>
                        <dgm:param type="begPts" val="bCtr"/>
                        <dgm:param type="endPts" val="tCtr"/>
                        <dgm:param type="bendPt" val="end"/>
                      </dgm:alg>
                      <dgm:shape xmlns:r="http://schemas.openxmlformats.org/officeDocument/2006/relationships" type="conn" r:blip="" zOrderOff="-99999">
                        <dgm:adjLst/>
                      </dgm:shape>
                      <dgm:presOf axis="self"/>
                      <dgm:constrLst>
                        <dgm:constr type="begPad"/>
                        <dgm:constr type="endPad"/>
                      </dgm:constrLst>
                      <dgm:ruleLst/>
                    </dgm:layoutNode>
                  </dgm:if>
                  <dgm:if name="Name36" func="var" arg="hierBranch" op="equ" val="init">
                    <dgm:layoutNode name="Name37">
                      <dgm:choose name="Name38">
                        <dgm:if name="Name39" axis="self" func="depth" op="lte" val="2">
                          <dgm:alg type="conn">
                            <dgm:param type="connRout" val="bend"/>
                            <dgm:param type="dim" val="1D"/>
                            <dgm:param type="endSty" val="noArr"/>
                            <dgm:param type="begPts" val="bCtr"/>
                            <dgm:param type="endPts" val="tCtr"/>
                            <dgm:param type="bendPt" val="end"/>
                          </dgm:alg>
                        </dgm:if>
                        <dgm:else name="Name40">
                          <dgm:choose name="Name41">
                            <dgm:if name="Name42" axis="par des" func="maxDepth" op="lte" val="1">
                              <dgm:choose name="Name43">
                                <dgm:if name="Name44" axis="par ch" ptType="node asst" func="cnt" op="gte" val="1">
                                  <dgm:alg type="conn">
                                    <dgm:param type="connRout" val="bend"/>
                                    <dgm:param type="dim" val="1D"/>
                                    <dgm:param type="endSty" val="noArr"/>
                                    <dgm:param type="begPts" val="bCtr"/>
                                    <dgm:param type="endPts" val="midL midR"/>
                                  </dgm:alg>
                                </dgm:if>
                                <dgm:else name="Name45">
                                  <dgm:alg type="conn">
                                    <dgm:param type="connRout" val="bend"/>
                                    <dgm:param type="dim" val="1D"/>
                                    <dgm:param type="endSty" val="noArr"/>
                                    <dgm:param type="begPts" val="bCtr"/>
                                    <dgm:param type="endPts" val="midL midR"/>
                                    <dgm:param type="srcNode" val="rootConnector"/>
                                  </dgm:alg>
                                </dgm:else>
                              </dgm:choose>
                            </dgm:if>
                            <dgm:else name="Name46">
                              <dgm:alg type="conn">
                                <dgm:param type="connRout" val="bend"/>
                                <dgm:param type="dim" val="1D"/>
                                <dgm:param type="endSty" val="noArr"/>
                                <dgm:param type="begPts" val="bCtr"/>
                                <dgm:param type="endPts" val="tCtr"/>
                                <dgm:param type="bendPt" val="end"/>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if>
                  <dgm:if name="Name47" func="var" arg="hierBranch" op="equ" val="hang">
                    <dgm:layoutNode name="Name48">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if>
                  <dgm:else name="Name49">
                    <dgm:layoutNode name="Name50">
                      <dgm:choose name="Name51">
                        <dgm:if name="Name52" axis="self" func="depth" op="lte" val="2">
                          <dgm:choose name="Name53">
                            <dgm:if name="Name54" axis="par ch" ptType="node asst" func="cnt" op="gte" val="1">
                              <dgm:alg type="conn">
                                <dgm:param type="connRout" val="bend"/>
                                <dgm:param type="dim" val="1D"/>
                                <dgm:param type="endSty" val="noArr"/>
                                <dgm:param type="begPts" val="bCtr"/>
                                <dgm:param type="endPts" val="midL midR"/>
                              </dgm:alg>
                            </dgm:if>
                            <dgm:else name="Name55">
                              <dgm:alg type="conn">
                                <dgm:param type="connRout" val="bend"/>
                                <dgm:param type="dim" val="1D"/>
                                <dgm:param type="endSty" val="noArr"/>
                                <dgm:param type="begPts" val="bCtr"/>
                                <dgm:param type="endPts" val="midL midR"/>
                                <dgm:param type="srcNode" val="rootConnector1"/>
                              </dgm:alg>
                            </dgm:else>
                          </dgm:choose>
                        </dgm:if>
                        <dgm:else name="Name56">
                          <dgm:choose name="Name57">
                            <dgm:if name="Name58" axis="par ch" ptType="node asst" func="cnt" op="gte" val="1">
                              <dgm:alg type="conn">
                                <dgm:param type="connRout" val="bend"/>
                                <dgm:param type="dim" val="1D"/>
                                <dgm:param type="endSty" val="noArr"/>
                                <dgm:param type="begPts" val="bCtr"/>
                                <dgm:param type="endPts" val="midL midR"/>
                              </dgm:alg>
                            </dgm:if>
                            <dgm:else name="Name59">
                              <dgm:alg type="conn">
                                <dgm:param type="connRout" val="bend"/>
                                <dgm:param type="dim" val="1D"/>
                                <dgm:param type="endSty" val="noArr"/>
                                <dgm:param type="begPts" val="bCtr"/>
                                <dgm:param type="endPts" val="midL midR"/>
                                <dgm:param type="srcNode" val="rootConnector"/>
                              </dgm:alg>
                            </dgm:else>
                          </dgm:choose>
                        </dgm:else>
                      </dgm:choose>
                      <dgm:shape xmlns:r="http://schemas.openxmlformats.org/officeDocument/2006/relationships" type="conn" r:blip="" zOrderOff="-99999">
                        <dgm:adjLst/>
                      </dgm:shape>
                      <dgm:presOf axis="self"/>
                      <dgm:constrLst>
                        <dgm:constr type="begPad"/>
                        <dgm:constr type="endPad"/>
                      </dgm:constrLst>
                      <dgm:ruleLst/>
                    </dgm:layoutNode>
                  </dgm:else>
                </dgm:choose>
              </dgm:forEach>
              <dgm:layoutNode name="hierRoot2">
                <dgm:varLst>
                  <dgm:hierBranch val="init"/>
                </dgm:varLst>
                <dgm:choose name="Name60">
                  <dgm:if name="Name61" func="var" arg="hierBranch" op="equ" val="l">
                    <dgm:choose name="Name62">
                      <dgm:if name="Name63" axis="ch" ptType="asst" func="cnt" op="gte" val="1">
                        <dgm:alg type="hierRoot">
                          <dgm:param type="hierAlign" val="tR"/>
                        </dgm:alg>
                        <dgm:shape xmlns:r="http://schemas.openxmlformats.org/officeDocument/2006/relationships" r:blip="">
                          <dgm:adjLst/>
                        </dgm:shape>
                        <dgm:presOf/>
                        <dgm:constrLst>
                          <dgm:constr type="alignOff" val="0.65"/>
                        </dgm:constrLst>
                      </dgm:if>
                      <dgm:else name="Name64">
                        <dgm:alg type="hierRoot">
                          <dgm:param type="hierAlign" val="tR"/>
                        </dgm:alg>
                        <dgm:shape xmlns:r="http://schemas.openxmlformats.org/officeDocument/2006/relationships" r:blip="">
                          <dgm:adjLst/>
                        </dgm:shape>
                        <dgm:presOf/>
                        <dgm:constrLst>
                          <dgm:constr type="alignOff" val="0.25"/>
                        </dgm:constrLst>
                      </dgm:else>
                    </dgm:choose>
                  </dgm:if>
                  <dgm:if name="Name65" func="var" arg="hierBranch" op="equ" val="r">
                    <dgm:choose name="Name66">
                      <dgm:if name="Name67"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68">
                        <dgm:alg type="hierRoot">
                          <dgm:param type="hierAlign" val="tL"/>
                        </dgm:alg>
                        <dgm:shape xmlns:r="http://schemas.openxmlformats.org/officeDocument/2006/relationships" r:blip="">
                          <dgm:adjLst/>
                        </dgm:shape>
                        <dgm:presOf/>
                        <dgm:constrLst>
                          <dgm:constr type="alignOff" val="0.25"/>
                        </dgm:constrLst>
                      </dgm:else>
                    </dgm:choose>
                  </dgm:if>
                  <dgm:if name="Name69"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70" func="var" arg="hierBranch" op="equ" val="init">
                    <dgm:choose name="Name71">
                      <dgm:if name="Name72" axis="des" func="maxDepth" op="lte" val="1">
                        <dgm:choose name="Name73">
                          <dgm:if name="Name74" axis="ch" ptType="asst" func="cnt" op="gte" val="1">
                            <dgm:alg type="hierRoot">
                              <dgm:param type="hierAlign" val="tL"/>
                            </dgm:alg>
                            <dgm:shape xmlns:r="http://schemas.openxmlformats.org/officeDocument/2006/relationships" r:blip="">
                              <dgm:adjLst/>
                            </dgm:shape>
                            <dgm:presOf/>
                            <dgm:constrLst>
                              <dgm:constr type="alignOff" val="0.65"/>
                            </dgm:constrLst>
                          </dgm:if>
                          <dgm:else name="Name75">
                            <dgm:alg type="hierRoot">
                              <dgm:param type="hierAlign" val="tL"/>
                            </dgm:alg>
                            <dgm:shape xmlns:r="http://schemas.openxmlformats.org/officeDocument/2006/relationships" r:blip="">
                              <dgm:adjLst/>
                            </dgm:shape>
                            <dgm:presOf/>
                            <dgm:constrLst>
                              <dgm:constr type="alignOff" val="0.25"/>
                            </dgm:constrLst>
                          </dgm:else>
                        </dgm:choose>
                      </dgm:if>
                      <dgm:else name="Name76">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77">
                    <dgm:alg type="hierRoot"/>
                    <dgm:shape xmlns:r="http://schemas.openxmlformats.org/officeDocument/2006/relationships" r:blip="">
                      <dgm:adjLst/>
                    </dgm:shape>
                    <dgm:presOf/>
                    <dgm:constrLst>
                      <dgm:constr type="alignOff" val="0.65"/>
                    </dgm:constrLst>
                  </dgm:else>
                </dgm:choose>
                <dgm:ruleLst/>
                <dgm:layoutNode name="rootComposite">
                  <dgm:alg type="composite"/>
                  <dgm:shape xmlns:r="http://schemas.openxmlformats.org/officeDocument/2006/relationships" r:blip="">
                    <dgm:adjLst/>
                  </dgm:shape>
                  <dgm:presOf axis="self" ptType="node" cnt="1"/>
                  <dgm:choose name="Name78">
                    <dgm:if name="Name79" func="var" arg="hierBranch" op="equ" val="init">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if name="Name80" func="var" arg="hierBranch" op="equ" val="l">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if>
                    <dgm:if name="Name81" func="var" arg="hierBranch" op="equ" val="r">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82">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 moveWith="rootText">
                    <dgm:alg type="sp"/>
                    <dgm:shape xmlns:r="http://schemas.openxmlformats.org/officeDocument/2006/relationships" type="rect" r:blip="" hideGeom="1">
                      <dgm:adjLst/>
                    </dgm:shape>
                    <dgm:presOf axis="self" ptType="node" cnt="1"/>
                    <dgm:constrLst/>
                    <dgm:ruleLst/>
                  </dgm:layoutNode>
                </dgm:layoutNode>
                <dgm:layoutNode name="hierChild4">
                  <dgm:choose name="Name83">
                    <dgm:if name="Name84" func="var" arg="hierBranch" op="equ" val="l">
                      <dgm:alg type="hierChild">
                        <dgm:param type="chAlign" val="r"/>
                        <dgm:param type="linDir" val="fromT"/>
                      </dgm:alg>
                    </dgm:if>
                    <dgm:if name="Name85" func="var" arg="hierBranch" op="equ" val="r">
                      <dgm:alg type="hierChild">
                        <dgm:param type="chAlign" val="l"/>
                        <dgm:param type="linDir" val="fromT"/>
                      </dgm:alg>
                    </dgm:if>
                    <dgm:if name="Name86" func="var" arg="hierBranch" op="equ" val="hang">
                      <dgm:choose name="Name87">
                        <dgm:if name="Name88" func="var" arg="dir" op="equ" val="norm">
                          <dgm:alg type="hierChild">
                            <dgm:param type="chAlign" val="l"/>
                            <dgm:param type="linDir" val="fromL"/>
                            <dgm:param type="secChAlign" val="t"/>
                            <dgm:param type="secLinDir" val="fromT"/>
                          </dgm:alg>
                        </dgm:if>
                        <dgm:else name="Name89">
                          <dgm:alg type="hierChild">
                            <dgm:param type="chAlign" val="l"/>
                            <dgm:param type="linDir" val="fromR"/>
                            <dgm:param type="secChAlign" val="t"/>
                            <dgm:param type="secLinDir" val="fromT"/>
                          </dgm:alg>
                        </dgm:else>
                      </dgm:choose>
                    </dgm:if>
                    <dgm:if name="Name90" func="var" arg="hierBranch" op="equ" val="std">
                      <dgm:choose name="Name91">
                        <dgm:if name="Name92" func="var" arg="dir" op="equ" val="norm">
                          <dgm:alg type="hierChild"/>
                        </dgm:if>
                        <dgm:else name="Name93">
                          <dgm:alg type="hierChild">
                            <dgm:param type="linDir" val="fromR"/>
                          </dgm:alg>
                        </dgm:else>
                      </dgm:choose>
                    </dgm:if>
                    <dgm:if name="Name94" func="var" arg="hierBranch" op="equ" val="init">
                      <dgm:choose name="Name95">
                        <dgm:if name="Name96" axis="des" func="maxDepth" op="lte" val="1">
                          <dgm:alg type="hierChild">
                            <dgm:param type="chAlign" val="l"/>
                            <dgm:param type="linDir" val="fromT"/>
                          </dgm:alg>
                        </dgm:if>
                        <dgm:else name="Name97">
                          <dgm:choose name="Name98">
                            <dgm:if name="Name99" func="var" arg="dir" op="equ" val="norm">
                              <dgm:alg type="hierChild"/>
                            </dgm:if>
                            <dgm:else name="Name100">
                              <dgm:alg type="hierChild">
                                <dgm:param type="linDir" val="fromR"/>
                              </dgm:alg>
                            </dgm:else>
                          </dgm:choose>
                        </dgm:else>
                      </dgm:choose>
                    </dgm:if>
                    <dgm:else name="Name101"/>
                  </dgm:choose>
                  <dgm:shape xmlns:r="http://schemas.openxmlformats.org/officeDocument/2006/relationships" r:blip="">
                    <dgm:adjLst/>
                  </dgm:shape>
                  <dgm:presOf/>
                  <dgm:constrLst/>
                  <dgm:ruleLst/>
                  <dgm:forEach name="Name102" ref="rep2a"/>
                </dgm:layoutNode>
                <dgm:layoutNode name="hierChild5">
                  <dgm:choose name="Name103">
                    <dgm:if name="Name104" func="var" arg="dir" op="equ" val="norm">
                      <dgm:alg type="hierChild">
                        <dgm:param type="chAlign" val="l"/>
                        <dgm:param type="linDir" val="fromL"/>
                        <dgm:param type="secChAlign" val="t"/>
                        <dgm:param type="secLinDir" val="fromT"/>
                      </dgm:alg>
                    </dgm:if>
                    <dgm:else name="Name105">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06" ref="rep2b"/>
                </dgm:layoutNode>
              </dgm:layoutNode>
            </dgm:forEach>
          </dgm:layoutNode>
          <dgm:layoutNode name="hierChild3">
            <dgm:choose name="Name107">
              <dgm:if name="Name108" func="var" arg="dir" op="equ" val="norm">
                <dgm:alg type="hierChild">
                  <dgm:param type="chAlign" val="l"/>
                  <dgm:param type="linDir" val="fromL"/>
                  <dgm:param type="secChAlign" val="t"/>
                  <dgm:param type="secLinDir" val="fromT"/>
                </dgm:alg>
              </dgm:if>
              <dgm:else name="Name109">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rep2b" axis="ch" ptType="asst">
              <dgm:forEach name="Name110" axis="precedSib" ptType="parTrans" st="-1" cnt="1">
                <dgm:layoutNode name="Name111">
                  <dgm:alg type="conn">
                    <dgm:param type="connRout" val="bend"/>
                    <dgm:param type="dim" val="1D"/>
                    <dgm:param type="endSty" val="noArr"/>
                    <dgm:param type="begPts" val="bCtr"/>
                    <dgm:param type="endPts" val="midL midR"/>
                  </dgm:alg>
                  <dgm:shape xmlns:r="http://schemas.openxmlformats.org/officeDocument/2006/relationships" type="conn" r:blip="" zOrderOff="-99999">
                    <dgm:adjLst/>
                  </dgm:shape>
                  <dgm:presOf axis="self"/>
                  <dgm:constrLst>
                    <dgm:constr type="begPad"/>
                    <dgm:constr type="endPad"/>
                  </dgm:constrLst>
                  <dgm:ruleLst/>
                </dgm:layoutNode>
              </dgm:forEach>
              <dgm:layoutNode name="hierRoot3">
                <dgm:varLst>
                  <dgm:hierBranch val="init"/>
                </dgm:varLst>
                <dgm:choose name="Name112">
                  <dgm:if name="Name113" func="var" arg="hierBranch" op="equ" val="l">
                    <dgm:alg type="hierRoot">
                      <dgm:param type="hierAlign" val="tR"/>
                    </dgm:alg>
                    <dgm:shape xmlns:r="http://schemas.openxmlformats.org/officeDocument/2006/relationships" r:blip="">
                      <dgm:adjLst/>
                    </dgm:shape>
                    <dgm:presOf/>
                    <dgm:constrLst>
                      <dgm:constr type="alignOff" val="0.65"/>
                    </dgm:constrLst>
                  </dgm:if>
                  <dgm:if name="Name114" func="var" arg="hierBranch" op="equ" val="r">
                    <dgm:alg type="hierRoot">
                      <dgm:param type="hierAlign" val="tL"/>
                    </dgm:alg>
                    <dgm:shape xmlns:r="http://schemas.openxmlformats.org/officeDocument/2006/relationships" r:blip="">
                      <dgm:adjLst/>
                    </dgm:shape>
                    <dgm:presOf/>
                    <dgm:constrLst>
                      <dgm:constr type="alignOff" val="0.65"/>
                    </dgm:constrLst>
                  </dgm:if>
                  <dgm:if name="Name115" func="var" arg="hierBranch" op="equ" val="hang">
                    <dgm:alg type="hierRoot"/>
                    <dgm:shape xmlns:r="http://schemas.openxmlformats.org/officeDocument/2006/relationships" r:blip="">
                      <dgm:adjLst/>
                    </dgm:shape>
                    <dgm:presOf/>
                    <dgm:constrLst>
                      <dgm:constr type="alignOff" val="0.65"/>
                    </dgm:constrLst>
                  </dgm:if>
                  <dgm:if name="Name116" func="var" arg="hierBranch" op="equ" val="std">
                    <dgm:alg type="hierRoot"/>
                    <dgm:shape xmlns:r="http://schemas.openxmlformats.org/officeDocument/2006/relationships" r:blip="">
                      <dgm:adjLst/>
                    </dgm:shape>
                    <dgm:presOf/>
                    <dgm:constrLst>
                      <dgm:constr type="alignOff"/>
                      <dgm:constr type="bendDist" for="des" ptType="parTrans" refType="sp" fact="0.5"/>
                    </dgm:constrLst>
                  </dgm:if>
                  <dgm:if name="Name117" func="var" arg="hierBranch" op="equ" val="init">
                    <dgm:choose name="Name118">
                      <dgm:if name="Name119" axis="des" func="maxDepth" op="lte" val="1">
                        <dgm:alg type="hierRoot">
                          <dgm:param type="hierAlign" val="tL"/>
                        </dgm:alg>
                        <dgm:shape xmlns:r="http://schemas.openxmlformats.org/officeDocument/2006/relationships" r:blip="">
                          <dgm:adjLst/>
                        </dgm:shape>
                        <dgm:presOf/>
                        <dgm:constrLst>
                          <dgm:constr type="alignOff" val="0.65"/>
                        </dgm:constrLst>
                      </dgm:if>
                      <dgm:else name="Name120">
                        <dgm:alg type="hierRoot"/>
                        <dgm:shape xmlns:r="http://schemas.openxmlformats.org/officeDocument/2006/relationships" r:blip="">
                          <dgm:adjLst/>
                        </dgm:shape>
                        <dgm:presOf/>
                        <dgm:constrLst>
                          <dgm:constr type="alignOff"/>
                          <dgm:constr type="bendDist" for="des" ptType="parTrans" refType="sp" fact="0.5"/>
                        </dgm:constrLst>
                      </dgm:else>
                    </dgm:choose>
                  </dgm:if>
                  <dgm:else name="Name121"/>
                </dgm:choose>
                <dgm:ruleLst/>
                <dgm:layoutNode name="rootComposite3">
                  <dgm:alg type="composite"/>
                  <dgm:shape xmlns:r="http://schemas.openxmlformats.org/officeDocument/2006/relationships" r:blip="">
                    <dgm:adjLst/>
                  </dgm:shape>
                  <dgm:presOf axis="self" ptType="node" cnt="1"/>
                  <dgm:choose name="Name122">
                    <dgm:if name="Name123" func="var" arg="hierBranch" op="equ" val="init">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if name="Name124" func="var" arg="hierBranch" op="equ" val="l">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if>
                    <dgm:if name="Name125" func="var" arg="hierBranch" op="equ" val="r">
                      <dgm:constrLst>
                        <dgm:constr type="l" for="ch" forName="rootText3"/>
                        <dgm:constr type="t" for="ch" forName="rootText3"/>
                        <dgm:constr type="w" for="ch" forName="rootText3" refType="w"/>
                        <dgm:constr type="h" for="ch" forName="rootText3" refType="h"/>
                        <dgm:constr type="l" for="ch" forName="rootConnector3"/>
                        <dgm:constr type="t" for="ch" forName="rootConnector3"/>
                        <dgm:constr type="w" for="ch" forName="rootConnector3" refType="w" refFor="ch" refForName="rootText3" fact="0.2"/>
                        <dgm:constr type="h" for="ch" forName="rootConnector3" refType="h" refFor="ch" refForName="rootText3"/>
                      </dgm:constrLst>
                    </dgm:if>
                    <dgm:else name="Name126">
                      <dgm:constrLst>
                        <dgm:constr type="l" for="ch" forName="rootText3"/>
                        <dgm:constr type="t" for="ch" forName="rootText3"/>
                        <dgm:constr type="w" for="ch" forName="rootText3" refType="w"/>
                        <dgm:constr type="h" for="ch" forName="rootText3" refType="h"/>
                        <dgm:constr type="r" for="ch" forName="rootConnector3" refType="w"/>
                        <dgm:constr type="t" for="ch" forName="rootConnector3"/>
                        <dgm:constr type="w" for="ch" forName="rootConnector3" refType="w" refFor="ch" refForName="rootText3" fact="0.2"/>
                        <dgm:constr type="h" for="ch" forName="rootConnector3" refType="h" refFor="ch" refForName="rootText3"/>
                      </dgm:constrLst>
                    </dgm:else>
                  </dgm:choose>
                  <dgm:ruleLst/>
                  <dgm:layoutNode name="rootText3">
                    <dgm:varLst>
                      <dgm:chPref val="3"/>
                    </dgm:varLst>
                    <dgm:alg type="tx"/>
                    <dgm:shape xmlns:r="http://schemas.openxmlformats.org/officeDocument/2006/relationships" type="rect" r:blip="">
                      <dgm:adjLst/>
                    </dgm:shape>
                    <dgm:presOf axis="self" ptType="node" cnt="1"/>
                    <dgm:constrLst>
                      <dgm:constr type="primFontSz" val="65"/>
                      <dgm:constr type="lMarg" refType="primFontSz" fact="0.05"/>
                      <dgm:constr type="rMarg" refType="primFontSz" fact="0.05"/>
                      <dgm:constr type="tMarg" refType="primFontSz" fact="0.05"/>
                      <dgm:constr type="bMarg" refType="primFontSz" fact="0.05"/>
                    </dgm:constrLst>
                    <dgm:ruleLst>
                      <dgm:rule type="primFontSz" val="5" fact="NaN" max="NaN"/>
                    </dgm:ruleLst>
                  </dgm:layoutNode>
                  <dgm:layoutNode name="rootConnector3" moveWith="rootText1">
                    <dgm:alg type="sp"/>
                    <dgm:shape xmlns:r="http://schemas.openxmlformats.org/officeDocument/2006/relationships" type="rect" r:blip="" hideGeom="1">
                      <dgm:adjLst/>
                    </dgm:shape>
                    <dgm:presOf axis="self" ptType="node" cnt="1"/>
                    <dgm:constrLst/>
                    <dgm:ruleLst/>
                  </dgm:layoutNode>
                </dgm:layoutNode>
                <dgm:layoutNode name="hierChild6">
                  <dgm:choose name="Name127">
                    <dgm:if name="Name128" func="var" arg="hierBranch" op="equ" val="l">
                      <dgm:alg type="hierChild">
                        <dgm:param type="chAlign" val="r"/>
                        <dgm:param type="linDir" val="fromT"/>
                      </dgm:alg>
                    </dgm:if>
                    <dgm:if name="Name129" func="var" arg="hierBranch" op="equ" val="r">
                      <dgm:alg type="hierChild">
                        <dgm:param type="chAlign" val="l"/>
                        <dgm:param type="linDir" val="fromT"/>
                      </dgm:alg>
                    </dgm:if>
                    <dgm:if name="Name130" func="var" arg="hierBranch" op="equ" val="hang">
                      <dgm:choose name="Name131">
                        <dgm:if name="Name132" func="var" arg="dir" op="equ" val="norm">
                          <dgm:alg type="hierChild">
                            <dgm:param type="chAlign" val="l"/>
                            <dgm:param type="linDir" val="fromL"/>
                            <dgm:param type="secChAlign" val="t"/>
                            <dgm:param type="secLinDir" val="fromT"/>
                          </dgm:alg>
                        </dgm:if>
                        <dgm:else name="Name133">
                          <dgm:alg type="hierChild">
                            <dgm:param type="chAlign" val="l"/>
                            <dgm:param type="linDir" val="fromR"/>
                            <dgm:param type="secChAlign" val="t"/>
                            <dgm:param type="secLinDir" val="fromT"/>
                          </dgm:alg>
                        </dgm:else>
                      </dgm:choose>
                    </dgm:if>
                    <dgm:if name="Name134" func="var" arg="hierBranch" op="equ" val="std">
                      <dgm:choose name="Name135">
                        <dgm:if name="Name136" func="var" arg="dir" op="equ" val="norm">
                          <dgm:alg type="hierChild"/>
                        </dgm:if>
                        <dgm:else name="Name137">
                          <dgm:alg type="hierChild">
                            <dgm:param type="linDir" val="fromR"/>
                          </dgm:alg>
                        </dgm:else>
                      </dgm:choose>
                    </dgm:if>
                    <dgm:if name="Name138" func="var" arg="hierBranch" op="equ" val="init">
                      <dgm:choose name="Name139">
                        <dgm:if name="Name140" axis="des" func="maxDepth" op="lte" val="1">
                          <dgm:alg type="hierChild">
                            <dgm:param type="chAlign" val="l"/>
                            <dgm:param type="linDir" val="fromT"/>
                          </dgm:alg>
                        </dgm:if>
                        <dgm:else name="Name141">
                          <dgm:alg type="hierChild"/>
                        </dgm:else>
                      </dgm:choose>
                    </dgm:if>
                    <dgm:else name="Name142"/>
                  </dgm:choose>
                  <dgm:shape xmlns:r="http://schemas.openxmlformats.org/officeDocument/2006/relationships" r:blip="">
                    <dgm:adjLst/>
                  </dgm:shape>
                  <dgm:presOf/>
                  <dgm:constrLst/>
                  <dgm:ruleLst/>
                  <dgm:forEach name="Name143" ref="rep2a"/>
                </dgm:layoutNode>
                <dgm:layoutNode name="hierChild7">
                  <dgm:choose name="Name144">
                    <dgm:if name="Name145" func="var" arg="dir" op="equ" val="norm">
                      <dgm:alg type="hierChild">
                        <dgm:param type="chAlign" val="l"/>
                        <dgm:param type="linDir" val="fromL"/>
                        <dgm:param type="secChAlign" val="t"/>
                        <dgm:param type="secLinDir" val="fromT"/>
                      </dgm:alg>
                    </dgm:if>
                    <dgm:else name="Name146">
                      <dgm:alg type="hierChild">
                        <dgm:param type="chAlign" val="l"/>
                        <dgm:param type="linDir" val="fromR"/>
                        <dgm:param type="secChAlign" val="t"/>
                        <dgm:param type="secLinDir" val="fromT"/>
                      </dgm:alg>
                    </dgm:else>
                  </dgm:choose>
                  <dgm:shape xmlns:r="http://schemas.openxmlformats.org/officeDocument/2006/relationships" r:blip="">
                    <dgm:adjLst/>
                  </dgm:shape>
                  <dgm:presOf/>
                  <dgm:constrLst/>
                  <dgm:ruleLst/>
                  <dgm:forEach name="Name147" ref="rep2b"/>
                </dgm:layoutNode>
              </dgm:layoutNode>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A7374F2-F70B-420F-93E4-45199BFBD8A4}" type="datetimeFigureOut">
              <a:rPr lang="en-US" smtClean="0"/>
              <a:t>7/17/2026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7DC91A2-DDC9-4DAB-A55D-A1130832E73A}" type="slidenum">
              <a:rPr lang="en-US" smtClean="0"/>
              <a:t>‹#›</a:t>
            </a:fld>
            <a:endParaRPr lang="en-US"/>
          </a:p>
        </p:txBody>
      </p:sp>
    </p:spTree>
    <p:extLst>
      <p:ext uri="{BB962C8B-B14F-4D97-AF65-F5344CB8AC3E}">
        <p14:creationId xmlns:p14="http://schemas.microsoft.com/office/powerpoint/2010/main" val="126961208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D11FF1-ADA3-40FE-8E35-530EC6FC4ADD}"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761265189"/>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12</a:t>
            </a:fld>
            <a:endParaRPr lang="en-US"/>
          </a:p>
        </p:txBody>
      </p:sp>
    </p:spTree>
    <p:extLst>
      <p:ext uri="{BB962C8B-B14F-4D97-AF65-F5344CB8AC3E}">
        <p14:creationId xmlns:p14="http://schemas.microsoft.com/office/powerpoint/2010/main" val="197056830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13</a:t>
            </a:fld>
            <a:endParaRPr lang="en-US"/>
          </a:p>
        </p:txBody>
      </p:sp>
    </p:spTree>
    <p:extLst>
      <p:ext uri="{BB962C8B-B14F-4D97-AF65-F5344CB8AC3E}">
        <p14:creationId xmlns:p14="http://schemas.microsoft.com/office/powerpoint/2010/main" val="3805210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14</a:t>
            </a:fld>
            <a:endParaRPr lang="en-US"/>
          </a:p>
        </p:txBody>
      </p:sp>
    </p:spTree>
    <p:extLst>
      <p:ext uri="{BB962C8B-B14F-4D97-AF65-F5344CB8AC3E}">
        <p14:creationId xmlns:p14="http://schemas.microsoft.com/office/powerpoint/2010/main" val="1212993979"/>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47DC91A2-DDC9-4DAB-A55D-A1130832E73A}" type="slidenum">
              <a:rPr lang="en-US" smtClean="0"/>
              <a:t>15</a:t>
            </a:fld>
            <a:endParaRPr lang="en-US"/>
          </a:p>
        </p:txBody>
      </p:sp>
    </p:spTree>
    <p:extLst>
      <p:ext uri="{BB962C8B-B14F-4D97-AF65-F5344CB8AC3E}">
        <p14:creationId xmlns:p14="http://schemas.microsoft.com/office/powerpoint/2010/main" val="13615981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16</a:t>
            </a:fld>
            <a:endParaRPr lang="en-US"/>
          </a:p>
        </p:txBody>
      </p:sp>
    </p:spTree>
    <p:extLst>
      <p:ext uri="{BB962C8B-B14F-4D97-AF65-F5344CB8AC3E}">
        <p14:creationId xmlns:p14="http://schemas.microsoft.com/office/powerpoint/2010/main" val="290748953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2F133F47-E002-475E-9D8A-D7E2060A14C8}"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0090934"/>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B09B4C-DB64-379D-706B-1018DF28E33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C27970-7C74-F119-C960-DE03ACA8F2F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C09D6603-FD9A-9E63-4665-CB005329C286}"/>
              </a:ext>
            </a:extLst>
          </p:cNvPr>
          <p:cNvSpPr>
            <a:spLocks noGrp="1"/>
          </p:cNvSpPr>
          <p:nvPr>
            <p:ph type="body" idx="1"/>
          </p:nvPr>
        </p:nvSpPr>
        <p:spPr>
          <a:xfrm>
            <a:off x="685800" y="4400550"/>
            <a:ext cx="5486400" cy="4160520"/>
          </a:xfrm>
        </p:spPr>
        <p:txBody>
          <a:bodyPr/>
          <a:lstStyle/>
          <a:p>
            <a:r>
              <a:rPr lang="en-US">
                <a:ea typeface="Calibri"/>
                <a:cs typeface="Calibri"/>
              </a:rPr>
              <a:t>.</a:t>
            </a:r>
          </a:p>
        </p:txBody>
      </p:sp>
      <p:sp>
        <p:nvSpPr>
          <p:cNvPr id="4" name="Slide Number Placeholder 3">
            <a:extLst>
              <a:ext uri="{FF2B5EF4-FFF2-40B4-BE49-F238E27FC236}">
                <a16:creationId xmlns:a16="http://schemas.microsoft.com/office/drawing/2014/main" id="{A5C6F89D-2AB6-25D6-5BC1-6D07EE333C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5660434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E66BB5-4007-7F7B-A7E8-8BF71CF83E6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6E6B6E0-10D3-3496-3C6D-F51AD7FD109B}"/>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73CCF8C-C973-F25B-3582-1FEFF503E0D1}"/>
              </a:ext>
            </a:extLst>
          </p:cNvPr>
          <p:cNvSpPr>
            <a:spLocks noGrp="1"/>
          </p:cNvSpPr>
          <p:nvPr>
            <p:ph type="body" idx="1"/>
          </p:nvPr>
        </p:nvSpPr>
        <p:spPr/>
        <p:txBody>
          <a:bodyPr/>
          <a:lstStyle/>
          <a:p>
            <a:endParaRPr lang="en-US">
              <a:ea typeface="Calibri"/>
              <a:cs typeface="Calibri"/>
            </a:endParaRPr>
          </a:p>
          <a:p>
            <a:endParaRPr lang="en-US">
              <a:ea typeface="Calibri"/>
              <a:cs typeface="Calibri"/>
            </a:endParaRPr>
          </a:p>
          <a:p>
            <a:endParaRPr lang="en-US">
              <a:ea typeface="Calibri"/>
              <a:cs typeface="Calibri"/>
            </a:endParaRPr>
          </a:p>
          <a:p>
            <a:endParaRPr lang="en-US">
              <a:ea typeface="Calibri"/>
              <a:cs typeface="Calibri"/>
            </a:endParaRPr>
          </a:p>
          <a:p>
            <a:r>
              <a:rPr lang="en-US">
                <a:ea typeface="Calibri"/>
                <a:cs typeface="Calibri"/>
              </a:rPr>
              <a:t>  </a:t>
            </a:r>
          </a:p>
        </p:txBody>
      </p:sp>
      <p:sp>
        <p:nvSpPr>
          <p:cNvPr id="4" name="Slide Number Placeholder 3">
            <a:extLst>
              <a:ext uri="{FF2B5EF4-FFF2-40B4-BE49-F238E27FC236}">
                <a16:creationId xmlns:a16="http://schemas.microsoft.com/office/drawing/2014/main" id="{C4CF64E5-3FCA-0E40-6098-ACC131466508}"/>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168763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7B5EECF-52A7-3A31-2F0A-9724F84C726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D1308AF-1DCE-5B3D-EF00-DEC96981251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5DBE42-3917-E382-4EE4-D6A6F1DB54CE}"/>
              </a:ext>
            </a:extLst>
          </p:cNvPr>
          <p:cNvSpPr>
            <a:spLocks noGrp="1"/>
          </p:cNvSpPr>
          <p:nvPr>
            <p:ph type="body" idx="1"/>
          </p:nvPr>
        </p:nvSpPr>
        <p:spPr/>
        <p:txBody>
          <a:bodyPr/>
          <a:lstStyle/>
          <a:p>
            <a:endParaRPr lang="en-US">
              <a:highlight>
                <a:srgbClr val="FFFF00"/>
              </a:highlight>
              <a:ea typeface="Calibri"/>
              <a:cs typeface="Calibri"/>
            </a:endParaRPr>
          </a:p>
        </p:txBody>
      </p:sp>
      <p:sp>
        <p:nvSpPr>
          <p:cNvPr id="4" name="Slide Number Placeholder 3">
            <a:extLst>
              <a:ext uri="{FF2B5EF4-FFF2-40B4-BE49-F238E27FC236}">
                <a16:creationId xmlns:a16="http://schemas.microsoft.com/office/drawing/2014/main" id="{6B4CB45F-A014-C485-89B4-01CFF7B56A4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55009758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0F927B1-1806-4DA5-964E-9B7FF8A1CD3E}" type="slidenum">
              <a:rPr kumimoji="0" lang="en-US"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3426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2</a:t>
            </a:fld>
            <a:endParaRPr lang="en-US"/>
          </a:p>
        </p:txBody>
      </p:sp>
    </p:spTree>
    <p:extLst>
      <p:ext uri="{BB962C8B-B14F-4D97-AF65-F5344CB8AC3E}">
        <p14:creationId xmlns:p14="http://schemas.microsoft.com/office/powerpoint/2010/main" val="3134259137"/>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780B0D2-BF05-E415-6F47-35E0DB36B5C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A369C59-6B7E-D917-A609-9BE9CD9D64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591AFB9-8232-8440-2FD5-AB45FFB1E24F}"/>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AA6B8494-1BDB-A08C-D2EB-560739964AD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402132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08F2643-E207-89E0-508B-5E68F858BF7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6F04DE4-3308-08BA-7F50-F876B3A2BDE9}"/>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153EE138-AF77-57A1-438A-5D010F5426B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3BF9393D-C50A-B703-CB27-D19EB51E3D2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08100260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6D705A-8813-9A5A-6A75-22C76153068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FAD4DFA-9859-C498-7619-10A4377F1F6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280A8FDD-8926-1178-0970-03891D4DBF17}"/>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8737BEE5-9530-A5CD-E435-17D0C3A884B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86722129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F118E2B-6F0B-56B4-CE87-C22B2A256C2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68E2D9C-5214-8E88-5529-8EA446F8F3F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C0B0644-4DC3-6704-E61A-27E2D616829B}"/>
              </a:ext>
            </a:extLst>
          </p:cNvPr>
          <p:cNvSpPr>
            <a:spLocks noGrp="1"/>
          </p:cNvSpPr>
          <p:nvPr>
            <p:ph type="body" idx="1"/>
          </p:nvPr>
        </p:nvSpPr>
        <p:spPr/>
        <p:txBody>
          <a:bodyPr/>
          <a:lstStyle/>
          <a:p>
            <a:endParaRPr lang="en-US">
              <a:ea typeface="Calibri"/>
              <a:cs typeface="Calibri"/>
            </a:endParaRPr>
          </a:p>
        </p:txBody>
      </p:sp>
      <p:sp>
        <p:nvSpPr>
          <p:cNvPr id="4" name="Slide Number Placeholder 3">
            <a:extLst>
              <a:ext uri="{FF2B5EF4-FFF2-40B4-BE49-F238E27FC236}">
                <a16:creationId xmlns:a16="http://schemas.microsoft.com/office/drawing/2014/main" id="{1BD5AD88-4411-C0B9-AEAB-453FFAE63D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6392553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4073A5F-0AE6-C69D-0F62-B6A2BD05602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66A937-C34B-44FF-BD7D-DBC1CBA2D036}"/>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01863B5-526A-3840-B9BE-2A74A027D4F9}"/>
              </a:ext>
            </a:extLst>
          </p:cNvPr>
          <p:cNvSpPr>
            <a:spLocks noGrp="1"/>
          </p:cNvSpPr>
          <p:nvPr>
            <p:ph type="body" idx="1"/>
          </p:nvPr>
        </p:nvSpPr>
        <p:spPr/>
        <p:txBody>
          <a:bodyPr/>
          <a:lstStyle/>
          <a:p>
            <a:endParaRPr lang="en-US" dirty="0">
              <a:ea typeface="Calibri"/>
              <a:cs typeface="Calibri"/>
            </a:endParaRPr>
          </a:p>
        </p:txBody>
      </p:sp>
      <p:sp>
        <p:nvSpPr>
          <p:cNvPr id="4" name="Slide Number Placeholder 3">
            <a:extLst>
              <a:ext uri="{FF2B5EF4-FFF2-40B4-BE49-F238E27FC236}">
                <a16:creationId xmlns:a16="http://schemas.microsoft.com/office/drawing/2014/main" id="{F2C87F50-864C-60CF-38EA-0AE3A5E4A5F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4ADA09C-D73B-4107-874F-3B93380E178A}" type="slidenum">
              <a:rPr kumimoji="0" sz="1200" b="0" i="0" u="none" strike="noStrike" kern="1200" cap="none" spc="0" normalizeH="0" baseline="0" noProof="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88527794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5</a:t>
            </a:fld>
            <a:endParaRPr lang="en-US"/>
          </a:p>
        </p:txBody>
      </p:sp>
    </p:spTree>
    <p:extLst>
      <p:ext uri="{BB962C8B-B14F-4D97-AF65-F5344CB8AC3E}">
        <p14:creationId xmlns:p14="http://schemas.microsoft.com/office/powerpoint/2010/main" val="402695012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71450" indent="-17145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6</a:t>
            </a:fld>
            <a:endParaRPr lang="en-US"/>
          </a:p>
        </p:txBody>
      </p:sp>
    </p:spTree>
    <p:extLst>
      <p:ext uri="{BB962C8B-B14F-4D97-AF65-F5344CB8AC3E}">
        <p14:creationId xmlns:p14="http://schemas.microsoft.com/office/powerpoint/2010/main" val="250355634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7</a:t>
            </a:fld>
            <a:endParaRPr lang="en-US"/>
          </a:p>
        </p:txBody>
      </p:sp>
    </p:spTree>
    <p:extLst>
      <p:ext uri="{BB962C8B-B14F-4D97-AF65-F5344CB8AC3E}">
        <p14:creationId xmlns:p14="http://schemas.microsoft.com/office/powerpoint/2010/main" val="406040950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indent="0">
              <a:buFont typeface="Arial" panose="020B0604020202020204" pitchFamily="34" charset="0"/>
              <a:buNone/>
            </a:pPr>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8</a:t>
            </a:fld>
            <a:endParaRPr lang="en-US"/>
          </a:p>
        </p:txBody>
      </p:sp>
    </p:spTree>
    <p:extLst>
      <p:ext uri="{BB962C8B-B14F-4D97-AF65-F5344CB8AC3E}">
        <p14:creationId xmlns:p14="http://schemas.microsoft.com/office/powerpoint/2010/main" val="630741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9</a:t>
            </a:fld>
            <a:endParaRPr lang="en-US"/>
          </a:p>
        </p:txBody>
      </p:sp>
    </p:spTree>
    <p:extLst>
      <p:ext uri="{BB962C8B-B14F-4D97-AF65-F5344CB8AC3E}">
        <p14:creationId xmlns:p14="http://schemas.microsoft.com/office/powerpoint/2010/main" val="26025482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34D11FF1-ADA3-40FE-8E35-530EC6FC4ADD}" type="slidenum">
              <a:rPr lang="en-US" smtClean="0"/>
              <a:t>10</a:t>
            </a:fld>
            <a:endParaRPr lang="en-US"/>
          </a:p>
        </p:txBody>
      </p:sp>
    </p:spTree>
    <p:extLst>
      <p:ext uri="{BB962C8B-B14F-4D97-AF65-F5344CB8AC3E}">
        <p14:creationId xmlns:p14="http://schemas.microsoft.com/office/powerpoint/2010/main" val="16009343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7DC91A2-DDC9-4DAB-A55D-A1130832E73A}" type="slidenum">
              <a:rPr lang="en-US" smtClean="0"/>
              <a:t>11</a:t>
            </a:fld>
            <a:endParaRPr lang="en-US"/>
          </a:p>
        </p:txBody>
      </p:sp>
    </p:spTree>
    <p:extLst>
      <p:ext uri="{BB962C8B-B14F-4D97-AF65-F5344CB8AC3E}">
        <p14:creationId xmlns:p14="http://schemas.microsoft.com/office/powerpoint/2010/main" val="3703555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
        <p:nvSpPr>
          <p:cNvPr id="15" name="Rectangle 14">
            <a:extLst>
              <a:ext uri="{FF2B5EF4-FFF2-40B4-BE49-F238E27FC236}">
                <a16:creationId xmlns:a16="http://schemas.microsoft.com/office/drawing/2014/main" id="{89651D33-6DAE-C302-0E91-EECC17092602}"/>
              </a:ext>
            </a:extLst>
          </p:cNvPr>
          <p:cNvSpPr/>
          <p:nvPr userDrawn="1"/>
        </p:nvSpPr>
        <p:spPr>
          <a:xfrm>
            <a:off x="0" y="6649279"/>
            <a:ext cx="12192000" cy="208724"/>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Tree>
    <p:extLst>
      <p:ext uri="{BB962C8B-B14F-4D97-AF65-F5344CB8AC3E}">
        <p14:creationId xmlns:p14="http://schemas.microsoft.com/office/powerpoint/2010/main" val="1960829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B4B7B4B1-0FF6-4E27-B21A-D1FE79732CDB}" type="datetime1">
              <a:rPr lang="en-US" smtClean="0"/>
              <a:t>7/17/2026</a:t>
            </a:fld>
            <a:endParaRPr lang="en-US"/>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57396844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EA6853F9-46CD-4FC8-9B2B-1C85C8F00F36}" type="datetime1">
              <a:rPr lang="en-US" smtClean="0"/>
              <a:t>7/17/2026</a:t>
            </a:fld>
            <a:endParaRPr lang="en-US"/>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47590423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B23F4EB0-14D8-412F-BDDD-0F7E055871A4}" type="datetime1">
              <a:rPr lang="en-US" smtClean="0"/>
              <a:t>7/17/2026</a:t>
            </a:fld>
            <a:endParaRPr lang="en-US"/>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340453130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AE420261-3E26-4953-B4C0-0097C09221F9}" type="datetime1">
              <a:rPr lang="en-US" smtClean="0"/>
              <a:t>7/17/2026</a:t>
            </a:fld>
            <a:endParaRPr lang="en-US"/>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28007786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C7B640C7-A390-4F9C-8EA3-C6E77383B3B4}" type="datetime1">
              <a:rPr lang="en-US" smtClean="0"/>
              <a:t>7/17/2026</a:t>
            </a:fld>
            <a:endParaRPr lang="en-US"/>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168682581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A15C9230-9060-437F-B87D-F2CCBE6E004F}" type="datetime1">
              <a:rPr lang="en-US" smtClean="0"/>
              <a:t>7/17/2026</a:t>
            </a:fld>
            <a:endParaRPr lang="en-US"/>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484522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32927076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06880326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13475831"/>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82824830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308899068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1762791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186344D-521A-4B1C-4542-AA84D52E07CB}"/>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8839AC0-8A5A-6F4F-2FA7-3350669915A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4" name="Footer Placeholder 3">
            <a:extLst>
              <a:ext uri="{FF2B5EF4-FFF2-40B4-BE49-F238E27FC236}">
                <a16:creationId xmlns:a16="http://schemas.microsoft.com/office/drawing/2014/main" id="{E7B08126-3026-48FA-E1EC-A71A0739217F}"/>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D06289E1-023E-804A-4DCC-0900526A164C}"/>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51149527"/>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87CB4EBD-17DD-8ADF-78EF-E4005BE48ECB}"/>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3" name="Footer Placeholder 2">
            <a:extLst>
              <a:ext uri="{FF2B5EF4-FFF2-40B4-BE49-F238E27FC236}">
                <a16:creationId xmlns:a16="http://schemas.microsoft.com/office/drawing/2014/main" id="{36CFA7B6-62B3-CA89-DB20-258D8DC61F6C}"/>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7C2F2CDF-330C-03AB-DA08-A51A39509AB7}"/>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18896620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1C330F-C46B-9FFE-D06C-B8751BC3175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5B31268-B5A7-06AB-9183-EE77E0A6BFA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1D6B2DC-E4EF-DF47-DD60-A8656F06536B}"/>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A042882E-63E0-B963-6944-47E3C32CF60A}"/>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606702D8-2934-DC92-BEB0-7078132EE91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55591C90-F028-E29B-65F9-57E41F8EBFDD}"/>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113625137"/>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5CECF26-C3B7-9FC1-D22E-F9A319F4B28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4DE8817D-C8A2-77C4-A162-E30399DC2F3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5D6C0285-17C3-7958-FE0F-533451E8345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1AB38957-7554-E23E-D338-241ED622D0A9}"/>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6" name="Footer Placeholder 5">
            <a:extLst>
              <a:ext uri="{FF2B5EF4-FFF2-40B4-BE49-F238E27FC236}">
                <a16:creationId xmlns:a16="http://schemas.microsoft.com/office/drawing/2014/main" id="{2D29032F-19EE-FBDF-2E56-653A01223635}"/>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AEFD492-B302-AA7A-D12C-57D02D45DD95}"/>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98533024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E1DFD-F26A-98E8-7E20-EE8190C1FFF7}"/>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EE24A782-9A0B-22B6-AAA6-C250AA36F028}"/>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AE1BA381-C9AA-B5C7-94A3-2DD137CC16A7}"/>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0B0BF5A7-FE74-8871-FB2A-E92CBCB8323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37A05B47-3376-4BF8-8D64-C6082B674D2E}"/>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329923344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1F1EC77D-4DE7-542E-B1A9-A2B4AC2CE5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F08A362-6928-4E2B-709F-30FFF86358AF}"/>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D217BAC-B2B3-F07D-7B4C-DBBA09A8A150}"/>
              </a:ext>
            </a:extLst>
          </p:cNvPr>
          <p:cNvSpPr>
            <a:spLocks noGrp="1"/>
          </p:cNvSpPr>
          <p:nvPr>
            <p:ph type="dt" sz="half" idx="10"/>
          </p:nvPr>
        </p:nvSpPr>
        <p:spPr/>
        <p:txBody>
          <a:body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1F17A33E-48A7-BFC0-4EF9-6EC5B5A77D6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EEDBCD9F-B855-5A51-688C-FFF6C8E232B9}"/>
              </a:ext>
            </a:extLst>
          </p:cNvPr>
          <p:cNvSpPr>
            <a:spLocks noGrp="1"/>
          </p:cNvSpPr>
          <p:nvPr>
            <p:ph type="sldNum" sz="quarter" idx="12"/>
          </p:nvPr>
        </p:nvSpPr>
        <p:spPr/>
        <p:txBody>
          <a:bodyPr/>
          <a:lstStyle/>
          <a:p>
            <a:fld id="{0AEDE2FA-3941-4124-BD78-572DF6C17F2F}" type="slidenum">
              <a:rPr lang="en-US" smtClean="0"/>
              <a:t>‹#›</a:t>
            </a:fld>
            <a:endParaRPr lang="en-US" dirty="0"/>
          </a:p>
        </p:txBody>
      </p:sp>
    </p:spTree>
    <p:extLst>
      <p:ext uri="{BB962C8B-B14F-4D97-AF65-F5344CB8AC3E}">
        <p14:creationId xmlns:p14="http://schemas.microsoft.com/office/powerpoint/2010/main" val="42703937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6" name="Slide Number Placeholder 5"/>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285360617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330EA680-D336-4FF7-8B7A-9848BB0A1C32}" type="slidenum">
              <a:rPr lang="en-US" smtClean="0"/>
              <a:t>‹#›</a:t>
            </a:fld>
            <a:endParaRPr lang="en-US"/>
          </a:p>
        </p:txBody>
      </p:sp>
    </p:spTree>
    <p:extLst>
      <p:ext uri="{BB962C8B-B14F-4D97-AF65-F5344CB8AC3E}">
        <p14:creationId xmlns:p14="http://schemas.microsoft.com/office/powerpoint/2010/main" val="13165042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D18F1B-0C7B-7141-E71E-9737D73C8663}"/>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80FB09D-88CE-C944-0C4F-5ADB9408AB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F6A0657-9636-EF78-022D-451D6DFC1F48}"/>
              </a:ext>
            </a:extLst>
          </p:cNvPr>
          <p:cNvSpPr>
            <a:spLocks noGrp="1"/>
          </p:cNvSpPr>
          <p:nvPr>
            <p:ph type="dt" sz="half" idx="10"/>
          </p:nvPr>
        </p:nvSpPr>
        <p:spPr/>
        <p:txBody>
          <a:bodyPr/>
          <a:lstStyle/>
          <a:p>
            <a:fld id="{FB2083A7-6BE0-4BF4-88FA-EBC1256C9697}" type="datetime1">
              <a:rPr lang="en-US" smtClean="0"/>
              <a:t>7/17/2026</a:t>
            </a:fld>
            <a:endParaRPr lang="en-US"/>
          </a:p>
        </p:txBody>
      </p:sp>
      <p:sp>
        <p:nvSpPr>
          <p:cNvPr id="5" name="Footer Placeholder 4">
            <a:extLst>
              <a:ext uri="{FF2B5EF4-FFF2-40B4-BE49-F238E27FC236}">
                <a16:creationId xmlns:a16="http://schemas.microsoft.com/office/drawing/2014/main" id="{009B07F9-C1AB-DD58-6B18-E4E250732C1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D20AB4C-59D1-A242-BFEE-B2E056C4C7C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6631996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729173-B041-08C3-A11B-E51BE1BF2C71}"/>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EB9417E3-D50A-907E-8DF5-69A6EAAEDC0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204DCC-D046-288D-FE82-A4E450639C41}"/>
              </a:ext>
            </a:extLst>
          </p:cNvPr>
          <p:cNvSpPr>
            <a:spLocks noGrp="1"/>
          </p:cNvSpPr>
          <p:nvPr>
            <p:ph type="dt" sz="half" idx="10"/>
          </p:nvPr>
        </p:nvSpPr>
        <p:spPr/>
        <p:txBody>
          <a:bodyPr/>
          <a:lstStyle/>
          <a:p>
            <a:fld id="{55A7CDE1-84CB-4D99-85DA-B25BA636D433}" type="datetime1">
              <a:rPr lang="en-US" smtClean="0"/>
              <a:t>7/17/2026</a:t>
            </a:fld>
            <a:endParaRPr lang="en-US"/>
          </a:p>
        </p:txBody>
      </p:sp>
      <p:sp>
        <p:nvSpPr>
          <p:cNvPr id="5" name="Footer Placeholder 4">
            <a:extLst>
              <a:ext uri="{FF2B5EF4-FFF2-40B4-BE49-F238E27FC236}">
                <a16:creationId xmlns:a16="http://schemas.microsoft.com/office/drawing/2014/main" id="{FA310255-EEC5-5857-58E6-89A977ED25D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53FFF9A-4274-04AC-64A9-3BE905F8A724}"/>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213007566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B29E0E0-94BA-8F64-0500-3D1AA16257C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AC5B4207-3448-5A18-C56B-A951E579B27B}"/>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B3CF0BBA-DCE2-72B1-5815-34C5CFE7259B}"/>
              </a:ext>
            </a:extLst>
          </p:cNvPr>
          <p:cNvSpPr>
            <a:spLocks noGrp="1"/>
          </p:cNvSpPr>
          <p:nvPr>
            <p:ph type="dt" sz="half" idx="10"/>
          </p:nvPr>
        </p:nvSpPr>
        <p:spPr/>
        <p:txBody>
          <a:bodyPr/>
          <a:lstStyle/>
          <a:p>
            <a:fld id="{397B1547-9EC0-4860-A8AD-43F20F5A3E8A}" type="datetime1">
              <a:rPr lang="en-US" smtClean="0"/>
              <a:t>7/17/2026</a:t>
            </a:fld>
            <a:endParaRPr lang="en-US"/>
          </a:p>
        </p:txBody>
      </p:sp>
      <p:sp>
        <p:nvSpPr>
          <p:cNvPr id="5" name="Footer Placeholder 4">
            <a:extLst>
              <a:ext uri="{FF2B5EF4-FFF2-40B4-BE49-F238E27FC236}">
                <a16:creationId xmlns:a16="http://schemas.microsoft.com/office/drawing/2014/main" id="{4D81D223-7BCF-078E-3041-E97D77B965A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C6E7A40-7F47-1304-2BFA-C8D838893A41}"/>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409682870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F3174D-F087-43D5-2A28-A38C44613A17}"/>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DFB7833-33E8-2EBE-A273-3BDA18350A11}"/>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7A33864-0472-7DCA-78AA-899ECC86B421}"/>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C7D8B0B4-83C2-7606-E16C-1708BC744924}"/>
              </a:ext>
            </a:extLst>
          </p:cNvPr>
          <p:cNvSpPr>
            <a:spLocks noGrp="1"/>
          </p:cNvSpPr>
          <p:nvPr>
            <p:ph type="dt" sz="half" idx="10"/>
          </p:nvPr>
        </p:nvSpPr>
        <p:spPr/>
        <p:txBody>
          <a:bodyPr/>
          <a:lstStyle/>
          <a:p>
            <a:fld id="{E560BB0C-6826-47F2-B511-F7F0A08B559F}" type="datetime1">
              <a:rPr lang="en-US" smtClean="0"/>
              <a:t>7/17/2026</a:t>
            </a:fld>
            <a:endParaRPr lang="en-US"/>
          </a:p>
        </p:txBody>
      </p:sp>
      <p:sp>
        <p:nvSpPr>
          <p:cNvPr id="6" name="Footer Placeholder 5">
            <a:extLst>
              <a:ext uri="{FF2B5EF4-FFF2-40B4-BE49-F238E27FC236}">
                <a16:creationId xmlns:a16="http://schemas.microsoft.com/office/drawing/2014/main" id="{767C83A1-8A6C-4783-0805-89C46156294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2C462DCB-DB89-24DC-BA1C-DD68798D089D}"/>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2473284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679A755-3D57-3C0A-7402-C60DA54CFA1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155DFAD-8B4C-EDB2-1262-8AD0BEEBB1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DD2C8A1-36EA-AB31-6234-9F805D247817}"/>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8B2106-CF15-A9CA-EDE6-609295092A8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D46892ED-AB85-0A19-0755-BF8F8126E225}"/>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0B28FA4-6398-65CC-0749-D3BA226E21FB}"/>
              </a:ext>
            </a:extLst>
          </p:cNvPr>
          <p:cNvSpPr>
            <a:spLocks noGrp="1"/>
          </p:cNvSpPr>
          <p:nvPr>
            <p:ph type="dt" sz="half" idx="10"/>
          </p:nvPr>
        </p:nvSpPr>
        <p:spPr/>
        <p:txBody>
          <a:bodyPr/>
          <a:lstStyle/>
          <a:p>
            <a:fld id="{20BCA6EC-FC23-4A21-8FA8-F27572C037BF}" type="datetime1">
              <a:rPr lang="en-US" smtClean="0"/>
              <a:t>7/17/2026</a:t>
            </a:fld>
            <a:endParaRPr lang="en-US"/>
          </a:p>
        </p:txBody>
      </p:sp>
      <p:sp>
        <p:nvSpPr>
          <p:cNvPr id="8" name="Footer Placeholder 7">
            <a:extLst>
              <a:ext uri="{FF2B5EF4-FFF2-40B4-BE49-F238E27FC236}">
                <a16:creationId xmlns:a16="http://schemas.microsoft.com/office/drawing/2014/main" id="{809CED85-68C3-A2C2-F331-173B56B19F98}"/>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8935B5D4-2C7A-9F11-B33D-209497CE1317}"/>
              </a:ext>
            </a:extLst>
          </p:cNvPr>
          <p:cNvSpPr>
            <a:spLocks noGrp="1"/>
          </p:cNvSpPr>
          <p:nvPr>
            <p:ph type="sldNum" sz="quarter" idx="12"/>
          </p:nvPr>
        </p:nvSpPr>
        <p:spPr/>
        <p:txBody>
          <a:bodyPr/>
          <a:lstStyle/>
          <a:p>
            <a:fld id="{0AEDE2FA-3941-4124-BD78-572DF6C17F2F}" type="slidenum">
              <a:rPr lang="en-US" smtClean="0"/>
              <a:t>‹#›</a:t>
            </a:fld>
            <a:endParaRPr lang="en-US"/>
          </a:p>
        </p:txBody>
      </p:sp>
    </p:spTree>
    <p:extLst>
      <p:ext uri="{BB962C8B-B14F-4D97-AF65-F5344CB8AC3E}">
        <p14:creationId xmlns:p14="http://schemas.microsoft.com/office/powerpoint/2010/main" val="58709226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image" Target="../media/image1.png"/><Relationship Id="rId5" Type="http://schemas.openxmlformats.org/officeDocument/2006/relationships/theme" Target="../theme/theme1.xml"/><Relationship Id="rId4" Type="http://schemas.openxmlformats.org/officeDocument/2006/relationships/slideLayout" Target="../slideLayouts/slideLayout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2.xml"/><Relationship Id="rId3" Type="http://schemas.openxmlformats.org/officeDocument/2006/relationships/slideLayout" Target="../slideLayouts/slideLayout7.xml"/><Relationship Id="rId7" Type="http://schemas.openxmlformats.org/officeDocument/2006/relationships/slideLayout" Target="../slideLayouts/slideLayout11.xml"/><Relationship Id="rId12" Type="http://schemas.openxmlformats.org/officeDocument/2006/relationships/theme" Target="../theme/theme2.xml"/><Relationship Id="rId2" Type="http://schemas.openxmlformats.org/officeDocument/2006/relationships/slideLayout" Target="../slideLayouts/slideLayout6.xml"/><Relationship Id="rId1" Type="http://schemas.openxmlformats.org/officeDocument/2006/relationships/slideLayout" Target="../slideLayouts/slideLayout5.xml"/><Relationship Id="rId6" Type="http://schemas.openxmlformats.org/officeDocument/2006/relationships/slideLayout" Target="../slideLayouts/slideLayout10.xml"/><Relationship Id="rId11" Type="http://schemas.openxmlformats.org/officeDocument/2006/relationships/slideLayout" Target="../slideLayouts/slideLayout15.xml"/><Relationship Id="rId5" Type="http://schemas.openxmlformats.org/officeDocument/2006/relationships/slideLayout" Target="../slideLayouts/slideLayout9.xml"/><Relationship Id="rId10" Type="http://schemas.openxmlformats.org/officeDocument/2006/relationships/slideLayout" Target="../slideLayouts/slideLayout14.xml"/><Relationship Id="rId4" Type="http://schemas.openxmlformats.org/officeDocument/2006/relationships/slideLayout" Target="../slideLayouts/slideLayout8.xml"/><Relationship Id="rId9" Type="http://schemas.openxmlformats.org/officeDocument/2006/relationships/slideLayout" Target="../slideLayouts/slideLayout13.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3.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theme" Target="../theme/theme3.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220318" y="662747"/>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Slide Number Placeholder 5"/>
          <p:cNvSpPr>
            <a:spLocks noGrp="1"/>
          </p:cNvSpPr>
          <p:nvPr>
            <p:ph type="sldNum" sz="quarter" idx="4"/>
          </p:nvPr>
        </p:nvSpPr>
        <p:spPr>
          <a:xfrm>
            <a:off x="9364318" y="6285934"/>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330EA680-D336-4FF7-8B7A-9848BB0A1C32}" type="slidenum">
              <a:rPr lang="en-US" smtClean="0"/>
              <a:t>‹#›</a:t>
            </a:fld>
            <a:endParaRPr lang="en-US"/>
          </a:p>
        </p:txBody>
      </p:sp>
      <p:sp>
        <p:nvSpPr>
          <p:cNvPr id="7" name="Rectangle 6">
            <a:extLst>
              <a:ext uri="{FF2B5EF4-FFF2-40B4-BE49-F238E27FC236}">
                <a16:creationId xmlns:a16="http://schemas.microsoft.com/office/drawing/2014/main" id="{F1AB708C-C3AD-F64D-4A12-31E4BB667ACA}"/>
              </a:ext>
            </a:extLst>
          </p:cNvPr>
          <p:cNvSpPr/>
          <p:nvPr userDrawn="1"/>
        </p:nvSpPr>
        <p:spPr>
          <a:xfrm>
            <a:off x="0" y="6651059"/>
            <a:ext cx="12192000" cy="206943"/>
          </a:xfrm>
          <a:prstGeom prst="rect">
            <a:avLst/>
          </a:prstGeom>
          <a:solidFill>
            <a:srgbClr val="14558F"/>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8" name="Rectangle 7">
            <a:extLst>
              <a:ext uri="{FF2B5EF4-FFF2-40B4-BE49-F238E27FC236}">
                <a16:creationId xmlns:a16="http://schemas.microsoft.com/office/drawing/2014/main" id="{286C03B7-2440-D801-DD95-377841E52300}"/>
              </a:ext>
            </a:extLst>
          </p:cNvPr>
          <p:cNvSpPr/>
          <p:nvPr userDrawn="1"/>
        </p:nvSpPr>
        <p:spPr>
          <a:xfrm>
            <a:off x="0" y="2"/>
            <a:ext cx="12192000" cy="457200"/>
          </a:xfrm>
          <a:prstGeom prst="rect">
            <a:avLst/>
          </a:prstGeom>
          <a:solidFill>
            <a:srgbClr val="388557"/>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1100"/>
          </a:p>
        </p:txBody>
      </p:sp>
      <p:sp>
        <p:nvSpPr>
          <p:cNvPr id="2" name="Title Placeholder 1"/>
          <p:cNvSpPr>
            <a:spLocks noGrp="1"/>
          </p:cNvSpPr>
          <p:nvPr>
            <p:ph type="title"/>
          </p:nvPr>
        </p:nvSpPr>
        <p:spPr>
          <a:xfrm>
            <a:off x="0" y="31469"/>
            <a:ext cx="11140430" cy="425733"/>
          </a:xfrm>
          <a:prstGeom prst="rect">
            <a:avLst/>
          </a:prstGeom>
        </p:spPr>
        <p:txBody>
          <a:bodyPr vert="horz" lIns="91440" tIns="45720" rIns="91440" bIns="45720" rtlCol="0" anchor="t">
            <a:noAutofit/>
          </a:bodyPr>
          <a:lstStyle/>
          <a:p>
            <a:r>
              <a:rPr lang="en-US"/>
              <a:t>Click to edit Master title style</a:t>
            </a:r>
          </a:p>
        </p:txBody>
      </p:sp>
      <p:pic>
        <p:nvPicPr>
          <p:cNvPr id="10" name="Picture 9" descr="Logo&#10;&#10;AI-generated content may be incorrect.">
            <a:extLst>
              <a:ext uri="{FF2B5EF4-FFF2-40B4-BE49-F238E27FC236}">
                <a16:creationId xmlns:a16="http://schemas.microsoft.com/office/drawing/2014/main" id="{C3D14D12-51C3-6678-D22F-17C1E7FE7B0B}"/>
              </a:ext>
            </a:extLst>
          </p:cNvPr>
          <p:cNvPicPr>
            <a:picLocks noChangeAspect="1"/>
          </p:cNvPicPr>
          <p:nvPr userDrawn="1"/>
        </p:nvPicPr>
        <p:blipFill>
          <a:blip r:embed="rId6" cstate="print">
            <a:extLst>
              <a:ext uri="{28A0092B-C50C-407E-A947-70E740481C1C}">
                <a14:useLocalDpi xmlns:a14="http://schemas.microsoft.com/office/drawing/2010/main" val="0"/>
              </a:ext>
            </a:extLst>
          </a:blip>
          <a:stretch>
            <a:fillRect/>
          </a:stretch>
        </p:blipFill>
        <p:spPr>
          <a:xfrm>
            <a:off x="11254735" y="41552"/>
            <a:ext cx="822960" cy="822960"/>
          </a:xfrm>
          <a:prstGeom prst="ellipse">
            <a:avLst/>
          </a:prstGeom>
          <a:ln w="28575">
            <a:solidFill>
              <a:schemeClr val="bg1"/>
            </a:solidFill>
          </a:ln>
        </p:spPr>
      </p:pic>
    </p:spTree>
    <p:extLst>
      <p:ext uri="{BB962C8B-B14F-4D97-AF65-F5344CB8AC3E}">
        <p14:creationId xmlns:p14="http://schemas.microsoft.com/office/powerpoint/2010/main" val="222602737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Lst>
  <p:hf hdr="0" ftr="0" dt="0"/>
  <p:txStyles>
    <p:titleStyle>
      <a:lvl1pPr algn="l" defTabSz="914400" rtl="0" eaLnBrk="1" latinLnBrk="0" hangingPunct="1">
        <a:lnSpc>
          <a:spcPct val="90000"/>
        </a:lnSpc>
        <a:spcBef>
          <a:spcPct val="0"/>
        </a:spcBef>
        <a:buNone/>
        <a:defRPr sz="2400" b="1" kern="1200">
          <a:solidFill>
            <a:schemeClr val="bg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A08AE5F0-0A66-40FD-BB29-ADCDAC43BAB1}" type="datetime1">
              <a:rPr lang="en-US" smtClean="0"/>
              <a:t>7/17/2026</a:t>
            </a:fld>
            <a:endParaRPr lang="en-US"/>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a:p>
        </p:txBody>
      </p:sp>
    </p:spTree>
    <p:extLst>
      <p:ext uri="{BB962C8B-B14F-4D97-AF65-F5344CB8AC3E}">
        <p14:creationId xmlns:p14="http://schemas.microsoft.com/office/powerpoint/2010/main" val="3258451672"/>
      </p:ext>
    </p:extLst>
  </p:cSld>
  <p:clrMap bg1="lt1" tx1="dk1" bg2="lt2" tx2="dk2" accent1="accent1" accent2="accent2" accent3="accent3" accent4="accent4" accent5="accent5" accent6="accent6" hlink="hlink" folHlink="folHlink"/>
  <p:sldLayoutIdLst>
    <p:sldLayoutId id="2147483666" r:id="rId1"/>
    <p:sldLayoutId id="2147483667" r:id="rId2"/>
    <p:sldLayoutId id="2147483668" r:id="rId3"/>
    <p:sldLayoutId id="2147483669" r:id="rId4"/>
    <p:sldLayoutId id="2147483670" r:id="rId5"/>
    <p:sldLayoutId id="2147483671" r:id="rId6"/>
    <p:sldLayoutId id="2147483672" r:id="rId7"/>
    <p:sldLayoutId id="2147483673" r:id="rId8"/>
    <p:sldLayoutId id="2147483674" r:id="rId9"/>
    <p:sldLayoutId id="2147483675" r:id="rId10"/>
    <p:sldLayoutId id="2147483676"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DD0FE3E-EF26-716E-6A8D-AC49BE16FB4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15236F8C-7DDE-2A86-9DEE-68F9DD26C53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2C32CAEB-E0C0-9196-71CC-E7DD34715A0F}"/>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8492104-821E-4AA6-BFE7-320B5BFA371E}" type="datetimeFigureOut">
              <a:rPr lang="en-US" smtClean="0"/>
              <a:t>7/17/2026</a:t>
            </a:fld>
            <a:endParaRPr lang="en-US" dirty="0"/>
          </a:p>
        </p:txBody>
      </p:sp>
      <p:sp>
        <p:nvSpPr>
          <p:cNvPr id="5" name="Footer Placeholder 4">
            <a:extLst>
              <a:ext uri="{FF2B5EF4-FFF2-40B4-BE49-F238E27FC236}">
                <a16:creationId xmlns:a16="http://schemas.microsoft.com/office/drawing/2014/main" id="{5A3314CB-E78E-BBBE-A4DC-9088C036E76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dirty="0"/>
          </a:p>
        </p:txBody>
      </p:sp>
      <p:sp>
        <p:nvSpPr>
          <p:cNvPr id="6" name="Slide Number Placeholder 5">
            <a:extLst>
              <a:ext uri="{FF2B5EF4-FFF2-40B4-BE49-F238E27FC236}">
                <a16:creationId xmlns:a16="http://schemas.microsoft.com/office/drawing/2014/main" id="{362E50F6-082E-1B50-41B5-A6D158042BE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0AEDE2FA-3941-4124-BD78-572DF6C17F2F}" type="slidenum">
              <a:rPr lang="en-US" smtClean="0"/>
              <a:t>‹#›</a:t>
            </a:fld>
            <a:endParaRPr lang="en-US" dirty="0"/>
          </a:p>
        </p:txBody>
      </p:sp>
    </p:spTree>
    <p:extLst>
      <p:ext uri="{BB962C8B-B14F-4D97-AF65-F5344CB8AC3E}">
        <p14:creationId xmlns:p14="http://schemas.microsoft.com/office/powerpoint/2010/main" val="3860550945"/>
      </p:ext>
    </p:extLst>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8" Type="http://schemas.openxmlformats.org/officeDocument/2006/relationships/image" Target="../media/image10.svg"/><Relationship Id="rId3" Type="http://schemas.openxmlformats.org/officeDocument/2006/relationships/image" Target="../media/image5.svg"/><Relationship Id="rId7" Type="http://schemas.openxmlformats.org/officeDocument/2006/relationships/image" Target="../media/image9.svg"/><Relationship Id="rId2" Type="http://schemas.openxmlformats.org/officeDocument/2006/relationships/notesSlide" Target="../notesSlides/notesSlide11.xml"/><Relationship Id="rId1" Type="http://schemas.openxmlformats.org/officeDocument/2006/relationships/slideLayout" Target="../slideLayouts/slideLayout2.xml"/><Relationship Id="rId6" Type="http://schemas.openxmlformats.org/officeDocument/2006/relationships/image" Target="../media/image8.svg"/><Relationship Id="rId5" Type="http://schemas.openxmlformats.org/officeDocument/2006/relationships/image" Target="../media/image7.svg"/><Relationship Id="rId10" Type="http://schemas.openxmlformats.org/officeDocument/2006/relationships/image" Target="../media/image12.svg"/><Relationship Id="rId4" Type="http://schemas.openxmlformats.org/officeDocument/2006/relationships/image" Target="../media/image6.svg"/><Relationship Id="rId9" Type="http://schemas.openxmlformats.org/officeDocument/2006/relationships/image" Target="../media/image11.sv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hyperlink" Target="https://www.mass.gov/info-details/intervenor-support-grant-program" TargetMode="External"/><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hyperlink" Target="mailto:dpu.isgp@mass.gov"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5.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8" Type="http://schemas.microsoft.com/office/2007/relationships/diagramDrawing" Target="../diagrams/drawing1.xml"/><Relationship Id="rId3" Type="http://schemas.openxmlformats.org/officeDocument/2006/relationships/image" Target="../media/image15.jpeg"/><Relationship Id="rId7" Type="http://schemas.openxmlformats.org/officeDocument/2006/relationships/diagramColors" Target="../diagrams/colors1.xml"/><Relationship Id="rId2" Type="http://schemas.openxmlformats.org/officeDocument/2006/relationships/notesSlide" Target="../notesSlides/notesSlide16.xml"/><Relationship Id="rId1" Type="http://schemas.openxmlformats.org/officeDocument/2006/relationships/slideLayout" Target="../slideLayouts/slideLayout6.xml"/><Relationship Id="rId6" Type="http://schemas.openxmlformats.org/officeDocument/2006/relationships/diagramQuickStyle" Target="../diagrams/quickStyle1.xml"/><Relationship Id="rId5" Type="http://schemas.openxmlformats.org/officeDocument/2006/relationships/diagramLayout" Target="../diagrams/layout1.xml"/><Relationship Id="rId4" Type="http://schemas.openxmlformats.org/officeDocument/2006/relationships/diagramData" Target="../diagrams/data1.xml"/></Relationships>
</file>

<file path=ppt/slides/_rels/slide19.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7.xml"/><Relationship Id="rId1" Type="http://schemas.openxmlformats.org/officeDocument/2006/relationships/slideLayout" Target="../slideLayouts/slideLayout9.xml"/><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8" Type="http://schemas.openxmlformats.org/officeDocument/2006/relationships/image" Target="../media/image21.svg"/><Relationship Id="rId3" Type="http://schemas.openxmlformats.org/officeDocument/2006/relationships/image" Target="../media/image15.jpeg"/><Relationship Id="rId7" Type="http://schemas.openxmlformats.org/officeDocument/2006/relationships/image" Target="../media/image20.svg"/><Relationship Id="rId2" Type="http://schemas.openxmlformats.org/officeDocument/2006/relationships/notesSlide" Target="../notesSlides/notesSlide19.xml"/><Relationship Id="rId1" Type="http://schemas.openxmlformats.org/officeDocument/2006/relationships/slideLayout" Target="../slideLayouts/slideLayout6.xml"/><Relationship Id="rId6" Type="http://schemas.openxmlformats.org/officeDocument/2006/relationships/image" Target="../media/image19.svg"/><Relationship Id="rId5" Type="http://schemas.openxmlformats.org/officeDocument/2006/relationships/image" Target="../media/image18.svg"/><Relationship Id="rId4" Type="http://schemas.openxmlformats.org/officeDocument/2006/relationships/image" Target="../media/image17.svg"/></Relationships>
</file>

<file path=ppt/slides/_rels/slide22.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0.xml"/><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1.xml"/><Relationship Id="rId1" Type="http://schemas.openxmlformats.org/officeDocument/2006/relationships/slideLayout" Target="../slideLayouts/slideLayout6.xml"/><Relationship Id="rId4" Type="http://schemas.openxmlformats.org/officeDocument/2006/relationships/image" Target="../media/image22.svg"/></Relationships>
</file>

<file path=ppt/slides/_rels/slide24.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2.xml"/><Relationship Id="rId1" Type="http://schemas.openxmlformats.org/officeDocument/2006/relationships/slideLayout" Target="../slideLayouts/slideLayout6.xml"/><Relationship Id="rId4" Type="http://schemas.openxmlformats.org/officeDocument/2006/relationships/hyperlink" Target="https://eeaonline.eea.state.ma.us/dpu/fileroom/#/dashboard" TargetMode="External"/></Relationships>
</file>

<file path=ppt/slides/_rels/slide25.xml.rels><?xml version="1.0" encoding="UTF-8" standalone="yes"?>
<Relationships xmlns="http://schemas.openxmlformats.org/package/2006/relationships"><Relationship Id="rId8" Type="http://schemas.openxmlformats.org/officeDocument/2006/relationships/image" Target="../media/image25.png"/><Relationship Id="rId13" Type="http://schemas.openxmlformats.org/officeDocument/2006/relationships/hyperlink" Target="https://www.mass.gov/info-details/what-do-i-need-to-know-about-my-electric-supply-options-in-massachusetts" TargetMode="External"/><Relationship Id="rId3" Type="http://schemas.openxmlformats.org/officeDocument/2006/relationships/image" Target="../media/image15.jpeg"/><Relationship Id="rId7" Type="http://schemas.openxmlformats.org/officeDocument/2006/relationships/hyperlink" Target="https://www.mass.gov/info-details/learn-about-the-attorney-generals-energy-and-environment-bureau" TargetMode="External"/><Relationship Id="rId12" Type="http://schemas.openxmlformats.org/officeDocument/2006/relationships/image" Target="../media/image27.pn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24.png"/><Relationship Id="rId11" Type="http://schemas.openxmlformats.org/officeDocument/2006/relationships/hyperlink" Target="https://www.mass.gov/info-details/frequently-asked-questions-about-electric-and-gas-utilities" TargetMode="External"/><Relationship Id="rId5" Type="http://schemas.openxmlformats.org/officeDocument/2006/relationships/hyperlink" Target="https://www.mass.gov/doc/era-newsletter-the-energy-advocate-winter-2025-edition/download" TargetMode="External"/><Relationship Id="rId15" Type="http://schemas.openxmlformats.org/officeDocument/2006/relationships/hyperlink" Target="https://www.mass.gov/info-details/frequently-asked-questions-about-solar-products-for-customers-in-massachusetts" TargetMode="External"/><Relationship Id="rId10" Type="http://schemas.openxmlformats.org/officeDocument/2006/relationships/image" Target="../media/image26.png"/><Relationship Id="rId4" Type="http://schemas.openxmlformats.org/officeDocument/2006/relationships/image" Target="../media/image23.png"/><Relationship Id="rId9" Type="http://schemas.openxmlformats.org/officeDocument/2006/relationships/hyperlink" Target="https://forms.office.com/pages/responsepage.aspx?id=Fh2GPrdIDkqYBowE2Bt7KmRwdm9ctlVMviluUfJOFctUOVVUUlozRzdOWVMyWkk2VzdQRFNMUldJWi4u&amp;route=shorturl" TargetMode="External"/><Relationship Id="rId14" Type="http://schemas.openxmlformats.org/officeDocument/2006/relationships/image" Target="../media/image28.png"/></Relationships>
</file>

<file path=ppt/slides/_rels/slide26.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24.xml"/><Relationship Id="rId1" Type="http://schemas.openxmlformats.org/officeDocument/2006/relationships/slideLayout" Target="../slideLayouts/slideLayout17.xml"/><Relationship Id="rId5" Type="http://schemas.openxmlformats.org/officeDocument/2006/relationships/hyperlink" Target="mailto:sierra.moll@mass.gov" TargetMode="External"/><Relationship Id="rId4" Type="http://schemas.openxmlformats.org/officeDocument/2006/relationships/hyperlink" Target="https://www.mass.gov/how-to/file-a-consumer-complaint" TargetMode="Externa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F1272114-EDAF-3600-6FDF-E3760083F5F8}"/>
              </a:ext>
            </a:extLst>
          </p:cNvPr>
          <p:cNvSpPr>
            <a:spLocks noGrp="1"/>
          </p:cNvSpPr>
          <p:nvPr>
            <p:ph type="ctrTitle"/>
          </p:nvPr>
        </p:nvSpPr>
        <p:spPr>
          <a:xfrm>
            <a:off x="0" y="-983153"/>
            <a:ext cx="7840318" cy="872692"/>
          </a:xfrm>
        </p:spPr>
        <p:txBody>
          <a:bodyPr/>
          <a:lstStyle/>
          <a:p>
            <a:r>
              <a:rPr lang="en-US"/>
              <a:t>Title Slide: Event Name</a:t>
            </a:r>
          </a:p>
        </p:txBody>
      </p:sp>
      <p:pic>
        <p:nvPicPr>
          <p:cNvPr id="7" name="Picture 6" descr="Logos of the Department of Public Utilities, Green Roots, and the Attorney General's Office">
            <a:extLst>
              <a:ext uri="{FF2B5EF4-FFF2-40B4-BE49-F238E27FC236}">
                <a16:creationId xmlns:a16="http://schemas.microsoft.com/office/drawing/2014/main" id="{F543F5C4-A746-B6EC-FFDE-DEE2967FF0E6}"/>
              </a:ext>
            </a:extLst>
          </p:cNvPr>
          <p:cNvPicPr>
            <a:picLocks noChangeAspect="1"/>
          </p:cNvPicPr>
          <p:nvPr/>
        </p:nvPicPr>
        <p:blipFill>
          <a:blip r:embed="rId3"/>
          <a:stretch>
            <a:fillRect/>
          </a:stretch>
        </p:blipFill>
        <p:spPr>
          <a:xfrm>
            <a:off x="3573563" y="833379"/>
            <a:ext cx="4539343" cy="1423181"/>
          </a:xfrm>
          <a:prstGeom prst="rect">
            <a:avLst/>
          </a:prstGeom>
        </p:spPr>
      </p:pic>
      <p:sp>
        <p:nvSpPr>
          <p:cNvPr id="2" name="Title 4">
            <a:extLst>
              <a:ext uri="{FF2B5EF4-FFF2-40B4-BE49-F238E27FC236}">
                <a16:creationId xmlns:a16="http://schemas.microsoft.com/office/drawing/2014/main" id="{8C14B8D2-A731-94F8-7124-EBFE163F0F63}"/>
              </a:ext>
            </a:extLst>
          </p:cNvPr>
          <p:cNvSpPr txBox="1">
            <a:spLocks/>
          </p:cNvSpPr>
          <p:nvPr/>
        </p:nvSpPr>
        <p:spPr>
          <a:xfrm>
            <a:off x="572156" y="3200400"/>
            <a:ext cx="10768364" cy="1138906"/>
          </a:xfrm>
          <a:prstGeom prst="rect">
            <a:avLst/>
          </a:prstGeom>
        </p:spPr>
        <p:txBody>
          <a:bodyPr vert="horz" lIns="91440" tIns="45720" rIns="91440" bIns="45720" rtlCol="0" anchor="b">
            <a:normAutofit fontScale="92500" lnSpcReduction="20000"/>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800" b="1" i="0" u="none" strike="noStrike" kern="1200" cap="none" spc="0" normalizeH="0" baseline="0" noProof="0">
                <a:ln>
                  <a:noFill/>
                </a:ln>
                <a:solidFill>
                  <a:srgbClr val="14558F"/>
                </a:solidFill>
                <a:effectLst/>
                <a:uLnTx/>
                <a:uFillTx/>
                <a:latin typeface="Aptos Display" panose="020F0302020204030204"/>
                <a:ea typeface="+mj-ea"/>
                <a:cs typeface="+mj-cs"/>
              </a:rPr>
              <a:t>Empowering Voices: Intervenor Support Grant Program</a:t>
            </a:r>
          </a:p>
        </p:txBody>
      </p:sp>
      <p:sp>
        <p:nvSpPr>
          <p:cNvPr id="3" name="Text Placeholder 5">
            <a:extLst>
              <a:ext uri="{FF2B5EF4-FFF2-40B4-BE49-F238E27FC236}">
                <a16:creationId xmlns:a16="http://schemas.microsoft.com/office/drawing/2014/main" id="{563DDAB5-8FA3-C04F-7150-091C0A5756C3}"/>
              </a:ext>
            </a:extLst>
          </p:cNvPr>
          <p:cNvSpPr txBox="1">
            <a:spLocks/>
          </p:cNvSpPr>
          <p:nvPr/>
        </p:nvSpPr>
        <p:spPr>
          <a:xfrm>
            <a:off x="585435" y="4339306"/>
            <a:ext cx="10515600" cy="1569497"/>
          </a:xfrm>
          <a:prstGeom prst="rect">
            <a:avLst/>
          </a:prstGeom>
        </p:spPr>
        <p:txBody>
          <a:bodyPr vert="horz" lIns="91440" tIns="45720" rIns="91440" bIns="45720" rtlCol="0" anchor="t">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200" b="0" i="0" u="none" strike="noStrike" kern="1200" cap="none" spc="0" normalizeH="0" baseline="0" noProof="0">
                <a:ln>
                  <a:noFill/>
                </a:ln>
                <a:solidFill>
                  <a:srgbClr val="14558F"/>
                </a:solidFill>
                <a:effectLst/>
                <a:uLnTx/>
                <a:uFillTx/>
                <a:latin typeface="Aptos" panose="020B0004020202020204"/>
                <a:ea typeface="+mn-ea"/>
                <a:cs typeface="+mn-cs"/>
              </a:rPr>
              <a:t>June 25, 2026</a:t>
            </a:r>
          </a:p>
        </p:txBody>
      </p:sp>
      <p:sp>
        <p:nvSpPr>
          <p:cNvPr id="6" name="Slide Number Placeholder 5">
            <a:extLst>
              <a:ext uri="{FF2B5EF4-FFF2-40B4-BE49-F238E27FC236}">
                <a16:creationId xmlns:a16="http://schemas.microsoft.com/office/drawing/2014/main" id="{43E4B93A-EE33-612A-5203-6616B30A6C90}"/>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30EA680-D336-4FF7-8B7A-9848BB0A1C32}" type="slidenum">
              <a:rPr kumimoji="0" lang="en-US" sz="1800" b="0" i="0" u="none" strike="noStrike" kern="1200" cap="none" spc="0" normalizeH="0" baseline="0" noProof="0" smtClean="0">
                <a:ln>
                  <a:noFill/>
                </a:ln>
                <a:solidFill>
                  <a:schemeClr val="tx1"/>
                </a:solidFill>
                <a:effectLst/>
                <a:uLnTx/>
                <a:uFillTx/>
                <a:latin typeface="Aptos" panose="020B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800" b="0" i="0" u="none" strike="noStrike" kern="1200" cap="none" spc="0" normalizeH="0" baseline="0" noProof="0">
              <a:ln>
                <a:noFill/>
              </a:ln>
              <a:solidFill>
                <a:schemeClr val="tx1"/>
              </a:solidFill>
              <a:effectLst/>
              <a:uLnTx/>
              <a:uFillTx/>
              <a:latin typeface="Aptos" panose="020B0004020202020204"/>
              <a:ea typeface="+mn-ea"/>
              <a:cs typeface="+mn-cs"/>
            </a:endParaRPr>
          </a:p>
        </p:txBody>
      </p:sp>
    </p:spTree>
    <p:extLst>
      <p:ext uri="{BB962C8B-B14F-4D97-AF65-F5344CB8AC3E}">
        <p14:creationId xmlns:p14="http://schemas.microsoft.com/office/powerpoint/2010/main" val="1098572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DC03EA9-B702-775B-E28C-C99FAAD00D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A71955E9-1EE2-11C1-7D82-4072CD4CE898}"/>
              </a:ext>
            </a:extLst>
          </p:cNvPr>
          <p:cNvSpPr>
            <a:spLocks noGrp="1"/>
          </p:cNvSpPr>
          <p:nvPr>
            <p:ph type="title"/>
          </p:nvPr>
        </p:nvSpPr>
        <p:spPr>
          <a:xfrm>
            <a:off x="0" y="15748"/>
            <a:ext cx="11140430" cy="425733"/>
          </a:xfrm>
        </p:spPr>
        <p:txBody>
          <a:bodyPr/>
          <a:lstStyle/>
          <a:p>
            <a:r>
              <a:rPr lang="en-US" sz="2800" dirty="0"/>
              <a:t>Entities Eligible to Receive Grant Funding</a:t>
            </a:r>
          </a:p>
        </p:txBody>
      </p:sp>
      <p:sp>
        <p:nvSpPr>
          <p:cNvPr id="19" name="TextBox 18">
            <a:extLst>
              <a:ext uri="{FF2B5EF4-FFF2-40B4-BE49-F238E27FC236}">
                <a16:creationId xmlns:a16="http://schemas.microsoft.com/office/drawing/2014/main" id="{D2AF1287-4DE3-BFA9-1BA7-28DA10865F27}"/>
              </a:ext>
            </a:extLst>
          </p:cNvPr>
          <p:cNvSpPr txBox="1"/>
          <p:nvPr/>
        </p:nvSpPr>
        <p:spPr>
          <a:xfrm>
            <a:off x="4869542" y="781630"/>
            <a:ext cx="7213601" cy="5847755"/>
          </a:xfrm>
          <a:prstGeom prst="rect">
            <a:avLst/>
          </a:prstGeom>
          <a:noFill/>
        </p:spPr>
        <p:txBody>
          <a:bodyPr wrap="square" lIns="91440" tIns="45720" rIns="91440" bIns="45720" rtlCol="0" anchor="t">
            <a:spAutoFit/>
          </a:bodyPr>
          <a:lstStyle/>
          <a:p>
            <a:pPr marL="342900" indent="-342900">
              <a:buFont typeface="Wingdings" panose="05000000000000000000" pitchFamily="2" charset="2"/>
              <a:buChar char="ü"/>
              <a:defRPr/>
            </a:pPr>
            <a:r>
              <a:rPr lang="en-US" sz="2200" dirty="0">
                <a:solidFill>
                  <a:srgbClr val="14558F"/>
                </a:solidFill>
              </a:rPr>
              <a:t>Organizations representing residential customers, low-or moderate-income residents, residents of historically marginalized or overburdened and underserved communities, or residents of Burdened Areas</a:t>
            </a:r>
          </a:p>
          <a:p>
            <a:pPr>
              <a:defRPr/>
            </a:pPr>
            <a:endParaRPr lang="en-US" sz="2200" kern="100" dirty="0">
              <a:solidFill>
                <a:srgbClr val="14558F"/>
              </a:solidFill>
              <a:latin typeface="Aptos" panose="020B0004020202020204"/>
            </a:endParaRPr>
          </a:p>
          <a:p>
            <a:pPr marL="342900" indent="-342900">
              <a:buFont typeface="Wingdings" panose="05000000000000000000" pitchFamily="2" charset="2"/>
              <a:buChar char="ü"/>
              <a:defRPr/>
            </a:pPr>
            <a:r>
              <a:rPr lang="en-US" sz="2200" dirty="0">
                <a:solidFill>
                  <a:srgbClr val="14558F"/>
                </a:solidFill>
              </a:rPr>
              <a:t>Governmental bodies (city, town, district, regional school district, or county)</a:t>
            </a: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200" b="0" i="0" u="none" strike="noStrike" kern="100" cap="none" spc="0" normalizeH="0" baseline="0" noProof="0" dirty="0">
              <a:ln>
                <a:noFill/>
              </a:ln>
              <a:solidFill>
                <a:srgbClr val="14558F"/>
              </a:solidFill>
              <a:effectLst/>
              <a:uLnTx/>
              <a:uFillTx/>
              <a:latin typeface="Aptos" panose="020B0004020202020204"/>
              <a:ea typeface="Aptos" panose="020B0004020202020204" pitchFamily="34" charset="0"/>
              <a:cs typeface="+mn-cs"/>
            </a:endParaRPr>
          </a:p>
          <a:p>
            <a:pPr marL="342900" lvl="0" indent="-342900">
              <a:buFont typeface="Wingdings" panose="05000000000000000000" pitchFamily="2" charset="2"/>
              <a:buChar char="ü"/>
              <a:defRPr/>
            </a:pPr>
            <a:r>
              <a:rPr lang="en-US" sz="2200" dirty="0">
                <a:solidFill>
                  <a:srgbClr val="14558F"/>
                </a:solidFill>
              </a:rPr>
              <a:t>Regional planning agencies, e.g., Metropolitan Area Planning Council, Cape Cod Commission </a:t>
            </a:r>
          </a:p>
          <a:p>
            <a:pPr lvl="0">
              <a:defRPr/>
            </a:pPr>
            <a:endParaRPr lang="en-US" sz="2200" dirty="0">
              <a:solidFill>
                <a:srgbClr val="14558F"/>
              </a:solidFill>
            </a:endParaRPr>
          </a:p>
          <a:p>
            <a:pPr marL="342900" indent="-342900">
              <a:buFont typeface="Wingdings" panose="05000000000000000000" pitchFamily="2" charset="2"/>
              <a:buChar char="ü"/>
              <a:defRPr/>
            </a:pPr>
            <a:r>
              <a:rPr lang="en-US" sz="2200" dirty="0">
                <a:solidFill>
                  <a:srgbClr val="14558F"/>
                </a:solidFill>
              </a:rPr>
              <a:t>Federally-recognized, state-recognized, or state-acknowledged Tribes</a:t>
            </a:r>
            <a:endParaRPr lang="en-US" sz="2200" kern="100" dirty="0">
              <a:solidFill>
                <a:srgbClr val="14558F"/>
              </a:solidFill>
              <a:latin typeface="Aptos"/>
            </a:endParaRPr>
          </a:p>
          <a:p>
            <a:pPr marL="342900" marR="0" lvl="0" indent="-342900" algn="l" defTabSz="914400" rtl="0" eaLnBrk="1" fontAlgn="auto" latinLnBrk="0" hangingPunct="1">
              <a:lnSpc>
                <a:spcPct val="100000"/>
              </a:lnSpc>
              <a:spcBef>
                <a:spcPts val="0"/>
              </a:spcBef>
              <a:spcAft>
                <a:spcPts val="0"/>
              </a:spcAft>
              <a:buClrTx/>
              <a:buSzTx/>
              <a:buFont typeface="Wingdings" panose="05000000000000000000" pitchFamily="2" charset="2"/>
              <a:buChar char="ü"/>
              <a:tabLst/>
              <a:defRPr/>
            </a:pPr>
            <a:endParaRPr kumimoji="0" lang="en-US" sz="2200" b="0" i="0" u="none" strike="noStrike" kern="100" cap="none" spc="0" normalizeH="0" baseline="0" noProof="0" dirty="0">
              <a:ln>
                <a:noFill/>
              </a:ln>
              <a:solidFill>
                <a:srgbClr val="14558F"/>
              </a:solidFill>
              <a:effectLst/>
              <a:uLnTx/>
              <a:uFillTx/>
              <a:latin typeface="Aptos" panose="020B0004020202020204"/>
              <a:ea typeface="Aptos" panose="020B0004020202020204" pitchFamily="34" charset="0"/>
              <a:cs typeface="+mn-cs"/>
            </a:endParaRPr>
          </a:p>
          <a:p>
            <a:pPr marL="342900" lvl="0" indent="-342900">
              <a:buFont typeface="Wingdings" panose="05000000000000000000" pitchFamily="2" charset="2"/>
              <a:buChar char="ü"/>
              <a:defRPr/>
            </a:pPr>
            <a:r>
              <a:rPr lang="en-US" sz="2200" dirty="0">
                <a:solidFill>
                  <a:srgbClr val="14558F"/>
                </a:solidFill>
              </a:rPr>
              <a:t>A group of three of more individuals (“unincorporated association”) and may be specifically and substantially affected by the proceeding</a:t>
            </a:r>
            <a:endParaRPr kumimoji="0" lang="en-US" sz="2200" b="0" i="0" u="none" strike="noStrike" kern="100" cap="none" spc="0" normalizeH="0" baseline="0" noProof="0" dirty="0">
              <a:ln>
                <a:noFill/>
              </a:ln>
              <a:solidFill>
                <a:srgbClr val="14558F"/>
              </a:solidFill>
              <a:effectLst/>
              <a:uLnTx/>
              <a:uFillTx/>
              <a:latin typeface="Aptos" panose="020B0004020202020204"/>
              <a:ea typeface="+mn-ea"/>
              <a:cs typeface="+mn-cs"/>
            </a:endParaRPr>
          </a:p>
        </p:txBody>
      </p:sp>
      <p:sp>
        <p:nvSpPr>
          <p:cNvPr id="10" name="TextBox 9">
            <a:extLst>
              <a:ext uri="{FF2B5EF4-FFF2-40B4-BE49-F238E27FC236}">
                <a16:creationId xmlns:a16="http://schemas.microsoft.com/office/drawing/2014/main" id="{5911A4E6-F740-C847-74BB-FC60F51F9B50}"/>
              </a:ext>
            </a:extLst>
          </p:cNvPr>
          <p:cNvSpPr txBox="1"/>
          <p:nvPr/>
        </p:nvSpPr>
        <p:spPr>
          <a:xfrm>
            <a:off x="301174" y="1776056"/>
            <a:ext cx="4401457" cy="1200329"/>
          </a:xfrm>
          <a:prstGeom prst="rect">
            <a:avLst/>
          </a:prstGeom>
          <a:solidFill>
            <a:srgbClr val="388557"/>
          </a:solidFill>
        </p:spPr>
        <p:txBody>
          <a:bodyPr wrap="square" rtlCol="0">
            <a:spAutoFit/>
          </a:bodyPr>
          <a:lstStyle/>
          <a:p>
            <a:r>
              <a:rPr lang="en-US" sz="2400" dirty="0">
                <a:solidFill>
                  <a:schemeClr val="bg1"/>
                </a:solidFill>
              </a:rPr>
              <a:t>Only parties granted intervenor status are eligible to receive grant funding</a:t>
            </a:r>
          </a:p>
        </p:txBody>
      </p:sp>
      <p:sp>
        <p:nvSpPr>
          <p:cNvPr id="11" name="TextBox 10">
            <a:extLst>
              <a:ext uri="{FF2B5EF4-FFF2-40B4-BE49-F238E27FC236}">
                <a16:creationId xmlns:a16="http://schemas.microsoft.com/office/drawing/2014/main" id="{A04F73E3-8DA1-D224-0A07-1073E5A40F68}"/>
              </a:ext>
            </a:extLst>
          </p:cNvPr>
          <p:cNvSpPr txBox="1"/>
          <p:nvPr/>
        </p:nvSpPr>
        <p:spPr>
          <a:xfrm>
            <a:off x="301173" y="3267426"/>
            <a:ext cx="4401457" cy="1938992"/>
          </a:xfrm>
          <a:prstGeom prst="rect">
            <a:avLst/>
          </a:prstGeom>
          <a:noFill/>
          <a:ln>
            <a:solidFill>
              <a:srgbClr val="388557"/>
            </a:solidFill>
          </a:ln>
        </p:spPr>
        <p:txBody>
          <a:bodyPr wrap="square" rtlCol="0">
            <a:spAutoFit/>
          </a:bodyPr>
          <a:lstStyle/>
          <a:p>
            <a:r>
              <a:rPr lang="en-US" sz="2400" dirty="0">
                <a:solidFill>
                  <a:srgbClr val="388557"/>
                </a:solidFill>
              </a:rPr>
              <a:t>Ineligible Entities include Individuals, Limited Participants, and those whose petitions to intervene are unsuccessful</a:t>
            </a:r>
          </a:p>
        </p:txBody>
      </p:sp>
      <p:sp>
        <p:nvSpPr>
          <p:cNvPr id="5" name="Slide Number Placeholder 4">
            <a:extLst>
              <a:ext uri="{FF2B5EF4-FFF2-40B4-BE49-F238E27FC236}">
                <a16:creationId xmlns:a16="http://schemas.microsoft.com/office/drawing/2014/main" id="{825D699D-DE3C-9E4C-0B9F-02AD7D8DC663}"/>
              </a:ext>
            </a:extLst>
          </p:cNvPr>
          <p:cNvSpPr>
            <a:spLocks noGrp="1"/>
          </p:cNvSpPr>
          <p:nvPr>
            <p:ph type="sldNum" sz="quarter" idx="12"/>
          </p:nvPr>
        </p:nvSpPr>
        <p:spPr>
          <a:xfrm>
            <a:off x="9448800" y="6264260"/>
            <a:ext cx="2743200" cy="365125"/>
          </a:xfrm>
        </p:spPr>
        <p:txBody>
          <a:bodyPr/>
          <a:lstStyle/>
          <a:p>
            <a:fld id="{330EA680-D336-4FF7-8B7A-9848BB0A1C32}" type="slidenum">
              <a:rPr lang="en-US" sz="1800" smtClean="0">
                <a:solidFill>
                  <a:schemeClr val="tx1"/>
                </a:solidFill>
              </a:rPr>
              <a:t>10</a:t>
            </a:fld>
            <a:endParaRPr lang="en-US" sz="1800">
              <a:solidFill>
                <a:schemeClr val="tx1"/>
              </a:solidFill>
            </a:endParaRPr>
          </a:p>
        </p:txBody>
      </p:sp>
    </p:spTree>
    <p:extLst>
      <p:ext uri="{BB962C8B-B14F-4D97-AF65-F5344CB8AC3E}">
        <p14:creationId xmlns:p14="http://schemas.microsoft.com/office/powerpoint/2010/main" val="24078467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EB9D1-88F2-80C0-21E0-1E6DC440EBB9}"/>
              </a:ext>
            </a:extLst>
          </p:cNvPr>
          <p:cNvSpPr>
            <a:spLocks noGrp="1"/>
          </p:cNvSpPr>
          <p:nvPr>
            <p:ph type="title"/>
          </p:nvPr>
        </p:nvSpPr>
        <p:spPr/>
        <p:txBody>
          <a:bodyPr/>
          <a:lstStyle/>
          <a:p>
            <a:r>
              <a:rPr lang="en-US" sz="2800"/>
              <a:t>Information Required in Grant Application </a:t>
            </a:r>
          </a:p>
        </p:txBody>
      </p:sp>
      <p:sp>
        <p:nvSpPr>
          <p:cNvPr id="5" name="Content Placeholder 2">
            <a:extLst>
              <a:ext uri="{FF2B5EF4-FFF2-40B4-BE49-F238E27FC236}">
                <a16:creationId xmlns:a16="http://schemas.microsoft.com/office/drawing/2014/main" id="{C71BED09-8C8B-EF5F-0F69-1D2E105D5B17}"/>
              </a:ext>
            </a:extLst>
          </p:cNvPr>
          <p:cNvSpPr txBox="1">
            <a:spLocks/>
          </p:cNvSpPr>
          <p:nvPr/>
        </p:nvSpPr>
        <p:spPr>
          <a:xfrm>
            <a:off x="292100" y="997709"/>
            <a:ext cx="5967977" cy="5470787"/>
          </a:xfrm>
          <a:prstGeom prst="rect">
            <a:avLst/>
          </a:prstGeom>
          <a:ln>
            <a:no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200" b="1">
                <a:solidFill>
                  <a:srgbClr val="14558F"/>
                </a:solidFill>
              </a:rPr>
              <a:t>Grant Application Should</a:t>
            </a:r>
          </a:p>
          <a:p>
            <a:r>
              <a:rPr lang="en-US" sz="2200">
                <a:solidFill>
                  <a:srgbClr val="14558F"/>
                </a:solidFill>
              </a:rPr>
              <a:t>Demonstrate significant financial hardship (inability to participate without receiving Grant)</a:t>
            </a:r>
          </a:p>
          <a:p>
            <a:r>
              <a:rPr lang="en-US" sz="2200">
                <a:solidFill>
                  <a:srgbClr val="14558F"/>
                </a:solidFill>
              </a:rPr>
              <a:t>Provide information about last 3 proceedings applicant intervened in, if applicable</a:t>
            </a:r>
          </a:p>
          <a:p>
            <a:r>
              <a:rPr lang="en-US" sz="2200">
                <a:solidFill>
                  <a:srgbClr val="14558F"/>
                </a:solidFill>
              </a:rPr>
              <a:t>Describe applicant’s position and interest in the proceeding</a:t>
            </a:r>
          </a:p>
          <a:p>
            <a:r>
              <a:rPr lang="en-US" sz="2200">
                <a:solidFill>
                  <a:srgbClr val="14558F"/>
                </a:solidFill>
              </a:rPr>
              <a:t>Describe a clearly stated, reasonable, and achievable plan for participation in proceeding, including expected contribution to evidentiary record</a:t>
            </a:r>
          </a:p>
          <a:p>
            <a:r>
              <a:rPr lang="en-US" sz="2200">
                <a:solidFill>
                  <a:srgbClr val="14558F"/>
                </a:solidFill>
              </a:rPr>
              <a:t>Detail applicant’s unique perspective</a:t>
            </a:r>
          </a:p>
        </p:txBody>
      </p:sp>
      <p:sp>
        <p:nvSpPr>
          <p:cNvPr id="3" name="Content Placeholder 2">
            <a:extLst>
              <a:ext uri="{FF2B5EF4-FFF2-40B4-BE49-F238E27FC236}">
                <a16:creationId xmlns:a16="http://schemas.microsoft.com/office/drawing/2014/main" id="{C649C056-8BFC-1804-7FB5-8AC98D0FB204}"/>
              </a:ext>
            </a:extLst>
          </p:cNvPr>
          <p:cNvSpPr>
            <a:spLocks noGrp="1"/>
          </p:cNvSpPr>
          <p:nvPr>
            <p:ph idx="1"/>
          </p:nvPr>
        </p:nvSpPr>
        <p:spPr>
          <a:xfrm>
            <a:off x="6544917" y="1085911"/>
            <a:ext cx="5119125" cy="2724414"/>
          </a:xfrm>
          <a:solidFill>
            <a:srgbClr val="388557"/>
          </a:solidFill>
          <a:ln>
            <a:solidFill>
              <a:srgbClr val="388557"/>
            </a:solidFill>
          </a:ln>
        </p:spPr>
        <p:txBody>
          <a:bodyPr vert="horz" lIns="91440" tIns="45720" rIns="91440" bIns="45720" rtlCol="0" anchor="t">
            <a:normAutofit lnSpcReduction="10000"/>
          </a:bodyPr>
          <a:lstStyle/>
          <a:p>
            <a:pPr marL="0" indent="0">
              <a:buNone/>
            </a:pPr>
            <a:r>
              <a:rPr lang="en-US" sz="2200" b="1">
                <a:solidFill>
                  <a:schemeClr val="bg1"/>
                </a:solidFill>
              </a:rPr>
              <a:t>Documents to be Submitted with Application</a:t>
            </a:r>
          </a:p>
          <a:p>
            <a:r>
              <a:rPr lang="en-US" sz="2200">
                <a:solidFill>
                  <a:schemeClr val="bg1"/>
                </a:solidFill>
              </a:rPr>
              <a:t>Proposed itemized budget</a:t>
            </a:r>
          </a:p>
          <a:p>
            <a:r>
              <a:rPr lang="en-US" sz="2200">
                <a:solidFill>
                  <a:schemeClr val="bg1"/>
                </a:solidFill>
              </a:rPr>
              <a:t>Attorney and Expert Information Form</a:t>
            </a:r>
          </a:p>
          <a:p>
            <a:r>
              <a:rPr lang="en-US" sz="2200">
                <a:solidFill>
                  <a:schemeClr val="bg1"/>
                </a:solidFill>
              </a:rPr>
              <a:t>Electronic Funds Transfer (EFT) Form</a:t>
            </a:r>
          </a:p>
          <a:p>
            <a:r>
              <a:rPr lang="en-US" sz="2200">
                <a:solidFill>
                  <a:schemeClr val="bg1"/>
                </a:solidFill>
              </a:rPr>
              <a:t>W-9 form with TIN (EIN or SSN)</a:t>
            </a:r>
          </a:p>
          <a:p>
            <a:r>
              <a:rPr lang="en-US" sz="2200">
                <a:solidFill>
                  <a:schemeClr val="bg1"/>
                </a:solidFill>
              </a:rPr>
              <a:t>Form 990</a:t>
            </a:r>
          </a:p>
        </p:txBody>
      </p:sp>
      <p:sp>
        <p:nvSpPr>
          <p:cNvPr id="4" name="Slide Number Placeholder 3">
            <a:extLst>
              <a:ext uri="{FF2B5EF4-FFF2-40B4-BE49-F238E27FC236}">
                <a16:creationId xmlns:a16="http://schemas.microsoft.com/office/drawing/2014/main" id="{61CE31FC-8F94-762F-7CF7-6F78893D10A5}"/>
              </a:ext>
            </a:extLst>
          </p:cNvPr>
          <p:cNvSpPr>
            <a:spLocks noGrp="1"/>
          </p:cNvSpPr>
          <p:nvPr>
            <p:ph type="sldNum" sz="quarter" idx="12"/>
          </p:nvPr>
        </p:nvSpPr>
        <p:spPr/>
        <p:txBody>
          <a:bodyPr/>
          <a:lstStyle/>
          <a:p>
            <a:fld id="{330EA680-D336-4FF7-8B7A-9848BB0A1C32}" type="slidenum">
              <a:rPr lang="en-US" sz="1800" smtClean="0">
                <a:solidFill>
                  <a:schemeClr val="tx1"/>
                </a:solidFill>
              </a:rPr>
              <a:t>11</a:t>
            </a:fld>
            <a:endParaRPr lang="en-US">
              <a:solidFill>
                <a:schemeClr val="tx1"/>
              </a:solidFill>
            </a:endParaRPr>
          </a:p>
        </p:txBody>
      </p:sp>
    </p:spTree>
    <p:extLst>
      <p:ext uri="{BB962C8B-B14F-4D97-AF65-F5344CB8AC3E}">
        <p14:creationId xmlns:p14="http://schemas.microsoft.com/office/powerpoint/2010/main" val="249081598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A2D6211-1A96-4081-7534-B4A4EBAC4C0E}"/>
              </a:ext>
            </a:extLst>
          </p:cNvPr>
          <p:cNvSpPr>
            <a:spLocks noGrp="1"/>
          </p:cNvSpPr>
          <p:nvPr>
            <p:ph type="title"/>
          </p:nvPr>
        </p:nvSpPr>
        <p:spPr/>
        <p:txBody>
          <a:bodyPr/>
          <a:lstStyle/>
          <a:p>
            <a:r>
              <a:rPr lang="en-US" sz="2800"/>
              <a:t>Grant Awards and Payments</a:t>
            </a:r>
          </a:p>
        </p:txBody>
      </p:sp>
      <p:sp>
        <p:nvSpPr>
          <p:cNvPr id="5" name="Content Placeholder 2">
            <a:extLst>
              <a:ext uri="{FF2B5EF4-FFF2-40B4-BE49-F238E27FC236}">
                <a16:creationId xmlns:a16="http://schemas.microsoft.com/office/drawing/2014/main" id="{56F45461-D044-917E-2080-1F4A3109E505}"/>
              </a:ext>
            </a:extLst>
          </p:cNvPr>
          <p:cNvSpPr txBox="1">
            <a:spLocks/>
          </p:cNvSpPr>
          <p:nvPr/>
        </p:nvSpPr>
        <p:spPr>
          <a:xfrm>
            <a:off x="866513" y="830025"/>
            <a:ext cx="4587227" cy="3524261"/>
          </a:xfrm>
          <a:prstGeom prst="rect">
            <a:avLst/>
          </a:prstGeom>
          <a:solidFill>
            <a:srgbClr val="388557"/>
          </a:solidFill>
          <a:ln>
            <a:solidFill>
              <a:schemeClr val="tx1"/>
            </a:solidFill>
          </a:ln>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dirty="0">
                <a:solidFill>
                  <a:schemeClr val="bg1"/>
                </a:solidFill>
              </a:rPr>
              <a:t>Award Amounts</a:t>
            </a:r>
          </a:p>
          <a:p>
            <a:pPr marL="0" indent="0">
              <a:buFont typeface="Arial" panose="020B0604020202020204" pitchFamily="34" charset="0"/>
              <a:buNone/>
            </a:pPr>
            <a:endParaRPr lang="en-US" b="1" dirty="0">
              <a:solidFill>
                <a:schemeClr val="bg1"/>
              </a:solidFill>
            </a:endParaRPr>
          </a:p>
          <a:p>
            <a:r>
              <a:rPr lang="en-US" dirty="0">
                <a:solidFill>
                  <a:schemeClr val="bg1"/>
                </a:solidFill>
              </a:rPr>
              <a:t>Up to $150,000 per Grantee</a:t>
            </a:r>
          </a:p>
          <a:p>
            <a:r>
              <a:rPr lang="en-US" dirty="0">
                <a:solidFill>
                  <a:schemeClr val="bg1"/>
                </a:solidFill>
              </a:rPr>
              <a:t>Up to $500,000 across all Grantees in a Proceeding</a:t>
            </a:r>
          </a:p>
        </p:txBody>
      </p:sp>
      <p:sp>
        <p:nvSpPr>
          <p:cNvPr id="3" name="Content Placeholder 2">
            <a:extLst>
              <a:ext uri="{FF2B5EF4-FFF2-40B4-BE49-F238E27FC236}">
                <a16:creationId xmlns:a16="http://schemas.microsoft.com/office/drawing/2014/main" id="{2B95E029-A58F-B57F-00A9-3899674A8653}"/>
              </a:ext>
            </a:extLst>
          </p:cNvPr>
          <p:cNvSpPr>
            <a:spLocks noGrp="1"/>
          </p:cNvSpPr>
          <p:nvPr>
            <p:ph idx="1"/>
          </p:nvPr>
        </p:nvSpPr>
        <p:spPr>
          <a:xfrm>
            <a:off x="5682340" y="925299"/>
            <a:ext cx="5178354" cy="3679356"/>
          </a:xfrm>
          <a:ln>
            <a:noFill/>
          </a:ln>
        </p:spPr>
        <p:txBody>
          <a:bodyPr>
            <a:normAutofit lnSpcReduction="10000"/>
          </a:bodyPr>
          <a:lstStyle/>
          <a:p>
            <a:pPr marL="0" indent="0">
              <a:buNone/>
            </a:pPr>
            <a:r>
              <a:rPr lang="en-US" b="1" dirty="0">
                <a:solidFill>
                  <a:srgbClr val="14558F"/>
                </a:solidFill>
                <a:sym typeface="Wingdings" panose="05000000000000000000" pitchFamily="2" charset="2"/>
              </a:rPr>
              <a:t>Payment Options</a:t>
            </a:r>
          </a:p>
          <a:p>
            <a:pPr marL="0" indent="0">
              <a:buNone/>
            </a:pPr>
            <a:r>
              <a:rPr lang="en-US" dirty="0">
                <a:solidFill>
                  <a:srgbClr val="14558F"/>
                </a:solidFill>
                <a:sym typeface="Wingdings" panose="05000000000000000000" pitchFamily="2" charset="2"/>
              </a:rPr>
              <a:t>Grantees choose to receive Grant Award as either:</a:t>
            </a:r>
          </a:p>
          <a:p>
            <a:pPr marL="0" indent="0">
              <a:buNone/>
            </a:pPr>
            <a:r>
              <a:rPr lang="en-US" dirty="0">
                <a:solidFill>
                  <a:srgbClr val="14558F"/>
                </a:solidFill>
                <a:sym typeface="Wingdings" panose="05000000000000000000" pitchFamily="2" charset="2"/>
              </a:rPr>
              <a:t>a) Advance payments (installments of up to 20% of award)</a:t>
            </a:r>
          </a:p>
          <a:p>
            <a:pPr lvl="1"/>
            <a:r>
              <a:rPr lang="en-US" sz="2400" dirty="0">
                <a:solidFill>
                  <a:srgbClr val="14558F"/>
                </a:solidFill>
                <a:sym typeface="Wingdings" panose="05000000000000000000" pitchFamily="2" charset="2"/>
              </a:rPr>
              <a:t>Advance payments require showing of good cause and significant financial hardship</a:t>
            </a:r>
          </a:p>
          <a:p>
            <a:pPr marL="0" indent="0">
              <a:buNone/>
            </a:pPr>
            <a:r>
              <a:rPr lang="en-US" dirty="0">
                <a:solidFill>
                  <a:srgbClr val="14558F"/>
                </a:solidFill>
                <a:sym typeface="Wingdings" panose="05000000000000000000" pitchFamily="2" charset="2"/>
              </a:rPr>
              <a:t>b) Reimbursements after costs are incurred throughout proceeding</a:t>
            </a:r>
          </a:p>
        </p:txBody>
      </p:sp>
      <p:sp>
        <p:nvSpPr>
          <p:cNvPr id="6" name="TextBox 5">
            <a:extLst>
              <a:ext uri="{FF2B5EF4-FFF2-40B4-BE49-F238E27FC236}">
                <a16:creationId xmlns:a16="http://schemas.microsoft.com/office/drawing/2014/main" id="{A5D56BD4-A097-2F6F-9823-671DE261137D}"/>
              </a:ext>
            </a:extLst>
          </p:cNvPr>
          <p:cNvSpPr txBox="1"/>
          <p:nvPr/>
        </p:nvSpPr>
        <p:spPr>
          <a:xfrm>
            <a:off x="866513" y="4855011"/>
            <a:ext cx="10273917" cy="1348028"/>
          </a:xfrm>
          <a:prstGeom prst="rect">
            <a:avLst/>
          </a:prstGeom>
          <a:noFill/>
          <a:ln>
            <a:solidFill>
              <a:srgbClr val="388557"/>
            </a:solidFill>
          </a:ln>
        </p:spPr>
        <p:txBody>
          <a:bodyPr wrap="square" rtlCol="0">
            <a:noAutofit/>
          </a:bodyPr>
          <a:lstStyle/>
          <a:p>
            <a:r>
              <a:rPr lang="en-US" sz="2400" dirty="0">
                <a:solidFill>
                  <a:srgbClr val="14558F"/>
                </a:solidFill>
              </a:rPr>
              <a:t>Payment Requests should be submitted in GMS with supporting documentation (estimates, invoices, or receipts)</a:t>
            </a:r>
          </a:p>
          <a:p>
            <a:pPr marL="285750" indent="-285750">
              <a:buFont typeface="Arial" panose="020B0604020202020204" pitchFamily="34" charset="0"/>
              <a:buChar char="•"/>
            </a:pPr>
            <a:r>
              <a:rPr lang="en-US" sz="2400" dirty="0">
                <a:solidFill>
                  <a:srgbClr val="14558F"/>
                </a:solidFill>
              </a:rPr>
              <a:t>Payments disbursed within 30 days of receiving a Payment Request</a:t>
            </a:r>
          </a:p>
          <a:p>
            <a:endParaRPr lang="en-US" dirty="0">
              <a:solidFill>
                <a:srgbClr val="14558F"/>
              </a:solidFill>
            </a:endParaRPr>
          </a:p>
        </p:txBody>
      </p:sp>
      <p:sp>
        <p:nvSpPr>
          <p:cNvPr id="4" name="Slide Number Placeholder 3">
            <a:extLst>
              <a:ext uri="{FF2B5EF4-FFF2-40B4-BE49-F238E27FC236}">
                <a16:creationId xmlns:a16="http://schemas.microsoft.com/office/drawing/2014/main" id="{676EA346-AAE4-1532-1F70-4F9DF501A036}"/>
              </a:ext>
            </a:extLst>
          </p:cNvPr>
          <p:cNvSpPr>
            <a:spLocks noGrp="1"/>
          </p:cNvSpPr>
          <p:nvPr>
            <p:ph type="sldNum" sz="quarter" idx="12"/>
          </p:nvPr>
        </p:nvSpPr>
        <p:spPr/>
        <p:txBody>
          <a:bodyPr/>
          <a:lstStyle/>
          <a:p>
            <a:fld id="{330EA680-D336-4FF7-8B7A-9848BB0A1C32}" type="slidenum">
              <a:rPr lang="en-US" sz="1800" smtClean="0">
                <a:solidFill>
                  <a:schemeClr val="tx1"/>
                </a:solidFill>
              </a:rPr>
              <a:t>12</a:t>
            </a:fld>
            <a:endParaRPr lang="en-US">
              <a:solidFill>
                <a:schemeClr val="tx1"/>
              </a:solidFill>
            </a:endParaRPr>
          </a:p>
        </p:txBody>
      </p:sp>
    </p:spTree>
    <p:extLst>
      <p:ext uri="{BB962C8B-B14F-4D97-AF65-F5344CB8AC3E}">
        <p14:creationId xmlns:p14="http://schemas.microsoft.com/office/powerpoint/2010/main" val="297355161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F37BE1-E989-275F-542E-954C354598B1}"/>
              </a:ext>
            </a:extLst>
          </p:cNvPr>
          <p:cNvSpPr>
            <a:spLocks noGrp="1"/>
          </p:cNvSpPr>
          <p:nvPr>
            <p:ph type="title"/>
          </p:nvPr>
        </p:nvSpPr>
        <p:spPr/>
        <p:txBody>
          <a:bodyPr/>
          <a:lstStyle/>
          <a:p>
            <a:r>
              <a:rPr lang="en-US" sz="2800"/>
              <a:t>Use of Grant Funding</a:t>
            </a:r>
          </a:p>
        </p:txBody>
      </p:sp>
      <p:sp>
        <p:nvSpPr>
          <p:cNvPr id="5" name="Content Placeholder 2">
            <a:extLst>
              <a:ext uri="{FF2B5EF4-FFF2-40B4-BE49-F238E27FC236}">
                <a16:creationId xmlns:a16="http://schemas.microsoft.com/office/drawing/2014/main" id="{9B71C465-2910-EA56-CB96-287CCC999403}"/>
              </a:ext>
            </a:extLst>
          </p:cNvPr>
          <p:cNvSpPr txBox="1">
            <a:spLocks/>
          </p:cNvSpPr>
          <p:nvPr/>
        </p:nvSpPr>
        <p:spPr>
          <a:xfrm>
            <a:off x="1110481" y="1171342"/>
            <a:ext cx="4633917" cy="3999383"/>
          </a:xfrm>
          <a:prstGeom prst="rect">
            <a:avLst/>
          </a:prstGeom>
          <a:solidFill>
            <a:srgbClr val="388557"/>
          </a:solidFill>
          <a:ln>
            <a:noFill/>
          </a:ln>
        </p:spPr>
        <p:txBody>
          <a:bodyPr vert="horz" lIns="91440" tIns="45720" rIns="91440" bIns="45720" rtlCol="0" anchor="t">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b="1">
                <a:solidFill>
                  <a:schemeClr val="bg1"/>
                </a:solidFill>
              </a:rPr>
              <a:t>Eligible Uses</a:t>
            </a:r>
          </a:p>
          <a:p>
            <a:pPr marL="0" indent="0">
              <a:lnSpc>
                <a:spcPct val="100000"/>
              </a:lnSpc>
              <a:spcAft>
                <a:spcPts val="1000"/>
              </a:spcAft>
              <a:buNone/>
            </a:pPr>
            <a:r>
              <a:rPr lang="en-US">
                <a:solidFill>
                  <a:schemeClr val="bg1"/>
                </a:solidFill>
              </a:rPr>
              <a:t>Administrative costs up to 10% of Award amount or greater if allowed by DPP Director</a:t>
            </a:r>
          </a:p>
          <a:p>
            <a:pPr marL="0" indent="0">
              <a:lnSpc>
                <a:spcPct val="100000"/>
              </a:lnSpc>
              <a:spcAft>
                <a:spcPts val="1000"/>
              </a:spcAft>
              <a:buNone/>
            </a:pPr>
            <a:r>
              <a:rPr lang="en-US">
                <a:solidFill>
                  <a:schemeClr val="bg1"/>
                </a:solidFill>
              </a:rPr>
              <a:t>Attorney fees</a:t>
            </a:r>
          </a:p>
          <a:p>
            <a:pPr marL="0" indent="0">
              <a:lnSpc>
                <a:spcPct val="100000"/>
              </a:lnSpc>
              <a:spcAft>
                <a:spcPts val="1000"/>
              </a:spcAft>
              <a:buNone/>
            </a:pPr>
            <a:r>
              <a:rPr lang="en-US">
                <a:solidFill>
                  <a:schemeClr val="bg1"/>
                </a:solidFill>
              </a:rPr>
              <a:t>Expert witness fees, including Community Expert fees*</a:t>
            </a:r>
          </a:p>
          <a:p>
            <a:pPr marL="0" indent="0">
              <a:buNone/>
            </a:pPr>
            <a:endParaRPr lang="en-US"/>
          </a:p>
        </p:txBody>
      </p:sp>
      <p:sp>
        <p:nvSpPr>
          <p:cNvPr id="9" name="TextBox 8">
            <a:extLst>
              <a:ext uri="{FF2B5EF4-FFF2-40B4-BE49-F238E27FC236}">
                <a16:creationId xmlns:a16="http://schemas.microsoft.com/office/drawing/2014/main" id="{C967C927-BFDF-A6A9-051E-196C7EF935C3}"/>
              </a:ext>
            </a:extLst>
          </p:cNvPr>
          <p:cNvSpPr txBox="1"/>
          <p:nvPr/>
        </p:nvSpPr>
        <p:spPr>
          <a:xfrm>
            <a:off x="853824" y="5908338"/>
            <a:ext cx="10593844" cy="646331"/>
          </a:xfrm>
          <a:prstGeom prst="rect">
            <a:avLst/>
          </a:prstGeom>
          <a:noFill/>
          <a:ln>
            <a:solidFill>
              <a:srgbClr val="388557"/>
            </a:solidFill>
          </a:ln>
        </p:spPr>
        <p:txBody>
          <a:bodyPr wrap="square" rtlCol="0">
            <a:spAutoFit/>
          </a:bodyPr>
          <a:lstStyle/>
          <a:p>
            <a:r>
              <a:rPr lang="en-US">
                <a:solidFill>
                  <a:srgbClr val="388557"/>
                </a:solidFill>
              </a:rPr>
              <a:t>*Community Experts: Members of an affected community, including residents or community groups, with knowledge or lived experience relevant to the proceeding</a:t>
            </a:r>
          </a:p>
        </p:txBody>
      </p:sp>
      <p:sp>
        <p:nvSpPr>
          <p:cNvPr id="6" name="TextBox 5">
            <a:extLst>
              <a:ext uri="{FF2B5EF4-FFF2-40B4-BE49-F238E27FC236}">
                <a16:creationId xmlns:a16="http://schemas.microsoft.com/office/drawing/2014/main" id="{C1FE124F-AE46-C3B0-06E1-C926E8CF3B59}"/>
              </a:ext>
            </a:extLst>
          </p:cNvPr>
          <p:cNvSpPr txBox="1"/>
          <p:nvPr/>
        </p:nvSpPr>
        <p:spPr>
          <a:xfrm>
            <a:off x="6575912" y="1158833"/>
            <a:ext cx="5480957" cy="4011892"/>
          </a:xfrm>
          <a:prstGeom prst="rect">
            <a:avLst/>
          </a:prstGeom>
          <a:noFill/>
          <a:ln>
            <a:noFill/>
          </a:ln>
        </p:spPr>
        <p:txBody>
          <a:bodyPr wrap="square" lIns="91440" tIns="45720" rIns="91440" bIns="45720" rtlCol="0" anchor="t">
            <a:noAutofit/>
          </a:bodyPr>
          <a:lstStyle/>
          <a:p>
            <a:pPr>
              <a:spcAft>
                <a:spcPts val="1000"/>
              </a:spcAft>
            </a:pPr>
            <a:r>
              <a:rPr lang="en-US" sz="2400" b="1">
                <a:solidFill>
                  <a:srgbClr val="14558F"/>
                </a:solidFill>
              </a:rPr>
              <a:t>Ineligible Uses</a:t>
            </a:r>
          </a:p>
          <a:p>
            <a:pPr>
              <a:spcAft>
                <a:spcPts val="1000"/>
              </a:spcAft>
            </a:pPr>
            <a:r>
              <a:rPr lang="en-US" sz="2400">
                <a:solidFill>
                  <a:srgbClr val="14558F"/>
                </a:solidFill>
              </a:rPr>
              <a:t>Purchase or lease of equipment</a:t>
            </a:r>
          </a:p>
          <a:p>
            <a:pPr>
              <a:spcAft>
                <a:spcPts val="1000"/>
              </a:spcAft>
            </a:pPr>
            <a:r>
              <a:rPr lang="en-US" sz="2400">
                <a:solidFill>
                  <a:srgbClr val="14558F"/>
                </a:solidFill>
              </a:rPr>
              <a:t>Political lobbying</a:t>
            </a:r>
          </a:p>
          <a:p>
            <a:pPr>
              <a:spcAft>
                <a:spcPts val="1000"/>
              </a:spcAft>
            </a:pPr>
            <a:r>
              <a:rPr lang="en-US" sz="2400">
                <a:solidFill>
                  <a:srgbClr val="14558F"/>
                </a:solidFill>
              </a:rPr>
              <a:t>Advertising/marketing to publicize Grantee’s view on proceeding</a:t>
            </a:r>
          </a:p>
          <a:p>
            <a:pPr>
              <a:spcAft>
                <a:spcPts val="1000"/>
              </a:spcAft>
            </a:pPr>
            <a:r>
              <a:rPr lang="en-US" sz="2400">
                <a:solidFill>
                  <a:srgbClr val="14558F"/>
                </a:solidFill>
              </a:rPr>
              <a:t>Costs to appeal DPU or EFSB final decision in proceeding</a:t>
            </a:r>
          </a:p>
          <a:p>
            <a:pPr>
              <a:spcAft>
                <a:spcPts val="1000"/>
              </a:spcAft>
            </a:pPr>
            <a:r>
              <a:rPr lang="en-US" sz="2400">
                <a:solidFill>
                  <a:srgbClr val="14558F"/>
                </a:solidFill>
              </a:rPr>
              <a:t>Other unlawful, unethical, or improper use</a:t>
            </a:r>
            <a:endParaRPr lang="en-US" sz="2400" b="1">
              <a:solidFill>
                <a:srgbClr val="14558F"/>
              </a:solidFill>
            </a:endParaRPr>
          </a:p>
        </p:txBody>
      </p:sp>
      <p:sp>
        <p:nvSpPr>
          <p:cNvPr id="4" name="Slide Number Placeholder 3">
            <a:extLst>
              <a:ext uri="{FF2B5EF4-FFF2-40B4-BE49-F238E27FC236}">
                <a16:creationId xmlns:a16="http://schemas.microsoft.com/office/drawing/2014/main" id="{D3A879CB-F032-DB9B-B44A-FE8852BFBA76}"/>
              </a:ext>
            </a:extLst>
          </p:cNvPr>
          <p:cNvSpPr>
            <a:spLocks noGrp="1"/>
          </p:cNvSpPr>
          <p:nvPr>
            <p:ph type="sldNum" sz="quarter" idx="12"/>
          </p:nvPr>
        </p:nvSpPr>
        <p:spPr/>
        <p:txBody>
          <a:bodyPr/>
          <a:lstStyle/>
          <a:p>
            <a:fld id="{330EA680-D336-4FF7-8B7A-9848BB0A1C32}" type="slidenum">
              <a:rPr lang="en-US" sz="1800" smtClean="0">
                <a:solidFill>
                  <a:schemeClr val="tx1"/>
                </a:solidFill>
              </a:rPr>
              <a:t>13</a:t>
            </a:fld>
            <a:endParaRPr lang="en-US" sz="1800">
              <a:solidFill>
                <a:schemeClr val="tx1"/>
              </a:solidFill>
            </a:endParaRPr>
          </a:p>
        </p:txBody>
      </p:sp>
      <p:pic>
        <p:nvPicPr>
          <p:cNvPr id="8" name="Graphic 7">
            <a:extLst>
              <a:ext uri="{FF2B5EF4-FFF2-40B4-BE49-F238E27FC236}">
                <a16:creationId xmlns:a16="http://schemas.microsoft.com/office/drawing/2014/main" id="{89523A8D-EB8F-EEC5-232B-CAD4BBB6C363}"/>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385134" y="2951609"/>
            <a:ext cx="676960" cy="676960"/>
          </a:xfrm>
          <a:prstGeom prst="rect">
            <a:avLst/>
          </a:prstGeom>
        </p:spPr>
      </p:pic>
      <p:pic>
        <p:nvPicPr>
          <p:cNvPr id="12" name="Graphic 11">
            <a:extLst>
              <a:ext uri="{FF2B5EF4-FFF2-40B4-BE49-F238E27FC236}">
                <a16:creationId xmlns:a16="http://schemas.microsoft.com/office/drawing/2014/main" id="{E2B2EE61-E4A0-4E8B-6718-7FA883DAEF37}"/>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7376" y="1897405"/>
            <a:ext cx="646331" cy="646331"/>
          </a:xfrm>
          <a:prstGeom prst="rect">
            <a:avLst/>
          </a:prstGeom>
        </p:spPr>
      </p:pic>
      <p:pic>
        <p:nvPicPr>
          <p:cNvPr id="14" name="Graphic 13">
            <a:extLst>
              <a:ext uri="{FF2B5EF4-FFF2-40B4-BE49-F238E27FC236}">
                <a16:creationId xmlns:a16="http://schemas.microsoft.com/office/drawing/2014/main" id="{3C2D2143-C092-28D1-2C49-3CE3B8C4005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73221" y="3764107"/>
            <a:ext cx="544670" cy="544670"/>
          </a:xfrm>
          <a:prstGeom prst="rect">
            <a:avLst/>
          </a:prstGeom>
        </p:spPr>
      </p:pic>
      <p:pic>
        <p:nvPicPr>
          <p:cNvPr id="16" name="Graphic 15">
            <a:extLst>
              <a:ext uri="{FF2B5EF4-FFF2-40B4-BE49-F238E27FC236}">
                <a16:creationId xmlns:a16="http://schemas.microsoft.com/office/drawing/2014/main" id="{3880D188-87C7-83BE-DFAD-D72F2BF2C6C0}"/>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929581" y="1602718"/>
            <a:ext cx="646331" cy="646331"/>
          </a:xfrm>
          <a:prstGeom prst="rect">
            <a:avLst/>
          </a:prstGeom>
        </p:spPr>
      </p:pic>
      <p:pic>
        <p:nvPicPr>
          <p:cNvPr id="18" name="Graphic 17">
            <a:extLst>
              <a:ext uri="{FF2B5EF4-FFF2-40B4-BE49-F238E27FC236}">
                <a16:creationId xmlns:a16="http://schemas.microsoft.com/office/drawing/2014/main" id="{8592D45A-B0E8-DC9B-7AE1-4934D2EAA25A}"/>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5929579" y="2139032"/>
            <a:ext cx="646332" cy="646332"/>
          </a:xfrm>
          <a:prstGeom prst="rect">
            <a:avLst/>
          </a:prstGeom>
        </p:spPr>
      </p:pic>
      <p:pic>
        <p:nvPicPr>
          <p:cNvPr id="20" name="Graphic 19">
            <a:extLst>
              <a:ext uri="{FF2B5EF4-FFF2-40B4-BE49-F238E27FC236}">
                <a16:creationId xmlns:a16="http://schemas.microsoft.com/office/drawing/2014/main" id="{8E05A078-74A2-0CAE-AE73-6C4BC07B5D59}"/>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5929579" y="2805903"/>
            <a:ext cx="646332" cy="646332"/>
          </a:xfrm>
          <a:prstGeom prst="rect">
            <a:avLst/>
          </a:prstGeom>
        </p:spPr>
      </p:pic>
      <p:pic>
        <p:nvPicPr>
          <p:cNvPr id="22" name="Graphic 21">
            <a:extLst>
              <a:ext uri="{FF2B5EF4-FFF2-40B4-BE49-F238E27FC236}">
                <a16:creationId xmlns:a16="http://schemas.microsoft.com/office/drawing/2014/main" id="{16CFDC65-05F4-DF17-40F9-E584D4854975}"/>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5942684" y="3586596"/>
            <a:ext cx="646333" cy="646333"/>
          </a:xfrm>
          <a:prstGeom prst="rect">
            <a:avLst/>
          </a:prstGeom>
        </p:spPr>
      </p:pic>
      <p:pic>
        <p:nvPicPr>
          <p:cNvPr id="24" name="Graphic 23">
            <a:extLst>
              <a:ext uri="{FF2B5EF4-FFF2-40B4-BE49-F238E27FC236}">
                <a16:creationId xmlns:a16="http://schemas.microsoft.com/office/drawing/2014/main" id="{ED575A70-9445-1583-2B7A-0DF75046A2C1}"/>
              </a:ext>
              <a:ext uri="{C183D7F6-B498-43B3-948B-1728B52AA6E4}">
                <adec:decorative xmlns:adec="http://schemas.microsoft.com/office/drawing/2017/decorative" val="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5929579" y="4417443"/>
            <a:ext cx="646333" cy="646333"/>
          </a:xfrm>
          <a:prstGeom prst="rect">
            <a:avLst/>
          </a:prstGeom>
        </p:spPr>
      </p:pic>
    </p:spTree>
    <p:extLst>
      <p:ext uri="{BB962C8B-B14F-4D97-AF65-F5344CB8AC3E}">
        <p14:creationId xmlns:p14="http://schemas.microsoft.com/office/powerpoint/2010/main" val="422467167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BC9905-7AAE-BF02-6764-1769041A10A7}"/>
              </a:ext>
            </a:extLst>
          </p:cNvPr>
          <p:cNvSpPr>
            <a:spLocks noGrp="1"/>
          </p:cNvSpPr>
          <p:nvPr>
            <p:ph type="title"/>
          </p:nvPr>
        </p:nvSpPr>
        <p:spPr>
          <a:xfrm>
            <a:off x="-1" y="-5926"/>
            <a:ext cx="11140430" cy="425733"/>
          </a:xfrm>
        </p:spPr>
        <p:txBody>
          <a:bodyPr/>
          <a:lstStyle/>
          <a:p>
            <a:r>
              <a:rPr lang="en-US" sz="2800"/>
              <a:t>Grants Management System (GMS) – Log-in Screen</a:t>
            </a:r>
          </a:p>
        </p:txBody>
      </p:sp>
      <p:sp>
        <p:nvSpPr>
          <p:cNvPr id="3" name="TextBox 2">
            <a:extLst>
              <a:ext uri="{FF2B5EF4-FFF2-40B4-BE49-F238E27FC236}">
                <a16:creationId xmlns:a16="http://schemas.microsoft.com/office/drawing/2014/main" id="{AE146E71-43CE-A036-A920-57A69FD66E7C}"/>
              </a:ext>
            </a:extLst>
          </p:cNvPr>
          <p:cNvSpPr txBox="1"/>
          <p:nvPr/>
        </p:nvSpPr>
        <p:spPr>
          <a:xfrm>
            <a:off x="130629" y="736703"/>
            <a:ext cx="2168348" cy="3693319"/>
          </a:xfrm>
          <a:prstGeom prst="rect">
            <a:avLst/>
          </a:prstGeom>
          <a:noFill/>
        </p:spPr>
        <p:txBody>
          <a:bodyPr wrap="square" rtlCol="0">
            <a:spAutoFit/>
          </a:bodyPr>
          <a:lstStyle/>
          <a:p>
            <a:r>
              <a:rPr lang="en-US" sz="2400" dirty="0">
                <a:solidFill>
                  <a:srgbClr val="14558F"/>
                </a:solidFill>
              </a:rPr>
              <a:t>Applicants will need to first register for a </a:t>
            </a:r>
            <a:r>
              <a:rPr lang="en-US" sz="2400" dirty="0" err="1">
                <a:solidFill>
                  <a:srgbClr val="14558F"/>
                </a:solidFill>
              </a:rPr>
              <a:t>MyMassGov</a:t>
            </a:r>
            <a:r>
              <a:rPr lang="en-US" sz="2400" dirty="0">
                <a:solidFill>
                  <a:srgbClr val="14558F"/>
                </a:solidFill>
              </a:rPr>
              <a:t> account and wait for approval (can take up to 48 hours)</a:t>
            </a:r>
          </a:p>
          <a:p>
            <a:endParaRPr lang="en-US" dirty="0"/>
          </a:p>
        </p:txBody>
      </p:sp>
      <p:pic>
        <p:nvPicPr>
          <p:cNvPr id="9" name="Picture 8" descr="Screenshot of the login screen from MyMassGov webpage with different account types--personal user, business/municipal/nonprofit user, or state employee ">
            <a:extLst>
              <a:ext uri="{FF2B5EF4-FFF2-40B4-BE49-F238E27FC236}">
                <a16:creationId xmlns:a16="http://schemas.microsoft.com/office/drawing/2014/main" id="{54BBBD6E-862D-1436-5891-A0C3A3D0EAD7}"/>
              </a:ext>
            </a:extLst>
          </p:cNvPr>
          <p:cNvPicPr>
            <a:picLocks noChangeAspect="1"/>
          </p:cNvPicPr>
          <p:nvPr/>
        </p:nvPicPr>
        <p:blipFill>
          <a:blip r:embed="rId3"/>
          <a:srcRect t="10552" b="15423"/>
          <a:stretch>
            <a:fillRect/>
          </a:stretch>
        </p:blipFill>
        <p:spPr>
          <a:xfrm>
            <a:off x="2386062" y="727580"/>
            <a:ext cx="9067963" cy="5402840"/>
          </a:xfrm>
          <a:prstGeom prst="rect">
            <a:avLst/>
          </a:prstGeom>
        </p:spPr>
      </p:pic>
      <p:sp>
        <p:nvSpPr>
          <p:cNvPr id="4" name="Slide Number Placeholder 3">
            <a:extLst>
              <a:ext uri="{FF2B5EF4-FFF2-40B4-BE49-F238E27FC236}">
                <a16:creationId xmlns:a16="http://schemas.microsoft.com/office/drawing/2014/main" id="{DB2FF2F4-3EFF-4D68-B1FB-4160A60F9969}"/>
              </a:ext>
            </a:extLst>
          </p:cNvPr>
          <p:cNvSpPr>
            <a:spLocks noGrp="1"/>
          </p:cNvSpPr>
          <p:nvPr>
            <p:ph type="sldNum" sz="quarter" idx="12"/>
          </p:nvPr>
        </p:nvSpPr>
        <p:spPr/>
        <p:txBody>
          <a:bodyPr/>
          <a:lstStyle/>
          <a:p>
            <a:fld id="{330EA680-D336-4FF7-8B7A-9848BB0A1C32}" type="slidenum">
              <a:rPr lang="en-US" sz="1800" smtClean="0">
                <a:solidFill>
                  <a:schemeClr val="tx1"/>
                </a:solidFill>
              </a:rPr>
              <a:t>14</a:t>
            </a:fld>
            <a:endParaRPr lang="en-US">
              <a:solidFill>
                <a:schemeClr val="tx1"/>
              </a:solidFill>
            </a:endParaRPr>
          </a:p>
        </p:txBody>
      </p:sp>
    </p:spTree>
    <p:extLst>
      <p:ext uri="{BB962C8B-B14F-4D97-AF65-F5344CB8AC3E}">
        <p14:creationId xmlns:p14="http://schemas.microsoft.com/office/powerpoint/2010/main" val="235611691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57A5427-D0D3-6791-55E8-FE47DD77D339}"/>
              </a:ext>
            </a:extLst>
          </p:cNvPr>
          <p:cNvSpPr>
            <a:spLocks noGrp="1"/>
          </p:cNvSpPr>
          <p:nvPr>
            <p:ph type="title"/>
          </p:nvPr>
        </p:nvSpPr>
        <p:spPr/>
        <p:txBody>
          <a:bodyPr/>
          <a:lstStyle/>
          <a:p>
            <a:r>
              <a:rPr lang="en-US" sz="2800"/>
              <a:t>Grants Management System (GMS) – Online Application Portal </a:t>
            </a:r>
          </a:p>
        </p:txBody>
      </p:sp>
      <p:sp>
        <p:nvSpPr>
          <p:cNvPr id="3" name="Content Placeholder 2">
            <a:extLst>
              <a:ext uri="{FF2B5EF4-FFF2-40B4-BE49-F238E27FC236}">
                <a16:creationId xmlns:a16="http://schemas.microsoft.com/office/drawing/2014/main" id="{D7626280-F4C0-72BF-407D-D29FF1213107}"/>
              </a:ext>
            </a:extLst>
          </p:cNvPr>
          <p:cNvSpPr>
            <a:spLocks noGrp="1"/>
          </p:cNvSpPr>
          <p:nvPr>
            <p:ph idx="1"/>
          </p:nvPr>
        </p:nvSpPr>
        <p:spPr>
          <a:xfrm>
            <a:off x="193265" y="880676"/>
            <a:ext cx="2942174" cy="5245804"/>
          </a:xfrm>
        </p:spPr>
        <p:txBody>
          <a:bodyPr>
            <a:normAutofit/>
          </a:bodyPr>
          <a:lstStyle/>
          <a:p>
            <a:pPr marL="0" indent="0">
              <a:buNone/>
            </a:pPr>
            <a:r>
              <a:rPr lang="en-US" dirty="0">
                <a:solidFill>
                  <a:srgbClr val="14558F"/>
                </a:solidFill>
              </a:rPr>
              <a:t>A video and written guide on how to use GMS are coming soon</a:t>
            </a:r>
          </a:p>
        </p:txBody>
      </p:sp>
      <p:sp>
        <p:nvSpPr>
          <p:cNvPr id="4" name="Slide Number Placeholder 3">
            <a:extLst>
              <a:ext uri="{FF2B5EF4-FFF2-40B4-BE49-F238E27FC236}">
                <a16:creationId xmlns:a16="http://schemas.microsoft.com/office/drawing/2014/main" id="{D68C73F7-D413-ECEB-682D-2344514132F0}"/>
              </a:ext>
            </a:extLst>
          </p:cNvPr>
          <p:cNvSpPr>
            <a:spLocks noGrp="1"/>
          </p:cNvSpPr>
          <p:nvPr>
            <p:ph type="sldNum" sz="quarter" idx="12"/>
          </p:nvPr>
        </p:nvSpPr>
        <p:spPr/>
        <p:txBody>
          <a:bodyPr/>
          <a:lstStyle/>
          <a:p>
            <a:fld id="{330EA680-D336-4FF7-8B7A-9848BB0A1C32}" type="slidenum">
              <a:rPr lang="en-US" sz="1800" smtClean="0">
                <a:solidFill>
                  <a:schemeClr val="tx1"/>
                </a:solidFill>
              </a:rPr>
              <a:t>15</a:t>
            </a:fld>
            <a:endParaRPr lang="en-US">
              <a:solidFill>
                <a:schemeClr val="tx1"/>
              </a:solidFill>
            </a:endParaRPr>
          </a:p>
        </p:txBody>
      </p:sp>
      <p:grpSp>
        <p:nvGrpSpPr>
          <p:cNvPr id="5" name="Group 4" descr="Screenshot of the program information page for Intervenor Support Program on the online grants application portal. Top right arrow drawn on screenshots highlights the &quot;Start Grant Application&quot; button">
            <a:extLst>
              <a:ext uri="{FF2B5EF4-FFF2-40B4-BE49-F238E27FC236}">
                <a16:creationId xmlns:a16="http://schemas.microsoft.com/office/drawing/2014/main" id="{582AC356-262D-66FD-0E39-44E08D0ED6CA}"/>
              </a:ext>
            </a:extLst>
          </p:cNvPr>
          <p:cNvGrpSpPr/>
          <p:nvPr/>
        </p:nvGrpSpPr>
        <p:grpSpPr>
          <a:xfrm>
            <a:off x="3313613" y="737899"/>
            <a:ext cx="8063731" cy="5382201"/>
            <a:chOff x="3749041" y="744279"/>
            <a:chExt cx="8063731" cy="5382201"/>
          </a:xfrm>
        </p:grpSpPr>
        <p:pic>
          <p:nvPicPr>
            <p:cNvPr id="6" name="Picture 5" descr="Screenshot of the Program Information page from the online application portal">
              <a:extLst>
                <a:ext uri="{FF2B5EF4-FFF2-40B4-BE49-F238E27FC236}">
                  <a16:creationId xmlns:a16="http://schemas.microsoft.com/office/drawing/2014/main" id="{0970470D-54B4-47D7-8A0C-7654CF622D9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749041" y="966955"/>
              <a:ext cx="7985764" cy="5159525"/>
            </a:xfrm>
            <a:prstGeom prst="rect">
              <a:avLst/>
            </a:prstGeom>
          </p:spPr>
        </p:pic>
        <p:sp>
          <p:nvSpPr>
            <p:cNvPr id="7" name="Rectangle 6">
              <a:extLst>
                <a:ext uri="{FF2B5EF4-FFF2-40B4-BE49-F238E27FC236}">
                  <a16:creationId xmlns:a16="http://schemas.microsoft.com/office/drawing/2014/main" id="{D10F4B9A-2182-7F2D-7AAF-B45A37AC9412}"/>
                </a:ext>
                <a:ext uri="{C183D7F6-B498-43B3-948B-1728B52AA6E4}">
                  <adec:decorative xmlns:adec="http://schemas.microsoft.com/office/drawing/2017/decorative" val="1"/>
                </a:ext>
              </a:extLst>
            </p:cNvPr>
            <p:cNvSpPr/>
            <p:nvPr/>
          </p:nvSpPr>
          <p:spPr>
            <a:xfrm>
              <a:off x="9906000" y="3007783"/>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8" name="Rectangle 7">
              <a:extLst>
                <a:ext uri="{FF2B5EF4-FFF2-40B4-BE49-F238E27FC236}">
                  <a16:creationId xmlns:a16="http://schemas.microsoft.com/office/drawing/2014/main" id="{30F00A0E-BE93-EE7E-C9DE-3B9BB2D095CA}"/>
                </a:ext>
                <a:ext uri="{C183D7F6-B498-43B3-948B-1728B52AA6E4}">
                  <adec:decorative xmlns:adec="http://schemas.microsoft.com/office/drawing/2017/decorative" val="1"/>
                </a:ext>
              </a:extLst>
            </p:cNvPr>
            <p:cNvSpPr/>
            <p:nvPr/>
          </p:nvSpPr>
          <p:spPr>
            <a:xfrm>
              <a:off x="9906000" y="3544600"/>
              <a:ext cx="1346200" cy="124884"/>
            </a:xfrm>
            <a:prstGeom prst="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sp>
          <p:nvSpPr>
            <p:cNvPr id="9" name="Arrow: Left 8">
              <a:extLst>
                <a:ext uri="{FF2B5EF4-FFF2-40B4-BE49-F238E27FC236}">
                  <a16:creationId xmlns:a16="http://schemas.microsoft.com/office/drawing/2014/main" id="{408B13C1-6250-915B-56A3-F363FFBAF82C}"/>
                </a:ext>
                <a:ext uri="{C183D7F6-B498-43B3-948B-1728B52AA6E4}">
                  <adec:decorative xmlns:adec="http://schemas.microsoft.com/office/drawing/2017/decorative" val="1"/>
                </a:ext>
              </a:extLst>
            </p:cNvPr>
            <p:cNvSpPr/>
            <p:nvPr/>
          </p:nvSpPr>
          <p:spPr>
            <a:xfrm rot="7220129">
              <a:off x="9739423" y="1397589"/>
              <a:ext cx="850605" cy="828718"/>
            </a:xfrm>
            <a:prstGeom prst="leftArrow">
              <a:avLst/>
            </a:prstGeom>
            <a:solidFill>
              <a:srgbClr val="FFC000"/>
            </a:solidFill>
            <a:ln>
              <a:solidFill>
                <a:srgbClr val="B8A708"/>
              </a:solidFill>
            </a:ln>
          </p:spPr>
          <p:style>
            <a:lnRef idx="2">
              <a:schemeClr val="accent2"/>
            </a:lnRef>
            <a:fillRef idx="1">
              <a:schemeClr val="lt1"/>
            </a:fillRef>
            <a:effectRef idx="0">
              <a:schemeClr val="accent2"/>
            </a:effectRef>
            <a:fontRef idx="minor">
              <a:schemeClr val="dk1"/>
            </a:fontRef>
          </p:style>
          <p:txBody>
            <a:bodyPr rtlCol="0" anchor="ctr"/>
            <a:lstStyle/>
            <a:p>
              <a:pPr algn="ctr"/>
              <a:endParaRPr lang="en-US"/>
            </a:p>
          </p:txBody>
        </p:sp>
        <p:sp>
          <p:nvSpPr>
            <p:cNvPr id="10" name="Oval 9">
              <a:extLst>
                <a:ext uri="{FF2B5EF4-FFF2-40B4-BE49-F238E27FC236}">
                  <a16:creationId xmlns:a16="http://schemas.microsoft.com/office/drawing/2014/main" id="{50868B01-A795-CE57-2E2E-66C7449C910D}"/>
                </a:ext>
                <a:ext uri="{C183D7F6-B498-43B3-948B-1728B52AA6E4}">
                  <adec:decorative xmlns:adec="http://schemas.microsoft.com/office/drawing/2017/decorative" val="1"/>
                </a:ext>
              </a:extLst>
            </p:cNvPr>
            <p:cNvSpPr/>
            <p:nvPr/>
          </p:nvSpPr>
          <p:spPr>
            <a:xfrm>
              <a:off x="10239153" y="744279"/>
              <a:ext cx="1573619" cy="914400"/>
            </a:xfrm>
            <a:prstGeom prst="ellipse">
              <a:avLst/>
            </a:prstGeom>
            <a:noFill/>
            <a:ln>
              <a:solidFill>
                <a:srgbClr val="FFC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7AC6FC3A-18AE-55E3-0E74-63BE57CA29B2}"/>
                </a:ext>
                <a:ext uri="{C183D7F6-B498-43B3-948B-1728B52AA6E4}">
                  <adec:decorative xmlns:adec="http://schemas.microsoft.com/office/drawing/2017/decorative" val="1"/>
                </a:ext>
              </a:extLst>
            </p:cNvPr>
            <p:cNvSpPr/>
            <p:nvPr/>
          </p:nvSpPr>
          <p:spPr>
            <a:xfrm>
              <a:off x="4133088" y="5586984"/>
              <a:ext cx="640080" cy="146304"/>
            </a:xfrm>
            <a:prstGeom prst="rect">
              <a:avLst/>
            </a:prstGeom>
            <a:solidFill>
              <a:schemeClr val="bg2"/>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grpSp>
    </p:spTree>
    <p:extLst>
      <p:ext uri="{BB962C8B-B14F-4D97-AF65-F5344CB8AC3E}">
        <p14:creationId xmlns:p14="http://schemas.microsoft.com/office/powerpoint/2010/main" val="34054824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C170F1A-A024-CB82-9A89-A157ABFFC9BF}"/>
              </a:ext>
            </a:extLst>
          </p:cNvPr>
          <p:cNvSpPr>
            <a:spLocks noGrp="1"/>
          </p:cNvSpPr>
          <p:nvPr>
            <p:ph type="title"/>
          </p:nvPr>
        </p:nvSpPr>
        <p:spPr/>
        <p:txBody>
          <a:bodyPr/>
          <a:lstStyle/>
          <a:p>
            <a:r>
              <a:rPr lang="en-US" sz="2800"/>
              <a:t>Resources Available for Applicants</a:t>
            </a:r>
          </a:p>
        </p:txBody>
      </p:sp>
      <p:sp>
        <p:nvSpPr>
          <p:cNvPr id="3" name="Content Placeholder 2">
            <a:extLst>
              <a:ext uri="{FF2B5EF4-FFF2-40B4-BE49-F238E27FC236}">
                <a16:creationId xmlns:a16="http://schemas.microsoft.com/office/drawing/2014/main" id="{7E7061DF-B7AE-CB78-9834-372DFADEB8A9}"/>
              </a:ext>
            </a:extLst>
          </p:cNvPr>
          <p:cNvSpPr>
            <a:spLocks noGrp="1"/>
          </p:cNvSpPr>
          <p:nvPr>
            <p:ph idx="1"/>
          </p:nvPr>
        </p:nvSpPr>
        <p:spPr>
          <a:xfrm>
            <a:off x="220318" y="706929"/>
            <a:ext cx="10920112" cy="5444142"/>
          </a:xfrm>
        </p:spPr>
        <p:txBody>
          <a:bodyPr>
            <a:normAutofit/>
          </a:bodyPr>
          <a:lstStyle/>
          <a:p>
            <a:r>
              <a:rPr lang="en-US" dirty="0">
                <a:solidFill>
                  <a:srgbClr val="14558F"/>
                </a:solidFill>
              </a:rPr>
              <a:t>Intervenor Support Grant Program webpage - (</a:t>
            </a:r>
            <a:r>
              <a:rPr lang="en-US" dirty="0">
                <a:solidFill>
                  <a:srgbClr val="14558F"/>
                </a:solidFill>
                <a:hlinkClick r:id="rId3">
                  <a:extLst>
                    <a:ext uri="{A12FA001-AC4F-418D-AE19-62706E023703}">
                      <ahyp:hlinkClr xmlns:ahyp="http://schemas.microsoft.com/office/drawing/2018/hyperlinkcolor" val="tx"/>
                    </a:ext>
                  </a:extLst>
                </a:hlinkClick>
              </a:rPr>
              <a:t>mass.gov/</a:t>
            </a:r>
            <a:r>
              <a:rPr lang="en-US" dirty="0" err="1">
                <a:solidFill>
                  <a:srgbClr val="14558F"/>
                </a:solidFill>
                <a:hlinkClick r:id="rId3">
                  <a:extLst>
                    <a:ext uri="{A12FA001-AC4F-418D-AE19-62706E023703}">
                      <ahyp:hlinkClr xmlns:ahyp="http://schemas.microsoft.com/office/drawing/2018/hyperlinkcolor" val="tx"/>
                    </a:ext>
                  </a:extLst>
                </a:hlinkClick>
              </a:rPr>
              <a:t>IntervenorProgram</a:t>
            </a:r>
            <a:r>
              <a:rPr lang="en-US" dirty="0">
                <a:solidFill>
                  <a:srgbClr val="14558F"/>
                </a:solidFill>
              </a:rPr>
              <a:t>)</a:t>
            </a:r>
          </a:p>
          <a:p>
            <a:r>
              <a:rPr lang="en-US" dirty="0">
                <a:solidFill>
                  <a:srgbClr val="14558F"/>
                </a:solidFill>
              </a:rPr>
              <a:t>Intervenor Support Grant Program Guide (July 1, 2026)</a:t>
            </a:r>
          </a:p>
          <a:p>
            <a:pPr lvl="1"/>
            <a:r>
              <a:rPr lang="en-US" dirty="0">
                <a:solidFill>
                  <a:srgbClr val="14558F"/>
                </a:solidFill>
              </a:rPr>
              <a:t>Detailed explanation of how to intervene, differences in intervention for Siting Board vs Department proceedings, application process, glossary of terms, etc.</a:t>
            </a:r>
          </a:p>
          <a:p>
            <a:r>
              <a:rPr lang="en-US" dirty="0">
                <a:solidFill>
                  <a:srgbClr val="14558F"/>
                </a:solidFill>
              </a:rPr>
              <a:t>Video modules (in development)</a:t>
            </a:r>
          </a:p>
          <a:p>
            <a:pPr lvl="1"/>
            <a:r>
              <a:rPr lang="en-US" dirty="0">
                <a:solidFill>
                  <a:srgbClr val="14558F"/>
                </a:solidFill>
              </a:rPr>
              <a:t>Overview of DPU and Siting Board</a:t>
            </a:r>
          </a:p>
          <a:p>
            <a:pPr lvl="1"/>
            <a:r>
              <a:rPr lang="en-US" dirty="0">
                <a:solidFill>
                  <a:srgbClr val="14558F"/>
                </a:solidFill>
              </a:rPr>
              <a:t>Overview of Intervenor Support Grant Program</a:t>
            </a:r>
          </a:p>
          <a:p>
            <a:pPr lvl="1"/>
            <a:r>
              <a:rPr lang="en-US" dirty="0">
                <a:solidFill>
                  <a:srgbClr val="14558F"/>
                </a:solidFill>
              </a:rPr>
              <a:t>Participating as an Intervenor- Roles and Process</a:t>
            </a:r>
          </a:p>
          <a:p>
            <a:pPr lvl="1"/>
            <a:r>
              <a:rPr lang="en-US" dirty="0">
                <a:solidFill>
                  <a:srgbClr val="14558F"/>
                </a:solidFill>
              </a:rPr>
              <a:t>How to Apply for the Intervenor Support Grant Program in GMS (with screen recordings)</a:t>
            </a:r>
          </a:p>
          <a:p>
            <a:r>
              <a:rPr lang="en-US" dirty="0">
                <a:solidFill>
                  <a:srgbClr val="14558F"/>
                </a:solidFill>
              </a:rPr>
              <a:t>Grants Management System Guide</a:t>
            </a:r>
          </a:p>
          <a:p>
            <a:r>
              <a:rPr lang="en-US" dirty="0">
                <a:solidFill>
                  <a:srgbClr val="14558F"/>
                </a:solidFill>
              </a:rPr>
              <a:t>Understanding Steps in a Department Proceeding</a:t>
            </a:r>
          </a:p>
          <a:p>
            <a:r>
              <a:rPr lang="en-US" dirty="0">
                <a:solidFill>
                  <a:srgbClr val="14558F"/>
                </a:solidFill>
              </a:rPr>
              <a:t>Understanding Steps in a Siting Board Proceeding</a:t>
            </a:r>
          </a:p>
          <a:p>
            <a:r>
              <a:rPr lang="en-US" dirty="0">
                <a:solidFill>
                  <a:srgbClr val="14558F"/>
                </a:solidFill>
              </a:rPr>
              <a:t>Program email - </a:t>
            </a:r>
            <a:r>
              <a:rPr lang="en-US" dirty="0">
                <a:solidFill>
                  <a:srgbClr val="14558F"/>
                </a:solidFill>
                <a:hlinkClick r:id="rId4">
                  <a:extLst>
                    <a:ext uri="{A12FA001-AC4F-418D-AE19-62706E023703}">
                      <ahyp:hlinkClr xmlns:ahyp="http://schemas.microsoft.com/office/drawing/2018/hyperlinkcolor" val="tx"/>
                    </a:ext>
                  </a:extLst>
                </a:hlinkClick>
              </a:rPr>
              <a:t>dpu.isgp@mass.gov</a:t>
            </a:r>
            <a:endParaRPr lang="en-US" dirty="0">
              <a:solidFill>
                <a:srgbClr val="14558F"/>
              </a:solidFill>
            </a:endParaRPr>
          </a:p>
        </p:txBody>
      </p:sp>
      <p:sp>
        <p:nvSpPr>
          <p:cNvPr id="4" name="Slide Number Placeholder 3">
            <a:extLst>
              <a:ext uri="{FF2B5EF4-FFF2-40B4-BE49-F238E27FC236}">
                <a16:creationId xmlns:a16="http://schemas.microsoft.com/office/drawing/2014/main" id="{BA735931-1313-F889-563F-D22C515E4459}"/>
              </a:ext>
            </a:extLst>
          </p:cNvPr>
          <p:cNvSpPr>
            <a:spLocks noGrp="1"/>
          </p:cNvSpPr>
          <p:nvPr>
            <p:ph type="sldNum" sz="quarter" idx="12"/>
          </p:nvPr>
        </p:nvSpPr>
        <p:spPr/>
        <p:txBody>
          <a:bodyPr/>
          <a:lstStyle/>
          <a:p>
            <a:fld id="{330EA680-D336-4FF7-8B7A-9848BB0A1C32}" type="slidenum">
              <a:rPr lang="en-US" sz="1800" smtClean="0">
                <a:solidFill>
                  <a:schemeClr val="tx1"/>
                </a:solidFill>
              </a:rPr>
              <a:t>16</a:t>
            </a:fld>
            <a:endParaRPr lang="en-US">
              <a:solidFill>
                <a:schemeClr val="tx1"/>
              </a:solidFill>
            </a:endParaRPr>
          </a:p>
        </p:txBody>
      </p:sp>
    </p:spTree>
    <p:extLst>
      <p:ext uri="{BB962C8B-B14F-4D97-AF65-F5344CB8AC3E}">
        <p14:creationId xmlns:p14="http://schemas.microsoft.com/office/powerpoint/2010/main" val="69319780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2B0EBE30-0CE5-D56F-D126-DDF8B0EFF019}"/>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4578" y="2228506"/>
            <a:ext cx="2400987" cy="2400987"/>
          </a:xfrm>
          <a:prstGeom prst="rect">
            <a:avLst/>
          </a:prstGeom>
        </p:spPr>
      </p:pic>
      <p:sp>
        <p:nvSpPr>
          <p:cNvPr id="2" name="Title 1"/>
          <p:cNvSpPr>
            <a:spLocks noGrp="1"/>
          </p:cNvSpPr>
          <p:nvPr>
            <p:ph type="ctrTitle"/>
          </p:nvPr>
        </p:nvSpPr>
        <p:spPr>
          <a:xfrm>
            <a:off x="3267093" y="686221"/>
            <a:ext cx="8924907" cy="3212586"/>
          </a:xfrm>
        </p:spPr>
        <p:txBody>
          <a:bodyPr>
            <a:noAutofit/>
          </a:bodyPr>
          <a:lstStyle/>
          <a:p>
            <a:pPr>
              <a:spcAft>
                <a:spcPts val="600"/>
              </a:spcAft>
            </a:pPr>
            <a:r>
              <a:rPr lang="en-US" sz="8000" b="1"/>
              <a:t>Intervenor Support Grant Program</a:t>
            </a:r>
          </a:p>
        </p:txBody>
      </p:sp>
      <p:sp>
        <p:nvSpPr>
          <p:cNvPr id="3" name="Subtitle 2"/>
          <p:cNvSpPr>
            <a:spLocks noGrp="1"/>
          </p:cNvSpPr>
          <p:nvPr>
            <p:ph type="subTitle" idx="1"/>
          </p:nvPr>
        </p:nvSpPr>
        <p:spPr>
          <a:xfrm>
            <a:off x="4667863" y="4040307"/>
            <a:ext cx="6705600" cy="2311400"/>
          </a:xfrm>
        </p:spPr>
        <p:txBody>
          <a:bodyPr vert="horz" lIns="91440" tIns="45720" rIns="91440" bIns="45720" rtlCol="0" anchor="t">
            <a:normAutofit fontScale="92500" lnSpcReduction="20000"/>
          </a:bodyPr>
          <a:lstStyle/>
          <a:p>
            <a:pPr algn="r"/>
            <a:endParaRPr lang="en-US" b="1" i="1">
              <a:ea typeface="Calibri"/>
              <a:cs typeface="Calibri"/>
            </a:endParaRPr>
          </a:p>
          <a:p>
            <a:pPr algn="r"/>
            <a:r>
              <a:rPr lang="en-US" b="1" i="1">
                <a:ea typeface="Calibri"/>
                <a:cs typeface="Calibri"/>
              </a:rPr>
              <a:t>Jessica Freedman</a:t>
            </a:r>
          </a:p>
          <a:p>
            <a:pPr algn="r"/>
            <a:r>
              <a:rPr lang="en-US" b="1" i="1">
                <a:ea typeface="Calibri"/>
                <a:cs typeface="Calibri"/>
              </a:rPr>
              <a:t>Assistant Attorney General</a:t>
            </a:r>
          </a:p>
          <a:p>
            <a:pPr algn="r"/>
            <a:r>
              <a:rPr lang="en-US" b="1" i="1">
                <a:ea typeface="Calibri"/>
                <a:cs typeface="Calibri"/>
              </a:rPr>
              <a:t>Energy and Ratepayer Advocacy Division</a:t>
            </a:r>
            <a:endParaRPr lang="en-US" sz="2100"/>
          </a:p>
          <a:p>
            <a:pPr algn="r"/>
            <a:r>
              <a:rPr lang="en-US" b="1" i="1">
                <a:ea typeface="Calibri"/>
                <a:cs typeface="Calibri"/>
              </a:rPr>
              <a:t>Office of Attorney General Andrea Joy Campbell</a:t>
            </a:r>
          </a:p>
          <a:p>
            <a:pPr algn="r"/>
            <a:r>
              <a:rPr lang="en-US" b="1" i="1">
                <a:ea typeface="Calibri"/>
                <a:cs typeface="Calibri"/>
              </a:rPr>
              <a:t>June 2026</a:t>
            </a:r>
          </a:p>
        </p:txBody>
      </p:sp>
      <p:sp>
        <p:nvSpPr>
          <p:cNvPr id="7" name="Rectangle 6">
            <a:extLst>
              <a:ext uri="{FF2B5EF4-FFF2-40B4-BE49-F238E27FC236}">
                <a16:creationId xmlns:a16="http://schemas.microsoft.com/office/drawing/2014/main" id="{63E13A92-BE2B-EA99-7D48-6DCA6E26946C}"/>
              </a:ext>
              <a:ext uri="{C183D7F6-B498-43B3-948B-1728B52AA6E4}">
                <adec:decorative xmlns:adec="http://schemas.microsoft.com/office/drawing/2017/decorative" val="1"/>
              </a:ext>
            </a:extLst>
          </p:cNvPr>
          <p:cNvSpPr/>
          <p:nvPr/>
        </p:nvSpPr>
        <p:spPr>
          <a:xfrm>
            <a:off x="3276237" y="0"/>
            <a:ext cx="70467" cy="6858000"/>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5" name="Slide Number Placeholder 3">
            <a:extLst>
              <a:ext uri="{FF2B5EF4-FFF2-40B4-BE49-F238E27FC236}">
                <a16:creationId xmlns:a16="http://schemas.microsoft.com/office/drawing/2014/main" id="{6922D886-3906-19B8-D9DD-14DE2F1A1E16}"/>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17</a:t>
            </a:fld>
            <a:endParaRPr lang="en-US">
              <a:solidFill>
                <a:schemeClr val="tx1"/>
              </a:solidFill>
            </a:endParaRPr>
          </a:p>
        </p:txBody>
      </p:sp>
    </p:spTree>
    <p:extLst>
      <p:ext uri="{BB962C8B-B14F-4D97-AF65-F5344CB8AC3E}">
        <p14:creationId xmlns:p14="http://schemas.microsoft.com/office/powerpoint/2010/main" val="259660817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C350F1-6E80-67D5-EA08-24F935FB8151}"/>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AADAE92-A85D-3441-2887-0F459988F655}"/>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E874879-41D6-0AD6-8EDB-CFCB7E3ADA39}"/>
              </a:ext>
            </a:extLst>
          </p:cNvPr>
          <p:cNvSpPr>
            <a:spLocks noGrp="1"/>
          </p:cNvSpPr>
          <p:nvPr>
            <p:ph type="title"/>
          </p:nvPr>
        </p:nvSpPr>
        <p:spPr>
          <a:xfrm>
            <a:off x="1676400" y="39995"/>
            <a:ext cx="10515600" cy="1134706"/>
          </a:xfrm>
        </p:spPr>
        <p:txBody>
          <a:bodyPr>
            <a:noAutofit/>
          </a:bodyPr>
          <a:lstStyle/>
          <a:p>
            <a:pPr algn="ctr"/>
            <a:r>
              <a:rPr lang="en-US" sz="3600" b="1"/>
              <a:t>Energy and Ratepayer Advocacy Division (ERA) </a:t>
            </a:r>
            <a:br>
              <a:rPr lang="en-US" sz="3600" b="1"/>
            </a:br>
            <a:r>
              <a:rPr lang="en-US" sz="3600" b="1"/>
              <a:t>of the Attorney General’s Office (AGO)</a:t>
            </a:r>
          </a:p>
        </p:txBody>
      </p:sp>
      <p:sp>
        <p:nvSpPr>
          <p:cNvPr id="5" name="Rectangle 4">
            <a:extLst>
              <a:ext uri="{FF2B5EF4-FFF2-40B4-BE49-F238E27FC236}">
                <a16:creationId xmlns:a16="http://schemas.microsoft.com/office/drawing/2014/main" id="{FE712B79-CA7F-866A-9476-682CE5872442}"/>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Content Placeholder 1">
            <a:extLst>
              <a:ext uri="{FF2B5EF4-FFF2-40B4-BE49-F238E27FC236}">
                <a16:creationId xmlns:a16="http://schemas.microsoft.com/office/drawing/2014/main" id="{0BCB8E78-0D2F-CE1F-FA8C-4CEA70C4A51D}"/>
              </a:ext>
            </a:extLst>
          </p:cNvPr>
          <p:cNvSpPr txBox="1">
            <a:spLocks/>
          </p:cNvSpPr>
          <p:nvPr/>
        </p:nvSpPr>
        <p:spPr>
          <a:xfrm>
            <a:off x="142044" y="1593474"/>
            <a:ext cx="8392356" cy="4980324"/>
          </a:xfrm>
          <a:prstGeom prst="rect">
            <a:avLst/>
          </a:prstGeom>
        </p:spPr>
        <p:txBody>
          <a:bodyPr vert="horz" lIns="91440" tIns="45720" rIns="91440" bIns="45720" rtlCol="0">
            <a:normAutofit fontScale="85000" lnSpcReduction="10000"/>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The Attorney General is the ratepayer advocate in the Commonwealth and is authorized by statute to intervene on behalf of utility ratepayers in Department of Public Utilities (DPU) &amp; federal (FERC) proceedings.  </a:t>
            </a:r>
            <a:r>
              <a:rPr kumimoji="0" lang="en-US" sz="2800" b="0" i="1" u="none" strike="noStrike" kern="1200" cap="none" spc="0" normalizeH="0" baseline="0" noProof="0">
                <a:ln>
                  <a:noFill/>
                </a:ln>
                <a:solidFill>
                  <a:prstClr val="black"/>
                </a:solidFill>
                <a:effectLst/>
                <a:uLnTx/>
                <a:uFillTx/>
                <a:latin typeface="Aptos" panose="02110004020202020204"/>
                <a:ea typeface="+mn-ea"/>
                <a:cs typeface="+mn-cs"/>
              </a:rPr>
              <a:t>See </a:t>
            </a:r>
            <a:r>
              <a:rPr kumimoji="0" lang="en-US" sz="2800" b="0" i="0" u="none" strike="noStrike" kern="1200" cap="none" spc="0" normalizeH="0" baseline="0" noProof="0">
                <a:ln>
                  <a:noFill/>
                </a:ln>
                <a:solidFill>
                  <a:prstClr val="black"/>
                </a:solidFill>
                <a:effectLst/>
                <a:uLnTx/>
                <a:uFillTx/>
                <a:latin typeface="Aptos" panose="02110004020202020204"/>
                <a:ea typeface="+mn-ea"/>
                <a:cs typeface="+mn-cs"/>
              </a:rPr>
              <a:t>M.G.L. ch. 12, § 11E.</a:t>
            </a:r>
            <a:endPar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57150" marR="0" lvl="0" indent="0" algn="l" defTabSz="914400" rtl="0" eaLnBrk="1" fontAlgn="auto" latinLnBrk="0" hangingPunct="1">
              <a:lnSpc>
                <a:spcPct val="90000"/>
              </a:lnSpc>
              <a:spcBef>
                <a:spcPts val="1000"/>
              </a:spcBef>
              <a:spcAft>
                <a:spcPts val="600"/>
              </a:spcAft>
              <a:buClrTx/>
              <a:buSzTx/>
              <a:buFont typeface="Arial" panose="020B0604020202020204" pitchFamily="34" charset="0"/>
              <a:buNone/>
              <a:tabLst/>
              <a:defRPr/>
            </a:pPr>
            <a:r>
              <a:rPr kumimoji="0" lang="en-US" sz="2800" b="1" i="0" u="sng"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Our job:</a:t>
            </a:r>
            <a:endPar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Advocate on behalf of Massachusetts ratepayers in administrative, regulatory, &amp; judicial proceedings of investor-owned gas, electric, and water utilities</a:t>
            </a: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Help ensure that Massachusetts residents &amp; businesses have access to safe, affordable, &amp; reliable service</a:t>
            </a:r>
          </a:p>
          <a:p>
            <a:pPr marL="457200" marR="0" lvl="1" indent="-228600" algn="l" defTabSz="914400" rtl="0" eaLnBrk="1" fontAlgn="auto" latinLnBrk="0" hangingPunct="1">
              <a:lnSpc>
                <a:spcPct val="90000"/>
              </a:lnSpc>
              <a:spcBef>
                <a:spcPts val="500"/>
              </a:spcBef>
              <a:spcAft>
                <a:spcPts val="60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Support an equitable &amp; affordable clean energy transition</a:t>
            </a:r>
          </a:p>
          <a:p>
            <a:pPr marL="457200" marR="0" lvl="1" indent="-228600" algn="l" defTabSz="914400" rtl="0" eaLnBrk="1" fontAlgn="auto" latinLnBrk="0" hangingPunct="1">
              <a:lnSpc>
                <a:spcPct val="90000"/>
              </a:lnSpc>
              <a:spcBef>
                <a:spcPts val="500"/>
              </a:spcBef>
              <a:spcAft>
                <a:spcPts val="0"/>
              </a:spcAft>
              <a:buClrTx/>
              <a:buSzTx/>
              <a:buFont typeface="Arial" panose="020B0604020202020204" pitchFamily="34" charset="0"/>
              <a:buChar char="•"/>
              <a:tabLst/>
              <a:defRPr/>
            </a:pPr>
            <a:r>
              <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Protect consumers from predatory energy company practices</a:t>
            </a:r>
          </a:p>
          <a:p>
            <a:pPr marL="0" marR="0" lvl="0" indent="0" algn="l"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90000"/>
              </a:lnSpc>
              <a:spcBef>
                <a:spcPts val="1000"/>
              </a:spcBef>
              <a:spcAft>
                <a:spcPts val="0"/>
              </a:spcAft>
              <a:buClrTx/>
              <a:buSzTx/>
              <a:buFont typeface="Arial" panose="020B0604020202020204" pitchFamily="34" charset="0"/>
              <a:buChar char="•"/>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p:txBody>
      </p:sp>
      <p:graphicFrame>
        <p:nvGraphicFramePr>
          <p:cNvPr id="12" name="Diagram 11" descr="Attorney General's Office Organizational Chart of the Energy and Environment Bureau.">
            <a:extLst>
              <a:ext uri="{FF2B5EF4-FFF2-40B4-BE49-F238E27FC236}">
                <a16:creationId xmlns:a16="http://schemas.microsoft.com/office/drawing/2014/main" id="{EE364DDF-48AE-7574-ED5A-A588C7FA8E4D}"/>
              </a:ext>
            </a:extLst>
          </p:cNvPr>
          <p:cNvGraphicFramePr/>
          <p:nvPr/>
        </p:nvGraphicFramePr>
        <p:xfrm>
          <a:off x="6787953" y="1643477"/>
          <a:ext cx="7073728" cy="4887158"/>
        </p:xfrm>
        <a:graphic>
          <a:graphicData uri="http://schemas.openxmlformats.org/drawingml/2006/diagram">
            <dgm:relIds xmlns:dgm="http://schemas.openxmlformats.org/drawingml/2006/diagram" xmlns:r="http://schemas.openxmlformats.org/officeDocument/2006/relationships" r:dm="rId4" r:lo="rId5" r:qs="rId6" r:cs="rId7"/>
          </a:graphicData>
        </a:graphic>
      </p:graphicFrame>
      <p:sp>
        <p:nvSpPr>
          <p:cNvPr id="2" name="Oval 1">
            <a:extLst>
              <a:ext uri="{FF2B5EF4-FFF2-40B4-BE49-F238E27FC236}">
                <a16:creationId xmlns:a16="http://schemas.microsoft.com/office/drawing/2014/main" id="{ED0BAC7E-FED6-01CA-3B9A-FFD835F7258E}"/>
              </a:ext>
              <a:ext uri="{C183D7F6-B498-43B3-948B-1728B52AA6E4}">
                <adec:decorative xmlns:adec="http://schemas.microsoft.com/office/drawing/2017/decorative" val="1"/>
              </a:ext>
            </a:extLst>
          </p:cNvPr>
          <p:cNvSpPr/>
          <p:nvPr/>
        </p:nvSpPr>
        <p:spPr>
          <a:xfrm>
            <a:off x="8686800" y="3455504"/>
            <a:ext cx="2087217" cy="1256265"/>
          </a:xfrm>
          <a:prstGeom prst="ellipse">
            <a:avLst/>
          </a:prstGeom>
          <a:noFill/>
          <a:ln w="38100">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3" name="Footer Placeholder 2">
            <a:extLst>
              <a:ext uri="{FF2B5EF4-FFF2-40B4-BE49-F238E27FC236}">
                <a16:creationId xmlns:a16="http://schemas.microsoft.com/office/drawing/2014/main" id="{1A90398C-BA41-858C-A844-330EAA37305B}"/>
              </a:ext>
              <a:ext uri="{C183D7F6-B498-43B3-948B-1728B52AA6E4}">
                <adec:decorative xmlns:adec="http://schemas.microsoft.com/office/drawing/2017/decorative" val="1"/>
              </a:ext>
            </a:extLst>
          </p:cNvPr>
          <p:cNvSpPr txBox="1">
            <a:spLocks/>
          </p:cNvSpPr>
          <p:nvPr/>
        </p:nvSpPr>
        <p:spPr>
          <a:xfrm>
            <a:off x="38100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6B120350-CCD6-26C9-1BEC-A2CE8091559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18</a:t>
            </a:fld>
            <a:endParaRPr lang="en-US">
              <a:solidFill>
                <a:schemeClr val="tx1"/>
              </a:solidFill>
            </a:endParaRPr>
          </a:p>
        </p:txBody>
      </p:sp>
    </p:spTree>
    <p:extLst>
      <p:ext uri="{BB962C8B-B14F-4D97-AF65-F5344CB8AC3E}">
        <p14:creationId xmlns:p14="http://schemas.microsoft.com/office/powerpoint/2010/main" val="119554068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17FB450-0403-CE47-7716-90329F31839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109337AE-A16E-B46D-BDFC-2C0A21538F4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8B1E9E64-311A-D888-63EB-1C1FDBC1365B}"/>
              </a:ext>
            </a:extLst>
          </p:cNvPr>
          <p:cNvSpPr>
            <a:spLocks noGrp="1"/>
          </p:cNvSpPr>
          <p:nvPr>
            <p:ph type="title"/>
          </p:nvPr>
        </p:nvSpPr>
        <p:spPr>
          <a:xfrm>
            <a:off x="1543050" y="242821"/>
            <a:ext cx="4839462" cy="998599"/>
          </a:xfrm>
        </p:spPr>
        <p:txBody>
          <a:bodyPr>
            <a:noAutofit/>
          </a:bodyPr>
          <a:lstStyle/>
          <a:p>
            <a:pPr algn="ctr"/>
            <a:r>
              <a:rPr lang="en-US" sz="3600" b="1"/>
              <a:t>Stakeholder </a:t>
            </a:r>
            <a:br>
              <a:rPr lang="en-US" sz="3600" b="1"/>
            </a:br>
            <a:r>
              <a:rPr lang="en-US" sz="3600" b="1"/>
              <a:t>Working Group</a:t>
            </a:r>
          </a:p>
        </p:txBody>
      </p:sp>
      <p:sp>
        <p:nvSpPr>
          <p:cNvPr id="8" name="Content Placeholder 7">
            <a:extLst>
              <a:ext uri="{FF2B5EF4-FFF2-40B4-BE49-F238E27FC236}">
                <a16:creationId xmlns:a16="http://schemas.microsoft.com/office/drawing/2014/main" id="{FFDF7E7B-7A4B-78E8-7C06-535807669398}"/>
              </a:ext>
            </a:extLst>
          </p:cNvPr>
          <p:cNvSpPr>
            <a:spLocks noGrp="1"/>
          </p:cNvSpPr>
          <p:nvPr>
            <p:ph sz="half" idx="2"/>
          </p:nvPr>
        </p:nvSpPr>
        <p:spPr>
          <a:xfrm>
            <a:off x="237744" y="1980358"/>
            <a:ext cx="6649098" cy="4112467"/>
          </a:xfrm>
        </p:spPr>
        <p:txBody>
          <a:bodyPr>
            <a:normAutofit/>
          </a:bodyPr>
          <a:lstStyle/>
          <a:p>
            <a:pPr marL="0" indent="0">
              <a:lnSpc>
                <a:spcPct val="80000"/>
              </a:lnSpc>
              <a:spcAft>
                <a:spcPts val="600"/>
              </a:spcAft>
              <a:buNone/>
            </a:pPr>
            <a:r>
              <a:rPr lang="en-US" sz="2400" b="1" u="sng"/>
              <a:t>Barriers:</a:t>
            </a:r>
          </a:p>
          <a:p>
            <a:pPr>
              <a:lnSpc>
                <a:spcPct val="80000"/>
              </a:lnSpc>
              <a:spcBef>
                <a:spcPts val="0"/>
              </a:spcBef>
              <a:spcAft>
                <a:spcPts val="600"/>
              </a:spcAft>
            </a:pPr>
            <a:r>
              <a:rPr lang="en-US" sz="2400"/>
              <a:t>Cost of legal representation (attorneys fees) &amp; cost to hire an expert witness</a:t>
            </a:r>
          </a:p>
          <a:p>
            <a:pPr>
              <a:lnSpc>
                <a:spcPct val="80000"/>
              </a:lnSpc>
              <a:spcBef>
                <a:spcPts val="0"/>
              </a:spcBef>
            </a:pPr>
            <a:r>
              <a:rPr lang="en-US" sz="2400"/>
              <a:t>Inaccessible procedures &amp; filing requirements</a:t>
            </a:r>
          </a:p>
          <a:p>
            <a:pPr marL="0" indent="0">
              <a:lnSpc>
                <a:spcPct val="80000"/>
              </a:lnSpc>
              <a:spcAft>
                <a:spcPts val="600"/>
              </a:spcAft>
              <a:buNone/>
            </a:pPr>
            <a:r>
              <a:rPr lang="en-US" sz="2400" b="1" u="sng"/>
              <a:t>Solutions:</a:t>
            </a:r>
            <a:r>
              <a:rPr lang="en-US" sz="2400" b="1"/>
              <a:t> </a:t>
            </a:r>
            <a:endParaRPr lang="en-US" sz="2400"/>
          </a:p>
          <a:p>
            <a:pPr marL="285750" indent="-285750">
              <a:lnSpc>
                <a:spcPct val="80000"/>
              </a:lnSpc>
              <a:spcBef>
                <a:spcPts val="0"/>
              </a:spcBef>
              <a:spcAft>
                <a:spcPts val="600"/>
              </a:spcAft>
            </a:pPr>
            <a:r>
              <a:rPr lang="en-US" sz="2400"/>
              <a:t>A program that covers reasonable costs for lawyers, experts (including community experts), &amp; non-profit staff time if an intervening group would incur a significant financial hardship</a:t>
            </a:r>
          </a:p>
          <a:p>
            <a:pPr marL="285750" indent="-285750">
              <a:lnSpc>
                <a:spcPct val="80000"/>
              </a:lnSpc>
              <a:spcBef>
                <a:spcPts val="0"/>
              </a:spcBef>
            </a:pPr>
            <a:r>
              <a:rPr lang="en-US" sz="2400"/>
              <a:t>Educational &amp; other resources/examples</a:t>
            </a:r>
          </a:p>
          <a:p>
            <a:pPr marL="0" indent="0">
              <a:buNone/>
            </a:pPr>
            <a:endParaRPr lang="en-US" sz="2600"/>
          </a:p>
          <a:p>
            <a:endParaRPr lang="en-US"/>
          </a:p>
          <a:p>
            <a:endParaRPr lang="en-US"/>
          </a:p>
        </p:txBody>
      </p:sp>
      <p:pic>
        <p:nvPicPr>
          <p:cNvPr id="3" name="Picture 2" descr="&quot;Overly Impacted and Rarely Heard: Incorporating Community Voices into Massachusetts Energy Regulatory Processes.&quot;">
            <a:extLst>
              <a:ext uri="{FF2B5EF4-FFF2-40B4-BE49-F238E27FC236}">
                <a16:creationId xmlns:a16="http://schemas.microsoft.com/office/drawing/2014/main" id="{9AD1DCBA-222B-B5D8-4C82-BD8A0E8524F4}"/>
              </a:ext>
              <a:ext uri="{C183D7F6-B498-43B3-948B-1728B52AA6E4}">
                <adec:decorative xmlns:adec="http://schemas.microsoft.com/office/drawing/2017/decorative" val="0"/>
              </a:ext>
            </a:extLst>
          </p:cNvPr>
          <p:cNvPicPr>
            <a:picLocks noChangeAspect="1"/>
          </p:cNvPicPr>
          <p:nvPr/>
        </p:nvPicPr>
        <p:blipFill>
          <a:blip r:embed="rId4"/>
          <a:stretch>
            <a:fillRect/>
          </a:stretch>
        </p:blipFill>
        <p:spPr>
          <a:xfrm>
            <a:off x="6886842" y="29172"/>
            <a:ext cx="5305157" cy="6688578"/>
          </a:xfrm>
          <a:prstGeom prst="rect">
            <a:avLst/>
          </a:prstGeom>
        </p:spPr>
      </p:pic>
      <p:sp>
        <p:nvSpPr>
          <p:cNvPr id="7" name="Footer Placeholder 2">
            <a:extLst>
              <a:ext uri="{FF2B5EF4-FFF2-40B4-BE49-F238E27FC236}">
                <a16:creationId xmlns:a16="http://schemas.microsoft.com/office/drawing/2014/main" id="{BB7B1C4B-7379-DCB7-8F6C-017D49D20A1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5" name="Slide Number Placeholder 3">
            <a:extLst>
              <a:ext uri="{FF2B5EF4-FFF2-40B4-BE49-F238E27FC236}">
                <a16:creationId xmlns:a16="http://schemas.microsoft.com/office/drawing/2014/main" id="{388FA6B9-7D3B-1077-C0FD-74B11D9A930A}"/>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19</a:t>
            </a:fld>
            <a:endParaRPr lang="en-US">
              <a:solidFill>
                <a:schemeClr val="tx1"/>
              </a:solidFill>
            </a:endParaRPr>
          </a:p>
        </p:txBody>
      </p:sp>
    </p:spTree>
    <p:extLst>
      <p:ext uri="{BB962C8B-B14F-4D97-AF65-F5344CB8AC3E}">
        <p14:creationId xmlns:p14="http://schemas.microsoft.com/office/powerpoint/2010/main" val="242280583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6D692D-C403-345E-17D8-A176D6B02901}"/>
              </a:ext>
            </a:extLst>
          </p:cNvPr>
          <p:cNvSpPr>
            <a:spLocks noGrp="1"/>
          </p:cNvSpPr>
          <p:nvPr>
            <p:ph type="title"/>
          </p:nvPr>
        </p:nvSpPr>
        <p:spPr/>
        <p:txBody>
          <a:bodyPr/>
          <a:lstStyle/>
          <a:p>
            <a:r>
              <a:rPr lang="en-US" sz="2800"/>
              <a:t>Interpretation Instructions</a:t>
            </a:r>
          </a:p>
        </p:txBody>
      </p:sp>
      <p:sp>
        <p:nvSpPr>
          <p:cNvPr id="3" name="Content Placeholder 2">
            <a:extLst>
              <a:ext uri="{FF2B5EF4-FFF2-40B4-BE49-F238E27FC236}">
                <a16:creationId xmlns:a16="http://schemas.microsoft.com/office/drawing/2014/main" id="{3BCC1EA2-91A6-7BCF-8A01-064E0AE28895}"/>
              </a:ext>
            </a:extLst>
          </p:cNvPr>
          <p:cNvSpPr>
            <a:spLocks noGrp="1"/>
          </p:cNvSpPr>
          <p:nvPr>
            <p:ph idx="1"/>
          </p:nvPr>
        </p:nvSpPr>
        <p:spPr>
          <a:xfrm>
            <a:off x="220318" y="890781"/>
            <a:ext cx="8814825" cy="5623187"/>
          </a:xfrm>
        </p:spPr>
        <p:txBody>
          <a:bodyPr vert="horz" lIns="91440" tIns="45720" rIns="91440" bIns="45720" rtlCol="0" anchor="t">
            <a:normAutofit lnSpcReduction="10000"/>
          </a:bodyPr>
          <a:lstStyle/>
          <a:p>
            <a:pPr marL="0" indent="0">
              <a:lnSpc>
                <a:spcPct val="100000"/>
              </a:lnSpc>
              <a:spcBef>
                <a:spcPts val="0"/>
              </a:spcBef>
              <a:spcAft>
                <a:spcPts val="600"/>
              </a:spcAft>
              <a:buNone/>
            </a:pPr>
            <a:r>
              <a:rPr lang="en-US" sz="2200">
                <a:solidFill>
                  <a:srgbClr val="14558F"/>
                </a:solidFill>
              </a:rPr>
              <a:t>Language Interpretation is being offered in:</a:t>
            </a:r>
          </a:p>
          <a:p>
            <a:pPr marL="0" indent="0">
              <a:lnSpc>
                <a:spcPct val="100000"/>
              </a:lnSpc>
              <a:spcBef>
                <a:spcPts val="0"/>
              </a:spcBef>
              <a:spcAft>
                <a:spcPts val="600"/>
              </a:spcAft>
              <a:buNone/>
            </a:pPr>
            <a:r>
              <a:rPr lang="en-US" sz="2200" b="1">
                <a:solidFill>
                  <a:srgbClr val="14558F"/>
                </a:solidFill>
                <a:ea typeface="+mn-lt"/>
                <a:cs typeface="+mn-lt"/>
              </a:rPr>
              <a:t>Español, </a:t>
            </a:r>
            <a:r>
              <a:rPr lang="en-US" sz="2200" b="1" err="1">
                <a:solidFill>
                  <a:srgbClr val="14558F"/>
                </a:solidFill>
                <a:ea typeface="+mn-lt"/>
                <a:cs typeface="+mn-lt"/>
              </a:rPr>
              <a:t>Kreyòl</a:t>
            </a:r>
            <a:r>
              <a:rPr lang="en-US" sz="2200" b="1">
                <a:solidFill>
                  <a:srgbClr val="14558F"/>
                </a:solidFill>
                <a:ea typeface="+mn-lt"/>
                <a:cs typeface="+mn-lt"/>
              </a:rPr>
              <a:t> </a:t>
            </a:r>
            <a:r>
              <a:rPr lang="en-US" sz="2200" b="1" err="1">
                <a:solidFill>
                  <a:srgbClr val="14558F"/>
                </a:solidFill>
                <a:ea typeface="+mn-lt"/>
                <a:cs typeface="+mn-lt"/>
              </a:rPr>
              <a:t>ayisyen</a:t>
            </a:r>
            <a:r>
              <a:rPr lang="en-US" sz="2200" b="1">
                <a:solidFill>
                  <a:srgbClr val="14558F"/>
                </a:solidFill>
                <a:ea typeface="+mn-lt"/>
                <a:cs typeface="+mn-lt"/>
              </a:rPr>
              <a:t>, </a:t>
            </a:r>
            <a:r>
              <a:rPr lang="en-US" sz="2200" b="1" err="1">
                <a:solidFill>
                  <a:srgbClr val="14558F"/>
                </a:solidFill>
                <a:ea typeface="+mn-lt"/>
                <a:cs typeface="+mn-lt"/>
              </a:rPr>
              <a:t>Português</a:t>
            </a:r>
            <a:r>
              <a:rPr lang="en-US" sz="2200" b="1">
                <a:solidFill>
                  <a:srgbClr val="14558F"/>
                </a:solidFill>
                <a:ea typeface="+mn-lt"/>
                <a:cs typeface="+mn-lt"/>
              </a:rPr>
              <a:t>,  </a:t>
            </a:r>
            <a:r>
              <a:rPr lang="ja-JP" sz="2200" b="1">
                <a:solidFill>
                  <a:srgbClr val="14558F"/>
                </a:solidFill>
                <a:ea typeface="+mn-lt"/>
                <a:cs typeface="+mn-lt"/>
              </a:rPr>
              <a:t>普通话</a:t>
            </a:r>
            <a:r>
              <a:rPr lang="en-US" sz="2200" b="1">
                <a:solidFill>
                  <a:srgbClr val="14558F"/>
                </a:solidFill>
                <a:ea typeface="+mn-lt"/>
                <a:cs typeface="+mn-lt"/>
              </a:rPr>
              <a:t>, and </a:t>
            </a:r>
            <a:r>
              <a:rPr lang="en-US" sz="2200" b="1" err="1">
                <a:solidFill>
                  <a:srgbClr val="14558F"/>
                </a:solidFill>
                <a:ea typeface="+mn-lt"/>
                <a:cs typeface="+mn-lt"/>
              </a:rPr>
              <a:t>Tiếng</a:t>
            </a:r>
            <a:r>
              <a:rPr lang="en-US" sz="2200" b="1">
                <a:solidFill>
                  <a:srgbClr val="14558F"/>
                </a:solidFill>
                <a:ea typeface="+mn-lt"/>
                <a:cs typeface="+mn-lt"/>
              </a:rPr>
              <a:t> Việt</a:t>
            </a:r>
          </a:p>
          <a:p>
            <a:pPr>
              <a:lnSpc>
                <a:spcPct val="100000"/>
              </a:lnSpc>
              <a:spcBef>
                <a:spcPts val="0"/>
              </a:spcBef>
              <a:spcAft>
                <a:spcPts val="600"/>
              </a:spcAft>
            </a:pPr>
            <a:r>
              <a:rPr lang="en-US" sz="2200">
                <a:solidFill>
                  <a:srgbClr val="14558F"/>
                </a:solidFill>
                <a:ea typeface="+mn-lt"/>
                <a:cs typeface="+mn-lt"/>
              </a:rPr>
              <a:t>To participate in English, click the “Globe” icon and select English.</a:t>
            </a:r>
            <a:endParaRPr lang="en-US" sz="2200">
              <a:solidFill>
                <a:srgbClr val="14558F"/>
              </a:solidFill>
            </a:endParaRPr>
          </a:p>
          <a:p>
            <a:pPr>
              <a:lnSpc>
                <a:spcPct val="100000"/>
              </a:lnSpc>
              <a:spcBef>
                <a:spcPts val="0"/>
              </a:spcBef>
              <a:spcAft>
                <a:spcPts val="600"/>
              </a:spcAft>
            </a:pPr>
            <a:r>
              <a:rPr lang="en-US" sz="2200">
                <a:solidFill>
                  <a:srgbClr val="14558F"/>
                </a:solidFill>
                <a:ea typeface="+mn-lt"/>
                <a:cs typeface="+mn-lt"/>
              </a:rPr>
              <a:t>Para </a:t>
            </a:r>
            <a:r>
              <a:rPr lang="en-US" sz="2200" err="1">
                <a:solidFill>
                  <a:srgbClr val="14558F"/>
                </a:solidFill>
                <a:ea typeface="+mn-lt"/>
                <a:cs typeface="+mn-lt"/>
              </a:rPr>
              <a:t>entrar</a:t>
            </a:r>
            <a:r>
              <a:rPr lang="en-US" sz="2200">
                <a:solidFill>
                  <a:srgbClr val="14558F"/>
                </a:solidFill>
                <a:ea typeface="+mn-lt"/>
                <a:cs typeface="+mn-lt"/>
              </a:rPr>
              <a:t> no canal </a:t>
            </a:r>
            <a:r>
              <a:rPr lang="en-US" sz="2200" err="1">
                <a:solidFill>
                  <a:srgbClr val="14558F"/>
                </a:solidFill>
                <a:ea typeface="+mn-lt"/>
                <a:cs typeface="+mn-lt"/>
              </a:rPr>
              <a:t>em</a:t>
            </a:r>
            <a:r>
              <a:rPr lang="en-US" sz="2200">
                <a:solidFill>
                  <a:srgbClr val="14558F"/>
                </a:solidFill>
                <a:ea typeface="+mn-lt"/>
                <a:cs typeface="+mn-lt"/>
              </a:rPr>
              <a:t> </a:t>
            </a:r>
            <a:r>
              <a:rPr lang="en-US" sz="2200" err="1">
                <a:solidFill>
                  <a:srgbClr val="14558F"/>
                </a:solidFill>
                <a:ea typeface="+mn-lt"/>
                <a:cs typeface="+mn-lt"/>
              </a:rPr>
              <a:t>português</a:t>
            </a:r>
            <a:r>
              <a:rPr lang="en-US" sz="2200">
                <a:solidFill>
                  <a:srgbClr val="14558F"/>
                </a:solidFill>
                <a:ea typeface="+mn-lt"/>
                <a:cs typeface="+mn-lt"/>
              </a:rPr>
              <a:t>, clique no </a:t>
            </a:r>
            <a:r>
              <a:rPr lang="en-US" sz="2200" err="1">
                <a:solidFill>
                  <a:srgbClr val="14558F"/>
                </a:solidFill>
                <a:ea typeface="+mn-lt"/>
                <a:cs typeface="+mn-lt"/>
              </a:rPr>
              <a:t>ícone</a:t>
            </a:r>
            <a:r>
              <a:rPr lang="en-US" sz="2200">
                <a:solidFill>
                  <a:srgbClr val="14558F"/>
                </a:solidFill>
                <a:ea typeface="+mn-lt"/>
                <a:cs typeface="+mn-lt"/>
              </a:rPr>
              <a:t> “Globe” e </a:t>
            </a:r>
            <a:r>
              <a:rPr lang="en-US" sz="2200" err="1">
                <a:solidFill>
                  <a:srgbClr val="14558F"/>
                </a:solidFill>
                <a:ea typeface="+mn-lt"/>
                <a:cs typeface="+mn-lt"/>
              </a:rPr>
              <a:t>selecione</a:t>
            </a:r>
            <a:r>
              <a:rPr lang="en-US" sz="2200">
                <a:solidFill>
                  <a:srgbClr val="14558F"/>
                </a:solidFill>
                <a:ea typeface="+mn-lt"/>
                <a:cs typeface="+mn-lt"/>
              </a:rPr>
              <a:t> “Portuguese” </a:t>
            </a:r>
          </a:p>
          <a:p>
            <a:pPr>
              <a:lnSpc>
                <a:spcPct val="100000"/>
              </a:lnSpc>
              <a:spcBef>
                <a:spcPts val="0"/>
              </a:spcBef>
              <a:spcAft>
                <a:spcPts val="600"/>
              </a:spcAft>
            </a:pPr>
            <a:r>
              <a:rPr lang="en-US" sz="2200">
                <a:solidFill>
                  <a:srgbClr val="14558F"/>
                </a:solidFill>
                <a:ea typeface="+mn-lt"/>
                <a:cs typeface="+mn-lt"/>
              </a:rPr>
              <a:t>Si </a:t>
            </a:r>
            <a:r>
              <a:rPr lang="en-US" sz="2200" err="1">
                <a:solidFill>
                  <a:srgbClr val="14558F"/>
                </a:solidFill>
                <a:ea typeface="+mn-lt"/>
                <a:cs typeface="+mn-lt"/>
              </a:rPr>
              <a:t>alguien</a:t>
            </a:r>
            <a:r>
              <a:rPr lang="en-US" sz="2200">
                <a:solidFill>
                  <a:srgbClr val="14558F"/>
                </a:solidFill>
                <a:ea typeface="+mn-lt"/>
                <a:cs typeface="+mn-lt"/>
              </a:rPr>
              <a:t> </a:t>
            </a:r>
            <a:r>
              <a:rPr lang="en-US" sz="2200" err="1">
                <a:solidFill>
                  <a:srgbClr val="14558F"/>
                </a:solidFill>
                <a:ea typeface="+mn-lt"/>
                <a:cs typeface="+mn-lt"/>
              </a:rPr>
              <a:t>desea</a:t>
            </a:r>
            <a:r>
              <a:rPr lang="en-US" sz="2200">
                <a:solidFill>
                  <a:srgbClr val="14558F"/>
                </a:solidFill>
                <a:ea typeface="+mn-lt"/>
                <a:cs typeface="+mn-lt"/>
              </a:rPr>
              <a:t> </a:t>
            </a:r>
            <a:r>
              <a:rPr lang="en-US" sz="2200" err="1">
                <a:solidFill>
                  <a:srgbClr val="14558F"/>
                </a:solidFill>
                <a:ea typeface="+mn-lt"/>
                <a:cs typeface="+mn-lt"/>
              </a:rPr>
              <a:t>interpretación</a:t>
            </a:r>
            <a:r>
              <a:rPr lang="en-US" sz="2200">
                <a:solidFill>
                  <a:srgbClr val="14558F"/>
                </a:solidFill>
                <a:ea typeface="+mn-lt"/>
                <a:cs typeface="+mn-lt"/>
              </a:rPr>
              <a:t> </a:t>
            </a:r>
            <a:r>
              <a:rPr lang="en-US" sz="2200" err="1">
                <a:solidFill>
                  <a:srgbClr val="14558F"/>
                </a:solidFill>
                <a:ea typeface="+mn-lt"/>
                <a:cs typeface="+mn-lt"/>
              </a:rPr>
              <a:t>en</a:t>
            </a:r>
            <a:r>
              <a:rPr lang="en-US" sz="2200">
                <a:solidFill>
                  <a:srgbClr val="14558F"/>
                </a:solidFill>
                <a:ea typeface="+mn-lt"/>
                <a:cs typeface="+mn-lt"/>
              </a:rPr>
              <a:t> </a:t>
            </a:r>
            <a:r>
              <a:rPr lang="en-US" sz="2200" err="1">
                <a:solidFill>
                  <a:srgbClr val="14558F"/>
                </a:solidFill>
                <a:ea typeface="+mn-lt"/>
                <a:cs typeface="+mn-lt"/>
              </a:rPr>
              <a:t>español</a:t>
            </a:r>
            <a:r>
              <a:rPr lang="en-US" sz="2200">
                <a:solidFill>
                  <a:srgbClr val="14558F"/>
                </a:solidFill>
                <a:ea typeface="+mn-lt"/>
                <a:cs typeface="+mn-lt"/>
              </a:rPr>
              <a:t>, </a:t>
            </a:r>
            <a:r>
              <a:rPr lang="en-US" sz="2200" err="1">
                <a:solidFill>
                  <a:srgbClr val="14558F"/>
                </a:solidFill>
                <a:ea typeface="+mn-lt"/>
                <a:cs typeface="+mn-lt"/>
              </a:rPr>
              <a:t>haga</a:t>
            </a:r>
            <a:r>
              <a:rPr lang="en-US" sz="2200">
                <a:solidFill>
                  <a:srgbClr val="14558F"/>
                </a:solidFill>
                <a:ea typeface="+mn-lt"/>
                <a:cs typeface="+mn-lt"/>
              </a:rPr>
              <a:t> </a:t>
            </a:r>
            <a:r>
              <a:rPr lang="en-US" sz="2200" err="1">
                <a:solidFill>
                  <a:srgbClr val="14558F"/>
                </a:solidFill>
                <a:ea typeface="+mn-lt"/>
                <a:cs typeface="+mn-lt"/>
              </a:rPr>
              <a:t>clic</a:t>
            </a:r>
            <a:r>
              <a:rPr lang="en-US" sz="2200">
                <a:solidFill>
                  <a:srgbClr val="14558F"/>
                </a:solidFill>
                <a:ea typeface="+mn-lt"/>
                <a:cs typeface="+mn-lt"/>
              </a:rPr>
              <a:t> </a:t>
            </a:r>
            <a:r>
              <a:rPr lang="en-US" sz="2200" err="1">
                <a:solidFill>
                  <a:srgbClr val="14558F"/>
                </a:solidFill>
                <a:ea typeface="+mn-lt"/>
                <a:cs typeface="+mn-lt"/>
              </a:rPr>
              <a:t>en</a:t>
            </a:r>
            <a:r>
              <a:rPr lang="en-US" sz="2200">
                <a:solidFill>
                  <a:srgbClr val="14558F"/>
                </a:solidFill>
                <a:ea typeface="+mn-lt"/>
                <a:cs typeface="+mn-lt"/>
              </a:rPr>
              <a:t> “Globe” y </a:t>
            </a:r>
            <a:r>
              <a:rPr lang="en-US" sz="2200" err="1">
                <a:solidFill>
                  <a:srgbClr val="14558F"/>
                </a:solidFill>
                <a:ea typeface="+mn-lt"/>
                <a:cs typeface="+mn-lt"/>
              </a:rPr>
              <a:t>seleccione</a:t>
            </a:r>
            <a:r>
              <a:rPr lang="en-US" sz="2200">
                <a:solidFill>
                  <a:srgbClr val="14558F"/>
                </a:solidFill>
                <a:ea typeface="+mn-lt"/>
                <a:cs typeface="+mn-lt"/>
              </a:rPr>
              <a:t> “Spanish”</a:t>
            </a:r>
          </a:p>
          <a:p>
            <a:pPr>
              <a:lnSpc>
                <a:spcPct val="100000"/>
              </a:lnSpc>
              <a:spcBef>
                <a:spcPts val="0"/>
              </a:spcBef>
              <a:spcAft>
                <a:spcPts val="600"/>
              </a:spcAft>
            </a:pPr>
            <a:r>
              <a:rPr lang="en-US" sz="2200">
                <a:solidFill>
                  <a:srgbClr val="14558F"/>
                </a:solidFill>
                <a:ea typeface="+mn-lt"/>
                <a:cs typeface="+mn-lt"/>
              </a:rPr>
              <a:t>Pou </a:t>
            </a:r>
            <a:r>
              <a:rPr lang="en-US" sz="2200" err="1">
                <a:solidFill>
                  <a:srgbClr val="14558F"/>
                </a:solidFill>
                <a:ea typeface="+mn-lt"/>
                <a:cs typeface="+mn-lt"/>
              </a:rPr>
              <a:t>rantre</a:t>
            </a:r>
            <a:r>
              <a:rPr lang="en-US" sz="2200">
                <a:solidFill>
                  <a:srgbClr val="14558F"/>
                </a:solidFill>
                <a:ea typeface="+mn-lt"/>
                <a:cs typeface="+mn-lt"/>
              </a:rPr>
              <a:t> nan </a:t>
            </a:r>
            <a:r>
              <a:rPr lang="en-US" sz="2200" err="1">
                <a:solidFill>
                  <a:srgbClr val="14558F"/>
                </a:solidFill>
                <a:ea typeface="+mn-lt"/>
                <a:cs typeface="+mn-lt"/>
              </a:rPr>
              <a:t>chanèl</a:t>
            </a:r>
            <a:r>
              <a:rPr lang="en-US" sz="2200">
                <a:solidFill>
                  <a:srgbClr val="14558F"/>
                </a:solidFill>
                <a:ea typeface="+mn-lt"/>
                <a:cs typeface="+mn-lt"/>
              </a:rPr>
              <a:t> </a:t>
            </a:r>
            <a:r>
              <a:rPr lang="en-US" sz="2200" err="1">
                <a:solidFill>
                  <a:srgbClr val="14558F"/>
                </a:solidFill>
                <a:ea typeface="+mn-lt"/>
                <a:cs typeface="+mn-lt"/>
              </a:rPr>
              <a:t>kreyòl</a:t>
            </a:r>
            <a:r>
              <a:rPr lang="en-US" sz="2200">
                <a:solidFill>
                  <a:srgbClr val="14558F"/>
                </a:solidFill>
                <a:ea typeface="+mn-lt"/>
                <a:cs typeface="+mn-lt"/>
              </a:rPr>
              <a:t> </a:t>
            </a:r>
            <a:r>
              <a:rPr lang="en-US" sz="2200" err="1">
                <a:solidFill>
                  <a:srgbClr val="14558F"/>
                </a:solidFill>
                <a:ea typeface="+mn-lt"/>
                <a:cs typeface="+mn-lt"/>
              </a:rPr>
              <a:t>ayisyen</a:t>
            </a:r>
            <a:r>
              <a:rPr lang="en-US" sz="2200">
                <a:solidFill>
                  <a:srgbClr val="14558F"/>
                </a:solidFill>
                <a:ea typeface="+mn-lt"/>
                <a:cs typeface="+mn-lt"/>
              </a:rPr>
              <a:t> an, </a:t>
            </a:r>
            <a:r>
              <a:rPr lang="en-US" sz="2200" err="1">
                <a:solidFill>
                  <a:srgbClr val="14558F"/>
                </a:solidFill>
                <a:ea typeface="+mn-lt"/>
                <a:cs typeface="+mn-lt"/>
              </a:rPr>
              <a:t>klike</a:t>
            </a:r>
            <a:r>
              <a:rPr lang="en-US" sz="2200">
                <a:solidFill>
                  <a:srgbClr val="14558F"/>
                </a:solidFill>
                <a:ea typeface="+mn-lt"/>
                <a:cs typeface="+mn-lt"/>
              </a:rPr>
              <a:t> sou </a:t>
            </a:r>
            <a:r>
              <a:rPr lang="en-US" sz="2200" err="1">
                <a:solidFill>
                  <a:srgbClr val="14558F"/>
                </a:solidFill>
                <a:ea typeface="+mn-lt"/>
                <a:cs typeface="+mn-lt"/>
              </a:rPr>
              <a:t>ikòn</a:t>
            </a:r>
            <a:r>
              <a:rPr lang="en-US" sz="2200">
                <a:solidFill>
                  <a:srgbClr val="14558F"/>
                </a:solidFill>
                <a:ea typeface="+mn-lt"/>
                <a:cs typeface="+mn-lt"/>
              </a:rPr>
              <a:t> “Globe” an epi </a:t>
            </a:r>
            <a:r>
              <a:rPr lang="en-US" sz="2200" err="1">
                <a:solidFill>
                  <a:srgbClr val="14558F"/>
                </a:solidFill>
                <a:ea typeface="+mn-lt"/>
                <a:cs typeface="+mn-lt"/>
              </a:rPr>
              <a:t>chwazi</a:t>
            </a:r>
            <a:r>
              <a:rPr lang="en-US" sz="2200">
                <a:solidFill>
                  <a:srgbClr val="14558F"/>
                </a:solidFill>
                <a:ea typeface="+mn-lt"/>
                <a:cs typeface="+mn-lt"/>
              </a:rPr>
              <a:t> “Haitian Creole”</a:t>
            </a:r>
            <a:endParaRPr lang="es-ES" sz="2200">
              <a:solidFill>
                <a:srgbClr val="14558F"/>
              </a:solidFill>
              <a:ea typeface="+mn-lt"/>
              <a:cs typeface="+mn-lt"/>
            </a:endParaRPr>
          </a:p>
          <a:p>
            <a:pPr>
              <a:lnSpc>
                <a:spcPct val="100000"/>
              </a:lnSpc>
              <a:spcBef>
                <a:spcPts val="0"/>
              </a:spcBef>
              <a:spcAft>
                <a:spcPts val="600"/>
              </a:spcAft>
            </a:pPr>
            <a:r>
              <a:rPr lang="ja-JP" altLang="en-US" sz="2200">
                <a:solidFill>
                  <a:srgbClr val="14558F"/>
                </a:solidFill>
                <a:ea typeface="+mn-lt"/>
                <a:cs typeface="+mn-lt"/>
              </a:rPr>
              <a:t>要以普通话参加会议，请单击口语图标并选择</a:t>
            </a:r>
            <a:r>
              <a:rPr lang="en-US" sz="2200">
                <a:solidFill>
                  <a:srgbClr val="14558F"/>
                </a:solidFill>
                <a:ea typeface="+mn-lt"/>
                <a:cs typeface="+mn-lt"/>
              </a:rPr>
              <a:t> "Chinese”.</a:t>
            </a:r>
          </a:p>
          <a:p>
            <a:pPr>
              <a:lnSpc>
                <a:spcPct val="100000"/>
              </a:lnSpc>
              <a:spcBef>
                <a:spcPts val="0"/>
              </a:spcBef>
              <a:spcAft>
                <a:spcPts val="600"/>
              </a:spcAft>
            </a:pPr>
            <a:r>
              <a:rPr lang="en-US" sz="2200" err="1">
                <a:solidFill>
                  <a:srgbClr val="14558F"/>
                </a:solidFill>
                <a:ea typeface="+mn-lt"/>
                <a:cs typeface="+mn-lt"/>
              </a:rPr>
              <a:t>Để</a:t>
            </a:r>
            <a:r>
              <a:rPr lang="en-US" sz="2200">
                <a:solidFill>
                  <a:srgbClr val="14558F"/>
                </a:solidFill>
                <a:ea typeface="+mn-lt"/>
                <a:cs typeface="+mn-lt"/>
              </a:rPr>
              <a:t> </a:t>
            </a:r>
            <a:r>
              <a:rPr lang="en-US" sz="2200" err="1">
                <a:solidFill>
                  <a:srgbClr val="14558F"/>
                </a:solidFill>
                <a:ea typeface="+mn-lt"/>
                <a:cs typeface="+mn-lt"/>
              </a:rPr>
              <a:t>tham</a:t>
            </a:r>
            <a:r>
              <a:rPr lang="en-US" sz="2200">
                <a:solidFill>
                  <a:srgbClr val="14558F"/>
                </a:solidFill>
                <a:ea typeface="+mn-lt"/>
                <a:cs typeface="+mn-lt"/>
              </a:rPr>
              <a:t> </a:t>
            </a:r>
            <a:r>
              <a:rPr lang="en-US" sz="2200" err="1">
                <a:solidFill>
                  <a:srgbClr val="14558F"/>
                </a:solidFill>
                <a:ea typeface="+mn-lt"/>
                <a:cs typeface="+mn-lt"/>
              </a:rPr>
              <a:t>gia</a:t>
            </a:r>
            <a:r>
              <a:rPr lang="en-US" sz="2200">
                <a:solidFill>
                  <a:srgbClr val="14558F"/>
                </a:solidFill>
                <a:ea typeface="+mn-lt"/>
                <a:cs typeface="+mn-lt"/>
              </a:rPr>
              <a:t> </a:t>
            </a:r>
            <a:r>
              <a:rPr lang="en-US" sz="2200" err="1">
                <a:solidFill>
                  <a:srgbClr val="14558F"/>
                </a:solidFill>
                <a:ea typeface="+mn-lt"/>
                <a:cs typeface="+mn-lt"/>
              </a:rPr>
              <a:t>bằng</a:t>
            </a:r>
            <a:r>
              <a:rPr lang="en-US" sz="2200">
                <a:solidFill>
                  <a:srgbClr val="14558F"/>
                </a:solidFill>
                <a:ea typeface="+mn-lt"/>
                <a:cs typeface="+mn-lt"/>
              </a:rPr>
              <a:t> </a:t>
            </a:r>
            <a:r>
              <a:rPr lang="en-US" sz="2200" err="1">
                <a:solidFill>
                  <a:srgbClr val="14558F"/>
                </a:solidFill>
                <a:ea typeface="+mn-lt"/>
                <a:cs typeface="+mn-lt"/>
              </a:rPr>
              <a:t>tiếng</a:t>
            </a:r>
            <a:r>
              <a:rPr lang="en-US" sz="2200">
                <a:solidFill>
                  <a:srgbClr val="14558F"/>
                </a:solidFill>
                <a:ea typeface="+mn-lt"/>
                <a:cs typeface="+mn-lt"/>
              </a:rPr>
              <a:t> Việt, </a:t>
            </a:r>
            <a:r>
              <a:rPr lang="en-US" sz="2200" err="1">
                <a:solidFill>
                  <a:srgbClr val="14558F"/>
                </a:solidFill>
                <a:ea typeface="+mn-lt"/>
                <a:cs typeface="+mn-lt"/>
              </a:rPr>
              <a:t>hãy</a:t>
            </a:r>
            <a:r>
              <a:rPr lang="en-US" sz="2200">
                <a:solidFill>
                  <a:srgbClr val="14558F"/>
                </a:solidFill>
                <a:ea typeface="+mn-lt"/>
                <a:cs typeface="+mn-lt"/>
              </a:rPr>
              <a:t> </a:t>
            </a:r>
            <a:r>
              <a:rPr lang="en-US" sz="2200" err="1">
                <a:solidFill>
                  <a:srgbClr val="14558F"/>
                </a:solidFill>
                <a:ea typeface="+mn-lt"/>
                <a:cs typeface="+mn-lt"/>
              </a:rPr>
              <a:t>bấm</a:t>
            </a:r>
            <a:r>
              <a:rPr lang="en-US" sz="2200">
                <a:solidFill>
                  <a:srgbClr val="14558F"/>
                </a:solidFill>
                <a:ea typeface="+mn-lt"/>
                <a:cs typeface="+mn-lt"/>
              </a:rPr>
              <a:t> </a:t>
            </a:r>
            <a:r>
              <a:rPr lang="en-US" sz="2200" err="1">
                <a:solidFill>
                  <a:srgbClr val="14558F"/>
                </a:solidFill>
                <a:ea typeface="+mn-lt"/>
                <a:cs typeface="+mn-lt"/>
              </a:rPr>
              <a:t>vào</a:t>
            </a:r>
            <a:r>
              <a:rPr lang="en-US" sz="2200">
                <a:solidFill>
                  <a:srgbClr val="14558F"/>
                </a:solidFill>
                <a:ea typeface="+mn-lt"/>
                <a:cs typeface="+mn-lt"/>
              </a:rPr>
              <a:t> </a:t>
            </a:r>
            <a:r>
              <a:rPr lang="en-US" sz="2200" err="1">
                <a:solidFill>
                  <a:srgbClr val="14558F"/>
                </a:solidFill>
                <a:ea typeface="+mn-lt"/>
                <a:cs typeface="+mn-lt"/>
              </a:rPr>
              <a:t>biểu</a:t>
            </a:r>
            <a:r>
              <a:rPr lang="en-US" sz="2200">
                <a:solidFill>
                  <a:srgbClr val="14558F"/>
                </a:solidFill>
                <a:ea typeface="+mn-lt"/>
                <a:cs typeface="+mn-lt"/>
              </a:rPr>
              <a:t> </a:t>
            </a:r>
            <a:r>
              <a:rPr lang="en-US" sz="2200" err="1">
                <a:solidFill>
                  <a:srgbClr val="14558F"/>
                </a:solidFill>
                <a:ea typeface="+mn-lt"/>
                <a:cs typeface="+mn-lt"/>
              </a:rPr>
              <a:t>tượng</a:t>
            </a:r>
            <a:r>
              <a:rPr lang="en-US" sz="2200">
                <a:solidFill>
                  <a:srgbClr val="14558F"/>
                </a:solidFill>
                <a:ea typeface="+mn-lt"/>
                <a:cs typeface="+mn-lt"/>
              </a:rPr>
              <a:t> "</a:t>
            </a:r>
            <a:r>
              <a:rPr lang="en-US" sz="2200" err="1">
                <a:solidFill>
                  <a:srgbClr val="14558F"/>
                </a:solidFill>
                <a:ea typeface="+mn-lt"/>
                <a:cs typeface="+mn-lt"/>
              </a:rPr>
              <a:t>Quả</a:t>
            </a:r>
            <a:r>
              <a:rPr lang="en-US" sz="2200">
                <a:solidFill>
                  <a:srgbClr val="14558F"/>
                </a:solidFill>
                <a:ea typeface="+mn-lt"/>
                <a:cs typeface="+mn-lt"/>
              </a:rPr>
              <a:t> </a:t>
            </a:r>
            <a:r>
              <a:rPr lang="en-US" sz="2200" err="1">
                <a:solidFill>
                  <a:srgbClr val="14558F"/>
                </a:solidFill>
                <a:ea typeface="+mn-lt"/>
                <a:cs typeface="+mn-lt"/>
              </a:rPr>
              <a:t>địa</a:t>
            </a:r>
            <a:r>
              <a:rPr lang="en-US" sz="2200">
                <a:solidFill>
                  <a:srgbClr val="14558F"/>
                </a:solidFill>
                <a:ea typeface="+mn-lt"/>
                <a:cs typeface="+mn-lt"/>
              </a:rPr>
              <a:t> </a:t>
            </a:r>
            <a:r>
              <a:rPr lang="en-US" sz="2200" err="1">
                <a:solidFill>
                  <a:srgbClr val="14558F"/>
                </a:solidFill>
                <a:ea typeface="+mn-lt"/>
                <a:cs typeface="+mn-lt"/>
              </a:rPr>
              <a:t>cầu</a:t>
            </a:r>
            <a:r>
              <a:rPr lang="en-US" sz="2200">
                <a:solidFill>
                  <a:srgbClr val="14558F"/>
                </a:solidFill>
                <a:ea typeface="+mn-lt"/>
                <a:cs typeface="+mn-lt"/>
              </a:rPr>
              <a:t>" </a:t>
            </a:r>
            <a:r>
              <a:rPr lang="en-US" sz="2200" err="1">
                <a:solidFill>
                  <a:srgbClr val="14558F"/>
                </a:solidFill>
                <a:ea typeface="+mn-lt"/>
                <a:cs typeface="+mn-lt"/>
              </a:rPr>
              <a:t>và</a:t>
            </a:r>
            <a:r>
              <a:rPr lang="en-US" sz="2200">
                <a:solidFill>
                  <a:srgbClr val="14558F"/>
                </a:solidFill>
                <a:ea typeface="+mn-lt"/>
                <a:cs typeface="+mn-lt"/>
              </a:rPr>
              <a:t> </a:t>
            </a:r>
            <a:r>
              <a:rPr lang="en-US" sz="2200" err="1">
                <a:solidFill>
                  <a:srgbClr val="14558F"/>
                </a:solidFill>
                <a:ea typeface="+mn-lt"/>
                <a:cs typeface="+mn-lt"/>
              </a:rPr>
              <a:t>chọn</a:t>
            </a:r>
            <a:r>
              <a:rPr lang="en-US" sz="2200">
                <a:solidFill>
                  <a:srgbClr val="14558F"/>
                </a:solidFill>
                <a:ea typeface="+mn-lt"/>
                <a:cs typeface="+mn-lt"/>
              </a:rPr>
              <a:t> </a:t>
            </a:r>
            <a:r>
              <a:rPr lang="en-US" sz="2200" err="1">
                <a:solidFill>
                  <a:srgbClr val="14558F"/>
                </a:solidFill>
                <a:ea typeface="+mn-lt"/>
                <a:cs typeface="+mn-lt"/>
              </a:rPr>
              <a:t>Tiếng</a:t>
            </a:r>
            <a:r>
              <a:rPr lang="en-US" sz="2200">
                <a:solidFill>
                  <a:srgbClr val="14558F"/>
                </a:solidFill>
                <a:ea typeface="+mn-lt"/>
                <a:cs typeface="+mn-lt"/>
              </a:rPr>
              <a:t> Việt</a:t>
            </a:r>
          </a:p>
          <a:p>
            <a:pPr marL="0" indent="0">
              <a:buNone/>
            </a:pPr>
            <a:endParaRPr lang="en-US" b="1">
              <a:solidFill>
                <a:srgbClr val="FF0000"/>
              </a:solidFill>
            </a:endParaRPr>
          </a:p>
          <a:p>
            <a:pPr marL="0" indent="0">
              <a:buNone/>
            </a:pPr>
            <a:r>
              <a:rPr lang="en-US" b="1">
                <a:solidFill>
                  <a:srgbClr val="FF0000"/>
                </a:solidFill>
              </a:rPr>
              <a:t>For those attending in-person, please return interpretation equipment to DPU staff prior to leaving the building.</a:t>
            </a:r>
          </a:p>
        </p:txBody>
      </p:sp>
      <p:pic>
        <p:nvPicPr>
          <p:cNvPr id="5" name="Picture 2" descr="Graphic of how to select your preferred language if needing translation services for the hearing">
            <a:extLst>
              <a:ext uri="{FF2B5EF4-FFF2-40B4-BE49-F238E27FC236}">
                <a16:creationId xmlns:a16="http://schemas.microsoft.com/office/drawing/2014/main" id="{9C03CD01-989F-C5ED-E54D-7CDF9E09ECB9}"/>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58743" t="11291" r="9599" b="1051"/>
          <a:stretch>
            <a:fillRect/>
          </a:stretch>
        </p:blipFill>
        <p:spPr bwMode="auto">
          <a:xfrm>
            <a:off x="9165772" y="3429000"/>
            <a:ext cx="2772341" cy="2766254"/>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7960EB9F-7B60-5762-170C-934DDF6F2072}"/>
              </a:ext>
            </a:extLst>
          </p:cNvPr>
          <p:cNvSpPr txBox="1"/>
          <p:nvPr/>
        </p:nvSpPr>
        <p:spPr>
          <a:xfrm>
            <a:off x="9165772" y="915133"/>
            <a:ext cx="2340428" cy="2308324"/>
          </a:xfrm>
          <a:prstGeom prst="rect">
            <a:avLst/>
          </a:prstGeom>
          <a:noFill/>
          <a:ln>
            <a:solidFill>
              <a:schemeClr val="tx1"/>
            </a:solidFill>
          </a:ln>
        </p:spPr>
        <p:txBody>
          <a:bodyPr wrap="square" rtlCol="0">
            <a:spAutoFit/>
          </a:bodyPr>
          <a:lstStyle/>
          <a:p>
            <a:r>
              <a:rPr lang="en-US">
                <a:solidFill>
                  <a:srgbClr val="14558F"/>
                </a:solidFill>
              </a:rPr>
              <a:t>All Attendees:</a:t>
            </a:r>
          </a:p>
          <a:p>
            <a:pPr marL="285750" indent="-285750">
              <a:buFont typeface="Arial" panose="020B0604020202020204" pitchFamily="34" charset="0"/>
              <a:buChar char="•"/>
            </a:pPr>
            <a:r>
              <a:rPr lang="en-US">
                <a:solidFill>
                  <a:srgbClr val="14558F"/>
                </a:solidFill>
              </a:rPr>
              <a:t>Please speak slowly.</a:t>
            </a:r>
          </a:p>
          <a:p>
            <a:pPr marL="285750" indent="-285750">
              <a:buFont typeface="Arial" panose="020B0604020202020204" pitchFamily="34" charset="0"/>
              <a:buChar char="•"/>
            </a:pPr>
            <a:r>
              <a:rPr lang="en-US">
                <a:solidFill>
                  <a:srgbClr val="14558F"/>
                </a:solidFill>
              </a:rPr>
              <a:t>You must select a language channel, even if viewing the presentation in English.</a:t>
            </a:r>
          </a:p>
        </p:txBody>
      </p:sp>
      <p:sp>
        <p:nvSpPr>
          <p:cNvPr id="4" name="Slide Number Placeholder 3">
            <a:extLst>
              <a:ext uri="{FF2B5EF4-FFF2-40B4-BE49-F238E27FC236}">
                <a16:creationId xmlns:a16="http://schemas.microsoft.com/office/drawing/2014/main" id="{AAA7E8AD-19DF-293F-65EA-B3E6F0FD6384}"/>
              </a:ext>
            </a:extLst>
          </p:cNvPr>
          <p:cNvSpPr>
            <a:spLocks noGrp="1"/>
          </p:cNvSpPr>
          <p:nvPr>
            <p:ph type="sldNum" sz="quarter" idx="12"/>
          </p:nvPr>
        </p:nvSpPr>
        <p:spPr/>
        <p:txBody>
          <a:bodyPr/>
          <a:lstStyle/>
          <a:p>
            <a:fld id="{330EA680-D336-4FF7-8B7A-9848BB0A1C32}" type="slidenum">
              <a:rPr lang="en-US" sz="1800" smtClean="0">
                <a:solidFill>
                  <a:schemeClr val="tx1"/>
                </a:solidFill>
              </a:rPr>
              <a:t>2</a:t>
            </a:fld>
            <a:endParaRPr lang="en-US" sz="1800">
              <a:solidFill>
                <a:schemeClr val="tx1"/>
              </a:solidFill>
            </a:endParaRPr>
          </a:p>
        </p:txBody>
      </p:sp>
      <p:sp>
        <p:nvSpPr>
          <p:cNvPr id="8" name="Rectangle 7">
            <a:extLst>
              <a:ext uri="{FF2B5EF4-FFF2-40B4-BE49-F238E27FC236}">
                <a16:creationId xmlns:a16="http://schemas.microsoft.com/office/drawing/2014/main" id="{9418EC7D-074F-50DB-9CD4-845EFAE00387}"/>
              </a:ext>
              <a:ext uri="{C183D7F6-B498-43B3-948B-1728B52AA6E4}">
                <adec:decorative xmlns:adec="http://schemas.microsoft.com/office/drawing/2017/decorative" val="1"/>
              </a:ext>
            </a:extLst>
          </p:cNvPr>
          <p:cNvSpPr/>
          <p:nvPr/>
        </p:nvSpPr>
        <p:spPr>
          <a:xfrm>
            <a:off x="220318" y="802446"/>
            <a:ext cx="8814825" cy="4605940"/>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2553121996"/>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69BBC72-F160-53FD-F2D3-71A2C08A08BE}"/>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479CD029-5C42-724F-11D2-6C3845599340}"/>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0177A43D-CF9E-24C2-B8DD-54738864AFF4}"/>
              </a:ext>
            </a:extLst>
          </p:cNvPr>
          <p:cNvSpPr>
            <a:spLocks noGrp="1"/>
          </p:cNvSpPr>
          <p:nvPr>
            <p:ph type="title"/>
          </p:nvPr>
        </p:nvSpPr>
        <p:spPr>
          <a:xfrm>
            <a:off x="1199321" y="39995"/>
            <a:ext cx="10515600" cy="1134706"/>
          </a:xfrm>
        </p:spPr>
        <p:txBody>
          <a:bodyPr>
            <a:normAutofit/>
          </a:bodyPr>
          <a:lstStyle/>
          <a:p>
            <a:pPr algn="ctr"/>
            <a:r>
              <a:rPr lang="en-US" sz="3600" b="1"/>
              <a:t>Why Participate?</a:t>
            </a:r>
          </a:p>
        </p:txBody>
      </p:sp>
      <p:sp>
        <p:nvSpPr>
          <p:cNvPr id="5" name="Rectangle 4">
            <a:extLst>
              <a:ext uri="{FF2B5EF4-FFF2-40B4-BE49-F238E27FC236}">
                <a16:creationId xmlns:a16="http://schemas.microsoft.com/office/drawing/2014/main" id="{4F6F1AAA-6015-2B0F-BC4C-D2D4FE2E181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77674B2F-7D39-14EF-BEFF-479392AE1D49}"/>
              </a:ext>
            </a:extLst>
          </p:cNvPr>
          <p:cNvSpPr/>
          <p:nvPr/>
        </p:nvSpPr>
        <p:spPr>
          <a:xfrm>
            <a:off x="437040" y="1734457"/>
            <a:ext cx="11317919" cy="4080925"/>
          </a:xfrm>
          <a:prstGeom prst="rect">
            <a:avLst/>
          </a:prstGeom>
        </p:spPr>
        <p:txBody>
          <a:bodyPr wrap="square" lIns="91440" tIns="45720" rIns="91440" bIns="45720" anchor="t">
            <a:spAutoFit/>
          </a:bodyPr>
          <a:lstStyle/>
          <a:p>
            <a:pPr marL="0" marR="0" lvl="0" indent="0" algn="ctr" defTabSz="914400" rtl="0" eaLnBrk="1" fontAlgn="auto" latinLnBrk="0" hangingPunct="1">
              <a:lnSpc>
                <a:spcPct val="90000"/>
              </a:lnSpc>
              <a:spcBef>
                <a:spcPts val="0"/>
              </a:spcBef>
              <a:spcAft>
                <a:spcPts val="1000"/>
              </a:spcAft>
              <a:buClrTx/>
              <a:buSzTx/>
              <a:buFontTx/>
              <a:buNone/>
              <a:tabLst/>
              <a:defRPr/>
            </a:pPr>
            <a:r>
              <a:rPr kumimoji="0" lang="en-US" sz="3600" b="1" i="0" u="none" strike="noStrike" kern="1200" cap="none" spc="0" normalizeH="0" baseline="0" noProof="0">
                <a:ln>
                  <a:noFill/>
                </a:ln>
                <a:solidFill>
                  <a:prstClr val="black"/>
                </a:solidFill>
                <a:effectLst/>
                <a:uLnTx/>
                <a:uFillTx/>
                <a:latin typeface="Aptos" panose="02110004020202020204"/>
                <a:ea typeface="Calibri"/>
                <a:cs typeface="Calibri"/>
              </a:rPr>
              <a:t>A Robust Record = Better Decisions</a:t>
            </a:r>
            <a:endParaRPr kumimoji="0" lang="en-US" sz="36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685800" marR="0" lvl="0" indent="-457200" algn="l" defTabSz="914400" rtl="0" eaLnBrk="1" fontAlgn="auto" latinLnBrk="0" hangingPunct="1">
              <a:lnSpc>
                <a:spcPct val="90000"/>
              </a:lnSpc>
              <a:spcBef>
                <a:spcPts val="0"/>
              </a:spcBef>
              <a:spcAft>
                <a:spcPts val="100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Aptos" panose="02110004020202020204"/>
                <a:ea typeface="Calibri"/>
                <a:cs typeface="Calibri"/>
              </a:rPr>
              <a:t>Energy decisions have broad ramifications that will impact populations &amp; communities in different ways</a:t>
            </a:r>
          </a:p>
          <a:p>
            <a:pPr marL="685800" marR="0" lvl="0" indent="-457200" algn="l" defTabSz="914400" rtl="0" eaLnBrk="1" fontAlgn="auto" latinLnBrk="0" hangingPunct="1">
              <a:lnSpc>
                <a:spcPct val="90000"/>
              </a:lnSpc>
              <a:spcBef>
                <a:spcPts val="0"/>
              </a:spcBef>
              <a:spcAft>
                <a:spcPts val="100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Aptos" panose="02110004020202020204"/>
                <a:ea typeface="Calibri"/>
                <a:cs typeface="Calibri"/>
              </a:rPr>
              <a:t>You know your community; ensure that decision-makers are informed about the issues that impact </a:t>
            </a:r>
            <a:r>
              <a:rPr kumimoji="0" lang="en-US" sz="3200" b="0" i="0" u="sng" strike="noStrike" kern="1200" cap="none" spc="0" normalizeH="0" baseline="0" noProof="0">
                <a:ln>
                  <a:noFill/>
                </a:ln>
                <a:solidFill>
                  <a:prstClr val="black"/>
                </a:solidFill>
                <a:effectLst/>
                <a:uLnTx/>
                <a:uFillTx/>
                <a:latin typeface="Aptos" panose="02110004020202020204"/>
                <a:ea typeface="Calibri"/>
                <a:cs typeface="Calibri"/>
              </a:rPr>
              <a:t>you &amp; your</a:t>
            </a:r>
            <a:r>
              <a:rPr kumimoji="0" lang="en-US" sz="3200" b="0" i="0" u="none" strike="noStrike" kern="1200" cap="none" spc="0" normalizeH="0" baseline="0" noProof="0">
                <a:ln>
                  <a:noFill/>
                </a:ln>
                <a:solidFill>
                  <a:prstClr val="black"/>
                </a:solidFill>
                <a:effectLst/>
                <a:uLnTx/>
                <a:uFillTx/>
                <a:latin typeface="Aptos" panose="02110004020202020204"/>
                <a:ea typeface="Calibri"/>
                <a:cs typeface="Calibri"/>
              </a:rPr>
              <a:t> community</a:t>
            </a:r>
          </a:p>
          <a:p>
            <a:pPr marL="685800" marR="0" lvl="0" indent="-45720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3200" b="0" i="0" u="none" strike="noStrike" kern="1200" cap="none" spc="0" normalizeH="0" baseline="0" noProof="0">
                <a:ln>
                  <a:noFill/>
                </a:ln>
                <a:solidFill>
                  <a:prstClr val="black"/>
                </a:solidFill>
                <a:effectLst/>
                <a:uLnTx/>
                <a:uFillTx/>
                <a:latin typeface="Aptos" panose="02110004020202020204"/>
                <a:ea typeface="Calibri"/>
                <a:cs typeface="Calibri"/>
              </a:rPr>
              <a:t>Participation &amp; broad engagement supports accountability &amp; transparency</a:t>
            </a:r>
          </a:p>
        </p:txBody>
      </p:sp>
      <p:sp>
        <p:nvSpPr>
          <p:cNvPr id="7" name="Footer Placeholder 2">
            <a:extLst>
              <a:ext uri="{FF2B5EF4-FFF2-40B4-BE49-F238E27FC236}">
                <a16:creationId xmlns:a16="http://schemas.microsoft.com/office/drawing/2014/main" id="{C6B9E1C8-0EAF-95B8-FC5D-9B74A909D748}"/>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1275DA86-A1A0-F1EF-E8C2-C14C95C5A7E1}"/>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20</a:t>
            </a:fld>
            <a:endParaRPr lang="en-US">
              <a:solidFill>
                <a:schemeClr val="tx1"/>
              </a:solidFill>
            </a:endParaRPr>
          </a:p>
        </p:txBody>
      </p:sp>
    </p:spTree>
    <p:extLst>
      <p:ext uri="{BB962C8B-B14F-4D97-AF65-F5344CB8AC3E}">
        <p14:creationId xmlns:p14="http://schemas.microsoft.com/office/powerpoint/2010/main" val="40145408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Picture 22">
            <a:extLst>
              <a:ext uri="{FF2B5EF4-FFF2-40B4-BE49-F238E27FC236}">
                <a16:creationId xmlns:a16="http://schemas.microsoft.com/office/drawing/2014/main" id="{D9D76F0A-02E2-C430-4128-16954CED230F}"/>
              </a:ext>
              <a:ext uri="{C183D7F6-B498-43B3-948B-1728B52AA6E4}">
                <adec:decorative xmlns:adec="http://schemas.microsoft.com/office/drawing/2017/decorative" val="1"/>
              </a:ext>
            </a:extLst>
          </p:cNvPr>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27" name="Title 3">
            <a:extLst>
              <a:ext uri="{FF2B5EF4-FFF2-40B4-BE49-F238E27FC236}">
                <a16:creationId xmlns:a16="http://schemas.microsoft.com/office/drawing/2014/main" id="{609309CA-6669-3916-46D1-8006FB79BD67}"/>
              </a:ext>
            </a:extLst>
          </p:cNvPr>
          <p:cNvSpPr>
            <a:spLocks noGrp="1"/>
          </p:cNvSpPr>
          <p:nvPr>
            <p:ph type="title"/>
          </p:nvPr>
        </p:nvSpPr>
        <p:spPr>
          <a:xfrm>
            <a:off x="1199321" y="39995"/>
            <a:ext cx="10515600" cy="1134706"/>
          </a:xfrm>
        </p:spPr>
        <p:txBody>
          <a:bodyPr>
            <a:normAutofit/>
          </a:bodyPr>
          <a:lstStyle/>
          <a:p>
            <a:pPr algn="ctr"/>
            <a:r>
              <a:rPr lang="en-US" sz="3600" b="1"/>
              <a:t>How can you participate?</a:t>
            </a:r>
          </a:p>
        </p:txBody>
      </p:sp>
      <p:sp>
        <p:nvSpPr>
          <p:cNvPr id="28" name="Rectangle 27">
            <a:extLst>
              <a:ext uri="{FF2B5EF4-FFF2-40B4-BE49-F238E27FC236}">
                <a16:creationId xmlns:a16="http://schemas.microsoft.com/office/drawing/2014/main" id="{6A91A735-E68C-21B2-F827-E8E3FABDA687}"/>
              </a:ext>
              <a:ext uri="{C183D7F6-B498-43B3-948B-1728B52AA6E4}">
                <adec:decorative xmlns:adec="http://schemas.microsoft.com/office/drawing/2017/decorative" val="1"/>
              </a:ext>
            </a:extLst>
          </p:cNvPr>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cxnSp>
        <p:nvCxnSpPr>
          <p:cNvPr id="8" name="Straight Arrow Connector 7">
            <a:extLst>
              <a:ext uri="{FF2B5EF4-FFF2-40B4-BE49-F238E27FC236}">
                <a16:creationId xmlns:a16="http://schemas.microsoft.com/office/drawing/2014/main" id="{907A98EB-2751-1FA2-6348-6BF8BEB37C90}"/>
              </a:ext>
              <a:ext uri="{C183D7F6-B498-43B3-948B-1728B52AA6E4}">
                <adec:decorative xmlns:adec="http://schemas.microsoft.com/office/drawing/2017/decorative" val="1"/>
              </a:ext>
            </a:extLst>
          </p:cNvPr>
          <p:cNvCxnSpPr>
            <a:cxnSpLocks/>
          </p:cNvCxnSpPr>
          <p:nvPr/>
        </p:nvCxnSpPr>
        <p:spPr>
          <a:xfrm>
            <a:off x="203200" y="4368795"/>
            <a:ext cx="11755120" cy="0"/>
          </a:xfrm>
          <a:prstGeom prst="straightConnector1">
            <a:avLst/>
          </a:prstGeom>
          <a:ln w="76200">
            <a:headEnd type="triangle"/>
            <a:tailEnd type="triangle"/>
          </a:ln>
        </p:spPr>
        <p:style>
          <a:lnRef idx="1">
            <a:schemeClr val="accent1"/>
          </a:lnRef>
          <a:fillRef idx="0">
            <a:schemeClr val="accent1"/>
          </a:fillRef>
          <a:effectRef idx="0">
            <a:schemeClr val="accent1"/>
          </a:effectRef>
          <a:fontRef idx="minor">
            <a:schemeClr val="tx1"/>
          </a:fontRef>
        </p:style>
      </p:cxnSp>
      <p:sp>
        <p:nvSpPr>
          <p:cNvPr id="9" name="TextBox 8">
            <a:extLst>
              <a:ext uri="{FF2B5EF4-FFF2-40B4-BE49-F238E27FC236}">
                <a16:creationId xmlns:a16="http://schemas.microsoft.com/office/drawing/2014/main" id="{DE0BC75B-FB5B-E8D5-6301-B55593525B20}"/>
              </a:ext>
            </a:extLst>
          </p:cNvPr>
          <p:cNvSpPr txBox="1"/>
          <p:nvPr/>
        </p:nvSpPr>
        <p:spPr>
          <a:xfrm>
            <a:off x="371734" y="4656107"/>
            <a:ext cx="24883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Lowest amount of time, money, energy</a:t>
            </a:r>
          </a:p>
        </p:txBody>
      </p:sp>
      <p:grpSp>
        <p:nvGrpSpPr>
          <p:cNvPr id="2" name="Group 1" descr="&quot;Visit DPU File Room&quot; verbiage next to picture of mail.">
            <a:extLst>
              <a:ext uri="{FF2B5EF4-FFF2-40B4-BE49-F238E27FC236}">
                <a16:creationId xmlns:a16="http://schemas.microsoft.com/office/drawing/2014/main" id="{BC4A7244-B7E3-2F23-7D2F-E8626FED392F}"/>
              </a:ext>
            </a:extLst>
          </p:cNvPr>
          <p:cNvGrpSpPr/>
          <p:nvPr/>
        </p:nvGrpSpPr>
        <p:grpSpPr>
          <a:xfrm>
            <a:off x="41636" y="2345424"/>
            <a:ext cx="2307454" cy="1804340"/>
            <a:chOff x="41636" y="2345424"/>
            <a:chExt cx="2307454" cy="1804340"/>
          </a:xfrm>
        </p:grpSpPr>
        <p:sp>
          <p:nvSpPr>
            <p:cNvPr id="11" name="TextBox 10">
              <a:extLst>
                <a:ext uri="{FF2B5EF4-FFF2-40B4-BE49-F238E27FC236}">
                  <a16:creationId xmlns:a16="http://schemas.microsoft.com/office/drawing/2014/main" id="{35E716CC-88B6-0AAC-FC48-B146A69FE8A4}"/>
                </a:ext>
              </a:extLst>
            </p:cNvPr>
            <p:cNvSpPr txBox="1"/>
            <p:nvPr/>
          </p:nvSpPr>
          <p:spPr>
            <a:xfrm>
              <a:off x="41636" y="3503433"/>
              <a:ext cx="2307454"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Visit the DPU File Room</a:t>
              </a:r>
            </a:p>
          </p:txBody>
        </p:sp>
        <p:pic>
          <p:nvPicPr>
            <p:cNvPr id="7" name="Graphic 6" descr="Open envelope with solid fill">
              <a:extLst>
                <a:ext uri="{FF2B5EF4-FFF2-40B4-BE49-F238E27FC236}">
                  <a16:creationId xmlns:a16="http://schemas.microsoft.com/office/drawing/2014/main" id="{88BCF86C-4E9B-1B45-60B7-5BDA1F452A2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38163" y="2345424"/>
              <a:ext cx="914400" cy="914400"/>
            </a:xfrm>
            <a:prstGeom prst="rect">
              <a:avLst/>
            </a:prstGeom>
          </p:spPr>
        </p:pic>
      </p:grpSp>
      <p:grpSp>
        <p:nvGrpSpPr>
          <p:cNvPr id="3" name="Group 2" descr="&quot;File written comments&quot; verbiage next to picture of a pen that's drawing.">
            <a:extLst>
              <a:ext uri="{FF2B5EF4-FFF2-40B4-BE49-F238E27FC236}">
                <a16:creationId xmlns:a16="http://schemas.microsoft.com/office/drawing/2014/main" id="{3C32EFF8-97F2-C2BD-D230-A6E281091320}"/>
              </a:ext>
            </a:extLst>
          </p:cNvPr>
          <p:cNvGrpSpPr/>
          <p:nvPr/>
        </p:nvGrpSpPr>
        <p:grpSpPr>
          <a:xfrm>
            <a:off x="2750167" y="2365048"/>
            <a:ext cx="2170547" cy="1784716"/>
            <a:chOff x="2869630" y="2365048"/>
            <a:chExt cx="2170547" cy="1784716"/>
          </a:xfrm>
        </p:grpSpPr>
        <p:sp>
          <p:nvSpPr>
            <p:cNvPr id="12" name="TextBox 11">
              <a:extLst>
                <a:ext uri="{FF2B5EF4-FFF2-40B4-BE49-F238E27FC236}">
                  <a16:creationId xmlns:a16="http://schemas.microsoft.com/office/drawing/2014/main" id="{38B741BE-D724-56BD-38E1-B1E3C732C499}"/>
                </a:ext>
              </a:extLst>
            </p:cNvPr>
            <p:cNvSpPr txBox="1"/>
            <p:nvPr/>
          </p:nvSpPr>
          <p:spPr>
            <a:xfrm>
              <a:off x="2869630" y="3503433"/>
              <a:ext cx="2170547"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File written comments</a:t>
              </a:r>
            </a:p>
          </p:txBody>
        </p:sp>
        <p:pic>
          <p:nvPicPr>
            <p:cNvPr id="16" name="Graphic 15" descr="Scribble with solid fill">
              <a:extLst>
                <a:ext uri="{FF2B5EF4-FFF2-40B4-BE49-F238E27FC236}">
                  <a16:creationId xmlns:a16="http://schemas.microsoft.com/office/drawing/2014/main" id="{5426C5CC-CD83-C568-C891-08FF62A88F28}"/>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flipH="1">
              <a:off x="3497704" y="2365048"/>
              <a:ext cx="914400" cy="914400"/>
            </a:xfrm>
            <a:prstGeom prst="rect">
              <a:avLst/>
            </a:prstGeom>
          </p:spPr>
        </p:pic>
      </p:grpSp>
      <p:grpSp>
        <p:nvGrpSpPr>
          <p:cNvPr id="17" name="Group 16" descr="&quot;Speak at a public hearing&quot; verbiage next to image of someone at a podium.">
            <a:extLst>
              <a:ext uri="{FF2B5EF4-FFF2-40B4-BE49-F238E27FC236}">
                <a16:creationId xmlns:a16="http://schemas.microsoft.com/office/drawing/2014/main" id="{CC8F1B76-6952-E89D-E73F-5566C4296695}"/>
              </a:ext>
            </a:extLst>
          </p:cNvPr>
          <p:cNvGrpSpPr/>
          <p:nvPr/>
        </p:nvGrpSpPr>
        <p:grpSpPr>
          <a:xfrm>
            <a:off x="5329825" y="2466611"/>
            <a:ext cx="2380348" cy="1693043"/>
            <a:chOff x="4927305" y="2466611"/>
            <a:chExt cx="2380348" cy="1693043"/>
          </a:xfrm>
        </p:grpSpPr>
        <p:sp>
          <p:nvSpPr>
            <p:cNvPr id="5" name="TextBox 4">
              <a:extLst>
                <a:ext uri="{FF2B5EF4-FFF2-40B4-BE49-F238E27FC236}">
                  <a16:creationId xmlns:a16="http://schemas.microsoft.com/office/drawing/2014/main" id="{BD2DC94A-094C-8CB2-4BCD-ED57865D7177}"/>
                </a:ext>
              </a:extLst>
            </p:cNvPr>
            <p:cNvSpPr txBox="1"/>
            <p:nvPr/>
          </p:nvSpPr>
          <p:spPr>
            <a:xfrm>
              <a:off x="4927305" y="3513323"/>
              <a:ext cx="2380348" cy="646331"/>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Speak at a public hearing</a:t>
              </a:r>
            </a:p>
          </p:txBody>
        </p:sp>
        <p:pic>
          <p:nvPicPr>
            <p:cNvPr id="20" name="Graphic 19" descr="Lecturer outline">
              <a:extLst>
                <a:ext uri="{FF2B5EF4-FFF2-40B4-BE49-F238E27FC236}">
                  <a16:creationId xmlns:a16="http://schemas.microsoft.com/office/drawing/2014/main" id="{8AC78FD1-6F33-0B5A-B0A9-E74E922B10EB}"/>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5655209" y="2466611"/>
              <a:ext cx="914400" cy="914400"/>
            </a:xfrm>
            <a:prstGeom prst="rect">
              <a:avLst/>
            </a:prstGeom>
          </p:spPr>
        </p:pic>
      </p:grpSp>
      <p:grpSp>
        <p:nvGrpSpPr>
          <p:cNvPr id="19" name="Group 18" descr="&quot;Limited Participant&quot; verbiage next to image of a document.">
            <a:extLst>
              <a:ext uri="{FF2B5EF4-FFF2-40B4-BE49-F238E27FC236}">
                <a16:creationId xmlns:a16="http://schemas.microsoft.com/office/drawing/2014/main" id="{E47AA6DB-4FF8-28B6-C837-B6B27C679B50}"/>
              </a:ext>
            </a:extLst>
          </p:cNvPr>
          <p:cNvGrpSpPr/>
          <p:nvPr/>
        </p:nvGrpSpPr>
        <p:grpSpPr>
          <a:xfrm>
            <a:off x="8091728" y="2466611"/>
            <a:ext cx="1920060" cy="1688685"/>
            <a:chOff x="8392860" y="2466611"/>
            <a:chExt cx="1920060" cy="1688685"/>
          </a:xfrm>
        </p:grpSpPr>
        <p:sp>
          <p:nvSpPr>
            <p:cNvPr id="13" name="TextBox 12">
              <a:extLst>
                <a:ext uri="{FF2B5EF4-FFF2-40B4-BE49-F238E27FC236}">
                  <a16:creationId xmlns:a16="http://schemas.microsoft.com/office/drawing/2014/main" id="{E410CC62-953F-A1C9-AB52-8AD678D116C1}"/>
                </a:ext>
              </a:extLst>
            </p:cNvPr>
            <p:cNvSpPr txBox="1"/>
            <p:nvPr/>
          </p:nvSpPr>
          <p:spPr>
            <a:xfrm>
              <a:off x="8392860" y="3508965"/>
              <a:ext cx="192006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Limited Participant</a:t>
              </a:r>
            </a:p>
          </p:txBody>
        </p:sp>
        <p:pic>
          <p:nvPicPr>
            <p:cNvPr id="22" name="Graphic 21" descr="Document with solid fill">
              <a:extLst>
                <a:ext uri="{FF2B5EF4-FFF2-40B4-BE49-F238E27FC236}">
                  <a16:creationId xmlns:a16="http://schemas.microsoft.com/office/drawing/2014/main" id="{997766B1-F6EC-1705-A102-6902CADC0F0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8895690" y="2466611"/>
              <a:ext cx="914400" cy="914400"/>
            </a:xfrm>
            <a:prstGeom prst="rect">
              <a:avLst/>
            </a:prstGeom>
          </p:spPr>
        </p:pic>
      </p:grpSp>
      <p:grpSp>
        <p:nvGrpSpPr>
          <p:cNvPr id="21" name="Group 20" descr="&quot;Intervenor Status&quot; verbiage next to image of a computer with multiple people on the screen.">
            <a:extLst>
              <a:ext uri="{FF2B5EF4-FFF2-40B4-BE49-F238E27FC236}">
                <a16:creationId xmlns:a16="http://schemas.microsoft.com/office/drawing/2014/main" id="{A282397C-8963-CFE7-0792-93325D38CE6E}"/>
              </a:ext>
            </a:extLst>
          </p:cNvPr>
          <p:cNvGrpSpPr/>
          <p:nvPr/>
        </p:nvGrpSpPr>
        <p:grpSpPr>
          <a:xfrm>
            <a:off x="10420899" y="2466611"/>
            <a:ext cx="1726290" cy="1683153"/>
            <a:chOff x="10420899" y="2466611"/>
            <a:chExt cx="1726290" cy="1683153"/>
          </a:xfrm>
        </p:grpSpPr>
        <p:sp>
          <p:nvSpPr>
            <p:cNvPr id="14" name="TextBox 13">
              <a:extLst>
                <a:ext uri="{FF2B5EF4-FFF2-40B4-BE49-F238E27FC236}">
                  <a16:creationId xmlns:a16="http://schemas.microsoft.com/office/drawing/2014/main" id="{F6AAF327-7654-3597-6FDF-E7C10D9244F6}"/>
                </a:ext>
              </a:extLst>
            </p:cNvPr>
            <p:cNvSpPr txBox="1"/>
            <p:nvPr/>
          </p:nvSpPr>
          <p:spPr>
            <a:xfrm>
              <a:off x="10420899" y="3503433"/>
              <a:ext cx="172629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Intervenor Status</a:t>
              </a:r>
            </a:p>
          </p:txBody>
        </p:sp>
        <p:pic>
          <p:nvPicPr>
            <p:cNvPr id="24" name="Graphic 23" descr="Online meeting with solid fill">
              <a:extLst>
                <a:ext uri="{FF2B5EF4-FFF2-40B4-BE49-F238E27FC236}">
                  <a16:creationId xmlns:a16="http://schemas.microsoft.com/office/drawing/2014/main" id="{F3BAC93D-3D35-CAA5-3809-4B95309CAEAA}"/>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0832212" y="2466611"/>
              <a:ext cx="914400" cy="914400"/>
            </a:xfrm>
            <a:prstGeom prst="rect">
              <a:avLst/>
            </a:prstGeom>
          </p:spPr>
        </p:pic>
      </p:grpSp>
      <p:sp>
        <p:nvSpPr>
          <p:cNvPr id="10" name="TextBox 9">
            <a:extLst>
              <a:ext uri="{FF2B5EF4-FFF2-40B4-BE49-F238E27FC236}">
                <a16:creationId xmlns:a16="http://schemas.microsoft.com/office/drawing/2014/main" id="{AEB11994-766D-5E8D-3916-2C04600B2AF3}"/>
              </a:ext>
            </a:extLst>
          </p:cNvPr>
          <p:cNvSpPr txBox="1"/>
          <p:nvPr/>
        </p:nvSpPr>
        <p:spPr>
          <a:xfrm>
            <a:off x="9331899" y="4656107"/>
            <a:ext cx="2488367"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a:ln>
                  <a:noFill/>
                </a:ln>
                <a:solidFill>
                  <a:prstClr val="black"/>
                </a:solidFill>
                <a:effectLst/>
                <a:uLnTx/>
                <a:uFillTx/>
                <a:latin typeface="Aptos" panose="02110004020202020204"/>
                <a:ea typeface="+mn-ea"/>
                <a:cs typeface="+mn-cs"/>
              </a:rPr>
              <a:t>Highest amount of time, money, energy</a:t>
            </a:r>
          </a:p>
        </p:txBody>
      </p:sp>
      <p:sp>
        <p:nvSpPr>
          <p:cNvPr id="29" name="Footer Placeholder 2">
            <a:extLst>
              <a:ext uri="{FF2B5EF4-FFF2-40B4-BE49-F238E27FC236}">
                <a16:creationId xmlns:a16="http://schemas.microsoft.com/office/drawing/2014/main" id="{7D046E24-A97D-38EE-B717-FD4F8D9B215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6" name="Slide Number Placeholder 3">
            <a:extLst>
              <a:ext uri="{FF2B5EF4-FFF2-40B4-BE49-F238E27FC236}">
                <a16:creationId xmlns:a16="http://schemas.microsoft.com/office/drawing/2014/main" id="{4E44654F-97D8-418E-ACD0-969F697E090D}"/>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21</a:t>
            </a:fld>
            <a:endParaRPr lang="en-US">
              <a:solidFill>
                <a:schemeClr val="tx1"/>
              </a:solidFill>
            </a:endParaRPr>
          </a:p>
        </p:txBody>
      </p:sp>
    </p:spTree>
    <p:extLst>
      <p:ext uri="{BB962C8B-B14F-4D97-AF65-F5344CB8AC3E}">
        <p14:creationId xmlns:p14="http://schemas.microsoft.com/office/powerpoint/2010/main" val="314553360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AEAA58C-DCF2-8859-D820-FC020309C104}"/>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62841732-9C30-A51D-EB57-3AF2912DDABD}"/>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79D9B91A-79C8-9229-02C4-FC27E7050D11}"/>
              </a:ext>
            </a:extLst>
          </p:cNvPr>
          <p:cNvSpPr>
            <a:spLocks noGrp="1"/>
          </p:cNvSpPr>
          <p:nvPr>
            <p:ph type="title"/>
          </p:nvPr>
        </p:nvSpPr>
        <p:spPr>
          <a:xfrm>
            <a:off x="1212575" y="39995"/>
            <a:ext cx="10515600" cy="1134706"/>
          </a:xfrm>
        </p:spPr>
        <p:txBody>
          <a:bodyPr>
            <a:normAutofit/>
          </a:bodyPr>
          <a:lstStyle/>
          <a:p>
            <a:pPr algn="ctr"/>
            <a:r>
              <a:rPr lang="en-US" sz="3600" b="1"/>
              <a:t>Considerations for New Intervenors </a:t>
            </a:r>
            <a:br>
              <a:rPr lang="en-US" sz="3600" b="1"/>
            </a:br>
            <a:r>
              <a:rPr lang="en-US" sz="3600" b="1"/>
              <a:t>(this is not legal advice)</a:t>
            </a:r>
          </a:p>
        </p:txBody>
      </p:sp>
      <p:sp>
        <p:nvSpPr>
          <p:cNvPr id="5" name="Rectangle 4">
            <a:extLst>
              <a:ext uri="{FF2B5EF4-FFF2-40B4-BE49-F238E27FC236}">
                <a16:creationId xmlns:a16="http://schemas.microsoft.com/office/drawing/2014/main" id="{DA50AAEA-495E-63BF-564D-213AE044190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7EA8AD3-3965-3EB2-7889-EB8C5D5DFEF0}"/>
              </a:ext>
            </a:extLst>
          </p:cNvPr>
          <p:cNvSpPr/>
          <p:nvPr/>
        </p:nvSpPr>
        <p:spPr>
          <a:xfrm>
            <a:off x="598150" y="1941244"/>
            <a:ext cx="10995700" cy="4004173"/>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90000"/>
              </a:lnSpc>
              <a:spcBef>
                <a:spcPts val="100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What are your primary goals for the proceeding?</a:t>
            </a:r>
          </a:p>
          <a:p>
            <a:pPr marL="914400" marR="0" lvl="2"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What is the scope:  Can </a:t>
            </a:r>
            <a:r>
              <a:rPr kumimoji="0" lang="en-US" sz="2600" b="0" i="0" u="sng" strike="noStrike" kern="1200" cap="none" spc="0" normalizeH="0" baseline="0" noProof="0">
                <a:ln>
                  <a:noFill/>
                </a:ln>
                <a:solidFill>
                  <a:prstClr val="black"/>
                </a:solidFill>
                <a:effectLst/>
                <a:uLnTx/>
                <a:uFillTx/>
                <a:latin typeface="Aptos" panose="02110004020202020204"/>
                <a:ea typeface="Calibri"/>
                <a:cs typeface="Calibri"/>
              </a:rPr>
              <a:t>these decision-makers</a:t>
            </a: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 address your goals through </a:t>
            </a:r>
            <a:r>
              <a:rPr kumimoji="0" lang="en-US" sz="2600" b="0" i="0" u="sng" strike="noStrike" kern="1200" cap="none" spc="0" normalizeH="0" baseline="0" noProof="0">
                <a:ln>
                  <a:noFill/>
                </a:ln>
                <a:solidFill>
                  <a:prstClr val="black"/>
                </a:solidFill>
                <a:effectLst/>
                <a:uLnTx/>
                <a:uFillTx/>
                <a:latin typeface="Aptos" panose="02110004020202020204"/>
                <a:ea typeface="Calibri"/>
                <a:cs typeface="Calibri"/>
              </a:rPr>
              <a:t>this adjudicatory proceeding</a:t>
            </a: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a:t>
            </a: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black"/>
              </a:solidFill>
              <a:effectLst/>
              <a:uLnTx/>
              <a:uFillTx/>
              <a:latin typeface="Aptos" panose="02110004020202020204"/>
              <a:ea typeface="+mn-ea"/>
              <a:cs typeface="+mn-cs"/>
            </a:endParaRPr>
          </a:p>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What types of experts will you need to support your case?</a:t>
            </a:r>
          </a:p>
          <a:p>
            <a:pPr marL="914400" marR="0" lvl="2"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Community, technical, scientific, financial, legal experts</a:t>
            </a: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Are there are other entities that share your perspective?</a:t>
            </a:r>
          </a:p>
          <a:p>
            <a:pPr marL="914400" marR="0" lvl="2" indent="-457200" algn="l" defTabSz="914400" rtl="0" eaLnBrk="1" fontAlgn="auto" latinLnBrk="0" hangingPunct="1">
              <a:lnSpc>
                <a:spcPct val="100000"/>
              </a:lnSpc>
              <a:spcBef>
                <a:spcPts val="0"/>
              </a:spcBef>
              <a:spcAft>
                <a:spcPts val="60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Explore opportunities to collaborate and/or </a:t>
            </a: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potentially share expenses</a:t>
            </a:r>
            <a:endParaRPr kumimoji="0" lang="en-US" sz="28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endParaRPr>
          </a:p>
        </p:txBody>
      </p:sp>
      <p:sp>
        <p:nvSpPr>
          <p:cNvPr id="7" name="Footer Placeholder 2">
            <a:extLst>
              <a:ext uri="{FF2B5EF4-FFF2-40B4-BE49-F238E27FC236}">
                <a16:creationId xmlns:a16="http://schemas.microsoft.com/office/drawing/2014/main" id="{85B88FDC-9BC5-9C45-8E6E-499FCC170C0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FE3A7E19-7996-C690-FD2A-56A2ADD668E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22</a:t>
            </a:fld>
            <a:endParaRPr lang="en-US">
              <a:solidFill>
                <a:schemeClr val="tx1"/>
              </a:solidFill>
            </a:endParaRPr>
          </a:p>
        </p:txBody>
      </p:sp>
    </p:spTree>
    <p:extLst>
      <p:ext uri="{BB962C8B-B14F-4D97-AF65-F5344CB8AC3E}">
        <p14:creationId xmlns:p14="http://schemas.microsoft.com/office/powerpoint/2010/main" val="358754174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930AA95-8C2E-DA0B-1F78-9DDFB62999C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B4DDB45-7FB8-6CCB-2379-631AAC6DE2FE}"/>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62BD09B2-D6A9-5273-36B6-220BCDE1FB95}"/>
              </a:ext>
            </a:extLst>
          </p:cNvPr>
          <p:cNvSpPr>
            <a:spLocks noGrp="1"/>
          </p:cNvSpPr>
          <p:nvPr>
            <p:ph type="title"/>
          </p:nvPr>
        </p:nvSpPr>
        <p:spPr>
          <a:xfrm>
            <a:off x="1212575" y="39995"/>
            <a:ext cx="10515600" cy="1134706"/>
          </a:xfrm>
        </p:spPr>
        <p:txBody>
          <a:bodyPr>
            <a:noAutofit/>
          </a:bodyPr>
          <a:lstStyle/>
          <a:p>
            <a:pPr algn="ctr"/>
            <a:r>
              <a:rPr lang="en-US" sz="3600" b="1"/>
              <a:t>Considerations for New Intervenors (cont.) </a:t>
            </a:r>
            <a:br>
              <a:rPr lang="en-US" sz="3600" b="1"/>
            </a:br>
            <a:r>
              <a:rPr lang="en-US" sz="3600" b="1"/>
              <a:t>(this is not legal advice)</a:t>
            </a:r>
          </a:p>
        </p:txBody>
      </p:sp>
      <p:sp>
        <p:nvSpPr>
          <p:cNvPr id="5" name="Rectangle 4">
            <a:extLst>
              <a:ext uri="{FF2B5EF4-FFF2-40B4-BE49-F238E27FC236}">
                <a16:creationId xmlns:a16="http://schemas.microsoft.com/office/drawing/2014/main" id="{63816BC4-6799-2179-7923-7A304A9860A7}"/>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E02B70A2-FD85-E9FA-7C82-0DAD0BA53695}"/>
              </a:ext>
            </a:extLst>
          </p:cNvPr>
          <p:cNvSpPr/>
          <p:nvPr/>
        </p:nvSpPr>
        <p:spPr>
          <a:xfrm>
            <a:off x="305161" y="1489021"/>
            <a:ext cx="11581678" cy="4981941"/>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Track all </a:t>
            </a:r>
            <a:r>
              <a:rPr kumimoji="0" lang="en-US" sz="2400" b="0" i="0" u="sng" strike="noStrike" kern="1200" cap="none" spc="0" normalizeH="0" baseline="0" noProof="0">
                <a:ln>
                  <a:noFill/>
                </a:ln>
                <a:solidFill>
                  <a:prstClr val="black"/>
                </a:solidFill>
                <a:effectLst/>
                <a:uLnTx/>
                <a:uFillTx/>
                <a:latin typeface="Aptos" panose="02110004020202020204"/>
                <a:ea typeface="Calibri"/>
                <a:cs typeface="Calibri"/>
              </a:rPr>
              <a:t>deadlines</a:t>
            </a:r>
          </a:p>
          <a:p>
            <a:pPr marL="914400" marR="0" lvl="1" indent="-457200" algn="l" defTabSz="914400" rtl="0" eaLnBrk="1" fontAlgn="auto" latinLnBrk="0" hangingPunct="1">
              <a:lnSpc>
                <a:spcPct val="90000"/>
              </a:lnSpc>
              <a:spcBef>
                <a:spcPts val="0"/>
              </a:spcBef>
              <a:spcAft>
                <a:spcPts val="600"/>
              </a:spcAft>
              <a:buClrTx/>
              <a:buSzTx/>
              <a:buFont typeface="Courier New" panose="020B0604020202020204" pitchFamily="34" charset="0"/>
              <a:buChar char="o"/>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Shortly after a petition is filed, the DPU will issue an “Order of Notice” &amp; a “Notice of Filing and Public Hearing” announcing:</a:t>
            </a:r>
          </a:p>
          <a:p>
            <a:pPr marL="1600200" marR="0" lvl="3" indent="-457200" algn="l" defTabSz="914400" rtl="0" eaLnBrk="1" fontAlgn="auto" latinLnBrk="0" hangingPunct="1">
              <a:lnSpc>
                <a:spcPct val="90000"/>
              </a:lnSpc>
              <a:spcBef>
                <a:spcPts val="0"/>
              </a:spcBef>
              <a:spcAft>
                <a:spcPts val="600"/>
              </a:spcAft>
              <a:buClrTx/>
              <a:buSzTx/>
              <a:buFont typeface="Wingdings"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Public hearings dates (with an opportunity for oral &amp; written Comments)</a:t>
            </a:r>
          </a:p>
          <a:p>
            <a:pPr marL="1600200" marR="0" lvl="3" indent="-457200" algn="l" defTabSz="914400" rtl="0" eaLnBrk="1" fontAlgn="auto" latinLnBrk="0" hangingPunct="1">
              <a:lnSpc>
                <a:spcPct val="90000"/>
              </a:lnSpc>
              <a:spcBef>
                <a:spcPts val="0"/>
              </a:spcBef>
              <a:spcAft>
                <a:spcPts val="0"/>
              </a:spcAft>
              <a:buClrTx/>
              <a:buSzTx/>
              <a:buFont typeface="Wingdings"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Deadlines for </a:t>
            </a:r>
            <a:r>
              <a:rPr kumimoji="0" lang="en-US" sz="2400" b="0" i="0" u="sng" strike="noStrike" kern="1200" cap="none" spc="0" normalizeH="0" baseline="0" noProof="0">
                <a:ln>
                  <a:noFill/>
                </a:ln>
                <a:solidFill>
                  <a:prstClr val="black"/>
                </a:solidFill>
                <a:effectLst/>
                <a:uLnTx/>
                <a:uFillTx/>
                <a:latin typeface="Aptos" panose="02110004020202020204"/>
                <a:ea typeface="Calibri"/>
                <a:cs typeface="Calibri"/>
              </a:rPr>
              <a:t>petitions to intervene, deadline to apply for the ISGP</a:t>
            </a: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 &amp; deadlines for Comments</a:t>
            </a:r>
          </a:p>
          <a:p>
            <a:pPr marL="1143000" marR="0" lvl="3"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914400" marR="0" lvl="1" indent="-457200" algn="l" defTabSz="914400" rtl="0" eaLnBrk="1" fontAlgn="auto" latinLnBrk="0" hangingPunct="1">
              <a:lnSpc>
                <a:spcPct val="90000"/>
              </a:lnSpc>
              <a:spcBef>
                <a:spcPts val="0"/>
              </a:spcBef>
              <a:spcAft>
                <a:spcPts val="600"/>
              </a:spcAft>
              <a:buClrTx/>
              <a:buSzTx/>
              <a:buFont typeface="Courier New" panose="020B0604020202020204" pitchFamily="34" charset="0"/>
              <a:buChar char="o"/>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Procedural Schedule will include key deadlines</a:t>
            </a: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1371600" marR="0" lvl="2" indent="-457200" algn="l" defTabSz="914400" rtl="0" eaLnBrk="1" fontAlgn="auto" latinLnBrk="0" hangingPunct="1">
              <a:lnSpc>
                <a:spcPct val="90000"/>
              </a:lnSpc>
              <a:spcBef>
                <a:spcPts val="0"/>
              </a:spcBef>
              <a:spcAft>
                <a:spcPts val="0"/>
              </a:spcAft>
              <a:buClrTx/>
              <a:buSzTx/>
              <a:buFont typeface="Wingdings" panose="05000000000000000000" pitchFamily="2" charset="2"/>
              <a:buChar char="§"/>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914400" marR="0" lvl="2" indent="0" algn="l" defTabSz="914400" rtl="0" eaLnBrk="1" fontAlgn="auto" latinLnBrk="0" hangingPunct="1">
              <a:lnSpc>
                <a:spcPct val="7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914400" marR="0" lvl="2" indent="0" algn="l" defTabSz="914400" rtl="0" eaLnBrk="1" fontAlgn="auto" latinLnBrk="0" hangingPunct="1">
              <a:lnSpc>
                <a:spcPct val="9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914400" marR="0" lvl="1"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r>
              <a:rPr kumimoji="0" lang="en-US" sz="2400" b="0" i="0" u="none" strike="noStrike" kern="1200" cap="none" spc="0" normalizeH="0" baseline="0" noProof="0">
                <a:ln>
                  <a:noFill/>
                </a:ln>
                <a:solidFill>
                  <a:prstClr val="black"/>
                </a:solidFill>
                <a:effectLst/>
                <a:uLnTx/>
                <a:uFillTx/>
                <a:latin typeface="Aptos" panose="02110004020202020204"/>
                <a:ea typeface="Calibri"/>
                <a:cs typeface="Calibri"/>
              </a:rPr>
              <a:t>Add deadlines to your calendar or make a spreadsheet</a:t>
            </a:r>
          </a:p>
        </p:txBody>
      </p:sp>
      <p:sp>
        <p:nvSpPr>
          <p:cNvPr id="8" name="TextBox 7">
            <a:extLst>
              <a:ext uri="{FF2B5EF4-FFF2-40B4-BE49-F238E27FC236}">
                <a16:creationId xmlns:a16="http://schemas.microsoft.com/office/drawing/2014/main" id="{EEF7290E-5A3F-428A-9970-BAEEC8007392}"/>
              </a:ext>
            </a:extLst>
          </p:cNvPr>
          <p:cNvSpPr txBox="1"/>
          <p:nvPr/>
        </p:nvSpPr>
        <p:spPr>
          <a:xfrm>
            <a:off x="1146789" y="4512835"/>
            <a:ext cx="3437479" cy="1354217"/>
          </a:xfrm>
          <a:prstGeom prst="rect">
            <a:avLst/>
          </a:prstGeom>
          <a:noFill/>
        </p:spPr>
        <p:txBody>
          <a:bodyPr wrap="none" rtlCol="0">
            <a:spAutoFit/>
          </a:bodyPr>
          <a:lstStyle/>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Intent to file testimony</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Discovery</a:t>
            </a:r>
          </a:p>
          <a:p>
            <a:pPr marL="285750" marR="0" lvl="0" indent="-28575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Briefing</a:t>
            </a:r>
          </a:p>
        </p:txBody>
      </p:sp>
      <p:sp>
        <p:nvSpPr>
          <p:cNvPr id="9" name="TextBox 8">
            <a:extLst>
              <a:ext uri="{FF2B5EF4-FFF2-40B4-BE49-F238E27FC236}">
                <a16:creationId xmlns:a16="http://schemas.microsoft.com/office/drawing/2014/main" id="{C6D6C728-CE97-6E75-EC3F-A727D25A02CA}"/>
              </a:ext>
            </a:extLst>
          </p:cNvPr>
          <p:cNvSpPr txBox="1"/>
          <p:nvPr/>
        </p:nvSpPr>
        <p:spPr>
          <a:xfrm>
            <a:off x="4727863" y="4512835"/>
            <a:ext cx="3255058" cy="1354217"/>
          </a:xfrm>
          <a:prstGeom prst="rect">
            <a:avLst/>
          </a:prstGeom>
          <a:noFill/>
        </p:spPr>
        <p:txBody>
          <a:bodyPr wrap="none" rtlCol="0">
            <a:spAutoFit/>
          </a:bodyPr>
          <a:lstStyle/>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Testimony</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Evidentiary Hearings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US" sz="2400" b="0" i="0" u="none" strike="noStrike" kern="1200" cap="none" spc="0" normalizeH="0" baseline="0" noProof="0">
                <a:ln>
                  <a:noFill/>
                </a:ln>
                <a:solidFill>
                  <a:prstClr val="black"/>
                </a:solidFill>
                <a:effectLst/>
                <a:uLnTx/>
                <a:uFillTx/>
                <a:latin typeface="Aptos" panose="02110004020202020204"/>
                <a:ea typeface="+mn-ea"/>
                <a:cs typeface="+mn-cs"/>
              </a:rPr>
              <a:t>and more…</a:t>
            </a:r>
          </a:p>
        </p:txBody>
      </p:sp>
      <p:pic>
        <p:nvPicPr>
          <p:cNvPr id="3" name="Graphic 2" descr="Daily calendar with solid fill">
            <a:extLst>
              <a:ext uri="{FF2B5EF4-FFF2-40B4-BE49-F238E27FC236}">
                <a16:creationId xmlns:a16="http://schemas.microsoft.com/office/drawing/2014/main" id="{0C3C4CC3-E409-EF1C-A8AA-A5AD99BCFA73}"/>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863376" y="3330987"/>
            <a:ext cx="2864799" cy="2864799"/>
          </a:xfrm>
          <a:prstGeom prst="rect">
            <a:avLst/>
          </a:prstGeom>
        </p:spPr>
      </p:pic>
      <p:sp>
        <p:nvSpPr>
          <p:cNvPr id="7" name="Footer Placeholder 2">
            <a:extLst>
              <a:ext uri="{FF2B5EF4-FFF2-40B4-BE49-F238E27FC236}">
                <a16:creationId xmlns:a16="http://schemas.microsoft.com/office/drawing/2014/main" id="{CF05C140-52BA-2516-6B04-CD39971F09F7}"/>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10" name="Slide Number Placeholder 3">
            <a:extLst>
              <a:ext uri="{FF2B5EF4-FFF2-40B4-BE49-F238E27FC236}">
                <a16:creationId xmlns:a16="http://schemas.microsoft.com/office/drawing/2014/main" id="{C70BA598-01A5-4B0C-846F-EE59FFEBF334}"/>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23</a:t>
            </a:fld>
            <a:endParaRPr lang="en-US">
              <a:solidFill>
                <a:schemeClr val="tx1"/>
              </a:solidFill>
            </a:endParaRPr>
          </a:p>
        </p:txBody>
      </p:sp>
    </p:spTree>
    <p:extLst>
      <p:ext uri="{BB962C8B-B14F-4D97-AF65-F5344CB8AC3E}">
        <p14:creationId xmlns:p14="http://schemas.microsoft.com/office/powerpoint/2010/main" val="133974914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6F4132-16D0-26BA-E63E-B1E4F4D063B0}"/>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8DAE5ACF-FB09-6645-21CD-671053530FCB}"/>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4" name="Title 3">
            <a:extLst>
              <a:ext uri="{FF2B5EF4-FFF2-40B4-BE49-F238E27FC236}">
                <a16:creationId xmlns:a16="http://schemas.microsoft.com/office/drawing/2014/main" id="{B00834C9-5BD8-3167-9251-79EFDD0BA5B9}"/>
              </a:ext>
            </a:extLst>
          </p:cNvPr>
          <p:cNvSpPr>
            <a:spLocks noGrp="1"/>
          </p:cNvSpPr>
          <p:nvPr>
            <p:ph type="title"/>
          </p:nvPr>
        </p:nvSpPr>
        <p:spPr>
          <a:xfrm>
            <a:off x="1212575" y="39995"/>
            <a:ext cx="10515600" cy="1134706"/>
          </a:xfrm>
        </p:spPr>
        <p:txBody>
          <a:bodyPr>
            <a:noAutofit/>
          </a:bodyPr>
          <a:lstStyle/>
          <a:p>
            <a:pPr algn="ctr"/>
            <a:r>
              <a:rPr lang="en-US" sz="3600" b="1" dirty="0"/>
              <a:t>Considerations for New Intervenors (cont.)</a:t>
            </a:r>
            <a:br>
              <a:rPr lang="en-US" sz="3600" b="1" dirty="0"/>
            </a:br>
            <a:r>
              <a:rPr lang="en-US" sz="3600" b="1" dirty="0"/>
              <a:t>(this is not legal advice)</a:t>
            </a:r>
          </a:p>
        </p:txBody>
      </p:sp>
      <p:sp>
        <p:nvSpPr>
          <p:cNvPr id="5" name="Rectangle 4">
            <a:extLst>
              <a:ext uri="{FF2B5EF4-FFF2-40B4-BE49-F238E27FC236}">
                <a16:creationId xmlns:a16="http://schemas.microsoft.com/office/drawing/2014/main" id="{7D854D6D-2E88-3D19-EB9B-735AEBED57F8}"/>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11" name="Rectangle 10">
            <a:extLst>
              <a:ext uri="{FF2B5EF4-FFF2-40B4-BE49-F238E27FC236}">
                <a16:creationId xmlns:a16="http://schemas.microsoft.com/office/drawing/2014/main" id="{B46DCFEB-9D7B-9D8E-1EFD-F1C1744CF91A}"/>
              </a:ext>
            </a:extLst>
          </p:cNvPr>
          <p:cNvSpPr/>
          <p:nvPr/>
        </p:nvSpPr>
        <p:spPr>
          <a:xfrm>
            <a:off x="911268" y="1761580"/>
            <a:ext cx="10369464" cy="4363502"/>
          </a:xfrm>
          <a:prstGeom prst="rect">
            <a:avLst/>
          </a:prstGeom>
        </p:spPr>
        <p:txBody>
          <a:bodyPr wrap="square" lIns="91440" tIns="45720" rIns="91440" bIns="45720" anchor="t">
            <a:spAutoFit/>
          </a:bodyPr>
          <a:lstStyle/>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What educational resources are available from the DPU/Energy Facilities Siting Board (EFSB)?</a:t>
            </a:r>
          </a:p>
          <a:p>
            <a:pPr marL="914400" marR="0" lvl="2"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panose="020F0502020204030204" pitchFamily="34" charset="0"/>
                <a:cs typeface="Calibri" panose="020F0502020204030204" pitchFamily="34" charset="0"/>
              </a:rPr>
              <a:t>The Division of Public Participation is a good starting point</a:t>
            </a:r>
          </a:p>
          <a:p>
            <a:pPr marL="1371600" marR="0" lvl="2"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endPar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Learn to navigate the </a:t>
            </a: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hlinkClick r:id="rId4"/>
              </a:rPr>
              <a:t>DPU File Room</a:t>
            </a: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 &amp; the new EFSB File Room</a:t>
            </a:r>
          </a:p>
          <a:p>
            <a:pPr marL="914400" marR="0" lvl="1" indent="-457200" algn="l" defTabSz="914400" rtl="0" eaLnBrk="1" fontAlgn="auto" latinLnBrk="0" hangingPunct="1">
              <a:lnSpc>
                <a:spcPct val="90000"/>
              </a:lnSpc>
              <a:spcBef>
                <a:spcPts val="0"/>
              </a:spcBef>
              <a:spcAft>
                <a:spcPts val="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Search by Docket #/case type/petitioner</a:t>
            </a:r>
          </a:p>
          <a:p>
            <a:pPr marL="457200" marR="0" lvl="1"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285750" marR="0" lvl="0" indent="-285750" algn="l" defTabSz="914400" rtl="0" eaLnBrk="1" fontAlgn="auto" latinLnBrk="0" hangingPunct="1">
              <a:lnSpc>
                <a:spcPct val="90000"/>
              </a:lnSpc>
              <a:spcBef>
                <a:spcPts val="0"/>
              </a:spcBef>
              <a:spcAft>
                <a:spcPts val="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Look into past cases on the same issue (if any)</a:t>
            </a:r>
          </a:p>
          <a:p>
            <a:pPr marL="0" marR="0" lvl="0" indent="0" algn="l" defTabSz="914400" rtl="0" eaLnBrk="1" fontAlgn="auto" latinLnBrk="0" hangingPunct="1">
              <a:lnSpc>
                <a:spcPct val="90000"/>
              </a:lnSpc>
              <a:spcBef>
                <a:spcPts val="0"/>
              </a:spcBef>
              <a:spcAft>
                <a:spcPts val="0"/>
              </a:spcAft>
              <a:buClrTx/>
              <a:buSzTx/>
              <a:buFontTx/>
              <a:buNone/>
              <a:tabLst/>
              <a:defRPr/>
            </a:pPr>
            <a:endPar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endParaRPr>
          </a:p>
          <a:p>
            <a:pPr marL="285750" marR="0" lvl="0" indent="-285750" algn="l" defTabSz="914400" rtl="0" eaLnBrk="1" fontAlgn="auto" latinLnBrk="0" hangingPunct="1">
              <a:lnSpc>
                <a:spcPct val="90000"/>
              </a:lnSpc>
              <a:spcBef>
                <a:spcPts val="0"/>
              </a:spcBef>
              <a:spcAft>
                <a:spcPts val="600"/>
              </a:spcAft>
              <a:buClrTx/>
              <a:buSzTx/>
              <a:buFont typeface="Arial" panose="020B0604020202020204" pitchFamily="34" charset="0"/>
              <a:buChar char="•"/>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Read docket filings – some proceedings have hundreds of filings</a:t>
            </a:r>
          </a:p>
          <a:p>
            <a:pPr marL="914400" marR="0" lvl="1" indent="-457200" algn="l" defTabSz="914400" rtl="0" eaLnBrk="1" fontAlgn="auto" latinLnBrk="0" hangingPunct="1">
              <a:lnSpc>
                <a:spcPct val="90000"/>
              </a:lnSpc>
              <a:spcBef>
                <a:spcPts val="0"/>
              </a:spcBef>
              <a:spcAft>
                <a:spcPts val="600"/>
              </a:spcAft>
              <a:buClrTx/>
              <a:buSzTx/>
              <a:buFont typeface="Courier New" panose="020B0604020202020204" pitchFamily="34" charset="0"/>
              <a:buChar char="o"/>
              <a:tabLst/>
              <a:defRPr/>
            </a:pPr>
            <a:r>
              <a:rPr kumimoji="0" lang="en-US" sz="2600" b="0" i="0" u="none" strike="noStrike" kern="1200" cap="none" spc="0" normalizeH="0" baseline="0" noProof="0">
                <a:ln>
                  <a:noFill/>
                </a:ln>
                <a:solidFill>
                  <a:prstClr val="black"/>
                </a:solidFill>
                <a:effectLst/>
                <a:uLnTx/>
                <a:uFillTx/>
                <a:latin typeface="Aptos" panose="02110004020202020204"/>
                <a:ea typeface="Calibri"/>
                <a:cs typeface="Calibri"/>
              </a:rPr>
              <a:t>Did the DPU direct the petitioner to file a discovery log?</a:t>
            </a:r>
          </a:p>
        </p:txBody>
      </p:sp>
      <p:sp>
        <p:nvSpPr>
          <p:cNvPr id="7" name="Footer Placeholder 2">
            <a:extLst>
              <a:ext uri="{FF2B5EF4-FFF2-40B4-BE49-F238E27FC236}">
                <a16:creationId xmlns:a16="http://schemas.microsoft.com/office/drawing/2014/main" id="{1AB12510-26A9-B976-278B-C6C5C6DC6B70}"/>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3" name="Slide Number Placeholder 3">
            <a:extLst>
              <a:ext uri="{FF2B5EF4-FFF2-40B4-BE49-F238E27FC236}">
                <a16:creationId xmlns:a16="http://schemas.microsoft.com/office/drawing/2014/main" id="{AFDB14A9-F248-2FB2-3BF7-CF5D952AD3A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24</a:t>
            </a:fld>
            <a:endParaRPr lang="en-US">
              <a:solidFill>
                <a:schemeClr val="tx1"/>
              </a:solidFill>
            </a:endParaRPr>
          </a:p>
        </p:txBody>
      </p:sp>
    </p:spTree>
    <p:extLst>
      <p:ext uri="{BB962C8B-B14F-4D97-AF65-F5344CB8AC3E}">
        <p14:creationId xmlns:p14="http://schemas.microsoft.com/office/powerpoint/2010/main" val="2212528470"/>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76FD41A-2CB0-89A1-425D-2BEA7D6A6EC7}"/>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39D12AB2-119E-6C5B-A033-37A5FA09008F}"/>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500E2271-0253-4882-7755-4C606C85BE0E}"/>
              </a:ext>
            </a:extLst>
          </p:cNvPr>
          <p:cNvSpPr>
            <a:spLocks noGrp="1"/>
          </p:cNvSpPr>
          <p:nvPr>
            <p:ph type="title"/>
          </p:nvPr>
        </p:nvSpPr>
        <p:spPr>
          <a:xfrm>
            <a:off x="1234440" y="263618"/>
            <a:ext cx="10027920" cy="741522"/>
          </a:xfrm>
        </p:spPr>
        <p:txBody>
          <a:bodyPr>
            <a:normAutofit/>
          </a:bodyPr>
          <a:lstStyle/>
          <a:p>
            <a:pPr algn="ctr"/>
            <a:r>
              <a:rPr lang="en-US" sz="3600" b="1"/>
              <a:t>AGO Resources</a:t>
            </a:r>
          </a:p>
        </p:txBody>
      </p:sp>
      <p:sp>
        <p:nvSpPr>
          <p:cNvPr id="5" name="Rectangle 4">
            <a:extLst>
              <a:ext uri="{FF2B5EF4-FFF2-40B4-BE49-F238E27FC236}">
                <a16:creationId xmlns:a16="http://schemas.microsoft.com/office/drawing/2014/main" id="{6880F3E4-DC00-A079-E0D4-6B870C4CB94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D026508B-C1DB-0178-5D64-49F8FAFFFA49}"/>
              </a:ext>
            </a:extLst>
          </p:cNvPr>
          <p:cNvSpPr>
            <a:spLocks noGrp="1"/>
          </p:cNvSpPr>
          <p:nvPr>
            <p:ph idx="1"/>
          </p:nvPr>
        </p:nvSpPr>
        <p:spPr>
          <a:xfrm>
            <a:off x="356937" y="1397836"/>
            <a:ext cx="11397915" cy="4939548"/>
          </a:xfrm>
        </p:spPr>
        <p:txBody>
          <a:bodyPr vert="horz" lIns="91440" tIns="45720" rIns="91440" bIns="45720" rtlCol="0" anchor="t">
            <a:normAutofit/>
          </a:bodyPr>
          <a:lstStyle/>
          <a:p>
            <a:r>
              <a:rPr lang="en-US" sz="2600"/>
              <a:t>Bi-annual newsletters:</a:t>
            </a:r>
          </a:p>
          <a:p>
            <a:pPr lvl="1"/>
            <a:endParaRPr lang="en-US" sz="2600"/>
          </a:p>
          <a:p>
            <a:pPr marL="0" indent="0">
              <a:buNone/>
            </a:pPr>
            <a:endParaRPr lang="en-US" sz="2600"/>
          </a:p>
          <a:p>
            <a:pPr marL="0" indent="0">
              <a:buNone/>
            </a:pPr>
            <a:endParaRPr lang="en-US" sz="2600"/>
          </a:p>
          <a:p>
            <a:pPr marL="0" indent="0">
              <a:buNone/>
            </a:pPr>
            <a:endParaRPr lang="en-US" sz="2600"/>
          </a:p>
          <a:p>
            <a:pPr>
              <a:spcBef>
                <a:spcPts val="1800"/>
              </a:spcBef>
            </a:pPr>
            <a:r>
              <a:rPr lang="en-US" sz="2600"/>
              <a:t>AGO FAQ Pages</a:t>
            </a:r>
          </a:p>
          <a:p>
            <a:endParaRPr lang="en-US" sz="2600">
              <a:solidFill>
                <a:srgbClr val="000000"/>
              </a:solidFill>
            </a:endParaRPr>
          </a:p>
          <a:p>
            <a:endParaRPr lang="en-US" sz="2600"/>
          </a:p>
          <a:p>
            <a:pPr marL="0" indent="0">
              <a:buNone/>
            </a:pPr>
            <a:endParaRPr lang="en-US" sz="2600"/>
          </a:p>
          <a:p>
            <a:endParaRPr lang="en-US"/>
          </a:p>
        </p:txBody>
      </p:sp>
      <p:pic>
        <p:nvPicPr>
          <p:cNvPr id="8" name="Picture 7" descr="Biannual newsletter Winter 2025-2026 Edition QR Code.">
            <a:extLst>
              <a:ext uri="{FF2B5EF4-FFF2-40B4-BE49-F238E27FC236}">
                <a16:creationId xmlns:a16="http://schemas.microsoft.com/office/drawing/2014/main" id="{050C0096-38C3-AEF7-A244-F0780180CC15}"/>
              </a:ext>
            </a:extLst>
          </p:cNvPr>
          <p:cNvPicPr>
            <a:picLocks noChangeAspect="1"/>
          </p:cNvPicPr>
          <p:nvPr/>
        </p:nvPicPr>
        <p:blipFill>
          <a:blip r:embed="rId4"/>
          <a:stretch>
            <a:fillRect/>
          </a:stretch>
        </p:blipFill>
        <p:spPr>
          <a:xfrm>
            <a:off x="1476698" y="1797136"/>
            <a:ext cx="1372091" cy="1308928"/>
          </a:xfrm>
          <a:prstGeom prst="rect">
            <a:avLst/>
          </a:prstGeom>
        </p:spPr>
      </p:pic>
      <p:sp>
        <p:nvSpPr>
          <p:cNvPr id="9" name="TextBox 8">
            <a:extLst>
              <a:ext uri="{FF2B5EF4-FFF2-40B4-BE49-F238E27FC236}">
                <a16:creationId xmlns:a16="http://schemas.microsoft.com/office/drawing/2014/main" id="{71E20939-733D-9728-5F91-C4BBA19E9BF3}"/>
              </a:ext>
            </a:extLst>
          </p:cNvPr>
          <p:cNvSpPr txBox="1"/>
          <p:nvPr/>
        </p:nvSpPr>
        <p:spPr>
          <a:xfrm>
            <a:off x="777793" y="3170444"/>
            <a:ext cx="27699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hlinkClick r:id="rId5"/>
              </a:rPr>
              <a:t>Winter 2025-2026 Edition</a:t>
            </a: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5" name="Picture 14" descr="Biannual newsletter Summer 2026 eidtion (coming soon) available on the AGO Energy and Environment webpage QR code.">
            <a:extLst>
              <a:ext uri="{FF2B5EF4-FFF2-40B4-BE49-F238E27FC236}">
                <a16:creationId xmlns:a16="http://schemas.microsoft.com/office/drawing/2014/main" id="{11B55207-2926-BEC8-CDA1-5F244823EB62}"/>
              </a:ext>
            </a:extLst>
          </p:cNvPr>
          <p:cNvPicPr>
            <a:picLocks noChangeAspect="1"/>
          </p:cNvPicPr>
          <p:nvPr/>
        </p:nvPicPr>
        <p:blipFill>
          <a:blip r:embed="rId6"/>
          <a:stretch>
            <a:fillRect/>
          </a:stretch>
        </p:blipFill>
        <p:spPr>
          <a:xfrm>
            <a:off x="5445963" y="1768199"/>
            <a:ext cx="1370916" cy="1407698"/>
          </a:xfrm>
          <a:prstGeom prst="rect">
            <a:avLst/>
          </a:prstGeom>
        </p:spPr>
      </p:pic>
      <p:sp>
        <p:nvSpPr>
          <p:cNvPr id="14" name="TextBox 13">
            <a:extLst>
              <a:ext uri="{FF2B5EF4-FFF2-40B4-BE49-F238E27FC236}">
                <a16:creationId xmlns:a16="http://schemas.microsoft.com/office/drawing/2014/main" id="{11F0B647-61EE-7A0F-A2CD-681F46B124B5}"/>
              </a:ext>
            </a:extLst>
          </p:cNvPr>
          <p:cNvSpPr txBox="1"/>
          <p:nvPr/>
        </p:nvSpPr>
        <p:spPr>
          <a:xfrm>
            <a:off x="4295613" y="3221198"/>
            <a:ext cx="3146199" cy="1520416"/>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1" indent="0" algn="ctr" defTabSz="914400" rtl="0" eaLnBrk="1" fontAlgn="auto" latinLnBrk="0" hangingPunct="1">
              <a:lnSpc>
                <a:spcPct val="90000"/>
              </a:lnSpc>
              <a:spcBef>
                <a:spcPts val="5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rPr>
              <a:t>Summer</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 2026 Edition releasing soon, available on the </a:t>
            </a: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hlinkClick r:id="rId7"/>
              </a:rPr>
              <a:t>AGO Energy and Environment webpage</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0" name="Picture 9" descr="Sign-up for future newletters barcode.">
            <a:extLst>
              <a:ext uri="{FF2B5EF4-FFF2-40B4-BE49-F238E27FC236}">
                <a16:creationId xmlns:a16="http://schemas.microsoft.com/office/drawing/2014/main" id="{AD8C7EFD-CA4F-37EA-157A-4DEDD41639FE}"/>
              </a:ext>
            </a:extLst>
          </p:cNvPr>
          <p:cNvPicPr>
            <a:picLocks noChangeAspect="1"/>
          </p:cNvPicPr>
          <p:nvPr/>
        </p:nvPicPr>
        <p:blipFill>
          <a:blip r:embed="rId8"/>
          <a:stretch>
            <a:fillRect/>
          </a:stretch>
        </p:blipFill>
        <p:spPr>
          <a:xfrm>
            <a:off x="9189554" y="1758554"/>
            <a:ext cx="1392375" cy="1367926"/>
          </a:xfrm>
          <a:prstGeom prst="rect">
            <a:avLst/>
          </a:prstGeom>
        </p:spPr>
      </p:pic>
      <p:sp>
        <p:nvSpPr>
          <p:cNvPr id="11" name="TextBox 10">
            <a:extLst>
              <a:ext uri="{FF2B5EF4-FFF2-40B4-BE49-F238E27FC236}">
                <a16:creationId xmlns:a16="http://schemas.microsoft.com/office/drawing/2014/main" id="{04E62655-B76D-4D41-89A2-A390EA7485CB}"/>
              </a:ext>
            </a:extLst>
          </p:cNvPr>
          <p:cNvSpPr txBox="1"/>
          <p:nvPr/>
        </p:nvSpPr>
        <p:spPr>
          <a:xfrm>
            <a:off x="7865894" y="3170444"/>
            <a:ext cx="3548313" cy="3432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1" indent="0" algn="ctr" defTabSz="914400" rtl="0" eaLnBrk="1" fontAlgn="auto" latinLnBrk="0" hangingPunct="1">
              <a:lnSpc>
                <a:spcPct val="90000"/>
              </a:lnSpc>
              <a:spcBef>
                <a:spcPts val="5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hlinkClick r:id="rId9"/>
              </a:rPr>
              <a:t>Sign-up for future newsletters</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6" name="Picture 15" descr="Electric and Gas Utilities AGO FAQ page QR code.">
            <a:extLst>
              <a:ext uri="{FF2B5EF4-FFF2-40B4-BE49-F238E27FC236}">
                <a16:creationId xmlns:a16="http://schemas.microsoft.com/office/drawing/2014/main" id="{D7E457D0-32AD-33B9-A985-C25DB17539A5}"/>
              </a:ext>
            </a:extLst>
          </p:cNvPr>
          <p:cNvPicPr>
            <a:picLocks noChangeAspect="1"/>
          </p:cNvPicPr>
          <p:nvPr/>
        </p:nvPicPr>
        <p:blipFill>
          <a:blip r:embed="rId10"/>
          <a:stretch>
            <a:fillRect/>
          </a:stretch>
        </p:blipFill>
        <p:spPr>
          <a:xfrm>
            <a:off x="1435428" y="4317022"/>
            <a:ext cx="1373770" cy="1371841"/>
          </a:xfrm>
          <a:prstGeom prst="rect">
            <a:avLst/>
          </a:prstGeom>
        </p:spPr>
      </p:pic>
      <p:sp>
        <p:nvSpPr>
          <p:cNvPr id="17" name="TextBox 16">
            <a:extLst>
              <a:ext uri="{FF2B5EF4-FFF2-40B4-BE49-F238E27FC236}">
                <a16:creationId xmlns:a16="http://schemas.microsoft.com/office/drawing/2014/main" id="{2D459B58-85E0-A73A-BE8E-F40E8D53BEA9}"/>
              </a:ext>
            </a:extLst>
          </p:cNvPr>
          <p:cNvSpPr txBox="1"/>
          <p:nvPr/>
        </p:nvSpPr>
        <p:spPr>
          <a:xfrm>
            <a:off x="738535" y="5644379"/>
            <a:ext cx="2767556"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hlinkClick r:id="rId11"/>
              </a:rPr>
              <a:t>Electric and Gas Utilities</a:t>
            </a: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18" name="Picture 17" descr="Competitive Electric Supply AGO FAQ page QR code.">
            <a:extLst>
              <a:ext uri="{FF2B5EF4-FFF2-40B4-BE49-F238E27FC236}">
                <a16:creationId xmlns:a16="http://schemas.microsoft.com/office/drawing/2014/main" id="{536D631F-B6FB-5887-5B86-746FCE154191}"/>
              </a:ext>
            </a:extLst>
          </p:cNvPr>
          <p:cNvPicPr>
            <a:picLocks noChangeAspect="1"/>
          </p:cNvPicPr>
          <p:nvPr/>
        </p:nvPicPr>
        <p:blipFill>
          <a:blip r:embed="rId12"/>
          <a:stretch>
            <a:fillRect/>
          </a:stretch>
        </p:blipFill>
        <p:spPr>
          <a:xfrm>
            <a:off x="5453025" y="4321845"/>
            <a:ext cx="1363884" cy="1361955"/>
          </a:xfrm>
          <a:prstGeom prst="rect">
            <a:avLst/>
          </a:prstGeom>
        </p:spPr>
      </p:pic>
      <p:sp>
        <p:nvSpPr>
          <p:cNvPr id="19" name="TextBox 18">
            <a:extLst>
              <a:ext uri="{FF2B5EF4-FFF2-40B4-BE49-F238E27FC236}">
                <a16:creationId xmlns:a16="http://schemas.microsoft.com/office/drawing/2014/main" id="{7E73F585-1F71-5287-CA3B-CB30E59B729A}"/>
              </a:ext>
            </a:extLst>
          </p:cNvPr>
          <p:cNvSpPr txBox="1"/>
          <p:nvPr/>
        </p:nvSpPr>
        <p:spPr>
          <a:xfrm>
            <a:off x="4595664" y="5650876"/>
            <a:ext cx="3071514"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hlinkClick r:id="rId13"/>
              </a:rPr>
              <a:t>Competitive Electric Supply</a:t>
            </a: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pic>
        <p:nvPicPr>
          <p:cNvPr id="20" name="Picture 19" descr="Solar AGO FAQ page QR code.">
            <a:extLst>
              <a:ext uri="{FF2B5EF4-FFF2-40B4-BE49-F238E27FC236}">
                <a16:creationId xmlns:a16="http://schemas.microsoft.com/office/drawing/2014/main" id="{8D49E5FA-48F6-62A0-CC9F-E686792EDAD7}"/>
              </a:ext>
            </a:extLst>
          </p:cNvPr>
          <p:cNvPicPr>
            <a:picLocks noChangeAspect="1"/>
          </p:cNvPicPr>
          <p:nvPr/>
        </p:nvPicPr>
        <p:blipFill>
          <a:blip r:embed="rId14"/>
          <a:stretch>
            <a:fillRect/>
          </a:stretch>
        </p:blipFill>
        <p:spPr>
          <a:xfrm>
            <a:off x="9193379" y="4317022"/>
            <a:ext cx="1373890" cy="1371961"/>
          </a:xfrm>
          <a:prstGeom prst="rect">
            <a:avLst/>
          </a:prstGeom>
        </p:spPr>
      </p:pic>
      <p:sp>
        <p:nvSpPr>
          <p:cNvPr id="21" name="TextBox 20">
            <a:extLst>
              <a:ext uri="{FF2B5EF4-FFF2-40B4-BE49-F238E27FC236}">
                <a16:creationId xmlns:a16="http://schemas.microsoft.com/office/drawing/2014/main" id="{35CF6405-36D9-B08A-E774-463D239A6158}"/>
              </a:ext>
            </a:extLst>
          </p:cNvPr>
          <p:cNvSpPr txBox="1"/>
          <p:nvPr/>
        </p:nvSpPr>
        <p:spPr>
          <a:xfrm>
            <a:off x="9480663" y="5683486"/>
            <a:ext cx="799322"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hlinkClick r:id="rId15"/>
              </a:rPr>
              <a:t>Solar </a:t>
            </a:r>
            <a:r>
              <a:rPr kumimoji="0" lang="en-US" sz="1800" b="0" i="0" u="none" strike="noStrike" kern="1200" cap="none" spc="0" normalizeH="0" baseline="0" noProof="0">
                <a:ln>
                  <a:noFill/>
                </a:ln>
                <a:solidFill>
                  <a:prstClr val="black"/>
                </a:solidFill>
                <a:effectLst/>
                <a:uLnTx/>
                <a:uFillTx/>
                <a:latin typeface="Aptos" panose="02110004020202020204"/>
                <a:ea typeface="+mn-lt"/>
                <a:cs typeface="+mn-lt"/>
              </a:rPr>
              <a:t> </a:t>
            </a:r>
            <a:endParaRPr kumimoji="0" lang="en-US" sz="1800" b="0" i="0" u="none" strike="noStrike" kern="1200" cap="none" spc="0" normalizeH="0" baseline="0" noProof="0">
              <a:ln>
                <a:noFill/>
              </a:ln>
              <a:solidFill>
                <a:prstClr val="black"/>
              </a:solidFill>
              <a:effectLst/>
              <a:uLnTx/>
              <a:uFillTx/>
              <a:latin typeface="Aptos" panose="02110004020202020204"/>
              <a:ea typeface="+mn-ea"/>
              <a:cs typeface="+mn-cs"/>
            </a:endParaRPr>
          </a:p>
        </p:txBody>
      </p:sp>
      <p:sp>
        <p:nvSpPr>
          <p:cNvPr id="22" name="TextBox 21">
            <a:extLst>
              <a:ext uri="{FF2B5EF4-FFF2-40B4-BE49-F238E27FC236}">
                <a16:creationId xmlns:a16="http://schemas.microsoft.com/office/drawing/2014/main" id="{1BA0F94D-1BAC-063B-F1B0-6F8255D31D7A}"/>
              </a:ext>
            </a:extLst>
          </p:cNvPr>
          <p:cNvSpPr txBox="1"/>
          <p:nvPr/>
        </p:nvSpPr>
        <p:spPr>
          <a:xfrm>
            <a:off x="1" y="6014711"/>
            <a:ext cx="11506200" cy="592535"/>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457200" marR="0" lvl="1" indent="0" algn="l" defTabSz="914400" rtl="0" eaLnBrk="1" fontAlgn="auto" latinLnBrk="0" hangingPunct="1">
              <a:lnSpc>
                <a:spcPct val="90000"/>
              </a:lnSpc>
              <a:spcBef>
                <a:spcPts val="500"/>
              </a:spcBef>
              <a:spcAft>
                <a:spcPts val="0"/>
              </a:spcAft>
              <a:buClrTx/>
              <a:buSzTx/>
              <a:buFontTx/>
              <a:buNone/>
              <a:tabLst/>
              <a:defRPr/>
            </a:pPr>
            <a:r>
              <a:rPr kumimoji="0" lang="en-US" sz="1800" b="0" i="0" u="none" strike="noStrike" kern="1200" cap="none" spc="0" normalizeH="0" baseline="0" noProof="0">
                <a:ln>
                  <a:noFill/>
                </a:ln>
                <a:solidFill>
                  <a:prstClr val="black"/>
                </a:solidFill>
                <a:effectLst/>
                <a:uLnTx/>
                <a:uFillTx/>
                <a:latin typeface="Aptos" panose="02110004020202020204"/>
                <a:ea typeface="+mn-ea"/>
                <a:cs typeface="+mn-cs"/>
              </a:rPr>
              <a:t>*Featuring Fact Sheets in English, Cape Verdean Creole, Haitian Creole, Khmer, Portuguese, Simplified Chinese, Spanish, and Vietnamese</a:t>
            </a:r>
          </a:p>
        </p:txBody>
      </p:sp>
      <p:sp>
        <p:nvSpPr>
          <p:cNvPr id="13" name="Footer Placeholder 2">
            <a:extLst>
              <a:ext uri="{FF2B5EF4-FFF2-40B4-BE49-F238E27FC236}">
                <a16:creationId xmlns:a16="http://schemas.microsoft.com/office/drawing/2014/main" id="{C7E5AAD9-8812-616C-8A18-8EE785BAD1FE}"/>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a:ln>
                  <a:noFill/>
                </a:ln>
                <a:solidFill>
                  <a:prstClr val="black"/>
                </a:solidFill>
                <a:effectLst/>
                <a:uLnTx/>
                <a:uFillTx/>
                <a:latin typeface="Aptos" panose="02110004020202020204"/>
                <a:ea typeface="+mn-ea"/>
                <a:cs typeface="+mn-cs"/>
              </a:rPr>
              <a:t>© 2026 Massachusetts Attorney General’s Office</a:t>
            </a:r>
          </a:p>
        </p:txBody>
      </p:sp>
      <p:sp>
        <p:nvSpPr>
          <p:cNvPr id="7" name="Slide Number Placeholder 3">
            <a:extLst>
              <a:ext uri="{FF2B5EF4-FFF2-40B4-BE49-F238E27FC236}">
                <a16:creationId xmlns:a16="http://schemas.microsoft.com/office/drawing/2014/main" id="{BD2C26C0-C2B4-DEB5-5F80-AFC255D71D5F}"/>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25</a:t>
            </a:fld>
            <a:endParaRPr lang="en-US">
              <a:solidFill>
                <a:schemeClr val="tx1"/>
              </a:solidFill>
            </a:endParaRPr>
          </a:p>
        </p:txBody>
      </p:sp>
    </p:spTree>
    <p:extLst>
      <p:ext uri="{BB962C8B-B14F-4D97-AF65-F5344CB8AC3E}">
        <p14:creationId xmlns:p14="http://schemas.microsoft.com/office/powerpoint/2010/main" val="2055356281"/>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60CBA60-0D51-18DD-93EB-EF281496012C}"/>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F530806B-9403-FC92-E5CA-47448A848851}"/>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nvPicPr>
        <p:blipFill>
          <a:blip r:embed="rId3">
            <a:extLst>
              <a:ext uri="{28A0092B-C50C-407E-A947-70E740481C1C}">
                <a14:useLocalDpi xmlns:a14="http://schemas.microsoft.com/office/drawing/2010/main" val="0"/>
              </a:ext>
            </a:extLst>
          </a:blip>
          <a:stretch>
            <a:fillRect/>
          </a:stretch>
        </p:blipFill>
        <p:spPr>
          <a:xfrm>
            <a:off x="142045" y="108049"/>
            <a:ext cx="998598" cy="998598"/>
          </a:xfrm>
          <a:prstGeom prst="rect">
            <a:avLst/>
          </a:prstGeom>
        </p:spPr>
      </p:pic>
      <p:sp>
        <p:nvSpPr>
          <p:cNvPr id="3" name="Title 2">
            <a:extLst>
              <a:ext uri="{FF2B5EF4-FFF2-40B4-BE49-F238E27FC236}">
                <a16:creationId xmlns:a16="http://schemas.microsoft.com/office/drawing/2014/main" id="{CBA724F4-EB95-3301-17A7-28E568759A25}"/>
              </a:ext>
            </a:extLst>
          </p:cNvPr>
          <p:cNvSpPr>
            <a:spLocks noGrp="1"/>
          </p:cNvSpPr>
          <p:nvPr>
            <p:ph type="title"/>
          </p:nvPr>
        </p:nvSpPr>
        <p:spPr>
          <a:xfrm>
            <a:off x="1234440" y="236587"/>
            <a:ext cx="10027920" cy="741522"/>
          </a:xfrm>
        </p:spPr>
        <p:txBody>
          <a:bodyPr>
            <a:normAutofit/>
          </a:bodyPr>
          <a:lstStyle/>
          <a:p>
            <a:pPr algn="ctr"/>
            <a:r>
              <a:rPr lang="en-US" sz="3600" b="1" dirty="0"/>
              <a:t>AGO Contacts</a:t>
            </a:r>
          </a:p>
        </p:txBody>
      </p:sp>
      <p:sp>
        <p:nvSpPr>
          <p:cNvPr id="5" name="Rectangle 4">
            <a:extLst>
              <a:ext uri="{FF2B5EF4-FFF2-40B4-BE49-F238E27FC236}">
                <a16:creationId xmlns:a16="http://schemas.microsoft.com/office/drawing/2014/main" id="{90569C0C-F381-BC76-7545-6C26A0FE428E}"/>
              </a:ext>
              <a:ext uri="{C183D7F6-B498-43B3-948B-1728B52AA6E4}">
                <adec:decorative xmlns:adec="http://schemas.microsoft.com/office/drawing/2017/decorative" val="1"/>
              </a:ext>
            </a:extLst>
          </p:cNvPr>
          <p:cNvSpPr>
            <a:spLocks noGrp="1" noRot="1" noMove="1" noResize="1" noEditPoints="1" noAdjustHandles="1" noChangeArrowheads="1" noChangeShapeType="1"/>
          </p:cNvSpPr>
          <p:nvPr/>
        </p:nvSpPr>
        <p:spPr>
          <a:xfrm rot="5400000">
            <a:off x="6059436" y="-4875308"/>
            <a:ext cx="73128" cy="12192001"/>
          </a:xfrm>
          <a:prstGeom prst="rect">
            <a:avLst/>
          </a:prstGeom>
          <a:solidFill>
            <a:schemeClr val="tx1"/>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Aptos" panose="02110004020202020204"/>
              <a:ea typeface="+mn-ea"/>
              <a:cs typeface="+mn-cs"/>
            </a:endParaRPr>
          </a:p>
        </p:txBody>
      </p:sp>
      <p:sp>
        <p:nvSpPr>
          <p:cNvPr id="4" name="Content Placeholder 3">
            <a:extLst>
              <a:ext uri="{FF2B5EF4-FFF2-40B4-BE49-F238E27FC236}">
                <a16:creationId xmlns:a16="http://schemas.microsoft.com/office/drawing/2014/main" id="{6198F9DA-0455-B141-C344-2F6A0BB3B67D}"/>
              </a:ext>
            </a:extLst>
          </p:cNvPr>
          <p:cNvSpPr>
            <a:spLocks noGrp="1"/>
          </p:cNvSpPr>
          <p:nvPr>
            <p:ph idx="1"/>
          </p:nvPr>
        </p:nvSpPr>
        <p:spPr>
          <a:xfrm>
            <a:off x="356937" y="1531520"/>
            <a:ext cx="11397915" cy="4805864"/>
          </a:xfrm>
        </p:spPr>
        <p:txBody>
          <a:bodyPr vert="horz" lIns="91440" tIns="45720" rIns="91440" bIns="45720" rtlCol="0" anchor="t">
            <a:normAutofit fontScale="92500" lnSpcReduction="10000"/>
          </a:bodyPr>
          <a:lstStyle/>
          <a:p>
            <a:pPr>
              <a:spcAft>
                <a:spcPts val="600"/>
              </a:spcAft>
            </a:pPr>
            <a:r>
              <a:rPr lang="en-US" sz="2600" dirty="0"/>
              <a:t>Contact the AGO Consumer Division:</a:t>
            </a:r>
          </a:p>
          <a:p>
            <a:pPr lvl="1">
              <a:spcAft>
                <a:spcPts val="600"/>
              </a:spcAft>
            </a:pPr>
            <a:r>
              <a:rPr lang="en-US" sz="2600" dirty="0"/>
              <a:t>Consumer Hotline: </a:t>
            </a:r>
            <a:r>
              <a:rPr lang="en-US" sz="2600" dirty="0">
                <a:ea typeface="+mn-lt"/>
                <a:cs typeface="+mn-lt"/>
              </a:rPr>
              <a:t>617-727-8400</a:t>
            </a:r>
            <a:endParaRPr lang="en-US" sz="2600" dirty="0"/>
          </a:p>
          <a:p>
            <a:pPr lvl="1"/>
            <a:r>
              <a:rPr lang="en-US" sz="2600" dirty="0"/>
              <a:t>File a complaint about a business: </a:t>
            </a:r>
            <a:r>
              <a:rPr lang="en-US" sz="2600" dirty="0">
                <a:ea typeface="+mn-lt"/>
                <a:cs typeface="+mn-lt"/>
                <a:hlinkClick r:id="rId4"/>
              </a:rPr>
              <a:t>https://www.mass.gov/how-to/file-a-consumer-complaint</a:t>
            </a:r>
            <a:r>
              <a:rPr lang="en-US" sz="2600" dirty="0">
                <a:ea typeface="+mn-lt"/>
                <a:cs typeface="+mn-lt"/>
              </a:rPr>
              <a:t> </a:t>
            </a:r>
            <a:endParaRPr lang="en-US" sz="2600" dirty="0"/>
          </a:p>
          <a:p>
            <a:pPr>
              <a:spcBef>
                <a:spcPts val="0"/>
              </a:spcBef>
            </a:pPr>
            <a:endParaRPr lang="en-US" sz="2600" dirty="0"/>
          </a:p>
          <a:p>
            <a:pPr>
              <a:spcAft>
                <a:spcPts val="600"/>
              </a:spcAft>
            </a:pPr>
            <a:r>
              <a:rPr lang="en-US" sz="2600" dirty="0"/>
              <a:t>Request a presentation from our Energy Consumer Liaison</a:t>
            </a:r>
          </a:p>
          <a:p>
            <a:pPr lvl="1">
              <a:spcAft>
                <a:spcPts val="600"/>
              </a:spcAft>
            </a:pPr>
            <a:r>
              <a:rPr lang="en-US" sz="2600" dirty="0"/>
              <a:t>Sierra Moll, </a:t>
            </a:r>
            <a:r>
              <a:rPr lang="en-US" sz="2600" dirty="0">
                <a:hlinkClick r:id="rId5"/>
              </a:rPr>
              <a:t>sierra.moll@mass.gov</a:t>
            </a:r>
            <a:endParaRPr lang="en-US" sz="2600" dirty="0"/>
          </a:p>
          <a:p>
            <a:pPr lvl="2">
              <a:spcAft>
                <a:spcPts val="600"/>
              </a:spcAft>
            </a:pPr>
            <a:r>
              <a:rPr lang="en-US" sz="2600" dirty="0"/>
              <a:t>Utility Bills 101 – Walkthrough of Gas and Electric Utility Bills</a:t>
            </a:r>
          </a:p>
          <a:p>
            <a:pPr lvl="2">
              <a:spcAft>
                <a:spcPts val="600"/>
              </a:spcAft>
            </a:pPr>
            <a:r>
              <a:rPr lang="en-US" sz="2600" dirty="0"/>
              <a:t>Avoiding Utility Scams</a:t>
            </a:r>
          </a:p>
          <a:p>
            <a:pPr lvl="2">
              <a:spcAft>
                <a:spcPts val="600"/>
              </a:spcAft>
            </a:pPr>
            <a:r>
              <a:rPr lang="en-US" sz="2600" dirty="0"/>
              <a:t>Competitive Electric Supply </a:t>
            </a:r>
          </a:p>
          <a:p>
            <a:pPr lvl="2">
              <a:spcAft>
                <a:spcPts val="600"/>
              </a:spcAft>
            </a:pPr>
            <a:r>
              <a:rPr lang="en-US" sz="2600" dirty="0"/>
              <a:t>Solar Energy and Consumer Protection</a:t>
            </a:r>
          </a:p>
        </p:txBody>
      </p:sp>
      <p:sp>
        <p:nvSpPr>
          <p:cNvPr id="13" name="Footer Placeholder 2">
            <a:extLst>
              <a:ext uri="{FF2B5EF4-FFF2-40B4-BE49-F238E27FC236}">
                <a16:creationId xmlns:a16="http://schemas.microsoft.com/office/drawing/2014/main" id="{DF82AAFF-E9A8-4A91-6AD0-1D540BF914EA}"/>
              </a:ext>
              <a:ext uri="{C183D7F6-B498-43B3-948B-1728B52AA6E4}">
                <adec:decorative xmlns:adec="http://schemas.microsoft.com/office/drawing/2017/decorative" val="1"/>
              </a:ext>
            </a:extLst>
          </p:cNvPr>
          <p:cNvSpPr txBox="1">
            <a:spLocks/>
          </p:cNvSpPr>
          <p:nvPr/>
        </p:nvSpPr>
        <p:spPr>
          <a:xfrm>
            <a:off x="3657600" y="6629405"/>
            <a:ext cx="4876800" cy="244475"/>
          </a:xfrm>
          <a:prstGeom prst="rect">
            <a:avLst/>
          </a:prstGeom>
        </p:spPr>
        <p:txBody>
          <a:bodyPr vert="horz" lIns="91440" tIns="45720" rIns="91440" bIns="45720" rtlCol="0" anchor="ctr"/>
          <a:lstStyle>
            <a:defPPr>
              <a:defRPr lang="en-US"/>
            </a:defPPr>
            <a:lvl1pPr marL="0" algn="ctr" defTabSz="914400" rtl="0" eaLnBrk="1" latinLnBrk="0" hangingPunct="1">
              <a:defRPr sz="1200"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200" b="0" i="0" u="none" strike="noStrike" kern="1200" cap="none" spc="0" normalizeH="0" baseline="0" noProof="0" dirty="0">
                <a:ln>
                  <a:noFill/>
                </a:ln>
                <a:solidFill>
                  <a:prstClr val="black"/>
                </a:solidFill>
                <a:effectLst/>
                <a:uLnTx/>
                <a:uFillTx/>
                <a:latin typeface="Aptos" panose="02110004020202020204"/>
                <a:ea typeface="+mn-ea"/>
                <a:cs typeface="+mn-cs"/>
              </a:rPr>
              <a:t>© 2026 Massachusetts Attorney General’s Office</a:t>
            </a:r>
          </a:p>
        </p:txBody>
      </p:sp>
      <p:sp>
        <p:nvSpPr>
          <p:cNvPr id="2" name="Slide Number Placeholder 3">
            <a:extLst>
              <a:ext uri="{FF2B5EF4-FFF2-40B4-BE49-F238E27FC236}">
                <a16:creationId xmlns:a16="http://schemas.microsoft.com/office/drawing/2014/main" id="{1951EFD7-2F6A-3BC5-66D3-6031ADE51165}"/>
              </a:ext>
            </a:extLst>
          </p:cNvPr>
          <p:cNvSpPr>
            <a:spLocks noGrp="1"/>
          </p:cNvSpPr>
          <p:nvPr>
            <p:ph type="sldNum" sz="quarter" idx="12"/>
          </p:nvPr>
        </p:nvSpPr>
        <p:spPr>
          <a:xfrm>
            <a:off x="9364318" y="6285934"/>
            <a:ext cx="2743200" cy="365125"/>
          </a:xfrm>
        </p:spPr>
        <p:txBody>
          <a:bodyPr/>
          <a:lstStyle/>
          <a:p>
            <a:fld id="{330EA680-D336-4FF7-8B7A-9848BB0A1C32}" type="slidenum">
              <a:rPr lang="en-US" sz="1800" smtClean="0">
                <a:solidFill>
                  <a:schemeClr val="tx1"/>
                </a:solidFill>
              </a:rPr>
              <a:t>26</a:t>
            </a:fld>
            <a:endParaRPr lang="en-US">
              <a:solidFill>
                <a:schemeClr val="tx1"/>
              </a:solidFill>
            </a:endParaRPr>
          </a:p>
        </p:txBody>
      </p:sp>
    </p:spTree>
    <p:extLst>
      <p:ext uri="{BB962C8B-B14F-4D97-AF65-F5344CB8AC3E}">
        <p14:creationId xmlns:p14="http://schemas.microsoft.com/office/powerpoint/2010/main" val="1859626663"/>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489DA678-7AE6-DB1B-5F94-8A4495835245}"/>
              </a:ext>
            </a:extLst>
          </p:cNvPr>
          <p:cNvSpPr>
            <a:spLocks noGrp="1"/>
          </p:cNvSpPr>
          <p:nvPr>
            <p:ph type="title" idx="4294967295"/>
          </p:nvPr>
        </p:nvSpPr>
        <p:spPr>
          <a:xfrm>
            <a:off x="0" y="-643100"/>
            <a:ext cx="11140430" cy="425733"/>
          </a:xfrm>
        </p:spPr>
        <p:txBody>
          <a:bodyPr/>
          <a:lstStyle/>
          <a:p>
            <a:r>
              <a:rPr lang="en-US" b="0"/>
              <a:t>Questions or Comments??</a:t>
            </a:r>
          </a:p>
        </p:txBody>
      </p:sp>
      <p:sp>
        <p:nvSpPr>
          <p:cNvPr id="7" name="TextBox 6">
            <a:extLst>
              <a:ext uri="{FF2B5EF4-FFF2-40B4-BE49-F238E27FC236}">
                <a16:creationId xmlns:a16="http://schemas.microsoft.com/office/drawing/2014/main" id="{9901C53E-97DE-565A-08B4-AC62BF6589AF}"/>
              </a:ext>
            </a:extLst>
          </p:cNvPr>
          <p:cNvSpPr txBox="1"/>
          <p:nvPr/>
        </p:nvSpPr>
        <p:spPr>
          <a:xfrm>
            <a:off x="2348593" y="2598003"/>
            <a:ext cx="7494813" cy="830997"/>
          </a:xfrm>
          <a:prstGeom prst="rect">
            <a:avLst/>
          </a:prstGeom>
          <a:noFill/>
        </p:spPr>
        <p:txBody>
          <a:bodyPr wrap="square" rtlCol="0">
            <a:spAutoFit/>
          </a:bodyPr>
          <a:lstStyle/>
          <a:p>
            <a:r>
              <a:rPr lang="en-US" sz="4800">
                <a:solidFill>
                  <a:srgbClr val="14558F"/>
                </a:solidFill>
              </a:rPr>
              <a:t>Questions or Comments??</a:t>
            </a:r>
          </a:p>
        </p:txBody>
      </p:sp>
      <p:sp>
        <p:nvSpPr>
          <p:cNvPr id="4" name="Slide Number Placeholder 3">
            <a:extLst>
              <a:ext uri="{FF2B5EF4-FFF2-40B4-BE49-F238E27FC236}">
                <a16:creationId xmlns:a16="http://schemas.microsoft.com/office/drawing/2014/main" id="{4C792E1F-F6F6-44C6-C8FB-ECF434DBC686}"/>
              </a:ext>
            </a:extLst>
          </p:cNvPr>
          <p:cNvSpPr>
            <a:spLocks noGrp="1"/>
          </p:cNvSpPr>
          <p:nvPr>
            <p:ph type="sldNum" sz="quarter" idx="12"/>
          </p:nvPr>
        </p:nvSpPr>
        <p:spPr/>
        <p:txBody>
          <a:bodyPr/>
          <a:lstStyle/>
          <a:p>
            <a:fld id="{330EA680-D336-4FF7-8B7A-9848BB0A1C32}" type="slidenum">
              <a:rPr lang="en-US" sz="1800" smtClean="0">
                <a:solidFill>
                  <a:schemeClr val="tx1"/>
                </a:solidFill>
              </a:rPr>
              <a:t>27</a:t>
            </a:fld>
            <a:endParaRPr lang="en-US">
              <a:solidFill>
                <a:schemeClr val="tx1"/>
              </a:solidFill>
            </a:endParaRPr>
          </a:p>
        </p:txBody>
      </p:sp>
    </p:spTree>
    <p:extLst>
      <p:ext uri="{BB962C8B-B14F-4D97-AF65-F5344CB8AC3E}">
        <p14:creationId xmlns:p14="http://schemas.microsoft.com/office/powerpoint/2010/main" val="35831114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CFDA45-AC3D-E94C-0A21-8CF9F25138F0}"/>
              </a:ext>
            </a:extLst>
          </p:cNvPr>
          <p:cNvSpPr>
            <a:spLocks noGrp="1"/>
          </p:cNvSpPr>
          <p:nvPr>
            <p:ph type="title"/>
          </p:nvPr>
        </p:nvSpPr>
        <p:spPr/>
        <p:txBody>
          <a:bodyPr/>
          <a:lstStyle/>
          <a:p>
            <a:r>
              <a:rPr lang="en-US" sz="2800"/>
              <a:t>Agenda</a:t>
            </a:r>
          </a:p>
        </p:txBody>
      </p:sp>
      <p:sp>
        <p:nvSpPr>
          <p:cNvPr id="3" name="Content Placeholder 2">
            <a:extLst>
              <a:ext uri="{FF2B5EF4-FFF2-40B4-BE49-F238E27FC236}">
                <a16:creationId xmlns:a16="http://schemas.microsoft.com/office/drawing/2014/main" id="{0A21ED9C-D130-0FB2-8B0B-2C006252158A}"/>
              </a:ext>
            </a:extLst>
          </p:cNvPr>
          <p:cNvSpPr>
            <a:spLocks noGrp="1"/>
          </p:cNvSpPr>
          <p:nvPr>
            <p:ph idx="1"/>
          </p:nvPr>
        </p:nvSpPr>
        <p:spPr/>
        <p:txBody>
          <a:bodyPr>
            <a:normAutofit/>
          </a:bodyPr>
          <a:lstStyle/>
          <a:p>
            <a:pPr>
              <a:spcAft>
                <a:spcPts val="600"/>
              </a:spcAft>
            </a:pPr>
            <a:r>
              <a:rPr lang="en-US">
                <a:solidFill>
                  <a:schemeClr val="tx2">
                    <a:lumMod val="75000"/>
                    <a:lumOff val="25000"/>
                  </a:schemeClr>
                </a:solidFill>
              </a:rPr>
              <a:t>6:00-6:05: Interpretation details</a:t>
            </a:r>
          </a:p>
          <a:p>
            <a:pPr>
              <a:spcAft>
                <a:spcPts val="600"/>
              </a:spcAft>
            </a:pPr>
            <a:r>
              <a:rPr lang="en-US">
                <a:solidFill>
                  <a:schemeClr val="tx2">
                    <a:lumMod val="75000"/>
                    <a:lumOff val="25000"/>
                  </a:schemeClr>
                </a:solidFill>
              </a:rPr>
              <a:t>6:05-6:15: Opening Remarks – Chair McDiarmid; Undersecretary Power; Sari Kayyali, </a:t>
            </a:r>
            <a:r>
              <a:rPr lang="en-US" err="1">
                <a:solidFill>
                  <a:schemeClr val="tx2">
                    <a:lumMod val="75000"/>
                    <a:lumOff val="25000"/>
                  </a:schemeClr>
                </a:solidFill>
              </a:rPr>
              <a:t>GreenRoots</a:t>
            </a:r>
            <a:endParaRPr lang="en-US">
              <a:solidFill>
                <a:schemeClr val="tx2">
                  <a:lumMod val="75000"/>
                  <a:lumOff val="25000"/>
                </a:schemeClr>
              </a:solidFill>
            </a:endParaRPr>
          </a:p>
          <a:p>
            <a:pPr>
              <a:spcAft>
                <a:spcPts val="600"/>
              </a:spcAft>
            </a:pPr>
            <a:r>
              <a:rPr lang="en-US">
                <a:solidFill>
                  <a:schemeClr val="tx2">
                    <a:lumMod val="75000"/>
                    <a:lumOff val="25000"/>
                  </a:schemeClr>
                </a:solidFill>
              </a:rPr>
              <a:t>6:15-6:45: Presentation on Intervenor Support Grant Program</a:t>
            </a:r>
          </a:p>
          <a:p>
            <a:pPr>
              <a:spcAft>
                <a:spcPts val="600"/>
              </a:spcAft>
            </a:pPr>
            <a:r>
              <a:rPr lang="en-US">
                <a:solidFill>
                  <a:schemeClr val="tx2">
                    <a:lumMod val="75000"/>
                    <a:lumOff val="25000"/>
                  </a:schemeClr>
                </a:solidFill>
              </a:rPr>
              <a:t>6:45-6:55: AGO Considerations in Proceedings &amp; Key Considerations for Intervenors</a:t>
            </a:r>
          </a:p>
          <a:p>
            <a:pPr>
              <a:spcAft>
                <a:spcPts val="600"/>
              </a:spcAft>
            </a:pPr>
            <a:r>
              <a:rPr lang="en-US">
                <a:solidFill>
                  <a:schemeClr val="tx2">
                    <a:lumMod val="75000"/>
                    <a:lumOff val="25000"/>
                  </a:schemeClr>
                </a:solidFill>
              </a:rPr>
              <a:t>6:55-7:20: Q&amp;A</a:t>
            </a:r>
          </a:p>
          <a:p>
            <a:pPr>
              <a:spcAft>
                <a:spcPts val="600"/>
              </a:spcAft>
            </a:pPr>
            <a:r>
              <a:rPr lang="en-US">
                <a:solidFill>
                  <a:schemeClr val="tx2">
                    <a:lumMod val="75000"/>
                    <a:lumOff val="25000"/>
                  </a:schemeClr>
                </a:solidFill>
              </a:rPr>
              <a:t>7:20-7:30: Closing Remarks - Commissioner Rubin, Commissioner Anderson, Attorney General Campbell (recorded remarks)</a:t>
            </a:r>
          </a:p>
        </p:txBody>
      </p:sp>
      <p:sp>
        <p:nvSpPr>
          <p:cNvPr id="4" name="Slide Number Placeholder 3">
            <a:extLst>
              <a:ext uri="{FF2B5EF4-FFF2-40B4-BE49-F238E27FC236}">
                <a16:creationId xmlns:a16="http://schemas.microsoft.com/office/drawing/2014/main" id="{A08E8E62-1228-1516-5272-8FDF28296C60}"/>
              </a:ext>
            </a:extLst>
          </p:cNvPr>
          <p:cNvSpPr>
            <a:spLocks noGrp="1"/>
          </p:cNvSpPr>
          <p:nvPr>
            <p:ph type="sldNum" sz="quarter" idx="12"/>
          </p:nvPr>
        </p:nvSpPr>
        <p:spPr/>
        <p:txBody>
          <a:bodyPr/>
          <a:lstStyle/>
          <a:p>
            <a:fld id="{330EA680-D336-4FF7-8B7A-9848BB0A1C32}" type="slidenum">
              <a:rPr lang="en-US" sz="1800" smtClean="0">
                <a:solidFill>
                  <a:schemeClr val="tx1"/>
                </a:solidFill>
              </a:rPr>
              <a:t>3</a:t>
            </a:fld>
            <a:endParaRPr lang="en-US" sz="1800">
              <a:solidFill>
                <a:schemeClr val="tx1"/>
              </a:solidFill>
            </a:endParaRPr>
          </a:p>
        </p:txBody>
      </p:sp>
    </p:spTree>
    <p:extLst>
      <p:ext uri="{BB962C8B-B14F-4D97-AF65-F5344CB8AC3E}">
        <p14:creationId xmlns:p14="http://schemas.microsoft.com/office/powerpoint/2010/main" val="16017004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5B04DC-BCCC-DE24-1179-A3E579CA46CA}"/>
              </a:ext>
            </a:extLst>
          </p:cNvPr>
          <p:cNvSpPr>
            <a:spLocks noGrp="1"/>
          </p:cNvSpPr>
          <p:nvPr>
            <p:ph type="title"/>
          </p:nvPr>
        </p:nvSpPr>
        <p:spPr/>
        <p:txBody>
          <a:bodyPr/>
          <a:lstStyle/>
          <a:p>
            <a:r>
              <a:rPr lang="en-US" sz="2800"/>
              <a:t>Topic Areas Covered in Presentation</a:t>
            </a:r>
          </a:p>
        </p:txBody>
      </p:sp>
      <p:sp>
        <p:nvSpPr>
          <p:cNvPr id="4" name="Slide Number Placeholder 3">
            <a:extLst>
              <a:ext uri="{FF2B5EF4-FFF2-40B4-BE49-F238E27FC236}">
                <a16:creationId xmlns:a16="http://schemas.microsoft.com/office/drawing/2014/main" id="{8A08F1FD-C917-AC53-A4F7-1BC3F8C8444E}"/>
              </a:ext>
            </a:extLst>
          </p:cNvPr>
          <p:cNvSpPr>
            <a:spLocks noGrp="1"/>
          </p:cNvSpPr>
          <p:nvPr>
            <p:ph type="sldNum" sz="quarter" idx="12"/>
          </p:nvPr>
        </p:nvSpPr>
        <p:spPr/>
        <p:txBody>
          <a:bodyPr/>
          <a:lstStyle/>
          <a:p>
            <a:fld id="{330EA680-D336-4FF7-8B7A-9848BB0A1C32}" type="slidenum">
              <a:rPr lang="en-US" sz="1800" smtClean="0">
                <a:solidFill>
                  <a:schemeClr val="tx1"/>
                </a:solidFill>
              </a:rPr>
              <a:t>4</a:t>
            </a:fld>
            <a:endParaRPr lang="en-US" sz="1800">
              <a:solidFill>
                <a:schemeClr val="tx1"/>
              </a:solidFill>
            </a:endParaRPr>
          </a:p>
        </p:txBody>
      </p:sp>
      <p:sp>
        <p:nvSpPr>
          <p:cNvPr id="6" name="Content Placeholder 5">
            <a:extLst>
              <a:ext uri="{FF2B5EF4-FFF2-40B4-BE49-F238E27FC236}">
                <a16:creationId xmlns:a16="http://schemas.microsoft.com/office/drawing/2014/main" id="{B3D16719-7D6B-EED1-D81E-11FC60B5E7B2}"/>
              </a:ext>
            </a:extLst>
          </p:cNvPr>
          <p:cNvSpPr txBox="1">
            <a:spLocks noGrp="1"/>
          </p:cNvSpPr>
          <p:nvPr>
            <p:ph idx="1"/>
          </p:nvPr>
        </p:nvSpPr>
        <p:spPr>
          <a:xfrm>
            <a:off x="220318" y="814388"/>
            <a:ext cx="10515600" cy="5074783"/>
          </a:xfrm>
          <a:prstGeom prst="rect">
            <a:avLst/>
          </a:prstGeom>
          <a:noFill/>
          <a:ln>
            <a:noFill/>
          </a:ln>
        </p:spPr>
        <p:txBody>
          <a:bodyPr wrap="square" rtlCol="0">
            <a:noAutofit/>
          </a:bodyPr>
          <a:lstStyle/>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Purpose of the Intervenor Support Grant Program </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Proceedings Eligible for Intervention</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Rights and Responsibilities of an Intervenor</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Process to Become an Intervenor</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Process to Intervene and Process to Apply for an Intervenor Grant</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Entities Eligible to Receive Grant Funding</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Information Required in Grant Application</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Grant Awards and Payment Process</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Use of Grant Funding</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Grants Management System (GMS) – Online Grant Application Portal</a:t>
            </a:r>
          </a:p>
          <a:p>
            <a:pPr marL="285750" indent="-285750">
              <a:lnSpc>
                <a:spcPct val="100000"/>
              </a:lnSpc>
              <a:spcBef>
                <a:spcPts val="0"/>
              </a:spcBef>
              <a:spcAft>
                <a:spcPts val="600"/>
              </a:spcAft>
              <a:buFont typeface="Arial" panose="020B0604020202020204" pitchFamily="34" charset="0"/>
              <a:buChar char="•"/>
            </a:pPr>
            <a:r>
              <a:rPr lang="en-US" dirty="0">
                <a:solidFill>
                  <a:srgbClr val="14558F"/>
                </a:solidFill>
              </a:rPr>
              <a:t>Resources Available</a:t>
            </a:r>
          </a:p>
        </p:txBody>
      </p:sp>
    </p:spTree>
    <p:extLst>
      <p:ext uri="{BB962C8B-B14F-4D97-AF65-F5344CB8AC3E}">
        <p14:creationId xmlns:p14="http://schemas.microsoft.com/office/powerpoint/2010/main" val="42753469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A785D1-97A0-C44F-3EBE-9B5FBF4CC1D3}"/>
              </a:ext>
            </a:extLst>
          </p:cNvPr>
          <p:cNvSpPr>
            <a:spLocks noGrp="1"/>
          </p:cNvSpPr>
          <p:nvPr>
            <p:ph type="title"/>
          </p:nvPr>
        </p:nvSpPr>
        <p:spPr/>
        <p:txBody>
          <a:bodyPr/>
          <a:lstStyle/>
          <a:p>
            <a:r>
              <a:rPr lang="en-US" sz="2800"/>
              <a:t>Purpose of the Intervenor Support Grant Program</a:t>
            </a:r>
            <a:r>
              <a:rPr lang="en-US" sz="2800" dirty="0"/>
              <a:t> (“Program”)</a:t>
            </a:r>
            <a:endParaRPr lang="en-US" sz="2800"/>
          </a:p>
        </p:txBody>
      </p:sp>
      <p:sp>
        <p:nvSpPr>
          <p:cNvPr id="3" name="Content Placeholder 2">
            <a:extLst>
              <a:ext uri="{FF2B5EF4-FFF2-40B4-BE49-F238E27FC236}">
                <a16:creationId xmlns:a16="http://schemas.microsoft.com/office/drawing/2014/main" id="{34814C7F-8343-CC33-003A-59AD1947D1F3}"/>
              </a:ext>
            </a:extLst>
          </p:cNvPr>
          <p:cNvSpPr>
            <a:spLocks noGrp="1"/>
          </p:cNvSpPr>
          <p:nvPr>
            <p:ph idx="1"/>
          </p:nvPr>
        </p:nvSpPr>
        <p:spPr>
          <a:xfrm>
            <a:off x="5785986" y="535022"/>
            <a:ext cx="5818182" cy="5165876"/>
          </a:xfrm>
          <a:ln>
            <a:noFill/>
          </a:ln>
        </p:spPr>
        <p:txBody>
          <a:bodyPr>
            <a:noAutofit/>
          </a:bodyPr>
          <a:lstStyle/>
          <a:p>
            <a:pPr>
              <a:lnSpc>
                <a:spcPct val="100000"/>
              </a:lnSpc>
              <a:spcBef>
                <a:spcPts val="0"/>
              </a:spcBef>
              <a:buFont typeface="Wingdings" panose="05000000000000000000" pitchFamily="2" charset="2"/>
              <a:buChar char="§"/>
              <a:defRPr/>
            </a:pPr>
            <a:r>
              <a:rPr lang="en-US" sz="2200">
                <a:solidFill>
                  <a:schemeClr val="tx2">
                    <a:lumMod val="75000"/>
                    <a:lumOff val="25000"/>
                  </a:schemeClr>
                </a:solidFill>
              </a:rPr>
              <a:t>Provides funding to eligible groups who are unable to participate in Department of Public Utilities (“DPU” or “Department”) or Energy Facilities Siting Board (“Siting Board”) proceedings because of financial hardship</a:t>
            </a:r>
          </a:p>
          <a:p>
            <a:pPr>
              <a:lnSpc>
                <a:spcPct val="100000"/>
              </a:lnSpc>
              <a:spcBef>
                <a:spcPts val="0"/>
              </a:spcBef>
              <a:buFont typeface="Wingdings" panose="05000000000000000000" pitchFamily="2" charset="2"/>
              <a:buChar char="§"/>
              <a:defRPr/>
            </a:pPr>
            <a:endParaRPr lang="en-US" sz="2200">
              <a:solidFill>
                <a:schemeClr val="tx2">
                  <a:lumMod val="75000"/>
                  <a:lumOff val="25000"/>
                </a:schemeClr>
              </a:solidFill>
            </a:endParaRPr>
          </a:p>
          <a:p>
            <a:pPr marL="285750" lvl="0" indent="-285750">
              <a:lnSpc>
                <a:spcPct val="100000"/>
              </a:lnSpc>
              <a:spcBef>
                <a:spcPts val="0"/>
              </a:spcBef>
              <a:buFont typeface="Wingdings" panose="05000000000000000000" pitchFamily="2" charset="2"/>
              <a:buChar char="§"/>
              <a:defRPr/>
            </a:pPr>
            <a:r>
              <a:rPr lang="en-US" sz="2200">
                <a:solidFill>
                  <a:schemeClr val="tx2">
                    <a:lumMod val="75000"/>
                    <a:lumOff val="25000"/>
                  </a:schemeClr>
                </a:solidFill>
              </a:rPr>
              <a:t>Allows grantees to cover fees for attorneys, expert witnesses, community experts, administrative, and other eligible expenses </a:t>
            </a:r>
          </a:p>
          <a:p>
            <a:pPr marL="285750" lvl="0" indent="-285750">
              <a:lnSpc>
                <a:spcPct val="100000"/>
              </a:lnSpc>
              <a:spcBef>
                <a:spcPts val="0"/>
              </a:spcBef>
              <a:buFont typeface="Wingdings" panose="05000000000000000000" pitchFamily="2" charset="2"/>
              <a:buChar char="§"/>
              <a:defRPr/>
            </a:pPr>
            <a:endParaRPr lang="en-US" sz="2200">
              <a:solidFill>
                <a:schemeClr val="tx2">
                  <a:lumMod val="75000"/>
                  <a:lumOff val="25000"/>
                </a:schemeClr>
              </a:solidFill>
            </a:endParaRPr>
          </a:p>
          <a:p>
            <a:pPr marL="285750" lvl="0" indent="-285750">
              <a:lnSpc>
                <a:spcPct val="100000"/>
              </a:lnSpc>
              <a:spcBef>
                <a:spcPts val="0"/>
              </a:spcBef>
              <a:buFont typeface="Wingdings" panose="05000000000000000000" pitchFamily="2" charset="2"/>
              <a:buChar char="§"/>
              <a:defRPr/>
            </a:pPr>
            <a:r>
              <a:rPr lang="en-US" sz="2200">
                <a:solidFill>
                  <a:schemeClr val="tx2">
                    <a:lumMod val="75000"/>
                    <a:lumOff val="25000"/>
                  </a:schemeClr>
                </a:solidFill>
              </a:rPr>
              <a:t>Provides diverse voices a seat at the table and an opportunity to influence decisions </a:t>
            </a:r>
          </a:p>
          <a:p>
            <a:pPr marL="285750" lvl="0" indent="-285750">
              <a:lnSpc>
                <a:spcPct val="100000"/>
              </a:lnSpc>
              <a:spcBef>
                <a:spcPts val="0"/>
              </a:spcBef>
              <a:buFont typeface="Wingdings" panose="05000000000000000000" pitchFamily="2" charset="2"/>
              <a:buChar char="§"/>
              <a:defRPr/>
            </a:pPr>
            <a:endParaRPr lang="en-US" sz="2200">
              <a:solidFill>
                <a:schemeClr val="tx2">
                  <a:lumMod val="75000"/>
                  <a:lumOff val="25000"/>
                </a:schemeClr>
              </a:solidFill>
            </a:endParaRPr>
          </a:p>
          <a:p>
            <a:pPr marL="285750" lvl="0" indent="-285750">
              <a:lnSpc>
                <a:spcPct val="100000"/>
              </a:lnSpc>
              <a:spcBef>
                <a:spcPts val="0"/>
              </a:spcBef>
              <a:buFont typeface="Wingdings" panose="05000000000000000000" pitchFamily="2" charset="2"/>
              <a:buChar char="§"/>
              <a:defRPr/>
            </a:pPr>
            <a:r>
              <a:rPr lang="en-US" sz="2200">
                <a:solidFill>
                  <a:schemeClr val="tx2">
                    <a:lumMod val="75000"/>
                    <a:lumOff val="25000"/>
                  </a:schemeClr>
                </a:solidFill>
              </a:rPr>
              <a:t>Administered by the Department’s Division of Public Participation (DPP)</a:t>
            </a:r>
          </a:p>
          <a:p>
            <a:pPr marL="285750" lvl="0" indent="-285750">
              <a:lnSpc>
                <a:spcPct val="100000"/>
              </a:lnSpc>
              <a:spcBef>
                <a:spcPts val="0"/>
              </a:spcBef>
              <a:buFont typeface="Wingdings" panose="05000000000000000000" pitchFamily="2" charset="2"/>
              <a:buChar char="§"/>
              <a:defRPr/>
            </a:pPr>
            <a:endParaRPr lang="en-US" sz="2200">
              <a:solidFill>
                <a:schemeClr val="tx2">
                  <a:lumMod val="75000"/>
                  <a:lumOff val="25000"/>
                </a:schemeClr>
              </a:solidFill>
            </a:endParaRPr>
          </a:p>
          <a:p>
            <a:pPr marL="285750" lvl="0" indent="-285750">
              <a:lnSpc>
                <a:spcPct val="100000"/>
              </a:lnSpc>
              <a:spcBef>
                <a:spcPts val="0"/>
              </a:spcBef>
              <a:buFont typeface="Wingdings" panose="05000000000000000000" pitchFamily="2" charset="2"/>
              <a:buChar char="§"/>
              <a:defRPr/>
            </a:pPr>
            <a:endParaRPr lang="en-US" sz="2200">
              <a:solidFill>
                <a:schemeClr val="tx2">
                  <a:lumMod val="75000"/>
                  <a:lumOff val="25000"/>
                </a:schemeClr>
              </a:solidFill>
            </a:endParaRPr>
          </a:p>
        </p:txBody>
      </p:sp>
      <p:sp>
        <p:nvSpPr>
          <p:cNvPr id="4" name="Slide Number Placeholder 3">
            <a:extLst>
              <a:ext uri="{FF2B5EF4-FFF2-40B4-BE49-F238E27FC236}">
                <a16:creationId xmlns:a16="http://schemas.microsoft.com/office/drawing/2014/main" id="{B9804983-1C2C-4439-9D0F-DAB521CFE793}"/>
              </a:ext>
            </a:extLst>
          </p:cNvPr>
          <p:cNvSpPr>
            <a:spLocks noGrp="1"/>
          </p:cNvSpPr>
          <p:nvPr>
            <p:ph type="sldNum" sz="quarter" idx="12"/>
          </p:nvPr>
        </p:nvSpPr>
        <p:spPr/>
        <p:txBody>
          <a:bodyPr/>
          <a:lstStyle/>
          <a:p>
            <a:fld id="{330EA680-D336-4FF7-8B7A-9848BB0A1C32}" type="slidenum">
              <a:rPr lang="en-US" sz="1800" smtClean="0">
                <a:solidFill>
                  <a:schemeClr val="tx1"/>
                </a:solidFill>
              </a:rPr>
              <a:t>5</a:t>
            </a:fld>
            <a:endParaRPr lang="en-US" sz="1800">
              <a:solidFill>
                <a:schemeClr val="tx1"/>
              </a:solidFill>
            </a:endParaRPr>
          </a:p>
        </p:txBody>
      </p:sp>
      <p:sp>
        <p:nvSpPr>
          <p:cNvPr id="8" name="TextBox 7">
            <a:extLst>
              <a:ext uri="{FF2B5EF4-FFF2-40B4-BE49-F238E27FC236}">
                <a16:creationId xmlns:a16="http://schemas.microsoft.com/office/drawing/2014/main" id="{19AF8E48-12C8-1536-F634-EF531627483D}"/>
              </a:ext>
            </a:extLst>
          </p:cNvPr>
          <p:cNvSpPr txBox="1"/>
          <p:nvPr/>
        </p:nvSpPr>
        <p:spPr>
          <a:xfrm>
            <a:off x="6023300" y="5702516"/>
            <a:ext cx="5722381" cy="830997"/>
          </a:xfrm>
          <a:prstGeom prst="rect">
            <a:avLst/>
          </a:prstGeom>
          <a:solidFill>
            <a:srgbClr val="14558F"/>
          </a:solidFill>
        </p:spPr>
        <p:txBody>
          <a:bodyPr wrap="square">
            <a:spAutoFit/>
          </a:bodyPr>
          <a:lstStyle/>
          <a:p>
            <a:r>
              <a:rPr lang="en-US" sz="2400">
                <a:solidFill>
                  <a:schemeClr val="bg1"/>
                </a:solidFill>
              </a:rPr>
              <a:t>Funding is available for proceedings initiated on or after July 1</a:t>
            </a:r>
            <a:r>
              <a:rPr lang="en-US" sz="2400" baseline="30000">
                <a:solidFill>
                  <a:schemeClr val="bg1"/>
                </a:solidFill>
              </a:rPr>
              <a:t>st</a:t>
            </a:r>
            <a:r>
              <a:rPr lang="en-US" sz="2400">
                <a:solidFill>
                  <a:schemeClr val="bg1"/>
                </a:solidFill>
              </a:rPr>
              <a:t>, 2026</a:t>
            </a:r>
          </a:p>
        </p:txBody>
      </p:sp>
      <p:pic>
        <p:nvPicPr>
          <p:cNvPr id="12" name="Picture 11">
            <a:extLst>
              <a:ext uri="{FF2B5EF4-FFF2-40B4-BE49-F238E27FC236}">
                <a16:creationId xmlns:a16="http://schemas.microsoft.com/office/drawing/2014/main" id="{83833A2D-D168-F9B4-66B8-BDF52BF1725B}"/>
              </a:ext>
              <a:ext uri="{C183D7F6-B498-43B3-948B-1728B52AA6E4}">
                <adec:decorative xmlns:adec="http://schemas.microsoft.com/office/drawing/2017/decorative" val="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8280" y="468087"/>
            <a:ext cx="5532549" cy="6168843"/>
          </a:xfrm>
          <a:prstGeom prst="rect">
            <a:avLst/>
          </a:prstGeom>
        </p:spPr>
      </p:pic>
    </p:spTree>
    <p:extLst>
      <p:ext uri="{BB962C8B-B14F-4D97-AF65-F5344CB8AC3E}">
        <p14:creationId xmlns:p14="http://schemas.microsoft.com/office/powerpoint/2010/main" val="34172581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1E2D716-E643-D206-AE5E-0BB694260561}"/>
              </a:ext>
            </a:extLst>
          </p:cNvPr>
          <p:cNvSpPr>
            <a:spLocks noGrp="1"/>
          </p:cNvSpPr>
          <p:nvPr>
            <p:ph type="title"/>
          </p:nvPr>
        </p:nvSpPr>
        <p:spPr/>
        <p:txBody>
          <a:bodyPr/>
          <a:lstStyle/>
          <a:p>
            <a:r>
              <a:rPr lang="en-US" sz="2800"/>
              <a:t>Proceedings Eligible for Grant Funding for Intervening</a:t>
            </a:r>
          </a:p>
        </p:txBody>
      </p:sp>
      <p:sp>
        <p:nvSpPr>
          <p:cNvPr id="3" name="Content Placeholder 2">
            <a:extLst>
              <a:ext uri="{FF2B5EF4-FFF2-40B4-BE49-F238E27FC236}">
                <a16:creationId xmlns:a16="http://schemas.microsoft.com/office/drawing/2014/main" id="{E7A8431D-A494-0C6E-83C7-FEDAD9666FE3}"/>
              </a:ext>
            </a:extLst>
          </p:cNvPr>
          <p:cNvSpPr>
            <a:spLocks noGrp="1"/>
          </p:cNvSpPr>
          <p:nvPr>
            <p:ph idx="1"/>
          </p:nvPr>
        </p:nvSpPr>
        <p:spPr>
          <a:xfrm>
            <a:off x="512417" y="1098267"/>
            <a:ext cx="5258523" cy="4007133"/>
          </a:xfrm>
          <a:noFill/>
        </p:spPr>
        <p:txBody>
          <a:bodyPr vert="horz" lIns="91440" tIns="45720" rIns="91440" bIns="45720" rtlCol="0" anchor="t">
            <a:normAutofit lnSpcReduction="10000"/>
          </a:bodyPr>
          <a:lstStyle/>
          <a:p>
            <a:pPr marL="0" indent="0">
              <a:buNone/>
            </a:pPr>
            <a:r>
              <a:rPr lang="en-US" sz="2600" b="1">
                <a:solidFill>
                  <a:schemeClr val="tx2">
                    <a:lumMod val="75000"/>
                    <a:lumOff val="25000"/>
                  </a:schemeClr>
                </a:solidFill>
              </a:rPr>
              <a:t>Department </a:t>
            </a:r>
          </a:p>
          <a:p>
            <a:r>
              <a:rPr lang="en-US" sz="2200">
                <a:solidFill>
                  <a:schemeClr val="tx2">
                    <a:lumMod val="75000"/>
                    <a:lumOff val="25000"/>
                  </a:schemeClr>
                </a:solidFill>
              </a:rPr>
              <a:t>Petitions from utilities to change electric and gas distribution rates for customers</a:t>
            </a:r>
          </a:p>
          <a:p>
            <a:r>
              <a:rPr lang="en-US" sz="2200">
                <a:solidFill>
                  <a:schemeClr val="tx2">
                    <a:lumMod val="75000"/>
                    <a:lumOff val="25000"/>
                  </a:schemeClr>
                </a:solidFill>
              </a:rPr>
              <a:t>Grid modernization and infrastructure investment plans</a:t>
            </a:r>
          </a:p>
          <a:p>
            <a:r>
              <a:rPr lang="en-US" sz="2200">
                <a:solidFill>
                  <a:schemeClr val="tx2">
                    <a:lumMod val="75000"/>
                    <a:lumOff val="25000"/>
                  </a:schemeClr>
                </a:solidFill>
              </a:rPr>
              <a:t>Net metering and interconnection </a:t>
            </a:r>
            <a:r>
              <a:rPr lang="en-US" sz="2200" dirty="0">
                <a:solidFill>
                  <a:schemeClr val="tx2">
                    <a:lumMod val="75000"/>
                    <a:lumOff val="25000"/>
                  </a:schemeClr>
                </a:solidFill>
              </a:rPr>
              <a:t>petitions (e.g., approval of revised interconnection standards)</a:t>
            </a:r>
          </a:p>
          <a:p>
            <a:r>
              <a:rPr lang="en-US" sz="2200">
                <a:solidFill>
                  <a:schemeClr val="tx2">
                    <a:lumMod val="75000"/>
                    <a:lumOff val="25000"/>
                  </a:schemeClr>
                </a:solidFill>
              </a:rPr>
              <a:t>Energy efficiency and decarbonization programs (e.g., pilot programs for networked geothermal, heat pump rates)</a:t>
            </a:r>
          </a:p>
        </p:txBody>
      </p:sp>
      <p:sp>
        <p:nvSpPr>
          <p:cNvPr id="7" name="TextBox 6">
            <a:extLst>
              <a:ext uri="{FF2B5EF4-FFF2-40B4-BE49-F238E27FC236}">
                <a16:creationId xmlns:a16="http://schemas.microsoft.com/office/drawing/2014/main" id="{67857285-5518-2EB4-F77A-547737B3CC74}"/>
              </a:ext>
            </a:extLst>
          </p:cNvPr>
          <p:cNvSpPr txBox="1"/>
          <p:nvPr/>
        </p:nvSpPr>
        <p:spPr>
          <a:xfrm>
            <a:off x="6426200" y="1098267"/>
            <a:ext cx="5259916" cy="3894656"/>
          </a:xfrm>
          <a:prstGeom prst="rect">
            <a:avLst/>
          </a:prstGeom>
          <a:solidFill>
            <a:schemeClr val="bg1"/>
          </a:solid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a:lnSpc>
                <a:spcPct val="90000"/>
              </a:lnSpc>
              <a:spcBef>
                <a:spcPts val="1000"/>
              </a:spcBef>
            </a:pPr>
            <a:r>
              <a:rPr lang="en-US" sz="2400" b="1">
                <a:solidFill>
                  <a:schemeClr val="tx2">
                    <a:lumMod val="75000"/>
                    <a:lumOff val="25000"/>
                  </a:schemeClr>
                </a:solidFill>
              </a:rPr>
              <a:t>Siting Board </a:t>
            </a:r>
          </a:p>
          <a:p>
            <a:pPr>
              <a:lnSpc>
                <a:spcPct val="90000"/>
              </a:lnSpc>
              <a:spcBef>
                <a:spcPts val="500"/>
              </a:spcBef>
            </a:pPr>
            <a:r>
              <a:rPr lang="en-US" sz="2200">
                <a:solidFill>
                  <a:schemeClr val="tx2">
                    <a:lumMod val="75000"/>
                    <a:lumOff val="25000"/>
                  </a:schemeClr>
                </a:solidFill>
              </a:rPr>
              <a:t>Reviews proposed large energy infrastructure facilities</a:t>
            </a:r>
          </a:p>
          <a:p>
            <a:pPr marL="285750" indent="-285750">
              <a:lnSpc>
                <a:spcPct val="90000"/>
              </a:lnSpc>
              <a:spcBef>
                <a:spcPts val="500"/>
              </a:spcBef>
              <a:buFont typeface="Arial"/>
              <a:buChar char="•"/>
            </a:pPr>
            <a:r>
              <a:rPr lang="en-US" sz="2200">
                <a:solidFill>
                  <a:schemeClr val="tx2">
                    <a:lumMod val="75000"/>
                    <a:lumOff val="25000"/>
                  </a:schemeClr>
                </a:solidFill>
              </a:rPr>
              <a:t>Renewable energy generating facilities (Solar, wind) </a:t>
            </a:r>
          </a:p>
          <a:p>
            <a:pPr marL="285750" indent="-285750">
              <a:lnSpc>
                <a:spcPct val="90000"/>
              </a:lnSpc>
              <a:spcBef>
                <a:spcPts val="500"/>
              </a:spcBef>
              <a:buFont typeface="Arial"/>
              <a:buChar char="•"/>
            </a:pPr>
            <a:r>
              <a:rPr lang="en-US" sz="2200">
                <a:solidFill>
                  <a:schemeClr val="tx2">
                    <a:lumMod val="75000"/>
                    <a:lumOff val="25000"/>
                  </a:schemeClr>
                </a:solidFill>
              </a:rPr>
              <a:t>Battery energy storage facilities</a:t>
            </a:r>
          </a:p>
          <a:p>
            <a:pPr marL="285750" indent="-285750">
              <a:lnSpc>
                <a:spcPct val="90000"/>
              </a:lnSpc>
              <a:spcBef>
                <a:spcPts val="500"/>
              </a:spcBef>
              <a:buFont typeface="Arial"/>
              <a:buChar char="•"/>
            </a:pPr>
            <a:r>
              <a:rPr lang="en-US" sz="2200">
                <a:solidFill>
                  <a:schemeClr val="tx2">
                    <a:lumMod val="75000"/>
                    <a:lumOff val="25000"/>
                  </a:schemeClr>
                </a:solidFill>
              </a:rPr>
              <a:t>Sub-stations</a:t>
            </a:r>
          </a:p>
          <a:p>
            <a:pPr marL="285750" indent="-285750">
              <a:lnSpc>
                <a:spcPct val="90000"/>
              </a:lnSpc>
              <a:spcBef>
                <a:spcPts val="500"/>
              </a:spcBef>
              <a:buFont typeface="Arial"/>
              <a:buChar char="•"/>
            </a:pPr>
            <a:r>
              <a:rPr lang="en-US" sz="2200">
                <a:solidFill>
                  <a:schemeClr val="tx2">
                    <a:lumMod val="75000"/>
                    <a:lumOff val="25000"/>
                  </a:schemeClr>
                </a:solidFill>
              </a:rPr>
              <a:t>Transmission and distribution infrastructure</a:t>
            </a:r>
          </a:p>
          <a:p>
            <a:pPr marL="285750" indent="-285750">
              <a:lnSpc>
                <a:spcPct val="90000"/>
              </a:lnSpc>
              <a:spcBef>
                <a:spcPts val="500"/>
              </a:spcBef>
              <a:buFont typeface="Arial"/>
              <a:buChar char="•"/>
            </a:pPr>
            <a:r>
              <a:rPr lang="en-US" sz="2200">
                <a:solidFill>
                  <a:schemeClr val="tx2">
                    <a:lumMod val="75000"/>
                    <a:lumOff val="25000"/>
                  </a:schemeClr>
                </a:solidFill>
              </a:rPr>
              <a:t>Gas pipelines and related facilities</a:t>
            </a:r>
          </a:p>
          <a:p>
            <a:pPr lvl="1">
              <a:lnSpc>
                <a:spcPct val="90000"/>
              </a:lnSpc>
              <a:spcBef>
                <a:spcPts val="500"/>
              </a:spcBef>
            </a:pPr>
            <a:endParaRPr lang="en-US" sz="2000">
              <a:solidFill>
                <a:schemeClr val="tx2">
                  <a:lumMod val="75000"/>
                  <a:lumOff val="25000"/>
                </a:schemeClr>
              </a:solidFill>
            </a:endParaRPr>
          </a:p>
        </p:txBody>
      </p:sp>
      <p:cxnSp>
        <p:nvCxnSpPr>
          <p:cNvPr id="6" name="Straight Connector 5">
            <a:extLst>
              <a:ext uri="{FF2B5EF4-FFF2-40B4-BE49-F238E27FC236}">
                <a16:creationId xmlns:a16="http://schemas.microsoft.com/office/drawing/2014/main" id="{0AB37E4B-4342-39D6-24B5-B62BAAB2BF6C}"/>
              </a:ext>
              <a:ext uri="{C183D7F6-B498-43B3-948B-1728B52AA6E4}">
                <adec:decorative xmlns:adec="http://schemas.microsoft.com/office/drawing/2017/decorative" val="1"/>
              </a:ext>
            </a:extLst>
          </p:cNvPr>
          <p:cNvCxnSpPr>
            <a:cxnSpLocks/>
          </p:cNvCxnSpPr>
          <p:nvPr/>
        </p:nvCxnSpPr>
        <p:spPr>
          <a:xfrm flipV="1">
            <a:off x="5995665" y="1228182"/>
            <a:ext cx="0" cy="3877218"/>
          </a:xfrm>
          <a:prstGeom prst="line">
            <a:avLst/>
          </a:prstGeom>
          <a:ln w="38100">
            <a:solidFill>
              <a:schemeClr val="tx2">
                <a:lumMod val="75000"/>
                <a:lumOff val="25000"/>
              </a:schemeClr>
            </a:solidFill>
          </a:ln>
        </p:spPr>
        <p:style>
          <a:lnRef idx="2">
            <a:schemeClr val="dk1"/>
          </a:lnRef>
          <a:fillRef idx="0">
            <a:schemeClr val="dk1"/>
          </a:fillRef>
          <a:effectRef idx="1">
            <a:schemeClr val="dk1"/>
          </a:effectRef>
          <a:fontRef idx="minor">
            <a:schemeClr val="tx1"/>
          </a:fontRef>
        </p:style>
      </p:cxnSp>
      <p:sp>
        <p:nvSpPr>
          <p:cNvPr id="9" name="TextBox 8">
            <a:extLst>
              <a:ext uri="{FF2B5EF4-FFF2-40B4-BE49-F238E27FC236}">
                <a16:creationId xmlns:a16="http://schemas.microsoft.com/office/drawing/2014/main" id="{CA987844-4A78-BD73-9F6C-9DCF1D1860EE}"/>
              </a:ext>
            </a:extLst>
          </p:cNvPr>
          <p:cNvSpPr txBox="1"/>
          <p:nvPr/>
        </p:nvSpPr>
        <p:spPr>
          <a:xfrm>
            <a:off x="512417" y="5660936"/>
            <a:ext cx="11173699" cy="430887"/>
          </a:xfrm>
          <a:prstGeom prst="rect">
            <a:avLst/>
          </a:prstGeom>
          <a:solidFill>
            <a:srgbClr val="14558F"/>
          </a:solidFill>
        </p:spPr>
        <p:txBody>
          <a:bodyPr wrap="square" rtlCol="0">
            <a:spAutoFit/>
          </a:bodyPr>
          <a:lstStyle/>
          <a:p>
            <a:r>
              <a:rPr lang="en-US" sz="2200" dirty="0">
                <a:solidFill>
                  <a:schemeClr val="bg1"/>
                </a:solidFill>
              </a:rPr>
              <a:t>Investigations and rulemaking initiated by the Department are not eligible for grant funding.  </a:t>
            </a:r>
          </a:p>
        </p:txBody>
      </p:sp>
      <p:sp>
        <p:nvSpPr>
          <p:cNvPr id="4" name="Slide Number Placeholder 3">
            <a:extLst>
              <a:ext uri="{FF2B5EF4-FFF2-40B4-BE49-F238E27FC236}">
                <a16:creationId xmlns:a16="http://schemas.microsoft.com/office/drawing/2014/main" id="{A5FE4D8F-389C-45D0-248C-7BD21BF3F860}"/>
              </a:ext>
            </a:extLst>
          </p:cNvPr>
          <p:cNvSpPr>
            <a:spLocks noGrp="1"/>
          </p:cNvSpPr>
          <p:nvPr>
            <p:ph type="sldNum" sz="quarter" idx="12"/>
          </p:nvPr>
        </p:nvSpPr>
        <p:spPr/>
        <p:txBody>
          <a:bodyPr/>
          <a:lstStyle/>
          <a:p>
            <a:fld id="{330EA680-D336-4FF7-8B7A-9848BB0A1C32}" type="slidenum">
              <a:rPr lang="en-US" sz="1800" smtClean="0">
                <a:solidFill>
                  <a:schemeClr val="tx1"/>
                </a:solidFill>
              </a:rPr>
              <a:t>6</a:t>
            </a:fld>
            <a:endParaRPr lang="en-US" sz="1800">
              <a:solidFill>
                <a:schemeClr val="tx1"/>
              </a:solidFill>
            </a:endParaRPr>
          </a:p>
        </p:txBody>
      </p:sp>
    </p:spTree>
    <p:extLst>
      <p:ext uri="{BB962C8B-B14F-4D97-AF65-F5344CB8AC3E}">
        <p14:creationId xmlns:p14="http://schemas.microsoft.com/office/powerpoint/2010/main" val="1710475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771639-D877-DFEE-1ED6-A0D58F5930B9}"/>
              </a:ext>
            </a:extLst>
          </p:cNvPr>
          <p:cNvSpPr>
            <a:spLocks noGrp="1"/>
          </p:cNvSpPr>
          <p:nvPr>
            <p:ph type="title"/>
          </p:nvPr>
        </p:nvSpPr>
        <p:spPr/>
        <p:txBody>
          <a:bodyPr/>
          <a:lstStyle/>
          <a:p>
            <a:r>
              <a:rPr lang="en-US" sz="2800"/>
              <a:t>Rights and Responsibilities of an Intervenor</a:t>
            </a:r>
          </a:p>
        </p:txBody>
      </p:sp>
      <p:sp>
        <p:nvSpPr>
          <p:cNvPr id="3" name="Content Placeholder 2">
            <a:extLst>
              <a:ext uri="{FF2B5EF4-FFF2-40B4-BE49-F238E27FC236}">
                <a16:creationId xmlns:a16="http://schemas.microsoft.com/office/drawing/2014/main" id="{033C0D02-373C-458B-2E2E-884D8B3ED2F4}"/>
              </a:ext>
            </a:extLst>
          </p:cNvPr>
          <p:cNvSpPr>
            <a:spLocks noGrp="1"/>
          </p:cNvSpPr>
          <p:nvPr>
            <p:ph idx="1"/>
          </p:nvPr>
        </p:nvSpPr>
        <p:spPr>
          <a:xfrm>
            <a:off x="2533495" y="881632"/>
            <a:ext cx="8979520" cy="2852168"/>
          </a:xfrm>
          <a:solidFill>
            <a:srgbClr val="14558F"/>
          </a:solidFill>
        </p:spPr>
        <p:txBody>
          <a:bodyPr vert="horz" lIns="91440" tIns="45720" rIns="91440" bIns="45720" rtlCol="0" anchor="t">
            <a:normAutofit/>
          </a:bodyPr>
          <a:lstStyle/>
          <a:p>
            <a:pPr marL="0" indent="0">
              <a:buNone/>
            </a:pPr>
            <a:r>
              <a:rPr lang="en-US" sz="2000" b="1">
                <a:solidFill>
                  <a:schemeClr val="bg1"/>
                </a:solidFill>
              </a:rPr>
              <a:t>An Intervenor</a:t>
            </a:r>
            <a:r>
              <a:rPr lang="en-US" sz="2000">
                <a:solidFill>
                  <a:schemeClr val="bg1"/>
                </a:solidFill>
              </a:rPr>
              <a:t> is a legally recognized participant (party) with a higher level of involvement in the proceeding</a:t>
            </a:r>
          </a:p>
          <a:p>
            <a:pPr lvl="1"/>
            <a:r>
              <a:rPr lang="en-US">
                <a:solidFill>
                  <a:schemeClr val="bg1"/>
                </a:solidFill>
              </a:rPr>
              <a:t>Submit evidence</a:t>
            </a:r>
          </a:p>
          <a:p>
            <a:pPr lvl="1"/>
            <a:r>
              <a:rPr lang="en-US">
                <a:solidFill>
                  <a:schemeClr val="bg1"/>
                </a:solidFill>
              </a:rPr>
              <a:t>Issue information requests</a:t>
            </a:r>
          </a:p>
          <a:p>
            <a:pPr lvl="1"/>
            <a:r>
              <a:rPr lang="en-US">
                <a:solidFill>
                  <a:schemeClr val="bg1"/>
                </a:solidFill>
              </a:rPr>
              <a:t>Present and cross-examine witnesses</a:t>
            </a:r>
          </a:p>
          <a:p>
            <a:pPr lvl="1"/>
            <a:r>
              <a:rPr lang="en-US">
                <a:solidFill>
                  <a:schemeClr val="bg1"/>
                </a:solidFill>
              </a:rPr>
              <a:t>File briefs</a:t>
            </a:r>
          </a:p>
          <a:p>
            <a:pPr lvl="1"/>
            <a:r>
              <a:rPr lang="en-US">
                <a:solidFill>
                  <a:schemeClr val="bg1"/>
                </a:solidFill>
              </a:rPr>
              <a:t>Appeal decisions </a:t>
            </a:r>
          </a:p>
          <a:p>
            <a:r>
              <a:rPr lang="en-US" sz="2000">
                <a:solidFill>
                  <a:schemeClr val="bg1"/>
                </a:solidFill>
              </a:rPr>
              <a:t>Being an intervenor requires time, energy, and resources</a:t>
            </a:r>
          </a:p>
        </p:txBody>
      </p:sp>
      <p:sp>
        <p:nvSpPr>
          <p:cNvPr id="5" name="TextBox 4">
            <a:extLst>
              <a:ext uri="{FF2B5EF4-FFF2-40B4-BE49-F238E27FC236}">
                <a16:creationId xmlns:a16="http://schemas.microsoft.com/office/drawing/2014/main" id="{E8451E99-DD47-9302-191C-96CF694311D5}"/>
              </a:ext>
            </a:extLst>
          </p:cNvPr>
          <p:cNvSpPr txBox="1"/>
          <p:nvPr/>
        </p:nvSpPr>
        <p:spPr>
          <a:xfrm>
            <a:off x="2533495" y="3839433"/>
            <a:ext cx="8979517" cy="1323439"/>
          </a:xfrm>
          <a:prstGeom prst="rect">
            <a:avLst/>
          </a:prstGeom>
          <a:noFill/>
          <a:ln>
            <a:solidFill>
              <a:srgbClr val="388557"/>
            </a:solidFill>
          </a:ln>
        </p:spPr>
        <p:txBody>
          <a:bodyPr wrap="square" rtlCol="0">
            <a:spAutoFit/>
          </a:bodyPr>
          <a:lstStyle/>
          <a:p>
            <a:r>
              <a:rPr lang="en-US" sz="2000" b="1">
                <a:solidFill>
                  <a:srgbClr val="388557"/>
                </a:solidFill>
              </a:rPr>
              <a:t>Limited Participant</a:t>
            </a:r>
          </a:p>
          <a:p>
            <a:r>
              <a:rPr lang="en-US" sz="2000">
                <a:solidFill>
                  <a:srgbClr val="388557"/>
                </a:solidFill>
              </a:rPr>
              <a:t>A person or entity whose participation is restricted to specific issues in a proceeding. Can file comments, file a brief, and receive copies of information requests and responses, responses to information requests, and testimony.</a:t>
            </a:r>
          </a:p>
        </p:txBody>
      </p:sp>
      <p:sp>
        <p:nvSpPr>
          <p:cNvPr id="10" name="TextBox 9">
            <a:extLst>
              <a:ext uri="{FF2B5EF4-FFF2-40B4-BE49-F238E27FC236}">
                <a16:creationId xmlns:a16="http://schemas.microsoft.com/office/drawing/2014/main" id="{0E89164D-1579-489E-AD27-5A6481B308F9}"/>
              </a:ext>
            </a:extLst>
          </p:cNvPr>
          <p:cNvSpPr txBox="1"/>
          <p:nvPr/>
        </p:nvSpPr>
        <p:spPr>
          <a:xfrm>
            <a:off x="2533494" y="5423006"/>
            <a:ext cx="8979517" cy="1015663"/>
          </a:xfrm>
          <a:prstGeom prst="rect">
            <a:avLst/>
          </a:prstGeom>
          <a:noFill/>
          <a:ln>
            <a:solidFill>
              <a:srgbClr val="14558F"/>
            </a:solidFill>
          </a:ln>
        </p:spPr>
        <p:txBody>
          <a:bodyPr wrap="square" rtlCol="0">
            <a:spAutoFit/>
          </a:bodyPr>
          <a:lstStyle/>
          <a:p>
            <a:r>
              <a:rPr lang="en-US" sz="2000" b="1">
                <a:solidFill>
                  <a:schemeClr val="tx2">
                    <a:lumMod val="75000"/>
                    <a:lumOff val="25000"/>
                  </a:schemeClr>
                </a:solidFill>
              </a:rPr>
              <a:t>Public Commentor</a:t>
            </a:r>
          </a:p>
          <a:p>
            <a:r>
              <a:rPr lang="en-US" sz="2000">
                <a:solidFill>
                  <a:schemeClr val="tx2">
                    <a:lumMod val="75000"/>
                    <a:lumOff val="25000"/>
                  </a:schemeClr>
                </a:solidFill>
              </a:rPr>
              <a:t>Provides written or oral feedback on a proceeding but does not have the rights of an intervenor</a:t>
            </a:r>
          </a:p>
        </p:txBody>
      </p:sp>
      <p:sp>
        <p:nvSpPr>
          <p:cNvPr id="6" name="TextBox 5">
            <a:extLst>
              <a:ext uri="{FF2B5EF4-FFF2-40B4-BE49-F238E27FC236}">
                <a16:creationId xmlns:a16="http://schemas.microsoft.com/office/drawing/2014/main" id="{821E7308-7694-69B8-ACB3-FBC3F5ED4349}"/>
              </a:ext>
            </a:extLst>
          </p:cNvPr>
          <p:cNvSpPr txBox="1"/>
          <p:nvPr/>
        </p:nvSpPr>
        <p:spPr>
          <a:xfrm>
            <a:off x="428958" y="973402"/>
            <a:ext cx="1879109" cy="1323439"/>
          </a:xfrm>
          <a:prstGeom prst="rect">
            <a:avLst/>
          </a:prstGeom>
          <a:noFill/>
        </p:spPr>
        <p:txBody>
          <a:bodyPr wrap="square" rtlCol="0">
            <a:spAutoFit/>
          </a:bodyPr>
          <a:lstStyle/>
          <a:p>
            <a:r>
              <a:rPr lang="en-US" sz="2000">
                <a:solidFill>
                  <a:srgbClr val="14558F"/>
                </a:solidFill>
              </a:rPr>
              <a:t>Increasing Levels of  Participation in a Proceeding</a:t>
            </a:r>
          </a:p>
        </p:txBody>
      </p:sp>
      <p:sp>
        <p:nvSpPr>
          <p:cNvPr id="9" name="Rectangle 8">
            <a:extLst>
              <a:ext uri="{FF2B5EF4-FFF2-40B4-BE49-F238E27FC236}">
                <a16:creationId xmlns:a16="http://schemas.microsoft.com/office/drawing/2014/main" id="{96AB0FD3-3B41-8FF4-73F4-098CB9AFA686}"/>
              </a:ext>
            </a:extLst>
          </p:cNvPr>
          <p:cNvSpPr/>
          <p:nvPr/>
        </p:nvSpPr>
        <p:spPr>
          <a:xfrm>
            <a:off x="537818" y="5568331"/>
            <a:ext cx="1552335" cy="717717"/>
          </a:xfrm>
          <a:prstGeom prst="rect">
            <a:avLst/>
          </a:prstGeom>
          <a:noFill/>
          <a:ln>
            <a:solidFill>
              <a:srgbClr val="14558F"/>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rgbClr val="14558F"/>
                </a:solidFill>
              </a:rPr>
              <a:t>Public Commentor</a:t>
            </a:r>
          </a:p>
        </p:txBody>
      </p:sp>
      <p:sp>
        <p:nvSpPr>
          <p:cNvPr id="8" name="Rectangle 7">
            <a:extLst>
              <a:ext uri="{FF2B5EF4-FFF2-40B4-BE49-F238E27FC236}">
                <a16:creationId xmlns:a16="http://schemas.microsoft.com/office/drawing/2014/main" id="{DB69C587-B278-F047-97AC-949C7A54F237}"/>
              </a:ext>
            </a:extLst>
          </p:cNvPr>
          <p:cNvSpPr/>
          <p:nvPr/>
        </p:nvSpPr>
        <p:spPr>
          <a:xfrm>
            <a:off x="537818" y="4013185"/>
            <a:ext cx="1552335" cy="717717"/>
          </a:xfrm>
          <a:prstGeom prst="rect">
            <a:avLst/>
          </a:prstGeom>
          <a:solidFill>
            <a:srgbClr val="388557"/>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1"/>
                </a:solidFill>
              </a:rPr>
              <a:t>Limited Participant</a:t>
            </a:r>
          </a:p>
        </p:txBody>
      </p:sp>
      <p:sp>
        <p:nvSpPr>
          <p:cNvPr id="7" name="Rectangle 6">
            <a:extLst>
              <a:ext uri="{FF2B5EF4-FFF2-40B4-BE49-F238E27FC236}">
                <a16:creationId xmlns:a16="http://schemas.microsoft.com/office/drawing/2014/main" id="{17E8FCA3-BC3D-15C8-AE19-A1FDDB6569A2}"/>
              </a:ext>
            </a:extLst>
          </p:cNvPr>
          <p:cNvSpPr/>
          <p:nvPr/>
        </p:nvSpPr>
        <p:spPr>
          <a:xfrm>
            <a:off x="537819" y="2458038"/>
            <a:ext cx="1552335" cy="717717"/>
          </a:xfrm>
          <a:prstGeom prst="rect">
            <a:avLst/>
          </a:prstGeom>
          <a:solidFill>
            <a:srgbClr val="14558F"/>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lIns="91440" tIns="45720" rIns="91440" bIns="45720" rtlCol="0" anchor="ctr"/>
          <a:lstStyle/>
          <a:p>
            <a:pPr algn="ctr"/>
            <a:r>
              <a:rPr lang="en-US" b="1">
                <a:solidFill>
                  <a:schemeClr val="bg1"/>
                </a:solidFill>
              </a:rPr>
              <a:t>Intervenor</a:t>
            </a:r>
          </a:p>
        </p:txBody>
      </p:sp>
      <p:sp>
        <p:nvSpPr>
          <p:cNvPr id="4" name="Slide Number Placeholder 3">
            <a:extLst>
              <a:ext uri="{FF2B5EF4-FFF2-40B4-BE49-F238E27FC236}">
                <a16:creationId xmlns:a16="http://schemas.microsoft.com/office/drawing/2014/main" id="{C969E786-D5C8-788C-F53C-8DE7C0C88ADB}"/>
              </a:ext>
            </a:extLst>
          </p:cNvPr>
          <p:cNvSpPr>
            <a:spLocks noGrp="1"/>
          </p:cNvSpPr>
          <p:nvPr>
            <p:ph type="sldNum" sz="quarter" idx="12"/>
          </p:nvPr>
        </p:nvSpPr>
        <p:spPr>
          <a:xfrm>
            <a:off x="9300818" y="6285933"/>
            <a:ext cx="2743200" cy="365125"/>
          </a:xfrm>
        </p:spPr>
        <p:txBody>
          <a:bodyPr/>
          <a:lstStyle/>
          <a:p>
            <a:fld id="{330EA680-D336-4FF7-8B7A-9848BB0A1C32}" type="slidenum">
              <a:rPr lang="en-US" sz="1800" smtClean="0">
                <a:solidFill>
                  <a:schemeClr val="tx1"/>
                </a:solidFill>
              </a:rPr>
              <a:t>7</a:t>
            </a:fld>
            <a:endParaRPr lang="en-US" sz="1800">
              <a:solidFill>
                <a:schemeClr val="tx1"/>
              </a:solidFill>
            </a:endParaRPr>
          </a:p>
        </p:txBody>
      </p:sp>
      <p:cxnSp>
        <p:nvCxnSpPr>
          <p:cNvPr id="11" name="Straight Arrow Connector 10">
            <a:extLst>
              <a:ext uri="{FF2B5EF4-FFF2-40B4-BE49-F238E27FC236}">
                <a16:creationId xmlns:a16="http://schemas.microsoft.com/office/drawing/2014/main" id="{1EAB92D4-F468-1EFD-4DC4-011D7049DA10}"/>
              </a:ext>
              <a:ext uri="{C183D7F6-B498-43B3-948B-1728B52AA6E4}">
                <adec:decorative xmlns:adec="http://schemas.microsoft.com/office/drawing/2017/decorative" val="1"/>
              </a:ext>
            </a:extLst>
          </p:cNvPr>
          <p:cNvCxnSpPr>
            <a:cxnSpLocks/>
            <a:endCxn id="8" idx="0"/>
          </p:cNvCxnSpPr>
          <p:nvPr/>
        </p:nvCxnSpPr>
        <p:spPr>
          <a:xfrm flipH="1">
            <a:off x="1313986" y="3175755"/>
            <a:ext cx="1" cy="837430"/>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5" name="Straight Arrow Connector 14">
            <a:extLst>
              <a:ext uri="{FF2B5EF4-FFF2-40B4-BE49-F238E27FC236}">
                <a16:creationId xmlns:a16="http://schemas.microsoft.com/office/drawing/2014/main" id="{4F93F5E7-B958-C962-335D-2C89BFB7A270}"/>
              </a:ext>
              <a:ext uri="{C183D7F6-B498-43B3-948B-1728B52AA6E4}">
                <adec:decorative xmlns:adec="http://schemas.microsoft.com/office/drawing/2017/decorative" val="1"/>
              </a:ext>
            </a:extLst>
          </p:cNvPr>
          <p:cNvCxnSpPr>
            <a:cxnSpLocks/>
            <a:stCxn id="8" idx="2"/>
            <a:endCxn id="9" idx="0"/>
          </p:cNvCxnSpPr>
          <p:nvPr/>
        </p:nvCxnSpPr>
        <p:spPr>
          <a:xfrm>
            <a:off x="1313986" y="4730902"/>
            <a:ext cx="0" cy="837429"/>
          </a:xfrm>
          <a:prstGeom prst="straightConnector1">
            <a:avLst/>
          </a:prstGeom>
          <a:ln>
            <a:solidFill>
              <a:srgbClr val="14558F"/>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17" name="Straight Connector 16">
            <a:extLst>
              <a:ext uri="{FF2B5EF4-FFF2-40B4-BE49-F238E27FC236}">
                <a16:creationId xmlns:a16="http://schemas.microsoft.com/office/drawing/2014/main" id="{B8B757C4-AC94-24CC-A954-72BC8A572678}"/>
              </a:ext>
              <a:ext uri="{C183D7F6-B498-43B3-948B-1728B52AA6E4}">
                <adec:decorative xmlns:adec="http://schemas.microsoft.com/office/drawing/2017/decorative" val="1"/>
              </a:ext>
            </a:extLst>
          </p:cNvPr>
          <p:cNvCxnSpPr>
            <a:cxnSpLocks/>
          </p:cNvCxnSpPr>
          <p:nvPr/>
        </p:nvCxnSpPr>
        <p:spPr>
          <a:xfrm>
            <a:off x="2263275" y="881632"/>
            <a:ext cx="0" cy="5557037"/>
          </a:xfrm>
          <a:prstGeom prst="line">
            <a:avLst/>
          </a:prstGeom>
          <a:ln>
            <a:solidFill>
              <a:srgbClr val="14558F"/>
            </a:solidFill>
            <a:prstDash val="lgDash"/>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422876775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C98F45-E892-964F-6702-FDE256376AAE}"/>
              </a:ext>
            </a:extLst>
          </p:cNvPr>
          <p:cNvSpPr>
            <a:spLocks noGrp="1"/>
          </p:cNvSpPr>
          <p:nvPr>
            <p:ph type="title"/>
          </p:nvPr>
        </p:nvSpPr>
        <p:spPr/>
        <p:txBody>
          <a:bodyPr/>
          <a:lstStyle/>
          <a:p>
            <a:r>
              <a:rPr lang="en-US" sz="2800"/>
              <a:t>Process to Become an Intervenor</a:t>
            </a:r>
          </a:p>
        </p:txBody>
      </p:sp>
      <p:sp>
        <p:nvSpPr>
          <p:cNvPr id="9" name="TextBox 8">
            <a:extLst>
              <a:ext uri="{FF2B5EF4-FFF2-40B4-BE49-F238E27FC236}">
                <a16:creationId xmlns:a16="http://schemas.microsoft.com/office/drawing/2014/main" id="{9BAE07B1-AFA8-8BB2-838B-69A714B39186}"/>
              </a:ext>
            </a:extLst>
          </p:cNvPr>
          <p:cNvSpPr txBox="1"/>
          <p:nvPr/>
        </p:nvSpPr>
        <p:spPr>
          <a:xfrm>
            <a:off x="640840" y="649026"/>
            <a:ext cx="2691491" cy="1151904"/>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en-US"/>
              <a:t>Department or Board issues </a:t>
            </a:r>
            <a:r>
              <a:rPr lang="en-US" dirty="0"/>
              <a:t>a</a:t>
            </a:r>
            <a:r>
              <a:rPr lang="en-US"/>
              <a:t> Notice* for the proceeding</a:t>
            </a:r>
          </a:p>
        </p:txBody>
      </p:sp>
      <p:sp>
        <p:nvSpPr>
          <p:cNvPr id="11" name="TextBox 10">
            <a:extLst>
              <a:ext uri="{FF2B5EF4-FFF2-40B4-BE49-F238E27FC236}">
                <a16:creationId xmlns:a16="http://schemas.microsoft.com/office/drawing/2014/main" id="{9AB42205-1F38-B075-B516-F4A54FA8FC8E}"/>
              </a:ext>
            </a:extLst>
          </p:cNvPr>
          <p:cNvSpPr txBox="1"/>
          <p:nvPr/>
        </p:nvSpPr>
        <p:spPr>
          <a:xfrm>
            <a:off x="4414011" y="649025"/>
            <a:ext cx="2691491" cy="1151905"/>
          </a:xfrm>
          <a:prstGeom prst="rect">
            <a:avLst/>
          </a:prstGeom>
          <a:solidFill>
            <a:srgbClr val="388557"/>
          </a:solidFill>
          <a:ln>
            <a:noFill/>
          </a:ln>
        </p:spPr>
        <p:txBody>
          <a:bodyPr wrap="square" rtlCol="0">
            <a:noAutofit/>
          </a:bodyPr>
          <a:lstStyle/>
          <a:p>
            <a:r>
              <a:rPr lang="en-US" dirty="0">
                <a:solidFill>
                  <a:schemeClr val="bg1"/>
                </a:solidFill>
              </a:rPr>
              <a:t>Prospective intervenor reviews</a:t>
            </a:r>
            <a:r>
              <a:rPr lang="en-US">
                <a:solidFill>
                  <a:schemeClr val="bg1"/>
                </a:solidFill>
              </a:rPr>
              <a:t> proceeding Notice to identify deadline to intervene</a:t>
            </a:r>
          </a:p>
        </p:txBody>
      </p:sp>
      <p:sp>
        <p:nvSpPr>
          <p:cNvPr id="15" name="TextBox 14">
            <a:extLst>
              <a:ext uri="{FF2B5EF4-FFF2-40B4-BE49-F238E27FC236}">
                <a16:creationId xmlns:a16="http://schemas.microsoft.com/office/drawing/2014/main" id="{CBB53A5E-6701-21CE-4F6D-896AC95F6BB6}"/>
              </a:ext>
            </a:extLst>
          </p:cNvPr>
          <p:cNvSpPr txBox="1"/>
          <p:nvPr/>
        </p:nvSpPr>
        <p:spPr>
          <a:xfrm>
            <a:off x="8193459" y="647225"/>
            <a:ext cx="2691491" cy="1151903"/>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en-US" dirty="0"/>
              <a:t>Prospective intervenor files</a:t>
            </a:r>
            <a:r>
              <a:rPr lang="en-US"/>
              <a:t> written petition to intervene with required information by deadline</a:t>
            </a:r>
          </a:p>
        </p:txBody>
      </p:sp>
      <p:sp>
        <p:nvSpPr>
          <p:cNvPr id="23" name="TextBox 22">
            <a:extLst>
              <a:ext uri="{FF2B5EF4-FFF2-40B4-BE49-F238E27FC236}">
                <a16:creationId xmlns:a16="http://schemas.microsoft.com/office/drawing/2014/main" id="{DBAE83C3-D7F3-691D-278F-DA9F866F203D}"/>
              </a:ext>
            </a:extLst>
          </p:cNvPr>
          <p:cNvSpPr txBox="1"/>
          <p:nvPr/>
        </p:nvSpPr>
        <p:spPr>
          <a:xfrm>
            <a:off x="8193459" y="2049960"/>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en-US"/>
              <a:t>Hearing Officer (DPU) or Presiding Officer (Siting Board) reviews the petition </a:t>
            </a:r>
          </a:p>
        </p:txBody>
      </p:sp>
      <p:sp>
        <p:nvSpPr>
          <p:cNvPr id="22" name="TextBox 21">
            <a:extLst>
              <a:ext uri="{FF2B5EF4-FFF2-40B4-BE49-F238E27FC236}">
                <a16:creationId xmlns:a16="http://schemas.microsoft.com/office/drawing/2014/main" id="{E9C4E115-94EF-4E99-42F0-291F4F656149}"/>
              </a:ext>
            </a:extLst>
          </p:cNvPr>
          <p:cNvSpPr txBox="1"/>
          <p:nvPr/>
        </p:nvSpPr>
        <p:spPr>
          <a:xfrm>
            <a:off x="4414012" y="2049961"/>
            <a:ext cx="2691491" cy="1152962"/>
          </a:xfrm>
          <a:prstGeom prst="rect">
            <a:avLst/>
          </a:prstGeom>
          <a:solidFill>
            <a:srgbClr val="388557"/>
          </a:solidFill>
          <a:ln>
            <a:noFill/>
          </a:ln>
        </p:spPr>
        <p:txBody>
          <a:bodyPr wrap="square" rtlCol="0">
            <a:noAutofit/>
          </a:bodyPr>
          <a:lstStyle>
            <a:defPPr>
              <a:defRPr lang="en-US"/>
            </a:defPPr>
            <a:lvl1pPr>
              <a:defRPr>
                <a:solidFill>
                  <a:schemeClr val="bg1"/>
                </a:solidFill>
              </a:defRPr>
            </a:lvl1pPr>
          </a:lstStyle>
          <a:p>
            <a:r>
              <a:rPr lang="en-US" dirty="0"/>
              <a:t>Hearing Officer/Presiding Officer grants</a:t>
            </a:r>
            <a:r>
              <a:rPr lang="en-US"/>
              <a:t> or denies intervenor status</a:t>
            </a:r>
          </a:p>
        </p:txBody>
      </p:sp>
      <p:sp>
        <p:nvSpPr>
          <p:cNvPr id="18" name="TextBox 17">
            <a:extLst>
              <a:ext uri="{FF2B5EF4-FFF2-40B4-BE49-F238E27FC236}">
                <a16:creationId xmlns:a16="http://schemas.microsoft.com/office/drawing/2014/main" id="{D50D8AC6-2737-8F09-7A17-AAB0878BBE0E}"/>
              </a:ext>
            </a:extLst>
          </p:cNvPr>
          <p:cNvSpPr txBox="1"/>
          <p:nvPr/>
        </p:nvSpPr>
        <p:spPr>
          <a:xfrm>
            <a:off x="640840" y="2048907"/>
            <a:ext cx="2691491" cy="1154016"/>
          </a:xfrm>
          <a:prstGeom prst="rect">
            <a:avLst/>
          </a:prstGeom>
          <a:noFill/>
          <a:ln>
            <a:solidFill>
              <a:srgbClr val="388557"/>
            </a:solidFill>
          </a:ln>
        </p:spPr>
        <p:txBody>
          <a:bodyPr wrap="square" rtlCol="0">
            <a:noAutofit/>
          </a:bodyPr>
          <a:lstStyle>
            <a:defPPr>
              <a:defRPr lang="en-US"/>
            </a:defPPr>
            <a:lvl1pPr>
              <a:defRPr>
                <a:solidFill>
                  <a:schemeClr val="bg1"/>
                </a:solidFill>
              </a:defRPr>
            </a:lvl1pPr>
          </a:lstStyle>
          <a:p>
            <a:r>
              <a:rPr lang="en-US" b="1">
                <a:solidFill>
                  <a:srgbClr val="388557"/>
                </a:solidFill>
              </a:rPr>
              <a:t>Intervenor status may be granted in full or for a portion of the proceeding</a:t>
            </a:r>
          </a:p>
        </p:txBody>
      </p:sp>
      <p:sp>
        <p:nvSpPr>
          <p:cNvPr id="69" name="Content Placeholder 2">
            <a:extLst>
              <a:ext uri="{FF2B5EF4-FFF2-40B4-BE49-F238E27FC236}">
                <a16:creationId xmlns:a16="http://schemas.microsoft.com/office/drawing/2014/main" id="{76E13D39-E910-B61E-EED7-7CEE93393417}"/>
              </a:ext>
            </a:extLst>
          </p:cNvPr>
          <p:cNvSpPr>
            <a:spLocks noGrp="1"/>
          </p:cNvSpPr>
          <p:nvPr>
            <p:ph idx="1"/>
          </p:nvPr>
        </p:nvSpPr>
        <p:spPr>
          <a:xfrm>
            <a:off x="473922" y="3403640"/>
            <a:ext cx="10907808" cy="2255006"/>
          </a:xfrm>
          <a:solidFill>
            <a:schemeClr val="bg1"/>
          </a:solidFill>
        </p:spPr>
        <p:txBody>
          <a:bodyPr>
            <a:noAutofit/>
          </a:bodyPr>
          <a:lstStyle/>
          <a:p>
            <a:r>
              <a:rPr lang="en-US" sz="2000">
                <a:solidFill>
                  <a:schemeClr val="tx2">
                    <a:lumMod val="75000"/>
                    <a:lumOff val="25000"/>
                  </a:schemeClr>
                </a:solidFill>
              </a:rPr>
              <a:t>Petition to intervene must include basic information about petitioner (name, address, and contact information), how the petitioner is substantially and specifically affected by the proceeding, and what issues they will address as an intervenor</a:t>
            </a:r>
          </a:p>
          <a:p>
            <a:r>
              <a:rPr lang="en-US" sz="2000">
                <a:solidFill>
                  <a:schemeClr val="tx2">
                    <a:lumMod val="75000"/>
                    <a:lumOff val="25000"/>
                  </a:schemeClr>
                </a:solidFill>
              </a:rPr>
              <a:t>Timing to submit petition to intervene</a:t>
            </a:r>
          </a:p>
          <a:p>
            <a:pPr lvl="1"/>
            <a:r>
              <a:rPr lang="en-US">
                <a:solidFill>
                  <a:schemeClr val="tx2">
                    <a:lumMod val="75000"/>
                    <a:lumOff val="25000"/>
                  </a:schemeClr>
                </a:solidFill>
              </a:rPr>
              <a:t>Department – usually 7 days before the public comment hearing</a:t>
            </a:r>
          </a:p>
          <a:p>
            <a:pPr lvl="1"/>
            <a:r>
              <a:rPr lang="en-US">
                <a:solidFill>
                  <a:schemeClr val="tx2">
                    <a:lumMod val="75000"/>
                    <a:lumOff val="25000"/>
                  </a:schemeClr>
                </a:solidFill>
              </a:rPr>
              <a:t>Siting Board – usually 14 days after public hearing</a:t>
            </a:r>
          </a:p>
          <a:p>
            <a:pPr lvl="1"/>
            <a:r>
              <a:rPr lang="en-US" dirty="0">
                <a:solidFill>
                  <a:schemeClr val="tx2">
                    <a:lumMod val="75000"/>
                    <a:lumOff val="25000"/>
                  </a:schemeClr>
                </a:solidFill>
              </a:rPr>
              <a:t>Can request additional time to file petition to intervene if done prior to original deadline</a:t>
            </a:r>
            <a:endParaRPr lang="en-US">
              <a:solidFill>
                <a:schemeClr val="tx2">
                  <a:lumMod val="75000"/>
                  <a:lumOff val="25000"/>
                </a:schemeClr>
              </a:solidFill>
            </a:endParaRPr>
          </a:p>
        </p:txBody>
      </p:sp>
      <p:sp>
        <p:nvSpPr>
          <p:cNvPr id="3" name="TextBox 2">
            <a:extLst>
              <a:ext uri="{FF2B5EF4-FFF2-40B4-BE49-F238E27FC236}">
                <a16:creationId xmlns:a16="http://schemas.microsoft.com/office/drawing/2014/main" id="{DD46D2EB-70B8-0C1F-5CA0-E11256097605}"/>
              </a:ext>
            </a:extLst>
          </p:cNvPr>
          <p:cNvSpPr txBox="1"/>
          <p:nvPr/>
        </p:nvSpPr>
        <p:spPr>
          <a:xfrm>
            <a:off x="473922" y="5976398"/>
            <a:ext cx="11021392" cy="584775"/>
          </a:xfrm>
          <a:prstGeom prst="rect">
            <a:avLst/>
          </a:prstGeom>
          <a:solidFill>
            <a:srgbClr val="388557"/>
          </a:solidFill>
          <a:ln>
            <a:solidFill>
              <a:srgbClr val="388557"/>
            </a:solidFill>
          </a:ln>
        </p:spPr>
        <p:txBody>
          <a:bodyPr wrap="square" rtlCol="0">
            <a:spAutoFit/>
          </a:bodyPr>
          <a:lstStyle/>
          <a:p>
            <a:r>
              <a:rPr lang="en-US" sz="1600">
                <a:solidFill>
                  <a:schemeClr val="bg1"/>
                </a:solidFill>
              </a:rPr>
              <a:t>*Notice is referred to as Notice of Filing and Public Hearing in a Department Proceeding or a Notice of Adjudication and Public Hearing in a Siting Board Proceeding</a:t>
            </a:r>
          </a:p>
        </p:txBody>
      </p:sp>
      <p:sp>
        <p:nvSpPr>
          <p:cNvPr id="4" name="Slide Number Placeholder 3">
            <a:extLst>
              <a:ext uri="{FF2B5EF4-FFF2-40B4-BE49-F238E27FC236}">
                <a16:creationId xmlns:a16="http://schemas.microsoft.com/office/drawing/2014/main" id="{DCB9EFD8-3809-DD2A-05B5-5E459595120F}"/>
              </a:ext>
            </a:extLst>
          </p:cNvPr>
          <p:cNvSpPr>
            <a:spLocks noGrp="1"/>
          </p:cNvSpPr>
          <p:nvPr>
            <p:ph type="sldNum" sz="quarter" idx="12"/>
          </p:nvPr>
        </p:nvSpPr>
        <p:spPr>
          <a:xfrm>
            <a:off x="9448800" y="6277842"/>
            <a:ext cx="2743200" cy="365125"/>
          </a:xfrm>
        </p:spPr>
        <p:txBody>
          <a:bodyPr/>
          <a:lstStyle/>
          <a:p>
            <a:fld id="{330EA680-D336-4FF7-8B7A-9848BB0A1C32}" type="slidenum">
              <a:rPr lang="en-US" sz="1800" smtClean="0">
                <a:solidFill>
                  <a:schemeClr val="tx1"/>
                </a:solidFill>
              </a:rPr>
              <a:t>8</a:t>
            </a:fld>
            <a:endParaRPr lang="en-US" sz="1800">
              <a:solidFill>
                <a:schemeClr val="tx1"/>
              </a:solidFill>
            </a:endParaRPr>
          </a:p>
        </p:txBody>
      </p:sp>
      <p:cxnSp>
        <p:nvCxnSpPr>
          <p:cNvPr id="24" name="Straight Arrow Connector 23">
            <a:extLst>
              <a:ext uri="{FF2B5EF4-FFF2-40B4-BE49-F238E27FC236}">
                <a16:creationId xmlns:a16="http://schemas.microsoft.com/office/drawing/2014/main" id="{BBFF3D7A-69C2-3A24-378C-2186FBFEAA98}"/>
              </a:ext>
              <a:ext uri="{C183D7F6-B498-43B3-948B-1728B52AA6E4}">
                <adec:decorative xmlns:adec="http://schemas.microsoft.com/office/drawing/2017/decorative" val="1"/>
              </a:ext>
            </a:extLst>
          </p:cNvPr>
          <p:cNvCxnSpPr>
            <a:cxnSpLocks/>
            <a:stCxn id="11" idx="1"/>
            <a:endCxn id="9" idx="3"/>
          </p:cNvCxnSpPr>
          <p:nvPr/>
        </p:nvCxnSpPr>
        <p:spPr>
          <a:xfrm flipH="1">
            <a:off x="3332331" y="1224978"/>
            <a:ext cx="1081680" cy="0"/>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36" name="Straight Arrow Connector 35">
            <a:extLst>
              <a:ext uri="{FF2B5EF4-FFF2-40B4-BE49-F238E27FC236}">
                <a16:creationId xmlns:a16="http://schemas.microsoft.com/office/drawing/2014/main" id="{BF810298-E0CE-EF39-AEF5-4956345D4AD2}"/>
              </a:ext>
              <a:ext uri="{C183D7F6-B498-43B3-948B-1728B52AA6E4}">
                <adec:decorative xmlns:adec="http://schemas.microsoft.com/office/drawing/2017/decorative" val="1"/>
              </a:ext>
            </a:extLst>
          </p:cNvPr>
          <p:cNvCxnSpPr>
            <a:cxnSpLocks/>
            <a:stCxn id="15" idx="1"/>
            <a:endCxn id="11" idx="3"/>
          </p:cNvCxnSpPr>
          <p:nvPr/>
        </p:nvCxnSpPr>
        <p:spPr>
          <a:xfrm flipH="1">
            <a:off x="7105502" y="1223177"/>
            <a:ext cx="1087957" cy="1801"/>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2" name="Straight Arrow Connector 61">
            <a:extLst>
              <a:ext uri="{FF2B5EF4-FFF2-40B4-BE49-F238E27FC236}">
                <a16:creationId xmlns:a16="http://schemas.microsoft.com/office/drawing/2014/main" id="{7784ACF5-2437-75E3-C568-891736873193}"/>
              </a:ext>
              <a:ext uri="{C183D7F6-B498-43B3-948B-1728B52AA6E4}">
                <adec:decorative xmlns:adec="http://schemas.microsoft.com/office/drawing/2017/decorative" val="1"/>
              </a:ext>
            </a:extLst>
          </p:cNvPr>
          <p:cNvCxnSpPr>
            <a:cxnSpLocks/>
            <a:stCxn id="22" idx="3"/>
            <a:endCxn id="23" idx="1"/>
          </p:cNvCxnSpPr>
          <p:nvPr/>
        </p:nvCxnSpPr>
        <p:spPr>
          <a:xfrm flipV="1">
            <a:off x="7105503" y="2626441"/>
            <a:ext cx="1087956" cy="1"/>
          </a:xfrm>
          <a:prstGeom prst="straightConnector1">
            <a:avLst/>
          </a:prstGeom>
          <a:ln w="22225">
            <a:solidFill>
              <a:srgbClr val="388557"/>
            </a:solidFill>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66" name="Straight Arrow Connector 65">
            <a:extLst>
              <a:ext uri="{FF2B5EF4-FFF2-40B4-BE49-F238E27FC236}">
                <a16:creationId xmlns:a16="http://schemas.microsoft.com/office/drawing/2014/main" id="{1EBA1F31-810A-621A-C61C-B99A92B94BFF}"/>
              </a:ext>
              <a:ext uri="{C183D7F6-B498-43B3-948B-1728B52AA6E4}">
                <adec:decorative xmlns:adec="http://schemas.microsoft.com/office/drawing/2017/decorative" val="1"/>
              </a:ext>
            </a:extLst>
          </p:cNvPr>
          <p:cNvCxnSpPr>
            <a:cxnSpLocks/>
            <a:stCxn id="18" idx="3"/>
            <a:endCxn id="22" idx="1"/>
          </p:cNvCxnSpPr>
          <p:nvPr/>
        </p:nvCxnSpPr>
        <p:spPr>
          <a:xfrm>
            <a:off x="3332331" y="2625915"/>
            <a:ext cx="1081681" cy="527"/>
          </a:xfrm>
          <a:prstGeom prst="straightConnector1">
            <a:avLst/>
          </a:prstGeom>
          <a:ln w="22225">
            <a:solidFill>
              <a:srgbClr val="388557"/>
            </a:solidFill>
            <a:prstDash val="dash"/>
            <a:headEnd type="triangle" w="lg" len="lg"/>
            <a:tailEnd type="none" w="lg" len="lg"/>
          </a:ln>
        </p:spPr>
        <p:style>
          <a:lnRef idx="2">
            <a:schemeClr val="accent1"/>
          </a:lnRef>
          <a:fillRef idx="0">
            <a:schemeClr val="accent1"/>
          </a:fillRef>
          <a:effectRef idx="1">
            <a:schemeClr val="accent1"/>
          </a:effectRef>
          <a:fontRef idx="minor">
            <a:schemeClr val="tx1"/>
          </a:fontRef>
        </p:style>
      </p:cxnSp>
      <p:cxnSp>
        <p:nvCxnSpPr>
          <p:cNvPr id="81" name="Connector: Elbow 80">
            <a:extLst>
              <a:ext uri="{FF2B5EF4-FFF2-40B4-BE49-F238E27FC236}">
                <a16:creationId xmlns:a16="http://schemas.microsoft.com/office/drawing/2014/main" id="{97246394-F7AD-314B-4DD2-7A0FD1921B5D}"/>
              </a:ext>
              <a:ext uri="{C183D7F6-B498-43B3-948B-1728B52AA6E4}">
                <adec:decorative xmlns:adec="http://schemas.microsoft.com/office/drawing/2017/decorative" val="1"/>
              </a:ext>
            </a:extLst>
          </p:cNvPr>
          <p:cNvCxnSpPr>
            <a:cxnSpLocks/>
            <a:stCxn id="15" idx="3"/>
            <a:endCxn id="23" idx="3"/>
          </p:cNvCxnSpPr>
          <p:nvPr/>
        </p:nvCxnSpPr>
        <p:spPr>
          <a:xfrm>
            <a:off x="10884950" y="1223177"/>
            <a:ext cx="12700" cy="1403264"/>
          </a:xfrm>
          <a:prstGeom prst="bentConnector3">
            <a:avLst>
              <a:gd name="adj1" fmla="val 1800000"/>
            </a:avLst>
          </a:prstGeom>
          <a:ln w="22225">
            <a:solidFill>
              <a:srgbClr val="388557"/>
            </a:solidFill>
            <a:tailEnd type="triangle" w="lg" len="lg"/>
          </a:ln>
        </p:spPr>
        <p:style>
          <a:lnRef idx="2">
            <a:schemeClr val="accent1"/>
          </a:lnRef>
          <a:fillRef idx="0">
            <a:schemeClr val="accent1"/>
          </a:fillRef>
          <a:effectRef idx="1">
            <a:schemeClr val="accent1"/>
          </a:effectRef>
          <a:fontRef idx="minor">
            <a:schemeClr val="tx1"/>
          </a:fontRef>
        </p:style>
      </p:cxnSp>
      <p:sp>
        <p:nvSpPr>
          <p:cNvPr id="82" name="Rectangle 81">
            <a:extLst>
              <a:ext uri="{FF2B5EF4-FFF2-40B4-BE49-F238E27FC236}">
                <a16:creationId xmlns:a16="http://schemas.microsoft.com/office/drawing/2014/main" id="{65CC8A9A-2707-7CFC-99CD-F4BA52ADD22C}"/>
              </a:ext>
              <a:ext uri="{C183D7F6-B498-43B3-948B-1728B52AA6E4}">
                <adec:decorative xmlns:adec="http://schemas.microsoft.com/office/drawing/2017/decorative" val="1"/>
              </a:ext>
            </a:extLst>
          </p:cNvPr>
          <p:cNvSpPr/>
          <p:nvPr/>
        </p:nvSpPr>
        <p:spPr>
          <a:xfrm>
            <a:off x="473922" y="3368782"/>
            <a:ext cx="10907808" cy="2496695"/>
          </a:xfrm>
          <a:prstGeom prst="rect">
            <a:avLst/>
          </a:prstGeom>
          <a:noFill/>
          <a:ln w="12700">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64997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6" name="Straight Connector 65">
            <a:extLst>
              <a:ext uri="{FF2B5EF4-FFF2-40B4-BE49-F238E27FC236}">
                <a16:creationId xmlns:a16="http://schemas.microsoft.com/office/drawing/2014/main" id="{0104F849-3635-989C-5F5E-AFAC743A2C5B}"/>
              </a:ext>
              <a:ext uri="{C183D7F6-B498-43B3-948B-1728B52AA6E4}">
                <adec:decorative xmlns:adec="http://schemas.microsoft.com/office/drawing/2017/decorative" val="1"/>
              </a:ext>
            </a:extLst>
          </p:cNvPr>
          <p:cNvCxnSpPr>
            <a:cxnSpLocks/>
          </p:cNvCxnSpPr>
          <p:nvPr/>
        </p:nvCxnSpPr>
        <p:spPr>
          <a:xfrm>
            <a:off x="2260908" y="2895070"/>
            <a:ext cx="7358055" cy="0"/>
          </a:xfrm>
          <a:prstGeom prst="line">
            <a:avLst/>
          </a:prstGeom>
          <a:ln>
            <a:solidFill>
              <a:srgbClr val="14558F"/>
            </a:solidFill>
          </a:ln>
        </p:spPr>
        <p:style>
          <a:lnRef idx="2">
            <a:schemeClr val="accent1"/>
          </a:lnRef>
          <a:fillRef idx="0">
            <a:schemeClr val="accent1"/>
          </a:fillRef>
          <a:effectRef idx="1">
            <a:schemeClr val="accent1"/>
          </a:effectRef>
          <a:fontRef idx="minor">
            <a:schemeClr val="tx1"/>
          </a:fontRef>
        </p:style>
      </p:cxnSp>
      <p:cxnSp>
        <p:nvCxnSpPr>
          <p:cNvPr id="24" name="Straight Connector 23">
            <a:extLst>
              <a:ext uri="{FF2B5EF4-FFF2-40B4-BE49-F238E27FC236}">
                <a16:creationId xmlns:a16="http://schemas.microsoft.com/office/drawing/2014/main" id="{F264C8D8-3EFC-933B-A2C9-827EFB48ADDB}"/>
              </a:ext>
              <a:ext uri="{C183D7F6-B498-43B3-948B-1728B52AA6E4}">
                <adec:decorative xmlns:adec="http://schemas.microsoft.com/office/drawing/2017/decorative" val="1"/>
              </a:ext>
            </a:extLst>
          </p:cNvPr>
          <p:cNvCxnSpPr>
            <a:cxnSpLocks/>
          </p:cNvCxnSpPr>
          <p:nvPr/>
        </p:nvCxnSpPr>
        <p:spPr>
          <a:xfrm>
            <a:off x="2186975" y="862098"/>
            <a:ext cx="7324035" cy="77375"/>
          </a:xfrm>
          <a:prstGeom prst="line">
            <a:avLst/>
          </a:prstGeom>
          <a:ln>
            <a:solidFill>
              <a:srgbClr val="388557"/>
            </a:solidFill>
          </a:ln>
        </p:spPr>
        <p:style>
          <a:lnRef idx="2">
            <a:schemeClr val="accent1"/>
          </a:lnRef>
          <a:fillRef idx="0">
            <a:schemeClr val="accent1"/>
          </a:fillRef>
          <a:effectRef idx="1">
            <a:schemeClr val="accent1"/>
          </a:effectRef>
          <a:fontRef idx="minor">
            <a:schemeClr val="tx1"/>
          </a:fontRef>
        </p:style>
      </p:cxnSp>
      <p:sp>
        <p:nvSpPr>
          <p:cNvPr id="2" name="Title 1">
            <a:extLst>
              <a:ext uri="{FF2B5EF4-FFF2-40B4-BE49-F238E27FC236}">
                <a16:creationId xmlns:a16="http://schemas.microsoft.com/office/drawing/2014/main" id="{C8C0DBCC-AD4C-761B-BBAC-8BF3C02F80BA}"/>
              </a:ext>
            </a:extLst>
          </p:cNvPr>
          <p:cNvSpPr>
            <a:spLocks noGrp="1"/>
          </p:cNvSpPr>
          <p:nvPr>
            <p:ph type="title"/>
          </p:nvPr>
        </p:nvSpPr>
        <p:spPr/>
        <p:txBody>
          <a:bodyPr/>
          <a:lstStyle/>
          <a:p>
            <a:r>
              <a:rPr lang="en-US" sz="2800"/>
              <a:t>Process to Intervene &amp; Process to Apply for an Intervenor Grant </a:t>
            </a:r>
          </a:p>
        </p:txBody>
      </p:sp>
      <p:sp>
        <p:nvSpPr>
          <p:cNvPr id="27" name="Rectangle 26">
            <a:extLst>
              <a:ext uri="{FF2B5EF4-FFF2-40B4-BE49-F238E27FC236}">
                <a16:creationId xmlns:a16="http://schemas.microsoft.com/office/drawing/2014/main" id="{6200D83F-4741-C04A-CD5E-6E5EC66D0F42}"/>
              </a:ext>
            </a:extLst>
          </p:cNvPr>
          <p:cNvSpPr/>
          <p:nvPr/>
        </p:nvSpPr>
        <p:spPr>
          <a:xfrm>
            <a:off x="3569342" y="761641"/>
            <a:ext cx="4559300" cy="175532"/>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388557"/>
                </a:solidFill>
              </a:rPr>
              <a:t>Process to Intervene in a Proceeding</a:t>
            </a:r>
          </a:p>
        </p:txBody>
      </p:sp>
      <p:sp>
        <p:nvSpPr>
          <p:cNvPr id="28" name="TextBox 27">
            <a:extLst>
              <a:ext uri="{FF2B5EF4-FFF2-40B4-BE49-F238E27FC236}">
                <a16:creationId xmlns:a16="http://schemas.microsoft.com/office/drawing/2014/main" id="{E476A104-F999-68B7-F287-766BBED04308}"/>
              </a:ext>
            </a:extLst>
          </p:cNvPr>
          <p:cNvSpPr txBox="1"/>
          <p:nvPr/>
        </p:nvSpPr>
        <p:spPr>
          <a:xfrm>
            <a:off x="199495" y="1888404"/>
            <a:ext cx="1576233" cy="1477328"/>
          </a:xfrm>
          <a:prstGeom prst="rect">
            <a:avLst/>
          </a:prstGeom>
          <a:noFill/>
          <a:ln>
            <a:solidFill>
              <a:srgbClr val="388557"/>
            </a:solidFill>
          </a:ln>
        </p:spPr>
        <p:txBody>
          <a:bodyPr wrap="square" rtlCol="0">
            <a:spAutoFit/>
          </a:bodyPr>
          <a:lstStyle/>
          <a:p>
            <a:r>
              <a:rPr lang="en-US" b="1">
                <a:solidFill>
                  <a:srgbClr val="14558F"/>
                </a:solidFill>
              </a:rPr>
              <a:t>Department or Siting Board Issues Proceeding Notice</a:t>
            </a:r>
          </a:p>
        </p:txBody>
      </p:sp>
      <p:sp>
        <p:nvSpPr>
          <p:cNvPr id="3" name="TextBox 2">
            <a:extLst>
              <a:ext uri="{FF2B5EF4-FFF2-40B4-BE49-F238E27FC236}">
                <a16:creationId xmlns:a16="http://schemas.microsoft.com/office/drawing/2014/main" id="{6D12CDD0-A5CC-C0DC-AA97-A6EE909865EA}"/>
              </a:ext>
            </a:extLst>
          </p:cNvPr>
          <p:cNvSpPr txBox="1"/>
          <p:nvPr/>
        </p:nvSpPr>
        <p:spPr>
          <a:xfrm>
            <a:off x="2079094" y="1179347"/>
            <a:ext cx="2013857" cy="1200329"/>
          </a:xfrm>
          <a:prstGeom prst="rect">
            <a:avLst/>
          </a:prstGeom>
          <a:solidFill>
            <a:srgbClr val="388557"/>
          </a:solidFill>
          <a:ln>
            <a:solidFill>
              <a:schemeClr val="tx1"/>
            </a:solidFill>
          </a:ln>
        </p:spPr>
        <p:txBody>
          <a:bodyPr wrap="square" rtlCol="0">
            <a:spAutoFit/>
          </a:bodyPr>
          <a:lstStyle/>
          <a:p>
            <a:r>
              <a:rPr lang="en-US" dirty="0">
                <a:solidFill>
                  <a:schemeClr val="bg1"/>
                </a:solidFill>
              </a:rPr>
              <a:t>Prospective intervenor submits</a:t>
            </a:r>
            <a:r>
              <a:rPr lang="en-US">
                <a:solidFill>
                  <a:schemeClr val="bg1"/>
                </a:solidFill>
              </a:rPr>
              <a:t> petition to intervene</a:t>
            </a:r>
          </a:p>
        </p:txBody>
      </p:sp>
      <p:sp>
        <p:nvSpPr>
          <p:cNvPr id="7" name="TextBox 6">
            <a:extLst>
              <a:ext uri="{FF2B5EF4-FFF2-40B4-BE49-F238E27FC236}">
                <a16:creationId xmlns:a16="http://schemas.microsoft.com/office/drawing/2014/main" id="{7AA1DED8-988D-0723-662D-6D5A72AEB777}"/>
              </a:ext>
            </a:extLst>
          </p:cNvPr>
          <p:cNvSpPr txBox="1"/>
          <p:nvPr/>
        </p:nvSpPr>
        <p:spPr>
          <a:xfrm>
            <a:off x="4434495" y="1182401"/>
            <a:ext cx="2370364" cy="1200329"/>
          </a:xfrm>
          <a:prstGeom prst="rect">
            <a:avLst/>
          </a:prstGeom>
          <a:solidFill>
            <a:srgbClr val="388557"/>
          </a:solidFill>
        </p:spPr>
        <p:txBody>
          <a:bodyPr wrap="square" rtlCol="0">
            <a:spAutoFit/>
          </a:bodyPr>
          <a:lstStyle/>
          <a:p>
            <a:r>
              <a:rPr lang="en-US">
                <a:solidFill>
                  <a:schemeClr val="bg1"/>
                </a:solidFill>
              </a:rPr>
              <a:t>DPU or Siting Board </a:t>
            </a:r>
            <a:r>
              <a:rPr lang="en-US" dirty="0">
                <a:solidFill>
                  <a:schemeClr val="bg1"/>
                </a:solidFill>
              </a:rPr>
              <a:t>rules </a:t>
            </a:r>
            <a:r>
              <a:rPr lang="en-US">
                <a:solidFill>
                  <a:schemeClr val="bg1"/>
                </a:solidFill>
              </a:rPr>
              <a:t>on petition</a:t>
            </a:r>
            <a:r>
              <a:rPr lang="en-US" dirty="0">
                <a:solidFill>
                  <a:schemeClr val="bg1"/>
                </a:solidFill>
              </a:rPr>
              <a:t> to intervene</a:t>
            </a:r>
          </a:p>
          <a:p>
            <a:endParaRPr lang="en-US">
              <a:solidFill>
                <a:schemeClr val="bg1"/>
              </a:solidFill>
            </a:endParaRPr>
          </a:p>
        </p:txBody>
      </p:sp>
      <p:sp>
        <p:nvSpPr>
          <p:cNvPr id="9" name="TextBox 8">
            <a:extLst>
              <a:ext uri="{FF2B5EF4-FFF2-40B4-BE49-F238E27FC236}">
                <a16:creationId xmlns:a16="http://schemas.microsoft.com/office/drawing/2014/main" id="{FAF1F1A8-9335-B6D3-99FB-9AC2DBEEB448}"/>
              </a:ext>
            </a:extLst>
          </p:cNvPr>
          <p:cNvSpPr txBox="1"/>
          <p:nvPr/>
        </p:nvSpPr>
        <p:spPr>
          <a:xfrm>
            <a:off x="7112478" y="1179347"/>
            <a:ext cx="2390893" cy="1200329"/>
          </a:xfrm>
          <a:prstGeom prst="rect">
            <a:avLst/>
          </a:prstGeom>
          <a:solidFill>
            <a:srgbClr val="388557"/>
          </a:solidFill>
        </p:spPr>
        <p:txBody>
          <a:bodyPr wrap="square" rtlCol="0">
            <a:spAutoFit/>
          </a:bodyPr>
          <a:lstStyle/>
          <a:p>
            <a:r>
              <a:rPr lang="en-US">
                <a:solidFill>
                  <a:schemeClr val="bg1"/>
                </a:solidFill>
              </a:rPr>
              <a:t>Intervenor status is granted or denied</a:t>
            </a:r>
          </a:p>
          <a:p>
            <a:endParaRPr lang="en-US" dirty="0">
              <a:solidFill>
                <a:schemeClr val="bg1"/>
              </a:solidFill>
            </a:endParaRPr>
          </a:p>
          <a:p>
            <a:endParaRPr lang="en-US" dirty="0">
              <a:solidFill>
                <a:schemeClr val="bg1"/>
              </a:solidFill>
            </a:endParaRPr>
          </a:p>
        </p:txBody>
      </p:sp>
      <p:sp>
        <p:nvSpPr>
          <p:cNvPr id="43" name="TextBox 42">
            <a:extLst>
              <a:ext uri="{FF2B5EF4-FFF2-40B4-BE49-F238E27FC236}">
                <a16:creationId xmlns:a16="http://schemas.microsoft.com/office/drawing/2014/main" id="{DF7BB154-BA57-6AF7-03A4-F0A4D9FE104A}"/>
              </a:ext>
            </a:extLst>
          </p:cNvPr>
          <p:cNvSpPr txBox="1"/>
          <p:nvPr/>
        </p:nvSpPr>
        <p:spPr>
          <a:xfrm>
            <a:off x="9612587" y="1178038"/>
            <a:ext cx="2511615" cy="1200329"/>
          </a:xfrm>
          <a:prstGeom prst="rect">
            <a:avLst/>
          </a:prstGeom>
          <a:noFill/>
          <a:ln>
            <a:solidFill>
              <a:srgbClr val="388557"/>
            </a:solidFill>
          </a:ln>
        </p:spPr>
        <p:txBody>
          <a:bodyPr wrap="square" rtlCol="0">
            <a:spAutoFit/>
          </a:bodyPr>
          <a:lstStyle/>
          <a:p>
            <a:r>
              <a:rPr lang="en-US" dirty="0">
                <a:solidFill>
                  <a:srgbClr val="388557"/>
                </a:solidFill>
              </a:rPr>
              <a:t>Receiving intervenor status is a prerequisite to receive funding through the Program</a:t>
            </a:r>
          </a:p>
        </p:txBody>
      </p:sp>
      <p:sp>
        <p:nvSpPr>
          <p:cNvPr id="68" name="Rectangle 67">
            <a:extLst>
              <a:ext uri="{FF2B5EF4-FFF2-40B4-BE49-F238E27FC236}">
                <a16:creationId xmlns:a16="http://schemas.microsoft.com/office/drawing/2014/main" id="{2ED83E1D-9F65-473D-14B6-0F581A7FEA7B}"/>
              </a:ext>
            </a:extLst>
          </p:cNvPr>
          <p:cNvSpPr/>
          <p:nvPr/>
        </p:nvSpPr>
        <p:spPr>
          <a:xfrm>
            <a:off x="3479719" y="2775140"/>
            <a:ext cx="5073649" cy="165809"/>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r>
              <a:rPr lang="en-US" sz="2000" b="1">
                <a:solidFill>
                  <a:srgbClr val="14558F"/>
                </a:solidFill>
              </a:rPr>
              <a:t>Process to Apply for an Intervenor Grant</a:t>
            </a:r>
          </a:p>
        </p:txBody>
      </p:sp>
      <p:sp>
        <p:nvSpPr>
          <p:cNvPr id="10" name="TextBox 9">
            <a:extLst>
              <a:ext uri="{FF2B5EF4-FFF2-40B4-BE49-F238E27FC236}">
                <a16:creationId xmlns:a16="http://schemas.microsoft.com/office/drawing/2014/main" id="{6DAD94DE-9AF3-1674-CB99-E0C0CD9428D9}"/>
              </a:ext>
            </a:extLst>
          </p:cNvPr>
          <p:cNvSpPr txBox="1"/>
          <p:nvPr/>
        </p:nvSpPr>
        <p:spPr>
          <a:xfrm>
            <a:off x="1954362" y="3235958"/>
            <a:ext cx="2284188" cy="1200329"/>
          </a:xfrm>
          <a:prstGeom prst="rect">
            <a:avLst/>
          </a:prstGeom>
          <a:solidFill>
            <a:srgbClr val="14558F"/>
          </a:solidFill>
        </p:spPr>
        <p:txBody>
          <a:bodyPr wrap="square" rtlCol="0">
            <a:spAutoFit/>
          </a:bodyPr>
          <a:lstStyle/>
          <a:p>
            <a:r>
              <a:rPr lang="en-US" dirty="0">
                <a:solidFill>
                  <a:schemeClr val="bg1"/>
                </a:solidFill>
              </a:rPr>
              <a:t>Grant Applicant creates </a:t>
            </a:r>
            <a:r>
              <a:rPr lang="en-US" err="1">
                <a:solidFill>
                  <a:schemeClr val="bg1"/>
                </a:solidFill>
              </a:rPr>
              <a:t>MyMassGov</a:t>
            </a:r>
            <a:r>
              <a:rPr lang="en-US">
                <a:solidFill>
                  <a:schemeClr val="bg1"/>
                </a:solidFill>
              </a:rPr>
              <a:t> Account and Profile</a:t>
            </a:r>
            <a:endParaRPr lang="en-US" dirty="0">
              <a:solidFill>
                <a:schemeClr val="bg1"/>
              </a:solidFill>
            </a:endParaRPr>
          </a:p>
          <a:p>
            <a:endParaRPr lang="en-US">
              <a:solidFill>
                <a:schemeClr val="bg1"/>
              </a:solidFill>
            </a:endParaRPr>
          </a:p>
        </p:txBody>
      </p:sp>
      <p:sp>
        <p:nvSpPr>
          <p:cNvPr id="12" name="TextBox 11">
            <a:extLst>
              <a:ext uri="{FF2B5EF4-FFF2-40B4-BE49-F238E27FC236}">
                <a16:creationId xmlns:a16="http://schemas.microsoft.com/office/drawing/2014/main" id="{5B34C5A4-17E6-62FC-64B5-95948CBF3DDC}"/>
              </a:ext>
            </a:extLst>
          </p:cNvPr>
          <p:cNvSpPr txBox="1"/>
          <p:nvPr/>
        </p:nvSpPr>
        <p:spPr>
          <a:xfrm>
            <a:off x="4681687" y="3239950"/>
            <a:ext cx="2370365" cy="1200329"/>
          </a:xfrm>
          <a:prstGeom prst="rect">
            <a:avLst/>
          </a:prstGeom>
          <a:solidFill>
            <a:srgbClr val="14558F"/>
          </a:solidFill>
        </p:spPr>
        <p:txBody>
          <a:bodyPr wrap="square" rtlCol="0">
            <a:spAutoFit/>
          </a:bodyPr>
          <a:lstStyle/>
          <a:p>
            <a:r>
              <a:rPr lang="en-US">
                <a:solidFill>
                  <a:schemeClr val="bg1"/>
                </a:solidFill>
              </a:rPr>
              <a:t>Grant </a:t>
            </a:r>
            <a:r>
              <a:rPr lang="en-US" dirty="0">
                <a:solidFill>
                  <a:schemeClr val="bg1"/>
                </a:solidFill>
              </a:rPr>
              <a:t>Applicant submits application</a:t>
            </a:r>
            <a:r>
              <a:rPr lang="en-US">
                <a:solidFill>
                  <a:schemeClr val="bg1"/>
                </a:solidFill>
              </a:rPr>
              <a:t> by deadline to intervene</a:t>
            </a:r>
          </a:p>
        </p:txBody>
      </p:sp>
      <p:sp>
        <p:nvSpPr>
          <p:cNvPr id="13" name="TextBox 12">
            <a:extLst>
              <a:ext uri="{FF2B5EF4-FFF2-40B4-BE49-F238E27FC236}">
                <a16:creationId xmlns:a16="http://schemas.microsoft.com/office/drawing/2014/main" id="{F5897D40-C0AF-5103-28EE-FE74304E35F2}"/>
              </a:ext>
            </a:extLst>
          </p:cNvPr>
          <p:cNvSpPr txBox="1"/>
          <p:nvPr/>
        </p:nvSpPr>
        <p:spPr>
          <a:xfrm>
            <a:off x="7642600" y="3250836"/>
            <a:ext cx="2537016" cy="1200329"/>
          </a:xfrm>
          <a:prstGeom prst="rect">
            <a:avLst/>
          </a:prstGeom>
          <a:solidFill>
            <a:srgbClr val="14558F"/>
          </a:solidFill>
        </p:spPr>
        <p:txBody>
          <a:bodyPr wrap="square" rtlCol="0">
            <a:spAutoFit/>
          </a:bodyPr>
          <a:lstStyle/>
          <a:p>
            <a:r>
              <a:rPr lang="en-US">
                <a:solidFill>
                  <a:schemeClr val="bg1"/>
                </a:solidFill>
              </a:rPr>
              <a:t>DPP </a:t>
            </a:r>
            <a:r>
              <a:rPr lang="en-US" dirty="0">
                <a:solidFill>
                  <a:schemeClr val="bg1"/>
                </a:solidFill>
              </a:rPr>
              <a:t>reviews application for completeness within</a:t>
            </a:r>
            <a:r>
              <a:rPr lang="en-US">
                <a:solidFill>
                  <a:schemeClr val="bg1"/>
                </a:solidFill>
              </a:rPr>
              <a:t> 10 business days</a:t>
            </a:r>
          </a:p>
        </p:txBody>
      </p:sp>
      <p:sp>
        <p:nvSpPr>
          <p:cNvPr id="14" name="TextBox 13">
            <a:extLst>
              <a:ext uri="{FF2B5EF4-FFF2-40B4-BE49-F238E27FC236}">
                <a16:creationId xmlns:a16="http://schemas.microsoft.com/office/drawing/2014/main" id="{0AEB7FDF-3FB4-8840-4E74-2EB5DBDAFEAF}"/>
              </a:ext>
            </a:extLst>
          </p:cNvPr>
          <p:cNvSpPr txBox="1"/>
          <p:nvPr/>
        </p:nvSpPr>
        <p:spPr>
          <a:xfrm>
            <a:off x="7582922" y="4837391"/>
            <a:ext cx="2596694" cy="923330"/>
          </a:xfrm>
          <a:prstGeom prst="rect">
            <a:avLst/>
          </a:prstGeom>
          <a:solidFill>
            <a:srgbClr val="14558F"/>
          </a:solidFill>
        </p:spPr>
        <p:txBody>
          <a:bodyPr wrap="square" rtlCol="0">
            <a:spAutoFit/>
          </a:bodyPr>
          <a:lstStyle/>
          <a:p>
            <a:r>
              <a:rPr lang="en-US">
                <a:solidFill>
                  <a:schemeClr val="bg1"/>
                </a:solidFill>
              </a:rPr>
              <a:t>DPP </a:t>
            </a:r>
            <a:r>
              <a:rPr lang="en-US" dirty="0">
                <a:solidFill>
                  <a:schemeClr val="bg1"/>
                </a:solidFill>
              </a:rPr>
              <a:t>reviews application </a:t>
            </a:r>
            <a:r>
              <a:rPr lang="en-US">
                <a:solidFill>
                  <a:schemeClr val="bg1"/>
                </a:solidFill>
              </a:rPr>
              <a:t>&amp;  </a:t>
            </a:r>
            <a:r>
              <a:rPr lang="en-US" dirty="0">
                <a:solidFill>
                  <a:schemeClr val="bg1"/>
                </a:solidFill>
              </a:rPr>
              <a:t>issues a </a:t>
            </a:r>
            <a:r>
              <a:rPr lang="en-US">
                <a:solidFill>
                  <a:schemeClr val="bg1"/>
                </a:solidFill>
              </a:rPr>
              <a:t>written decision  in 30 days</a:t>
            </a:r>
          </a:p>
        </p:txBody>
      </p:sp>
      <p:sp>
        <p:nvSpPr>
          <p:cNvPr id="15" name="TextBox 14">
            <a:extLst>
              <a:ext uri="{FF2B5EF4-FFF2-40B4-BE49-F238E27FC236}">
                <a16:creationId xmlns:a16="http://schemas.microsoft.com/office/drawing/2014/main" id="{667F09EB-27F3-3AD5-15BD-1B2F941B7066}"/>
              </a:ext>
            </a:extLst>
          </p:cNvPr>
          <p:cNvSpPr txBox="1"/>
          <p:nvPr/>
        </p:nvSpPr>
        <p:spPr>
          <a:xfrm>
            <a:off x="7605224" y="5737300"/>
            <a:ext cx="2566855" cy="923330"/>
          </a:xfrm>
          <a:prstGeom prst="rect">
            <a:avLst/>
          </a:prstGeom>
          <a:noFill/>
          <a:ln>
            <a:solidFill>
              <a:srgbClr val="14558F"/>
            </a:solidFill>
          </a:ln>
        </p:spPr>
        <p:txBody>
          <a:bodyPr wrap="square" rtlCol="0">
            <a:spAutoFit/>
          </a:bodyPr>
          <a:lstStyle/>
          <a:p>
            <a:r>
              <a:rPr lang="en-US">
                <a:solidFill>
                  <a:srgbClr val="14558F"/>
                </a:solidFill>
              </a:rPr>
              <a:t>Conditional award if decision on petition to intervene is not issued</a:t>
            </a:r>
          </a:p>
        </p:txBody>
      </p:sp>
      <p:sp>
        <p:nvSpPr>
          <p:cNvPr id="22" name="TextBox 21">
            <a:extLst>
              <a:ext uri="{FF2B5EF4-FFF2-40B4-BE49-F238E27FC236}">
                <a16:creationId xmlns:a16="http://schemas.microsoft.com/office/drawing/2014/main" id="{E98501B5-87FD-F065-F91B-507723BF1682}"/>
              </a:ext>
            </a:extLst>
          </p:cNvPr>
          <p:cNvSpPr txBox="1"/>
          <p:nvPr/>
        </p:nvSpPr>
        <p:spPr>
          <a:xfrm>
            <a:off x="4681687" y="4706758"/>
            <a:ext cx="2537017" cy="1200329"/>
          </a:xfrm>
          <a:prstGeom prst="rect">
            <a:avLst/>
          </a:prstGeom>
          <a:solidFill>
            <a:srgbClr val="14558F"/>
          </a:solidFill>
        </p:spPr>
        <p:txBody>
          <a:bodyPr wrap="square" rtlCol="0">
            <a:spAutoFit/>
          </a:bodyPr>
          <a:lstStyle/>
          <a:p>
            <a:r>
              <a:rPr lang="en-US">
                <a:solidFill>
                  <a:schemeClr val="bg1"/>
                </a:solidFill>
              </a:rPr>
              <a:t>Submit grant payment request once grant approved &amp; intervenor status received</a:t>
            </a:r>
          </a:p>
        </p:txBody>
      </p:sp>
      <p:sp>
        <p:nvSpPr>
          <p:cNvPr id="23" name="TextBox 22">
            <a:extLst>
              <a:ext uri="{FF2B5EF4-FFF2-40B4-BE49-F238E27FC236}">
                <a16:creationId xmlns:a16="http://schemas.microsoft.com/office/drawing/2014/main" id="{A7005D1C-0EC9-EC1F-6A30-4F7A25C29A06}"/>
              </a:ext>
            </a:extLst>
          </p:cNvPr>
          <p:cNvSpPr txBox="1"/>
          <p:nvPr/>
        </p:nvSpPr>
        <p:spPr>
          <a:xfrm>
            <a:off x="1954361" y="4703290"/>
            <a:ext cx="2370365" cy="1200329"/>
          </a:xfrm>
          <a:prstGeom prst="rect">
            <a:avLst/>
          </a:prstGeom>
          <a:solidFill>
            <a:srgbClr val="14558F"/>
          </a:solidFill>
        </p:spPr>
        <p:txBody>
          <a:bodyPr wrap="square" rtlCol="0">
            <a:spAutoFit/>
          </a:bodyPr>
          <a:lstStyle/>
          <a:p>
            <a:r>
              <a:rPr lang="en-US">
                <a:solidFill>
                  <a:schemeClr val="bg1"/>
                </a:solidFill>
              </a:rPr>
              <a:t>Submit final report within 30 days of the end of the proceeding</a:t>
            </a:r>
          </a:p>
          <a:p>
            <a:endParaRPr lang="en-US">
              <a:solidFill>
                <a:schemeClr val="bg1"/>
              </a:solidFill>
            </a:endParaRPr>
          </a:p>
        </p:txBody>
      </p:sp>
      <p:cxnSp>
        <p:nvCxnSpPr>
          <p:cNvPr id="39" name="Connector: Elbow 38">
            <a:extLst>
              <a:ext uri="{FF2B5EF4-FFF2-40B4-BE49-F238E27FC236}">
                <a16:creationId xmlns:a16="http://schemas.microsoft.com/office/drawing/2014/main" id="{194B5FA1-789E-FC23-A7CC-FF4EF1E3181B}"/>
              </a:ext>
              <a:ext uri="{C183D7F6-B498-43B3-948B-1728B52AA6E4}">
                <adec:decorative xmlns:adec="http://schemas.microsoft.com/office/drawing/2017/decorative" val="1"/>
              </a:ext>
            </a:extLst>
          </p:cNvPr>
          <p:cNvCxnSpPr>
            <a:cxnSpLocks/>
            <a:stCxn id="28" idx="0"/>
            <a:endCxn id="3" idx="1"/>
          </p:cNvCxnSpPr>
          <p:nvPr/>
        </p:nvCxnSpPr>
        <p:spPr>
          <a:xfrm rot="5400000" flipH="1" flipV="1">
            <a:off x="1478907" y="1288217"/>
            <a:ext cx="108892" cy="1091482"/>
          </a:xfrm>
          <a:prstGeom prst="bentConnector2">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48" name="Straight Arrow Connector 47">
            <a:extLst>
              <a:ext uri="{FF2B5EF4-FFF2-40B4-BE49-F238E27FC236}">
                <a16:creationId xmlns:a16="http://schemas.microsoft.com/office/drawing/2014/main" id="{1A37C8CD-D5DB-4B59-B4A0-05264186E264}"/>
              </a:ext>
              <a:ext uri="{C183D7F6-B498-43B3-948B-1728B52AA6E4}">
                <adec:decorative xmlns:adec="http://schemas.microsoft.com/office/drawing/2017/decorative" val="1"/>
              </a:ext>
            </a:extLst>
          </p:cNvPr>
          <p:cNvCxnSpPr>
            <a:cxnSpLocks/>
            <a:stCxn id="3" idx="3"/>
            <a:endCxn id="7" idx="1"/>
          </p:cNvCxnSpPr>
          <p:nvPr/>
        </p:nvCxnSpPr>
        <p:spPr>
          <a:xfrm>
            <a:off x="4092951" y="1779512"/>
            <a:ext cx="341544" cy="305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53" name="Straight Arrow Connector 52">
            <a:extLst>
              <a:ext uri="{FF2B5EF4-FFF2-40B4-BE49-F238E27FC236}">
                <a16:creationId xmlns:a16="http://schemas.microsoft.com/office/drawing/2014/main" id="{59C98FD3-7A47-C45A-99F6-7244E05EB074}"/>
              </a:ext>
              <a:ext uri="{C183D7F6-B498-43B3-948B-1728B52AA6E4}">
                <adec:decorative xmlns:adec="http://schemas.microsoft.com/office/drawing/2017/decorative" val="1"/>
              </a:ext>
            </a:extLst>
          </p:cNvPr>
          <p:cNvCxnSpPr>
            <a:cxnSpLocks/>
            <a:stCxn id="7" idx="3"/>
            <a:endCxn id="9" idx="1"/>
          </p:cNvCxnSpPr>
          <p:nvPr/>
        </p:nvCxnSpPr>
        <p:spPr>
          <a:xfrm flipV="1">
            <a:off x="6804859" y="1779512"/>
            <a:ext cx="307619" cy="3054"/>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70" name="Connector: Elbow 69">
            <a:extLst>
              <a:ext uri="{FF2B5EF4-FFF2-40B4-BE49-F238E27FC236}">
                <a16:creationId xmlns:a16="http://schemas.microsoft.com/office/drawing/2014/main" id="{9CDC6D37-5D47-8D7D-52DE-0D520785A28B}"/>
              </a:ext>
              <a:ext uri="{C183D7F6-B498-43B3-948B-1728B52AA6E4}">
                <adec:decorative xmlns:adec="http://schemas.microsoft.com/office/drawing/2017/decorative" val="1"/>
              </a:ext>
            </a:extLst>
          </p:cNvPr>
          <p:cNvCxnSpPr>
            <a:cxnSpLocks/>
            <a:stCxn id="28" idx="2"/>
            <a:endCxn id="10" idx="1"/>
          </p:cNvCxnSpPr>
          <p:nvPr/>
        </p:nvCxnSpPr>
        <p:spPr>
          <a:xfrm rot="16200000" flipH="1">
            <a:off x="1235792" y="3117552"/>
            <a:ext cx="470391" cy="966750"/>
          </a:xfrm>
          <a:prstGeom prst="bentConnector2">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79" name="Straight Arrow Connector 78">
            <a:extLst>
              <a:ext uri="{FF2B5EF4-FFF2-40B4-BE49-F238E27FC236}">
                <a16:creationId xmlns:a16="http://schemas.microsoft.com/office/drawing/2014/main" id="{ADFB7BD1-9DFF-90A1-AAF7-B5415CCD5FB2}"/>
              </a:ext>
              <a:ext uri="{C183D7F6-B498-43B3-948B-1728B52AA6E4}">
                <adec:decorative xmlns:adec="http://schemas.microsoft.com/office/drawing/2017/decorative" val="1"/>
              </a:ext>
            </a:extLst>
          </p:cNvPr>
          <p:cNvCxnSpPr>
            <a:cxnSpLocks/>
            <a:stCxn id="10" idx="3"/>
            <a:endCxn id="12" idx="1"/>
          </p:cNvCxnSpPr>
          <p:nvPr/>
        </p:nvCxnSpPr>
        <p:spPr>
          <a:xfrm>
            <a:off x="4238550" y="3836123"/>
            <a:ext cx="443137" cy="3992"/>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5" name="Straight Arrow Connector 84">
            <a:extLst>
              <a:ext uri="{FF2B5EF4-FFF2-40B4-BE49-F238E27FC236}">
                <a16:creationId xmlns:a16="http://schemas.microsoft.com/office/drawing/2014/main" id="{6A8BDB00-51E8-C377-E34F-396B807D480D}"/>
              </a:ext>
              <a:ext uri="{C183D7F6-B498-43B3-948B-1728B52AA6E4}">
                <adec:decorative xmlns:adec="http://schemas.microsoft.com/office/drawing/2017/decorative" val="1"/>
              </a:ext>
            </a:extLst>
          </p:cNvPr>
          <p:cNvCxnSpPr>
            <a:cxnSpLocks/>
            <a:stCxn id="12" idx="3"/>
            <a:endCxn id="13" idx="1"/>
          </p:cNvCxnSpPr>
          <p:nvPr/>
        </p:nvCxnSpPr>
        <p:spPr>
          <a:xfrm>
            <a:off x="7052052" y="3840115"/>
            <a:ext cx="590548" cy="10886"/>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88" name="Straight Arrow Connector 87">
            <a:extLst>
              <a:ext uri="{FF2B5EF4-FFF2-40B4-BE49-F238E27FC236}">
                <a16:creationId xmlns:a16="http://schemas.microsoft.com/office/drawing/2014/main" id="{3C33F236-D849-82FC-3325-4B9F3A0AB88F}"/>
              </a:ext>
              <a:ext uri="{C183D7F6-B498-43B3-948B-1728B52AA6E4}">
                <adec:decorative xmlns:adec="http://schemas.microsoft.com/office/drawing/2017/decorative" val="1"/>
              </a:ext>
            </a:extLst>
          </p:cNvPr>
          <p:cNvCxnSpPr>
            <a:cxnSpLocks/>
            <a:stCxn id="14" idx="1"/>
            <a:endCxn id="22" idx="3"/>
          </p:cNvCxnSpPr>
          <p:nvPr/>
        </p:nvCxnSpPr>
        <p:spPr>
          <a:xfrm flipH="1">
            <a:off x="7218704" y="5299056"/>
            <a:ext cx="364218" cy="7867"/>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cxnSp>
        <p:nvCxnSpPr>
          <p:cNvPr id="92" name="Connector: Elbow 91">
            <a:extLst>
              <a:ext uri="{FF2B5EF4-FFF2-40B4-BE49-F238E27FC236}">
                <a16:creationId xmlns:a16="http://schemas.microsoft.com/office/drawing/2014/main" id="{CD956A7B-0D85-A6CB-3654-5E049E62E0BE}"/>
              </a:ext>
              <a:ext uri="{C183D7F6-B498-43B3-948B-1728B52AA6E4}">
                <adec:decorative xmlns:adec="http://schemas.microsoft.com/office/drawing/2017/decorative" val="1"/>
              </a:ext>
            </a:extLst>
          </p:cNvPr>
          <p:cNvCxnSpPr>
            <a:cxnSpLocks/>
            <a:stCxn id="13" idx="3"/>
            <a:endCxn id="14" idx="3"/>
          </p:cNvCxnSpPr>
          <p:nvPr/>
        </p:nvCxnSpPr>
        <p:spPr>
          <a:xfrm>
            <a:off x="10179616" y="3851001"/>
            <a:ext cx="12700" cy="1448055"/>
          </a:xfrm>
          <a:prstGeom prst="bentConnector3">
            <a:avLst>
              <a:gd name="adj1" fmla="val 1800000"/>
            </a:avLst>
          </a:prstGeom>
          <a:ln>
            <a:solidFill>
              <a:srgbClr val="14558F"/>
            </a:solidFill>
            <a:tailEnd type="triangle"/>
          </a:ln>
        </p:spPr>
        <p:style>
          <a:lnRef idx="2">
            <a:schemeClr val="accent1"/>
          </a:lnRef>
          <a:fillRef idx="0">
            <a:schemeClr val="accent1"/>
          </a:fillRef>
          <a:effectRef idx="1">
            <a:schemeClr val="accent1"/>
          </a:effectRef>
          <a:fontRef idx="minor">
            <a:schemeClr val="tx1"/>
          </a:fontRef>
        </p:style>
      </p:cxnSp>
      <p:cxnSp>
        <p:nvCxnSpPr>
          <p:cNvPr id="103" name="Straight Arrow Connector 102">
            <a:extLst>
              <a:ext uri="{FF2B5EF4-FFF2-40B4-BE49-F238E27FC236}">
                <a16:creationId xmlns:a16="http://schemas.microsoft.com/office/drawing/2014/main" id="{D77908F6-140C-E145-271B-E42F24314A4D}"/>
              </a:ext>
              <a:ext uri="{C183D7F6-B498-43B3-948B-1728B52AA6E4}">
                <adec:decorative xmlns:adec="http://schemas.microsoft.com/office/drawing/2017/decorative" val="1"/>
              </a:ext>
            </a:extLst>
          </p:cNvPr>
          <p:cNvCxnSpPr>
            <a:cxnSpLocks/>
            <a:stCxn id="22" idx="1"/>
            <a:endCxn id="23" idx="3"/>
          </p:cNvCxnSpPr>
          <p:nvPr/>
        </p:nvCxnSpPr>
        <p:spPr>
          <a:xfrm flipH="1" flipV="1">
            <a:off x="4324726" y="5303455"/>
            <a:ext cx="356961" cy="3468"/>
          </a:xfrm>
          <a:prstGeom prst="straightConnector1">
            <a:avLst/>
          </a:prstGeom>
          <a:ln>
            <a:solidFill>
              <a:srgbClr val="388557"/>
            </a:solidFill>
            <a:tailEnd type="triangle"/>
          </a:ln>
        </p:spPr>
        <p:style>
          <a:lnRef idx="2">
            <a:schemeClr val="accent1"/>
          </a:lnRef>
          <a:fillRef idx="0">
            <a:schemeClr val="accent1"/>
          </a:fillRef>
          <a:effectRef idx="1">
            <a:schemeClr val="accent1"/>
          </a:effectRef>
          <a:fontRef idx="minor">
            <a:schemeClr val="tx1"/>
          </a:fontRef>
        </p:style>
      </p:cxnSp>
      <p:sp>
        <p:nvSpPr>
          <p:cNvPr id="4" name="Slide Number Placeholder 3">
            <a:extLst>
              <a:ext uri="{FF2B5EF4-FFF2-40B4-BE49-F238E27FC236}">
                <a16:creationId xmlns:a16="http://schemas.microsoft.com/office/drawing/2014/main" id="{99B320FC-ACAD-B1F7-836B-67918A4C767A}"/>
              </a:ext>
            </a:extLst>
          </p:cNvPr>
          <p:cNvSpPr>
            <a:spLocks noGrp="1"/>
          </p:cNvSpPr>
          <p:nvPr>
            <p:ph type="sldNum" sz="quarter" idx="12"/>
          </p:nvPr>
        </p:nvSpPr>
        <p:spPr>
          <a:xfrm>
            <a:off x="11530360" y="6248201"/>
            <a:ext cx="661639" cy="412429"/>
          </a:xfrm>
        </p:spPr>
        <p:txBody>
          <a:bodyPr/>
          <a:lstStyle/>
          <a:p>
            <a:fld id="{330EA680-D336-4FF7-8B7A-9848BB0A1C32}" type="slidenum">
              <a:rPr lang="en-US" sz="1800" smtClean="0">
                <a:solidFill>
                  <a:schemeClr val="tx1"/>
                </a:solidFill>
              </a:rPr>
              <a:t>9</a:t>
            </a:fld>
            <a:endParaRPr lang="en-US" sz="1800">
              <a:solidFill>
                <a:schemeClr val="tx1"/>
              </a:solidFill>
            </a:endParaRPr>
          </a:p>
        </p:txBody>
      </p:sp>
    </p:spTree>
    <p:extLst>
      <p:ext uri="{BB962C8B-B14F-4D97-AF65-F5344CB8AC3E}">
        <p14:creationId xmlns:p14="http://schemas.microsoft.com/office/powerpoint/2010/main" val="1089787983"/>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Theme">
      <a:majorFont>
        <a:latin typeface="Aptos Display"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ptos" panose="020B00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861d16-48b7-4a0e-9806-8c04d81b7b2a}" enabled="0" method="" siteId="{3e861d16-48b7-4a0e-9806-8c04d81b7b2a}" removed="1"/>
</clbl:labelList>
</file>

<file path=docProps/app.xml><?xml version="1.0" encoding="utf-8"?>
<Properties xmlns="http://schemas.openxmlformats.org/officeDocument/2006/extended-properties" xmlns:vt="http://schemas.openxmlformats.org/officeDocument/2006/docPropsVTypes">
  <TotalTime>186</TotalTime>
  <Words>2408</Words>
  <Application>Microsoft Office PowerPoint</Application>
  <PresentationFormat>Widescreen</PresentationFormat>
  <Paragraphs>344</Paragraphs>
  <Slides>27</Slides>
  <Notes>24</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27</vt:i4>
      </vt:variant>
    </vt:vector>
  </HeadingPairs>
  <TitlesOfParts>
    <vt:vector size="36" baseType="lpstr">
      <vt:lpstr>Aptos</vt:lpstr>
      <vt:lpstr>Aptos Display</vt:lpstr>
      <vt:lpstr>Arial</vt:lpstr>
      <vt:lpstr>Calibri</vt:lpstr>
      <vt:lpstr>Courier New</vt:lpstr>
      <vt:lpstr>Wingdings</vt:lpstr>
      <vt:lpstr>1_office theme</vt:lpstr>
      <vt:lpstr>Office Theme</vt:lpstr>
      <vt:lpstr>2_Office Theme</vt:lpstr>
      <vt:lpstr>Title Slide: Event Name</vt:lpstr>
      <vt:lpstr>Interpretation Instructions</vt:lpstr>
      <vt:lpstr>Agenda</vt:lpstr>
      <vt:lpstr>Topic Areas Covered in Presentation</vt:lpstr>
      <vt:lpstr>Purpose of the Intervenor Support Grant Program (“Program”)</vt:lpstr>
      <vt:lpstr>Proceedings Eligible for Grant Funding for Intervening</vt:lpstr>
      <vt:lpstr>Rights and Responsibilities of an Intervenor</vt:lpstr>
      <vt:lpstr>Process to Become an Intervenor</vt:lpstr>
      <vt:lpstr>Process to Intervene &amp; Process to Apply for an Intervenor Grant </vt:lpstr>
      <vt:lpstr>Entities Eligible to Receive Grant Funding</vt:lpstr>
      <vt:lpstr>Information Required in Grant Application </vt:lpstr>
      <vt:lpstr>Grant Awards and Payments</vt:lpstr>
      <vt:lpstr>Use of Grant Funding</vt:lpstr>
      <vt:lpstr>Grants Management System (GMS) – Log-in Screen</vt:lpstr>
      <vt:lpstr>Grants Management System (GMS) – Online Application Portal </vt:lpstr>
      <vt:lpstr>Resources Available for Applicants</vt:lpstr>
      <vt:lpstr>Intervenor Support Grant Program</vt:lpstr>
      <vt:lpstr>Energy and Ratepayer Advocacy Division (ERA)  of the Attorney General’s Office (AGO)</vt:lpstr>
      <vt:lpstr>Stakeholder  Working Group</vt:lpstr>
      <vt:lpstr>Why Participate?</vt:lpstr>
      <vt:lpstr>How can you participate?</vt:lpstr>
      <vt:lpstr>Considerations for New Intervenors  (this is not legal advice)</vt:lpstr>
      <vt:lpstr>Considerations for New Intervenors (cont.)  (this is not legal advice)</vt:lpstr>
      <vt:lpstr>Considerations for New Intervenors (cont.) (this is not legal advice)</vt:lpstr>
      <vt:lpstr>AGO Resources</vt:lpstr>
      <vt:lpstr>AGO Contacts</vt:lpstr>
      <vt:lpstr>Questions or Comments??</vt:lpstr>
    </vt:vector>
  </TitlesOfParts>
  <Company>Executive Office of Energy and Environmental Affairs</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Hunt, Amanda G (DPU)</dc:creator>
  <cp:lastModifiedBy>Hunt, Amanda G (DPU)</cp:lastModifiedBy>
  <cp:revision>2</cp:revision>
  <dcterms:created xsi:type="dcterms:W3CDTF">2026-06-01T18:04:29Z</dcterms:created>
  <dcterms:modified xsi:type="dcterms:W3CDTF">2026-07-17T18:42:48Z</dcterms:modified>
</cp:coreProperties>
</file>