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60" r:id="rId2"/>
    <p:sldMasterId id="2147483661" r:id="rId3"/>
  </p:sldMasterIdLst>
  <p:notesMasterIdLst>
    <p:notesMasterId r:id="rId28"/>
  </p:notesMasterIdLst>
  <p:handoutMasterIdLst>
    <p:handoutMasterId r:id="rId29"/>
  </p:handoutMasterIdLst>
  <p:sldIdLst>
    <p:sldId id="338" r:id="rId4"/>
    <p:sldId id="379" r:id="rId5"/>
    <p:sldId id="435" r:id="rId6"/>
    <p:sldId id="441" r:id="rId7"/>
    <p:sldId id="436" r:id="rId8"/>
    <p:sldId id="447" r:id="rId9"/>
    <p:sldId id="448" r:id="rId10"/>
    <p:sldId id="453" r:id="rId11"/>
    <p:sldId id="454" r:id="rId12"/>
    <p:sldId id="455" r:id="rId13"/>
    <p:sldId id="442" r:id="rId14"/>
    <p:sldId id="438" r:id="rId15"/>
    <p:sldId id="439" r:id="rId16"/>
    <p:sldId id="440" r:id="rId17"/>
    <p:sldId id="443" r:id="rId18"/>
    <p:sldId id="444" r:id="rId19"/>
    <p:sldId id="445" r:id="rId20"/>
    <p:sldId id="446" r:id="rId21"/>
    <p:sldId id="449" r:id="rId22"/>
    <p:sldId id="450" r:id="rId23"/>
    <p:sldId id="451" r:id="rId24"/>
    <p:sldId id="452" r:id="rId25"/>
    <p:sldId id="437" r:id="rId26"/>
    <p:sldId id="434" r:id="rId2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b="1" kern="1200">
        <a:solidFill>
          <a:srgbClr val="FFFFFF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000" b="1" kern="1200">
        <a:solidFill>
          <a:srgbClr val="FFFFFF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000" b="1" kern="1200">
        <a:solidFill>
          <a:srgbClr val="FFFFFF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000" b="1" kern="1200">
        <a:solidFill>
          <a:srgbClr val="FFFFFF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000" b="1" kern="1200">
        <a:solidFill>
          <a:srgbClr val="FFFFFF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000" b="1" kern="1200">
        <a:solidFill>
          <a:srgbClr val="FFFFFF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000" b="1" kern="1200">
        <a:solidFill>
          <a:srgbClr val="FFFFFF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000" b="1" kern="1200">
        <a:solidFill>
          <a:srgbClr val="FFFFFF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000" b="1" kern="1200">
        <a:solidFill>
          <a:srgbClr val="FFFFFF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AF5F"/>
    <a:srgbClr val="E2A036"/>
    <a:srgbClr val="5C91A4"/>
    <a:srgbClr val="9A6696"/>
    <a:srgbClr val="9D9282"/>
    <a:srgbClr val="D4CCBF"/>
    <a:srgbClr val="BEBEBE"/>
    <a:srgbClr val="E5D49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06" autoAdjust="0"/>
    <p:restoredTop sz="94882" autoAdjust="0"/>
  </p:normalViewPr>
  <p:slideViewPr>
    <p:cSldViewPr snapToGrid="0">
      <p:cViewPr varScale="1">
        <p:scale>
          <a:sx n="97" d="100"/>
          <a:sy n="97" d="100"/>
        </p:scale>
        <p:origin x="-108" y="-210"/>
      </p:cViewPr>
      <p:guideLst>
        <p:guide orient="horz" pos="226"/>
        <p:guide orient="horz" pos="290"/>
        <p:guide orient="horz" pos="750"/>
        <p:guide orient="horz" pos="833"/>
        <p:guide orient="horz" pos="918"/>
        <p:guide orient="horz" pos="3635"/>
        <p:guide orient="horz" pos="3848"/>
        <p:guide orient="horz" pos="3926"/>
        <p:guide pos="258"/>
        <p:guide pos="1832"/>
        <p:guide pos="2038"/>
        <p:guide pos="3815"/>
        <p:guide pos="54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-3282" y="-108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4" name="Rectangle 14"/>
          <p:cNvSpPr>
            <a:spLocks noChangeArrowheads="1"/>
          </p:cNvSpPr>
          <p:nvPr/>
        </p:nvSpPr>
        <p:spPr bwMode="auto">
          <a:xfrm>
            <a:off x="242888" y="9301163"/>
            <a:ext cx="338137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>
              <a:defRPr/>
            </a:pPr>
            <a:fld id="{14F7E75D-EAD6-4793-B875-0D0F2FCCB1F2}" type="slidenum">
              <a:rPr lang="en-US" sz="900" b="0">
                <a:solidFill>
                  <a:schemeClr val="tx1"/>
                </a:solidFill>
                <a:cs typeface="+mn-cs"/>
              </a:rPr>
              <a:pPr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317455" name="Rectangle 15"/>
          <p:cNvSpPr>
            <a:spLocks noChangeArrowheads="1"/>
          </p:cNvSpPr>
          <p:nvPr/>
        </p:nvSpPr>
        <p:spPr bwMode="auto">
          <a:xfrm>
            <a:off x="577850" y="9301163"/>
            <a:ext cx="515143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>
              <a:defRPr/>
            </a:pPr>
            <a:fld id="{6BCCB592-BC5C-432B-B0C8-443CF31FAC58}" type="datetime4">
              <a:rPr lang="en-US" sz="900" b="0">
                <a:solidFill>
                  <a:schemeClr val="tx1"/>
                </a:solidFill>
                <a:cs typeface="+mn-cs"/>
              </a:rPr>
              <a:pPr>
                <a:defRPr/>
              </a:pPr>
              <a:t>September 8, 2011</a:t>
            </a:fld>
            <a:r>
              <a:rPr lang="en-US" sz="900" b="0" dirty="0">
                <a:solidFill>
                  <a:schemeClr val="tx1"/>
                </a:solidFill>
                <a:cs typeface="+mn-cs"/>
              </a:rPr>
              <a:t>     [Enter presentation title in footer]     Copyright © 2007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46188" y="231775"/>
            <a:ext cx="4826000" cy="36195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83" name="Rectangle 1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44475" y="4040188"/>
            <a:ext cx="6827838" cy="501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05" tIns="48152" rIns="96305" bIns="481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242888" y="9301163"/>
            <a:ext cx="338137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>
              <a:defRPr/>
            </a:pPr>
            <a:fld id="{1EE54137-D2EE-4F83-A74E-BF6549D9FD44}" type="slidenum">
              <a:rPr lang="en-US" sz="900" b="0">
                <a:solidFill>
                  <a:schemeClr val="tx1"/>
                </a:solidFill>
                <a:cs typeface="+mn-cs"/>
              </a:rPr>
              <a:pPr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577850" y="9301163"/>
            <a:ext cx="515143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>
              <a:defRPr/>
            </a:pPr>
            <a:fld id="{B7871ECF-A1BA-4176-8F4C-228E77FE511C}" type="datetime4">
              <a:rPr lang="en-US" sz="900" b="0">
                <a:solidFill>
                  <a:schemeClr val="tx1"/>
                </a:solidFill>
                <a:cs typeface="+mn-cs"/>
              </a:rPr>
              <a:pPr>
                <a:defRPr/>
              </a:pPr>
              <a:t>September 8, 2011</a:t>
            </a:fld>
            <a:r>
              <a:rPr lang="en-US" sz="900" b="0" dirty="0">
                <a:solidFill>
                  <a:schemeClr val="tx1"/>
                </a:solidFill>
                <a:cs typeface="+mn-cs"/>
              </a:rPr>
              <a:t>     [Enter presentation title in footer]     Copyright © 2007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gray">
          <a:xfrm>
            <a:off x="0" y="0"/>
            <a:ext cx="9144000" cy="347663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>
              <a:cs typeface="+mn-cs"/>
            </a:endParaRPr>
          </a:p>
        </p:txBody>
      </p:sp>
      <p:pic>
        <p:nvPicPr>
          <p:cNvPr id="5" name="Picture 22" descr="_87P8283"/>
          <p:cNvPicPr>
            <a:picLocks noChangeAspect="1" noChangeArrowheads="1"/>
          </p:cNvPicPr>
          <p:nvPr/>
        </p:nvPicPr>
        <p:blipFill>
          <a:blip r:embed="rId2"/>
          <a:srcRect l="1363" t="2885" r="1201" b="2844"/>
          <a:stretch>
            <a:fillRect/>
          </a:stretch>
        </p:blipFill>
        <p:spPr bwMode="auto">
          <a:xfrm>
            <a:off x="0" y="344488"/>
            <a:ext cx="9144000" cy="589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7034213" y="6361113"/>
            <a:ext cx="1722437" cy="431800"/>
            <a:chOff x="4431" y="4007"/>
            <a:chExt cx="1085" cy="272"/>
          </a:xfrm>
        </p:grpSpPr>
        <p:pic>
          <p:nvPicPr>
            <p:cNvPr id="7" name="Picture 43" descr="MIL_3c_RGB"/>
            <p:cNvPicPr>
              <a:picLocks noChangeAspect="1" noChangeArrowheads="1"/>
            </p:cNvPicPr>
            <p:nvPr userDrawn="1"/>
          </p:nvPicPr>
          <p:blipFill>
            <a:blip r:embed="rId3"/>
            <a:srcRect l="29239" t="20784" b="21057"/>
            <a:stretch>
              <a:fillRect/>
            </a:stretch>
          </p:blipFill>
          <p:spPr bwMode="auto">
            <a:xfrm>
              <a:off x="4652" y="4007"/>
              <a:ext cx="864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44"/>
            <p:cNvGrpSpPr>
              <a:grpSpLocks/>
            </p:cNvGrpSpPr>
            <p:nvPr userDrawn="1"/>
          </p:nvGrpSpPr>
          <p:grpSpPr bwMode="auto">
            <a:xfrm>
              <a:off x="4431" y="4049"/>
              <a:ext cx="192" cy="192"/>
              <a:chOff x="1803" y="1673"/>
              <a:chExt cx="1728" cy="1727"/>
            </a:xfrm>
          </p:grpSpPr>
          <p:sp>
            <p:nvSpPr>
              <p:cNvPr id="9" name="Freeform 45"/>
              <p:cNvSpPr>
                <a:spLocks/>
              </p:cNvSpPr>
              <p:nvPr/>
            </p:nvSpPr>
            <p:spPr bwMode="gray">
              <a:xfrm>
                <a:off x="1803" y="1673"/>
                <a:ext cx="1728" cy="1727"/>
              </a:xfrm>
              <a:custGeom>
                <a:avLst/>
                <a:gdLst/>
                <a:ahLst/>
                <a:cxnLst>
                  <a:cxn ang="0">
                    <a:pos x="1728" y="1727"/>
                  </a:cxn>
                  <a:cxn ang="0">
                    <a:pos x="0" y="1727"/>
                  </a:cxn>
                  <a:cxn ang="0">
                    <a:pos x="0" y="0"/>
                  </a:cxn>
                  <a:cxn ang="0">
                    <a:pos x="624" y="0"/>
                  </a:cxn>
                  <a:cxn ang="0">
                    <a:pos x="969" y="213"/>
                  </a:cxn>
                  <a:cxn ang="0">
                    <a:pos x="1215" y="465"/>
                  </a:cxn>
                  <a:cxn ang="0">
                    <a:pos x="1242" y="489"/>
                  </a:cxn>
                  <a:cxn ang="0">
                    <a:pos x="486" y="487"/>
                  </a:cxn>
                  <a:cxn ang="0">
                    <a:pos x="486" y="1239"/>
                  </a:cxn>
                  <a:cxn ang="0">
                    <a:pos x="1236" y="1236"/>
                  </a:cxn>
                  <a:cxn ang="0">
                    <a:pos x="1241" y="490"/>
                  </a:cxn>
                  <a:cxn ang="0">
                    <a:pos x="1248" y="495"/>
                  </a:cxn>
                  <a:cxn ang="0">
                    <a:pos x="1631" y="874"/>
                  </a:cxn>
                  <a:cxn ang="0">
                    <a:pos x="1728" y="1071"/>
                  </a:cxn>
                  <a:cxn ang="0">
                    <a:pos x="1728" y="1727"/>
                  </a:cxn>
                </a:cxnLst>
                <a:rect l="0" t="0" r="r" b="b"/>
                <a:pathLst>
                  <a:path w="1728" h="1727">
                    <a:moveTo>
                      <a:pt x="1728" y="1727"/>
                    </a:moveTo>
                    <a:lnTo>
                      <a:pt x="0" y="1727"/>
                    </a:lnTo>
                    <a:cubicBezTo>
                      <a:pt x="0" y="1727"/>
                      <a:pt x="0" y="304"/>
                      <a:pt x="0" y="0"/>
                    </a:cubicBezTo>
                    <a:cubicBezTo>
                      <a:pt x="98" y="0"/>
                      <a:pt x="416" y="0"/>
                      <a:pt x="624" y="0"/>
                    </a:cubicBezTo>
                    <a:cubicBezTo>
                      <a:pt x="813" y="0"/>
                      <a:pt x="784" y="27"/>
                      <a:pt x="969" y="213"/>
                    </a:cubicBezTo>
                    <a:cubicBezTo>
                      <a:pt x="1154" y="401"/>
                      <a:pt x="1106" y="355"/>
                      <a:pt x="1215" y="465"/>
                    </a:cubicBezTo>
                    <a:cubicBezTo>
                      <a:pt x="1256" y="505"/>
                      <a:pt x="1238" y="481"/>
                      <a:pt x="1242" y="489"/>
                    </a:cubicBezTo>
                    <a:cubicBezTo>
                      <a:pt x="1169" y="490"/>
                      <a:pt x="542" y="487"/>
                      <a:pt x="486" y="487"/>
                    </a:cubicBezTo>
                    <a:cubicBezTo>
                      <a:pt x="486" y="570"/>
                      <a:pt x="486" y="1171"/>
                      <a:pt x="486" y="1239"/>
                    </a:cubicBezTo>
                    <a:cubicBezTo>
                      <a:pt x="543" y="1239"/>
                      <a:pt x="1143" y="1236"/>
                      <a:pt x="1236" y="1236"/>
                    </a:cubicBezTo>
                    <a:cubicBezTo>
                      <a:pt x="1236" y="1160"/>
                      <a:pt x="1241" y="625"/>
                      <a:pt x="1241" y="490"/>
                    </a:cubicBezTo>
                    <a:cubicBezTo>
                      <a:pt x="1249" y="489"/>
                      <a:pt x="1227" y="477"/>
                      <a:pt x="1248" y="495"/>
                    </a:cubicBezTo>
                    <a:cubicBezTo>
                      <a:pt x="1313" y="559"/>
                      <a:pt x="1568" y="796"/>
                      <a:pt x="1631" y="874"/>
                    </a:cubicBezTo>
                    <a:cubicBezTo>
                      <a:pt x="1703" y="943"/>
                      <a:pt x="1728" y="978"/>
                      <a:pt x="1728" y="1071"/>
                    </a:cubicBezTo>
                    <a:cubicBezTo>
                      <a:pt x="1728" y="1448"/>
                      <a:pt x="1728" y="1727"/>
                      <a:pt x="1728" y="17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90000"/>
                  </a:lnSpc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" name="Rectangle 46"/>
              <p:cNvSpPr>
                <a:spLocks noChangeArrowheads="1"/>
              </p:cNvSpPr>
              <p:nvPr/>
            </p:nvSpPr>
            <p:spPr bwMode="gray">
              <a:xfrm>
                <a:off x="3045" y="1682"/>
                <a:ext cx="477" cy="477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90000"/>
                  </a:lnSpc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357382" name="Rectangle 6"/>
          <p:cNvSpPr>
            <a:spLocks noGrp="1" noChangeArrowheads="1"/>
          </p:cNvSpPr>
          <p:nvPr>
            <p:ph type="ctrTitle" sz="quarter"/>
          </p:nvPr>
        </p:nvSpPr>
        <p:spPr bwMode="white">
          <a:xfrm>
            <a:off x="415925" y="457200"/>
            <a:ext cx="8242300" cy="576263"/>
          </a:xfrm>
        </p:spPr>
        <p:txBody>
          <a:bodyPr/>
          <a:lstStyle>
            <a:lvl1pPr eaLnBrk="0" hangingPunct="0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57383" name="Rectangle 7"/>
          <p:cNvSpPr>
            <a:spLocks noGrp="1" noChangeArrowheads="1"/>
          </p:cNvSpPr>
          <p:nvPr>
            <p:ph type="subTitle" sz="quarter" idx="1"/>
          </p:nvPr>
        </p:nvSpPr>
        <p:spPr bwMode="white">
          <a:xfrm>
            <a:off x="415925" y="2622550"/>
            <a:ext cx="8242300" cy="304800"/>
          </a:xfrm>
          <a:ln algn="ctr"/>
        </p:spPr>
        <p:txBody>
          <a:bodyPr/>
          <a:lstStyle>
            <a:lvl1pPr marL="0" indent="0" eaLnBrk="0" hangingPunct="0">
              <a:spcBef>
                <a:spcPct val="0"/>
              </a:spcBef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74904-9ADA-41EF-B050-EF293CE2706A}" type="datetime4">
              <a:rPr lang="en-US"/>
              <a:pPr>
                <a:defRPr/>
              </a:pPr>
              <a:t>September 8, 2011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9238" y="457200"/>
            <a:ext cx="2060575" cy="2654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5925" y="457200"/>
            <a:ext cx="6030913" cy="2654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63564-1463-4B9F-B825-9AF722996C4B}" type="datetime4">
              <a:rPr lang="en-US"/>
              <a:pPr>
                <a:defRPr/>
              </a:pPr>
              <a:t>September 8, 2011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5925" y="2622550"/>
            <a:ext cx="2574925" cy="33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43250" y="2622550"/>
            <a:ext cx="2576513" cy="33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267BA-0C84-4896-AED6-3D2BC2BF25EC}" type="datetime4">
              <a:rPr lang="en-US"/>
              <a:pPr>
                <a:defRPr/>
              </a:pPr>
              <a:t>September 8, 2011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7650" y="457200"/>
            <a:ext cx="2060575" cy="25003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5925" y="457200"/>
            <a:ext cx="6029325" cy="25003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5925" y="2622550"/>
            <a:ext cx="4038600" cy="33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6925" y="2622550"/>
            <a:ext cx="4038600" cy="33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3B8BA-FDEB-4BD7-959B-4B7B667D08AA}" type="datetime4">
              <a:rPr lang="en-US"/>
              <a:pPr>
                <a:defRPr/>
              </a:pPr>
              <a:t>September 8, 2011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7650" y="457200"/>
            <a:ext cx="2060575" cy="25003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5925" y="457200"/>
            <a:ext cx="6029325" cy="25003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5925" y="1460500"/>
            <a:ext cx="4044950" cy="165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3275" y="1460500"/>
            <a:ext cx="4044950" cy="165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34EB9-12E5-4733-A444-302586C8A246}" type="datetime4">
              <a:rPr lang="en-US"/>
              <a:pPr>
                <a:defRPr/>
              </a:pPr>
              <a:t>September 8, 2011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44FA3-47B3-4897-9FCA-F318D52C8B61}" type="datetime4">
              <a:rPr lang="en-US"/>
              <a:pPr>
                <a:defRPr/>
              </a:pPr>
              <a:t>September 8, 2011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3971B-3800-4621-BCAF-78B25500C0BB}" type="datetime4">
              <a:rPr lang="en-US"/>
              <a:pPr>
                <a:defRPr/>
              </a:pPr>
              <a:t>September 8, 2011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9E1A2-A8AB-49E1-AE76-55DA1A83603D}" type="datetime4">
              <a:rPr lang="en-US"/>
              <a:pPr>
                <a:defRPr/>
              </a:pPr>
              <a:t>September 8, 2011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FF505-9F61-44AF-BD50-C21BD77F2871}" type="datetime4">
              <a:rPr lang="en-US"/>
              <a:pPr>
                <a:defRPr/>
              </a:pPr>
              <a:t>September 8, 2011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F0516-1B1D-48C6-AD44-D93BDAA904F1}" type="datetime4">
              <a:rPr lang="en-US"/>
              <a:pPr>
                <a:defRPr/>
              </a:pPr>
              <a:t>September 8, 2011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86" name="Rectangle 34"/>
          <p:cNvSpPr>
            <a:spLocks noChangeArrowheads="1"/>
          </p:cNvSpPr>
          <p:nvPr/>
        </p:nvSpPr>
        <p:spPr bwMode="gray">
          <a:xfrm>
            <a:off x="0" y="0"/>
            <a:ext cx="9144000" cy="34607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>
              <a:cs typeface="+mn-cs"/>
            </a:endParaRPr>
          </a:p>
        </p:txBody>
      </p:sp>
      <p:pic>
        <p:nvPicPr>
          <p:cNvPr id="1027" name="Picture 48" descr="MIL014-4_PPT_background_white"/>
          <p:cNvPicPr>
            <a:picLocks noChangeAspect="1" noChangeArrowheads="1"/>
          </p:cNvPicPr>
          <p:nvPr/>
        </p:nvPicPr>
        <p:blipFill>
          <a:blip r:embed="rId13"/>
          <a:srcRect t="156"/>
          <a:stretch>
            <a:fillRect/>
          </a:stretch>
        </p:blipFill>
        <p:spPr bwMode="auto">
          <a:xfrm>
            <a:off x="0" y="346075"/>
            <a:ext cx="9144000" cy="589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638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4213" y="6580188"/>
            <a:ext cx="365601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E71D9814-8299-4729-9444-D8F3257D901A}" type="datetime4">
              <a:rPr lang="en-US"/>
              <a:pPr>
                <a:defRPr/>
              </a:pPr>
              <a:t>September 8, 2011</a:t>
            </a:fld>
            <a:endParaRPr lang="en-US"/>
          </a:p>
        </p:txBody>
      </p:sp>
      <p:sp>
        <p:nvSpPr>
          <p:cNvPr id="356381" name="Rectangle 29"/>
          <p:cNvSpPr>
            <a:spLocks noChangeArrowheads="1"/>
          </p:cNvSpPr>
          <p:nvPr/>
        </p:nvSpPr>
        <p:spPr bwMode="auto">
          <a:xfrm>
            <a:off x="415925" y="6580188"/>
            <a:ext cx="2651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fld id="{5A493DD8-EB2C-4787-9F24-57F57947DB26}" type="slidenum">
              <a:rPr lang="en-US" sz="1200">
                <a:solidFill>
                  <a:schemeClr val="tx1"/>
                </a:solidFill>
                <a:cs typeface="+mn-cs"/>
              </a:rPr>
              <a:pPr eaLnBrk="0" hangingPunct="0">
                <a:defRPr/>
              </a:pPr>
              <a:t>‹#›</a:t>
            </a:fld>
            <a:endParaRPr lang="en-US" sz="1200">
              <a:solidFill>
                <a:schemeClr val="tx1"/>
              </a:solidFill>
              <a:cs typeface="+mn-cs"/>
            </a:endParaRPr>
          </a:p>
        </p:txBody>
      </p:sp>
      <p:sp>
        <p:nvSpPr>
          <p:cNvPr id="1030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415925" y="457200"/>
            <a:ext cx="8243888" cy="479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5925" y="1460500"/>
            <a:ext cx="82423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032" name="Group 43"/>
          <p:cNvGrpSpPr>
            <a:grpSpLocks/>
          </p:cNvGrpSpPr>
          <p:nvPr/>
        </p:nvGrpSpPr>
        <p:grpSpPr bwMode="auto">
          <a:xfrm>
            <a:off x="7034213" y="6361113"/>
            <a:ext cx="1722437" cy="431800"/>
            <a:chOff x="4431" y="4007"/>
            <a:chExt cx="1085" cy="272"/>
          </a:xfrm>
        </p:grpSpPr>
        <p:pic>
          <p:nvPicPr>
            <p:cNvPr id="1033" name="Picture 44" descr="MIL_3c_RGB"/>
            <p:cNvPicPr>
              <a:picLocks noChangeAspect="1" noChangeArrowheads="1"/>
            </p:cNvPicPr>
            <p:nvPr userDrawn="1"/>
          </p:nvPicPr>
          <p:blipFill>
            <a:blip r:embed="rId14"/>
            <a:srcRect l="29239" t="20784" b="21057"/>
            <a:stretch>
              <a:fillRect/>
            </a:stretch>
          </p:blipFill>
          <p:spPr bwMode="auto">
            <a:xfrm>
              <a:off x="4652" y="4007"/>
              <a:ext cx="864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34" name="Group 45"/>
            <p:cNvGrpSpPr>
              <a:grpSpLocks/>
            </p:cNvGrpSpPr>
            <p:nvPr userDrawn="1"/>
          </p:nvGrpSpPr>
          <p:grpSpPr bwMode="auto">
            <a:xfrm>
              <a:off x="4431" y="4049"/>
              <a:ext cx="192" cy="192"/>
              <a:chOff x="1803" y="1673"/>
              <a:chExt cx="1728" cy="1727"/>
            </a:xfrm>
          </p:grpSpPr>
          <p:sp>
            <p:nvSpPr>
              <p:cNvPr id="356398" name="Freeform 46"/>
              <p:cNvSpPr>
                <a:spLocks/>
              </p:cNvSpPr>
              <p:nvPr/>
            </p:nvSpPr>
            <p:spPr bwMode="gray">
              <a:xfrm>
                <a:off x="1803" y="1673"/>
                <a:ext cx="1728" cy="1727"/>
              </a:xfrm>
              <a:custGeom>
                <a:avLst/>
                <a:gdLst/>
                <a:ahLst/>
                <a:cxnLst>
                  <a:cxn ang="0">
                    <a:pos x="1728" y="1727"/>
                  </a:cxn>
                  <a:cxn ang="0">
                    <a:pos x="0" y="1727"/>
                  </a:cxn>
                  <a:cxn ang="0">
                    <a:pos x="0" y="0"/>
                  </a:cxn>
                  <a:cxn ang="0">
                    <a:pos x="624" y="0"/>
                  </a:cxn>
                  <a:cxn ang="0">
                    <a:pos x="969" y="213"/>
                  </a:cxn>
                  <a:cxn ang="0">
                    <a:pos x="1215" y="465"/>
                  </a:cxn>
                  <a:cxn ang="0">
                    <a:pos x="1242" y="489"/>
                  </a:cxn>
                  <a:cxn ang="0">
                    <a:pos x="486" y="487"/>
                  </a:cxn>
                  <a:cxn ang="0">
                    <a:pos x="486" y="1239"/>
                  </a:cxn>
                  <a:cxn ang="0">
                    <a:pos x="1236" y="1236"/>
                  </a:cxn>
                  <a:cxn ang="0">
                    <a:pos x="1241" y="490"/>
                  </a:cxn>
                  <a:cxn ang="0">
                    <a:pos x="1248" y="495"/>
                  </a:cxn>
                  <a:cxn ang="0">
                    <a:pos x="1631" y="874"/>
                  </a:cxn>
                  <a:cxn ang="0">
                    <a:pos x="1728" y="1071"/>
                  </a:cxn>
                  <a:cxn ang="0">
                    <a:pos x="1728" y="1727"/>
                  </a:cxn>
                </a:cxnLst>
                <a:rect l="0" t="0" r="r" b="b"/>
                <a:pathLst>
                  <a:path w="1728" h="1727">
                    <a:moveTo>
                      <a:pt x="1728" y="1727"/>
                    </a:moveTo>
                    <a:lnTo>
                      <a:pt x="0" y="1727"/>
                    </a:lnTo>
                    <a:cubicBezTo>
                      <a:pt x="0" y="1727"/>
                      <a:pt x="0" y="304"/>
                      <a:pt x="0" y="0"/>
                    </a:cubicBezTo>
                    <a:cubicBezTo>
                      <a:pt x="98" y="0"/>
                      <a:pt x="416" y="0"/>
                      <a:pt x="624" y="0"/>
                    </a:cubicBezTo>
                    <a:cubicBezTo>
                      <a:pt x="813" y="0"/>
                      <a:pt x="784" y="27"/>
                      <a:pt x="969" y="213"/>
                    </a:cubicBezTo>
                    <a:cubicBezTo>
                      <a:pt x="1154" y="401"/>
                      <a:pt x="1106" y="355"/>
                      <a:pt x="1215" y="465"/>
                    </a:cubicBezTo>
                    <a:cubicBezTo>
                      <a:pt x="1256" y="505"/>
                      <a:pt x="1238" y="481"/>
                      <a:pt x="1242" y="489"/>
                    </a:cubicBezTo>
                    <a:cubicBezTo>
                      <a:pt x="1169" y="490"/>
                      <a:pt x="542" y="487"/>
                      <a:pt x="486" y="487"/>
                    </a:cubicBezTo>
                    <a:cubicBezTo>
                      <a:pt x="486" y="570"/>
                      <a:pt x="486" y="1171"/>
                      <a:pt x="486" y="1239"/>
                    </a:cubicBezTo>
                    <a:cubicBezTo>
                      <a:pt x="543" y="1239"/>
                      <a:pt x="1143" y="1236"/>
                      <a:pt x="1236" y="1236"/>
                    </a:cubicBezTo>
                    <a:cubicBezTo>
                      <a:pt x="1236" y="1160"/>
                      <a:pt x="1241" y="625"/>
                      <a:pt x="1241" y="490"/>
                    </a:cubicBezTo>
                    <a:cubicBezTo>
                      <a:pt x="1249" y="489"/>
                      <a:pt x="1227" y="477"/>
                      <a:pt x="1248" y="495"/>
                    </a:cubicBezTo>
                    <a:cubicBezTo>
                      <a:pt x="1313" y="559"/>
                      <a:pt x="1568" y="796"/>
                      <a:pt x="1631" y="874"/>
                    </a:cubicBezTo>
                    <a:cubicBezTo>
                      <a:pt x="1703" y="943"/>
                      <a:pt x="1728" y="978"/>
                      <a:pt x="1728" y="1071"/>
                    </a:cubicBezTo>
                    <a:cubicBezTo>
                      <a:pt x="1728" y="1448"/>
                      <a:pt x="1728" y="1727"/>
                      <a:pt x="1728" y="17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90000"/>
                  </a:lnSpc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6399" name="Rectangle 47"/>
              <p:cNvSpPr>
                <a:spLocks noChangeArrowheads="1"/>
              </p:cNvSpPr>
              <p:nvPr/>
            </p:nvSpPr>
            <p:spPr bwMode="gray">
              <a:xfrm>
                <a:off x="3045" y="1682"/>
                <a:ext cx="477" cy="477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90000"/>
                  </a:lnSpc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</p:sldLayoutIdLst>
  <p:transition>
    <p:fade/>
  </p:transition>
  <p:hf sldNum="0" hdr="0" ftr="0"/>
  <p:txStyles>
    <p:titleStyle>
      <a:lvl1pPr algn="l" rtl="0" fontAlgn="base">
        <a:lnSpc>
          <a:spcPct val="105000"/>
        </a:lnSpc>
        <a:spcBef>
          <a:spcPct val="0"/>
        </a:spcBef>
        <a:spcAft>
          <a:spcPct val="0"/>
        </a:spcAft>
        <a:tabLst>
          <a:tab pos="114300" algn="l"/>
          <a:tab pos="6400800" algn="r"/>
        </a:tabLs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105000"/>
        </a:lnSpc>
        <a:spcBef>
          <a:spcPct val="0"/>
        </a:spcBef>
        <a:spcAft>
          <a:spcPct val="0"/>
        </a:spcAft>
        <a:tabLst>
          <a:tab pos="114300" algn="l"/>
          <a:tab pos="6400800" algn="r"/>
        </a:tabLst>
        <a:defRPr sz="3000" b="1">
          <a:solidFill>
            <a:schemeClr val="tx1"/>
          </a:solidFill>
          <a:latin typeface="Arial" charset="0"/>
        </a:defRPr>
      </a:lvl2pPr>
      <a:lvl3pPr algn="l" rtl="0" fontAlgn="base">
        <a:lnSpc>
          <a:spcPct val="105000"/>
        </a:lnSpc>
        <a:spcBef>
          <a:spcPct val="0"/>
        </a:spcBef>
        <a:spcAft>
          <a:spcPct val="0"/>
        </a:spcAft>
        <a:tabLst>
          <a:tab pos="114300" algn="l"/>
          <a:tab pos="6400800" algn="r"/>
        </a:tabLst>
        <a:defRPr sz="3000" b="1">
          <a:solidFill>
            <a:schemeClr val="tx1"/>
          </a:solidFill>
          <a:latin typeface="Arial" charset="0"/>
        </a:defRPr>
      </a:lvl3pPr>
      <a:lvl4pPr algn="l" rtl="0" fontAlgn="base">
        <a:lnSpc>
          <a:spcPct val="105000"/>
        </a:lnSpc>
        <a:spcBef>
          <a:spcPct val="0"/>
        </a:spcBef>
        <a:spcAft>
          <a:spcPct val="0"/>
        </a:spcAft>
        <a:tabLst>
          <a:tab pos="114300" algn="l"/>
          <a:tab pos="6400800" algn="r"/>
        </a:tabLst>
        <a:defRPr sz="3000" b="1">
          <a:solidFill>
            <a:schemeClr val="tx1"/>
          </a:solidFill>
          <a:latin typeface="Arial" charset="0"/>
        </a:defRPr>
      </a:lvl4pPr>
      <a:lvl5pPr algn="l" rtl="0" fontAlgn="base">
        <a:lnSpc>
          <a:spcPct val="105000"/>
        </a:lnSpc>
        <a:spcBef>
          <a:spcPct val="0"/>
        </a:spcBef>
        <a:spcAft>
          <a:spcPct val="0"/>
        </a:spcAft>
        <a:tabLst>
          <a:tab pos="114300" algn="l"/>
          <a:tab pos="6400800" algn="r"/>
        </a:tabLst>
        <a:defRPr sz="30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tabLst>
          <a:tab pos="114300" algn="l"/>
          <a:tab pos="6400800" algn="r"/>
        </a:tabLst>
        <a:defRPr sz="30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tabLst>
          <a:tab pos="114300" algn="l"/>
          <a:tab pos="6400800" algn="r"/>
        </a:tabLst>
        <a:defRPr sz="30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tabLst>
          <a:tab pos="114300" algn="l"/>
          <a:tab pos="6400800" algn="r"/>
        </a:tabLst>
        <a:defRPr sz="30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tabLst>
          <a:tab pos="114300" algn="l"/>
          <a:tab pos="6400800" algn="r"/>
        </a:tabLst>
        <a:defRPr sz="3000" b="1">
          <a:solidFill>
            <a:schemeClr val="tx1"/>
          </a:solidFill>
          <a:latin typeface="Arial" charset="0"/>
        </a:defRPr>
      </a:lvl9pPr>
    </p:titleStyle>
    <p:bodyStyle>
      <a:lvl1pPr marL="228600" indent="-228600" algn="l" rtl="0" fontAlgn="base">
        <a:lnSpc>
          <a:spcPct val="105000"/>
        </a:lnSpc>
        <a:spcBef>
          <a:spcPct val="30000"/>
        </a:spcBef>
        <a:spcAft>
          <a:spcPct val="0"/>
        </a:spcAft>
        <a:buFont typeface="Wingdings" pitchFamily="2" charset="2"/>
        <a:buChar char="§"/>
        <a:tabLst>
          <a:tab pos="6629400" algn="l"/>
        </a:tabLst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341313" algn="l" rtl="0" fontAlgn="base">
        <a:lnSpc>
          <a:spcPct val="105000"/>
        </a:lnSpc>
        <a:spcBef>
          <a:spcPct val="20000"/>
        </a:spcBef>
        <a:spcAft>
          <a:spcPct val="0"/>
        </a:spcAft>
        <a:buFont typeface="Arial" charset="0"/>
        <a:buChar char="–"/>
        <a:tabLst>
          <a:tab pos="6629400" algn="l"/>
        </a:tabLst>
        <a:defRPr sz="2000">
          <a:solidFill>
            <a:schemeClr val="tx1"/>
          </a:solidFill>
          <a:latin typeface="+mn-lt"/>
        </a:defRPr>
      </a:lvl2pPr>
      <a:lvl3pPr marL="857250" indent="-284163" algn="l" rtl="0" fontAlgn="base">
        <a:lnSpc>
          <a:spcPct val="105000"/>
        </a:lnSpc>
        <a:spcBef>
          <a:spcPct val="20000"/>
        </a:spcBef>
        <a:spcAft>
          <a:spcPct val="0"/>
        </a:spcAft>
        <a:buChar char="•"/>
        <a:tabLst>
          <a:tab pos="6629400" algn="l"/>
        </a:tabLst>
        <a:defRPr>
          <a:solidFill>
            <a:schemeClr val="tx1"/>
          </a:solidFill>
          <a:latin typeface="+mn-lt"/>
        </a:defRPr>
      </a:lvl3pPr>
      <a:lvl4pPr marL="1141413" indent="-282575" algn="l" rtl="0" fontAlgn="base">
        <a:lnSpc>
          <a:spcPct val="105000"/>
        </a:lnSpc>
        <a:spcBef>
          <a:spcPct val="20000"/>
        </a:spcBef>
        <a:spcAft>
          <a:spcPct val="0"/>
        </a:spcAft>
        <a:buFont typeface="Arial" charset="0"/>
        <a:buChar char="–"/>
        <a:tabLst>
          <a:tab pos="6629400" algn="l"/>
        </a:tabLst>
        <a:defRPr sz="1600">
          <a:solidFill>
            <a:schemeClr val="tx1"/>
          </a:solidFill>
          <a:latin typeface="+mn-lt"/>
        </a:defRPr>
      </a:lvl4pPr>
      <a:lvl5pPr marL="1398588" indent="-255588" algn="l" rtl="0" fontAlgn="base">
        <a:lnSpc>
          <a:spcPct val="105000"/>
        </a:lnSpc>
        <a:spcBef>
          <a:spcPct val="20000"/>
        </a:spcBef>
        <a:spcAft>
          <a:spcPct val="0"/>
        </a:spcAft>
        <a:buFont typeface="Arial" charset="0"/>
        <a:buChar char="&gt;"/>
        <a:tabLst>
          <a:tab pos="6629400" algn="l"/>
        </a:tabLst>
        <a:defRPr sz="1400">
          <a:solidFill>
            <a:schemeClr val="tx1"/>
          </a:solidFill>
          <a:latin typeface="+mn-lt"/>
        </a:defRPr>
      </a:lvl5pPr>
      <a:lvl6pPr marL="1855788" indent="-255588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Font typeface="Arial" charset="0"/>
        <a:buChar char="&gt;"/>
        <a:tabLst>
          <a:tab pos="6629400" algn="l"/>
        </a:tabLst>
        <a:defRPr sz="1400">
          <a:solidFill>
            <a:schemeClr val="tx1"/>
          </a:solidFill>
          <a:latin typeface="+mn-lt"/>
        </a:defRPr>
      </a:lvl6pPr>
      <a:lvl7pPr marL="2312988" indent="-255588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Font typeface="Arial" charset="0"/>
        <a:buChar char="&gt;"/>
        <a:tabLst>
          <a:tab pos="6629400" algn="l"/>
        </a:tabLst>
        <a:defRPr sz="1400">
          <a:solidFill>
            <a:schemeClr val="tx1"/>
          </a:solidFill>
          <a:latin typeface="+mn-lt"/>
        </a:defRPr>
      </a:lvl7pPr>
      <a:lvl8pPr marL="2770188" indent="-255588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Font typeface="Arial" charset="0"/>
        <a:buChar char="&gt;"/>
        <a:tabLst>
          <a:tab pos="6629400" algn="l"/>
        </a:tabLst>
        <a:defRPr sz="1400">
          <a:solidFill>
            <a:schemeClr val="tx1"/>
          </a:solidFill>
          <a:latin typeface="+mn-lt"/>
        </a:defRPr>
      </a:lvl8pPr>
      <a:lvl9pPr marL="3227388" indent="-255588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Font typeface="Arial" charset="0"/>
        <a:buChar char="&gt;"/>
        <a:tabLst>
          <a:tab pos="6629400" algn="l"/>
        </a:tabLst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57"/>
          <p:cNvGrpSpPr>
            <a:grpSpLocks/>
          </p:cNvGrpSpPr>
          <p:nvPr/>
        </p:nvGrpSpPr>
        <p:grpSpPr bwMode="auto">
          <a:xfrm>
            <a:off x="0" y="341313"/>
            <a:ext cx="9144000" cy="5895975"/>
            <a:chOff x="0" y="215"/>
            <a:chExt cx="5760" cy="3714"/>
          </a:xfrm>
        </p:grpSpPr>
        <p:pic>
          <p:nvPicPr>
            <p:cNvPr id="13323" name="Picture 19" descr="MIL014-4_PPT_background_logo_white"/>
            <p:cNvPicPr>
              <a:picLocks noChangeAspect="1" noChangeArrowheads="1"/>
            </p:cNvPicPr>
            <p:nvPr/>
          </p:nvPicPr>
          <p:blipFill>
            <a:blip r:embed="rId13"/>
            <a:srcRect l="3" t="-29" r="2" b="108"/>
            <a:stretch>
              <a:fillRect/>
            </a:stretch>
          </p:blipFill>
          <p:spPr bwMode="auto">
            <a:xfrm>
              <a:off x="0" y="215"/>
              <a:ext cx="5760" cy="3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324" name="Group 52"/>
            <p:cNvGrpSpPr>
              <a:grpSpLocks/>
            </p:cNvGrpSpPr>
            <p:nvPr/>
          </p:nvGrpSpPr>
          <p:grpSpPr bwMode="auto">
            <a:xfrm>
              <a:off x="3755" y="1671"/>
              <a:ext cx="1728" cy="1727"/>
              <a:chOff x="1803" y="1673"/>
              <a:chExt cx="1728" cy="1727"/>
            </a:xfrm>
          </p:grpSpPr>
          <p:sp>
            <p:nvSpPr>
              <p:cNvPr id="362549" name="Freeform 53"/>
              <p:cNvSpPr>
                <a:spLocks/>
              </p:cNvSpPr>
              <p:nvPr/>
            </p:nvSpPr>
            <p:spPr bwMode="gray">
              <a:xfrm>
                <a:off x="1803" y="1673"/>
                <a:ext cx="1728" cy="1727"/>
              </a:xfrm>
              <a:custGeom>
                <a:avLst/>
                <a:gdLst/>
                <a:ahLst/>
                <a:cxnLst>
                  <a:cxn ang="0">
                    <a:pos x="1728" y="1727"/>
                  </a:cxn>
                  <a:cxn ang="0">
                    <a:pos x="0" y="1727"/>
                  </a:cxn>
                  <a:cxn ang="0">
                    <a:pos x="0" y="0"/>
                  </a:cxn>
                  <a:cxn ang="0">
                    <a:pos x="624" y="0"/>
                  </a:cxn>
                  <a:cxn ang="0">
                    <a:pos x="969" y="213"/>
                  </a:cxn>
                  <a:cxn ang="0">
                    <a:pos x="1215" y="465"/>
                  </a:cxn>
                  <a:cxn ang="0">
                    <a:pos x="1242" y="489"/>
                  </a:cxn>
                  <a:cxn ang="0">
                    <a:pos x="486" y="487"/>
                  </a:cxn>
                  <a:cxn ang="0">
                    <a:pos x="486" y="1239"/>
                  </a:cxn>
                  <a:cxn ang="0">
                    <a:pos x="1236" y="1236"/>
                  </a:cxn>
                  <a:cxn ang="0">
                    <a:pos x="1241" y="490"/>
                  </a:cxn>
                  <a:cxn ang="0">
                    <a:pos x="1248" y="495"/>
                  </a:cxn>
                  <a:cxn ang="0">
                    <a:pos x="1631" y="874"/>
                  </a:cxn>
                  <a:cxn ang="0">
                    <a:pos x="1728" y="1071"/>
                  </a:cxn>
                  <a:cxn ang="0">
                    <a:pos x="1728" y="1727"/>
                  </a:cxn>
                </a:cxnLst>
                <a:rect l="0" t="0" r="r" b="b"/>
                <a:pathLst>
                  <a:path w="1728" h="1727">
                    <a:moveTo>
                      <a:pt x="1728" y="1727"/>
                    </a:moveTo>
                    <a:lnTo>
                      <a:pt x="0" y="1727"/>
                    </a:lnTo>
                    <a:cubicBezTo>
                      <a:pt x="0" y="1727"/>
                      <a:pt x="0" y="304"/>
                      <a:pt x="0" y="0"/>
                    </a:cubicBezTo>
                    <a:cubicBezTo>
                      <a:pt x="98" y="0"/>
                      <a:pt x="416" y="0"/>
                      <a:pt x="624" y="0"/>
                    </a:cubicBezTo>
                    <a:cubicBezTo>
                      <a:pt x="813" y="0"/>
                      <a:pt x="784" y="27"/>
                      <a:pt x="969" y="213"/>
                    </a:cubicBezTo>
                    <a:cubicBezTo>
                      <a:pt x="1154" y="401"/>
                      <a:pt x="1106" y="355"/>
                      <a:pt x="1215" y="465"/>
                    </a:cubicBezTo>
                    <a:cubicBezTo>
                      <a:pt x="1256" y="505"/>
                      <a:pt x="1238" y="481"/>
                      <a:pt x="1242" y="489"/>
                    </a:cubicBezTo>
                    <a:cubicBezTo>
                      <a:pt x="1169" y="490"/>
                      <a:pt x="542" y="487"/>
                      <a:pt x="486" y="487"/>
                    </a:cubicBezTo>
                    <a:cubicBezTo>
                      <a:pt x="486" y="570"/>
                      <a:pt x="486" y="1171"/>
                      <a:pt x="486" y="1239"/>
                    </a:cubicBezTo>
                    <a:cubicBezTo>
                      <a:pt x="543" y="1239"/>
                      <a:pt x="1143" y="1236"/>
                      <a:pt x="1236" y="1236"/>
                    </a:cubicBezTo>
                    <a:cubicBezTo>
                      <a:pt x="1236" y="1160"/>
                      <a:pt x="1241" y="625"/>
                      <a:pt x="1241" y="490"/>
                    </a:cubicBezTo>
                    <a:cubicBezTo>
                      <a:pt x="1249" y="489"/>
                      <a:pt x="1227" y="477"/>
                      <a:pt x="1248" y="495"/>
                    </a:cubicBezTo>
                    <a:cubicBezTo>
                      <a:pt x="1313" y="559"/>
                      <a:pt x="1568" y="796"/>
                      <a:pt x="1631" y="874"/>
                    </a:cubicBezTo>
                    <a:cubicBezTo>
                      <a:pt x="1703" y="943"/>
                      <a:pt x="1728" y="978"/>
                      <a:pt x="1728" y="1071"/>
                    </a:cubicBezTo>
                    <a:cubicBezTo>
                      <a:pt x="1728" y="1448"/>
                      <a:pt x="1728" y="1727"/>
                      <a:pt x="1728" y="17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90000"/>
                  </a:lnSpc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2550" name="Rectangle 54"/>
              <p:cNvSpPr>
                <a:spLocks noChangeArrowheads="1"/>
              </p:cNvSpPr>
              <p:nvPr/>
            </p:nvSpPr>
            <p:spPr bwMode="gray">
              <a:xfrm>
                <a:off x="3042" y="1680"/>
                <a:ext cx="483" cy="483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90000"/>
                  </a:lnSpc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362519" name="Rectangle 23"/>
          <p:cNvSpPr>
            <a:spLocks noChangeArrowheads="1"/>
          </p:cNvSpPr>
          <p:nvPr/>
        </p:nvSpPr>
        <p:spPr bwMode="gray">
          <a:xfrm>
            <a:off x="0" y="0"/>
            <a:ext cx="9144000" cy="34607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>
              <a:cs typeface="+mn-cs"/>
            </a:endParaRPr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 bwMode="black">
          <a:xfrm>
            <a:off x="415925" y="457200"/>
            <a:ext cx="8242300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7" name="Rectangle 9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15925" y="2622550"/>
            <a:ext cx="5303838" cy="334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3318" name="Group 45"/>
          <p:cNvGrpSpPr>
            <a:grpSpLocks/>
          </p:cNvGrpSpPr>
          <p:nvPr/>
        </p:nvGrpSpPr>
        <p:grpSpPr bwMode="auto">
          <a:xfrm>
            <a:off x="7034213" y="6361113"/>
            <a:ext cx="1722437" cy="431800"/>
            <a:chOff x="4431" y="4007"/>
            <a:chExt cx="1085" cy="272"/>
          </a:xfrm>
        </p:grpSpPr>
        <p:pic>
          <p:nvPicPr>
            <p:cNvPr id="13319" name="Picture 46" descr="MIL_3c_RGB"/>
            <p:cNvPicPr>
              <a:picLocks noChangeAspect="1" noChangeArrowheads="1"/>
            </p:cNvPicPr>
            <p:nvPr userDrawn="1"/>
          </p:nvPicPr>
          <p:blipFill>
            <a:blip r:embed="rId14"/>
            <a:srcRect l="29239" t="20784" b="21057"/>
            <a:stretch>
              <a:fillRect/>
            </a:stretch>
          </p:blipFill>
          <p:spPr bwMode="auto">
            <a:xfrm>
              <a:off x="4652" y="4007"/>
              <a:ext cx="864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320" name="Group 47"/>
            <p:cNvGrpSpPr>
              <a:grpSpLocks/>
            </p:cNvGrpSpPr>
            <p:nvPr userDrawn="1"/>
          </p:nvGrpSpPr>
          <p:grpSpPr bwMode="auto">
            <a:xfrm>
              <a:off x="4431" y="4049"/>
              <a:ext cx="192" cy="192"/>
              <a:chOff x="1803" y="1673"/>
              <a:chExt cx="1728" cy="1727"/>
            </a:xfrm>
          </p:grpSpPr>
          <p:sp>
            <p:nvSpPr>
              <p:cNvPr id="362544" name="Freeform 48"/>
              <p:cNvSpPr>
                <a:spLocks/>
              </p:cNvSpPr>
              <p:nvPr/>
            </p:nvSpPr>
            <p:spPr bwMode="gray">
              <a:xfrm>
                <a:off x="1803" y="1673"/>
                <a:ext cx="1728" cy="1727"/>
              </a:xfrm>
              <a:custGeom>
                <a:avLst/>
                <a:gdLst/>
                <a:ahLst/>
                <a:cxnLst>
                  <a:cxn ang="0">
                    <a:pos x="1728" y="1727"/>
                  </a:cxn>
                  <a:cxn ang="0">
                    <a:pos x="0" y="1727"/>
                  </a:cxn>
                  <a:cxn ang="0">
                    <a:pos x="0" y="0"/>
                  </a:cxn>
                  <a:cxn ang="0">
                    <a:pos x="624" y="0"/>
                  </a:cxn>
                  <a:cxn ang="0">
                    <a:pos x="969" y="213"/>
                  </a:cxn>
                  <a:cxn ang="0">
                    <a:pos x="1215" y="465"/>
                  </a:cxn>
                  <a:cxn ang="0">
                    <a:pos x="1242" y="489"/>
                  </a:cxn>
                  <a:cxn ang="0">
                    <a:pos x="486" y="487"/>
                  </a:cxn>
                  <a:cxn ang="0">
                    <a:pos x="486" y="1239"/>
                  </a:cxn>
                  <a:cxn ang="0">
                    <a:pos x="1236" y="1236"/>
                  </a:cxn>
                  <a:cxn ang="0">
                    <a:pos x="1241" y="490"/>
                  </a:cxn>
                  <a:cxn ang="0">
                    <a:pos x="1248" y="495"/>
                  </a:cxn>
                  <a:cxn ang="0">
                    <a:pos x="1631" y="874"/>
                  </a:cxn>
                  <a:cxn ang="0">
                    <a:pos x="1728" y="1071"/>
                  </a:cxn>
                  <a:cxn ang="0">
                    <a:pos x="1728" y="1727"/>
                  </a:cxn>
                </a:cxnLst>
                <a:rect l="0" t="0" r="r" b="b"/>
                <a:pathLst>
                  <a:path w="1728" h="1727">
                    <a:moveTo>
                      <a:pt x="1728" y="1727"/>
                    </a:moveTo>
                    <a:lnTo>
                      <a:pt x="0" y="1727"/>
                    </a:lnTo>
                    <a:cubicBezTo>
                      <a:pt x="0" y="1727"/>
                      <a:pt x="0" y="304"/>
                      <a:pt x="0" y="0"/>
                    </a:cubicBezTo>
                    <a:cubicBezTo>
                      <a:pt x="98" y="0"/>
                      <a:pt x="416" y="0"/>
                      <a:pt x="624" y="0"/>
                    </a:cubicBezTo>
                    <a:cubicBezTo>
                      <a:pt x="813" y="0"/>
                      <a:pt x="784" y="27"/>
                      <a:pt x="969" y="213"/>
                    </a:cubicBezTo>
                    <a:cubicBezTo>
                      <a:pt x="1154" y="401"/>
                      <a:pt x="1106" y="355"/>
                      <a:pt x="1215" y="465"/>
                    </a:cubicBezTo>
                    <a:cubicBezTo>
                      <a:pt x="1256" y="505"/>
                      <a:pt x="1238" y="481"/>
                      <a:pt x="1242" y="489"/>
                    </a:cubicBezTo>
                    <a:cubicBezTo>
                      <a:pt x="1169" y="490"/>
                      <a:pt x="542" y="487"/>
                      <a:pt x="486" y="487"/>
                    </a:cubicBezTo>
                    <a:cubicBezTo>
                      <a:pt x="486" y="570"/>
                      <a:pt x="486" y="1171"/>
                      <a:pt x="486" y="1239"/>
                    </a:cubicBezTo>
                    <a:cubicBezTo>
                      <a:pt x="543" y="1239"/>
                      <a:pt x="1143" y="1236"/>
                      <a:pt x="1236" y="1236"/>
                    </a:cubicBezTo>
                    <a:cubicBezTo>
                      <a:pt x="1236" y="1160"/>
                      <a:pt x="1241" y="625"/>
                      <a:pt x="1241" y="490"/>
                    </a:cubicBezTo>
                    <a:cubicBezTo>
                      <a:pt x="1249" y="489"/>
                      <a:pt x="1227" y="477"/>
                      <a:pt x="1248" y="495"/>
                    </a:cubicBezTo>
                    <a:cubicBezTo>
                      <a:pt x="1313" y="559"/>
                      <a:pt x="1568" y="796"/>
                      <a:pt x="1631" y="874"/>
                    </a:cubicBezTo>
                    <a:cubicBezTo>
                      <a:pt x="1703" y="943"/>
                      <a:pt x="1728" y="978"/>
                      <a:pt x="1728" y="1071"/>
                    </a:cubicBezTo>
                    <a:cubicBezTo>
                      <a:pt x="1728" y="1448"/>
                      <a:pt x="1728" y="1727"/>
                      <a:pt x="1728" y="17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90000"/>
                  </a:lnSpc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2545" name="Rectangle 49"/>
              <p:cNvSpPr>
                <a:spLocks noChangeArrowheads="1"/>
              </p:cNvSpPr>
              <p:nvPr/>
            </p:nvSpPr>
            <p:spPr bwMode="gray">
              <a:xfrm>
                <a:off x="3045" y="1682"/>
                <a:ext cx="477" cy="477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90000"/>
                  </a:lnSpc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ransition>
    <p:fade/>
  </p:transition>
  <p:txStyles>
    <p:titleStyle>
      <a:lvl1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tabLst>
          <a:tab pos="114300" algn="l"/>
          <a:tab pos="6400800" algn="r"/>
        </a:tabLs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tabLst>
          <a:tab pos="114300" algn="l"/>
          <a:tab pos="6400800" algn="r"/>
        </a:tabLst>
        <a:defRPr sz="36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tabLst>
          <a:tab pos="114300" algn="l"/>
          <a:tab pos="6400800" algn="r"/>
        </a:tabLst>
        <a:defRPr sz="36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tabLst>
          <a:tab pos="114300" algn="l"/>
          <a:tab pos="6400800" algn="r"/>
        </a:tabLst>
        <a:defRPr sz="36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tabLst>
          <a:tab pos="114300" algn="l"/>
          <a:tab pos="6400800" algn="r"/>
        </a:tabLst>
        <a:defRPr sz="3600" b="1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105000"/>
        </a:lnSpc>
        <a:spcBef>
          <a:spcPct val="0"/>
        </a:spcBef>
        <a:spcAft>
          <a:spcPct val="0"/>
        </a:spcAft>
        <a:tabLst>
          <a:tab pos="114300" algn="l"/>
          <a:tab pos="6400800" algn="r"/>
        </a:tabLst>
        <a:defRPr sz="3600" b="1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105000"/>
        </a:lnSpc>
        <a:spcBef>
          <a:spcPct val="0"/>
        </a:spcBef>
        <a:spcAft>
          <a:spcPct val="0"/>
        </a:spcAft>
        <a:tabLst>
          <a:tab pos="114300" algn="l"/>
          <a:tab pos="6400800" algn="r"/>
        </a:tabLst>
        <a:defRPr sz="3600" b="1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105000"/>
        </a:lnSpc>
        <a:spcBef>
          <a:spcPct val="0"/>
        </a:spcBef>
        <a:spcAft>
          <a:spcPct val="0"/>
        </a:spcAft>
        <a:tabLst>
          <a:tab pos="114300" algn="l"/>
          <a:tab pos="6400800" algn="r"/>
        </a:tabLst>
        <a:defRPr sz="3600" b="1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105000"/>
        </a:lnSpc>
        <a:spcBef>
          <a:spcPct val="0"/>
        </a:spcBef>
        <a:spcAft>
          <a:spcPct val="0"/>
        </a:spcAft>
        <a:tabLst>
          <a:tab pos="114300" algn="l"/>
          <a:tab pos="6400800" algn="r"/>
        </a:tabLst>
        <a:defRPr sz="3600" b="1">
          <a:solidFill>
            <a:schemeClr val="tx1"/>
          </a:solidFill>
          <a:latin typeface="Arial" charset="0"/>
        </a:defRPr>
      </a:lvl9pPr>
    </p:titleStyle>
    <p:bodyStyle>
      <a:lvl1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buFont typeface="Wingdings" pitchFamily="2" charset="2"/>
        <a:tabLst>
          <a:tab pos="6629400" algn="l"/>
        </a:tabLst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114300" indent="34925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tabLst>
          <a:tab pos="6629400" algn="l"/>
        </a:tabLst>
        <a:defRPr sz="2000">
          <a:solidFill>
            <a:schemeClr val="bg1"/>
          </a:solidFill>
          <a:latin typeface="+mn-lt"/>
        </a:defRPr>
      </a:lvl2pPr>
      <a:lvl3pPr marL="574675" indent="396875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tabLst>
          <a:tab pos="6629400" algn="l"/>
        </a:tabLst>
        <a:defRPr sz="2000">
          <a:solidFill>
            <a:schemeClr val="bg1"/>
          </a:solidFill>
          <a:latin typeface="+mn-lt"/>
        </a:defRPr>
      </a:lvl3pPr>
      <a:lvl4pPr marL="966788" indent="4572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tabLst>
          <a:tab pos="6629400" algn="l"/>
        </a:tabLst>
        <a:defRPr sz="2000">
          <a:solidFill>
            <a:schemeClr val="bg1"/>
          </a:solidFill>
          <a:latin typeface="+mn-lt"/>
        </a:defRPr>
      </a:lvl4pPr>
      <a:lvl5pPr marL="1271588" indent="614363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tabLst>
          <a:tab pos="6629400" algn="l"/>
        </a:tabLst>
        <a:defRPr sz="2000">
          <a:solidFill>
            <a:schemeClr val="bg1"/>
          </a:solidFill>
          <a:latin typeface="+mn-lt"/>
        </a:defRPr>
      </a:lvl5pPr>
      <a:lvl6pPr marL="1728788" indent="614363" algn="l" rtl="0" fontAlgn="base">
        <a:spcBef>
          <a:spcPct val="0"/>
        </a:spcBef>
        <a:spcAft>
          <a:spcPct val="0"/>
        </a:spcAft>
        <a:buFont typeface="Wingdings" pitchFamily="2" charset="2"/>
        <a:tabLst>
          <a:tab pos="6629400" algn="l"/>
        </a:tabLst>
        <a:defRPr sz="2000">
          <a:solidFill>
            <a:schemeClr val="bg1"/>
          </a:solidFill>
          <a:latin typeface="+mn-lt"/>
        </a:defRPr>
      </a:lvl6pPr>
      <a:lvl7pPr marL="2185988" indent="614363" algn="l" rtl="0" fontAlgn="base">
        <a:spcBef>
          <a:spcPct val="0"/>
        </a:spcBef>
        <a:spcAft>
          <a:spcPct val="0"/>
        </a:spcAft>
        <a:buFont typeface="Wingdings" pitchFamily="2" charset="2"/>
        <a:tabLst>
          <a:tab pos="6629400" algn="l"/>
        </a:tabLst>
        <a:defRPr sz="2000">
          <a:solidFill>
            <a:schemeClr val="bg1"/>
          </a:solidFill>
          <a:latin typeface="+mn-lt"/>
        </a:defRPr>
      </a:lvl7pPr>
      <a:lvl8pPr marL="2643188" indent="614363" algn="l" rtl="0" fontAlgn="base">
        <a:spcBef>
          <a:spcPct val="0"/>
        </a:spcBef>
        <a:spcAft>
          <a:spcPct val="0"/>
        </a:spcAft>
        <a:buFont typeface="Wingdings" pitchFamily="2" charset="2"/>
        <a:tabLst>
          <a:tab pos="6629400" algn="l"/>
        </a:tabLst>
        <a:defRPr sz="2000">
          <a:solidFill>
            <a:schemeClr val="bg1"/>
          </a:solidFill>
          <a:latin typeface="+mn-lt"/>
        </a:defRPr>
      </a:lvl8pPr>
      <a:lvl9pPr marL="3100388" indent="614363" algn="l" rtl="0" fontAlgn="base">
        <a:spcBef>
          <a:spcPct val="0"/>
        </a:spcBef>
        <a:spcAft>
          <a:spcPct val="0"/>
        </a:spcAft>
        <a:buFont typeface="Wingdings" pitchFamily="2" charset="2"/>
        <a:tabLst>
          <a:tab pos="6629400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51" name="Rectangle 31"/>
          <p:cNvSpPr>
            <a:spLocks noChangeArrowheads="1"/>
          </p:cNvSpPr>
          <p:nvPr/>
        </p:nvSpPr>
        <p:spPr bwMode="gray">
          <a:xfrm>
            <a:off x="0" y="0"/>
            <a:ext cx="9144000" cy="34607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>
              <a:cs typeface="+mn-cs"/>
            </a:endParaRPr>
          </a:p>
        </p:txBody>
      </p:sp>
      <p:pic>
        <p:nvPicPr>
          <p:cNvPr id="25603" name="Picture 30" descr="MIL014-4_PPT_background_white"/>
          <p:cNvPicPr>
            <a:picLocks noChangeAspect="1" noChangeArrowheads="1"/>
          </p:cNvPicPr>
          <p:nvPr/>
        </p:nvPicPr>
        <p:blipFill>
          <a:blip r:embed="rId13"/>
          <a:srcRect t="156"/>
          <a:stretch>
            <a:fillRect/>
          </a:stretch>
        </p:blipFill>
        <p:spPr bwMode="auto">
          <a:xfrm>
            <a:off x="0" y="346075"/>
            <a:ext cx="9144000" cy="589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27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15925" y="2622550"/>
            <a:ext cx="8229600" cy="334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605" name="Rectangle 28"/>
          <p:cNvSpPr>
            <a:spLocks noGrp="1" noChangeArrowheads="1"/>
          </p:cNvSpPr>
          <p:nvPr>
            <p:ph type="title"/>
          </p:nvPr>
        </p:nvSpPr>
        <p:spPr bwMode="black">
          <a:xfrm>
            <a:off x="415925" y="457200"/>
            <a:ext cx="8242300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25606" name="Group 52"/>
          <p:cNvGrpSpPr>
            <a:grpSpLocks/>
          </p:cNvGrpSpPr>
          <p:nvPr/>
        </p:nvGrpSpPr>
        <p:grpSpPr bwMode="auto">
          <a:xfrm>
            <a:off x="7034213" y="6361113"/>
            <a:ext cx="1722437" cy="431800"/>
            <a:chOff x="4431" y="4007"/>
            <a:chExt cx="1085" cy="272"/>
          </a:xfrm>
        </p:grpSpPr>
        <p:pic>
          <p:nvPicPr>
            <p:cNvPr id="25607" name="Picture 53" descr="MIL_3c_RGB"/>
            <p:cNvPicPr>
              <a:picLocks noChangeAspect="1" noChangeArrowheads="1"/>
            </p:cNvPicPr>
            <p:nvPr userDrawn="1"/>
          </p:nvPicPr>
          <p:blipFill>
            <a:blip r:embed="rId14"/>
            <a:srcRect l="29239" t="20784" b="21057"/>
            <a:stretch>
              <a:fillRect/>
            </a:stretch>
          </p:blipFill>
          <p:spPr bwMode="auto">
            <a:xfrm>
              <a:off x="4652" y="4007"/>
              <a:ext cx="864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5608" name="Group 54"/>
            <p:cNvGrpSpPr>
              <a:grpSpLocks/>
            </p:cNvGrpSpPr>
            <p:nvPr userDrawn="1"/>
          </p:nvGrpSpPr>
          <p:grpSpPr bwMode="auto">
            <a:xfrm>
              <a:off x="4431" y="4049"/>
              <a:ext cx="192" cy="192"/>
              <a:chOff x="1803" y="1673"/>
              <a:chExt cx="1728" cy="1727"/>
            </a:xfrm>
          </p:grpSpPr>
          <p:sp>
            <p:nvSpPr>
              <p:cNvPr id="363575" name="Freeform 55"/>
              <p:cNvSpPr>
                <a:spLocks/>
              </p:cNvSpPr>
              <p:nvPr/>
            </p:nvSpPr>
            <p:spPr bwMode="gray">
              <a:xfrm>
                <a:off x="1803" y="1673"/>
                <a:ext cx="1728" cy="1727"/>
              </a:xfrm>
              <a:custGeom>
                <a:avLst/>
                <a:gdLst/>
                <a:ahLst/>
                <a:cxnLst>
                  <a:cxn ang="0">
                    <a:pos x="1728" y="1727"/>
                  </a:cxn>
                  <a:cxn ang="0">
                    <a:pos x="0" y="1727"/>
                  </a:cxn>
                  <a:cxn ang="0">
                    <a:pos x="0" y="0"/>
                  </a:cxn>
                  <a:cxn ang="0">
                    <a:pos x="624" y="0"/>
                  </a:cxn>
                  <a:cxn ang="0">
                    <a:pos x="969" y="213"/>
                  </a:cxn>
                  <a:cxn ang="0">
                    <a:pos x="1215" y="465"/>
                  </a:cxn>
                  <a:cxn ang="0">
                    <a:pos x="1242" y="489"/>
                  </a:cxn>
                  <a:cxn ang="0">
                    <a:pos x="486" y="487"/>
                  </a:cxn>
                  <a:cxn ang="0">
                    <a:pos x="486" y="1239"/>
                  </a:cxn>
                  <a:cxn ang="0">
                    <a:pos x="1236" y="1236"/>
                  </a:cxn>
                  <a:cxn ang="0">
                    <a:pos x="1241" y="490"/>
                  </a:cxn>
                  <a:cxn ang="0">
                    <a:pos x="1248" y="495"/>
                  </a:cxn>
                  <a:cxn ang="0">
                    <a:pos x="1631" y="874"/>
                  </a:cxn>
                  <a:cxn ang="0">
                    <a:pos x="1728" y="1071"/>
                  </a:cxn>
                  <a:cxn ang="0">
                    <a:pos x="1728" y="1727"/>
                  </a:cxn>
                </a:cxnLst>
                <a:rect l="0" t="0" r="r" b="b"/>
                <a:pathLst>
                  <a:path w="1728" h="1727">
                    <a:moveTo>
                      <a:pt x="1728" y="1727"/>
                    </a:moveTo>
                    <a:lnTo>
                      <a:pt x="0" y="1727"/>
                    </a:lnTo>
                    <a:cubicBezTo>
                      <a:pt x="0" y="1727"/>
                      <a:pt x="0" y="304"/>
                      <a:pt x="0" y="0"/>
                    </a:cubicBezTo>
                    <a:cubicBezTo>
                      <a:pt x="98" y="0"/>
                      <a:pt x="416" y="0"/>
                      <a:pt x="624" y="0"/>
                    </a:cubicBezTo>
                    <a:cubicBezTo>
                      <a:pt x="813" y="0"/>
                      <a:pt x="784" y="27"/>
                      <a:pt x="969" y="213"/>
                    </a:cubicBezTo>
                    <a:cubicBezTo>
                      <a:pt x="1154" y="401"/>
                      <a:pt x="1106" y="355"/>
                      <a:pt x="1215" y="465"/>
                    </a:cubicBezTo>
                    <a:cubicBezTo>
                      <a:pt x="1256" y="505"/>
                      <a:pt x="1238" y="481"/>
                      <a:pt x="1242" y="489"/>
                    </a:cubicBezTo>
                    <a:cubicBezTo>
                      <a:pt x="1169" y="490"/>
                      <a:pt x="542" y="487"/>
                      <a:pt x="486" y="487"/>
                    </a:cubicBezTo>
                    <a:cubicBezTo>
                      <a:pt x="486" y="570"/>
                      <a:pt x="486" y="1171"/>
                      <a:pt x="486" y="1239"/>
                    </a:cubicBezTo>
                    <a:cubicBezTo>
                      <a:pt x="543" y="1239"/>
                      <a:pt x="1143" y="1236"/>
                      <a:pt x="1236" y="1236"/>
                    </a:cubicBezTo>
                    <a:cubicBezTo>
                      <a:pt x="1236" y="1160"/>
                      <a:pt x="1241" y="625"/>
                      <a:pt x="1241" y="490"/>
                    </a:cubicBezTo>
                    <a:cubicBezTo>
                      <a:pt x="1249" y="489"/>
                      <a:pt x="1227" y="477"/>
                      <a:pt x="1248" y="495"/>
                    </a:cubicBezTo>
                    <a:cubicBezTo>
                      <a:pt x="1313" y="559"/>
                      <a:pt x="1568" y="796"/>
                      <a:pt x="1631" y="874"/>
                    </a:cubicBezTo>
                    <a:cubicBezTo>
                      <a:pt x="1703" y="943"/>
                      <a:pt x="1728" y="978"/>
                      <a:pt x="1728" y="1071"/>
                    </a:cubicBezTo>
                    <a:cubicBezTo>
                      <a:pt x="1728" y="1448"/>
                      <a:pt x="1728" y="1727"/>
                      <a:pt x="1728" y="17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90000"/>
                  </a:lnSpc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3576" name="Rectangle 56"/>
              <p:cNvSpPr>
                <a:spLocks noChangeArrowheads="1"/>
              </p:cNvSpPr>
              <p:nvPr/>
            </p:nvSpPr>
            <p:spPr bwMode="gray">
              <a:xfrm>
                <a:off x="3045" y="1682"/>
                <a:ext cx="477" cy="477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90000"/>
                  </a:lnSpc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3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  <p:sldLayoutId id="2147483684" r:id="rId11"/>
  </p:sldLayoutIdLst>
  <p:transition>
    <p:fade/>
  </p:transition>
  <p:txStyles>
    <p:titleStyle>
      <a:lvl1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tabLst>
          <a:tab pos="114300" algn="l"/>
          <a:tab pos="6400800" algn="r"/>
        </a:tabLs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tabLst>
          <a:tab pos="114300" algn="l"/>
          <a:tab pos="6400800" algn="r"/>
        </a:tabLst>
        <a:defRPr sz="36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tabLst>
          <a:tab pos="114300" algn="l"/>
          <a:tab pos="6400800" algn="r"/>
        </a:tabLst>
        <a:defRPr sz="36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tabLst>
          <a:tab pos="114300" algn="l"/>
          <a:tab pos="6400800" algn="r"/>
        </a:tabLst>
        <a:defRPr sz="36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tabLst>
          <a:tab pos="114300" algn="l"/>
          <a:tab pos="6400800" algn="r"/>
        </a:tabLst>
        <a:defRPr sz="3600" b="1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105000"/>
        </a:lnSpc>
        <a:spcBef>
          <a:spcPct val="0"/>
        </a:spcBef>
        <a:spcAft>
          <a:spcPct val="0"/>
        </a:spcAft>
        <a:tabLst>
          <a:tab pos="114300" algn="l"/>
          <a:tab pos="6400800" algn="r"/>
        </a:tabLst>
        <a:defRPr sz="3600" b="1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105000"/>
        </a:lnSpc>
        <a:spcBef>
          <a:spcPct val="0"/>
        </a:spcBef>
        <a:spcAft>
          <a:spcPct val="0"/>
        </a:spcAft>
        <a:tabLst>
          <a:tab pos="114300" algn="l"/>
          <a:tab pos="6400800" algn="r"/>
        </a:tabLst>
        <a:defRPr sz="3600" b="1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105000"/>
        </a:lnSpc>
        <a:spcBef>
          <a:spcPct val="0"/>
        </a:spcBef>
        <a:spcAft>
          <a:spcPct val="0"/>
        </a:spcAft>
        <a:tabLst>
          <a:tab pos="114300" algn="l"/>
          <a:tab pos="6400800" algn="r"/>
        </a:tabLst>
        <a:defRPr sz="3600" b="1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105000"/>
        </a:lnSpc>
        <a:spcBef>
          <a:spcPct val="0"/>
        </a:spcBef>
        <a:spcAft>
          <a:spcPct val="0"/>
        </a:spcAft>
        <a:tabLst>
          <a:tab pos="114300" algn="l"/>
          <a:tab pos="6400800" algn="r"/>
        </a:tabLst>
        <a:defRPr sz="3600" b="1">
          <a:solidFill>
            <a:schemeClr val="tx1"/>
          </a:solidFill>
          <a:latin typeface="Arial" charset="0"/>
        </a:defRPr>
      </a:lvl9pPr>
    </p:titleStyle>
    <p:bodyStyle>
      <a:lvl1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buFont typeface="Wingdings" pitchFamily="2" charset="2"/>
        <a:tabLst>
          <a:tab pos="6629400" algn="l"/>
        </a:tabLst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114300" indent="34925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tabLst>
          <a:tab pos="6629400" algn="l"/>
        </a:tabLst>
        <a:defRPr sz="2000">
          <a:solidFill>
            <a:schemeClr val="bg1"/>
          </a:solidFill>
          <a:latin typeface="+mn-lt"/>
        </a:defRPr>
      </a:lvl2pPr>
      <a:lvl3pPr marL="574675" indent="396875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tabLst>
          <a:tab pos="6629400" algn="l"/>
        </a:tabLst>
        <a:defRPr sz="2000">
          <a:solidFill>
            <a:schemeClr val="bg1"/>
          </a:solidFill>
          <a:latin typeface="+mn-lt"/>
        </a:defRPr>
      </a:lvl3pPr>
      <a:lvl4pPr marL="966788" indent="4572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tabLst>
          <a:tab pos="6629400" algn="l"/>
        </a:tabLst>
        <a:defRPr sz="2000">
          <a:solidFill>
            <a:schemeClr val="bg1"/>
          </a:solidFill>
          <a:latin typeface="+mn-lt"/>
        </a:defRPr>
      </a:lvl4pPr>
      <a:lvl5pPr marL="1271588" indent="614363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tabLst>
          <a:tab pos="6629400" algn="l"/>
        </a:tabLst>
        <a:defRPr sz="2000">
          <a:solidFill>
            <a:schemeClr val="bg1"/>
          </a:solidFill>
          <a:latin typeface="+mn-lt"/>
        </a:defRPr>
      </a:lvl5pPr>
      <a:lvl6pPr marL="1728788" indent="614363" algn="l" rtl="0" fontAlgn="base">
        <a:spcBef>
          <a:spcPct val="0"/>
        </a:spcBef>
        <a:spcAft>
          <a:spcPct val="0"/>
        </a:spcAft>
        <a:buFont typeface="Wingdings" pitchFamily="2" charset="2"/>
        <a:tabLst>
          <a:tab pos="6629400" algn="l"/>
        </a:tabLst>
        <a:defRPr sz="2000">
          <a:solidFill>
            <a:schemeClr val="bg1"/>
          </a:solidFill>
          <a:latin typeface="+mn-lt"/>
        </a:defRPr>
      </a:lvl6pPr>
      <a:lvl7pPr marL="2185988" indent="614363" algn="l" rtl="0" fontAlgn="base">
        <a:spcBef>
          <a:spcPct val="0"/>
        </a:spcBef>
        <a:spcAft>
          <a:spcPct val="0"/>
        </a:spcAft>
        <a:buFont typeface="Wingdings" pitchFamily="2" charset="2"/>
        <a:tabLst>
          <a:tab pos="6629400" algn="l"/>
        </a:tabLst>
        <a:defRPr sz="2000">
          <a:solidFill>
            <a:schemeClr val="bg1"/>
          </a:solidFill>
          <a:latin typeface="+mn-lt"/>
        </a:defRPr>
      </a:lvl7pPr>
      <a:lvl8pPr marL="2643188" indent="614363" algn="l" rtl="0" fontAlgn="base">
        <a:spcBef>
          <a:spcPct val="0"/>
        </a:spcBef>
        <a:spcAft>
          <a:spcPct val="0"/>
        </a:spcAft>
        <a:buFont typeface="Wingdings" pitchFamily="2" charset="2"/>
        <a:tabLst>
          <a:tab pos="6629400" algn="l"/>
        </a:tabLst>
        <a:defRPr sz="2000">
          <a:solidFill>
            <a:schemeClr val="bg1"/>
          </a:solidFill>
          <a:latin typeface="+mn-lt"/>
        </a:defRPr>
      </a:lvl8pPr>
      <a:lvl9pPr marL="3100388" indent="614363" algn="l" rtl="0" fontAlgn="base">
        <a:spcBef>
          <a:spcPct val="0"/>
        </a:spcBef>
        <a:spcAft>
          <a:spcPct val="0"/>
        </a:spcAft>
        <a:buFont typeface="Wingdings" pitchFamily="2" charset="2"/>
        <a:tabLst>
          <a:tab pos="6629400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emf"/><Relationship Id="rId5" Type="http://schemas.openxmlformats.org/officeDocument/2006/relationships/image" Target="../media/image8.wm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wmf"/><Relationship Id="rId5" Type="http://schemas.openxmlformats.org/officeDocument/2006/relationships/image" Target="../media/image12.emf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94"/>
          <p:cNvSpPr>
            <a:spLocks noGrp="1" noChangeArrowheads="1"/>
          </p:cNvSpPr>
          <p:nvPr>
            <p:ph type="ctrTitle"/>
          </p:nvPr>
        </p:nvSpPr>
        <p:spPr>
          <a:xfrm>
            <a:off x="346075" y="457200"/>
            <a:ext cx="5953125" cy="1579563"/>
          </a:xfrm>
        </p:spPr>
        <p:txBody>
          <a:bodyPr/>
          <a:lstStyle/>
          <a:p>
            <a:r>
              <a:rPr lang="en-US" smtClean="0"/>
              <a:t>Is The Sky Really Falling?</a:t>
            </a:r>
            <a:br>
              <a:rPr lang="en-US" smtClean="0"/>
            </a:br>
            <a:r>
              <a:rPr lang="en-US" sz="3200" b="0" smtClean="0"/>
              <a:t>A Review of the Funded Status of Public Pension Plans</a:t>
            </a:r>
            <a:endParaRPr lang="en-US" sz="2800" b="0" smtClean="0"/>
          </a:p>
        </p:txBody>
      </p:sp>
      <p:sp>
        <p:nvSpPr>
          <p:cNvPr id="39938" name="Rectangle 95"/>
          <p:cNvSpPr>
            <a:spLocks noGrp="1" noChangeArrowheads="1"/>
          </p:cNvSpPr>
          <p:nvPr>
            <p:ph type="subTitle" idx="1"/>
          </p:nvPr>
        </p:nvSpPr>
        <p:spPr>
          <a:xfrm>
            <a:off x="346075" y="2622550"/>
            <a:ext cx="8242300" cy="1066800"/>
          </a:xfrm>
          <a:ln/>
        </p:spPr>
        <p:txBody>
          <a:bodyPr/>
          <a:lstStyle/>
          <a:p>
            <a:r>
              <a:rPr lang="en-US" smtClean="0"/>
              <a:t>Presented by</a:t>
            </a:r>
          </a:p>
          <a:p>
            <a:r>
              <a:rPr lang="en-US" smtClean="0"/>
              <a:t>Becky Sielman</a:t>
            </a:r>
          </a:p>
          <a:p>
            <a:r>
              <a:rPr lang="en-US" smtClean="0"/>
              <a:t>Principal and Consulting Actuary</a:t>
            </a:r>
          </a:p>
        </p:txBody>
      </p:sp>
      <p:sp>
        <p:nvSpPr>
          <p:cNvPr id="39939" name="Rectangle 65"/>
          <p:cNvSpPr>
            <a:spLocks noChangeArrowheads="1"/>
          </p:cNvSpPr>
          <p:nvPr/>
        </p:nvSpPr>
        <p:spPr bwMode="gray">
          <a:xfrm>
            <a:off x="360363" y="3979863"/>
            <a:ext cx="3563937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>
              <a:lnSpc>
                <a:spcPct val="105000"/>
              </a:lnSpc>
            </a:pPr>
            <a:r>
              <a:rPr lang="en-US" sz="1800" b="0">
                <a:solidFill>
                  <a:schemeClr val="bg1"/>
                </a:solidFill>
              </a:rPr>
              <a:t>PERAC Emerging Issues Forum</a:t>
            </a:r>
          </a:p>
          <a:p>
            <a:pPr>
              <a:lnSpc>
                <a:spcPct val="105000"/>
              </a:lnSpc>
            </a:pPr>
            <a:r>
              <a:rPr lang="en-US" sz="1800" b="0">
                <a:solidFill>
                  <a:schemeClr val="bg1"/>
                </a:solidFill>
              </a:rPr>
              <a:t>September 14, 2011</a:t>
            </a:r>
          </a:p>
        </p:txBody>
      </p:sp>
      <p:sp>
        <p:nvSpPr>
          <p:cNvPr id="5" name="Rectangle 28"/>
          <p:cNvSpPr txBox="1">
            <a:spLocks noChangeArrowheads="1"/>
          </p:cNvSpPr>
          <p:nvPr/>
        </p:nvSpPr>
        <p:spPr>
          <a:xfrm>
            <a:off x="0" y="6338888"/>
            <a:ext cx="4946650" cy="51911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5000"/>
              </a:lnSpc>
              <a:spcBef>
                <a:spcPct val="30000"/>
              </a:spcBef>
              <a:tabLst>
                <a:tab pos="6629400" algn="l"/>
              </a:tabLst>
              <a:defRPr/>
            </a:pPr>
            <a:r>
              <a:rPr lang="en-US" sz="1050" b="0" kern="0" dirty="0">
                <a:solidFill>
                  <a:schemeClr val="tx1"/>
                </a:solidFill>
                <a:latin typeface="+mn-lt"/>
                <a:cs typeface="+mn-cs"/>
              </a:rPr>
              <a:t>The statements and opinions expressed herein are solely those of the presenter and do not constitute official statements or positions of Milliman, Inc.</a:t>
            </a:r>
            <a:endParaRPr lang="en-US" sz="1050" b="0" kern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3559175"/>
            <a:ext cx="3859213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0" name="Rectangle 32"/>
          <p:cNvSpPr>
            <a:spLocks noGrp="1" noChangeArrowheads="1"/>
          </p:cNvSpPr>
          <p:nvPr>
            <p:ph type="title"/>
          </p:nvPr>
        </p:nvSpPr>
        <p:spPr>
          <a:xfrm>
            <a:off x="242888" y="347663"/>
            <a:ext cx="8470900" cy="904875"/>
          </a:xfrm>
        </p:spPr>
        <p:txBody>
          <a:bodyPr/>
          <a:lstStyle/>
          <a:p>
            <a:r>
              <a:rPr lang="en-US" sz="3200" smtClean="0">
                <a:solidFill>
                  <a:schemeClr val="accent1"/>
                </a:solidFill>
              </a:rPr>
              <a:t>Relationship of Funding to Funded Ratios</a:t>
            </a:r>
            <a:br>
              <a:rPr lang="en-US" sz="3200" smtClean="0">
                <a:solidFill>
                  <a:schemeClr val="accent1"/>
                </a:solidFill>
              </a:rPr>
            </a:br>
            <a:endParaRPr lang="en-US" sz="2400" b="0" smtClean="0">
              <a:solidFill>
                <a:schemeClr val="accent1"/>
              </a:solidFill>
            </a:endParaRPr>
          </a:p>
        </p:txBody>
      </p:sp>
      <p:sp>
        <p:nvSpPr>
          <p:cNvPr id="58371" name="TextBox 10"/>
          <p:cNvSpPr txBox="1">
            <a:spLocks noChangeArrowheads="1"/>
          </p:cNvSpPr>
          <p:nvPr/>
        </p:nvSpPr>
        <p:spPr bwMode="auto">
          <a:xfrm>
            <a:off x="625475" y="1171575"/>
            <a:ext cx="385286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Aft>
                <a:spcPts val="1200"/>
              </a:spcAft>
            </a:pPr>
            <a:r>
              <a:rPr lang="en-US" sz="2400">
                <a:solidFill>
                  <a:schemeClr val="tx1"/>
                </a:solidFill>
              </a:rPr>
              <a:t>Does paying the actuarially determined contribution each year lead to better funded systems?</a:t>
            </a:r>
            <a:endParaRPr lang="en-US" sz="2400" b="0">
              <a:solidFill>
                <a:schemeClr val="tx1"/>
              </a:solidFill>
            </a:endParaRPr>
          </a:p>
        </p:txBody>
      </p:sp>
      <p:pic>
        <p:nvPicPr>
          <p:cNvPr id="5837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8363" y="3546475"/>
            <a:ext cx="3840162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819150"/>
            <a:ext cx="383857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4" name="TextBox 11"/>
          <p:cNvSpPr txBox="1">
            <a:spLocks noChangeArrowheads="1"/>
          </p:cNvSpPr>
          <p:nvPr/>
        </p:nvSpPr>
        <p:spPr bwMode="auto">
          <a:xfrm>
            <a:off x="6877050" y="1273175"/>
            <a:ext cx="1790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Aft>
                <a:spcPts val="1200"/>
              </a:spcAft>
            </a:pPr>
            <a:r>
              <a:rPr lang="en-US" sz="1200">
                <a:solidFill>
                  <a:schemeClr val="accent1"/>
                </a:solidFill>
              </a:rPr>
              <a:t>Correlation Coefficient:  0.11</a:t>
            </a:r>
            <a:endParaRPr lang="en-US" sz="1200" b="0">
              <a:solidFill>
                <a:schemeClr val="accent1"/>
              </a:solidFill>
            </a:endParaRPr>
          </a:p>
        </p:txBody>
      </p:sp>
      <p:sp>
        <p:nvSpPr>
          <p:cNvPr id="58375" name="TextBox 12"/>
          <p:cNvSpPr txBox="1">
            <a:spLocks noChangeArrowheads="1"/>
          </p:cNvSpPr>
          <p:nvPr/>
        </p:nvSpPr>
        <p:spPr bwMode="auto">
          <a:xfrm>
            <a:off x="1317625" y="3981450"/>
            <a:ext cx="1789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Aft>
                <a:spcPts val="1200"/>
              </a:spcAft>
            </a:pPr>
            <a:r>
              <a:rPr lang="en-US" sz="1200">
                <a:solidFill>
                  <a:srgbClr val="5C91A4"/>
                </a:solidFill>
              </a:rPr>
              <a:t>Correlation Coefficient:  0.01</a:t>
            </a:r>
            <a:endParaRPr lang="en-US" sz="1200" b="0">
              <a:solidFill>
                <a:srgbClr val="5C91A4"/>
              </a:solidFill>
            </a:endParaRPr>
          </a:p>
        </p:txBody>
      </p:sp>
      <p:sp>
        <p:nvSpPr>
          <p:cNvPr id="58376" name="TextBox 13"/>
          <p:cNvSpPr txBox="1">
            <a:spLocks noChangeArrowheads="1"/>
          </p:cNvSpPr>
          <p:nvPr/>
        </p:nvSpPr>
        <p:spPr bwMode="auto">
          <a:xfrm>
            <a:off x="6892925" y="4716463"/>
            <a:ext cx="14414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Aft>
                <a:spcPts val="1200"/>
              </a:spcAft>
            </a:pPr>
            <a:r>
              <a:rPr lang="en-US" sz="1200">
                <a:solidFill>
                  <a:schemeClr val="tx1"/>
                </a:solidFill>
              </a:rPr>
              <a:t>Correlation Coefficient:  0.23</a:t>
            </a:r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58377" name="TextBox 9"/>
          <p:cNvSpPr txBox="1">
            <a:spLocks noChangeArrowheads="1"/>
          </p:cNvSpPr>
          <p:nvPr/>
        </p:nvSpPr>
        <p:spPr bwMode="auto">
          <a:xfrm>
            <a:off x="1066800" y="6451600"/>
            <a:ext cx="57642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Aft>
                <a:spcPts val="1200"/>
              </a:spcAft>
            </a:pPr>
            <a:r>
              <a:rPr lang="en-US" sz="1400">
                <a:solidFill>
                  <a:srgbClr val="E2A036"/>
                </a:solidFill>
              </a:rPr>
              <a:t>Correlation Coefficient:  0 = no correlation;  1 = perfect correlation</a:t>
            </a:r>
            <a:endParaRPr lang="en-US" sz="1400" b="0">
              <a:solidFill>
                <a:srgbClr val="E2A036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32"/>
          <p:cNvSpPr>
            <a:spLocks noGrp="1" noChangeArrowheads="1"/>
          </p:cNvSpPr>
          <p:nvPr>
            <p:ph type="title"/>
          </p:nvPr>
        </p:nvSpPr>
        <p:spPr>
          <a:xfrm>
            <a:off x="914400" y="1628775"/>
            <a:ext cx="7799388" cy="2844800"/>
          </a:xfrm>
        </p:spPr>
        <p:txBody>
          <a:bodyPr/>
          <a:lstStyle/>
          <a:p>
            <a:r>
              <a:rPr lang="en-US" sz="4400" smtClean="0">
                <a:solidFill>
                  <a:schemeClr val="accent1"/>
                </a:solidFill>
              </a:rPr>
              <a:t>How are appropriations for Massachusetts plans determined, compared to other public pension plans?</a:t>
            </a:r>
            <a:endParaRPr lang="en-US" sz="3600" b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7575" y="3603625"/>
            <a:ext cx="4187825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7413" y="890588"/>
            <a:ext cx="4176712" cy="252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6238" y="3595688"/>
            <a:ext cx="4176712" cy="252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TextBox 9"/>
          <p:cNvSpPr txBox="1">
            <a:spLocks noChangeArrowheads="1"/>
          </p:cNvSpPr>
          <p:nvPr/>
        </p:nvSpPr>
        <p:spPr bwMode="auto">
          <a:xfrm>
            <a:off x="968375" y="1539875"/>
            <a:ext cx="28384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Aft>
                <a:spcPts val="1200"/>
              </a:spcAft>
            </a:pPr>
            <a:r>
              <a:rPr lang="en-US" sz="2400">
                <a:solidFill>
                  <a:schemeClr val="tx1"/>
                </a:solidFill>
              </a:rPr>
              <a:t>Cost Method:  Entry Age Normal</a:t>
            </a:r>
            <a:endParaRPr lang="en-US" sz="2400" b="0">
              <a:solidFill>
                <a:schemeClr val="tx1"/>
              </a:solidFill>
            </a:endParaRPr>
          </a:p>
        </p:txBody>
      </p:sp>
      <p:sp>
        <p:nvSpPr>
          <p:cNvPr id="11" name="Rectangle 32"/>
          <p:cNvSpPr txBox="1">
            <a:spLocks noChangeArrowheads="1"/>
          </p:cNvSpPr>
          <p:nvPr/>
        </p:nvSpPr>
        <p:spPr bwMode="auto">
          <a:xfrm>
            <a:off x="242888" y="347663"/>
            <a:ext cx="8470900" cy="877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05000"/>
              </a:lnSpc>
              <a:tabLst>
                <a:tab pos="114300" algn="l"/>
                <a:tab pos="6400800" algn="r"/>
              </a:tabLst>
              <a:defRPr/>
            </a:pPr>
            <a:r>
              <a:rPr lang="en-US" sz="3200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Funding Methods - Massachusetts</a:t>
            </a:r>
            <a:br>
              <a:rPr lang="en-US" sz="3200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endParaRPr lang="en-US" sz="2400" b="0" kern="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2470" name="TextBox 12"/>
          <p:cNvSpPr txBox="1">
            <a:spLocks noChangeArrowheads="1"/>
          </p:cNvSpPr>
          <p:nvPr/>
        </p:nvSpPr>
        <p:spPr bwMode="auto">
          <a:xfrm>
            <a:off x="727075" y="4191000"/>
            <a:ext cx="250825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Aft>
                <a:spcPts val="1200"/>
              </a:spcAft>
            </a:pPr>
            <a:r>
              <a:rPr lang="en-US" sz="1200">
                <a:solidFill>
                  <a:schemeClr val="accent2"/>
                </a:solidFill>
              </a:rPr>
              <a:t>Level percent amortization is the overwhelming method used</a:t>
            </a:r>
            <a:endParaRPr lang="en-US" sz="1200" b="0">
              <a:solidFill>
                <a:schemeClr val="accent2"/>
              </a:solidFill>
            </a:endParaRPr>
          </a:p>
        </p:txBody>
      </p:sp>
      <p:sp>
        <p:nvSpPr>
          <p:cNvPr id="62471" name="TextBox 13"/>
          <p:cNvSpPr txBox="1">
            <a:spLocks noChangeArrowheads="1"/>
          </p:cNvSpPr>
          <p:nvPr/>
        </p:nvSpPr>
        <p:spPr bwMode="auto">
          <a:xfrm>
            <a:off x="5040313" y="1670050"/>
            <a:ext cx="1860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Aft>
                <a:spcPts val="1200"/>
              </a:spcAft>
            </a:pPr>
            <a:r>
              <a:rPr lang="en-US" sz="1200">
                <a:solidFill>
                  <a:schemeClr val="accent2"/>
                </a:solidFill>
              </a:rPr>
              <a:t>Most plans will be fully funded in 20 years</a:t>
            </a:r>
            <a:endParaRPr lang="en-US" sz="1200" b="0">
              <a:solidFill>
                <a:schemeClr val="accent2"/>
              </a:solidFill>
            </a:endParaRPr>
          </a:p>
        </p:txBody>
      </p:sp>
      <p:sp>
        <p:nvSpPr>
          <p:cNvPr id="62472" name="TextBox 14"/>
          <p:cNvSpPr txBox="1">
            <a:spLocks noChangeArrowheads="1"/>
          </p:cNvSpPr>
          <p:nvPr/>
        </p:nvSpPr>
        <p:spPr bwMode="auto">
          <a:xfrm>
            <a:off x="4946650" y="5815013"/>
            <a:ext cx="3911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Aft>
                <a:spcPts val="1200"/>
              </a:spcAft>
            </a:pPr>
            <a:r>
              <a:rPr lang="en-US" sz="1200">
                <a:solidFill>
                  <a:schemeClr val="accent2"/>
                </a:solidFill>
              </a:rPr>
              <a:t>Asset smoothing reduces contribution volatility</a:t>
            </a:r>
            <a:endParaRPr lang="en-US" sz="1200" b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300" y="914400"/>
            <a:ext cx="4202113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3288" y="938213"/>
            <a:ext cx="418782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8300" y="3611563"/>
            <a:ext cx="4227513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37100" y="3603625"/>
            <a:ext cx="4219575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2"/>
          <p:cNvSpPr txBox="1">
            <a:spLocks noChangeArrowheads="1"/>
          </p:cNvSpPr>
          <p:nvPr/>
        </p:nvSpPr>
        <p:spPr bwMode="auto">
          <a:xfrm>
            <a:off x="242888" y="347663"/>
            <a:ext cx="8470900" cy="877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05000"/>
              </a:lnSpc>
              <a:tabLst>
                <a:tab pos="114300" algn="l"/>
                <a:tab pos="6400800" algn="r"/>
              </a:tabLst>
              <a:defRPr/>
            </a:pPr>
            <a:r>
              <a:rPr lang="en-US" sz="3200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Funding Methods - Connecticut</a:t>
            </a:r>
            <a:br>
              <a:rPr lang="en-US" sz="3200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endParaRPr lang="en-US" sz="2400" b="0" kern="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4518" name="TextBox 12"/>
          <p:cNvSpPr txBox="1">
            <a:spLocks noChangeArrowheads="1"/>
          </p:cNvSpPr>
          <p:nvPr/>
        </p:nvSpPr>
        <p:spPr bwMode="auto">
          <a:xfrm>
            <a:off x="539750" y="5795963"/>
            <a:ext cx="39544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Aft>
                <a:spcPts val="1200"/>
              </a:spcAft>
            </a:pPr>
            <a:r>
              <a:rPr lang="en-US" sz="1200">
                <a:solidFill>
                  <a:schemeClr val="accent2"/>
                </a:solidFill>
              </a:rPr>
              <a:t>Use of level dollar amortization is front-loaded</a:t>
            </a:r>
            <a:endParaRPr lang="en-US" sz="1200" b="0">
              <a:solidFill>
                <a:schemeClr val="accent2"/>
              </a:solidFill>
            </a:endParaRPr>
          </a:p>
        </p:txBody>
      </p:sp>
      <p:sp>
        <p:nvSpPr>
          <p:cNvPr id="64519" name="TextBox 13"/>
          <p:cNvSpPr txBox="1">
            <a:spLocks noChangeArrowheads="1"/>
          </p:cNvSpPr>
          <p:nvPr/>
        </p:nvSpPr>
        <p:spPr bwMode="auto">
          <a:xfrm>
            <a:off x="7483475" y="2947988"/>
            <a:ext cx="1355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Aft>
                <a:spcPts val="1200"/>
              </a:spcAft>
            </a:pPr>
            <a:r>
              <a:rPr lang="en-US" sz="1200">
                <a:solidFill>
                  <a:schemeClr val="accent2"/>
                </a:solidFill>
              </a:rPr>
              <a:t>Median period is 20 years</a:t>
            </a:r>
            <a:endParaRPr lang="en-US" sz="1200" b="0">
              <a:solidFill>
                <a:schemeClr val="accent2"/>
              </a:solidFill>
            </a:endParaRPr>
          </a:p>
        </p:txBody>
      </p:sp>
      <p:sp>
        <p:nvSpPr>
          <p:cNvPr id="64520" name="TextBox 15"/>
          <p:cNvSpPr txBox="1">
            <a:spLocks noChangeArrowheads="1"/>
          </p:cNvSpPr>
          <p:nvPr/>
        </p:nvSpPr>
        <p:spPr bwMode="auto">
          <a:xfrm>
            <a:off x="457200" y="2947988"/>
            <a:ext cx="1860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Aft>
                <a:spcPts val="1200"/>
              </a:spcAft>
            </a:pPr>
            <a:r>
              <a:rPr lang="en-US" sz="1200">
                <a:solidFill>
                  <a:schemeClr val="accent2"/>
                </a:solidFill>
              </a:rPr>
              <a:t>Wide variety of methods in use</a:t>
            </a:r>
            <a:endParaRPr lang="en-US" sz="1200" b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550" y="885825"/>
            <a:ext cx="4251325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450" y="3556000"/>
            <a:ext cx="4267200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25" y="876300"/>
            <a:ext cx="4254500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05350" y="3533775"/>
            <a:ext cx="4267200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2"/>
          <p:cNvSpPr txBox="1">
            <a:spLocks noChangeArrowheads="1"/>
          </p:cNvSpPr>
          <p:nvPr/>
        </p:nvSpPr>
        <p:spPr bwMode="auto">
          <a:xfrm>
            <a:off x="242888" y="347663"/>
            <a:ext cx="8470900" cy="904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05000"/>
              </a:lnSpc>
              <a:tabLst>
                <a:tab pos="114300" algn="l"/>
                <a:tab pos="6400800" algn="r"/>
              </a:tabLst>
              <a:defRPr/>
            </a:pPr>
            <a:r>
              <a:rPr lang="en-US" sz="3200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Funding Methods – Large State-Wide Plans</a:t>
            </a:r>
            <a:br>
              <a:rPr lang="en-US" sz="3200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endParaRPr lang="en-US" sz="2400" b="0" kern="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6566" name="TextBox 12"/>
          <p:cNvSpPr txBox="1">
            <a:spLocks noChangeArrowheads="1"/>
          </p:cNvSpPr>
          <p:nvPr/>
        </p:nvSpPr>
        <p:spPr bwMode="auto">
          <a:xfrm>
            <a:off x="344488" y="5275263"/>
            <a:ext cx="17891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Aft>
                <a:spcPts val="1200"/>
              </a:spcAft>
            </a:pPr>
            <a:r>
              <a:rPr lang="en-US" sz="1200">
                <a:solidFill>
                  <a:schemeClr val="accent2"/>
                </a:solidFill>
              </a:rPr>
              <a:t>30 out of 81 plans are using level percent amortization with a 30-year open period</a:t>
            </a:r>
            <a:endParaRPr lang="en-US" sz="1200" b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32"/>
          <p:cNvSpPr>
            <a:spLocks noGrp="1" noChangeArrowheads="1"/>
          </p:cNvSpPr>
          <p:nvPr>
            <p:ph type="title"/>
          </p:nvPr>
        </p:nvSpPr>
        <p:spPr>
          <a:xfrm>
            <a:off x="914400" y="1628775"/>
            <a:ext cx="8066088" cy="3556000"/>
          </a:xfrm>
        </p:spPr>
        <p:txBody>
          <a:bodyPr/>
          <a:lstStyle/>
          <a:p>
            <a:r>
              <a:rPr lang="en-US" sz="4400" smtClean="0">
                <a:solidFill>
                  <a:schemeClr val="accent1"/>
                </a:solidFill>
              </a:rPr>
              <a:t>How do the actuarial assumptions used for Massachusetts plans compare to other public pension plans?</a:t>
            </a:r>
            <a:endParaRPr lang="en-US" sz="3600" b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2"/>
          <p:cNvSpPr txBox="1">
            <a:spLocks noChangeArrowheads="1"/>
          </p:cNvSpPr>
          <p:nvPr/>
        </p:nvSpPr>
        <p:spPr bwMode="auto">
          <a:xfrm>
            <a:off x="242888" y="347663"/>
            <a:ext cx="8470900" cy="877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05000"/>
              </a:lnSpc>
              <a:tabLst>
                <a:tab pos="114300" algn="l"/>
                <a:tab pos="6400800" algn="r"/>
              </a:tabLst>
              <a:defRPr/>
            </a:pPr>
            <a:r>
              <a:rPr lang="en-US" sz="3200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Assumptions - Massachusetts</a:t>
            </a:r>
            <a:br>
              <a:rPr lang="en-US" sz="3200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endParaRPr lang="en-US" sz="2400" b="0" kern="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488" y="1146175"/>
            <a:ext cx="4179887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9163" y="3487738"/>
            <a:ext cx="41719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TextBox 10"/>
          <p:cNvSpPr txBox="1">
            <a:spLocks noChangeArrowheads="1"/>
          </p:cNvSpPr>
          <p:nvPr/>
        </p:nvSpPr>
        <p:spPr bwMode="auto">
          <a:xfrm>
            <a:off x="676275" y="1863725"/>
            <a:ext cx="17891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Aft>
                <a:spcPts val="1200"/>
              </a:spcAft>
            </a:pPr>
            <a:r>
              <a:rPr lang="en-US" sz="1200">
                <a:solidFill>
                  <a:schemeClr val="accent2"/>
                </a:solidFill>
              </a:rPr>
              <a:t>median:  8.0%</a:t>
            </a:r>
            <a:endParaRPr lang="en-US" sz="1200" b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2"/>
          <p:cNvSpPr txBox="1">
            <a:spLocks noChangeArrowheads="1"/>
          </p:cNvSpPr>
          <p:nvPr/>
        </p:nvSpPr>
        <p:spPr bwMode="auto">
          <a:xfrm>
            <a:off x="242888" y="347663"/>
            <a:ext cx="8470900" cy="904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05000"/>
              </a:lnSpc>
              <a:tabLst>
                <a:tab pos="114300" algn="l"/>
                <a:tab pos="6400800" algn="r"/>
              </a:tabLst>
              <a:defRPr/>
            </a:pPr>
            <a:r>
              <a:rPr lang="en-US" sz="3200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Assumptions - Connecticut</a:t>
            </a:r>
            <a:br>
              <a:rPr lang="en-US" sz="3200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endParaRPr lang="en-US" sz="2400" b="0" kern="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270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" y="946150"/>
            <a:ext cx="4211638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5500" y="946150"/>
            <a:ext cx="4219575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55863" y="3611563"/>
            <a:ext cx="4217987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9" name="TextBox 10"/>
          <p:cNvSpPr txBox="1">
            <a:spLocks noChangeArrowheads="1"/>
          </p:cNvSpPr>
          <p:nvPr/>
        </p:nvSpPr>
        <p:spPr bwMode="auto">
          <a:xfrm>
            <a:off x="773113" y="5243513"/>
            <a:ext cx="1571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Aft>
                <a:spcPts val="1200"/>
              </a:spcAft>
            </a:pPr>
            <a:r>
              <a:rPr lang="en-US" sz="1200">
                <a:solidFill>
                  <a:schemeClr val="accent2"/>
                </a:solidFill>
              </a:rPr>
              <a:t>Low spreads are conservative:  low interest rates plus high salary scales</a:t>
            </a:r>
            <a:endParaRPr lang="en-US" sz="1200" b="0">
              <a:solidFill>
                <a:schemeClr val="accent2"/>
              </a:solidFill>
            </a:endParaRPr>
          </a:p>
        </p:txBody>
      </p:sp>
      <p:sp>
        <p:nvSpPr>
          <p:cNvPr id="72710" name="TextBox 11"/>
          <p:cNvSpPr txBox="1">
            <a:spLocks noChangeArrowheads="1"/>
          </p:cNvSpPr>
          <p:nvPr/>
        </p:nvSpPr>
        <p:spPr bwMode="auto">
          <a:xfrm>
            <a:off x="7037388" y="3582988"/>
            <a:ext cx="17907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Aft>
                <a:spcPts val="1200"/>
              </a:spcAft>
            </a:pPr>
            <a:r>
              <a:rPr lang="en-US" sz="1200">
                <a:solidFill>
                  <a:schemeClr val="accent2"/>
                </a:solidFill>
              </a:rPr>
              <a:t>Most CT plans use a single salary scale, unlike MA and large state-wide plans</a:t>
            </a:r>
            <a:endParaRPr lang="en-US" sz="1200" b="0">
              <a:solidFill>
                <a:schemeClr val="accent2"/>
              </a:solidFill>
            </a:endParaRPr>
          </a:p>
        </p:txBody>
      </p:sp>
      <p:sp>
        <p:nvSpPr>
          <p:cNvPr id="72711" name="TextBox 12"/>
          <p:cNvSpPr txBox="1">
            <a:spLocks noChangeArrowheads="1"/>
          </p:cNvSpPr>
          <p:nvPr/>
        </p:nvSpPr>
        <p:spPr bwMode="auto">
          <a:xfrm>
            <a:off x="620713" y="1684338"/>
            <a:ext cx="1790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Aft>
                <a:spcPts val="1200"/>
              </a:spcAft>
            </a:pPr>
            <a:r>
              <a:rPr lang="en-US" sz="1200">
                <a:solidFill>
                  <a:schemeClr val="accent2"/>
                </a:solidFill>
              </a:rPr>
              <a:t>median:  7.75%</a:t>
            </a:r>
            <a:endParaRPr lang="en-US" sz="1200" b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2"/>
          <p:cNvSpPr txBox="1">
            <a:spLocks noChangeArrowheads="1"/>
          </p:cNvSpPr>
          <p:nvPr/>
        </p:nvSpPr>
        <p:spPr bwMode="auto">
          <a:xfrm>
            <a:off x="242888" y="347663"/>
            <a:ext cx="8470900" cy="904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05000"/>
              </a:lnSpc>
              <a:tabLst>
                <a:tab pos="114300" algn="l"/>
                <a:tab pos="6400800" algn="r"/>
              </a:tabLst>
              <a:defRPr/>
            </a:pPr>
            <a:r>
              <a:rPr lang="en-US" sz="3200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Assumptions – Large State-Wide Plans</a:t>
            </a:r>
            <a:br>
              <a:rPr lang="en-US" sz="3200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endParaRPr lang="en-US" sz="2400" b="0" kern="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938213"/>
            <a:ext cx="4219575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7563" y="3440113"/>
            <a:ext cx="4235450" cy="255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6" name="TextBox 7"/>
          <p:cNvSpPr txBox="1">
            <a:spLocks noChangeArrowheads="1"/>
          </p:cNvSpPr>
          <p:nvPr/>
        </p:nvSpPr>
        <p:spPr bwMode="auto">
          <a:xfrm>
            <a:off x="582613" y="1628775"/>
            <a:ext cx="17891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Aft>
                <a:spcPts val="1200"/>
              </a:spcAft>
            </a:pPr>
            <a:r>
              <a:rPr lang="en-US" sz="1200">
                <a:solidFill>
                  <a:schemeClr val="accent2"/>
                </a:solidFill>
              </a:rPr>
              <a:t>median:  8.0%</a:t>
            </a:r>
            <a:endParaRPr lang="en-US" sz="1200" b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32"/>
          <p:cNvSpPr>
            <a:spLocks noGrp="1" noChangeArrowheads="1"/>
          </p:cNvSpPr>
          <p:nvPr>
            <p:ph type="title"/>
          </p:nvPr>
        </p:nvSpPr>
        <p:spPr>
          <a:xfrm>
            <a:off x="914400" y="1628775"/>
            <a:ext cx="7002463" cy="2133600"/>
          </a:xfrm>
        </p:spPr>
        <p:txBody>
          <a:bodyPr/>
          <a:lstStyle/>
          <a:p>
            <a:r>
              <a:rPr lang="en-US" sz="4400" smtClean="0">
                <a:solidFill>
                  <a:schemeClr val="accent1"/>
                </a:solidFill>
              </a:rPr>
              <a:t>What does the future hold for Massachusetts plans?</a:t>
            </a:r>
            <a:endParaRPr lang="en-US" sz="3600" b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7" descr="MassTownsForPERAC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7600" y="790575"/>
            <a:ext cx="7367588" cy="480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Rectangle 32"/>
          <p:cNvSpPr>
            <a:spLocks noGrp="1" noChangeArrowheads="1"/>
          </p:cNvSpPr>
          <p:nvPr>
            <p:ph type="title"/>
          </p:nvPr>
        </p:nvSpPr>
        <p:spPr>
          <a:xfrm>
            <a:off x="415925" y="417513"/>
            <a:ext cx="6626225" cy="13954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smtClean="0">
                <a:solidFill>
                  <a:srgbClr val="91AF5F"/>
                </a:solidFill>
              </a:rPr>
              <a:t>Massachusetts Public Employee Retirement Systems</a:t>
            </a:r>
            <a:br>
              <a:rPr lang="en-US" sz="3200" smtClean="0">
                <a:solidFill>
                  <a:srgbClr val="91AF5F"/>
                </a:solidFill>
              </a:rPr>
            </a:br>
            <a:endParaRPr lang="en-US" sz="2400" b="0" smtClean="0">
              <a:solidFill>
                <a:srgbClr val="91AF5F"/>
              </a:solidFill>
            </a:endParaRPr>
          </a:p>
        </p:txBody>
      </p:sp>
      <p:sp>
        <p:nvSpPr>
          <p:cNvPr id="41987" name="TextBox 8"/>
          <p:cNvSpPr txBox="1">
            <a:spLocks noChangeArrowheads="1"/>
          </p:cNvSpPr>
          <p:nvPr/>
        </p:nvSpPr>
        <p:spPr bwMode="auto">
          <a:xfrm>
            <a:off x="320675" y="4125913"/>
            <a:ext cx="5767388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7013" indent="-227013" eaLnBrk="0" hangingPunct="0">
              <a:spcAft>
                <a:spcPts val="600"/>
              </a:spcAft>
              <a:buFont typeface="Arial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105 systems covering 540,000 members</a:t>
            </a:r>
          </a:p>
          <a:p>
            <a:pPr marL="227013" indent="-227013" eaLnBrk="0" hangingPunct="0">
              <a:spcAft>
                <a:spcPts val="600"/>
              </a:spcAft>
              <a:buFont typeface="Arial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Identical benefit provisions</a:t>
            </a:r>
          </a:p>
          <a:p>
            <a:pPr marL="227013" indent="-227013" eaLnBrk="0" hangingPunct="0">
              <a:spcAft>
                <a:spcPts val="600"/>
              </a:spcAft>
              <a:buFont typeface="Arial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Centralized oversight for funding valuations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2"/>
          <p:cNvSpPr txBox="1">
            <a:spLocks noChangeArrowheads="1"/>
          </p:cNvSpPr>
          <p:nvPr/>
        </p:nvSpPr>
        <p:spPr bwMode="auto">
          <a:xfrm>
            <a:off x="242888" y="347663"/>
            <a:ext cx="8470900" cy="904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05000"/>
              </a:lnSpc>
              <a:tabLst>
                <a:tab pos="114300" algn="l"/>
                <a:tab pos="6400800" algn="r"/>
              </a:tabLst>
              <a:defRPr/>
            </a:pPr>
            <a:r>
              <a:rPr lang="en-US" sz="3200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The “Median” Massachusetts Plan Today</a:t>
            </a:r>
            <a:br>
              <a:rPr lang="en-US" sz="3200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endParaRPr lang="en-US" sz="2400" b="0" kern="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46275" y="904875"/>
          <a:ext cx="4954588" cy="5191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3999"/>
                <a:gridCol w="107095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January 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000s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Market Value of Assets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$91,646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Actuarial Value of Assets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104,707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Actuarial</a:t>
                      </a:r>
                      <a:r>
                        <a:rPr lang="en-US" baseline="0" dirty="0" smtClean="0"/>
                        <a:t> Value / Market Value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114%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Accrued</a:t>
                      </a:r>
                      <a:r>
                        <a:rPr lang="en-US" baseline="0" dirty="0" smtClean="0"/>
                        <a:t> Liability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168,427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Funded Ratio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62.2%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Normal Cost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4,217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Expected Member Contributions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2,613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Net Normal Cost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1,604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Administrative Expenses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250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Amortization Payment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4,576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Interest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514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FY11 Appropriation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6,944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Annual Benefit</a:t>
                      </a:r>
                      <a:r>
                        <a:rPr lang="en-US" baseline="0" dirty="0" smtClean="0"/>
                        <a:t> Payments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10,043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8897" name="TextBox 3"/>
          <p:cNvSpPr txBox="1">
            <a:spLocks noChangeArrowheads="1"/>
          </p:cNvSpPr>
          <p:nvPr/>
        </p:nvSpPr>
        <p:spPr bwMode="auto">
          <a:xfrm>
            <a:off x="2325688" y="6334125"/>
            <a:ext cx="4262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Aft>
                <a:spcPts val="1200"/>
              </a:spcAft>
            </a:pPr>
            <a:r>
              <a:rPr lang="en-US" sz="1400">
                <a:solidFill>
                  <a:srgbClr val="E2A036"/>
                </a:solidFill>
              </a:rPr>
              <a:t>Median calculations exclude the State Employees and State Teachers plans</a:t>
            </a:r>
            <a:endParaRPr lang="en-US" sz="1400" b="0">
              <a:solidFill>
                <a:srgbClr val="E2A036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2"/>
          <p:cNvSpPr txBox="1">
            <a:spLocks noChangeArrowheads="1"/>
          </p:cNvSpPr>
          <p:nvPr/>
        </p:nvSpPr>
        <p:spPr bwMode="auto">
          <a:xfrm>
            <a:off x="242888" y="347663"/>
            <a:ext cx="8470900" cy="877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05000"/>
              </a:lnSpc>
              <a:tabLst>
                <a:tab pos="114300" algn="l"/>
                <a:tab pos="6400800" algn="r"/>
              </a:tabLst>
              <a:defRPr/>
            </a:pPr>
            <a:r>
              <a:rPr lang="en-US" sz="3200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The “Median” Massachusetts Plan</a:t>
            </a:r>
            <a:br>
              <a:rPr lang="en-US" sz="3200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endParaRPr lang="en-US" sz="2400" b="0" kern="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6463" y="1219200"/>
            <a:ext cx="7370762" cy="444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2"/>
          <p:cNvSpPr txBox="1">
            <a:spLocks noChangeArrowheads="1"/>
          </p:cNvSpPr>
          <p:nvPr/>
        </p:nvSpPr>
        <p:spPr bwMode="auto">
          <a:xfrm>
            <a:off x="242888" y="347663"/>
            <a:ext cx="8470900" cy="877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05000"/>
              </a:lnSpc>
              <a:tabLst>
                <a:tab pos="114300" algn="l"/>
                <a:tab pos="6400800" algn="r"/>
              </a:tabLst>
              <a:defRPr/>
            </a:pPr>
            <a:r>
              <a:rPr lang="en-US" sz="3200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The “Median” Massachusetts Plan</a:t>
            </a:r>
            <a:br>
              <a:rPr lang="en-US" sz="3200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endParaRPr lang="en-US" sz="2400" b="0" kern="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888" y="1125538"/>
            <a:ext cx="7681912" cy="463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32"/>
          <p:cNvSpPr>
            <a:spLocks noGrp="1" noChangeArrowheads="1"/>
          </p:cNvSpPr>
          <p:nvPr>
            <p:ph type="title"/>
          </p:nvPr>
        </p:nvSpPr>
        <p:spPr>
          <a:xfrm>
            <a:off x="415925" y="457200"/>
            <a:ext cx="8243888" cy="450850"/>
          </a:xfrm>
        </p:spPr>
        <p:txBody>
          <a:bodyPr/>
          <a:lstStyle/>
          <a:p>
            <a:r>
              <a:rPr lang="en-US" smtClean="0"/>
              <a:t>Source Data</a:t>
            </a:r>
            <a:endParaRPr lang="en-US" sz="2200" b="0" smtClean="0"/>
          </a:p>
        </p:txBody>
      </p:sp>
      <p:sp>
        <p:nvSpPr>
          <p:cNvPr id="84994" name="TextBox 2"/>
          <p:cNvSpPr txBox="1">
            <a:spLocks noChangeArrowheads="1"/>
          </p:cNvSpPr>
          <p:nvPr/>
        </p:nvSpPr>
        <p:spPr bwMode="auto">
          <a:xfrm>
            <a:off x="406400" y="1219200"/>
            <a:ext cx="8080375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Aft>
                <a:spcPts val="1800"/>
              </a:spcAft>
            </a:pPr>
            <a:r>
              <a:rPr lang="en-US" sz="2800">
                <a:solidFill>
                  <a:schemeClr val="tx1"/>
                </a:solidFill>
              </a:rPr>
              <a:t>Massachusetts:  </a:t>
            </a:r>
            <a:r>
              <a:rPr lang="en-US" sz="2800" b="0">
                <a:solidFill>
                  <a:schemeClr val="tx1"/>
                </a:solidFill>
              </a:rPr>
              <a:t>PERAC Annual Reports and data compiled by Jim Lamenzo</a:t>
            </a:r>
          </a:p>
          <a:p>
            <a:pPr eaLnBrk="0" hangingPunct="0">
              <a:spcAft>
                <a:spcPts val="1800"/>
              </a:spcAft>
            </a:pPr>
            <a:r>
              <a:rPr lang="en-US" sz="2800">
                <a:solidFill>
                  <a:schemeClr val="tx1"/>
                </a:solidFill>
              </a:rPr>
              <a:t>Connecticut:  </a:t>
            </a:r>
            <a:r>
              <a:rPr lang="en-US" sz="2800" b="0">
                <a:solidFill>
                  <a:schemeClr val="tx1"/>
                </a:solidFill>
              </a:rPr>
              <a:t>data compiled by Milliman from 2010 CAFRs</a:t>
            </a:r>
          </a:p>
          <a:p>
            <a:pPr eaLnBrk="0" hangingPunct="0">
              <a:spcAft>
                <a:spcPts val="1800"/>
              </a:spcAft>
            </a:pPr>
            <a:r>
              <a:rPr lang="en-US" sz="2800">
                <a:solidFill>
                  <a:schemeClr val="tx1"/>
                </a:solidFill>
              </a:rPr>
              <a:t>Rhode Island:  </a:t>
            </a:r>
            <a:r>
              <a:rPr lang="en-US" sz="2800" b="0">
                <a:solidFill>
                  <a:schemeClr val="tx1"/>
                </a:solidFill>
              </a:rPr>
              <a:t>2011 Report of the Senate Municipal Pensions Study Commission</a:t>
            </a:r>
          </a:p>
          <a:p>
            <a:pPr eaLnBrk="0" hangingPunct="0">
              <a:spcAft>
                <a:spcPts val="1800"/>
              </a:spcAft>
            </a:pPr>
            <a:r>
              <a:rPr lang="en-US" sz="2800">
                <a:solidFill>
                  <a:schemeClr val="tx1"/>
                </a:solidFill>
              </a:rPr>
              <a:t>Large State-Wide Plans:  </a:t>
            </a:r>
            <a:r>
              <a:rPr lang="en-US" sz="2800" b="0">
                <a:solidFill>
                  <a:schemeClr val="tx1"/>
                </a:solidFill>
              </a:rPr>
              <a:t>data compiled by Milliman from 2010 CAFRs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32"/>
          <p:cNvSpPr>
            <a:spLocks noGrp="1" noChangeArrowheads="1"/>
          </p:cNvSpPr>
          <p:nvPr>
            <p:ph type="title"/>
          </p:nvPr>
        </p:nvSpPr>
        <p:spPr>
          <a:xfrm>
            <a:off x="415925" y="457200"/>
            <a:ext cx="8243888" cy="839788"/>
          </a:xfrm>
        </p:spPr>
        <p:txBody>
          <a:bodyPr/>
          <a:lstStyle/>
          <a:p>
            <a:r>
              <a:rPr lang="en-US" smtClean="0"/>
              <a:t>Questions?</a:t>
            </a:r>
            <a:br>
              <a:rPr lang="en-US" smtClean="0"/>
            </a:br>
            <a:endParaRPr lang="en-US" sz="2200" b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8" descr="CTTownsForPERAC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513" y="955675"/>
            <a:ext cx="571658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Rectangle 32"/>
          <p:cNvSpPr>
            <a:spLocks noGrp="1" noChangeArrowheads="1"/>
          </p:cNvSpPr>
          <p:nvPr>
            <p:ph type="title"/>
          </p:nvPr>
        </p:nvSpPr>
        <p:spPr>
          <a:xfrm>
            <a:off x="415925" y="457200"/>
            <a:ext cx="8618538" cy="877888"/>
          </a:xfrm>
        </p:spPr>
        <p:txBody>
          <a:bodyPr/>
          <a:lstStyle/>
          <a:p>
            <a:r>
              <a:rPr lang="en-US" sz="3200" smtClean="0">
                <a:solidFill>
                  <a:srgbClr val="91AF5F"/>
                </a:solidFill>
              </a:rPr>
              <a:t>Connecticut and Rhode Island </a:t>
            </a:r>
            <a:br>
              <a:rPr lang="en-US" sz="3200" smtClean="0">
                <a:solidFill>
                  <a:srgbClr val="91AF5F"/>
                </a:solidFill>
              </a:rPr>
            </a:br>
            <a:endParaRPr lang="en-US" sz="2400" b="0" smtClean="0">
              <a:solidFill>
                <a:srgbClr val="91AF5F"/>
              </a:solidFill>
            </a:endParaRPr>
          </a:p>
        </p:txBody>
      </p:sp>
      <p:pic>
        <p:nvPicPr>
          <p:cNvPr id="44035" name="Picture 6" descr="test.bmp"/>
          <p:cNvPicPr>
            <a:picLocks noChangeAspect="1"/>
          </p:cNvPicPr>
          <p:nvPr/>
        </p:nvPicPr>
        <p:blipFill>
          <a:blip r:embed="rId4"/>
          <a:srcRect l="11865" t="3136" r="8389" b="1350"/>
          <a:stretch>
            <a:fillRect/>
          </a:stretch>
        </p:blipFill>
        <p:spPr bwMode="auto">
          <a:xfrm>
            <a:off x="6042025" y="1085850"/>
            <a:ext cx="2500313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71725" y="4595813"/>
            <a:ext cx="3181350" cy="14668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4037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05500" y="4914900"/>
            <a:ext cx="2943225" cy="1143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32"/>
          <p:cNvSpPr>
            <a:spLocks noGrp="1" noChangeArrowheads="1"/>
          </p:cNvSpPr>
          <p:nvPr>
            <p:ph type="title"/>
          </p:nvPr>
        </p:nvSpPr>
        <p:spPr>
          <a:xfrm>
            <a:off x="914400" y="1628775"/>
            <a:ext cx="7799388" cy="2795588"/>
          </a:xfrm>
        </p:spPr>
        <p:txBody>
          <a:bodyPr/>
          <a:lstStyle/>
          <a:p>
            <a:r>
              <a:rPr lang="en-US" sz="4400" smtClean="0">
                <a:solidFill>
                  <a:schemeClr val="accent1"/>
                </a:solidFill>
              </a:rPr>
              <a:t>How well funded are Massachusetts plans compared to other public pension plans?</a:t>
            </a:r>
            <a:endParaRPr lang="en-US" sz="3600" b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2175" y="3619500"/>
            <a:ext cx="3813175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Rectangle 32"/>
          <p:cNvSpPr>
            <a:spLocks noGrp="1" noChangeArrowheads="1"/>
          </p:cNvSpPr>
          <p:nvPr>
            <p:ph type="title"/>
          </p:nvPr>
        </p:nvSpPr>
        <p:spPr>
          <a:xfrm>
            <a:off x="242888" y="347663"/>
            <a:ext cx="8470900" cy="877887"/>
          </a:xfrm>
        </p:spPr>
        <p:txBody>
          <a:bodyPr/>
          <a:lstStyle/>
          <a:p>
            <a:r>
              <a:rPr lang="en-US" sz="3200" smtClean="0">
                <a:solidFill>
                  <a:schemeClr val="accent1"/>
                </a:solidFill>
              </a:rPr>
              <a:t>Funded Ratios</a:t>
            </a:r>
            <a:br>
              <a:rPr lang="en-US" sz="3200" smtClean="0">
                <a:solidFill>
                  <a:schemeClr val="accent1"/>
                </a:solidFill>
              </a:rPr>
            </a:br>
            <a:endParaRPr lang="en-US" sz="2400" b="0" smtClean="0">
              <a:solidFill>
                <a:schemeClr val="accent1"/>
              </a:solidFill>
            </a:endParaRPr>
          </a:p>
        </p:txBody>
      </p:sp>
      <p:pic>
        <p:nvPicPr>
          <p:cNvPr id="4813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925" y="3614738"/>
            <a:ext cx="3816350" cy="255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2650" y="938213"/>
            <a:ext cx="37941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7388" y="954088"/>
            <a:ext cx="379095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TextBox 17"/>
          <p:cNvSpPr txBox="1">
            <a:spLocks noChangeArrowheads="1"/>
          </p:cNvSpPr>
          <p:nvPr/>
        </p:nvSpPr>
        <p:spPr bwMode="auto">
          <a:xfrm>
            <a:off x="2593975" y="1570038"/>
            <a:ext cx="17907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Aft>
                <a:spcPts val="1200"/>
              </a:spcAft>
            </a:pPr>
            <a:r>
              <a:rPr lang="en-US" sz="1200">
                <a:solidFill>
                  <a:schemeClr val="accent2"/>
                </a:solidFill>
              </a:rPr>
              <a:t>median:  66%</a:t>
            </a:r>
            <a:endParaRPr lang="en-US" sz="1200" b="0">
              <a:solidFill>
                <a:schemeClr val="accent2"/>
              </a:solidFill>
            </a:endParaRPr>
          </a:p>
        </p:txBody>
      </p:sp>
      <p:sp>
        <p:nvSpPr>
          <p:cNvPr id="48135" name="TextBox 18"/>
          <p:cNvSpPr txBox="1">
            <a:spLocks noChangeArrowheads="1"/>
          </p:cNvSpPr>
          <p:nvPr/>
        </p:nvSpPr>
        <p:spPr bwMode="auto">
          <a:xfrm>
            <a:off x="6630988" y="4083050"/>
            <a:ext cx="1790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Aft>
                <a:spcPts val="1200"/>
              </a:spcAft>
            </a:pPr>
            <a:r>
              <a:rPr lang="en-US" sz="1200">
                <a:solidFill>
                  <a:schemeClr val="tx1"/>
                </a:solidFill>
              </a:rPr>
              <a:t>median:  42%</a:t>
            </a:r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48136" name="TextBox 19"/>
          <p:cNvSpPr txBox="1">
            <a:spLocks noChangeArrowheads="1"/>
          </p:cNvSpPr>
          <p:nvPr/>
        </p:nvSpPr>
        <p:spPr bwMode="auto">
          <a:xfrm>
            <a:off x="4994275" y="1452563"/>
            <a:ext cx="178911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Aft>
                <a:spcPts val="1200"/>
              </a:spcAft>
            </a:pPr>
            <a:r>
              <a:rPr lang="en-US" sz="1100">
                <a:solidFill>
                  <a:schemeClr val="accent1"/>
                </a:solidFill>
              </a:rPr>
              <a:t>median:  77%</a:t>
            </a:r>
            <a:endParaRPr lang="en-US" sz="1100" b="0">
              <a:solidFill>
                <a:schemeClr val="accent1"/>
              </a:solidFill>
            </a:endParaRPr>
          </a:p>
        </p:txBody>
      </p:sp>
      <p:sp>
        <p:nvSpPr>
          <p:cNvPr id="48137" name="TextBox 20"/>
          <p:cNvSpPr txBox="1">
            <a:spLocks noChangeArrowheads="1"/>
          </p:cNvSpPr>
          <p:nvPr/>
        </p:nvSpPr>
        <p:spPr bwMode="auto">
          <a:xfrm>
            <a:off x="2606675" y="4090988"/>
            <a:ext cx="17891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Aft>
                <a:spcPts val="1200"/>
              </a:spcAft>
            </a:pPr>
            <a:r>
              <a:rPr lang="en-US" sz="1200">
                <a:solidFill>
                  <a:srgbClr val="5C91A4"/>
                </a:solidFill>
              </a:rPr>
              <a:t>median:  79%</a:t>
            </a:r>
            <a:endParaRPr lang="en-US" sz="1200" b="0">
              <a:solidFill>
                <a:srgbClr val="5C91A4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109663"/>
            <a:ext cx="8291512" cy="4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Rectangle 32"/>
          <p:cNvSpPr>
            <a:spLocks noGrp="1" noChangeArrowheads="1"/>
          </p:cNvSpPr>
          <p:nvPr>
            <p:ph type="title"/>
          </p:nvPr>
        </p:nvSpPr>
        <p:spPr>
          <a:xfrm>
            <a:off x="242888" y="347663"/>
            <a:ext cx="8470900" cy="904875"/>
          </a:xfrm>
        </p:spPr>
        <p:txBody>
          <a:bodyPr/>
          <a:lstStyle/>
          <a:p>
            <a:r>
              <a:rPr lang="en-US" sz="3200" smtClean="0">
                <a:solidFill>
                  <a:schemeClr val="accent1"/>
                </a:solidFill>
              </a:rPr>
              <a:t>Historical Funded Ratios - Massachusetts</a:t>
            </a:r>
            <a:br>
              <a:rPr lang="en-US" sz="3200" smtClean="0">
                <a:solidFill>
                  <a:schemeClr val="accent1"/>
                </a:solidFill>
              </a:rPr>
            </a:br>
            <a:endParaRPr lang="en-US" sz="2400" b="0" smtClean="0">
              <a:solidFill>
                <a:schemeClr val="accent1"/>
              </a:solidFill>
            </a:endParaRPr>
          </a:p>
        </p:txBody>
      </p:sp>
      <p:sp>
        <p:nvSpPr>
          <p:cNvPr id="50179" name="TextBox 3"/>
          <p:cNvSpPr txBox="1">
            <a:spLocks noChangeArrowheads="1"/>
          </p:cNvSpPr>
          <p:nvPr/>
        </p:nvSpPr>
        <p:spPr bwMode="auto">
          <a:xfrm>
            <a:off x="1296988" y="1930400"/>
            <a:ext cx="804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100">
                <a:solidFill>
                  <a:schemeClr val="accent2"/>
                </a:solidFill>
              </a:rPr>
              <a:t>average 74%</a:t>
            </a:r>
          </a:p>
        </p:txBody>
      </p:sp>
      <p:sp>
        <p:nvSpPr>
          <p:cNvPr id="50180" name="TextBox 4"/>
          <p:cNvSpPr txBox="1">
            <a:spLocks noChangeArrowheads="1"/>
          </p:cNvSpPr>
          <p:nvPr/>
        </p:nvSpPr>
        <p:spPr bwMode="auto">
          <a:xfrm>
            <a:off x="2640013" y="2546350"/>
            <a:ext cx="573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100">
                <a:solidFill>
                  <a:schemeClr val="accent2"/>
                </a:solidFill>
              </a:rPr>
              <a:t>75%</a:t>
            </a:r>
          </a:p>
        </p:txBody>
      </p:sp>
      <p:sp>
        <p:nvSpPr>
          <p:cNvPr id="50181" name="TextBox 5"/>
          <p:cNvSpPr txBox="1">
            <a:spLocks noChangeArrowheads="1"/>
          </p:cNvSpPr>
          <p:nvPr/>
        </p:nvSpPr>
        <p:spPr bwMode="auto">
          <a:xfrm>
            <a:off x="3217863" y="2579688"/>
            <a:ext cx="573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100">
                <a:solidFill>
                  <a:schemeClr val="accent2"/>
                </a:solidFill>
              </a:rPr>
              <a:t>71%</a:t>
            </a:r>
          </a:p>
        </p:txBody>
      </p:sp>
      <p:sp>
        <p:nvSpPr>
          <p:cNvPr id="50182" name="TextBox 6"/>
          <p:cNvSpPr txBox="1">
            <a:spLocks noChangeArrowheads="1"/>
          </p:cNvSpPr>
          <p:nvPr/>
        </p:nvSpPr>
        <p:spPr bwMode="auto">
          <a:xfrm>
            <a:off x="3813175" y="2520950"/>
            <a:ext cx="573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100">
                <a:solidFill>
                  <a:schemeClr val="accent2"/>
                </a:solidFill>
              </a:rPr>
              <a:t>67%</a:t>
            </a:r>
          </a:p>
        </p:txBody>
      </p:sp>
      <p:sp>
        <p:nvSpPr>
          <p:cNvPr id="50183" name="TextBox 7"/>
          <p:cNvSpPr txBox="1">
            <a:spLocks noChangeArrowheads="1"/>
          </p:cNvSpPr>
          <p:nvPr/>
        </p:nvSpPr>
        <p:spPr bwMode="auto">
          <a:xfrm>
            <a:off x="4400550" y="2625725"/>
            <a:ext cx="573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100">
                <a:solidFill>
                  <a:schemeClr val="accent2"/>
                </a:solidFill>
              </a:rPr>
              <a:t>64%</a:t>
            </a:r>
          </a:p>
        </p:txBody>
      </p:sp>
      <p:sp>
        <p:nvSpPr>
          <p:cNvPr id="50184" name="TextBox 8"/>
          <p:cNvSpPr txBox="1">
            <a:spLocks noChangeArrowheads="1"/>
          </p:cNvSpPr>
          <p:nvPr/>
        </p:nvSpPr>
        <p:spPr bwMode="auto">
          <a:xfrm>
            <a:off x="5002213" y="2500313"/>
            <a:ext cx="574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100">
                <a:solidFill>
                  <a:schemeClr val="accent2"/>
                </a:solidFill>
              </a:rPr>
              <a:t>69%</a:t>
            </a:r>
          </a:p>
        </p:txBody>
      </p:sp>
      <p:sp>
        <p:nvSpPr>
          <p:cNvPr id="50185" name="TextBox 9"/>
          <p:cNvSpPr txBox="1">
            <a:spLocks noChangeArrowheads="1"/>
          </p:cNvSpPr>
          <p:nvPr/>
        </p:nvSpPr>
        <p:spPr bwMode="auto">
          <a:xfrm>
            <a:off x="5613400" y="2651125"/>
            <a:ext cx="573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100">
                <a:solidFill>
                  <a:schemeClr val="accent2"/>
                </a:solidFill>
              </a:rPr>
              <a:t>65%</a:t>
            </a:r>
          </a:p>
        </p:txBody>
      </p:sp>
      <p:sp>
        <p:nvSpPr>
          <p:cNvPr id="50186" name="TextBox 10"/>
          <p:cNvSpPr txBox="1">
            <a:spLocks noChangeArrowheads="1"/>
          </p:cNvSpPr>
          <p:nvPr/>
        </p:nvSpPr>
        <p:spPr bwMode="auto">
          <a:xfrm>
            <a:off x="6199188" y="2659063"/>
            <a:ext cx="5746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100">
                <a:solidFill>
                  <a:schemeClr val="accent2"/>
                </a:solidFill>
              </a:rPr>
              <a:t>70%</a:t>
            </a:r>
          </a:p>
        </p:txBody>
      </p:sp>
      <p:sp>
        <p:nvSpPr>
          <p:cNvPr id="50187" name="TextBox 11"/>
          <p:cNvSpPr txBox="1">
            <a:spLocks noChangeArrowheads="1"/>
          </p:cNvSpPr>
          <p:nvPr/>
        </p:nvSpPr>
        <p:spPr bwMode="auto">
          <a:xfrm>
            <a:off x="6794500" y="2476500"/>
            <a:ext cx="573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100">
                <a:solidFill>
                  <a:schemeClr val="accent2"/>
                </a:solidFill>
              </a:rPr>
              <a:t>71%</a:t>
            </a:r>
          </a:p>
        </p:txBody>
      </p:sp>
      <p:sp>
        <p:nvSpPr>
          <p:cNvPr id="50188" name="TextBox 12"/>
          <p:cNvSpPr txBox="1">
            <a:spLocks noChangeArrowheads="1"/>
          </p:cNvSpPr>
          <p:nvPr/>
        </p:nvSpPr>
        <p:spPr bwMode="auto">
          <a:xfrm>
            <a:off x="7381875" y="2747963"/>
            <a:ext cx="573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100">
                <a:solidFill>
                  <a:schemeClr val="accent2"/>
                </a:solidFill>
              </a:rPr>
              <a:t>63%</a:t>
            </a:r>
          </a:p>
        </p:txBody>
      </p:sp>
      <p:sp>
        <p:nvSpPr>
          <p:cNvPr id="50189" name="TextBox 13"/>
          <p:cNvSpPr txBox="1">
            <a:spLocks noChangeArrowheads="1"/>
          </p:cNvSpPr>
          <p:nvPr/>
        </p:nvSpPr>
        <p:spPr bwMode="auto">
          <a:xfrm>
            <a:off x="7983538" y="2757488"/>
            <a:ext cx="574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100">
                <a:solidFill>
                  <a:schemeClr val="accent2"/>
                </a:solidFill>
              </a:rPr>
              <a:t>62%</a:t>
            </a:r>
          </a:p>
        </p:txBody>
      </p:sp>
      <p:sp>
        <p:nvSpPr>
          <p:cNvPr id="50190" name="TextBox 14"/>
          <p:cNvSpPr txBox="1">
            <a:spLocks noChangeArrowheads="1"/>
          </p:cNvSpPr>
          <p:nvPr/>
        </p:nvSpPr>
        <p:spPr bwMode="auto">
          <a:xfrm>
            <a:off x="2016125" y="2473325"/>
            <a:ext cx="573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100">
                <a:solidFill>
                  <a:schemeClr val="accent2"/>
                </a:solidFill>
              </a:rPr>
              <a:t>77%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32"/>
          <p:cNvSpPr>
            <a:spLocks noGrp="1" noChangeArrowheads="1"/>
          </p:cNvSpPr>
          <p:nvPr>
            <p:ph type="title"/>
          </p:nvPr>
        </p:nvSpPr>
        <p:spPr>
          <a:xfrm>
            <a:off x="242888" y="347663"/>
            <a:ext cx="8470900" cy="904875"/>
          </a:xfrm>
        </p:spPr>
        <p:txBody>
          <a:bodyPr/>
          <a:lstStyle/>
          <a:p>
            <a:r>
              <a:rPr lang="en-US" sz="3200" smtClean="0">
                <a:solidFill>
                  <a:schemeClr val="accent1"/>
                </a:solidFill>
              </a:rPr>
              <a:t>Historical Funded Ratios - Connecticut</a:t>
            </a:r>
            <a:br>
              <a:rPr lang="en-US" sz="3200" smtClean="0">
                <a:solidFill>
                  <a:schemeClr val="accent1"/>
                </a:solidFill>
              </a:rPr>
            </a:br>
            <a:endParaRPr lang="en-US" sz="2400" b="0" smtClean="0">
              <a:solidFill>
                <a:schemeClr val="accent1"/>
              </a:solidFill>
            </a:endParaRPr>
          </a:p>
        </p:txBody>
      </p:sp>
      <p:pic>
        <p:nvPicPr>
          <p:cNvPr id="5222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075" y="974725"/>
            <a:ext cx="819785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extBox 5"/>
          <p:cNvSpPr txBox="1">
            <a:spLocks noChangeArrowheads="1"/>
          </p:cNvSpPr>
          <p:nvPr/>
        </p:nvSpPr>
        <p:spPr bwMode="auto">
          <a:xfrm>
            <a:off x="1374775" y="1782763"/>
            <a:ext cx="124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100">
                <a:solidFill>
                  <a:schemeClr val="accent1"/>
                </a:solidFill>
              </a:rPr>
              <a:t>average 83%</a:t>
            </a:r>
          </a:p>
        </p:txBody>
      </p:sp>
      <p:sp>
        <p:nvSpPr>
          <p:cNvPr id="52228" name="TextBox 6"/>
          <p:cNvSpPr txBox="1">
            <a:spLocks noChangeArrowheads="1"/>
          </p:cNvSpPr>
          <p:nvPr/>
        </p:nvSpPr>
        <p:spPr bwMode="auto">
          <a:xfrm>
            <a:off x="2747963" y="1773238"/>
            <a:ext cx="574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100">
                <a:solidFill>
                  <a:schemeClr val="accent1"/>
                </a:solidFill>
              </a:rPr>
              <a:t>86%</a:t>
            </a:r>
          </a:p>
        </p:txBody>
      </p:sp>
      <p:sp>
        <p:nvSpPr>
          <p:cNvPr id="52229" name="TextBox 7"/>
          <p:cNvSpPr txBox="1">
            <a:spLocks noChangeArrowheads="1"/>
          </p:cNvSpPr>
          <p:nvPr/>
        </p:nvSpPr>
        <p:spPr bwMode="auto">
          <a:xfrm>
            <a:off x="3529013" y="1708150"/>
            <a:ext cx="573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100">
                <a:solidFill>
                  <a:schemeClr val="accent1"/>
                </a:solidFill>
              </a:rPr>
              <a:t>86%</a:t>
            </a:r>
          </a:p>
        </p:txBody>
      </p:sp>
      <p:sp>
        <p:nvSpPr>
          <p:cNvPr id="52230" name="TextBox 8"/>
          <p:cNvSpPr txBox="1">
            <a:spLocks noChangeArrowheads="1"/>
          </p:cNvSpPr>
          <p:nvPr/>
        </p:nvSpPr>
        <p:spPr bwMode="auto">
          <a:xfrm>
            <a:off x="4308475" y="1673225"/>
            <a:ext cx="574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100">
                <a:solidFill>
                  <a:schemeClr val="accent1"/>
                </a:solidFill>
              </a:rPr>
              <a:t>84%</a:t>
            </a:r>
          </a:p>
        </p:txBody>
      </p:sp>
      <p:sp>
        <p:nvSpPr>
          <p:cNvPr id="52231" name="TextBox 9"/>
          <p:cNvSpPr txBox="1">
            <a:spLocks noChangeArrowheads="1"/>
          </p:cNvSpPr>
          <p:nvPr/>
        </p:nvSpPr>
        <p:spPr bwMode="auto">
          <a:xfrm>
            <a:off x="5057775" y="1781175"/>
            <a:ext cx="573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100">
                <a:solidFill>
                  <a:schemeClr val="accent1"/>
                </a:solidFill>
              </a:rPr>
              <a:t>86%</a:t>
            </a:r>
          </a:p>
        </p:txBody>
      </p:sp>
      <p:sp>
        <p:nvSpPr>
          <p:cNvPr id="52232" name="TextBox 10"/>
          <p:cNvSpPr txBox="1">
            <a:spLocks noChangeArrowheads="1"/>
          </p:cNvSpPr>
          <p:nvPr/>
        </p:nvSpPr>
        <p:spPr bwMode="auto">
          <a:xfrm>
            <a:off x="5822950" y="1785938"/>
            <a:ext cx="573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100">
                <a:solidFill>
                  <a:schemeClr val="accent1"/>
                </a:solidFill>
              </a:rPr>
              <a:t>84%</a:t>
            </a:r>
          </a:p>
        </p:txBody>
      </p:sp>
      <p:sp>
        <p:nvSpPr>
          <p:cNvPr id="52233" name="TextBox 11"/>
          <p:cNvSpPr txBox="1">
            <a:spLocks noChangeArrowheads="1"/>
          </p:cNvSpPr>
          <p:nvPr/>
        </p:nvSpPr>
        <p:spPr bwMode="auto">
          <a:xfrm>
            <a:off x="6540500" y="1673225"/>
            <a:ext cx="5730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100">
                <a:solidFill>
                  <a:schemeClr val="accent1"/>
                </a:solidFill>
              </a:rPr>
              <a:t>81%</a:t>
            </a:r>
          </a:p>
        </p:txBody>
      </p:sp>
      <p:sp>
        <p:nvSpPr>
          <p:cNvPr id="52234" name="TextBox 12"/>
          <p:cNvSpPr txBox="1">
            <a:spLocks noChangeArrowheads="1"/>
          </p:cNvSpPr>
          <p:nvPr/>
        </p:nvSpPr>
        <p:spPr bwMode="auto">
          <a:xfrm>
            <a:off x="7327900" y="1789113"/>
            <a:ext cx="574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100">
                <a:solidFill>
                  <a:schemeClr val="accent1"/>
                </a:solidFill>
              </a:rPr>
              <a:t>79%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32"/>
          <p:cNvSpPr>
            <a:spLocks noGrp="1" noChangeArrowheads="1"/>
          </p:cNvSpPr>
          <p:nvPr>
            <p:ph type="title"/>
          </p:nvPr>
        </p:nvSpPr>
        <p:spPr>
          <a:xfrm>
            <a:off x="914400" y="1050925"/>
            <a:ext cx="7518400" cy="3554413"/>
          </a:xfrm>
        </p:spPr>
        <p:txBody>
          <a:bodyPr/>
          <a:lstStyle/>
          <a:p>
            <a:r>
              <a:rPr lang="en-US" sz="4400" smtClean="0">
                <a:solidFill>
                  <a:schemeClr val="accent1"/>
                </a:solidFill>
              </a:rPr>
              <a:t>How well are Massachusetts plan sponsors funding their plans compared to other public pension plan sponsors?</a:t>
            </a:r>
            <a:endParaRPr lang="en-US" sz="3600" b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32"/>
          <p:cNvSpPr>
            <a:spLocks noGrp="1" noChangeArrowheads="1"/>
          </p:cNvSpPr>
          <p:nvPr>
            <p:ph type="title"/>
          </p:nvPr>
        </p:nvSpPr>
        <p:spPr>
          <a:xfrm>
            <a:off x="242888" y="347663"/>
            <a:ext cx="8470900" cy="904875"/>
          </a:xfrm>
        </p:spPr>
        <p:txBody>
          <a:bodyPr/>
          <a:lstStyle/>
          <a:p>
            <a:r>
              <a:rPr lang="en-US" sz="3200" smtClean="0">
                <a:solidFill>
                  <a:schemeClr val="accent1"/>
                </a:solidFill>
              </a:rPr>
              <a:t>Percentage of Actuarial Contributions Paid</a:t>
            </a:r>
            <a:br>
              <a:rPr lang="en-US" sz="3200" smtClean="0">
                <a:solidFill>
                  <a:schemeClr val="accent1"/>
                </a:solidFill>
              </a:rPr>
            </a:br>
            <a:endParaRPr lang="en-US" sz="2400" b="0" smtClean="0">
              <a:solidFill>
                <a:schemeClr val="accent1"/>
              </a:solidFill>
            </a:endParaRPr>
          </a:p>
        </p:txBody>
      </p:sp>
      <p:sp>
        <p:nvSpPr>
          <p:cNvPr id="56322" name="TextBox 10"/>
          <p:cNvSpPr txBox="1">
            <a:spLocks noChangeArrowheads="1"/>
          </p:cNvSpPr>
          <p:nvPr/>
        </p:nvSpPr>
        <p:spPr bwMode="auto">
          <a:xfrm>
            <a:off x="625475" y="1266825"/>
            <a:ext cx="3852863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Aft>
                <a:spcPts val="1200"/>
              </a:spcAft>
            </a:pPr>
            <a:r>
              <a:rPr lang="en-US" sz="2400">
                <a:solidFill>
                  <a:schemeClr val="tx1"/>
                </a:solidFill>
              </a:rPr>
              <a:t>Massachusetts:  near universal full payment of actuarially determined appropriation amount</a:t>
            </a:r>
            <a:endParaRPr lang="en-US" sz="2400" b="0">
              <a:solidFill>
                <a:schemeClr val="tx1"/>
              </a:solidFill>
            </a:endParaRP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1388" y="3573463"/>
            <a:ext cx="38227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538" y="3571875"/>
            <a:ext cx="3843337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51388" y="836613"/>
            <a:ext cx="3848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6" name="TextBox 15"/>
          <p:cNvSpPr txBox="1">
            <a:spLocks noChangeArrowheads="1"/>
          </p:cNvSpPr>
          <p:nvPr/>
        </p:nvSpPr>
        <p:spPr bwMode="auto">
          <a:xfrm>
            <a:off x="1098550" y="6334125"/>
            <a:ext cx="5646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Aft>
                <a:spcPts val="1200"/>
              </a:spcAft>
            </a:pPr>
            <a:r>
              <a:rPr lang="en-US" sz="1400">
                <a:solidFill>
                  <a:srgbClr val="E2A036"/>
                </a:solidFill>
              </a:rPr>
              <a:t>Graphs display the average for the past six fiscal years of the ratio of actual contributions to the Annual Required Contribution</a:t>
            </a:r>
            <a:endParaRPr lang="en-US" sz="1400" b="0">
              <a:solidFill>
                <a:srgbClr val="E2A036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L_MEETING_Template_012108">
  <a:themeElements>
    <a:clrScheme name="1_Title with photo 1">
      <a:dk1>
        <a:srgbClr val="004877"/>
      </a:dk1>
      <a:lt1>
        <a:srgbClr val="FEFEFE"/>
      </a:lt1>
      <a:dk2>
        <a:srgbClr val="FF6400"/>
      </a:dk2>
      <a:lt2>
        <a:srgbClr val="000000"/>
      </a:lt2>
      <a:accent1>
        <a:srgbClr val="91AF5F"/>
      </a:accent1>
      <a:accent2>
        <a:srgbClr val="F09628"/>
      </a:accent2>
      <a:accent3>
        <a:srgbClr val="FEFEFE"/>
      </a:accent3>
      <a:accent4>
        <a:srgbClr val="003C65"/>
      </a:accent4>
      <a:accent5>
        <a:srgbClr val="C7D4B6"/>
      </a:accent5>
      <a:accent6>
        <a:srgbClr val="D98723"/>
      </a:accent6>
      <a:hlink>
        <a:srgbClr val="328CB4"/>
      </a:hlink>
      <a:folHlink>
        <a:srgbClr val="660033"/>
      </a:folHlink>
    </a:clrScheme>
    <a:fontScheme name="1_Title with pho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Title with photo 1">
        <a:dk1>
          <a:srgbClr val="004877"/>
        </a:dk1>
        <a:lt1>
          <a:srgbClr val="FEFEFE"/>
        </a:lt1>
        <a:dk2>
          <a:srgbClr val="FF6400"/>
        </a:dk2>
        <a:lt2>
          <a:srgbClr val="000000"/>
        </a:lt2>
        <a:accent1>
          <a:srgbClr val="91AF5F"/>
        </a:accent1>
        <a:accent2>
          <a:srgbClr val="F09628"/>
        </a:accent2>
        <a:accent3>
          <a:srgbClr val="FEFEFE"/>
        </a:accent3>
        <a:accent4>
          <a:srgbClr val="003C65"/>
        </a:accent4>
        <a:accent5>
          <a:srgbClr val="C7D4B6"/>
        </a:accent5>
        <a:accent6>
          <a:srgbClr val="D98723"/>
        </a:accent6>
        <a:hlink>
          <a:srgbClr val="328CB4"/>
        </a:hlink>
        <a:folHlink>
          <a:srgbClr val="6600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Title with graphic">
  <a:themeElements>
    <a:clrScheme name="2_Title with graphic 1">
      <a:dk1>
        <a:srgbClr val="004877"/>
      </a:dk1>
      <a:lt1>
        <a:srgbClr val="FEFEFE"/>
      </a:lt1>
      <a:dk2>
        <a:srgbClr val="FF6400"/>
      </a:dk2>
      <a:lt2>
        <a:srgbClr val="000000"/>
      </a:lt2>
      <a:accent1>
        <a:srgbClr val="91AF5F"/>
      </a:accent1>
      <a:accent2>
        <a:srgbClr val="F09628"/>
      </a:accent2>
      <a:accent3>
        <a:srgbClr val="FEFEFE"/>
      </a:accent3>
      <a:accent4>
        <a:srgbClr val="003C65"/>
      </a:accent4>
      <a:accent5>
        <a:srgbClr val="C7D4B6"/>
      </a:accent5>
      <a:accent6>
        <a:srgbClr val="D98723"/>
      </a:accent6>
      <a:hlink>
        <a:srgbClr val="328CB4"/>
      </a:hlink>
      <a:folHlink>
        <a:srgbClr val="660033"/>
      </a:folHlink>
    </a:clrScheme>
    <a:fontScheme name="2_Title with graph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Title with graphic 1">
        <a:dk1>
          <a:srgbClr val="004877"/>
        </a:dk1>
        <a:lt1>
          <a:srgbClr val="FEFEFE"/>
        </a:lt1>
        <a:dk2>
          <a:srgbClr val="FF6400"/>
        </a:dk2>
        <a:lt2>
          <a:srgbClr val="000000"/>
        </a:lt2>
        <a:accent1>
          <a:srgbClr val="91AF5F"/>
        </a:accent1>
        <a:accent2>
          <a:srgbClr val="F09628"/>
        </a:accent2>
        <a:accent3>
          <a:srgbClr val="FEFEFE"/>
        </a:accent3>
        <a:accent4>
          <a:srgbClr val="003C65"/>
        </a:accent4>
        <a:accent5>
          <a:srgbClr val="C7D4B6"/>
        </a:accent5>
        <a:accent6>
          <a:srgbClr val="D98723"/>
        </a:accent6>
        <a:hlink>
          <a:srgbClr val="328CB4"/>
        </a:hlink>
        <a:folHlink>
          <a:srgbClr val="6600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Title with no graphic">
  <a:themeElements>
    <a:clrScheme name="3_Title with no graphic 1">
      <a:dk1>
        <a:srgbClr val="004877"/>
      </a:dk1>
      <a:lt1>
        <a:srgbClr val="FEFEFE"/>
      </a:lt1>
      <a:dk2>
        <a:srgbClr val="FF6400"/>
      </a:dk2>
      <a:lt2>
        <a:srgbClr val="000000"/>
      </a:lt2>
      <a:accent1>
        <a:srgbClr val="91AF5F"/>
      </a:accent1>
      <a:accent2>
        <a:srgbClr val="F09628"/>
      </a:accent2>
      <a:accent3>
        <a:srgbClr val="FEFEFE"/>
      </a:accent3>
      <a:accent4>
        <a:srgbClr val="003C65"/>
      </a:accent4>
      <a:accent5>
        <a:srgbClr val="C7D4B6"/>
      </a:accent5>
      <a:accent6>
        <a:srgbClr val="D98723"/>
      </a:accent6>
      <a:hlink>
        <a:srgbClr val="328CB4"/>
      </a:hlink>
      <a:folHlink>
        <a:srgbClr val="660033"/>
      </a:folHlink>
    </a:clrScheme>
    <a:fontScheme name="3_Title with no graph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Title with no graphic 1">
        <a:dk1>
          <a:srgbClr val="004877"/>
        </a:dk1>
        <a:lt1>
          <a:srgbClr val="FEFEFE"/>
        </a:lt1>
        <a:dk2>
          <a:srgbClr val="FF6400"/>
        </a:dk2>
        <a:lt2>
          <a:srgbClr val="000000"/>
        </a:lt2>
        <a:accent1>
          <a:srgbClr val="91AF5F"/>
        </a:accent1>
        <a:accent2>
          <a:srgbClr val="F09628"/>
        </a:accent2>
        <a:accent3>
          <a:srgbClr val="FEFEFE"/>
        </a:accent3>
        <a:accent4>
          <a:srgbClr val="003C65"/>
        </a:accent4>
        <a:accent5>
          <a:srgbClr val="C7D4B6"/>
        </a:accent5>
        <a:accent6>
          <a:srgbClr val="D98723"/>
        </a:accent6>
        <a:hlink>
          <a:srgbClr val="328CB4"/>
        </a:hlink>
        <a:folHlink>
          <a:srgbClr val="6600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MIL_MEETING_Template_012108</Template>
  <TotalTime>2073</TotalTime>
  <Words>477</Words>
  <Application>Microsoft Office PowerPoint</Application>
  <PresentationFormat>On-screen Show (4:3)</PresentationFormat>
  <Paragraphs>110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Wingdings</vt:lpstr>
      <vt:lpstr>MIL_MEETING_Template_012108</vt:lpstr>
      <vt:lpstr>2_Title with graphic</vt:lpstr>
      <vt:lpstr>3_Title with no graphic</vt:lpstr>
      <vt:lpstr>MIL_MEETING_Template_012108</vt:lpstr>
      <vt:lpstr>Is The Sky Really Falling? A Review of the Funded Status of Public Pension Plans</vt:lpstr>
      <vt:lpstr>Massachusetts Public Employee Retirement Systems </vt:lpstr>
      <vt:lpstr>Connecticut and Rhode Island  </vt:lpstr>
      <vt:lpstr>How well funded are Massachusetts plans compared to other public pension plans?</vt:lpstr>
      <vt:lpstr>Funded Ratios </vt:lpstr>
      <vt:lpstr>Historical Funded Ratios - Massachusetts </vt:lpstr>
      <vt:lpstr>Historical Funded Ratios - Connecticut </vt:lpstr>
      <vt:lpstr>How well are Massachusetts plan sponsors funding their plans compared to other public pension plan sponsors?</vt:lpstr>
      <vt:lpstr>Percentage of Actuarial Contributions Paid </vt:lpstr>
      <vt:lpstr>Relationship of Funding to Funded Ratios </vt:lpstr>
      <vt:lpstr>How are appropriations for Massachusetts plans determined, compared to other public pension plans?</vt:lpstr>
      <vt:lpstr>Slide 12</vt:lpstr>
      <vt:lpstr>Slide 13</vt:lpstr>
      <vt:lpstr>Slide 14</vt:lpstr>
      <vt:lpstr>How do the actuarial assumptions used for Massachusetts plans compare to other public pension plans?</vt:lpstr>
      <vt:lpstr>Slide 16</vt:lpstr>
      <vt:lpstr>Slide 17</vt:lpstr>
      <vt:lpstr>Slide 18</vt:lpstr>
      <vt:lpstr>What does the future hold for Massachusetts plans?</vt:lpstr>
      <vt:lpstr>Slide 20</vt:lpstr>
      <vt:lpstr>Slide 21</vt:lpstr>
      <vt:lpstr>Slide 22</vt:lpstr>
      <vt:lpstr>Source Data</vt:lpstr>
      <vt:lpstr>Questions? </vt:lpstr>
    </vt:vector>
  </TitlesOfParts>
  <Company>Sequel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Slide; Always Title Case Subtitle Is 28pt; Highlight Text and Click  Decrease Font Size Button Twice</dc:title>
  <dc:creator>Becky Sielman</dc:creator>
  <cp:lastModifiedBy>Ben Polatin</cp:lastModifiedBy>
  <cp:revision>195</cp:revision>
  <cp:lastPrinted>2007-02-01T20:19:06Z</cp:lastPrinted>
  <dcterms:created xsi:type="dcterms:W3CDTF">2010-08-30T17:07:26Z</dcterms:created>
  <dcterms:modified xsi:type="dcterms:W3CDTF">2011-09-08T18:20:58Z</dcterms:modified>
</cp:coreProperties>
</file>