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6.jpg" ContentType="image/jpeg"/>
  <Override PartName="/ppt/media/image93.jpg" ContentType="image/jpeg"/>
  <Override PartName="/ppt/media/image94.jpg" ContentType="image/jpeg"/>
  <Override PartName="/ppt/media/image96.jpg" ContentType="image/jpeg"/>
  <Override PartName="/ppt/media/image99.jpg" ContentType="image/jpeg"/>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8" r:id="rId5"/>
    <p:sldMasterId id="2147483702" r:id="rId6"/>
    <p:sldMasterId id="2147483732" r:id="rId7"/>
  </p:sldMasterIdLst>
  <p:notesMasterIdLst>
    <p:notesMasterId r:id="rId96"/>
  </p:notesMasterIdLst>
  <p:handoutMasterIdLst>
    <p:handoutMasterId r:id="rId97"/>
  </p:handoutMasterIdLst>
  <p:sldIdLst>
    <p:sldId id="797" r:id="rId8"/>
    <p:sldId id="973" r:id="rId9"/>
    <p:sldId id="818" r:id="rId10"/>
    <p:sldId id="819" r:id="rId11"/>
    <p:sldId id="820" r:id="rId12"/>
    <p:sldId id="821" r:id="rId13"/>
    <p:sldId id="822" r:id="rId14"/>
    <p:sldId id="971" r:id="rId15"/>
    <p:sldId id="823" r:id="rId16"/>
    <p:sldId id="972" r:id="rId17"/>
    <p:sldId id="825" r:id="rId18"/>
    <p:sldId id="826" r:id="rId19"/>
    <p:sldId id="824" r:id="rId20"/>
    <p:sldId id="832" r:id="rId21"/>
    <p:sldId id="827" r:id="rId22"/>
    <p:sldId id="829" r:id="rId23"/>
    <p:sldId id="830" r:id="rId24"/>
    <p:sldId id="831" r:id="rId25"/>
    <p:sldId id="931" r:id="rId26"/>
    <p:sldId id="937" r:id="rId27"/>
    <p:sldId id="1026" r:id="rId28"/>
    <p:sldId id="833" r:id="rId29"/>
    <p:sldId id="834" r:id="rId30"/>
    <p:sldId id="835" r:id="rId31"/>
    <p:sldId id="836" r:id="rId32"/>
    <p:sldId id="837" r:id="rId33"/>
    <p:sldId id="897" r:id="rId34"/>
    <p:sldId id="839" r:id="rId35"/>
    <p:sldId id="840" r:id="rId36"/>
    <p:sldId id="841" r:id="rId37"/>
    <p:sldId id="842" r:id="rId38"/>
    <p:sldId id="843" r:id="rId39"/>
    <p:sldId id="1024" r:id="rId40"/>
    <p:sldId id="844" r:id="rId41"/>
    <p:sldId id="845" r:id="rId42"/>
    <p:sldId id="846" r:id="rId43"/>
    <p:sldId id="849" r:id="rId44"/>
    <p:sldId id="850" r:id="rId45"/>
    <p:sldId id="851" r:id="rId46"/>
    <p:sldId id="852" r:id="rId47"/>
    <p:sldId id="853" r:id="rId48"/>
    <p:sldId id="854" r:id="rId49"/>
    <p:sldId id="855" r:id="rId50"/>
    <p:sldId id="857" r:id="rId51"/>
    <p:sldId id="858" r:id="rId52"/>
    <p:sldId id="859" r:id="rId53"/>
    <p:sldId id="860" r:id="rId54"/>
    <p:sldId id="861" r:id="rId55"/>
    <p:sldId id="862" r:id="rId56"/>
    <p:sldId id="863" r:id="rId57"/>
    <p:sldId id="939" r:id="rId58"/>
    <p:sldId id="864" r:id="rId59"/>
    <p:sldId id="865" r:id="rId60"/>
    <p:sldId id="866" r:id="rId61"/>
    <p:sldId id="867" r:id="rId62"/>
    <p:sldId id="929" r:id="rId63"/>
    <p:sldId id="868" r:id="rId64"/>
    <p:sldId id="869" r:id="rId65"/>
    <p:sldId id="870" r:id="rId66"/>
    <p:sldId id="871" r:id="rId67"/>
    <p:sldId id="872" r:id="rId68"/>
    <p:sldId id="873" r:id="rId69"/>
    <p:sldId id="874" r:id="rId70"/>
    <p:sldId id="875" r:id="rId71"/>
    <p:sldId id="876" r:id="rId72"/>
    <p:sldId id="877" r:id="rId73"/>
    <p:sldId id="878" r:id="rId74"/>
    <p:sldId id="879" r:id="rId75"/>
    <p:sldId id="880" r:id="rId76"/>
    <p:sldId id="881" r:id="rId77"/>
    <p:sldId id="882" r:id="rId78"/>
    <p:sldId id="883" r:id="rId79"/>
    <p:sldId id="1027" r:id="rId80"/>
    <p:sldId id="958" r:id="rId81"/>
    <p:sldId id="968" r:id="rId82"/>
    <p:sldId id="969" r:id="rId83"/>
    <p:sldId id="957" r:id="rId84"/>
    <p:sldId id="941" r:id="rId85"/>
    <p:sldId id="942" r:id="rId86"/>
    <p:sldId id="943" r:id="rId87"/>
    <p:sldId id="944" r:id="rId88"/>
    <p:sldId id="945" r:id="rId89"/>
    <p:sldId id="946" r:id="rId90"/>
    <p:sldId id="947" r:id="rId91"/>
    <p:sldId id="948" r:id="rId92"/>
    <p:sldId id="949" r:id="rId93"/>
    <p:sldId id="1036" r:id="rId94"/>
    <p:sldId id="885" r:id="rId9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4" orient="horz" pos="480" userDrawn="1">
          <p15:clr>
            <a:srgbClr val="A4A3A4"/>
          </p15:clr>
        </p15:guide>
        <p15:guide id="7" orient="horz" pos="3024" userDrawn="1">
          <p15:clr>
            <a:srgbClr val="A4A3A4"/>
          </p15:clr>
        </p15:guide>
        <p15:guide id="8" orient="horz" pos="4224" userDrawn="1">
          <p15:clr>
            <a:srgbClr val="A4A3A4"/>
          </p15:clr>
        </p15:guide>
        <p15:guide id="9" pos="5280" userDrawn="1">
          <p15:clr>
            <a:srgbClr val="A4A3A4"/>
          </p15:clr>
        </p15:guide>
        <p15:guide id="10" pos="336" userDrawn="1">
          <p15:clr>
            <a:srgbClr val="A4A3A4"/>
          </p15:clr>
        </p15:guide>
        <p15:guide id="11" pos="3360" userDrawn="1">
          <p15:clr>
            <a:srgbClr val="A4A3A4"/>
          </p15:clr>
        </p15:guide>
        <p15:guide id="12" pos="3024" userDrawn="1">
          <p15:clr>
            <a:srgbClr val="A4A3A4"/>
          </p15:clr>
        </p15:guide>
        <p15:guide id="13" orient="horz" pos="1968" userDrawn="1">
          <p15:clr>
            <a:srgbClr val="A4A3A4"/>
          </p15:clr>
        </p15:guide>
        <p15:guide id="14" pos="2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ange-kyner, Trinidad" initials="TG" lastIdx="1" clrIdx="6">
    <p:extLst/>
  </p:cmAuthor>
  <p:cmAuthor id="1" name="Zimmermann, Zach" initials="ZZ" lastIdx="752" clrIdx="0">
    <p:extLst/>
  </p:cmAuthor>
  <p:cmAuthor id="8" name="Wagner, Alex" initials="AW" lastIdx="30" clrIdx="7">
    <p:extLst/>
  </p:cmAuthor>
  <p:cmAuthor id="2" name="Rishi, Natasha" initials="NR" lastIdx="20" clrIdx="1">
    <p:extLst/>
  </p:cmAuthor>
  <p:cmAuthor id="9" name="Meyer, Catherine" initials="CM" lastIdx="64" clrIdx="8">
    <p:extLst/>
  </p:cmAuthor>
  <p:cmAuthor id="3" name="Bryan Jack" initials="BJ" lastIdx="50" clrIdx="2">
    <p:extLst/>
  </p:cmAuthor>
  <p:cmAuthor id="4" name="Castelino, Thara" initials="TC" lastIdx="182" clrIdx="3">
    <p:extLst/>
  </p:cmAuthor>
  <p:cmAuthor id="5" name=" " initials=" " lastIdx="194" clrIdx="4"/>
  <p:cmAuthor id="6" name="Proietti-Fox, Jennifer" initials="JP" lastIdx="28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E"/>
    <a:srgbClr val="E3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66713" autoAdjust="0"/>
  </p:normalViewPr>
  <p:slideViewPr>
    <p:cSldViewPr>
      <p:cViewPr varScale="1">
        <p:scale>
          <a:sx n="77" d="100"/>
          <a:sy n="77" d="100"/>
        </p:scale>
        <p:origin x="2358" y="96"/>
      </p:cViewPr>
      <p:guideLst>
        <p:guide orient="horz" pos="864"/>
        <p:guide orient="horz" pos="480"/>
        <p:guide orient="horz" pos="3024"/>
        <p:guide orient="horz" pos="4224"/>
        <p:guide pos="5280"/>
        <p:guide pos="336"/>
        <p:guide pos="3360"/>
        <p:guide pos="3024"/>
        <p:guide orient="horz" pos="1968"/>
        <p:guide pos="2352"/>
      </p:guideLst>
    </p:cSldViewPr>
  </p:slideViewPr>
  <p:notesTextViewPr>
    <p:cViewPr>
      <p:scale>
        <a:sx n="100" d="100"/>
        <a:sy n="100" d="100"/>
      </p:scale>
      <p:origin x="0" y="0"/>
    </p:cViewPr>
  </p:notesTextViewPr>
  <p:sorterViewPr>
    <p:cViewPr>
      <p:scale>
        <a:sx n="100" d="100"/>
        <a:sy n="100" d="100"/>
      </p:scale>
      <p:origin x="0" y="-39330"/>
    </p:cViewPr>
  </p:sorterViewPr>
  <p:notesViewPr>
    <p:cSldViewPr showGuides="1">
      <p:cViewPr varScale="1">
        <p:scale>
          <a:sx n="117" d="100"/>
          <a:sy n="117" d="100"/>
        </p:scale>
        <p:origin x="2352" y="90"/>
      </p:cViewPr>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customXml" Target="../customXml/item1.xml"/>
  <Relationship Id="rId10" Type="http://schemas.openxmlformats.org/officeDocument/2006/relationships/slide" Target="slides/slide3.xml"/>
  <Relationship Id="rId100" Type="http://schemas.openxmlformats.org/officeDocument/2006/relationships/viewProps" Target="viewProps.xml"/>
  <Relationship Id="rId101" Type="http://schemas.openxmlformats.org/officeDocument/2006/relationships/theme" Target="theme/theme1.xml"/>
  <Relationship Id="rId102" Type="http://schemas.openxmlformats.org/officeDocument/2006/relationships/tableStyles" Target="tableStyles.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customXml" Target="../customXml/item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customXml" Target="../customXml/item3.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1.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slide" Target="slides/slide39.xml"/>
  <Relationship Id="rId47" Type="http://schemas.openxmlformats.org/officeDocument/2006/relationships/slide" Target="slides/slide40.xml"/>
  <Relationship Id="rId48" Type="http://schemas.openxmlformats.org/officeDocument/2006/relationships/slide" Target="slides/slide41.xml"/>
  <Relationship Id="rId49" Type="http://schemas.openxmlformats.org/officeDocument/2006/relationships/slide" Target="slides/slide42.xml"/>
  <Relationship Id="rId5" Type="http://schemas.openxmlformats.org/officeDocument/2006/relationships/slideMaster" Target="slideMasters/slideMaster2.xml"/>
  <Relationship Id="rId50" Type="http://schemas.openxmlformats.org/officeDocument/2006/relationships/slide" Target="slides/slide43.xml"/>
  <Relationship Id="rId51" Type="http://schemas.openxmlformats.org/officeDocument/2006/relationships/slide" Target="slides/slide44.xml"/>
  <Relationship Id="rId52" Type="http://schemas.openxmlformats.org/officeDocument/2006/relationships/slide" Target="slides/slide45.xml"/>
  <Relationship Id="rId53" Type="http://schemas.openxmlformats.org/officeDocument/2006/relationships/slide" Target="slides/slide46.xml"/>
  <Relationship Id="rId54" Type="http://schemas.openxmlformats.org/officeDocument/2006/relationships/slide" Target="slides/slide47.xml"/>
  <Relationship Id="rId55" Type="http://schemas.openxmlformats.org/officeDocument/2006/relationships/slide" Target="slides/slide48.xml"/>
  <Relationship Id="rId56" Type="http://schemas.openxmlformats.org/officeDocument/2006/relationships/slide" Target="slides/slide49.xml"/>
  <Relationship Id="rId57" Type="http://schemas.openxmlformats.org/officeDocument/2006/relationships/slide" Target="slides/slide50.xml"/>
  <Relationship Id="rId58" Type="http://schemas.openxmlformats.org/officeDocument/2006/relationships/slide" Target="slides/slide51.xml"/>
  <Relationship Id="rId59" Type="http://schemas.openxmlformats.org/officeDocument/2006/relationships/slide" Target="slides/slide52.xml"/>
  <Relationship Id="rId6" Type="http://schemas.openxmlformats.org/officeDocument/2006/relationships/slideMaster" Target="slideMasters/slideMaster3.xml"/>
  <Relationship Id="rId60" Type="http://schemas.openxmlformats.org/officeDocument/2006/relationships/slide" Target="slides/slide53.xml"/>
  <Relationship Id="rId61" Type="http://schemas.openxmlformats.org/officeDocument/2006/relationships/slide" Target="slides/slide54.xml"/>
  <Relationship Id="rId62" Type="http://schemas.openxmlformats.org/officeDocument/2006/relationships/slide" Target="slides/slide55.xml"/>
  <Relationship Id="rId63" Type="http://schemas.openxmlformats.org/officeDocument/2006/relationships/slide" Target="slides/slide56.xml"/>
  <Relationship Id="rId64" Type="http://schemas.openxmlformats.org/officeDocument/2006/relationships/slide" Target="slides/slide57.xml"/>
  <Relationship Id="rId65" Type="http://schemas.openxmlformats.org/officeDocument/2006/relationships/slide" Target="slides/slide58.xml"/>
  <Relationship Id="rId66" Type="http://schemas.openxmlformats.org/officeDocument/2006/relationships/slide" Target="slides/slide59.xml"/>
  <Relationship Id="rId67" Type="http://schemas.openxmlformats.org/officeDocument/2006/relationships/slide" Target="slides/slide60.xml"/>
  <Relationship Id="rId68" Type="http://schemas.openxmlformats.org/officeDocument/2006/relationships/slide" Target="slides/slide61.xml"/>
  <Relationship Id="rId69" Type="http://schemas.openxmlformats.org/officeDocument/2006/relationships/slide" Target="slides/slide62.xml"/>
  <Relationship Id="rId7" Type="http://schemas.openxmlformats.org/officeDocument/2006/relationships/slideMaster" Target="slideMasters/slideMaster4.xml"/>
  <Relationship Id="rId70" Type="http://schemas.openxmlformats.org/officeDocument/2006/relationships/slide" Target="slides/slide63.xml"/>
  <Relationship Id="rId71" Type="http://schemas.openxmlformats.org/officeDocument/2006/relationships/slide" Target="slides/slide64.xml"/>
  <Relationship Id="rId72" Type="http://schemas.openxmlformats.org/officeDocument/2006/relationships/slide" Target="slides/slide65.xml"/>
  <Relationship Id="rId73" Type="http://schemas.openxmlformats.org/officeDocument/2006/relationships/slide" Target="slides/slide66.xml"/>
  <Relationship Id="rId74" Type="http://schemas.openxmlformats.org/officeDocument/2006/relationships/slide" Target="slides/slide67.xml"/>
  <Relationship Id="rId75" Type="http://schemas.openxmlformats.org/officeDocument/2006/relationships/slide" Target="slides/slide68.xml"/>
  <Relationship Id="rId76" Type="http://schemas.openxmlformats.org/officeDocument/2006/relationships/slide" Target="slides/slide69.xml"/>
  <Relationship Id="rId77" Type="http://schemas.openxmlformats.org/officeDocument/2006/relationships/slide" Target="slides/slide70.xml"/>
  <Relationship Id="rId78" Type="http://schemas.openxmlformats.org/officeDocument/2006/relationships/slide" Target="slides/slide71.xml"/>
  <Relationship Id="rId79" Type="http://schemas.openxmlformats.org/officeDocument/2006/relationships/slide" Target="slides/slide72.xml"/>
  <Relationship Id="rId8" Type="http://schemas.openxmlformats.org/officeDocument/2006/relationships/slide" Target="slides/slide1.xml"/>
  <Relationship Id="rId80" Type="http://schemas.openxmlformats.org/officeDocument/2006/relationships/slide" Target="slides/slide73.xml"/>
  <Relationship Id="rId81" Type="http://schemas.openxmlformats.org/officeDocument/2006/relationships/slide" Target="slides/slide74.xml"/>
  <Relationship Id="rId82" Type="http://schemas.openxmlformats.org/officeDocument/2006/relationships/slide" Target="slides/slide75.xml"/>
  <Relationship Id="rId83" Type="http://schemas.openxmlformats.org/officeDocument/2006/relationships/slide" Target="slides/slide76.xml"/>
  <Relationship Id="rId84" Type="http://schemas.openxmlformats.org/officeDocument/2006/relationships/slide" Target="slides/slide77.xml"/>
  <Relationship Id="rId85" Type="http://schemas.openxmlformats.org/officeDocument/2006/relationships/slide" Target="slides/slide78.xml"/>
  <Relationship Id="rId86" Type="http://schemas.openxmlformats.org/officeDocument/2006/relationships/slide" Target="slides/slide79.xml"/>
  <Relationship Id="rId87" Type="http://schemas.openxmlformats.org/officeDocument/2006/relationships/slide" Target="slides/slide80.xml"/>
  <Relationship Id="rId88" Type="http://schemas.openxmlformats.org/officeDocument/2006/relationships/slide" Target="slides/slide81.xml"/>
  <Relationship Id="rId89" Type="http://schemas.openxmlformats.org/officeDocument/2006/relationships/slide" Target="slides/slide82.xml"/>
  <Relationship Id="rId9" Type="http://schemas.openxmlformats.org/officeDocument/2006/relationships/slide" Target="slides/slide2.xml"/>
  <Relationship Id="rId90" Type="http://schemas.openxmlformats.org/officeDocument/2006/relationships/slide" Target="slides/slide83.xml"/>
  <Relationship Id="rId91" Type="http://schemas.openxmlformats.org/officeDocument/2006/relationships/slide" Target="slides/slide84.xml"/>
  <Relationship Id="rId92" Type="http://schemas.openxmlformats.org/officeDocument/2006/relationships/slide" Target="slides/slide85.xml"/>
  <Relationship Id="rId93" Type="http://schemas.openxmlformats.org/officeDocument/2006/relationships/slide" Target="slides/slide86.xml"/>
  <Relationship Id="rId94" Type="http://schemas.openxmlformats.org/officeDocument/2006/relationships/slide" Target="slides/slide87.xml"/>
  <Relationship Id="rId95" Type="http://schemas.openxmlformats.org/officeDocument/2006/relationships/slide" Target="slides/slide88.xml"/>
  <Relationship Id="rId96" Type="http://schemas.openxmlformats.org/officeDocument/2006/relationships/notesMaster" Target="notesMasters/notesMaster1.xml"/>
  <Relationship Id="rId97" Type="http://schemas.openxmlformats.org/officeDocument/2006/relationships/handoutMaster" Target="handoutMasters/handoutMaster1.xml"/>
  <Relationship Id="rId98" Type="http://schemas.openxmlformats.org/officeDocument/2006/relationships/commentAuthors" Target="commentAuthors.xml"/>
  <Relationship Id="rId99" Type="http://schemas.openxmlformats.org/officeDocument/2006/relationships/presProps" Target="presProps.xml"/>
</Relationships>

</file>

<file path=ppt/drawings/_rels/vmlDrawing1.vml.rels><?xml version="1.0" encoding="UTF-8"?>

<Relationships xmlns="http://schemas.openxmlformats.org/package/2006/relationships">
  <Relationship Id="rId1" Type="http://schemas.openxmlformats.org/officeDocument/2006/relationships/image" Target="../media/image1.emf"/>
</Relationships>

</file>

<file path=ppt/drawings/_rels/vmlDrawing10.vml.rels><?xml version="1.0" encoding="UTF-8"?>

<Relationships xmlns="http://schemas.openxmlformats.org/package/2006/relationships">
  <Relationship Id="rId1" Type="http://schemas.openxmlformats.org/officeDocument/2006/relationships/image" Target="../media/image1.emf"/>
</Relationships>

</file>

<file path=ppt/drawings/_rels/vmlDrawing11.vml.rels><?xml version="1.0" encoding="UTF-8"?>

<Relationships xmlns="http://schemas.openxmlformats.org/package/2006/relationships">
  <Relationship Id="rId1" Type="http://schemas.openxmlformats.org/officeDocument/2006/relationships/image" Target="../media/image1.emf"/>
</Relationships>

</file>

<file path=ppt/drawings/_rels/vmlDrawing12.vml.rels><?xml version="1.0" encoding="UTF-8"?>

<Relationships xmlns="http://schemas.openxmlformats.org/package/2006/relationships">
  <Relationship Id="rId1" Type="http://schemas.openxmlformats.org/officeDocument/2006/relationships/image" Target="../media/image1.emf"/>
</Relationships>

</file>

<file path=ppt/drawings/_rels/vmlDrawing13.vml.rels><?xml version="1.0" encoding="UTF-8"?>

<Relationships xmlns="http://schemas.openxmlformats.org/package/2006/relationships">
  <Relationship Id="rId1" Type="http://schemas.openxmlformats.org/officeDocument/2006/relationships/image" Target="../media/image1.emf"/>
</Relationships>

</file>

<file path=ppt/drawings/_rels/vmlDrawing14.vml.rels><?xml version="1.0" encoding="UTF-8"?>

<Relationships xmlns="http://schemas.openxmlformats.org/package/2006/relationships">
  <Relationship Id="rId1" Type="http://schemas.openxmlformats.org/officeDocument/2006/relationships/image" Target="../media/image1.emf"/>
</Relationships>

</file>

<file path=ppt/drawings/_rels/vmlDrawing15.vml.rels><?xml version="1.0" encoding="UTF-8"?>

<Relationships xmlns="http://schemas.openxmlformats.org/package/2006/relationships">
  <Relationship Id="rId1" Type="http://schemas.openxmlformats.org/officeDocument/2006/relationships/image" Target="../media/image1.emf"/>
</Relationships>

</file>

<file path=ppt/drawings/_rels/vmlDrawing16.vml.rels><?xml version="1.0" encoding="UTF-8"?>

<Relationships xmlns="http://schemas.openxmlformats.org/package/2006/relationships">
  <Relationship Id="rId1" Type="http://schemas.openxmlformats.org/officeDocument/2006/relationships/image" Target="../media/image1.emf"/>
</Relationships>

</file>

<file path=ppt/drawings/_rels/vmlDrawing17.vml.rels><?xml version="1.0" encoding="UTF-8"?>

<Relationships xmlns="http://schemas.openxmlformats.org/package/2006/relationships">
  <Relationship Id="rId1" Type="http://schemas.openxmlformats.org/officeDocument/2006/relationships/image" Target="../media/image1.emf"/>
</Relationships>

</file>

<file path=ppt/drawings/_rels/vmlDrawing18.vml.rels><?xml version="1.0" encoding="UTF-8"?>

<Relationships xmlns="http://schemas.openxmlformats.org/package/2006/relationships">
  <Relationship Id="rId1" Type="http://schemas.openxmlformats.org/officeDocument/2006/relationships/image" Target="../media/image1.emf"/>
</Relationships>

</file>

<file path=ppt/drawings/_rels/vmlDrawing19.vml.rels><?xml version="1.0" encoding="UTF-8"?>

<Relationships xmlns="http://schemas.openxmlformats.org/package/2006/relationships">
  <Relationship Id="rId1" Type="http://schemas.openxmlformats.org/officeDocument/2006/relationships/image" Target="../media/image1.emf"/>
</Relationships>

</file>

<file path=ppt/drawings/_rels/vmlDrawing2.vml.rels><?xml version="1.0" encoding="UTF-8"?>

<Relationships xmlns="http://schemas.openxmlformats.org/package/2006/relationships">
  <Relationship Id="rId1" Type="http://schemas.openxmlformats.org/officeDocument/2006/relationships/image" Target="../media/image1.emf"/>
</Relationships>

</file>

<file path=ppt/drawings/_rels/vmlDrawing20.vml.rels><?xml version="1.0" encoding="UTF-8"?>

<Relationships xmlns="http://schemas.openxmlformats.org/package/2006/relationships">
  <Relationship Id="rId1" Type="http://schemas.openxmlformats.org/officeDocument/2006/relationships/image" Target="../media/image1.emf"/>
</Relationships>

</file>

<file path=ppt/drawings/_rels/vmlDrawing21.vml.rels><?xml version="1.0" encoding="UTF-8"?>

<Relationships xmlns="http://schemas.openxmlformats.org/package/2006/relationships">
  <Relationship Id="rId1" Type="http://schemas.openxmlformats.org/officeDocument/2006/relationships/image" Target="../media/image1.emf"/>
</Relationships>

</file>

<file path=ppt/drawings/_rels/vmlDrawing22.vml.rels><?xml version="1.0" encoding="UTF-8"?>

<Relationships xmlns="http://schemas.openxmlformats.org/package/2006/relationships">
  <Relationship Id="rId1" Type="http://schemas.openxmlformats.org/officeDocument/2006/relationships/image" Target="../media/image1.emf"/>
</Relationships>

</file>

<file path=ppt/drawings/_rels/vmlDrawing23.vml.rels><?xml version="1.0" encoding="UTF-8"?>

<Relationships xmlns="http://schemas.openxmlformats.org/package/2006/relationships">
  <Relationship Id="rId1" Type="http://schemas.openxmlformats.org/officeDocument/2006/relationships/image" Target="../media/image1.emf"/>
</Relationships>

</file>

<file path=ppt/drawings/_rels/vmlDrawing24.vml.rels><?xml version="1.0" encoding="UTF-8"?>

<Relationships xmlns="http://schemas.openxmlformats.org/package/2006/relationships">
  <Relationship Id="rId1" Type="http://schemas.openxmlformats.org/officeDocument/2006/relationships/image" Target="../media/image1.emf"/>
</Relationships>

</file>

<file path=ppt/drawings/_rels/vmlDrawing25.vml.rels><?xml version="1.0" encoding="UTF-8"?>

<Relationships xmlns="http://schemas.openxmlformats.org/package/2006/relationships">
  <Relationship Id="rId1" Type="http://schemas.openxmlformats.org/officeDocument/2006/relationships/image" Target="../media/image1.emf"/>
</Relationships>

</file>

<file path=ppt/drawings/_rels/vmlDrawing26.vml.rels><?xml version="1.0" encoding="UTF-8"?>

<Relationships xmlns="http://schemas.openxmlformats.org/package/2006/relationships">
  <Relationship Id="rId1" Type="http://schemas.openxmlformats.org/officeDocument/2006/relationships/image" Target="../media/image1.emf"/>
</Relationships>

</file>

<file path=ppt/drawings/_rels/vmlDrawing27.vml.rels><?xml version="1.0" encoding="UTF-8"?>

<Relationships xmlns="http://schemas.openxmlformats.org/package/2006/relationships">
  <Relationship Id="rId1" Type="http://schemas.openxmlformats.org/officeDocument/2006/relationships/image" Target="../media/image1.emf"/>
</Relationships>

</file>

<file path=ppt/drawings/_rels/vmlDrawing28.vml.rels><?xml version="1.0" encoding="UTF-8"?>

<Relationships xmlns="http://schemas.openxmlformats.org/package/2006/relationships">
  <Relationship Id="rId1" Type="http://schemas.openxmlformats.org/officeDocument/2006/relationships/image" Target="../media/image1.emf"/>
</Relationships>

</file>

<file path=ppt/drawings/_rels/vmlDrawing29.vml.rels><?xml version="1.0" encoding="UTF-8"?>

<Relationships xmlns="http://schemas.openxmlformats.org/package/2006/relationships">
  <Relationship Id="rId1" Type="http://schemas.openxmlformats.org/officeDocument/2006/relationships/image" Target="../media/image1.emf"/>
</Relationships>

</file>

<file path=ppt/drawings/_rels/vmlDrawing3.vml.rels><?xml version="1.0" encoding="UTF-8"?>

<Relationships xmlns="http://schemas.openxmlformats.org/package/2006/relationships">
  <Relationship Id="rId1" Type="http://schemas.openxmlformats.org/officeDocument/2006/relationships/image" Target="../media/image1.emf"/>
</Relationships>

</file>

<file path=ppt/drawings/_rels/vmlDrawing30.vml.rels><?xml version="1.0" encoding="UTF-8"?>

<Relationships xmlns="http://schemas.openxmlformats.org/package/2006/relationships">
  <Relationship Id="rId1" Type="http://schemas.openxmlformats.org/officeDocument/2006/relationships/image" Target="../media/image1.emf"/>
</Relationships>

</file>

<file path=ppt/drawings/_rels/vmlDrawing31.vml.rels><?xml version="1.0" encoding="UTF-8"?>

<Relationships xmlns="http://schemas.openxmlformats.org/package/2006/relationships">
  <Relationship Id="rId1" Type="http://schemas.openxmlformats.org/officeDocument/2006/relationships/image" Target="../media/image1.emf"/>
</Relationships>

</file>

<file path=ppt/drawings/_rels/vmlDrawing32.vml.rels><?xml version="1.0" encoding="UTF-8"?>

<Relationships xmlns="http://schemas.openxmlformats.org/package/2006/relationships">
  <Relationship Id="rId1" Type="http://schemas.openxmlformats.org/officeDocument/2006/relationships/image" Target="../media/image1.emf"/>
</Relationships>

</file>

<file path=ppt/drawings/_rels/vmlDrawing33.vml.rels><?xml version="1.0" encoding="UTF-8"?>

<Relationships xmlns="http://schemas.openxmlformats.org/package/2006/relationships">
  <Relationship Id="rId1" Type="http://schemas.openxmlformats.org/officeDocument/2006/relationships/image" Target="../media/image1.emf"/>
</Relationships>

</file>

<file path=ppt/drawings/_rels/vmlDrawing34.vml.rels><?xml version="1.0" encoding="UTF-8"?>

<Relationships xmlns="http://schemas.openxmlformats.org/package/2006/relationships">
  <Relationship Id="rId1" Type="http://schemas.openxmlformats.org/officeDocument/2006/relationships/image" Target="../media/image1.emf"/>
</Relationships>

</file>

<file path=ppt/drawings/_rels/vmlDrawing35.vml.rels><?xml version="1.0" encoding="UTF-8"?>

<Relationships xmlns="http://schemas.openxmlformats.org/package/2006/relationships">
  <Relationship Id="rId1" Type="http://schemas.openxmlformats.org/officeDocument/2006/relationships/image" Target="../media/image1.emf"/>
</Relationships>

</file>

<file path=ppt/drawings/_rels/vmlDrawing36.vml.rels><?xml version="1.0" encoding="UTF-8"?>

<Relationships xmlns="http://schemas.openxmlformats.org/package/2006/relationships">
  <Relationship Id="rId1" Type="http://schemas.openxmlformats.org/officeDocument/2006/relationships/image" Target="../media/image1.emf"/>
</Relationships>

</file>

<file path=ppt/drawings/_rels/vmlDrawing37.vml.rels><?xml version="1.0" encoding="UTF-8"?>

<Relationships xmlns="http://schemas.openxmlformats.org/package/2006/relationships">
  <Relationship Id="rId1" Type="http://schemas.openxmlformats.org/officeDocument/2006/relationships/image" Target="../media/image1.emf"/>
</Relationships>

</file>

<file path=ppt/drawings/_rels/vmlDrawing38.vml.rels><?xml version="1.0" encoding="UTF-8"?>

<Relationships xmlns="http://schemas.openxmlformats.org/package/2006/relationships">
  <Relationship Id="rId1" Type="http://schemas.openxmlformats.org/officeDocument/2006/relationships/image" Target="../media/image1.emf"/>
</Relationships>

</file>

<file path=ppt/drawings/_rels/vmlDrawing39.vml.rels><?xml version="1.0" encoding="UTF-8"?>

<Relationships xmlns="http://schemas.openxmlformats.org/package/2006/relationships">
  <Relationship Id="rId1" Type="http://schemas.openxmlformats.org/officeDocument/2006/relationships/image" Target="../media/image1.emf"/>
</Relationships>

</file>

<file path=ppt/drawings/_rels/vmlDrawing4.vml.rels><?xml version="1.0" encoding="UTF-8"?>

<Relationships xmlns="http://schemas.openxmlformats.org/package/2006/relationships">
  <Relationship Id="rId1" Type="http://schemas.openxmlformats.org/officeDocument/2006/relationships/image" Target="../media/image1.emf"/>
</Relationships>

</file>

<file path=ppt/drawings/_rels/vmlDrawing40.vml.rels><?xml version="1.0" encoding="UTF-8"?>

<Relationships xmlns="http://schemas.openxmlformats.org/package/2006/relationships">
  <Relationship Id="rId1" Type="http://schemas.openxmlformats.org/officeDocument/2006/relationships/image" Target="../media/image1.emf"/>
</Relationships>

</file>

<file path=ppt/drawings/_rels/vmlDrawing41.vml.rels><?xml version="1.0" encoding="UTF-8"?>

<Relationships xmlns="http://schemas.openxmlformats.org/package/2006/relationships">
  <Relationship Id="rId1" Type="http://schemas.openxmlformats.org/officeDocument/2006/relationships/image" Target="../media/image1.emf"/>
</Relationships>

</file>

<file path=ppt/drawings/_rels/vmlDrawing42.vml.rels><?xml version="1.0" encoding="UTF-8"?>

<Relationships xmlns="http://schemas.openxmlformats.org/package/2006/relationships">
  <Relationship Id="rId1" Type="http://schemas.openxmlformats.org/officeDocument/2006/relationships/image" Target="../media/image1.emf"/>
</Relationships>

</file>

<file path=ppt/drawings/_rels/vmlDrawing43.vml.rels><?xml version="1.0" encoding="UTF-8"?>

<Relationships xmlns="http://schemas.openxmlformats.org/package/2006/relationships">
  <Relationship Id="rId1" Type="http://schemas.openxmlformats.org/officeDocument/2006/relationships/image" Target="../media/image1.emf"/>
</Relationships>

</file>

<file path=ppt/drawings/_rels/vmlDrawing44.vml.rels><?xml version="1.0" encoding="UTF-8"?>

<Relationships xmlns="http://schemas.openxmlformats.org/package/2006/relationships">
  <Relationship Id="rId1" Type="http://schemas.openxmlformats.org/officeDocument/2006/relationships/image" Target="../media/image1.emf"/>
</Relationships>

</file>

<file path=ppt/drawings/_rels/vmlDrawing45.vml.rels><?xml version="1.0" encoding="UTF-8"?>

<Relationships xmlns="http://schemas.openxmlformats.org/package/2006/relationships">
  <Relationship Id="rId1" Type="http://schemas.openxmlformats.org/officeDocument/2006/relationships/image" Target="../media/image1.emf"/>
</Relationships>

</file>

<file path=ppt/drawings/_rels/vmlDrawing46.vml.rels><?xml version="1.0" encoding="UTF-8"?>

<Relationships xmlns="http://schemas.openxmlformats.org/package/2006/relationships">
  <Relationship Id="rId1" Type="http://schemas.openxmlformats.org/officeDocument/2006/relationships/image" Target="../media/image1.emf"/>
</Relationships>

</file>

<file path=ppt/drawings/_rels/vmlDrawing47.vml.rels><?xml version="1.0" encoding="UTF-8"?>

<Relationships xmlns="http://schemas.openxmlformats.org/package/2006/relationships">
  <Relationship Id="rId1" Type="http://schemas.openxmlformats.org/officeDocument/2006/relationships/image" Target="../media/image1.emf"/>
</Relationships>

</file>

<file path=ppt/drawings/_rels/vmlDrawing48.vml.rels><?xml version="1.0" encoding="UTF-8"?>

<Relationships xmlns="http://schemas.openxmlformats.org/package/2006/relationships">
  <Relationship Id="rId1" Type="http://schemas.openxmlformats.org/officeDocument/2006/relationships/image" Target="../media/image1.emf"/>
</Relationships>

</file>

<file path=ppt/drawings/_rels/vmlDrawing49.vml.rels><?xml version="1.0" encoding="UTF-8"?>

<Relationships xmlns="http://schemas.openxmlformats.org/package/2006/relationships">
  <Relationship Id="rId1" Type="http://schemas.openxmlformats.org/officeDocument/2006/relationships/image" Target="../media/image1.emf"/>
</Relationships>

</file>

<file path=ppt/drawings/_rels/vmlDrawing5.vml.rels><?xml version="1.0" encoding="UTF-8"?>

<Relationships xmlns="http://schemas.openxmlformats.org/package/2006/relationships">
  <Relationship Id="rId1" Type="http://schemas.openxmlformats.org/officeDocument/2006/relationships/image" Target="../media/image1.emf"/>
</Relationships>

</file>

<file path=ppt/drawings/_rels/vmlDrawing50.vml.rels><?xml version="1.0" encoding="UTF-8"?>

<Relationships xmlns="http://schemas.openxmlformats.org/package/2006/relationships">
  <Relationship Id="rId1" Type="http://schemas.openxmlformats.org/officeDocument/2006/relationships/image" Target="../media/image1.emf"/>
</Relationships>

</file>

<file path=ppt/drawings/_rels/vmlDrawing51.vml.rels><?xml version="1.0" encoding="UTF-8"?>

<Relationships xmlns="http://schemas.openxmlformats.org/package/2006/relationships">
  <Relationship Id="rId1" Type="http://schemas.openxmlformats.org/officeDocument/2006/relationships/image" Target="../media/image1.emf"/>
</Relationships>

</file>

<file path=ppt/drawings/_rels/vmlDrawing52.vml.rels><?xml version="1.0" encoding="UTF-8"?>

<Relationships xmlns="http://schemas.openxmlformats.org/package/2006/relationships">
  <Relationship Id="rId1" Type="http://schemas.openxmlformats.org/officeDocument/2006/relationships/image" Target="../media/image1.emf"/>
</Relationships>

</file>

<file path=ppt/drawings/_rels/vmlDrawing53.vml.rels><?xml version="1.0" encoding="UTF-8"?>

<Relationships xmlns="http://schemas.openxmlformats.org/package/2006/relationships">
  <Relationship Id="rId1" Type="http://schemas.openxmlformats.org/officeDocument/2006/relationships/image" Target="../media/image1.emf"/>
</Relationships>

</file>

<file path=ppt/drawings/_rels/vmlDrawing54.vml.rels><?xml version="1.0" encoding="UTF-8"?>

<Relationships xmlns="http://schemas.openxmlformats.org/package/2006/relationships">
  <Relationship Id="rId1" Type="http://schemas.openxmlformats.org/officeDocument/2006/relationships/image" Target="../media/image1.emf"/>
</Relationships>

</file>

<file path=ppt/drawings/_rels/vmlDrawing55.vml.rels><?xml version="1.0" encoding="UTF-8"?>

<Relationships xmlns="http://schemas.openxmlformats.org/package/2006/relationships">
  <Relationship Id="rId1" Type="http://schemas.openxmlformats.org/officeDocument/2006/relationships/image" Target="../media/image1.emf"/>
</Relationships>

</file>

<file path=ppt/drawings/_rels/vmlDrawing56.vml.rels><?xml version="1.0" encoding="UTF-8"?>

<Relationships xmlns="http://schemas.openxmlformats.org/package/2006/relationships">
  <Relationship Id="rId1" Type="http://schemas.openxmlformats.org/officeDocument/2006/relationships/image" Target="../media/image1.emf"/>
</Relationships>

</file>

<file path=ppt/drawings/_rels/vmlDrawing57.vml.rels><?xml version="1.0" encoding="UTF-8"?>

<Relationships xmlns="http://schemas.openxmlformats.org/package/2006/relationships">
  <Relationship Id="rId1" Type="http://schemas.openxmlformats.org/officeDocument/2006/relationships/image" Target="../media/image1.emf"/>
</Relationships>

</file>

<file path=ppt/drawings/_rels/vmlDrawing6.vml.rels><?xml version="1.0" encoding="UTF-8"?>

<Relationships xmlns="http://schemas.openxmlformats.org/package/2006/relationships">
  <Relationship Id="rId1" Type="http://schemas.openxmlformats.org/officeDocument/2006/relationships/image" Target="../media/image1.emf"/>
</Relationships>

</file>

<file path=ppt/drawings/_rels/vmlDrawing7.vml.rels><?xml version="1.0" encoding="UTF-8"?>

<Relationships xmlns="http://schemas.openxmlformats.org/package/2006/relationships">
  <Relationship Id="rId1" Type="http://schemas.openxmlformats.org/officeDocument/2006/relationships/image" Target="../media/image1.emf"/>
</Relationships>

</file>

<file path=ppt/drawings/_rels/vmlDrawing8.vml.rels><?xml version="1.0" encoding="UTF-8"?>

<Relationships xmlns="http://schemas.openxmlformats.org/package/2006/relationships">
  <Relationship Id="rId1" Type="http://schemas.openxmlformats.org/officeDocument/2006/relationships/image" Target="../media/image1.emf"/>
</Relationships>

</file>

<file path=ppt/drawings/_rels/vmlDrawing9.vml.rels><?xml version="1.0" encoding="UTF-8"?>

<Relationships xmlns="http://schemas.openxmlformats.org/package/2006/relationships">
  <Relationship Id="rId1" Type="http://schemas.openxmlformats.org/officeDocument/2006/relationships/image" Target="../media/image1.emf"/>
</Relationships>

</file>

<file path=ppt/handoutMasters/_rels/handoutMaster1.xml.rels><?xml version="1.0" encoding="UTF-8"?>

<Relationships xmlns="http://schemas.openxmlformats.org/package/2006/relationships">
  <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EF4DB02A-0BB9-49AA-8CF3-C36C6000C21F}" type="datetimeFigureOut">
              <a:rPr lang="en-US" smtClean="0"/>
              <a:t>2/8/2016</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42AADE6D-8F6B-4571-B5E5-343917C98718}" type="slidenum">
              <a:rPr lang="en-US" smtClean="0"/>
              <a:t>‹#›</a:t>
            </a:fld>
            <a:endParaRPr lang="en-US" dirty="0"/>
          </a:p>
        </p:txBody>
      </p:sp>
    </p:spTree>
    <p:extLst>
      <p:ext uri="{BB962C8B-B14F-4D97-AF65-F5344CB8AC3E}">
        <p14:creationId xmlns:p14="http://schemas.microsoft.com/office/powerpoint/2010/main" val="272815648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3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7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7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2.xml"/>
</Relationships>

</file>

<file path=ppt/notesSlides/_rels/notesSlide7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3.xml"/>
</Relationships>

</file>

<file path=ppt/notesSlides/_rels/notesSlide7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4.xml"/>
</Relationships>

</file>

<file path=ppt/notesSlides/_rels/notesSlide7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5.xml"/>
</Relationships>

</file>

<file path=ppt/notesSlides/_rels/notesSlide7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6.xml"/>
</Relationships>

</file>

<file path=ppt/notesSlides/_rels/notesSlide7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7.xml"/>
</Relationships>

</file>

<file path=ppt/notesSlides/_rels/notesSlide7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8.xml"/>
</Relationships>

</file>

<file path=ppt/notesSlides/_rels/notesSlide7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9.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8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0.xml"/>
</Relationships>

</file>

<file path=ppt/notesSlides/_rels/notesSlide8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1.xml"/>
</Relationships>

</file>

<file path=ppt/notesSlides/_rels/notesSlide8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2.xml"/>
</Relationships>

</file>

<file path=ppt/notesSlides/_rels/notesSlide8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3.xml"/>
</Relationships>

</file>

<file path=ppt/notesSlides/_rels/notesSlide8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4.xml"/>
</Relationships>

</file>

<file path=ppt/notesSlides/_rels/notesSlide8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5.xml"/>
</Relationships>

</file>

<file path=ppt/notesSlides/_rels/notesSlide8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6.xml"/>
</Relationships>

</file>

<file path=ppt/notesSlides/_rels/notesSlide8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7.xml"/>
</Relationships>

</file>

<file path=ppt/notesSlides/_rels/notesSlide8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91605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75174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432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033184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250089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554347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48211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indent="-171450">
              <a:buFont typeface="Arial" panose="020B0604020202020204" pitchFamily="34" charset="0"/>
              <a:buChar char="•"/>
            </a:pPr>
            <a:endParaRPr dirty="0"/>
          </a:p>
        </p:txBody>
      </p:sp>
    </p:spTree>
    <p:extLst>
      <p:ext uri="{BB962C8B-B14F-4D97-AF65-F5344CB8AC3E}">
        <p14:creationId xmlns:p14="http://schemas.microsoft.com/office/powerpoint/2010/main" val="3953609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150037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943723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752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1974337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521464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096350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38722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669685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625792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821302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42380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860689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778263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88438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086623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193825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a:spcBef>
                <a:spcPts val="0"/>
              </a:spcBef>
              <a:spcAft>
                <a:spcPts val="0"/>
              </a:spcAft>
            </a:pPr>
            <a:endParaRPr lang="en-US" dirty="0"/>
          </a:p>
        </p:txBody>
      </p:sp>
    </p:spTree>
    <p:extLst>
      <p:ext uri="{BB962C8B-B14F-4D97-AF65-F5344CB8AC3E}">
        <p14:creationId xmlns:p14="http://schemas.microsoft.com/office/powerpoint/2010/main" val="3177432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470844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pPr>
            <a:endParaRPr dirty="0"/>
          </a:p>
        </p:txBody>
      </p:sp>
    </p:spTree>
    <p:extLst>
      <p:ext uri="{BB962C8B-B14F-4D97-AF65-F5344CB8AC3E}">
        <p14:creationId xmlns:p14="http://schemas.microsoft.com/office/powerpoint/2010/main" val="1512564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96328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4077321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212366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904093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670184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03086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898139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713264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a:lnSpc>
                <a:spcPct val="100000"/>
              </a:lnSpc>
            </a:pPr>
            <a:endParaRPr lang="en-US" dirty="0"/>
          </a:p>
        </p:txBody>
      </p:sp>
    </p:spTree>
    <p:extLst>
      <p:ext uri="{BB962C8B-B14F-4D97-AF65-F5344CB8AC3E}">
        <p14:creationId xmlns:p14="http://schemas.microsoft.com/office/powerpoint/2010/main" val="3729424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030168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054594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340058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360566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0330984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69067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289176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72877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56389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9574050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417461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6973525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691460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372401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9911175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pPr marL="1714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dirty="0"/>
          </a:p>
        </p:txBody>
      </p:sp>
    </p:spTree>
    <p:extLst>
      <p:ext uri="{BB962C8B-B14F-4D97-AF65-F5344CB8AC3E}">
        <p14:creationId xmlns:p14="http://schemas.microsoft.com/office/powerpoint/2010/main" val="29911175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1345433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3546621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36121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588053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156799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1336060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072406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4135439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76404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6798113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2279298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0761441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3136473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21106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983813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222326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415772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299085" marR="5080" lvl="1" indent="-286385">
              <a:spcBef>
                <a:spcPts val="600"/>
              </a:spcBef>
              <a:buClr>
                <a:srgbClr val="091D5D"/>
              </a:buClr>
              <a:buFont typeface="Arial"/>
              <a:buChar char="•"/>
              <a:tabLst>
                <a:tab pos="299720" algn="l"/>
              </a:tabLst>
            </a:pPr>
            <a:endParaRPr lang="en-US" dirty="0"/>
          </a:p>
        </p:txBody>
      </p:sp>
    </p:spTree>
    <p:extLst>
      <p:ext uri="{BB962C8B-B14F-4D97-AF65-F5344CB8AC3E}">
        <p14:creationId xmlns:p14="http://schemas.microsoft.com/office/powerpoint/2010/main" val="42658990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5080" lvl="1" indent="0">
              <a:spcBef>
                <a:spcPts val="600"/>
              </a:spcBef>
              <a:buClr>
                <a:srgbClr val="091D5D"/>
              </a:buClr>
              <a:buFont typeface="Arial"/>
              <a:buNone/>
              <a:tabLst>
                <a:tab pos="299720" algn="l"/>
              </a:tabLst>
            </a:pPr>
            <a:endParaRPr lang="en-US" dirty="0"/>
          </a:p>
        </p:txBody>
      </p:sp>
    </p:spTree>
    <p:extLst>
      <p:ext uri="{BB962C8B-B14F-4D97-AF65-F5344CB8AC3E}">
        <p14:creationId xmlns:p14="http://schemas.microsoft.com/office/powerpoint/2010/main" val="17137925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8190867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108487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126002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954087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72084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53582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685800" y="4400550"/>
            <a:ext cx="5486400" cy="3600450"/>
          </a:xfrm>
          <a:prstGeom prst="rect">
            <a:avLst/>
          </a:prstGeom>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1291993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3231982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036639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15674326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9328153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41925653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15993636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indent="-171450">
              <a:buFont typeface="Arial" panose="020B0604020202020204" pitchFamily="34" charset="0"/>
              <a:buChar char="•"/>
            </a:pPr>
            <a:endParaRPr dirty="0"/>
          </a:p>
        </p:txBody>
      </p:sp>
    </p:spTree>
    <p:extLst>
      <p:ext uri="{BB962C8B-B14F-4D97-AF65-F5344CB8AC3E}">
        <p14:creationId xmlns:p14="http://schemas.microsoft.com/office/powerpoint/2010/main" val="30253265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927725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61478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186140296"/>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2.png"/>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image2.png"/>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4.xml"/>
  <Relationship Id="rId2" Type="http://schemas.openxmlformats.org/officeDocument/2006/relationships/image" Target="../media/image2.png"/>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269C8C7-0510-40A8-A3C5-BE748963D884}" type="datetime1">
              <a:rPr lang="en-US" smtClean="0"/>
              <a:t>2/8/2016</a:t>
            </a:fld>
            <a:endParaRPr lang="en-US" dirty="0"/>
          </a:p>
        </p:txBody>
      </p:sp>
      <p:sp>
        <p:nvSpPr>
          <p:cNvPr id="6" name="Holder 6"/>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5FE7047-8218-484A-8F3D-3BFE63B1A04D}" type="datetime1">
              <a:rPr lang="en-US" smtClean="0">
                <a:solidFill>
                  <a:prstClr val="black">
                    <a:tint val="75000"/>
                  </a:prstClr>
                </a:solidFill>
              </a:rPr>
              <a:t>2/8/2016</a:t>
            </a:fld>
            <a:endParaRPr lang="en-US" dirty="0">
              <a:solidFill>
                <a:prstClr val="black">
                  <a:tint val="75000"/>
                </a:prstClr>
              </a:solidFill>
            </a:endParaRPr>
          </a:p>
        </p:txBody>
      </p:sp>
      <p:sp>
        <p:nvSpPr>
          <p:cNvPr id="7"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269054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7B46AB94-47FE-4E95-9770-810FE40FBF45}" type="datetime1">
              <a:rPr lang="en-US" smtClean="0">
                <a:solidFill>
                  <a:prstClr val="black">
                    <a:tint val="75000"/>
                  </a:prstClr>
                </a:solidFill>
              </a:rPr>
              <a:t>2/8/2016</a:t>
            </a:fld>
            <a:endParaRPr lang="en-US" dirty="0">
              <a:solidFill>
                <a:prstClr val="black">
                  <a:tint val="75000"/>
                </a:prstClr>
              </a:solidFill>
            </a:endParaRPr>
          </a:p>
        </p:txBody>
      </p:sp>
      <p:sp>
        <p:nvSpPr>
          <p:cNvPr id="6" name="Holder 6"/>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1125763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35E89684-7A46-483B-A7CC-43A290AD5261}" type="datetime1">
              <a:rPr lang="en-US" smtClean="0">
                <a:solidFill>
                  <a:prstClr val="black">
                    <a:tint val="75000"/>
                  </a:prstClr>
                </a:solidFill>
              </a:rPr>
              <a:t>2/8/2016</a:t>
            </a:fld>
            <a:endParaRPr lang="en-US" dirty="0">
              <a:solidFill>
                <a:prstClr val="black">
                  <a:tint val="75000"/>
                </a:prstClr>
              </a:solidFill>
            </a:endParaRPr>
          </a:p>
        </p:txBody>
      </p:sp>
      <p:sp>
        <p:nvSpPr>
          <p:cNvPr id="6" name="Holder 6"/>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2996811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19070EC-C972-4C5F-8112-0F7B3658C81D}" type="datetime1">
              <a:rPr lang="en-US" smtClean="0">
                <a:solidFill>
                  <a:prstClr val="black">
                    <a:tint val="75000"/>
                  </a:prstClr>
                </a:solidFill>
              </a:rPr>
              <a:t>2/8/2016</a:t>
            </a:fld>
            <a:endParaRPr lang="en-US" dirty="0">
              <a:solidFill>
                <a:prstClr val="black">
                  <a:tint val="75000"/>
                </a:prstClr>
              </a:solidFill>
            </a:endParaRPr>
          </a:p>
        </p:txBody>
      </p:sp>
      <p:sp>
        <p:nvSpPr>
          <p:cNvPr id="7" name="Holder 7"/>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417001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A4B1E709-B0DB-4741-87AD-DE1A450AA902}" type="datetime1">
              <a:rPr lang="en-US" smtClean="0">
                <a:solidFill>
                  <a:prstClr val="black">
                    <a:tint val="75000"/>
                  </a:prstClr>
                </a:solidFill>
              </a:rPr>
              <a:t>2/8/2016</a:t>
            </a:fld>
            <a:endParaRPr lang="en-US" dirty="0">
              <a:solidFill>
                <a:prstClr val="black">
                  <a:tint val="75000"/>
                </a:prstClr>
              </a:solidFill>
            </a:endParaRPr>
          </a:p>
        </p:txBody>
      </p:sp>
      <p:sp>
        <p:nvSpPr>
          <p:cNvPr id="5" name="Holder 5"/>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2409628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solidFill>
                <a:prstClr val="black"/>
              </a:solidFill>
            </a:endParaRPr>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B9BBBE3C-12B6-43EF-A671-6171A27ABE74}" type="datetime1">
              <a:rPr lang="en-US" smtClean="0">
                <a:solidFill>
                  <a:prstClr val="black">
                    <a:tint val="75000"/>
                  </a:prstClr>
                </a:solidFill>
              </a:rPr>
              <a:t>2/8/2016</a:t>
            </a:fld>
            <a:endParaRPr lang="en-US" dirty="0">
              <a:solidFill>
                <a:prstClr val="black">
                  <a:tint val="75000"/>
                </a:prstClr>
              </a:solidFill>
            </a:endParaRPr>
          </a:p>
        </p:txBody>
      </p:sp>
      <p:sp>
        <p:nvSpPr>
          <p:cNvPr id="4" name="Holder 4"/>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863518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BF8FF8B2-85C1-40DA-A45A-9D646A46B715}" type="datetime1">
              <a:rPr lang="en-US" smtClean="0">
                <a:solidFill>
                  <a:prstClr val="black">
                    <a:tint val="75000"/>
                  </a:prstClr>
                </a:solidFill>
              </a:rPr>
              <a:t>2/8/2016</a:t>
            </a:fld>
            <a:endParaRPr lang="en-US" dirty="0">
              <a:solidFill>
                <a:prstClr val="black">
                  <a:tint val="75000"/>
                </a:prstClr>
              </a:solidFill>
            </a:endParaRPr>
          </a:p>
        </p:txBody>
      </p:sp>
      <p:sp>
        <p:nvSpPr>
          <p:cNvPr id="7"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2033328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4A5185C6-1452-4612-BB05-1BE157652B2D}" type="datetime1">
              <a:rPr lang="en-US" smtClean="0">
                <a:solidFill>
                  <a:prstClr val="black">
                    <a:tint val="75000"/>
                  </a:prstClr>
                </a:solidFill>
              </a:rPr>
              <a:t>2/8/2016</a:t>
            </a:fld>
            <a:endParaRPr lang="en-US" dirty="0">
              <a:solidFill>
                <a:prstClr val="black">
                  <a:tint val="75000"/>
                </a:prstClr>
              </a:solidFill>
            </a:endParaRPr>
          </a:p>
        </p:txBody>
      </p:sp>
      <p:sp>
        <p:nvSpPr>
          <p:cNvPr id="7"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1455675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7825837A-E22D-4DD5-A17D-34675797E1D9}" type="datetime1">
              <a:rPr lang="en-US" smtClean="0">
                <a:solidFill>
                  <a:prstClr val="black">
                    <a:tint val="75000"/>
                  </a:prstClr>
                </a:solidFill>
              </a:rPr>
              <a:t>2/8/2016</a:t>
            </a:fld>
            <a:endParaRPr lang="en-US" dirty="0">
              <a:solidFill>
                <a:prstClr val="black">
                  <a:tint val="75000"/>
                </a:prstClr>
              </a:solidFill>
            </a:endParaRPr>
          </a:p>
        </p:txBody>
      </p:sp>
      <p:sp>
        <p:nvSpPr>
          <p:cNvPr id="9"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3125784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E83838A-F21C-45F9-B5CE-5822E6E788AA}" type="datetime1">
              <a:rPr lang="en-US" smtClean="0">
                <a:solidFill>
                  <a:prstClr val="black">
                    <a:tint val="75000"/>
                  </a:prstClr>
                </a:solidFill>
              </a:rPr>
              <a:t>2/8/2016</a:t>
            </a:fld>
            <a:endParaRPr lang="en-US" dirty="0">
              <a:solidFill>
                <a:prstClr val="black">
                  <a:tint val="75000"/>
                </a:prstClr>
              </a:solidFill>
            </a:endParaRPr>
          </a:p>
        </p:txBody>
      </p:sp>
      <p:sp>
        <p:nvSpPr>
          <p:cNvPr id="7"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247190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DE8D7C21-EC2A-4E88-B5AB-1EE6952CD9DC}" type="datetime1">
              <a:rPr lang="en-US" smtClean="0"/>
              <a:t>2/8/2016</a:t>
            </a:fld>
            <a:endParaRPr lang="en-US" dirty="0"/>
          </a:p>
        </p:txBody>
      </p:sp>
      <p:sp>
        <p:nvSpPr>
          <p:cNvPr id="6" name="Holder 6"/>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solidFill>
                <a:prstClr val="black"/>
              </a:solidFill>
            </a:endParaRPr>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0D8E792-1729-4370-A412-4A2532CC9D25}" type="datetime1">
              <a:rPr lang="en-US" smtClean="0">
                <a:solidFill>
                  <a:prstClr val="black">
                    <a:tint val="75000"/>
                  </a:prstClr>
                </a:solidFill>
              </a:rPr>
              <a:t>2/8/2016</a:t>
            </a:fld>
            <a:endParaRPr lang="en-US" dirty="0">
              <a:solidFill>
                <a:prstClr val="black">
                  <a:tint val="75000"/>
                </a:prstClr>
              </a:solidFill>
            </a:endParaRPr>
          </a:p>
        </p:txBody>
      </p:sp>
      <p:sp>
        <p:nvSpPr>
          <p:cNvPr id="8"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277198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3BD9B1D-F114-4E59-A019-5725A4EB9106}" type="datetime1">
              <a:rPr lang="en-US" smtClean="0"/>
              <a:t>2/8/2016</a:t>
            </a:fld>
            <a:endParaRPr lang="en-US" dirty="0"/>
          </a:p>
        </p:txBody>
      </p:sp>
      <p:sp>
        <p:nvSpPr>
          <p:cNvPr id="7" name="Holder 7"/>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79776B14-8467-420C-AAEE-2C822687104E}" type="datetime1">
              <a:rPr lang="en-US" smtClean="0"/>
              <a:t>2/8/2016</a:t>
            </a:fld>
            <a:endParaRPr lang="en-US" dirty="0"/>
          </a:p>
        </p:txBody>
      </p:sp>
      <p:sp>
        <p:nvSpPr>
          <p:cNvPr id="5" name="Holder 5"/>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ACBC9976-A0F3-4C1D-9283-F203D7722FDA}" type="datetime1">
              <a:rPr lang="en-US" smtClean="0"/>
              <a:t>2/8/2016</a:t>
            </a:fld>
            <a:endParaRPr lang="en-US" dirty="0"/>
          </a:p>
        </p:txBody>
      </p:sp>
      <p:sp>
        <p:nvSpPr>
          <p:cNvPr id="4" name="Holder 4"/>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55B7C66-5AC4-42F0-86FE-11215774D60B}" type="datetime1">
              <a:rPr lang="en-US" smtClean="0">
                <a:solidFill>
                  <a:prstClr val="black">
                    <a:tint val="75000"/>
                  </a:prstClr>
                </a:solidFill>
              </a:rPr>
              <a:t>2/8/2016</a:t>
            </a:fld>
            <a:endParaRPr lang="en-US" dirty="0">
              <a:solidFill>
                <a:prstClr val="black">
                  <a:tint val="75000"/>
                </a:prstClr>
              </a:solidFill>
            </a:endParaRPr>
          </a:p>
        </p:txBody>
      </p:sp>
      <p:sp>
        <p:nvSpPr>
          <p:cNvPr id="7"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97618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75216B3-BAAA-4DD3-A872-33B7CD20E40C}" type="datetime1">
              <a:rPr lang="en-US" smtClean="0">
                <a:solidFill>
                  <a:prstClr val="black">
                    <a:tint val="75000"/>
                  </a:prstClr>
                </a:solidFill>
              </a:rPr>
              <a:t>2/8/2016</a:t>
            </a:fld>
            <a:endParaRPr lang="en-US" dirty="0">
              <a:solidFill>
                <a:prstClr val="black">
                  <a:tint val="75000"/>
                </a:prstClr>
              </a:solidFill>
            </a:endParaRPr>
          </a:p>
        </p:txBody>
      </p:sp>
      <p:sp>
        <p:nvSpPr>
          <p:cNvPr id="7"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320424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56914E1-B5EC-436F-9D4B-B6FB2E7B23E6}" type="datetime1">
              <a:rPr lang="en-US" smtClean="0">
                <a:solidFill>
                  <a:prstClr val="black">
                    <a:tint val="75000"/>
                  </a:prstClr>
                </a:solidFill>
              </a:rPr>
              <a:t>2/8/2016</a:t>
            </a:fld>
            <a:endParaRPr lang="en-US" dirty="0">
              <a:solidFill>
                <a:prstClr val="black">
                  <a:tint val="75000"/>
                </a:prstClr>
              </a:solidFill>
            </a:endParaRPr>
          </a:p>
        </p:txBody>
      </p:sp>
      <p:sp>
        <p:nvSpPr>
          <p:cNvPr id="8"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128978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EFDEB0C-0498-4676-8E44-3627E963F216}" type="datetime1">
              <a:rPr lang="en-US" smtClean="0">
                <a:solidFill>
                  <a:prstClr val="black">
                    <a:tint val="75000"/>
                  </a:prstClr>
                </a:solidFill>
              </a:rPr>
              <a:t>2/8/2016</a:t>
            </a:fld>
            <a:endParaRPr lang="en-US" dirty="0">
              <a:solidFill>
                <a:prstClr val="black">
                  <a:tint val="75000"/>
                </a:prstClr>
              </a:solidFill>
            </a:endParaRPr>
          </a:p>
        </p:txBody>
      </p:sp>
      <p:sp>
        <p:nvSpPr>
          <p:cNvPr id="6"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3315860228"/>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 Id="rId7" Type="http://schemas.openxmlformats.org/officeDocument/2006/relationships/vmlDrawing" Target="../drawings/vmlDrawing1.vml"/>
  <Relationship Id="rId8" Type="http://schemas.openxmlformats.org/officeDocument/2006/relationships/tags" Target="../tags/tag1.xml"/>
  <Relationship Id="rId9" Type="http://schemas.openxmlformats.org/officeDocument/2006/relationships/oleObject" Target="../embeddings/oleObject1.bin"/>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6.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theme" Target="../theme/theme2.xml"/>
  <Relationship Id="rId7" Type="http://schemas.openxmlformats.org/officeDocument/2006/relationships/vmlDrawing" Target="../drawings/vmlDrawing2.vml"/>
  <Relationship Id="rId8" Type="http://schemas.openxmlformats.org/officeDocument/2006/relationships/tags" Target="../tags/tag2.xml"/>
  <Relationship Id="rId9" Type="http://schemas.openxmlformats.org/officeDocument/2006/relationships/oleObject" Target="../embeddings/oleObject2.bin"/>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11.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theme" Target="../theme/theme3.xml"/>
  <Relationship Id="rId7" Type="http://schemas.openxmlformats.org/officeDocument/2006/relationships/vmlDrawing" Target="../drawings/vmlDrawing3.vml"/>
  <Relationship Id="rId8" Type="http://schemas.openxmlformats.org/officeDocument/2006/relationships/tags" Target="../tags/tag3.xml"/>
  <Relationship Id="rId9" Type="http://schemas.openxmlformats.org/officeDocument/2006/relationships/oleObject" Target="../embeddings/oleObject3.bin"/>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16.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17.xml"/>
  <Relationship Id="rId3" Type="http://schemas.openxmlformats.org/officeDocument/2006/relationships/slideLayout" Target="../slideLayouts/slideLayout18.xml"/>
  <Relationship Id="rId4" Type="http://schemas.openxmlformats.org/officeDocument/2006/relationships/slideLayout" Target="../slideLayouts/slideLayout19.xml"/>
  <Relationship Id="rId5" Type="http://schemas.openxmlformats.org/officeDocument/2006/relationships/slideLayout" Target="../slideLayouts/slideLayout20.xml"/>
  <Relationship Id="rId6" Type="http://schemas.openxmlformats.org/officeDocument/2006/relationships/theme" Target="../theme/theme4.xml"/>
  <Relationship Id="rId7" Type="http://schemas.openxmlformats.org/officeDocument/2006/relationships/vmlDrawing" Target="../drawings/vmlDrawing4.vml"/>
  <Relationship Id="rId8" Type="http://schemas.openxmlformats.org/officeDocument/2006/relationships/tags" Target="../tags/tag4.xml"/>
  <Relationship Id="rId9" Type="http://schemas.openxmlformats.org/officeDocument/2006/relationships/oleObject" Target="../embeddings/oleObject4.bin"/>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ext uri="{D42A27DB-BD31-4B8C-83A1-F6EECF244321}">
                <p14:modId xmlns:p14="http://schemas.microsoft.com/office/powerpoint/2010/main" val="19439823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4803"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6"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468"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C89078C2-31AB-40D8-84D5-E7BE3E73E677}" type="datetime1">
              <a:rPr lang="en-US" smtClean="0">
                <a:solidFill>
                  <a:prstClr val="black">
                    <a:tint val="75000"/>
                  </a:prstClr>
                </a:solidFill>
              </a:rPr>
              <a:t>2/8/2016</a:t>
            </a:fld>
            <a:endParaRPr lang="en-US" dirty="0">
              <a:solidFill>
                <a:prstClr val="black">
                  <a:tint val="75000"/>
                </a:prstClr>
              </a:solidFill>
            </a:endParaRPr>
          </a:p>
        </p:txBody>
      </p:sp>
      <p:sp>
        <p:nvSpPr>
          <p:cNvPr id="9" name="Holder 6"/>
          <p:cNvSpPr>
            <a:spLocks noGrp="1"/>
          </p:cNvSpPr>
          <p:nvPr>
            <p:ph type="sldNum" sz="quarter" idx="4"/>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40247588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2558"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6"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9129189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701"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9" name="Holder 6"/>
          <p:cNvSpPr>
            <a:spLocks noGrp="1"/>
          </p:cNvSpPr>
          <p:nvPr>
            <p:ph type="sldNum" sz="quarter" idx="4"/>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33838610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jpg"/>
  <Relationship Id="rId4" Type="http://schemas.openxmlformats.org/officeDocument/2006/relationships/image" Target="../media/image4.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
  <Relationship Id="rId1" Type="http://schemas.openxmlformats.org/officeDocument/2006/relationships/vmlDrawing" Target="../drawings/vmlDrawing9.vml"/>
  <Relationship Id="rId2" Type="http://schemas.openxmlformats.org/officeDocument/2006/relationships/tags" Target="../tags/tag9.xml"/>
  <Relationship Id="rId3" Type="http://schemas.openxmlformats.org/officeDocument/2006/relationships/slideLayout" Target="../slideLayouts/slideLayout2.xml"/>
  <Relationship Id="rId4" Type="http://schemas.openxmlformats.org/officeDocument/2006/relationships/notesSlide" Target="../notesSlides/notesSlide11.xml"/>
  <Relationship Id="rId5" Type="http://schemas.openxmlformats.org/officeDocument/2006/relationships/oleObject" Target="../embeddings/oleObject9.bin"/>
  <Relationship Id="rId6" Type="http://schemas.openxmlformats.org/officeDocument/2006/relationships/image" Target="../media/image1.emf"/>
  <Relationship Id="rId7" Type="http://schemas.openxmlformats.org/officeDocument/2006/relationships/image" Target="../media/image10.png"/>
  <Relationship Id="rId8" Type="http://schemas.openxmlformats.org/officeDocument/2006/relationships/image" Target="../media/image11.png"/>
  <Relationship Id="rId9" Type="http://schemas.openxmlformats.org/officeDocument/2006/relationships/image" Target="../media/image12.png"/>
</Relationships>

</file>

<file path=ppt/slides/_rels/slide12.xml.rels><?xml version="1.0" encoding="UTF-8"?>

<Relationships xmlns="http://schemas.openxmlformats.org/package/2006/relationships">
  <Relationship Id="rId1" Type="http://schemas.openxmlformats.org/officeDocument/2006/relationships/vmlDrawing" Target="../drawings/vmlDrawing10.vml"/>
  <Relationship Id="rId2" Type="http://schemas.openxmlformats.org/officeDocument/2006/relationships/tags" Target="../tags/tag10.xml"/>
  <Relationship Id="rId3" Type="http://schemas.openxmlformats.org/officeDocument/2006/relationships/slideLayout" Target="../slideLayouts/slideLayout2.xml"/>
  <Relationship Id="rId4" Type="http://schemas.openxmlformats.org/officeDocument/2006/relationships/notesSlide" Target="../notesSlides/notesSlide12.xml"/>
  <Relationship Id="rId5" Type="http://schemas.openxmlformats.org/officeDocument/2006/relationships/oleObject" Target="../embeddings/oleObject10.bin"/>
  <Relationship Id="rId6" Type="http://schemas.openxmlformats.org/officeDocument/2006/relationships/image" Target="../media/image1.emf"/>
  <Relationship Id="rId7" Type="http://schemas.openxmlformats.org/officeDocument/2006/relationships/image" Target="../media/image13.png"/>
  <Relationship Id="rId8" Type="http://schemas.openxmlformats.org/officeDocument/2006/relationships/image" Target="../media/image14.png"/>
  <Relationship Id="rId9" Type="http://schemas.openxmlformats.org/officeDocument/2006/relationships/image" Target="../media/image15.png"/>
</Relationships>

</file>

<file path=ppt/slides/_rels/slide13.xml.rels><?xml version="1.0" encoding="UTF-8"?>

<Relationships xmlns="http://schemas.openxmlformats.org/package/2006/relationships">
  <Relationship Id="rId1" Type="http://schemas.openxmlformats.org/officeDocument/2006/relationships/vmlDrawing" Target="../drawings/vmlDrawing11.vml"/>
  <Relationship Id="rId2" Type="http://schemas.openxmlformats.org/officeDocument/2006/relationships/tags" Target="../tags/tag11.xml"/>
  <Relationship Id="rId3" Type="http://schemas.openxmlformats.org/officeDocument/2006/relationships/slideLayout" Target="../slideLayouts/slideLayout2.xml"/>
  <Relationship Id="rId4" Type="http://schemas.openxmlformats.org/officeDocument/2006/relationships/notesSlide" Target="../notesSlides/notesSlide13.xml"/>
  <Relationship Id="rId5" Type="http://schemas.openxmlformats.org/officeDocument/2006/relationships/oleObject" Target="../embeddings/oleObject11.bin"/>
  <Relationship Id="rId6" Type="http://schemas.openxmlformats.org/officeDocument/2006/relationships/image" Target="../media/image1.emf"/>
  <Relationship Id="rId7" Type="http://schemas.openxmlformats.org/officeDocument/2006/relationships/image" Target="../media/image16.png"/>
  <Relationship Id="rId8" Type="http://schemas.openxmlformats.org/officeDocument/2006/relationships/image" Target="../media/image17.png"/>
  <Relationship Id="rId9" Type="http://schemas.openxmlformats.org/officeDocument/2006/relationships/image" Target="../media/image18.pn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9.png"/>
  <Relationship Id="rId4" Type="http://schemas.openxmlformats.org/officeDocument/2006/relationships/image" Target="../media/image20.png"/>
</Relationships>

</file>

<file path=ppt/slides/_rels/slide15.xml.rels><?xml version="1.0" encoding="UTF-8"?>

<Relationships xmlns="http://schemas.openxmlformats.org/package/2006/relationships">
  <Relationship Id="rId1" Type="http://schemas.openxmlformats.org/officeDocument/2006/relationships/vmlDrawing" Target="../drawings/vmlDrawing12.vml"/>
  <Relationship Id="rId2" Type="http://schemas.openxmlformats.org/officeDocument/2006/relationships/tags" Target="../tags/tag12.xml"/>
  <Relationship Id="rId3" Type="http://schemas.openxmlformats.org/officeDocument/2006/relationships/slideLayout" Target="../slideLayouts/slideLayout2.xml"/>
  <Relationship Id="rId4" Type="http://schemas.openxmlformats.org/officeDocument/2006/relationships/notesSlide" Target="../notesSlides/notesSlide15.xml"/>
  <Relationship Id="rId5" Type="http://schemas.openxmlformats.org/officeDocument/2006/relationships/oleObject" Target="../embeddings/oleObject12.bin"/>
  <Relationship Id="rId6" Type="http://schemas.openxmlformats.org/officeDocument/2006/relationships/image" Target="../media/image1.emf"/>
  <Relationship Id="rId7" Type="http://schemas.openxmlformats.org/officeDocument/2006/relationships/image" Target="../media/image21.png"/>
</Relationships>

</file>

<file path=ppt/slides/_rels/slide16.xml.rels><?xml version="1.0" encoding="UTF-8"?>

<Relationships xmlns="http://schemas.openxmlformats.org/package/2006/relationships">
  <Relationship Id="rId1" Type="http://schemas.openxmlformats.org/officeDocument/2006/relationships/vmlDrawing" Target="../drawings/vmlDrawing13.vml"/>
  <Relationship Id="rId2" Type="http://schemas.openxmlformats.org/officeDocument/2006/relationships/tags" Target="../tags/tag13.xml"/>
  <Relationship Id="rId3" Type="http://schemas.openxmlformats.org/officeDocument/2006/relationships/slideLayout" Target="../slideLayouts/slideLayout2.xml"/>
  <Relationship Id="rId4" Type="http://schemas.openxmlformats.org/officeDocument/2006/relationships/notesSlide" Target="../notesSlides/notesSlide16.xml"/>
  <Relationship Id="rId5" Type="http://schemas.openxmlformats.org/officeDocument/2006/relationships/oleObject" Target="../embeddings/oleObject13.bin"/>
  <Relationship Id="rId6" Type="http://schemas.openxmlformats.org/officeDocument/2006/relationships/image" Target="../media/image1.emf"/>
  <Relationship Id="rId7" Type="http://schemas.openxmlformats.org/officeDocument/2006/relationships/image" Target="../media/image22.png"/>
</Relationships>

</file>

<file path=ppt/slides/_rels/slide17.xml.rels><?xml version="1.0" encoding="UTF-8"?>

<Relationships xmlns="http://schemas.openxmlformats.org/package/2006/relationships">
  <Relationship Id="rId1" Type="http://schemas.openxmlformats.org/officeDocument/2006/relationships/vmlDrawing" Target="../drawings/vmlDrawing14.vml"/>
  <Relationship Id="rId2" Type="http://schemas.openxmlformats.org/officeDocument/2006/relationships/tags" Target="../tags/tag14.xml"/>
  <Relationship Id="rId3" Type="http://schemas.openxmlformats.org/officeDocument/2006/relationships/slideLayout" Target="../slideLayouts/slideLayout2.xml"/>
  <Relationship Id="rId4" Type="http://schemas.openxmlformats.org/officeDocument/2006/relationships/notesSlide" Target="../notesSlides/notesSlide17.xml"/>
  <Relationship Id="rId5" Type="http://schemas.openxmlformats.org/officeDocument/2006/relationships/oleObject" Target="../embeddings/oleObject14.bin"/>
  <Relationship Id="rId6" Type="http://schemas.openxmlformats.org/officeDocument/2006/relationships/image" Target="../media/image1.emf"/>
  <Relationship Id="rId7" Type="http://schemas.openxmlformats.org/officeDocument/2006/relationships/image" Target="../media/image22.png"/>
</Relationships>

</file>

<file path=ppt/slides/_rels/slide18.xml.rels><?xml version="1.0" encoding="UTF-8"?>

<Relationships xmlns="http://schemas.openxmlformats.org/package/2006/relationships">
  <Relationship Id="rId1" Type="http://schemas.openxmlformats.org/officeDocument/2006/relationships/vmlDrawing" Target="../drawings/vmlDrawing15.vml"/>
  <Relationship Id="rId2" Type="http://schemas.openxmlformats.org/officeDocument/2006/relationships/tags" Target="../tags/tag15.xml"/>
  <Relationship Id="rId3" Type="http://schemas.openxmlformats.org/officeDocument/2006/relationships/slideLayout" Target="../slideLayouts/slideLayout2.xml"/>
  <Relationship Id="rId4" Type="http://schemas.openxmlformats.org/officeDocument/2006/relationships/notesSlide" Target="../notesSlides/notesSlide18.xml"/>
  <Relationship Id="rId5" Type="http://schemas.openxmlformats.org/officeDocument/2006/relationships/oleObject" Target="../embeddings/oleObject15.bin"/>
  <Relationship Id="rId6" Type="http://schemas.openxmlformats.org/officeDocument/2006/relationships/image" Target="../media/image1.emf"/>
  <Relationship Id="rId7" Type="http://schemas.openxmlformats.org/officeDocument/2006/relationships/image" Target="../media/image22.png"/>
  <Relationship Id="rId8" Type="http://schemas.openxmlformats.org/officeDocument/2006/relationships/image" Target="../media/image23.png"/>
</Relationships>

</file>

<file path=ppt/slides/_rels/slide19.xml.rels><?xml version="1.0" encoding="UTF-8"?>

<Relationships xmlns="http://schemas.openxmlformats.org/package/2006/relationships">
  <Relationship Id="rId1" Type="http://schemas.openxmlformats.org/officeDocument/2006/relationships/vmlDrawing" Target="../drawings/vmlDrawing16.vml"/>
  <Relationship Id="rId2" Type="http://schemas.openxmlformats.org/officeDocument/2006/relationships/tags" Target="../tags/tag16.xml"/>
  <Relationship Id="rId3" Type="http://schemas.openxmlformats.org/officeDocument/2006/relationships/slideLayout" Target="../slideLayouts/slideLayout2.xml"/>
  <Relationship Id="rId4" Type="http://schemas.openxmlformats.org/officeDocument/2006/relationships/notesSlide" Target="../notesSlides/notesSlide19.xml"/>
  <Relationship Id="rId5" Type="http://schemas.openxmlformats.org/officeDocument/2006/relationships/oleObject" Target="../embeddings/oleObject16.bin"/>
  <Relationship Id="rId6" Type="http://schemas.openxmlformats.org/officeDocument/2006/relationships/image" Target="../media/image1.emf"/>
  <Relationship Id="rId7" Type="http://schemas.openxmlformats.org/officeDocument/2006/relationships/image" Target="../media/image24.pn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0.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vmlDrawing" Target="../drawings/vmlDrawing17.vml"/>
  <Relationship Id="rId2" Type="http://schemas.openxmlformats.org/officeDocument/2006/relationships/tags" Target="../tags/tag17.xml"/>
  <Relationship Id="rId3" Type="http://schemas.openxmlformats.org/officeDocument/2006/relationships/slideLayout" Target="../slideLayouts/slideLayout2.xml"/>
  <Relationship Id="rId4" Type="http://schemas.openxmlformats.org/officeDocument/2006/relationships/notesSlide" Target="../notesSlides/notesSlide20.xml"/>
  <Relationship Id="rId5" Type="http://schemas.openxmlformats.org/officeDocument/2006/relationships/oleObject" Target="../embeddings/oleObject17.bin"/>
  <Relationship Id="rId6" Type="http://schemas.openxmlformats.org/officeDocument/2006/relationships/image" Target="../media/image1.emf"/>
  <Relationship Id="rId7" Type="http://schemas.openxmlformats.org/officeDocument/2006/relationships/image" Target="../media/image25.png"/>
  <Relationship Id="rId8" Type="http://schemas.openxmlformats.org/officeDocument/2006/relationships/image" Target="../media/image26.png"/>
  <Relationship Id="rId9" Type="http://schemas.openxmlformats.org/officeDocument/2006/relationships/image" Target="../media/image27.png"/>
</Relationships>

</file>

<file path=ppt/slides/_rels/slide21.xml.rels><?xml version="1.0" encoding="UTF-8"?>

<Relationships xmlns="http://schemas.openxmlformats.org/package/2006/relationships">
  <Relationship Id="rId1" Type="http://schemas.openxmlformats.org/officeDocument/2006/relationships/vmlDrawing" Target="../drawings/vmlDrawing18.vml"/>
  <Relationship Id="rId2" Type="http://schemas.openxmlformats.org/officeDocument/2006/relationships/tags" Target="../tags/tag18.xml"/>
  <Relationship Id="rId3" Type="http://schemas.openxmlformats.org/officeDocument/2006/relationships/slideLayout" Target="../slideLayouts/slideLayout2.xml"/>
  <Relationship Id="rId4" Type="http://schemas.openxmlformats.org/officeDocument/2006/relationships/notesSlide" Target="../notesSlides/notesSlide21.xml"/>
  <Relationship Id="rId5" Type="http://schemas.openxmlformats.org/officeDocument/2006/relationships/oleObject" Target="../embeddings/oleObject18.bin"/>
  <Relationship Id="rId6" Type="http://schemas.openxmlformats.org/officeDocument/2006/relationships/image" Target="../media/image1.emf"/>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
  <Relationship Id="rId1" Type="http://schemas.openxmlformats.org/officeDocument/2006/relationships/vmlDrawing" Target="../drawings/vmlDrawing19.vml"/>
  <Relationship Id="rId2" Type="http://schemas.openxmlformats.org/officeDocument/2006/relationships/tags" Target="../tags/tag19.xml"/>
  <Relationship Id="rId3" Type="http://schemas.openxmlformats.org/officeDocument/2006/relationships/slideLayout" Target="../slideLayouts/slideLayout2.xml"/>
  <Relationship Id="rId4" Type="http://schemas.openxmlformats.org/officeDocument/2006/relationships/notesSlide" Target="../notesSlides/notesSlide23.xml"/>
  <Relationship Id="rId5" Type="http://schemas.openxmlformats.org/officeDocument/2006/relationships/oleObject" Target="../embeddings/oleObject19.bin"/>
  <Relationship Id="rId6" Type="http://schemas.openxmlformats.org/officeDocument/2006/relationships/image" Target="../media/image1.emf"/>
  <Relationship Id="rId7" Type="http://schemas.openxmlformats.org/officeDocument/2006/relationships/image" Target="../media/image5.png"/>
</Relationships>

</file>

<file path=ppt/slides/_rels/slide24.xml.rels><?xml version="1.0" encoding="UTF-8"?>

<Relationships xmlns="http://schemas.openxmlformats.org/package/2006/relationships">
  <Relationship Id="rId1" Type="http://schemas.openxmlformats.org/officeDocument/2006/relationships/vmlDrawing" Target="../drawings/vmlDrawing20.vml"/>
  <Relationship Id="rId10" Type="http://schemas.openxmlformats.org/officeDocument/2006/relationships/image" Target="../media/image33.png"/>
  <Relationship Id="rId2" Type="http://schemas.openxmlformats.org/officeDocument/2006/relationships/tags" Target="../tags/tag20.xml"/>
  <Relationship Id="rId3" Type="http://schemas.openxmlformats.org/officeDocument/2006/relationships/slideLayout" Target="../slideLayouts/slideLayout2.xml"/>
  <Relationship Id="rId4" Type="http://schemas.openxmlformats.org/officeDocument/2006/relationships/notesSlide" Target="../notesSlides/notesSlide24.xml"/>
  <Relationship Id="rId5" Type="http://schemas.openxmlformats.org/officeDocument/2006/relationships/oleObject" Target="../embeddings/oleObject20.bin"/>
  <Relationship Id="rId6" Type="http://schemas.openxmlformats.org/officeDocument/2006/relationships/image" Target="../media/image1.emf"/>
  <Relationship Id="rId7" Type="http://schemas.openxmlformats.org/officeDocument/2006/relationships/image" Target="../media/image31.png"/>
  <Relationship Id="rId8" Type="http://schemas.microsoft.com/office/2007/relationships/hdphoto" Target="../media/hdphoto1.wdp"/>
  <Relationship Id="rId9" Type="http://schemas.openxmlformats.org/officeDocument/2006/relationships/image" Target="../media/image32.png"/>
</Relationships>

</file>

<file path=ppt/slides/_rels/slide25.xml.rels><?xml version="1.0" encoding="UTF-8"?>

<Relationships xmlns="http://schemas.openxmlformats.org/package/2006/relationships">
  <Relationship Id="rId1" Type="http://schemas.openxmlformats.org/officeDocument/2006/relationships/vmlDrawing" Target="../drawings/vmlDrawing21.vml"/>
  <Relationship Id="rId2" Type="http://schemas.openxmlformats.org/officeDocument/2006/relationships/tags" Target="../tags/tag21.xml"/>
  <Relationship Id="rId3" Type="http://schemas.openxmlformats.org/officeDocument/2006/relationships/slideLayout" Target="../slideLayouts/slideLayout2.xml"/>
  <Relationship Id="rId4" Type="http://schemas.openxmlformats.org/officeDocument/2006/relationships/notesSlide" Target="../notesSlides/notesSlide25.xml"/>
  <Relationship Id="rId5" Type="http://schemas.openxmlformats.org/officeDocument/2006/relationships/oleObject" Target="../embeddings/oleObject21.bin"/>
  <Relationship Id="rId6" Type="http://schemas.openxmlformats.org/officeDocument/2006/relationships/image" Target="../media/image1.emf"/>
  <Relationship Id="rId7" Type="http://schemas.openxmlformats.org/officeDocument/2006/relationships/image" Target="../media/image34.png"/>
</Relationships>

</file>

<file path=ppt/slides/_rels/slide26.xml.rels><?xml version="1.0" encoding="UTF-8"?>

<Relationships xmlns="http://schemas.openxmlformats.org/package/2006/relationships">
  <Relationship Id="rId1" Type="http://schemas.openxmlformats.org/officeDocument/2006/relationships/vmlDrawing" Target="../drawings/vmlDrawing22.vml"/>
  <Relationship Id="rId2" Type="http://schemas.openxmlformats.org/officeDocument/2006/relationships/tags" Target="../tags/tag22.xml"/>
  <Relationship Id="rId3" Type="http://schemas.openxmlformats.org/officeDocument/2006/relationships/slideLayout" Target="../slideLayouts/slideLayout2.xml"/>
  <Relationship Id="rId4" Type="http://schemas.openxmlformats.org/officeDocument/2006/relationships/notesSlide" Target="../notesSlides/notesSlide26.xml"/>
  <Relationship Id="rId5" Type="http://schemas.openxmlformats.org/officeDocument/2006/relationships/oleObject" Target="../embeddings/oleObject22.bin"/>
  <Relationship Id="rId6" Type="http://schemas.openxmlformats.org/officeDocument/2006/relationships/image" Target="../media/image1.emf"/>
  <Relationship Id="rId7" Type="http://schemas.openxmlformats.org/officeDocument/2006/relationships/image" Target="../media/image34.png"/>
</Relationships>

</file>

<file path=ppt/slides/_rels/slide27.xml.rels><?xml version="1.0" encoding="UTF-8"?>

<Relationships xmlns="http://schemas.openxmlformats.org/package/2006/relationships">
  <Relationship Id="rId1" Type="http://schemas.openxmlformats.org/officeDocument/2006/relationships/vmlDrawing" Target="../drawings/vmlDrawing23.vml"/>
  <Relationship Id="rId2" Type="http://schemas.openxmlformats.org/officeDocument/2006/relationships/tags" Target="../tags/tag23.xml"/>
  <Relationship Id="rId3" Type="http://schemas.openxmlformats.org/officeDocument/2006/relationships/slideLayout" Target="../slideLayouts/slideLayout2.xml"/>
  <Relationship Id="rId4" Type="http://schemas.openxmlformats.org/officeDocument/2006/relationships/notesSlide" Target="../notesSlides/notesSlide27.xml"/>
  <Relationship Id="rId5" Type="http://schemas.openxmlformats.org/officeDocument/2006/relationships/oleObject" Target="../embeddings/oleObject23.bin"/>
  <Relationship Id="rId6" Type="http://schemas.openxmlformats.org/officeDocument/2006/relationships/image" Target="../media/image1.emf"/>
  <Relationship Id="rId7" Type="http://schemas.openxmlformats.org/officeDocument/2006/relationships/image" Target="../media/image34.png"/>
  <Relationship Id="rId8" Type="http://schemas.openxmlformats.org/officeDocument/2006/relationships/image" Target="../media/image35.png"/>
</Relationships>

</file>

<file path=ppt/slides/_rels/slide28.xml.rels><?xml version="1.0" encoding="UTF-8"?>

<Relationships xmlns="http://schemas.openxmlformats.org/package/2006/relationships">
  <Relationship Id="rId1" Type="http://schemas.openxmlformats.org/officeDocument/2006/relationships/vmlDrawing" Target="../drawings/vmlDrawing24.vml"/>
  <Relationship Id="rId10" Type="http://schemas.openxmlformats.org/officeDocument/2006/relationships/image" Target="../media/image39.png"/>
  <Relationship Id="rId2" Type="http://schemas.openxmlformats.org/officeDocument/2006/relationships/tags" Target="../tags/tag24.xml"/>
  <Relationship Id="rId3" Type="http://schemas.openxmlformats.org/officeDocument/2006/relationships/slideLayout" Target="../slideLayouts/slideLayout2.xml"/>
  <Relationship Id="rId4" Type="http://schemas.openxmlformats.org/officeDocument/2006/relationships/notesSlide" Target="../notesSlides/notesSlide28.xml"/>
  <Relationship Id="rId5" Type="http://schemas.openxmlformats.org/officeDocument/2006/relationships/oleObject" Target="../embeddings/oleObject24.bin"/>
  <Relationship Id="rId6" Type="http://schemas.openxmlformats.org/officeDocument/2006/relationships/image" Target="../media/image1.emf"/>
  <Relationship Id="rId7" Type="http://schemas.openxmlformats.org/officeDocument/2006/relationships/image" Target="../media/image36.png"/>
  <Relationship Id="rId8" Type="http://schemas.openxmlformats.org/officeDocument/2006/relationships/image" Target="../media/image37.png"/>
  <Relationship Id="rId9" Type="http://schemas.openxmlformats.org/officeDocument/2006/relationships/image" Target="../media/image38.png"/>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40.png"/>
</Relationships>

</file>

<file path=ppt/slides/_rels/slide3.xml.rels><?xml version="1.0" encoding="UTF-8"?>

<Relationships xmlns="http://schemas.openxmlformats.org/package/2006/relationships">
  <Relationship Id="rId1" Type="http://schemas.openxmlformats.org/officeDocument/2006/relationships/vmlDrawing" Target="../drawings/vmlDrawing5.vml"/>
  <Relationship Id="rId2" Type="http://schemas.openxmlformats.org/officeDocument/2006/relationships/tags" Target="../tags/tag5.xml"/>
  <Relationship Id="rId3" Type="http://schemas.openxmlformats.org/officeDocument/2006/relationships/slideLayout" Target="../slideLayouts/slideLayout2.xml"/>
  <Relationship Id="rId4" Type="http://schemas.openxmlformats.org/officeDocument/2006/relationships/notesSlide" Target="../notesSlides/notesSlide3.xml"/>
  <Relationship Id="rId5" Type="http://schemas.openxmlformats.org/officeDocument/2006/relationships/oleObject" Target="../embeddings/oleObject5.bin"/>
  <Relationship Id="rId6" Type="http://schemas.openxmlformats.org/officeDocument/2006/relationships/image" Target="../media/image1.emf"/>
</Relationships>

</file>

<file path=ppt/slides/_rels/slide30.xml.rels><?xml version="1.0" encoding="UTF-8"?>

<Relationships xmlns="http://schemas.openxmlformats.org/package/2006/relationships">
  <Relationship Id="rId1" Type="http://schemas.openxmlformats.org/officeDocument/2006/relationships/vmlDrawing" Target="../drawings/vmlDrawing25.vml"/>
  <Relationship Id="rId2" Type="http://schemas.openxmlformats.org/officeDocument/2006/relationships/tags" Target="../tags/tag25.xml"/>
  <Relationship Id="rId3" Type="http://schemas.openxmlformats.org/officeDocument/2006/relationships/slideLayout" Target="../slideLayouts/slideLayout2.xml"/>
  <Relationship Id="rId4" Type="http://schemas.openxmlformats.org/officeDocument/2006/relationships/notesSlide" Target="../notesSlides/notesSlide30.xml"/>
  <Relationship Id="rId5" Type="http://schemas.openxmlformats.org/officeDocument/2006/relationships/oleObject" Target="../embeddings/oleObject25.bin"/>
  <Relationship Id="rId6" Type="http://schemas.openxmlformats.org/officeDocument/2006/relationships/image" Target="../media/image1.emf"/>
  <Relationship Id="rId7" Type="http://schemas.openxmlformats.org/officeDocument/2006/relationships/image" Target="../media/image41.png"/>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
  <Relationship Id="rId1" Type="http://schemas.openxmlformats.org/officeDocument/2006/relationships/vmlDrawing" Target="../drawings/vmlDrawing26.vml"/>
  <Relationship Id="rId2" Type="http://schemas.openxmlformats.org/officeDocument/2006/relationships/tags" Target="../tags/tag26.xml"/>
  <Relationship Id="rId3" Type="http://schemas.openxmlformats.org/officeDocument/2006/relationships/slideLayout" Target="../slideLayouts/slideLayout2.xml"/>
  <Relationship Id="rId4" Type="http://schemas.openxmlformats.org/officeDocument/2006/relationships/notesSlide" Target="../notesSlides/notesSlide32.xml"/>
  <Relationship Id="rId5" Type="http://schemas.openxmlformats.org/officeDocument/2006/relationships/oleObject" Target="../embeddings/oleObject26.bin"/>
  <Relationship Id="rId6" Type="http://schemas.openxmlformats.org/officeDocument/2006/relationships/image" Target="../media/image1.emf"/>
  <Relationship Id="rId7" Type="http://schemas.openxmlformats.org/officeDocument/2006/relationships/image" Target="../media/image42.png"/>
  <Relationship Id="rId8" Type="http://schemas.openxmlformats.org/officeDocument/2006/relationships/image" Target="../media/image43.png"/>
</Relationships>

</file>

<file path=ppt/slides/_rels/slide33.xml.rels><?xml version="1.0" encoding="UTF-8"?>

<Relationships xmlns="http://schemas.openxmlformats.org/package/2006/relationships">
  <Relationship Id="rId1" Type="http://schemas.openxmlformats.org/officeDocument/2006/relationships/vmlDrawing" Target="../drawings/vmlDrawing27.vml"/>
  <Relationship Id="rId2" Type="http://schemas.openxmlformats.org/officeDocument/2006/relationships/tags" Target="../tags/tag27.xml"/>
  <Relationship Id="rId3" Type="http://schemas.openxmlformats.org/officeDocument/2006/relationships/slideLayout" Target="../slideLayouts/slideLayout2.xml"/>
  <Relationship Id="rId4" Type="http://schemas.openxmlformats.org/officeDocument/2006/relationships/notesSlide" Target="../notesSlides/notesSlide33.xml"/>
  <Relationship Id="rId5" Type="http://schemas.openxmlformats.org/officeDocument/2006/relationships/oleObject" Target="../embeddings/oleObject27.bin"/>
  <Relationship Id="rId6" Type="http://schemas.openxmlformats.org/officeDocument/2006/relationships/image" Target="../media/image1.emf"/>
  <Relationship Id="rId7" Type="http://schemas.openxmlformats.org/officeDocument/2006/relationships/image" Target="../media/image44.png"/>
  <Relationship Id="rId8" Type="http://schemas.openxmlformats.org/officeDocument/2006/relationships/image" Target="../media/image45.png"/>
</Relationships>

</file>

<file path=ppt/slides/_rels/slide34.xml.rels><?xml version="1.0" encoding="UTF-8"?>

<Relationships xmlns="http://schemas.openxmlformats.org/package/2006/relationships">
  <Relationship Id="rId1" Type="http://schemas.openxmlformats.org/officeDocument/2006/relationships/vmlDrawing" Target="../drawings/vmlDrawing28.vml"/>
  <Relationship Id="rId2" Type="http://schemas.openxmlformats.org/officeDocument/2006/relationships/tags" Target="../tags/tag28.xml"/>
  <Relationship Id="rId3" Type="http://schemas.openxmlformats.org/officeDocument/2006/relationships/slideLayout" Target="../slideLayouts/slideLayout2.xml"/>
  <Relationship Id="rId4" Type="http://schemas.openxmlformats.org/officeDocument/2006/relationships/notesSlide" Target="../notesSlides/notesSlide34.xml"/>
  <Relationship Id="rId5" Type="http://schemas.openxmlformats.org/officeDocument/2006/relationships/oleObject" Target="../embeddings/oleObject28.bin"/>
  <Relationship Id="rId6" Type="http://schemas.openxmlformats.org/officeDocument/2006/relationships/image" Target="../media/image1.emf"/>
  <Relationship Id="rId7" Type="http://schemas.openxmlformats.org/officeDocument/2006/relationships/image" Target="../media/image42.png"/>
</Relationships>

</file>

<file path=ppt/slides/_rels/slide35.xml.rels><?xml version="1.0" encoding="UTF-8"?>

<Relationships xmlns="http://schemas.openxmlformats.org/package/2006/relationships">
  <Relationship Id="rId1" Type="http://schemas.openxmlformats.org/officeDocument/2006/relationships/vmlDrawing" Target="../drawings/vmlDrawing29.vml"/>
  <Relationship Id="rId10" Type="http://schemas.openxmlformats.org/officeDocument/2006/relationships/image" Target="../media/image49.png"/>
  <Relationship Id="rId2" Type="http://schemas.openxmlformats.org/officeDocument/2006/relationships/tags" Target="../tags/tag29.xml"/>
  <Relationship Id="rId3" Type="http://schemas.openxmlformats.org/officeDocument/2006/relationships/slideLayout" Target="../slideLayouts/slideLayout2.xml"/>
  <Relationship Id="rId4" Type="http://schemas.openxmlformats.org/officeDocument/2006/relationships/notesSlide" Target="../notesSlides/notesSlide35.xml"/>
  <Relationship Id="rId5" Type="http://schemas.openxmlformats.org/officeDocument/2006/relationships/oleObject" Target="../embeddings/oleObject29.bin"/>
  <Relationship Id="rId6" Type="http://schemas.openxmlformats.org/officeDocument/2006/relationships/image" Target="../media/image1.emf"/>
  <Relationship Id="rId7" Type="http://schemas.openxmlformats.org/officeDocument/2006/relationships/image" Target="../media/image46.png"/>
  <Relationship Id="rId8" Type="http://schemas.openxmlformats.org/officeDocument/2006/relationships/image" Target="../media/image47.png"/>
  <Relationship Id="rId9" Type="http://schemas.openxmlformats.org/officeDocument/2006/relationships/image" Target="../media/image48.png"/>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image" Target="../media/image50.png"/>
  <Relationship Id="rId4" Type="http://schemas.openxmlformats.org/officeDocument/2006/relationships/image" Target="../media/image51.png"/>
</Relationships>

</file>

<file path=ppt/slides/_rels/slide37.xml.rels><?xml version="1.0" encoding="UTF-8"?>

<Relationships xmlns="http://schemas.openxmlformats.org/package/2006/relationships">
  <Relationship Id="rId1" Type="http://schemas.openxmlformats.org/officeDocument/2006/relationships/vmlDrawing" Target="../drawings/vmlDrawing30.vml"/>
  <Relationship Id="rId2" Type="http://schemas.openxmlformats.org/officeDocument/2006/relationships/tags" Target="../tags/tag30.xml"/>
  <Relationship Id="rId3" Type="http://schemas.openxmlformats.org/officeDocument/2006/relationships/slideLayout" Target="../slideLayouts/slideLayout2.xml"/>
  <Relationship Id="rId4" Type="http://schemas.openxmlformats.org/officeDocument/2006/relationships/notesSlide" Target="../notesSlides/notesSlide37.xml"/>
  <Relationship Id="rId5" Type="http://schemas.openxmlformats.org/officeDocument/2006/relationships/oleObject" Target="../embeddings/oleObject30.bin"/>
  <Relationship Id="rId6" Type="http://schemas.openxmlformats.org/officeDocument/2006/relationships/image" Target="../media/image1.emf"/>
  <Relationship Id="rId7" Type="http://schemas.openxmlformats.org/officeDocument/2006/relationships/image" Target="../media/image52.png"/>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8.xml"/>
  <Relationship Id="rId3" Type="http://schemas.openxmlformats.org/officeDocument/2006/relationships/image" Target="../media/image53.png"/>
  <Relationship Id="rId4" Type="http://schemas.openxmlformats.org/officeDocument/2006/relationships/image" Target="../media/image37.png"/>
  <Relationship Id="rId5" Type="http://schemas.openxmlformats.org/officeDocument/2006/relationships/image" Target="../media/image38.png"/>
  <Relationship Id="rId6" Type="http://schemas.openxmlformats.org/officeDocument/2006/relationships/image" Target="../media/image39.png"/>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9.xml"/>
  <Relationship Id="rId3" Type="http://schemas.openxmlformats.org/officeDocument/2006/relationships/image" Target="../media/image54.png"/>
  <Relationship Id="rId4" Type="http://schemas.openxmlformats.org/officeDocument/2006/relationships/image" Target="../media/image43.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
  <Relationship Id="rId1" Type="http://schemas.openxmlformats.org/officeDocument/2006/relationships/vmlDrawing" Target="../drawings/vmlDrawing31.vml"/>
  <Relationship Id="rId2" Type="http://schemas.openxmlformats.org/officeDocument/2006/relationships/tags" Target="../tags/tag31.xml"/>
  <Relationship Id="rId3" Type="http://schemas.openxmlformats.org/officeDocument/2006/relationships/slideLayout" Target="../slideLayouts/slideLayout2.xml"/>
  <Relationship Id="rId4" Type="http://schemas.openxmlformats.org/officeDocument/2006/relationships/notesSlide" Target="../notesSlides/notesSlide40.xml"/>
  <Relationship Id="rId5" Type="http://schemas.openxmlformats.org/officeDocument/2006/relationships/oleObject" Target="../embeddings/oleObject31.bin"/>
  <Relationship Id="rId6" Type="http://schemas.openxmlformats.org/officeDocument/2006/relationships/image" Target="../media/image1.emf"/>
  <Relationship Id="rId7" Type="http://schemas.openxmlformats.org/officeDocument/2006/relationships/image" Target="../media/image55.png"/>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1.xml"/>
  <Relationship Id="rId3" Type="http://schemas.openxmlformats.org/officeDocument/2006/relationships/image" Target="../media/image56.png"/>
  <Relationship Id="rId4" Type="http://schemas.openxmlformats.org/officeDocument/2006/relationships/image" Target="../media/image57.png"/>
</Relationships>

</file>

<file path=ppt/slides/_rels/slide42.xml.rels><?xml version="1.0" encoding="UTF-8"?>

<Relationships xmlns="http://schemas.openxmlformats.org/package/2006/relationships">
  <Relationship Id="rId1" Type="http://schemas.openxmlformats.org/officeDocument/2006/relationships/vmlDrawing" Target="../drawings/vmlDrawing32.vml"/>
  <Relationship Id="rId2" Type="http://schemas.openxmlformats.org/officeDocument/2006/relationships/tags" Target="../tags/tag32.xml"/>
  <Relationship Id="rId3" Type="http://schemas.openxmlformats.org/officeDocument/2006/relationships/slideLayout" Target="../slideLayouts/slideLayout2.xml"/>
  <Relationship Id="rId4" Type="http://schemas.openxmlformats.org/officeDocument/2006/relationships/notesSlide" Target="../notesSlides/notesSlide42.xml"/>
  <Relationship Id="rId5" Type="http://schemas.openxmlformats.org/officeDocument/2006/relationships/oleObject" Target="../embeddings/oleObject32.bin"/>
  <Relationship Id="rId6" Type="http://schemas.openxmlformats.org/officeDocument/2006/relationships/image" Target="../media/image1.emf"/>
  <Relationship Id="rId7" Type="http://schemas.openxmlformats.org/officeDocument/2006/relationships/image" Target="../media/image58.png"/>
  <Relationship Id="rId8" Type="http://schemas.openxmlformats.org/officeDocument/2006/relationships/image" Target="../media/image59.png"/>
</Relationships>

</file>

<file path=ppt/slides/_rels/slide4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3.xml"/>
  <Relationship Id="rId3" Type="http://schemas.openxmlformats.org/officeDocument/2006/relationships/image" Target="../media/image60.png"/>
  <Relationship Id="rId4" Type="http://schemas.openxmlformats.org/officeDocument/2006/relationships/image" Target="../media/image61.png"/>
</Relationships>

</file>

<file path=ppt/slides/_rels/slide44.xml.rels><?xml version="1.0" encoding="UTF-8"?>

<Relationships xmlns="http://schemas.openxmlformats.org/package/2006/relationships">
  <Relationship Id="rId1" Type="http://schemas.openxmlformats.org/officeDocument/2006/relationships/vmlDrawing" Target="../drawings/vmlDrawing33.vml"/>
  <Relationship Id="rId2" Type="http://schemas.openxmlformats.org/officeDocument/2006/relationships/tags" Target="../tags/tag33.xml"/>
  <Relationship Id="rId3" Type="http://schemas.openxmlformats.org/officeDocument/2006/relationships/slideLayout" Target="../slideLayouts/slideLayout2.xml"/>
  <Relationship Id="rId4" Type="http://schemas.openxmlformats.org/officeDocument/2006/relationships/notesSlide" Target="../notesSlides/notesSlide44.xml"/>
  <Relationship Id="rId5" Type="http://schemas.openxmlformats.org/officeDocument/2006/relationships/oleObject" Target="../embeddings/oleObject33.bin"/>
  <Relationship Id="rId6" Type="http://schemas.openxmlformats.org/officeDocument/2006/relationships/image" Target="../media/image1.emf"/>
  <Relationship Id="rId7" Type="http://schemas.openxmlformats.org/officeDocument/2006/relationships/image" Target="../media/image58.png"/>
  <Relationship Id="rId8" Type="http://schemas.openxmlformats.org/officeDocument/2006/relationships/image" Target="../media/image62.png"/>
</Relationships>

</file>

<file path=ppt/slides/_rels/slide4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5.xml"/>
  <Relationship Id="rId3" Type="http://schemas.openxmlformats.org/officeDocument/2006/relationships/image" Target="../media/image63.png"/>
  <Relationship Id="rId4" Type="http://schemas.openxmlformats.org/officeDocument/2006/relationships/image" Target="../media/image64.png"/>
</Relationships>

</file>

<file path=ppt/slides/_rels/slide46.xml.rels><?xml version="1.0" encoding="UTF-8"?>

<Relationships xmlns="http://schemas.openxmlformats.org/package/2006/relationships">
  <Relationship Id="rId1" Type="http://schemas.openxmlformats.org/officeDocument/2006/relationships/vmlDrawing" Target="../drawings/vmlDrawing34.vml"/>
  <Relationship Id="rId2" Type="http://schemas.openxmlformats.org/officeDocument/2006/relationships/tags" Target="../tags/tag34.xml"/>
  <Relationship Id="rId3" Type="http://schemas.openxmlformats.org/officeDocument/2006/relationships/slideLayout" Target="../slideLayouts/slideLayout2.xml"/>
  <Relationship Id="rId4" Type="http://schemas.openxmlformats.org/officeDocument/2006/relationships/notesSlide" Target="../notesSlides/notesSlide46.xml"/>
  <Relationship Id="rId5" Type="http://schemas.openxmlformats.org/officeDocument/2006/relationships/oleObject" Target="../embeddings/oleObject34.bin"/>
  <Relationship Id="rId6" Type="http://schemas.openxmlformats.org/officeDocument/2006/relationships/image" Target="../media/image1.emf"/>
  <Relationship Id="rId7" Type="http://schemas.openxmlformats.org/officeDocument/2006/relationships/image" Target="../media/image65.png"/>
  <Relationship Id="rId8" Type="http://schemas.openxmlformats.org/officeDocument/2006/relationships/image" Target="../media/image66.png"/>
</Relationships>

</file>

<file path=ppt/slides/_rels/slide47.xml.rels><?xml version="1.0" encoding="UTF-8"?>

<Relationships xmlns="http://schemas.openxmlformats.org/package/2006/relationships">
  <Relationship Id="rId1" Type="http://schemas.openxmlformats.org/officeDocument/2006/relationships/vmlDrawing" Target="../drawings/vmlDrawing35.vml"/>
  <Relationship Id="rId2" Type="http://schemas.openxmlformats.org/officeDocument/2006/relationships/tags" Target="../tags/tag35.xml"/>
  <Relationship Id="rId3" Type="http://schemas.openxmlformats.org/officeDocument/2006/relationships/slideLayout" Target="../slideLayouts/slideLayout2.xml"/>
  <Relationship Id="rId4" Type="http://schemas.openxmlformats.org/officeDocument/2006/relationships/notesSlide" Target="../notesSlides/notesSlide47.xml"/>
  <Relationship Id="rId5" Type="http://schemas.openxmlformats.org/officeDocument/2006/relationships/oleObject" Target="../embeddings/oleObject35.bin"/>
  <Relationship Id="rId6" Type="http://schemas.openxmlformats.org/officeDocument/2006/relationships/image" Target="../media/image1.emf"/>
  <Relationship Id="rId7" Type="http://schemas.openxmlformats.org/officeDocument/2006/relationships/image" Target="../media/image65.png"/>
</Relationships>

</file>

<file path=ppt/slides/_rels/slide48.xml.rels><?xml version="1.0" encoding="UTF-8"?>

<Relationships xmlns="http://schemas.openxmlformats.org/package/2006/relationships">
  <Relationship Id="rId1" Type="http://schemas.openxmlformats.org/officeDocument/2006/relationships/vmlDrawing" Target="../drawings/vmlDrawing36.vml"/>
  <Relationship Id="rId2" Type="http://schemas.openxmlformats.org/officeDocument/2006/relationships/tags" Target="../tags/tag36.xml"/>
  <Relationship Id="rId3" Type="http://schemas.openxmlformats.org/officeDocument/2006/relationships/slideLayout" Target="../slideLayouts/slideLayout2.xml"/>
  <Relationship Id="rId4" Type="http://schemas.openxmlformats.org/officeDocument/2006/relationships/notesSlide" Target="../notesSlides/notesSlide48.xml"/>
  <Relationship Id="rId5" Type="http://schemas.openxmlformats.org/officeDocument/2006/relationships/oleObject" Target="../embeddings/oleObject36.bin"/>
  <Relationship Id="rId6" Type="http://schemas.openxmlformats.org/officeDocument/2006/relationships/image" Target="../media/image1.emf"/>
  <Relationship Id="rId7" Type="http://schemas.openxmlformats.org/officeDocument/2006/relationships/image" Target="../media/image50.png"/>
  <Relationship Id="rId8" Type="http://schemas.openxmlformats.org/officeDocument/2006/relationships/image" Target="../media/image51.png"/>
</Relationships>

</file>

<file path=ppt/slides/_rels/slide4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9.xml"/>
  <Relationship Id="rId3" Type="http://schemas.openxmlformats.org/officeDocument/2006/relationships/image" Target="../media/image67.pn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
  <Relationship Id="rId1" Type="http://schemas.openxmlformats.org/officeDocument/2006/relationships/vmlDrawing" Target="../drawings/vmlDrawing37.vml"/>
  <Relationship Id="rId2" Type="http://schemas.openxmlformats.org/officeDocument/2006/relationships/tags" Target="../tags/tag37.xml"/>
  <Relationship Id="rId3" Type="http://schemas.openxmlformats.org/officeDocument/2006/relationships/slideLayout" Target="../slideLayouts/slideLayout2.xml"/>
  <Relationship Id="rId4" Type="http://schemas.openxmlformats.org/officeDocument/2006/relationships/notesSlide" Target="../notesSlides/notesSlide50.xml"/>
  <Relationship Id="rId5" Type="http://schemas.openxmlformats.org/officeDocument/2006/relationships/oleObject" Target="../embeddings/oleObject37.bin"/>
  <Relationship Id="rId6" Type="http://schemas.openxmlformats.org/officeDocument/2006/relationships/image" Target="../media/image1.emf"/>
  <Relationship Id="rId7" Type="http://schemas.openxmlformats.org/officeDocument/2006/relationships/image" Target="../media/image68.png"/>
  <Relationship Id="rId8" Type="http://schemas.openxmlformats.org/officeDocument/2006/relationships/image" Target="../media/image69.png"/>
  <Relationship Id="rId9" Type="http://schemas.openxmlformats.org/officeDocument/2006/relationships/image" Target="../media/image70.png"/>
</Relationships>

</file>

<file path=ppt/slides/_rels/slide51.xml.rels><?xml version="1.0" encoding="UTF-8"?>

<Relationships xmlns="http://schemas.openxmlformats.org/package/2006/relationships">
  <Relationship Id="rId1" Type="http://schemas.openxmlformats.org/officeDocument/2006/relationships/vmlDrawing" Target="../drawings/vmlDrawing38.vml"/>
  <Relationship Id="rId2" Type="http://schemas.openxmlformats.org/officeDocument/2006/relationships/tags" Target="../tags/tag38.xml"/>
  <Relationship Id="rId3" Type="http://schemas.openxmlformats.org/officeDocument/2006/relationships/slideLayout" Target="../slideLayouts/slideLayout2.xml"/>
  <Relationship Id="rId4" Type="http://schemas.openxmlformats.org/officeDocument/2006/relationships/notesSlide" Target="../notesSlides/notesSlide51.xml"/>
  <Relationship Id="rId5" Type="http://schemas.openxmlformats.org/officeDocument/2006/relationships/oleObject" Target="../embeddings/oleObject38.bin"/>
  <Relationship Id="rId6" Type="http://schemas.openxmlformats.org/officeDocument/2006/relationships/image" Target="../media/image1.emf"/>
  <Relationship Id="rId7" Type="http://schemas.openxmlformats.org/officeDocument/2006/relationships/image" Target="../media/image68.png"/>
  <Relationship Id="rId8" Type="http://schemas.openxmlformats.org/officeDocument/2006/relationships/image" Target="../media/image66.png"/>
</Relationships>

</file>

<file path=ppt/slides/_rels/slide52.xml.rels><?xml version="1.0" encoding="UTF-8"?>

<Relationships xmlns="http://schemas.openxmlformats.org/package/2006/relationships">
  <Relationship Id="rId1" Type="http://schemas.openxmlformats.org/officeDocument/2006/relationships/vmlDrawing" Target="../drawings/vmlDrawing39.vml"/>
  <Relationship Id="rId2" Type="http://schemas.openxmlformats.org/officeDocument/2006/relationships/tags" Target="../tags/tag39.xml"/>
  <Relationship Id="rId3" Type="http://schemas.openxmlformats.org/officeDocument/2006/relationships/slideLayout" Target="../slideLayouts/slideLayout2.xml"/>
  <Relationship Id="rId4" Type="http://schemas.openxmlformats.org/officeDocument/2006/relationships/notesSlide" Target="../notesSlides/notesSlide52.xml"/>
  <Relationship Id="rId5" Type="http://schemas.openxmlformats.org/officeDocument/2006/relationships/oleObject" Target="../embeddings/oleObject39.bin"/>
  <Relationship Id="rId6" Type="http://schemas.openxmlformats.org/officeDocument/2006/relationships/image" Target="../media/image1.emf"/>
  <Relationship Id="rId7" Type="http://schemas.openxmlformats.org/officeDocument/2006/relationships/image" Target="../media/image68.png"/>
  <Relationship Id="rId8" Type="http://schemas.openxmlformats.org/officeDocument/2006/relationships/image" Target="../media/image71.png"/>
</Relationships>

</file>

<file path=ppt/slides/_rels/slide53.xml.rels><?xml version="1.0" encoding="UTF-8"?>

<Relationships xmlns="http://schemas.openxmlformats.org/package/2006/relationships">
  <Relationship Id="rId1" Type="http://schemas.openxmlformats.org/officeDocument/2006/relationships/vmlDrawing" Target="../drawings/vmlDrawing40.vml"/>
  <Relationship Id="rId2" Type="http://schemas.openxmlformats.org/officeDocument/2006/relationships/tags" Target="../tags/tag40.xml"/>
  <Relationship Id="rId3" Type="http://schemas.openxmlformats.org/officeDocument/2006/relationships/slideLayout" Target="../slideLayouts/slideLayout2.xml"/>
  <Relationship Id="rId4" Type="http://schemas.openxmlformats.org/officeDocument/2006/relationships/notesSlide" Target="../notesSlides/notesSlide53.xml"/>
  <Relationship Id="rId5" Type="http://schemas.openxmlformats.org/officeDocument/2006/relationships/oleObject" Target="../embeddings/oleObject40.bin"/>
  <Relationship Id="rId6" Type="http://schemas.openxmlformats.org/officeDocument/2006/relationships/image" Target="../media/image1.emf"/>
  <Relationship Id="rId7" Type="http://schemas.openxmlformats.org/officeDocument/2006/relationships/image" Target="../media/image72.png"/>
  <Relationship Id="rId8" Type="http://schemas.openxmlformats.org/officeDocument/2006/relationships/image" Target="../media/image73.png"/>
</Relationships>

</file>

<file path=ppt/slides/_rels/slide54.xml.rels><?xml version="1.0" encoding="UTF-8"?>

<Relationships xmlns="http://schemas.openxmlformats.org/package/2006/relationships">
  <Relationship Id="rId1" Type="http://schemas.openxmlformats.org/officeDocument/2006/relationships/vmlDrawing" Target="../drawings/vmlDrawing41.vml"/>
  <Relationship Id="rId2" Type="http://schemas.openxmlformats.org/officeDocument/2006/relationships/tags" Target="../tags/tag41.xml"/>
  <Relationship Id="rId3" Type="http://schemas.openxmlformats.org/officeDocument/2006/relationships/slideLayout" Target="../slideLayouts/slideLayout2.xml"/>
  <Relationship Id="rId4" Type="http://schemas.openxmlformats.org/officeDocument/2006/relationships/notesSlide" Target="../notesSlides/notesSlide54.xml"/>
  <Relationship Id="rId5" Type="http://schemas.openxmlformats.org/officeDocument/2006/relationships/oleObject" Target="../embeddings/oleObject41.bin"/>
  <Relationship Id="rId6" Type="http://schemas.openxmlformats.org/officeDocument/2006/relationships/image" Target="../media/image1.emf"/>
  <Relationship Id="rId7" Type="http://schemas.openxmlformats.org/officeDocument/2006/relationships/image" Target="../media/image74.png"/>
  <Relationship Id="rId8" Type="http://schemas.openxmlformats.org/officeDocument/2006/relationships/image" Target="../media/image75.png"/>
</Relationships>

</file>

<file path=ppt/slides/_rels/slide5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5.xml"/>
  <Relationship Id="rId3" Type="http://schemas.openxmlformats.org/officeDocument/2006/relationships/image" Target="../media/image76.png"/>
  <Relationship Id="rId4" Type="http://schemas.openxmlformats.org/officeDocument/2006/relationships/image" Target="../media/image77.png"/>
</Relationships>

</file>

<file path=ppt/slides/_rels/slide5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
  <Relationship Id="rId1" Type="http://schemas.openxmlformats.org/officeDocument/2006/relationships/vmlDrawing" Target="../drawings/vmlDrawing42.vml"/>
  <Relationship Id="rId2" Type="http://schemas.openxmlformats.org/officeDocument/2006/relationships/tags" Target="../tags/tag42.xml"/>
  <Relationship Id="rId3" Type="http://schemas.openxmlformats.org/officeDocument/2006/relationships/slideLayout" Target="../slideLayouts/slideLayout2.xml"/>
  <Relationship Id="rId4" Type="http://schemas.openxmlformats.org/officeDocument/2006/relationships/notesSlide" Target="../notesSlides/notesSlide58.xml"/>
  <Relationship Id="rId5" Type="http://schemas.openxmlformats.org/officeDocument/2006/relationships/oleObject" Target="../embeddings/oleObject42.bin"/>
  <Relationship Id="rId6" Type="http://schemas.openxmlformats.org/officeDocument/2006/relationships/image" Target="../media/image1.emf"/>
  <Relationship Id="rId7" Type="http://schemas.openxmlformats.org/officeDocument/2006/relationships/image" Target="../media/image5.png"/>
</Relationships>

</file>

<file path=ppt/slides/_rels/slide5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9.xml"/>
  <Relationship Id="rId3" Type="http://schemas.openxmlformats.org/officeDocument/2006/relationships/image" Target="../media/image76.png"/>
  <Relationship Id="rId4" Type="http://schemas.openxmlformats.org/officeDocument/2006/relationships/image" Target="../media/image77.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5.png"/>
</Relationships>

</file>

<file path=ppt/slides/_rels/slide60.xml.rels><?xml version="1.0" encoding="UTF-8"?>

<Relationships xmlns="http://schemas.openxmlformats.org/package/2006/relationships">
  <Relationship Id="rId1" Type="http://schemas.openxmlformats.org/officeDocument/2006/relationships/vmlDrawing" Target="../drawings/vmlDrawing43.vml"/>
  <Relationship Id="rId2" Type="http://schemas.openxmlformats.org/officeDocument/2006/relationships/tags" Target="../tags/tag43.xml"/>
  <Relationship Id="rId3" Type="http://schemas.openxmlformats.org/officeDocument/2006/relationships/slideLayout" Target="../slideLayouts/slideLayout2.xml"/>
  <Relationship Id="rId4" Type="http://schemas.openxmlformats.org/officeDocument/2006/relationships/notesSlide" Target="../notesSlides/notesSlide60.xml"/>
  <Relationship Id="rId5" Type="http://schemas.openxmlformats.org/officeDocument/2006/relationships/oleObject" Target="../embeddings/oleObject43.bin"/>
  <Relationship Id="rId6" Type="http://schemas.openxmlformats.org/officeDocument/2006/relationships/image" Target="../media/image1.emf"/>
  <Relationship Id="rId7" Type="http://schemas.openxmlformats.org/officeDocument/2006/relationships/image" Target="../media/image48.png"/>
  <Relationship Id="rId8" Type="http://schemas.openxmlformats.org/officeDocument/2006/relationships/image" Target="../media/image78.png"/>
</Relationships>

</file>

<file path=ppt/slides/_rels/slide61.xml.rels><?xml version="1.0" encoding="UTF-8"?>

<Relationships xmlns="http://schemas.openxmlformats.org/package/2006/relationships">
  <Relationship Id="rId1" Type="http://schemas.openxmlformats.org/officeDocument/2006/relationships/vmlDrawing" Target="../drawings/vmlDrawing44.vml"/>
  <Relationship Id="rId2" Type="http://schemas.openxmlformats.org/officeDocument/2006/relationships/tags" Target="../tags/tag44.xml"/>
  <Relationship Id="rId3" Type="http://schemas.openxmlformats.org/officeDocument/2006/relationships/slideLayout" Target="../slideLayouts/slideLayout2.xml"/>
  <Relationship Id="rId4" Type="http://schemas.openxmlformats.org/officeDocument/2006/relationships/notesSlide" Target="../notesSlides/notesSlide61.xml"/>
  <Relationship Id="rId5" Type="http://schemas.openxmlformats.org/officeDocument/2006/relationships/oleObject" Target="../embeddings/oleObject44.bin"/>
  <Relationship Id="rId6" Type="http://schemas.openxmlformats.org/officeDocument/2006/relationships/image" Target="../media/image1.emf"/>
  <Relationship Id="rId7" Type="http://schemas.openxmlformats.org/officeDocument/2006/relationships/image" Target="../media/image79.png"/>
  <Relationship Id="rId8" Type="http://schemas.openxmlformats.org/officeDocument/2006/relationships/image" Target="../media/image80.png"/>
  <Relationship Id="rId9" Type="http://schemas.openxmlformats.org/officeDocument/2006/relationships/image" Target="../media/image81.png"/>
</Relationships>

</file>

<file path=ppt/slides/_rels/slide62.xml.rels><?xml version="1.0" encoding="UTF-8"?>

<Relationships xmlns="http://schemas.openxmlformats.org/package/2006/relationships">
  <Relationship Id="rId1" Type="http://schemas.openxmlformats.org/officeDocument/2006/relationships/vmlDrawing" Target="../drawings/vmlDrawing45.vml"/>
  <Relationship Id="rId2" Type="http://schemas.openxmlformats.org/officeDocument/2006/relationships/tags" Target="../tags/tag45.xml"/>
  <Relationship Id="rId3" Type="http://schemas.openxmlformats.org/officeDocument/2006/relationships/slideLayout" Target="../slideLayouts/slideLayout2.xml"/>
  <Relationship Id="rId4" Type="http://schemas.openxmlformats.org/officeDocument/2006/relationships/notesSlide" Target="../notesSlides/notesSlide62.xml"/>
  <Relationship Id="rId5" Type="http://schemas.openxmlformats.org/officeDocument/2006/relationships/oleObject" Target="../embeddings/oleObject45.bin"/>
  <Relationship Id="rId6" Type="http://schemas.openxmlformats.org/officeDocument/2006/relationships/image" Target="../media/image1.emf"/>
  <Relationship Id="rId7" Type="http://schemas.openxmlformats.org/officeDocument/2006/relationships/image" Target="../media/image82.png"/>
</Relationships>

</file>

<file path=ppt/slides/_rels/slide63.xml.rels><?xml version="1.0" encoding="UTF-8"?>

<Relationships xmlns="http://schemas.openxmlformats.org/package/2006/relationships">
  <Relationship Id="rId1" Type="http://schemas.openxmlformats.org/officeDocument/2006/relationships/vmlDrawing" Target="../drawings/vmlDrawing46.vml"/>
  <Relationship Id="rId2" Type="http://schemas.openxmlformats.org/officeDocument/2006/relationships/tags" Target="../tags/tag46.xml"/>
  <Relationship Id="rId3" Type="http://schemas.openxmlformats.org/officeDocument/2006/relationships/slideLayout" Target="../slideLayouts/slideLayout2.xml"/>
  <Relationship Id="rId4" Type="http://schemas.openxmlformats.org/officeDocument/2006/relationships/notesSlide" Target="../notesSlides/notesSlide63.xml"/>
  <Relationship Id="rId5" Type="http://schemas.openxmlformats.org/officeDocument/2006/relationships/oleObject" Target="../embeddings/oleObject46.bin"/>
  <Relationship Id="rId6" Type="http://schemas.openxmlformats.org/officeDocument/2006/relationships/image" Target="../media/image1.emf"/>
  <Relationship Id="rId7" Type="http://schemas.openxmlformats.org/officeDocument/2006/relationships/image" Target="../media/image82.png"/>
  <Relationship Id="rId8" Type="http://schemas.openxmlformats.org/officeDocument/2006/relationships/image" Target="../media/image65.png"/>
</Relationships>

</file>

<file path=ppt/slides/_rels/slide64.xml.rels><?xml version="1.0" encoding="UTF-8"?>

<Relationships xmlns="http://schemas.openxmlformats.org/package/2006/relationships">
  <Relationship Id="rId1" Type="http://schemas.openxmlformats.org/officeDocument/2006/relationships/vmlDrawing" Target="../drawings/vmlDrawing47.vml"/>
  <Relationship Id="rId2" Type="http://schemas.openxmlformats.org/officeDocument/2006/relationships/tags" Target="../tags/tag47.xml"/>
  <Relationship Id="rId3" Type="http://schemas.openxmlformats.org/officeDocument/2006/relationships/slideLayout" Target="../slideLayouts/slideLayout2.xml"/>
  <Relationship Id="rId4" Type="http://schemas.openxmlformats.org/officeDocument/2006/relationships/notesSlide" Target="../notesSlides/notesSlide64.xml"/>
  <Relationship Id="rId5" Type="http://schemas.openxmlformats.org/officeDocument/2006/relationships/oleObject" Target="../embeddings/oleObject47.bin"/>
  <Relationship Id="rId6" Type="http://schemas.openxmlformats.org/officeDocument/2006/relationships/image" Target="../media/image1.emf"/>
  <Relationship Id="rId7" Type="http://schemas.openxmlformats.org/officeDocument/2006/relationships/image" Target="../media/image48.png"/>
  <Relationship Id="rId8" Type="http://schemas.openxmlformats.org/officeDocument/2006/relationships/image" Target="../media/image83.png"/>
</Relationships>

</file>

<file path=ppt/slides/_rels/slide65.xml.rels><?xml version="1.0" encoding="UTF-8"?>

<Relationships xmlns="http://schemas.openxmlformats.org/package/2006/relationships">
  <Relationship Id="rId1" Type="http://schemas.openxmlformats.org/officeDocument/2006/relationships/vmlDrawing" Target="../drawings/vmlDrawing48.vml"/>
  <Relationship Id="rId2" Type="http://schemas.openxmlformats.org/officeDocument/2006/relationships/tags" Target="../tags/tag48.xml"/>
  <Relationship Id="rId3" Type="http://schemas.openxmlformats.org/officeDocument/2006/relationships/slideLayout" Target="../slideLayouts/slideLayout2.xml"/>
  <Relationship Id="rId4" Type="http://schemas.openxmlformats.org/officeDocument/2006/relationships/notesSlide" Target="../notesSlides/notesSlide65.xml"/>
  <Relationship Id="rId5" Type="http://schemas.openxmlformats.org/officeDocument/2006/relationships/oleObject" Target="../embeddings/oleObject48.bin"/>
  <Relationship Id="rId6" Type="http://schemas.openxmlformats.org/officeDocument/2006/relationships/image" Target="../media/image1.emf"/>
  <Relationship Id="rId7" Type="http://schemas.openxmlformats.org/officeDocument/2006/relationships/image" Target="../media/image50.png"/>
  <Relationship Id="rId8" Type="http://schemas.openxmlformats.org/officeDocument/2006/relationships/image" Target="../media/image51.png"/>
</Relationships>

</file>

<file path=ppt/slides/_rels/slide66.xml.rels><?xml version="1.0" encoding="UTF-8"?>

<Relationships xmlns="http://schemas.openxmlformats.org/package/2006/relationships">
  <Relationship Id="rId1" Type="http://schemas.openxmlformats.org/officeDocument/2006/relationships/vmlDrawing" Target="../drawings/vmlDrawing49.vml"/>
  <Relationship Id="rId10" Type="http://schemas.openxmlformats.org/officeDocument/2006/relationships/image" Target="../media/image47.png"/>
  <Relationship Id="rId11" Type="http://schemas.openxmlformats.org/officeDocument/2006/relationships/image" Target="../media/image48.png"/>
  <Relationship Id="rId2" Type="http://schemas.openxmlformats.org/officeDocument/2006/relationships/tags" Target="../tags/tag49.xml"/>
  <Relationship Id="rId3" Type="http://schemas.openxmlformats.org/officeDocument/2006/relationships/slideLayout" Target="../slideLayouts/slideLayout2.xml"/>
  <Relationship Id="rId4" Type="http://schemas.openxmlformats.org/officeDocument/2006/relationships/notesSlide" Target="../notesSlides/notesSlide66.xml"/>
  <Relationship Id="rId5" Type="http://schemas.openxmlformats.org/officeDocument/2006/relationships/oleObject" Target="../embeddings/oleObject49.bin"/>
  <Relationship Id="rId6" Type="http://schemas.openxmlformats.org/officeDocument/2006/relationships/image" Target="../media/image1.emf"/>
  <Relationship Id="rId7" Type="http://schemas.openxmlformats.org/officeDocument/2006/relationships/image" Target="../media/image46.png"/>
  <Relationship Id="rId8" Type="http://schemas.openxmlformats.org/officeDocument/2006/relationships/image" Target="../media/image19.png"/>
  <Relationship Id="rId9" Type="http://schemas.openxmlformats.org/officeDocument/2006/relationships/image" Target="../media/image84.png"/>
</Relationships>

</file>

<file path=ppt/slides/_rels/slide67.xml.rels><?xml version="1.0" encoding="UTF-8"?>

<Relationships xmlns="http://schemas.openxmlformats.org/package/2006/relationships">
  <Relationship Id="rId1" Type="http://schemas.openxmlformats.org/officeDocument/2006/relationships/vmlDrawing" Target="../drawings/vmlDrawing50.vml"/>
  <Relationship Id="rId2" Type="http://schemas.openxmlformats.org/officeDocument/2006/relationships/tags" Target="../tags/tag50.xml"/>
  <Relationship Id="rId3" Type="http://schemas.openxmlformats.org/officeDocument/2006/relationships/slideLayout" Target="../slideLayouts/slideLayout2.xml"/>
  <Relationship Id="rId4" Type="http://schemas.openxmlformats.org/officeDocument/2006/relationships/notesSlide" Target="../notesSlides/notesSlide67.xml"/>
  <Relationship Id="rId5" Type="http://schemas.openxmlformats.org/officeDocument/2006/relationships/oleObject" Target="../embeddings/oleObject50.bin"/>
  <Relationship Id="rId6" Type="http://schemas.openxmlformats.org/officeDocument/2006/relationships/image" Target="../media/image1.emf"/>
  <Relationship Id="rId7" Type="http://schemas.openxmlformats.org/officeDocument/2006/relationships/image" Target="../media/image85.png"/>
</Relationships>

</file>

<file path=ppt/slides/_rels/slide68.xml.rels><?xml version="1.0" encoding="UTF-8"?>

<Relationships xmlns="http://schemas.openxmlformats.org/package/2006/relationships">
  <Relationship Id="rId1" Type="http://schemas.openxmlformats.org/officeDocument/2006/relationships/vmlDrawing" Target="../drawings/vmlDrawing51.vml"/>
  <Relationship Id="rId2" Type="http://schemas.openxmlformats.org/officeDocument/2006/relationships/tags" Target="../tags/tag51.xml"/>
  <Relationship Id="rId3" Type="http://schemas.openxmlformats.org/officeDocument/2006/relationships/slideLayout" Target="../slideLayouts/slideLayout2.xml"/>
  <Relationship Id="rId4" Type="http://schemas.openxmlformats.org/officeDocument/2006/relationships/notesSlide" Target="../notesSlides/notesSlide68.xml"/>
  <Relationship Id="rId5" Type="http://schemas.openxmlformats.org/officeDocument/2006/relationships/oleObject" Target="../embeddings/oleObject51.bin"/>
  <Relationship Id="rId6" Type="http://schemas.openxmlformats.org/officeDocument/2006/relationships/image" Target="../media/image1.emf"/>
  <Relationship Id="rId7" Type="http://schemas.openxmlformats.org/officeDocument/2006/relationships/image" Target="../media/image86.png"/>
</Relationships>

</file>

<file path=ppt/slides/_rels/slide69.xml.rels><?xml version="1.0" encoding="UTF-8"?>

<Relationships xmlns="http://schemas.openxmlformats.org/package/2006/relationships">
  <Relationship Id="rId1" Type="http://schemas.openxmlformats.org/officeDocument/2006/relationships/vmlDrawing" Target="../drawings/vmlDrawing52.vml"/>
  <Relationship Id="rId2" Type="http://schemas.openxmlformats.org/officeDocument/2006/relationships/tags" Target="../tags/tag52.xml"/>
  <Relationship Id="rId3" Type="http://schemas.openxmlformats.org/officeDocument/2006/relationships/slideLayout" Target="../slideLayouts/slideLayout2.xml"/>
  <Relationship Id="rId4" Type="http://schemas.openxmlformats.org/officeDocument/2006/relationships/notesSlide" Target="../notesSlides/notesSlide69.xml"/>
  <Relationship Id="rId5" Type="http://schemas.openxmlformats.org/officeDocument/2006/relationships/oleObject" Target="../embeddings/oleObject52.bin"/>
  <Relationship Id="rId6" Type="http://schemas.openxmlformats.org/officeDocument/2006/relationships/image" Target="../media/image1.emf"/>
  <Relationship Id="rId7" Type="http://schemas.openxmlformats.org/officeDocument/2006/relationships/image" Target="../media/image72.png"/>
  <Relationship Id="rId8" Type="http://schemas.openxmlformats.org/officeDocument/2006/relationships/image" Target="../media/image87.png"/>
</Relationships>

</file>

<file path=ppt/slides/_rels/slide7.xml.rels><?xml version="1.0" encoding="UTF-8"?>

<Relationships xmlns="http://schemas.openxmlformats.org/package/2006/relationships">
  <Relationship Id="rId1" Type="http://schemas.openxmlformats.org/officeDocument/2006/relationships/vmlDrawing" Target="../drawings/vmlDrawing6.vml"/>
  <Relationship Id="rId2" Type="http://schemas.openxmlformats.org/officeDocument/2006/relationships/tags" Target="../tags/tag6.xml"/>
  <Relationship Id="rId3" Type="http://schemas.openxmlformats.org/officeDocument/2006/relationships/slideLayout" Target="../slideLayouts/slideLayout2.xml"/>
  <Relationship Id="rId4" Type="http://schemas.openxmlformats.org/officeDocument/2006/relationships/notesSlide" Target="../notesSlides/notesSlide7.xml"/>
  <Relationship Id="rId5" Type="http://schemas.openxmlformats.org/officeDocument/2006/relationships/oleObject" Target="../embeddings/oleObject6.bin"/>
  <Relationship Id="rId6" Type="http://schemas.openxmlformats.org/officeDocument/2006/relationships/image" Target="../media/image1.emf"/>
  <Relationship Id="rId7" Type="http://schemas.openxmlformats.org/officeDocument/2006/relationships/image" Target="../media/image6.png"/>
</Relationships>

</file>

<file path=ppt/slides/_rels/slide70.xml.rels><?xml version="1.0" encoding="UTF-8"?>

<Relationships xmlns="http://schemas.openxmlformats.org/package/2006/relationships">
  <Relationship Id="rId1" Type="http://schemas.openxmlformats.org/officeDocument/2006/relationships/vmlDrawing" Target="../drawings/vmlDrawing53.vml"/>
  <Relationship Id="rId2" Type="http://schemas.openxmlformats.org/officeDocument/2006/relationships/tags" Target="../tags/tag53.xml"/>
  <Relationship Id="rId3" Type="http://schemas.openxmlformats.org/officeDocument/2006/relationships/slideLayout" Target="../slideLayouts/slideLayout2.xml"/>
  <Relationship Id="rId4" Type="http://schemas.openxmlformats.org/officeDocument/2006/relationships/notesSlide" Target="../notesSlides/notesSlide70.xml"/>
  <Relationship Id="rId5" Type="http://schemas.openxmlformats.org/officeDocument/2006/relationships/oleObject" Target="../embeddings/oleObject53.bin"/>
  <Relationship Id="rId6" Type="http://schemas.openxmlformats.org/officeDocument/2006/relationships/image" Target="../media/image1.emf"/>
  <Relationship Id="rId7" Type="http://schemas.openxmlformats.org/officeDocument/2006/relationships/image" Target="../media/image88.png"/>
</Relationships>

</file>

<file path=ppt/slides/_rels/slide7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1.xml"/>
</Relationships>

</file>

<file path=ppt/slides/_rels/slide7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2.xml"/>
  <Relationship Id="rId3" Type="http://schemas.openxmlformats.org/officeDocument/2006/relationships/image" Target="../media/image89.png"/>
  <Relationship Id="rId4" Type="http://schemas.openxmlformats.org/officeDocument/2006/relationships/image" Target="../media/image90.png"/>
  <Relationship Id="rId5" Type="http://schemas.openxmlformats.org/officeDocument/2006/relationships/image" Target="../media/image47.png"/>
</Relationships>

</file>

<file path=ppt/slides/_rels/slide7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3.xml"/>
</Relationships>

</file>

<file path=ppt/slides/_rels/slide74.xml.rels><?xml version="1.0" encoding="UTF-8"?>

<Relationships xmlns="http://schemas.openxmlformats.org/package/2006/relationships">
  <Relationship Id="rId1" Type="http://schemas.openxmlformats.org/officeDocument/2006/relationships/vmlDrawing" Target="../drawings/vmlDrawing54.vml"/>
  <Relationship Id="rId2" Type="http://schemas.openxmlformats.org/officeDocument/2006/relationships/tags" Target="../tags/tag54.xml"/>
  <Relationship Id="rId3" Type="http://schemas.openxmlformats.org/officeDocument/2006/relationships/slideLayout" Target="../slideLayouts/slideLayout12.xml"/>
  <Relationship Id="rId4" Type="http://schemas.openxmlformats.org/officeDocument/2006/relationships/notesSlide" Target="../notesSlides/notesSlide74.xml"/>
  <Relationship Id="rId5" Type="http://schemas.openxmlformats.org/officeDocument/2006/relationships/oleObject" Target="../embeddings/oleObject54.bin"/>
  <Relationship Id="rId6" Type="http://schemas.openxmlformats.org/officeDocument/2006/relationships/image" Target="../media/image1.emf"/>
</Relationships>

</file>

<file path=ppt/slides/_rels/slide75.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notesSlide" Target="../notesSlides/notesSlide75.xml"/>
</Relationships>

</file>

<file path=ppt/slides/_rels/slide76.xml.rels><?xml version="1.0" encoding="UTF-8"?>

<Relationships xmlns="http://schemas.openxmlformats.org/package/2006/relationships">
  <Relationship Id="rId1" Type="http://schemas.openxmlformats.org/officeDocument/2006/relationships/vmlDrawing" Target="../drawings/vmlDrawing55.vml"/>
  <Relationship Id="rId2" Type="http://schemas.openxmlformats.org/officeDocument/2006/relationships/tags" Target="../tags/tag55.xml"/>
  <Relationship Id="rId3" Type="http://schemas.openxmlformats.org/officeDocument/2006/relationships/slideLayout" Target="../slideLayouts/slideLayout7.xml"/>
  <Relationship Id="rId4" Type="http://schemas.openxmlformats.org/officeDocument/2006/relationships/notesSlide" Target="../notesSlides/notesSlide76.xml"/>
  <Relationship Id="rId5" Type="http://schemas.openxmlformats.org/officeDocument/2006/relationships/oleObject" Target="../embeddings/oleObject55.bin"/>
  <Relationship Id="rId6" Type="http://schemas.openxmlformats.org/officeDocument/2006/relationships/image" Target="../media/image1.emf"/>
</Relationships>

</file>

<file path=ppt/slides/_rels/slide77.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notesSlide" Target="../notesSlides/notesSlide77.xml"/>
</Relationships>

</file>

<file path=ppt/slides/_rels/slide7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78.xml"/>
  <Relationship Id="rId3" Type="http://schemas.openxmlformats.org/officeDocument/2006/relationships/image" Target="../media/image91.png"/>
</Relationships>

</file>

<file path=ppt/slides/_rels/slide7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79.xml"/>
  <Relationship Id="rId3" Type="http://schemas.openxmlformats.org/officeDocument/2006/relationships/image" Target="../media/image92.png"/>
  <Relationship Id="rId4" Type="http://schemas.openxmlformats.org/officeDocument/2006/relationships/image" Target="../media/image93.jpg"/>
</Relationships>

</file>

<file path=ppt/slides/_rels/slide8.xml.rels><?xml version="1.0" encoding="UTF-8"?>

<Relationships xmlns="http://schemas.openxmlformats.org/package/2006/relationships">
  <Relationship Id="rId1" Type="http://schemas.openxmlformats.org/officeDocument/2006/relationships/vmlDrawing" Target="../drawings/vmlDrawing7.vml"/>
  <Relationship Id="rId2" Type="http://schemas.openxmlformats.org/officeDocument/2006/relationships/tags" Target="../tags/tag7.xml"/>
  <Relationship Id="rId3" Type="http://schemas.openxmlformats.org/officeDocument/2006/relationships/slideLayout" Target="../slideLayouts/slideLayout2.xml"/>
  <Relationship Id="rId4" Type="http://schemas.openxmlformats.org/officeDocument/2006/relationships/notesSlide" Target="../notesSlides/notesSlide8.xml"/>
  <Relationship Id="rId5" Type="http://schemas.openxmlformats.org/officeDocument/2006/relationships/oleObject" Target="../embeddings/oleObject7.bin"/>
  <Relationship Id="rId6" Type="http://schemas.openxmlformats.org/officeDocument/2006/relationships/image" Target="../media/image1.emf"/>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s/_rels/slide80.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80.xml"/>
  <Relationship Id="rId3" Type="http://schemas.openxmlformats.org/officeDocument/2006/relationships/image" Target="../media/image94.jpg"/>
  <Relationship Id="rId4" Type="http://schemas.openxmlformats.org/officeDocument/2006/relationships/image" Target="../media/image95.png"/>
</Relationships>

</file>

<file path=ppt/slides/_rels/slide8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81.xml"/>
  <Relationship Id="rId3" Type="http://schemas.openxmlformats.org/officeDocument/2006/relationships/image" Target="../media/image96.jpg"/>
  <Relationship Id="rId4" Type="http://schemas.openxmlformats.org/officeDocument/2006/relationships/image" Target="../media/image97.png"/>
</Relationships>

</file>

<file path=ppt/slides/_rels/slide8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82.xml"/>
  <Relationship Id="rId3" Type="http://schemas.openxmlformats.org/officeDocument/2006/relationships/image" Target="../media/image96.jpg"/>
  <Relationship Id="rId4" Type="http://schemas.openxmlformats.org/officeDocument/2006/relationships/image" Target="../media/image98.png"/>
</Relationships>

</file>

<file path=ppt/slides/_rels/slide8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83.xml"/>
  <Relationship Id="rId3" Type="http://schemas.openxmlformats.org/officeDocument/2006/relationships/image" Target="../media/image99.jpg"/>
  <Relationship Id="rId4" Type="http://schemas.openxmlformats.org/officeDocument/2006/relationships/image" Target="../media/image100.png"/>
</Relationships>

</file>

<file path=ppt/slides/_rels/slide84.xml.rels><?xml version="1.0" encoding="UTF-8"?>

<Relationships xmlns="http://schemas.openxmlformats.org/package/2006/relationships">
  <Relationship Id="rId1" Type="http://schemas.openxmlformats.org/officeDocument/2006/relationships/vmlDrawing" Target="../drawings/vmlDrawing56.vml"/>
  <Relationship Id="rId2" Type="http://schemas.openxmlformats.org/officeDocument/2006/relationships/tags" Target="../tags/tag56.xml"/>
  <Relationship Id="rId3" Type="http://schemas.openxmlformats.org/officeDocument/2006/relationships/slideLayout" Target="../slideLayouts/slideLayout7.xml"/>
  <Relationship Id="rId4" Type="http://schemas.openxmlformats.org/officeDocument/2006/relationships/notesSlide" Target="../notesSlides/notesSlide84.xml"/>
  <Relationship Id="rId5" Type="http://schemas.openxmlformats.org/officeDocument/2006/relationships/oleObject" Target="../embeddings/oleObject56.bin"/>
  <Relationship Id="rId6" Type="http://schemas.openxmlformats.org/officeDocument/2006/relationships/image" Target="../media/image1.emf"/>
  <Relationship Id="rId7" Type="http://schemas.openxmlformats.org/officeDocument/2006/relationships/image" Target="../media/image101.png"/>
  <Relationship Id="rId8" Type="http://schemas.openxmlformats.org/officeDocument/2006/relationships/image" Target="../media/image102.png"/>
</Relationships>

</file>

<file path=ppt/slides/_rels/slide85.xml.rels><?xml version="1.0" encoding="UTF-8"?>

<Relationships xmlns="http://schemas.openxmlformats.org/package/2006/relationships">
  <Relationship Id="rId1" Type="http://schemas.openxmlformats.org/officeDocument/2006/relationships/vmlDrawing" Target="../drawings/vmlDrawing57.vml"/>
  <Relationship Id="rId2" Type="http://schemas.openxmlformats.org/officeDocument/2006/relationships/tags" Target="../tags/tag57.xml"/>
  <Relationship Id="rId3" Type="http://schemas.openxmlformats.org/officeDocument/2006/relationships/slideLayout" Target="../slideLayouts/slideLayout7.xml"/>
  <Relationship Id="rId4" Type="http://schemas.openxmlformats.org/officeDocument/2006/relationships/notesSlide" Target="../notesSlides/notesSlide85.xml"/>
  <Relationship Id="rId5" Type="http://schemas.openxmlformats.org/officeDocument/2006/relationships/oleObject" Target="../embeddings/oleObject57.bin"/>
  <Relationship Id="rId6" Type="http://schemas.openxmlformats.org/officeDocument/2006/relationships/image" Target="../media/image1.emf"/>
  <Relationship Id="rId7" Type="http://schemas.openxmlformats.org/officeDocument/2006/relationships/image" Target="../media/image103.png"/>
  <Relationship Id="rId8" Type="http://schemas.openxmlformats.org/officeDocument/2006/relationships/image" Target="../media/image104.png"/>
  <Relationship Id="rId9" Type="http://schemas.openxmlformats.org/officeDocument/2006/relationships/image" Target="../media/image105.png"/>
</Relationships>

</file>

<file path=ppt/slides/_rels/slide8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86.xml"/>
  <Relationship Id="rId3" Type="http://schemas.openxmlformats.org/officeDocument/2006/relationships/image" Target="../media/image106.jpg"/>
  <Relationship Id="rId4" Type="http://schemas.openxmlformats.org/officeDocument/2006/relationships/image" Target="../media/image107.png"/>
</Relationships>

</file>

<file path=ppt/slides/_rels/slide8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87.xml"/>
</Relationships>

</file>

<file path=ppt/slides/_rels/slide8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8.xml"/>
</Relationships>

</file>

<file path=ppt/slides/_rels/slide9.xml.rels><?xml version="1.0" encoding="UTF-8"?>

<Relationships xmlns="http://schemas.openxmlformats.org/package/2006/relationships">
  <Relationship Id="rId1" Type="http://schemas.openxmlformats.org/officeDocument/2006/relationships/vmlDrawing" Target="../drawings/vmlDrawing8.vml"/>
  <Relationship Id="rId2" Type="http://schemas.openxmlformats.org/officeDocument/2006/relationships/tags" Target="../tags/tag8.xml"/>
  <Relationship Id="rId3" Type="http://schemas.openxmlformats.org/officeDocument/2006/relationships/slideLayout" Target="../slideLayouts/slideLayout2.xml"/>
  <Relationship Id="rId4" Type="http://schemas.openxmlformats.org/officeDocument/2006/relationships/notesSlide" Target="../notesSlides/notesSlide9.xml"/>
  <Relationship Id="rId5" Type="http://schemas.openxmlformats.org/officeDocument/2006/relationships/oleObject" Target="../embeddings/oleObject8.bin"/>
  <Relationship Id="rId6" Type="http://schemas.openxmlformats.org/officeDocument/2006/relationships/image" Target="../media/image1.e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529965"/>
          </a:xfrm>
          <a:custGeom>
            <a:avLst/>
            <a:gdLst/>
            <a:ahLst/>
            <a:cxnLst/>
            <a:rect l="l" t="t" r="r" b="b"/>
            <a:pathLst>
              <a:path w="9144000" h="3529965">
                <a:moveTo>
                  <a:pt x="0" y="3529584"/>
                </a:moveTo>
                <a:lnTo>
                  <a:pt x="9144000" y="3529584"/>
                </a:lnTo>
                <a:lnTo>
                  <a:pt x="9144000" y="0"/>
                </a:lnTo>
                <a:lnTo>
                  <a:pt x="0" y="0"/>
                </a:lnTo>
                <a:lnTo>
                  <a:pt x="0" y="3529584"/>
                </a:lnTo>
                <a:close/>
              </a:path>
            </a:pathLst>
          </a:custGeom>
          <a:solidFill>
            <a:srgbClr val="000066"/>
          </a:solidFill>
        </p:spPr>
        <p:txBody>
          <a:bodyPr wrap="square" lIns="0" tIns="0" rIns="0" bIns="0" rtlCol="0"/>
          <a:lstStyle/>
          <a:p>
            <a:endParaRPr dirty="0"/>
          </a:p>
        </p:txBody>
      </p:sp>
      <p:sp>
        <p:nvSpPr>
          <p:cNvPr id="3" name="object 3"/>
          <p:cNvSpPr/>
          <p:nvPr/>
        </p:nvSpPr>
        <p:spPr>
          <a:xfrm>
            <a:off x="467868" y="4706111"/>
            <a:ext cx="6769734" cy="0"/>
          </a:xfrm>
          <a:custGeom>
            <a:avLst/>
            <a:gdLst/>
            <a:ahLst/>
            <a:cxnLst/>
            <a:rect l="l" t="t" r="r" b="b"/>
            <a:pathLst>
              <a:path w="6769734">
                <a:moveTo>
                  <a:pt x="0" y="0"/>
                </a:moveTo>
                <a:lnTo>
                  <a:pt x="6769608" y="0"/>
                </a:lnTo>
              </a:path>
            </a:pathLst>
          </a:custGeom>
          <a:ln w="12192">
            <a:solidFill>
              <a:srgbClr val="000000"/>
            </a:solidFill>
          </a:ln>
        </p:spPr>
        <p:txBody>
          <a:bodyPr wrap="square" lIns="0" tIns="0" rIns="0" bIns="0" rtlCol="0"/>
          <a:lstStyle/>
          <a:p>
            <a:endParaRPr dirty="0"/>
          </a:p>
        </p:txBody>
      </p:sp>
      <p:sp>
        <p:nvSpPr>
          <p:cNvPr id="4" name="object 4"/>
          <p:cNvSpPr/>
          <p:nvPr/>
        </p:nvSpPr>
        <p:spPr>
          <a:xfrm>
            <a:off x="6912864" y="3901440"/>
            <a:ext cx="1778507" cy="2537459"/>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447674" y="4391778"/>
            <a:ext cx="6562726" cy="689932"/>
          </a:xfrm>
          <a:prstGeom prst="rect">
            <a:avLst/>
          </a:prstGeom>
        </p:spPr>
        <p:txBody>
          <a:bodyPr vert="horz" wrap="square" lIns="0" tIns="0" rIns="0" bIns="0" rtlCol="0">
            <a:spAutoFit/>
          </a:bodyPr>
          <a:lstStyle/>
          <a:p>
            <a:pPr marL="12700">
              <a:lnSpc>
                <a:spcPct val="100000"/>
              </a:lnSpc>
            </a:pPr>
            <a:r>
              <a:rPr sz="1800" b="1" dirty="0">
                <a:solidFill>
                  <a:srgbClr val="091D5D"/>
                </a:solidFill>
                <a:latin typeface="Arial"/>
                <a:cs typeface="Arial"/>
              </a:rPr>
              <a:t>Indi</a:t>
            </a:r>
            <a:r>
              <a:rPr sz="1800" b="1" spc="-45" dirty="0">
                <a:solidFill>
                  <a:srgbClr val="091D5D"/>
                </a:solidFill>
                <a:latin typeface="Arial"/>
                <a:cs typeface="Arial"/>
              </a:rPr>
              <a:t>v</a:t>
            </a:r>
            <a:r>
              <a:rPr sz="1800" b="1" dirty="0">
                <a:solidFill>
                  <a:srgbClr val="091D5D"/>
                </a:solidFill>
                <a:latin typeface="Arial"/>
                <a:cs typeface="Arial"/>
              </a:rPr>
              <a:t>idu</a:t>
            </a:r>
            <a:r>
              <a:rPr sz="1800" b="1" spc="-5" dirty="0">
                <a:solidFill>
                  <a:srgbClr val="091D5D"/>
                </a:solidFill>
                <a:latin typeface="Arial"/>
                <a:cs typeface="Arial"/>
              </a:rPr>
              <a:t>a</a:t>
            </a:r>
            <a:r>
              <a:rPr sz="1800" b="1" dirty="0">
                <a:solidFill>
                  <a:srgbClr val="091D5D"/>
                </a:solidFill>
                <a:latin typeface="Arial"/>
                <a:cs typeface="Arial"/>
              </a:rPr>
              <a:t>l</a:t>
            </a:r>
            <a:r>
              <a:rPr sz="1800" b="1" spc="15" dirty="0">
                <a:solidFill>
                  <a:srgbClr val="091D5D"/>
                </a:solidFill>
                <a:latin typeface="Arial"/>
                <a:cs typeface="Arial"/>
              </a:rPr>
              <a:t> </a:t>
            </a:r>
            <a:r>
              <a:rPr sz="1800" b="1" spc="-5" dirty="0">
                <a:solidFill>
                  <a:srgbClr val="091D5D"/>
                </a:solidFill>
                <a:latin typeface="Arial"/>
                <a:cs typeface="Arial"/>
              </a:rPr>
              <a:t>S</a:t>
            </a:r>
            <a:r>
              <a:rPr sz="1800" b="1" dirty="0">
                <a:solidFill>
                  <a:srgbClr val="091D5D"/>
                </a:solidFill>
                <a:latin typeface="Arial"/>
                <a:cs typeface="Arial"/>
              </a:rPr>
              <a:t>uppo</a:t>
            </a:r>
            <a:r>
              <a:rPr sz="1800" b="1" spc="-5" dirty="0">
                <a:solidFill>
                  <a:srgbClr val="091D5D"/>
                </a:solidFill>
                <a:latin typeface="Arial"/>
                <a:cs typeface="Arial"/>
              </a:rPr>
              <a:t>r</a:t>
            </a:r>
            <a:r>
              <a:rPr sz="1800" b="1" dirty="0">
                <a:solidFill>
                  <a:srgbClr val="091D5D"/>
                </a:solidFill>
                <a:latin typeface="Arial"/>
                <a:cs typeface="Arial"/>
              </a:rPr>
              <a:t>t</a:t>
            </a:r>
            <a:r>
              <a:rPr sz="1800" b="1" spc="-20" dirty="0">
                <a:solidFill>
                  <a:srgbClr val="091D5D"/>
                </a:solidFill>
                <a:latin typeface="Arial"/>
                <a:cs typeface="Arial"/>
              </a:rPr>
              <a:t> </a:t>
            </a:r>
            <a:r>
              <a:rPr sz="1800" b="1" spc="-5" dirty="0">
                <a:solidFill>
                  <a:srgbClr val="091D5D"/>
                </a:solidFill>
                <a:latin typeface="Arial"/>
                <a:cs typeface="Arial"/>
              </a:rPr>
              <a:t>P</a:t>
            </a:r>
            <a:r>
              <a:rPr sz="1800" b="1" dirty="0">
                <a:solidFill>
                  <a:srgbClr val="091D5D"/>
                </a:solidFill>
                <a:latin typeface="Arial"/>
                <a:cs typeface="Arial"/>
              </a:rPr>
              <a:t>l</a:t>
            </a:r>
            <a:r>
              <a:rPr sz="1800" b="1" spc="-5" dirty="0">
                <a:solidFill>
                  <a:srgbClr val="091D5D"/>
                </a:solidFill>
                <a:latin typeface="Arial"/>
                <a:cs typeface="Arial"/>
              </a:rPr>
              <a:t>a</a:t>
            </a:r>
            <a:r>
              <a:rPr sz="1800" b="1" dirty="0">
                <a:solidFill>
                  <a:srgbClr val="091D5D"/>
                </a:solidFill>
                <a:latin typeface="Arial"/>
                <a:cs typeface="Arial"/>
              </a:rPr>
              <a:t>n</a:t>
            </a:r>
            <a:r>
              <a:rPr sz="1800" b="1" spc="5" dirty="0">
                <a:solidFill>
                  <a:srgbClr val="091D5D"/>
                </a:solidFill>
                <a:latin typeface="Arial"/>
                <a:cs typeface="Arial"/>
              </a:rPr>
              <a:t> </a:t>
            </a:r>
            <a:r>
              <a:rPr sz="1800" b="1" dirty="0">
                <a:solidFill>
                  <a:srgbClr val="091D5D"/>
                </a:solidFill>
                <a:latin typeface="Arial"/>
                <a:cs typeface="Arial"/>
              </a:rPr>
              <a:t>(I</a:t>
            </a:r>
            <a:r>
              <a:rPr sz="1800" b="1" spc="-5" dirty="0">
                <a:solidFill>
                  <a:srgbClr val="091D5D"/>
                </a:solidFill>
                <a:latin typeface="Arial"/>
                <a:cs typeface="Arial"/>
              </a:rPr>
              <a:t>SP</a:t>
            </a:r>
            <a:r>
              <a:rPr sz="1800" b="1" dirty="0">
                <a:solidFill>
                  <a:srgbClr val="091D5D"/>
                </a:solidFill>
                <a:latin typeface="Arial"/>
                <a:cs typeface="Arial"/>
              </a:rPr>
              <a:t>)</a:t>
            </a:r>
            <a:r>
              <a:rPr sz="1800" b="1" spc="-10" dirty="0">
                <a:solidFill>
                  <a:srgbClr val="091D5D"/>
                </a:solidFill>
                <a:latin typeface="Arial"/>
                <a:cs typeface="Arial"/>
              </a:rPr>
              <a:t> </a:t>
            </a:r>
            <a:r>
              <a:rPr sz="1800" b="1" dirty="0">
                <a:solidFill>
                  <a:srgbClr val="091D5D"/>
                </a:solidFill>
                <a:latin typeface="Arial"/>
                <a:cs typeface="Arial"/>
              </a:rPr>
              <a:t>Module</a:t>
            </a:r>
            <a:r>
              <a:rPr sz="1800" b="1" spc="-15" dirty="0">
                <a:solidFill>
                  <a:srgbClr val="091D5D"/>
                </a:solidFill>
                <a:latin typeface="Arial"/>
                <a:cs typeface="Arial"/>
              </a:rPr>
              <a:t> </a:t>
            </a:r>
            <a:r>
              <a:rPr lang="en-US" b="1" spc="-95" dirty="0" smtClean="0">
                <a:solidFill>
                  <a:srgbClr val="091D5D"/>
                </a:solidFill>
                <a:latin typeface="Arial"/>
                <a:cs typeface="Arial"/>
              </a:rPr>
              <a:t>– Release 7.7</a:t>
            </a:r>
            <a:endParaRPr sz="1800" dirty="0">
              <a:latin typeface="Arial"/>
              <a:cs typeface="Arial"/>
            </a:endParaRPr>
          </a:p>
          <a:p>
            <a:pPr marL="12700" marR="3731260">
              <a:lnSpc>
                <a:spcPct val="100000"/>
              </a:lnSpc>
              <a:spcBef>
                <a:spcPts val="1285"/>
              </a:spcBef>
            </a:pPr>
            <a:r>
              <a:rPr lang="en-US" sz="1600" spc="-15" dirty="0" smtClean="0">
                <a:solidFill>
                  <a:srgbClr val="091D5D"/>
                </a:solidFill>
                <a:latin typeface="Arial"/>
                <a:cs typeface="Arial"/>
              </a:rPr>
              <a:t>Training - Provider </a:t>
            </a:r>
            <a:r>
              <a:rPr sz="1600" spc="-10" dirty="0" smtClean="0">
                <a:solidFill>
                  <a:srgbClr val="091D5D"/>
                </a:solidFill>
                <a:latin typeface="Arial"/>
                <a:cs typeface="Arial"/>
              </a:rPr>
              <a:t>Sta</a:t>
            </a:r>
            <a:r>
              <a:rPr sz="1600" spc="-30" dirty="0" smtClean="0">
                <a:solidFill>
                  <a:srgbClr val="091D5D"/>
                </a:solidFill>
                <a:latin typeface="Arial"/>
                <a:cs typeface="Arial"/>
              </a:rPr>
              <a:t>f</a:t>
            </a:r>
            <a:r>
              <a:rPr sz="1600" spc="-5" dirty="0" smtClean="0">
                <a:solidFill>
                  <a:srgbClr val="091D5D"/>
                </a:solidFill>
                <a:latin typeface="Arial"/>
                <a:cs typeface="Arial"/>
              </a:rPr>
              <a:t>f</a:t>
            </a:r>
            <a:endParaRPr sz="1600" dirty="0">
              <a:latin typeface="Arial"/>
              <a:cs typeface="Arial"/>
            </a:endParaRPr>
          </a:p>
        </p:txBody>
      </p:sp>
      <p:sp>
        <p:nvSpPr>
          <p:cNvPr id="7" name="object 7"/>
          <p:cNvSpPr/>
          <p:nvPr/>
        </p:nvSpPr>
        <p:spPr>
          <a:xfrm>
            <a:off x="5498591" y="128015"/>
            <a:ext cx="3345167" cy="3299459"/>
          </a:xfrm>
          <a:prstGeom prst="rect">
            <a:avLst/>
          </a:prstGeom>
          <a:blipFill>
            <a:blip r:embed="rId4" cstate="print"/>
            <a:stretch>
              <a:fillRect/>
            </a:stretch>
          </a:blipFill>
        </p:spPr>
        <p:txBody>
          <a:bodyPr wrap="square" lIns="0" tIns="0" rIns="0" bIns="0" rtlCol="0"/>
          <a:lstStyle/>
          <a:p>
            <a:endParaRPr dirty="0"/>
          </a:p>
        </p:txBody>
      </p:sp>
      <p:sp>
        <p:nvSpPr>
          <p:cNvPr id="9" name="Slide Number Placeholder 8"/>
          <p:cNvSpPr>
            <a:spLocks noGrp="1"/>
          </p:cNvSpPr>
          <p:nvPr>
            <p:ph type="sldNum" sz="quarter" idx="7"/>
          </p:nvPr>
        </p:nvSpPr>
        <p:spPr/>
        <p:txBody>
          <a:bodyPr/>
          <a:lstStyle/>
          <a:p>
            <a:pPr algn="r"/>
            <a:fld id="{81D60167-4931-47E6-BA6A-407CBD079E47}" type="slidenum">
              <a:rPr lang="en-US" smtClean="0"/>
              <a:pPr algn="r"/>
              <a:t>1</a:t>
            </a:fld>
            <a:endParaRPr lang="en-US" dirty="0"/>
          </a:p>
        </p:txBody>
      </p:sp>
      <p:sp>
        <p:nvSpPr>
          <p:cNvPr id="10" name="object 6"/>
          <p:cNvSpPr txBox="1"/>
          <p:nvPr/>
        </p:nvSpPr>
        <p:spPr>
          <a:xfrm>
            <a:off x="203200" y="1659906"/>
            <a:ext cx="4995149" cy="615553"/>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Arial"/>
                <a:cs typeface="Arial"/>
              </a:rPr>
              <a:t>D</a:t>
            </a:r>
            <a:r>
              <a:rPr sz="2000" b="1" dirty="0">
                <a:solidFill>
                  <a:srgbClr val="FFFFFF"/>
                </a:solidFill>
                <a:latin typeface="Arial"/>
                <a:cs typeface="Arial"/>
              </a:rPr>
              <a:t>e</a:t>
            </a:r>
            <a:r>
              <a:rPr sz="2000" b="1" spc="-5" dirty="0">
                <a:solidFill>
                  <a:srgbClr val="FFFFFF"/>
                </a:solidFill>
                <a:latin typeface="Arial"/>
                <a:cs typeface="Arial"/>
              </a:rPr>
              <a:t>p</a:t>
            </a:r>
            <a:r>
              <a:rPr sz="2000" b="1" dirty="0">
                <a:solidFill>
                  <a:srgbClr val="FFFFFF"/>
                </a:solidFill>
                <a:latin typeface="Arial"/>
                <a:cs typeface="Arial"/>
              </a:rPr>
              <a:t>art</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t>
            </a:r>
            <a:r>
              <a:rPr sz="2000" b="1" spc="-40" dirty="0">
                <a:solidFill>
                  <a:srgbClr val="FFFFFF"/>
                </a:solidFill>
                <a:latin typeface="Arial"/>
                <a:cs typeface="Arial"/>
              </a:rPr>
              <a:t> </a:t>
            </a:r>
            <a:r>
              <a:rPr sz="2000" b="1" spc="-5" dirty="0">
                <a:solidFill>
                  <a:srgbClr val="FFFFFF"/>
                </a:solidFill>
                <a:latin typeface="Arial"/>
                <a:cs typeface="Arial"/>
              </a:rPr>
              <a:t>o</a:t>
            </a:r>
            <a:r>
              <a:rPr sz="2000" b="1" dirty="0">
                <a:solidFill>
                  <a:srgbClr val="FFFFFF"/>
                </a:solidFill>
                <a:latin typeface="Arial"/>
                <a:cs typeface="Arial"/>
              </a:rPr>
              <a:t>f</a:t>
            </a:r>
            <a:r>
              <a:rPr sz="2000" b="1" spc="-15" dirty="0">
                <a:solidFill>
                  <a:srgbClr val="FFFFFF"/>
                </a:solidFill>
                <a:latin typeface="Arial"/>
                <a:cs typeface="Arial"/>
              </a:rPr>
              <a:t> </a:t>
            </a:r>
            <a:r>
              <a:rPr sz="2000" b="1" spc="5" dirty="0">
                <a:solidFill>
                  <a:srgbClr val="FFFFFF"/>
                </a:solidFill>
                <a:latin typeface="Arial"/>
                <a:cs typeface="Arial"/>
              </a:rPr>
              <a:t>D</a:t>
            </a:r>
            <a:r>
              <a:rPr sz="2000" b="1" dirty="0">
                <a:solidFill>
                  <a:srgbClr val="FFFFFF"/>
                </a:solidFill>
                <a:latin typeface="Arial"/>
                <a:cs typeface="Arial"/>
              </a:rPr>
              <a:t>e</a:t>
            </a:r>
            <a:r>
              <a:rPr sz="2000" b="1" spc="-25" dirty="0">
                <a:solidFill>
                  <a:srgbClr val="FFFFFF"/>
                </a:solidFill>
                <a:latin typeface="Arial"/>
                <a:cs typeface="Arial"/>
              </a:rPr>
              <a:t>v</a:t>
            </a:r>
            <a:r>
              <a:rPr sz="2000" b="1" dirty="0">
                <a:solidFill>
                  <a:srgbClr val="FFFFFF"/>
                </a:solidFill>
                <a:latin typeface="Arial"/>
                <a:cs typeface="Arial"/>
              </a:rPr>
              <a:t>e</a:t>
            </a:r>
            <a:r>
              <a:rPr sz="2000" b="1" spc="-5" dirty="0">
                <a:solidFill>
                  <a:srgbClr val="FFFFFF"/>
                </a:solidFill>
                <a:latin typeface="Arial"/>
                <a:cs typeface="Arial"/>
              </a:rPr>
              <a:t>lop</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tal</a:t>
            </a:r>
            <a:r>
              <a:rPr sz="2000" b="1" spc="-25" dirty="0">
                <a:solidFill>
                  <a:srgbClr val="FFFFFF"/>
                </a:solidFill>
                <a:latin typeface="Arial"/>
                <a:cs typeface="Arial"/>
              </a:rPr>
              <a:t> </a:t>
            </a:r>
            <a:r>
              <a:rPr sz="2000" b="1" spc="-5" dirty="0" smtClean="0">
                <a:solidFill>
                  <a:srgbClr val="FFFFFF"/>
                </a:solidFill>
                <a:latin typeface="Arial"/>
                <a:cs typeface="Arial"/>
              </a:rPr>
              <a:t>S</a:t>
            </a:r>
            <a:r>
              <a:rPr sz="2000" b="1" dirty="0" smtClean="0">
                <a:solidFill>
                  <a:srgbClr val="FFFFFF"/>
                </a:solidFill>
                <a:latin typeface="Arial"/>
                <a:cs typeface="Arial"/>
              </a:rPr>
              <a:t>er</a:t>
            </a:r>
            <a:r>
              <a:rPr sz="2000" b="1" spc="-25" dirty="0" smtClean="0">
                <a:solidFill>
                  <a:srgbClr val="FFFFFF"/>
                </a:solidFill>
                <a:latin typeface="Arial"/>
                <a:cs typeface="Arial"/>
              </a:rPr>
              <a:t>v</a:t>
            </a:r>
            <a:r>
              <a:rPr sz="2000" b="1" spc="-10" dirty="0" smtClean="0">
                <a:solidFill>
                  <a:srgbClr val="FFFFFF"/>
                </a:solidFill>
                <a:latin typeface="Arial"/>
                <a:cs typeface="Arial"/>
              </a:rPr>
              <a:t>i</a:t>
            </a:r>
            <a:r>
              <a:rPr sz="2000" b="1" dirty="0" smtClean="0">
                <a:solidFill>
                  <a:srgbClr val="FFFFFF"/>
                </a:solidFill>
                <a:latin typeface="Arial"/>
                <a:cs typeface="Arial"/>
              </a:rPr>
              <a:t>ces</a:t>
            </a:r>
            <a:endParaRPr lang="en-US" sz="2000" b="1" dirty="0" smtClean="0">
              <a:solidFill>
                <a:srgbClr val="FFFFFF"/>
              </a:solidFill>
              <a:latin typeface="Arial"/>
              <a:cs typeface="Arial"/>
            </a:endParaRPr>
          </a:p>
          <a:p>
            <a:pPr marL="12700">
              <a:lnSpc>
                <a:spcPct val="100000"/>
              </a:lnSpc>
            </a:pPr>
            <a:r>
              <a:rPr lang="en-US" sz="2000" dirty="0" smtClean="0">
                <a:solidFill>
                  <a:srgbClr val="FFFFFF"/>
                </a:solidFill>
                <a:latin typeface="Arial"/>
                <a:cs typeface="Arial"/>
              </a:rPr>
              <a:t>Massachusetts Rehabilitation Commission</a:t>
            </a:r>
            <a:endParaRPr sz="2000" dirty="0">
              <a:latin typeface="Arial"/>
              <a:cs typeface="Arial"/>
            </a:endParaRPr>
          </a:p>
        </p:txBody>
      </p:sp>
    </p:spTree>
    <p:extLst>
      <p:ext uri="{BB962C8B-B14F-4D97-AF65-F5344CB8AC3E}">
        <p14:creationId xmlns:p14="http://schemas.microsoft.com/office/powerpoint/2010/main" val="172682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913755"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Progress Summary Review Switchboard</a:t>
            </a:r>
            <a:endParaRPr sz="2400" dirty="0">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10</a:t>
            </a:fld>
            <a:endParaRPr lang="en-US" dirty="0"/>
          </a:p>
        </p:txBody>
      </p:sp>
    </p:spTree>
    <p:extLst>
      <p:ext uri="{BB962C8B-B14F-4D97-AF65-F5344CB8AC3E}">
        <p14:creationId xmlns:p14="http://schemas.microsoft.com/office/powerpoint/2010/main" val="1981522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00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3400" y="1143000"/>
            <a:ext cx="7617460" cy="1631216"/>
          </a:xfrm>
          <a:prstGeom prst="rect">
            <a:avLst/>
          </a:prstGeom>
        </p:spPr>
        <p:txBody>
          <a:bodyPr vert="horz" wrap="square" lIns="0" tIns="0" rIns="0" bIns="0" rtlCol="0">
            <a:spAutoFit/>
          </a:bodyPr>
          <a:lstStyle/>
          <a:p>
            <a:pPr marL="12700" algn="ctr"/>
            <a:r>
              <a:rPr lang="en-US" sz="1400" b="1" dirty="0">
                <a:solidFill>
                  <a:srgbClr val="091D5D"/>
                </a:solidFill>
                <a:latin typeface="Arial"/>
                <a:cs typeface="Arial"/>
              </a:rPr>
              <a:t>There are two ways to navigate to the </a:t>
            </a:r>
            <a:r>
              <a:rPr lang="en-US" sz="1400" b="1" dirty="0" smtClean="0">
                <a:solidFill>
                  <a:srgbClr val="091D5D"/>
                </a:solidFill>
                <a:latin typeface="Arial"/>
                <a:cs typeface="Arial"/>
              </a:rPr>
              <a:t>Progress Summary </a:t>
            </a:r>
            <a:r>
              <a:rPr lang="en-US" sz="1400" b="1" dirty="0">
                <a:solidFill>
                  <a:srgbClr val="091D5D"/>
                </a:solidFill>
                <a:latin typeface="Arial"/>
                <a:cs typeface="Arial"/>
              </a:rPr>
              <a:t>Review Switchboard.</a:t>
            </a:r>
            <a:endParaRPr lang="en-US" sz="1600" b="1" dirty="0">
              <a:latin typeface="Arial"/>
              <a:cs typeface="Arial"/>
            </a:endParaRPr>
          </a:p>
          <a:p>
            <a:pPr marL="12700">
              <a:lnSpc>
                <a:spcPct val="100000"/>
              </a:lnSpc>
            </a:pPr>
            <a:endParaRPr lang="en-US" sz="1400" b="1" spc="-10" dirty="0" smtClean="0">
              <a:solidFill>
                <a:srgbClr val="091D5D"/>
              </a:solidFill>
              <a:latin typeface="Arial"/>
              <a:cs typeface="Arial"/>
            </a:endParaRPr>
          </a:p>
          <a:p>
            <a:pPr marL="12700">
              <a:lnSpc>
                <a:spcPct val="100000"/>
              </a:lnSpc>
            </a:pPr>
            <a:r>
              <a:rPr lang="en-US" sz="1400" b="1" spc="-10" dirty="0" smtClean="0">
                <a:solidFill>
                  <a:srgbClr val="091D5D"/>
                </a:solidFill>
                <a:latin typeface="Arial"/>
                <a:cs typeface="Arial"/>
              </a:rPr>
              <a:t>Option 1</a:t>
            </a:r>
          </a:p>
          <a:p>
            <a:pPr marL="12700">
              <a:lnSpc>
                <a:spcPct val="100000"/>
              </a:lnSpc>
            </a:pPr>
            <a:endParaRPr lang="en-US" sz="1400" dirty="0" smtClean="0">
              <a:latin typeface="Arial"/>
              <a:cs typeface="Arial"/>
            </a:endParaRPr>
          </a:p>
          <a:p>
            <a:pPr marL="298450" indent="-285750">
              <a:lnSpc>
                <a:spcPct val="100000"/>
              </a:lnSpc>
              <a:buFont typeface="Arial" panose="020B0604020202020204" pitchFamily="34" charset="0"/>
              <a:buChar char="•"/>
            </a:pPr>
            <a:r>
              <a:rPr lang="en-US" sz="1400" dirty="0" smtClean="0">
                <a:solidFill>
                  <a:srgbClr val="091D5D"/>
                </a:solidFill>
                <a:latin typeface="Arial"/>
                <a:cs typeface="Arial"/>
              </a:rPr>
              <a:t>It is possible to navigate to the Progress Summary Review Switchboard from the Individual Dashboard. </a:t>
            </a:r>
          </a:p>
          <a:p>
            <a:pPr marL="298450" indent="-285750">
              <a:lnSpc>
                <a:spcPct val="100000"/>
              </a:lnSpc>
              <a:buFont typeface="Arial" panose="020B0604020202020204" pitchFamily="34" charset="0"/>
              <a:buChar char="•"/>
            </a:pPr>
            <a:endParaRPr lang="en-US" sz="800" dirty="0">
              <a:solidFill>
                <a:srgbClr val="091D5D"/>
              </a:solidFill>
              <a:latin typeface="Arial"/>
              <a:cs typeface="Arial"/>
            </a:endParaRPr>
          </a:p>
          <a:p>
            <a:pPr marL="298450" indent="-285750">
              <a:lnSpc>
                <a:spcPct val="100000"/>
              </a:lnSpc>
              <a:buFont typeface="Arial" panose="020B0604020202020204" pitchFamily="34" charset="0"/>
              <a:buChar char="•"/>
            </a:pPr>
            <a:r>
              <a:rPr lang="en-US" sz="1400" dirty="0">
                <a:solidFill>
                  <a:srgbClr val="091D5D"/>
                </a:solidFill>
                <a:latin typeface="Arial"/>
                <a:cs typeface="Arial"/>
              </a:rPr>
              <a:t>Above the </a:t>
            </a:r>
            <a:r>
              <a:rPr lang="en-US" sz="1400" dirty="0" smtClean="0">
                <a:solidFill>
                  <a:srgbClr val="091D5D"/>
                </a:solidFill>
                <a:latin typeface="Arial"/>
                <a:cs typeface="Arial"/>
              </a:rPr>
              <a:t>Individual Dashboard, click the third-level menu item, “Progress Summary.”</a:t>
            </a:r>
            <a:endParaRPr sz="1400" dirty="0">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Navigate </a:t>
            </a:r>
            <a:r>
              <a:rPr lang="en-US" spc="-5" dirty="0"/>
              <a:t>to </a:t>
            </a:r>
            <a:r>
              <a:rPr lang="en-US" spc="-5" dirty="0" smtClean="0"/>
              <a:t>the PS Review Switchboard</a:t>
            </a:r>
            <a:endParaRPr spc="-5" dirty="0"/>
          </a:p>
        </p:txBody>
      </p:sp>
      <p:sp>
        <p:nvSpPr>
          <p:cNvPr id="10" name="object 6"/>
          <p:cNvSpPr/>
          <p:nvPr/>
        </p:nvSpPr>
        <p:spPr>
          <a:xfrm>
            <a:off x="838200" y="2895600"/>
            <a:ext cx="2057400" cy="3810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pic>
        <p:nvPicPr>
          <p:cNvPr id="11" name="Picture 10"/>
          <p:cNvPicPr>
            <a:picLocks noChangeAspect="1"/>
          </p:cNvPicPr>
          <p:nvPr/>
        </p:nvPicPr>
        <p:blipFill>
          <a:blip r:embed="rId7"/>
          <a:stretch>
            <a:fillRect/>
          </a:stretch>
        </p:blipFill>
        <p:spPr>
          <a:xfrm>
            <a:off x="212981" y="3810000"/>
            <a:ext cx="8718036" cy="1877731"/>
          </a:xfrm>
          <a:prstGeom prst="rect">
            <a:avLst/>
          </a:prstGeom>
        </p:spPr>
      </p:pic>
      <p:pic>
        <p:nvPicPr>
          <p:cNvPr id="3" name="Picture 2"/>
          <p:cNvPicPr>
            <a:picLocks noChangeAspect="1"/>
          </p:cNvPicPr>
          <p:nvPr/>
        </p:nvPicPr>
        <p:blipFill rotWithShape="1">
          <a:blip r:embed="rId8"/>
          <a:srcRect r="1834" b="12981"/>
          <a:stretch/>
        </p:blipFill>
        <p:spPr>
          <a:xfrm>
            <a:off x="990600" y="2971800"/>
            <a:ext cx="1712843" cy="240527"/>
          </a:xfrm>
          <a:prstGeom prst="rect">
            <a:avLst/>
          </a:prstGeom>
        </p:spPr>
      </p:pic>
      <p:cxnSp>
        <p:nvCxnSpPr>
          <p:cNvPr id="18" name="Straight Arrow Connector 17"/>
          <p:cNvCxnSpPr/>
          <p:nvPr/>
        </p:nvCxnSpPr>
        <p:spPr>
          <a:xfrm flipV="1">
            <a:off x="1600200" y="3307080"/>
            <a:ext cx="0" cy="80772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9"/>
          <a:stretch>
            <a:fillRect/>
          </a:stretch>
        </p:blipFill>
        <p:spPr>
          <a:xfrm>
            <a:off x="1664110" y="5210890"/>
            <a:ext cx="561905" cy="219048"/>
          </a:xfrm>
          <a:prstGeom prst="rect">
            <a:avLst/>
          </a:prstGeom>
        </p:spPr>
      </p:pic>
      <p:pic>
        <p:nvPicPr>
          <p:cNvPr id="9" name="Picture 8"/>
          <p:cNvPicPr>
            <a:picLocks noChangeAspect="1"/>
          </p:cNvPicPr>
          <p:nvPr/>
        </p:nvPicPr>
        <p:blipFill>
          <a:blip r:embed="rId9"/>
          <a:stretch>
            <a:fillRect/>
          </a:stretch>
        </p:blipFill>
        <p:spPr>
          <a:xfrm>
            <a:off x="3962400" y="5397804"/>
            <a:ext cx="1524000" cy="45719"/>
          </a:xfrm>
          <a:prstGeom prst="rect">
            <a:avLst/>
          </a:prstGeom>
        </p:spPr>
      </p:pic>
      <p:sp>
        <p:nvSpPr>
          <p:cNvPr id="4" name="Slide Number Placeholder 3"/>
          <p:cNvSpPr>
            <a:spLocks noGrp="1"/>
          </p:cNvSpPr>
          <p:nvPr>
            <p:ph type="sldNum" sz="quarter" idx="7"/>
          </p:nvPr>
        </p:nvSpPr>
        <p:spPr/>
        <p:txBody>
          <a:bodyPr/>
          <a:lstStyle/>
          <a:p>
            <a:pPr algn="r"/>
            <a:fld id="{81D60167-4931-47E6-BA6A-407CBD079E47}" type="slidenum">
              <a:rPr lang="en-US" smtClean="0"/>
              <a:pPr algn="r"/>
              <a:t>11</a:t>
            </a:fld>
            <a:endParaRPr lang="en-US" dirty="0"/>
          </a:p>
        </p:txBody>
      </p:sp>
    </p:spTree>
    <p:extLst>
      <p:ext uri="{BB962C8B-B14F-4D97-AF65-F5344CB8AC3E}">
        <p14:creationId xmlns:p14="http://schemas.microsoft.com/office/powerpoint/2010/main" val="2278998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02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3400" y="1143000"/>
            <a:ext cx="7617460" cy="1631216"/>
          </a:xfrm>
          <a:prstGeom prst="rect">
            <a:avLst/>
          </a:prstGeom>
        </p:spPr>
        <p:txBody>
          <a:bodyPr vert="horz" wrap="square" lIns="0" tIns="0" rIns="0" bIns="0" rtlCol="0">
            <a:spAutoFit/>
          </a:bodyPr>
          <a:lstStyle/>
          <a:p>
            <a:pPr marL="12700" algn="ctr"/>
            <a:r>
              <a:rPr lang="en-US" sz="1400" b="1" dirty="0">
                <a:solidFill>
                  <a:srgbClr val="091D5D"/>
                </a:solidFill>
                <a:latin typeface="Arial"/>
                <a:cs typeface="Arial"/>
              </a:rPr>
              <a:t>There are two ways to navigate to the </a:t>
            </a:r>
            <a:r>
              <a:rPr lang="en-US" sz="1400" b="1" dirty="0" smtClean="0">
                <a:solidFill>
                  <a:srgbClr val="091D5D"/>
                </a:solidFill>
                <a:latin typeface="Arial"/>
                <a:cs typeface="Arial"/>
              </a:rPr>
              <a:t>Progress Summary </a:t>
            </a:r>
            <a:r>
              <a:rPr lang="en-US" sz="1400" b="1" dirty="0">
                <a:solidFill>
                  <a:srgbClr val="091D5D"/>
                </a:solidFill>
                <a:latin typeface="Arial"/>
                <a:cs typeface="Arial"/>
              </a:rPr>
              <a:t>Review Switchboard.</a:t>
            </a:r>
            <a:endParaRPr lang="en-US" sz="1600" b="1" dirty="0">
              <a:latin typeface="Arial"/>
              <a:cs typeface="Arial"/>
            </a:endParaRPr>
          </a:p>
          <a:p>
            <a:pPr marL="12700">
              <a:lnSpc>
                <a:spcPct val="100000"/>
              </a:lnSpc>
            </a:pPr>
            <a:endParaRPr lang="en-US" sz="1400" b="1" spc="-10" dirty="0" smtClean="0">
              <a:solidFill>
                <a:srgbClr val="091D5D"/>
              </a:solidFill>
              <a:latin typeface="Arial"/>
              <a:cs typeface="Arial"/>
            </a:endParaRPr>
          </a:p>
          <a:p>
            <a:pPr marL="12700">
              <a:lnSpc>
                <a:spcPct val="100000"/>
              </a:lnSpc>
            </a:pPr>
            <a:r>
              <a:rPr lang="en-US" sz="1400" b="1" spc="-10" dirty="0" smtClean="0">
                <a:solidFill>
                  <a:srgbClr val="091D5D"/>
                </a:solidFill>
                <a:latin typeface="Arial"/>
                <a:cs typeface="Arial"/>
              </a:rPr>
              <a:t>Option 2</a:t>
            </a:r>
          </a:p>
          <a:p>
            <a:pPr marL="298450" indent="-285750">
              <a:lnSpc>
                <a:spcPct val="100000"/>
              </a:lnSpc>
              <a:buFont typeface="Arial" panose="020B0604020202020204" pitchFamily="34" charset="0"/>
              <a:buChar char="•"/>
            </a:pPr>
            <a:endParaRPr lang="en-US" sz="1400" dirty="0" smtClean="0">
              <a:latin typeface="Arial"/>
              <a:cs typeface="Arial"/>
            </a:endParaRPr>
          </a:p>
          <a:p>
            <a:pPr marL="298450" indent="-285750">
              <a:lnSpc>
                <a:spcPct val="100000"/>
              </a:lnSpc>
              <a:buFont typeface="Arial" panose="020B0604020202020204" pitchFamily="34" charset="0"/>
              <a:buChar char="•"/>
            </a:pPr>
            <a:r>
              <a:rPr lang="en-US" sz="1400" dirty="0">
                <a:solidFill>
                  <a:srgbClr val="091D5D"/>
                </a:solidFill>
                <a:latin typeface="Arial"/>
                <a:cs typeface="Arial"/>
              </a:rPr>
              <a:t>Alternatively, it is possible to navigate to the </a:t>
            </a:r>
            <a:r>
              <a:rPr lang="en-US" sz="1400" dirty="0" smtClean="0">
                <a:solidFill>
                  <a:srgbClr val="091D5D"/>
                </a:solidFill>
                <a:latin typeface="Arial"/>
                <a:cs typeface="Arial"/>
              </a:rPr>
              <a:t>Progress Summary Review Switchboard </a:t>
            </a:r>
            <a:r>
              <a:rPr lang="en-US" sz="1400" dirty="0">
                <a:solidFill>
                  <a:srgbClr val="091D5D"/>
                </a:solidFill>
                <a:latin typeface="Arial"/>
                <a:cs typeface="Arial"/>
              </a:rPr>
              <a:t>from the Individual Search. </a:t>
            </a:r>
            <a:endParaRPr lang="en-US" sz="1400" dirty="0" smtClean="0">
              <a:solidFill>
                <a:srgbClr val="091D5D"/>
              </a:solidFill>
              <a:latin typeface="Arial"/>
              <a:cs typeface="Arial"/>
            </a:endParaRPr>
          </a:p>
          <a:p>
            <a:pPr marL="298450" indent="-285750">
              <a:lnSpc>
                <a:spcPct val="100000"/>
              </a:lnSpc>
              <a:buFont typeface="Arial" panose="020B0604020202020204" pitchFamily="34" charset="0"/>
              <a:buChar char="•"/>
            </a:pPr>
            <a:endParaRPr lang="en-US" sz="800" dirty="0">
              <a:solidFill>
                <a:srgbClr val="091D5D"/>
              </a:solidFill>
              <a:latin typeface="Arial"/>
              <a:cs typeface="Arial"/>
            </a:endParaRPr>
          </a:p>
          <a:p>
            <a:pPr marL="298450" indent="-285750">
              <a:lnSpc>
                <a:spcPct val="100000"/>
              </a:lnSpc>
              <a:buFont typeface="Arial" panose="020B0604020202020204" pitchFamily="34" charset="0"/>
              <a:buChar char="•"/>
            </a:pPr>
            <a:r>
              <a:rPr lang="en-US" sz="1400" dirty="0">
                <a:solidFill>
                  <a:srgbClr val="091D5D"/>
                </a:solidFill>
                <a:latin typeface="Arial"/>
                <a:cs typeface="Arial"/>
              </a:rPr>
              <a:t>View the new </a:t>
            </a:r>
            <a:r>
              <a:rPr lang="en-US" sz="1400" dirty="0" smtClean="0">
                <a:solidFill>
                  <a:srgbClr val="091D5D"/>
                </a:solidFill>
                <a:latin typeface="Arial"/>
                <a:cs typeface="Arial"/>
              </a:rPr>
              <a:t>Progress Summary </a:t>
            </a:r>
            <a:r>
              <a:rPr lang="en-US" sz="1400" dirty="0">
                <a:solidFill>
                  <a:srgbClr val="091D5D"/>
                </a:solidFill>
                <a:latin typeface="Arial"/>
                <a:cs typeface="Arial"/>
              </a:rPr>
              <a:t>column and click the “View </a:t>
            </a:r>
            <a:r>
              <a:rPr lang="en-US" sz="1400" dirty="0" smtClean="0">
                <a:solidFill>
                  <a:srgbClr val="091D5D"/>
                </a:solidFill>
                <a:latin typeface="Arial"/>
                <a:cs typeface="Arial"/>
              </a:rPr>
              <a:t>Progress Summary” </a:t>
            </a:r>
            <a:r>
              <a:rPr lang="en-US" sz="1400" dirty="0">
                <a:solidFill>
                  <a:srgbClr val="091D5D"/>
                </a:solidFill>
                <a:latin typeface="Arial"/>
                <a:cs typeface="Arial"/>
              </a:rPr>
              <a:t>link.</a:t>
            </a: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Navigate </a:t>
            </a:r>
            <a:r>
              <a:rPr lang="en-US" spc="-5" dirty="0"/>
              <a:t>to the </a:t>
            </a:r>
            <a:r>
              <a:rPr lang="en-US" spc="-5" dirty="0" smtClean="0"/>
              <a:t>PS Review Switchboard</a:t>
            </a:r>
            <a:endParaRPr spc="-5" dirty="0"/>
          </a:p>
        </p:txBody>
      </p:sp>
      <p:pic>
        <p:nvPicPr>
          <p:cNvPr id="5" name="Picture 4"/>
          <p:cNvPicPr>
            <a:picLocks noChangeAspect="1"/>
          </p:cNvPicPr>
          <p:nvPr/>
        </p:nvPicPr>
        <p:blipFill>
          <a:blip r:embed="rId7"/>
          <a:stretch>
            <a:fillRect/>
          </a:stretch>
        </p:blipFill>
        <p:spPr>
          <a:xfrm>
            <a:off x="6781800" y="2904308"/>
            <a:ext cx="1885638" cy="296091"/>
          </a:xfrm>
          <a:prstGeom prst="rect">
            <a:avLst/>
          </a:prstGeom>
        </p:spPr>
      </p:pic>
      <p:pic>
        <p:nvPicPr>
          <p:cNvPr id="13" name="Picture 12"/>
          <p:cNvPicPr>
            <a:picLocks noChangeAspect="1"/>
          </p:cNvPicPr>
          <p:nvPr/>
        </p:nvPicPr>
        <p:blipFill>
          <a:blip r:embed="rId8"/>
          <a:stretch>
            <a:fillRect/>
          </a:stretch>
        </p:blipFill>
        <p:spPr>
          <a:xfrm>
            <a:off x="271106" y="3600271"/>
            <a:ext cx="8718036" cy="1999661"/>
          </a:xfrm>
          <a:prstGeom prst="rect">
            <a:avLst/>
          </a:prstGeom>
        </p:spPr>
      </p:pic>
      <p:sp>
        <p:nvSpPr>
          <p:cNvPr id="8" name="object 6"/>
          <p:cNvSpPr/>
          <p:nvPr/>
        </p:nvSpPr>
        <p:spPr>
          <a:xfrm>
            <a:off x="6781800" y="2895600"/>
            <a:ext cx="1905000" cy="3810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cxnSp>
        <p:nvCxnSpPr>
          <p:cNvPr id="10" name="Straight Arrow Connector 9"/>
          <p:cNvCxnSpPr/>
          <p:nvPr/>
        </p:nvCxnSpPr>
        <p:spPr>
          <a:xfrm flipV="1">
            <a:off x="8077200" y="3276600"/>
            <a:ext cx="0" cy="1981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9"/>
          <a:stretch>
            <a:fillRect/>
          </a:stretch>
        </p:blipFill>
        <p:spPr>
          <a:xfrm>
            <a:off x="5334000" y="4319016"/>
            <a:ext cx="486257" cy="100584"/>
          </a:xfrm>
          <a:prstGeom prst="rect">
            <a:avLst/>
          </a:prstGeom>
        </p:spPr>
      </p:pic>
      <p:sp>
        <p:nvSpPr>
          <p:cNvPr id="4" name="Slide Number Placeholder 3"/>
          <p:cNvSpPr>
            <a:spLocks noGrp="1"/>
          </p:cNvSpPr>
          <p:nvPr>
            <p:ph type="sldNum" sz="quarter" idx="7"/>
          </p:nvPr>
        </p:nvSpPr>
        <p:spPr/>
        <p:txBody>
          <a:bodyPr/>
          <a:lstStyle/>
          <a:p>
            <a:pPr algn="r"/>
            <a:fld id="{81D60167-4931-47E6-BA6A-407CBD079E47}" type="slidenum">
              <a:rPr lang="en-US" smtClean="0"/>
              <a:pPr algn="r"/>
              <a:t>12</a:t>
            </a:fld>
            <a:endParaRPr lang="en-US" dirty="0"/>
          </a:p>
        </p:txBody>
      </p:sp>
    </p:spTree>
    <p:extLst>
      <p:ext uri="{BB962C8B-B14F-4D97-AF65-F5344CB8AC3E}">
        <p14:creationId xmlns:p14="http://schemas.microsoft.com/office/powerpoint/2010/main" val="2515469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97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Progress Summary Review Switchboard</a:t>
            </a:r>
            <a:endParaRPr spc="-5" dirty="0"/>
          </a:p>
        </p:txBody>
      </p:sp>
      <p:sp>
        <p:nvSpPr>
          <p:cNvPr id="8" name="object 6"/>
          <p:cNvSpPr txBox="1"/>
          <p:nvPr/>
        </p:nvSpPr>
        <p:spPr>
          <a:xfrm>
            <a:off x="535940" y="1143000"/>
            <a:ext cx="7617460" cy="646331"/>
          </a:xfrm>
          <a:prstGeom prst="rect">
            <a:avLst/>
          </a:prstGeom>
        </p:spPr>
        <p:txBody>
          <a:bodyPr vert="horz" wrap="square" lIns="0" tIns="0" rIns="0" bIns="0" rtlCol="0">
            <a:spAutoFit/>
          </a:bodyPr>
          <a:lstStyle/>
          <a:p>
            <a:pPr marL="12700">
              <a:lnSpc>
                <a:spcPct val="100000"/>
              </a:lnSpc>
            </a:pPr>
            <a:r>
              <a:rPr lang="en-US" sz="1400" b="1" spc="-10" dirty="0" smtClean="0">
                <a:solidFill>
                  <a:srgbClr val="091D5D"/>
                </a:solidFill>
                <a:latin typeface="Arial"/>
                <a:cs typeface="Arial"/>
              </a:rPr>
              <a:t>Progress Summary Review Switchboard</a:t>
            </a:r>
          </a:p>
          <a:p>
            <a:pPr marL="12700">
              <a:lnSpc>
                <a:spcPct val="100000"/>
              </a:lnSpc>
            </a:pPr>
            <a:endParaRPr lang="en-US" sz="1400" dirty="0" smtClean="0">
              <a:latin typeface="Arial"/>
              <a:cs typeface="Arial"/>
            </a:endParaRPr>
          </a:p>
          <a:p>
            <a:pPr marL="184150" indent="-171450">
              <a:lnSpc>
                <a:spcPct val="100000"/>
              </a:lnSpc>
              <a:buFont typeface="Arial" panose="020B0604020202020204" pitchFamily="34" charset="0"/>
              <a:buChar char="•"/>
            </a:pPr>
            <a:r>
              <a:rPr lang="en-US" sz="1400" dirty="0">
                <a:solidFill>
                  <a:srgbClr val="091D5D"/>
                </a:solidFill>
                <a:latin typeface="Arial"/>
                <a:cs typeface="Arial"/>
              </a:rPr>
              <a:t>The </a:t>
            </a:r>
            <a:r>
              <a:rPr lang="en-US" sz="1400" dirty="0" smtClean="0">
                <a:solidFill>
                  <a:srgbClr val="091D5D"/>
                </a:solidFill>
                <a:latin typeface="Arial"/>
                <a:cs typeface="Arial"/>
              </a:rPr>
              <a:t>Progress Summary </a:t>
            </a:r>
            <a:r>
              <a:rPr lang="en-US" sz="1400" dirty="0">
                <a:solidFill>
                  <a:srgbClr val="091D5D"/>
                </a:solidFill>
                <a:latin typeface="Arial"/>
                <a:cs typeface="Arial"/>
              </a:rPr>
              <a:t>Review Switchboard is composed of two sections. </a:t>
            </a:r>
            <a:endParaRPr lang="en-US" sz="1400" dirty="0">
              <a:latin typeface="Arial"/>
              <a:cs typeface="Arial"/>
            </a:endParaRPr>
          </a:p>
        </p:txBody>
      </p:sp>
      <p:sp>
        <p:nvSpPr>
          <p:cNvPr id="7" name="Oval 6"/>
          <p:cNvSpPr/>
          <p:nvPr/>
        </p:nvSpPr>
        <p:spPr>
          <a:xfrm>
            <a:off x="304800" y="2209800"/>
            <a:ext cx="457200" cy="304800"/>
          </a:xfrm>
          <a:prstGeom prst="ellipse">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5" name="Oval 14"/>
          <p:cNvSpPr/>
          <p:nvPr/>
        </p:nvSpPr>
        <p:spPr>
          <a:xfrm>
            <a:off x="304800" y="4267200"/>
            <a:ext cx="457200" cy="304800"/>
          </a:xfrm>
          <a:prstGeom prst="ellipse">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smtClean="0"/>
          </a:p>
        </p:txBody>
      </p:sp>
      <p:sp>
        <p:nvSpPr>
          <p:cNvPr id="14" name="TextBox 13"/>
          <p:cNvSpPr txBox="1"/>
          <p:nvPr/>
        </p:nvSpPr>
        <p:spPr>
          <a:xfrm>
            <a:off x="914400" y="2209800"/>
            <a:ext cx="3276600" cy="292388"/>
          </a:xfrm>
          <a:prstGeom prst="rect">
            <a:avLst/>
          </a:prstGeom>
          <a:noFill/>
        </p:spPr>
        <p:txBody>
          <a:bodyPr wrap="square" rtlCol="0">
            <a:spAutoFit/>
          </a:bodyPr>
          <a:lstStyle/>
          <a:p>
            <a:pPr marL="12700"/>
            <a:r>
              <a:rPr lang="en-US" sz="1300" b="1" spc="-10" dirty="0" smtClean="0">
                <a:solidFill>
                  <a:srgbClr val="091D5D"/>
                </a:solidFill>
                <a:latin typeface="Arial"/>
                <a:cs typeface="Arial"/>
              </a:rPr>
              <a:t>Progress Summary </a:t>
            </a:r>
            <a:r>
              <a:rPr lang="en-US" sz="1300" b="1" spc="-10" dirty="0">
                <a:solidFill>
                  <a:srgbClr val="091D5D"/>
                </a:solidFill>
                <a:latin typeface="Arial"/>
                <a:cs typeface="Arial"/>
              </a:rPr>
              <a:t>Bar Graph</a:t>
            </a:r>
          </a:p>
        </p:txBody>
      </p:sp>
      <p:sp>
        <p:nvSpPr>
          <p:cNvPr id="16" name="TextBox 15"/>
          <p:cNvSpPr txBox="1"/>
          <p:nvPr/>
        </p:nvSpPr>
        <p:spPr>
          <a:xfrm>
            <a:off x="914400" y="4267200"/>
            <a:ext cx="3276600" cy="292388"/>
          </a:xfrm>
          <a:prstGeom prst="rect">
            <a:avLst/>
          </a:prstGeom>
          <a:noFill/>
        </p:spPr>
        <p:txBody>
          <a:bodyPr wrap="square" rtlCol="0">
            <a:spAutoFit/>
          </a:bodyPr>
          <a:lstStyle/>
          <a:p>
            <a:pPr marL="12700"/>
            <a:r>
              <a:rPr lang="en-US" sz="1300" b="1" spc="-10" dirty="0" smtClean="0">
                <a:solidFill>
                  <a:srgbClr val="091D5D"/>
                </a:solidFill>
                <a:latin typeface="Arial"/>
                <a:cs typeface="Arial"/>
              </a:rPr>
              <a:t>Progress Summary Details</a:t>
            </a:r>
            <a:endParaRPr lang="en-US" sz="1300" b="1" spc="-10" dirty="0">
              <a:solidFill>
                <a:srgbClr val="091D5D"/>
              </a:solidFill>
              <a:latin typeface="Arial"/>
              <a:cs typeface="Arial"/>
            </a:endParaRPr>
          </a:p>
        </p:txBody>
      </p:sp>
      <p:pic>
        <p:nvPicPr>
          <p:cNvPr id="5" name="Picture 4"/>
          <p:cNvPicPr>
            <a:picLocks noChangeAspect="1"/>
          </p:cNvPicPr>
          <p:nvPr/>
        </p:nvPicPr>
        <p:blipFill>
          <a:blip r:embed="rId7"/>
          <a:stretch>
            <a:fillRect/>
          </a:stretch>
        </p:blipFill>
        <p:spPr>
          <a:xfrm>
            <a:off x="3784552" y="2819400"/>
            <a:ext cx="428571" cy="57143"/>
          </a:xfrm>
          <a:prstGeom prst="rect">
            <a:avLst/>
          </a:prstGeom>
        </p:spPr>
      </p:pic>
      <p:pic>
        <p:nvPicPr>
          <p:cNvPr id="10" name="Picture 9"/>
          <p:cNvPicPr>
            <a:picLocks noChangeAspect="1"/>
          </p:cNvPicPr>
          <p:nvPr/>
        </p:nvPicPr>
        <p:blipFill>
          <a:blip r:embed="rId7"/>
          <a:stretch>
            <a:fillRect/>
          </a:stretch>
        </p:blipFill>
        <p:spPr>
          <a:xfrm>
            <a:off x="5715000" y="2819400"/>
            <a:ext cx="428571" cy="57143"/>
          </a:xfrm>
          <a:prstGeom prst="rect">
            <a:avLst/>
          </a:prstGeom>
        </p:spPr>
      </p:pic>
      <p:pic>
        <p:nvPicPr>
          <p:cNvPr id="11" name="Picture 10"/>
          <p:cNvPicPr>
            <a:picLocks noChangeAspect="1"/>
          </p:cNvPicPr>
          <p:nvPr/>
        </p:nvPicPr>
        <p:blipFill>
          <a:blip r:embed="rId8"/>
          <a:stretch>
            <a:fillRect/>
          </a:stretch>
        </p:blipFill>
        <p:spPr>
          <a:xfrm>
            <a:off x="905311" y="2512434"/>
            <a:ext cx="8041321" cy="1633870"/>
          </a:xfrm>
          <a:prstGeom prst="rect">
            <a:avLst/>
          </a:prstGeom>
        </p:spPr>
      </p:pic>
      <p:pic>
        <p:nvPicPr>
          <p:cNvPr id="13" name="Picture 12"/>
          <p:cNvPicPr>
            <a:picLocks noChangeAspect="1"/>
          </p:cNvPicPr>
          <p:nvPr/>
        </p:nvPicPr>
        <p:blipFill>
          <a:blip r:embed="rId9"/>
          <a:stretch>
            <a:fillRect/>
          </a:stretch>
        </p:blipFill>
        <p:spPr>
          <a:xfrm>
            <a:off x="905310" y="4609040"/>
            <a:ext cx="8041321" cy="2072820"/>
          </a:xfrm>
          <a:prstGeom prst="rect">
            <a:avLst/>
          </a:prstGeom>
        </p:spPr>
      </p:pic>
      <p:sp>
        <p:nvSpPr>
          <p:cNvPr id="4" name="Slide Number Placeholder 3"/>
          <p:cNvSpPr>
            <a:spLocks noGrp="1"/>
          </p:cNvSpPr>
          <p:nvPr>
            <p:ph type="sldNum" sz="quarter" idx="7"/>
          </p:nvPr>
        </p:nvSpPr>
        <p:spPr/>
        <p:txBody>
          <a:bodyPr/>
          <a:lstStyle/>
          <a:p>
            <a:pPr algn="r"/>
            <a:fld id="{81D60167-4931-47E6-BA6A-407CBD079E47}" type="slidenum">
              <a:rPr lang="en-US" smtClean="0"/>
              <a:pPr algn="r"/>
              <a:t>13</a:t>
            </a:fld>
            <a:endParaRPr lang="en-US" dirty="0"/>
          </a:p>
        </p:txBody>
      </p:sp>
    </p:spTree>
    <p:extLst>
      <p:ext uri="{BB962C8B-B14F-4D97-AF65-F5344CB8AC3E}">
        <p14:creationId xmlns:p14="http://schemas.microsoft.com/office/powerpoint/2010/main" val="661978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143000"/>
            <a:ext cx="7617460" cy="1261884"/>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Bar Graph</a:t>
            </a:r>
          </a:p>
          <a:p>
            <a:pPr marL="12700"/>
            <a:endParaRPr lang="en-US" sz="1400" b="1" spc="-10" dirty="0">
              <a:solidFill>
                <a:srgbClr val="091D5D"/>
              </a:solidFill>
              <a:latin typeface="Arial"/>
              <a:cs typeface="Arial"/>
            </a:endParaRPr>
          </a:p>
          <a:p>
            <a:pPr marL="12700"/>
            <a:r>
              <a:rPr lang="en-US" sz="1400" b="1" spc="-10" dirty="0">
                <a:solidFill>
                  <a:srgbClr val="091D5D"/>
                </a:solidFill>
                <a:latin typeface="Arial"/>
                <a:cs typeface="Arial"/>
              </a:rPr>
              <a:t>This section contains information for both </a:t>
            </a:r>
            <a:r>
              <a:rPr lang="en-US" sz="1400" b="1" spc="-10" dirty="0" smtClean="0">
                <a:solidFill>
                  <a:srgbClr val="091D5D"/>
                </a:solidFill>
                <a:latin typeface="Arial"/>
                <a:cs typeface="Arial"/>
              </a:rPr>
              <a:t>previous and current ISP</a:t>
            </a:r>
            <a:r>
              <a:rPr lang="en-US" sz="1400" b="1" spc="-10" dirty="0">
                <a:solidFill>
                  <a:srgbClr val="091D5D"/>
                </a:solidFill>
                <a:latin typeface="Arial"/>
                <a:cs typeface="Arial"/>
              </a:rPr>
              <a:t>.</a:t>
            </a:r>
          </a:p>
          <a:p>
            <a:pPr marL="12700">
              <a:lnSpc>
                <a:spcPct val="100000"/>
              </a:lnSpc>
            </a:pPr>
            <a:endParaRPr lang="en-US" sz="1200"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The graph provides a visual of the status of all the Progress Summaries required in a given year</a:t>
            </a:r>
            <a:r>
              <a:rPr lang="en-US" sz="1200" dirty="0" smtClean="0">
                <a:solidFill>
                  <a:srgbClr val="091D5D"/>
                </a:solidFill>
                <a:latin typeface="Arial"/>
                <a:cs typeface="Arial"/>
              </a:rPr>
              <a:t>.</a:t>
            </a: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Features of the PS Review Switchboard</a:t>
            </a:r>
            <a:endParaRPr spc="-5" dirty="0"/>
          </a:p>
        </p:txBody>
      </p:sp>
      <p:pic>
        <p:nvPicPr>
          <p:cNvPr id="8" name="Picture 309" descr="C:\Users\ZZIMME~1\AppData\Local\Temp\SNAGHTML23c42331.PNG"/>
          <p:cNvPicPr>
            <a:picLocks noChangeAspect="1" noChangeArrowheads="1"/>
          </p:cNvPicPr>
          <p:nvPr/>
        </p:nvPicPr>
        <p:blipFill rotWithShape="1">
          <a:blip r:embed="rId3">
            <a:extLst>
              <a:ext uri="{28A0092B-C50C-407E-A947-70E740481C1C}">
                <a14:useLocalDpi xmlns:a14="http://schemas.microsoft.com/office/drawing/2010/main" val="0"/>
              </a:ext>
            </a:extLst>
          </a:blip>
          <a:srcRect b="80081"/>
          <a:stretch/>
        </p:blipFill>
        <p:spPr bwMode="auto">
          <a:xfrm>
            <a:off x="3429000" y="3276288"/>
            <a:ext cx="609600" cy="2826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9" descr="C:\Users\ZZIMME~1\AppData\Local\Temp\SNAGHTML23c42331.PNG"/>
          <p:cNvPicPr>
            <a:picLocks noChangeAspect="1" noChangeArrowheads="1"/>
          </p:cNvPicPr>
          <p:nvPr/>
        </p:nvPicPr>
        <p:blipFill rotWithShape="1">
          <a:blip r:embed="rId3">
            <a:extLst>
              <a:ext uri="{28A0092B-C50C-407E-A947-70E740481C1C}">
                <a14:useLocalDpi xmlns:a14="http://schemas.microsoft.com/office/drawing/2010/main" val="0"/>
              </a:ext>
            </a:extLst>
          </a:blip>
          <a:srcRect b="80081"/>
          <a:stretch/>
        </p:blipFill>
        <p:spPr bwMode="auto">
          <a:xfrm>
            <a:off x="5562600" y="3318574"/>
            <a:ext cx="700788" cy="148745"/>
          </a:xfrm>
          <a:prstGeom prst="rect">
            <a:avLst/>
          </a:prstGeom>
          <a:noFill/>
          <a:extLst>
            <a:ext uri="{909E8E84-426E-40DD-AFC4-6F175D3DCCD1}">
              <a14:hiddenFill xmlns:a14="http://schemas.microsoft.com/office/drawing/2010/main">
                <a:solidFill>
                  <a:srgbClr val="FFFFFF"/>
                </a:solidFill>
              </a14:hiddenFill>
            </a:ext>
          </a:extLst>
        </p:spPr>
      </p:pic>
      <p:pic>
        <p:nvPicPr>
          <p:cNvPr id="270338" name="Picture 2" descr="C:\Users\ZZIMME~1\AppData\Local\Temp\SNAGHTMLa7b503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00400"/>
            <a:ext cx="8686800" cy="3262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7"/>
          </p:nvPr>
        </p:nvSpPr>
        <p:spPr/>
        <p:txBody>
          <a:bodyPr/>
          <a:lstStyle/>
          <a:p>
            <a:pPr algn="r"/>
            <a:fld id="{81D60167-4931-47E6-BA6A-407CBD079E47}" type="slidenum">
              <a:rPr lang="en-US" smtClean="0"/>
              <a:pPr algn="r"/>
              <a:t>14</a:t>
            </a:fld>
            <a:endParaRPr lang="en-US" dirty="0"/>
          </a:p>
        </p:txBody>
      </p:sp>
    </p:spTree>
    <p:extLst>
      <p:ext uri="{BB962C8B-B14F-4D97-AF65-F5344CB8AC3E}">
        <p14:creationId xmlns:p14="http://schemas.microsoft.com/office/powerpoint/2010/main" val="1551095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04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10919" y="1143000"/>
            <a:ext cx="7617460" cy="1631216"/>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p>
          <a:p>
            <a:pPr marL="12700"/>
            <a:endParaRPr lang="en-US" sz="1400" b="1" dirty="0" smtClean="0">
              <a:solidFill>
                <a:srgbClr val="091D5D"/>
              </a:solidFill>
              <a:latin typeface="Arial"/>
              <a:cs typeface="Arial"/>
            </a:endParaRPr>
          </a:p>
          <a:p>
            <a:pPr marL="184150" indent="-171450">
              <a:buFont typeface="Arial" panose="020B0604020202020204" pitchFamily="34" charset="0"/>
              <a:buChar char="•"/>
            </a:pPr>
            <a:r>
              <a:rPr lang="en-US" sz="1400" dirty="0">
                <a:solidFill>
                  <a:srgbClr val="091D5D"/>
                </a:solidFill>
                <a:latin typeface="Arial"/>
                <a:cs typeface="Arial"/>
              </a:rPr>
              <a:t>Displays all Progress Summaries associated with the Actual Meeting Date for the two most recent years :</a:t>
            </a:r>
          </a:p>
          <a:p>
            <a:pPr marL="641350" lvl="1" indent="-171450">
              <a:buFont typeface="Courier New" panose="02070309020205020404" pitchFamily="49" charset="0"/>
              <a:buChar char="o"/>
            </a:pPr>
            <a:endParaRPr lang="en-US" sz="800" dirty="0">
              <a:solidFill>
                <a:srgbClr val="091D5D"/>
              </a:solidFill>
              <a:latin typeface="Arial"/>
              <a:cs typeface="Arial"/>
            </a:endParaRPr>
          </a:p>
          <a:p>
            <a:pPr marL="641350" lvl="1" indent="-171450">
              <a:buFont typeface="Courier New" panose="02070309020205020404" pitchFamily="49" charset="0"/>
              <a:buChar char="o"/>
            </a:pPr>
            <a:r>
              <a:rPr lang="en-US" sz="1400" dirty="0">
                <a:solidFill>
                  <a:srgbClr val="091D5D"/>
                </a:solidFill>
                <a:latin typeface="Arial"/>
                <a:cs typeface="Arial"/>
              </a:rPr>
              <a:t>All Progress Summaries required for the </a:t>
            </a:r>
            <a:r>
              <a:rPr lang="en-US" sz="1400" dirty="0" smtClean="0">
                <a:solidFill>
                  <a:srgbClr val="091D5D"/>
                </a:solidFill>
                <a:latin typeface="Arial"/>
                <a:cs typeface="Arial"/>
              </a:rPr>
              <a:t>prior year.</a:t>
            </a:r>
            <a:endParaRPr lang="en-US" sz="1400" dirty="0">
              <a:solidFill>
                <a:srgbClr val="091D5D"/>
              </a:solidFill>
              <a:latin typeface="Arial"/>
              <a:cs typeface="Arial"/>
            </a:endParaRPr>
          </a:p>
          <a:p>
            <a:pPr marL="641350" lvl="1" indent="-171450">
              <a:buFont typeface="Courier New" panose="02070309020205020404" pitchFamily="49" charset="0"/>
              <a:buChar char="o"/>
            </a:pPr>
            <a:r>
              <a:rPr lang="en-US" sz="1400" dirty="0">
                <a:solidFill>
                  <a:srgbClr val="091D5D"/>
                </a:solidFill>
                <a:latin typeface="Arial"/>
                <a:cs typeface="Arial"/>
              </a:rPr>
              <a:t>All </a:t>
            </a:r>
            <a:r>
              <a:rPr lang="en-US" sz="1400" dirty="0" smtClean="0">
                <a:solidFill>
                  <a:srgbClr val="091D5D"/>
                </a:solidFill>
                <a:latin typeface="Arial"/>
                <a:cs typeface="Arial"/>
              </a:rPr>
              <a:t>Progress Summaries </a:t>
            </a:r>
            <a:r>
              <a:rPr lang="en-US" sz="1400" dirty="0">
                <a:solidFill>
                  <a:srgbClr val="091D5D"/>
                </a:solidFill>
                <a:latin typeface="Arial"/>
                <a:cs typeface="Arial"/>
              </a:rPr>
              <a:t>required for the current year – not just those that are approaching their due date</a:t>
            </a:r>
            <a:r>
              <a:rPr lang="en-US" sz="1400" dirty="0" smtClean="0">
                <a:solidFill>
                  <a:srgbClr val="091D5D"/>
                </a:solidFill>
                <a:latin typeface="Arial"/>
                <a:cs typeface="Arial"/>
              </a:rPr>
              <a:t>.</a:t>
            </a:r>
            <a:endParaRPr lang="en-US" sz="1400" dirty="0">
              <a:solidFill>
                <a:srgbClr val="FF0000"/>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Features of the PS Review Switchboard</a:t>
            </a:r>
            <a:endParaRPr spc="-5" dirty="0"/>
          </a:p>
        </p:txBody>
      </p:sp>
      <p:pic>
        <p:nvPicPr>
          <p:cNvPr id="5" name="Picture 4"/>
          <p:cNvPicPr>
            <a:picLocks noChangeAspect="1"/>
          </p:cNvPicPr>
          <p:nvPr/>
        </p:nvPicPr>
        <p:blipFill>
          <a:blip r:embed="rId7"/>
          <a:stretch>
            <a:fillRect/>
          </a:stretch>
        </p:blipFill>
        <p:spPr>
          <a:xfrm>
            <a:off x="830021" y="3008859"/>
            <a:ext cx="7029297" cy="3170195"/>
          </a:xfrm>
          <a:prstGeom prst="rect">
            <a:avLst/>
          </a:prstGeom>
        </p:spPr>
      </p:pic>
      <p:sp>
        <p:nvSpPr>
          <p:cNvPr id="3" name="Slide Number Placeholder 2"/>
          <p:cNvSpPr>
            <a:spLocks noGrp="1"/>
          </p:cNvSpPr>
          <p:nvPr>
            <p:ph type="sldNum" sz="quarter" idx="7"/>
          </p:nvPr>
        </p:nvSpPr>
        <p:spPr/>
        <p:txBody>
          <a:bodyPr/>
          <a:lstStyle/>
          <a:p>
            <a:pPr algn="r"/>
            <a:fld id="{81D60167-4931-47E6-BA6A-407CBD079E47}" type="slidenum">
              <a:rPr lang="en-US" smtClean="0"/>
              <a:pPr algn="r"/>
              <a:t>15</a:t>
            </a:fld>
            <a:endParaRPr lang="en-US" dirty="0"/>
          </a:p>
        </p:txBody>
      </p:sp>
    </p:spTree>
    <p:extLst>
      <p:ext uri="{BB962C8B-B14F-4D97-AF65-F5344CB8AC3E}">
        <p14:creationId xmlns:p14="http://schemas.microsoft.com/office/powerpoint/2010/main" val="4231328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577187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77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143000"/>
            <a:ext cx="7617460" cy="2154436"/>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p>
          <a:p>
            <a:pPr marL="12700"/>
            <a:endParaRPr lang="en-US" sz="1400" b="1"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Progress Summary</a:t>
            </a:r>
          </a:p>
          <a:p>
            <a:pPr marL="641350" lvl="1" indent="-171450">
              <a:buFont typeface="Courier New" panose="02070309020205020404" pitchFamily="49" charset="0"/>
              <a:buChar char="o"/>
            </a:pPr>
            <a:r>
              <a:rPr lang="en-US" sz="1400" dirty="0" smtClean="0">
                <a:solidFill>
                  <a:srgbClr val="091D5D"/>
                </a:solidFill>
                <a:latin typeface="Arial"/>
                <a:cs typeface="Arial"/>
              </a:rPr>
              <a:t>The Progress Summary column displays which Progress Summary (e.g. quarter 1, annual).</a:t>
            </a:r>
          </a:p>
          <a:p>
            <a:pPr marL="184150" indent="-171450">
              <a:buFont typeface="Arial" panose="020B0604020202020204" pitchFamily="34" charset="0"/>
              <a:buChar char="•"/>
            </a:pPr>
            <a:r>
              <a:rPr lang="en-US" sz="1400" dirty="0" smtClean="0">
                <a:solidFill>
                  <a:srgbClr val="091D5D"/>
                </a:solidFill>
                <a:latin typeface="Arial"/>
                <a:cs typeface="Arial"/>
              </a:rPr>
              <a:t>Due Date</a:t>
            </a:r>
          </a:p>
          <a:p>
            <a:pPr marL="641350" lvl="1" indent="-171450">
              <a:buFont typeface="Courier New" panose="02070309020205020404" pitchFamily="49" charset="0"/>
              <a:buChar char="o"/>
            </a:pPr>
            <a:r>
              <a:rPr lang="en-US" sz="1400" dirty="0" smtClean="0">
                <a:solidFill>
                  <a:srgbClr val="091D5D"/>
                </a:solidFill>
                <a:latin typeface="Arial"/>
                <a:cs typeface="Arial"/>
              </a:rPr>
              <a:t>The Due Date column displays the due date for the Progress Summary.</a:t>
            </a:r>
          </a:p>
          <a:p>
            <a:pPr marL="184150" indent="-171450">
              <a:buFont typeface="Arial" panose="020B0604020202020204" pitchFamily="34" charset="0"/>
              <a:buChar char="•"/>
            </a:pPr>
            <a:r>
              <a:rPr lang="en-US" sz="1400" dirty="0">
                <a:solidFill>
                  <a:srgbClr val="091D5D"/>
                </a:solidFill>
                <a:latin typeface="Arial"/>
                <a:cs typeface="Arial"/>
              </a:rPr>
              <a:t>Provider</a:t>
            </a:r>
            <a:endParaRPr lang="en-US" sz="1400" dirty="0" smtClean="0">
              <a:solidFill>
                <a:srgbClr val="091D5D"/>
              </a:solidFill>
              <a:latin typeface="Arial"/>
              <a:cs typeface="Arial"/>
            </a:endParaRPr>
          </a:p>
          <a:p>
            <a:pPr marL="641350" lvl="1" indent="-171450">
              <a:buFont typeface="Courier New" panose="02070309020205020404" pitchFamily="49" charset="0"/>
              <a:buChar char="o"/>
            </a:pPr>
            <a:r>
              <a:rPr lang="en-US" sz="1400" dirty="0" smtClean="0">
                <a:solidFill>
                  <a:srgbClr val="091D5D"/>
                </a:solidFill>
                <a:latin typeface="Arial"/>
                <a:cs typeface="Arial"/>
              </a:rPr>
              <a:t>The Provider column displays the Provider that is required to complete the Progress Summary</a:t>
            </a:r>
            <a:r>
              <a:rPr lang="en-US" sz="1200" dirty="0" smtClean="0">
                <a:solidFill>
                  <a:srgbClr val="091D5D"/>
                </a:solidFill>
                <a:latin typeface="Arial"/>
                <a:cs typeface="Arial"/>
              </a:rPr>
              <a:t>.</a:t>
            </a: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Features of the PS Review Switchboard</a:t>
            </a:r>
            <a:endParaRPr spc="-5" dirty="0"/>
          </a:p>
        </p:txBody>
      </p:sp>
      <p:sp>
        <p:nvSpPr>
          <p:cNvPr id="7" name="Slide Number Placeholder 6"/>
          <p:cNvSpPr>
            <a:spLocks noGrp="1"/>
          </p:cNvSpPr>
          <p:nvPr>
            <p:ph type="sldNum" sz="quarter" idx="7"/>
          </p:nvPr>
        </p:nvSpPr>
        <p:spPr/>
        <p:txBody>
          <a:bodyPr/>
          <a:lstStyle/>
          <a:p>
            <a:pPr algn="r"/>
            <a:fld id="{81D60167-4931-47E6-BA6A-407CBD079E47}" type="slidenum">
              <a:rPr lang="en-US" smtClean="0"/>
              <a:pPr algn="r"/>
              <a:t>16</a:t>
            </a:fld>
            <a:endParaRPr lang="en-US" dirty="0"/>
          </a:p>
        </p:txBody>
      </p:sp>
      <p:pic>
        <p:nvPicPr>
          <p:cNvPr id="9" name="Picture 8"/>
          <p:cNvPicPr>
            <a:picLocks noChangeAspect="1"/>
          </p:cNvPicPr>
          <p:nvPr/>
        </p:nvPicPr>
        <p:blipFill>
          <a:blip r:embed="rId7"/>
          <a:stretch>
            <a:fillRect/>
          </a:stretch>
        </p:blipFill>
        <p:spPr>
          <a:xfrm>
            <a:off x="97148" y="3419637"/>
            <a:ext cx="8949704" cy="2523963"/>
          </a:xfrm>
          <a:prstGeom prst="rect">
            <a:avLst/>
          </a:prstGeom>
          <a:ln>
            <a:solidFill>
              <a:schemeClr val="tx1"/>
            </a:solidFill>
          </a:ln>
        </p:spPr>
      </p:pic>
      <p:sp>
        <p:nvSpPr>
          <p:cNvPr id="10" name="object 23"/>
          <p:cNvSpPr/>
          <p:nvPr/>
        </p:nvSpPr>
        <p:spPr>
          <a:xfrm>
            <a:off x="228600" y="3733800"/>
            <a:ext cx="4876800" cy="22098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Tree>
    <p:extLst>
      <p:ext uri="{BB962C8B-B14F-4D97-AF65-F5344CB8AC3E}">
        <p14:creationId xmlns:p14="http://schemas.microsoft.com/office/powerpoint/2010/main" val="1551817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712831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079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143000"/>
            <a:ext cx="7617460" cy="861774"/>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p>
          <a:p>
            <a:pPr marL="12700"/>
            <a:endParaRPr lang="en-US" sz="1400" b="1"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Status</a:t>
            </a:r>
          </a:p>
          <a:p>
            <a:pPr marL="641350" lvl="1" indent="-171450">
              <a:buFont typeface="Courier New" panose="02070309020205020404" pitchFamily="49" charset="0"/>
              <a:buChar char="o"/>
            </a:pPr>
            <a:r>
              <a:rPr lang="en-US" sz="1400" dirty="0" smtClean="0">
                <a:solidFill>
                  <a:srgbClr val="091D5D"/>
                </a:solidFill>
                <a:latin typeface="Arial"/>
                <a:cs typeface="Arial"/>
              </a:rPr>
              <a:t>To view or edit a Progress Summary, click the link in the Status column</a:t>
            </a:r>
            <a:r>
              <a:rPr lang="en-US" sz="1200" dirty="0" smtClean="0">
                <a:solidFill>
                  <a:srgbClr val="091D5D"/>
                </a:solidFill>
                <a:latin typeface="Arial"/>
                <a:cs typeface="Arial"/>
              </a:rPr>
              <a:t>.</a:t>
            </a: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Features of the PS Review Switchboard</a:t>
            </a:r>
            <a:endParaRPr spc="-5" dirty="0"/>
          </a:p>
        </p:txBody>
      </p:sp>
      <p:pic>
        <p:nvPicPr>
          <p:cNvPr id="5" name="Picture 4"/>
          <p:cNvPicPr>
            <a:picLocks noChangeAspect="1"/>
          </p:cNvPicPr>
          <p:nvPr/>
        </p:nvPicPr>
        <p:blipFill>
          <a:blip r:embed="rId7"/>
          <a:stretch>
            <a:fillRect/>
          </a:stretch>
        </p:blipFill>
        <p:spPr>
          <a:xfrm>
            <a:off x="97148" y="3419637"/>
            <a:ext cx="8949704" cy="2523963"/>
          </a:xfrm>
          <a:prstGeom prst="rect">
            <a:avLst/>
          </a:prstGeom>
          <a:ln>
            <a:solidFill>
              <a:schemeClr val="tx1"/>
            </a:solidFill>
          </a:ln>
        </p:spPr>
      </p:pic>
      <p:sp>
        <p:nvSpPr>
          <p:cNvPr id="14" name="object 23"/>
          <p:cNvSpPr/>
          <p:nvPr/>
        </p:nvSpPr>
        <p:spPr>
          <a:xfrm>
            <a:off x="5029200" y="3733800"/>
            <a:ext cx="1524000" cy="22098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
        <p:nvSpPr>
          <p:cNvPr id="11" name="Slide Number Placeholder 10"/>
          <p:cNvSpPr>
            <a:spLocks noGrp="1"/>
          </p:cNvSpPr>
          <p:nvPr>
            <p:ph type="sldNum" sz="quarter" idx="7"/>
          </p:nvPr>
        </p:nvSpPr>
        <p:spPr/>
        <p:txBody>
          <a:bodyPr/>
          <a:lstStyle/>
          <a:p>
            <a:pPr algn="r"/>
            <a:fld id="{81D60167-4931-47E6-BA6A-407CBD079E47}" type="slidenum">
              <a:rPr lang="en-US" smtClean="0"/>
              <a:pPr algn="r"/>
              <a:t>17</a:t>
            </a:fld>
            <a:endParaRPr lang="en-US" dirty="0"/>
          </a:p>
        </p:txBody>
      </p:sp>
    </p:spTree>
    <p:extLst>
      <p:ext uri="{BB962C8B-B14F-4D97-AF65-F5344CB8AC3E}">
        <p14:creationId xmlns:p14="http://schemas.microsoft.com/office/powerpoint/2010/main" val="2723738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074639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10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Picture 7"/>
          <p:cNvPicPr>
            <a:picLocks noChangeAspect="1"/>
          </p:cNvPicPr>
          <p:nvPr/>
        </p:nvPicPr>
        <p:blipFill>
          <a:blip r:embed="rId7"/>
          <a:stretch>
            <a:fillRect/>
          </a:stretch>
        </p:blipFill>
        <p:spPr>
          <a:xfrm>
            <a:off x="97148" y="3419637"/>
            <a:ext cx="8949704" cy="2523963"/>
          </a:xfrm>
          <a:prstGeom prst="rect">
            <a:avLst/>
          </a:prstGeom>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143000"/>
            <a:ext cx="7617460" cy="2123658"/>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p>
          <a:p>
            <a:pPr marL="12700"/>
            <a:endParaRPr lang="en-US" sz="1200" b="1" dirty="0" smtClean="0">
              <a:solidFill>
                <a:srgbClr val="091D5D"/>
              </a:solidFill>
              <a:latin typeface="Arial"/>
              <a:cs typeface="Arial"/>
            </a:endParaRPr>
          </a:p>
          <a:p>
            <a:pPr marL="184150" indent="-171450">
              <a:buFont typeface="Arial" panose="020B0604020202020204" pitchFamily="34" charset="0"/>
              <a:buChar char="•"/>
            </a:pPr>
            <a:r>
              <a:rPr lang="en-US" sz="1400" dirty="0">
                <a:solidFill>
                  <a:srgbClr val="091D5D"/>
                </a:solidFill>
                <a:latin typeface="Arial"/>
                <a:cs typeface="Arial"/>
              </a:rPr>
              <a:t>Print Document</a:t>
            </a:r>
          </a:p>
          <a:p>
            <a:pPr marL="641350" lvl="1" indent="-171450">
              <a:buFont typeface="Courier New" panose="02070309020205020404" pitchFamily="49" charset="0"/>
              <a:buChar char="o"/>
            </a:pPr>
            <a:r>
              <a:rPr lang="en-US" sz="1400" dirty="0">
                <a:solidFill>
                  <a:srgbClr val="091D5D"/>
                </a:solidFill>
                <a:latin typeface="Arial"/>
                <a:cs typeface="Arial"/>
              </a:rPr>
              <a:t>Click either the Word or PDF </a:t>
            </a:r>
            <a:r>
              <a:rPr lang="en-US" sz="1400" dirty="0" smtClean="0">
                <a:solidFill>
                  <a:srgbClr val="091D5D"/>
                </a:solidFill>
                <a:latin typeface="Arial"/>
                <a:cs typeface="Arial"/>
              </a:rPr>
              <a:t>icon </a:t>
            </a:r>
            <a:r>
              <a:rPr lang="en-US" sz="1400" dirty="0">
                <a:solidFill>
                  <a:srgbClr val="091D5D"/>
                </a:solidFill>
                <a:latin typeface="Arial"/>
                <a:cs typeface="Arial"/>
              </a:rPr>
              <a:t>to print a </a:t>
            </a:r>
            <a:r>
              <a:rPr lang="en-US" sz="1400" dirty="0" smtClean="0">
                <a:solidFill>
                  <a:srgbClr val="091D5D"/>
                </a:solidFill>
                <a:latin typeface="Arial"/>
                <a:cs typeface="Arial"/>
              </a:rPr>
              <a:t>Progress Summary.</a:t>
            </a:r>
            <a:endParaRPr lang="en-US" sz="1400" dirty="0">
              <a:solidFill>
                <a:srgbClr val="091D5D"/>
              </a:solidFill>
              <a:latin typeface="Arial"/>
              <a:cs typeface="Arial"/>
            </a:endParaRPr>
          </a:p>
          <a:p>
            <a:pPr marL="641350" lvl="1" indent="-171450">
              <a:buFont typeface="Courier New" panose="02070309020205020404" pitchFamily="49" charset="0"/>
              <a:buChar char="o"/>
            </a:pPr>
            <a:r>
              <a:rPr lang="en-US" sz="1400" dirty="0">
                <a:solidFill>
                  <a:srgbClr val="091D5D"/>
                </a:solidFill>
                <a:latin typeface="Arial"/>
                <a:cs typeface="Arial"/>
              </a:rPr>
              <a:t>Until the Service Coordinator approves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it will print with a </a:t>
            </a:r>
            <a:r>
              <a:rPr lang="en-US" sz="1400" dirty="0" smtClean="0">
                <a:solidFill>
                  <a:srgbClr val="091D5D"/>
                </a:solidFill>
                <a:latin typeface="Arial"/>
                <a:cs typeface="Arial"/>
              </a:rPr>
              <a:t>draft watermark. </a:t>
            </a:r>
          </a:p>
          <a:p>
            <a:pPr marL="184150" indent="-171450">
              <a:buFont typeface="Arial" panose="020B0604020202020204" pitchFamily="34" charset="0"/>
              <a:buChar char="•"/>
            </a:pPr>
            <a:r>
              <a:rPr lang="en-US" sz="1400" dirty="0" smtClean="0">
                <a:solidFill>
                  <a:srgbClr val="091D5D"/>
                </a:solidFill>
                <a:latin typeface="Arial"/>
                <a:cs typeface="Arial"/>
              </a:rPr>
              <a:t>Document History </a:t>
            </a:r>
          </a:p>
          <a:p>
            <a:pPr marL="641350" lvl="1" indent="-171450">
              <a:buFont typeface="Courier New" panose="02070309020205020404" pitchFamily="49" charset="0"/>
              <a:buChar char="o"/>
            </a:pPr>
            <a:r>
              <a:rPr lang="en-US" sz="1400" dirty="0" smtClean="0">
                <a:solidFill>
                  <a:srgbClr val="091D5D"/>
                </a:solidFill>
                <a:latin typeface="Arial"/>
                <a:cs typeface="Arial"/>
              </a:rPr>
              <a:t>To view the Document History of a Progress Summary, select the “View </a:t>
            </a:r>
            <a:r>
              <a:rPr lang="en-US" sz="1400" dirty="0">
                <a:solidFill>
                  <a:srgbClr val="091D5D"/>
                </a:solidFill>
                <a:latin typeface="Arial"/>
                <a:cs typeface="Arial"/>
              </a:rPr>
              <a:t>Document </a:t>
            </a:r>
            <a:r>
              <a:rPr lang="en-US" sz="1400" dirty="0" smtClean="0">
                <a:solidFill>
                  <a:srgbClr val="091D5D"/>
                </a:solidFill>
                <a:latin typeface="Arial"/>
                <a:cs typeface="Arial"/>
              </a:rPr>
              <a:t>History” </a:t>
            </a:r>
            <a:r>
              <a:rPr lang="en-US" sz="1400" dirty="0">
                <a:solidFill>
                  <a:srgbClr val="091D5D"/>
                </a:solidFill>
                <a:latin typeface="Arial"/>
                <a:cs typeface="Arial"/>
              </a:rPr>
              <a:t>link </a:t>
            </a:r>
            <a:r>
              <a:rPr lang="en-US" sz="1400" dirty="0" smtClean="0">
                <a:solidFill>
                  <a:srgbClr val="091D5D"/>
                </a:solidFill>
                <a:latin typeface="Arial"/>
                <a:cs typeface="Arial"/>
              </a:rPr>
              <a:t>in the Document History column.</a:t>
            </a:r>
            <a:endParaRPr lang="en-US" sz="1400" dirty="0">
              <a:solidFill>
                <a:srgbClr val="091D5D"/>
              </a:solidFill>
              <a:latin typeface="Arial"/>
              <a:cs typeface="Arial"/>
            </a:endParaRPr>
          </a:p>
          <a:p>
            <a:pPr marL="641350" lvl="1" indent="-171450">
              <a:buFont typeface="Courier New" panose="02070309020205020404" pitchFamily="49" charset="0"/>
              <a:buChar char="o"/>
            </a:pPr>
            <a:endParaRPr lang="en-US" sz="1400" dirty="0" smtClean="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Features of the </a:t>
            </a:r>
            <a:r>
              <a:rPr lang="en-US" spc="-5" dirty="0"/>
              <a:t>PS Review Switchboard</a:t>
            </a:r>
            <a:endParaRPr spc="-5" dirty="0"/>
          </a:p>
        </p:txBody>
      </p:sp>
      <p:sp>
        <p:nvSpPr>
          <p:cNvPr id="13" name="object 23"/>
          <p:cNvSpPr/>
          <p:nvPr/>
        </p:nvSpPr>
        <p:spPr>
          <a:xfrm>
            <a:off x="6553200" y="3713042"/>
            <a:ext cx="2438400" cy="22098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18</a:t>
            </a:fld>
            <a:endParaRPr lang="en-US" dirty="0"/>
          </a:p>
        </p:txBody>
      </p:sp>
      <p:pic>
        <p:nvPicPr>
          <p:cNvPr id="7" name="Picture 6"/>
          <p:cNvPicPr>
            <a:picLocks noChangeAspect="1"/>
          </p:cNvPicPr>
          <p:nvPr/>
        </p:nvPicPr>
        <p:blipFill>
          <a:blip r:embed="rId8"/>
          <a:stretch>
            <a:fillRect/>
          </a:stretch>
        </p:blipFill>
        <p:spPr>
          <a:xfrm>
            <a:off x="2590800" y="4605418"/>
            <a:ext cx="1335236" cy="118981"/>
          </a:xfrm>
          <a:prstGeom prst="rect">
            <a:avLst/>
          </a:prstGeom>
        </p:spPr>
      </p:pic>
    </p:spTree>
    <p:extLst>
      <p:ext uri="{BB962C8B-B14F-4D97-AF65-F5344CB8AC3E}">
        <p14:creationId xmlns:p14="http://schemas.microsoft.com/office/powerpoint/2010/main" val="1993533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8363237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931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143000"/>
            <a:ext cx="7617460" cy="1231106"/>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p>
          <a:p>
            <a:pPr marL="12700"/>
            <a:endParaRPr lang="en-US" sz="1200" b="1"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Document </a:t>
            </a:r>
            <a:r>
              <a:rPr lang="en-US" sz="1400" dirty="0">
                <a:solidFill>
                  <a:srgbClr val="091D5D"/>
                </a:solidFill>
                <a:latin typeface="Arial"/>
                <a:cs typeface="Arial"/>
              </a:rPr>
              <a:t>H</a:t>
            </a:r>
            <a:r>
              <a:rPr lang="en-US" sz="1400" dirty="0" smtClean="0">
                <a:solidFill>
                  <a:srgbClr val="091D5D"/>
                </a:solidFill>
                <a:latin typeface="Arial"/>
                <a:cs typeface="Arial"/>
              </a:rPr>
              <a:t>istory </a:t>
            </a:r>
          </a:p>
          <a:p>
            <a:pPr marL="641350" lvl="1" indent="-171450">
              <a:buFont typeface="Courier New" panose="02070309020205020404" pitchFamily="49" charset="0"/>
              <a:buChar char="o"/>
            </a:pPr>
            <a:r>
              <a:rPr lang="en-US" sz="1400" dirty="0" smtClean="0">
                <a:solidFill>
                  <a:srgbClr val="091D5D"/>
                </a:solidFill>
                <a:latin typeface="Arial"/>
                <a:cs typeface="Arial"/>
              </a:rPr>
              <a:t>Upon clicking “View Document History”, the Document History pop-up screen will display</a:t>
            </a:r>
            <a:r>
              <a:rPr lang="en-US" sz="1200" dirty="0" smtClean="0">
                <a:solidFill>
                  <a:srgbClr val="091D5D"/>
                </a:solidFill>
                <a:latin typeface="Arial"/>
                <a:cs typeface="Arial"/>
              </a:rPr>
              <a:t>.</a:t>
            </a:r>
            <a:endParaRPr lang="en-US" sz="1200" dirty="0">
              <a:solidFill>
                <a:srgbClr val="091D5D"/>
              </a:solidFill>
              <a:latin typeface="Arial"/>
              <a:cs typeface="Arial"/>
            </a:endParaRPr>
          </a:p>
          <a:p>
            <a:pPr marL="469900" lvl="1"/>
            <a:endParaRPr lang="en-US" sz="1200" dirty="0" smtClean="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Features of the </a:t>
            </a:r>
            <a:r>
              <a:rPr lang="en-US" spc="-5" dirty="0"/>
              <a:t>PS Review Switchboard</a:t>
            </a:r>
            <a:endParaRPr spc="-5" dirty="0"/>
          </a:p>
        </p:txBody>
      </p:sp>
      <p:sp>
        <p:nvSpPr>
          <p:cNvPr id="13" name="Slide Number Placeholder 12"/>
          <p:cNvSpPr>
            <a:spLocks noGrp="1"/>
          </p:cNvSpPr>
          <p:nvPr>
            <p:ph type="sldNum" sz="quarter" idx="7"/>
          </p:nvPr>
        </p:nvSpPr>
        <p:spPr/>
        <p:txBody>
          <a:bodyPr/>
          <a:lstStyle/>
          <a:p>
            <a:pPr algn="r"/>
            <a:fld id="{81D60167-4931-47E6-BA6A-407CBD079E47}" type="slidenum">
              <a:rPr lang="en-US" smtClean="0"/>
              <a:pPr algn="r"/>
              <a:t>19</a:t>
            </a:fld>
            <a:endParaRPr lang="en-US" dirty="0"/>
          </a:p>
        </p:txBody>
      </p:sp>
      <p:pic>
        <p:nvPicPr>
          <p:cNvPr id="3" name="Picture 2"/>
          <p:cNvPicPr>
            <a:picLocks noChangeAspect="1"/>
          </p:cNvPicPr>
          <p:nvPr/>
        </p:nvPicPr>
        <p:blipFill>
          <a:blip r:embed="rId7"/>
          <a:stretch>
            <a:fillRect/>
          </a:stretch>
        </p:blipFill>
        <p:spPr>
          <a:xfrm>
            <a:off x="228599" y="3107428"/>
            <a:ext cx="8686800" cy="3327283"/>
          </a:xfrm>
          <a:prstGeom prst="rect">
            <a:avLst/>
          </a:prstGeom>
        </p:spPr>
      </p:pic>
    </p:spTree>
    <p:extLst>
      <p:ext uri="{BB962C8B-B14F-4D97-AF65-F5344CB8AC3E}">
        <p14:creationId xmlns:p14="http://schemas.microsoft.com/office/powerpoint/2010/main" val="2202795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292725" cy="369332"/>
          </a:xfrm>
          <a:prstGeom prst="rect">
            <a:avLst/>
          </a:prstGeom>
        </p:spPr>
        <p:txBody>
          <a:bodyPr vert="horz" wrap="square" lIns="0" tIns="0" rIns="0" bIns="0" rtlCol="0">
            <a:spAutoFit/>
          </a:bodyPr>
          <a:lstStyle/>
          <a:p>
            <a:pPr marL="12700"/>
            <a:r>
              <a:rPr lang="en-US" sz="2400" b="1" spc="-5" dirty="0" smtClean="0">
                <a:solidFill>
                  <a:srgbClr val="FFFFFF"/>
                </a:solidFill>
                <a:latin typeface="Arial"/>
                <a:cs typeface="Arial"/>
              </a:rPr>
              <a:t>Chapter</a:t>
            </a:r>
            <a:r>
              <a:rPr sz="2400" b="1" dirty="0" smtClean="0">
                <a:solidFill>
                  <a:srgbClr val="FFFFFF"/>
                </a:solidFill>
                <a:latin typeface="Arial"/>
                <a:cs typeface="Arial"/>
              </a:rPr>
              <a:t> </a:t>
            </a:r>
            <a:r>
              <a:rPr lang="en-US" sz="2400" b="1" spc="-5" dirty="0">
                <a:solidFill>
                  <a:srgbClr val="FFFFFF"/>
                </a:solidFill>
                <a:latin typeface="Arial"/>
                <a:cs typeface="Arial"/>
              </a:rPr>
              <a:t>3</a:t>
            </a:r>
            <a:r>
              <a:rPr sz="2400" b="1" dirty="0" smtClean="0">
                <a:solidFill>
                  <a:srgbClr val="FFFFFF"/>
                </a:solidFill>
                <a:latin typeface="Arial"/>
                <a:cs typeface="Arial"/>
              </a:rPr>
              <a:t>:</a:t>
            </a:r>
            <a:r>
              <a:rPr sz="2400" b="1" spc="5" dirty="0" smtClean="0">
                <a:solidFill>
                  <a:srgbClr val="FFFFFF"/>
                </a:solidFill>
                <a:latin typeface="Arial"/>
                <a:cs typeface="Arial"/>
              </a:rPr>
              <a:t> </a:t>
            </a:r>
            <a:r>
              <a:rPr lang="en-US" sz="2400" b="1" spc="-5" dirty="0" smtClean="0">
                <a:solidFill>
                  <a:srgbClr val="FFFFFF"/>
                </a:solidFill>
                <a:latin typeface="Arial"/>
                <a:cs typeface="Arial"/>
              </a:rPr>
              <a:t>Progress Summary</a:t>
            </a:r>
            <a:endParaRPr sz="2400" dirty="0">
              <a:solidFill>
                <a:prstClr val="black"/>
              </a:solidFill>
              <a:latin typeface="Arial"/>
              <a:cs typeface="Arial"/>
            </a:endParaRPr>
          </a:p>
        </p:txBody>
      </p:sp>
      <p:grpSp>
        <p:nvGrpSpPr>
          <p:cNvPr id="14" name="Group 13"/>
          <p:cNvGrpSpPr/>
          <p:nvPr/>
        </p:nvGrpSpPr>
        <p:grpSpPr>
          <a:xfrm>
            <a:off x="984885" y="6345935"/>
            <a:ext cx="7174230" cy="408658"/>
            <a:chOff x="1998345" y="6345935"/>
            <a:chExt cx="7174230" cy="408658"/>
          </a:xfrm>
        </p:grpSpPr>
        <p:grpSp>
          <p:nvGrpSpPr>
            <p:cNvPr id="15" name="Group 14"/>
            <p:cNvGrpSpPr/>
            <p:nvPr/>
          </p:nvGrpSpPr>
          <p:grpSpPr>
            <a:xfrm>
              <a:off x="1998345" y="6345935"/>
              <a:ext cx="7174230" cy="408658"/>
              <a:chOff x="1998345" y="6345935"/>
              <a:chExt cx="7174230" cy="408658"/>
            </a:xfrm>
          </p:grpSpPr>
          <p:grpSp>
            <p:nvGrpSpPr>
              <p:cNvPr id="18" name="Group 17"/>
              <p:cNvGrpSpPr/>
              <p:nvPr/>
            </p:nvGrpSpPr>
            <p:grpSpPr>
              <a:xfrm>
                <a:off x="1998345" y="6345935"/>
                <a:ext cx="5147310" cy="408658"/>
                <a:chOff x="2503170" y="6483096"/>
                <a:chExt cx="5147310" cy="408658"/>
              </a:xfrm>
            </p:grpSpPr>
            <p:sp>
              <p:nvSpPr>
                <p:cNvPr id="21"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solidFill>
                      <a:prstClr val="black"/>
                    </a:solidFill>
                  </a:endParaRPr>
                </a:p>
              </p:txBody>
            </p:sp>
            <p:sp>
              <p:nvSpPr>
                <p:cNvPr id="22" name="object 4"/>
                <p:cNvSpPr txBox="1"/>
                <p:nvPr/>
              </p:nvSpPr>
              <p:spPr>
                <a:xfrm>
                  <a:off x="2721699" y="6546172"/>
                  <a:ext cx="592455" cy="338554"/>
                </a:xfrm>
                <a:prstGeom prst="rect">
                  <a:avLst/>
                </a:prstGeom>
              </p:spPr>
              <p:txBody>
                <a:bodyPr vert="horz" wrap="square" lIns="0" tIns="0" rIns="0" bIns="0" rtlCol="0">
                  <a:spAutoFit/>
                </a:bodyPr>
                <a:lstStyle/>
                <a:p>
                  <a:pPr marL="12700"/>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1</a:t>
                  </a:r>
                </a:p>
              </p:txBody>
            </p:sp>
            <p:sp>
              <p:nvSpPr>
                <p:cNvPr id="23"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24" name="object 6"/>
                <p:cNvSpPr txBox="1"/>
                <p:nvPr/>
              </p:nvSpPr>
              <p:spPr>
                <a:xfrm>
                  <a:off x="3768805"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2</a:t>
                  </a:r>
                  <a:endParaRPr sz="1100" dirty="0">
                    <a:solidFill>
                      <a:prstClr val="black"/>
                    </a:solidFill>
                    <a:latin typeface="Arial"/>
                    <a:cs typeface="Arial"/>
                  </a:endParaRPr>
                </a:p>
              </p:txBody>
            </p:sp>
            <p:sp>
              <p:nvSpPr>
                <p:cNvPr id="25"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92D050"/>
                </a:solidFill>
              </p:spPr>
              <p:txBody>
                <a:bodyPr wrap="square" lIns="0" tIns="0" rIns="0" bIns="0" rtlCol="0"/>
                <a:lstStyle/>
                <a:p>
                  <a:endParaRPr dirty="0">
                    <a:solidFill>
                      <a:prstClr val="black"/>
                    </a:solidFill>
                  </a:endParaRPr>
                </a:p>
              </p:txBody>
            </p:sp>
            <p:sp>
              <p:nvSpPr>
                <p:cNvPr id="26" name="object 8"/>
                <p:cNvSpPr txBox="1"/>
                <p:nvPr/>
              </p:nvSpPr>
              <p:spPr>
                <a:xfrm>
                  <a:off x="4782027" y="6546172"/>
                  <a:ext cx="592455" cy="338554"/>
                </a:xfrm>
                <a:prstGeom prst="rect">
                  <a:avLst/>
                </a:prstGeom>
              </p:spPr>
              <p:txBody>
                <a:bodyPr vert="horz" wrap="square" lIns="0" tIns="0" rIns="0" bIns="0" rtlCol="0">
                  <a:spAutoFit/>
                </a:bodyPr>
                <a:lstStyle/>
                <a:p>
                  <a:pPr marL="12700"/>
                  <a:r>
                    <a:rPr lang="en-US" sz="1100" spc="-5" dirty="0" smtClean="0">
                      <a:solidFill>
                        <a:prstClr val="white"/>
                      </a:solidFill>
                      <a:latin typeface="Arial"/>
                      <a:cs typeface="Arial"/>
                    </a:rPr>
                    <a:t>Chapter</a:t>
                  </a:r>
                  <a:r>
                    <a:rPr sz="1100" spc="-10" dirty="0" smtClean="0">
                      <a:solidFill>
                        <a:prstClr val="white"/>
                      </a:solidFill>
                      <a:latin typeface="Arial"/>
                      <a:cs typeface="Arial"/>
                    </a:rPr>
                    <a:t> </a:t>
                  </a:r>
                  <a:r>
                    <a:rPr sz="1100" dirty="0">
                      <a:solidFill>
                        <a:prstClr val="white"/>
                      </a:solidFill>
                      <a:latin typeface="Arial"/>
                      <a:cs typeface="Arial"/>
                    </a:rPr>
                    <a:t>3</a:t>
                  </a:r>
                </a:p>
              </p:txBody>
            </p:sp>
            <p:sp>
              <p:nvSpPr>
                <p:cNvPr id="27"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28" name="object 10"/>
                <p:cNvSpPr txBox="1"/>
                <p:nvPr/>
              </p:nvSpPr>
              <p:spPr>
                <a:xfrm>
                  <a:off x="5795248"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4</a:t>
                  </a:r>
                  <a:endParaRPr sz="1100" dirty="0">
                    <a:solidFill>
                      <a:prstClr val="black"/>
                    </a:solidFill>
                    <a:latin typeface="Arial"/>
                    <a:cs typeface="Arial"/>
                  </a:endParaRPr>
                </a:p>
              </p:txBody>
            </p:sp>
            <p:sp>
              <p:nvSpPr>
                <p:cNvPr id="29"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30" name="object 10"/>
                <p:cNvSpPr txBox="1"/>
                <p:nvPr/>
              </p:nvSpPr>
              <p:spPr>
                <a:xfrm>
                  <a:off x="6804897" y="6553200"/>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lang="en-US" sz="1100" dirty="0">
                      <a:solidFill>
                        <a:srgbClr val="1F497D"/>
                      </a:solidFill>
                      <a:latin typeface="Arial"/>
                      <a:cs typeface="Arial"/>
                    </a:rPr>
                    <a:t>5</a:t>
                  </a:r>
                  <a:endParaRPr sz="1100" dirty="0">
                    <a:solidFill>
                      <a:prstClr val="black"/>
                    </a:solidFill>
                    <a:latin typeface="Arial"/>
                    <a:cs typeface="Arial"/>
                  </a:endParaRPr>
                </a:p>
              </p:txBody>
            </p:sp>
          </p:grpSp>
          <p:sp>
            <p:nvSpPr>
              <p:cNvPr id="19"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20"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grpSp>
        <p:sp>
          <p:nvSpPr>
            <p:cNvPr id="16" name="TextBox 15"/>
            <p:cNvSpPr txBox="1"/>
            <p:nvPr/>
          </p:nvSpPr>
          <p:spPr>
            <a:xfrm>
              <a:off x="7228028"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6</a:t>
              </a:r>
              <a:endParaRPr lang="en-US" sz="1100"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8244124"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7</a:t>
              </a:r>
              <a:endParaRPr lang="en-US" sz="1100" dirty="0">
                <a:solidFill>
                  <a:srgbClr val="002060"/>
                </a:solidFill>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7"/>
          </p:nvPr>
        </p:nvSpPr>
        <p:spPr/>
        <p:txBody>
          <a:bodyPr/>
          <a:lstStyle/>
          <a:p>
            <a:pPr algn="r"/>
            <a:fld id="{3F60DBFB-C06E-4CD8-A9EF-C81439A560F9}" type="slidenum">
              <a:rPr lang="en-US" smtClean="0"/>
              <a:pPr algn="r"/>
              <a:t>2</a:t>
            </a:fld>
            <a:endParaRPr lang="en-US" dirty="0"/>
          </a:p>
        </p:txBody>
      </p:sp>
    </p:spTree>
    <p:extLst>
      <p:ext uri="{BB962C8B-B14F-4D97-AF65-F5344CB8AC3E}">
        <p14:creationId xmlns:p14="http://schemas.microsoft.com/office/powerpoint/2010/main" val="405789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043433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440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a:blip r:embed="rId7"/>
          <a:stretch>
            <a:fillRect/>
          </a:stretch>
        </p:blipFill>
        <p:spPr>
          <a:xfrm>
            <a:off x="206564" y="3593942"/>
            <a:ext cx="8718036" cy="1816258"/>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143000"/>
            <a:ext cx="7617460" cy="2031325"/>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endParaRPr lang="en-US" sz="1400" b="1" i="1" spc="-10" dirty="0" smtClean="0">
              <a:solidFill>
                <a:srgbClr val="091D5D"/>
              </a:solidFill>
              <a:latin typeface="Arial"/>
              <a:cs typeface="Arial"/>
            </a:endParaRPr>
          </a:p>
          <a:p>
            <a:pPr marL="12700"/>
            <a:endParaRPr lang="en-US" sz="1200" b="1" i="1"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Historical Documents</a:t>
            </a:r>
          </a:p>
          <a:p>
            <a:pPr marL="641350" lvl="1" indent="-171450">
              <a:buFont typeface="Courier New" panose="02070309020205020404" pitchFamily="49" charset="0"/>
              <a:buChar char="o"/>
            </a:pPr>
            <a:r>
              <a:rPr lang="en-US" sz="1400" dirty="0" smtClean="0">
                <a:solidFill>
                  <a:srgbClr val="091D5D"/>
                </a:solidFill>
                <a:latin typeface="Arial"/>
                <a:cs typeface="Arial"/>
              </a:rPr>
              <a:t>All of the Progress Summaries completed prior to the two most recent plans are viewable </a:t>
            </a:r>
            <a:r>
              <a:rPr lang="en-US" sz="1400" dirty="0">
                <a:solidFill>
                  <a:srgbClr val="091D5D"/>
                </a:solidFill>
                <a:latin typeface="Arial"/>
                <a:cs typeface="Arial"/>
              </a:rPr>
              <a:t>in </a:t>
            </a:r>
            <a:r>
              <a:rPr lang="en-US" sz="1400" dirty="0" smtClean="0">
                <a:solidFill>
                  <a:srgbClr val="091D5D"/>
                </a:solidFill>
                <a:latin typeface="Arial"/>
                <a:cs typeface="Arial"/>
              </a:rPr>
              <a:t>the Historical ISP Materials section. </a:t>
            </a:r>
          </a:p>
          <a:p>
            <a:pPr marL="641350" lvl="1" indent="-171450">
              <a:buFont typeface="Courier New" panose="02070309020205020404" pitchFamily="49" charset="0"/>
              <a:buChar char="o"/>
            </a:pPr>
            <a:r>
              <a:rPr lang="en-US" sz="1400" dirty="0" smtClean="0">
                <a:solidFill>
                  <a:srgbClr val="091D5D"/>
                </a:solidFill>
                <a:latin typeface="Arial"/>
                <a:cs typeface="Arial"/>
              </a:rPr>
              <a:t>To access Historical ISP Materials, click the “View </a:t>
            </a:r>
            <a:r>
              <a:rPr lang="en-US" sz="1400" dirty="0">
                <a:solidFill>
                  <a:srgbClr val="091D5D"/>
                </a:solidFill>
                <a:latin typeface="Arial"/>
                <a:cs typeface="Arial"/>
              </a:rPr>
              <a:t>/ Print </a:t>
            </a:r>
            <a:r>
              <a:rPr lang="en-US" sz="1400" dirty="0" smtClean="0">
                <a:solidFill>
                  <a:srgbClr val="091D5D"/>
                </a:solidFill>
                <a:latin typeface="Arial"/>
                <a:cs typeface="Arial"/>
              </a:rPr>
              <a:t>ISP” tab and then click the “View Historical ISP Materials” button</a:t>
            </a:r>
            <a:r>
              <a:rPr lang="en-US" sz="1400" i="1" dirty="0" smtClean="0">
                <a:solidFill>
                  <a:srgbClr val="091D5D"/>
                </a:solidFill>
                <a:latin typeface="Arial"/>
                <a:cs typeface="Arial"/>
              </a:rPr>
              <a:t>.</a:t>
            </a:r>
            <a:endParaRPr lang="en-US" sz="1400" i="1" dirty="0">
              <a:solidFill>
                <a:srgbClr val="091D5D"/>
              </a:solidFill>
              <a:latin typeface="Arial"/>
              <a:cs typeface="Arial"/>
            </a:endParaRPr>
          </a:p>
          <a:p>
            <a:pPr marL="641350" lvl="1" indent="-171450">
              <a:buFont typeface="Courier New" panose="02070309020205020404" pitchFamily="49" charset="0"/>
              <a:buChar char="o"/>
            </a:pPr>
            <a:endParaRPr lang="en-US" sz="1200" i="1" dirty="0">
              <a:solidFill>
                <a:srgbClr val="091D5D"/>
              </a:solidFill>
              <a:latin typeface="Arial"/>
              <a:cs typeface="Arial"/>
            </a:endParaRPr>
          </a:p>
          <a:p>
            <a:pPr marL="641350" lvl="1" indent="-171450">
              <a:buFont typeface="Arial" panose="020B0604020202020204" pitchFamily="34" charset="0"/>
              <a:buChar char="•"/>
            </a:pPr>
            <a:endParaRPr lang="en-US" sz="1200" i="1" dirty="0">
              <a:solidFill>
                <a:srgbClr val="091D5D"/>
              </a:solidFill>
              <a:latin typeface="Arial"/>
              <a:cs typeface="Arial"/>
            </a:endParaRPr>
          </a:p>
          <a:p>
            <a:pPr marL="12700"/>
            <a:endParaRPr lang="en-US" sz="1200" i="1"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View / Print ISP Tab</a:t>
            </a:r>
            <a:endParaRPr spc="-5" dirty="0"/>
          </a:p>
        </p:txBody>
      </p:sp>
      <p:sp>
        <p:nvSpPr>
          <p:cNvPr id="12" name="object 23"/>
          <p:cNvSpPr/>
          <p:nvPr/>
        </p:nvSpPr>
        <p:spPr>
          <a:xfrm flipV="1">
            <a:off x="7467600" y="3886200"/>
            <a:ext cx="1295400" cy="2286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
        <p:nvSpPr>
          <p:cNvPr id="13" name="object 23"/>
          <p:cNvSpPr/>
          <p:nvPr/>
        </p:nvSpPr>
        <p:spPr>
          <a:xfrm>
            <a:off x="4495800" y="3581400"/>
            <a:ext cx="762000" cy="3048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cxnSp>
        <p:nvCxnSpPr>
          <p:cNvPr id="14" name="Straight Arrow Connector 13"/>
          <p:cNvCxnSpPr/>
          <p:nvPr/>
        </p:nvCxnSpPr>
        <p:spPr>
          <a:xfrm flipH="1" flipV="1">
            <a:off x="4876800" y="3276600"/>
            <a:ext cx="1" cy="381000"/>
          </a:xfrm>
          <a:prstGeom prst="straightConnector1">
            <a:avLst/>
          </a:prstGeom>
          <a:ln w="38100">
            <a:solidFill>
              <a:srgbClr val="00A1DE"/>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a:stretch>
            <a:fillRect/>
          </a:stretch>
        </p:blipFill>
        <p:spPr>
          <a:xfrm>
            <a:off x="4114800" y="2819400"/>
            <a:ext cx="1514286" cy="438095"/>
          </a:xfrm>
          <a:prstGeom prst="rect">
            <a:avLst/>
          </a:prstGeom>
          <a:ln w="38100">
            <a:solidFill>
              <a:srgbClr val="00A1DE"/>
            </a:solidFill>
          </a:ln>
        </p:spPr>
      </p:pic>
      <p:pic>
        <p:nvPicPr>
          <p:cNvPr id="8" name="Picture 7"/>
          <p:cNvPicPr>
            <a:picLocks noChangeAspect="1"/>
          </p:cNvPicPr>
          <p:nvPr/>
        </p:nvPicPr>
        <p:blipFill>
          <a:blip r:embed="rId9"/>
          <a:stretch>
            <a:fillRect/>
          </a:stretch>
        </p:blipFill>
        <p:spPr>
          <a:xfrm>
            <a:off x="6324600" y="2819400"/>
            <a:ext cx="2600000" cy="314286"/>
          </a:xfrm>
          <a:prstGeom prst="rect">
            <a:avLst/>
          </a:prstGeom>
          <a:ln w="38100">
            <a:solidFill>
              <a:srgbClr val="00A1DE"/>
            </a:solidFill>
          </a:ln>
        </p:spPr>
      </p:pic>
      <p:cxnSp>
        <p:nvCxnSpPr>
          <p:cNvPr id="18" name="Straight Arrow Connector 17"/>
          <p:cNvCxnSpPr/>
          <p:nvPr/>
        </p:nvCxnSpPr>
        <p:spPr>
          <a:xfrm flipH="1" flipV="1">
            <a:off x="8077200" y="3124200"/>
            <a:ext cx="2" cy="762000"/>
          </a:xfrm>
          <a:prstGeom prst="straightConnector1">
            <a:avLst/>
          </a:prstGeom>
          <a:ln w="38100">
            <a:solidFill>
              <a:srgbClr val="00A1DE"/>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7"/>
          </p:nvPr>
        </p:nvSpPr>
        <p:spPr/>
        <p:txBody>
          <a:bodyPr/>
          <a:lstStyle/>
          <a:p>
            <a:pPr algn="r"/>
            <a:fld id="{81D60167-4931-47E6-BA6A-407CBD079E47}" type="slidenum">
              <a:rPr lang="en-US" smtClean="0"/>
              <a:pPr algn="r"/>
              <a:t>20</a:t>
            </a:fld>
            <a:endParaRPr lang="en-US" dirty="0"/>
          </a:p>
        </p:txBody>
      </p:sp>
    </p:spTree>
    <p:extLst>
      <p:ext uri="{BB962C8B-B14F-4D97-AF65-F5344CB8AC3E}">
        <p14:creationId xmlns:p14="http://schemas.microsoft.com/office/powerpoint/2010/main" val="3159873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043433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86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143000"/>
            <a:ext cx="7617460" cy="1600438"/>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endParaRPr lang="en-US" sz="1400" b="1" i="1" spc="-10" dirty="0" smtClean="0">
              <a:solidFill>
                <a:srgbClr val="091D5D"/>
              </a:solidFill>
              <a:latin typeface="Arial"/>
              <a:cs typeface="Arial"/>
            </a:endParaRPr>
          </a:p>
          <a:p>
            <a:pPr marL="12700"/>
            <a:endParaRPr lang="en-US" sz="1200" b="1" i="1"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Historical Documents</a:t>
            </a:r>
          </a:p>
          <a:p>
            <a:pPr marL="641350" lvl="1" indent="-171450">
              <a:buFont typeface="Courier New" panose="02070309020205020404" pitchFamily="49" charset="0"/>
              <a:buChar char="o"/>
            </a:pPr>
            <a:r>
              <a:rPr lang="en-US" sz="1400" dirty="0">
                <a:solidFill>
                  <a:srgbClr val="091D5D"/>
                </a:solidFill>
                <a:latin typeface="Arial"/>
                <a:cs typeface="Arial"/>
              </a:rPr>
              <a:t>Historical Progress Summaries are located on the “Goals and Objectives” Tab.</a:t>
            </a:r>
          </a:p>
          <a:p>
            <a:pPr marL="641350" lvl="1" indent="-171450">
              <a:buFont typeface="Courier New" panose="02070309020205020404" pitchFamily="49" charset="0"/>
              <a:buChar char="o"/>
            </a:pPr>
            <a:r>
              <a:rPr lang="en-US" sz="1400" dirty="0">
                <a:solidFill>
                  <a:srgbClr val="091D5D"/>
                </a:solidFill>
                <a:latin typeface="Arial"/>
                <a:cs typeface="Arial"/>
              </a:rPr>
              <a:t>Click the PDF icon next to the desired Progress Summary to view and print.</a:t>
            </a:r>
          </a:p>
          <a:p>
            <a:pPr marL="641350" lvl="1" indent="-171450">
              <a:buFont typeface="Courier New" panose="02070309020205020404" pitchFamily="49" charset="0"/>
              <a:buChar char="o"/>
            </a:pPr>
            <a:endParaRPr lang="en-US" sz="1200" i="1" dirty="0">
              <a:solidFill>
                <a:srgbClr val="091D5D"/>
              </a:solidFill>
              <a:latin typeface="Arial"/>
              <a:cs typeface="Arial"/>
            </a:endParaRPr>
          </a:p>
          <a:p>
            <a:pPr marL="641350" lvl="1" indent="-171450">
              <a:buFont typeface="Arial" panose="020B0604020202020204" pitchFamily="34" charset="0"/>
              <a:buChar char="•"/>
            </a:pPr>
            <a:endParaRPr lang="en-US" sz="1200" i="1" dirty="0">
              <a:solidFill>
                <a:srgbClr val="091D5D"/>
              </a:solidFill>
              <a:latin typeface="Arial"/>
              <a:cs typeface="Arial"/>
            </a:endParaRPr>
          </a:p>
          <a:p>
            <a:pPr marL="12700"/>
            <a:endParaRPr lang="en-US" sz="1200" i="1"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View / Print ISP Tab</a:t>
            </a:r>
            <a:endParaRPr spc="-5" dirty="0"/>
          </a:p>
        </p:txBody>
      </p:sp>
      <p:sp>
        <p:nvSpPr>
          <p:cNvPr id="9" name="Slide Number Placeholder 8"/>
          <p:cNvSpPr>
            <a:spLocks noGrp="1"/>
          </p:cNvSpPr>
          <p:nvPr>
            <p:ph type="sldNum" sz="quarter" idx="7"/>
          </p:nvPr>
        </p:nvSpPr>
        <p:spPr/>
        <p:txBody>
          <a:bodyPr/>
          <a:lstStyle/>
          <a:p>
            <a:pPr algn="r"/>
            <a:fld id="{81D60167-4931-47E6-BA6A-407CBD079E47}" type="slidenum">
              <a:rPr lang="en-US" smtClean="0"/>
              <a:pPr algn="r"/>
              <a:t>21</a:t>
            </a:fld>
            <a:endParaRPr lang="en-US" dirty="0"/>
          </a:p>
        </p:txBody>
      </p:sp>
      <p:pic>
        <p:nvPicPr>
          <p:cNvPr id="15" name="Picture 14"/>
          <p:cNvPicPr>
            <a:picLocks noChangeAspect="1"/>
          </p:cNvPicPr>
          <p:nvPr/>
        </p:nvPicPr>
        <p:blipFill>
          <a:blip r:embed="rId7"/>
          <a:stretch>
            <a:fillRect/>
          </a:stretch>
        </p:blipFill>
        <p:spPr>
          <a:xfrm>
            <a:off x="228599" y="3680917"/>
            <a:ext cx="8686800" cy="2551368"/>
          </a:xfrm>
          <a:prstGeom prst="rect">
            <a:avLst/>
          </a:prstGeom>
        </p:spPr>
      </p:pic>
      <p:sp>
        <p:nvSpPr>
          <p:cNvPr id="16" name="object 23"/>
          <p:cNvSpPr/>
          <p:nvPr/>
        </p:nvSpPr>
        <p:spPr>
          <a:xfrm>
            <a:off x="1826231" y="4225489"/>
            <a:ext cx="685800" cy="156519"/>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solidFill>
                <a:prstClr val="black"/>
              </a:solidFill>
            </a:endParaRPr>
          </a:p>
        </p:txBody>
      </p:sp>
      <p:cxnSp>
        <p:nvCxnSpPr>
          <p:cNvPr id="17" name="Straight Arrow Connector 16"/>
          <p:cNvCxnSpPr/>
          <p:nvPr/>
        </p:nvCxnSpPr>
        <p:spPr>
          <a:xfrm flipV="1">
            <a:off x="2438400" y="3348681"/>
            <a:ext cx="533400" cy="914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bject 23"/>
          <p:cNvSpPr/>
          <p:nvPr/>
        </p:nvSpPr>
        <p:spPr>
          <a:xfrm>
            <a:off x="1483331" y="5105400"/>
            <a:ext cx="685800" cy="156519"/>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solidFill>
                <a:prstClr val="black"/>
              </a:solidFill>
            </a:endParaRPr>
          </a:p>
        </p:txBody>
      </p:sp>
      <p:pic>
        <p:nvPicPr>
          <p:cNvPr id="20" name="Picture 19"/>
          <p:cNvPicPr>
            <a:picLocks noChangeAspect="1"/>
          </p:cNvPicPr>
          <p:nvPr/>
        </p:nvPicPr>
        <p:blipFill>
          <a:blip r:embed="rId8"/>
          <a:stretch>
            <a:fillRect/>
          </a:stretch>
        </p:blipFill>
        <p:spPr>
          <a:xfrm>
            <a:off x="152400" y="2891481"/>
            <a:ext cx="2552381" cy="409524"/>
          </a:xfrm>
          <a:prstGeom prst="rect">
            <a:avLst/>
          </a:prstGeom>
        </p:spPr>
      </p:pic>
      <p:pic>
        <p:nvPicPr>
          <p:cNvPr id="21" name="Picture 20"/>
          <p:cNvPicPr>
            <a:picLocks noChangeAspect="1"/>
          </p:cNvPicPr>
          <p:nvPr/>
        </p:nvPicPr>
        <p:blipFill>
          <a:blip r:embed="rId9"/>
          <a:stretch>
            <a:fillRect/>
          </a:stretch>
        </p:blipFill>
        <p:spPr>
          <a:xfrm>
            <a:off x="2819400" y="2815281"/>
            <a:ext cx="2590409" cy="560728"/>
          </a:xfrm>
          <a:prstGeom prst="rect">
            <a:avLst/>
          </a:prstGeom>
        </p:spPr>
      </p:pic>
      <p:sp>
        <p:nvSpPr>
          <p:cNvPr id="22" name="object 23"/>
          <p:cNvSpPr/>
          <p:nvPr/>
        </p:nvSpPr>
        <p:spPr>
          <a:xfrm>
            <a:off x="2819400" y="2815281"/>
            <a:ext cx="2590800" cy="5334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solidFill>
                <a:prstClr val="black"/>
              </a:solidFill>
            </a:endParaRPr>
          </a:p>
        </p:txBody>
      </p:sp>
      <p:sp>
        <p:nvSpPr>
          <p:cNvPr id="23" name="object 23"/>
          <p:cNvSpPr/>
          <p:nvPr/>
        </p:nvSpPr>
        <p:spPr>
          <a:xfrm>
            <a:off x="152400" y="2815281"/>
            <a:ext cx="2438400" cy="5334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solidFill>
                <a:prstClr val="black"/>
              </a:solidFill>
            </a:endParaRPr>
          </a:p>
        </p:txBody>
      </p:sp>
      <p:cxnSp>
        <p:nvCxnSpPr>
          <p:cNvPr id="24" name="Straight Arrow Connector 23"/>
          <p:cNvCxnSpPr/>
          <p:nvPr/>
        </p:nvCxnSpPr>
        <p:spPr>
          <a:xfrm flipV="1">
            <a:off x="1676400" y="3348681"/>
            <a:ext cx="0" cy="1752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827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885748"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Scena</a:t>
            </a:r>
            <a:r>
              <a:rPr sz="2400" b="1" dirty="0">
                <a:solidFill>
                  <a:srgbClr val="FFFFFF"/>
                </a:solidFill>
                <a:latin typeface="Arial"/>
                <a:cs typeface="Arial"/>
              </a:rPr>
              <a:t>ri</a:t>
            </a:r>
            <a:r>
              <a:rPr sz="2400" b="1" spc="-5" dirty="0">
                <a:solidFill>
                  <a:srgbClr val="FFFFFF"/>
                </a:solidFill>
                <a:latin typeface="Arial"/>
                <a:cs typeface="Arial"/>
              </a:rPr>
              <a:t>o</a:t>
            </a:r>
            <a:r>
              <a:rPr sz="2400" b="1" dirty="0">
                <a:solidFill>
                  <a:srgbClr val="FFFFFF"/>
                </a:solidFill>
                <a:latin typeface="Arial"/>
                <a:cs typeface="Arial"/>
              </a:rPr>
              <a:t>:</a:t>
            </a:r>
            <a:r>
              <a:rPr sz="2400" b="1" spc="5" dirty="0">
                <a:solidFill>
                  <a:srgbClr val="FFFFFF"/>
                </a:solidFill>
                <a:latin typeface="Arial"/>
                <a:cs typeface="Arial"/>
              </a:rPr>
              <a:t> </a:t>
            </a:r>
            <a:r>
              <a:rPr lang="en-US" sz="2400" b="1" spc="5" dirty="0" smtClean="0">
                <a:solidFill>
                  <a:srgbClr val="FFFFFF"/>
                </a:solidFill>
                <a:latin typeface="Arial"/>
                <a:cs typeface="Arial"/>
              </a:rPr>
              <a:t>Complete a Progress Summary</a:t>
            </a:r>
            <a:r>
              <a:rPr lang="en-US" sz="2400" b="1" spc="-5" dirty="0" smtClean="0">
                <a:solidFill>
                  <a:srgbClr val="FFFFFF"/>
                </a:solidFill>
                <a:latin typeface="Arial"/>
                <a:cs typeface="Arial"/>
              </a:rPr>
              <a:t> </a:t>
            </a:r>
            <a:endParaRPr sz="2400" dirty="0">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22</a:t>
            </a:fld>
            <a:endParaRPr lang="en-US" dirty="0"/>
          </a:p>
        </p:txBody>
      </p:sp>
    </p:spTree>
    <p:extLst>
      <p:ext uri="{BB962C8B-B14F-4D97-AF65-F5344CB8AC3E}">
        <p14:creationId xmlns:p14="http://schemas.microsoft.com/office/powerpoint/2010/main" val="908782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12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smtClean="0"/>
              <a:t>Complete a Progress Summary</a:t>
            </a:r>
            <a:endParaRPr spc="-5" dirty="0"/>
          </a:p>
        </p:txBody>
      </p:sp>
      <p:sp>
        <p:nvSpPr>
          <p:cNvPr id="4" name="object 4"/>
          <p:cNvSpPr txBox="1"/>
          <p:nvPr/>
        </p:nvSpPr>
        <p:spPr>
          <a:xfrm>
            <a:off x="535761" y="1188506"/>
            <a:ext cx="7820025" cy="2693045"/>
          </a:xfrm>
          <a:prstGeom prst="rect">
            <a:avLst/>
          </a:prstGeom>
        </p:spPr>
        <p:txBody>
          <a:bodyPr vert="horz" wrap="square" lIns="0" tIns="0" rIns="0" bIns="0" rtlCol="0">
            <a:spAutoFit/>
          </a:bodyPr>
          <a:lstStyle/>
          <a:p>
            <a:pPr>
              <a:defRPr/>
            </a:pPr>
            <a:r>
              <a:rPr lang="en-US" sz="1400" b="1" spc="-10" dirty="0">
                <a:solidFill>
                  <a:srgbClr val="091D5D"/>
                </a:solidFill>
                <a:latin typeface="Arial"/>
                <a:cs typeface="Arial"/>
              </a:rPr>
              <a:t>D</a:t>
            </a:r>
            <a:r>
              <a:rPr lang="en-US" sz="1400" b="1" spc="-5" dirty="0">
                <a:solidFill>
                  <a:srgbClr val="091D5D"/>
                </a:solidFill>
                <a:latin typeface="Arial"/>
                <a:cs typeface="Arial"/>
              </a:rPr>
              <a:t>esc</a:t>
            </a:r>
            <a:r>
              <a:rPr lang="en-US" sz="1400" b="1" spc="5" dirty="0">
                <a:solidFill>
                  <a:srgbClr val="091D5D"/>
                </a:solidFill>
                <a:latin typeface="Arial"/>
                <a:cs typeface="Arial"/>
              </a:rPr>
              <a:t>ri</a:t>
            </a:r>
            <a:r>
              <a:rPr lang="en-US" sz="1400" b="1" spc="-10" dirty="0">
                <a:solidFill>
                  <a:srgbClr val="091D5D"/>
                </a:solidFill>
                <a:latin typeface="Arial"/>
                <a:cs typeface="Arial"/>
              </a:rPr>
              <a:t>p</a:t>
            </a:r>
            <a:r>
              <a:rPr lang="en-US" sz="1400" b="1" dirty="0">
                <a:solidFill>
                  <a:srgbClr val="091D5D"/>
                </a:solidFill>
                <a:latin typeface="Arial"/>
                <a:cs typeface="Arial"/>
              </a:rPr>
              <a:t>t</a:t>
            </a:r>
            <a:r>
              <a:rPr lang="en-US" sz="1400" b="1" spc="5" dirty="0">
                <a:solidFill>
                  <a:srgbClr val="091D5D"/>
                </a:solidFill>
                <a:latin typeface="Arial"/>
                <a:cs typeface="Arial"/>
              </a:rPr>
              <a:t>i</a:t>
            </a:r>
            <a:r>
              <a:rPr lang="en-US" sz="1400" b="1" spc="-10" dirty="0">
                <a:solidFill>
                  <a:srgbClr val="091D5D"/>
                </a:solidFill>
                <a:latin typeface="Arial"/>
                <a:cs typeface="Arial"/>
              </a:rPr>
              <a:t>on</a:t>
            </a:r>
            <a:r>
              <a:rPr lang="en-US" sz="1400" b="1" dirty="0" smtClean="0">
                <a:solidFill>
                  <a:srgbClr val="091D5D"/>
                </a:solidFill>
                <a:latin typeface="Arial"/>
                <a:cs typeface="Arial"/>
              </a:rPr>
              <a:t>: </a:t>
            </a:r>
            <a:r>
              <a:rPr lang="en-US" sz="1400" spc="-55" dirty="0">
                <a:solidFill>
                  <a:srgbClr val="091D5D"/>
                </a:solidFill>
                <a:latin typeface="Arial"/>
                <a:cs typeface="Arial"/>
              </a:rPr>
              <a:t> O</a:t>
            </a:r>
            <a:r>
              <a:rPr lang="en-US" sz="1400" spc="-10" dirty="0">
                <a:solidFill>
                  <a:srgbClr val="091D5D"/>
                </a:solidFill>
                <a:latin typeface="Arial"/>
                <a:cs typeface="Arial"/>
              </a:rPr>
              <a:t>nce the due date for an </a:t>
            </a:r>
            <a:r>
              <a:rPr lang="en-US" sz="1400" spc="-10" dirty="0" smtClean="0">
                <a:solidFill>
                  <a:srgbClr val="091D5D"/>
                </a:solidFill>
                <a:latin typeface="Arial"/>
                <a:cs typeface="Arial"/>
              </a:rPr>
              <a:t>Progress Summary </a:t>
            </a:r>
            <a:r>
              <a:rPr lang="en-US" sz="1400" spc="-10" dirty="0">
                <a:solidFill>
                  <a:srgbClr val="091D5D"/>
                </a:solidFill>
                <a:latin typeface="Arial"/>
                <a:cs typeface="Arial"/>
              </a:rPr>
              <a:t>is within 30 days, Provider Data Entry Users will receive an alert indicating that they are able to complete and submit Progress Summaries. In order to submit a </a:t>
            </a:r>
            <a:r>
              <a:rPr lang="en-US" sz="1400" spc="-10" dirty="0" smtClean="0">
                <a:solidFill>
                  <a:srgbClr val="091D5D"/>
                </a:solidFill>
                <a:latin typeface="Arial"/>
                <a:cs typeface="Arial"/>
              </a:rPr>
              <a:t>Progress Summary, </a:t>
            </a:r>
            <a:r>
              <a:rPr lang="en-US" sz="1400" spc="-10" dirty="0">
                <a:solidFill>
                  <a:srgbClr val="091D5D"/>
                </a:solidFill>
                <a:latin typeface="Arial"/>
                <a:cs typeface="Arial"/>
              </a:rPr>
              <a:t>Provider Data Entry Users need to submit the form to Provider Supervisors who need to review the document and determine if it is ready to submit to DDS. While both roles can work on these forms prior to 30 days before the due date, as long as the Service Coordinators has initiated the </a:t>
            </a:r>
            <a:r>
              <a:rPr lang="en-US" sz="1400" spc="-10" dirty="0" smtClean="0">
                <a:solidFill>
                  <a:srgbClr val="091D5D"/>
                </a:solidFill>
                <a:latin typeface="Arial"/>
                <a:cs typeface="Arial"/>
              </a:rPr>
              <a:t>Progress Summary </a:t>
            </a:r>
            <a:r>
              <a:rPr lang="en-US" sz="1400" spc="-10" dirty="0">
                <a:solidFill>
                  <a:srgbClr val="091D5D"/>
                </a:solidFill>
                <a:latin typeface="Arial"/>
                <a:cs typeface="Arial"/>
              </a:rPr>
              <a:t>process</a:t>
            </a:r>
            <a:r>
              <a:rPr lang="en-US" sz="1400" spc="-10" dirty="0" smtClean="0">
                <a:solidFill>
                  <a:srgbClr val="091D5D"/>
                </a:solidFill>
                <a:latin typeface="Arial"/>
                <a:cs typeface="Arial"/>
              </a:rPr>
              <a:t>, </a:t>
            </a:r>
            <a:r>
              <a:rPr lang="en-US" sz="1400" spc="-10" dirty="0">
                <a:solidFill>
                  <a:srgbClr val="091D5D"/>
                </a:solidFill>
                <a:latin typeface="Arial"/>
                <a:cs typeface="Arial"/>
              </a:rPr>
              <a:t>they cannot submit until 30 days prior.</a:t>
            </a:r>
            <a:endParaRPr lang="en-US" sz="1400" dirty="0">
              <a:latin typeface="Times New Roman"/>
              <a:cs typeface="Times New Roman"/>
            </a:endParaRPr>
          </a:p>
          <a:p>
            <a:pPr>
              <a:lnSpc>
                <a:spcPct val="100000"/>
              </a:lnSpc>
              <a:spcBef>
                <a:spcPts val="5"/>
              </a:spcBef>
            </a:pPr>
            <a:endParaRPr lang="en-US" sz="1100" dirty="0">
              <a:latin typeface="Times New Roman"/>
              <a:cs typeface="Times New Roman"/>
            </a:endParaRPr>
          </a:p>
          <a:p>
            <a:pPr marL="12700">
              <a:lnSpc>
                <a:spcPct val="100000"/>
              </a:lnSpc>
            </a:pPr>
            <a:r>
              <a:rPr lang="en-US" sz="1400" b="1" spc="-10" dirty="0">
                <a:solidFill>
                  <a:srgbClr val="091D5D"/>
                </a:solidFill>
                <a:latin typeface="Arial"/>
                <a:cs typeface="Arial"/>
              </a:rPr>
              <a:t>Ro</a:t>
            </a:r>
            <a:r>
              <a:rPr lang="en-US" sz="1400" b="1" spc="5" dirty="0">
                <a:solidFill>
                  <a:srgbClr val="091D5D"/>
                </a:solidFill>
                <a:latin typeface="Arial"/>
                <a:cs typeface="Arial"/>
              </a:rPr>
              <a:t>l</a:t>
            </a:r>
            <a:r>
              <a:rPr lang="en-US" sz="1400" b="1" spc="-5" dirty="0">
                <a:solidFill>
                  <a:srgbClr val="091D5D"/>
                </a:solidFill>
                <a:latin typeface="Arial"/>
                <a:cs typeface="Arial"/>
              </a:rPr>
              <a:t>e</a:t>
            </a:r>
            <a:r>
              <a:rPr lang="en-US" sz="1400" b="1" dirty="0">
                <a:solidFill>
                  <a:srgbClr val="091D5D"/>
                </a:solidFill>
                <a:latin typeface="Arial"/>
                <a:cs typeface="Arial"/>
              </a:rPr>
              <a:t>s</a:t>
            </a:r>
            <a:r>
              <a:rPr lang="en-US" sz="1400" b="1" spc="-20" dirty="0">
                <a:solidFill>
                  <a:srgbClr val="091D5D"/>
                </a:solidFill>
                <a:latin typeface="Arial"/>
                <a:cs typeface="Arial"/>
              </a:rPr>
              <a:t> </a:t>
            </a:r>
            <a:r>
              <a:rPr lang="en-US" sz="1400" b="1" spc="-5" dirty="0">
                <a:solidFill>
                  <a:srgbClr val="091D5D"/>
                </a:solidFill>
                <a:latin typeface="Arial"/>
                <a:cs typeface="Arial"/>
              </a:rPr>
              <a:t>a</a:t>
            </a:r>
            <a:r>
              <a:rPr lang="en-US" sz="1400" b="1" spc="-10" dirty="0">
                <a:solidFill>
                  <a:srgbClr val="091D5D"/>
                </a:solidFill>
                <a:latin typeface="Arial"/>
                <a:cs typeface="Arial"/>
              </a:rPr>
              <a:t>n</a:t>
            </a:r>
            <a:r>
              <a:rPr lang="en-US" sz="1400" b="1" dirty="0">
                <a:solidFill>
                  <a:srgbClr val="091D5D"/>
                </a:solidFill>
                <a:latin typeface="Arial"/>
                <a:cs typeface="Arial"/>
              </a:rPr>
              <a:t>d</a:t>
            </a:r>
            <a:r>
              <a:rPr lang="en-US" sz="1400" b="1" spc="-25" dirty="0">
                <a:solidFill>
                  <a:srgbClr val="091D5D"/>
                </a:solidFill>
                <a:latin typeface="Arial"/>
                <a:cs typeface="Arial"/>
              </a:rPr>
              <a:t> </a:t>
            </a:r>
            <a:r>
              <a:rPr lang="en-US" sz="1400" b="1" spc="-10" dirty="0">
                <a:solidFill>
                  <a:srgbClr val="091D5D"/>
                </a:solidFill>
                <a:latin typeface="Arial"/>
                <a:cs typeface="Arial"/>
              </a:rPr>
              <a:t>R</a:t>
            </a:r>
            <a:r>
              <a:rPr lang="en-US" sz="1400" b="1" spc="-5" dirty="0">
                <a:solidFill>
                  <a:srgbClr val="091D5D"/>
                </a:solidFill>
                <a:latin typeface="Arial"/>
                <a:cs typeface="Arial"/>
              </a:rPr>
              <a:t>es</a:t>
            </a:r>
            <a:r>
              <a:rPr lang="en-US" sz="1400" b="1" spc="-10" dirty="0">
                <a:solidFill>
                  <a:srgbClr val="091D5D"/>
                </a:solidFill>
                <a:latin typeface="Arial"/>
                <a:cs typeface="Arial"/>
              </a:rPr>
              <a:t>pon</a:t>
            </a:r>
            <a:r>
              <a:rPr lang="en-US" sz="1400" b="1" spc="-5" dirty="0">
                <a:solidFill>
                  <a:srgbClr val="091D5D"/>
                </a:solidFill>
                <a:latin typeface="Arial"/>
                <a:cs typeface="Arial"/>
              </a:rPr>
              <a:t>s</a:t>
            </a:r>
            <a:r>
              <a:rPr lang="en-US" sz="1400" b="1" spc="5" dirty="0">
                <a:solidFill>
                  <a:srgbClr val="091D5D"/>
                </a:solidFill>
                <a:latin typeface="Arial"/>
                <a:cs typeface="Arial"/>
              </a:rPr>
              <a:t>i</a:t>
            </a:r>
            <a:r>
              <a:rPr lang="en-US" sz="1400" b="1" spc="-10" dirty="0">
                <a:solidFill>
                  <a:srgbClr val="091D5D"/>
                </a:solidFill>
                <a:latin typeface="Arial"/>
                <a:cs typeface="Arial"/>
              </a:rPr>
              <a:t>b</a:t>
            </a:r>
            <a:r>
              <a:rPr lang="en-US" sz="1400" b="1" spc="5" dirty="0">
                <a:solidFill>
                  <a:srgbClr val="091D5D"/>
                </a:solidFill>
                <a:latin typeface="Arial"/>
                <a:cs typeface="Arial"/>
              </a:rPr>
              <a:t>il</a:t>
            </a:r>
            <a:r>
              <a:rPr lang="en-US" sz="1400" b="1" spc="-10" dirty="0">
                <a:solidFill>
                  <a:srgbClr val="091D5D"/>
                </a:solidFill>
                <a:latin typeface="Arial"/>
                <a:cs typeface="Arial"/>
              </a:rPr>
              <a:t>i</a:t>
            </a:r>
            <a:r>
              <a:rPr lang="en-US" sz="1400" b="1" dirty="0">
                <a:solidFill>
                  <a:srgbClr val="091D5D"/>
                </a:solidFill>
                <a:latin typeface="Arial"/>
                <a:cs typeface="Arial"/>
              </a:rPr>
              <a:t>t</a:t>
            </a:r>
            <a:r>
              <a:rPr lang="en-US" sz="1400" b="1" spc="-10" dirty="0">
                <a:solidFill>
                  <a:srgbClr val="091D5D"/>
                </a:solidFill>
                <a:latin typeface="Arial"/>
                <a:cs typeface="Arial"/>
              </a:rPr>
              <a:t>i</a:t>
            </a:r>
            <a:r>
              <a:rPr lang="en-US" sz="1400" b="1" spc="-5" dirty="0">
                <a:solidFill>
                  <a:srgbClr val="091D5D"/>
                </a:solidFill>
                <a:latin typeface="Arial"/>
                <a:cs typeface="Arial"/>
              </a:rPr>
              <a:t>e</a:t>
            </a:r>
            <a:r>
              <a:rPr lang="en-US" sz="1400" b="1" spc="-15" dirty="0">
                <a:solidFill>
                  <a:srgbClr val="091D5D"/>
                </a:solidFill>
                <a:latin typeface="Arial"/>
                <a:cs typeface="Arial"/>
              </a:rPr>
              <a:t>s</a:t>
            </a:r>
            <a:r>
              <a:rPr lang="en-US" sz="1400" b="1" dirty="0">
                <a:solidFill>
                  <a:srgbClr val="091D5D"/>
                </a:solidFill>
                <a:latin typeface="Arial"/>
                <a:cs typeface="Arial"/>
              </a:rPr>
              <a:t>:</a:t>
            </a:r>
            <a:endParaRPr lang="en-US" sz="1400" dirty="0">
              <a:latin typeface="Arial"/>
              <a:cs typeface="Arial"/>
            </a:endParaRPr>
          </a:p>
          <a:p>
            <a:pPr marL="299085" indent="-286385">
              <a:lnSpc>
                <a:spcPct val="100000"/>
              </a:lnSpc>
              <a:spcBef>
                <a:spcPts val="595"/>
              </a:spcBef>
              <a:buClr>
                <a:srgbClr val="091D5D"/>
              </a:buClr>
              <a:buFont typeface="Arial"/>
              <a:buChar char="•"/>
              <a:tabLst>
                <a:tab pos="299720" algn="l"/>
              </a:tabLst>
            </a:pPr>
            <a:r>
              <a:rPr lang="en-US" sz="1400" b="1" spc="-5" dirty="0">
                <a:solidFill>
                  <a:srgbClr val="091D5D"/>
                </a:solidFill>
                <a:latin typeface="Arial"/>
                <a:cs typeface="Arial"/>
              </a:rPr>
              <a:t>Provider Data Entry User</a:t>
            </a:r>
            <a:r>
              <a:rPr lang="en-US" sz="1400" b="1" dirty="0">
                <a:solidFill>
                  <a:srgbClr val="091D5D"/>
                </a:solidFill>
                <a:latin typeface="Arial"/>
                <a:cs typeface="Arial"/>
              </a:rPr>
              <a:t>:</a:t>
            </a:r>
            <a:r>
              <a:rPr lang="en-US" sz="1400" b="1" spc="-45" dirty="0">
                <a:solidFill>
                  <a:srgbClr val="091D5D"/>
                </a:solidFill>
                <a:latin typeface="Arial"/>
                <a:cs typeface="Arial"/>
              </a:rPr>
              <a:t> </a:t>
            </a:r>
            <a:r>
              <a:rPr lang="en-US" sz="1400" spc="-5" dirty="0">
                <a:solidFill>
                  <a:srgbClr val="091D5D"/>
                </a:solidFill>
                <a:latin typeface="Arial"/>
                <a:cs typeface="Arial"/>
              </a:rPr>
              <a:t>Submit an </a:t>
            </a:r>
            <a:r>
              <a:rPr lang="en-US" sz="1400" spc="-5" dirty="0" smtClean="0">
                <a:solidFill>
                  <a:srgbClr val="091D5D"/>
                </a:solidFill>
                <a:latin typeface="Arial"/>
                <a:cs typeface="Arial"/>
              </a:rPr>
              <a:t>Progress Summary for </a:t>
            </a:r>
            <a:r>
              <a:rPr lang="en-US" sz="1400" spc="-5" dirty="0">
                <a:solidFill>
                  <a:srgbClr val="091D5D"/>
                </a:solidFill>
                <a:latin typeface="Arial"/>
                <a:cs typeface="Arial"/>
              </a:rPr>
              <a:t>Internal Review </a:t>
            </a:r>
            <a:endParaRPr lang="en-US"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b="1" spc="-5" dirty="0">
                <a:solidFill>
                  <a:srgbClr val="091D5D"/>
                </a:solidFill>
                <a:latin typeface="Arial"/>
                <a:cs typeface="Arial"/>
              </a:rPr>
              <a:t>Provider </a:t>
            </a:r>
            <a:r>
              <a:rPr lang="en-US" sz="1400" b="1" spc="-5" dirty="0" smtClean="0">
                <a:solidFill>
                  <a:srgbClr val="091D5D"/>
                </a:solidFill>
                <a:latin typeface="Arial"/>
                <a:cs typeface="Arial"/>
              </a:rPr>
              <a:t>S</a:t>
            </a:r>
            <a:r>
              <a:rPr lang="en-US" sz="1400" b="1" spc="-10" dirty="0" smtClean="0">
                <a:solidFill>
                  <a:srgbClr val="091D5D"/>
                </a:solidFill>
                <a:latin typeface="Arial"/>
                <a:cs typeface="Arial"/>
              </a:rPr>
              <a:t>up</a:t>
            </a:r>
            <a:r>
              <a:rPr lang="en-US" sz="1400" b="1" spc="-5" dirty="0" smtClean="0">
                <a:solidFill>
                  <a:srgbClr val="091D5D"/>
                </a:solidFill>
                <a:latin typeface="Arial"/>
                <a:cs typeface="Arial"/>
              </a:rPr>
              <a:t>e</a:t>
            </a:r>
            <a:r>
              <a:rPr lang="en-US" sz="1400" b="1" spc="5" dirty="0" smtClean="0">
                <a:solidFill>
                  <a:srgbClr val="091D5D"/>
                </a:solidFill>
                <a:latin typeface="Arial"/>
                <a:cs typeface="Arial"/>
              </a:rPr>
              <a:t>r</a:t>
            </a:r>
            <a:r>
              <a:rPr lang="en-US" sz="1400" b="1" spc="-15" dirty="0" smtClean="0">
                <a:solidFill>
                  <a:srgbClr val="091D5D"/>
                </a:solidFill>
                <a:latin typeface="Arial"/>
                <a:cs typeface="Arial"/>
              </a:rPr>
              <a:t>v</a:t>
            </a:r>
            <a:r>
              <a:rPr lang="en-US" sz="1400" b="1" spc="5" dirty="0" smtClean="0">
                <a:solidFill>
                  <a:srgbClr val="091D5D"/>
                </a:solidFill>
                <a:latin typeface="Arial"/>
                <a:cs typeface="Arial"/>
              </a:rPr>
              <a:t>i</a:t>
            </a:r>
            <a:r>
              <a:rPr lang="en-US" sz="1400" b="1" spc="-5" dirty="0" smtClean="0">
                <a:solidFill>
                  <a:srgbClr val="091D5D"/>
                </a:solidFill>
                <a:latin typeface="Arial"/>
                <a:cs typeface="Arial"/>
              </a:rPr>
              <a:t>s</a:t>
            </a:r>
            <a:r>
              <a:rPr lang="en-US" sz="1400" b="1" spc="-10" dirty="0" smtClean="0">
                <a:solidFill>
                  <a:srgbClr val="091D5D"/>
                </a:solidFill>
                <a:latin typeface="Arial"/>
                <a:cs typeface="Arial"/>
              </a:rPr>
              <a:t>o</a:t>
            </a:r>
            <a:r>
              <a:rPr lang="en-US" sz="1400" b="1" spc="5" dirty="0" smtClean="0">
                <a:solidFill>
                  <a:srgbClr val="091D5D"/>
                </a:solidFill>
                <a:latin typeface="Arial"/>
                <a:cs typeface="Arial"/>
              </a:rPr>
              <a:t>r</a:t>
            </a:r>
            <a:r>
              <a:rPr lang="en-US" sz="1400" b="1" spc="-30" dirty="0" smtClean="0">
                <a:solidFill>
                  <a:srgbClr val="091D5D"/>
                </a:solidFill>
                <a:latin typeface="Arial"/>
                <a:cs typeface="Arial"/>
              </a:rPr>
              <a:t>: </a:t>
            </a:r>
            <a:r>
              <a:rPr lang="en-US" sz="1400" spc="-30" dirty="0">
                <a:solidFill>
                  <a:srgbClr val="091D5D"/>
                </a:solidFill>
                <a:latin typeface="Arial"/>
                <a:cs typeface="Arial"/>
              </a:rPr>
              <a:t>Review an </a:t>
            </a:r>
            <a:r>
              <a:rPr lang="en-US" sz="1400" spc="-5" dirty="0">
                <a:solidFill>
                  <a:srgbClr val="091D5D"/>
                </a:solidFill>
                <a:latin typeface="Arial"/>
                <a:cs typeface="Arial"/>
              </a:rPr>
              <a:t>ISP </a:t>
            </a:r>
            <a:r>
              <a:rPr lang="en-US" sz="1400" spc="-5" dirty="0" smtClean="0">
                <a:solidFill>
                  <a:srgbClr val="091D5D"/>
                </a:solidFill>
                <a:latin typeface="Arial"/>
                <a:cs typeface="Arial"/>
              </a:rPr>
              <a:t>Progress Summary; </a:t>
            </a:r>
            <a:r>
              <a:rPr lang="en-US" sz="1400" spc="-5" dirty="0">
                <a:solidFill>
                  <a:srgbClr val="091D5D"/>
                </a:solidFill>
                <a:latin typeface="Arial"/>
                <a:cs typeface="Arial"/>
              </a:rPr>
              <a:t>Submit an </a:t>
            </a:r>
            <a:r>
              <a:rPr lang="en-US" sz="1400" spc="-5" dirty="0" smtClean="0">
                <a:solidFill>
                  <a:srgbClr val="091D5D"/>
                </a:solidFill>
                <a:latin typeface="Arial"/>
                <a:cs typeface="Arial"/>
              </a:rPr>
              <a:t>Progress Summary to </a:t>
            </a:r>
            <a:r>
              <a:rPr lang="en-US" sz="1400" spc="-5" dirty="0">
                <a:solidFill>
                  <a:srgbClr val="091D5D"/>
                </a:solidFill>
                <a:latin typeface="Arial"/>
                <a:cs typeface="Arial"/>
              </a:rPr>
              <a:t>DDS </a:t>
            </a:r>
            <a:r>
              <a:rPr lang="en-US" sz="1400" spc="-5" dirty="0" smtClean="0">
                <a:solidFill>
                  <a:srgbClr val="091D5D"/>
                </a:solidFill>
                <a:latin typeface="Arial"/>
                <a:cs typeface="Arial"/>
              </a:rPr>
              <a:t>Staff</a:t>
            </a:r>
            <a:endParaRPr lang="en-US" sz="1400" dirty="0">
              <a:latin typeface="Arial"/>
              <a:cs typeface="Arial"/>
            </a:endParaRPr>
          </a:p>
        </p:txBody>
      </p:sp>
      <p:grpSp>
        <p:nvGrpSpPr>
          <p:cNvPr id="8" name="Group 7"/>
          <p:cNvGrpSpPr/>
          <p:nvPr/>
        </p:nvGrpSpPr>
        <p:grpSpPr>
          <a:xfrm>
            <a:off x="628720" y="3849898"/>
            <a:ext cx="7696200" cy="2855702"/>
            <a:chOff x="1839267" y="1652954"/>
            <a:chExt cx="7696200" cy="3484500"/>
          </a:xfrm>
        </p:grpSpPr>
        <p:pic>
          <p:nvPicPr>
            <p:cNvPr id="9" name="Picture 8"/>
            <p:cNvPicPr>
              <a:picLocks noChangeAspect="1"/>
            </p:cNvPicPr>
            <p:nvPr/>
          </p:nvPicPr>
          <p:blipFill>
            <a:blip r:embed="rId7"/>
            <a:stretch>
              <a:fillRect/>
            </a:stretch>
          </p:blipFill>
          <p:spPr>
            <a:xfrm>
              <a:off x="1839267" y="1652954"/>
              <a:ext cx="7696200" cy="3484500"/>
            </a:xfrm>
            <a:prstGeom prst="rect">
              <a:avLst/>
            </a:prstGeom>
          </p:spPr>
        </p:pic>
        <p:sp>
          <p:nvSpPr>
            <p:cNvPr id="10" name="TextBox 9"/>
            <p:cNvSpPr txBox="1"/>
            <p:nvPr/>
          </p:nvSpPr>
          <p:spPr>
            <a:xfrm>
              <a:off x="8199454" y="1989574"/>
              <a:ext cx="1205803" cy="384721"/>
            </a:xfrm>
            <a:prstGeom prst="rect">
              <a:avLst/>
            </a:prstGeom>
            <a:solidFill>
              <a:schemeClr val="bg1"/>
            </a:solidFill>
          </p:spPr>
          <p:txBody>
            <a:bodyPr wrap="square" rtlCol="0">
              <a:spAutoFit/>
            </a:bodyPr>
            <a:lstStyle/>
            <a:p>
              <a:pPr algn="ctr"/>
              <a:r>
                <a:rPr lang="en-US" sz="950" dirty="0" smtClean="0">
                  <a:solidFill>
                    <a:srgbClr val="002060"/>
                  </a:solidFill>
                </a:rPr>
                <a:t>15 days before next Planned ISP meeting</a:t>
              </a:r>
              <a:endParaRPr lang="en-US" sz="950" dirty="0">
                <a:solidFill>
                  <a:srgbClr val="002060"/>
                </a:solidFill>
              </a:endParaRPr>
            </a:p>
          </p:txBody>
        </p:sp>
      </p:grpSp>
      <p:sp>
        <p:nvSpPr>
          <p:cNvPr id="7" name="Slide Number Placeholder 6"/>
          <p:cNvSpPr>
            <a:spLocks noGrp="1"/>
          </p:cNvSpPr>
          <p:nvPr>
            <p:ph type="sldNum" sz="quarter" idx="7"/>
          </p:nvPr>
        </p:nvSpPr>
        <p:spPr/>
        <p:txBody>
          <a:bodyPr/>
          <a:lstStyle/>
          <a:p>
            <a:pPr algn="r"/>
            <a:fld id="{81D60167-4931-47E6-BA6A-407CBD079E47}" type="slidenum">
              <a:rPr lang="en-US" smtClean="0"/>
              <a:pPr algn="r"/>
              <a:t>23</a:t>
            </a:fld>
            <a:endParaRPr lang="en-US" dirty="0"/>
          </a:p>
        </p:txBody>
      </p:sp>
    </p:spTree>
    <p:extLst>
      <p:ext uri="{BB962C8B-B14F-4D97-AF65-F5344CB8AC3E}">
        <p14:creationId xmlns:p14="http://schemas.microsoft.com/office/powerpoint/2010/main" val="1354635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15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91490" name="Picture 2" descr="C:\Users\ZZIMME~1\AppData\Local\Temp\SNAGHTML2464469d.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r="673"/>
          <a:stretch/>
        </p:blipFill>
        <p:spPr bwMode="auto">
          <a:xfrm>
            <a:off x="833846" y="3886200"/>
            <a:ext cx="7704909" cy="2573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090916"/>
            <a:ext cx="7617460" cy="1261884"/>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sz="1400" b="1" spc="-5" dirty="0" smtClean="0">
                <a:solidFill>
                  <a:srgbClr val="091D5D"/>
                </a:solidFill>
                <a:latin typeface="Arial"/>
                <a:cs typeface="Arial"/>
              </a:rPr>
              <a:t>1</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5" dirty="0">
                <a:solidFill>
                  <a:srgbClr val="091D5D"/>
                </a:solidFill>
                <a:latin typeface="Arial"/>
                <a:cs typeface="Arial"/>
              </a:rPr>
              <a:t>Data Entry User Receives Alert &amp; Navigates to Form</a:t>
            </a:r>
          </a:p>
          <a:p>
            <a:pPr marL="12700">
              <a:lnSpc>
                <a:spcPct val="100000"/>
              </a:lnSpc>
            </a:pPr>
            <a:endParaRPr lang="en-US" sz="1200" b="1" spc="-10" dirty="0" smtClean="0">
              <a:solidFill>
                <a:srgbClr val="091D5D"/>
              </a:solidFill>
              <a:latin typeface="Arial"/>
              <a:cs typeface="Arial"/>
            </a:endParaRPr>
          </a:p>
          <a:p>
            <a:pPr marL="12700"/>
            <a:r>
              <a:rPr lang="en-US" sz="1400" dirty="0" smtClean="0">
                <a:solidFill>
                  <a:srgbClr val="091D5D"/>
                </a:solidFill>
                <a:latin typeface="Arial"/>
                <a:cs typeface="Arial"/>
              </a:rPr>
              <a:t>Data Entry Users will receive an alert 30 </a:t>
            </a:r>
            <a:r>
              <a:rPr lang="en-US" sz="1400" dirty="0">
                <a:solidFill>
                  <a:srgbClr val="091D5D"/>
                </a:solidFill>
                <a:latin typeface="Arial"/>
                <a:cs typeface="Arial"/>
              </a:rPr>
              <a:t>days prior to </a:t>
            </a:r>
            <a:r>
              <a:rPr lang="en-US" sz="1400" dirty="0" smtClean="0">
                <a:solidFill>
                  <a:srgbClr val="091D5D"/>
                </a:solidFill>
                <a:latin typeface="Arial"/>
                <a:cs typeface="Arial"/>
              </a:rPr>
              <a:t>the Progress Summary </a:t>
            </a:r>
            <a:r>
              <a:rPr lang="en-US" sz="1400" dirty="0">
                <a:solidFill>
                  <a:srgbClr val="091D5D"/>
                </a:solidFill>
                <a:latin typeface="Arial"/>
                <a:cs typeface="Arial"/>
              </a:rPr>
              <a:t>Due </a:t>
            </a:r>
            <a:r>
              <a:rPr lang="en-US" sz="1400" dirty="0" smtClean="0">
                <a:solidFill>
                  <a:srgbClr val="091D5D"/>
                </a:solidFill>
                <a:latin typeface="Arial"/>
                <a:cs typeface="Arial"/>
              </a:rPr>
              <a:t>Date</a:t>
            </a:r>
            <a:r>
              <a:rPr lang="en-US" sz="1400" dirty="0">
                <a:solidFill>
                  <a:srgbClr val="091D5D"/>
                </a:solidFill>
                <a:latin typeface="Arial"/>
                <a:cs typeface="Arial"/>
              </a:rPr>
              <a:t>. </a:t>
            </a:r>
            <a:endParaRPr lang="en-US" sz="1400" dirty="0" smtClean="0">
              <a:solidFill>
                <a:srgbClr val="091D5D"/>
              </a:solidFill>
              <a:latin typeface="Arial"/>
              <a:cs typeface="Arial"/>
            </a:endParaRPr>
          </a:p>
          <a:p>
            <a:pPr marL="12700"/>
            <a:endParaRPr lang="en-US" sz="1400" dirty="0">
              <a:solidFill>
                <a:srgbClr val="091D5D"/>
              </a:solidFill>
              <a:latin typeface="Arial"/>
              <a:cs typeface="Arial"/>
            </a:endParaRPr>
          </a:p>
          <a:p>
            <a:pPr marL="12700"/>
            <a:r>
              <a:rPr lang="en-US" sz="1400" dirty="0" smtClean="0">
                <a:solidFill>
                  <a:srgbClr val="091D5D"/>
                </a:solidFill>
                <a:latin typeface="Arial"/>
                <a:cs typeface="Arial"/>
              </a:rPr>
              <a:t>Click “Progress Summary due.”</a:t>
            </a:r>
            <a:endParaRPr lang="en-US" sz="1400" dirty="0">
              <a:solidFill>
                <a:srgbClr val="091D5D"/>
              </a:solidFill>
              <a:latin typeface="Arial"/>
              <a:cs typeface="Arial"/>
            </a:endParaRPr>
          </a:p>
          <a:p>
            <a:pPr marL="12700">
              <a:lnSpc>
                <a:spcPct val="100000"/>
              </a:lnSpc>
            </a:pPr>
            <a:endParaRPr lang="en-US" sz="120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trike="sngStrike" spc="-5" dirty="0"/>
          </a:p>
        </p:txBody>
      </p:sp>
      <p:pic>
        <p:nvPicPr>
          <p:cNvPr id="214024" name="Picture 8" descr="C:\Users\ZZIMME~1\AppData\Local\Temp\SNAGHTML681ace3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16" y="6324601"/>
            <a:ext cx="2590783" cy="152400"/>
          </a:xfrm>
          <a:prstGeom prst="rect">
            <a:avLst/>
          </a:prstGeom>
          <a:noFill/>
          <a:extLst>
            <a:ext uri="{909E8E84-426E-40DD-AFC4-6F175D3DCCD1}">
              <a14:hiddenFill xmlns:a14="http://schemas.microsoft.com/office/drawing/2010/main">
                <a:solidFill>
                  <a:srgbClr val="FFFFFF"/>
                </a:solidFill>
              </a14:hiddenFill>
            </a:ext>
          </a:extLst>
        </p:spPr>
      </p:pic>
      <p:sp>
        <p:nvSpPr>
          <p:cNvPr id="36" name="object 25"/>
          <p:cNvSpPr/>
          <p:nvPr/>
        </p:nvSpPr>
        <p:spPr>
          <a:xfrm>
            <a:off x="4343400" y="6324600"/>
            <a:ext cx="685800" cy="152400"/>
          </a:xfrm>
          <a:custGeom>
            <a:avLst/>
            <a:gdLst/>
            <a:ahLst/>
            <a:cxnLst/>
            <a:rect l="l" t="t" r="r" b="b"/>
            <a:pathLst>
              <a:path w="3587750" h="722629">
                <a:moveTo>
                  <a:pt x="3587496" y="722376"/>
                </a:moveTo>
                <a:lnTo>
                  <a:pt x="0" y="722376"/>
                </a:lnTo>
                <a:lnTo>
                  <a:pt x="0" y="0"/>
                </a:lnTo>
                <a:lnTo>
                  <a:pt x="3587496" y="0"/>
                </a:lnTo>
                <a:lnTo>
                  <a:pt x="3587496" y="722376"/>
                </a:lnTo>
                <a:close/>
              </a:path>
            </a:pathLst>
          </a:custGeom>
          <a:ln w="38100">
            <a:solidFill>
              <a:srgbClr val="00B0F0"/>
            </a:solidFill>
          </a:ln>
        </p:spPr>
        <p:txBody>
          <a:bodyPr wrap="square" lIns="0" tIns="0" rIns="0" bIns="0" rtlCol="0"/>
          <a:lstStyle/>
          <a:p>
            <a:pPr algn="ctr"/>
            <a:endParaRPr dirty="0"/>
          </a:p>
        </p:txBody>
      </p:sp>
      <p:sp>
        <p:nvSpPr>
          <p:cNvPr id="41" name="object 25"/>
          <p:cNvSpPr/>
          <p:nvPr/>
        </p:nvSpPr>
        <p:spPr>
          <a:xfrm>
            <a:off x="3505200" y="3429000"/>
            <a:ext cx="2286000" cy="304800"/>
          </a:xfrm>
          <a:custGeom>
            <a:avLst/>
            <a:gdLst/>
            <a:ahLst/>
            <a:cxnLst/>
            <a:rect l="l" t="t" r="r" b="b"/>
            <a:pathLst>
              <a:path w="3587750" h="722629">
                <a:moveTo>
                  <a:pt x="3587496" y="722376"/>
                </a:moveTo>
                <a:lnTo>
                  <a:pt x="0" y="722376"/>
                </a:lnTo>
                <a:lnTo>
                  <a:pt x="0" y="0"/>
                </a:lnTo>
                <a:lnTo>
                  <a:pt x="3587496" y="0"/>
                </a:lnTo>
                <a:lnTo>
                  <a:pt x="3587496" y="722376"/>
                </a:lnTo>
                <a:close/>
              </a:path>
            </a:pathLst>
          </a:custGeom>
          <a:ln w="38100">
            <a:solidFill>
              <a:srgbClr val="00B0F0"/>
            </a:solidFill>
          </a:ln>
        </p:spPr>
        <p:txBody>
          <a:bodyPr wrap="square" lIns="0" tIns="0" rIns="0" bIns="0" rtlCol="0"/>
          <a:lstStyle/>
          <a:p>
            <a:pPr algn="ctr"/>
            <a:endParaRPr dirty="0"/>
          </a:p>
        </p:txBody>
      </p:sp>
      <p:cxnSp>
        <p:nvCxnSpPr>
          <p:cNvPr id="42" name="Straight Arrow Connector 41"/>
          <p:cNvCxnSpPr/>
          <p:nvPr/>
        </p:nvCxnSpPr>
        <p:spPr>
          <a:xfrm flipV="1">
            <a:off x="4572000" y="3733800"/>
            <a:ext cx="0" cy="2612571"/>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10"/>
          <a:stretch>
            <a:fillRect/>
          </a:stretch>
        </p:blipFill>
        <p:spPr>
          <a:xfrm>
            <a:off x="3810000" y="3429000"/>
            <a:ext cx="1666732" cy="238105"/>
          </a:xfrm>
          <a:prstGeom prst="rect">
            <a:avLst/>
          </a:prstGeom>
        </p:spPr>
      </p:pic>
      <p:sp>
        <p:nvSpPr>
          <p:cNvPr id="3" name="Slide Number Placeholder 2"/>
          <p:cNvSpPr>
            <a:spLocks noGrp="1"/>
          </p:cNvSpPr>
          <p:nvPr>
            <p:ph type="sldNum" sz="quarter" idx="7"/>
          </p:nvPr>
        </p:nvSpPr>
        <p:spPr/>
        <p:txBody>
          <a:bodyPr/>
          <a:lstStyle/>
          <a:p>
            <a:pPr algn="r"/>
            <a:fld id="{81D60167-4931-47E6-BA6A-407CBD079E47}" type="slidenum">
              <a:rPr lang="en-US" smtClean="0"/>
              <a:pPr algn="r"/>
              <a:t>24</a:t>
            </a:fld>
            <a:endParaRPr lang="en-US" dirty="0"/>
          </a:p>
        </p:txBody>
      </p:sp>
      <p:grpSp>
        <p:nvGrpSpPr>
          <p:cNvPr id="71" name="Group 70"/>
          <p:cNvGrpSpPr/>
          <p:nvPr/>
        </p:nvGrpSpPr>
        <p:grpSpPr>
          <a:xfrm>
            <a:off x="524352" y="1066800"/>
            <a:ext cx="8095297" cy="1077218"/>
            <a:chOff x="1183005" y="1143000"/>
            <a:chExt cx="7960995" cy="1005723"/>
          </a:xfrm>
          <a:noFill/>
        </p:grpSpPr>
        <p:grpSp>
          <p:nvGrpSpPr>
            <p:cNvPr id="72" name="Group 71"/>
            <p:cNvGrpSpPr/>
            <p:nvPr/>
          </p:nvGrpSpPr>
          <p:grpSpPr>
            <a:xfrm>
              <a:off x="2329815" y="1144524"/>
              <a:ext cx="982980" cy="923330"/>
              <a:chOff x="1789176" y="1144524"/>
              <a:chExt cx="982980" cy="923330"/>
            </a:xfrm>
            <a:grpFill/>
          </p:grpSpPr>
          <p:sp>
            <p:nvSpPr>
              <p:cNvPr id="12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26"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73" name="Group 72"/>
            <p:cNvGrpSpPr/>
            <p:nvPr/>
          </p:nvGrpSpPr>
          <p:grpSpPr>
            <a:xfrm>
              <a:off x="3482721" y="1143000"/>
              <a:ext cx="990600" cy="1005723"/>
              <a:chOff x="2971800" y="1143000"/>
              <a:chExt cx="990600" cy="1005723"/>
            </a:xfrm>
            <a:grpFill/>
          </p:grpSpPr>
          <p:sp>
            <p:nvSpPr>
              <p:cNvPr id="12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24"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74" name="Group 73"/>
            <p:cNvGrpSpPr/>
            <p:nvPr/>
          </p:nvGrpSpPr>
          <p:grpSpPr>
            <a:xfrm>
              <a:off x="5796153" y="1143000"/>
              <a:ext cx="982980" cy="923330"/>
              <a:chOff x="5218176" y="1143000"/>
              <a:chExt cx="982980" cy="923330"/>
            </a:xfrm>
            <a:grpFill/>
          </p:grpSpPr>
          <p:sp>
            <p:nvSpPr>
              <p:cNvPr id="12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22"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75" name="Straight Arrow Connector 74"/>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6978015" y="1143000"/>
              <a:ext cx="982980" cy="923330"/>
              <a:chOff x="5218176" y="1143000"/>
              <a:chExt cx="982980" cy="923330"/>
            </a:xfrm>
            <a:grpFill/>
          </p:grpSpPr>
          <p:sp>
            <p:nvSpPr>
              <p:cNvPr id="119"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20"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79" name="Group 78"/>
            <p:cNvGrpSpPr/>
            <p:nvPr/>
          </p:nvGrpSpPr>
          <p:grpSpPr>
            <a:xfrm>
              <a:off x="1183005" y="1143000"/>
              <a:ext cx="982980" cy="923330"/>
              <a:chOff x="1789176" y="1144524"/>
              <a:chExt cx="982980" cy="923330"/>
            </a:xfrm>
            <a:grpFill/>
          </p:grpSpPr>
          <p:sp>
            <p:nvSpPr>
              <p:cNvPr id="11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18"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80" name="Straight Arrow Connector 79"/>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8161020" y="1143000"/>
              <a:ext cx="982980" cy="879475"/>
              <a:chOff x="5218176" y="1143000"/>
              <a:chExt cx="982980" cy="879475"/>
            </a:xfrm>
            <a:grpFill/>
          </p:grpSpPr>
          <p:sp>
            <p:nvSpPr>
              <p:cNvPr id="11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6"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83" name="Group 82"/>
            <p:cNvGrpSpPr/>
            <p:nvPr/>
          </p:nvGrpSpPr>
          <p:grpSpPr>
            <a:xfrm>
              <a:off x="4648200" y="1143000"/>
              <a:ext cx="990600" cy="1005723"/>
              <a:chOff x="2971800" y="1143000"/>
              <a:chExt cx="990600" cy="1005723"/>
            </a:xfrm>
            <a:grpFill/>
          </p:grpSpPr>
          <p:sp>
            <p:nvSpPr>
              <p:cNvPr id="8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84" name="Straight Arrow Connector 83"/>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7113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17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096869"/>
            <a:ext cx="7617460"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sz="1400" b="1" spc="-5" dirty="0" smtClean="0">
                <a:solidFill>
                  <a:srgbClr val="091D5D"/>
                </a:solidFill>
                <a:latin typeface="Arial"/>
                <a:cs typeface="Arial"/>
              </a:rPr>
              <a:t>1</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5" dirty="0">
                <a:solidFill>
                  <a:srgbClr val="091D5D"/>
                </a:solidFill>
                <a:latin typeface="Arial"/>
                <a:cs typeface="Arial"/>
              </a:rPr>
              <a:t>Data Entry User Receives Alert &amp; Navigates to Form</a:t>
            </a:r>
          </a:p>
          <a:p>
            <a:pPr marL="12700">
              <a:lnSpc>
                <a:spcPct val="100000"/>
              </a:lnSpc>
            </a:pPr>
            <a:endParaRPr lang="en-US" sz="1200" b="1" spc="-10" dirty="0" smtClean="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The system will redirect to the Progress Summary Review Switchboard.</a:t>
            </a:r>
            <a:endParaRPr lang="en-US" sz="140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8" name="Slide Number Placeholder 7"/>
          <p:cNvSpPr>
            <a:spLocks noGrp="1"/>
          </p:cNvSpPr>
          <p:nvPr>
            <p:ph type="sldNum" sz="quarter" idx="7"/>
          </p:nvPr>
        </p:nvSpPr>
        <p:spPr/>
        <p:txBody>
          <a:bodyPr/>
          <a:lstStyle/>
          <a:p>
            <a:pPr algn="r"/>
            <a:fld id="{81D60167-4931-47E6-BA6A-407CBD079E47}" type="slidenum">
              <a:rPr lang="en-US" smtClean="0"/>
              <a:pPr algn="r"/>
              <a:t>25</a:t>
            </a:fld>
            <a:endParaRPr lang="en-US" dirty="0"/>
          </a:p>
        </p:txBody>
      </p:sp>
      <p:pic>
        <p:nvPicPr>
          <p:cNvPr id="5" name="Picture 4"/>
          <p:cNvPicPr>
            <a:picLocks noChangeAspect="1"/>
          </p:cNvPicPr>
          <p:nvPr/>
        </p:nvPicPr>
        <p:blipFill>
          <a:blip r:embed="rId7"/>
          <a:stretch>
            <a:fillRect/>
          </a:stretch>
        </p:blipFill>
        <p:spPr>
          <a:xfrm>
            <a:off x="437198" y="3046481"/>
            <a:ext cx="8229600" cy="3626235"/>
          </a:xfrm>
          <a:prstGeom prst="rect">
            <a:avLst/>
          </a:prstGeom>
        </p:spPr>
      </p:pic>
      <p:grpSp>
        <p:nvGrpSpPr>
          <p:cNvPr id="148" name="Group 147"/>
          <p:cNvGrpSpPr/>
          <p:nvPr/>
        </p:nvGrpSpPr>
        <p:grpSpPr>
          <a:xfrm>
            <a:off x="524352" y="1066800"/>
            <a:ext cx="8095297" cy="1077218"/>
            <a:chOff x="1183005" y="1143000"/>
            <a:chExt cx="7960995" cy="1005723"/>
          </a:xfrm>
          <a:noFill/>
        </p:grpSpPr>
        <p:grpSp>
          <p:nvGrpSpPr>
            <p:cNvPr id="149" name="Group 148"/>
            <p:cNvGrpSpPr/>
            <p:nvPr/>
          </p:nvGrpSpPr>
          <p:grpSpPr>
            <a:xfrm>
              <a:off x="2329815" y="1144524"/>
              <a:ext cx="982980" cy="923330"/>
              <a:chOff x="1789176" y="1144524"/>
              <a:chExt cx="982980" cy="923330"/>
            </a:xfrm>
            <a:grpFill/>
          </p:grpSpPr>
          <p:sp>
            <p:nvSpPr>
              <p:cNvPr id="174"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5"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150" name="Group 149"/>
            <p:cNvGrpSpPr/>
            <p:nvPr/>
          </p:nvGrpSpPr>
          <p:grpSpPr>
            <a:xfrm>
              <a:off x="3482721" y="1143000"/>
              <a:ext cx="990600" cy="1005723"/>
              <a:chOff x="2971800" y="1143000"/>
              <a:chExt cx="990600" cy="1005723"/>
            </a:xfrm>
            <a:grpFill/>
          </p:grpSpPr>
          <p:sp>
            <p:nvSpPr>
              <p:cNvPr id="17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3"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151" name="Group 150"/>
            <p:cNvGrpSpPr/>
            <p:nvPr/>
          </p:nvGrpSpPr>
          <p:grpSpPr>
            <a:xfrm>
              <a:off x="5796153" y="1143000"/>
              <a:ext cx="982980" cy="923330"/>
              <a:chOff x="5218176" y="1143000"/>
              <a:chExt cx="982980" cy="923330"/>
            </a:xfrm>
            <a:grpFill/>
          </p:grpSpPr>
          <p:sp>
            <p:nvSpPr>
              <p:cNvPr id="17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1"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152" name="Straight Arrow Connector 151"/>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5" name="Group 154"/>
            <p:cNvGrpSpPr/>
            <p:nvPr/>
          </p:nvGrpSpPr>
          <p:grpSpPr>
            <a:xfrm>
              <a:off x="6978015" y="1143000"/>
              <a:ext cx="982980" cy="923330"/>
              <a:chOff x="5218176" y="1143000"/>
              <a:chExt cx="982980" cy="923330"/>
            </a:xfrm>
            <a:grpFill/>
          </p:grpSpPr>
          <p:sp>
            <p:nvSpPr>
              <p:cNvPr id="16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9"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156" name="Group 155"/>
            <p:cNvGrpSpPr/>
            <p:nvPr/>
          </p:nvGrpSpPr>
          <p:grpSpPr>
            <a:xfrm>
              <a:off x="1183005" y="1143000"/>
              <a:ext cx="982980" cy="923330"/>
              <a:chOff x="1789176" y="1144524"/>
              <a:chExt cx="982980" cy="923330"/>
            </a:xfrm>
            <a:grpFill/>
          </p:grpSpPr>
          <p:sp>
            <p:nvSpPr>
              <p:cNvPr id="166"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67"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157" name="Straight Arrow Connector 156"/>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a:off x="8161020" y="1143000"/>
              <a:ext cx="982980" cy="879475"/>
              <a:chOff x="5218176" y="1143000"/>
              <a:chExt cx="982980" cy="879475"/>
            </a:xfrm>
            <a:grpFill/>
          </p:grpSpPr>
          <p:sp>
            <p:nvSpPr>
              <p:cNvPr id="16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5"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160" name="Group 159"/>
            <p:cNvGrpSpPr/>
            <p:nvPr/>
          </p:nvGrpSpPr>
          <p:grpSpPr>
            <a:xfrm>
              <a:off x="4648200" y="1143000"/>
              <a:ext cx="990600" cy="1005723"/>
              <a:chOff x="2971800" y="1143000"/>
              <a:chExt cx="990600" cy="1005723"/>
            </a:xfrm>
            <a:grpFill/>
          </p:grpSpPr>
          <p:sp>
            <p:nvSpPr>
              <p:cNvPr id="16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3"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161" name="Straight Arrow Connector 160"/>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9730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20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090916"/>
            <a:ext cx="7617460" cy="984885"/>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sz="1400" b="1" spc="-5" dirty="0" smtClean="0">
                <a:solidFill>
                  <a:srgbClr val="091D5D"/>
                </a:solidFill>
                <a:latin typeface="Arial"/>
                <a:cs typeface="Arial"/>
              </a:rPr>
              <a:t>1</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5" dirty="0">
                <a:solidFill>
                  <a:srgbClr val="091D5D"/>
                </a:solidFill>
                <a:latin typeface="Arial"/>
                <a:cs typeface="Arial"/>
              </a:rPr>
              <a:t>Data Entry User Receives Alert &amp; Navigates to </a:t>
            </a:r>
            <a:r>
              <a:rPr lang="en-US" sz="1400" b="1" spc="-5" dirty="0" smtClean="0">
                <a:solidFill>
                  <a:srgbClr val="091D5D"/>
                </a:solidFill>
                <a:latin typeface="Arial"/>
                <a:cs typeface="Arial"/>
              </a:rPr>
              <a:t>Form</a:t>
            </a:r>
            <a:endParaRPr lang="en-US" sz="1400" b="1" spc="-10" dirty="0" smtClean="0">
              <a:solidFill>
                <a:srgbClr val="091D5D"/>
              </a:solidFill>
              <a:latin typeface="Arial"/>
              <a:cs typeface="Arial"/>
            </a:endParaRPr>
          </a:p>
          <a:p>
            <a:pPr marL="12700">
              <a:lnSpc>
                <a:spcPct val="100000"/>
              </a:lnSpc>
            </a:pPr>
            <a:endParaRPr lang="en-US" sz="800" dirty="0" smtClean="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Providers </a:t>
            </a:r>
            <a:r>
              <a:rPr lang="en-US" sz="1400" dirty="0">
                <a:solidFill>
                  <a:srgbClr val="091D5D"/>
                </a:solidFill>
                <a:latin typeface="Arial"/>
                <a:cs typeface="Arial"/>
              </a:rPr>
              <a:t>will have access to the switchboard at all times but will not be able to submit the forms until </a:t>
            </a:r>
            <a:r>
              <a:rPr lang="en-US" sz="1400" dirty="0" smtClean="0">
                <a:solidFill>
                  <a:srgbClr val="091D5D"/>
                </a:solidFill>
                <a:latin typeface="Arial"/>
                <a:cs typeface="Arial"/>
              </a:rPr>
              <a:t>30 </a:t>
            </a:r>
            <a:r>
              <a:rPr lang="en-US" sz="1400" dirty="0">
                <a:solidFill>
                  <a:srgbClr val="091D5D"/>
                </a:solidFill>
                <a:latin typeface="Arial"/>
                <a:cs typeface="Arial"/>
              </a:rPr>
              <a:t>days </a:t>
            </a:r>
            <a:r>
              <a:rPr lang="en-US" sz="1400" dirty="0" smtClean="0">
                <a:solidFill>
                  <a:srgbClr val="091D5D"/>
                </a:solidFill>
                <a:latin typeface="Arial"/>
                <a:cs typeface="Arial"/>
              </a:rPr>
              <a:t>prior to the Progress Summary </a:t>
            </a:r>
            <a:r>
              <a:rPr lang="en-US" sz="1400" dirty="0">
                <a:solidFill>
                  <a:srgbClr val="091D5D"/>
                </a:solidFill>
                <a:latin typeface="Arial"/>
                <a:cs typeface="Arial"/>
              </a:rPr>
              <a:t>Due Date. This is to ensure that the information is recent / up to date.</a:t>
            </a: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7" name="Slide Number Placeholder 6"/>
          <p:cNvSpPr>
            <a:spLocks noGrp="1"/>
          </p:cNvSpPr>
          <p:nvPr>
            <p:ph type="sldNum" sz="quarter" idx="7"/>
          </p:nvPr>
        </p:nvSpPr>
        <p:spPr/>
        <p:txBody>
          <a:bodyPr/>
          <a:lstStyle/>
          <a:p>
            <a:pPr algn="r"/>
            <a:fld id="{81D60167-4931-47E6-BA6A-407CBD079E47}" type="slidenum">
              <a:rPr lang="en-US" smtClean="0"/>
              <a:pPr algn="r"/>
              <a:t>26</a:t>
            </a:fld>
            <a:endParaRPr lang="en-US" dirty="0"/>
          </a:p>
        </p:txBody>
      </p:sp>
      <p:pic>
        <p:nvPicPr>
          <p:cNvPr id="5" name="Picture 4"/>
          <p:cNvPicPr>
            <a:picLocks noChangeAspect="1"/>
          </p:cNvPicPr>
          <p:nvPr/>
        </p:nvPicPr>
        <p:blipFill>
          <a:blip r:embed="rId7"/>
          <a:stretch>
            <a:fillRect/>
          </a:stretch>
        </p:blipFill>
        <p:spPr>
          <a:xfrm>
            <a:off x="437198" y="3124200"/>
            <a:ext cx="8229600" cy="3626235"/>
          </a:xfrm>
          <a:prstGeom prst="rect">
            <a:avLst/>
          </a:prstGeom>
        </p:spPr>
      </p:pic>
      <p:grpSp>
        <p:nvGrpSpPr>
          <p:cNvPr id="148" name="Group 147"/>
          <p:cNvGrpSpPr/>
          <p:nvPr/>
        </p:nvGrpSpPr>
        <p:grpSpPr>
          <a:xfrm>
            <a:off x="524352" y="1066800"/>
            <a:ext cx="8095297" cy="1077218"/>
            <a:chOff x="1183005" y="1143000"/>
            <a:chExt cx="7960995" cy="1005723"/>
          </a:xfrm>
          <a:noFill/>
        </p:grpSpPr>
        <p:grpSp>
          <p:nvGrpSpPr>
            <p:cNvPr id="149" name="Group 148"/>
            <p:cNvGrpSpPr/>
            <p:nvPr/>
          </p:nvGrpSpPr>
          <p:grpSpPr>
            <a:xfrm>
              <a:off x="2329815" y="1144524"/>
              <a:ext cx="982980" cy="923330"/>
              <a:chOff x="1789176" y="1144524"/>
              <a:chExt cx="982980" cy="923330"/>
            </a:xfrm>
            <a:grpFill/>
          </p:grpSpPr>
          <p:sp>
            <p:nvSpPr>
              <p:cNvPr id="174"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5"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150" name="Group 149"/>
            <p:cNvGrpSpPr/>
            <p:nvPr/>
          </p:nvGrpSpPr>
          <p:grpSpPr>
            <a:xfrm>
              <a:off x="3482721" y="1143000"/>
              <a:ext cx="990600" cy="1005723"/>
              <a:chOff x="2971800" y="1143000"/>
              <a:chExt cx="990600" cy="1005723"/>
            </a:xfrm>
            <a:grpFill/>
          </p:grpSpPr>
          <p:sp>
            <p:nvSpPr>
              <p:cNvPr id="17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3"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151" name="Group 150"/>
            <p:cNvGrpSpPr/>
            <p:nvPr/>
          </p:nvGrpSpPr>
          <p:grpSpPr>
            <a:xfrm>
              <a:off x="5796153" y="1143000"/>
              <a:ext cx="982980" cy="923330"/>
              <a:chOff x="5218176" y="1143000"/>
              <a:chExt cx="982980" cy="923330"/>
            </a:xfrm>
            <a:grpFill/>
          </p:grpSpPr>
          <p:sp>
            <p:nvSpPr>
              <p:cNvPr id="17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1"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152" name="Straight Arrow Connector 151"/>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5" name="Group 154"/>
            <p:cNvGrpSpPr/>
            <p:nvPr/>
          </p:nvGrpSpPr>
          <p:grpSpPr>
            <a:xfrm>
              <a:off x="6978015" y="1143000"/>
              <a:ext cx="982980" cy="923330"/>
              <a:chOff x="5218176" y="1143000"/>
              <a:chExt cx="982980" cy="923330"/>
            </a:xfrm>
            <a:grpFill/>
          </p:grpSpPr>
          <p:sp>
            <p:nvSpPr>
              <p:cNvPr id="16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9"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156" name="Group 155"/>
            <p:cNvGrpSpPr/>
            <p:nvPr/>
          </p:nvGrpSpPr>
          <p:grpSpPr>
            <a:xfrm>
              <a:off x="1183005" y="1143000"/>
              <a:ext cx="982980" cy="923330"/>
              <a:chOff x="1789176" y="1144524"/>
              <a:chExt cx="982980" cy="923330"/>
            </a:xfrm>
            <a:grpFill/>
          </p:grpSpPr>
          <p:sp>
            <p:nvSpPr>
              <p:cNvPr id="166"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67"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157" name="Straight Arrow Connector 156"/>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a:off x="8161020" y="1143000"/>
              <a:ext cx="982980" cy="879475"/>
              <a:chOff x="5218176" y="1143000"/>
              <a:chExt cx="982980" cy="879475"/>
            </a:xfrm>
            <a:grpFill/>
          </p:grpSpPr>
          <p:sp>
            <p:nvSpPr>
              <p:cNvPr id="16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5"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160" name="Group 159"/>
            <p:cNvGrpSpPr/>
            <p:nvPr/>
          </p:nvGrpSpPr>
          <p:grpSpPr>
            <a:xfrm>
              <a:off x="4648200" y="1143000"/>
              <a:ext cx="990600" cy="1005723"/>
              <a:chOff x="2971800" y="1143000"/>
              <a:chExt cx="990600" cy="1005723"/>
            </a:xfrm>
            <a:grpFill/>
          </p:grpSpPr>
          <p:sp>
            <p:nvSpPr>
              <p:cNvPr id="16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3"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161" name="Straight Arrow Connector 160"/>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940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5003421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003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2"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8" name="object 6"/>
          <p:cNvSpPr txBox="1"/>
          <p:nvPr/>
        </p:nvSpPr>
        <p:spPr>
          <a:xfrm>
            <a:off x="535940" y="2090916"/>
            <a:ext cx="7947659" cy="101566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1</a:t>
            </a:r>
            <a:r>
              <a:rPr lang="en-US" sz="1400" b="1" dirty="0">
                <a:solidFill>
                  <a:srgbClr val="091D5D"/>
                </a:solidFill>
                <a:latin typeface="Arial"/>
                <a:cs typeface="Arial"/>
              </a:rPr>
              <a:t>:</a:t>
            </a:r>
            <a:r>
              <a:rPr lang="en-US" sz="1400" b="1" spc="-5" dirty="0">
                <a:solidFill>
                  <a:srgbClr val="091D5D"/>
                </a:solidFill>
                <a:latin typeface="Arial"/>
                <a:cs typeface="Arial"/>
              </a:rPr>
              <a:t> Data Entry User Receives Alert &amp; Navigates to Form</a:t>
            </a:r>
          </a:p>
          <a:p>
            <a:pPr marL="12700">
              <a:lnSpc>
                <a:spcPct val="100000"/>
              </a:lnSpc>
            </a:pPr>
            <a:endParaRPr lang="en-US" sz="1200" dirty="0" smtClean="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Click </a:t>
            </a:r>
            <a:r>
              <a:rPr lang="en-US" sz="1400" dirty="0">
                <a:solidFill>
                  <a:srgbClr val="091D5D"/>
                </a:solidFill>
                <a:latin typeface="Arial"/>
                <a:cs typeface="Arial"/>
              </a:rPr>
              <a:t>on the </a:t>
            </a:r>
            <a:r>
              <a:rPr lang="en-US" sz="1400" dirty="0" smtClean="0">
                <a:solidFill>
                  <a:srgbClr val="091D5D"/>
                </a:solidFill>
                <a:latin typeface="Arial"/>
                <a:cs typeface="Arial"/>
              </a:rPr>
              <a:t>“</a:t>
            </a:r>
            <a:r>
              <a:rPr lang="en-US" sz="1400" dirty="0">
                <a:solidFill>
                  <a:srgbClr val="091D5D"/>
                </a:solidFill>
                <a:latin typeface="Arial"/>
                <a:cs typeface="Arial"/>
              </a:rPr>
              <a:t>Not Started” </a:t>
            </a:r>
            <a:r>
              <a:rPr lang="en-US" sz="1400" dirty="0" smtClean="0">
                <a:solidFill>
                  <a:srgbClr val="091D5D"/>
                </a:solidFill>
                <a:latin typeface="Arial"/>
                <a:cs typeface="Arial"/>
              </a:rPr>
              <a:t>link to </a:t>
            </a:r>
            <a:r>
              <a:rPr lang="en-US" sz="1400" dirty="0">
                <a:solidFill>
                  <a:srgbClr val="091D5D"/>
                </a:solidFill>
                <a:latin typeface="Arial"/>
                <a:cs typeface="Arial"/>
              </a:rPr>
              <a:t>begin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for an </a:t>
            </a:r>
            <a:r>
              <a:rPr lang="en-US" sz="1400" dirty="0" smtClean="0">
                <a:solidFill>
                  <a:srgbClr val="091D5D"/>
                </a:solidFill>
                <a:latin typeface="Arial"/>
                <a:cs typeface="Arial"/>
              </a:rPr>
              <a:t>objective</a:t>
            </a:r>
            <a:r>
              <a:rPr lang="en-US" sz="1200" dirty="0" smtClean="0">
                <a:solidFill>
                  <a:srgbClr val="091D5D"/>
                </a:solidFill>
                <a:latin typeface="Arial"/>
                <a:cs typeface="Arial"/>
              </a:rPr>
              <a:t>.</a:t>
            </a:r>
            <a:endParaRPr lang="en-US" sz="1200"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endParaRPr sz="1200" dirty="0">
              <a:latin typeface="Arial"/>
              <a:cs typeface="Arial"/>
            </a:endParaRPr>
          </a:p>
        </p:txBody>
      </p:sp>
      <p:pic>
        <p:nvPicPr>
          <p:cNvPr id="5" name="Picture 4"/>
          <p:cNvPicPr>
            <a:picLocks noChangeAspect="1"/>
          </p:cNvPicPr>
          <p:nvPr/>
        </p:nvPicPr>
        <p:blipFill>
          <a:blip r:embed="rId7"/>
          <a:stretch>
            <a:fillRect/>
          </a:stretch>
        </p:blipFill>
        <p:spPr>
          <a:xfrm>
            <a:off x="437198" y="3081338"/>
            <a:ext cx="8229600" cy="3626235"/>
          </a:xfrm>
          <a:prstGeom prst="rect">
            <a:avLst/>
          </a:prstGeom>
        </p:spPr>
      </p:pic>
      <p:pic>
        <p:nvPicPr>
          <p:cNvPr id="39" name="Picture 38"/>
          <p:cNvPicPr>
            <a:picLocks noChangeAspect="1"/>
          </p:cNvPicPr>
          <p:nvPr/>
        </p:nvPicPr>
        <p:blipFill rotWithShape="1">
          <a:blip r:embed="rId8"/>
          <a:srcRect l="57560" t="90375" r="32209" b="7480"/>
          <a:stretch/>
        </p:blipFill>
        <p:spPr>
          <a:xfrm>
            <a:off x="6130926" y="2762988"/>
            <a:ext cx="2484720" cy="229293"/>
          </a:xfrm>
          <a:prstGeom prst="rect">
            <a:avLst/>
          </a:prstGeom>
          <a:ln w="38100">
            <a:solidFill>
              <a:srgbClr val="00A1DE"/>
            </a:solidFill>
          </a:ln>
        </p:spPr>
      </p:pic>
      <p:cxnSp>
        <p:nvCxnSpPr>
          <p:cNvPr id="40" name="Straight Arrow Connector 39"/>
          <p:cNvCxnSpPr/>
          <p:nvPr/>
        </p:nvCxnSpPr>
        <p:spPr>
          <a:xfrm flipV="1">
            <a:off x="5410200" y="3024365"/>
            <a:ext cx="1813139" cy="3147835"/>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7"/>
          </p:nvPr>
        </p:nvSpPr>
        <p:spPr/>
        <p:txBody>
          <a:bodyPr/>
          <a:lstStyle/>
          <a:p>
            <a:pPr algn="r"/>
            <a:fld id="{81D60167-4931-47E6-BA6A-407CBD079E47}" type="slidenum">
              <a:rPr lang="en-US" smtClean="0"/>
              <a:pPr algn="r"/>
              <a:t>27</a:t>
            </a:fld>
            <a:endParaRPr lang="en-US" dirty="0"/>
          </a:p>
        </p:txBody>
      </p:sp>
      <p:sp>
        <p:nvSpPr>
          <p:cNvPr id="7" name="Rectangle 6"/>
          <p:cNvSpPr/>
          <p:nvPr/>
        </p:nvSpPr>
        <p:spPr>
          <a:xfrm>
            <a:off x="4953000" y="6172200"/>
            <a:ext cx="1177926" cy="53537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6" name="Group 125"/>
          <p:cNvGrpSpPr/>
          <p:nvPr/>
        </p:nvGrpSpPr>
        <p:grpSpPr>
          <a:xfrm>
            <a:off x="524352" y="1066800"/>
            <a:ext cx="8095297" cy="1077218"/>
            <a:chOff x="1183005" y="1143000"/>
            <a:chExt cx="7960995" cy="1005723"/>
          </a:xfrm>
          <a:noFill/>
        </p:grpSpPr>
        <p:grpSp>
          <p:nvGrpSpPr>
            <p:cNvPr id="127" name="Group 126"/>
            <p:cNvGrpSpPr/>
            <p:nvPr/>
          </p:nvGrpSpPr>
          <p:grpSpPr>
            <a:xfrm>
              <a:off x="2329815" y="1144524"/>
              <a:ext cx="982980" cy="923330"/>
              <a:chOff x="1789176" y="1144524"/>
              <a:chExt cx="982980" cy="923330"/>
            </a:xfrm>
            <a:grpFill/>
          </p:grpSpPr>
          <p:sp>
            <p:nvSpPr>
              <p:cNvPr id="15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53"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128" name="Group 127"/>
            <p:cNvGrpSpPr/>
            <p:nvPr/>
          </p:nvGrpSpPr>
          <p:grpSpPr>
            <a:xfrm>
              <a:off x="3482721" y="1143000"/>
              <a:ext cx="990600" cy="1005723"/>
              <a:chOff x="2971800" y="1143000"/>
              <a:chExt cx="990600" cy="1005723"/>
            </a:xfrm>
            <a:grpFill/>
          </p:grpSpPr>
          <p:sp>
            <p:nvSpPr>
              <p:cNvPr id="15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51"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129" name="Group 128"/>
            <p:cNvGrpSpPr/>
            <p:nvPr/>
          </p:nvGrpSpPr>
          <p:grpSpPr>
            <a:xfrm>
              <a:off x="5796153" y="1143000"/>
              <a:ext cx="982980" cy="923330"/>
              <a:chOff x="5218176" y="1143000"/>
              <a:chExt cx="982980" cy="923330"/>
            </a:xfrm>
            <a:grpFill/>
          </p:grpSpPr>
          <p:sp>
            <p:nvSpPr>
              <p:cNvPr id="14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49"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130" name="Straight Arrow Connector 129"/>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6978015" y="1143000"/>
              <a:ext cx="982980" cy="923330"/>
              <a:chOff x="5218176" y="1143000"/>
              <a:chExt cx="982980" cy="923330"/>
            </a:xfrm>
            <a:grpFill/>
          </p:grpSpPr>
          <p:sp>
            <p:nvSpPr>
              <p:cNvPr id="14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47"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134" name="Group 133"/>
            <p:cNvGrpSpPr/>
            <p:nvPr/>
          </p:nvGrpSpPr>
          <p:grpSpPr>
            <a:xfrm>
              <a:off x="1183005" y="1143000"/>
              <a:ext cx="982980" cy="923330"/>
              <a:chOff x="1789176" y="1144524"/>
              <a:chExt cx="982980" cy="923330"/>
            </a:xfrm>
            <a:grpFill/>
          </p:grpSpPr>
          <p:sp>
            <p:nvSpPr>
              <p:cNvPr id="144"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45"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135" name="Straight Arrow Connector 134"/>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8161020" y="1143000"/>
              <a:ext cx="982980" cy="879475"/>
              <a:chOff x="5218176" y="1143000"/>
              <a:chExt cx="982980" cy="879475"/>
            </a:xfrm>
            <a:grpFill/>
          </p:grpSpPr>
          <p:sp>
            <p:nvSpPr>
              <p:cNvPr id="14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43"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138" name="Group 137"/>
            <p:cNvGrpSpPr/>
            <p:nvPr/>
          </p:nvGrpSpPr>
          <p:grpSpPr>
            <a:xfrm>
              <a:off x="4648200" y="1143000"/>
              <a:ext cx="990600" cy="1005723"/>
              <a:chOff x="2971800" y="1143000"/>
              <a:chExt cx="990600" cy="1005723"/>
            </a:xfrm>
            <a:grpFill/>
          </p:grpSpPr>
          <p:sp>
            <p:nvSpPr>
              <p:cNvPr id="14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41"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139" name="Straight Arrow Connector 138"/>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1769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24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50" name="object 6"/>
          <p:cNvSpPr txBox="1"/>
          <p:nvPr/>
        </p:nvSpPr>
        <p:spPr>
          <a:xfrm>
            <a:off x="535940" y="2090916"/>
            <a:ext cx="7947659" cy="861774"/>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1</a:t>
            </a:r>
            <a:r>
              <a:rPr lang="en-US" sz="1400" b="1" dirty="0">
                <a:solidFill>
                  <a:srgbClr val="091D5D"/>
                </a:solidFill>
                <a:latin typeface="Arial"/>
                <a:cs typeface="Arial"/>
              </a:rPr>
              <a:t>:</a:t>
            </a:r>
            <a:r>
              <a:rPr lang="en-US" sz="1400" b="1" spc="-5" dirty="0">
                <a:solidFill>
                  <a:srgbClr val="091D5D"/>
                </a:solidFill>
                <a:latin typeface="Arial"/>
                <a:cs typeface="Arial"/>
              </a:rPr>
              <a:t> Data Entry User Receives Alert &amp; Navigates to Form</a:t>
            </a:r>
          </a:p>
          <a:p>
            <a:pPr marL="12700">
              <a:lnSpc>
                <a:spcPct val="100000"/>
              </a:lnSpc>
            </a:pPr>
            <a:endParaRPr lang="en-US" sz="1200" dirty="0" smtClean="0">
              <a:solidFill>
                <a:srgbClr val="091D5D"/>
              </a:solidFill>
              <a:latin typeface="Arial"/>
              <a:cs typeface="Arial"/>
            </a:endParaRPr>
          </a:p>
          <a:p>
            <a:r>
              <a:rPr lang="en-US" sz="1400" dirty="0">
                <a:solidFill>
                  <a:srgbClr val="091D5D"/>
                </a:solidFill>
                <a:latin typeface="Arial"/>
                <a:cs typeface="Arial"/>
              </a:rPr>
              <a:t>The system will display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The “Goal”, “Objective” and “Support Strategy” for the identified objective are available for reference</a:t>
            </a:r>
            <a:r>
              <a:rPr lang="en-US" sz="1400" dirty="0" smtClean="0">
                <a:solidFill>
                  <a:srgbClr val="091D5D"/>
                </a:solidFill>
                <a:latin typeface="Arial"/>
                <a:cs typeface="Arial"/>
              </a:rPr>
              <a:t>.</a:t>
            </a:r>
            <a:endParaRPr lang="en-US" sz="1400" dirty="0">
              <a:solidFill>
                <a:srgbClr val="091D5D"/>
              </a:solidFill>
              <a:latin typeface="Arial"/>
              <a:cs typeface="Arial"/>
            </a:endParaRPr>
          </a:p>
        </p:txBody>
      </p:sp>
      <p:pic>
        <p:nvPicPr>
          <p:cNvPr id="3" name="Picture 2"/>
          <p:cNvPicPr>
            <a:picLocks noChangeAspect="1"/>
          </p:cNvPicPr>
          <p:nvPr/>
        </p:nvPicPr>
        <p:blipFill rotWithShape="1">
          <a:blip r:embed="rId7"/>
          <a:srcRect r="1078" b="13855"/>
          <a:stretch/>
        </p:blipFill>
        <p:spPr>
          <a:xfrm>
            <a:off x="275409" y="3124200"/>
            <a:ext cx="8593183" cy="3659777"/>
          </a:xfrm>
          <a:prstGeom prst="rect">
            <a:avLst/>
          </a:prstGeom>
          <a:ln>
            <a:solidFill>
              <a:schemeClr val="tx1"/>
            </a:solidFill>
          </a:ln>
        </p:spPr>
      </p:pic>
      <p:sp>
        <p:nvSpPr>
          <p:cNvPr id="37" name="object 26"/>
          <p:cNvSpPr/>
          <p:nvPr/>
        </p:nvSpPr>
        <p:spPr>
          <a:xfrm>
            <a:off x="304800" y="6019800"/>
            <a:ext cx="914400" cy="1524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sp>
        <p:nvSpPr>
          <p:cNvPr id="38" name="object 26"/>
          <p:cNvSpPr/>
          <p:nvPr/>
        </p:nvSpPr>
        <p:spPr>
          <a:xfrm>
            <a:off x="304800" y="4343400"/>
            <a:ext cx="914400" cy="1524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sp>
        <p:nvSpPr>
          <p:cNvPr id="39" name="object 26"/>
          <p:cNvSpPr/>
          <p:nvPr/>
        </p:nvSpPr>
        <p:spPr>
          <a:xfrm>
            <a:off x="304800" y="3352800"/>
            <a:ext cx="914400" cy="1524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40" name="Picture 39"/>
          <p:cNvPicPr>
            <a:picLocks noChangeAspect="1"/>
          </p:cNvPicPr>
          <p:nvPr/>
        </p:nvPicPr>
        <p:blipFill>
          <a:blip r:embed="rId8"/>
          <a:stretch>
            <a:fillRect/>
          </a:stretch>
        </p:blipFill>
        <p:spPr>
          <a:xfrm>
            <a:off x="2086143" y="3267105"/>
            <a:ext cx="619048" cy="228571"/>
          </a:xfrm>
          <a:prstGeom prst="rect">
            <a:avLst/>
          </a:prstGeom>
          <a:ln w="38100">
            <a:solidFill>
              <a:srgbClr val="00A1DE"/>
            </a:solidFill>
          </a:ln>
        </p:spPr>
      </p:pic>
      <p:pic>
        <p:nvPicPr>
          <p:cNvPr id="41" name="Picture 40"/>
          <p:cNvPicPr>
            <a:picLocks noChangeAspect="1"/>
          </p:cNvPicPr>
          <p:nvPr/>
        </p:nvPicPr>
        <p:blipFill>
          <a:blip r:embed="rId9"/>
          <a:stretch>
            <a:fillRect/>
          </a:stretch>
        </p:blipFill>
        <p:spPr>
          <a:xfrm>
            <a:off x="2086143" y="4324410"/>
            <a:ext cx="828571" cy="238095"/>
          </a:xfrm>
          <a:prstGeom prst="rect">
            <a:avLst/>
          </a:prstGeom>
          <a:ln w="38100">
            <a:solidFill>
              <a:srgbClr val="00A1DE"/>
            </a:solidFill>
          </a:ln>
        </p:spPr>
      </p:pic>
      <p:pic>
        <p:nvPicPr>
          <p:cNvPr id="42" name="Picture 41"/>
          <p:cNvPicPr>
            <a:picLocks noChangeAspect="1"/>
          </p:cNvPicPr>
          <p:nvPr/>
        </p:nvPicPr>
        <p:blipFill>
          <a:blip r:embed="rId10"/>
          <a:stretch>
            <a:fillRect/>
          </a:stretch>
        </p:blipFill>
        <p:spPr>
          <a:xfrm>
            <a:off x="2086143" y="6010305"/>
            <a:ext cx="1342857" cy="238095"/>
          </a:xfrm>
          <a:prstGeom prst="rect">
            <a:avLst/>
          </a:prstGeom>
          <a:ln w="38100">
            <a:solidFill>
              <a:srgbClr val="00A1DE"/>
            </a:solidFill>
          </a:ln>
        </p:spPr>
      </p:pic>
      <p:cxnSp>
        <p:nvCxnSpPr>
          <p:cNvPr id="43" name="Straight Arrow Connector 42"/>
          <p:cNvCxnSpPr/>
          <p:nvPr/>
        </p:nvCxnSpPr>
        <p:spPr>
          <a:xfrm>
            <a:off x="1219200" y="3429000"/>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219200" y="4419600"/>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219200" y="6096000"/>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28</a:t>
            </a:fld>
            <a:endParaRPr lang="en-US" dirty="0"/>
          </a:p>
        </p:txBody>
      </p:sp>
      <p:grpSp>
        <p:nvGrpSpPr>
          <p:cNvPr id="131" name="Group 130"/>
          <p:cNvGrpSpPr/>
          <p:nvPr/>
        </p:nvGrpSpPr>
        <p:grpSpPr>
          <a:xfrm>
            <a:off x="524352" y="1066800"/>
            <a:ext cx="8095297" cy="1077218"/>
            <a:chOff x="1183005" y="1143000"/>
            <a:chExt cx="7960995" cy="1005723"/>
          </a:xfrm>
          <a:noFill/>
        </p:grpSpPr>
        <p:grpSp>
          <p:nvGrpSpPr>
            <p:cNvPr id="132" name="Group 131"/>
            <p:cNvGrpSpPr/>
            <p:nvPr/>
          </p:nvGrpSpPr>
          <p:grpSpPr>
            <a:xfrm>
              <a:off x="2329815" y="1144524"/>
              <a:ext cx="982980" cy="923330"/>
              <a:chOff x="1789176" y="1144524"/>
              <a:chExt cx="982980" cy="923330"/>
            </a:xfrm>
            <a:grpFill/>
          </p:grpSpPr>
          <p:sp>
            <p:nvSpPr>
              <p:cNvPr id="15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58"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133" name="Group 132"/>
            <p:cNvGrpSpPr/>
            <p:nvPr/>
          </p:nvGrpSpPr>
          <p:grpSpPr>
            <a:xfrm>
              <a:off x="3482721" y="1143000"/>
              <a:ext cx="990600" cy="1005723"/>
              <a:chOff x="2971800" y="1143000"/>
              <a:chExt cx="990600" cy="1005723"/>
            </a:xfrm>
            <a:grpFill/>
          </p:grpSpPr>
          <p:sp>
            <p:nvSpPr>
              <p:cNvPr id="15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56"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134" name="Group 133"/>
            <p:cNvGrpSpPr/>
            <p:nvPr/>
          </p:nvGrpSpPr>
          <p:grpSpPr>
            <a:xfrm>
              <a:off x="5796153" y="1143000"/>
              <a:ext cx="982980" cy="923330"/>
              <a:chOff x="5218176" y="1143000"/>
              <a:chExt cx="982980" cy="923330"/>
            </a:xfrm>
            <a:grpFill/>
          </p:grpSpPr>
          <p:sp>
            <p:nvSpPr>
              <p:cNvPr id="15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54"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135" name="Straight Arrow Connector 134"/>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6978015" y="1143000"/>
              <a:ext cx="982980" cy="923330"/>
              <a:chOff x="5218176" y="1143000"/>
              <a:chExt cx="982980" cy="923330"/>
            </a:xfrm>
            <a:grpFill/>
          </p:grpSpPr>
          <p:sp>
            <p:nvSpPr>
              <p:cNvPr id="15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52"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139" name="Group 138"/>
            <p:cNvGrpSpPr/>
            <p:nvPr/>
          </p:nvGrpSpPr>
          <p:grpSpPr>
            <a:xfrm>
              <a:off x="1183005" y="1143000"/>
              <a:ext cx="982980" cy="923330"/>
              <a:chOff x="1789176" y="1144524"/>
              <a:chExt cx="982980" cy="923330"/>
            </a:xfrm>
            <a:grpFill/>
          </p:grpSpPr>
          <p:sp>
            <p:nvSpPr>
              <p:cNvPr id="14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50"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140" name="Straight Arrow Connector 139"/>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8161020" y="1143000"/>
              <a:ext cx="982980" cy="879475"/>
              <a:chOff x="5218176" y="1143000"/>
              <a:chExt cx="982980" cy="879475"/>
            </a:xfrm>
            <a:grpFill/>
          </p:grpSpPr>
          <p:sp>
            <p:nvSpPr>
              <p:cNvPr id="14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48"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143" name="Group 142"/>
            <p:cNvGrpSpPr/>
            <p:nvPr/>
          </p:nvGrpSpPr>
          <p:grpSpPr>
            <a:xfrm>
              <a:off x="4648200" y="1143000"/>
              <a:ext cx="990600" cy="1005723"/>
              <a:chOff x="2971800" y="1143000"/>
              <a:chExt cx="990600" cy="1005723"/>
            </a:xfrm>
            <a:grpFill/>
          </p:grpSpPr>
          <p:sp>
            <p:nvSpPr>
              <p:cNvPr id="14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46"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144" name="Straight Arrow Connector 143"/>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5888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trike="sngStrike" spc="-5" dirty="0"/>
          </a:p>
        </p:txBody>
      </p:sp>
      <p:sp>
        <p:nvSpPr>
          <p:cNvPr id="50" name="object 6"/>
          <p:cNvSpPr txBox="1"/>
          <p:nvPr/>
        </p:nvSpPr>
        <p:spPr>
          <a:xfrm>
            <a:off x="535940" y="2090916"/>
            <a:ext cx="7947659" cy="61555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smtClean="0">
                <a:solidFill>
                  <a:srgbClr val="091D5D"/>
                </a:solidFill>
                <a:latin typeface="Arial"/>
                <a:cs typeface="Arial"/>
              </a:rPr>
              <a:t>: Data Entry </a:t>
            </a:r>
            <a:r>
              <a:rPr lang="en-US" sz="1400" b="1" dirty="0">
                <a:solidFill>
                  <a:srgbClr val="091D5D"/>
                </a:solidFill>
                <a:latin typeface="Arial"/>
                <a:cs typeface="Arial"/>
              </a:rPr>
              <a:t>User Completes Form and Submits for Internal Review</a:t>
            </a: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Begin filling in the Progress Summary. </a:t>
            </a:r>
          </a:p>
        </p:txBody>
      </p:sp>
      <p:pic>
        <p:nvPicPr>
          <p:cNvPr id="32" name="Picture 31"/>
          <p:cNvPicPr>
            <a:picLocks noChangeAspect="1"/>
          </p:cNvPicPr>
          <p:nvPr/>
        </p:nvPicPr>
        <p:blipFill rotWithShape="1">
          <a:blip r:embed="rId3"/>
          <a:srcRect r="1416"/>
          <a:stretch/>
        </p:blipFill>
        <p:spPr>
          <a:xfrm>
            <a:off x="275409" y="3124200"/>
            <a:ext cx="8686800" cy="3331877"/>
          </a:xfrm>
          <a:prstGeom prst="rect">
            <a:avLst/>
          </a:prstGeom>
          <a:ln>
            <a:solidFill>
              <a:schemeClr val="tx1"/>
            </a:solidFill>
          </a:ln>
        </p:spPr>
      </p:pic>
      <p:sp>
        <p:nvSpPr>
          <p:cNvPr id="37" name="object 26"/>
          <p:cNvSpPr/>
          <p:nvPr/>
        </p:nvSpPr>
        <p:spPr>
          <a:xfrm>
            <a:off x="381000" y="4038600"/>
            <a:ext cx="3886200" cy="17526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sp>
        <p:nvSpPr>
          <p:cNvPr id="7" name="Slide Number Placeholder 6"/>
          <p:cNvSpPr>
            <a:spLocks noGrp="1"/>
          </p:cNvSpPr>
          <p:nvPr>
            <p:ph type="sldNum" sz="quarter" idx="7"/>
          </p:nvPr>
        </p:nvSpPr>
        <p:spPr/>
        <p:txBody>
          <a:bodyPr/>
          <a:lstStyle/>
          <a:p>
            <a:pPr algn="r"/>
            <a:fld id="{81D60167-4931-47E6-BA6A-407CBD079E47}" type="slidenum">
              <a:rPr lang="en-US" smtClean="0"/>
              <a:pPr algn="r"/>
              <a:t>29</a:t>
            </a:fld>
            <a:endParaRPr lang="en-US" dirty="0"/>
          </a:p>
        </p:txBody>
      </p:sp>
      <p:grpSp>
        <p:nvGrpSpPr>
          <p:cNvPr id="79" name="Group 78"/>
          <p:cNvGrpSpPr/>
          <p:nvPr/>
        </p:nvGrpSpPr>
        <p:grpSpPr>
          <a:xfrm>
            <a:off x="524352" y="1066800"/>
            <a:ext cx="8095297" cy="1077218"/>
            <a:chOff x="1183005" y="1143000"/>
            <a:chExt cx="7960995" cy="1005723"/>
          </a:xfrm>
          <a:noFill/>
        </p:grpSpPr>
        <p:grpSp>
          <p:nvGrpSpPr>
            <p:cNvPr id="80" name="Group 79"/>
            <p:cNvGrpSpPr/>
            <p:nvPr/>
          </p:nvGrpSpPr>
          <p:grpSpPr>
            <a:xfrm>
              <a:off x="2329815" y="1144524"/>
              <a:ext cx="982980" cy="923330"/>
              <a:chOff x="1789176" y="1144524"/>
              <a:chExt cx="982980" cy="923330"/>
            </a:xfrm>
            <a:grpFill/>
          </p:grpSpPr>
          <p:sp>
            <p:nvSpPr>
              <p:cNvPr id="12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21"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81" name="Group 80"/>
            <p:cNvGrpSpPr/>
            <p:nvPr/>
          </p:nvGrpSpPr>
          <p:grpSpPr>
            <a:xfrm>
              <a:off x="3482721" y="1143000"/>
              <a:ext cx="990600" cy="1005723"/>
              <a:chOff x="2971800" y="1143000"/>
              <a:chExt cx="990600" cy="1005723"/>
            </a:xfrm>
            <a:grpFill/>
          </p:grpSpPr>
          <p:sp>
            <p:nvSpPr>
              <p:cNvPr id="11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9"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82" name="Group 81"/>
            <p:cNvGrpSpPr/>
            <p:nvPr/>
          </p:nvGrpSpPr>
          <p:grpSpPr>
            <a:xfrm>
              <a:off x="5796153" y="1143000"/>
              <a:ext cx="982980" cy="923330"/>
              <a:chOff x="5218176" y="1143000"/>
              <a:chExt cx="982980" cy="923330"/>
            </a:xfrm>
            <a:grpFill/>
          </p:grpSpPr>
          <p:sp>
            <p:nvSpPr>
              <p:cNvPr id="11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7"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83" name="Straight Arrow Connector 82"/>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6978015" y="1143000"/>
              <a:ext cx="982980" cy="923330"/>
              <a:chOff x="5218176" y="1143000"/>
              <a:chExt cx="982980" cy="923330"/>
            </a:xfrm>
            <a:grpFill/>
          </p:grpSpPr>
          <p:sp>
            <p:nvSpPr>
              <p:cNvPr id="99"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00"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87" name="Group 86"/>
            <p:cNvGrpSpPr/>
            <p:nvPr/>
          </p:nvGrpSpPr>
          <p:grpSpPr>
            <a:xfrm>
              <a:off x="1183005" y="1143000"/>
              <a:ext cx="982980" cy="923330"/>
              <a:chOff x="1789176" y="1144524"/>
              <a:chExt cx="982980" cy="923330"/>
            </a:xfrm>
            <a:grpFill/>
          </p:grpSpPr>
          <p:sp>
            <p:nvSpPr>
              <p:cNvPr id="9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8"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88" name="Straight Arrow Connector 87"/>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8161020" y="1143000"/>
              <a:ext cx="982980" cy="879475"/>
              <a:chOff x="5218176" y="1143000"/>
              <a:chExt cx="982980" cy="879475"/>
            </a:xfrm>
            <a:grpFill/>
          </p:grpSpPr>
          <p:sp>
            <p:nvSpPr>
              <p:cNvPr id="9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6"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91" name="Group 90"/>
            <p:cNvGrpSpPr/>
            <p:nvPr/>
          </p:nvGrpSpPr>
          <p:grpSpPr>
            <a:xfrm>
              <a:off x="4648200" y="1143000"/>
              <a:ext cx="990600" cy="1005723"/>
              <a:chOff x="2971800" y="1143000"/>
              <a:chExt cx="990600" cy="1005723"/>
            </a:xfrm>
            <a:grpFill/>
          </p:grpSpPr>
          <p:sp>
            <p:nvSpPr>
              <p:cNvPr id="9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92" name="Straight Arrow Connector 91"/>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2258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90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dirty="0"/>
              <a:t>3</a:t>
            </a:r>
            <a:r>
              <a:rPr dirty="0" smtClean="0"/>
              <a:t> </a:t>
            </a:r>
            <a:r>
              <a:rPr spc="5" dirty="0"/>
              <a:t>O</a:t>
            </a:r>
            <a:r>
              <a:rPr dirty="0"/>
              <a:t>v</a:t>
            </a:r>
            <a:r>
              <a:rPr spc="-5" dirty="0"/>
              <a:t>e</a:t>
            </a:r>
            <a:r>
              <a:rPr dirty="0"/>
              <a:t>rv</a:t>
            </a:r>
            <a:r>
              <a:rPr spc="-5" dirty="0"/>
              <a:t>iew</a:t>
            </a:r>
          </a:p>
        </p:txBody>
      </p:sp>
      <p:sp>
        <p:nvSpPr>
          <p:cNvPr id="4" name="object 4"/>
          <p:cNvSpPr txBox="1"/>
          <p:nvPr/>
        </p:nvSpPr>
        <p:spPr>
          <a:xfrm>
            <a:off x="533400" y="1295400"/>
            <a:ext cx="7617460" cy="1538883"/>
          </a:xfrm>
          <a:prstGeom prst="rect">
            <a:avLst/>
          </a:prstGeom>
        </p:spPr>
        <p:txBody>
          <a:bodyPr vert="horz" wrap="square" lIns="0" tIns="0" rIns="0" bIns="0" rtlCol="0" anchor="b">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25" dirty="0">
                <a:solidFill>
                  <a:srgbClr val="091D5D"/>
                </a:solidFill>
                <a:latin typeface="Arial"/>
                <a:cs typeface="Arial"/>
              </a:rPr>
              <a:t>w</a:t>
            </a:r>
            <a:r>
              <a:rPr sz="1600" b="1" spc="-5" dirty="0">
                <a:solidFill>
                  <a:srgbClr val="091D5D"/>
                </a:solidFill>
                <a:latin typeface="Arial"/>
                <a:cs typeface="Arial"/>
              </a:rPr>
              <a:t>ill</a:t>
            </a:r>
            <a:r>
              <a:rPr sz="1600" b="1" spc="-15" dirty="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a:t>
            </a:r>
            <a:r>
              <a:rPr sz="1600" b="1" spc="-10" dirty="0" smtClean="0">
                <a:solidFill>
                  <a:srgbClr val="091D5D"/>
                </a:solidFill>
                <a:latin typeface="Arial"/>
                <a:cs typeface="Arial"/>
              </a:rPr>
              <a:t>:</a:t>
            </a:r>
            <a:endParaRPr lang="en-US" sz="1600" b="1" spc="-10" dirty="0" smtClean="0">
              <a:solidFill>
                <a:srgbClr val="091D5D"/>
              </a:solidFill>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0" dirty="0" smtClean="0">
                <a:solidFill>
                  <a:srgbClr val="091D5D"/>
                </a:solidFill>
                <a:latin typeface="Arial"/>
                <a:cs typeface="Arial"/>
              </a:rPr>
              <a:t>Overview of Progress Summaries</a:t>
            </a:r>
          </a:p>
          <a:p>
            <a:pPr marL="299085" indent="-286385">
              <a:lnSpc>
                <a:spcPct val="100000"/>
              </a:lnSpc>
              <a:spcBef>
                <a:spcPts val="600"/>
              </a:spcBef>
              <a:buClr>
                <a:srgbClr val="091D5D"/>
              </a:buClr>
              <a:buFont typeface="Arial"/>
              <a:buChar char="•"/>
              <a:tabLst>
                <a:tab pos="299720" algn="l"/>
              </a:tabLst>
            </a:pPr>
            <a:r>
              <a:rPr lang="en-US" sz="1600" spc="-10" dirty="0">
                <a:solidFill>
                  <a:srgbClr val="091D5D"/>
                </a:solidFill>
                <a:latin typeface="Arial"/>
                <a:cs typeface="Arial"/>
              </a:rPr>
              <a:t>	</a:t>
            </a:r>
            <a:r>
              <a:rPr lang="en-US" sz="1600" spc="-10" dirty="0" smtClean="0">
                <a:solidFill>
                  <a:srgbClr val="091D5D"/>
                </a:solidFill>
                <a:latin typeface="Arial"/>
                <a:cs typeface="Arial"/>
              </a:rPr>
              <a:t>Progress Summary Review Switchboard</a:t>
            </a:r>
          </a:p>
          <a:p>
            <a:pPr marL="299085" indent="-286385">
              <a:lnSpc>
                <a:spcPct val="100000"/>
              </a:lnSpc>
              <a:spcBef>
                <a:spcPts val="600"/>
              </a:spcBef>
              <a:buClr>
                <a:srgbClr val="091D5D"/>
              </a:buClr>
              <a:buFont typeface="Arial"/>
              <a:buChar char="•"/>
              <a:tabLst>
                <a:tab pos="299720" algn="l"/>
              </a:tabLst>
            </a:pPr>
            <a:r>
              <a:rPr lang="en-US" sz="1600" spc="-10" dirty="0" smtClean="0">
                <a:solidFill>
                  <a:srgbClr val="091D5D"/>
                </a:solidFill>
                <a:latin typeface="Arial"/>
                <a:cs typeface="Arial"/>
              </a:rPr>
              <a:t>Scenario</a:t>
            </a:r>
            <a:r>
              <a:rPr lang="en-US" sz="1600" spc="-10" dirty="0">
                <a:solidFill>
                  <a:srgbClr val="091D5D"/>
                </a:solidFill>
                <a:latin typeface="Arial"/>
                <a:cs typeface="Arial"/>
              </a:rPr>
              <a:t>: </a:t>
            </a:r>
            <a:r>
              <a:rPr lang="en-US" sz="1600" spc="-10" dirty="0" smtClean="0">
                <a:solidFill>
                  <a:srgbClr val="091D5D"/>
                </a:solidFill>
                <a:latin typeface="Arial"/>
                <a:cs typeface="Arial"/>
              </a:rPr>
              <a:t>Complete a Progress Summary</a:t>
            </a:r>
            <a:endParaRPr lang="en-US" sz="1600" spc="-10" dirty="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Scenario</a:t>
            </a:r>
            <a:r>
              <a:rPr lang="en-US" sz="1600" spc="-10" dirty="0">
                <a:solidFill>
                  <a:srgbClr val="091D5D"/>
                </a:solidFill>
                <a:latin typeface="Arial"/>
                <a:cs typeface="Arial"/>
              </a:rPr>
              <a:t>: </a:t>
            </a:r>
            <a:r>
              <a:rPr lang="en-US" sz="1600" spc="-10" dirty="0" smtClean="0">
                <a:solidFill>
                  <a:srgbClr val="091D5D"/>
                </a:solidFill>
                <a:latin typeface="Arial"/>
                <a:cs typeface="Arial"/>
              </a:rPr>
              <a:t>Revise an Progress Summary </a:t>
            </a:r>
            <a:endParaRPr sz="1600" spc="-10" dirty="0">
              <a:solidFill>
                <a:srgbClr val="091D5D"/>
              </a:solidFill>
              <a:latin typeface="Arial"/>
              <a:cs typeface="Arial"/>
            </a:endParaRP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3</a:t>
            </a:fld>
            <a:endParaRPr lang="en-US" dirty="0"/>
          </a:p>
        </p:txBody>
      </p:sp>
    </p:spTree>
    <p:extLst>
      <p:ext uri="{BB962C8B-B14F-4D97-AF65-F5344CB8AC3E}">
        <p14:creationId xmlns:p14="http://schemas.microsoft.com/office/powerpoint/2010/main" val="2346307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26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p:nvPicPr>
        <p:blipFill rotWithShape="1">
          <a:blip r:embed="rId7"/>
          <a:srcRect r="1416"/>
          <a:stretch/>
        </p:blipFill>
        <p:spPr>
          <a:xfrm>
            <a:off x="275409" y="3124200"/>
            <a:ext cx="8686800" cy="3299752"/>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trike="sngStrike" spc="-5" dirty="0"/>
          </a:p>
        </p:txBody>
      </p:sp>
      <p:sp>
        <p:nvSpPr>
          <p:cNvPr id="50" name="object 6"/>
          <p:cNvSpPr txBox="1"/>
          <p:nvPr/>
        </p:nvSpPr>
        <p:spPr>
          <a:xfrm>
            <a:off x="535940" y="2090916"/>
            <a:ext cx="7947659" cy="615553"/>
          </a:xfrm>
          <a:prstGeom prst="rect">
            <a:avLst/>
          </a:prstGeom>
        </p:spPr>
        <p:txBody>
          <a:bodyPr vert="horz" wrap="square" lIns="0" tIns="0" rIns="0" bIns="0" rtlCol="0">
            <a:spAutoFit/>
          </a:bodyPr>
          <a:lstStyle/>
          <a:p>
            <a:pPr marL="12700"/>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 Data Entry User Completes Form and Submits for Internal </a:t>
            </a:r>
            <a:r>
              <a:rPr lang="en-US" sz="1400" b="1" dirty="0" smtClean="0">
                <a:solidFill>
                  <a:srgbClr val="091D5D"/>
                </a:solidFill>
                <a:latin typeface="Arial"/>
                <a:cs typeface="Arial"/>
              </a:rPr>
              <a:t>Review</a:t>
            </a:r>
          </a:p>
          <a:p>
            <a:pPr marL="12700"/>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Select the </a:t>
            </a:r>
            <a:r>
              <a:rPr lang="en-US" sz="1400" dirty="0">
                <a:solidFill>
                  <a:srgbClr val="091D5D"/>
                </a:solidFill>
                <a:latin typeface="Arial"/>
                <a:cs typeface="Arial"/>
              </a:rPr>
              <a:t>status </a:t>
            </a:r>
            <a:r>
              <a:rPr lang="en-US" sz="1400" dirty="0" smtClean="0">
                <a:solidFill>
                  <a:srgbClr val="091D5D"/>
                </a:solidFill>
                <a:latin typeface="Arial"/>
                <a:cs typeface="Arial"/>
              </a:rPr>
              <a:t>of the objective from the drop-down list.</a:t>
            </a:r>
          </a:p>
        </p:txBody>
      </p:sp>
      <p:sp>
        <p:nvSpPr>
          <p:cNvPr id="32" name="object 26"/>
          <p:cNvSpPr/>
          <p:nvPr/>
        </p:nvSpPr>
        <p:spPr>
          <a:xfrm>
            <a:off x="3733800" y="3962400"/>
            <a:ext cx="609600" cy="5334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37" name="Picture 36"/>
          <p:cNvPicPr>
            <a:picLocks noChangeAspect="1"/>
          </p:cNvPicPr>
          <p:nvPr/>
        </p:nvPicPr>
        <p:blipFill rotWithShape="1">
          <a:blip r:embed="rId7"/>
          <a:srcRect l="39248" t="27711" r="54463" b="61792"/>
          <a:stretch/>
        </p:blipFill>
        <p:spPr>
          <a:xfrm>
            <a:off x="5433321" y="3454999"/>
            <a:ext cx="1380512" cy="862819"/>
          </a:xfrm>
          <a:prstGeom prst="rect">
            <a:avLst/>
          </a:prstGeom>
          <a:ln w="38100">
            <a:solidFill>
              <a:srgbClr val="00A1DE"/>
            </a:solidFill>
          </a:ln>
        </p:spPr>
      </p:pic>
      <p:cxnSp>
        <p:nvCxnSpPr>
          <p:cNvPr id="38" name="Straight Arrow Connector 37"/>
          <p:cNvCxnSpPr/>
          <p:nvPr/>
        </p:nvCxnSpPr>
        <p:spPr>
          <a:xfrm flipV="1">
            <a:off x="4343400" y="3886408"/>
            <a:ext cx="1100361" cy="387051"/>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7"/>
          </p:nvPr>
        </p:nvSpPr>
        <p:spPr/>
        <p:txBody>
          <a:bodyPr/>
          <a:lstStyle/>
          <a:p>
            <a:pPr algn="r"/>
            <a:fld id="{81D60167-4931-47E6-BA6A-407CBD079E47}" type="slidenum">
              <a:rPr lang="en-US" smtClean="0"/>
              <a:pPr algn="r"/>
              <a:t>30</a:t>
            </a:fld>
            <a:endParaRPr lang="en-US" dirty="0"/>
          </a:p>
        </p:txBody>
      </p:sp>
      <p:grpSp>
        <p:nvGrpSpPr>
          <p:cNvPr id="152" name="Group 151"/>
          <p:cNvGrpSpPr/>
          <p:nvPr/>
        </p:nvGrpSpPr>
        <p:grpSpPr>
          <a:xfrm>
            <a:off x="524352" y="1066800"/>
            <a:ext cx="8095297" cy="1077218"/>
            <a:chOff x="1183005" y="1143000"/>
            <a:chExt cx="7960995" cy="1005723"/>
          </a:xfrm>
          <a:noFill/>
        </p:grpSpPr>
        <p:grpSp>
          <p:nvGrpSpPr>
            <p:cNvPr id="153" name="Group 152"/>
            <p:cNvGrpSpPr/>
            <p:nvPr/>
          </p:nvGrpSpPr>
          <p:grpSpPr>
            <a:xfrm>
              <a:off x="2329815" y="1144524"/>
              <a:ext cx="982980" cy="923330"/>
              <a:chOff x="1789176" y="1144524"/>
              <a:chExt cx="982980" cy="923330"/>
            </a:xfrm>
            <a:grpFill/>
          </p:grpSpPr>
          <p:sp>
            <p:nvSpPr>
              <p:cNvPr id="17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79"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154" name="Group 153"/>
            <p:cNvGrpSpPr/>
            <p:nvPr/>
          </p:nvGrpSpPr>
          <p:grpSpPr>
            <a:xfrm>
              <a:off x="3482721" y="1143000"/>
              <a:ext cx="990600" cy="1005723"/>
              <a:chOff x="2971800" y="1143000"/>
              <a:chExt cx="990600" cy="1005723"/>
            </a:xfrm>
            <a:grpFill/>
          </p:grpSpPr>
          <p:sp>
            <p:nvSpPr>
              <p:cNvPr id="17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7"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155" name="Group 154"/>
            <p:cNvGrpSpPr/>
            <p:nvPr/>
          </p:nvGrpSpPr>
          <p:grpSpPr>
            <a:xfrm>
              <a:off x="5796153" y="1143000"/>
              <a:ext cx="982980" cy="923330"/>
              <a:chOff x="5218176" y="1143000"/>
              <a:chExt cx="982980" cy="923330"/>
            </a:xfrm>
            <a:grpFill/>
          </p:grpSpPr>
          <p:sp>
            <p:nvSpPr>
              <p:cNvPr id="17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5"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156" name="Straight Arrow Connector 155"/>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a:off x="6978015" y="1143000"/>
              <a:ext cx="982980" cy="923330"/>
              <a:chOff x="5218176" y="1143000"/>
              <a:chExt cx="982980" cy="923330"/>
            </a:xfrm>
            <a:grpFill/>
          </p:grpSpPr>
          <p:sp>
            <p:nvSpPr>
              <p:cNvPr id="17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3"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160" name="Group 159"/>
            <p:cNvGrpSpPr/>
            <p:nvPr/>
          </p:nvGrpSpPr>
          <p:grpSpPr>
            <a:xfrm>
              <a:off x="1183005" y="1143000"/>
              <a:ext cx="982980" cy="923330"/>
              <a:chOff x="1789176" y="1144524"/>
              <a:chExt cx="982980" cy="923330"/>
            </a:xfrm>
            <a:grpFill/>
          </p:grpSpPr>
          <p:sp>
            <p:nvSpPr>
              <p:cNvPr id="17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1"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161" name="Straight Arrow Connector 160"/>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8161020" y="1143000"/>
              <a:ext cx="982980" cy="879475"/>
              <a:chOff x="5218176" y="1143000"/>
              <a:chExt cx="982980" cy="879475"/>
            </a:xfrm>
            <a:grpFill/>
          </p:grpSpPr>
          <p:sp>
            <p:nvSpPr>
              <p:cNvPr id="16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9"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164" name="Group 163"/>
            <p:cNvGrpSpPr/>
            <p:nvPr/>
          </p:nvGrpSpPr>
          <p:grpSpPr>
            <a:xfrm>
              <a:off x="4648200" y="1143000"/>
              <a:ext cx="990600" cy="1005723"/>
              <a:chOff x="2971800" y="1143000"/>
              <a:chExt cx="990600" cy="1005723"/>
            </a:xfrm>
            <a:grpFill/>
          </p:grpSpPr>
          <p:sp>
            <p:nvSpPr>
              <p:cNvPr id="16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7"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165" name="Straight Arrow Connector 164"/>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1940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trike="sngStrike" spc="-5" dirty="0"/>
          </a:p>
        </p:txBody>
      </p:sp>
      <p:sp>
        <p:nvSpPr>
          <p:cNvPr id="50" name="object 6"/>
          <p:cNvSpPr txBox="1"/>
          <p:nvPr/>
        </p:nvSpPr>
        <p:spPr>
          <a:xfrm>
            <a:off x="535940" y="2090916"/>
            <a:ext cx="7947659" cy="61555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 Data Entry User Completes Form and Submits for Internal </a:t>
            </a:r>
            <a:r>
              <a:rPr lang="en-US" sz="1400" b="1" dirty="0" smtClean="0">
                <a:solidFill>
                  <a:srgbClr val="091D5D"/>
                </a:solidFill>
                <a:latin typeface="Arial"/>
                <a:cs typeface="Arial"/>
              </a:rPr>
              <a:t>Review</a:t>
            </a:r>
            <a:endParaRPr lang="en-US" sz="1400" dirty="0" smtClean="0">
              <a:solidFill>
                <a:srgbClr val="091D5D"/>
              </a:solidFill>
              <a:latin typeface="Arial"/>
              <a:cs typeface="Arial"/>
            </a:endParaRPr>
          </a:p>
          <a:p>
            <a:pPr>
              <a:lnSpc>
                <a:spcPct val="100000"/>
              </a:lnSpc>
            </a:pPr>
            <a:endParaRPr lang="en-US" sz="1200" dirty="0">
              <a:solidFill>
                <a:srgbClr val="091D5D"/>
              </a:solidFill>
              <a:latin typeface="Arial"/>
              <a:cs typeface="Arial"/>
            </a:endParaRPr>
          </a:p>
          <a:p>
            <a:pPr>
              <a:lnSpc>
                <a:spcPct val="100000"/>
              </a:lnSpc>
            </a:pPr>
            <a:r>
              <a:rPr lang="en-US" sz="1400" dirty="0" smtClean="0">
                <a:solidFill>
                  <a:srgbClr val="091D5D"/>
                </a:solidFill>
                <a:latin typeface="Arial"/>
                <a:cs typeface="Arial"/>
              </a:rPr>
              <a:t>The </a:t>
            </a:r>
            <a:r>
              <a:rPr lang="en-US" sz="1400" dirty="0">
                <a:solidFill>
                  <a:srgbClr val="091D5D"/>
                </a:solidFill>
                <a:latin typeface="Arial"/>
                <a:cs typeface="Arial"/>
              </a:rPr>
              <a:t>table below </a:t>
            </a:r>
            <a:r>
              <a:rPr lang="en-US" sz="1400" dirty="0" smtClean="0">
                <a:solidFill>
                  <a:srgbClr val="091D5D"/>
                </a:solidFill>
                <a:latin typeface="Arial"/>
                <a:cs typeface="Arial"/>
              </a:rPr>
              <a:t>explains the Progress Summary status types.</a:t>
            </a:r>
          </a:p>
        </p:txBody>
      </p:sp>
      <p:graphicFrame>
        <p:nvGraphicFramePr>
          <p:cNvPr id="5" name="Table 4"/>
          <p:cNvGraphicFramePr>
            <a:graphicFrameLocks noGrp="1"/>
          </p:cNvGraphicFramePr>
          <p:nvPr>
            <p:extLst>
              <p:ext uri="{D42A27DB-BD31-4B8C-83A1-F6EECF244321}">
                <p14:modId xmlns:p14="http://schemas.microsoft.com/office/powerpoint/2010/main" val="569119505"/>
              </p:ext>
            </p:extLst>
          </p:nvPr>
        </p:nvGraphicFramePr>
        <p:xfrm>
          <a:off x="1029557" y="3124200"/>
          <a:ext cx="6971443" cy="2375535"/>
        </p:xfrm>
        <a:graphic>
          <a:graphicData uri="http://schemas.openxmlformats.org/drawingml/2006/table">
            <a:tbl>
              <a:tblPr firstRow="1" bandRow="1"/>
              <a:tblGrid>
                <a:gridCol w="1728129"/>
                <a:gridCol w="5243314"/>
              </a:tblGrid>
              <a:tr h="428625">
                <a:tc>
                  <a:txBody>
                    <a:bodyPr/>
                    <a:lstStyle/>
                    <a:p>
                      <a:pPr marL="0" marR="0" algn="ctr">
                        <a:spcBef>
                          <a:spcPts val="0"/>
                        </a:spcBef>
                        <a:spcAft>
                          <a:spcPts val="0"/>
                        </a:spcAft>
                      </a:pPr>
                      <a:r>
                        <a:rPr lang="en-US" sz="1400" b="1" kern="12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Objective Status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776"/>
                    </a:solidFill>
                  </a:tcPr>
                </a:tc>
                <a:tc>
                  <a:txBody>
                    <a:bodyPr/>
                    <a:lstStyle/>
                    <a:p>
                      <a:pPr marL="0" marR="0" algn="ctr">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776"/>
                    </a:solidFill>
                  </a:tcPr>
                </a:tc>
              </a:tr>
              <a:tr h="428625">
                <a:tc>
                  <a:txBody>
                    <a:bodyPr/>
                    <a:lstStyle/>
                    <a:p>
                      <a:pPr marL="0" marR="0">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6"/>
                    </a:solidFill>
                  </a:tcPr>
                </a:tc>
                <a:tc>
                  <a:txBody>
                    <a:bodyPr/>
                    <a:lstStyle/>
                    <a:p>
                      <a:pPr marL="0" marR="0">
                        <a:spcBef>
                          <a:spcPts val="0"/>
                        </a:spcBef>
                        <a:spcAft>
                          <a:spcPts val="0"/>
                        </a:spcAft>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 to describe an </a:t>
                      </a: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objective that has been achieved by the </a:t>
                      </a: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individual</a:t>
                      </a:r>
                      <a:endPar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6"/>
                    </a:solidFill>
                  </a:tcPr>
                </a:tc>
              </a:tr>
              <a:tr h="714375">
                <a:tc>
                  <a:txBody>
                    <a:bodyPr/>
                    <a:lstStyle/>
                    <a:p>
                      <a:pPr marL="0" marR="0">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Partially Met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6"/>
                    </a:solidFill>
                  </a:tcPr>
                </a:tc>
                <a:tc>
                  <a:txBody>
                    <a:bodyPr/>
                    <a:lstStyle/>
                    <a:p>
                      <a:pPr marL="0" marR="0">
                        <a:spcBef>
                          <a:spcPts val="0"/>
                        </a:spcBef>
                        <a:spcAft>
                          <a:spcPts val="0"/>
                        </a:spcAft>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 to describe an objective that has been partially completed but continues to</a:t>
                      </a:r>
                      <a:r>
                        <a:rPr lang="en-US" sz="1400" kern="12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remain open</a:t>
                      </a:r>
                      <a:endPar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6"/>
                    </a:solidFill>
                  </a:tcPr>
                </a:tc>
              </a:tr>
              <a:tr h="714375">
                <a:tc>
                  <a:txBody>
                    <a:bodyPr/>
                    <a:lstStyle/>
                    <a:p>
                      <a:pPr marL="0" marR="0">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Discontinued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C"/>
                    </a:solidFill>
                  </a:tcPr>
                </a:tc>
                <a:tc>
                  <a:txBody>
                    <a:bodyPr/>
                    <a:lstStyle/>
                    <a:p>
                      <a:pPr marL="0" marR="0">
                        <a:spcBef>
                          <a:spcPts val="0"/>
                        </a:spcBef>
                        <a:spcAft>
                          <a:spcPts val="0"/>
                        </a:spcAft>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 </a:t>
                      </a: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identify </a:t>
                      </a: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objective </a:t>
                      </a: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is no longer relevant for the individual or has ended.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C"/>
                    </a:solidFill>
                  </a:tcPr>
                </a:tc>
              </a:tr>
            </a:tbl>
          </a:graphicData>
        </a:graphic>
      </p:graphicFrame>
      <p:sp>
        <p:nvSpPr>
          <p:cNvPr id="4" name="Slide Number Placeholder 3"/>
          <p:cNvSpPr>
            <a:spLocks noGrp="1"/>
          </p:cNvSpPr>
          <p:nvPr>
            <p:ph type="sldNum" sz="quarter" idx="7"/>
          </p:nvPr>
        </p:nvSpPr>
        <p:spPr/>
        <p:txBody>
          <a:bodyPr/>
          <a:lstStyle/>
          <a:p>
            <a:pPr algn="r"/>
            <a:fld id="{81D60167-4931-47E6-BA6A-407CBD079E47}" type="slidenum">
              <a:rPr lang="en-US" smtClean="0"/>
              <a:pPr algn="r"/>
              <a:t>31</a:t>
            </a:fld>
            <a:endParaRPr lang="en-US" dirty="0"/>
          </a:p>
        </p:txBody>
      </p:sp>
      <p:grpSp>
        <p:nvGrpSpPr>
          <p:cNvPr id="65" name="Group 64"/>
          <p:cNvGrpSpPr/>
          <p:nvPr/>
        </p:nvGrpSpPr>
        <p:grpSpPr>
          <a:xfrm>
            <a:off x="524352" y="1066800"/>
            <a:ext cx="8095297" cy="1077218"/>
            <a:chOff x="1183005" y="1143000"/>
            <a:chExt cx="7960995" cy="1005723"/>
          </a:xfrm>
          <a:noFill/>
        </p:grpSpPr>
        <p:grpSp>
          <p:nvGrpSpPr>
            <p:cNvPr id="66" name="Group 65"/>
            <p:cNvGrpSpPr/>
            <p:nvPr/>
          </p:nvGrpSpPr>
          <p:grpSpPr>
            <a:xfrm>
              <a:off x="2329815" y="1144524"/>
              <a:ext cx="982980" cy="923330"/>
              <a:chOff x="1789176" y="1144524"/>
              <a:chExt cx="982980" cy="923330"/>
            </a:xfrm>
            <a:grpFill/>
          </p:grpSpPr>
          <p:sp>
            <p:nvSpPr>
              <p:cNvPr id="9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92"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67" name="Group 66"/>
            <p:cNvGrpSpPr/>
            <p:nvPr/>
          </p:nvGrpSpPr>
          <p:grpSpPr>
            <a:xfrm>
              <a:off x="3482721" y="1143000"/>
              <a:ext cx="990600" cy="1005723"/>
              <a:chOff x="2971800" y="1143000"/>
              <a:chExt cx="990600" cy="1005723"/>
            </a:xfrm>
            <a:grpFill/>
          </p:grpSpPr>
          <p:sp>
            <p:nvSpPr>
              <p:cNvPr id="8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68" name="Group 67"/>
            <p:cNvGrpSpPr/>
            <p:nvPr/>
          </p:nvGrpSpPr>
          <p:grpSpPr>
            <a:xfrm>
              <a:off x="5796153" y="1143000"/>
              <a:ext cx="982980" cy="923330"/>
              <a:chOff x="5218176" y="1143000"/>
              <a:chExt cx="982980" cy="923330"/>
            </a:xfrm>
            <a:grpFill/>
          </p:grpSpPr>
          <p:sp>
            <p:nvSpPr>
              <p:cNvPr id="8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8"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69" name="Straight Arrow Connector 68"/>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6978015" y="1143000"/>
              <a:ext cx="982980" cy="923330"/>
              <a:chOff x="5218176" y="1143000"/>
              <a:chExt cx="982980" cy="923330"/>
            </a:xfrm>
            <a:grpFill/>
          </p:grpSpPr>
          <p:sp>
            <p:nvSpPr>
              <p:cNvPr id="8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73" name="Group 72"/>
            <p:cNvGrpSpPr/>
            <p:nvPr/>
          </p:nvGrpSpPr>
          <p:grpSpPr>
            <a:xfrm>
              <a:off x="1183005" y="1143000"/>
              <a:ext cx="982980" cy="923330"/>
              <a:chOff x="1789176" y="1144524"/>
              <a:chExt cx="982980" cy="923330"/>
            </a:xfrm>
            <a:grpFill/>
          </p:grpSpPr>
          <p:sp>
            <p:nvSpPr>
              <p:cNvPr id="8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74" name="Straight Arrow Connector 73"/>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8161020" y="1143000"/>
              <a:ext cx="982980" cy="879475"/>
              <a:chOff x="5218176" y="1143000"/>
              <a:chExt cx="982980" cy="879475"/>
            </a:xfrm>
            <a:grpFill/>
          </p:grpSpPr>
          <p:sp>
            <p:nvSpPr>
              <p:cNvPr id="8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77" name="Group 76"/>
            <p:cNvGrpSpPr/>
            <p:nvPr/>
          </p:nvGrpSpPr>
          <p:grpSpPr>
            <a:xfrm>
              <a:off x="4648200" y="1143000"/>
              <a:ext cx="990600" cy="1005723"/>
              <a:chOff x="2971800" y="1143000"/>
              <a:chExt cx="990600" cy="1005723"/>
            </a:xfrm>
            <a:grpFill/>
          </p:grpSpPr>
          <p:sp>
            <p:nvSpPr>
              <p:cNvPr id="7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0"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78" name="Straight Arrow Connector 77"/>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7026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29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7"/>
          <a:srcRect l="-1" r="1316"/>
          <a:stretch/>
        </p:blipFill>
        <p:spPr>
          <a:xfrm>
            <a:off x="275409" y="3124200"/>
            <a:ext cx="8686800" cy="3305568"/>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50" name="object 6"/>
          <p:cNvSpPr txBox="1"/>
          <p:nvPr/>
        </p:nvSpPr>
        <p:spPr>
          <a:xfrm>
            <a:off x="535940" y="2090916"/>
            <a:ext cx="7947659" cy="61555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 Data Entry User Completes Form and Submits for Internal </a:t>
            </a:r>
            <a:r>
              <a:rPr lang="en-US" sz="1400" b="1" dirty="0" smtClean="0">
                <a:solidFill>
                  <a:srgbClr val="091D5D"/>
                </a:solidFill>
                <a:latin typeface="Arial"/>
                <a:cs typeface="Arial"/>
              </a:rPr>
              <a:t>Review</a:t>
            </a:r>
          </a:p>
          <a:p>
            <a:pPr marL="12700">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Respond to the</a:t>
            </a:r>
            <a:r>
              <a:rPr lang="en-US" sz="1400" dirty="0">
                <a:solidFill>
                  <a:srgbClr val="091D5D"/>
                </a:solidFill>
                <a:latin typeface="Arial"/>
                <a:cs typeface="Arial"/>
              </a:rPr>
              <a:t> </a:t>
            </a:r>
            <a:r>
              <a:rPr lang="en-US" sz="1400" dirty="0" smtClean="0">
                <a:solidFill>
                  <a:srgbClr val="091D5D"/>
                </a:solidFill>
                <a:latin typeface="Arial"/>
                <a:cs typeface="Arial"/>
              </a:rPr>
              <a:t>required questions by entering comments into the text boxes.</a:t>
            </a:r>
          </a:p>
        </p:txBody>
      </p:sp>
      <p:sp>
        <p:nvSpPr>
          <p:cNvPr id="32" name="object 26"/>
          <p:cNvSpPr/>
          <p:nvPr/>
        </p:nvSpPr>
        <p:spPr>
          <a:xfrm>
            <a:off x="381000" y="4191000"/>
            <a:ext cx="4038600" cy="16002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37" name="Picture 36"/>
          <p:cNvPicPr>
            <a:picLocks noChangeAspect="1"/>
          </p:cNvPicPr>
          <p:nvPr/>
        </p:nvPicPr>
        <p:blipFill>
          <a:blip r:embed="rId8"/>
          <a:stretch>
            <a:fillRect/>
          </a:stretch>
        </p:blipFill>
        <p:spPr>
          <a:xfrm>
            <a:off x="2743200" y="3810000"/>
            <a:ext cx="5933333" cy="2323809"/>
          </a:xfrm>
          <a:prstGeom prst="rect">
            <a:avLst/>
          </a:prstGeom>
          <a:ln w="38100">
            <a:solidFill>
              <a:srgbClr val="00A1DE"/>
            </a:solidFill>
          </a:ln>
        </p:spPr>
      </p:pic>
      <p:cxnSp>
        <p:nvCxnSpPr>
          <p:cNvPr id="38" name="Straight Arrow Connector 37"/>
          <p:cNvCxnSpPr/>
          <p:nvPr/>
        </p:nvCxnSpPr>
        <p:spPr>
          <a:xfrm flipV="1">
            <a:off x="1676400" y="3962400"/>
            <a:ext cx="1066800" cy="228600"/>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7"/>
          </p:nvPr>
        </p:nvSpPr>
        <p:spPr/>
        <p:txBody>
          <a:bodyPr/>
          <a:lstStyle/>
          <a:p>
            <a:pPr algn="r"/>
            <a:fld id="{81D60167-4931-47E6-BA6A-407CBD079E47}" type="slidenum">
              <a:rPr lang="en-US" smtClean="0"/>
              <a:pPr algn="r"/>
              <a:t>32</a:t>
            </a:fld>
            <a:endParaRPr lang="en-US" dirty="0"/>
          </a:p>
        </p:txBody>
      </p:sp>
      <p:grpSp>
        <p:nvGrpSpPr>
          <p:cNvPr id="39" name="Group 38"/>
          <p:cNvGrpSpPr/>
          <p:nvPr/>
        </p:nvGrpSpPr>
        <p:grpSpPr>
          <a:xfrm>
            <a:off x="524352" y="1066800"/>
            <a:ext cx="8095297" cy="1077218"/>
            <a:chOff x="1183005" y="1143000"/>
            <a:chExt cx="7960995" cy="1005723"/>
          </a:xfrm>
          <a:noFill/>
        </p:grpSpPr>
        <p:grpSp>
          <p:nvGrpSpPr>
            <p:cNvPr id="40" name="Group 39"/>
            <p:cNvGrpSpPr/>
            <p:nvPr/>
          </p:nvGrpSpPr>
          <p:grpSpPr>
            <a:xfrm>
              <a:off x="2329815" y="1144524"/>
              <a:ext cx="982980" cy="923330"/>
              <a:chOff x="1789176" y="1144524"/>
              <a:chExt cx="982980" cy="923330"/>
            </a:xfrm>
            <a:grpFill/>
          </p:grpSpPr>
          <p:sp>
            <p:nvSpPr>
              <p:cNvPr id="7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9"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1" name="Group 40"/>
            <p:cNvGrpSpPr/>
            <p:nvPr/>
          </p:nvGrpSpPr>
          <p:grpSpPr>
            <a:xfrm>
              <a:off x="3482721" y="1143000"/>
              <a:ext cx="990600" cy="1005723"/>
              <a:chOff x="2971800" y="1143000"/>
              <a:chExt cx="990600" cy="1005723"/>
            </a:xfrm>
            <a:grpFill/>
          </p:grpSpPr>
          <p:sp>
            <p:nvSpPr>
              <p:cNvPr id="6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7"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2" name="Group 41"/>
            <p:cNvGrpSpPr/>
            <p:nvPr/>
          </p:nvGrpSpPr>
          <p:grpSpPr>
            <a:xfrm>
              <a:off x="5796153" y="1143000"/>
              <a:ext cx="982980" cy="923330"/>
              <a:chOff x="5218176" y="1143000"/>
              <a:chExt cx="982980" cy="923330"/>
            </a:xfrm>
            <a:grpFill/>
          </p:grpSpPr>
          <p:sp>
            <p:nvSpPr>
              <p:cNvPr id="6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3"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3" name="Straight Arrow Connector 42"/>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6978015" y="1143000"/>
              <a:ext cx="982980" cy="923330"/>
              <a:chOff x="5218176" y="1143000"/>
              <a:chExt cx="982980" cy="923330"/>
            </a:xfrm>
            <a:grpFill/>
          </p:grpSpPr>
          <p:sp>
            <p:nvSpPr>
              <p:cNvPr id="6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47" name="Group 46"/>
            <p:cNvGrpSpPr/>
            <p:nvPr/>
          </p:nvGrpSpPr>
          <p:grpSpPr>
            <a:xfrm>
              <a:off x="1183005" y="1143000"/>
              <a:ext cx="982980" cy="923330"/>
              <a:chOff x="1789176" y="1144524"/>
              <a:chExt cx="982980" cy="923330"/>
            </a:xfrm>
            <a:grpFill/>
          </p:grpSpPr>
          <p:sp>
            <p:nvSpPr>
              <p:cNvPr id="5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48" name="Straight Arrow Connector 47"/>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161020" y="1143000"/>
              <a:ext cx="982980" cy="879475"/>
              <a:chOff x="5218176" y="1143000"/>
              <a:chExt cx="982980" cy="879475"/>
            </a:xfrm>
            <a:grpFill/>
          </p:grpSpPr>
          <p:sp>
            <p:nvSpPr>
              <p:cNvPr id="5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2" name="Group 51"/>
            <p:cNvGrpSpPr/>
            <p:nvPr/>
          </p:nvGrpSpPr>
          <p:grpSpPr>
            <a:xfrm>
              <a:off x="4648200" y="1143000"/>
              <a:ext cx="990600" cy="1005723"/>
              <a:chOff x="2971800" y="1143000"/>
              <a:chExt cx="990600" cy="1005723"/>
            </a:xfrm>
            <a:grpFill/>
          </p:grpSpPr>
          <p:sp>
            <p:nvSpPr>
              <p:cNvPr id="5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3" name="Straight Arrow Connector 52"/>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8685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4231423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84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27728" name="Picture 48" descr="C:\Users\ZZIMME~1\AppData\Local\Temp\SNAGHTML1986081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409" y="3124200"/>
            <a:ext cx="8686800" cy="3352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50" name="object 6"/>
          <p:cNvSpPr txBox="1"/>
          <p:nvPr/>
        </p:nvSpPr>
        <p:spPr>
          <a:xfrm>
            <a:off x="535940" y="2090916"/>
            <a:ext cx="7947659" cy="61555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 Data Entry User Completes Form and Submits for Internal </a:t>
            </a:r>
            <a:r>
              <a:rPr lang="en-US" sz="1400" b="1" dirty="0" smtClean="0">
                <a:solidFill>
                  <a:srgbClr val="091D5D"/>
                </a:solidFill>
                <a:latin typeface="Arial"/>
                <a:cs typeface="Arial"/>
              </a:rPr>
              <a:t>Review</a:t>
            </a:r>
          </a:p>
          <a:p>
            <a:pPr marL="12700">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If desired, refer to the Acceptance Criteria section.</a:t>
            </a: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33</a:t>
            </a:fld>
            <a:endParaRPr lang="en-US" dirty="0"/>
          </a:p>
        </p:txBody>
      </p:sp>
      <p:grpSp>
        <p:nvGrpSpPr>
          <p:cNvPr id="40" name="Group 39"/>
          <p:cNvGrpSpPr/>
          <p:nvPr/>
        </p:nvGrpSpPr>
        <p:grpSpPr>
          <a:xfrm>
            <a:off x="524352" y="1066800"/>
            <a:ext cx="8095297" cy="1077218"/>
            <a:chOff x="1183005" y="1143000"/>
            <a:chExt cx="7960995" cy="1005723"/>
          </a:xfrm>
          <a:noFill/>
        </p:grpSpPr>
        <p:grpSp>
          <p:nvGrpSpPr>
            <p:cNvPr id="41" name="Group 40"/>
            <p:cNvGrpSpPr/>
            <p:nvPr/>
          </p:nvGrpSpPr>
          <p:grpSpPr>
            <a:xfrm>
              <a:off x="2329815" y="1144524"/>
              <a:ext cx="982980" cy="923330"/>
              <a:chOff x="1789176" y="1144524"/>
              <a:chExt cx="982980" cy="923330"/>
            </a:xfrm>
            <a:grpFill/>
          </p:grpSpPr>
          <p:sp>
            <p:nvSpPr>
              <p:cNvPr id="8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1"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2" name="Group 41"/>
            <p:cNvGrpSpPr/>
            <p:nvPr/>
          </p:nvGrpSpPr>
          <p:grpSpPr>
            <a:xfrm>
              <a:off x="3482721" y="1143000"/>
              <a:ext cx="990600" cy="1005723"/>
              <a:chOff x="2971800" y="1143000"/>
              <a:chExt cx="990600" cy="1005723"/>
            </a:xfrm>
            <a:grpFill/>
          </p:grpSpPr>
          <p:sp>
            <p:nvSpPr>
              <p:cNvPr id="7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3" name="Group 42"/>
            <p:cNvGrpSpPr/>
            <p:nvPr/>
          </p:nvGrpSpPr>
          <p:grpSpPr>
            <a:xfrm>
              <a:off x="5796153" y="1143000"/>
              <a:ext cx="982980" cy="923330"/>
              <a:chOff x="5218176" y="1143000"/>
              <a:chExt cx="982980" cy="923330"/>
            </a:xfrm>
            <a:grpFill/>
          </p:grpSpPr>
          <p:sp>
            <p:nvSpPr>
              <p:cNvPr id="6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7"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4" name="Straight Arrow Connector 43"/>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978015" y="1143000"/>
              <a:ext cx="982980" cy="923330"/>
              <a:chOff x="5218176" y="1143000"/>
              <a:chExt cx="982980" cy="923330"/>
            </a:xfrm>
            <a:grpFill/>
          </p:grpSpPr>
          <p:sp>
            <p:nvSpPr>
              <p:cNvPr id="6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48" name="Group 47"/>
            <p:cNvGrpSpPr/>
            <p:nvPr/>
          </p:nvGrpSpPr>
          <p:grpSpPr>
            <a:xfrm>
              <a:off x="1183005" y="1143000"/>
              <a:ext cx="982980" cy="923330"/>
              <a:chOff x="1789176" y="1144524"/>
              <a:chExt cx="982980" cy="923330"/>
            </a:xfrm>
            <a:grpFill/>
          </p:grpSpPr>
          <p:sp>
            <p:nvSpPr>
              <p:cNvPr id="5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49" name="Straight Arrow Connector 48"/>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8161020" y="1143000"/>
              <a:ext cx="982980" cy="879475"/>
              <a:chOff x="5218176" y="1143000"/>
              <a:chExt cx="982980" cy="879475"/>
            </a:xfrm>
            <a:grpFill/>
          </p:grpSpPr>
          <p:sp>
            <p:nvSpPr>
              <p:cNvPr id="5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3" name="Group 52"/>
            <p:cNvGrpSpPr/>
            <p:nvPr/>
          </p:nvGrpSpPr>
          <p:grpSpPr>
            <a:xfrm>
              <a:off x="4648200" y="1143000"/>
              <a:ext cx="990600" cy="1005723"/>
              <a:chOff x="2971800" y="1143000"/>
              <a:chExt cx="990600" cy="1005723"/>
            </a:xfrm>
            <a:grpFill/>
          </p:grpSpPr>
          <p:sp>
            <p:nvSpPr>
              <p:cNvPr id="5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4" name="Straight Arrow Connector 53"/>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p:cNvCxnSpPr/>
          <p:nvPr/>
        </p:nvCxnSpPr>
        <p:spPr>
          <a:xfrm flipV="1">
            <a:off x="2590800" y="4800600"/>
            <a:ext cx="381000" cy="457200"/>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a:stretch>
            <a:fillRect/>
          </a:stretch>
        </p:blipFill>
        <p:spPr>
          <a:xfrm>
            <a:off x="3048000" y="3810000"/>
            <a:ext cx="1910716" cy="1576675"/>
          </a:xfrm>
          <a:prstGeom prst="rect">
            <a:avLst/>
          </a:prstGeom>
          <a:ln w="38100">
            <a:solidFill>
              <a:srgbClr val="00B0F0"/>
            </a:solidFill>
          </a:ln>
        </p:spPr>
      </p:pic>
    </p:spTree>
    <p:extLst>
      <p:ext uri="{BB962C8B-B14F-4D97-AF65-F5344CB8AC3E}">
        <p14:creationId xmlns:p14="http://schemas.microsoft.com/office/powerpoint/2010/main" val="4244599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31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6" name="Picture 35"/>
          <p:cNvPicPr>
            <a:picLocks noChangeAspect="1"/>
          </p:cNvPicPr>
          <p:nvPr/>
        </p:nvPicPr>
        <p:blipFill rotWithShape="1">
          <a:blip r:embed="rId7"/>
          <a:srcRect l="-1" r="1316"/>
          <a:stretch/>
        </p:blipFill>
        <p:spPr>
          <a:xfrm>
            <a:off x="288758" y="3139909"/>
            <a:ext cx="8686800" cy="3305568"/>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50" name="object 6"/>
          <p:cNvSpPr txBox="1"/>
          <p:nvPr/>
        </p:nvSpPr>
        <p:spPr>
          <a:xfrm>
            <a:off x="535940" y="2090916"/>
            <a:ext cx="7947659" cy="61555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 Data Entry User Completes Form and Submits for Internal </a:t>
            </a:r>
            <a:r>
              <a:rPr lang="en-US" sz="1400" b="1" dirty="0" smtClean="0">
                <a:solidFill>
                  <a:srgbClr val="091D5D"/>
                </a:solidFill>
                <a:latin typeface="Arial"/>
                <a:cs typeface="Arial"/>
              </a:rPr>
              <a:t>Review</a:t>
            </a:r>
          </a:p>
          <a:p>
            <a:pPr marL="12700">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Once completed, click “Submit for Internal Review.”</a:t>
            </a:r>
          </a:p>
        </p:txBody>
      </p:sp>
      <p:sp>
        <p:nvSpPr>
          <p:cNvPr id="33" name="object 26"/>
          <p:cNvSpPr/>
          <p:nvPr/>
        </p:nvSpPr>
        <p:spPr>
          <a:xfrm>
            <a:off x="8001000" y="6172200"/>
            <a:ext cx="914400" cy="2286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cxnSp>
        <p:nvCxnSpPr>
          <p:cNvPr id="38" name="Straight Arrow Connector 37"/>
          <p:cNvCxnSpPr>
            <a:endCxn id="39" idx="2"/>
          </p:cNvCxnSpPr>
          <p:nvPr/>
        </p:nvCxnSpPr>
        <p:spPr>
          <a:xfrm flipH="1" flipV="1">
            <a:off x="8076719" y="5029199"/>
            <a:ext cx="304320" cy="1143003"/>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7"/>
          <a:srcRect l="87089" t="93275" r="1316"/>
          <a:stretch/>
        </p:blipFill>
        <p:spPr>
          <a:xfrm>
            <a:off x="7239000" y="4664278"/>
            <a:ext cx="1675438" cy="364921"/>
          </a:xfrm>
          <a:prstGeom prst="rect">
            <a:avLst/>
          </a:prstGeom>
          <a:ln w="38100">
            <a:solidFill>
              <a:srgbClr val="00A1DE"/>
            </a:solidFill>
          </a:ln>
        </p:spPr>
      </p:pic>
      <p:sp>
        <p:nvSpPr>
          <p:cNvPr id="5" name="Slide Number Placeholder 4"/>
          <p:cNvSpPr>
            <a:spLocks noGrp="1"/>
          </p:cNvSpPr>
          <p:nvPr>
            <p:ph type="sldNum" sz="quarter" idx="7"/>
          </p:nvPr>
        </p:nvSpPr>
        <p:spPr/>
        <p:txBody>
          <a:bodyPr/>
          <a:lstStyle/>
          <a:p>
            <a:pPr algn="r"/>
            <a:fld id="{81D60167-4931-47E6-BA6A-407CBD079E47}" type="slidenum">
              <a:rPr lang="en-US" smtClean="0"/>
              <a:pPr algn="r"/>
              <a:t>34</a:t>
            </a:fld>
            <a:endParaRPr lang="en-US" dirty="0"/>
          </a:p>
        </p:txBody>
      </p:sp>
      <p:grpSp>
        <p:nvGrpSpPr>
          <p:cNvPr id="40" name="Group 39"/>
          <p:cNvGrpSpPr/>
          <p:nvPr/>
        </p:nvGrpSpPr>
        <p:grpSpPr>
          <a:xfrm>
            <a:off x="524352" y="1066800"/>
            <a:ext cx="8095297" cy="1077218"/>
            <a:chOff x="1183005" y="1143000"/>
            <a:chExt cx="7960995" cy="1005723"/>
          </a:xfrm>
          <a:noFill/>
        </p:grpSpPr>
        <p:grpSp>
          <p:nvGrpSpPr>
            <p:cNvPr id="41" name="Group 40"/>
            <p:cNvGrpSpPr/>
            <p:nvPr/>
          </p:nvGrpSpPr>
          <p:grpSpPr>
            <a:xfrm>
              <a:off x="2329815" y="1144524"/>
              <a:ext cx="982980" cy="923330"/>
              <a:chOff x="1789176" y="1144524"/>
              <a:chExt cx="982980" cy="923330"/>
            </a:xfrm>
            <a:grpFill/>
          </p:grpSpPr>
          <p:sp>
            <p:nvSpPr>
              <p:cNvPr id="8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1"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2" name="Group 41"/>
            <p:cNvGrpSpPr/>
            <p:nvPr/>
          </p:nvGrpSpPr>
          <p:grpSpPr>
            <a:xfrm>
              <a:off x="3482721" y="1143000"/>
              <a:ext cx="990600" cy="1005723"/>
              <a:chOff x="2971800" y="1143000"/>
              <a:chExt cx="990600" cy="1005723"/>
            </a:xfrm>
            <a:grpFill/>
          </p:grpSpPr>
          <p:sp>
            <p:nvSpPr>
              <p:cNvPr id="7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3" name="Group 42"/>
            <p:cNvGrpSpPr/>
            <p:nvPr/>
          </p:nvGrpSpPr>
          <p:grpSpPr>
            <a:xfrm>
              <a:off x="5796153" y="1143000"/>
              <a:ext cx="982980" cy="923330"/>
              <a:chOff x="5218176" y="1143000"/>
              <a:chExt cx="982980" cy="923330"/>
            </a:xfrm>
            <a:grpFill/>
          </p:grpSpPr>
          <p:sp>
            <p:nvSpPr>
              <p:cNvPr id="6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7"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4" name="Straight Arrow Connector 43"/>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978015" y="1143000"/>
              <a:ext cx="982980" cy="923330"/>
              <a:chOff x="5218176" y="1143000"/>
              <a:chExt cx="982980" cy="923330"/>
            </a:xfrm>
            <a:grpFill/>
          </p:grpSpPr>
          <p:sp>
            <p:nvSpPr>
              <p:cNvPr id="6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48" name="Group 47"/>
            <p:cNvGrpSpPr/>
            <p:nvPr/>
          </p:nvGrpSpPr>
          <p:grpSpPr>
            <a:xfrm>
              <a:off x="1183005" y="1143000"/>
              <a:ext cx="982980" cy="923330"/>
              <a:chOff x="1789176" y="1144524"/>
              <a:chExt cx="982980" cy="923330"/>
            </a:xfrm>
            <a:grpFill/>
          </p:grpSpPr>
          <p:sp>
            <p:nvSpPr>
              <p:cNvPr id="5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49" name="Straight Arrow Connector 48"/>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8161020" y="1143000"/>
              <a:ext cx="982980" cy="879475"/>
              <a:chOff x="5218176" y="1143000"/>
              <a:chExt cx="982980" cy="879475"/>
            </a:xfrm>
            <a:grpFill/>
          </p:grpSpPr>
          <p:sp>
            <p:nvSpPr>
              <p:cNvPr id="5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3" name="Group 52"/>
            <p:cNvGrpSpPr/>
            <p:nvPr/>
          </p:nvGrpSpPr>
          <p:grpSpPr>
            <a:xfrm>
              <a:off x="4648200" y="1143000"/>
              <a:ext cx="990600" cy="1005723"/>
              <a:chOff x="2971800" y="1143000"/>
              <a:chExt cx="990600" cy="1005723"/>
            </a:xfrm>
            <a:grpFill/>
          </p:grpSpPr>
          <p:sp>
            <p:nvSpPr>
              <p:cNvPr id="5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4" name="Straight Arrow Connector 53"/>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0765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34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50" name="object 6"/>
          <p:cNvSpPr txBox="1"/>
          <p:nvPr/>
        </p:nvSpPr>
        <p:spPr>
          <a:xfrm>
            <a:off x="535940" y="2090916"/>
            <a:ext cx="7947659" cy="861774"/>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 Data Entry User Completes Form and Submits for Internal </a:t>
            </a:r>
            <a:r>
              <a:rPr lang="en-US" sz="1400" b="1" dirty="0" smtClean="0">
                <a:solidFill>
                  <a:srgbClr val="091D5D"/>
                </a:solidFill>
                <a:latin typeface="Arial"/>
                <a:cs typeface="Arial"/>
              </a:rPr>
              <a:t>Review</a:t>
            </a:r>
          </a:p>
          <a:p>
            <a:pPr marL="12700">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The system will </a:t>
            </a:r>
            <a:r>
              <a:rPr lang="en-US" sz="1400" dirty="0">
                <a:solidFill>
                  <a:srgbClr val="091D5D"/>
                </a:solidFill>
                <a:latin typeface="Arial"/>
                <a:cs typeface="Arial"/>
              </a:rPr>
              <a:t>navigate back </a:t>
            </a:r>
            <a:r>
              <a:rPr lang="en-US" sz="1400" dirty="0" smtClean="0">
                <a:solidFill>
                  <a:srgbClr val="091D5D"/>
                </a:solidFill>
                <a:latin typeface="Arial"/>
                <a:cs typeface="Arial"/>
              </a:rPr>
              <a:t>to the Progress Summary Review Switchboard. The status of the Progress Summary will change to “Submitted for Internal Review.”</a:t>
            </a:r>
          </a:p>
        </p:txBody>
      </p:sp>
      <p:pic>
        <p:nvPicPr>
          <p:cNvPr id="37" name="Picture 36"/>
          <p:cNvPicPr>
            <a:picLocks noChangeAspect="1"/>
          </p:cNvPicPr>
          <p:nvPr/>
        </p:nvPicPr>
        <p:blipFill rotWithShape="1">
          <a:blip r:embed="rId7"/>
          <a:srcRect l="57203" t="90008" r="31664" b="7524"/>
          <a:stretch/>
        </p:blipFill>
        <p:spPr>
          <a:xfrm>
            <a:off x="5791200" y="2962426"/>
            <a:ext cx="2456599" cy="228600"/>
          </a:xfrm>
          <a:prstGeom prst="rect">
            <a:avLst/>
          </a:prstGeom>
          <a:ln w="38100">
            <a:solidFill>
              <a:srgbClr val="00A1DE"/>
            </a:solidFill>
          </a:ln>
        </p:spPr>
      </p:pic>
      <p:pic>
        <p:nvPicPr>
          <p:cNvPr id="38" name="Picture 37"/>
          <p:cNvPicPr>
            <a:picLocks noChangeAspect="1"/>
          </p:cNvPicPr>
          <p:nvPr/>
        </p:nvPicPr>
        <p:blipFill>
          <a:blip r:embed="rId8"/>
          <a:stretch>
            <a:fillRect/>
          </a:stretch>
        </p:blipFill>
        <p:spPr>
          <a:xfrm>
            <a:off x="990600" y="5604848"/>
            <a:ext cx="45720" cy="45720"/>
          </a:xfrm>
          <a:prstGeom prst="rect">
            <a:avLst/>
          </a:prstGeom>
        </p:spPr>
      </p:pic>
      <p:pic>
        <p:nvPicPr>
          <p:cNvPr id="39" name="Picture 38"/>
          <p:cNvPicPr>
            <a:picLocks noChangeAspect="1"/>
          </p:cNvPicPr>
          <p:nvPr/>
        </p:nvPicPr>
        <p:blipFill>
          <a:blip r:embed="rId8"/>
          <a:stretch>
            <a:fillRect/>
          </a:stretch>
        </p:blipFill>
        <p:spPr>
          <a:xfrm>
            <a:off x="997765" y="5867400"/>
            <a:ext cx="45720" cy="45720"/>
          </a:xfrm>
          <a:prstGeom prst="rect">
            <a:avLst/>
          </a:prstGeom>
        </p:spPr>
      </p:pic>
      <p:pic>
        <p:nvPicPr>
          <p:cNvPr id="40" name="Picture 39"/>
          <p:cNvPicPr>
            <a:picLocks noChangeAspect="1"/>
          </p:cNvPicPr>
          <p:nvPr/>
        </p:nvPicPr>
        <p:blipFill>
          <a:blip r:embed="rId8"/>
          <a:stretch>
            <a:fillRect/>
          </a:stretch>
        </p:blipFill>
        <p:spPr>
          <a:xfrm>
            <a:off x="995377" y="6536556"/>
            <a:ext cx="45720" cy="45720"/>
          </a:xfrm>
          <a:prstGeom prst="rect">
            <a:avLst/>
          </a:prstGeom>
        </p:spPr>
      </p:pic>
      <p:sp>
        <p:nvSpPr>
          <p:cNvPr id="6" name="Slide Number Placeholder 5"/>
          <p:cNvSpPr>
            <a:spLocks noGrp="1"/>
          </p:cNvSpPr>
          <p:nvPr>
            <p:ph type="sldNum" sz="quarter" idx="7"/>
          </p:nvPr>
        </p:nvSpPr>
        <p:spPr/>
        <p:txBody>
          <a:bodyPr/>
          <a:lstStyle/>
          <a:p>
            <a:pPr algn="r"/>
            <a:fld id="{81D60167-4931-47E6-BA6A-407CBD079E47}" type="slidenum">
              <a:rPr lang="en-US" smtClean="0"/>
              <a:pPr algn="r"/>
              <a:t>35</a:t>
            </a:fld>
            <a:endParaRPr lang="en-US" dirty="0"/>
          </a:p>
        </p:txBody>
      </p:sp>
      <p:pic>
        <p:nvPicPr>
          <p:cNvPr id="3" name="Picture 2"/>
          <p:cNvPicPr>
            <a:picLocks noChangeAspect="1"/>
          </p:cNvPicPr>
          <p:nvPr/>
        </p:nvPicPr>
        <p:blipFill>
          <a:blip r:embed="rId9"/>
          <a:stretch>
            <a:fillRect/>
          </a:stretch>
        </p:blipFill>
        <p:spPr>
          <a:xfrm>
            <a:off x="1745933" y="5715000"/>
            <a:ext cx="619048" cy="57143"/>
          </a:xfrm>
          <a:prstGeom prst="rect">
            <a:avLst/>
          </a:prstGeom>
        </p:spPr>
      </p:pic>
      <p:pic>
        <p:nvPicPr>
          <p:cNvPr id="8" name="Picture 7"/>
          <p:cNvPicPr>
            <a:picLocks noChangeAspect="1"/>
          </p:cNvPicPr>
          <p:nvPr/>
        </p:nvPicPr>
        <p:blipFill>
          <a:blip r:embed="rId10"/>
          <a:stretch>
            <a:fillRect/>
          </a:stretch>
        </p:blipFill>
        <p:spPr>
          <a:xfrm>
            <a:off x="718993" y="3120278"/>
            <a:ext cx="7706012" cy="3505504"/>
          </a:xfrm>
          <a:prstGeom prst="rect">
            <a:avLst/>
          </a:prstGeom>
        </p:spPr>
      </p:pic>
      <p:grpSp>
        <p:nvGrpSpPr>
          <p:cNvPr id="41" name="Group 40"/>
          <p:cNvGrpSpPr/>
          <p:nvPr/>
        </p:nvGrpSpPr>
        <p:grpSpPr>
          <a:xfrm>
            <a:off x="524352" y="1066800"/>
            <a:ext cx="8095297" cy="1077218"/>
            <a:chOff x="1183005" y="1143000"/>
            <a:chExt cx="7960995" cy="1005723"/>
          </a:xfrm>
          <a:noFill/>
        </p:grpSpPr>
        <p:grpSp>
          <p:nvGrpSpPr>
            <p:cNvPr id="42" name="Group 41"/>
            <p:cNvGrpSpPr/>
            <p:nvPr/>
          </p:nvGrpSpPr>
          <p:grpSpPr>
            <a:xfrm>
              <a:off x="2329815" y="1144524"/>
              <a:ext cx="982980" cy="923330"/>
              <a:chOff x="1789176" y="1144524"/>
              <a:chExt cx="982980" cy="923330"/>
            </a:xfrm>
            <a:grpFill/>
          </p:grpSpPr>
          <p:sp>
            <p:nvSpPr>
              <p:cNvPr id="8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2"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3" name="Group 42"/>
            <p:cNvGrpSpPr/>
            <p:nvPr/>
          </p:nvGrpSpPr>
          <p:grpSpPr>
            <a:xfrm>
              <a:off x="3482721" y="1143000"/>
              <a:ext cx="990600" cy="1005723"/>
              <a:chOff x="2971800" y="1143000"/>
              <a:chExt cx="990600" cy="1005723"/>
            </a:xfrm>
            <a:grpFill/>
          </p:grpSpPr>
          <p:sp>
            <p:nvSpPr>
              <p:cNvPr id="7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0"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4" name="Group 43"/>
            <p:cNvGrpSpPr/>
            <p:nvPr/>
          </p:nvGrpSpPr>
          <p:grpSpPr>
            <a:xfrm>
              <a:off x="5796153" y="1143000"/>
              <a:ext cx="982980" cy="923330"/>
              <a:chOff x="5218176" y="1143000"/>
              <a:chExt cx="982980" cy="923330"/>
            </a:xfrm>
            <a:grpFill/>
          </p:grpSpPr>
          <p:sp>
            <p:nvSpPr>
              <p:cNvPr id="7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8"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5" name="Straight Arrow Connector 44"/>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978015" y="1143000"/>
              <a:ext cx="982980" cy="923330"/>
              <a:chOff x="5218176" y="1143000"/>
              <a:chExt cx="982980" cy="923330"/>
            </a:xfrm>
            <a:grpFill/>
          </p:grpSpPr>
          <p:sp>
            <p:nvSpPr>
              <p:cNvPr id="6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3"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49" name="Group 48"/>
            <p:cNvGrpSpPr/>
            <p:nvPr/>
          </p:nvGrpSpPr>
          <p:grpSpPr>
            <a:xfrm>
              <a:off x="1183005" y="1143000"/>
              <a:ext cx="982980" cy="923330"/>
              <a:chOff x="1789176" y="1144524"/>
              <a:chExt cx="982980" cy="923330"/>
            </a:xfrm>
            <a:grpFill/>
          </p:grpSpPr>
          <p:sp>
            <p:nvSpPr>
              <p:cNvPr id="6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51" name="Straight Arrow Connector 50"/>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8161020"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4" name="Group 53"/>
            <p:cNvGrpSpPr/>
            <p:nvPr/>
          </p:nvGrpSpPr>
          <p:grpSpPr>
            <a:xfrm>
              <a:off x="4648200" y="1143000"/>
              <a:ext cx="990600" cy="1005723"/>
              <a:chOff x="2971800" y="1143000"/>
              <a:chExt cx="990600" cy="1005723"/>
            </a:xfrm>
            <a:grpFill/>
          </p:grpSpPr>
          <p:sp>
            <p:nvSpPr>
              <p:cNvPr id="5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5" name="Straight Arrow Connector 54"/>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2368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1477328"/>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3</a:t>
            </a:r>
            <a:r>
              <a:rPr sz="1400" b="1" dirty="0" smtClean="0">
                <a:solidFill>
                  <a:srgbClr val="091D5D"/>
                </a:solidFill>
                <a:latin typeface="Arial"/>
                <a:cs typeface="Arial"/>
              </a:rPr>
              <a:t>:</a:t>
            </a:r>
            <a:r>
              <a:rPr lang="en-US" sz="1400" b="1" spc="-5" dirty="0">
                <a:solidFill>
                  <a:srgbClr val="091D5D"/>
                </a:solidFill>
                <a:latin typeface="Arial"/>
                <a:cs typeface="Arial"/>
              </a:rPr>
              <a:t> Provider Supervisor Receives Submission </a:t>
            </a:r>
            <a:r>
              <a:rPr lang="en-US" sz="1400" b="1" spc="-5" dirty="0" smtClean="0">
                <a:solidFill>
                  <a:srgbClr val="091D5D"/>
                </a:solidFill>
                <a:latin typeface="Arial"/>
                <a:cs typeface="Arial"/>
              </a:rPr>
              <a:t>Alert</a:t>
            </a:r>
            <a:r>
              <a:rPr lang="en-US" sz="1400" b="1" spc="-5" dirty="0">
                <a:solidFill>
                  <a:srgbClr val="091D5D"/>
                </a:solidFill>
                <a:latin typeface="Arial"/>
                <a:cs typeface="Arial"/>
              </a:rPr>
              <a:t> and Navigates to Form</a:t>
            </a:r>
          </a:p>
          <a:p>
            <a:endParaRPr lang="en-US" sz="1200" dirty="0">
              <a:solidFill>
                <a:srgbClr val="091D5D"/>
              </a:solidFill>
              <a:latin typeface="Arial"/>
              <a:cs typeface="Arial"/>
            </a:endParaRPr>
          </a:p>
          <a:p>
            <a:r>
              <a:rPr lang="en-US" sz="1400" dirty="0">
                <a:solidFill>
                  <a:srgbClr val="091D5D"/>
                </a:solidFill>
                <a:latin typeface="Arial"/>
                <a:cs typeface="Arial"/>
              </a:rPr>
              <a:t>Once </a:t>
            </a:r>
            <a:r>
              <a:rPr lang="en-US" sz="1400" dirty="0" smtClean="0">
                <a:solidFill>
                  <a:srgbClr val="091D5D"/>
                </a:solidFill>
                <a:latin typeface="Arial"/>
                <a:cs typeface="Arial"/>
              </a:rPr>
              <a:t>the Progress Summary </a:t>
            </a:r>
            <a:r>
              <a:rPr lang="en-US" sz="1400" dirty="0">
                <a:solidFill>
                  <a:srgbClr val="091D5D"/>
                </a:solidFill>
                <a:latin typeface="Arial"/>
                <a:cs typeface="Arial"/>
              </a:rPr>
              <a:t>is submitted for internal review, Provider Supervisors will receive an alert</a:t>
            </a:r>
            <a:r>
              <a:rPr lang="en-US" sz="1400" dirty="0" smtClean="0">
                <a:solidFill>
                  <a:srgbClr val="091D5D"/>
                </a:solidFill>
                <a:latin typeface="Arial"/>
                <a:cs typeface="Arial"/>
              </a:rPr>
              <a:t>. </a:t>
            </a:r>
          </a:p>
          <a:p>
            <a:endParaRPr lang="en-US" sz="1400" dirty="0">
              <a:solidFill>
                <a:srgbClr val="091D5D"/>
              </a:solidFill>
              <a:latin typeface="Arial"/>
              <a:cs typeface="Arial"/>
            </a:endParaRPr>
          </a:p>
          <a:p>
            <a:r>
              <a:rPr lang="en-US" sz="1400" dirty="0">
                <a:solidFill>
                  <a:srgbClr val="091D5D"/>
                </a:solidFill>
                <a:latin typeface="Arial"/>
                <a:cs typeface="Arial"/>
              </a:rPr>
              <a:t>Click </a:t>
            </a:r>
            <a:r>
              <a:rPr lang="en-US" sz="1400" dirty="0" smtClean="0">
                <a:solidFill>
                  <a:srgbClr val="091D5D"/>
                </a:solidFill>
                <a:latin typeface="Arial"/>
                <a:cs typeface="Arial"/>
              </a:rPr>
              <a:t>“Progress </a:t>
            </a:r>
            <a:r>
              <a:rPr lang="en-US" sz="1400" dirty="0">
                <a:solidFill>
                  <a:srgbClr val="091D5D"/>
                </a:solidFill>
                <a:latin typeface="Arial"/>
                <a:cs typeface="Arial"/>
              </a:rPr>
              <a:t>Summaries Submitted for Internal </a:t>
            </a:r>
            <a:r>
              <a:rPr lang="en-US" sz="1400" dirty="0" smtClean="0">
                <a:solidFill>
                  <a:srgbClr val="091D5D"/>
                </a:solidFill>
                <a:latin typeface="Arial"/>
                <a:cs typeface="Arial"/>
              </a:rPr>
              <a:t>Review.” </a:t>
            </a:r>
            <a:endParaRPr lang="en-US" sz="1400" dirty="0">
              <a:solidFill>
                <a:srgbClr val="091D5D"/>
              </a:solidFill>
              <a:latin typeface="Arial"/>
              <a:cs typeface="Arial"/>
            </a:endParaRPr>
          </a:p>
          <a:p>
            <a:endParaRPr sz="1200" dirty="0">
              <a:solidFill>
                <a:srgbClr val="091D5D"/>
              </a:solidFill>
              <a:latin typeface="Arial"/>
              <a:cs typeface="Arial"/>
            </a:endParaRPr>
          </a:p>
        </p:txBody>
      </p:sp>
      <p:pic>
        <p:nvPicPr>
          <p:cNvPr id="3" name="Picture 2"/>
          <p:cNvPicPr>
            <a:picLocks noChangeAspect="1"/>
          </p:cNvPicPr>
          <p:nvPr/>
        </p:nvPicPr>
        <p:blipFill>
          <a:blip r:embed="rId3"/>
          <a:stretch>
            <a:fillRect/>
          </a:stretch>
        </p:blipFill>
        <p:spPr>
          <a:xfrm>
            <a:off x="275409" y="4191000"/>
            <a:ext cx="8686800" cy="1669494"/>
          </a:xfrm>
          <a:prstGeom prst="rect">
            <a:avLst/>
          </a:prstGeom>
          <a:ln>
            <a:solidFill>
              <a:schemeClr val="tx1"/>
            </a:solidFill>
          </a:ln>
        </p:spPr>
      </p:pic>
      <p:sp>
        <p:nvSpPr>
          <p:cNvPr id="35" name="object 26"/>
          <p:cNvSpPr/>
          <p:nvPr/>
        </p:nvSpPr>
        <p:spPr>
          <a:xfrm>
            <a:off x="4191000" y="5715000"/>
            <a:ext cx="1295400" cy="2286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5" name="Picture 4"/>
          <p:cNvPicPr>
            <a:picLocks noChangeAspect="1"/>
          </p:cNvPicPr>
          <p:nvPr/>
        </p:nvPicPr>
        <p:blipFill>
          <a:blip r:embed="rId4"/>
          <a:stretch>
            <a:fillRect/>
          </a:stretch>
        </p:blipFill>
        <p:spPr>
          <a:xfrm>
            <a:off x="3305333" y="3657600"/>
            <a:ext cx="3109319" cy="257162"/>
          </a:xfrm>
          <a:prstGeom prst="rect">
            <a:avLst/>
          </a:prstGeom>
        </p:spPr>
      </p:pic>
      <p:sp>
        <p:nvSpPr>
          <p:cNvPr id="37" name="object 26"/>
          <p:cNvSpPr/>
          <p:nvPr/>
        </p:nvSpPr>
        <p:spPr>
          <a:xfrm>
            <a:off x="3276600" y="3619500"/>
            <a:ext cx="3200400" cy="3429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cxnSp>
        <p:nvCxnSpPr>
          <p:cNvPr id="38" name="Straight Arrow Connector 37"/>
          <p:cNvCxnSpPr/>
          <p:nvPr/>
        </p:nvCxnSpPr>
        <p:spPr>
          <a:xfrm flipV="1">
            <a:off x="4876800" y="3962400"/>
            <a:ext cx="0" cy="17381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36</a:t>
            </a:fld>
            <a:endParaRPr lang="en-US" dirty="0"/>
          </a:p>
        </p:txBody>
      </p:sp>
      <p:grpSp>
        <p:nvGrpSpPr>
          <p:cNvPr id="39" name="Group 38"/>
          <p:cNvGrpSpPr/>
          <p:nvPr/>
        </p:nvGrpSpPr>
        <p:grpSpPr>
          <a:xfrm>
            <a:off x="524352" y="1066800"/>
            <a:ext cx="8095297" cy="1077218"/>
            <a:chOff x="1183005" y="1143000"/>
            <a:chExt cx="7960995" cy="1005723"/>
          </a:xfrm>
          <a:noFill/>
        </p:grpSpPr>
        <p:grpSp>
          <p:nvGrpSpPr>
            <p:cNvPr id="40" name="Group 39"/>
            <p:cNvGrpSpPr/>
            <p:nvPr/>
          </p:nvGrpSpPr>
          <p:grpSpPr>
            <a:xfrm>
              <a:off x="2329815" y="1144524"/>
              <a:ext cx="982980" cy="923330"/>
              <a:chOff x="1789176" y="1144524"/>
              <a:chExt cx="982980" cy="923330"/>
            </a:xfrm>
            <a:grpFill/>
          </p:grpSpPr>
          <p:sp>
            <p:nvSpPr>
              <p:cNvPr id="66"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7"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1" name="Group 40"/>
            <p:cNvGrpSpPr/>
            <p:nvPr/>
          </p:nvGrpSpPr>
          <p:grpSpPr>
            <a:xfrm>
              <a:off x="3482721" y="1143000"/>
              <a:ext cx="990600" cy="1005723"/>
              <a:chOff x="2971800" y="1143000"/>
              <a:chExt cx="990600" cy="1005723"/>
            </a:xfrm>
            <a:grpFill/>
          </p:grpSpPr>
          <p:sp>
            <p:nvSpPr>
              <p:cNvPr id="6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5"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2" name="Group 41"/>
            <p:cNvGrpSpPr/>
            <p:nvPr/>
          </p:nvGrpSpPr>
          <p:grpSpPr>
            <a:xfrm>
              <a:off x="5796153" y="1143000"/>
              <a:ext cx="982980" cy="923330"/>
              <a:chOff x="5218176" y="1143000"/>
              <a:chExt cx="982980" cy="923330"/>
            </a:xfrm>
            <a:grpFill/>
          </p:grpSpPr>
          <p:sp>
            <p:nvSpPr>
              <p:cNvPr id="6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3"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3" name="Straight Arrow Connector 42"/>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978015" y="1143000"/>
              <a:ext cx="982980" cy="923330"/>
              <a:chOff x="5218176" y="1143000"/>
              <a:chExt cx="982980" cy="923330"/>
            </a:xfrm>
            <a:grpFill/>
          </p:grpSpPr>
          <p:sp>
            <p:nvSpPr>
              <p:cNvPr id="6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48" name="Group 47"/>
            <p:cNvGrpSpPr/>
            <p:nvPr/>
          </p:nvGrpSpPr>
          <p:grpSpPr>
            <a:xfrm>
              <a:off x="1183005" y="1143000"/>
              <a:ext cx="982980" cy="923330"/>
              <a:chOff x="1789176" y="1144524"/>
              <a:chExt cx="982980" cy="923330"/>
            </a:xfrm>
            <a:grpFill/>
          </p:grpSpPr>
          <p:sp>
            <p:nvSpPr>
              <p:cNvPr id="5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49" name="Straight Arrow Connector 48"/>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161020" y="1143000"/>
              <a:ext cx="982980" cy="879475"/>
              <a:chOff x="5218176" y="1143000"/>
              <a:chExt cx="982980" cy="879475"/>
            </a:xfrm>
            <a:grpFill/>
          </p:grpSpPr>
          <p:sp>
            <p:nvSpPr>
              <p:cNvPr id="5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2" name="Group 51"/>
            <p:cNvGrpSpPr/>
            <p:nvPr/>
          </p:nvGrpSpPr>
          <p:grpSpPr>
            <a:xfrm>
              <a:off x="4648200" y="1143000"/>
              <a:ext cx="990600" cy="1005723"/>
              <a:chOff x="2971800" y="1143000"/>
              <a:chExt cx="990600" cy="1005723"/>
            </a:xfrm>
            <a:grpFill/>
          </p:grpSpPr>
          <p:sp>
            <p:nvSpPr>
              <p:cNvPr id="5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3" name="Straight Arrow Connector 52"/>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4358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41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830997"/>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3</a:t>
            </a:r>
            <a:r>
              <a:rPr lang="en-US" sz="1400" b="1" dirty="0">
                <a:solidFill>
                  <a:srgbClr val="091D5D"/>
                </a:solidFill>
                <a:latin typeface="Arial"/>
                <a:cs typeface="Arial"/>
              </a:rPr>
              <a:t>:</a:t>
            </a:r>
            <a:r>
              <a:rPr lang="en-US" sz="1400" b="1" spc="-5" dirty="0">
                <a:solidFill>
                  <a:srgbClr val="091D5D"/>
                </a:solidFill>
                <a:latin typeface="Arial"/>
                <a:cs typeface="Arial"/>
              </a:rPr>
              <a:t> Provider Supervisor Receives Submission </a:t>
            </a:r>
            <a:r>
              <a:rPr lang="en-US" sz="1400" b="1" spc="-5" dirty="0" smtClean="0">
                <a:solidFill>
                  <a:srgbClr val="091D5D"/>
                </a:solidFill>
                <a:latin typeface="Arial"/>
                <a:cs typeface="Arial"/>
              </a:rPr>
              <a:t>Alert and Navigates to Form</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r>
              <a:rPr lang="en-US" sz="1400" dirty="0">
                <a:solidFill>
                  <a:srgbClr val="091D5D"/>
                </a:solidFill>
                <a:latin typeface="Arial"/>
                <a:cs typeface="Arial"/>
              </a:rPr>
              <a:t>The system will redirect to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Review </a:t>
            </a:r>
            <a:r>
              <a:rPr lang="en-US" sz="1400" dirty="0" smtClean="0">
                <a:solidFill>
                  <a:srgbClr val="091D5D"/>
                </a:solidFill>
                <a:latin typeface="Arial"/>
                <a:cs typeface="Arial"/>
              </a:rPr>
              <a:t>Switchboard. Click </a:t>
            </a:r>
            <a:r>
              <a:rPr lang="en-US" sz="1400" dirty="0">
                <a:solidFill>
                  <a:srgbClr val="091D5D"/>
                </a:solidFill>
                <a:latin typeface="Arial"/>
                <a:cs typeface="Arial"/>
              </a:rPr>
              <a:t>“Submitted for Internal Review.”</a:t>
            </a:r>
            <a:endParaRPr sz="1400" dirty="0">
              <a:solidFill>
                <a:srgbClr val="091D5D"/>
              </a:solidFill>
              <a:latin typeface="Arial"/>
              <a:cs typeface="Arial"/>
            </a:endParaRPr>
          </a:p>
        </p:txBody>
      </p:sp>
      <p:sp>
        <p:nvSpPr>
          <p:cNvPr id="6" name="Slide Number Placeholder 5"/>
          <p:cNvSpPr>
            <a:spLocks noGrp="1"/>
          </p:cNvSpPr>
          <p:nvPr>
            <p:ph type="sldNum" sz="quarter" idx="7"/>
          </p:nvPr>
        </p:nvSpPr>
        <p:spPr/>
        <p:txBody>
          <a:bodyPr/>
          <a:lstStyle/>
          <a:p>
            <a:pPr algn="r"/>
            <a:fld id="{81D60167-4931-47E6-BA6A-407CBD079E47}" type="slidenum">
              <a:rPr lang="en-US" smtClean="0"/>
              <a:pPr algn="r"/>
              <a:t>37</a:t>
            </a:fld>
            <a:endParaRPr lang="en-US" dirty="0"/>
          </a:p>
        </p:txBody>
      </p:sp>
      <p:pic>
        <p:nvPicPr>
          <p:cNvPr id="8" name="Picture 7"/>
          <p:cNvPicPr>
            <a:picLocks noChangeAspect="1"/>
          </p:cNvPicPr>
          <p:nvPr/>
        </p:nvPicPr>
        <p:blipFill>
          <a:blip r:embed="rId7"/>
          <a:stretch>
            <a:fillRect/>
          </a:stretch>
        </p:blipFill>
        <p:spPr>
          <a:xfrm>
            <a:off x="834827" y="2927624"/>
            <a:ext cx="7474344" cy="3743268"/>
          </a:xfrm>
          <a:prstGeom prst="rect">
            <a:avLst/>
          </a:prstGeom>
        </p:spPr>
      </p:pic>
      <p:grpSp>
        <p:nvGrpSpPr>
          <p:cNvPr id="36" name="Group 35"/>
          <p:cNvGrpSpPr/>
          <p:nvPr/>
        </p:nvGrpSpPr>
        <p:grpSpPr>
          <a:xfrm>
            <a:off x="524352" y="1066800"/>
            <a:ext cx="8095297" cy="1077218"/>
            <a:chOff x="1183005" y="1143000"/>
            <a:chExt cx="7960995" cy="1005723"/>
          </a:xfrm>
          <a:noFill/>
        </p:grpSpPr>
        <p:grpSp>
          <p:nvGrpSpPr>
            <p:cNvPr id="37" name="Group 36"/>
            <p:cNvGrpSpPr/>
            <p:nvPr/>
          </p:nvGrpSpPr>
          <p:grpSpPr>
            <a:xfrm>
              <a:off x="2329815" y="1144524"/>
              <a:ext cx="982980" cy="923330"/>
              <a:chOff x="1789176" y="1144524"/>
              <a:chExt cx="982980" cy="923330"/>
            </a:xfrm>
            <a:grpFill/>
          </p:grpSpPr>
          <p:sp>
            <p:nvSpPr>
              <p:cNvPr id="6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38" name="Group 37"/>
            <p:cNvGrpSpPr/>
            <p:nvPr/>
          </p:nvGrpSpPr>
          <p:grpSpPr>
            <a:xfrm>
              <a:off x="3482721" y="1143000"/>
              <a:ext cx="990600" cy="1005723"/>
              <a:chOff x="2971800" y="1143000"/>
              <a:chExt cx="990600" cy="1005723"/>
            </a:xfrm>
            <a:grpFill/>
          </p:grpSpPr>
          <p:sp>
            <p:nvSpPr>
              <p:cNvPr id="6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2"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39" name="Group 38"/>
            <p:cNvGrpSpPr/>
            <p:nvPr/>
          </p:nvGrpSpPr>
          <p:grpSpPr>
            <a:xfrm>
              <a:off x="5796153" y="1143000"/>
              <a:ext cx="982980" cy="923330"/>
              <a:chOff x="5218176" y="1143000"/>
              <a:chExt cx="982980" cy="923330"/>
            </a:xfrm>
            <a:grpFill/>
          </p:grpSpPr>
          <p:sp>
            <p:nvSpPr>
              <p:cNvPr id="59"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0" name="Straight Arrow Connector 39"/>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978015" y="1143000"/>
              <a:ext cx="982980" cy="923330"/>
              <a:chOff x="5218176" y="1143000"/>
              <a:chExt cx="982980" cy="923330"/>
            </a:xfrm>
            <a:grpFill/>
          </p:grpSpPr>
          <p:sp>
            <p:nvSpPr>
              <p:cNvPr id="5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45" name="Group 44"/>
            <p:cNvGrpSpPr/>
            <p:nvPr/>
          </p:nvGrpSpPr>
          <p:grpSpPr>
            <a:xfrm>
              <a:off x="1183005" y="1143000"/>
              <a:ext cx="982980" cy="923330"/>
              <a:chOff x="1789176" y="1144524"/>
              <a:chExt cx="982980" cy="923330"/>
            </a:xfrm>
            <a:grpFill/>
          </p:grpSpPr>
          <p:sp>
            <p:nvSpPr>
              <p:cNvPr id="5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46" name="Straight Arrow Connector 45"/>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8161020" y="1143000"/>
              <a:ext cx="982980" cy="879475"/>
              <a:chOff x="5218176" y="1143000"/>
              <a:chExt cx="982980" cy="879475"/>
            </a:xfrm>
            <a:grpFill/>
          </p:grpSpPr>
          <p:sp>
            <p:nvSpPr>
              <p:cNvPr id="5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49" name="Group 48"/>
            <p:cNvGrpSpPr/>
            <p:nvPr/>
          </p:nvGrpSpPr>
          <p:grpSpPr>
            <a:xfrm>
              <a:off x="4648200" y="1143000"/>
              <a:ext cx="990600" cy="1005723"/>
              <a:chOff x="2971800" y="1143000"/>
              <a:chExt cx="990600" cy="1005723"/>
            </a:xfrm>
            <a:grpFill/>
          </p:grpSpPr>
          <p:sp>
            <p:nvSpPr>
              <p:cNvPr id="5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0" name="Straight Arrow Connector 49"/>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1029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1231106"/>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3</a:t>
            </a:r>
            <a:r>
              <a:rPr lang="en-US" sz="1400" b="1" dirty="0">
                <a:solidFill>
                  <a:srgbClr val="091D5D"/>
                </a:solidFill>
                <a:latin typeface="Arial"/>
                <a:cs typeface="Arial"/>
              </a:rPr>
              <a:t>:</a:t>
            </a:r>
            <a:r>
              <a:rPr lang="en-US" sz="1400" b="1" spc="-5" dirty="0">
                <a:solidFill>
                  <a:srgbClr val="091D5D"/>
                </a:solidFill>
                <a:latin typeface="Arial"/>
                <a:cs typeface="Arial"/>
              </a:rPr>
              <a:t> Provider Supervisor Receives Submission Alert</a:t>
            </a:r>
          </a:p>
          <a:p>
            <a:pPr>
              <a:lnSpc>
                <a:spcPct val="100000"/>
              </a:lnSpc>
            </a:pPr>
            <a:endParaRPr lang="en-US" sz="1200" dirty="0" smtClean="0">
              <a:solidFill>
                <a:srgbClr val="091D5D"/>
              </a:solidFill>
              <a:latin typeface="Arial"/>
              <a:cs typeface="Arial"/>
            </a:endParaRPr>
          </a:p>
          <a:p>
            <a:r>
              <a:rPr lang="en-US" sz="1400" dirty="0" smtClean="0">
                <a:solidFill>
                  <a:srgbClr val="091D5D"/>
                </a:solidFill>
                <a:latin typeface="Arial"/>
                <a:cs typeface="Arial"/>
              </a:rPr>
              <a:t>The system will display the Progress Summary. </a:t>
            </a:r>
            <a:r>
              <a:rPr lang="en-US" sz="1400" dirty="0">
                <a:solidFill>
                  <a:srgbClr val="091D5D"/>
                </a:solidFill>
                <a:latin typeface="Arial"/>
                <a:cs typeface="Arial"/>
              </a:rPr>
              <a:t>The </a:t>
            </a:r>
            <a:r>
              <a:rPr lang="en-US" sz="1400" dirty="0" smtClean="0">
                <a:solidFill>
                  <a:srgbClr val="091D5D"/>
                </a:solidFill>
                <a:latin typeface="Arial"/>
                <a:cs typeface="Arial"/>
              </a:rPr>
              <a:t>“Goal”, “Objective” and “Support Strategy” </a:t>
            </a:r>
            <a:r>
              <a:rPr lang="en-US" sz="1400" dirty="0">
                <a:solidFill>
                  <a:srgbClr val="091D5D"/>
                </a:solidFill>
                <a:latin typeface="Arial"/>
                <a:cs typeface="Arial"/>
              </a:rPr>
              <a:t>for the identified objective are available for reference.</a:t>
            </a:r>
          </a:p>
          <a:p>
            <a:pPr>
              <a:lnSpc>
                <a:spcPct val="100000"/>
              </a:lnSpc>
            </a:pPr>
            <a:endParaRPr lang="en-US" sz="1200" dirty="0" smtClean="0">
              <a:latin typeface="Arial"/>
              <a:cs typeface="Arial"/>
            </a:endParaRPr>
          </a:p>
          <a:p>
            <a:pPr>
              <a:lnSpc>
                <a:spcPct val="100000"/>
              </a:lnSpc>
            </a:pPr>
            <a:endParaRPr sz="1200" dirty="0">
              <a:latin typeface="Arial"/>
              <a:cs typeface="Arial"/>
            </a:endParaRPr>
          </a:p>
        </p:txBody>
      </p:sp>
      <p:pic>
        <p:nvPicPr>
          <p:cNvPr id="275458" name="Picture 2" descr="C:\Users\ZZIMME~1\AppData\Local\Temp\SNAGHTML5a1629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51"/>
          <a:stretch/>
        </p:blipFill>
        <p:spPr bwMode="auto">
          <a:xfrm>
            <a:off x="736770" y="3124200"/>
            <a:ext cx="7670460" cy="3657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7" name="object 25"/>
          <p:cNvSpPr/>
          <p:nvPr/>
        </p:nvSpPr>
        <p:spPr>
          <a:xfrm flipV="1">
            <a:off x="762000" y="5486400"/>
            <a:ext cx="762000" cy="152400"/>
          </a:xfrm>
          <a:custGeom>
            <a:avLst/>
            <a:gdLst/>
            <a:ahLst/>
            <a:cxnLst/>
            <a:rect l="l" t="t" r="r" b="b"/>
            <a:pathLst>
              <a:path w="3587750" h="722629">
                <a:moveTo>
                  <a:pt x="3587496" y="722376"/>
                </a:moveTo>
                <a:lnTo>
                  <a:pt x="0" y="722376"/>
                </a:lnTo>
                <a:lnTo>
                  <a:pt x="0" y="0"/>
                </a:lnTo>
                <a:lnTo>
                  <a:pt x="3587496" y="0"/>
                </a:lnTo>
                <a:lnTo>
                  <a:pt x="3587496" y="722376"/>
                </a:lnTo>
                <a:close/>
              </a:path>
            </a:pathLst>
          </a:custGeom>
          <a:ln w="38100">
            <a:solidFill>
              <a:srgbClr val="00B0F0"/>
            </a:solidFill>
          </a:ln>
        </p:spPr>
        <p:txBody>
          <a:bodyPr wrap="square" lIns="0" tIns="0" rIns="0" bIns="0" rtlCol="0"/>
          <a:lstStyle/>
          <a:p>
            <a:pPr algn="ctr"/>
            <a:endParaRPr dirty="0"/>
          </a:p>
        </p:txBody>
      </p:sp>
      <p:sp>
        <p:nvSpPr>
          <p:cNvPr id="38" name="object 25"/>
          <p:cNvSpPr/>
          <p:nvPr/>
        </p:nvSpPr>
        <p:spPr>
          <a:xfrm flipV="1">
            <a:off x="762000" y="4191000"/>
            <a:ext cx="762000" cy="152400"/>
          </a:xfrm>
          <a:custGeom>
            <a:avLst/>
            <a:gdLst/>
            <a:ahLst/>
            <a:cxnLst/>
            <a:rect l="l" t="t" r="r" b="b"/>
            <a:pathLst>
              <a:path w="3587750" h="722629">
                <a:moveTo>
                  <a:pt x="3587496" y="722376"/>
                </a:moveTo>
                <a:lnTo>
                  <a:pt x="0" y="722376"/>
                </a:lnTo>
                <a:lnTo>
                  <a:pt x="0" y="0"/>
                </a:lnTo>
                <a:lnTo>
                  <a:pt x="3587496" y="0"/>
                </a:lnTo>
                <a:lnTo>
                  <a:pt x="3587496" y="722376"/>
                </a:lnTo>
                <a:close/>
              </a:path>
            </a:pathLst>
          </a:custGeom>
          <a:ln w="38100">
            <a:solidFill>
              <a:srgbClr val="00B0F0"/>
            </a:solidFill>
          </a:ln>
        </p:spPr>
        <p:txBody>
          <a:bodyPr wrap="square" lIns="0" tIns="0" rIns="0" bIns="0" rtlCol="0"/>
          <a:lstStyle/>
          <a:p>
            <a:pPr algn="ctr"/>
            <a:endParaRPr dirty="0"/>
          </a:p>
        </p:txBody>
      </p:sp>
      <p:sp>
        <p:nvSpPr>
          <p:cNvPr id="39" name="object 25"/>
          <p:cNvSpPr/>
          <p:nvPr/>
        </p:nvSpPr>
        <p:spPr>
          <a:xfrm flipV="1">
            <a:off x="762000" y="3352800"/>
            <a:ext cx="762000" cy="152400"/>
          </a:xfrm>
          <a:custGeom>
            <a:avLst/>
            <a:gdLst/>
            <a:ahLst/>
            <a:cxnLst/>
            <a:rect l="l" t="t" r="r" b="b"/>
            <a:pathLst>
              <a:path w="3587750" h="722629">
                <a:moveTo>
                  <a:pt x="3587496" y="722376"/>
                </a:moveTo>
                <a:lnTo>
                  <a:pt x="0" y="722376"/>
                </a:lnTo>
                <a:lnTo>
                  <a:pt x="0" y="0"/>
                </a:lnTo>
                <a:lnTo>
                  <a:pt x="3587496" y="0"/>
                </a:lnTo>
                <a:lnTo>
                  <a:pt x="3587496" y="722376"/>
                </a:lnTo>
                <a:close/>
              </a:path>
            </a:pathLst>
          </a:custGeom>
          <a:ln w="38100">
            <a:solidFill>
              <a:srgbClr val="00B0F0"/>
            </a:solidFill>
          </a:ln>
        </p:spPr>
        <p:txBody>
          <a:bodyPr wrap="square" lIns="0" tIns="0" rIns="0" bIns="0" rtlCol="0"/>
          <a:lstStyle/>
          <a:p>
            <a:pPr algn="ctr"/>
            <a:endParaRPr dirty="0"/>
          </a:p>
        </p:txBody>
      </p:sp>
      <p:pic>
        <p:nvPicPr>
          <p:cNvPr id="40" name="Picture 39"/>
          <p:cNvPicPr>
            <a:picLocks noChangeAspect="1"/>
          </p:cNvPicPr>
          <p:nvPr/>
        </p:nvPicPr>
        <p:blipFill>
          <a:blip r:embed="rId4"/>
          <a:stretch>
            <a:fillRect/>
          </a:stretch>
        </p:blipFill>
        <p:spPr>
          <a:xfrm>
            <a:off x="2390943" y="3267105"/>
            <a:ext cx="619048" cy="228571"/>
          </a:xfrm>
          <a:prstGeom prst="rect">
            <a:avLst/>
          </a:prstGeom>
          <a:ln w="38100">
            <a:solidFill>
              <a:srgbClr val="00A1DE"/>
            </a:solidFill>
          </a:ln>
        </p:spPr>
      </p:pic>
      <p:pic>
        <p:nvPicPr>
          <p:cNvPr id="41" name="Picture 40"/>
          <p:cNvPicPr>
            <a:picLocks noChangeAspect="1"/>
          </p:cNvPicPr>
          <p:nvPr/>
        </p:nvPicPr>
        <p:blipFill>
          <a:blip r:embed="rId5"/>
          <a:stretch>
            <a:fillRect/>
          </a:stretch>
        </p:blipFill>
        <p:spPr>
          <a:xfrm>
            <a:off x="2390943" y="4191000"/>
            <a:ext cx="828571" cy="238095"/>
          </a:xfrm>
          <a:prstGeom prst="rect">
            <a:avLst/>
          </a:prstGeom>
          <a:ln w="38100">
            <a:solidFill>
              <a:srgbClr val="00A1DE"/>
            </a:solidFill>
          </a:ln>
        </p:spPr>
      </p:pic>
      <p:pic>
        <p:nvPicPr>
          <p:cNvPr id="42" name="Picture 41"/>
          <p:cNvPicPr>
            <a:picLocks noChangeAspect="1"/>
          </p:cNvPicPr>
          <p:nvPr/>
        </p:nvPicPr>
        <p:blipFill>
          <a:blip r:embed="rId6"/>
          <a:stretch>
            <a:fillRect/>
          </a:stretch>
        </p:blipFill>
        <p:spPr>
          <a:xfrm>
            <a:off x="2390943" y="5486400"/>
            <a:ext cx="1342857" cy="238095"/>
          </a:xfrm>
          <a:prstGeom prst="rect">
            <a:avLst/>
          </a:prstGeom>
          <a:ln w="38100">
            <a:solidFill>
              <a:srgbClr val="00A1DE"/>
            </a:solidFill>
          </a:ln>
        </p:spPr>
      </p:pic>
      <p:cxnSp>
        <p:nvCxnSpPr>
          <p:cNvPr id="43" name="Straight Arrow Connector 42"/>
          <p:cNvCxnSpPr/>
          <p:nvPr/>
        </p:nvCxnSpPr>
        <p:spPr>
          <a:xfrm>
            <a:off x="1524000" y="3429000"/>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524000" y="4286190"/>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524000" y="5572095"/>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38</a:t>
            </a:fld>
            <a:endParaRPr lang="en-US" dirty="0"/>
          </a:p>
        </p:txBody>
      </p:sp>
      <p:grpSp>
        <p:nvGrpSpPr>
          <p:cNvPr id="47" name="Group 46"/>
          <p:cNvGrpSpPr/>
          <p:nvPr/>
        </p:nvGrpSpPr>
        <p:grpSpPr>
          <a:xfrm>
            <a:off x="524352" y="1066800"/>
            <a:ext cx="8095297" cy="1077218"/>
            <a:chOff x="1183005" y="1143000"/>
            <a:chExt cx="7960995" cy="1005723"/>
          </a:xfrm>
          <a:noFill/>
        </p:grpSpPr>
        <p:grpSp>
          <p:nvGrpSpPr>
            <p:cNvPr id="48" name="Group 47"/>
            <p:cNvGrpSpPr/>
            <p:nvPr/>
          </p:nvGrpSpPr>
          <p:grpSpPr>
            <a:xfrm>
              <a:off x="2329815" y="1144524"/>
              <a:ext cx="982980" cy="923330"/>
              <a:chOff x="1789176" y="1144524"/>
              <a:chExt cx="982980" cy="923330"/>
            </a:xfrm>
            <a:grpFill/>
          </p:grpSpPr>
          <p:sp>
            <p:nvSpPr>
              <p:cNvPr id="8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9"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9" name="Group 48"/>
            <p:cNvGrpSpPr/>
            <p:nvPr/>
          </p:nvGrpSpPr>
          <p:grpSpPr>
            <a:xfrm>
              <a:off x="3482721" y="1143000"/>
              <a:ext cx="990600" cy="1005723"/>
              <a:chOff x="2971800" y="1143000"/>
              <a:chExt cx="990600" cy="1005723"/>
            </a:xfrm>
            <a:grpFill/>
          </p:grpSpPr>
          <p:sp>
            <p:nvSpPr>
              <p:cNvPr id="8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7"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50" name="Group 49"/>
            <p:cNvGrpSpPr/>
            <p:nvPr/>
          </p:nvGrpSpPr>
          <p:grpSpPr>
            <a:xfrm>
              <a:off x="5796153" y="1143000"/>
              <a:ext cx="982980" cy="923330"/>
              <a:chOff x="5218176" y="1143000"/>
              <a:chExt cx="982980" cy="923330"/>
            </a:xfrm>
            <a:grpFill/>
          </p:grpSpPr>
          <p:sp>
            <p:nvSpPr>
              <p:cNvPr id="8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5"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51" name="Straight Arrow Connector 50"/>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6978015" y="1143000"/>
              <a:ext cx="982980" cy="923330"/>
              <a:chOff x="5218176" y="1143000"/>
              <a:chExt cx="982980" cy="923330"/>
            </a:xfrm>
            <a:grpFill/>
          </p:grpSpPr>
          <p:sp>
            <p:nvSpPr>
              <p:cNvPr id="8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55" name="Group 54"/>
            <p:cNvGrpSpPr/>
            <p:nvPr/>
          </p:nvGrpSpPr>
          <p:grpSpPr>
            <a:xfrm>
              <a:off x="1183005" y="1143000"/>
              <a:ext cx="982980" cy="923330"/>
              <a:chOff x="1789176" y="1144524"/>
              <a:chExt cx="982980" cy="923330"/>
            </a:xfrm>
            <a:grpFill/>
          </p:grpSpPr>
          <p:sp>
            <p:nvSpPr>
              <p:cNvPr id="8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56" name="Straight Arrow Connector 55"/>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8161020" y="1143000"/>
              <a:ext cx="982980" cy="879475"/>
              <a:chOff x="5218176" y="1143000"/>
              <a:chExt cx="982980" cy="879475"/>
            </a:xfrm>
            <a:grpFill/>
          </p:grpSpPr>
          <p:sp>
            <p:nvSpPr>
              <p:cNvPr id="7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9" name="Group 58"/>
            <p:cNvGrpSpPr/>
            <p:nvPr/>
          </p:nvGrpSpPr>
          <p:grpSpPr>
            <a:xfrm>
              <a:off x="4648200" y="1143000"/>
              <a:ext cx="990600" cy="1005723"/>
              <a:chOff x="2971800" y="1143000"/>
              <a:chExt cx="990600" cy="1005723"/>
            </a:xfrm>
            <a:grpFill/>
          </p:grpSpPr>
          <p:sp>
            <p:nvSpPr>
              <p:cNvPr id="7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7"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60" name="Straight Arrow Connector 59"/>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8342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Provider Supervisor to Review and Request Revision</a:t>
            </a:r>
            <a:endParaRPr sz="1400" dirty="0" smtClean="0">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a:solidFill>
                  <a:srgbClr val="091D5D"/>
                </a:solidFill>
                <a:latin typeface="Arial"/>
                <a:cs typeface="Arial"/>
              </a:rPr>
              <a:t>Review the </a:t>
            </a:r>
            <a:r>
              <a:rPr lang="en-US" sz="1400" dirty="0" smtClean="0">
                <a:solidFill>
                  <a:srgbClr val="091D5D"/>
                </a:solidFill>
                <a:latin typeface="Arial"/>
                <a:cs typeface="Arial"/>
              </a:rPr>
              <a:t>content that the Data Entry User has written.</a:t>
            </a:r>
            <a:endParaRPr sz="1400" dirty="0">
              <a:latin typeface="Arial"/>
              <a:cs typeface="Arial"/>
            </a:endParaRPr>
          </a:p>
        </p:txBody>
      </p:sp>
      <p:sp>
        <p:nvSpPr>
          <p:cNvPr id="38" name="object 25"/>
          <p:cNvSpPr/>
          <p:nvPr/>
        </p:nvSpPr>
        <p:spPr>
          <a:xfrm>
            <a:off x="381000" y="3810001"/>
            <a:ext cx="3886200" cy="1295400"/>
          </a:xfrm>
          <a:custGeom>
            <a:avLst/>
            <a:gdLst/>
            <a:ahLst/>
            <a:cxnLst/>
            <a:rect l="l" t="t" r="r" b="b"/>
            <a:pathLst>
              <a:path w="1126490" h="381000">
                <a:moveTo>
                  <a:pt x="1126236" y="381000"/>
                </a:moveTo>
                <a:lnTo>
                  <a:pt x="0" y="381000"/>
                </a:lnTo>
                <a:lnTo>
                  <a:pt x="0" y="0"/>
                </a:lnTo>
                <a:lnTo>
                  <a:pt x="1126236" y="0"/>
                </a:lnTo>
                <a:lnTo>
                  <a:pt x="1126236" y="381000"/>
                </a:lnTo>
                <a:close/>
              </a:path>
            </a:pathLst>
          </a:custGeom>
          <a:ln w="38100">
            <a:solidFill>
              <a:srgbClr val="00B0F0"/>
            </a:solidFill>
          </a:ln>
        </p:spPr>
        <p:txBody>
          <a:bodyPr wrap="square" lIns="0" tIns="0" rIns="0" bIns="0" rtlCol="0"/>
          <a:lstStyle/>
          <a:p>
            <a:pPr algn="ctr"/>
            <a:endParaRPr sz="1200" dirty="0"/>
          </a:p>
        </p:txBody>
      </p:sp>
      <p:pic>
        <p:nvPicPr>
          <p:cNvPr id="6" name="Picture 5"/>
          <p:cNvPicPr>
            <a:picLocks noChangeAspect="1"/>
          </p:cNvPicPr>
          <p:nvPr/>
        </p:nvPicPr>
        <p:blipFill>
          <a:blip r:embed="rId3"/>
          <a:stretch>
            <a:fillRect/>
          </a:stretch>
        </p:blipFill>
        <p:spPr>
          <a:xfrm>
            <a:off x="216031" y="3187706"/>
            <a:ext cx="8711939" cy="3158002"/>
          </a:xfrm>
          <a:prstGeom prst="rect">
            <a:avLst/>
          </a:prstGeom>
        </p:spPr>
      </p:pic>
      <p:pic>
        <p:nvPicPr>
          <p:cNvPr id="62" name="Picture 61"/>
          <p:cNvPicPr>
            <a:picLocks noChangeAspect="1"/>
          </p:cNvPicPr>
          <p:nvPr/>
        </p:nvPicPr>
        <p:blipFill>
          <a:blip r:embed="rId4"/>
          <a:stretch>
            <a:fillRect/>
          </a:stretch>
        </p:blipFill>
        <p:spPr>
          <a:xfrm>
            <a:off x="2743200" y="3505200"/>
            <a:ext cx="5933333" cy="2323809"/>
          </a:xfrm>
          <a:prstGeom prst="rect">
            <a:avLst/>
          </a:prstGeom>
          <a:ln w="38100">
            <a:solidFill>
              <a:srgbClr val="00A1DE"/>
            </a:solidFill>
          </a:ln>
        </p:spPr>
      </p:pic>
      <p:cxnSp>
        <p:nvCxnSpPr>
          <p:cNvPr id="63" name="Straight Arrow Connector 62"/>
          <p:cNvCxnSpPr/>
          <p:nvPr/>
        </p:nvCxnSpPr>
        <p:spPr>
          <a:xfrm flipV="1">
            <a:off x="1676400" y="3657600"/>
            <a:ext cx="1066800" cy="228600"/>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39</a:t>
            </a:fld>
            <a:endParaRPr lang="en-US" dirty="0"/>
          </a:p>
        </p:txBody>
      </p:sp>
      <p:grpSp>
        <p:nvGrpSpPr>
          <p:cNvPr id="96" name="Group 95"/>
          <p:cNvGrpSpPr/>
          <p:nvPr/>
        </p:nvGrpSpPr>
        <p:grpSpPr>
          <a:xfrm>
            <a:off x="524352" y="1066800"/>
            <a:ext cx="8095297" cy="1077218"/>
            <a:chOff x="1183005" y="1143000"/>
            <a:chExt cx="7960995" cy="1005723"/>
          </a:xfrm>
          <a:noFill/>
        </p:grpSpPr>
        <p:grpSp>
          <p:nvGrpSpPr>
            <p:cNvPr id="97" name="Group 96"/>
            <p:cNvGrpSpPr/>
            <p:nvPr/>
          </p:nvGrpSpPr>
          <p:grpSpPr>
            <a:xfrm>
              <a:off x="2329815" y="1144524"/>
              <a:ext cx="982980" cy="923330"/>
              <a:chOff x="1789176" y="1144524"/>
              <a:chExt cx="982980" cy="923330"/>
            </a:xfrm>
            <a:grpFill/>
          </p:grpSpPr>
          <p:sp>
            <p:nvSpPr>
              <p:cNvPr id="12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23"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98" name="Group 97"/>
            <p:cNvGrpSpPr/>
            <p:nvPr/>
          </p:nvGrpSpPr>
          <p:grpSpPr>
            <a:xfrm>
              <a:off x="3482721" y="1143000"/>
              <a:ext cx="990600" cy="1005723"/>
              <a:chOff x="2971800" y="1143000"/>
              <a:chExt cx="990600" cy="1005723"/>
            </a:xfrm>
            <a:grpFill/>
          </p:grpSpPr>
          <p:sp>
            <p:nvSpPr>
              <p:cNvPr id="12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21"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99" name="Group 98"/>
            <p:cNvGrpSpPr/>
            <p:nvPr/>
          </p:nvGrpSpPr>
          <p:grpSpPr>
            <a:xfrm>
              <a:off x="5796153" y="1143000"/>
              <a:ext cx="982980" cy="923330"/>
              <a:chOff x="5218176" y="1143000"/>
              <a:chExt cx="982980" cy="923330"/>
            </a:xfrm>
            <a:grpFill/>
          </p:grpSpPr>
          <p:sp>
            <p:nvSpPr>
              <p:cNvPr id="11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9"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100" name="Straight Arrow Connector 99"/>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6978015" y="1143000"/>
              <a:ext cx="982980" cy="923330"/>
              <a:chOff x="5218176" y="1143000"/>
              <a:chExt cx="982980" cy="923330"/>
            </a:xfrm>
            <a:grpFill/>
          </p:grpSpPr>
          <p:sp>
            <p:nvSpPr>
              <p:cNvPr id="11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7"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104" name="Group 103"/>
            <p:cNvGrpSpPr/>
            <p:nvPr/>
          </p:nvGrpSpPr>
          <p:grpSpPr>
            <a:xfrm>
              <a:off x="1183005" y="1143000"/>
              <a:ext cx="982980" cy="923330"/>
              <a:chOff x="1789176" y="1144524"/>
              <a:chExt cx="982980" cy="923330"/>
            </a:xfrm>
            <a:grpFill/>
          </p:grpSpPr>
          <p:sp>
            <p:nvSpPr>
              <p:cNvPr id="114"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5"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105" name="Straight Arrow Connector 104"/>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8161020" y="1143000"/>
              <a:ext cx="982980" cy="879475"/>
              <a:chOff x="5218176" y="1143000"/>
              <a:chExt cx="982980" cy="879475"/>
            </a:xfrm>
            <a:grpFill/>
          </p:grpSpPr>
          <p:sp>
            <p:nvSpPr>
              <p:cNvPr id="11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3"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108" name="Group 107"/>
            <p:cNvGrpSpPr/>
            <p:nvPr/>
          </p:nvGrpSpPr>
          <p:grpSpPr>
            <a:xfrm>
              <a:off x="4648200" y="1143000"/>
              <a:ext cx="990600" cy="1005723"/>
              <a:chOff x="2971800" y="1143000"/>
              <a:chExt cx="990600" cy="1005723"/>
            </a:xfrm>
            <a:grpFill/>
          </p:grpSpPr>
          <p:sp>
            <p:nvSpPr>
              <p:cNvPr id="11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11"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109" name="Straight Arrow Connector 108"/>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3344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913755"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Overview of Progress Summaries</a:t>
            </a:r>
            <a:endParaRPr sz="2400" dirty="0">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4</a:t>
            </a:fld>
            <a:endParaRPr lang="en-US" dirty="0"/>
          </a:p>
        </p:txBody>
      </p:sp>
    </p:spTree>
    <p:extLst>
      <p:ext uri="{BB962C8B-B14F-4D97-AF65-F5344CB8AC3E}">
        <p14:creationId xmlns:p14="http://schemas.microsoft.com/office/powerpoint/2010/main" val="653367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44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8074660" cy="1046440"/>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Provider Supervisor to Review and Request Revision</a:t>
            </a:r>
            <a:endParaRPr sz="1400" dirty="0" smtClean="0">
              <a:latin typeface="Arial"/>
              <a:cs typeface="Arial"/>
            </a:endParaRPr>
          </a:p>
          <a:p>
            <a:pPr>
              <a:lnSpc>
                <a:spcPct val="100000"/>
              </a:lnSpc>
            </a:pPr>
            <a:endParaRPr lang="en-US" sz="1200" dirty="0" smtClean="0">
              <a:solidFill>
                <a:srgbClr val="091D5D"/>
              </a:solidFill>
              <a:latin typeface="Arial"/>
              <a:cs typeface="Arial"/>
            </a:endParaRPr>
          </a:p>
          <a:p>
            <a:r>
              <a:rPr lang="en-US" sz="1400" spc="-5" dirty="0">
                <a:solidFill>
                  <a:srgbClr val="091D5D"/>
                </a:solidFill>
                <a:latin typeface="Arial"/>
                <a:cs typeface="Arial"/>
              </a:rPr>
              <a:t>Provider Supervisors </a:t>
            </a:r>
            <a:r>
              <a:rPr lang="en-US" sz="1400" spc="-5" dirty="0" smtClean="0">
                <a:solidFill>
                  <a:srgbClr val="091D5D"/>
                </a:solidFill>
                <a:latin typeface="Arial"/>
                <a:cs typeface="Arial"/>
              </a:rPr>
              <a:t>have </a:t>
            </a:r>
            <a:r>
              <a:rPr lang="en-US" sz="1400" spc="-5" dirty="0">
                <a:solidFill>
                  <a:srgbClr val="091D5D"/>
                </a:solidFill>
                <a:latin typeface="Arial"/>
                <a:cs typeface="Arial"/>
              </a:rPr>
              <a:t>the ability to request internal revisions from Data Entry </a:t>
            </a:r>
            <a:r>
              <a:rPr lang="en-US" sz="1400" spc="-5" dirty="0" smtClean="0">
                <a:solidFill>
                  <a:srgbClr val="091D5D"/>
                </a:solidFill>
                <a:latin typeface="Arial"/>
                <a:cs typeface="Arial"/>
              </a:rPr>
              <a:t>Users. </a:t>
            </a:r>
            <a:r>
              <a:rPr lang="en-US" sz="1400" dirty="0" smtClean="0">
                <a:solidFill>
                  <a:srgbClr val="091D5D"/>
                </a:solidFill>
                <a:latin typeface="Arial"/>
                <a:cs typeface="Arial"/>
              </a:rPr>
              <a:t>If any changes are required or information needs to be added, insert </a:t>
            </a:r>
            <a:r>
              <a:rPr lang="en-US" sz="1400" dirty="0">
                <a:solidFill>
                  <a:srgbClr val="091D5D"/>
                </a:solidFill>
                <a:latin typeface="Arial"/>
                <a:cs typeface="Arial"/>
              </a:rPr>
              <a:t>text in the </a:t>
            </a:r>
            <a:r>
              <a:rPr lang="en-US" sz="1400" dirty="0" smtClean="0">
                <a:solidFill>
                  <a:srgbClr val="091D5D"/>
                </a:solidFill>
                <a:latin typeface="Arial"/>
                <a:cs typeface="Arial"/>
              </a:rPr>
              <a:t>Provider Supervisor Comments </a:t>
            </a:r>
            <a:r>
              <a:rPr lang="en-US" sz="1400" dirty="0">
                <a:solidFill>
                  <a:srgbClr val="091D5D"/>
                </a:solidFill>
                <a:latin typeface="Arial"/>
                <a:cs typeface="Arial"/>
              </a:rPr>
              <a:t>field to explain </a:t>
            </a:r>
            <a:r>
              <a:rPr lang="en-US" sz="1400" dirty="0" smtClean="0">
                <a:solidFill>
                  <a:srgbClr val="091D5D"/>
                </a:solidFill>
                <a:latin typeface="Arial"/>
                <a:cs typeface="Arial"/>
              </a:rPr>
              <a:t>the required revisions. </a:t>
            </a:r>
            <a:endParaRPr sz="1400" dirty="0">
              <a:latin typeface="Arial"/>
              <a:cs typeface="Arial"/>
            </a:endParaRPr>
          </a:p>
        </p:txBody>
      </p:sp>
      <p:pic>
        <p:nvPicPr>
          <p:cNvPr id="5" name="Picture 4"/>
          <p:cNvPicPr>
            <a:picLocks noChangeAspect="1"/>
          </p:cNvPicPr>
          <p:nvPr/>
        </p:nvPicPr>
        <p:blipFill>
          <a:blip r:embed="rId7"/>
          <a:stretch>
            <a:fillRect/>
          </a:stretch>
        </p:blipFill>
        <p:spPr>
          <a:xfrm>
            <a:off x="216031" y="3124200"/>
            <a:ext cx="8711939" cy="3151905"/>
          </a:xfrm>
          <a:prstGeom prst="rect">
            <a:avLst/>
          </a:prstGeom>
        </p:spPr>
      </p:pic>
      <p:sp>
        <p:nvSpPr>
          <p:cNvPr id="4" name="TextBox 3"/>
          <p:cNvSpPr txBox="1"/>
          <p:nvPr/>
        </p:nvSpPr>
        <p:spPr>
          <a:xfrm>
            <a:off x="911225" y="6324600"/>
            <a:ext cx="7315200" cy="443341"/>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vert="horz" wrap="square" lIns="88900" tIns="88900" rIns="88900" bIns="88900" rtlCol="0" anchor="ctr">
            <a:noAutofit/>
          </a:bodyPr>
          <a:lstStyle/>
          <a:p>
            <a:pPr algn="ctr">
              <a:spcBef>
                <a:spcPct val="20000"/>
              </a:spcBef>
              <a:spcAft>
                <a:spcPct val="0"/>
              </a:spcAft>
            </a:pPr>
            <a:r>
              <a:rPr lang="en-US" sz="1400" b="1" spc="-5" dirty="0" smtClean="0">
                <a:solidFill>
                  <a:srgbClr val="091D5D"/>
                </a:solidFill>
                <a:latin typeface="Arial"/>
                <a:cs typeface="Arial"/>
              </a:rPr>
              <a:t>NOTE: Provider Supervisors now also </a:t>
            </a:r>
            <a:r>
              <a:rPr lang="en-US" sz="1400" b="1" spc="-5" dirty="0">
                <a:solidFill>
                  <a:srgbClr val="091D5D"/>
                </a:solidFill>
                <a:latin typeface="Arial"/>
                <a:cs typeface="Arial"/>
              </a:rPr>
              <a:t>have the ability to request internal revisions from Data Entry </a:t>
            </a:r>
            <a:r>
              <a:rPr lang="en-US" sz="1400" b="1" spc="-5" dirty="0" smtClean="0">
                <a:solidFill>
                  <a:srgbClr val="091D5D"/>
                </a:solidFill>
                <a:latin typeface="Arial"/>
                <a:cs typeface="Arial"/>
              </a:rPr>
              <a:t>Users on Objectives and Assessments</a:t>
            </a:r>
            <a:endParaRPr lang="en-US" sz="1400" b="1" dirty="0">
              <a:solidFill>
                <a:schemeClr val="tx2"/>
              </a:solidFill>
            </a:endParaRPr>
          </a:p>
        </p:txBody>
      </p:sp>
      <p:sp>
        <p:nvSpPr>
          <p:cNvPr id="3" name="Slide Number Placeholder 2"/>
          <p:cNvSpPr>
            <a:spLocks noGrp="1"/>
          </p:cNvSpPr>
          <p:nvPr>
            <p:ph type="sldNum" sz="quarter" idx="7"/>
          </p:nvPr>
        </p:nvSpPr>
        <p:spPr/>
        <p:txBody>
          <a:bodyPr/>
          <a:lstStyle/>
          <a:p>
            <a:pPr algn="r"/>
            <a:fld id="{81D60167-4931-47E6-BA6A-407CBD079E47}" type="slidenum">
              <a:rPr lang="en-US" smtClean="0"/>
              <a:pPr algn="r"/>
              <a:t>40</a:t>
            </a:fld>
            <a:endParaRPr lang="en-US" dirty="0"/>
          </a:p>
        </p:txBody>
      </p:sp>
      <p:grpSp>
        <p:nvGrpSpPr>
          <p:cNvPr id="37" name="Group 36"/>
          <p:cNvGrpSpPr/>
          <p:nvPr/>
        </p:nvGrpSpPr>
        <p:grpSpPr>
          <a:xfrm>
            <a:off x="524352" y="1066800"/>
            <a:ext cx="8095297" cy="1077218"/>
            <a:chOff x="1183005" y="1143000"/>
            <a:chExt cx="7960995" cy="1005723"/>
          </a:xfrm>
          <a:noFill/>
        </p:grpSpPr>
        <p:grpSp>
          <p:nvGrpSpPr>
            <p:cNvPr id="38" name="Group 37"/>
            <p:cNvGrpSpPr/>
            <p:nvPr/>
          </p:nvGrpSpPr>
          <p:grpSpPr>
            <a:xfrm>
              <a:off x="2329815" y="1144524"/>
              <a:ext cx="982980" cy="923330"/>
              <a:chOff x="1789176" y="1144524"/>
              <a:chExt cx="982980" cy="923330"/>
            </a:xfrm>
            <a:grpFill/>
          </p:grpSpPr>
          <p:sp>
            <p:nvSpPr>
              <p:cNvPr id="76"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7"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39" name="Group 38"/>
            <p:cNvGrpSpPr/>
            <p:nvPr/>
          </p:nvGrpSpPr>
          <p:grpSpPr>
            <a:xfrm>
              <a:off x="3482721" y="1143000"/>
              <a:ext cx="990600" cy="1005723"/>
              <a:chOff x="2971800" y="1143000"/>
              <a:chExt cx="990600" cy="1005723"/>
            </a:xfrm>
            <a:grpFill/>
          </p:grpSpPr>
          <p:sp>
            <p:nvSpPr>
              <p:cNvPr id="6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3"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0" name="Group 39"/>
            <p:cNvGrpSpPr/>
            <p:nvPr/>
          </p:nvGrpSpPr>
          <p:grpSpPr>
            <a:xfrm>
              <a:off x="5796153" y="1143000"/>
              <a:ext cx="982980" cy="923330"/>
              <a:chOff x="5218176" y="1143000"/>
              <a:chExt cx="982980" cy="923330"/>
            </a:xfrm>
            <a:grpFill/>
          </p:grpSpPr>
          <p:sp>
            <p:nvSpPr>
              <p:cNvPr id="6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1" name="Straight Arrow Connector 40"/>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978015" y="1143000"/>
              <a:ext cx="982980" cy="923330"/>
              <a:chOff x="5218176" y="1143000"/>
              <a:chExt cx="982980" cy="923330"/>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46" name="Group 45"/>
            <p:cNvGrpSpPr/>
            <p:nvPr/>
          </p:nvGrpSpPr>
          <p:grpSpPr>
            <a:xfrm>
              <a:off x="1183005" y="1143000"/>
              <a:ext cx="982980" cy="923330"/>
              <a:chOff x="1789176" y="1144524"/>
              <a:chExt cx="982980" cy="923330"/>
            </a:xfrm>
            <a:grpFill/>
          </p:grpSpPr>
          <p:sp>
            <p:nvSpPr>
              <p:cNvPr id="56"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47" name="Straight Arrow Connector 46"/>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8161020" y="1143000"/>
              <a:ext cx="982980" cy="879475"/>
              <a:chOff x="5218176" y="1143000"/>
              <a:chExt cx="982980" cy="879475"/>
            </a:xfrm>
            <a:grp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0" name="Group 49"/>
            <p:cNvGrpSpPr/>
            <p:nvPr/>
          </p:nvGrpSpPr>
          <p:grpSpPr>
            <a:xfrm>
              <a:off x="4648200" y="1143000"/>
              <a:ext cx="990600" cy="1005723"/>
              <a:chOff x="2971800" y="1143000"/>
              <a:chExt cx="990600" cy="1005723"/>
            </a:xfrm>
            <a:grpFill/>
          </p:grpSpPr>
          <p:sp>
            <p:nvSpPr>
              <p:cNvPr id="5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3"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1" name="Straight Arrow Connector 50"/>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1628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830997"/>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2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Provider Supervisor to Review and Request Revision</a:t>
            </a:r>
            <a:endParaRPr sz="1400" dirty="0">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a:solidFill>
                  <a:srgbClr val="091D5D"/>
                </a:solidFill>
                <a:latin typeface="Arial"/>
                <a:cs typeface="Arial"/>
              </a:rPr>
              <a:t>Click “</a:t>
            </a:r>
            <a:r>
              <a:rPr lang="en-US" sz="1400" dirty="0" smtClean="0">
                <a:solidFill>
                  <a:srgbClr val="091D5D"/>
                </a:solidFill>
                <a:latin typeface="Arial"/>
                <a:cs typeface="Arial"/>
              </a:rPr>
              <a:t>Request Internal </a:t>
            </a:r>
            <a:r>
              <a:rPr lang="en-US" sz="1400" dirty="0">
                <a:solidFill>
                  <a:srgbClr val="091D5D"/>
                </a:solidFill>
                <a:latin typeface="Arial"/>
                <a:cs typeface="Arial"/>
              </a:rPr>
              <a:t>Revision</a:t>
            </a:r>
            <a:r>
              <a:rPr lang="en-US" sz="1400" dirty="0" smtClean="0">
                <a:solidFill>
                  <a:srgbClr val="091D5D"/>
                </a:solidFill>
                <a:latin typeface="Arial"/>
                <a:cs typeface="Arial"/>
              </a:rPr>
              <a:t>.” </a:t>
            </a:r>
            <a:r>
              <a:rPr lang="en-US" sz="1400" dirty="0">
                <a:solidFill>
                  <a:srgbClr val="091D5D"/>
                </a:solidFill>
                <a:latin typeface="Arial"/>
                <a:cs typeface="Arial"/>
              </a:rPr>
              <a:t>This </a:t>
            </a:r>
            <a:r>
              <a:rPr lang="en-US" sz="1400" dirty="0" smtClean="0">
                <a:solidFill>
                  <a:srgbClr val="091D5D"/>
                </a:solidFill>
                <a:latin typeface="Arial"/>
                <a:cs typeface="Arial"/>
              </a:rPr>
              <a:t>action will </a:t>
            </a:r>
            <a:r>
              <a:rPr lang="en-US" sz="1400" dirty="0">
                <a:solidFill>
                  <a:srgbClr val="091D5D"/>
                </a:solidFill>
                <a:latin typeface="Arial"/>
                <a:cs typeface="Arial"/>
              </a:rPr>
              <a:t>send an alert to the </a:t>
            </a:r>
            <a:r>
              <a:rPr lang="en-US" sz="1400" dirty="0" smtClean="0">
                <a:solidFill>
                  <a:srgbClr val="091D5D"/>
                </a:solidFill>
                <a:latin typeface="Arial"/>
                <a:cs typeface="Arial"/>
              </a:rPr>
              <a:t>Data Entry User that </a:t>
            </a:r>
            <a:r>
              <a:rPr lang="en-US" sz="1400" dirty="0">
                <a:solidFill>
                  <a:srgbClr val="091D5D"/>
                </a:solidFill>
                <a:latin typeface="Arial"/>
                <a:cs typeface="Arial"/>
              </a:rPr>
              <a:t>a revision was </a:t>
            </a:r>
            <a:r>
              <a:rPr lang="en-US" sz="1400" dirty="0" smtClean="0">
                <a:solidFill>
                  <a:srgbClr val="091D5D"/>
                </a:solidFill>
                <a:latin typeface="Arial"/>
                <a:cs typeface="Arial"/>
              </a:rPr>
              <a:t>requested</a:t>
            </a:r>
            <a:r>
              <a:rPr lang="en-US" sz="1200" dirty="0" smtClean="0">
                <a:solidFill>
                  <a:srgbClr val="091D5D"/>
                </a:solidFill>
                <a:latin typeface="Arial"/>
                <a:cs typeface="Arial"/>
              </a:rPr>
              <a:t>.</a:t>
            </a:r>
            <a:endParaRPr lang="en-US" sz="1200" dirty="0">
              <a:solidFill>
                <a:srgbClr val="091D5D"/>
              </a:solidFill>
              <a:latin typeface="Arial"/>
              <a:cs typeface="Arial"/>
            </a:endParaRPr>
          </a:p>
        </p:txBody>
      </p:sp>
      <p:pic>
        <p:nvPicPr>
          <p:cNvPr id="6" name="Picture 5"/>
          <p:cNvPicPr>
            <a:picLocks noChangeAspect="1"/>
          </p:cNvPicPr>
          <p:nvPr/>
        </p:nvPicPr>
        <p:blipFill>
          <a:blip r:embed="rId3"/>
          <a:stretch>
            <a:fillRect/>
          </a:stretch>
        </p:blipFill>
        <p:spPr>
          <a:xfrm>
            <a:off x="228703" y="3791917"/>
            <a:ext cx="8711939" cy="1182727"/>
          </a:xfrm>
          <a:prstGeom prst="rect">
            <a:avLst/>
          </a:prstGeom>
        </p:spPr>
      </p:pic>
      <p:cxnSp>
        <p:nvCxnSpPr>
          <p:cNvPr id="37" name="Straight Arrow Connector 36"/>
          <p:cNvCxnSpPr/>
          <p:nvPr/>
        </p:nvCxnSpPr>
        <p:spPr>
          <a:xfrm flipH="1" flipV="1">
            <a:off x="7917488" y="3632936"/>
            <a:ext cx="686126" cy="1091464"/>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932" y="3271791"/>
            <a:ext cx="2152381" cy="333333"/>
          </a:xfrm>
          <a:prstGeom prst="rect">
            <a:avLst/>
          </a:prstGeom>
        </p:spPr>
      </p:pic>
      <p:sp>
        <p:nvSpPr>
          <p:cNvPr id="40" name="object 25"/>
          <p:cNvSpPr/>
          <p:nvPr/>
        </p:nvSpPr>
        <p:spPr>
          <a:xfrm>
            <a:off x="6748932" y="3252466"/>
            <a:ext cx="2186794" cy="369334"/>
          </a:xfrm>
          <a:custGeom>
            <a:avLst/>
            <a:gdLst/>
            <a:ahLst/>
            <a:cxnLst/>
            <a:rect l="l" t="t" r="r" b="b"/>
            <a:pathLst>
              <a:path w="1126490" h="381000">
                <a:moveTo>
                  <a:pt x="1126236" y="381000"/>
                </a:moveTo>
                <a:lnTo>
                  <a:pt x="0" y="381000"/>
                </a:lnTo>
                <a:lnTo>
                  <a:pt x="0" y="0"/>
                </a:lnTo>
                <a:lnTo>
                  <a:pt x="1126236" y="0"/>
                </a:lnTo>
                <a:lnTo>
                  <a:pt x="1126236" y="381000"/>
                </a:lnTo>
                <a:close/>
              </a:path>
            </a:pathLst>
          </a:custGeom>
          <a:ln w="38100">
            <a:solidFill>
              <a:srgbClr val="00B0F0"/>
            </a:solidFill>
          </a:ln>
        </p:spPr>
        <p:txBody>
          <a:bodyPr wrap="square" lIns="0" tIns="0" rIns="0" bIns="0" rtlCol="0"/>
          <a:lstStyle/>
          <a:p>
            <a:pPr algn="ctr"/>
            <a:endParaRPr sz="1200"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41</a:t>
            </a:fld>
            <a:endParaRPr lang="en-US" dirty="0"/>
          </a:p>
        </p:txBody>
      </p:sp>
      <p:grpSp>
        <p:nvGrpSpPr>
          <p:cNvPr id="38" name="Group 37"/>
          <p:cNvGrpSpPr/>
          <p:nvPr/>
        </p:nvGrpSpPr>
        <p:grpSpPr>
          <a:xfrm>
            <a:off x="524352" y="1066800"/>
            <a:ext cx="8095297" cy="1077218"/>
            <a:chOff x="1183005" y="1143000"/>
            <a:chExt cx="7960995" cy="1005723"/>
          </a:xfrm>
          <a:noFill/>
        </p:grpSpPr>
        <p:grpSp>
          <p:nvGrpSpPr>
            <p:cNvPr id="39" name="Group 38"/>
            <p:cNvGrpSpPr/>
            <p:nvPr/>
          </p:nvGrpSpPr>
          <p:grpSpPr>
            <a:xfrm>
              <a:off x="2329815" y="1144524"/>
              <a:ext cx="982980" cy="923330"/>
              <a:chOff x="1789176" y="1144524"/>
              <a:chExt cx="982980" cy="923330"/>
            </a:xfrm>
            <a:grpFill/>
          </p:grpSpPr>
          <p:sp>
            <p:nvSpPr>
              <p:cNvPr id="8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1" name="Group 40"/>
            <p:cNvGrpSpPr/>
            <p:nvPr/>
          </p:nvGrpSpPr>
          <p:grpSpPr>
            <a:xfrm>
              <a:off x="3482721" y="1143000"/>
              <a:ext cx="990600" cy="1005723"/>
              <a:chOff x="2971800" y="1143000"/>
              <a:chExt cx="990600" cy="1005723"/>
            </a:xfrm>
            <a:grpFill/>
          </p:grpSpPr>
          <p:sp>
            <p:nvSpPr>
              <p:cNvPr id="7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2" name="Group 41"/>
            <p:cNvGrpSpPr/>
            <p:nvPr/>
          </p:nvGrpSpPr>
          <p:grpSpPr>
            <a:xfrm>
              <a:off x="5796153" y="1143000"/>
              <a:ext cx="982980" cy="923330"/>
              <a:chOff x="5218176" y="1143000"/>
              <a:chExt cx="982980" cy="923330"/>
            </a:xfrm>
            <a:grpFill/>
          </p:grpSpPr>
          <p:sp>
            <p:nvSpPr>
              <p:cNvPr id="7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7"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3" name="Straight Arrow Connector 42"/>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978015" y="1143000"/>
              <a:ext cx="982980" cy="923330"/>
              <a:chOff x="5218176" y="1143000"/>
              <a:chExt cx="982980" cy="923330"/>
            </a:xfrm>
            <a:grpFill/>
          </p:grpSpPr>
          <p:sp>
            <p:nvSpPr>
              <p:cNvPr id="6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48" name="Group 47"/>
            <p:cNvGrpSpPr/>
            <p:nvPr/>
          </p:nvGrpSpPr>
          <p:grpSpPr>
            <a:xfrm>
              <a:off x="1183005" y="1143000"/>
              <a:ext cx="982980" cy="923330"/>
              <a:chOff x="1789176" y="1144524"/>
              <a:chExt cx="982980" cy="923330"/>
            </a:xfrm>
            <a:grpFill/>
          </p:grpSpPr>
          <p:sp>
            <p:nvSpPr>
              <p:cNvPr id="5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49" name="Straight Arrow Connector 48"/>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161020" y="1143000"/>
              <a:ext cx="982980" cy="879475"/>
              <a:chOff x="5218176" y="1143000"/>
              <a:chExt cx="982980" cy="879475"/>
            </a:xfrm>
            <a:grpFill/>
          </p:grpSpPr>
          <p:sp>
            <p:nvSpPr>
              <p:cNvPr id="5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2" name="Group 51"/>
            <p:cNvGrpSpPr/>
            <p:nvPr/>
          </p:nvGrpSpPr>
          <p:grpSpPr>
            <a:xfrm>
              <a:off x="4648200" y="1143000"/>
              <a:ext cx="990600" cy="1005723"/>
              <a:chOff x="2971800" y="1143000"/>
              <a:chExt cx="990600" cy="1005723"/>
            </a:xfrm>
            <a:grpFill/>
          </p:grpSpPr>
          <p:sp>
            <p:nvSpPr>
              <p:cNvPr id="5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5"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3" name="Straight Arrow Connector 52"/>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7085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46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1015663"/>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2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Provider Supervisor to Review and Request Revision</a:t>
            </a:r>
            <a:endParaRPr sz="1400" dirty="0">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The system will return to the Progress Summary Review Switchboard. The status of the Progress Summary will change to “Internal Revision Requested.”</a:t>
            </a:r>
            <a:endParaRPr lang="en-US" sz="1400" dirty="0">
              <a:solidFill>
                <a:srgbClr val="091D5D"/>
              </a:solidFill>
              <a:latin typeface="Arial"/>
              <a:cs typeface="Arial"/>
            </a:endParaRPr>
          </a:p>
          <a:p>
            <a:pPr>
              <a:lnSpc>
                <a:spcPct val="100000"/>
              </a:lnSpc>
            </a:pPr>
            <a:endParaRPr lang="en-US" sz="1200" dirty="0">
              <a:solidFill>
                <a:srgbClr val="091D5D"/>
              </a:solidFill>
              <a:latin typeface="Arial"/>
              <a:cs typeface="Arial"/>
            </a:endParaRPr>
          </a:p>
        </p:txBody>
      </p:sp>
      <p:pic>
        <p:nvPicPr>
          <p:cNvPr id="37" name="Picture 36"/>
          <p:cNvPicPr>
            <a:picLocks noChangeAspect="1"/>
          </p:cNvPicPr>
          <p:nvPr/>
        </p:nvPicPr>
        <p:blipFill rotWithShape="1">
          <a:blip r:embed="rId7"/>
          <a:srcRect l="57653" t="87190" r="32304" b="9483"/>
          <a:stretch/>
        </p:blipFill>
        <p:spPr>
          <a:xfrm>
            <a:off x="6158675" y="2930156"/>
            <a:ext cx="2362200" cy="334971"/>
          </a:xfrm>
          <a:prstGeom prst="rect">
            <a:avLst/>
          </a:prstGeom>
          <a:ln w="38100">
            <a:solidFill>
              <a:srgbClr val="00A1DE"/>
            </a:solidFill>
          </a:ln>
        </p:spPr>
      </p:pic>
      <p:sp>
        <p:nvSpPr>
          <p:cNvPr id="6" name="Slide Number Placeholder 5"/>
          <p:cNvSpPr>
            <a:spLocks noGrp="1"/>
          </p:cNvSpPr>
          <p:nvPr>
            <p:ph type="sldNum" sz="quarter" idx="7"/>
          </p:nvPr>
        </p:nvSpPr>
        <p:spPr/>
        <p:txBody>
          <a:bodyPr/>
          <a:lstStyle/>
          <a:p>
            <a:pPr algn="r"/>
            <a:fld id="{81D60167-4931-47E6-BA6A-407CBD079E47}" type="slidenum">
              <a:rPr lang="en-US" smtClean="0"/>
              <a:pPr algn="r"/>
              <a:t>42</a:t>
            </a:fld>
            <a:endParaRPr lang="en-US" dirty="0"/>
          </a:p>
        </p:txBody>
      </p:sp>
      <p:grpSp>
        <p:nvGrpSpPr>
          <p:cNvPr id="41" name="Group 40"/>
          <p:cNvGrpSpPr/>
          <p:nvPr/>
        </p:nvGrpSpPr>
        <p:grpSpPr>
          <a:xfrm>
            <a:off x="524352" y="1066800"/>
            <a:ext cx="8095297" cy="1077218"/>
            <a:chOff x="1183005" y="1143000"/>
            <a:chExt cx="7960995" cy="1005723"/>
          </a:xfrm>
          <a:noFill/>
        </p:grpSpPr>
        <p:grpSp>
          <p:nvGrpSpPr>
            <p:cNvPr id="42" name="Group 41"/>
            <p:cNvGrpSpPr/>
            <p:nvPr/>
          </p:nvGrpSpPr>
          <p:grpSpPr>
            <a:xfrm>
              <a:off x="2329815" y="1144524"/>
              <a:ext cx="982980" cy="923330"/>
              <a:chOff x="1789176" y="1144524"/>
              <a:chExt cx="982980" cy="923330"/>
            </a:xfrm>
            <a:grpFill/>
          </p:grpSpPr>
          <p:sp>
            <p:nvSpPr>
              <p:cNvPr id="8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3" name="Group 42"/>
            <p:cNvGrpSpPr/>
            <p:nvPr/>
          </p:nvGrpSpPr>
          <p:grpSpPr>
            <a:xfrm>
              <a:off x="3482721" y="1143000"/>
              <a:ext cx="990600" cy="1005723"/>
              <a:chOff x="2971800" y="1143000"/>
              <a:chExt cx="990600" cy="1005723"/>
            </a:xfrm>
            <a:grpFill/>
          </p:grpSpPr>
          <p:sp>
            <p:nvSpPr>
              <p:cNvPr id="8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5" name="Group 44"/>
            <p:cNvGrpSpPr/>
            <p:nvPr/>
          </p:nvGrpSpPr>
          <p:grpSpPr>
            <a:xfrm>
              <a:off x="5796153" y="1143000"/>
              <a:ext cx="982980" cy="923330"/>
              <a:chOff x="5218176" y="1143000"/>
              <a:chExt cx="982980" cy="923330"/>
            </a:xfrm>
            <a:grpFill/>
          </p:grpSpPr>
          <p:sp>
            <p:nvSpPr>
              <p:cNvPr id="7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6" name="Straight Arrow Connector 45"/>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978015" y="1143000"/>
              <a:ext cx="982980" cy="923330"/>
              <a:chOff x="5218176" y="1143000"/>
              <a:chExt cx="982980" cy="923330"/>
            </a:xfrm>
            <a:grpFill/>
          </p:grpSpPr>
          <p:sp>
            <p:nvSpPr>
              <p:cNvPr id="7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7"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50" name="Group 49"/>
            <p:cNvGrpSpPr/>
            <p:nvPr/>
          </p:nvGrpSpPr>
          <p:grpSpPr>
            <a:xfrm>
              <a:off x="1183005" y="1143000"/>
              <a:ext cx="982980" cy="923330"/>
              <a:chOff x="1789176" y="1144524"/>
              <a:chExt cx="982980" cy="923330"/>
            </a:xfrm>
            <a:grpFill/>
          </p:grpSpPr>
          <p:sp>
            <p:nvSpPr>
              <p:cNvPr id="6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51" name="Straight Arrow Connector 50"/>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8161020"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4" name="Group 53"/>
            <p:cNvGrpSpPr/>
            <p:nvPr/>
          </p:nvGrpSpPr>
          <p:grpSpPr>
            <a:xfrm>
              <a:off x="4648200" y="1143000"/>
              <a:ext cx="990600" cy="1005723"/>
              <a:chOff x="2971800" y="1143000"/>
              <a:chExt cx="990600" cy="1005723"/>
            </a:xfrm>
            <a:grpFill/>
          </p:grpSpPr>
          <p:sp>
            <p:nvSpPr>
              <p:cNvPr id="5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7"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5" name="Straight Arrow Connector 54"/>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8"/>
          <a:stretch>
            <a:fillRect/>
          </a:stretch>
        </p:blipFill>
        <p:spPr>
          <a:xfrm>
            <a:off x="718993" y="3158078"/>
            <a:ext cx="7706012" cy="3560373"/>
          </a:xfrm>
          <a:prstGeom prst="rect">
            <a:avLst/>
          </a:prstGeom>
        </p:spPr>
      </p:pic>
    </p:spTree>
    <p:extLst>
      <p:ext uri="{BB962C8B-B14F-4D97-AF65-F5344CB8AC3E}">
        <p14:creationId xmlns:p14="http://schemas.microsoft.com/office/powerpoint/2010/main" val="1528263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1046440"/>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5</a:t>
            </a:r>
            <a:r>
              <a:rPr sz="1400" b="1" dirty="0" smtClean="0">
                <a:solidFill>
                  <a:srgbClr val="091D5D"/>
                </a:solidFill>
                <a:latin typeface="Arial"/>
                <a:cs typeface="Arial"/>
              </a:rPr>
              <a:t>:</a:t>
            </a:r>
            <a:r>
              <a:rPr lang="en-US" sz="1400" b="1" spc="-5" dirty="0">
                <a:solidFill>
                  <a:srgbClr val="091D5D"/>
                </a:solidFill>
                <a:latin typeface="Arial"/>
                <a:cs typeface="Arial"/>
              </a:rPr>
              <a:t> Data Entry User Receives </a:t>
            </a:r>
            <a:r>
              <a:rPr lang="en-US" sz="1400" b="1" spc="-5" dirty="0" smtClean="0">
                <a:solidFill>
                  <a:srgbClr val="091D5D"/>
                </a:solidFill>
                <a:latin typeface="Arial"/>
                <a:cs typeface="Arial"/>
              </a:rPr>
              <a:t>Alert and </a:t>
            </a:r>
            <a:r>
              <a:rPr lang="en-US" sz="1400" b="1" spc="-5" dirty="0">
                <a:solidFill>
                  <a:srgbClr val="091D5D"/>
                </a:solidFill>
                <a:latin typeface="Arial"/>
                <a:cs typeface="Arial"/>
              </a:rPr>
              <a:t>Navigates to Form</a:t>
            </a: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Data Entry Users will receive an alert.</a:t>
            </a:r>
          </a:p>
          <a:p>
            <a:endParaRPr lang="en-US" sz="1400" dirty="0" smtClean="0">
              <a:solidFill>
                <a:srgbClr val="091D5D"/>
              </a:solidFill>
              <a:latin typeface="Arial"/>
              <a:cs typeface="Arial"/>
            </a:endParaRPr>
          </a:p>
          <a:p>
            <a:r>
              <a:rPr lang="en-US" sz="1400" dirty="0" smtClean="0">
                <a:solidFill>
                  <a:srgbClr val="091D5D"/>
                </a:solidFill>
                <a:latin typeface="Arial"/>
                <a:cs typeface="Arial"/>
              </a:rPr>
              <a:t>Click </a:t>
            </a:r>
            <a:r>
              <a:rPr lang="en-US" sz="1400" dirty="0">
                <a:solidFill>
                  <a:srgbClr val="091D5D"/>
                </a:solidFill>
                <a:latin typeface="Arial"/>
                <a:cs typeface="Arial"/>
              </a:rPr>
              <a:t>“Revisions Requested for proposed Progress </a:t>
            </a:r>
            <a:r>
              <a:rPr lang="en-US" sz="1400" dirty="0" smtClean="0">
                <a:solidFill>
                  <a:srgbClr val="091D5D"/>
                </a:solidFill>
                <a:latin typeface="Arial"/>
                <a:cs typeface="Arial"/>
              </a:rPr>
              <a:t>Summaries.”</a:t>
            </a:r>
          </a:p>
        </p:txBody>
      </p:sp>
      <p:pic>
        <p:nvPicPr>
          <p:cNvPr id="3" name="Picture 2"/>
          <p:cNvPicPr>
            <a:picLocks noChangeAspect="1"/>
          </p:cNvPicPr>
          <p:nvPr/>
        </p:nvPicPr>
        <p:blipFill>
          <a:blip r:embed="rId3"/>
          <a:stretch>
            <a:fillRect/>
          </a:stretch>
        </p:blipFill>
        <p:spPr>
          <a:xfrm>
            <a:off x="275409" y="3962400"/>
            <a:ext cx="8686800" cy="1678543"/>
          </a:xfrm>
          <a:prstGeom prst="rect">
            <a:avLst/>
          </a:prstGeom>
          <a:ln>
            <a:solidFill>
              <a:schemeClr val="tx1"/>
            </a:solidFill>
          </a:ln>
        </p:spPr>
      </p:pic>
      <p:sp>
        <p:nvSpPr>
          <p:cNvPr id="35" name="object 26"/>
          <p:cNvSpPr/>
          <p:nvPr/>
        </p:nvSpPr>
        <p:spPr>
          <a:xfrm>
            <a:off x="4191000" y="5486400"/>
            <a:ext cx="1371600" cy="2286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5" name="Picture 4"/>
          <p:cNvPicPr>
            <a:picLocks noChangeAspect="1"/>
          </p:cNvPicPr>
          <p:nvPr/>
        </p:nvPicPr>
        <p:blipFill>
          <a:blip r:embed="rId4"/>
          <a:stretch>
            <a:fillRect/>
          </a:stretch>
        </p:blipFill>
        <p:spPr>
          <a:xfrm>
            <a:off x="3219600" y="3467100"/>
            <a:ext cx="3120242" cy="247638"/>
          </a:xfrm>
          <a:prstGeom prst="rect">
            <a:avLst/>
          </a:prstGeom>
        </p:spPr>
      </p:pic>
      <p:sp>
        <p:nvSpPr>
          <p:cNvPr id="37" name="object 26"/>
          <p:cNvSpPr/>
          <p:nvPr/>
        </p:nvSpPr>
        <p:spPr>
          <a:xfrm>
            <a:off x="3200400" y="3429000"/>
            <a:ext cx="3124200" cy="2667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cxnSp>
        <p:nvCxnSpPr>
          <p:cNvPr id="38" name="Straight Arrow Connector 37"/>
          <p:cNvCxnSpPr/>
          <p:nvPr/>
        </p:nvCxnSpPr>
        <p:spPr>
          <a:xfrm flipV="1">
            <a:off x="4800600" y="3748216"/>
            <a:ext cx="0" cy="17381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43</a:t>
            </a:fld>
            <a:endParaRPr lang="en-US" dirty="0"/>
          </a:p>
        </p:txBody>
      </p:sp>
      <p:grpSp>
        <p:nvGrpSpPr>
          <p:cNvPr id="61" name="Group 60"/>
          <p:cNvGrpSpPr/>
          <p:nvPr/>
        </p:nvGrpSpPr>
        <p:grpSpPr>
          <a:xfrm>
            <a:off x="524352" y="1066800"/>
            <a:ext cx="8095297" cy="1077218"/>
            <a:chOff x="1183005" y="1143000"/>
            <a:chExt cx="7960995" cy="1005723"/>
          </a:xfrm>
          <a:noFill/>
        </p:grpSpPr>
        <p:grpSp>
          <p:nvGrpSpPr>
            <p:cNvPr id="62" name="Group 61"/>
            <p:cNvGrpSpPr/>
            <p:nvPr/>
          </p:nvGrpSpPr>
          <p:grpSpPr>
            <a:xfrm>
              <a:off x="2329815" y="1144524"/>
              <a:ext cx="982980" cy="923330"/>
              <a:chOff x="1789176" y="1144524"/>
              <a:chExt cx="982980" cy="923330"/>
            </a:xfrm>
            <a:grpFill/>
          </p:grpSpPr>
          <p:sp>
            <p:nvSpPr>
              <p:cNvPr id="94"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5"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63" name="Group 62"/>
            <p:cNvGrpSpPr/>
            <p:nvPr/>
          </p:nvGrpSpPr>
          <p:grpSpPr>
            <a:xfrm>
              <a:off x="3482721" y="1143000"/>
              <a:ext cx="990600" cy="1005723"/>
              <a:chOff x="2971800" y="1143000"/>
              <a:chExt cx="990600" cy="1005723"/>
            </a:xfrm>
            <a:grpFill/>
          </p:grpSpPr>
          <p:sp>
            <p:nvSpPr>
              <p:cNvPr id="9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3"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64" name="Group 63"/>
            <p:cNvGrpSpPr/>
            <p:nvPr/>
          </p:nvGrpSpPr>
          <p:grpSpPr>
            <a:xfrm>
              <a:off x="5796153" y="1143000"/>
              <a:ext cx="982980" cy="923330"/>
              <a:chOff x="5218176" y="1143000"/>
              <a:chExt cx="982980" cy="923330"/>
            </a:xfrm>
            <a:grpFill/>
          </p:grpSpPr>
          <p:sp>
            <p:nvSpPr>
              <p:cNvPr id="9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91"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65" name="Straight Arrow Connector 64"/>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6978015" y="1143000"/>
              <a:ext cx="982980" cy="923330"/>
              <a:chOff x="5218176" y="1143000"/>
              <a:chExt cx="982980" cy="923330"/>
            </a:xfrm>
            <a:grpFill/>
          </p:grpSpPr>
          <p:sp>
            <p:nvSpPr>
              <p:cNvPr id="8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9"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69" name="Group 68"/>
            <p:cNvGrpSpPr/>
            <p:nvPr/>
          </p:nvGrpSpPr>
          <p:grpSpPr>
            <a:xfrm>
              <a:off x="1183005" y="1143000"/>
              <a:ext cx="982980" cy="923330"/>
              <a:chOff x="1789176" y="1144524"/>
              <a:chExt cx="982980" cy="923330"/>
            </a:xfrm>
            <a:grpFill/>
          </p:grpSpPr>
          <p:sp>
            <p:nvSpPr>
              <p:cNvPr id="86"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7"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70" name="Straight Arrow Connector 69"/>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8161020" y="1143000"/>
              <a:ext cx="982980" cy="879475"/>
              <a:chOff x="5218176" y="1143000"/>
              <a:chExt cx="982980" cy="879475"/>
            </a:xfrm>
            <a:grpFill/>
          </p:grpSpPr>
          <p:sp>
            <p:nvSpPr>
              <p:cNvPr id="8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5"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73" name="Group 72"/>
            <p:cNvGrpSpPr/>
            <p:nvPr/>
          </p:nvGrpSpPr>
          <p:grpSpPr>
            <a:xfrm>
              <a:off x="4648200" y="1143000"/>
              <a:ext cx="990600" cy="1005723"/>
              <a:chOff x="2971800" y="1143000"/>
              <a:chExt cx="990600" cy="1005723"/>
            </a:xfrm>
            <a:grpFill/>
          </p:grpSpPr>
          <p:sp>
            <p:nvSpPr>
              <p:cNvPr id="7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6"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74" name="Straight Arrow Connector 73"/>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4013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50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1077218"/>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5</a:t>
            </a:r>
            <a:r>
              <a:rPr sz="1400" b="1" dirty="0" smtClean="0">
                <a:solidFill>
                  <a:srgbClr val="091D5D"/>
                </a:solidFill>
                <a:latin typeface="Arial"/>
                <a:cs typeface="Arial"/>
              </a:rPr>
              <a:t>:</a:t>
            </a:r>
            <a:r>
              <a:rPr lang="en-US" sz="1400" b="1" spc="-5" dirty="0">
                <a:solidFill>
                  <a:srgbClr val="091D5D"/>
                </a:solidFill>
                <a:latin typeface="Arial"/>
                <a:cs typeface="Arial"/>
              </a:rPr>
              <a:t> Data Entry User Receives </a:t>
            </a:r>
            <a:r>
              <a:rPr lang="en-US" sz="1400" b="1" spc="-5" dirty="0" smtClean="0">
                <a:solidFill>
                  <a:srgbClr val="091D5D"/>
                </a:solidFill>
                <a:latin typeface="Arial"/>
                <a:cs typeface="Arial"/>
              </a:rPr>
              <a:t>Alert and </a:t>
            </a:r>
            <a:r>
              <a:rPr lang="en-US" sz="1400" b="1" spc="-5" dirty="0">
                <a:solidFill>
                  <a:srgbClr val="091D5D"/>
                </a:solidFill>
                <a:latin typeface="Arial"/>
                <a:cs typeface="Arial"/>
              </a:rPr>
              <a:t>Navigates to </a:t>
            </a:r>
            <a:r>
              <a:rPr lang="en-US" sz="1400" b="1" spc="-5" dirty="0" smtClean="0">
                <a:solidFill>
                  <a:srgbClr val="091D5D"/>
                </a:solidFill>
                <a:latin typeface="Arial"/>
                <a:cs typeface="Arial"/>
              </a:rPr>
              <a:t>Form</a:t>
            </a:r>
          </a:p>
          <a:p>
            <a:pPr marL="12700">
              <a:lnSpc>
                <a:spcPct val="100000"/>
              </a:lnSpc>
            </a:pPr>
            <a:endParaRPr lang="en-US" sz="1200" dirty="0">
              <a:solidFill>
                <a:srgbClr val="091D5D"/>
              </a:solidFill>
              <a:latin typeface="Arial"/>
              <a:cs typeface="Arial"/>
            </a:endParaRPr>
          </a:p>
          <a:p>
            <a:pPr>
              <a:lnSpc>
                <a:spcPct val="100000"/>
              </a:lnSpc>
            </a:pPr>
            <a:r>
              <a:rPr lang="en-US" sz="1400" dirty="0">
                <a:solidFill>
                  <a:srgbClr val="091D5D"/>
                </a:solidFill>
                <a:latin typeface="Arial"/>
                <a:cs typeface="Arial"/>
              </a:rPr>
              <a:t>The system will redirect to the </a:t>
            </a:r>
            <a:r>
              <a:rPr lang="en-US" sz="1400" dirty="0" smtClean="0">
                <a:solidFill>
                  <a:srgbClr val="091D5D"/>
                </a:solidFill>
                <a:latin typeface="Arial"/>
                <a:cs typeface="Arial"/>
              </a:rPr>
              <a:t>Progress Summary Review Switchboard.</a:t>
            </a:r>
          </a:p>
          <a:p>
            <a:pPr>
              <a:lnSpc>
                <a:spcPct val="100000"/>
              </a:lnSpc>
            </a:pPr>
            <a:endParaRPr lang="en-US" sz="1400" dirty="0">
              <a:latin typeface="Arial"/>
              <a:cs typeface="Arial"/>
            </a:endParaRPr>
          </a:p>
          <a:p>
            <a:pPr>
              <a:lnSpc>
                <a:spcPct val="100000"/>
              </a:lnSpc>
            </a:pPr>
            <a:r>
              <a:rPr lang="en-US" sz="1400" dirty="0" smtClean="0">
                <a:solidFill>
                  <a:srgbClr val="091D5D"/>
                </a:solidFill>
                <a:latin typeface="Arial"/>
                <a:cs typeface="Arial"/>
              </a:rPr>
              <a:t>Click “Internal Revision Requested.”</a:t>
            </a:r>
            <a:endParaRPr sz="1400" dirty="0">
              <a:latin typeface="Arial"/>
              <a:cs typeface="Arial"/>
            </a:endParaRPr>
          </a:p>
        </p:txBody>
      </p:sp>
      <p:pic>
        <p:nvPicPr>
          <p:cNvPr id="38" name="Picture 37"/>
          <p:cNvPicPr>
            <a:picLocks noChangeAspect="1"/>
          </p:cNvPicPr>
          <p:nvPr/>
        </p:nvPicPr>
        <p:blipFill rotWithShape="1">
          <a:blip r:embed="rId7"/>
          <a:srcRect l="57653" t="87190" r="32304" b="9483"/>
          <a:stretch/>
        </p:blipFill>
        <p:spPr>
          <a:xfrm>
            <a:off x="6180382" y="2904670"/>
            <a:ext cx="2362200" cy="334971"/>
          </a:xfrm>
          <a:prstGeom prst="rect">
            <a:avLst/>
          </a:prstGeom>
          <a:ln w="38100">
            <a:solidFill>
              <a:srgbClr val="00A1DE"/>
            </a:solidFill>
          </a:ln>
        </p:spPr>
      </p:pic>
      <p:sp>
        <p:nvSpPr>
          <p:cNvPr id="5" name="Slide Number Placeholder 4"/>
          <p:cNvSpPr>
            <a:spLocks noGrp="1"/>
          </p:cNvSpPr>
          <p:nvPr>
            <p:ph type="sldNum" sz="quarter" idx="7"/>
          </p:nvPr>
        </p:nvSpPr>
        <p:spPr/>
        <p:txBody>
          <a:bodyPr/>
          <a:lstStyle/>
          <a:p>
            <a:pPr algn="r"/>
            <a:fld id="{81D60167-4931-47E6-BA6A-407CBD079E47}" type="slidenum">
              <a:rPr lang="en-US" smtClean="0"/>
              <a:pPr algn="r"/>
              <a:t>44</a:t>
            </a:fld>
            <a:endParaRPr lang="en-US" dirty="0"/>
          </a:p>
        </p:txBody>
      </p:sp>
      <p:grpSp>
        <p:nvGrpSpPr>
          <p:cNvPr id="49" name="Group 48"/>
          <p:cNvGrpSpPr/>
          <p:nvPr/>
        </p:nvGrpSpPr>
        <p:grpSpPr>
          <a:xfrm>
            <a:off x="524352" y="1066800"/>
            <a:ext cx="8095297" cy="1077218"/>
            <a:chOff x="1183005" y="1143000"/>
            <a:chExt cx="7960995" cy="1005723"/>
          </a:xfrm>
          <a:noFill/>
        </p:grpSpPr>
        <p:grpSp>
          <p:nvGrpSpPr>
            <p:cNvPr id="50" name="Group 49"/>
            <p:cNvGrpSpPr/>
            <p:nvPr/>
          </p:nvGrpSpPr>
          <p:grpSpPr>
            <a:xfrm>
              <a:off x="2329815" y="1144524"/>
              <a:ext cx="982980" cy="923330"/>
              <a:chOff x="1789176" y="1144524"/>
              <a:chExt cx="982980" cy="923330"/>
            </a:xfrm>
            <a:grpFill/>
          </p:grpSpPr>
          <p:sp>
            <p:nvSpPr>
              <p:cNvPr id="9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51" name="Group 50"/>
            <p:cNvGrpSpPr/>
            <p:nvPr/>
          </p:nvGrpSpPr>
          <p:grpSpPr>
            <a:xfrm>
              <a:off x="3482721" y="1143000"/>
              <a:ext cx="990600" cy="1005723"/>
              <a:chOff x="2971800" y="1143000"/>
              <a:chExt cx="990600" cy="1005723"/>
            </a:xfrm>
            <a:grpFill/>
          </p:grpSpPr>
          <p:sp>
            <p:nvSpPr>
              <p:cNvPr id="8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52" name="Group 51"/>
            <p:cNvGrpSpPr/>
            <p:nvPr/>
          </p:nvGrpSpPr>
          <p:grpSpPr>
            <a:xfrm>
              <a:off x="5796153" y="1143000"/>
              <a:ext cx="982980" cy="923330"/>
              <a:chOff x="5218176" y="1143000"/>
              <a:chExt cx="982980" cy="923330"/>
            </a:xfrm>
            <a:grpFill/>
          </p:grpSpPr>
          <p:sp>
            <p:nvSpPr>
              <p:cNvPr id="8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8"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53" name="Straight Arrow Connector 52"/>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6978015" y="1143000"/>
              <a:ext cx="982980" cy="923330"/>
              <a:chOff x="5218176" y="1143000"/>
              <a:chExt cx="982980" cy="923330"/>
            </a:xfrm>
            <a:grpFill/>
          </p:grpSpPr>
          <p:sp>
            <p:nvSpPr>
              <p:cNvPr id="8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57" name="Group 56"/>
            <p:cNvGrpSpPr/>
            <p:nvPr/>
          </p:nvGrpSpPr>
          <p:grpSpPr>
            <a:xfrm>
              <a:off x="1183005" y="1143000"/>
              <a:ext cx="982980" cy="923330"/>
              <a:chOff x="1789176" y="1144524"/>
              <a:chExt cx="982980" cy="923330"/>
            </a:xfrm>
            <a:grpFill/>
          </p:grpSpPr>
          <p:sp>
            <p:nvSpPr>
              <p:cNvPr id="8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58" name="Straight Arrow Connector 57"/>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8161020" y="1143000"/>
              <a:ext cx="982980" cy="879475"/>
              <a:chOff x="5218176" y="1143000"/>
              <a:chExt cx="982980" cy="879475"/>
            </a:xfrm>
            <a:grpFill/>
          </p:grpSpPr>
          <p:sp>
            <p:nvSpPr>
              <p:cNvPr id="8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77" name="Group 76"/>
            <p:cNvGrpSpPr/>
            <p:nvPr/>
          </p:nvGrpSpPr>
          <p:grpSpPr>
            <a:xfrm>
              <a:off x="4648200" y="1143000"/>
              <a:ext cx="990600" cy="1005723"/>
              <a:chOff x="2971800" y="1143000"/>
              <a:chExt cx="990600" cy="1005723"/>
            </a:xfrm>
            <a:grpFill/>
          </p:grpSpPr>
          <p:sp>
            <p:nvSpPr>
              <p:cNvPr id="7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0"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78" name="Straight Arrow Connector 77"/>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8"/>
          <a:stretch>
            <a:fillRect/>
          </a:stretch>
        </p:blipFill>
        <p:spPr>
          <a:xfrm>
            <a:off x="718993" y="3158078"/>
            <a:ext cx="7706012" cy="3572566"/>
          </a:xfrm>
          <a:prstGeom prst="rect">
            <a:avLst/>
          </a:prstGeom>
        </p:spPr>
      </p:pic>
    </p:spTree>
    <p:extLst>
      <p:ext uri="{BB962C8B-B14F-4D97-AF65-F5344CB8AC3E}">
        <p14:creationId xmlns:p14="http://schemas.microsoft.com/office/powerpoint/2010/main" val="735329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6</a:t>
            </a:r>
            <a:r>
              <a:rPr sz="1400" b="1" dirty="0" smtClean="0">
                <a:solidFill>
                  <a:srgbClr val="091D5D"/>
                </a:solidFill>
                <a:latin typeface="Arial"/>
                <a:cs typeface="Arial"/>
              </a:rPr>
              <a:t>:</a:t>
            </a:r>
            <a:r>
              <a:rPr lang="en-US" sz="1400" b="1" spc="-5" dirty="0">
                <a:solidFill>
                  <a:srgbClr val="091D5D"/>
                </a:solidFill>
                <a:latin typeface="Arial"/>
                <a:cs typeface="Arial"/>
              </a:rPr>
              <a:t> Data Entry User Completes Form and Submits for Internal Review</a:t>
            </a:r>
          </a:p>
          <a:p>
            <a:pPr>
              <a:lnSpc>
                <a:spcPct val="100000"/>
              </a:lnSpc>
            </a:pPr>
            <a:endParaRPr lang="en-US" sz="1200" dirty="0" smtClean="0">
              <a:solidFill>
                <a:srgbClr val="091D5D"/>
              </a:solidFill>
              <a:latin typeface="Arial"/>
              <a:cs typeface="Arial"/>
            </a:endParaRPr>
          </a:p>
          <a:p>
            <a:r>
              <a:rPr lang="en-US" sz="1400" dirty="0">
                <a:solidFill>
                  <a:srgbClr val="091D5D"/>
                </a:solidFill>
                <a:latin typeface="Arial"/>
                <a:cs typeface="Arial"/>
              </a:rPr>
              <a:t>The system will display the </a:t>
            </a:r>
            <a:r>
              <a:rPr lang="en-US" sz="1400" dirty="0" smtClean="0">
                <a:solidFill>
                  <a:srgbClr val="091D5D"/>
                </a:solidFill>
                <a:latin typeface="Arial"/>
                <a:cs typeface="Arial"/>
              </a:rPr>
              <a:t>Progress Summary. Review the Provider Supervisor Comments</a:t>
            </a:r>
            <a:r>
              <a:rPr lang="en-US" sz="1200" dirty="0" smtClean="0">
                <a:solidFill>
                  <a:srgbClr val="091D5D"/>
                </a:solidFill>
                <a:latin typeface="Arial"/>
                <a:cs typeface="Arial"/>
              </a:rPr>
              <a:t>.</a:t>
            </a:r>
            <a:endParaRPr sz="1200" dirty="0">
              <a:latin typeface="Arial"/>
              <a:cs typeface="Arial"/>
            </a:endParaRPr>
          </a:p>
        </p:txBody>
      </p:sp>
      <p:sp>
        <p:nvSpPr>
          <p:cNvPr id="102" name="object 25"/>
          <p:cNvSpPr/>
          <p:nvPr/>
        </p:nvSpPr>
        <p:spPr>
          <a:xfrm>
            <a:off x="5410200" y="5815746"/>
            <a:ext cx="1600200" cy="457200"/>
          </a:xfrm>
          <a:custGeom>
            <a:avLst/>
            <a:gdLst/>
            <a:ahLst/>
            <a:cxnLst/>
            <a:rect l="l" t="t" r="r" b="b"/>
            <a:pathLst>
              <a:path w="1126490" h="381000">
                <a:moveTo>
                  <a:pt x="1126236" y="381000"/>
                </a:moveTo>
                <a:lnTo>
                  <a:pt x="0" y="381000"/>
                </a:lnTo>
                <a:lnTo>
                  <a:pt x="0" y="0"/>
                </a:lnTo>
                <a:lnTo>
                  <a:pt x="1126236" y="0"/>
                </a:lnTo>
                <a:lnTo>
                  <a:pt x="1126236" y="381000"/>
                </a:lnTo>
                <a:close/>
              </a:path>
            </a:pathLst>
          </a:custGeom>
          <a:ln w="38100">
            <a:solidFill>
              <a:srgbClr val="00B0F0"/>
            </a:solidFill>
          </a:ln>
        </p:spPr>
        <p:txBody>
          <a:bodyPr wrap="square" lIns="0" tIns="0" rIns="0" bIns="0" rtlCol="0"/>
          <a:lstStyle/>
          <a:p>
            <a:pPr algn="ctr"/>
            <a:r>
              <a:rPr lang="en-US" sz="1200" dirty="0" smtClean="0"/>
              <a:t>Submit for internal review</a:t>
            </a:r>
            <a:endParaRPr sz="1200" dirty="0"/>
          </a:p>
        </p:txBody>
      </p:sp>
      <p:pic>
        <p:nvPicPr>
          <p:cNvPr id="3" name="Picture 2"/>
          <p:cNvPicPr>
            <a:picLocks noChangeAspect="1"/>
          </p:cNvPicPr>
          <p:nvPr/>
        </p:nvPicPr>
        <p:blipFill rotWithShape="1">
          <a:blip r:embed="rId3"/>
          <a:srcRect r="828"/>
          <a:stretch/>
        </p:blipFill>
        <p:spPr>
          <a:xfrm>
            <a:off x="275409" y="3124200"/>
            <a:ext cx="8686800" cy="3453546"/>
          </a:xfrm>
          <a:prstGeom prst="rect">
            <a:avLst/>
          </a:prstGeom>
          <a:ln>
            <a:solidFill>
              <a:schemeClr val="tx1"/>
            </a:solidFill>
          </a:ln>
        </p:spPr>
      </p:pic>
      <p:sp>
        <p:nvSpPr>
          <p:cNvPr id="115" name="object 26"/>
          <p:cNvSpPr/>
          <p:nvPr/>
        </p:nvSpPr>
        <p:spPr>
          <a:xfrm flipV="1">
            <a:off x="304800" y="5867400"/>
            <a:ext cx="1066800" cy="1524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4" name="Picture 3"/>
          <p:cNvPicPr>
            <a:picLocks noChangeAspect="1"/>
          </p:cNvPicPr>
          <p:nvPr/>
        </p:nvPicPr>
        <p:blipFill>
          <a:blip r:embed="rId4"/>
          <a:stretch>
            <a:fillRect/>
          </a:stretch>
        </p:blipFill>
        <p:spPr>
          <a:xfrm>
            <a:off x="305341" y="4953000"/>
            <a:ext cx="2361659" cy="195946"/>
          </a:xfrm>
          <a:prstGeom prst="rect">
            <a:avLst/>
          </a:prstGeom>
          <a:ln w="38100">
            <a:solidFill>
              <a:srgbClr val="00A1DE"/>
            </a:solidFill>
          </a:ln>
        </p:spPr>
      </p:pic>
      <p:cxnSp>
        <p:nvCxnSpPr>
          <p:cNvPr id="38" name="Straight Arrow Connector 37"/>
          <p:cNvCxnSpPr/>
          <p:nvPr/>
        </p:nvCxnSpPr>
        <p:spPr>
          <a:xfrm flipV="1">
            <a:off x="838200" y="5181600"/>
            <a:ext cx="0" cy="6713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7"/>
          </p:nvPr>
        </p:nvSpPr>
        <p:spPr/>
        <p:txBody>
          <a:bodyPr/>
          <a:lstStyle/>
          <a:p>
            <a:pPr algn="r"/>
            <a:fld id="{81D60167-4931-47E6-BA6A-407CBD079E47}" type="slidenum">
              <a:rPr lang="en-US" smtClean="0"/>
              <a:pPr algn="r"/>
              <a:t>45</a:t>
            </a:fld>
            <a:endParaRPr lang="en-US" dirty="0"/>
          </a:p>
        </p:txBody>
      </p:sp>
      <p:grpSp>
        <p:nvGrpSpPr>
          <p:cNvPr id="39" name="Group 38"/>
          <p:cNvGrpSpPr/>
          <p:nvPr/>
        </p:nvGrpSpPr>
        <p:grpSpPr>
          <a:xfrm>
            <a:off x="524352" y="1066800"/>
            <a:ext cx="8095297" cy="1077218"/>
            <a:chOff x="1183005" y="1143000"/>
            <a:chExt cx="7960995" cy="1005723"/>
          </a:xfrm>
          <a:noFill/>
        </p:grpSpPr>
        <p:grpSp>
          <p:nvGrpSpPr>
            <p:cNvPr id="40" name="Group 39"/>
            <p:cNvGrpSpPr/>
            <p:nvPr/>
          </p:nvGrpSpPr>
          <p:grpSpPr>
            <a:xfrm>
              <a:off x="2329815" y="1144524"/>
              <a:ext cx="982980" cy="923330"/>
              <a:chOff x="1789176" y="1144524"/>
              <a:chExt cx="982980" cy="923330"/>
            </a:xfrm>
            <a:grpFill/>
          </p:grpSpPr>
          <p:sp>
            <p:nvSpPr>
              <p:cNvPr id="8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1" name="Group 40"/>
            <p:cNvGrpSpPr/>
            <p:nvPr/>
          </p:nvGrpSpPr>
          <p:grpSpPr>
            <a:xfrm>
              <a:off x="3482721" y="1143000"/>
              <a:ext cx="990600" cy="1005723"/>
              <a:chOff x="2971800" y="1143000"/>
              <a:chExt cx="990600" cy="1005723"/>
            </a:xfrm>
            <a:grpFill/>
          </p:grpSpPr>
          <p:sp>
            <p:nvSpPr>
              <p:cNvPr id="8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2" name="Group 41"/>
            <p:cNvGrpSpPr/>
            <p:nvPr/>
          </p:nvGrpSpPr>
          <p:grpSpPr>
            <a:xfrm>
              <a:off x="5796153" y="1143000"/>
              <a:ext cx="982980" cy="923330"/>
              <a:chOff x="5218176" y="1143000"/>
              <a:chExt cx="982980" cy="923330"/>
            </a:xfrm>
            <a:grpFill/>
          </p:grpSpPr>
          <p:sp>
            <p:nvSpPr>
              <p:cNvPr id="7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3" name="Straight Arrow Connector 42"/>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978015" y="1143000"/>
              <a:ext cx="982980" cy="923330"/>
              <a:chOff x="5218176" y="1143000"/>
              <a:chExt cx="982980" cy="923330"/>
            </a:xfrm>
            <a:grpFill/>
          </p:grpSpPr>
          <p:sp>
            <p:nvSpPr>
              <p:cNvPr id="6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7"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48" name="Group 47"/>
            <p:cNvGrpSpPr/>
            <p:nvPr/>
          </p:nvGrpSpPr>
          <p:grpSpPr>
            <a:xfrm>
              <a:off x="1183005" y="1143000"/>
              <a:ext cx="982980" cy="923330"/>
              <a:chOff x="1789176" y="1144524"/>
              <a:chExt cx="982980" cy="923330"/>
            </a:xfrm>
            <a:grpFill/>
          </p:grpSpPr>
          <p:sp>
            <p:nvSpPr>
              <p:cNvPr id="5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49" name="Straight Arrow Connector 48"/>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161020" y="1143000"/>
              <a:ext cx="982980" cy="879475"/>
              <a:chOff x="5218176" y="1143000"/>
              <a:chExt cx="982980" cy="879475"/>
            </a:xfrm>
            <a:grpFill/>
          </p:grpSpPr>
          <p:sp>
            <p:nvSpPr>
              <p:cNvPr id="5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2" name="Group 51"/>
            <p:cNvGrpSpPr/>
            <p:nvPr/>
          </p:nvGrpSpPr>
          <p:grpSpPr>
            <a:xfrm>
              <a:off x="4648200" y="1143000"/>
              <a:ext cx="990600" cy="1005723"/>
              <a:chOff x="2971800" y="1143000"/>
              <a:chExt cx="990600" cy="1005723"/>
            </a:xfrm>
            <a:grpFill/>
          </p:grpSpPr>
          <p:sp>
            <p:nvSpPr>
              <p:cNvPr id="5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3" name="Straight Arrow Connector 52"/>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0400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53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rotWithShape="1">
          <a:blip r:embed="rId7"/>
          <a:srcRect r="1389"/>
          <a:stretch/>
        </p:blipFill>
        <p:spPr>
          <a:xfrm>
            <a:off x="275409" y="3124200"/>
            <a:ext cx="8686800" cy="3450264"/>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6</a:t>
            </a:r>
            <a:r>
              <a:rPr sz="1400" b="1" dirty="0" smtClean="0">
                <a:solidFill>
                  <a:srgbClr val="091D5D"/>
                </a:solidFill>
                <a:latin typeface="Arial"/>
                <a:cs typeface="Arial"/>
              </a:rPr>
              <a:t>:</a:t>
            </a:r>
            <a:r>
              <a:rPr lang="en-US" sz="1400" b="1" spc="-5" dirty="0">
                <a:solidFill>
                  <a:srgbClr val="091D5D"/>
                </a:solidFill>
                <a:latin typeface="Arial"/>
                <a:cs typeface="Arial"/>
              </a:rPr>
              <a:t> Data Entry User Completes Form and Submits for Internal Review</a:t>
            </a: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Revise the Progress Summary to account for the comments made by the Provider Supervisor</a:t>
            </a:r>
            <a:r>
              <a:rPr lang="en-US" sz="1200" dirty="0" smtClean="0">
                <a:solidFill>
                  <a:srgbClr val="091D5D"/>
                </a:solidFill>
                <a:latin typeface="Arial"/>
                <a:cs typeface="Arial"/>
              </a:rPr>
              <a:t>.</a:t>
            </a:r>
            <a:endParaRPr sz="1200" dirty="0">
              <a:latin typeface="Arial"/>
              <a:cs typeface="Arial"/>
            </a:endParaRPr>
          </a:p>
        </p:txBody>
      </p:sp>
      <p:sp>
        <p:nvSpPr>
          <p:cNvPr id="115" name="object 26"/>
          <p:cNvSpPr/>
          <p:nvPr/>
        </p:nvSpPr>
        <p:spPr>
          <a:xfrm>
            <a:off x="304800" y="4572000"/>
            <a:ext cx="3962400" cy="1346385"/>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3" name="Picture 2"/>
          <p:cNvPicPr>
            <a:picLocks noChangeAspect="1"/>
          </p:cNvPicPr>
          <p:nvPr/>
        </p:nvPicPr>
        <p:blipFill>
          <a:blip r:embed="rId8"/>
          <a:stretch>
            <a:fillRect/>
          </a:stretch>
        </p:blipFill>
        <p:spPr>
          <a:xfrm>
            <a:off x="1524000" y="3224564"/>
            <a:ext cx="7285714" cy="2428571"/>
          </a:xfrm>
          <a:prstGeom prst="rect">
            <a:avLst/>
          </a:prstGeom>
          <a:ln w="38100">
            <a:solidFill>
              <a:srgbClr val="00A1DE"/>
            </a:solidFill>
          </a:ln>
        </p:spPr>
      </p:pic>
      <p:cxnSp>
        <p:nvCxnSpPr>
          <p:cNvPr id="38" name="Straight Arrow Connector 37"/>
          <p:cNvCxnSpPr/>
          <p:nvPr/>
        </p:nvCxnSpPr>
        <p:spPr>
          <a:xfrm flipV="1">
            <a:off x="990600" y="3962400"/>
            <a:ext cx="457200" cy="5951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7"/>
          </p:nvPr>
        </p:nvSpPr>
        <p:spPr/>
        <p:txBody>
          <a:bodyPr/>
          <a:lstStyle/>
          <a:p>
            <a:pPr algn="r"/>
            <a:fld id="{81D60167-4931-47E6-BA6A-407CBD079E47}" type="slidenum">
              <a:rPr lang="en-US" smtClean="0"/>
              <a:pPr algn="r"/>
              <a:t>46</a:t>
            </a:fld>
            <a:endParaRPr lang="en-US" dirty="0"/>
          </a:p>
        </p:txBody>
      </p:sp>
      <p:grpSp>
        <p:nvGrpSpPr>
          <p:cNvPr id="39" name="Group 38"/>
          <p:cNvGrpSpPr/>
          <p:nvPr/>
        </p:nvGrpSpPr>
        <p:grpSpPr>
          <a:xfrm>
            <a:off x="524352" y="1066800"/>
            <a:ext cx="8095297" cy="1077218"/>
            <a:chOff x="1183005" y="1143000"/>
            <a:chExt cx="7960995" cy="1005723"/>
          </a:xfrm>
          <a:noFill/>
        </p:grpSpPr>
        <p:grpSp>
          <p:nvGrpSpPr>
            <p:cNvPr id="40" name="Group 39"/>
            <p:cNvGrpSpPr/>
            <p:nvPr/>
          </p:nvGrpSpPr>
          <p:grpSpPr>
            <a:xfrm>
              <a:off x="2329815" y="1144524"/>
              <a:ext cx="982980" cy="923330"/>
              <a:chOff x="1789176" y="1144524"/>
              <a:chExt cx="982980" cy="923330"/>
            </a:xfrm>
            <a:grpFill/>
          </p:grpSpPr>
          <p:sp>
            <p:nvSpPr>
              <p:cNvPr id="8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1" name="Group 40"/>
            <p:cNvGrpSpPr/>
            <p:nvPr/>
          </p:nvGrpSpPr>
          <p:grpSpPr>
            <a:xfrm>
              <a:off x="3482721" y="1143000"/>
              <a:ext cx="990600" cy="1005723"/>
              <a:chOff x="2971800" y="1143000"/>
              <a:chExt cx="990600" cy="1005723"/>
            </a:xfrm>
            <a:grpFill/>
          </p:grpSpPr>
          <p:sp>
            <p:nvSpPr>
              <p:cNvPr id="8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2" name="Group 41"/>
            <p:cNvGrpSpPr/>
            <p:nvPr/>
          </p:nvGrpSpPr>
          <p:grpSpPr>
            <a:xfrm>
              <a:off x="5796153" y="1143000"/>
              <a:ext cx="982980" cy="923330"/>
              <a:chOff x="5218176" y="1143000"/>
              <a:chExt cx="982980" cy="923330"/>
            </a:xfrm>
            <a:grpFill/>
          </p:grpSpPr>
          <p:sp>
            <p:nvSpPr>
              <p:cNvPr id="7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3" name="Straight Arrow Connector 42"/>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978015" y="1143000"/>
              <a:ext cx="982980" cy="923330"/>
              <a:chOff x="5218176" y="1143000"/>
              <a:chExt cx="982980" cy="923330"/>
            </a:xfrm>
            <a:grpFill/>
          </p:grpSpPr>
          <p:sp>
            <p:nvSpPr>
              <p:cNvPr id="6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7"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48" name="Group 47"/>
            <p:cNvGrpSpPr/>
            <p:nvPr/>
          </p:nvGrpSpPr>
          <p:grpSpPr>
            <a:xfrm>
              <a:off x="1183005" y="1143000"/>
              <a:ext cx="982980" cy="923330"/>
              <a:chOff x="1789176" y="1144524"/>
              <a:chExt cx="982980" cy="923330"/>
            </a:xfrm>
            <a:grpFill/>
          </p:grpSpPr>
          <p:sp>
            <p:nvSpPr>
              <p:cNvPr id="5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49" name="Straight Arrow Connector 48"/>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161020" y="1143000"/>
              <a:ext cx="982980" cy="879475"/>
              <a:chOff x="5218176" y="1143000"/>
              <a:chExt cx="982980" cy="879475"/>
            </a:xfrm>
            <a:grpFill/>
          </p:grpSpPr>
          <p:sp>
            <p:nvSpPr>
              <p:cNvPr id="5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2" name="Group 51"/>
            <p:cNvGrpSpPr/>
            <p:nvPr/>
          </p:nvGrpSpPr>
          <p:grpSpPr>
            <a:xfrm>
              <a:off x="4648200" y="1143000"/>
              <a:ext cx="990600" cy="1005723"/>
              <a:chOff x="2971800" y="1143000"/>
              <a:chExt cx="990600" cy="1005723"/>
            </a:xfrm>
            <a:grpFill/>
          </p:grpSpPr>
          <p:sp>
            <p:nvSpPr>
              <p:cNvPr id="5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3" name="Straight Arrow Connector 52"/>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9696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55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9" name="Picture 38"/>
          <p:cNvPicPr>
            <a:picLocks noChangeAspect="1"/>
          </p:cNvPicPr>
          <p:nvPr/>
        </p:nvPicPr>
        <p:blipFill rotWithShape="1">
          <a:blip r:embed="rId7"/>
          <a:srcRect r="1389"/>
          <a:stretch/>
        </p:blipFill>
        <p:spPr>
          <a:xfrm>
            <a:off x="275409" y="3124200"/>
            <a:ext cx="8686800" cy="3450264"/>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6</a:t>
            </a:r>
            <a:r>
              <a:rPr sz="1400" b="1" dirty="0" smtClean="0">
                <a:solidFill>
                  <a:srgbClr val="091D5D"/>
                </a:solidFill>
                <a:latin typeface="Arial"/>
                <a:cs typeface="Arial"/>
              </a:rPr>
              <a:t>:</a:t>
            </a:r>
            <a:r>
              <a:rPr lang="en-US" sz="1400" b="1" spc="-5" dirty="0">
                <a:solidFill>
                  <a:srgbClr val="091D5D"/>
                </a:solidFill>
                <a:latin typeface="Arial"/>
                <a:cs typeface="Arial"/>
              </a:rPr>
              <a:t> Data Entry User Completes Form and Submits for Internal Review</a:t>
            </a: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Click “Submit for Internal Review.”</a:t>
            </a:r>
            <a:endParaRPr sz="1400" dirty="0">
              <a:latin typeface="Arial"/>
              <a:cs typeface="Arial"/>
            </a:endParaRPr>
          </a:p>
        </p:txBody>
      </p:sp>
      <p:sp>
        <p:nvSpPr>
          <p:cNvPr id="38" name="object 26"/>
          <p:cNvSpPr/>
          <p:nvPr/>
        </p:nvSpPr>
        <p:spPr>
          <a:xfrm flipV="1">
            <a:off x="8241187" y="6400800"/>
            <a:ext cx="707728" cy="170028"/>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37" name="Picture 36"/>
          <p:cNvPicPr>
            <a:picLocks noChangeAspect="1"/>
          </p:cNvPicPr>
          <p:nvPr/>
        </p:nvPicPr>
        <p:blipFill rotWithShape="1">
          <a:blip r:embed="rId7"/>
          <a:srcRect l="90295" t="94967" r="1389"/>
          <a:stretch/>
        </p:blipFill>
        <p:spPr>
          <a:xfrm>
            <a:off x="7162800" y="2484140"/>
            <a:ext cx="1740752" cy="412643"/>
          </a:xfrm>
          <a:prstGeom prst="rect">
            <a:avLst/>
          </a:prstGeom>
          <a:ln w="38100">
            <a:solidFill>
              <a:srgbClr val="00A1DE"/>
            </a:solidFill>
          </a:ln>
        </p:spPr>
      </p:pic>
      <p:cxnSp>
        <p:nvCxnSpPr>
          <p:cNvPr id="40" name="Straight Arrow Connector 39"/>
          <p:cNvCxnSpPr/>
          <p:nvPr/>
        </p:nvCxnSpPr>
        <p:spPr>
          <a:xfrm flipH="1" flipV="1">
            <a:off x="8000674" y="2898085"/>
            <a:ext cx="602940" cy="3499079"/>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47</a:t>
            </a:fld>
            <a:endParaRPr lang="en-US" dirty="0"/>
          </a:p>
        </p:txBody>
      </p:sp>
      <p:grpSp>
        <p:nvGrpSpPr>
          <p:cNvPr id="41" name="Group 40"/>
          <p:cNvGrpSpPr/>
          <p:nvPr/>
        </p:nvGrpSpPr>
        <p:grpSpPr>
          <a:xfrm>
            <a:off x="524352" y="1066800"/>
            <a:ext cx="8095297" cy="1077218"/>
            <a:chOff x="1183005" y="1143000"/>
            <a:chExt cx="7960995" cy="1005723"/>
          </a:xfrm>
          <a:noFill/>
        </p:grpSpPr>
        <p:grpSp>
          <p:nvGrpSpPr>
            <p:cNvPr id="42" name="Group 41"/>
            <p:cNvGrpSpPr/>
            <p:nvPr/>
          </p:nvGrpSpPr>
          <p:grpSpPr>
            <a:xfrm>
              <a:off x="2329815" y="1144524"/>
              <a:ext cx="982980" cy="923330"/>
              <a:chOff x="1789176" y="1144524"/>
              <a:chExt cx="982980" cy="923330"/>
            </a:xfrm>
            <a:grpFill/>
          </p:grpSpPr>
          <p:sp>
            <p:nvSpPr>
              <p:cNvPr id="84"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5"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3" name="Group 42"/>
            <p:cNvGrpSpPr/>
            <p:nvPr/>
          </p:nvGrpSpPr>
          <p:grpSpPr>
            <a:xfrm>
              <a:off x="3482721" y="1143000"/>
              <a:ext cx="990600" cy="1005723"/>
              <a:chOff x="2971800" y="1143000"/>
              <a:chExt cx="990600" cy="1005723"/>
            </a:xfrm>
            <a:grpFill/>
          </p:grpSpPr>
          <p:sp>
            <p:nvSpPr>
              <p:cNvPr id="8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5" name="Group 44"/>
            <p:cNvGrpSpPr/>
            <p:nvPr/>
          </p:nvGrpSpPr>
          <p:grpSpPr>
            <a:xfrm>
              <a:off x="5796153" y="1143000"/>
              <a:ext cx="982980" cy="923330"/>
              <a:chOff x="5218176" y="1143000"/>
              <a:chExt cx="982980" cy="923330"/>
            </a:xfrm>
            <a:grpFill/>
          </p:grpSpPr>
          <p:sp>
            <p:nvSpPr>
              <p:cNvPr id="8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6" name="Straight Arrow Connector 45"/>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978015" y="1143000"/>
              <a:ext cx="982980" cy="923330"/>
              <a:chOff x="5218176" y="1143000"/>
              <a:chExt cx="982980" cy="923330"/>
            </a:xfrm>
            <a:grpFill/>
          </p:grpSpPr>
          <p:sp>
            <p:nvSpPr>
              <p:cNvPr id="7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9"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50" name="Group 49"/>
            <p:cNvGrpSpPr/>
            <p:nvPr/>
          </p:nvGrpSpPr>
          <p:grpSpPr>
            <a:xfrm>
              <a:off x="1183005" y="1143000"/>
              <a:ext cx="982980" cy="923330"/>
              <a:chOff x="1789176" y="1144524"/>
              <a:chExt cx="982980" cy="923330"/>
            </a:xfrm>
            <a:grpFill/>
          </p:grpSpPr>
          <p:sp>
            <p:nvSpPr>
              <p:cNvPr id="6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7"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51" name="Straight Arrow Connector 50"/>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8161020"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4" name="Group 53"/>
            <p:cNvGrpSpPr/>
            <p:nvPr/>
          </p:nvGrpSpPr>
          <p:grpSpPr>
            <a:xfrm>
              <a:off x="4648200" y="1143000"/>
              <a:ext cx="990600" cy="1005723"/>
              <a:chOff x="2971800" y="1143000"/>
              <a:chExt cx="990600" cy="1005723"/>
            </a:xfrm>
            <a:grpFill/>
          </p:grpSpPr>
          <p:sp>
            <p:nvSpPr>
              <p:cNvPr id="5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5" name="Straight Arrow Connector 54"/>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794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57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1292662"/>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25" dirty="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Provider Supervisor Accepts and Submits to DDS</a:t>
            </a:r>
            <a:endParaRPr lang="en-US" sz="1400" dirty="0" smtClean="0">
              <a:latin typeface="Arial"/>
              <a:cs typeface="Arial"/>
            </a:endParaRPr>
          </a:p>
          <a:p>
            <a:pPr>
              <a:lnSpc>
                <a:spcPct val="100000"/>
              </a:lnSpc>
            </a:pPr>
            <a:endParaRPr lang="en-US" sz="1200" dirty="0" smtClean="0">
              <a:solidFill>
                <a:srgbClr val="091D5D"/>
              </a:solidFill>
              <a:latin typeface="Arial"/>
              <a:cs typeface="Arial"/>
            </a:endParaRPr>
          </a:p>
          <a:p>
            <a:r>
              <a:rPr lang="en-US" sz="1400" dirty="0">
                <a:solidFill>
                  <a:srgbClr val="091D5D"/>
                </a:solidFill>
                <a:latin typeface="Arial"/>
                <a:cs typeface="Arial"/>
              </a:rPr>
              <a:t>Provider Supervisor receives </a:t>
            </a:r>
            <a:r>
              <a:rPr lang="en-US" sz="1400" dirty="0" smtClean="0">
                <a:solidFill>
                  <a:srgbClr val="091D5D"/>
                </a:solidFill>
                <a:latin typeface="Arial"/>
                <a:cs typeface="Arial"/>
              </a:rPr>
              <a:t>an alert indicating that the Progress Summary </a:t>
            </a:r>
            <a:r>
              <a:rPr lang="en-US" sz="1400" dirty="0">
                <a:solidFill>
                  <a:srgbClr val="091D5D"/>
                </a:solidFill>
                <a:latin typeface="Arial"/>
                <a:cs typeface="Arial"/>
              </a:rPr>
              <a:t>has been submitted for internal </a:t>
            </a:r>
            <a:r>
              <a:rPr lang="en-US" sz="1400" dirty="0" smtClean="0">
                <a:solidFill>
                  <a:srgbClr val="091D5D"/>
                </a:solidFill>
                <a:latin typeface="Arial"/>
                <a:cs typeface="Arial"/>
              </a:rPr>
              <a:t>review. </a:t>
            </a:r>
            <a:endParaRPr lang="en-US" sz="1400" dirty="0">
              <a:latin typeface="Arial"/>
              <a:cs typeface="Arial"/>
            </a:endParaRPr>
          </a:p>
          <a:p>
            <a:pPr>
              <a:lnSpc>
                <a:spcPct val="100000"/>
              </a:lnSpc>
            </a:pPr>
            <a:endParaRPr lang="en-US" sz="14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Click “Progress Summaries Submitted for Internal Review.”</a:t>
            </a:r>
            <a:endParaRPr lang="en-US" sz="1400" dirty="0">
              <a:latin typeface="Arial"/>
              <a:cs typeface="Arial"/>
            </a:endParaRPr>
          </a:p>
        </p:txBody>
      </p:sp>
      <p:pic>
        <p:nvPicPr>
          <p:cNvPr id="37" name="Picture 36"/>
          <p:cNvPicPr>
            <a:picLocks noChangeAspect="1"/>
          </p:cNvPicPr>
          <p:nvPr/>
        </p:nvPicPr>
        <p:blipFill>
          <a:blip r:embed="rId7"/>
          <a:stretch>
            <a:fillRect/>
          </a:stretch>
        </p:blipFill>
        <p:spPr>
          <a:xfrm>
            <a:off x="275409" y="4191000"/>
            <a:ext cx="8686800" cy="1669494"/>
          </a:xfrm>
          <a:prstGeom prst="rect">
            <a:avLst/>
          </a:prstGeom>
          <a:ln>
            <a:solidFill>
              <a:schemeClr val="tx1"/>
            </a:solidFill>
          </a:ln>
        </p:spPr>
      </p:pic>
      <p:sp>
        <p:nvSpPr>
          <p:cNvPr id="38" name="object 26"/>
          <p:cNvSpPr/>
          <p:nvPr/>
        </p:nvSpPr>
        <p:spPr>
          <a:xfrm>
            <a:off x="4191000" y="5715000"/>
            <a:ext cx="1295400" cy="2286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39" name="Picture 38"/>
          <p:cNvPicPr>
            <a:picLocks noChangeAspect="1"/>
          </p:cNvPicPr>
          <p:nvPr/>
        </p:nvPicPr>
        <p:blipFill>
          <a:blip r:embed="rId8"/>
          <a:stretch>
            <a:fillRect/>
          </a:stretch>
        </p:blipFill>
        <p:spPr>
          <a:xfrm>
            <a:off x="3305333" y="3657600"/>
            <a:ext cx="3109319" cy="257162"/>
          </a:xfrm>
          <a:prstGeom prst="rect">
            <a:avLst/>
          </a:prstGeom>
        </p:spPr>
      </p:pic>
      <p:sp>
        <p:nvSpPr>
          <p:cNvPr id="40" name="object 26"/>
          <p:cNvSpPr/>
          <p:nvPr/>
        </p:nvSpPr>
        <p:spPr>
          <a:xfrm>
            <a:off x="3276600" y="3619500"/>
            <a:ext cx="3200400" cy="3429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cxnSp>
        <p:nvCxnSpPr>
          <p:cNvPr id="41" name="Straight Arrow Connector 40"/>
          <p:cNvCxnSpPr/>
          <p:nvPr/>
        </p:nvCxnSpPr>
        <p:spPr>
          <a:xfrm flipV="1">
            <a:off x="4876800" y="3962400"/>
            <a:ext cx="0" cy="17381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7"/>
          </p:nvPr>
        </p:nvSpPr>
        <p:spPr/>
        <p:txBody>
          <a:bodyPr/>
          <a:lstStyle/>
          <a:p>
            <a:pPr algn="r"/>
            <a:fld id="{81D60167-4931-47E6-BA6A-407CBD079E47}" type="slidenum">
              <a:rPr lang="en-US" smtClean="0"/>
              <a:pPr algn="r"/>
              <a:t>48</a:t>
            </a:fld>
            <a:endParaRPr lang="en-US" dirty="0"/>
          </a:p>
        </p:txBody>
      </p:sp>
      <p:grpSp>
        <p:nvGrpSpPr>
          <p:cNvPr id="42" name="Group 41"/>
          <p:cNvGrpSpPr/>
          <p:nvPr/>
        </p:nvGrpSpPr>
        <p:grpSpPr>
          <a:xfrm>
            <a:off x="524352" y="1066800"/>
            <a:ext cx="8095297" cy="1077218"/>
            <a:chOff x="1183005" y="1143000"/>
            <a:chExt cx="7960995" cy="1005723"/>
          </a:xfrm>
          <a:noFill/>
        </p:grpSpPr>
        <p:grpSp>
          <p:nvGrpSpPr>
            <p:cNvPr id="43" name="Group 42"/>
            <p:cNvGrpSpPr/>
            <p:nvPr/>
          </p:nvGrpSpPr>
          <p:grpSpPr>
            <a:xfrm>
              <a:off x="2329815" y="1144524"/>
              <a:ext cx="982980" cy="923330"/>
              <a:chOff x="1789176" y="1144524"/>
              <a:chExt cx="982980" cy="923330"/>
            </a:xfrm>
            <a:grpFill/>
          </p:grpSpPr>
          <p:sp>
            <p:nvSpPr>
              <p:cNvPr id="9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8"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5" name="Group 44"/>
            <p:cNvGrpSpPr/>
            <p:nvPr/>
          </p:nvGrpSpPr>
          <p:grpSpPr>
            <a:xfrm>
              <a:off x="3482721" y="1143000"/>
              <a:ext cx="990600" cy="1005723"/>
              <a:chOff x="2971800" y="1143000"/>
              <a:chExt cx="990600" cy="1005723"/>
            </a:xfrm>
            <a:grpFill/>
          </p:grpSpPr>
          <p:sp>
            <p:nvSpPr>
              <p:cNvPr id="9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6"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6" name="Group 45"/>
            <p:cNvGrpSpPr/>
            <p:nvPr/>
          </p:nvGrpSpPr>
          <p:grpSpPr>
            <a:xfrm>
              <a:off x="5796153" y="1143000"/>
              <a:ext cx="982980" cy="923330"/>
              <a:chOff x="5218176" y="1143000"/>
              <a:chExt cx="982980" cy="923330"/>
            </a:xfrm>
            <a:grpFill/>
          </p:grpSpPr>
          <p:sp>
            <p:nvSpPr>
              <p:cNvPr id="9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7" name="Straight Arrow Connector 46"/>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978015" y="1143000"/>
              <a:ext cx="982980" cy="923330"/>
              <a:chOff x="5218176" y="1143000"/>
              <a:chExt cx="982980" cy="923330"/>
            </a:xfrm>
            <a:grpFill/>
          </p:grpSpPr>
          <p:sp>
            <p:nvSpPr>
              <p:cNvPr id="9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51" name="Group 50"/>
            <p:cNvGrpSpPr/>
            <p:nvPr/>
          </p:nvGrpSpPr>
          <p:grpSpPr>
            <a:xfrm>
              <a:off x="1183005" y="1143000"/>
              <a:ext cx="982980" cy="923330"/>
              <a:chOff x="1789176" y="1144524"/>
              <a:chExt cx="982980" cy="923330"/>
            </a:xfrm>
            <a:grpFill/>
          </p:grpSpPr>
          <p:sp>
            <p:nvSpPr>
              <p:cNvPr id="8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52" name="Straight Arrow Connector 51"/>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8161020" y="1143000"/>
              <a:ext cx="982980" cy="879475"/>
              <a:chOff x="5218176" y="1143000"/>
              <a:chExt cx="982980" cy="879475"/>
            </a:xfrm>
            <a:grpFill/>
          </p:grpSpPr>
          <p:sp>
            <p:nvSpPr>
              <p:cNvPr id="59"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0"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5" name="Group 54"/>
            <p:cNvGrpSpPr/>
            <p:nvPr/>
          </p:nvGrpSpPr>
          <p:grpSpPr>
            <a:xfrm>
              <a:off x="4648200" y="1143000"/>
              <a:ext cx="990600" cy="1005723"/>
              <a:chOff x="2971800" y="1143000"/>
              <a:chExt cx="990600" cy="1005723"/>
            </a:xfrm>
            <a:grpFill/>
          </p:grpSpPr>
          <p:sp>
            <p:nvSpPr>
              <p:cNvPr id="5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6" name="Straight Arrow Connector 55"/>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51396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830997"/>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25" dirty="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Provider Supervisor Accepts and Submits to DDS</a:t>
            </a:r>
            <a:endParaRPr lang="en-US" sz="1400" dirty="0" smtClean="0">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The system redirects to the Progress Summary Review Switchboard. Click “Submitted for Internal Review.”</a:t>
            </a:r>
            <a:endParaRPr lang="en-US" sz="1400" dirty="0">
              <a:latin typeface="Arial"/>
              <a:cs typeface="Arial"/>
            </a:endParaRP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49</a:t>
            </a:fld>
            <a:endParaRPr lang="en-US" dirty="0"/>
          </a:p>
        </p:txBody>
      </p:sp>
      <p:grpSp>
        <p:nvGrpSpPr>
          <p:cNvPr id="40" name="Group 39"/>
          <p:cNvGrpSpPr/>
          <p:nvPr/>
        </p:nvGrpSpPr>
        <p:grpSpPr>
          <a:xfrm>
            <a:off x="524352" y="1066800"/>
            <a:ext cx="8095297" cy="1077218"/>
            <a:chOff x="1183005" y="1143000"/>
            <a:chExt cx="7960995" cy="1005723"/>
          </a:xfrm>
          <a:noFill/>
        </p:grpSpPr>
        <p:grpSp>
          <p:nvGrpSpPr>
            <p:cNvPr id="41" name="Group 40"/>
            <p:cNvGrpSpPr/>
            <p:nvPr/>
          </p:nvGrpSpPr>
          <p:grpSpPr>
            <a:xfrm>
              <a:off x="2329815" y="1144524"/>
              <a:ext cx="982980" cy="923330"/>
              <a:chOff x="1789176" y="1144524"/>
              <a:chExt cx="982980" cy="923330"/>
            </a:xfrm>
            <a:grpFill/>
          </p:grpSpPr>
          <p:sp>
            <p:nvSpPr>
              <p:cNvPr id="9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6"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2" name="Group 41"/>
            <p:cNvGrpSpPr/>
            <p:nvPr/>
          </p:nvGrpSpPr>
          <p:grpSpPr>
            <a:xfrm>
              <a:off x="3482721" y="1143000"/>
              <a:ext cx="990600" cy="1005723"/>
              <a:chOff x="2971800" y="1143000"/>
              <a:chExt cx="990600" cy="1005723"/>
            </a:xfrm>
            <a:grpFill/>
          </p:grpSpPr>
          <p:sp>
            <p:nvSpPr>
              <p:cNvPr id="9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3" name="Group 42"/>
            <p:cNvGrpSpPr/>
            <p:nvPr/>
          </p:nvGrpSpPr>
          <p:grpSpPr>
            <a:xfrm>
              <a:off x="5796153" y="1143000"/>
              <a:ext cx="982980" cy="923330"/>
              <a:chOff x="5218176" y="1143000"/>
              <a:chExt cx="982980" cy="923330"/>
            </a:xfrm>
            <a:grpFill/>
          </p:grpSpPr>
          <p:sp>
            <p:nvSpPr>
              <p:cNvPr id="9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5" name="Straight Arrow Connector 44"/>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978015" y="1143000"/>
              <a:ext cx="982980" cy="923330"/>
              <a:chOff x="5218176" y="1143000"/>
              <a:chExt cx="982980" cy="923330"/>
            </a:xfrm>
            <a:grpFill/>
          </p:grpSpPr>
          <p:sp>
            <p:nvSpPr>
              <p:cNvPr id="89"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49" name="Group 48"/>
            <p:cNvGrpSpPr/>
            <p:nvPr/>
          </p:nvGrpSpPr>
          <p:grpSpPr>
            <a:xfrm>
              <a:off x="1183005" y="1143000"/>
              <a:ext cx="982980" cy="923330"/>
              <a:chOff x="1789176" y="1144524"/>
              <a:chExt cx="982980" cy="923330"/>
            </a:xfrm>
            <a:grpFill/>
          </p:grpSpPr>
          <p:sp>
            <p:nvSpPr>
              <p:cNvPr id="5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50" name="Straight Arrow Connector 49"/>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8161020" y="1143000"/>
              <a:ext cx="982980" cy="879475"/>
              <a:chOff x="5218176" y="1143000"/>
              <a:chExt cx="982980" cy="879475"/>
            </a:xfrm>
            <a:grpFill/>
          </p:grpSpPr>
          <p:sp>
            <p:nvSpPr>
              <p:cNvPr id="5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8"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3" name="Group 52"/>
            <p:cNvGrpSpPr/>
            <p:nvPr/>
          </p:nvGrpSpPr>
          <p:grpSpPr>
            <a:xfrm>
              <a:off x="4648200" y="1143000"/>
              <a:ext cx="990600" cy="1005723"/>
              <a:chOff x="2971800" y="1143000"/>
              <a:chExt cx="990600" cy="1005723"/>
            </a:xfrm>
            <a:grpFill/>
          </p:grpSpPr>
          <p:sp>
            <p:nvSpPr>
              <p:cNvPr id="5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4" name="Straight Arrow Connector 53"/>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3"/>
          <a:stretch>
            <a:fillRect/>
          </a:stretch>
        </p:blipFill>
        <p:spPr>
          <a:xfrm>
            <a:off x="715945" y="2948832"/>
            <a:ext cx="7712108" cy="3712786"/>
          </a:xfrm>
          <a:prstGeom prst="rect">
            <a:avLst/>
          </a:prstGeom>
        </p:spPr>
      </p:pic>
    </p:spTree>
    <p:extLst>
      <p:ext uri="{BB962C8B-B14F-4D97-AF65-F5344CB8AC3E}">
        <p14:creationId xmlns:p14="http://schemas.microsoft.com/office/powerpoint/2010/main" val="223500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dirty="0" smtClean="0"/>
              <a:t>Progress Summary Workflow </a:t>
            </a:r>
            <a:endParaRPr spc="-5"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5</a:t>
            </a:fld>
            <a:endParaRPr lang="en-US" dirty="0"/>
          </a:p>
        </p:txBody>
      </p:sp>
      <p:sp>
        <p:nvSpPr>
          <p:cNvPr id="35"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7" name="object 4"/>
          <p:cNvSpPr txBox="1"/>
          <p:nvPr/>
        </p:nvSpPr>
        <p:spPr>
          <a:xfrm>
            <a:off x="267081" y="5181600"/>
            <a:ext cx="8609838" cy="1252715"/>
          </a:xfrm>
          <a:prstGeom prst="rect">
            <a:avLst/>
          </a:prstGeom>
          <a:ln w="19812">
            <a:solidFill>
              <a:srgbClr val="002776"/>
            </a:solidFill>
          </a:ln>
        </p:spPr>
        <p:txBody>
          <a:bodyPr vert="horz" wrap="square" lIns="0" tIns="0" rIns="0" bIns="0" rtlCol="0" anchor="ctr">
            <a:spAutoFit/>
          </a:bodyPr>
          <a:lstStyle/>
          <a:p>
            <a:pPr marL="697865" marR="330200" indent="-361315" algn="ctr">
              <a:lnSpc>
                <a:spcPct val="150000"/>
              </a:lnSpc>
            </a:pPr>
            <a:r>
              <a:rPr lang="en-US" sz="1400" b="1" spc="-15" dirty="0">
                <a:solidFill>
                  <a:schemeClr val="tx2"/>
                </a:solidFill>
                <a:latin typeface="Arial"/>
                <a:cs typeface="Arial"/>
              </a:rPr>
              <a:t>Per DDS </a:t>
            </a:r>
            <a:r>
              <a:rPr lang="en-US" sz="1400" b="1" spc="-15" dirty="0" smtClean="0">
                <a:solidFill>
                  <a:schemeClr val="tx2"/>
                </a:solidFill>
                <a:latin typeface="Arial"/>
                <a:cs typeface="Arial"/>
              </a:rPr>
              <a:t>Regulation </a:t>
            </a:r>
            <a:r>
              <a:rPr lang="en-US" sz="1400" b="1" spc="-15" dirty="0">
                <a:solidFill>
                  <a:schemeClr val="tx2"/>
                </a:solidFill>
                <a:latin typeface="Arial"/>
                <a:cs typeface="Arial"/>
              </a:rPr>
              <a:t>115 CMR 6.21.5 </a:t>
            </a:r>
            <a:r>
              <a:rPr lang="en-US" sz="1400" b="1" spc="-15" dirty="0" smtClean="0">
                <a:solidFill>
                  <a:schemeClr val="tx2"/>
                </a:solidFill>
                <a:latin typeface="Arial"/>
                <a:cs typeface="Arial"/>
              </a:rPr>
              <a:t>J </a:t>
            </a:r>
            <a:r>
              <a:rPr lang="en-US" sz="1400" b="1" spc="-15" dirty="0">
                <a:solidFill>
                  <a:schemeClr val="tx2"/>
                </a:solidFill>
                <a:latin typeface="Arial"/>
                <a:cs typeface="Arial"/>
              </a:rPr>
              <a:t>and </a:t>
            </a:r>
            <a:r>
              <a:rPr lang="en-US" sz="1400" b="1" spc="-15" dirty="0" smtClean="0">
                <a:solidFill>
                  <a:schemeClr val="tx2"/>
                </a:solidFill>
                <a:latin typeface="Arial"/>
                <a:cs typeface="Arial"/>
              </a:rPr>
              <a:t>Regulation 115 </a:t>
            </a:r>
            <a:r>
              <a:rPr lang="en-US" sz="1400" b="1" spc="-15" dirty="0">
                <a:solidFill>
                  <a:schemeClr val="tx2"/>
                </a:solidFill>
                <a:latin typeface="Arial"/>
                <a:cs typeface="Arial"/>
              </a:rPr>
              <a:t>CMR </a:t>
            </a:r>
            <a:r>
              <a:rPr lang="en-US" sz="1400" b="1" spc="-15" dirty="0" smtClean="0">
                <a:solidFill>
                  <a:schemeClr val="tx2"/>
                </a:solidFill>
                <a:latin typeface="Arial"/>
                <a:cs typeface="Arial"/>
              </a:rPr>
              <a:t>6.21.6, semi-annual and annual Progress Summaries are required as part of the ISP  process. Th</a:t>
            </a:r>
            <a:r>
              <a:rPr lang="en-US" sz="1400" b="1" spc="-10" dirty="0" smtClean="0">
                <a:solidFill>
                  <a:schemeClr val="tx2"/>
                </a:solidFill>
                <a:latin typeface="Arial"/>
                <a:cs typeface="Arial"/>
              </a:rPr>
              <a:t>e</a:t>
            </a:r>
            <a:r>
              <a:rPr lang="en-US" sz="1400" b="1" spc="10" dirty="0" smtClean="0">
                <a:solidFill>
                  <a:schemeClr val="tx2"/>
                </a:solidFill>
                <a:latin typeface="Arial"/>
                <a:cs typeface="Arial"/>
              </a:rPr>
              <a:t> </a:t>
            </a:r>
            <a:r>
              <a:rPr lang="en-US" sz="1400" b="1" spc="-10" dirty="0" smtClean="0">
                <a:solidFill>
                  <a:schemeClr val="tx2"/>
                </a:solidFill>
                <a:latin typeface="Arial"/>
                <a:cs typeface="Arial"/>
              </a:rPr>
              <a:t>ISP</a:t>
            </a:r>
            <a:r>
              <a:rPr lang="en-US" sz="1400" b="1" spc="-60" dirty="0" smtClean="0">
                <a:solidFill>
                  <a:schemeClr val="tx2"/>
                </a:solidFill>
                <a:latin typeface="Arial"/>
                <a:cs typeface="Arial"/>
              </a:rPr>
              <a:t> </a:t>
            </a:r>
            <a:r>
              <a:rPr lang="en-US" sz="1400" b="1" spc="-20" dirty="0" smtClean="0">
                <a:solidFill>
                  <a:schemeClr val="tx2"/>
                </a:solidFill>
                <a:latin typeface="Arial"/>
                <a:cs typeface="Arial"/>
              </a:rPr>
              <a:t>modu</a:t>
            </a:r>
            <a:r>
              <a:rPr lang="en-US" sz="1400" b="1" spc="-10" dirty="0" smtClean="0">
                <a:solidFill>
                  <a:schemeClr val="tx2"/>
                </a:solidFill>
                <a:latin typeface="Arial"/>
                <a:cs typeface="Arial"/>
              </a:rPr>
              <a:t>le</a:t>
            </a:r>
            <a:r>
              <a:rPr lang="en-US" sz="1400" b="1" spc="35" dirty="0" smtClean="0">
                <a:solidFill>
                  <a:schemeClr val="tx2"/>
                </a:solidFill>
                <a:latin typeface="Arial"/>
                <a:cs typeface="Arial"/>
              </a:rPr>
              <a:t> </a:t>
            </a:r>
            <a:r>
              <a:rPr lang="en-US" sz="1400" b="1" spc="-15" dirty="0" smtClean="0">
                <a:solidFill>
                  <a:schemeClr val="tx2"/>
                </a:solidFill>
                <a:latin typeface="Arial"/>
                <a:cs typeface="Arial"/>
              </a:rPr>
              <a:t>p</a:t>
            </a:r>
            <a:r>
              <a:rPr lang="en-US" sz="1400" b="1" spc="-10" dirty="0" smtClean="0">
                <a:solidFill>
                  <a:schemeClr val="tx2"/>
                </a:solidFill>
                <a:latin typeface="Arial"/>
                <a:cs typeface="Arial"/>
              </a:rPr>
              <a:t>r</a:t>
            </a:r>
            <a:r>
              <a:rPr lang="en-US" sz="1400" b="1" spc="-15" dirty="0" smtClean="0">
                <a:solidFill>
                  <a:schemeClr val="tx2"/>
                </a:solidFill>
                <a:latin typeface="Arial"/>
                <a:cs typeface="Arial"/>
              </a:rPr>
              <a:t>o</a:t>
            </a:r>
            <a:r>
              <a:rPr lang="en-US" sz="1400" b="1" spc="-10" dirty="0" smtClean="0">
                <a:solidFill>
                  <a:schemeClr val="tx2"/>
                </a:solidFill>
                <a:latin typeface="Arial"/>
                <a:cs typeface="Arial"/>
              </a:rPr>
              <a:t>vi</a:t>
            </a:r>
            <a:r>
              <a:rPr lang="en-US" sz="1400" b="1" spc="-15" dirty="0" smtClean="0">
                <a:solidFill>
                  <a:schemeClr val="tx2"/>
                </a:solidFill>
                <a:latin typeface="Arial"/>
                <a:cs typeface="Arial"/>
              </a:rPr>
              <a:t>d</a:t>
            </a:r>
            <a:r>
              <a:rPr lang="en-US" sz="1400" b="1" spc="-10" dirty="0" smtClean="0">
                <a:solidFill>
                  <a:schemeClr val="tx2"/>
                </a:solidFill>
                <a:latin typeface="Arial"/>
                <a:cs typeface="Arial"/>
              </a:rPr>
              <a:t>es</a:t>
            </a:r>
            <a:r>
              <a:rPr lang="en-US" sz="1400" b="1" spc="10" dirty="0" smtClean="0">
                <a:solidFill>
                  <a:schemeClr val="tx2"/>
                </a:solidFill>
                <a:latin typeface="Arial"/>
                <a:cs typeface="Arial"/>
              </a:rPr>
              <a:t> </a:t>
            </a:r>
            <a:r>
              <a:rPr lang="en-US" sz="1400" b="1" spc="-10" dirty="0" smtClean="0">
                <a:solidFill>
                  <a:schemeClr val="tx2"/>
                </a:solidFill>
                <a:latin typeface="Arial"/>
                <a:cs typeface="Arial"/>
              </a:rPr>
              <a:t>an</a:t>
            </a:r>
            <a:r>
              <a:rPr lang="en-US" sz="1400" b="1" spc="5" dirty="0" smtClean="0">
                <a:solidFill>
                  <a:schemeClr val="tx2"/>
                </a:solidFill>
                <a:latin typeface="Arial"/>
                <a:cs typeface="Arial"/>
              </a:rPr>
              <a:t> </a:t>
            </a:r>
            <a:r>
              <a:rPr lang="en-US" sz="1400" b="1" spc="-10" dirty="0" smtClean="0">
                <a:solidFill>
                  <a:schemeClr val="tx2"/>
                </a:solidFill>
                <a:latin typeface="Arial"/>
                <a:cs typeface="Arial"/>
              </a:rPr>
              <a:t>e</a:t>
            </a:r>
            <a:r>
              <a:rPr lang="en-US" sz="1400" b="1" spc="-40" dirty="0" smtClean="0">
                <a:solidFill>
                  <a:schemeClr val="tx2"/>
                </a:solidFill>
                <a:latin typeface="Arial"/>
                <a:cs typeface="Arial"/>
              </a:rPr>
              <a:t>f</a:t>
            </a:r>
            <a:r>
              <a:rPr lang="en-US" sz="1400" b="1" spc="-15" dirty="0" smtClean="0">
                <a:solidFill>
                  <a:schemeClr val="tx2"/>
                </a:solidFill>
                <a:latin typeface="Arial"/>
                <a:cs typeface="Arial"/>
              </a:rPr>
              <a:t>f</a:t>
            </a:r>
            <a:r>
              <a:rPr lang="en-US" sz="1400" b="1" spc="-10" dirty="0" smtClean="0">
                <a:solidFill>
                  <a:schemeClr val="tx2"/>
                </a:solidFill>
                <a:latin typeface="Arial"/>
                <a:cs typeface="Arial"/>
              </a:rPr>
              <a:t>icie</a:t>
            </a:r>
            <a:r>
              <a:rPr lang="en-US" sz="1400" b="1" spc="-15" dirty="0" smtClean="0">
                <a:solidFill>
                  <a:schemeClr val="tx2"/>
                </a:solidFill>
                <a:latin typeface="Arial"/>
                <a:cs typeface="Arial"/>
              </a:rPr>
              <a:t>n</a:t>
            </a:r>
            <a:r>
              <a:rPr lang="en-US" sz="1400" b="1" spc="-10" dirty="0" smtClean="0">
                <a:solidFill>
                  <a:schemeClr val="tx2"/>
                </a:solidFill>
                <a:latin typeface="Arial"/>
                <a:cs typeface="Arial"/>
              </a:rPr>
              <a:t>t</a:t>
            </a:r>
            <a:r>
              <a:rPr lang="en-US" sz="1400" b="1" spc="40" dirty="0" smtClean="0">
                <a:solidFill>
                  <a:schemeClr val="tx2"/>
                </a:solidFill>
                <a:latin typeface="Arial"/>
                <a:cs typeface="Arial"/>
              </a:rPr>
              <a:t> </a:t>
            </a:r>
            <a:r>
              <a:rPr lang="en-US" sz="1400" b="1" spc="-20" dirty="0" smtClean="0">
                <a:solidFill>
                  <a:schemeClr val="tx2"/>
                </a:solidFill>
                <a:latin typeface="Arial"/>
                <a:cs typeface="Arial"/>
              </a:rPr>
              <a:t>m</a:t>
            </a:r>
            <a:r>
              <a:rPr lang="en-US" sz="1400" b="1" spc="-10" dirty="0" smtClean="0">
                <a:solidFill>
                  <a:schemeClr val="tx2"/>
                </a:solidFill>
                <a:latin typeface="Arial"/>
                <a:cs typeface="Arial"/>
              </a:rPr>
              <a:t>ec</a:t>
            </a:r>
            <a:r>
              <a:rPr lang="en-US" sz="1400" b="1" spc="-15" dirty="0" smtClean="0">
                <a:solidFill>
                  <a:schemeClr val="tx2"/>
                </a:solidFill>
                <a:latin typeface="Arial"/>
                <a:cs typeface="Arial"/>
              </a:rPr>
              <a:t>h</a:t>
            </a:r>
            <a:r>
              <a:rPr lang="en-US" sz="1400" b="1" spc="-10" dirty="0" smtClean="0">
                <a:solidFill>
                  <a:schemeClr val="tx2"/>
                </a:solidFill>
                <a:latin typeface="Arial"/>
                <a:cs typeface="Arial"/>
              </a:rPr>
              <a:t>a</a:t>
            </a:r>
            <a:r>
              <a:rPr lang="en-US" sz="1400" b="1" spc="-15" dirty="0" smtClean="0">
                <a:solidFill>
                  <a:schemeClr val="tx2"/>
                </a:solidFill>
                <a:latin typeface="Arial"/>
                <a:cs typeface="Arial"/>
              </a:rPr>
              <a:t>n</a:t>
            </a:r>
            <a:r>
              <a:rPr lang="en-US" sz="1400" b="1" spc="-10" dirty="0" smtClean="0">
                <a:solidFill>
                  <a:schemeClr val="tx2"/>
                </a:solidFill>
                <a:latin typeface="Arial"/>
                <a:cs typeface="Arial"/>
              </a:rPr>
              <a:t>ism</a:t>
            </a:r>
            <a:r>
              <a:rPr lang="en-US" sz="1400" b="1" spc="20" dirty="0" smtClean="0">
                <a:solidFill>
                  <a:schemeClr val="tx2"/>
                </a:solidFill>
                <a:latin typeface="Arial"/>
                <a:cs typeface="Arial"/>
              </a:rPr>
              <a:t> </a:t>
            </a:r>
            <a:r>
              <a:rPr lang="en-US" sz="1400" b="1" spc="-15" dirty="0" smtClean="0">
                <a:solidFill>
                  <a:schemeClr val="tx2"/>
                </a:solidFill>
                <a:latin typeface="Arial"/>
                <a:cs typeface="Arial"/>
              </a:rPr>
              <a:t>fo</a:t>
            </a:r>
            <a:r>
              <a:rPr lang="en-US" sz="1400" b="1" spc="-10" dirty="0" smtClean="0">
                <a:solidFill>
                  <a:schemeClr val="tx2"/>
                </a:solidFill>
                <a:latin typeface="Arial"/>
                <a:cs typeface="Arial"/>
              </a:rPr>
              <a:t>r</a:t>
            </a:r>
            <a:r>
              <a:rPr lang="en-US" sz="1400" b="1" spc="25" dirty="0" smtClean="0">
                <a:solidFill>
                  <a:schemeClr val="tx2"/>
                </a:solidFill>
                <a:latin typeface="Arial"/>
                <a:cs typeface="Arial"/>
              </a:rPr>
              <a:t> </a:t>
            </a:r>
            <a:r>
              <a:rPr lang="en-US" sz="1400" b="1" spc="-10" dirty="0" smtClean="0">
                <a:solidFill>
                  <a:schemeClr val="tx2"/>
                </a:solidFill>
                <a:latin typeface="Arial"/>
                <a:cs typeface="Arial"/>
              </a:rPr>
              <a:t>s</a:t>
            </a:r>
            <a:r>
              <a:rPr lang="en-US" sz="1400" b="1" spc="-15" dirty="0" smtClean="0">
                <a:solidFill>
                  <a:schemeClr val="tx2"/>
                </a:solidFill>
                <a:latin typeface="Arial"/>
                <a:cs typeface="Arial"/>
              </a:rPr>
              <a:t>t</a:t>
            </a:r>
            <a:r>
              <a:rPr lang="en-US" sz="1400" b="1" spc="-10" dirty="0" smtClean="0">
                <a:solidFill>
                  <a:schemeClr val="tx2"/>
                </a:solidFill>
                <a:latin typeface="Arial"/>
                <a:cs typeface="Arial"/>
              </a:rPr>
              <a:t>rea</a:t>
            </a:r>
            <a:r>
              <a:rPr lang="en-US" sz="1400" b="1" spc="-20" dirty="0" smtClean="0">
                <a:solidFill>
                  <a:schemeClr val="tx2"/>
                </a:solidFill>
                <a:latin typeface="Arial"/>
                <a:cs typeface="Arial"/>
              </a:rPr>
              <a:t>m</a:t>
            </a:r>
            <a:r>
              <a:rPr lang="en-US" sz="1400" b="1" spc="-5" dirty="0" smtClean="0">
                <a:solidFill>
                  <a:schemeClr val="tx2"/>
                </a:solidFill>
                <a:latin typeface="Arial"/>
                <a:cs typeface="Arial"/>
              </a:rPr>
              <a:t>li</a:t>
            </a:r>
            <a:r>
              <a:rPr lang="en-US" sz="1400" b="1" spc="-15" dirty="0" smtClean="0">
                <a:solidFill>
                  <a:schemeClr val="tx2"/>
                </a:solidFill>
                <a:latin typeface="Arial"/>
                <a:cs typeface="Arial"/>
              </a:rPr>
              <a:t>n</a:t>
            </a:r>
            <a:r>
              <a:rPr lang="en-US" sz="1400" b="1" spc="-5" dirty="0" smtClean="0">
                <a:solidFill>
                  <a:schemeClr val="tx2"/>
                </a:solidFill>
                <a:latin typeface="Arial"/>
                <a:cs typeface="Arial"/>
              </a:rPr>
              <a:t>i</a:t>
            </a:r>
            <a:r>
              <a:rPr lang="en-US" sz="1400" b="1" spc="-15" dirty="0" smtClean="0">
                <a:solidFill>
                  <a:schemeClr val="tx2"/>
                </a:solidFill>
                <a:latin typeface="Arial"/>
                <a:cs typeface="Arial"/>
              </a:rPr>
              <a:t>n</a:t>
            </a:r>
            <a:r>
              <a:rPr lang="en-US" sz="1400" b="1" spc="-10" dirty="0" smtClean="0">
                <a:solidFill>
                  <a:schemeClr val="tx2"/>
                </a:solidFill>
                <a:latin typeface="Arial"/>
                <a:cs typeface="Arial"/>
              </a:rPr>
              <a:t>g</a:t>
            </a:r>
            <a:r>
              <a:rPr lang="en-US" sz="1400" b="1" spc="40" dirty="0" smtClean="0">
                <a:solidFill>
                  <a:schemeClr val="tx2"/>
                </a:solidFill>
                <a:latin typeface="Arial"/>
                <a:cs typeface="Arial"/>
              </a:rPr>
              <a:t> </a:t>
            </a:r>
            <a:r>
              <a:rPr lang="en-US" sz="1400" b="1" spc="-15" dirty="0" smtClean="0">
                <a:solidFill>
                  <a:schemeClr val="tx2"/>
                </a:solidFill>
                <a:latin typeface="Arial"/>
                <a:cs typeface="Arial"/>
              </a:rPr>
              <a:t>the submission process</a:t>
            </a:r>
            <a:r>
              <a:rPr lang="en-US" sz="1400" b="1" spc="-10" dirty="0" smtClean="0">
                <a:solidFill>
                  <a:schemeClr val="tx2"/>
                </a:solidFill>
                <a:latin typeface="Arial"/>
                <a:cs typeface="Arial"/>
              </a:rPr>
              <a:t>.  The SC has the option, after conferring with the provider agency, of requesting quarterly Progress Summaries.  </a:t>
            </a:r>
            <a:endParaRPr lang="en-US" sz="1400" b="1" spc="-10" dirty="0">
              <a:solidFill>
                <a:schemeClr val="tx2"/>
              </a:solidFill>
              <a:latin typeface="Arial"/>
              <a:cs typeface="Arial"/>
            </a:endParaRPr>
          </a:p>
        </p:txBody>
      </p:sp>
      <p:sp>
        <p:nvSpPr>
          <p:cNvPr id="38" name="object 5"/>
          <p:cNvSpPr/>
          <p:nvPr/>
        </p:nvSpPr>
        <p:spPr>
          <a:xfrm>
            <a:off x="1143761" y="1147900"/>
            <a:ext cx="7010400" cy="3395979"/>
          </a:xfrm>
          <a:custGeom>
            <a:avLst/>
            <a:gdLst/>
            <a:ahLst/>
            <a:cxnLst/>
            <a:rect l="l" t="t" r="r" b="b"/>
            <a:pathLst>
              <a:path w="7010400" h="3395979">
                <a:moveTo>
                  <a:pt x="0" y="1697736"/>
                </a:moveTo>
                <a:lnTo>
                  <a:pt x="11619" y="1558495"/>
                </a:lnTo>
                <a:lnTo>
                  <a:pt x="45877" y="1422355"/>
                </a:lnTo>
                <a:lnTo>
                  <a:pt x="101870" y="1289752"/>
                </a:lnTo>
                <a:lnTo>
                  <a:pt x="178696" y="1161122"/>
                </a:lnTo>
                <a:lnTo>
                  <a:pt x="275455" y="1036902"/>
                </a:lnTo>
                <a:lnTo>
                  <a:pt x="391243" y="917530"/>
                </a:lnTo>
                <a:lnTo>
                  <a:pt x="525158" y="803443"/>
                </a:lnTo>
                <a:lnTo>
                  <a:pt x="676298" y="695077"/>
                </a:lnTo>
                <a:lnTo>
                  <a:pt x="843762" y="592869"/>
                </a:lnTo>
                <a:lnTo>
                  <a:pt x="1026647" y="497257"/>
                </a:lnTo>
                <a:lnTo>
                  <a:pt x="1224051" y="408677"/>
                </a:lnTo>
                <a:lnTo>
                  <a:pt x="1435072" y="327566"/>
                </a:lnTo>
                <a:lnTo>
                  <a:pt x="1658807" y="254361"/>
                </a:lnTo>
                <a:lnTo>
                  <a:pt x="1894356" y="189499"/>
                </a:lnTo>
                <a:lnTo>
                  <a:pt x="2140815" y="133417"/>
                </a:lnTo>
                <a:lnTo>
                  <a:pt x="2397283" y="86552"/>
                </a:lnTo>
                <a:lnTo>
                  <a:pt x="2662858" y="49341"/>
                </a:lnTo>
                <a:lnTo>
                  <a:pt x="2936637" y="22220"/>
                </a:lnTo>
                <a:lnTo>
                  <a:pt x="3217718" y="5627"/>
                </a:lnTo>
                <a:lnTo>
                  <a:pt x="3505200" y="0"/>
                </a:lnTo>
                <a:lnTo>
                  <a:pt x="3792681" y="5627"/>
                </a:lnTo>
                <a:lnTo>
                  <a:pt x="4073762" y="22220"/>
                </a:lnTo>
                <a:lnTo>
                  <a:pt x="4347541" y="49341"/>
                </a:lnTo>
                <a:lnTo>
                  <a:pt x="4613116" y="86552"/>
                </a:lnTo>
                <a:lnTo>
                  <a:pt x="4869584" y="133417"/>
                </a:lnTo>
                <a:lnTo>
                  <a:pt x="5116043" y="189499"/>
                </a:lnTo>
                <a:lnTo>
                  <a:pt x="5351592" y="254361"/>
                </a:lnTo>
                <a:lnTo>
                  <a:pt x="5575327" y="327566"/>
                </a:lnTo>
                <a:lnTo>
                  <a:pt x="5786348" y="408677"/>
                </a:lnTo>
                <a:lnTo>
                  <a:pt x="5983752" y="497257"/>
                </a:lnTo>
                <a:lnTo>
                  <a:pt x="6166637" y="592869"/>
                </a:lnTo>
                <a:lnTo>
                  <a:pt x="6334101" y="695077"/>
                </a:lnTo>
                <a:lnTo>
                  <a:pt x="6485241" y="803443"/>
                </a:lnTo>
                <a:lnTo>
                  <a:pt x="6619156" y="917530"/>
                </a:lnTo>
                <a:lnTo>
                  <a:pt x="6734944" y="1036902"/>
                </a:lnTo>
                <a:lnTo>
                  <a:pt x="6831703" y="1161122"/>
                </a:lnTo>
                <a:lnTo>
                  <a:pt x="6908529" y="1289752"/>
                </a:lnTo>
                <a:lnTo>
                  <a:pt x="6964522" y="1422355"/>
                </a:lnTo>
                <a:lnTo>
                  <a:pt x="6998780" y="1558495"/>
                </a:lnTo>
                <a:lnTo>
                  <a:pt x="7010400" y="1697736"/>
                </a:lnTo>
                <a:lnTo>
                  <a:pt x="6998780" y="1836976"/>
                </a:lnTo>
                <a:lnTo>
                  <a:pt x="6964522" y="1973116"/>
                </a:lnTo>
                <a:lnTo>
                  <a:pt x="6908529" y="2105719"/>
                </a:lnTo>
                <a:lnTo>
                  <a:pt x="6831703" y="2234349"/>
                </a:lnTo>
                <a:lnTo>
                  <a:pt x="6734944" y="2358569"/>
                </a:lnTo>
                <a:lnTo>
                  <a:pt x="6619156" y="2477941"/>
                </a:lnTo>
                <a:lnTo>
                  <a:pt x="6485241" y="2592028"/>
                </a:lnTo>
                <a:lnTo>
                  <a:pt x="6334101" y="2700394"/>
                </a:lnTo>
                <a:lnTo>
                  <a:pt x="6166637" y="2802602"/>
                </a:lnTo>
                <a:lnTo>
                  <a:pt x="5983752" y="2898214"/>
                </a:lnTo>
                <a:lnTo>
                  <a:pt x="5786348" y="2986794"/>
                </a:lnTo>
                <a:lnTo>
                  <a:pt x="5575327" y="3067905"/>
                </a:lnTo>
                <a:lnTo>
                  <a:pt x="5351592" y="3141110"/>
                </a:lnTo>
                <a:lnTo>
                  <a:pt x="5116043" y="3205972"/>
                </a:lnTo>
                <a:lnTo>
                  <a:pt x="4869584" y="3262054"/>
                </a:lnTo>
                <a:lnTo>
                  <a:pt x="4613116" y="3308919"/>
                </a:lnTo>
                <a:lnTo>
                  <a:pt x="4347541" y="3346130"/>
                </a:lnTo>
                <a:lnTo>
                  <a:pt x="4073762" y="3373251"/>
                </a:lnTo>
                <a:lnTo>
                  <a:pt x="3792681" y="3389844"/>
                </a:lnTo>
                <a:lnTo>
                  <a:pt x="3505200" y="3395472"/>
                </a:lnTo>
                <a:lnTo>
                  <a:pt x="3217718" y="3389844"/>
                </a:lnTo>
                <a:lnTo>
                  <a:pt x="2936637" y="3373251"/>
                </a:lnTo>
                <a:lnTo>
                  <a:pt x="2662858" y="3346130"/>
                </a:lnTo>
                <a:lnTo>
                  <a:pt x="2397283" y="3308919"/>
                </a:lnTo>
                <a:lnTo>
                  <a:pt x="2140815" y="3262054"/>
                </a:lnTo>
                <a:lnTo>
                  <a:pt x="1894356" y="3205972"/>
                </a:lnTo>
                <a:lnTo>
                  <a:pt x="1658807" y="3141110"/>
                </a:lnTo>
                <a:lnTo>
                  <a:pt x="1435072" y="3067905"/>
                </a:lnTo>
                <a:lnTo>
                  <a:pt x="1224051" y="2986794"/>
                </a:lnTo>
                <a:lnTo>
                  <a:pt x="1026647" y="2898214"/>
                </a:lnTo>
                <a:lnTo>
                  <a:pt x="843762" y="2802602"/>
                </a:lnTo>
                <a:lnTo>
                  <a:pt x="676298" y="2700394"/>
                </a:lnTo>
                <a:lnTo>
                  <a:pt x="525158" y="2592028"/>
                </a:lnTo>
                <a:lnTo>
                  <a:pt x="391243" y="2477941"/>
                </a:lnTo>
                <a:lnTo>
                  <a:pt x="275455" y="2358569"/>
                </a:lnTo>
                <a:lnTo>
                  <a:pt x="178696" y="2234349"/>
                </a:lnTo>
                <a:lnTo>
                  <a:pt x="101870" y="2105719"/>
                </a:lnTo>
                <a:lnTo>
                  <a:pt x="45877" y="1973116"/>
                </a:lnTo>
                <a:lnTo>
                  <a:pt x="11619" y="1836976"/>
                </a:lnTo>
                <a:lnTo>
                  <a:pt x="0" y="1697736"/>
                </a:lnTo>
                <a:close/>
              </a:path>
            </a:pathLst>
          </a:custGeom>
          <a:ln w="25908">
            <a:solidFill>
              <a:srgbClr val="72C7E7"/>
            </a:solidFill>
          </a:ln>
        </p:spPr>
        <p:txBody>
          <a:bodyPr wrap="square" lIns="0" tIns="0" rIns="0" bIns="0" rtlCol="0"/>
          <a:lstStyle/>
          <a:p>
            <a:endParaRPr dirty="0"/>
          </a:p>
        </p:txBody>
      </p:sp>
      <p:sp>
        <p:nvSpPr>
          <p:cNvPr id="39" name="object 12"/>
          <p:cNvSpPr/>
          <p:nvPr/>
        </p:nvSpPr>
        <p:spPr>
          <a:xfrm>
            <a:off x="3238499" y="914400"/>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a:ln w="28575">
            <a:solidFill>
              <a:srgbClr val="002060"/>
            </a:solidFill>
          </a:ln>
        </p:spPr>
        <p:txBody>
          <a:bodyPr wrap="square" lIns="0" tIns="0" rIns="0" bIns="0" rtlCol="0" anchor="ctr"/>
          <a:lstStyle/>
          <a:p>
            <a:pPr algn="ctr"/>
            <a:r>
              <a:rPr lang="en-US" sz="1600" dirty="0">
                <a:solidFill>
                  <a:schemeClr val="bg1"/>
                </a:solidFill>
                <a:latin typeface="Arial" panose="020B0604020202020204" pitchFamily="34" charset="0"/>
                <a:cs typeface="Arial" panose="020B0604020202020204" pitchFamily="34" charset="0"/>
              </a:rPr>
              <a:t>ISP Meeting is Held</a:t>
            </a:r>
          </a:p>
        </p:txBody>
      </p:sp>
      <p:sp>
        <p:nvSpPr>
          <p:cNvPr id="40" name="object 21"/>
          <p:cNvSpPr/>
          <p:nvPr/>
        </p:nvSpPr>
        <p:spPr>
          <a:xfrm>
            <a:off x="4121693" y="4412381"/>
            <a:ext cx="281305" cy="274320"/>
          </a:xfrm>
          <a:custGeom>
            <a:avLst/>
            <a:gdLst/>
            <a:ahLst/>
            <a:cxnLst/>
            <a:rect l="l" t="t" r="r" b="b"/>
            <a:pathLst>
              <a:path w="281304" h="274320">
                <a:moveTo>
                  <a:pt x="280860" y="0"/>
                </a:moveTo>
                <a:lnTo>
                  <a:pt x="0" y="123215"/>
                </a:lnTo>
                <a:lnTo>
                  <a:pt x="267081" y="273977"/>
                </a:lnTo>
                <a:lnTo>
                  <a:pt x="280860" y="0"/>
                </a:lnTo>
                <a:close/>
              </a:path>
            </a:pathLst>
          </a:custGeom>
          <a:solidFill>
            <a:srgbClr val="002776"/>
          </a:solidFill>
        </p:spPr>
        <p:txBody>
          <a:bodyPr wrap="square" lIns="0" tIns="0" rIns="0" bIns="0" rtlCol="0"/>
          <a:lstStyle/>
          <a:p>
            <a:endParaRPr dirty="0"/>
          </a:p>
        </p:txBody>
      </p:sp>
      <p:sp>
        <p:nvSpPr>
          <p:cNvPr id="41" name="object 22"/>
          <p:cNvSpPr/>
          <p:nvPr/>
        </p:nvSpPr>
        <p:spPr>
          <a:xfrm>
            <a:off x="4121693" y="4412381"/>
            <a:ext cx="281305" cy="274320"/>
          </a:xfrm>
          <a:custGeom>
            <a:avLst/>
            <a:gdLst/>
            <a:ahLst/>
            <a:cxnLst/>
            <a:rect l="l" t="t" r="r" b="b"/>
            <a:pathLst>
              <a:path w="281304" h="274320">
                <a:moveTo>
                  <a:pt x="267081" y="273977"/>
                </a:moveTo>
                <a:lnTo>
                  <a:pt x="0" y="123215"/>
                </a:lnTo>
                <a:lnTo>
                  <a:pt x="280860" y="0"/>
                </a:lnTo>
                <a:lnTo>
                  <a:pt x="267081" y="273977"/>
                </a:lnTo>
                <a:close/>
              </a:path>
            </a:pathLst>
          </a:custGeom>
          <a:ln w="25400">
            <a:solidFill>
              <a:srgbClr val="002776"/>
            </a:solidFill>
          </a:ln>
        </p:spPr>
        <p:txBody>
          <a:bodyPr wrap="square" lIns="0" tIns="0" rIns="0" bIns="0" rtlCol="0"/>
          <a:lstStyle/>
          <a:p>
            <a:endParaRPr dirty="0"/>
          </a:p>
        </p:txBody>
      </p:sp>
      <p:sp>
        <p:nvSpPr>
          <p:cNvPr id="42" name="object 23"/>
          <p:cNvSpPr/>
          <p:nvPr/>
        </p:nvSpPr>
        <p:spPr>
          <a:xfrm>
            <a:off x="7694150" y="1974917"/>
            <a:ext cx="272415" cy="302895"/>
          </a:xfrm>
          <a:custGeom>
            <a:avLst/>
            <a:gdLst/>
            <a:ahLst/>
            <a:cxnLst/>
            <a:rect l="l" t="t" r="r" b="b"/>
            <a:pathLst>
              <a:path w="272415" h="302894">
                <a:moveTo>
                  <a:pt x="222237" y="0"/>
                </a:moveTo>
                <a:lnTo>
                  <a:pt x="0" y="160807"/>
                </a:lnTo>
                <a:lnTo>
                  <a:pt x="271932" y="302641"/>
                </a:lnTo>
                <a:lnTo>
                  <a:pt x="222237" y="0"/>
                </a:lnTo>
                <a:close/>
              </a:path>
            </a:pathLst>
          </a:custGeom>
          <a:solidFill>
            <a:srgbClr val="002776"/>
          </a:solidFill>
        </p:spPr>
        <p:txBody>
          <a:bodyPr wrap="square" lIns="0" tIns="0" rIns="0" bIns="0" rtlCol="0"/>
          <a:lstStyle/>
          <a:p>
            <a:endParaRPr dirty="0"/>
          </a:p>
        </p:txBody>
      </p:sp>
      <p:sp>
        <p:nvSpPr>
          <p:cNvPr id="43" name="object 24"/>
          <p:cNvSpPr/>
          <p:nvPr/>
        </p:nvSpPr>
        <p:spPr>
          <a:xfrm>
            <a:off x="7694148" y="1974917"/>
            <a:ext cx="272415" cy="302895"/>
          </a:xfrm>
          <a:custGeom>
            <a:avLst/>
            <a:gdLst/>
            <a:ahLst/>
            <a:cxnLst/>
            <a:rect l="l" t="t" r="r" b="b"/>
            <a:pathLst>
              <a:path w="272415" h="302894">
                <a:moveTo>
                  <a:pt x="222237" y="0"/>
                </a:moveTo>
                <a:lnTo>
                  <a:pt x="271932" y="302641"/>
                </a:lnTo>
                <a:lnTo>
                  <a:pt x="0" y="160807"/>
                </a:lnTo>
                <a:lnTo>
                  <a:pt x="222237" y="0"/>
                </a:lnTo>
                <a:close/>
              </a:path>
            </a:pathLst>
          </a:custGeom>
          <a:ln w="25400">
            <a:solidFill>
              <a:srgbClr val="002776"/>
            </a:solidFill>
          </a:ln>
        </p:spPr>
        <p:txBody>
          <a:bodyPr wrap="square" lIns="0" tIns="0" rIns="0" bIns="0" rtlCol="0"/>
          <a:lstStyle/>
          <a:p>
            <a:endParaRPr dirty="0"/>
          </a:p>
        </p:txBody>
      </p:sp>
      <p:sp>
        <p:nvSpPr>
          <p:cNvPr id="44" name="object 25"/>
          <p:cNvSpPr/>
          <p:nvPr/>
        </p:nvSpPr>
        <p:spPr>
          <a:xfrm>
            <a:off x="7010400" y="3823027"/>
            <a:ext cx="285750" cy="295910"/>
          </a:xfrm>
          <a:custGeom>
            <a:avLst/>
            <a:gdLst/>
            <a:ahLst/>
            <a:cxnLst/>
            <a:rect l="l" t="t" r="r" b="b"/>
            <a:pathLst>
              <a:path w="285750" h="295910">
                <a:moveTo>
                  <a:pt x="80924" y="0"/>
                </a:moveTo>
                <a:lnTo>
                  <a:pt x="0" y="295833"/>
                </a:lnTo>
                <a:lnTo>
                  <a:pt x="285216" y="183083"/>
                </a:lnTo>
                <a:lnTo>
                  <a:pt x="80924" y="0"/>
                </a:lnTo>
                <a:close/>
              </a:path>
            </a:pathLst>
          </a:custGeom>
          <a:solidFill>
            <a:srgbClr val="002776"/>
          </a:solidFill>
        </p:spPr>
        <p:txBody>
          <a:bodyPr wrap="square" lIns="0" tIns="0" rIns="0" bIns="0" rtlCol="0"/>
          <a:lstStyle/>
          <a:p>
            <a:endParaRPr dirty="0"/>
          </a:p>
        </p:txBody>
      </p:sp>
      <p:sp>
        <p:nvSpPr>
          <p:cNvPr id="45" name="object 26"/>
          <p:cNvSpPr/>
          <p:nvPr/>
        </p:nvSpPr>
        <p:spPr>
          <a:xfrm>
            <a:off x="7010400" y="3823029"/>
            <a:ext cx="285750" cy="295910"/>
          </a:xfrm>
          <a:custGeom>
            <a:avLst/>
            <a:gdLst/>
            <a:ahLst/>
            <a:cxnLst/>
            <a:rect l="l" t="t" r="r" b="b"/>
            <a:pathLst>
              <a:path w="285750" h="295910">
                <a:moveTo>
                  <a:pt x="285216" y="183083"/>
                </a:moveTo>
                <a:lnTo>
                  <a:pt x="0" y="295833"/>
                </a:lnTo>
                <a:lnTo>
                  <a:pt x="80924" y="0"/>
                </a:lnTo>
                <a:lnTo>
                  <a:pt x="285216" y="183083"/>
                </a:lnTo>
                <a:close/>
              </a:path>
            </a:pathLst>
          </a:custGeom>
          <a:ln w="25400">
            <a:solidFill>
              <a:srgbClr val="002776"/>
            </a:solidFill>
          </a:ln>
        </p:spPr>
        <p:txBody>
          <a:bodyPr wrap="square" lIns="0" tIns="0" rIns="0" bIns="0" rtlCol="0"/>
          <a:lstStyle/>
          <a:p>
            <a:endParaRPr dirty="0"/>
          </a:p>
        </p:txBody>
      </p:sp>
      <p:sp>
        <p:nvSpPr>
          <p:cNvPr id="46" name="object 27"/>
          <p:cNvSpPr/>
          <p:nvPr/>
        </p:nvSpPr>
        <p:spPr>
          <a:xfrm>
            <a:off x="1196379" y="3160844"/>
            <a:ext cx="248285" cy="306705"/>
          </a:xfrm>
          <a:custGeom>
            <a:avLst/>
            <a:gdLst/>
            <a:ahLst/>
            <a:cxnLst/>
            <a:rect l="l" t="t" r="r" b="b"/>
            <a:pathLst>
              <a:path w="248284" h="306704">
                <a:moveTo>
                  <a:pt x="0" y="0"/>
                </a:moveTo>
                <a:lnTo>
                  <a:pt x="3975" y="306679"/>
                </a:lnTo>
                <a:lnTo>
                  <a:pt x="247726" y="180835"/>
                </a:lnTo>
                <a:lnTo>
                  <a:pt x="0" y="0"/>
                </a:lnTo>
                <a:close/>
              </a:path>
            </a:pathLst>
          </a:custGeom>
          <a:solidFill>
            <a:srgbClr val="002776"/>
          </a:solidFill>
        </p:spPr>
        <p:txBody>
          <a:bodyPr wrap="square" lIns="0" tIns="0" rIns="0" bIns="0" rtlCol="0"/>
          <a:lstStyle/>
          <a:p>
            <a:endParaRPr dirty="0"/>
          </a:p>
        </p:txBody>
      </p:sp>
      <p:sp>
        <p:nvSpPr>
          <p:cNvPr id="47" name="object 28"/>
          <p:cNvSpPr/>
          <p:nvPr/>
        </p:nvSpPr>
        <p:spPr>
          <a:xfrm>
            <a:off x="1196379" y="3160844"/>
            <a:ext cx="248285" cy="306705"/>
          </a:xfrm>
          <a:custGeom>
            <a:avLst/>
            <a:gdLst/>
            <a:ahLst/>
            <a:cxnLst/>
            <a:rect l="l" t="t" r="r" b="b"/>
            <a:pathLst>
              <a:path w="248284" h="306704">
                <a:moveTo>
                  <a:pt x="3975" y="306679"/>
                </a:moveTo>
                <a:lnTo>
                  <a:pt x="0" y="0"/>
                </a:lnTo>
                <a:lnTo>
                  <a:pt x="247726" y="180835"/>
                </a:lnTo>
                <a:lnTo>
                  <a:pt x="3975" y="306679"/>
                </a:lnTo>
                <a:close/>
              </a:path>
            </a:pathLst>
          </a:custGeom>
          <a:ln w="25400">
            <a:solidFill>
              <a:srgbClr val="002776"/>
            </a:solidFill>
          </a:ln>
        </p:spPr>
        <p:txBody>
          <a:bodyPr wrap="square" lIns="0" tIns="0" rIns="0" bIns="0" rtlCol="0"/>
          <a:lstStyle/>
          <a:p>
            <a:endParaRPr dirty="0"/>
          </a:p>
        </p:txBody>
      </p:sp>
      <p:sp>
        <p:nvSpPr>
          <p:cNvPr id="48" name="object 29"/>
          <p:cNvSpPr/>
          <p:nvPr/>
        </p:nvSpPr>
        <p:spPr>
          <a:xfrm>
            <a:off x="2928772" y="1258290"/>
            <a:ext cx="305435" cy="256540"/>
          </a:xfrm>
          <a:custGeom>
            <a:avLst/>
            <a:gdLst/>
            <a:ahLst/>
            <a:cxnLst/>
            <a:rect l="l" t="t" r="r" b="b"/>
            <a:pathLst>
              <a:path w="305435" h="256539">
                <a:moveTo>
                  <a:pt x="0" y="0"/>
                </a:moveTo>
                <a:lnTo>
                  <a:pt x="97967" y="256235"/>
                </a:lnTo>
                <a:lnTo>
                  <a:pt x="305219" y="30149"/>
                </a:lnTo>
                <a:lnTo>
                  <a:pt x="0" y="0"/>
                </a:lnTo>
                <a:close/>
              </a:path>
            </a:pathLst>
          </a:custGeom>
          <a:solidFill>
            <a:srgbClr val="002776"/>
          </a:solidFill>
        </p:spPr>
        <p:txBody>
          <a:bodyPr wrap="square" lIns="0" tIns="0" rIns="0" bIns="0" rtlCol="0"/>
          <a:lstStyle/>
          <a:p>
            <a:endParaRPr dirty="0"/>
          </a:p>
        </p:txBody>
      </p:sp>
      <p:sp>
        <p:nvSpPr>
          <p:cNvPr id="49" name="object 30"/>
          <p:cNvSpPr/>
          <p:nvPr/>
        </p:nvSpPr>
        <p:spPr>
          <a:xfrm>
            <a:off x="2928773" y="1258290"/>
            <a:ext cx="305435" cy="256540"/>
          </a:xfrm>
          <a:custGeom>
            <a:avLst/>
            <a:gdLst/>
            <a:ahLst/>
            <a:cxnLst/>
            <a:rect l="l" t="t" r="r" b="b"/>
            <a:pathLst>
              <a:path w="305435" h="256539">
                <a:moveTo>
                  <a:pt x="0" y="0"/>
                </a:moveTo>
                <a:lnTo>
                  <a:pt x="305219" y="30149"/>
                </a:lnTo>
                <a:lnTo>
                  <a:pt x="97967" y="256235"/>
                </a:lnTo>
                <a:lnTo>
                  <a:pt x="0" y="0"/>
                </a:lnTo>
                <a:close/>
              </a:path>
            </a:pathLst>
          </a:custGeom>
          <a:ln w="25400">
            <a:solidFill>
              <a:srgbClr val="002776"/>
            </a:solidFill>
          </a:ln>
        </p:spPr>
        <p:txBody>
          <a:bodyPr wrap="square" lIns="0" tIns="0" rIns="0" bIns="0" rtlCol="0"/>
          <a:lstStyle/>
          <a:p>
            <a:endParaRPr dirty="0"/>
          </a:p>
        </p:txBody>
      </p:sp>
      <p:sp>
        <p:nvSpPr>
          <p:cNvPr id="50" name="object 12"/>
          <p:cNvSpPr/>
          <p:nvPr/>
        </p:nvSpPr>
        <p:spPr>
          <a:xfrm>
            <a:off x="6137866" y="2320268"/>
            <a:ext cx="2801156" cy="960471"/>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a:ln w="28575">
            <a:solidFill>
              <a:srgbClr val="002060"/>
            </a:solidFill>
          </a:ln>
        </p:spPr>
        <p:txBody>
          <a:bodyPr wrap="square" lIns="91440" tIns="91440" rIns="91440" bIns="91440" rtlCol="0" anchor="ctr"/>
          <a:lstStyle/>
          <a:p>
            <a:pPr algn="ctr"/>
            <a:r>
              <a:rPr lang="en-US" sz="1600" spc="-10" dirty="0">
                <a:solidFill>
                  <a:srgbClr val="FFFFFF"/>
                </a:solidFill>
                <a:latin typeface="Arial"/>
                <a:cs typeface="Arial"/>
              </a:rPr>
              <a:t>Objectives are approved, included in ISP and frequency is selected by SC</a:t>
            </a:r>
            <a:endParaRPr lang="en-US" sz="1600" dirty="0">
              <a:solidFill>
                <a:schemeClr val="bg1"/>
              </a:solidFill>
              <a:latin typeface="Arial" panose="020B0604020202020204" pitchFamily="34" charset="0"/>
              <a:cs typeface="Arial" panose="020B0604020202020204" pitchFamily="34" charset="0"/>
            </a:endParaRPr>
          </a:p>
        </p:txBody>
      </p:sp>
      <p:sp>
        <p:nvSpPr>
          <p:cNvPr id="51" name="object 12"/>
          <p:cNvSpPr/>
          <p:nvPr/>
        </p:nvSpPr>
        <p:spPr>
          <a:xfrm>
            <a:off x="152400" y="2345004"/>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a:ln w="28575">
            <a:solidFill>
              <a:srgbClr val="002060"/>
            </a:solidFill>
          </a:ln>
        </p:spPr>
        <p:txBody>
          <a:bodyPr wrap="square" lIns="0" tIns="0" rIns="0" bIns="0" rtlCol="0" anchor="ctr"/>
          <a:lstStyle/>
          <a:p>
            <a:pPr algn="ctr"/>
            <a:r>
              <a:rPr lang="en-US" sz="1600" spc="-10" dirty="0" smtClean="0">
                <a:solidFill>
                  <a:srgbClr val="FFFFFF"/>
                </a:solidFill>
                <a:latin typeface="Arial"/>
                <a:cs typeface="Arial"/>
              </a:rPr>
              <a:t>Progress Summaries </a:t>
            </a:r>
            <a:r>
              <a:rPr lang="en-US" sz="1600" spc="-10" dirty="0">
                <a:solidFill>
                  <a:srgbClr val="FFFFFF"/>
                </a:solidFill>
                <a:latin typeface="Arial"/>
                <a:cs typeface="Arial"/>
              </a:rPr>
              <a:t>due at annual </a:t>
            </a:r>
            <a:r>
              <a:rPr lang="en-US" sz="1600" spc="-10" dirty="0" smtClean="0">
                <a:solidFill>
                  <a:srgbClr val="FFFFFF"/>
                </a:solidFill>
                <a:latin typeface="Arial"/>
                <a:cs typeface="Arial"/>
              </a:rPr>
              <a:t>ISP</a:t>
            </a:r>
            <a:endParaRPr lang="en-US" sz="1600" dirty="0">
              <a:latin typeface="Arial"/>
              <a:cs typeface="Arial"/>
            </a:endParaRPr>
          </a:p>
        </p:txBody>
      </p:sp>
      <p:sp>
        <p:nvSpPr>
          <p:cNvPr id="52" name="object 12"/>
          <p:cNvSpPr/>
          <p:nvPr/>
        </p:nvSpPr>
        <p:spPr>
          <a:xfrm>
            <a:off x="1378707" y="4118939"/>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a:ln w="28575">
            <a:solidFill>
              <a:srgbClr val="002060"/>
            </a:solidFill>
          </a:ln>
        </p:spPr>
        <p:txBody>
          <a:bodyPr wrap="square" lIns="0" tIns="0" rIns="0" bIns="0" rtlCol="0" anchor="ctr"/>
          <a:lstStyle/>
          <a:p>
            <a:pPr algn="ctr"/>
            <a:r>
              <a:rPr lang="en-US" sz="1600" spc="-15" dirty="0" smtClean="0">
                <a:solidFill>
                  <a:srgbClr val="FFFFFF"/>
                </a:solidFill>
                <a:latin typeface="Arial"/>
                <a:cs typeface="Arial"/>
              </a:rPr>
              <a:t>Progress Summaries </a:t>
            </a:r>
            <a:r>
              <a:rPr lang="en-US" sz="1600" spc="-15" dirty="0">
                <a:solidFill>
                  <a:srgbClr val="FFFFFF"/>
                </a:solidFill>
                <a:latin typeface="Arial"/>
                <a:cs typeface="Arial"/>
              </a:rPr>
              <a:t>due at semi- annual review </a:t>
            </a:r>
            <a:endParaRPr lang="en-US" sz="1600" dirty="0">
              <a:latin typeface="Arial"/>
              <a:cs typeface="Arial"/>
            </a:endParaRPr>
          </a:p>
        </p:txBody>
      </p:sp>
      <p:sp>
        <p:nvSpPr>
          <p:cNvPr id="53" name="object 12"/>
          <p:cNvSpPr/>
          <p:nvPr/>
        </p:nvSpPr>
        <p:spPr>
          <a:xfrm>
            <a:off x="5105400" y="4118939"/>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a:ln w="28575">
            <a:solidFill>
              <a:srgbClr val="002060"/>
            </a:solidFill>
          </a:ln>
        </p:spPr>
        <p:txBody>
          <a:bodyPr wrap="square" lIns="0" tIns="0" rIns="0" bIns="0" rtlCol="0" anchor="ctr"/>
          <a:lstStyle/>
          <a:p>
            <a:pPr algn="ctr"/>
            <a:r>
              <a:rPr lang="en-US" sz="1600" spc="-15" dirty="0" smtClean="0">
                <a:solidFill>
                  <a:srgbClr val="FFFFFF"/>
                </a:solidFill>
                <a:latin typeface="Arial"/>
                <a:cs typeface="Arial"/>
              </a:rPr>
              <a:t>Progress Summary Alerts </a:t>
            </a:r>
            <a:r>
              <a:rPr lang="en-US" sz="1600" spc="-15" dirty="0">
                <a:solidFill>
                  <a:srgbClr val="FFFFFF"/>
                </a:solidFill>
                <a:latin typeface="Arial"/>
                <a:cs typeface="Arial"/>
              </a:rPr>
              <a:t>received by Provider </a:t>
            </a:r>
            <a:r>
              <a:rPr lang="en-US" sz="1600" spc="-15" dirty="0" smtClean="0">
                <a:solidFill>
                  <a:srgbClr val="FFFFFF"/>
                </a:solidFill>
                <a:latin typeface="Arial"/>
                <a:cs typeface="Arial"/>
              </a:rPr>
              <a:t>staff</a:t>
            </a:r>
            <a:endParaRPr lang="en-US" sz="1600" dirty="0">
              <a:latin typeface="Arial"/>
              <a:cs typeface="Arial"/>
            </a:endParaRPr>
          </a:p>
        </p:txBody>
      </p:sp>
    </p:spTree>
    <p:extLst>
      <p:ext uri="{BB962C8B-B14F-4D97-AF65-F5344CB8AC3E}">
        <p14:creationId xmlns:p14="http://schemas.microsoft.com/office/powerpoint/2010/main" val="27455853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9710827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44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p:nvPicPr>
        <p:blipFill>
          <a:blip r:embed="rId7"/>
          <a:stretch>
            <a:fillRect/>
          </a:stretch>
        </p:blipFill>
        <p:spPr>
          <a:xfrm>
            <a:off x="273623" y="3142676"/>
            <a:ext cx="8803387" cy="3286261"/>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1046440"/>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25" dirty="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Provider Supervisor Accepts and Submits to DDS</a:t>
            </a:r>
            <a:endParaRPr lang="en-US" sz="1400" dirty="0" smtClean="0">
              <a:latin typeface="Arial"/>
              <a:cs typeface="Arial"/>
            </a:endParaRPr>
          </a:p>
          <a:p>
            <a:pPr>
              <a:lnSpc>
                <a:spcPct val="100000"/>
              </a:lnSpc>
            </a:pPr>
            <a:endParaRPr lang="en-US" sz="1200" dirty="0" smtClean="0">
              <a:solidFill>
                <a:srgbClr val="091D5D"/>
              </a:solidFill>
              <a:latin typeface="Arial"/>
              <a:cs typeface="Arial"/>
            </a:endParaRPr>
          </a:p>
          <a:p>
            <a:pPr lvl="0"/>
            <a:r>
              <a:rPr lang="en-US" sz="1400" dirty="0" smtClean="0">
                <a:solidFill>
                  <a:srgbClr val="091D5D"/>
                </a:solidFill>
                <a:latin typeface="Arial"/>
                <a:cs typeface="Arial"/>
              </a:rPr>
              <a:t>For your reference, the Progress Summary displays </a:t>
            </a:r>
            <a:r>
              <a:rPr lang="en-US" sz="1400" dirty="0" smtClean="0">
                <a:solidFill>
                  <a:srgbClr val="002060"/>
                </a:solidFill>
                <a:latin typeface="Arial" panose="020B0604020202020204" pitchFamily="34" charset="0"/>
                <a:cs typeface="Arial" panose="020B0604020202020204" pitchFamily="34" charset="0"/>
              </a:rPr>
              <a:t>previous Progress Summaries completed for this objective associated to the same ISP year as well as the details for the selected Objective.</a:t>
            </a:r>
            <a:endParaRPr lang="en-US" sz="1400" dirty="0">
              <a:solidFill>
                <a:srgbClr val="002060"/>
              </a:solidFill>
              <a:latin typeface="Arial" panose="020B0604020202020204" pitchFamily="34" charset="0"/>
              <a:cs typeface="Arial" panose="020B0604020202020204" pitchFamily="34" charset="0"/>
            </a:endParaRPr>
          </a:p>
          <a:p>
            <a:pPr>
              <a:lnSpc>
                <a:spcPct val="100000"/>
              </a:lnSpc>
            </a:pPr>
            <a:endParaRPr lang="en-US" sz="1200" dirty="0">
              <a:latin typeface="Arial"/>
              <a:cs typeface="Arial"/>
            </a:endParaRPr>
          </a:p>
        </p:txBody>
      </p:sp>
      <p:sp>
        <p:nvSpPr>
          <p:cNvPr id="35" name="object 26"/>
          <p:cNvSpPr/>
          <p:nvPr/>
        </p:nvSpPr>
        <p:spPr>
          <a:xfrm>
            <a:off x="336697" y="3308509"/>
            <a:ext cx="882503" cy="120492"/>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36" name="Picture 35"/>
          <p:cNvPicPr>
            <a:picLocks noChangeAspect="1"/>
          </p:cNvPicPr>
          <p:nvPr/>
        </p:nvPicPr>
        <p:blipFill>
          <a:blip r:embed="rId8"/>
          <a:stretch>
            <a:fillRect/>
          </a:stretch>
        </p:blipFill>
        <p:spPr>
          <a:xfrm>
            <a:off x="2651455" y="3219843"/>
            <a:ext cx="2703680" cy="268688"/>
          </a:xfrm>
          <a:prstGeom prst="rect">
            <a:avLst/>
          </a:prstGeom>
          <a:ln w="38100">
            <a:solidFill>
              <a:srgbClr val="00A1DE"/>
            </a:solidFill>
          </a:ln>
        </p:spPr>
      </p:pic>
      <p:pic>
        <p:nvPicPr>
          <p:cNvPr id="38" name="Picture 37"/>
          <p:cNvPicPr>
            <a:picLocks noChangeAspect="1"/>
          </p:cNvPicPr>
          <p:nvPr/>
        </p:nvPicPr>
        <p:blipFill>
          <a:blip r:embed="rId9"/>
          <a:stretch>
            <a:fillRect/>
          </a:stretch>
        </p:blipFill>
        <p:spPr>
          <a:xfrm>
            <a:off x="2651455" y="3727105"/>
            <a:ext cx="4358945" cy="231040"/>
          </a:xfrm>
          <a:prstGeom prst="rect">
            <a:avLst/>
          </a:prstGeom>
          <a:ln w="38100">
            <a:solidFill>
              <a:srgbClr val="00A1DE"/>
            </a:solidFill>
          </a:ln>
        </p:spPr>
      </p:pic>
      <p:sp>
        <p:nvSpPr>
          <p:cNvPr id="40" name="object 26"/>
          <p:cNvSpPr/>
          <p:nvPr/>
        </p:nvSpPr>
        <p:spPr>
          <a:xfrm>
            <a:off x="304800" y="3733800"/>
            <a:ext cx="1447800" cy="1524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cxnSp>
        <p:nvCxnSpPr>
          <p:cNvPr id="41" name="Straight Arrow Connector 40"/>
          <p:cNvCxnSpPr/>
          <p:nvPr/>
        </p:nvCxnSpPr>
        <p:spPr>
          <a:xfrm>
            <a:off x="1752600" y="3810000"/>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219200" y="3352800"/>
            <a:ext cx="13716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7"/>
          </p:nvPr>
        </p:nvSpPr>
        <p:spPr/>
        <p:txBody>
          <a:bodyPr/>
          <a:lstStyle/>
          <a:p>
            <a:pPr algn="r"/>
            <a:fld id="{81D60167-4931-47E6-BA6A-407CBD079E47}" type="slidenum">
              <a:rPr lang="en-US" smtClean="0"/>
              <a:pPr algn="r"/>
              <a:t>50</a:t>
            </a:fld>
            <a:endParaRPr lang="en-US" dirty="0"/>
          </a:p>
        </p:txBody>
      </p:sp>
      <p:grpSp>
        <p:nvGrpSpPr>
          <p:cNvPr id="45" name="Group 44"/>
          <p:cNvGrpSpPr/>
          <p:nvPr/>
        </p:nvGrpSpPr>
        <p:grpSpPr>
          <a:xfrm>
            <a:off x="524352" y="1066800"/>
            <a:ext cx="8095297" cy="1077218"/>
            <a:chOff x="1183005" y="1143000"/>
            <a:chExt cx="7960995" cy="1005723"/>
          </a:xfrm>
          <a:noFill/>
        </p:grpSpPr>
        <p:grpSp>
          <p:nvGrpSpPr>
            <p:cNvPr id="46" name="Group 45"/>
            <p:cNvGrpSpPr/>
            <p:nvPr/>
          </p:nvGrpSpPr>
          <p:grpSpPr>
            <a:xfrm>
              <a:off x="2329815" y="1144524"/>
              <a:ext cx="982980" cy="923330"/>
              <a:chOff x="1789176" y="1144524"/>
              <a:chExt cx="982980" cy="923330"/>
            </a:xfrm>
            <a:grpFill/>
          </p:grpSpPr>
          <p:sp>
            <p:nvSpPr>
              <p:cNvPr id="9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00"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7" name="Group 46"/>
            <p:cNvGrpSpPr/>
            <p:nvPr/>
          </p:nvGrpSpPr>
          <p:grpSpPr>
            <a:xfrm>
              <a:off x="3482721" y="1143000"/>
              <a:ext cx="990600" cy="1005723"/>
              <a:chOff x="2971800" y="1143000"/>
              <a:chExt cx="990600" cy="1005723"/>
            </a:xfrm>
            <a:grpFill/>
          </p:grpSpPr>
          <p:sp>
            <p:nvSpPr>
              <p:cNvPr id="9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8"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8" name="Group 47"/>
            <p:cNvGrpSpPr/>
            <p:nvPr/>
          </p:nvGrpSpPr>
          <p:grpSpPr>
            <a:xfrm>
              <a:off x="5796153" y="1143000"/>
              <a:ext cx="982980" cy="923330"/>
              <a:chOff x="5218176" y="1143000"/>
              <a:chExt cx="982980" cy="923330"/>
            </a:xfrm>
            <a:grpFill/>
          </p:grpSpPr>
          <p:sp>
            <p:nvSpPr>
              <p:cNvPr id="9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6"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9" name="Straight Arrow Connector 48"/>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6978015" y="1143000"/>
              <a:ext cx="982980" cy="923330"/>
              <a:chOff x="5218176" y="1143000"/>
              <a:chExt cx="982980" cy="923330"/>
            </a:xfrm>
            <a:grpFill/>
          </p:grpSpPr>
          <p:sp>
            <p:nvSpPr>
              <p:cNvPr id="9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53" name="Group 52"/>
            <p:cNvGrpSpPr/>
            <p:nvPr/>
          </p:nvGrpSpPr>
          <p:grpSpPr>
            <a:xfrm>
              <a:off x="1183005" y="1143000"/>
              <a:ext cx="982980" cy="923330"/>
              <a:chOff x="1789176" y="1144524"/>
              <a:chExt cx="982980" cy="923330"/>
            </a:xfrm>
            <a:grpFill/>
          </p:grpSpPr>
          <p:sp>
            <p:nvSpPr>
              <p:cNvPr id="9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54" name="Straight Arrow Connector 53"/>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8161020" y="1143000"/>
              <a:ext cx="982980" cy="879475"/>
              <a:chOff x="5218176" y="1143000"/>
              <a:chExt cx="982980" cy="879475"/>
            </a:xfrm>
            <a:grpFill/>
          </p:grpSpPr>
          <p:sp>
            <p:nvSpPr>
              <p:cNvPr id="89"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90"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7" name="Group 56"/>
            <p:cNvGrpSpPr/>
            <p:nvPr/>
          </p:nvGrpSpPr>
          <p:grpSpPr>
            <a:xfrm>
              <a:off x="4648200" y="1143000"/>
              <a:ext cx="990600" cy="1005723"/>
              <a:chOff x="2971800" y="1143000"/>
              <a:chExt cx="990600" cy="1005723"/>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8" name="Straight Arrow Connector 57"/>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3304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9710827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46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p:nvPicPr>
        <p:blipFill>
          <a:blip r:embed="rId7"/>
          <a:stretch>
            <a:fillRect/>
          </a:stretch>
        </p:blipFill>
        <p:spPr>
          <a:xfrm>
            <a:off x="273623" y="3142676"/>
            <a:ext cx="8803387" cy="3286261"/>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800219"/>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25" dirty="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Provider Supervisor Accepts and Submits to DDS</a:t>
            </a:r>
            <a:endParaRPr lang="en-US" sz="1400" dirty="0" smtClean="0">
              <a:latin typeface="Arial"/>
              <a:cs typeface="Arial"/>
            </a:endParaRPr>
          </a:p>
          <a:p>
            <a:pPr>
              <a:lnSpc>
                <a:spcPct val="100000"/>
              </a:lnSpc>
            </a:pPr>
            <a:endParaRPr lang="en-US" sz="1200" dirty="0" smtClean="0">
              <a:solidFill>
                <a:srgbClr val="091D5D"/>
              </a:solidFill>
              <a:latin typeface="Arial"/>
              <a:cs typeface="Arial"/>
            </a:endParaRPr>
          </a:p>
          <a:p>
            <a:pPr lvl="0"/>
            <a:r>
              <a:rPr lang="en-US" sz="1400" dirty="0" smtClean="0">
                <a:solidFill>
                  <a:srgbClr val="091D5D"/>
                </a:solidFill>
                <a:latin typeface="Arial"/>
                <a:cs typeface="Arial"/>
              </a:rPr>
              <a:t>Review the content that the Provider Data Entry User has written. </a:t>
            </a:r>
            <a:endParaRPr lang="en-US" sz="1400" dirty="0">
              <a:solidFill>
                <a:srgbClr val="002060"/>
              </a:solidFill>
              <a:latin typeface="Arial" panose="020B0604020202020204" pitchFamily="34" charset="0"/>
              <a:cs typeface="Arial" panose="020B0604020202020204" pitchFamily="34" charset="0"/>
            </a:endParaRPr>
          </a:p>
          <a:p>
            <a:pPr>
              <a:lnSpc>
                <a:spcPct val="100000"/>
              </a:lnSpc>
            </a:pPr>
            <a:endParaRPr lang="en-US" sz="1200" dirty="0">
              <a:latin typeface="Arial"/>
              <a:cs typeface="Arial"/>
            </a:endParaRPr>
          </a:p>
        </p:txBody>
      </p:sp>
      <p:sp>
        <p:nvSpPr>
          <p:cNvPr id="39" name="object 26"/>
          <p:cNvSpPr/>
          <p:nvPr/>
        </p:nvSpPr>
        <p:spPr>
          <a:xfrm>
            <a:off x="304800" y="3962400"/>
            <a:ext cx="3962400" cy="12954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45" name="Picture 44"/>
          <p:cNvPicPr>
            <a:picLocks noChangeAspect="1"/>
          </p:cNvPicPr>
          <p:nvPr/>
        </p:nvPicPr>
        <p:blipFill>
          <a:blip r:embed="rId8"/>
          <a:stretch>
            <a:fillRect/>
          </a:stretch>
        </p:blipFill>
        <p:spPr>
          <a:xfrm>
            <a:off x="1705886" y="2981629"/>
            <a:ext cx="7285714" cy="2428571"/>
          </a:xfrm>
          <a:prstGeom prst="rect">
            <a:avLst/>
          </a:prstGeom>
          <a:ln w="38100">
            <a:solidFill>
              <a:srgbClr val="00A1DE"/>
            </a:solidFill>
          </a:ln>
        </p:spPr>
      </p:pic>
      <p:cxnSp>
        <p:nvCxnSpPr>
          <p:cNvPr id="46" name="Straight Arrow Connector 45"/>
          <p:cNvCxnSpPr/>
          <p:nvPr/>
        </p:nvCxnSpPr>
        <p:spPr>
          <a:xfrm flipV="1">
            <a:off x="1143000" y="3352800"/>
            <a:ext cx="457200" cy="5951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7"/>
          </p:nvPr>
        </p:nvSpPr>
        <p:spPr/>
        <p:txBody>
          <a:bodyPr/>
          <a:lstStyle/>
          <a:p>
            <a:pPr algn="r"/>
            <a:fld id="{81D60167-4931-47E6-BA6A-407CBD079E47}" type="slidenum">
              <a:rPr lang="en-US" smtClean="0"/>
              <a:pPr algn="r"/>
              <a:t>51</a:t>
            </a:fld>
            <a:endParaRPr lang="en-US" dirty="0"/>
          </a:p>
        </p:txBody>
      </p:sp>
      <p:grpSp>
        <p:nvGrpSpPr>
          <p:cNvPr id="40" name="Group 39"/>
          <p:cNvGrpSpPr/>
          <p:nvPr/>
        </p:nvGrpSpPr>
        <p:grpSpPr>
          <a:xfrm>
            <a:off x="524352" y="1066800"/>
            <a:ext cx="8095297" cy="1077218"/>
            <a:chOff x="1183005" y="1143000"/>
            <a:chExt cx="7960995" cy="1005723"/>
          </a:xfrm>
          <a:noFill/>
        </p:grpSpPr>
        <p:grpSp>
          <p:nvGrpSpPr>
            <p:cNvPr id="41" name="Group 40"/>
            <p:cNvGrpSpPr/>
            <p:nvPr/>
          </p:nvGrpSpPr>
          <p:grpSpPr>
            <a:xfrm>
              <a:off x="2329815" y="1144524"/>
              <a:ext cx="982980" cy="923330"/>
              <a:chOff x="1789176" y="1144524"/>
              <a:chExt cx="982980" cy="923330"/>
            </a:xfrm>
            <a:grpFill/>
          </p:grpSpPr>
          <p:sp>
            <p:nvSpPr>
              <p:cNvPr id="9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8"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2" name="Group 41"/>
            <p:cNvGrpSpPr/>
            <p:nvPr/>
          </p:nvGrpSpPr>
          <p:grpSpPr>
            <a:xfrm>
              <a:off x="3482721" y="1143000"/>
              <a:ext cx="990600" cy="1005723"/>
              <a:chOff x="2971800" y="1143000"/>
              <a:chExt cx="990600" cy="1005723"/>
            </a:xfrm>
            <a:grpFill/>
          </p:grpSpPr>
          <p:sp>
            <p:nvSpPr>
              <p:cNvPr id="9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6"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3" name="Group 42"/>
            <p:cNvGrpSpPr/>
            <p:nvPr/>
          </p:nvGrpSpPr>
          <p:grpSpPr>
            <a:xfrm>
              <a:off x="5796153" y="1143000"/>
              <a:ext cx="982980" cy="923330"/>
              <a:chOff x="5218176" y="1143000"/>
              <a:chExt cx="982980" cy="923330"/>
            </a:xfrm>
            <a:grpFill/>
          </p:grpSpPr>
          <p:sp>
            <p:nvSpPr>
              <p:cNvPr id="9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7" name="Straight Arrow Connector 46"/>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978015" y="1143000"/>
              <a:ext cx="982980" cy="923330"/>
              <a:chOff x="5218176" y="1143000"/>
              <a:chExt cx="982980" cy="923330"/>
            </a:xfrm>
            <a:grpFill/>
          </p:grpSpPr>
          <p:sp>
            <p:nvSpPr>
              <p:cNvPr id="9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51" name="Group 50"/>
            <p:cNvGrpSpPr/>
            <p:nvPr/>
          </p:nvGrpSpPr>
          <p:grpSpPr>
            <a:xfrm>
              <a:off x="1183005" y="1143000"/>
              <a:ext cx="982980" cy="923330"/>
              <a:chOff x="1789176" y="1144524"/>
              <a:chExt cx="982980" cy="923330"/>
            </a:xfrm>
            <a:grpFill/>
          </p:grpSpPr>
          <p:sp>
            <p:nvSpPr>
              <p:cNvPr id="8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52" name="Straight Arrow Connector 51"/>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8161020" y="1143000"/>
              <a:ext cx="982980" cy="879475"/>
              <a:chOff x="5218176" y="1143000"/>
              <a:chExt cx="982980" cy="879475"/>
            </a:xfrm>
            <a:grpFill/>
          </p:grpSpPr>
          <p:sp>
            <p:nvSpPr>
              <p:cNvPr id="59"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0"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5" name="Group 54"/>
            <p:cNvGrpSpPr/>
            <p:nvPr/>
          </p:nvGrpSpPr>
          <p:grpSpPr>
            <a:xfrm>
              <a:off x="4648200" y="1143000"/>
              <a:ext cx="990600" cy="1005723"/>
              <a:chOff x="2971800" y="1143000"/>
              <a:chExt cx="990600" cy="1005723"/>
            </a:xfrm>
            <a:grpFill/>
          </p:grpSpPr>
          <p:sp>
            <p:nvSpPr>
              <p:cNvPr id="5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6" name="Straight Arrow Connector 55"/>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4951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60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984885"/>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25" dirty="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Provider Supervisor Accepts and Submits to DDS</a:t>
            </a:r>
          </a:p>
          <a:p>
            <a:pPr marL="12700">
              <a:lnSpc>
                <a:spcPct val="100000"/>
              </a:lnSpc>
            </a:pPr>
            <a:endParaRPr lang="en-US" sz="8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If the Provider Supervisor decides to submit the Progress Summary to DDS, there is no action required in the Provider Supervisor Comments textbox.  Do note, however, that the comments are not visible to DDS.</a:t>
            </a:r>
            <a:endParaRPr lang="en-US" sz="1400" dirty="0">
              <a:latin typeface="Arial"/>
              <a:cs typeface="Arial"/>
            </a:endParaRPr>
          </a:p>
        </p:txBody>
      </p:sp>
      <p:pic>
        <p:nvPicPr>
          <p:cNvPr id="36" name="Picture 35"/>
          <p:cNvPicPr>
            <a:picLocks noChangeAspect="1"/>
          </p:cNvPicPr>
          <p:nvPr/>
        </p:nvPicPr>
        <p:blipFill>
          <a:blip r:embed="rId7"/>
          <a:stretch>
            <a:fillRect/>
          </a:stretch>
        </p:blipFill>
        <p:spPr>
          <a:xfrm>
            <a:off x="273623" y="3142676"/>
            <a:ext cx="8803387" cy="3286261"/>
          </a:xfrm>
          <a:prstGeom prst="rect">
            <a:avLst/>
          </a:prstGeom>
          <a:ln>
            <a:solidFill>
              <a:schemeClr val="tx1"/>
            </a:solidFill>
          </a:ln>
        </p:spPr>
      </p:pic>
      <p:sp>
        <p:nvSpPr>
          <p:cNvPr id="38" name="object 26"/>
          <p:cNvSpPr/>
          <p:nvPr/>
        </p:nvSpPr>
        <p:spPr>
          <a:xfrm>
            <a:off x="256838" y="5257800"/>
            <a:ext cx="1447800" cy="1524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cxnSp>
        <p:nvCxnSpPr>
          <p:cNvPr id="39" name="Straight Arrow Connector 38"/>
          <p:cNvCxnSpPr/>
          <p:nvPr/>
        </p:nvCxnSpPr>
        <p:spPr>
          <a:xfrm>
            <a:off x="1704638" y="5334000"/>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8"/>
          <a:stretch>
            <a:fillRect/>
          </a:stretch>
        </p:blipFill>
        <p:spPr>
          <a:xfrm>
            <a:off x="2590800" y="5257800"/>
            <a:ext cx="1866639" cy="165008"/>
          </a:xfrm>
          <a:prstGeom prst="rect">
            <a:avLst/>
          </a:prstGeom>
          <a:ln w="38100">
            <a:solidFill>
              <a:srgbClr val="00A1DE"/>
            </a:solidFill>
          </a:ln>
        </p:spPr>
      </p:pic>
      <p:sp>
        <p:nvSpPr>
          <p:cNvPr id="4" name="Slide Number Placeholder 3"/>
          <p:cNvSpPr>
            <a:spLocks noGrp="1"/>
          </p:cNvSpPr>
          <p:nvPr>
            <p:ph type="sldNum" sz="quarter" idx="7"/>
          </p:nvPr>
        </p:nvSpPr>
        <p:spPr/>
        <p:txBody>
          <a:bodyPr/>
          <a:lstStyle/>
          <a:p>
            <a:pPr algn="r"/>
            <a:fld id="{81D60167-4931-47E6-BA6A-407CBD079E47}" type="slidenum">
              <a:rPr lang="en-US" smtClean="0"/>
              <a:pPr algn="r"/>
              <a:t>52</a:t>
            </a:fld>
            <a:endParaRPr lang="en-US" dirty="0"/>
          </a:p>
        </p:txBody>
      </p:sp>
      <p:grpSp>
        <p:nvGrpSpPr>
          <p:cNvPr id="40" name="Group 39"/>
          <p:cNvGrpSpPr/>
          <p:nvPr/>
        </p:nvGrpSpPr>
        <p:grpSpPr>
          <a:xfrm>
            <a:off x="524352" y="1066800"/>
            <a:ext cx="8095297" cy="1077218"/>
            <a:chOff x="1183005" y="1143000"/>
            <a:chExt cx="7960995" cy="1005723"/>
          </a:xfrm>
          <a:noFill/>
        </p:grpSpPr>
        <p:grpSp>
          <p:nvGrpSpPr>
            <p:cNvPr id="41" name="Group 40"/>
            <p:cNvGrpSpPr/>
            <p:nvPr/>
          </p:nvGrpSpPr>
          <p:grpSpPr>
            <a:xfrm>
              <a:off x="2329815" y="1144524"/>
              <a:ext cx="982980" cy="923330"/>
              <a:chOff x="1789176" y="1144524"/>
              <a:chExt cx="982980" cy="923330"/>
            </a:xfrm>
            <a:grpFill/>
          </p:grpSpPr>
          <p:sp>
            <p:nvSpPr>
              <p:cNvPr id="9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6"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2" name="Group 41"/>
            <p:cNvGrpSpPr/>
            <p:nvPr/>
          </p:nvGrpSpPr>
          <p:grpSpPr>
            <a:xfrm>
              <a:off x="3482721" y="1143000"/>
              <a:ext cx="990600" cy="1005723"/>
              <a:chOff x="2971800" y="1143000"/>
              <a:chExt cx="990600" cy="1005723"/>
            </a:xfrm>
            <a:grpFill/>
          </p:grpSpPr>
          <p:sp>
            <p:nvSpPr>
              <p:cNvPr id="9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3" name="Group 42"/>
            <p:cNvGrpSpPr/>
            <p:nvPr/>
          </p:nvGrpSpPr>
          <p:grpSpPr>
            <a:xfrm>
              <a:off x="5796153" y="1143000"/>
              <a:ext cx="982980" cy="923330"/>
              <a:chOff x="5218176" y="1143000"/>
              <a:chExt cx="982980" cy="923330"/>
            </a:xfrm>
            <a:grpFill/>
          </p:grpSpPr>
          <p:sp>
            <p:nvSpPr>
              <p:cNvPr id="9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5" name="Straight Arrow Connector 44"/>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978015" y="1143000"/>
              <a:ext cx="982980" cy="923330"/>
              <a:chOff x="5218176" y="1143000"/>
              <a:chExt cx="982980" cy="923330"/>
            </a:xfrm>
            <a:grpFill/>
          </p:grpSpPr>
          <p:sp>
            <p:nvSpPr>
              <p:cNvPr id="89"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49" name="Group 48"/>
            <p:cNvGrpSpPr/>
            <p:nvPr/>
          </p:nvGrpSpPr>
          <p:grpSpPr>
            <a:xfrm>
              <a:off x="1183005" y="1143000"/>
              <a:ext cx="982980" cy="923330"/>
              <a:chOff x="1789176" y="1144524"/>
              <a:chExt cx="982980" cy="923330"/>
            </a:xfrm>
            <a:grpFill/>
          </p:grpSpPr>
          <p:sp>
            <p:nvSpPr>
              <p:cNvPr id="5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50" name="Straight Arrow Connector 49"/>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8161020" y="1143000"/>
              <a:ext cx="982980" cy="879475"/>
              <a:chOff x="5218176" y="1143000"/>
              <a:chExt cx="982980" cy="879475"/>
            </a:xfrm>
            <a:grpFill/>
          </p:grpSpPr>
          <p:sp>
            <p:nvSpPr>
              <p:cNvPr id="5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8"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3" name="Group 52"/>
            <p:cNvGrpSpPr/>
            <p:nvPr/>
          </p:nvGrpSpPr>
          <p:grpSpPr>
            <a:xfrm>
              <a:off x="4648200" y="1143000"/>
              <a:ext cx="990600" cy="1005723"/>
              <a:chOff x="2971800" y="1143000"/>
              <a:chExt cx="990600" cy="1005723"/>
            </a:xfrm>
            <a:grpFill/>
          </p:grpSpPr>
          <p:sp>
            <p:nvSpPr>
              <p:cNvPr id="5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4" name="Straight Arrow Connector 53"/>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05726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262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615553"/>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25" dirty="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Provider Supervisor Accepts and Submits to DDS</a:t>
            </a:r>
            <a:endParaRPr lang="en-US" sz="1400" dirty="0" smtClean="0">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Click “Submit for DDS Review.”</a:t>
            </a:r>
            <a:endParaRPr lang="en-US" sz="1400" dirty="0">
              <a:latin typeface="Arial"/>
              <a:cs typeface="Arial"/>
            </a:endParaRPr>
          </a:p>
        </p:txBody>
      </p:sp>
      <p:pic>
        <p:nvPicPr>
          <p:cNvPr id="39" name="Picture 38"/>
          <p:cNvPicPr>
            <a:picLocks noChangeAspect="1"/>
          </p:cNvPicPr>
          <p:nvPr/>
        </p:nvPicPr>
        <p:blipFill rotWithShape="1">
          <a:blip r:embed="rId7"/>
          <a:srcRect l="83305" t="96570" r="10011"/>
          <a:stretch/>
        </p:blipFill>
        <p:spPr>
          <a:xfrm>
            <a:off x="6967287" y="2641105"/>
            <a:ext cx="1636327" cy="373061"/>
          </a:xfrm>
          <a:prstGeom prst="rect">
            <a:avLst/>
          </a:prstGeom>
          <a:ln w="38100">
            <a:solidFill>
              <a:srgbClr val="00A1DE"/>
            </a:solidFill>
          </a:ln>
        </p:spPr>
      </p:pic>
      <p:pic>
        <p:nvPicPr>
          <p:cNvPr id="5" name="Picture 4"/>
          <p:cNvPicPr>
            <a:picLocks noChangeAspect="1"/>
          </p:cNvPicPr>
          <p:nvPr/>
        </p:nvPicPr>
        <p:blipFill>
          <a:blip r:embed="rId8"/>
          <a:stretch>
            <a:fillRect/>
          </a:stretch>
        </p:blipFill>
        <p:spPr>
          <a:xfrm>
            <a:off x="273623" y="3142676"/>
            <a:ext cx="8687553" cy="3218967"/>
          </a:xfrm>
          <a:prstGeom prst="rect">
            <a:avLst/>
          </a:prstGeom>
          <a:ln>
            <a:solidFill>
              <a:schemeClr val="tx1"/>
            </a:solidFill>
          </a:ln>
        </p:spPr>
      </p:pic>
      <p:cxnSp>
        <p:nvCxnSpPr>
          <p:cNvPr id="40" name="Straight Arrow Connector 39"/>
          <p:cNvCxnSpPr/>
          <p:nvPr/>
        </p:nvCxnSpPr>
        <p:spPr>
          <a:xfrm flipH="1" flipV="1">
            <a:off x="7848600" y="3058013"/>
            <a:ext cx="83558" cy="3035700"/>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53</a:t>
            </a:fld>
            <a:endParaRPr lang="en-US" dirty="0"/>
          </a:p>
        </p:txBody>
      </p:sp>
      <p:grpSp>
        <p:nvGrpSpPr>
          <p:cNvPr id="43" name="Group 42"/>
          <p:cNvGrpSpPr/>
          <p:nvPr/>
        </p:nvGrpSpPr>
        <p:grpSpPr>
          <a:xfrm>
            <a:off x="524352" y="1066800"/>
            <a:ext cx="8095297" cy="1077218"/>
            <a:chOff x="1183005" y="1143000"/>
            <a:chExt cx="7960995" cy="1005723"/>
          </a:xfrm>
          <a:noFill/>
        </p:grpSpPr>
        <p:grpSp>
          <p:nvGrpSpPr>
            <p:cNvPr id="45" name="Group 44"/>
            <p:cNvGrpSpPr/>
            <p:nvPr/>
          </p:nvGrpSpPr>
          <p:grpSpPr>
            <a:xfrm>
              <a:off x="2329815" y="1144524"/>
              <a:ext cx="982980" cy="923330"/>
              <a:chOff x="1789176" y="1144524"/>
              <a:chExt cx="982980" cy="923330"/>
            </a:xfrm>
            <a:grpFill/>
          </p:grpSpPr>
          <p:sp>
            <p:nvSpPr>
              <p:cNvPr id="9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9"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6" name="Group 45"/>
            <p:cNvGrpSpPr/>
            <p:nvPr/>
          </p:nvGrpSpPr>
          <p:grpSpPr>
            <a:xfrm>
              <a:off x="3482721" y="1143000"/>
              <a:ext cx="990600" cy="1005723"/>
              <a:chOff x="2971800" y="1143000"/>
              <a:chExt cx="990600" cy="1005723"/>
            </a:xfrm>
            <a:grpFill/>
          </p:grpSpPr>
          <p:sp>
            <p:nvSpPr>
              <p:cNvPr id="9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7"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7" name="Group 46"/>
            <p:cNvGrpSpPr/>
            <p:nvPr/>
          </p:nvGrpSpPr>
          <p:grpSpPr>
            <a:xfrm>
              <a:off x="5796153" y="1143000"/>
              <a:ext cx="982980" cy="923330"/>
              <a:chOff x="5218176" y="1143000"/>
              <a:chExt cx="982980" cy="923330"/>
            </a:xfrm>
            <a:grpFill/>
          </p:grpSpPr>
          <p:sp>
            <p:nvSpPr>
              <p:cNvPr id="9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5"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8" name="Straight Arrow Connector 47"/>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978015" y="1143000"/>
              <a:ext cx="982980" cy="923330"/>
              <a:chOff x="5218176" y="1143000"/>
              <a:chExt cx="982980" cy="923330"/>
            </a:xfrm>
            <a:grpFill/>
          </p:grpSpPr>
          <p:sp>
            <p:nvSpPr>
              <p:cNvPr id="9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3"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52" name="Group 51"/>
            <p:cNvGrpSpPr/>
            <p:nvPr/>
          </p:nvGrpSpPr>
          <p:grpSpPr>
            <a:xfrm>
              <a:off x="1183005" y="1143000"/>
              <a:ext cx="982980" cy="923330"/>
              <a:chOff x="1789176" y="1144524"/>
              <a:chExt cx="982980" cy="923330"/>
            </a:xfrm>
            <a:grpFill/>
          </p:grpSpPr>
          <p:sp>
            <p:nvSpPr>
              <p:cNvPr id="9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1"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53" name="Straight Arrow Connector 52"/>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8161020" y="1143000"/>
              <a:ext cx="982980" cy="879475"/>
              <a:chOff x="5218176" y="1143000"/>
              <a:chExt cx="982980" cy="879475"/>
            </a:xfrm>
            <a:grpFill/>
          </p:grpSpPr>
          <p:sp>
            <p:nvSpPr>
              <p:cNvPr id="6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9"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6" name="Group 55"/>
            <p:cNvGrpSpPr/>
            <p:nvPr/>
          </p:nvGrpSpPr>
          <p:grpSpPr>
            <a:xfrm>
              <a:off x="4648200" y="1143000"/>
              <a:ext cx="990600" cy="1005723"/>
              <a:chOff x="2971800" y="1143000"/>
              <a:chExt cx="990600" cy="1005723"/>
            </a:xfrm>
            <a:grp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7" name="Straight Arrow Connector 56"/>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32970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365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Complete a Progress Summary</a:t>
            </a:r>
            <a:endParaRPr spc="-5" dirty="0"/>
          </a:p>
        </p:txBody>
      </p:sp>
      <p:sp>
        <p:nvSpPr>
          <p:cNvPr id="44" name="object 6"/>
          <p:cNvSpPr txBox="1"/>
          <p:nvPr/>
        </p:nvSpPr>
        <p:spPr>
          <a:xfrm>
            <a:off x="535940" y="2090916"/>
            <a:ext cx="7947659" cy="830997"/>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25" dirty="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Provider Supervisor Accepts and Submits to DDS</a:t>
            </a:r>
            <a:endParaRPr lang="en-US" sz="1400" dirty="0" smtClean="0">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The system will redirect to the Progress Summary Review Switchboard. The status of the Progress Summary will change to “Submitted for DDS Review.”</a:t>
            </a:r>
            <a:endParaRPr lang="en-US" sz="1400" dirty="0">
              <a:latin typeface="Arial"/>
              <a:cs typeface="Arial"/>
            </a:endParaRPr>
          </a:p>
        </p:txBody>
      </p:sp>
      <p:pic>
        <p:nvPicPr>
          <p:cNvPr id="37" name="Picture 36"/>
          <p:cNvPicPr>
            <a:picLocks noChangeAspect="1"/>
          </p:cNvPicPr>
          <p:nvPr/>
        </p:nvPicPr>
        <p:blipFill rotWithShape="1">
          <a:blip r:embed="rId7"/>
          <a:srcRect l="57736" t="82606" r="32849" b="15136"/>
          <a:stretch/>
        </p:blipFill>
        <p:spPr>
          <a:xfrm>
            <a:off x="6026349" y="2905093"/>
            <a:ext cx="2314514" cy="252545"/>
          </a:xfrm>
          <a:prstGeom prst="rect">
            <a:avLst/>
          </a:prstGeom>
          <a:ln w="38100">
            <a:solidFill>
              <a:srgbClr val="00A1DE"/>
            </a:solidFill>
          </a:ln>
        </p:spPr>
      </p:pic>
      <p:sp>
        <p:nvSpPr>
          <p:cNvPr id="7" name="Slide Number Placeholder 6"/>
          <p:cNvSpPr>
            <a:spLocks noGrp="1"/>
          </p:cNvSpPr>
          <p:nvPr>
            <p:ph type="sldNum" sz="quarter" idx="7"/>
          </p:nvPr>
        </p:nvSpPr>
        <p:spPr/>
        <p:txBody>
          <a:bodyPr/>
          <a:lstStyle/>
          <a:p>
            <a:pPr algn="r"/>
            <a:fld id="{81D60167-4931-47E6-BA6A-407CBD079E47}" type="slidenum">
              <a:rPr lang="en-US" smtClean="0"/>
              <a:pPr algn="r"/>
              <a:t>54</a:t>
            </a:fld>
            <a:endParaRPr lang="en-US" dirty="0"/>
          </a:p>
        </p:txBody>
      </p:sp>
      <p:grpSp>
        <p:nvGrpSpPr>
          <p:cNvPr id="41" name="Group 40"/>
          <p:cNvGrpSpPr/>
          <p:nvPr/>
        </p:nvGrpSpPr>
        <p:grpSpPr>
          <a:xfrm>
            <a:off x="524352" y="1066800"/>
            <a:ext cx="8095297" cy="1077218"/>
            <a:chOff x="1183005" y="1143000"/>
            <a:chExt cx="7960995" cy="1005723"/>
          </a:xfrm>
          <a:noFill/>
        </p:grpSpPr>
        <p:grpSp>
          <p:nvGrpSpPr>
            <p:cNvPr id="42" name="Group 41"/>
            <p:cNvGrpSpPr/>
            <p:nvPr/>
          </p:nvGrpSpPr>
          <p:grpSpPr>
            <a:xfrm>
              <a:off x="2329815" y="1144524"/>
              <a:ext cx="982980" cy="923330"/>
              <a:chOff x="1789176" y="1144524"/>
              <a:chExt cx="982980" cy="923330"/>
            </a:xfrm>
            <a:grpFill/>
          </p:grpSpPr>
          <p:sp>
            <p:nvSpPr>
              <p:cNvPr id="96"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7"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Data Entry User </a:t>
                </a:r>
                <a:r>
                  <a:rPr lang="en-US" sz="1000" spc="-15" dirty="0" smtClean="0">
                    <a:solidFill>
                      <a:srgbClr val="1F497D"/>
                    </a:solidFill>
                    <a:latin typeface="Arial"/>
                    <a:cs typeface="Arial"/>
                  </a:rPr>
                  <a:t>Completes </a:t>
                </a:r>
                <a:r>
                  <a:rPr lang="en-US" sz="1000" spc="-15" dirty="0">
                    <a:solidFill>
                      <a:srgbClr val="1F497D"/>
                    </a:solidFill>
                    <a:latin typeface="Arial"/>
                    <a:cs typeface="Arial"/>
                  </a:rPr>
                  <a:t>Form and </a:t>
                </a:r>
                <a:r>
                  <a:rPr lang="en-US" sz="1000" spc="-15" dirty="0" smtClean="0">
                    <a:solidFill>
                      <a:srgbClr val="1F497D"/>
                    </a:solidFill>
                    <a:latin typeface="Arial"/>
                    <a:cs typeface="Arial"/>
                  </a:rPr>
                  <a:t>Submits </a:t>
                </a:r>
                <a:r>
                  <a:rPr lang="en-US" sz="1000" spc="-15" dirty="0">
                    <a:solidFill>
                      <a:srgbClr val="1F497D"/>
                    </a:solidFill>
                    <a:latin typeface="Arial"/>
                    <a:cs typeface="Arial"/>
                  </a:rPr>
                  <a:t>for Internal Review</a:t>
                </a:r>
              </a:p>
              <a:p>
                <a:pPr algn="ctr">
                  <a:lnSpc>
                    <a:spcPct val="100000"/>
                  </a:lnSpc>
                </a:pPr>
                <a:endParaRPr sz="1000" dirty="0">
                  <a:latin typeface="Arial"/>
                  <a:cs typeface="Arial"/>
                </a:endParaRPr>
              </a:p>
            </p:txBody>
          </p:sp>
        </p:grpSp>
        <p:grpSp>
          <p:nvGrpSpPr>
            <p:cNvPr id="43" name="Group 42"/>
            <p:cNvGrpSpPr/>
            <p:nvPr/>
          </p:nvGrpSpPr>
          <p:grpSpPr>
            <a:xfrm>
              <a:off x="3482721" y="1143000"/>
              <a:ext cx="990600" cy="1005723"/>
              <a:chOff x="2971800" y="1143000"/>
              <a:chExt cx="990600" cy="1005723"/>
            </a:xfrm>
            <a:grpFill/>
          </p:grpSpPr>
          <p:sp>
            <p:nvSpPr>
              <p:cNvPr id="9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5"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3</a:t>
                </a:r>
              </a:p>
              <a:p>
                <a:pPr algn="ctr"/>
                <a:r>
                  <a:rPr lang="en-US" sz="1000" spc="-10" dirty="0">
                    <a:solidFill>
                      <a:srgbClr val="1F497D"/>
                    </a:solidFill>
                    <a:latin typeface="Arial"/>
                    <a:cs typeface="Arial"/>
                  </a:rPr>
                  <a:t>Provider </a:t>
                </a:r>
                <a:r>
                  <a:rPr lang="en-US" sz="1000" spc="-10" dirty="0" smtClean="0">
                    <a:solidFill>
                      <a:srgbClr val="1F497D"/>
                    </a:solidFill>
                    <a:latin typeface="Arial"/>
                    <a:cs typeface="Arial"/>
                  </a:rPr>
                  <a:t>Supervisor Receives Alert &amp; Navigates to Form</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grpSp>
          <p:nvGrpSpPr>
            <p:cNvPr id="45" name="Group 44"/>
            <p:cNvGrpSpPr/>
            <p:nvPr/>
          </p:nvGrpSpPr>
          <p:grpSpPr>
            <a:xfrm>
              <a:off x="5796153" y="1143000"/>
              <a:ext cx="982980" cy="923330"/>
              <a:chOff x="5218176" y="1143000"/>
              <a:chExt cx="982980" cy="923330"/>
            </a:xfrm>
            <a:grpFill/>
          </p:grpSpPr>
          <p:sp>
            <p:nvSpPr>
              <p:cNvPr id="9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3"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r>
                  <a:rPr lang="en-US" sz="1000" spc="-10" dirty="0">
                    <a:solidFill>
                      <a:srgbClr val="1F497D"/>
                    </a:solidFill>
                    <a:latin typeface="Arial"/>
                    <a:cs typeface="Arial"/>
                  </a:rPr>
                  <a:t>Data Entry User Receives Alert &amp; Navigates to Form</a:t>
                </a:r>
              </a:p>
              <a:p>
                <a:pPr algn="ctr">
                  <a:lnSpc>
                    <a:spcPct val="100000"/>
                  </a:lnSpc>
                </a:pPr>
                <a:endParaRPr lang="en-US" sz="1000" b="1" i="1" spc="-10" dirty="0" smtClean="0">
                  <a:solidFill>
                    <a:srgbClr val="1F497D"/>
                  </a:solidFill>
                  <a:latin typeface="Arial"/>
                  <a:cs typeface="Arial"/>
                </a:endParaRPr>
              </a:p>
            </p:txBody>
          </p:sp>
        </p:grpSp>
        <p:cxnSp>
          <p:nvCxnSpPr>
            <p:cNvPr id="46" name="Straight Arrow Connector 45"/>
            <p:cNvCxnSpPr/>
            <p:nvPr/>
          </p:nvCxnSpPr>
          <p:spPr>
            <a:xfrm>
              <a:off x="3311271"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624703"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806565"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978015" y="1143000"/>
              <a:ext cx="982980" cy="923330"/>
              <a:chOff x="5218176" y="1143000"/>
              <a:chExt cx="982980" cy="923330"/>
            </a:xfrm>
            <a:grpFill/>
          </p:grpSpPr>
          <p:sp>
            <p:nvSpPr>
              <p:cNvPr id="9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1" name="object 19"/>
              <p:cNvSpPr txBox="1"/>
              <p:nvPr/>
            </p:nvSpPr>
            <p:spPr>
              <a:xfrm>
                <a:off x="5257800" y="1143000"/>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6</a:t>
                </a:r>
              </a:p>
              <a:p>
                <a:pPr algn="ctr"/>
                <a:r>
                  <a:rPr lang="en-US" sz="1000" spc="-10" dirty="0">
                    <a:solidFill>
                      <a:srgbClr val="1F497D"/>
                    </a:solidFill>
                    <a:latin typeface="Arial"/>
                    <a:cs typeface="Arial"/>
                  </a:rPr>
                  <a:t>Data Entry User </a:t>
                </a:r>
                <a:r>
                  <a:rPr lang="en-US" sz="1000" spc="-15" dirty="0">
                    <a:solidFill>
                      <a:srgbClr val="1F497D"/>
                    </a:solidFill>
                    <a:latin typeface="Arial"/>
                    <a:cs typeface="Arial"/>
                  </a:rPr>
                  <a:t>Completes Form and Submits for Internal Review</a:t>
                </a:r>
              </a:p>
              <a:p>
                <a:pPr algn="ctr">
                  <a:lnSpc>
                    <a:spcPct val="100000"/>
                  </a:lnSpc>
                </a:pPr>
                <a:endParaRPr lang="en-US" sz="1000" b="1" i="1" spc="-10" dirty="0" smtClean="0">
                  <a:solidFill>
                    <a:srgbClr val="1F497D"/>
                  </a:solidFill>
                  <a:latin typeface="Arial"/>
                  <a:cs typeface="Arial"/>
                </a:endParaRPr>
              </a:p>
            </p:txBody>
          </p:sp>
        </p:grpSp>
        <p:grpSp>
          <p:nvGrpSpPr>
            <p:cNvPr id="50" name="Group 49"/>
            <p:cNvGrpSpPr/>
            <p:nvPr/>
          </p:nvGrpSpPr>
          <p:grpSpPr>
            <a:xfrm>
              <a:off x="1183005" y="1143000"/>
              <a:ext cx="982980" cy="923330"/>
              <a:chOff x="1789176" y="1144524"/>
              <a:chExt cx="982980" cy="923330"/>
            </a:xfrm>
            <a:grpFill/>
          </p:grpSpPr>
          <p:sp>
            <p:nvSpPr>
              <p:cNvPr id="6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9" name="object 19"/>
              <p:cNvSpPr txBox="1"/>
              <p:nvPr/>
            </p:nvSpPr>
            <p:spPr>
              <a:xfrm>
                <a:off x="1828800" y="1144524"/>
                <a:ext cx="9144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p>
              <a:p>
                <a:pPr algn="ctr">
                  <a:lnSpc>
                    <a:spcPct val="100000"/>
                  </a:lnSpc>
                </a:pPr>
                <a:endParaRPr sz="1000" dirty="0">
                  <a:latin typeface="Arial"/>
                  <a:cs typeface="Arial"/>
                </a:endParaRPr>
              </a:p>
            </p:txBody>
          </p:sp>
        </p:grpSp>
        <p:cxnSp>
          <p:nvCxnSpPr>
            <p:cNvPr id="51" name="Straight Arrow Connector 50"/>
            <p:cNvCxnSpPr/>
            <p:nvPr/>
          </p:nvCxnSpPr>
          <p:spPr>
            <a:xfrm>
              <a:off x="2164461"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98957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8161020"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Accepts </a:t>
                </a:r>
                <a:r>
                  <a:rPr lang="en-US" sz="1000" spc="-10" dirty="0">
                    <a:solidFill>
                      <a:srgbClr val="1F497D"/>
                    </a:solidFill>
                    <a:latin typeface="Arial"/>
                    <a:cs typeface="Arial"/>
                  </a:rPr>
                  <a:t>and </a:t>
                </a:r>
                <a:r>
                  <a:rPr lang="en-US" sz="1000" spc="-10" dirty="0" smtClean="0">
                    <a:solidFill>
                      <a:srgbClr val="1F497D"/>
                    </a:solidFill>
                    <a:latin typeface="Arial"/>
                    <a:cs typeface="Arial"/>
                  </a:rPr>
                  <a:t>Submits </a:t>
                </a:r>
                <a:r>
                  <a:rPr lang="en-US" sz="1000" spc="-10" dirty="0">
                    <a:solidFill>
                      <a:srgbClr val="1F497D"/>
                    </a:solidFill>
                    <a:latin typeface="Arial"/>
                    <a:cs typeface="Arial"/>
                  </a:rPr>
                  <a:t>to DDS</a:t>
                </a:r>
              </a:p>
            </p:txBody>
          </p:sp>
        </p:grpSp>
        <p:grpSp>
          <p:nvGrpSpPr>
            <p:cNvPr id="54" name="Group 53"/>
            <p:cNvGrpSpPr/>
            <p:nvPr/>
          </p:nvGrpSpPr>
          <p:grpSpPr>
            <a:xfrm>
              <a:off x="4648200" y="1143000"/>
              <a:ext cx="990600" cy="1005723"/>
              <a:chOff x="2971800" y="1143000"/>
              <a:chExt cx="990600" cy="1005723"/>
            </a:xfrm>
            <a:grpFill/>
          </p:grpSpPr>
          <p:sp>
            <p:nvSpPr>
              <p:cNvPr id="5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2971800" y="1143000"/>
                <a:ext cx="990600" cy="100572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a:solidFill>
                      <a:srgbClr val="1F497D"/>
                    </a:solidFill>
                    <a:latin typeface="Arial"/>
                    <a:cs typeface="Arial"/>
                  </a:rPr>
                  <a:t>Provider Supervisor </a:t>
                </a:r>
                <a:r>
                  <a:rPr lang="en-US" sz="1000" spc="-10" dirty="0" smtClean="0">
                    <a:solidFill>
                      <a:srgbClr val="1F497D"/>
                    </a:solidFill>
                    <a:latin typeface="Arial"/>
                    <a:cs typeface="Arial"/>
                  </a:rPr>
                  <a:t>Reviews &amp;</a:t>
                </a:r>
              </a:p>
              <a:p>
                <a:pPr algn="ctr"/>
                <a:r>
                  <a:rPr lang="en-US" sz="1000" spc="-10" dirty="0" smtClean="0">
                    <a:solidFill>
                      <a:srgbClr val="1F497D"/>
                    </a:solidFill>
                    <a:latin typeface="Arial"/>
                    <a:cs typeface="Arial"/>
                  </a:rPr>
                  <a:t>Requests Revision</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55" name="Straight Arrow Connector 54"/>
            <p:cNvCxnSpPr/>
            <p:nvPr/>
          </p:nvCxnSpPr>
          <p:spPr>
            <a:xfrm>
              <a:off x="447675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8"/>
          <a:stretch>
            <a:fillRect/>
          </a:stretch>
        </p:blipFill>
        <p:spPr>
          <a:xfrm>
            <a:off x="722041" y="3048000"/>
            <a:ext cx="7699915" cy="3749365"/>
          </a:xfrm>
          <a:prstGeom prst="rect">
            <a:avLst/>
          </a:prstGeom>
        </p:spPr>
      </p:pic>
    </p:spTree>
    <p:extLst>
      <p:ext uri="{BB962C8B-B14F-4D97-AF65-F5344CB8AC3E}">
        <p14:creationId xmlns:p14="http://schemas.microsoft.com/office/powerpoint/2010/main" val="15713346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a:t>Ne</a:t>
            </a:r>
            <a:r>
              <a:rPr spc="-15" dirty="0"/>
              <a:t>x</a:t>
            </a:r>
            <a:r>
              <a:rPr dirty="0"/>
              <a:t>t</a:t>
            </a:r>
            <a:r>
              <a:rPr spc="20" dirty="0"/>
              <a:t> </a:t>
            </a:r>
            <a:r>
              <a:rPr spc="-5" dirty="0" smtClean="0"/>
              <a:t>S</a:t>
            </a:r>
            <a:r>
              <a:rPr dirty="0" smtClean="0"/>
              <a:t>t</a:t>
            </a:r>
            <a:r>
              <a:rPr spc="-5" dirty="0" smtClean="0"/>
              <a:t>ep</a:t>
            </a:r>
            <a:r>
              <a:rPr dirty="0" smtClean="0"/>
              <a:t>s</a:t>
            </a:r>
            <a:r>
              <a:rPr lang="en-US" dirty="0" smtClean="0"/>
              <a:t> and Notes</a:t>
            </a:r>
            <a:endParaRPr spc="-5" dirty="0"/>
          </a:p>
        </p:txBody>
      </p:sp>
      <p:sp>
        <p:nvSpPr>
          <p:cNvPr id="6" name="object 6"/>
          <p:cNvSpPr txBox="1"/>
          <p:nvPr/>
        </p:nvSpPr>
        <p:spPr>
          <a:xfrm>
            <a:off x="535940" y="1066800"/>
            <a:ext cx="8354961" cy="3662541"/>
          </a:xfrm>
          <a:prstGeom prst="rect">
            <a:avLst/>
          </a:prstGeom>
        </p:spPr>
        <p:txBody>
          <a:bodyPr vert="horz" wrap="square" lIns="0" tIns="0" rIns="0" bIns="0" rtlCol="0">
            <a:spAutoFit/>
          </a:bodyPr>
          <a:lstStyle/>
          <a:p>
            <a:pPr marL="12700" marR="5080"/>
            <a:r>
              <a:rPr lang="en-US" sz="1400" b="1" dirty="0" smtClean="0">
                <a:solidFill>
                  <a:srgbClr val="091D5D"/>
                </a:solidFill>
                <a:latin typeface="Arial"/>
                <a:cs typeface="Arial"/>
              </a:rPr>
              <a:t>Next Steps</a:t>
            </a:r>
            <a:endParaRPr lang="en-US" sz="1400" dirty="0">
              <a:solidFill>
                <a:srgbClr val="091D5D"/>
              </a:solidFill>
              <a:latin typeface="Arial"/>
              <a:cs typeface="Arial"/>
            </a:endParaRPr>
          </a:p>
          <a:p>
            <a:pPr marL="298450" marR="5080" indent="-285750">
              <a:buFont typeface="Arial" panose="020B0604020202020204" pitchFamily="34" charset="0"/>
              <a:buChar char="•"/>
            </a:pPr>
            <a:r>
              <a:rPr lang="en-US" sz="1400" dirty="0" smtClean="0">
                <a:solidFill>
                  <a:srgbClr val="091D5D"/>
                </a:solidFill>
                <a:latin typeface="Arial"/>
                <a:cs typeface="Arial"/>
              </a:rPr>
              <a:t>Provider </a:t>
            </a:r>
            <a:r>
              <a:rPr lang="en-US" sz="1400" dirty="0">
                <a:solidFill>
                  <a:srgbClr val="091D5D"/>
                </a:solidFill>
                <a:latin typeface="Arial"/>
                <a:cs typeface="Arial"/>
              </a:rPr>
              <a:t>Data Entry Users and Provider Supervisors should continue tracking progress of the Objective and Support </a:t>
            </a:r>
            <a:r>
              <a:rPr lang="en-US" sz="1400" dirty="0" smtClean="0">
                <a:solidFill>
                  <a:srgbClr val="091D5D"/>
                </a:solidFill>
                <a:latin typeface="Arial"/>
                <a:cs typeface="Arial"/>
              </a:rPr>
              <a:t>Strategies. </a:t>
            </a:r>
            <a:r>
              <a:rPr lang="en-US" sz="1400" dirty="0">
                <a:solidFill>
                  <a:srgbClr val="091D5D"/>
                </a:solidFill>
                <a:latin typeface="Arial"/>
                <a:cs typeface="Arial"/>
              </a:rPr>
              <a:t>They may also begin entering data into </a:t>
            </a:r>
            <a:r>
              <a:rPr lang="en-US" sz="1400" dirty="0" smtClean="0">
                <a:solidFill>
                  <a:srgbClr val="091D5D"/>
                </a:solidFill>
                <a:latin typeface="Arial"/>
                <a:cs typeface="Arial"/>
              </a:rPr>
              <a:t>upcoming Progress </a:t>
            </a:r>
            <a:r>
              <a:rPr lang="en-US" sz="1400" dirty="0">
                <a:solidFill>
                  <a:srgbClr val="091D5D"/>
                </a:solidFill>
                <a:latin typeface="Arial"/>
                <a:cs typeface="Arial"/>
              </a:rPr>
              <a:t>Summaries, but will not be able to submit until 30 days prior to the due date</a:t>
            </a:r>
            <a:r>
              <a:rPr lang="en-US" sz="1400" dirty="0" smtClean="0">
                <a:solidFill>
                  <a:srgbClr val="091D5D"/>
                </a:solidFill>
                <a:latin typeface="Arial"/>
                <a:cs typeface="Arial"/>
              </a:rPr>
              <a:t>.</a:t>
            </a:r>
          </a:p>
          <a:p>
            <a:pPr marL="12700" marR="5080"/>
            <a:endParaRPr lang="en-US" sz="1400" dirty="0">
              <a:solidFill>
                <a:srgbClr val="091D5D"/>
              </a:solidFill>
              <a:latin typeface="Arial"/>
              <a:cs typeface="Arial"/>
            </a:endParaRPr>
          </a:p>
          <a:p>
            <a:pPr marL="298450" marR="5080" indent="-285750">
              <a:buFont typeface="Arial" panose="020B0604020202020204" pitchFamily="34" charset="0"/>
              <a:buChar char="•"/>
            </a:pPr>
            <a:r>
              <a:rPr lang="en-US" sz="1400" dirty="0" smtClean="0">
                <a:solidFill>
                  <a:srgbClr val="091D5D"/>
                </a:solidFill>
                <a:latin typeface="Arial"/>
                <a:cs typeface="Arial"/>
              </a:rPr>
              <a:t>Service </a:t>
            </a:r>
            <a:r>
              <a:rPr lang="en-US" sz="1400" dirty="0">
                <a:solidFill>
                  <a:srgbClr val="091D5D"/>
                </a:solidFill>
                <a:latin typeface="Arial"/>
                <a:cs typeface="Arial"/>
              </a:rPr>
              <a:t>Coordinators will be responsible for reviewing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They will have the options to approve or request revision to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based on acceptance criteria</a:t>
            </a:r>
            <a:r>
              <a:rPr lang="en-US" sz="1400" dirty="0" smtClean="0">
                <a:solidFill>
                  <a:srgbClr val="091D5D"/>
                </a:solidFill>
                <a:latin typeface="Arial"/>
                <a:cs typeface="Arial"/>
              </a:rPr>
              <a:t>.</a:t>
            </a:r>
            <a:endParaRPr lang="en-US" sz="1400" dirty="0">
              <a:solidFill>
                <a:srgbClr val="091D5D"/>
              </a:solidFill>
              <a:latin typeface="Arial"/>
              <a:cs typeface="Arial"/>
            </a:endParaRPr>
          </a:p>
          <a:p>
            <a:pPr marL="298450" marR="5080" indent="-285750">
              <a:buFont typeface="Arial" panose="020B0604020202020204" pitchFamily="34" charset="0"/>
              <a:buChar char="•"/>
            </a:pPr>
            <a:endParaRPr lang="en-US" sz="1400" dirty="0">
              <a:solidFill>
                <a:srgbClr val="091D5D"/>
              </a:solidFill>
              <a:latin typeface="Arial"/>
              <a:cs typeface="Arial"/>
            </a:endParaRPr>
          </a:p>
          <a:p>
            <a:pPr marL="298450" marR="5080" indent="-285750">
              <a:buFont typeface="Arial" panose="020B0604020202020204" pitchFamily="34" charset="0"/>
              <a:buChar char="•"/>
            </a:pPr>
            <a:r>
              <a:rPr lang="en-US" sz="1400" dirty="0">
                <a:solidFill>
                  <a:srgbClr val="091D5D"/>
                </a:solidFill>
                <a:latin typeface="Arial"/>
                <a:cs typeface="Arial"/>
              </a:rPr>
              <a:t>Provider Data Entry Users and Provider Supervisors can monitor the individual’s </a:t>
            </a:r>
            <a:r>
              <a:rPr lang="en-US" sz="1400" dirty="0" smtClean="0">
                <a:solidFill>
                  <a:srgbClr val="091D5D"/>
                </a:solidFill>
                <a:latin typeface="Arial"/>
                <a:cs typeface="Arial"/>
              </a:rPr>
              <a:t>Progress Summary Review Switchboard to </a:t>
            </a:r>
            <a:r>
              <a:rPr lang="en-US" sz="1400" dirty="0">
                <a:solidFill>
                  <a:srgbClr val="091D5D"/>
                </a:solidFill>
                <a:latin typeface="Arial"/>
                <a:cs typeface="Arial"/>
              </a:rPr>
              <a:t>view the status of the </a:t>
            </a:r>
            <a:r>
              <a:rPr lang="en-US" sz="1400" dirty="0" smtClean="0">
                <a:solidFill>
                  <a:srgbClr val="091D5D"/>
                </a:solidFill>
                <a:latin typeface="Arial"/>
                <a:cs typeface="Arial"/>
              </a:rPr>
              <a:t>Progress Summary.</a:t>
            </a:r>
          </a:p>
          <a:p>
            <a:pPr marL="298450" marR="5080" indent="-285750">
              <a:buFont typeface="Arial" panose="020B0604020202020204" pitchFamily="34" charset="0"/>
              <a:buChar char="•"/>
            </a:pPr>
            <a:endParaRPr lang="en-US" sz="1400" dirty="0">
              <a:solidFill>
                <a:srgbClr val="091D5D"/>
              </a:solidFill>
              <a:latin typeface="Arial"/>
              <a:cs typeface="Arial"/>
            </a:endParaRPr>
          </a:p>
          <a:p>
            <a:pPr marL="12700" marR="5080"/>
            <a:r>
              <a:rPr lang="en-US" sz="1400" b="1" dirty="0" smtClean="0">
                <a:solidFill>
                  <a:srgbClr val="091D5D"/>
                </a:solidFill>
                <a:latin typeface="Arial"/>
                <a:cs typeface="Arial"/>
              </a:rPr>
              <a:t>Alerts</a:t>
            </a:r>
            <a:endParaRPr lang="en-US" sz="1400" dirty="0">
              <a:solidFill>
                <a:srgbClr val="091D5D"/>
              </a:solidFill>
              <a:latin typeface="Arial"/>
              <a:cs typeface="Arial"/>
            </a:endParaRPr>
          </a:p>
          <a:p>
            <a:pPr marL="298450" marR="5080" indent="-285750">
              <a:buFont typeface="Arial" panose="020B0604020202020204" pitchFamily="34" charset="0"/>
              <a:buChar char="•"/>
            </a:pPr>
            <a:r>
              <a:rPr lang="en-US" sz="1400" dirty="0">
                <a:solidFill>
                  <a:srgbClr val="091D5D"/>
                </a:solidFill>
                <a:latin typeface="Arial"/>
                <a:cs typeface="Arial"/>
              </a:rPr>
              <a:t>Provider Data Entry Users and Provider Supervisors will receive an alert if </a:t>
            </a:r>
            <a:r>
              <a:rPr lang="en-US" sz="1400" dirty="0" smtClean="0">
                <a:solidFill>
                  <a:srgbClr val="091D5D"/>
                </a:solidFill>
                <a:latin typeface="Arial"/>
                <a:cs typeface="Arial"/>
              </a:rPr>
              <a:t>the Service </a:t>
            </a:r>
            <a:r>
              <a:rPr lang="en-US" sz="1400" dirty="0">
                <a:solidFill>
                  <a:srgbClr val="091D5D"/>
                </a:solidFill>
                <a:latin typeface="Arial"/>
                <a:cs typeface="Arial"/>
              </a:rPr>
              <a:t>Coordinator has approved a submitted </a:t>
            </a:r>
            <a:r>
              <a:rPr lang="en-US" sz="1400" dirty="0" smtClean="0">
                <a:solidFill>
                  <a:srgbClr val="091D5D"/>
                </a:solidFill>
                <a:latin typeface="Arial"/>
                <a:cs typeface="Arial"/>
              </a:rPr>
              <a:t>Progress Summary.</a:t>
            </a:r>
            <a:endParaRPr lang="en-US" sz="1400" dirty="0">
              <a:solidFill>
                <a:srgbClr val="091D5D"/>
              </a:solidFill>
              <a:latin typeface="Arial"/>
              <a:cs typeface="Arial"/>
            </a:endParaRPr>
          </a:p>
          <a:p>
            <a:pPr marL="298450" marR="5080" indent="-285750">
              <a:buFont typeface="Arial" panose="020B0604020202020204" pitchFamily="34" charset="0"/>
              <a:buChar char="•"/>
            </a:pPr>
            <a:endParaRPr lang="en-US" sz="1400" dirty="0">
              <a:solidFill>
                <a:srgbClr val="091D5D"/>
              </a:solidFill>
              <a:latin typeface="Arial"/>
              <a:cs typeface="Arial"/>
            </a:endParaRPr>
          </a:p>
          <a:p>
            <a:pPr marL="298450" marR="5080" indent="-285750">
              <a:buFont typeface="Arial" panose="020B0604020202020204" pitchFamily="34" charset="0"/>
              <a:buChar char="•"/>
            </a:pPr>
            <a:r>
              <a:rPr lang="en-US" sz="1400" dirty="0">
                <a:solidFill>
                  <a:srgbClr val="091D5D"/>
                </a:solidFill>
                <a:latin typeface="Arial"/>
                <a:cs typeface="Arial"/>
              </a:rPr>
              <a:t>Provider Data Entry Users and Provider Supervisors will receive an alert if the Service Coordinator requests revision of proposed Progress </a:t>
            </a:r>
            <a:r>
              <a:rPr lang="en-US" sz="1400" dirty="0" smtClean="0">
                <a:solidFill>
                  <a:srgbClr val="091D5D"/>
                </a:solidFill>
                <a:latin typeface="Arial"/>
                <a:cs typeface="Arial"/>
              </a:rPr>
              <a:t>Summaries.</a:t>
            </a:r>
            <a:endParaRPr lang="en-US" sz="1400" dirty="0">
              <a:solidFill>
                <a:srgbClr val="091D5D"/>
              </a:solidFill>
              <a:latin typeface="Arial"/>
              <a:cs typeface="Arial"/>
            </a:endParaRPr>
          </a:p>
        </p:txBody>
      </p:sp>
      <p:pic>
        <p:nvPicPr>
          <p:cNvPr id="7" name="Picture 6"/>
          <p:cNvPicPr>
            <a:picLocks noChangeAspect="1"/>
          </p:cNvPicPr>
          <p:nvPr/>
        </p:nvPicPr>
        <p:blipFill>
          <a:blip r:embed="rId3"/>
          <a:stretch>
            <a:fillRect/>
          </a:stretch>
        </p:blipFill>
        <p:spPr>
          <a:xfrm>
            <a:off x="331839" y="4888285"/>
            <a:ext cx="8686800" cy="1683067"/>
          </a:xfrm>
          <a:prstGeom prst="rect">
            <a:avLst/>
          </a:prstGeom>
          <a:ln>
            <a:solidFill>
              <a:schemeClr val="tx1"/>
            </a:solidFill>
          </a:ln>
        </p:spPr>
      </p:pic>
      <p:sp>
        <p:nvSpPr>
          <p:cNvPr id="9" name="object 25"/>
          <p:cNvSpPr/>
          <p:nvPr/>
        </p:nvSpPr>
        <p:spPr>
          <a:xfrm>
            <a:off x="4225468" y="6465046"/>
            <a:ext cx="1371600" cy="152400"/>
          </a:xfrm>
          <a:custGeom>
            <a:avLst/>
            <a:gdLst/>
            <a:ahLst/>
            <a:cxnLst/>
            <a:rect l="l" t="t" r="r" b="b"/>
            <a:pathLst>
              <a:path w="1126490" h="381000">
                <a:moveTo>
                  <a:pt x="1126236" y="381000"/>
                </a:moveTo>
                <a:lnTo>
                  <a:pt x="0" y="381000"/>
                </a:lnTo>
                <a:lnTo>
                  <a:pt x="0" y="0"/>
                </a:lnTo>
                <a:lnTo>
                  <a:pt x="1126236" y="0"/>
                </a:lnTo>
                <a:lnTo>
                  <a:pt x="1126236" y="381000"/>
                </a:lnTo>
                <a:close/>
              </a:path>
            </a:pathLst>
          </a:custGeom>
          <a:ln w="38100">
            <a:solidFill>
              <a:srgbClr val="00B0F0"/>
            </a:solidFill>
          </a:ln>
        </p:spPr>
        <p:txBody>
          <a:bodyPr wrap="square" lIns="0" tIns="0" rIns="0" bIns="0" rtlCol="0"/>
          <a:lstStyle/>
          <a:p>
            <a:pPr algn="ctr"/>
            <a:endParaRPr lang="en-US" sz="1200" dirty="0" smtClean="0"/>
          </a:p>
          <a:p>
            <a:pPr algn="ctr"/>
            <a:endParaRPr sz="1200" dirty="0"/>
          </a:p>
        </p:txBody>
      </p:sp>
      <p:pic>
        <p:nvPicPr>
          <p:cNvPr id="10" name="Picture 9"/>
          <p:cNvPicPr>
            <a:picLocks noChangeAspect="1"/>
          </p:cNvPicPr>
          <p:nvPr/>
        </p:nvPicPr>
        <p:blipFill rotWithShape="1">
          <a:blip r:embed="rId4"/>
          <a:srcRect t="11484"/>
          <a:stretch/>
        </p:blipFill>
        <p:spPr>
          <a:xfrm>
            <a:off x="3124200" y="4975043"/>
            <a:ext cx="3486564" cy="206557"/>
          </a:xfrm>
          <a:prstGeom prst="rect">
            <a:avLst/>
          </a:prstGeom>
        </p:spPr>
      </p:pic>
      <p:sp>
        <p:nvSpPr>
          <p:cNvPr id="11" name="object 25"/>
          <p:cNvSpPr/>
          <p:nvPr/>
        </p:nvSpPr>
        <p:spPr>
          <a:xfrm>
            <a:off x="3151239" y="4979796"/>
            <a:ext cx="3429000" cy="201804"/>
          </a:xfrm>
          <a:custGeom>
            <a:avLst/>
            <a:gdLst/>
            <a:ahLst/>
            <a:cxnLst/>
            <a:rect l="l" t="t" r="r" b="b"/>
            <a:pathLst>
              <a:path w="1126490" h="381000">
                <a:moveTo>
                  <a:pt x="1126236" y="381000"/>
                </a:moveTo>
                <a:lnTo>
                  <a:pt x="0" y="381000"/>
                </a:lnTo>
                <a:lnTo>
                  <a:pt x="0" y="0"/>
                </a:lnTo>
                <a:lnTo>
                  <a:pt x="1126236" y="0"/>
                </a:lnTo>
                <a:lnTo>
                  <a:pt x="1126236" y="381000"/>
                </a:lnTo>
                <a:close/>
              </a:path>
            </a:pathLst>
          </a:custGeom>
          <a:ln w="38100">
            <a:solidFill>
              <a:srgbClr val="00B0F0"/>
            </a:solidFill>
          </a:ln>
        </p:spPr>
        <p:txBody>
          <a:bodyPr wrap="square" lIns="0" tIns="0" rIns="0" bIns="0" rtlCol="0"/>
          <a:lstStyle/>
          <a:p>
            <a:pPr algn="ctr"/>
            <a:endParaRPr lang="en-US" sz="1200" dirty="0" smtClean="0"/>
          </a:p>
          <a:p>
            <a:pPr algn="ctr"/>
            <a:endParaRPr sz="1200" dirty="0"/>
          </a:p>
        </p:txBody>
      </p:sp>
      <p:cxnSp>
        <p:nvCxnSpPr>
          <p:cNvPr id="12" name="Straight Arrow Connector 11"/>
          <p:cNvCxnSpPr/>
          <p:nvPr/>
        </p:nvCxnSpPr>
        <p:spPr>
          <a:xfrm flipH="1" flipV="1">
            <a:off x="4894521" y="5199980"/>
            <a:ext cx="16747" cy="1272035"/>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55</a:t>
            </a:fld>
            <a:endParaRPr lang="en-US" dirty="0"/>
          </a:p>
        </p:txBody>
      </p:sp>
    </p:spTree>
    <p:extLst>
      <p:ext uri="{BB962C8B-B14F-4D97-AF65-F5344CB8AC3E}">
        <p14:creationId xmlns:p14="http://schemas.microsoft.com/office/powerpoint/2010/main" val="1314436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Key Considerations</a:t>
            </a:r>
            <a:endParaRPr spc="-5" dirty="0"/>
          </a:p>
        </p:txBody>
      </p:sp>
      <p:sp>
        <p:nvSpPr>
          <p:cNvPr id="6" name="object 6"/>
          <p:cNvSpPr txBox="1"/>
          <p:nvPr/>
        </p:nvSpPr>
        <p:spPr>
          <a:xfrm>
            <a:off x="535940" y="1066800"/>
            <a:ext cx="7783830" cy="4739759"/>
          </a:xfrm>
          <a:prstGeom prst="rect">
            <a:avLst/>
          </a:prstGeom>
        </p:spPr>
        <p:txBody>
          <a:bodyPr vert="horz" wrap="square" lIns="0" tIns="0" rIns="0" bIns="0" rtlCol="0">
            <a:spAutoFit/>
          </a:bodyPr>
          <a:lstStyle/>
          <a:p>
            <a:pPr marR="5080" indent="-285750">
              <a:buFont typeface="Arial" panose="020B0604020202020204" pitchFamily="34" charset="0"/>
              <a:buChar char="•"/>
            </a:pPr>
            <a:r>
              <a:rPr lang="en-US" sz="1400" b="1" dirty="0">
                <a:solidFill>
                  <a:srgbClr val="091D5D"/>
                </a:solidFill>
                <a:latin typeface="Arial"/>
                <a:cs typeface="Arial"/>
              </a:rPr>
              <a:t>Availability of </a:t>
            </a:r>
            <a:r>
              <a:rPr lang="en-US" sz="1400" b="1" dirty="0" smtClean="0">
                <a:solidFill>
                  <a:srgbClr val="091D5D"/>
                </a:solidFill>
                <a:latin typeface="Arial"/>
                <a:cs typeface="Arial"/>
              </a:rPr>
              <a:t>Progress Summary</a:t>
            </a:r>
            <a:endParaRPr lang="en-US" sz="1400" b="1" dirty="0">
              <a:solidFill>
                <a:srgbClr val="091D5D"/>
              </a:solidFill>
              <a:latin typeface="Arial"/>
              <a:cs typeface="Arial"/>
            </a:endParaRPr>
          </a:p>
          <a:p>
            <a:pPr marR="5080" indent="-285750">
              <a:buFont typeface="Arial" panose="020B0604020202020204" pitchFamily="34" charset="0"/>
              <a:buChar char="•"/>
            </a:pPr>
            <a:endParaRPr lang="en-US" sz="1400" dirty="0">
              <a:solidFill>
                <a:srgbClr val="091D5D"/>
              </a:solidFill>
              <a:latin typeface="Arial"/>
              <a:cs typeface="Arial"/>
            </a:endParaRPr>
          </a:p>
          <a:p>
            <a:pPr marL="914400" marR="5080" lvl="3" indent="-285750">
              <a:buFont typeface="Courier New" panose="02070309020205020404" pitchFamily="49" charset="0"/>
              <a:buChar char="o"/>
            </a:pPr>
            <a:r>
              <a:rPr lang="en-US" sz="1400" dirty="0" smtClean="0">
                <a:solidFill>
                  <a:srgbClr val="091D5D"/>
                </a:solidFill>
                <a:latin typeface="Arial"/>
                <a:cs typeface="Arial"/>
              </a:rPr>
              <a:t>The </a:t>
            </a:r>
            <a:r>
              <a:rPr lang="en-US" sz="1400" dirty="0">
                <a:solidFill>
                  <a:srgbClr val="091D5D"/>
                </a:solidFill>
                <a:latin typeface="Arial"/>
                <a:cs typeface="Arial"/>
              </a:rPr>
              <a:t>availability of Progress Summaries in the system is the responsibility of the Service Coordinator.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will only display in the system after the Service Coordinator has marked the objectives as included in the ISP.  If a </a:t>
            </a:r>
            <a:r>
              <a:rPr lang="en-US" sz="1400" dirty="0" smtClean="0">
                <a:solidFill>
                  <a:srgbClr val="091D5D"/>
                </a:solidFill>
                <a:latin typeface="Arial"/>
                <a:cs typeface="Arial"/>
              </a:rPr>
              <a:t>Progress Summary </a:t>
            </a:r>
            <a:r>
              <a:rPr lang="en-US" sz="1400" dirty="0">
                <a:solidFill>
                  <a:srgbClr val="091D5D"/>
                </a:solidFill>
                <a:latin typeface="Arial"/>
                <a:cs typeface="Arial"/>
              </a:rPr>
              <a:t>is not yet available to you, please contact the Service </a:t>
            </a:r>
            <a:r>
              <a:rPr lang="en-US" sz="1400" dirty="0" smtClean="0">
                <a:solidFill>
                  <a:srgbClr val="091D5D"/>
                </a:solidFill>
                <a:latin typeface="Arial"/>
                <a:cs typeface="Arial"/>
              </a:rPr>
              <a:t>Coordinator.</a:t>
            </a:r>
            <a:endParaRPr lang="en-US" sz="1400" dirty="0">
              <a:solidFill>
                <a:srgbClr val="091D5D"/>
              </a:solidFill>
              <a:latin typeface="Arial"/>
              <a:cs typeface="Arial"/>
            </a:endParaRPr>
          </a:p>
          <a:p>
            <a:pPr marR="5080" indent="-285750">
              <a:buFont typeface="Arial" panose="020B0604020202020204" pitchFamily="34" charset="0"/>
              <a:buChar char="•"/>
            </a:pPr>
            <a:endParaRPr lang="en-US" sz="1400" dirty="0">
              <a:solidFill>
                <a:srgbClr val="091D5D"/>
              </a:solidFill>
              <a:latin typeface="Arial"/>
              <a:cs typeface="Arial"/>
            </a:endParaRPr>
          </a:p>
          <a:p>
            <a:pPr marR="5080" indent="-285750">
              <a:buFont typeface="Arial" panose="020B0604020202020204" pitchFamily="34" charset="0"/>
              <a:buChar char="•"/>
            </a:pPr>
            <a:r>
              <a:rPr lang="en-US" sz="1400" b="1" dirty="0">
                <a:solidFill>
                  <a:srgbClr val="091D5D"/>
                </a:solidFill>
                <a:latin typeface="Arial"/>
                <a:cs typeface="Arial"/>
              </a:rPr>
              <a:t>Change of </a:t>
            </a:r>
            <a:r>
              <a:rPr lang="en-US" sz="1400" b="1" dirty="0" smtClean="0">
                <a:solidFill>
                  <a:srgbClr val="091D5D"/>
                </a:solidFill>
                <a:latin typeface="Arial"/>
                <a:cs typeface="Arial"/>
              </a:rPr>
              <a:t>Progress Summary Frequency</a:t>
            </a:r>
            <a:endParaRPr lang="en-US" sz="1400" b="1" dirty="0">
              <a:solidFill>
                <a:srgbClr val="091D5D"/>
              </a:solidFill>
              <a:latin typeface="Arial"/>
              <a:cs typeface="Arial"/>
            </a:endParaRPr>
          </a:p>
          <a:p>
            <a:pPr marR="5080" indent="-285750">
              <a:buFont typeface="Arial" panose="020B0604020202020204" pitchFamily="34" charset="0"/>
              <a:buChar char="•"/>
            </a:pPr>
            <a:endParaRPr lang="en-US" sz="1400" b="1" dirty="0">
              <a:solidFill>
                <a:srgbClr val="091D5D"/>
              </a:solidFill>
              <a:latin typeface="Arial"/>
              <a:cs typeface="Arial"/>
            </a:endParaRPr>
          </a:p>
          <a:p>
            <a:pPr marL="914400" marR="5080" lvl="3" indent="-285750">
              <a:buFont typeface="Courier New" panose="02070309020205020404" pitchFamily="49" charset="0"/>
              <a:buChar char="o"/>
            </a:pPr>
            <a:r>
              <a:rPr lang="en-US" sz="1400" dirty="0">
                <a:solidFill>
                  <a:srgbClr val="091D5D"/>
                </a:solidFill>
                <a:latin typeface="Arial"/>
                <a:cs typeface="Arial"/>
              </a:rPr>
              <a:t>The Service Coordinator has the ability to change the frequency of Progress Summaries for an objective, after consulting with the provider staff.  </a:t>
            </a:r>
            <a:r>
              <a:rPr lang="en-US" sz="1400" dirty="0" smtClean="0">
                <a:solidFill>
                  <a:srgbClr val="091D5D"/>
                </a:solidFill>
                <a:latin typeface="Arial"/>
                <a:cs typeface="Arial"/>
              </a:rPr>
              <a:t>If the </a:t>
            </a:r>
            <a:r>
              <a:rPr lang="en-US" sz="1400" dirty="0">
                <a:solidFill>
                  <a:srgbClr val="091D5D"/>
                </a:solidFill>
                <a:latin typeface="Arial"/>
                <a:cs typeface="Arial"/>
              </a:rPr>
              <a:t>Service Coordinator </a:t>
            </a:r>
            <a:r>
              <a:rPr lang="en-US" sz="1400" dirty="0" smtClean="0">
                <a:solidFill>
                  <a:srgbClr val="091D5D"/>
                </a:solidFill>
                <a:latin typeface="Arial"/>
                <a:cs typeface="Arial"/>
              </a:rPr>
              <a:t>changes the frequency from semi-annual to quarterly, the Provider Data Entry will now be required to complete four Progress Summaries rather than two. </a:t>
            </a:r>
          </a:p>
          <a:p>
            <a:pPr marL="914400" marR="5080" lvl="3" indent="-285750">
              <a:buFont typeface="Courier New" panose="02070309020205020404" pitchFamily="49" charset="0"/>
              <a:buChar char="o"/>
            </a:pPr>
            <a:endParaRPr lang="en-US" sz="1400" dirty="0">
              <a:solidFill>
                <a:srgbClr val="091D5D"/>
              </a:solidFill>
              <a:latin typeface="Arial"/>
              <a:cs typeface="Arial"/>
            </a:endParaRPr>
          </a:p>
          <a:p>
            <a:pPr marR="5080" indent="-285750">
              <a:buFont typeface="Arial" panose="020B0604020202020204" pitchFamily="34" charset="0"/>
              <a:buChar char="•"/>
            </a:pPr>
            <a:r>
              <a:rPr lang="en-US" sz="1400" b="1" dirty="0">
                <a:solidFill>
                  <a:srgbClr val="091D5D"/>
                </a:solidFill>
                <a:latin typeface="Arial"/>
                <a:cs typeface="Arial"/>
              </a:rPr>
              <a:t>Progress Summaries for Ended </a:t>
            </a:r>
            <a:r>
              <a:rPr lang="en-US" sz="1400" b="1" dirty="0" smtClean="0">
                <a:solidFill>
                  <a:srgbClr val="091D5D"/>
                </a:solidFill>
                <a:latin typeface="Arial"/>
                <a:cs typeface="Arial"/>
              </a:rPr>
              <a:t>Services</a:t>
            </a:r>
            <a:r>
              <a:rPr lang="en-US" sz="1400" dirty="0" smtClean="0">
                <a:solidFill>
                  <a:srgbClr val="091D5D"/>
                </a:solidFill>
                <a:latin typeface="Arial"/>
                <a:cs typeface="Arial"/>
              </a:rPr>
              <a:t>:</a:t>
            </a:r>
          </a:p>
          <a:p>
            <a:pPr marR="5080" lvl="2" indent="-285750">
              <a:buFont typeface="Courier New" panose="02070309020205020404" pitchFamily="49" charset="0"/>
              <a:buChar char="o"/>
            </a:pPr>
            <a:endParaRPr lang="en-US" sz="1400" dirty="0" smtClean="0">
              <a:solidFill>
                <a:srgbClr val="091D5D"/>
              </a:solidFill>
              <a:latin typeface="Arial"/>
              <a:cs typeface="Arial"/>
            </a:endParaRPr>
          </a:p>
          <a:p>
            <a:pPr marR="5080" lvl="2" indent="-285750">
              <a:buFont typeface="Courier New" panose="02070309020205020404" pitchFamily="49" charset="0"/>
              <a:buChar char="o"/>
            </a:pPr>
            <a:r>
              <a:rPr lang="en-US" sz="1400" dirty="0" smtClean="0">
                <a:solidFill>
                  <a:srgbClr val="091D5D"/>
                </a:solidFill>
                <a:latin typeface="Arial"/>
                <a:cs typeface="Arial"/>
              </a:rPr>
              <a:t>If </a:t>
            </a:r>
            <a:r>
              <a:rPr lang="en-US" sz="1400" dirty="0">
                <a:solidFill>
                  <a:srgbClr val="091D5D"/>
                </a:solidFill>
                <a:latin typeface="Arial"/>
                <a:cs typeface="Arial"/>
              </a:rPr>
              <a:t>a service has ended prior to the ISP meeting, and a </a:t>
            </a:r>
            <a:r>
              <a:rPr lang="en-US" sz="1400" dirty="0" smtClean="0">
                <a:solidFill>
                  <a:srgbClr val="091D5D"/>
                </a:solidFill>
                <a:latin typeface="Arial"/>
                <a:cs typeface="Arial"/>
              </a:rPr>
              <a:t>Progress Summary </a:t>
            </a:r>
            <a:r>
              <a:rPr lang="en-US" sz="1400" dirty="0">
                <a:solidFill>
                  <a:srgbClr val="091D5D"/>
                </a:solidFill>
                <a:latin typeface="Arial"/>
                <a:cs typeface="Arial"/>
              </a:rPr>
              <a:t>has not yet been completed,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must be completed off-line on paper. </a:t>
            </a:r>
            <a:r>
              <a:rPr lang="en-US" sz="1400" dirty="0" smtClean="0">
                <a:solidFill>
                  <a:srgbClr val="091D5D"/>
                </a:solidFill>
                <a:latin typeface="Arial"/>
                <a:cs typeface="Arial"/>
              </a:rPr>
              <a:t> The ending of a </a:t>
            </a:r>
            <a:r>
              <a:rPr lang="en-US" sz="1400" dirty="0">
                <a:solidFill>
                  <a:srgbClr val="091D5D"/>
                </a:solidFill>
                <a:latin typeface="Arial"/>
                <a:cs typeface="Arial"/>
              </a:rPr>
              <a:t>service removes the ability for the provider to enter this information in HCSIS.  However,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is still </a:t>
            </a:r>
            <a:r>
              <a:rPr lang="en-US" sz="1400" dirty="0" smtClean="0">
                <a:solidFill>
                  <a:srgbClr val="091D5D"/>
                </a:solidFill>
                <a:latin typeface="Arial"/>
                <a:cs typeface="Arial"/>
              </a:rPr>
              <a:t>required for the annual ISP.  We </a:t>
            </a:r>
            <a:r>
              <a:rPr lang="en-US" sz="1400" dirty="0">
                <a:solidFill>
                  <a:srgbClr val="091D5D"/>
                </a:solidFill>
                <a:latin typeface="Arial"/>
                <a:cs typeface="Arial"/>
              </a:rPr>
              <a:t>will address this </a:t>
            </a:r>
            <a:r>
              <a:rPr lang="en-US" sz="1400" dirty="0" smtClean="0">
                <a:solidFill>
                  <a:srgbClr val="091D5D"/>
                </a:solidFill>
                <a:latin typeface="Arial"/>
                <a:cs typeface="Arial"/>
              </a:rPr>
              <a:t>item in </a:t>
            </a:r>
            <a:r>
              <a:rPr lang="en-US" sz="1400" dirty="0">
                <a:solidFill>
                  <a:srgbClr val="091D5D"/>
                </a:solidFill>
                <a:latin typeface="Arial"/>
                <a:cs typeface="Arial"/>
              </a:rPr>
              <a:t>a future release.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56</a:t>
            </a:fld>
            <a:endParaRPr lang="en-US" dirty="0"/>
          </a:p>
        </p:txBody>
      </p:sp>
    </p:spTree>
    <p:extLst>
      <p:ext uri="{BB962C8B-B14F-4D97-AF65-F5344CB8AC3E}">
        <p14:creationId xmlns:p14="http://schemas.microsoft.com/office/powerpoint/2010/main" val="41961038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885748"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Scena</a:t>
            </a:r>
            <a:r>
              <a:rPr sz="2400" b="1" dirty="0">
                <a:solidFill>
                  <a:srgbClr val="FFFFFF"/>
                </a:solidFill>
                <a:latin typeface="Arial"/>
                <a:cs typeface="Arial"/>
              </a:rPr>
              <a:t>ri</a:t>
            </a:r>
            <a:r>
              <a:rPr sz="2400" b="1" spc="-5" dirty="0">
                <a:solidFill>
                  <a:srgbClr val="FFFFFF"/>
                </a:solidFill>
                <a:latin typeface="Arial"/>
                <a:cs typeface="Arial"/>
              </a:rPr>
              <a:t>o</a:t>
            </a:r>
            <a:r>
              <a:rPr sz="2400" b="1" dirty="0">
                <a:solidFill>
                  <a:srgbClr val="FFFFFF"/>
                </a:solidFill>
                <a:latin typeface="Arial"/>
                <a:cs typeface="Arial"/>
              </a:rPr>
              <a:t>:</a:t>
            </a:r>
            <a:r>
              <a:rPr sz="2400" b="1" spc="5" dirty="0">
                <a:solidFill>
                  <a:srgbClr val="FFFFFF"/>
                </a:solidFill>
                <a:latin typeface="Arial"/>
                <a:cs typeface="Arial"/>
              </a:rPr>
              <a:t> </a:t>
            </a:r>
            <a:r>
              <a:rPr lang="en-US" sz="2400" b="1" spc="5" dirty="0" smtClean="0">
                <a:solidFill>
                  <a:srgbClr val="FFFFFF"/>
                </a:solidFill>
                <a:latin typeface="Arial"/>
                <a:cs typeface="Arial"/>
              </a:rPr>
              <a:t>Revise an </a:t>
            </a:r>
            <a:r>
              <a:rPr lang="en-US" sz="2400" b="1" spc="-5" dirty="0" smtClean="0">
                <a:solidFill>
                  <a:srgbClr val="FFFFFF"/>
                </a:solidFill>
                <a:latin typeface="Arial"/>
                <a:cs typeface="Arial"/>
              </a:rPr>
              <a:t>Progress Summary </a:t>
            </a:r>
            <a:endParaRPr sz="2400" dirty="0">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57</a:t>
            </a:fld>
            <a:endParaRPr lang="en-US" dirty="0"/>
          </a:p>
        </p:txBody>
      </p:sp>
    </p:spTree>
    <p:extLst>
      <p:ext uri="{BB962C8B-B14F-4D97-AF65-F5344CB8AC3E}">
        <p14:creationId xmlns:p14="http://schemas.microsoft.com/office/powerpoint/2010/main" val="40577182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467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Revise a Progress Summary</a:t>
            </a:r>
            <a:endParaRPr spc="-5" dirty="0"/>
          </a:p>
        </p:txBody>
      </p:sp>
      <p:sp>
        <p:nvSpPr>
          <p:cNvPr id="4" name="object 4"/>
          <p:cNvSpPr txBox="1"/>
          <p:nvPr/>
        </p:nvSpPr>
        <p:spPr>
          <a:xfrm>
            <a:off x="535761" y="1188506"/>
            <a:ext cx="7820025" cy="1400383"/>
          </a:xfrm>
          <a:prstGeom prst="rect">
            <a:avLst/>
          </a:prstGeom>
        </p:spPr>
        <p:txBody>
          <a:bodyPr vert="horz" wrap="square" lIns="0" tIns="0" rIns="0" bIns="0" rtlCol="0">
            <a:spAutoFit/>
          </a:bodyPr>
          <a:lstStyle/>
          <a:p>
            <a:pPr marL="12700" marR="5080">
              <a:lnSpc>
                <a:spcPct val="100000"/>
              </a:lnSpc>
            </a:pPr>
            <a:r>
              <a:rPr sz="1400" b="1" spc="-10" dirty="0">
                <a:solidFill>
                  <a:srgbClr val="091D5D"/>
                </a:solidFill>
                <a:latin typeface="Arial"/>
                <a:cs typeface="Arial"/>
              </a:rPr>
              <a:t>D</a:t>
            </a:r>
            <a:r>
              <a:rPr sz="1400" b="1" spc="-5" dirty="0">
                <a:solidFill>
                  <a:srgbClr val="091D5D"/>
                </a:solidFill>
                <a:latin typeface="Arial"/>
                <a:cs typeface="Arial"/>
              </a:rPr>
              <a:t>esc</a:t>
            </a:r>
            <a:r>
              <a:rPr sz="1400" b="1" spc="5" dirty="0">
                <a:solidFill>
                  <a:srgbClr val="091D5D"/>
                </a:solidFill>
                <a:latin typeface="Arial"/>
                <a:cs typeface="Arial"/>
              </a:rPr>
              <a:t>ri</a:t>
            </a:r>
            <a:r>
              <a:rPr sz="1400" b="1" spc="-10" dirty="0">
                <a:solidFill>
                  <a:srgbClr val="091D5D"/>
                </a:solidFill>
                <a:latin typeface="Arial"/>
                <a:cs typeface="Arial"/>
              </a:rPr>
              <a:t>p</a:t>
            </a:r>
            <a:r>
              <a:rPr sz="1400" b="1" dirty="0">
                <a:solidFill>
                  <a:srgbClr val="091D5D"/>
                </a:solidFill>
                <a:latin typeface="Arial"/>
                <a:cs typeface="Arial"/>
              </a:rPr>
              <a:t>t</a:t>
            </a:r>
            <a:r>
              <a:rPr sz="1400" b="1" spc="5" dirty="0">
                <a:solidFill>
                  <a:srgbClr val="091D5D"/>
                </a:solidFill>
                <a:latin typeface="Arial"/>
                <a:cs typeface="Arial"/>
              </a:rPr>
              <a:t>i</a:t>
            </a:r>
            <a:r>
              <a:rPr sz="1400" b="1" spc="-10" dirty="0">
                <a:solidFill>
                  <a:srgbClr val="091D5D"/>
                </a:solidFill>
                <a:latin typeface="Arial"/>
                <a:cs typeface="Arial"/>
              </a:rPr>
              <a:t>on</a:t>
            </a:r>
            <a:r>
              <a:rPr sz="1400" b="1" dirty="0">
                <a:solidFill>
                  <a:srgbClr val="091D5D"/>
                </a:solidFill>
                <a:latin typeface="Arial"/>
                <a:cs typeface="Arial"/>
              </a:rPr>
              <a:t>:</a:t>
            </a:r>
            <a:r>
              <a:rPr sz="1400" b="1" spc="-55" dirty="0">
                <a:solidFill>
                  <a:srgbClr val="091D5D"/>
                </a:solidFill>
                <a:latin typeface="Arial"/>
                <a:cs typeface="Arial"/>
              </a:rPr>
              <a:t> </a:t>
            </a:r>
            <a:r>
              <a:rPr lang="en-US" sz="1400" spc="-10" dirty="0">
                <a:solidFill>
                  <a:srgbClr val="091D5D"/>
                </a:solidFill>
                <a:latin typeface="Arial"/>
                <a:cs typeface="Arial"/>
              </a:rPr>
              <a:t>Once DDS reviews and requests revision of </a:t>
            </a:r>
            <a:r>
              <a:rPr lang="en-US" sz="1400" spc="-10" dirty="0" smtClean="0">
                <a:solidFill>
                  <a:srgbClr val="091D5D"/>
                </a:solidFill>
                <a:latin typeface="Arial"/>
                <a:cs typeface="Arial"/>
              </a:rPr>
              <a:t>a Progress Summary, </a:t>
            </a:r>
            <a:r>
              <a:rPr lang="en-US" sz="1400" spc="-10" dirty="0">
                <a:solidFill>
                  <a:srgbClr val="091D5D"/>
                </a:solidFill>
                <a:latin typeface="Arial"/>
                <a:cs typeface="Arial"/>
              </a:rPr>
              <a:t>Providers are </a:t>
            </a:r>
            <a:r>
              <a:rPr lang="en-US" sz="1400" spc="-10" dirty="0" smtClean="0">
                <a:solidFill>
                  <a:srgbClr val="091D5D"/>
                </a:solidFill>
                <a:latin typeface="Arial"/>
                <a:cs typeface="Arial"/>
              </a:rPr>
              <a:t>required to make revisions </a:t>
            </a:r>
            <a:r>
              <a:rPr lang="en-US" sz="1400" spc="-10" dirty="0">
                <a:solidFill>
                  <a:srgbClr val="091D5D"/>
                </a:solidFill>
                <a:latin typeface="Arial"/>
                <a:cs typeface="Arial"/>
              </a:rPr>
              <a:t>and </a:t>
            </a:r>
            <a:r>
              <a:rPr lang="en-US" sz="1400" spc="-10" dirty="0" smtClean="0">
                <a:solidFill>
                  <a:srgbClr val="091D5D"/>
                </a:solidFill>
                <a:latin typeface="Arial"/>
                <a:cs typeface="Arial"/>
              </a:rPr>
              <a:t>resubmit the </a:t>
            </a:r>
            <a:r>
              <a:rPr lang="en-US" sz="1400" spc="-10" dirty="0">
                <a:solidFill>
                  <a:srgbClr val="091D5D"/>
                </a:solidFill>
                <a:latin typeface="Arial"/>
                <a:cs typeface="Arial"/>
              </a:rPr>
              <a:t>form to DDS for review.</a:t>
            </a:r>
          </a:p>
          <a:p>
            <a:pPr marL="12700" marR="5080">
              <a:lnSpc>
                <a:spcPct val="100000"/>
              </a:lnSpc>
            </a:pPr>
            <a:endParaRPr sz="1100" dirty="0">
              <a:latin typeface="Times New Roman"/>
              <a:cs typeface="Times New Roman"/>
            </a:endParaRPr>
          </a:p>
          <a:p>
            <a:pPr marL="12700">
              <a:lnSpc>
                <a:spcPct val="100000"/>
              </a:lnSpc>
            </a:pPr>
            <a:r>
              <a:rPr sz="1400" b="1" spc="-10" dirty="0">
                <a:solidFill>
                  <a:srgbClr val="091D5D"/>
                </a:solidFill>
                <a:latin typeface="Arial"/>
                <a:cs typeface="Arial"/>
              </a:rPr>
              <a:t>Ro</a:t>
            </a:r>
            <a:r>
              <a:rPr sz="1400" b="1" spc="5" dirty="0">
                <a:solidFill>
                  <a:srgbClr val="091D5D"/>
                </a:solidFill>
                <a:latin typeface="Arial"/>
                <a:cs typeface="Arial"/>
              </a:rPr>
              <a:t>l</a:t>
            </a:r>
            <a:r>
              <a:rPr sz="1400" b="1" spc="-5" dirty="0">
                <a:solidFill>
                  <a:srgbClr val="091D5D"/>
                </a:solidFill>
                <a:latin typeface="Arial"/>
                <a:cs typeface="Arial"/>
              </a:rPr>
              <a:t>e</a:t>
            </a:r>
            <a:r>
              <a:rPr sz="1400" b="1" dirty="0">
                <a:solidFill>
                  <a:srgbClr val="091D5D"/>
                </a:solidFill>
                <a:latin typeface="Arial"/>
                <a:cs typeface="Arial"/>
              </a:rPr>
              <a:t>s</a:t>
            </a:r>
            <a:r>
              <a:rPr sz="1400" b="1" spc="-20" dirty="0">
                <a:solidFill>
                  <a:srgbClr val="091D5D"/>
                </a:solidFill>
                <a:latin typeface="Arial"/>
                <a:cs typeface="Arial"/>
              </a:rPr>
              <a:t> </a:t>
            </a:r>
            <a:r>
              <a:rPr sz="1400" b="1" spc="-5" dirty="0">
                <a:solidFill>
                  <a:srgbClr val="091D5D"/>
                </a:solidFill>
                <a:latin typeface="Arial"/>
                <a:cs typeface="Arial"/>
              </a:rPr>
              <a:t>a</a:t>
            </a:r>
            <a:r>
              <a:rPr sz="1400" b="1" spc="-10" dirty="0">
                <a:solidFill>
                  <a:srgbClr val="091D5D"/>
                </a:solidFill>
                <a:latin typeface="Arial"/>
                <a:cs typeface="Arial"/>
              </a:rPr>
              <a:t>n</a:t>
            </a:r>
            <a:r>
              <a:rPr sz="1400" b="1" dirty="0">
                <a:solidFill>
                  <a:srgbClr val="091D5D"/>
                </a:solidFill>
                <a:latin typeface="Arial"/>
                <a:cs typeface="Arial"/>
              </a:rPr>
              <a:t>d</a:t>
            </a:r>
            <a:r>
              <a:rPr sz="1400" b="1" spc="-25" dirty="0">
                <a:solidFill>
                  <a:srgbClr val="091D5D"/>
                </a:solidFill>
                <a:latin typeface="Arial"/>
                <a:cs typeface="Arial"/>
              </a:rPr>
              <a:t> </a:t>
            </a:r>
            <a:r>
              <a:rPr sz="1400" b="1" spc="-10" dirty="0">
                <a:solidFill>
                  <a:srgbClr val="091D5D"/>
                </a:solidFill>
                <a:latin typeface="Arial"/>
                <a:cs typeface="Arial"/>
              </a:rPr>
              <a:t>R</a:t>
            </a:r>
            <a:r>
              <a:rPr sz="1400" b="1" spc="-5" dirty="0">
                <a:solidFill>
                  <a:srgbClr val="091D5D"/>
                </a:solidFill>
                <a:latin typeface="Arial"/>
                <a:cs typeface="Arial"/>
              </a:rPr>
              <a:t>es</a:t>
            </a:r>
            <a:r>
              <a:rPr sz="1400" b="1" spc="-10" dirty="0">
                <a:solidFill>
                  <a:srgbClr val="091D5D"/>
                </a:solidFill>
                <a:latin typeface="Arial"/>
                <a:cs typeface="Arial"/>
              </a:rPr>
              <a:t>pon</a:t>
            </a:r>
            <a:r>
              <a:rPr sz="1400" b="1" spc="-5" dirty="0">
                <a:solidFill>
                  <a:srgbClr val="091D5D"/>
                </a:solidFill>
                <a:latin typeface="Arial"/>
                <a:cs typeface="Arial"/>
              </a:rPr>
              <a:t>s</a:t>
            </a:r>
            <a:r>
              <a:rPr sz="1400" b="1" spc="5" dirty="0">
                <a:solidFill>
                  <a:srgbClr val="091D5D"/>
                </a:solidFill>
                <a:latin typeface="Arial"/>
                <a:cs typeface="Arial"/>
              </a:rPr>
              <a:t>i</a:t>
            </a:r>
            <a:r>
              <a:rPr sz="1400" b="1" spc="-10" dirty="0">
                <a:solidFill>
                  <a:srgbClr val="091D5D"/>
                </a:solidFill>
                <a:latin typeface="Arial"/>
                <a:cs typeface="Arial"/>
              </a:rPr>
              <a:t>b</a:t>
            </a:r>
            <a:r>
              <a:rPr sz="1400" b="1" spc="5" dirty="0">
                <a:solidFill>
                  <a:srgbClr val="091D5D"/>
                </a:solidFill>
                <a:latin typeface="Arial"/>
                <a:cs typeface="Arial"/>
              </a:rPr>
              <a:t>il</a:t>
            </a:r>
            <a:r>
              <a:rPr sz="1400" b="1" spc="-10" dirty="0">
                <a:solidFill>
                  <a:srgbClr val="091D5D"/>
                </a:solidFill>
                <a:latin typeface="Arial"/>
                <a:cs typeface="Arial"/>
              </a:rPr>
              <a:t>i</a:t>
            </a:r>
            <a:r>
              <a:rPr sz="1400" b="1" dirty="0">
                <a:solidFill>
                  <a:srgbClr val="091D5D"/>
                </a:solidFill>
                <a:latin typeface="Arial"/>
                <a:cs typeface="Arial"/>
              </a:rPr>
              <a:t>t</a:t>
            </a:r>
            <a:r>
              <a:rPr sz="1400" b="1" spc="-10" dirty="0">
                <a:solidFill>
                  <a:srgbClr val="091D5D"/>
                </a:solidFill>
                <a:latin typeface="Arial"/>
                <a:cs typeface="Arial"/>
              </a:rPr>
              <a:t>i</a:t>
            </a:r>
            <a:r>
              <a:rPr sz="1400" b="1" spc="-5" dirty="0">
                <a:solidFill>
                  <a:srgbClr val="091D5D"/>
                </a:solidFill>
                <a:latin typeface="Arial"/>
                <a:cs typeface="Arial"/>
              </a:rPr>
              <a:t>e</a:t>
            </a:r>
            <a:r>
              <a:rPr sz="1400" b="1" spc="-15" dirty="0">
                <a:solidFill>
                  <a:srgbClr val="091D5D"/>
                </a:solidFill>
                <a:latin typeface="Arial"/>
                <a:cs typeface="Arial"/>
              </a:rPr>
              <a:t>s</a:t>
            </a:r>
            <a:r>
              <a:rPr sz="1400" b="1" dirty="0">
                <a:solidFill>
                  <a:srgbClr val="091D5D"/>
                </a:solidFill>
                <a:latin typeface="Arial"/>
                <a:cs typeface="Arial"/>
              </a:rPr>
              <a:t>:</a:t>
            </a:r>
            <a:endParaRPr sz="1400" dirty="0">
              <a:latin typeface="Arial"/>
              <a:cs typeface="Arial"/>
            </a:endParaRPr>
          </a:p>
          <a:p>
            <a:pPr marL="299085" indent="-286385">
              <a:lnSpc>
                <a:spcPct val="100000"/>
              </a:lnSpc>
              <a:spcBef>
                <a:spcPts val="595"/>
              </a:spcBef>
              <a:buClr>
                <a:srgbClr val="091D5D"/>
              </a:buClr>
              <a:buFont typeface="Arial"/>
              <a:buChar char="•"/>
              <a:tabLst>
                <a:tab pos="299720" algn="l"/>
              </a:tabLst>
            </a:pPr>
            <a:r>
              <a:rPr lang="en-US" sz="1400" b="1" spc="-5" dirty="0">
                <a:solidFill>
                  <a:srgbClr val="091D5D"/>
                </a:solidFill>
                <a:latin typeface="Arial"/>
                <a:cs typeface="Arial"/>
              </a:rPr>
              <a:t>Provider Data Entry </a:t>
            </a:r>
            <a:r>
              <a:rPr lang="en-US" sz="1400" b="1" spc="-5" dirty="0" smtClean="0">
                <a:solidFill>
                  <a:srgbClr val="091D5D"/>
                </a:solidFill>
                <a:latin typeface="Arial"/>
                <a:cs typeface="Arial"/>
              </a:rPr>
              <a:t>User</a:t>
            </a:r>
            <a:r>
              <a:rPr lang="en-US" sz="1400" b="1" dirty="0" smtClean="0">
                <a:solidFill>
                  <a:srgbClr val="091D5D"/>
                </a:solidFill>
                <a:latin typeface="Arial"/>
                <a:cs typeface="Arial"/>
              </a:rPr>
              <a:t>:</a:t>
            </a:r>
            <a:r>
              <a:rPr lang="en-US" sz="1400" b="1" spc="-45" dirty="0" smtClean="0">
                <a:solidFill>
                  <a:srgbClr val="091D5D"/>
                </a:solidFill>
                <a:latin typeface="Arial"/>
                <a:cs typeface="Arial"/>
              </a:rPr>
              <a:t> </a:t>
            </a:r>
            <a:r>
              <a:rPr lang="en-US" sz="1400" spc="-5" dirty="0" smtClean="0">
                <a:solidFill>
                  <a:srgbClr val="091D5D"/>
                </a:solidFill>
                <a:latin typeface="Arial"/>
                <a:cs typeface="Arial"/>
              </a:rPr>
              <a:t>Submit a Progress Summary for </a:t>
            </a:r>
            <a:r>
              <a:rPr lang="en-US" sz="1400" spc="-5" dirty="0">
                <a:solidFill>
                  <a:srgbClr val="091D5D"/>
                </a:solidFill>
                <a:latin typeface="Arial"/>
                <a:cs typeface="Arial"/>
              </a:rPr>
              <a:t>Internal Review </a:t>
            </a:r>
            <a:endParaRPr lang="en-US"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b="1" spc="-5" dirty="0">
                <a:solidFill>
                  <a:srgbClr val="091D5D"/>
                </a:solidFill>
                <a:latin typeface="Arial"/>
                <a:cs typeface="Arial"/>
              </a:rPr>
              <a:t>Provider </a:t>
            </a:r>
            <a:r>
              <a:rPr lang="en-US" sz="1400" b="1" spc="-5" dirty="0" smtClean="0">
                <a:solidFill>
                  <a:srgbClr val="091D5D"/>
                </a:solidFill>
                <a:latin typeface="Arial"/>
                <a:cs typeface="Arial"/>
              </a:rPr>
              <a:t>S</a:t>
            </a:r>
            <a:r>
              <a:rPr lang="en-US" sz="1400" b="1" spc="-10" dirty="0" smtClean="0">
                <a:solidFill>
                  <a:srgbClr val="091D5D"/>
                </a:solidFill>
                <a:latin typeface="Arial"/>
                <a:cs typeface="Arial"/>
              </a:rPr>
              <a:t>up</a:t>
            </a:r>
            <a:r>
              <a:rPr lang="en-US" sz="1400" b="1" spc="-5" dirty="0" smtClean="0">
                <a:solidFill>
                  <a:srgbClr val="091D5D"/>
                </a:solidFill>
                <a:latin typeface="Arial"/>
                <a:cs typeface="Arial"/>
              </a:rPr>
              <a:t>e</a:t>
            </a:r>
            <a:r>
              <a:rPr lang="en-US" sz="1400" b="1" spc="5" dirty="0" smtClean="0">
                <a:solidFill>
                  <a:srgbClr val="091D5D"/>
                </a:solidFill>
                <a:latin typeface="Arial"/>
                <a:cs typeface="Arial"/>
              </a:rPr>
              <a:t>r</a:t>
            </a:r>
            <a:r>
              <a:rPr lang="en-US" sz="1400" b="1" spc="-15" dirty="0" smtClean="0">
                <a:solidFill>
                  <a:srgbClr val="091D5D"/>
                </a:solidFill>
                <a:latin typeface="Arial"/>
                <a:cs typeface="Arial"/>
              </a:rPr>
              <a:t>v</a:t>
            </a:r>
            <a:r>
              <a:rPr lang="en-US" sz="1400" b="1" spc="5" dirty="0" smtClean="0">
                <a:solidFill>
                  <a:srgbClr val="091D5D"/>
                </a:solidFill>
                <a:latin typeface="Arial"/>
                <a:cs typeface="Arial"/>
              </a:rPr>
              <a:t>i</a:t>
            </a:r>
            <a:r>
              <a:rPr lang="en-US" sz="1400" b="1" spc="-5" dirty="0" smtClean="0">
                <a:solidFill>
                  <a:srgbClr val="091D5D"/>
                </a:solidFill>
                <a:latin typeface="Arial"/>
                <a:cs typeface="Arial"/>
              </a:rPr>
              <a:t>s</a:t>
            </a:r>
            <a:r>
              <a:rPr lang="en-US" sz="1400" b="1" spc="-10" dirty="0" smtClean="0">
                <a:solidFill>
                  <a:srgbClr val="091D5D"/>
                </a:solidFill>
                <a:latin typeface="Arial"/>
                <a:cs typeface="Arial"/>
              </a:rPr>
              <a:t>o</a:t>
            </a:r>
            <a:r>
              <a:rPr lang="en-US" sz="1400" b="1" spc="5" dirty="0" smtClean="0">
                <a:solidFill>
                  <a:srgbClr val="091D5D"/>
                </a:solidFill>
                <a:latin typeface="Arial"/>
                <a:cs typeface="Arial"/>
              </a:rPr>
              <a:t>r</a:t>
            </a:r>
            <a:r>
              <a:rPr lang="en-US" sz="1400" b="1" dirty="0" smtClean="0">
                <a:solidFill>
                  <a:srgbClr val="091D5D"/>
                </a:solidFill>
                <a:latin typeface="Arial"/>
                <a:cs typeface="Arial"/>
              </a:rPr>
              <a:t>:</a:t>
            </a:r>
            <a:r>
              <a:rPr lang="en-US" sz="1400" b="1" spc="-30" dirty="0" smtClean="0">
                <a:solidFill>
                  <a:srgbClr val="091D5D"/>
                </a:solidFill>
                <a:latin typeface="Arial"/>
                <a:cs typeface="Arial"/>
              </a:rPr>
              <a:t> </a:t>
            </a:r>
            <a:r>
              <a:rPr lang="en-US" sz="1400" spc="-30" dirty="0" smtClean="0">
                <a:solidFill>
                  <a:srgbClr val="091D5D"/>
                </a:solidFill>
                <a:latin typeface="Arial"/>
                <a:cs typeface="Arial"/>
              </a:rPr>
              <a:t>Review a </a:t>
            </a:r>
            <a:r>
              <a:rPr lang="en-US" sz="1400" spc="-5" dirty="0" smtClean="0">
                <a:solidFill>
                  <a:srgbClr val="091D5D"/>
                </a:solidFill>
                <a:latin typeface="Arial"/>
                <a:cs typeface="Arial"/>
              </a:rPr>
              <a:t>Progress Summary; </a:t>
            </a:r>
            <a:r>
              <a:rPr lang="en-US" sz="1400" spc="-5" dirty="0">
                <a:solidFill>
                  <a:srgbClr val="091D5D"/>
                </a:solidFill>
                <a:latin typeface="Arial"/>
                <a:cs typeface="Arial"/>
              </a:rPr>
              <a:t>Submit an </a:t>
            </a:r>
            <a:r>
              <a:rPr lang="en-US" sz="1400" spc="-5" dirty="0" smtClean="0">
                <a:solidFill>
                  <a:srgbClr val="091D5D"/>
                </a:solidFill>
                <a:latin typeface="Arial"/>
                <a:cs typeface="Arial"/>
              </a:rPr>
              <a:t>Progress Summary to </a:t>
            </a:r>
            <a:r>
              <a:rPr lang="en-US" sz="1400" spc="-5" dirty="0">
                <a:solidFill>
                  <a:srgbClr val="091D5D"/>
                </a:solidFill>
                <a:latin typeface="Arial"/>
                <a:cs typeface="Arial"/>
              </a:rPr>
              <a:t>DDS Staff</a:t>
            </a:r>
            <a:endParaRPr lang="en-US" sz="1400" dirty="0">
              <a:latin typeface="Arial"/>
              <a:cs typeface="Arial"/>
            </a:endParaRPr>
          </a:p>
        </p:txBody>
      </p:sp>
      <p:grpSp>
        <p:nvGrpSpPr>
          <p:cNvPr id="8" name="Group 7"/>
          <p:cNvGrpSpPr/>
          <p:nvPr/>
        </p:nvGrpSpPr>
        <p:grpSpPr>
          <a:xfrm>
            <a:off x="628720" y="3164098"/>
            <a:ext cx="7696200" cy="2855702"/>
            <a:chOff x="1839267" y="1652954"/>
            <a:chExt cx="7696200" cy="3484500"/>
          </a:xfrm>
        </p:grpSpPr>
        <p:pic>
          <p:nvPicPr>
            <p:cNvPr id="9" name="Picture 8"/>
            <p:cNvPicPr>
              <a:picLocks noChangeAspect="1"/>
            </p:cNvPicPr>
            <p:nvPr/>
          </p:nvPicPr>
          <p:blipFill>
            <a:blip r:embed="rId7"/>
            <a:stretch>
              <a:fillRect/>
            </a:stretch>
          </p:blipFill>
          <p:spPr>
            <a:xfrm>
              <a:off x="1839267" y="1652954"/>
              <a:ext cx="7696200" cy="3484500"/>
            </a:xfrm>
            <a:prstGeom prst="rect">
              <a:avLst/>
            </a:prstGeom>
          </p:spPr>
        </p:pic>
        <p:sp>
          <p:nvSpPr>
            <p:cNvPr id="10" name="TextBox 9"/>
            <p:cNvSpPr txBox="1"/>
            <p:nvPr/>
          </p:nvSpPr>
          <p:spPr>
            <a:xfrm>
              <a:off x="8199454" y="1989574"/>
              <a:ext cx="1205803" cy="384721"/>
            </a:xfrm>
            <a:prstGeom prst="rect">
              <a:avLst/>
            </a:prstGeom>
            <a:solidFill>
              <a:schemeClr val="bg1"/>
            </a:solidFill>
          </p:spPr>
          <p:txBody>
            <a:bodyPr wrap="square" rtlCol="0">
              <a:spAutoFit/>
            </a:bodyPr>
            <a:lstStyle/>
            <a:p>
              <a:pPr algn="ctr"/>
              <a:r>
                <a:rPr lang="en-US" sz="950" dirty="0" smtClean="0">
                  <a:solidFill>
                    <a:srgbClr val="002060"/>
                  </a:solidFill>
                </a:rPr>
                <a:t>15 days before next Planned ISP meeting</a:t>
              </a:r>
              <a:endParaRPr lang="en-US" sz="950" dirty="0">
                <a:solidFill>
                  <a:srgbClr val="002060"/>
                </a:solidFill>
              </a:endParaRPr>
            </a:p>
          </p:txBody>
        </p:sp>
      </p:grpSp>
      <p:sp>
        <p:nvSpPr>
          <p:cNvPr id="7" name="Slide Number Placeholder 6"/>
          <p:cNvSpPr>
            <a:spLocks noGrp="1"/>
          </p:cNvSpPr>
          <p:nvPr>
            <p:ph type="sldNum" sz="quarter" idx="7"/>
          </p:nvPr>
        </p:nvSpPr>
        <p:spPr/>
        <p:txBody>
          <a:bodyPr/>
          <a:lstStyle/>
          <a:p>
            <a:pPr algn="r"/>
            <a:fld id="{81D60167-4931-47E6-BA6A-407CBD079E47}" type="slidenum">
              <a:rPr lang="en-US" smtClean="0"/>
              <a:pPr algn="r"/>
              <a:t>58</a:t>
            </a:fld>
            <a:endParaRPr lang="en-US" dirty="0"/>
          </a:p>
        </p:txBody>
      </p:sp>
    </p:spTree>
    <p:extLst>
      <p:ext uri="{BB962C8B-B14F-4D97-AF65-F5344CB8AC3E}">
        <p14:creationId xmlns:p14="http://schemas.microsoft.com/office/powerpoint/2010/main" val="39448728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270546"/>
            <a:ext cx="7617460" cy="1384995"/>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sz="1400" b="1" spc="-5" dirty="0" smtClean="0">
                <a:solidFill>
                  <a:srgbClr val="091D5D"/>
                </a:solidFill>
                <a:latin typeface="Arial"/>
                <a:cs typeface="Arial"/>
              </a:rPr>
              <a:t>1</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10" dirty="0">
                <a:solidFill>
                  <a:srgbClr val="091D5D"/>
                </a:solidFill>
                <a:latin typeface="Arial"/>
                <a:cs typeface="Arial"/>
              </a:rPr>
              <a:t>Data Entry User Receives Alert </a:t>
            </a:r>
            <a:r>
              <a:rPr lang="en-US" sz="1400" b="1" spc="-10" dirty="0" smtClean="0">
                <a:solidFill>
                  <a:srgbClr val="091D5D"/>
                </a:solidFill>
                <a:latin typeface="Arial"/>
                <a:cs typeface="Arial"/>
              </a:rPr>
              <a:t>and </a:t>
            </a:r>
            <a:r>
              <a:rPr lang="en-US" sz="1400" b="1" spc="-10" dirty="0">
                <a:solidFill>
                  <a:srgbClr val="091D5D"/>
                </a:solidFill>
                <a:latin typeface="Arial"/>
                <a:cs typeface="Arial"/>
              </a:rPr>
              <a:t>Navigates to </a:t>
            </a:r>
            <a:r>
              <a:rPr lang="en-US" sz="1400" b="1" spc="-10" dirty="0" smtClean="0">
                <a:solidFill>
                  <a:srgbClr val="091D5D"/>
                </a:solidFill>
                <a:latin typeface="Arial"/>
                <a:cs typeface="Arial"/>
              </a:rPr>
              <a:t>Progress Summary</a:t>
            </a:r>
            <a:endParaRPr lang="en-US" sz="1400" b="1" spc="-10" dirty="0">
              <a:solidFill>
                <a:srgbClr val="091D5D"/>
              </a:solidFill>
              <a:latin typeface="Arial"/>
              <a:cs typeface="Arial"/>
            </a:endParaRPr>
          </a:p>
          <a:p>
            <a:pPr marL="12700">
              <a:lnSpc>
                <a:spcPct val="100000"/>
              </a:lnSpc>
            </a:pPr>
            <a:endParaRPr lang="en-US" sz="1200" b="1" spc="-10" dirty="0" smtClean="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Provider Data Entry Users and Provider Supervisors will </a:t>
            </a:r>
            <a:r>
              <a:rPr lang="en-US" sz="1400" dirty="0">
                <a:solidFill>
                  <a:srgbClr val="091D5D"/>
                </a:solidFill>
                <a:latin typeface="Arial"/>
                <a:cs typeface="Arial"/>
              </a:rPr>
              <a:t>receive an </a:t>
            </a:r>
            <a:r>
              <a:rPr lang="en-US" sz="1400" dirty="0" smtClean="0">
                <a:solidFill>
                  <a:srgbClr val="091D5D"/>
                </a:solidFill>
                <a:latin typeface="Arial"/>
                <a:cs typeface="Arial"/>
              </a:rPr>
              <a:t>alert</a:t>
            </a:r>
            <a:r>
              <a:rPr lang="en-US" sz="1400" dirty="0">
                <a:solidFill>
                  <a:srgbClr val="091D5D"/>
                </a:solidFill>
                <a:latin typeface="Arial"/>
                <a:cs typeface="Arial"/>
              </a:rPr>
              <a:t> </a:t>
            </a:r>
            <a:r>
              <a:rPr lang="en-US" sz="1400" dirty="0" smtClean="0">
                <a:solidFill>
                  <a:srgbClr val="091D5D"/>
                </a:solidFill>
                <a:latin typeface="Arial"/>
                <a:cs typeface="Arial"/>
              </a:rPr>
              <a:t>indicating that DDS </a:t>
            </a:r>
            <a:r>
              <a:rPr lang="en-US" sz="1400" dirty="0">
                <a:solidFill>
                  <a:srgbClr val="091D5D"/>
                </a:solidFill>
                <a:latin typeface="Arial"/>
                <a:cs typeface="Arial"/>
              </a:rPr>
              <a:t>has </a:t>
            </a:r>
            <a:r>
              <a:rPr lang="en-US" sz="1400" dirty="0" smtClean="0">
                <a:solidFill>
                  <a:srgbClr val="091D5D"/>
                </a:solidFill>
                <a:latin typeface="Arial"/>
                <a:cs typeface="Arial"/>
              </a:rPr>
              <a:t>returned a Progress Summary for revision.</a:t>
            </a:r>
          </a:p>
          <a:p>
            <a:pPr marL="12700">
              <a:lnSpc>
                <a:spcPct val="100000"/>
              </a:lnSpc>
            </a:pPr>
            <a:endParaRPr lang="en-US" sz="800" dirty="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Click </a:t>
            </a:r>
            <a:r>
              <a:rPr lang="en-US" sz="1400" dirty="0">
                <a:solidFill>
                  <a:srgbClr val="091D5D"/>
                </a:solidFill>
                <a:latin typeface="Arial"/>
                <a:cs typeface="Arial"/>
              </a:rPr>
              <a:t>“Revisions requested for proposed Progress Summaries.”</a:t>
            </a:r>
          </a:p>
          <a:p>
            <a:pPr marL="12700">
              <a:lnSpc>
                <a:spcPct val="100000"/>
              </a:lnSpc>
            </a:pPr>
            <a:endParaRPr lang="en-US" sz="120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Revise a Progress Summary</a:t>
            </a:r>
            <a:endParaRPr spc="-5" dirty="0"/>
          </a:p>
        </p:txBody>
      </p:sp>
      <p:pic>
        <p:nvPicPr>
          <p:cNvPr id="4" name="Picture 3"/>
          <p:cNvPicPr>
            <a:picLocks noChangeAspect="1"/>
          </p:cNvPicPr>
          <p:nvPr/>
        </p:nvPicPr>
        <p:blipFill>
          <a:blip r:embed="rId3"/>
          <a:stretch>
            <a:fillRect/>
          </a:stretch>
        </p:blipFill>
        <p:spPr>
          <a:xfrm>
            <a:off x="228600" y="4214439"/>
            <a:ext cx="8686800" cy="1683067"/>
          </a:xfrm>
          <a:prstGeom prst="rect">
            <a:avLst/>
          </a:prstGeom>
          <a:ln>
            <a:solidFill>
              <a:schemeClr val="tx1"/>
            </a:solidFill>
          </a:ln>
        </p:spPr>
      </p:pic>
      <p:sp>
        <p:nvSpPr>
          <p:cNvPr id="23" name="object 25"/>
          <p:cNvSpPr/>
          <p:nvPr/>
        </p:nvSpPr>
        <p:spPr>
          <a:xfrm>
            <a:off x="4122229" y="5791200"/>
            <a:ext cx="1371600" cy="152400"/>
          </a:xfrm>
          <a:custGeom>
            <a:avLst/>
            <a:gdLst/>
            <a:ahLst/>
            <a:cxnLst/>
            <a:rect l="l" t="t" r="r" b="b"/>
            <a:pathLst>
              <a:path w="1126490" h="381000">
                <a:moveTo>
                  <a:pt x="1126236" y="381000"/>
                </a:moveTo>
                <a:lnTo>
                  <a:pt x="0" y="381000"/>
                </a:lnTo>
                <a:lnTo>
                  <a:pt x="0" y="0"/>
                </a:lnTo>
                <a:lnTo>
                  <a:pt x="1126236" y="0"/>
                </a:lnTo>
                <a:lnTo>
                  <a:pt x="1126236" y="381000"/>
                </a:lnTo>
                <a:close/>
              </a:path>
            </a:pathLst>
          </a:custGeom>
          <a:ln w="38100">
            <a:solidFill>
              <a:srgbClr val="00B0F0"/>
            </a:solidFill>
          </a:ln>
        </p:spPr>
        <p:txBody>
          <a:bodyPr wrap="square" lIns="0" tIns="0" rIns="0" bIns="0" rtlCol="0"/>
          <a:lstStyle/>
          <a:p>
            <a:pPr algn="ctr"/>
            <a:endParaRPr lang="en-US" sz="1200" dirty="0" smtClean="0"/>
          </a:p>
          <a:p>
            <a:pPr algn="ctr"/>
            <a:endParaRPr sz="1200" dirty="0"/>
          </a:p>
        </p:txBody>
      </p:sp>
      <p:pic>
        <p:nvPicPr>
          <p:cNvPr id="8" name="Picture 7"/>
          <p:cNvPicPr>
            <a:picLocks noChangeAspect="1"/>
          </p:cNvPicPr>
          <p:nvPr/>
        </p:nvPicPr>
        <p:blipFill rotWithShape="1">
          <a:blip r:embed="rId4"/>
          <a:srcRect t="11484"/>
          <a:stretch/>
        </p:blipFill>
        <p:spPr>
          <a:xfrm>
            <a:off x="3048000" y="3707842"/>
            <a:ext cx="3486564" cy="206557"/>
          </a:xfrm>
          <a:prstGeom prst="rect">
            <a:avLst/>
          </a:prstGeom>
        </p:spPr>
      </p:pic>
      <p:sp>
        <p:nvSpPr>
          <p:cNvPr id="26" name="object 25"/>
          <p:cNvSpPr/>
          <p:nvPr/>
        </p:nvSpPr>
        <p:spPr>
          <a:xfrm>
            <a:off x="3048000" y="3684396"/>
            <a:ext cx="3429000" cy="201804"/>
          </a:xfrm>
          <a:custGeom>
            <a:avLst/>
            <a:gdLst/>
            <a:ahLst/>
            <a:cxnLst/>
            <a:rect l="l" t="t" r="r" b="b"/>
            <a:pathLst>
              <a:path w="1126490" h="381000">
                <a:moveTo>
                  <a:pt x="1126236" y="381000"/>
                </a:moveTo>
                <a:lnTo>
                  <a:pt x="0" y="381000"/>
                </a:lnTo>
                <a:lnTo>
                  <a:pt x="0" y="0"/>
                </a:lnTo>
                <a:lnTo>
                  <a:pt x="1126236" y="0"/>
                </a:lnTo>
                <a:lnTo>
                  <a:pt x="1126236" y="381000"/>
                </a:lnTo>
                <a:close/>
              </a:path>
            </a:pathLst>
          </a:custGeom>
          <a:ln w="38100">
            <a:solidFill>
              <a:srgbClr val="00B0F0"/>
            </a:solidFill>
          </a:ln>
        </p:spPr>
        <p:txBody>
          <a:bodyPr wrap="square" lIns="0" tIns="0" rIns="0" bIns="0" rtlCol="0"/>
          <a:lstStyle/>
          <a:p>
            <a:pPr algn="ctr"/>
            <a:endParaRPr lang="en-US" sz="1200" dirty="0" smtClean="0"/>
          </a:p>
          <a:p>
            <a:pPr algn="ctr"/>
            <a:endParaRPr sz="1200" dirty="0"/>
          </a:p>
        </p:txBody>
      </p:sp>
      <p:cxnSp>
        <p:nvCxnSpPr>
          <p:cNvPr id="27" name="Straight Arrow Connector 26"/>
          <p:cNvCxnSpPr>
            <a:endCxn id="8" idx="2"/>
          </p:cNvCxnSpPr>
          <p:nvPr/>
        </p:nvCxnSpPr>
        <p:spPr>
          <a:xfrm flipH="1" flipV="1">
            <a:off x="4791282" y="3914399"/>
            <a:ext cx="16747" cy="1862385"/>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359724" y="1066800"/>
            <a:ext cx="4424553" cy="1077218"/>
            <a:chOff x="1783271" y="1143000"/>
            <a:chExt cx="4424553" cy="923330"/>
          </a:xfrm>
          <a:noFill/>
        </p:grpSpPr>
        <p:grpSp>
          <p:nvGrpSpPr>
            <p:cNvPr id="29" name="Group 28"/>
            <p:cNvGrpSpPr/>
            <p:nvPr/>
          </p:nvGrpSpPr>
          <p:grpSpPr>
            <a:xfrm>
              <a:off x="2911412" y="1144524"/>
              <a:ext cx="982980" cy="879475"/>
              <a:chOff x="1789176" y="1144524"/>
              <a:chExt cx="982980" cy="879475"/>
            </a:xfrm>
            <a:grpFill/>
          </p:grpSpPr>
          <p:sp>
            <p:nvSpPr>
              <p:cNvPr id="4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Data Entry User Revises and Submits for Internal Review</a:t>
                </a:r>
                <a:endParaRPr sz="1000" dirty="0">
                  <a:latin typeface="Arial"/>
                  <a:cs typeface="Arial"/>
                </a:endParaRPr>
              </a:p>
            </p:txBody>
          </p:sp>
        </p:grpSp>
        <p:grpSp>
          <p:nvGrpSpPr>
            <p:cNvPr id="30" name="Group 29"/>
            <p:cNvGrpSpPr/>
            <p:nvPr/>
          </p:nvGrpSpPr>
          <p:grpSpPr>
            <a:xfrm>
              <a:off x="4064318" y="1143000"/>
              <a:ext cx="990600" cy="923330"/>
              <a:chOff x="2971800" y="1143000"/>
              <a:chExt cx="990600" cy="923330"/>
            </a:xfrm>
            <a:grpFill/>
          </p:grpSpPr>
          <p:sp>
            <p:nvSpPr>
              <p:cNvPr id="4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7"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Provider Supervisor Receives Alert &amp; Navigates to Form</a:t>
                </a:r>
              </a:p>
            </p:txBody>
          </p:sp>
        </p:grpSp>
        <p:grpSp>
          <p:nvGrpSpPr>
            <p:cNvPr id="32" name="Group 31"/>
            <p:cNvGrpSpPr/>
            <p:nvPr/>
          </p:nvGrpSpPr>
          <p:grpSpPr>
            <a:xfrm>
              <a:off x="5224844" y="1143000"/>
              <a:ext cx="982980" cy="879475"/>
              <a:chOff x="4075176" y="1143000"/>
              <a:chExt cx="982980" cy="879475"/>
            </a:xfrm>
            <a:grpFill/>
          </p:grpSpPr>
          <p:sp>
            <p:nvSpPr>
              <p:cNvPr id="4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5" name="object 19"/>
              <p:cNvSpPr txBox="1"/>
              <p:nvPr/>
            </p:nvSpPr>
            <p:spPr>
              <a:xfrm>
                <a:off x="4114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Provider Supervisor Reviews and Submits to DDS</a:t>
                </a:r>
                <a:endParaRPr sz="1000" dirty="0">
                  <a:latin typeface="Arial"/>
                  <a:cs typeface="Arial"/>
                </a:endParaRPr>
              </a:p>
            </p:txBody>
          </p:sp>
        </p:grpSp>
        <p:cxnSp>
          <p:nvCxnSpPr>
            <p:cNvPr id="33" name="Straight Arrow Connector 32"/>
            <p:cNvCxnSpPr/>
            <p:nvPr/>
          </p:nvCxnSpPr>
          <p:spPr>
            <a:xfrm>
              <a:off x="389286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05339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783271" y="1143000"/>
              <a:ext cx="982980" cy="879475"/>
              <a:chOff x="1789176" y="1144524"/>
              <a:chExt cx="982980" cy="879475"/>
            </a:xfrm>
            <a:grpFill/>
          </p:grpSpPr>
          <p:sp>
            <p:nvSpPr>
              <p:cNvPr id="4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endParaRPr sz="1000" dirty="0">
                  <a:latin typeface="Arial"/>
                  <a:cs typeface="Arial"/>
                </a:endParaRPr>
              </a:p>
            </p:txBody>
          </p:sp>
        </p:grpSp>
        <p:cxnSp>
          <p:nvCxnSpPr>
            <p:cNvPr id="41" name="Straight Arrow Connector 40"/>
            <p:cNvCxnSpPr/>
            <p:nvPr/>
          </p:nvCxnSpPr>
          <p:spPr>
            <a:xfrm>
              <a:off x="2764727"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7"/>
          </p:nvPr>
        </p:nvSpPr>
        <p:spPr/>
        <p:txBody>
          <a:bodyPr/>
          <a:lstStyle/>
          <a:p>
            <a:pPr algn="r"/>
            <a:fld id="{81D60167-4931-47E6-BA6A-407CBD079E47}" type="slidenum">
              <a:rPr lang="en-US" smtClean="0"/>
              <a:pPr algn="r"/>
              <a:t>59</a:t>
            </a:fld>
            <a:endParaRPr lang="en-US" dirty="0"/>
          </a:p>
        </p:txBody>
      </p:sp>
    </p:spTree>
    <p:extLst>
      <p:ext uri="{BB962C8B-B14F-4D97-AF65-F5344CB8AC3E}">
        <p14:creationId xmlns:p14="http://schemas.microsoft.com/office/powerpoint/2010/main" val="4084100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Timeline  for Completion of Progress Summary</a:t>
            </a:r>
            <a:endParaRPr spc="-5" dirty="0"/>
          </a:p>
        </p:txBody>
      </p:sp>
      <p:sp>
        <p:nvSpPr>
          <p:cNvPr id="4" name="object 4"/>
          <p:cNvSpPr txBox="1"/>
          <p:nvPr/>
        </p:nvSpPr>
        <p:spPr>
          <a:xfrm>
            <a:off x="535761" y="1078974"/>
            <a:ext cx="7820025" cy="2462213"/>
          </a:xfrm>
          <a:prstGeom prst="rect">
            <a:avLst/>
          </a:prstGeom>
        </p:spPr>
        <p:txBody>
          <a:bodyPr vert="horz" wrap="square" lIns="0" tIns="0" rIns="0" bIns="0" rtlCol="0">
            <a:spAutoFit/>
          </a:bodyPr>
          <a:lstStyle/>
          <a:p>
            <a:pPr marL="12700" marR="5080">
              <a:lnSpc>
                <a:spcPct val="100000"/>
              </a:lnSpc>
            </a:pPr>
            <a:r>
              <a:rPr lang="en-US" sz="1400" b="1" spc="-10" dirty="0" smtClean="0">
                <a:solidFill>
                  <a:srgbClr val="091D5D"/>
                </a:solidFill>
                <a:latin typeface="Arial"/>
                <a:cs typeface="Arial"/>
              </a:rPr>
              <a:t>Semi-Annual</a:t>
            </a:r>
          </a:p>
          <a:p>
            <a:pPr marL="298450" marR="5080" indent="-285750">
              <a:lnSpc>
                <a:spcPct val="100000"/>
              </a:lnSpc>
              <a:spcBef>
                <a:spcPts val="600"/>
              </a:spcBef>
              <a:buFont typeface="Arial" panose="020B0604020202020204" pitchFamily="34" charset="0"/>
              <a:buChar char="•"/>
            </a:pPr>
            <a:r>
              <a:rPr lang="en-US" sz="1400" spc="-10" dirty="0" smtClean="0">
                <a:solidFill>
                  <a:srgbClr val="091D5D"/>
                </a:solidFill>
                <a:latin typeface="Arial"/>
                <a:cs typeface="Arial"/>
              </a:rPr>
              <a:t>The default frequency for Progress Summary is semi-annual.</a:t>
            </a:r>
            <a:r>
              <a:rPr lang="en-US" sz="1400" spc="-10" dirty="0">
                <a:solidFill>
                  <a:srgbClr val="091D5D"/>
                </a:solidFill>
                <a:latin typeface="Arial"/>
                <a:cs typeface="Arial"/>
              </a:rPr>
              <a:t> </a:t>
            </a:r>
            <a:r>
              <a:rPr lang="en-US" sz="1400" spc="-10" dirty="0" smtClean="0">
                <a:solidFill>
                  <a:srgbClr val="091D5D"/>
                </a:solidFill>
                <a:latin typeface="Arial"/>
                <a:cs typeface="Arial"/>
              </a:rPr>
              <a:t>The due dates for Progress </a:t>
            </a:r>
            <a:r>
              <a:rPr lang="en-US" sz="1400" spc="-10" dirty="0" smtClean="0">
                <a:solidFill>
                  <a:srgbClr val="FF0000"/>
                </a:solidFill>
                <a:latin typeface="Arial"/>
                <a:cs typeface="Arial"/>
              </a:rPr>
              <a:t> </a:t>
            </a:r>
            <a:r>
              <a:rPr lang="en-US" sz="1400" spc="-10" dirty="0">
                <a:solidFill>
                  <a:srgbClr val="091D5D"/>
                </a:solidFill>
                <a:latin typeface="Arial"/>
                <a:cs typeface="Arial"/>
              </a:rPr>
              <a:t>Summaries are </a:t>
            </a:r>
            <a:r>
              <a:rPr lang="en-US" sz="1400" spc="-10" dirty="0" smtClean="0">
                <a:solidFill>
                  <a:srgbClr val="091D5D"/>
                </a:solidFill>
                <a:latin typeface="Arial"/>
                <a:cs typeface="Arial"/>
              </a:rPr>
              <a:t>as follows:</a:t>
            </a:r>
          </a:p>
          <a:p>
            <a:pPr marL="755650" marR="5080" lvl="1" indent="-285750">
              <a:spcBef>
                <a:spcPts val="600"/>
              </a:spcBef>
              <a:buFont typeface="Courier New" panose="02070309020205020404" pitchFamily="49" charset="0"/>
              <a:buChar char="o"/>
            </a:pPr>
            <a:r>
              <a:rPr lang="en-US" sz="1400" spc="-10" dirty="0" smtClean="0">
                <a:solidFill>
                  <a:srgbClr val="091D5D"/>
                </a:solidFill>
                <a:latin typeface="Arial"/>
                <a:cs typeface="Arial"/>
              </a:rPr>
              <a:t>Semi Annual Progress Summary - 180 days after ISP Meeting</a:t>
            </a:r>
          </a:p>
          <a:p>
            <a:pPr marL="755650" marR="5080" lvl="1" indent="-285750">
              <a:spcBef>
                <a:spcPts val="600"/>
              </a:spcBef>
              <a:buFont typeface="Courier New" panose="02070309020205020404" pitchFamily="49" charset="0"/>
              <a:buChar char="o"/>
            </a:pPr>
            <a:r>
              <a:rPr lang="en-US" sz="1400" spc="-10" dirty="0" smtClean="0">
                <a:solidFill>
                  <a:srgbClr val="091D5D"/>
                </a:solidFill>
                <a:latin typeface="Arial"/>
                <a:cs typeface="Arial"/>
              </a:rPr>
              <a:t>Annual Progress Summary– </a:t>
            </a:r>
            <a:r>
              <a:rPr lang="en-US" sz="1400" spc="-10" dirty="0">
                <a:solidFill>
                  <a:srgbClr val="091D5D"/>
                </a:solidFill>
                <a:latin typeface="Arial"/>
                <a:cs typeface="Arial"/>
              </a:rPr>
              <a:t>15 days prior to the next planned meeting date or the </a:t>
            </a:r>
            <a:r>
              <a:rPr lang="en-US" sz="1400" spc="-10" dirty="0" smtClean="0">
                <a:solidFill>
                  <a:srgbClr val="091D5D"/>
                </a:solidFill>
                <a:latin typeface="Arial"/>
                <a:cs typeface="Arial"/>
              </a:rPr>
              <a:t>ISP Meeting Deadline</a:t>
            </a:r>
          </a:p>
          <a:p>
            <a:pPr marL="298450" marR="5080" indent="-285750">
              <a:lnSpc>
                <a:spcPct val="100000"/>
              </a:lnSpc>
              <a:spcBef>
                <a:spcPts val="600"/>
              </a:spcBef>
              <a:buFont typeface="Arial" panose="020B0604020202020204" pitchFamily="34" charset="0"/>
              <a:buChar char="•"/>
            </a:pPr>
            <a:r>
              <a:rPr lang="en-US" sz="1400" spc="-10" dirty="0" smtClean="0">
                <a:solidFill>
                  <a:srgbClr val="091D5D"/>
                </a:solidFill>
                <a:latin typeface="Arial"/>
                <a:cs typeface="Arial"/>
              </a:rPr>
              <a:t>When the due date for an Progress Summary is within 30 days, Provider Data Entry Users will receive an alert indicating that they are able to complete the Progress Summaries.</a:t>
            </a:r>
          </a:p>
          <a:p>
            <a:pPr marL="12700" marR="5080">
              <a:lnSpc>
                <a:spcPct val="100000"/>
              </a:lnSpc>
            </a:pPr>
            <a:r>
              <a:rPr lang="en-US" sz="1400" spc="-10" dirty="0" smtClean="0">
                <a:solidFill>
                  <a:srgbClr val="091D5D"/>
                </a:solidFill>
                <a:latin typeface="Arial"/>
                <a:cs typeface="Arial"/>
              </a:rPr>
              <a:t>       </a:t>
            </a:r>
          </a:p>
          <a:p>
            <a:pPr marL="12700" marR="5080">
              <a:lnSpc>
                <a:spcPct val="100000"/>
              </a:lnSpc>
            </a:pPr>
            <a:endParaRPr sz="1400" dirty="0">
              <a:latin typeface="Times New Roman"/>
              <a:cs typeface="Times New Roman"/>
            </a:endParaRPr>
          </a:p>
        </p:txBody>
      </p:sp>
      <p:grpSp>
        <p:nvGrpSpPr>
          <p:cNvPr id="7" name="Group 6"/>
          <p:cNvGrpSpPr/>
          <p:nvPr/>
        </p:nvGrpSpPr>
        <p:grpSpPr>
          <a:xfrm>
            <a:off x="628720" y="3429000"/>
            <a:ext cx="7696200" cy="3186017"/>
            <a:chOff x="1839267" y="1652954"/>
            <a:chExt cx="7696200" cy="3484500"/>
          </a:xfrm>
        </p:grpSpPr>
        <p:pic>
          <p:nvPicPr>
            <p:cNvPr id="8" name="Picture 7"/>
            <p:cNvPicPr>
              <a:picLocks noChangeAspect="1"/>
            </p:cNvPicPr>
            <p:nvPr/>
          </p:nvPicPr>
          <p:blipFill>
            <a:blip r:embed="rId3"/>
            <a:stretch>
              <a:fillRect/>
            </a:stretch>
          </p:blipFill>
          <p:spPr>
            <a:xfrm>
              <a:off x="1839267" y="1652954"/>
              <a:ext cx="7696200" cy="3484500"/>
            </a:xfrm>
            <a:prstGeom prst="rect">
              <a:avLst/>
            </a:prstGeom>
          </p:spPr>
        </p:pic>
        <p:sp>
          <p:nvSpPr>
            <p:cNvPr id="9" name="TextBox 8"/>
            <p:cNvSpPr txBox="1"/>
            <p:nvPr/>
          </p:nvSpPr>
          <p:spPr>
            <a:xfrm>
              <a:off x="7916147" y="1989574"/>
              <a:ext cx="1489110" cy="420764"/>
            </a:xfrm>
            <a:prstGeom prst="rect">
              <a:avLst/>
            </a:prstGeom>
            <a:solidFill>
              <a:schemeClr val="bg1"/>
            </a:solidFill>
          </p:spPr>
          <p:txBody>
            <a:bodyPr wrap="square" rtlCol="0">
              <a:spAutoFit/>
            </a:bodyPr>
            <a:lstStyle/>
            <a:p>
              <a:pPr algn="ctr"/>
              <a:r>
                <a:rPr lang="en-US" sz="950" b="1" dirty="0" smtClean="0">
                  <a:solidFill>
                    <a:schemeClr val="accent1">
                      <a:lumMod val="75000"/>
                    </a:schemeClr>
                  </a:solidFill>
                </a:rPr>
                <a:t>15 days before </a:t>
              </a:r>
            </a:p>
            <a:p>
              <a:pPr algn="ctr"/>
              <a:r>
                <a:rPr lang="en-US" sz="950" b="1" dirty="0" smtClean="0">
                  <a:solidFill>
                    <a:schemeClr val="accent1">
                      <a:lumMod val="75000"/>
                    </a:schemeClr>
                  </a:solidFill>
                </a:rPr>
                <a:t>next Planned ISP meeting</a:t>
              </a:r>
              <a:endParaRPr lang="en-US" sz="950" b="1" dirty="0">
                <a:solidFill>
                  <a:schemeClr val="accent1">
                    <a:lumMod val="75000"/>
                  </a:schemeClr>
                </a:solidFill>
              </a:endParaRPr>
            </a:p>
          </p:txBody>
        </p:sp>
      </p:grpSp>
      <p:sp>
        <p:nvSpPr>
          <p:cNvPr id="6" name="Slide Number Placeholder 5"/>
          <p:cNvSpPr>
            <a:spLocks noGrp="1"/>
          </p:cNvSpPr>
          <p:nvPr>
            <p:ph type="sldNum" sz="quarter" idx="7"/>
          </p:nvPr>
        </p:nvSpPr>
        <p:spPr/>
        <p:txBody>
          <a:bodyPr/>
          <a:lstStyle/>
          <a:p>
            <a:pPr algn="r"/>
            <a:fld id="{81D60167-4931-47E6-BA6A-407CBD079E47}" type="slidenum">
              <a:rPr lang="en-US" smtClean="0"/>
              <a:pPr algn="r"/>
              <a:t>6</a:t>
            </a:fld>
            <a:endParaRPr lang="en-US" dirty="0"/>
          </a:p>
        </p:txBody>
      </p:sp>
    </p:spTree>
    <p:extLst>
      <p:ext uri="{BB962C8B-B14F-4D97-AF65-F5344CB8AC3E}">
        <p14:creationId xmlns:p14="http://schemas.microsoft.com/office/powerpoint/2010/main" val="40435550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570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270546"/>
            <a:ext cx="7617460"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sz="1400" b="1" spc="-5" dirty="0" smtClean="0">
                <a:solidFill>
                  <a:srgbClr val="091D5D"/>
                </a:solidFill>
                <a:latin typeface="Arial"/>
                <a:cs typeface="Arial"/>
              </a:rPr>
              <a:t>1</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10" dirty="0">
                <a:solidFill>
                  <a:srgbClr val="091D5D"/>
                </a:solidFill>
                <a:latin typeface="Arial"/>
                <a:cs typeface="Arial"/>
              </a:rPr>
              <a:t>Data Entry User Receives Alert </a:t>
            </a:r>
            <a:r>
              <a:rPr lang="en-US" sz="1400" b="1" spc="-10" dirty="0" smtClean="0">
                <a:solidFill>
                  <a:srgbClr val="091D5D"/>
                </a:solidFill>
                <a:latin typeface="Arial"/>
                <a:cs typeface="Arial"/>
              </a:rPr>
              <a:t>and </a:t>
            </a:r>
            <a:r>
              <a:rPr lang="en-US" sz="1400" b="1" spc="-10" dirty="0">
                <a:solidFill>
                  <a:srgbClr val="091D5D"/>
                </a:solidFill>
                <a:latin typeface="Arial"/>
                <a:cs typeface="Arial"/>
              </a:rPr>
              <a:t>Navigates to </a:t>
            </a:r>
            <a:r>
              <a:rPr lang="en-US" sz="1400" b="1" spc="-10" dirty="0" smtClean="0">
                <a:solidFill>
                  <a:srgbClr val="091D5D"/>
                </a:solidFill>
                <a:latin typeface="Arial"/>
                <a:cs typeface="Arial"/>
              </a:rPr>
              <a:t>Progress Summary</a:t>
            </a:r>
            <a:endParaRPr lang="en-US" sz="1400" b="1" spc="-10" dirty="0">
              <a:solidFill>
                <a:srgbClr val="091D5D"/>
              </a:solidFill>
              <a:latin typeface="Arial"/>
              <a:cs typeface="Arial"/>
            </a:endParaRPr>
          </a:p>
          <a:p>
            <a:pPr marL="12700">
              <a:lnSpc>
                <a:spcPct val="100000"/>
              </a:lnSpc>
            </a:pPr>
            <a:endParaRPr lang="en-US" sz="1200" b="1" spc="-10" dirty="0" smtClean="0">
              <a:solidFill>
                <a:srgbClr val="091D5D"/>
              </a:solidFill>
              <a:latin typeface="Arial"/>
              <a:cs typeface="Arial"/>
            </a:endParaRPr>
          </a:p>
          <a:p>
            <a:pPr marL="12700"/>
            <a:r>
              <a:rPr lang="en-US" sz="1400" dirty="0">
                <a:solidFill>
                  <a:srgbClr val="091D5D"/>
                </a:solidFill>
                <a:latin typeface="Arial"/>
                <a:cs typeface="Arial"/>
              </a:rPr>
              <a:t>The system redirects to the </a:t>
            </a:r>
            <a:r>
              <a:rPr lang="en-US" sz="1400" dirty="0" smtClean="0">
                <a:solidFill>
                  <a:srgbClr val="091D5D"/>
                </a:solidFill>
                <a:latin typeface="Arial"/>
                <a:cs typeface="Arial"/>
              </a:rPr>
              <a:t>Progress Summary Review Switchboard. Click “Revision Requested.”</a:t>
            </a:r>
            <a:endParaRPr lang="en-US" sz="140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Revise a Progress Summary</a:t>
            </a:r>
            <a:endParaRPr spc="-5" dirty="0"/>
          </a:p>
        </p:txBody>
      </p:sp>
      <p:grpSp>
        <p:nvGrpSpPr>
          <p:cNvPr id="26" name="Group 25"/>
          <p:cNvGrpSpPr/>
          <p:nvPr/>
        </p:nvGrpSpPr>
        <p:grpSpPr>
          <a:xfrm>
            <a:off x="2359724" y="1066800"/>
            <a:ext cx="4424553" cy="1077218"/>
            <a:chOff x="1783271" y="1143000"/>
            <a:chExt cx="4424553" cy="923330"/>
          </a:xfrm>
          <a:noFill/>
        </p:grpSpPr>
        <p:grpSp>
          <p:nvGrpSpPr>
            <p:cNvPr id="27" name="Group 26"/>
            <p:cNvGrpSpPr/>
            <p:nvPr/>
          </p:nvGrpSpPr>
          <p:grpSpPr>
            <a:xfrm>
              <a:off x="2911412" y="1144524"/>
              <a:ext cx="982980" cy="879475"/>
              <a:chOff x="1789176" y="1144524"/>
              <a:chExt cx="982980" cy="879475"/>
            </a:xfrm>
            <a:grpFill/>
          </p:grpSpPr>
          <p:sp>
            <p:nvSpPr>
              <p:cNvPr id="46"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7"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Data Entry User Revises and Submits for Internal Review</a:t>
                </a:r>
                <a:endParaRPr sz="1000" dirty="0">
                  <a:latin typeface="Arial"/>
                  <a:cs typeface="Arial"/>
                </a:endParaRPr>
              </a:p>
            </p:txBody>
          </p:sp>
        </p:grpSp>
        <p:grpSp>
          <p:nvGrpSpPr>
            <p:cNvPr id="28" name="Group 27"/>
            <p:cNvGrpSpPr/>
            <p:nvPr/>
          </p:nvGrpSpPr>
          <p:grpSpPr>
            <a:xfrm>
              <a:off x="4064318" y="1143000"/>
              <a:ext cx="990600" cy="923330"/>
              <a:chOff x="2971800" y="1143000"/>
              <a:chExt cx="990600" cy="923330"/>
            </a:xfrm>
            <a:grpFill/>
          </p:grpSpPr>
          <p:sp>
            <p:nvSpPr>
              <p:cNvPr id="4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5"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Provider Supervisor Receives Alert &amp; Navigates to Form</a:t>
                </a:r>
              </a:p>
            </p:txBody>
          </p:sp>
        </p:grpSp>
        <p:grpSp>
          <p:nvGrpSpPr>
            <p:cNvPr id="29" name="Group 28"/>
            <p:cNvGrpSpPr/>
            <p:nvPr/>
          </p:nvGrpSpPr>
          <p:grpSpPr>
            <a:xfrm>
              <a:off x="5224844" y="1143000"/>
              <a:ext cx="982980" cy="879475"/>
              <a:chOff x="4075176" y="1143000"/>
              <a:chExt cx="982980" cy="879475"/>
            </a:xfrm>
            <a:grpFill/>
          </p:grpSpPr>
          <p:sp>
            <p:nvSpPr>
              <p:cNvPr id="42"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3" name="object 19"/>
              <p:cNvSpPr txBox="1"/>
              <p:nvPr/>
            </p:nvSpPr>
            <p:spPr>
              <a:xfrm>
                <a:off x="4114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Provider Supervisor Reviews and Submits to DDS</a:t>
                </a:r>
                <a:endParaRPr sz="1000" dirty="0">
                  <a:latin typeface="Arial"/>
                  <a:cs typeface="Arial"/>
                </a:endParaRPr>
              </a:p>
            </p:txBody>
          </p:sp>
        </p:grpSp>
        <p:cxnSp>
          <p:nvCxnSpPr>
            <p:cNvPr id="30" name="Straight Arrow Connector 29"/>
            <p:cNvCxnSpPr/>
            <p:nvPr/>
          </p:nvCxnSpPr>
          <p:spPr>
            <a:xfrm>
              <a:off x="389286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05339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1783271" y="1143000"/>
              <a:ext cx="982980" cy="879475"/>
              <a:chOff x="1789176" y="1144524"/>
              <a:chExt cx="982980" cy="879475"/>
            </a:xfrm>
            <a:grpFill/>
          </p:grpSpPr>
          <p:sp>
            <p:nvSpPr>
              <p:cNvPr id="3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1"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endParaRPr sz="1000" dirty="0">
                  <a:latin typeface="Arial"/>
                  <a:cs typeface="Arial"/>
                </a:endParaRPr>
              </a:p>
            </p:txBody>
          </p:sp>
        </p:grpSp>
        <p:cxnSp>
          <p:nvCxnSpPr>
            <p:cNvPr id="34" name="Straight Arrow Connector 33"/>
            <p:cNvCxnSpPr/>
            <p:nvPr/>
          </p:nvCxnSpPr>
          <p:spPr>
            <a:xfrm>
              <a:off x="2764727" y="1603141"/>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Slide Number Placeholder 7"/>
          <p:cNvSpPr>
            <a:spLocks noGrp="1"/>
          </p:cNvSpPr>
          <p:nvPr>
            <p:ph type="sldNum" sz="quarter" idx="7"/>
          </p:nvPr>
        </p:nvSpPr>
        <p:spPr/>
        <p:txBody>
          <a:bodyPr/>
          <a:lstStyle/>
          <a:p>
            <a:pPr algn="r"/>
            <a:fld id="{81D60167-4931-47E6-BA6A-407CBD079E47}" type="slidenum">
              <a:rPr lang="en-US" smtClean="0"/>
              <a:pPr algn="r"/>
              <a:t>60</a:t>
            </a:fld>
            <a:endParaRPr lang="en-US" dirty="0"/>
          </a:p>
        </p:txBody>
      </p:sp>
      <p:pic>
        <p:nvPicPr>
          <p:cNvPr id="3" name="Picture 2"/>
          <p:cNvPicPr>
            <a:picLocks noChangeAspect="1"/>
          </p:cNvPicPr>
          <p:nvPr/>
        </p:nvPicPr>
        <p:blipFill>
          <a:blip r:embed="rId7"/>
          <a:stretch>
            <a:fillRect/>
          </a:stretch>
        </p:blipFill>
        <p:spPr>
          <a:xfrm>
            <a:off x="1676400" y="5486400"/>
            <a:ext cx="619048" cy="57143"/>
          </a:xfrm>
          <a:prstGeom prst="rect">
            <a:avLst/>
          </a:prstGeom>
        </p:spPr>
      </p:pic>
      <p:pic>
        <p:nvPicPr>
          <p:cNvPr id="9" name="Picture 8"/>
          <p:cNvPicPr>
            <a:picLocks noChangeAspect="1"/>
          </p:cNvPicPr>
          <p:nvPr/>
        </p:nvPicPr>
        <p:blipFill>
          <a:blip r:embed="rId8"/>
          <a:stretch>
            <a:fillRect/>
          </a:stretch>
        </p:blipFill>
        <p:spPr>
          <a:xfrm>
            <a:off x="751574" y="2817590"/>
            <a:ext cx="7608467" cy="3944454"/>
          </a:xfrm>
          <a:prstGeom prst="rect">
            <a:avLst/>
          </a:prstGeom>
        </p:spPr>
      </p:pic>
    </p:spTree>
    <p:extLst>
      <p:ext uri="{BB962C8B-B14F-4D97-AF65-F5344CB8AC3E}">
        <p14:creationId xmlns:p14="http://schemas.microsoft.com/office/powerpoint/2010/main" val="35315031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72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rotWithShape="1">
          <a:blip r:embed="rId7"/>
          <a:srcRect t="15708" r="1115"/>
          <a:stretch/>
        </p:blipFill>
        <p:spPr>
          <a:xfrm>
            <a:off x="275409" y="3356109"/>
            <a:ext cx="8686800" cy="3501891"/>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270546"/>
            <a:ext cx="8303260" cy="861774"/>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2</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10" dirty="0">
                <a:solidFill>
                  <a:srgbClr val="091D5D"/>
                </a:solidFill>
                <a:latin typeface="Arial"/>
                <a:cs typeface="Arial"/>
              </a:rPr>
              <a:t>Data Entry User </a:t>
            </a:r>
            <a:r>
              <a:rPr lang="en-US" sz="1400" b="1" spc="-10" dirty="0" smtClean="0">
                <a:solidFill>
                  <a:srgbClr val="091D5D"/>
                </a:solidFill>
                <a:latin typeface="Arial"/>
                <a:cs typeface="Arial"/>
              </a:rPr>
              <a:t>Revises the Form and Submits It for </a:t>
            </a:r>
            <a:r>
              <a:rPr lang="en-US" sz="1400" b="1" spc="-10" dirty="0">
                <a:solidFill>
                  <a:srgbClr val="091D5D"/>
                </a:solidFill>
                <a:latin typeface="Arial"/>
                <a:cs typeface="Arial"/>
              </a:rPr>
              <a:t>Internal Review</a:t>
            </a:r>
          </a:p>
          <a:p>
            <a:pPr marL="12700">
              <a:lnSpc>
                <a:spcPct val="100000"/>
              </a:lnSpc>
            </a:pPr>
            <a:endParaRPr lang="en-US" sz="1200" dirty="0" smtClean="0">
              <a:latin typeface="Arial"/>
              <a:cs typeface="Arial"/>
            </a:endParaRPr>
          </a:p>
          <a:p>
            <a:pPr marL="12700"/>
            <a:r>
              <a:rPr lang="en-US" sz="1400" dirty="0" smtClean="0">
                <a:solidFill>
                  <a:srgbClr val="091D5D"/>
                </a:solidFill>
                <a:latin typeface="Arial"/>
                <a:cs typeface="Arial"/>
              </a:rPr>
              <a:t>The system will display the Progress Summary Form. By default all fields are expanded. Review the Acceptance Criteria section and any comments entered by the SC to identify the requested revisions</a:t>
            </a:r>
            <a:r>
              <a:rPr lang="en-US" sz="1200" dirty="0" smtClean="0">
                <a:solidFill>
                  <a:srgbClr val="091D5D"/>
                </a:solidFill>
                <a:latin typeface="Arial"/>
                <a:cs typeface="Arial"/>
              </a:rPr>
              <a:t>.</a:t>
            </a:r>
            <a:endParaRPr lang="en-US" sz="120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Revise a Progress Summary</a:t>
            </a:r>
            <a:endParaRPr spc="-5" dirty="0"/>
          </a:p>
        </p:txBody>
      </p:sp>
      <p:grpSp>
        <p:nvGrpSpPr>
          <p:cNvPr id="35" name="Group 34"/>
          <p:cNvGrpSpPr/>
          <p:nvPr/>
        </p:nvGrpSpPr>
        <p:grpSpPr>
          <a:xfrm>
            <a:off x="2359724" y="1066800"/>
            <a:ext cx="4424553" cy="1077218"/>
            <a:chOff x="1783271" y="1143000"/>
            <a:chExt cx="4424553" cy="923330"/>
          </a:xfrm>
        </p:grpSpPr>
        <p:grpSp>
          <p:nvGrpSpPr>
            <p:cNvPr id="36" name="Group 35"/>
            <p:cNvGrpSpPr/>
            <p:nvPr/>
          </p:nvGrpSpPr>
          <p:grpSpPr>
            <a:xfrm>
              <a:off x="2911412" y="1144524"/>
              <a:ext cx="982980" cy="879475"/>
              <a:chOff x="1789176" y="1144524"/>
              <a:chExt cx="982980" cy="879475"/>
            </a:xfrm>
            <a:noFill/>
          </p:grpSpPr>
          <p:sp>
            <p:nvSpPr>
              <p:cNvPr id="5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Data Entry User Revises and Submits for Internal Review</a:t>
                </a:r>
                <a:endParaRPr sz="1000" dirty="0">
                  <a:latin typeface="Arial"/>
                  <a:cs typeface="Arial"/>
                </a:endParaRPr>
              </a:p>
            </p:txBody>
          </p:sp>
        </p:grpSp>
        <p:grpSp>
          <p:nvGrpSpPr>
            <p:cNvPr id="37" name="Group 36"/>
            <p:cNvGrpSpPr/>
            <p:nvPr/>
          </p:nvGrpSpPr>
          <p:grpSpPr>
            <a:xfrm>
              <a:off x="4064318" y="1143000"/>
              <a:ext cx="990600" cy="923330"/>
              <a:chOff x="2971800" y="1143000"/>
              <a:chExt cx="990600" cy="923330"/>
            </a:xfrm>
            <a:noFill/>
          </p:grpSpPr>
          <p:sp>
            <p:nvSpPr>
              <p:cNvPr id="5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Provider Supervisor Receives Alert &amp; Navigates to Form</a:t>
                </a:r>
              </a:p>
            </p:txBody>
          </p:sp>
        </p:grpSp>
        <p:grpSp>
          <p:nvGrpSpPr>
            <p:cNvPr id="38" name="Group 37"/>
            <p:cNvGrpSpPr/>
            <p:nvPr/>
          </p:nvGrpSpPr>
          <p:grpSpPr>
            <a:xfrm>
              <a:off x="5224844" y="1143000"/>
              <a:ext cx="982980" cy="879475"/>
              <a:chOff x="4075176" y="1143000"/>
              <a:chExt cx="982980" cy="879475"/>
            </a:xfrm>
            <a:noFill/>
          </p:grpSpPr>
          <p:sp>
            <p:nvSpPr>
              <p:cNvPr id="53"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4114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Provider Supervisor Reviews and Submits to DDS</a:t>
                </a:r>
                <a:endParaRPr sz="1000" dirty="0">
                  <a:latin typeface="Arial"/>
                  <a:cs typeface="Arial"/>
                </a:endParaRPr>
              </a:p>
            </p:txBody>
          </p:sp>
        </p:grpSp>
        <p:cxnSp>
          <p:nvCxnSpPr>
            <p:cNvPr id="39" name="Straight Arrow Connector 38"/>
            <p:cNvCxnSpPr/>
            <p:nvPr/>
          </p:nvCxnSpPr>
          <p:spPr>
            <a:xfrm>
              <a:off x="3892868"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53394"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783271" y="1143000"/>
              <a:ext cx="982980" cy="879475"/>
              <a:chOff x="1789176" y="1144524"/>
              <a:chExt cx="982980" cy="879475"/>
            </a:xfrm>
            <a:noFill/>
          </p:grpSpPr>
          <p:sp>
            <p:nvSpPr>
              <p:cNvPr id="5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endParaRPr sz="1000" dirty="0">
                  <a:latin typeface="Arial"/>
                  <a:cs typeface="Arial"/>
                </a:endParaRPr>
              </a:p>
            </p:txBody>
          </p:sp>
        </p:grpSp>
        <p:cxnSp>
          <p:nvCxnSpPr>
            <p:cNvPr id="50" name="Straight Arrow Connector 49"/>
            <p:cNvCxnSpPr/>
            <p:nvPr/>
          </p:nvCxnSpPr>
          <p:spPr>
            <a:xfrm>
              <a:off x="2764727" y="1603141"/>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object 25"/>
          <p:cNvSpPr/>
          <p:nvPr/>
        </p:nvSpPr>
        <p:spPr>
          <a:xfrm>
            <a:off x="286123" y="5638800"/>
            <a:ext cx="856877" cy="228600"/>
          </a:xfrm>
          <a:custGeom>
            <a:avLst/>
            <a:gdLst/>
            <a:ahLst/>
            <a:cxnLst/>
            <a:rect l="l" t="t" r="r" b="b"/>
            <a:pathLst>
              <a:path w="1126490" h="381000">
                <a:moveTo>
                  <a:pt x="1126236" y="381000"/>
                </a:moveTo>
                <a:lnTo>
                  <a:pt x="0" y="381000"/>
                </a:lnTo>
                <a:lnTo>
                  <a:pt x="0" y="0"/>
                </a:lnTo>
                <a:lnTo>
                  <a:pt x="1126236" y="0"/>
                </a:lnTo>
                <a:lnTo>
                  <a:pt x="1126236" y="381000"/>
                </a:lnTo>
                <a:close/>
              </a:path>
            </a:pathLst>
          </a:custGeom>
          <a:ln w="38100">
            <a:solidFill>
              <a:srgbClr val="00B0F0"/>
            </a:solidFill>
          </a:ln>
        </p:spPr>
        <p:txBody>
          <a:bodyPr wrap="square" lIns="0" tIns="0" rIns="0" bIns="0" rtlCol="0"/>
          <a:lstStyle/>
          <a:p>
            <a:pPr algn="ctr"/>
            <a:endParaRPr lang="en-US" sz="1200" dirty="0" smtClean="0"/>
          </a:p>
          <a:p>
            <a:pPr algn="ctr"/>
            <a:endParaRPr sz="1200" dirty="0"/>
          </a:p>
        </p:txBody>
      </p:sp>
      <p:sp>
        <p:nvSpPr>
          <p:cNvPr id="25" name="object 25"/>
          <p:cNvSpPr/>
          <p:nvPr/>
        </p:nvSpPr>
        <p:spPr>
          <a:xfrm>
            <a:off x="4572001" y="5791200"/>
            <a:ext cx="381000" cy="685800"/>
          </a:xfrm>
          <a:custGeom>
            <a:avLst/>
            <a:gdLst/>
            <a:ahLst/>
            <a:cxnLst/>
            <a:rect l="l" t="t" r="r" b="b"/>
            <a:pathLst>
              <a:path w="1126490" h="381000">
                <a:moveTo>
                  <a:pt x="1126236" y="381000"/>
                </a:moveTo>
                <a:lnTo>
                  <a:pt x="0" y="381000"/>
                </a:lnTo>
                <a:lnTo>
                  <a:pt x="0" y="0"/>
                </a:lnTo>
                <a:lnTo>
                  <a:pt x="1126236" y="0"/>
                </a:lnTo>
                <a:lnTo>
                  <a:pt x="1126236" y="381000"/>
                </a:lnTo>
                <a:close/>
              </a:path>
            </a:pathLst>
          </a:custGeom>
          <a:ln w="38100">
            <a:solidFill>
              <a:srgbClr val="00B0F0"/>
            </a:solidFill>
          </a:ln>
        </p:spPr>
        <p:txBody>
          <a:bodyPr wrap="square" lIns="0" tIns="0" rIns="0" bIns="0" rtlCol="0"/>
          <a:lstStyle/>
          <a:p>
            <a:pPr algn="ctr"/>
            <a:endParaRPr lang="en-US" sz="1200" dirty="0" smtClean="0"/>
          </a:p>
          <a:p>
            <a:pPr algn="ctr"/>
            <a:endParaRPr sz="1200" dirty="0"/>
          </a:p>
        </p:txBody>
      </p:sp>
      <p:pic>
        <p:nvPicPr>
          <p:cNvPr id="3" name="Picture 2"/>
          <p:cNvPicPr>
            <a:picLocks noChangeAspect="1"/>
          </p:cNvPicPr>
          <p:nvPr/>
        </p:nvPicPr>
        <p:blipFill>
          <a:blip r:embed="rId8"/>
          <a:stretch>
            <a:fillRect/>
          </a:stretch>
        </p:blipFill>
        <p:spPr>
          <a:xfrm>
            <a:off x="304800" y="5105276"/>
            <a:ext cx="1266667" cy="209524"/>
          </a:xfrm>
          <a:prstGeom prst="rect">
            <a:avLst/>
          </a:prstGeom>
          <a:ln w="38100">
            <a:solidFill>
              <a:srgbClr val="00A1DE"/>
            </a:solidFill>
          </a:ln>
        </p:spPr>
      </p:pic>
      <p:pic>
        <p:nvPicPr>
          <p:cNvPr id="8" name="Picture 7"/>
          <p:cNvPicPr>
            <a:picLocks noChangeAspect="1"/>
          </p:cNvPicPr>
          <p:nvPr/>
        </p:nvPicPr>
        <p:blipFill>
          <a:blip r:embed="rId9"/>
          <a:stretch>
            <a:fillRect/>
          </a:stretch>
        </p:blipFill>
        <p:spPr>
          <a:xfrm>
            <a:off x="4505400" y="4114800"/>
            <a:ext cx="600000" cy="1200000"/>
          </a:xfrm>
          <a:prstGeom prst="rect">
            <a:avLst/>
          </a:prstGeom>
          <a:ln w="38100">
            <a:solidFill>
              <a:srgbClr val="00A1DE"/>
            </a:solidFill>
          </a:ln>
        </p:spPr>
      </p:pic>
      <p:cxnSp>
        <p:nvCxnSpPr>
          <p:cNvPr id="28" name="Straight Arrow Connector 27"/>
          <p:cNvCxnSpPr/>
          <p:nvPr/>
        </p:nvCxnSpPr>
        <p:spPr>
          <a:xfrm flipV="1">
            <a:off x="4724400" y="5334001"/>
            <a:ext cx="0" cy="457199"/>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85800" y="5334000"/>
            <a:ext cx="0" cy="304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7"/>
          </p:nvPr>
        </p:nvSpPr>
        <p:spPr/>
        <p:txBody>
          <a:bodyPr/>
          <a:lstStyle/>
          <a:p>
            <a:pPr algn="r"/>
            <a:fld id="{81D60167-4931-47E6-BA6A-407CBD079E47}" type="slidenum">
              <a:rPr lang="en-US" smtClean="0"/>
              <a:pPr algn="r"/>
              <a:t>61</a:t>
            </a:fld>
            <a:endParaRPr lang="en-US" dirty="0"/>
          </a:p>
        </p:txBody>
      </p:sp>
    </p:spTree>
    <p:extLst>
      <p:ext uri="{BB962C8B-B14F-4D97-AF65-F5344CB8AC3E}">
        <p14:creationId xmlns:p14="http://schemas.microsoft.com/office/powerpoint/2010/main" val="32948674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774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Picture 7"/>
          <p:cNvPicPr>
            <a:picLocks noChangeAspect="1"/>
          </p:cNvPicPr>
          <p:nvPr/>
        </p:nvPicPr>
        <p:blipFill rotWithShape="1">
          <a:blip r:embed="rId7"/>
          <a:srcRect t="15952"/>
          <a:stretch/>
        </p:blipFill>
        <p:spPr>
          <a:xfrm>
            <a:off x="275409" y="3124200"/>
            <a:ext cx="8686800" cy="3504221"/>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270546"/>
            <a:ext cx="7617460"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2</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10" dirty="0">
                <a:solidFill>
                  <a:srgbClr val="091D5D"/>
                </a:solidFill>
                <a:latin typeface="Arial"/>
                <a:cs typeface="Arial"/>
              </a:rPr>
              <a:t>Data Entry User </a:t>
            </a:r>
            <a:r>
              <a:rPr lang="en-US" sz="1400" b="1" spc="-10" dirty="0" smtClean="0">
                <a:solidFill>
                  <a:srgbClr val="091D5D"/>
                </a:solidFill>
                <a:latin typeface="Arial"/>
                <a:cs typeface="Arial"/>
              </a:rPr>
              <a:t>Revises the Form and Submits It for </a:t>
            </a:r>
            <a:r>
              <a:rPr lang="en-US" sz="1400" b="1" spc="-10" dirty="0">
                <a:solidFill>
                  <a:srgbClr val="091D5D"/>
                </a:solidFill>
                <a:latin typeface="Arial"/>
                <a:cs typeface="Arial"/>
              </a:rPr>
              <a:t>Internal Review</a:t>
            </a:r>
          </a:p>
          <a:p>
            <a:pPr marL="12700">
              <a:lnSpc>
                <a:spcPct val="100000"/>
              </a:lnSpc>
            </a:pPr>
            <a:endParaRPr lang="en-US" sz="1200" dirty="0" smtClean="0">
              <a:latin typeface="Arial"/>
              <a:cs typeface="Arial"/>
            </a:endParaRPr>
          </a:p>
          <a:p>
            <a:pPr marL="12700">
              <a:lnSpc>
                <a:spcPct val="100000"/>
              </a:lnSpc>
            </a:pPr>
            <a:r>
              <a:rPr lang="en-US" sz="1400" dirty="0" smtClean="0">
                <a:solidFill>
                  <a:srgbClr val="091D5D"/>
                </a:solidFill>
                <a:latin typeface="Arial"/>
                <a:cs typeface="Arial"/>
              </a:rPr>
              <a:t>Revise the Progress Summary to incorporate the suggested </a:t>
            </a:r>
            <a:r>
              <a:rPr lang="en-US" sz="1400" dirty="0">
                <a:solidFill>
                  <a:srgbClr val="091D5D"/>
                </a:solidFill>
                <a:latin typeface="Arial"/>
                <a:cs typeface="Arial"/>
              </a:rPr>
              <a:t>revisions. </a:t>
            </a: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Revise a Progress Summary</a:t>
            </a:r>
            <a:endParaRPr spc="-5" dirty="0"/>
          </a:p>
        </p:txBody>
      </p:sp>
      <p:grpSp>
        <p:nvGrpSpPr>
          <p:cNvPr id="35" name="Group 34"/>
          <p:cNvGrpSpPr/>
          <p:nvPr/>
        </p:nvGrpSpPr>
        <p:grpSpPr>
          <a:xfrm>
            <a:off x="2359724" y="1066800"/>
            <a:ext cx="4424553" cy="1077218"/>
            <a:chOff x="1783271" y="1143000"/>
            <a:chExt cx="4424553" cy="923330"/>
          </a:xfrm>
        </p:grpSpPr>
        <p:grpSp>
          <p:nvGrpSpPr>
            <p:cNvPr id="36" name="Group 35"/>
            <p:cNvGrpSpPr/>
            <p:nvPr/>
          </p:nvGrpSpPr>
          <p:grpSpPr>
            <a:xfrm>
              <a:off x="2911412" y="1144524"/>
              <a:ext cx="982980" cy="879475"/>
              <a:chOff x="1789176" y="1144524"/>
              <a:chExt cx="982980" cy="879475"/>
            </a:xfrm>
            <a:noFill/>
          </p:grpSpPr>
          <p:sp>
            <p:nvSpPr>
              <p:cNvPr id="5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Data Entry User Revises and Submits for Internal Review</a:t>
                </a:r>
                <a:endParaRPr sz="1000" dirty="0">
                  <a:latin typeface="Arial"/>
                  <a:cs typeface="Arial"/>
                </a:endParaRPr>
              </a:p>
            </p:txBody>
          </p:sp>
        </p:grpSp>
        <p:grpSp>
          <p:nvGrpSpPr>
            <p:cNvPr id="37" name="Group 36"/>
            <p:cNvGrpSpPr/>
            <p:nvPr/>
          </p:nvGrpSpPr>
          <p:grpSpPr>
            <a:xfrm>
              <a:off x="4064318" y="1143000"/>
              <a:ext cx="990600" cy="923330"/>
              <a:chOff x="2971800" y="1143000"/>
              <a:chExt cx="990600" cy="923330"/>
            </a:xfrm>
            <a:noFill/>
          </p:grpSpPr>
          <p:sp>
            <p:nvSpPr>
              <p:cNvPr id="5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Provider Supervisor Receives Alert &amp; Navigates to Form</a:t>
                </a:r>
              </a:p>
            </p:txBody>
          </p:sp>
        </p:grpSp>
        <p:grpSp>
          <p:nvGrpSpPr>
            <p:cNvPr id="38" name="Group 37"/>
            <p:cNvGrpSpPr/>
            <p:nvPr/>
          </p:nvGrpSpPr>
          <p:grpSpPr>
            <a:xfrm>
              <a:off x="5224844" y="1143000"/>
              <a:ext cx="982980" cy="879475"/>
              <a:chOff x="4075176" y="1143000"/>
              <a:chExt cx="982980" cy="879475"/>
            </a:xfrm>
            <a:noFill/>
          </p:grpSpPr>
          <p:sp>
            <p:nvSpPr>
              <p:cNvPr id="53"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4114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Provider Supervisor Reviews and Submits to DDS</a:t>
                </a:r>
                <a:endParaRPr sz="1000" dirty="0">
                  <a:latin typeface="Arial"/>
                  <a:cs typeface="Arial"/>
                </a:endParaRPr>
              </a:p>
            </p:txBody>
          </p:sp>
        </p:grpSp>
        <p:cxnSp>
          <p:nvCxnSpPr>
            <p:cNvPr id="39" name="Straight Arrow Connector 38"/>
            <p:cNvCxnSpPr/>
            <p:nvPr/>
          </p:nvCxnSpPr>
          <p:spPr>
            <a:xfrm>
              <a:off x="3892868"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53394"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783271" y="1143000"/>
              <a:ext cx="982980" cy="879475"/>
              <a:chOff x="1789176" y="1144524"/>
              <a:chExt cx="982980" cy="879475"/>
            </a:xfrm>
            <a:noFill/>
          </p:grpSpPr>
          <p:sp>
            <p:nvSpPr>
              <p:cNvPr id="5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endParaRPr sz="1000" dirty="0">
                  <a:latin typeface="Arial"/>
                  <a:cs typeface="Arial"/>
                </a:endParaRPr>
              </a:p>
            </p:txBody>
          </p:sp>
        </p:grpSp>
        <p:cxnSp>
          <p:nvCxnSpPr>
            <p:cNvPr id="50" name="Straight Arrow Connector 49"/>
            <p:cNvCxnSpPr/>
            <p:nvPr/>
          </p:nvCxnSpPr>
          <p:spPr>
            <a:xfrm>
              <a:off x="2764727" y="1603141"/>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object 6"/>
          <p:cNvSpPr/>
          <p:nvPr/>
        </p:nvSpPr>
        <p:spPr>
          <a:xfrm flipV="1">
            <a:off x="304800" y="3124200"/>
            <a:ext cx="8610600" cy="19812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p>
        </p:txBody>
      </p:sp>
      <p:sp>
        <p:nvSpPr>
          <p:cNvPr id="3" name="Slide Number Placeholder 2"/>
          <p:cNvSpPr>
            <a:spLocks noGrp="1"/>
          </p:cNvSpPr>
          <p:nvPr>
            <p:ph type="sldNum" sz="quarter" idx="7"/>
          </p:nvPr>
        </p:nvSpPr>
        <p:spPr/>
        <p:txBody>
          <a:bodyPr/>
          <a:lstStyle/>
          <a:p>
            <a:pPr algn="r"/>
            <a:fld id="{81D60167-4931-47E6-BA6A-407CBD079E47}" type="slidenum">
              <a:rPr lang="en-US" smtClean="0"/>
              <a:pPr algn="r"/>
              <a:t>62</a:t>
            </a:fld>
            <a:endParaRPr lang="en-US" dirty="0"/>
          </a:p>
        </p:txBody>
      </p:sp>
    </p:spTree>
    <p:extLst>
      <p:ext uri="{BB962C8B-B14F-4D97-AF65-F5344CB8AC3E}">
        <p14:creationId xmlns:p14="http://schemas.microsoft.com/office/powerpoint/2010/main" val="21741290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877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6" name="Picture 25"/>
          <p:cNvPicPr>
            <a:picLocks noChangeAspect="1"/>
          </p:cNvPicPr>
          <p:nvPr/>
        </p:nvPicPr>
        <p:blipFill rotWithShape="1">
          <a:blip r:embed="rId7"/>
          <a:srcRect t="15952"/>
          <a:stretch/>
        </p:blipFill>
        <p:spPr>
          <a:xfrm>
            <a:off x="275409" y="3124200"/>
            <a:ext cx="8686800" cy="3504221"/>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270546"/>
            <a:ext cx="7617460"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2</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10" dirty="0">
                <a:solidFill>
                  <a:srgbClr val="091D5D"/>
                </a:solidFill>
                <a:latin typeface="Arial"/>
                <a:cs typeface="Arial"/>
              </a:rPr>
              <a:t>Data Entry User </a:t>
            </a:r>
            <a:r>
              <a:rPr lang="en-US" sz="1400" b="1" spc="-10" dirty="0" smtClean="0">
                <a:solidFill>
                  <a:srgbClr val="091D5D"/>
                </a:solidFill>
                <a:latin typeface="Arial"/>
                <a:cs typeface="Arial"/>
              </a:rPr>
              <a:t>Revises the Form and Submits It for </a:t>
            </a:r>
            <a:r>
              <a:rPr lang="en-US" sz="1400" b="1" spc="-10" dirty="0">
                <a:solidFill>
                  <a:srgbClr val="091D5D"/>
                </a:solidFill>
                <a:latin typeface="Arial"/>
                <a:cs typeface="Arial"/>
              </a:rPr>
              <a:t>Internal Review</a:t>
            </a:r>
          </a:p>
          <a:p>
            <a:pPr marL="12700">
              <a:lnSpc>
                <a:spcPct val="100000"/>
              </a:lnSpc>
            </a:pPr>
            <a:endParaRPr lang="en-US" sz="1200" dirty="0" smtClean="0">
              <a:latin typeface="Arial"/>
              <a:cs typeface="Arial"/>
            </a:endParaRPr>
          </a:p>
          <a:p>
            <a:pPr marL="12700">
              <a:lnSpc>
                <a:spcPct val="100000"/>
              </a:lnSpc>
            </a:pPr>
            <a:r>
              <a:rPr lang="en-US" sz="1400" dirty="0" smtClean="0">
                <a:solidFill>
                  <a:srgbClr val="091D5D"/>
                </a:solidFill>
                <a:latin typeface="Arial"/>
                <a:cs typeface="Arial"/>
              </a:rPr>
              <a:t>Click “Submit for Internal Review.”</a:t>
            </a:r>
            <a:endParaRPr lang="en-US" sz="140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Revise a Progress Summary</a:t>
            </a:r>
            <a:endParaRPr spc="-5" dirty="0"/>
          </a:p>
        </p:txBody>
      </p:sp>
      <p:grpSp>
        <p:nvGrpSpPr>
          <p:cNvPr id="35" name="Group 34"/>
          <p:cNvGrpSpPr/>
          <p:nvPr/>
        </p:nvGrpSpPr>
        <p:grpSpPr>
          <a:xfrm>
            <a:off x="2359724" y="1066800"/>
            <a:ext cx="4424553" cy="1077218"/>
            <a:chOff x="1783271" y="1143000"/>
            <a:chExt cx="4424553" cy="923330"/>
          </a:xfrm>
        </p:grpSpPr>
        <p:grpSp>
          <p:nvGrpSpPr>
            <p:cNvPr id="36" name="Group 35"/>
            <p:cNvGrpSpPr/>
            <p:nvPr/>
          </p:nvGrpSpPr>
          <p:grpSpPr>
            <a:xfrm>
              <a:off x="2911412" y="1144524"/>
              <a:ext cx="982980" cy="879475"/>
              <a:chOff x="1789176" y="1144524"/>
              <a:chExt cx="982980" cy="879475"/>
            </a:xfrm>
            <a:noFill/>
          </p:grpSpPr>
          <p:sp>
            <p:nvSpPr>
              <p:cNvPr id="5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Data Entry User Revises and Submits for Internal Review</a:t>
                </a:r>
                <a:endParaRPr sz="1000" dirty="0">
                  <a:latin typeface="Arial"/>
                  <a:cs typeface="Arial"/>
                </a:endParaRPr>
              </a:p>
            </p:txBody>
          </p:sp>
        </p:grpSp>
        <p:grpSp>
          <p:nvGrpSpPr>
            <p:cNvPr id="37" name="Group 36"/>
            <p:cNvGrpSpPr/>
            <p:nvPr/>
          </p:nvGrpSpPr>
          <p:grpSpPr>
            <a:xfrm>
              <a:off x="4064318" y="1143000"/>
              <a:ext cx="990600" cy="923330"/>
              <a:chOff x="2971800" y="1143000"/>
              <a:chExt cx="990600" cy="923330"/>
            </a:xfrm>
            <a:noFill/>
          </p:grpSpPr>
          <p:sp>
            <p:nvSpPr>
              <p:cNvPr id="5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Provider Supervisor Receives Alert &amp; Navigates to Form</a:t>
                </a:r>
              </a:p>
            </p:txBody>
          </p:sp>
        </p:grpSp>
        <p:grpSp>
          <p:nvGrpSpPr>
            <p:cNvPr id="38" name="Group 37"/>
            <p:cNvGrpSpPr/>
            <p:nvPr/>
          </p:nvGrpSpPr>
          <p:grpSpPr>
            <a:xfrm>
              <a:off x="5224844" y="1143000"/>
              <a:ext cx="982980" cy="879475"/>
              <a:chOff x="4075176" y="1143000"/>
              <a:chExt cx="982980" cy="879475"/>
            </a:xfrm>
            <a:noFill/>
          </p:grpSpPr>
          <p:sp>
            <p:nvSpPr>
              <p:cNvPr id="53"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4114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Provider Supervisor Reviews and Submits to DDS</a:t>
                </a:r>
                <a:endParaRPr sz="1000" dirty="0">
                  <a:latin typeface="Arial"/>
                  <a:cs typeface="Arial"/>
                </a:endParaRPr>
              </a:p>
            </p:txBody>
          </p:sp>
        </p:grpSp>
        <p:cxnSp>
          <p:nvCxnSpPr>
            <p:cNvPr id="39" name="Straight Arrow Connector 38"/>
            <p:cNvCxnSpPr/>
            <p:nvPr/>
          </p:nvCxnSpPr>
          <p:spPr>
            <a:xfrm>
              <a:off x="3892868"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53394"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783271" y="1143000"/>
              <a:ext cx="982980" cy="879475"/>
              <a:chOff x="1789176" y="1144524"/>
              <a:chExt cx="982980" cy="879475"/>
            </a:xfrm>
            <a:noFill/>
          </p:grpSpPr>
          <p:sp>
            <p:nvSpPr>
              <p:cNvPr id="5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endParaRPr sz="1000" dirty="0">
                  <a:latin typeface="Arial"/>
                  <a:cs typeface="Arial"/>
                </a:endParaRPr>
              </a:p>
            </p:txBody>
          </p:sp>
        </p:grpSp>
        <p:cxnSp>
          <p:nvCxnSpPr>
            <p:cNvPr id="50" name="Straight Arrow Connector 49"/>
            <p:cNvCxnSpPr/>
            <p:nvPr/>
          </p:nvCxnSpPr>
          <p:spPr>
            <a:xfrm>
              <a:off x="2764727" y="1603141"/>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object 6"/>
          <p:cNvSpPr/>
          <p:nvPr/>
        </p:nvSpPr>
        <p:spPr>
          <a:xfrm>
            <a:off x="8235287" y="6477000"/>
            <a:ext cx="680113" cy="1524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p>
        </p:txBody>
      </p:sp>
      <p:pic>
        <p:nvPicPr>
          <p:cNvPr id="25" name="Picture 24"/>
          <p:cNvPicPr>
            <a:picLocks noChangeAspect="1"/>
          </p:cNvPicPr>
          <p:nvPr/>
        </p:nvPicPr>
        <p:blipFill rotWithShape="1">
          <a:blip r:embed="rId8"/>
          <a:srcRect l="90295" t="94967" r="1389"/>
          <a:stretch/>
        </p:blipFill>
        <p:spPr>
          <a:xfrm>
            <a:off x="7174648" y="2571997"/>
            <a:ext cx="1740752" cy="412643"/>
          </a:xfrm>
          <a:prstGeom prst="rect">
            <a:avLst/>
          </a:prstGeom>
          <a:ln w="38100">
            <a:solidFill>
              <a:srgbClr val="00A1DE"/>
            </a:solidFill>
          </a:ln>
        </p:spPr>
      </p:pic>
      <p:cxnSp>
        <p:nvCxnSpPr>
          <p:cNvPr id="27" name="Straight Arrow Connector 26"/>
          <p:cNvCxnSpPr/>
          <p:nvPr/>
        </p:nvCxnSpPr>
        <p:spPr>
          <a:xfrm flipH="1" flipV="1">
            <a:off x="8012522" y="2985942"/>
            <a:ext cx="602940" cy="3499079"/>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63</a:t>
            </a:fld>
            <a:endParaRPr lang="en-US" dirty="0"/>
          </a:p>
        </p:txBody>
      </p:sp>
    </p:spTree>
    <p:extLst>
      <p:ext uri="{BB962C8B-B14F-4D97-AF65-F5344CB8AC3E}">
        <p14:creationId xmlns:p14="http://schemas.microsoft.com/office/powerpoint/2010/main" val="33968392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979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270546"/>
            <a:ext cx="7617460" cy="861774"/>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2</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10" dirty="0">
                <a:solidFill>
                  <a:srgbClr val="091D5D"/>
                </a:solidFill>
                <a:latin typeface="Arial"/>
                <a:cs typeface="Arial"/>
              </a:rPr>
              <a:t>Data Entry User </a:t>
            </a:r>
            <a:r>
              <a:rPr lang="en-US" sz="1400" b="1" spc="-10" dirty="0" smtClean="0">
                <a:solidFill>
                  <a:srgbClr val="091D5D"/>
                </a:solidFill>
                <a:latin typeface="Arial"/>
                <a:cs typeface="Arial"/>
              </a:rPr>
              <a:t>Revises the Form and Submits It for </a:t>
            </a:r>
            <a:r>
              <a:rPr lang="en-US" sz="1400" b="1" spc="-10" dirty="0">
                <a:solidFill>
                  <a:srgbClr val="091D5D"/>
                </a:solidFill>
                <a:latin typeface="Arial"/>
                <a:cs typeface="Arial"/>
              </a:rPr>
              <a:t>Internal Review</a:t>
            </a:r>
          </a:p>
          <a:p>
            <a:pPr marL="12700">
              <a:lnSpc>
                <a:spcPct val="100000"/>
              </a:lnSpc>
            </a:pPr>
            <a:endParaRPr lang="en-US" sz="1200" dirty="0" smtClean="0">
              <a:latin typeface="Arial"/>
              <a:cs typeface="Arial"/>
            </a:endParaRPr>
          </a:p>
          <a:p>
            <a:pPr marL="12700">
              <a:lnSpc>
                <a:spcPct val="100000"/>
              </a:lnSpc>
            </a:pPr>
            <a:r>
              <a:rPr lang="en-US" sz="1400" dirty="0" smtClean="0">
                <a:solidFill>
                  <a:srgbClr val="091D5D"/>
                </a:solidFill>
                <a:latin typeface="Arial"/>
                <a:cs typeface="Arial"/>
              </a:rPr>
              <a:t>The system will redirect to the Progress Summary Review Switchboard. The status of the Progress Summary will change to “Submitted for Internal Review.”</a:t>
            </a:r>
            <a:endParaRPr lang="en-US" sz="140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Revise a Progress Summary</a:t>
            </a:r>
            <a:endParaRPr spc="-5" dirty="0"/>
          </a:p>
        </p:txBody>
      </p:sp>
      <p:grpSp>
        <p:nvGrpSpPr>
          <p:cNvPr id="35" name="Group 34"/>
          <p:cNvGrpSpPr/>
          <p:nvPr/>
        </p:nvGrpSpPr>
        <p:grpSpPr>
          <a:xfrm>
            <a:off x="2359724" y="1066800"/>
            <a:ext cx="4424553" cy="1077218"/>
            <a:chOff x="1783271" y="1143000"/>
            <a:chExt cx="4424553" cy="923330"/>
          </a:xfrm>
        </p:grpSpPr>
        <p:grpSp>
          <p:nvGrpSpPr>
            <p:cNvPr id="36" name="Group 35"/>
            <p:cNvGrpSpPr/>
            <p:nvPr/>
          </p:nvGrpSpPr>
          <p:grpSpPr>
            <a:xfrm>
              <a:off x="2911412" y="1144524"/>
              <a:ext cx="982980" cy="879475"/>
              <a:chOff x="1789176" y="1144524"/>
              <a:chExt cx="982980" cy="879475"/>
            </a:xfrm>
            <a:noFill/>
          </p:grpSpPr>
          <p:sp>
            <p:nvSpPr>
              <p:cNvPr id="5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Data Entry User Revises and Submits for Internal Review</a:t>
                </a:r>
                <a:endParaRPr sz="1000" dirty="0">
                  <a:latin typeface="Arial"/>
                  <a:cs typeface="Arial"/>
                </a:endParaRPr>
              </a:p>
            </p:txBody>
          </p:sp>
        </p:grpSp>
        <p:grpSp>
          <p:nvGrpSpPr>
            <p:cNvPr id="37" name="Group 36"/>
            <p:cNvGrpSpPr/>
            <p:nvPr/>
          </p:nvGrpSpPr>
          <p:grpSpPr>
            <a:xfrm>
              <a:off x="4064318" y="1143000"/>
              <a:ext cx="990600" cy="923330"/>
              <a:chOff x="2971800" y="1143000"/>
              <a:chExt cx="990600" cy="923330"/>
            </a:xfrm>
            <a:noFill/>
          </p:grpSpPr>
          <p:sp>
            <p:nvSpPr>
              <p:cNvPr id="5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Provider Supervisor Receives Alert &amp; Navigates to Form</a:t>
                </a:r>
              </a:p>
            </p:txBody>
          </p:sp>
        </p:grpSp>
        <p:grpSp>
          <p:nvGrpSpPr>
            <p:cNvPr id="38" name="Group 37"/>
            <p:cNvGrpSpPr/>
            <p:nvPr/>
          </p:nvGrpSpPr>
          <p:grpSpPr>
            <a:xfrm>
              <a:off x="5224844" y="1143000"/>
              <a:ext cx="982980" cy="879475"/>
              <a:chOff x="4075176" y="1143000"/>
              <a:chExt cx="982980" cy="879475"/>
            </a:xfrm>
            <a:noFill/>
          </p:grpSpPr>
          <p:sp>
            <p:nvSpPr>
              <p:cNvPr id="53"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4114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Provider Supervisor Reviews and Submits to DDS</a:t>
                </a:r>
                <a:endParaRPr sz="1000" dirty="0">
                  <a:latin typeface="Arial"/>
                  <a:cs typeface="Arial"/>
                </a:endParaRPr>
              </a:p>
            </p:txBody>
          </p:sp>
        </p:grpSp>
        <p:cxnSp>
          <p:nvCxnSpPr>
            <p:cNvPr id="39" name="Straight Arrow Connector 38"/>
            <p:cNvCxnSpPr/>
            <p:nvPr/>
          </p:nvCxnSpPr>
          <p:spPr>
            <a:xfrm>
              <a:off x="3892868"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53394"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783271" y="1143000"/>
              <a:ext cx="982980" cy="879475"/>
              <a:chOff x="1789176" y="1144524"/>
              <a:chExt cx="982980" cy="879475"/>
            </a:xfrm>
            <a:noFill/>
          </p:grpSpPr>
          <p:sp>
            <p:nvSpPr>
              <p:cNvPr id="5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endParaRPr sz="1000" dirty="0">
                  <a:latin typeface="Arial"/>
                  <a:cs typeface="Arial"/>
                </a:endParaRPr>
              </a:p>
            </p:txBody>
          </p:sp>
        </p:grpSp>
        <p:cxnSp>
          <p:nvCxnSpPr>
            <p:cNvPr id="50" name="Straight Arrow Connector 49"/>
            <p:cNvCxnSpPr/>
            <p:nvPr/>
          </p:nvCxnSpPr>
          <p:spPr>
            <a:xfrm>
              <a:off x="2764727" y="1603141"/>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7"/>
          </p:nvPr>
        </p:nvSpPr>
        <p:spPr/>
        <p:txBody>
          <a:bodyPr/>
          <a:lstStyle/>
          <a:p>
            <a:pPr algn="r"/>
            <a:fld id="{81D60167-4931-47E6-BA6A-407CBD079E47}" type="slidenum">
              <a:rPr lang="en-US" smtClean="0"/>
              <a:pPr algn="r"/>
              <a:t>64</a:t>
            </a:fld>
            <a:endParaRPr lang="en-US" dirty="0"/>
          </a:p>
        </p:txBody>
      </p:sp>
      <p:pic>
        <p:nvPicPr>
          <p:cNvPr id="8" name="Picture 7"/>
          <p:cNvPicPr>
            <a:picLocks noChangeAspect="1"/>
          </p:cNvPicPr>
          <p:nvPr/>
        </p:nvPicPr>
        <p:blipFill>
          <a:blip r:embed="rId7"/>
          <a:stretch>
            <a:fillRect/>
          </a:stretch>
        </p:blipFill>
        <p:spPr>
          <a:xfrm>
            <a:off x="1676400" y="5581657"/>
            <a:ext cx="619048" cy="57143"/>
          </a:xfrm>
          <a:prstGeom prst="rect">
            <a:avLst/>
          </a:prstGeom>
        </p:spPr>
      </p:pic>
      <p:pic>
        <p:nvPicPr>
          <p:cNvPr id="10" name="Picture 9"/>
          <p:cNvPicPr>
            <a:picLocks noChangeAspect="1"/>
          </p:cNvPicPr>
          <p:nvPr/>
        </p:nvPicPr>
        <p:blipFill>
          <a:blip r:embed="rId8"/>
          <a:stretch>
            <a:fillRect/>
          </a:stretch>
        </p:blipFill>
        <p:spPr>
          <a:xfrm>
            <a:off x="734234" y="2893855"/>
            <a:ext cx="7675529" cy="3950550"/>
          </a:xfrm>
          <a:prstGeom prst="rect">
            <a:avLst/>
          </a:prstGeom>
        </p:spPr>
      </p:pic>
    </p:spTree>
    <p:extLst>
      <p:ext uri="{BB962C8B-B14F-4D97-AF65-F5344CB8AC3E}">
        <p14:creationId xmlns:p14="http://schemas.microsoft.com/office/powerpoint/2010/main" val="6371071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081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lang="en-US" spc="-5" dirty="0"/>
              <a:t> </a:t>
            </a:r>
            <a:r>
              <a:rPr lang="en-US" spc="-5" dirty="0" smtClean="0"/>
              <a:t>Revise a Progress Summary</a:t>
            </a:r>
            <a:endParaRPr spc="-5" dirty="0"/>
          </a:p>
        </p:txBody>
      </p:sp>
      <p:sp>
        <p:nvSpPr>
          <p:cNvPr id="50" name="object 6"/>
          <p:cNvSpPr txBox="1"/>
          <p:nvPr/>
        </p:nvSpPr>
        <p:spPr>
          <a:xfrm>
            <a:off x="535940" y="2270546"/>
            <a:ext cx="7947659" cy="1200329"/>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3</a:t>
            </a:r>
            <a:r>
              <a:rPr sz="1400" b="1" dirty="0" smtClean="0">
                <a:solidFill>
                  <a:srgbClr val="091D5D"/>
                </a:solidFill>
                <a:latin typeface="Arial"/>
                <a:cs typeface="Arial"/>
              </a:rPr>
              <a:t>:</a:t>
            </a:r>
            <a:r>
              <a:rPr lang="en-US" sz="1400" b="1" dirty="0">
                <a:solidFill>
                  <a:srgbClr val="091D5D"/>
                </a:solidFill>
                <a:latin typeface="Arial"/>
                <a:cs typeface="Arial"/>
              </a:rPr>
              <a:t> Provider Supervisor </a:t>
            </a:r>
            <a:r>
              <a:rPr lang="en-US" sz="1400" b="1" dirty="0" smtClean="0">
                <a:solidFill>
                  <a:srgbClr val="091D5D"/>
                </a:solidFill>
                <a:latin typeface="Arial"/>
                <a:cs typeface="Arial"/>
              </a:rPr>
              <a:t>Receives Submission Alert and Navigates </a:t>
            </a:r>
            <a:r>
              <a:rPr lang="en-US" sz="1400" b="1" dirty="0">
                <a:solidFill>
                  <a:srgbClr val="091D5D"/>
                </a:solidFill>
                <a:latin typeface="Arial"/>
                <a:cs typeface="Arial"/>
              </a:rPr>
              <a:t>to </a:t>
            </a:r>
            <a:r>
              <a:rPr lang="en-US" sz="1400" b="1" dirty="0" smtClean="0">
                <a:solidFill>
                  <a:srgbClr val="091D5D"/>
                </a:solidFill>
                <a:latin typeface="Arial"/>
                <a:cs typeface="Arial"/>
              </a:rPr>
              <a:t>Form</a:t>
            </a:r>
            <a:endParaRPr lang="en-US" sz="1400" b="1" dirty="0">
              <a:solidFill>
                <a:srgbClr val="091D5D"/>
              </a:solidFill>
              <a:latin typeface="Arial"/>
              <a:cs typeface="Arial"/>
            </a:endParaRPr>
          </a:p>
          <a:p>
            <a:pPr marL="12700">
              <a:lnSpc>
                <a:spcPct val="100000"/>
              </a:lnSpc>
            </a:pPr>
            <a:endParaRPr lang="en-US" sz="1200" b="1" dirty="0" smtClean="0">
              <a:solidFill>
                <a:srgbClr val="091D5D"/>
              </a:solidFill>
              <a:latin typeface="Arial"/>
              <a:cs typeface="Arial"/>
            </a:endParaRPr>
          </a:p>
          <a:p>
            <a:r>
              <a:rPr lang="en-US" sz="1400" dirty="0" smtClean="0">
                <a:solidFill>
                  <a:srgbClr val="091D5D"/>
                </a:solidFill>
                <a:latin typeface="Arial"/>
                <a:cs typeface="Arial"/>
              </a:rPr>
              <a:t>Provider </a:t>
            </a:r>
            <a:r>
              <a:rPr lang="en-US" sz="1400" dirty="0">
                <a:solidFill>
                  <a:srgbClr val="091D5D"/>
                </a:solidFill>
                <a:latin typeface="Arial"/>
                <a:cs typeface="Arial"/>
              </a:rPr>
              <a:t>Supervisor receives an alert </a:t>
            </a:r>
            <a:r>
              <a:rPr lang="en-US" sz="1400" dirty="0" smtClean="0">
                <a:solidFill>
                  <a:srgbClr val="091D5D"/>
                </a:solidFill>
                <a:latin typeface="Arial"/>
                <a:cs typeface="Arial"/>
              </a:rPr>
              <a:t>when the </a:t>
            </a:r>
            <a:r>
              <a:rPr lang="en-US" sz="1400" dirty="0">
                <a:solidFill>
                  <a:srgbClr val="091D5D"/>
                </a:solidFill>
                <a:latin typeface="Arial"/>
                <a:cs typeface="Arial"/>
              </a:rPr>
              <a:t>Data Entry User submits a </a:t>
            </a:r>
            <a:r>
              <a:rPr lang="en-US" sz="1400" dirty="0" smtClean="0">
                <a:solidFill>
                  <a:srgbClr val="091D5D"/>
                </a:solidFill>
                <a:latin typeface="Arial"/>
                <a:cs typeface="Arial"/>
              </a:rPr>
              <a:t>Progress Summary </a:t>
            </a:r>
            <a:r>
              <a:rPr lang="en-US" sz="1400" dirty="0">
                <a:solidFill>
                  <a:srgbClr val="091D5D"/>
                </a:solidFill>
                <a:latin typeface="Arial"/>
                <a:cs typeface="Arial"/>
              </a:rPr>
              <a:t>for internal </a:t>
            </a:r>
            <a:r>
              <a:rPr lang="en-US" sz="1400" dirty="0" smtClean="0">
                <a:solidFill>
                  <a:srgbClr val="091D5D"/>
                </a:solidFill>
                <a:latin typeface="Arial"/>
                <a:cs typeface="Arial"/>
              </a:rPr>
              <a:t>review.</a:t>
            </a:r>
            <a:endParaRPr lang="en-US" sz="1400" dirty="0">
              <a:solidFill>
                <a:srgbClr val="091D5D"/>
              </a:solidFill>
              <a:latin typeface="Arial"/>
              <a:cs typeface="Arial"/>
            </a:endParaRPr>
          </a:p>
          <a:p>
            <a:endParaRPr lang="en-US" sz="800" dirty="0" smtClean="0">
              <a:solidFill>
                <a:srgbClr val="091D5D"/>
              </a:solidFill>
              <a:latin typeface="Arial"/>
              <a:cs typeface="Arial"/>
            </a:endParaRPr>
          </a:p>
          <a:p>
            <a:r>
              <a:rPr lang="en-US" sz="1400" dirty="0" smtClean="0">
                <a:solidFill>
                  <a:srgbClr val="091D5D"/>
                </a:solidFill>
                <a:latin typeface="Arial"/>
                <a:cs typeface="Arial"/>
              </a:rPr>
              <a:t>Click “Progress Summaries Submitted for Internal Review.”</a:t>
            </a:r>
            <a:endParaRPr lang="en-US" sz="1400" dirty="0">
              <a:solidFill>
                <a:srgbClr val="091D5D"/>
              </a:solidFill>
              <a:latin typeface="Arial"/>
              <a:cs typeface="Arial"/>
            </a:endParaRPr>
          </a:p>
        </p:txBody>
      </p:sp>
      <p:grpSp>
        <p:nvGrpSpPr>
          <p:cNvPr id="27" name="Group 26"/>
          <p:cNvGrpSpPr/>
          <p:nvPr/>
        </p:nvGrpSpPr>
        <p:grpSpPr>
          <a:xfrm>
            <a:off x="2359724" y="1066800"/>
            <a:ext cx="4424553" cy="1077218"/>
            <a:chOff x="1783271" y="1143000"/>
            <a:chExt cx="4424553" cy="923330"/>
          </a:xfrm>
        </p:grpSpPr>
        <p:grpSp>
          <p:nvGrpSpPr>
            <p:cNvPr id="28" name="Group 27"/>
            <p:cNvGrpSpPr/>
            <p:nvPr/>
          </p:nvGrpSpPr>
          <p:grpSpPr>
            <a:xfrm>
              <a:off x="2911412" y="1144524"/>
              <a:ext cx="982980" cy="879475"/>
              <a:chOff x="1789176" y="1144524"/>
              <a:chExt cx="982980" cy="879475"/>
            </a:xfrm>
            <a:noFill/>
          </p:grpSpPr>
          <p:sp>
            <p:nvSpPr>
              <p:cNvPr id="6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Data Entry User Revises and Submits for Internal Review</a:t>
                </a:r>
                <a:endParaRPr sz="1000" dirty="0">
                  <a:latin typeface="Arial"/>
                  <a:cs typeface="Arial"/>
                </a:endParaRPr>
              </a:p>
            </p:txBody>
          </p:sp>
        </p:grpSp>
        <p:grpSp>
          <p:nvGrpSpPr>
            <p:cNvPr id="29" name="Group 28"/>
            <p:cNvGrpSpPr/>
            <p:nvPr/>
          </p:nvGrpSpPr>
          <p:grpSpPr>
            <a:xfrm>
              <a:off x="4064318" y="1143000"/>
              <a:ext cx="990600" cy="923330"/>
              <a:chOff x="2971800" y="1143000"/>
              <a:chExt cx="990600" cy="923330"/>
            </a:xfrm>
            <a:noFill/>
          </p:grpSpPr>
          <p:sp>
            <p:nvSpPr>
              <p:cNvPr id="6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Provider Supervisor Receives Alert &amp; Navigates to Form</a:t>
                </a:r>
              </a:p>
            </p:txBody>
          </p:sp>
        </p:grpSp>
        <p:grpSp>
          <p:nvGrpSpPr>
            <p:cNvPr id="52" name="Group 51"/>
            <p:cNvGrpSpPr/>
            <p:nvPr/>
          </p:nvGrpSpPr>
          <p:grpSpPr>
            <a:xfrm>
              <a:off x="5224844" y="1143000"/>
              <a:ext cx="982980" cy="879475"/>
              <a:chOff x="4075176" y="1143000"/>
              <a:chExt cx="982980" cy="879475"/>
            </a:xfrm>
            <a:noFill/>
          </p:grpSpPr>
          <p:sp>
            <p:nvSpPr>
              <p:cNvPr id="5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4114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Provider Supervisor Reviews and Submits to DDS</a:t>
                </a:r>
                <a:endParaRPr sz="1000" dirty="0">
                  <a:latin typeface="Arial"/>
                  <a:cs typeface="Arial"/>
                </a:endParaRPr>
              </a:p>
            </p:txBody>
          </p:sp>
        </p:grpSp>
        <p:cxnSp>
          <p:nvCxnSpPr>
            <p:cNvPr id="53" name="Straight Arrow Connector 52"/>
            <p:cNvCxnSpPr/>
            <p:nvPr/>
          </p:nvCxnSpPr>
          <p:spPr>
            <a:xfrm>
              <a:off x="3892868"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053394"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1783271" y="1143000"/>
              <a:ext cx="982980" cy="879475"/>
              <a:chOff x="1789176" y="1144524"/>
              <a:chExt cx="982980" cy="879475"/>
            </a:xfrm>
            <a:noFill/>
          </p:grpSpPr>
          <p:sp>
            <p:nvSpPr>
              <p:cNvPr id="5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endParaRPr sz="1000" dirty="0">
                  <a:latin typeface="Arial"/>
                  <a:cs typeface="Arial"/>
                </a:endParaRPr>
              </a:p>
            </p:txBody>
          </p:sp>
        </p:grpSp>
        <p:cxnSp>
          <p:nvCxnSpPr>
            <p:cNvPr id="56" name="Straight Arrow Connector 55"/>
            <p:cNvCxnSpPr/>
            <p:nvPr/>
          </p:nvCxnSpPr>
          <p:spPr>
            <a:xfrm>
              <a:off x="2764727" y="1603141"/>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a:blip r:embed="rId7"/>
          <a:stretch>
            <a:fillRect/>
          </a:stretch>
        </p:blipFill>
        <p:spPr>
          <a:xfrm>
            <a:off x="275409" y="4191000"/>
            <a:ext cx="8686800" cy="1669494"/>
          </a:xfrm>
          <a:prstGeom prst="rect">
            <a:avLst/>
          </a:prstGeom>
          <a:ln>
            <a:solidFill>
              <a:schemeClr val="tx1"/>
            </a:solidFill>
          </a:ln>
        </p:spPr>
      </p:pic>
      <p:sp>
        <p:nvSpPr>
          <p:cNvPr id="36" name="object 26"/>
          <p:cNvSpPr/>
          <p:nvPr/>
        </p:nvSpPr>
        <p:spPr>
          <a:xfrm>
            <a:off x="4191000" y="5715000"/>
            <a:ext cx="1295400" cy="2286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37" name="Picture 36"/>
          <p:cNvPicPr>
            <a:picLocks noChangeAspect="1"/>
          </p:cNvPicPr>
          <p:nvPr/>
        </p:nvPicPr>
        <p:blipFill>
          <a:blip r:embed="rId8"/>
          <a:stretch>
            <a:fillRect/>
          </a:stretch>
        </p:blipFill>
        <p:spPr>
          <a:xfrm>
            <a:off x="3305333" y="3657600"/>
            <a:ext cx="3109319" cy="257162"/>
          </a:xfrm>
          <a:prstGeom prst="rect">
            <a:avLst/>
          </a:prstGeom>
        </p:spPr>
      </p:pic>
      <p:sp>
        <p:nvSpPr>
          <p:cNvPr id="38" name="object 26"/>
          <p:cNvSpPr/>
          <p:nvPr/>
        </p:nvSpPr>
        <p:spPr>
          <a:xfrm>
            <a:off x="3276600" y="3619500"/>
            <a:ext cx="3200400" cy="3429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cxnSp>
        <p:nvCxnSpPr>
          <p:cNvPr id="39" name="Straight Arrow Connector 38"/>
          <p:cNvCxnSpPr/>
          <p:nvPr/>
        </p:nvCxnSpPr>
        <p:spPr>
          <a:xfrm flipV="1">
            <a:off x="4876800" y="3962400"/>
            <a:ext cx="0" cy="17381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65</a:t>
            </a:fld>
            <a:endParaRPr lang="en-US" dirty="0"/>
          </a:p>
        </p:txBody>
      </p:sp>
    </p:spTree>
    <p:extLst>
      <p:ext uri="{BB962C8B-B14F-4D97-AF65-F5344CB8AC3E}">
        <p14:creationId xmlns:p14="http://schemas.microsoft.com/office/powerpoint/2010/main" val="1181230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184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lang="en-US" spc="-5" dirty="0"/>
              <a:t> </a:t>
            </a:r>
            <a:r>
              <a:rPr lang="en-US" spc="-5" dirty="0" smtClean="0"/>
              <a:t>Revise a Progress Summary</a:t>
            </a:r>
            <a:endParaRPr spc="-5" dirty="0"/>
          </a:p>
        </p:txBody>
      </p:sp>
      <p:sp>
        <p:nvSpPr>
          <p:cNvPr id="50" name="object 6"/>
          <p:cNvSpPr txBox="1"/>
          <p:nvPr/>
        </p:nvSpPr>
        <p:spPr>
          <a:xfrm>
            <a:off x="535940" y="2270546"/>
            <a:ext cx="7947659" cy="984885"/>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3</a:t>
            </a:r>
            <a:r>
              <a:rPr sz="1400" b="1" dirty="0" smtClean="0">
                <a:solidFill>
                  <a:srgbClr val="091D5D"/>
                </a:solidFill>
                <a:latin typeface="Arial"/>
                <a:cs typeface="Arial"/>
              </a:rPr>
              <a:t>:</a:t>
            </a:r>
            <a:r>
              <a:rPr lang="en-US" sz="1400" b="1" dirty="0">
                <a:solidFill>
                  <a:srgbClr val="091D5D"/>
                </a:solidFill>
                <a:latin typeface="Arial"/>
                <a:cs typeface="Arial"/>
              </a:rPr>
              <a:t> Provider Supervisor </a:t>
            </a:r>
            <a:r>
              <a:rPr lang="en-US" sz="1400" b="1" dirty="0" smtClean="0">
                <a:solidFill>
                  <a:srgbClr val="091D5D"/>
                </a:solidFill>
                <a:latin typeface="Arial"/>
                <a:cs typeface="Arial"/>
              </a:rPr>
              <a:t>Receives Submission Alert and Navigates </a:t>
            </a:r>
            <a:r>
              <a:rPr lang="en-US" sz="1400" b="1" dirty="0">
                <a:solidFill>
                  <a:srgbClr val="091D5D"/>
                </a:solidFill>
                <a:latin typeface="Arial"/>
                <a:cs typeface="Arial"/>
              </a:rPr>
              <a:t>to </a:t>
            </a:r>
            <a:r>
              <a:rPr lang="en-US" sz="1400" b="1" dirty="0" smtClean="0">
                <a:solidFill>
                  <a:srgbClr val="091D5D"/>
                </a:solidFill>
                <a:latin typeface="Arial"/>
                <a:cs typeface="Arial"/>
              </a:rPr>
              <a:t>Form</a:t>
            </a:r>
          </a:p>
          <a:p>
            <a:pPr marL="12700">
              <a:lnSpc>
                <a:spcPct val="100000"/>
              </a:lnSpc>
            </a:pPr>
            <a:endParaRPr lang="en-US" sz="1200" b="1" dirty="0">
              <a:solidFill>
                <a:srgbClr val="091D5D"/>
              </a:solidFill>
              <a:latin typeface="Arial"/>
              <a:cs typeface="Arial"/>
            </a:endParaRPr>
          </a:p>
          <a:p>
            <a:pPr marL="12700"/>
            <a:r>
              <a:rPr lang="en-US" sz="1400" dirty="0">
                <a:solidFill>
                  <a:srgbClr val="091D5D"/>
                </a:solidFill>
                <a:latin typeface="Arial"/>
                <a:cs typeface="Arial"/>
              </a:rPr>
              <a:t>The system will redirect to the </a:t>
            </a:r>
            <a:r>
              <a:rPr lang="en-US" sz="1400" dirty="0" smtClean="0">
                <a:solidFill>
                  <a:srgbClr val="091D5D"/>
                </a:solidFill>
                <a:latin typeface="Arial"/>
                <a:cs typeface="Arial"/>
              </a:rPr>
              <a:t>Progress Summary Review Switchboard.</a:t>
            </a:r>
            <a:endParaRPr lang="en-US" sz="1400" dirty="0">
              <a:solidFill>
                <a:srgbClr val="091D5D"/>
              </a:solidFill>
              <a:latin typeface="Arial"/>
              <a:cs typeface="Arial"/>
            </a:endParaRPr>
          </a:p>
          <a:p>
            <a:endParaRPr lang="en-US" sz="800" dirty="0" smtClean="0">
              <a:solidFill>
                <a:srgbClr val="091D5D"/>
              </a:solidFill>
              <a:latin typeface="Arial"/>
              <a:cs typeface="Arial"/>
            </a:endParaRPr>
          </a:p>
          <a:p>
            <a:r>
              <a:rPr lang="en-US" sz="1400" dirty="0" smtClean="0">
                <a:solidFill>
                  <a:srgbClr val="091D5D"/>
                </a:solidFill>
                <a:latin typeface="Arial"/>
                <a:cs typeface="Arial"/>
              </a:rPr>
              <a:t>Click “Submitted for Internal Review.”</a:t>
            </a:r>
            <a:endParaRPr lang="en-US" sz="1400" dirty="0">
              <a:solidFill>
                <a:srgbClr val="091D5D"/>
              </a:solidFill>
              <a:latin typeface="Arial"/>
              <a:cs typeface="Arial"/>
            </a:endParaRPr>
          </a:p>
        </p:txBody>
      </p:sp>
      <p:grpSp>
        <p:nvGrpSpPr>
          <p:cNvPr id="27" name="Group 26"/>
          <p:cNvGrpSpPr/>
          <p:nvPr/>
        </p:nvGrpSpPr>
        <p:grpSpPr>
          <a:xfrm>
            <a:off x="2359724" y="1066800"/>
            <a:ext cx="4424553" cy="1077218"/>
            <a:chOff x="1783271" y="1143000"/>
            <a:chExt cx="4424553" cy="923330"/>
          </a:xfrm>
        </p:grpSpPr>
        <p:grpSp>
          <p:nvGrpSpPr>
            <p:cNvPr id="28" name="Group 27"/>
            <p:cNvGrpSpPr/>
            <p:nvPr/>
          </p:nvGrpSpPr>
          <p:grpSpPr>
            <a:xfrm>
              <a:off x="2911412" y="1144524"/>
              <a:ext cx="982980" cy="879475"/>
              <a:chOff x="1789176" y="1144524"/>
              <a:chExt cx="982980" cy="879475"/>
            </a:xfrm>
            <a:noFill/>
          </p:grpSpPr>
          <p:sp>
            <p:nvSpPr>
              <p:cNvPr id="6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Data Entry User Revises and Submits for Internal Review</a:t>
                </a:r>
                <a:endParaRPr sz="1000" dirty="0">
                  <a:latin typeface="Arial"/>
                  <a:cs typeface="Arial"/>
                </a:endParaRPr>
              </a:p>
            </p:txBody>
          </p:sp>
        </p:grpSp>
        <p:grpSp>
          <p:nvGrpSpPr>
            <p:cNvPr id="29" name="Group 28"/>
            <p:cNvGrpSpPr/>
            <p:nvPr/>
          </p:nvGrpSpPr>
          <p:grpSpPr>
            <a:xfrm>
              <a:off x="4064318" y="1143000"/>
              <a:ext cx="990600" cy="923330"/>
              <a:chOff x="2971800" y="1143000"/>
              <a:chExt cx="990600" cy="923330"/>
            </a:xfrm>
            <a:noFill/>
          </p:grpSpPr>
          <p:sp>
            <p:nvSpPr>
              <p:cNvPr id="6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Provider Supervisor Receives Alert &amp; Navigates to Form</a:t>
                </a:r>
              </a:p>
            </p:txBody>
          </p:sp>
        </p:grpSp>
        <p:grpSp>
          <p:nvGrpSpPr>
            <p:cNvPr id="52" name="Group 51"/>
            <p:cNvGrpSpPr/>
            <p:nvPr/>
          </p:nvGrpSpPr>
          <p:grpSpPr>
            <a:xfrm>
              <a:off x="5224844" y="1143000"/>
              <a:ext cx="982980" cy="879475"/>
              <a:chOff x="4075176" y="1143000"/>
              <a:chExt cx="982980" cy="879475"/>
            </a:xfrm>
            <a:noFill/>
          </p:grpSpPr>
          <p:sp>
            <p:nvSpPr>
              <p:cNvPr id="5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4114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Provider Supervisor Reviews and Submits to DDS</a:t>
                </a:r>
                <a:endParaRPr sz="1000" dirty="0">
                  <a:latin typeface="Arial"/>
                  <a:cs typeface="Arial"/>
                </a:endParaRPr>
              </a:p>
            </p:txBody>
          </p:sp>
        </p:grpSp>
        <p:cxnSp>
          <p:nvCxnSpPr>
            <p:cNvPr id="53" name="Straight Arrow Connector 52"/>
            <p:cNvCxnSpPr/>
            <p:nvPr/>
          </p:nvCxnSpPr>
          <p:spPr>
            <a:xfrm>
              <a:off x="3892868"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053394"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1783271" y="1143000"/>
              <a:ext cx="982980" cy="879475"/>
              <a:chOff x="1789176" y="1144524"/>
              <a:chExt cx="982980" cy="879475"/>
            </a:xfrm>
            <a:noFill/>
          </p:grpSpPr>
          <p:sp>
            <p:nvSpPr>
              <p:cNvPr id="5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endParaRPr sz="1000" dirty="0">
                  <a:latin typeface="Arial"/>
                  <a:cs typeface="Arial"/>
                </a:endParaRPr>
              </a:p>
            </p:txBody>
          </p:sp>
        </p:grpSp>
        <p:cxnSp>
          <p:nvCxnSpPr>
            <p:cNvPr id="56" name="Straight Arrow Connector 55"/>
            <p:cNvCxnSpPr/>
            <p:nvPr/>
          </p:nvCxnSpPr>
          <p:spPr>
            <a:xfrm>
              <a:off x="2764727" y="1603141"/>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5" name="Picture 24"/>
          <p:cNvPicPr>
            <a:picLocks noChangeAspect="1"/>
          </p:cNvPicPr>
          <p:nvPr/>
        </p:nvPicPr>
        <p:blipFill rotWithShape="1">
          <a:blip r:embed="rId7"/>
          <a:srcRect l="57203" t="90008" r="31664" b="7524"/>
          <a:stretch/>
        </p:blipFill>
        <p:spPr>
          <a:xfrm>
            <a:off x="5705900" y="2997214"/>
            <a:ext cx="2456599" cy="228600"/>
          </a:xfrm>
          <a:prstGeom prst="rect">
            <a:avLst/>
          </a:prstGeom>
          <a:ln w="38100">
            <a:solidFill>
              <a:srgbClr val="00A1DE"/>
            </a:solidFill>
          </a:ln>
        </p:spPr>
      </p:pic>
      <p:grpSp>
        <p:nvGrpSpPr>
          <p:cNvPr id="4" name="Group 3"/>
          <p:cNvGrpSpPr/>
          <p:nvPr/>
        </p:nvGrpSpPr>
        <p:grpSpPr>
          <a:xfrm>
            <a:off x="838200" y="3111514"/>
            <a:ext cx="8053177" cy="3761558"/>
            <a:chOff x="682032" y="3096442"/>
            <a:chExt cx="8053177" cy="3761558"/>
          </a:xfrm>
        </p:grpSpPr>
        <p:sp>
          <p:nvSpPr>
            <p:cNvPr id="24" name="object 25"/>
            <p:cNvSpPr/>
            <p:nvPr/>
          </p:nvSpPr>
          <p:spPr>
            <a:xfrm>
              <a:off x="5029200" y="6222802"/>
              <a:ext cx="1143000" cy="76200"/>
            </a:xfrm>
            <a:custGeom>
              <a:avLst/>
              <a:gdLst/>
              <a:ahLst/>
              <a:cxnLst/>
              <a:rect l="l" t="t" r="r" b="b"/>
              <a:pathLst>
                <a:path w="1126490" h="381000">
                  <a:moveTo>
                    <a:pt x="1126236" y="381000"/>
                  </a:moveTo>
                  <a:lnTo>
                    <a:pt x="0" y="381000"/>
                  </a:lnTo>
                  <a:lnTo>
                    <a:pt x="0" y="0"/>
                  </a:lnTo>
                  <a:lnTo>
                    <a:pt x="1126236" y="0"/>
                  </a:lnTo>
                  <a:lnTo>
                    <a:pt x="1126236" y="381000"/>
                  </a:lnTo>
                  <a:close/>
                </a:path>
              </a:pathLst>
            </a:custGeom>
            <a:ln w="38100">
              <a:solidFill>
                <a:srgbClr val="00B0F0"/>
              </a:solidFill>
            </a:ln>
          </p:spPr>
          <p:txBody>
            <a:bodyPr wrap="square" lIns="0" tIns="0" rIns="0" bIns="0" rtlCol="0"/>
            <a:lstStyle/>
            <a:p>
              <a:pPr algn="ctr"/>
              <a:endParaRPr sz="1200" dirty="0"/>
            </a:p>
          </p:txBody>
        </p:sp>
        <p:cxnSp>
          <p:nvCxnSpPr>
            <p:cNvPr id="26" name="Straight Arrow Connector 25"/>
            <p:cNvCxnSpPr>
              <a:endCxn id="25" idx="2"/>
            </p:cNvCxnSpPr>
            <p:nvPr/>
          </p:nvCxnSpPr>
          <p:spPr>
            <a:xfrm flipV="1">
              <a:off x="5515400" y="3225814"/>
              <a:ext cx="1418800" cy="2997050"/>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pic>
          <p:nvPicPr>
            <p:cNvPr id="30" name="Picture 309" descr="C:\Users\ZZIMME~1\AppData\Local\Temp\SNAGHTML23c42331.PNG"/>
            <p:cNvPicPr>
              <a:picLocks noChangeAspect="1" noChangeArrowheads="1"/>
            </p:cNvPicPr>
            <p:nvPr/>
          </p:nvPicPr>
          <p:blipFill rotWithShape="1">
            <a:blip r:embed="rId8">
              <a:extLst>
                <a:ext uri="{28A0092B-C50C-407E-A947-70E740481C1C}">
                  <a14:useLocalDpi xmlns:a14="http://schemas.microsoft.com/office/drawing/2010/main" val="0"/>
                </a:ext>
              </a:extLst>
            </a:blip>
            <a:srcRect b="80081"/>
            <a:stretch/>
          </p:blipFill>
          <p:spPr bwMode="auto">
            <a:xfrm>
              <a:off x="4090891" y="5059944"/>
              <a:ext cx="427224" cy="15605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9"/>
            <a:srcRect r="3086"/>
            <a:stretch/>
          </p:blipFill>
          <p:spPr>
            <a:xfrm>
              <a:off x="682032" y="3096442"/>
              <a:ext cx="8053177" cy="3761558"/>
            </a:xfrm>
            <a:prstGeom prst="rect">
              <a:avLst/>
            </a:prstGeom>
          </p:spPr>
        </p:pic>
        <p:pic>
          <p:nvPicPr>
            <p:cNvPr id="31" name="Picture 30"/>
            <p:cNvPicPr>
              <a:picLocks noChangeAspect="1"/>
            </p:cNvPicPr>
            <p:nvPr/>
          </p:nvPicPr>
          <p:blipFill>
            <a:blip r:embed="rId10"/>
            <a:stretch>
              <a:fillRect/>
            </a:stretch>
          </p:blipFill>
          <p:spPr>
            <a:xfrm>
              <a:off x="984686" y="5532120"/>
              <a:ext cx="45720" cy="45720"/>
            </a:xfrm>
            <a:prstGeom prst="rect">
              <a:avLst/>
            </a:prstGeom>
          </p:spPr>
        </p:pic>
        <p:pic>
          <p:nvPicPr>
            <p:cNvPr id="32" name="Picture 31"/>
            <p:cNvPicPr>
              <a:picLocks noChangeAspect="1"/>
            </p:cNvPicPr>
            <p:nvPr/>
          </p:nvPicPr>
          <p:blipFill>
            <a:blip r:embed="rId10"/>
            <a:stretch>
              <a:fillRect/>
            </a:stretch>
          </p:blipFill>
          <p:spPr>
            <a:xfrm>
              <a:off x="991851" y="5791200"/>
              <a:ext cx="45720" cy="45720"/>
            </a:xfrm>
            <a:prstGeom prst="rect">
              <a:avLst/>
            </a:prstGeom>
          </p:spPr>
        </p:pic>
        <p:pic>
          <p:nvPicPr>
            <p:cNvPr id="33" name="Picture 32"/>
            <p:cNvPicPr>
              <a:picLocks noChangeAspect="1"/>
            </p:cNvPicPr>
            <p:nvPr/>
          </p:nvPicPr>
          <p:blipFill>
            <a:blip r:embed="rId10"/>
            <a:stretch>
              <a:fillRect/>
            </a:stretch>
          </p:blipFill>
          <p:spPr>
            <a:xfrm>
              <a:off x="990600" y="6490154"/>
              <a:ext cx="45720" cy="45720"/>
            </a:xfrm>
            <a:prstGeom prst="rect">
              <a:avLst/>
            </a:prstGeom>
          </p:spPr>
        </p:pic>
      </p:grpSp>
      <p:sp>
        <p:nvSpPr>
          <p:cNvPr id="7" name="Slide Number Placeholder 6"/>
          <p:cNvSpPr>
            <a:spLocks noGrp="1"/>
          </p:cNvSpPr>
          <p:nvPr>
            <p:ph type="sldNum" sz="quarter" idx="7"/>
          </p:nvPr>
        </p:nvSpPr>
        <p:spPr/>
        <p:txBody>
          <a:bodyPr/>
          <a:lstStyle/>
          <a:p>
            <a:pPr algn="r"/>
            <a:fld id="{81D60167-4931-47E6-BA6A-407CBD079E47}" type="slidenum">
              <a:rPr lang="en-US" smtClean="0"/>
              <a:pPr algn="r"/>
              <a:t>66</a:t>
            </a:fld>
            <a:endParaRPr lang="en-US" dirty="0"/>
          </a:p>
        </p:txBody>
      </p:sp>
      <p:pic>
        <p:nvPicPr>
          <p:cNvPr id="5" name="Picture 4"/>
          <p:cNvPicPr>
            <a:picLocks noChangeAspect="1"/>
          </p:cNvPicPr>
          <p:nvPr/>
        </p:nvPicPr>
        <p:blipFill>
          <a:blip r:embed="rId11"/>
          <a:stretch>
            <a:fillRect/>
          </a:stretch>
        </p:blipFill>
        <p:spPr>
          <a:xfrm>
            <a:off x="1674806" y="5627516"/>
            <a:ext cx="619048" cy="57143"/>
          </a:xfrm>
          <a:prstGeom prst="rect">
            <a:avLst/>
          </a:prstGeom>
        </p:spPr>
      </p:pic>
    </p:spTree>
    <p:extLst>
      <p:ext uri="{BB962C8B-B14F-4D97-AF65-F5344CB8AC3E}">
        <p14:creationId xmlns:p14="http://schemas.microsoft.com/office/powerpoint/2010/main" val="32612101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286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a:t>Revise </a:t>
            </a:r>
            <a:r>
              <a:rPr lang="en-US" spc="-5" dirty="0" smtClean="0"/>
              <a:t>a Progress Summary</a:t>
            </a:r>
            <a:endParaRPr spc="-5" dirty="0"/>
          </a:p>
        </p:txBody>
      </p:sp>
      <p:sp>
        <p:nvSpPr>
          <p:cNvPr id="44" name="object 6"/>
          <p:cNvSpPr txBox="1"/>
          <p:nvPr/>
        </p:nvSpPr>
        <p:spPr>
          <a:xfrm>
            <a:off x="535940" y="2270546"/>
            <a:ext cx="7947659" cy="984885"/>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4</a:t>
            </a:r>
            <a:r>
              <a:rPr sz="1400" b="1" dirty="0" smtClean="0">
                <a:solidFill>
                  <a:srgbClr val="091D5D"/>
                </a:solidFill>
                <a:latin typeface="Arial"/>
                <a:cs typeface="Arial"/>
              </a:rPr>
              <a:t>:</a:t>
            </a:r>
            <a:r>
              <a:rPr lang="en-US" sz="1400" b="1" spc="-5" dirty="0">
                <a:solidFill>
                  <a:srgbClr val="091D5D"/>
                </a:solidFill>
                <a:latin typeface="Arial"/>
                <a:cs typeface="Arial"/>
              </a:rPr>
              <a:t> Provider Supervisor Reviews and Submits to </a:t>
            </a:r>
            <a:r>
              <a:rPr lang="en-US" sz="1400" b="1" spc="-5" dirty="0" smtClean="0">
                <a:solidFill>
                  <a:srgbClr val="091D5D"/>
                </a:solidFill>
                <a:latin typeface="Arial"/>
                <a:cs typeface="Arial"/>
              </a:rPr>
              <a:t>DDS</a:t>
            </a:r>
          </a:p>
          <a:p>
            <a:pPr marL="12700">
              <a:lnSpc>
                <a:spcPct val="100000"/>
              </a:lnSpc>
            </a:pPr>
            <a:endParaRPr lang="en-US" sz="1200" b="1" spc="-5" dirty="0">
              <a:solidFill>
                <a:srgbClr val="091D5D"/>
              </a:solidFill>
              <a:latin typeface="Arial"/>
              <a:cs typeface="Arial"/>
            </a:endParaRPr>
          </a:p>
          <a:p>
            <a:pPr marL="12700">
              <a:lnSpc>
                <a:spcPct val="100000"/>
              </a:lnSpc>
            </a:pPr>
            <a:r>
              <a:rPr lang="en-US" sz="1400" dirty="0">
                <a:solidFill>
                  <a:srgbClr val="091D5D"/>
                </a:solidFill>
                <a:latin typeface="Arial"/>
                <a:cs typeface="Arial"/>
              </a:rPr>
              <a:t>The system will display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By default all fields are expanded.</a:t>
            </a:r>
            <a:endParaRPr lang="en-US" sz="1400" b="1" spc="-5" dirty="0">
              <a:solidFill>
                <a:srgbClr val="091D5D"/>
              </a:solidFill>
              <a:latin typeface="Arial"/>
              <a:cs typeface="Arial"/>
            </a:endParaRPr>
          </a:p>
          <a:p>
            <a:pPr>
              <a:lnSpc>
                <a:spcPct val="100000"/>
              </a:lnSpc>
            </a:pPr>
            <a:endParaRPr lang="en-US" sz="8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Review the Acceptance Criteria section to identify what revisions had been requested.</a:t>
            </a:r>
            <a:endParaRPr sz="1400" dirty="0">
              <a:solidFill>
                <a:srgbClr val="091D5D"/>
              </a:solidFill>
              <a:latin typeface="Arial"/>
              <a:cs typeface="Arial"/>
            </a:endParaRPr>
          </a:p>
        </p:txBody>
      </p:sp>
      <p:grpSp>
        <p:nvGrpSpPr>
          <p:cNvPr id="28" name="Group 27"/>
          <p:cNvGrpSpPr/>
          <p:nvPr/>
        </p:nvGrpSpPr>
        <p:grpSpPr>
          <a:xfrm>
            <a:off x="2359724" y="1066800"/>
            <a:ext cx="4424553" cy="1077218"/>
            <a:chOff x="1783271" y="1143000"/>
            <a:chExt cx="4424553" cy="923330"/>
          </a:xfrm>
        </p:grpSpPr>
        <p:grpSp>
          <p:nvGrpSpPr>
            <p:cNvPr id="29" name="Group 28"/>
            <p:cNvGrpSpPr/>
            <p:nvPr/>
          </p:nvGrpSpPr>
          <p:grpSpPr>
            <a:xfrm>
              <a:off x="2911412" y="1144524"/>
              <a:ext cx="982980" cy="879475"/>
              <a:chOff x="1789176" y="1144524"/>
              <a:chExt cx="982980" cy="879475"/>
            </a:xfrm>
            <a:noFill/>
          </p:grpSpPr>
          <p:sp>
            <p:nvSpPr>
              <p:cNvPr id="6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Data Entry User Revises and Submits for Internal Review</a:t>
                </a:r>
                <a:endParaRPr sz="1000" dirty="0">
                  <a:latin typeface="Arial"/>
                  <a:cs typeface="Arial"/>
                </a:endParaRPr>
              </a:p>
            </p:txBody>
          </p:sp>
        </p:grpSp>
        <p:grpSp>
          <p:nvGrpSpPr>
            <p:cNvPr id="30" name="Group 29"/>
            <p:cNvGrpSpPr/>
            <p:nvPr/>
          </p:nvGrpSpPr>
          <p:grpSpPr>
            <a:xfrm>
              <a:off x="4064318" y="1143000"/>
              <a:ext cx="990600" cy="923330"/>
              <a:chOff x="2971800" y="1143000"/>
              <a:chExt cx="990600" cy="923330"/>
            </a:xfrm>
            <a:noFill/>
          </p:grpSpPr>
          <p:sp>
            <p:nvSpPr>
              <p:cNvPr id="6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Provider Supervisor Receives Alert &amp; Navigates to Form</a:t>
                </a:r>
              </a:p>
            </p:txBody>
          </p:sp>
        </p:grpSp>
        <p:grpSp>
          <p:nvGrpSpPr>
            <p:cNvPr id="52" name="Group 51"/>
            <p:cNvGrpSpPr/>
            <p:nvPr/>
          </p:nvGrpSpPr>
          <p:grpSpPr>
            <a:xfrm>
              <a:off x="5224844" y="1143000"/>
              <a:ext cx="982980" cy="879475"/>
              <a:chOff x="4075176" y="1143000"/>
              <a:chExt cx="982980" cy="879475"/>
            </a:xfrm>
            <a:noFill/>
          </p:grpSpPr>
          <p:sp>
            <p:nvSpPr>
              <p:cNvPr id="5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0" name="object 19"/>
              <p:cNvSpPr txBox="1"/>
              <p:nvPr/>
            </p:nvSpPr>
            <p:spPr>
              <a:xfrm>
                <a:off x="4114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Provider Supervisor Reviews and Submits to DDS</a:t>
                </a:r>
                <a:endParaRPr sz="1000" dirty="0">
                  <a:latin typeface="Arial"/>
                  <a:cs typeface="Arial"/>
                </a:endParaRPr>
              </a:p>
            </p:txBody>
          </p:sp>
        </p:grpSp>
        <p:cxnSp>
          <p:nvCxnSpPr>
            <p:cNvPr id="53" name="Straight Arrow Connector 52"/>
            <p:cNvCxnSpPr/>
            <p:nvPr/>
          </p:nvCxnSpPr>
          <p:spPr>
            <a:xfrm>
              <a:off x="3892868"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053394"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1783271" y="1143000"/>
              <a:ext cx="982980" cy="879475"/>
              <a:chOff x="1789176" y="1144524"/>
              <a:chExt cx="982980" cy="879475"/>
            </a:xfrm>
            <a:noFill/>
          </p:grpSpPr>
          <p:sp>
            <p:nvSpPr>
              <p:cNvPr id="5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endParaRPr sz="1000" dirty="0">
                  <a:latin typeface="Arial"/>
                  <a:cs typeface="Arial"/>
                </a:endParaRPr>
              </a:p>
            </p:txBody>
          </p:sp>
        </p:grpSp>
        <p:cxnSp>
          <p:nvCxnSpPr>
            <p:cNvPr id="56" name="Straight Arrow Connector 55"/>
            <p:cNvCxnSpPr/>
            <p:nvPr/>
          </p:nvCxnSpPr>
          <p:spPr>
            <a:xfrm>
              <a:off x="2764727" y="1603141"/>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7"/>
          <a:stretch>
            <a:fillRect/>
          </a:stretch>
        </p:blipFill>
        <p:spPr>
          <a:xfrm>
            <a:off x="234132" y="3276600"/>
            <a:ext cx="8711939" cy="3365284"/>
          </a:xfrm>
          <a:prstGeom prst="rect">
            <a:avLst/>
          </a:prstGeom>
        </p:spPr>
      </p:pic>
      <p:sp>
        <p:nvSpPr>
          <p:cNvPr id="3" name="Slide Number Placeholder 2"/>
          <p:cNvSpPr>
            <a:spLocks noGrp="1"/>
          </p:cNvSpPr>
          <p:nvPr>
            <p:ph type="sldNum" sz="quarter" idx="7"/>
          </p:nvPr>
        </p:nvSpPr>
        <p:spPr/>
        <p:txBody>
          <a:bodyPr/>
          <a:lstStyle/>
          <a:p>
            <a:pPr algn="r"/>
            <a:fld id="{81D60167-4931-47E6-BA6A-407CBD079E47}" type="slidenum">
              <a:rPr lang="en-US" smtClean="0"/>
              <a:pPr algn="r"/>
              <a:t>67</a:t>
            </a:fld>
            <a:endParaRPr lang="en-US" dirty="0"/>
          </a:p>
        </p:txBody>
      </p:sp>
    </p:spTree>
    <p:extLst>
      <p:ext uri="{BB962C8B-B14F-4D97-AF65-F5344CB8AC3E}">
        <p14:creationId xmlns:p14="http://schemas.microsoft.com/office/powerpoint/2010/main" val="14806130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389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a:t>Revise </a:t>
            </a:r>
            <a:r>
              <a:rPr lang="en-US" spc="-5" dirty="0" smtClean="0"/>
              <a:t>a Progress Summary</a:t>
            </a:r>
            <a:endParaRPr spc="-5" dirty="0"/>
          </a:p>
        </p:txBody>
      </p:sp>
      <p:sp>
        <p:nvSpPr>
          <p:cNvPr id="44" name="object 6"/>
          <p:cNvSpPr txBox="1"/>
          <p:nvPr/>
        </p:nvSpPr>
        <p:spPr>
          <a:xfrm>
            <a:off x="535940" y="2270546"/>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4</a:t>
            </a:r>
            <a:r>
              <a:rPr sz="1400" b="1" dirty="0" smtClean="0">
                <a:solidFill>
                  <a:srgbClr val="091D5D"/>
                </a:solidFill>
                <a:latin typeface="Arial"/>
                <a:cs typeface="Arial"/>
              </a:rPr>
              <a:t>:</a:t>
            </a:r>
            <a:r>
              <a:rPr lang="en-US" sz="1400" b="1" spc="-5" dirty="0">
                <a:solidFill>
                  <a:srgbClr val="091D5D"/>
                </a:solidFill>
                <a:latin typeface="Arial"/>
                <a:cs typeface="Arial"/>
              </a:rPr>
              <a:t> Provider Supervisor Reviews and Submits to DDS</a:t>
            </a: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Review the Progress Summary to validate that the requested revisions have been made.</a:t>
            </a:r>
            <a:endParaRPr sz="1400" dirty="0">
              <a:solidFill>
                <a:srgbClr val="091D5D"/>
              </a:solidFill>
              <a:latin typeface="Arial"/>
              <a:cs typeface="Arial"/>
            </a:endParaRPr>
          </a:p>
        </p:txBody>
      </p:sp>
      <p:grpSp>
        <p:nvGrpSpPr>
          <p:cNvPr id="28" name="Group 27"/>
          <p:cNvGrpSpPr/>
          <p:nvPr/>
        </p:nvGrpSpPr>
        <p:grpSpPr>
          <a:xfrm>
            <a:off x="2359724" y="1066800"/>
            <a:ext cx="4424553" cy="1077218"/>
            <a:chOff x="1783271" y="1143000"/>
            <a:chExt cx="4424553" cy="923330"/>
          </a:xfrm>
        </p:grpSpPr>
        <p:grpSp>
          <p:nvGrpSpPr>
            <p:cNvPr id="29" name="Group 28"/>
            <p:cNvGrpSpPr/>
            <p:nvPr/>
          </p:nvGrpSpPr>
          <p:grpSpPr>
            <a:xfrm>
              <a:off x="2911412" y="1144524"/>
              <a:ext cx="982980" cy="879475"/>
              <a:chOff x="1789176" y="1144524"/>
              <a:chExt cx="982980" cy="879475"/>
            </a:xfrm>
            <a:noFill/>
          </p:grpSpPr>
          <p:sp>
            <p:nvSpPr>
              <p:cNvPr id="6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Data Entry User Revises and Submits for Internal Review</a:t>
                </a:r>
                <a:endParaRPr sz="1000" dirty="0">
                  <a:latin typeface="Arial"/>
                  <a:cs typeface="Arial"/>
                </a:endParaRPr>
              </a:p>
            </p:txBody>
          </p:sp>
        </p:grpSp>
        <p:grpSp>
          <p:nvGrpSpPr>
            <p:cNvPr id="30" name="Group 29"/>
            <p:cNvGrpSpPr/>
            <p:nvPr/>
          </p:nvGrpSpPr>
          <p:grpSpPr>
            <a:xfrm>
              <a:off x="4064318" y="1143000"/>
              <a:ext cx="990600" cy="923330"/>
              <a:chOff x="2971800" y="1143000"/>
              <a:chExt cx="990600" cy="923330"/>
            </a:xfrm>
            <a:noFill/>
          </p:grpSpPr>
          <p:sp>
            <p:nvSpPr>
              <p:cNvPr id="6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Provider Supervisor Receives Alert &amp; Navigates to Form</a:t>
                </a:r>
              </a:p>
            </p:txBody>
          </p:sp>
        </p:grpSp>
        <p:grpSp>
          <p:nvGrpSpPr>
            <p:cNvPr id="52" name="Group 51"/>
            <p:cNvGrpSpPr/>
            <p:nvPr/>
          </p:nvGrpSpPr>
          <p:grpSpPr>
            <a:xfrm>
              <a:off x="5224844" y="1143000"/>
              <a:ext cx="982980" cy="879475"/>
              <a:chOff x="4075176" y="1143000"/>
              <a:chExt cx="982980" cy="879475"/>
            </a:xfrm>
            <a:noFill/>
          </p:grpSpPr>
          <p:sp>
            <p:nvSpPr>
              <p:cNvPr id="5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0" name="object 19"/>
              <p:cNvSpPr txBox="1"/>
              <p:nvPr/>
            </p:nvSpPr>
            <p:spPr>
              <a:xfrm>
                <a:off x="4114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Provider Supervisor Reviews and Submits to DDS</a:t>
                </a:r>
                <a:endParaRPr sz="1000" dirty="0">
                  <a:latin typeface="Arial"/>
                  <a:cs typeface="Arial"/>
                </a:endParaRPr>
              </a:p>
            </p:txBody>
          </p:sp>
        </p:grpSp>
        <p:cxnSp>
          <p:nvCxnSpPr>
            <p:cNvPr id="53" name="Straight Arrow Connector 52"/>
            <p:cNvCxnSpPr/>
            <p:nvPr/>
          </p:nvCxnSpPr>
          <p:spPr>
            <a:xfrm>
              <a:off x="3892868"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053394"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1783271" y="1143000"/>
              <a:ext cx="982980" cy="879475"/>
              <a:chOff x="1789176" y="1144524"/>
              <a:chExt cx="982980" cy="879475"/>
            </a:xfrm>
            <a:noFill/>
          </p:grpSpPr>
          <p:sp>
            <p:nvSpPr>
              <p:cNvPr id="5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endParaRPr sz="1000" dirty="0">
                  <a:latin typeface="Arial"/>
                  <a:cs typeface="Arial"/>
                </a:endParaRPr>
              </a:p>
            </p:txBody>
          </p:sp>
        </p:grpSp>
        <p:cxnSp>
          <p:nvCxnSpPr>
            <p:cNvPr id="56" name="Straight Arrow Connector 55"/>
            <p:cNvCxnSpPr/>
            <p:nvPr/>
          </p:nvCxnSpPr>
          <p:spPr>
            <a:xfrm>
              <a:off x="2764727" y="1603141"/>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7"/>
          <a:stretch>
            <a:fillRect/>
          </a:stretch>
        </p:blipFill>
        <p:spPr>
          <a:xfrm>
            <a:off x="234132" y="3276600"/>
            <a:ext cx="8711939" cy="3365284"/>
          </a:xfrm>
          <a:prstGeom prst="rect">
            <a:avLst/>
          </a:prstGeom>
        </p:spPr>
      </p:pic>
      <p:sp>
        <p:nvSpPr>
          <p:cNvPr id="4" name="Slide Number Placeholder 3"/>
          <p:cNvSpPr>
            <a:spLocks noGrp="1"/>
          </p:cNvSpPr>
          <p:nvPr>
            <p:ph type="sldNum" sz="quarter" idx="7"/>
          </p:nvPr>
        </p:nvSpPr>
        <p:spPr/>
        <p:txBody>
          <a:bodyPr/>
          <a:lstStyle/>
          <a:p>
            <a:pPr algn="r"/>
            <a:fld id="{81D60167-4931-47E6-BA6A-407CBD079E47}" type="slidenum">
              <a:rPr lang="en-US" smtClean="0"/>
              <a:pPr algn="r"/>
              <a:t>68</a:t>
            </a:fld>
            <a:endParaRPr lang="en-US" dirty="0"/>
          </a:p>
        </p:txBody>
      </p:sp>
    </p:spTree>
    <p:extLst>
      <p:ext uri="{BB962C8B-B14F-4D97-AF65-F5344CB8AC3E}">
        <p14:creationId xmlns:p14="http://schemas.microsoft.com/office/powerpoint/2010/main" val="8622454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491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a:t>Revise </a:t>
            </a:r>
            <a:r>
              <a:rPr lang="en-US" spc="-5" dirty="0" smtClean="0"/>
              <a:t>a Progress Summary</a:t>
            </a:r>
            <a:endParaRPr spc="-5" dirty="0"/>
          </a:p>
        </p:txBody>
      </p:sp>
      <p:sp>
        <p:nvSpPr>
          <p:cNvPr id="44" name="object 6"/>
          <p:cNvSpPr txBox="1"/>
          <p:nvPr/>
        </p:nvSpPr>
        <p:spPr>
          <a:xfrm>
            <a:off x="535940" y="2270546"/>
            <a:ext cx="7947659" cy="861774"/>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4</a:t>
            </a:r>
            <a:r>
              <a:rPr sz="1400" b="1" dirty="0" smtClean="0">
                <a:solidFill>
                  <a:srgbClr val="091D5D"/>
                </a:solidFill>
                <a:latin typeface="Arial"/>
                <a:cs typeface="Arial"/>
              </a:rPr>
              <a:t>:</a:t>
            </a:r>
            <a:r>
              <a:rPr lang="en-US" sz="1400" b="1" spc="-5" dirty="0">
                <a:solidFill>
                  <a:srgbClr val="091D5D"/>
                </a:solidFill>
                <a:latin typeface="Arial"/>
                <a:cs typeface="Arial"/>
              </a:rPr>
              <a:t> Provider Supervisor Reviews and Submits to DDS</a:t>
            </a: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If all the requested revisions have been applied, click “Submit for DDS Review.”</a:t>
            </a:r>
          </a:p>
          <a:p>
            <a:r>
              <a:rPr lang="en-US" sz="1400" dirty="0">
                <a:solidFill>
                  <a:srgbClr val="091D5D"/>
                </a:solidFill>
                <a:latin typeface="Arial"/>
                <a:cs typeface="Arial"/>
              </a:rPr>
              <a:t>NOTE: Provider Supervisor can Request Internal Revision again if </a:t>
            </a:r>
            <a:r>
              <a:rPr lang="en-US" sz="1400" dirty="0" smtClean="0">
                <a:solidFill>
                  <a:srgbClr val="091D5D"/>
                </a:solidFill>
                <a:latin typeface="Arial"/>
                <a:cs typeface="Arial"/>
              </a:rPr>
              <a:t>needed.</a:t>
            </a:r>
            <a:endParaRPr sz="1400" dirty="0">
              <a:solidFill>
                <a:srgbClr val="091D5D"/>
              </a:solidFill>
              <a:latin typeface="Arial"/>
              <a:cs typeface="Arial"/>
            </a:endParaRPr>
          </a:p>
        </p:txBody>
      </p:sp>
      <p:grpSp>
        <p:nvGrpSpPr>
          <p:cNvPr id="28" name="Group 27"/>
          <p:cNvGrpSpPr/>
          <p:nvPr/>
        </p:nvGrpSpPr>
        <p:grpSpPr>
          <a:xfrm>
            <a:off x="2359724" y="1066800"/>
            <a:ext cx="4424553" cy="1077218"/>
            <a:chOff x="1783271" y="1143000"/>
            <a:chExt cx="4424553" cy="923330"/>
          </a:xfrm>
        </p:grpSpPr>
        <p:grpSp>
          <p:nvGrpSpPr>
            <p:cNvPr id="29" name="Group 28"/>
            <p:cNvGrpSpPr/>
            <p:nvPr/>
          </p:nvGrpSpPr>
          <p:grpSpPr>
            <a:xfrm>
              <a:off x="2911412" y="1144524"/>
              <a:ext cx="982980" cy="879475"/>
              <a:chOff x="1789176" y="1144524"/>
              <a:chExt cx="982980" cy="879475"/>
            </a:xfrm>
            <a:noFill/>
          </p:grpSpPr>
          <p:sp>
            <p:nvSpPr>
              <p:cNvPr id="6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Data Entry User Revises and Submits for Internal Review</a:t>
                </a:r>
                <a:endParaRPr sz="1000" dirty="0">
                  <a:latin typeface="Arial"/>
                  <a:cs typeface="Arial"/>
                </a:endParaRPr>
              </a:p>
            </p:txBody>
          </p:sp>
        </p:grpSp>
        <p:grpSp>
          <p:nvGrpSpPr>
            <p:cNvPr id="30" name="Group 29"/>
            <p:cNvGrpSpPr/>
            <p:nvPr/>
          </p:nvGrpSpPr>
          <p:grpSpPr>
            <a:xfrm>
              <a:off x="4064318" y="1143000"/>
              <a:ext cx="990600" cy="923330"/>
              <a:chOff x="2971800" y="1143000"/>
              <a:chExt cx="990600" cy="923330"/>
            </a:xfrm>
            <a:noFill/>
          </p:grpSpPr>
          <p:sp>
            <p:nvSpPr>
              <p:cNvPr id="6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Provider Supervisor Receives Alert &amp; Navigates to Form</a:t>
                </a:r>
              </a:p>
            </p:txBody>
          </p:sp>
        </p:grpSp>
        <p:grpSp>
          <p:nvGrpSpPr>
            <p:cNvPr id="52" name="Group 51"/>
            <p:cNvGrpSpPr/>
            <p:nvPr/>
          </p:nvGrpSpPr>
          <p:grpSpPr>
            <a:xfrm>
              <a:off x="5224844" y="1143000"/>
              <a:ext cx="982980" cy="879475"/>
              <a:chOff x="4075176" y="1143000"/>
              <a:chExt cx="982980" cy="879475"/>
            </a:xfrm>
            <a:noFill/>
          </p:grpSpPr>
          <p:sp>
            <p:nvSpPr>
              <p:cNvPr id="5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0" name="object 19"/>
              <p:cNvSpPr txBox="1"/>
              <p:nvPr/>
            </p:nvSpPr>
            <p:spPr>
              <a:xfrm>
                <a:off x="4114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Provider Supervisor Reviews and Submits to DDS</a:t>
                </a:r>
                <a:endParaRPr sz="1000" dirty="0">
                  <a:latin typeface="Arial"/>
                  <a:cs typeface="Arial"/>
                </a:endParaRPr>
              </a:p>
            </p:txBody>
          </p:sp>
        </p:grpSp>
        <p:cxnSp>
          <p:nvCxnSpPr>
            <p:cNvPr id="53" name="Straight Arrow Connector 52"/>
            <p:cNvCxnSpPr/>
            <p:nvPr/>
          </p:nvCxnSpPr>
          <p:spPr>
            <a:xfrm>
              <a:off x="3892868"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053394"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1783271" y="1143000"/>
              <a:ext cx="982980" cy="879475"/>
              <a:chOff x="1789176" y="1144524"/>
              <a:chExt cx="982980" cy="879475"/>
            </a:xfrm>
            <a:noFill/>
          </p:grpSpPr>
          <p:sp>
            <p:nvSpPr>
              <p:cNvPr id="5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endParaRPr sz="1000" dirty="0">
                  <a:latin typeface="Arial"/>
                  <a:cs typeface="Arial"/>
                </a:endParaRPr>
              </a:p>
            </p:txBody>
          </p:sp>
        </p:grpSp>
        <p:cxnSp>
          <p:nvCxnSpPr>
            <p:cNvPr id="56" name="Straight Arrow Connector 55"/>
            <p:cNvCxnSpPr/>
            <p:nvPr/>
          </p:nvCxnSpPr>
          <p:spPr>
            <a:xfrm>
              <a:off x="2764727" y="1603141"/>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5" name="Picture 24"/>
          <p:cNvPicPr>
            <a:picLocks noChangeAspect="1"/>
          </p:cNvPicPr>
          <p:nvPr/>
        </p:nvPicPr>
        <p:blipFill rotWithShape="1">
          <a:blip r:embed="rId7"/>
          <a:srcRect l="83305" t="96570" r="10011"/>
          <a:stretch/>
        </p:blipFill>
        <p:spPr>
          <a:xfrm>
            <a:off x="7050473" y="2751139"/>
            <a:ext cx="1636327" cy="373061"/>
          </a:xfrm>
          <a:prstGeom prst="rect">
            <a:avLst/>
          </a:prstGeom>
          <a:ln w="38100">
            <a:solidFill>
              <a:srgbClr val="00A1DE"/>
            </a:solidFill>
          </a:ln>
        </p:spPr>
      </p:pic>
      <p:pic>
        <p:nvPicPr>
          <p:cNvPr id="6" name="Picture 5"/>
          <p:cNvPicPr>
            <a:picLocks noChangeAspect="1"/>
          </p:cNvPicPr>
          <p:nvPr/>
        </p:nvPicPr>
        <p:blipFill>
          <a:blip r:embed="rId8"/>
          <a:stretch>
            <a:fillRect/>
          </a:stretch>
        </p:blipFill>
        <p:spPr>
          <a:xfrm>
            <a:off x="234132" y="3276600"/>
            <a:ext cx="8711939" cy="3371380"/>
          </a:xfrm>
          <a:prstGeom prst="rect">
            <a:avLst/>
          </a:prstGeom>
        </p:spPr>
      </p:pic>
      <p:cxnSp>
        <p:nvCxnSpPr>
          <p:cNvPr id="31" name="Straight Arrow Connector 30"/>
          <p:cNvCxnSpPr/>
          <p:nvPr/>
        </p:nvCxnSpPr>
        <p:spPr>
          <a:xfrm flipV="1">
            <a:off x="7848600" y="3141987"/>
            <a:ext cx="0" cy="3258813"/>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81D60167-4931-47E6-BA6A-407CBD079E47}" type="slidenum">
              <a:rPr lang="en-US" smtClean="0"/>
              <a:pPr algn="r"/>
              <a:t>69</a:t>
            </a:fld>
            <a:endParaRPr lang="en-US" dirty="0"/>
          </a:p>
        </p:txBody>
      </p:sp>
    </p:spTree>
    <p:extLst>
      <p:ext uri="{BB962C8B-B14F-4D97-AF65-F5344CB8AC3E}">
        <p14:creationId xmlns:p14="http://schemas.microsoft.com/office/powerpoint/2010/main" val="3186965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93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Timeline  for Completion of Progress Summary</a:t>
            </a:r>
            <a:endParaRPr spc="-5" dirty="0"/>
          </a:p>
        </p:txBody>
      </p:sp>
      <p:sp>
        <p:nvSpPr>
          <p:cNvPr id="4" name="object 4"/>
          <p:cNvSpPr txBox="1"/>
          <p:nvPr/>
        </p:nvSpPr>
        <p:spPr>
          <a:xfrm>
            <a:off x="535761" y="1078974"/>
            <a:ext cx="7820025" cy="2385268"/>
          </a:xfrm>
          <a:prstGeom prst="rect">
            <a:avLst/>
          </a:prstGeom>
        </p:spPr>
        <p:txBody>
          <a:bodyPr vert="horz" wrap="square" lIns="0" tIns="0" rIns="0" bIns="0" rtlCol="0">
            <a:spAutoFit/>
          </a:bodyPr>
          <a:lstStyle/>
          <a:p>
            <a:pPr marL="12700" marR="5080">
              <a:lnSpc>
                <a:spcPct val="100000"/>
              </a:lnSpc>
            </a:pPr>
            <a:r>
              <a:rPr lang="en-US" sz="1400" b="1" spc="-10" dirty="0" smtClean="0">
                <a:solidFill>
                  <a:srgbClr val="091D5D"/>
                </a:solidFill>
                <a:latin typeface="Arial"/>
                <a:cs typeface="Arial"/>
              </a:rPr>
              <a:t>Quarterly</a:t>
            </a:r>
          </a:p>
          <a:p>
            <a:pPr marL="298450" marR="5080" indent="-285750">
              <a:lnSpc>
                <a:spcPct val="100000"/>
              </a:lnSpc>
              <a:spcBef>
                <a:spcPts val="600"/>
              </a:spcBef>
              <a:buFont typeface="Arial" panose="020B0604020202020204" pitchFamily="34" charset="0"/>
              <a:buChar char="•"/>
            </a:pPr>
            <a:r>
              <a:rPr lang="en-US" sz="1400" spc="-10" dirty="0" smtClean="0">
                <a:solidFill>
                  <a:srgbClr val="091D5D"/>
                </a:solidFill>
                <a:latin typeface="Arial"/>
                <a:cs typeface="Arial"/>
              </a:rPr>
              <a:t>If </a:t>
            </a:r>
            <a:r>
              <a:rPr lang="en-US" sz="1400" spc="-10" dirty="0">
                <a:solidFill>
                  <a:srgbClr val="091D5D"/>
                </a:solidFill>
                <a:latin typeface="Arial"/>
                <a:cs typeface="Arial"/>
              </a:rPr>
              <a:t>the Service Coordinator selects </a:t>
            </a:r>
            <a:r>
              <a:rPr lang="en-US" sz="1400" spc="-10" dirty="0" smtClean="0">
                <a:solidFill>
                  <a:srgbClr val="091D5D"/>
                </a:solidFill>
                <a:latin typeface="Arial"/>
                <a:cs typeface="Arial"/>
              </a:rPr>
              <a:t>the frequency of the Progress Summary as quarterly, the due dates for Progress Summary </a:t>
            </a:r>
            <a:r>
              <a:rPr lang="en-US" sz="1400" spc="-10" dirty="0">
                <a:solidFill>
                  <a:srgbClr val="091D5D"/>
                </a:solidFill>
                <a:latin typeface="Arial"/>
                <a:cs typeface="Arial"/>
              </a:rPr>
              <a:t>are as </a:t>
            </a:r>
            <a:r>
              <a:rPr lang="en-US" sz="1400" spc="-10" dirty="0" smtClean="0">
                <a:solidFill>
                  <a:srgbClr val="091D5D"/>
                </a:solidFill>
                <a:latin typeface="Arial"/>
                <a:cs typeface="Arial"/>
              </a:rPr>
              <a:t>follows:</a:t>
            </a:r>
            <a:endParaRPr lang="en-US" sz="1400" spc="-10" dirty="0">
              <a:solidFill>
                <a:srgbClr val="091D5D"/>
              </a:solidFill>
              <a:latin typeface="Arial"/>
              <a:cs typeface="Arial"/>
            </a:endParaRPr>
          </a:p>
          <a:p>
            <a:pPr marL="755650" marR="5080" lvl="1" indent="-285750">
              <a:buFont typeface="Courier New" panose="02070309020205020404" pitchFamily="49" charset="0"/>
              <a:buChar char="o"/>
            </a:pPr>
            <a:r>
              <a:rPr lang="en-US" sz="1400" spc="-10" dirty="0" smtClean="0">
                <a:solidFill>
                  <a:srgbClr val="091D5D"/>
                </a:solidFill>
                <a:latin typeface="Arial"/>
                <a:cs typeface="Arial"/>
              </a:rPr>
              <a:t>Quarter 1 – 90 days after ISP meeting</a:t>
            </a:r>
          </a:p>
          <a:p>
            <a:pPr marL="755650" marR="5080" lvl="1" indent="-285750">
              <a:buFont typeface="Courier New" panose="02070309020205020404" pitchFamily="49" charset="0"/>
              <a:buChar char="o"/>
            </a:pPr>
            <a:r>
              <a:rPr lang="en-US" sz="1400" spc="-10" dirty="0" smtClean="0">
                <a:solidFill>
                  <a:srgbClr val="091D5D"/>
                </a:solidFill>
                <a:latin typeface="Arial"/>
                <a:cs typeface="Arial"/>
              </a:rPr>
              <a:t>Semi-Annual – 180 days after ISP meeting</a:t>
            </a:r>
          </a:p>
          <a:p>
            <a:pPr marL="755650" marR="5080" lvl="1" indent="-285750">
              <a:buFont typeface="Courier New" panose="02070309020205020404" pitchFamily="49" charset="0"/>
              <a:buChar char="o"/>
            </a:pPr>
            <a:r>
              <a:rPr lang="en-US" sz="1400" spc="-10" dirty="0" smtClean="0">
                <a:solidFill>
                  <a:srgbClr val="091D5D"/>
                </a:solidFill>
                <a:latin typeface="Arial"/>
                <a:cs typeface="Arial"/>
              </a:rPr>
              <a:t>Quarter 3 – 270 days after ISP meeting</a:t>
            </a:r>
          </a:p>
          <a:p>
            <a:pPr marL="755650" marR="5080" lvl="1" indent="-285750">
              <a:buFont typeface="Courier New" panose="02070309020205020404" pitchFamily="49" charset="0"/>
              <a:buChar char="o"/>
            </a:pPr>
            <a:r>
              <a:rPr lang="en-US" sz="1400" spc="-10" dirty="0">
                <a:solidFill>
                  <a:srgbClr val="091D5D"/>
                </a:solidFill>
                <a:latin typeface="Arial"/>
                <a:cs typeface="Arial"/>
              </a:rPr>
              <a:t>Annual –15 days prior to the next planned meeting date or the ISP </a:t>
            </a:r>
            <a:r>
              <a:rPr lang="en-US" sz="1400" spc="-10" dirty="0" smtClean="0">
                <a:solidFill>
                  <a:srgbClr val="091D5D"/>
                </a:solidFill>
                <a:latin typeface="Arial"/>
                <a:cs typeface="Arial"/>
              </a:rPr>
              <a:t>Meeting Deadline</a:t>
            </a:r>
            <a:endParaRPr lang="en-US" sz="1400" spc="-10" dirty="0">
              <a:solidFill>
                <a:srgbClr val="091D5D"/>
              </a:solidFill>
              <a:latin typeface="Arial"/>
              <a:cs typeface="Arial"/>
            </a:endParaRPr>
          </a:p>
          <a:p>
            <a:pPr marL="298450" marR="5080" indent="-285750">
              <a:spcBef>
                <a:spcPts val="600"/>
              </a:spcBef>
              <a:buFont typeface="Arial" panose="020B0604020202020204" pitchFamily="34" charset="0"/>
              <a:buChar char="•"/>
            </a:pPr>
            <a:r>
              <a:rPr lang="en-US" sz="1400" spc="-10" dirty="0" smtClean="0">
                <a:solidFill>
                  <a:srgbClr val="091D5D"/>
                </a:solidFill>
                <a:latin typeface="Arial"/>
                <a:cs typeface="Arial"/>
              </a:rPr>
              <a:t>When </a:t>
            </a:r>
            <a:r>
              <a:rPr lang="en-US" sz="1400" spc="-10" dirty="0">
                <a:solidFill>
                  <a:srgbClr val="091D5D"/>
                </a:solidFill>
                <a:latin typeface="Arial"/>
                <a:cs typeface="Arial"/>
              </a:rPr>
              <a:t>the due date for an </a:t>
            </a:r>
            <a:r>
              <a:rPr lang="en-US" sz="1400" spc="-10" dirty="0" smtClean="0">
                <a:solidFill>
                  <a:srgbClr val="091D5D"/>
                </a:solidFill>
                <a:latin typeface="Arial"/>
                <a:cs typeface="Arial"/>
              </a:rPr>
              <a:t>Progress Summary </a:t>
            </a:r>
            <a:r>
              <a:rPr lang="en-US" sz="1400" spc="-10" dirty="0">
                <a:solidFill>
                  <a:srgbClr val="091D5D"/>
                </a:solidFill>
                <a:latin typeface="Arial"/>
                <a:cs typeface="Arial"/>
              </a:rPr>
              <a:t>is within 30 days, </a:t>
            </a:r>
            <a:r>
              <a:rPr lang="en-US" sz="1400" spc="-10" dirty="0" smtClean="0">
                <a:solidFill>
                  <a:srgbClr val="091D5D"/>
                </a:solidFill>
                <a:latin typeface="Arial"/>
                <a:cs typeface="Arial"/>
              </a:rPr>
              <a:t>Provider </a:t>
            </a:r>
            <a:r>
              <a:rPr lang="en-US" sz="1400" spc="-10" dirty="0">
                <a:solidFill>
                  <a:srgbClr val="091D5D"/>
                </a:solidFill>
                <a:latin typeface="Arial"/>
                <a:cs typeface="Arial"/>
              </a:rPr>
              <a:t>Data Entry Users will receive an alert indicating that they are able to complete the </a:t>
            </a:r>
            <a:r>
              <a:rPr lang="en-US" sz="1400" spc="-10" dirty="0" smtClean="0">
                <a:solidFill>
                  <a:srgbClr val="091D5D"/>
                </a:solidFill>
                <a:latin typeface="Arial"/>
                <a:cs typeface="Arial"/>
              </a:rPr>
              <a:t>Progress Summaries.</a:t>
            </a:r>
            <a:endParaRPr lang="en-US" sz="1400" spc="-10" dirty="0">
              <a:solidFill>
                <a:srgbClr val="091D5D"/>
              </a:solidFill>
              <a:latin typeface="Arial"/>
              <a:cs typeface="Arial"/>
            </a:endParaRPr>
          </a:p>
          <a:p>
            <a:pPr marL="755650" marR="5080" lvl="1" indent="-285750">
              <a:spcBef>
                <a:spcPts val="600"/>
              </a:spcBef>
              <a:buFont typeface="Courier New" panose="02070309020205020404" pitchFamily="49" charset="0"/>
              <a:buChar char="o"/>
            </a:pPr>
            <a:endParaRPr sz="1400" dirty="0">
              <a:latin typeface="Times New Roman"/>
              <a:cs typeface="Times New Roman"/>
            </a:endParaRPr>
          </a:p>
        </p:txBody>
      </p:sp>
      <p:grpSp>
        <p:nvGrpSpPr>
          <p:cNvPr id="8" name="Group 7"/>
          <p:cNvGrpSpPr/>
          <p:nvPr/>
        </p:nvGrpSpPr>
        <p:grpSpPr>
          <a:xfrm>
            <a:off x="628720" y="3429000"/>
            <a:ext cx="7696200" cy="3186017"/>
            <a:chOff x="723900" y="3429000"/>
            <a:chExt cx="7696200" cy="3484500"/>
          </a:xfrm>
        </p:grpSpPr>
        <p:pic>
          <p:nvPicPr>
            <p:cNvPr id="9" name="Picture 8"/>
            <p:cNvPicPr>
              <a:picLocks noChangeAspect="1"/>
            </p:cNvPicPr>
            <p:nvPr/>
          </p:nvPicPr>
          <p:blipFill>
            <a:blip r:embed="rId7"/>
            <a:stretch>
              <a:fillRect/>
            </a:stretch>
          </p:blipFill>
          <p:spPr>
            <a:xfrm>
              <a:off x="723900" y="3429000"/>
              <a:ext cx="7696200" cy="3484500"/>
            </a:xfrm>
            <a:prstGeom prst="rect">
              <a:avLst/>
            </a:prstGeom>
          </p:spPr>
        </p:pic>
        <p:sp>
          <p:nvSpPr>
            <p:cNvPr id="10" name="TextBox 9"/>
            <p:cNvSpPr txBox="1"/>
            <p:nvPr/>
          </p:nvSpPr>
          <p:spPr>
            <a:xfrm>
              <a:off x="7086600" y="3759146"/>
              <a:ext cx="1205803" cy="384721"/>
            </a:xfrm>
            <a:prstGeom prst="rect">
              <a:avLst/>
            </a:prstGeom>
            <a:solidFill>
              <a:schemeClr val="bg1"/>
            </a:solidFill>
          </p:spPr>
          <p:txBody>
            <a:bodyPr wrap="square" rtlCol="0">
              <a:spAutoFit/>
            </a:bodyPr>
            <a:lstStyle/>
            <a:p>
              <a:pPr algn="ctr"/>
              <a:r>
                <a:rPr lang="en-US" sz="950" dirty="0" smtClean="0">
                  <a:solidFill>
                    <a:srgbClr val="002060"/>
                  </a:solidFill>
                </a:rPr>
                <a:t>15 days before next Planned ISP meeting</a:t>
              </a:r>
              <a:endParaRPr lang="en-US" sz="950" dirty="0">
                <a:solidFill>
                  <a:srgbClr val="002060"/>
                </a:solidFill>
              </a:endParaRPr>
            </a:p>
          </p:txBody>
        </p:sp>
      </p:grpSp>
      <p:sp>
        <p:nvSpPr>
          <p:cNvPr id="7" name="Slide Number Placeholder 6"/>
          <p:cNvSpPr>
            <a:spLocks noGrp="1"/>
          </p:cNvSpPr>
          <p:nvPr>
            <p:ph type="sldNum" sz="quarter" idx="7"/>
          </p:nvPr>
        </p:nvSpPr>
        <p:spPr/>
        <p:txBody>
          <a:bodyPr/>
          <a:lstStyle/>
          <a:p>
            <a:pPr algn="r"/>
            <a:fld id="{81D60167-4931-47E6-BA6A-407CBD079E47}" type="slidenum">
              <a:rPr lang="en-US" smtClean="0"/>
              <a:pPr algn="r"/>
              <a:t>7</a:t>
            </a:fld>
            <a:endParaRPr lang="en-US" dirty="0"/>
          </a:p>
        </p:txBody>
      </p:sp>
    </p:spTree>
    <p:extLst>
      <p:ext uri="{BB962C8B-B14F-4D97-AF65-F5344CB8AC3E}">
        <p14:creationId xmlns:p14="http://schemas.microsoft.com/office/powerpoint/2010/main" val="36229641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593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a:t>Revise </a:t>
            </a:r>
            <a:r>
              <a:rPr lang="en-US" spc="-5" dirty="0" smtClean="0"/>
              <a:t>a Progress Summary</a:t>
            </a:r>
            <a:endParaRPr spc="-5" dirty="0"/>
          </a:p>
        </p:txBody>
      </p:sp>
      <p:sp>
        <p:nvSpPr>
          <p:cNvPr id="44" name="object 6"/>
          <p:cNvSpPr txBox="1"/>
          <p:nvPr/>
        </p:nvSpPr>
        <p:spPr>
          <a:xfrm>
            <a:off x="535940" y="2270546"/>
            <a:ext cx="7947659"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4</a:t>
            </a:r>
            <a:r>
              <a:rPr sz="1400" b="1" dirty="0" smtClean="0">
                <a:solidFill>
                  <a:srgbClr val="091D5D"/>
                </a:solidFill>
                <a:latin typeface="Arial"/>
                <a:cs typeface="Arial"/>
              </a:rPr>
              <a:t>:</a:t>
            </a:r>
            <a:r>
              <a:rPr lang="en-US" sz="1400" b="1" spc="-5" dirty="0">
                <a:solidFill>
                  <a:srgbClr val="091D5D"/>
                </a:solidFill>
                <a:latin typeface="Arial"/>
                <a:cs typeface="Arial"/>
              </a:rPr>
              <a:t> Provider Supervisor Reviews and Submits to DDS</a:t>
            </a: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The system redirects to the Progress Summary Review Switchboard. The status of the Progress Summary changes to “Submitted for DDS Review.”</a:t>
            </a:r>
            <a:endParaRPr sz="1400" dirty="0">
              <a:solidFill>
                <a:srgbClr val="091D5D"/>
              </a:solidFill>
              <a:latin typeface="Arial"/>
              <a:cs typeface="Arial"/>
            </a:endParaRPr>
          </a:p>
        </p:txBody>
      </p:sp>
      <p:grpSp>
        <p:nvGrpSpPr>
          <p:cNvPr id="28" name="Group 27"/>
          <p:cNvGrpSpPr/>
          <p:nvPr/>
        </p:nvGrpSpPr>
        <p:grpSpPr>
          <a:xfrm>
            <a:off x="2359724" y="1066800"/>
            <a:ext cx="4424553" cy="1077218"/>
            <a:chOff x="1783271" y="1143000"/>
            <a:chExt cx="4424553" cy="923330"/>
          </a:xfrm>
        </p:grpSpPr>
        <p:grpSp>
          <p:nvGrpSpPr>
            <p:cNvPr id="29" name="Group 28"/>
            <p:cNvGrpSpPr/>
            <p:nvPr/>
          </p:nvGrpSpPr>
          <p:grpSpPr>
            <a:xfrm>
              <a:off x="2911412" y="1144524"/>
              <a:ext cx="982980" cy="879475"/>
              <a:chOff x="1789176" y="1144524"/>
              <a:chExt cx="982980" cy="879475"/>
            </a:xfrm>
            <a:noFill/>
          </p:grpSpPr>
          <p:sp>
            <p:nvSpPr>
              <p:cNvPr id="6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Data Entry User Revises and Submits for Internal Review</a:t>
                </a:r>
                <a:endParaRPr sz="1000" dirty="0">
                  <a:latin typeface="Arial"/>
                  <a:cs typeface="Arial"/>
                </a:endParaRPr>
              </a:p>
            </p:txBody>
          </p:sp>
        </p:grpSp>
        <p:grpSp>
          <p:nvGrpSpPr>
            <p:cNvPr id="30" name="Group 29"/>
            <p:cNvGrpSpPr/>
            <p:nvPr/>
          </p:nvGrpSpPr>
          <p:grpSpPr>
            <a:xfrm>
              <a:off x="4064318" y="1143000"/>
              <a:ext cx="990600" cy="923330"/>
              <a:chOff x="2971800" y="1143000"/>
              <a:chExt cx="990600" cy="923330"/>
            </a:xfrm>
            <a:noFill/>
          </p:grpSpPr>
          <p:sp>
            <p:nvSpPr>
              <p:cNvPr id="6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Provider Supervisor Receives Alert &amp; Navigates to Form</a:t>
                </a:r>
              </a:p>
            </p:txBody>
          </p:sp>
        </p:grpSp>
        <p:grpSp>
          <p:nvGrpSpPr>
            <p:cNvPr id="52" name="Group 51"/>
            <p:cNvGrpSpPr/>
            <p:nvPr/>
          </p:nvGrpSpPr>
          <p:grpSpPr>
            <a:xfrm>
              <a:off x="5224844" y="1143000"/>
              <a:ext cx="982980" cy="879475"/>
              <a:chOff x="4075176" y="1143000"/>
              <a:chExt cx="982980" cy="879475"/>
            </a:xfrm>
            <a:noFill/>
          </p:grpSpPr>
          <p:sp>
            <p:nvSpPr>
              <p:cNvPr id="5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0" name="object 19"/>
              <p:cNvSpPr txBox="1"/>
              <p:nvPr/>
            </p:nvSpPr>
            <p:spPr>
              <a:xfrm>
                <a:off x="4114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Provider Supervisor Reviews and Submits to DDS</a:t>
                </a:r>
                <a:endParaRPr sz="1000" dirty="0">
                  <a:latin typeface="Arial"/>
                  <a:cs typeface="Arial"/>
                </a:endParaRPr>
              </a:p>
            </p:txBody>
          </p:sp>
        </p:grpSp>
        <p:cxnSp>
          <p:nvCxnSpPr>
            <p:cNvPr id="53" name="Straight Arrow Connector 52"/>
            <p:cNvCxnSpPr/>
            <p:nvPr/>
          </p:nvCxnSpPr>
          <p:spPr>
            <a:xfrm>
              <a:off x="3892868"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053394"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1783271" y="1143000"/>
              <a:ext cx="982980" cy="879475"/>
              <a:chOff x="1789176" y="1144524"/>
              <a:chExt cx="982980" cy="879475"/>
            </a:xfrm>
            <a:noFill/>
          </p:grpSpPr>
          <p:sp>
            <p:nvSpPr>
              <p:cNvPr id="5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Data Entry User Receives Alert &amp; Navigates to Form</a:t>
                </a:r>
                <a:endParaRPr sz="1000" dirty="0">
                  <a:latin typeface="Arial"/>
                  <a:cs typeface="Arial"/>
                </a:endParaRPr>
              </a:p>
            </p:txBody>
          </p:sp>
        </p:grpSp>
        <p:cxnSp>
          <p:nvCxnSpPr>
            <p:cNvPr id="56" name="Straight Arrow Connector 55"/>
            <p:cNvCxnSpPr/>
            <p:nvPr/>
          </p:nvCxnSpPr>
          <p:spPr>
            <a:xfrm>
              <a:off x="2764727" y="1603141"/>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Slide Number Placeholder 6"/>
          <p:cNvSpPr>
            <a:spLocks noGrp="1"/>
          </p:cNvSpPr>
          <p:nvPr>
            <p:ph type="sldNum" sz="quarter" idx="7"/>
          </p:nvPr>
        </p:nvSpPr>
        <p:spPr/>
        <p:txBody>
          <a:bodyPr/>
          <a:lstStyle/>
          <a:p>
            <a:pPr algn="r"/>
            <a:fld id="{81D60167-4931-47E6-BA6A-407CBD079E47}" type="slidenum">
              <a:rPr lang="en-US" smtClean="0"/>
              <a:pPr algn="r"/>
              <a:t>70</a:t>
            </a:fld>
            <a:endParaRPr lang="en-US" dirty="0"/>
          </a:p>
        </p:txBody>
      </p:sp>
      <p:pic>
        <p:nvPicPr>
          <p:cNvPr id="8" name="Picture 7"/>
          <p:cNvPicPr>
            <a:picLocks noChangeAspect="1"/>
          </p:cNvPicPr>
          <p:nvPr/>
        </p:nvPicPr>
        <p:blipFill>
          <a:blip r:embed="rId7"/>
          <a:stretch>
            <a:fillRect/>
          </a:stretch>
        </p:blipFill>
        <p:spPr>
          <a:xfrm>
            <a:off x="734234" y="2895600"/>
            <a:ext cx="7675529" cy="3932261"/>
          </a:xfrm>
          <a:prstGeom prst="rect">
            <a:avLst/>
          </a:prstGeom>
        </p:spPr>
      </p:pic>
    </p:spTree>
    <p:extLst>
      <p:ext uri="{BB962C8B-B14F-4D97-AF65-F5344CB8AC3E}">
        <p14:creationId xmlns:p14="http://schemas.microsoft.com/office/powerpoint/2010/main" val="6687516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a:t>Ne</a:t>
            </a:r>
            <a:r>
              <a:rPr spc="-15" dirty="0"/>
              <a:t>x</a:t>
            </a:r>
            <a:r>
              <a:rPr dirty="0"/>
              <a:t>t</a:t>
            </a:r>
            <a:r>
              <a:rPr spc="20" dirty="0"/>
              <a:t> </a:t>
            </a:r>
            <a:r>
              <a:rPr spc="-5" dirty="0" smtClean="0"/>
              <a:t>S</a:t>
            </a:r>
            <a:r>
              <a:rPr dirty="0" smtClean="0"/>
              <a:t>t</a:t>
            </a:r>
            <a:r>
              <a:rPr spc="-5" dirty="0" smtClean="0"/>
              <a:t>ep</a:t>
            </a:r>
            <a:r>
              <a:rPr dirty="0" smtClean="0"/>
              <a:t>s</a:t>
            </a:r>
            <a:r>
              <a:rPr lang="en-US" dirty="0" smtClean="0"/>
              <a:t> and Notes</a:t>
            </a:r>
            <a:endParaRPr spc="-5" dirty="0"/>
          </a:p>
        </p:txBody>
      </p:sp>
      <p:sp>
        <p:nvSpPr>
          <p:cNvPr id="6" name="object 6"/>
          <p:cNvSpPr txBox="1"/>
          <p:nvPr/>
        </p:nvSpPr>
        <p:spPr>
          <a:xfrm>
            <a:off x="535940" y="1371600"/>
            <a:ext cx="8150860" cy="5370701"/>
          </a:xfrm>
          <a:prstGeom prst="rect">
            <a:avLst/>
          </a:prstGeom>
        </p:spPr>
        <p:txBody>
          <a:bodyPr vert="horz" wrap="square" lIns="0" tIns="0" rIns="0" bIns="0" rtlCol="0">
            <a:spAutoFit/>
          </a:bodyPr>
          <a:lstStyle/>
          <a:p>
            <a:pPr marL="299085" marR="5080" lvl="1" indent="-286385">
              <a:lnSpc>
                <a:spcPct val="100000"/>
              </a:lnSpc>
              <a:spcBef>
                <a:spcPts val="600"/>
              </a:spcBef>
              <a:buClr>
                <a:srgbClr val="091D5D"/>
              </a:buClr>
              <a:buFont typeface="Arial"/>
              <a:buChar char="•"/>
              <a:tabLst>
                <a:tab pos="299720" algn="l"/>
              </a:tabLst>
            </a:pPr>
            <a:r>
              <a:rPr lang="en-US" sz="1400" spc="-15" dirty="0" smtClean="0">
                <a:solidFill>
                  <a:srgbClr val="091D5D"/>
                </a:solidFill>
                <a:latin typeface="Arial"/>
                <a:cs typeface="Arial"/>
              </a:rPr>
              <a:t>Provider </a:t>
            </a:r>
            <a:r>
              <a:rPr lang="en-US" sz="1400" spc="-15" dirty="0">
                <a:solidFill>
                  <a:srgbClr val="091D5D"/>
                </a:solidFill>
                <a:latin typeface="Arial"/>
                <a:cs typeface="Arial"/>
              </a:rPr>
              <a:t>Data Entry Users and Provider Supervisors should continue tracking progress. If desired, it is possible to access the next </a:t>
            </a:r>
            <a:r>
              <a:rPr lang="en-US" sz="1400" spc="-15" dirty="0" smtClean="0">
                <a:solidFill>
                  <a:srgbClr val="091D5D"/>
                </a:solidFill>
                <a:latin typeface="Arial"/>
                <a:cs typeface="Arial"/>
              </a:rPr>
              <a:t>Progress Summary </a:t>
            </a:r>
            <a:r>
              <a:rPr lang="en-US" sz="1400" spc="-15" dirty="0">
                <a:solidFill>
                  <a:srgbClr val="091D5D"/>
                </a:solidFill>
                <a:latin typeface="Arial"/>
                <a:cs typeface="Arial"/>
              </a:rPr>
              <a:t>and record </a:t>
            </a:r>
            <a:r>
              <a:rPr lang="en-US" sz="1400" spc="-15" dirty="0" smtClean="0">
                <a:solidFill>
                  <a:srgbClr val="091D5D"/>
                </a:solidFill>
                <a:latin typeface="Arial"/>
                <a:cs typeface="Arial"/>
              </a:rPr>
              <a:t>information in it. It is not possible, however, to submit a Progress Summary </a:t>
            </a:r>
            <a:r>
              <a:rPr lang="en-US" sz="1400" spc="-15" dirty="0">
                <a:solidFill>
                  <a:srgbClr val="091D5D"/>
                </a:solidFill>
                <a:latin typeface="Arial"/>
                <a:cs typeface="Arial"/>
              </a:rPr>
              <a:t>until 30 days prior to the due date.</a:t>
            </a:r>
          </a:p>
          <a:p>
            <a:pPr marL="299085" marR="5080" lvl="1" indent="-286385">
              <a:lnSpc>
                <a:spcPct val="100000"/>
              </a:lnSpc>
              <a:spcBef>
                <a:spcPts val="600"/>
              </a:spcBef>
              <a:buClr>
                <a:srgbClr val="091D5D"/>
              </a:buClr>
              <a:buFont typeface="Arial"/>
              <a:buChar char="•"/>
              <a:tabLst>
                <a:tab pos="299720" algn="l"/>
              </a:tabLst>
            </a:pPr>
            <a:endParaRPr lang="en-US" sz="1400" spc="-15" dirty="0" smtClean="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DDS Staff will be responsible for reviewing the </a:t>
            </a:r>
            <a:r>
              <a:rPr lang="en-US" sz="1400" spc="-15" dirty="0" smtClean="0">
                <a:solidFill>
                  <a:srgbClr val="091D5D"/>
                </a:solidFill>
                <a:latin typeface="Arial"/>
                <a:cs typeface="Arial"/>
              </a:rPr>
              <a:t>Progress Summary, </a:t>
            </a:r>
            <a:r>
              <a:rPr lang="en-US" sz="1400" spc="-15" dirty="0">
                <a:solidFill>
                  <a:srgbClr val="091D5D"/>
                </a:solidFill>
                <a:latin typeface="Arial"/>
                <a:cs typeface="Arial"/>
              </a:rPr>
              <a:t>and approving or requesting additional revision.</a:t>
            </a:r>
          </a:p>
          <a:p>
            <a:pPr marL="299085" marR="5080" lvl="1" indent="-286385">
              <a:lnSpc>
                <a:spcPct val="100000"/>
              </a:lnSpc>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lnSpc>
                <a:spcPct val="100000"/>
              </a:lnSpc>
              <a:spcBef>
                <a:spcPts val="600"/>
              </a:spcBef>
              <a:buClr>
                <a:srgbClr val="091D5D"/>
              </a:buClr>
              <a:buFont typeface="Arial"/>
              <a:buChar char="•"/>
              <a:tabLst>
                <a:tab pos="299720" algn="l"/>
              </a:tabLst>
            </a:pPr>
            <a:r>
              <a:rPr lang="en-US" sz="1400" spc="-15" dirty="0" smtClean="0">
                <a:solidFill>
                  <a:srgbClr val="091D5D"/>
                </a:solidFill>
                <a:latin typeface="Arial"/>
                <a:cs typeface="Arial"/>
              </a:rPr>
              <a:t>Provider Data Entry Users </a:t>
            </a:r>
            <a:r>
              <a:rPr lang="en-US" sz="1400" spc="-15" dirty="0">
                <a:solidFill>
                  <a:srgbClr val="091D5D"/>
                </a:solidFill>
                <a:latin typeface="Arial"/>
                <a:cs typeface="Arial"/>
              </a:rPr>
              <a:t>and Provider Supervisors </a:t>
            </a:r>
            <a:r>
              <a:rPr lang="en-US" sz="1400" spc="-15" dirty="0" smtClean="0">
                <a:solidFill>
                  <a:srgbClr val="091D5D"/>
                </a:solidFill>
                <a:latin typeface="Arial"/>
                <a:cs typeface="Arial"/>
              </a:rPr>
              <a:t>are able to monitor </a:t>
            </a:r>
            <a:r>
              <a:rPr lang="en-US" sz="1400" spc="-15" dirty="0">
                <a:solidFill>
                  <a:srgbClr val="091D5D"/>
                </a:solidFill>
                <a:latin typeface="Arial"/>
                <a:cs typeface="Arial"/>
              </a:rPr>
              <a:t>the individual’s </a:t>
            </a:r>
            <a:r>
              <a:rPr lang="en-US" sz="1400" spc="-15" dirty="0" smtClean="0">
                <a:solidFill>
                  <a:srgbClr val="091D5D"/>
                </a:solidFill>
                <a:latin typeface="Arial"/>
                <a:cs typeface="Arial"/>
              </a:rPr>
              <a:t>Progress Summary Review Switchboard to </a:t>
            </a:r>
            <a:r>
              <a:rPr lang="en-US" sz="1400" spc="-15" dirty="0">
                <a:solidFill>
                  <a:srgbClr val="091D5D"/>
                </a:solidFill>
                <a:latin typeface="Arial"/>
                <a:cs typeface="Arial"/>
              </a:rPr>
              <a:t>view the progress of any </a:t>
            </a:r>
            <a:r>
              <a:rPr lang="en-US" sz="1400" spc="-15" dirty="0" smtClean="0">
                <a:solidFill>
                  <a:srgbClr val="091D5D"/>
                </a:solidFill>
                <a:latin typeface="Arial"/>
                <a:cs typeface="Arial"/>
              </a:rPr>
              <a:t>revisions.</a:t>
            </a: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The status of a </a:t>
            </a:r>
            <a:r>
              <a:rPr lang="en-US" sz="1400" spc="-15" dirty="0" smtClean="0">
                <a:solidFill>
                  <a:srgbClr val="091D5D"/>
                </a:solidFill>
                <a:latin typeface="Arial"/>
                <a:cs typeface="Arial"/>
              </a:rPr>
              <a:t>Progress Summary </a:t>
            </a:r>
            <a:r>
              <a:rPr lang="en-US" sz="1400" spc="-15" dirty="0">
                <a:solidFill>
                  <a:srgbClr val="091D5D"/>
                </a:solidFill>
                <a:latin typeface="Arial"/>
                <a:cs typeface="Arial"/>
              </a:rPr>
              <a:t>changes to “Approved” when DDS Staff has approved the </a:t>
            </a:r>
            <a:r>
              <a:rPr lang="en-US" sz="1400" spc="-15" dirty="0" smtClean="0">
                <a:solidFill>
                  <a:srgbClr val="091D5D"/>
                </a:solidFill>
                <a:latin typeface="Arial"/>
                <a:cs typeface="Arial"/>
              </a:rPr>
              <a:t>Progress Summary.</a:t>
            </a: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Provider Data Entry </a:t>
            </a:r>
            <a:r>
              <a:rPr lang="en-US" sz="1400" spc="-15" dirty="0" smtClean="0">
                <a:solidFill>
                  <a:srgbClr val="091D5D"/>
                </a:solidFill>
                <a:latin typeface="Arial"/>
                <a:cs typeface="Arial"/>
              </a:rPr>
              <a:t>Users and Provider Supervisors </a:t>
            </a:r>
            <a:r>
              <a:rPr lang="en-US" sz="1400" spc="-15" dirty="0">
                <a:solidFill>
                  <a:srgbClr val="091D5D"/>
                </a:solidFill>
                <a:latin typeface="Arial"/>
                <a:cs typeface="Arial"/>
              </a:rPr>
              <a:t>receive an alert when a Service Coordinator approves all </a:t>
            </a:r>
            <a:r>
              <a:rPr lang="en-US" sz="1400" spc="-15" dirty="0" smtClean="0">
                <a:solidFill>
                  <a:srgbClr val="091D5D"/>
                </a:solidFill>
                <a:latin typeface="Arial"/>
                <a:cs typeface="Arial"/>
              </a:rPr>
              <a:t>of an individual’s proposed </a:t>
            </a:r>
            <a:r>
              <a:rPr lang="en-US" sz="1400" spc="-15" dirty="0">
                <a:solidFill>
                  <a:srgbClr val="091D5D"/>
                </a:solidFill>
                <a:latin typeface="Arial"/>
                <a:cs typeface="Arial"/>
              </a:rPr>
              <a:t>Progress </a:t>
            </a:r>
            <a:r>
              <a:rPr lang="en-US" sz="1400" spc="-15" dirty="0" smtClean="0">
                <a:solidFill>
                  <a:srgbClr val="091D5D"/>
                </a:solidFill>
                <a:latin typeface="Arial"/>
                <a:cs typeface="Arial"/>
              </a:rPr>
              <a:t>Summaries. </a:t>
            </a: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dirty="0" smtClean="0">
                <a:solidFill>
                  <a:srgbClr val="091D5D"/>
                </a:solidFill>
                <a:latin typeface="Arial"/>
                <a:cs typeface="Arial"/>
              </a:rPr>
              <a:t>If an </a:t>
            </a:r>
            <a:r>
              <a:rPr lang="en-US" sz="1400" dirty="0">
                <a:solidFill>
                  <a:srgbClr val="091D5D"/>
                </a:solidFill>
                <a:latin typeface="Arial"/>
                <a:cs typeface="Arial"/>
              </a:rPr>
              <a:t>objective </a:t>
            </a:r>
            <a:r>
              <a:rPr lang="en-US" sz="1400" dirty="0" smtClean="0">
                <a:solidFill>
                  <a:srgbClr val="091D5D"/>
                </a:solidFill>
                <a:latin typeface="Arial"/>
                <a:cs typeface="Arial"/>
              </a:rPr>
              <a:t>is identified as in Met </a:t>
            </a:r>
            <a:r>
              <a:rPr lang="en-US" sz="1400" dirty="0">
                <a:solidFill>
                  <a:srgbClr val="091D5D"/>
                </a:solidFill>
                <a:latin typeface="Arial"/>
                <a:cs typeface="Arial"/>
              </a:rPr>
              <a:t>or </a:t>
            </a:r>
            <a:r>
              <a:rPr lang="en-US" sz="1400" dirty="0" smtClean="0">
                <a:solidFill>
                  <a:srgbClr val="091D5D"/>
                </a:solidFill>
                <a:latin typeface="Arial"/>
                <a:cs typeface="Arial"/>
              </a:rPr>
              <a:t>Discontinued status in a Progress Summary during an ISP update year, the objective will be </a:t>
            </a:r>
            <a:r>
              <a:rPr lang="en-US" sz="1400" dirty="0">
                <a:solidFill>
                  <a:srgbClr val="091D5D"/>
                </a:solidFill>
                <a:latin typeface="Arial"/>
                <a:cs typeface="Arial"/>
              </a:rPr>
              <a:t>recalled </a:t>
            </a:r>
            <a:r>
              <a:rPr lang="en-US" sz="1400" dirty="0" smtClean="0">
                <a:solidFill>
                  <a:srgbClr val="091D5D"/>
                </a:solidFill>
                <a:latin typeface="Arial"/>
                <a:cs typeface="Arial"/>
              </a:rPr>
              <a:t>in the subsequent year.</a:t>
            </a:r>
            <a:endParaRPr lang="en-US" sz="1400"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endParaRPr lang="en-US" sz="1400" dirty="0">
              <a:latin typeface="Arial"/>
              <a:cs typeface="Arial"/>
            </a:endParaRPr>
          </a:p>
          <a:p>
            <a:pPr marL="298450" marR="5080" indent="-285750">
              <a:lnSpc>
                <a:spcPct val="100000"/>
              </a:lnSpc>
              <a:buFont typeface="Arial" panose="020B0604020202020204" pitchFamily="34" charset="0"/>
              <a:buChar char="•"/>
            </a:pPr>
            <a:endParaRPr lang="en-US" sz="1400" dirty="0">
              <a:latin typeface="Arial"/>
              <a:cs typeface="Arial"/>
            </a:endParaRPr>
          </a:p>
          <a:p>
            <a:pPr marL="298450" marR="5080" indent="-285750">
              <a:lnSpc>
                <a:spcPct val="100000"/>
              </a:lnSpc>
              <a:buFont typeface="Arial" panose="020B0604020202020204" pitchFamily="34" charset="0"/>
              <a:buChar char="•"/>
            </a:pPr>
            <a:endParaRPr sz="1400" dirty="0">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71</a:t>
            </a:fld>
            <a:endParaRPr lang="en-US" dirty="0"/>
          </a:p>
        </p:txBody>
      </p:sp>
    </p:spTree>
    <p:extLst>
      <p:ext uri="{BB962C8B-B14F-4D97-AF65-F5344CB8AC3E}">
        <p14:creationId xmlns:p14="http://schemas.microsoft.com/office/powerpoint/2010/main" val="35801192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Next Steps and Notes</a:t>
            </a:r>
            <a:endParaRPr spc="-5" dirty="0"/>
          </a:p>
        </p:txBody>
      </p:sp>
      <p:sp>
        <p:nvSpPr>
          <p:cNvPr id="7" name="Right Arrow 6"/>
          <p:cNvSpPr/>
          <p:nvPr/>
        </p:nvSpPr>
        <p:spPr>
          <a:xfrm rot="5400000">
            <a:off x="3810000" y="3791149"/>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bject 6"/>
          <p:cNvSpPr/>
          <p:nvPr/>
        </p:nvSpPr>
        <p:spPr>
          <a:xfrm>
            <a:off x="228600" y="4953000"/>
            <a:ext cx="8610600" cy="433549"/>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nchor="ctr"/>
          <a:lstStyle/>
          <a:p>
            <a:pPr algn="ctr"/>
            <a:r>
              <a:rPr lang="en-US" sz="1200" b="1" dirty="0" smtClean="0">
                <a:solidFill>
                  <a:srgbClr val="00B0F0"/>
                </a:solidFill>
                <a:latin typeface="Arial" panose="020B0604020202020204" pitchFamily="34" charset="0"/>
                <a:cs typeface="Arial" panose="020B0604020202020204" pitchFamily="34" charset="0"/>
              </a:rPr>
              <a:t>Quarter 3 and Annual Forms No Longer Display</a:t>
            </a:r>
            <a:endParaRPr sz="1200" b="1" dirty="0">
              <a:solidFill>
                <a:srgbClr val="00B0F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218768" y="4471626"/>
            <a:ext cx="8608298" cy="426757"/>
          </a:xfrm>
          <a:prstGeom prst="rect">
            <a:avLst/>
          </a:prstGeom>
        </p:spPr>
      </p:pic>
      <p:sp>
        <p:nvSpPr>
          <p:cNvPr id="11" name="object 6"/>
          <p:cNvSpPr txBox="1"/>
          <p:nvPr/>
        </p:nvSpPr>
        <p:spPr>
          <a:xfrm>
            <a:off x="535940" y="1371600"/>
            <a:ext cx="7617460" cy="1154162"/>
          </a:xfrm>
          <a:prstGeom prst="rect">
            <a:avLst/>
          </a:prstGeom>
        </p:spPr>
        <p:txBody>
          <a:bodyPr vert="horz" wrap="square" lIns="0" tIns="0" rIns="0" bIns="0" rtlCol="0">
            <a:spAutoFit/>
          </a:bodyPr>
          <a:lstStyle/>
          <a:p>
            <a:pPr marL="299085" marR="5080" lvl="1" indent="-286385">
              <a:spcBef>
                <a:spcPts val="600"/>
              </a:spcBef>
              <a:buClr>
                <a:srgbClr val="091D5D"/>
              </a:buClr>
              <a:buFont typeface="Arial"/>
              <a:buChar char="•"/>
              <a:tabLst>
                <a:tab pos="299720" algn="l"/>
              </a:tabLst>
            </a:pPr>
            <a:r>
              <a:rPr lang="en-US" sz="1400" spc="-15" dirty="0">
                <a:solidFill>
                  <a:srgbClr val="091D5D"/>
                </a:solidFill>
                <a:latin typeface="Arial"/>
                <a:cs typeface="Arial"/>
              </a:rPr>
              <a:t>If an objective is determined to be met or discontinued as a part of a Semi-annual or Annual </a:t>
            </a:r>
            <a:r>
              <a:rPr lang="en-US" sz="1400" spc="-15" dirty="0" smtClean="0">
                <a:solidFill>
                  <a:srgbClr val="091D5D"/>
                </a:solidFill>
                <a:latin typeface="Arial"/>
                <a:cs typeface="Arial"/>
              </a:rPr>
              <a:t>Progress Summary, </a:t>
            </a:r>
            <a:r>
              <a:rPr lang="en-US" sz="1400" spc="-15" dirty="0">
                <a:solidFill>
                  <a:srgbClr val="091D5D"/>
                </a:solidFill>
                <a:latin typeface="Arial"/>
                <a:cs typeface="Arial"/>
              </a:rPr>
              <a:t>subsequent Progress Summaries for that objective will not be </a:t>
            </a:r>
            <a:r>
              <a:rPr lang="en-US" sz="1400" spc="-15" dirty="0" smtClean="0">
                <a:solidFill>
                  <a:srgbClr val="091D5D"/>
                </a:solidFill>
                <a:latin typeface="Arial"/>
                <a:cs typeface="Arial"/>
              </a:rPr>
              <a:t>required. </a:t>
            </a:r>
            <a:endParaRPr lang="en-US" sz="1400" spc="-15" dirty="0">
              <a:solidFill>
                <a:srgbClr val="091D5D"/>
              </a:solidFill>
              <a:latin typeface="Arial"/>
              <a:cs typeface="Arial"/>
            </a:endParaRPr>
          </a:p>
          <a:p>
            <a:pPr marL="756285" marR="5080" lvl="2" indent="-286385">
              <a:spcBef>
                <a:spcPts val="600"/>
              </a:spcBef>
              <a:buClr>
                <a:srgbClr val="091D5D"/>
              </a:buClr>
              <a:buFont typeface="Arial"/>
              <a:buChar char="•"/>
              <a:tabLst>
                <a:tab pos="299720" algn="l"/>
              </a:tabLst>
            </a:pPr>
            <a:r>
              <a:rPr lang="en-US" sz="1400" spc="-15" dirty="0">
                <a:solidFill>
                  <a:srgbClr val="091D5D"/>
                </a:solidFill>
                <a:latin typeface="Arial"/>
                <a:cs typeface="Arial"/>
              </a:rPr>
              <a:t>In the scenario below, the </a:t>
            </a:r>
            <a:r>
              <a:rPr lang="en-US" sz="1400" spc="-15" dirty="0" smtClean="0">
                <a:solidFill>
                  <a:srgbClr val="091D5D"/>
                </a:solidFill>
                <a:latin typeface="Arial"/>
                <a:cs typeface="Arial"/>
              </a:rPr>
              <a:t>Quarter </a:t>
            </a:r>
            <a:r>
              <a:rPr lang="en-US" sz="1400" spc="-15" dirty="0">
                <a:solidFill>
                  <a:srgbClr val="091D5D"/>
                </a:solidFill>
                <a:latin typeface="Arial"/>
                <a:cs typeface="Arial"/>
              </a:rPr>
              <a:t>3 and annual Progress Summaries are no longer required because the </a:t>
            </a:r>
            <a:r>
              <a:rPr lang="en-US" sz="1400" spc="-15" dirty="0" smtClean="0">
                <a:solidFill>
                  <a:srgbClr val="091D5D"/>
                </a:solidFill>
                <a:latin typeface="Arial"/>
                <a:cs typeface="Arial"/>
              </a:rPr>
              <a:t>Objective </a:t>
            </a:r>
            <a:r>
              <a:rPr lang="en-US" sz="1400" spc="-15" dirty="0">
                <a:solidFill>
                  <a:srgbClr val="091D5D"/>
                </a:solidFill>
                <a:latin typeface="Arial"/>
                <a:cs typeface="Arial"/>
              </a:rPr>
              <a:t>is deemed to be met in the Semi-Annual </a:t>
            </a:r>
            <a:r>
              <a:rPr lang="en-US" sz="1400" spc="-15" dirty="0" smtClean="0">
                <a:solidFill>
                  <a:srgbClr val="091D5D"/>
                </a:solidFill>
                <a:latin typeface="Arial"/>
                <a:cs typeface="Arial"/>
              </a:rPr>
              <a:t>Progress Summary.</a:t>
            </a:r>
            <a:endParaRPr lang="en-US" sz="1400" spc="-15" dirty="0">
              <a:solidFill>
                <a:srgbClr val="091D5D"/>
              </a:solidFill>
              <a:latin typeface="Arial"/>
              <a:cs typeface="Arial"/>
            </a:endParaRPr>
          </a:p>
        </p:txBody>
      </p:sp>
      <p:grpSp>
        <p:nvGrpSpPr>
          <p:cNvPr id="4" name="Group 3"/>
          <p:cNvGrpSpPr/>
          <p:nvPr/>
        </p:nvGrpSpPr>
        <p:grpSpPr>
          <a:xfrm>
            <a:off x="236060" y="2898589"/>
            <a:ext cx="8705843" cy="682811"/>
            <a:chOff x="236060" y="2898589"/>
            <a:chExt cx="8705843" cy="682811"/>
          </a:xfrm>
        </p:grpSpPr>
        <p:pic>
          <p:nvPicPr>
            <p:cNvPr id="9" name="Picture 8"/>
            <p:cNvPicPr>
              <a:picLocks noChangeAspect="1"/>
            </p:cNvPicPr>
            <p:nvPr/>
          </p:nvPicPr>
          <p:blipFill>
            <a:blip r:embed="rId4"/>
            <a:stretch>
              <a:fillRect/>
            </a:stretch>
          </p:blipFill>
          <p:spPr>
            <a:xfrm>
              <a:off x="236060" y="2898589"/>
              <a:ext cx="8705843" cy="682811"/>
            </a:xfrm>
            <a:prstGeom prst="rect">
              <a:avLst/>
            </a:prstGeom>
          </p:spPr>
        </p:pic>
        <p:pic>
          <p:nvPicPr>
            <p:cNvPr id="12" name="Picture 11"/>
            <p:cNvPicPr>
              <a:picLocks noChangeAspect="1"/>
            </p:cNvPicPr>
            <p:nvPr/>
          </p:nvPicPr>
          <p:blipFill>
            <a:blip r:embed="rId5"/>
            <a:stretch>
              <a:fillRect/>
            </a:stretch>
          </p:blipFill>
          <p:spPr>
            <a:xfrm>
              <a:off x="609600" y="3429000"/>
              <a:ext cx="73152" cy="73152"/>
            </a:xfrm>
            <a:prstGeom prst="rect">
              <a:avLst/>
            </a:prstGeom>
          </p:spPr>
        </p:pic>
      </p:grpSp>
      <p:sp>
        <p:nvSpPr>
          <p:cNvPr id="5" name="Slide Number Placeholder 4"/>
          <p:cNvSpPr>
            <a:spLocks noGrp="1"/>
          </p:cNvSpPr>
          <p:nvPr>
            <p:ph type="sldNum" sz="quarter" idx="7"/>
          </p:nvPr>
        </p:nvSpPr>
        <p:spPr/>
        <p:txBody>
          <a:bodyPr/>
          <a:lstStyle/>
          <a:p>
            <a:pPr algn="r"/>
            <a:fld id="{81D60167-4931-47E6-BA6A-407CBD079E47}" type="slidenum">
              <a:rPr lang="en-US" smtClean="0"/>
              <a:pPr algn="r"/>
              <a:t>72</a:t>
            </a:fld>
            <a:endParaRPr lang="en-US" dirty="0"/>
          </a:p>
        </p:txBody>
      </p:sp>
      <p:sp>
        <p:nvSpPr>
          <p:cNvPr id="3" name="TextBox 2"/>
          <p:cNvSpPr txBox="1"/>
          <p:nvPr/>
        </p:nvSpPr>
        <p:spPr>
          <a:xfrm>
            <a:off x="911225" y="5558224"/>
            <a:ext cx="7315200" cy="595741"/>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vert="horz" wrap="square" lIns="88900" tIns="88900" rIns="88900" bIns="88900" rtlCol="0" anchor="ctr">
            <a:noAutofit/>
          </a:bodyPr>
          <a:lstStyle/>
          <a:p>
            <a:pPr algn="ctr">
              <a:spcBef>
                <a:spcPct val="20000"/>
              </a:spcBef>
              <a:spcAft>
                <a:spcPct val="0"/>
              </a:spcAft>
            </a:pPr>
            <a:r>
              <a:rPr lang="en-US" sz="1400" b="1" dirty="0" smtClean="0">
                <a:solidFill>
                  <a:schemeClr val="tx2"/>
                </a:solidFill>
              </a:rPr>
              <a:t>Regardless of whether the objective has been deemed to be met or discontinued the objective will still be recalled and require update in an ISP update year</a:t>
            </a:r>
          </a:p>
        </p:txBody>
      </p:sp>
    </p:spTree>
    <p:extLst>
      <p:ext uri="{BB962C8B-B14F-4D97-AF65-F5344CB8AC3E}">
        <p14:creationId xmlns:p14="http://schemas.microsoft.com/office/powerpoint/2010/main" val="23774649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Next Steps and Notes</a:t>
            </a:r>
            <a:endParaRPr spc="-5"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73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43399432"/>
              </p:ext>
            </p:extLst>
          </p:nvPr>
        </p:nvGraphicFramePr>
        <p:xfrm>
          <a:off x="668338" y="1102492"/>
          <a:ext cx="7807324" cy="5298308"/>
        </p:xfrm>
        <a:graphic>
          <a:graphicData uri="http://schemas.openxmlformats.org/drawingml/2006/table">
            <a:tbl>
              <a:tblPr/>
              <a:tblGrid>
                <a:gridCol w="2584114"/>
                <a:gridCol w="1855614"/>
                <a:gridCol w="2474152"/>
                <a:gridCol w="893444"/>
              </a:tblGrid>
              <a:tr h="252070">
                <a:tc>
                  <a:txBody>
                    <a:bodyPr/>
                    <a:lstStyle/>
                    <a:p>
                      <a:pPr marL="0" marR="0" algn="ctr" fontAlgn="base">
                        <a:spcBef>
                          <a:spcPts val="385"/>
                        </a:spcBef>
                        <a:spcAft>
                          <a:spcPts val="0"/>
                        </a:spcAft>
                      </a:pPr>
                      <a:r>
                        <a:rPr lang="en-US"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347345" marR="0" indent="-347345" algn="ctr" fontAlgn="base">
                        <a:spcBef>
                          <a:spcPts val="0"/>
                        </a:spcBef>
                        <a:spcAft>
                          <a:spcPts val="0"/>
                        </a:spcAft>
                      </a:pPr>
                      <a:r>
                        <a:rPr lang="en-US"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End User</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347345" marR="0" indent="-347345" algn="ctr" fontAlgn="base">
                        <a:spcBef>
                          <a:spcPts val="0"/>
                        </a:spcBef>
                        <a:spcAft>
                          <a:spcPts val="0"/>
                        </a:spcAft>
                      </a:pPr>
                      <a:r>
                        <a:rPr lang="en-US" sz="1000" b="1" kern="12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Regulations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347345" marR="0" indent="-347345" algn="ctr" fontAlgn="base">
                        <a:spcBef>
                          <a:spcPts val="0"/>
                        </a:spcBef>
                        <a:spcAft>
                          <a:spcPts val="0"/>
                        </a:spcAft>
                      </a:pPr>
                      <a:r>
                        <a:rPr lang="en-US"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Alert?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467488">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Consult with Guardian and Individual on required Assessments, Vision, and Goals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Service Coordinator</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45-60 days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prior to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No</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028">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Notification of ISP meeting and request for Assessments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Service Coordinator</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30 days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prior to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Yes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028">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Create and enter proposed Goals for the individual</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Providers and DDS Staff</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N/A</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No</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085">
                <a:tc>
                  <a:txBody>
                    <a:bodyPr/>
                    <a:lstStyle/>
                    <a:p>
                      <a:pPr marL="0" marR="0" algn="ctr" fontAlgn="base">
                        <a:spcBef>
                          <a:spcPts val="0"/>
                        </a:spcBef>
                        <a:spcAft>
                          <a:spcPts val="0"/>
                        </a:spcAft>
                      </a:pPr>
                      <a:r>
                        <a:rPr lang="en-US" sz="1100" kern="1200" dirty="0" smtClean="0">
                          <a:effectLst/>
                          <a:latin typeface="Arial" panose="020B0604020202020204" pitchFamily="34" charset="0"/>
                          <a:ea typeface="Times New Roman" panose="02020603050405020304" pitchFamily="18" charset="0"/>
                          <a:cs typeface="Arial" panose="020B0604020202020204" pitchFamily="34" charset="0"/>
                        </a:rPr>
                        <a:t>Assessments and Proposed Objectives &amp; Support Strategies submitted</a:t>
                      </a:r>
                      <a:endParaRPr lang="en-US" sz="11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base">
                        <a:spcBef>
                          <a:spcPts val="0"/>
                        </a:spcBef>
                        <a:spcAft>
                          <a:spcPts val="0"/>
                        </a:spcAft>
                      </a:pPr>
                      <a:r>
                        <a:rPr lang="en-US" sz="1100" kern="1200" dirty="0" smtClean="0">
                          <a:effectLst/>
                          <a:latin typeface="Arial" panose="020B0604020202020204" pitchFamily="34" charset="0"/>
                          <a:ea typeface="Times New Roman" panose="02020603050405020304" pitchFamily="18" charset="0"/>
                          <a:cs typeface="Arial" panose="020B0604020202020204" pitchFamily="34" charset="0"/>
                        </a:rPr>
                        <a:t>to Service Coordinator</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Providers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15 days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prior to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Yes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206">
                <a:tc>
                  <a:txBody>
                    <a:bodyPr/>
                    <a:lstStyle/>
                    <a:p>
                      <a:pPr marL="0" marR="0"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Annual</a:t>
                      </a:r>
                      <a:r>
                        <a:rPr lang="en-US" sz="1100" baseline="0" dirty="0" smtClean="0">
                          <a:effectLst/>
                          <a:latin typeface="Arial" panose="020B0604020202020204" pitchFamily="34" charset="0"/>
                          <a:ea typeface="Times New Roman" panose="02020603050405020304" pitchFamily="18" charset="0"/>
                          <a:cs typeface="Times New Roman" panose="02020603050405020304" pitchFamily="18" charset="0"/>
                        </a:rPr>
                        <a:t> Progress Summary Due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7345" marR="0" indent="-347345"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Service Coordinators and Providers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7345" marR="0" indent="-347345"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15 days prior</a:t>
                      </a:r>
                      <a:r>
                        <a:rPr lang="en-US" sz="1100" baseline="0" dirty="0" smtClean="0">
                          <a:effectLst/>
                          <a:latin typeface="Arial" panose="020B0604020202020204" pitchFamily="34" charset="0"/>
                          <a:ea typeface="Times New Roman" panose="02020603050405020304" pitchFamily="18" charset="0"/>
                          <a:cs typeface="Times New Roman" panose="02020603050405020304" pitchFamily="18" charset="0"/>
                        </a:rPr>
                        <a:t> to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7345" marR="0" indent="-347345"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11028">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Review and approval or request for revision of submitted documents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Service Coordinator</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7 days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prior to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Yes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072">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Print documents for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Providers and DDS staff</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N/A</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No</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085">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Revise ISP documents if required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Providers and DDS staff</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Up to 45 days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after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71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Depends on the type of revision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028">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ISP Mailed to ISP Team</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Service Coordinator</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45 Days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after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No</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028">
                <a:tc>
                  <a:txBody>
                    <a:bodyPr/>
                    <a:lstStyle/>
                    <a:p>
                      <a:pPr marL="0" marR="0"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Semi-Annual Progress Summary Due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75000"/>
                      </a:schemeClr>
                    </a:solidFill>
                  </a:tcPr>
                </a:tc>
                <a:tc>
                  <a:txBody>
                    <a:bodyPr/>
                    <a:lstStyle/>
                    <a:p>
                      <a:pPr marL="347345" marR="0" indent="-347345"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Service Coordinators</a:t>
                      </a:r>
                      <a:r>
                        <a:rPr lang="en-US" sz="1100" baseline="0" dirty="0" smtClean="0">
                          <a:effectLst/>
                          <a:latin typeface="Arial" panose="020B0604020202020204" pitchFamily="34" charset="0"/>
                          <a:ea typeface="Times New Roman" panose="02020603050405020304" pitchFamily="18" charset="0"/>
                          <a:cs typeface="Times New Roman" panose="02020603050405020304" pitchFamily="18" charset="0"/>
                        </a:rPr>
                        <a:t> and Providers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75000"/>
                      </a:schemeClr>
                    </a:solidFill>
                  </a:tcPr>
                </a:tc>
                <a:tc>
                  <a:txBody>
                    <a:bodyPr/>
                    <a:lstStyle/>
                    <a:p>
                      <a:pPr marL="347345" marR="0" indent="-347345"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180 Days after</a:t>
                      </a:r>
                      <a:r>
                        <a:rPr lang="en-US" sz="1100" baseline="0" dirty="0" smtClean="0">
                          <a:effectLst/>
                          <a:latin typeface="Arial" panose="020B0604020202020204" pitchFamily="34" charset="0"/>
                          <a:ea typeface="Times New Roman" panose="02020603050405020304" pitchFamily="18" charset="0"/>
                          <a:cs typeface="Times New Roman" panose="02020603050405020304" pitchFamily="18" charset="0"/>
                        </a:rPr>
                        <a:t>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75000"/>
                      </a:schemeClr>
                    </a:solidFill>
                  </a:tcPr>
                </a:tc>
                <a:tc>
                  <a:txBody>
                    <a:bodyPr/>
                    <a:lstStyle/>
                    <a:p>
                      <a:pPr marL="347345" marR="0" indent="-347345"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41460506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563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dirty="0"/>
              <a:t>3</a:t>
            </a:r>
            <a:r>
              <a:rPr dirty="0" smtClean="0"/>
              <a:t> </a:t>
            </a:r>
            <a:r>
              <a:rPr lang="en-US" spc="5" dirty="0" smtClean="0"/>
              <a:t>Summary</a:t>
            </a:r>
            <a:endParaRPr spc="-5" dirty="0"/>
          </a:p>
        </p:txBody>
      </p:sp>
      <p:sp>
        <p:nvSpPr>
          <p:cNvPr id="4" name="object 4"/>
          <p:cNvSpPr txBox="1"/>
          <p:nvPr/>
        </p:nvSpPr>
        <p:spPr>
          <a:xfrm>
            <a:off x="535761" y="1188506"/>
            <a:ext cx="7617460" cy="1538883"/>
          </a:xfrm>
          <a:prstGeom prst="rect">
            <a:avLst/>
          </a:prstGeom>
        </p:spPr>
        <p:txBody>
          <a:bodyPr vert="horz" wrap="square" lIns="0" tIns="0" rIns="0" bIns="0" rtlCol="0" anchor="t">
            <a:spAutoFit/>
          </a:bodyPr>
          <a:lstStyle/>
          <a:p>
            <a:pPr marL="12700"/>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10" dirty="0" smtClean="0">
                <a:solidFill>
                  <a:srgbClr val="091D5D"/>
                </a:solidFill>
                <a:latin typeface="Arial"/>
                <a:cs typeface="Arial"/>
              </a:rPr>
              <a:t>c</a:t>
            </a:r>
            <a:r>
              <a:rPr sz="1600" b="1" spc="-15" dirty="0" smtClean="0">
                <a:solidFill>
                  <a:srgbClr val="091D5D"/>
                </a:solidFill>
                <a:latin typeface="Arial"/>
                <a:cs typeface="Arial"/>
              </a:rPr>
              <a:t>o</a:t>
            </a:r>
            <a:r>
              <a:rPr sz="1600" b="1" spc="-50" dirty="0" smtClean="0">
                <a:solidFill>
                  <a:srgbClr val="091D5D"/>
                </a:solidFill>
                <a:latin typeface="Arial"/>
                <a:cs typeface="Arial"/>
              </a:rPr>
              <a:t>v</a:t>
            </a:r>
            <a:r>
              <a:rPr sz="1600" b="1" spc="-10" dirty="0" smtClean="0">
                <a:solidFill>
                  <a:srgbClr val="091D5D"/>
                </a:solidFill>
                <a:latin typeface="Arial"/>
                <a:cs typeface="Arial"/>
              </a:rPr>
              <a:t>er</a:t>
            </a:r>
            <a:r>
              <a:rPr lang="en-US" sz="1600" b="1" spc="-10" dirty="0" smtClean="0">
                <a:solidFill>
                  <a:srgbClr val="091D5D"/>
                </a:solidFill>
                <a:latin typeface="Arial"/>
                <a:cs typeface="Arial"/>
              </a:rPr>
              <a:t>ed</a:t>
            </a:r>
            <a:r>
              <a:rPr sz="1600" b="1" spc="-10" dirty="0" smtClean="0">
                <a:solidFill>
                  <a:srgbClr val="091D5D"/>
                </a:solidFill>
                <a:latin typeface="Arial"/>
                <a:cs typeface="Arial"/>
              </a:rPr>
              <a:t>:</a:t>
            </a:r>
            <a:endParaRPr lang="en-US" sz="1600" b="1" spc="-10" dirty="0" smtClean="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Overview of Progress Summaries</a:t>
            </a: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Progress Summary Review Switchboard</a:t>
            </a:r>
            <a:endParaRPr lang="en-US" sz="1600" spc="-10" dirty="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a:solidFill>
                  <a:srgbClr val="091D5D"/>
                </a:solidFill>
                <a:latin typeface="Arial"/>
                <a:cs typeface="Arial"/>
              </a:rPr>
              <a:t>	Scenario: </a:t>
            </a:r>
            <a:r>
              <a:rPr lang="en-US" sz="1600" spc="-10" dirty="0" smtClean="0">
                <a:solidFill>
                  <a:srgbClr val="091D5D"/>
                </a:solidFill>
                <a:latin typeface="Arial"/>
                <a:cs typeface="Arial"/>
              </a:rPr>
              <a:t>Complete a Progress Summary</a:t>
            </a:r>
            <a:endParaRPr lang="en-US" sz="1600" spc="-10" dirty="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Scenario</a:t>
            </a:r>
            <a:r>
              <a:rPr lang="en-US" sz="1600" spc="-10" dirty="0">
                <a:solidFill>
                  <a:srgbClr val="091D5D"/>
                </a:solidFill>
                <a:latin typeface="Arial"/>
                <a:cs typeface="Arial"/>
              </a:rPr>
              <a:t>: </a:t>
            </a:r>
            <a:r>
              <a:rPr lang="en-US" sz="1600" spc="-10" dirty="0" smtClean="0">
                <a:solidFill>
                  <a:srgbClr val="091D5D"/>
                </a:solidFill>
                <a:latin typeface="Arial"/>
                <a:cs typeface="Arial"/>
              </a:rPr>
              <a:t>Revise a Progress Summary </a:t>
            </a:r>
            <a:endParaRPr sz="1600" spc="-10" dirty="0">
              <a:solidFill>
                <a:srgbClr val="091D5D"/>
              </a:solidFill>
              <a:latin typeface="Arial"/>
              <a:cs typeface="Arial"/>
            </a:endParaRPr>
          </a:p>
        </p:txBody>
      </p:sp>
      <p:sp>
        <p:nvSpPr>
          <p:cNvPr id="5" name="Slide Number Placeholder 4"/>
          <p:cNvSpPr>
            <a:spLocks noGrp="1"/>
          </p:cNvSpPr>
          <p:nvPr>
            <p:ph type="sldNum" sz="quarter" idx="7"/>
          </p:nvPr>
        </p:nvSpPr>
        <p:spPr/>
        <p:txBody>
          <a:bodyPr/>
          <a:lstStyle/>
          <a:p>
            <a:pPr algn="r"/>
            <a:fld id="{81D60167-4931-47E6-BA6A-407CBD079E47}" type="slidenum">
              <a:rPr lang="en-US" smtClean="0">
                <a:solidFill>
                  <a:prstClr val="black">
                    <a:tint val="75000"/>
                  </a:prstClr>
                </a:solidFill>
              </a:rPr>
              <a:pPr algn="r"/>
              <a:t>74</a:t>
            </a:fld>
            <a:endParaRPr lang="en-US" dirty="0">
              <a:solidFill>
                <a:prstClr val="black">
                  <a:tint val="75000"/>
                </a:prstClr>
              </a:solidFill>
            </a:endParaRPr>
          </a:p>
        </p:txBody>
      </p:sp>
    </p:spTree>
    <p:extLst>
      <p:ext uri="{BB962C8B-B14F-4D97-AF65-F5344CB8AC3E}">
        <p14:creationId xmlns:p14="http://schemas.microsoft.com/office/powerpoint/2010/main" val="25242202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913755" cy="369332"/>
          </a:xfrm>
          <a:prstGeom prst="rect">
            <a:avLst/>
          </a:prstGeom>
        </p:spPr>
        <p:txBody>
          <a:bodyPr vert="horz" wrap="square" lIns="0" tIns="0" rIns="0" bIns="0" rtlCol="0">
            <a:spAutoFit/>
          </a:bodyPr>
          <a:lstStyle/>
          <a:p>
            <a:pPr marL="12700"/>
            <a:r>
              <a:rPr lang="en-US" sz="2400" b="1" spc="-5" dirty="0" smtClean="0">
                <a:solidFill>
                  <a:srgbClr val="FFFFFF"/>
                </a:solidFill>
                <a:latin typeface="Arial"/>
                <a:cs typeface="Arial"/>
              </a:rPr>
              <a:t>Chapter </a:t>
            </a:r>
            <a:r>
              <a:rPr lang="en-US" sz="2400" b="1" spc="-5" dirty="0">
                <a:solidFill>
                  <a:srgbClr val="FFFFFF"/>
                </a:solidFill>
                <a:latin typeface="Arial"/>
                <a:cs typeface="Arial"/>
              </a:rPr>
              <a:t>4</a:t>
            </a:r>
            <a:r>
              <a:rPr lang="en-US" sz="2400" b="1" spc="-5" dirty="0" smtClean="0">
                <a:solidFill>
                  <a:srgbClr val="FFFFFF"/>
                </a:solidFill>
                <a:latin typeface="Arial"/>
                <a:cs typeface="Arial"/>
              </a:rPr>
              <a:t>: Progress Summary Report</a:t>
            </a:r>
            <a:endParaRPr sz="2400" dirty="0">
              <a:solidFill>
                <a:prstClr val="black"/>
              </a:solidFill>
              <a:latin typeface="Arial"/>
              <a:cs typeface="Arial"/>
            </a:endParaRPr>
          </a:p>
        </p:txBody>
      </p:sp>
      <p:grpSp>
        <p:nvGrpSpPr>
          <p:cNvPr id="14" name="Group 13"/>
          <p:cNvGrpSpPr/>
          <p:nvPr/>
        </p:nvGrpSpPr>
        <p:grpSpPr>
          <a:xfrm>
            <a:off x="984885" y="6345935"/>
            <a:ext cx="7174230" cy="408658"/>
            <a:chOff x="1998345" y="6345935"/>
            <a:chExt cx="7174230" cy="408658"/>
          </a:xfrm>
        </p:grpSpPr>
        <p:grpSp>
          <p:nvGrpSpPr>
            <p:cNvPr id="15" name="Group 14"/>
            <p:cNvGrpSpPr/>
            <p:nvPr/>
          </p:nvGrpSpPr>
          <p:grpSpPr>
            <a:xfrm>
              <a:off x="1998345" y="6345935"/>
              <a:ext cx="7174230" cy="408658"/>
              <a:chOff x="1998345" y="6345935"/>
              <a:chExt cx="7174230" cy="408658"/>
            </a:xfrm>
          </p:grpSpPr>
          <p:grpSp>
            <p:nvGrpSpPr>
              <p:cNvPr id="18" name="Group 17"/>
              <p:cNvGrpSpPr/>
              <p:nvPr/>
            </p:nvGrpSpPr>
            <p:grpSpPr>
              <a:xfrm>
                <a:off x="1998345" y="6345935"/>
                <a:ext cx="5147310" cy="408658"/>
                <a:chOff x="2503170" y="6483096"/>
                <a:chExt cx="5147310" cy="408658"/>
              </a:xfrm>
            </p:grpSpPr>
            <p:sp>
              <p:nvSpPr>
                <p:cNvPr id="21"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solidFill>
                      <a:prstClr val="black"/>
                    </a:solidFill>
                  </a:endParaRPr>
                </a:p>
              </p:txBody>
            </p:sp>
            <p:sp>
              <p:nvSpPr>
                <p:cNvPr id="22" name="object 4"/>
                <p:cNvSpPr txBox="1"/>
                <p:nvPr/>
              </p:nvSpPr>
              <p:spPr>
                <a:xfrm>
                  <a:off x="2721699" y="6546172"/>
                  <a:ext cx="592455" cy="338554"/>
                </a:xfrm>
                <a:prstGeom prst="rect">
                  <a:avLst/>
                </a:prstGeom>
              </p:spPr>
              <p:txBody>
                <a:bodyPr vert="horz" wrap="square" lIns="0" tIns="0" rIns="0" bIns="0" rtlCol="0">
                  <a:spAutoFit/>
                </a:bodyPr>
                <a:lstStyle/>
                <a:p>
                  <a:pPr marL="12700"/>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1</a:t>
                  </a:r>
                </a:p>
              </p:txBody>
            </p:sp>
            <p:sp>
              <p:nvSpPr>
                <p:cNvPr id="23"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24" name="object 6"/>
                <p:cNvSpPr txBox="1"/>
                <p:nvPr/>
              </p:nvSpPr>
              <p:spPr>
                <a:xfrm>
                  <a:off x="3768805"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2</a:t>
                  </a:r>
                  <a:endParaRPr sz="1100" dirty="0">
                    <a:solidFill>
                      <a:prstClr val="black"/>
                    </a:solidFill>
                    <a:latin typeface="Arial"/>
                    <a:cs typeface="Arial"/>
                  </a:endParaRPr>
                </a:p>
              </p:txBody>
            </p:sp>
            <p:sp>
              <p:nvSpPr>
                <p:cNvPr id="25"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solidFill>
                      <a:prstClr val="black"/>
                    </a:solidFill>
                  </a:endParaRPr>
                </a:p>
              </p:txBody>
            </p:sp>
            <p:sp>
              <p:nvSpPr>
                <p:cNvPr id="26" name="object 8"/>
                <p:cNvSpPr txBox="1"/>
                <p:nvPr/>
              </p:nvSpPr>
              <p:spPr>
                <a:xfrm>
                  <a:off x="4782027" y="6546172"/>
                  <a:ext cx="592455" cy="338554"/>
                </a:xfrm>
                <a:prstGeom prst="rect">
                  <a:avLst/>
                </a:prstGeom>
              </p:spPr>
              <p:txBody>
                <a:bodyPr vert="horz" wrap="square" lIns="0" tIns="0" rIns="0" bIns="0" rtlCol="0">
                  <a:spAutoFit/>
                </a:bodyPr>
                <a:lstStyle/>
                <a:p>
                  <a:pPr marL="12700"/>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3</a:t>
                  </a:r>
                </a:p>
              </p:txBody>
            </p:sp>
            <p:sp>
              <p:nvSpPr>
                <p:cNvPr id="27"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92D050"/>
                </a:solidFill>
              </p:spPr>
              <p:txBody>
                <a:bodyPr wrap="square" lIns="0" tIns="0" rIns="0" bIns="0" rtlCol="0"/>
                <a:lstStyle/>
                <a:p>
                  <a:endParaRPr dirty="0">
                    <a:solidFill>
                      <a:prstClr val="black"/>
                    </a:solidFill>
                  </a:endParaRPr>
                </a:p>
              </p:txBody>
            </p:sp>
            <p:sp>
              <p:nvSpPr>
                <p:cNvPr id="28" name="object 10"/>
                <p:cNvSpPr txBox="1"/>
                <p:nvPr/>
              </p:nvSpPr>
              <p:spPr>
                <a:xfrm>
                  <a:off x="5795248" y="6546172"/>
                  <a:ext cx="592455" cy="338554"/>
                </a:xfrm>
                <a:prstGeom prst="rect">
                  <a:avLst/>
                </a:prstGeom>
              </p:spPr>
              <p:txBody>
                <a:bodyPr vert="horz" wrap="square" lIns="0" tIns="0" rIns="0" bIns="0" rtlCol="0">
                  <a:spAutoFit/>
                </a:bodyPr>
                <a:lstStyle/>
                <a:p>
                  <a:pPr marL="12700"/>
                  <a:r>
                    <a:rPr lang="en-US" sz="1100" spc="-5" dirty="0" smtClean="0">
                      <a:solidFill>
                        <a:prstClr val="white"/>
                      </a:solidFill>
                      <a:latin typeface="Arial"/>
                      <a:cs typeface="Arial"/>
                    </a:rPr>
                    <a:t>Chapter</a:t>
                  </a:r>
                  <a:r>
                    <a:rPr sz="1100" spc="-10" dirty="0" smtClean="0">
                      <a:solidFill>
                        <a:prstClr val="white"/>
                      </a:solidFill>
                      <a:latin typeface="Arial"/>
                      <a:cs typeface="Arial"/>
                    </a:rPr>
                    <a:t> </a:t>
                  </a:r>
                  <a:r>
                    <a:rPr sz="1100" dirty="0">
                      <a:solidFill>
                        <a:prstClr val="white"/>
                      </a:solidFill>
                      <a:latin typeface="Arial"/>
                      <a:cs typeface="Arial"/>
                    </a:rPr>
                    <a:t>4</a:t>
                  </a:r>
                </a:p>
              </p:txBody>
            </p:sp>
            <p:sp>
              <p:nvSpPr>
                <p:cNvPr id="29"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30" name="object 10"/>
                <p:cNvSpPr txBox="1"/>
                <p:nvPr/>
              </p:nvSpPr>
              <p:spPr>
                <a:xfrm>
                  <a:off x="6804897" y="6553200"/>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lang="en-US" sz="1100" dirty="0">
                      <a:solidFill>
                        <a:srgbClr val="1F497D"/>
                      </a:solidFill>
                      <a:latin typeface="Arial"/>
                      <a:cs typeface="Arial"/>
                    </a:rPr>
                    <a:t>5</a:t>
                  </a:r>
                  <a:endParaRPr sz="1100" dirty="0">
                    <a:solidFill>
                      <a:prstClr val="black"/>
                    </a:solidFill>
                    <a:latin typeface="Arial"/>
                    <a:cs typeface="Arial"/>
                  </a:endParaRPr>
                </a:p>
              </p:txBody>
            </p:sp>
          </p:grpSp>
          <p:sp>
            <p:nvSpPr>
              <p:cNvPr id="19"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20"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grpSp>
        <p:sp>
          <p:nvSpPr>
            <p:cNvPr id="16" name="TextBox 15"/>
            <p:cNvSpPr txBox="1"/>
            <p:nvPr/>
          </p:nvSpPr>
          <p:spPr>
            <a:xfrm>
              <a:off x="7228028"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6</a:t>
              </a:r>
              <a:endParaRPr lang="en-US" sz="1100"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8244124"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7</a:t>
              </a:r>
              <a:endParaRPr lang="en-US" sz="1100" dirty="0">
                <a:solidFill>
                  <a:srgbClr val="002060"/>
                </a:solidFill>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7"/>
          </p:nvPr>
        </p:nvSpPr>
        <p:spPr/>
        <p:txBody>
          <a:bodyPr/>
          <a:lstStyle/>
          <a:p>
            <a:pPr algn="r"/>
            <a:fld id="{3F60DBFB-C06E-4CD8-A9EF-C81439A560F9}" type="slidenum">
              <a:rPr lang="en-US" smtClean="0"/>
              <a:pPr algn="r"/>
              <a:t>75</a:t>
            </a:fld>
            <a:endParaRPr lang="en-US" dirty="0"/>
          </a:p>
        </p:txBody>
      </p:sp>
    </p:spTree>
    <p:extLst>
      <p:ext uri="{BB962C8B-B14F-4D97-AF65-F5344CB8AC3E}">
        <p14:creationId xmlns:p14="http://schemas.microsoft.com/office/powerpoint/2010/main" val="40743735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78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dirty="0" smtClean="0"/>
              <a:t>4</a:t>
            </a:r>
            <a:r>
              <a:rPr dirty="0" smtClean="0"/>
              <a:t> </a:t>
            </a:r>
            <a:r>
              <a:rPr spc="5" dirty="0"/>
              <a:t>O</a:t>
            </a:r>
            <a:r>
              <a:rPr dirty="0"/>
              <a:t>v</a:t>
            </a:r>
            <a:r>
              <a:rPr spc="-5" dirty="0"/>
              <a:t>e</a:t>
            </a:r>
            <a:r>
              <a:rPr dirty="0"/>
              <a:t>rv</a:t>
            </a:r>
            <a:r>
              <a:rPr spc="-5" dirty="0"/>
              <a:t>iew</a:t>
            </a:r>
          </a:p>
        </p:txBody>
      </p:sp>
      <p:sp>
        <p:nvSpPr>
          <p:cNvPr id="4" name="object 4"/>
          <p:cNvSpPr txBox="1"/>
          <p:nvPr/>
        </p:nvSpPr>
        <p:spPr>
          <a:xfrm>
            <a:off x="535761" y="1188506"/>
            <a:ext cx="7620000" cy="569387"/>
          </a:xfrm>
          <a:prstGeom prst="rect">
            <a:avLst/>
          </a:prstGeom>
        </p:spPr>
        <p:txBody>
          <a:bodyPr vert="horz" wrap="square" lIns="0" tIns="0" rIns="0" bIns="0" rtlCol="0" anchor="b">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25" dirty="0">
                <a:solidFill>
                  <a:srgbClr val="091D5D"/>
                </a:solidFill>
                <a:latin typeface="Arial"/>
                <a:cs typeface="Arial"/>
              </a:rPr>
              <a:t>w</a:t>
            </a:r>
            <a:r>
              <a:rPr sz="1600" b="1" spc="-5" dirty="0">
                <a:solidFill>
                  <a:srgbClr val="091D5D"/>
                </a:solidFill>
                <a:latin typeface="Arial"/>
                <a:cs typeface="Arial"/>
              </a:rPr>
              <a:t>ill</a:t>
            </a:r>
            <a:r>
              <a:rPr sz="1600" b="1" spc="-15" dirty="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a:t>
            </a:r>
            <a:r>
              <a:rPr sz="1600" b="1" spc="-10" dirty="0" smtClean="0">
                <a:solidFill>
                  <a:srgbClr val="091D5D"/>
                </a:solidFill>
                <a:latin typeface="Arial"/>
                <a:cs typeface="Arial"/>
              </a:rPr>
              <a:t>:</a:t>
            </a:r>
            <a:endParaRPr lang="en-US" sz="1600" b="1" spc="-10" dirty="0" smtClean="0">
              <a:solidFill>
                <a:srgbClr val="091D5D"/>
              </a:solidFill>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0" dirty="0">
                <a:solidFill>
                  <a:srgbClr val="091D5D"/>
                </a:solidFill>
                <a:latin typeface="Arial"/>
                <a:cs typeface="Arial"/>
              </a:rPr>
              <a:t>Scenario: Accessing the </a:t>
            </a:r>
            <a:r>
              <a:rPr lang="en-US" sz="1600" spc="-10" dirty="0" smtClean="0">
                <a:solidFill>
                  <a:srgbClr val="091D5D"/>
                </a:solidFill>
                <a:latin typeface="Arial"/>
                <a:cs typeface="Arial"/>
              </a:rPr>
              <a:t>Progress Summary Report</a:t>
            </a:r>
            <a:endParaRPr lang="en-US" sz="1600" spc="-10" dirty="0">
              <a:solidFill>
                <a:srgbClr val="091D5D"/>
              </a:solidFill>
              <a:latin typeface="Arial"/>
              <a:cs typeface="Arial"/>
            </a:endParaRPr>
          </a:p>
        </p:txBody>
      </p:sp>
      <p:sp>
        <p:nvSpPr>
          <p:cNvPr id="7" name="Slide Number Placeholder 6"/>
          <p:cNvSpPr>
            <a:spLocks noGrp="1"/>
          </p:cNvSpPr>
          <p:nvPr>
            <p:ph type="sldNum" sz="quarter" idx="7"/>
          </p:nvPr>
        </p:nvSpPr>
        <p:spPr/>
        <p:txBody>
          <a:bodyPr/>
          <a:lstStyle/>
          <a:p>
            <a:pPr algn="r"/>
            <a:fld id="{3F60DBFB-C06E-4CD8-A9EF-C81439A560F9}" type="slidenum">
              <a:rPr lang="en-US" smtClean="0"/>
              <a:pPr algn="r"/>
              <a:t>76</a:t>
            </a:fld>
            <a:endParaRPr lang="en-US" dirty="0"/>
          </a:p>
        </p:txBody>
      </p:sp>
    </p:spTree>
    <p:extLst>
      <p:ext uri="{BB962C8B-B14F-4D97-AF65-F5344CB8AC3E}">
        <p14:creationId xmlns:p14="http://schemas.microsoft.com/office/powerpoint/2010/main" val="28217768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8190548" cy="369332"/>
          </a:xfrm>
          <a:prstGeom prst="rect">
            <a:avLst/>
          </a:prstGeom>
        </p:spPr>
        <p:txBody>
          <a:bodyPr vert="horz" wrap="square" lIns="0" tIns="0" rIns="0" bIns="0" rtlCol="0">
            <a:spAutoFit/>
          </a:bodyPr>
          <a:lstStyle/>
          <a:p>
            <a:pPr marL="12700"/>
            <a:r>
              <a:rPr sz="2400" b="1" spc="-5" dirty="0">
                <a:solidFill>
                  <a:srgbClr val="FFFFFF"/>
                </a:solidFill>
                <a:latin typeface="Arial"/>
                <a:cs typeface="Arial"/>
              </a:rPr>
              <a:t>Scena</a:t>
            </a:r>
            <a:r>
              <a:rPr sz="2400" b="1" dirty="0">
                <a:solidFill>
                  <a:srgbClr val="FFFFFF"/>
                </a:solidFill>
                <a:latin typeface="Arial"/>
                <a:cs typeface="Arial"/>
              </a:rPr>
              <a:t>ri</a:t>
            </a:r>
            <a:r>
              <a:rPr sz="2400" b="1" spc="-5" dirty="0">
                <a:solidFill>
                  <a:srgbClr val="FFFFFF"/>
                </a:solidFill>
                <a:latin typeface="Arial"/>
                <a:cs typeface="Arial"/>
              </a:rPr>
              <a:t>o</a:t>
            </a:r>
            <a:r>
              <a:rPr sz="2400" b="1" dirty="0">
                <a:solidFill>
                  <a:srgbClr val="FFFFFF"/>
                </a:solidFill>
                <a:latin typeface="Arial"/>
                <a:cs typeface="Arial"/>
              </a:rPr>
              <a:t>:</a:t>
            </a:r>
            <a:r>
              <a:rPr sz="2400" b="1" spc="5" dirty="0">
                <a:solidFill>
                  <a:srgbClr val="FFFFFF"/>
                </a:solidFill>
                <a:latin typeface="Arial"/>
                <a:cs typeface="Arial"/>
              </a:rPr>
              <a:t> </a:t>
            </a:r>
            <a:r>
              <a:rPr lang="en-US" sz="2400" b="1" spc="-5" dirty="0" smtClean="0">
                <a:solidFill>
                  <a:srgbClr val="FFFFFF"/>
                </a:solidFill>
                <a:latin typeface="Arial"/>
                <a:cs typeface="Arial"/>
              </a:rPr>
              <a:t>Accessing the Progress Summary Report</a:t>
            </a:r>
            <a:endParaRPr sz="2400" dirty="0">
              <a:solidFill>
                <a:prstClr val="black"/>
              </a:solidFill>
              <a:latin typeface="Arial"/>
              <a:cs typeface="Arial"/>
            </a:endParaRPr>
          </a:p>
        </p:txBody>
      </p:sp>
      <p:sp>
        <p:nvSpPr>
          <p:cNvPr id="3" name="Slide Number Placeholder 2"/>
          <p:cNvSpPr>
            <a:spLocks noGrp="1"/>
          </p:cNvSpPr>
          <p:nvPr>
            <p:ph type="sldNum" sz="quarter" idx="7"/>
          </p:nvPr>
        </p:nvSpPr>
        <p:spPr/>
        <p:txBody>
          <a:bodyPr/>
          <a:lstStyle/>
          <a:p>
            <a:pPr algn="r"/>
            <a:fld id="{3F60DBFB-C06E-4CD8-A9EF-C81439A560F9}" type="slidenum">
              <a:rPr lang="en-US" smtClean="0"/>
              <a:pPr algn="r"/>
              <a:t>77</a:t>
            </a:fld>
            <a:endParaRPr lang="en-US" dirty="0"/>
          </a:p>
        </p:txBody>
      </p:sp>
    </p:spTree>
    <p:extLst>
      <p:ext uri="{BB962C8B-B14F-4D97-AF65-F5344CB8AC3E}">
        <p14:creationId xmlns:p14="http://schemas.microsoft.com/office/powerpoint/2010/main" val="7351053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4" name="object 4"/>
          <p:cNvSpPr txBox="1"/>
          <p:nvPr/>
        </p:nvSpPr>
        <p:spPr>
          <a:xfrm>
            <a:off x="535761" y="1188506"/>
            <a:ext cx="7820025" cy="1831271"/>
          </a:xfrm>
          <a:prstGeom prst="rect">
            <a:avLst/>
          </a:prstGeom>
        </p:spPr>
        <p:txBody>
          <a:bodyPr vert="horz" wrap="square" lIns="0" tIns="0" rIns="0" bIns="0" rtlCol="0">
            <a:spAutoFit/>
          </a:bodyPr>
          <a:lstStyle/>
          <a:p>
            <a:pPr marL="12700" marR="5080"/>
            <a:r>
              <a:rPr sz="1400" b="1" spc="-10" dirty="0">
                <a:solidFill>
                  <a:srgbClr val="091D5D"/>
                </a:solidFill>
                <a:latin typeface="Arial"/>
                <a:cs typeface="Arial"/>
              </a:rPr>
              <a:t>D</a:t>
            </a:r>
            <a:r>
              <a:rPr sz="1400" b="1" spc="-5" dirty="0">
                <a:solidFill>
                  <a:srgbClr val="091D5D"/>
                </a:solidFill>
                <a:latin typeface="Arial"/>
                <a:cs typeface="Arial"/>
              </a:rPr>
              <a:t>esc</a:t>
            </a:r>
            <a:r>
              <a:rPr sz="1400" b="1" spc="5" dirty="0">
                <a:solidFill>
                  <a:srgbClr val="091D5D"/>
                </a:solidFill>
                <a:latin typeface="Arial"/>
                <a:cs typeface="Arial"/>
              </a:rPr>
              <a:t>ri</a:t>
            </a:r>
            <a:r>
              <a:rPr sz="1400" b="1" spc="-10" dirty="0">
                <a:solidFill>
                  <a:srgbClr val="091D5D"/>
                </a:solidFill>
                <a:latin typeface="Arial"/>
                <a:cs typeface="Arial"/>
              </a:rPr>
              <a:t>p</a:t>
            </a:r>
            <a:r>
              <a:rPr sz="1400" b="1" dirty="0">
                <a:solidFill>
                  <a:srgbClr val="091D5D"/>
                </a:solidFill>
                <a:latin typeface="Arial"/>
                <a:cs typeface="Arial"/>
              </a:rPr>
              <a:t>t</a:t>
            </a:r>
            <a:r>
              <a:rPr sz="1400" b="1" spc="5" dirty="0">
                <a:solidFill>
                  <a:srgbClr val="091D5D"/>
                </a:solidFill>
                <a:latin typeface="Arial"/>
                <a:cs typeface="Arial"/>
              </a:rPr>
              <a:t>i</a:t>
            </a:r>
            <a:r>
              <a:rPr sz="1400" b="1" spc="-10" dirty="0">
                <a:solidFill>
                  <a:srgbClr val="091D5D"/>
                </a:solidFill>
                <a:latin typeface="Arial"/>
                <a:cs typeface="Arial"/>
              </a:rPr>
              <a:t>on</a:t>
            </a:r>
            <a:r>
              <a:rPr sz="1400" b="1" dirty="0">
                <a:solidFill>
                  <a:srgbClr val="091D5D"/>
                </a:solidFill>
                <a:latin typeface="Arial"/>
                <a:cs typeface="Arial"/>
              </a:rPr>
              <a:t>:</a:t>
            </a:r>
            <a:r>
              <a:rPr sz="1400" b="1" spc="-55" dirty="0">
                <a:solidFill>
                  <a:srgbClr val="091D5D"/>
                </a:solidFill>
                <a:latin typeface="Arial"/>
                <a:cs typeface="Arial"/>
              </a:rPr>
              <a:t> </a:t>
            </a:r>
            <a:r>
              <a:rPr lang="en-US" sz="1400" dirty="0">
                <a:solidFill>
                  <a:srgbClr val="002060"/>
                </a:solidFill>
                <a:latin typeface="Arial" panose="020B0604020202020204" pitchFamily="34" charset="0"/>
                <a:cs typeface="Arial" panose="020B0604020202020204" pitchFamily="34" charset="0"/>
              </a:rPr>
              <a:t>The </a:t>
            </a:r>
            <a:r>
              <a:rPr lang="en-US" sz="1400" dirty="0" smtClean="0">
                <a:solidFill>
                  <a:srgbClr val="002060"/>
                </a:solidFill>
                <a:latin typeface="Arial" panose="020B0604020202020204" pitchFamily="34" charset="0"/>
                <a:cs typeface="Arial" panose="020B0604020202020204" pitchFamily="34" charset="0"/>
              </a:rPr>
              <a:t>Progress Summary </a:t>
            </a:r>
            <a:r>
              <a:rPr lang="en-US" sz="1400" dirty="0">
                <a:solidFill>
                  <a:srgbClr val="002060"/>
                </a:solidFill>
                <a:latin typeface="Arial" panose="020B0604020202020204" pitchFamily="34" charset="0"/>
                <a:cs typeface="Arial" panose="020B0604020202020204" pitchFamily="34" charset="0"/>
              </a:rPr>
              <a:t>Report </a:t>
            </a:r>
            <a:r>
              <a:rPr lang="en-US" sz="1400" dirty="0" smtClean="0">
                <a:solidFill>
                  <a:srgbClr val="002060"/>
                </a:solidFill>
                <a:latin typeface="Arial" panose="020B0604020202020204" pitchFamily="34" charset="0"/>
                <a:cs typeface="Arial" panose="020B0604020202020204" pitchFamily="34" charset="0"/>
              </a:rPr>
              <a:t>provides information about the Progress Summary submission, review and approval process. The </a:t>
            </a:r>
            <a:r>
              <a:rPr lang="en-US" sz="1400" dirty="0">
                <a:solidFill>
                  <a:srgbClr val="002060"/>
                </a:solidFill>
                <a:latin typeface="Arial" panose="020B0604020202020204" pitchFamily="34" charset="0"/>
                <a:cs typeface="Arial" panose="020B0604020202020204" pitchFamily="34" charset="0"/>
              </a:rPr>
              <a:t>report aggregates progress summaries based on their due date and enables you to identify upcoming or overdue progress summaries. It is a consolidated view of the status of the progress summaries assigned to you. </a:t>
            </a:r>
            <a:endParaRPr lang="en-US" sz="1400" dirty="0" smtClean="0">
              <a:solidFill>
                <a:srgbClr val="002060"/>
              </a:solidFill>
              <a:latin typeface="Arial" panose="020B0604020202020204" pitchFamily="34" charset="0"/>
              <a:cs typeface="Arial" panose="020B0604020202020204" pitchFamily="34" charset="0"/>
            </a:endParaRPr>
          </a:p>
          <a:p>
            <a:pPr>
              <a:spcBef>
                <a:spcPts val="5"/>
              </a:spcBef>
            </a:pPr>
            <a:endParaRPr sz="1100" dirty="0" smtClean="0">
              <a:solidFill>
                <a:prstClr val="black"/>
              </a:solidFill>
              <a:latin typeface="Times New Roman"/>
              <a:cs typeface="Times New Roman"/>
            </a:endParaRPr>
          </a:p>
          <a:p>
            <a:pPr marL="12700"/>
            <a:r>
              <a:rPr sz="1400" b="1" spc="-10" dirty="0" smtClean="0">
                <a:solidFill>
                  <a:srgbClr val="091D5D"/>
                </a:solidFill>
                <a:latin typeface="Arial"/>
                <a:cs typeface="Arial"/>
              </a:rPr>
              <a:t>Ro</a:t>
            </a:r>
            <a:r>
              <a:rPr sz="1400" b="1" spc="5" dirty="0" smtClean="0">
                <a:solidFill>
                  <a:srgbClr val="091D5D"/>
                </a:solidFill>
                <a:latin typeface="Arial"/>
                <a:cs typeface="Arial"/>
              </a:rPr>
              <a:t>l</a:t>
            </a:r>
            <a:r>
              <a:rPr sz="1400" b="1" spc="-5" dirty="0" smtClean="0">
                <a:solidFill>
                  <a:srgbClr val="091D5D"/>
                </a:solidFill>
                <a:latin typeface="Arial"/>
                <a:cs typeface="Arial"/>
              </a:rPr>
              <a:t>e</a:t>
            </a:r>
            <a:r>
              <a:rPr sz="1400" b="1" dirty="0" smtClean="0">
                <a:solidFill>
                  <a:srgbClr val="091D5D"/>
                </a:solidFill>
                <a:latin typeface="Arial"/>
                <a:cs typeface="Arial"/>
              </a:rPr>
              <a:t>s</a:t>
            </a:r>
            <a:r>
              <a:rPr sz="1400" b="1" spc="-20" dirty="0" smtClean="0">
                <a:solidFill>
                  <a:srgbClr val="091D5D"/>
                </a:solidFill>
                <a:latin typeface="Arial"/>
                <a:cs typeface="Arial"/>
              </a:rPr>
              <a:t> </a:t>
            </a:r>
            <a:r>
              <a:rPr sz="1400" b="1" spc="-5" dirty="0" smtClean="0">
                <a:solidFill>
                  <a:srgbClr val="091D5D"/>
                </a:solidFill>
                <a:latin typeface="Arial"/>
                <a:cs typeface="Arial"/>
              </a:rPr>
              <a:t>a</a:t>
            </a:r>
            <a:r>
              <a:rPr sz="1400" b="1" spc="-10" dirty="0" smtClean="0">
                <a:solidFill>
                  <a:srgbClr val="091D5D"/>
                </a:solidFill>
                <a:latin typeface="Arial"/>
                <a:cs typeface="Arial"/>
              </a:rPr>
              <a:t>n</a:t>
            </a:r>
            <a:r>
              <a:rPr sz="1400" b="1" dirty="0" smtClean="0">
                <a:solidFill>
                  <a:srgbClr val="091D5D"/>
                </a:solidFill>
                <a:latin typeface="Arial"/>
                <a:cs typeface="Arial"/>
              </a:rPr>
              <a:t>d</a:t>
            </a:r>
            <a:r>
              <a:rPr sz="1400" b="1" spc="-25" dirty="0" smtClean="0">
                <a:solidFill>
                  <a:srgbClr val="091D5D"/>
                </a:solidFill>
                <a:latin typeface="Arial"/>
                <a:cs typeface="Arial"/>
              </a:rPr>
              <a:t> </a:t>
            </a:r>
            <a:r>
              <a:rPr sz="1400" b="1" spc="-10" dirty="0" smtClean="0">
                <a:solidFill>
                  <a:srgbClr val="091D5D"/>
                </a:solidFill>
                <a:latin typeface="Arial"/>
                <a:cs typeface="Arial"/>
              </a:rPr>
              <a:t>R</a:t>
            </a:r>
            <a:r>
              <a:rPr sz="1400" b="1" spc="-5" dirty="0" smtClean="0">
                <a:solidFill>
                  <a:srgbClr val="091D5D"/>
                </a:solidFill>
                <a:latin typeface="Arial"/>
                <a:cs typeface="Arial"/>
              </a:rPr>
              <a:t>es</a:t>
            </a:r>
            <a:r>
              <a:rPr sz="1400" b="1" spc="-10" dirty="0" smtClean="0">
                <a:solidFill>
                  <a:srgbClr val="091D5D"/>
                </a:solidFill>
                <a:latin typeface="Arial"/>
                <a:cs typeface="Arial"/>
              </a:rPr>
              <a:t>pon</a:t>
            </a:r>
            <a:r>
              <a:rPr sz="1400" b="1" spc="-5" dirty="0" smtClean="0">
                <a:solidFill>
                  <a:srgbClr val="091D5D"/>
                </a:solidFill>
                <a:latin typeface="Arial"/>
                <a:cs typeface="Arial"/>
              </a:rPr>
              <a:t>s</a:t>
            </a:r>
            <a:r>
              <a:rPr sz="1400" b="1" spc="5" dirty="0" smtClean="0">
                <a:solidFill>
                  <a:srgbClr val="091D5D"/>
                </a:solidFill>
                <a:latin typeface="Arial"/>
                <a:cs typeface="Arial"/>
              </a:rPr>
              <a:t>i</a:t>
            </a:r>
            <a:r>
              <a:rPr sz="1400" b="1" spc="-10" dirty="0" smtClean="0">
                <a:solidFill>
                  <a:srgbClr val="091D5D"/>
                </a:solidFill>
                <a:latin typeface="Arial"/>
                <a:cs typeface="Arial"/>
              </a:rPr>
              <a:t>b</a:t>
            </a:r>
            <a:r>
              <a:rPr sz="1400" b="1" spc="5" dirty="0" smtClean="0">
                <a:solidFill>
                  <a:srgbClr val="091D5D"/>
                </a:solidFill>
                <a:latin typeface="Arial"/>
                <a:cs typeface="Arial"/>
              </a:rPr>
              <a:t>il</a:t>
            </a:r>
            <a:r>
              <a:rPr sz="1400" b="1" spc="-10" dirty="0" smtClean="0">
                <a:solidFill>
                  <a:srgbClr val="091D5D"/>
                </a:solidFill>
                <a:latin typeface="Arial"/>
                <a:cs typeface="Arial"/>
              </a:rPr>
              <a:t>i</a:t>
            </a:r>
            <a:r>
              <a:rPr sz="1400" b="1" dirty="0" smtClean="0">
                <a:solidFill>
                  <a:srgbClr val="091D5D"/>
                </a:solidFill>
                <a:latin typeface="Arial"/>
                <a:cs typeface="Arial"/>
              </a:rPr>
              <a:t>t</a:t>
            </a:r>
            <a:r>
              <a:rPr sz="1400" b="1" spc="-10" dirty="0" smtClean="0">
                <a:solidFill>
                  <a:srgbClr val="091D5D"/>
                </a:solidFill>
                <a:latin typeface="Arial"/>
                <a:cs typeface="Arial"/>
              </a:rPr>
              <a:t>i</a:t>
            </a:r>
            <a:r>
              <a:rPr sz="1400" b="1" spc="-5" dirty="0" smtClean="0">
                <a:solidFill>
                  <a:srgbClr val="091D5D"/>
                </a:solidFill>
                <a:latin typeface="Arial"/>
                <a:cs typeface="Arial"/>
              </a:rPr>
              <a:t>e</a:t>
            </a:r>
            <a:r>
              <a:rPr sz="1400" b="1" spc="-15" dirty="0" smtClean="0">
                <a:solidFill>
                  <a:srgbClr val="091D5D"/>
                </a:solidFill>
                <a:latin typeface="Arial"/>
                <a:cs typeface="Arial"/>
              </a:rPr>
              <a:t>s</a:t>
            </a:r>
            <a:r>
              <a:rPr sz="1400" b="1" dirty="0" smtClean="0">
                <a:solidFill>
                  <a:srgbClr val="091D5D"/>
                </a:solidFill>
                <a:latin typeface="Arial"/>
                <a:cs typeface="Arial"/>
              </a:rPr>
              <a:t>:</a:t>
            </a:r>
            <a:endParaRPr sz="1400" dirty="0" smtClean="0">
              <a:solidFill>
                <a:prstClr val="black"/>
              </a:solidFill>
              <a:latin typeface="Arial"/>
              <a:cs typeface="Arial"/>
            </a:endParaRPr>
          </a:p>
          <a:p>
            <a:pPr marL="299085" indent="-286385">
              <a:spcBef>
                <a:spcPts val="595"/>
              </a:spcBef>
              <a:buClr>
                <a:srgbClr val="091D5D"/>
              </a:buClr>
              <a:buFont typeface="Arial"/>
              <a:buChar char="•"/>
              <a:tabLst>
                <a:tab pos="299720" algn="l"/>
              </a:tabLst>
            </a:pPr>
            <a:r>
              <a:rPr lang="en-US" sz="1400" b="1" spc="-5" dirty="0" smtClean="0">
                <a:solidFill>
                  <a:srgbClr val="091D5D"/>
                </a:solidFill>
                <a:latin typeface="Arial"/>
                <a:cs typeface="Arial"/>
              </a:rPr>
              <a:t>Provider Data Entry User</a:t>
            </a:r>
            <a:r>
              <a:rPr sz="1400" b="1" dirty="0" smtClean="0">
                <a:solidFill>
                  <a:srgbClr val="091D5D"/>
                </a:solidFill>
                <a:latin typeface="Arial"/>
                <a:cs typeface="Arial"/>
              </a:rPr>
              <a:t>:</a:t>
            </a:r>
            <a:r>
              <a:rPr sz="1400" b="1" spc="-45" dirty="0" smtClean="0">
                <a:solidFill>
                  <a:srgbClr val="091D5D"/>
                </a:solidFill>
                <a:latin typeface="Arial"/>
                <a:cs typeface="Arial"/>
              </a:rPr>
              <a:t> </a:t>
            </a:r>
            <a:r>
              <a:rPr lang="en-US" sz="1400" spc="-5" dirty="0" smtClean="0">
                <a:solidFill>
                  <a:srgbClr val="091D5D"/>
                </a:solidFill>
                <a:latin typeface="Arial"/>
                <a:cs typeface="Arial"/>
              </a:rPr>
              <a:t>Generate and view a report</a:t>
            </a:r>
            <a:endParaRPr sz="1400" dirty="0">
              <a:solidFill>
                <a:prstClr val="black"/>
              </a:solidFill>
              <a:latin typeface="Arial"/>
              <a:cs typeface="Arial"/>
            </a:endParaRPr>
          </a:p>
          <a:p>
            <a:pPr marL="299085" indent="-286385">
              <a:spcBef>
                <a:spcPts val="600"/>
              </a:spcBef>
              <a:buClr>
                <a:srgbClr val="091D5D"/>
              </a:buClr>
              <a:buFont typeface="Arial"/>
              <a:buChar char="•"/>
              <a:tabLst>
                <a:tab pos="299720" algn="l"/>
              </a:tabLst>
            </a:pPr>
            <a:r>
              <a:rPr lang="en-US" sz="1400" b="1" spc="-5" dirty="0" smtClean="0">
                <a:solidFill>
                  <a:srgbClr val="091D5D"/>
                </a:solidFill>
                <a:latin typeface="Arial"/>
                <a:cs typeface="Arial"/>
              </a:rPr>
              <a:t>Provider</a:t>
            </a:r>
            <a:r>
              <a:rPr sz="1400" b="1" spc="-25" dirty="0" smtClean="0">
                <a:solidFill>
                  <a:srgbClr val="091D5D"/>
                </a:solidFill>
                <a:latin typeface="Arial"/>
                <a:cs typeface="Arial"/>
              </a:rPr>
              <a:t> </a:t>
            </a:r>
            <a:r>
              <a:rPr sz="1400" b="1" spc="-5" dirty="0" smtClean="0">
                <a:solidFill>
                  <a:srgbClr val="091D5D"/>
                </a:solidFill>
                <a:latin typeface="Arial"/>
                <a:cs typeface="Arial"/>
              </a:rPr>
              <a:t>S</a:t>
            </a:r>
            <a:r>
              <a:rPr sz="1400" b="1" spc="-10" dirty="0" smtClean="0">
                <a:solidFill>
                  <a:srgbClr val="091D5D"/>
                </a:solidFill>
                <a:latin typeface="Arial"/>
                <a:cs typeface="Arial"/>
              </a:rPr>
              <a:t>up</a:t>
            </a:r>
            <a:r>
              <a:rPr sz="1400" b="1" spc="-5" dirty="0" smtClean="0">
                <a:solidFill>
                  <a:srgbClr val="091D5D"/>
                </a:solidFill>
                <a:latin typeface="Arial"/>
                <a:cs typeface="Arial"/>
              </a:rPr>
              <a:t>e</a:t>
            </a:r>
            <a:r>
              <a:rPr sz="1400" b="1" spc="5" dirty="0" smtClean="0">
                <a:solidFill>
                  <a:srgbClr val="091D5D"/>
                </a:solidFill>
                <a:latin typeface="Arial"/>
                <a:cs typeface="Arial"/>
              </a:rPr>
              <a:t>r</a:t>
            </a:r>
            <a:r>
              <a:rPr sz="1400" b="1" spc="-15" dirty="0" smtClean="0">
                <a:solidFill>
                  <a:srgbClr val="091D5D"/>
                </a:solidFill>
                <a:latin typeface="Arial"/>
                <a:cs typeface="Arial"/>
              </a:rPr>
              <a:t>v</a:t>
            </a:r>
            <a:r>
              <a:rPr sz="1400" b="1" spc="5" dirty="0" smtClean="0">
                <a:solidFill>
                  <a:srgbClr val="091D5D"/>
                </a:solidFill>
                <a:latin typeface="Arial"/>
                <a:cs typeface="Arial"/>
              </a:rPr>
              <a:t>i</a:t>
            </a:r>
            <a:r>
              <a:rPr sz="1400" b="1" spc="-5" dirty="0" smtClean="0">
                <a:solidFill>
                  <a:srgbClr val="091D5D"/>
                </a:solidFill>
                <a:latin typeface="Arial"/>
                <a:cs typeface="Arial"/>
              </a:rPr>
              <a:t>s</a:t>
            </a:r>
            <a:r>
              <a:rPr sz="1400" b="1" spc="-10" dirty="0" smtClean="0">
                <a:solidFill>
                  <a:srgbClr val="091D5D"/>
                </a:solidFill>
                <a:latin typeface="Arial"/>
                <a:cs typeface="Arial"/>
              </a:rPr>
              <a:t>o</a:t>
            </a:r>
            <a:r>
              <a:rPr sz="1400" b="1" spc="5" dirty="0" smtClean="0">
                <a:solidFill>
                  <a:srgbClr val="091D5D"/>
                </a:solidFill>
                <a:latin typeface="Arial"/>
                <a:cs typeface="Arial"/>
              </a:rPr>
              <a:t>r</a:t>
            </a:r>
            <a:r>
              <a:rPr sz="1400" b="1" dirty="0" smtClean="0">
                <a:solidFill>
                  <a:srgbClr val="091D5D"/>
                </a:solidFill>
                <a:latin typeface="Arial"/>
                <a:cs typeface="Arial"/>
              </a:rPr>
              <a:t>:</a:t>
            </a:r>
            <a:r>
              <a:rPr sz="1400" b="1" spc="-30" dirty="0" smtClean="0">
                <a:solidFill>
                  <a:srgbClr val="091D5D"/>
                </a:solidFill>
                <a:latin typeface="Arial"/>
                <a:cs typeface="Arial"/>
              </a:rPr>
              <a:t> </a:t>
            </a:r>
            <a:r>
              <a:rPr lang="en-US" sz="1400" spc="-5" dirty="0" smtClean="0">
                <a:solidFill>
                  <a:srgbClr val="091D5D"/>
                </a:solidFill>
                <a:latin typeface="Arial"/>
                <a:cs typeface="Arial"/>
              </a:rPr>
              <a:t>Generate and view a report</a:t>
            </a:r>
            <a:endParaRPr sz="1400" dirty="0">
              <a:solidFill>
                <a:prstClr val="black"/>
              </a:solidFill>
              <a:latin typeface="Arial"/>
              <a:cs typeface="Arial"/>
            </a:endParaRPr>
          </a:p>
        </p:txBody>
      </p:sp>
      <p:pic>
        <p:nvPicPr>
          <p:cNvPr id="7" name="Picture 6" descr="June_Release-Timeline"/>
          <p:cNvPicPr/>
          <p:nvPr/>
        </p:nvPicPr>
        <p:blipFill>
          <a:blip r:embed="rId3">
            <a:extLst>
              <a:ext uri="{28A0092B-C50C-407E-A947-70E740481C1C}">
                <a14:useLocalDpi xmlns:a14="http://schemas.microsoft.com/office/drawing/2010/main" val="0"/>
              </a:ext>
            </a:extLst>
          </a:blip>
          <a:srcRect/>
          <a:stretch>
            <a:fillRect/>
          </a:stretch>
        </p:blipFill>
        <p:spPr bwMode="auto">
          <a:xfrm>
            <a:off x="543782" y="3184234"/>
            <a:ext cx="8143018" cy="3368965"/>
          </a:xfrm>
          <a:prstGeom prst="rect">
            <a:avLst/>
          </a:prstGeom>
          <a:noFill/>
          <a:ln>
            <a:noFill/>
          </a:ln>
        </p:spPr>
      </p:pic>
      <p:sp>
        <p:nvSpPr>
          <p:cNvPr id="8" name="Rectangle 7"/>
          <p:cNvSpPr>
            <a:spLocks noChangeArrowheads="1"/>
          </p:cNvSpPr>
          <p:nvPr/>
        </p:nvSpPr>
        <p:spPr bwMode="auto">
          <a:xfrm rot="10800000">
            <a:off x="533400" y="3294844"/>
            <a:ext cx="8000998" cy="2144385"/>
          </a:xfrm>
          <a:prstGeom prst="rect">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prstClr val="black"/>
              </a:solidFill>
            </a:endParaRPr>
          </a:p>
        </p:txBody>
      </p:sp>
      <p:sp>
        <p:nvSpPr>
          <p:cNvPr id="5" name="Slide Number Placeholder 4"/>
          <p:cNvSpPr>
            <a:spLocks noGrp="1"/>
          </p:cNvSpPr>
          <p:nvPr>
            <p:ph type="sldNum" sz="quarter" idx="7"/>
          </p:nvPr>
        </p:nvSpPr>
        <p:spPr/>
        <p:txBody>
          <a:bodyPr/>
          <a:lstStyle/>
          <a:p>
            <a:pPr algn="r"/>
            <a:fld id="{3F60DBFB-C06E-4CD8-A9EF-C81439A560F9}" type="slidenum">
              <a:rPr lang="en-US" smtClean="0"/>
              <a:pPr algn="r"/>
              <a:t>78</a:t>
            </a:fld>
            <a:endParaRPr lang="en-US" dirty="0"/>
          </a:p>
        </p:txBody>
      </p:sp>
      <p:sp>
        <p:nvSpPr>
          <p:cNvPr id="9"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a:t>
            </a:r>
            <a:r>
              <a:rPr lang="en-US" spc="-5" dirty="0"/>
              <a:t>Report</a:t>
            </a:r>
            <a:endParaRPr lang="en-US" kern="0" spc="-5" dirty="0"/>
          </a:p>
        </p:txBody>
      </p:sp>
    </p:spTree>
    <p:extLst>
      <p:ext uri="{BB962C8B-B14F-4D97-AF65-F5344CB8AC3E}">
        <p14:creationId xmlns:p14="http://schemas.microsoft.com/office/powerpoint/2010/main" val="30962989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057400"/>
            <a:ext cx="7776464" cy="615553"/>
          </a:xfrm>
          <a:prstGeom prst="rect">
            <a:avLst/>
          </a:prstGeom>
        </p:spPr>
        <p:txBody>
          <a:bodyPr vert="horz" wrap="square" lIns="0" tIns="0" rIns="0" bIns="0" rtlCol="0">
            <a:spAutoFit/>
          </a:bodyPr>
          <a:lstStyle/>
          <a:p>
            <a:pPr marL="12700"/>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sz="1400" b="1" spc="-5" dirty="0">
                <a:solidFill>
                  <a:srgbClr val="091D5D"/>
                </a:solidFill>
                <a:latin typeface="Arial"/>
                <a:cs typeface="Arial"/>
              </a:rPr>
              <a:t>1</a:t>
            </a:r>
            <a:r>
              <a:rPr sz="1400" b="1" dirty="0">
                <a:solidFill>
                  <a:srgbClr val="091D5D"/>
                </a:solidFill>
                <a:latin typeface="Arial"/>
                <a:cs typeface="Arial"/>
              </a:rPr>
              <a:t>:</a:t>
            </a:r>
            <a:r>
              <a:rPr sz="1400" b="1" spc="-5" dirty="0">
                <a:solidFill>
                  <a:srgbClr val="091D5D"/>
                </a:solidFill>
                <a:latin typeface="Arial"/>
                <a:cs typeface="Arial"/>
              </a:rPr>
              <a:t> </a:t>
            </a:r>
            <a:r>
              <a:rPr lang="en-US" sz="1400" b="1" spc="-5" dirty="0" smtClean="0">
                <a:solidFill>
                  <a:srgbClr val="091D5D"/>
                </a:solidFill>
                <a:latin typeface="Arial"/>
                <a:cs typeface="Arial"/>
              </a:rPr>
              <a:t>Navigate to ISP Module and select “Reports”</a:t>
            </a:r>
          </a:p>
          <a:p>
            <a:pPr marL="12700"/>
            <a:endParaRPr lang="en-US" sz="1200" b="1" spc="-10" dirty="0">
              <a:solidFill>
                <a:srgbClr val="091D5D"/>
              </a:solidFill>
              <a:latin typeface="Arial"/>
              <a:cs typeface="Arial"/>
            </a:endParaRPr>
          </a:p>
          <a:p>
            <a:pPr marL="12700"/>
            <a:r>
              <a:rPr lang="en-US" sz="1400" dirty="0">
                <a:solidFill>
                  <a:srgbClr val="091D5D"/>
                </a:solidFill>
                <a:latin typeface="Arial"/>
                <a:cs typeface="Arial"/>
              </a:rPr>
              <a:t>Click on </a:t>
            </a:r>
            <a:r>
              <a:rPr lang="en-US" sz="1400" dirty="0" smtClean="0">
                <a:solidFill>
                  <a:srgbClr val="091D5D"/>
                </a:solidFill>
                <a:latin typeface="Arial"/>
                <a:cs typeface="Arial"/>
              </a:rPr>
              <a:t>“Reports” in </a:t>
            </a:r>
            <a:r>
              <a:rPr lang="en-US" sz="1400" dirty="0">
                <a:solidFill>
                  <a:srgbClr val="091D5D"/>
                </a:solidFill>
                <a:latin typeface="Arial"/>
                <a:cs typeface="Arial"/>
              </a:rPr>
              <a:t>the </a:t>
            </a:r>
            <a:r>
              <a:rPr lang="en-US" sz="1400" dirty="0" smtClean="0">
                <a:solidFill>
                  <a:srgbClr val="091D5D"/>
                </a:solidFill>
                <a:latin typeface="Arial"/>
                <a:cs typeface="Arial"/>
              </a:rPr>
              <a:t>second </a:t>
            </a:r>
            <a:r>
              <a:rPr lang="en-US" sz="1400" dirty="0">
                <a:solidFill>
                  <a:srgbClr val="091D5D"/>
                </a:solidFill>
                <a:latin typeface="Arial"/>
                <a:cs typeface="Arial"/>
              </a:rPr>
              <a:t>level menu.  </a:t>
            </a:r>
            <a:endParaRPr sz="1400" dirty="0">
              <a:solidFill>
                <a:srgbClr val="091D5D"/>
              </a:solidFill>
              <a:latin typeface="Arial"/>
              <a:cs typeface="Arial"/>
            </a:endParaRPr>
          </a:p>
        </p:txBody>
      </p:sp>
      <p:sp>
        <p:nvSpPr>
          <p:cNvPr id="26" name="object 26"/>
          <p:cNvSpPr/>
          <p:nvPr/>
        </p:nvSpPr>
        <p:spPr>
          <a:xfrm>
            <a:off x="3947159" y="3782567"/>
            <a:ext cx="2148840" cy="116205"/>
          </a:xfrm>
          <a:custGeom>
            <a:avLst/>
            <a:gdLst/>
            <a:ahLst/>
            <a:cxnLst/>
            <a:rect l="l" t="t" r="r" b="b"/>
            <a:pathLst>
              <a:path w="2148840" h="116204">
                <a:moveTo>
                  <a:pt x="0" y="0"/>
                </a:moveTo>
                <a:lnTo>
                  <a:pt x="2148840" y="0"/>
                </a:lnTo>
                <a:lnTo>
                  <a:pt x="2148840" y="115823"/>
                </a:lnTo>
                <a:lnTo>
                  <a:pt x="0" y="115823"/>
                </a:lnTo>
                <a:lnTo>
                  <a:pt x="0" y="0"/>
                </a:lnTo>
                <a:close/>
              </a:path>
            </a:pathLst>
          </a:custGeom>
          <a:solidFill>
            <a:srgbClr val="FFFFFF"/>
          </a:solidFill>
        </p:spPr>
        <p:txBody>
          <a:bodyPr wrap="square" lIns="0" tIns="0" rIns="0" bIns="0" rtlCol="0"/>
          <a:lstStyle/>
          <a:p>
            <a:endParaRPr dirty="0">
              <a:solidFill>
                <a:prstClr val="black"/>
              </a:solidFill>
            </a:endParaRPr>
          </a:p>
        </p:txBody>
      </p:sp>
      <p:grpSp>
        <p:nvGrpSpPr>
          <p:cNvPr id="56" name="Group 55"/>
          <p:cNvGrpSpPr/>
          <p:nvPr/>
        </p:nvGrpSpPr>
        <p:grpSpPr>
          <a:xfrm>
            <a:off x="1194435" y="1066800"/>
            <a:ext cx="6755130" cy="881000"/>
            <a:chOff x="1789176" y="1142999"/>
            <a:chExt cx="6755130" cy="881000"/>
          </a:xfrm>
        </p:grpSpPr>
        <p:grpSp>
          <p:nvGrpSpPr>
            <p:cNvPr id="57" name="Group 56"/>
            <p:cNvGrpSpPr/>
            <p:nvPr/>
          </p:nvGrpSpPr>
          <p:grpSpPr>
            <a:xfrm>
              <a:off x="1789176" y="1144524"/>
              <a:ext cx="982980" cy="879475"/>
              <a:chOff x="1789176" y="1144524"/>
              <a:chExt cx="982980" cy="879475"/>
            </a:xfrm>
          </p:grpSpPr>
          <p:sp>
            <p:nvSpPr>
              <p:cNvPr id="7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79"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58" name="Group 57"/>
            <p:cNvGrpSpPr/>
            <p:nvPr/>
          </p:nvGrpSpPr>
          <p:grpSpPr>
            <a:xfrm>
              <a:off x="2942082" y="1143000"/>
              <a:ext cx="990600" cy="879475"/>
              <a:chOff x="2971800" y="1143000"/>
              <a:chExt cx="990600" cy="879475"/>
            </a:xfrm>
            <a:noFill/>
          </p:grpSpPr>
          <p:sp>
            <p:nvSpPr>
              <p:cNvPr id="7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77"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59" name="Group 58"/>
            <p:cNvGrpSpPr/>
            <p:nvPr/>
          </p:nvGrpSpPr>
          <p:grpSpPr>
            <a:xfrm>
              <a:off x="4102608" y="1143000"/>
              <a:ext cx="982980" cy="879475"/>
              <a:chOff x="4075176" y="1143000"/>
              <a:chExt cx="982980" cy="879475"/>
            </a:xfrm>
          </p:grpSpPr>
          <p:sp>
            <p:nvSpPr>
              <p:cNvPr id="7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75"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60" name="Group 59"/>
            <p:cNvGrpSpPr/>
            <p:nvPr/>
          </p:nvGrpSpPr>
          <p:grpSpPr>
            <a:xfrm>
              <a:off x="5257038" y="1142999"/>
              <a:ext cx="982980" cy="879475"/>
              <a:chOff x="5218176" y="1143000"/>
              <a:chExt cx="982980" cy="879475"/>
            </a:xfrm>
            <a:noFill/>
          </p:grpSpPr>
          <p:sp>
            <p:nvSpPr>
              <p:cNvPr id="7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73"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61" name="Group 60"/>
            <p:cNvGrpSpPr/>
            <p:nvPr/>
          </p:nvGrpSpPr>
          <p:grpSpPr>
            <a:xfrm>
              <a:off x="6408420" y="1143000"/>
              <a:ext cx="982980" cy="879475"/>
              <a:chOff x="6408420" y="1143000"/>
              <a:chExt cx="982980" cy="879475"/>
            </a:xfrm>
          </p:grpSpPr>
          <p:sp>
            <p:nvSpPr>
              <p:cNvPr id="7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71"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62" name="Straight Arrow Connector 61"/>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561326" y="1142999"/>
              <a:ext cx="982980" cy="879475"/>
              <a:chOff x="6408420" y="1143000"/>
              <a:chExt cx="982980" cy="879475"/>
            </a:xfrm>
          </p:grpSpPr>
          <p:sp>
            <p:nvSpPr>
              <p:cNvPr id="6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9" name="object 19"/>
              <p:cNvSpPr txBox="1"/>
              <p:nvPr/>
            </p:nvSpPr>
            <p:spPr>
              <a:xfrm>
                <a:off x="6442710" y="1143000"/>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Print Progress Summary Report</a:t>
                </a:r>
                <a:endParaRPr sz="1000" dirty="0">
                  <a:solidFill>
                    <a:prstClr val="black"/>
                  </a:solidFill>
                  <a:latin typeface="Arial"/>
                  <a:cs typeface="Arial"/>
                </a:endParaRPr>
              </a:p>
            </p:txBody>
          </p:sp>
        </p:grpSp>
      </p:grpSp>
      <p:pic>
        <p:nvPicPr>
          <p:cNvPr id="8" name="Picture 7"/>
          <p:cNvPicPr>
            <a:picLocks noChangeAspect="1"/>
          </p:cNvPicPr>
          <p:nvPr/>
        </p:nvPicPr>
        <p:blipFill>
          <a:blip r:embed="rId3"/>
          <a:stretch>
            <a:fillRect/>
          </a:stretch>
        </p:blipFill>
        <p:spPr>
          <a:xfrm>
            <a:off x="1905000" y="3276600"/>
            <a:ext cx="1000000" cy="247619"/>
          </a:xfrm>
          <a:prstGeom prst="rect">
            <a:avLst/>
          </a:prstGeom>
          <a:ln w="38100">
            <a:solidFill>
              <a:srgbClr val="00B0F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836043"/>
            <a:ext cx="8686800" cy="659757"/>
          </a:xfrm>
          <a:prstGeom prst="rect">
            <a:avLst/>
          </a:prstGeom>
          <a:ln>
            <a:solidFill>
              <a:schemeClr val="tx1"/>
            </a:solidFill>
          </a:ln>
        </p:spPr>
      </p:pic>
      <p:cxnSp>
        <p:nvCxnSpPr>
          <p:cNvPr id="10" name="Straight Arrow Connector 9"/>
          <p:cNvCxnSpPr/>
          <p:nvPr/>
        </p:nvCxnSpPr>
        <p:spPr>
          <a:xfrm flipH="1" flipV="1">
            <a:off x="2400055" y="3582314"/>
            <a:ext cx="4243" cy="55864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175891" y="4114800"/>
            <a:ext cx="486918" cy="21572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sp>
        <p:nvSpPr>
          <p:cNvPr id="3" name="Slide Number Placeholder 2"/>
          <p:cNvSpPr>
            <a:spLocks noGrp="1"/>
          </p:cNvSpPr>
          <p:nvPr>
            <p:ph type="sldNum" sz="quarter" idx="7"/>
          </p:nvPr>
        </p:nvSpPr>
        <p:spPr/>
        <p:txBody>
          <a:bodyPr/>
          <a:lstStyle/>
          <a:p>
            <a:pPr algn="r"/>
            <a:fld id="{3F60DBFB-C06E-4CD8-A9EF-C81439A560F9}" type="slidenum">
              <a:rPr lang="en-US" smtClean="0"/>
              <a:pPr algn="r"/>
              <a:t>79</a:t>
            </a:fld>
            <a:endParaRPr lang="en-US" dirty="0"/>
          </a:p>
        </p:txBody>
      </p:sp>
      <p:sp>
        <p:nvSpPr>
          <p:cNvPr id="39"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a:t>
            </a:r>
            <a:r>
              <a:rPr lang="en-US" spc="-5" dirty="0"/>
              <a:t>Report</a:t>
            </a:r>
            <a:endParaRPr lang="en-US" kern="0" spc="-5" dirty="0"/>
          </a:p>
        </p:txBody>
      </p:sp>
    </p:spTree>
    <p:extLst>
      <p:ext uri="{BB962C8B-B14F-4D97-AF65-F5344CB8AC3E}">
        <p14:creationId xmlns:p14="http://schemas.microsoft.com/office/powerpoint/2010/main" val="2476111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31380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90" y="1590"/>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3" name="object 3"/>
          <p:cNvSpPr txBox="1">
            <a:spLocks noGrp="1"/>
          </p:cNvSpPr>
          <p:nvPr>
            <p:ph type="title"/>
          </p:nvPr>
        </p:nvSpPr>
        <p:spPr>
          <a:xfrm>
            <a:off x="540387" y="280066"/>
            <a:ext cx="8063229" cy="369332"/>
          </a:xfrm>
          <a:prstGeom prst="rect">
            <a:avLst/>
          </a:prstGeom>
        </p:spPr>
        <p:txBody>
          <a:bodyPr vert="horz" wrap="square" lIns="0" tIns="0" rIns="0" bIns="0" rtlCol="0">
            <a:spAutoFit/>
          </a:bodyPr>
          <a:lstStyle/>
          <a:p>
            <a:pPr marL="998855"/>
            <a:r>
              <a:rPr lang="en-US" spc="-5" dirty="0"/>
              <a:t>Timeline  for Completion of </a:t>
            </a:r>
            <a:r>
              <a:rPr lang="en-US" spc="-5" dirty="0" smtClean="0"/>
              <a:t>Progress Summary</a:t>
            </a:r>
            <a:endParaRPr spc="-5" dirty="0"/>
          </a:p>
        </p:txBody>
      </p:sp>
      <p:grpSp>
        <p:nvGrpSpPr>
          <p:cNvPr id="9" name="Group 8"/>
          <p:cNvGrpSpPr/>
          <p:nvPr/>
        </p:nvGrpSpPr>
        <p:grpSpPr>
          <a:xfrm>
            <a:off x="978968" y="2971800"/>
            <a:ext cx="7053451" cy="3648032"/>
            <a:chOff x="1271601" y="3178646"/>
            <a:chExt cx="6657951" cy="3562272"/>
          </a:xfrm>
        </p:grpSpPr>
        <p:pic>
          <p:nvPicPr>
            <p:cNvPr id="11" name="Picture 57" descr="C:\Users\JPROIE~1\AppData\Local\Temp\SNAGHTML4237b11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1601" y="3178646"/>
              <a:ext cx="6657951" cy="35622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1712920" y="6601444"/>
              <a:ext cx="73152" cy="87782"/>
            </a:xfrm>
            <a:prstGeom prst="rect">
              <a:avLst/>
            </a:prstGeom>
          </p:spPr>
        </p:pic>
        <p:pic>
          <p:nvPicPr>
            <p:cNvPr id="13" name="Picture 12"/>
            <p:cNvPicPr>
              <a:picLocks noChangeAspect="1"/>
            </p:cNvPicPr>
            <p:nvPr/>
          </p:nvPicPr>
          <p:blipFill>
            <a:blip r:embed="rId8"/>
            <a:stretch>
              <a:fillRect/>
            </a:stretch>
          </p:blipFill>
          <p:spPr>
            <a:xfrm>
              <a:off x="1712920" y="6006175"/>
              <a:ext cx="73152" cy="87782"/>
            </a:xfrm>
            <a:prstGeom prst="rect">
              <a:avLst/>
            </a:prstGeom>
          </p:spPr>
        </p:pic>
        <p:pic>
          <p:nvPicPr>
            <p:cNvPr id="14" name="Picture 13"/>
            <p:cNvPicPr>
              <a:picLocks noChangeAspect="1"/>
            </p:cNvPicPr>
            <p:nvPr/>
          </p:nvPicPr>
          <p:blipFill>
            <a:blip r:embed="rId8"/>
            <a:stretch>
              <a:fillRect/>
            </a:stretch>
          </p:blipFill>
          <p:spPr>
            <a:xfrm>
              <a:off x="1642217" y="5399562"/>
              <a:ext cx="73152" cy="87782"/>
            </a:xfrm>
            <a:prstGeom prst="rect">
              <a:avLst/>
            </a:prstGeom>
          </p:spPr>
        </p:pic>
        <p:pic>
          <p:nvPicPr>
            <p:cNvPr id="15" name="Picture 14"/>
            <p:cNvPicPr>
              <a:picLocks noChangeAspect="1"/>
            </p:cNvPicPr>
            <p:nvPr/>
          </p:nvPicPr>
          <p:blipFill>
            <a:blip r:embed="rId8"/>
            <a:stretch>
              <a:fillRect/>
            </a:stretch>
          </p:blipFill>
          <p:spPr>
            <a:xfrm>
              <a:off x="1712920" y="4603452"/>
              <a:ext cx="73152" cy="87782"/>
            </a:xfrm>
            <a:prstGeom prst="rect">
              <a:avLst/>
            </a:prstGeom>
          </p:spPr>
        </p:pic>
        <p:pic>
          <p:nvPicPr>
            <p:cNvPr id="16" name="Picture 15"/>
            <p:cNvPicPr>
              <a:picLocks noChangeAspect="1"/>
            </p:cNvPicPr>
            <p:nvPr/>
          </p:nvPicPr>
          <p:blipFill>
            <a:blip r:embed="rId8"/>
            <a:stretch>
              <a:fillRect/>
            </a:stretch>
          </p:blipFill>
          <p:spPr>
            <a:xfrm>
              <a:off x="1712920" y="3983768"/>
              <a:ext cx="73152" cy="87782"/>
            </a:xfrm>
            <a:prstGeom prst="rect">
              <a:avLst/>
            </a:prstGeom>
          </p:spPr>
        </p:pic>
      </p:grpSp>
      <p:sp>
        <p:nvSpPr>
          <p:cNvPr id="4" name="object 4"/>
          <p:cNvSpPr txBox="1"/>
          <p:nvPr/>
        </p:nvSpPr>
        <p:spPr>
          <a:xfrm>
            <a:off x="535761" y="1078974"/>
            <a:ext cx="7820025" cy="1892826"/>
          </a:xfrm>
          <a:prstGeom prst="rect">
            <a:avLst/>
          </a:prstGeom>
        </p:spPr>
        <p:txBody>
          <a:bodyPr vert="horz" wrap="square" lIns="0" tIns="0" rIns="0" bIns="0" rtlCol="0">
            <a:spAutoFit/>
          </a:bodyPr>
          <a:lstStyle/>
          <a:p>
            <a:pPr marL="12700" marR="5080">
              <a:lnSpc>
                <a:spcPct val="100000"/>
              </a:lnSpc>
              <a:spcBef>
                <a:spcPts val="600"/>
              </a:spcBef>
            </a:pPr>
            <a:r>
              <a:rPr lang="en-US" sz="1400" b="1" spc="-10" dirty="0" smtClean="0">
                <a:solidFill>
                  <a:srgbClr val="091D5D"/>
                </a:solidFill>
                <a:latin typeface="Arial"/>
                <a:cs typeface="Arial"/>
              </a:rPr>
              <a:t>Due Dates</a:t>
            </a:r>
          </a:p>
          <a:p>
            <a:pPr marL="298450" marR="5080" indent="-285750">
              <a:lnSpc>
                <a:spcPct val="100000"/>
              </a:lnSpc>
              <a:spcBef>
                <a:spcPts val="600"/>
              </a:spcBef>
              <a:buFont typeface="Arial" panose="020B0604020202020204" pitchFamily="34" charset="0"/>
              <a:buChar char="•"/>
            </a:pPr>
            <a:r>
              <a:rPr lang="en-US" sz="1400" spc="-10" dirty="0" smtClean="0">
                <a:solidFill>
                  <a:srgbClr val="091D5D"/>
                </a:solidFill>
                <a:latin typeface="Arial"/>
                <a:cs typeface="Arial"/>
              </a:rPr>
              <a:t>The </a:t>
            </a:r>
            <a:r>
              <a:rPr lang="en-US" sz="1400" spc="-10" dirty="0">
                <a:solidFill>
                  <a:srgbClr val="091D5D"/>
                </a:solidFill>
                <a:latin typeface="Arial"/>
                <a:cs typeface="Arial"/>
              </a:rPr>
              <a:t>due date for the annual </a:t>
            </a:r>
            <a:r>
              <a:rPr lang="en-US" sz="1400" spc="-10" dirty="0" smtClean="0">
                <a:solidFill>
                  <a:srgbClr val="091D5D"/>
                </a:solidFill>
                <a:latin typeface="Arial"/>
                <a:cs typeface="Arial"/>
              </a:rPr>
              <a:t>Progress Summary </a:t>
            </a:r>
            <a:r>
              <a:rPr lang="en-US" sz="1400" spc="-10" dirty="0">
                <a:solidFill>
                  <a:srgbClr val="091D5D"/>
                </a:solidFill>
                <a:latin typeface="Arial"/>
                <a:cs typeface="Arial"/>
              </a:rPr>
              <a:t>is calculated </a:t>
            </a:r>
            <a:r>
              <a:rPr lang="en-US" sz="1400" spc="-10" dirty="0" smtClean="0">
                <a:solidFill>
                  <a:srgbClr val="091D5D"/>
                </a:solidFill>
                <a:latin typeface="Arial"/>
                <a:cs typeface="Arial"/>
              </a:rPr>
              <a:t>differently from the other deadlines</a:t>
            </a:r>
          </a:p>
          <a:p>
            <a:pPr marL="755650" marR="5080" lvl="1" indent="-285750">
              <a:spcBef>
                <a:spcPts val="600"/>
              </a:spcBef>
              <a:buFont typeface="Courier New" panose="02070309020205020404" pitchFamily="49" charset="0"/>
              <a:buChar char="o"/>
            </a:pPr>
            <a:r>
              <a:rPr lang="en-US" sz="1400" spc="-10" dirty="0" smtClean="0">
                <a:solidFill>
                  <a:srgbClr val="091D5D"/>
                </a:solidFill>
                <a:latin typeface="Arial"/>
                <a:cs typeface="Arial"/>
              </a:rPr>
              <a:t>Quarter 1 = </a:t>
            </a:r>
            <a:r>
              <a:rPr lang="en-US" sz="1400" spc="-10" dirty="0">
                <a:solidFill>
                  <a:srgbClr val="091D5D"/>
                </a:solidFill>
                <a:latin typeface="Arial"/>
                <a:cs typeface="Arial"/>
              </a:rPr>
              <a:t>Actual Meeting </a:t>
            </a:r>
            <a:r>
              <a:rPr lang="en-US" sz="1400" spc="-10" dirty="0" smtClean="0">
                <a:solidFill>
                  <a:srgbClr val="091D5D"/>
                </a:solidFill>
                <a:latin typeface="Arial"/>
                <a:cs typeface="Arial"/>
              </a:rPr>
              <a:t>Date + 90 Days</a:t>
            </a:r>
          </a:p>
          <a:p>
            <a:pPr marL="755650" marR="5080" lvl="1" indent="-285750">
              <a:spcBef>
                <a:spcPts val="600"/>
              </a:spcBef>
              <a:buFont typeface="Courier New" panose="02070309020205020404" pitchFamily="49" charset="0"/>
              <a:buChar char="o"/>
            </a:pPr>
            <a:r>
              <a:rPr lang="en-US" sz="1400" spc="-10" dirty="0" smtClean="0">
                <a:solidFill>
                  <a:srgbClr val="091D5D"/>
                </a:solidFill>
                <a:latin typeface="Arial"/>
                <a:cs typeface="Arial"/>
              </a:rPr>
              <a:t>Semi-Annual = </a:t>
            </a:r>
            <a:r>
              <a:rPr lang="en-US" sz="1400" spc="-10" dirty="0">
                <a:solidFill>
                  <a:srgbClr val="091D5D"/>
                </a:solidFill>
                <a:latin typeface="Arial"/>
                <a:cs typeface="Arial"/>
              </a:rPr>
              <a:t>Actual Meeting </a:t>
            </a:r>
            <a:r>
              <a:rPr lang="en-US" sz="1400" spc="-10" dirty="0" smtClean="0">
                <a:solidFill>
                  <a:srgbClr val="091D5D"/>
                </a:solidFill>
                <a:latin typeface="Arial"/>
                <a:cs typeface="Arial"/>
              </a:rPr>
              <a:t>Date + 180 Days</a:t>
            </a:r>
          </a:p>
          <a:p>
            <a:pPr marL="755650" marR="5080" lvl="1" indent="-285750">
              <a:spcBef>
                <a:spcPts val="600"/>
              </a:spcBef>
              <a:buFont typeface="Courier New" panose="02070309020205020404" pitchFamily="49" charset="0"/>
              <a:buChar char="o"/>
            </a:pPr>
            <a:r>
              <a:rPr lang="en-US" sz="1400" spc="-10" dirty="0" smtClean="0">
                <a:solidFill>
                  <a:srgbClr val="091D5D"/>
                </a:solidFill>
                <a:latin typeface="Arial"/>
                <a:cs typeface="Arial"/>
              </a:rPr>
              <a:t>Quarter 3 ISP = Actual Meeting Date + 270 Days</a:t>
            </a:r>
            <a:endParaRPr lang="en-US" sz="1400" spc="-10" dirty="0">
              <a:solidFill>
                <a:srgbClr val="091D5D"/>
              </a:solidFill>
              <a:latin typeface="Arial"/>
              <a:cs typeface="Arial"/>
            </a:endParaRPr>
          </a:p>
          <a:p>
            <a:pPr marL="755650" marR="5080" lvl="1" indent="-285750">
              <a:buFont typeface="Courier New" panose="02070309020205020404" pitchFamily="49" charset="0"/>
              <a:buChar char="o"/>
            </a:pPr>
            <a:r>
              <a:rPr lang="en-US" sz="1400" b="1" spc="-10" dirty="0" smtClean="0">
                <a:solidFill>
                  <a:srgbClr val="091D5D"/>
                </a:solidFill>
                <a:latin typeface="Arial"/>
                <a:cs typeface="Arial"/>
              </a:rPr>
              <a:t>Annual = Next Planned Meeting Date (or ISP Meeting Deadline) – 15 Days</a:t>
            </a:r>
            <a:endParaRPr lang="en-US" sz="1400" b="1" spc="-10" dirty="0">
              <a:solidFill>
                <a:srgbClr val="091D5D"/>
              </a:solidFill>
              <a:latin typeface="Arial"/>
              <a:cs typeface="Arial"/>
            </a:endParaRPr>
          </a:p>
          <a:p>
            <a:pPr marL="12700" marR="5080">
              <a:spcBef>
                <a:spcPts val="600"/>
              </a:spcBef>
            </a:pPr>
            <a:endParaRPr lang="en-US" sz="1400" spc="-10" dirty="0">
              <a:solidFill>
                <a:srgbClr val="091D5D"/>
              </a:solidFill>
              <a:latin typeface="Arial"/>
              <a:cs typeface="Arial"/>
            </a:endParaRPr>
          </a:p>
        </p:txBody>
      </p:sp>
      <p:pic>
        <p:nvPicPr>
          <p:cNvPr id="7" name="Picture 6"/>
          <p:cNvPicPr>
            <a:picLocks noChangeAspect="1"/>
          </p:cNvPicPr>
          <p:nvPr/>
        </p:nvPicPr>
        <p:blipFill>
          <a:blip r:embed="rId9"/>
          <a:stretch>
            <a:fillRect/>
          </a:stretch>
        </p:blipFill>
        <p:spPr>
          <a:xfrm>
            <a:off x="1532518" y="5144449"/>
            <a:ext cx="5096882" cy="327492"/>
          </a:xfrm>
          <a:prstGeom prst="rect">
            <a:avLst/>
          </a:prstGeom>
          <a:ln w="28575">
            <a:solidFill>
              <a:srgbClr val="00A1DE"/>
            </a:solidFill>
          </a:ln>
        </p:spPr>
      </p:pic>
      <p:sp>
        <p:nvSpPr>
          <p:cNvPr id="5" name="Slide Number Placeholder 4"/>
          <p:cNvSpPr>
            <a:spLocks noGrp="1"/>
          </p:cNvSpPr>
          <p:nvPr>
            <p:ph type="sldNum" sz="quarter" idx="7"/>
          </p:nvPr>
        </p:nvSpPr>
        <p:spPr/>
        <p:txBody>
          <a:bodyPr/>
          <a:lstStyle/>
          <a:p>
            <a:pPr algn="r"/>
            <a:fld id="{81D60167-4931-47E6-BA6A-407CBD079E47}" type="slidenum">
              <a:rPr lang="en-US" smtClean="0"/>
              <a:pPr algn="r"/>
              <a:t>8</a:t>
            </a:fld>
            <a:endParaRPr lang="en-US" dirty="0"/>
          </a:p>
        </p:txBody>
      </p:sp>
    </p:spTree>
    <p:extLst>
      <p:ext uri="{BB962C8B-B14F-4D97-AF65-F5344CB8AC3E}">
        <p14:creationId xmlns:p14="http://schemas.microsoft.com/office/powerpoint/2010/main" val="3944736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10120"/>
            <a:ext cx="8686800" cy="1547747"/>
          </a:xfrm>
          <a:prstGeom prst="rect">
            <a:avLst/>
          </a:prstGeom>
          <a:ln>
            <a:solidFill>
              <a:schemeClr val="tx1"/>
            </a:solidFill>
          </a:ln>
        </p:spPr>
      </p:pic>
      <p:sp>
        <p:nvSpPr>
          <p:cNvPr id="7" name="object 7"/>
          <p:cNvSpPr txBox="1"/>
          <p:nvPr/>
        </p:nvSpPr>
        <p:spPr>
          <a:xfrm>
            <a:off x="535940" y="2057400"/>
            <a:ext cx="7830184" cy="615553"/>
          </a:xfrm>
          <a:prstGeom prst="rect">
            <a:avLst/>
          </a:prstGeom>
        </p:spPr>
        <p:txBody>
          <a:bodyPr vert="horz" wrap="square" lIns="0" tIns="0" rIns="0" bIns="0" rtlCol="0">
            <a:spAutoFit/>
          </a:bodyPr>
          <a:lstStyle/>
          <a:p>
            <a:pPr marL="12700"/>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sz="1400" b="1" spc="-5" dirty="0">
                <a:solidFill>
                  <a:srgbClr val="091D5D"/>
                </a:solidFill>
                <a:latin typeface="Arial"/>
                <a:cs typeface="Arial"/>
              </a:rPr>
              <a:t>2</a:t>
            </a:r>
            <a:r>
              <a:rPr sz="1400" b="1" dirty="0">
                <a:solidFill>
                  <a:srgbClr val="091D5D"/>
                </a:solidFill>
                <a:latin typeface="Arial"/>
                <a:cs typeface="Arial"/>
              </a:rPr>
              <a:t>:</a:t>
            </a:r>
            <a:r>
              <a:rPr sz="1400" b="1" spc="-5" dirty="0">
                <a:solidFill>
                  <a:srgbClr val="091D5D"/>
                </a:solidFill>
                <a:latin typeface="Arial"/>
                <a:cs typeface="Arial"/>
              </a:rPr>
              <a:t> </a:t>
            </a:r>
            <a:r>
              <a:rPr lang="en-US" sz="1400" b="1" spc="-25" dirty="0" smtClean="0">
                <a:solidFill>
                  <a:srgbClr val="091D5D"/>
                </a:solidFill>
                <a:latin typeface="Arial"/>
                <a:cs typeface="Arial"/>
              </a:rPr>
              <a:t>Select “Progress Summary Report”</a:t>
            </a:r>
          </a:p>
          <a:p>
            <a:pPr marL="12700"/>
            <a:endParaRPr lang="en-US" sz="1200" b="1" spc="-25" dirty="0">
              <a:solidFill>
                <a:srgbClr val="091D5D"/>
              </a:solidFill>
              <a:latin typeface="Arial"/>
              <a:cs typeface="Arial"/>
            </a:endParaRPr>
          </a:p>
          <a:p>
            <a:pPr marL="12700"/>
            <a:r>
              <a:rPr lang="en-US" sz="1400" dirty="0">
                <a:solidFill>
                  <a:srgbClr val="091D5D"/>
                </a:solidFill>
                <a:latin typeface="Arial"/>
                <a:cs typeface="Arial"/>
              </a:rPr>
              <a:t>Select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Report” link. </a:t>
            </a:r>
            <a:endParaRPr sz="1400" dirty="0">
              <a:solidFill>
                <a:srgbClr val="091D5D"/>
              </a:solidFill>
              <a:latin typeface="Arial"/>
              <a:cs typeface="Arial"/>
            </a:endParaRPr>
          </a:p>
        </p:txBody>
      </p:sp>
      <p:grpSp>
        <p:nvGrpSpPr>
          <p:cNvPr id="29" name="Group 28"/>
          <p:cNvGrpSpPr/>
          <p:nvPr/>
        </p:nvGrpSpPr>
        <p:grpSpPr>
          <a:xfrm>
            <a:off x="1194435" y="1066800"/>
            <a:ext cx="6755130" cy="881000"/>
            <a:chOff x="1789176" y="1142999"/>
            <a:chExt cx="6755130" cy="881000"/>
          </a:xfrm>
        </p:grpSpPr>
        <p:grpSp>
          <p:nvGrpSpPr>
            <p:cNvPr id="30" name="Group 29"/>
            <p:cNvGrpSpPr/>
            <p:nvPr/>
          </p:nvGrpSpPr>
          <p:grpSpPr>
            <a:xfrm>
              <a:off x="1789176" y="1144524"/>
              <a:ext cx="982980" cy="879475"/>
              <a:chOff x="1789176" y="1144524"/>
              <a:chExt cx="982980" cy="879475"/>
            </a:xfrm>
          </p:grpSpPr>
          <p:sp>
            <p:nvSpPr>
              <p:cNvPr id="74"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75"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54" name="Group 53"/>
            <p:cNvGrpSpPr/>
            <p:nvPr/>
          </p:nvGrpSpPr>
          <p:grpSpPr>
            <a:xfrm>
              <a:off x="2942082" y="1143000"/>
              <a:ext cx="990600" cy="879475"/>
              <a:chOff x="2971800" y="1143000"/>
              <a:chExt cx="990600" cy="879475"/>
            </a:xfrm>
            <a:noFill/>
          </p:grpSpPr>
          <p:sp>
            <p:nvSpPr>
              <p:cNvPr id="7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73"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55" name="Group 54"/>
            <p:cNvGrpSpPr/>
            <p:nvPr/>
          </p:nvGrpSpPr>
          <p:grpSpPr>
            <a:xfrm>
              <a:off x="4102608" y="1143000"/>
              <a:ext cx="982980" cy="879475"/>
              <a:chOff x="4075176" y="1143000"/>
              <a:chExt cx="982980" cy="879475"/>
            </a:xfrm>
          </p:grpSpPr>
          <p:sp>
            <p:nvSpPr>
              <p:cNvPr id="7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71"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56" name="Group 55"/>
            <p:cNvGrpSpPr/>
            <p:nvPr/>
          </p:nvGrpSpPr>
          <p:grpSpPr>
            <a:xfrm>
              <a:off x="5257038" y="1142999"/>
              <a:ext cx="982980" cy="879475"/>
              <a:chOff x="5218176" y="1143000"/>
              <a:chExt cx="982980" cy="879475"/>
            </a:xfrm>
            <a:noFill/>
          </p:grpSpPr>
          <p:sp>
            <p:nvSpPr>
              <p:cNvPr id="6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69"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57" name="Group 56"/>
            <p:cNvGrpSpPr/>
            <p:nvPr/>
          </p:nvGrpSpPr>
          <p:grpSpPr>
            <a:xfrm>
              <a:off x="6408420" y="1143000"/>
              <a:ext cx="982980" cy="879475"/>
              <a:chOff x="6408420" y="1143000"/>
              <a:chExt cx="982980" cy="879475"/>
            </a:xfrm>
          </p:grpSpPr>
          <p:sp>
            <p:nvSpPr>
              <p:cNvPr id="6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7"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58" name="Straight Arrow Connector 57"/>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7561326" y="1142999"/>
              <a:ext cx="982980" cy="879475"/>
              <a:chOff x="6408420" y="1143000"/>
              <a:chExt cx="982980" cy="879475"/>
            </a:xfrm>
          </p:grpSpPr>
          <p:sp>
            <p:nvSpPr>
              <p:cNvPr id="6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5"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a:t>
                </a:r>
                <a:r>
                  <a:rPr lang="en-US" sz="1000" spc="-10" dirty="0">
                    <a:solidFill>
                      <a:srgbClr val="1F497D"/>
                    </a:solidFill>
                    <a:latin typeface="Arial"/>
                    <a:cs typeface="Arial"/>
                  </a:rPr>
                  <a:t>Report</a:t>
                </a:r>
                <a:endParaRPr lang="en-US" sz="1000" dirty="0">
                  <a:solidFill>
                    <a:prstClr val="black"/>
                  </a:solidFill>
                  <a:latin typeface="Arial"/>
                  <a:cs typeface="Arial"/>
                </a:endParaRPr>
              </a:p>
            </p:txBody>
          </p:sp>
        </p:grpSp>
      </p:grpSp>
      <p:sp>
        <p:nvSpPr>
          <p:cNvPr id="31"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a:t>
            </a:r>
            <a:r>
              <a:rPr lang="en-US" spc="-5" dirty="0"/>
              <a:t>Report</a:t>
            </a:r>
            <a:endParaRPr lang="en-US" kern="0" spc="-5" dirty="0"/>
          </a:p>
        </p:txBody>
      </p:sp>
      <p:sp>
        <p:nvSpPr>
          <p:cNvPr id="32" name="Rectangle 31"/>
          <p:cNvSpPr/>
          <p:nvPr/>
        </p:nvSpPr>
        <p:spPr>
          <a:xfrm>
            <a:off x="2018918" y="5167910"/>
            <a:ext cx="1181481" cy="25107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pic>
        <p:nvPicPr>
          <p:cNvPr id="3" name="Picture 2"/>
          <p:cNvPicPr>
            <a:picLocks noChangeAspect="1"/>
          </p:cNvPicPr>
          <p:nvPr/>
        </p:nvPicPr>
        <p:blipFill>
          <a:blip r:embed="rId4"/>
          <a:stretch>
            <a:fillRect/>
          </a:stretch>
        </p:blipFill>
        <p:spPr>
          <a:xfrm>
            <a:off x="1371600" y="3248067"/>
            <a:ext cx="2428571" cy="333333"/>
          </a:xfrm>
          <a:prstGeom prst="rect">
            <a:avLst/>
          </a:prstGeom>
          <a:ln w="38100">
            <a:solidFill>
              <a:srgbClr val="00B0F0"/>
            </a:solidFill>
          </a:ln>
        </p:spPr>
      </p:pic>
      <p:cxnSp>
        <p:nvCxnSpPr>
          <p:cNvPr id="33" name="Straight Arrow Connector 32"/>
          <p:cNvCxnSpPr/>
          <p:nvPr/>
        </p:nvCxnSpPr>
        <p:spPr>
          <a:xfrm flipH="1" flipV="1">
            <a:off x="2585885" y="3642641"/>
            <a:ext cx="4914" cy="153895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3F60DBFB-C06E-4CD8-A9EF-C81439A560F9}" type="slidenum">
              <a:rPr lang="en-US" smtClean="0"/>
              <a:pPr algn="r"/>
              <a:t>80</a:t>
            </a:fld>
            <a:endParaRPr lang="en-US" dirty="0"/>
          </a:p>
        </p:txBody>
      </p:sp>
    </p:spTree>
    <p:extLst>
      <p:ext uri="{BB962C8B-B14F-4D97-AF65-F5344CB8AC3E}">
        <p14:creationId xmlns:p14="http://schemas.microsoft.com/office/powerpoint/2010/main" val="3609057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057400"/>
            <a:ext cx="8067674" cy="1723549"/>
          </a:xfrm>
          <a:prstGeom prst="rect">
            <a:avLst/>
          </a:prstGeom>
        </p:spPr>
        <p:txBody>
          <a:bodyPr vert="horz" wrap="square" lIns="0" tIns="0" rIns="0" bIns="0" rtlCol="0">
            <a:spAutoFit/>
          </a:bodyPr>
          <a:lstStyle/>
          <a:p>
            <a:pPr marL="12700"/>
            <a:r>
              <a:rPr sz="1400" b="1" spc="-5" dirty="0">
                <a:solidFill>
                  <a:srgbClr val="002060"/>
                </a:solidFill>
                <a:latin typeface="Arial" panose="020B0604020202020204" pitchFamily="34" charset="0"/>
                <a:cs typeface="Arial" panose="020B0604020202020204" pitchFamily="34" charset="0"/>
              </a:rPr>
              <a:t>S</a:t>
            </a:r>
            <a:r>
              <a:rPr sz="1400" b="1" dirty="0">
                <a:solidFill>
                  <a:srgbClr val="002060"/>
                </a:solidFill>
                <a:latin typeface="Arial" panose="020B0604020202020204" pitchFamily="34" charset="0"/>
                <a:cs typeface="Arial" panose="020B0604020202020204" pitchFamily="34" charset="0"/>
              </a:rPr>
              <a:t>t</a:t>
            </a:r>
            <a:r>
              <a:rPr sz="1400" b="1" spc="-5" dirty="0">
                <a:solidFill>
                  <a:srgbClr val="002060"/>
                </a:solidFill>
                <a:latin typeface="Arial" panose="020B0604020202020204" pitchFamily="34" charset="0"/>
                <a:cs typeface="Arial" panose="020B0604020202020204" pitchFamily="34" charset="0"/>
              </a:rPr>
              <a:t>e</a:t>
            </a:r>
            <a:r>
              <a:rPr sz="1400" b="1" dirty="0">
                <a:solidFill>
                  <a:srgbClr val="002060"/>
                </a:solidFill>
                <a:latin typeface="Arial" panose="020B0604020202020204" pitchFamily="34" charset="0"/>
                <a:cs typeface="Arial" panose="020B0604020202020204" pitchFamily="34" charset="0"/>
              </a:rPr>
              <a:t>p</a:t>
            </a:r>
            <a:r>
              <a:rPr sz="1400" b="1" spc="-25" dirty="0">
                <a:solidFill>
                  <a:srgbClr val="002060"/>
                </a:solidFill>
                <a:latin typeface="Arial" panose="020B0604020202020204" pitchFamily="34" charset="0"/>
                <a:cs typeface="Arial" panose="020B0604020202020204" pitchFamily="34" charset="0"/>
              </a:rPr>
              <a:t> </a:t>
            </a:r>
            <a:r>
              <a:rPr sz="1400" b="1" spc="-5" dirty="0">
                <a:solidFill>
                  <a:srgbClr val="002060"/>
                </a:solidFill>
                <a:latin typeface="Arial" panose="020B0604020202020204" pitchFamily="34" charset="0"/>
                <a:cs typeface="Arial" panose="020B0604020202020204" pitchFamily="34" charset="0"/>
              </a:rPr>
              <a:t>3</a:t>
            </a:r>
            <a:r>
              <a:rPr sz="1400" b="1" dirty="0" smtClean="0">
                <a:solidFill>
                  <a:srgbClr val="002060"/>
                </a:solidFill>
                <a:latin typeface="Arial" panose="020B0604020202020204" pitchFamily="34" charset="0"/>
                <a:cs typeface="Arial" panose="020B0604020202020204" pitchFamily="34" charset="0"/>
              </a:rPr>
              <a:t>:</a:t>
            </a:r>
            <a:r>
              <a:rPr lang="en-US" sz="1400" b="1" dirty="0" smtClean="0">
                <a:solidFill>
                  <a:srgbClr val="002060"/>
                </a:solidFill>
                <a:latin typeface="Arial" panose="020B0604020202020204" pitchFamily="34" charset="0"/>
                <a:cs typeface="Arial" panose="020B0604020202020204" pitchFamily="34" charset="0"/>
              </a:rPr>
              <a:t> Select Search Parameters </a:t>
            </a:r>
          </a:p>
          <a:p>
            <a:pPr marL="12700"/>
            <a:endParaRPr lang="en-US" sz="1200" b="1" dirty="0">
              <a:solidFill>
                <a:srgbClr val="002060"/>
              </a:solidFill>
              <a:latin typeface="Arial" panose="020B0604020202020204" pitchFamily="34" charset="0"/>
              <a:cs typeface="Arial" panose="020B0604020202020204" pitchFamily="34" charset="0"/>
            </a:endParaRPr>
          </a:p>
          <a:p>
            <a:pPr marL="12700"/>
            <a:r>
              <a:rPr lang="en-US" sz="1400" dirty="0">
                <a:solidFill>
                  <a:srgbClr val="091D5D"/>
                </a:solidFill>
                <a:latin typeface="Arial"/>
                <a:cs typeface="Arial"/>
              </a:rPr>
              <a:t>The system redirects to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Report.</a:t>
            </a:r>
          </a:p>
          <a:p>
            <a:pPr marL="12700"/>
            <a:endParaRPr lang="en-US" sz="1400" dirty="0">
              <a:solidFill>
                <a:srgbClr val="091D5D"/>
              </a:solidFill>
              <a:latin typeface="Arial"/>
              <a:cs typeface="Arial"/>
            </a:endParaRPr>
          </a:p>
          <a:p>
            <a:pPr marL="12700"/>
            <a:r>
              <a:rPr lang="en-US" sz="1400" dirty="0">
                <a:solidFill>
                  <a:srgbClr val="091D5D"/>
                </a:solidFill>
                <a:latin typeface="Arial"/>
                <a:cs typeface="Arial"/>
              </a:rPr>
              <a:t>Select the date from the calendar dropdown for the “From ISP Date” and the “To ISP Date” fields. </a:t>
            </a:r>
            <a:r>
              <a:rPr lang="en-US" sz="1400" dirty="0" smtClean="0">
                <a:solidFill>
                  <a:srgbClr val="091D5D"/>
                </a:solidFill>
                <a:latin typeface="Arial"/>
                <a:cs typeface="Arial"/>
              </a:rPr>
              <a:t>Please </a:t>
            </a:r>
            <a:r>
              <a:rPr lang="en-US" sz="1400" dirty="0">
                <a:solidFill>
                  <a:srgbClr val="091D5D"/>
                </a:solidFill>
                <a:latin typeface="Arial"/>
                <a:cs typeface="Arial"/>
              </a:rPr>
              <a:t>note these fields are calculated based on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due date.</a:t>
            </a:r>
          </a:p>
          <a:p>
            <a:pPr marL="12700"/>
            <a:endParaRPr lang="en-US" sz="1400" b="1" spc="-5" dirty="0" smtClean="0">
              <a:solidFill>
                <a:srgbClr val="002060"/>
              </a:solidFill>
              <a:latin typeface="Arial" panose="020B0604020202020204" pitchFamily="34" charset="0"/>
              <a:cs typeface="Arial" panose="020B0604020202020204" pitchFamily="34" charset="0"/>
            </a:endParaRPr>
          </a:p>
          <a:p>
            <a:pPr marL="12700"/>
            <a:endParaRPr lang="en-US" sz="1400" b="1" spc="-5" dirty="0">
              <a:solidFill>
                <a:srgbClr val="002060"/>
              </a:solidFill>
              <a:latin typeface="Arial" panose="020B0604020202020204" pitchFamily="34" charset="0"/>
              <a:cs typeface="Arial" panose="020B0604020202020204" pitchFamily="34" charset="0"/>
            </a:endParaRPr>
          </a:p>
        </p:txBody>
      </p:sp>
      <p:grpSp>
        <p:nvGrpSpPr>
          <p:cNvPr id="28" name="Group 27"/>
          <p:cNvGrpSpPr/>
          <p:nvPr/>
        </p:nvGrpSpPr>
        <p:grpSpPr>
          <a:xfrm>
            <a:off x="1194435" y="1066800"/>
            <a:ext cx="6755130" cy="881000"/>
            <a:chOff x="1789176" y="1142999"/>
            <a:chExt cx="6755130" cy="881000"/>
          </a:xfrm>
        </p:grpSpPr>
        <p:grpSp>
          <p:nvGrpSpPr>
            <p:cNvPr id="29" name="Group 28"/>
            <p:cNvGrpSpPr/>
            <p:nvPr/>
          </p:nvGrpSpPr>
          <p:grpSpPr>
            <a:xfrm>
              <a:off x="1789176" y="1144524"/>
              <a:ext cx="982980" cy="879475"/>
              <a:chOff x="1789176" y="1144524"/>
              <a:chExt cx="982980" cy="879475"/>
            </a:xfrm>
          </p:grpSpPr>
          <p:sp>
            <p:nvSpPr>
              <p:cNvPr id="7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74"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30" name="Group 29"/>
            <p:cNvGrpSpPr/>
            <p:nvPr/>
          </p:nvGrpSpPr>
          <p:grpSpPr>
            <a:xfrm>
              <a:off x="2942082" y="1143000"/>
              <a:ext cx="990600" cy="879475"/>
              <a:chOff x="2971800" y="1143000"/>
              <a:chExt cx="990600" cy="879475"/>
            </a:xfrm>
            <a:noFill/>
          </p:grpSpPr>
          <p:sp>
            <p:nvSpPr>
              <p:cNvPr id="7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72"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31" name="Group 30"/>
            <p:cNvGrpSpPr/>
            <p:nvPr/>
          </p:nvGrpSpPr>
          <p:grpSpPr>
            <a:xfrm>
              <a:off x="4102608" y="1143000"/>
              <a:ext cx="982980" cy="879475"/>
              <a:chOff x="4075176" y="1143000"/>
              <a:chExt cx="982980" cy="879475"/>
            </a:xfrm>
          </p:grpSpPr>
          <p:sp>
            <p:nvSpPr>
              <p:cNvPr id="6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70"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32" name="Group 31"/>
            <p:cNvGrpSpPr/>
            <p:nvPr/>
          </p:nvGrpSpPr>
          <p:grpSpPr>
            <a:xfrm>
              <a:off x="5257038" y="1142999"/>
              <a:ext cx="982980" cy="879475"/>
              <a:chOff x="5218176" y="1143000"/>
              <a:chExt cx="982980" cy="879475"/>
            </a:xfrm>
            <a:noFill/>
          </p:grpSpPr>
          <p:sp>
            <p:nvSpPr>
              <p:cNvPr id="6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68"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56" name="Group 55"/>
            <p:cNvGrpSpPr/>
            <p:nvPr/>
          </p:nvGrpSpPr>
          <p:grpSpPr>
            <a:xfrm>
              <a:off x="6408420" y="1143000"/>
              <a:ext cx="982980" cy="879475"/>
              <a:chOff x="6408420" y="1143000"/>
              <a:chExt cx="982980" cy="879475"/>
            </a:xfrm>
          </p:grpSpPr>
          <p:sp>
            <p:nvSpPr>
              <p:cNvPr id="6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6"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57" name="Straight Arrow Connector 56"/>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7561326" y="1142999"/>
              <a:ext cx="982980" cy="879475"/>
              <a:chOff x="6408420" y="1143000"/>
              <a:chExt cx="982980" cy="879475"/>
            </a:xfrm>
          </p:grpSpPr>
          <p:sp>
            <p:nvSpPr>
              <p:cNvPr id="6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4"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a:t>
                </a:r>
                <a:r>
                  <a:rPr lang="en-US" sz="1000" spc="-10" dirty="0">
                    <a:solidFill>
                      <a:srgbClr val="1F497D"/>
                    </a:solidFill>
                    <a:latin typeface="Arial"/>
                    <a:cs typeface="Arial"/>
                  </a:rPr>
                  <a:t>Report</a:t>
                </a:r>
                <a:endParaRPr lang="en-US" sz="1000" dirty="0">
                  <a:solidFill>
                    <a:prstClr val="black"/>
                  </a:solidFill>
                  <a:latin typeface="Arial"/>
                  <a:cs typeface="Arial"/>
                </a:endParaRPr>
              </a:p>
            </p:txBody>
          </p:sp>
        </p:gr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615835"/>
            <a:ext cx="8686800" cy="1960245"/>
          </a:xfrm>
          <a:prstGeom prst="rect">
            <a:avLst/>
          </a:prstGeom>
          <a:ln>
            <a:solidFill>
              <a:schemeClr val="tx1"/>
            </a:solidFill>
          </a:ln>
        </p:spPr>
      </p:pic>
      <p:sp>
        <p:nvSpPr>
          <p:cNvPr id="33"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a:t>
            </a:r>
            <a:r>
              <a:rPr lang="en-US" spc="-5" dirty="0"/>
              <a:t>Report</a:t>
            </a:r>
            <a:endParaRPr lang="en-US" kern="0" spc="-5" dirty="0"/>
          </a:p>
        </p:txBody>
      </p:sp>
      <p:sp>
        <p:nvSpPr>
          <p:cNvPr id="34" name="Rectangle 33"/>
          <p:cNvSpPr/>
          <p:nvPr/>
        </p:nvSpPr>
        <p:spPr>
          <a:xfrm>
            <a:off x="2286000" y="5370438"/>
            <a:ext cx="4876800" cy="25107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pic>
        <p:nvPicPr>
          <p:cNvPr id="3" name="Picture 2"/>
          <p:cNvPicPr>
            <a:picLocks noChangeAspect="1"/>
          </p:cNvPicPr>
          <p:nvPr/>
        </p:nvPicPr>
        <p:blipFill>
          <a:blip r:embed="rId4"/>
          <a:stretch>
            <a:fillRect/>
          </a:stretch>
        </p:blipFill>
        <p:spPr>
          <a:xfrm>
            <a:off x="562476" y="3886200"/>
            <a:ext cx="8019048" cy="314286"/>
          </a:xfrm>
          <a:prstGeom prst="rect">
            <a:avLst/>
          </a:prstGeom>
          <a:ln w="38100">
            <a:solidFill>
              <a:srgbClr val="00B0F0"/>
            </a:solidFill>
          </a:ln>
        </p:spPr>
      </p:pic>
      <p:cxnSp>
        <p:nvCxnSpPr>
          <p:cNvPr id="35" name="Straight Arrow Connector 34"/>
          <p:cNvCxnSpPr/>
          <p:nvPr/>
        </p:nvCxnSpPr>
        <p:spPr>
          <a:xfrm flipV="1">
            <a:off x="4572000" y="4249182"/>
            <a:ext cx="0" cy="108481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7"/>
          </p:nvPr>
        </p:nvSpPr>
        <p:spPr/>
        <p:txBody>
          <a:bodyPr/>
          <a:lstStyle/>
          <a:p>
            <a:pPr algn="r"/>
            <a:fld id="{3F60DBFB-C06E-4CD8-A9EF-C81439A560F9}" type="slidenum">
              <a:rPr lang="en-US" smtClean="0"/>
              <a:pPr algn="r"/>
              <a:t>81</a:t>
            </a:fld>
            <a:endParaRPr lang="en-US" dirty="0"/>
          </a:p>
        </p:txBody>
      </p:sp>
    </p:spTree>
    <p:extLst>
      <p:ext uri="{BB962C8B-B14F-4D97-AF65-F5344CB8AC3E}">
        <p14:creationId xmlns:p14="http://schemas.microsoft.com/office/powerpoint/2010/main" val="12118911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669155"/>
            <a:ext cx="8686800" cy="1960245"/>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057400"/>
            <a:ext cx="8067674" cy="1415772"/>
          </a:xfrm>
          <a:prstGeom prst="rect">
            <a:avLst/>
          </a:prstGeom>
        </p:spPr>
        <p:txBody>
          <a:bodyPr vert="horz" wrap="square" lIns="0" tIns="0" rIns="0" bIns="0" rtlCol="0">
            <a:spAutoFit/>
          </a:bodyPr>
          <a:lstStyle/>
          <a:p>
            <a:pPr marL="12700"/>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sz="1400" b="1" spc="-5" dirty="0">
                <a:solidFill>
                  <a:srgbClr val="091D5D"/>
                </a:solidFill>
                <a:latin typeface="Arial"/>
                <a:cs typeface="Arial"/>
              </a:rPr>
              <a:t>3</a:t>
            </a:r>
            <a:r>
              <a:rPr sz="1400" b="1" dirty="0" smtClean="0">
                <a:solidFill>
                  <a:srgbClr val="091D5D"/>
                </a:solidFill>
                <a:latin typeface="Arial"/>
                <a:cs typeface="Arial"/>
              </a:rPr>
              <a:t>:</a:t>
            </a:r>
            <a:r>
              <a:rPr lang="en-US" sz="1400" b="1" dirty="0" smtClean="0">
                <a:solidFill>
                  <a:srgbClr val="091D5D"/>
                </a:solidFill>
                <a:latin typeface="Arial"/>
                <a:cs typeface="Arial"/>
              </a:rPr>
              <a:t> Select Search Parameters</a:t>
            </a:r>
          </a:p>
          <a:p>
            <a:pPr marL="12700"/>
            <a:endParaRPr lang="en-US" sz="1200" b="1" dirty="0" smtClean="0">
              <a:solidFill>
                <a:srgbClr val="091D5D"/>
              </a:solidFill>
              <a:latin typeface="Arial"/>
              <a:cs typeface="Arial"/>
            </a:endParaRPr>
          </a:p>
          <a:p>
            <a:pPr marL="12700"/>
            <a:r>
              <a:rPr lang="en-US" sz="1400" dirty="0">
                <a:solidFill>
                  <a:srgbClr val="091D5D"/>
                </a:solidFill>
                <a:latin typeface="Arial"/>
                <a:cs typeface="Arial"/>
              </a:rPr>
              <a:t>Additional filters are available to narrow search results. Those filters are as follows:</a:t>
            </a:r>
          </a:p>
          <a:p>
            <a:pPr marL="12700"/>
            <a:endParaRPr lang="en-US" sz="1400" dirty="0">
              <a:solidFill>
                <a:srgbClr val="091D5D"/>
              </a:solidFill>
              <a:latin typeface="Arial"/>
              <a:cs typeface="Arial"/>
            </a:endParaRPr>
          </a:p>
          <a:p>
            <a:pPr marL="298450" indent="-285750">
              <a:buFont typeface="Arial" panose="020B0604020202020204" pitchFamily="34" charset="0"/>
              <a:buChar char="•"/>
            </a:pPr>
            <a:endParaRPr lang="en-US" sz="1200" dirty="0">
              <a:solidFill>
                <a:srgbClr val="091D5D"/>
              </a:solidFill>
              <a:latin typeface="Arial"/>
              <a:cs typeface="Arial"/>
            </a:endParaRPr>
          </a:p>
          <a:p>
            <a:pPr marL="12700"/>
            <a:endParaRPr lang="en-US" sz="1200" dirty="0">
              <a:solidFill>
                <a:srgbClr val="091D5D"/>
              </a:solidFill>
              <a:latin typeface="Arial"/>
              <a:cs typeface="Arial"/>
            </a:endParaRPr>
          </a:p>
          <a:p>
            <a:pPr marL="12700"/>
            <a:endParaRPr lang="en-US" sz="1200" dirty="0">
              <a:solidFill>
                <a:srgbClr val="091D5D"/>
              </a:solidFill>
              <a:latin typeface="Arial"/>
              <a:cs typeface="Arial"/>
            </a:endParaRPr>
          </a:p>
        </p:txBody>
      </p:sp>
      <p:grpSp>
        <p:nvGrpSpPr>
          <p:cNvPr id="28" name="Group 27"/>
          <p:cNvGrpSpPr/>
          <p:nvPr/>
        </p:nvGrpSpPr>
        <p:grpSpPr>
          <a:xfrm>
            <a:off x="1194435" y="1066800"/>
            <a:ext cx="6755130" cy="881000"/>
            <a:chOff x="1789176" y="1142999"/>
            <a:chExt cx="6755130" cy="881000"/>
          </a:xfrm>
        </p:grpSpPr>
        <p:grpSp>
          <p:nvGrpSpPr>
            <p:cNvPr id="29" name="Group 28"/>
            <p:cNvGrpSpPr/>
            <p:nvPr/>
          </p:nvGrpSpPr>
          <p:grpSpPr>
            <a:xfrm>
              <a:off x="1789176" y="1144524"/>
              <a:ext cx="982980" cy="879475"/>
              <a:chOff x="1789176" y="1144524"/>
              <a:chExt cx="982980" cy="879475"/>
            </a:xfrm>
          </p:grpSpPr>
          <p:sp>
            <p:nvSpPr>
              <p:cNvPr id="7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74"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30" name="Group 29"/>
            <p:cNvGrpSpPr/>
            <p:nvPr/>
          </p:nvGrpSpPr>
          <p:grpSpPr>
            <a:xfrm>
              <a:off x="2942082" y="1143000"/>
              <a:ext cx="990600" cy="879475"/>
              <a:chOff x="2971800" y="1143000"/>
              <a:chExt cx="990600" cy="879475"/>
            </a:xfrm>
            <a:noFill/>
          </p:grpSpPr>
          <p:sp>
            <p:nvSpPr>
              <p:cNvPr id="7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72"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31" name="Group 30"/>
            <p:cNvGrpSpPr/>
            <p:nvPr/>
          </p:nvGrpSpPr>
          <p:grpSpPr>
            <a:xfrm>
              <a:off x="4102608" y="1143000"/>
              <a:ext cx="982980" cy="879475"/>
              <a:chOff x="4075176" y="1143000"/>
              <a:chExt cx="982980" cy="879475"/>
            </a:xfrm>
          </p:grpSpPr>
          <p:sp>
            <p:nvSpPr>
              <p:cNvPr id="6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70"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32" name="Group 31"/>
            <p:cNvGrpSpPr/>
            <p:nvPr/>
          </p:nvGrpSpPr>
          <p:grpSpPr>
            <a:xfrm>
              <a:off x="5257038" y="1142999"/>
              <a:ext cx="982980" cy="879475"/>
              <a:chOff x="5218176" y="1143000"/>
              <a:chExt cx="982980" cy="879475"/>
            </a:xfrm>
            <a:noFill/>
          </p:grpSpPr>
          <p:sp>
            <p:nvSpPr>
              <p:cNvPr id="6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68"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56" name="Group 55"/>
            <p:cNvGrpSpPr/>
            <p:nvPr/>
          </p:nvGrpSpPr>
          <p:grpSpPr>
            <a:xfrm>
              <a:off x="6408420" y="1143000"/>
              <a:ext cx="982980" cy="879475"/>
              <a:chOff x="6408420" y="1143000"/>
              <a:chExt cx="982980" cy="879475"/>
            </a:xfrm>
          </p:grpSpPr>
          <p:sp>
            <p:nvSpPr>
              <p:cNvPr id="6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6"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57" name="Straight Arrow Connector 56"/>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7561326" y="1142999"/>
              <a:ext cx="982980" cy="879475"/>
              <a:chOff x="6408420" y="1143000"/>
              <a:chExt cx="982980" cy="879475"/>
            </a:xfrm>
          </p:grpSpPr>
          <p:sp>
            <p:nvSpPr>
              <p:cNvPr id="6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4"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a:t>
                </a:r>
                <a:r>
                  <a:rPr lang="en-US" sz="1000" spc="-10" dirty="0">
                    <a:solidFill>
                      <a:srgbClr val="1F497D"/>
                    </a:solidFill>
                    <a:latin typeface="Arial"/>
                    <a:cs typeface="Arial"/>
                  </a:rPr>
                  <a:t>Report</a:t>
                </a:r>
                <a:endParaRPr lang="en-US" sz="1000" dirty="0">
                  <a:solidFill>
                    <a:prstClr val="black"/>
                  </a:solidFill>
                  <a:latin typeface="Arial"/>
                  <a:cs typeface="Arial"/>
                </a:endParaRPr>
              </a:p>
            </p:txBody>
          </p:sp>
        </p:grpSp>
      </p:grpSp>
      <p:sp>
        <p:nvSpPr>
          <p:cNvPr id="33"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a:t>
            </a:r>
            <a:r>
              <a:rPr lang="en-US" spc="-5" dirty="0"/>
              <a:t>Report</a:t>
            </a:r>
            <a:endParaRPr lang="en-US" kern="0" spc="-5" dirty="0"/>
          </a:p>
        </p:txBody>
      </p:sp>
      <p:sp>
        <p:nvSpPr>
          <p:cNvPr id="35" name="Rectangle 34"/>
          <p:cNvSpPr/>
          <p:nvPr/>
        </p:nvSpPr>
        <p:spPr>
          <a:xfrm>
            <a:off x="1905000" y="5633334"/>
            <a:ext cx="5257800" cy="6654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sp>
        <p:nvSpPr>
          <p:cNvPr id="37" name="TextBox 36"/>
          <p:cNvSpPr txBox="1"/>
          <p:nvPr/>
        </p:nvSpPr>
        <p:spPr>
          <a:xfrm>
            <a:off x="609600" y="2743200"/>
            <a:ext cx="7856474" cy="1769715"/>
          </a:xfrm>
          <a:prstGeom prst="rect">
            <a:avLst/>
          </a:prstGeom>
          <a:noFill/>
        </p:spPr>
        <p:txBody>
          <a:bodyPr wrap="square" numCol="2" rtlCol="0">
            <a:spAutoFit/>
          </a:bodyPr>
          <a:lstStyle/>
          <a:p>
            <a:pPr marL="812800" lvl="1" indent="-342900">
              <a:spcBef>
                <a:spcPts val="600"/>
              </a:spcBef>
              <a:buClr>
                <a:srgbClr val="091D5D"/>
              </a:buClr>
              <a:buFont typeface="Arial" panose="020B0604020202020204" pitchFamily="34" charset="0"/>
              <a:buChar char="•"/>
              <a:tabLst>
                <a:tab pos="355600" algn="l"/>
              </a:tabLst>
            </a:pPr>
            <a:r>
              <a:rPr lang="en-US" sz="1400" dirty="0">
                <a:solidFill>
                  <a:srgbClr val="091D5D"/>
                </a:solidFill>
                <a:latin typeface="Arial"/>
                <a:cs typeface="Arial"/>
              </a:rPr>
              <a:t>Area Office </a:t>
            </a:r>
          </a:p>
          <a:p>
            <a:pPr marL="812800" lvl="1" indent="-342900">
              <a:spcBef>
                <a:spcPts val="600"/>
              </a:spcBef>
              <a:buClr>
                <a:srgbClr val="091D5D"/>
              </a:buClr>
              <a:buFont typeface="Arial" panose="020B0604020202020204" pitchFamily="34" charset="0"/>
              <a:buChar char="•"/>
              <a:tabLst>
                <a:tab pos="355600" algn="l"/>
              </a:tabLst>
            </a:pPr>
            <a:r>
              <a:rPr lang="en-US" sz="1400" dirty="0">
                <a:solidFill>
                  <a:srgbClr val="091D5D"/>
                </a:solidFill>
                <a:latin typeface="Arial"/>
                <a:cs typeface="Arial"/>
              </a:rPr>
              <a:t>Provider</a:t>
            </a:r>
          </a:p>
          <a:p>
            <a:pPr marL="812800" lvl="1" indent="-342900">
              <a:spcBef>
                <a:spcPts val="600"/>
              </a:spcBef>
              <a:buClr>
                <a:srgbClr val="091D5D"/>
              </a:buClr>
              <a:buFont typeface="Arial" panose="020B0604020202020204" pitchFamily="34" charset="0"/>
              <a:buChar char="•"/>
              <a:tabLst>
                <a:tab pos="355600" algn="l"/>
              </a:tabLst>
            </a:pPr>
            <a:r>
              <a:rPr lang="en-US" sz="1400" dirty="0">
                <a:solidFill>
                  <a:srgbClr val="091D5D"/>
                </a:solidFill>
                <a:latin typeface="Arial"/>
                <a:cs typeface="Arial"/>
              </a:rPr>
              <a:t>Objective Status</a:t>
            </a:r>
          </a:p>
          <a:p>
            <a:pPr marL="812800" lvl="1" indent="-342900">
              <a:spcBef>
                <a:spcPts val="600"/>
              </a:spcBef>
              <a:buClr>
                <a:srgbClr val="091D5D"/>
              </a:buClr>
              <a:buFont typeface="Arial" panose="020B0604020202020204" pitchFamily="34" charset="0"/>
              <a:buChar char="•"/>
              <a:tabLst>
                <a:tab pos="355600" algn="l"/>
              </a:tabLst>
            </a:pPr>
            <a:endParaRPr lang="en-US" sz="1400" dirty="0">
              <a:solidFill>
                <a:srgbClr val="091D5D"/>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endParaRPr lang="en-US" sz="1400" dirty="0">
              <a:solidFill>
                <a:srgbClr val="091D5D"/>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endParaRPr lang="en-US" sz="1400" dirty="0">
              <a:solidFill>
                <a:srgbClr val="091D5D"/>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r>
              <a:rPr lang="en-US" sz="1400" dirty="0">
                <a:solidFill>
                  <a:srgbClr val="091D5D"/>
                </a:solidFill>
                <a:latin typeface="Arial"/>
                <a:cs typeface="Arial"/>
              </a:rPr>
              <a:t>Report Display Option</a:t>
            </a:r>
          </a:p>
          <a:p>
            <a:pPr marL="812800" lvl="1" indent="-342900">
              <a:spcBef>
                <a:spcPts val="600"/>
              </a:spcBef>
              <a:buClr>
                <a:srgbClr val="091D5D"/>
              </a:buClr>
              <a:buFont typeface="Arial" panose="020B0604020202020204" pitchFamily="34" charset="0"/>
              <a:buChar char="•"/>
              <a:tabLst>
                <a:tab pos="355600" algn="l"/>
              </a:tabLst>
            </a:pPr>
            <a:r>
              <a:rPr lang="en-US" sz="1400" dirty="0" smtClean="0">
                <a:solidFill>
                  <a:srgbClr val="091D5D"/>
                </a:solidFill>
                <a:latin typeface="Arial"/>
                <a:cs typeface="Arial"/>
              </a:rPr>
              <a:t>Security </a:t>
            </a:r>
            <a:r>
              <a:rPr lang="en-US" sz="1400" dirty="0">
                <a:solidFill>
                  <a:srgbClr val="091D5D"/>
                </a:solidFill>
                <a:latin typeface="Arial"/>
                <a:cs typeface="Arial"/>
              </a:rPr>
              <a:t>Group</a:t>
            </a:r>
          </a:p>
          <a:p>
            <a:pPr marL="812800" lvl="1" indent="-342900">
              <a:spcBef>
                <a:spcPts val="600"/>
              </a:spcBef>
              <a:buClr>
                <a:srgbClr val="091D5D"/>
              </a:buClr>
              <a:buFont typeface="Arial" panose="020B0604020202020204" pitchFamily="34" charset="0"/>
              <a:buChar char="•"/>
              <a:tabLst>
                <a:tab pos="355600" algn="l"/>
              </a:tabLst>
            </a:pPr>
            <a:r>
              <a:rPr lang="en-US" sz="1400" dirty="0">
                <a:solidFill>
                  <a:srgbClr val="091D5D"/>
                </a:solidFill>
                <a:latin typeface="Arial"/>
                <a:cs typeface="Arial"/>
              </a:rPr>
              <a:t>Document Status</a:t>
            </a:r>
          </a:p>
          <a:p>
            <a:pPr marL="469900" lvl="1">
              <a:spcBef>
                <a:spcPts val="600"/>
              </a:spcBef>
              <a:buClr>
                <a:srgbClr val="091D5D"/>
              </a:buClr>
              <a:tabLst>
                <a:tab pos="355600" algn="l"/>
              </a:tabLst>
            </a:pPr>
            <a:endParaRPr lang="en-US" sz="1400" spc="10" dirty="0" smtClean="0">
              <a:solidFill>
                <a:srgbClr val="002776"/>
              </a:solidFill>
              <a:latin typeface="Arial"/>
              <a:cs typeface="Arial"/>
            </a:endParaRPr>
          </a:p>
          <a:p>
            <a:endParaRPr lang="en-US" sz="1400" dirty="0">
              <a:solidFill>
                <a:prstClr val="black"/>
              </a:solidFill>
            </a:endParaRPr>
          </a:p>
        </p:txBody>
      </p:sp>
      <p:cxnSp>
        <p:nvCxnSpPr>
          <p:cNvPr id="12" name="Straight Arrow Connector 11"/>
          <p:cNvCxnSpPr/>
          <p:nvPr/>
        </p:nvCxnSpPr>
        <p:spPr>
          <a:xfrm flipV="1">
            <a:off x="4510105" y="5009048"/>
            <a:ext cx="0" cy="62975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1222338" y="4114800"/>
            <a:ext cx="6699325" cy="812487"/>
          </a:xfrm>
          <a:prstGeom prst="rect">
            <a:avLst/>
          </a:prstGeom>
          <a:ln w="38100">
            <a:solidFill>
              <a:srgbClr val="00B0F0"/>
            </a:solidFill>
          </a:ln>
        </p:spPr>
      </p:pic>
      <p:sp>
        <p:nvSpPr>
          <p:cNvPr id="3" name="Slide Number Placeholder 2"/>
          <p:cNvSpPr>
            <a:spLocks noGrp="1"/>
          </p:cNvSpPr>
          <p:nvPr>
            <p:ph type="sldNum" sz="quarter" idx="7"/>
          </p:nvPr>
        </p:nvSpPr>
        <p:spPr/>
        <p:txBody>
          <a:bodyPr/>
          <a:lstStyle/>
          <a:p>
            <a:pPr algn="r"/>
            <a:fld id="{3F60DBFB-C06E-4CD8-A9EF-C81439A560F9}" type="slidenum">
              <a:rPr lang="en-US" smtClean="0"/>
              <a:pPr algn="r"/>
              <a:t>82</a:t>
            </a:fld>
            <a:endParaRPr lang="en-US" dirty="0"/>
          </a:p>
        </p:txBody>
      </p:sp>
    </p:spTree>
    <p:extLst>
      <p:ext uri="{BB962C8B-B14F-4D97-AF65-F5344CB8AC3E}">
        <p14:creationId xmlns:p14="http://schemas.microsoft.com/office/powerpoint/2010/main" val="15783919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057400"/>
            <a:ext cx="7967345" cy="615553"/>
          </a:xfrm>
          <a:prstGeom prst="rect">
            <a:avLst/>
          </a:prstGeom>
        </p:spPr>
        <p:txBody>
          <a:bodyPr vert="horz" wrap="square" lIns="0" tIns="0" rIns="0" bIns="0" rtlCol="0">
            <a:spAutoFit/>
          </a:bodyPr>
          <a:lstStyle/>
          <a:p>
            <a:pPr marL="12700"/>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a:solidFill>
                  <a:srgbClr val="091D5D"/>
                </a:solidFill>
                <a:latin typeface="Arial"/>
                <a:cs typeface="Arial"/>
              </a:rPr>
              <a:t> </a:t>
            </a:r>
            <a:r>
              <a:rPr lang="en-US" sz="1400" b="1" spc="-5" dirty="0" smtClean="0">
                <a:solidFill>
                  <a:srgbClr val="091D5D"/>
                </a:solidFill>
                <a:latin typeface="Arial"/>
                <a:cs typeface="Arial"/>
              </a:rPr>
              <a:t>Select “View Report”</a:t>
            </a:r>
          </a:p>
          <a:p>
            <a:pPr marL="12700"/>
            <a:endParaRPr lang="en-US" sz="1200" b="1" spc="-5" dirty="0">
              <a:solidFill>
                <a:srgbClr val="091D5D"/>
              </a:solidFill>
              <a:latin typeface="Arial"/>
              <a:cs typeface="Arial"/>
            </a:endParaRPr>
          </a:p>
          <a:p>
            <a:pPr marL="12700"/>
            <a:r>
              <a:rPr lang="en-US" sz="1400" dirty="0" smtClean="0">
                <a:solidFill>
                  <a:srgbClr val="091D5D"/>
                </a:solidFill>
                <a:latin typeface="Arial"/>
                <a:cs typeface="Arial"/>
              </a:rPr>
              <a:t>Click “View Report.”</a:t>
            </a:r>
            <a:endParaRPr sz="1400" dirty="0">
              <a:solidFill>
                <a:srgbClr val="091D5D"/>
              </a:solidFill>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79606"/>
            <a:ext cx="8686800" cy="1875099"/>
          </a:xfrm>
          <a:prstGeom prst="rect">
            <a:avLst/>
          </a:prstGeom>
          <a:ln>
            <a:solidFill>
              <a:schemeClr val="tx1"/>
            </a:solidFill>
          </a:ln>
        </p:spPr>
      </p:pic>
      <p:grpSp>
        <p:nvGrpSpPr>
          <p:cNvPr id="77" name="Group 76"/>
          <p:cNvGrpSpPr/>
          <p:nvPr/>
        </p:nvGrpSpPr>
        <p:grpSpPr>
          <a:xfrm>
            <a:off x="1194435" y="1066800"/>
            <a:ext cx="6755130" cy="881000"/>
            <a:chOff x="1789176" y="1142999"/>
            <a:chExt cx="6755130" cy="881000"/>
          </a:xfrm>
        </p:grpSpPr>
        <p:grpSp>
          <p:nvGrpSpPr>
            <p:cNvPr id="78" name="Group 77"/>
            <p:cNvGrpSpPr/>
            <p:nvPr/>
          </p:nvGrpSpPr>
          <p:grpSpPr>
            <a:xfrm>
              <a:off x="1789176" y="1144524"/>
              <a:ext cx="982980" cy="879475"/>
              <a:chOff x="1789176" y="1144524"/>
              <a:chExt cx="982980" cy="879475"/>
            </a:xfrm>
          </p:grpSpPr>
          <p:sp>
            <p:nvSpPr>
              <p:cNvPr id="9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100"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79" name="Group 78"/>
            <p:cNvGrpSpPr/>
            <p:nvPr/>
          </p:nvGrpSpPr>
          <p:grpSpPr>
            <a:xfrm>
              <a:off x="2942082" y="1143000"/>
              <a:ext cx="990600" cy="879475"/>
              <a:chOff x="2971800" y="1143000"/>
              <a:chExt cx="990600" cy="879475"/>
            </a:xfrm>
            <a:noFill/>
          </p:grpSpPr>
          <p:sp>
            <p:nvSpPr>
              <p:cNvPr id="9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98"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80" name="Group 79"/>
            <p:cNvGrpSpPr/>
            <p:nvPr/>
          </p:nvGrpSpPr>
          <p:grpSpPr>
            <a:xfrm>
              <a:off x="4102608" y="1143000"/>
              <a:ext cx="982980" cy="879475"/>
              <a:chOff x="4075176" y="1143000"/>
              <a:chExt cx="982980" cy="879475"/>
            </a:xfrm>
          </p:grpSpPr>
          <p:sp>
            <p:nvSpPr>
              <p:cNvPr id="9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96"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81" name="Group 80"/>
            <p:cNvGrpSpPr/>
            <p:nvPr/>
          </p:nvGrpSpPr>
          <p:grpSpPr>
            <a:xfrm>
              <a:off x="5257038" y="1142999"/>
              <a:ext cx="982980" cy="879475"/>
              <a:chOff x="5218176" y="1143000"/>
              <a:chExt cx="982980" cy="879475"/>
            </a:xfrm>
            <a:noFill/>
          </p:grpSpPr>
          <p:sp>
            <p:nvSpPr>
              <p:cNvPr id="9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94"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82" name="Group 81"/>
            <p:cNvGrpSpPr/>
            <p:nvPr/>
          </p:nvGrpSpPr>
          <p:grpSpPr>
            <a:xfrm>
              <a:off x="6408420" y="1143000"/>
              <a:ext cx="982980" cy="879475"/>
              <a:chOff x="6408420" y="1143000"/>
              <a:chExt cx="982980" cy="879475"/>
            </a:xfrm>
          </p:grpSpPr>
          <p:sp>
            <p:nvSpPr>
              <p:cNvPr id="9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92"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83" name="Straight Arrow Connector 82"/>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7561326" y="1142999"/>
              <a:ext cx="982980" cy="879475"/>
              <a:chOff x="6408420" y="1143000"/>
              <a:chExt cx="982980" cy="879475"/>
            </a:xfrm>
          </p:grpSpPr>
          <p:sp>
            <p:nvSpPr>
              <p:cNvPr id="8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90"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a:t>
                </a:r>
                <a:r>
                  <a:rPr lang="en-US" sz="1000" spc="-10" dirty="0">
                    <a:solidFill>
                      <a:srgbClr val="1F497D"/>
                    </a:solidFill>
                    <a:latin typeface="Arial"/>
                    <a:cs typeface="Arial"/>
                  </a:rPr>
                  <a:t>Report</a:t>
                </a:r>
                <a:endParaRPr lang="en-US" sz="1000" dirty="0">
                  <a:solidFill>
                    <a:prstClr val="black"/>
                  </a:solidFill>
                  <a:latin typeface="Arial"/>
                  <a:cs typeface="Arial"/>
                </a:endParaRPr>
              </a:p>
            </p:txBody>
          </p:sp>
        </p:grpSp>
      </p:grpSp>
      <p:sp>
        <p:nvSpPr>
          <p:cNvPr id="31"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a:t>
            </a:r>
            <a:r>
              <a:rPr lang="en-US" spc="-5" dirty="0"/>
              <a:t>Report</a:t>
            </a:r>
            <a:endParaRPr lang="en-US" kern="0" spc="-5" dirty="0"/>
          </a:p>
        </p:txBody>
      </p:sp>
      <p:sp>
        <p:nvSpPr>
          <p:cNvPr id="32" name="Rectangle 31"/>
          <p:cNvSpPr/>
          <p:nvPr/>
        </p:nvSpPr>
        <p:spPr>
          <a:xfrm>
            <a:off x="4122656" y="5402804"/>
            <a:ext cx="601744" cy="21746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pic>
        <p:nvPicPr>
          <p:cNvPr id="3" name="Picture 2"/>
          <p:cNvPicPr>
            <a:picLocks noChangeAspect="1"/>
          </p:cNvPicPr>
          <p:nvPr/>
        </p:nvPicPr>
        <p:blipFill>
          <a:blip r:embed="rId4"/>
          <a:stretch>
            <a:fillRect/>
          </a:stretch>
        </p:blipFill>
        <p:spPr>
          <a:xfrm>
            <a:off x="3810000" y="3114714"/>
            <a:ext cx="1180952" cy="314286"/>
          </a:xfrm>
          <a:prstGeom prst="rect">
            <a:avLst/>
          </a:prstGeom>
          <a:ln w="38100">
            <a:solidFill>
              <a:srgbClr val="00B0F0"/>
            </a:solidFill>
          </a:ln>
        </p:spPr>
      </p:pic>
      <p:cxnSp>
        <p:nvCxnSpPr>
          <p:cNvPr id="34" name="Straight Arrow Connector 33"/>
          <p:cNvCxnSpPr/>
          <p:nvPr/>
        </p:nvCxnSpPr>
        <p:spPr>
          <a:xfrm flipH="1" flipV="1">
            <a:off x="4400476" y="3429000"/>
            <a:ext cx="19124" cy="197380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7"/>
          </p:nvPr>
        </p:nvSpPr>
        <p:spPr/>
        <p:txBody>
          <a:bodyPr/>
          <a:lstStyle/>
          <a:p>
            <a:pPr algn="r"/>
            <a:fld id="{3F60DBFB-C06E-4CD8-A9EF-C81439A560F9}" type="slidenum">
              <a:rPr lang="en-US" smtClean="0"/>
              <a:pPr algn="r"/>
              <a:t>83</a:t>
            </a:fld>
            <a:endParaRPr lang="en-US" dirty="0"/>
          </a:p>
        </p:txBody>
      </p:sp>
    </p:spTree>
    <p:extLst>
      <p:ext uri="{BB962C8B-B14F-4D97-AF65-F5344CB8AC3E}">
        <p14:creationId xmlns:p14="http://schemas.microsoft.com/office/powerpoint/2010/main" val="19969947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975881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085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30757" name="Picture 5" descr="C:\Users\ZZIMME~1\AppData\Local\Temp\SNAGHTML1ab4ae1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670" y="3027091"/>
            <a:ext cx="5943600" cy="304769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057400"/>
            <a:ext cx="7967345" cy="615553"/>
          </a:xfrm>
          <a:prstGeom prst="rect">
            <a:avLst/>
          </a:prstGeom>
        </p:spPr>
        <p:txBody>
          <a:bodyPr vert="horz" wrap="square" lIns="0" tIns="0" rIns="0" bIns="0" rtlCol="0">
            <a:spAutoFit/>
          </a:bodyPr>
          <a:lstStyle/>
          <a:p>
            <a:pPr marL="12700"/>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5</a:t>
            </a:r>
            <a:r>
              <a:rPr sz="1400" b="1" dirty="0" smtClean="0">
                <a:solidFill>
                  <a:srgbClr val="091D5D"/>
                </a:solidFill>
                <a:latin typeface="Arial"/>
                <a:cs typeface="Arial"/>
              </a:rPr>
              <a:t>:</a:t>
            </a:r>
            <a:r>
              <a:rPr lang="en-US" sz="1400" b="1" spc="-5" dirty="0" smtClean="0">
                <a:solidFill>
                  <a:srgbClr val="091D5D"/>
                </a:solidFill>
                <a:latin typeface="Arial"/>
                <a:cs typeface="Arial"/>
              </a:rPr>
              <a:t> View Summary Report Details</a:t>
            </a:r>
          </a:p>
          <a:p>
            <a:pPr marL="12700"/>
            <a:endParaRPr lang="en-US" sz="1200" b="1" spc="-5" dirty="0">
              <a:solidFill>
                <a:srgbClr val="091D5D"/>
              </a:solidFill>
              <a:latin typeface="Arial"/>
              <a:cs typeface="Arial"/>
            </a:endParaRPr>
          </a:p>
          <a:p>
            <a:pPr marL="12700"/>
            <a:r>
              <a:rPr lang="en-US" sz="1400" dirty="0">
                <a:solidFill>
                  <a:srgbClr val="091D5D"/>
                </a:solidFill>
                <a:latin typeface="Arial"/>
                <a:cs typeface="Arial"/>
              </a:rPr>
              <a:t>The system will display all the individuals satisfying the search </a:t>
            </a:r>
            <a:r>
              <a:rPr lang="en-US" sz="1400" dirty="0" smtClean="0">
                <a:solidFill>
                  <a:srgbClr val="091D5D"/>
                </a:solidFill>
                <a:latin typeface="Arial"/>
                <a:cs typeface="Arial"/>
              </a:rPr>
              <a:t>criteria.</a:t>
            </a:r>
            <a:endParaRPr sz="1400" dirty="0">
              <a:solidFill>
                <a:srgbClr val="091D5D"/>
              </a:solidFill>
              <a:latin typeface="Arial"/>
              <a:cs typeface="Arial"/>
            </a:endParaRPr>
          </a:p>
        </p:txBody>
      </p:sp>
      <p:grpSp>
        <p:nvGrpSpPr>
          <p:cNvPr id="77" name="Group 76"/>
          <p:cNvGrpSpPr/>
          <p:nvPr/>
        </p:nvGrpSpPr>
        <p:grpSpPr>
          <a:xfrm>
            <a:off x="1194435" y="1066800"/>
            <a:ext cx="6755130" cy="881000"/>
            <a:chOff x="1789176" y="1142999"/>
            <a:chExt cx="6755130" cy="881000"/>
          </a:xfrm>
        </p:grpSpPr>
        <p:grpSp>
          <p:nvGrpSpPr>
            <p:cNvPr id="78" name="Group 77"/>
            <p:cNvGrpSpPr/>
            <p:nvPr/>
          </p:nvGrpSpPr>
          <p:grpSpPr>
            <a:xfrm>
              <a:off x="1789176" y="1144524"/>
              <a:ext cx="982980" cy="879475"/>
              <a:chOff x="1789176" y="1144524"/>
              <a:chExt cx="982980" cy="879475"/>
            </a:xfrm>
          </p:grpSpPr>
          <p:sp>
            <p:nvSpPr>
              <p:cNvPr id="9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100"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79" name="Group 78"/>
            <p:cNvGrpSpPr/>
            <p:nvPr/>
          </p:nvGrpSpPr>
          <p:grpSpPr>
            <a:xfrm>
              <a:off x="2942082" y="1143000"/>
              <a:ext cx="990600" cy="879475"/>
              <a:chOff x="2971800" y="1143000"/>
              <a:chExt cx="990600" cy="879475"/>
            </a:xfrm>
            <a:noFill/>
          </p:grpSpPr>
          <p:sp>
            <p:nvSpPr>
              <p:cNvPr id="9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98"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80" name="Group 79"/>
            <p:cNvGrpSpPr/>
            <p:nvPr/>
          </p:nvGrpSpPr>
          <p:grpSpPr>
            <a:xfrm>
              <a:off x="4102608" y="1143000"/>
              <a:ext cx="982980" cy="879475"/>
              <a:chOff x="4075176" y="1143000"/>
              <a:chExt cx="982980" cy="879475"/>
            </a:xfrm>
          </p:grpSpPr>
          <p:sp>
            <p:nvSpPr>
              <p:cNvPr id="9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96"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81" name="Group 80"/>
            <p:cNvGrpSpPr/>
            <p:nvPr/>
          </p:nvGrpSpPr>
          <p:grpSpPr>
            <a:xfrm>
              <a:off x="5257038" y="1142999"/>
              <a:ext cx="982980" cy="879475"/>
              <a:chOff x="5218176" y="1143000"/>
              <a:chExt cx="982980" cy="879475"/>
            </a:xfrm>
            <a:noFill/>
          </p:grpSpPr>
          <p:sp>
            <p:nvSpPr>
              <p:cNvPr id="9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94"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82" name="Group 81"/>
            <p:cNvGrpSpPr/>
            <p:nvPr/>
          </p:nvGrpSpPr>
          <p:grpSpPr>
            <a:xfrm>
              <a:off x="6408420" y="1143000"/>
              <a:ext cx="982980" cy="879475"/>
              <a:chOff x="6408420" y="1143000"/>
              <a:chExt cx="982980" cy="879475"/>
            </a:xfrm>
          </p:grpSpPr>
          <p:sp>
            <p:nvSpPr>
              <p:cNvPr id="9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92"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83" name="Straight Arrow Connector 82"/>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7561326" y="1142999"/>
              <a:ext cx="982980" cy="879475"/>
              <a:chOff x="6408420" y="1143000"/>
              <a:chExt cx="982980" cy="879475"/>
            </a:xfrm>
          </p:grpSpPr>
          <p:sp>
            <p:nvSpPr>
              <p:cNvPr id="8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90"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a:t>
                </a:r>
                <a:r>
                  <a:rPr lang="en-US" sz="1000" spc="-10" dirty="0">
                    <a:solidFill>
                      <a:srgbClr val="1F497D"/>
                    </a:solidFill>
                    <a:latin typeface="Arial"/>
                    <a:cs typeface="Arial"/>
                  </a:rPr>
                  <a:t>Report</a:t>
                </a:r>
                <a:endParaRPr lang="en-US" sz="1000" dirty="0">
                  <a:solidFill>
                    <a:prstClr val="black"/>
                  </a:solidFill>
                  <a:latin typeface="Arial"/>
                  <a:cs typeface="Arial"/>
                </a:endParaRPr>
              </a:p>
            </p:txBody>
          </p:sp>
        </p:grpSp>
      </p:grpSp>
      <p:sp>
        <p:nvSpPr>
          <p:cNvPr id="31"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a:t>
            </a:r>
            <a:r>
              <a:rPr lang="en-US" spc="-5" dirty="0"/>
              <a:t>Report</a:t>
            </a:r>
            <a:endParaRPr lang="en-US" kern="0" spc="-5" dirty="0"/>
          </a:p>
        </p:txBody>
      </p:sp>
      <p:sp>
        <p:nvSpPr>
          <p:cNvPr id="3" name="Slide Number Placeholder 2"/>
          <p:cNvSpPr>
            <a:spLocks noGrp="1"/>
          </p:cNvSpPr>
          <p:nvPr>
            <p:ph type="sldNum" sz="quarter" idx="7"/>
          </p:nvPr>
        </p:nvSpPr>
        <p:spPr/>
        <p:txBody>
          <a:bodyPr/>
          <a:lstStyle/>
          <a:p>
            <a:pPr algn="r"/>
            <a:fld id="{3F60DBFB-C06E-4CD8-A9EF-C81439A560F9}" type="slidenum">
              <a:rPr lang="en-US" smtClean="0"/>
              <a:pPr algn="r"/>
              <a:t>84</a:t>
            </a:fld>
            <a:endParaRPr lang="en-US" dirty="0"/>
          </a:p>
        </p:txBody>
      </p:sp>
      <p:pic>
        <p:nvPicPr>
          <p:cNvPr id="34" name="Picture 33"/>
          <p:cNvPicPr/>
          <p:nvPr/>
        </p:nvPicPr>
        <p:blipFill rotWithShape="1">
          <a:blip r:embed="rId8"/>
          <a:srcRect t="9096" b="6919"/>
          <a:stretch/>
        </p:blipFill>
        <p:spPr>
          <a:xfrm>
            <a:off x="1409700" y="3886200"/>
            <a:ext cx="6324600" cy="487917"/>
          </a:xfrm>
          <a:prstGeom prst="rect">
            <a:avLst/>
          </a:prstGeom>
          <a:ln w="38100">
            <a:solidFill>
              <a:srgbClr val="00B0F0"/>
            </a:solidFill>
          </a:ln>
        </p:spPr>
      </p:pic>
      <p:sp>
        <p:nvSpPr>
          <p:cNvPr id="35" name="Rectangle 34"/>
          <p:cNvSpPr/>
          <p:nvPr/>
        </p:nvSpPr>
        <p:spPr>
          <a:xfrm>
            <a:off x="1676400" y="5029200"/>
            <a:ext cx="5943600" cy="152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cxnSp>
        <p:nvCxnSpPr>
          <p:cNvPr id="36" name="Straight Arrow Connector 35"/>
          <p:cNvCxnSpPr/>
          <p:nvPr/>
        </p:nvCxnSpPr>
        <p:spPr>
          <a:xfrm flipH="1" flipV="1">
            <a:off x="4400476" y="4419600"/>
            <a:ext cx="19124" cy="57052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3340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594707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179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7" name="Group 6"/>
          <p:cNvGrpSpPr/>
          <p:nvPr/>
        </p:nvGrpSpPr>
        <p:grpSpPr>
          <a:xfrm>
            <a:off x="1677670" y="3027091"/>
            <a:ext cx="5943600" cy="3758007"/>
            <a:chOff x="1677670" y="3027091"/>
            <a:chExt cx="5943600" cy="3758007"/>
          </a:xfrm>
        </p:grpSpPr>
        <p:pic>
          <p:nvPicPr>
            <p:cNvPr id="321702" name="Picture 166" descr="C:\Users\ZZIMME~1\AppData\Local\Temp\SNAGHTML1ab5b09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670" y="3027091"/>
              <a:ext cx="5943600" cy="3758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2112629" y="6477002"/>
              <a:ext cx="2103120" cy="136379"/>
            </a:xfrm>
            <a:prstGeom prst="rect">
              <a:avLst/>
            </a:prstGeom>
          </p:spPr>
        </p:pic>
      </p:grpSp>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057400"/>
            <a:ext cx="8227060" cy="1046440"/>
          </a:xfrm>
          <a:prstGeom prst="rect">
            <a:avLst/>
          </a:prstGeom>
        </p:spPr>
        <p:txBody>
          <a:bodyPr vert="horz" wrap="square" lIns="0" tIns="0" rIns="0" bIns="0" rtlCol="0">
            <a:spAutoFit/>
          </a:bodyPr>
          <a:lstStyle/>
          <a:p>
            <a:pPr marL="12700"/>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5</a:t>
            </a:r>
            <a:r>
              <a:rPr sz="1400" b="1" dirty="0" smtClean="0">
                <a:solidFill>
                  <a:srgbClr val="091D5D"/>
                </a:solidFill>
                <a:latin typeface="Arial"/>
                <a:cs typeface="Arial"/>
              </a:rPr>
              <a:t>:</a:t>
            </a:r>
            <a:r>
              <a:rPr lang="en-US" sz="1400" b="1" dirty="0" smtClean="0">
                <a:solidFill>
                  <a:srgbClr val="091D5D"/>
                </a:solidFill>
                <a:latin typeface="Arial"/>
                <a:cs typeface="Arial"/>
              </a:rPr>
              <a:t> View Summary Report Details</a:t>
            </a:r>
          </a:p>
          <a:p>
            <a:pPr marL="12700"/>
            <a:endParaRPr lang="en-US" sz="1200" b="1" dirty="0">
              <a:solidFill>
                <a:srgbClr val="091D5D"/>
              </a:solidFill>
              <a:latin typeface="Arial"/>
              <a:cs typeface="Arial"/>
            </a:endParaRPr>
          </a:p>
          <a:p>
            <a:pPr marL="12700"/>
            <a:r>
              <a:rPr lang="en-US" sz="1400" dirty="0">
                <a:solidFill>
                  <a:srgbClr val="091D5D"/>
                </a:solidFill>
                <a:latin typeface="Arial"/>
                <a:cs typeface="Arial"/>
              </a:rPr>
              <a:t>Select the        </a:t>
            </a:r>
            <a:r>
              <a:rPr lang="en-US" sz="1400" dirty="0" smtClean="0">
                <a:solidFill>
                  <a:srgbClr val="091D5D"/>
                </a:solidFill>
                <a:latin typeface="Arial"/>
                <a:cs typeface="Arial"/>
              </a:rPr>
              <a:t>  next </a:t>
            </a:r>
            <a:r>
              <a:rPr lang="en-US" sz="1400" dirty="0">
                <a:solidFill>
                  <a:srgbClr val="091D5D"/>
                </a:solidFill>
                <a:latin typeface="Arial"/>
                <a:cs typeface="Arial"/>
              </a:rPr>
              <a:t>to an individual to </a:t>
            </a:r>
            <a:r>
              <a:rPr lang="en-US" sz="1400" dirty="0" smtClean="0">
                <a:solidFill>
                  <a:srgbClr val="091D5D"/>
                </a:solidFill>
                <a:latin typeface="Arial"/>
                <a:cs typeface="Arial"/>
              </a:rPr>
              <a:t>expand/view the Progress Summary </a:t>
            </a:r>
            <a:r>
              <a:rPr lang="en-US" sz="1400" dirty="0">
                <a:solidFill>
                  <a:srgbClr val="091D5D"/>
                </a:solidFill>
                <a:latin typeface="Arial"/>
                <a:cs typeface="Arial"/>
              </a:rPr>
              <a:t>details on the Reports page. </a:t>
            </a:r>
          </a:p>
          <a:p>
            <a:pPr marL="12700"/>
            <a:endParaRPr lang="en-US" sz="1200" dirty="0">
              <a:solidFill>
                <a:prstClr val="black"/>
              </a:solidFill>
              <a:latin typeface="Arial"/>
              <a:cs typeface="Arial"/>
            </a:endParaRPr>
          </a:p>
          <a:p>
            <a:pPr marL="12700"/>
            <a:endParaRPr lang="en-US" sz="1400" dirty="0" smtClean="0">
              <a:solidFill>
                <a:srgbClr val="091D5D"/>
              </a:solidFill>
              <a:latin typeface="Arial"/>
              <a:cs typeface="Arial"/>
            </a:endParaRPr>
          </a:p>
        </p:txBody>
      </p:sp>
      <p:grpSp>
        <p:nvGrpSpPr>
          <p:cNvPr id="50" name="Group 49"/>
          <p:cNvGrpSpPr/>
          <p:nvPr/>
        </p:nvGrpSpPr>
        <p:grpSpPr>
          <a:xfrm>
            <a:off x="1194435" y="1066800"/>
            <a:ext cx="6755130" cy="881000"/>
            <a:chOff x="1789176" y="1142999"/>
            <a:chExt cx="6755130" cy="881000"/>
          </a:xfrm>
        </p:grpSpPr>
        <p:grpSp>
          <p:nvGrpSpPr>
            <p:cNvPr id="51" name="Group 50"/>
            <p:cNvGrpSpPr/>
            <p:nvPr/>
          </p:nvGrpSpPr>
          <p:grpSpPr>
            <a:xfrm>
              <a:off x="1789176" y="1144524"/>
              <a:ext cx="982980" cy="879475"/>
              <a:chOff x="1789176" y="1144524"/>
              <a:chExt cx="982980" cy="879475"/>
            </a:xfrm>
          </p:grpSpPr>
          <p:sp>
            <p:nvSpPr>
              <p:cNvPr id="7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73"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52" name="Group 51"/>
            <p:cNvGrpSpPr/>
            <p:nvPr/>
          </p:nvGrpSpPr>
          <p:grpSpPr>
            <a:xfrm>
              <a:off x="2942082" y="1143000"/>
              <a:ext cx="990600" cy="879475"/>
              <a:chOff x="2971800" y="1143000"/>
              <a:chExt cx="990600" cy="879475"/>
            </a:xfrm>
            <a:noFill/>
          </p:grpSpPr>
          <p:sp>
            <p:nvSpPr>
              <p:cNvPr id="7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71"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53" name="Group 52"/>
            <p:cNvGrpSpPr/>
            <p:nvPr/>
          </p:nvGrpSpPr>
          <p:grpSpPr>
            <a:xfrm>
              <a:off x="4102608" y="1143000"/>
              <a:ext cx="982980" cy="879475"/>
              <a:chOff x="4075176" y="1143000"/>
              <a:chExt cx="982980" cy="879475"/>
            </a:xfrm>
          </p:grpSpPr>
          <p:sp>
            <p:nvSpPr>
              <p:cNvPr id="6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9"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54" name="Group 53"/>
            <p:cNvGrpSpPr/>
            <p:nvPr/>
          </p:nvGrpSpPr>
          <p:grpSpPr>
            <a:xfrm>
              <a:off x="5257038" y="1142999"/>
              <a:ext cx="982980" cy="879475"/>
              <a:chOff x="5218176" y="1143000"/>
              <a:chExt cx="982980" cy="879475"/>
            </a:xfrm>
            <a:noFill/>
          </p:grpSpPr>
          <p:sp>
            <p:nvSpPr>
              <p:cNvPr id="6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67"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55" name="Group 54"/>
            <p:cNvGrpSpPr/>
            <p:nvPr/>
          </p:nvGrpSpPr>
          <p:grpSpPr>
            <a:xfrm>
              <a:off x="6408420" y="1143000"/>
              <a:ext cx="982980" cy="879475"/>
              <a:chOff x="6408420" y="1143000"/>
              <a:chExt cx="982980" cy="879475"/>
            </a:xfrm>
          </p:grpSpPr>
          <p:sp>
            <p:nvSpPr>
              <p:cNvPr id="6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65"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56" name="Straight Arrow Connector 55"/>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7561326" y="1142999"/>
              <a:ext cx="982980" cy="879475"/>
              <a:chOff x="6408420" y="1143000"/>
              <a:chExt cx="982980" cy="879475"/>
            </a:xfrm>
          </p:grpSpPr>
          <p:sp>
            <p:nvSpPr>
              <p:cNvPr id="6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63"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a:t>
                </a:r>
                <a:r>
                  <a:rPr lang="en-US" sz="1000" spc="-10" dirty="0">
                    <a:solidFill>
                      <a:srgbClr val="1F497D"/>
                    </a:solidFill>
                    <a:latin typeface="Arial"/>
                    <a:cs typeface="Arial"/>
                  </a:rPr>
                  <a:t>Report</a:t>
                </a:r>
                <a:endParaRPr lang="en-US" sz="1000" dirty="0">
                  <a:solidFill>
                    <a:prstClr val="black"/>
                  </a:solidFill>
                  <a:latin typeface="Arial"/>
                  <a:cs typeface="Arial"/>
                </a:endParaRPr>
              </a:p>
            </p:txBody>
          </p:sp>
        </p:grpSp>
      </p:grpSp>
      <p:sp>
        <p:nvSpPr>
          <p:cNvPr id="31"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a:t>
            </a:r>
            <a:r>
              <a:rPr lang="en-US" spc="-5" dirty="0"/>
              <a:t>Report</a:t>
            </a:r>
            <a:endParaRPr lang="en-US" kern="0" spc="-5" dirty="0"/>
          </a:p>
        </p:txBody>
      </p:sp>
      <p:pic>
        <p:nvPicPr>
          <p:cNvPr id="36" name="Picture 35"/>
          <p:cNvPicPr>
            <a:picLocks noChangeAspect="1"/>
          </p:cNvPicPr>
          <p:nvPr/>
        </p:nvPicPr>
        <p:blipFill>
          <a:blip r:embed="rId9"/>
          <a:stretch>
            <a:fillRect/>
          </a:stretch>
        </p:blipFill>
        <p:spPr>
          <a:xfrm>
            <a:off x="1447800" y="2438400"/>
            <a:ext cx="276190" cy="285714"/>
          </a:xfrm>
          <a:prstGeom prst="rect">
            <a:avLst/>
          </a:prstGeom>
          <a:ln w="38100">
            <a:solidFill>
              <a:srgbClr val="00B0F0"/>
            </a:solidFill>
          </a:ln>
        </p:spPr>
      </p:pic>
      <p:sp>
        <p:nvSpPr>
          <p:cNvPr id="4" name="Slide Number Placeholder 3"/>
          <p:cNvSpPr>
            <a:spLocks noGrp="1"/>
          </p:cNvSpPr>
          <p:nvPr>
            <p:ph type="sldNum" sz="quarter" idx="7"/>
          </p:nvPr>
        </p:nvSpPr>
        <p:spPr/>
        <p:txBody>
          <a:bodyPr/>
          <a:lstStyle/>
          <a:p>
            <a:pPr algn="r"/>
            <a:fld id="{3F60DBFB-C06E-4CD8-A9EF-C81439A560F9}" type="slidenum">
              <a:rPr lang="en-US" smtClean="0"/>
              <a:pPr algn="r"/>
              <a:t>85</a:t>
            </a:fld>
            <a:endParaRPr lang="en-US" dirty="0"/>
          </a:p>
        </p:txBody>
      </p:sp>
      <p:cxnSp>
        <p:nvCxnSpPr>
          <p:cNvPr id="38" name="Straight Arrow Connector 37"/>
          <p:cNvCxnSpPr/>
          <p:nvPr/>
        </p:nvCxnSpPr>
        <p:spPr>
          <a:xfrm flipH="1">
            <a:off x="1143000" y="6123660"/>
            <a:ext cx="48101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617460" y="6009360"/>
            <a:ext cx="211340" cy="2286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pic>
        <p:nvPicPr>
          <p:cNvPr id="40" name="Picture 39"/>
          <p:cNvPicPr>
            <a:picLocks noChangeAspect="1"/>
          </p:cNvPicPr>
          <p:nvPr/>
        </p:nvPicPr>
        <p:blipFill>
          <a:blip r:embed="rId9"/>
          <a:stretch>
            <a:fillRect/>
          </a:stretch>
        </p:blipFill>
        <p:spPr>
          <a:xfrm>
            <a:off x="819220" y="5962686"/>
            <a:ext cx="276190" cy="285714"/>
          </a:xfrm>
          <a:prstGeom prst="rect">
            <a:avLst/>
          </a:prstGeom>
          <a:ln w="38100">
            <a:solidFill>
              <a:srgbClr val="00B0F0"/>
            </a:solidFill>
          </a:ln>
        </p:spPr>
      </p:pic>
    </p:spTree>
    <p:extLst>
      <p:ext uri="{BB962C8B-B14F-4D97-AF65-F5344CB8AC3E}">
        <p14:creationId xmlns:p14="http://schemas.microsoft.com/office/powerpoint/2010/main" val="3797484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057400"/>
            <a:ext cx="7967345" cy="3231654"/>
          </a:xfrm>
          <a:prstGeom prst="rect">
            <a:avLst/>
          </a:prstGeom>
        </p:spPr>
        <p:txBody>
          <a:bodyPr vert="horz" wrap="square" lIns="0" tIns="0" rIns="0" bIns="0" rtlCol="0">
            <a:spAutoFit/>
          </a:bodyPr>
          <a:lstStyle/>
          <a:p>
            <a:pPr marL="12700"/>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6</a:t>
            </a:r>
            <a:r>
              <a:rPr sz="1400" b="1" dirty="0" smtClean="0">
                <a:solidFill>
                  <a:srgbClr val="091D5D"/>
                </a:solidFill>
                <a:latin typeface="Arial"/>
                <a:cs typeface="Arial"/>
              </a:rPr>
              <a:t>:</a:t>
            </a:r>
            <a:r>
              <a:rPr lang="en-US" sz="1400" b="1" dirty="0" smtClean="0">
                <a:solidFill>
                  <a:srgbClr val="091D5D"/>
                </a:solidFill>
                <a:latin typeface="Arial"/>
                <a:cs typeface="Arial"/>
              </a:rPr>
              <a:t> Print Progress Summary Report</a:t>
            </a:r>
          </a:p>
          <a:p>
            <a:pPr marL="12700"/>
            <a:endParaRPr lang="en-US" sz="1200" b="1" dirty="0">
              <a:solidFill>
                <a:srgbClr val="091D5D"/>
              </a:solidFill>
              <a:latin typeface="Arial"/>
              <a:cs typeface="Arial"/>
            </a:endParaRPr>
          </a:p>
          <a:p>
            <a:pPr marL="12700"/>
            <a:r>
              <a:rPr lang="en-US" sz="1400" dirty="0">
                <a:solidFill>
                  <a:srgbClr val="091D5D"/>
                </a:solidFill>
                <a:latin typeface="Arial"/>
                <a:cs typeface="Arial"/>
              </a:rPr>
              <a:t>To download and print the report, click the save icon and select either “PDF” or “</a:t>
            </a:r>
            <a:r>
              <a:rPr lang="en-US" sz="1400" dirty="0" smtClean="0">
                <a:solidFill>
                  <a:srgbClr val="091D5D"/>
                </a:solidFill>
                <a:latin typeface="Arial"/>
                <a:cs typeface="Arial"/>
              </a:rPr>
              <a:t>Word.”</a:t>
            </a:r>
            <a:endParaRPr lang="en-US" sz="1400" dirty="0">
              <a:solidFill>
                <a:srgbClr val="091D5D"/>
              </a:solidFill>
              <a:latin typeface="Arial"/>
              <a:cs typeface="Arial"/>
            </a:endParaRPr>
          </a:p>
          <a:p>
            <a:pPr marL="12700"/>
            <a:endParaRPr lang="en-US" sz="1400" spc="-5" dirty="0">
              <a:solidFill>
                <a:srgbClr val="091D5D"/>
              </a:solidFill>
              <a:latin typeface="Arial"/>
              <a:cs typeface="Arial"/>
            </a:endParaRPr>
          </a:p>
          <a:p>
            <a:pPr marL="12700"/>
            <a:endParaRPr lang="en-US" sz="1400" spc="-5" dirty="0" smtClean="0">
              <a:solidFill>
                <a:srgbClr val="091D5D"/>
              </a:solidFill>
              <a:latin typeface="Arial"/>
              <a:cs typeface="Arial"/>
            </a:endParaRPr>
          </a:p>
          <a:p>
            <a:pPr marL="12700"/>
            <a:endParaRPr lang="en-US" sz="1400" spc="-5" dirty="0">
              <a:solidFill>
                <a:srgbClr val="091D5D"/>
              </a:solidFill>
              <a:latin typeface="Arial"/>
              <a:cs typeface="Arial"/>
            </a:endParaRPr>
          </a:p>
          <a:p>
            <a:pPr marL="12700"/>
            <a:endParaRPr lang="en-US" sz="1400" spc="-5" dirty="0" smtClean="0">
              <a:solidFill>
                <a:srgbClr val="091D5D"/>
              </a:solidFill>
              <a:latin typeface="Arial"/>
              <a:cs typeface="Arial"/>
            </a:endParaRPr>
          </a:p>
          <a:p>
            <a:pPr marL="12700"/>
            <a:endParaRPr lang="en-US" sz="1400" spc="-5" dirty="0">
              <a:solidFill>
                <a:srgbClr val="091D5D"/>
              </a:solidFill>
              <a:latin typeface="Arial"/>
              <a:cs typeface="Arial"/>
            </a:endParaRPr>
          </a:p>
          <a:p>
            <a:pPr marL="12700"/>
            <a:endParaRPr lang="en-US" sz="1400" spc="-5" dirty="0" smtClean="0">
              <a:solidFill>
                <a:srgbClr val="091D5D"/>
              </a:solidFill>
              <a:latin typeface="Arial"/>
              <a:cs typeface="Arial"/>
            </a:endParaRPr>
          </a:p>
          <a:p>
            <a:pPr marL="12700"/>
            <a:endParaRPr lang="en-US" sz="1400" spc="-5" dirty="0">
              <a:solidFill>
                <a:srgbClr val="091D5D"/>
              </a:solidFill>
              <a:latin typeface="Arial"/>
              <a:cs typeface="Arial"/>
            </a:endParaRPr>
          </a:p>
          <a:p>
            <a:pPr marL="12700"/>
            <a:endParaRPr lang="en-US" sz="1400" spc="-5" dirty="0" smtClean="0">
              <a:solidFill>
                <a:srgbClr val="091D5D"/>
              </a:solidFill>
              <a:latin typeface="Arial"/>
              <a:cs typeface="Arial"/>
            </a:endParaRPr>
          </a:p>
          <a:p>
            <a:pPr marL="12700"/>
            <a:endParaRPr lang="en-US" sz="1400" spc="-5" dirty="0">
              <a:solidFill>
                <a:srgbClr val="091D5D"/>
              </a:solidFill>
              <a:latin typeface="Arial"/>
              <a:cs typeface="Arial"/>
            </a:endParaRPr>
          </a:p>
          <a:p>
            <a:pPr marL="12700"/>
            <a:endParaRPr lang="en-US" sz="1400" spc="-5" dirty="0" smtClean="0">
              <a:solidFill>
                <a:srgbClr val="091D5D"/>
              </a:solidFill>
              <a:latin typeface="Arial"/>
              <a:cs typeface="Arial"/>
            </a:endParaRPr>
          </a:p>
          <a:p>
            <a:pPr marL="12700"/>
            <a:endParaRPr lang="en-US" sz="1400" spc="-5" dirty="0">
              <a:solidFill>
                <a:srgbClr val="091D5D"/>
              </a:solidFill>
              <a:latin typeface="Arial"/>
              <a:cs typeface="Arial"/>
            </a:endParaRPr>
          </a:p>
          <a:p>
            <a:pPr marL="12700"/>
            <a:endParaRPr lang="en-US" sz="1400" spc="-5" dirty="0" smtClean="0">
              <a:solidFill>
                <a:srgbClr val="091D5D"/>
              </a:solidFill>
              <a:latin typeface="Arial"/>
              <a:cs typeface="Arial"/>
            </a:endParaRPr>
          </a:p>
        </p:txBody>
      </p:sp>
      <p:grpSp>
        <p:nvGrpSpPr>
          <p:cNvPr id="50" name="Group 49"/>
          <p:cNvGrpSpPr/>
          <p:nvPr/>
        </p:nvGrpSpPr>
        <p:grpSpPr>
          <a:xfrm>
            <a:off x="1194435" y="1066800"/>
            <a:ext cx="6755130" cy="881000"/>
            <a:chOff x="1789176" y="1142999"/>
            <a:chExt cx="6755130" cy="881000"/>
          </a:xfrm>
        </p:grpSpPr>
        <p:grpSp>
          <p:nvGrpSpPr>
            <p:cNvPr id="51" name="Group 50"/>
            <p:cNvGrpSpPr/>
            <p:nvPr/>
          </p:nvGrpSpPr>
          <p:grpSpPr>
            <a:xfrm>
              <a:off x="1789176" y="1144524"/>
              <a:ext cx="982980" cy="879475"/>
              <a:chOff x="1789176" y="1144524"/>
              <a:chExt cx="982980" cy="879475"/>
            </a:xfrm>
          </p:grpSpPr>
          <p:sp>
            <p:nvSpPr>
              <p:cNvPr id="7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73"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52" name="Group 51"/>
            <p:cNvGrpSpPr/>
            <p:nvPr/>
          </p:nvGrpSpPr>
          <p:grpSpPr>
            <a:xfrm>
              <a:off x="2942082" y="1143000"/>
              <a:ext cx="990600" cy="879475"/>
              <a:chOff x="2971800" y="1143000"/>
              <a:chExt cx="990600" cy="879475"/>
            </a:xfrm>
            <a:noFill/>
          </p:grpSpPr>
          <p:sp>
            <p:nvSpPr>
              <p:cNvPr id="7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71"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53" name="Group 52"/>
            <p:cNvGrpSpPr/>
            <p:nvPr/>
          </p:nvGrpSpPr>
          <p:grpSpPr>
            <a:xfrm>
              <a:off x="4102608" y="1143000"/>
              <a:ext cx="982980" cy="879475"/>
              <a:chOff x="4075176" y="1143000"/>
              <a:chExt cx="982980" cy="879475"/>
            </a:xfrm>
          </p:grpSpPr>
          <p:sp>
            <p:nvSpPr>
              <p:cNvPr id="6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9"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54" name="Group 53"/>
            <p:cNvGrpSpPr/>
            <p:nvPr/>
          </p:nvGrpSpPr>
          <p:grpSpPr>
            <a:xfrm>
              <a:off x="5257038" y="1142999"/>
              <a:ext cx="982980" cy="879475"/>
              <a:chOff x="5218176" y="1143000"/>
              <a:chExt cx="982980" cy="879475"/>
            </a:xfrm>
            <a:noFill/>
          </p:grpSpPr>
          <p:sp>
            <p:nvSpPr>
              <p:cNvPr id="6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67"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55" name="Group 54"/>
            <p:cNvGrpSpPr/>
            <p:nvPr/>
          </p:nvGrpSpPr>
          <p:grpSpPr>
            <a:xfrm>
              <a:off x="6408420" y="1143000"/>
              <a:ext cx="982980" cy="879475"/>
              <a:chOff x="6408420" y="1143000"/>
              <a:chExt cx="982980" cy="879475"/>
            </a:xfrm>
          </p:grpSpPr>
          <p:sp>
            <p:nvSpPr>
              <p:cNvPr id="6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65"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56" name="Straight Arrow Connector 55"/>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7561326" y="1142999"/>
              <a:ext cx="982980" cy="879475"/>
              <a:chOff x="6408420" y="1143000"/>
              <a:chExt cx="982980" cy="879475"/>
            </a:xfrm>
          </p:grpSpPr>
          <p:sp>
            <p:nvSpPr>
              <p:cNvPr id="6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63"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a:t>
                </a:r>
                <a:r>
                  <a:rPr lang="en-US" sz="1000" spc="-10" dirty="0">
                    <a:solidFill>
                      <a:srgbClr val="1F497D"/>
                    </a:solidFill>
                    <a:latin typeface="Arial"/>
                    <a:cs typeface="Arial"/>
                  </a:rPr>
                  <a:t>Report</a:t>
                </a:r>
                <a:endParaRPr lang="en-US" sz="1000" dirty="0">
                  <a:solidFill>
                    <a:prstClr val="black"/>
                  </a:solidFill>
                  <a:latin typeface="Arial"/>
                  <a:cs typeface="Arial"/>
                </a:endParaRPr>
              </a:p>
            </p:txBody>
          </p:sp>
        </p:grpSp>
      </p:grpSp>
      <p:sp>
        <p:nvSpPr>
          <p:cNvPr id="31"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a:t>
            </a:r>
            <a:r>
              <a:rPr lang="en-US" spc="-5" dirty="0"/>
              <a:t>Report</a:t>
            </a:r>
            <a:endParaRPr lang="en-US" kern="0" spc="-5" dirty="0"/>
          </a:p>
        </p:txBody>
      </p:sp>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3886200"/>
            <a:ext cx="8686800" cy="1388853"/>
          </a:xfrm>
          <a:prstGeom prst="rect">
            <a:avLst/>
          </a:prstGeom>
          <a:ln>
            <a:solidFill>
              <a:schemeClr val="tx1"/>
            </a:solidFill>
          </a:ln>
        </p:spPr>
      </p:pic>
      <p:sp>
        <p:nvSpPr>
          <p:cNvPr id="47" name="Rectangle 46"/>
          <p:cNvSpPr/>
          <p:nvPr/>
        </p:nvSpPr>
        <p:spPr>
          <a:xfrm>
            <a:off x="3886200" y="3951983"/>
            <a:ext cx="381000" cy="25627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pic>
        <p:nvPicPr>
          <p:cNvPr id="49" name="Picture 48"/>
          <p:cNvPicPr>
            <a:picLocks noChangeAspect="1"/>
          </p:cNvPicPr>
          <p:nvPr/>
        </p:nvPicPr>
        <p:blipFill>
          <a:blip r:embed="rId4"/>
          <a:stretch>
            <a:fillRect/>
          </a:stretch>
        </p:blipFill>
        <p:spPr>
          <a:xfrm>
            <a:off x="5053047" y="3733800"/>
            <a:ext cx="561905" cy="409524"/>
          </a:xfrm>
          <a:prstGeom prst="rect">
            <a:avLst/>
          </a:prstGeom>
          <a:ln w="38100">
            <a:solidFill>
              <a:srgbClr val="00B0F0"/>
            </a:solidFill>
          </a:ln>
        </p:spPr>
      </p:pic>
      <p:cxnSp>
        <p:nvCxnSpPr>
          <p:cNvPr id="76" name="Straight Arrow Connector 75"/>
          <p:cNvCxnSpPr/>
          <p:nvPr/>
        </p:nvCxnSpPr>
        <p:spPr>
          <a:xfrm>
            <a:off x="4283993" y="4038600"/>
            <a:ext cx="669007"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7"/>
          </p:nvPr>
        </p:nvSpPr>
        <p:spPr/>
        <p:txBody>
          <a:bodyPr/>
          <a:lstStyle/>
          <a:p>
            <a:pPr algn="r"/>
            <a:fld id="{3F60DBFB-C06E-4CD8-A9EF-C81439A560F9}" type="slidenum">
              <a:rPr lang="en-US" smtClean="0"/>
              <a:pPr algn="r"/>
              <a:t>86</a:t>
            </a:fld>
            <a:endParaRPr lang="en-US" dirty="0"/>
          </a:p>
        </p:txBody>
      </p:sp>
      <p:sp>
        <p:nvSpPr>
          <p:cNvPr id="4" name="TextBox 3"/>
          <p:cNvSpPr txBox="1"/>
          <p:nvPr/>
        </p:nvSpPr>
        <p:spPr>
          <a:xfrm>
            <a:off x="911225" y="5558224"/>
            <a:ext cx="7315200" cy="595741"/>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vert="horz" wrap="square" lIns="88900" tIns="88900" rIns="88900" bIns="88900" rtlCol="0" anchor="ctr">
            <a:noAutofit/>
          </a:bodyPr>
          <a:lstStyle/>
          <a:p>
            <a:pPr algn="ctr">
              <a:spcBef>
                <a:spcPct val="20000"/>
              </a:spcBef>
              <a:spcAft>
                <a:spcPct val="0"/>
              </a:spcAft>
            </a:pPr>
            <a:r>
              <a:rPr lang="en-US" sz="1400" b="1" dirty="0">
                <a:solidFill>
                  <a:schemeClr val="tx2"/>
                </a:solidFill>
              </a:rPr>
              <a:t>NOTE: The PDF will print the exact image </a:t>
            </a:r>
            <a:r>
              <a:rPr lang="en-US" sz="1400" b="1" dirty="0" smtClean="0">
                <a:solidFill>
                  <a:schemeClr val="tx2"/>
                </a:solidFill>
              </a:rPr>
              <a:t>displayed </a:t>
            </a:r>
            <a:r>
              <a:rPr lang="en-US" sz="1400" b="1" dirty="0">
                <a:solidFill>
                  <a:schemeClr val="tx2"/>
                </a:solidFill>
              </a:rPr>
              <a:t>on the Reports page.  If the Progress Summary Report is shown with expanded information, </a:t>
            </a:r>
            <a:r>
              <a:rPr lang="en-US" sz="1400" b="1" dirty="0" smtClean="0">
                <a:solidFill>
                  <a:schemeClr val="tx2"/>
                </a:solidFill>
              </a:rPr>
              <a:t>all of that information </a:t>
            </a:r>
            <a:r>
              <a:rPr lang="en-US" sz="1400" b="1" dirty="0">
                <a:solidFill>
                  <a:schemeClr val="tx2"/>
                </a:solidFill>
              </a:rPr>
              <a:t>will be printed. </a:t>
            </a:r>
          </a:p>
        </p:txBody>
      </p:sp>
    </p:spTree>
    <p:extLst>
      <p:ext uri="{BB962C8B-B14F-4D97-AF65-F5344CB8AC3E}">
        <p14:creationId xmlns:p14="http://schemas.microsoft.com/office/powerpoint/2010/main" val="1815059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a:t>Ne</a:t>
            </a:r>
            <a:r>
              <a:rPr spc="-15" dirty="0"/>
              <a:t>x</a:t>
            </a:r>
            <a:r>
              <a:rPr dirty="0"/>
              <a:t>t</a:t>
            </a:r>
            <a:r>
              <a:rPr spc="20" dirty="0"/>
              <a:t> </a:t>
            </a:r>
            <a:r>
              <a:rPr spc="-5" dirty="0" smtClean="0"/>
              <a:t>S</a:t>
            </a:r>
            <a:r>
              <a:rPr dirty="0" smtClean="0"/>
              <a:t>t</a:t>
            </a:r>
            <a:r>
              <a:rPr spc="-5" dirty="0" smtClean="0"/>
              <a:t>ep</a:t>
            </a:r>
            <a:r>
              <a:rPr dirty="0" smtClean="0"/>
              <a:t>s</a:t>
            </a:r>
            <a:r>
              <a:rPr lang="en-US" dirty="0" smtClean="0"/>
              <a:t> and Notes</a:t>
            </a:r>
            <a:endParaRPr spc="-5" dirty="0"/>
          </a:p>
        </p:txBody>
      </p:sp>
      <p:sp>
        <p:nvSpPr>
          <p:cNvPr id="6" name="object 6"/>
          <p:cNvSpPr txBox="1"/>
          <p:nvPr/>
        </p:nvSpPr>
        <p:spPr>
          <a:xfrm>
            <a:off x="535940" y="1371600"/>
            <a:ext cx="8150860" cy="938719"/>
          </a:xfrm>
          <a:prstGeom prst="rect">
            <a:avLst/>
          </a:prstGeom>
        </p:spPr>
        <p:txBody>
          <a:bodyPr vert="horz" wrap="square" lIns="0" tIns="0" rIns="0" bIns="0" rtlCol="0">
            <a:spAutoFit/>
          </a:bodyPr>
          <a:lstStyle/>
          <a:p>
            <a:pPr marL="299085" marR="5080" lvl="1" indent="-286385">
              <a:lnSpc>
                <a:spcPct val="100000"/>
              </a:lnSpc>
              <a:spcBef>
                <a:spcPts val="600"/>
              </a:spcBef>
              <a:buClr>
                <a:srgbClr val="091D5D"/>
              </a:buClr>
              <a:buFont typeface="Arial"/>
              <a:buChar char="•"/>
              <a:tabLst>
                <a:tab pos="299720" algn="l"/>
              </a:tabLst>
            </a:pPr>
            <a:r>
              <a:rPr lang="en-US" sz="1400" spc="-15" dirty="0" smtClean="0">
                <a:solidFill>
                  <a:srgbClr val="091D5D"/>
                </a:solidFill>
                <a:latin typeface="Arial"/>
                <a:cs typeface="Arial"/>
              </a:rPr>
              <a:t>The Progress Summary Report will be by used by Licensing to track Provider’s compliance with the Progress Summary regulations. Providers, however, will receive a grace period. Licensing will not begin to track compliance until six months have passed.  </a:t>
            </a:r>
            <a:endParaRPr lang="en-US" sz="1400" spc="-15" dirty="0">
              <a:solidFill>
                <a:srgbClr val="091D5D"/>
              </a:solidFill>
              <a:latin typeface="Arial"/>
              <a:cs typeface="Arial"/>
            </a:endParaRPr>
          </a:p>
          <a:p>
            <a:pPr marL="12700" marR="5080" lvl="1">
              <a:lnSpc>
                <a:spcPct val="100000"/>
              </a:lnSpc>
              <a:spcBef>
                <a:spcPts val="600"/>
              </a:spcBef>
              <a:buClr>
                <a:srgbClr val="091D5D"/>
              </a:buClr>
              <a:tabLst>
                <a:tab pos="299720" algn="l"/>
              </a:tabLst>
            </a:pPr>
            <a:endParaRPr lang="en-US" sz="1400" spc="-15" dirty="0" smtClean="0">
              <a:solidFill>
                <a:srgbClr val="091D5D"/>
              </a:solidFill>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87</a:t>
            </a:fld>
            <a:endParaRPr lang="en-US" dirty="0"/>
          </a:p>
        </p:txBody>
      </p:sp>
    </p:spTree>
    <p:extLst>
      <p:ext uri="{BB962C8B-B14F-4D97-AF65-F5344CB8AC3E}">
        <p14:creationId xmlns:p14="http://schemas.microsoft.com/office/powerpoint/2010/main" val="7041946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22655">
              <a:lnSpc>
                <a:spcPct val="100000"/>
              </a:lnSpc>
            </a:pPr>
            <a:r>
              <a:rPr lang="en-US" spc="-5" dirty="0" smtClean="0"/>
              <a:t>Chapter</a:t>
            </a:r>
            <a:r>
              <a:rPr spc="10" dirty="0" smtClean="0"/>
              <a:t> </a:t>
            </a:r>
            <a:r>
              <a:rPr lang="en-US" dirty="0"/>
              <a:t>4</a:t>
            </a:r>
            <a:r>
              <a:rPr dirty="0" smtClean="0"/>
              <a:t> </a:t>
            </a:r>
            <a:r>
              <a:rPr spc="-5" dirty="0"/>
              <a:t>Su</a:t>
            </a:r>
            <a:r>
              <a:rPr dirty="0"/>
              <a:t>mm</a:t>
            </a:r>
            <a:r>
              <a:rPr spc="-5" dirty="0"/>
              <a:t>a</a:t>
            </a:r>
            <a:r>
              <a:rPr dirty="0"/>
              <a:t>ry</a:t>
            </a:r>
          </a:p>
        </p:txBody>
      </p:sp>
      <p:sp>
        <p:nvSpPr>
          <p:cNvPr id="4" name="object 4"/>
          <p:cNvSpPr txBox="1"/>
          <p:nvPr/>
        </p:nvSpPr>
        <p:spPr>
          <a:xfrm>
            <a:off x="535761" y="1188506"/>
            <a:ext cx="4798060" cy="569387"/>
          </a:xfrm>
          <a:prstGeom prst="rect">
            <a:avLst/>
          </a:prstGeom>
        </p:spPr>
        <p:txBody>
          <a:bodyPr vert="horz" wrap="square" lIns="0" tIns="0" rIns="0" bIns="0" rtlCol="0">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ere</a:t>
            </a:r>
            <a:r>
              <a:rPr sz="1600" b="1" spc="-15" dirty="0">
                <a:solidFill>
                  <a:srgbClr val="091D5D"/>
                </a:solidFill>
                <a:latin typeface="Arial"/>
                <a:cs typeface="Arial"/>
              </a:rPr>
              <a:t>d</a:t>
            </a:r>
            <a:r>
              <a:rPr sz="1600" b="1" spc="-10" dirty="0">
                <a:solidFill>
                  <a:srgbClr val="091D5D"/>
                </a:solidFill>
                <a:latin typeface="Arial"/>
                <a:cs typeface="Arial"/>
              </a:rPr>
              <a:t>:</a:t>
            </a:r>
            <a:endParaRPr sz="16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0" dirty="0" smtClean="0">
                <a:solidFill>
                  <a:srgbClr val="091D5D"/>
                </a:solidFill>
                <a:latin typeface="Arial"/>
                <a:cs typeface="Arial"/>
              </a:rPr>
              <a:t>Accessing a Progress Summary Report</a:t>
            </a:r>
            <a:endParaRPr lang="en-US" sz="1600" spc="-10" dirty="0">
              <a:solidFill>
                <a:srgbClr val="091D5D"/>
              </a:solidFill>
              <a:latin typeface="Arial"/>
              <a:cs typeface="Arial"/>
            </a:endParaRP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88</a:t>
            </a:fld>
            <a:endParaRPr lang="en-US" dirty="0"/>
          </a:p>
        </p:txBody>
      </p:sp>
    </p:spTree>
    <p:extLst>
      <p:ext uri="{BB962C8B-B14F-4D97-AF65-F5344CB8AC3E}">
        <p14:creationId xmlns:p14="http://schemas.microsoft.com/office/powerpoint/2010/main" val="218420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95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Progress Summary Roles and Responsibilities</a:t>
            </a:r>
            <a:endParaRPr spc="-5" dirty="0"/>
          </a:p>
        </p:txBody>
      </p:sp>
      <p:sp>
        <p:nvSpPr>
          <p:cNvPr id="8" name="object 6"/>
          <p:cNvSpPr txBox="1"/>
          <p:nvPr/>
        </p:nvSpPr>
        <p:spPr>
          <a:xfrm>
            <a:off x="535761" y="1078974"/>
            <a:ext cx="7617460" cy="2477601"/>
          </a:xfrm>
          <a:prstGeom prst="rect">
            <a:avLst/>
          </a:prstGeom>
        </p:spPr>
        <p:txBody>
          <a:bodyPr vert="horz" wrap="square" lIns="0" tIns="0" rIns="0" bIns="0" rtlCol="0">
            <a:spAutoFit/>
          </a:bodyPr>
          <a:lstStyle/>
          <a:p>
            <a:pPr marL="12700" marR="5080">
              <a:spcBef>
                <a:spcPts val="600"/>
              </a:spcBef>
            </a:pPr>
            <a:r>
              <a:rPr lang="en-US" sz="1400" b="1" spc="-10" dirty="0">
                <a:solidFill>
                  <a:srgbClr val="091D5D"/>
                </a:solidFill>
                <a:latin typeface="Arial"/>
                <a:cs typeface="Arial"/>
              </a:rPr>
              <a:t>Provider Roles and Responsibilities</a:t>
            </a:r>
          </a:p>
          <a:p>
            <a:pPr marL="299085" indent="-286385">
              <a:lnSpc>
                <a:spcPct val="100000"/>
              </a:lnSpc>
              <a:spcBef>
                <a:spcPts val="595"/>
              </a:spcBef>
              <a:buClr>
                <a:srgbClr val="091D5D"/>
              </a:buClr>
              <a:buFont typeface="Arial"/>
              <a:buChar char="•"/>
              <a:tabLst>
                <a:tab pos="299720" algn="l"/>
              </a:tabLst>
            </a:pPr>
            <a:r>
              <a:rPr lang="en-US" sz="1400" b="1" spc="-5" dirty="0" smtClean="0">
                <a:solidFill>
                  <a:srgbClr val="091D5D"/>
                </a:solidFill>
                <a:latin typeface="Arial"/>
                <a:cs typeface="Arial"/>
              </a:rPr>
              <a:t>Provider </a:t>
            </a:r>
            <a:r>
              <a:rPr lang="en-US" sz="1400" b="1" spc="-5" dirty="0">
                <a:solidFill>
                  <a:srgbClr val="091D5D"/>
                </a:solidFill>
                <a:latin typeface="Arial"/>
                <a:cs typeface="Arial"/>
              </a:rPr>
              <a:t>Data Entry </a:t>
            </a:r>
            <a:r>
              <a:rPr lang="en-US" sz="1400" b="1" spc="-5" dirty="0" smtClean="0">
                <a:solidFill>
                  <a:srgbClr val="091D5D"/>
                </a:solidFill>
                <a:latin typeface="Arial"/>
                <a:cs typeface="Arial"/>
              </a:rPr>
              <a:t>User</a:t>
            </a:r>
            <a:endParaRPr lang="en-US" sz="1400" b="1" dirty="0">
              <a:solidFill>
                <a:srgbClr val="091D5D"/>
              </a:solidFill>
              <a:latin typeface="Arial"/>
              <a:cs typeface="Arial"/>
            </a:endParaRPr>
          </a:p>
          <a:p>
            <a:pPr marL="756285" lvl="1" indent="-286385">
              <a:spcBef>
                <a:spcPts val="595"/>
              </a:spcBef>
              <a:buClr>
                <a:srgbClr val="091D5D"/>
              </a:buClr>
              <a:buFont typeface="Courier New" panose="02070309020205020404" pitchFamily="49" charset="0"/>
              <a:buChar char="o"/>
              <a:tabLst>
                <a:tab pos="299720" algn="l"/>
              </a:tabLst>
            </a:pPr>
            <a:r>
              <a:rPr lang="en-US" sz="1400" spc="-5" dirty="0" smtClean="0">
                <a:solidFill>
                  <a:srgbClr val="091D5D"/>
                </a:solidFill>
                <a:latin typeface="Arial"/>
                <a:cs typeface="Arial"/>
              </a:rPr>
              <a:t>Submit </a:t>
            </a:r>
            <a:r>
              <a:rPr lang="en-US" sz="1400" spc="-5" dirty="0">
                <a:solidFill>
                  <a:srgbClr val="091D5D"/>
                </a:solidFill>
                <a:latin typeface="Arial"/>
                <a:cs typeface="Arial"/>
              </a:rPr>
              <a:t>an </a:t>
            </a:r>
            <a:r>
              <a:rPr lang="en-US" sz="1400" spc="-5" dirty="0" smtClean="0">
                <a:solidFill>
                  <a:srgbClr val="091D5D"/>
                </a:solidFill>
                <a:latin typeface="Arial"/>
                <a:cs typeface="Arial"/>
              </a:rPr>
              <a:t>Progress Summary for </a:t>
            </a:r>
            <a:r>
              <a:rPr lang="en-US" sz="1400" spc="-5" dirty="0">
                <a:solidFill>
                  <a:srgbClr val="091D5D"/>
                </a:solidFill>
                <a:latin typeface="Arial"/>
                <a:cs typeface="Arial"/>
              </a:rPr>
              <a:t>Internal </a:t>
            </a:r>
            <a:r>
              <a:rPr lang="en-US" sz="1400" spc="-5" dirty="0" smtClean="0">
                <a:solidFill>
                  <a:srgbClr val="091D5D"/>
                </a:solidFill>
                <a:latin typeface="Arial"/>
                <a:cs typeface="Arial"/>
              </a:rPr>
              <a:t>Review</a:t>
            </a:r>
          </a:p>
          <a:p>
            <a:pPr marL="756285" lvl="1" indent="-286385">
              <a:spcBef>
                <a:spcPts val="595"/>
              </a:spcBef>
              <a:buClr>
                <a:srgbClr val="091D5D"/>
              </a:buClr>
              <a:buFont typeface="Courier New" panose="02070309020205020404" pitchFamily="49" charset="0"/>
              <a:buChar char="o"/>
              <a:tabLst>
                <a:tab pos="299720" algn="l"/>
              </a:tabLst>
            </a:pPr>
            <a:r>
              <a:rPr lang="en-US" sz="1400" spc="-5" dirty="0" smtClean="0">
                <a:solidFill>
                  <a:srgbClr val="091D5D"/>
                </a:solidFill>
                <a:latin typeface="Arial"/>
                <a:cs typeface="Arial"/>
              </a:rPr>
              <a:t>Revise an Progress Summary </a:t>
            </a:r>
            <a:endParaRPr lang="en-US" sz="1400" dirty="0" smtClean="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b="1" spc="-5" dirty="0" smtClean="0">
                <a:solidFill>
                  <a:srgbClr val="091D5D"/>
                </a:solidFill>
                <a:latin typeface="Arial"/>
                <a:cs typeface="Arial"/>
              </a:rPr>
              <a:t>Provider S</a:t>
            </a:r>
            <a:r>
              <a:rPr lang="en-US" sz="1400" b="1" spc="-10" dirty="0" smtClean="0">
                <a:solidFill>
                  <a:srgbClr val="091D5D"/>
                </a:solidFill>
                <a:latin typeface="Arial"/>
                <a:cs typeface="Arial"/>
              </a:rPr>
              <a:t>up</a:t>
            </a:r>
            <a:r>
              <a:rPr lang="en-US" sz="1400" b="1" spc="-5" dirty="0" smtClean="0">
                <a:solidFill>
                  <a:srgbClr val="091D5D"/>
                </a:solidFill>
                <a:latin typeface="Arial"/>
                <a:cs typeface="Arial"/>
              </a:rPr>
              <a:t>e</a:t>
            </a:r>
            <a:r>
              <a:rPr lang="en-US" sz="1400" b="1" spc="5" dirty="0" smtClean="0">
                <a:solidFill>
                  <a:srgbClr val="091D5D"/>
                </a:solidFill>
                <a:latin typeface="Arial"/>
                <a:cs typeface="Arial"/>
              </a:rPr>
              <a:t>r</a:t>
            </a:r>
            <a:r>
              <a:rPr lang="en-US" sz="1400" b="1" spc="-15" dirty="0" smtClean="0">
                <a:solidFill>
                  <a:srgbClr val="091D5D"/>
                </a:solidFill>
                <a:latin typeface="Arial"/>
                <a:cs typeface="Arial"/>
              </a:rPr>
              <a:t>v</a:t>
            </a:r>
            <a:r>
              <a:rPr lang="en-US" sz="1400" b="1" spc="5" dirty="0" smtClean="0">
                <a:solidFill>
                  <a:srgbClr val="091D5D"/>
                </a:solidFill>
                <a:latin typeface="Arial"/>
                <a:cs typeface="Arial"/>
              </a:rPr>
              <a:t>i</a:t>
            </a:r>
            <a:r>
              <a:rPr lang="en-US" sz="1400" b="1" spc="-5" dirty="0" smtClean="0">
                <a:solidFill>
                  <a:srgbClr val="091D5D"/>
                </a:solidFill>
                <a:latin typeface="Arial"/>
                <a:cs typeface="Arial"/>
              </a:rPr>
              <a:t>s</a:t>
            </a:r>
            <a:r>
              <a:rPr lang="en-US" sz="1400" b="1" spc="-10" dirty="0" smtClean="0">
                <a:solidFill>
                  <a:srgbClr val="091D5D"/>
                </a:solidFill>
                <a:latin typeface="Arial"/>
                <a:cs typeface="Arial"/>
              </a:rPr>
              <a:t>o</a:t>
            </a:r>
            <a:r>
              <a:rPr lang="en-US" sz="1400" b="1" spc="5" dirty="0">
                <a:solidFill>
                  <a:srgbClr val="091D5D"/>
                </a:solidFill>
                <a:latin typeface="Arial"/>
                <a:cs typeface="Arial"/>
              </a:rPr>
              <a:t>r</a:t>
            </a:r>
            <a:endParaRPr lang="en-US" sz="1400" b="1" spc="-30" dirty="0" smtClean="0">
              <a:solidFill>
                <a:srgbClr val="091D5D"/>
              </a:solidFill>
              <a:latin typeface="Arial"/>
              <a:cs typeface="Arial"/>
            </a:endParaRPr>
          </a:p>
          <a:p>
            <a:pPr marL="756285" lvl="1" indent="-286385">
              <a:spcBef>
                <a:spcPts val="600"/>
              </a:spcBef>
              <a:buClr>
                <a:srgbClr val="091D5D"/>
              </a:buClr>
              <a:buFont typeface="Courier New" panose="02070309020205020404" pitchFamily="49" charset="0"/>
              <a:buChar char="o"/>
              <a:tabLst>
                <a:tab pos="299720" algn="l"/>
              </a:tabLst>
            </a:pPr>
            <a:r>
              <a:rPr lang="en-US" sz="1400" spc="-30" dirty="0" smtClean="0">
                <a:solidFill>
                  <a:srgbClr val="091D5D"/>
                </a:solidFill>
                <a:latin typeface="Arial"/>
                <a:cs typeface="Arial"/>
              </a:rPr>
              <a:t>Review </a:t>
            </a:r>
            <a:r>
              <a:rPr lang="en-US" sz="1400" spc="-30" dirty="0">
                <a:solidFill>
                  <a:srgbClr val="091D5D"/>
                </a:solidFill>
                <a:latin typeface="Arial"/>
                <a:cs typeface="Arial"/>
              </a:rPr>
              <a:t>an </a:t>
            </a:r>
            <a:r>
              <a:rPr lang="en-US" sz="1400" spc="-5" dirty="0" smtClean="0">
                <a:solidFill>
                  <a:srgbClr val="091D5D"/>
                </a:solidFill>
                <a:latin typeface="Arial"/>
                <a:cs typeface="Arial"/>
              </a:rPr>
              <a:t>Progress Summary </a:t>
            </a:r>
          </a:p>
          <a:p>
            <a:pPr marL="756285" lvl="1" indent="-286385">
              <a:spcBef>
                <a:spcPts val="600"/>
              </a:spcBef>
              <a:buClr>
                <a:srgbClr val="091D5D"/>
              </a:buClr>
              <a:buFont typeface="Courier New" panose="02070309020205020404" pitchFamily="49" charset="0"/>
              <a:buChar char="o"/>
              <a:tabLst>
                <a:tab pos="299720" algn="l"/>
              </a:tabLst>
            </a:pPr>
            <a:r>
              <a:rPr lang="en-US" sz="1400" spc="-5" dirty="0" smtClean="0">
                <a:solidFill>
                  <a:srgbClr val="091D5D"/>
                </a:solidFill>
                <a:latin typeface="Arial"/>
                <a:cs typeface="Arial"/>
              </a:rPr>
              <a:t>Return an Progress Summary for Internal Revision</a:t>
            </a:r>
          </a:p>
          <a:p>
            <a:pPr marL="756285" lvl="1" indent="-286385">
              <a:spcBef>
                <a:spcPts val="600"/>
              </a:spcBef>
              <a:buClr>
                <a:srgbClr val="091D5D"/>
              </a:buClr>
              <a:buFont typeface="Courier New" panose="02070309020205020404" pitchFamily="49" charset="0"/>
              <a:buChar char="o"/>
              <a:tabLst>
                <a:tab pos="299720" algn="l"/>
              </a:tabLst>
            </a:pPr>
            <a:r>
              <a:rPr lang="en-US" sz="1400" spc="-5" dirty="0" smtClean="0">
                <a:solidFill>
                  <a:srgbClr val="091D5D"/>
                </a:solidFill>
                <a:latin typeface="Arial"/>
                <a:cs typeface="Arial"/>
              </a:rPr>
              <a:t>Submit </a:t>
            </a:r>
            <a:r>
              <a:rPr lang="en-US" sz="1400" spc="-5" dirty="0">
                <a:solidFill>
                  <a:srgbClr val="091D5D"/>
                </a:solidFill>
                <a:latin typeface="Arial"/>
                <a:cs typeface="Arial"/>
              </a:rPr>
              <a:t>an </a:t>
            </a:r>
            <a:r>
              <a:rPr lang="en-US" sz="1400" spc="-5" dirty="0" smtClean="0">
                <a:solidFill>
                  <a:srgbClr val="091D5D"/>
                </a:solidFill>
                <a:latin typeface="Arial"/>
                <a:cs typeface="Arial"/>
              </a:rPr>
              <a:t>Progress Summary to </a:t>
            </a:r>
            <a:r>
              <a:rPr lang="en-US" sz="1400" spc="-5" dirty="0">
                <a:solidFill>
                  <a:srgbClr val="091D5D"/>
                </a:solidFill>
                <a:latin typeface="Arial"/>
                <a:cs typeface="Arial"/>
              </a:rPr>
              <a:t>DDS </a:t>
            </a:r>
            <a:r>
              <a:rPr lang="en-US" sz="1400" spc="-5" dirty="0" smtClean="0">
                <a:solidFill>
                  <a:srgbClr val="091D5D"/>
                </a:solidFill>
                <a:latin typeface="Arial"/>
                <a:cs typeface="Arial"/>
              </a:rPr>
              <a:t>Staff</a:t>
            </a:r>
          </a:p>
          <a:p>
            <a:pPr marL="12700">
              <a:lnSpc>
                <a:spcPct val="100000"/>
              </a:lnSpc>
            </a:pPr>
            <a:endParaRPr lang="en-US" sz="1400" b="1" spc="-10" dirty="0" smtClean="0">
              <a:solidFill>
                <a:srgbClr val="091D5D"/>
              </a:solidFill>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9</a:t>
            </a:fld>
            <a:endParaRPr lang="en-US" dirty="0"/>
          </a:p>
        </p:txBody>
      </p:sp>
    </p:spTree>
    <p:extLst>
      <p:ext uri="{BB962C8B-B14F-4D97-AF65-F5344CB8AC3E}">
        <p14:creationId xmlns:p14="http://schemas.microsoft.com/office/powerpoint/2010/main" val="18982097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_rels/item2.xml.rels><?xml version="1.0" encoding="UTF-8"?>

<Relationships xmlns="http://schemas.openxmlformats.org/package/2006/relationships">
  <Relationship Id="rId1" Type="http://schemas.openxmlformats.org/officeDocument/2006/relationships/customXmlProps" Target="itemProps2.xml"/>
</Relationships>

</file>

<file path=customXml/_rels/item3.xml.rels><?xml version="1.0" encoding="UTF-8"?>

<Relationships xmlns="http://schemas.openxmlformats.org/package/2006/relationships">
  <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6BF9A88AD4EF4CAE52039AB2EF2DE6" ma:contentTypeVersion="0" ma:contentTypeDescription="Create a new document." ma:contentTypeScope="" ma:versionID="0142131dbf5925f9d0437ca6d4cfa53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61799F-7C20-4328-A528-C89577E2B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10A2E46-77E8-49DB-8CC0-8CCC8106A3B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516A6BF-8FC3-4048-8313-085F62617E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29707</TotalTime>
  <Words>7422</Words>
  <Application>Microsoft Office PowerPoint</Application>
  <PresentationFormat>On-screen Show (4:3)</PresentationFormat>
  <Paragraphs>1280</Paragraphs>
  <Slides>88</Slides>
  <Notes>88</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88</vt:i4>
      </vt:variant>
    </vt:vector>
  </HeadingPairs>
  <TitlesOfParts>
    <vt:vector size="97" baseType="lpstr">
      <vt:lpstr>Arial</vt:lpstr>
      <vt:lpstr>Calibri</vt:lpstr>
      <vt:lpstr>Courier New</vt:lpstr>
      <vt:lpstr>Times New Roman</vt:lpstr>
      <vt:lpstr>Office Theme</vt:lpstr>
      <vt:lpstr>3_Office Theme</vt:lpstr>
      <vt:lpstr>5_Office Theme</vt:lpstr>
      <vt:lpstr>11_Office Theme</vt:lpstr>
      <vt:lpstr>think-cell Slide</vt:lpstr>
      <vt:lpstr>PowerPoint Presentation</vt:lpstr>
      <vt:lpstr>PowerPoint Presentation</vt:lpstr>
      <vt:lpstr>Chapter 3 Overview</vt:lpstr>
      <vt:lpstr>PowerPoint Presentation</vt:lpstr>
      <vt:lpstr>Progress Summary Workflow </vt:lpstr>
      <vt:lpstr>Timeline  for Completion of Progress Summary</vt:lpstr>
      <vt:lpstr>Timeline  for Completion of Progress Summary</vt:lpstr>
      <vt:lpstr>Timeline  for Completion of Progress Summary</vt:lpstr>
      <vt:lpstr>Progress Summary Roles and Responsibilities</vt:lpstr>
      <vt:lpstr>PowerPoint Presentation</vt:lpstr>
      <vt:lpstr>Navigate to the PS Review Switchboard</vt:lpstr>
      <vt:lpstr>Navigate to the PS Review Switchboard</vt:lpstr>
      <vt:lpstr>Progress Summary Review Switchboard</vt:lpstr>
      <vt:lpstr>Features of the PS Review Switchboard</vt:lpstr>
      <vt:lpstr>Features of the PS Review Switchboard</vt:lpstr>
      <vt:lpstr>Features of the PS Review Switchboard</vt:lpstr>
      <vt:lpstr>Features of the PS Review Switchboard</vt:lpstr>
      <vt:lpstr>Features of the PS Review Switchboard</vt:lpstr>
      <vt:lpstr>Features of the PS Review Switchboard</vt:lpstr>
      <vt:lpstr>View / Print ISP Tab</vt:lpstr>
      <vt:lpstr>View / Print ISP Tab</vt:lpstr>
      <vt:lpstr>PowerPoint Presentation</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Scenario: Complete a Progress Summary</vt:lpstr>
      <vt:lpstr>Next Steps and Notes</vt:lpstr>
      <vt:lpstr>Key Considerations</vt:lpstr>
      <vt:lpstr>PowerPoint Presentation</vt:lpstr>
      <vt:lpstr>Scenario: Revise a Progress Summary</vt:lpstr>
      <vt:lpstr>Scenario: Revise a Progress Summary</vt:lpstr>
      <vt:lpstr>Scenario: Revise a Progress Summary</vt:lpstr>
      <vt:lpstr>Scenario: Revise a Progress Summary</vt:lpstr>
      <vt:lpstr>Scenario: Revise a Progress Summary</vt:lpstr>
      <vt:lpstr>Scenario: Revise a Progress Summary</vt:lpstr>
      <vt:lpstr>Scenario: Revise a Progress Summary</vt:lpstr>
      <vt:lpstr>Scenario: Revise a Progress Summary</vt:lpstr>
      <vt:lpstr>Scenario: Revise a Progress Summary</vt:lpstr>
      <vt:lpstr>Scenario: Revise a Progress Summary</vt:lpstr>
      <vt:lpstr>Scenario: Revise a Progress Summary</vt:lpstr>
      <vt:lpstr>Scenario: Revise a Progress Summary</vt:lpstr>
      <vt:lpstr>Scenario: Revise a Progress Summary</vt:lpstr>
      <vt:lpstr>Next Steps and Notes</vt:lpstr>
      <vt:lpstr>Next Steps and Notes</vt:lpstr>
      <vt:lpstr>Next Steps and Notes</vt:lpstr>
      <vt:lpstr>Chapter 3 Summary</vt:lpstr>
      <vt:lpstr>PowerPoint Presentation</vt:lpstr>
      <vt:lpstr>Chapter 4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and Notes</vt:lpstr>
      <vt:lpstr>Chapter 4 Summary</vt:lpstr>
    </vt:vector>
  </TitlesOfParts>
  <LinksUpToDate>false</LinksUpToDate>
  <SharedDoc>false</SharedDoc>
  <HyperlinksChanged>false</HyperlinksChanged>
  <AppVersion>15.0000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2015-01-07T11:01:03Z</dcterms:created>
  <dc:creator>Boltik, Ana</dc:creator>
  <lastModifiedBy>Zimmermann, Zach</lastModifiedBy>
  <dcterms:modified xsi:type="dcterms:W3CDTF">2016-02-08T15:03:58Z</dcterms:modified>
  <revision>1223</revision>
  <dc:title>PowerPoint Presentation</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2015-01-07T00:00:00Z</vt:filetime>
  </property>
  <property fmtid="{D5CDD505-2E9C-101B-9397-08002B2CF9AE}" pid="3" name="LastSaved">
    <vt:filetime>2015-01-07T00:00:00Z</vt:filetime>
  </property>
  <property fmtid="{D5CDD505-2E9C-101B-9397-08002B2CF9AE}" pid="4" name="ContentTypeId">
    <vt:lpwstr>0x010100466BF9A88AD4EF4CAE52039AB2EF2DE6</vt:lpwstr>
  </property>
</Properties>
</file>