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744" r:id="rId6"/>
  </p:sldMasterIdLst>
  <p:notesMasterIdLst>
    <p:notesMasterId r:id="rId76"/>
  </p:notesMasterIdLst>
  <p:handoutMasterIdLst>
    <p:handoutMasterId r:id="rId77"/>
  </p:handoutMasterIdLst>
  <p:sldIdLst>
    <p:sldId id="797" r:id="rId7"/>
    <p:sldId id="970" r:id="rId8"/>
    <p:sldId id="899" r:id="rId9"/>
    <p:sldId id="920" r:id="rId10"/>
    <p:sldId id="1013" r:id="rId11"/>
    <p:sldId id="1019" r:id="rId12"/>
    <p:sldId id="932" r:id="rId13"/>
    <p:sldId id="919" r:id="rId14"/>
    <p:sldId id="966" r:id="rId15"/>
    <p:sldId id="887" r:id="rId16"/>
    <p:sldId id="1021" r:id="rId17"/>
    <p:sldId id="1015" r:id="rId18"/>
    <p:sldId id="889" r:id="rId19"/>
    <p:sldId id="891" r:id="rId20"/>
    <p:sldId id="1022" r:id="rId21"/>
    <p:sldId id="893" r:id="rId22"/>
    <p:sldId id="1020" r:id="rId23"/>
    <p:sldId id="602" r:id="rId24"/>
    <p:sldId id="692" r:id="rId25"/>
    <p:sldId id="694" r:id="rId26"/>
    <p:sldId id="695" r:id="rId27"/>
    <p:sldId id="1033" r:id="rId28"/>
    <p:sldId id="696" r:id="rId29"/>
    <p:sldId id="697" r:id="rId30"/>
    <p:sldId id="698" r:id="rId31"/>
    <p:sldId id="699" r:id="rId32"/>
    <p:sldId id="700" r:id="rId33"/>
    <p:sldId id="701" r:id="rId34"/>
    <p:sldId id="702" r:id="rId35"/>
    <p:sldId id="703" r:id="rId36"/>
    <p:sldId id="704" r:id="rId37"/>
    <p:sldId id="705" r:id="rId38"/>
    <p:sldId id="706" r:id="rId39"/>
    <p:sldId id="707" r:id="rId40"/>
    <p:sldId id="924" r:id="rId41"/>
    <p:sldId id="708" r:id="rId42"/>
    <p:sldId id="709" r:id="rId43"/>
    <p:sldId id="710" r:id="rId44"/>
    <p:sldId id="711" r:id="rId45"/>
    <p:sldId id="712" r:id="rId46"/>
    <p:sldId id="713" r:id="rId47"/>
    <p:sldId id="714" r:id="rId48"/>
    <p:sldId id="715" r:id="rId49"/>
    <p:sldId id="716" r:id="rId50"/>
    <p:sldId id="717" r:id="rId51"/>
    <p:sldId id="718" r:id="rId52"/>
    <p:sldId id="719" r:id="rId53"/>
    <p:sldId id="896" r:id="rId54"/>
    <p:sldId id="722" r:id="rId55"/>
    <p:sldId id="725" r:id="rId56"/>
    <p:sldId id="1029" r:id="rId57"/>
    <p:sldId id="1034" r:id="rId58"/>
    <p:sldId id="1030" r:id="rId59"/>
    <p:sldId id="472" r:id="rId60"/>
    <p:sldId id="473" r:id="rId61"/>
    <p:sldId id="475" r:id="rId62"/>
    <p:sldId id="636" r:id="rId63"/>
    <p:sldId id="790" r:id="rId64"/>
    <p:sldId id="479" r:id="rId65"/>
    <p:sldId id="638" r:id="rId66"/>
    <p:sldId id="639" r:id="rId67"/>
    <p:sldId id="641" r:id="rId68"/>
    <p:sldId id="642" r:id="rId69"/>
    <p:sldId id="480" r:id="rId70"/>
    <p:sldId id="1031" r:id="rId71"/>
    <p:sldId id="1032" r:id="rId72"/>
    <p:sldId id="634" r:id="rId73"/>
    <p:sldId id="933" r:id="rId74"/>
    <p:sldId id="483" r:id="rId7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4" orient="horz" pos="480" userDrawn="1">
          <p15:clr>
            <a:srgbClr val="A4A3A4"/>
          </p15:clr>
        </p15:guide>
        <p15:guide id="7" orient="horz" pos="3024" userDrawn="1">
          <p15:clr>
            <a:srgbClr val="A4A3A4"/>
          </p15:clr>
        </p15:guide>
        <p15:guide id="8" orient="horz" pos="4224" userDrawn="1">
          <p15:clr>
            <a:srgbClr val="A4A3A4"/>
          </p15:clr>
        </p15:guide>
        <p15:guide id="9" pos="5280" userDrawn="1">
          <p15:clr>
            <a:srgbClr val="A4A3A4"/>
          </p15:clr>
        </p15:guide>
        <p15:guide id="10" pos="336" userDrawn="1">
          <p15:clr>
            <a:srgbClr val="A4A3A4"/>
          </p15:clr>
        </p15:guide>
        <p15:guide id="11" pos="3360" userDrawn="1">
          <p15:clr>
            <a:srgbClr val="A4A3A4"/>
          </p15:clr>
        </p15:guide>
        <p15:guide id="12" pos="3024" userDrawn="1">
          <p15:clr>
            <a:srgbClr val="A4A3A4"/>
          </p15:clr>
        </p15:guide>
        <p15:guide id="13" orient="horz" pos="1968" userDrawn="1">
          <p15:clr>
            <a:srgbClr val="A4A3A4"/>
          </p15:clr>
        </p15:guide>
        <p15:guide id="14"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nge-kyner, Trinidad" initials="TG" lastIdx="1" clrIdx="6">
    <p:extLst/>
  </p:cmAuthor>
  <p:cmAuthor id="1" name="Zimmermann, Zach" initials="ZZ" lastIdx="752" clrIdx="0">
    <p:extLst/>
  </p:cmAuthor>
  <p:cmAuthor id="8" name="Wagner, Alex" initials="AW" lastIdx="30" clrIdx="7">
    <p:extLst/>
  </p:cmAuthor>
  <p:cmAuthor id="2" name="Rishi, Natasha" initials="NR" lastIdx="20" clrIdx="1">
    <p:extLst/>
  </p:cmAuthor>
  <p:cmAuthor id="9" name="Meyer, Catherine" initials="CM" lastIdx="64" clrIdx="8">
    <p:extLst/>
  </p:cmAuthor>
  <p:cmAuthor id="3" name="Bryan Jack" initials="BJ" lastIdx="50" clrIdx="2">
    <p:extLst/>
  </p:cmAuthor>
  <p:cmAuthor id="4" name="Castelino, Thara" initials="TC" lastIdx="182" clrIdx="3">
    <p:extLst/>
  </p:cmAuthor>
  <p:cmAuthor id="5" name=" " initials=" " lastIdx="194" clrIdx="4"/>
  <p:cmAuthor id="6" name="Proietti-Fox, Jennifer" initials="JP" lastIdx="28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E3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66713" autoAdjust="0"/>
  </p:normalViewPr>
  <p:slideViewPr>
    <p:cSldViewPr>
      <p:cViewPr varScale="1">
        <p:scale>
          <a:sx n="77" d="100"/>
          <a:sy n="77" d="100"/>
        </p:scale>
        <p:origin x="2358" y="96"/>
      </p:cViewPr>
      <p:guideLst>
        <p:guide orient="horz" pos="864"/>
        <p:guide orient="horz" pos="480"/>
        <p:guide orient="horz" pos="3024"/>
        <p:guide orient="horz" pos="4224"/>
        <p:guide pos="5280"/>
        <p:guide pos="336"/>
        <p:guide pos="3360"/>
        <p:guide pos="3024"/>
        <p:guide orient="horz" pos="1968"/>
        <p:guide pos="2352"/>
      </p:guideLst>
    </p:cSldViewPr>
  </p:slideViewPr>
  <p:notesTextViewPr>
    <p:cViewPr>
      <p:scale>
        <a:sx n="100" d="100"/>
        <a:sy n="100" d="100"/>
      </p:scale>
      <p:origin x="0" y="0"/>
    </p:cViewPr>
  </p:notesTextViewPr>
  <p:sorterViewPr>
    <p:cViewPr>
      <p:scale>
        <a:sx n="100" d="100"/>
        <a:sy n="100" d="100"/>
      </p:scale>
      <p:origin x="0" y="-39330"/>
    </p:cViewPr>
  </p:sorterViewPr>
  <p:notesViewPr>
    <p:cSldViewPr showGuides="1">
      <p:cViewPr varScale="1">
        <p:scale>
          <a:sx n="117" d="100"/>
          <a:sy n="117" d="100"/>
        </p:scale>
        <p:origin x="2352" y="90"/>
      </p:cViewPr>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1.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slideMaster" Target="slideMasters/slideMaster2.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slide" Target="slides/slide51.xml"/>
  <Relationship Id="rId58" Type="http://schemas.openxmlformats.org/officeDocument/2006/relationships/slide" Target="slides/slide52.xml"/>
  <Relationship Id="rId59" Type="http://schemas.openxmlformats.org/officeDocument/2006/relationships/slide" Target="slides/slide53.xml"/>
  <Relationship Id="rId6" Type="http://schemas.openxmlformats.org/officeDocument/2006/relationships/slideMaster" Target="slideMasters/slideMaster3.xml"/>
  <Relationship Id="rId60" Type="http://schemas.openxmlformats.org/officeDocument/2006/relationships/slide" Target="slides/slide54.xml"/>
  <Relationship Id="rId61" Type="http://schemas.openxmlformats.org/officeDocument/2006/relationships/slide" Target="slides/slide55.xml"/>
  <Relationship Id="rId62" Type="http://schemas.openxmlformats.org/officeDocument/2006/relationships/slide" Target="slides/slide56.xml"/>
  <Relationship Id="rId63" Type="http://schemas.openxmlformats.org/officeDocument/2006/relationships/slide" Target="slides/slide57.xml"/>
  <Relationship Id="rId64" Type="http://schemas.openxmlformats.org/officeDocument/2006/relationships/slide" Target="slides/slide58.xml"/>
  <Relationship Id="rId65" Type="http://schemas.openxmlformats.org/officeDocument/2006/relationships/slide" Target="slides/slide59.xml"/>
  <Relationship Id="rId66" Type="http://schemas.openxmlformats.org/officeDocument/2006/relationships/slide" Target="slides/slide60.xml"/>
  <Relationship Id="rId67" Type="http://schemas.openxmlformats.org/officeDocument/2006/relationships/slide" Target="slides/slide61.xml"/>
  <Relationship Id="rId68" Type="http://schemas.openxmlformats.org/officeDocument/2006/relationships/slide" Target="slides/slide62.xml"/>
  <Relationship Id="rId69" Type="http://schemas.openxmlformats.org/officeDocument/2006/relationships/slide" Target="slides/slide63.xml"/>
  <Relationship Id="rId7" Type="http://schemas.openxmlformats.org/officeDocument/2006/relationships/slide" Target="slides/slide1.xml"/>
  <Relationship Id="rId70" Type="http://schemas.openxmlformats.org/officeDocument/2006/relationships/slide" Target="slides/slide64.xml"/>
  <Relationship Id="rId71" Type="http://schemas.openxmlformats.org/officeDocument/2006/relationships/slide" Target="slides/slide65.xml"/>
  <Relationship Id="rId72" Type="http://schemas.openxmlformats.org/officeDocument/2006/relationships/slide" Target="slides/slide66.xml"/>
  <Relationship Id="rId73" Type="http://schemas.openxmlformats.org/officeDocument/2006/relationships/slide" Target="slides/slide67.xml"/>
  <Relationship Id="rId74" Type="http://schemas.openxmlformats.org/officeDocument/2006/relationships/slide" Target="slides/slide68.xml"/>
  <Relationship Id="rId75" Type="http://schemas.openxmlformats.org/officeDocument/2006/relationships/slide" Target="slides/slide69.xml"/>
  <Relationship Id="rId76" Type="http://schemas.openxmlformats.org/officeDocument/2006/relationships/notesMaster" Target="notesMasters/notesMaster1.xml"/>
  <Relationship Id="rId77" Type="http://schemas.openxmlformats.org/officeDocument/2006/relationships/handoutMaster" Target="handoutMasters/handoutMaster1.xml"/>
  <Relationship Id="rId78" Type="http://schemas.openxmlformats.org/officeDocument/2006/relationships/commentAuthors" Target="commentAuthors.xml"/>
  <Relationship Id="rId79" Type="http://schemas.openxmlformats.org/officeDocument/2006/relationships/presProps" Target="presProps.xml"/>
  <Relationship Id="rId8" Type="http://schemas.openxmlformats.org/officeDocument/2006/relationships/slide" Target="slides/slide2.xml"/>
  <Relationship Id="rId80" Type="http://schemas.openxmlformats.org/officeDocument/2006/relationships/viewProps" Target="viewProps.xml"/>
  <Relationship Id="rId81" Type="http://schemas.openxmlformats.org/officeDocument/2006/relationships/theme" Target="theme/theme1.xml"/>
  <Relationship Id="rId82" Type="http://schemas.openxmlformats.org/officeDocument/2006/relationships/tableStyles" Target="tableStyles.xml"/>
  <Relationship Id="rId9" Type="http://schemas.openxmlformats.org/officeDocument/2006/relationships/slide" Target="slides/slide3.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s>

</file>

<file path=ppt/drawings/_rels/vmlDrawing12.vml.rels><?xml version="1.0" encoding="UTF-8"?>

<Relationships xmlns="http://schemas.openxmlformats.org/package/2006/relationships">
  <Relationship Id="rId1" Type="http://schemas.openxmlformats.org/officeDocument/2006/relationships/image" Target="../media/image1.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s>

</file>

<file path=ppt/drawings/_rels/vmlDrawing16.vml.rels><?xml version="1.0" encoding="UTF-8"?>

<Relationships xmlns="http://schemas.openxmlformats.org/package/2006/relationships">
  <Relationship Id="rId1" Type="http://schemas.openxmlformats.org/officeDocument/2006/relationships/image" Target="../media/image1.emf"/>
</Relationships>

</file>

<file path=ppt/drawings/_rels/vmlDrawing17.vml.rels><?xml version="1.0" encoding="UTF-8"?>

<Relationships xmlns="http://schemas.openxmlformats.org/package/2006/relationships">
  <Relationship Id="rId1" Type="http://schemas.openxmlformats.org/officeDocument/2006/relationships/image" Target="../media/image1.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s>

</file>

<file path=ppt/drawings/_rels/vmlDrawing19.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1.emf"/>
</Relationships>

</file>

<file path=ppt/drawings/_rels/vmlDrawing21.vml.rels><?xml version="1.0" encoding="UTF-8"?>

<Relationships xmlns="http://schemas.openxmlformats.org/package/2006/relationships">
  <Relationship Id="rId1" Type="http://schemas.openxmlformats.org/officeDocument/2006/relationships/image" Target="../media/image1.emf"/>
</Relationships>

</file>

<file path=ppt/drawings/_rels/vmlDrawing22.vml.rels><?xml version="1.0" encoding="UTF-8"?>

<Relationships xmlns="http://schemas.openxmlformats.org/package/2006/relationships">
  <Relationship Id="rId1" Type="http://schemas.openxmlformats.org/officeDocument/2006/relationships/image" Target="../media/image1.emf"/>
</Relationships>

</file>

<file path=ppt/drawings/_rels/vmlDrawing23.vml.rels><?xml version="1.0" encoding="UTF-8"?>

<Relationships xmlns="http://schemas.openxmlformats.org/package/2006/relationships">
  <Relationship Id="rId1" Type="http://schemas.openxmlformats.org/officeDocument/2006/relationships/image" Target="../media/image1.emf"/>
</Relationships>

</file>

<file path=ppt/drawings/_rels/vmlDrawing24.vml.rels><?xml version="1.0" encoding="UTF-8"?>

<Relationships xmlns="http://schemas.openxmlformats.org/package/2006/relationships">
  <Relationship Id="rId1" Type="http://schemas.openxmlformats.org/officeDocument/2006/relationships/image" Target="../media/image1.emf"/>
</Relationships>

</file>

<file path=ppt/drawings/_rels/vmlDrawing25.vml.rels><?xml version="1.0" encoding="UTF-8"?>

<Relationships xmlns="http://schemas.openxmlformats.org/package/2006/relationships">
  <Relationship Id="rId1" Type="http://schemas.openxmlformats.org/officeDocument/2006/relationships/image" Target="../media/image1.emf"/>
</Relationships>

</file>

<file path=ppt/drawings/_rels/vmlDrawing26.vml.rels><?xml version="1.0" encoding="UTF-8"?>

<Relationships xmlns="http://schemas.openxmlformats.org/package/2006/relationships">
  <Relationship Id="rId1" Type="http://schemas.openxmlformats.org/officeDocument/2006/relationships/image" Target="../media/image1.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s>

</file>

<file path=ppt/drawings/_rels/vmlDrawing28.vml.rels><?xml version="1.0" encoding="UTF-8"?>

<Relationships xmlns="http://schemas.openxmlformats.org/package/2006/relationships">
  <Relationship Id="rId1" Type="http://schemas.openxmlformats.org/officeDocument/2006/relationships/image" Target="../media/image1.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s>

</file>

<file path=ppt/drawings/_rels/vmlDrawing32.vml.rels><?xml version="1.0" encoding="UTF-8"?>

<Relationships xmlns="http://schemas.openxmlformats.org/package/2006/relationships">
  <Relationship Id="rId1" Type="http://schemas.openxmlformats.org/officeDocument/2006/relationships/image" Target="../media/image1.emf"/>
</Relationships>

</file>

<file path=ppt/drawings/_rels/vmlDrawing33.vml.rels><?xml version="1.0" encoding="UTF-8"?>

<Relationships xmlns="http://schemas.openxmlformats.org/package/2006/relationships">
  <Relationship Id="rId1" Type="http://schemas.openxmlformats.org/officeDocument/2006/relationships/image" Target="../media/image1.emf"/>
</Relationships>

</file>

<file path=ppt/drawings/_rels/vmlDrawing34.vml.rels><?xml version="1.0" encoding="UTF-8"?>

<Relationships xmlns="http://schemas.openxmlformats.org/package/2006/relationships">
  <Relationship Id="rId1" Type="http://schemas.openxmlformats.org/officeDocument/2006/relationships/image" Target="../media/image1.emf"/>
</Relationships>

</file>

<file path=ppt/drawings/_rels/vmlDrawing35.vml.rels><?xml version="1.0" encoding="UTF-8"?>

<Relationships xmlns="http://schemas.openxmlformats.org/package/2006/relationships">
  <Relationship Id="rId1" Type="http://schemas.openxmlformats.org/officeDocument/2006/relationships/image" Target="../media/image1.emf"/>
</Relationships>

</file>

<file path=ppt/drawings/_rels/vmlDrawing36.vml.rels><?xml version="1.0" encoding="UTF-8"?>

<Relationships xmlns="http://schemas.openxmlformats.org/package/2006/relationships">
  <Relationship Id="rId1" Type="http://schemas.openxmlformats.org/officeDocument/2006/relationships/image" Target="../media/image1.emf"/>
</Relationships>

</file>

<file path=ppt/drawings/_rels/vmlDrawing37.vml.rels><?xml version="1.0" encoding="UTF-8"?>

<Relationships xmlns="http://schemas.openxmlformats.org/package/2006/relationships">
  <Relationship Id="rId1" Type="http://schemas.openxmlformats.org/officeDocument/2006/relationships/image" Target="../media/image1.emf"/>
</Relationships>

</file>

<file path=ppt/drawings/_rels/vmlDrawing38.vml.rels><?xml version="1.0" encoding="UTF-8"?>

<Relationships xmlns="http://schemas.openxmlformats.org/package/2006/relationships">
  <Relationship Id="rId1" Type="http://schemas.openxmlformats.org/officeDocument/2006/relationships/image" Target="../media/image1.emf"/>
</Relationships>

</file>

<file path=ppt/drawings/_rels/vmlDrawing39.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40.vml.rels><?xml version="1.0" encoding="UTF-8"?>

<Relationships xmlns="http://schemas.openxmlformats.org/package/2006/relationships">
  <Relationship Id="rId1" Type="http://schemas.openxmlformats.org/officeDocument/2006/relationships/image" Target="../media/image1.emf"/>
</Relationships>

</file>

<file path=ppt/drawings/_rels/vmlDrawing41.vml.rels><?xml version="1.0" encoding="UTF-8"?>

<Relationships xmlns="http://schemas.openxmlformats.org/package/2006/relationships">
  <Relationship Id="rId1" Type="http://schemas.openxmlformats.org/officeDocument/2006/relationships/image" Target="../media/image1.emf"/>
</Relationships>

</file>

<file path=ppt/drawings/_rels/vmlDrawing42.vml.rels><?xml version="1.0" encoding="UTF-8"?>

<Relationships xmlns="http://schemas.openxmlformats.org/package/2006/relationships">
  <Relationship Id="rId1" Type="http://schemas.openxmlformats.org/officeDocument/2006/relationships/image" Target="../media/image1.emf"/>
</Relationships>

</file>

<file path=ppt/drawings/_rels/vmlDrawing43.vml.rels><?xml version="1.0" encoding="UTF-8"?>

<Relationships xmlns="http://schemas.openxmlformats.org/package/2006/relationships">
  <Relationship Id="rId1" Type="http://schemas.openxmlformats.org/officeDocument/2006/relationships/image" Target="../media/image1.emf"/>
</Relationships>

</file>

<file path=ppt/drawings/_rels/vmlDrawing44.vml.rels><?xml version="1.0" encoding="UTF-8"?>

<Relationships xmlns="http://schemas.openxmlformats.org/package/2006/relationships">
  <Relationship Id="rId1" Type="http://schemas.openxmlformats.org/officeDocument/2006/relationships/image" Target="../media/image1.emf"/>
</Relationships>

</file>

<file path=ppt/drawings/_rels/vmlDrawing45.vml.rels><?xml version="1.0" encoding="UTF-8"?>

<Relationships xmlns="http://schemas.openxmlformats.org/package/2006/relationships">
  <Relationship Id="rId1" Type="http://schemas.openxmlformats.org/officeDocument/2006/relationships/image" Target="../media/image1.emf"/>
</Relationships>

</file>

<file path=ppt/drawings/_rels/vmlDrawing46.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F4DB02A-0BB9-49AA-8CF3-C36C6000C21F}" type="datetimeFigureOut">
              <a:rPr lang="en-US" smtClean="0"/>
              <a:t>2/8/2016</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2AADE6D-8F6B-4571-B5E5-343917C98718}" type="slidenum">
              <a:rPr lang="en-US" smtClean="0"/>
              <a:t>‹#›</a:t>
            </a:fld>
            <a:endParaRPr lang="en-US" dirty="0"/>
          </a:p>
        </p:txBody>
      </p:sp>
    </p:spTree>
    <p:extLst>
      <p:ext uri="{BB962C8B-B14F-4D97-AF65-F5344CB8AC3E}">
        <p14:creationId xmlns:p14="http://schemas.microsoft.com/office/powerpoint/2010/main" val="272815648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91605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2866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3574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286707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2847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dirty="0"/>
          </a:p>
        </p:txBody>
      </p:sp>
    </p:spTree>
    <p:extLst>
      <p:ext uri="{BB962C8B-B14F-4D97-AF65-F5344CB8AC3E}">
        <p14:creationId xmlns:p14="http://schemas.microsoft.com/office/powerpoint/2010/main" val="25727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66465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60060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86714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a:lnSpc>
                <a:spcPct val="100000"/>
              </a:lnSpc>
            </a:pPr>
            <a:endParaRPr lang="en-US" dirty="0"/>
          </a:p>
        </p:txBody>
      </p:sp>
    </p:spTree>
    <p:extLst>
      <p:ext uri="{BB962C8B-B14F-4D97-AF65-F5344CB8AC3E}">
        <p14:creationId xmlns:p14="http://schemas.microsoft.com/office/powerpoint/2010/main" val="105416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183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22240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6844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944671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29206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862171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19923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099358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8956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09272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31903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1216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487306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endParaRPr lang="en-US" dirty="0"/>
          </a:p>
        </p:txBody>
      </p:sp>
    </p:spTree>
    <p:extLst>
      <p:ext uri="{BB962C8B-B14F-4D97-AF65-F5344CB8AC3E}">
        <p14:creationId xmlns:p14="http://schemas.microsoft.com/office/powerpoint/2010/main" val="1357082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93957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505618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36222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904931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05642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53385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945044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03091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9640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80562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3170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35926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242774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19126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53402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22872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08783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221648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808435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93528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43205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69630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lvl="1" indent="0">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3177890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lvl="1" indent="0">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1886226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lvl="1" indent="0" algn="l" defTabSz="914400" rtl="0" eaLnBrk="1" fontAlgn="auto" latinLnBrk="0" hangingPunct="1">
              <a:lnSpc>
                <a:spcPct val="100000"/>
              </a:lnSpc>
              <a:spcBef>
                <a:spcPts val="600"/>
              </a:spcBef>
              <a:spcAft>
                <a:spcPts val="0"/>
              </a:spcAft>
              <a:buClr>
                <a:srgbClr val="091D5D"/>
              </a:buClr>
              <a:buSzTx/>
              <a:buFont typeface="Arial"/>
              <a:buNone/>
              <a:tabLst>
                <a:tab pos="299720" algn="l"/>
              </a:tabLst>
              <a:defRPr/>
            </a:pPr>
            <a:endParaRPr lang="en-US" dirty="0"/>
          </a:p>
        </p:txBody>
      </p:sp>
    </p:spTree>
    <p:extLst>
      <p:ext uri="{BB962C8B-B14F-4D97-AF65-F5344CB8AC3E}">
        <p14:creationId xmlns:p14="http://schemas.microsoft.com/office/powerpoint/2010/main" val="3506335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896930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15931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67822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14394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6892808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607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34878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49918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55520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55172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286199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26232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48177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5529827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16182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235063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9814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7999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60610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08929079"/>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269C8C7-0510-40A8-A3C5-BE748963D884}"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4C9B5F30-1871-4774-8546-FBD045451E08}" type="datetime1">
              <a:rPr lang="en-US" smtClean="0">
                <a:solidFill>
                  <a:prstClr val="black">
                    <a:tint val="75000"/>
                  </a:prstClr>
                </a:solidFill>
              </a:rPr>
              <a:t>2/8/2016</a:t>
            </a:fld>
            <a:endParaRPr lang="en-US" dirty="0">
              <a:solidFill>
                <a:prstClr val="black">
                  <a:tint val="75000"/>
                </a:prstClr>
              </a:solidFill>
            </a:endParaRPr>
          </a:p>
        </p:txBody>
      </p:sp>
      <p:sp>
        <p:nvSpPr>
          <p:cNvPr id="4" name="Holder 4"/>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extLst>
      <p:ext uri="{BB962C8B-B14F-4D97-AF65-F5344CB8AC3E}">
        <p14:creationId xmlns:p14="http://schemas.microsoft.com/office/powerpoint/2010/main" val="163722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B3001FE-EACB-49FD-99FC-1464D983B4C8}"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60207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27A973A-2199-47A6-8B95-941395CDCBB6}"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177013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2F613CDB-B5D1-4079-863A-5D45EADEE589}" type="datetime1">
              <a:rPr lang="en-US" smtClean="0">
                <a:solidFill>
                  <a:prstClr val="black">
                    <a:tint val="75000"/>
                  </a:prstClr>
                </a:solidFill>
              </a:rPr>
              <a:t>2/8/2016</a:t>
            </a:fld>
            <a:endParaRPr lang="en-US" dirty="0">
              <a:solidFill>
                <a:prstClr val="black">
                  <a:tint val="75000"/>
                </a:prstClr>
              </a:solidFill>
            </a:endParaRPr>
          </a:p>
        </p:txBody>
      </p:sp>
      <p:sp>
        <p:nvSpPr>
          <p:cNvPr id="9"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5172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6FE0EF80-D5AF-4E9C-A4E1-BD37F36AA4B2}"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66888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7AD42E0-2AE1-412E-B7FB-D3EBCEEFC898}" type="datetime1">
              <a:rPr lang="en-US" smtClean="0">
                <a:solidFill>
                  <a:prstClr val="black">
                    <a:tint val="75000"/>
                  </a:prstClr>
                </a:solidFill>
              </a:rPr>
              <a:t>2/8/2016</a:t>
            </a:fld>
            <a:endParaRPr lang="en-US" dirty="0">
              <a:solidFill>
                <a:prstClr val="black">
                  <a:tint val="75000"/>
                </a:prstClr>
              </a:solidFill>
            </a:endParaRPr>
          </a:p>
        </p:txBody>
      </p:sp>
      <p:sp>
        <p:nvSpPr>
          <p:cNvPr id="8"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32853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DE8D7C21-EC2A-4E88-B5AB-1EE6952CD9DC}"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3BD9B1D-F114-4E59-A019-5725A4EB9106}" type="datetime1">
              <a:rPr lang="en-US" smtClean="0"/>
              <a:t>2/8/2016</a:t>
            </a:fld>
            <a:endParaRPr lang="en-US" dirty="0"/>
          </a:p>
        </p:txBody>
      </p:sp>
      <p:sp>
        <p:nvSpPr>
          <p:cNvPr id="7" name="Holder 7"/>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9776B14-8467-420C-AAEE-2C822687104E}" type="datetime1">
              <a:rPr lang="en-US" smtClean="0"/>
              <a:t>2/8/2016</a:t>
            </a:fld>
            <a:endParaRPr lang="en-US" dirty="0"/>
          </a:p>
        </p:txBody>
      </p:sp>
      <p:sp>
        <p:nvSpPr>
          <p:cNvPr id="5" name="Holder 5"/>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ACBC9976-A0F3-4C1D-9283-F203D7722FDA}" type="datetime1">
              <a:rPr lang="en-US" smtClean="0"/>
              <a:t>2/8/2016</a:t>
            </a:fld>
            <a:endParaRPr lang="en-US" dirty="0"/>
          </a:p>
        </p:txBody>
      </p:sp>
      <p:sp>
        <p:nvSpPr>
          <p:cNvPr id="4" name="Holder 4"/>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DBD96BC6-2933-4CA5-9D99-9181D92B9FD9}" type="datetime1">
              <a:rPr lang="en-US" smtClean="0">
                <a:solidFill>
                  <a:prstClr val="black">
                    <a:tint val="75000"/>
                  </a:prstClr>
                </a:solidFill>
              </a:rPr>
              <a:t>2/8/2016</a:t>
            </a:fld>
            <a:endParaRPr lang="en-US" dirty="0">
              <a:solidFill>
                <a:prstClr val="black">
                  <a:tint val="75000"/>
                </a:prstClr>
              </a:solidFill>
            </a:endParaRPr>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extLst>
      <p:ext uri="{BB962C8B-B14F-4D97-AF65-F5344CB8AC3E}">
        <p14:creationId xmlns:p14="http://schemas.microsoft.com/office/powerpoint/2010/main" val="399848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89D064-BADD-4EC5-BF6D-B0C483C1AE13}" type="datetime1">
              <a:rPr lang="en-US" smtClean="0">
                <a:solidFill>
                  <a:prstClr val="black">
                    <a:tint val="75000"/>
                  </a:prstClr>
                </a:solidFill>
              </a:rPr>
              <a:t>2/8/2016</a:t>
            </a:fld>
            <a:endParaRPr lang="en-US" dirty="0">
              <a:solidFill>
                <a:prstClr val="black">
                  <a:tint val="75000"/>
                </a:prstClr>
              </a:solidFill>
            </a:endParaRPr>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40158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45B5E19-10A0-4BAA-A613-13ACE21E3E40}" type="datetime1">
              <a:rPr lang="en-US" smtClean="0">
                <a:solidFill>
                  <a:prstClr val="black">
                    <a:tint val="75000"/>
                  </a:prstClr>
                </a:solidFill>
              </a:rPr>
              <a:t>2/8/2016</a:t>
            </a:fld>
            <a:endParaRPr lang="en-US" dirty="0">
              <a:solidFill>
                <a:prstClr val="black">
                  <a:tint val="75000"/>
                </a:prstClr>
              </a:solidFill>
            </a:endParaRPr>
          </a:p>
        </p:txBody>
      </p:sp>
      <p:sp>
        <p:nvSpPr>
          <p:cNvPr id="7" name="Holder 7"/>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165293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43BC758D-050D-4BB2-B9F8-DC247978234F}" type="datetime1">
              <a:rPr lang="en-US" smtClean="0">
                <a:solidFill>
                  <a:prstClr val="black">
                    <a:tint val="75000"/>
                  </a:prstClr>
                </a:solidFill>
              </a:rPr>
              <a:t>2/8/2016</a:t>
            </a:fld>
            <a:endParaRPr lang="en-US" dirty="0">
              <a:solidFill>
                <a:prstClr val="black">
                  <a:tint val="75000"/>
                </a:prstClr>
              </a:solidFill>
            </a:endParaRPr>
          </a:p>
        </p:txBody>
      </p:sp>
      <p:sp>
        <p:nvSpPr>
          <p:cNvPr id="5" name="Holder 5"/>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2022887803"/>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theme" Target="../theme/theme2.xml"/>
  <Relationship Id="rId7" Type="http://schemas.openxmlformats.org/officeDocument/2006/relationships/vmlDrawing" Target="../drawings/vmlDrawing2.vml"/>
  <Relationship Id="rId8" Type="http://schemas.openxmlformats.org/officeDocument/2006/relationships/tags" Target="../tags/tag2.xml"/>
  <Relationship Id="rId9" Type="http://schemas.openxmlformats.org/officeDocument/2006/relationships/oleObject" Target="../embeddings/oleObject2.bin"/>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theme" Target="../theme/theme3.xml"/>
  <Relationship Id="rId7" Type="http://schemas.openxmlformats.org/officeDocument/2006/relationships/vmlDrawing" Target="../drawings/vmlDrawing3.vml"/>
  <Relationship Id="rId8" Type="http://schemas.openxmlformats.org/officeDocument/2006/relationships/tags" Target="../tags/tag3.xml"/>
  <Relationship Id="rId9" Type="http://schemas.openxmlformats.org/officeDocument/2006/relationships/oleObject" Target="../embeddings/oleObject3.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803"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1025"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15305136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749"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9" name="Holder 6"/>
          <p:cNvSpPr>
            <a:spLocks noGrp="1"/>
          </p:cNvSpPr>
          <p:nvPr>
            <p:ph type="sldNum" sz="quarter" idx="4"/>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6197630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15.xml"/>
  <Relationship Id="rId5" Type="http://schemas.openxmlformats.org/officeDocument/2006/relationships/oleObject" Target="../embeddings/oleObject4.bin"/>
  <Relationship Id="rId6" Type="http://schemas.openxmlformats.org/officeDocument/2006/relationships/image" Target="../media/image1.emf"/>
</Relationships>

</file>

<file path=ppt/slides/_rels/slide16.xml.rels><?xml version="1.0" encoding="UTF-8"?>

<Relationships xmlns="http://schemas.openxmlformats.org/package/2006/relationships">
  <Relationship Id="rId1" Type="http://schemas.openxmlformats.org/officeDocument/2006/relationships/vmlDrawing" Target="../drawings/vmlDrawing5.vml"/>
  <Relationship Id="rId10" Type="http://schemas.openxmlformats.org/officeDocument/2006/relationships/image" Target="../media/image10.png"/>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16.xml"/>
  <Relationship Id="rId5" Type="http://schemas.openxmlformats.org/officeDocument/2006/relationships/oleObject" Target="../embeddings/oleObject5.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1.pn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2.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openxmlformats.org/officeDocument/2006/relationships/image" Target="../media/image10.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3.png"/>
  <Relationship Id="rId4" Type="http://schemas.openxmlformats.org/officeDocument/2006/relationships/image" Target="../media/image14.png"/>
</Relationships>

</file>

<file path=ppt/slides/_rels/slide21.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6.xml"/>
  <Relationship Id="rId3" Type="http://schemas.openxmlformats.org/officeDocument/2006/relationships/slideLayout" Target="../slideLayouts/slideLayout2.xml"/>
  <Relationship Id="rId4" Type="http://schemas.openxmlformats.org/officeDocument/2006/relationships/notesSlide" Target="../notesSlides/notesSlide21.xml"/>
  <Relationship Id="rId5" Type="http://schemas.openxmlformats.org/officeDocument/2006/relationships/oleObject" Target="../embeddings/oleObject6.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16.png"/>
</Relationships>

</file>

<file path=ppt/slides/_rels/slide22.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tags" Target="../tags/tag7.xml"/>
  <Relationship Id="rId3" Type="http://schemas.openxmlformats.org/officeDocument/2006/relationships/slideLayout" Target="../slideLayouts/slideLayout2.xml"/>
  <Relationship Id="rId4" Type="http://schemas.openxmlformats.org/officeDocument/2006/relationships/notesSlide" Target="../notesSlides/notesSlide22.xml"/>
  <Relationship Id="rId5" Type="http://schemas.openxmlformats.org/officeDocument/2006/relationships/oleObject" Target="../embeddings/oleObject7.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17.png"/>
</Relationships>

</file>

<file path=ppt/slides/_rels/slide23.xml.rels><?xml version="1.0" encoding="UTF-8"?>

<Relationships xmlns="http://schemas.openxmlformats.org/package/2006/relationships">
  <Relationship Id="rId1" Type="http://schemas.openxmlformats.org/officeDocument/2006/relationships/vmlDrawing" Target="../drawings/vmlDrawing8.vml"/>
  <Relationship Id="rId10" Type="http://schemas.openxmlformats.org/officeDocument/2006/relationships/image" Target="../media/image20.png"/>
  <Relationship Id="rId2" Type="http://schemas.openxmlformats.org/officeDocument/2006/relationships/tags" Target="../tags/tag8.xml"/>
  <Relationship Id="rId3" Type="http://schemas.openxmlformats.org/officeDocument/2006/relationships/slideLayout" Target="../slideLayouts/slideLayout2.xml"/>
  <Relationship Id="rId4" Type="http://schemas.openxmlformats.org/officeDocument/2006/relationships/notesSlide" Target="../notesSlides/notesSlide23.xml"/>
  <Relationship Id="rId5" Type="http://schemas.openxmlformats.org/officeDocument/2006/relationships/oleObject" Target="../embeddings/oleObject8.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18.png"/>
  <Relationship Id="rId9" Type="http://schemas.openxmlformats.org/officeDocument/2006/relationships/image" Target="../media/image19.png"/>
</Relationships>

</file>

<file path=ppt/slides/_rels/slide24.xml.rels><?xml version="1.0" encoding="UTF-8"?>

<Relationships xmlns="http://schemas.openxmlformats.org/package/2006/relationships">
  <Relationship Id="rId1" Type="http://schemas.openxmlformats.org/officeDocument/2006/relationships/vmlDrawing" Target="../drawings/vmlDrawing9.vml"/>
  <Relationship Id="rId2" Type="http://schemas.openxmlformats.org/officeDocument/2006/relationships/tags" Target="../tags/tag9.xml"/>
  <Relationship Id="rId3" Type="http://schemas.openxmlformats.org/officeDocument/2006/relationships/slideLayout" Target="../slideLayouts/slideLayout2.xml"/>
  <Relationship Id="rId4" Type="http://schemas.openxmlformats.org/officeDocument/2006/relationships/notesSlide" Target="../notesSlides/notesSlide24.xml"/>
  <Relationship Id="rId5" Type="http://schemas.openxmlformats.org/officeDocument/2006/relationships/oleObject" Target="../embeddings/oleObject9.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21.png"/>
</Relationships>

</file>

<file path=ppt/slides/_rels/slide25.xml.rels><?xml version="1.0" encoding="UTF-8"?>

<Relationships xmlns="http://schemas.openxmlformats.org/package/2006/relationships">
  <Relationship Id="rId1" Type="http://schemas.openxmlformats.org/officeDocument/2006/relationships/vmlDrawing" Target="../drawings/vmlDrawing10.vml"/>
  <Relationship Id="rId2" Type="http://schemas.openxmlformats.org/officeDocument/2006/relationships/tags" Target="../tags/tag10.xml"/>
  <Relationship Id="rId3" Type="http://schemas.openxmlformats.org/officeDocument/2006/relationships/slideLayout" Target="../slideLayouts/slideLayout2.xml"/>
  <Relationship Id="rId4" Type="http://schemas.openxmlformats.org/officeDocument/2006/relationships/notesSlide" Target="../notesSlides/notesSlide25.xml"/>
  <Relationship Id="rId5" Type="http://schemas.openxmlformats.org/officeDocument/2006/relationships/oleObject" Target="../embeddings/oleObject10.bin"/>
  <Relationship Id="rId6" Type="http://schemas.openxmlformats.org/officeDocument/2006/relationships/image" Target="../media/image1.emf"/>
  <Relationship Id="rId7" Type="http://schemas.openxmlformats.org/officeDocument/2006/relationships/image" Target="../media/image22.png"/>
</Relationships>

</file>

<file path=ppt/slides/_rels/slide26.xml.rels><?xml version="1.0" encoding="UTF-8"?>

<Relationships xmlns="http://schemas.openxmlformats.org/package/2006/relationships">
  <Relationship Id="rId1" Type="http://schemas.openxmlformats.org/officeDocument/2006/relationships/vmlDrawing" Target="../drawings/vmlDrawing11.vml"/>
  <Relationship Id="rId2" Type="http://schemas.openxmlformats.org/officeDocument/2006/relationships/tags" Target="../tags/tag11.xml"/>
  <Relationship Id="rId3" Type="http://schemas.openxmlformats.org/officeDocument/2006/relationships/slideLayout" Target="../slideLayouts/slideLayout2.xml"/>
  <Relationship Id="rId4" Type="http://schemas.openxmlformats.org/officeDocument/2006/relationships/notesSlide" Target="../notesSlides/notesSlide26.xml"/>
  <Relationship Id="rId5" Type="http://schemas.openxmlformats.org/officeDocument/2006/relationships/oleObject" Target="../embeddings/oleObject11.bin"/>
  <Relationship Id="rId6" Type="http://schemas.openxmlformats.org/officeDocument/2006/relationships/image" Target="../media/image1.emf"/>
  <Relationship Id="rId7" Type="http://schemas.openxmlformats.org/officeDocument/2006/relationships/image" Target="../media/image22.png"/>
  <Relationship Id="rId8" Type="http://schemas.openxmlformats.org/officeDocument/2006/relationships/image" Target="../media/image23.png"/>
  <Relationship Id="rId9" Type="http://schemas.openxmlformats.org/officeDocument/2006/relationships/image" Target="../media/image24.png"/>
</Relationships>

</file>

<file path=ppt/slides/_rels/slide27.xml.rels><?xml version="1.0" encoding="UTF-8"?>

<Relationships xmlns="http://schemas.openxmlformats.org/package/2006/relationships">
  <Relationship Id="rId1" Type="http://schemas.openxmlformats.org/officeDocument/2006/relationships/vmlDrawing" Target="../drawings/vmlDrawing12.vml"/>
  <Relationship Id="rId2" Type="http://schemas.openxmlformats.org/officeDocument/2006/relationships/tags" Target="../tags/tag12.xml"/>
  <Relationship Id="rId3" Type="http://schemas.openxmlformats.org/officeDocument/2006/relationships/slideLayout" Target="../slideLayouts/slideLayout2.xml"/>
  <Relationship Id="rId4" Type="http://schemas.openxmlformats.org/officeDocument/2006/relationships/notesSlide" Target="../notesSlides/notesSlide27.xml"/>
  <Relationship Id="rId5" Type="http://schemas.openxmlformats.org/officeDocument/2006/relationships/oleObject" Target="../embeddings/oleObject12.bin"/>
  <Relationship Id="rId6" Type="http://schemas.openxmlformats.org/officeDocument/2006/relationships/image" Target="../media/image1.emf"/>
  <Relationship Id="rId7" Type="http://schemas.openxmlformats.org/officeDocument/2006/relationships/image" Target="../media/image25.png"/>
  <Relationship Id="rId8" Type="http://schemas.openxmlformats.org/officeDocument/2006/relationships/image" Target="../media/image26.png"/>
</Relationships>

</file>

<file path=ppt/slides/_rels/slide28.xml.rels><?xml version="1.0" encoding="UTF-8"?>

<Relationships xmlns="http://schemas.openxmlformats.org/package/2006/relationships">
  <Relationship Id="rId1" Type="http://schemas.openxmlformats.org/officeDocument/2006/relationships/vmlDrawing" Target="../drawings/vmlDrawing13.vml"/>
  <Relationship Id="rId2" Type="http://schemas.openxmlformats.org/officeDocument/2006/relationships/tags" Target="../tags/tag13.xml"/>
  <Relationship Id="rId3" Type="http://schemas.openxmlformats.org/officeDocument/2006/relationships/slideLayout" Target="../slideLayouts/slideLayout2.xml"/>
  <Relationship Id="rId4" Type="http://schemas.openxmlformats.org/officeDocument/2006/relationships/notesSlide" Target="../notesSlides/notesSlide28.xml"/>
  <Relationship Id="rId5" Type="http://schemas.openxmlformats.org/officeDocument/2006/relationships/oleObject" Target="../embeddings/oleObject13.bin"/>
  <Relationship Id="rId6" Type="http://schemas.openxmlformats.org/officeDocument/2006/relationships/image" Target="../media/image1.emf"/>
  <Relationship Id="rId7" Type="http://schemas.openxmlformats.org/officeDocument/2006/relationships/image" Target="../media/image27.png"/>
  <Relationship Id="rId8" Type="http://schemas.openxmlformats.org/officeDocument/2006/relationships/image" Target="../media/image28.png"/>
  <Relationship Id="rId9" Type="http://schemas.openxmlformats.org/officeDocument/2006/relationships/image" Target="../media/image29.png"/>
</Relationships>

</file>

<file path=ppt/slides/_rels/slide29.xml.rels><?xml version="1.0" encoding="UTF-8"?>

<Relationships xmlns="http://schemas.openxmlformats.org/package/2006/relationships">
  <Relationship Id="rId1" Type="http://schemas.openxmlformats.org/officeDocument/2006/relationships/vmlDrawing" Target="../drawings/vmlDrawing14.vml"/>
  <Relationship Id="rId2" Type="http://schemas.openxmlformats.org/officeDocument/2006/relationships/tags" Target="../tags/tag14.xml"/>
  <Relationship Id="rId3" Type="http://schemas.openxmlformats.org/officeDocument/2006/relationships/slideLayout" Target="../slideLayouts/slideLayout2.xml"/>
  <Relationship Id="rId4" Type="http://schemas.openxmlformats.org/officeDocument/2006/relationships/notesSlide" Target="../notesSlides/notesSlide29.xml"/>
  <Relationship Id="rId5" Type="http://schemas.openxmlformats.org/officeDocument/2006/relationships/oleObject" Target="../embeddings/oleObject14.bin"/>
  <Relationship Id="rId6" Type="http://schemas.openxmlformats.org/officeDocument/2006/relationships/image" Target="../media/image1.emf"/>
  <Relationship Id="rId7" Type="http://schemas.openxmlformats.org/officeDocument/2006/relationships/image" Target="../media/image30.png"/>
  <Relationship Id="rId8" Type="http://schemas.openxmlformats.org/officeDocument/2006/relationships/image" Target="../media/image31.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vmlDrawing" Target="../drawings/vmlDrawing15.vml"/>
  <Relationship Id="rId10" Type="http://schemas.openxmlformats.org/officeDocument/2006/relationships/image" Target="../media/image35.png"/>
  <Relationship Id="rId2" Type="http://schemas.openxmlformats.org/officeDocument/2006/relationships/tags" Target="../tags/tag15.xml"/>
  <Relationship Id="rId3" Type="http://schemas.openxmlformats.org/officeDocument/2006/relationships/slideLayout" Target="../slideLayouts/slideLayout2.xml"/>
  <Relationship Id="rId4" Type="http://schemas.openxmlformats.org/officeDocument/2006/relationships/notesSlide" Target="../notesSlides/notesSlide30.xml"/>
  <Relationship Id="rId5" Type="http://schemas.openxmlformats.org/officeDocument/2006/relationships/oleObject" Target="../embeddings/oleObject15.bin"/>
  <Relationship Id="rId6" Type="http://schemas.openxmlformats.org/officeDocument/2006/relationships/image" Target="../media/image1.emf"/>
  <Relationship Id="rId7" Type="http://schemas.openxmlformats.org/officeDocument/2006/relationships/image" Target="../media/image32.png"/>
  <Relationship Id="rId8" Type="http://schemas.openxmlformats.org/officeDocument/2006/relationships/image" Target="../media/image33.png"/>
  <Relationship Id="rId9" Type="http://schemas.openxmlformats.org/officeDocument/2006/relationships/image" Target="../media/image34.png"/>
</Relationships>

</file>

<file path=ppt/slides/_rels/slide31.xml.rels><?xml version="1.0" encoding="UTF-8"?>

<Relationships xmlns="http://schemas.openxmlformats.org/package/2006/relationships">
  <Relationship Id="rId1" Type="http://schemas.openxmlformats.org/officeDocument/2006/relationships/vmlDrawing" Target="../drawings/vmlDrawing16.vml"/>
  <Relationship Id="rId2" Type="http://schemas.openxmlformats.org/officeDocument/2006/relationships/tags" Target="../tags/tag16.xml"/>
  <Relationship Id="rId3" Type="http://schemas.openxmlformats.org/officeDocument/2006/relationships/slideLayout" Target="../slideLayouts/slideLayout2.xml"/>
  <Relationship Id="rId4" Type="http://schemas.openxmlformats.org/officeDocument/2006/relationships/notesSlide" Target="../notesSlides/notesSlide31.xml"/>
  <Relationship Id="rId5" Type="http://schemas.openxmlformats.org/officeDocument/2006/relationships/oleObject" Target="../embeddings/oleObject16.bin"/>
  <Relationship Id="rId6" Type="http://schemas.openxmlformats.org/officeDocument/2006/relationships/image" Target="../media/image1.emf"/>
  <Relationship Id="rId7" Type="http://schemas.openxmlformats.org/officeDocument/2006/relationships/image" Target="../media/image36.png"/>
  <Relationship Id="rId8" Type="http://schemas.openxmlformats.org/officeDocument/2006/relationships/image" Target="../media/image37.png"/>
</Relationships>

</file>

<file path=ppt/slides/_rels/slide32.xml.rels><?xml version="1.0" encoding="UTF-8"?>

<Relationships xmlns="http://schemas.openxmlformats.org/package/2006/relationships">
  <Relationship Id="rId1" Type="http://schemas.openxmlformats.org/officeDocument/2006/relationships/vmlDrawing" Target="../drawings/vmlDrawing17.vml"/>
  <Relationship Id="rId2" Type="http://schemas.openxmlformats.org/officeDocument/2006/relationships/tags" Target="../tags/tag17.xml"/>
  <Relationship Id="rId3" Type="http://schemas.openxmlformats.org/officeDocument/2006/relationships/slideLayout" Target="../slideLayouts/slideLayout2.xml"/>
  <Relationship Id="rId4" Type="http://schemas.openxmlformats.org/officeDocument/2006/relationships/notesSlide" Target="../notesSlides/notesSlide32.xml"/>
  <Relationship Id="rId5" Type="http://schemas.openxmlformats.org/officeDocument/2006/relationships/oleObject" Target="../embeddings/oleObject17.bin"/>
  <Relationship Id="rId6" Type="http://schemas.openxmlformats.org/officeDocument/2006/relationships/image" Target="../media/image1.emf"/>
  <Relationship Id="rId7" Type="http://schemas.openxmlformats.org/officeDocument/2006/relationships/image" Target="../media/image38.png"/>
  <Relationship Id="rId8" Type="http://schemas.openxmlformats.org/officeDocument/2006/relationships/image" Target="../media/image39.png"/>
  <Relationship Id="rId9" Type="http://schemas.openxmlformats.org/officeDocument/2006/relationships/image" Target="../media/image40.png"/>
</Relationships>

</file>

<file path=ppt/slides/_rels/slide33.xml.rels><?xml version="1.0" encoding="UTF-8"?>

<Relationships xmlns="http://schemas.openxmlformats.org/package/2006/relationships">
  <Relationship Id="rId1" Type="http://schemas.openxmlformats.org/officeDocument/2006/relationships/vmlDrawing" Target="../drawings/vmlDrawing18.vml"/>
  <Relationship Id="rId2" Type="http://schemas.openxmlformats.org/officeDocument/2006/relationships/tags" Target="../tags/tag18.xml"/>
  <Relationship Id="rId3" Type="http://schemas.openxmlformats.org/officeDocument/2006/relationships/slideLayout" Target="../slideLayouts/slideLayout2.xml"/>
  <Relationship Id="rId4" Type="http://schemas.openxmlformats.org/officeDocument/2006/relationships/notesSlide" Target="../notesSlides/notesSlide33.xml"/>
  <Relationship Id="rId5" Type="http://schemas.openxmlformats.org/officeDocument/2006/relationships/oleObject" Target="../embeddings/oleObject18.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21.png"/>
</Relationships>

</file>

<file path=ppt/slides/_rels/slide34.xml.rels><?xml version="1.0" encoding="UTF-8"?>

<Relationships xmlns="http://schemas.openxmlformats.org/package/2006/relationships">
  <Relationship Id="rId1" Type="http://schemas.openxmlformats.org/officeDocument/2006/relationships/vmlDrawing" Target="../drawings/vmlDrawing19.vml"/>
  <Relationship Id="rId2" Type="http://schemas.openxmlformats.org/officeDocument/2006/relationships/tags" Target="../tags/tag19.xml"/>
  <Relationship Id="rId3" Type="http://schemas.openxmlformats.org/officeDocument/2006/relationships/slideLayout" Target="../slideLayouts/slideLayout2.xml"/>
  <Relationship Id="rId4" Type="http://schemas.openxmlformats.org/officeDocument/2006/relationships/notesSlide" Target="../notesSlides/notesSlide34.xml"/>
  <Relationship Id="rId5" Type="http://schemas.openxmlformats.org/officeDocument/2006/relationships/oleObject" Target="../embeddings/oleObject19.bin"/>
  <Relationship Id="rId6" Type="http://schemas.openxmlformats.org/officeDocument/2006/relationships/image" Target="../media/image1.emf"/>
  <Relationship Id="rId7" Type="http://schemas.openxmlformats.org/officeDocument/2006/relationships/image" Target="../media/image41.png"/>
  <Relationship Id="rId8" Type="http://schemas.openxmlformats.org/officeDocument/2006/relationships/image" Target="../media/image42.png"/>
</Relationships>

</file>

<file path=ppt/slides/_rels/slide35.xml.rels><?xml version="1.0" encoding="UTF-8"?>

<Relationships xmlns="http://schemas.openxmlformats.org/package/2006/relationships">
  <Relationship Id="rId1" Type="http://schemas.openxmlformats.org/officeDocument/2006/relationships/vmlDrawing" Target="../drawings/vmlDrawing20.vml"/>
  <Relationship Id="rId2" Type="http://schemas.openxmlformats.org/officeDocument/2006/relationships/tags" Target="../tags/tag20.xml"/>
  <Relationship Id="rId3" Type="http://schemas.openxmlformats.org/officeDocument/2006/relationships/slideLayout" Target="../slideLayouts/slideLayout2.xml"/>
  <Relationship Id="rId4" Type="http://schemas.openxmlformats.org/officeDocument/2006/relationships/notesSlide" Target="../notesSlides/notesSlide35.xml"/>
  <Relationship Id="rId5" Type="http://schemas.openxmlformats.org/officeDocument/2006/relationships/oleObject" Target="../embeddings/oleObject20.bin"/>
  <Relationship Id="rId6" Type="http://schemas.openxmlformats.org/officeDocument/2006/relationships/image" Target="../media/image1.emf"/>
  <Relationship Id="rId7" Type="http://schemas.openxmlformats.org/officeDocument/2006/relationships/image" Target="../media/image41.png"/>
  <Relationship Id="rId8" Type="http://schemas.openxmlformats.org/officeDocument/2006/relationships/image" Target="../media/image43.png"/>
</Relationships>

</file>

<file path=ppt/slides/_rels/slide36.xml.rels><?xml version="1.0" encoding="UTF-8"?>

<Relationships xmlns="http://schemas.openxmlformats.org/package/2006/relationships">
  <Relationship Id="rId1" Type="http://schemas.openxmlformats.org/officeDocument/2006/relationships/vmlDrawing" Target="../drawings/vmlDrawing21.vml"/>
  <Relationship Id="rId2" Type="http://schemas.openxmlformats.org/officeDocument/2006/relationships/tags" Target="../tags/tag21.xml"/>
  <Relationship Id="rId3" Type="http://schemas.openxmlformats.org/officeDocument/2006/relationships/slideLayout" Target="../slideLayouts/slideLayout2.xml"/>
  <Relationship Id="rId4" Type="http://schemas.openxmlformats.org/officeDocument/2006/relationships/notesSlide" Target="../notesSlides/notesSlide36.xml"/>
  <Relationship Id="rId5" Type="http://schemas.openxmlformats.org/officeDocument/2006/relationships/oleObject" Target="../embeddings/oleObject21.bin"/>
  <Relationship Id="rId6" Type="http://schemas.openxmlformats.org/officeDocument/2006/relationships/image" Target="../media/image1.emf"/>
  <Relationship Id="rId7" Type="http://schemas.openxmlformats.org/officeDocument/2006/relationships/image" Target="../media/image44.png"/>
  <Relationship Id="rId8" Type="http://schemas.openxmlformats.org/officeDocument/2006/relationships/image" Target="../media/image45.png"/>
</Relationships>

</file>

<file path=ppt/slides/_rels/slide37.xml.rels><?xml version="1.0" encoding="UTF-8"?>

<Relationships xmlns="http://schemas.openxmlformats.org/package/2006/relationships">
  <Relationship Id="rId1" Type="http://schemas.openxmlformats.org/officeDocument/2006/relationships/vmlDrawing" Target="../drawings/vmlDrawing22.vml"/>
  <Relationship Id="rId2" Type="http://schemas.openxmlformats.org/officeDocument/2006/relationships/tags" Target="../tags/tag22.xml"/>
  <Relationship Id="rId3" Type="http://schemas.openxmlformats.org/officeDocument/2006/relationships/slideLayout" Target="../slideLayouts/slideLayout2.xml"/>
  <Relationship Id="rId4" Type="http://schemas.openxmlformats.org/officeDocument/2006/relationships/notesSlide" Target="../notesSlides/notesSlide37.xml"/>
  <Relationship Id="rId5" Type="http://schemas.openxmlformats.org/officeDocument/2006/relationships/oleObject" Target="../embeddings/oleObject22.bin"/>
  <Relationship Id="rId6" Type="http://schemas.openxmlformats.org/officeDocument/2006/relationships/image" Target="../media/image1.emf"/>
  <Relationship Id="rId7" Type="http://schemas.openxmlformats.org/officeDocument/2006/relationships/image" Target="../media/image46.png"/>
  <Relationship Id="rId8" Type="http://schemas.openxmlformats.org/officeDocument/2006/relationships/image" Target="../media/image47.png"/>
</Relationships>

</file>

<file path=ppt/slides/_rels/slide38.xml.rels><?xml version="1.0" encoding="UTF-8"?>

<Relationships xmlns="http://schemas.openxmlformats.org/package/2006/relationships">
  <Relationship Id="rId1" Type="http://schemas.openxmlformats.org/officeDocument/2006/relationships/vmlDrawing" Target="../drawings/vmlDrawing23.vml"/>
  <Relationship Id="rId2" Type="http://schemas.openxmlformats.org/officeDocument/2006/relationships/tags" Target="../tags/tag23.xml"/>
  <Relationship Id="rId3" Type="http://schemas.openxmlformats.org/officeDocument/2006/relationships/slideLayout" Target="../slideLayouts/slideLayout2.xml"/>
  <Relationship Id="rId4" Type="http://schemas.openxmlformats.org/officeDocument/2006/relationships/notesSlide" Target="../notesSlides/notesSlide38.xml"/>
  <Relationship Id="rId5" Type="http://schemas.openxmlformats.org/officeDocument/2006/relationships/oleObject" Target="../embeddings/oleObject23.bin"/>
  <Relationship Id="rId6" Type="http://schemas.openxmlformats.org/officeDocument/2006/relationships/image" Target="../media/image1.emf"/>
  <Relationship Id="rId7" Type="http://schemas.openxmlformats.org/officeDocument/2006/relationships/image" Target="../media/image48.png"/>
  <Relationship Id="rId8" Type="http://schemas.openxmlformats.org/officeDocument/2006/relationships/image" Target="../media/image46.png"/>
</Relationships>

</file>

<file path=ppt/slides/_rels/slide39.xml.rels><?xml version="1.0" encoding="UTF-8"?>

<Relationships xmlns="http://schemas.openxmlformats.org/package/2006/relationships">
  <Relationship Id="rId1" Type="http://schemas.openxmlformats.org/officeDocument/2006/relationships/vmlDrawing" Target="../drawings/vmlDrawing24.vml"/>
  <Relationship Id="rId2" Type="http://schemas.openxmlformats.org/officeDocument/2006/relationships/tags" Target="../tags/tag24.xml"/>
  <Relationship Id="rId3" Type="http://schemas.openxmlformats.org/officeDocument/2006/relationships/slideLayout" Target="../slideLayouts/slideLayout2.xml"/>
  <Relationship Id="rId4" Type="http://schemas.openxmlformats.org/officeDocument/2006/relationships/notesSlide" Target="../notesSlides/notesSlide39.xml"/>
  <Relationship Id="rId5" Type="http://schemas.openxmlformats.org/officeDocument/2006/relationships/oleObject" Target="../embeddings/oleObject24.bin"/>
  <Relationship Id="rId6" Type="http://schemas.openxmlformats.org/officeDocument/2006/relationships/image" Target="../media/image1.emf"/>
  <Relationship Id="rId7" Type="http://schemas.openxmlformats.org/officeDocument/2006/relationships/image" Target="../media/image49.png"/>
  <Relationship Id="rId8" Type="http://schemas.openxmlformats.org/officeDocument/2006/relationships/image" Target="../media/image39.png"/>
  <Relationship Id="rId9" Type="http://schemas.openxmlformats.org/officeDocument/2006/relationships/image" Target="../media/image40.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vmlDrawing" Target="../drawings/vmlDrawing25.vml"/>
  <Relationship Id="rId2" Type="http://schemas.openxmlformats.org/officeDocument/2006/relationships/tags" Target="../tags/tag25.xml"/>
  <Relationship Id="rId3" Type="http://schemas.openxmlformats.org/officeDocument/2006/relationships/slideLayout" Target="../slideLayouts/slideLayout2.xml"/>
  <Relationship Id="rId4" Type="http://schemas.openxmlformats.org/officeDocument/2006/relationships/notesSlide" Target="../notesSlides/notesSlide40.xml"/>
  <Relationship Id="rId5" Type="http://schemas.openxmlformats.org/officeDocument/2006/relationships/oleObject" Target="../embeddings/oleObject25.bin"/>
  <Relationship Id="rId6" Type="http://schemas.openxmlformats.org/officeDocument/2006/relationships/image" Target="../media/image1.emf"/>
  <Relationship Id="rId7" Type="http://schemas.openxmlformats.org/officeDocument/2006/relationships/image" Target="../media/image50.png"/>
</Relationships>

</file>

<file path=ppt/slides/_rels/slide41.xml.rels><?xml version="1.0" encoding="UTF-8"?>

<Relationships xmlns="http://schemas.openxmlformats.org/package/2006/relationships">
  <Relationship Id="rId1" Type="http://schemas.openxmlformats.org/officeDocument/2006/relationships/vmlDrawing" Target="../drawings/vmlDrawing26.vml"/>
  <Relationship Id="rId2" Type="http://schemas.openxmlformats.org/officeDocument/2006/relationships/tags" Target="../tags/tag26.xml"/>
  <Relationship Id="rId3" Type="http://schemas.openxmlformats.org/officeDocument/2006/relationships/slideLayout" Target="../slideLayouts/slideLayout2.xml"/>
  <Relationship Id="rId4" Type="http://schemas.openxmlformats.org/officeDocument/2006/relationships/notesSlide" Target="../notesSlides/notesSlide41.xml"/>
  <Relationship Id="rId5" Type="http://schemas.openxmlformats.org/officeDocument/2006/relationships/oleObject" Target="../embeddings/oleObject26.bin"/>
  <Relationship Id="rId6" Type="http://schemas.openxmlformats.org/officeDocument/2006/relationships/image" Target="../media/image1.emf"/>
  <Relationship Id="rId7" Type="http://schemas.openxmlformats.org/officeDocument/2006/relationships/image" Target="../media/image51.png"/>
  <Relationship Id="rId8" Type="http://schemas.openxmlformats.org/officeDocument/2006/relationships/image" Target="../media/image52.png"/>
</Relationships>

</file>

<file path=ppt/slides/_rels/slide42.xml.rels><?xml version="1.0" encoding="UTF-8"?>

<Relationships xmlns="http://schemas.openxmlformats.org/package/2006/relationships">
  <Relationship Id="rId1" Type="http://schemas.openxmlformats.org/officeDocument/2006/relationships/vmlDrawing" Target="../drawings/vmlDrawing27.vml"/>
  <Relationship Id="rId2" Type="http://schemas.openxmlformats.org/officeDocument/2006/relationships/tags" Target="../tags/tag27.xml"/>
  <Relationship Id="rId3" Type="http://schemas.openxmlformats.org/officeDocument/2006/relationships/slideLayout" Target="../slideLayouts/slideLayout2.xml"/>
  <Relationship Id="rId4" Type="http://schemas.openxmlformats.org/officeDocument/2006/relationships/notesSlide" Target="../notesSlides/notesSlide42.xml"/>
  <Relationship Id="rId5" Type="http://schemas.openxmlformats.org/officeDocument/2006/relationships/oleObject" Target="../embeddings/oleObject27.bin"/>
  <Relationship Id="rId6" Type="http://schemas.openxmlformats.org/officeDocument/2006/relationships/image" Target="../media/image1.emf"/>
  <Relationship Id="rId7" Type="http://schemas.openxmlformats.org/officeDocument/2006/relationships/image" Target="../media/image51.png"/>
  <Relationship Id="rId8" Type="http://schemas.openxmlformats.org/officeDocument/2006/relationships/image" Target="../media/image53.png"/>
</Relationships>

</file>

<file path=ppt/slides/_rels/slide43.xml.rels><?xml version="1.0" encoding="UTF-8"?>

<Relationships xmlns="http://schemas.openxmlformats.org/package/2006/relationships">
  <Relationship Id="rId1" Type="http://schemas.openxmlformats.org/officeDocument/2006/relationships/vmlDrawing" Target="../drawings/vmlDrawing28.vml"/>
  <Relationship Id="rId2" Type="http://schemas.openxmlformats.org/officeDocument/2006/relationships/tags" Target="../tags/tag28.xml"/>
  <Relationship Id="rId3" Type="http://schemas.openxmlformats.org/officeDocument/2006/relationships/slideLayout" Target="../slideLayouts/slideLayout2.xml"/>
  <Relationship Id="rId4" Type="http://schemas.openxmlformats.org/officeDocument/2006/relationships/notesSlide" Target="../notesSlides/notesSlide43.xml"/>
  <Relationship Id="rId5" Type="http://schemas.openxmlformats.org/officeDocument/2006/relationships/oleObject" Target="../embeddings/oleObject28.bin"/>
  <Relationship Id="rId6" Type="http://schemas.openxmlformats.org/officeDocument/2006/relationships/image" Target="../media/image1.emf"/>
  <Relationship Id="rId7" Type="http://schemas.openxmlformats.org/officeDocument/2006/relationships/image" Target="../media/image54.png"/>
  <Relationship Id="rId8" Type="http://schemas.openxmlformats.org/officeDocument/2006/relationships/image" Target="../media/image55.png"/>
</Relationships>

</file>

<file path=ppt/slides/_rels/slide44.xml.rels><?xml version="1.0" encoding="UTF-8"?>

<Relationships xmlns="http://schemas.openxmlformats.org/package/2006/relationships">
  <Relationship Id="rId1" Type="http://schemas.openxmlformats.org/officeDocument/2006/relationships/vmlDrawing" Target="../drawings/vmlDrawing29.vml"/>
  <Relationship Id="rId2" Type="http://schemas.openxmlformats.org/officeDocument/2006/relationships/tags" Target="../tags/tag29.xml"/>
  <Relationship Id="rId3" Type="http://schemas.openxmlformats.org/officeDocument/2006/relationships/slideLayout" Target="../slideLayouts/slideLayout2.xml"/>
  <Relationship Id="rId4" Type="http://schemas.openxmlformats.org/officeDocument/2006/relationships/notesSlide" Target="../notesSlides/notesSlide44.xml"/>
  <Relationship Id="rId5" Type="http://schemas.openxmlformats.org/officeDocument/2006/relationships/oleObject" Target="../embeddings/oleObject29.bin"/>
  <Relationship Id="rId6" Type="http://schemas.openxmlformats.org/officeDocument/2006/relationships/image" Target="../media/image1.emf"/>
  <Relationship Id="rId7" Type="http://schemas.openxmlformats.org/officeDocument/2006/relationships/image" Target="../media/image56.png"/>
  <Relationship Id="rId8" Type="http://schemas.openxmlformats.org/officeDocument/2006/relationships/image" Target="../media/image27.png"/>
  <Relationship Id="rId9" Type="http://schemas.openxmlformats.org/officeDocument/2006/relationships/image" Target="../media/image22.png"/>
</Relationships>

</file>

<file path=ppt/slides/_rels/slide45.xml.rels><?xml version="1.0" encoding="UTF-8"?>

<Relationships xmlns="http://schemas.openxmlformats.org/package/2006/relationships">
  <Relationship Id="rId1" Type="http://schemas.openxmlformats.org/officeDocument/2006/relationships/vmlDrawing" Target="../drawings/vmlDrawing30.vml"/>
  <Relationship Id="rId2" Type="http://schemas.openxmlformats.org/officeDocument/2006/relationships/tags" Target="../tags/tag30.xml"/>
  <Relationship Id="rId3" Type="http://schemas.openxmlformats.org/officeDocument/2006/relationships/slideLayout" Target="../slideLayouts/slideLayout2.xml"/>
  <Relationship Id="rId4" Type="http://schemas.openxmlformats.org/officeDocument/2006/relationships/notesSlide" Target="../notesSlides/notesSlide45.xml"/>
  <Relationship Id="rId5" Type="http://schemas.openxmlformats.org/officeDocument/2006/relationships/oleObject" Target="../embeddings/oleObject30.bin"/>
  <Relationship Id="rId6" Type="http://schemas.openxmlformats.org/officeDocument/2006/relationships/image" Target="../media/image1.emf"/>
  <Relationship Id="rId7" Type="http://schemas.openxmlformats.org/officeDocument/2006/relationships/image" Target="../media/image22.png"/>
  <Relationship Id="rId8" Type="http://schemas.openxmlformats.org/officeDocument/2006/relationships/image" Target="../media/image57.png"/>
</Relationships>

</file>

<file path=ppt/slides/_rels/slide46.xml.rels><?xml version="1.0" encoding="UTF-8"?>

<Relationships xmlns="http://schemas.openxmlformats.org/package/2006/relationships">
  <Relationship Id="rId1" Type="http://schemas.openxmlformats.org/officeDocument/2006/relationships/vmlDrawing" Target="../drawings/vmlDrawing31.vml"/>
  <Relationship Id="rId2" Type="http://schemas.openxmlformats.org/officeDocument/2006/relationships/tags" Target="../tags/tag31.xml"/>
  <Relationship Id="rId3" Type="http://schemas.openxmlformats.org/officeDocument/2006/relationships/slideLayout" Target="../slideLayouts/slideLayout2.xml"/>
  <Relationship Id="rId4" Type="http://schemas.openxmlformats.org/officeDocument/2006/relationships/notesSlide" Target="../notesSlides/notesSlide46.xml"/>
  <Relationship Id="rId5" Type="http://schemas.openxmlformats.org/officeDocument/2006/relationships/oleObject" Target="../embeddings/oleObject31.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58.png"/>
</Relationships>

</file>

<file path=ppt/slides/_rels/slide47.xml.rels><?xml version="1.0" encoding="UTF-8"?>

<Relationships xmlns="http://schemas.openxmlformats.org/package/2006/relationships">
  <Relationship Id="rId1" Type="http://schemas.openxmlformats.org/officeDocument/2006/relationships/vmlDrawing" Target="../drawings/vmlDrawing32.vml"/>
  <Relationship Id="rId10" Type="http://schemas.openxmlformats.org/officeDocument/2006/relationships/image" Target="../media/image20.png"/>
  <Relationship Id="rId2" Type="http://schemas.openxmlformats.org/officeDocument/2006/relationships/tags" Target="../tags/tag32.xml"/>
  <Relationship Id="rId3" Type="http://schemas.openxmlformats.org/officeDocument/2006/relationships/slideLayout" Target="../slideLayouts/slideLayout2.xml"/>
  <Relationship Id="rId4" Type="http://schemas.openxmlformats.org/officeDocument/2006/relationships/notesSlide" Target="../notesSlides/notesSlide47.xml"/>
  <Relationship Id="rId5" Type="http://schemas.openxmlformats.org/officeDocument/2006/relationships/oleObject" Target="../embeddings/oleObject32.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18.png"/>
  <Relationship Id="rId9" Type="http://schemas.openxmlformats.org/officeDocument/2006/relationships/image" Target="../media/image19.png"/>
</Relationships>

</file>

<file path=ppt/slides/_rels/slide48.xml.rels><?xml version="1.0" encoding="UTF-8"?>

<Relationships xmlns="http://schemas.openxmlformats.org/package/2006/relationships">
  <Relationship Id="rId1" Type="http://schemas.openxmlformats.org/officeDocument/2006/relationships/vmlDrawing" Target="../drawings/vmlDrawing33.vml"/>
  <Relationship Id="rId2" Type="http://schemas.openxmlformats.org/officeDocument/2006/relationships/tags" Target="../tags/tag33.xml"/>
  <Relationship Id="rId3" Type="http://schemas.openxmlformats.org/officeDocument/2006/relationships/slideLayout" Target="../slideLayouts/slideLayout2.xml"/>
  <Relationship Id="rId4" Type="http://schemas.openxmlformats.org/officeDocument/2006/relationships/notesSlide" Target="../notesSlides/notesSlide48.xml"/>
  <Relationship Id="rId5" Type="http://schemas.openxmlformats.org/officeDocument/2006/relationships/oleObject" Target="../embeddings/oleObject33.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59.png"/>
  <Relationship Id="rId9" Type="http://schemas.openxmlformats.org/officeDocument/2006/relationships/image" Target="../media/image60.png"/>
</Relationships>

</file>

<file path=ppt/slides/_rels/slide49.xml.rels><?xml version="1.0" encoding="UTF-8"?>

<Relationships xmlns="http://schemas.openxmlformats.org/package/2006/relationships">
  <Relationship Id="rId1" Type="http://schemas.openxmlformats.org/officeDocument/2006/relationships/vmlDrawing" Target="../drawings/vmlDrawing34.vml"/>
  <Relationship Id="rId2" Type="http://schemas.openxmlformats.org/officeDocument/2006/relationships/tags" Target="../tags/tag34.xml"/>
  <Relationship Id="rId3" Type="http://schemas.openxmlformats.org/officeDocument/2006/relationships/slideLayout" Target="../slideLayouts/slideLayout2.xml"/>
  <Relationship Id="rId4" Type="http://schemas.openxmlformats.org/officeDocument/2006/relationships/notesSlide" Target="../notesSlides/notesSlide49.xml"/>
  <Relationship Id="rId5" Type="http://schemas.openxmlformats.org/officeDocument/2006/relationships/oleObject" Target="../embeddings/oleObject34.bin"/>
  <Relationship Id="rId6" Type="http://schemas.openxmlformats.org/officeDocument/2006/relationships/image" Target="../media/image1.emf"/>
  <Relationship Id="rId7" Type="http://schemas.openxmlformats.org/officeDocument/2006/relationships/image" Target="../media/image61.png"/>
  <Relationship Id="rId8" Type="http://schemas.openxmlformats.org/officeDocument/2006/relationships/image" Target="../media/image62.png"/>
  <Relationship Id="rId9" Type="http://schemas.openxmlformats.org/officeDocument/2006/relationships/image" Target="../media/image63.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5.png"/>
</Relationships>

</file>

<file path=ppt/slides/_rels/slide50.xml.rels><?xml version="1.0" encoding="UTF-8"?>

<Relationships xmlns="http://schemas.openxmlformats.org/package/2006/relationships">
  <Relationship Id="rId1" Type="http://schemas.openxmlformats.org/officeDocument/2006/relationships/vmlDrawing" Target="../drawings/vmlDrawing35.vml"/>
  <Relationship Id="rId2" Type="http://schemas.openxmlformats.org/officeDocument/2006/relationships/tags" Target="../tags/tag35.xml"/>
  <Relationship Id="rId3" Type="http://schemas.openxmlformats.org/officeDocument/2006/relationships/slideLayout" Target="../slideLayouts/slideLayout2.xml"/>
  <Relationship Id="rId4" Type="http://schemas.openxmlformats.org/officeDocument/2006/relationships/notesSlide" Target="../notesSlides/notesSlide50.xml"/>
  <Relationship Id="rId5" Type="http://schemas.openxmlformats.org/officeDocument/2006/relationships/oleObject" Target="../embeddings/oleObject35.bin"/>
  <Relationship Id="rId6" Type="http://schemas.openxmlformats.org/officeDocument/2006/relationships/image" Target="../media/image1.emf"/>
  <Relationship Id="rId7" Type="http://schemas.openxmlformats.org/officeDocument/2006/relationships/image" Target="../media/image61.png"/>
  <Relationship Id="rId8" Type="http://schemas.openxmlformats.org/officeDocument/2006/relationships/image" Target="../media/image64.png"/>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
  <Relationship Id="rId1" Type="http://schemas.openxmlformats.org/officeDocument/2006/relationships/vmlDrawing" Target="../drawings/vmlDrawing36.vml"/>
  <Relationship Id="rId2" Type="http://schemas.openxmlformats.org/officeDocument/2006/relationships/tags" Target="../tags/tag36.xml"/>
  <Relationship Id="rId3" Type="http://schemas.openxmlformats.org/officeDocument/2006/relationships/slideLayout" Target="../slideLayouts/slideLayout2.xml"/>
  <Relationship Id="rId4" Type="http://schemas.openxmlformats.org/officeDocument/2006/relationships/notesSlide" Target="../notesSlides/notesSlide55.xml"/>
  <Relationship Id="rId5" Type="http://schemas.openxmlformats.org/officeDocument/2006/relationships/oleObject" Target="../embeddings/oleObject36.bin"/>
  <Relationship Id="rId6" Type="http://schemas.openxmlformats.org/officeDocument/2006/relationships/image" Target="../media/image1.emf"/>
  <Relationship Id="rId7" Type="http://schemas.openxmlformats.org/officeDocument/2006/relationships/image" Target="../media/image11.png"/>
</Relationships>

</file>

<file path=ppt/slides/_rels/slide56.xml.rels><?xml version="1.0" encoding="UTF-8"?>

<Relationships xmlns="http://schemas.openxmlformats.org/package/2006/relationships">
  <Relationship Id="rId1" Type="http://schemas.openxmlformats.org/officeDocument/2006/relationships/vmlDrawing" Target="../drawings/vmlDrawing37.vml"/>
  <Relationship Id="rId2" Type="http://schemas.openxmlformats.org/officeDocument/2006/relationships/tags" Target="../tags/tag37.xml"/>
  <Relationship Id="rId3" Type="http://schemas.openxmlformats.org/officeDocument/2006/relationships/slideLayout" Target="../slideLayouts/slideLayout2.xml"/>
  <Relationship Id="rId4" Type="http://schemas.openxmlformats.org/officeDocument/2006/relationships/notesSlide" Target="../notesSlides/notesSlide56.xml"/>
  <Relationship Id="rId5" Type="http://schemas.openxmlformats.org/officeDocument/2006/relationships/oleObject" Target="../embeddings/oleObject37.bin"/>
  <Relationship Id="rId6" Type="http://schemas.openxmlformats.org/officeDocument/2006/relationships/image" Target="../media/image1.emf"/>
  <Relationship Id="rId7" Type="http://schemas.openxmlformats.org/officeDocument/2006/relationships/image" Target="../media/image65.png"/>
  <Relationship Id="rId8" Type="http://schemas.openxmlformats.org/officeDocument/2006/relationships/image" Target="../media/image66.png"/>
</Relationships>

</file>

<file path=ppt/slides/_rels/slide57.xml.rels><?xml version="1.0" encoding="UTF-8"?>

<Relationships xmlns="http://schemas.openxmlformats.org/package/2006/relationships">
  <Relationship Id="rId1" Type="http://schemas.openxmlformats.org/officeDocument/2006/relationships/vmlDrawing" Target="../drawings/vmlDrawing38.vml"/>
  <Relationship Id="rId2" Type="http://schemas.openxmlformats.org/officeDocument/2006/relationships/tags" Target="../tags/tag38.xml"/>
  <Relationship Id="rId3" Type="http://schemas.openxmlformats.org/officeDocument/2006/relationships/slideLayout" Target="../slideLayouts/slideLayout2.xml"/>
  <Relationship Id="rId4" Type="http://schemas.openxmlformats.org/officeDocument/2006/relationships/notesSlide" Target="../notesSlides/notesSlide57.xml"/>
  <Relationship Id="rId5" Type="http://schemas.openxmlformats.org/officeDocument/2006/relationships/oleObject" Target="../embeddings/oleObject38.bin"/>
  <Relationship Id="rId6" Type="http://schemas.openxmlformats.org/officeDocument/2006/relationships/image" Target="../media/image1.emf"/>
  <Relationship Id="rId7" Type="http://schemas.openxmlformats.org/officeDocument/2006/relationships/image" Target="../media/image67.png"/>
  <Relationship Id="rId8" Type="http://schemas.openxmlformats.org/officeDocument/2006/relationships/image" Target="../media/image68.png"/>
</Relationships>

</file>

<file path=ppt/slides/_rels/slide58.xml.rels><?xml version="1.0" encoding="UTF-8"?>

<Relationships xmlns="http://schemas.openxmlformats.org/package/2006/relationships">
  <Relationship Id="rId1" Type="http://schemas.openxmlformats.org/officeDocument/2006/relationships/vmlDrawing" Target="../drawings/vmlDrawing39.vml"/>
  <Relationship Id="rId2" Type="http://schemas.openxmlformats.org/officeDocument/2006/relationships/tags" Target="../tags/tag39.xml"/>
  <Relationship Id="rId3" Type="http://schemas.openxmlformats.org/officeDocument/2006/relationships/slideLayout" Target="../slideLayouts/slideLayout2.xml"/>
  <Relationship Id="rId4" Type="http://schemas.openxmlformats.org/officeDocument/2006/relationships/notesSlide" Target="../notesSlides/notesSlide58.xml"/>
  <Relationship Id="rId5" Type="http://schemas.openxmlformats.org/officeDocument/2006/relationships/oleObject" Target="../embeddings/oleObject39.bin"/>
  <Relationship Id="rId6" Type="http://schemas.openxmlformats.org/officeDocument/2006/relationships/image" Target="../media/image1.emf"/>
  <Relationship Id="rId7" Type="http://schemas.openxmlformats.org/officeDocument/2006/relationships/image" Target="../media/image69.png"/>
  <Relationship Id="rId8" Type="http://schemas.openxmlformats.org/officeDocument/2006/relationships/image" Target="../media/image70.png"/>
</Relationships>

</file>

<file path=ppt/slides/_rels/slide59.xml.rels><?xml version="1.0" encoding="UTF-8"?>

<Relationships xmlns="http://schemas.openxmlformats.org/package/2006/relationships">
  <Relationship Id="rId1" Type="http://schemas.openxmlformats.org/officeDocument/2006/relationships/vmlDrawing" Target="../drawings/vmlDrawing40.vml"/>
  <Relationship Id="rId2" Type="http://schemas.openxmlformats.org/officeDocument/2006/relationships/tags" Target="../tags/tag40.xml"/>
  <Relationship Id="rId3" Type="http://schemas.openxmlformats.org/officeDocument/2006/relationships/slideLayout" Target="../slideLayouts/slideLayout2.xml"/>
  <Relationship Id="rId4" Type="http://schemas.openxmlformats.org/officeDocument/2006/relationships/notesSlide" Target="../notesSlides/notesSlide59.xml"/>
  <Relationship Id="rId5" Type="http://schemas.openxmlformats.org/officeDocument/2006/relationships/oleObject" Target="../embeddings/oleObject40.bin"/>
  <Relationship Id="rId6" Type="http://schemas.openxmlformats.org/officeDocument/2006/relationships/image" Target="../media/image1.emf"/>
  <Relationship Id="rId7" Type="http://schemas.openxmlformats.org/officeDocument/2006/relationships/image" Target="../media/image69.png"/>
  <Relationship Id="rId8" Type="http://schemas.openxmlformats.org/officeDocument/2006/relationships/image" Target="../media/image71.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
  <Relationship Id="rId1" Type="http://schemas.openxmlformats.org/officeDocument/2006/relationships/vmlDrawing" Target="../drawings/vmlDrawing41.vml"/>
  <Relationship Id="rId2" Type="http://schemas.openxmlformats.org/officeDocument/2006/relationships/tags" Target="../tags/tag41.xml"/>
  <Relationship Id="rId3" Type="http://schemas.openxmlformats.org/officeDocument/2006/relationships/slideLayout" Target="../slideLayouts/slideLayout2.xml"/>
  <Relationship Id="rId4" Type="http://schemas.openxmlformats.org/officeDocument/2006/relationships/notesSlide" Target="../notesSlides/notesSlide60.xml"/>
  <Relationship Id="rId5" Type="http://schemas.openxmlformats.org/officeDocument/2006/relationships/oleObject" Target="../embeddings/oleObject41.bin"/>
  <Relationship Id="rId6" Type="http://schemas.openxmlformats.org/officeDocument/2006/relationships/image" Target="../media/image1.emf"/>
  <Relationship Id="rId7" Type="http://schemas.openxmlformats.org/officeDocument/2006/relationships/image" Target="../media/image69.png"/>
  <Relationship Id="rId8" Type="http://schemas.openxmlformats.org/officeDocument/2006/relationships/image" Target="../media/image60.png"/>
</Relationships>

</file>

<file path=ppt/slides/_rels/slide61.xml.rels><?xml version="1.0" encoding="UTF-8"?>

<Relationships xmlns="http://schemas.openxmlformats.org/package/2006/relationships">
  <Relationship Id="rId1" Type="http://schemas.openxmlformats.org/officeDocument/2006/relationships/vmlDrawing" Target="../drawings/vmlDrawing42.vml"/>
  <Relationship Id="rId2" Type="http://schemas.openxmlformats.org/officeDocument/2006/relationships/tags" Target="../tags/tag42.xml"/>
  <Relationship Id="rId3" Type="http://schemas.openxmlformats.org/officeDocument/2006/relationships/slideLayout" Target="../slideLayouts/slideLayout2.xml"/>
  <Relationship Id="rId4" Type="http://schemas.openxmlformats.org/officeDocument/2006/relationships/notesSlide" Target="../notesSlides/notesSlide61.xml"/>
  <Relationship Id="rId5" Type="http://schemas.openxmlformats.org/officeDocument/2006/relationships/oleObject" Target="../embeddings/oleObject42.bin"/>
  <Relationship Id="rId6" Type="http://schemas.openxmlformats.org/officeDocument/2006/relationships/image" Target="../media/image1.emf"/>
  <Relationship Id="rId7" Type="http://schemas.openxmlformats.org/officeDocument/2006/relationships/image" Target="../media/image32.png"/>
  <Relationship Id="rId8" Type="http://schemas.openxmlformats.org/officeDocument/2006/relationships/image" Target="../media/image72.png"/>
  <Relationship Id="rId9" Type="http://schemas.openxmlformats.org/officeDocument/2006/relationships/image" Target="../media/image73.png"/>
</Relationships>

</file>

<file path=ppt/slides/_rels/slide62.xml.rels><?xml version="1.0" encoding="UTF-8"?>

<Relationships xmlns="http://schemas.openxmlformats.org/package/2006/relationships">
  <Relationship Id="rId1" Type="http://schemas.openxmlformats.org/officeDocument/2006/relationships/vmlDrawing" Target="../drawings/vmlDrawing43.vml"/>
  <Relationship Id="rId10" Type="http://schemas.openxmlformats.org/officeDocument/2006/relationships/image" Target="../media/image76.png"/>
  <Relationship Id="rId2" Type="http://schemas.openxmlformats.org/officeDocument/2006/relationships/tags" Target="../tags/tag43.xml"/>
  <Relationship Id="rId3" Type="http://schemas.openxmlformats.org/officeDocument/2006/relationships/slideLayout" Target="../slideLayouts/slideLayout2.xml"/>
  <Relationship Id="rId4" Type="http://schemas.openxmlformats.org/officeDocument/2006/relationships/notesSlide" Target="../notesSlides/notesSlide62.xml"/>
  <Relationship Id="rId5" Type="http://schemas.openxmlformats.org/officeDocument/2006/relationships/oleObject" Target="../embeddings/oleObject43.bin"/>
  <Relationship Id="rId6" Type="http://schemas.openxmlformats.org/officeDocument/2006/relationships/image" Target="../media/image1.emf"/>
  <Relationship Id="rId7" Type="http://schemas.openxmlformats.org/officeDocument/2006/relationships/image" Target="../media/image74.png"/>
  <Relationship Id="rId8" Type="http://schemas.openxmlformats.org/officeDocument/2006/relationships/image" Target="../media/image32.png"/>
  <Relationship Id="rId9" Type="http://schemas.openxmlformats.org/officeDocument/2006/relationships/image" Target="../media/image75.png"/>
</Relationships>

</file>

<file path=ppt/slides/_rels/slide63.xml.rels><?xml version="1.0" encoding="UTF-8"?>

<Relationships xmlns="http://schemas.openxmlformats.org/package/2006/relationships">
  <Relationship Id="rId1" Type="http://schemas.openxmlformats.org/officeDocument/2006/relationships/vmlDrawing" Target="../drawings/vmlDrawing44.vml"/>
  <Relationship Id="rId10" Type="http://schemas.openxmlformats.org/officeDocument/2006/relationships/image" Target="../media/image78.png"/>
  <Relationship Id="rId2" Type="http://schemas.openxmlformats.org/officeDocument/2006/relationships/tags" Target="../tags/tag44.xml"/>
  <Relationship Id="rId3" Type="http://schemas.openxmlformats.org/officeDocument/2006/relationships/slideLayout" Target="../slideLayouts/slideLayout2.xml"/>
  <Relationship Id="rId4" Type="http://schemas.openxmlformats.org/officeDocument/2006/relationships/notesSlide" Target="../notesSlides/notesSlide63.xml"/>
  <Relationship Id="rId5" Type="http://schemas.openxmlformats.org/officeDocument/2006/relationships/oleObject" Target="../embeddings/oleObject44.bin"/>
  <Relationship Id="rId6" Type="http://schemas.openxmlformats.org/officeDocument/2006/relationships/image" Target="../media/image1.emf"/>
  <Relationship Id="rId7" Type="http://schemas.openxmlformats.org/officeDocument/2006/relationships/image" Target="../media/image77.png"/>
  <Relationship Id="rId8" Type="http://schemas.openxmlformats.org/officeDocument/2006/relationships/image" Target="../media/image32.png"/>
  <Relationship Id="rId9" Type="http://schemas.openxmlformats.org/officeDocument/2006/relationships/image" Target="../media/image75.png"/>
</Relationships>

</file>

<file path=ppt/slides/_rels/slide64.xml.rels><?xml version="1.0" encoding="UTF-8"?>

<Relationships xmlns="http://schemas.openxmlformats.org/package/2006/relationships">
  <Relationship Id="rId1" Type="http://schemas.openxmlformats.org/officeDocument/2006/relationships/vmlDrawing" Target="../drawings/vmlDrawing45.vml"/>
  <Relationship Id="rId2" Type="http://schemas.openxmlformats.org/officeDocument/2006/relationships/tags" Target="../tags/tag45.xml"/>
  <Relationship Id="rId3" Type="http://schemas.openxmlformats.org/officeDocument/2006/relationships/slideLayout" Target="../slideLayouts/slideLayout2.xml"/>
  <Relationship Id="rId4" Type="http://schemas.openxmlformats.org/officeDocument/2006/relationships/notesSlide" Target="../notesSlides/notesSlide64.xml"/>
  <Relationship Id="rId5" Type="http://schemas.openxmlformats.org/officeDocument/2006/relationships/oleObject" Target="../embeddings/oleObject45.bin"/>
  <Relationship Id="rId6" Type="http://schemas.openxmlformats.org/officeDocument/2006/relationships/image" Target="../media/image1.emf"/>
  <Relationship Id="rId7" Type="http://schemas.openxmlformats.org/officeDocument/2006/relationships/image" Target="../media/image69.png"/>
  <Relationship Id="rId8" Type="http://schemas.openxmlformats.org/officeDocument/2006/relationships/image" Target="../media/image79.png"/>
</Relationships>

</file>

<file path=ppt/slides/_rels/slide6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7.xml"/>
  <Relationship Id="rId3" Type="http://schemas.openxmlformats.org/officeDocument/2006/relationships/image" Target="../media/image80.png"/>
  <Relationship Id="rId4" Type="http://schemas.openxmlformats.org/officeDocument/2006/relationships/image" Target="../media/image81.png"/>
  <Relationship Id="rId5" Type="http://schemas.openxmlformats.org/officeDocument/2006/relationships/image" Target="../media/image82.png"/>
</Relationships>

</file>

<file path=ppt/slides/_rels/slide68.xml.rels><?xml version="1.0" encoding="UTF-8"?>

<Relationships xmlns="http://schemas.openxmlformats.org/package/2006/relationships">
  <Relationship Id="rId1" Type="http://schemas.openxmlformats.org/officeDocument/2006/relationships/vmlDrawing" Target="../drawings/vmlDrawing46.vml"/>
  <Relationship Id="rId2" Type="http://schemas.openxmlformats.org/officeDocument/2006/relationships/tags" Target="../tags/tag46.xml"/>
  <Relationship Id="rId3" Type="http://schemas.openxmlformats.org/officeDocument/2006/relationships/slideLayout" Target="../slideLayouts/slideLayout2.xml"/>
  <Relationship Id="rId4" Type="http://schemas.openxmlformats.org/officeDocument/2006/relationships/notesSlide" Target="../notesSlides/notesSlide68.xml"/>
  <Relationship Id="rId5" Type="http://schemas.openxmlformats.org/officeDocument/2006/relationships/oleObject" Target="../embeddings/oleObject46.bin"/>
  <Relationship Id="rId6" Type="http://schemas.openxmlformats.org/officeDocument/2006/relationships/image" Target="../media/image1.emf"/>
  <Relationship Id="rId7" Type="http://schemas.openxmlformats.org/officeDocument/2006/relationships/image" Target="../media/image83.png"/>
</Relationships>

</file>

<file path=ppt/slides/_rels/slide6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9.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6.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lang="en-US" b="1" spc="-95" dirty="0" smtClean="0">
                <a:solidFill>
                  <a:srgbClr val="091D5D"/>
                </a:solidFill>
                <a:latin typeface="Arial"/>
                <a:cs typeface="Arial"/>
              </a:rPr>
              <a:t>– Release 7.7</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Training - Provider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7"/>
          </p:nvPr>
        </p:nvSpPr>
        <p:spPr/>
        <p:txBody>
          <a:bodyPr/>
          <a:lstStyle/>
          <a:p>
            <a:pPr algn="r"/>
            <a:fld id="{81D60167-4931-47E6-BA6A-407CBD079E47}" type="slidenum">
              <a:rPr lang="en-US" smtClean="0"/>
              <a:pPr algn="r"/>
              <a:t>1</a:t>
            </a:fld>
            <a:endParaRPr lang="en-US" dirty="0"/>
          </a:p>
        </p:txBody>
      </p:sp>
      <p:sp>
        <p:nvSpPr>
          <p:cNvPr id="10"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Tree>
    <p:extLst>
      <p:ext uri="{BB962C8B-B14F-4D97-AF65-F5344CB8AC3E}">
        <p14:creationId xmlns:p14="http://schemas.microsoft.com/office/powerpoint/2010/main" val="172682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6</a:t>
            </a:r>
            <a:r>
              <a:rPr dirty="0" smtClean="0"/>
              <a:t> </a:t>
            </a:r>
            <a:r>
              <a:rPr spc="5" dirty="0"/>
              <a:t>O</a:t>
            </a:r>
            <a:r>
              <a:rPr dirty="0"/>
              <a:t>v</a:t>
            </a:r>
            <a:r>
              <a:rPr spc="-5" dirty="0"/>
              <a:t>e</a:t>
            </a:r>
            <a:r>
              <a:rPr dirty="0"/>
              <a:t>rv</a:t>
            </a:r>
            <a:r>
              <a:rPr spc="-5" dirty="0"/>
              <a:t>iew</a:t>
            </a:r>
          </a:p>
        </p:txBody>
      </p:sp>
      <p:sp>
        <p:nvSpPr>
          <p:cNvPr id="4" name="object 4"/>
          <p:cNvSpPr txBox="1"/>
          <p:nvPr/>
        </p:nvSpPr>
        <p:spPr>
          <a:xfrm>
            <a:off x="535761" y="1188506"/>
            <a:ext cx="7713345" cy="1215717"/>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endParaRPr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Overview </a:t>
            </a:r>
            <a:r>
              <a:rPr lang="en-US" sz="1600" spc="-15" dirty="0">
                <a:solidFill>
                  <a:srgbClr val="091D5D"/>
                </a:solidFill>
                <a:latin typeface="Arial"/>
                <a:cs typeface="Arial"/>
              </a:rPr>
              <a:t>of </a:t>
            </a:r>
            <a:r>
              <a:rPr lang="en-US" sz="1600" spc="-15" dirty="0" smtClean="0">
                <a:solidFill>
                  <a:srgbClr val="091D5D"/>
                </a:solidFill>
                <a:latin typeface="Arial"/>
                <a:cs typeface="Arial"/>
              </a:rPr>
              <a:t>Modifications</a:t>
            </a:r>
            <a:endParaRPr lang="en-US" sz="1600" spc="-15" dirty="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a:solidFill>
                  <a:srgbClr val="091D5D"/>
                </a:solidFill>
                <a:latin typeface="Arial"/>
                <a:cs typeface="Arial"/>
              </a:rPr>
              <a:t>	Scenario: </a:t>
            </a:r>
            <a:r>
              <a:rPr lang="en-US" sz="1600" spc="-15" dirty="0" smtClean="0">
                <a:solidFill>
                  <a:srgbClr val="091D5D"/>
                </a:solidFill>
                <a:latin typeface="Arial"/>
                <a:cs typeface="Arial"/>
              </a:rPr>
              <a:t>Provider Initiates a Modification</a:t>
            </a: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Scenario: Reviewing and Revising Modification</a:t>
            </a:r>
            <a:endParaRPr lang="en-US" sz="1600" spc="-15"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10</a:t>
            </a:fld>
            <a:endParaRPr lang="en-US" dirty="0"/>
          </a:p>
        </p:txBody>
      </p:sp>
    </p:spTree>
    <p:extLst>
      <p:ext uri="{BB962C8B-B14F-4D97-AF65-F5344CB8AC3E}">
        <p14:creationId xmlns:p14="http://schemas.microsoft.com/office/powerpoint/2010/main" val="163455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6666548"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Overview of Modifications</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11</a:t>
            </a:fld>
            <a:endParaRPr lang="en-US" dirty="0"/>
          </a:p>
        </p:txBody>
      </p:sp>
    </p:spTree>
    <p:extLst>
      <p:ext uri="{BB962C8B-B14F-4D97-AF65-F5344CB8AC3E}">
        <p14:creationId xmlns:p14="http://schemas.microsoft.com/office/powerpoint/2010/main" val="374320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algn="r"/>
            <a:fld id="{81D60167-4931-47E6-BA6A-407CBD079E47}" type="slidenum">
              <a:rPr lang="en-US" smtClean="0"/>
              <a:pPr algn="r"/>
              <a:t>12</a:t>
            </a:fld>
            <a:endParaRPr lang="en-US" dirty="0"/>
          </a:p>
        </p:txBody>
      </p:sp>
      <p:sp>
        <p:nvSpPr>
          <p:cNvPr id="5"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Modifications Process</a:t>
            </a:r>
            <a:endParaRPr spc="-5" dirty="0"/>
          </a:p>
        </p:txBody>
      </p:sp>
      <p:sp>
        <p:nvSpPr>
          <p:cNvPr id="7" name="object 4"/>
          <p:cNvSpPr txBox="1"/>
          <p:nvPr/>
        </p:nvSpPr>
        <p:spPr>
          <a:xfrm>
            <a:off x="535761" y="1188506"/>
            <a:ext cx="8151039" cy="4170372"/>
          </a:xfrm>
          <a:prstGeom prst="rect">
            <a:avLst/>
          </a:prstGeom>
        </p:spPr>
        <p:txBody>
          <a:bodyPr vert="horz" wrap="square" lIns="0" tIns="0" rIns="0" bIns="0" rtlCol="0">
            <a:spAutoFit/>
          </a:bodyPr>
          <a:lstStyle/>
          <a:p>
            <a:pPr marL="12700">
              <a:lnSpc>
                <a:spcPct val="100000"/>
              </a:lnSpc>
              <a:spcBef>
                <a:spcPts val="600"/>
              </a:spcBef>
              <a:buClr>
                <a:srgbClr val="091D5D"/>
              </a:buClr>
              <a:tabLst>
                <a:tab pos="299720" algn="l"/>
              </a:tabLst>
            </a:pPr>
            <a:r>
              <a:rPr lang="en-US" sz="1600" b="1" spc="-15" dirty="0">
                <a:solidFill>
                  <a:srgbClr val="091D5D"/>
                </a:solidFill>
                <a:latin typeface="Arial"/>
                <a:cs typeface="Arial"/>
              </a:rPr>
              <a:t>Modifications are used to make changes to </a:t>
            </a:r>
            <a:r>
              <a:rPr lang="en-US" sz="1600" b="1" spc="-15" dirty="0" smtClean="0">
                <a:solidFill>
                  <a:srgbClr val="091D5D"/>
                </a:solidFill>
                <a:latin typeface="Arial"/>
                <a:cs typeface="Arial"/>
              </a:rPr>
              <a:t>a locked ISP document</a:t>
            </a:r>
            <a:endParaRPr lang="en-US" sz="1600" b="1" spc="-15" dirty="0">
              <a:solidFill>
                <a:srgbClr val="091D5D"/>
              </a:solidFill>
              <a:latin typeface="Arial"/>
              <a:cs typeface="Arial"/>
            </a:endParaRPr>
          </a:p>
          <a:p>
            <a:pPr marL="298450" indent="-285750">
              <a:lnSpc>
                <a:spcPct val="100000"/>
              </a:lnSpc>
              <a:spcBef>
                <a:spcPts val="600"/>
              </a:spcBef>
              <a:buClr>
                <a:srgbClr val="091D5D"/>
              </a:buClr>
              <a:buFont typeface="Arial" panose="020B0604020202020204" pitchFamily="34" charset="0"/>
              <a:buChar char="•"/>
              <a:tabLst>
                <a:tab pos="299720" algn="l"/>
              </a:tabLst>
            </a:pPr>
            <a:r>
              <a:rPr lang="en-US" sz="1400" spc="-15" dirty="0">
                <a:solidFill>
                  <a:srgbClr val="091D5D"/>
                </a:solidFill>
                <a:latin typeface="Arial"/>
                <a:cs typeface="Arial"/>
              </a:rPr>
              <a:t>Per DDS Regulation 115 CMR 6.25, </a:t>
            </a:r>
            <a:r>
              <a:rPr lang="en-US" sz="1400" spc="-15" dirty="0" smtClean="0">
                <a:solidFill>
                  <a:srgbClr val="091D5D"/>
                </a:solidFill>
                <a:latin typeface="Arial"/>
                <a:cs typeface="Arial"/>
              </a:rPr>
              <a:t>a modification to an ISP may </a:t>
            </a:r>
            <a:r>
              <a:rPr lang="en-US" sz="1400" spc="-15" dirty="0">
                <a:solidFill>
                  <a:srgbClr val="091D5D"/>
                </a:solidFill>
                <a:latin typeface="Arial"/>
                <a:cs typeface="Arial"/>
              </a:rPr>
              <a:t>include one or any combination of the following elements all under the same Reason for </a:t>
            </a:r>
            <a:r>
              <a:rPr lang="en-US" sz="1400" spc="-15" dirty="0" smtClean="0">
                <a:solidFill>
                  <a:srgbClr val="091D5D"/>
                </a:solidFill>
                <a:latin typeface="Arial"/>
                <a:cs typeface="Arial"/>
              </a:rPr>
              <a:t>Modification:</a:t>
            </a:r>
            <a:endParaRPr lang="en-US" sz="1400" spc="-15" dirty="0">
              <a:solidFill>
                <a:srgbClr val="091D5D"/>
              </a:solidFill>
              <a:latin typeface="Arial"/>
              <a:cs typeface="Arial"/>
            </a:endParaRPr>
          </a:p>
          <a:p>
            <a:pPr marL="755650" lvl="1" indent="-285750">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Any change in the Goals for an individual</a:t>
            </a:r>
          </a:p>
          <a:p>
            <a:pPr marL="742950" lvl="1" indent="-285750">
              <a:spcBef>
                <a:spcPts val="600"/>
              </a:spcBef>
              <a:buFont typeface="Courier New" panose="02070309020205020404" pitchFamily="49" charset="0"/>
              <a:buChar char="o"/>
            </a:pPr>
            <a:r>
              <a:rPr lang="en-US" sz="1400" spc="-15" dirty="0">
                <a:solidFill>
                  <a:srgbClr val="091D5D"/>
                </a:solidFill>
                <a:latin typeface="Arial"/>
                <a:cs typeface="Arial"/>
              </a:rPr>
              <a:t>Any change in the types of supports or services that will be used to help the individual to attain his or her </a:t>
            </a:r>
            <a:r>
              <a:rPr lang="en-US" sz="1400" spc="-15" dirty="0" smtClean="0">
                <a:solidFill>
                  <a:srgbClr val="091D5D"/>
                </a:solidFill>
                <a:latin typeface="Arial"/>
                <a:cs typeface="Arial"/>
              </a:rPr>
              <a:t>outcomes, </a:t>
            </a:r>
            <a:r>
              <a:rPr lang="en-US" sz="1400" spc="-15" dirty="0">
                <a:solidFill>
                  <a:srgbClr val="091D5D"/>
                </a:solidFill>
                <a:latin typeface="Arial"/>
                <a:cs typeface="Arial"/>
              </a:rPr>
              <a:t>or changes in the duration and frequency of such supports</a:t>
            </a:r>
          </a:p>
          <a:p>
            <a:pPr marL="742950" lvl="1" indent="-285750">
              <a:spcBef>
                <a:spcPts val="600"/>
              </a:spcBef>
              <a:buFont typeface="Courier New" panose="02070309020205020404" pitchFamily="49" charset="0"/>
              <a:buChar char="o"/>
            </a:pPr>
            <a:r>
              <a:rPr lang="en-US" sz="1400" spc="-15" dirty="0">
                <a:solidFill>
                  <a:srgbClr val="091D5D"/>
                </a:solidFill>
                <a:latin typeface="Arial"/>
                <a:cs typeface="Arial"/>
              </a:rPr>
              <a:t>A change in the strategies that will be used to meet unmet support needs</a:t>
            </a:r>
          </a:p>
          <a:p>
            <a:pPr marL="742950" lvl="1" indent="-285750">
              <a:spcBef>
                <a:spcPts val="600"/>
              </a:spcBef>
              <a:buFont typeface="Courier New" panose="02070309020205020404" pitchFamily="49" charset="0"/>
              <a:buChar char="o"/>
            </a:pPr>
            <a:r>
              <a:rPr lang="en-US" sz="1400" spc="-15" dirty="0">
                <a:solidFill>
                  <a:srgbClr val="091D5D"/>
                </a:solidFill>
                <a:latin typeface="Arial"/>
                <a:cs typeface="Arial"/>
              </a:rPr>
              <a:t>A change in the priority for services or supports assigned to the individual’s needs where such a change will affect the services or supports that are provided and available to the individual</a:t>
            </a:r>
          </a:p>
          <a:p>
            <a:pPr marL="742950" lvl="1" indent="-285750">
              <a:spcBef>
                <a:spcPts val="600"/>
              </a:spcBef>
              <a:buFont typeface="Courier New" panose="02070309020205020404" pitchFamily="49" charset="0"/>
              <a:buChar char="o"/>
            </a:pPr>
            <a:r>
              <a:rPr lang="en-US" sz="1400" spc="-15" dirty="0">
                <a:solidFill>
                  <a:srgbClr val="091D5D"/>
                </a:solidFill>
                <a:latin typeface="Arial"/>
                <a:cs typeface="Arial"/>
              </a:rPr>
              <a:t>Initiation of a behavior modification plan or modification of any part of a behavior modification plan involving the use of an aversive or intrusive technique </a:t>
            </a:r>
          </a:p>
          <a:p>
            <a:pPr marL="742950" lvl="1" indent="-285750">
              <a:spcBef>
                <a:spcPts val="600"/>
              </a:spcBef>
              <a:buFont typeface="Courier New" panose="02070309020205020404" pitchFamily="49" charset="0"/>
              <a:buChar char="o"/>
            </a:pPr>
            <a:r>
              <a:rPr lang="en-US" sz="1400" spc="-15" dirty="0">
                <a:solidFill>
                  <a:srgbClr val="091D5D"/>
                </a:solidFill>
                <a:latin typeface="Arial"/>
                <a:cs typeface="Arial"/>
              </a:rPr>
              <a:t>A change in the location of an individual’s home, from a home operated by the Department or a provider certified by the Department to another such home </a:t>
            </a:r>
          </a:p>
          <a:p>
            <a:pPr marL="298450" indent="-285750">
              <a:lnSpc>
                <a:spcPct val="100000"/>
              </a:lnSpc>
              <a:spcBef>
                <a:spcPts val="600"/>
              </a:spcBef>
              <a:buClr>
                <a:srgbClr val="091D5D"/>
              </a:buClr>
              <a:buFont typeface="Courier New" panose="02070309020205020404" pitchFamily="49" charset="0"/>
              <a:buChar char="o"/>
              <a:tabLst>
                <a:tab pos="299720" algn="l"/>
              </a:tabLst>
            </a:pPr>
            <a:endParaRPr lang="en-US" sz="1400" spc="-15" dirty="0">
              <a:solidFill>
                <a:srgbClr val="091D5D"/>
              </a:solidFill>
              <a:latin typeface="Arial"/>
              <a:cs typeface="Arial"/>
            </a:endParaRPr>
          </a:p>
          <a:p>
            <a:pPr marL="298450" indent="-285750">
              <a:lnSpc>
                <a:spcPct val="100000"/>
              </a:lnSpc>
              <a:spcBef>
                <a:spcPts val="600"/>
              </a:spcBef>
              <a:buClr>
                <a:srgbClr val="091D5D"/>
              </a:buClr>
              <a:buFont typeface="Arial" panose="020B0604020202020204" pitchFamily="34" charset="0"/>
              <a:buChar char="•"/>
              <a:tabLst>
                <a:tab pos="299720" algn="l"/>
              </a:tabLst>
            </a:pPr>
            <a:r>
              <a:rPr lang="en-US" sz="1400" b="1" spc="-15" dirty="0" smtClean="0">
                <a:solidFill>
                  <a:srgbClr val="091D5D"/>
                </a:solidFill>
                <a:latin typeface="Arial"/>
                <a:cs typeface="Arial"/>
              </a:rPr>
              <a:t>NOTE</a:t>
            </a:r>
            <a:r>
              <a:rPr lang="en-US" sz="1400" spc="-15" dirty="0" smtClean="0">
                <a:solidFill>
                  <a:srgbClr val="091D5D"/>
                </a:solidFill>
                <a:latin typeface="Arial"/>
                <a:cs typeface="Arial"/>
              </a:rPr>
              <a:t>: Major changes </a:t>
            </a:r>
            <a:r>
              <a:rPr lang="en-US" sz="1400" spc="-15" dirty="0">
                <a:solidFill>
                  <a:srgbClr val="091D5D"/>
                </a:solidFill>
                <a:latin typeface="Arial"/>
                <a:cs typeface="Arial"/>
              </a:rPr>
              <a:t>in an individual’s life that would substantially change the ISP content should be considered for a full ISP meeting.</a:t>
            </a:r>
          </a:p>
        </p:txBody>
      </p:sp>
    </p:spTree>
    <p:extLst>
      <p:ext uri="{BB962C8B-B14F-4D97-AF65-F5344CB8AC3E}">
        <p14:creationId xmlns:p14="http://schemas.microsoft.com/office/powerpoint/2010/main" val="1841005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Modifications Process</a:t>
            </a:r>
            <a:endParaRPr spc="-5" dirty="0"/>
          </a:p>
        </p:txBody>
      </p:sp>
      <p:sp>
        <p:nvSpPr>
          <p:cNvPr id="7" name="object 4"/>
          <p:cNvSpPr txBox="1"/>
          <p:nvPr/>
        </p:nvSpPr>
        <p:spPr>
          <a:xfrm>
            <a:off x="535761" y="1188506"/>
            <a:ext cx="8151039" cy="2354491"/>
          </a:xfrm>
          <a:prstGeom prst="rect">
            <a:avLst/>
          </a:prstGeom>
        </p:spPr>
        <p:txBody>
          <a:bodyPr vert="horz" wrap="square" lIns="0" tIns="0" rIns="0" bIns="0" rtlCol="0">
            <a:spAutoFit/>
          </a:bodyPr>
          <a:lstStyle/>
          <a:p>
            <a:pPr>
              <a:spcBef>
                <a:spcPts val="600"/>
              </a:spcBef>
              <a:buClr>
                <a:srgbClr val="091D5D"/>
              </a:buClr>
              <a:tabLst>
                <a:tab pos="299720" algn="l"/>
              </a:tabLst>
            </a:pPr>
            <a:r>
              <a:rPr lang="en-US" sz="1600" b="1" spc="-15" dirty="0" smtClean="0">
                <a:solidFill>
                  <a:srgbClr val="091D5D"/>
                </a:solidFill>
                <a:latin typeface="Arial"/>
                <a:cs typeface="Arial"/>
              </a:rPr>
              <a:t>Modifications are used to make changes to a locked ISP document</a:t>
            </a:r>
          </a:p>
          <a:p>
            <a:pPr marL="298450" indent="-285750">
              <a:spcBef>
                <a:spcPts val="600"/>
              </a:spcBef>
              <a:buClr>
                <a:srgbClr val="091D5D"/>
              </a:buClr>
              <a:buFont typeface="Arial" panose="020B0604020202020204" pitchFamily="34" charset="0"/>
              <a:buChar char="•"/>
              <a:tabLst>
                <a:tab pos="299720" algn="l"/>
              </a:tabLst>
            </a:pPr>
            <a:r>
              <a:rPr lang="en-US" sz="1400" spc="-15" dirty="0" smtClean="0">
                <a:solidFill>
                  <a:srgbClr val="091D5D"/>
                </a:solidFill>
                <a:latin typeface="Arial"/>
                <a:cs typeface="Arial"/>
              </a:rPr>
              <a:t>With this release, HCSIS includes functionality for Service Coordinators and Providers to initiate and submit modifications to the current ISP document in the system</a:t>
            </a:r>
          </a:p>
          <a:p>
            <a:pPr marL="298450" indent="-285750">
              <a:lnSpc>
                <a:spcPct val="100000"/>
              </a:lnSpc>
              <a:spcBef>
                <a:spcPts val="600"/>
              </a:spcBef>
              <a:buClr>
                <a:srgbClr val="091D5D"/>
              </a:buClr>
              <a:buFont typeface="Arial" panose="020B0604020202020204" pitchFamily="34" charset="0"/>
              <a:buChar char="•"/>
              <a:tabLst>
                <a:tab pos="299720" algn="l"/>
              </a:tabLst>
            </a:pPr>
            <a:r>
              <a:rPr lang="en-US" sz="1400" spc="-15" dirty="0" smtClean="0">
                <a:solidFill>
                  <a:srgbClr val="091D5D"/>
                </a:solidFill>
                <a:latin typeface="Arial"/>
                <a:cs typeface="Arial"/>
              </a:rPr>
              <a:t>Modifications can </a:t>
            </a:r>
            <a:r>
              <a:rPr lang="en-US" sz="1400" spc="-15" dirty="0">
                <a:solidFill>
                  <a:srgbClr val="091D5D"/>
                </a:solidFill>
                <a:latin typeface="Arial"/>
                <a:cs typeface="Arial"/>
              </a:rPr>
              <a:t>be submitted once the current ISP has been locked</a:t>
            </a:r>
          </a:p>
          <a:p>
            <a:pPr marL="755650" lvl="1" indent="-285750">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As explained in the previous </a:t>
            </a:r>
            <a:r>
              <a:rPr lang="en-US" sz="1400" spc="-15" dirty="0" smtClean="0">
                <a:solidFill>
                  <a:srgbClr val="091D5D"/>
                </a:solidFill>
                <a:latin typeface="Arial"/>
                <a:cs typeface="Arial"/>
              </a:rPr>
              <a:t>Chapter, </a:t>
            </a:r>
            <a:r>
              <a:rPr lang="en-US" sz="1400" spc="-15" dirty="0">
                <a:solidFill>
                  <a:srgbClr val="091D5D"/>
                </a:solidFill>
                <a:latin typeface="Arial"/>
                <a:cs typeface="Arial"/>
              </a:rPr>
              <a:t>the </a:t>
            </a:r>
            <a:r>
              <a:rPr lang="en-US" sz="1400" spc="-15" dirty="0" smtClean="0">
                <a:solidFill>
                  <a:srgbClr val="091D5D"/>
                </a:solidFill>
                <a:latin typeface="Arial"/>
                <a:cs typeface="Arial"/>
              </a:rPr>
              <a:t>plan will be locked based on the Area Director’s  approval of the ISP in MEDITECH.</a:t>
            </a:r>
          </a:p>
          <a:p>
            <a:pPr marL="755650" lvl="1" indent="-285750">
              <a:spcBef>
                <a:spcPts val="600"/>
              </a:spcBef>
              <a:buClr>
                <a:srgbClr val="091D5D"/>
              </a:buClr>
              <a:buFont typeface="Courier New" panose="02070309020205020404" pitchFamily="49" charset="0"/>
              <a:buChar char="o"/>
              <a:tabLst>
                <a:tab pos="299720" algn="l"/>
              </a:tabLst>
            </a:pPr>
            <a:r>
              <a:rPr lang="en-US" sz="1400" spc="-15" dirty="0" smtClean="0">
                <a:solidFill>
                  <a:srgbClr val="091D5D"/>
                </a:solidFill>
                <a:latin typeface="Arial"/>
                <a:cs typeface="Arial"/>
              </a:rPr>
              <a:t>If the Area Director does not approve the ISP within 150 days, the plan will be locked per current process in HCSIS.</a:t>
            </a:r>
          </a:p>
          <a:p>
            <a:pPr marL="298450" lvl="1" indent="-285750">
              <a:lnSpc>
                <a:spcPct val="100000"/>
              </a:lnSpc>
              <a:spcBef>
                <a:spcPts val="600"/>
              </a:spcBef>
              <a:buClr>
                <a:srgbClr val="091D5D"/>
              </a:buClr>
              <a:buFont typeface="Courier New" panose="02070309020205020404" pitchFamily="49" charset="0"/>
              <a:buChar char="o"/>
              <a:tabLst>
                <a:tab pos="299720" algn="l"/>
              </a:tabLst>
            </a:pPr>
            <a:endParaRPr lang="en-US" sz="1400" spc="-15"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13</a:t>
            </a:fld>
            <a:endParaRPr lang="en-US" dirty="0"/>
          </a:p>
        </p:txBody>
      </p:sp>
    </p:spTree>
    <p:extLst>
      <p:ext uri="{BB962C8B-B14F-4D97-AF65-F5344CB8AC3E}">
        <p14:creationId xmlns:p14="http://schemas.microsoft.com/office/powerpoint/2010/main" val="43989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smtClean="0"/>
              <a:t>Modifications Workflow </a:t>
            </a:r>
            <a:endParaRPr spc="-5" dirty="0"/>
          </a:p>
        </p:txBody>
      </p:sp>
      <p:sp>
        <p:nvSpPr>
          <p:cNvPr id="7" name="object 4"/>
          <p:cNvSpPr txBox="1"/>
          <p:nvPr/>
        </p:nvSpPr>
        <p:spPr>
          <a:xfrm>
            <a:off x="457962" y="5106161"/>
            <a:ext cx="8458200" cy="1477328"/>
          </a:xfrm>
          <a:prstGeom prst="rect">
            <a:avLst/>
          </a:prstGeom>
          <a:ln w="19812">
            <a:solidFill>
              <a:srgbClr val="002776"/>
            </a:solidFill>
          </a:ln>
        </p:spPr>
        <p:txBody>
          <a:bodyPr vert="horz" wrap="square" lIns="0" tIns="0" rIns="0" bIns="0" rtlCol="0">
            <a:spAutoFit/>
          </a:bodyPr>
          <a:lstStyle/>
          <a:p>
            <a:pPr marL="697865" marR="330200" indent="-361315" algn="ctr">
              <a:lnSpc>
                <a:spcPct val="150000"/>
              </a:lnSpc>
            </a:pPr>
            <a:r>
              <a:rPr sz="1600" b="1" i="1" spc="-15" dirty="0">
                <a:solidFill>
                  <a:srgbClr val="002060"/>
                </a:solidFill>
                <a:latin typeface="Arial"/>
                <a:cs typeface="Arial"/>
              </a:rPr>
              <a:t>Th</a:t>
            </a:r>
            <a:r>
              <a:rPr sz="1600" b="1" i="1" spc="-10" dirty="0">
                <a:solidFill>
                  <a:srgbClr val="002060"/>
                </a:solidFill>
                <a:latin typeface="Arial"/>
                <a:cs typeface="Arial"/>
              </a:rPr>
              <a:t>e</a:t>
            </a:r>
            <a:r>
              <a:rPr sz="1600" b="1" i="1" spc="10" dirty="0">
                <a:solidFill>
                  <a:srgbClr val="002060"/>
                </a:solidFill>
                <a:latin typeface="Arial"/>
                <a:cs typeface="Arial"/>
              </a:rPr>
              <a:t> </a:t>
            </a:r>
            <a:r>
              <a:rPr sz="1600" b="1" i="1" spc="-10" dirty="0">
                <a:solidFill>
                  <a:srgbClr val="002060"/>
                </a:solidFill>
                <a:latin typeface="Arial"/>
                <a:cs typeface="Arial"/>
              </a:rPr>
              <a:t>ISP</a:t>
            </a:r>
            <a:r>
              <a:rPr sz="1600" b="1" i="1" spc="-60" dirty="0">
                <a:solidFill>
                  <a:srgbClr val="002060"/>
                </a:solidFill>
                <a:latin typeface="Arial"/>
                <a:cs typeface="Arial"/>
              </a:rPr>
              <a:t> </a:t>
            </a:r>
            <a:r>
              <a:rPr sz="1600" b="1" i="1" spc="-20" dirty="0">
                <a:solidFill>
                  <a:srgbClr val="002060"/>
                </a:solidFill>
                <a:latin typeface="Arial"/>
                <a:cs typeface="Arial"/>
              </a:rPr>
              <a:t>modu</a:t>
            </a:r>
            <a:r>
              <a:rPr sz="1600" b="1" i="1" spc="-10" dirty="0">
                <a:solidFill>
                  <a:srgbClr val="002060"/>
                </a:solidFill>
                <a:latin typeface="Arial"/>
                <a:cs typeface="Arial"/>
              </a:rPr>
              <a:t>le</a:t>
            </a:r>
            <a:r>
              <a:rPr sz="1600" b="1" i="1" spc="35" dirty="0">
                <a:solidFill>
                  <a:srgbClr val="002060"/>
                </a:solidFill>
                <a:latin typeface="Arial"/>
                <a:cs typeface="Arial"/>
              </a:rPr>
              <a:t> </a:t>
            </a:r>
            <a:r>
              <a:rPr sz="1600" b="1" i="1" spc="-15" dirty="0">
                <a:solidFill>
                  <a:srgbClr val="002060"/>
                </a:solidFill>
                <a:latin typeface="Arial"/>
                <a:cs typeface="Arial"/>
              </a:rPr>
              <a:t>p</a:t>
            </a:r>
            <a:r>
              <a:rPr sz="1600" b="1" i="1" spc="-10" dirty="0">
                <a:solidFill>
                  <a:srgbClr val="002060"/>
                </a:solidFill>
                <a:latin typeface="Arial"/>
                <a:cs typeface="Arial"/>
              </a:rPr>
              <a:t>r</a:t>
            </a:r>
            <a:r>
              <a:rPr sz="1600" b="1" i="1" spc="-15" dirty="0">
                <a:solidFill>
                  <a:srgbClr val="002060"/>
                </a:solidFill>
                <a:latin typeface="Arial"/>
                <a:cs typeface="Arial"/>
              </a:rPr>
              <a:t>o</a:t>
            </a:r>
            <a:r>
              <a:rPr sz="1600" b="1" i="1" spc="-10" dirty="0">
                <a:solidFill>
                  <a:srgbClr val="002060"/>
                </a:solidFill>
                <a:latin typeface="Arial"/>
                <a:cs typeface="Arial"/>
              </a:rPr>
              <a:t>vi</a:t>
            </a:r>
            <a:r>
              <a:rPr sz="1600" b="1" i="1" spc="-15" dirty="0">
                <a:solidFill>
                  <a:srgbClr val="002060"/>
                </a:solidFill>
                <a:latin typeface="Arial"/>
                <a:cs typeface="Arial"/>
              </a:rPr>
              <a:t>d</a:t>
            </a:r>
            <a:r>
              <a:rPr sz="1600" b="1" i="1" spc="-10" dirty="0">
                <a:solidFill>
                  <a:srgbClr val="002060"/>
                </a:solidFill>
                <a:latin typeface="Arial"/>
                <a:cs typeface="Arial"/>
              </a:rPr>
              <a:t>es</a:t>
            </a:r>
            <a:r>
              <a:rPr sz="1600" b="1" i="1" spc="10" dirty="0">
                <a:solidFill>
                  <a:srgbClr val="002060"/>
                </a:solidFill>
                <a:latin typeface="Arial"/>
                <a:cs typeface="Arial"/>
              </a:rPr>
              <a:t> </a:t>
            </a:r>
            <a:r>
              <a:rPr sz="1600" b="1" i="1" spc="-10" dirty="0">
                <a:solidFill>
                  <a:srgbClr val="002060"/>
                </a:solidFill>
                <a:latin typeface="Arial"/>
                <a:cs typeface="Arial"/>
              </a:rPr>
              <a:t>an</a:t>
            </a:r>
            <a:r>
              <a:rPr sz="1600" b="1" i="1" spc="5" dirty="0">
                <a:solidFill>
                  <a:srgbClr val="002060"/>
                </a:solidFill>
                <a:latin typeface="Arial"/>
                <a:cs typeface="Arial"/>
              </a:rPr>
              <a:t> </a:t>
            </a:r>
            <a:r>
              <a:rPr sz="1600" b="1" i="1" spc="-10" dirty="0">
                <a:solidFill>
                  <a:srgbClr val="002060"/>
                </a:solidFill>
                <a:latin typeface="Arial"/>
                <a:cs typeface="Arial"/>
              </a:rPr>
              <a:t>e</a:t>
            </a:r>
            <a:r>
              <a:rPr sz="1600" b="1" i="1" spc="-40" dirty="0">
                <a:solidFill>
                  <a:srgbClr val="002060"/>
                </a:solidFill>
                <a:latin typeface="Arial"/>
                <a:cs typeface="Arial"/>
              </a:rPr>
              <a:t>f</a:t>
            </a:r>
            <a:r>
              <a:rPr sz="1600" b="1" i="1" spc="-15" dirty="0">
                <a:solidFill>
                  <a:srgbClr val="002060"/>
                </a:solidFill>
                <a:latin typeface="Arial"/>
                <a:cs typeface="Arial"/>
              </a:rPr>
              <a:t>f</a:t>
            </a:r>
            <a:r>
              <a:rPr sz="1600" b="1" i="1" spc="-10" dirty="0">
                <a:solidFill>
                  <a:srgbClr val="002060"/>
                </a:solidFill>
                <a:latin typeface="Arial"/>
                <a:cs typeface="Arial"/>
              </a:rPr>
              <a:t>icie</a:t>
            </a:r>
            <a:r>
              <a:rPr sz="1600" b="1" i="1" spc="-15" dirty="0">
                <a:solidFill>
                  <a:srgbClr val="002060"/>
                </a:solidFill>
                <a:latin typeface="Arial"/>
                <a:cs typeface="Arial"/>
              </a:rPr>
              <a:t>n</a:t>
            </a:r>
            <a:r>
              <a:rPr sz="1600" b="1" i="1" spc="-10" dirty="0">
                <a:solidFill>
                  <a:srgbClr val="002060"/>
                </a:solidFill>
                <a:latin typeface="Arial"/>
                <a:cs typeface="Arial"/>
              </a:rPr>
              <a:t>t</a:t>
            </a:r>
            <a:r>
              <a:rPr sz="1600" b="1" i="1" spc="40" dirty="0">
                <a:solidFill>
                  <a:srgbClr val="002060"/>
                </a:solidFill>
                <a:latin typeface="Arial"/>
                <a:cs typeface="Arial"/>
              </a:rPr>
              <a:t> </a:t>
            </a:r>
            <a:r>
              <a:rPr sz="1600" b="1" i="1" spc="-20" dirty="0">
                <a:solidFill>
                  <a:srgbClr val="002060"/>
                </a:solidFill>
                <a:latin typeface="Arial"/>
                <a:cs typeface="Arial"/>
              </a:rPr>
              <a:t>m</a:t>
            </a:r>
            <a:r>
              <a:rPr sz="1600" b="1" i="1" spc="-10" dirty="0">
                <a:solidFill>
                  <a:srgbClr val="002060"/>
                </a:solidFill>
                <a:latin typeface="Arial"/>
                <a:cs typeface="Arial"/>
              </a:rPr>
              <a:t>ec</a:t>
            </a:r>
            <a:r>
              <a:rPr sz="1600" b="1" i="1" spc="-15" dirty="0">
                <a:solidFill>
                  <a:srgbClr val="002060"/>
                </a:solidFill>
                <a:latin typeface="Arial"/>
                <a:cs typeface="Arial"/>
              </a:rPr>
              <a:t>h</a:t>
            </a:r>
            <a:r>
              <a:rPr sz="1600" b="1" i="1" spc="-10" dirty="0">
                <a:solidFill>
                  <a:srgbClr val="002060"/>
                </a:solidFill>
                <a:latin typeface="Arial"/>
                <a:cs typeface="Arial"/>
              </a:rPr>
              <a:t>a</a:t>
            </a:r>
            <a:r>
              <a:rPr sz="1600" b="1" i="1" spc="-15" dirty="0">
                <a:solidFill>
                  <a:srgbClr val="002060"/>
                </a:solidFill>
                <a:latin typeface="Arial"/>
                <a:cs typeface="Arial"/>
              </a:rPr>
              <a:t>n</a:t>
            </a:r>
            <a:r>
              <a:rPr sz="1600" b="1" i="1" spc="-10" dirty="0">
                <a:solidFill>
                  <a:srgbClr val="002060"/>
                </a:solidFill>
                <a:latin typeface="Arial"/>
                <a:cs typeface="Arial"/>
              </a:rPr>
              <a:t>ism</a:t>
            </a:r>
            <a:r>
              <a:rPr sz="1600" b="1" i="1" spc="20" dirty="0">
                <a:solidFill>
                  <a:srgbClr val="002060"/>
                </a:solidFill>
                <a:latin typeface="Arial"/>
                <a:cs typeface="Arial"/>
              </a:rPr>
              <a:t> </a:t>
            </a:r>
            <a:r>
              <a:rPr sz="1600" b="1" i="1" spc="-15" dirty="0">
                <a:solidFill>
                  <a:srgbClr val="002060"/>
                </a:solidFill>
                <a:latin typeface="Arial"/>
                <a:cs typeface="Arial"/>
              </a:rPr>
              <a:t>fo</a:t>
            </a:r>
            <a:r>
              <a:rPr sz="1600" b="1" i="1" spc="-10" dirty="0">
                <a:solidFill>
                  <a:srgbClr val="002060"/>
                </a:solidFill>
                <a:latin typeface="Arial"/>
                <a:cs typeface="Arial"/>
              </a:rPr>
              <a:t>r</a:t>
            </a:r>
            <a:r>
              <a:rPr sz="1600" b="1" i="1" spc="25" dirty="0">
                <a:solidFill>
                  <a:srgbClr val="002060"/>
                </a:solidFill>
                <a:latin typeface="Arial"/>
                <a:cs typeface="Arial"/>
              </a:rPr>
              <a:t> </a:t>
            </a:r>
            <a:r>
              <a:rPr sz="1600" b="1" i="1" spc="-10" dirty="0">
                <a:solidFill>
                  <a:srgbClr val="002060"/>
                </a:solidFill>
                <a:latin typeface="Arial"/>
                <a:cs typeface="Arial"/>
              </a:rPr>
              <a:t>s</a:t>
            </a:r>
            <a:r>
              <a:rPr sz="1600" b="1" i="1" spc="-15" dirty="0">
                <a:solidFill>
                  <a:srgbClr val="002060"/>
                </a:solidFill>
                <a:latin typeface="Arial"/>
                <a:cs typeface="Arial"/>
              </a:rPr>
              <a:t>t</a:t>
            </a:r>
            <a:r>
              <a:rPr sz="1600" b="1" i="1" spc="-10" dirty="0">
                <a:solidFill>
                  <a:srgbClr val="002060"/>
                </a:solidFill>
                <a:latin typeface="Arial"/>
                <a:cs typeface="Arial"/>
              </a:rPr>
              <a:t>rea</a:t>
            </a:r>
            <a:r>
              <a:rPr sz="1600" b="1" i="1" spc="-20" dirty="0">
                <a:solidFill>
                  <a:srgbClr val="002060"/>
                </a:solidFill>
                <a:latin typeface="Arial"/>
                <a:cs typeface="Arial"/>
              </a:rPr>
              <a:t>m</a:t>
            </a:r>
            <a:r>
              <a:rPr sz="1600" b="1" i="1" spc="-5" dirty="0">
                <a:solidFill>
                  <a:srgbClr val="002060"/>
                </a:solidFill>
                <a:latin typeface="Arial"/>
                <a:cs typeface="Arial"/>
              </a:rPr>
              <a:t>li</a:t>
            </a:r>
            <a:r>
              <a:rPr sz="1600" b="1" i="1" spc="-15" dirty="0">
                <a:solidFill>
                  <a:srgbClr val="002060"/>
                </a:solidFill>
                <a:latin typeface="Arial"/>
                <a:cs typeface="Arial"/>
              </a:rPr>
              <a:t>n</a:t>
            </a:r>
            <a:r>
              <a:rPr sz="1600" b="1" i="1" spc="-5" dirty="0">
                <a:solidFill>
                  <a:srgbClr val="002060"/>
                </a:solidFill>
                <a:latin typeface="Arial"/>
                <a:cs typeface="Arial"/>
              </a:rPr>
              <a:t>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40" dirty="0">
                <a:solidFill>
                  <a:srgbClr val="002060"/>
                </a:solidFill>
                <a:latin typeface="Arial"/>
                <a:cs typeface="Arial"/>
              </a:rPr>
              <a:t> </a:t>
            </a:r>
            <a:r>
              <a:rPr lang="en-US" sz="1600" b="1" i="1" spc="-15" dirty="0" smtClean="0">
                <a:solidFill>
                  <a:srgbClr val="002060"/>
                </a:solidFill>
                <a:latin typeface="Arial"/>
                <a:cs typeface="Arial"/>
              </a:rPr>
              <a:t>the Modification submission process</a:t>
            </a:r>
            <a:r>
              <a:rPr lang="en-US" sz="1600" b="1" i="1" spc="-10" dirty="0" smtClean="0">
                <a:solidFill>
                  <a:srgbClr val="002060"/>
                </a:solidFill>
                <a:latin typeface="Arial"/>
                <a:cs typeface="Arial"/>
              </a:rPr>
              <a:t>.  It allows Provider and DDS staff to coordinate the review, revision, acceptance and approval of a Modification per DDS Regulations.</a:t>
            </a:r>
          </a:p>
        </p:txBody>
      </p:sp>
      <p:sp>
        <p:nvSpPr>
          <p:cNvPr id="8" name="object 5"/>
          <p:cNvSpPr/>
          <p:nvPr/>
        </p:nvSpPr>
        <p:spPr>
          <a:xfrm>
            <a:off x="1143761" y="1296161"/>
            <a:ext cx="7010400" cy="3395979"/>
          </a:xfrm>
          <a:custGeom>
            <a:avLst/>
            <a:gdLst/>
            <a:ahLst/>
            <a:cxnLst/>
            <a:rect l="l" t="t" r="r" b="b"/>
            <a:pathLst>
              <a:path w="7010400" h="3395979">
                <a:moveTo>
                  <a:pt x="0" y="1697736"/>
                </a:moveTo>
                <a:lnTo>
                  <a:pt x="11619" y="1558495"/>
                </a:lnTo>
                <a:lnTo>
                  <a:pt x="45877" y="1422355"/>
                </a:lnTo>
                <a:lnTo>
                  <a:pt x="101870" y="1289752"/>
                </a:lnTo>
                <a:lnTo>
                  <a:pt x="178696" y="1161122"/>
                </a:lnTo>
                <a:lnTo>
                  <a:pt x="275455" y="1036902"/>
                </a:lnTo>
                <a:lnTo>
                  <a:pt x="391243" y="917530"/>
                </a:lnTo>
                <a:lnTo>
                  <a:pt x="525158" y="803443"/>
                </a:lnTo>
                <a:lnTo>
                  <a:pt x="676298" y="695077"/>
                </a:lnTo>
                <a:lnTo>
                  <a:pt x="843762" y="592869"/>
                </a:lnTo>
                <a:lnTo>
                  <a:pt x="1026647" y="497257"/>
                </a:lnTo>
                <a:lnTo>
                  <a:pt x="1224051" y="408677"/>
                </a:lnTo>
                <a:lnTo>
                  <a:pt x="1435072" y="327566"/>
                </a:lnTo>
                <a:lnTo>
                  <a:pt x="1658807" y="254361"/>
                </a:lnTo>
                <a:lnTo>
                  <a:pt x="1894356" y="189499"/>
                </a:lnTo>
                <a:lnTo>
                  <a:pt x="2140815" y="133417"/>
                </a:lnTo>
                <a:lnTo>
                  <a:pt x="2397283" y="86552"/>
                </a:lnTo>
                <a:lnTo>
                  <a:pt x="2662858" y="49341"/>
                </a:lnTo>
                <a:lnTo>
                  <a:pt x="2936637" y="22220"/>
                </a:lnTo>
                <a:lnTo>
                  <a:pt x="3217718" y="5627"/>
                </a:lnTo>
                <a:lnTo>
                  <a:pt x="3505200" y="0"/>
                </a:lnTo>
                <a:lnTo>
                  <a:pt x="3792681" y="5627"/>
                </a:lnTo>
                <a:lnTo>
                  <a:pt x="4073762" y="22220"/>
                </a:lnTo>
                <a:lnTo>
                  <a:pt x="4347541" y="49341"/>
                </a:lnTo>
                <a:lnTo>
                  <a:pt x="4613116" y="86552"/>
                </a:lnTo>
                <a:lnTo>
                  <a:pt x="4869584" y="133417"/>
                </a:lnTo>
                <a:lnTo>
                  <a:pt x="5116043" y="189499"/>
                </a:lnTo>
                <a:lnTo>
                  <a:pt x="5351592" y="254361"/>
                </a:lnTo>
                <a:lnTo>
                  <a:pt x="5575327" y="327566"/>
                </a:lnTo>
                <a:lnTo>
                  <a:pt x="5786348" y="408677"/>
                </a:lnTo>
                <a:lnTo>
                  <a:pt x="5983752" y="497257"/>
                </a:lnTo>
                <a:lnTo>
                  <a:pt x="6166637" y="592869"/>
                </a:lnTo>
                <a:lnTo>
                  <a:pt x="6334101" y="695077"/>
                </a:lnTo>
                <a:lnTo>
                  <a:pt x="6485241" y="803443"/>
                </a:lnTo>
                <a:lnTo>
                  <a:pt x="6619156" y="917530"/>
                </a:lnTo>
                <a:lnTo>
                  <a:pt x="6734944" y="1036902"/>
                </a:lnTo>
                <a:lnTo>
                  <a:pt x="6831703" y="1161122"/>
                </a:lnTo>
                <a:lnTo>
                  <a:pt x="6908529" y="1289752"/>
                </a:lnTo>
                <a:lnTo>
                  <a:pt x="6964522" y="1422355"/>
                </a:lnTo>
                <a:lnTo>
                  <a:pt x="6998780" y="1558495"/>
                </a:lnTo>
                <a:lnTo>
                  <a:pt x="7010400" y="1697736"/>
                </a:lnTo>
                <a:lnTo>
                  <a:pt x="6998780" y="1836976"/>
                </a:lnTo>
                <a:lnTo>
                  <a:pt x="6964522" y="1973116"/>
                </a:lnTo>
                <a:lnTo>
                  <a:pt x="6908529" y="2105719"/>
                </a:lnTo>
                <a:lnTo>
                  <a:pt x="6831703" y="2234349"/>
                </a:lnTo>
                <a:lnTo>
                  <a:pt x="6734944" y="2358569"/>
                </a:lnTo>
                <a:lnTo>
                  <a:pt x="6619156" y="2477941"/>
                </a:lnTo>
                <a:lnTo>
                  <a:pt x="6485241" y="2592028"/>
                </a:lnTo>
                <a:lnTo>
                  <a:pt x="6334101" y="2700394"/>
                </a:lnTo>
                <a:lnTo>
                  <a:pt x="6166637" y="2802602"/>
                </a:lnTo>
                <a:lnTo>
                  <a:pt x="5983752" y="2898214"/>
                </a:lnTo>
                <a:lnTo>
                  <a:pt x="5786348" y="2986794"/>
                </a:lnTo>
                <a:lnTo>
                  <a:pt x="5575327" y="3067905"/>
                </a:lnTo>
                <a:lnTo>
                  <a:pt x="5351592" y="3141110"/>
                </a:lnTo>
                <a:lnTo>
                  <a:pt x="5116043" y="3205972"/>
                </a:lnTo>
                <a:lnTo>
                  <a:pt x="4869584" y="3262054"/>
                </a:lnTo>
                <a:lnTo>
                  <a:pt x="4613116" y="3308919"/>
                </a:lnTo>
                <a:lnTo>
                  <a:pt x="4347541" y="3346130"/>
                </a:lnTo>
                <a:lnTo>
                  <a:pt x="4073762" y="3373251"/>
                </a:lnTo>
                <a:lnTo>
                  <a:pt x="3792681" y="3389844"/>
                </a:lnTo>
                <a:lnTo>
                  <a:pt x="3505200" y="3395472"/>
                </a:lnTo>
                <a:lnTo>
                  <a:pt x="3217718" y="3389844"/>
                </a:lnTo>
                <a:lnTo>
                  <a:pt x="2936637" y="3373251"/>
                </a:lnTo>
                <a:lnTo>
                  <a:pt x="2662858" y="3346130"/>
                </a:lnTo>
                <a:lnTo>
                  <a:pt x="2397283" y="3308919"/>
                </a:lnTo>
                <a:lnTo>
                  <a:pt x="2140815" y="3262054"/>
                </a:lnTo>
                <a:lnTo>
                  <a:pt x="1894356" y="3205972"/>
                </a:lnTo>
                <a:lnTo>
                  <a:pt x="1658807" y="3141110"/>
                </a:lnTo>
                <a:lnTo>
                  <a:pt x="1435072" y="3067905"/>
                </a:lnTo>
                <a:lnTo>
                  <a:pt x="1224051" y="2986794"/>
                </a:lnTo>
                <a:lnTo>
                  <a:pt x="1026647" y="2898214"/>
                </a:lnTo>
                <a:lnTo>
                  <a:pt x="843762" y="2802602"/>
                </a:lnTo>
                <a:lnTo>
                  <a:pt x="676298" y="2700394"/>
                </a:lnTo>
                <a:lnTo>
                  <a:pt x="525158" y="2592028"/>
                </a:lnTo>
                <a:lnTo>
                  <a:pt x="391243" y="2477941"/>
                </a:lnTo>
                <a:lnTo>
                  <a:pt x="275455" y="2358569"/>
                </a:lnTo>
                <a:lnTo>
                  <a:pt x="178696" y="2234349"/>
                </a:lnTo>
                <a:lnTo>
                  <a:pt x="101870" y="2105719"/>
                </a:lnTo>
                <a:lnTo>
                  <a:pt x="45877" y="1973116"/>
                </a:lnTo>
                <a:lnTo>
                  <a:pt x="11619" y="1836976"/>
                </a:lnTo>
                <a:lnTo>
                  <a:pt x="0" y="1697736"/>
                </a:lnTo>
                <a:close/>
              </a:path>
            </a:pathLst>
          </a:custGeom>
          <a:ln w="25908">
            <a:solidFill>
              <a:srgbClr val="72C7E7"/>
            </a:solidFill>
          </a:ln>
        </p:spPr>
        <p:txBody>
          <a:bodyPr wrap="square" lIns="0" tIns="0" rIns="0" bIns="0" rtlCol="0"/>
          <a:lstStyle/>
          <a:p>
            <a:endParaRPr dirty="0"/>
          </a:p>
        </p:txBody>
      </p:sp>
      <p:sp>
        <p:nvSpPr>
          <p:cNvPr id="9" name="object 6"/>
          <p:cNvSpPr/>
          <p:nvPr/>
        </p:nvSpPr>
        <p:spPr>
          <a:xfrm>
            <a:off x="50299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5" dirty="0">
                <a:solidFill>
                  <a:srgbClr val="FFFFFF"/>
                </a:solidFill>
                <a:latin typeface="Arial"/>
                <a:cs typeface="Arial"/>
              </a:rPr>
              <a:t>Provider Supervisor Initiates and Submits Modification to </a:t>
            </a:r>
            <a:r>
              <a:rPr lang="en-US" spc="-15" dirty="0" smtClean="0">
                <a:solidFill>
                  <a:srgbClr val="FFFFFF"/>
                </a:solidFill>
                <a:latin typeface="Arial"/>
                <a:cs typeface="Arial"/>
              </a:rPr>
              <a:t>DDS</a:t>
            </a:r>
            <a:endParaRPr lang="en-US" dirty="0">
              <a:latin typeface="Arial"/>
              <a:cs typeface="Arial"/>
            </a:endParaRPr>
          </a:p>
        </p:txBody>
      </p:sp>
      <p:sp>
        <p:nvSpPr>
          <p:cNvPr id="10" name="object 7"/>
          <p:cNvSpPr/>
          <p:nvPr/>
        </p:nvSpPr>
        <p:spPr>
          <a:xfrm>
            <a:off x="50299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2" name="object 9"/>
          <p:cNvSpPr/>
          <p:nvPr/>
        </p:nvSpPr>
        <p:spPr>
          <a:xfrm>
            <a:off x="14485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5" dirty="0">
                <a:solidFill>
                  <a:srgbClr val="FFFFFF"/>
                </a:solidFill>
                <a:latin typeface="Arial"/>
                <a:cs typeface="Arial"/>
              </a:rPr>
              <a:t>SC Reviews and Accepts or Returns for Revision to </a:t>
            </a:r>
            <a:r>
              <a:rPr lang="en-US" spc="-15" dirty="0" smtClean="0">
                <a:solidFill>
                  <a:srgbClr val="FFFFFF"/>
                </a:solidFill>
                <a:latin typeface="Arial"/>
                <a:cs typeface="Arial"/>
              </a:rPr>
              <a:t>Provider</a:t>
            </a:r>
            <a:endParaRPr lang="en-US" dirty="0">
              <a:latin typeface="Arial"/>
              <a:cs typeface="Arial"/>
            </a:endParaRPr>
          </a:p>
        </p:txBody>
      </p:sp>
      <p:sp>
        <p:nvSpPr>
          <p:cNvPr id="13" name="object 10"/>
          <p:cNvSpPr/>
          <p:nvPr/>
        </p:nvSpPr>
        <p:spPr>
          <a:xfrm>
            <a:off x="14485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5" name="object 12"/>
          <p:cNvSpPr/>
          <p:nvPr/>
        </p:nvSpPr>
        <p:spPr>
          <a:xfrm>
            <a:off x="3239261" y="1011176"/>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0" dirty="0">
                <a:solidFill>
                  <a:srgbClr val="FFFFFF"/>
                </a:solidFill>
                <a:latin typeface="Arial"/>
                <a:cs typeface="Arial"/>
              </a:rPr>
              <a:t>ISP</a:t>
            </a:r>
            <a:r>
              <a:rPr lang="en-US" spc="-25" dirty="0">
                <a:solidFill>
                  <a:srgbClr val="FFFFFF"/>
                </a:solidFill>
                <a:latin typeface="Arial"/>
                <a:cs typeface="Arial"/>
              </a:rPr>
              <a:t> </a:t>
            </a:r>
            <a:r>
              <a:rPr lang="en-US" spc="-10" dirty="0">
                <a:solidFill>
                  <a:srgbClr val="FFFFFF"/>
                </a:solidFill>
                <a:latin typeface="Arial"/>
                <a:cs typeface="Arial"/>
              </a:rPr>
              <a:t>Meet</a:t>
            </a:r>
            <a:r>
              <a:rPr lang="en-US" dirty="0">
                <a:solidFill>
                  <a:srgbClr val="FFFFFF"/>
                </a:solidFill>
                <a:latin typeface="Arial"/>
                <a:cs typeface="Arial"/>
              </a:rPr>
              <a:t>i</a:t>
            </a:r>
            <a:r>
              <a:rPr lang="en-US" spc="-10" dirty="0">
                <a:solidFill>
                  <a:srgbClr val="FFFFFF"/>
                </a:solidFill>
                <a:latin typeface="Arial"/>
                <a:cs typeface="Arial"/>
              </a:rPr>
              <a:t>ng</a:t>
            </a:r>
            <a:r>
              <a:rPr lang="en-US" spc="10" dirty="0">
                <a:solidFill>
                  <a:srgbClr val="FFFFFF"/>
                </a:solidFill>
                <a:latin typeface="Arial"/>
                <a:cs typeface="Arial"/>
              </a:rPr>
              <a:t> </a:t>
            </a:r>
            <a:r>
              <a:rPr lang="en-US" spc="-10" dirty="0">
                <a:solidFill>
                  <a:srgbClr val="FFFFFF"/>
                </a:solidFill>
                <a:latin typeface="Arial"/>
                <a:cs typeface="Arial"/>
              </a:rPr>
              <a:t>is </a:t>
            </a:r>
            <a:r>
              <a:rPr lang="en-US" spc="-10" dirty="0" smtClean="0">
                <a:solidFill>
                  <a:srgbClr val="FFFFFF"/>
                </a:solidFill>
                <a:latin typeface="Arial"/>
                <a:cs typeface="Arial"/>
              </a:rPr>
              <a:t>Held</a:t>
            </a:r>
            <a:endParaRPr lang="en-US" dirty="0">
              <a:latin typeface="Arial"/>
              <a:cs typeface="Arial"/>
            </a:endParaRPr>
          </a:p>
        </p:txBody>
      </p:sp>
      <p:sp>
        <p:nvSpPr>
          <p:cNvPr id="16" name="object 13"/>
          <p:cNvSpPr/>
          <p:nvPr/>
        </p:nvSpPr>
        <p:spPr>
          <a:xfrm>
            <a:off x="3239261" y="1011176"/>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8" name="object 15"/>
          <p:cNvSpPr/>
          <p:nvPr/>
        </p:nvSpPr>
        <p:spPr>
          <a:xfrm>
            <a:off x="6262878"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0" dirty="0">
                <a:solidFill>
                  <a:srgbClr val="FFFFFF"/>
                </a:solidFill>
                <a:latin typeface="Arial"/>
                <a:cs typeface="Arial"/>
              </a:rPr>
              <a:t>ISP is approved and locked in </a:t>
            </a:r>
            <a:r>
              <a:rPr lang="en-US" spc="-10" dirty="0" smtClean="0">
                <a:solidFill>
                  <a:srgbClr val="FFFFFF"/>
                </a:solidFill>
                <a:latin typeface="Arial"/>
                <a:cs typeface="Arial"/>
              </a:rPr>
              <a:t>HCSIS</a:t>
            </a:r>
            <a:endParaRPr lang="en-US" dirty="0">
              <a:latin typeface="Arial"/>
              <a:cs typeface="Arial"/>
            </a:endParaRPr>
          </a:p>
        </p:txBody>
      </p:sp>
      <p:sp>
        <p:nvSpPr>
          <p:cNvPr id="19" name="object 16"/>
          <p:cNvSpPr/>
          <p:nvPr/>
        </p:nvSpPr>
        <p:spPr>
          <a:xfrm>
            <a:off x="6262878" y="2449832"/>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21" name="object 18"/>
          <p:cNvSpPr/>
          <p:nvPr/>
        </p:nvSpPr>
        <p:spPr>
          <a:xfrm>
            <a:off x="215645"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marL="733425" marR="5080" indent="-721360" algn="ctr">
              <a:lnSpc>
                <a:spcPct val="100000"/>
              </a:lnSpc>
            </a:pPr>
            <a:r>
              <a:rPr lang="en-US" spc="-15" dirty="0">
                <a:solidFill>
                  <a:srgbClr val="FFFFFF"/>
                </a:solidFill>
                <a:latin typeface="Arial"/>
                <a:cs typeface="Arial"/>
              </a:rPr>
              <a:t>Area Director </a:t>
            </a:r>
            <a:endParaRPr lang="en-US" spc="-15" dirty="0" smtClean="0">
              <a:solidFill>
                <a:srgbClr val="FFFFFF"/>
              </a:solidFill>
              <a:latin typeface="Arial"/>
              <a:cs typeface="Arial"/>
            </a:endParaRPr>
          </a:p>
          <a:p>
            <a:pPr marL="733425" marR="5080" indent="-721360" algn="ctr">
              <a:lnSpc>
                <a:spcPct val="100000"/>
              </a:lnSpc>
            </a:pPr>
            <a:r>
              <a:rPr lang="en-US" spc="-15" dirty="0" smtClean="0">
                <a:solidFill>
                  <a:srgbClr val="FFFFFF"/>
                </a:solidFill>
                <a:latin typeface="Arial"/>
                <a:cs typeface="Arial"/>
              </a:rPr>
              <a:t>Approves /Disapproves</a:t>
            </a:r>
          </a:p>
          <a:p>
            <a:pPr marL="733425" marR="5080" indent="-721360" algn="ctr">
              <a:lnSpc>
                <a:spcPct val="100000"/>
              </a:lnSpc>
            </a:pPr>
            <a:r>
              <a:rPr lang="en-US" spc="-15" dirty="0" smtClean="0">
                <a:solidFill>
                  <a:srgbClr val="FFFFFF"/>
                </a:solidFill>
                <a:latin typeface="Arial"/>
                <a:cs typeface="Arial"/>
              </a:rPr>
              <a:t>Modification</a:t>
            </a:r>
            <a:endParaRPr lang="en-US" dirty="0">
              <a:latin typeface="Arial"/>
              <a:cs typeface="Arial"/>
            </a:endParaRPr>
          </a:p>
        </p:txBody>
      </p:sp>
      <p:sp>
        <p:nvSpPr>
          <p:cNvPr id="24" name="object 21"/>
          <p:cNvSpPr/>
          <p:nvPr/>
        </p:nvSpPr>
        <p:spPr>
          <a:xfrm>
            <a:off x="4121693" y="4560642"/>
            <a:ext cx="281305" cy="274320"/>
          </a:xfrm>
          <a:custGeom>
            <a:avLst/>
            <a:gdLst/>
            <a:ahLst/>
            <a:cxnLst/>
            <a:rect l="l" t="t" r="r" b="b"/>
            <a:pathLst>
              <a:path w="281304" h="274320">
                <a:moveTo>
                  <a:pt x="280860" y="0"/>
                </a:moveTo>
                <a:lnTo>
                  <a:pt x="0" y="123215"/>
                </a:lnTo>
                <a:lnTo>
                  <a:pt x="267081" y="273977"/>
                </a:lnTo>
                <a:lnTo>
                  <a:pt x="280860" y="0"/>
                </a:lnTo>
                <a:close/>
              </a:path>
            </a:pathLst>
          </a:custGeom>
          <a:solidFill>
            <a:srgbClr val="002776"/>
          </a:solidFill>
        </p:spPr>
        <p:txBody>
          <a:bodyPr wrap="square" lIns="0" tIns="0" rIns="0" bIns="0" rtlCol="0"/>
          <a:lstStyle/>
          <a:p>
            <a:endParaRPr dirty="0"/>
          </a:p>
        </p:txBody>
      </p:sp>
      <p:sp>
        <p:nvSpPr>
          <p:cNvPr id="25" name="object 22"/>
          <p:cNvSpPr/>
          <p:nvPr/>
        </p:nvSpPr>
        <p:spPr>
          <a:xfrm>
            <a:off x="4121693" y="4560642"/>
            <a:ext cx="281305" cy="274320"/>
          </a:xfrm>
          <a:custGeom>
            <a:avLst/>
            <a:gdLst/>
            <a:ahLst/>
            <a:cxnLst/>
            <a:rect l="l" t="t" r="r" b="b"/>
            <a:pathLst>
              <a:path w="281304" h="274320">
                <a:moveTo>
                  <a:pt x="267081" y="273977"/>
                </a:moveTo>
                <a:lnTo>
                  <a:pt x="0" y="123215"/>
                </a:lnTo>
                <a:lnTo>
                  <a:pt x="280860" y="0"/>
                </a:lnTo>
                <a:lnTo>
                  <a:pt x="267081" y="273977"/>
                </a:lnTo>
                <a:close/>
              </a:path>
            </a:pathLst>
          </a:custGeom>
          <a:ln w="25400">
            <a:solidFill>
              <a:srgbClr val="002776"/>
            </a:solidFill>
          </a:ln>
        </p:spPr>
        <p:txBody>
          <a:bodyPr wrap="square" lIns="0" tIns="0" rIns="0" bIns="0" rtlCol="0"/>
          <a:lstStyle/>
          <a:p>
            <a:endParaRPr dirty="0"/>
          </a:p>
        </p:txBody>
      </p:sp>
      <p:sp>
        <p:nvSpPr>
          <p:cNvPr id="26" name="object 23"/>
          <p:cNvSpPr/>
          <p:nvPr/>
        </p:nvSpPr>
        <p:spPr>
          <a:xfrm>
            <a:off x="7694150" y="2123178"/>
            <a:ext cx="272415" cy="302895"/>
          </a:xfrm>
          <a:custGeom>
            <a:avLst/>
            <a:gdLst/>
            <a:ahLst/>
            <a:cxnLst/>
            <a:rect l="l" t="t" r="r" b="b"/>
            <a:pathLst>
              <a:path w="272415" h="302894">
                <a:moveTo>
                  <a:pt x="222237" y="0"/>
                </a:moveTo>
                <a:lnTo>
                  <a:pt x="0" y="160807"/>
                </a:lnTo>
                <a:lnTo>
                  <a:pt x="271932" y="302641"/>
                </a:lnTo>
                <a:lnTo>
                  <a:pt x="222237" y="0"/>
                </a:lnTo>
                <a:close/>
              </a:path>
            </a:pathLst>
          </a:custGeom>
          <a:solidFill>
            <a:srgbClr val="002776"/>
          </a:solidFill>
        </p:spPr>
        <p:txBody>
          <a:bodyPr wrap="square" lIns="0" tIns="0" rIns="0" bIns="0" rtlCol="0"/>
          <a:lstStyle/>
          <a:p>
            <a:endParaRPr dirty="0"/>
          </a:p>
        </p:txBody>
      </p:sp>
      <p:sp>
        <p:nvSpPr>
          <p:cNvPr id="27" name="object 24"/>
          <p:cNvSpPr/>
          <p:nvPr/>
        </p:nvSpPr>
        <p:spPr>
          <a:xfrm>
            <a:off x="7694148" y="2123178"/>
            <a:ext cx="272415" cy="302895"/>
          </a:xfrm>
          <a:custGeom>
            <a:avLst/>
            <a:gdLst/>
            <a:ahLst/>
            <a:cxnLst/>
            <a:rect l="l" t="t" r="r" b="b"/>
            <a:pathLst>
              <a:path w="272415" h="302894">
                <a:moveTo>
                  <a:pt x="222237" y="0"/>
                </a:moveTo>
                <a:lnTo>
                  <a:pt x="271932" y="302641"/>
                </a:lnTo>
                <a:lnTo>
                  <a:pt x="0" y="160807"/>
                </a:lnTo>
                <a:lnTo>
                  <a:pt x="222237" y="0"/>
                </a:lnTo>
                <a:close/>
              </a:path>
            </a:pathLst>
          </a:custGeom>
          <a:ln w="25400">
            <a:solidFill>
              <a:srgbClr val="002776"/>
            </a:solidFill>
          </a:ln>
        </p:spPr>
        <p:txBody>
          <a:bodyPr wrap="square" lIns="0" tIns="0" rIns="0" bIns="0" rtlCol="0"/>
          <a:lstStyle/>
          <a:p>
            <a:endParaRPr dirty="0"/>
          </a:p>
        </p:txBody>
      </p:sp>
      <p:sp>
        <p:nvSpPr>
          <p:cNvPr id="28" name="object 25"/>
          <p:cNvSpPr/>
          <p:nvPr/>
        </p:nvSpPr>
        <p:spPr>
          <a:xfrm>
            <a:off x="7435619" y="3739198"/>
            <a:ext cx="285750" cy="295910"/>
          </a:xfrm>
          <a:custGeom>
            <a:avLst/>
            <a:gdLst/>
            <a:ahLst/>
            <a:cxnLst/>
            <a:rect l="l" t="t" r="r" b="b"/>
            <a:pathLst>
              <a:path w="285750" h="295910">
                <a:moveTo>
                  <a:pt x="80924" y="0"/>
                </a:moveTo>
                <a:lnTo>
                  <a:pt x="0" y="295833"/>
                </a:lnTo>
                <a:lnTo>
                  <a:pt x="285216" y="183083"/>
                </a:lnTo>
                <a:lnTo>
                  <a:pt x="80924" y="0"/>
                </a:lnTo>
                <a:close/>
              </a:path>
            </a:pathLst>
          </a:custGeom>
          <a:solidFill>
            <a:srgbClr val="002776"/>
          </a:solidFill>
        </p:spPr>
        <p:txBody>
          <a:bodyPr wrap="square" lIns="0" tIns="0" rIns="0" bIns="0" rtlCol="0"/>
          <a:lstStyle/>
          <a:p>
            <a:endParaRPr dirty="0"/>
          </a:p>
        </p:txBody>
      </p:sp>
      <p:sp>
        <p:nvSpPr>
          <p:cNvPr id="29" name="object 26"/>
          <p:cNvSpPr/>
          <p:nvPr/>
        </p:nvSpPr>
        <p:spPr>
          <a:xfrm>
            <a:off x="7435619" y="3739200"/>
            <a:ext cx="285750" cy="295910"/>
          </a:xfrm>
          <a:custGeom>
            <a:avLst/>
            <a:gdLst/>
            <a:ahLst/>
            <a:cxnLst/>
            <a:rect l="l" t="t" r="r" b="b"/>
            <a:pathLst>
              <a:path w="285750" h="295910">
                <a:moveTo>
                  <a:pt x="285216" y="183083"/>
                </a:moveTo>
                <a:lnTo>
                  <a:pt x="0" y="295833"/>
                </a:lnTo>
                <a:lnTo>
                  <a:pt x="80924" y="0"/>
                </a:lnTo>
                <a:lnTo>
                  <a:pt x="285216" y="183083"/>
                </a:lnTo>
                <a:close/>
              </a:path>
            </a:pathLst>
          </a:custGeom>
          <a:ln w="25400">
            <a:solidFill>
              <a:srgbClr val="002776"/>
            </a:solidFill>
          </a:ln>
        </p:spPr>
        <p:txBody>
          <a:bodyPr wrap="square" lIns="0" tIns="0" rIns="0" bIns="0" rtlCol="0"/>
          <a:lstStyle/>
          <a:p>
            <a:endParaRPr dirty="0"/>
          </a:p>
        </p:txBody>
      </p:sp>
      <p:sp>
        <p:nvSpPr>
          <p:cNvPr id="30" name="object 27"/>
          <p:cNvSpPr/>
          <p:nvPr/>
        </p:nvSpPr>
        <p:spPr>
          <a:xfrm>
            <a:off x="1196379" y="3309105"/>
            <a:ext cx="248285" cy="306705"/>
          </a:xfrm>
          <a:custGeom>
            <a:avLst/>
            <a:gdLst/>
            <a:ahLst/>
            <a:cxnLst/>
            <a:rect l="l" t="t" r="r" b="b"/>
            <a:pathLst>
              <a:path w="248284" h="306704">
                <a:moveTo>
                  <a:pt x="0" y="0"/>
                </a:moveTo>
                <a:lnTo>
                  <a:pt x="3975" y="306679"/>
                </a:lnTo>
                <a:lnTo>
                  <a:pt x="247726" y="180835"/>
                </a:lnTo>
                <a:lnTo>
                  <a:pt x="0" y="0"/>
                </a:lnTo>
                <a:close/>
              </a:path>
            </a:pathLst>
          </a:custGeom>
          <a:solidFill>
            <a:srgbClr val="002776"/>
          </a:solidFill>
        </p:spPr>
        <p:txBody>
          <a:bodyPr wrap="square" lIns="0" tIns="0" rIns="0" bIns="0" rtlCol="0"/>
          <a:lstStyle/>
          <a:p>
            <a:endParaRPr dirty="0"/>
          </a:p>
        </p:txBody>
      </p:sp>
      <p:sp>
        <p:nvSpPr>
          <p:cNvPr id="32" name="object 28"/>
          <p:cNvSpPr/>
          <p:nvPr/>
        </p:nvSpPr>
        <p:spPr>
          <a:xfrm>
            <a:off x="1196379" y="3309105"/>
            <a:ext cx="248285" cy="306705"/>
          </a:xfrm>
          <a:custGeom>
            <a:avLst/>
            <a:gdLst/>
            <a:ahLst/>
            <a:cxnLst/>
            <a:rect l="l" t="t" r="r" b="b"/>
            <a:pathLst>
              <a:path w="248284" h="306704">
                <a:moveTo>
                  <a:pt x="3975" y="306679"/>
                </a:moveTo>
                <a:lnTo>
                  <a:pt x="0" y="0"/>
                </a:lnTo>
                <a:lnTo>
                  <a:pt x="247726" y="180835"/>
                </a:lnTo>
                <a:lnTo>
                  <a:pt x="3975" y="306679"/>
                </a:lnTo>
                <a:close/>
              </a:path>
            </a:pathLst>
          </a:custGeom>
          <a:ln w="25400">
            <a:solidFill>
              <a:srgbClr val="002776"/>
            </a:solidFill>
          </a:ln>
        </p:spPr>
        <p:txBody>
          <a:bodyPr wrap="square" lIns="0" tIns="0" rIns="0" bIns="0" rtlCol="0"/>
          <a:lstStyle/>
          <a:p>
            <a:endParaRPr dirty="0"/>
          </a:p>
        </p:txBody>
      </p:sp>
      <p:sp>
        <p:nvSpPr>
          <p:cNvPr id="33" name="object 29"/>
          <p:cNvSpPr/>
          <p:nvPr/>
        </p:nvSpPr>
        <p:spPr>
          <a:xfrm>
            <a:off x="2928772" y="1406551"/>
            <a:ext cx="305435" cy="256540"/>
          </a:xfrm>
          <a:custGeom>
            <a:avLst/>
            <a:gdLst/>
            <a:ahLst/>
            <a:cxnLst/>
            <a:rect l="l" t="t" r="r" b="b"/>
            <a:pathLst>
              <a:path w="305435" h="256539">
                <a:moveTo>
                  <a:pt x="0" y="0"/>
                </a:moveTo>
                <a:lnTo>
                  <a:pt x="97967" y="256235"/>
                </a:lnTo>
                <a:lnTo>
                  <a:pt x="305219" y="30149"/>
                </a:lnTo>
                <a:lnTo>
                  <a:pt x="0" y="0"/>
                </a:lnTo>
                <a:close/>
              </a:path>
            </a:pathLst>
          </a:custGeom>
          <a:solidFill>
            <a:srgbClr val="002776"/>
          </a:solidFill>
        </p:spPr>
        <p:txBody>
          <a:bodyPr wrap="square" lIns="0" tIns="0" rIns="0" bIns="0" rtlCol="0"/>
          <a:lstStyle/>
          <a:p>
            <a:endParaRPr dirty="0"/>
          </a:p>
        </p:txBody>
      </p:sp>
      <p:sp>
        <p:nvSpPr>
          <p:cNvPr id="34" name="object 30"/>
          <p:cNvSpPr/>
          <p:nvPr/>
        </p:nvSpPr>
        <p:spPr>
          <a:xfrm>
            <a:off x="2928773" y="1406551"/>
            <a:ext cx="305435" cy="256540"/>
          </a:xfrm>
          <a:custGeom>
            <a:avLst/>
            <a:gdLst/>
            <a:ahLst/>
            <a:cxnLst/>
            <a:rect l="l" t="t" r="r" b="b"/>
            <a:pathLst>
              <a:path w="305435" h="256539">
                <a:moveTo>
                  <a:pt x="0" y="0"/>
                </a:moveTo>
                <a:lnTo>
                  <a:pt x="305219" y="30149"/>
                </a:lnTo>
                <a:lnTo>
                  <a:pt x="97967" y="256235"/>
                </a:lnTo>
                <a:lnTo>
                  <a:pt x="0" y="0"/>
                </a:lnTo>
                <a:close/>
              </a:path>
            </a:pathLst>
          </a:custGeom>
          <a:ln w="25400">
            <a:solidFill>
              <a:srgbClr val="002776"/>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14</a:t>
            </a:fld>
            <a:endParaRPr lang="en-US" dirty="0"/>
          </a:p>
        </p:txBody>
      </p:sp>
    </p:spTree>
    <p:extLst>
      <p:ext uri="{BB962C8B-B14F-4D97-AF65-F5344CB8AC3E}">
        <p14:creationId xmlns:p14="http://schemas.microsoft.com/office/powerpoint/2010/main" val="166435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78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Modifications Roles and Responsibilities</a:t>
            </a:r>
            <a:endParaRPr spc="-5"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15</a:t>
            </a:fld>
            <a:endParaRPr lang="en-US" dirty="0"/>
          </a:p>
        </p:txBody>
      </p:sp>
      <p:sp>
        <p:nvSpPr>
          <p:cNvPr id="9" name="object 6"/>
          <p:cNvSpPr txBox="1"/>
          <p:nvPr/>
        </p:nvSpPr>
        <p:spPr>
          <a:xfrm>
            <a:off x="535761" y="1188506"/>
            <a:ext cx="7617460" cy="2185214"/>
          </a:xfrm>
          <a:prstGeom prst="rect">
            <a:avLst/>
          </a:prstGeom>
        </p:spPr>
        <p:txBody>
          <a:bodyPr vert="horz" wrap="square" lIns="0" tIns="0" rIns="0" bIns="0" rtlCol="0">
            <a:spAutoFit/>
          </a:bodyPr>
          <a:lstStyle/>
          <a:p>
            <a:pPr marL="12700" marR="5080">
              <a:spcBef>
                <a:spcPts val="600"/>
              </a:spcBef>
            </a:pPr>
            <a:r>
              <a:rPr lang="en-US" sz="1400" b="1" spc="-10" dirty="0">
                <a:solidFill>
                  <a:srgbClr val="091D5D"/>
                </a:solidFill>
                <a:latin typeface="Arial"/>
                <a:cs typeface="Arial"/>
              </a:rPr>
              <a:t>Provider Roles and Responsibilities</a:t>
            </a: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Provider </a:t>
            </a:r>
            <a:r>
              <a:rPr lang="en-US" sz="1400" b="1" spc="-5" dirty="0">
                <a:solidFill>
                  <a:srgbClr val="091D5D"/>
                </a:solidFill>
                <a:latin typeface="Arial"/>
                <a:cs typeface="Arial"/>
              </a:rPr>
              <a:t>Data Entry </a:t>
            </a:r>
            <a:r>
              <a:rPr lang="en-US" sz="1400" b="1" spc="-5" dirty="0" smtClean="0">
                <a:solidFill>
                  <a:srgbClr val="091D5D"/>
                </a:solidFill>
                <a:latin typeface="Arial"/>
                <a:cs typeface="Arial"/>
              </a:rPr>
              <a:t>User</a:t>
            </a:r>
            <a:endParaRPr lang="en-US" sz="1400" b="1" dirty="0">
              <a:solidFill>
                <a:srgbClr val="091D5D"/>
              </a:solidFill>
              <a:latin typeface="Arial"/>
              <a:cs typeface="Arial"/>
            </a:endParaRPr>
          </a:p>
          <a:p>
            <a:pPr marL="756285" lvl="1" indent="-286385">
              <a:spcBef>
                <a:spcPts val="595"/>
              </a:spcBef>
              <a:buClr>
                <a:srgbClr val="091D5D"/>
              </a:buClr>
              <a:buFont typeface="Courier New" panose="02070309020205020404" pitchFamily="49" charset="0"/>
              <a:buChar char="o"/>
              <a:tabLst>
                <a:tab pos="299720" algn="l"/>
              </a:tabLst>
            </a:pPr>
            <a:r>
              <a:rPr lang="en-US" sz="1400" spc="-5" dirty="0" smtClean="0">
                <a:solidFill>
                  <a:srgbClr val="091D5D"/>
                </a:solidFill>
                <a:latin typeface="Arial"/>
                <a:cs typeface="Arial"/>
              </a:rPr>
              <a:t>N/A</a:t>
            </a:r>
            <a:endParaRPr lang="en-US" sz="1400" dirty="0" smtClean="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1" spc="-5" dirty="0" smtClean="0">
                <a:solidFill>
                  <a:srgbClr val="091D5D"/>
                </a:solidFill>
                <a:latin typeface="Arial"/>
                <a:cs typeface="Arial"/>
              </a:rPr>
              <a:t>Provider </a:t>
            </a:r>
            <a:r>
              <a:rPr lang="en-US" sz="1400" b="1" spc="-5" dirty="0">
                <a:solidFill>
                  <a:srgbClr val="091D5D"/>
                </a:solidFill>
                <a:latin typeface="Arial"/>
                <a:cs typeface="Arial"/>
              </a:rPr>
              <a:t>S</a:t>
            </a:r>
            <a:r>
              <a:rPr lang="en-US" sz="1400" b="1" spc="-10" dirty="0">
                <a:solidFill>
                  <a:srgbClr val="091D5D"/>
                </a:solidFill>
                <a:latin typeface="Arial"/>
                <a:cs typeface="Arial"/>
              </a:rPr>
              <a:t>up</a:t>
            </a:r>
            <a:r>
              <a:rPr lang="en-US" sz="1400" b="1" spc="-5" dirty="0">
                <a:solidFill>
                  <a:srgbClr val="091D5D"/>
                </a:solidFill>
                <a:latin typeface="Arial"/>
                <a:cs typeface="Arial"/>
              </a:rPr>
              <a:t>e</a:t>
            </a:r>
            <a:r>
              <a:rPr lang="en-US" sz="1400" b="1" spc="5" dirty="0">
                <a:solidFill>
                  <a:srgbClr val="091D5D"/>
                </a:solidFill>
                <a:latin typeface="Arial"/>
                <a:cs typeface="Arial"/>
              </a:rPr>
              <a:t>r</a:t>
            </a:r>
            <a:r>
              <a:rPr lang="en-US" sz="1400" b="1" spc="-15" dirty="0">
                <a:solidFill>
                  <a:srgbClr val="091D5D"/>
                </a:solidFill>
                <a:latin typeface="Arial"/>
                <a:cs typeface="Arial"/>
              </a:rPr>
              <a:t>v</a:t>
            </a:r>
            <a:r>
              <a:rPr lang="en-US" sz="1400" b="1" spc="5" dirty="0">
                <a:solidFill>
                  <a:srgbClr val="091D5D"/>
                </a:solidFill>
                <a:latin typeface="Arial"/>
                <a:cs typeface="Arial"/>
              </a:rPr>
              <a:t>i</a:t>
            </a:r>
            <a:r>
              <a:rPr lang="en-US" sz="1400" b="1" spc="-5" dirty="0">
                <a:solidFill>
                  <a:srgbClr val="091D5D"/>
                </a:solidFill>
                <a:latin typeface="Arial"/>
                <a:cs typeface="Arial"/>
              </a:rPr>
              <a:t>s</a:t>
            </a:r>
            <a:r>
              <a:rPr lang="en-US" sz="1400" b="1" spc="-10" dirty="0">
                <a:solidFill>
                  <a:srgbClr val="091D5D"/>
                </a:solidFill>
                <a:latin typeface="Arial"/>
                <a:cs typeface="Arial"/>
              </a:rPr>
              <a:t>o</a:t>
            </a:r>
            <a:r>
              <a:rPr lang="en-US" sz="1400" b="1" spc="5" dirty="0">
                <a:solidFill>
                  <a:srgbClr val="091D5D"/>
                </a:solidFill>
                <a:latin typeface="Arial"/>
                <a:cs typeface="Arial"/>
              </a:rPr>
              <a:t>r</a:t>
            </a:r>
            <a:r>
              <a:rPr lang="en-US" sz="1400" b="1" spc="-5" dirty="0">
                <a:solidFill>
                  <a:srgbClr val="091D5D"/>
                </a:solidFill>
                <a:latin typeface="Arial"/>
                <a:cs typeface="Arial"/>
              </a:rPr>
              <a:t>s</a:t>
            </a:r>
            <a:r>
              <a:rPr lang="en-US" sz="1400" b="1" dirty="0">
                <a:solidFill>
                  <a:srgbClr val="091D5D"/>
                </a:solidFill>
                <a:latin typeface="Arial"/>
                <a:cs typeface="Arial"/>
              </a:rPr>
              <a:t> </a:t>
            </a:r>
            <a:r>
              <a:rPr lang="en-US" sz="1400" b="1" dirty="0" smtClean="0">
                <a:solidFill>
                  <a:srgbClr val="091D5D"/>
                </a:solidFill>
                <a:latin typeface="Arial"/>
                <a:cs typeface="Arial"/>
              </a:rPr>
              <a:t>Role</a:t>
            </a:r>
            <a:endParaRPr lang="en-US" sz="1400" b="1" spc="-30" dirty="0" smtClean="0">
              <a:solidFill>
                <a:srgbClr val="091D5D"/>
              </a:solidFill>
              <a:latin typeface="Arial"/>
              <a:cs typeface="Arial"/>
            </a:endParaRPr>
          </a:p>
          <a:p>
            <a:pPr marL="756285" lvl="1" indent="-286385">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Initiate a Modification</a:t>
            </a:r>
          </a:p>
          <a:p>
            <a:pPr marL="756285" lvl="1" indent="-286385">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Revise a Modification</a:t>
            </a:r>
          </a:p>
          <a:p>
            <a:pPr marL="756285" lvl="1" indent="-286385">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Submit for DDS Review</a:t>
            </a:r>
          </a:p>
          <a:p>
            <a:pPr marL="12700">
              <a:lnSpc>
                <a:spcPct val="100000"/>
              </a:lnSpc>
            </a:pPr>
            <a:endParaRPr lang="en-US" sz="1400" b="1" spc="-10" dirty="0" smtClean="0">
              <a:solidFill>
                <a:srgbClr val="091D5D"/>
              </a:solidFill>
              <a:latin typeface="Arial"/>
              <a:cs typeface="Arial"/>
            </a:endParaRPr>
          </a:p>
        </p:txBody>
      </p:sp>
    </p:spTree>
    <p:extLst>
      <p:ext uri="{BB962C8B-B14F-4D97-AF65-F5344CB8AC3E}">
        <p14:creationId xmlns:p14="http://schemas.microsoft.com/office/powerpoint/2010/main" val="175375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6611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98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Navigating to Modifications</a:t>
            </a:r>
            <a:endParaRPr spc="-5" dirty="0"/>
          </a:p>
        </p:txBody>
      </p:sp>
      <p:sp>
        <p:nvSpPr>
          <p:cNvPr id="7" name="object 4"/>
          <p:cNvSpPr txBox="1"/>
          <p:nvPr/>
        </p:nvSpPr>
        <p:spPr>
          <a:xfrm>
            <a:off x="535761" y="1188506"/>
            <a:ext cx="7820025" cy="1154162"/>
          </a:xfrm>
          <a:prstGeom prst="rect">
            <a:avLst/>
          </a:prstGeom>
        </p:spPr>
        <p:txBody>
          <a:bodyPr vert="horz" wrap="square" lIns="0" tIns="0" rIns="0" bIns="0" rtlCol="0">
            <a:spAutoFit/>
          </a:bodyPr>
          <a:lstStyle/>
          <a:p>
            <a:pPr marL="12700" marR="5080">
              <a:lnSpc>
                <a:spcPct val="100000"/>
              </a:lnSpc>
              <a:spcBef>
                <a:spcPts val="600"/>
              </a:spcBef>
              <a:buClr>
                <a:srgbClr val="091D5D"/>
              </a:buClr>
              <a:tabLst>
                <a:tab pos="299720" algn="l"/>
              </a:tabLst>
            </a:pPr>
            <a:r>
              <a:rPr lang="en-US" sz="1400" b="1" spc="-10" dirty="0">
                <a:solidFill>
                  <a:srgbClr val="091D5D"/>
                </a:solidFill>
                <a:latin typeface="Arial"/>
                <a:cs typeface="Arial"/>
              </a:rPr>
              <a:t>Click Modifications Tab on Individual Dashboard</a:t>
            </a:r>
          </a:p>
          <a:p>
            <a:pPr marL="12700" marR="5080">
              <a:spcBef>
                <a:spcPts val="600"/>
              </a:spcBef>
              <a:buClr>
                <a:srgbClr val="091D5D"/>
              </a:buClr>
              <a:tabLst>
                <a:tab pos="299720" algn="l"/>
              </a:tabLst>
            </a:pPr>
            <a:r>
              <a:rPr lang="en-US" sz="1400" spc="-15" dirty="0" smtClean="0">
                <a:solidFill>
                  <a:srgbClr val="091D5D"/>
                </a:solidFill>
                <a:latin typeface="Arial"/>
                <a:cs typeface="Arial"/>
              </a:rPr>
              <a:t>Navigate </a:t>
            </a:r>
            <a:r>
              <a:rPr lang="en-US" sz="1400" spc="-15" dirty="0">
                <a:solidFill>
                  <a:srgbClr val="091D5D"/>
                </a:solidFill>
                <a:latin typeface="Arial"/>
                <a:cs typeface="Arial"/>
              </a:rPr>
              <a:t>to the Modifications Review Switchboard from the Individual Dashboard. On the Individual dashboard, click the </a:t>
            </a:r>
            <a:r>
              <a:rPr lang="en-US" sz="1400" spc="-15" dirty="0" smtClean="0">
                <a:solidFill>
                  <a:srgbClr val="091D5D"/>
                </a:solidFill>
                <a:latin typeface="Arial"/>
                <a:cs typeface="Arial"/>
              </a:rPr>
              <a:t>“Modifications” </a:t>
            </a:r>
            <a:r>
              <a:rPr lang="en-US" sz="1400" spc="-15" dirty="0">
                <a:solidFill>
                  <a:srgbClr val="091D5D"/>
                </a:solidFill>
                <a:latin typeface="Arial"/>
                <a:cs typeface="Arial"/>
              </a:rPr>
              <a:t>tab</a:t>
            </a:r>
          </a:p>
          <a:p>
            <a:pPr marL="12700" marR="5080">
              <a:lnSpc>
                <a:spcPct val="100000"/>
              </a:lnSpc>
            </a:pPr>
            <a:endParaRPr lang="en-US" sz="1400" spc="-10" dirty="0">
              <a:solidFill>
                <a:srgbClr val="091D5D"/>
              </a:solidFill>
              <a:latin typeface="Arial"/>
              <a:cs typeface="Arial"/>
            </a:endParaRPr>
          </a:p>
          <a:p>
            <a:pPr marL="12700" marR="5080">
              <a:lnSpc>
                <a:spcPct val="100000"/>
              </a:lnSpc>
            </a:pPr>
            <a:endParaRPr lang="en-US" sz="1400" spc="-10" dirty="0">
              <a:solidFill>
                <a:srgbClr val="091D5D"/>
              </a:solidFill>
              <a:latin typeface="Arial"/>
              <a:cs typeface="Arial"/>
            </a:endParaRPr>
          </a:p>
        </p:txBody>
      </p:sp>
      <p:pic>
        <p:nvPicPr>
          <p:cNvPr id="10" name="Picture 309" descr="C:\Users\ZZIMME~1\AppData\Local\Temp\SNAGHTML23c42331.PNG"/>
          <p:cNvPicPr>
            <a:picLocks noChangeAspect="1" noChangeArrowheads="1"/>
          </p:cNvPicPr>
          <p:nvPr/>
        </p:nvPicPr>
        <p:blipFill rotWithShape="1">
          <a:blip r:embed="rId7">
            <a:extLst>
              <a:ext uri="{28A0092B-C50C-407E-A947-70E740481C1C}">
                <a14:useLocalDpi xmlns:a14="http://schemas.microsoft.com/office/drawing/2010/main" val="0"/>
              </a:ext>
            </a:extLst>
          </a:blip>
          <a:srcRect b="80081"/>
          <a:stretch/>
        </p:blipFill>
        <p:spPr bwMode="auto">
          <a:xfrm>
            <a:off x="1600200" y="3916681"/>
            <a:ext cx="534112" cy="4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9" descr="C:\Users\ZZIMME~1\AppData\Local\Temp\SNAGHTML23c42331.PNG"/>
          <p:cNvPicPr>
            <a:picLocks noChangeAspect="1" noChangeArrowheads="1"/>
          </p:cNvPicPr>
          <p:nvPr/>
        </p:nvPicPr>
        <p:blipFill rotWithShape="1">
          <a:blip r:embed="rId7">
            <a:extLst>
              <a:ext uri="{28A0092B-C50C-407E-A947-70E740481C1C}">
                <a14:useLocalDpi xmlns:a14="http://schemas.microsoft.com/office/drawing/2010/main" val="0"/>
              </a:ext>
            </a:extLst>
          </a:blip>
          <a:srcRect b="80081"/>
          <a:stretch/>
        </p:blipFill>
        <p:spPr bwMode="auto">
          <a:xfrm>
            <a:off x="1676400" y="3992881"/>
            <a:ext cx="534112" cy="45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9" descr="C:\Users\ZZIMME~1\AppData\Local\Temp\SNAGHTML23c42331.PNG"/>
          <p:cNvPicPr>
            <a:picLocks noChangeAspect="1" noChangeArrowheads="1"/>
          </p:cNvPicPr>
          <p:nvPr/>
        </p:nvPicPr>
        <p:blipFill rotWithShape="1">
          <a:blip r:embed="rId7">
            <a:extLst>
              <a:ext uri="{28A0092B-C50C-407E-A947-70E740481C1C}">
                <a14:useLocalDpi xmlns:a14="http://schemas.microsoft.com/office/drawing/2010/main" val="0"/>
              </a:ext>
            </a:extLst>
          </a:blip>
          <a:srcRect b="80081"/>
          <a:stretch/>
        </p:blipFill>
        <p:spPr bwMode="auto">
          <a:xfrm>
            <a:off x="1600200" y="4218019"/>
            <a:ext cx="556868" cy="159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3857713" y="4375326"/>
            <a:ext cx="1428571" cy="76190"/>
          </a:xfrm>
          <a:prstGeom prst="rect">
            <a:avLst/>
          </a:prstGeom>
        </p:spPr>
      </p:pic>
      <p:pic>
        <p:nvPicPr>
          <p:cNvPr id="8" name="Picture 7"/>
          <p:cNvPicPr>
            <a:picLocks noChangeAspect="1"/>
          </p:cNvPicPr>
          <p:nvPr/>
        </p:nvPicPr>
        <p:blipFill>
          <a:blip r:embed="rId8"/>
          <a:stretch>
            <a:fillRect/>
          </a:stretch>
        </p:blipFill>
        <p:spPr>
          <a:xfrm>
            <a:off x="1586313" y="4218019"/>
            <a:ext cx="714285" cy="267171"/>
          </a:xfrm>
          <a:prstGeom prst="rect">
            <a:avLst/>
          </a:prstGeom>
        </p:spPr>
      </p:pic>
      <p:pic>
        <p:nvPicPr>
          <p:cNvPr id="267353" name="Picture 89" descr="C:\Users\ZZIMME~1\AppData\Local\Temp\SNAGHTML1065b93f.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943" y="2900820"/>
            <a:ext cx="8022115" cy="38809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V="1">
            <a:off x="3657600" y="2590800"/>
            <a:ext cx="0" cy="2903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bject 25"/>
          <p:cNvSpPr/>
          <p:nvPr/>
        </p:nvSpPr>
        <p:spPr>
          <a:xfrm flipV="1">
            <a:off x="3352800" y="2895600"/>
            <a:ext cx="6096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11" name="Picture 10"/>
          <p:cNvPicPr>
            <a:picLocks noChangeAspect="1"/>
          </p:cNvPicPr>
          <p:nvPr/>
        </p:nvPicPr>
        <p:blipFill>
          <a:blip r:embed="rId10"/>
          <a:stretch>
            <a:fillRect/>
          </a:stretch>
        </p:blipFill>
        <p:spPr>
          <a:xfrm>
            <a:off x="3064598" y="2194806"/>
            <a:ext cx="1278802" cy="391892"/>
          </a:xfrm>
          <a:prstGeom prst="rect">
            <a:avLst/>
          </a:prstGeom>
        </p:spPr>
      </p:pic>
      <p:sp>
        <p:nvSpPr>
          <p:cNvPr id="20" name="object 25"/>
          <p:cNvSpPr/>
          <p:nvPr/>
        </p:nvSpPr>
        <p:spPr>
          <a:xfrm flipV="1">
            <a:off x="3037323" y="2209800"/>
            <a:ext cx="12954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16</a:t>
            </a:fld>
            <a:endParaRPr lang="en-US" dirty="0"/>
          </a:p>
        </p:txBody>
      </p:sp>
    </p:spTree>
    <p:extLst>
      <p:ext uri="{BB962C8B-B14F-4D97-AF65-F5344CB8AC3E}">
        <p14:creationId xmlns:p14="http://schemas.microsoft.com/office/powerpoint/2010/main" val="98714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666654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Provider Initiates a Modification</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17</a:t>
            </a:fld>
            <a:endParaRPr lang="en-US" dirty="0"/>
          </a:p>
        </p:txBody>
      </p:sp>
    </p:spTree>
    <p:extLst>
      <p:ext uri="{BB962C8B-B14F-4D97-AF65-F5344CB8AC3E}">
        <p14:creationId xmlns:p14="http://schemas.microsoft.com/office/powerpoint/2010/main" val="234889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4" name="object 4"/>
          <p:cNvSpPr txBox="1"/>
          <p:nvPr/>
        </p:nvSpPr>
        <p:spPr>
          <a:xfrm>
            <a:off x="535761" y="1188506"/>
            <a:ext cx="7820025" cy="1615827"/>
          </a:xfrm>
          <a:prstGeom prst="rect">
            <a:avLst/>
          </a:prstGeom>
        </p:spPr>
        <p:txBody>
          <a:bodyPr vert="horz" wrap="square" lIns="0" tIns="0" rIns="0" bIns="0" rtlCol="0">
            <a:spAutoFit/>
          </a:bodyPr>
          <a:lstStyle/>
          <a:p>
            <a:pPr marL="12700" marR="5080">
              <a:lnSpc>
                <a:spcPct val="100000"/>
              </a:lnSpc>
            </a:pPr>
            <a:r>
              <a:rPr sz="1400" b="1" spc="-10" dirty="0">
                <a:solidFill>
                  <a:srgbClr val="091D5D"/>
                </a:solidFill>
                <a:latin typeface="Arial"/>
                <a:cs typeface="Arial"/>
              </a:rPr>
              <a:t>D</a:t>
            </a:r>
            <a:r>
              <a:rPr sz="1400" b="1" spc="-5" dirty="0">
                <a:solidFill>
                  <a:srgbClr val="091D5D"/>
                </a:solidFill>
                <a:latin typeface="Arial"/>
                <a:cs typeface="Arial"/>
              </a:rPr>
              <a:t>esc</a:t>
            </a:r>
            <a:r>
              <a:rPr sz="1400" b="1" spc="5" dirty="0">
                <a:solidFill>
                  <a:srgbClr val="091D5D"/>
                </a:solidFill>
                <a:latin typeface="Arial"/>
                <a:cs typeface="Arial"/>
              </a:rPr>
              <a:t>ri</a:t>
            </a:r>
            <a:r>
              <a:rPr sz="1400" b="1" spc="-10" dirty="0">
                <a:solidFill>
                  <a:srgbClr val="091D5D"/>
                </a:solidFill>
                <a:latin typeface="Arial"/>
                <a:cs typeface="Arial"/>
              </a:rPr>
              <a:t>p</a:t>
            </a:r>
            <a:r>
              <a:rPr sz="1400" b="1" dirty="0">
                <a:solidFill>
                  <a:srgbClr val="091D5D"/>
                </a:solidFill>
                <a:latin typeface="Arial"/>
                <a:cs typeface="Arial"/>
              </a:rPr>
              <a:t>t</a:t>
            </a:r>
            <a:r>
              <a:rPr sz="1400" b="1" spc="5" dirty="0">
                <a:solidFill>
                  <a:srgbClr val="091D5D"/>
                </a:solidFill>
                <a:latin typeface="Arial"/>
                <a:cs typeface="Arial"/>
              </a:rPr>
              <a:t>i</a:t>
            </a:r>
            <a:r>
              <a:rPr sz="1400" b="1" spc="-10" dirty="0">
                <a:solidFill>
                  <a:srgbClr val="091D5D"/>
                </a:solidFill>
                <a:latin typeface="Arial"/>
                <a:cs typeface="Arial"/>
              </a:rPr>
              <a:t>on</a:t>
            </a:r>
            <a:r>
              <a:rPr sz="1400" b="1" dirty="0">
                <a:solidFill>
                  <a:srgbClr val="091D5D"/>
                </a:solidFill>
                <a:latin typeface="Arial"/>
                <a:cs typeface="Arial"/>
              </a:rPr>
              <a:t>:</a:t>
            </a:r>
            <a:r>
              <a:rPr sz="1400" b="1" spc="-55" dirty="0">
                <a:solidFill>
                  <a:srgbClr val="091D5D"/>
                </a:solidFill>
                <a:latin typeface="Arial"/>
                <a:cs typeface="Arial"/>
              </a:rPr>
              <a:t> </a:t>
            </a:r>
            <a:r>
              <a:rPr lang="en-US" sz="1400" spc="-10" dirty="0">
                <a:solidFill>
                  <a:srgbClr val="091D5D"/>
                </a:solidFill>
                <a:latin typeface="Arial"/>
                <a:cs typeface="Arial"/>
              </a:rPr>
              <a:t>Provider Supervisors can initiate an </a:t>
            </a:r>
            <a:r>
              <a:rPr lang="en-US" sz="1400" spc="-10" dirty="0" smtClean="0">
                <a:solidFill>
                  <a:srgbClr val="091D5D"/>
                </a:solidFill>
                <a:latin typeface="Arial"/>
                <a:cs typeface="Arial"/>
              </a:rPr>
              <a:t>Modification </a:t>
            </a:r>
            <a:r>
              <a:rPr lang="en-US" sz="1400" spc="-10" dirty="0">
                <a:solidFill>
                  <a:srgbClr val="091D5D"/>
                </a:solidFill>
                <a:latin typeface="Arial"/>
                <a:cs typeface="Arial"/>
              </a:rPr>
              <a:t>once a Full or Update Year ISP has </a:t>
            </a:r>
            <a:r>
              <a:rPr lang="en-US" sz="1400" spc="-10" dirty="0" smtClean="0">
                <a:solidFill>
                  <a:srgbClr val="091D5D"/>
                </a:solidFill>
                <a:latin typeface="Arial"/>
                <a:cs typeface="Arial"/>
              </a:rPr>
              <a:t>been locked. A </a:t>
            </a:r>
            <a:r>
              <a:rPr lang="en-US" sz="1400" spc="-10" dirty="0">
                <a:solidFill>
                  <a:srgbClr val="091D5D"/>
                </a:solidFill>
                <a:latin typeface="Arial"/>
                <a:cs typeface="Arial"/>
              </a:rPr>
              <a:t>single modification initiated by a Provider can include any combination of the following elements: Goals, Objective Support Strategy, Residential Support / Behavior </a:t>
            </a:r>
            <a:r>
              <a:rPr lang="en-US" sz="1400" spc="-10" dirty="0" smtClean="0">
                <a:solidFill>
                  <a:srgbClr val="091D5D"/>
                </a:solidFill>
                <a:latin typeface="Arial"/>
                <a:cs typeface="Arial"/>
              </a:rPr>
              <a:t>Plan / Other</a:t>
            </a:r>
            <a:endParaRPr lang="en-US" sz="1400" spc="-10" dirty="0">
              <a:solidFill>
                <a:srgbClr val="091D5D"/>
              </a:solidFill>
              <a:latin typeface="Arial"/>
              <a:cs typeface="Arial"/>
            </a:endParaRPr>
          </a:p>
          <a:p>
            <a:pPr marL="12700" marR="5080">
              <a:lnSpc>
                <a:spcPct val="100000"/>
              </a:lnSpc>
            </a:pPr>
            <a:endParaRPr sz="1100" dirty="0">
              <a:latin typeface="Times New Roman"/>
              <a:cs typeface="Times New Roman"/>
            </a:endParaRPr>
          </a:p>
          <a:p>
            <a:pPr marL="12700">
              <a:lnSpc>
                <a:spcPct val="100000"/>
              </a:lnSpc>
            </a:pPr>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Provider Data Entry User</a:t>
            </a:r>
            <a:r>
              <a:rPr sz="1400" b="1" dirty="0" smtClean="0">
                <a:solidFill>
                  <a:srgbClr val="091D5D"/>
                </a:solidFill>
                <a:latin typeface="Arial"/>
                <a:cs typeface="Arial"/>
              </a:rPr>
              <a:t>:</a:t>
            </a:r>
            <a:r>
              <a:rPr sz="1400" b="1" spc="-45" dirty="0" smtClean="0">
                <a:solidFill>
                  <a:srgbClr val="091D5D"/>
                </a:solidFill>
                <a:latin typeface="Arial"/>
                <a:cs typeface="Arial"/>
              </a:rPr>
              <a:t> </a:t>
            </a:r>
            <a:r>
              <a:rPr lang="en-US" sz="1400" spc="-5" dirty="0" smtClean="0">
                <a:solidFill>
                  <a:srgbClr val="091D5D"/>
                </a:solidFill>
                <a:latin typeface="Arial"/>
                <a:cs typeface="Arial"/>
              </a:rPr>
              <a:t>N/A</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Provider </a:t>
            </a:r>
            <a:r>
              <a:rPr sz="1400" b="1" spc="-5" dirty="0" smtClean="0">
                <a:solidFill>
                  <a:srgbClr val="091D5D"/>
                </a:solidFill>
                <a:latin typeface="Arial"/>
                <a:cs typeface="Arial"/>
              </a:rPr>
              <a:t>S</a:t>
            </a:r>
            <a:r>
              <a:rPr sz="1400" b="1" spc="-10" dirty="0" smtClean="0">
                <a:solidFill>
                  <a:srgbClr val="091D5D"/>
                </a:solidFill>
                <a:latin typeface="Arial"/>
                <a:cs typeface="Arial"/>
              </a:rPr>
              <a:t>up</a:t>
            </a:r>
            <a:r>
              <a:rPr sz="1400" b="1" spc="-5" dirty="0" smtClean="0">
                <a:solidFill>
                  <a:srgbClr val="091D5D"/>
                </a:solidFill>
                <a:latin typeface="Arial"/>
                <a:cs typeface="Arial"/>
              </a:rPr>
              <a:t>e</a:t>
            </a:r>
            <a:r>
              <a:rPr sz="1400" b="1" spc="5" dirty="0" smtClean="0">
                <a:solidFill>
                  <a:srgbClr val="091D5D"/>
                </a:solidFill>
                <a:latin typeface="Arial"/>
                <a:cs typeface="Arial"/>
              </a:rPr>
              <a:t>r</a:t>
            </a:r>
            <a:r>
              <a:rPr sz="1400" b="1" spc="-15" dirty="0" smtClean="0">
                <a:solidFill>
                  <a:srgbClr val="091D5D"/>
                </a:solidFill>
                <a:latin typeface="Arial"/>
                <a:cs typeface="Arial"/>
              </a:rPr>
              <a:t>v</a:t>
            </a:r>
            <a:r>
              <a:rPr sz="1400" b="1" spc="5" dirty="0" smtClean="0">
                <a:solidFill>
                  <a:srgbClr val="091D5D"/>
                </a:solidFill>
                <a:latin typeface="Arial"/>
                <a:cs typeface="Arial"/>
              </a:rPr>
              <a:t>i</a:t>
            </a:r>
            <a:r>
              <a:rPr sz="1400" b="1" spc="-5" dirty="0" smtClean="0">
                <a:solidFill>
                  <a:srgbClr val="091D5D"/>
                </a:solidFill>
                <a:latin typeface="Arial"/>
                <a:cs typeface="Arial"/>
              </a:rPr>
              <a:t>s</a:t>
            </a:r>
            <a:r>
              <a:rPr sz="1400" b="1" spc="-10" dirty="0" smtClean="0">
                <a:solidFill>
                  <a:srgbClr val="091D5D"/>
                </a:solidFill>
                <a:latin typeface="Arial"/>
                <a:cs typeface="Arial"/>
              </a:rPr>
              <a:t>o</a:t>
            </a:r>
            <a:r>
              <a:rPr sz="1400" b="1" spc="5" dirty="0" smtClean="0">
                <a:solidFill>
                  <a:srgbClr val="091D5D"/>
                </a:solidFill>
                <a:latin typeface="Arial"/>
                <a:cs typeface="Arial"/>
              </a:rPr>
              <a:t>r</a:t>
            </a:r>
            <a:r>
              <a:rPr sz="1400" b="1" dirty="0" smtClean="0">
                <a:solidFill>
                  <a:srgbClr val="091D5D"/>
                </a:solidFill>
                <a:latin typeface="Arial"/>
                <a:cs typeface="Arial"/>
              </a:rPr>
              <a:t>:</a:t>
            </a:r>
            <a:r>
              <a:rPr sz="1400" b="1" spc="-30" dirty="0" smtClean="0">
                <a:solidFill>
                  <a:srgbClr val="091D5D"/>
                </a:solidFill>
                <a:latin typeface="Arial"/>
                <a:cs typeface="Arial"/>
              </a:rPr>
              <a:t> </a:t>
            </a:r>
            <a:r>
              <a:rPr lang="en-US" sz="1400" spc="-5" dirty="0">
                <a:solidFill>
                  <a:srgbClr val="091D5D"/>
                </a:solidFill>
                <a:latin typeface="Arial"/>
                <a:cs typeface="Arial"/>
              </a:rPr>
              <a:t>Initiate a Modification</a:t>
            </a:r>
            <a:endParaRPr lang="en-US" sz="1400" dirty="0">
              <a:latin typeface="Arial"/>
              <a:cs typeface="Arial"/>
            </a:endParaRPr>
          </a:p>
        </p:txBody>
      </p:sp>
      <p:sp>
        <p:nvSpPr>
          <p:cNvPr id="9"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18</a:t>
            </a:fld>
            <a:endParaRPr lang="en-US" dirty="0"/>
          </a:p>
        </p:txBody>
      </p:sp>
      <p:pic>
        <p:nvPicPr>
          <p:cNvPr id="7" name="Picture 6"/>
          <p:cNvPicPr>
            <a:picLocks noChangeAspect="1"/>
          </p:cNvPicPr>
          <p:nvPr/>
        </p:nvPicPr>
        <p:blipFill>
          <a:blip r:embed="rId3"/>
          <a:stretch>
            <a:fillRect/>
          </a:stretch>
        </p:blipFill>
        <p:spPr>
          <a:xfrm>
            <a:off x="723900" y="3581400"/>
            <a:ext cx="7696200" cy="2640907"/>
          </a:xfrm>
          <a:prstGeom prst="rect">
            <a:avLst/>
          </a:prstGeom>
        </p:spPr>
      </p:pic>
    </p:spTree>
    <p:extLst>
      <p:ext uri="{BB962C8B-B14F-4D97-AF65-F5344CB8AC3E}">
        <p14:creationId xmlns:p14="http://schemas.microsoft.com/office/powerpoint/2010/main" val="181913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35" name="object 6"/>
          <p:cNvSpPr txBox="1"/>
          <p:nvPr/>
        </p:nvSpPr>
        <p:spPr>
          <a:xfrm>
            <a:off x="535940" y="2057400"/>
            <a:ext cx="7242175"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a:solidFill>
                  <a:srgbClr val="091D5D"/>
                </a:solidFill>
                <a:latin typeface="Arial"/>
                <a:cs typeface="Arial"/>
              </a:rPr>
              <a:t>Navigate </a:t>
            </a:r>
            <a:r>
              <a:rPr lang="en-US" sz="1400" b="1" spc="-5" dirty="0" smtClean="0">
                <a:solidFill>
                  <a:srgbClr val="091D5D"/>
                </a:solidFill>
                <a:latin typeface="Arial"/>
                <a:cs typeface="Arial"/>
              </a:rPr>
              <a:t>to Individual Dashboard </a:t>
            </a:r>
            <a:r>
              <a:rPr lang="en-US" sz="1400" b="1" spc="-5" dirty="0">
                <a:solidFill>
                  <a:srgbClr val="091D5D"/>
                </a:solidFill>
                <a:latin typeface="Arial"/>
                <a:cs typeface="Arial"/>
              </a:rPr>
              <a:t>&amp; Select </a:t>
            </a:r>
            <a:r>
              <a:rPr lang="en-US" sz="1400" b="1" spc="-5" dirty="0" smtClean="0">
                <a:solidFill>
                  <a:srgbClr val="091D5D"/>
                </a:solidFill>
                <a:latin typeface="Arial"/>
                <a:cs typeface="Arial"/>
              </a:rPr>
              <a:t>“Modifications”</a:t>
            </a:r>
            <a:endParaRPr lang="en-US" sz="1400" b="1" spc="-5" dirty="0">
              <a:solidFill>
                <a:srgbClr val="091D5D"/>
              </a:solidFill>
              <a:latin typeface="Arial"/>
              <a:cs typeface="Arial"/>
            </a:endParaRPr>
          </a:p>
          <a:p>
            <a:pPr marL="12700">
              <a:lnSpc>
                <a:spcPct val="100000"/>
              </a:lnSpc>
            </a:pPr>
            <a:endParaRPr sz="1200" b="1" spc="-10" dirty="0" smtClean="0">
              <a:solidFill>
                <a:srgbClr val="091D5D"/>
              </a:solidFill>
              <a:latin typeface="Arial"/>
              <a:cs typeface="Arial"/>
            </a:endParaRPr>
          </a:p>
          <a:p>
            <a:pPr marL="12700"/>
            <a:r>
              <a:rPr lang="en-US" sz="1400" dirty="0">
                <a:solidFill>
                  <a:srgbClr val="091D5D"/>
                </a:solidFill>
                <a:latin typeface="Arial"/>
                <a:cs typeface="Arial"/>
              </a:rPr>
              <a:t>Navigate to the Individual Dashboard. Select the “Modifications” </a:t>
            </a:r>
            <a:r>
              <a:rPr lang="en-US" sz="1400" dirty="0" smtClean="0">
                <a:solidFill>
                  <a:srgbClr val="091D5D"/>
                </a:solidFill>
                <a:latin typeface="Arial"/>
                <a:cs typeface="Arial"/>
              </a:rPr>
              <a:t>tab.</a:t>
            </a:r>
            <a:endParaRPr lang="en-US" sz="1400" dirty="0">
              <a:solidFill>
                <a:srgbClr val="091D5D"/>
              </a:solidFill>
              <a:latin typeface="Arial"/>
              <a:cs typeface="Arial"/>
            </a:endParaRPr>
          </a:p>
        </p:txBody>
      </p:sp>
      <p:grpSp>
        <p:nvGrpSpPr>
          <p:cNvPr id="40" name="Group 39"/>
          <p:cNvGrpSpPr/>
          <p:nvPr/>
        </p:nvGrpSpPr>
        <p:grpSpPr>
          <a:xfrm>
            <a:off x="1203198" y="1066800"/>
            <a:ext cx="6737604" cy="923330"/>
            <a:chOff x="613410" y="1143000"/>
            <a:chExt cx="6737604" cy="923330"/>
          </a:xfrm>
          <a:noFill/>
        </p:grpSpPr>
        <p:grpSp>
          <p:nvGrpSpPr>
            <p:cNvPr id="41" name="Group 40"/>
            <p:cNvGrpSpPr/>
            <p:nvPr/>
          </p:nvGrpSpPr>
          <p:grpSpPr>
            <a:xfrm>
              <a:off x="613410" y="1144524"/>
              <a:ext cx="982980" cy="879475"/>
              <a:chOff x="1789176" y="1144524"/>
              <a:chExt cx="982980" cy="879475"/>
            </a:xfrm>
            <a:grpFill/>
          </p:grpSpPr>
          <p:sp>
            <p:nvSpPr>
              <p:cNvPr id="6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2" name="Group 41"/>
            <p:cNvGrpSpPr/>
            <p:nvPr/>
          </p:nvGrpSpPr>
          <p:grpSpPr>
            <a:xfrm>
              <a:off x="1766316" y="1143000"/>
              <a:ext cx="990600" cy="923330"/>
              <a:chOff x="2971800" y="1143000"/>
              <a:chExt cx="990600" cy="923330"/>
            </a:xfrm>
            <a:grpFill/>
          </p:grpSpPr>
          <p:sp>
            <p:nvSpPr>
              <p:cNvPr id="6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3" name="Group 42"/>
            <p:cNvGrpSpPr/>
            <p:nvPr/>
          </p:nvGrpSpPr>
          <p:grpSpPr>
            <a:xfrm>
              <a:off x="2926842" y="1143000"/>
              <a:ext cx="982980" cy="879475"/>
              <a:chOff x="4075176" y="1143000"/>
              <a:chExt cx="982980" cy="879475"/>
            </a:xfrm>
            <a:grpFill/>
          </p:grpSpPr>
          <p:sp>
            <p:nvSpPr>
              <p:cNvPr id="5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4" name="Group 43"/>
            <p:cNvGrpSpPr/>
            <p:nvPr/>
          </p:nvGrpSpPr>
          <p:grpSpPr>
            <a:xfrm>
              <a:off x="4079748"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5" name="Group 44"/>
            <p:cNvGrpSpPr/>
            <p:nvPr/>
          </p:nvGrpSpPr>
          <p:grpSpPr>
            <a:xfrm>
              <a:off x="523265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6" name="Straight Arrow Connector 45"/>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36803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1" name="Straight Arrow Connector 50"/>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3"/>
          <a:stretch>
            <a:fillRect/>
          </a:stretch>
        </p:blipFill>
        <p:spPr>
          <a:xfrm>
            <a:off x="1600200" y="4022547"/>
            <a:ext cx="847619" cy="285714"/>
          </a:xfrm>
          <a:prstGeom prst="rect">
            <a:avLst/>
          </a:prstGeom>
        </p:spPr>
      </p:pic>
      <p:pic>
        <p:nvPicPr>
          <p:cNvPr id="6" name="Picture 5"/>
          <p:cNvPicPr>
            <a:picLocks noChangeAspect="1"/>
          </p:cNvPicPr>
          <p:nvPr/>
        </p:nvPicPr>
        <p:blipFill>
          <a:blip r:embed="rId3"/>
          <a:stretch>
            <a:fillRect/>
          </a:stretch>
        </p:blipFill>
        <p:spPr>
          <a:xfrm>
            <a:off x="4008120" y="4164615"/>
            <a:ext cx="1502802" cy="93558"/>
          </a:xfrm>
          <a:prstGeom prst="rect">
            <a:avLst/>
          </a:prstGeom>
        </p:spPr>
      </p:pic>
      <p:pic>
        <p:nvPicPr>
          <p:cNvPr id="36" name="Picture 309" descr="C:\Users\ZZIMME~1\AppData\Local\Temp\SNAGHTML23c42331.PNG"/>
          <p:cNvPicPr>
            <a:picLocks noChangeAspect="1" noChangeArrowheads="1"/>
          </p:cNvPicPr>
          <p:nvPr/>
        </p:nvPicPr>
        <p:blipFill rotWithShape="1">
          <a:blip r:embed="rId4">
            <a:extLst>
              <a:ext uri="{28A0092B-C50C-407E-A947-70E740481C1C}">
                <a14:useLocalDpi xmlns:a14="http://schemas.microsoft.com/office/drawing/2010/main" val="0"/>
              </a:ext>
            </a:extLst>
          </a:blip>
          <a:srcRect b="80081"/>
          <a:stretch/>
        </p:blipFill>
        <p:spPr bwMode="auto">
          <a:xfrm>
            <a:off x="1643993" y="4238637"/>
            <a:ext cx="446526" cy="382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9" descr="C:\Users\ZZIMME~1\AppData\Local\Temp\SNAGHTML23c42331.PNG"/>
          <p:cNvPicPr>
            <a:picLocks noChangeAspect="1" noChangeArrowheads="1"/>
          </p:cNvPicPr>
          <p:nvPr/>
        </p:nvPicPr>
        <p:blipFill rotWithShape="1">
          <a:blip r:embed="rId4">
            <a:extLst>
              <a:ext uri="{28A0092B-C50C-407E-A947-70E740481C1C}">
                <a14:useLocalDpi xmlns:a14="http://schemas.microsoft.com/office/drawing/2010/main" val="0"/>
              </a:ext>
            </a:extLst>
          </a:blip>
          <a:srcRect b="80081"/>
          <a:stretch/>
        </p:blipFill>
        <p:spPr bwMode="auto">
          <a:xfrm>
            <a:off x="1720193" y="4314837"/>
            <a:ext cx="446526" cy="3822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9" descr="C:\Users\ZZIMME~1\AppData\Local\Temp\SNAGHTML23c42331.PNG"/>
          <p:cNvPicPr>
            <a:picLocks noChangeAspect="1" noChangeArrowheads="1"/>
          </p:cNvPicPr>
          <p:nvPr/>
        </p:nvPicPr>
        <p:blipFill rotWithShape="1">
          <a:blip r:embed="rId4">
            <a:extLst>
              <a:ext uri="{28A0092B-C50C-407E-A947-70E740481C1C}">
                <a14:useLocalDpi xmlns:a14="http://schemas.microsoft.com/office/drawing/2010/main" val="0"/>
              </a:ext>
            </a:extLst>
          </a:blip>
          <a:srcRect b="80081"/>
          <a:stretch/>
        </p:blipFill>
        <p:spPr bwMode="auto">
          <a:xfrm>
            <a:off x="1645859" y="4549287"/>
            <a:ext cx="465550" cy="13316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p:cNvPicPr>
          <p:nvPr/>
        </p:nvPicPr>
        <p:blipFill>
          <a:blip r:embed="rId5"/>
          <a:stretch>
            <a:fillRect/>
          </a:stretch>
        </p:blipFill>
        <p:spPr>
          <a:xfrm>
            <a:off x="3974844" y="4699780"/>
            <a:ext cx="1194309" cy="63696"/>
          </a:xfrm>
          <a:prstGeom prst="rect">
            <a:avLst/>
          </a:prstGeom>
        </p:spPr>
      </p:pic>
      <p:pic>
        <p:nvPicPr>
          <p:cNvPr id="66" name="Picture 65"/>
          <p:cNvPicPr>
            <a:picLocks noChangeAspect="1"/>
          </p:cNvPicPr>
          <p:nvPr/>
        </p:nvPicPr>
        <p:blipFill>
          <a:blip r:embed="rId5"/>
          <a:stretch>
            <a:fillRect/>
          </a:stretch>
        </p:blipFill>
        <p:spPr>
          <a:xfrm>
            <a:off x="1644878" y="4558131"/>
            <a:ext cx="597155" cy="223360"/>
          </a:xfrm>
          <a:prstGeom prst="rect">
            <a:avLst/>
          </a:prstGeom>
        </p:spPr>
      </p:pic>
      <p:pic>
        <p:nvPicPr>
          <p:cNvPr id="67" name="Picture 89" descr="C:\Users\ZZIMME~1\AppData\Local\Temp\SNAGHTML1065b93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8686" y="3537234"/>
            <a:ext cx="6706629" cy="3244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8" name="Straight Arrow Connector 67"/>
          <p:cNvCxnSpPr/>
          <p:nvPr/>
        </p:nvCxnSpPr>
        <p:spPr>
          <a:xfrm flipV="1">
            <a:off x="3810000" y="3276600"/>
            <a:ext cx="0" cy="242766"/>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object 25"/>
          <p:cNvSpPr/>
          <p:nvPr/>
        </p:nvSpPr>
        <p:spPr>
          <a:xfrm flipV="1">
            <a:off x="3505200" y="3542687"/>
            <a:ext cx="609600" cy="191113"/>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70" name="Picture 69"/>
          <p:cNvPicPr>
            <a:picLocks noChangeAspect="1"/>
          </p:cNvPicPr>
          <p:nvPr/>
        </p:nvPicPr>
        <p:blipFill>
          <a:blip r:embed="rId7"/>
          <a:stretch>
            <a:fillRect/>
          </a:stretch>
        </p:blipFill>
        <p:spPr>
          <a:xfrm>
            <a:off x="3240129" y="2939013"/>
            <a:ext cx="1101495" cy="337555"/>
          </a:xfrm>
          <a:prstGeom prst="rect">
            <a:avLst/>
          </a:prstGeom>
        </p:spPr>
      </p:pic>
      <p:sp>
        <p:nvSpPr>
          <p:cNvPr id="71" name="object 25"/>
          <p:cNvSpPr/>
          <p:nvPr/>
        </p:nvSpPr>
        <p:spPr>
          <a:xfrm flipV="1">
            <a:off x="3200400" y="2971799"/>
            <a:ext cx="1143000" cy="31852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19</a:t>
            </a:fld>
            <a:endParaRPr lang="en-US" dirty="0"/>
          </a:p>
        </p:txBody>
      </p:sp>
    </p:spTree>
    <p:extLst>
      <p:ext uri="{BB962C8B-B14F-4D97-AF65-F5344CB8AC3E}">
        <p14:creationId xmlns:p14="http://schemas.microsoft.com/office/powerpoint/2010/main" val="2767677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580948"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 5: </a:t>
            </a:r>
            <a:r>
              <a:rPr lang="en-US" sz="2400" b="1" spc="-5" dirty="0">
                <a:solidFill>
                  <a:srgbClr val="FFFFFF"/>
                </a:solidFill>
                <a:latin typeface="Arial"/>
                <a:cs typeface="Arial"/>
              </a:rPr>
              <a:t>Area </a:t>
            </a:r>
            <a:r>
              <a:rPr lang="en-US" sz="2400" b="1" spc="-5" dirty="0" smtClean="0">
                <a:solidFill>
                  <a:srgbClr val="FFFFFF"/>
                </a:solidFill>
                <a:latin typeface="Arial"/>
                <a:cs typeface="Arial"/>
              </a:rPr>
              <a:t>Office Director </a:t>
            </a:r>
            <a:r>
              <a:rPr lang="en-US" sz="2400" b="1" spc="-5" dirty="0">
                <a:solidFill>
                  <a:srgbClr val="FFFFFF"/>
                </a:solidFill>
                <a:latin typeface="Arial"/>
                <a:cs typeface="Arial"/>
              </a:rPr>
              <a:t>Approval of the ISP</a:t>
            </a:r>
            <a:endParaRPr sz="2400" dirty="0">
              <a:solidFill>
                <a:prstClr val="black"/>
              </a:solidFill>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solidFill>
                      <a:prstClr val="black"/>
                    </a:solidFill>
                    <a:latin typeface="Arial"/>
                    <a:cs typeface="Arial"/>
                  </a:endParaRP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8" name="object 10"/>
                <p:cNvSpPr txBox="1"/>
                <p:nvPr/>
              </p:nvSpPr>
              <p:spPr>
                <a:xfrm>
                  <a:off x="5795248" y="6546172"/>
                  <a:ext cx="592455" cy="338554"/>
                </a:xfrm>
                <a:prstGeom prst="rect">
                  <a:avLst/>
                </a:prstGeom>
                <a:solidFill>
                  <a:schemeClr val="bg2"/>
                </a:solidFill>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5" dirty="0" smtClean="0">
                      <a:solidFill>
                        <a:srgbClr val="002060"/>
                      </a:solidFill>
                      <a:latin typeface="Arial"/>
                      <a:cs typeface="Arial"/>
                    </a:rPr>
                    <a:t> </a:t>
                  </a:r>
                  <a:r>
                    <a:rPr sz="1100" spc="-5" dirty="0">
                      <a:solidFill>
                        <a:srgbClr val="002060"/>
                      </a:solidFill>
                      <a:latin typeface="Arial"/>
                      <a:cs typeface="Arial"/>
                    </a:rPr>
                    <a:t>4</a:t>
                  </a: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solidFill>
                      <a:prstClr val="black"/>
                    </a:solidFill>
                  </a:endParaRPr>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10" dirty="0" smtClean="0">
                      <a:solidFill>
                        <a:prstClr val="white"/>
                      </a:solidFill>
                      <a:latin typeface="Arial"/>
                      <a:cs typeface="Arial"/>
                    </a:rPr>
                    <a:t>Chapter</a:t>
                  </a:r>
                  <a:r>
                    <a:rPr sz="1100" spc="-10" dirty="0" smtClean="0">
                      <a:solidFill>
                        <a:srgbClr val="1F497D"/>
                      </a:solidFill>
                      <a:latin typeface="Arial"/>
                      <a:cs typeface="Arial"/>
                    </a:rPr>
                    <a:t> </a:t>
                  </a:r>
                  <a:r>
                    <a:rPr lang="en-US" sz="1100" dirty="0">
                      <a:solidFill>
                        <a:schemeClr val="bg1"/>
                      </a:solidFill>
                      <a:latin typeface="Arial"/>
                      <a:cs typeface="Arial"/>
                    </a:rPr>
                    <a:t>5</a:t>
                  </a:r>
                  <a:endParaRPr sz="1100" dirty="0">
                    <a:solidFill>
                      <a:schemeClr val="bg1"/>
                    </a:solidFill>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7"/>
          </p:nvPr>
        </p:nvSpPr>
        <p:spPr/>
        <p:txBody>
          <a:bodyPr/>
          <a:lstStyle/>
          <a:p>
            <a:pPr algn="r"/>
            <a:fld id="{81D60167-4931-47E6-BA6A-407CBD079E47}" type="slidenum">
              <a:rPr lang="en-US" smtClean="0"/>
              <a:pPr algn="r"/>
              <a:t>2</a:t>
            </a:fld>
            <a:endParaRPr lang="en-US" dirty="0"/>
          </a:p>
        </p:txBody>
      </p:sp>
    </p:spTree>
    <p:extLst>
      <p:ext uri="{BB962C8B-B14F-4D97-AF65-F5344CB8AC3E}">
        <p14:creationId xmlns:p14="http://schemas.microsoft.com/office/powerpoint/2010/main" val="416650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50" name="object 6"/>
          <p:cNvSpPr txBox="1"/>
          <p:nvPr/>
        </p:nvSpPr>
        <p:spPr>
          <a:xfrm>
            <a:off x="535940" y="2057400"/>
            <a:ext cx="7947659" cy="800219"/>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2</a:t>
            </a:r>
            <a:r>
              <a:rPr sz="1400" b="1" dirty="0" smtClean="0">
                <a:solidFill>
                  <a:srgbClr val="091D5D"/>
                </a:solidFill>
                <a:latin typeface="Arial"/>
                <a:cs typeface="Arial"/>
              </a:rPr>
              <a:t>:</a:t>
            </a:r>
            <a:r>
              <a:rPr lang="en-US" sz="1400" b="1" dirty="0">
                <a:solidFill>
                  <a:srgbClr val="091D5D"/>
                </a:solidFill>
                <a:latin typeface="Arial"/>
                <a:cs typeface="Arial"/>
              </a:rPr>
              <a:t> Click on “Add New </a:t>
            </a:r>
            <a:r>
              <a:rPr lang="en-US" sz="1400" b="1" dirty="0" smtClean="0">
                <a:solidFill>
                  <a:srgbClr val="091D5D"/>
                </a:solidFill>
                <a:latin typeface="Arial"/>
                <a:cs typeface="Arial"/>
              </a:rPr>
              <a:t>Modification</a:t>
            </a:r>
            <a:r>
              <a:rPr lang="en-US" sz="1400" b="1" dirty="0">
                <a:solidFill>
                  <a:srgbClr val="091D5D"/>
                </a:solidFill>
                <a:latin typeface="Arial"/>
                <a:cs typeface="Arial"/>
              </a:rPr>
              <a:t>” </a:t>
            </a:r>
            <a:r>
              <a:rPr lang="en-US" sz="1400" b="1" dirty="0" smtClean="0">
                <a:solidFill>
                  <a:srgbClr val="091D5D"/>
                </a:solidFill>
                <a:latin typeface="Arial"/>
                <a:cs typeface="Arial"/>
              </a:rPr>
              <a:t>and Enter </a:t>
            </a:r>
            <a:r>
              <a:rPr lang="en-US" sz="1400" b="1" dirty="0">
                <a:solidFill>
                  <a:srgbClr val="091D5D"/>
                </a:solidFill>
                <a:latin typeface="Arial"/>
                <a:cs typeface="Arial"/>
              </a:rPr>
              <a:t>Reason for Modification</a:t>
            </a:r>
          </a:p>
          <a:p>
            <a:pPr marL="12700">
              <a:lnSpc>
                <a:spcPct val="100000"/>
              </a:lnSpc>
            </a:pPr>
            <a:endParaRPr lang="en-US" sz="1200" dirty="0" smtClean="0">
              <a:solidFill>
                <a:srgbClr val="091D5D"/>
              </a:solidFill>
              <a:latin typeface="Arial"/>
              <a:cs typeface="Arial"/>
            </a:endParaRPr>
          </a:p>
          <a:p>
            <a:pPr>
              <a:lnSpc>
                <a:spcPct val="100000"/>
              </a:lnSpc>
            </a:pPr>
            <a:r>
              <a:rPr lang="en-US" sz="1400" dirty="0">
                <a:solidFill>
                  <a:srgbClr val="091D5D"/>
                </a:solidFill>
                <a:latin typeface="Arial"/>
                <a:cs typeface="Arial"/>
              </a:rPr>
              <a:t>The system will </a:t>
            </a:r>
            <a:r>
              <a:rPr lang="en-US" sz="1400" dirty="0" smtClean="0">
                <a:solidFill>
                  <a:srgbClr val="091D5D"/>
                </a:solidFill>
                <a:latin typeface="Arial"/>
                <a:cs typeface="Arial"/>
              </a:rPr>
              <a:t>redirect to the </a:t>
            </a:r>
            <a:r>
              <a:rPr lang="en-US" sz="1400" dirty="0">
                <a:solidFill>
                  <a:srgbClr val="091D5D"/>
                </a:solidFill>
                <a:latin typeface="Arial"/>
                <a:cs typeface="Arial"/>
              </a:rPr>
              <a:t>Modifications Review Switchboard. </a:t>
            </a:r>
            <a:r>
              <a:rPr lang="en-US" sz="1400" dirty="0" smtClean="0">
                <a:solidFill>
                  <a:srgbClr val="091D5D"/>
                </a:solidFill>
                <a:latin typeface="Arial"/>
                <a:cs typeface="Arial"/>
              </a:rPr>
              <a:t>Click “Add </a:t>
            </a:r>
            <a:r>
              <a:rPr lang="en-US" sz="1400" dirty="0">
                <a:solidFill>
                  <a:srgbClr val="091D5D"/>
                </a:solidFill>
                <a:latin typeface="Arial"/>
                <a:cs typeface="Arial"/>
              </a:rPr>
              <a:t>New </a:t>
            </a:r>
            <a:r>
              <a:rPr lang="en-US" sz="1400" dirty="0" smtClean="0">
                <a:solidFill>
                  <a:srgbClr val="091D5D"/>
                </a:solidFill>
                <a:latin typeface="Arial"/>
                <a:cs typeface="Arial"/>
              </a:rPr>
              <a:t>Modification.”</a:t>
            </a:r>
            <a:endParaRPr lang="en-US" sz="1400"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p:txBody>
      </p:sp>
      <p:grpSp>
        <p:nvGrpSpPr>
          <p:cNvPr id="66" name="Group 65"/>
          <p:cNvGrpSpPr/>
          <p:nvPr/>
        </p:nvGrpSpPr>
        <p:grpSpPr>
          <a:xfrm>
            <a:off x="1203198" y="1066800"/>
            <a:ext cx="6737604" cy="880999"/>
            <a:chOff x="613410" y="1143000"/>
            <a:chExt cx="6737604" cy="880999"/>
          </a:xfrm>
          <a:noFill/>
        </p:grpSpPr>
        <p:grpSp>
          <p:nvGrpSpPr>
            <p:cNvPr id="67" name="Group 66"/>
            <p:cNvGrpSpPr/>
            <p:nvPr/>
          </p:nvGrpSpPr>
          <p:grpSpPr>
            <a:xfrm>
              <a:off x="613410" y="1144524"/>
              <a:ext cx="982980" cy="879475"/>
              <a:chOff x="1789176" y="1144524"/>
              <a:chExt cx="982980" cy="879475"/>
            </a:xfrm>
            <a:grpFill/>
          </p:grpSpPr>
          <p:sp>
            <p:nvSpPr>
              <p:cNvPr id="8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879475"/>
              <a:chOff x="2971800" y="1143000"/>
              <a:chExt cx="990600" cy="879475"/>
            </a:xfrm>
            <a:grpFill/>
          </p:grpSpPr>
          <p:sp>
            <p:nvSpPr>
              <p:cNvPr id="8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smtClean="0">
                    <a:solidFill>
                      <a:srgbClr val="1F497D"/>
                    </a:solidFill>
                    <a:latin typeface="Arial"/>
                    <a:cs typeface="Arial"/>
                  </a:rPr>
                  <a:t>Reason</a:t>
                </a:r>
                <a:endParaRPr lang="en-US" sz="1000" spc="-15" dirty="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7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p:cNvPicPr>
          <p:nvPr/>
        </p:nvPicPr>
        <p:blipFill>
          <a:blip r:embed="rId3"/>
          <a:stretch>
            <a:fillRect/>
          </a:stretch>
        </p:blipFill>
        <p:spPr>
          <a:xfrm>
            <a:off x="228600" y="3993356"/>
            <a:ext cx="8686800" cy="1493044"/>
          </a:xfrm>
          <a:prstGeom prst="rect">
            <a:avLst/>
          </a:prstGeom>
          <a:ln>
            <a:solidFill>
              <a:schemeClr val="tx1"/>
            </a:solidFill>
          </a:ln>
        </p:spPr>
      </p:pic>
      <p:pic>
        <p:nvPicPr>
          <p:cNvPr id="32" name="Picture 31"/>
          <p:cNvPicPr>
            <a:picLocks noChangeAspect="1"/>
          </p:cNvPicPr>
          <p:nvPr/>
        </p:nvPicPr>
        <p:blipFill>
          <a:blip r:embed="rId4"/>
          <a:stretch>
            <a:fillRect/>
          </a:stretch>
        </p:blipFill>
        <p:spPr>
          <a:xfrm>
            <a:off x="6007138" y="3383756"/>
            <a:ext cx="1502589" cy="300519"/>
          </a:xfrm>
          <a:prstGeom prst="rect">
            <a:avLst/>
          </a:prstGeom>
        </p:spPr>
      </p:pic>
      <p:sp>
        <p:nvSpPr>
          <p:cNvPr id="33" name="object 6"/>
          <p:cNvSpPr/>
          <p:nvPr/>
        </p:nvSpPr>
        <p:spPr>
          <a:xfrm>
            <a:off x="7814527" y="5212556"/>
            <a:ext cx="948473"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sp>
        <p:nvSpPr>
          <p:cNvPr id="34" name="object 6"/>
          <p:cNvSpPr/>
          <p:nvPr/>
        </p:nvSpPr>
        <p:spPr>
          <a:xfrm>
            <a:off x="5985727" y="3383756"/>
            <a:ext cx="1524000" cy="3048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cxnSp>
        <p:nvCxnSpPr>
          <p:cNvPr id="36" name="Straight Arrow Connector 35"/>
          <p:cNvCxnSpPr/>
          <p:nvPr/>
        </p:nvCxnSpPr>
        <p:spPr>
          <a:xfrm flipH="1" flipV="1">
            <a:off x="6823927" y="3688556"/>
            <a:ext cx="990600" cy="1524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20</a:t>
            </a:fld>
            <a:endParaRPr lang="en-US" dirty="0"/>
          </a:p>
        </p:txBody>
      </p:sp>
    </p:spTree>
    <p:extLst>
      <p:ext uri="{BB962C8B-B14F-4D97-AF65-F5344CB8AC3E}">
        <p14:creationId xmlns:p14="http://schemas.microsoft.com/office/powerpoint/2010/main" val="3312935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09749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1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8" name="Picture 47"/>
          <p:cNvPicPr>
            <a:picLocks noChangeAspect="1"/>
          </p:cNvPicPr>
          <p:nvPr/>
        </p:nvPicPr>
        <p:blipFill>
          <a:blip r:embed="rId7"/>
          <a:stretch>
            <a:fillRect/>
          </a:stretch>
        </p:blipFill>
        <p:spPr>
          <a:xfrm>
            <a:off x="755617" y="3108006"/>
            <a:ext cx="7632767" cy="374999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50" name="object 6"/>
          <p:cNvSpPr txBox="1"/>
          <p:nvPr/>
        </p:nvSpPr>
        <p:spPr>
          <a:xfrm>
            <a:off x="535940" y="2057400"/>
            <a:ext cx="7947659" cy="800219"/>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Click on “Add </a:t>
            </a:r>
            <a:r>
              <a:rPr lang="en-US" sz="1400" b="1" dirty="0" smtClean="0">
                <a:solidFill>
                  <a:srgbClr val="091D5D"/>
                </a:solidFill>
                <a:latin typeface="Arial"/>
                <a:cs typeface="Arial"/>
              </a:rPr>
              <a:t>New Modification</a:t>
            </a:r>
            <a:r>
              <a:rPr lang="en-US" sz="1400" b="1" dirty="0">
                <a:solidFill>
                  <a:srgbClr val="091D5D"/>
                </a:solidFill>
                <a:latin typeface="Arial"/>
                <a:cs typeface="Arial"/>
              </a:rPr>
              <a:t>” and Enter Reason for Modification</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a:t>
            </a:r>
            <a:r>
              <a:rPr lang="en-US" sz="1400" dirty="0">
                <a:solidFill>
                  <a:srgbClr val="091D5D"/>
                </a:solidFill>
                <a:latin typeface="Arial"/>
                <a:cs typeface="Arial"/>
              </a:rPr>
              <a:t>system will display the </a:t>
            </a:r>
            <a:r>
              <a:rPr lang="en-US" sz="1400" dirty="0" smtClean="0">
                <a:solidFill>
                  <a:srgbClr val="091D5D"/>
                </a:solidFill>
                <a:latin typeface="Arial"/>
                <a:cs typeface="Arial"/>
              </a:rPr>
              <a:t>Modification Details screen. </a:t>
            </a:r>
            <a:endParaRPr lang="en-US" sz="1400"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p:txBody>
      </p:sp>
      <p:grpSp>
        <p:nvGrpSpPr>
          <p:cNvPr id="33" name="Group 32"/>
          <p:cNvGrpSpPr/>
          <p:nvPr/>
        </p:nvGrpSpPr>
        <p:grpSpPr>
          <a:xfrm>
            <a:off x="1203198" y="1066800"/>
            <a:ext cx="6737604" cy="923330"/>
            <a:chOff x="613410" y="1143000"/>
            <a:chExt cx="6737604" cy="923330"/>
          </a:xfrm>
          <a:noFill/>
        </p:grpSpPr>
        <p:grpSp>
          <p:nvGrpSpPr>
            <p:cNvPr id="34" name="Group 33"/>
            <p:cNvGrpSpPr/>
            <p:nvPr/>
          </p:nvGrpSpPr>
          <p:grpSpPr>
            <a:xfrm>
              <a:off x="613410" y="1144524"/>
              <a:ext cx="982980" cy="879475"/>
              <a:chOff x="1789176" y="1144524"/>
              <a:chExt cx="982980" cy="879475"/>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6" name="Group 35"/>
            <p:cNvGrpSpPr/>
            <p:nvPr/>
          </p:nvGrpSpPr>
          <p:grpSpPr>
            <a:xfrm>
              <a:off x="1766316" y="1143000"/>
              <a:ext cx="990600" cy="923330"/>
              <a:chOff x="2971800" y="1143000"/>
              <a:chExt cx="990600" cy="923330"/>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7" name="Group 36"/>
            <p:cNvGrpSpPr/>
            <p:nvPr/>
          </p:nvGrpSpPr>
          <p:grpSpPr>
            <a:xfrm>
              <a:off x="2926842" y="1143000"/>
              <a:ext cx="982980" cy="879475"/>
              <a:chOff x="4075176" y="1143000"/>
              <a:chExt cx="982980" cy="879475"/>
            </a:xfrm>
            <a:grpFill/>
          </p:grpSpPr>
          <p:sp>
            <p:nvSpPr>
              <p:cNvPr id="5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39" name="Group 38"/>
            <p:cNvGrpSpPr/>
            <p:nvPr/>
          </p:nvGrpSpPr>
          <p:grpSpPr>
            <a:xfrm>
              <a:off x="4079748"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0" name="Group 39"/>
            <p:cNvGrpSpPr/>
            <p:nvPr/>
          </p:nvGrpSpPr>
          <p:grpSpPr>
            <a:xfrm>
              <a:off x="523265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1" name="Straight Arrow Connector 40"/>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368034" y="1143000"/>
              <a:ext cx="982980" cy="879475"/>
              <a:chOff x="6408420" y="1143000"/>
              <a:chExt cx="982980" cy="879475"/>
            </a:xfrm>
            <a:grpFill/>
          </p:grpSpPr>
          <p:sp>
            <p:nvSpPr>
              <p:cNvPr id="4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6" name="Straight Arrow Connector 45"/>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1" name="Picture 60"/>
          <p:cNvPicPr>
            <a:picLocks noChangeAspect="1"/>
          </p:cNvPicPr>
          <p:nvPr/>
        </p:nvPicPr>
        <p:blipFill rotWithShape="1">
          <a:blip r:embed="rId8"/>
          <a:srcRect b="30760"/>
          <a:stretch/>
        </p:blipFill>
        <p:spPr>
          <a:xfrm>
            <a:off x="3124200" y="3276600"/>
            <a:ext cx="1666667" cy="514350"/>
          </a:xfrm>
          <a:prstGeom prst="rect">
            <a:avLst/>
          </a:prstGeom>
          <a:ln w="38100">
            <a:solidFill>
              <a:srgbClr val="00A1DE"/>
            </a:solidFill>
          </a:ln>
        </p:spPr>
      </p:pic>
      <p:sp>
        <p:nvSpPr>
          <p:cNvPr id="62" name="object 25"/>
          <p:cNvSpPr/>
          <p:nvPr/>
        </p:nvSpPr>
        <p:spPr>
          <a:xfrm>
            <a:off x="761533" y="3352799"/>
            <a:ext cx="1066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3" name="Straight Arrow Connector 62"/>
          <p:cNvCxnSpPr/>
          <p:nvPr/>
        </p:nvCxnSpPr>
        <p:spPr>
          <a:xfrm flipV="1">
            <a:off x="1828333" y="3505200"/>
            <a:ext cx="1219667" cy="8239"/>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21</a:t>
            </a:fld>
            <a:endParaRPr lang="en-US" dirty="0"/>
          </a:p>
        </p:txBody>
      </p:sp>
    </p:spTree>
    <p:extLst>
      <p:ext uri="{BB962C8B-B14F-4D97-AF65-F5344CB8AC3E}">
        <p14:creationId xmlns:p14="http://schemas.microsoft.com/office/powerpoint/2010/main" val="206636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09749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8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8" name="Picture 47"/>
          <p:cNvPicPr>
            <a:picLocks noChangeAspect="1"/>
          </p:cNvPicPr>
          <p:nvPr/>
        </p:nvPicPr>
        <p:blipFill>
          <a:blip r:embed="rId7"/>
          <a:stretch>
            <a:fillRect/>
          </a:stretch>
        </p:blipFill>
        <p:spPr>
          <a:xfrm>
            <a:off x="755617" y="3108006"/>
            <a:ext cx="7632767" cy="374999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50" name="object 6"/>
          <p:cNvSpPr txBox="1"/>
          <p:nvPr/>
        </p:nvSpPr>
        <p:spPr>
          <a:xfrm>
            <a:off x="535940" y="2057400"/>
            <a:ext cx="7947659" cy="800219"/>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Click on “Add </a:t>
            </a:r>
            <a:r>
              <a:rPr lang="en-US" sz="1400" b="1" dirty="0" smtClean="0">
                <a:solidFill>
                  <a:srgbClr val="091D5D"/>
                </a:solidFill>
                <a:latin typeface="Arial"/>
                <a:cs typeface="Arial"/>
              </a:rPr>
              <a:t>New Modification</a:t>
            </a:r>
            <a:r>
              <a:rPr lang="en-US" sz="1400" b="1" dirty="0">
                <a:solidFill>
                  <a:srgbClr val="091D5D"/>
                </a:solidFill>
                <a:latin typeface="Arial"/>
                <a:cs typeface="Arial"/>
              </a:rPr>
              <a:t>” and Enter Reason for Modification</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Insert comments into the Modification Reason text box.</a:t>
            </a:r>
          </a:p>
          <a:p>
            <a:pPr>
              <a:lnSpc>
                <a:spcPct val="100000"/>
              </a:lnSpc>
            </a:pPr>
            <a:endParaRPr lang="en-US" sz="1200" dirty="0" smtClean="0">
              <a:solidFill>
                <a:srgbClr val="091D5D"/>
              </a:solidFill>
              <a:latin typeface="Arial"/>
              <a:cs typeface="Arial"/>
            </a:endParaRPr>
          </a:p>
        </p:txBody>
      </p:sp>
      <p:grpSp>
        <p:nvGrpSpPr>
          <p:cNvPr id="33" name="Group 32"/>
          <p:cNvGrpSpPr/>
          <p:nvPr/>
        </p:nvGrpSpPr>
        <p:grpSpPr>
          <a:xfrm>
            <a:off x="1203198" y="1066800"/>
            <a:ext cx="6737604" cy="923330"/>
            <a:chOff x="613410" y="1143000"/>
            <a:chExt cx="6737604" cy="923330"/>
          </a:xfrm>
          <a:noFill/>
        </p:grpSpPr>
        <p:grpSp>
          <p:nvGrpSpPr>
            <p:cNvPr id="34" name="Group 33"/>
            <p:cNvGrpSpPr/>
            <p:nvPr/>
          </p:nvGrpSpPr>
          <p:grpSpPr>
            <a:xfrm>
              <a:off x="613410" y="1144524"/>
              <a:ext cx="982980" cy="879475"/>
              <a:chOff x="1789176" y="1144524"/>
              <a:chExt cx="982980" cy="879475"/>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6" name="Group 35"/>
            <p:cNvGrpSpPr/>
            <p:nvPr/>
          </p:nvGrpSpPr>
          <p:grpSpPr>
            <a:xfrm>
              <a:off x="1766316" y="1143000"/>
              <a:ext cx="990600" cy="923330"/>
              <a:chOff x="2971800" y="1143000"/>
              <a:chExt cx="990600" cy="923330"/>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7" name="Group 36"/>
            <p:cNvGrpSpPr/>
            <p:nvPr/>
          </p:nvGrpSpPr>
          <p:grpSpPr>
            <a:xfrm>
              <a:off x="2926842" y="1143000"/>
              <a:ext cx="982980" cy="879475"/>
              <a:chOff x="4075176" y="1143000"/>
              <a:chExt cx="982980" cy="879475"/>
            </a:xfrm>
            <a:grpFill/>
          </p:grpSpPr>
          <p:sp>
            <p:nvSpPr>
              <p:cNvPr id="5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39" name="Group 38"/>
            <p:cNvGrpSpPr/>
            <p:nvPr/>
          </p:nvGrpSpPr>
          <p:grpSpPr>
            <a:xfrm>
              <a:off x="4079748"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0" name="Group 39"/>
            <p:cNvGrpSpPr/>
            <p:nvPr/>
          </p:nvGrpSpPr>
          <p:grpSpPr>
            <a:xfrm>
              <a:off x="523265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1" name="Straight Arrow Connector 40"/>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368034" y="1143000"/>
              <a:ext cx="982980" cy="879475"/>
              <a:chOff x="6408420" y="1143000"/>
              <a:chExt cx="982980" cy="879475"/>
            </a:xfrm>
            <a:grpFill/>
          </p:grpSpPr>
          <p:sp>
            <p:nvSpPr>
              <p:cNvPr id="4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6" name="Straight Arrow Connector 45"/>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object 25"/>
          <p:cNvSpPr/>
          <p:nvPr/>
        </p:nvSpPr>
        <p:spPr>
          <a:xfrm flipV="1">
            <a:off x="761533" y="3657599"/>
            <a:ext cx="1066800" cy="163276"/>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3" name="Straight Arrow Connector 62"/>
          <p:cNvCxnSpPr/>
          <p:nvPr/>
        </p:nvCxnSpPr>
        <p:spPr>
          <a:xfrm flipV="1">
            <a:off x="1828800" y="3733800"/>
            <a:ext cx="1219200" cy="824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rotWithShape="1">
          <a:blip r:embed="rId8"/>
          <a:srcRect r="15071" b="4731"/>
          <a:stretch/>
        </p:blipFill>
        <p:spPr>
          <a:xfrm>
            <a:off x="3124200" y="3589503"/>
            <a:ext cx="1563561" cy="220497"/>
          </a:xfrm>
          <a:prstGeom prst="rect">
            <a:avLst/>
          </a:prstGeom>
          <a:ln w="38100">
            <a:solidFill>
              <a:srgbClr val="00A1DE"/>
            </a:solidFill>
          </a:ln>
        </p:spPr>
      </p:pic>
      <p:sp>
        <p:nvSpPr>
          <p:cNvPr id="5" name="Slide Number Placeholder 4"/>
          <p:cNvSpPr>
            <a:spLocks noGrp="1"/>
          </p:cNvSpPr>
          <p:nvPr>
            <p:ph type="sldNum" sz="quarter" idx="7"/>
          </p:nvPr>
        </p:nvSpPr>
        <p:spPr/>
        <p:txBody>
          <a:bodyPr/>
          <a:lstStyle/>
          <a:p>
            <a:pPr algn="r"/>
            <a:fld id="{81D60167-4931-47E6-BA6A-407CBD079E47}" type="slidenum">
              <a:rPr lang="en-US" smtClean="0"/>
              <a:pPr algn="r"/>
              <a:t>22</a:t>
            </a:fld>
            <a:endParaRPr lang="en-US" dirty="0"/>
          </a:p>
        </p:txBody>
      </p:sp>
    </p:spTree>
    <p:extLst>
      <p:ext uri="{BB962C8B-B14F-4D97-AF65-F5344CB8AC3E}">
        <p14:creationId xmlns:p14="http://schemas.microsoft.com/office/powerpoint/2010/main" val="1477859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914302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3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Provider Initiates a 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Select Elements to Modify</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Decide which elements require modification: A.) </a:t>
            </a:r>
            <a:r>
              <a:rPr lang="en-US" sz="1400" dirty="0">
                <a:solidFill>
                  <a:srgbClr val="091D5D"/>
                </a:solidFill>
                <a:latin typeface="Arial"/>
                <a:cs typeface="Arial"/>
              </a:rPr>
              <a:t>“</a:t>
            </a:r>
            <a:r>
              <a:rPr lang="en-US" sz="1400" dirty="0" smtClean="0">
                <a:solidFill>
                  <a:srgbClr val="091D5D"/>
                </a:solidFill>
                <a:latin typeface="Arial"/>
                <a:cs typeface="Arial"/>
              </a:rPr>
              <a:t>Goals” </a:t>
            </a:r>
            <a:r>
              <a:rPr lang="en-US" sz="1400" dirty="0">
                <a:solidFill>
                  <a:srgbClr val="091D5D"/>
                </a:solidFill>
                <a:latin typeface="Arial"/>
                <a:cs typeface="Arial"/>
              </a:rPr>
              <a:t>B.) “Objectives &amp; Support Strategy” and/or C.) “Residential Support / /Behavior Plan / </a:t>
            </a:r>
            <a:r>
              <a:rPr lang="en-US" sz="1400" dirty="0" smtClean="0">
                <a:solidFill>
                  <a:srgbClr val="091D5D"/>
                </a:solidFill>
                <a:latin typeface="Arial"/>
                <a:cs typeface="Arial"/>
              </a:rPr>
              <a:t>Other.”</a:t>
            </a:r>
            <a:endParaRPr lang="en-US"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67" name="Group 66"/>
            <p:cNvGrpSpPr/>
            <p:nvPr/>
          </p:nvGrpSpPr>
          <p:grpSpPr>
            <a:xfrm>
              <a:off x="613410" y="1144524"/>
              <a:ext cx="982980" cy="879475"/>
              <a:chOff x="1789176" y="1144524"/>
              <a:chExt cx="982980" cy="879475"/>
            </a:xfrm>
            <a:grpFill/>
          </p:grpSpPr>
          <p:sp>
            <p:nvSpPr>
              <p:cNvPr id="8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8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7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5" name="Picture 34"/>
          <p:cNvPicPr>
            <a:picLocks noChangeAspect="1"/>
          </p:cNvPicPr>
          <p:nvPr/>
        </p:nvPicPr>
        <p:blipFill>
          <a:blip r:embed="rId7"/>
          <a:stretch>
            <a:fillRect/>
          </a:stretch>
        </p:blipFill>
        <p:spPr>
          <a:xfrm>
            <a:off x="755617" y="3110727"/>
            <a:ext cx="7632767" cy="3749994"/>
          </a:xfrm>
          <a:prstGeom prst="rect">
            <a:avLst/>
          </a:prstGeom>
          <a:ln>
            <a:solidFill>
              <a:schemeClr val="tx1"/>
            </a:solidFill>
          </a:ln>
        </p:spPr>
      </p:pic>
      <p:sp>
        <p:nvSpPr>
          <p:cNvPr id="42" name="object 25"/>
          <p:cNvSpPr/>
          <p:nvPr/>
        </p:nvSpPr>
        <p:spPr>
          <a:xfrm>
            <a:off x="867162" y="4574721"/>
            <a:ext cx="5334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3" name="object 25"/>
          <p:cNvSpPr/>
          <p:nvPr/>
        </p:nvSpPr>
        <p:spPr>
          <a:xfrm>
            <a:off x="867162" y="5412921"/>
            <a:ext cx="1723638"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5" name="Straight Arrow Connector 44"/>
          <p:cNvCxnSpPr/>
          <p:nvPr/>
        </p:nvCxnSpPr>
        <p:spPr>
          <a:xfrm flipV="1">
            <a:off x="2590800" y="6098721"/>
            <a:ext cx="533400" cy="228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371600" y="3888921"/>
            <a:ext cx="175260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a:stretch>
            <a:fillRect/>
          </a:stretch>
        </p:blipFill>
        <p:spPr>
          <a:xfrm>
            <a:off x="3134219" y="5108121"/>
            <a:ext cx="2961905" cy="257143"/>
          </a:xfrm>
          <a:prstGeom prst="rect">
            <a:avLst/>
          </a:prstGeom>
        </p:spPr>
      </p:pic>
      <p:pic>
        <p:nvPicPr>
          <p:cNvPr id="6" name="Picture 5"/>
          <p:cNvPicPr>
            <a:picLocks noChangeAspect="1"/>
          </p:cNvPicPr>
          <p:nvPr/>
        </p:nvPicPr>
        <p:blipFill>
          <a:blip r:embed="rId9"/>
          <a:stretch>
            <a:fillRect/>
          </a:stretch>
        </p:blipFill>
        <p:spPr>
          <a:xfrm>
            <a:off x="3134219" y="3812721"/>
            <a:ext cx="790476" cy="228571"/>
          </a:xfrm>
          <a:prstGeom prst="rect">
            <a:avLst/>
          </a:prstGeom>
        </p:spPr>
      </p:pic>
      <p:pic>
        <p:nvPicPr>
          <p:cNvPr id="7" name="Picture 6"/>
          <p:cNvPicPr>
            <a:picLocks noChangeAspect="1"/>
          </p:cNvPicPr>
          <p:nvPr/>
        </p:nvPicPr>
        <p:blipFill>
          <a:blip r:embed="rId10"/>
          <a:stretch>
            <a:fillRect/>
          </a:stretch>
        </p:blipFill>
        <p:spPr>
          <a:xfrm>
            <a:off x="3134219" y="5946321"/>
            <a:ext cx="3952381" cy="238095"/>
          </a:xfrm>
          <a:prstGeom prst="rect">
            <a:avLst/>
          </a:prstGeom>
        </p:spPr>
      </p:pic>
      <p:sp>
        <p:nvSpPr>
          <p:cNvPr id="40" name="object 25"/>
          <p:cNvSpPr/>
          <p:nvPr/>
        </p:nvSpPr>
        <p:spPr>
          <a:xfrm>
            <a:off x="3124200" y="5946321"/>
            <a:ext cx="39624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0" name="object 25"/>
          <p:cNvSpPr/>
          <p:nvPr/>
        </p:nvSpPr>
        <p:spPr>
          <a:xfrm>
            <a:off x="867162" y="6327321"/>
            <a:ext cx="1723638"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1" name="object 25"/>
          <p:cNvSpPr/>
          <p:nvPr/>
        </p:nvSpPr>
        <p:spPr>
          <a:xfrm>
            <a:off x="3124200" y="3736521"/>
            <a:ext cx="9144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1" name="object 25"/>
          <p:cNvSpPr/>
          <p:nvPr/>
        </p:nvSpPr>
        <p:spPr>
          <a:xfrm>
            <a:off x="3124200" y="5041445"/>
            <a:ext cx="2971800" cy="371475"/>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3" name="Straight Arrow Connector 52"/>
          <p:cNvCxnSpPr/>
          <p:nvPr/>
        </p:nvCxnSpPr>
        <p:spPr>
          <a:xfrm flipV="1">
            <a:off x="2590800" y="5184321"/>
            <a:ext cx="533400" cy="228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a:xfrm>
            <a:off x="6934200" y="6490154"/>
            <a:ext cx="2057400" cy="365125"/>
          </a:xfrm>
        </p:spPr>
        <p:txBody>
          <a:bodyPr/>
          <a:lstStyle/>
          <a:p>
            <a:pPr algn="r"/>
            <a:fld id="{81D60167-4931-47E6-BA6A-407CBD079E47}" type="slidenum">
              <a:rPr lang="en-US" smtClean="0"/>
              <a:pPr algn="r"/>
              <a:t>23</a:t>
            </a:fld>
            <a:endParaRPr lang="en-US" dirty="0"/>
          </a:p>
        </p:txBody>
      </p:sp>
    </p:spTree>
    <p:extLst>
      <p:ext uri="{BB962C8B-B14F-4D97-AF65-F5344CB8AC3E}">
        <p14:creationId xmlns:p14="http://schemas.microsoft.com/office/powerpoint/2010/main" val="3130348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857689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5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6" name="Picture 35"/>
          <p:cNvPicPr>
            <a:picLocks noChangeAspect="1"/>
          </p:cNvPicPr>
          <p:nvPr/>
        </p:nvPicPr>
        <p:blipFill>
          <a:blip r:embed="rId7"/>
          <a:stretch>
            <a:fillRect/>
          </a:stretch>
        </p:blipFill>
        <p:spPr>
          <a:xfrm>
            <a:off x="1673567" y="3532991"/>
            <a:ext cx="5834378" cy="2866439"/>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4" name="object 6"/>
          <p:cNvSpPr txBox="1"/>
          <p:nvPr/>
        </p:nvSpPr>
        <p:spPr>
          <a:xfrm>
            <a:off x="535940" y="2057400"/>
            <a:ext cx="7947659" cy="1231106"/>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Complete Modification of Element</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i="1" dirty="0" smtClean="0">
                <a:solidFill>
                  <a:srgbClr val="091D5D"/>
                </a:solidFill>
                <a:latin typeface="Arial"/>
                <a:cs typeface="Arial"/>
              </a:rPr>
              <a:t>A.) Goals</a:t>
            </a:r>
            <a:endParaRPr lang="en-US" sz="1400" dirty="0" smtClean="0">
              <a:solidFill>
                <a:srgbClr val="091D5D"/>
              </a:solidFill>
              <a:latin typeface="Arial"/>
              <a:cs typeface="Arial"/>
            </a:endParaRPr>
          </a:p>
          <a:p>
            <a:endParaRPr lang="en-US" sz="1400" dirty="0">
              <a:solidFill>
                <a:srgbClr val="091D5D"/>
              </a:solidFill>
              <a:latin typeface="Arial"/>
              <a:cs typeface="Arial"/>
            </a:endParaRPr>
          </a:p>
          <a:p>
            <a:pPr>
              <a:lnSpc>
                <a:spcPct val="100000"/>
              </a:lnSpc>
            </a:pPr>
            <a:r>
              <a:rPr lang="en-US" sz="1400" dirty="0" smtClean="0">
                <a:solidFill>
                  <a:srgbClr val="091D5D"/>
                </a:solidFill>
                <a:latin typeface="Arial"/>
                <a:cs typeface="Arial"/>
              </a:rPr>
              <a:t>Select “Add Goal Modification” to initiate a modification to goals.</a:t>
            </a:r>
            <a:endParaRPr lang="en-US" sz="1400" dirty="0">
              <a:solidFill>
                <a:srgbClr val="091D5D"/>
              </a:solidFill>
              <a:latin typeface="Arial"/>
              <a:cs typeface="Arial"/>
            </a:endParaRPr>
          </a:p>
          <a:p>
            <a:pPr>
              <a:lnSpc>
                <a:spcPct val="100000"/>
              </a:lnSpc>
            </a:pPr>
            <a:endParaRPr sz="1200" dirty="0">
              <a:latin typeface="Arial"/>
              <a:cs typeface="Arial"/>
            </a:endParaRPr>
          </a:p>
        </p:txBody>
      </p:sp>
      <p:grpSp>
        <p:nvGrpSpPr>
          <p:cNvPr id="66" name="Group 65"/>
          <p:cNvGrpSpPr/>
          <p:nvPr/>
        </p:nvGrpSpPr>
        <p:grpSpPr>
          <a:xfrm>
            <a:off x="1203198" y="1066800"/>
            <a:ext cx="6737604" cy="923330"/>
            <a:chOff x="613410" y="1143000"/>
            <a:chExt cx="6737604" cy="923330"/>
          </a:xfrm>
          <a:noFill/>
        </p:grpSpPr>
        <p:grpSp>
          <p:nvGrpSpPr>
            <p:cNvPr id="67" name="Group 66"/>
            <p:cNvGrpSpPr/>
            <p:nvPr/>
          </p:nvGrpSpPr>
          <p:grpSpPr>
            <a:xfrm>
              <a:off x="613410" y="1144524"/>
              <a:ext cx="982980" cy="879475"/>
              <a:chOff x="1789176" y="1144524"/>
              <a:chExt cx="982980" cy="879475"/>
            </a:xfrm>
            <a:grpFill/>
          </p:grpSpPr>
          <p:sp>
            <p:nvSpPr>
              <p:cNvPr id="8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8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7"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3"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7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object 25"/>
          <p:cNvSpPr/>
          <p:nvPr/>
        </p:nvSpPr>
        <p:spPr>
          <a:xfrm>
            <a:off x="5791200" y="5105400"/>
            <a:ext cx="653575"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5" name="Straight Arrow Connector 34"/>
          <p:cNvCxnSpPr/>
          <p:nvPr/>
        </p:nvCxnSpPr>
        <p:spPr>
          <a:xfrm flipV="1">
            <a:off x="6096000" y="4267200"/>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stretch>
            <a:fillRect/>
          </a:stretch>
        </p:blipFill>
        <p:spPr>
          <a:xfrm>
            <a:off x="5334000" y="3752876"/>
            <a:ext cx="1552381" cy="419048"/>
          </a:xfrm>
          <a:prstGeom prst="rect">
            <a:avLst/>
          </a:prstGeom>
        </p:spPr>
      </p:pic>
      <p:sp>
        <p:nvSpPr>
          <p:cNvPr id="34" name="object 6"/>
          <p:cNvSpPr/>
          <p:nvPr/>
        </p:nvSpPr>
        <p:spPr>
          <a:xfrm>
            <a:off x="5334000" y="3810000"/>
            <a:ext cx="1524000" cy="3810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24</a:t>
            </a:fld>
            <a:endParaRPr lang="en-US" dirty="0"/>
          </a:p>
        </p:txBody>
      </p:sp>
    </p:spTree>
    <p:extLst>
      <p:ext uri="{BB962C8B-B14F-4D97-AF65-F5344CB8AC3E}">
        <p14:creationId xmlns:p14="http://schemas.microsoft.com/office/powerpoint/2010/main" val="52692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44718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99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Provider Initiates a Modification</a:t>
            </a:r>
            <a:endParaRPr spc="-5" dirty="0"/>
          </a:p>
        </p:txBody>
      </p:sp>
      <p:sp>
        <p:nvSpPr>
          <p:cNvPr id="44" name="object 6"/>
          <p:cNvSpPr txBox="1"/>
          <p:nvPr/>
        </p:nvSpPr>
        <p:spPr>
          <a:xfrm>
            <a:off x="535940" y="2057400"/>
            <a:ext cx="7947659" cy="126188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a:lnSpc>
                <a:spcPct val="100000"/>
              </a:lnSpc>
            </a:pPr>
            <a:endParaRPr lang="en-US" sz="1200" dirty="0" smtClean="0">
              <a:solidFill>
                <a:srgbClr val="091D5D"/>
              </a:solidFill>
              <a:latin typeface="Arial"/>
              <a:cs typeface="Arial"/>
            </a:endParaRPr>
          </a:p>
          <a:p>
            <a:pPr>
              <a:lnSpc>
                <a:spcPct val="100000"/>
              </a:lnSpc>
            </a:pPr>
            <a:r>
              <a:rPr lang="en-US" sz="1400" i="1" dirty="0" smtClean="0">
                <a:solidFill>
                  <a:srgbClr val="091D5D"/>
                </a:solidFill>
                <a:latin typeface="Arial"/>
                <a:cs typeface="Arial"/>
              </a:rPr>
              <a:t>A.) Goals</a:t>
            </a:r>
          </a:p>
          <a:p>
            <a:pPr>
              <a:lnSpc>
                <a:spcPct val="100000"/>
              </a:lnSpc>
            </a:pPr>
            <a:endParaRPr lang="en-US" sz="1400" dirty="0" smtClean="0">
              <a:solidFill>
                <a:srgbClr val="091D5D"/>
              </a:solidFill>
              <a:latin typeface="Arial"/>
              <a:cs typeface="Arial"/>
            </a:endParaRPr>
          </a:p>
          <a:p>
            <a:r>
              <a:rPr lang="en-US" sz="1400" dirty="0" smtClean="0">
                <a:solidFill>
                  <a:srgbClr val="091D5D"/>
                </a:solidFill>
                <a:latin typeface="Arial"/>
                <a:cs typeface="Arial"/>
              </a:rPr>
              <a:t>The system will display the Goals pop-up screen. All of the goals </a:t>
            </a:r>
            <a:r>
              <a:rPr lang="en-US" sz="1400" dirty="0">
                <a:solidFill>
                  <a:srgbClr val="091D5D"/>
                </a:solidFill>
                <a:latin typeface="Arial"/>
                <a:cs typeface="Arial"/>
              </a:rPr>
              <a:t>that </a:t>
            </a:r>
            <a:r>
              <a:rPr lang="en-US" sz="1400" dirty="0" smtClean="0">
                <a:solidFill>
                  <a:srgbClr val="091D5D"/>
                </a:solidFill>
                <a:latin typeface="Arial"/>
                <a:cs typeface="Arial"/>
              </a:rPr>
              <a:t>have </a:t>
            </a:r>
            <a:r>
              <a:rPr lang="en-US" sz="1400" dirty="0">
                <a:solidFill>
                  <a:srgbClr val="091D5D"/>
                </a:solidFill>
                <a:latin typeface="Arial"/>
                <a:cs typeface="Arial"/>
              </a:rPr>
              <a:t>been included in the ISP </a:t>
            </a:r>
            <a:r>
              <a:rPr lang="en-US" sz="1400" dirty="0" smtClean="0">
                <a:solidFill>
                  <a:srgbClr val="091D5D"/>
                </a:solidFill>
                <a:latin typeface="Arial"/>
                <a:cs typeface="Arial"/>
              </a:rPr>
              <a:t>document</a:t>
            </a:r>
            <a:r>
              <a:rPr lang="en-US" sz="1400" dirty="0">
                <a:solidFill>
                  <a:srgbClr val="091D5D"/>
                </a:solidFill>
                <a:latin typeface="Arial"/>
                <a:cs typeface="Arial"/>
              </a:rPr>
              <a:t> </a:t>
            </a:r>
            <a:r>
              <a:rPr lang="en-US" sz="1400" dirty="0" smtClean="0">
                <a:solidFill>
                  <a:srgbClr val="091D5D"/>
                </a:solidFill>
                <a:latin typeface="Arial"/>
                <a:cs typeface="Arial"/>
              </a:rPr>
              <a:t>display on this screen.  </a:t>
            </a:r>
            <a:endParaRPr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5" name="Straight Arrow Connector 44"/>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9949" name="Picture 381" descr="C:\Users\ZZIMME~1\AppData\Local\Temp\SNAGHTML107d955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2618" y="3581400"/>
            <a:ext cx="5858764" cy="30665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object 25"/>
          <p:cNvSpPr/>
          <p:nvPr/>
        </p:nvSpPr>
        <p:spPr>
          <a:xfrm>
            <a:off x="1809750" y="4211968"/>
            <a:ext cx="558165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25</a:t>
            </a:fld>
            <a:endParaRPr lang="en-US" dirty="0"/>
          </a:p>
        </p:txBody>
      </p:sp>
    </p:spTree>
    <p:extLst>
      <p:ext uri="{BB962C8B-B14F-4D97-AF65-F5344CB8AC3E}">
        <p14:creationId xmlns:p14="http://schemas.microsoft.com/office/powerpoint/2010/main" val="2152938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1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4" name="object 6"/>
          <p:cNvSpPr txBox="1"/>
          <p:nvPr/>
        </p:nvSpPr>
        <p:spPr>
          <a:xfrm>
            <a:off x="535940" y="2057400"/>
            <a:ext cx="7947659" cy="126188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a:lnSpc>
                <a:spcPct val="100000"/>
              </a:lnSpc>
            </a:pPr>
            <a:endParaRPr lang="en-US" sz="1200" dirty="0" smtClean="0">
              <a:solidFill>
                <a:srgbClr val="091D5D"/>
              </a:solidFill>
              <a:latin typeface="Arial"/>
              <a:cs typeface="Arial"/>
            </a:endParaRPr>
          </a:p>
          <a:p>
            <a:pPr>
              <a:lnSpc>
                <a:spcPct val="100000"/>
              </a:lnSpc>
            </a:pPr>
            <a:r>
              <a:rPr lang="en-US" sz="1400" i="1" dirty="0" smtClean="0">
                <a:solidFill>
                  <a:srgbClr val="091D5D"/>
                </a:solidFill>
                <a:latin typeface="Arial"/>
                <a:cs typeface="Arial"/>
              </a:rPr>
              <a:t>A.) Goals</a:t>
            </a:r>
          </a:p>
          <a:p>
            <a:pPr>
              <a:lnSpc>
                <a:spcPct val="100000"/>
              </a:lnSpc>
            </a:pPr>
            <a:endParaRPr lang="en-US" sz="1400" i="1" dirty="0" smtClean="0">
              <a:solidFill>
                <a:srgbClr val="091D5D"/>
              </a:solidFill>
              <a:latin typeface="Arial"/>
              <a:cs typeface="Arial"/>
            </a:endParaRPr>
          </a:p>
          <a:p>
            <a:pPr>
              <a:lnSpc>
                <a:spcPct val="100000"/>
              </a:lnSpc>
            </a:pPr>
            <a:r>
              <a:rPr lang="en-US" sz="1400" dirty="0">
                <a:solidFill>
                  <a:srgbClr val="091D5D"/>
                </a:solidFill>
                <a:latin typeface="Arial"/>
                <a:cs typeface="Arial"/>
              </a:rPr>
              <a:t>At this point, the user has two options – adding a new goal or modifying an existing goal. We will display the process for both </a:t>
            </a:r>
            <a:r>
              <a:rPr lang="en-US" sz="1400" dirty="0" smtClean="0">
                <a:solidFill>
                  <a:srgbClr val="091D5D"/>
                </a:solidFill>
                <a:latin typeface="Arial"/>
                <a:cs typeface="Arial"/>
              </a:rPr>
              <a:t>options. </a:t>
            </a:r>
            <a:endParaRPr lang="en-US" sz="1400" dirty="0">
              <a:solidFill>
                <a:srgbClr val="091D5D"/>
              </a:solidFill>
              <a:latin typeface="Arial"/>
              <a:cs typeface="Arial"/>
            </a:endParaRPr>
          </a:p>
        </p:txBody>
      </p:sp>
      <p:grpSp>
        <p:nvGrpSpPr>
          <p:cNvPr id="36" name="Group 35"/>
          <p:cNvGrpSpPr/>
          <p:nvPr/>
        </p:nvGrpSpPr>
        <p:grpSpPr>
          <a:xfrm>
            <a:off x="1203198" y="1066800"/>
            <a:ext cx="6737604" cy="923330"/>
            <a:chOff x="613410" y="1143000"/>
            <a:chExt cx="6737604" cy="923330"/>
          </a:xfrm>
          <a:noFill/>
        </p:grpSpPr>
        <p:grpSp>
          <p:nvGrpSpPr>
            <p:cNvPr id="37" name="Group 36"/>
            <p:cNvGrpSpPr/>
            <p:nvPr/>
          </p:nvGrpSpPr>
          <p:grpSpPr>
            <a:xfrm>
              <a:off x="613410" y="1144524"/>
              <a:ext cx="982980" cy="879475"/>
              <a:chOff x="1789176" y="1144524"/>
              <a:chExt cx="982980" cy="879475"/>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8" name="Group 37"/>
            <p:cNvGrpSpPr/>
            <p:nvPr/>
          </p:nvGrpSpPr>
          <p:grpSpPr>
            <a:xfrm>
              <a:off x="1766316" y="1143000"/>
              <a:ext cx="990600" cy="923330"/>
              <a:chOff x="2971800" y="1143000"/>
              <a:chExt cx="990600" cy="923330"/>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9" name="Group 38"/>
            <p:cNvGrpSpPr/>
            <p:nvPr/>
          </p:nvGrpSpPr>
          <p:grpSpPr>
            <a:xfrm>
              <a:off x="2926842" y="1143000"/>
              <a:ext cx="982980" cy="879475"/>
              <a:chOff x="4075176" y="1143000"/>
              <a:chExt cx="982980" cy="879475"/>
            </a:xfrm>
            <a:grpFill/>
          </p:grpSpPr>
          <p:sp>
            <p:nvSpPr>
              <p:cNvPr id="5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0" name="Group 39"/>
            <p:cNvGrpSpPr/>
            <p:nvPr/>
          </p:nvGrpSpPr>
          <p:grpSpPr>
            <a:xfrm>
              <a:off x="4079748"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1" name="Group 40"/>
            <p:cNvGrpSpPr/>
            <p:nvPr/>
          </p:nvGrpSpPr>
          <p:grpSpPr>
            <a:xfrm>
              <a:off x="523265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2" name="Straight Arrow Connector 4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368034" y="1143000"/>
              <a:ext cx="982980" cy="879475"/>
              <a:chOff x="6408420" y="1143000"/>
              <a:chExt cx="982980" cy="879475"/>
            </a:xfrm>
            <a:grp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8" name="Straight Arrow Connector 4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2" name="Picture 381" descr="C:\Users\ZZIMME~1\AppData\Local\Temp\SNAGHTML107d955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2618" y="3563153"/>
            <a:ext cx="5858764" cy="30665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object 25"/>
          <p:cNvSpPr/>
          <p:nvPr/>
        </p:nvSpPr>
        <p:spPr>
          <a:xfrm>
            <a:off x="3962400" y="4574721"/>
            <a:ext cx="5334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8" name="Picture 7"/>
          <p:cNvPicPr>
            <a:picLocks noChangeAspect="1"/>
          </p:cNvPicPr>
          <p:nvPr/>
        </p:nvPicPr>
        <p:blipFill>
          <a:blip r:embed="rId8"/>
          <a:stretch>
            <a:fillRect/>
          </a:stretch>
        </p:blipFill>
        <p:spPr>
          <a:xfrm>
            <a:off x="2471327" y="4598288"/>
            <a:ext cx="1010356" cy="281233"/>
          </a:xfrm>
          <a:prstGeom prst="rect">
            <a:avLst/>
          </a:prstGeom>
          <a:ln w="38100">
            <a:solidFill>
              <a:srgbClr val="00A1DE"/>
            </a:solidFill>
          </a:ln>
        </p:spPr>
      </p:pic>
      <p:pic>
        <p:nvPicPr>
          <p:cNvPr id="9" name="Picture 8"/>
          <p:cNvPicPr>
            <a:picLocks noChangeAspect="1"/>
          </p:cNvPicPr>
          <p:nvPr/>
        </p:nvPicPr>
        <p:blipFill>
          <a:blip r:embed="rId9"/>
          <a:stretch>
            <a:fillRect/>
          </a:stretch>
        </p:blipFill>
        <p:spPr>
          <a:xfrm>
            <a:off x="5723758" y="4598288"/>
            <a:ext cx="677042" cy="249986"/>
          </a:xfrm>
          <a:prstGeom prst="rect">
            <a:avLst/>
          </a:prstGeom>
          <a:ln w="38100">
            <a:solidFill>
              <a:srgbClr val="00A1DE"/>
            </a:solidFill>
          </a:ln>
        </p:spPr>
      </p:pic>
      <p:cxnSp>
        <p:nvCxnSpPr>
          <p:cNvPr id="61" name="Straight Arrow Connector 60"/>
          <p:cNvCxnSpPr/>
          <p:nvPr/>
        </p:nvCxnSpPr>
        <p:spPr>
          <a:xfrm flipH="1">
            <a:off x="3505200" y="4727121"/>
            <a:ext cx="457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257800" y="4727121"/>
            <a:ext cx="3810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bject 25"/>
          <p:cNvSpPr/>
          <p:nvPr/>
        </p:nvSpPr>
        <p:spPr>
          <a:xfrm>
            <a:off x="4800600" y="4574721"/>
            <a:ext cx="457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a:xfrm>
            <a:off x="6934200" y="6569075"/>
            <a:ext cx="2057400" cy="365125"/>
          </a:xfrm>
        </p:spPr>
        <p:txBody>
          <a:bodyPr/>
          <a:lstStyle/>
          <a:p>
            <a:pPr algn="r"/>
            <a:fld id="{81D60167-4931-47E6-BA6A-407CBD079E47}" type="slidenum">
              <a:rPr lang="en-US" smtClean="0"/>
              <a:pPr algn="r"/>
              <a:t>26</a:t>
            </a:fld>
            <a:endParaRPr lang="en-US" dirty="0"/>
          </a:p>
        </p:txBody>
      </p:sp>
    </p:spTree>
    <p:extLst>
      <p:ext uri="{BB962C8B-B14F-4D97-AF65-F5344CB8AC3E}">
        <p14:creationId xmlns:p14="http://schemas.microsoft.com/office/powerpoint/2010/main" val="574466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2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Provider Initiates a Modification</a:t>
            </a:r>
            <a:endParaRPr spc="-5" dirty="0"/>
          </a:p>
        </p:txBody>
      </p:sp>
      <p:sp>
        <p:nvSpPr>
          <p:cNvPr id="45" name="object 6"/>
          <p:cNvSpPr txBox="1"/>
          <p:nvPr/>
        </p:nvSpPr>
        <p:spPr>
          <a:xfrm>
            <a:off x="535940" y="2057400"/>
            <a:ext cx="7947659" cy="126188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Enter the title of the goal in the Goal Title text box.</a:t>
            </a:r>
            <a:endParaRPr lang="en-US"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1993" name="Picture 377" descr="C:\Users\ZZIMME~1\AppData\Local\Temp\SNAGHTML108a4cc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2618" y="3484232"/>
            <a:ext cx="5858764" cy="3062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object 25"/>
          <p:cNvSpPr/>
          <p:nvPr/>
        </p:nvSpPr>
        <p:spPr>
          <a:xfrm>
            <a:off x="1752600" y="4724400"/>
            <a:ext cx="2895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6" name="Picture 5"/>
          <p:cNvPicPr>
            <a:picLocks noChangeAspect="1"/>
          </p:cNvPicPr>
          <p:nvPr/>
        </p:nvPicPr>
        <p:blipFill>
          <a:blip r:embed="rId8"/>
          <a:stretch>
            <a:fillRect/>
          </a:stretch>
        </p:blipFill>
        <p:spPr>
          <a:xfrm>
            <a:off x="3505200" y="4248181"/>
            <a:ext cx="5352381" cy="247619"/>
          </a:xfrm>
          <a:prstGeom prst="rect">
            <a:avLst/>
          </a:prstGeom>
          <a:ln w="38100">
            <a:solidFill>
              <a:srgbClr val="00A1DE"/>
            </a:solidFill>
          </a:ln>
        </p:spPr>
      </p:pic>
      <p:cxnSp>
        <p:nvCxnSpPr>
          <p:cNvPr id="36" name="Straight Arrow Connector 35"/>
          <p:cNvCxnSpPr/>
          <p:nvPr/>
        </p:nvCxnSpPr>
        <p:spPr>
          <a:xfrm flipV="1">
            <a:off x="4648200" y="4572000"/>
            <a:ext cx="838200" cy="152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27</a:t>
            </a:fld>
            <a:endParaRPr lang="en-US" dirty="0"/>
          </a:p>
        </p:txBody>
      </p:sp>
    </p:spTree>
    <p:extLst>
      <p:ext uri="{BB962C8B-B14F-4D97-AF65-F5344CB8AC3E}">
        <p14:creationId xmlns:p14="http://schemas.microsoft.com/office/powerpoint/2010/main" val="3859494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5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26188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Enter the goal description in the Goal text box.</a:t>
            </a:r>
            <a:endParaRPr lang="en-US"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7"/>
          <a:stretch>
            <a:fillRect/>
          </a:stretch>
        </p:blipFill>
        <p:spPr>
          <a:xfrm>
            <a:off x="2467010" y="4715792"/>
            <a:ext cx="276190" cy="133333"/>
          </a:xfrm>
          <a:prstGeom prst="rect">
            <a:avLst/>
          </a:prstGeom>
        </p:spPr>
      </p:pic>
      <p:pic>
        <p:nvPicPr>
          <p:cNvPr id="6" name="Picture 5"/>
          <p:cNvPicPr>
            <a:picLocks noChangeAspect="1"/>
          </p:cNvPicPr>
          <p:nvPr/>
        </p:nvPicPr>
        <p:blipFill>
          <a:blip r:embed="rId8"/>
          <a:stretch>
            <a:fillRect/>
          </a:stretch>
        </p:blipFill>
        <p:spPr>
          <a:xfrm>
            <a:off x="1642618" y="3608957"/>
            <a:ext cx="5858764" cy="2791843"/>
          </a:xfrm>
          <a:prstGeom prst="rect">
            <a:avLst/>
          </a:prstGeom>
          <a:ln>
            <a:solidFill>
              <a:schemeClr val="tx1"/>
            </a:solidFill>
          </a:ln>
        </p:spPr>
      </p:pic>
      <p:sp>
        <p:nvSpPr>
          <p:cNvPr id="34" name="object 25"/>
          <p:cNvSpPr/>
          <p:nvPr/>
        </p:nvSpPr>
        <p:spPr>
          <a:xfrm>
            <a:off x="1752600" y="5001525"/>
            <a:ext cx="2895600" cy="685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a:blip r:embed="rId9"/>
          <a:stretch>
            <a:fillRect/>
          </a:stretch>
        </p:blipFill>
        <p:spPr>
          <a:xfrm>
            <a:off x="3810000" y="3496735"/>
            <a:ext cx="5180952" cy="1276190"/>
          </a:xfrm>
          <a:prstGeom prst="rect">
            <a:avLst/>
          </a:prstGeom>
          <a:ln w="38100">
            <a:solidFill>
              <a:srgbClr val="00A1DE"/>
            </a:solidFill>
          </a:ln>
        </p:spPr>
      </p:pic>
      <p:cxnSp>
        <p:nvCxnSpPr>
          <p:cNvPr id="35" name="Straight Arrow Connector 34"/>
          <p:cNvCxnSpPr/>
          <p:nvPr/>
        </p:nvCxnSpPr>
        <p:spPr>
          <a:xfrm flipV="1">
            <a:off x="4648200" y="4849125"/>
            <a:ext cx="533400" cy="152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7"/>
          </p:nvPr>
        </p:nvSpPr>
        <p:spPr/>
        <p:txBody>
          <a:bodyPr/>
          <a:lstStyle/>
          <a:p>
            <a:pPr algn="r"/>
            <a:fld id="{81D60167-4931-47E6-BA6A-407CBD079E47}" type="slidenum">
              <a:rPr lang="en-US" smtClean="0"/>
              <a:pPr algn="r"/>
              <a:t>28</a:t>
            </a:fld>
            <a:endParaRPr lang="en-US" dirty="0"/>
          </a:p>
        </p:txBody>
      </p:sp>
    </p:spTree>
    <p:extLst>
      <p:ext uri="{BB962C8B-B14F-4D97-AF65-F5344CB8AC3E}">
        <p14:creationId xmlns:p14="http://schemas.microsoft.com/office/powerpoint/2010/main" val="2083840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775128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7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4042" name="Picture 378" descr="C:\Users\ZZIMME~1\AppData\Local\Temp\SNAGHTML108f3c4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2618" y="3484232"/>
            <a:ext cx="5858764" cy="27898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Provider Initiates a Modification</a:t>
            </a:r>
            <a:endParaRPr spc="-5" dirty="0"/>
          </a:p>
        </p:txBody>
      </p:sp>
      <p:sp>
        <p:nvSpPr>
          <p:cNvPr id="45" name="object 6"/>
          <p:cNvSpPr txBox="1"/>
          <p:nvPr/>
        </p:nvSpPr>
        <p:spPr>
          <a:xfrm>
            <a:off x="535940" y="2057400"/>
            <a:ext cx="7947659" cy="126188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Select a date in the “Date Goal Identified” calendar drop down.</a:t>
            </a:r>
            <a:endParaRPr lang="en-US"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8"/>
          <a:stretch>
            <a:fillRect/>
          </a:stretch>
        </p:blipFill>
        <p:spPr>
          <a:xfrm>
            <a:off x="4038600" y="5181600"/>
            <a:ext cx="2790476" cy="219048"/>
          </a:xfrm>
          <a:prstGeom prst="rect">
            <a:avLst/>
          </a:prstGeom>
          <a:ln w="38100">
            <a:solidFill>
              <a:srgbClr val="00A1DE"/>
            </a:solidFill>
          </a:ln>
        </p:spPr>
      </p:pic>
      <p:sp>
        <p:nvSpPr>
          <p:cNvPr id="34" name="object 25"/>
          <p:cNvSpPr/>
          <p:nvPr/>
        </p:nvSpPr>
        <p:spPr>
          <a:xfrm>
            <a:off x="1752600" y="5562600"/>
            <a:ext cx="1752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6" name="Straight Arrow Connector 35"/>
          <p:cNvCxnSpPr/>
          <p:nvPr/>
        </p:nvCxnSpPr>
        <p:spPr>
          <a:xfrm flipV="1">
            <a:off x="3505200" y="5410200"/>
            <a:ext cx="533400" cy="152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29</a:t>
            </a:fld>
            <a:endParaRPr lang="en-US" dirty="0"/>
          </a:p>
        </p:txBody>
      </p:sp>
    </p:spTree>
    <p:extLst>
      <p:ext uri="{BB962C8B-B14F-4D97-AF65-F5344CB8AC3E}">
        <p14:creationId xmlns:p14="http://schemas.microsoft.com/office/powerpoint/2010/main" val="74923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5</a:t>
            </a:r>
            <a:r>
              <a:rPr lang="en-US" dirty="0" smtClean="0"/>
              <a:t> Overview </a:t>
            </a:r>
            <a:endParaRPr spc="-5" dirty="0"/>
          </a:p>
        </p:txBody>
      </p:sp>
      <p:sp>
        <p:nvSpPr>
          <p:cNvPr id="4" name="object 4"/>
          <p:cNvSpPr txBox="1"/>
          <p:nvPr/>
        </p:nvSpPr>
        <p:spPr>
          <a:xfrm>
            <a:off x="535761" y="1188506"/>
            <a:ext cx="8150860" cy="892552"/>
          </a:xfrm>
          <a:prstGeom prst="rect">
            <a:avLst/>
          </a:prstGeom>
        </p:spPr>
        <p:txBody>
          <a:bodyPr vert="horz" wrap="square" lIns="0" tIns="0" rIns="0" bIns="0" rtlCol="0">
            <a:spAutoFit/>
          </a:bodyPr>
          <a:lstStyle/>
          <a:p>
            <a:pPr marL="12700">
              <a:spcBef>
                <a:spcPts val="600"/>
              </a:spcBef>
              <a:buClr>
                <a:srgbClr val="091D5D"/>
              </a:buClr>
              <a:tabLst>
                <a:tab pos="299720" algn="l"/>
              </a:tabLst>
            </a:pPr>
            <a:r>
              <a:rPr lang="en-US" sz="1600" b="1" spc="-15" dirty="0" smtClean="0">
                <a:solidFill>
                  <a:srgbClr val="091D5D"/>
                </a:solidFill>
                <a:latin typeface="Arial"/>
                <a:cs typeface="Arial"/>
              </a:rPr>
              <a:t>Th</a:t>
            </a:r>
            <a:r>
              <a:rPr lang="en-US" sz="1600" b="1" spc="-10" dirty="0" smtClean="0">
                <a:solidFill>
                  <a:srgbClr val="091D5D"/>
                </a:solidFill>
                <a:latin typeface="Arial"/>
                <a:cs typeface="Arial"/>
              </a:rPr>
              <a:t>is</a:t>
            </a:r>
            <a:r>
              <a:rPr lang="en-US" sz="1600" b="1" spc="10" dirty="0" smtClean="0">
                <a:solidFill>
                  <a:srgbClr val="091D5D"/>
                </a:solidFill>
                <a:latin typeface="Arial"/>
                <a:cs typeface="Arial"/>
              </a:rPr>
              <a:t> </a:t>
            </a:r>
            <a:r>
              <a:rPr lang="en-US" sz="1600" b="1" spc="-10" dirty="0" smtClean="0">
                <a:solidFill>
                  <a:srgbClr val="091D5D"/>
                </a:solidFill>
                <a:latin typeface="Arial"/>
                <a:cs typeface="Arial"/>
              </a:rPr>
              <a:t>Chapter</a:t>
            </a:r>
            <a:r>
              <a:rPr lang="en-US" sz="1600" b="1" spc="20" dirty="0" smtClean="0">
                <a:solidFill>
                  <a:srgbClr val="091D5D"/>
                </a:solidFill>
                <a:latin typeface="Arial"/>
                <a:cs typeface="Arial"/>
              </a:rPr>
              <a:t> </a:t>
            </a:r>
            <a:r>
              <a:rPr lang="en-US" sz="1600" b="1" spc="25" dirty="0" smtClean="0">
                <a:solidFill>
                  <a:srgbClr val="091D5D"/>
                </a:solidFill>
                <a:latin typeface="Arial"/>
                <a:cs typeface="Arial"/>
              </a:rPr>
              <a:t>w</a:t>
            </a:r>
            <a:r>
              <a:rPr lang="en-US" sz="1600" b="1" spc="-5" dirty="0" smtClean="0">
                <a:solidFill>
                  <a:srgbClr val="091D5D"/>
                </a:solidFill>
                <a:latin typeface="Arial"/>
                <a:cs typeface="Arial"/>
              </a:rPr>
              <a:t>ill</a:t>
            </a:r>
            <a:r>
              <a:rPr lang="en-US" sz="1600" b="1" spc="-15" dirty="0" smtClean="0">
                <a:solidFill>
                  <a:srgbClr val="091D5D"/>
                </a:solidFill>
                <a:latin typeface="Arial"/>
                <a:cs typeface="Arial"/>
              </a:rPr>
              <a:t> </a:t>
            </a:r>
            <a:r>
              <a:rPr lang="en-US" sz="1600" b="1" spc="-10" dirty="0" smtClean="0">
                <a:solidFill>
                  <a:srgbClr val="091D5D"/>
                </a:solidFill>
                <a:latin typeface="Arial"/>
                <a:cs typeface="Arial"/>
              </a:rPr>
              <a:t>c</a:t>
            </a:r>
            <a:r>
              <a:rPr lang="en-US" sz="1600" b="1" spc="-15" dirty="0" smtClean="0">
                <a:solidFill>
                  <a:srgbClr val="091D5D"/>
                </a:solidFill>
                <a:latin typeface="Arial"/>
                <a:cs typeface="Arial"/>
              </a:rPr>
              <a:t>o</a:t>
            </a:r>
            <a:r>
              <a:rPr lang="en-US" sz="1600" b="1" spc="-50" dirty="0" smtClean="0">
                <a:solidFill>
                  <a:srgbClr val="091D5D"/>
                </a:solidFill>
                <a:latin typeface="Arial"/>
                <a:cs typeface="Arial"/>
              </a:rPr>
              <a:t>v</a:t>
            </a:r>
            <a:r>
              <a:rPr lang="en-US" sz="1600" b="1" spc="-10" dirty="0" smtClean="0">
                <a:solidFill>
                  <a:srgbClr val="091D5D"/>
                </a:solidFill>
                <a:latin typeface="Arial"/>
                <a:cs typeface="Arial"/>
              </a:rPr>
              <a:t>er:</a:t>
            </a: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New </a:t>
            </a:r>
            <a:r>
              <a:rPr lang="en-US" sz="1600" spc="-10" dirty="0" smtClean="0">
                <a:solidFill>
                  <a:srgbClr val="091D5D"/>
                </a:solidFill>
                <a:latin typeface="Arial"/>
                <a:cs typeface="Arial"/>
              </a:rPr>
              <a:t>Trigger for </a:t>
            </a:r>
            <a:r>
              <a:rPr lang="en-US" sz="1600" spc="-10" dirty="0">
                <a:solidFill>
                  <a:srgbClr val="091D5D"/>
                </a:solidFill>
                <a:latin typeface="Arial"/>
                <a:cs typeface="Arial"/>
              </a:rPr>
              <a:t>Locking the ISP in HCSIS </a:t>
            </a: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Lock Icon on </a:t>
            </a:r>
            <a:r>
              <a:rPr lang="en-US" sz="1600" spc="-10" dirty="0" smtClean="0">
                <a:solidFill>
                  <a:srgbClr val="091D5D"/>
                </a:solidFill>
                <a:latin typeface="Arial"/>
                <a:cs typeface="Arial"/>
              </a:rPr>
              <a:t>the Individual </a:t>
            </a:r>
            <a:r>
              <a:rPr lang="en-US" sz="1600" spc="-10" dirty="0">
                <a:solidFill>
                  <a:srgbClr val="091D5D"/>
                </a:solidFill>
                <a:latin typeface="Arial"/>
                <a:cs typeface="Arial"/>
              </a:rPr>
              <a:t>Dashboard</a:t>
            </a:r>
          </a:p>
        </p:txBody>
      </p:sp>
      <p:sp>
        <p:nvSpPr>
          <p:cNvPr id="6" name="Slide Number Placeholder 5"/>
          <p:cNvSpPr>
            <a:spLocks noGrp="1"/>
          </p:cNvSpPr>
          <p:nvPr>
            <p:ph type="sldNum" sz="quarter" idx="7"/>
          </p:nvPr>
        </p:nvSpPr>
        <p:spPr/>
        <p:txBody>
          <a:bodyPr/>
          <a:lstStyle/>
          <a:p>
            <a:pPr algn="r"/>
            <a:fld id="{81D60167-4931-47E6-BA6A-407CBD079E47}" type="slidenum">
              <a:rPr lang="en-US" smtClean="0">
                <a:solidFill>
                  <a:prstClr val="black">
                    <a:tint val="75000"/>
                  </a:prstClr>
                </a:solidFill>
              </a:rPr>
              <a:pPr algn="r"/>
              <a:t>3</a:t>
            </a:fld>
            <a:endParaRPr lang="en-US" dirty="0">
              <a:solidFill>
                <a:prstClr val="black">
                  <a:tint val="75000"/>
                </a:prstClr>
              </a:solidFill>
            </a:endParaRPr>
          </a:p>
        </p:txBody>
      </p:sp>
    </p:spTree>
    <p:extLst>
      <p:ext uri="{BB962C8B-B14F-4D97-AF65-F5344CB8AC3E}">
        <p14:creationId xmlns:p14="http://schemas.microsoft.com/office/powerpoint/2010/main" val="1286911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69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23110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Select an option from the “Goal Identified by” drop down</a:t>
            </a:r>
            <a:r>
              <a:rPr lang="en-US" sz="1200" dirty="0" smtClean="0">
                <a:solidFill>
                  <a:srgbClr val="091D5D"/>
                </a:solidFill>
                <a:latin typeface="Arial"/>
                <a:cs typeface="Arial"/>
              </a:rPr>
              <a:t>.</a:t>
            </a:r>
            <a:endParaRPr lang="en-US" sz="12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7"/>
          <a:stretch>
            <a:fillRect/>
          </a:stretch>
        </p:blipFill>
        <p:spPr>
          <a:xfrm>
            <a:off x="2743201" y="4486295"/>
            <a:ext cx="990600" cy="161905"/>
          </a:xfrm>
          <a:prstGeom prst="rect">
            <a:avLst/>
          </a:prstGeom>
        </p:spPr>
      </p:pic>
      <p:pic>
        <p:nvPicPr>
          <p:cNvPr id="7" name="Picture 6"/>
          <p:cNvPicPr>
            <a:picLocks noChangeAspect="1"/>
          </p:cNvPicPr>
          <p:nvPr/>
        </p:nvPicPr>
        <p:blipFill>
          <a:blip r:embed="rId8"/>
          <a:stretch>
            <a:fillRect/>
          </a:stretch>
        </p:blipFill>
        <p:spPr>
          <a:xfrm flipV="1">
            <a:off x="2906777" y="6096000"/>
            <a:ext cx="428571" cy="45719"/>
          </a:xfrm>
          <a:prstGeom prst="rect">
            <a:avLst/>
          </a:prstGeom>
        </p:spPr>
      </p:pic>
      <p:pic>
        <p:nvPicPr>
          <p:cNvPr id="34" name="Picture 376" descr="C:\Users\ZZIMME~1\AppData\Local\Temp\SNAGHTML108ec3b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2618" y="3484232"/>
            <a:ext cx="5858764" cy="27898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object 25"/>
          <p:cNvSpPr/>
          <p:nvPr/>
        </p:nvSpPr>
        <p:spPr>
          <a:xfrm flipV="1">
            <a:off x="2667000" y="5791200"/>
            <a:ext cx="762000" cy="457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6" name="Picture 5"/>
          <p:cNvPicPr>
            <a:picLocks noChangeAspect="1"/>
          </p:cNvPicPr>
          <p:nvPr/>
        </p:nvPicPr>
        <p:blipFill>
          <a:blip r:embed="rId10"/>
          <a:stretch>
            <a:fillRect/>
          </a:stretch>
        </p:blipFill>
        <p:spPr>
          <a:xfrm>
            <a:off x="2209800" y="4114800"/>
            <a:ext cx="1676190" cy="1133333"/>
          </a:xfrm>
          <a:prstGeom prst="rect">
            <a:avLst/>
          </a:prstGeom>
        </p:spPr>
      </p:pic>
      <p:sp>
        <p:nvSpPr>
          <p:cNvPr id="62" name="object 25"/>
          <p:cNvSpPr/>
          <p:nvPr/>
        </p:nvSpPr>
        <p:spPr>
          <a:xfrm>
            <a:off x="2133600" y="4038600"/>
            <a:ext cx="1828800" cy="1219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3" name="Straight Arrow Connector 62"/>
          <p:cNvCxnSpPr/>
          <p:nvPr/>
        </p:nvCxnSpPr>
        <p:spPr>
          <a:xfrm flipV="1">
            <a:off x="2971800" y="5334000"/>
            <a:ext cx="0" cy="45720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30</a:t>
            </a:fld>
            <a:endParaRPr lang="en-US" dirty="0"/>
          </a:p>
        </p:txBody>
      </p:sp>
    </p:spTree>
    <p:extLst>
      <p:ext uri="{BB962C8B-B14F-4D97-AF65-F5344CB8AC3E}">
        <p14:creationId xmlns:p14="http://schemas.microsoft.com/office/powerpoint/2010/main" val="469594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17341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2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7543800" y="5334000"/>
            <a:ext cx="1320053" cy="340326"/>
          </a:xfrm>
          <a:prstGeom prst="rect">
            <a:avLst/>
          </a:prstGeom>
        </p:spPr>
      </p:pic>
      <p:pic>
        <p:nvPicPr>
          <p:cNvPr id="6" name="Picture 5"/>
          <p:cNvPicPr>
            <a:picLocks noChangeAspect="1"/>
          </p:cNvPicPr>
          <p:nvPr/>
        </p:nvPicPr>
        <p:blipFill>
          <a:blip r:embed="rId8"/>
          <a:stretch>
            <a:fillRect/>
          </a:stretch>
        </p:blipFill>
        <p:spPr>
          <a:xfrm>
            <a:off x="1642618" y="3484232"/>
            <a:ext cx="5858764" cy="280237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Provider Initiates a Modification</a:t>
            </a:r>
            <a:endParaRPr spc="-5" dirty="0"/>
          </a:p>
        </p:txBody>
      </p:sp>
      <p:sp>
        <p:nvSpPr>
          <p:cNvPr id="45" name="object 6"/>
          <p:cNvSpPr txBox="1"/>
          <p:nvPr/>
        </p:nvSpPr>
        <p:spPr>
          <a:xfrm>
            <a:off x="535940" y="2057400"/>
            <a:ext cx="7947659" cy="1446550"/>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p>
          <a:p>
            <a:pPr marL="12700"/>
            <a:r>
              <a:rPr lang="en-US" sz="1400" dirty="0">
                <a:solidFill>
                  <a:srgbClr val="091D5D"/>
                </a:solidFill>
                <a:latin typeface="Arial"/>
                <a:cs typeface="Arial"/>
              </a:rPr>
              <a:t>Option 1: Adding a New Goal</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Click “Save and Close.” </a:t>
            </a:r>
            <a:r>
              <a:rPr lang="en-US" sz="1400" dirty="0">
                <a:solidFill>
                  <a:srgbClr val="091D5D"/>
                </a:solidFill>
                <a:latin typeface="Arial"/>
                <a:cs typeface="Arial"/>
              </a:rPr>
              <a:t>Alternatively, to add additional goals, follow this process again on the same screen.</a:t>
            </a:r>
          </a:p>
        </p:txBody>
      </p:sp>
      <p:grpSp>
        <p:nvGrpSpPr>
          <p:cNvPr id="37" name="Group 36"/>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object 25"/>
          <p:cNvSpPr/>
          <p:nvPr/>
        </p:nvSpPr>
        <p:spPr>
          <a:xfrm>
            <a:off x="7543800" y="5410200"/>
            <a:ext cx="12954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4" name="Straight Arrow Connector 33"/>
          <p:cNvCxnSpPr/>
          <p:nvPr/>
        </p:nvCxnSpPr>
        <p:spPr>
          <a:xfrm flipV="1">
            <a:off x="7086600" y="5715000"/>
            <a:ext cx="457200" cy="269276"/>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object 25"/>
          <p:cNvSpPr/>
          <p:nvPr/>
        </p:nvSpPr>
        <p:spPr>
          <a:xfrm flipV="1">
            <a:off x="6781800" y="6019800"/>
            <a:ext cx="685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31</a:t>
            </a:fld>
            <a:endParaRPr lang="en-US" dirty="0"/>
          </a:p>
        </p:txBody>
      </p:sp>
    </p:spTree>
    <p:extLst>
      <p:ext uri="{BB962C8B-B14F-4D97-AF65-F5344CB8AC3E}">
        <p14:creationId xmlns:p14="http://schemas.microsoft.com/office/powerpoint/2010/main" val="208755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89083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5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1842632" y="3810000"/>
            <a:ext cx="5496249" cy="2950832"/>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908215"/>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Modification 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p>
          <a:p>
            <a:pPr marL="12700"/>
            <a:r>
              <a:rPr lang="en-US" sz="1400" dirty="0">
                <a:solidFill>
                  <a:srgbClr val="091D5D"/>
                </a:solidFill>
                <a:latin typeface="Arial"/>
                <a:cs typeface="Arial"/>
              </a:rPr>
              <a:t>Option 1: Adding a New Goal</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The system will return to the Modifications Details screen. The details of the goal modification will display. The original entry column displays the original goal if one exists. In this scenario, the original entry displays as “N/A” because it is a new goal. The new entry column displays the new goal description.</a:t>
            </a:r>
            <a:endParaRPr lang="en-US"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object 25"/>
          <p:cNvSpPr/>
          <p:nvPr/>
        </p:nvSpPr>
        <p:spPr>
          <a:xfrm flipV="1">
            <a:off x="4343400" y="49530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4" name="Straight Arrow Connector 63"/>
          <p:cNvCxnSpPr/>
          <p:nvPr/>
        </p:nvCxnSpPr>
        <p:spPr>
          <a:xfrm flipV="1">
            <a:off x="4724400" y="4563762"/>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2895600" y="4563762"/>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bject 25"/>
          <p:cNvSpPr/>
          <p:nvPr/>
        </p:nvSpPr>
        <p:spPr>
          <a:xfrm flipV="1">
            <a:off x="2590800" y="49530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67" name="Picture 66"/>
          <p:cNvPicPr>
            <a:picLocks noChangeAspect="1"/>
          </p:cNvPicPr>
          <p:nvPr/>
        </p:nvPicPr>
        <p:blipFill>
          <a:blip r:embed="rId8"/>
          <a:stretch>
            <a:fillRect/>
          </a:stretch>
        </p:blipFill>
        <p:spPr>
          <a:xfrm>
            <a:off x="2286000" y="4191000"/>
            <a:ext cx="1399933" cy="296538"/>
          </a:xfrm>
          <a:prstGeom prst="rect">
            <a:avLst/>
          </a:prstGeom>
        </p:spPr>
      </p:pic>
      <p:pic>
        <p:nvPicPr>
          <p:cNvPr id="68" name="Picture 67"/>
          <p:cNvPicPr>
            <a:picLocks noChangeAspect="1"/>
          </p:cNvPicPr>
          <p:nvPr/>
        </p:nvPicPr>
        <p:blipFill rotWithShape="1">
          <a:blip r:embed="rId9"/>
          <a:srcRect/>
          <a:stretch/>
        </p:blipFill>
        <p:spPr>
          <a:xfrm>
            <a:off x="4038600" y="4191000"/>
            <a:ext cx="1399933" cy="304333"/>
          </a:xfrm>
          <a:prstGeom prst="rect">
            <a:avLst/>
          </a:prstGeom>
        </p:spPr>
      </p:pic>
      <p:sp>
        <p:nvSpPr>
          <p:cNvPr id="69" name="object 25"/>
          <p:cNvSpPr/>
          <p:nvPr/>
        </p:nvSpPr>
        <p:spPr>
          <a:xfrm flipV="1">
            <a:off x="3962400" y="4114800"/>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0" name="object 25"/>
          <p:cNvSpPr/>
          <p:nvPr/>
        </p:nvSpPr>
        <p:spPr>
          <a:xfrm flipV="1">
            <a:off x="2209800" y="4114800"/>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32</a:t>
            </a:fld>
            <a:endParaRPr lang="en-US" dirty="0"/>
          </a:p>
        </p:txBody>
      </p:sp>
    </p:spTree>
    <p:extLst>
      <p:ext uri="{BB962C8B-B14F-4D97-AF65-F5344CB8AC3E}">
        <p14:creationId xmlns:p14="http://schemas.microsoft.com/office/powerpoint/2010/main" val="1083444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7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46550"/>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1200" dirty="0">
              <a:solidFill>
                <a:srgbClr val="091D5D"/>
              </a:solidFill>
              <a:latin typeface="Arial"/>
              <a:cs typeface="Arial"/>
            </a:endParaRPr>
          </a:p>
          <a:p>
            <a:pPr marL="12700"/>
            <a:r>
              <a:rPr lang="en-US" sz="1400" dirty="0">
                <a:solidFill>
                  <a:srgbClr val="091D5D"/>
                </a:solidFill>
                <a:latin typeface="Arial"/>
                <a:cs typeface="Arial"/>
              </a:rPr>
              <a:t>To initiate a modification to </a:t>
            </a:r>
            <a:r>
              <a:rPr lang="en-US" sz="1400" dirty="0" smtClean="0">
                <a:solidFill>
                  <a:srgbClr val="091D5D"/>
                </a:solidFill>
                <a:latin typeface="Arial"/>
                <a:cs typeface="Arial"/>
              </a:rPr>
              <a:t>a goal, </a:t>
            </a:r>
            <a:r>
              <a:rPr lang="en-US" sz="1400" dirty="0">
                <a:solidFill>
                  <a:srgbClr val="091D5D"/>
                </a:solidFill>
                <a:latin typeface="Arial"/>
                <a:cs typeface="Arial"/>
              </a:rPr>
              <a:t>click “Add Goal Modification” on the Modifications Details </a:t>
            </a:r>
            <a:r>
              <a:rPr lang="en-US" sz="1400" dirty="0" smtClean="0">
                <a:solidFill>
                  <a:srgbClr val="091D5D"/>
                </a:solidFill>
                <a:latin typeface="Arial"/>
                <a:cs typeface="Arial"/>
              </a:rPr>
              <a:t>screen.</a:t>
            </a:r>
            <a:endParaRPr lang="en-US" sz="1400" dirty="0">
              <a:solidFill>
                <a:srgbClr val="091D5D"/>
              </a:solidFill>
              <a:latin typeface="Arial"/>
              <a:cs typeface="Arial"/>
            </a:endParaRPr>
          </a:p>
          <a:p>
            <a:pPr marL="12700">
              <a:lnSpc>
                <a:spcPct val="100000"/>
              </a:lnSpc>
            </a:pPr>
            <a:endParaRPr lang="en-US" sz="1400" dirty="0" smtClean="0">
              <a:solidFill>
                <a:srgbClr val="091D5D"/>
              </a:solidFill>
              <a:latin typeface="Arial"/>
              <a:cs typeface="Arial"/>
            </a:endParaRPr>
          </a:p>
        </p:txBody>
      </p:sp>
      <p:grpSp>
        <p:nvGrpSpPr>
          <p:cNvPr id="38" name="Group 37"/>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1" name="Group 40"/>
            <p:cNvGrpSpPr/>
            <p:nvPr/>
          </p:nvGrpSpPr>
          <p:grpSpPr>
            <a:xfrm>
              <a:off x="1766316" y="1143000"/>
              <a:ext cx="990600" cy="923330"/>
              <a:chOff x="2971800" y="1143000"/>
              <a:chExt cx="990600" cy="923330"/>
            </a:xfrm>
            <a:grpFill/>
          </p:grpSpPr>
          <p:sp>
            <p:nvSpPr>
              <p:cNvPr id="6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2" name="Group 41"/>
            <p:cNvGrpSpPr/>
            <p:nvPr/>
          </p:nvGrpSpPr>
          <p:grpSpPr>
            <a:xfrm>
              <a:off x="2926842" y="1143000"/>
              <a:ext cx="982980" cy="879475"/>
              <a:chOff x="4075176" y="1143000"/>
              <a:chExt cx="982980" cy="879475"/>
            </a:xfrm>
            <a:grpFill/>
          </p:grpSpPr>
          <p:sp>
            <p:nvSpPr>
              <p:cNvPr id="5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3" name="Group 42"/>
            <p:cNvGrpSpPr/>
            <p:nvPr/>
          </p:nvGrpSpPr>
          <p:grpSpPr>
            <a:xfrm>
              <a:off x="4079748"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4" name="Group 43"/>
            <p:cNvGrpSpPr/>
            <p:nvPr/>
          </p:nvGrpSpPr>
          <p:grpSpPr>
            <a:xfrm>
              <a:off x="523265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6" name="Straight Arrow Connector 45"/>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36803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1" name="Straight Arrow Connector 50"/>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7"/>
          <a:stretch>
            <a:fillRect/>
          </a:stretch>
        </p:blipFill>
        <p:spPr>
          <a:xfrm>
            <a:off x="1673567" y="3532991"/>
            <a:ext cx="5834378" cy="2866439"/>
          </a:xfrm>
          <a:prstGeom prst="rect">
            <a:avLst/>
          </a:prstGeom>
          <a:ln>
            <a:solidFill>
              <a:schemeClr val="tx1"/>
            </a:solidFill>
          </a:ln>
        </p:spPr>
      </p:pic>
      <p:sp>
        <p:nvSpPr>
          <p:cNvPr id="64" name="object 25"/>
          <p:cNvSpPr/>
          <p:nvPr/>
        </p:nvSpPr>
        <p:spPr>
          <a:xfrm>
            <a:off x="5791200" y="5105400"/>
            <a:ext cx="653575"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5" name="Straight Arrow Connector 64"/>
          <p:cNvCxnSpPr/>
          <p:nvPr/>
        </p:nvCxnSpPr>
        <p:spPr>
          <a:xfrm flipV="1">
            <a:off x="6096000" y="4267200"/>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8"/>
          <a:stretch>
            <a:fillRect/>
          </a:stretch>
        </p:blipFill>
        <p:spPr>
          <a:xfrm>
            <a:off x="5334000" y="3752876"/>
            <a:ext cx="1552381" cy="419048"/>
          </a:xfrm>
          <a:prstGeom prst="rect">
            <a:avLst/>
          </a:prstGeom>
        </p:spPr>
      </p:pic>
      <p:sp>
        <p:nvSpPr>
          <p:cNvPr id="67" name="object 6"/>
          <p:cNvSpPr/>
          <p:nvPr/>
        </p:nvSpPr>
        <p:spPr>
          <a:xfrm>
            <a:off x="5334000" y="3810000"/>
            <a:ext cx="1524000" cy="3810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33</a:t>
            </a:fld>
            <a:endParaRPr lang="en-US" dirty="0"/>
          </a:p>
        </p:txBody>
      </p:sp>
    </p:spTree>
    <p:extLst>
      <p:ext uri="{BB962C8B-B14F-4D97-AF65-F5344CB8AC3E}">
        <p14:creationId xmlns:p14="http://schemas.microsoft.com/office/powerpoint/2010/main" val="702673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79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66199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a:t>
            </a:r>
            <a:r>
              <a:rPr lang="en-US" sz="1400" dirty="0" smtClean="0">
                <a:solidFill>
                  <a:srgbClr val="091D5D"/>
                </a:solidFill>
                <a:latin typeface="Arial"/>
                <a:cs typeface="Arial"/>
              </a:rPr>
              <a:t>: Modify an Existing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Select the radio button next to the desired goal and </a:t>
            </a:r>
            <a:r>
              <a:rPr lang="en-US" sz="1400" dirty="0">
                <a:solidFill>
                  <a:srgbClr val="091D5D"/>
                </a:solidFill>
                <a:latin typeface="Arial"/>
                <a:cs typeface="Arial"/>
              </a:rPr>
              <a:t>click </a:t>
            </a:r>
            <a:r>
              <a:rPr lang="en-US" sz="1400" dirty="0" smtClean="0">
                <a:solidFill>
                  <a:srgbClr val="091D5D"/>
                </a:solidFill>
                <a:latin typeface="Arial"/>
                <a:cs typeface="Arial"/>
              </a:rPr>
              <a:t>“View/Edit Goal.”</a:t>
            </a:r>
            <a:endParaRPr lang="en-US" sz="1400"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40" name="Group 39"/>
            <p:cNvGrpSpPr/>
            <p:nvPr/>
          </p:nvGrpSpPr>
          <p:grpSpPr>
            <a:xfrm>
              <a:off x="613410" y="1144524"/>
              <a:ext cx="982980" cy="879475"/>
              <a:chOff x="1789176" y="1144524"/>
              <a:chExt cx="982980" cy="879475"/>
            </a:xfrm>
            <a:grpFill/>
          </p:grpSpPr>
          <p:sp>
            <p:nvSpPr>
              <p:cNvPr id="6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1" name="Group 40"/>
            <p:cNvGrpSpPr/>
            <p:nvPr/>
          </p:nvGrpSpPr>
          <p:grpSpPr>
            <a:xfrm>
              <a:off x="1766316" y="1143000"/>
              <a:ext cx="990600" cy="923330"/>
              <a:chOff x="2971800" y="1143000"/>
              <a:chExt cx="990600" cy="923330"/>
            </a:xfrm>
            <a:grpFill/>
          </p:grpSpPr>
          <p:sp>
            <p:nvSpPr>
              <p:cNvPr id="6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2" name="Group 41"/>
            <p:cNvGrpSpPr/>
            <p:nvPr/>
          </p:nvGrpSpPr>
          <p:grpSpPr>
            <a:xfrm>
              <a:off x="2926842" y="1143000"/>
              <a:ext cx="982980" cy="879475"/>
              <a:chOff x="4075176" y="1143000"/>
              <a:chExt cx="982980" cy="879475"/>
            </a:xfrm>
            <a:grpFill/>
          </p:grpSpPr>
          <p:sp>
            <p:nvSpPr>
              <p:cNvPr id="5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3" name="Group 42"/>
            <p:cNvGrpSpPr/>
            <p:nvPr/>
          </p:nvGrpSpPr>
          <p:grpSpPr>
            <a:xfrm>
              <a:off x="4079748"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4" name="Group 43"/>
            <p:cNvGrpSpPr/>
            <p:nvPr/>
          </p:nvGrpSpPr>
          <p:grpSpPr>
            <a:xfrm>
              <a:off x="523265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6" name="Straight Arrow Connector 45"/>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36803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1" name="Straight Arrow Connector 50"/>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9162" name="Picture 378" descr="C:\Users\ZZIMME~1\AppData\Local\Temp\SNAGHTML10b072f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5222" y="3716210"/>
            <a:ext cx="5834378" cy="2774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5" name="object 25"/>
          <p:cNvSpPr/>
          <p:nvPr/>
        </p:nvSpPr>
        <p:spPr>
          <a:xfrm flipV="1">
            <a:off x="76200" y="4267200"/>
            <a:ext cx="2133600" cy="65961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rotWithShape="1">
          <a:blip r:embed="rId8"/>
          <a:srcRect t="9775"/>
          <a:stretch/>
        </p:blipFill>
        <p:spPr>
          <a:xfrm>
            <a:off x="76200" y="4317214"/>
            <a:ext cx="2123310" cy="527530"/>
          </a:xfrm>
          <a:prstGeom prst="rect">
            <a:avLst/>
          </a:prstGeom>
        </p:spPr>
      </p:pic>
      <p:sp>
        <p:nvSpPr>
          <p:cNvPr id="66" name="object 25"/>
          <p:cNvSpPr/>
          <p:nvPr/>
        </p:nvSpPr>
        <p:spPr>
          <a:xfrm>
            <a:off x="2514600" y="4363940"/>
            <a:ext cx="914400" cy="43665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7" name="Straight Arrow Connector 66"/>
          <p:cNvCxnSpPr/>
          <p:nvPr/>
        </p:nvCxnSpPr>
        <p:spPr>
          <a:xfrm>
            <a:off x="2239557" y="4572000"/>
            <a:ext cx="275043"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34</a:t>
            </a:fld>
            <a:endParaRPr lang="en-US" dirty="0"/>
          </a:p>
        </p:txBody>
      </p:sp>
    </p:spTree>
    <p:extLst>
      <p:ext uri="{BB962C8B-B14F-4D97-AF65-F5344CB8AC3E}">
        <p14:creationId xmlns:p14="http://schemas.microsoft.com/office/powerpoint/2010/main" val="1192859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25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46550"/>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a:t>
            </a:r>
            <a:r>
              <a:rPr lang="en-US" sz="1400" dirty="0" smtClean="0">
                <a:solidFill>
                  <a:srgbClr val="091D5D"/>
                </a:solidFill>
                <a:latin typeface="Arial"/>
                <a:cs typeface="Arial"/>
              </a:rPr>
              <a:t>: Modify an Existing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Click “View / Edit Goal.”</a:t>
            </a:r>
          </a:p>
          <a:p>
            <a:pPr marL="12700">
              <a:lnSpc>
                <a:spcPct val="100000"/>
              </a:lnSpc>
            </a:pPr>
            <a:endParaRPr lang="en-US" sz="14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40" name="Group 39"/>
            <p:cNvGrpSpPr/>
            <p:nvPr/>
          </p:nvGrpSpPr>
          <p:grpSpPr>
            <a:xfrm>
              <a:off x="613410" y="1144524"/>
              <a:ext cx="982980" cy="879475"/>
              <a:chOff x="1789176" y="1144524"/>
              <a:chExt cx="982980" cy="879475"/>
            </a:xfrm>
            <a:grpFill/>
          </p:grpSpPr>
          <p:sp>
            <p:nvSpPr>
              <p:cNvPr id="6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1" name="Group 40"/>
            <p:cNvGrpSpPr/>
            <p:nvPr/>
          </p:nvGrpSpPr>
          <p:grpSpPr>
            <a:xfrm>
              <a:off x="1766316" y="1143000"/>
              <a:ext cx="990600" cy="923330"/>
              <a:chOff x="2971800" y="1143000"/>
              <a:chExt cx="990600" cy="923330"/>
            </a:xfrm>
            <a:grpFill/>
          </p:grpSpPr>
          <p:sp>
            <p:nvSpPr>
              <p:cNvPr id="6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2" name="Group 41"/>
            <p:cNvGrpSpPr/>
            <p:nvPr/>
          </p:nvGrpSpPr>
          <p:grpSpPr>
            <a:xfrm>
              <a:off x="2926842" y="1143000"/>
              <a:ext cx="982980" cy="879475"/>
              <a:chOff x="4075176" y="1143000"/>
              <a:chExt cx="982980" cy="879475"/>
            </a:xfrm>
            <a:grpFill/>
          </p:grpSpPr>
          <p:sp>
            <p:nvSpPr>
              <p:cNvPr id="5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3" name="Group 42"/>
            <p:cNvGrpSpPr/>
            <p:nvPr/>
          </p:nvGrpSpPr>
          <p:grpSpPr>
            <a:xfrm>
              <a:off x="4079748"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4" name="Group 43"/>
            <p:cNvGrpSpPr/>
            <p:nvPr/>
          </p:nvGrpSpPr>
          <p:grpSpPr>
            <a:xfrm>
              <a:off x="523265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6" name="Straight Arrow Connector 45"/>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36803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1" name="Straight Arrow Connector 50"/>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9162" name="Picture 378" descr="C:\Users\ZZIMME~1\AppData\Local\Temp\SNAGHTML10b072f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5222" y="3716210"/>
            <a:ext cx="5834378" cy="2774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8"/>
          <a:stretch>
            <a:fillRect/>
          </a:stretch>
        </p:blipFill>
        <p:spPr>
          <a:xfrm>
            <a:off x="681572" y="4702759"/>
            <a:ext cx="1071028" cy="250241"/>
          </a:xfrm>
          <a:prstGeom prst="rect">
            <a:avLst/>
          </a:prstGeom>
        </p:spPr>
      </p:pic>
      <p:sp>
        <p:nvSpPr>
          <p:cNvPr id="38" name="object 25"/>
          <p:cNvSpPr/>
          <p:nvPr/>
        </p:nvSpPr>
        <p:spPr>
          <a:xfrm>
            <a:off x="4724400" y="475168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9" name="Straight Arrow Connector 38"/>
          <p:cNvCxnSpPr/>
          <p:nvPr/>
        </p:nvCxnSpPr>
        <p:spPr>
          <a:xfrm flipH="1">
            <a:off x="1752600" y="4827880"/>
            <a:ext cx="29718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bject 25"/>
          <p:cNvSpPr/>
          <p:nvPr/>
        </p:nvSpPr>
        <p:spPr>
          <a:xfrm>
            <a:off x="609600" y="4648201"/>
            <a:ext cx="11430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35</a:t>
            </a:fld>
            <a:endParaRPr lang="en-US" dirty="0"/>
          </a:p>
        </p:txBody>
      </p:sp>
    </p:spTree>
    <p:extLst>
      <p:ext uri="{BB962C8B-B14F-4D97-AF65-F5344CB8AC3E}">
        <p14:creationId xmlns:p14="http://schemas.microsoft.com/office/powerpoint/2010/main" val="3234618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1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66199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The screen will display the existing Goal details.</a:t>
            </a:r>
            <a:endParaRPr lang="en-US" sz="1400"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7"/>
          <a:stretch>
            <a:fillRect/>
          </a:stretch>
        </p:blipFill>
        <p:spPr>
          <a:xfrm>
            <a:off x="1673567" y="3532991"/>
            <a:ext cx="5834378" cy="3077787"/>
          </a:xfrm>
          <a:prstGeom prst="rect">
            <a:avLst/>
          </a:prstGeom>
          <a:ln>
            <a:solidFill>
              <a:schemeClr val="tx1"/>
            </a:solidFill>
          </a:ln>
        </p:spPr>
      </p:pic>
      <p:sp>
        <p:nvSpPr>
          <p:cNvPr id="33" name="object 25"/>
          <p:cNvSpPr/>
          <p:nvPr/>
        </p:nvSpPr>
        <p:spPr>
          <a:xfrm>
            <a:off x="1752600" y="4648200"/>
            <a:ext cx="1600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4" name="Picture 33"/>
          <p:cNvPicPr>
            <a:picLocks noChangeAspect="1"/>
          </p:cNvPicPr>
          <p:nvPr/>
        </p:nvPicPr>
        <p:blipFill>
          <a:blip r:embed="rId8"/>
          <a:stretch>
            <a:fillRect/>
          </a:stretch>
        </p:blipFill>
        <p:spPr>
          <a:xfrm>
            <a:off x="1371600" y="4114800"/>
            <a:ext cx="3104762" cy="209524"/>
          </a:xfrm>
          <a:prstGeom prst="rect">
            <a:avLst/>
          </a:prstGeom>
          <a:ln w="38100">
            <a:solidFill>
              <a:srgbClr val="00A1DE"/>
            </a:solidFill>
          </a:ln>
        </p:spPr>
      </p:pic>
      <p:cxnSp>
        <p:nvCxnSpPr>
          <p:cNvPr id="36" name="Straight Arrow Connector 35"/>
          <p:cNvCxnSpPr/>
          <p:nvPr/>
        </p:nvCxnSpPr>
        <p:spPr>
          <a:xfrm flipV="1">
            <a:off x="2590800" y="4343400"/>
            <a:ext cx="0" cy="30480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36</a:t>
            </a:fld>
            <a:endParaRPr lang="en-US" dirty="0"/>
          </a:p>
        </p:txBody>
      </p:sp>
    </p:spTree>
    <p:extLst>
      <p:ext uri="{BB962C8B-B14F-4D97-AF65-F5344CB8AC3E}">
        <p14:creationId xmlns:p14="http://schemas.microsoft.com/office/powerpoint/2010/main" val="626490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7279727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4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66199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Enter text in the Modification Information </a:t>
            </a:r>
            <a:r>
              <a:rPr lang="en-US" sz="1400" dirty="0">
                <a:solidFill>
                  <a:srgbClr val="091D5D"/>
                </a:solidFill>
                <a:latin typeface="Arial"/>
                <a:cs typeface="Arial"/>
              </a:rPr>
              <a:t>textbox and </a:t>
            </a:r>
            <a:r>
              <a:rPr lang="en-US" sz="1400" dirty="0" smtClean="0">
                <a:solidFill>
                  <a:srgbClr val="091D5D"/>
                </a:solidFill>
                <a:latin typeface="Arial"/>
                <a:cs typeface="Arial"/>
              </a:rPr>
              <a:t>explain what changes are required to </a:t>
            </a:r>
            <a:r>
              <a:rPr lang="en-US" sz="1400" dirty="0">
                <a:solidFill>
                  <a:srgbClr val="091D5D"/>
                </a:solidFill>
                <a:latin typeface="Arial"/>
                <a:cs typeface="Arial"/>
              </a:rPr>
              <a:t>the </a:t>
            </a:r>
            <a:r>
              <a:rPr lang="en-US" sz="1400" dirty="0" smtClean="0">
                <a:solidFill>
                  <a:srgbClr val="091D5D"/>
                </a:solidFill>
                <a:latin typeface="Arial"/>
                <a:cs typeface="Arial"/>
              </a:rPr>
              <a:t>goal.</a:t>
            </a:r>
            <a:endParaRPr lang="en-US" sz="1400" dirty="0">
              <a:solidFill>
                <a:srgbClr val="091D5D"/>
              </a:solidFill>
              <a:latin typeface="Arial"/>
              <a:cs typeface="Arial"/>
            </a:endParaRPr>
          </a:p>
          <a:p>
            <a:pPr marL="12700">
              <a:lnSpc>
                <a:spcPct val="100000"/>
              </a:lnSpc>
            </a:pPr>
            <a:endParaRPr lang="en-US" sz="14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21215" name="Picture 383" descr="C:\Users\ZZIMME~1\AppData\Local\Temp\SNAGHTML66c5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567" y="3532991"/>
            <a:ext cx="5834378" cy="30803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object 25"/>
          <p:cNvSpPr/>
          <p:nvPr/>
        </p:nvSpPr>
        <p:spPr>
          <a:xfrm>
            <a:off x="2667000" y="5486400"/>
            <a:ext cx="2438400" cy="685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5" name="Picture 4"/>
          <p:cNvPicPr>
            <a:picLocks noChangeAspect="1"/>
          </p:cNvPicPr>
          <p:nvPr/>
        </p:nvPicPr>
        <p:blipFill>
          <a:blip r:embed="rId8"/>
          <a:stretch>
            <a:fillRect/>
          </a:stretch>
        </p:blipFill>
        <p:spPr>
          <a:xfrm>
            <a:off x="948191" y="3886200"/>
            <a:ext cx="7247619" cy="1304762"/>
          </a:xfrm>
          <a:prstGeom prst="rect">
            <a:avLst/>
          </a:prstGeom>
          <a:ln w="57150">
            <a:solidFill>
              <a:srgbClr val="00A1DE"/>
            </a:solidFill>
          </a:ln>
        </p:spPr>
      </p:pic>
      <p:cxnSp>
        <p:nvCxnSpPr>
          <p:cNvPr id="34" name="Straight Arrow Connector 33"/>
          <p:cNvCxnSpPr/>
          <p:nvPr/>
        </p:nvCxnSpPr>
        <p:spPr>
          <a:xfrm flipV="1">
            <a:off x="3886200" y="5257800"/>
            <a:ext cx="0" cy="22860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37</a:t>
            </a:fld>
            <a:endParaRPr lang="en-US" dirty="0"/>
          </a:p>
        </p:txBody>
      </p:sp>
    </p:spTree>
    <p:extLst>
      <p:ext uri="{BB962C8B-B14F-4D97-AF65-F5344CB8AC3E}">
        <p14:creationId xmlns:p14="http://schemas.microsoft.com/office/powerpoint/2010/main" val="3122214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17823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6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p:nvPicPr>
        <p:blipFill>
          <a:blip r:embed="rId7"/>
          <a:stretch>
            <a:fillRect/>
          </a:stretch>
        </p:blipFill>
        <p:spPr>
          <a:xfrm>
            <a:off x="7638651" y="5562600"/>
            <a:ext cx="1352949" cy="299324"/>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63121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Select “Save and Close.”</a:t>
            </a:r>
            <a:endParaRPr lang="en-US" sz="1400"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object 25"/>
          <p:cNvSpPr/>
          <p:nvPr/>
        </p:nvSpPr>
        <p:spPr>
          <a:xfrm>
            <a:off x="7620000" y="5562600"/>
            <a:ext cx="1371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8" name="Picture 383" descr="C:\Users\ZZIMME~1\AppData\Local\Temp\SNAGHTML66c5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3567" y="3532991"/>
            <a:ext cx="5834378" cy="30803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6" name="object 25"/>
          <p:cNvSpPr/>
          <p:nvPr/>
        </p:nvSpPr>
        <p:spPr>
          <a:xfrm>
            <a:off x="6858000" y="6188676"/>
            <a:ext cx="609600" cy="21212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4" name="Straight Arrow Connector 63"/>
          <p:cNvCxnSpPr/>
          <p:nvPr/>
        </p:nvCxnSpPr>
        <p:spPr>
          <a:xfrm flipV="1">
            <a:off x="7508789" y="5943600"/>
            <a:ext cx="339811" cy="22860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38</a:t>
            </a:fld>
            <a:endParaRPr lang="en-US" dirty="0"/>
          </a:p>
        </p:txBody>
      </p:sp>
    </p:spTree>
    <p:extLst>
      <p:ext uri="{BB962C8B-B14F-4D97-AF65-F5344CB8AC3E}">
        <p14:creationId xmlns:p14="http://schemas.microsoft.com/office/powerpoint/2010/main" val="351944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52969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9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77328"/>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1200" dirty="0">
              <a:solidFill>
                <a:srgbClr val="091D5D"/>
              </a:solidFill>
              <a:latin typeface="Arial"/>
              <a:cs typeface="Arial"/>
            </a:endParaRPr>
          </a:p>
          <a:p>
            <a:pPr marL="12700"/>
            <a:r>
              <a:rPr lang="en-US" sz="1400" dirty="0">
                <a:solidFill>
                  <a:srgbClr val="091D5D"/>
                </a:solidFill>
                <a:latin typeface="Arial"/>
                <a:cs typeface="Arial"/>
              </a:rPr>
              <a:t>The system will return to the </a:t>
            </a:r>
            <a:r>
              <a:rPr lang="en-US" sz="1400" dirty="0" smtClean="0">
                <a:solidFill>
                  <a:srgbClr val="091D5D"/>
                </a:solidFill>
                <a:latin typeface="Arial"/>
                <a:cs typeface="Arial"/>
              </a:rPr>
              <a:t>Modifications Details screen. </a:t>
            </a:r>
            <a:r>
              <a:rPr lang="en-US" sz="1400" dirty="0">
                <a:solidFill>
                  <a:srgbClr val="091D5D"/>
                </a:solidFill>
                <a:latin typeface="Arial"/>
                <a:cs typeface="Arial"/>
              </a:rPr>
              <a:t>The details of the goal modification will </a:t>
            </a:r>
            <a:r>
              <a:rPr lang="en-US" sz="1400" dirty="0" smtClean="0">
                <a:solidFill>
                  <a:srgbClr val="091D5D"/>
                </a:solidFill>
                <a:latin typeface="Arial"/>
                <a:cs typeface="Arial"/>
              </a:rPr>
              <a:t>display. In this scenario</a:t>
            </a:r>
            <a:r>
              <a:rPr lang="en-US" sz="1400" dirty="0">
                <a:solidFill>
                  <a:srgbClr val="091D5D"/>
                </a:solidFill>
                <a:latin typeface="Arial"/>
                <a:cs typeface="Arial"/>
              </a:rPr>
              <a:t>, </a:t>
            </a:r>
            <a:r>
              <a:rPr lang="en-US" sz="1400" dirty="0" smtClean="0">
                <a:solidFill>
                  <a:srgbClr val="091D5D"/>
                </a:solidFill>
                <a:latin typeface="Arial"/>
                <a:cs typeface="Arial"/>
              </a:rPr>
              <a:t>the </a:t>
            </a:r>
            <a:r>
              <a:rPr lang="en-US" sz="1400" dirty="0">
                <a:solidFill>
                  <a:srgbClr val="091D5D"/>
                </a:solidFill>
                <a:latin typeface="Arial"/>
                <a:cs typeface="Arial"/>
              </a:rPr>
              <a:t>Original Entry </a:t>
            </a:r>
            <a:r>
              <a:rPr lang="en-US" sz="1400" dirty="0" smtClean="0">
                <a:solidFill>
                  <a:srgbClr val="091D5D"/>
                </a:solidFill>
                <a:latin typeface="Arial"/>
                <a:cs typeface="Arial"/>
              </a:rPr>
              <a:t>column displays the original goal description. </a:t>
            </a:r>
            <a:endParaRPr lang="en-US" sz="1400" dirty="0">
              <a:solidFill>
                <a:srgbClr val="091D5D"/>
              </a:solidFill>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7"/>
          <a:stretch>
            <a:fillRect/>
          </a:stretch>
        </p:blipFill>
        <p:spPr>
          <a:xfrm>
            <a:off x="1842632" y="3810000"/>
            <a:ext cx="5662790" cy="2829902"/>
          </a:xfrm>
          <a:prstGeom prst="rect">
            <a:avLst/>
          </a:prstGeom>
          <a:ln>
            <a:solidFill>
              <a:schemeClr val="tx1"/>
            </a:solidFill>
          </a:ln>
        </p:spPr>
      </p:pic>
      <p:sp>
        <p:nvSpPr>
          <p:cNvPr id="35" name="object 25"/>
          <p:cNvSpPr/>
          <p:nvPr/>
        </p:nvSpPr>
        <p:spPr>
          <a:xfrm flipV="1">
            <a:off x="4343400" y="49530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6" name="Straight Arrow Connector 35"/>
          <p:cNvCxnSpPr/>
          <p:nvPr/>
        </p:nvCxnSpPr>
        <p:spPr>
          <a:xfrm flipV="1">
            <a:off x="4724400" y="4563762"/>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895600" y="4563762"/>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bject 25"/>
          <p:cNvSpPr/>
          <p:nvPr/>
        </p:nvSpPr>
        <p:spPr>
          <a:xfrm flipV="1">
            <a:off x="2590800" y="49530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65" name="Picture 64"/>
          <p:cNvPicPr>
            <a:picLocks noChangeAspect="1"/>
          </p:cNvPicPr>
          <p:nvPr/>
        </p:nvPicPr>
        <p:blipFill>
          <a:blip r:embed="rId8"/>
          <a:stretch>
            <a:fillRect/>
          </a:stretch>
        </p:blipFill>
        <p:spPr>
          <a:xfrm>
            <a:off x="2286000" y="4191000"/>
            <a:ext cx="1399933" cy="296538"/>
          </a:xfrm>
          <a:prstGeom prst="rect">
            <a:avLst/>
          </a:prstGeom>
        </p:spPr>
      </p:pic>
      <p:pic>
        <p:nvPicPr>
          <p:cNvPr id="66" name="Picture 65"/>
          <p:cNvPicPr>
            <a:picLocks noChangeAspect="1"/>
          </p:cNvPicPr>
          <p:nvPr/>
        </p:nvPicPr>
        <p:blipFill rotWithShape="1">
          <a:blip r:embed="rId9"/>
          <a:srcRect/>
          <a:stretch/>
        </p:blipFill>
        <p:spPr>
          <a:xfrm>
            <a:off x="4038600" y="4191000"/>
            <a:ext cx="1399933" cy="304333"/>
          </a:xfrm>
          <a:prstGeom prst="rect">
            <a:avLst/>
          </a:prstGeom>
        </p:spPr>
      </p:pic>
      <p:sp>
        <p:nvSpPr>
          <p:cNvPr id="67" name="object 25"/>
          <p:cNvSpPr/>
          <p:nvPr/>
        </p:nvSpPr>
        <p:spPr>
          <a:xfrm flipV="1">
            <a:off x="3962400" y="4114800"/>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8" name="object 25"/>
          <p:cNvSpPr/>
          <p:nvPr/>
        </p:nvSpPr>
        <p:spPr>
          <a:xfrm flipV="1">
            <a:off x="2209800" y="4114800"/>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39</a:t>
            </a:fld>
            <a:endParaRPr lang="en-US" dirty="0"/>
          </a:p>
        </p:txBody>
      </p:sp>
    </p:spTree>
    <p:extLst>
      <p:ext uri="{BB962C8B-B14F-4D97-AF65-F5344CB8AC3E}">
        <p14:creationId xmlns:p14="http://schemas.microsoft.com/office/powerpoint/2010/main" val="425420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48600" cy="738664"/>
          </a:xfrm>
          <a:prstGeom prst="rect">
            <a:avLst/>
          </a:prstGeom>
        </p:spPr>
        <p:txBody>
          <a:bodyPr vert="horz" wrap="square" lIns="0" tIns="0" rIns="0" bIns="0" rtlCol="0">
            <a:spAutoFit/>
          </a:bodyPr>
          <a:lstStyle/>
          <a:p>
            <a:pPr marL="12700"/>
            <a:r>
              <a:rPr lang="en-US" sz="2400" b="1" spc="-5" dirty="0">
                <a:solidFill>
                  <a:srgbClr val="FFFFFF"/>
                </a:solidFill>
                <a:latin typeface="Arial"/>
                <a:cs typeface="Arial"/>
              </a:rPr>
              <a:t>New </a:t>
            </a:r>
            <a:r>
              <a:rPr lang="en-US" sz="2400" b="1" spc="-5" dirty="0" smtClean="0">
                <a:solidFill>
                  <a:srgbClr val="FFFFFF"/>
                </a:solidFill>
                <a:latin typeface="Arial"/>
                <a:cs typeface="Arial"/>
              </a:rPr>
              <a:t>Trigger for </a:t>
            </a:r>
            <a:r>
              <a:rPr lang="en-US" sz="2400" b="1" spc="-5" dirty="0">
                <a:solidFill>
                  <a:srgbClr val="FFFFFF"/>
                </a:solidFill>
                <a:latin typeface="Arial"/>
                <a:cs typeface="Arial"/>
              </a:rPr>
              <a:t>Locking the ISP in HCSIS </a:t>
            </a:r>
            <a:br>
              <a:rPr lang="en-US" sz="2400" b="1" spc="-5" dirty="0">
                <a:solidFill>
                  <a:srgbClr val="FFFFFF"/>
                </a:solidFill>
                <a:latin typeface="Arial"/>
                <a:cs typeface="Arial"/>
              </a:rPr>
            </a:br>
            <a:endParaRPr lang="en-US" sz="2400" b="1" spc="-5" dirty="0">
              <a:solidFill>
                <a:srgbClr val="FFFFFF"/>
              </a:solidFill>
              <a:latin typeface="Arial"/>
              <a:cs typeface="Arial"/>
            </a:endParaRPr>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4</a:t>
            </a:fld>
            <a:endParaRPr lang="en-US" dirty="0"/>
          </a:p>
        </p:txBody>
      </p:sp>
    </p:spTree>
    <p:extLst>
      <p:ext uri="{BB962C8B-B14F-4D97-AF65-F5344CB8AC3E}">
        <p14:creationId xmlns:p14="http://schemas.microsoft.com/office/powerpoint/2010/main" val="1713262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46075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2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grpSp>
        <p:nvGrpSpPr>
          <p:cNvPr id="35" name="Group 34"/>
          <p:cNvGrpSpPr/>
          <p:nvPr/>
        </p:nvGrpSpPr>
        <p:grpSpPr>
          <a:xfrm>
            <a:off x="1203198" y="1066800"/>
            <a:ext cx="6737604" cy="923330"/>
            <a:chOff x="613410" y="1143000"/>
            <a:chExt cx="6737604" cy="923330"/>
          </a:xfrm>
          <a:noFill/>
        </p:grpSpPr>
        <p:grpSp>
          <p:nvGrpSpPr>
            <p:cNvPr id="36" name="Group 35"/>
            <p:cNvGrpSpPr/>
            <p:nvPr/>
          </p:nvGrpSpPr>
          <p:grpSpPr>
            <a:xfrm>
              <a:off x="613410" y="1144524"/>
              <a:ext cx="982980" cy="879475"/>
              <a:chOff x="1789176" y="1144524"/>
              <a:chExt cx="982980" cy="879475"/>
            </a:xfrm>
            <a:grpFill/>
          </p:grpSpPr>
          <p:sp>
            <p:nvSpPr>
              <p:cNvPr id="5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7" name="Group 36"/>
            <p:cNvGrpSpPr/>
            <p:nvPr/>
          </p:nvGrpSpPr>
          <p:grpSpPr>
            <a:xfrm>
              <a:off x="1766316" y="1143000"/>
              <a:ext cx="990600" cy="923330"/>
              <a:chOff x="2971800" y="1143000"/>
              <a:chExt cx="990600" cy="923330"/>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8" name="Group 37"/>
            <p:cNvGrpSpPr/>
            <p:nvPr/>
          </p:nvGrpSpPr>
          <p:grpSpPr>
            <a:xfrm>
              <a:off x="2926842" y="1143000"/>
              <a:ext cx="982980" cy="879475"/>
              <a:chOff x="4075176" y="1143000"/>
              <a:chExt cx="982980" cy="879475"/>
            </a:xfrm>
            <a:grpFill/>
          </p:grpSpPr>
          <p:sp>
            <p:nvSpPr>
              <p:cNvPr id="5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39" name="Group 38"/>
            <p:cNvGrpSpPr/>
            <p:nvPr/>
          </p:nvGrpSpPr>
          <p:grpSpPr>
            <a:xfrm>
              <a:off x="4079748" y="1143000"/>
              <a:ext cx="982980" cy="879475"/>
              <a:chOff x="5218176" y="1143000"/>
              <a:chExt cx="982980" cy="879475"/>
            </a:xfrm>
            <a:grpFill/>
          </p:grpSpPr>
          <p:sp>
            <p:nvSpPr>
              <p:cNvPr id="5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0" name="Group 39"/>
            <p:cNvGrpSpPr/>
            <p:nvPr/>
          </p:nvGrpSpPr>
          <p:grpSpPr>
            <a:xfrm>
              <a:off x="5232654"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1" name="Straight Arrow Connector 40"/>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368034" y="1143000"/>
              <a:ext cx="982980" cy="879475"/>
              <a:chOff x="6408420" y="1143000"/>
              <a:chExt cx="982980" cy="879475"/>
            </a:xfrm>
            <a:grp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7" name="Straight Arrow Connector 4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object 6"/>
          <p:cNvSpPr txBox="1"/>
          <p:nvPr/>
        </p:nvSpPr>
        <p:spPr>
          <a:xfrm>
            <a:off x="535940" y="2057400"/>
            <a:ext cx="7947659" cy="418576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endParaRPr lang="en-US" sz="1200" dirty="0">
              <a:solidFill>
                <a:srgbClr val="091D5D"/>
              </a:solidFill>
              <a:latin typeface="Arial"/>
              <a:cs typeface="Arial"/>
            </a:endParaRPr>
          </a:p>
          <a:p>
            <a:pPr marL="12700"/>
            <a:r>
              <a:rPr lang="en-US" sz="1400" dirty="0" smtClean="0">
                <a:solidFill>
                  <a:srgbClr val="091D5D"/>
                </a:solidFill>
                <a:latin typeface="Arial"/>
                <a:cs typeface="Arial"/>
              </a:rPr>
              <a:t>Once a Goal has been added to the Modification, </a:t>
            </a:r>
            <a:r>
              <a:rPr lang="en-US" sz="1400" dirty="0">
                <a:solidFill>
                  <a:srgbClr val="091D5D"/>
                </a:solidFill>
                <a:latin typeface="Arial"/>
                <a:cs typeface="Arial"/>
              </a:rPr>
              <a:t>a third option is </a:t>
            </a:r>
            <a:r>
              <a:rPr lang="en-US" sz="1400" dirty="0" smtClean="0">
                <a:solidFill>
                  <a:srgbClr val="091D5D"/>
                </a:solidFill>
                <a:latin typeface="Arial"/>
                <a:cs typeface="Arial"/>
              </a:rPr>
              <a:t>available. It </a:t>
            </a:r>
            <a:r>
              <a:rPr lang="en-US" sz="1400" dirty="0">
                <a:solidFill>
                  <a:srgbClr val="091D5D"/>
                </a:solidFill>
                <a:latin typeface="Arial"/>
                <a:cs typeface="Arial"/>
              </a:rPr>
              <a:t>is possible </a:t>
            </a:r>
            <a:r>
              <a:rPr lang="en-US" sz="1400" dirty="0" smtClean="0">
                <a:solidFill>
                  <a:srgbClr val="091D5D"/>
                </a:solidFill>
                <a:latin typeface="Arial"/>
                <a:cs typeface="Arial"/>
              </a:rPr>
              <a:t>to use the “Delete Goal” option. The delete function operates differently for newly added goals and existing goals:</a:t>
            </a:r>
          </a:p>
          <a:p>
            <a:pPr marL="12700"/>
            <a:endParaRPr lang="en-US" sz="1400" dirty="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Newly Added Goal</a:t>
            </a:r>
          </a:p>
          <a:p>
            <a:pPr marL="641350" lvl="1" indent="-171450">
              <a:buFont typeface="Courier New" panose="02070309020205020404" pitchFamily="49" charset="0"/>
              <a:buChar char="o"/>
            </a:pPr>
            <a:r>
              <a:rPr lang="en-US" sz="1400" dirty="0" smtClean="0">
                <a:solidFill>
                  <a:srgbClr val="091D5D"/>
                </a:solidFill>
                <a:latin typeface="Arial"/>
                <a:cs typeface="Arial"/>
              </a:rPr>
              <a:t>Deleting a newly added goal </a:t>
            </a:r>
            <a:r>
              <a:rPr lang="en-US" sz="1400" dirty="0">
                <a:solidFill>
                  <a:srgbClr val="091D5D"/>
                </a:solidFill>
                <a:latin typeface="Arial"/>
                <a:cs typeface="Arial"/>
              </a:rPr>
              <a:t>will remove the entire goal </a:t>
            </a:r>
            <a:r>
              <a:rPr lang="en-US" sz="1400" dirty="0" smtClean="0">
                <a:solidFill>
                  <a:srgbClr val="091D5D"/>
                </a:solidFill>
                <a:latin typeface="Arial"/>
                <a:cs typeface="Arial"/>
              </a:rPr>
              <a:t>from the </a:t>
            </a:r>
            <a:r>
              <a:rPr lang="en-US" sz="1400" dirty="0">
                <a:solidFill>
                  <a:srgbClr val="091D5D"/>
                </a:solidFill>
                <a:latin typeface="Arial"/>
                <a:cs typeface="Arial"/>
              </a:rPr>
              <a:t>modification.</a:t>
            </a:r>
            <a:endParaRPr lang="en-US" sz="1400"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Modified Existing Goal</a:t>
            </a:r>
          </a:p>
          <a:p>
            <a:pPr marL="641350" lvl="1" indent="-171450">
              <a:buFont typeface="Courier New" panose="02070309020205020404" pitchFamily="49" charset="0"/>
              <a:buChar char="o"/>
            </a:pPr>
            <a:r>
              <a:rPr lang="en-US" sz="1400" dirty="0" smtClean="0">
                <a:solidFill>
                  <a:srgbClr val="091D5D"/>
                </a:solidFill>
                <a:latin typeface="Arial"/>
                <a:cs typeface="Arial"/>
              </a:rPr>
              <a:t>Deleting an </a:t>
            </a:r>
            <a:r>
              <a:rPr lang="en-US" sz="1400" dirty="0">
                <a:solidFill>
                  <a:srgbClr val="091D5D"/>
                </a:solidFill>
                <a:latin typeface="Arial"/>
                <a:cs typeface="Arial"/>
              </a:rPr>
              <a:t>existing </a:t>
            </a:r>
            <a:r>
              <a:rPr lang="en-US" sz="1400" dirty="0" smtClean="0">
                <a:solidFill>
                  <a:srgbClr val="091D5D"/>
                </a:solidFill>
                <a:latin typeface="Arial"/>
                <a:cs typeface="Arial"/>
              </a:rPr>
              <a:t>goal which has been modified will only remove </a:t>
            </a:r>
            <a:r>
              <a:rPr lang="en-US" sz="1400" dirty="0">
                <a:solidFill>
                  <a:srgbClr val="091D5D"/>
                </a:solidFill>
                <a:latin typeface="Arial"/>
                <a:cs typeface="Arial"/>
              </a:rPr>
              <a:t>the </a:t>
            </a:r>
            <a:r>
              <a:rPr lang="en-US" sz="1400" dirty="0" smtClean="0">
                <a:solidFill>
                  <a:srgbClr val="091D5D"/>
                </a:solidFill>
                <a:latin typeface="Arial"/>
                <a:cs typeface="Arial"/>
              </a:rPr>
              <a:t>modified information. The goal will remain a part of the ISP. </a:t>
            </a:r>
          </a:p>
          <a:p>
            <a:pPr marL="184150" indent="-171450">
              <a:buFont typeface="Courier New" panose="02070309020205020404" pitchFamily="49" charset="0"/>
              <a:buChar char="o"/>
            </a:pPr>
            <a:r>
              <a:rPr lang="en-US" sz="1400" dirty="0" smtClean="0">
                <a:solidFill>
                  <a:srgbClr val="091D5D"/>
                </a:solidFill>
                <a:latin typeface="Arial"/>
                <a:cs typeface="Arial"/>
              </a:rPr>
              <a:t>Unmodified Existing Goal</a:t>
            </a:r>
          </a:p>
          <a:p>
            <a:pPr marL="641350" lvl="1" indent="-171450">
              <a:buFont typeface="Courier New" panose="02070309020205020404" pitchFamily="49" charset="0"/>
              <a:buChar char="o"/>
            </a:pPr>
            <a:r>
              <a:rPr lang="en-US" sz="1400" dirty="0" smtClean="0">
                <a:solidFill>
                  <a:srgbClr val="091D5D"/>
                </a:solidFill>
                <a:latin typeface="Arial"/>
                <a:cs typeface="Arial"/>
              </a:rPr>
              <a:t>It is not possible to delete an unmodified existing goal. </a:t>
            </a:r>
            <a:r>
              <a:rPr lang="en-US" sz="1400" dirty="0">
                <a:solidFill>
                  <a:srgbClr val="091D5D"/>
                </a:solidFill>
                <a:latin typeface="Arial"/>
                <a:cs typeface="Arial"/>
              </a:rPr>
              <a:t>A goal that has been met </a:t>
            </a:r>
            <a:r>
              <a:rPr lang="en-US" sz="1400" dirty="0" smtClean="0">
                <a:solidFill>
                  <a:srgbClr val="091D5D"/>
                </a:solidFill>
                <a:latin typeface="Arial"/>
                <a:cs typeface="Arial"/>
              </a:rPr>
              <a:t>or discontinued </a:t>
            </a:r>
            <a:r>
              <a:rPr lang="en-US" sz="1400" dirty="0">
                <a:solidFill>
                  <a:srgbClr val="091D5D"/>
                </a:solidFill>
                <a:latin typeface="Arial"/>
                <a:cs typeface="Arial"/>
              </a:rPr>
              <a:t>should be marked as such in the upcoming progress summary.</a:t>
            </a:r>
          </a:p>
          <a:p>
            <a:pPr marL="184150" indent="-171450">
              <a:buFont typeface="Courier New" panose="02070309020205020404" pitchFamily="49" charset="0"/>
              <a:buChar char="o"/>
            </a:pPr>
            <a:endParaRPr lang="en-US" sz="1200" dirty="0" smtClean="0">
              <a:solidFill>
                <a:srgbClr val="091D5D"/>
              </a:solidFill>
              <a:latin typeface="Arial"/>
              <a:cs typeface="Arial"/>
            </a:endParaRPr>
          </a:p>
          <a:p>
            <a:pPr marL="12700"/>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pic>
        <p:nvPicPr>
          <p:cNvPr id="5" name="Picture 4"/>
          <p:cNvPicPr>
            <a:picLocks noChangeAspect="1"/>
          </p:cNvPicPr>
          <p:nvPr/>
        </p:nvPicPr>
        <p:blipFill>
          <a:blip r:embed="rId7"/>
          <a:stretch>
            <a:fillRect/>
          </a:stretch>
        </p:blipFill>
        <p:spPr>
          <a:xfrm>
            <a:off x="2819400" y="6012648"/>
            <a:ext cx="3275502" cy="311952"/>
          </a:xfrm>
          <a:prstGeom prst="rect">
            <a:avLst/>
          </a:prstGeom>
        </p:spPr>
      </p:pic>
      <p:sp>
        <p:nvSpPr>
          <p:cNvPr id="32" name="object 25"/>
          <p:cNvSpPr/>
          <p:nvPr/>
        </p:nvSpPr>
        <p:spPr>
          <a:xfrm>
            <a:off x="4114800" y="6012648"/>
            <a:ext cx="1066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40</a:t>
            </a:fld>
            <a:endParaRPr lang="en-US" dirty="0"/>
          </a:p>
        </p:txBody>
      </p:sp>
    </p:spTree>
    <p:extLst>
      <p:ext uri="{BB962C8B-B14F-4D97-AF65-F5344CB8AC3E}">
        <p14:creationId xmlns:p14="http://schemas.microsoft.com/office/powerpoint/2010/main" val="599089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8984698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4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23110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On the Goals pop-up screen, select the radio button for the </a:t>
            </a:r>
            <a:r>
              <a:rPr lang="en-US" sz="1400" dirty="0">
                <a:solidFill>
                  <a:srgbClr val="091D5D"/>
                </a:solidFill>
                <a:latin typeface="Arial"/>
                <a:cs typeface="Arial"/>
              </a:rPr>
              <a:t>newly added </a:t>
            </a:r>
            <a:r>
              <a:rPr lang="en-US" sz="1400" dirty="0" smtClean="0">
                <a:solidFill>
                  <a:srgbClr val="091D5D"/>
                </a:solidFill>
                <a:latin typeface="Arial"/>
                <a:cs typeface="Arial"/>
              </a:rPr>
              <a:t>goal that requires deletion.</a:t>
            </a: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25309" name="Picture 381" descr="C:\Users\ZZIMME~1\AppData\Local\Temp\SNAGHTML10a53af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1422" y="3716210"/>
            <a:ext cx="5834378" cy="30454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3" name="object 25"/>
          <p:cNvSpPr/>
          <p:nvPr/>
        </p:nvSpPr>
        <p:spPr>
          <a:xfrm>
            <a:off x="2590801" y="4440936"/>
            <a:ext cx="1066799" cy="43586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11" name="Picture 10"/>
          <p:cNvPicPr>
            <a:picLocks noChangeAspect="1"/>
          </p:cNvPicPr>
          <p:nvPr/>
        </p:nvPicPr>
        <p:blipFill rotWithShape="1">
          <a:blip r:embed="rId8"/>
          <a:srcRect t="4049" b="-1"/>
          <a:stretch/>
        </p:blipFill>
        <p:spPr>
          <a:xfrm>
            <a:off x="114438" y="4160830"/>
            <a:ext cx="2209524" cy="868370"/>
          </a:xfrm>
          <a:prstGeom prst="rect">
            <a:avLst/>
          </a:prstGeom>
        </p:spPr>
      </p:pic>
      <p:cxnSp>
        <p:nvCxnSpPr>
          <p:cNvPr id="64" name="Straight Arrow Connector 63"/>
          <p:cNvCxnSpPr/>
          <p:nvPr/>
        </p:nvCxnSpPr>
        <p:spPr>
          <a:xfrm flipH="1">
            <a:off x="2286000" y="4648200"/>
            <a:ext cx="3048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object 25"/>
          <p:cNvSpPr/>
          <p:nvPr/>
        </p:nvSpPr>
        <p:spPr>
          <a:xfrm flipV="1">
            <a:off x="76200" y="4191000"/>
            <a:ext cx="2209800" cy="838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41</a:t>
            </a:fld>
            <a:endParaRPr lang="en-US" dirty="0"/>
          </a:p>
        </p:txBody>
      </p:sp>
    </p:spTree>
    <p:extLst>
      <p:ext uri="{BB962C8B-B14F-4D97-AF65-F5344CB8AC3E}">
        <p14:creationId xmlns:p14="http://schemas.microsoft.com/office/powerpoint/2010/main" val="950197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76779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6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15772"/>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Click “Delete Goal.”</a:t>
            </a:r>
          </a:p>
          <a:p>
            <a:pPr marL="12700">
              <a:lnSpc>
                <a:spcPct val="100000"/>
              </a:lnSpc>
            </a:pPr>
            <a:endParaRPr lang="en-US" sz="12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81" descr="C:\Users\ZZIMME~1\AppData\Local\Temp\SNAGHTML10a53af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4811" y="3716210"/>
            <a:ext cx="5834378" cy="30454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8" name="object 25"/>
          <p:cNvSpPr/>
          <p:nvPr/>
        </p:nvSpPr>
        <p:spPr>
          <a:xfrm>
            <a:off x="4419600" y="4876800"/>
            <a:ext cx="457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3" name="Straight Arrow Connector 62"/>
          <p:cNvCxnSpPr/>
          <p:nvPr/>
        </p:nvCxnSpPr>
        <p:spPr>
          <a:xfrm>
            <a:off x="4876800" y="4953000"/>
            <a:ext cx="28194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8"/>
          <a:stretch>
            <a:fillRect/>
          </a:stretch>
        </p:blipFill>
        <p:spPr>
          <a:xfrm>
            <a:off x="7737654" y="4800600"/>
            <a:ext cx="1032861" cy="305165"/>
          </a:xfrm>
          <a:prstGeom prst="rect">
            <a:avLst/>
          </a:prstGeom>
        </p:spPr>
      </p:pic>
      <p:sp>
        <p:nvSpPr>
          <p:cNvPr id="36" name="object 25"/>
          <p:cNvSpPr/>
          <p:nvPr/>
        </p:nvSpPr>
        <p:spPr>
          <a:xfrm>
            <a:off x="7696200" y="4800600"/>
            <a:ext cx="11430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42</a:t>
            </a:fld>
            <a:endParaRPr lang="en-US" dirty="0"/>
          </a:p>
        </p:txBody>
      </p:sp>
    </p:spTree>
    <p:extLst>
      <p:ext uri="{BB962C8B-B14F-4D97-AF65-F5344CB8AC3E}">
        <p14:creationId xmlns:p14="http://schemas.microsoft.com/office/powerpoint/2010/main" val="215511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052981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99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46550"/>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The system will display a pop-up Confirmation Message. Click “Yes.”</a:t>
            </a:r>
          </a:p>
          <a:p>
            <a:pPr marL="12700">
              <a:lnSpc>
                <a:spcPct val="100000"/>
              </a:lnSpc>
            </a:pPr>
            <a:endParaRPr lang="en-US" sz="12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27355" name="Picture 379" descr="C:\Users\ZZIMME~1\AppData\Local\Temp\SNAGHTML10a962f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4811" y="3716210"/>
            <a:ext cx="5834378" cy="3027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8"/>
          <a:stretch>
            <a:fillRect/>
          </a:stretch>
        </p:blipFill>
        <p:spPr>
          <a:xfrm>
            <a:off x="1142792" y="3581400"/>
            <a:ext cx="6858416" cy="969640"/>
          </a:xfrm>
          <a:prstGeom prst="rect">
            <a:avLst/>
          </a:prstGeom>
        </p:spPr>
      </p:pic>
      <p:sp>
        <p:nvSpPr>
          <p:cNvPr id="68" name="object 25"/>
          <p:cNvSpPr/>
          <p:nvPr/>
        </p:nvSpPr>
        <p:spPr>
          <a:xfrm>
            <a:off x="1143000" y="3581400"/>
            <a:ext cx="6858000" cy="914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9" name="object 25"/>
          <p:cNvSpPr/>
          <p:nvPr/>
        </p:nvSpPr>
        <p:spPr>
          <a:xfrm>
            <a:off x="2667000" y="5029201"/>
            <a:ext cx="3810000" cy="533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0" name="Straight Arrow Connector 69"/>
          <p:cNvCxnSpPr/>
          <p:nvPr/>
        </p:nvCxnSpPr>
        <p:spPr>
          <a:xfrm flipV="1">
            <a:off x="4572000" y="4551040"/>
            <a:ext cx="0" cy="43977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43</a:t>
            </a:fld>
            <a:endParaRPr lang="en-US" dirty="0"/>
          </a:p>
        </p:txBody>
      </p:sp>
    </p:spTree>
    <p:extLst>
      <p:ext uri="{BB962C8B-B14F-4D97-AF65-F5344CB8AC3E}">
        <p14:creationId xmlns:p14="http://schemas.microsoft.com/office/powerpoint/2010/main" val="2894395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1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77328"/>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1200" dirty="0" smtClean="0">
              <a:solidFill>
                <a:srgbClr val="091D5D"/>
              </a:solidFill>
              <a:latin typeface="Arial"/>
              <a:cs typeface="Arial"/>
            </a:endParaRPr>
          </a:p>
          <a:p>
            <a:pPr marL="12700"/>
            <a:r>
              <a:rPr lang="en-US" sz="1400" dirty="0">
                <a:solidFill>
                  <a:srgbClr val="091D5D"/>
                </a:solidFill>
                <a:latin typeface="Arial"/>
                <a:cs typeface="Arial"/>
              </a:rPr>
              <a:t>The system will return to the </a:t>
            </a:r>
            <a:r>
              <a:rPr lang="en-US" sz="1400" dirty="0" smtClean="0">
                <a:solidFill>
                  <a:srgbClr val="091D5D"/>
                </a:solidFill>
                <a:latin typeface="Arial"/>
                <a:cs typeface="Arial"/>
              </a:rPr>
              <a:t>Goals pop-up screen. </a:t>
            </a:r>
            <a:r>
              <a:rPr lang="en-US" sz="1400" dirty="0">
                <a:solidFill>
                  <a:srgbClr val="091D5D"/>
                </a:solidFill>
                <a:latin typeface="Arial"/>
                <a:cs typeface="Arial"/>
              </a:rPr>
              <a:t>The goal will no longer appear.</a:t>
            </a:r>
          </a:p>
          <a:p>
            <a:pPr marL="12700">
              <a:lnSpc>
                <a:spcPct val="100000"/>
              </a:lnSpc>
            </a:pPr>
            <a:endParaRPr lang="en-US" sz="1400" dirty="0" smtClean="0">
              <a:latin typeface="Arial"/>
              <a:cs typeface="Arial"/>
            </a:endParaRPr>
          </a:p>
        </p:txBody>
      </p:sp>
      <p:grpSp>
        <p:nvGrpSpPr>
          <p:cNvPr id="36" name="Group 35"/>
          <p:cNvGrpSpPr/>
          <p:nvPr/>
        </p:nvGrpSpPr>
        <p:grpSpPr>
          <a:xfrm>
            <a:off x="1203198" y="1066800"/>
            <a:ext cx="6737604" cy="923330"/>
            <a:chOff x="613410" y="1143000"/>
            <a:chExt cx="6737604" cy="923330"/>
          </a:xfrm>
          <a:noFill/>
        </p:grpSpPr>
        <p:grpSp>
          <p:nvGrpSpPr>
            <p:cNvPr id="37" name="Group 36"/>
            <p:cNvGrpSpPr/>
            <p:nvPr/>
          </p:nvGrpSpPr>
          <p:grpSpPr>
            <a:xfrm>
              <a:off x="613410" y="1144524"/>
              <a:ext cx="982980" cy="879475"/>
              <a:chOff x="1789176" y="1144524"/>
              <a:chExt cx="982980" cy="879475"/>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8" name="Group 37"/>
            <p:cNvGrpSpPr/>
            <p:nvPr/>
          </p:nvGrpSpPr>
          <p:grpSpPr>
            <a:xfrm>
              <a:off x="1766316" y="1143000"/>
              <a:ext cx="990600" cy="923330"/>
              <a:chOff x="2971800" y="1143000"/>
              <a:chExt cx="990600" cy="923330"/>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9" name="Group 38"/>
            <p:cNvGrpSpPr/>
            <p:nvPr/>
          </p:nvGrpSpPr>
          <p:grpSpPr>
            <a:xfrm>
              <a:off x="2926842" y="1143000"/>
              <a:ext cx="982980" cy="879475"/>
              <a:chOff x="4075176" y="1143000"/>
              <a:chExt cx="982980" cy="879475"/>
            </a:xfrm>
            <a:grpFill/>
          </p:grpSpPr>
          <p:sp>
            <p:nvSpPr>
              <p:cNvPr id="5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0" name="Group 39"/>
            <p:cNvGrpSpPr/>
            <p:nvPr/>
          </p:nvGrpSpPr>
          <p:grpSpPr>
            <a:xfrm>
              <a:off x="4079748"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1" name="Group 40"/>
            <p:cNvGrpSpPr/>
            <p:nvPr/>
          </p:nvGrpSpPr>
          <p:grpSpPr>
            <a:xfrm>
              <a:off x="523265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2" name="Straight Arrow Connector 4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368034" y="1143000"/>
              <a:ext cx="982980" cy="879475"/>
              <a:chOff x="6408420" y="1143000"/>
              <a:chExt cx="982980" cy="879475"/>
            </a:xfrm>
            <a:grp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8" name="Straight Arrow Connector 4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7"/>
          <a:stretch>
            <a:fillRect/>
          </a:stretch>
        </p:blipFill>
        <p:spPr>
          <a:xfrm>
            <a:off x="5016154" y="4495800"/>
            <a:ext cx="2222845" cy="133504"/>
          </a:xfrm>
          <a:prstGeom prst="rect">
            <a:avLst/>
          </a:prstGeom>
        </p:spPr>
      </p:pic>
      <p:pic>
        <p:nvPicPr>
          <p:cNvPr id="6" name="Picture 5"/>
          <p:cNvPicPr>
            <a:picLocks noChangeAspect="1"/>
          </p:cNvPicPr>
          <p:nvPr/>
        </p:nvPicPr>
        <p:blipFill>
          <a:blip r:embed="rId8"/>
          <a:stretch>
            <a:fillRect/>
          </a:stretch>
        </p:blipFill>
        <p:spPr>
          <a:xfrm>
            <a:off x="2575214" y="4495971"/>
            <a:ext cx="276190" cy="133333"/>
          </a:xfrm>
          <a:prstGeom prst="rect">
            <a:avLst/>
          </a:prstGeom>
        </p:spPr>
      </p:pic>
      <p:pic>
        <p:nvPicPr>
          <p:cNvPr id="34" name="Picture 381" descr="C:\Users\ZZIMME~1\AppData\Local\Temp\SNAGHTML107d955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2618" y="3484232"/>
            <a:ext cx="5858764" cy="30665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object 25"/>
          <p:cNvSpPr/>
          <p:nvPr/>
        </p:nvSpPr>
        <p:spPr>
          <a:xfrm flipV="1">
            <a:off x="1700021" y="4237526"/>
            <a:ext cx="1218819" cy="304971"/>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44</a:t>
            </a:fld>
            <a:endParaRPr lang="en-US" dirty="0"/>
          </a:p>
        </p:txBody>
      </p:sp>
    </p:spTree>
    <p:extLst>
      <p:ext uri="{BB962C8B-B14F-4D97-AF65-F5344CB8AC3E}">
        <p14:creationId xmlns:p14="http://schemas.microsoft.com/office/powerpoint/2010/main" val="2699320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43888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3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8" name="Picture 381" descr="C:\Users\ZZIMME~1\AppData\Local\Temp\SNAGHTML107d955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2618" y="3484232"/>
            <a:ext cx="5858764" cy="30665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477328"/>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200" i="1" dirty="0" smtClean="0">
                <a:solidFill>
                  <a:srgbClr val="091D5D"/>
                </a:solidFill>
                <a:latin typeface="Arial"/>
                <a:cs typeface="Arial"/>
              </a:rPr>
              <a:t>A</a:t>
            </a:r>
            <a:r>
              <a:rPr lang="en-US" sz="1400" i="1" dirty="0" smtClean="0">
                <a:solidFill>
                  <a:srgbClr val="091D5D"/>
                </a:solidFill>
                <a:latin typeface="Arial"/>
                <a:cs typeface="Arial"/>
              </a:rPr>
              <a:t>.)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Click “Save and Close.”</a:t>
            </a:r>
          </a:p>
          <a:p>
            <a:pPr marL="12700">
              <a:lnSpc>
                <a:spcPct val="100000"/>
              </a:lnSpc>
            </a:pPr>
            <a:endParaRPr lang="en-US" sz="1400" dirty="0" smtClean="0">
              <a:latin typeface="Arial"/>
              <a:cs typeface="Arial"/>
            </a:endParaRPr>
          </a:p>
        </p:txBody>
      </p:sp>
      <p:grpSp>
        <p:nvGrpSpPr>
          <p:cNvPr id="37" name="Group 36"/>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4" name="Straight Arrow Connector 43"/>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7"/>
          </p:nvPr>
        </p:nvSpPr>
        <p:spPr/>
        <p:txBody>
          <a:bodyPr/>
          <a:lstStyle/>
          <a:p>
            <a:pPr algn="r"/>
            <a:fld id="{81D60167-4931-47E6-BA6A-407CBD079E47}" type="slidenum">
              <a:rPr lang="en-US" smtClean="0"/>
              <a:pPr algn="r"/>
              <a:t>45</a:t>
            </a:fld>
            <a:endParaRPr lang="en-US" dirty="0"/>
          </a:p>
        </p:txBody>
      </p:sp>
      <p:pic>
        <p:nvPicPr>
          <p:cNvPr id="6" name="Picture 5"/>
          <p:cNvPicPr>
            <a:picLocks noChangeAspect="1"/>
          </p:cNvPicPr>
          <p:nvPr/>
        </p:nvPicPr>
        <p:blipFill>
          <a:blip r:embed="rId8"/>
          <a:stretch>
            <a:fillRect/>
          </a:stretch>
        </p:blipFill>
        <p:spPr>
          <a:xfrm>
            <a:off x="7900603" y="5959879"/>
            <a:ext cx="1167197" cy="288521"/>
          </a:xfrm>
          <a:prstGeom prst="rect">
            <a:avLst/>
          </a:prstGeom>
          <a:ln w="38100">
            <a:solidFill>
              <a:srgbClr val="00B0F0"/>
            </a:solidFill>
          </a:ln>
        </p:spPr>
      </p:pic>
      <p:sp>
        <p:nvSpPr>
          <p:cNvPr id="35" name="object 25"/>
          <p:cNvSpPr/>
          <p:nvPr/>
        </p:nvSpPr>
        <p:spPr>
          <a:xfrm>
            <a:off x="6858000" y="60198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6" name="Straight Arrow Connector 35"/>
          <p:cNvCxnSpPr/>
          <p:nvPr/>
        </p:nvCxnSpPr>
        <p:spPr>
          <a:xfrm>
            <a:off x="7543800" y="6096000"/>
            <a:ext cx="3048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85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6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26188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Modification 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The system will return to the Modifications Details Screen.</a:t>
            </a:r>
            <a:endParaRPr lang="en-US" sz="1400" dirty="0" smtClean="0">
              <a:latin typeface="Arial"/>
              <a:cs typeface="Arial"/>
            </a:endParaRPr>
          </a:p>
        </p:txBody>
      </p:sp>
      <p:grpSp>
        <p:nvGrpSpPr>
          <p:cNvPr id="36" name="Group 35"/>
          <p:cNvGrpSpPr/>
          <p:nvPr/>
        </p:nvGrpSpPr>
        <p:grpSpPr>
          <a:xfrm>
            <a:off x="1203198" y="1066800"/>
            <a:ext cx="6737604" cy="923330"/>
            <a:chOff x="613410" y="1143000"/>
            <a:chExt cx="6737604" cy="923330"/>
          </a:xfrm>
          <a:noFill/>
        </p:grpSpPr>
        <p:grpSp>
          <p:nvGrpSpPr>
            <p:cNvPr id="37" name="Group 36"/>
            <p:cNvGrpSpPr/>
            <p:nvPr/>
          </p:nvGrpSpPr>
          <p:grpSpPr>
            <a:xfrm>
              <a:off x="613410" y="1144524"/>
              <a:ext cx="982980" cy="879475"/>
              <a:chOff x="1789176" y="1144524"/>
              <a:chExt cx="982980" cy="879475"/>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8" name="Group 37"/>
            <p:cNvGrpSpPr/>
            <p:nvPr/>
          </p:nvGrpSpPr>
          <p:grpSpPr>
            <a:xfrm>
              <a:off x="1766316" y="1143000"/>
              <a:ext cx="990600" cy="923330"/>
              <a:chOff x="2971800" y="1143000"/>
              <a:chExt cx="990600" cy="923330"/>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9" name="Group 38"/>
            <p:cNvGrpSpPr/>
            <p:nvPr/>
          </p:nvGrpSpPr>
          <p:grpSpPr>
            <a:xfrm>
              <a:off x="2926842" y="1143000"/>
              <a:ext cx="982980" cy="879475"/>
              <a:chOff x="4075176" y="1143000"/>
              <a:chExt cx="982980" cy="879475"/>
            </a:xfrm>
            <a:grpFill/>
          </p:grpSpPr>
          <p:sp>
            <p:nvSpPr>
              <p:cNvPr id="5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0" name="Group 39"/>
            <p:cNvGrpSpPr/>
            <p:nvPr/>
          </p:nvGrpSpPr>
          <p:grpSpPr>
            <a:xfrm>
              <a:off x="4079748"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1" name="Group 40"/>
            <p:cNvGrpSpPr/>
            <p:nvPr/>
          </p:nvGrpSpPr>
          <p:grpSpPr>
            <a:xfrm>
              <a:off x="523265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2" name="Straight Arrow Connector 4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368034" y="1143000"/>
              <a:ext cx="982980" cy="879475"/>
              <a:chOff x="6408420" y="1143000"/>
              <a:chExt cx="982980" cy="879475"/>
            </a:xfrm>
            <a:grp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8" name="Straight Arrow Connector 4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7"/>
          <a:stretch>
            <a:fillRect/>
          </a:stretch>
        </p:blipFill>
        <p:spPr>
          <a:xfrm>
            <a:off x="1642618" y="3484232"/>
            <a:ext cx="5951794" cy="2924124"/>
          </a:xfrm>
          <a:prstGeom prst="rect">
            <a:avLst/>
          </a:prstGeom>
          <a:ln>
            <a:solidFill>
              <a:schemeClr val="tx1"/>
            </a:solidFill>
          </a:ln>
        </p:spPr>
      </p:pic>
      <p:sp>
        <p:nvSpPr>
          <p:cNvPr id="5" name="Slide Number Placeholder 4"/>
          <p:cNvSpPr>
            <a:spLocks noGrp="1"/>
          </p:cNvSpPr>
          <p:nvPr>
            <p:ph type="sldNum" sz="quarter" idx="7"/>
          </p:nvPr>
        </p:nvSpPr>
        <p:spPr/>
        <p:txBody>
          <a:bodyPr/>
          <a:lstStyle/>
          <a:p>
            <a:pPr algn="r"/>
            <a:fld id="{81D60167-4931-47E6-BA6A-407CBD079E47}" type="slidenum">
              <a:rPr lang="en-US" smtClean="0"/>
              <a:pPr algn="r"/>
              <a:t>46</a:t>
            </a:fld>
            <a:endParaRPr lang="en-US" dirty="0"/>
          </a:p>
        </p:txBody>
      </p:sp>
      <p:pic>
        <p:nvPicPr>
          <p:cNvPr id="4" name="Picture 3"/>
          <p:cNvPicPr>
            <a:picLocks noChangeAspect="1"/>
          </p:cNvPicPr>
          <p:nvPr/>
        </p:nvPicPr>
        <p:blipFill>
          <a:blip r:embed="rId8"/>
          <a:stretch>
            <a:fillRect/>
          </a:stretch>
        </p:blipFill>
        <p:spPr>
          <a:xfrm>
            <a:off x="2819400" y="3581400"/>
            <a:ext cx="1677413" cy="310632"/>
          </a:xfrm>
          <a:prstGeom prst="rect">
            <a:avLst/>
          </a:prstGeom>
          <a:ln w="38100">
            <a:solidFill>
              <a:srgbClr val="00B0F0"/>
            </a:solidFill>
          </a:ln>
        </p:spPr>
      </p:pic>
      <p:sp>
        <p:nvSpPr>
          <p:cNvPr id="34" name="object 25"/>
          <p:cNvSpPr/>
          <p:nvPr/>
        </p:nvSpPr>
        <p:spPr>
          <a:xfrm>
            <a:off x="1676400" y="3657599"/>
            <a:ext cx="685800" cy="180975"/>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5" name="Straight Arrow Connector 34"/>
          <p:cNvCxnSpPr/>
          <p:nvPr/>
        </p:nvCxnSpPr>
        <p:spPr>
          <a:xfrm>
            <a:off x="2362200" y="3733800"/>
            <a:ext cx="457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0037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09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grpSp>
        <p:nvGrpSpPr>
          <p:cNvPr id="38" name="Group 37"/>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5" name="Straight Arrow Connector 44"/>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object 6"/>
          <p:cNvSpPr txBox="1"/>
          <p:nvPr/>
        </p:nvSpPr>
        <p:spPr>
          <a:xfrm>
            <a:off x="535940" y="2057400"/>
            <a:ext cx="8150860" cy="1600438"/>
          </a:xfrm>
          <a:prstGeom prst="rect">
            <a:avLst/>
          </a:prstGeom>
          <a:ln>
            <a:noFill/>
          </a:ln>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(Optional) Repeat for Other Element/s</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a:t>
            </a:r>
            <a:r>
              <a:rPr lang="en-US" sz="1400" dirty="0">
                <a:solidFill>
                  <a:srgbClr val="091D5D"/>
                </a:solidFill>
                <a:latin typeface="Arial"/>
                <a:cs typeface="Arial"/>
              </a:rPr>
              <a:t>desired it is possible to complete additional modifications to “Goals”, “Objectives”, or “Behavior Plan, Residential Support, or Other.”</a:t>
            </a:r>
          </a:p>
          <a:p>
            <a:pPr>
              <a:lnSpc>
                <a:spcPct val="100000"/>
              </a:lnSpc>
            </a:pPr>
            <a:endParaRPr lang="en-US" sz="800" dirty="0">
              <a:solidFill>
                <a:srgbClr val="091D5D"/>
              </a:solidFill>
              <a:latin typeface="Arial"/>
              <a:cs typeface="Arial"/>
            </a:endParaRPr>
          </a:p>
          <a:p>
            <a:r>
              <a:rPr lang="en-US" sz="1400" dirty="0">
                <a:solidFill>
                  <a:srgbClr val="091D5D"/>
                </a:solidFill>
                <a:latin typeface="Arial"/>
                <a:cs typeface="Arial"/>
              </a:rPr>
              <a:t>If there are multiple elements </a:t>
            </a:r>
            <a:r>
              <a:rPr lang="en-US" sz="1400" dirty="0" smtClean="0">
                <a:solidFill>
                  <a:srgbClr val="091D5D"/>
                </a:solidFill>
                <a:latin typeface="Arial"/>
                <a:cs typeface="Arial"/>
              </a:rPr>
              <a:t>that require </a:t>
            </a:r>
            <a:r>
              <a:rPr lang="en-US" sz="1400" dirty="0">
                <a:solidFill>
                  <a:srgbClr val="091D5D"/>
                </a:solidFill>
                <a:latin typeface="Arial"/>
                <a:cs typeface="Arial"/>
              </a:rPr>
              <a:t>a </a:t>
            </a:r>
            <a:r>
              <a:rPr lang="en-US" sz="1400" dirty="0" smtClean="0">
                <a:solidFill>
                  <a:srgbClr val="091D5D"/>
                </a:solidFill>
                <a:latin typeface="Arial"/>
                <a:cs typeface="Arial"/>
              </a:rPr>
              <a:t>modification and that are required for the same reason, </a:t>
            </a:r>
            <a:r>
              <a:rPr lang="en-US" sz="1400" dirty="0">
                <a:solidFill>
                  <a:srgbClr val="091D5D"/>
                </a:solidFill>
                <a:latin typeface="Arial"/>
                <a:cs typeface="Arial"/>
              </a:rPr>
              <a:t>it is best practice </a:t>
            </a:r>
            <a:r>
              <a:rPr lang="en-US" sz="1400" dirty="0" smtClean="0">
                <a:solidFill>
                  <a:srgbClr val="091D5D"/>
                </a:solidFill>
                <a:latin typeface="Arial"/>
                <a:cs typeface="Arial"/>
              </a:rPr>
              <a:t>to submit </a:t>
            </a:r>
            <a:r>
              <a:rPr lang="en-US" sz="1400" dirty="0">
                <a:solidFill>
                  <a:srgbClr val="091D5D"/>
                </a:solidFill>
                <a:latin typeface="Arial"/>
                <a:cs typeface="Arial"/>
              </a:rPr>
              <a:t>a single modification that includes multiple </a:t>
            </a:r>
            <a:r>
              <a:rPr lang="en-US" sz="1400" dirty="0" smtClean="0">
                <a:solidFill>
                  <a:srgbClr val="091D5D"/>
                </a:solidFill>
                <a:latin typeface="Arial"/>
                <a:cs typeface="Arial"/>
              </a:rPr>
              <a:t>elements</a:t>
            </a:r>
            <a:r>
              <a:rPr lang="en-US" sz="1400" dirty="0">
                <a:solidFill>
                  <a:srgbClr val="091D5D"/>
                </a:solidFill>
                <a:latin typeface="Arial"/>
                <a:cs typeface="Arial"/>
              </a:rPr>
              <a:t> </a:t>
            </a:r>
            <a:r>
              <a:rPr lang="en-US" sz="1400" dirty="0" smtClean="0">
                <a:solidFill>
                  <a:srgbClr val="091D5D"/>
                </a:solidFill>
                <a:latin typeface="Arial"/>
                <a:cs typeface="Arial"/>
              </a:rPr>
              <a:t>rather </a:t>
            </a:r>
            <a:r>
              <a:rPr lang="en-US" sz="1400" dirty="0">
                <a:solidFill>
                  <a:srgbClr val="091D5D"/>
                </a:solidFill>
                <a:latin typeface="Arial"/>
                <a:cs typeface="Arial"/>
              </a:rPr>
              <a:t>than submit multiple modifications</a:t>
            </a:r>
            <a:r>
              <a:rPr lang="en-US" sz="1400" dirty="0" smtClean="0">
                <a:solidFill>
                  <a:srgbClr val="091D5D"/>
                </a:solidFill>
                <a:latin typeface="Arial"/>
                <a:cs typeface="Arial"/>
              </a:rPr>
              <a:t>. </a:t>
            </a:r>
            <a:endParaRPr lang="en-US" sz="1400"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47</a:t>
            </a:fld>
            <a:endParaRPr lang="en-US" dirty="0"/>
          </a:p>
        </p:txBody>
      </p:sp>
      <p:pic>
        <p:nvPicPr>
          <p:cNvPr id="44" name="Picture 43"/>
          <p:cNvPicPr>
            <a:picLocks noChangeAspect="1"/>
          </p:cNvPicPr>
          <p:nvPr/>
        </p:nvPicPr>
        <p:blipFill rotWithShape="1">
          <a:blip r:embed="rId7"/>
          <a:srcRect t="38459"/>
          <a:stretch/>
        </p:blipFill>
        <p:spPr>
          <a:xfrm>
            <a:off x="755617" y="4245429"/>
            <a:ext cx="7632767" cy="2307771"/>
          </a:xfrm>
          <a:prstGeom prst="rect">
            <a:avLst/>
          </a:prstGeom>
          <a:ln>
            <a:solidFill>
              <a:schemeClr val="tx1"/>
            </a:solidFill>
          </a:ln>
        </p:spPr>
      </p:pic>
      <p:sp>
        <p:nvSpPr>
          <p:cNvPr id="63" name="object 25"/>
          <p:cNvSpPr/>
          <p:nvPr/>
        </p:nvSpPr>
        <p:spPr>
          <a:xfrm>
            <a:off x="867162" y="4267201"/>
            <a:ext cx="5334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1" name="object 25"/>
          <p:cNvSpPr/>
          <p:nvPr/>
        </p:nvSpPr>
        <p:spPr>
          <a:xfrm>
            <a:off x="867162" y="5105401"/>
            <a:ext cx="1723638"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3" name="Straight Arrow Connector 72"/>
          <p:cNvCxnSpPr/>
          <p:nvPr/>
        </p:nvCxnSpPr>
        <p:spPr>
          <a:xfrm flipV="1">
            <a:off x="1371600" y="4337958"/>
            <a:ext cx="1676400" cy="272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8"/>
          <a:stretch>
            <a:fillRect/>
          </a:stretch>
        </p:blipFill>
        <p:spPr>
          <a:xfrm>
            <a:off x="3124200" y="5026480"/>
            <a:ext cx="2961905" cy="257143"/>
          </a:xfrm>
          <a:prstGeom prst="rect">
            <a:avLst/>
          </a:prstGeom>
          <a:ln w="38100">
            <a:solidFill>
              <a:srgbClr val="00B0F0"/>
            </a:solidFill>
          </a:ln>
        </p:spPr>
      </p:pic>
      <p:pic>
        <p:nvPicPr>
          <p:cNvPr id="75" name="Picture 74"/>
          <p:cNvPicPr>
            <a:picLocks noChangeAspect="1"/>
          </p:cNvPicPr>
          <p:nvPr/>
        </p:nvPicPr>
        <p:blipFill>
          <a:blip r:embed="rId9"/>
          <a:stretch>
            <a:fillRect/>
          </a:stretch>
        </p:blipFill>
        <p:spPr>
          <a:xfrm>
            <a:off x="3124200" y="4264509"/>
            <a:ext cx="790476" cy="228571"/>
          </a:xfrm>
          <a:prstGeom prst="rect">
            <a:avLst/>
          </a:prstGeom>
          <a:ln w="38100">
            <a:solidFill>
              <a:srgbClr val="00B0F0"/>
            </a:solidFill>
          </a:ln>
        </p:spPr>
      </p:pic>
      <p:pic>
        <p:nvPicPr>
          <p:cNvPr id="76" name="Picture 75"/>
          <p:cNvPicPr>
            <a:picLocks noChangeAspect="1"/>
          </p:cNvPicPr>
          <p:nvPr/>
        </p:nvPicPr>
        <p:blipFill>
          <a:blip r:embed="rId10"/>
          <a:stretch>
            <a:fillRect/>
          </a:stretch>
        </p:blipFill>
        <p:spPr>
          <a:xfrm>
            <a:off x="3124200" y="5940880"/>
            <a:ext cx="3952381" cy="238095"/>
          </a:xfrm>
          <a:prstGeom prst="rect">
            <a:avLst/>
          </a:prstGeom>
          <a:ln w="38100">
            <a:solidFill>
              <a:srgbClr val="00B0F0"/>
            </a:solidFill>
          </a:ln>
        </p:spPr>
      </p:pic>
      <p:sp>
        <p:nvSpPr>
          <p:cNvPr id="78" name="object 25"/>
          <p:cNvSpPr/>
          <p:nvPr/>
        </p:nvSpPr>
        <p:spPr>
          <a:xfrm>
            <a:off x="867162" y="6019801"/>
            <a:ext cx="1723638"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82" name="Straight Arrow Connector 81"/>
          <p:cNvCxnSpPr/>
          <p:nvPr/>
        </p:nvCxnSpPr>
        <p:spPr>
          <a:xfrm flipV="1">
            <a:off x="2590800" y="5178878"/>
            <a:ext cx="457200" cy="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590800" y="6093280"/>
            <a:ext cx="457200" cy="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027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01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4" name="object 6"/>
          <p:cNvSpPr txBox="1"/>
          <p:nvPr/>
        </p:nvSpPr>
        <p:spPr>
          <a:xfrm>
            <a:off x="535940" y="2057400"/>
            <a:ext cx="7947659" cy="1477328"/>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(Optional) Repeat for Other Element/s </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Additionally, after a modification has been completed for an element but prior to submission, it is possible to edit or delete completed elements.</a:t>
            </a:r>
          </a:p>
          <a:p>
            <a:pPr>
              <a:lnSpc>
                <a:spcPct val="100000"/>
              </a:lnSpc>
            </a:pPr>
            <a:endParaRPr lang="en-US" sz="1400" dirty="0">
              <a:solidFill>
                <a:srgbClr val="091D5D"/>
              </a:solidFill>
              <a:latin typeface="Arial"/>
              <a:cs typeface="Arial"/>
            </a:endParaRPr>
          </a:p>
          <a:p>
            <a:pPr marL="171450" indent="-171450">
              <a:lnSpc>
                <a:spcPct val="100000"/>
              </a:lnSpc>
              <a:buFont typeface="Arial" panose="020B0604020202020204" pitchFamily="34" charset="0"/>
              <a:buChar char="•"/>
            </a:pPr>
            <a:r>
              <a:rPr lang="en-US" sz="1400" dirty="0">
                <a:solidFill>
                  <a:srgbClr val="091D5D"/>
                </a:solidFill>
                <a:latin typeface="Arial"/>
                <a:cs typeface="Arial"/>
              </a:rPr>
              <a:t>To edit a Goal Modification, click “View </a:t>
            </a:r>
            <a:r>
              <a:rPr lang="en-US" sz="1400" dirty="0" smtClean="0">
                <a:solidFill>
                  <a:srgbClr val="091D5D"/>
                </a:solidFill>
                <a:latin typeface="Arial"/>
                <a:cs typeface="Arial"/>
              </a:rPr>
              <a:t>/ Edit </a:t>
            </a:r>
            <a:r>
              <a:rPr lang="en-US" sz="1400" dirty="0">
                <a:solidFill>
                  <a:srgbClr val="091D5D"/>
                </a:solidFill>
                <a:latin typeface="Arial"/>
                <a:cs typeface="Arial"/>
              </a:rPr>
              <a:t>Goal </a:t>
            </a:r>
            <a:r>
              <a:rPr lang="en-US" sz="1400" dirty="0" smtClean="0">
                <a:solidFill>
                  <a:srgbClr val="091D5D"/>
                </a:solidFill>
                <a:latin typeface="Arial"/>
                <a:cs typeface="Arial"/>
              </a:rPr>
              <a:t>Modification.” </a:t>
            </a:r>
            <a:endParaRPr lang="en-US" sz="1400" dirty="0">
              <a:solidFill>
                <a:srgbClr val="091D5D"/>
              </a:solidFill>
              <a:latin typeface="Arial"/>
              <a:cs typeface="Arial"/>
            </a:endParaRPr>
          </a:p>
          <a:p>
            <a:pPr marL="171450" indent="-171450">
              <a:lnSpc>
                <a:spcPct val="100000"/>
              </a:lnSpc>
              <a:buFont typeface="Arial" panose="020B0604020202020204" pitchFamily="34" charset="0"/>
              <a:buChar char="•"/>
            </a:pPr>
            <a:r>
              <a:rPr lang="en-US" sz="1400" dirty="0">
                <a:solidFill>
                  <a:srgbClr val="091D5D"/>
                </a:solidFill>
                <a:latin typeface="Arial"/>
                <a:cs typeface="Arial"/>
              </a:rPr>
              <a:t>To delete a Goal Modification, click “Delete Goal </a:t>
            </a:r>
            <a:r>
              <a:rPr lang="en-US" sz="1400" dirty="0" smtClean="0">
                <a:solidFill>
                  <a:srgbClr val="091D5D"/>
                </a:solidFill>
                <a:latin typeface="Arial"/>
                <a:cs typeface="Arial"/>
              </a:rPr>
              <a:t>Modification.”</a:t>
            </a:r>
            <a:endParaRPr lang="en-US" sz="1400" dirty="0">
              <a:solidFill>
                <a:srgbClr val="091D5D"/>
              </a:solidFill>
              <a:latin typeface="Arial"/>
              <a:cs typeface="Arial"/>
            </a:endParaRPr>
          </a:p>
        </p:txBody>
      </p:sp>
      <p:grpSp>
        <p:nvGrpSpPr>
          <p:cNvPr id="38" name="Group 37"/>
          <p:cNvGrpSpPr/>
          <p:nvPr/>
        </p:nvGrpSpPr>
        <p:grpSpPr>
          <a:xfrm>
            <a:off x="1203198" y="1066800"/>
            <a:ext cx="6737604" cy="923330"/>
            <a:chOff x="613410" y="1143000"/>
            <a:chExt cx="6737604" cy="923330"/>
          </a:xfrm>
          <a:noFill/>
        </p:grpSpPr>
        <p:grpSp>
          <p:nvGrpSpPr>
            <p:cNvPr id="39" name="Group 38"/>
            <p:cNvGrpSpPr/>
            <p:nvPr/>
          </p:nvGrpSpPr>
          <p:grpSpPr>
            <a:xfrm>
              <a:off x="613410" y="1144524"/>
              <a:ext cx="982980" cy="879475"/>
              <a:chOff x="1789176" y="1144524"/>
              <a:chExt cx="982980" cy="879475"/>
            </a:xfrm>
            <a:grpFill/>
          </p:grpSpPr>
          <p:sp>
            <p:nvSpPr>
              <p:cNvPr id="6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5" name="Straight Arrow Connector 44"/>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3" name="Picture 62"/>
          <p:cNvPicPr>
            <a:picLocks noChangeAspect="1"/>
          </p:cNvPicPr>
          <p:nvPr/>
        </p:nvPicPr>
        <p:blipFill>
          <a:blip r:embed="rId7"/>
          <a:stretch>
            <a:fillRect/>
          </a:stretch>
        </p:blipFill>
        <p:spPr>
          <a:xfrm>
            <a:off x="1596103" y="3705276"/>
            <a:ext cx="5951794" cy="2924124"/>
          </a:xfrm>
          <a:prstGeom prst="rect">
            <a:avLst/>
          </a:prstGeom>
          <a:ln>
            <a:solidFill>
              <a:schemeClr val="tx1"/>
            </a:solidFill>
          </a:ln>
        </p:spPr>
      </p:pic>
      <p:sp>
        <p:nvSpPr>
          <p:cNvPr id="81" name="object 25"/>
          <p:cNvSpPr/>
          <p:nvPr/>
        </p:nvSpPr>
        <p:spPr>
          <a:xfrm flipV="1">
            <a:off x="6362877" y="5257800"/>
            <a:ext cx="609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82" name="object 25"/>
          <p:cNvSpPr/>
          <p:nvPr/>
        </p:nvSpPr>
        <p:spPr>
          <a:xfrm flipV="1">
            <a:off x="6934200" y="5257800"/>
            <a:ext cx="609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83" name="Straight Arrow Connector 82"/>
          <p:cNvCxnSpPr/>
          <p:nvPr/>
        </p:nvCxnSpPr>
        <p:spPr>
          <a:xfrm flipV="1">
            <a:off x="6667676" y="4648200"/>
            <a:ext cx="0"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7239000" y="5562600"/>
            <a:ext cx="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a:blip r:embed="rId8"/>
          <a:stretch>
            <a:fillRect/>
          </a:stretch>
        </p:blipFill>
        <p:spPr>
          <a:xfrm>
            <a:off x="6629400" y="5943600"/>
            <a:ext cx="1409524" cy="371429"/>
          </a:xfrm>
          <a:prstGeom prst="rect">
            <a:avLst/>
          </a:prstGeom>
        </p:spPr>
      </p:pic>
      <p:pic>
        <p:nvPicPr>
          <p:cNvPr id="86" name="Picture 85"/>
          <p:cNvPicPr>
            <a:picLocks noChangeAspect="1"/>
          </p:cNvPicPr>
          <p:nvPr/>
        </p:nvPicPr>
        <p:blipFill>
          <a:blip r:embed="rId9"/>
          <a:stretch>
            <a:fillRect/>
          </a:stretch>
        </p:blipFill>
        <p:spPr>
          <a:xfrm>
            <a:off x="6286676" y="4267200"/>
            <a:ext cx="1400000" cy="390476"/>
          </a:xfrm>
          <a:prstGeom prst="rect">
            <a:avLst/>
          </a:prstGeom>
        </p:spPr>
      </p:pic>
      <p:sp>
        <p:nvSpPr>
          <p:cNvPr id="87" name="object 25"/>
          <p:cNvSpPr/>
          <p:nvPr/>
        </p:nvSpPr>
        <p:spPr>
          <a:xfrm>
            <a:off x="6629400" y="5943600"/>
            <a:ext cx="13716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88" name="object 25"/>
          <p:cNvSpPr/>
          <p:nvPr/>
        </p:nvSpPr>
        <p:spPr>
          <a:xfrm>
            <a:off x="6286676" y="4266493"/>
            <a:ext cx="1371600" cy="377228"/>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48</a:t>
            </a:fld>
            <a:endParaRPr lang="en-US" dirty="0"/>
          </a:p>
        </p:txBody>
      </p:sp>
    </p:spTree>
    <p:extLst>
      <p:ext uri="{BB962C8B-B14F-4D97-AF65-F5344CB8AC3E}">
        <p14:creationId xmlns:p14="http://schemas.microsoft.com/office/powerpoint/2010/main" val="3891209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30530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28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lang="en-US" sz="1400" b="1" spc="-5" dirty="0" smtClean="0">
                <a:solidFill>
                  <a:srgbClr val="091D5D"/>
                </a:solidFill>
                <a:latin typeface="Arial"/>
                <a:cs typeface="Arial"/>
              </a:rPr>
              <a:t>S</a:t>
            </a:r>
            <a:r>
              <a:rPr lang="en-US" sz="1400" b="1" dirty="0" smtClean="0">
                <a:solidFill>
                  <a:srgbClr val="091D5D"/>
                </a:solidFill>
                <a:latin typeface="Arial"/>
                <a:cs typeface="Arial"/>
              </a:rPr>
              <a:t>t</a:t>
            </a:r>
            <a:r>
              <a:rPr lang="en-US" sz="1400" b="1" spc="-5" dirty="0" smtClean="0">
                <a:solidFill>
                  <a:srgbClr val="091D5D"/>
                </a:solidFill>
                <a:latin typeface="Arial"/>
                <a:cs typeface="Arial"/>
              </a:rPr>
              <a:t>e</a:t>
            </a:r>
            <a:r>
              <a:rPr lang="en-US" sz="1400" b="1" dirty="0" smtClean="0">
                <a:solidFill>
                  <a:srgbClr val="091D5D"/>
                </a:solidFill>
                <a:latin typeface="Arial"/>
                <a:cs typeface="Arial"/>
              </a:rPr>
              <a:t>p</a:t>
            </a:r>
            <a:r>
              <a:rPr lang="en-US" sz="1400" b="1" spc="-25" dirty="0" smtClean="0">
                <a:solidFill>
                  <a:srgbClr val="091D5D"/>
                </a:solidFill>
                <a:latin typeface="Arial"/>
                <a:cs typeface="Arial"/>
              </a:rPr>
              <a:t> </a:t>
            </a:r>
            <a:r>
              <a:rPr lang="en-US" sz="1400" b="1" spc="-5" dirty="0" smtClean="0">
                <a:solidFill>
                  <a:srgbClr val="091D5D"/>
                </a:solidFill>
                <a:latin typeface="Arial"/>
                <a:cs typeface="Arial"/>
              </a:rPr>
              <a:t>6</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Complete the Review Section and Submit to DDS for Review</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dirty="0">
                <a:solidFill>
                  <a:srgbClr val="091D5D"/>
                </a:solidFill>
                <a:latin typeface="Arial"/>
                <a:cs typeface="Arial"/>
              </a:rPr>
              <a:t>Prior to submitting, it is mandatory to complete the Review Section at the bottom of the Modifications Details </a:t>
            </a:r>
            <a:r>
              <a:rPr lang="en-US" sz="1400" dirty="0" smtClean="0">
                <a:solidFill>
                  <a:srgbClr val="091D5D"/>
                </a:solidFill>
                <a:latin typeface="Arial"/>
                <a:cs typeface="Arial"/>
              </a:rPr>
              <a:t>Screen. Enter </a:t>
            </a:r>
            <a:r>
              <a:rPr lang="en-US" sz="1400" dirty="0">
                <a:solidFill>
                  <a:srgbClr val="091D5D"/>
                </a:solidFill>
                <a:latin typeface="Arial"/>
                <a:cs typeface="Arial"/>
              </a:rPr>
              <a:t>a </a:t>
            </a:r>
            <a:r>
              <a:rPr lang="en-US" sz="1400" dirty="0" smtClean="0">
                <a:solidFill>
                  <a:srgbClr val="091D5D"/>
                </a:solidFill>
                <a:latin typeface="Arial"/>
                <a:cs typeface="Arial"/>
              </a:rPr>
              <a:t>Proposed </a:t>
            </a:r>
            <a:r>
              <a:rPr lang="en-US" sz="1400" dirty="0">
                <a:solidFill>
                  <a:srgbClr val="091D5D"/>
                </a:solidFill>
                <a:latin typeface="Arial"/>
                <a:cs typeface="Arial"/>
              </a:rPr>
              <a:t>Start Date</a:t>
            </a:r>
            <a:r>
              <a:rPr lang="en-US" sz="1400" dirty="0" smtClean="0">
                <a:solidFill>
                  <a:srgbClr val="091D5D"/>
                </a:solidFill>
                <a:latin typeface="Arial"/>
                <a:cs typeface="Arial"/>
              </a:rPr>
              <a:t>. Optionally, also add </a:t>
            </a:r>
            <a:r>
              <a:rPr lang="en-US" sz="1400" dirty="0">
                <a:solidFill>
                  <a:srgbClr val="091D5D"/>
                </a:solidFill>
                <a:latin typeface="Arial"/>
                <a:cs typeface="Arial"/>
              </a:rPr>
              <a:t>in </a:t>
            </a:r>
            <a:r>
              <a:rPr lang="en-US" sz="1400" dirty="0" smtClean="0">
                <a:solidFill>
                  <a:srgbClr val="091D5D"/>
                </a:solidFill>
                <a:latin typeface="Arial"/>
                <a:cs typeface="Arial"/>
              </a:rPr>
              <a:t>Proposed </a:t>
            </a:r>
            <a:r>
              <a:rPr lang="en-US" sz="1400" dirty="0">
                <a:solidFill>
                  <a:srgbClr val="091D5D"/>
                </a:solidFill>
                <a:latin typeface="Arial"/>
                <a:cs typeface="Arial"/>
              </a:rPr>
              <a:t>Review </a:t>
            </a:r>
            <a:r>
              <a:rPr lang="en-US" sz="1400" dirty="0" smtClean="0">
                <a:solidFill>
                  <a:srgbClr val="091D5D"/>
                </a:solidFill>
                <a:latin typeface="Arial"/>
                <a:cs typeface="Arial"/>
              </a:rPr>
              <a:t>Date.</a:t>
            </a:r>
            <a:endParaRPr lang="en-US" sz="1400" dirty="0">
              <a:solidFill>
                <a:srgbClr val="091D5D"/>
              </a:solidFill>
              <a:latin typeface="Arial"/>
              <a:cs typeface="Arial"/>
            </a:endParaRPr>
          </a:p>
        </p:txBody>
      </p:sp>
      <p:grpSp>
        <p:nvGrpSpPr>
          <p:cNvPr id="36" name="Group 35"/>
          <p:cNvGrpSpPr/>
          <p:nvPr/>
        </p:nvGrpSpPr>
        <p:grpSpPr>
          <a:xfrm>
            <a:off x="1203198" y="1066800"/>
            <a:ext cx="6737604" cy="923330"/>
            <a:chOff x="613410" y="1143000"/>
            <a:chExt cx="6737604" cy="923330"/>
          </a:xfrm>
          <a:noFill/>
        </p:grpSpPr>
        <p:grpSp>
          <p:nvGrpSpPr>
            <p:cNvPr id="37" name="Group 36"/>
            <p:cNvGrpSpPr/>
            <p:nvPr/>
          </p:nvGrpSpPr>
          <p:grpSpPr>
            <a:xfrm>
              <a:off x="613410" y="1144524"/>
              <a:ext cx="982980" cy="879475"/>
              <a:chOff x="1789176" y="1144524"/>
              <a:chExt cx="982980" cy="879475"/>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8" name="Group 37"/>
            <p:cNvGrpSpPr/>
            <p:nvPr/>
          </p:nvGrpSpPr>
          <p:grpSpPr>
            <a:xfrm>
              <a:off x="1766316" y="1143000"/>
              <a:ext cx="990600" cy="923330"/>
              <a:chOff x="2971800" y="1143000"/>
              <a:chExt cx="990600" cy="923330"/>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9" name="Group 38"/>
            <p:cNvGrpSpPr/>
            <p:nvPr/>
          </p:nvGrpSpPr>
          <p:grpSpPr>
            <a:xfrm>
              <a:off x="2926842" y="1143000"/>
              <a:ext cx="982980" cy="879475"/>
              <a:chOff x="4075176" y="1143000"/>
              <a:chExt cx="982980" cy="879475"/>
            </a:xfrm>
            <a:grpFill/>
          </p:grpSpPr>
          <p:sp>
            <p:nvSpPr>
              <p:cNvPr id="5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0" name="Group 39"/>
            <p:cNvGrpSpPr/>
            <p:nvPr/>
          </p:nvGrpSpPr>
          <p:grpSpPr>
            <a:xfrm>
              <a:off x="4079748"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1" name="Group 40"/>
            <p:cNvGrpSpPr/>
            <p:nvPr/>
          </p:nvGrpSpPr>
          <p:grpSpPr>
            <a:xfrm>
              <a:off x="5232654"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2" name="Straight Arrow Connector 4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368034" y="1143000"/>
              <a:ext cx="982980" cy="879475"/>
              <a:chOff x="6408420" y="1143000"/>
              <a:chExt cx="982980" cy="879475"/>
            </a:xfrm>
            <a:grp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8" name="Straight Arrow Connector 4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7"/>
          <a:stretch>
            <a:fillRect/>
          </a:stretch>
        </p:blipFill>
        <p:spPr>
          <a:xfrm>
            <a:off x="1284759" y="3200400"/>
            <a:ext cx="6574482" cy="3630165"/>
          </a:xfrm>
          <a:prstGeom prst="rect">
            <a:avLst/>
          </a:prstGeom>
          <a:ln>
            <a:solidFill>
              <a:schemeClr val="tx1"/>
            </a:solidFill>
          </a:ln>
        </p:spPr>
      </p:pic>
      <p:pic>
        <p:nvPicPr>
          <p:cNvPr id="3" name="Picture 2"/>
          <p:cNvPicPr>
            <a:picLocks noChangeAspect="1"/>
          </p:cNvPicPr>
          <p:nvPr/>
        </p:nvPicPr>
        <p:blipFill>
          <a:blip r:embed="rId8"/>
          <a:stretch>
            <a:fillRect/>
          </a:stretch>
        </p:blipFill>
        <p:spPr>
          <a:xfrm>
            <a:off x="4716858" y="5353473"/>
            <a:ext cx="3893742" cy="200192"/>
          </a:xfrm>
          <a:prstGeom prst="rect">
            <a:avLst/>
          </a:prstGeom>
        </p:spPr>
      </p:pic>
      <p:pic>
        <p:nvPicPr>
          <p:cNvPr id="5" name="Picture 4"/>
          <p:cNvPicPr>
            <a:picLocks noChangeAspect="1"/>
          </p:cNvPicPr>
          <p:nvPr/>
        </p:nvPicPr>
        <p:blipFill>
          <a:blip r:embed="rId9"/>
          <a:stretch>
            <a:fillRect/>
          </a:stretch>
        </p:blipFill>
        <p:spPr>
          <a:xfrm>
            <a:off x="523103" y="5353473"/>
            <a:ext cx="3893742" cy="209127"/>
          </a:xfrm>
          <a:prstGeom prst="rect">
            <a:avLst/>
          </a:prstGeom>
        </p:spPr>
      </p:pic>
      <p:sp>
        <p:nvSpPr>
          <p:cNvPr id="63" name="object 25"/>
          <p:cNvSpPr/>
          <p:nvPr/>
        </p:nvSpPr>
        <p:spPr>
          <a:xfrm>
            <a:off x="1295400" y="6464643"/>
            <a:ext cx="1524000" cy="16475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4" name="object 25"/>
          <p:cNvSpPr/>
          <p:nvPr/>
        </p:nvSpPr>
        <p:spPr>
          <a:xfrm>
            <a:off x="4419600" y="6477000"/>
            <a:ext cx="1524000" cy="16475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5" name="object 25"/>
          <p:cNvSpPr/>
          <p:nvPr/>
        </p:nvSpPr>
        <p:spPr>
          <a:xfrm>
            <a:off x="533400" y="5334000"/>
            <a:ext cx="3886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6" name="object 25"/>
          <p:cNvSpPr/>
          <p:nvPr/>
        </p:nvSpPr>
        <p:spPr>
          <a:xfrm>
            <a:off x="4724400" y="5334000"/>
            <a:ext cx="3886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7" name="Straight Arrow Connector 66"/>
          <p:cNvCxnSpPr/>
          <p:nvPr/>
        </p:nvCxnSpPr>
        <p:spPr>
          <a:xfrm flipV="1">
            <a:off x="2057400" y="5638800"/>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334000" y="5638800"/>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49</a:t>
            </a:fld>
            <a:endParaRPr lang="en-US" dirty="0"/>
          </a:p>
        </p:txBody>
      </p:sp>
    </p:spTree>
    <p:extLst>
      <p:ext uri="{BB962C8B-B14F-4D97-AF65-F5344CB8AC3E}">
        <p14:creationId xmlns:p14="http://schemas.microsoft.com/office/powerpoint/2010/main" val="395541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5" y="280066"/>
            <a:ext cx="8063229" cy="738664"/>
          </a:xfrm>
          <a:prstGeom prst="rect">
            <a:avLst/>
          </a:prstGeom>
        </p:spPr>
        <p:txBody>
          <a:bodyPr vert="horz" wrap="square" lIns="0" tIns="0" rIns="0" bIns="0" rtlCol="0">
            <a:spAutoFit/>
          </a:bodyPr>
          <a:lstStyle/>
          <a:p>
            <a:pPr marL="998855"/>
            <a:r>
              <a:rPr lang="en-US" spc="-10" dirty="0"/>
              <a:t>New </a:t>
            </a:r>
            <a:r>
              <a:rPr lang="en-US" spc="-10" dirty="0" smtClean="0"/>
              <a:t>Trigger for </a:t>
            </a:r>
            <a:r>
              <a:rPr lang="en-US" spc="-10" dirty="0"/>
              <a:t>Locking the ISP in HCSIS </a:t>
            </a:r>
            <a:br>
              <a:rPr lang="en-US" spc="-10" dirty="0"/>
            </a:br>
            <a:endParaRPr dirty="0"/>
          </a:p>
        </p:txBody>
      </p:sp>
      <p:pic>
        <p:nvPicPr>
          <p:cNvPr id="7" name="Picture 6"/>
          <p:cNvPicPr>
            <a:picLocks noChangeAspect="1"/>
          </p:cNvPicPr>
          <p:nvPr/>
        </p:nvPicPr>
        <p:blipFill>
          <a:blip r:embed="rId3"/>
          <a:stretch>
            <a:fillRect/>
          </a:stretch>
        </p:blipFill>
        <p:spPr>
          <a:xfrm>
            <a:off x="1009650" y="3556049"/>
            <a:ext cx="7124700" cy="3225751"/>
          </a:xfrm>
          <a:prstGeom prst="rect">
            <a:avLst/>
          </a:prstGeom>
        </p:spPr>
      </p:pic>
      <p:sp>
        <p:nvSpPr>
          <p:cNvPr id="6" name="Slide Number Placeholder 5"/>
          <p:cNvSpPr>
            <a:spLocks noGrp="1"/>
          </p:cNvSpPr>
          <p:nvPr>
            <p:ph type="sldNum" sz="quarter" idx="7"/>
          </p:nvPr>
        </p:nvSpPr>
        <p:spPr/>
        <p:txBody>
          <a:bodyPr/>
          <a:lstStyle/>
          <a:p>
            <a:pPr algn="r"/>
            <a:fld id="{81D60167-4931-47E6-BA6A-407CBD079E47}" type="slidenum">
              <a:rPr lang="en-US" smtClean="0">
                <a:solidFill>
                  <a:prstClr val="black">
                    <a:tint val="75000"/>
                  </a:prstClr>
                </a:solidFill>
              </a:rPr>
              <a:pPr algn="r"/>
              <a:t>5</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92529608"/>
              </p:ext>
            </p:extLst>
          </p:nvPr>
        </p:nvGraphicFramePr>
        <p:xfrm>
          <a:off x="228600" y="1705299"/>
          <a:ext cx="8686800" cy="2028501"/>
        </p:xfrm>
        <a:graphic>
          <a:graphicData uri="http://schemas.openxmlformats.org/drawingml/2006/table">
            <a:tbl>
              <a:tblPr firstRow="1" bandRow="1">
                <a:tableStyleId>{5C22544A-7EE6-4342-B048-85BDC9FD1C3A}</a:tableStyleId>
              </a:tblPr>
              <a:tblGrid>
                <a:gridCol w="1392297"/>
                <a:gridCol w="3484503"/>
                <a:gridCol w="3810000"/>
              </a:tblGrid>
              <a:tr h="443541">
                <a:tc>
                  <a:txBody>
                    <a:bodyPr/>
                    <a:lstStyle/>
                    <a:p>
                      <a:r>
                        <a:rPr lang="en-US" sz="1400" dirty="0" smtClean="0">
                          <a:latin typeface="Arial" panose="020B0604020202020204" pitchFamily="34" charset="0"/>
                          <a:cs typeface="Arial" panose="020B0604020202020204" pitchFamily="34" charset="0"/>
                        </a:rPr>
                        <a:t>Topic</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Previous Functionality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New Functionality</a:t>
                      </a:r>
                      <a:endParaRPr lang="en-US" sz="1400" dirty="0">
                        <a:latin typeface="Arial" panose="020B0604020202020204" pitchFamily="34" charset="0"/>
                        <a:cs typeface="Arial" panose="020B0604020202020204" pitchFamily="34" charset="0"/>
                      </a:endParaRPr>
                    </a:p>
                  </a:txBody>
                  <a:tcPr/>
                </a:tc>
              </a:tr>
              <a:tr h="138525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Trigger for Locking the ISP in HCSIS</a:t>
                      </a:r>
                    </a:p>
                  </a:txBody>
                  <a:tcPr/>
                </a:tc>
                <a:tc>
                  <a:txBody>
                    <a:bodyPr/>
                    <a:lstStyle/>
                    <a:p>
                      <a:pPr marL="12700" marR="5080"/>
                      <a:r>
                        <a:rPr lang="en-US" sz="1400" spc="-5" dirty="0" smtClean="0">
                          <a:solidFill>
                            <a:srgbClr val="091D5D"/>
                          </a:solidFill>
                          <a:latin typeface="Arial"/>
                          <a:cs typeface="Arial"/>
                        </a:rPr>
                        <a:t>Once </a:t>
                      </a:r>
                      <a:r>
                        <a:rPr lang="en-US" sz="1400" spc="-5" baseline="0" dirty="0" smtClean="0">
                          <a:solidFill>
                            <a:srgbClr val="091D5D"/>
                          </a:solidFill>
                          <a:latin typeface="Arial"/>
                          <a:cs typeface="Arial"/>
                        </a:rPr>
                        <a:t>1</a:t>
                      </a:r>
                      <a:r>
                        <a:rPr lang="en-US" sz="1400" spc="-5" dirty="0" smtClean="0">
                          <a:solidFill>
                            <a:srgbClr val="091D5D"/>
                          </a:solidFill>
                          <a:latin typeface="Arial"/>
                          <a:cs typeface="Arial"/>
                        </a:rPr>
                        <a:t>50 days have passed since the ISP Meeting Date, the plan will be automatically</a:t>
                      </a:r>
                      <a:r>
                        <a:rPr lang="en-US" sz="1400" spc="-5" baseline="0" dirty="0" smtClean="0">
                          <a:solidFill>
                            <a:srgbClr val="091D5D"/>
                          </a:solidFill>
                          <a:latin typeface="Arial"/>
                          <a:cs typeface="Arial"/>
                        </a:rPr>
                        <a:t> locked in </a:t>
                      </a:r>
                      <a:r>
                        <a:rPr lang="en-US" sz="1400" spc="-5" dirty="0" smtClean="0">
                          <a:solidFill>
                            <a:srgbClr val="091D5D"/>
                          </a:solidFill>
                          <a:latin typeface="Arial"/>
                          <a:cs typeface="Arial"/>
                        </a:rPr>
                        <a:t>HCSIS.</a:t>
                      </a:r>
                      <a:r>
                        <a:rPr lang="en-US" sz="1400" spc="-5" baseline="0" dirty="0" smtClean="0">
                          <a:solidFill>
                            <a:srgbClr val="091D5D"/>
                          </a:solidFill>
                          <a:latin typeface="Arial"/>
                          <a:cs typeface="Arial"/>
                        </a:rPr>
                        <a:t> </a:t>
                      </a:r>
                      <a:endParaRPr lang="en-US" sz="1400" spc="-5" dirty="0" smtClean="0">
                        <a:solidFill>
                          <a:srgbClr val="091D5D"/>
                        </a:solidFill>
                        <a:latin typeface="Arial"/>
                        <a:cs typeface="Arial"/>
                      </a:endParaRPr>
                    </a:p>
                  </a:txBody>
                  <a:tcPr/>
                </a:tc>
                <a:tc>
                  <a:txBody>
                    <a:bodyPr/>
                    <a:lstStyle/>
                    <a:p>
                      <a:pPr marL="12700" marR="5080"/>
                      <a:r>
                        <a:rPr lang="en-US" sz="1400" spc="-5" dirty="0" smtClean="0">
                          <a:solidFill>
                            <a:srgbClr val="091D5D"/>
                          </a:solidFill>
                          <a:latin typeface="Arial"/>
                          <a:cs typeface="Arial"/>
                        </a:rPr>
                        <a:t>Once an Area Office Director (AOD) approves an ISP in MEDITECH, the plan will lock in HCSIS. Alternatively, if the approval has not been submitted in MEDITECH and 150 days have passed since the ISP Meeting Date, the</a:t>
                      </a:r>
                      <a:r>
                        <a:rPr lang="en-US" sz="1400" spc="-5" baseline="0" dirty="0" smtClean="0">
                          <a:solidFill>
                            <a:srgbClr val="091D5D"/>
                          </a:solidFill>
                          <a:latin typeface="Arial"/>
                          <a:cs typeface="Arial"/>
                        </a:rPr>
                        <a:t> plan will automatically lock in HCSIS</a:t>
                      </a:r>
                      <a:r>
                        <a:rPr lang="en-US" sz="1400" spc="-5" dirty="0" smtClean="0">
                          <a:solidFill>
                            <a:srgbClr val="091D5D"/>
                          </a:solidFill>
                          <a:latin typeface="Arial"/>
                          <a:cs typeface="Arial"/>
                        </a:rPr>
                        <a:t>, per current functionality. </a:t>
                      </a:r>
                      <a:endParaRPr lang="en-US" sz="1400" spc="-5" dirty="0">
                        <a:solidFill>
                          <a:srgbClr val="091D5D"/>
                        </a:solidFill>
                        <a:latin typeface="Arial"/>
                        <a:cs typeface="Arial"/>
                      </a:endParaRPr>
                    </a:p>
                  </a:txBody>
                  <a:tcPr/>
                </a:tc>
              </a:tr>
            </a:tbl>
          </a:graphicData>
        </a:graphic>
      </p:graphicFrame>
      <p:sp>
        <p:nvSpPr>
          <p:cNvPr id="9" name="object 4"/>
          <p:cNvSpPr txBox="1"/>
          <p:nvPr/>
        </p:nvSpPr>
        <p:spPr>
          <a:xfrm>
            <a:off x="561975" y="1143000"/>
            <a:ext cx="8124825" cy="430887"/>
          </a:xfrm>
          <a:prstGeom prst="rect">
            <a:avLst/>
          </a:prstGeom>
        </p:spPr>
        <p:txBody>
          <a:bodyPr vert="horz" wrap="square" lIns="0" tIns="0" rIns="0" bIns="0" rtlCol="0">
            <a:spAutoFit/>
          </a:bodyPr>
          <a:lstStyle/>
          <a:p>
            <a:pPr marL="12700" marR="5080" algn="ctr"/>
            <a:r>
              <a:rPr lang="en-US" sz="1400" b="1" spc="-5" dirty="0">
                <a:solidFill>
                  <a:srgbClr val="091D5D"/>
                </a:solidFill>
                <a:latin typeface="Arial"/>
                <a:cs typeface="Arial"/>
              </a:rPr>
              <a:t>The approval process for a ISP </a:t>
            </a:r>
            <a:r>
              <a:rPr lang="en-US" sz="1400" b="1" spc="-5" dirty="0" smtClean="0">
                <a:solidFill>
                  <a:srgbClr val="091D5D"/>
                </a:solidFill>
                <a:latin typeface="Arial"/>
                <a:cs typeface="Arial"/>
              </a:rPr>
              <a:t>remains the same but </a:t>
            </a:r>
            <a:r>
              <a:rPr lang="en-US" sz="1400" b="1" spc="-5" dirty="0">
                <a:solidFill>
                  <a:srgbClr val="091D5D"/>
                </a:solidFill>
                <a:latin typeface="Arial"/>
                <a:cs typeface="Arial"/>
              </a:rPr>
              <a:t>the process by which the system locks the plans in HCSIS has changed. </a:t>
            </a:r>
            <a:r>
              <a:rPr lang="en-US" sz="1400" b="1" spc="-5" dirty="0" smtClean="0">
                <a:solidFill>
                  <a:srgbClr val="091D5D"/>
                </a:solidFill>
                <a:latin typeface="Arial"/>
                <a:cs typeface="Arial"/>
              </a:rPr>
              <a:t>The system now uses a different trigger to lock the plan.</a:t>
            </a:r>
            <a:endParaRPr lang="en-US" sz="1400" b="1" spc="-5" dirty="0">
              <a:solidFill>
                <a:srgbClr val="091D5D"/>
              </a:solidFill>
              <a:latin typeface="Arial"/>
              <a:cs typeface="Arial"/>
            </a:endParaRPr>
          </a:p>
        </p:txBody>
      </p:sp>
    </p:spTree>
    <p:extLst>
      <p:ext uri="{BB962C8B-B14F-4D97-AF65-F5344CB8AC3E}">
        <p14:creationId xmlns:p14="http://schemas.microsoft.com/office/powerpoint/2010/main" val="259400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384167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30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7" name="Picture 36"/>
          <p:cNvPicPr>
            <a:picLocks noChangeAspect="1"/>
          </p:cNvPicPr>
          <p:nvPr/>
        </p:nvPicPr>
        <p:blipFill>
          <a:blip r:embed="rId7"/>
          <a:stretch>
            <a:fillRect/>
          </a:stretch>
        </p:blipFill>
        <p:spPr>
          <a:xfrm>
            <a:off x="1284759" y="3200400"/>
            <a:ext cx="6574482" cy="3630165"/>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Provider Initiates a </a:t>
            </a:r>
            <a:r>
              <a:rPr lang="en-US" spc="-5" dirty="0"/>
              <a:t>Modification</a:t>
            </a:r>
            <a:endParaRPr spc="-5" dirty="0"/>
          </a:p>
        </p:txBody>
      </p:sp>
      <p:sp>
        <p:nvSpPr>
          <p:cNvPr id="45" name="object 6"/>
          <p:cNvSpPr txBox="1"/>
          <p:nvPr/>
        </p:nvSpPr>
        <p:spPr>
          <a:xfrm>
            <a:off x="535940" y="2057400"/>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6</a:t>
            </a:r>
            <a:r>
              <a:rPr lang="en-US" sz="1400" b="1" dirty="0">
                <a:solidFill>
                  <a:srgbClr val="091D5D"/>
                </a:solidFill>
                <a:latin typeface="Arial"/>
                <a:cs typeface="Arial"/>
              </a:rPr>
              <a:t>:</a:t>
            </a:r>
            <a:r>
              <a:rPr lang="en-US" sz="1400" b="1" spc="-5" dirty="0">
                <a:solidFill>
                  <a:srgbClr val="091D5D"/>
                </a:solidFill>
                <a:latin typeface="Arial"/>
                <a:cs typeface="Arial"/>
              </a:rPr>
              <a:t> Complete the Review Section and Submit to </a:t>
            </a:r>
            <a:r>
              <a:rPr lang="en-US" sz="1400" b="1" spc="-5" dirty="0" smtClean="0">
                <a:solidFill>
                  <a:srgbClr val="091D5D"/>
                </a:solidFill>
                <a:latin typeface="Arial"/>
                <a:cs typeface="Arial"/>
              </a:rPr>
              <a:t>DDS for Review</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dirty="0">
                <a:solidFill>
                  <a:srgbClr val="091D5D"/>
                </a:solidFill>
                <a:latin typeface="Arial"/>
                <a:cs typeface="Arial"/>
              </a:rPr>
              <a:t>Click “</a:t>
            </a:r>
            <a:r>
              <a:rPr lang="en-US" sz="1400" dirty="0" smtClean="0">
                <a:solidFill>
                  <a:srgbClr val="091D5D"/>
                </a:solidFill>
                <a:latin typeface="Arial"/>
                <a:cs typeface="Arial"/>
              </a:rPr>
              <a:t>Submit for DDS Review”. Alternatively, click on the “Save” or “Save and Continue” buttons to save this information so that it can be worked on at a later time.</a:t>
            </a:r>
            <a:endParaRPr lang="en-US" sz="1400" dirty="0">
              <a:solidFill>
                <a:srgbClr val="091D5D"/>
              </a:solidFill>
              <a:latin typeface="Arial"/>
              <a:cs typeface="Arial"/>
            </a:endParaRPr>
          </a:p>
          <a:p>
            <a:pPr marL="12700">
              <a:lnSpc>
                <a:spcPct val="100000"/>
              </a:lnSpc>
            </a:pPr>
            <a:endParaRPr sz="1200" dirty="0">
              <a:solidFill>
                <a:srgbClr val="091D5D"/>
              </a:solidFill>
              <a:latin typeface="Arial"/>
              <a:cs typeface="Arial"/>
            </a:endParaRPr>
          </a:p>
        </p:txBody>
      </p:sp>
      <p:grpSp>
        <p:nvGrpSpPr>
          <p:cNvPr id="3" name="Group 2"/>
          <p:cNvGrpSpPr/>
          <p:nvPr/>
        </p:nvGrpSpPr>
        <p:grpSpPr>
          <a:xfrm>
            <a:off x="1203198" y="1066800"/>
            <a:ext cx="6737604" cy="923330"/>
            <a:chOff x="613410" y="1143000"/>
            <a:chExt cx="6737604"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Modification” &amp;</a:t>
                </a:r>
              </a:p>
              <a:p>
                <a:pPr algn="ctr"/>
                <a:r>
                  <a:rPr lang="en-US" sz="1000" spc="-10" dirty="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Modification 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8"/>
          <a:stretch>
            <a:fillRect/>
          </a:stretch>
        </p:blipFill>
        <p:spPr>
          <a:xfrm>
            <a:off x="6682756" y="5928502"/>
            <a:ext cx="1759993" cy="268291"/>
          </a:xfrm>
          <a:prstGeom prst="rect">
            <a:avLst/>
          </a:prstGeom>
        </p:spPr>
      </p:pic>
      <p:sp>
        <p:nvSpPr>
          <p:cNvPr id="50" name="object 24"/>
          <p:cNvSpPr/>
          <p:nvPr/>
        </p:nvSpPr>
        <p:spPr>
          <a:xfrm>
            <a:off x="7239000" y="6629400"/>
            <a:ext cx="625547" cy="152400"/>
          </a:xfrm>
          <a:custGeom>
            <a:avLst/>
            <a:gdLst/>
            <a:ahLst/>
            <a:cxnLst/>
            <a:rect l="l" t="t" r="r" b="b"/>
            <a:pathLst>
              <a:path w="1143000" h="320039">
                <a:moveTo>
                  <a:pt x="1143000" y="320039"/>
                </a:moveTo>
                <a:lnTo>
                  <a:pt x="0" y="320039"/>
                </a:lnTo>
                <a:lnTo>
                  <a:pt x="0" y="0"/>
                </a:lnTo>
                <a:lnTo>
                  <a:pt x="1143000" y="0"/>
                </a:lnTo>
                <a:lnTo>
                  <a:pt x="1143000" y="320039"/>
                </a:lnTo>
                <a:close/>
              </a:path>
            </a:pathLst>
          </a:custGeom>
          <a:ln w="38099">
            <a:solidFill>
              <a:srgbClr val="00B0F0"/>
            </a:solidFill>
          </a:ln>
        </p:spPr>
        <p:txBody>
          <a:bodyPr wrap="square" lIns="0" tIns="0" rIns="0" bIns="0" rtlCol="0"/>
          <a:lstStyle/>
          <a:p>
            <a:pPr algn="ctr"/>
            <a:endParaRPr lang="en-US" dirty="0" smtClean="0"/>
          </a:p>
        </p:txBody>
      </p:sp>
      <p:cxnSp>
        <p:nvCxnSpPr>
          <p:cNvPr id="51" name="Straight Arrow Connector 50"/>
          <p:cNvCxnSpPr/>
          <p:nvPr/>
        </p:nvCxnSpPr>
        <p:spPr>
          <a:xfrm flipV="1">
            <a:off x="7543800" y="6248400"/>
            <a:ext cx="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bject 25"/>
          <p:cNvSpPr/>
          <p:nvPr/>
        </p:nvSpPr>
        <p:spPr>
          <a:xfrm>
            <a:off x="6629400" y="5943600"/>
            <a:ext cx="17526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50</a:t>
            </a:fld>
            <a:endParaRPr lang="en-US" dirty="0"/>
          </a:p>
        </p:txBody>
      </p:sp>
    </p:spTree>
    <p:extLst>
      <p:ext uri="{BB962C8B-B14F-4D97-AF65-F5344CB8AC3E}">
        <p14:creationId xmlns:p14="http://schemas.microsoft.com/office/powerpoint/2010/main" val="3073218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535940" y="1066800"/>
            <a:ext cx="8305800" cy="4278094"/>
          </a:xfrm>
          <a:prstGeom prst="rect">
            <a:avLst/>
          </a:prstGeom>
        </p:spPr>
        <p:txBody>
          <a:bodyPr vert="horz" wrap="square" lIns="0" tIns="0" rIns="0" bIns="0" rtlCol="0">
            <a:spAutoFit/>
          </a:bodyPr>
          <a:lstStyle/>
          <a:p>
            <a:pPr marL="12700" marR="5080" lvl="1">
              <a:spcBef>
                <a:spcPts val="600"/>
              </a:spcBef>
              <a:buClr>
                <a:srgbClr val="091D5D"/>
              </a:buClr>
              <a:tabLst>
                <a:tab pos="299720" algn="l"/>
              </a:tabLst>
            </a:pPr>
            <a:r>
              <a:rPr lang="en-US" sz="1400" b="1" spc="-15" dirty="0" smtClean="0">
                <a:solidFill>
                  <a:srgbClr val="091D5D"/>
                </a:solidFill>
                <a:latin typeface="Arial"/>
                <a:cs typeface="Arial"/>
              </a:rPr>
              <a:t>Service Coordinator and/or Service Coordinator Supervisor</a:t>
            </a:r>
          </a:p>
          <a:p>
            <a:pPr marL="12700" marR="5080" lvl="1">
              <a:spcBef>
                <a:spcPts val="600"/>
              </a:spcBef>
              <a:buClr>
                <a:srgbClr val="091D5D"/>
              </a:buClr>
              <a:tabLst>
                <a:tab pos="299720" algn="l"/>
              </a:tabLst>
            </a:pPr>
            <a:endParaRPr lang="en-US" sz="1400" b="1"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Once a modification has been submitted to DDS, the Service Coordinator or Service Coordinator Supervisor is responsible for reviewing the modification. They can either Disapprove, Accept, or Request Revision on the Modification.</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Service Coordinator or Service Coordinator Supervisor determines that the modification has been submitted in error or is not required, they will disapprove the modification. In this case, the Provider Supervisor will receive an alert indicating that it has been disapproved. No additional action is required.</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Service Coordinator or Service Coordinator Supervisor determines that the modification requires revision, the Provider Supervisor will receive an alert and will be responsible for revising the modification.</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Service Coordinator or Service Coordinator Supervisor determines that the modification is accurate, they will submit the modification for Area Office Director review. The Provider Supervisor will receive an alert indicating that the proposed modification has been accepted by DDS.</a:t>
            </a: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51</a:t>
            </a:fld>
            <a:endParaRPr lang="en-US" dirty="0"/>
          </a:p>
        </p:txBody>
      </p:sp>
    </p:spTree>
    <p:extLst>
      <p:ext uri="{BB962C8B-B14F-4D97-AF65-F5344CB8AC3E}">
        <p14:creationId xmlns:p14="http://schemas.microsoft.com/office/powerpoint/2010/main" val="2263086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52</a:t>
            </a:fld>
            <a:endParaRPr lang="en-US" dirty="0"/>
          </a:p>
        </p:txBody>
      </p:sp>
      <p:sp>
        <p:nvSpPr>
          <p:cNvPr id="7" name="object 6"/>
          <p:cNvSpPr txBox="1"/>
          <p:nvPr/>
        </p:nvSpPr>
        <p:spPr>
          <a:xfrm>
            <a:off x="535940" y="1066800"/>
            <a:ext cx="7947659" cy="1046440"/>
          </a:xfrm>
          <a:prstGeom prst="rect">
            <a:avLst/>
          </a:prstGeom>
        </p:spPr>
        <p:txBody>
          <a:bodyPr vert="horz" wrap="square" lIns="0" tIns="0" rIns="0" bIns="0" rtlCol="0">
            <a:spAutoFit/>
          </a:bodyPr>
          <a:lstStyle/>
          <a:p>
            <a:pPr marL="12700">
              <a:lnSpc>
                <a:spcPct val="100000"/>
              </a:lnSpc>
            </a:pPr>
            <a:r>
              <a:rPr lang="en-US" sz="1400" b="1" spc="-5" dirty="0" smtClean="0">
                <a:solidFill>
                  <a:srgbClr val="091D5D"/>
                </a:solidFill>
                <a:latin typeface="Arial"/>
                <a:cs typeface="Arial"/>
              </a:rPr>
              <a:t>Acceptance v. Approval</a:t>
            </a:r>
          </a:p>
          <a:p>
            <a:pPr>
              <a:lnSpc>
                <a:spcPct val="100000"/>
              </a:lnSpc>
            </a:pPr>
            <a:endParaRPr lang="en-US" sz="1200" dirty="0" smtClean="0">
              <a:latin typeface="Arial"/>
              <a:cs typeface="Arial"/>
            </a:endParaRPr>
          </a:p>
          <a:p>
            <a:r>
              <a:rPr lang="en-US" sz="1400" spc="-15" dirty="0">
                <a:solidFill>
                  <a:srgbClr val="091D5D"/>
                </a:solidFill>
                <a:latin typeface="Arial"/>
                <a:cs typeface="Arial"/>
              </a:rPr>
              <a:t>If the Service Coordinator or Service Coordinator Supervisor </a:t>
            </a:r>
            <a:r>
              <a:rPr lang="en-US" sz="1400" spc="-15" dirty="0" smtClean="0">
                <a:solidFill>
                  <a:srgbClr val="091D5D"/>
                </a:solidFill>
                <a:latin typeface="Arial"/>
                <a:cs typeface="Arial"/>
              </a:rPr>
              <a:t>submits </a:t>
            </a:r>
            <a:r>
              <a:rPr lang="en-US" sz="1400" spc="-15" dirty="0">
                <a:solidFill>
                  <a:srgbClr val="091D5D"/>
                </a:solidFill>
                <a:latin typeface="Arial"/>
                <a:cs typeface="Arial"/>
              </a:rPr>
              <a:t>the modification for Area Office Director review</a:t>
            </a:r>
            <a:r>
              <a:rPr lang="en-US" sz="1400" dirty="0" smtClean="0">
                <a:solidFill>
                  <a:srgbClr val="091D5D"/>
                </a:solidFill>
                <a:latin typeface="Arial"/>
                <a:cs typeface="Arial"/>
              </a:rPr>
              <a:t>, Providers </a:t>
            </a:r>
            <a:r>
              <a:rPr lang="en-US" sz="1400" dirty="0">
                <a:solidFill>
                  <a:srgbClr val="091D5D"/>
                </a:solidFill>
                <a:latin typeface="Arial"/>
                <a:cs typeface="Arial"/>
              </a:rPr>
              <a:t>will receive an alert indicating that the modification has been accepted but they still must wait for approval by the AOD.</a:t>
            </a:r>
            <a:endParaRPr lang="en-US" sz="1400" dirty="0" smtClean="0">
              <a:solidFill>
                <a:srgbClr val="091D5D"/>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848140716"/>
              </p:ext>
            </p:extLst>
          </p:nvPr>
        </p:nvGraphicFramePr>
        <p:xfrm>
          <a:off x="1676400" y="2362200"/>
          <a:ext cx="5828446" cy="1874520"/>
        </p:xfrm>
        <a:graphic>
          <a:graphicData uri="http://schemas.openxmlformats.org/drawingml/2006/table">
            <a:tbl>
              <a:tblPr firstRow="1" bandRow="1"/>
              <a:tblGrid>
                <a:gridCol w="2914223"/>
                <a:gridCol w="2914223"/>
              </a:tblGrid>
              <a:tr h="428625">
                <a:tc>
                  <a:txBody>
                    <a:bodyPr/>
                    <a:lstStyle/>
                    <a:p>
                      <a:pPr marL="0" marR="0" algn="ctr">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Provider Alert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776"/>
                    </a:solidFill>
                  </a:tcPr>
                </a:tc>
                <a:tc>
                  <a:txBody>
                    <a:bodyPr/>
                    <a:lstStyle/>
                    <a:p>
                      <a:pPr marL="0" marR="0" algn="ctr">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Reviewer</a:t>
                      </a:r>
                      <a:endPar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776"/>
                    </a:solidFill>
                  </a:tcPr>
                </a:tc>
              </a:tr>
              <a:tr h="428625">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Coordinator has </a:t>
                      </a:r>
                      <a:r>
                        <a:rPr lang="en-US" sz="14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accepted</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proposed Modification”</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c>
                  <a:txBody>
                    <a:bodyPr/>
                    <a:lstStyle/>
                    <a:p>
                      <a:pPr marL="285750" marR="0" indent="-285750">
                        <a:spcBef>
                          <a:spcPts val="0"/>
                        </a:spcBef>
                        <a:spcAft>
                          <a:spcPts val="0"/>
                        </a:spcAft>
                        <a:buFont typeface="Arial" panose="020B0604020202020204" pitchFamily="34" charset="0"/>
                        <a:buChar cha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a:t>
                      </a: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Coordinator</a:t>
                      </a:r>
                    </a:p>
                    <a:p>
                      <a:pPr marL="285750" marR="0" indent="-285750">
                        <a:spcBef>
                          <a:spcPts val="0"/>
                        </a:spcBef>
                        <a:spcAft>
                          <a:spcPts val="0"/>
                        </a:spcAft>
                        <a:buFont typeface="Arial" panose="020B0604020202020204" pitchFamily="34" charset="0"/>
                        <a:buChar char="•"/>
                      </a:pP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Coordinator Supervisor</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r>
              <a:tr h="714375">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“AOD has </a:t>
                      </a:r>
                      <a:r>
                        <a:rPr lang="en-US" sz="14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your proposed Modification”</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C"/>
                    </a:solidFill>
                  </a:tcPr>
                </a:tc>
                <a:tc>
                  <a:txBody>
                    <a:bodyPr/>
                    <a:lstStyle/>
                    <a:p>
                      <a:pPr marL="285750" marR="0" indent="-285750">
                        <a:spcBef>
                          <a:spcPts val="0"/>
                        </a:spcBef>
                        <a:spcAft>
                          <a:spcPts val="0"/>
                        </a:spcAft>
                        <a:buFont typeface="Arial" panose="020B0604020202020204" pitchFamily="34" charset="0"/>
                        <a:buChar cha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 Office</a:t>
                      </a: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Director</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C"/>
                    </a:solidFill>
                  </a:tcPr>
                </a:tc>
              </a:tr>
            </a:tbl>
          </a:graphicData>
        </a:graphic>
      </p:graphicFrame>
    </p:spTree>
    <p:extLst>
      <p:ext uri="{BB962C8B-B14F-4D97-AF65-F5344CB8AC3E}">
        <p14:creationId xmlns:p14="http://schemas.microsoft.com/office/powerpoint/2010/main" val="1294108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535940" y="1066800"/>
            <a:ext cx="8305800" cy="2400657"/>
          </a:xfrm>
          <a:prstGeom prst="rect">
            <a:avLst/>
          </a:prstGeom>
        </p:spPr>
        <p:txBody>
          <a:bodyPr vert="horz" wrap="square" lIns="0" tIns="0" rIns="0" bIns="0" rtlCol="0">
            <a:spAutoFit/>
          </a:bodyPr>
          <a:lstStyle/>
          <a:p>
            <a:pPr marL="12700" marR="5080" lvl="1">
              <a:spcBef>
                <a:spcPts val="600"/>
              </a:spcBef>
              <a:buClr>
                <a:srgbClr val="091D5D"/>
              </a:buClr>
              <a:tabLst>
                <a:tab pos="299720" algn="l"/>
              </a:tabLst>
            </a:pPr>
            <a:r>
              <a:rPr lang="en-US" sz="1400" b="1" spc="-15" dirty="0" smtClean="0">
                <a:solidFill>
                  <a:srgbClr val="091D5D"/>
                </a:solidFill>
                <a:latin typeface="Arial"/>
                <a:cs typeface="Arial"/>
              </a:rPr>
              <a:t>Area Office Director</a:t>
            </a:r>
          </a:p>
          <a:p>
            <a:pPr marL="12700" marR="5080" lvl="1">
              <a:spcBef>
                <a:spcPts val="600"/>
              </a:spcBef>
              <a:buClr>
                <a:srgbClr val="091D5D"/>
              </a:buClr>
              <a:tabLst>
                <a:tab pos="299720" algn="l"/>
              </a:tabLst>
            </a:pP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Area Office Director approves the modification, the status is changed to approved in the Modifications Review Switchboard and the modification can be printed without a draft watermark.</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Area Office Director disapproves the modification, the status is changed to disapproved in the Modifications Review Switchboard and no further action is required. The modification content, however, is not deleted and the AOD has the option of changing the status of the modification to approved or requesting revision on the form at a later date if circumstances require it. </a:t>
            </a:r>
          </a:p>
          <a:p>
            <a:pPr marL="299085" marR="5080" lvl="1" indent="-286385">
              <a:spcBef>
                <a:spcPts val="600"/>
              </a:spcBef>
              <a:buClr>
                <a:srgbClr val="091D5D"/>
              </a:buClr>
              <a:buFont typeface="Arial"/>
              <a:buChar char="•"/>
              <a:tabLst>
                <a:tab pos="299720" algn="l"/>
              </a:tabLst>
            </a:pPr>
            <a:endParaRPr lang="en-US" sz="500" spc="-15" dirty="0" smtClean="0">
              <a:solidFill>
                <a:srgbClr val="091D5D"/>
              </a:solidFill>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53</a:t>
            </a:fld>
            <a:endParaRPr lang="en-US" dirty="0"/>
          </a:p>
        </p:txBody>
      </p:sp>
      <p:sp>
        <p:nvSpPr>
          <p:cNvPr id="7" name="TextBox 6"/>
          <p:cNvSpPr txBox="1"/>
          <p:nvPr/>
        </p:nvSpPr>
        <p:spPr>
          <a:xfrm>
            <a:off x="1562100" y="5562600"/>
            <a:ext cx="60198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a:solidFill>
                  <a:schemeClr val="tx2"/>
                </a:solidFill>
              </a:rPr>
              <a:t>Once a modification for a newly added objective is submitted and approved, Progress Summaries will be triggered for the objective.</a:t>
            </a:r>
          </a:p>
        </p:txBody>
      </p:sp>
    </p:spTree>
    <p:extLst>
      <p:ext uri="{BB962C8B-B14F-4D97-AF65-F5344CB8AC3E}">
        <p14:creationId xmlns:p14="http://schemas.microsoft.com/office/powerpoint/2010/main" val="2983358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74255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Reviewing and Revising a Modification</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54</a:t>
            </a:fld>
            <a:endParaRPr lang="en-US" dirty="0"/>
          </a:p>
        </p:txBody>
      </p:sp>
    </p:spTree>
    <p:extLst>
      <p:ext uri="{BB962C8B-B14F-4D97-AF65-F5344CB8AC3E}">
        <p14:creationId xmlns:p14="http://schemas.microsoft.com/office/powerpoint/2010/main" val="25549571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04862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65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S</a:t>
            </a:r>
            <a:r>
              <a:rPr dirty="0"/>
              <a:t>c</a:t>
            </a:r>
            <a:r>
              <a:rPr spc="-5" dirty="0"/>
              <a:t>ena</a:t>
            </a:r>
            <a:r>
              <a:rPr dirty="0"/>
              <a:t>r</a:t>
            </a:r>
            <a:r>
              <a:rPr spc="-5" dirty="0"/>
              <a:t>io</a:t>
            </a:r>
            <a:r>
              <a:rPr dirty="0"/>
              <a:t>:</a:t>
            </a:r>
            <a:r>
              <a:rPr spc="20" dirty="0"/>
              <a:t> </a:t>
            </a:r>
            <a:r>
              <a:rPr lang="en-US" spc="-5" dirty="0" smtClean="0"/>
              <a:t>Revising </a:t>
            </a:r>
            <a:r>
              <a:rPr lang="en-US" spc="-5" dirty="0"/>
              <a:t>a Modification</a:t>
            </a:r>
            <a:endParaRPr spc="-5" dirty="0"/>
          </a:p>
        </p:txBody>
      </p:sp>
      <p:sp>
        <p:nvSpPr>
          <p:cNvPr id="4" name="object 4"/>
          <p:cNvSpPr txBox="1"/>
          <p:nvPr/>
        </p:nvSpPr>
        <p:spPr>
          <a:xfrm>
            <a:off x="535761" y="1188506"/>
            <a:ext cx="7820025" cy="4909036"/>
          </a:xfrm>
          <a:prstGeom prst="rect">
            <a:avLst/>
          </a:prstGeom>
        </p:spPr>
        <p:txBody>
          <a:bodyPr vert="horz" wrap="square" lIns="0" tIns="0" rIns="0" bIns="0" rtlCol="0">
            <a:spAutoFit/>
          </a:bodyPr>
          <a:lstStyle/>
          <a:p>
            <a:pPr marL="12700" marR="5080"/>
            <a:r>
              <a:rPr sz="1400" b="1" spc="-10" dirty="0" smtClean="0">
                <a:solidFill>
                  <a:srgbClr val="091D5D"/>
                </a:solidFill>
                <a:latin typeface="Arial"/>
                <a:cs typeface="Arial"/>
              </a:rPr>
              <a:t>D</a:t>
            </a:r>
            <a:r>
              <a:rPr sz="1400" b="1" spc="-5" dirty="0" smtClean="0">
                <a:solidFill>
                  <a:srgbClr val="091D5D"/>
                </a:solidFill>
                <a:latin typeface="Arial"/>
                <a:cs typeface="Arial"/>
              </a:rPr>
              <a:t>esc</a:t>
            </a:r>
            <a:r>
              <a:rPr sz="1400" b="1" spc="5" dirty="0" smtClean="0">
                <a:solidFill>
                  <a:srgbClr val="091D5D"/>
                </a:solidFill>
                <a:latin typeface="Arial"/>
                <a:cs typeface="Arial"/>
              </a:rPr>
              <a:t>ri</a:t>
            </a:r>
            <a:r>
              <a:rPr sz="1400" b="1" spc="-10" dirty="0" smtClean="0">
                <a:solidFill>
                  <a:srgbClr val="091D5D"/>
                </a:solidFill>
                <a:latin typeface="Arial"/>
                <a:cs typeface="Arial"/>
              </a:rPr>
              <a:t>p</a:t>
            </a:r>
            <a:r>
              <a:rPr sz="1400" b="1" dirty="0" smtClean="0">
                <a:solidFill>
                  <a:srgbClr val="091D5D"/>
                </a:solidFill>
                <a:latin typeface="Arial"/>
                <a:cs typeface="Arial"/>
              </a:rPr>
              <a:t>t</a:t>
            </a:r>
            <a:r>
              <a:rPr sz="1400" b="1" spc="5" dirty="0" smtClean="0">
                <a:solidFill>
                  <a:srgbClr val="091D5D"/>
                </a:solidFill>
                <a:latin typeface="Arial"/>
                <a:cs typeface="Arial"/>
              </a:rPr>
              <a:t>i</a:t>
            </a:r>
            <a:r>
              <a:rPr sz="1400" b="1" spc="-10" dirty="0" smtClean="0">
                <a:solidFill>
                  <a:srgbClr val="091D5D"/>
                </a:solidFill>
                <a:latin typeface="Arial"/>
                <a:cs typeface="Arial"/>
              </a:rPr>
              <a:t>on</a:t>
            </a:r>
            <a:r>
              <a:rPr sz="1400" b="1" dirty="0" smtClean="0">
                <a:solidFill>
                  <a:srgbClr val="091D5D"/>
                </a:solidFill>
                <a:latin typeface="Arial"/>
                <a:cs typeface="Arial"/>
              </a:rPr>
              <a:t>:</a:t>
            </a:r>
            <a:r>
              <a:rPr lang="en-US" sz="1400" spc="-10" dirty="0" smtClean="0">
                <a:solidFill>
                  <a:srgbClr val="091D5D"/>
                </a:solidFill>
                <a:latin typeface="Arial"/>
                <a:cs typeface="Arial"/>
              </a:rPr>
              <a:t> Once </a:t>
            </a:r>
            <a:r>
              <a:rPr lang="en-US" sz="1400" spc="-10" dirty="0">
                <a:solidFill>
                  <a:srgbClr val="091D5D"/>
                </a:solidFill>
                <a:latin typeface="Arial"/>
                <a:cs typeface="Arial"/>
              </a:rPr>
              <a:t>DDS has returned a modification for </a:t>
            </a:r>
            <a:r>
              <a:rPr lang="en-US" sz="1400" spc="-10" dirty="0" smtClean="0">
                <a:solidFill>
                  <a:srgbClr val="091D5D"/>
                </a:solidFill>
                <a:latin typeface="Arial"/>
                <a:cs typeface="Arial"/>
              </a:rPr>
              <a:t>revision, Providers Supervisors can revise </a:t>
            </a:r>
            <a:r>
              <a:rPr lang="en-US" sz="1400" spc="-10" dirty="0">
                <a:solidFill>
                  <a:srgbClr val="091D5D"/>
                </a:solidFill>
                <a:latin typeface="Arial"/>
                <a:cs typeface="Arial"/>
              </a:rPr>
              <a:t>and re-submit an </a:t>
            </a:r>
            <a:r>
              <a:rPr lang="en-US" sz="1400" spc="-10" dirty="0" smtClean="0">
                <a:solidFill>
                  <a:srgbClr val="091D5D"/>
                </a:solidFill>
                <a:latin typeface="Arial"/>
                <a:cs typeface="Arial"/>
              </a:rPr>
              <a:t>Modification.</a:t>
            </a:r>
          </a:p>
          <a:p>
            <a:pPr marL="12700" marR="5080"/>
            <a:endParaRPr sz="1100" dirty="0">
              <a:latin typeface="Times New Roman"/>
              <a:cs typeface="Times New Roman"/>
            </a:endParaRPr>
          </a:p>
          <a:p>
            <a:pPr marL="12700">
              <a:lnSpc>
                <a:spcPct val="100000"/>
              </a:lnSpc>
            </a:pPr>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Provider Data Entry User</a:t>
            </a:r>
            <a:r>
              <a:rPr sz="1400" b="1" dirty="0" smtClean="0">
                <a:solidFill>
                  <a:srgbClr val="091D5D"/>
                </a:solidFill>
                <a:latin typeface="Arial"/>
                <a:cs typeface="Arial"/>
              </a:rPr>
              <a:t>:</a:t>
            </a:r>
            <a:r>
              <a:rPr sz="1400" b="1" spc="-45" dirty="0" smtClean="0">
                <a:solidFill>
                  <a:srgbClr val="091D5D"/>
                </a:solidFill>
                <a:latin typeface="Arial"/>
                <a:cs typeface="Arial"/>
              </a:rPr>
              <a:t> </a:t>
            </a:r>
            <a:r>
              <a:rPr lang="en-US" sz="1400" spc="-5" dirty="0" smtClean="0">
                <a:solidFill>
                  <a:srgbClr val="091D5D"/>
                </a:solidFill>
                <a:latin typeface="Arial"/>
                <a:cs typeface="Arial"/>
              </a:rPr>
              <a:t>N/A</a:t>
            </a:r>
            <a:endParaRPr lang="en-US"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10" dirty="0" smtClean="0">
                <a:solidFill>
                  <a:srgbClr val="091D5D"/>
                </a:solidFill>
                <a:latin typeface="Arial"/>
                <a:cs typeface="Arial"/>
              </a:rPr>
              <a:t>Provider </a:t>
            </a:r>
            <a:r>
              <a:rPr sz="1400" b="1" spc="-5" dirty="0" smtClean="0">
                <a:solidFill>
                  <a:srgbClr val="091D5D"/>
                </a:solidFill>
                <a:latin typeface="Arial"/>
                <a:cs typeface="Arial"/>
              </a:rPr>
              <a:t>S</a:t>
            </a:r>
            <a:r>
              <a:rPr sz="1400" b="1" spc="-10" dirty="0" smtClean="0">
                <a:solidFill>
                  <a:srgbClr val="091D5D"/>
                </a:solidFill>
                <a:latin typeface="Arial"/>
                <a:cs typeface="Arial"/>
              </a:rPr>
              <a:t>up</a:t>
            </a:r>
            <a:r>
              <a:rPr sz="1400" b="1" spc="-5" dirty="0" smtClean="0">
                <a:solidFill>
                  <a:srgbClr val="091D5D"/>
                </a:solidFill>
                <a:latin typeface="Arial"/>
                <a:cs typeface="Arial"/>
              </a:rPr>
              <a:t>e</a:t>
            </a:r>
            <a:r>
              <a:rPr sz="1400" b="1" spc="5" dirty="0" smtClean="0">
                <a:solidFill>
                  <a:srgbClr val="091D5D"/>
                </a:solidFill>
                <a:latin typeface="Arial"/>
                <a:cs typeface="Arial"/>
              </a:rPr>
              <a:t>r</a:t>
            </a:r>
            <a:r>
              <a:rPr sz="1400" b="1" spc="-15" dirty="0" smtClean="0">
                <a:solidFill>
                  <a:srgbClr val="091D5D"/>
                </a:solidFill>
                <a:latin typeface="Arial"/>
                <a:cs typeface="Arial"/>
              </a:rPr>
              <a:t>v</a:t>
            </a:r>
            <a:r>
              <a:rPr sz="1400" b="1" spc="5" dirty="0" smtClean="0">
                <a:solidFill>
                  <a:srgbClr val="091D5D"/>
                </a:solidFill>
                <a:latin typeface="Arial"/>
                <a:cs typeface="Arial"/>
              </a:rPr>
              <a:t>i</a:t>
            </a:r>
            <a:r>
              <a:rPr sz="1400" b="1" spc="-5" dirty="0" smtClean="0">
                <a:solidFill>
                  <a:srgbClr val="091D5D"/>
                </a:solidFill>
                <a:latin typeface="Arial"/>
                <a:cs typeface="Arial"/>
              </a:rPr>
              <a:t>s</a:t>
            </a:r>
            <a:r>
              <a:rPr sz="1400" b="1" spc="-10" dirty="0" smtClean="0">
                <a:solidFill>
                  <a:srgbClr val="091D5D"/>
                </a:solidFill>
                <a:latin typeface="Arial"/>
                <a:cs typeface="Arial"/>
              </a:rPr>
              <a:t>o</a:t>
            </a:r>
            <a:r>
              <a:rPr sz="1400" b="1" spc="5" dirty="0" smtClean="0">
                <a:solidFill>
                  <a:srgbClr val="091D5D"/>
                </a:solidFill>
                <a:latin typeface="Arial"/>
                <a:cs typeface="Arial"/>
              </a:rPr>
              <a:t>r</a:t>
            </a:r>
            <a:r>
              <a:rPr sz="1400" b="1" dirty="0" smtClean="0">
                <a:solidFill>
                  <a:srgbClr val="091D5D"/>
                </a:solidFill>
                <a:latin typeface="Arial"/>
                <a:cs typeface="Arial"/>
              </a:rPr>
              <a:t>:</a:t>
            </a:r>
            <a:r>
              <a:rPr sz="1400" b="1" spc="-30" dirty="0" smtClean="0">
                <a:solidFill>
                  <a:srgbClr val="091D5D"/>
                </a:solidFill>
                <a:latin typeface="Arial"/>
                <a:cs typeface="Arial"/>
              </a:rPr>
              <a:t> </a:t>
            </a:r>
            <a:r>
              <a:rPr lang="en-US" sz="1400" spc="-5" dirty="0" smtClean="0">
                <a:solidFill>
                  <a:srgbClr val="091D5D"/>
                </a:solidFill>
                <a:latin typeface="Arial"/>
                <a:cs typeface="Arial"/>
              </a:rPr>
              <a:t>Revise a Modification, Submit for DDS Review</a:t>
            </a:r>
          </a:p>
          <a:p>
            <a:pPr marL="299085" indent="-286385">
              <a:lnSpc>
                <a:spcPct val="100000"/>
              </a:lnSpc>
              <a:spcBef>
                <a:spcPts val="595"/>
              </a:spcBef>
              <a:buClr>
                <a:srgbClr val="091D5D"/>
              </a:buClr>
              <a:buFont typeface="Arial"/>
              <a:buChar char="•"/>
              <a:tabLst>
                <a:tab pos="299720" algn="l"/>
              </a:tabLst>
            </a:pPr>
            <a:endParaRPr lang="en-US" sz="1400" b="1" spc="-5" dirty="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endParaRPr lang="en-US" sz="1400" b="1" spc="-5" dirty="0" smtClean="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55</a:t>
            </a:fld>
            <a:endParaRPr lang="en-US" dirty="0"/>
          </a:p>
        </p:txBody>
      </p:sp>
      <p:pic>
        <p:nvPicPr>
          <p:cNvPr id="8" name="Picture 7"/>
          <p:cNvPicPr>
            <a:picLocks noChangeAspect="1"/>
          </p:cNvPicPr>
          <p:nvPr/>
        </p:nvPicPr>
        <p:blipFill>
          <a:blip r:embed="rId7"/>
          <a:stretch>
            <a:fillRect/>
          </a:stretch>
        </p:blipFill>
        <p:spPr>
          <a:xfrm>
            <a:off x="723900" y="2971800"/>
            <a:ext cx="7696200" cy="2640907"/>
          </a:xfrm>
          <a:prstGeom prst="rect">
            <a:avLst/>
          </a:prstGeom>
        </p:spPr>
      </p:pic>
    </p:spTree>
    <p:extLst>
      <p:ext uri="{BB962C8B-B14F-4D97-AF65-F5344CB8AC3E}">
        <p14:creationId xmlns:p14="http://schemas.microsoft.com/office/powerpoint/2010/main" val="3017254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696375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427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3114017" y="3708093"/>
            <a:ext cx="3449737" cy="254307"/>
          </a:xfrm>
          <a:prstGeom prst="rect">
            <a:avLst/>
          </a:prstGeom>
        </p:spPr>
      </p:pic>
      <p:pic>
        <p:nvPicPr>
          <p:cNvPr id="283650" name="Picture 2" descr="C:\Users\ZZIMME~1\AppData\Local\Temp\SNAGHTML32ca8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970" y="4114800"/>
            <a:ext cx="8686800" cy="26105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26" name="object 6"/>
          <p:cNvSpPr txBox="1"/>
          <p:nvPr/>
        </p:nvSpPr>
        <p:spPr>
          <a:xfrm>
            <a:off x="535940" y="2057400"/>
            <a:ext cx="8150860" cy="1292662"/>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a:solidFill>
                  <a:srgbClr val="091D5D"/>
                </a:solidFill>
                <a:latin typeface="Arial"/>
                <a:cs typeface="Arial"/>
              </a:rPr>
              <a:t>Navigate to </a:t>
            </a:r>
            <a:r>
              <a:rPr lang="en-US" sz="1400" b="1" spc="-5" dirty="0" smtClean="0">
                <a:solidFill>
                  <a:srgbClr val="091D5D"/>
                </a:solidFill>
                <a:latin typeface="Arial"/>
                <a:cs typeface="Arial"/>
              </a:rPr>
              <a:t>Modifications </a:t>
            </a:r>
            <a:r>
              <a:rPr lang="en-US" sz="1400" b="1" spc="-5" dirty="0">
                <a:solidFill>
                  <a:srgbClr val="091D5D"/>
                </a:solidFill>
                <a:latin typeface="Arial"/>
                <a:cs typeface="Arial"/>
              </a:rPr>
              <a:t>Review Switchboard </a:t>
            </a:r>
          </a:p>
          <a:p>
            <a:pPr marL="12700">
              <a:lnSpc>
                <a:spcPct val="100000"/>
              </a:lnSpc>
            </a:pPr>
            <a:endParaRPr lang="en-US" sz="1200" b="1" spc="-1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If DDS returns a modification for revision, the Provider Supervisor will receive an alert.</a:t>
            </a:r>
          </a:p>
          <a:p>
            <a:pPr marL="12700">
              <a:lnSpc>
                <a:spcPct val="100000"/>
              </a:lnSpc>
            </a:pPr>
            <a:endParaRPr lang="en-US" sz="1400" dirty="0">
              <a:solidFill>
                <a:srgbClr val="091D5D"/>
              </a:solidFill>
              <a:latin typeface="Arial"/>
              <a:cs typeface="Arial"/>
            </a:endParaRPr>
          </a:p>
          <a:p>
            <a:pPr marL="12700"/>
            <a:r>
              <a:rPr lang="en-US" sz="1400" dirty="0">
                <a:solidFill>
                  <a:srgbClr val="091D5D"/>
                </a:solidFill>
                <a:latin typeface="Arial"/>
                <a:cs typeface="Arial"/>
              </a:rPr>
              <a:t>Click </a:t>
            </a:r>
            <a:r>
              <a:rPr lang="en-US" sz="1400" dirty="0" smtClean="0">
                <a:solidFill>
                  <a:srgbClr val="091D5D"/>
                </a:solidFill>
                <a:latin typeface="Arial"/>
                <a:cs typeface="Arial"/>
              </a:rPr>
              <a:t>“</a:t>
            </a:r>
            <a:r>
              <a:rPr lang="en-US" sz="1400" dirty="0">
                <a:solidFill>
                  <a:srgbClr val="091D5D"/>
                </a:solidFill>
                <a:latin typeface="Arial"/>
                <a:cs typeface="Arial"/>
              </a:rPr>
              <a:t>Revision Requested for Proposed </a:t>
            </a:r>
            <a:r>
              <a:rPr lang="en-US" sz="1400" dirty="0" smtClean="0">
                <a:solidFill>
                  <a:srgbClr val="091D5D"/>
                </a:solidFill>
                <a:latin typeface="Arial"/>
                <a:cs typeface="Arial"/>
              </a:rPr>
              <a:t>Modification.” </a:t>
            </a:r>
            <a:endParaRPr lang="en-US" sz="1400" dirty="0">
              <a:latin typeface="Arial"/>
              <a:cs typeface="Arial"/>
            </a:endParaRPr>
          </a:p>
          <a:p>
            <a:pPr marL="12700">
              <a:lnSpc>
                <a:spcPct val="100000"/>
              </a:lnSpc>
            </a:pPr>
            <a:endParaRPr sz="1400" dirty="0" smtClean="0">
              <a:latin typeface="Arial"/>
              <a:cs typeface="Arial"/>
            </a:endParaRPr>
          </a:p>
        </p:txBody>
      </p:sp>
      <p:grpSp>
        <p:nvGrpSpPr>
          <p:cNvPr id="7" name="Group 6"/>
          <p:cNvGrpSpPr/>
          <p:nvPr/>
        </p:nvGrpSpPr>
        <p:grpSpPr>
          <a:xfrm>
            <a:off x="2347341" y="1066800"/>
            <a:ext cx="4449318" cy="879475"/>
            <a:chOff x="2923794" y="1143000"/>
            <a:chExt cx="4449318" cy="879475"/>
          </a:xfrm>
        </p:grpSpPr>
        <p:grpSp>
          <p:nvGrpSpPr>
            <p:cNvPr id="73" name="Group 72"/>
            <p:cNvGrpSpPr/>
            <p:nvPr/>
          </p:nvGrpSpPr>
          <p:grpSpPr>
            <a:xfrm>
              <a:off x="2923794" y="1143000"/>
              <a:ext cx="990600" cy="879475"/>
              <a:chOff x="2971800" y="1143000"/>
              <a:chExt cx="990600" cy="879475"/>
            </a:xfrm>
            <a:noFill/>
          </p:grpSpPr>
          <p:sp>
            <p:nvSpPr>
              <p:cNvPr id="7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5"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 Review Switchboard </a:t>
                </a:r>
              </a:p>
            </p:txBody>
          </p:sp>
        </p:grpSp>
        <p:grpSp>
          <p:nvGrpSpPr>
            <p:cNvPr id="76" name="Group 75"/>
            <p:cNvGrpSpPr/>
            <p:nvPr/>
          </p:nvGrpSpPr>
          <p:grpSpPr>
            <a:xfrm>
              <a:off x="4084320" y="1143000"/>
              <a:ext cx="982980" cy="879475"/>
              <a:chOff x="4075176" y="1143000"/>
              <a:chExt cx="982980" cy="879475"/>
            </a:xfrm>
            <a:noFill/>
          </p:grpSpPr>
          <p:sp>
            <p:nvSpPr>
              <p:cNvPr id="7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79" name="Group 78"/>
            <p:cNvGrpSpPr/>
            <p:nvPr/>
          </p:nvGrpSpPr>
          <p:grpSpPr>
            <a:xfrm>
              <a:off x="5237226" y="1143000"/>
              <a:ext cx="982980" cy="879475"/>
              <a:chOff x="5218176" y="1143000"/>
              <a:chExt cx="982980" cy="879475"/>
            </a:xfrm>
            <a:noFill/>
          </p:grpSpPr>
          <p:sp>
            <p:nvSpPr>
              <p:cNvPr id="8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82" name="Group 81"/>
            <p:cNvGrpSpPr/>
            <p:nvPr/>
          </p:nvGrpSpPr>
          <p:grpSpPr>
            <a:xfrm>
              <a:off x="6390132" y="1143000"/>
              <a:ext cx="982980" cy="879475"/>
              <a:chOff x="6408420" y="1143000"/>
              <a:chExt cx="982980" cy="879475"/>
            </a:xfrm>
            <a:no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86" name="Straight Arrow Connector 85"/>
            <p:cNvCxnSpPr/>
            <p:nvPr/>
          </p:nvCxnSpPr>
          <p:spPr>
            <a:xfrm>
              <a:off x="39128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065776"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21868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bject 25"/>
          <p:cNvSpPr/>
          <p:nvPr/>
        </p:nvSpPr>
        <p:spPr>
          <a:xfrm>
            <a:off x="3124200" y="3672016"/>
            <a:ext cx="34290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29" name="Straight Arrow Connector 28"/>
          <p:cNvCxnSpPr/>
          <p:nvPr/>
        </p:nvCxnSpPr>
        <p:spPr>
          <a:xfrm flipV="1">
            <a:off x="4953000" y="3962400"/>
            <a:ext cx="0" cy="2119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bject 25"/>
          <p:cNvSpPr/>
          <p:nvPr/>
        </p:nvSpPr>
        <p:spPr>
          <a:xfrm>
            <a:off x="4267200" y="6096000"/>
            <a:ext cx="14478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56</a:t>
            </a:fld>
            <a:endParaRPr lang="en-US" dirty="0"/>
          </a:p>
        </p:txBody>
      </p:sp>
    </p:spTree>
    <p:extLst>
      <p:ext uri="{BB962C8B-B14F-4D97-AF65-F5344CB8AC3E}">
        <p14:creationId xmlns:p14="http://schemas.microsoft.com/office/powerpoint/2010/main" val="2038227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72985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30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rotWithShape="1">
          <a:blip r:embed="rId7"/>
          <a:srcRect l="15521" t="11034" r="15024"/>
          <a:stretch/>
        </p:blipFill>
        <p:spPr>
          <a:xfrm>
            <a:off x="6172200" y="3505200"/>
            <a:ext cx="1600200" cy="327579"/>
          </a:xfrm>
          <a:prstGeom prst="rect">
            <a:avLst/>
          </a:prstGeom>
        </p:spPr>
      </p:pic>
      <p:pic>
        <p:nvPicPr>
          <p:cNvPr id="284674" name="Picture 2" descr="C:\Users\ZZIMME~1\AppData\Local\Temp\SNAGHTML3440f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246064"/>
            <a:ext cx="8686800" cy="1094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26" name="object 6"/>
          <p:cNvSpPr txBox="1"/>
          <p:nvPr/>
        </p:nvSpPr>
        <p:spPr>
          <a:xfrm>
            <a:off x="535940" y="2057400"/>
            <a:ext cx="8150860" cy="144655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2</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smtClean="0">
                <a:solidFill>
                  <a:srgbClr val="091D5D"/>
                </a:solidFill>
                <a:latin typeface="Arial"/>
                <a:cs typeface="Arial"/>
              </a:rPr>
              <a:t>Select “Revision Requested Status”</a:t>
            </a:r>
            <a:endParaRPr lang="en-US" sz="1400" b="1" spc="-5" dirty="0">
              <a:solidFill>
                <a:srgbClr val="091D5D"/>
              </a:solidFill>
              <a:latin typeface="Arial"/>
              <a:cs typeface="Arial"/>
            </a:endParaRPr>
          </a:p>
          <a:p>
            <a:pPr marL="12700">
              <a:lnSpc>
                <a:spcPct val="100000"/>
              </a:lnSpc>
            </a:pPr>
            <a:endParaRPr lang="en-US" sz="1200" b="1" spc="-1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The system will navigate to the Modifications Review Switchboard and display the modification that has been returned.</a:t>
            </a:r>
          </a:p>
          <a:p>
            <a:pPr marL="12700">
              <a:lnSpc>
                <a:spcPct val="100000"/>
              </a:lnSpc>
            </a:pPr>
            <a:endParaRPr lang="en-US" sz="1400" dirty="0">
              <a:solidFill>
                <a:srgbClr val="091D5D"/>
              </a:solidFill>
              <a:latin typeface="Arial"/>
              <a:cs typeface="Arial"/>
            </a:endParaRPr>
          </a:p>
          <a:p>
            <a:pPr>
              <a:lnSpc>
                <a:spcPct val="100000"/>
              </a:lnSpc>
            </a:pPr>
            <a:r>
              <a:rPr lang="en-US" sz="1400" dirty="0" smtClean="0">
                <a:solidFill>
                  <a:srgbClr val="091D5D"/>
                </a:solidFill>
                <a:latin typeface="Arial"/>
                <a:cs typeface="Arial"/>
              </a:rPr>
              <a:t>Click </a:t>
            </a:r>
            <a:r>
              <a:rPr lang="en-US" sz="1400" dirty="0">
                <a:solidFill>
                  <a:srgbClr val="091D5D"/>
                </a:solidFill>
                <a:latin typeface="Arial"/>
                <a:cs typeface="Arial"/>
              </a:rPr>
              <a:t>“Revision </a:t>
            </a:r>
            <a:r>
              <a:rPr lang="en-US" sz="1400" dirty="0" smtClean="0">
                <a:solidFill>
                  <a:srgbClr val="091D5D"/>
                </a:solidFill>
                <a:latin typeface="Arial"/>
                <a:cs typeface="Arial"/>
              </a:rPr>
              <a:t>Requested.”</a:t>
            </a:r>
            <a:endParaRPr lang="en-US" sz="1400" dirty="0">
              <a:solidFill>
                <a:srgbClr val="091D5D"/>
              </a:solidFill>
              <a:latin typeface="Arial"/>
              <a:cs typeface="Arial"/>
            </a:endParaRPr>
          </a:p>
          <a:p>
            <a:pPr marL="12700">
              <a:lnSpc>
                <a:spcPct val="100000"/>
              </a:lnSpc>
            </a:pPr>
            <a:r>
              <a:rPr lang="en-US" sz="1200" dirty="0" smtClean="0">
                <a:solidFill>
                  <a:srgbClr val="091D5D"/>
                </a:solidFill>
                <a:latin typeface="Arial"/>
                <a:cs typeface="Arial"/>
              </a:rPr>
              <a:t> </a:t>
            </a:r>
            <a:endParaRPr sz="1200" dirty="0" smtClean="0">
              <a:latin typeface="Arial"/>
              <a:cs typeface="Arial"/>
            </a:endParaRPr>
          </a:p>
        </p:txBody>
      </p:sp>
      <p:sp>
        <p:nvSpPr>
          <p:cNvPr id="35" name="object 25"/>
          <p:cNvSpPr/>
          <p:nvPr/>
        </p:nvSpPr>
        <p:spPr>
          <a:xfrm>
            <a:off x="6172200" y="3505200"/>
            <a:ext cx="1621731"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6" name="Straight Arrow Connector 35"/>
          <p:cNvCxnSpPr/>
          <p:nvPr/>
        </p:nvCxnSpPr>
        <p:spPr>
          <a:xfrm flipH="1" flipV="1">
            <a:off x="7010400" y="3886200"/>
            <a:ext cx="121920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347341" y="1066800"/>
            <a:ext cx="4449318" cy="879475"/>
            <a:chOff x="2923794" y="1143000"/>
            <a:chExt cx="4449318" cy="879475"/>
          </a:xfrm>
          <a:noFill/>
        </p:grpSpPr>
        <p:grpSp>
          <p:nvGrpSpPr>
            <p:cNvPr id="32" name="Group 31"/>
            <p:cNvGrpSpPr/>
            <p:nvPr/>
          </p:nvGrpSpPr>
          <p:grpSpPr>
            <a:xfrm>
              <a:off x="2923794" y="1143000"/>
              <a:ext cx="990600" cy="879475"/>
              <a:chOff x="2971800" y="1143000"/>
              <a:chExt cx="990600" cy="879475"/>
            </a:xfrm>
            <a:grpFill/>
          </p:grpSpPr>
          <p:sp>
            <p:nvSpPr>
              <p:cNvPr id="4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a:t>
                </a:r>
              </a:p>
              <a:p>
                <a:pPr algn="ctr">
                  <a:lnSpc>
                    <a:spcPct val="100000"/>
                  </a:lnSpc>
                </a:pPr>
                <a:r>
                  <a:rPr lang="en-US" sz="1000" spc="-15" dirty="0" smtClean="0">
                    <a:solidFill>
                      <a:srgbClr val="1F497D"/>
                    </a:solidFill>
                    <a:latin typeface="Arial"/>
                    <a:cs typeface="Arial"/>
                  </a:rPr>
                  <a:t>Review Switchboard</a:t>
                </a:r>
              </a:p>
            </p:txBody>
          </p:sp>
        </p:grpSp>
        <p:grpSp>
          <p:nvGrpSpPr>
            <p:cNvPr id="33" name="Group 32"/>
            <p:cNvGrpSpPr/>
            <p:nvPr/>
          </p:nvGrpSpPr>
          <p:grpSpPr>
            <a:xfrm>
              <a:off x="4084320" y="1143000"/>
              <a:ext cx="982980" cy="879475"/>
              <a:chOff x="4075176" y="1143000"/>
              <a:chExt cx="982980" cy="879475"/>
            </a:xfrm>
            <a:grpFill/>
          </p:grpSpPr>
          <p:sp>
            <p:nvSpPr>
              <p:cNvPr id="4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6"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34" name="Group 33"/>
            <p:cNvGrpSpPr/>
            <p:nvPr/>
          </p:nvGrpSpPr>
          <p:grpSpPr>
            <a:xfrm>
              <a:off x="5237226" y="1143000"/>
              <a:ext cx="982980" cy="879475"/>
              <a:chOff x="5218176" y="1143000"/>
              <a:chExt cx="982980" cy="879475"/>
            </a:xfrm>
            <a:grpFill/>
          </p:grpSpPr>
          <p:sp>
            <p:nvSpPr>
              <p:cNvPr id="4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37" name="Group 36"/>
            <p:cNvGrpSpPr/>
            <p:nvPr/>
          </p:nvGrpSpPr>
          <p:grpSpPr>
            <a:xfrm>
              <a:off x="6390132" y="1143000"/>
              <a:ext cx="982980" cy="879475"/>
              <a:chOff x="6408420" y="1143000"/>
              <a:chExt cx="982980" cy="879475"/>
            </a:xfrm>
            <a:grpFill/>
          </p:grpSpPr>
          <p:sp>
            <p:nvSpPr>
              <p:cNvPr id="4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38" name="Straight Arrow Connector 37"/>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bject 25"/>
          <p:cNvSpPr/>
          <p:nvPr/>
        </p:nvSpPr>
        <p:spPr>
          <a:xfrm>
            <a:off x="7848601" y="4724400"/>
            <a:ext cx="9906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57</a:t>
            </a:fld>
            <a:endParaRPr lang="en-US" dirty="0"/>
          </a:p>
        </p:txBody>
      </p:sp>
    </p:spTree>
    <p:extLst>
      <p:ext uri="{BB962C8B-B14F-4D97-AF65-F5344CB8AC3E}">
        <p14:creationId xmlns:p14="http://schemas.microsoft.com/office/powerpoint/2010/main" val="27562849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945647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54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0" name="Picture 423" descr="C:\Users\ZZIMME~1\AppData\Local\Temp\SNAGHTML3bc45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289" y="2942156"/>
            <a:ext cx="7576691" cy="38396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Revise Modification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r>
              <a:rPr lang="en-US" sz="1400" dirty="0" smtClean="0">
                <a:solidFill>
                  <a:srgbClr val="091D5D"/>
                </a:solidFill>
                <a:latin typeface="Arial"/>
                <a:cs typeface="Arial"/>
              </a:rPr>
              <a:t>The Modifications Details </a:t>
            </a:r>
            <a:r>
              <a:rPr lang="en-US" sz="1400" dirty="0">
                <a:solidFill>
                  <a:srgbClr val="091D5D"/>
                </a:solidFill>
                <a:latin typeface="Arial"/>
                <a:cs typeface="Arial"/>
              </a:rPr>
              <a:t>Form will </a:t>
            </a:r>
            <a:r>
              <a:rPr lang="en-US" sz="1400" dirty="0" smtClean="0">
                <a:solidFill>
                  <a:srgbClr val="091D5D"/>
                </a:solidFill>
                <a:latin typeface="Arial"/>
                <a:cs typeface="Arial"/>
              </a:rPr>
              <a:t>display. Review the comments section to identify the requested revisions.</a:t>
            </a:r>
            <a:endParaRPr sz="1400" dirty="0">
              <a:solidFill>
                <a:srgbClr val="091D5D"/>
              </a:solidFill>
              <a:latin typeface="Arial"/>
              <a:cs typeface="Arial"/>
            </a:endParaRPr>
          </a:p>
        </p:txBody>
      </p:sp>
      <p:sp>
        <p:nvSpPr>
          <p:cNvPr id="49" name="object 25"/>
          <p:cNvSpPr/>
          <p:nvPr/>
        </p:nvSpPr>
        <p:spPr>
          <a:xfrm>
            <a:off x="800100" y="6324600"/>
            <a:ext cx="73533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50" name="Group 49"/>
          <p:cNvGrpSpPr/>
          <p:nvPr/>
        </p:nvGrpSpPr>
        <p:grpSpPr>
          <a:xfrm>
            <a:off x="2347341" y="1066800"/>
            <a:ext cx="4449318" cy="879475"/>
            <a:chOff x="2923794" y="1143000"/>
            <a:chExt cx="4449318" cy="879475"/>
          </a:xfrm>
          <a:noFill/>
        </p:grpSpPr>
        <p:grpSp>
          <p:nvGrpSpPr>
            <p:cNvPr id="51" name="Group 50"/>
            <p:cNvGrpSpPr/>
            <p:nvPr/>
          </p:nvGrpSpPr>
          <p:grpSpPr>
            <a:xfrm>
              <a:off x="2923794" y="1143000"/>
              <a:ext cx="990600" cy="879475"/>
              <a:chOff x="2971800" y="1143000"/>
              <a:chExt cx="990600" cy="879475"/>
            </a:xfrm>
            <a:grpFill/>
          </p:grpSpPr>
          <p:sp>
            <p:nvSpPr>
              <p:cNvPr id="6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 Review  Switchboard</a:t>
                </a:r>
              </a:p>
            </p:txBody>
          </p:sp>
        </p:grpSp>
        <p:grpSp>
          <p:nvGrpSpPr>
            <p:cNvPr id="52" name="Group 51"/>
            <p:cNvGrpSpPr/>
            <p:nvPr/>
          </p:nvGrpSpPr>
          <p:grpSpPr>
            <a:xfrm>
              <a:off x="4084320" y="1143000"/>
              <a:ext cx="982980" cy="879475"/>
              <a:chOff x="4075176" y="1143000"/>
              <a:chExt cx="982980" cy="879475"/>
            </a:xfrm>
            <a:grpFill/>
          </p:grpSpPr>
          <p:sp>
            <p:nvSpPr>
              <p:cNvPr id="62"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53" name="Group 52"/>
            <p:cNvGrpSpPr/>
            <p:nvPr/>
          </p:nvGrpSpPr>
          <p:grpSpPr>
            <a:xfrm>
              <a:off x="5237226" y="1143000"/>
              <a:ext cx="982980" cy="879475"/>
              <a:chOff x="5218176" y="1143000"/>
              <a:chExt cx="982980" cy="879475"/>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1"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54" name="Group 53"/>
            <p:cNvGrpSpPr/>
            <p:nvPr/>
          </p:nvGrpSpPr>
          <p:grpSpPr>
            <a:xfrm>
              <a:off x="6390132" y="1143000"/>
              <a:ext cx="982980" cy="879475"/>
              <a:chOff x="6408420" y="1143000"/>
              <a:chExt cx="982980" cy="879475"/>
            </a:xfrm>
            <a:grpFill/>
          </p:grpSpPr>
          <p:sp>
            <p:nvSpPr>
              <p:cNvPr id="5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55" name="Straight Arrow Connector 54"/>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8"/>
          <a:stretch>
            <a:fillRect/>
          </a:stretch>
        </p:blipFill>
        <p:spPr>
          <a:xfrm>
            <a:off x="523461" y="5257800"/>
            <a:ext cx="1303990" cy="272652"/>
          </a:xfrm>
          <a:prstGeom prst="rect">
            <a:avLst/>
          </a:prstGeom>
        </p:spPr>
      </p:pic>
      <p:sp>
        <p:nvSpPr>
          <p:cNvPr id="28" name="object 25"/>
          <p:cNvSpPr/>
          <p:nvPr/>
        </p:nvSpPr>
        <p:spPr>
          <a:xfrm>
            <a:off x="503583" y="5257800"/>
            <a:ext cx="1325217"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29" name="Straight Arrow Connector 28"/>
          <p:cNvCxnSpPr/>
          <p:nvPr/>
        </p:nvCxnSpPr>
        <p:spPr>
          <a:xfrm flipH="1" flipV="1">
            <a:off x="1143000" y="5562600"/>
            <a:ext cx="192157"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58</a:t>
            </a:fld>
            <a:endParaRPr lang="en-US" dirty="0"/>
          </a:p>
        </p:txBody>
      </p:sp>
    </p:spTree>
    <p:extLst>
      <p:ext uri="{BB962C8B-B14F-4D97-AF65-F5344CB8AC3E}">
        <p14:creationId xmlns:p14="http://schemas.microsoft.com/office/powerpoint/2010/main" val="20396062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696068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82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4" name="Picture 423" descr="C:\Users\ZZIMME~1\AppData\Local\Temp\SNAGHTML3bc45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289" y="2942156"/>
            <a:ext cx="7576691" cy="38396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Revise Modification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Select the Radio Button for the modification </a:t>
            </a:r>
            <a:r>
              <a:rPr lang="en-US" sz="1400" dirty="0">
                <a:solidFill>
                  <a:srgbClr val="091D5D"/>
                </a:solidFill>
                <a:latin typeface="Arial"/>
                <a:cs typeface="Arial"/>
              </a:rPr>
              <a:t>element </a:t>
            </a:r>
            <a:r>
              <a:rPr lang="en-US" sz="1400" dirty="0" smtClean="0">
                <a:solidFill>
                  <a:srgbClr val="091D5D"/>
                </a:solidFill>
                <a:latin typeface="Arial"/>
                <a:cs typeface="Arial"/>
              </a:rPr>
              <a:t>you </a:t>
            </a:r>
            <a:r>
              <a:rPr lang="en-US" sz="1400" dirty="0">
                <a:solidFill>
                  <a:srgbClr val="091D5D"/>
                </a:solidFill>
                <a:latin typeface="Arial"/>
                <a:cs typeface="Arial"/>
              </a:rPr>
              <a:t>would </a:t>
            </a:r>
            <a:r>
              <a:rPr lang="en-US" sz="1400" dirty="0" smtClean="0">
                <a:solidFill>
                  <a:srgbClr val="091D5D"/>
                </a:solidFill>
                <a:latin typeface="Arial"/>
                <a:cs typeface="Arial"/>
              </a:rPr>
              <a:t>like to edit</a:t>
            </a:r>
            <a:r>
              <a:rPr lang="en-US" sz="1200" dirty="0" smtClean="0">
                <a:solidFill>
                  <a:srgbClr val="091D5D"/>
                </a:solidFill>
                <a:latin typeface="Arial"/>
                <a:cs typeface="Arial"/>
              </a:rPr>
              <a:t>.</a:t>
            </a:r>
            <a:endParaRPr sz="1200" dirty="0">
              <a:solidFill>
                <a:srgbClr val="091D5D"/>
              </a:solidFill>
              <a:latin typeface="Arial"/>
              <a:cs typeface="Arial"/>
            </a:endParaRPr>
          </a:p>
        </p:txBody>
      </p:sp>
      <p:sp>
        <p:nvSpPr>
          <p:cNvPr id="25" name="object 25"/>
          <p:cNvSpPr/>
          <p:nvPr/>
        </p:nvSpPr>
        <p:spPr>
          <a:xfrm>
            <a:off x="813400" y="4127484"/>
            <a:ext cx="177200" cy="292116"/>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66" name="Group 65"/>
          <p:cNvGrpSpPr/>
          <p:nvPr/>
        </p:nvGrpSpPr>
        <p:grpSpPr>
          <a:xfrm>
            <a:off x="2347341" y="1066800"/>
            <a:ext cx="4449318" cy="879475"/>
            <a:chOff x="2923794" y="1143000"/>
            <a:chExt cx="4449318" cy="879475"/>
          </a:xfrm>
          <a:noFill/>
        </p:grpSpPr>
        <p:grpSp>
          <p:nvGrpSpPr>
            <p:cNvPr id="67" name="Group 66"/>
            <p:cNvGrpSpPr/>
            <p:nvPr/>
          </p:nvGrpSpPr>
          <p:grpSpPr>
            <a:xfrm>
              <a:off x="2923794" y="1143000"/>
              <a:ext cx="990600" cy="879475"/>
              <a:chOff x="2971800" y="1143000"/>
              <a:chExt cx="990600" cy="879475"/>
            </a:xfrm>
            <a:grp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a:t>
                </a:r>
              </a:p>
              <a:p>
                <a:pPr algn="ctr">
                  <a:lnSpc>
                    <a:spcPct val="100000"/>
                  </a:lnSpc>
                </a:pPr>
                <a:r>
                  <a:rPr lang="en-US" sz="1000" spc="-15" dirty="0" smtClean="0">
                    <a:solidFill>
                      <a:srgbClr val="1F497D"/>
                    </a:solidFill>
                    <a:latin typeface="Arial"/>
                    <a:cs typeface="Arial"/>
                  </a:rPr>
                  <a:t>Review</a:t>
                </a:r>
              </a:p>
              <a:p>
                <a:pPr algn="ctr">
                  <a:lnSpc>
                    <a:spcPct val="100000"/>
                  </a:lnSpc>
                </a:pPr>
                <a:r>
                  <a:rPr lang="en-US" sz="1000" spc="-15" dirty="0" smtClean="0">
                    <a:solidFill>
                      <a:srgbClr val="1F497D"/>
                    </a:solidFill>
                    <a:latin typeface="Arial"/>
                    <a:cs typeface="Arial"/>
                  </a:rPr>
                  <a:t>Switchboard</a:t>
                </a:r>
              </a:p>
            </p:txBody>
          </p:sp>
        </p:grpSp>
        <p:grpSp>
          <p:nvGrpSpPr>
            <p:cNvPr id="68" name="Group 67"/>
            <p:cNvGrpSpPr/>
            <p:nvPr/>
          </p:nvGrpSpPr>
          <p:grpSpPr>
            <a:xfrm>
              <a:off x="4084320" y="1143000"/>
              <a:ext cx="982980" cy="879475"/>
              <a:chOff x="4075176" y="1143000"/>
              <a:chExt cx="982980" cy="879475"/>
            </a:xfrm>
            <a:grpFill/>
          </p:grpSpPr>
          <p:sp>
            <p:nvSpPr>
              <p:cNvPr id="7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69" name="Group 68"/>
            <p:cNvGrpSpPr/>
            <p:nvPr/>
          </p:nvGrpSpPr>
          <p:grpSpPr>
            <a:xfrm>
              <a:off x="5237226" y="1143000"/>
              <a:ext cx="982980" cy="879475"/>
              <a:chOff x="5218176" y="1143000"/>
              <a:chExt cx="982980" cy="879475"/>
            </a:xfrm>
            <a:grpFill/>
          </p:grpSpPr>
          <p:sp>
            <p:nvSpPr>
              <p:cNvPr id="7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70" name="Group 69"/>
            <p:cNvGrpSpPr/>
            <p:nvPr/>
          </p:nvGrpSpPr>
          <p:grpSpPr>
            <a:xfrm>
              <a:off x="6390132" y="1143000"/>
              <a:ext cx="982980" cy="879475"/>
              <a:chOff x="6408420" y="1143000"/>
              <a:chExt cx="982980" cy="879475"/>
            </a:xfrm>
            <a:grpFill/>
          </p:grpSpPr>
          <p:sp>
            <p:nvSpPr>
              <p:cNvPr id="7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5"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71" name="Straight Arrow Connector 70"/>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8"/>
          <a:stretch>
            <a:fillRect/>
          </a:stretch>
        </p:blipFill>
        <p:spPr>
          <a:xfrm>
            <a:off x="189670" y="3943359"/>
            <a:ext cx="343730" cy="657131"/>
          </a:xfrm>
          <a:prstGeom prst="rect">
            <a:avLst/>
          </a:prstGeom>
        </p:spPr>
      </p:pic>
      <p:sp>
        <p:nvSpPr>
          <p:cNvPr id="28" name="object 25"/>
          <p:cNvSpPr/>
          <p:nvPr/>
        </p:nvSpPr>
        <p:spPr>
          <a:xfrm>
            <a:off x="140000" y="3945834"/>
            <a:ext cx="393400" cy="626165"/>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29" name="Straight Arrow Connector 28"/>
          <p:cNvCxnSpPr/>
          <p:nvPr/>
        </p:nvCxnSpPr>
        <p:spPr>
          <a:xfrm flipH="1">
            <a:off x="533400" y="4267200"/>
            <a:ext cx="2286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59</a:t>
            </a:fld>
            <a:endParaRPr lang="en-US" dirty="0"/>
          </a:p>
        </p:txBody>
      </p:sp>
    </p:spTree>
    <p:extLst>
      <p:ext uri="{BB962C8B-B14F-4D97-AF65-F5344CB8AC3E}">
        <p14:creationId xmlns:p14="http://schemas.microsoft.com/office/powerpoint/2010/main" val="328494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48600" cy="369332"/>
          </a:xfrm>
          <a:prstGeom prst="rect">
            <a:avLst/>
          </a:prstGeom>
        </p:spPr>
        <p:txBody>
          <a:bodyPr vert="horz" wrap="square" lIns="0" tIns="0" rIns="0" bIns="0" rtlCol="0">
            <a:spAutoFit/>
          </a:bodyPr>
          <a:lstStyle/>
          <a:p>
            <a:pPr marL="12700"/>
            <a:r>
              <a:rPr lang="en-US" sz="2400" b="1" spc="-5" dirty="0">
                <a:solidFill>
                  <a:srgbClr val="FFFFFF"/>
                </a:solidFill>
                <a:latin typeface="Arial"/>
                <a:cs typeface="Arial"/>
              </a:rPr>
              <a:t>Lock Icon on the Individual Dashboard</a:t>
            </a:r>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6</a:t>
            </a:fld>
            <a:endParaRPr lang="en-US" dirty="0"/>
          </a:p>
        </p:txBody>
      </p:sp>
    </p:spTree>
    <p:extLst>
      <p:ext uri="{BB962C8B-B14F-4D97-AF65-F5344CB8AC3E}">
        <p14:creationId xmlns:p14="http://schemas.microsoft.com/office/powerpoint/2010/main" val="1818520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779008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97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8007" name="Picture 423" descr="C:\Users\ZZIMME~1\AppData\Local\Temp\SNAGHTML3bc45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289" y="2942156"/>
            <a:ext cx="7576691" cy="38396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Revise Modification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“View / Edit Goal Modification.”</a:t>
            </a:r>
            <a:endParaRPr sz="1400" dirty="0">
              <a:solidFill>
                <a:srgbClr val="091D5D"/>
              </a:solidFill>
              <a:latin typeface="Arial"/>
              <a:cs typeface="Arial"/>
            </a:endParaRPr>
          </a:p>
        </p:txBody>
      </p:sp>
      <p:sp>
        <p:nvSpPr>
          <p:cNvPr id="25" name="object 25"/>
          <p:cNvSpPr/>
          <p:nvPr/>
        </p:nvSpPr>
        <p:spPr>
          <a:xfrm>
            <a:off x="7162800" y="4419600"/>
            <a:ext cx="609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0" name="Straight Arrow Connector 49"/>
          <p:cNvCxnSpPr/>
          <p:nvPr/>
        </p:nvCxnSpPr>
        <p:spPr>
          <a:xfrm flipV="1">
            <a:off x="7467600" y="3962400"/>
            <a:ext cx="0" cy="4427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347341" y="1066800"/>
            <a:ext cx="4449318" cy="879475"/>
            <a:chOff x="2923794" y="1143000"/>
            <a:chExt cx="4449318" cy="879475"/>
          </a:xfrm>
          <a:noFill/>
        </p:grpSpPr>
        <p:grpSp>
          <p:nvGrpSpPr>
            <p:cNvPr id="69" name="Group 68"/>
            <p:cNvGrpSpPr/>
            <p:nvPr/>
          </p:nvGrpSpPr>
          <p:grpSpPr>
            <a:xfrm>
              <a:off x="2923794" y="1143000"/>
              <a:ext cx="990600" cy="879475"/>
              <a:chOff x="2971800" y="1143000"/>
              <a:chExt cx="990600" cy="879475"/>
            </a:xfrm>
            <a:grpFill/>
          </p:grpSpPr>
          <p:sp>
            <p:nvSpPr>
              <p:cNvPr id="8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a:t>
                </a:r>
              </a:p>
              <a:p>
                <a:pPr algn="ctr">
                  <a:lnSpc>
                    <a:spcPct val="100000"/>
                  </a:lnSpc>
                </a:pPr>
                <a:r>
                  <a:rPr lang="en-US" sz="1000" spc="-15" dirty="0" smtClean="0">
                    <a:solidFill>
                      <a:srgbClr val="1F497D"/>
                    </a:solidFill>
                    <a:latin typeface="Arial"/>
                    <a:cs typeface="Arial"/>
                  </a:rPr>
                  <a:t>Review Switchboard</a:t>
                </a:r>
              </a:p>
            </p:txBody>
          </p:sp>
        </p:grpSp>
        <p:grpSp>
          <p:nvGrpSpPr>
            <p:cNvPr id="70" name="Group 69"/>
            <p:cNvGrpSpPr/>
            <p:nvPr/>
          </p:nvGrpSpPr>
          <p:grpSpPr>
            <a:xfrm>
              <a:off x="4084320" y="1143000"/>
              <a:ext cx="982980" cy="879475"/>
              <a:chOff x="4075176" y="1143000"/>
              <a:chExt cx="982980" cy="879475"/>
            </a:xfrm>
            <a:grpFill/>
          </p:grpSpPr>
          <p:sp>
            <p:nvSpPr>
              <p:cNvPr id="8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71" name="Group 70"/>
            <p:cNvGrpSpPr/>
            <p:nvPr/>
          </p:nvGrpSpPr>
          <p:grpSpPr>
            <a:xfrm>
              <a:off x="5237226" y="1143000"/>
              <a:ext cx="982980" cy="879475"/>
              <a:chOff x="5218176" y="1143000"/>
              <a:chExt cx="982980" cy="879475"/>
            </a:xfrm>
            <a:grpFill/>
          </p:grpSpPr>
          <p:sp>
            <p:nvSpPr>
              <p:cNvPr id="7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72" name="Group 71"/>
            <p:cNvGrpSpPr/>
            <p:nvPr/>
          </p:nvGrpSpPr>
          <p:grpSpPr>
            <a:xfrm>
              <a:off x="6390132" y="1143000"/>
              <a:ext cx="982980" cy="879475"/>
              <a:chOff x="6408420" y="1143000"/>
              <a:chExt cx="982980" cy="879475"/>
            </a:xfrm>
            <a:grpFill/>
          </p:grpSpPr>
          <p:sp>
            <p:nvSpPr>
              <p:cNvPr id="7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73" name="Straight Arrow Connector 72"/>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8"/>
          <a:stretch>
            <a:fillRect/>
          </a:stretch>
        </p:blipFill>
        <p:spPr>
          <a:xfrm>
            <a:off x="6629400" y="3513559"/>
            <a:ext cx="1609263" cy="448841"/>
          </a:xfrm>
          <a:prstGeom prst="rect">
            <a:avLst/>
          </a:prstGeom>
        </p:spPr>
      </p:pic>
      <p:sp>
        <p:nvSpPr>
          <p:cNvPr id="32" name="object 25"/>
          <p:cNvSpPr/>
          <p:nvPr/>
        </p:nvSpPr>
        <p:spPr>
          <a:xfrm>
            <a:off x="6629400" y="3581400"/>
            <a:ext cx="16002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60</a:t>
            </a:fld>
            <a:endParaRPr lang="en-US" dirty="0"/>
          </a:p>
        </p:txBody>
      </p:sp>
    </p:spTree>
    <p:extLst>
      <p:ext uri="{BB962C8B-B14F-4D97-AF65-F5344CB8AC3E}">
        <p14:creationId xmlns:p14="http://schemas.microsoft.com/office/powerpoint/2010/main" val="3900325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07875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692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Revise Modification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Goals pop-up screen will display. </a:t>
            </a:r>
            <a:r>
              <a:rPr lang="en-US" sz="1400" dirty="0">
                <a:solidFill>
                  <a:srgbClr val="091D5D"/>
                </a:solidFill>
                <a:latin typeface="Arial"/>
                <a:cs typeface="Arial"/>
              </a:rPr>
              <a:t>An element associated with a modification </a:t>
            </a:r>
            <a:r>
              <a:rPr lang="en-US" sz="1400" dirty="0" smtClean="0">
                <a:solidFill>
                  <a:srgbClr val="091D5D"/>
                </a:solidFill>
                <a:latin typeface="Arial"/>
                <a:cs typeface="Arial"/>
              </a:rPr>
              <a:t>will </a:t>
            </a:r>
            <a:r>
              <a:rPr lang="en-US" sz="1400" dirty="0">
                <a:solidFill>
                  <a:srgbClr val="091D5D"/>
                </a:solidFill>
                <a:latin typeface="Arial"/>
                <a:cs typeface="Arial"/>
              </a:rPr>
              <a:t>display with two asterisks</a:t>
            </a:r>
            <a:r>
              <a:rPr lang="en-US" sz="1400" dirty="0" smtClean="0">
                <a:solidFill>
                  <a:srgbClr val="091D5D"/>
                </a:solidFill>
                <a:latin typeface="Arial"/>
                <a:cs typeface="Arial"/>
              </a:rPr>
              <a:t>.</a:t>
            </a:r>
            <a:endParaRPr sz="1400" dirty="0">
              <a:solidFill>
                <a:srgbClr val="091D5D"/>
              </a:solidFill>
              <a:latin typeface="Arial"/>
              <a:cs typeface="Arial"/>
            </a:endParaRPr>
          </a:p>
        </p:txBody>
      </p:sp>
      <p:pic>
        <p:nvPicPr>
          <p:cNvPr id="7" name="Picture 6"/>
          <p:cNvPicPr>
            <a:picLocks noChangeAspect="1"/>
          </p:cNvPicPr>
          <p:nvPr/>
        </p:nvPicPr>
        <p:blipFill>
          <a:blip r:embed="rId7"/>
          <a:stretch>
            <a:fillRect/>
          </a:stretch>
        </p:blipFill>
        <p:spPr>
          <a:xfrm>
            <a:off x="5152263" y="4038599"/>
            <a:ext cx="2620137" cy="386113"/>
          </a:xfrm>
          <a:prstGeom prst="rect">
            <a:avLst/>
          </a:prstGeom>
        </p:spPr>
      </p:pic>
      <p:grpSp>
        <p:nvGrpSpPr>
          <p:cNvPr id="65" name="Group 64"/>
          <p:cNvGrpSpPr/>
          <p:nvPr/>
        </p:nvGrpSpPr>
        <p:grpSpPr>
          <a:xfrm>
            <a:off x="2347341" y="1066800"/>
            <a:ext cx="4449318" cy="879475"/>
            <a:chOff x="2923794" y="1143000"/>
            <a:chExt cx="4449318" cy="879475"/>
          </a:xfrm>
          <a:noFill/>
        </p:grpSpPr>
        <p:grpSp>
          <p:nvGrpSpPr>
            <p:cNvPr id="66" name="Group 65"/>
            <p:cNvGrpSpPr/>
            <p:nvPr/>
          </p:nvGrpSpPr>
          <p:grpSpPr>
            <a:xfrm>
              <a:off x="2923794" y="1143000"/>
              <a:ext cx="990600" cy="879475"/>
              <a:chOff x="2971800" y="1143000"/>
              <a:chExt cx="990600" cy="879475"/>
            </a:xfrm>
            <a:grpFill/>
          </p:grpSpPr>
          <p:sp>
            <p:nvSpPr>
              <p:cNvPr id="7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 Review Switchboard</a:t>
                </a:r>
              </a:p>
            </p:txBody>
          </p:sp>
        </p:grpSp>
        <p:grpSp>
          <p:nvGrpSpPr>
            <p:cNvPr id="67" name="Group 66"/>
            <p:cNvGrpSpPr/>
            <p:nvPr/>
          </p:nvGrpSpPr>
          <p:grpSpPr>
            <a:xfrm>
              <a:off x="4084320" y="1143000"/>
              <a:ext cx="982980" cy="879475"/>
              <a:chOff x="4075176" y="1143000"/>
              <a:chExt cx="982980" cy="879475"/>
            </a:xfrm>
            <a:grpFill/>
          </p:grpSpPr>
          <p:sp>
            <p:nvSpPr>
              <p:cNvPr id="7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68" name="Group 67"/>
            <p:cNvGrpSpPr/>
            <p:nvPr/>
          </p:nvGrpSpPr>
          <p:grpSpPr>
            <a:xfrm>
              <a:off x="5237226" y="1143000"/>
              <a:ext cx="982980" cy="879475"/>
              <a:chOff x="5218176" y="1143000"/>
              <a:chExt cx="982980" cy="879475"/>
            </a:xfrm>
            <a:grpFill/>
          </p:grpSpPr>
          <p:sp>
            <p:nvSpPr>
              <p:cNvPr id="7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69" name="Group 68"/>
            <p:cNvGrpSpPr/>
            <p:nvPr/>
          </p:nvGrpSpPr>
          <p:grpSpPr>
            <a:xfrm>
              <a:off x="6390132" y="1143000"/>
              <a:ext cx="982980" cy="879475"/>
              <a:chOff x="6408420" y="1143000"/>
              <a:chExt cx="982980" cy="879475"/>
            </a:xfrm>
            <a:grpFill/>
          </p:grpSpPr>
          <p:sp>
            <p:nvSpPr>
              <p:cNvPr id="7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4"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70" name="Straight Arrow Connector 69"/>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9033" name="Picture 425" descr="C:\Users\ZZIMME~1\AppData\Local\Temp\SNAGHTML3d80fe.PNG"/>
          <p:cNvPicPr>
            <a:picLocks noChangeAspect="1" noChangeArrowheads="1"/>
          </p:cNvPicPr>
          <p:nvPr/>
        </p:nvPicPr>
        <p:blipFill rotWithShape="1">
          <a:blip r:embed="rId8">
            <a:extLst>
              <a:ext uri="{28A0092B-C50C-407E-A947-70E740481C1C}">
                <a14:useLocalDpi xmlns:a14="http://schemas.microsoft.com/office/drawing/2010/main" val="0"/>
              </a:ext>
            </a:extLst>
          </a:blip>
          <a:srcRect b="7332"/>
          <a:stretch/>
        </p:blipFill>
        <p:spPr bwMode="auto">
          <a:xfrm>
            <a:off x="1120807" y="2971800"/>
            <a:ext cx="6920674" cy="3790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371090" y="3834448"/>
            <a:ext cx="324619" cy="280352"/>
          </a:xfrm>
          <a:prstGeom prst="rect">
            <a:avLst/>
          </a:prstGeom>
        </p:spPr>
      </p:pic>
      <p:sp>
        <p:nvSpPr>
          <p:cNvPr id="28" name="object 25"/>
          <p:cNvSpPr/>
          <p:nvPr/>
        </p:nvSpPr>
        <p:spPr>
          <a:xfrm>
            <a:off x="1447800" y="3900825"/>
            <a:ext cx="177200" cy="12315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29" name="object 25"/>
          <p:cNvSpPr/>
          <p:nvPr/>
        </p:nvSpPr>
        <p:spPr>
          <a:xfrm>
            <a:off x="304800" y="3809999"/>
            <a:ext cx="457200" cy="304801"/>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0" name="Straight Arrow Connector 29"/>
          <p:cNvCxnSpPr/>
          <p:nvPr/>
        </p:nvCxnSpPr>
        <p:spPr>
          <a:xfrm flipH="1">
            <a:off x="762000" y="3962400"/>
            <a:ext cx="6858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61</a:t>
            </a:fld>
            <a:endParaRPr lang="en-US" dirty="0"/>
          </a:p>
        </p:txBody>
      </p:sp>
    </p:spTree>
    <p:extLst>
      <p:ext uri="{BB962C8B-B14F-4D97-AF65-F5344CB8AC3E}">
        <p14:creationId xmlns:p14="http://schemas.microsoft.com/office/powerpoint/2010/main" val="10297986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445262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Revise Modification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Modify the goal as requested.</a:t>
            </a:r>
            <a:endParaRPr sz="1400" dirty="0">
              <a:solidFill>
                <a:srgbClr val="091D5D"/>
              </a:solidFill>
              <a:latin typeface="Arial"/>
              <a:cs typeface="Arial"/>
            </a:endParaRPr>
          </a:p>
        </p:txBody>
      </p:sp>
      <p:pic>
        <p:nvPicPr>
          <p:cNvPr id="71025" name="Picture 369" descr="C:\Users\JPROIE~1\AppData\Local\Temp\SNAGHTML30e1f8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8553" y="3962400"/>
            <a:ext cx="247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5105400" y="3962400"/>
            <a:ext cx="2667000" cy="370425"/>
          </a:xfrm>
          <a:prstGeom prst="rect">
            <a:avLst/>
          </a:prstGeom>
        </p:spPr>
      </p:pic>
      <p:grpSp>
        <p:nvGrpSpPr>
          <p:cNvPr id="50" name="Group 49"/>
          <p:cNvGrpSpPr/>
          <p:nvPr/>
        </p:nvGrpSpPr>
        <p:grpSpPr>
          <a:xfrm>
            <a:off x="2347341" y="1066800"/>
            <a:ext cx="4449318" cy="879475"/>
            <a:chOff x="2923794" y="1143000"/>
            <a:chExt cx="4449318" cy="879475"/>
          </a:xfrm>
          <a:noFill/>
        </p:grpSpPr>
        <p:grpSp>
          <p:nvGrpSpPr>
            <p:cNvPr id="51" name="Group 50"/>
            <p:cNvGrpSpPr/>
            <p:nvPr/>
          </p:nvGrpSpPr>
          <p:grpSpPr>
            <a:xfrm>
              <a:off x="2923794" y="1143000"/>
              <a:ext cx="990600" cy="879475"/>
              <a:chOff x="2971800" y="1143000"/>
              <a:chExt cx="990600" cy="879475"/>
            </a:xfrm>
            <a:grpFill/>
          </p:grpSpPr>
          <p:sp>
            <p:nvSpPr>
              <p:cNvPr id="6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a:t>
                </a:r>
              </a:p>
              <a:p>
                <a:pPr algn="ctr">
                  <a:lnSpc>
                    <a:spcPct val="100000"/>
                  </a:lnSpc>
                </a:pPr>
                <a:r>
                  <a:rPr lang="en-US" sz="1000" spc="-15" dirty="0" smtClean="0">
                    <a:solidFill>
                      <a:srgbClr val="1F497D"/>
                    </a:solidFill>
                    <a:latin typeface="Arial"/>
                    <a:cs typeface="Arial"/>
                  </a:rPr>
                  <a:t>Review</a:t>
                </a:r>
              </a:p>
              <a:p>
                <a:pPr algn="ctr">
                  <a:lnSpc>
                    <a:spcPct val="100000"/>
                  </a:lnSpc>
                </a:pPr>
                <a:r>
                  <a:rPr lang="en-US" sz="1000" spc="-15" dirty="0" smtClean="0">
                    <a:solidFill>
                      <a:srgbClr val="1F497D"/>
                    </a:solidFill>
                    <a:latin typeface="Arial"/>
                    <a:cs typeface="Arial"/>
                  </a:rPr>
                  <a:t>Switchboard</a:t>
                </a:r>
              </a:p>
            </p:txBody>
          </p:sp>
        </p:grpSp>
        <p:grpSp>
          <p:nvGrpSpPr>
            <p:cNvPr id="52" name="Group 51"/>
            <p:cNvGrpSpPr/>
            <p:nvPr/>
          </p:nvGrpSpPr>
          <p:grpSpPr>
            <a:xfrm>
              <a:off x="4084320" y="1143000"/>
              <a:ext cx="982980" cy="879475"/>
              <a:chOff x="4075176" y="1143000"/>
              <a:chExt cx="982980" cy="879475"/>
            </a:xfrm>
            <a:grpFill/>
          </p:grpSpPr>
          <p:sp>
            <p:nvSpPr>
              <p:cNvPr id="62"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53" name="Group 52"/>
            <p:cNvGrpSpPr/>
            <p:nvPr/>
          </p:nvGrpSpPr>
          <p:grpSpPr>
            <a:xfrm>
              <a:off x="5237226" y="1143000"/>
              <a:ext cx="982980" cy="879475"/>
              <a:chOff x="5218176" y="1143000"/>
              <a:chExt cx="982980" cy="879475"/>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1"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54" name="Group 53"/>
            <p:cNvGrpSpPr/>
            <p:nvPr/>
          </p:nvGrpSpPr>
          <p:grpSpPr>
            <a:xfrm>
              <a:off x="6390132" y="1143000"/>
              <a:ext cx="982980" cy="879475"/>
              <a:chOff x="6408420" y="1143000"/>
              <a:chExt cx="982980" cy="879475"/>
            </a:xfrm>
            <a:grpFill/>
          </p:grpSpPr>
          <p:sp>
            <p:nvSpPr>
              <p:cNvPr id="5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55" name="Straight Arrow Connector 54"/>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1079" name="Picture 423" descr="C:\Users\ZZIMME~1\AppData\Local\Temp\SNAGHTML40caa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0807" y="2971800"/>
            <a:ext cx="6920674" cy="3775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object 25"/>
          <p:cNvSpPr/>
          <p:nvPr/>
        </p:nvSpPr>
        <p:spPr>
          <a:xfrm>
            <a:off x="2362200" y="5562600"/>
            <a:ext cx="2819400" cy="838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 name="Picture 2"/>
          <p:cNvPicPr>
            <a:picLocks noChangeAspect="1"/>
          </p:cNvPicPr>
          <p:nvPr/>
        </p:nvPicPr>
        <p:blipFill>
          <a:blip r:embed="rId10"/>
          <a:stretch>
            <a:fillRect/>
          </a:stretch>
        </p:blipFill>
        <p:spPr>
          <a:xfrm>
            <a:off x="3352800" y="3886200"/>
            <a:ext cx="4295238" cy="1323810"/>
          </a:xfrm>
          <a:prstGeom prst="rect">
            <a:avLst/>
          </a:prstGeom>
        </p:spPr>
      </p:pic>
      <p:cxnSp>
        <p:nvCxnSpPr>
          <p:cNvPr id="28" name="Straight Arrow Connector 27"/>
          <p:cNvCxnSpPr/>
          <p:nvPr/>
        </p:nvCxnSpPr>
        <p:spPr>
          <a:xfrm flipV="1">
            <a:off x="3962400" y="5181600"/>
            <a:ext cx="30480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7"/>
          </p:nvPr>
        </p:nvSpPr>
        <p:spPr/>
        <p:txBody>
          <a:bodyPr/>
          <a:lstStyle/>
          <a:p>
            <a:pPr algn="r"/>
            <a:fld id="{81D60167-4931-47E6-BA6A-407CBD079E47}" type="slidenum">
              <a:rPr lang="en-US" smtClean="0"/>
              <a:pPr algn="r"/>
              <a:t>62</a:t>
            </a:fld>
            <a:endParaRPr lang="en-US" dirty="0"/>
          </a:p>
        </p:txBody>
      </p:sp>
    </p:spTree>
    <p:extLst>
      <p:ext uri="{BB962C8B-B14F-4D97-AF65-F5344CB8AC3E}">
        <p14:creationId xmlns:p14="http://schemas.microsoft.com/office/powerpoint/2010/main" val="29786833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445262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99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Revise Modification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“Save and Close.” The system will return to the Modifications </a:t>
            </a:r>
            <a:r>
              <a:rPr lang="en-US" sz="1400" dirty="0">
                <a:solidFill>
                  <a:srgbClr val="091D5D"/>
                </a:solidFill>
                <a:latin typeface="Arial"/>
                <a:cs typeface="Arial"/>
              </a:rPr>
              <a:t>Details screen. </a:t>
            </a:r>
            <a:endParaRPr sz="1400" dirty="0">
              <a:solidFill>
                <a:srgbClr val="091D5D"/>
              </a:solidFill>
              <a:latin typeface="Arial"/>
              <a:cs typeface="Arial"/>
            </a:endParaRPr>
          </a:p>
        </p:txBody>
      </p:sp>
      <p:pic>
        <p:nvPicPr>
          <p:cNvPr id="72049" name="Picture 369" descr="C:\Users\JPROIE~1\AppData\Local\Temp\SNAGHTML30ee87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2378" y="4114800"/>
            <a:ext cx="2476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5222478" y="3966298"/>
            <a:ext cx="2626122" cy="366527"/>
          </a:xfrm>
          <a:prstGeom prst="rect">
            <a:avLst/>
          </a:prstGeom>
        </p:spPr>
      </p:pic>
      <p:grpSp>
        <p:nvGrpSpPr>
          <p:cNvPr id="32" name="Group 31"/>
          <p:cNvGrpSpPr/>
          <p:nvPr/>
        </p:nvGrpSpPr>
        <p:grpSpPr>
          <a:xfrm>
            <a:off x="2347341" y="1066800"/>
            <a:ext cx="4449318" cy="879475"/>
            <a:chOff x="2923794" y="1143000"/>
            <a:chExt cx="4449318" cy="879475"/>
          </a:xfrm>
          <a:noFill/>
        </p:grpSpPr>
        <p:grpSp>
          <p:nvGrpSpPr>
            <p:cNvPr id="50" name="Group 49"/>
            <p:cNvGrpSpPr/>
            <p:nvPr/>
          </p:nvGrpSpPr>
          <p:grpSpPr>
            <a:xfrm>
              <a:off x="2923794" y="1143000"/>
              <a:ext cx="990600" cy="879475"/>
              <a:chOff x="2971800" y="1143000"/>
              <a:chExt cx="990600" cy="879475"/>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a:t>
                </a:r>
              </a:p>
              <a:p>
                <a:pPr algn="ctr">
                  <a:lnSpc>
                    <a:spcPct val="100000"/>
                  </a:lnSpc>
                </a:pPr>
                <a:r>
                  <a:rPr lang="en-US" sz="1000" spc="-15" dirty="0" smtClean="0">
                    <a:solidFill>
                      <a:srgbClr val="1F497D"/>
                    </a:solidFill>
                    <a:latin typeface="Arial"/>
                    <a:cs typeface="Arial"/>
                  </a:rPr>
                  <a:t>Review Switchboard</a:t>
                </a:r>
              </a:p>
            </p:txBody>
          </p:sp>
        </p:grpSp>
        <p:grpSp>
          <p:nvGrpSpPr>
            <p:cNvPr id="51" name="Group 50"/>
            <p:cNvGrpSpPr/>
            <p:nvPr/>
          </p:nvGrpSpPr>
          <p:grpSpPr>
            <a:xfrm>
              <a:off x="4084320" y="1143000"/>
              <a:ext cx="982980" cy="879475"/>
              <a:chOff x="4075176" y="1143000"/>
              <a:chExt cx="982980" cy="879475"/>
            </a:xfrm>
            <a:grpFill/>
          </p:grpSpPr>
          <p:sp>
            <p:nvSpPr>
              <p:cNvPr id="61"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52" name="Group 51"/>
            <p:cNvGrpSpPr/>
            <p:nvPr/>
          </p:nvGrpSpPr>
          <p:grpSpPr>
            <a:xfrm>
              <a:off x="5237226" y="1143000"/>
              <a:ext cx="982980" cy="879475"/>
              <a:chOff x="5218176" y="1143000"/>
              <a:chExt cx="982980" cy="879475"/>
            </a:xfrm>
            <a:grpFill/>
          </p:grpSpPr>
          <p:sp>
            <p:nvSpPr>
              <p:cNvPr id="5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53" name="Group 52"/>
            <p:cNvGrpSpPr/>
            <p:nvPr/>
          </p:nvGrpSpPr>
          <p:grpSpPr>
            <a:xfrm>
              <a:off x="6390132" y="1143000"/>
              <a:ext cx="982980" cy="879475"/>
              <a:chOff x="6408420" y="1143000"/>
              <a:chExt cx="982980" cy="879475"/>
            </a:xfrm>
            <a:grpFill/>
          </p:grpSpPr>
          <p:sp>
            <p:nvSpPr>
              <p:cNvPr id="5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54" name="Straight Arrow Connector 53"/>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423" descr="C:\Users\ZZIMME~1\AppData\Local\Temp\SNAGHTML40caa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0807" y="2971800"/>
            <a:ext cx="6920674" cy="3775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a:stretch>
            <a:fillRect/>
          </a:stretch>
        </p:blipFill>
        <p:spPr>
          <a:xfrm>
            <a:off x="6934200" y="5679788"/>
            <a:ext cx="1360053" cy="340012"/>
          </a:xfrm>
          <a:prstGeom prst="rect">
            <a:avLst/>
          </a:prstGeom>
        </p:spPr>
      </p:pic>
      <p:sp>
        <p:nvSpPr>
          <p:cNvPr id="28" name="object 25"/>
          <p:cNvSpPr/>
          <p:nvPr/>
        </p:nvSpPr>
        <p:spPr>
          <a:xfrm>
            <a:off x="7315200" y="6477000"/>
            <a:ext cx="609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29" name="Straight Arrow Connector 28"/>
          <p:cNvCxnSpPr/>
          <p:nvPr/>
        </p:nvCxnSpPr>
        <p:spPr>
          <a:xfrm flipV="1">
            <a:off x="7620000" y="6019800"/>
            <a:ext cx="0" cy="4427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bject 25"/>
          <p:cNvSpPr/>
          <p:nvPr/>
        </p:nvSpPr>
        <p:spPr>
          <a:xfrm>
            <a:off x="6934200" y="5715000"/>
            <a:ext cx="1371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63</a:t>
            </a:fld>
            <a:endParaRPr lang="en-US" dirty="0"/>
          </a:p>
        </p:txBody>
      </p:sp>
    </p:spTree>
    <p:extLst>
      <p:ext uri="{BB962C8B-B14F-4D97-AF65-F5344CB8AC3E}">
        <p14:creationId xmlns:p14="http://schemas.microsoft.com/office/powerpoint/2010/main" val="40273581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25898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80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8" name="Picture 423" descr="C:\Users\ZZIMME~1\AppData\Local\Temp\SNAGHTML3bc45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289" y="2942156"/>
            <a:ext cx="7576691" cy="38396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Revising </a:t>
            </a:r>
            <a:r>
              <a:rPr lang="en-US" spc="-5" dirty="0"/>
              <a:t>a 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Click “Submit for DDS Review”</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Revise the Proposed Start Date, if desired, and then click “Submit for DDS Review.”</a:t>
            </a:r>
          </a:p>
        </p:txBody>
      </p:sp>
      <p:sp>
        <p:nvSpPr>
          <p:cNvPr id="25" name="object 25"/>
          <p:cNvSpPr/>
          <p:nvPr/>
        </p:nvSpPr>
        <p:spPr>
          <a:xfrm>
            <a:off x="7620000" y="6542052"/>
            <a:ext cx="533400" cy="23974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3" name="Straight Arrow Connector 32"/>
          <p:cNvCxnSpPr/>
          <p:nvPr/>
        </p:nvCxnSpPr>
        <p:spPr>
          <a:xfrm flipV="1">
            <a:off x="7848600" y="6019800"/>
            <a:ext cx="0" cy="53340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347341" y="1066800"/>
            <a:ext cx="4449318" cy="879475"/>
            <a:chOff x="2923794" y="1143000"/>
            <a:chExt cx="4449318" cy="879475"/>
          </a:xfrm>
          <a:noFill/>
        </p:grpSpPr>
        <p:grpSp>
          <p:nvGrpSpPr>
            <p:cNvPr id="35" name="Group 34"/>
            <p:cNvGrpSpPr/>
            <p:nvPr/>
          </p:nvGrpSpPr>
          <p:grpSpPr>
            <a:xfrm>
              <a:off x="2923794" y="1143000"/>
              <a:ext cx="990600" cy="879475"/>
              <a:chOff x="2971800" y="1143000"/>
              <a:chExt cx="990600" cy="879475"/>
            </a:xfrm>
            <a:grpFill/>
          </p:grpSpPr>
          <p:sp>
            <p:nvSpPr>
              <p:cNvPr id="4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Navigate to Modifications</a:t>
                </a:r>
              </a:p>
              <a:p>
                <a:pPr algn="ctr">
                  <a:lnSpc>
                    <a:spcPct val="100000"/>
                  </a:lnSpc>
                </a:pPr>
                <a:r>
                  <a:rPr lang="en-US" sz="1000" spc="-15" dirty="0" smtClean="0">
                    <a:solidFill>
                      <a:srgbClr val="1F497D"/>
                    </a:solidFill>
                    <a:latin typeface="Arial"/>
                    <a:cs typeface="Arial"/>
                  </a:rPr>
                  <a:t>Review Switchboard</a:t>
                </a:r>
              </a:p>
            </p:txBody>
          </p:sp>
        </p:grpSp>
        <p:grpSp>
          <p:nvGrpSpPr>
            <p:cNvPr id="36" name="Group 35"/>
            <p:cNvGrpSpPr/>
            <p:nvPr/>
          </p:nvGrpSpPr>
          <p:grpSpPr>
            <a:xfrm>
              <a:off x="4084320" y="1143000"/>
              <a:ext cx="982980" cy="879475"/>
              <a:chOff x="4075176" y="1143000"/>
              <a:chExt cx="982980" cy="879475"/>
            </a:xfrm>
            <a:grpFill/>
          </p:grpSpPr>
          <p:sp>
            <p:nvSpPr>
              <p:cNvPr id="4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“Revision Requested” Status</a:t>
                </a:r>
                <a:endParaRPr sz="1000" dirty="0">
                  <a:latin typeface="Arial"/>
                  <a:cs typeface="Arial"/>
                </a:endParaRPr>
              </a:p>
            </p:txBody>
          </p:sp>
        </p:grpSp>
        <p:grpSp>
          <p:nvGrpSpPr>
            <p:cNvPr id="37" name="Group 36"/>
            <p:cNvGrpSpPr/>
            <p:nvPr/>
          </p:nvGrpSpPr>
          <p:grpSpPr>
            <a:xfrm>
              <a:off x="5237226" y="1143000"/>
              <a:ext cx="982980" cy="879475"/>
              <a:chOff x="5218176" y="1143000"/>
              <a:chExt cx="982980" cy="879475"/>
            </a:xfrm>
            <a:grpFill/>
          </p:grpSpPr>
          <p:sp>
            <p:nvSpPr>
              <p:cNvPr id="4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smtClean="0">
                    <a:solidFill>
                      <a:srgbClr val="1F497D"/>
                    </a:solidFill>
                    <a:latin typeface="Arial"/>
                    <a:cs typeface="Arial"/>
                  </a:rPr>
                  <a:t>S</a:t>
                </a:r>
                <a:r>
                  <a:rPr sz="1000" b="1" i="1" spc="-5" dirty="0" smtClean="0">
                    <a:solidFill>
                      <a:srgbClr val="1F497D"/>
                    </a:solidFill>
                    <a:latin typeface="Arial"/>
                    <a:cs typeface="Arial"/>
                  </a:rPr>
                  <a:t>t</a:t>
                </a:r>
                <a:r>
                  <a:rPr sz="1000" b="1" i="1" spc="-15" dirty="0" smtClean="0">
                    <a:solidFill>
                      <a:srgbClr val="1F497D"/>
                    </a:solidFill>
                    <a:latin typeface="Arial"/>
                    <a:cs typeface="Arial"/>
                  </a:rPr>
                  <a:t>e</a:t>
                </a:r>
                <a:r>
                  <a:rPr sz="1000" b="1" i="1" spc="-10" dirty="0" smtClean="0">
                    <a:solidFill>
                      <a:srgbClr val="1F497D"/>
                    </a:solidFill>
                    <a:latin typeface="Arial"/>
                    <a:cs typeface="Arial"/>
                  </a:rPr>
                  <a:t>p</a:t>
                </a:r>
                <a:r>
                  <a:rPr lang="en-US" sz="1000" b="1" i="1" spc="-10" dirty="0" smtClean="0">
                    <a:solidFill>
                      <a:srgbClr val="1F497D"/>
                    </a:solidFill>
                    <a:latin typeface="Arial"/>
                    <a:cs typeface="Arial"/>
                  </a:rPr>
                  <a:t> 3</a:t>
                </a:r>
              </a:p>
              <a:p>
                <a:pPr algn="ctr">
                  <a:lnSpc>
                    <a:spcPct val="100000"/>
                  </a:lnSpc>
                </a:pPr>
                <a:r>
                  <a:rPr lang="en-US" sz="1000" spc="-10" dirty="0" smtClean="0">
                    <a:solidFill>
                      <a:srgbClr val="1F497D"/>
                    </a:solidFill>
                    <a:latin typeface="Arial"/>
                    <a:cs typeface="Arial"/>
                  </a:rPr>
                  <a:t>Review and Revise  Modification</a:t>
                </a:r>
              </a:p>
            </p:txBody>
          </p:sp>
        </p:grpSp>
        <p:grpSp>
          <p:nvGrpSpPr>
            <p:cNvPr id="38" name="Group 37"/>
            <p:cNvGrpSpPr/>
            <p:nvPr/>
          </p:nvGrpSpPr>
          <p:grpSpPr>
            <a:xfrm>
              <a:off x="6390132" y="1143000"/>
              <a:ext cx="982980" cy="879475"/>
              <a:chOff x="6408420" y="1143000"/>
              <a:chExt cx="982980" cy="879475"/>
            </a:xfrm>
            <a:grpFill/>
          </p:grpSpPr>
          <p:sp>
            <p:nvSpPr>
              <p:cNvPr id="4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Click “Submit for DDS Review”</a:t>
                </a:r>
                <a:endParaRPr sz="1000" dirty="0">
                  <a:latin typeface="Arial"/>
                  <a:cs typeface="Arial"/>
                </a:endParaRPr>
              </a:p>
            </p:txBody>
          </p:sp>
        </p:grpSp>
        <p:cxnSp>
          <p:nvCxnSpPr>
            <p:cNvPr id="39" name="Straight Arrow Connector 38"/>
            <p:cNvCxnSpPr/>
            <p:nvPr/>
          </p:nvCxnSpPr>
          <p:spPr>
            <a:xfrm>
              <a:off x="39128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6577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21868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8"/>
          <a:stretch>
            <a:fillRect/>
          </a:stretch>
        </p:blipFill>
        <p:spPr>
          <a:xfrm>
            <a:off x="6477000" y="5654925"/>
            <a:ext cx="1990230" cy="364875"/>
          </a:xfrm>
          <a:prstGeom prst="rect">
            <a:avLst/>
          </a:prstGeom>
        </p:spPr>
      </p:pic>
      <p:sp>
        <p:nvSpPr>
          <p:cNvPr id="32" name="object 25"/>
          <p:cNvSpPr/>
          <p:nvPr/>
        </p:nvSpPr>
        <p:spPr>
          <a:xfrm>
            <a:off x="6477000" y="5645426"/>
            <a:ext cx="19050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64</a:t>
            </a:fld>
            <a:endParaRPr lang="en-US" dirty="0"/>
          </a:p>
        </p:txBody>
      </p:sp>
    </p:spTree>
    <p:extLst>
      <p:ext uri="{BB962C8B-B14F-4D97-AF65-F5344CB8AC3E}">
        <p14:creationId xmlns:p14="http://schemas.microsoft.com/office/powerpoint/2010/main" val="6666221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535940" y="1188506"/>
            <a:ext cx="8305800" cy="4431983"/>
          </a:xfrm>
          <a:prstGeom prst="rect">
            <a:avLst/>
          </a:prstGeom>
        </p:spPr>
        <p:txBody>
          <a:bodyPr vert="horz" wrap="square" lIns="0" tIns="0" rIns="0" bIns="0" rtlCol="0">
            <a:spAutoFit/>
          </a:bodyPr>
          <a:lstStyle/>
          <a:p>
            <a:pPr marL="12700" marR="5080" lvl="1">
              <a:spcBef>
                <a:spcPts val="600"/>
              </a:spcBef>
              <a:buClr>
                <a:srgbClr val="091D5D"/>
              </a:buClr>
              <a:tabLst>
                <a:tab pos="299720" algn="l"/>
              </a:tabLst>
            </a:pPr>
            <a:r>
              <a:rPr lang="en-US" sz="1400" b="1" spc="-15" dirty="0" smtClean="0">
                <a:solidFill>
                  <a:srgbClr val="091D5D"/>
                </a:solidFill>
                <a:latin typeface="Arial"/>
                <a:cs typeface="Arial"/>
              </a:rPr>
              <a:t>Service Coordinator and/or Service Coordinator Supervisor</a:t>
            </a: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Once </a:t>
            </a:r>
            <a:r>
              <a:rPr lang="en-US" sz="1400" spc="-15" dirty="0">
                <a:solidFill>
                  <a:srgbClr val="091D5D"/>
                </a:solidFill>
                <a:latin typeface="Arial"/>
                <a:cs typeface="Arial"/>
              </a:rPr>
              <a:t>a modification has been submitted to DDS, the Service Coordinator or Service Coordinator Supervisor are responsible for reviewing the modification. They can either Disapprove, Accept, or Request Revision on the Modification.</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Service Coordinator or Service Coordinator Supervisor determines that the modification is acceptable, they will submit the modification for Area Office Director review. The Area Office Director is able to approve or disapprove the modification.</a:t>
            </a:r>
          </a:p>
          <a:p>
            <a:pPr marL="12700" marR="5080" lvl="1">
              <a:spcBef>
                <a:spcPts val="600"/>
              </a:spcBef>
              <a:buClr>
                <a:srgbClr val="091D5D"/>
              </a:buClr>
              <a:tabLst>
                <a:tab pos="299720" algn="l"/>
              </a:tabLst>
            </a:pPr>
            <a:endParaRPr lang="en-US" sz="500" spc="-15" dirty="0">
              <a:solidFill>
                <a:srgbClr val="091D5D"/>
              </a:solidFill>
              <a:latin typeface="Arial"/>
              <a:cs typeface="Arial"/>
            </a:endParaRPr>
          </a:p>
          <a:p>
            <a:pPr marL="12700" marR="5080" lvl="1">
              <a:spcBef>
                <a:spcPts val="600"/>
              </a:spcBef>
              <a:buClr>
                <a:srgbClr val="091D5D"/>
              </a:buClr>
              <a:tabLst>
                <a:tab pos="299720" algn="l"/>
              </a:tabLst>
            </a:pPr>
            <a:r>
              <a:rPr lang="en-US" sz="1400" b="1" spc="-15" dirty="0" smtClean="0">
                <a:solidFill>
                  <a:srgbClr val="091D5D"/>
                </a:solidFill>
                <a:latin typeface="Arial"/>
                <a:cs typeface="Arial"/>
              </a:rPr>
              <a:t>Area Office Director</a:t>
            </a:r>
          </a:p>
          <a:p>
            <a:pPr marL="12700" marR="5080" lvl="1">
              <a:spcBef>
                <a:spcPts val="600"/>
              </a:spcBef>
              <a:buClr>
                <a:srgbClr val="091D5D"/>
              </a:buClr>
              <a:tabLst>
                <a:tab pos="299720" algn="l"/>
              </a:tabLst>
            </a:pPr>
            <a:endParaRPr lang="en-US" sz="1400" b="1" spc="-15" dirty="0" smtClean="0">
              <a:solidFill>
                <a:srgbClr val="091D5D"/>
              </a:solidFill>
              <a:latin typeface="Arial"/>
              <a:cs typeface="Arial"/>
            </a:endParaRPr>
          </a:p>
          <a:p>
            <a:pPr marL="298450" marR="5080" lvl="1" indent="-285750">
              <a:spcBef>
                <a:spcPts val="600"/>
              </a:spcBef>
              <a:buClr>
                <a:srgbClr val="091D5D"/>
              </a:buClr>
              <a:buFont typeface="Arial" panose="020B0604020202020204" pitchFamily="34" charset="0"/>
              <a:buChar char="•"/>
              <a:tabLst>
                <a:tab pos="299720" algn="l"/>
              </a:tabLst>
            </a:pPr>
            <a:r>
              <a:rPr lang="en-US" sz="1400" spc="-15" dirty="0">
                <a:solidFill>
                  <a:srgbClr val="091D5D"/>
                </a:solidFill>
                <a:latin typeface="Arial"/>
                <a:cs typeface="Arial"/>
              </a:rPr>
              <a:t>If the Area Office Director approves, the status of modification is changed to approved in the Modifications Review Switchboard and the modification can be printed without a draft watermark.</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the Area Office Director disapproves the modification, the status is changed to disapproved in the Modifications Review Switchboard and no further action is required. The modification content, however, is not deleted and the AOD has the option of changing the status of the modification to approved </a:t>
            </a:r>
            <a:r>
              <a:rPr lang="en-US" sz="1400" spc="-15" dirty="0" smtClean="0">
                <a:solidFill>
                  <a:srgbClr val="091D5D"/>
                </a:solidFill>
                <a:latin typeface="Arial"/>
                <a:cs typeface="Arial"/>
              </a:rPr>
              <a:t>at </a:t>
            </a:r>
            <a:r>
              <a:rPr lang="en-US" sz="1400" spc="-15" dirty="0">
                <a:solidFill>
                  <a:srgbClr val="091D5D"/>
                </a:solidFill>
                <a:latin typeface="Arial"/>
                <a:cs typeface="Arial"/>
              </a:rPr>
              <a:t>a later date if circumstances require it.</a:t>
            </a: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65</a:t>
            </a:fld>
            <a:endParaRPr lang="en-US" dirty="0"/>
          </a:p>
        </p:txBody>
      </p:sp>
    </p:spTree>
    <p:extLst>
      <p:ext uri="{BB962C8B-B14F-4D97-AF65-F5344CB8AC3E}">
        <p14:creationId xmlns:p14="http://schemas.microsoft.com/office/powerpoint/2010/main" val="536185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535940" y="1188506"/>
            <a:ext cx="8305800" cy="2246769"/>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NOTE</a:t>
            </a:r>
            <a:r>
              <a:rPr lang="en-US" sz="1400" spc="-15" dirty="0">
                <a:solidFill>
                  <a:srgbClr val="091D5D"/>
                </a:solidFill>
                <a:latin typeface="Arial"/>
                <a:cs typeface="Arial"/>
              </a:rPr>
              <a:t>: Once a modification for a newly added objective is submitted and approved, progress summaries will be triggered for the objective. </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NOTE: All modifications for a plan need to be approved or disapproved for next years plan to open.</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NOTE: DDS Staff is capable of initiating a modification to a Goal or Residential Support Plan / Other – but not for an Objective Support Strategy. If a modification is initiated by a Service Coordinator or Service Coordinator Supervisor, the Provider Supervisor is not required to complete the form but will receive access to the form once the modification has been approved. </a:t>
            </a: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66</a:t>
            </a:fld>
            <a:endParaRPr lang="en-US" dirty="0"/>
          </a:p>
        </p:txBody>
      </p:sp>
    </p:spTree>
    <p:extLst>
      <p:ext uri="{BB962C8B-B14F-4D97-AF65-F5344CB8AC3E}">
        <p14:creationId xmlns:p14="http://schemas.microsoft.com/office/powerpoint/2010/main" val="967058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Printing Modifications</a:t>
            </a:r>
            <a:endParaRPr spc="-5" dirty="0"/>
          </a:p>
        </p:txBody>
      </p:sp>
      <p:sp>
        <p:nvSpPr>
          <p:cNvPr id="6" name="object 6"/>
          <p:cNvSpPr txBox="1"/>
          <p:nvPr/>
        </p:nvSpPr>
        <p:spPr>
          <a:xfrm>
            <a:off x="535940" y="1188506"/>
            <a:ext cx="7783830" cy="461665"/>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endParaRPr lang="en-US" sz="1600" spc="-15" dirty="0">
              <a:solidFill>
                <a:srgbClr val="091D5D"/>
              </a:solidFill>
              <a:latin typeface="Arial"/>
              <a:cs typeface="Arial"/>
            </a:endParaRPr>
          </a:p>
          <a:p>
            <a:pPr marL="12700" marR="5080">
              <a:lnSpc>
                <a:spcPct val="100000"/>
              </a:lnSpc>
            </a:pPr>
            <a:endParaRPr lang="en-US" sz="1400" dirty="0" smtClean="0">
              <a:latin typeface="Arial"/>
              <a:cs typeface="Arial"/>
            </a:endParaRPr>
          </a:p>
        </p:txBody>
      </p:sp>
      <p:sp>
        <p:nvSpPr>
          <p:cNvPr id="7" name="object 6"/>
          <p:cNvSpPr txBox="1"/>
          <p:nvPr/>
        </p:nvSpPr>
        <p:spPr>
          <a:xfrm>
            <a:off x="535940" y="1188506"/>
            <a:ext cx="7783830" cy="1523494"/>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To print modifications </a:t>
            </a:r>
            <a:r>
              <a:rPr lang="en-US" sz="1400" spc="-15" dirty="0">
                <a:solidFill>
                  <a:srgbClr val="091D5D"/>
                </a:solidFill>
                <a:latin typeface="Arial"/>
                <a:cs typeface="Arial"/>
              </a:rPr>
              <a:t>for the current ISP</a:t>
            </a:r>
            <a:r>
              <a:rPr lang="en-US" sz="1400" spc="-15" dirty="0" smtClean="0">
                <a:solidFill>
                  <a:srgbClr val="091D5D"/>
                </a:solidFill>
                <a:latin typeface="Arial"/>
                <a:cs typeface="Arial"/>
              </a:rPr>
              <a:t>, navigate to the “View / Print ISP” tab from the Individual Dashboard.</a:t>
            </a: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Click on </a:t>
            </a:r>
            <a:r>
              <a:rPr lang="en-US" sz="1400" b="1" spc="-15" dirty="0" smtClean="0">
                <a:solidFill>
                  <a:srgbClr val="091D5D"/>
                </a:solidFill>
                <a:latin typeface="Arial"/>
                <a:cs typeface="Arial"/>
              </a:rPr>
              <a:t>^   </a:t>
            </a:r>
            <a:r>
              <a:rPr lang="en-US" sz="1400" spc="-15" dirty="0" smtClean="0">
                <a:solidFill>
                  <a:srgbClr val="091D5D"/>
                </a:solidFill>
                <a:latin typeface="Arial"/>
                <a:cs typeface="Arial"/>
              </a:rPr>
              <a:t>icon on the Modification bar to expand the modification section.</a:t>
            </a:r>
            <a:endParaRPr lang="en-US" sz="1400" b="1"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Once initiated, all Modifications will appear in the “View / Print” tab.</a:t>
            </a: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Until an Area Office Director approves the modification, however, all modifications will print with a draft watermark.</a:t>
            </a:r>
            <a:endParaRPr lang="en-US" sz="1400" dirty="0" smtClean="0">
              <a:latin typeface="Arial"/>
              <a:cs typeface="Arial"/>
            </a:endParaRPr>
          </a:p>
        </p:txBody>
      </p:sp>
      <p:pic>
        <p:nvPicPr>
          <p:cNvPr id="14" name="Picture 13"/>
          <p:cNvPicPr>
            <a:picLocks noChangeAspect="1"/>
          </p:cNvPicPr>
          <p:nvPr/>
        </p:nvPicPr>
        <p:blipFill>
          <a:blip r:embed="rId3"/>
          <a:stretch>
            <a:fillRect/>
          </a:stretch>
        </p:blipFill>
        <p:spPr>
          <a:xfrm>
            <a:off x="4724400" y="3124200"/>
            <a:ext cx="1019048" cy="495238"/>
          </a:xfrm>
          <a:prstGeom prst="rect">
            <a:avLst/>
          </a:prstGeom>
        </p:spPr>
      </p:pic>
      <p:sp>
        <p:nvSpPr>
          <p:cNvPr id="15" name="object 7"/>
          <p:cNvSpPr/>
          <p:nvPr/>
        </p:nvSpPr>
        <p:spPr>
          <a:xfrm>
            <a:off x="4724400" y="3124200"/>
            <a:ext cx="990600" cy="533400"/>
          </a:xfrm>
          <a:custGeom>
            <a:avLst/>
            <a:gdLst/>
            <a:ahLst/>
            <a:cxnLst/>
            <a:rect l="l" t="t" r="r" b="b"/>
            <a:pathLst>
              <a:path w="1143000" h="228600">
                <a:moveTo>
                  <a:pt x="1143000" y="228600"/>
                </a:moveTo>
                <a:lnTo>
                  <a:pt x="0" y="228600"/>
                </a:lnTo>
                <a:lnTo>
                  <a:pt x="0" y="0"/>
                </a:lnTo>
                <a:lnTo>
                  <a:pt x="1143000" y="0"/>
                </a:lnTo>
                <a:lnTo>
                  <a:pt x="1143000" y="228600"/>
                </a:lnTo>
                <a:close/>
              </a:path>
            </a:pathLst>
          </a:custGeom>
          <a:ln w="38100">
            <a:solidFill>
              <a:srgbClr val="00B0F0"/>
            </a:solidFill>
          </a:ln>
        </p:spPr>
        <p:txBody>
          <a:bodyPr wrap="square" lIns="0" tIns="0" rIns="0" bIns="0" rtlCol="0"/>
          <a:lstStyle/>
          <a:p>
            <a:endParaRPr dirty="0"/>
          </a:p>
        </p:txBody>
      </p:sp>
      <p:pic>
        <p:nvPicPr>
          <p:cNvPr id="9" name="Picture 8"/>
          <p:cNvPicPr>
            <a:picLocks noChangeAspect="1"/>
          </p:cNvPicPr>
          <p:nvPr/>
        </p:nvPicPr>
        <p:blipFill>
          <a:blip r:embed="rId4"/>
          <a:stretch>
            <a:fillRect/>
          </a:stretch>
        </p:blipFill>
        <p:spPr>
          <a:xfrm>
            <a:off x="1514495" y="1676400"/>
            <a:ext cx="161905" cy="190476"/>
          </a:xfrm>
          <a:prstGeom prst="rect">
            <a:avLst/>
          </a:prstGeom>
        </p:spPr>
      </p:pic>
      <p:pic>
        <p:nvPicPr>
          <p:cNvPr id="3" name="Picture 2"/>
          <p:cNvPicPr>
            <a:picLocks noChangeAspect="1"/>
          </p:cNvPicPr>
          <p:nvPr/>
        </p:nvPicPr>
        <p:blipFill rotWithShape="1">
          <a:blip r:embed="rId5"/>
          <a:srcRect b="28403"/>
          <a:stretch/>
        </p:blipFill>
        <p:spPr>
          <a:xfrm>
            <a:off x="230889" y="3885134"/>
            <a:ext cx="8760711" cy="2160664"/>
          </a:xfrm>
          <a:prstGeom prst="rect">
            <a:avLst/>
          </a:prstGeom>
          <a:ln>
            <a:solidFill>
              <a:schemeClr val="tx1"/>
            </a:solidFill>
          </a:ln>
        </p:spPr>
      </p:pic>
      <p:cxnSp>
        <p:nvCxnSpPr>
          <p:cNvPr id="16" name="Straight Arrow Connector 15"/>
          <p:cNvCxnSpPr/>
          <p:nvPr/>
        </p:nvCxnSpPr>
        <p:spPr>
          <a:xfrm flipV="1">
            <a:off x="5257800" y="3657600"/>
            <a:ext cx="0" cy="18905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67</a:t>
            </a:fld>
            <a:endParaRPr lang="en-US" dirty="0"/>
          </a:p>
        </p:txBody>
      </p:sp>
    </p:spTree>
    <p:extLst>
      <p:ext uri="{BB962C8B-B14F-4D97-AF65-F5344CB8AC3E}">
        <p14:creationId xmlns:p14="http://schemas.microsoft.com/office/powerpoint/2010/main" val="41583070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6597871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35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91076" name="Picture 260" descr="C:\Users\ZZIMME~1\AppData\Local\Temp\SNAGHTML11900d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889" y="3124200"/>
            <a:ext cx="8760711" cy="2419683"/>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Review Process Management</a:t>
            </a:r>
            <a:endParaRPr spc="-5" dirty="0"/>
          </a:p>
        </p:txBody>
      </p:sp>
      <p:sp>
        <p:nvSpPr>
          <p:cNvPr id="6" name="object 6"/>
          <p:cNvSpPr txBox="1"/>
          <p:nvPr/>
        </p:nvSpPr>
        <p:spPr>
          <a:xfrm>
            <a:off x="535940" y="1188506"/>
            <a:ext cx="7783830" cy="461665"/>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endParaRPr lang="en-US" sz="1600" spc="-15" dirty="0">
              <a:solidFill>
                <a:srgbClr val="091D5D"/>
              </a:solidFill>
              <a:latin typeface="Arial"/>
              <a:cs typeface="Arial"/>
            </a:endParaRPr>
          </a:p>
          <a:p>
            <a:pPr marL="12700" marR="5080">
              <a:lnSpc>
                <a:spcPct val="100000"/>
              </a:lnSpc>
            </a:pPr>
            <a:endParaRPr lang="en-US" sz="1400" dirty="0" smtClean="0">
              <a:latin typeface="Arial"/>
              <a:cs typeface="Arial"/>
            </a:endParaRPr>
          </a:p>
        </p:txBody>
      </p:sp>
      <p:sp>
        <p:nvSpPr>
          <p:cNvPr id="7" name="object 6"/>
          <p:cNvSpPr txBox="1"/>
          <p:nvPr/>
        </p:nvSpPr>
        <p:spPr>
          <a:xfrm>
            <a:off x="535940" y="1188506"/>
            <a:ext cx="7783830" cy="938719"/>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The Review Process Management table now includes a “Modification” column, which indicates the status of any modifications associated with an individual’s ISP.</a:t>
            </a: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If no modifications have been submitted for an individual, the text in the column will read “Not Applicable.”</a:t>
            </a:r>
            <a:endParaRPr lang="en-US" sz="1400" dirty="0" smtClean="0">
              <a:latin typeface="Arial"/>
              <a:cs typeface="Arial"/>
            </a:endParaRPr>
          </a:p>
        </p:txBody>
      </p:sp>
      <p:sp>
        <p:nvSpPr>
          <p:cNvPr id="15" name="object 7"/>
          <p:cNvSpPr/>
          <p:nvPr/>
        </p:nvSpPr>
        <p:spPr>
          <a:xfrm>
            <a:off x="5105400" y="4496866"/>
            <a:ext cx="838200" cy="1066800"/>
          </a:xfrm>
          <a:custGeom>
            <a:avLst/>
            <a:gdLst/>
            <a:ahLst/>
            <a:cxnLst/>
            <a:rect l="l" t="t" r="r" b="b"/>
            <a:pathLst>
              <a:path w="1143000" h="228600">
                <a:moveTo>
                  <a:pt x="1143000" y="228600"/>
                </a:moveTo>
                <a:lnTo>
                  <a:pt x="0" y="228600"/>
                </a:lnTo>
                <a:lnTo>
                  <a:pt x="0" y="0"/>
                </a:lnTo>
                <a:lnTo>
                  <a:pt x="1143000" y="0"/>
                </a:lnTo>
                <a:lnTo>
                  <a:pt x="1143000" y="228600"/>
                </a:lnTo>
                <a:close/>
              </a:path>
            </a:pathLst>
          </a:custGeom>
          <a:ln w="38100">
            <a:solidFill>
              <a:srgbClr val="00B0F0"/>
            </a:solidFill>
          </a:ln>
        </p:spPr>
        <p:txBody>
          <a:bodyPr wrap="square" lIns="0" tIns="0" rIns="0" bIns="0" rtlCol="0"/>
          <a:lstStyle/>
          <a:p>
            <a:endParaRPr dirty="0"/>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68</a:t>
            </a:fld>
            <a:endParaRPr lang="en-US" dirty="0"/>
          </a:p>
        </p:txBody>
      </p:sp>
    </p:spTree>
    <p:extLst>
      <p:ext uri="{BB962C8B-B14F-4D97-AF65-F5344CB8AC3E}">
        <p14:creationId xmlns:p14="http://schemas.microsoft.com/office/powerpoint/2010/main" val="40202576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Chapter</a:t>
            </a:r>
            <a:r>
              <a:rPr spc="10" dirty="0" smtClean="0"/>
              <a:t> </a:t>
            </a:r>
            <a:r>
              <a:rPr lang="en-US" dirty="0"/>
              <a:t>6</a:t>
            </a:r>
            <a:r>
              <a:rPr dirty="0" smtClean="0"/>
              <a:t> </a:t>
            </a:r>
            <a:r>
              <a:rPr spc="-5" dirty="0"/>
              <a:t>Su</a:t>
            </a:r>
            <a:r>
              <a:rPr dirty="0"/>
              <a:t>mm</a:t>
            </a:r>
            <a:r>
              <a:rPr spc="-5" dirty="0"/>
              <a:t>a</a:t>
            </a:r>
            <a:r>
              <a:rPr dirty="0"/>
              <a:t>ry</a:t>
            </a:r>
          </a:p>
        </p:txBody>
      </p:sp>
      <p:sp>
        <p:nvSpPr>
          <p:cNvPr id="4" name="object 4"/>
          <p:cNvSpPr txBox="1"/>
          <p:nvPr/>
        </p:nvSpPr>
        <p:spPr>
          <a:xfrm>
            <a:off x="535940" y="1118455"/>
            <a:ext cx="7713345" cy="1215717"/>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a:solidFill>
                  <a:srgbClr val="091D5D"/>
                </a:solidFill>
                <a:latin typeface="Arial"/>
                <a:cs typeface="Arial"/>
              </a:rPr>
              <a:t>:</a:t>
            </a:r>
            <a:endParaRPr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Overview of Modifications</a:t>
            </a: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	Scenario: Provider Initiates a Modification</a:t>
            </a: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Scenario: Reviewing and Revising Modification</a:t>
            </a:r>
            <a:endParaRPr lang="en-US" sz="1600" spc="-15"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69</a:t>
            </a:fld>
            <a:endParaRPr lang="en-US" dirty="0"/>
          </a:p>
        </p:txBody>
      </p:sp>
    </p:spTree>
    <p:extLst>
      <p:ext uri="{BB962C8B-B14F-4D97-AF65-F5344CB8AC3E}">
        <p14:creationId xmlns:p14="http://schemas.microsoft.com/office/powerpoint/2010/main" val="48094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5" y="280066"/>
            <a:ext cx="8063229" cy="738664"/>
          </a:xfrm>
          <a:prstGeom prst="rect">
            <a:avLst/>
          </a:prstGeom>
        </p:spPr>
        <p:txBody>
          <a:bodyPr vert="horz" wrap="square" lIns="0" tIns="0" rIns="0" bIns="0" rtlCol="0">
            <a:spAutoFit/>
          </a:bodyPr>
          <a:lstStyle/>
          <a:p>
            <a:pPr marL="998855"/>
            <a:r>
              <a:rPr lang="en-US" spc="-10" dirty="0"/>
              <a:t>Lock Icon on the Individual Dashboard</a:t>
            </a:r>
            <a:br>
              <a:rPr lang="en-US" spc="-10" dirty="0"/>
            </a:br>
            <a:endParaRPr dirty="0"/>
          </a:p>
        </p:txBody>
      </p:sp>
      <p:sp>
        <p:nvSpPr>
          <p:cNvPr id="4" name="object 4"/>
          <p:cNvSpPr txBox="1"/>
          <p:nvPr/>
        </p:nvSpPr>
        <p:spPr>
          <a:xfrm>
            <a:off x="576043" y="1371600"/>
            <a:ext cx="8066405" cy="861774"/>
          </a:xfrm>
          <a:prstGeom prst="rect">
            <a:avLst/>
          </a:prstGeom>
        </p:spPr>
        <p:txBody>
          <a:bodyPr vert="horz" wrap="square" lIns="0" tIns="0" rIns="0" bIns="0" rtlCol="0">
            <a:spAutoFit/>
          </a:bodyPr>
          <a:lstStyle/>
          <a:p>
            <a:pPr marL="12700" marR="5080" lvl="0"/>
            <a:r>
              <a:rPr lang="en-US" sz="1400" dirty="0" smtClean="0">
                <a:solidFill>
                  <a:srgbClr val="091D5D"/>
                </a:solidFill>
                <a:latin typeface="Arial"/>
                <a:cs typeface="Arial"/>
              </a:rPr>
              <a:t>An </a:t>
            </a:r>
            <a:r>
              <a:rPr lang="en-US" sz="1400" dirty="0">
                <a:solidFill>
                  <a:srgbClr val="091D5D"/>
                </a:solidFill>
                <a:latin typeface="Arial"/>
                <a:cs typeface="Arial"/>
              </a:rPr>
              <a:t>ISP </a:t>
            </a:r>
            <a:r>
              <a:rPr lang="en-US" sz="1400" dirty="0" smtClean="0">
                <a:solidFill>
                  <a:srgbClr val="091D5D"/>
                </a:solidFill>
                <a:latin typeface="Arial"/>
                <a:cs typeface="Arial"/>
              </a:rPr>
              <a:t>Lock Icon </a:t>
            </a:r>
            <a:r>
              <a:rPr lang="en-US" sz="1400" dirty="0">
                <a:solidFill>
                  <a:srgbClr val="091D5D"/>
                </a:solidFill>
                <a:latin typeface="Arial"/>
                <a:cs typeface="Arial"/>
              </a:rPr>
              <a:t>will appear on the Individual Dashboard</a:t>
            </a:r>
            <a:r>
              <a:rPr lang="en-US" sz="1400" dirty="0" smtClean="0">
                <a:solidFill>
                  <a:srgbClr val="091D5D"/>
                </a:solidFill>
                <a:latin typeface="Arial"/>
                <a:cs typeface="Arial"/>
              </a:rPr>
              <a:t>.</a:t>
            </a:r>
          </a:p>
          <a:p>
            <a:pPr marL="12700" marR="5080" lvl="0"/>
            <a:endParaRPr lang="en-US" sz="1400" dirty="0">
              <a:solidFill>
                <a:srgbClr val="FF0000"/>
              </a:solidFill>
              <a:latin typeface="Arial"/>
              <a:cs typeface="Arial"/>
            </a:endParaRPr>
          </a:p>
          <a:p>
            <a:pPr marL="12700" marR="5080"/>
            <a:endParaRPr lang="en-US" sz="1400" spc="-5" dirty="0">
              <a:solidFill>
                <a:srgbClr val="091D5D"/>
              </a:solidFill>
              <a:latin typeface="Arial"/>
              <a:cs typeface="Arial"/>
            </a:endParaRPr>
          </a:p>
          <a:p>
            <a:pPr marL="12700" marR="5080"/>
            <a:endParaRPr lang="en-US" sz="1400" spc="-5" dirty="0">
              <a:solidFill>
                <a:srgbClr val="091D5D"/>
              </a:solidFill>
              <a:latin typeface="Arial"/>
              <a:cs typeface="Arial"/>
            </a:endParaRPr>
          </a:p>
        </p:txBody>
      </p:sp>
      <p:sp>
        <p:nvSpPr>
          <p:cNvPr id="5" name="TextBox 4"/>
          <p:cNvSpPr txBox="1"/>
          <p:nvPr/>
        </p:nvSpPr>
        <p:spPr>
          <a:xfrm>
            <a:off x="911225" y="5558224"/>
            <a:ext cx="7315200" cy="1147376"/>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wrap="square" lIns="88900" tIns="88900" rIns="88900" bIns="88900" rtlCol="0" anchor="ctr" anchorCtr="0">
            <a:noAutofit/>
          </a:bodyPr>
          <a:lstStyle/>
          <a:p>
            <a:pPr marR="5080" lvl="0" algn="ctr">
              <a:spcBef>
                <a:spcPct val="20000"/>
              </a:spcBef>
              <a:spcAft>
                <a:spcPct val="0"/>
              </a:spcAft>
            </a:pPr>
            <a:r>
              <a:rPr lang="en-US" sz="1400" b="1" spc="-5" dirty="0">
                <a:solidFill>
                  <a:schemeClr val="tx2"/>
                </a:solidFill>
                <a:latin typeface="Arial"/>
                <a:cs typeface="Arial"/>
              </a:rPr>
              <a:t>Area Office Directors and Area Office Director Designees </a:t>
            </a:r>
            <a:r>
              <a:rPr lang="en-US" sz="1400" b="1" spc="-5" dirty="0" smtClean="0">
                <a:solidFill>
                  <a:schemeClr val="tx2"/>
                </a:solidFill>
                <a:latin typeface="Arial"/>
                <a:cs typeface="Arial"/>
              </a:rPr>
              <a:t>have </a:t>
            </a:r>
            <a:r>
              <a:rPr lang="en-US" sz="1400" b="1" spc="-5" dirty="0">
                <a:solidFill>
                  <a:schemeClr val="tx2"/>
                </a:solidFill>
                <a:latin typeface="Arial"/>
                <a:cs typeface="Arial"/>
              </a:rPr>
              <a:t>the ability to manually unlock plans, if needed. The ISP should only be unlocked, however, </a:t>
            </a:r>
            <a:r>
              <a:rPr lang="en-US" sz="1400" b="1" spc="-5" dirty="0" smtClean="0">
                <a:solidFill>
                  <a:schemeClr val="tx2"/>
                </a:solidFill>
                <a:latin typeface="Arial"/>
                <a:cs typeface="Arial"/>
              </a:rPr>
              <a:t>to </a:t>
            </a:r>
            <a:r>
              <a:rPr lang="en-US" sz="1400" b="1" spc="-5" dirty="0">
                <a:solidFill>
                  <a:schemeClr val="tx2"/>
                </a:solidFill>
                <a:latin typeface="Arial"/>
                <a:cs typeface="Arial"/>
              </a:rPr>
              <a:t>make minor corrections or a correction needed in response to an appeal.  Contact the service coordinator to make this request</a:t>
            </a:r>
            <a:r>
              <a:rPr lang="en-US" sz="1400" b="1" spc="-5" dirty="0" smtClean="0">
                <a:solidFill>
                  <a:schemeClr val="tx2"/>
                </a:solidFill>
                <a:latin typeface="Arial"/>
                <a:cs typeface="Arial"/>
              </a:rPr>
              <a:t>.</a:t>
            </a:r>
            <a:endParaRPr lang="en-US" sz="1400" b="1" spc="-5" dirty="0">
              <a:solidFill>
                <a:schemeClr val="tx2"/>
              </a:solidFill>
              <a:latin typeface="Arial"/>
              <a:cs typeface="Arial"/>
            </a:endParaRPr>
          </a:p>
        </p:txBody>
      </p:sp>
      <p:pic>
        <p:nvPicPr>
          <p:cNvPr id="7" name="Picture 6"/>
          <p:cNvPicPr>
            <a:picLocks noChangeAspect="1"/>
          </p:cNvPicPr>
          <p:nvPr/>
        </p:nvPicPr>
        <p:blipFill>
          <a:blip r:embed="rId3"/>
          <a:stretch>
            <a:fillRect/>
          </a:stretch>
        </p:blipFill>
        <p:spPr>
          <a:xfrm>
            <a:off x="1333905" y="1924476"/>
            <a:ext cx="6476190" cy="3409524"/>
          </a:xfrm>
          <a:prstGeom prst="rect">
            <a:avLst/>
          </a:prstGeom>
          <a:ln>
            <a:solidFill>
              <a:schemeClr val="tx1"/>
            </a:solidFill>
          </a:ln>
        </p:spPr>
      </p:pic>
      <p:sp>
        <p:nvSpPr>
          <p:cNvPr id="8" name="object 6"/>
          <p:cNvSpPr/>
          <p:nvPr/>
        </p:nvSpPr>
        <p:spPr>
          <a:xfrm>
            <a:off x="6019800" y="3810001"/>
            <a:ext cx="457200" cy="3048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nchor="ctr"/>
          <a:lstStyle/>
          <a:p>
            <a:pPr algn="ctr"/>
            <a:endParaRPr sz="1200" b="1" dirty="0">
              <a:solidFill>
                <a:srgbClr val="00B0F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7"/>
          </p:nvPr>
        </p:nvSpPr>
        <p:spPr/>
        <p:txBody>
          <a:bodyPr/>
          <a:lstStyle/>
          <a:p>
            <a:pPr algn="r"/>
            <a:fld id="{81D60167-4931-47E6-BA6A-407CBD079E47}" type="slidenum">
              <a:rPr lang="en-US" smtClean="0">
                <a:solidFill>
                  <a:prstClr val="black">
                    <a:tint val="75000"/>
                  </a:prstClr>
                </a:solidFill>
              </a:rPr>
              <a:pPr algn="r"/>
              <a:t>7</a:t>
            </a:fld>
            <a:endParaRPr lang="en-US" dirty="0">
              <a:solidFill>
                <a:prstClr val="black">
                  <a:tint val="75000"/>
                </a:prstClr>
              </a:solidFill>
            </a:endParaRPr>
          </a:p>
        </p:txBody>
      </p:sp>
    </p:spTree>
    <p:extLst>
      <p:ext uri="{BB962C8B-B14F-4D97-AF65-F5344CB8AC3E}">
        <p14:creationId xmlns:p14="http://schemas.microsoft.com/office/powerpoint/2010/main" val="347293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5</a:t>
            </a:r>
            <a:r>
              <a:rPr lang="en-US" dirty="0" smtClean="0"/>
              <a:t> Summary</a:t>
            </a:r>
            <a:endParaRPr spc="-5" dirty="0"/>
          </a:p>
        </p:txBody>
      </p:sp>
      <p:sp>
        <p:nvSpPr>
          <p:cNvPr id="4" name="object 4"/>
          <p:cNvSpPr txBox="1"/>
          <p:nvPr/>
        </p:nvSpPr>
        <p:spPr>
          <a:xfrm>
            <a:off x="535761" y="1188506"/>
            <a:ext cx="8150860" cy="892552"/>
          </a:xfrm>
          <a:prstGeom prst="rect">
            <a:avLst/>
          </a:prstGeom>
        </p:spPr>
        <p:txBody>
          <a:bodyPr vert="horz" wrap="square" lIns="0" tIns="0" rIns="0" bIns="0" rtlCol="0">
            <a:spAutoFit/>
          </a:bodyPr>
          <a:lstStyle/>
          <a:p>
            <a:pPr marL="12700">
              <a:spcBef>
                <a:spcPts val="600"/>
              </a:spcBef>
              <a:buClr>
                <a:srgbClr val="091D5D"/>
              </a:buClr>
              <a:tabLst>
                <a:tab pos="299720" algn="l"/>
              </a:tabLst>
            </a:pPr>
            <a:r>
              <a:rPr lang="en-US" sz="1600" b="1" spc="-15" dirty="0">
                <a:solidFill>
                  <a:srgbClr val="091D5D"/>
                </a:solidFill>
                <a:latin typeface="Arial"/>
                <a:cs typeface="Arial"/>
              </a:rPr>
              <a:t>Th</a:t>
            </a:r>
            <a:r>
              <a:rPr lang="en-US" sz="1600" b="1" spc="-10" dirty="0">
                <a:solidFill>
                  <a:srgbClr val="091D5D"/>
                </a:solidFill>
                <a:latin typeface="Arial"/>
                <a:cs typeface="Arial"/>
              </a:rPr>
              <a:t>is</a:t>
            </a:r>
            <a:r>
              <a:rPr lang="en-US" sz="1600" b="1" spc="10" dirty="0">
                <a:solidFill>
                  <a:srgbClr val="091D5D"/>
                </a:solidFill>
                <a:latin typeface="Arial"/>
                <a:cs typeface="Arial"/>
              </a:rPr>
              <a:t> </a:t>
            </a:r>
            <a:r>
              <a:rPr lang="en-US" sz="1600" b="1" spc="-10" dirty="0" smtClean="0">
                <a:solidFill>
                  <a:srgbClr val="091D5D"/>
                </a:solidFill>
                <a:latin typeface="Arial"/>
                <a:cs typeface="Arial"/>
              </a:rPr>
              <a:t>Chapter</a:t>
            </a:r>
            <a:r>
              <a:rPr lang="en-US" sz="1600" b="1" spc="20" dirty="0" smtClean="0">
                <a:solidFill>
                  <a:srgbClr val="091D5D"/>
                </a:solidFill>
                <a:latin typeface="Arial"/>
                <a:cs typeface="Arial"/>
              </a:rPr>
              <a:t> </a:t>
            </a:r>
            <a:r>
              <a:rPr lang="en-US" sz="1600" b="1" spc="-10" dirty="0" smtClean="0">
                <a:solidFill>
                  <a:srgbClr val="091D5D"/>
                </a:solidFill>
                <a:latin typeface="Arial"/>
                <a:cs typeface="Arial"/>
              </a:rPr>
              <a:t>c</a:t>
            </a:r>
            <a:r>
              <a:rPr lang="en-US" sz="1600" b="1" spc="-15" dirty="0" smtClean="0">
                <a:solidFill>
                  <a:srgbClr val="091D5D"/>
                </a:solidFill>
                <a:latin typeface="Arial"/>
                <a:cs typeface="Arial"/>
              </a:rPr>
              <a:t>o</a:t>
            </a:r>
            <a:r>
              <a:rPr lang="en-US" sz="1600" b="1" spc="-50" dirty="0" smtClean="0">
                <a:solidFill>
                  <a:srgbClr val="091D5D"/>
                </a:solidFill>
                <a:latin typeface="Arial"/>
                <a:cs typeface="Arial"/>
              </a:rPr>
              <a:t>v</a:t>
            </a:r>
            <a:r>
              <a:rPr lang="en-US" sz="1600" b="1" spc="-10" dirty="0" smtClean="0">
                <a:solidFill>
                  <a:srgbClr val="091D5D"/>
                </a:solidFill>
                <a:latin typeface="Arial"/>
                <a:cs typeface="Arial"/>
              </a:rPr>
              <a:t>ered:</a:t>
            </a:r>
            <a:endParaRPr lang="en-US" sz="1600" dirty="0">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New Trigger for Locking the ISP in HCSIS </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Lock Icon on the Individual Dashboard</a:t>
            </a:r>
          </a:p>
        </p:txBody>
      </p:sp>
      <p:sp>
        <p:nvSpPr>
          <p:cNvPr id="6" name="Slide Number Placeholder 5"/>
          <p:cNvSpPr>
            <a:spLocks noGrp="1"/>
          </p:cNvSpPr>
          <p:nvPr>
            <p:ph type="sldNum" sz="quarter" idx="7"/>
          </p:nvPr>
        </p:nvSpPr>
        <p:spPr/>
        <p:txBody>
          <a:bodyPr/>
          <a:lstStyle/>
          <a:p>
            <a:pPr algn="r"/>
            <a:fld id="{81D60167-4931-47E6-BA6A-407CBD079E47}" type="slidenum">
              <a:rPr lang="en-US" smtClean="0">
                <a:solidFill>
                  <a:prstClr val="black">
                    <a:tint val="75000"/>
                  </a:prstClr>
                </a:solidFill>
              </a:rPr>
              <a:pPr algn="r"/>
              <a:t>8</a:t>
            </a:fld>
            <a:endParaRPr lang="en-US" dirty="0">
              <a:solidFill>
                <a:prstClr val="black">
                  <a:tint val="75000"/>
                </a:prstClr>
              </a:solidFill>
            </a:endParaRPr>
          </a:p>
        </p:txBody>
      </p:sp>
    </p:spTree>
    <p:extLst>
      <p:ext uri="{BB962C8B-B14F-4D97-AF65-F5344CB8AC3E}">
        <p14:creationId xmlns:p14="http://schemas.microsoft.com/office/powerpoint/2010/main" val="108305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372984" cy="369332"/>
          </a:xfrm>
          <a:prstGeom prst="rect">
            <a:avLst/>
          </a:prstGeom>
        </p:spPr>
        <p:txBody>
          <a:bodyPr vert="horz" wrap="square" lIns="0" tIns="0" rIns="0" bIns="0" rtlCol="0">
            <a:spAutoFit/>
          </a:bodyPr>
          <a:lstStyle/>
          <a:p>
            <a:pPr marL="12700" marR="5080"/>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dirty="0" smtClean="0">
                <a:solidFill>
                  <a:srgbClr val="FFFFFF"/>
                </a:solidFill>
                <a:latin typeface="Arial"/>
                <a:cs typeface="Arial"/>
              </a:rPr>
              <a:t>6</a:t>
            </a:r>
            <a:r>
              <a:rPr sz="2400" b="1" dirty="0" smtClean="0">
                <a:solidFill>
                  <a:srgbClr val="FFFFFF"/>
                </a:solidFill>
                <a:latin typeface="Arial"/>
                <a:cs typeface="Arial"/>
              </a:rPr>
              <a:t>:</a:t>
            </a:r>
            <a:r>
              <a:rPr sz="2400" b="1" spc="5" dirty="0" smtClean="0">
                <a:solidFill>
                  <a:srgbClr val="FFFFFF"/>
                </a:solidFill>
                <a:latin typeface="Arial"/>
                <a:cs typeface="Arial"/>
              </a:rPr>
              <a:t> </a:t>
            </a:r>
            <a:r>
              <a:rPr lang="en-US" sz="2400" b="1" spc="-5" dirty="0" smtClean="0">
                <a:solidFill>
                  <a:srgbClr val="FFFFFF"/>
                </a:solidFill>
                <a:latin typeface="Arial"/>
                <a:cs typeface="Arial"/>
              </a:rPr>
              <a:t>Modifications</a:t>
            </a:r>
            <a:endParaRPr sz="2400" dirty="0">
              <a:solidFill>
                <a:prstClr val="black"/>
              </a:solidFill>
              <a:latin typeface="Arial"/>
              <a:cs typeface="Arial"/>
            </a:endParaRPr>
          </a:p>
        </p:txBody>
      </p:sp>
      <p:grpSp>
        <p:nvGrpSpPr>
          <p:cNvPr id="25" name="Group 24"/>
          <p:cNvGrpSpPr/>
          <p:nvPr/>
        </p:nvGrpSpPr>
        <p:grpSpPr>
          <a:xfrm>
            <a:off x="984885" y="6345935"/>
            <a:ext cx="7174230" cy="408658"/>
            <a:chOff x="1998345" y="6345935"/>
            <a:chExt cx="7174230" cy="408658"/>
          </a:xfrm>
        </p:grpSpPr>
        <p:grpSp>
          <p:nvGrpSpPr>
            <p:cNvPr id="26" name="Group 25"/>
            <p:cNvGrpSpPr/>
            <p:nvPr/>
          </p:nvGrpSpPr>
          <p:grpSpPr>
            <a:xfrm>
              <a:off x="1998345" y="6345935"/>
              <a:ext cx="7174230" cy="408658"/>
              <a:chOff x="1998345" y="6345935"/>
              <a:chExt cx="7174230" cy="408658"/>
            </a:xfrm>
          </p:grpSpPr>
          <p:grpSp>
            <p:nvGrpSpPr>
              <p:cNvPr id="29" name="Group 28"/>
              <p:cNvGrpSpPr/>
              <p:nvPr/>
            </p:nvGrpSpPr>
            <p:grpSpPr>
              <a:xfrm>
                <a:off x="1998345" y="6345935"/>
                <a:ext cx="5147310" cy="408658"/>
                <a:chOff x="2503170" y="6483096"/>
                <a:chExt cx="5147310" cy="408658"/>
              </a:xfrm>
            </p:grpSpPr>
            <p:sp>
              <p:nvSpPr>
                <p:cNvPr id="32"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33"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34"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5"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solidFill>
                      <a:prstClr val="black"/>
                    </a:solidFill>
                    <a:latin typeface="Arial"/>
                    <a:cs typeface="Arial"/>
                  </a:endParaRPr>
                </a:p>
              </p:txBody>
            </p:sp>
            <p:sp>
              <p:nvSpPr>
                <p:cNvPr id="36"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37"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38"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9" name="object 10"/>
                <p:cNvSpPr txBox="1"/>
                <p:nvPr/>
              </p:nvSpPr>
              <p:spPr>
                <a:xfrm>
                  <a:off x="5795248"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solidFill>
                      <a:prstClr val="black"/>
                    </a:solidFill>
                    <a:latin typeface="Arial"/>
                    <a:cs typeface="Arial"/>
                  </a:endParaRPr>
                </a:p>
              </p:txBody>
            </p:sp>
            <p:sp>
              <p:nvSpPr>
                <p:cNvPr id="40"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41"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solidFill>
                      <a:prstClr val="black"/>
                    </a:solidFill>
                    <a:latin typeface="Arial"/>
                    <a:cs typeface="Arial"/>
                  </a:endParaRPr>
                </a:p>
              </p:txBody>
            </p:sp>
          </p:grpSp>
          <p:sp>
            <p:nvSpPr>
              <p:cNvPr id="30"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solidFill>
                    <a:prstClr val="black"/>
                  </a:solidFill>
                </a:endParaRPr>
              </a:p>
            </p:txBody>
          </p:sp>
          <p:sp>
            <p:nvSpPr>
              <p:cNvPr id="31"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grpSp>
        <p:sp>
          <p:nvSpPr>
            <p:cNvPr id="27" name="TextBox 26"/>
            <p:cNvSpPr txBox="1"/>
            <p:nvPr/>
          </p:nvSpPr>
          <p:spPr>
            <a:xfrm>
              <a:off x="7228028" y="6369872"/>
              <a:ext cx="838200" cy="261610"/>
            </a:xfrm>
            <a:prstGeom prst="rect">
              <a:avLst/>
            </a:prstGeom>
            <a:noFill/>
          </p:spPr>
          <p:txBody>
            <a:bodyPr wrap="square" rtlCol="0">
              <a:spAutoFit/>
            </a:bodyPr>
            <a:lstStyle/>
            <a:p>
              <a:r>
                <a:rPr lang="en-US" sz="1100" dirty="0" smtClean="0">
                  <a:solidFill>
                    <a:prstClr val="white"/>
                  </a:solidFill>
                  <a:latin typeface="Arial" panose="020B0604020202020204" pitchFamily="34" charset="0"/>
                  <a:cs typeface="Arial" panose="020B0604020202020204" pitchFamily="34" charset="0"/>
                </a:rPr>
                <a:t>Chapter 6</a:t>
              </a:r>
              <a:endParaRPr lang="en-US" sz="1100" dirty="0">
                <a:solidFill>
                  <a:prstClr val="white"/>
                </a:solidFill>
                <a:latin typeface="Arial" panose="020B0604020202020204" pitchFamily="34" charset="0"/>
                <a:cs typeface="Arial" panose="020B0604020202020204" pitchFamily="34" charset="0"/>
              </a:endParaRPr>
            </a:p>
          </p:txBody>
        </p:sp>
        <p:sp>
          <p:nvSpPr>
            <p:cNvPr id="28" name="TextBox 27"/>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7"/>
          </p:nvPr>
        </p:nvSpPr>
        <p:spPr/>
        <p:txBody>
          <a:bodyPr/>
          <a:lstStyle/>
          <a:p>
            <a:pPr algn="r"/>
            <a:fld id="{3F60DBFB-C06E-4CD8-A9EF-C81439A560F9}" type="slidenum">
              <a:rPr lang="en-US" smtClean="0"/>
              <a:pPr algn="r"/>
              <a:t>9</a:t>
            </a:fld>
            <a:endParaRPr lang="en-US" dirty="0"/>
          </a:p>
        </p:txBody>
      </p:sp>
    </p:spTree>
    <p:extLst>
      <p:ext uri="{BB962C8B-B14F-4D97-AF65-F5344CB8AC3E}">
        <p14:creationId xmlns:p14="http://schemas.microsoft.com/office/powerpoint/2010/main" val="3893222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0A2E46-77E8-49DB-8CC0-8CCC8106A3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29706</TotalTime>
  <Words>5356</Words>
  <Application>Microsoft Office PowerPoint</Application>
  <PresentationFormat>On-screen Show (4:3)</PresentationFormat>
  <Paragraphs>1140</Paragraphs>
  <Slides>69</Slides>
  <Notes>69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69</vt:i4>
      </vt:variant>
    </vt:vector>
  </HeadingPairs>
  <TitlesOfParts>
    <vt:vector size="77" baseType="lpstr">
      <vt:lpstr>Arial</vt:lpstr>
      <vt:lpstr>Calibri</vt:lpstr>
      <vt:lpstr>Courier New</vt:lpstr>
      <vt:lpstr>Times New Roman</vt:lpstr>
      <vt:lpstr>Office Theme</vt:lpstr>
      <vt:lpstr>1_Office Theme</vt:lpstr>
      <vt:lpstr>7_Office Theme</vt:lpstr>
      <vt:lpstr>think-cell Slide</vt:lpstr>
      <vt:lpstr>PowerPoint Presentation</vt:lpstr>
      <vt:lpstr>PowerPoint Presentation</vt:lpstr>
      <vt:lpstr>Chapter 5 Overview </vt:lpstr>
      <vt:lpstr>PowerPoint Presentation</vt:lpstr>
      <vt:lpstr>New Trigger for Locking the ISP in HCSIS  </vt:lpstr>
      <vt:lpstr>PowerPoint Presentation</vt:lpstr>
      <vt:lpstr>Lock Icon on the Individual Dashboard </vt:lpstr>
      <vt:lpstr>Chapter 5 Summary</vt:lpstr>
      <vt:lpstr>PowerPoint Presentation</vt:lpstr>
      <vt:lpstr>Chapter 6 Overview</vt:lpstr>
      <vt:lpstr>PowerPoint Presentation</vt:lpstr>
      <vt:lpstr>Modifications Process</vt:lpstr>
      <vt:lpstr>Modifications Process</vt:lpstr>
      <vt:lpstr>Modifications Workflow </vt:lpstr>
      <vt:lpstr>Modifications Roles and Responsibilities</vt:lpstr>
      <vt:lpstr>Navigating to Modifications</vt:lpstr>
      <vt:lpstr>PowerPoint Presentation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Scenario: Provider Initiates a Modification</vt:lpstr>
      <vt:lpstr>Notes and Next Steps</vt:lpstr>
      <vt:lpstr>Notes and Next Steps</vt:lpstr>
      <vt:lpstr>Notes and Next Steps</vt:lpstr>
      <vt:lpstr>PowerPoint Presentation</vt:lpstr>
      <vt:lpstr>Scenario: Revising a Modification</vt:lpstr>
      <vt:lpstr>Scenario: Revising a Modification</vt:lpstr>
      <vt:lpstr>Scenario: Revising a Modification</vt:lpstr>
      <vt:lpstr>Scenario: Revising a Modification</vt:lpstr>
      <vt:lpstr>Scenario: Revising a Modification</vt:lpstr>
      <vt:lpstr>Scenario: Revising a Modification</vt:lpstr>
      <vt:lpstr>Scenario: Revising a Modification</vt:lpstr>
      <vt:lpstr>Scenario: Revising a Modification</vt:lpstr>
      <vt:lpstr>Scenario: Revising a Modification</vt:lpstr>
      <vt:lpstr>Scenario: Revising a Modification</vt:lpstr>
      <vt:lpstr>Notes and Next Steps</vt:lpstr>
      <vt:lpstr>Notes and Next Steps</vt:lpstr>
      <vt:lpstr>Printing Modifications</vt:lpstr>
      <vt:lpstr>Review Process Management</vt:lpstr>
      <vt:lpstr>Chapter 6 Summary</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dcterms:modified xsi:type="dcterms:W3CDTF">2016-02-08T15:05:30Z</dcterms:modified>
  <revision>1223</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