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797" r:id="rId5"/>
    <p:sldId id="988" r:id="rId6"/>
    <p:sldId id="989" r:id="rId7"/>
    <p:sldId id="990" r:id="rId8"/>
    <p:sldId id="991" r:id="rId9"/>
    <p:sldId id="992" r:id="rId10"/>
    <p:sldId id="1023" r:id="rId11"/>
    <p:sldId id="994" r:id="rId12"/>
    <p:sldId id="995" r:id="rId13"/>
    <p:sldId id="997" r:id="rId14"/>
    <p:sldId id="998" r:id="rId15"/>
    <p:sldId id="999" r:id="rId16"/>
    <p:sldId id="1000" r:id="rId17"/>
    <p:sldId id="1001" r:id="rId18"/>
    <p:sldId id="1028" r:id="rId19"/>
    <p:sldId id="1002" r:id="rId20"/>
    <p:sldId id="1016" r:id="rId21"/>
    <p:sldId id="1003" r:id="rId22"/>
    <p:sldId id="1004"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4" orient="horz" pos="480" userDrawn="1">
          <p15:clr>
            <a:srgbClr val="A4A3A4"/>
          </p15:clr>
        </p15:guide>
        <p15:guide id="7" orient="horz" pos="3024" userDrawn="1">
          <p15:clr>
            <a:srgbClr val="A4A3A4"/>
          </p15:clr>
        </p15:guide>
        <p15:guide id="8" orient="horz" pos="4224" userDrawn="1">
          <p15:clr>
            <a:srgbClr val="A4A3A4"/>
          </p15:clr>
        </p15:guide>
        <p15:guide id="9" pos="5280" userDrawn="1">
          <p15:clr>
            <a:srgbClr val="A4A3A4"/>
          </p15:clr>
        </p15:guide>
        <p15:guide id="10" pos="336" userDrawn="1">
          <p15:clr>
            <a:srgbClr val="A4A3A4"/>
          </p15:clr>
        </p15:guide>
        <p15:guide id="11" pos="3360" userDrawn="1">
          <p15:clr>
            <a:srgbClr val="A4A3A4"/>
          </p15:clr>
        </p15:guide>
        <p15:guide id="12" pos="3024" userDrawn="1">
          <p15:clr>
            <a:srgbClr val="A4A3A4"/>
          </p15:clr>
        </p15:guide>
        <p15:guide id="13" orient="horz" pos="1968" userDrawn="1">
          <p15:clr>
            <a:srgbClr val="A4A3A4"/>
          </p15:clr>
        </p15:guide>
        <p15:guide id="14" pos="23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ange-kyner, Trinidad" initials="TG" lastIdx="1" clrIdx="6">
    <p:extLst/>
  </p:cmAuthor>
  <p:cmAuthor id="1" name="Zimmermann, Zach" initials="ZZ" lastIdx="752" clrIdx="0">
    <p:extLst/>
  </p:cmAuthor>
  <p:cmAuthor id="8" name="Wagner, Alex" initials="AW" lastIdx="30" clrIdx="7">
    <p:extLst/>
  </p:cmAuthor>
  <p:cmAuthor id="2" name="Rishi, Natasha" initials="NR" lastIdx="20" clrIdx="1">
    <p:extLst/>
  </p:cmAuthor>
  <p:cmAuthor id="9" name="Meyer, Catherine" initials="CM" lastIdx="64" clrIdx="8">
    <p:extLst/>
  </p:cmAuthor>
  <p:cmAuthor id="3" name="Bryan Jack" initials="BJ" lastIdx="50" clrIdx="2">
    <p:extLst/>
  </p:cmAuthor>
  <p:cmAuthor id="4" name="Castelino, Thara" initials="TC" lastIdx="182" clrIdx="3">
    <p:extLst/>
  </p:cmAuthor>
  <p:cmAuthor id="5" name=" " initials=" " lastIdx="194" clrIdx="4"/>
  <p:cmAuthor id="6" name="Proietti-Fox, Jennifer" initials="JP" lastIdx="28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E"/>
    <a:srgbClr val="E3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66713" autoAdjust="0"/>
  </p:normalViewPr>
  <p:slideViewPr>
    <p:cSldViewPr>
      <p:cViewPr varScale="1">
        <p:scale>
          <a:sx n="77" d="100"/>
          <a:sy n="77" d="100"/>
        </p:scale>
        <p:origin x="2358" y="96"/>
      </p:cViewPr>
      <p:guideLst>
        <p:guide orient="horz" pos="864"/>
        <p:guide orient="horz" pos="480"/>
        <p:guide orient="horz" pos="3024"/>
        <p:guide orient="horz" pos="4224"/>
        <p:guide pos="5280"/>
        <p:guide pos="336"/>
        <p:guide pos="3360"/>
        <p:guide pos="3024"/>
        <p:guide orient="horz" pos="1968"/>
        <p:guide pos="2352"/>
      </p:guideLst>
    </p:cSldViewPr>
  </p:slideViewPr>
  <p:notesTextViewPr>
    <p:cViewPr>
      <p:scale>
        <a:sx n="100" d="100"/>
        <a:sy n="100" d="100"/>
      </p:scale>
      <p:origin x="0" y="0"/>
    </p:cViewPr>
  </p:notesTextViewPr>
  <p:sorterViewPr>
    <p:cViewPr>
      <p:scale>
        <a:sx n="100" d="100"/>
        <a:sy n="100" d="100"/>
      </p:scale>
      <p:origin x="0" y="-39330"/>
    </p:cViewPr>
  </p:sorterViewPr>
  <p:notesViewPr>
    <p:cSldViewPr showGuides="1">
      <p:cViewPr varScale="1">
        <p:scale>
          <a:sx n="117" d="100"/>
          <a:sy n="117" d="100"/>
        </p:scale>
        <p:origin x="2352" y="90"/>
      </p:cViewPr>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customXml" Target="../customXml/item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customXml" Target="../customXml/item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notesMaster" Target="notesMasters/notesMaster1.xml"/>
  <Relationship Id="rId25" Type="http://schemas.openxmlformats.org/officeDocument/2006/relationships/handoutMaster" Target="handoutMasters/handoutMaster1.xml"/>
  <Relationship Id="rId26" Type="http://schemas.openxmlformats.org/officeDocument/2006/relationships/commentAuthors" Target="commentAuthors.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customXml" Target="../customXml/item3.xml"/>
  <Relationship Id="rId30" Type="http://schemas.openxmlformats.org/officeDocument/2006/relationships/tableStyles" Target="tableStyles.xml"/>
  <Relationship Id="rId4" Type="http://schemas.openxmlformats.org/officeDocument/2006/relationships/slideMaster" Target="slideMasters/slide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drawings/_rels/vmlDrawing1.vml.rels><?xml version="1.0" encoding="UTF-8"?>

<Relationships xmlns="http://schemas.openxmlformats.org/package/2006/relationships">
  <Relationship Id="rId1" Type="http://schemas.openxmlformats.org/officeDocument/2006/relationships/image" Target="../media/image1.emf"/>
</Relationships>

</file>

<file path=ppt/drawings/_rels/vmlDrawing2.vml.rels><?xml version="1.0" encoding="UTF-8"?>

<Relationships xmlns="http://schemas.openxmlformats.org/package/2006/relationships">
  <Relationship Id="rId1" Type="http://schemas.openxmlformats.org/officeDocument/2006/relationships/image" Target="../media/image1.emf"/>
</Relationships>

</file>

<file path=ppt/drawings/_rels/vmlDrawing3.vml.rels><?xml version="1.0" encoding="UTF-8"?>

<Relationships xmlns="http://schemas.openxmlformats.org/package/2006/relationships">
  <Relationship Id="rId1" Type="http://schemas.openxmlformats.org/officeDocument/2006/relationships/image" Target="../media/image1.emf"/>
</Relationships>

</file>

<file path=ppt/drawings/_rels/vmlDrawing4.vml.rels><?xml version="1.0" encoding="UTF-8"?>

<Relationships xmlns="http://schemas.openxmlformats.org/package/2006/relationships">
  <Relationship Id="rId1" Type="http://schemas.openxmlformats.org/officeDocument/2006/relationships/image" Target="../media/image1.emf"/>
</Relationships>

</file>

<file path=ppt/drawings/_rels/vmlDrawing5.vml.rels><?xml version="1.0" encoding="UTF-8"?>

<Relationships xmlns="http://schemas.openxmlformats.org/package/2006/relationships">
  <Relationship Id="rId1" Type="http://schemas.openxmlformats.org/officeDocument/2006/relationships/image" Target="../media/image1.emf"/>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EF4DB02A-0BB9-49AA-8CF3-C36C6000C21F}" type="datetimeFigureOut">
              <a:rPr lang="en-US" smtClean="0"/>
              <a:t>2/8/2016</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42AADE6D-8F6B-4571-B5E5-343917C98718}" type="slidenum">
              <a:rPr lang="en-US" smtClean="0"/>
              <a:t>‹#›</a:t>
            </a:fld>
            <a:endParaRPr lang="en-US" dirty="0"/>
          </a:p>
        </p:txBody>
      </p:sp>
    </p:spTree>
    <p:extLst>
      <p:ext uri="{BB962C8B-B14F-4D97-AF65-F5344CB8AC3E}">
        <p14:creationId xmlns:p14="http://schemas.microsoft.com/office/powerpoint/2010/main" val="272815648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3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91605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209267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83919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612561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98118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66828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13856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66193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304800">
              <a:spcBef>
                <a:spcPts val="600"/>
              </a:spcBef>
              <a:buClr>
                <a:srgbClr val="091D5D"/>
              </a:buClr>
              <a:tabLst>
                <a:tab pos="299720" algn="l"/>
              </a:tabLst>
            </a:pPr>
            <a:endParaRPr lang="en-US" dirty="0"/>
          </a:p>
        </p:txBody>
      </p:sp>
    </p:spTree>
    <p:extLst>
      <p:ext uri="{BB962C8B-B14F-4D97-AF65-F5344CB8AC3E}">
        <p14:creationId xmlns:p14="http://schemas.microsoft.com/office/powerpoint/2010/main" val="221812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304800" indent="0">
              <a:spcBef>
                <a:spcPts val="600"/>
              </a:spcBef>
              <a:buClr>
                <a:srgbClr val="091D5D"/>
              </a:buClr>
              <a:buFont typeface="Arial"/>
              <a:buNone/>
              <a:tabLst>
                <a:tab pos="299720" algn="l"/>
              </a:tabLst>
            </a:pPr>
            <a:endParaRPr lang="en-US" dirty="0"/>
          </a:p>
        </p:txBody>
      </p:sp>
    </p:spTree>
    <p:extLst>
      <p:ext uri="{BB962C8B-B14F-4D97-AF65-F5344CB8AC3E}">
        <p14:creationId xmlns:p14="http://schemas.microsoft.com/office/powerpoint/2010/main" val="1954633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400257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98250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507134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06778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070246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69884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9611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511461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marR="5080" indent="-171450" algn="l" defTabSz="914400" rtl="0" eaLnBrk="1" fontAlgn="t" latinLnBrk="0" hangingPunct="1">
              <a:lnSpc>
                <a:spcPct val="100000"/>
              </a:lnSpc>
              <a:spcBef>
                <a:spcPts val="60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2738461995"/>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269C8C7-0510-40A8-A3C5-BE748963D884}" type="datetime1">
              <a:rPr lang="en-US" smtClean="0"/>
              <a:t>2/8/2016</a:t>
            </a:fld>
            <a:endParaRPr lang="en-US" dirty="0"/>
          </a:p>
        </p:txBody>
      </p:sp>
      <p:sp>
        <p:nvSpPr>
          <p:cNvPr id="6" name="Holder 6"/>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DE8D7C21-EC2A-4E88-B5AB-1EE6952CD9DC}" type="datetime1">
              <a:rPr lang="en-US" smtClean="0"/>
              <a:t>2/8/2016</a:t>
            </a:fld>
            <a:endParaRPr lang="en-US" dirty="0"/>
          </a:p>
        </p:txBody>
      </p:sp>
      <p:sp>
        <p:nvSpPr>
          <p:cNvPr id="6" name="Holder 6"/>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3BD9B1D-F114-4E59-A019-5725A4EB9106}" type="datetime1">
              <a:rPr lang="en-US" smtClean="0"/>
              <a:t>2/8/2016</a:t>
            </a:fld>
            <a:endParaRPr lang="en-US" dirty="0"/>
          </a:p>
        </p:txBody>
      </p:sp>
      <p:sp>
        <p:nvSpPr>
          <p:cNvPr id="7" name="Holder 7"/>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79776B14-8467-420C-AAEE-2C822687104E}" type="datetime1">
              <a:rPr lang="en-US" smtClean="0"/>
              <a:t>2/8/2016</a:t>
            </a:fld>
            <a:endParaRPr lang="en-US" dirty="0"/>
          </a:p>
        </p:txBody>
      </p:sp>
      <p:sp>
        <p:nvSpPr>
          <p:cNvPr id="5" name="Holder 5"/>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ACBC9976-A0F3-4C1D-9283-F203D7722FDA}" type="datetime1">
              <a:rPr lang="en-US" smtClean="0"/>
              <a:t>2/8/2016</a:t>
            </a:fld>
            <a:endParaRPr lang="en-US" dirty="0"/>
          </a:p>
        </p:txBody>
      </p:sp>
      <p:sp>
        <p:nvSpPr>
          <p:cNvPr id="4" name="Holder 4"/>
          <p:cNvSpPr>
            <a:spLocks noGrp="1"/>
          </p:cNvSpPr>
          <p:nvPr>
            <p:ph type="sldNum" sz="quarter" idx="7"/>
          </p:nvPr>
        </p:nvSpPr>
        <p:spPr>
          <a:xfrm>
            <a:off x="6934200" y="6490154"/>
            <a:ext cx="2057400" cy="365125"/>
          </a:xfrm>
        </p:spPr>
        <p:txBody>
          <a:bodyPr vert="horz" lIns="91440" tIns="45720" rIns="91440" bIns="45720" rtlCol="0" anchor="ctr"/>
          <a:lstStyle>
            <a:lvl1pPr>
              <a:defRPr lang="en-US" smtClean="0"/>
            </a:lvl1pPr>
          </a:lstStyle>
          <a:p>
            <a:pPr algn="r"/>
            <a:fld id="{81D60167-4931-47E6-BA6A-407CBD079E47}" type="slidenum">
              <a:rPr lang="en-US" smtClean="0"/>
              <a:pPr algn="r"/>
              <a:t>‹#›</a:t>
            </a:fld>
            <a:endParaRPr lang="en-US" dirty="0"/>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 Id="rId7" Type="http://schemas.openxmlformats.org/officeDocument/2006/relationships/vmlDrawing" Target="../drawings/vmlDrawing1.vml"/>
  <Relationship Id="rId8" Type="http://schemas.openxmlformats.org/officeDocument/2006/relationships/tags" Target="../tags/tag1.xml"/>
  <Relationship Id="rId9" Type="http://schemas.openxmlformats.org/officeDocument/2006/relationships/oleObject" Target="../embeddings/oleObject1.bin"/>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ext uri="{D42A27DB-BD31-4B8C-83A1-F6EECF244321}">
                <p14:modId xmlns:p14="http://schemas.microsoft.com/office/powerpoint/2010/main" val="19439823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4802"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6" name="Holder 6"/>
          <p:cNvSpPr>
            <a:spLocks noGrp="1"/>
          </p:cNvSpPr>
          <p:nvPr>
            <p:ph type="sldNum" sz="quarter" idx="7"/>
          </p:nvPr>
        </p:nvSpPr>
        <p:spPr>
          <a:xfrm>
            <a:off x="6934200" y="6490154"/>
            <a:ext cx="2057400"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3F60DBFB-C06E-4CD8-A9EF-C81439A560F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jpg"/>
  <Relationship Id="rId4" Type="http://schemas.openxmlformats.org/officeDocument/2006/relationships/image" Target="../media/image4.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1.png"/>
  <Relationship Id="rId4" Type="http://schemas.openxmlformats.org/officeDocument/2006/relationships/image" Target="../media/image12.png"/>
</Relationships>

</file>

<file path=ppt/slides/_rels/slide14.xml.rels><?xml version="1.0" encoding="UTF-8"?>

<Relationships xmlns="http://schemas.openxmlformats.org/package/2006/relationships">
  <Relationship Id="rId1" Type="http://schemas.openxmlformats.org/officeDocument/2006/relationships/vmlDrawing" Target="../drawings/vmlDrawing2.vml"/>
  <Relationship Id="rId2" Type="http://schemas.openxmlformats.org/officeDocument/2006/relationships/tags" Target="../tags/tag2.xml"/>
  <Relationship Id="rId3" Type="http://schemas.openxmlformats.org/officeDocument/2006/relationships/slideLayout" Target="../slideLayouts/slideLayout2.xml"/>
  <Relationship Id="rId4" Type="http://schemas.openxmlformats.org/officeDocument/2006/relationships/notesSlide" Target="../notesSlides/notesSlide14.xml"/>
  <Relationship Id="rId5" Type="http://schemas.openxmlformats.org/officeDocument/2006/relationships/oleObject" Target="../embeddings/oleObject2.bin"/>
  <Relationship Id="rId6" Type="http://schemas.openxmlformats.org/officeDocument/2006/relationships/image" Target="../media/image1.emf"/>
  <Relationship Id="rId7" Type="http://schemas.openxmlformats.org/officeDocument/2006/relationships/image" Target="../media/image13.png"/>
</Relationships>

</file>

<file path=ppt/slides/_rels/slide15.xml.rels><?xml version="1.0" encoding="UTF-8"?>

<Relationships xmlns="http://schemas.openxmlformats.org/package/2006/relationships">
  <Relationship Id="rId1" Type="http://schemas.openxmlformats.org/officeDocument/2006/relationships/vmlDrawing" Target="../drawings/vmlDrawing3.vml"/>
  <Relationship Id="rId2" Type="http://schemas.openxmlformats.org/officeDocument/2006/relationships/tags" Target="../tags/tag3.xml"/>
  <Relationship Id="rId3" Type="http://schemas.openxmlformats.org/officeDocument/2006/relationships/slideLayout" Target="../slideLayouts/slideLayout2.xml"/>
  <Relationship Id="rId4" Type="http://schemas.openxmlformats.org/officeDocument/2006/relationships/notesSlide" Target="../notesSlides/notesSlide15.xml"/>
  <Relationship Id="rId5" Type="http://schemas.openxmlformats.org/officeDocument/2006/relationships/oleObject" Target="../embeddings/oleObject3.bin"/>
  <Relationship Id="rId6" Type="http://schemas.openxmlformats.org/officeDocument/2006/relationships/image" Target="../media/image1.emf"/>
  <Relationship Id="rId7" Type="http://schemas.openxmlformats.org/officeDocument/2006/relationships/image" Target="../media/image13.png"/>
  <Relationship Id="rId8" Type="http://schemas.openxmlformats.org/officeDocument/2006/relationships/image" Target="../media/image14.png"/>
  <Relationship Id="rId9" Type="http://schemas.openxmlformats.org/officeDocument/2006/relationships/image" Target="../media/image15.png"/>
</Relationships>

</file>

<file path=ppt/slides/_rels/slide16.xml.rels><?xml version="1.0" encoding="UTF-8"?>

<Relationships xmlns="http://schemas.openxmlformats.org/package/2006/relationships">
  <Relationship Id="rId1" Type="http://schemas.openxmlformats.org/officeDocument/2006/relationships/vmlDrawing" Target="../drawings/vmlDrawing4.vml"/>
  <Relationship Id="rId2" Type="http://schemas.openxmlformats.org/officeDocument/2006/relationships/tags" Target="../tags/tag4.xml"/>
  <Relationship Id="rId3" Type="http://schemas.openxmlformats.org/officeDocument/2006/relationships/slideLayout" Target="../slideLayouts/slideLayout2.xml"/>
  <Relationship Id="rId4" Type="http://schemas.openxmlformats.org/officeDocument/2006/relationships/notesSlide" Target="../notesSlides/notesSlide16.xml"/>
  <Relationship Id="rId5" Type="http://schemas.openxmlformats.org/officeDocument/2006/relationships/oleObject" Target="../embeddings/oleObject4.bin"/>
  <Relationship Id="rId6" Type="http://schemas.openxmlformats.org/officeDocument/2006/relationships/image" Target="../media/image1.emf"/>
  <Relationship Id="rId7" Type="http://schemas.openxmlformats.org/officeDocument/2006/relationships/image" Target="../media/image13.png"/>
  <Relationship Id="rId8" Type="http://schemas.openxmlformats.org/officeDocument/2006/relationships/image" Target="../media/image16.png"/>
</Relationships>

</file>

<file path=ppt/slides/_rels/slide17.xml.rels><?xml version="1.0" encoding="UTF-8"?>

<Relationships xmlns="http://schemas.openxmlformats.org/package/2006/relationships">
  <Relationship Id="rId1" Type="http://schemas.openxmlformats.org/officeDocument/2006/relationships/vmlDrawing" Target="../drawings/vmlDrawing5.vml"/>
  <Relationship Id="rId2" Type="http://schemas.openxmlformats.org/officeDocument/2006/relationships/tags" Target="../tags/tag5.xml"/>
  <Relationship Id="rId3" Type="http://schemas.openxmlformats.org/officeDocument/2006/relationships/slideLayout" Target="../slideLayouts/slideLayout2.xml"/>
  <Relationship Id="rId4" Type="http://schemas.openxmlformats.org/officeDocument/2006/relationships/notesSlide" Target="../notesSlides/notesSlide17.xml"/>
  <Relationship Id="rId5" Type="http://schemas.openxmlformats.org/officeDocument/2006/relationships/oleObject" Target="../embeddings/oleObject5.bin"/>
  <Relationship Id="rId6" Type="http://schemas.openxmlformats.org/officeDocument/2006/relationships/image" Target="../media/image1.emf"/>
  <Relationship Id="rId7" Type="http://schemas.openxmlformats.org/officeDocument/2006/relationships/image" Target="../media/image17.pn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hyperlink" TargetMode="External" Target="mailto:dds.customerservices@state.ma.us"/>
</Relationships>

</file>

<file path=ppt/slides/_rels/slide2.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6.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9.png"/>
  <Relationship Id="rId4" Type="http://schemas.openxmlformats.org/officeDocument/2006/relationships/image" Target="../media/image10.pn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529965"/>
          </a:xfrm>
          <a:custGeom>
            <a:avLst/>
            <a:gdLst/>
            <a:ahLst/>
            <a:cxnLst/>
            <a:rect l="l" t="t" r="r" b="b"/>
            <a:pathLst>
              <a:path w="9144000" h="3529965">
                <a:moveTo>
                  <a:pt x="0" y="3529584"/>
                </a:moveTo>
                <a:lnTo>
                  <a:pt x="9144000" y="3529584"/>
                </a:lnTo>
                <a:lnTo>
                  <a:pt x="9144000" y="0"/>
                </a:lnTo>
                <a:lnTo>
                  <a:pt x="0" y="0"/>
                </a:lnTo>
                <a:lnTo>
                  <a:pt x="0" y="3529584"/>
                </a:lnTo>
                <a:close/>
              </a:path>
            </a:pathLst>
          </a:custGeom>
          <a:solidFill>
            <a:srgbClr val="000066"/>
          </a:solidFill>
        </p:spPr>
        <p:txBody>
          <a:bodyPr wrap="square" lIns="0" tIns="0" rIns="0" bIns="0" rtlCol="0"/>
          <a:lstStyle/>
          <a:p>
            <a:endParaRPr dirty="0"/>
          </a:p>
        </p:txBody>
      </p:sp>
      <p:sp>
        <p:nvSpPr>
          <p:cNvPr id="3" name="object 3"/>
          <p:cNvSpPr/>
          <p:nvPr/>
        </p:nvSpPr>
        <p:spPr>
          <a:xfrm>
            <a:off x="467868" y="4706111"/>
            <a:ext cx="6769734" cy="0"/>
          </a:xfrm>
          <a:custGeom>
            <a:avLst/>
            <a:gdLst/>
            <a:ahLst/>
            <a:cxnLst/>
            <a:rect l="l" t="t" r="r" b="b"/>
            <a:pathLst>
              <a:path w="6769734">
                <a:moveTo>
                  <a:pt x="0" y="0"/>
                </a:moveTo>
                <a:lnTo>
                  <a:pt x="6769608" y="0"/>
                </a:lnTo>
              </a:path>
            </a:pathLst>
          </a:custGeom>
          <a:ln w="12192">
            <a:solidFill>
              <a:srgbClr val="000000"/>
            </a:solidFill>
          </a:ln>
        </p:spPr>
        <p:txBody>
          <a:bodyPr wrap="square" lIns="0" tIns="0" rIns="0" bIns="0" rtlCol="0"/>
          <a:lstStyle/>
          <a:p>
            <a:endParaRPr dirty="0"/>
          </a:p>
        </p:txBody>
      </p:sp>
      <p:sp>
        <p:nvSpPr>
          <p:cNvPr id="4" name="object 4"/>
          <p:cNvSpPr/>
          <p:nvPr/>
        </p:nvSpPr>
        <p:spPr>
          <a:xfrm>
            <a:off x="6912864" y="3901440"/>
            <a:ext cx="1778507" cy="2537459"/>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447674" y="4391778"/>
            <a:ext cx="6562726" cy="689932"/>
          </a:xfrm>
          <a:prstGeom prst="rect">
            <a:avLst/>
          </a:prstGeom>
        </p:spPr>
        <p:txBody>
          <a:bodyPr vert="horz" wrap="square" lIns="0" tIns="0" rIns="0" bIns="0" rtlCol="0">
            <a:spAutoFit/>
          </a:bodyPr>
          <a:lstStyle/>
          <a:p>
            <a:pPr marL="12700">
              <a:lnSpc>
                <a:spcPct val="100000"/>
              </a:lnSpc>
            </a:pPr>
            <a:r>
              <a:rPr sz="1800" b="1" dirty="0">
                <a:solidFill>
                  <a:srgbClr val="091D5D"/>
                </a:solidFill>
                <a:latin typeface="Arial"/>
                <a:cs typeface="Arial"/>
              </a:rPr>
              <a:t>Indi</a:t>
            </a:r>
            <a:r>
              <a:rPr sz="1800" b="1" spc="-45" dirty="0">
                <a:solidFill>
                  <a:srgbClr val="091D5D"/>
                </a:solidFill>
                <a:latin typeface="Arial"/>
                <a:cs typeface="Arial"/>
              </a:rPr>
              <a:t>v</a:t>
            </a:r>
            <a:r>
              <a:rPr sz="1800" b="1" dirty="0">
                <a:solidFill>
                  <a:srgbClr val="091D5D"/>
                </a:solidFill>
                <a:latin typeface="Arial"/>
                <a:cs typeface="Arial"/>
              </a:rPr>
              <a:t>idu</a:t>
            </a:r>
            <a:r>
              <a:rPr sz="1800" b="1" spc="-5" dirty="0">
                <a:solidFill>
                  <a:srgbClr val="091D5D"/>
                </a:solidFill>
                <a:latin typeface="Arial"/>
                <a:cs typeface="Arial"/>
              </a:rPr>
              <a:t>a</a:t>
            </a:r>
            <a:r>
              <a:rPr sz="1800" b="1" dirty="0">
                <a:solidFill>
                  <a:srgbClr val="091D5D"/>
                </a:solidFill>
                <a:latin typeface="Arial"/>
                <a:cs typeface="Arial"/>
              </a:rPr>
              <a:t>l</a:t>
            </a:r>
            <a:r>
              <a:rPr sz="1800" b="1" spc="15" dirty="0">
                <a:solidFill>
                  <a:srgbClr val="091D5D"/>
                </a:solidFill>
                <a:latin typeface="Arial"/>
                <a:cs typeface="Arial"/>
              </a:rPr>
              <a:t> </a:t>
            </a:r>
            <a:r>
              <a:rPr sz="1800" b="1" spc="-5" dirty="0">
                <a:solidFill>
                  <a:srgbClr val="091D5D"/>
                </a:solidFill>
                <a:latin typeface="Arial"/>
                <a:cs typeface="Arial"/>
              </a:rPr>
              <a:t>S</a:t>
            </a:r>
            <a:r>
              <a:rPr sz="1800" b="1" dirty="0">
                <a:solidFill>
                  <a:srgbClr val="091D5D"/>
                </a:solidFill>
                <a:latin typeface="Arial"/>
                <a:cs typeface="Arial"/>
              </a:rPr>
              <a:t>uppo</a:t>
            </a:r>
            <a:r>
              <a:rPr sz="1800" b="1" spc="-5" dirty="0">
                <a:solidFill>
                  <a:srgbClr val="091D5D"/>
                </a:solidFill>
                <a:latin typeface="Arial"/>
                <a:cs typeface="Arial"/>
              </a:rPr>
              <a:t>r</a:t>
            </a:r>
            <a:r>
              <a:rPr sz="1800" b="1" dirty="0">
                <a:solidFill>
                  <a:srgbClr val="091D5D"/>
                </a:solidFill>
                <a:latin typeface="Arial"/>
                <a:cs typeface="Arial"/>
              </a:rPr>
              <a:t>t</a:t>
            </a:r>
            <a:r>
              <a:rPr sz="1800" b="1" spc="-20" dirty="0">
                <a:solidFill>
                  <a:srgbClr val="091D5D"/>
                </a:solidFill>
                <a:latin typeface="Arial"/>
                <a:cs typeface="Arial"/>
              </a:rPr>
              <a:t> </a:t>
            </a:r>
            <a:r>
              <a:rPr sz="1800" b="1" spc="-5" dirty="0">
                <a:solidFill>
                  <a:srgbClr val="091D5D"/>
                </a:solidFill>
                <a:latin typeface="Arial"/>
                <a:cs typeface="Arial"/>
              </a:rPr>
              <a:t>P</a:t>
            </a:r>
            <a:r>
              <a:rPr sz="1800" b="1" dirty="0">
                <a:solidFill>
                  <a:srgbClr val="091D5D"/>
                </a:solidFill>
                <a:latin typeface="Arial"/>
                <a:cs typeface="Arial"/>
              </a:rPr>
              <a:t>l</a:t>
            </a:r>
            <a:r>
              <a:rPr sz="1800" b="1" spc="-5" dirty="0">
                <a:solidFill>
                  <a:srgbClr val="091D5D"/>
                </a:solidFill>
                <a:latin typeface="Arial"/>
                <a:cs typeface="Arial"/>
              </a:rPr>
              <a:t>a</a:t>
            </a:r>
            <a:r>
              <a:rPr sz="1800" b="1" dirty="0">
                <a:solidFill>
                  <a:srgbClr val="091D5D"/>
                </a:solidFill>
                <a:latin typeface="Arial"/>
                <a:cs typeface="Arial"/>
              </a:rPr>
              <a:t>n</a:t>
            </a:r>
            <a:r>
              <a:rPr sz="1800" b="1" spc="5" dirty="0">
                <a:solidFill>
                  <a:srgbClr val="091D5D"/>
                </a:solidFill>
                <a:latin typeface="Arial"/>
                <a:cs typeface="Arial"/>
              </a:rPr>
              <a:t> </a:t>
            </a:r>
            <a:r>
              <a:rPr sz="1800" b="1" dirty="0">
                <a:solidFill>
                  <a:srgbClr val="091D5D"/>
                </a:solidFill>
                <a:latin typeface="Arial"/>
                <a:cs typeface="Arial"/>
              </a:rPr>
              <a:t>(I</a:t>
            </a:r>
            <a:r>
              <a:rPr sz="1800" b="1" spc="-5" dirty="0">
                <a:solidFill>
                  <a:srgbClr val="091D5D"/>
                </a:solidFill>
                <a:latin typeface="Arial"/>
                <a:cs typeface="Arial"/>
              </a:rPr>
              <a:t>SP</a:t>
            </a:r>
            <a:r>
              <a:rPr sz="1800" b="1" dirty="0">
                <a:solidFill>
                  <a:srgbClr val="091D5D"/>
                </a:solidFill>
                <a:latin typeface="Arial"/>
                <a:cs typeface="Arial"/>
              </a:rPr>
              <a:t>)</a:t>
            </a:r>
            <a:r>
              <a:rPr sz="1800" b="1" spc="-10" dirty="0">
                <a:solidFill>
                  <a:srgbClr val="091D5D"/>
                </a:solidFill>
                <a:latin typeface="Arial"/>
                <a:cs typeface="Arial"/>
              </a:rPr>
              <a:t> </a:t>
            </a:r>
            <a:r>
              <a:rPr sz="1800" b="1" dirty="0">
                <a:solidFill>
                  <a:srgbClr val="091D5D"/>
                </a:solidFill>
                <a:latin typeface="Arial"/>
                <a:cs typeface="Arial"/>
              </a:rPr>
              <a:t>Module</a:t>
            </a:r>
            <a:r>
              <a:rPr sz="1800" b="1" spc="-15" dirty="0">
                <a:solidFill>
                  <a:srgbClr val="091D5D"/>
                </a:solidFill>
                <a:latin typeface="Arial"/>
                <a:cs typeface="Arial"/>
              </a:rPr>
              <a:t> </a:t>
            </a:r>
            <a:r>
              <a:rPr lang="en-US" b="1" spc="-95" dirty="0" smtClean="0">
                <a:solidFill>
                  <a:srgbClr val="091D5D"/>
                </a:solidFill>
                <a:latin typeface="Arial"/>
                <a:cs typeface="Arial"/>
              </a:rPr>
              <a:t>– Release 7.7</a:t>
            </a:r>
            <a:endParaRPr sz="1800" dirty="0">
              <a:latin typeface="Arial"/>
              <a:cs typeface="Arial"/>
            </a:endParaRPr>
          </a:p>
          <a:p>
            <a:pPr marL="12700" marR="3731260">
              <a:lnSpc>
                <a:spcPct val="100000"/>
              </a:lnSpc>
              <a:spcBef>
                <a:spcPts val="1285"/>
              </a:spcBef>
            </a:pPr>
            <a:r>
              <a:rPr lang="en-US" sz="1600" spc="-15" dirty="0" smtClean="0">
                <a:solidFill>
                  <a:srgbClr val="091D5D"/>
                </a:solidFill>
                <a:latin typeface="Arial"/>
                <a:cs typeface="Arial"/>
              </a:rPr>
              <a:t>Training - Provider </a:t>
            </a:r>
            <a:r>
              <a:rPr sz="1600" spc="-10" dirty="0" smtClean="0">
                <a:solidFill>
                  <a:srgbClr val="091D5D"/>
                </a:solidFill>
                <a:latin typeface="Arial"/>
                <a:cs typeface="Arial"/>
              </a:rPr>
              <a:t>Sta</a:t>
            </a:r>
            <a:r>
              <a:rPr sz="1600" spc="-30" dirty="0" smtClean="0">
                <a:solidFill>
                  <a:srgbClr val="091D5D"/>
                </a:solidFill>
                <a:latin typeface="Arial"/>
                <a:cs typeface="Arial"/>
              </a:rPr>
              <a:t>f</a:t>
            </a:r>
            <a:r>
              <a:rPr sz="1600" spc="-5" dirty="0" smtClean="0">
                <a:solidFill>
                  <a:srgbClr val="091D5D"/>
                </a:solidFill>
                <a:latin typeface="Arial"/>
                <a:cs typeface="Arial"/>
              </a:rPr>
              <a:t>f</a:t>
            </a:r>
            <a:endParaRPr sz="1600" dirty="0">
              <a:latin typeface="Arial"/>
              <a:cs typeface="Arial"/>
            </a:endParaRPr>
          </a:p>
        </p:txBody>
      </p:sp>
      <p:sp>
        <p:nvSpPr>
          <p:cNvPr id="7" name="object 7"/>
          <p:cNvSpPr/>
          <p:nvPr/>
        </p:nvSpPr>
        <p:spPr>
          <a:xfrm>
            <a:off x="5498591" y="128015"/>
            <a:ext cx="3345167" cy="3299459"/>
          </a:xfrm>
          <a:prstGeom prst="rect">
            <a:avLst/>
          </a:prstGeom>
          <a:blipFill>
            <a:blip r:embed="rId4" cstate="print"/>
            <a:stretch>
              <a:fillRect/>
            </a:stretch>
          </a:blipFill>
        </p:spPr>
        <p:txBody>
          <a:bodyPr wrap="square" lIns="0" tIns="0" rIns="0" bIns="0" rtlCol="0"/>
          <a:lstStyle/>
          <a:p>
            <a:endParaRPr dirty="0"/>
          </a:p>
        </p:txBody>
      </p:sp>
      <p:sp>
        <p:nvSpPr>
          <p:cNvPr id="9" name="Slide Number Placeholder 8"/>
          <p:cNvSpPr>
            <a:spLocks noGrp="1"/>
          </p:cNvSpPr>
          <p:nvPr>
            <p:ph type="sldNum" sz="quarter" idx="7"/>
          </p:nvPr>
        </p:nvSpPr>
        <p:spPr/>
        <p:txBody>
          <a:bodyPr/>
          <a:lstStyle/>
          <a:p>
            <a:pPr algn="r"/>
            <a:fld id="{81D60167-4931-47E6-BA6A-407CBD079E47}" type="slidenum">
              <a:rPr lang="en-US" smtClean="0"/>
              <a:pPr algn="r"/>
              <a:t>1</a:t>
            </a:fld>
            <a:endParaRPr lang="en-US" dirty="0"/>
          </a:p>
        </p:txBody>
      </p:sp>
      <p:sp>
        <p:nvSpPr>
          <p:cNvPr id="10" name="object 6"/>
          <p:cNvSpPr txBox="1"/>
          <p:nvPr/>
        </p:nvSpPr>
        <p:spPr>
          <a:xfrm>
            <a:off x="203200" y="1659906"/>
            <a:ext cx="4995149" cy="615553"/>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Arial"/>
                <a:cs typeface="Arial"/>
              </a:rPr>
              <a:t>D</a:t>
            </a:r>
            <a:r>
              <a:rPr sz="2000" b="1" dirty="0">
                <a:solidFill>
                  <a:srgbClr val="FFFFFF"/>
                </a:solidFill>
                <a:latin typeface="Arial"/>
                <a:cs typeface="Arial"/>
              </a:rPr>
              <a:t>e</a:t>
            </a:r>
            <a:r>
              <a:rPr sz="2000" b="1" spc="-5" dirty="0">
                <a:solidFill>
                  <a:srgbClr val="FFFFFF"/>
                </a:solidFill>
                <a:latin typeface="Arial"/>
                <a:cs typeface="Arial"/>
              </a:rPr>
              <a:t>p</a:t>
            </a:r>
            <a:r>
              <a:rPr sz="2000" b="1" dirty="0">
                <a:solidFill>
                  <a:srgbClr val="FFFFFF"/>
                </a:solidFill>
                <a:latin typeface="Arial"/>
                <a:cs typeface="Arial"/>
              </a:rPr>
              <a:t>art</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t>
            </a:r>
            <a:r>
              <a:rPr sz="2000" b="1" spc="-40" dirty="0">
                <a:solidFill>
                  <a:srgbClr val="FFFFFF"/>
                </a:solidFill>
                <a:latin typeface="Arial"/>
                <a:cs typeface="Arial"/>
              </a:rPr>
              <a:t> </a:t>
            </a:r>
            <a:r>
              <a:rPr sz="2000" b="1" spc="-5" dirty="0">
                <a:solidFill>
                  <a:srgbClr val="FFFFFF"/>
                </a:solidFill>
                <a:latin typeface="Arial"/>
                <a:cs typeface="Arial"/>
              </a:rPr>
              <a:t>o</a:t>
            </a:r>
            <a:r>
              <a:rPr sz="2000" b="1" dirty="0">
                <a:solidFill>
                  <a:srgbClr val="FFFFFF"/>
                </a:solidFill>
                <a:latin typeface="Arial"/>
                <a:cs typeface="Arial"/>
              </a:rPr>
              <a:t>f</a:t>
            </a:r>
            <a:r>
              <a:rPr sz="2000" b="1" spc="-15" dirty="0">
                <a:solidFill>
                  <a:srgbClr val="FFFFFF"/>
                </a:solidFill>
                <a:latin typeface="Arial"/>
                <a:cs typeface="Arial"/>
              </a:rPr>
              <a:t> </a:t>
            </a:r>
            <a:r>
              <a:rPr sz="2000" b="1" spc="5" dirty="0">
                <a:solidFill>
                  <a:srgbClr val="FFFFFF"/>
                </a:solidFill>
                <a:latin typeface="Arial"/>
                <a:cs typeface="Arial"/>
              </a:rPr>
              <a:t>D</a:t>
            </a:r>
            <a:r>
              <a:rPr sz="2000" b="1" dirty="0">
                <a:solidFill>
                  <a:srgbClr val="FFFFFF"/>
                </a:solidFill>
                <a:latin typeface="Arial"/>
                <a:cs typeface="Arial"/>
              </a:rPr>
              <a:t>e</a:t>
            </a:r>
            <a:r>
              <a:rPr sz="2000" b="1" spc="-25" dirty="0">
                <a:solidFill>
                  <a:srgbClr val="FFFFFF"/>
                </a:solidFill>
                <a:latin typeface="Arial"/>
                <a:cs typeface="Arial"/>
              </a:rPr>
              <a:t>v</a:t>
            </a:r>
            <a:r>
              <a:rPr sz="2000" b="1" dirty="0">
                <a:solidFill>
                  <a:srgbClr val="FFFFFF"/>
                </a:solidFill>
                <a:latin typeface="Arial"/>
                <a:cs typeface="Arial"/>
              </a:rPr>
              <a:t>e</a:t>
            </a:r>
            <a:r>
              <a:rPr sz="2000" b="1" spc="-5" dirty="0">
                <a:solidFill>
                  <a:srgbClr val="FFFFFF"/>
                </a:solidFill>
                <a:latin typeface="Arial"/>
                <a:cs typeface="Arial"/>
              </a:rPr>
              <a:t>lop</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tal</a:t>
            </a:r>
            <a:r>
              <a:rPr sz="2000" b="1" spc="-25" dirty="0">
                <a:solidFill>
                  <a:srgbClr val="FFFFFF"/>
                </a:solidFill>
                <a:latin typeface="Arial"/>
                <a:cs typeface="Arial"/>
              </a:rPr>
              <a:t> </a:t>
            </a:r>
            <a:r>
              <a:rPr sz="2000" b="1" spc="-5" dirty="0" smtClean="0">
                <a:solidFill>
                  <a:srgbClr val="FFFFFF"/>
                </a:solidFill>
                <a:latin typeface="Arial"/>
                <a:cs typeface="Arial"/>
              </a:rPr>
              <a:t>S</a:t>
            </a:r>
            <a:r>
              <a:rPr sz="2000" b="1" dirty="0" smtClean="0">
                <a:solidFill>
                  <a:srgbClr val="FFFFFF"/>
                </a:solidFill>
                <a:latin typeface="Arial"/>
                <a:cs typeface="Arial"/>
              </a:rPr>
              <a:t>er</a:t>
            </a:r>
            <a:r>
              <a:rPr sz="2000" b="1" spc="-25" dirty="0" smtClean="0">
                <a:solidFill>
                  <a:srgbClr val="FFFFFF"/>
                </a:solidFill>
                <a:latin typeface="Arial"/>
                <a:cs typeface="Arial"/>
              </a:rPr>
              <a:t>v</a:t>
            </a:r>
            <a:r>
              <a:rPr sz="2000" b="1" spc="-10" dirty="0" smtClean="0">
                <a:solidFill>
                  <a:srgbClr val="FFFFFF"/>
                </a:solidFill>
                <a:latin typeface="Arial"/>
                <a:cs typeface="Arial"/>
              </a:rPr>
              <a:t>i</a:t>
            </a:r>
            <a:r>
              <a:rPr sz="2000" b="1" dirty="0" smtClean="0">
                <a:solidFill>
                  <a:srgbClr val="FFFFFF"/>
                </a:solidFill>
                <a:latin typeface="Arial"/>
                <a:cs typeface="Arial"/>
              </a:rPr>
              <a:t>ces</a:t>
            </a:r>
            <a:endParaRPr lang="en-US" sz="2000" b="1" dirty="0" smtClean="0">
              <a:solidFill>
                <a:srgbClr val="FFFFFF"/>
              </a:solidFill>
              <a:latin typeface="Arial"/>
              <a:cs typeface="Arial"/>
            </a:endParaRPr>
          </a:p>
          <a:p>
            <a:pPr marL="12700">
              <a:lnSpc>
                <a:spcPct val="100000"/>
              </a:lnSpc>
            </a:pPr>
            <a:r>
              <a:rPr lang="en-US" sz="2000" dirty="0" smtClean="0">
                <a:solidFill>
                  <a:srgbClr val="FFFFFF"/>
                </a:solidFill>
                <a:latin typeface="Arial"/>
                <a:cs typeface="Arial"/>
              </a:rPr>
              <a:t>Massachusetts Rehabilitation Commission</a:t>
            </a:r>
            <a:endParaRPr sz="2000" dirty="0">
              <a:latin typeface="Arial"/>
              <a:cs typeface="Arial"/>
            </a:endParaRPr>
          </a:p>
        </p:txBody>
      </p:sp>
    </p:spTree>
    <p:extLst>
      <p:ext uri="{BB962C8B-B14F-4D97-AF65-F5344CB8AC3E}">
        <p14:creationId xmlns:p14="http://schemas.microsoft.com/office/powerpoint/2010/main" val="172682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spc="10" dirty="0"/>
              <a:t>7</a:t>
            </a:r>
            <a:r>
              <a:rPr dirty="0" smtClean="0"/>
              <a:t> </a:t>
            </a:r>
            <a:r>
              <a:rPr lang="en-US" spc="-5" dirty="0" smtClean="0"/>
              <a:t>Summary</a:t>
            </a:r>
            <a:endParaRPr spc="-5" dirty="0"/>
          </a:p>
        </p:txBody>
      </p:sp>
      <p:sp>
        <p:nvSpPr>
          <p:cNvPr id="4" name="object 4"/>
          <p:cNvSpPr txBox="1"/>
          <p:nvPr/>
        </p:nvSpPr>
        <p:spPr>
          <a:xfrm>
            <a:off x="535761" y="1188506"/>
            <a:ext cx="7543800" cy="1461939"/>
          </a:xfrm>
          <a:prstGeom prst="rect">
            <a:avLst/>
          </a:prstGeom>
        </p:spPr>
        <p:txBody>
          <a:bodyPr vert="horz" wrap="square" lIns="0" tIns="0" rIns="0" bIns="0" rtlCol="0">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ere</a:t>
            </a:r>
            <a:r>
              <a:rPr sz="1600" b="1" spc="-15" dirty="0">
                <a:solidFill>
                  <a:srgbClr val="091D5D"/>
                </a:solidFill>
                <a:latin typeface="Arial"/>
                <a:cs typeface="Arial"/>
              </a:rPr>
              <a:t>d</a:t>
            </a:r>
            <a:r>
              <a:rPr sz="1600" b="1" spc="-10" dirty="0" smtClean="0">
                <a:solidFill>
                  <a:srgbClr val="091D5D"/>
                </a:solidFill>
                <a:latin typeface="Arial"/>
                <a:cs typeface="Arial"/>
              </a:rPr>
              <a:t>:</a:t>
            </a:r>
            <a:endParaRPr lang="en-US" sz="1600" b="1" spc="-10" dirty="0" smtClean="0">
              <a:solidFill>
                <a:srgbClr val="091D5D"/>
              </a:solidFill>
              <a:latin typeface="Arial"/>
              <a:cs typeface="Arial"/>
            </a:endParaRPr>
          </a:p>
          <a:p>
            <a:pPr marL="12700">
              <a:lnSpc>
                <a:spcPct val="100000"/>
              </a:lnSpc>
            </a:pPr>
            <a:endParaRPr lang="en-US" sz="1600" b="1" spc="-10" dirty="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a:solidFill>
                  <a:srgbClr val="091D5D"/>
                </a:solidFill>
                <a:latin typeface="Arial"/>
                <a:cs typeface="Arial"/>
              </a:rPr>
              <a:t>Internal Provider Workflow Enhancement </a:t>
            </a: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Additional </a:t>
            </a:r>
            <a:r>
              <a:rPr lang="en-US" sz="1600" spc="-10" dirty="0">
                <a:solidFill>
                  <a:srgbClr val="091D5D"/>
                </a:solidFill>
                <a:latin typeface="Arial"/>
                <a:cs typeface="Arial"/>
              </a:rPr>
              <a:t>Enhancements</a:t>
            </a:r>
          </a:p>
          <a:p>
            <a:pPr marL="299085" indent="-286385">
              <a:spcBef>
                <a:spcPts val="600"/>
              </a:spcBef>
              <a:buClr>
                <a:srgbClr val="091D5D"/>
              </a:buClr>
              <a:buFont typeface="Arial"/>
              <a:buChar char="•"/>
              <a:tabLst>
                <a:tab pos="299720" algn="l"/>
              </a:tabLst>
            </a:pPr>
            <a:endParaRPr lang="en-US" sz="1600" spc="-10" dirty="0">
              <a:solidFill>
                <a:srgbClr val="091D5D"/>
              </a:solidFill>
              <a:latin typeface="Arial"/>
              <a:cs typeface="Arial"/>
            </a:endParaRPr>
          </a:p>
        </p:txBody>
      </p:sp>
      <p:sp>
        <p:nvSpPr>
          <p:cNvPr id="6" name="Slide Number Placeholder 5"/>
          <p:cNvSpPr>
            <a:spLocks noGrp="1"/>
          </p:cNvSpPr>
          <p:nvPr>
            <p:ph type="sldNum" sz="quarter" idx="7"/>
          </p:nvPr>
        </p:nvSpPr>
        <p:spPr/>
        <p:txBody>
          <a:bodyPr/>
          <a:lstStyle/>
          <a:p>
            <a:pPr algn="r"/>
            <a:fld id="{81D60167-4931-47E6-BA6A-407CBD079E47}" type="slidenum">
              <a:rPr lang="en-US" smtClean="0"/>
              <a:pPr algn="r"/>
              <a:t>10</a:t>
            </a:fld>
            <a:endParaRPr lang="en-US" dirty="0"/>
          </a:p>
        </p:txBody>
      </p:sp>
    </p:spTree>
    <p:extLst>
      <p:ext uri="{BB962C8B-B14F-4D97-AF65-F5344CB8AC3E}">
        <p14:creationId xmlns:p14="http://schemas.microsoft.com/office/powerpoint/2010/main" val="59137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5251450" cy="330200"/>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T</a:t>
            </a:r>
            <a:r>
              <a:rPr sz="2400" b="1" dirty="0">
                <a:solidFill>
                  <a:srgbClr val="FFFFFF"/>
                </a:solidFill>
                <a:latin typeface="Arial"/>
                <a:cs typeface="Arial"/>
              </a:rPr>
              <a:t>r</a:t>
            </a:r>
            <a:r>
              <a:rPr sz="2400" b="1" spc="-5" dirty="0">
                <a:solidFill>
                  <a:srgbClr val="FFFFFF"/>
                </a:solidFill>
                <a:latin typeface="Arial"/>
                <a:cs typeface="Arial"/>
              </a:rPr>
              <a:t>a</a:t>
            </a:r>
            <a:r>
              <a:rPr sz="2400" b="1" dirty="0">
                <a:solidFill>
                  <a:srgbClr val="FFFFFF"/>
                </a:solidFill>
                <a:latin typeface="Arial"/>
                <a:cs typeface="Arial"/>
              </a:rPr>
              <a:t>i</a:t>
            </a:r>
            <a:r>
              <a:rPr sz="2400" b="1" spc="-5" dirty="0">
                <a:solidFill>
                  <a:srgbClr val="FFFFFF"/>
                </a:solidFill>
                <a:latin typeface="Arial"/>
                <a:cs typeface="Arial"/>
              </a:rPr>
              <a:t>n</a:t>
            </a:r>
            <a:r>
              <a:rPr sz="2400" b="1" dirty="0">
                <a:solidFill>
                  <a:srgbClr val="FFFFFF"/>
                </a:solidFill>
                <a:latin typeface="Arial"/>
                <a:cs typeface="Arial"/>
              </a:rPr>
              <a:t>i</a:t>
            </a:r>
            <a:r>
              <a:rPr sz="2400" b="1" spc="-5" dirty="0">
                <a:solidFill>
                  <a:srgbClr val="FFFFFF"/>
                </a:solidFill>
                <a:latin typeface="Arial"/>
                <a:cs typeface="Arial"/>
              </a:rPr>
              <a:t>n</a:t>
            </a:r>
            <a:r>
              <a:rPr sz="2400" b="1" dirty="0">
                <a:solidFill>
                  <a:srgbClr val="FFFFFF"/>
                </a:solidFill>
                <a:latin typeface="Arial"/>
                <a:cs typeface="Arial"/>
              </a:rPr>
              <a:t>g</a:t>
            </a:r>
            <a:r>
              <a:rPr sz="2400" b="1" spc="-25" dirty="0">
                <a:solidFill>
                  <a:srgbClr val="FFFFFF"/>
                </a:solidFill>
                <a:latin typeface="Arial"/>
                <a:cs typeface="Arial"/>
              </a:rPr>
              <a:t> </a:t>
            </a:r>
            <a:r>
              <a:rPr sz="2400" b="1" spc="-5" dirty="0">
                <a:solidFill>
                  <a:srgbClr val="FFFFFF"/>
                </a:solidFill>
                <a:latin typeface="Arial"/>
                <a:cs typeface="Arial"/>
              </a:rPr>
              <a:t>Conc</a:t>
            </a:r>
            <a:r>
              <a:rPr sz="2400" b="1" dirty="0">
                <a:solidFill>
                  <a:srgbClr val="FFFFFF"/>
                </a:solidFill>
                <a:latin typeface="Arial"/>
                <a:cs typeface="Arial"/>
              </a:rPr>
              <a:t>l</a:t>
            </a:r>
            <a:r>
              <a:rPr sz="2400" b="1" spc="-5" dirty="0">
                <a:solidFill>
                  <a:srgbClr val="FFFFFF"/>
                </a:solidFill>
                <a:latin typeface="Arial"/>
                <a:cs typeface="Arial"/>
              </a:rPr>
              <a:t>us</a:t>
            </a:r>
            <a:r>
              <a:rPr sz="2400" b="1" dirty="0">
                <a:solidFill>
                  <a:srgbClr val="FFFFFF"/>
                </a:solidFill>
                <a:latin typeface="Arial"/>
                <a:cs typeface="Arial"/>
              </a:rPr>
              <a:t>i</a:t>
            </a:r>
            <a:r>
              <a:rPr sz="2400" b="1" spc="-5" dirty="0">
                <a:solidFill>
                  <a:srgbClr val="FFFFFF"/>
                </a:solidFill>
                <a:latin typeface="Arial"/>
                <a:cs typeface="Arial"/>
              </a:rPr>
              <a:t>o</a:t>
            </a:r>
            <a:r>
              <a:rPr sz="2400" b="1" dirty="0">
                <a:solidFill>
                  <a:srgbClr val="FFFFFF"/>
                </a:solidFill>
                <a:latin typeface="Arial"/>
                <a:cs typeface="Arial"/>
              </a:rPr>
              <a:t>n</a:t>
            </a:r>
            <a:r>
              <a:rPr sz="2400" b="1" spc="-25" dirty="0">
                <a:solidFill>
                  <a:srgbClr val="FFFFFF"/>
                </a:solidFill>
                <a:latin typeface="Arial"/>
                <a:cs typeface="Arial"/>
              </a:rPr>
              <a:t> </a:t>
            </a:r>
            <a:r>
              <a:rPr sz="2400" b="1" spc="-5" dirty="0">
                <a:solidFill>
                  <a:srgbClr val="FFFFFF"/>
                </a:solidFill>
                <a:latin typeface="Arial"/>
                <a:cs typeface="Arial"/>
              </a:rPr>
              <a:t>an</a:t>
            </a:r>
            <a:r>
              <a:rPr sz="2400" b="1" dirty="0">
                <a:solidFill>
                  <a:srgbClr val="FFFFFF"/>
                </a:solidFill>
                <a:latin typeface="Arial"/>
                <a:cs typeface="Arial"/>
              </a:rPr>
              <a:t>d </a:t>
            </a:r>
            <a:r>
              <a:rPr sz="2400" b="1" spc="-5" dirty="0">
                <a:solidFill>
                  <a:srgbClr val="FFFFFF"/>
                </a:solidFill>
                <a:latin typeface="Arial"/>
                <a:cs typeface="Arial"/>
              </a:rPr>
              <a:t>Nex</a:t>
            </a:r>
            <a:r>
              <a:rPr sz="2400" b="1" dirty="0">
                <a:solidFill>
                  <a:srgbClr val="FFFFFF"/>
                </a:solidFill>
                <a:latin typeface="Arial"/>
                <a:cs typeface="Arial"/>
              </a:rPr>
              <a:t>t</a:t>
            </a:r>
            <a:r>
              <a:rPr sz="2400" b="1" spc="5" dirty="0">
                <a:solidFill>
                  <a:srgbClr val="FFFFFF"/>
                </a:solidFill>
                <a:latin typeface="Arial"/>
                <a:cs typeface="Arial"/>
              </a:rPr>
              <a:t> </a:t>
            </a:r>
            <a:r>
              <a:rPr sz="2400" b="1" spc="-5" dirty="0">
                <a:solidFill>
                  <a:srgbClr val="FFFFFF"/>
                </a:solidFill>
                <a:latin typeface="Arial"/>
                <a:cs typeface="Arial"/>
              </a:rPr>
              <a:t>S</a:t>
            </a:r>
            <a:r>
              <a:rPr sz="2400" b="1" dirty="0">
                <a:solidFill>
                  <a:srgbClr val="FFFFFF"/>
                </a:solidFill>
                <a:latin typeface="Arial"/>
                <a:cs typeface="Arial"/>
              </a:rPr>
              <a:t>t</a:t>
            </a:r>
            <a:r>
              <a:rPr sz="2400" b="1" spc="-5" dirty="0">
                <a:solidFill>
                  <a:srgbClr val="FFFFFF"/>
                </a:solidFill>
                <a:latin typeface="Arial"/>
                <a:cs typeface="Arial"/>
              </a:rPr>
              <a:t>eps</a:t>
            </a:r>
            <a:endParaRPr sz="2400" dirty="0">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11</a:t>
            </a:fld>
            <a:endParaRPr lang="en-US" dirty="0"/>
          </a:p>
        </p:txBody>
      </p:sp>
    </p:spTree>
    <p:extLst>
      <p:ext uri="{BB962C8B-B14F-4D97-AF65-F5344CB8AC3E}">
        <p14:creationId xmlns:p14="http://schemas.microsoft.com/office/powerpoint/2010/main" val="3567531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922655">
              <a:lnSpc>
                <a:spcPct val="100000"/>
              </a:lnSpc>
            </a:pPr>
            <a:r>
              <a:rPr spc="-90" dirty="0"/>
              <a:t>T</a:t>
            </a:r>
            <a:r>
              <a:rPr dirty="0"/>
              <a:t>r</a:t>
            </a:r>
            <a:r>
              <a:rPr spc="-5" dirty="0"/>
              <a:t>ainin</a:t>
            </a:r>
            <a:r>
              <a:rPr dirty="0"/>
              <a:t>g</a:t>
            </a:r>
            <a:r>
              <a:rPr spc="25" dirty="0"/>
              <a:t> </a:t>
            </a:r>
            <a:r>
              <a:rPr spc="-5" dirty="0"/>
              <a:t>Su</a:t>
            </a:r>
            <a:r>
              <a:rPr dirty="0"/>
              <a:t>mm</a:t>
            </a:r>
            <a:r>
              <a:rPr spc="-5" dirty="0"/>
              <a:t>a</a:t>
            </a:r>
            <a:r>
              <a:rPr dirty="0"/>
              <a:t>ry</a:t>
            </a:r>
          </a:p>
        </p:txBody>
      </p:sp>
      <p:sp>
        <p:nvSpPr>
          <p:cNvPr id="6" name="object 6"/>
          <p:cNvSpPr txBox="1"/>
          <p:nvPr/>
        </p:nvSpPr>
        <p:spPr>
          <a:xfrm>
            <a:off x="688340" y="1375083"/>
            <a:ext cx="4773295" cy="1969770"/>
          </a:xfrm>
          <a:prstGeom prst="rect">
            <a:avLst/>
          </a:prstGeom>
        </p:spPr>
        <p:txBody>
          <a:bodyPr vert="horz" wrap="square" lIns="0" tIns="0" rIns="0" bIns="0" rtlCol="0">
            <a:spAutoFit/>
          </a:bodyPr>
          <a:lstStyle/>
          <a:p>
            <a:pPr marL="285750" indent="-285750">
              <a:buClr>
                <a:srgbClr val="091D5D"/>
              </a:buClr>
              <a:buFont typeface="Arial"/>
              <a:buChar char="•"/>
              <a:tabLst>
                <a:tab pos="299720" algn="l"/>
              </a:tabLst>
            </a:pPr>
            <a:r>
              <a:rPr lang="en-US" sz="1600" spc="-10" dirty="0" smtClean="0">
                <a:solidFill>
                  <a:srgbClr val="091D5D"/>
                </a:solidFill>
                <a:latin typeface="Arial"/>
                <a:cs typeface="Arial"/>
              </a:rPr>
              <a:t>Chapter </a:t>
            </a:r>
            <a:r>
              <a:rPr lang="en-US" sz="1600" spc="-10" dirty="0">
                <a:solidFill>
                  <a:srgbClr val="091D5D"/>
                </a:solidFill>
                <a:latin typeface="Arial"/>
                <a:cs typeface="Arial"/>
              </a:rPr>
              <a:t>1: </a:t>
            </a:r>
            <a:r>
              <a:rPr lang="en-US" sz="1600" spc="-10" dirty="0" smtClean="0">
                <a:solidFill>
                  <a:srgbClr val="091D5D"/>
                </a:solidFill>
                <a:latin typeface="Arial"/>
                <a:cs typeface="Arial"/>
              </a:rPr>
              <a:t>Overview of the ISP Module</a:t>
            </a:r>
            <a:endParaRPr lang="en-US" sz="1600" spc="-10" dirty="0">
              <a:solidFill>
                <a:srgbClr val="091D5D"/>
              </a:solidFill>
              <a:latin typeface="Arial"/>
              <a:cs typeface="Arial"/>
            </a:endParaRPr>
          </a:p>
          <a:p>
            <a:pPr marL="285750" indent="-285750">
              <a:buClr>
                <a:srgbClr val="091D5D"/>
              </a:buClr>
              <a:buFont typeface="Arial"/>
              <a:buChar char="•"/>
              <a:tabLst>
                <a:tab pos="299720" algn="l"/>
              </a:tabLst>
            </a:pPr>
            <a:r>
              <a:rPr lang="en-US" sz="1600" spc="-10" dirty="0" smtClean="0">
                <a:solidFill>
                  <a:srgbClr val="091D5D"/>
                </a:solidFill>
                <a:latin typeface="Arial"/>
                <a:cs typeface="Arial"/>
              </a:rPr>
              <a:t>Chapter </a:t>
            </a:r>
            <a:r>
              <a:rPr lang="en-US" sz="1600" spc="-10" dirty="0">
                <a:solidFill>
                  <a:srgbClr val="091D5D"/>
                </a:solidFill>
                <a:latin typeface="Arial"/>
                <a:cs typeface="Arial"/>
              </a:rPr>
              <a:t>2: Year Selection</a:t>
            </a:r>
          </a:p>
          <a:p>
            <a:pPr marL="285750" indent="-285750">
              <a:buClr>
                <a:srgbClr val="091D5D"/>
              </a:buClr>
              <a:buFont typeface="Arial"/>
              <a:buChar char="•"/>
              <a:tabLst>
                <a:tab pos="299720" algn="l"/>
              </a:tabLst>
            </a:pPr>
            <a:r>
              <a:rPr lang="en-US" sz="1600" spc="-10" dirty="0" smtClean="0">
                <a:solidFill>
                  <a:srgbClr val="091D5D"/>
                </a:solidFill>
                <a:latin typeface="Arial"/>
                <a:cs typeface="Arial"/>
              </a:rPr>
              <a:t>Chapter </a:t>
            </a:r>
            <a:r>
              <a:rPr lang="en-US" sz="1600" spc="-10" dirty="0">
                <a:solidFill>
                  <a:srgbClr val="091D5D"/>
                </a:solidFill>
                <a:latin typeface="Arial"/>
                <a:cs typeface="Arial"/>
              </a:rPr>
              <a:t>3: </a:t>
            </a:r>
            <a:r>
              <a:rPr lang="en-US" sz="1600" spc="-10" dirty="0" smtClean="0">
                <a:solidFill>
                  <a:srgbClr val="091D5D"/>
                </a:solidFill>
                <a:latin typeface="Arial"/>
                <a:cs typeface="Arial"/>
              </a:rPr>
              <a:t>Progress Summary </a:t>
            </a:r>
            <a:endParaRPr lang="en-US" sz="1600" spc="-10" dirty="0">
              <a:solidFill>
                <a:srgbClr val="091D5D"/>
              </a:solidFill>
              <a:latin typeface="Arial"/>
              <a:cs typeface="Arial"/>
            </a:endParaRPr>
          </a:p>
          <a:p>
            <a:pPr marL="285750" indent="-285750">
              <a:buClr>
                <a:srgbClr val="091D5D"/>
              </a:buClr>
              <a:buFont typeface="Arial"/>
              <a:buChar char="•"/>
              <a:tabLst>
                <a:tab pos="299720" algn="l"/>
              </a:tabLst>
            </a:pPr>
            <a:r>
              <a:rPr lang="en-US" sz="1600" spc="-10" dirty="0" smtClean="0">
                <a:solidFill>
                  <a:srgbClr val="091D5D"/>
                </a:solidFill>
                <a:latin typeface="Arial"/>
                <a:cs typeface="Arial"/>
              </a:rPr>
              <a:t>Chapter </a:t>
            </a:r>
            <a:r>
              <a:rPr lang="en-US" sz="1600" spc="-10" dirty="0">
                <a:solidFill>
                  <a:srgbClr val="091D5D"/>
                </a:solidFill>
                <a:latin typeface="Arial"/>
                <a:cs typeface="Arial"/>
              </a:rPr>
              <a:t>4: </a:t>
            </a:r>
            <a:r>
              <a:rPr lang="en-US" sz="1600" spc="-10" dirty="0" smtClean="0">
                <a:solidFill>
                  <a:srgbClr val="091D5D"/>
                </a:solidFill>
                <a:latin typeface="Arial"/>
                <a:cs typeface="Arial"/>
              </a:rPr>
              <a:t>Progress Summary </a:t>
            </a:r>
            <a:r>
              <a:rPr lang="en-US" sz="1600" spc="-10" dirty="0">
                <a:solidFill>
                  <a:srgbClr val="091D5D"/>
                </a:solidFill>
                <a:latin typeface="Arial"/>
                <a:cs typeface="Arial"/>
              </a:rPr>
              <a:t>Report</a:t>
            </a:r>
          </a:p>
          <a:p>
            <a:pPr marL="285750" lvl="1" indent="-285750">
              <a:buFont typeface="Arial" panose="020B0604020202020204" pitchFamily="34" charset="0"/>
              <a:buChar char="•"/>
            </a:pPr>
            <a:r>
              <a:rPr lang="en-US" sz="1600" spc="-10" dirty="0" smtClean="0">
                <a:solidFill>
                  <a:srgbClr val="091D5D"/>
                </a:solidFill>
                <a:latin typeface="Arial"/>
                <a:cs typeface="Arial"/>
              </a:rPr>
              <a:t>Chapter </a:t>
            </a:r>
            <a:r>
              <a:rPr lang="en-US" sz="1600" spc="-10" dirty="0">
                <a:solidFill>
                  <a:srgbClr val="091D5D"/>
                </a:solidFill>
                <a:latin typeface="Arial"/>
                <a:cs typeface="Arial"/>
              </a:rPr>
              <a:t>5: </a:t>
            </a:r>
            <a:r>
              <a:rPr lang="en-US" sz="1600" spc="-10" dirty="0" smtClean="0">
                <a:solidFill>
                  <a:srgbClr val="091D5D"/>
                </a:solidFill>
                <a:latin typeface="Arial"/>
                <a:cs typeface="Arial"/>
              </a:rPr>
              <a:t>Area Office Director Approval of the ISP</a:t>
            </a:r>
            <a:endParaRPr lang="en-US" sz="1600" spc="-10" dirty="0">
              <a:solidFill>
                <a:srgbClr val="091D5D"/>
              </a:solidFill>
              <a:latin typeface="Arial"/>
              <a:cs typeface="Arial"/>
            </a:endParaRPr>
          </a:p>
          <a:p>
            <a:pPr marL="285750" indent="-285750">
              <a:buClr>
                <a:srgbClr val="091D5D"/>
              </a:buClr>
              <a:buFont typeface="Arial"/>
              <a:buChar char="•"/>
              <a:tabLst>
                <a:tab pos="299720" algn="l"/>
              </a:tabLst>
            </a:pPr>
            <a:r>
              <a:rPr lang="en-US" sz="1600" spc="-10" dirty="0" smtClean="0">
                <a:solidFill>
                  <a:srgbClr val="091D5D"/>
                </a:solidFill>
                <a:latin typeface="Arial"/>
                <a:cs typeface="Arial"/>
              </a:rPr>
              <a:t>Chapter </a:t>
            </a:r>
            <a:r>
              <a:rPr lang="en-US" sz="1600" spc="-10" dirty="0">
                <a:solidFill>
                  <a:srgbClr val="091D5D"/>
                </a:solidFill>
                <a:latin typeface="Arial"/>
                <a:cs typeface="Arial"/>
              </a:rPr>
              <a:t>6: Modifications </a:t>
            </a:r>
          </a:p>
          <a:p>
            <a:pPr marL="285750" indent="-285750">
              <a:buClr>
                <a:srgbClr val="091D5D"/>
              </a:buClr>
              <a:buFont typeface="Arial"/>
              <a:buChar char="•"/>
              <a:tabLst>
                <a:tab pos="299720" algn="l"/>
              </a:tabLst>
            </a:pPr>
            <a:r>
              <a:rPr lang="en-US" sz="1600" spc="-10" dirty="0" smtClean="0">
                <a:solidFill>
                  <a:srgbClr val="091D5D"/>
                </a:solidFill>
                <a:latin typeface="Arial"/>
                <a:cs typeface="Arial"/>
              </a:rPr>
              <a:t>Chapter </a:t>
            </a:r>
            <a:r>
              <a:rPr lang="en-US" sz="1600" spc="-10" dirty="0">
                <a:solidFill>
                  <a:srgbClr val="091D5D"/>
                </a:solidFill>
                <a:latin typeface="Arial"/>
                <a:cs typeface="Arial"/>
              </a:rPr>
              <a:t>7: Additional Functionality and Conclusion</a:t>
            </a:r>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12</a:t>
            </a:fld>
            <a:endParaRPr lang="en-US" dirty="0"/>
          </a:p>
        </p:txBody>
      </p:sp>
    </p:spTree>
    <p:extLst>
      <p:ext uri="{BB962C8B-B14F-4D97-AF65-F5344CB8AC3E}">
        <p14:creationId xmlns:p14="http://schemas.microsoft.com/office/powerpoint/2010/main" val="463573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solidFill>
                <a:prstClr val="black"/>
              </a:solidFill>
            </a:endParaRPr>
          </a:p>
        </p:txBody>
      </p:sp>
      <p:sp>
        <p:nvSpPr>
          <p:cNvPr id="4" name="object 4"/>
          <p:cNvSpPr txBox="1"/>
          <p:nvPr/>
        </p:nvSpPr>
        <p:spPr>
          <a:xfrm>
            <a:off x="535940" y="1154884"/>
            <a:ext cx="7681595" cy="492443"/>
          </a:xfrm>
          <a:prstGeom prst="rect">
            <a:avLst/>
          </a:prstGeom>
        </p:spPr>
        <p:txBody>
          <a:bodyPr vert="horz" wrap="square" lIns="0" tIns="0" rIns="0" bIns="0" rtlCol="0">
            <a:spAutoFit/>
          </a:bodyPr>
          <a:lstStyle/>
          <a:p>
            <a:pPr marL="12700">
              <a:spcBef>
                <a:spcPts val="600"/>
              </a:spcBef>
              <a:buClr>
                <a:srgbClr val="091D5D"/>
              </a:buClr>
              <a:tabLst>
                <a:tab pos="356235" algn="l"/>
              </a:tabLst>
            </a:pPr>
            <a:r>
              <a:rPr lang="en-US" sz="1600" spc="-15" dirty="0" smtClean="0">
                <a:solidFill>
                  <a:srgbClr val="091D5D"/>
                </a:solidFill>
                <a:latin typeface="Arial"/>
                <a:cs typeface="Arial"/>
              </a:rPr>
              <a:t>Additional references are accessible on the </a:t>
            </a:r>
            <a:r>
              <a:rPr lang="en-US" sz="1600" spc="5" dirty="0">
                <a:solidFill>
                  <a:srgbClr val="091D5D"/>
                </a:solidFill>
                <a:latin typeface="Arial"/>
                <a:cs typeface="Arial"/>
              </a:rPr>
              <a:t>I</a:t>
            </a:r>
            <a:r>
              <a:rPr lang="en-US" sz="1600" spc="-5" dirty="0">
                <a:solidFill>
                  <a:srgbClr val="091D5D"/>
                </a:solidFill>
                <a:latin typeface="Arial"/>
                <a:cs typeface="Arial"/>
              </a:rPr>
              <a:t>S</a:t>
            </a:r>
            <a:r>
              <a:rPr lang="en-US" sz="1600" dirty="0">
                <a:solidFill>
                  <a:srgbClr val="091D5D"/>
                </a:solidFill>
                <a:latin typeface="Arial"/>
                <a:cs typeface="Arial"/>
              </a:rPr>
              <a:t>P</a:t>
            </a:r>
            <a:r>
              <a:rPr lang="en-US" sz="1600" spc="-10" dirty="0">
                <a:solidFill>
                  <a:srgbClr val="091D5D"/>
                </a:solidFill>
                <a:latin typeface="Arial"/>
                <a:cs typeface="Arial"/>
              </a:rPr>
              <a:t> </a:t>
            </a:r>
            <a:r>
              <a:rPr lang="en-US" sz="1600" spc="-10" dirty="0" smtClean="0">
                <a:solidFill>
                  <a:srgbClr val="091D5D"/>
                </a:solidFill>
                <a:latin typeface="Arial"/>
                <a:cs typeface="Arial"/>
              </a:rPr>
              <a:t>R</a:t>
            </a:r>
            <a:r>
              <a:rPr lang="en-US" sz="1600" spc="-5" dirty="0" smtClean="0">
                <a:solidFill>
                  <a:srgbClr val="091D5D"/>
                </a:solidFill>
                <a:latin typeface="Arial"/>
                <a:cs typeface="Arial"/>
              </a:rPr>
              <a:t>e</a:t>
            </a:r>
            <a:r>
              <a:rPr lang="en-US" sz="1600" spc="5" dirty="0" smtClean="0">
                <a:solidFill>
                  <a:srgbClr val="091D5D"/>
                </a:solidFill>
                <a:latin typeface="Arial"/>
                <a:cs typeface="Arial"/>
              </a:rPr>
              <a:t>f</a:t>
            </a:r>
            <a:r>
              <a:rPr lang="en-US" sz="1600" spc="-5" dirty="0" smtClean="0">
                <a:solidFill>
                  <a:srgbClr val="091D5D"/>
                </a:solidFill>
                <a:latin typeface="Arial"/>
                <a:cs typeface="Arial"/>
              </a:rPr>
              <a:t>e</a:t>
            </a:r>
            <a:r>
              <a:rPr lang="en-US" sz="1600" dirty="0" smtClean="0">
                <a:solidFill>
                  <a:srgbClr val="091D5D"/>
                </a:solidFill>
                <a:latin typeface="Arial"/>
                <a:cs typeface="Arial"/>
              </a:rPr>
              <a:t>r</a:t>
            </a:r>
            <a:r>
              <a:rPr lang="en-US" sz="1600" spc="-5" dirty="0" smtClean="0">
                <a:solidFill>
                  <a:srgbClr val="091D5D"/>
                </a:solidFill>
                <a:latin typeface="Arial"/>
                <a:cs typeface="Arial"/>
              </a:rPr>
              <a:t>en</a:t>
            </a:r>
            <a:r>
              <a:rPr lang="en-US" sz="1600" spc="5" dirty="0" smtClean="0">
                <a:solidFill>
                  <a:srgbClr val="091D5D"/>
                </a:solidFill>
                <a:latin typeface="Arial"/>
                <a:cs typeface="Arial"/>
              </a:rPr>
              <a:t>c</a:t>
            </a:r>
            <a:r>
              <a:rPr lang="en-US" sz="1600" spc="-5" dirty="0" smtClean="0">
                <a:solidFill>
                  <a:srgbClr val="091D5D"/>
                </a:solidFill>
                <a:latin typeface="Arial"/>
                <a:cs typeface="Arial"/>
              </a:rPr>
              <a:t>e</a:t>
            </a:r>
            <a:r>
              <a:rPr lang="en-US" sz="1600" dirty="0" smtClean="0">
                <a:solidFill>
                  <a:srgbClr val="091D5D"/>
                </a:solidFill>
                <a:latin typeface="Arial"/>
                <a:cs typeface="Arial"/>
              </a:rPr>
              <a:t>s</a:t>
            </a:r>
            <a:r>
              <a:rPr lang="en-US" sz="1600" spc="-50" dirty="0" smtClean="0">
                <a:solidFill>
                  <a:srgbClr val="091D5D"/>
                </a:solidFill>
                <a:latin typeface="Arial"/>
                <a:cs typeface="Arial"/>
              </a:rPr>
              <a:t> </a:t>
            </a:r>
            <a:r>
              <a:rPr lang="en-US" sz="1600" spc="-15" dirty="0" smtClean="0">
                <a:solidFill>
                  <a:srgbClr val="091D5D"/>
                </a:solidFill>
                <a:latin typeface="Arial"/>
                <a:cs typeface="Arial"/>
              </a:rPr>
              <a:t>page. To access the page, click the References second level menu tab in the ISP module.</a:t>
            </a:r>
            <a:endParaRPr sz="1600" dirty="0">
              <a:solidFill>
                <a:prstClr val="black"/>
              </a:solidFill>
              <a:latin typeface="Arial"/>
              <a:cs typeface="Arial"/>
            </a:endParaRPr>
          </a:p>
        </p:txBody>
      </p:sp>
      <p:pic>
        <p:nvPicPr>
          <p:cNvPr id="6" name="Picture 5"/>
          <p:cNvPicPr>
            <a:picLocks noChangeAspect="1"/>
          </p:cNvPicPr>
          <p:nvPr/>
        </p:nvPicPr>
        <p:blipFill rotWithShape="1">
          <a:blip r:embed="rId3"/>
          <a:srcRect t="2241"/>
          <a:stretch/>
        </p:blipFill>
        <p:spPr>
          <a:xfrm>
            <a:off x="191645" y="2971800"/>
            <a:ext cx="8760711" cy="798454"/>
          </a:xfrm>
          <a:prstGeom prst="rect">
            <a:avLst/>
          </a:prstGeom>
          <a:ln>
            <a:solidFill>
              <a:schemeClr val="tx1"/>
            </a:solidFill>
          </a:ln>
        </p:spPr>
      </p:pic>
      <p:sp>
        <p:nvSpPr>
          <p:cNvPr id="8" name="object 26"/>
          <p:cNvSpPr/>
          <p:nvPr/>
        </p:nvSpPr>
        <p:spPr>
          <a:xfrm>
            <a:off x="3132438" y="3358978"/>
            <a:ext cx="601362" cy="222422"/>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solidFill>
                <a:prstClr val="black"/>
              </a:solidFill>
            </a:endParaRPr>
          </a:p>
        </p:txBody>
      </p:sp>
      <p:pic>
        <p:nvPicPr>
          <p:cNvPr id="7" name="Picture 6"/>
          <p:cNvPicPr>
            <a:picLocks noChangeAspect="1"/>
          </p:cNvPicPr>
          <p:nvPr/>
        </p:nvPicPr>
        <p:blipFill>
          <a:blip r:embed="rId4"/>
          <a:stretch>
            <a:fillRect/>
          </a:stretch>
        </p:blipFill>
        <p:spPr>
          <a:xfrm>
            <a:off x="2590800" y="2209800"/>
            <a:ext cx="1714286" cy="342857"/>
          </a:xfrm>
          <a:prstGeom prst="rect">
            <a:avLst/>
          </a:prstGeom>
          <a:ln w="38100">
            <a:solidFill>
              <a:srgbClr val="00A1DE"/>
            </a:solidFill>
          </a:ln>
        </p:spPr>
      </p:pic>
      <p:cxnSp>
        <p:nvCxnSpPr>
          <p:cNvPr id="11" name="Straight Arrow Connector 10"/>
          <p:cNvCxnSpPr/>
          <p:nvPr/>
        </p:nvCxnSpPr>
        <p:spPr>
          <a:xfrm flipV="1">
            <a:off x="3429000" y="2590800"/>
            <a:ext cx="0" cy="747585"/>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bject 5"/>
          <p:cNvSpPr txBox="1">
            <a:spLocks noGrp="1"/>
          </p:cNvSpPr>
          <p:nvPr>
            <p:ph type="title"/>
          </p:nvPr>
        </p:nvSpPr>
        <p:spPr>
          <a:xfrm>
            <a:off x="540385" y="280066"/>
            <a:ext cx="8063229" cy="330200"/>
          </a:xfrm>
          <a:prstGeom prst="rect">
            <a:avLst/>
          </a:prstGeom>
        </p:spPr>
        <p:txBody>
          <a:bodyPr vert="horz" wrap="square" lIns="0" tIns="0" rIns="0" bIns="0" rtlCol="0">
            <a:spAutoFit/>
          </a:bodyPr>
          <a:lstStyle/>
          <a:p>
            <a:pPr marL="998855">
              <a:lnSpc>
                <a:spcPct val="100000"/>
              </a:lnSpc>
            </a:pPr>
            <a:r>
              <a:rPr spc="-5" dirty="0"/>
              <a:t>Addi</a:t>
            </a:r>
            <a:r>
              <a:rPr dirty="0"/>
              <a:t>t</a:t>
            </a:r>
            <a:r>
              <a:rPr spc="-5" dirty="0"/>
              <a:t>iona</a:t>
            </a:r>
            <a:r>
              <a:rPr dirty="0"/>
              <a:t>l</a:t>
            </a:r>
            <a:r>
              <a:rPr spc="35" dirty="0"/>
              <a:t> </a:t>
            </a:r>
            <a:r>
              <a:rPr spc="-5" dirty="0"/>
              <a:t>Re</a:t>
            </a:r>
            <a:r>
              <a:rPr dirty="0"/>
              <a:t>f</a:t>
            </a:r>
            <a:r>
              <a:rPr spc="-5" dirty="0"/>
              <a:t>e</a:t>
            </a:r>
            <a:r>
              <a:rPr dirty="0"/>
              <a:t>r</a:t>
            </a:r>
            <a:r>
              <a:rPr spc="-5" dirty="0"/>
              <a:t>en</a:t>
            </a:r>
            <a:r>
              <a:rPr dirty="0"/>
              <a:t>c</a:t>
            </a:r>
            <a:r>
              <a:rPr spc="-5" dirty="0"/>
              <a:t>es</a:t>
            </a:r>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13</a:t>
            </a:fld>
            <a:endParaRPr lang="en-US" dirty="0"/>
          </a:p>
        </p:txBody>
      </p:sp>
    </p:spTree>
    <p:extLst>
      <p:ext uri="{BB962C8B-B14F-4D97-AF65-F5344CB8AC3E}">
        <p14:creationId xmlns:p14="http://schemas.microsoft.com/office/powerpoint/2010/main" val="3458521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9406708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81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p:nvPicPr>
        <p:blipFill>
          <a:blip r:embed="rId7"/>
          <a:stretch>
            <a:fillRect/>
          </a:stretch>
        </p:blipFill>
        <p:spPr>
          <a:xfrm>
            <a:off x="191645" y="2401444"/>
            <a:ext cx="8760711" cy="3408464"/>
          </a:xfrm>
          <a:prstGeom prst="rect">
            <a:avLst/>
          </a:prstGeom>
          <a:ln>
            <a:solidFill>
              <a:schemeClr val="tx1"/>
            </a:solidFill>
          </a:ln>
        </p:spPr>
      </p:pic>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solidFill>
                <a:prstClr val="black"/>
              </a:solidFill>
            </a:endParaRPr>
          </a:p>
        </p:txBody>
      </p:sp>
      <p:sp>
        <p:nvSpPr>
          <p:cNvPr id="5" name="object 5"/>
          <p:cNvSpPr txBox="1">
            <a:spLocks noGrp="1"/>
          </p:cNvSpPr>
          <p:nvPr>
            <p:ph type="title"/>
          </p:nvPr>
        </p:nvSpPr>
        <p:spPr>
          <a:xfrm>
            <a:off x="540385" y="280066"/>
            <a:ext cx="8063229" cy="330200"/>
          </a:xfrm>
          <a:prstGeom prst="rect">
            <a:avLst/>
          </a:prstGeom>
        </p:spPr>
        <p:txBody>
          <a:bodyPr vert="horz" wrap="square" lIns="0" tIns="0" rIns="0" bIns="0" rtlCol="0">
            <a:spAutoFit/>
          </a:bodyPr>
          <a:lstStyle/>
          <a:p>
            <a:pPr marL="998855">
              <a:lnSpc>
                <a:spcPct val="100000"/>
              </a:lnSpc>
            </a:pPr>
            <a:r>
              <a:rPr spc="-5" dirty="0"/>
              <a:t>Addi</a:t>
            </a:r>
            <a:r>
              <a:rPr dirty="0"/>
              <a:t>t</a:t>
            </a:r>
            <a:r>
              <a:rPr spc="-5" dirty="0"/>
              <a:t>iona</a:t>
            </a:r>
            <a:r>
              <a:rPr dirty="0"/>
              <a:t>l</a:t>
            </a:r>
            <a:r>
              <a:rPr spc="35" dirty="0"/>
              <a:t> </a:t>
            </a:r>
            <a:r>
              <a:rPr spc="-5" dirty="0"/>
              <a:t>Re</a:t>
            </a:r>
            <a:r>
              <a:rPr dirty="0"/>
              <a:t>f</a:t>
            </a:r>
            <a:r>
              <a:rPr spc="-5" dirty="0"/>
              <a:t>e</a:t>
            </a:r>
            <a:r>
              <a:rPr dirty="0"/>
              <a:t>r</a:t>
            </a:r>
            <a:r>
              <a:rPr spc="-5" dirty="0"/>
              <a:t>en</a:t>
            </a:r>
            <a:r>
              <a:rPr dirty="0"/>
              <a:t>c</a:t>
            </a:r>
            <a:r>
              <a:rPr spc="-5" dirty="0"/>
              <a:t>es</a:t>
            </a:r>
          </a:p>
        </p:txBody>
      </p:sp>
      <p:sp>
        <p:nvSpPr>
          <p:cNvPr id="6" name="object 6"/>
          <p:cNvSpPr txBox="1"/>
          <p:nvPr/>
        </p:nvSpPr>
        <p:spPr>
          <a:xfrm>
            <a:off x="535940" y="1154884"/>
            <a:ext cx="7937500" cy="738664"/>
          </a:xfrm>
          <a:prstGeom prst="rect">
            <a:avLst/>
          </a:prstGeom>
        </p:spPr>
        <p:txBody>
          <a:bodyPr vert="horz" wrap="square" lIns="0" tIns="0" rIns="0" bIns="0" rtlCol="0">
            <a:spAutoFit/>
          </a:bodyPr>
          <a:lstStyle/>
          <a:p>
            <a:pPr marL="12700" marR="5080"/>
            <a:r>
              <a:rPr sz="1600" spc="-10" dirty="0">
                <a:solidFill>
                  <a:srgbClr val="091D5D"/>
                </a:solidFill>
                <a:latin typeface="Arial"/>
                <a:cs typeface="Arial"/>
              </a:rPr>
              <a:t>The References page provides links to FAQs, ISP User Guide, Quick </a:t>
            </a:r>
            <a:r>
              <a:rPr sz="1600" spc="-10" dirty="0" smtClean="0">
                <a:solidFill>
                  <a:srgbClr val="091D5D"/>
                </a:solidFill>
                <a:latin typeface="Arial"/>
                <a:cs typeface="Arial"/>
              </a:rPr>
              <a:t>Guides, </a:t>
            </a:r>
            <a:r>
              <a:rPr sz="1600" spc="-10" dirty="0">
                <a:solidFill>
                  <a:srgbClr val="091D5D"/>
                </a:solidFill>
                <a:latin typeface="Arial"/>
                <a:cs typeface="Arial"/>
              </a:rPr>
              <a:t>and additional references relating to the ISP Module. This is the expanded view of the ISP Module references</a:t>
            </a:r>
            <a:r>
              <a:rPr sz="1600" spc="-10" dirty="0" smtClean="0">
                <a:solidFill>
                  <a:srgbClr val="091D5D"/>
                </a:solidFill>
                <a:latin typeface="Arial"/>
                <a:cs typeface="Arial"/>
              </a:rPr>
              <a:t>.</a:t>
            </a:r>
            <a:endParaRPr sz="1600" dirty="0">
              <a:solidFill>
                <a:prstClr val="black"/>
              </a:solidFill>
              <a:latin typeface="Arial"/>
              <a:cs typeface="Arial"/>
            </a:endParaRPr>
          </a:p>
        </p:txBody>
      </p:sp>
      <p:sp>
        <p:nvSpPr>
          <p:cNvPr id="7" name="object 26"/>
          <p:cNvSpPr/>
          <p:nvPr/>
        </p:nvSpPr>
        <p:spPr>
          <a:xfrm>
            <a:off x="1219200" y="3657600"/>
            <a:ext cx="914400"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solidFill>
                <a:prstClr val="black"/>
              </a:solidFill>
            </a:endParaRPr>
          </a:p>
        </p:txBody>
      </p:sp>
      <p:sp>
        <p:nvSpPr>
          <p:cNvPr id="9" name="object 26"/>
          <p:cNvSpPr/>
          <p:nvPr/>
        </p:nvSpPr>
        <p:spPr>
          <a:xfrm>
            <a:off x="5334000" y="3205341"/>
            <a:ext cx="2667000" cy="174973"/>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solidFill>
                <a:prstClr val="black"/>
              </a:solidFill>
            </a:endParaRPr>
          </a:p>
        </p:txBody>
      </p:sp>
      <p:sp>
        <p:nvSpPr>
          <p:cNvPr id="10" name="object 26"/>
          <p:cNvSpPr/>
          <p:nvPr/>
        </p:nvSpPr>
        <p:spPr>
          <a:xfrm>
            <a:off x="1219200" y="3205341"/>
            <a:ext cx="1295400" cy="174973"/>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solidFill>
                <a:prstClr val="black"/>
              </a:solidFill>
            </a:endParaRPr>
          </a:p>
        </p:txBody>
      </p:sp>
      <p:sp>
        <p:nvSpPr>
          <p:cNvPr id="11" name="object 26"/>
          <p:cNvSpPr/>
          <p:nvPr/>
        </p:nvSpPr>
        <p:spPr>
          <a:xfrm>
            <a:off x="5498592" y="4023904"/>
            <a:ext cx="1130808" cy="167096"/>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solidFill>
                <a:prstClr val="black"/>
              </a:solidFill>
            </a:endParaRPr>
          </a:p>
        </p:txBody>
      </p:sp>
      <p:sp>
        <p:nvSpPr>
          <p:cNvPr id="12" name="Slide Number Placeholder 11"/>
          <p:cNvSpPr>
            <a:spLocks noGrp="1"/>
          </p:cNvSpPr>
          <p:nvPr>
            <p:ph type="sldNum" sz="quarter" idx="7"/>
          </p:nvPr>
        </p:nvSpPr>
        <p:spPr/>
        <p:txBody>
          <a:bodyPr/>
          <a:lstStyle/>
          <a:p>
            <a:pPr algn="r"/>
            <a:fld id="{81D60167-4931-47E6-BA6A-407CBD079E47}" type="slidenum">
              <a:rPr lang="en-US" smtClean="0"/>
              <a:pPr algn="r"/>
              <a:t>14</a:t>
            </a:fld>
            <a:endParaRPr lang="en-US" dirty="0"/>
          </a:p>
        </p:txBody>
      </p:sp>
    </p:spTree>
    <p:extLst>
      <p:ext uri="{BB962C8B-B14F-4D97-AF65-F5344CB8AC3E}">
        <p14:creationId xmlns:p14="http://schemas.microsoft.com/office/powerpoint/2010/main" val="3825515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9406708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1862"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p:nvPicPr>
        <p:blipFill>
          <a:blip r:embed="rId7"/>
          <a:stretch>
            <a:fillRect/>
          </a:stretch>
        </p:blipFill>
        <p:spPr>
          <a:xfrm>
            <a:off x="191645" y="2401444"/>
            <a:ext cx="8760711" cy="3408464"/>
          </a:xfrm>
          <a:prstGeom prst="rect">
            <a:avLst/>
          </a:prstGeom>
          <a:ln>
            <a:solidFill>
              <a:schemeClr val="tx1"/>
            </a:solidFill>
          </a:ln>
        </p:spPr>
      </p:pic>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solidFill>
                <a:prstClr val="black"/>
              </a:solidFill>
            </a:endParaRPr>
          </a:p>
        </p:txBody>
      </p:sp>
      <p:sp>
        <p:nvSpPr>
          <p:cNvPr id="5" name="object 5"/>
          <p:cNvSpPr txBox="1">
            <a:spLocks noGrp="1"/>
          </p:cNvSpPr>
          <p:nvPr>
            <p:ph type="title"/>
          </p:nvPr>
        </p:nvSpPr>
        <p:spPr>
          <a:xfrm>
            <a:off x="540385" y="280066"/>
            <a:ext cx="8063229" cy="330200"/>
          </a:xfrm>
          <a:prstGeom prst="rect">
            <a:avLst/>
          </a:prstGeom>
        </p:spPr>
        <p:txBody>
          <a:bodyPr vert="horz" wrap="square" lIns="0" tIns="0" rIns="0" bIns="0" rtlCol="0">
            <a:spAutoFit/>
          </a:bodyPr>
          <a:lstStyle/>
          <a:p>
            <a:pPr marL="998855">
              <a:lnSpc>
                <a:spcPct val="100000"/>
              </a:lnSpc>
            </a:pPr>
            <a:r>
              <a:rPr spc="-5" dirty="0"/>
              <a:t>Addi</a:t>
            </a:r>
            <a:r>
              <a:rPr dirty="0"/>
              <a:t>t</a:t>
            </a:r>
            <a:r>
              <a:rPr spc="-5" dirty="0"/>
              <a:t>iona</a:t>
            </a:r>
            <a:r>
              <a:rPr dirty="0"/>
              <a:t>l</a:t>
            </a:r>
            <a:r>
              <a:rPr spc="35" dirty="0"/>
              <a:t> </a:t>
            </a:r>
            <a:r>
              <a:rPr spc="-5" dirty="0"/>
              <a:t>Re</a:t>
            </a:r>
            <a:r>
              <a:rPr dirty="0"/>
              <a:t>f</a:t>
            </a:r>
            <a:r>
              <a:rPr spc="-5" dirty="0"/>
              <a:t>e</a:t>
            </a:r>
            <a:r>
              <a:rPr dirty="0"/>
              <a:t>r</a:t>
            </a:r>
            <a:r>
              <a:rPr spc="-5" dirty="0"/>
              <a:t>en</a:t>
            </a:r>
            <a:r>
              <a:rPr dirty="0"/>
              <a:t>c</a:t>
            </a:r>
            <a:r>
              <a:rPr spc="-5" dirty="0"/>
              <a:t>es</a:t>
            </a:r>
          </a:p>
        </p:txBody>
      </p:sp>
      <p:sp>
        <p:nvSpPr>
          <p:cNvPr id="6" name="object 6"/>
          <p:cNvSpPr txBox="1"/>
          <p:nvPr/>
        </p:nvSpPr>
        <p:spPr>
          <a:xfrm>
            <a:off x="535940" y="1154884"/>
            <a:ext cx="7937500" cy="246221"/>
          </a:xfrm>
          <a:prstGeom prst="rect">
            <a:avLst/>
          </a:prstGeom>
        </p:spPr>
        <p:txBody>
          <a:bodyPr vert="horz" wrap="square" lIns="0" tIns="0" rIns="0" bIns="0" rtlCol="0">
            <a:spAutoFit/>
          </a:bodyPr>
          <a:lstStyle/>
          <a:p>
            <a:pPr>
              <a:defRPr/>
            </a:pPr>
            <a:r>
              <a:rPr lang="en-US" sz="1600" spc="-10" dirty="0">
                <a:solidFill>
                  <a:srgbClr val="091D5D"/>
                </a:solidFill>
                <a:latin typeface="Arial"/>
                <a:cs typeface="Arial"/>
              </a:rPr>
              <a:t>Quick Guides on the new enhancements are available to you on the reference page.</a:t>
            </a:r>
            <a:endParaRPr lang="en-US" sz="1600" dirty="0">
              <a:solidFill>
                <a:prstClr val="black"/>
              </a:solidFill>
              <a:latin typeface="Arial"/>
              <a:cs typeface="Arial"/>
            </a:endParaRPr>
          </a:p>
        </p:txBody>
      </p:sp>
      <p:sp>
        <p:nvSpPr>
          <p:cNvPr id="11" name="object 26"/>
          <p:cNvSpPr/>
          <p:nvPr/>
        </p:nvSpPr>
        <p:spPr>
          <a:xfrm>
            <a:off x="1888103" y="4191000"/>
            <a:ext cx="1845697"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solidFill>
                <a:prstClr val="black"/>
              </a:solidFill>
            </a:endParaRPr>
          </a:p>
        </p:txBody>
      </p:sp>
      <p:sp>
        <p:nvSpPr>
          <p:cNvPr id="12" name="Slide Number Placeholder 11"/>
          <p:cNvSpPr>
            <a:spLocks noGrp="1"/>
          </p:cNvSpPr>
          <p:nvPr>
            <p:ph type="sldNum" sz="quarter" idx="7"/>
          </p:nvPr>
        </p:nvSpPr>
        <p:spPr/>
        <p:txBody>
          <a:bodyPr/>
          <a:lstStyle/>
          <a:p>
            <a:pPr algn="r"/>
            <a:fld id="{81D60167-4931-47E6-BA6A-407CBD079E47}" type="slidenum">
              <a:rPr lang="en-US" smtClean="0"/>
              <a:pPr algn="r"/>
              <a:t>15</a:t>
            </a:fld>
            <a:endParaRPr lang="en-US" dirty="0"/>
          </a:p>
        </p:txBody>
      </p:sp>
      <p:sp>
        <p:nvSpPr>
          <p:cNvPr id="13" name="object 26"/>
          <p:cNvSpPr/>
          <p:nvPr/>
        </p:nvSpPr>
        <p:spPr>
          <a:xfrm>
            <a:off x="1893965" y="4419600"/>
            <a:ext cx="1845697"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solidFill>
                <a:prstClr val="black"/>
              </a:solidFill>
            </a:endParaRPr>
          </a:p>
        </p:txBody>
      </p:sp>
      <p:pic>
        <p:nvPicPr>
          <p:cNvPr id="4" name="Picture 3"/>
          <p:cNvPicPr>
            <a:picLocks noChangeAspect="1"/>
          </p:cNvPicPr>
          <p:nvPr/>
        </p:nvPicPr>
        <p:blipFill>
          <a:blip r:embed="rId8"/>
          <a:stretch>
            <a:fillRect/>
          </a:stretch>
        </p:blipFill>
        <p:spPr>
          <a:xfrm>
            <a:off x="3962400" y="3733800"/>
            <a:ext cx="3684605" cy="243613"/>
          </a:xfrm>
          <a:prstGeom prst="rect">
            <a:avLst/>
          </a:prstGeom>
          <a:ln w="38100">
            <a:solidFill>
              <a:srgbClr val="00B0F0"/>
            </a:solidFill>
          </a:ln>
        </p:spPr>
      </p:pic>
      <p:pic>
        <p:nvPicPr>
          <p:cNvPr id="14" name="Picture 13"/>
          <p:cNvPicPr>
            <a:picLocks noChangeAspect="1"/>
          </p:cNvPicPr>
          <p:nvPr/>
        </p:nvPicPr>
        <p:blipFill>
          <a:blip r:embed="rId9"/>
          <a:stretch>
            <a:fillRect/>
          </a:stretch>
        </p:blipFill>
        <p:spPr>
          <a:xfrm>
            <a:off x="3962400" y="4687033"/>
            <a:ext cx="3684605" cy="227133"/>
          </a:xfrm>
          <a:prstGeom prst="rect">
            <a:avLst/>
          </a:prstGeom>
          <a:ln w="38100">
            <a:solidFill>
              <a:srgbClr val="00B0F0"/>
            </a:solidFill>
          </a:ln>
        </p:spPr>
      </p:pic>
      <p:cxnSp>
        <p:nvCxnSpPr>
          <p:cNvPr id="15" name="Straight Arrow Connector 14"/>
          <p:cNvCxnSpPr/>
          <p:nvPr/>
        </p:nvCxnSpPr>
        <p:spPr>
          <a:xfrm flipV="1">
            <a:off x="2667000" y="3810000"/>
            <a:ext cx="1219200" cy="366588"/>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67000" y="4572000"/>
            <a:ext cx="1219200" cy="2286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84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7692873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844"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Picture 8"/>
          <p:cNvPicPr>
            <a:picLocks noChangeAspect="1"/>
          </p:cNvPicPr>
          <p:nvPr/>
        </p:nvPicPr>
        <p:blipFill>
          <a:blip r:embed="rId7"/>
          <a:stretch>
            <a:fillRect/>
          </a:stretch>
        </p:blipFill>
        <p:spPr>
          <a:xfrm>
            <a:off x="191645" y="2401444"/>
            <a:ext cx="8760711" cy="3408464"/>
          </a:xfrm>
          <a:prstGeom prst="rect">
            <a:avLst/>
          </a:prstGeom>
          <a:ln>
            <a:solidFill>
              <a:schemeClr val="tx1"/>
            </a:solidFill>
          </a:ln>
        </p:spPr>
      </p:pic>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solidFill>
                <a:prstClr val="black"/>
              </a:solidFill>
            </a:endParaRPr>
          </a:p>
        </p:txBody>
      </p:sp>
      <p:sp>
        <p:nvSpPr>
          <p:cNvPr id="5" name="object 5"/>
          <p:cNvSpPr txBox="1">
            <a:spLocks noGrp="1"/>
          </p:cNvSpPr>
          <p:nvPr>
            <p:ph type="title"/>
          </p:nvPr>
        </p:nvSpPr>
        <p:spPr>
          <a:xfrm>
            <a:off x="540385" y="280066"/>
            <a:ext cx="8063229" cy="330200"/>
          </a:xfrm>
          <a:prstGeom prst="rect">
            <a:avLst/>
          </a:prstGeom>
        </p:spPr>
        <p:txBody>
          <a:bodyPr vert="horz" wrap="square" lIns="0" tIns="0" rIns="0" bIns="0" rtlCol="0">
            <a:spAutoFit/>
          </a:bodyPr>
          <a:lstStyle/>
          <a:p>
            <a:pPr marL="998855">
              <a:lnSpc>
                <a:spcPct val="100000"/>
              </a:lnSpc>
            </a:pPr>
            <a:r>
              <a:rPr spc="-5" dirty="0"/>
              <a:t>Addi</a:t>
            </a:r>
            <a:r>
              <a:rPr dirty="0"/>
              <a:t>t</a:t>
            </a:r>
            <a:r>
              <a:rPr spc="-5" dirty="0"/>
              <a:t>iona</a:t>
            </a:r>
            <a:r>
              <a:rPr dirty="0"/>
              <a:t>l</a:t>
            </a:r>
            <a:r>
              <a:rPr spc="35" dirty="0"/>
              <a:t> </a:t>
            </a:r>
            <a:r>
              <a:rPr spc="-5" dirty="0"/>
              <a:t>Re</a:t>
            </a:r>
            <a:r>
              <a:rPr dirty="0"/>
              <a:t>f</a:t>
            </a:r>
            <a:r>
              <a:rPr spc="-5" dirty="0"/>
              <a:t>e</a:t>
            </a:r>
            <a:r>
              <a:rPr dirty="0"/>
              <a:t>r</a:t>
            </a:r>
            <a:r>
              <a:rPr spc="-5" dirty="0"/>
              <a:t>en</a:t>
            </a:r>
            <a:r>
              <a:rPr dirty="0"/>
              <a:t>c</a:t>
            </a:r>
            <a:r>
              <a:rPr spc="-5" dirty="0"/>
              <a:t>es</a:t>
            </a:r>
          </a:p>
        </p:txBody>
      </p:sp>
      <p:sp>
        <p:nvSpPr>
          <p:cNvPr id="6" name="object 6"/>
          <p:cNvSpPr txBox="1"/>
          <p:nvPr/>
        </p:nvSpPr>
        <p:spPr>
          <a:xfrm>
            <a:off x="535940" y="1154884"/>
            <a:ext cx="7937500" cy="492443"/>
          </a:xfrm>
          <a:prstGeom prst="rect">
            <a:avLst/>
          </a:prstGeom>
        </p:spPr>
        <p:txBody>
          <a:bodyPr vert="horz" wrap="square" lIns="0" tIns="0" rIns="0" bIns="0" rtlCol="0">
            <a:spAutoFit/>
          </a:bodyPr>
          <a:lstStyle/>
          <a:p>
            <a:pPr marL="12700" marR="5080"/>
            <a:r>
              <a:rPr lang="en-US" sz="1600" spc="-10" dirty="0" smtClean="0">
                <a:solidFill>
                  <a:srgbClr val="091D5D"/>
                </a:solidFill>
                <a:latin typeface="Arial"/>
                <a:cs typeface="Arial"/>
              </a:rPr>
              <a:t>One of the reference documents on the reference page is the ISP Timeline and Alerts document which identifies all of the alerts that the system generates</a:t>
            </a:r>
            <a:endParaRPr sz="1600" dirty="0">
              <a:solidFill>
                <a:prstClr val="black"/>
              </a:solidFill>
              <a:latin typeface="Arial"/>
              <a:cs typeface="Arial"/>
            </a:endParaRPr>
          </a:p>
        </p:txBody>
      </p:sp>
      <p:sp>
        <p:nvSpPr>
          <p:cNvPr id="11" name="object 26"/>
          <p:cNvSpPr/>
          <p:nvPr/>
        </p:nvSpPr>
        <p:spPr>
          <a:xfrm>
            <a:off x="5815797" y="4267200"/>
            <a:ext cx="1143000"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solidFill>
                <a:prstClr val="black"/>
              </a:solidFill>
            </a:endParaRPr>
          </a:p>
        </p:txBody>
      </p:sp>
      <p:sp>
        <p:nvSpPr>
          <p:cNvPr id="7" name="Slide Number Placeholder 6"/>
          <p:cNvSpPr>
            <a:spLocks noGrp="1"/>
          </p:cNvSpPr>
          <p:nvPr>
            <p:ph type="sldNum" sz="quarter" idx="7"/>
          </p:nvPr>
        </p:nvSpPr>
        <p:spPr/>
        <p:txBody>
          <a:bodyPr/>
          <a:lstStyle/>
          <a:p>
            <a:pPr algn="r"/>
            <a:fld id="{81D60167-4931-47E6-BA6A-407CBD079E47}" type="slidenum">
              <a:rPr lang="en-US" smtClean="0"/>
              <a:pPr algn="r"/>
              <a:t>16</a:t>
            </a:fld>
            <a:endParaRPr lang="en-US" dirty="0"/>
          </a:p>
        </p:txBody>
      </p:sp>
      <p:cxnSp>
        <p:nvCxnSpPr>
          <p:cNvPr id="10" name="Straight Arrow Connector 9"/>
          <p:cNvCxnSpPr/>
          <p:nvPr/>
        </p:nvCxnSpPr>
        <p:spPr>
          <a:xfrm flipV="1">
            <a:off x="6248400" y="3810000"/>
            <a:ext cx="0" cy="442788"/>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8"/>
          <a:stretch>
            <a:fillRect/>
          </a:stretch>
        </p:blipFill>
        <p:spPr>
          <a:xfrm>
            <a:off x="5137447" y="3505200"/>
            <a:ext cx="2221906" cy="304189"/>
          </a:xfrm>
          <a:prstGeom prst="rect">
            <a:avLst/>
          </a:prstGeom>
          <a:ln w="38100">
            <a:solidFill>
              <a:srgbClr val="00B0F0"/>
            </a:solidFill>
          </a:ln>
        </p:spPr>
      </p:pic>
    </p:spTree>
    <p:extLst>
      <p:ext uri="{BB962C8B-B14F-4D97-AF65-F5344CB8AC3E}">
        <p14:creationId xmlns:p14="http://schemas.microsoft.com/office/powerpoint/2010/main" val="34046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7692873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277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solidFill>
                <a:prstClr val="black"/>
              </a:solidFill>
            </a:endParaRPr>
          </a:p>
        </p:txBody>
      </p:sp>
      <p:sp>
        <p:nvSpPr>
          <p:cNvPr id="5" name="object 5"/>
          <p:cNvSpPr txBox="1">
            <a:spLocks noGrp="1"/>
          </p:cNvSpPr>
          <p:nvPr>
            <p:ph type="title"/>
          </p:nvPr>
        </p:nvSpPr>
        <p:spPr>
          <a:xfrm>
            <a:off x="540385" y="280066"/>
            <a:ext cx="8063229" cy="330200"/>
          </a:xfrm>
          <a:prstGeom prst="rect">
            <a:avLst/>
          </a:prstGeom>
        </p:spPr>
        <p:txBody>
          <a:bodyPr vert="horz" wrap="square" lIns="0" tIns="0" rIns="0" bIns="0" rtlCol="0">
            <a:spAutoFit/>
          </a:bodyPr>
          <a:lstStyle/>
          <a:p>
            <a:pPr marL="998855">
              <a:lnSpc>
                <a:spcPct val="100000"/>
              </a:lnSpc>
            </a:pPr>
            <a:r>
              <a:rPr spc="-5" dirty="0"/>
              <a:t>Addi</a:t>
            </a:r>
            <a:r>
              <a:rPr dirty="0"/>
              <a:t>t</a:t>
            </a:r>
            <a:r>
              <a:rPr spc="-5" dirty="0"/>
              <a:t>iona</a:t>
            </a:r>
            <a:r>
              <a:rPr dirty="0"/>
              <a:t>l</a:t>
            </a:r>
            <a:r>
              <a:rPr spc="35" dirty="0"/>
              <a:t> </a:t>
            </a:r>
            <a:r>
              <a:rPr spc="-5" dirty="0"/>
              <a:t>Re</a:t>
            </a:r>
            <a:r>
              <a:rPr dirty="0"/>
              <a:t>f</a:t>
            </a:r>
            <a:r>
              <a:rPr spc="-5" dirty="0"/>
              <a:t>e</a:t>
            </a:r>
            <a:r>
              <a:rPr dirty="0"/>
              <a:t>r</a:t>
            </a:r>
            <a:r>
              <a:rPr spc="-5" dirty="0"/>
              <a:t>en</a:t>
            </a:r>
            <a:r>
              <a:rPr dirty="0"/>
              <a:t>c</a:t>
            </a:r>
            <a:r>
              <a:rPr spc="-5" dirty="0"/>
              <a:t>es</a:t>
            </a:r>
          </a:p>
        </p:txBody>
      </p:sp>
      <p:sp>
        <p:nvSpPr>
          <p:cNvPr id="6" name="object 6"/>
          <p:cNvSpPr txBox="1"/>
          <p:nvPr/>
        </p:nvSpPr>
        <p:spPr>
          <a:xfrm>
            <a:off x="535940" y="1154884"/>
            <a:ext cx="7937500" cy="738664"/>
          </a:xfrm>
          <a:prstGeom prst="rect">
            <a:avLst/>
          </a:prstGeom>
        </p:spPr>
        <p:txBody>
          <a:bodyPr vert="horz" wrap="square" lIns="0" tIns="0" rIns="0" bIns="0" rtlCol="0">
            <a:spAutoFit/>
          </a:bodyPr>
          <a:lstStyle/>
          <a:p>
            <a:pPr marL="12700" marR="304800">
              <a:spcBef>
                <a:spcPts val="600"/>
              </a:spcBef>
              <a:buClr>
                <a:srgbClr val="091D5D"/>
              </a:buClr>
              <a:tabLst>
                <a:tab pos="299720" algn="l"/>
              </a:tabLst>
            </a:pPr>
            <a:r>
              <a:rPr lang="en-US" sz="1600" spc="-15" dirty="0" smtClean="0">
                <a:solidFill>
                  <a:srgbClr val="091D5D"/>
                </a:solidFill>
                <a:latin typeface="Arial"/>
                <a:cs typeface="Arial"/>
              </a:rPr>
              <a:t>Additional training content is available </a:t>
            </a:r>
            <a:r>
              <a:rPr lang="en-US" sz="1600" spc="-15" dirty="0">
                <a:solidFill>
                  <a:srgbClr val="091D5D"/>
                </a:solidFill>
                <a:latin typeface="Arial"/>
                <a:cs typeface="Arial"/>
              </a:rPr>
              <a:t>to you on </a:t>
            </a:r>
            <a:r>
              <a:rPr lang="en-US" sz="1600" spc="-15" dirty="0" smtClean="0">
                <a:solidFill>
                  <a:srgbClr val="091D5D"/>
                </a:solidFill>
                <a:latin typeface="Arial"/>
                <a:cs typeface="Arial"/>
              </a:rPr>
              <a:t>DDSLearning.com</a:t>
            </a:r>
            <a:r>
              <a:rPr lang="en-US" sz="1600" spc="-15" dirty="0">
                <a:solidFill>
                  <a:srgbClr val="091D5D"/>
                </a:solidFill>
                <a:latin typeface="Arial"/>
                <a:cs typeface="Arial"/>
              </a:rPr>
              <a:t>. </a:t>
            </a:r>
            <a:r>
              <a:rPr lang="en-US" sz="1600" spc="-15" dirty="0" smtClean="0">
                <a:solidFill>
                  <a:srgbClr val="091D5D"/>
                </a:solidFill>
                <a:latin typeface="Arial"/>
                <a:cs typeface="Arial"/>
              </a:rPr>
              <a:t>The content on the website includes video reference material. Be </a:t>
            </a:r>
            <a:r>
              <a:rPr lang="en-US" sz="1600" spc="-15" dirty="0">
                <a:solidFill>
                  <a:srgbClr val="091D5D"/>
                </a:solidFill>
                <a:latin typeface="Arial"/>
                <a:cs typeface="Arial"/>
              </a:rPr>
              <a:t>sure to use Google Chrome when accessing this website. </a:t>
            </a:r>
          </a:p>
        </p:txBody>
      </p:sp>
      <p:sp>
        <p:nvSpPr>
          <p:cNvPr id="11" name="object 26"/>
          <p:cNvSpPr/>
          <p:nvPr/>
        </p:nvSpPr>
        <p:spPr>
          <a:xfrm>
            <a:off x="6248400" y="4267200"/>
            <a:ext cx="1143000"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solidFill>
                <a:prstClr val="black"/>
              </a:solidFill>
            </a:endParaRPr>
          </a:p>
        </p:txBody>
      </p:sp>
      <p:sp>
        <p:nvSpPr>
          <p:cNvPr id="7" name="Slide Number Placeholder 6"/>
          <p:cNvSpPr>
            <a:spLocks noGrp="1"/>
          </p:cNvSpPr>
          <p:nvPr>
            <p:ph type="sldNum" sz="quarter" idx="7"/>
          </p:nvPr>
        </p:nvSpPr>
        <p:spPr/>
        <p:txBody>
          <a:bodyPr/>
          <a:lstStyle/>
          <a:p>
            <a:pPr algn="r"/>
            <a:fld id="{81D60167-4931-47E6-BA6A-407CBD079E47}" type="slidenum">
              <a:rPr lang="en-US" smtClean="0"/>
              <a:pPr algn="r"/>
              <a:t>17</a:t>
            </a:fld>
            <a:endParaRPr lang="en-US" dirty="0"/>
          </a:p>
        </p:txBody>
      </p:sp>
      <p:pic>
        <p:nvPicPr>
          <p:cNvPr id="3" name="Picture 2"/>
          <p:cNvPicPr>
            <a:picLocks noChangeAspect="1"/>
          </p:cNvPicPr>
          <p:nvPr/>
        </p:nvPicPr>
        <p:blipFill>
          <a:blip r:embed="rId7"/>
          <a:stretch>
            <a:fillRect/>
          </a:stretch>
        </p:blipFill>
        <p:spPr>
          <a:xfrm>
            <a:off x="-1342286" y="-1118619"/>
            <a:ext cx="0" cy="0"/>
          </a:xfrm>
          <a:prstGeom prst="rect">
            <a:avLst/>
          </a:prstGeom>
        </p:spPr>
      </p:pic>
      <p:pic>
        <p:nvPicPr>
          <p:cNvPr id="4" name="Picture 3"/>
          <p:cNvPicPr>
            <a:picLocks noChangeAspect="1"/>
          </p:cNvPicPr>
          <p:nvPr/>
        </p:nvPicPr>
        <p:blipFill>
          <a:blip r:embed="rId7"/>
          <a:stretch>
            <a:fillRect/>
          </a:stretch>
        </p:blipFill>
        <p:spPr>
          <a:xfrm>
            <a:off x="1981200" y="1981200"/>
            <a:ext cx="6072958" cy="4669625"/>
          </a:xfrm>
          <a:prstGeom prst="rect">
            <a:avLst/>
          </a:prstGeom>
          <a:ln>
            <a:solidFill>
              <a:schemeClr val="tx1"/>
            </a:solidFill>
          </a:ln>
        </p:spPr>
      </p:pic>
      <p:sp>
        <p:nvSpPr>
          <p:cNvPr id="17" name="AutoShape 10"/>
          <p:cNvSpPr>
            <a:spLocks noChangeArrowheads="1"/>
          </p:cNvSpPr>
          <p:nvPr/>
        </p:nvSpPr>
        <p:spPr bwMode="auto">
          <a:xfrm>
            <a:off x="533400" y="3200400"/>
            <a:ext cx="1350818" cy="838200"/>
          </a:xfrm>
          <a:prstGeom prst="wedgeRectCallout">
            <a:avLst>
              <a:gd name="adj1" fmla="val 59504"/>
              <a:gd name="adj2" fmla="val -23524"/>
            </a:avLst>
          </a:prstGeom>
          <a:noFill/>
          <a:ln w="25400">
            <a:solidFill>
              <a:srgbClr val="00A1DE"/>
            </a:solidFill>
            <a:miter lim="800000"/>
            <a:headEnd/>
            <a:tailEnd/>
          </a:ln>
        </p:spPr>
        <p:txBody>
          <a:bodyPr/>
          <a:lstStyle/>
          <a:p>
            <a:pPr algn="ctr"/>
            <a:r>
              <a:rPr lang="en-US" sz="1200" b="1" dirty="0" smtClean="0">
                <a:solidFill>
                  <a:srgbClr val="00A1DE"/>
                </a:solidFill>
                <a:latin typeface="Cambria" pitchFamily="18" charset="0"/>
                <a:cs typeface="Arial" charset="0"/>
              </a:rPr>
              <a:t>1. Click “Training and Development Opportunities”</a:t>
            </a:r>
            <a:endParaRPr lang="en-US" sz="1200" b="1" dirty="0">
              <a:solidFill>
                <a:srgbClr val="00A1DE"/>
              </a:solidFill>
              <a:latin typeface="Cambria" pitchFamily="18" charset="0"/>
              <a:cs typeface="Arial" charset="0"/>
            </a:endParaRPr>
          </a:p>
        </p:txBody>
      </p:sp>
      <p:sp>
        <p:nvSpPr>
          <p:cNvPr id="18" name="AutoShape 10"/>
          <p:cNvSpPr>
            <a:spLocks noChangeArrowheads="1"/>
          </p:cNvSpPr>
          <p:nvPr/>
        </p:nvSpPr>
        <p:spPr bwMode="auto">
          <a:xfrm>
            <a:off x="533400" y="5181600"/>
            <a:ext cx="1350818" cy="533400"/>
          </a:xfrm>
          <a:prstGeom prst="wedgeRectCallout">
            <a:avLst>
              <a:gd name="adj1" fmla="val 59504"/>
              <a:gd name="adj2" fmla="val -23524"/>
            </a:avLst>
          </a:prstGeom>
          <a:noFill/>
          <a:ln w="25400">
            <a:solidFill>
              <a:srgbClr val="00A1DE"/>
            </a:solidFill>
            <a:miter lim="800000"/>
            <a:headEnd/>
            <a:tailEnd/>
          </a:ln>
        </p:spPr>
        <p:txBody>
          <a:bodyPr/>
          <a:lstStyle/>
          <a:p>
            <a:pPr algn="ctr"/>
            <a:r>
              <a:rPr lang="en-US" sz="1200" b="1" dirty="0">
                <a:solidFill>
                  <a:srgbClr val="00A1DE"/>
                </a:solidFill>
                <a:latin typeface="Cambria" pitchFamily="18" charset="0"/>
                <a:cs typeface="Arial" charset="0"/>
              </a:rPr>
              <a:t>2</a:t>
            </a:r>
            <a:r>
              <a:rPr lang="en-US" sz="1200" b="1" dirty="0" smtClean="0">
                <a:solidFill>
                  <a:srgbClr val="00A1DE"/>
                </a:solidFill>
                <a:latin typeface="Cambria" pitchFamily="18" charset="0"/>
                <a:cs typeface="Arial" charset="0"/>
              </a:rPr>
              <a:t>. Click “HCSIS Online Training”</a:t>
            </a:r>
            <a:endParaRPr lang="en-US" sz="1200" b="1" dirty="0">
              <a:solidFill>
                <a:srgbClr val="00A1DE"/>
              </a:solidFill>
              <a:latin typeface="Cambria" pitchFamily="18" charset="0"/>
              <a:cs typeface="Arial" charset="0"/>
            </a:endParaRPr>
          </a:p>
        </p:txBody>
      </p:sp>
    </p:spTree>
    <p:extLst>
      <p:ext uri="{BB962C8B-B14F-4D97-AF65-F5344CB8AC3E}">
        <p14:creationId xmlns:p14="http://schemas.microsoft.com/office/powerpoint/2010/main" val="377942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922655">
              <a:lnSpc>
                <a:spcPct val="100000"/>
              </a:lnSpc>
            </a:pPr>
            <a:r>
              <a:rPr spc="-5" dirty="0"/>
              <a:t>Ke</a:t>
            </a:r>
            <a:r>
              <a:rPr dirty="0"/>
              <a:t>y </a:t>
            </a:r>
            <a:r>
              <a:rPr spc="-5" dirty="0"/>
              <a:t>Con</a:t>
            </a:r>
            <a:r>
              <a:rPr dirty="0"/>
              <a:t>s</a:t>
            </a:r>
            <a:r>
              <a:rPr spc="-5" dirty="0"/>
              <a:t>ide</a:t>
            </a:r>
            <a:r>
              <a:rPr dirty="0"/>
              <a:t>r</a:t>
            </a:r>
            <a:r>
              <a:rPr spc="-5" dirty="0"/>
              <a:t>a</a:t>
            </a:r>
            <a:r>
              <a:rPr dirty="0"/>
              <a:t>t</a:t>
            </a:r>
            <a:r>
              <a:rPr spc="-5" dirty="0"/>
              <a:t>ions</a:t>
            </a:r>
          </a:p>
        </p:txBody>
      </p:sp>
      <p:sp>
        <p:nvSpPr>
          <p:cNvPr id="6" name="object 4"/>
          <p:cNvSpPr txBox="1"/>
          <p:nvPr/>
        </p:nvSpPr>
        <p:spPr>
          <a:xfrm>
            <a:off x="535940" y="1154884"/>
            <a:ext cx="8151008" cy="2446824"/>
          </a:xfrm>
          <a:prstGeom prst="rect">
            <a:avLst/>
          </a:prstGeom>
        </p:spPr>
        <p:txBody>
          <a:bodyPr vert="horz" wrap="square" lIns="0" tIns="0" rIns="0" bIns="0" rtlCol="0">
            <a:spAutoFit/>
          </a:bodyPr>
          <a:lstStyle/>
          <a:p>
            <a:pPr marL="299085" marR="304800" indent="-286385">
              <a:spcBef>
                <a:spcPts val="600"/>
              </a:spcBef>
              <a:buClr>
                <a:srgbClr val="091D5D"/>
              </a:buClr>
              <a:buFont typeface="Arial"/>
              <a:buChar char="•"/>
              <a:tabLst>
                <a:tab pos="299720" algn="l"/>
              </a:tabLst>
            </a:pPr>
            <a:r>
              <a:rPr sz="1600" spc="-15" dirty="0">
                <a:solidFill>
                  <a:srgbClr val="091D5D"/>
                </a:solidFill>
                <a:latin typeface="Arial"/>
                <a:cs typeface="Arial"/>
              </a:rPr>
              <a:t>The ISP Assessments module enhancements will be accessible </a:t>
            </a:r>
            <a:r>
              <a:rPr lang="en-US" sz="1600" spc="-15" dirty="0">
                <a:solidFill>
                  <a:srgbClr val="091D5D"/>
                </a:solidFill>
                <a:latin typeface="Arial"/>
                <a:cs typeface="Arial"/>
              </a:rPr>
              <a:t>starting </a:t>
            </a:r>
            <a:r>
              <a:rPr lang="en-US" sz="1600" spc="-15" dirty="0" smtClean="0">
                <a:solidFill>
                  <a:srgbClr val="091D5D"/>
                </a:solidFill>
                <a:latin typeface="Arial"/>
                <a:cs typeface="Arial"/>
              </a:rPr>
              <a:t>February 8th, 2016. </a:t>
            </a:r>
            <a:endParaRPr lang="en-US" sz="1600" spc="-15" dirty="0">
              <a:solidFill>
                <a:srgbClr val="091D5D"/>
              </a:solidFill>
              <a:latin typeface="Arial"/>
              <a:cs typeface="Arial"/>
            </a:endParaRPr>
          </a:p>
          <a:p>
            <a:pPr marL="299085" marR="304800" indent="-286385">
              <a:spcBef>
                <a:spcPts val="600"/>
              </a:spcBef>
              <a:buClr>
                <a:srgbClr val="091D5D"/>
              </a:buClr>
              <a:buFont typeface="Arial"/>
              <a:buChar char="•"/>
              <a:tabLst>
                <a:tab pos="299720" algn="l"/>
              </a:tabLst>
            </a:pPr>
            <a:r>
              <a:rPr sz="1600" spc="-15" dirty="0">
                <a:solidFill>
                  <a:srgbClr val="091D5D"/>
                </a:solidFill>
                <a:latin typeface="Arial"/>
                <a:cs typeface="Arial"/>
              </a:rPr>
              <a:t>Post go-live webinars </a:t>
            </a:r>
            <a:r>
              <a:rPr sz="1600" spc="-15" dirty="0" smtClean="0">
                <a:solidFill>
                  <a:srgbClr val="091D5D"/>
                </a:solidFill>
                <a:latin typeface="Arial"/>
                <a:cs typeface="Arial"/>
              </a:rPr>
              <a:t>will </a:t>
            </a:r>
            <a:r>
              <a:rPr sz="1600" spc="-15" dirty="0">
                <a:solidFill>
                  <a:srgbClr val="091D5D"/>
                </a:solidFill>
                <a:latin typeface="Arial"/>
                <a:cs typeface="Arial"/>
              </a:rPr>
              <a:t>be conducted </a:t>
            </a:r>
            <a:r>
              <a:rPr lang="en-US" sz="1600" spc="-15" dirty="0">
                <a:solidFill>
                  <a:srgbClr val="091D5D"/>
                </a:solidFill>
                <a:latin typeface="Arial"/>
                <a:cs typeface="Arial"/>
              </a:rPr>
              <a:t>in the few months following the go-live date </a:t>
            </a:r>
            <a:r>
              <a:rPr sz="1600" spc="-15" dirty="0">
                <a:solidFill>
                  <a:srgbClr val="091D5D"/>
                </a:solidFill>
                <a:latin typeface="Arial"/>
                <a:cs typeface="Arial"/>
              </a:rPr>
              <a:t>to address outstanding questions related to the changes.</a:t>
            </a:r>
          </a:p>
          <a:p>
            <a:pPr marL="299085" marR="304800" indent="-286385">
              <a:spcBef>
                <a:spcPts val="600"/>
              </a:spcBef>
              <a:buClr>
                <a:srgbClr val="091D5D"/>
              </a:buClr>
              <a:buFont typeface="Arial"/>
              <a:buChar char="•"/>
              <a:tabLst>
                <a:tab pos="299720" algn="l"/>
              </a:tabLst>
            </a:pPr>
            <a:endParaRPr lang="en-US" sz="1600" spc="-15" dirty="0" smtClean="0">
              <a:solidFill>
                <a:srgbClr val="091D5D"/>
              </a:solidFill>
              <a:latin typeface="Arial"/>
              <a:cs typeface="Arial"/>
            </a:endParaRPr>
          </a:p>
          <a:p>
            <a:pPr marL="299085" marR="304800" indent="-286385">
              <a:spcBef>
                <a:spcPts val="600"/>
              </a:spcBef>
              <a:buClr>
                <a:srgbClr val="091D5D"/>
              </a:buClr>
              <a:buFont typeface="Arial"/>
              <a:buChar char="•"/>
              <a:tabLst>
                <a:tab pos="299720" algn="l"/>
              </a:tabLst>
            </a:pPr>
            <a:r>
              <a:rPr lang="en-US" sz="1600" b="1" u="sng" spc="-15" dirty="0" smtClean="0">
                <a:solidFill>
                  <a:srgbClr val="091D5D"/>
                </a:solidFill>
                <a:latin typeface="Arial"/>
                <a:cs typeface="Arial"/>
              </a:rPr>
              <a:t>IMPORTANT NOTE: </a:t>
            </a:r>
            <a:r>
              <a:rPr lang="en-US" sz="1600" spc="-15" dirty="0">
                <a:solidFill>
                  <a:srgbClr val="091D5D"/>
                </a:solidFill>
                <a:latin typeface="Arial"/>
                <a:cs typeface="Arial"/>
              </a:rPr>
              <a:t>On February 8th, the Progress Summary process will be activated. </a:t>
            </a:r>
            <a:r>
              <a:rPr lang="en-US" sz="1600" spc="-15" dirty="0" smtClean="0">
                <a:solidFill>
                  <a:srgbClr val="091D5D"/>
                </a:solidFill>
                <a:latin typeface="Arial"/>
                <a:cs typeface="Arial"/>
              </a:rPr>
              <a:t>If </a:t>
            </a:r>
            <a:r>
              <a:rPr lang="en-US" sz="1600" spc="-15" dirty="0">
                <a:solidFill>
                  <a:srgbClr val="091D5D"/>
                </a:solidFill>
                <a:latin typeface="Arial"/>
                <a:cs typeface="Arial"/>
              </a:rPr>
              <a:t>a Progress Summary is due on or after March 9th – which is 30 days after the go-live </a:t>
            </a:r>
            <a:r>
              <a:rPr lang="en-US" sz="1600" spc="-15" dirty="0" smtClean="0">
                <a:solidFill>
                  <a:srgbClr val="091D5D"/>
                </a:solidFill>
                <a:latin typeface="Arial"/>
                <a:cs typeface="Arial"/>
              </a:rPr>
              <a:t>– Providers will </a:t>
            </a:r>
            <a:r>
              <a:rPr lang="en-US" sz="1600" spc="-15" dirty="0">
                <a:solidFill>
                  <a:srgbClr val="091D5D"/>
                </a:solidFill>
                <a:latin typeface="Arial"/>
                <a:cs typeface="Arial"/>
              </a:rPr>
              <a:t>be required to complete the </a:t>
            </a:r>
            <a:r>
              <a:rPr lang="en-US" sz="1600" spc="-15" dirty="0" smtClean="0">
                <a:solidFill>
                  <a:srgbClr val="091D5D"/>
                </a:solidFill>
                <a:latin typeface="Arial"/>
                <a:cs typeface="Arial"/>
              </a:rPr>
              <a:t>Progress Summary </a:t>
            </a:r>
            <a:r>
              <a:rPr lang="en-US" sz="1600" spc="-15" dirty="0">
                <a:solidFill>
                  <a:srgbClr val="091D5D"/>
                </a:solidFill>
                <a:latin typeface="Arial"/>
                <a:cs typeface="Arial"/>
              </a:rPr>
              <a:t>in the system and will receive alerts associated with the Progress Summary</a:t>
            </a:r>
            <a:r>
              <a:rPr lang="en-US" sz="1600" spc="-15" dirty="0" smtClean="0">
                <a:solidFill>
                  <a:srgbClr val="091D5D"/>
                </a:solidFill>
                <a:latin typeface="Arial"/>
                <a:cs typeface="Arial"/>
              </a:rPr>
              <a:t>. </a:t>
            </a:r>
            <a:endParaRPr lang="en-US" sz="1600" spc="-15" dirty="0">
              <a:solidFill>
                <a:srgbClr val="091D5D"/>
              </a:solidFill>
              <a:latin typeface="Arial"/>
              <a:cs typeface="Arial"/>
            </a:endParaRPr>
          </a:p>
        </p:txBody>
      </p:sp>
      <p:sp>
        <p:nvSpPr>
          <p:cNvPr id="5" name="Slide Number Placeholder 4"/>
          <p:cNvSpPr>
            <a:spLocks noGrp="1"/>
          </p:cNvSpPr>
          <p:nvPr>
            <p:ph type="sldNum" sz="quarter" idx="7"/>
          </p:nvPr>
        </p:nvSpPr>
        <p:spPr/>
        <p:txBody>
          <a:bodyPr/>
          <a:lstStyle/>
          <a:p>
            <a:pPr algn="r"/>
            <a:fld id="{81D60167-4931-47E6-BA6A-407CBD079E47}" type="slidenum">
              <a:rPr lang="en-US" smtClean="0"/>
              <a:pPr algn="r"/>
              <a:t>18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96999989"/>
              </p:ext>
            </p:extLst>
          </p:nvPr>
        </p:nvGraphicFramePr>
        <p:xfrm>
          <a:off x="666751" y="4304251"/>
          <a:ext cx="7810499" cy="741680"/>
        </p:xfrm>
        <a:graphic>
          <a:graphicData uri="http://schemas.openxmlformats.org/drawingml/2006/table">
            <a:tbl>
              <a:tblPr firstRow="1" bandRow="1">
                <a:tableStyleId>{5C22544A-7EE6-4342-B048-85BDC9FD1C3A}</a:tableStyleId>
              </a:tblPr>
              <a:tblGrid>
                <a:gridCol w="1391970"/>
                <a:gridCol w="3209264"/>
                <a:gridCol w="3209265"/>
              </a:tblGrid>
              <a:tr h="370840">
                <a:tc>
                  <a:txBody>
                    <a:bodyPr/>
                    <a:lstStyle/>
                    <a:p>
                      <a:r>
                        <a:rPr lang="en-US" sz="1600" dirty="0" smtClean="0">
                          <a:latin typeface="Arial" panose="020B0604020202020204" pitchFamily="34" charset="0"/>
                          <a:cs typeface="Arial" panose="020B0604020202020204" pitchFamily="34" charset="0"/>
                        </a:rPr>
                        <a:t>February 8</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PS due &lt;</a:t>
                      </a:r>
                      <a:r>
                        <a:rPr lang="en-US" sz="1600" baseline="0" dirty="0" smtClean="0">
                          <a:latin typeface="Arial" panose="020B0604020202020204" pitchFamily="34" charset="0"/>
                          <a:cs typeface="Arial" panose="020B0604020202020204" pitchFamily="34" charset="0"/>
                        </a:rPr>
                        <a:t> 30 days after go-live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PS due &gt;= 30 days after</a:t>
                      </a:r>
                      <a:r>
                        <a:rPr lang="en-US" sz="1600" baseline="0" dirty="0" smtClean="0">
                          <a:latin typeface="Arial" panose="020B0604020202020204" pitchFamily="34" charset="0"/>
                          <a:cs typeface="Arial" panose="020B0604020202020204" pitchFamily="34" charset="0"/>
                        </a:rPr>
                        <a:t> go-live</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Go-live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Complete Paper Form</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Complete form in HCSIS</a:t>
                      </a:r>
                      <a:endParaRPr lang="en-US" sz="16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748255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922655">
              <a:lnSpc>
                <a:spcPct val="100000"/>
              </a:lnSpc>
            </a:pPr>
            <a:r>
              <a:rPr spc="-5" dirty="0"/>
              <a:t>Ne</a:t>
            </a:r>
            <a:r>
              <a:rPr spc="-15" dirty="0"/>
              <a:t>x</a:t>
            </a:r>
            <a:r>
              <a:rPr dirty="0"/>
              <a:t>t</a:t>
            </a:r>
            <a:r>
              <a:rPr spc="20" dirty="0"/>
              <a:t> </a:t>
            </a:r>
            <a:r>
              <a:rPr spc="-5" dirty="0"/>
              <a:t>S</a:t>
            </a:r>
            <a:r>
              <a:rPr dirty="0"/>
              <a:t>t</a:t>
            </a:r>
            <a:r>
              <a:rPr spc="-5" dirty="0"/>
              <a:t>eps</a:t>
            </a:r>
          </a:p>
        </p:txBody>
      </p:sp>
      <p:sp>
        <p:nvSpPr>
          <p:cNvPr id="4" name="object 4"/>
          <p:cNvSpPr txBox="1"/>
          <p:nvPr/>
        </p:nvSpPr>
        <p:spPr>
          <a:xfrm>
            <a:off x="535940" y="1154884"/>
            <a:ext cx="8060690" cy="2198038"/>
          </a:xfrm>
          <a:prstGeom prst="rect">
            <a:avLst/>
          </a:prstGeom>
        </p:spPr>
        <p:txBody>
          <a:bodyPr vert="horz" wrap="square" lIns="0" tIns="0" rIns="0" bIns="0" rtlCol="0">
            <a:spAutoFit/>
          </a:bodyPr>
          <a:lstStyle/>
          <a:p>
            <a:pPr marL="299085" indent="-286385">
              <a:spcBef>
                <a:spcPts val="1280"/>
              </a:spcBef>
              <a:buClr>
                <a:srgbClr val="091D5D"/>
              </a:buClr>
              <a:buFont typeface="Arial"/>
              <a:buChar char="•"/>
              <a:tabLst>
                <a:tab pos="299720" algn="l"/>
              </a:tabLst>
            </a:pPr>
            <a:r>
              <a:rPr lang="en-US" sz="1600" spc="-15" dirty="0">
                <a:solidFill>
                  <a:srgbClr val="091D5D"/>
                </a:solidFill>
                <a:latin typeface="Arial"/>
                <a:cs typeface="Arial"/>
              </a:rPr>
              <a:t>A recording of this training session will be posted on the </a:t>
            </a:r>
            <a:r>
              <a:rPr lang="en-US" sz="1600" spc="-15" dirty="0" smtClean="0">
                <a:solidFill>
                  <a:srgbClr val="091D5D"/>
                </a:solidFill>
                <a:latin typeface="Arial"/>
                <a:cs typeface="Arial"/>
              </a:rPr>
              <a:t>DDSlearning.com.</a:t>
            </a:r>
            <a:endParaRPr lang="en-US" sz="1600" spc="-15" dirty="0">
              <a:solidFill>
                <a:srgbClr val="091D5D"/>
              </a:solidFill>
              <a:latin typeface="Arial"/>
              <a:cs typeface="Arial"/>
            </a:endParaRPr>
          </a:p>
          <a:p>
            <a:pPr marL="299085" indent="-286385">
              <a:lnSpc>
                <a:spcPct val="100000"/>
              </a:lnSpc>
              <a:spcBef>
                <a:spcPts val="1280"/>
              </a:spcBef>
              <a:buClr>
                <a:srgbClr val="091D5D"/>
              </a:buClr>
              <a:buFont typeface="Arial"/>
              <a:buChar char="•"/>
              <a:tabLst>
                <a:tab pos="299720" algn="l"/>
              </a:tabLst>
            </a:pPr>
            <a:r>
              <a:rPr sz="1600" spc="-5" dirty="0" smtClean="0">
                <a:solidFill>
                  <a:srgbClr val="091D5D"/>
                </a:solidFill>
                <a:latin typeface="Arial"/>
                <a:cs typeface="Arial"/>
              </a:rPr>
              <a:t>If</a:t>
            </a:r>
            <a:r>
              <a:rPr sz="1600" spc="10" dirty="0" smtClean="0">
                <a:solidFill>
                  <a:srgbClr val="091D5D"/>
                </a:solidFill>
                <a:latin typeface="Arial"/>
                <a:cs typeface="Arial"/>
              </a:rPr>
              <a:t> </a:t>
            </a:r>
            <a:r>
              <a:rPr sz="1600" spc="-30" dirty="0">
                <a:solidFill>
                  <a:srgbClr val="091D5D"/>
                </a:solidFill>
                <a:latin typeface="Arial"/>
                <a:cs typeface="Arial"/>
              </a:rPr>
              <a:t>y</a:t>
            </a:r>
            <a:r>
              <a:rPr sz="1600" spc="-10" dirty="0">
                <a:solidFill>
                  <a:srgbClr val="091D5D"/>
                </a:solidFill>
                <a:latin typeface="Arial"/>
                <a:cs typeface="Arial"/>
              </a:rPr>
              <a:t>ou</a:t>
            </a:r>
            <a:r>
              <a:rPr sz="1600" spc="35" dirty="0">
                <a:solidFill>
                  <a:srgbClr val="091D5D"/>
                </a:solidFill>
                <a:latin typeface="Arial"/>
                <a:cs typeface="Arial"/>
              </a:rPr>
              <a:t> </a:t>
            </a:r>
            <a:r>
              <a:rPr sz="1600" spc="-10" dirty="0">
                <a:solidFill>
                  <a:srgbClr val="091D5D"/>
                </a:solidFill>
                <a:latin typeface="Arial"/>
                <a:cs typeface="Arial"/>
              </a:rPr>
              <a:t>ha</a:t>
            </a:r>
            <a:r>
              <a:rPr sz="1600" spc="-5" dirty="0">
                <a:solidFill>
                  <a:srgbClr val="091D5D"/>
                </a:solidFill>
                <a:latin typeface="Arial"/>
                <a:cs typeface="Arial"/>
              </a:rPr>
              <a:t>v</a:t>
            </a:r>
            <a:r>
              <a:rPr sz="1600" spc="-10" dirty="0">
                <a:solidFill>
                  <a:srgbClr val="091D5D"/>
                </a:solidFill>
                <a:latin typeface="Arial"/>
                <a:cs typeface="Arial"/>
              </a:rPr>
              <a:t>e</a:t>
            </a:r>
            <a:r>
              <a:rPr sz="1600" spc="-5" dirty="0">
                <a:solidFill>
                  <a:srgbClr val="091D5D"/>
                </a:solidFill>
                <a:latin typeface="Arial"/>
                <a:cs typeface="Arial"/>
              </a:rPr>
              <a:t> </a:t>
            </a:r>
            <a:r>
              <a:rPr sz="1600" spc="-10" dirty="0">
                <a:solidFill>
                  <a:srgbClr val="091D5D"/>
                </a:solidFill>
                <a:latin typeface="Arial"/>
                <a:cs typeface="Arial"/>
              </a:rPr>
              <a:t>any</a:t>
            </a:r>
            <a:r>
              <a:rPr sz="1600" spc="5" dirty="0">
                <a:solidFill>
                  <a:srgbClr val="091D5D"/>
                </a:solidFill>
                <a:latin typeface="Arial"/>
                <a:cs typeface="Arial"/>
              </a:rPr>
              <a:t> </a:t>
            </a:r>
            <a:r>
              <a:rPr sz="1600" spc="-10" dirty="0">
                <a:solidFill>
                  <a:srgbClr val="091D5D"/>
                </a:solidFill>
                <a:latin typeface="Arial"/>
                <a:cs typeface="Arial"/>
              </a:rPr>
              <a:t>add</a:t>
            </a:r>
            <a:r>
              <a:rPr sz="1600" dirty="0">
                <a:solidFill>
                  <a:srgbClr val="091D5D"/>
                </a:solidFill>
                <a:latin typeface="Arial"/>
                <a:cs typeface="Arial"/>
              </a:rPr>
              <a:t>i</a:t>
            </a:r>
            <a:r>
              <a:rPr sz="1600" spc="-5" dirty="0">
                <a:solidFill>
                  <a:srgbClr val="091D5D"/>
                </a:solidFill>
                <a:latin typeface="Arial"/>
                <a:cs typeface="Arial"/>
              </a:rPr>
              <a:t>t</a:t>
            </a:r>
            <a:r>
              <a:rPr sz="1600" dirty="0">
                <a:solidFill>
                  <a:srgbClr val="091D5D"/>
                </a:solidFill>
                <a:latin typeface="Arial"/>
                <a:cs typeface="Arial"/>
              </a:rPr>
              <a:t>i</a:t>
            </a:r>
            <a:r>
              <a:rPr sz="1600" spc="-10" dirty="0">
                <a:solidFill>
                  <a:srgbClr val="091D5D"/>
                </a:solidFill>
                <a:latin typeface="Arial"/>
                <a:cs typeface="Arial"/>
              </a:rPr>
              <a:t>onal</a:t>
            </a:r>
            <a:r>
              <a:rPr sz="1600" spc="-20" dirty="0">
                <a:solidFill>
                  <a:srgbClr val="091D5D"/>
                </a:solidFill>
                <a:latin typeface="Arial"/>
                <a:cs typeface="Arial"/>
              </a:rPr>
              <a:t> </a:t>
            </a:r>
            <a:r>
              <a:rPr sz="1600" spc="-10" dirty="0">
                <a:solidFill>
                  <a:srgbClr val="091D5D"/>
                </a:solidFill>
                <a:latin typeface="Arial"/>
                <a:cs typeface="Arial"/>
              </a:rPr>
              <a:t>que</a:t>
            </a:r>
            <a:r>
              <a:rPr sz="1600" spc="-5" dirty="0">
                <a:solidFill>
                  <a:srgbClr val="091D5D"/>
                </a:solidFill>
                <a:latin typeface="Arial"/>
                <a:cs typeface="Arial"/>
              </a:rPr>
              <a:t>st</a:t>
            </a:r>
            <a:r>
              <a:rPr sz="1600" dirty="0">
                <a:solidFill>
                  <a:srgbClr val="091D5D"/>
                </a:solidFill>
                <a:latin typeface="Arial"/>
                <a:cs typeface="Arial"/>
              </a:rPr>
              <a:t>i</a:t>
            </a:r>
            <a:r>
              <a:rPr sz="1600" spc="-10" dirty="0">
                <a:solidFill>
                  <a:srgbClr val="091D5D"/>
                </a:solidFill>
                <a:latin typeface="Arial"/>
                <a:cs typeface="Arial"/>
              </a:rPr>
              <a:t>on</a:t>
            </a:r>
            <a:r>
              <a:rPr sz="1600" spc="-5" dirty="0">
                <a:solidFill>
                  <a:srgbClr val="091D5D"/>
                </a:solidFill>
                <a:latin typeface="Arial"/>
                <a:cs typeface="Arial"/>
              </a:rPr>
              <a:t>s, </a:t>
            </a:r>
            <a:r>
              <a:rPr sz="1600" spc="-10" dirty="0">
                <a:solidFill>
                  <a:srgbClr val="091D5D"/>
                </a:solidFill>
                <a:latin typeface="Arial"/>
                <a:cs typeface="Arial"/>
              </a:rPr>
              <a:t>feel</a:t>
            </a:r>
            <a:r>
              <a:rPr sz="1600" dirty="0">
                <a:solidFill>
                  <a:srgbClr val="091D5D"/>
                </a:solidFill>
                <a:latin typeface="Arial"/>
                <a:cs typeface="Arial"/>
              </a:rPr>
              <a:t> </a:t>
            </a:r>
            <a:r>
              <a:rPr sz="1600" spc="-5" dirty="0">
                <a:solidFill>
                  <a:srgbClr val="091D5D"/>
                </a:solidFill>
                <a:latin typeface="Arial"/>
                <a:cs typeface="Arial"/>
              </a:rPr>
              <a:t>f</a:t>
            </a:r>
            <a:r>
              <a:rPr sz="1600" spc="-15" dirty="0">
                <a:solidFill>
                  <a:srgbClr val="091D5D"/>
                </a:solidFill>
                <a:latin typeface="Arial"/>
                <a:cs typeface="Arial"/>
              </a:rPr>
              <a:t>r</a:t>
            </a:r>
            <a:r>
              <a:rPr sz="1600" spc="-10" dirty="0">
                <a:solidFill>
                  <a:srgbClr val="091D5D"/>
                </a:solidFill>
                <a:latin typeface="Arial"/>
                <a:cs typeface="Arial"/>
              </a:rPr>
              <a:t>ee</a:t>
            </a:r>
            <a:r>
              <a:rPr sz="1600" spc="20" dirty="0">
                <a:solidFill>
                  <a:srgbClr val="091D5D"/>
                </a:solidFill>
                <a:latin typeface="Arial"/>
                <a:cs typeface="Arial"/>
              </a:rPr>
              <a:t> </a:t>
            </a:r>
            <a:r>
              <a:rPr sz="1600" spc="-10" dirty="0">
                <a:solidFill>
                  <a:srgbClr val="091D5D"/>
                </a:solidFill>
                <a:latin typeface="Arial"/>
                <a:cs typeface="Arial"/>
              </a:rPr>
              <a:t>to</a:t>
            </a:r>
            <a:r>
              <a:rPr sz="1600" spc="10" dirty="0">
                <a:solidFill>
                  <a:srgbClr val="091D5D"/>
                </a:solidFill>
                <a:latin typeface="Arial"/>
                <a:cs typeface="Arial"/>
              </a:rPr>
              <a:t> </a:t>
            </a:r>
            <a:r>
              <a:rPr sz="1600" spc="-5" dirty="0">
                <a:solidFill>
                  <a:srgbClr val="091D5D"/>
                </a:solidFill>
                <a:latin typeface="Arial"/>
                <a:cs typeface="Arial"/>
              </a:rPr>
              <a:t>c</a:t>
            </a:r>
            <a:r>
              <a:rPr sz="1600" spc="-10" dirty="0">
                <a:solidFill>
                  <a:srgbClr val="091D5D"/>
                </a:solidFill>
                <a:latin typeface="Arial"/>
                <a:cs typeface="Arial"/>
              </a:rPr>
              <a:t>onta</a:t>
            </a:r>
            <a:r>
              <a:rPr sz="1600" spc="-5" dirty="0">
                <a:solidFill>
                  <a:srgbClr val="091D5D"/>
                </a:solidFill>
                <a:latin typeface="Arial"/>
                <a:cs typeface="Arial"/>
              </a:rPr>
              <a:t>ct </a:t>
            </a:r>
            <a:r>
              <a:rPr sz="1600" spc="-10" dirty="0">
                <a:solidFill>
                  <a:srgbClr val="091D5D"/>
                </a:solidFill>
                <a:latin typeface="Arial"/>
                <a:cs typeface="Arial"/>
              </a:rPr>
              <a:t>the</a:t>
            </a:r>
            <a:r>
              <a:rPr sz="1600" spc="10" dirty="0">
                <a:solidFill>
                  <a:srgbClr val="091D5D"/>
                </a:solidFill>
                <a:latin typeface="Arial"/>
                <a:cs typeface="Arial"/>
              </a:rPr>
              <a:t> </a:t>
            </a:r>
            <a:r>
              <a:rPr sz="1600" spc="-15" dirty="0">
                <a:solidFill>
                  <a:srgbClr val="091D5D"/>
                </a:solidFill>
                <a:latin typeface="Arial"/>
                <a:cs typeface="Arial"/>
              </a:rPr>
              <a:t>DDS</a:t>
            </a:r>
            <a:r>
              <a:rPr sz="1600" dirty="0">
                <a:solidFill>
                  <a:srgbClr val="091D5D"/>
                </a:solidFill>
                <a:latin typeface="Arial"/>
                <a:cs typeface="Arial"/>
              </a:rPr>
              <a:t> </a:t>
            </a:r>
            <a:r>
              <a:rPr sz="1600" spc="-15" dirty="0">
                <a:solidFill>
                  <a:srgbClr val="091D5D"/>
                </a:solidFill>
                <a:latin typeface="Arial"/>
                <a:cs typeface="Arial"/>
              </a:rPr>
              <a:t>He</a:t>
            </a:r>
            <a:r>
              <a:rPr sz="1600" dirty="0">
                <a:solidFill>
                  <a:srgbClr val="091D5D"/>
                </a:solidFill>
                <a:latin typeface="Arial"/>
                <a:cs typeface="Arial"/>
              </a:rPr>
              <a:t>l</a:t>
            </a:r>
            <a:r>
              <a:rPr sz="1600" spc="-10" dirty="0">
                <a:solidFill>
                  <a:srgbClr val="091D5D"/>
                </a:solidFill>
                <a:latin typeface="Arial"/>
                <a:cs typeface="Arial"/>
              </a:rPr>
              <a:t>p</a:t>
            </a:r>
            <a:r>
              <a:rPr sz="1600" spc="-15" dirty="0">
                <a:solidFill>
                  <a:srgbClr val="091D5D"/>
                </a:solidFill>
                <a:latin typeface="Arial"/>
                <a:cs typeface="Arial"/>
              </a:rPr>
              <a:t> De</a:t>
            </a:r>
            <a:r>
              <a:rPr sz="1600" spc="-5" dirty="0">
                <a:solidFill>
                  <a:srgbClr val="091D5D"/>
                </a:solidFill>
                <a:latin typeface="Arial"/>
                <a:cs typeface="Arial"/>
              </a:rPr>
              <a:t>s</a:t>
            </a:r>
            <a:r>
              <a:rPr sz="1600" spc="-10" dirty="0">
                <a:solidFill>
                  <a:srgbClr val="091D5D"/>
                </a:solidFill>
                <a:latin typeface="Arial"/>
                <a:cs typeface="Arial"/>
              </a:rPr>
              <a:t>k</a:t>
            </a:r>
            <a:endParaRPr sz="1600" dirty="0">
              <a:latin typeface="Arial"/>
              <a:cs typeface="Arial"/>
            </a:endParaRPr>
          </a:p>
          <a:p>
            <a:pPr marL="590550">
              <a:lnSpc>
                <a:spcPct val="100000"/>
              </a:lnSpc>
              <a:spcBef>
                <a:spcPts val="600"/>
              </a:spcBef>
              <a:tabLst>
                <a:tab pos="876935" algn="l"/>
              </a:tabLst>
            </a:pPr>
            <a:r>
              <a:rPr sz="1600" spc="-10" dirty="0" smtClean="0">
                <a:solidFill>
                  <a:srgbClr val="091D5D"/>
                </a:solidFill>
                <a:latin typeface="Arial"/>
                <a:cs typeface="Arial"/>
              </a:rPr>
              <a:t>‒	</a:t>
            </a:r>
            <a:r>
              <a:rPr lang="en-US" sz="1600" spc="-10" dirty="0">
                <a:solidFill>
                  <a:srgbClr val="091D5D"/>
                </a:solidFill>
                <a:latin typeface="Arial"/>
                <a:cs typeface="Arial"/>
              </a:rPr>
              <a:t>617-994-5050**</a:t>
            </a:r>
            <a:endParaRPr sz="1600" spc="-10" dirty="0">
              <a:solidFill>
                <a:srgbClr val="091D5D"/>
              </a:solidFill>
              <a:latin typeface="Arial"/>
              <a:cs typeface="Arial"/>
            </a:endParaRPr>
          </a:p>
          <a:p>
            <a:pPr marL="876300" lvl="1" indent="-286385">
              <a:lnSpc>
                <a:spcPct val="100000"/>
              </a:lnSpc>
              <a:spcBef>
                <a:spcPts val="600"/>
              </a:spcBef>
              <a:buClr>
                <a:srgbClr val="091D5D"/>
              </a:buClr>
              <a:buFont typeface="Arial"/>
              <a:buChar char="–"/>
              <a:tabLst>
                <a:tab pos="876935" algn="l"/>
              </a:tabLst>
            </a:pPr>
            <a:r>
              <a:rPr sz="1600" spc="-10" dirty="0">
                <a:solidFill>
                  <a:srgbClr val="091D5D"/>
                </a:solidFill>
                <a:latin typeface="Arial"/>
                <a:cs typeface="Arial"/>
                <a:hlinkClick r:id="rId3"/>
              </a:rPr>
              <a:t>dds.customerservices@state.ma.us</a:t>
            </a:r>
            <a:endParaRPr sz="1600" spc="-10" dirty="0">
              <a:solidFill>
                <a:srgbClr val="091D5D"/>
              </a:solidFill>
              <a:latin typeface="Arial"/>
              <a:cs typeface="Arial"/>
            </a:endParaRPr>
          </a:p>
          <a:p>
            <a:pPr marL="876300" lvl="1" indent="-286385">
              <a:lnSpc>
                <a:spcPct val="100000"/>
              </a:lnSpc>
              <a:spcBef>
                <a:spcPts val="600"/>
              </a:spcBef>
              <a:buClr>
                <a:srgbClr val="091D5D"/>
              </a:buClr>
              <a:buFont typeface="Arial"/>
              <a:buChar char="–"/>
              <a:tabLst>
                <a:tab pos="876935" algn="l"/>
              </a:tabLst>
            </a:pPr>
            <a:r>
              <a:rPr sz="1600" spc="-10" dirty="0">
                <a:solidFill>
                  <a:srgbClr val="091D5D"/>
                </a:solidFill>
                <a:latin typeface="Arial"/>
                <a:cs typeface="Arial"/>
              </a:rPr>
              <a:t>Hours of operation: 7AM – 7PM M-F</a:t>
            </a:r>
            <a:endParaRPr lang="en-US" sz="1600" spc="-10" dirty="0">
              <a:solidFill>
                <a:srgbClr val="091D5D"/>
              </a:solidFill>
              <a:latin typeface="Arial"/>
              <a:cs typeface="Arial"/>
            </a:endParaRPr>
          </a:p>
          <a:p>
            <a:pPr marL="132715">
              <a:spcBef>
                <a:spcPts val="600"/>
              </a:spcBef>
              <a:buClr>
                <a:srgbClr val="091D5D"/>
              </a:buClr>
              <a:tabLst>
                <a:tab pos="876935" algn="l"/>
              </a:tabLst>
            </a:pPr>
            <a:r>
              <a:rPr lang="en-US" sz="1600" spc="-10" dirty="0" smtClean="0">
                <a:solidFill>
                  <a:srgbClr val="091D5D"/>
                </a:solidFill>
                <a:latin typeface="Arial"/>
                <a:cs typeface="Arial"/>
              </a:rPr>
              <a:t>**Please </a:t>
            </a:r>
            <a:r>
              <a:rPr lang="en-US" sz="1600" spc="-10" dirty="0">
                <a:solidFill>
                  <a:srgbClr val="091D5D"/>
                </a:solidFill>
                <a:latin typeface="Arial"/>
                <a:cs typeface="Arial"/>
              </a:rPr>
              <a:t>note </a:t>
            </a:r>
            <a:r>
              <a:rPr lang="en-US" sz="1600" spc="-10" dirty="0" smtClean="0">
                <a:solidFill>
                  <a:srgbClr val="091D5D"/>
                </a:solidFill>
                <a:latin typeface="Arial"/>
                <a:cs typeface="Arial"/>
              </a:rPr>
              <a:t>that, as </a:t>
            </a:r>
            <a:r>
              <a:rPr lang="en-US" sz="1600" spc="-10" dirty="0">
                <a:solidFill>
                  <a:srgbClr val="091D5D"/>
                </a:solidFill>
                <a:latin typeface="Arial"/>
                <a:cs typeface="Arial"/>
              </a:rPr>
              <a:t>of </a:t>
            </a:r>
            <a:r>
              <a:rPr lang="en-US" sz="1600" spc="-10" dirty="0" smtClean="0">
                <a:solidFill>
                  <a:srgbClr val="091D5D"/>
                </a:solidFill>
                <a:latin typeface="Arial"/>
                <a:cs typeface="Arial"/>
              </a:rPr>
              <a:t>6/1/2015, the </a:t>
            </a:r>
            <a:r>
              <a:rPr lang="en-US" sz="1600" spc="-10" dirty="0">
                <a:solidFill>
                  <a:srgbClr val="091D5D"/>
                </a:solidFill>
                <a:latin typeface="Arial"/>
                <a:cs typeface="Arial"/>
              </a:rPr>
              <a:t>help desk phone </a:t>
            </a:r>
            <a:r>
              <a:rPr lang="en-US" sz="1600" spc="-10" dirty="0" smtClean="0">
                <a:solidFill>
                  <a:srgbClr val="091D5D"/>
                </a:solidFill>
                <a:latin typeface="Arial"/>
                <a:cs typeface="Arial"/>
              </a:rPr>
              <a:t>number was changed to the above. </a:t>
            </a:r>
            <a:endParaRPr lang="en-US" sz="1600" spc="-10" dirty="0">
              <a:solidFill>
                <a:srgbClr val="091D5D"/>
              </a:solidFill>
              <a:latin typeface="Arial"/>
              <a:cs typeface="Arial"/>
            </a:endParaRPr>
          </a:p>
        </p:txBody>
      </p:sp>
      <p:sp>
        <p:nvSpPr>
          <p:cNvPr id="8" name="Slide Number Placeholder 7"/>
          <p:cNvSpPr>
            <a:spLocks noGrp="1"/>
          </p:cNvSpPr>
          <p:nvPr>
            <p:ph type="sldNum" sz="quarter" idx="7"/>
          </p:nvPr>
        </p:nvSpPr>
        <p:spPr/>
        <p:txBody>
          <a:bodyPr/>
          <a:lstStyle/>
          <a:p>
            <a:pPr algn="r"/>
            <a:fld id="{81D60167-4931-47E6-BA6A-407CBD079E47}" type="slidenum">
              <a:rPr lang="en-US" smtClean="0"/>
              <a:pPr algn="r"/>
              <a:t>19</a:t>
            </a:fld>
            <a:endParaRPr lang="en-US" dirty="0"/>
          </a:p>
        </p:txBody>
      </p:sp>
    </p:spTree>
    <p:extLst>
      <p:ext uri="{BB962C8B-B14F-4D97-AF65-F5344CB8AC3E}">
        <p14:creationId xmlns:p14="http://schemas.microsoft.com/office/powerpoint/2010/main" val="4021223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733348" cy="369332"/>
          </a:xfrm>
          <a:prstGeom prst="rect">
            <a:avLst/>
          </a:prstGeom>
        </p:spPr>
        <p:txBody>
          <a:bodyPr vert="horz" wrap="square" lIns="0" tIns="0" rIns="0" bIns="0" rtlCol="0">
            <a:spAutoFit/>
          </a:bodyPr>
          <a:lstStyle/>
          <a:p>
            <a:pPr marL="12700"/>
            <a:r>
              <a:rPr lang="en-US" sz="2400" b="1" spc="-5" dirty="0" smtClean="0">
                <a:solidFill>
                  <a:srgbClr val="FFFFFF"/>
                </a:solidFill>
                <a:latin typeface="Arial"/>
                <a:cs typeface="Arial"/>
              </a:rPr>
              <a:t>Chapter</a:t>
            </a:r>
            <a:r>
              <a:rPr sz="2400" b="1" dirty="0" smtClean="0">
                <a:solidFill>
                  <a:srgbClr val="FFFFFF"/>
                </a:solidFill>
                <a:latin typeface="Arial"/>
                <a:cs typeface="Arial"/>
              </a:rPr>
              <a:t> </a:t>
            </a:r>
            <a:r>
              <a:rPr lang="en-US" sz="2400" b="1" dirty="0">
                <a:solidFill>
                  <a:srgbClr val="FFFFFF"/>
                </a:solidFill>
                <a:latin typeface="Arial"/>
                <a:cs typeface="Arial"/>
              </a:rPr>
              <a:t>7</a:t>
            </a:r>
            <a:r>
              <a:rPr sz="2400" b="1" dirty="0" smtClean="0">
                <a:solidFill>
                  <a:srgbClr val="FFFFFF"/>
                </a:solidFill>
                <a:latin typeface="Arial"/>
                <a:cs typeface="Arial"/>
              </a:rPr>
              <a:t>:</a:t>
            </a:r>
            <a:r>
              <a:rPr lang="en-US" sz="2400" b="1" spc="5" dirty="0" smtClean="0">
                <a:solidFill>
                  <a:srgbClr val="FFFFFF"/>
                </a:solidFill>
                <a:latin typeface="Arial"/>
                <a:cs typeface="Arial"/>
              </a:rPr>
              <a:t> </a:t>
            </a:r>
            <a:r>
              <a:rPr lang="en-US" sz="2400" b="1" dirty="0" smtClean="0">
                <a:solidFill>
                  <a:srgbClr val="FFFFFF"/>
                </a:solidFill>
                <a:latin typeface="Arial"/>
                <a:cs typeface="Arial"/>
              </a:rPr>
              <a:t>Additional Functionality and Conclusion  </a:t>
            </a:r>
            <a:endParaRPr sz="2400" dirty="0">
              <a:solidFill>
                <a:prstClr val="black"/>
              </a:solidFill>
              <a:latin typeface="Arial"/>
              <a:cs typeface="Arial"/>
            </a:endParaRPr>
          </a:p>
        </p:txBody>
      </p:sp>
      <p:grpSp>
        <p:nvGrpSpPr>
          <p:cNvPr id="24" name="Group 23"/>
          <p:cNvGrpSpPr/>
          <p:nvPr/>
        </p:nvGrpSpPr>
        <p:grpSpPr>
          <a:xfrm>
            <a:off x="984885" y="6345935"/>
            <a:ext cx="7174230" cy="408658"/>
            <a:chOff x="1998345" y="6345935"/>
            <a:chExt cx="7174230" cy="408658"/>
          </a:xfrm>
        </p:grpSpPr>
        <p:grpSp>
          <p:nvGrpSpPr>
            <p:cNvPr id="25" name="Group 24"/>
            <p:cNvGrpSpPr/>
            <p:nvPr/>
          </p:nvGrpSpPr>
          <p:grpSpPr>
            <a:xfrm>
              <a:off x="1998345" y="6345935"/>
              <a:ext cx="7174230" cy="408658"/>
              <a:chOff x="1998345" y="6345935"/>
              <a:chExt cx="7174230" cy="408658"/>
            </a:xfrm>
          </p:grpSpPr>
          <p:grpSp>
            <p:nvGrpSpPr>
              <p:cNvPr id="28" name="Group 27"/>
              <p:cNvGrpSpPr/>
              <p:nvPr/>
            </p:nvGrpSpPr>
            <p:grpSpPr>
              <a:xfrm>
                <a:off x="1998345" y="6345935"/>
                <a:ext cx="5147310" cy="408658"/>
                <a:chOff x="2503170" y="6483096"/>
                <a:chExt cx="5147310" cy="408658"/>
              </a:xfrm>
            </p:grpSpPr>
            <p:sp>
              <p:nvSpPr>
                <p:cNvPr id="31"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solidFill>
                      <a:prstClr val="black"/>
                    </a:solidFill>
                  </a:endParaRPr>
                </a:p>
              </p:txBody>
            </p:sp>
            <p:sp>
              <p:nvSpPr>
                <p:cNvPr id="32" name="object 4"/>
                <p:cNvSpPr txBox="1"/>
                <p:nvPr/>
              </p:nvSpPr>
              <p:spPr>
                <a:xfrm>
                  <a:off x="2721699" y="6546172"/>
                  <a:ext cx="592455" cy="338554"/>
                </a:xfrm>
                <a:prstGeom prst="rect">
                  <a:avLst/>
                </a:prstGeom>
              </p:spPr>
              <p:txBody>
                <a:bodyPr vert="horz" wrap="square" lIns="0" tIns="0" rIns="0" bIns="0" rtlCol="0">
                  <a:spAutoFit/>
                </a:bodyPr>
                <a:lstStyle/>
                <a:p>
                  <a:pPr marL="12700"/>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1</a:t>
                  </a:r>
                </a:p>
              </p:txBody>
            </p:sp>
            <p:sp>
              <p:nvSpPr>
                <p:cNvPr id="33"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34" name="object 6"/>
                <p:cNvSpPr txBox="1"/>
                <p:nvPr/>
              </p:nvSpPr>
              <p:spPr>
                <a:xfrm>
                  <a:off x="3768805" y="6546172"/>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2</a:t>
                  </a:r>
                  <a:endParaRPr sz="1100" dirty="0">
                    <a:solidFill>
                      <a:prstClr val="black"/>
                    </a:solidFill>
                    <a:latin typeface="Arial"/>
                    <a:cs typeface="Arial"/>
                  </a:endParaRPr>
                </a:p>
              </p:txBody>
            </p:sp>
            <p:sp>
              <p:nvSpPr>
                <p:cNvPr id="35"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solidFill>
                      <a:prstClr val="black"/>
                    </a:solidFill>
                  </a:endParaRPr>
                </a:p>
              </p:txBody>
            </p:sp>
            <p:sp>
              <p:nvSpPr>
                <p:cNvPr id="36" name="object 8"/>
                <p:cNvSpPr txBox="1"/>
                <p:nvPr/>
              </p:nvSpPr>
              <p:spPr>
                <a:xfrm>
                  <a:off x="4782027" y="6546172"/>
                  <a:ext cx="592455" cy="338554"/>
                </a:xfrm>
                <a:prstGeom prst="rect">
                  <a:avLst/>
                </a:prstGeom>
              </p:spPr>
              <p:txBody>
                <a:bodyPr vert="horz" wrap="square" lIns="0" tIns="0" rIns="0" bIns="0" rtlCol="0">
                  <a:spAutoFit/>
                </a:bodyPr>
                <a:lstStyle/>
                <a:p>
                  <a:pPr marL="12700"/>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3</a:t>
                  </a:r>
                </a:p>
              </p:txBody>
            </p:sp>
            <p:sp>
              <p:nvSpPr>
                <p:cNvPr id="37"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38" name="object 10"/>
                <p:cNvSpPr txBox="1"/>
                <p:nvPr/>
              </p:nvSpPr>
              <p:spPr>
                <a:xfrm>
                  <a:off x="5795248" y="6546172"/>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4</a:t>
                  </a:r>
                  <a:endParaRPr sz="1100" dirty="0">
                    <a:solidFill>
                      <a:prstClr val="black"/>
                    </a:solidFill>
                    <a:latin typeface="Arial"/>
                    <a:cs typeface="Arial"/>
                  </a:endParaRPr>
                </a:p>
              </p:txBody>
            </p:sp>
            <p:sp>
              <p:nvSpPr>
                <p:cNvPr id="39"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40" name="object 10"/>
                <p:cNvSpPr txBox="1"/>
                <p:nvPr/>
              </p:nvSpPr>
              <p:spPr>
                <a:xfrm>
                  <a:off x="6804897" y="6553200"/>
                  <a:ext cx="592455" cy="338554"/>
                </a:xfrm>
                <a:prstGeom prst="rect">
                  <a:avLst/>
                </a:prstGeom>
              </p:spPr>
              <p:txBody>
                <a:bodyPr vert="horz" wrap="square" lIns="0" tIns="0" rIns="0" bIns="0" rtlCol="0">
                  <a:spAutoFit/>
                </a:bodyPr>
                <a:lstStyle/>
                <a:p>
                  <a:pPr marL="12700"/>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lang="en-US" sz="1100" dirty="0">
                      <a:solidFill>
                        <a:srgbClr val="1F497D"/>
                      </a:solidFill>
                      <a:latin typeface="Arial"/>
                      <a:cs typeface="Arial"/>
                    </a:rPr>
                    <a:t>5</a:t>
                  </a:r>
                  <a:endParaRPr sz="1100" dirty="0">
                    <a:solidFill>
                      <a:prstClr val="black"/>
                    </a:solidFill>
                    <a:latin typeface="Arial"/>
                    <a:cs typeface="Arial"/>
                  </a:endParaRPr>
                </a:p>
              </p:txBody>
            </p:sp>
          </p:grpSp>
          <p:sp>
            <p:nvSpPr>
              <p:cNvPr id="29"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solidFill>
                    <a:prstClr val="black"/>
                  </a:solidFill>
                </a:endParaRPr>
              </a:p>
            </p:txBody>
          </p:sp>
          <p:sp>
            <p:nvSpPr>
              <p:cNvPr id="30"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92D050"/>
              </a:solidFill>
            </p:spPr>
            <p:txBody>
              <a:bodyPr wrap="square" lIns="0" tIns="0" rIns="0" bIns="0" rtlCol="0"/>
              <a:lstStyle/>
              <a:p>
                <a:endParaRPr dirty="0">
                  <a:solidFill>
                    <a:prstClr val="black"/>
                  </a:solidFill>
                </a:endParaRPr>
              </a:p>
            </p:txBody>
          </p:sp>
        </p:grpSp>
        <p:sp>
          <p:nvSpPr>
            <p:cNvPr id="26" name="TextBox 25"/>
            <p:cNvSpPr txBox="1"/>
            <p:nvPr/>
          </p:nvSpPr>
          <p:spPr>
            <a:xfrm>
              <a:off x="7228028"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6</a:t>
              </a:r>
              <a:endParaRPr lang="en-US" sz="1100" dirty="0">
                <a:solidFill>
                  <a:srgbClr val="002060"/>
                </a:solidFill>
                <a:latin typeface="Arial" panose="020B0604020202020204" pitchFamily="34" charset="0"/>
                <a:cs typeface="Arial" panose="020B0604020202020204" pitchFamily="34" charset="0"/>
              </a:endParaRPr>
            </a:p>
          </p:txBody>
        </p:sp>
        <p:sp>
          <p:nvSpPr>
            <p:cNvPr id="27" name="TextBox 26"/>
            <p:cNvSpPr txBox="1"/>
            <p:nvPr/>
          </p:nvSpPr>
          <p:spPr>
            <a:xfrm>
              <a:off x="8244124" y="6369872"/>
              <a:ext cx="838200" cy="261610"/>
            </a:xfrm>
            <a:prstGeom prst="rect">
              <a:avLst/>
            </a:prstGeom>
            <a:noFill/>
          </p:spPr>
          <p:txBody>
            <a:bodyPr wrap="square" rtlCol="0">
              <a:spAutoFit/>
            </a:bodyPr>
            <a:lstStyle/>
            <a:p>
              <a:r>
                <a:rPr lang="en-US" sz="1100" dirty="0" smtClean="0">
                  <a:solidFill>
                    <a:prstClr val="white"/>
                  </a:solidFill>
                  <a:latin typeface="Arial" panose="020B0604020202020204" pitchFamily="34" charset="0"/>
                  <a:cs typeface="Arial" panose="020B0604020202020204" pitchFamily="34" charset="0"/>
                </a:rPr>
                <a:t>Chapter 7</a:t>
              </a:r>
              <a:endParaRPr lang="en-US" sz="1100" dirty="0">
                <a:solidFill>
                  <a:prstClr val="white"/>
                </a:solidFill>
                <a:latin typeface="Arial" panose="020B0604020202020204" pitchFamily="34" charset="0"/>
                <a:cs typeface="Arial" panose="020B0604020202020204" pitchFamily="34" charset="0"/>
              </a:endParaRPr>
            </a:p>
          </p:txBody>
        </p:sp>
      </p:grpSp>
      <p:sp>
        <p:nvSpPr>
          <p:cNvPr id="3" name="Slide Number Placeholder 2"/>
          <p:cNvSpPr>
            <a:spLocks noGrp="1"/>
          </p:cNvSpPr>
          <p:nvPr>
            <p:ph type="sldNum" sz="quarter" idx="7"/>
          </p:nvPr>
        </p:nvSpPr>
        <p:spPr/>
        <p:txBody>
          <a:bodyPr/>
          <a:lstStyle/>
          <a:p>
            <a:pPr algn="r"/>
            <a:fld id="{81D60167-4931-47E6-BA6A-407CBD079E47}" type="slidenum">
              <a:rPr lang="en-US" smtClean="0"/>
              <a:pPr algn="r"/>
              <a:t>2</a:t>
            </a:fld>
            <a:endParaRPr lang="en-US" dirty="0"/>
          </a:p>
        </p:txBody>
      </p:sp>
    </p:spTree>
    <p:extLst>
      <p:ext uri="{BB962C8B-B14F-4D97-AF65-F5344CB8AC3E}">
        <p14:creationId xmlns:p14="http://schemas.microsoft.com/office/powerpoint/2010/main" val="332286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spc="10" dirty="0" smtClean="0"/>
              <a:t>7</a:t>
            </a:r>
            <a:r>
              <a:rPr dirty="0" smtClean="0"/>
              <a:t> </a:t>
            </a:r>
            <a:r>
              <a:rPr lang="en-US" spc="-5" dirty="0" smtClean="0"/>
              <a:t>Overview</a:t>
            </a:r>
            <a:endParaRPr spc="-5" dirty="0"/>
          </a:p>
        </p:txBody>
      </p:sp>
      <p:sp>
        <p:nvSpPr>
          <p:cNvPr id="4" name="object 4"/>
          <p:cNvSpPr txBox="1"/>
          <p:nvPr/>
        </p:nvSpPr>
        <p:spPr>
          <a:xfrm>
            <a:off x="535761" y="1188506"/>
            <a:ext cx="7543800" cy="2031325"/>
          </a:xfrm>
          <a:prstGeom prst="rect">
            <a:avLst/>
          </a:prstGeom>
        </p:spPr>
        <p:txBody>
          <a:bodyPr vert="horz" wrap="square" lIns="0" tIns="0" rIns="0" bIns="0" rtlCol="0">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lang="en-US" sz="1600" b="1" spc="20" dirty="0" smtClean="0">
                <a:solidFill>
                  <a:srgbClr val="091D5D"/>
                </a:solidFill>
                <a:latin typeface="Arial"/>
                <a:cs typeface="Arial"/>
              </a:rPr>
              <a:t>will </a:t>
            </a:r>
            <a:r>
              <a:rPr sz="1600" b="1" spc="-10" dirty="0" smtClean="0">
                <a:solidFill>
                  <a:srgbClr val="091D5D"/>
                </a:solidFill>
                <a:latin typeface="Arial"/>
                <a:cs typeface="Arial"/>
              </a:rPr>
              <a:t>c</a:t>
            </a:r>
            <a:r>
              <a:rPr sz="1600" b="1" spc="-15" dirty="0" smtClean="0">
                <a:solidFill>
                  <a:srgbClr val="091D5D"/>
                </a:solidFill>
                <a:latin typeface="Arial"/>
                <a:cs typeface="Arial"/>
              </a:rPr>
              <a:t>o</a:t>
            </a:r>
            <a:r>
              <a:rPr sz="1600" b="1" spc="-50" dirty="0" smtClean="0">
                <a:solidFill>
                  <a:srgbClr val="091D5D"/>
                </a:solidFill>
                <a:latin typeface="Arial"/>
                <a:cs typeface="Arial"/>
              </a:rPr>
              <a:t>v</a:t>
            </a:r>
            <a:r>
              <a:rPr sz="1600" b="1" spc="-10" dirty="0" smtClean="0">
                <a:solidFill>
                  <a:srgbClr val="091D5D"/>
                </a:solidFill>
                <a:latin typeface="Arial"/>
                <a:cs typeface="Arial"/>
              </a:rPr>
              <a:t>er:</a:t>
            </a:r>
            <a:endParaRPr lang="en-US" sz="1600" b="1" spc="-10" dirty="0" smtClean="0">
              <a:solidFill>
                <a:srgbClr val="091D5D"/>
              </a:solidFill>
              <a:latin typeface="Arial"/>
              <a:cs typeface="Arial"/>
            </a:endParaRPr>
          </a:p>
          <a:p>
            <a:pPr marL="12700">
              <a:lnSpc>
                <a:spcPct val="100000"/>
              </a:lnSpc>
            </a:pPr>
            <a:endParaRPr lang="en-US" sz="1600" b="1" spc="-10" dirty="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a:solidFill>
                  <a:srgbClr val="091D5D"/>
                </a:solidFill>
                <a:latin typeface="Arial"/>
                <a:cs typeface="Arial"/>
              </a:rPr>
              <a:t>Internal Provider Workflow Enhancement </a:t>
            </a: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Additional Enhancements</a:t>
            </a:r>
          </a:p>
          <a:p>
            <a:pPr marL="299085" indent="-286385">
              <a:spcBef>
                <a:spcPts val="600"/>
              </a:spcBef>
              <a:buClr>
                <a:srgbClr val="091D5D"/>
              </a:buClr>
              <a:buFont typeface="Arial"/>
              <a:buChar char="•"/>
              <a:tabLst>
                <a:tab pos="299720" algn="l"/>
              </a:tabLst>
            </a:pPr>
            <a:r>
              <a:rPr lang="en-US" sz="1600" spc="-10" dirty="0">
                <a:solidFill>
                  <a:srgbClr val="091D5D"/>
                </a:solidFill>
                <a:latin typeface="Arial"/>
                <a:cs typeface="Arial"/>
              </a:rPr>
              <a:t>Training Summary and Conclusion </a:t>
            </a:r>
          </a:p>
          <a:p>
            <a:pPr marL="299085" indent="-286385">
              <a:spcBef>
                <a:spcPts val="600"/>
              </a:spcBef>
              <a:buClr>
                <a:srgbClr val="091D5D"/>
              </a:buClr>
              <a:buFont typeface="Arial"/>
              <a:buChar char="•"/>
              <a:tabLst>
                <a:tab pos="299720" algn="l"/>
              </a:tabLst>
            </a:pPr>
            <a:endParaRPr lang="en-US" sz="1600" spc="-10" dirty="0">
              <a:solidFill>
                <a:srgbClr val="091D5D"/>
              </a:solidFill>
              <a:latin typeface="Arial"/>
              <a:cs typeface="Arial"/>
            </a:endParaRPr>
          </a:p>
          <a:p>
            <a:pPr marL="12700">
              <a:lnSpc>
                <a:spcPct val="100000"/>
              </a:lnSpc>
            </a:pPr>
            <a:endParaRPr sz="1600" dirty="0">
              <a:latin typeface="Arial"/>
              <a:cs typeface="Arial"/>
            </a:endParaRPr>
          </a:p>
        </p:txBody>
      </p:sp>
      <p:sp>
        <p:nvSpPr>
          <p:cNvPr id="6" name="Slide Number Placeholder 5"/>
          <p:cNvSpPr>
            <a:spLocks noGrp="1"/>
          </p:cNvSpPr>
          <p:nvPr>
            <p:ph type="sldNum" sz="quarter" idx="7"/>
          </p:nvPr>
        </p:nvSpPr>
        <p:spPr/>
        <p:txBody>
          <a:bodyPr/>
          <a:lstStyle/>
          <a:p>
            <a:pPr algn="r"/>
            <a:fld id="{81D60167-4931-47E6-BA6A-407CBD079E47}" type="slidenum">
              <a:rPr lang="en-US" smtClean="0"/>
              <a:pPr algn="r"/>
              <a:t>3</a:t>
            </a:fld>
            <a:endParaRPr lang="en-US" dirty="0"/>
          </a:p>
        </p:txBody>
      </p:sp>
    </p:spTree>
    <p:extLst>
      <p:ext uri="{BB962C8B-B14F-4D97-AF65-F5344CB8AC3E}">
        <p14:creationId xmlns:p14="http://schemas.microsoft.com/office/powerpoint/2010/main" val="3054223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8229600" cy="369332"/>
          </a:xfrm>
          <a:prstGeom prst="rect">
            <a:avLst/>
          </a:prstGeom>
        </p:spPr>
        <p:txBody>
          <a:bodyPr vert="horz" wrap="square" lIns="0" tIns="0" rIns="0" bIns="0" rtlCol="0">
            <a:spAutoFit/>
          </a:bodyPr>
          <a:lstStyle/>
          <a:p>
            <a:pPr marL="12700"/>
            <a:r>
              <a:rPr lang="en-US" sz="2400" b="1" spc="-5" dirty="0" smtClean="0">
                <a:solidFill>
                  <a:srgbClr val="FFFFFF"/>
                </a:solidFill>
                <a:latin typeface="Arial"/>
                <a:cs typeface="Arial"/>
              </a:rPr>
              <a:t>Internal Provider Workflow Enhancement </a:t>
            </a:r>
            <a:endParaRPr lang="en-US" sz="2400" b="1" spc="-5" dirty="0">
              <a:solidFill>
                <a:srgbClr val="FFFFFF"/>
              </a:solidFill>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4</a:t>
            </a:fld>
            <a:endParaRPr lang="en-US" dirty="0"/>
          </a:p>
        </p:txBody>
      </p:sp>
    </p:spTree>
    <p:extLst>
      <p:ext uri="{BB962C8B-B14F-4D97-AF65-F5344CB8AC3E}">
        <p14:creationId xmlns:p14="http://schemas.microsoft.com/office/powerpoint/2010/main" val="1914992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solidFill>
                <a:prstClr val="black"/>
              </a:solidFill>
            </a:endParaRPr>
          </a:p>
        </p:txBody>
      </p:sp>
      <p:sp>
        <p:nvSpPr>
          <p:cNvPr id="3" name="object 3"/>
          <p:cNvSpPr txBox="1">
            <a:spLocks noGrp="1"/>
          </p:cNvSpPr>
          <p:nvPr>
            <p:ph type="title"/>
          </p:nvPr>
        </p:nvSpPr>
        <p:spPr>
          <a:xfrm>
            <a:off x="546100" y="228600"/>
            <a:ext cx="8254999" cy="612140"/>
          </a:xfrm>
          <a:prstGeom prst="rect">
            <a:avLst/>
          </a:prstGeom>
        </p:spPr>
        <p:txBody>
          <a:bodyPr vert="horz" wrap="square" lIns="0" tIns="0" rIns="0" bIns="0" rtlCol="0">
            <a:spAutoFit/>
          </a:bodyPr>
          <a:lstStyle/>
          <a:p>
            <a:pPr marL="998855">
              <a:lnSpc>
                <a:spcPct val="100000"/>
              </a:lnSpc>
            </a:pPr>
            <a:r>
              <a:rPr lang="en-US" spc="-5" dirty="0" smtClean="0"/>
              <a:t>Internal Provider Workflow Enhancement </a:t>
            </a:r>
            <a:endParaRPr spc="-5" dirty="0"/>
          </a:p>
        </p:txBody>
      </p:sp>
      <p:sp>
        <p:nvSpPr>
          <p:cNvPr id="5" name="Text Placeholder 4"/>
          <p:cNvSpPr>
            <a:spLocks noGrp="1"/>
          </p:cNvSpPr>
          <p:nvPr>
            <p:ph type="body" idx="1"/>
          </p:nvPr>
        </p:nvSpPr>
        <p:spPr>
          <a:xfrm>
            <a:off x="535940" y="1133695"/>
            <a:ext cx="8072119" cy="1292662"/>
          </a:xfrm>
        </p:spPr>
        <p:txBody>
          <a:bodyPr/>
          <a:lstStyle/>
          <a:p>
            <a:r>
              <a:rPr lang="en-US" sz="1400" b="0" kern="1200" spc="-5" dirty="0">
                <a:solidFill>
                  <a:srgbClr val="091D5D"/>
                </a:solidFill>
                <a:latin typeface="Arial"/>
                <a:cs typeface="Arial"/>
              </a:rPr>
              <a:t>Provider Supervisors now have the ability to request </a:t>
            </a:r>
            <a:r>
              <a:rPr lang="en-US" sz="1400" b="0" kern="1200" spc="-5" dirty="0" smtClean="0">
                <a:solidFill>
                  <a:srgbClr val="091D5D"/>
                </a:solidFill>
                <a:latin typeface="Arial"/>
                <a:cs typeface="Arial"/>
              </a:rPr>
              <a:t>internal revisions </a:t>
            </a:r>
            <a:r>
              <a:rPr lang="en-US" sz="1400" b="0" kern="1200" spc="-5" dirty="0">
                <a:solidFill>
                  <a:srgbClr val="091D5D"/>
                </a:solidFill>
                <a:latin typeface="Arial"/>
                <a:cs typeface="Arial"/>
              </a:rPr>
              <a:t>from Data Entry Users</a:t>
            </a:r>
            <a:r>
              <a:rPr lang="en-US" sz="1400" b="0" kern="1200" spc="-5" dirty="0" smtClean="0">
                <a:solidFill>
                  <a:srgbClr val="091D5D"/>
                </a:solidFill>
                <a:latin typeface="Arial"/>
                <a:cs typeface="Arial"/>
              </a:rPr>
              <a:t> </a:t>
            </a:r>
            <a:r>
              <a:rPr lang="en-US" sz="1400" b="0" kern="1200" spc="-5" dirty="0">
                <a:solidFill>
                  <a:srgbClr val="091D5D"/>
                </a:solidFill>
                <a:latin typeface="Arial"/>
                <a:cs typeface="Arial"/>
              </a:rPr>
              <a:t>on Objectives, Assessments, and Progress </a:t>
            </a:r>
            <a:r>
              <a:rPr lang="en-US" sz="1400" b="0" kern="1200" spc="-5" dirty="0" smtClean="0">
                <a:solidFill>
                  <a:srgbClr val="091D5D"/>
                </a:solidFill>
                <a:latin typeface="Arial"/>
                <a:cs typeface="Arial"/>
              </a:rPr>
              <a:t>Summaries. Individuals with the Provider Supervisor role have the option </a:t>
            </a:r>
            <a:r>
              <a:rPr lang="en-US" sz="1400" b="0" kern="1200" spc="-5" dirty="0">
                <a:solidFill>
                  <a:srgbClr val="091D5D"/>
                </a:solidFill>
                <a:latin typeface="Arial"/>
                <a:cs typeface="Arial"/>
              </a:rPr>
              <a:t>to return </a:t>
            </a:r>
            <a:r>
              <a:rPr lang="en-US" sz="1400" b="0" kern="1200" spc="-5" dirty="0" smtClean="0">
                <a:solidFill>
                  <a:srgbClr val="091D5D"/>
                </a:solidFill>
                <a:latin typeface="Arial"/>
                <a:cs typeface="Arial"/>
              </a:rPr>
              <a:t>documents submitted for internal review back to Provider Data Entry Users, </a:t>
            </a:r>
            <a:r>
              <a:rPr lang="en-US" sz="1400" b="0" kern="1200" spc="-5" dirty="0">
                <a:solidFill>
                  <a:srgbClr val="091D5D"/>
                </a:solidFill>
                <a:latin typeface="Arial"/>
                <a:cs typeface="Arial"/>
              </a:rPr>
              <a:t>prior to submitting to </a:t>
            </a:r>
            <a:r>
              <a:rPr lang="en-US" sz="1400" b="0" kern="1200" spc="-5" dirty="0" smtClean="0">
                <a:solidFill>
                  <a:srgbClr val="091D5D"/>
                </a:solidFill>
                <a:latin typeface="Arial"/>
                <a:cs typeface="Arial"/>
              </a:rPr>
              <a:t>DDS</a:t>
            </a:r>
            <a:r>
              <a:rPr lang="en-US" dirty="0" smtClean="0"/>
              <a:t>.</a:t>
            </a:r>
          </a:p>
          <a:p>
            <a:endParaRPr lang="en-US" sz="1400" dirty="0">
              <a:solidFill>
                <a:srgbClr val="FF0000"/>
              </a:solidFill>
              <a:latin typeface="Arial" panose="020B0604020202020204" pitchFamily="34" charset="0"/>
              <a:cs typeface="Arial" panose="020B0604020202020204" pitchFamily="34" charset="0"/>
            </a:endParaRPr>
          </a:p>
          <a:p>
            <a:r>
              <a:rPr lang="en-US" sz="1400" kern="1200" spc="-5" dirty="0">
                <a:solidFill>
                  <a:srgbClr val="091D5D"/>
                </a:solidFill>
                <a:latin typeface="Arial"/>
                <a:cs typeface="Arial"/>
              </a:rPr>
              <a:t>Provider Supervisor View :</a:t>
            </a:r>
          </a:p>
        </p:txBody>
      </p:sp>
      <p:pic>
        <p:nvPicPr>
          <p:cNvPr id="4" name="Picture 3"/>
          <p:cNvPicPr>
            <a:picLocks noChangeAspect="1"/>
          </p:cNvPicPr>
          <p:nvPr/>
        </p:nvPicPr>
        <p:blipFill>
          <a:blip r:embed="rId3"/>
          <a:stretch>
            <a:fillRect/>
          </a:stretch>
        </p:blipFill>
        <p:spPr>
          <a:xfrm>
            <a:off x="228600" y="2592156"/>
            <a:ext cx="8686800" cy="1533285"/>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228600" y="4811241"/>
            <a:ext cx="8686800" cy="1578918"/>
          </a:xfrm>
          <a:prstGeom prst="rect">
            <a:avLst/>
          </a:prstGeom>
          <a:ln>
            <a:solidFill>
              <a:schemeClr val="tx1"/>
            </a:solidFill>
          </a:ln>
        </p:spPr>
      </p:pic>
      <p:sp>
        <p:nvSpPr>
          <p:cNvPr id="9" name="Right Arrow 8"/>
          <p:cNvSpPr/>
          <p:nvPr/>
        </p:nvSpPr>
        <p:spPr>
          <a:xfrm rot="5400000">
            <a:off x="3962400" y="4277841"/>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bject 6"/>
          <p:cNvSpPr/>
          <p:nvPr/>
        </p:nvSpPr>
        <p:spPr>
          <a:xfrm>
            <a:off x="6797040" y="3639214"/>
            <a:ext cx="1066800" cy="3048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solidFill>
                <a:prstClr val="black"/>
              </a:solidFill>
            </a:endParaRPr>
          </a:p>
        </p:txBody>
      </p:sp>
      <p:sp>
        <p:nvSpPr>
          <p:cNvPr id="11" name="object 6"/>
          <p:cNvSpPr/>
          <p:nvPr/>
        </p:nvSpPr>
        <p:spPr>
          <a:xfrm>
            <a:off x="7839456" y="6079263"/>
            <a:ext cx="1066800" cy="304800"/>
          </a:xfrm>
          <a:custGeom>
            <a:avLst/>
            <a:gdLst/>
            <a:ahLst/>
            <a:cxnLst/>
            <a:rect l="l" t="t" r="r" b="b"/>
            <a:pathLst>
              <a:path w="3418840" h="2364104">
                <a:moveTo>
                  <a:pt x="3418332" y="2363724"/>
                </a:moveTo>
                <a:lnTo>
                  <a:pt x="0" y="2363724"/>
                </a:lnTo>
                <a:lnTo>
                  <a:pt x="0" y="0"/>
                </a:lnTo>
                <a:lnTo>
                  <a:pt x="3418332" y="0"/>
                </a:lnTo>
                <a:lnTo>
                  <a:pt x="3418332" y="2363724"/>
                </a:lnTo>
                <a:close/>
              </a:path>
            </a:pathLst>
          </a:custGeom>
          <a:ln w="38100">
            <a:solidFill>
              <a:srgbClr val="00B0F0"/>
            </a:solidFill>
          </a:ln>
        </p:spPr>
        <p:txBody>
          <a:bodyPr wrap="square" lIns="0" tIns="0" rIns="0" bIns="0" rtlCol="0"/>
          <a:lstStyle/>
          <a:p>
            <a:endParaRPr dirty="0">
              <a:solidFill>
                <a:prstClr val="black"/>
              </a:solidFill>
            </a:endParaRPr>
          </a:p>
        </p:txBody>
      </p:sp>
      <p:pic>
        <p:nvPicPr>
          <p:cNvPr id="6" name="Picture 5"/>
          <p:cNvPicPr>
            <a:picLocks noChangeAspect="1"/>
          </p:cNvPicPr>
          <p:nvPr/>
        </p:nvPicPr>
        <p:blipFill>
          <a:blip r:embed="rId5"/>
          <a:stretch>
            <a:fillRect/>
          </a:stretch>
        </p:blipFill>
        <p:spPr>
          <a:xfrm>
            <a:off x="5029200" y="2819399"/>
            <a:ext cx="1752600" cy="240983"/>
          </a:xfrm>
          <a:prstGeom prst="rect">
            <a:avLst/>
          </a:prstGeom>
          <a:ln w="38100">
            <a:solidFill>
              <a:srgbClr val="00A1DE"/>
            </a:solidFill>
          </a:ln>
        </p:spPr>
      </p:pic>
      <p:pic>
        <p:nvPicPr>
          <p:cNvPr id="12" name="Picture 11"/>
          <p:cNvPicPr>
            <a:picLocks noChangeAspect="1"/>
          </p:cNvPicPr>
          <p:nvPr/>
        </p:nvPicPr>
        <p:blipFill rotWithShape="1">
          <a:blip r:embed="rId6"/>
          <a:srcRect t="2719" r="1961" b="28662"/>
          <a:stretch/>
        </p:blipFill>
        <p:spPr>
          <a:xfrm>
            <a:off x="5105400" y="5495108"/>
            <a:ext cx="2023261" cy="219891"/>
          </a:xfrm>
          <a:prstGeom prst="rect">
            <a:avLst/>
          </a:prstGeom>
          <a:ln w="38100">
            <a:solidFill>
              <a:srgbClr val="00A1DE"/>
            </a:solidFill>
          </a:ln>
        </p:spPr>
      </p:pic>
      <p:cxnSp>
        <p:nvCxnSpPr>
          <p:cNvPr id="15" name="Straight Arrow Connector 14"/>
          <p:cNvCxnSpPr/>
          <p:nvPr/>
        </p:nvCxnSpPr>
        <p:spPr>
          <a:xfrm flipH="1" flipV="1">
            <a:off x="7239000" y="5791200"/>
            <a:ext cx="609600" cy="288063"/>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134100" y="3039046"/>
            <a:ext cx="662940" cy="600168"/>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7"/>
          </p:nvPr>
        </p:nvSpPr>
        <p:spPr/>
        <p:txBody>
          <a:bodyPr/>
          <a:lstStyle/>
          <a:p>
            <a:pPr algn="r"/>
            <a:fld id="{81D60167-4931-47E6-BA6A-407CBD079E47}" type="slidenum">
              <a:rPr lang="en-US" smtClean="0"/>
              <a:pPr algn="r"/>
              <a:t>5</a:t>
            </a:fld>
            <a:endParaRPr lang="en-US" dirty="0"/>
          </a:p>
        </p:txBody>
      </p:sp>
    </p:spTree>
    <p:extLst>
      <p:ext uri="{BB962C8B-B14F-4D97-AF65-F5344CB8AC3E}">
        <p14:creationId xmlns:p14="http://schemas.microsoft.com/office/powerpoint/2010/main" val="2679835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848600" cy="369332"/>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Additional Enhancements </a:t>
            </a:r>
            <a:endParaRPr lang="en-US" sz="2400" b="1" spc="-5" dirty="0">
              <a:solidFill>
                <a:srgbClr val="FFFFFF"/>
              </a:solidFill>
              <a:latin typeface="Arial"/>
              <a:cs typeface="Arial"/>
            </a:endParaRPr>
          </a:p>
        </p:txBody>
      </p:sp>
      <p:sp>
        <p:nvSpPr>
          <p:cNvPr id="4" name="Slide Number Placeholder 3"/>
          <p:cNvSpPr>
            <a:spLocks noGrp="1"/>
          </p:cNvSpPr>
          <p:nvPr>
            <p:ph type="sldNum" sz="quarter" idx="7"/>
          </p:nvPr>
        </p:nvSpPr>
        <p:spPr/>
        <p:txBody>
          <a:bodyPr/>
          <a:lstStyle/>
          <a:p>
            <a:pPr algn="r"/>
            <a:fld id="{81D60167-4931-47E6-BA6A-407CBD079E47}" type="slidenum">
              <a:rPr lang="en-US" smtClean="0"/>
              <a:pPr algn="r"/>
              <a:t>6</a:t>
            </a:fld>
            <a:endParaRPr lang="en-US" dirty="0"/>
          </a:p>
        </p:txBody>
      </p:sp>
    </p:spTree>
    <p:extLst>
      <p:ext uri="{BB962C8B-B14F-4D97-AF65-F5344CB8AC3E}">
        <p14:creationId xmlns:p14="http://schemas.microsoft.com/office/powerpoint/2010/main" val="735922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Other Enhancements </a:t>
            </a:r>
            <a:endParaRPr dirty="0"/>
          </a:p>
        </p:txBody>
      </p:sp>
      <p:sp>
        <p:nvSpPr>
          <p:cNvPr id="4" name="object 4"/>
          <p:cNvSpPr txBox="1"/>
          <p:nvPr/>
        </p:nvSpPr>
        <p:spPr>
          <a:xfrm>
            <a:off x="612140" y="1203746"/>
            <a:ext cx="8066405" cy="215444"/>
          </a:xfrm>
          <a:prstGeom prst="rect">
            <a:avLst/>
          </a:prstGeom>
        </p:spPr>
        <p:txBody>
          <a:bodyPr vert="horz" wrap="square" lIns="0" tIns="0" rIns="0" bIns="0" rtlCol="0">
            <a:spAutoFit/>
          </a:bodyPr>
          <a:lstStyle/>
          <a:p>
            <a:pPr lvl="0">
              <a:defRPr/>
            </a:pPr>
            <a:r>
              <a:rPr lang="en-US" sz="1400" b="1" kern="0" dirty="0">
                <a:solidFill>
                  <a:srgbClr val="091D5D"/>
                </a:solidFill>
                <a:latin typeface="Arial"/>
                <a:cs typeface="Arial"/>
              </a:rPr>
              <a:t>Health Care Record and  Health &amp; Dental Assessment – Date Format</a:t>
            </a:r>
          </a:p>
        </p:txBody>
      </p:sp>
      <p:sp>
        <p:nvSpPr>
          <p:cNvPr id="6" name="Slide Number Placeholder 5"/>
          <p:cNvSpPr>
            <a:spLocks noGrp="1"/>
          </p:cNvSpPr>
          <p:nvPr>
            <p:ph type="sldNum" sz="quarter" idx="7"/>
          </p:nvPr>
        </p:nvSpPr>
        <p:spPr/>
        <p:txBody>
          <a:bodyPr/>
          <a:lstStyle/>
          <a:p>
            <a:pPr algn="r"/>
            <a:fld id="{81D60167-4931-47E6-BA6A-407CBD079E47}" type="slidenum">
              <a:rPr lang="en-US" smtClean="0"/>
              <a:pPr algn="r"/>
              <a:t>7</a:t>
            </a:fld>
            <a:endParaRPr lang="en-US" dirty="0"/>
          </a:p>
        </p:txBody>
      </p:sp>
      <p:pic>
        <p:nvPicPr>
          <p:cNvPr id="9" name="Picture 8" descr="C:\Users\ZZIMME~1\AppData\Local\Temp\SNAGHTML50b5ee7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343400"/>
            <a:ext cx="8686800" cy="2026285"/>
          </a:xfrm>
          <a:prstGeom prst="rect">
            <a:avLst/>
          </a:prstGeom>
          <a:noFill/>
          <a:ln>
            <a:solidFill>
              <a:schemeClr val="tx1"/>
            </a:solidFill>
          </a:ln>
        </p:spPr>
      </p:pic>
      <p:sp>
        <p:nvSpPr>
          <p:cNvPr id="10" name="object 26"/>
          <p:cNvSpPr/>
          <p:nvPr/>
        </p:nvSpPr>
        <p:spPr>
          <a:xfrm>
            <a:off x="6629401" y="5226685"/>
            <a:ext cx="1295400" cy="129859"/>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graphicFrame>
        <p:nvGraphicFramePr>
          <p:cNvPr id="15" name="Table 14"/>
          <p:cNvGraphicFramePr>
            <a:graphicFrameLocks noGrp="1"/>
          </p:cNvGraphicFramePr>
          <p:nvPr>
            <p:extLst>
              <p:ext uri="{D42A27DB-BD31-4B8C-83A1-F6EECF244321}">
                <p14:modId xmlns:p14="http://schemas.microsoft.com/office/powerpoint/2010/main" val="4282832574"/>
              </p:ext>
            </p:extLst>
          </p:nvPr>
        </p:nvGraphicFramePr>
        <p:xfrm>
          <a:off x="347028" y="1544437"/>
          <a:ext cx="8449945" cy="2570363"/>
        </p:xfrm>
        <a:graphic>
          <a:graphicData uri="http://schemas.openxmlformats.org/drawingml/2006/table">
            <a:tbl>
              <a:tblPr firstRow="1" bandRow="1">
                <a:tableStyleId>{5C22544A-7EE6-4342-B048-85BDC9FD1C3A}</a:tableStyleId>
              </a:tblPr>
              <a:tblGrid>
                <a:gridCol w="4036445"/>
                <a:gridCol w="4413500"/>
              </a:tblGrid>
              <a:tr h="497723">
                <a:tc>
                  <a:txBody>
                    <a:bodyPr/>
                    <a:lstStyle/>
                    <a:p>
                      <a:r>
                        <a:rPr lang="en-US" sz="1400" dirty="0" smtClean="0">
                          <a:latin typeface="Arial" panose="020B0604020202020204" pitchFamily="34" charset="0"/>
                          <a:cs typeface="Arial" panose="020B0604020202020204" pitchFamily="34" charset="0"/>
                        </a:rPr>
                        <a:t>Previous Functionality</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New Functionality</a:t>
                      </a:r>
                      <a:endParaRPr lang="en-US" sz="1400" dirty="0">
                        <a:latin typeface="Arial" panose="020B0604020202020204" pitchFamily="34" charset="0"/>
                        <a:cs typeface="Arial" panose="020B0604020202020204" pitchFamily="34" charset="0"/>
                      </a:endParaRPr>
                    </a:p>
                  </a:txBody>
                  <a:tcPr/>
                </a:tc>
              </a:tr>
              <a:tr h="20726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Only the year – “yyyy” format- for dates for physical and medical examination dates are entered in the Health Care Record and, after the record has been refreshed, the dates populate in the Health and Dental Assessment.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The Health Care Record has been enhanced to now allow the physical and medical examination dates to be entered in “mm/dd/yyyy” format. Once the user has entered the date in the new format in the HCR and clicked the “Refresh from HCR” button on the Assessments Review Switchboard, the new date format for physical and medical examinations will appear on the H&amp;D assessment. </a:t>
                      </a:r>
                      <a:endParaRPr kumimoji="0" lang="en-US" sz="1400" b="0" i="0" u="none" strike="noStrike" kern="0" cap="none" spc="0" normalizeH="0" baseline="0" dirty="0">
                        <a:ln>
                          <a:noFill/>
                        </a:ln>
                        <a:solidFill>
                          <a:srgbClr val="091D5D"/>
                        </a:solidFill>
                        <a:effectLst/>
                        <a:uLnTx/>
                        <a:uFillTx/>
                        <a:latin typeface="Arial"/>
                        <a:ea typeface="+mn-ea"/>
                        <a:cs typeface="Arial"/>
                      </a:endParaRPr>
                    </a:p>
                  </a:txBody>
                  <a:tcPr/>
                </a:tc>
              </a:tr>
            </a:tbl>
          </a:graphicData>
        </a:graphic>
      </p:graphicFrame>
      <p:cxnSp>
        <p:nvCxnSpPr>
          <p:cNvPr id="12" name="Straight Arrow Connector 11"/>
          <p:cNvCxnSpPr/>
          <p:nvPr/>
        </p:nvCxnSpPr>
        <p:spPr>
          <a:xfrm flipV="1">
            <a:off x="7239000" y="4767944"/>
            <a:ext cx="1" cy="458741"/>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stretch>
            <a:fillRect/>
          </a:stretch>
        </p:blipFill>
        <p:spPr>
          <a:xfrm>
            <a:off x="6019800" y="4571592"/>
            <a:ext cx="2308756" cy="197893"/>
          </a:xfrm>
          <a:prstGeom prst="rect">
            <a:avLst/>
          </a:prstGeom>
          <a:ln w="38100">
            <a:solidFill>
              <a:srgbClr val="00B0F0"/>
            </a:solidFill>
          </a:ln>
        </p:spPr>
      </p:pic>
    </p:spTree>
    <p:extLst>
      <p:ext uri="{BB962C8B-B14F-4D97-AF65-F5344CB8AC3E}">
        <p14:creationId xmlns:p14="http://schemas.microsoft.com/office/powerpoint/2010/main" val="1129040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Other Enhancements </a:t>
            </a:r>
            <a:endParaRPr dirty="0"/>
          </a:p>
        </p:txBody>
      </p:sp>
      <p:sp>
        <p:nvSpPr>
          <p:cNvPr id="4" name="object 4"/>
          <p:cNvSpPr txBox="1"/>
          <p:nvPr/>
        </p:nvSpPr>
        <p:spPr>
          <a:xfrm>
            <a:off x="612140" y="1203746"/>
            <a:ext cx="8066405" cy="215444"/>
          </a:xfrm>
          <a:prstGeom prst="rect">
            <a:avLst/>
          </a:prstGeom>
        </p:spPr>
        <p:txBody>
          <a:bodyPr vert="horz" wrap="square" lIns="0" tIns="0" rIns="0" bIns="0" rtlCol="0">
            <a:spAutoFit/>
          </a:bodyPr>
          <a:lstStyle/>
          <a:p>
            <a:pPr marL="12700" marR="5080">
              <a:lnSpc>
                <a:spcPct val="100000"/>
              </a:lnSpc>
            </a:pPr>
            <a:r>
              <a:rPr lang="en-US" sz="1400" spc="-5" dirty="0" smtClean="0">
                <a:solidFill>
                  <a:srgbClr val="091D5D"/>
                </a:solidFill>
                <a:latin typeface="Arial"/>
                <a:cs typeface="Arial"/>
              </a:rPr>
              <a:t>Below is a list that briefly describes how the new, smaller enhancements will affect HCSIS: </a:t>
            </a:r>
            <a:endParaRPr sz="1400" dirty="0">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4209795497"/>
              </p:ext>
            </p:extLst>
          </p:nvPr>
        </p:nvGraphicFramePr>
        <p:xfrm>
          <a:off x="301942" y="1600200"/>
          <a:ext cx="8686800" cy="2899178"/>
        </p:xfrm>
        <a:graphic>
          <a:graphicData uri="http://schemas.openxmlformats.org/drawingml/2006/table">
            <a:tbl>
              <a:tblPr firstRow="1" bandRow="1">
                <a:tableStyleId>{5C22544A-7EE6-4342-B048-85BDC9FD1C3A}</a:tableStyleId>
              </a:tblPr>
              <a:tblGrid>
                <a:gridCol w="1392297"/>
                <a:gridCol w="3484503"/>
                <a:gridCol w="3810000"/>
              </a:tblGrid>
              <a:tr h="610726">
                <a:tc>
                  <a:txBody>
                    <a:bodyPr/>
                    <a:lstStyle/>
                    <a:p>
                      <a:r>
                        <a:rPr lang="en-US" sz="1400" dirty="0" smtClean="0">
                          <a:latin typeface="Arial" panose="020B0604020202020204" pitchFamily="34" charset="0"/>
                          <a:cs typeface="Arial" panose="020B0604020202020204" pitchFamily="34" charset="0"/>
                        </a:rPr>
                        <a:t>Topic</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Previous Functionality</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New Functionality</a:t>
                      </a:r>
                      <a:endParaRPr lang="en-US" sz="1400" dirty="0">
                        <a:latin typeface="Arial" panose="020B0604020202020204" pitchFamily="34" charset="0"/>
                        <a:cs typeface="Arial" panose="020B0604020202020204" pitchFamily="34" charset="0"/>
                      </a:endParaRPr>
                    </a:p>
                  </a:txBody>
                  <a:tcPr/>
                </a:tc>
              </a:tr>
              <a:tr h="969037">
                <a:tc>
                  <a:txBody>
                    <a:bodyPr/>
                    <a:lstStyle/>
                    <a:p>
                      <a:pPr marL="0"/>
                      <a:r>
                        <a:rPr lang="en-US" sz="1400" b="1" dirty="0" smtClean="0">
                          <a:solidFill>
                            <a:srgbClr val="091D5D"/>
                          </a:solidFill>
                          <a:latin typeface="Arial"/>
                          <a:ea typeface="+mn-ea"/>
                          <a:cs typeface="Arial"/>
                        </a:rPr>
                        <a:t>RICCI Class Member </a:t>
                      </a:r>
                    </a:p>
                    <a:p>
                      <a:pPr marL="0"/>
                      <a:r>
                        <a:rPr lang="en-US" sz="1400" b="1" dirty="0" smtClean="0">
                          <a:solidFill>
                            <a:srgbClr val="091D5D"/>
                          </a:solidFill>
                          <a:latin typeface="Arial"/>
                          <a:ea typeface="+mn-ea"/>
                          <a:cs typeface="Arial"/>
                        </a:rPr>
                        <a:t>ISP Submission</a:t>
                      </a:r>
                    </a:p>
                  </a:txBody>
                  <a:tcPr/>
                </a:tc>
                <a:tc>
                  <a:txBody>
                    <a:bodyPr/>
                    <a:lstStyle/>
                    <a:p>
                      <a:pPr marL="0"/>
                      <a:r>
                        <a:rPr lang="en-US" sz="1400" dirty="0" smtClean="0">
                          <a:solidFill>
                            <a:srgbClr val="091D5D"/>
                          </a:solidFill>
                          <a:latin typeface="Arial"/>
                          <a:ea typeface="+mn-ea"/>
                          <a:cs typeface="Arial"/>
                        </a:rPr>
                        <a:t>The ISP process for RICCI class members had been a paper process</a:t>
                      </a:r>
                      <a:endParaRPr lang="en-US" sz="1400" dirty="0">
                        <a:solidFill>
                          <a:srgbClr val="091D5D"/>
                        </a:solidFill>
                        <a:latin typeface="Arial"/>
                        <a:ea typeface="+mn-ea"/>
                        <a:cs typeface="Aria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noProof="0" dirty="0" smtClean="0">
                          <a:solidFill>
                            <a:srgbClr val="091D5D"/>
                          </a:solidFill>
                          <a:latin typeface="Arial"/>
                          <a:ea typeface="+mn-ea"/>
                          <a:cs typeface="Arial"/>
                        </a:rPr>
                        <a:t>It is now possible to complete the ISP Process for all RICCI class members on HCSIS</a:t>
                      </a:r>
                    </a:p>
                  </a:txBody>
                  <a:tcPr/>
                </a:tc>
              </a:tr>
              <a:tr h="1319415">
                <a:tc>
                  <a:txBody>
                    <a:bodyPr/>
                    <a:lstStyle/>
                    <a:p>
                      <a:pPr marL="0"/>
                      <a:r>
                        <a:rPr lang="en-US" sz="1400" b="1" dirty="0" smtClean="0">
                          <a:solidFill>
                            <a:srgbClr val="091D5D"/>
                          </a:solidFill>
                          <a:latin typeface="Arial"/>
                          <a:ea typeface="+mn-ea"/>
                          <a:cs typeface="Arial"/>
                        </a:rPr>
                        <a:t>Provider Access to Plans</a:t>
                      </a:r>
                      <a:endParaRPr lang="en-US" sz="1400" b="1" dirty="0">
                        <a:solidFill>
                          <a:srgbClr val="091D5D"/>
                        </a:solidFill>
                        <a:latin typeface="Arial"/>
                        <a:ea typeface="+mn-ea"/>
                        <a:cs typeface="Arial"/>
                      </a:endParaRPr>
                    </a:p>
                  </a:txBody>
                  <a:tcPr/>
                </a:tc>
                <a:tc>
                  <a:txBody>
                    <a:bodyPr/>
                    <a:lstStyle/>
                    <a:p>
                      <a:pPr marL="0"/>
                      <a:r>
                        <a:rPr lang="en-US" sz="1400" dirty="0" smtClean="0">
                          <a:solidFill>
                            <a:srgbClr val="091D5D"/>
                          </a:solidFill>
                          <a:latin typeface="Arial"/>
                          <a:ea typeface="+mn-ea"/>
                          <a:cs typeface="Arial"/>
                        </a:rPr>
                        <a:t>When a Provider agency stops</a:t>
                      </a:r>
                      <a:r>
                        <a:rPr lang="en-US" sz="1400" baseline="0" dirty="0" smtClean="0">
                          <a:solidFill>
                            <a:srgbClr val="091D5D"/>
                          </a:solidFill>
                          <a:latin typeface="Arial"/>
                          <a:ea typeface="+mn-ea"/>
                          <a:cs typeface="Arial"/>
                        </a:rPr>
                        <a:t> providing services to an individual, t</a:t>
                      </a:r>
                      <a:r>
                        <a:rPr lang="en-US" sz="1400" dirty="0" smtClean="0">
                          <a:solidFill>
                            <a:srgbClr val="091D5D"/>
                          </a:solidFill>
                          <a:latin typeface="Arial"/>
                          <a:ea typeface="+mn-ea"/>
                          <a:cs typeface="Arial"/>
                        </a:rPr>
                        <a:t>hey would no longer have access to the individual in HCSIS.</a:t>
                      </a:r>
                      <a:r>
                        <a:rPr lang="en-US" sz="1400" baseline="0" dirty="0" smtClean="0">
                          <a:solidFill>
                            <a:srgbClr val="091D5D"/>
                          </a:solidFill>
                          <a:latin typeface="Arial"/>
                          <a:ea typeface="+mn-ea"/>
                          <a:cs typeface="Arial"/>
                        </a:rPr>
                        <a:t> They would be unable to access the individuals current or </a:t>
                      </a:r>
                      <a:r>
                        <a:rPr lang="en-US" sz="1400" dirty="0" smtClean="0">
                          <a:solidFill>
                            <a:srgbClr val="091D5D"/>
                          </a:solidFill>
                          <a:latin typeface="Arial"/>
                          <a:ea typeface="+mn-ea"/>
                          <a:cs typeface="Arial"/>
                        </a:rPr>
                        <a:t>previous plan.</a:t>
                      </a:r>
                      <a:endParaRPr lang="en-US" sz="1400" dirty="0">
                        <a:solidFill>
                          <a:srgbClr val="091D5D"/>
                        </a:solidFill>
                        <a:latin typeface="Arial"/>
                        <a:ea typeface="+mn-ea"/>
                        <a:cs typeface="Aria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noProof="0" dirty="0" smtClean="0">
                          <a:solidFill>
                            <a:srgbClr val="091D5D"/>
                          </a:solidFill>
                          <a:latin typeface="Arial"/>
                          <a:ea typeface="+mn-ea"/>
                          <a:cs typeface="Arial"/>
                        </a:rPr>
                        <a:t>If</a:t>
                      </a:r>
                      <a:r>
                        <a:rPr lang="en-US" sz="1400" baseline="0" noProof="0" dirty="0" smtClean="0">
                          <a:solidFill>
                            <a:srgbClr val="091D5D"/>
                          </a:solidFill>
                          <a:latin typeface="Arial"/>
                          <a:ea typeface="+mn-ea"/>
                          <a:cs typeface="Arial"/>
                        </a:rPr>
                        <a:t> and when a Provider</a:t>
                      </a:r>
                      <a:r>
                        <a:rPr lang="en-US" sz="1400" dirty="0" smtClean="0">
                          <a:solidFill>
                            <a:srgbClr val="091D5D"/>
                          </a:solidFill>
                          <a:latin typeface="Arial"/>
                          <a:ea typeface="+mn-ea"/>
                          <a:cs typeface="Arial"/>
                        </a:rPr>
                        <a:t> agency stops</a:t>
                      </a:r>
                      <a:r>
                        <a:rPr lang="en-US" sz="1400" baseline="0" dirty="0" smtClean="0">
                          <a:solidFill>
                            <a:srgbClr val="091D5D"/>
                          </a:solidFill>
                          <a:latin typeface="Arial"/>
                          <a:ea typeface="+mn-ea"/>
                          <a:cs typeface="Arial"/>
                        </a:rPr>
                        <a:t> providing services to an individual, </a:t>
                      </a:r>
                      <a:r>
                        <a:rPr lang="en-US" sz="1400" noProof="0" dirty="0" smtClean="0">
                          <a:solidFill>
                            <a:srgbClr val="091D5D"/>
                          </a:solidFill>
                          <a:latin typeface="Arial"/>
                          <a:ea typeface="+mn-ea"/>
                          <a:cs typeface="Arial"/>
                        </a:rPr>
                        <a:t>the agency</a:t>
                      </a:r>
                      <a:r>
                        <a:rPr lang="en-US" sz="1400" baseline="0" noProof="0" dirty="0" smtClean="0">
                          <a:solidFill>
                            <a:srgbClr val="091D5D"/>
                          </a:solidFill>
                          <a:latin typeface="Arial"/>
                          <a:ea typeface="+mn-ea"/>
                          <a:cs typeface="Arial"/>
                        </a:rPr>
                        <a:t> </a:t>
                      </a:r>
                      <a:r>
                        <a:rPr lang="en-US" sz="1400" noProof="0" dirty="0" smtClean="0">
                          <a:solidFill>
                            <a:srgbClr val="091D5D"/>
                          </a:solidFill>
                          <a:latin typeface="Arial"/>
                          <a:ea typeface="+mn-ea"/>
                          <a:cs typeface="Arial"/>
                        </a:rPr>
                        <a:t>will retain read-only access to the</a:t>
                      </a:r>
                      <a:r>
                        <a:rPr lang="en-US" sz="1400" baseline="0" noProof="0" dirty="0" smtClean="0">
                          <a:solidFill>
                            <a:srgbClr val="091D5D"/>
                          </a:solidFill>
                          <a:latin typeface="Arial"/>
                          <a:ea typeface="+mn-ea"/>
                          <a:cs typeface="Arial"/>
                        </a:rPr>
                        <a:t> last </a:t>
                      </a:r>
                      <a:r>
                        <a:rPr lang="en-US" sz="1400" noProof="0" dirty="0" smtClean="0">
                          <a:solidFill>
                            <a:srgbClr val="091D5D"/>
                          </a:solidFill>
                          <a:latin typeface="Arial"/>
                          <a:ea typeface="+mn-ea"/>
                          <a:cs typeface="Arial"/>
                        </a:rPr>
                        <a:t>ISP</a:t>
                      </a:r>
                      <a:r>
                        <a:rPr lang="en-US" sz="1400" baseline="0" noProof="0" dirty="0" smtClean="0">
                          <a:solidFill>
                            <a:srgbClr val="091D5D"/>
                          </a:solidFill>
                          <a:latin typeface="Arial"/>
                          <a:ea typeface="+mn-ea"/>
                          <a:cs typeface="Arial"/>
                        </a:rPr>
                        <a:t> document which the Provider had been involved in.</a:t>
                      </a:r>
                      <a:endParaRPr lang="en-US" sz="1400" noProof="0" dirty="0" smtClean="0">
                        <a:solidFill>
                          <a:srgbClr val="091D5D"/>
                        </a:solidFill>
                        <a:latin typeface="Arial"/>
                        <a:ea typeface="+mn-ea"/>
                        <a:cs typeface="Arial"/>
                      </a:endParaRPr>
                    </a:p>
                  </a:txBody>
                  <a:tcPr/>
                </a:tc>
              </a:tr>
            </a:tbl>
          </a:graphicData>
        </a:graphic>
      </p:graphicFrame>
      <p:sp>
        <p:nvSpPr>
          <p:cNvPr id="6" name="Slide Number Placeholder 5"/>
          <p:cNvSpPr>
            <a:spLocks noGrp="1"/>
          </p:cNvSpPr>
          <p:nvPr>
            <p:ph type="sldNum" sz="quarter" idx="7"/>
          </p:nvPr>
        </p:nvSpPr>
        <p:spPr/>
        <p:txBody>
          <a:bodyPr/>
          <a:lstStyle/>
          <a:p>
            <a:pPr algn="r"/>
            <a:fld id="{81D60167-4931-47E6-BA6A-407CBD079E47}" type="slidenum">
              <a:rPr lang="en-US" smtClean="0"/>
              <a:pPr algn="r"/>
              <a:t>8</a:t>
            </a:fld>
            <a:endParaRPr lang="en-US" dirty="0"/>
          </a:p>
        </p:txBody>
      </p:sp>
    </p:spTree>
    <p:extLst>
      <p:ext uri="{BB962C8B-B14F-4D97-AF65-F5344CB8AC3E}">
        <p14:creationId xmlns:p14="http://schemas.microsoft.com/office/powerpoint/2010/main" val="2896716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Future Enhancements </a:t>
            </a:r>
            <a:endParaRPr dirty="0"/>
          </a:p>
        </p:txBody>
      </p:sp>
      <p:sp>
        <p:nvSpPr>
          <p:cNvPr id="4" name="object 4"/>
          <p:cNvSpPr txBox="1"/>
          <p:nvPr/>
        </p:nvSpPr>
        <p:spPr>
          <a:xfrm>
            <a:off x="612140" y="1203746"/>
            <a:ext cx="8066405" cy="3200876"/>
          </a:xfrm>
          <a:prstGeom prst="rect">
            <a:avLst/>
          </a:prstGeom>
        </p:spPr>
        <p:txBody>
          <a:bodyPr vert="horz" wrap="square" lIns="0" tIns="0" rIns="0" bIns="0" rtlCol="0">
            <a:spAutoFit/>
          </a:bodyPr>
          <a:lstStyle/>
          <a:p>
            <a:pPr marL="12700" marR="5080">
              <a:lnSpc>
                <a:spcPct val="100000"/>
              </a:lnSpc>
            </a:pPr>
            <a:r>
              <a:rPr lang="en-US" sz="1400" spc="-5" dirty="0" smtClean="0">
                <a:solidFill>
                  <a:srgbClr val="091D5D"/>
                </a:solidFill>
                <a:latin typeface="Arial"/>
                <a:cs typeface="Arial"/>
              </a:rPr>
              <a:t>Below is a list that briefly describes requests for enhancements that will be deployed in a future release: </a:t>
            </a:r>
          </a:p>
          <a:p>
            <a:pPr marR="5080" fontAlgn="t">
              <a:spcBef>
                <a:spcPts val="600"/>
              </a:spcBef>
            </a:pPr>
            <a:endParaRPr lang="en-US" sz="1400" spc="-5" dirty="0">
              <a:solidFill>
                <a:srgbClr val="091D5D"/>
              </a:solidFill>
              <a:latin typeface="Arial"/>
              <a:cs typeface="Arial"/>
            </a:endParaRPr>
          </a:p>
          <a:p>
            <a:pPr marR="5080" indent="-285750" fontAlgn="t">
              <a:spcBef>
                <a:spcPts val="600"/>
              </a:spcBef>
              <a:buFont typeface="Arial" panose="020B0604020202020204" pitchFamily="34" charset="0"/>
              <a:buChar char="•"/>
            </a:pPr>
            <a:r>
              <a:rPr lang="en-US" sz="1400" b="1" spc="-5" dirty="0">
                <a:solidFill>
                  <a:srgbClr val="091D5D"/>
                </a:solidFill>
                <a:latin typeface="Arial"/>
                <a:cs typeface="Arial"/>
              </a:rPr>
              <a:t>Access to Historical ISP Documents </a:t>
            </a:r>
          </a:p>
          <a:p>
            <a:pPr marR="5080" lvl="2" indent="-285750" fontAlgn="t">
              <a:spcBef>
                <a:spcPts val="600"/>
              </a:spcBef>
              <a:buFont typeface="Courier New" panose="02070309020205020404" pitchFamily="49" charset="0"/>
              <a:buChar char="o"/>
            </a:pPr>
            <a:r>
              <a:rPr lang="en-US" sz="1400" spc="-5" dirty="0">
                <a:solidFill>
                  <a:srgbClr val="091D5D"/>
                </a:solidFill>
                <a:latin typeface="Arial"/>
                <a:cs typeface="Arial"/>
              </a:rPr>
              <a:t>This enhancement will enable Providers, Area Directors, and Service Coordinators to access historical sections of the ISP document regardless of whether the year selection status has been made by the service </a:t>
            </a:r>
            <a:r>
              <a:rPr lang="en-US" sz="1400" spc="-5" dirty="0" smtClean="0">
                <a:solidFill>
                  <a:srgbClr val="091D5D"/>
                </a:solidFill>
                <a:latin typeface="Arial"/>
                <a:cs typeface="Arial"/>
              </a:rPr>
              <a:t>coordinator</a:t>
            </a:r>
          </a:p>
          <a:p>
            <a:pPr marR="5080" indent="-285750" fontAlgn="t">
              <a:spcBef>
                <a:spcPts val="600"/>
              </a:spcBef>
              <a:buFont typeface="Arial" panose="020B0604020202020204" pitchFamily="34" charset="0"/>
              <a:buChar char="•"/>
            </a:pPr>
            <a:r>
              <a:rPr lang="en-US" sz="1400" b="1" spc="-5" dirty="0" smtClean="0">
                <a:solidFill>
                  <a:srgbClr val="091D5D"/>
                </a:solidFill>
                <a:latin typeface="Arial"/>
                <a:cs typeface="Arial"/>
              </a:rPr>
              <a:t>Data Extracts</a:t>
            </a:r>
          </a:p>
          <a:p>
            <a:pPr marR="5080" lvl="2" indent="-285750" fontAlgn="t">
              <a:spcBef>
                <a:spcPts val="600"/>
              </a:spcBef>
              <a:buFont typeface="Courier New" panose="02070309020205020404" pitchFamily="49" charset="0"/>
              <a:buChar char="o"/>
            </a:pPr>
            <a:r>
              <a:rPr lang="en-US" sz="1400" spc="-5" dirty="0" smtClean="0">
                <a:solidFill>
                  <a:srgbClr val="091D5D"/>
                </a:solidFill>
                <a:latin typeface="Arial"/>
                <a:cs typeface="Arial"/>
              </a:rPr>
              <a:t>Accessing an ISP Data Extract</a:t>
            </a:r>
          </a:p>
          <a:p>
            <a:pPr marR="5080" indent="-285750" fontAlgn="t">
              <a:spcBef>
                <a:spcPts val="600"/>
              </a:spcBef>
              <a:buFont typeface="Arial" panose="020B0604020202020204" pitchFamily="34" charset="0"/>
              <a:buChar char="•"/>
            </a:pPr>
            <a:r>
              <a:rPr lang="en-US" sz="1400" b="1" spc="-5" dirty="0" smtClean="0">
                <a:solidFill>
                  <a:srgbClr val="091D5D"/>
                </a:solidFill>
                <a:latin typeface="Arial"/>
                <a:cs typeface="Arial"/>
              </a:rPr>
              <a:t>Document </a:t>
            </a:r>
            <a:r>
              <a:rPr lang="en-US" sz="1400" b="1" spc="-5" dirty="0">
                <a:solidFill>
                  <a:srgbClr val="091D5D"/>
                </a:solidFill>
                <a:latin typeface="Arial"/>
                <a:cs typeface="Arial"/>
              </a:rPr>
              <a:t>Upload to </a:t>
            </a:r>
            <a:r>
              <a:rPr lang="en-US" sz="1400" b="1" spc="-5" dirty="0" smtClean="0">
                <a:solidFill>
                  <a:srgbClr val="091D5D"/>
                </a:solidFill>
                <a:latin typeface="Arial"/>
                <a:cs typeface="Arial"/>
              </a:rPr>
              <a:t>HCSIS</a:t>
            </a:r>
            <a:endParaRPr lang="en-US" sz="1400" b="1" spc="-5" dirty="0">
              <a:solidFill>
                <a:srgbClr val="091D5D"/>
              </a:solidFill>
              <a:latin typeface="Arial"/>
              <a:cs typeface="Arial"/>
            </a:endParaRPr>
          </a:p>
          <a:p>
            <a:pPr marR="5080" lvl="2" indent="-285750" fontAlgn="t">
              <a:spcBef>
                <a:spcPts val="600"/>
              </a:spcBef>
              <a:buFont typeface="Courier New" panose="02070309020205020404" pitchFamily="49" charset="0"/>
              <a:buChar char="o"/>
            </a:pPr>
            <a:r>
              <a:rPr lang="en-US" sz="1400" spc="-5" dirty="0" smtClean="0">
                <a:solidFill>
                  <a:srgbClr val="091D5D"/>
                </a:solidFill>
                <a:latin typeface="Arial"/>
                <a:cs typeface="Arial"/>
              </a:rPr>
              <a:t>Additional assessments</a:t>
            </a:r>
            <a:endParaRPr lang="en-US" sz="1400" spc="-5" dirty="0">
              <a:solidFill>
                <a:srgbClr val="091D5D"/>
              </a:solidFill>
              <a:latin typeface="Arial"/>
              <a:cs typeface="Arial"/>
            </a:endParaRPr>
          </a:p>
          <a:p>
            <a:pPr marR="5080" lvl="2" indent="-285750" fontAlgn="t">
              <a:spcBef>
                <a:spcPts val="600"/>
              </a:spcBef>
              <a:buFont typeface="Courier New" panose="02070309020205020404" pitchFamily="49" charset="0"/>
              <a:buChar char="o"/>
            </a:pPr>
            <a:r>
              <a:rPr lang="en-US" sz="1400" spc="-5" dirty="0">
                <a:solidFill>
                  <a:srgbClr val="091D5D"/>
                </a:solidFill>
                <a:latin typeface="Arial"/>
                <a:cs typeface="Arial"/>
              </a:rPr>
              <a:t>Supporting </a:t>
            </a:r>
            <a:r>
              <a:rPr lang="en-US" sz="1400" spc="-5" dirty="0" smtClean="0">
                <a:solidFill>
                  <a:srgbClr val="091D5D"/>
                </a:solidFill>
                <a:latin typeface="Arial"/>
                <a:cs typeface="Arial"/>
              </a:rPr>
              <a:t>documentation</a:t>
            </a:r>
          </a:p>
        </p:txBody>
      </p:sp>
      <p:sp>
        <p:nvSpPr>
          <p:cNvPr id="10" name="TextBox 9"/>
          <p:cNvSpPr txBox="1"/>
          <p:nvPr/>
        </p:nvSpPr>
        <p:spPr>
          <a:xfrm>
            <a:off x="1676400" y="3810000"/>
            <a:ext cx="3810000" cy="646331"/>
          </a:xfrm>
          <a:prstGeom prst="rect">
            <a:avLst/>
          </a:prstGeom>
          <a:noFill/>
        </p:spPr>
        <p:txBody>
          <a:bodyPr wrap="square" rtlCol="0">
            <a:spAutoFit/>
          </a:bodyPr>
          <a:lstStyle/>
          <a:p>
            <a:endParaRPr lang="en-US" dirty="0" smtClean="0"/>
          </a:p>
          <a:p>
            <a:endParaRPr lang="en-US" dirty="0"/>
          </a:p>
        </p:txBody>
      </p:sp>
      <p:sp>
        <p:nvSpPr>
          <p:cNvPr id="6" name="Slide Number Placeholder 5"/>
          <p:cNvSpPr>
            <a:spLocks noGrp="1"/>
          </p:cNvSpPr>
          <p:nvPr>
            <p:ph type="sldNum" sz="quarter" idx="7"/>
          </p:nvPr>
        </p:nvSpPr>
        <p:spPr/>
        <p:txBody>
          <a:bodyPr/>
          <a:lstStyle/>
          <a:p>
            <a:pPr algn="r"/>
            <a:fld id="{81D60167-4931-47E6-BA6A-407CBD079E47}" type="slidenum">
              <a:rPr lang="en-US" smtClean="0"/>
              <a:pPr algn="r"/>
              <a:t>9</a:t>
            </a:fld>
            <a:endParaRPr lang="en-US" dirty="0"/>
          </a:p>
        </p:txBody>
      </p:sp>
    </p:spTree>
    <p:extLst>
      <p:ext uri="{BB962C8B-B14F-4D97-AF65-F5344CB8AC3E}">
        <p14:creationId xmlns:p14="http://schemas.microsoft.com/office/powerpoint/2010/main" val="5740278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Relationships xmlns="http://schemas.openxmlformats.org/package/2006/relationships">
  <Relationship Id="rId1" Type="http://schemas.openxmlformats.org/officeDocument/2006/relationships/customXmlProps" Target="itemProps1.xml"/>
</Relationships>

</file>

<file path=customXml/_rels/item2.xml.rels><?xml version="1.0" encoding="UTF-8"?>

<Relationships xmlns="http://schemas.openxmlformats.org/package/2006/relationships">
  <Relationship Id="rId1" Type="http://schemas.openxmlformats.org/officeDocument/2006/relationships/customXmlProps" Target="itemProps2.xml"/>
</Relationships>

</file>

<file path=customXml/_rels/item3.xml.rels><?xml version="1.0" encoding="UTF-8"?>

<Relationships xmlns="http://schemas.openxmlformats.org/package/2006/relationships">
  <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6BF9A88AD4EF4CAE52039AB2EF2DE6" ma:contentTypeVersion="0" ma:contentTypeDescription="Create a new document." ma:contentTypeScope="" ma:versionID="0142131dbf5925f9d0437ca6d4cfa53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61799F-7C20-4328-A528-C89577E2B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10A2E46-77E8-49DB-8CC0-8CCC8106A3B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4516A6BF-8FC3-4048-8313-085F62617E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29705</TotalTime>
  <Words>855</Words>
  <Application>Microsoft Office PowerPoint</Application>
  <PresentationFormat>On-screen Show (4:3)</PresentationFormat>
  <Paragraphs>115</Paragraphs>
  <Slides>19</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Cambria</vt:lpstr>
      <vt:lpstr>Courier New</vt:lpstr>
      <vt:lpstr>Office Theme</vt:lpstr>
      <vt:lpstr>think-cell Slide</vt:lpstr>
      <vt:lpstr>PowerPoint Presentation</vt:lpstr>
      <vt:lpstr>PowerPoint Presentation</vt:lpstr>
      <vt:lpstr>Chapter 7 Overview</vt:lpstr>
      <vt:lpstr>PowerPoint Presentation</vt:lpstr>
      <vt:lpstr>Internal Provider Workflow Enhancement </vt:lpstr>
      <vt:lpstr>PowerPoint Presentation</vt:lpstr>
      <vt:lpstr>Other Enhancements </vt:lpstr>
      <vt:lpstr>Other Enhancements </vt:lpstr>
      <vt:lpstr>Future Enhancements </vt:lpstr>
      <vt:lpstr>Chapter 7 Summary</vt:lpstr>
      <vt:lpstr>PowerPoint Presentation</vt:lpstr>
      <vt:lpstr>Training Summary</vt:lpstr>
      <vt:lpstr>Additional References</vt:lpstr>
      <vt:lpstr>Additional References</vt:lpstr>
      <vt:lpstr>Additional References</vt:lpstr>
      <vt:lpstr>Additional References</vt:lpstr>
      <vt:lpstr>Additional References</vt:lpstr>
      <vt:lpstr>Key Considerations</vt:lpstr>
      <vt:lpstr>Next Steps</vt:lpstr>
    </vt:vector>
  </TitlesOfParts>
  <LinksUpToDate>false</LinksUpToDate>
  <SharedDoc>false</SharedDoc>
  <HyperlinksChanged>false</HyperlinksChanged>
  <AppVersion>15.0000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2015-01-07T11:01:03Z</dcterms:created>
  <dc:creator>Boltik, Ana</dc:creator>
  <lastModifiedBy>Zimmermann, Zach</lastModifiedBy>
  <dcterms:modified xsi:type="dcterms:W3CDTF">2016-02-08T15:06:27Z</dcterms:modified>
  <revision>1223</revision>
  <dc:title>PowerPoint Presentation</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2015-01-07T00:00:00Z</vt:filetime>
  </property>
  <property fmtid="{D5CDD505-2E9C-101B-9397-08002B2CF9AE}" pid="3" name="LastSaved">
    <vt:filetime>2015-01-07T00:00:00Z</vt:filetime>
  </property>
  <property fmtid="{D5CDD505-2E9C-101B-9397-08002B2CF9AE}" pid="4" name="ContentTypeId">
    <vt:lpwstr>0x010100466BF9A88AD4EF4CAE52039AB2EF2DE6</vt:lpwstr>
  </property>
</Properties>
</file>