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g"/>
  <Default Extension="png" ContentType="image/png"/>
  <Default Extension="rels" ContentType="application/vnd.openxmlformats-package.relationships+xml"/>
  <Default Extension="vml" ContentType="application/vnd.openxmlformats-officedocument.vmlDrawing"/>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85.jpg" ContentType="image/jpeg"/>
  <Override PartName="/ppt/media/image87.jpg" ContentType="image/jpeg"/>
  <Override PartName="/ppt/media/image89.jpg" ContentType="image/jpeg"/>
  <Override PartName="/ppt/media/image99.jpg" ContentType="image/jpeg"/>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6" r:id="rId5"/>
    <p:sldMasterId id="2147483678" r:id="rId6"/>
  </p:sldMasterIdLst>
  <p:notesMasterIdLst>
    <p:notesMasterId r:id="rId79"/>
  </p:notesMasterIdLst>
  <p:handoutMasterIdLst>
    <p:handoutMasterId r:id="rId80"/>
  </p:handoutMasterIdLst>
  <p:sldIdLst>
    <p:sldId id="697" r:id="rId7"/>
    <p:sldId id="1098" r:id="rId8"/>
    <p:sldId id="805" r:id="rId9"/>
    <p:sldId id="806" r:id="rId10"/>
    <p:sldId id="1037" r:id="rId11"/>
    <p:sldId id="1038" r:id="rId12"/>
    <p:sldId id="1039" r:id="rId13"/>
    <p:sldId id="1105" r:id="rId14"/>
    <p:sldId id="1106" r:id="rId15"/>
    <p:sldId id="1042" r:id="rId16"/>
    <p:sldId id="1043" r:id="rId17"/>
    <p:sldId id="930" r:id="rId18"/>
    <p:sldId id="1044" r:id="rId19"/>
    <p:sldId id="933" r:id="rId20"/>
    <p:sldId id="1024" r:id="rId21"/>
    <p:sldId id="1157" r:id="rId22"/>
    <p:sldId id="1025" r:id="rId23"/>
    <p:sldId id="1079" r:id="rId24"/>
    <p:sldId id="934" r:id="rId25"/>
    <p:sldId id="1052" r:id="rId26"/>
    <p:sldId id="1120" r:id="rId27"/>
    <p:sldId id="1121" r:id="rId28"/>
    <p:sldId id="1122" r:id="rId29"/>
    <p:sldId id="1123" r:id="rId30"/>
    <p:sldId id="1124" r:id="rId31"/>
    <p:sldId id="1125" r:id="rId32"/>
    <p:sldId id="1126" r:id="rId33"/>
    <p:sldId id="1127" r:id="rId34"/>
    <p:sldId id="1128" r:id="rId35"/>
    <p:sldId id="1129" r:id="rId36"/>
    <p:sldId id="1130" r:id="rId37"/>
    <p:sldId id="1131" r:id="rId38"/>
    <p:sldId id="1132" r:id="rId39"/>
    <p:sldId id="1133" r:id="rId40"/>
    <p:sldId id="1134" r:id="rId41"/>
    <p:sldId id="1135" r:id="rId42"/>
    <p:sldId id="1136" r:id="rId43"/>
    <p:sldId id="1137" r:id="rId44"/>
    <p:sldId id="1175" r:id="rId45"/>
    <p:sldId id="1138" r:id="rId46"/>
    <p:sldId id="1139" r:id="rId47"/>
    <p:sldId id="1140" r:id="rId48"/>
    <p:sldId id="1141" r:id="rId49"/>
    <p:sldId id="1142" r:id="rId50"/>
    <p:sldId id="1143" r:id="rId51"/>
    <p:sldId id="1144" r:id="rId52"/>
    <p:sldId id="1145" r:id="rId53"/>
    <p:sldId id="1146" r:id="rId54"/>
    <p:sldId id="1147" r:id="rId55"/>
    <p:sldId id="1148" r:id="rId56"/>
    <p:sldId id="1149" r:id="rId57"/>
    <p:sldId id="1150" r:id="rId58"/>
    <p:sldId id="1151" r:id="rId59"/>
    <p:sldId id="1152" r:id="rId60"/>
    <p:sldId id="1153" r:id="rId61"/>
    <p:sldId id="1155" r:id="rId62"/>
    <p:sldId id="1154" r:id="rId63"/>
    <p:sldId id="1170" r:id="rId64"/>
    <p:sldId id="1102" r:id="rId65"/>
    <p:sldId id="1083" r:id="rId66"/>
    <p:sldId id="1107" r:id="rId67"/>
    <p:sldId id="1096" r:id="rId68"/>
    <p:sldId id="1084" r:id="rId69"/>
    <p:sldId id="1085" r:id="rId70"/>
    <p:sldId id="1086" r:id="rId71"/>
    <p:sldId id="1087" r:id="rId72"/>
    <p:sldId id="1088" r:id="rId73"/>
    <p:sldId id="1089" r:id="rId74"/>
    <p:sldId id="1090" r:id="rId75"/>
    <p:sldId id="1091" r:id="rId76"/>
    <p:sldId id="1092" r:id="rId77"/>
    <p:sldId id="842" r:id="rId78"/>
  </p:sldIdLst>
  <p:sldSz cx="9144000" cy="6858000" type="screen4x3"/>
  <p:notesSz cx="92964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3" pos="3936" userDrawn="1">
          <p15:clr>
            <a:srgbClr val="A4A3A4"/>
          </p15:clr>
        </p15:guide>
        <p15:guide id="5" orient="horz" pos="2160" userDrawn="1">
          <p15:clr>
            <a:srgbClr val="A4A3A4"/>
          </p15:clr>
        </p15:guide>
        <p15:guide id="6" orient="horz" pos="3216" userDrawn="1">
          <p15:clr>
            <a:srgbClr val="A4A3A4"/>
          </p15:clr>
        </p15:guide>
        <p15:guide id="7" orient="horz" pos="1008" userDrawn="1">
          <p15:clr>
            <a:srgbClr val="A4A3A4"/>
          </p15:clr>
        </p15:guide>
        <p15:guide id="8" pos="624" userDrawn="1">
          <p15:clr>
            <a:srgbClr val="A4A3A4"/>
          </p15:clr>
        </p15:guide>
        <p15:guide id="10" pos="5664" userDrawn="1">
          <p15:clr>
            <a:srgbClr val="A4A3A4"/>
          </p15:clr>
        </p15:guide>
        <p15:guide id="11" orient="horz" pos="2880" userDrawn="1">
          <p15:clr>
            <a:srgbClr val="A4A3A4"/>
          </p15:clr>
        </p15:guide>
        <p15:guide id="12" pos="4272" userDrawn="1">
          <p15:clr>
            <a:srgbClr val="A4A3A4"/>
          </p15:clr>
        </p15:guide>
        <p15:guide id="13" orient="horz" pos="2400" userDrawn="1">
          <p15:clr>
            <a:srgbClr val="A4A3A4"/>
          </p15:clr>
        </p15:guide>
        <p15:guide id="14" orient="horz"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eyer, Catherine" initials="CM" lastIdx="30" clrIdx="6">
    <p:extLst/>
  </p:cmAuthor>
  <p:cmAuthor id="1" name="Zimmermann, Zach" initials="ZZ" lastIdx="834" clrIdx="0">
    <p:extLst/>
  </p:cmAuthor>
  <p:cmAuthor id="2" name="Rishi, Natasha" initials="NR" lastIdx="18" clrIdx="1">
    <p:extLst/>
  </p:cmAuthor>
  <p:cmAuthor id="3" name="Bryan Jack" initials="BJ" lastIdx="44" clrIdx="2">
    <p:extLst/>
  </p:cmAuthor>
  <p:cmAuthor id="4" name="Castelino, Thara" initials="TC" lastIdx="170" clrIdx="3">
    <p:extLst/>
  </p:cmAuthor>
  <p:cmAuthor id="5" name=" " initials=" " lastIdx="248" clrIdx="4"/>
  <p:cmAuthor id="6" name="Proietti-Fox, Jennifer" initials="JP" lastIdx="268"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4FA"/>
    <a:srgbClr val="00A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8" autoAdjust="0"/>
    <p:restoredTop sz="75000" autoAdjust="0"/>
  </p:normalViewPr>
  <p:slideViewPr>
    <p:cSldViewPr>
      <p:cViewPr varScale="1">
        <p:scale>
          <a:sx n="87" d="100"/>
          <a:sy n="87" d="100"/>
        </p:scale>
        <p:origin x="2424" y="90"/>
      </p:cViewPr>
      <p:guideLst>
        <p:guide orient="horz" pos="864"/>
        <p:guide pos="3936"/>
        <p:guide orient="horz" pos="2160"/>
        <p:guide orient="horz" pos="3216"/>
        <p:guide orient="horz" pos="1008"/>
        <p:guide pos="624"/>
        <p:guide pos="5664"/>
        <p:guide orient="horz" pos="2880"/>
        <p:guide pos="4272"/>
        <p:guide orient="horz" pos="2400"/>
        <p:guide orient="horz" pos="3024"/>
      </p:guideLst>
    </p:cSldViewPr>
  </p:slideViewPr>
  <p:notesTextViewPr>
    <p:cViewPr>
      <p:scale>
        <a:sx n="100" d="100"/>
        <a:sy n="100" d="100"/>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customXml" Target="../customXml/item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customXml" Target="../customXml/item2.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slide" Target="slides/slide22.xml"/>
  <Relationship Id="rId29" Type="http://schemas.openxmlformats.org/officeDocument/2006/relationships/slide" Target="slides/slide23.xml"/>
  <Relationship Id="rId3" Type="http://schemas.openxmlformats.org/officeDocument/2006/relationships/customXml" Target="../customXml/item3.xml"/>
  <Relationship Id="rId30" Type="http://schemas.openxmlformats.org/officeDocument/2006/relationships/slide" Target="slides/slide24.xml"/>
  <Relationship Id="rId31" Type="http://schemas.openxmlformats.org/officeDocument/2006/relationships/slide" Target="slides/slide25.xml"/>
  <Relationship Id="rId32" Type="http://schemas.openxmlformats.org/officeDocument/2006/relationships/slide" Target="slides/slide26.xml"/>
  <Relationship Id="rId33" Type="http://schemas.openxmlformats.org/officeDocument/2006/relationships/slide" Target="slides/slide27.xml"/>
  <Relationship Id="rId34" Type="http://schemas.openxmlformats.org/officeDocument/2006/relationships/slide" Target="slides/slide28.xml"/>
  <Relationship Id="rId35" Type="http://schemas.openxmlformats.org/officeDocument/2006/relationships/slide" Target="slides/slide29.xml"/>
  <Relationship Id="rId36" Type="http://schemas.openxmlformats.org/officeDocument/2006/relationships/slide" Target="slides/slide30.xml"/>
  <Relationship Id="rId37" Type="http://schemas.openxmlformats.org/officeDocument/2006/relationships/slide" Target="slides/slide31.xml"/>
  <Relationship Id="rId38" Type="http://schemas.openxmlformats.org/officeDocument/2006/relationships/slide" Target="slides/slide32.xml"/>
  <Relationship Id="rId39" Type="http://schemas.openxmlformats.org/officeDocument/2006/relationships/slide" Target="slides/slide33.xml"/>
  <Relationship Id="rId4" Type="http://schemas.openxmlformats.org/officeDocument/2006/relationships/slideMaster" Target="slideMasters/slideMaster1.xml"/>
  <Relationship Id="rId40" Type="http://schemas.openxmlformats.org/officeDocument/2006/relationships/slide" Target="slides/slide34.xml"/>
  <Relationship Id="rId41" Type="http://schemas.openxmlformats.org/officeDocument/2006/relationships/slide" Target="slides/slide35.xml"/>
  <Relationship Id="rId42" Type="http://schemas.openxmlformats.org/officeDocument/2006/relationships/slide" Target="slides/slide36.xml"/>
  <Relationship Id="rId43" Type="http://schemas.openxmlformats.org/officeDocument/2006/relationships/slide" Target="slides/slide37.xml"/>
  <Relationship Id="rId44" Type="http://schemas.openxmlformats.org/officeDocument/2006/relationships/slide" Target="slides/slide38.xml"/>
  <Relationship Id="rId45" Type="http://schemas.openxmlformats.org/officeDocument/2006/relationships/slide" Target="slides/slide39.xml"/>
  <Relationship Id="rId46" Type="http://schemas.openxmlformats.org/officeDocument/2006/relationships/slide" Target="slides/slide40.xml"/>
  <Relationship Id="rId47" Type="http://schemas.openxmlformats.org/officeDocument/2006/relationships/slide" Target="slides/slide41.xml"/>
  <Relationship Id="rId48" Type="http://schemas.openxmlformats.org/officeDocument/2006/relationships/slide" Target="slides/slide42.xml"/>
  <Relationship Id="rId49" Type="http://schemas.openxmlformats.org/officeDocument/2006/relationships/slide" Target="slides/slide43.xml"/>
  <Relationship Id="rId5" Type="http://schemas.openxmlformats.org/officeDocument/2006/relationships/slideMaster" Target="slideMasters/slideMaster2.xml"/>
  <Relationship Id="rId50" Type="http://schemas.openxmlformats.org/officeDocument/2006/relationships/slide" Target="slides/slide44.xml"/>
  <Relationship Id="rId51" Type="http://schemas.openxmlformats.org/officeDocument/2006/relationships/slide" Target="slides/slide45.xml"/>
  <Relationship Id="rId52" Type="http://schemas.openxmlformats.org/officeDocument/2006/relationships/slide" Target="slides/slide46.xml"/>
  <Relationship Id="rId53" Type="http://schemas.openxmlformats.org/officeDocument/2006/relationships/slide" Target="slides/slide47.xml"/>
  <Relationship Id="rId54" Type="http://schemas.openxmlformats.org/officeDocument/2006/relationships/slide" Target="slides/slide48.xml"/>
  <Relationship Id="rId55" Type="http://schemas.openxmlformats.org/officeDocument/2006/relationships/slide" Target="slides/slide49.xml"/>
  <Relationship Id="rId56" Type="http://schemas.openxmlformats.org/officeDocument/2006/relationships/slide" Target="slides/slide50.xml"/>
  <Relationship Id="rId57" Type="http://schemas.openxmlformats.org/officeDocument/2006/relationships/slide" Target="slides/slide51.xml"/>
  <Relationship Id="rId58" Type="http://schemas.openxmlformats.org/officeDocument/2006/relationships/slide" Target="slides/slide52.xml"/>
  <Relationship Id="rId59" Type="http://schemas.openxmlformats.org/officeDocument/2006/relationships/slide" Target="slides/slide53.xml"/>
  <Relationship Id="rId6" Type="http://schemas.openxmlformats.org/officeDocument/2006/relationships/slideMaster" Target="slideMasters/slideMaster3.xml"/>
  <Relationship Id="rId60" Type="http://schemas.openxmlformats.org/officeDocument/2006/relationships/slide" Target="slides/slide54.xml"/>
  <Relationship Id="rId61" Type="http://schemas.openxmlformats.org/officeDocument/2006/relationships/slide" Target="slides/slide55.xml"/>
  <Relationship Id="rId62" Type="http://schemas.openxmlformats.org/officeDocument/2006/relationships/slide" Target="slides/slide56.xml"/>
  <Relationship Id="rId63" Type="http://schemas.openxmlformats.org/officeDocument/2006/relationships/slide" Target="slides/slide57.xml"/>
  <Relationship Id="rId64" Type="http://schemas.openxmlformats.org/officeDocument/2006/relationships/slide" Target="slides/slide58.xml"/>
  <Relationship Id="rId65" Type="http://schemas.openxmlformats.org/officeDocument/2006/relationships/slide" Target="slides/slide59.xml"/>
  <Relationship Id="rId66" Type="http://schemas.openxmlformats.org/officeDocument/2006/relationships/slide" Target="slides/slide60.xml"/>
  <Relationship Id="rId67" Type="http://schemas.openxmlformats.org/officeDocument/2006/relationships/slide" Target="slides/slide61.xml"/>
  <Relationship Id="rId68" Type="http://schemas.openxmlformats.org/officeDocument/2006/relationships/slide" Target="slides/slide62.xml"/>
  <Relationship Id="rId69" Type="http://schemas.openxmlformats.org/officeDocument/2006/relationships/slide" Target="slides/slide63.xml"/>
  <Relationship Id="rId7" Type="http://schemas.openxmlformats.org/officeDocument/2006/relationships/slide" Target="slides/slide1.xml"/>
  <Relationship Id="rId70" Type="http://schemas.openxmlformats.org/officeDocument/2006/relationships/slide" Target="slides/slide64.xml"/>
  <Relationship Id="rId71" Type="http://schemas.openxmlformats.org/officeDocument/2006/relationships/slide" Target="slides/slide65.xml"/>
  <Relationship Id="rId72" Type="http://schemas.openxmlformats.org/officeDocument/2006/relationships/slide" Target="slides/slide66.xml"/>
  <Relationship Id="rId73" Type="http://schemas.openxmlformats.org/officeDocument/2006/relationships/slide" Target="slides/slide67.xml"/>
  <Relationship Id="rId74" Type="http://schemas.openxmlformats.org/officeDocument/2006/relationships/slide" Target="slides/slide68.xml"/>
  <Relationship Id="rId75" Type="http://schemas.openxmlformats.org/officeDocument/2006/relationships/slide" Target="slides/slide69.xml"/>
  <Relationship Id="rId76" Type="http://schemas.openxmlformats.org/officeDocument/2006/relationships/slide" Target="slides/slide70.xml"/>
  <Relationship Id="rId77" Type="http://schemas.openxmlformats.org/officeDocument/2006/relationships/slide" Target="slides/slide71.xml"/>
  <Relationship Id="rId78" Type="http://schemas.openxmlformats.org/officeDocument/2006/relationships/slide" Target="slides/slide72.xml"/>
  <Relationship Id="rId79" Type="http://schemas.openxmlformats.org/officeDocument/2006/relationships/notesMaster" Target="notesMasters/notesMaster1.xml"/>
  <Relationship Id="rId8" Type="http://schemas.openxmlformats.org/officeDocument/2006/relationships/slide" Target="slides/slide2.xml"/>
  <Relationship Id="rId80" Type="http://schemas.openxmlformats.org/officeDocument/2006/relationships/handoutMaster" Target="handoutMasters/handoutMaster1.xml"/>
  <Relationship Id="rId81" Type="http://schemas.openxmlformats.org/officeDocument/2006/relationships/commentAuthors" Target="commentAuthors.xml"/>
  <Relationship Id="rId82" Type="http://schemas.openxmlformats.org/officeDocument/2006/relationships/presProps" Target="presProps.xml"/>
  <Relationship Id="rId83" Type="http://schemas.openxmlformats.org/officeDocument/2006/relationships/viewProps" Target="viewProps.xml"/>
  <Relationship Id="rId84" Type="http://schemas.openxmlformats.org/officeDocument/2006/relationships/theme" Target="theme/theme1.xml"/>
  <Relationship Id="rId85" Type="http://schemas.openxmlformats.org/officeDocument/2006/relationships/tableStyles" Target="tableStyles.xml"/>
  <Relationship Id="rId9" Type="http://schemas.openxmlformats.org/officeDocument/2006/relationships/slide" Target="slides/slide3.xml"/>
</Relationships>

</file>

<file path=ppt/drawings/_rels/vmlDrawing1.vml.rels><?xml version="1.0" encoding="UTF-8"?>

<Relationships xmlns="http://schemas.openxmlformats.org/package/2006/relationships">
  <Relationship Id="rId1" Type="http://schemas.openxmlformats.org/officeDocument/2006/relationships/image" Target="../media/image1.emf"/>
</Relationships>

</file>

<file path=ppt/drawings/_rels/vmlDrawing10.vml.rels><?xml version="1.0" encoding="UTF-8"?>

<Relationships xmlns="http://schemas.openxmlformats.org/package/2006/relationships">
  <Relationship Id="rId1" Type="http://schemas.openxmlformats.org/officeDocument/2006/relationships/image" Target="../media/image1.emf"/>
</Relationships>

</file>

<file path=ppt/drawings/_rels/vmlDrawing11.vml.rels><?xml version="1.0" encoding="UTF-8"?>

<Relationships xmlns="http://schemas.openxmlformats.org/package/2006/relationships">
  <Relationship Id="rId1" Type="http://schemas.openxmlformats.org/officeDocument/2006/relationships/image" Target="../media/image1.emf"/>
</Relationships>

</file>

<file path=ppt/drawings/_rels/vmlDrawing12.vml.rels><?xml version="1.0" encoding="UTF-8"?>

<Relationships xmlns="http://schemas.openxmlformats.org/package/2006/relationships">
  <Relationship Id="rId1" Type="http://schemas.openxmlformats.org/officeDocument/2006/relationships/image" Target="../media/image1.emf"/>
</Relationships>

</file>

<file path=ppt/drawings/_rels/vmlDrawing13.vml.rels><?xml version="1.0" encoding="UTF-8"?>

<Relationships xmlns="http://schemas.openxmlformats.org/package/2006/relationships">
  <Relationship Id="rId1" Type="http://schemas.openxmlformats.org/officeDocument/2006/relationships/image" Target="../media/image1.emf"/>
</Relationships>

</file>

<file path=ppt/drawings/_rels/vmlDrawing14.vml.rels><?xml version="1.0" encoding="UTF-8"?>

<Relationships xmlns="http://schemas.openxmlformats.org/package/2006/relationships">
  <Relationship Id="rId1" Type="http://schemas.openxmlformats.org/officeDocument/2006/relationships/image" Target="../media/image1.emf"/>
</Relationships>

</file>

<file path=ppt/drawings/_rels/vmlDrawing15.vml.rels><?xml version="1.0" encoding="UTF-8"?>

<Relationships xmlns="http://schemas.openxmlformats.org/package/2006/relationships">
  <Relationship Id="rId1" Type="http://schemas.openxmlformats.org/officeDocument/2006/relationships/image" Target="../media/image1.emf"/>
</Relationships>

</file>

<file path=ppt/drawings/_rels/vmlDrawing16.vml.rels><?xml version="1.0" encoding="UTF-8"?>

<Relationships xmlns="http://schemas.openxmlformats.org/package/2006/relationships">
  <Relationship Id="rId1" Type="http://schemas.openxmlformats.org/officeDocument/2006/relationships/image" Target="../media/image1.emf"/>
</Relationships>

</file>

<file path=ppt/drawings/_rels/vmlDrawing17.vml.rels><?xml version="1.0" encoding="UTF-8"?>

<Relationships xmlns="http://schemas.openxmlformats.org/package/2006/relationships">
  <Relationship Id="rId1" Type="http://schemas.openxmlformats.org/officeDocument/2006/relationships/image" Target="../media/image1.emf"/>
</Relationships>

</file>

<file path=ppt/drawings/_rels/vmlDrawing18.vml.rels><?xml version="1.0" encoding="UTF-8"?>

<Relationships xmlns="http://schemas.openxmlformats.org/package/2006/relationships">
  <Relationship Id="rId1" Type="http://schemas.openxmlformats.org/officeDocument/2006/relationships/image" Target="../media/image1.emf"/>
</Relationships>

</file>

<file path=ppt/drawings/_rels/vmlDrawing19.vml.rels><?xml version="1.0" encoding="UTF-8"?>

<Relationships xmlns="http://schemas.openxmlformats.org/package/2006/relationships">
  <Relationship Id="rId1" Type="http://schemas.openxmlformats.org/officeDocument/2006/relationships/image" Target="../media/image1.emf"/>
</Relationships>

</file>

<file path=ppt/drawings/_rels/vmlDrawing2.vml.rels><?xml version="1.0" encoding="UTF-8"?>

<Relationships xmlns="http://schemas.openxmlformats.org/package/2006/relationships">
  <Relationship Id="rId1" Type="http://schemas.openxmlformats.org/officeDocument/2006/relationships/image" Target="../media/image1.emf"/>
</Relationships>

</file>

<file path=ppt/drawings/_rels/vmlDrawing20.vml.rels><?xml version="1.0" encoding="UTF-8"?>

<Relationships xmlns="http://schemas.openxmlformats.org/package/2006/relationships">
  <Relationship Id="rId1" Type="http://schemas.openxmlformats.org/officeDocument/2006/relationships/image" Target="../media/image1.emf"/>
</Relationships>

</file>

<file path=ppt/drawings/_rels/vmlDrawing21.vml.rels><?xml version="1.0" encoding="UTF-8"?>

<Relationships xmlns="http://schemas.openxmlformats.org/package/2006/relationships">
  <Relationship Id="rId1" Type="http://schemas.openxmlformats.org/officeDocument/2006/relationships/image" Target="../media/image1.emf"/>
</Relationships>

</file>

<file path=ppt/drawings/_rels/vmlDrawing22.vml.rels><?xml version="1.0" encoding="UTF-8"?>

<Relationships xmlns="http://schemas.openxmlformats.org/package/2006/relationships">
  <Relationship Id="rId1" Type="http://schemas.openxmlformats.org/officeDocument/2006/relationships/image" Target="../media/image1.emf"/>
</Relationships>

</file>

<file path=ppt/drawings/_rels/vmlDrawing23.vml.rels><?xml version="1.0" encoding="UTF-8"?>

<Relationships xmlns="http://schemas.openxmlformats.org/package/2006/relationships">
  <Relationship Id="rId1" Type="http://schemas.openxmlformats.org/officeDocument/2006/relationships/image" Target="../media/image1.emf"/>
</Relationships>

</file>

<file path=ppt/drawings/_rels/vmlDrawing24.vml.rels><?xml version="1.0" encoding="UTF-8"?>

<Relationships xmlns="http://schemas.openxmlformats.org/package/2006/relationships">
  <Relationship Id="rId1" Type="http://schemas.openxmlformats.org/officeDocument/2006/relationships/image" Target="../media/image1.emf"/>
</Relationships>

</file>

<file path=ppt/drawings/_rels/vmlDrawing25.vml.rels><?xml version="1.0" encoding="UTF-8"?>

<Relationships xmlns="http://schemas.openxmlformats.org/package/2006/relationships">
  <Relationship Id="rId1" Type="http://schemas.openxmlformats.org/officeDocument/2006/relationships/image" Target="../media/image1.emf"/>
</Relationships>

</file>

<file path=ppt/drawings/_rels/vmlDrawing26.vml.rels><?xml version="1.0" encoding="UTF-8"?>

<Relationships xmlns="http://schemas.openxmlformats.org/package/2006/relationships">
  <Relationship Id="rId1" Type="http://schemas.openxmlformats.org/officeDocument/2006/relationships/image" Target="../media/image1.emf"/>
</Relationships>

</file>

<file path=ppt/drawings/_rels/vmlDrawing27.vml.rels><?xml version="1.0" encoding="UTF-8"?>

<Relationships xmlns="http://schemas.openxmlformats.org/package/2006/relationships">
  <Relationship Id="rId1" Type="http://schemas.openxmlformats.org/officeDocument/2006/relationships/image" Target="../media/image1.emf"/>
</Relationships>

</file>

<file path=ppt/drawings/_rels/vmlDrawing28.vml.rels><?xml version="1.0" encoding="UTF-8"?>

<Relationships xmlns="http://schemas.openxmlformats.org/package/2006/relationships">
  <Relationship Id="rId1" Type="http://schemas.openxmlformats.org/officeDocument/2006/relationships/image" Target="../media/image1.emf"/>
</Relationships>

</file>

<file path=ppt/drawings/_rels/vmlDrawing29.vml.rels><?xml version="1.0" encoding="UTF-8"?>

<Relationships xmlns="http://schemas.openxmlformats.org/package/2006/relationships">
  <Relationship Id="rId1" Type="http://schemas.openxmlformats.org/officeDocument/2006/relationships/image" Target="../media/image1.emf"/>
</Relationships>

</file>

<file path=ppt/drawings/_rels/vmlDrawing3.vml.rels><?xml version="1.0" encoding="UTF-8"?>

<Relationships xmlns="http://schemas.openxmlformats.org/package/2006/relationships">
  <Relationship Id="rId1" Type="http://schemas.openxmlformats.org/officeDocument/2006/relationships/image" Target="../media/image1.emf"/>
</Relationships>

</file>

<file path=ppt/drawings/_rels/vmlDrawing30.vml.rels><?xml version="1.0" encoding="UTF-8"?>

<Relationships xmlns="http://schemas.openxmlformats.org/package/2006/relationships">
  <Relationship Id="rId1" Type="http://schemas.openxmlformats.org/officeDocument/2006/relationships/image" Target="../media/image1.emf"/>
</Relationships>

</file>

<file path=ppt/drawings/_rels/vmlDrawing31.vml.rels><?xml version="1.0" encoding="UTF-8"?>

<Relationships xmlns="http://schemas.openxmlformats.org/package/2006/relationships">
  <Relationship Id="rId1" Type="http://schemas.openxmlformats.org/officeDocument/2006/relationships/image" Target="../media/image1.emf"/>
</Relationships>

</file>

<file path=ppt/drawings/_rels/vmlDrawing32.vml.rels><?xml version="1.0" encoding="UTF-8"?>

<Relationships xmlns="http://schemas.openxmlformats.org/package/2006/relationships">
  <Relationship Id="rId1" Type="http://schemas.openxmlformats.org/officeDocument/2006/relationships/image" Target="../media/image1.emf"/>
</Relationships>

</file>

<file path=ppt/drawings/_rels/vmlDrawing33.vml.rels><?xml version="1.0" encoding="UTF-8"?>

<Relationships xmlns="http://schemas.openxmlformats.org/package/2006/relationships">
  <Relationship Id="rId1" Type="http://schemas.openxmlformats.org/officeDocument/2006/relationships/image" Target="../media/image1.emf"/>
</Relationships>

</file>

<file path=ppt/drawings/_rels/vmlDrawing34.vml.rels><?xml version="1.0" encoding="UTF-8"?>

<Relationships xmlns="http://schemas.openxmlformats.org/package/2006/relationships">
  <Relationship Id="rId1" Type="http://schemas.openxmlformats.org/officeDocument/2006/relationships/image" Target="../media/image1.emf"/>
</Relationships>

</file>

<file path=ppt/drawings/_rels/vmlDrawing35.vml.rels><?xml version="1.0" encoding="UTF-8"?>

<Relationships xmlns="http://schemas.openxmlformats.org/package/2006/relationships">
  <Relationship Id="rId1" Type="http://schemas.openxmlformats.org/officeDocument/2006/relationships/image" Target="../media/image1.emf"/>
</Relationships>

</file>

<file path=ppt/drawings/_rels/vmlDrawing36.vml.rels><?xml version="1.0" encoding="UTF-8"?>

<Relationships xmlns="http://schemas.openxmlformats.org/package/2006/relationships">
  <Relationship Id="rId1" Type="http://schemas.openxmlformats.org/officeDocument/2006/relationships/image" Target="../media/image1.emf"/>
</Relationships>

</file>

<file path=ppt/drawings/_rels/vmlDrawing37.vml.rels><?xml version="1.0" encoding="UTF-8"?>

<Relationships xmlns="http://schemas.openxmlformats.org/package/2006/relationships">
  <Relationship Id="rId1" Type="http://schemas.openxmlformats.org/officeDocument/2006/relationships/image" Target="../media/image1.emf"/>
</Relationships>

</file>

<file path=ppt/drawings/_rels/vmlDrawing38.vml.rels><?xml version="1.0" encoding="UTF-8"?>

<Relationships xmlns="http://schemas.openxmlformats.org/package/2006/relationships">
  <Relationship Id="rId1" Type="http://schemas.openxmlformats.org/officeDocument/2006/relationships/image" Target="../media/image1.emf"/>
</Relationships>

</file>

<file path=ppt/drawings/_rels/vmlDrawing39.vml.rels><?xml version="1.0" encoding="UTF-8"?>

<Relationships xmlns="http://schemas.openxmlformats.org/package/2006/relationships">
  <Relationship Id="rId1" Type="http://schemas.openxmlformats.org/officeDocument/2006/relationships/image" Target="../media/image1.emf"/>
</Relationships>

</file>

<file path=ppt/drawings/_rels/vmlDrawing4.vml.rels><?xml version="1.0" encoding="UTF-8"?>

<Relationships xmlns="http://schemas.openxmlformats.org/package/2006/relationships">
  <Relationship Id="rId1" Type="http://schemas.openxmlformats.org/officeDocument/2006/relationships/image" Target="../media/image1.emf"/>
</Relationships>

</file>

<file path=ppt/drawings/_rels/vmlDrawing40.vml.rels><?xml version="1.0" encoding="UTF-8"?>

<Relationships xmlns="http://schemas.openxmlformats.org/package/2006/relationships">
  <Relationship Id="rId1" Type="http://schemas.openxmlformats.org/officeDocument/2006/relationships/image" Target="../media/image1.emf"/>
</Relationships>

</file>

<file path=ppt/drawings/_rels/vmlDrawing41.vml.rels><?xml version="1.0" encoding="UTF-8"?>

<Relationships xmlns="http://schemas.openxmlformats.org/package/2006/relationships">
  <Relationship Id="rId1" Type="http://schemas.openxmlformats.org/officeDocument/2006/relationships/image" Target="../media/image1.emf"/>
</Relationships>

</file>

<file path=ppt/drawings/_rels/vmlDrawing42.vml.rels><?xml version="1.0" encoding="UTF-8"?>

<Relationships xmlns="http://schemas.openxmlformats.org/package/2006/relationships">
  <Relationship Id="rId1" Type="http://schemas.openxmlformats.org/officeDocument/2006/relationships/image" Target="../media/image1.emf"/>
</Relationships>

</file>

<file path=ppt/drawings/_rels/vmlDrawing43.vml.rels><?xml version="1.0" encoding="UTF-8"?>

<Relationships xmlns="http://schemas.openxmlformats.org/package/2006/relationships">
  <Relationship Id="rId1" Type="http://schemas.openxmlformats.org/officeDocument/2006/relationships/image" Target="../media/image1.emf"/>
</Relationships>

</file>

<file path=ppt/drawings/_rels/vmlDrawing5.vml.rels><?xml version="1.0" encoding="UTF-8"?>

<Relationships xmlns="http://schemas.openxmlformats.org/package/2006/relationships">
  <Relationship Id="rId1" Type="http://schemas.openxmlformats.org/officeDocument/2006/relationships/image" Target="../media/image1.emf"/>
</Relationships>

</file>

<file path=ppt/drawings/_rels/vmlDrawing6.vml.rels><?xml version="1.0" encoding="UTF-8"?>

<Relationships xmlns="http://schemas.openxmlformats.org/package/2006/relationships">
  <Relationship Id="rId1" Type="http://schemas.openxmlformats.org/officeDocument/2006/relationships/image" Target="../media/image1.emf"/>
</Relationships>

</file>

<file path=ppt/drawings/_rels/vmlDrawing7.vml.rels><?xml version="1.0" encoding="UTF-8"?>

<Relationships xmlns="http://schemas.openxmlformats.org/package/2006/relationships">
  <Relationship Id="rId1" Type="http://schemas.openxmlformats.org/officeDocument/2006/relationships/image" Target="../media/image1.emf"/>
</Relationships>

</file>

<file path=ppt/drawings/_rels/vmlDrawing8.vml.rels><?xml version="1.0" encoding="UTF-8"?>

<Relationships xmlns="http://schemas.openxmlformats.org/package/2006/relationships">
  <Relationship Id="rId1" Type="http://schemas.openxmlformats.org/officeDocument/2006/relationships/image" Target="../media/image1.emf"/>
</Relationships>

</file>

<file path=ppt/drawings/_rels/vmlDrawing9.vml.rels><?xml version="1.0" encoding="UTF-8"?>

<Relationships xmlns="http://schemas.openxmlformats.org/package/2006/relationships">
  <Relationship Id="rId1" Type="http://schemas.openxmlformats.org/officeDocument/2006/relationships/image" Target="../media/image1.emf"/>
</Relationships>

</file>

<file path=ppt/handoutMasters/_rels/handoutMaster1.xml.rels><?xml version="1.0" encoding="UTF-8"?>

<Relationships xmlns="http://schemas.openxmlformats.org/package/2006/relationships">
  <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6347" y="0"/>
            <a:ext cx="4028440" cy="344488"/>
          </a:xfrm>
          <a:prstGeom prst="rect">
            <a:avLst/>
          </a:prstGeom>
        </p:spPr>
        <p:txBody>
          <a:bodyPr vert="horz" lIns="91440" tIns="45720" rIns="91440" bIns="45720" rtlCol="0"/>
          <a:lstStyle>
            <a:lvl1pPr algn="r">
              <a:defRPr sz="1200"/>
            </a:lvl1pPr>
          </a:lstStyle>
          <a:p>
            <a:fld id="{71E4214F-78ED-44DE-879C-BC6920148DC7}" type="datetimeFigureOut">
              <a:rPr lang="en-US" smtClean="0"/>
              <a:t>2/8/2016</a:t>
            </a:fld>
            <a:endParaRPr lang="en-US" dirty="0"/>
          </a:p>
        </p:txBody>
      </p:sp>
      <p:sp>
        <p:nvSpPr>
          <p:cNvPr id="4" name="Footer Placeholder 3"/>
          <p:cNvSpPr>
            <a:spLocks noGrp="1"/>
          </p:cNvSpPr>
          <p:nvPr>
            <p:ph type="ftr" sz="quarter" idx="2"/>
          </p:nvPr>
        </p:nvSpPr>
        <p:spPr>
          <a:xfrm>
            <a:off x="0" y="6513514"/>
            <a:ext cx="402844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6347" y="6513514"/>
            <a:ext cx="4028440" cy="344487"/>
          </a:xfrm>
          <a:prstGeom prst="rect">
            <a:avLst/>
          </a:prstGeom>
        </p:spPr>
        <p:txBody>
          <a:bodyPr vert="horz" lIns="91440" tIns="45720" rIns="91440" bIns="45720" rtlCol="0" anchor="b"/>
          <a:lstStyle>
            <a:lvl1pPr algn="r">
              <a:defRPr sz="1200"/>
            </a:lvl1pPr>
          </a:lstStyle>
          <a:p>
            <a:fld id="{DB57DB48-3FEE-45F0-9F05-36E480ECB0CC}" type="slidenum">
              <a:rPr lang="en-US" smtClean="0"/>
              <a:t>‹#›</a:t>
            </a:fld>
            <a:endParaRPr lang="en-US" dirty="0"/>
          </a:p>
        </p:txBody>
      </p:sp>
    </p:spTree>
    <p:extLst>
      <p:ext uri="{BB962C8B-B14F-4D97-AF65-F5344CB8AC3E}">
        <p14:creationId xmlns:p14="http://schemas.microsoft.com/office/powerpoint/2010/main" val="2929195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Relationships xmlns="http://schemas.openxmlformats.org/package/2006/relationships">
  <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43920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4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4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4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4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4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4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9.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0.xml"/>
</Relationships>

</file>

<file path=ppt/notesSlides/_rels/notesSlide5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1.xml"/>
</Relationships>

</file>

<file path=ppt/notesSlides/_rels/notesSlide5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2.xml"/>
</Relationships>

</file>

<file path=ppt/notesSlides/_rels/notesSlide5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3.xml"/>
</Relationships>

</file>

<file path=ppt/notesSlides/_rels/notesSlide5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4.xml"/>
</Relationships>

</file>

<file path=ppt/notesSlides/_rels/notesSlide5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5.xml"/>
</Relationships>

</file>

<file path=ppt/notesSlides/_rels/notesSlide5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6.xml"/>
</Relationships>

</file>

<file path=ppt/notesSlides/_rels/notesSlide5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7.xml"/>
</Relationships>

</file>

<file path=ppt/notesSlides/_rels/notesSlide5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8.xml"/>
</Relationships>

</file>

<file path=ppt/notesSlides/_rels/notesSlide5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9.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0.xml"/>
</Relationships>

</file>

<file path=ppt/notesSlides/_rels/notesSlide6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1.xml"/>
</Relationships>

</file>

<file path=ppt/notesSlides/_rels/notesSlide6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2.xml"/>
</Relationships>

</file>

<file path=ppt/notesSlides/_rels/notesSlide6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3.xml"/>
</Relationships>

</file>

<file path=ppt/notesSlides/_rels/notesSlide6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4.xml"/>
</Relationships>

</file>

<file path=ppt/notesSlides/_rels/notesSlide6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5.xml"/>
</Relationships>

</file>

<file path=ppt/notesSlides/_rels/notesSlide6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6.xml"/>
</Relationships>

</file>

<file path=ppt/notesSlides/_rels/notesSlide6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7.xml"/>
</Relationships>

</file>

<file path=ppt/notesSlides/_rels/notesSlide6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8.xml"/>
</Relationships>

</file>

<file path=ppt/notesSlides/_rels/notesSlide6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9.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7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0.xml"/>
</Relationships>

</file>

<file path=ppt/notesSlides/_rels/notesSlide7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1.xml"/>
</Relationships>

</file>

<file path=ppt/notesSlides/_rels/notesSlide7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2.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407463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1819509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2202902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516337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523348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1017083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26737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115732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323031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925633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88781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017771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119366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272998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234313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646777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71450" indent="-171450">
              <a:buFont typeface="Arial" panose="020B0604020202020204" pitchFamily="34" charset="0"/>
              <a:buChar char="•"/>
            </a:pPr>
            <a:endParaRPr dirty="0"/>
          </a:p>
        </p:txBody>
      </p:sp>
    </p:spTree>
    <p:extLst>
      <p:ext uri="{BB962C8B-B14F-4D97-AF65-F5344CB8AC3E}">
        <p14:creationId xmlns:p14="http://schemas.microsoft.com/office/powerpoint/2010/main" val="1416257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2478161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493719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984565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044651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42220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2831447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6995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969035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074502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indent="0" eaLnBrk="0" fontAlgn="base" hangingPunct="0">
              <a:spcBef>
                <a:spcPct val="0"/>
              </a:spcBef>
              <a:spcAft>
                <a:spcPts val="600"/>
              </a:spcAft>
              <a:buClr>
                <a:srgbClr val="091D5D"/>
              </a:buClr>
              <a:buFont typeface="Arial" panose="020B0604020202020204" pitchFamily="34" charset="0"/>
              <a:buNone/>
            </a:pPr>
            <a:endParaRPr lang="en-US" dirty="0"/>
          </a:p>
        </p:txBody>
      </p:sp>
    </p:spTree>
    <p:extLst>
      <p:ext uri="{BB962C8B-B14F-4D97-AF65-F5344CB8AC3E}">
        <p14:creationId xmlns:p14="http://schemas.microsoft.com/office/powerpoint/2010/main" val="2004448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24458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117386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319647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492976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765699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730129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7696925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091630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025397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518837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712035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11894710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021689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7942063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1198188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16649905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472160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5524685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2642175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574100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3160809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6258373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0680211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a:lnSpc>
                <a:spcPct val="100000"/>
              </a:lnSpc>
            </a:pPr>
            <a:endParaRPr dirty="0"/>
          </a:p>
        </p:txBody>
      </p:sp>
    </p:spTree>
    <p:extLst>
      <p:ext uri="{BB962C8B-B14F-4D97-AF65-F5344CB8AC3E}">
        <p14:creationId xmlns:p14="http://schemas.microsoft.com/office/powerpoint/2010/main" val="36379381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2950900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9123720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5080" lvl="1" indent="0">
              <a:spcBef>
                <a:spcPts val="600"/>
              </a:spcBef>
              <a:buClr>
                <a:srgbClr val="091D5D"/>
              </a:buClr>
              <a:buFont typeface="Arial"/>
              <a:buNone/>
              <a:tabLst>
                <a:tab pos="299720" algn="l"/>
              </a:tabLst>
            </a:pPr>
            <a:endParaRPr lang="en-US" dirty="0"/>
          </a:p>
        </p:txBody>
      </p:sp>
    </p:spTree>
    <p:extLst>
      <p:ext uri="{BB962C8B-B14F-4D97-AF65-F5344CB8AC3E}">
        <p14:creationId xmlns:p14="http://schemas.microsoft.com/office/powerpoint/2010/main" val="36858849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57420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248045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2587942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9585141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9790955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3443751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5804908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8134072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9394347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20450376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28351888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656301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256974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7800490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5330863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06890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685800" y="4400550"/>
            <a:ext cx="5486400" cy="3600450"/>
          </a:xfrm>
          <a:prstGeom prst="rect">
            <a:avLst/>
          </a:prstGeom>
        </p:spPr>
        <p:txBody>
          <a:bodyPr>
            <a:normAutofit/>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160476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519928192"/>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2.xml"/>
  <Relationship Id="rId2" Type="http://schemas.openxmlformats.org/officeDocument/2006/relationships/image" Target="../media/image2.png"/>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3.xml"/>
  <Relationship Id="rId2" Type="http://schemas.openxmlformats.org/officeDocument/2006/relationships/image" Target="../media/image2.png"/>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00F16F9E-CECE-4E78-8AE6-9B06E7C80BB2}" type="datetime1">
              <a:rPr lang="en-US" smtClean="0"/>
              <a:t>2/8/2016</a:t>
            </a:fld>
            <a:endParaRPr lang="en-US" dirty="0"/>
          </a:p>
        </p:txBody>
      </p:sp>
      <p:sp>
        <p:nvSpPr>
          <p:cNvPr id="8" name="Slide Number Placeholder 7"/>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93CA38EC-34E5-412A-90B1-E05B44BCB64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9476" y="85343"/>
            <a:ext cx="957071" cy="94335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2060"/>
          </a:solidFill>
        </p:spPr>
        <p:txBody>
          <a:bodyPr wrap="square" lIns="0" tIns="0" rIns="0" bIns="0" rtlCol="0"/>
          <a:lstStyle/>
          <a:p>
            <a:endParaRPr dirty="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2/8/2016</a:t>
            </a:fld>
            <a:endParaRPr lang="en-US"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200" b="0" i="0">
                <a:solidFill>
                  <a:srgbClr val="8A8A8A"/>
                </a:solidFill>
                <a:latin typeface="Arial"/>
                <a:cs typeface="Arial"/>
              </a:defRPr>
            </a:lvl1pPr>
          </a:lstStyle>
          <a:p>
            <a:pPr marL="195580"/>
            <a:fld id="{81D60167-4931-47E6-BA6A-407CBD079E47}" type="slidenum">
              <a:rPr dirty="0"/>
              <a:pPr marL="195580"/>
              <a:t>‹#›</a:t>
            </a:fld>
            <a:endParaRPr dirty="0"/>
          </a:p>
        </p:txBody>
      </p:sp>
    </p:spTree>
    <p:extLst>
      <p:ext uri="{BB962C8B-B14F-4D97-AF65-F5344CB8AC3E}">
        <p14:creationId xmlns:p14="http://schemas.microsoft.com/office/powerpoint/2010/main" val="78674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00F16F9E-CECE-4E78-8AE6-9B06E7C80BB2}" type="datetime1">
              <a:rPr lang="en-US" smtClean="0">
                <a:solidFill>
                  <a:prstClr val="black">
                    <a:tint val="75000"/>
                  </a:prstClr>
                </a:solidFill>
              </a:rPr>
              <a:pPr/>
              <a:t>2/8/2016</a:t>
            </a:fld>
            <a:endParaRPr lang="en-US" dirty="0">
              <a:solidFill>
                <a:prstClr val="black">
                  <a:tint val="75000"/>
                </a:prstClr>
              </a:solidFill>
            </a:endParaRPr>
          </a:p>
        </p:txBody>
      </p:sp>
      <p:sp>
        <p:nvSpPr>
          <p:cNvPr id="8" name="Slide Number Placeholder 7"/>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93CA38EC-34E5-412A-90B1-E05B44BCB646}" type="slidenum">
              <a:rPr smtClean="0">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614246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9CAD7D48-EFB7-4552-A9E2-93E9D3A95C87}" type="datetime1">
              <a:rPr lang="en-US" smtClean="0">
                <a:solidFill>
                  <a:prstClr val="black">
                    <a:tint val="75000"/>
                  </a:prstClr>
                </a:solidFill>
              </a:rPr>
              <a:pPr/>
              <a:t>2/8/2016</a:t>
            </a:fld>
            <a:endParaRPr lang="en-US" dirty="0">
              <a:solidFill>
                <a:prstClr val="black">
                  <a:tint val="75000"/>
                </a:prstClr>
              </a:solidFill>
            </a:endParaRPr>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3422249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8E26A948-78DA-40C4-927D-9D7246F1B5A8}" type="datetime1">
              <a:rPr lang="en-US" smtClean="0">
                <a:solidFill>
                  <a:prstClr val="black">
                    <a:tint val="75000"/>
                  </a:prstClr>
                </a:solidFill>
              </a:rPr>
              <a:pPr/>
              <a:t>2/8/2016</a:t>
            </a:fld>
            <a:endParaRPr lang="en-US" dirty="0">
              <a:solidFill>
                <a:prstClr val="black">
                  <a:tint val="75000"/>
                </a:prstClr>
              </a:solidFill>
            </a:endParaRPr>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2310560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3DE96DB7-677F-470E-AD0E-F617B1071EE5}" type="datetime1">
              <a:rPr lang="en-US" smtClean="0">
                <a:solidFill>
                  <a:prstClr val="black">
                    <a:tint val="75000"/>
                  </a:prstClr>
                </a:solidFill>
              </a:rPr>
              <a:pPr/>
              <a:t>2/8/2016</a:t>
            </a:fld>
            <a:endParaRPr lang="en-US" dirty="0">
              <a:solidFill>
                <a:prstClr val="black">
                  <a:tint val="75000"/>
                </a:prstClr>
              </a:solidFill>
            </a:endParaRPr>
          </a:p>
        </p:txBody>
      </p:sp>
      <p:sp>
        <p:nvSpPr>
          <p:cNvPr id="6"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3311097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9476" y="85343"/>
            <a:ext cx="957071" cy="94335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2060"/>
          </a:solidFill>
        </p:spPr>
        <p:txBody>
          <a:bodyPr wrap="square" lIns="0" tIns="0" rIns="0" bIns="0" rtlCol="0"/>
          <a:lstStyle/>
          <a:p>
            <a:endParaRPr dirty="0">
              <a:solidFill>
                <a:prstClr val="black"/>
              </a:solidFill>
            </a:endParaRPr>
          </a:p>
        </p:txBody>
      </p:sp>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E51444A9-EC6E-4FF4-9D6F-D978DB01B2F5}" type="datetime1">
              <a:rPr lang="en-US" smtClean="0">
                <a:solidFill>
                  <a:prstClr val="black">
                    <a:tint val="75000"/>
                  </a:prstClr>
                </a:solidFill>
              </a:rPr>
              <a:pPr/>
              <a:t>2/8/2016</a:t>
            </a:fld>
            <a:endParaRPr lang="en-US" dirty="0">
              <a:solidFill>
                <a:prstClr val="black">
                  <a:tint val="75000"/>
                </a:prstClr>
              </a:solidFill>
            </a:endParaRPr>
          </a:p>
        </p:txBody>
      </p:sp>
      <p:sp>
        <p:nvSpPr>
          <p:cNvPr id="7"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69530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9CAD7D48-EFB7-4552-A9E2-93E9D3A95C87}" type="datetime1">
              <a:rPr lang="en-US" smtClean="0"/>
              <a:t>2/8/2016</a:t>
            </a:fld>
            <a:endParaRPr lang="en-US" dirty="0"/>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lang="en-US" smtClean="0"/>
              <a:pPr algn="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8E26A948-78DA-40C4-927D-9D7246F1B5A8}" type="datetime1">
              <a:rPr lang="en-US" smtClean="0"/>
              <a:t>2/8/2016</a:t>
            </a:fld>
            <a:endParaRPr lang="en-US" dirty="0"/>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3DE96DB7-677F-470E-AD0E-F617B1071EE5}" type="datetime1">
              <a:rPr lang="en-US" smtClean="0"/>
              <a:t>2/8/2016</a:t>
            </a:fld>
            <a:endParaRPr lang="en-US" dirty="0"/>
          </a:p>
        </p:txBody>
      </p:sp>
      <p:sp>
        <p:nvSpPr>
          <p:cNvPr id="6"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9476" y="85343"/>
            <a:ext cx="957071" cy="943355"/>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2060"/>
          </a:solidFill>
        </p:spPr>
        <p:txBody>
          <a:bodyPr wrap="square" lIns="0" tIns="0" rIns="0" bIns="0" rtlCol="0"/>
          <a:lstStyle/>
          <a:p>
            <a:endParaRPr dirty="0"/>
          </a:p>
        </p:txBody>
      </p:sp>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E51444A9-EC6E-4FF4-9D6F-D978DB01B2F5}" type="datetime1">
              <a:rPr lang="en-US" smtClean="0"/>
              <a:t>2/8/2016</a:t>
            </a:fld>
            <a:endParaRPr lang="en-US" dirty="0"/>
          </a:p>
        </p:txBody>
      </p:sp>
      <p:sp>
        <p:nvSpPr>
          <p:cNvPr id="7"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2/8/2016</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8A8A8A"/>
                </a:solidFill>
                <a:latin typeface="Arial"/>
                <a:cs typeface="Arial"/>
              </a:defRPr>
            </a:lvl1pPr>
          </a:lstStyle>
          <a:p>
            <a:pPr marL="195580"/>
            <a:fld id="{81D60167-4931-47E6-BA6A-407CBD079E47}" type="slidenum">
              <a:rPr dirty="0"/>
              <a:pPr marL="195580"/>
              <a:t>‹#›</a:t>
            </a:fld>
            <a:endParaRPr dirty="0"/>
          </a:p>
        </p:txBody>
      </p:sp>
    </p:spTree>
    <p:extLst>
      <p:ext uri="{BB962C8B-B14F-4D97-AF65-F5344CB8AC3E}">
        <p14:creationId xmlns:p14="http://schemas.microsoft.com/office/powerpoint/2010/main" val="424554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2/8/2016</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8A8A8A"/>
                </a:solidFill>
                <a:latin typeface="Arial"/>
                <a:cs typeface="Arial"/>
              </a:defRPr>
            </a:lvl1pPr>
          </a:lstStyle>
          <a:p>
            <a:pPr marL="195580"/>
            <a:fld id="{81D60167-4931-47E6-BA6A-407CBD079E47}" type="slidenum">
              <a:rPr dirty="0"/>
              <a:pPr marL="195580"/>
              <a:t>‹#›</a:t>
            </a:fld>
            <a:endParaRPr dirty="0"/>
          </a:p>
        </p:txBody>
      </p:sp>
    </p:spTree>
    <p:extLst>
      <p:ext uri="{BB962C8B-B14F-4D97-AF65-F5344CB8AC3E}">
        <p14:creationId xmlns:p14="http://schemas.microsoft.com/office/powerpoint/2010/main" val="425546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2/8/2016</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0" i="0">
                <a:solidFill>
                  <a:srgbClr val="8A8A8A"/>
                </a:solidFill>
                <a:latin typeface="Arial"/>
                <a:cs typeface="Arial"/>
              </a:defRPr>
            </a:lvl1pPr>
          </a:lstStyle>
          <a:p>
            <a:pPr marL="195580"/>
            <a:fld id="{81D60167-4931-47E6-BA6A-407CBD079E47}" type="slidenum">
              <a:rPr dirty="0"/>
              <a:pPr marL="195580"/>
              <a:t>‹#›</a:t>
            </a:fld>
            <a:endParaRPr dirty="0"/>
          </a:p>
        </p:txBody>
      </p:sp>
    </p:spTree>
    <p:extLst>
      <p:ext uri="{BB962C8B-B14F-4D97-AF65-F5344CB8AC3E}">
        <p14:creationId xmlns:p14="http://schemas.microsoft.com/office/powerpoint/2010/main" val="291695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2/8/2016</a:t>
            </a:fld>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0" i="0">
                <a:solidFill>
                  <a:srgbClr val="8A8A8A"/>
                </a:solidFill>
                <a:latin typeface="Arial"/>
                <a:cs typeface="Arial"/>
              </a:defRPr>
            </a:lvl1pPr>
          </a:lstStyle>
          <a:p>
            <a:pPr marL="195580"/>
            <a:fld id="{81D60167-4931-47E6-BA6A-407CBD079E47}" type="slidenum">
              <a:rPr dirty="0"/>
              <a:pPr marL="195580"/>
              <a:t>‹#›</a:t>
            </a:fld>
            <a:endParaRPr dirty="0"/>
          </a:p>
        </p:txBody>
      </p:sp>
    </p:spTree>
    <p:extLst>
      <p:ext uri="{BB962C8B-B14F-4D97-AF65-F5344CB8AC3E}">
        <p14:creationId xmlns:p14="http://schemas.microsoft.com/office/powerpoint/2010/main" val="521007826"/>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image" Target="../media/image1.emf"/>
  <Relationship Id="rId11" Type="http://schemas.openxmlformats.org/officeDocument/2006/relationships/image" Target="../media/image2.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 Id="rId7" Type="http://schemas.openxmlformats.org/officeDocument/2006/relationships/vmlDrawing" Target="../drawings/vmlDrawing1.vml"/>
  <Relationship Id="rId8" Type="http://schemas.openxmlformats.org/officeDocument/2006/relationships/tags" Target="../tags/tag1.xml"/>
  <Relationship Id="rId9" Type="http://schemas.openxmlformats.org/officeDocument/2006/relationships/oleObject" Target="../embeddings/oleObject1.bin"/>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6.xml"/>
  <Relationship Id="rId10" Type="http://schemas.openxmlformats.org/officeDocument/2006/relationships/image" Target="../media/image1.emf"/>
  <Relationship Id="rId11" Type="http://schemas.openxmlformats.org/officeDocument/2006/relationships/image" Target="../media/image2.png"/>
  <Relationship Id="rId2" Type="http://schemas.openxmlformats.org/officeDocument/2006/relationships/slideLayout" Target="../slideLayouts/slideLayout7.xml"/>
  <Relationship Id="rId3" Type="http://schemas.openxmlformats.org/officeDocument/2006/relationships/slideLayout" Target="../slideLayouts/slideLayout8.xml"/>
  <Relationship Id="rId4" Type="http://schemas.openxmlformats.org/officeDocument/2006/relationships/slideLayout" Target="../slideLayouts/slideLayout9.xml"/>
  <Relationship Id="rId5" Type="http://schemas.openxmlformats.org/officeDocument/2006/relationships/slideLayout" Target="../slideLayouts/slideLayout10.xml"/>
  <Relationship Id="rId6" Type="http://schemas.openxmlformats.org/officeDocument/2006/relationships/theme" Target="../theme/theme2.xml"/>
  <Relationship Id="rId7" Type="http://schemas.openxmlformats.org/officeDocument/2006/relationships/vmlDrawing" Target="../drawings/vmlDrawing2.vml"/>
  <Relationship Id="rId8" Type="http://schemas.openxmlformats.org/officeDocument/2006/relationships/tags" Target="../tags/tag2.xml"/>
  <Relationship Id="rId9" Type="http://schemas.openxmlformats.org/officeDocument/2006/relationships/oleObject" Target="../embeddings/oleObject2.bin"/>
</Relationships>

</file>

<file path=ppt/slideMasters/_rels/slideMaster3.xml.rels><?xml version="1.0" encoding="UTF-8"?>

<Relationships xmlns="http://schemas.openxmlformats.org/package/2006/relationships">
  <Relationship Id="rId1" Type="http://schemas.openxmlformats.org/officeDocument/2006/relationships/slideLayout" Target="../slideLayouts/slideLayout11.xml"/>
  <Relationship Id="rId10" Type="http://schemas.openxmlformats.org/officeDocument/2006/relationships/image" Target="../media/image1.emf"/>
  <Relationship Id="rId11" Type="http://schemas.openxmlformats.org/officeDocument/2006/relationships/image" Target="../media/image2.png"/>
  <Relationship Id="rId2" Type="http://schemas.openxmlformats.org/officeDocument/2006/relationships/slideLayout" Target="../slideLayouts/slideLayout12.xml"/>
  <Relationship Id="rId3" Type="http://schemas.openxmlformats.org/officeDocument/2006/relationships/slideLayout" Target="../slideLayouts/slideLayout13.xml"/>
  <Relationship Id="rId4" Type="http://schemas.openxmlformats.org/officeDocument/2006/relationships/slideLayout" Target="../slideLayouts/slideLayout14.xml"/>
  <Relationship Id="rId5" Type="http://schemas.openxmlformats.org/officeDocument/2006/relationships/slideLayout" Target="../slideLayouts/slideLayout15.xml"/>
  <Relationship Id="rId6" Type="http://schemas.openxmlformats.org/officeDocument/2006/relationships/theme" Target="../theme/theme3.xml"/>
  <Relationship Id="rId7" Type="http://schemas.openxmlformats.org/officeDocument/2006/relationships/vmlDrawing" Target="../drawings/vmlDrawing3.vml"/>
  <Relationship Id="rId8" Type="http://schemas.openxmlformats.org/officeDocument/2006/relationships/tags" Target="../tags/tag3.xml"/>
  <Relationship Id="rId9" Type="http://schemas.openxmlformats.org/officeDocument/2006/relationships/oleObject" Target="../embeddings/oleObject3.bin"/>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ext uri="{D42A27DB-BD31-4B8C-83A1-F6EECF244321}">
                <p14:modId xmlns:p14="http://schemas.microsoft.com/office/powerpoint/2010/main" val="19439823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0955" name="think-cell Slide" r:id="rId9" imgW="663" imgH="659" progId="TCLayout.ActiveDocument.1">
                  <p:embed/>
                </p:oleObj>
              </mc:Choice>
              <mc:Fallback>
                <p:oleObj name="think-cell Slide" r:id="rId9" imgW="663" imgH="659"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6" name="bk object 16"/>
          <p:cNvSpPr/>
          <p:nvPr/>
        </p:nvSpPr>
        <p:spPr>
          <a:xfrm>
            <a:off x="379476" y="85343"/>
            <a:ext cx="957071" cy="943355"/>
          </a:xfrm>
          <a:prstGeom prst="rect">
            <a:avLst/>
          </a:prstGeom>
          <a:blipFill>
            <a:blip r:embed="rId11"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540385" y="280066"/>
            <a:ext cx="8063229" cy="330200"/>
          </a:xfrm>
          <a:prstGeom prst="rect">
            <a:avLst/>
          </a:prstGeom>
        </p:spPr>
        <p:txBody>
          <a:bodyPr wrap="square" lIns="0" tIns="0" rIns="0" bIns="0">
            <a:spAutoFit/>
          </a:bodyPr>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a:xfrm>
            <a:off x="387350" y="1081391"/>
            <a:ext cx="8369300" cy="3146425"/>
          </a:xfrm>
          <a:prstGeom prst="rect">
            <a:avLst/>
          </a:prstGeom>
        </p:spPr>
        <p:txBody>
          <a:bodyPr wrap="square" lIns="0" tIns="0" rIns="0" bIns="0">
            <a:spAutoFit/>
          </a:bodyPr>
          <a:lstStyle>
            <a:lvl1pPr>
              <a:defRPr sz="1200" b="1" i="0">
                <a:solidFill>
                  <a:schemeClr val="tx1"/>
                </a:solidFill>
                <a:latin typeface="Calibri"/>
                <a:cs typeface="Calibri"/>
              </a:defRPr>
            </a:lvl1pPr>
          </a:lstStyle>
          <a:p>
            <a:endParaRPr/>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z="800" smtClean="0">
                <a:solidFill>
                  <a:schemeClr val="tx1">
                    <a:tint val="75000"/>
                  </a:schemeClr>
                </a:solidFill>
              </a:defRPr>
            </a:lvl1pPr>
          </a:lstStyle>
          <a:p>
            <a:pPr algn="r"/>
            <a:fld id="{93CA38EC-34E5-412A-90B1-E05B44BCB646}"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1971" name="think-cell Slide" r:id="rId9" imgW="663" imgH="659" progId="TCLayout.ActiveDocument.1">
                  <p:embed/>
                </p:oleObj>
              </mc:Choice>
              <mc:Fallback>
                <p:oleObj name="think-cell Slide" r:id="rId9" imgW="663" imgH="659"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6" name="bk object 16"/>
          <p:cNvSpPr/>
          <p:nvPr/>
        </p:nvSpPr>
        <p:spPr>
          <a:xfrm>
            <a:off x="379476" y="85343"/>
            <a:ext cx="957071" cy="943355"/>
          </a:xfrm>
          <a:prstGeom prst="rect">
            <a:avLst/>
          </a:prstGeom>
          <a:blipFill>
            <a:blip r:embed="rId11" cstate="print"/>
            <a:stretch>
              <a:fillRect/>
            </a:stretch>
          </a:blipFill>
        </p:spPr>
        <p:txBody>
          <a:bodyPr wrap="square" lIns="0" tIns="0" rIns="0" bIns="0" rtlCol="0"/>
          <a:lstStyle/>
          <a:p>
            <a:endParaRPr dirty="0">
              <a:solidFill>
                <a:prstClr val="black"/>
              </a:solidFill>
            </a:endParaRPr>
          </a:p>
        </p:txBody>
      </p:sp>
      <p:sp>
        <p:nvSpPr>
          <p:cNvPr id="2" name="Holder 2"/>
          <p:cNvSpPr>
            <a:spLocks noGrp="1"/>
          </p:cNvSpPr>
          <p:nvPr>
            <p:ph type="title"/>
          </p:nvPr>
        </p:nvSpPr>
        <p:spPr>
          <a:xfrm>
            <a:off x="540385" y="280066"/>
            <a:ext cx="8063229" cy="330200"/>
          </a:xfrm>
          <a:prstGeom prst="rect">
            <a:avLst/>
          </a:prstGeom>
        </p:spPr>
        <p:txBody>
          <a:bodyPr wrap="square" lIns="0" tIns="0" rIns="0" bIns="0">
            <a:spAutoFit/>
          </a:bodyPr>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a:xfrm>
            <a:off x="387350" y="1081391"/>
            <a:ext cx="8369300" cy="3146425"/>
          </a:xfrm>
          <a:prstGeom prst="rect">
            <a:avLst/>
          </a:prstGeom>
        </p:spPr>
        <p:txBody>
          <a:bodyPr wrap="square" lIns="0" tIns="0" rIns="0" bIns="0">
            <a:spAutoFit/>
          </a:bodyPr>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2/8/2016</a:t>
            </a:fld>
            <a:endParaRPr lang="en-US" dirty="0">
              <a:solidFill>
                <a:prstClr val="black">
                  <a:tint val="75000"/>
                </a:prstClr>
              </a:solidFill>
            </a:endParaRPr>
          </a:p>
        </p:txBody>
      </p:sp>
      <p:sp>
        <p:nvSpPr>
          <p:cNvPr id="6" name="Holder 6"/>
          <p:cNvSpPr>
            <a:spLocks noGrp="1"/>
          </p:cNvSpPr>
          <p:nvPr>
            <p:ph type="sldNum" sz="quarter" idx="7"/>
          </p:nvPr>
        </p:nvSpPr>
        <p:spPr>
          <a:xfrm>
            <a:off x="8312404" y="6459108"/>
            <a:ext cx="307340" cy="177800"/>
          </a:xfrm>
          <a:prstGeom prst="rect">
            <a:avLst/>
          </a:prstGeom>
        </p:spPr>
        <p:txBody>
          <a:bodyPr wrap="square" lIns="0" tIns="0" rIns="0" bIns="0">
            <a:spAutoFit/>
          </a:bodyPr>
          <a:lstStyle>
            <a:lvl1pPr>
              <a:defRPr sz="1200" b="0" i="0">
                <a:solidFill>
                  <a:srgbClr val="8A8A8A"/>
                </a:solidFill>
                <a:latin typeface="Arial"/>
                <a:cs typeface="Arial"/>
              </a:defRPr>
            </a:lvl1pPr>
          </a:lstStyle>
          <a:p>
            <a:pPr marL="195580"/>
            <a:fld id="{81D60167-4931-47E6-BA6A-407CBD079E47}" type="slidenum">
              <a:rPr dirty="0"/>
              <a:pPr marL="195580"/>
              <a:t>‹#›</a:t>
            </a:fld>
            <a:endParaRPr dirty="0"/>
          </a:p>
        </p:txBody>
      </p:sp>
    </p:spTree>
    <p:extLst>
      <p:ext uri="{BB962C8B-B14F-4D97-AF65-F5344CB8AC3E}">
        <p14:creationId xmlns:p14="http://schemas.microsoft.com/office/powerpoint/2010/main" val="154747449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024" name="think-cell Slide" r:id="rId9" imgW="663" imgH="659" progId="TCLayout.ActiveDocument.1">
                  <p:embed/>
                </p:oleObj>
              </mc:Choice>
              <mc:Fallback>
                <p:oleObj name="think-cell Slide" r:id="rId9" imgW="663" imgH="659"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6" name="bk object 16"/>
          <p:cNvSpPr/>
          <p:nvPr/>
        </p:nvSpPr>
        <p:spPr>
          <a:xfrm>
            <a:off x="379476" y="85343"/>
            <a:ext cx="957071" cy="943355"/>
          </a:xfrm>
          <a:prstGeom prst="rect">
            <a:avLst/>
          </a:prstGeom>
          <a:blipFill>
            <a:blip r:embed="rId11" cstate="print"/>
            <a:stretch>
              <a:fillRect/>
            </a:stretch>
          </a:blipFill>
        </p:spPr>
        <p:txBody>
          <a:bodyPr wrap="square" lIns="0" tIns="0" rIns="0" bIns="0" rtlCol="0"/>
          <a:lstStyle/>
          <a:p>
            <a:endParaRPr dirty="0">
              <a:solidFill>
                <a:prstClr val="black"/>
              </a:solidFill>
            </a:endParaRPr>
          </a:p>
        </p:txBody>
      </p:sp>
      <p:sp>
        <p:nvSpPr>
          <p:cNvPr id="2" name="Holder 2"/>
          <p:cNvSpPr>
            <a:spLocks noGrp="1"/>
          </p:cNvSpPr>
          <p:nvPr>
            <p:ph type="title"/>
          </p:nvPr>
        </p:nvSpPr>
        <p:spPr>
          <a:xfrm>
            <a:off x="540385" y="280066"/>
            <a:ext cx="8063229" cy="330200"/>
          </a:xfrm>
          <a:prstGeom prst="rect">
            <a:avLst/>
          </a:prstGeom>
        </p:spPr>
        <p:txBody>
          <a:bodyPr wrap="square" lIns="0" tIns="0" rIns="0" bIns="0">
            <a:spAutoFit/>
          </a:bodyPr>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a:xfrm>
            <a:off x="387350" y="1081391"/>
            <a:ext cx="8369300" cy="3146425"/>
          </a:xfrm>
          <a:prstGeom prst="rect">
            <a:avLst/>
          </a:prstGeom>
        </p:spPr>
        <p:txBody>
          <a:bodyPr wrap="square" lIns="0" tIns="0" rIns="0" bIns="0">
            <a:spAutoFit/>
          </a:bodyPr>
          <a:lstStyle>
            <a:lvl1pPr>
              <a:defRPr sz="1200" b="1" i="0">
                <a:solidFill>
                  <a:schemeClr val="tx1"/>
                </a:solidFill>
                <a:latin typeface="Calibri"/>
                <a:cs typeface="Calibri"/>
              </a:defRPr>
            </a:lvl1pPr>
          </a:lstStyle>
          <a:p>
            <a:endParaRPr/>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z="800" smtClean="0">
                <a:solidFill>
                  <a:schemeClr val="tx1">
                    <a:tint val="75000"/>
                  </a:schemeClr>
                </a:solidFill>
              </a:defRPr>
            </a:lvl1pPr>
          </a:lstStyle>
          <a:p>
            <a:pPr algn="r"/>
            <a:fld id="{93CA38EC-34E5-412A-90B1-E05B44BCB646}" type="slidenum">
              <a:rPr>
                <a:solidFill>
                  <a:prstClr val="black">
                    <a:tint val="75000"/>
                  </a:prstClr>
                </a:solidFill>
              </a:rPr>
              <a:pPr algn="r"/>
              <a:t>‹#›</a:t>
            </a:fld>
            <a:endParaRPr dirty="0">
              <a:solidFill>
                <a:prstClr val="black">
                  <a:tint val="75000"/>
                </a:prstClr>
              </a:solidFill>
            </a:endParaRPr>
          </a:p>
        </p:txBody>
      </p:sp>
    </p:spTree>
    <p:extLst>
      <p:ext uri="{BB962C8B-B14F-4D97-AF65-F5344CB8AC3E}">
        <p14:creationId xmlns:p14="http://schemas.microsoft.com/office/powerpoint/2010/main" val="13063746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jpg"/>
  <Relationship Id="rId4" Type="http://schemas.openxmlformats.org/officeDocument/2006/relationships/image" Target="../media/image4.png"/>
</Relationships>

</file>

<file path=ppt/slides/_rels/slide10.xml.rels><?xml version="1.0" encoding="UTF-8"?>

<Relationships xmlns="http://schemas.openxmlformats.org/package/2006/relationships">
  <Relationship Id="rId1" Type="http://schemas.openxmlformats.org/officeDocument/2006/relationships/vmlDrawing" Target="../drawings/vmlDrawing7.vml"/>
  <Relationship Id="rId2" Type="http://schemas.openxmlformats.org/officeDocument/2006/relationships/tags" Target="../tags/tag7.xml"/>
  <Relationship Id="rId3" Type="http://schemas.openxmlformats.org/officeDocument/2006/relationships/slideLayout" Target="../slideLayouts/slideLayout2.xml"/>
  <Relationship Id="rId4" Type="http://schemas.openxmlformats.org/officeDocument/2006/relationships/notesSlide" Target="../notesSlides/notesSlide10.xml"/>
  <Relationship Id="rId5" Type="http://schemas.openxmlformats.org/officeDocument/2006/relationships/oleObject" Target="../embeddings/oleObject7.bin"/>
  <Relationship Id="rId6" Type="http://schemas.openxmlformats.org/officeDocument/2006/relationships/image" Target="../media/image1.emf"/>
  <Relationship Id="rId7" Type="http://schemas.openxmlformats.org/officeDocument/2006/relationships/image" Target="../media/image10.png"/>
  <Relationship Id="rId8" Type="http://schemas.openxmlformats.org/officeDocument/2006/relationships/image" Target="../media/image11.png"/>
</Relationships>

</file>

<file path=ppt/slides/_rels/slide11.xml.rels><?xml version="1.0" encoding="UTF-8"?>

<Relationships xmlns="http://schemas.openxmlformats.org/package/2006/relationships">
  <Relationship Id="rId1" Type="http://schemas.openxmlformats.org/officeDocument/2006/relationships/vmlDrawing" Target="../drawings/vmlDrawing8.vml"/>
  <Relationship Id="rId2" Type="http://schemas.openxmlformats.org/officeDocument/2006/relationships/tags" Target="../tags/tag8.xml"/>
  <Relationship Id="rId3" Type="http://schemas.openxmlformats.org/officeDocument/2006/relationships/slideLayout" Target="../slideLayouts/slideLayout2.xml"/>
  <Relationship Id="rId4" Type="http://schemas.openxmlformats.org/officeDocument/2006/relationships/notesSlide" Target="../notesSlides/notesSlide11.xml"/>
  <Relationship Id="rId5" Type="http://schemas.openxmlformats.org/officeDocument/2006/relationships/oleObject" Target="../embeddings/oleObject8.bin"/>
  <Relationship Id="rId6" Type="http://schemas.openxmlformats.org/officeDocument/2006/relationships/image" Target="../media/image1.emf"/>
  <Relationship Id="rId7" Type="http://schemas.openxmlformats.org/officeDocument/2006/relationships/image" Target="../media/image12.png"/>
  <Relationship Id="rId8" Type="http://schemas.openxmlformats.org/officeDocument/2006/relationships/image" Target="../media/image13.png"/>
</Relationships>

</file>

<file path=ppt/slides/_rels/slide12.xml.rels><?xml version="1.0" encoding="UTF-8"?>

<Relationships xmlns="http://schemas.openxmlformats.org/package/2006/relationships">
  <Relationship Id="rId1" Type="http://schemas.openxmlformats.org/officeDocument/2006/relationships/vmlDrawing" Target="../drawings/vmlDrawing9.vml"/>
  <Relationship Id="rId2" Type="http://schemas.openxmlformats.org/officeDocument/2006/relationships/tags" Target="../tags/tag9.xml"/>
  <Relationship Id="rId3" Type="http://schemas.openxmlformats.org/officeDocument/2006/relationships/slideLayout" Target="../slideLayouts/slideLayout2.xml"/>
  <Relationship Id="rId4" Type="http://schemas.openxmlformats.org/officeDocument/2006/relationships/notesSlide" Target="../notesSlides/notesSlide12.xml"/>
  <Relationship Id="rId5" Type="http://schemas.openxmlformats.org/officeDocument/2006/relationships/oleObject" Target="../embeddings/oleObject9.bin"/>
  <Relationship Id="rId6" Type="http://schemas.openxmlformats.org/officeDocument/2006/relationships/image" Target="../media/image1.emf"/>
  <Relationship Id="rId7" Type="http://schemas.openxmlformats.org/officeDocument/2006/relationships/image" Target="../media/image14.png"/>
  <Relationship Id="rId8" Type="http://schemas.openxmlformats.org/officeDocument/2006/relationships/image" Target="../media/image15.png"/>
  <Relationship Id="rId9" Type="http://schemas.openxmlformats.org/officeDocument/2006/relationships/image" Target="../media/image8.pn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6.png"/>
</Relationships>

</file>

<file path=ppt/slides/_rels/slide14.xml.rels><?xml version="1.0" encoding="UTF-8"?>

<Relationships xmlns="http://schemas.openxmlformats.org/package/2006/relationships">
  <Relationship Id="rId1" Type="http://schemas.openxmlformats.org/officeDocument/2006/relationships/vmlDrawing" Target="../drawings/vmlDrawing10.vml"/>
  <Relationship Id="rId10" Type="http://schemas.openxmlformats.org/officeDocument/2006/relationships/image" Target="../media/image20.png"/>
  <Relationship Id="rId2" Type="http://schemas.openxmlformats.org/officeDocument/2006/relationships/tags" Target="../tags/tag10.xml"/>
  <Relationship Id="rId3" Type="http://schemas.openxmlformats.org/officeDocument/2006/relationships/slideLayout" Target="../slideLayouts/slideLayout2.xml"/>
  <Relationship Id="rId4" Type="http://schemas.openxmlformats.org/officeDocument/2006/relationships/notesSlide" Target="../notesSlides/notesSlide14.xml"/>
  <Relationship Id="rId5" Type="http://schemas.openxmlformats.org/officeDocument/2006/relationships/oleObject" Target="../embeddings/oleObject10.bin"/>
  <Relationship Id="rId6" Type="http://schemas.openxmlformats.org/officeDocument/2006/relationships/image" Target="../media/image1.emf"/>
  <Relationship Id="rId7" Type="http://schemas.openxmlformats.org/officeDocument/2006/relationships/image" Target="../media/image17.png"/>
  <Relationship Id="rId8" Type="http://schemas.openxmlformats.org/officeDocument/2006/relationships/image" Target="../media/image18.png"/>
  <Relationship Id="rId9" Type="http://schemas.openxmlformats.org/officeDocument/2006/relationships/image" Target="../media/image19.png"/>
</Relationships>

</file>

<file path=ppt/slides/_rels/slide15.xml.rels><?xml version="1.0" encoding="UTF-8"?>

<Relationships xmlns="http://schemas.openxmlformats.org/package/2006/relationships">
  <Relationship Id="rId1" Type="http://schemas.openxmlformats.org/officeDocument/2006/relationships/vmlDrawing" Target="../drawings/vmlDrawing11.vml"/>
  <Relationship Id="rId2" Type="http://schemas.openxmlformats.org/officeDocument/2006/relationships/tags" Target="../tags/tag11.xml"/>
  <Relationship Id="rId3" Type="http://schemas.openxmlformats.org/officeDocument/2006/relationships/slideLayout" Target="../slideLayouts/slideLayout2.xml"/>
  <Relationship Id="rId4" Type="http://schemas.openxmlformats.org/officeDocument/2006/relationships/notesSlide" Target="../notesSlides/notesSlide15.xml"/>
  <Relationship Id="rId5" Type="http://schemas.openxmlformats.org/officeDocument/2006/relationships/oleObject" Target="../embeddings/oleObject11.bin"/>
  <Relationship Id="rId6" Type="http://schemas.openxmlformats.org/officeDocument/2006/relationships/image" Target="../media/image1.emf"/>
  <Relationship Id="rId7" Type="http://schemas.openxmlformats.org/officeDocument/2006/relationships/image" Target="../media/image7.png"/>
  <Relationship Id="rId8" Type="http://schemas.openxmlformats.org/officeDocument/2006/relationships/image" Target="../media/image8.png"/>
</Relationships>

</file>

<file path=ppt/slides/_rels/slide16.xml.rels><?xml version="1.0" encoding="UTF-8"?>

<Relationships xmlns="http://schemas.openxmlformats.org/package/2006/relationships">
  <Relationship Id="rId1" Type="http://schemas.openxmlformats.org/officeDocument/2006/relationships/vmlDrawing" Target="../drawings/vmlDrawing12.vml"/>
  <Relationship Id="rId2" Type="http://schemas.openxmlformats.org/officeDocument/2006/relationships/tags" Target="../tags/tag12.xml"/>
  <Relationship Id="rId3" Type="http://schemas.openxmlformats.org/officeDocument/2006/relationships/slideLayout" Target="../slideLayouts/slideLayout2.xml"/>
  <Relationship Id="rId4" Type="http://schemas.openxmlformats.org/officeDocument/2006/relationships/notesSlide" Target="../notesSlides/notesSlide16.xml"/>
  <Relationship Id="rId5" Type="http://schemas.openxmlformats.org/officeDocument/2006/relationships/oleObject" Target="../embeddings/oleObject12.bin"/>
  <Relationship Id="rId6" Type="http://schemas.openxmlformats.org/officeDocument/2006/relationships/image" Target="../media/image1.emf"/>
  <Relationship Id="rId7" Type="http://schemas.openxmlformats.org/officeDocument/2006/relationships/image" Target="../media/image7.png"/>
  <Relationship Id="rId8" Type="http://schemas.openxmlformats.org/officeDocument/2006/relationships/image" Target="../media/image8.png"/>
</Relationships>

</file>

<file path=ppt/slides/_rels/slide17.xml.rels><?xml version="1.0" encoding="UTF-8"?>

<Relationships xmlns="http://schemas.openxmlformats.org/package/2006/relationships">
  <Relationship Id="rId1" Type="http://schemas.openxmlformats.org/officeDocument/2006/relationships/vmlDrawing" Target="../drawings/vmlDrawing13.vml"/>
  <Relationship Id="rId2" Type="http://schemas.openxmlformats.org/officeDocument/2006/relationships/tags" Target="../tags/tag13.xml"/>
  <Relationship Id="rId3" Type="http://schemas.openxmlformats.org/officeDocument/2006/relationships/slideLayout" Target="../slideLayouts/slideLayout2.xml"/>
  <Relationship Id="rId4" Type="http://schemas.openxmlformats.org/officeDocument/2006/relationships/notesSlide" Target="../notesSlides/notesSlide17.xml"/>
  <Relationship Id="rId5" Type="http://schemas.openxmlformats.org/officeDocument/2006/relationships/oleObject" Target="../embeddings/oleObject13.bin"/>
  <Relationship Id="rId6" Type="http://schemas.openxmlformats.org/officeDocument/2006/relationships/image" Target="../media/image1.emf"/>
  <Relationship Id="rId7" Type="http://schemas.openxmlformats.org/officeDocument/2006/relationships/image" Target="../media/image7.png"/>
  <Relationship Id="rId8" Type="http://schemas.openxmlformats.org/officeDocument/2006/relationships/image" Target="../media/image18.png"/>
</Relationships>

</file>

<file path=ppt/slides/_rels/slide18.xml.rels><?xml version="1.0" encoding="UTF-8"?>

<Relationships xmlns="http://schemas.openxmlformats.org/package/2006/relationships">
  <Relationship Id="rId1" Type="http://schemas.openxmlformats.org/officeDocument/2006/relationships/vmlDrawing" Target="../drawings/vmlDrawing14.vml"/>
  <Relationship Id="rId2" Type="http://schemas.openxmlformats.org/officeDocument/2006/relationships/tags" Target="../tags/tag14.xml"/>
  <Relationship Id="rId3" Type="http://schemas.openxmlformats.org/officeDocument/2006/relationships/slideLayout" Target="../slideLayouts/slideLayout2.xml"/>
  <Relationship Id="rId4" Type="http://schemas.openxmlformats.org/officeDocument/2006/relationships/notesSlide" Target="../notesSlides/notesSlide18.xml"/>
  <Relationship Id="rId5" Type="http://schemas.openxmlformats.org/officeDocument/2006/relationships/oleObject" Target="../embeddings/oleObject14.bin"/>
  <Relationship Id="rId6" Type="http://schemas.openxmlformats.org/officeDocument/2006/relationships/image" Target="../media/image1.emf"/>
  <Relationship Id="rId7" Type="http://schemas.openxmlformats.org/officeDocument/2006/relationships/image" Target="../media/image21.png"/>
</Relationships>

</file>

<file path=ppt/slides/_rels/slide19.xml.rels><?xml version="1.0" encoding="UTF-8"?>

<Relationships xmlns="http://schemas.openxmlformats.org/package/2006/relationships">
  <Relationship Id="rId1" Type="http://schemas.openxmlformats.org/officeDocument/2006/relationships/vmlDrawing" Target="../drawings/vmlDrawing15.vml"/>
  <Relationship Id="rId2" Type="http://schemas.openxmlformats.org/officeDocument/2006/relationships/tags" Target="../tags/tag15.xml"/>
  <Relationship Id="rId3" Type="http://schemas.openxmlformats.org/officeDocument/2006/relationships/slideLayout" Target="../slideLayouts/slideLayout2.xml"/>
  <Relationship Id="rId4" Type="http://schemas.openxmlformats.org/officeDocument/2006/relationships/notesSlide" Target="../notesSlides/notesSlide19.xml"/>
  <Relationship Id="rId5" Type="http://schemas.openxmlformats.org/officeDocument/2006/relationships/oleObject" Target="../embeddings/oleObject15.bin"/>
  <Relationship Id="rId6" Type="http://schemas.openxmlformats.org/officeDocument/2006/relationships/image" Target="../media/image1.emf"/>
  <Relationship Id="rId7" Type="http://schemas.openxmlformats.org/officeDocument/2006/relationships/image" Target="../media/image22.png"/>
  <Relationship Id="rId8" Type="http://schemas.openxmlformats.org/officeDocument/2006/relationships/image" Target="../media/image23.png"/>
  <Relationship Id="rId9" Type="http://schemas.openxmlformats.org/officeDocument/2006/relationships/image" Target="../media/image24.pn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
  <Relationship Id="rId1" Type="http://schemas.openxmlformats.org/officeDocument/2006/relationships/vmlDrawing" Target="../drawings/vmlDrawing16.vml"/>
  <Relationship Id="rId2" Type="http://schemas.openxmlformats.org/officeDocument/2006/relationships/tags" Target="../tags/tag16.xml"/>
  <Relationship Id="rId3" Type="http://schemas.openxmlformats.org/officeDocument/2006/relationships/slideLayout" Target="../slideLayouts/slideLayout2.xml"/>
  <Relationship Id="rId4" Type="http://schemas.openxmlformats.org/officeDocument/2006/relationships/notesSlide" Target="../notesSlides/notesSlide20.xml"/>
  <Relationship Id="rId5" Type="http://schemas.openxmlformats.org/officeDocument/2006/relationships/oleObject" Target="../embeddings/oleObject16.bin"/>
  <Relationship Id="rId6" Type="http://schemas.openxmlformats.org/officeDocument/2006/relationships/image" Target="../media/image1.emf"/>
  <Relationship Id="rId7" Type="http://schemas.openxmlformats.org/officeDocument/2006/relationships/image" Target="../media/image25.png"/>
  <Relationship Id="rId8" Type="http://schemas.openxmlformats.org/officeDocument/2006/relationships/image" Target="../media/image26.png"/>
  <Relationship Id="rId9" Type="http://schemas.openxmlformats.org/officeDocument/2006/relationships/image" Target="../media/image27.png"/>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28.png"/>
</Relationships>

</file>

<file path=ppt/slides/_rels/slide23.xml.rels><?xml version="1.0" encoding="UTF-8"?>

<Relationships xmlns="http://schemas.openxmlformats.org/package/2006/relationships">
  <Relationship Id="rId1" Type="http://schemas.openxmlformats.org/officeDocument/2006/relationships/vmlDrawing" Target="../drawings/vmlDrawing17.vml"/>
  <Relationship Id="rId2" Type="http://schemas.openxmlformats.org/officeDocument/2006/relationships/tags" Target="../tags/tag17.xml"/>
  <Relationship Id="rId3" Type="http://schemas.openxmlformats.org/officeDocument/2006/relationships/slideLayout" Target="../slideLayouts/slideLayout2.xml"/>
  <Relationship Id="rId4" Type="http://schemas.openxmlformats.org/officeDocument/2006/relationships/notesSlide" Target="../notesSlides/notesSlide23.xml"/>
  <Relationship Id="rId5" Type="http://schemas.openxmlformats.org/officeDocument/2006/relationships/oleObject" Target="../embeddings/oleObject17.bin"/>
  <Relationship Id="rId6" Type="http://schemas.openxmlformats.org/officeDocument/2006/relationships/image" Target="../media/image1.emf"/>
  <Relationship Id="rId7" Type="http://schemas.openxmlformats.org/officeDocument/2006/relationships/image" Target="../media/image29.png"/>
  <Relationship Id="rId8" Type="http://schemas.openxmlformats.org/officeDocument/2006/relationships/image" Target="../media/image30.png"/>
  <Relationship Id="rId9" Type="http://schemas.openxmlformats.org/officeDocument/2006/relationships/image" Target="../media/image31.png"/>
</Relationships>

</file>

<file path=ppt/slides/_rels/slide24.xml.rels><?xml version="1.0" encoding="UTF-8"?>

<Relationships xmlns="http://schemas.openxmlformats.org/package/2006/relationships">
  <Relationship Id="rId1" Type="http://schemas.openxmlformats.org/officeDocument/2006/relationships/vmlDrawing" Target="../drawings/vmlDrawing18.vml"/>
  <Relationship Id="rId2" Type="http://schemas.openxmlformats.org/officeDocument/2006/relationships/tags" Target="../tags/tag18.xml"/>
  <Relationship Id="rId3" Type="http://schemas.openxmlformats.org/officeDocument/2006/relationships/slideLayout" Target="../slideLayouts/slideLayout2.xml"/>
  <Relationship Id="rId4" Type="http://schemas.openxmlformats.org/officeDocument/2006/relationships/notesSlide" Target="../notesSlides/notesSlide24.xml"/>
  <Relationship Id="rId5" Type="http://schemas.openxmlformats.org/officeDocument/2006/relationships/oleObject" Target="../embeddings/oleObject18.bin"/>
  <Relationship Id="rId6" Type="http://schemas.openxmlformats.org/officeDocument/2006/relationships/image" Target="../media/image1.emf"/>
  <Relationship Id="rId7" Type="http://schemas.openxmlformats.org/officeDocument/2006/relationships/image" Target="../media/image32.png"/>
  <Relationship Id="rId8" Type="http://schemas.openxmlformats.org/officeDocument/2006/relationships/image" Target="../media/image33.png"/>
</Relationships>

</file>

<file path=ppt/slides/_rels/slide25.xml.rels><?xml version="1.0" encoding="UTF-8"?>

<Relationships xmlns="http://schemas.openxmlformats.org/package/2006/relationships">
  <Relationship Id="rId1" Type="http://schemas.openxmlformats.org/officeDocument/2006/relationships/vmlDrawing" Target="../drawings/vmlDrawing19.vml"/>
  <Relationship Id="rId2" Type="http://schemas.openxmlformats.org/officeDocument/2006/relationships/tags" Target="../tags/tag19.xml"/>
  <Relationship Id="rId3" Type="http://schemas.openxmlformats.org/officeDocument/2006/relationships/slideLayout" Target="../slideLayouts/slideLayout2.xml"/>
  <Relationship Id="rId4" Type="http://schemas.openxmlformats.org/officeDocument/2006/relationships/notesSlide" Target="../notesSlides/notesSlide25.xml"/>
  <Relationship Id="rId5" Type="http://schemas.openxmlformats.org/officeDocument/2006/relationships/oleObject" Target="../embeddings/oleObject19.bin"/>
  <Relationship Id="rId6" Type="http://schemas.openxmlformats.org/officeDocument/2006/relationships/image" Target="../media/image1.emf"/>
  <Relationship Id="rId7" Type="http://schemas.openxmlformats.org/officeDocument/2006/relationships/image" Target="../media/image34.png"/>
  <Relationship Id="rId8" Type="http://schemas.openxmlformats.org/officeDocument/2006/relationships/image" Target="../media/image35.png"/>
</Relationships>

</file>

<file path=ppt/slides/_rels/slide26.xml.rels><?xml version="1.0" encoding="UTF-8"?>

<Relationships xmlns="http://schemas.openxmlformats.org/package/2006/relationships">
  <Relationship Id="rId1" Type="http://schemas.openxmlformats.org/officeDocument/2006/relationships/vmlDrawing" Target="../drawings/vmlDrawing20.vml"/>
  <Relationship Id="rId2" Type="http://schemas.openxmlformats.org/officeDocument/2006/relationships/tags" Target="../tags/tag20.xml"/>
  <Relationship Id="rId3" Type="http://schemas.openxmlformats.org/officeDocument/2006/relationships/slideLayout" Target="../slideLayouts/slideLayout2.xml"/>
  <Relationship Id="rId4" Type="http://schemas.openxmlformats.org/officeDocument/2006/relationships/notesSlide" Target="../notesSlides/notesSlide26.xml"/>
  <Relationship Id="rId5" Type="http://schemas.openxmlformats.org/officeDocument/2006/relationships/oleObject" Target="../embeddings/oleObject20.bin"/>
  <Relationship Id="rId6" Type="http://schemas.openxmlformats.org/officeDocument/2006/relationships/image" Target="../media/image1.emf"/>
  <Relationship Id="rId7" Type="http://schemas.openxmlformats.org/officeDocument/2006/relationships/image" Target="../media/image36.png"/>
  <Relationship Id="rId8" Type="http://schemas.openxmlformats.org/officeDocument/2006/relationships/image" Target="../media/image37.png"/>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media/image32.png"/>
  <Relationship Id="rId4" Type="http://schemas.openxmlformats.org/officeDocument/2006/relationships/image" Target="../media/image38.png"/>
</Relationships>

</file>

<file path=ppt/slides/_rels/slide28.xml.rels><?xml version="1.0" encoding="UTF-8"?>

<Relationships xmlns="http://schemas.openxmlformats.org/package/2006/relationships">
  <Relationship Id="rId1" Type="http://schemas.openxmlformats.org/officeDocument/2006/relationships/vmlDrawing" Target="../drawings/vmlDrawing21.vml"/>
  <Relationship Id="rId2" Type="http://schemas.openxmlformats.org/officeDocument/2006/relationships/tags" Target="../tags/tag21.xml"/>
  <Relationship Id="rId3" Type="http://schemas.openxmlformats.org/officeDocument/2006/relationships/slideLayout" Target="../slideLayouts/slideLayout2.xml"/>
  <Relationship Id="rId4" Type="http://schemas.openxmlformats.org/officeDocument/2006/relationships/notesSlide" Target="../notesSlides/notesSlide28.xml"/>
  <Relationship Id="rId5" Type="http://schemas.openxmlformats.org/officeDocument/2006/relationships/oleObject" Target="../embeddings/oleObject21.bin"/>
  <Relationship Id="rId6" Type="http://schemas.openxmlformats.org/officeDocument/2006/relationships/image" Target="../media/image1.emf"/>
  <Relationship Id="rId7" Type="http://schemas.openxmlformats.org/officeDocument/2006/relationships/image" Target="../media/image39.png"/>
  <Relationship Id="rId8" Type="http://schemas.openxmlformats.org/officeDocument/2006/relationships/image" Target="../media/image40.png"/>
</Relationships>

</file>

<file path=ppt/slides/_rels/slide29.xml.rels><?xml version="1.0" encoding="UTF-8"?>

<Relationships xmlns="http://schemas.openxmlformats.org/package/2006/relationships">
  <Relationship Id="rId1" Type="http://schemas.openxmlformats.org/officeDocument/2006/relationships/vmlDrawing" Target="../drawings/vmlDrawing22.vml"/>
  <Relationship Id="rId2" Type="http://schemas.openxmlformats.org/officeDocument/2006/relationships/tags" Target="../tags/tag22.xml"/>
  <Relationship Id="rId3" Type="http://schemas.openxmlformats.org/officeDocument/2006/relationships/slideLayout" Target="../slideLayouts/slideLayout2.xml"/>
  <Relationship Id="rId4" Type="http://schemas.openxmlformats.org/officeDocument/2006/relationships/notesSlide" Target="../notesSlides/notesSlide29.xml"/>
  <Relationship Id="rId5" Type="http://schemas.openxmlformats.org/officeDocument/2006/relationships/oleObject" Target="../embeddings/oleObject22.bin"/>
  <Relationship Id="rId6" Type="http://schemas.openxmlformats.org/officeDocument/2006/relationships/image" Target="../media/image1.emf"/>
  <Relationship Id="rId7" Type="http://schemas.openxmlformats.org/officeDocument/2006/relationships/image" Target="../media/image41.png"/>
  <Relationship Id="rId8" Type="http://schemas.openxmlformats.org/officeDocument/2006/relationships/image" Target="../media/image18.png"/>
  <Relationship Id="rId9" Type="http://schemas.openxmlformats.org/officeDocument/2006/relationships/image" Target="../media/image42.png"/>
</Relationships>

</file>

<file path=ppt/slides/_rels/slide3.xml.rels><?xml version="1.0" encoding="UTF-8"?>

<Relationships xmlns="http://schemas.openxmlformats.org/package/2006/relationships">
  <Relationship Id="rId1" Type="http://schemas.openxmlformats.org/officeDocument/2006/relationships/vmlDrawing" Target="../drawings/vmlDrawing4.vml"/>
  <Relationship Id="rId2" Type="http://schemas.openxmlformats.org/officeDocument/2006/relationships/tags" Target="../tags/tag4.xml"/>
  <Relationship Id="rId3" Type="http://schemas.openxmlformats.org/officeDocument/2006/relationships/slideLayout" Target="../slideLayouts/slideLayout2.xml"/>
  <Relationship Id="rId4" Type="http://schemas.openxmlformats.org/officeDocument/2006/relationships/notesSlide" Target="../notesSlides/notesSlide3.xml"/>
  <Relationship Id="rId5" Type="http://schemas.openxmlformats.org/officeDocument/2006/relationships/oleObject" Target="../embeddings/oleObject4.bin"/>
  <Relationship Id="rId6" Type="http://schemas.openxmlformats.org/officeDocument/2006/relationships/image" Target="../media/image1.emf"/>
</Relationships>

</file>

<file path=ppt/slides/_rels/slide30.xml.rels><?xml version="1.0" encoding="UTF-8"?>

<Relationships xmlns="http://schemas.openxmlformats.org/package/2006/relationships">
  <Relationship Id="rId1" Type="http://schemas.openxmlformats.org/officeDocument/2006/relationships/vmlDrawing" Target="../drawings/vmlDrawing23.vml"/>
  <Relationship Id="rId2" Type="http://schemas.openxmlformats.org/officeDocument/2006/relationships/tags" Target="../tags/tag23.xml"/>
  <Relationship Id="rId3" Type="http://schemas.openxmlformats.org/officeDocument/2006/relationships/slideLayout" Target="../slideLayouts/slideLayout2.xml"/>
  <Relationship Id="rId4" Type="http://schemas.openxmlformats.org/officeDocument/2006/relationships/notesSlide" Target="../notesSlides/notesSlide30.xml"/>
  <Relationship Id="rId5" Type="http://schemas.openxmlformats.org/officeDocument/2006/relationships/oleObject" Target="../embeddings/oleObject23.bin"/>
  <Relationship Id="rId6" Type="http://schemas.openxmlformats.org/officeDocument/2006/relationships/image" Target="../media/image1.emf"/>
  <Relationship Id="rId7" Type="http://schemas.openxmlformats.org/officeDocument/2006/relationships/image" Target="../media/image41.png"/>
  <Relationship Id="rId8" Type="http://schemas.openxmlformats.org/officeDocument/2006/relationships/image" Target="../media/image43.png"/>
  <Relationship Id="rId9" Type="http://schemas.openxmlformats.org/officeDocument/2006/relationships/image" Target="../media/image18.png"/>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1.xml"/>
  <Relationship Id="rId3" Type="http://schemas.openxmlformats.org/officeDocument/2006/relationships/image" Target="../media/image44.png"/>
</Relationships>

</file>

<file path=ppt/slides/_rels/slide3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2.xml"/>
  <Relationship Id="rId3" Type="http://schemas.openxmlformats.org/officeDocument/2006/relationships/image" Target="../media/image45.png"/>
  <Relationship Id="rId4" Type="http://schemas.openxmlformats.org/officeDocument/2006/relationships/image" Target="../media/image35.png"/>
</Relationships>

</file>

<file path=ppt/slides/_rels/slide33.xml.rels><?xml version="1.0" encoding="UTF-8"?>

<Relationships xmlns="http://schemas.openxmlformats.org/package/2006/relationships">
  <Relationship Id="rId1" Type="http://schemas.openxmlformats.org/officeDocument/2006/relationships/vmlDrawing" Target="../drawings/vmlDrawing24.vml"/>
  <Relationship Id="rId2" Type="http://schemas.openxmlformats.org/officeDocument/2006/relationships/tags" Target="../tags/tag24.xml"/>
  <Relationship Id="rId3" Type="http://schemas.openxmlformats.org/officeDocument/2006/relationships/slideLayout" Target="../slideLayouts/slideLayout2.xml"/>
  <Relationship Id="rId4" Type="http://schemas.openxmlformats.org/officeDocument/2006/relationships/notesSlide" Target="../notesSlides/notesSlide33.xml"/>
  <Relationship Id="rId5" Type="http://schemas.openxmlformats.org/officeDocument/2006/relationships/oleObject" Target="../embeddings/oleObject24.bin"/>
  <Relationship Id="rId6" Type="http://schemas.openxmlformats.org/officeDocument/2006/relationships/image" Target="../media/image1.emf"/>
  <Relationship Id="rId7" Type="http://schemas.openxmlformats.org/officeDocument/2006/relationships/image" Target="../media/image46.png"/>
</Relationships>

</file>

<file path=ppt/slides/_rels/slide34.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
  <Relationship Id="rId1" Type="http://schemas.openxmlformats.org/officeDocument/2006/relationships/vmlDrawing" Target="../drawings/vmlDrawing25.vml"/>
  <Relationship Id="rId2" Type="http://schemas.openxmlformats.org/officeDocument/2006/relationships/tags" Target="../tags/tag25.xml"/>
  <Relationship Id="rId3" Type="http://schemas.openxmlformats.org/officeDocument/2006/relationships/slideLayout" Target="../slideLayouts/slideLayout2.xml"/>
  <Relationship Id="rId4" Type="http://schemas.openxmlformats.org/officeDocument/2006/relationships/notesSlide" Target="../notesSlides/notesSlide35.xml"/>
  <Relationship Id="rId5" Type="http://schemas.openxmlformats.org/officeDocument/2006/relationships/oleObject" Target="../embeddings/oleObject25.bin"/>
  <Relationship Id="rId6" Type="http://schemas.openxmlformats.org/officeDocument/2006/relationships/image" Target="../media/image1.emf"/>
  <Relationship Id="rId7" Type="http://schemas.openxmlformats.org/officeDocument/2006/relationships/image" Target="../media/image47.png"/>
</Relationships>

</file>

<file path=ppt/slides/_rels/slide36.xml.rels><?xml version="1.0" encoding="UTF-8"?>

<Relationships xmlns="http://schemas.openxmlformats.org/package/2006/relationships">
  <Relationship Id="rId1" Type="http://schemas.openxmlformats.org/officeDocument/2006/relationships/vmlDrawing" Target="../drawings/vmlDrawing26.vml"/>
  <Relationship Id="rId2" Type="http://schemas.openxmlformats.org/officeDocument/2006/relationships/tags" Target="../tags/tag26.xml"/>
  <Relationship Id="rId3" Type="http://schemas.openxmlformats.org/officeDocument/2006/relationships/slideLayout" Target="../slideLayouts/slideLayout2.xml"/>
  <Relationship Id="rId4" Type="http://schemas.openxmlformats.org/officeDocument/2006/relationships/notesSlide" Target="../notesSlides/notesSlide36.xml"/>
  <Relationship Id="rId5" Type="http://schemas.openxmlformats.org/officeDocument/2006/relationships/oleObject" Target="../embeddings/oleObject26.bin"/>
  <Relationship Id="rId6" Type="http://schemas.openxmlformats.org/officeDocument/2006/relationships/image" Target="../media/image1.emf"/>
  <Relationship Id="rId7" Type="http://schemas.openxmlformats.org/officeDocument/2006/relationships/image" Target="../media/image44.png"/>
</Relationships>

</file>

<file path=ppt/slides/_rels/slide3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7.xml"/>
  <Relationship Id="rId3" Type="http://schemas.openxmlformats.org/officeDocument/2006/relationships/image" Target="../media/image48.png"/>
  <Relationship Id="rId4" Type="http://schemas.openxmlformats.org/officeDocument/2006/relationships/image" Target="../media/image18.png"/>
  <Relationship Id="rId5" Type="http://schemas.openxmlformats.org/officeDocument/2006/relationships/image" Target="../media/image49.png"/>
</Relationships>

</file>

<file path=ppt/slides/_rels/slide3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8.xml"/>
  <Relationship Id="rId3" Type="http://schemas.openxmlformats.org/officeDocument/2006/relationships/image" Target="../media/image50.png"/>
  <Relationship Id="rId4" Type="http://schemas.openxmlformats.org/officeDocument/2006/relationships/image" Target="../media/image51.png"/>
  <Relationship Id="rId5" Type="http://schemas.openxmlformats.org/officeDocument/2006/relationships/image" Target="../media/image52.png"/>
  <Relationship Id="rId6" Type="http://schemas.openxmlformats.org/officeDocument/2006/relationships/image" Target="../media/image53.png"/>
</Relationships>

</file>

<file path=ppt/slides/_rels/slide39.xml.rels><?xml version="1.0" encoding="UTF-8"?>

<Relationships xmlns="http://schemas.openxmlformats.org/package/2006/relationships">
  <Relationship Id="rId1" Type="http://schemas.openxmlformats.org/officeDocument/2006/relationships/vmlDrawing" Target="../drawings/vmlDrawing27.vml"/>
  <Relationship Id="rId2" Type="http://schemas.openxmlformats.org/officeDocument/2006/relationships/tags" Target="../tags/tag27.xml"/>
  <Relationship Id="rId3" Type="http://schemas.openxmlformats.org/officeDocument/2006/relationships/slideLayout" Target="../slideLayouts/slideLayout2.xml"/>
  <Relationship Id="rId4" Type="http://schemas.openxmlformats.org/officeDocument/2006/relationships/notesSlide" Target="../notesSlides/notesSlide39.xml"/>
  <Relationship Id="rId5" Type="http://schemas.openxmlformats.org/officeDocument/2006/relationships/oleObject" Target="../embeddings/oleObject27.bin"/>
  <Relationship Id="rId6" Type="http://schemas.openxmlformats.org/officeDocument/2006/relationships/image" Target="../media/image1.emf"/>
  <Relationship Id="rId7" Type="http://schemas.openxmlformats.org/officeDocument/2006/relationships/image" Target="../media/image54.png"/>
  <Relationship Id="rId8" Type="http://schemas.openxmlformats.org/officeDocument/2006/relationships/image" Target="../media/image55.pn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
  <Relationship Id="rId1" Type="http://schemas.openxmlformats.org/officeDocument/2006/relationships/vmlDrawing" Target="../drawings/vmlDrawing28.vml"/>
  <Relationship Id="rId2" Type="http://schemas.openxmlformats.org/officeDocument/2006/relationships/tags" Target="../tags/tag28.xml"/>
  <Relationship Id="rId3" Type="http://schemas.openxmlformats.org/officeDocument/2006/relationships/slideLayout" Target="../slideLayouts/slideLayout2.xml"/>
  <Relationship Id="rId4" Type="http://schemas.openxmlformats.org/officeDocument/2006/relationships/notesSlide" Target="../notesSlides/notesSlide40.xml"/>
  <Relationship Id="rId5" Type="http://schemas.openxmlformats.org/officeDocument/2006/relationships/oleObject" Target="../embeddings/oleObject28.bin"/>
  <Relationship Id="rId6" Type="http://schemas.openxmlformats.org/officeDocument/2006/relationships/image" Target="../media/image1.emf"/>
  <Relationship Id="rId7" Type="http://schemas.openxmlformats.org/officeDocument/2006/relationships/image" Target="../media/image54.png"/>
  <Relationship Id="rId8" Type="http://schemas.openxmlformats.org/officeDocument/2006/relationships/image" Target="../media/image56.png"/>
  <Relationship Id="rId9" Type="http://schemas.openxmlformats.org/officeDocument/2006/relationships/image" Target="../media/image57.png"/>
</Relationships>

</file>

<file path=ppt/slides/_rels/slide41.xml.rels><?xml version="1.0" encoding="UTF-8"?>

<Relationships xmlns="http://schemas.openxmlformats.org/package/2006/relationships">
  <Relationship Id="rId1" Type="http://schemas.openxmlformats.org/officeDocument/2006/relationships/vmlDrawing" Target="../drawings/vmlDrawing29.vml"/>
  <Relationship Id="rId2" Type="http://schemas.openxmlformats.org/officeDocument/2006/relationships/tags" Target="../tags/tag29.xml"/>
  <Relationship Id="rId3" Type="http://schemas.openxmlformats.org/officeDocument/2006/relationships/slideLayout" Target="../slideLayouts/slideLayout2.xml"/>
  <Relationship Id="rId4" Type="http://schemas.openxmlformats.org/officeDocument/2006/relationships/notesSlide" Target="../notesSlides/notesSlide41.xml"/>
  <Relationship Id="rId5" Type="http://schemas.openxmlformats.org/officeDocument/2006/relationships/oleObject" Target="../embeddings/oleObject29.bin"/>
  <Relationship Id="rId6" Type="http://schemas.openxmlformats.org/officeDocument/2006/relationships/image" Target="../media/image1.emf"/>
  <Relationship Id="rId7" Type="http://schemas.openxmlformats.org/officeDocument/2006/relationships/image" Target="../media/image54.png"/>
  <Relationship Id="rId8" Type="http://schemas.openxmlformats.org/officeDocument/2006/relationships/image" Target="../media/image58.png"/>
</Relationships>

</file>

<file path=ppt/slides/_rels/slide42.xml.rels><?xml version="1.0" encoding="UTF-8"?>

<Relationships xmlns="http://schemas.openxmlformats.org/package/2006/relationships">
  <Relationship Id="rId1" Type="http://schemas.openxmlformats.org/officeDocument/2006/relationships/vmlDrawing" Target="../drawings/vmlDrawing30.vml"/>
  <Relationship Id="rId2" Type="http://schemas.openxmlformats.org/officeDocument/2006/relationships/tags" Target="../tags/tag30.xml"/>
  <Relationship Id="rId3" Type="http://schemas.openxmlformats.org/officeDocument/2006/relationships/slideLayout" Target="../slideLayouts/slideLayout2.xml"/>
  <Relationship Id="rId4" Type="http://schemas.openxmlformats.org/officeDocument/2006/relationships/notesSlide" Target="../notesSlides/notesSlide42.xml"/>
  <Relationship Id="rId5" Type="http://schemas.openxmlformats.org/officeDocument/2006/relationships/oleObject" Target="../embeddings/oleObject30.bin"/>
  <Relationship Id="rId6" Type="http://schemas.openxmlformats.org/officeDocument/2006/relationships/image" Target="../media/image1.emf"/>
  <Relationship Id="rId7" Type="http://schemas.openxmlformats.org/officeDocument/2006/relationships/image" Target="../media/image54.png"/>
  <Relationship Id="rId8" Type="http://schemas.openxmlformats.org/officeDocument/2006/relationships/image" Target="../media/image59.png"/>
</Relationships>

</file>

<file path=ppt/slides/_rels/slide43.xml.rels><?xml version="1.0" encoding="UTF-8"?>

<Relationships xmlns="http://schemas.openxmlformats.org/package/2006/relationships">
  <Relationship Id="rId1" Type="http://schemas.openxmlformats.org/officeDocument/2006/relationships/vmlDrawing" Target="../drawings/vmlDrawing31.vml"/>
  <Relationship Id="rId2" Type="http://schemas.openxmlformats.org/officeDocument/2006/relationships/tags" Target="../tags/tag31.xml"/>
  <Relationship Id="rId3" Type="http://schemas.openxmlformats.org/officeDocument/2006/relationships/slideLayout" Target="../slideLayouts/slideLayout2.xml"/>
  <Relationship Id="rId4" Type="http://schemas.openxmlformats.org/officeDocument/2006/relationships/notesSlide" Target="../notesSlides/notesSlide43.xml"/>
  <Relationship Id="rId5" Type="http://schemas.openxmlformats.org/officeDocument/2006/relationships/oleObject" Target="../embeddings/oleObject31.bin"/>
  <Relationship Id="rId6" Type="http://schemas.openxmlformats.org/officeDocument/2006/relationships/image" Target="../media/image1.emf"/>
  <Relationship Id="rId7" Type="http://schemas.openxmlformats.org/officeDocument/2006/relationships/image" Target="../media/image60.png"/>
  <Relationship Id="rId8" Type="http://schemas.openxmlformats.org/officeDocument/2006/relationships/image" Target="../media/image61.png"/>
</Relationships>

</file>

<file path=ppt/slides/_rels/slide44.xml.rels><?xml version="1.0" encoding="UTF-8"?>

<Relationships xmlns="http://schemas.openxmlformats.org/package/2006/relationships">
  <Relationship Id="rId1" Type="http://schemas.openxmlformats.org/officeDocument/2006/relationships/vmlDrawing" Target="../drawings/vmlDrawing32.vml"/>
  <Relationship Id="rId2" Type="http://schemas.openxmlformats.org/officeDocument/2006/relationships/tags" Target="../tags/tag32.xml"/>
  <Relationship Id="rId3" Type="http://schemas.openxmlformats.org/officeDocument/2006/relationships/slideLayout" Target="../slideLayouts/slideLayout2.xml"/>
  <Relationship Id="rId4" Type="http://schemas.openxmlformats.org/officeDocument/2006/relationships/notesSlide" Target="../notesSlides/notesSlide44.xml"/>
  <Relationship Id="rId5" Type="http://schemas.openxmlformats.org/officeDocument/2006/relationships/oleObject" Target="../embeddings/oleObject32.bin"/>
  <Relationship Id="rId6" Type="http://schemas.openxmlformats.org/officeDocument/2006/relationships/image" Target="../media/image1.emf"/>
  <Relationship Id="rId7" Type="http://schemas.openxmlformats.org/officeDocument/2006/relationships/image" Target="../media/image62.png"/>
  <Relationship Id="rId8" Type="http://schemas.openxmlformats.org/officeDocument/2006/relationships/image" Target="../media/image63.png"/>
</Relationships>

</file>

<file path=ppt/slides/_rels/slide45.xml.rels><?xml version="1.0" encoding="UTF-8"?>

<Relationships xmlns="http://schemas.openxmlformats.org/package/2006/relationships">
  <Relationship Id="rId1" Type="http://schemas.openxmlformats.org/officeDocument/2006/relationships/vmlDrawing" Target="../drawings/vmlDrawing33.vml"/>
  <Relationship Id="rId2" Type="http://schemas.openxmlformats.org/officeDocument/2006/relationships/tags" Target="../tags/tag33.xml"/>
  <Relationship Id="rId3" Type="http://schemas.openxmlformats.org/officeDocument/2006/relationships/slideLayout" Target="../slideLayouts/slideLayout2.xml"/>
  <Relationship Id="rId4" Type="http://schemas.openxmlformats.org/officeDocument/2006/relationships/notesSlide" Target="../notesSlides/notesSlide45.xml"/>
  <Relationship Id="rId5" Type="http://schemas.openxmlformats.org/officeDocument/2006/relationships/oleObject" Target="../embeddings/oleObject33.bin"/>
  <Relationship Id="rId6" Type="http://schemas.openxmlformats.org/officeDocument/2006/relationships/image" Target="../media/image1.emf"/>
  <Relationship Id="rId7" Type="http://schemas.openxmlformats.org/officeDocument/2006/relationships/image" Target="../media/image60.png"/>
  <Relationship Id="rId8" Type="http://schemas.openxmlformats.org/officeDocument/2006/relationships/image" Target="../media/image64.png"/>
</Relationships>

</file>

<file path=ppt/slides/_rels/slide46.xml.rels><?xml version="1.0" encoding="UTF-8"?>

<Relationships xmlns="http://schemas.openxmlformats.org/package/2006/relationships">
  <Relationship Id="rId1" Type="http://schemas.openxmlformats.org/officeDocument/2006/relationships/vmlDrawing" Target="../drawings/vmlDrawing34.vml"/>
  <Relationship Id="rId2" Type="http://schemas.openxmlformats.org/officeDocument/2006/relationships/tags" Target="../tags/tag34.xml"/>
  <Relationship Id="rId3" Type="http://schemas.openxmlformats.org/officeDocument/2006/relationships/slideLayout" Target="../slideLayouts/slideLayout2.xml"/>
  <Relationship Id="rId4" Type="http://schemas.openxmlformats.org/officeDocument/2006/relationships/notesSlide" Target="../notesSlides/notesSlide46.xml"/>
  <Relationship Id="rId5" Type="http://schemas.openxmlformats.org/officeDocument/2006/relationships/oleObject" Target="../embeddings/oleObject34.bin"/>
  <Relationship Id="rId6" Type="http://schemas.openxmlformats.org/officeDocument/2006/relationships/image" Target="../media/image1.emf"/>
  <Relationship Id="rId7" Type="http://schemas.openxmlformats.org/officeDocument/2006/relationships/image" Target="../media/image65.png"/>
  <Relationship Id="rId8" Type="http://schemas.openxmlformats.org/officeDocument/2006/relationships/image" Target="../media/image66.png"/>
  <Relationship Id="rId9" Type="http://schemas.openxmlformats.org/officeDocument/2006/relationships/image" Target="../media/image18.png"/>
</Relationships>

</file>

<file path=ppt/slides/_rels/slide4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7.xml"/>
  <Relationship Id="rId3" Type="http://schemas.openxmlformats.org/officeDocument/2006/relationships/image" Target="../media/image44.png"/>
</Relationships>

</file>

<file path=ppt/slides/_rels/slide4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8.xml"/>
  <Relationship Id="rId3" Type="http://schemas.openxmlformats.org/officeDocument/2006/relationships/image" Target="../media/image48.png"/>
  <Relationship Id="rId4" Type="http://schemas.openxmlformats.org/officeDocument/2006/relationships/image" Target="../media/image67.png"/>
  <Relationship Id="rId5" Type="http://schemas.openxmlformats.org/officeDocument/2006/relationships/image" Target="../media/image18.png"/>
</Relationships>

</file>

<file path=ppt/slides/_rels/slide4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9.xml"/>
  <Relationship Id="rId3" Type="http://schemas.openxmlformats.org/officeDocument/2006/relationships/image" Target="../media/image68.png"/>
  <Relationship Id="rId4" Type="http://schemas.openxmlformats.org/officeDocument/2006/relationships/image" Target="../media/image55.png"/>
  <Relationship Id="rId5" Type="http://schemas.openxmlformats.org/officeDocument/2006/relationships/image" Target="../media/image69.png"/>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5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0.xml"/>
  <Relationship Id="rId3" Type="http://schemas.openxmlformats.org/officeDocument/2006/relationships/image" Target="../media/image70.png"/>
  <Relationship Id="rId4" Type="http://schemas.openxmlformats.org/officeDocument/2006/relationships/image" Target="../media/image71.png"/>
  <Relationship Id="rId5" Type="http://schemas.openxmlformats.org/officeDocument/2006/relationships/image" Target="../media/image72.png"/>
</Relationships>

</file>

<file path=ppt/slides/_rels/slide51.xml.rels><?xml version="1.0" encoding="UTF-8"?>

<Relationships xmlns="http://schemas.openxmlformats.org/package/2006/relationships">
  <Relationship Id="rId1" Type="http://schemas.openxmlformats.org/officeDocument/2006/relationships/vmlDrawing" Target="../drawings/vmlDrawing35.vml"/>
  <Relationship Id="rId2" Type="http://schemas.openxmlformats.org/officeDocument/2006/relationships/tags" Target="../tags/tag35.xml"/>
  <Relationship Id="rId3" Type="http://schemas.openxmlformats.org/officeDocument/2006/relationships/slideLayout" Target="../slideLayouts/slideLayout2.xml"/>
  <Relationship Id="rId4" Type="http://schemas.openxmlformats.org/officeDocument/2006/relationships/notesSlide" Target="../notesSlides/notesSlide51.xml"/>
  <Relationship Id="rId5" Type="http://schemas.openxmlformats.org/officeDocument/2006/relationships/oleObject" Target="../embeddings/oleObject35.bin"/>
  <Relationship Id="rId6" Type="http://schemas.openxmlformats.org/officeDocument/2006/relationships/image" Target="../media/image1.emf"/>
  <Relationship Id="rId7" Type="http://schemas.openxmlformats.org/officeDocument/2006/relationships/image" Target="../media/image73.png"/>
  <Relationship Id="rId8" Type="http://schemas.openxmlformats.org/officeDocument/2006/relationships/image" Target="../media/image61.png"/>
</Relationships>

</file>

<file path=ppt/slides/_rels/slide52.xml.rels><?xml version="1.0" encoding="UTF-8"?>

<Relationships xmlns="http://schemas.openxmlformats.org/package/2006/relationships">
  <Relationship Id="rId1" Type="http://schemas.openxmlformats.org/officeDocument/2006/relationships/vmlDrawing" Target="../drawings/vmlDrawing36.vml"/>
  <Relationship Id="rId2" Type="http://schemas.openxmlformats.org/officeDocument/2006/relationships/tags" Target="../tags/tag36.xml"/>
  <Relationship Id="rId3" Type="http://schemas.openxmlformats.org/officeDocument/2006/relationships/slideLayout" Target="../slideLayouts/slideLayout2.xml"/>
  <Relationship Id="rId4" Type="http://schemas.openxmlformats.org/officeDocument/2006/relationships/notesSlide" Target="../notesSlides/notesSlide52.xml"/>
  <Relationship Id="rId5" Type="http://schemas.openxmlformats.org/officeDocument/2006/relationships/oleObject" Target="../embeddings/oleObject36.bin"/>
  <Relationship Id="rId6" Type="http://schemas.openxmlformats.org/officeDocument/2006/relationships/image" Target="../media/image1.emf"/>
  <Relationship Id="rId7" Type="http://schemas.openxmlformats.org/officeDocument/2006/relationships/image" Target="../media/image73.png"/>
  <Relationship Id="rId8" Type="http://schemas.openxmlformats.org/officeDocument/2006/relationships/image" Target="../media/image74.png"/>
</Relationships>

</file>

<file path=ppt/slides/_rels/slide53.xml.rels><?xml version="1.0" encoding="UTF-8"?>

<Relationships xmlns="http://schemas.openxmlformats.org/package/2006/relationships">
  <Relationship Id="rId1" Type="http://schemas.openxmlformats.org/officeDocument/2006/relationships/vmlDrawing" Target="../drawings/vmlDrawing37.vml"/>
  <Relationship Id="rId10" Type="http://schemas.openxmlformats.org/officeDocument/2006/relationships/image" Target="../media/image18.png"/>
  <Relationship Id="rId2" Type="http://schemas.openxmlformats.org/officeDocument/2006/relationships/tags" Target="../tags/tag37.xml"/>
  <Relationship Id="rId3" Type="http://schemas.openxmlformats.org/officeDocument/2006/relationships/slideLayout" Target="../slideLayouts/slideLayout2.xml"/>
  <Relationship Id="rId4" Type="http://schemas.openxmlformats.org/officeDocument/2006/relationships/notesSlide" Target="../notesSlides/notesSlide53.xml"/>
  <Relationship Id="rId5" Type="http://schemas.openxmlformats.org/officeDocument/2006/relationships/oleObject" Target="../embeddings/oleObject37.bin"/>
  <Relationship Id="rId6" Type="http://schemas.openxmlformats.org/officeDocument/2006/relationships/image" Target="../media/image1.emf"/>
  <Relationship Id="rId7" Type="http://schemas.openxmlformats.org/officeDocument/2006/relationships/image" Target="../media/image75.png"/>
  <Relationship Id="rId8" Type="http://schemas.openxmlformats.org/officeDocument/2006/relationships/image" Target="../media/image76.png"/>
  <Relationship Id="rId9" Type="http://schemas.openxmlformats.org/officeDocument/2006/relationships/image" Target="../media/image77.png"/>
</Relationships>

</file>

<file path=ppt/slides/_rels/slide54.xml.rels><?xml version="1.0" encoding="UTF-8"?>

<Relationships xmlns="http://schemas.openxmlformats.org/package/2006/relationships">
  <Relationship Id="rId1" Type="http://schemas.openxmlformats.org/officeDocument/2006/relationships/vmlDrawing" Target="../drawings/vmlDrawing38.vml"/>
  <Relationship Id="rId10" Type="http://schemas.openxmlformats.org/officeDocument/2006/relationships/image" Target="../media/image79.png"/>
  <Relationship Id="rId2" Type="http://schemas.openxmlformats.org/officeDocument/2006/relationships/tags" Target="../tags/tag38.xml"/>
  <Relationship Id="rId3" Type="http://schemas.openxmlformats.org/officeDocument/2006/relationships/slideLayout" Target="../slideLayouts/slideLayout2.xml"/>
  <Relationship Id="rId4" Type="http://schemas.openxmlformats.org/officeDocument/2006/relationships/notesSlide" Target="../notesSlides/notesSlide54.xml"/>
  <Relationship Id="rId5" Type="http://schemas.openxmlformats.org/officeDocument/2006/relationships/oleObject" Target="../embeddings/oleObject38.bin"/>
  <Relationship Id="rId6" Type="http://schemas.openxmlformats.org/officeDocument/2006/relationships/image" Target="../media/image1.emf"/>
  <Relationship Id="rId7" Type="http://schemas.openxmlformats.org/officeDocument/2006/relationships/image" Target="../media/image77.png"/>
  <Relationship Id="rId8" Type="http://schemas.openxmlformats.org/officeDocument/2006/relationships/image" Target="../media/image18.png"/>
  <Relationship Id="rId9" Type="http://schemas.openxmlformats.org/officeDocument/2006/relationships/image" Target="../media/image78.png"/>
</Relationships>

</file>

<file path=ppt/slides/_rels/slide55.xml.rels><?xml version="1.0" encoding="UTF-8"?>

<Relationships xmlns="http://schemas.openxmlformats.org/package/2006/relationships">
  <Relationship Id="rId1" Type="http://schemas.openxmlformats.org/officeDocument/2006/relationships/vmlDrawing" Target="../drawings/vmlDrawing39.vml"/>
  <Relationship Id="rId2" Type="http://schemas.openxmlformats.org/officeDocument/2006/relationships/tags" Target="../tags/tag39.xml"/>
  <Relationship Id="rId3" Type="http://schemas.openxmlformats.org/officeDocument/2006/relationships/slideLayout" Target="../slideLayouts/slideLayout2.xml"/>
  <Relationship Id="rId4" Type="http://schemas.openxmlformats.org/officeDocument/2006/relationships/notesSlide" Target="../notesSlides/notesSlide55.xml"/>
  <Relationship Id="rId5" Type="http://schemas.openxmlformats.org/officeDocument/2006/relationships/oleObject" Target="../embeddings/oleObject39.bin"/>
  <Relationship Id="rId6" Type="http://schemas.openxmlformats.org/officeDocument/2006/relationships/image" Target="../media/image1.emf"/>
  <Relationship Id="rId7" Type="http://schemas.openxmlformats.org/officeDocument/2006/relationships/image" Target="../media/image80.png"/>
  <Relationship Id="rId8" Type="http://schemas.openxmlformats.org/officeDocument/2006/relationships/image" Target="../media/image18.png"/>
  <Relationship Id="rId9" Type="http://schemas.openxmlformats.org/officeDocument/2006/relationships/image" Target="../media/image81.png"/>
</Relationships>

</file>

<file path=ppt/slides/_rels/slide5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6.xml"/>
</Relationships>

</file>

<file path=ppt/slides/_rels/slide57.xml.rels><?xml version="1.0" encoding="UTF-8"?>

<Relationships xmlns="http://schemas.openxmlformats.org/package/2006/relationships">
  <Relationship Id="rId1" Type="http://schemas.openxmlformats.org/officeDocument/2006/relationships/vmlDrawing" Target="../drawings/vmlDrawing40.vml"/>
  <Relationship Id="rId2" Type="http://schemas.openxmlformats.org/officeDocument/2006/relationships/tags" Target="../tags/tag40.xml"/>
  <Relationship Id="rId3" Type="http://schemas.openxmlformats.org/officeDocument/2006/relationships/slideLayout" Target="../slideLayouts/slideLayout2.xml"/>
  <Relationship Id="rId4" Type="http://schemas.openxmlformats.org/officeDocument/2006/relationships/notesSlide" Target="../notesSlides/notesSlide57.xml"/>
  <Relationship Id="rId5" Type="http://schemas.openxmlformats.org/officeDocument/2006/relationships/oleObject" Target="../embeddings/oleObject40.bin"/>
  <Relationship Id="rId6" Type="http://schemas.openxmlformats.org/officeDocument/2006/relationships/image" Target="../media/image1.emf"/>
  <Relationship Id="rId7" Type="http://schemas.openxmlformats.org/officeDocument/2006/relationships/image" Target="../media/image82.png"/>
  <Relationship Id="rId8" Type="http://schemas.openxmlformats.org/officeDocument/2006/relationships/image" Target="../media/image83.png"/>
</Relationships>

</file>

<file path=ppt/slides/_rels/slide5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8.xml"/>
</Relationships>

</file>

<file path=ppt/slides/_rels/slide59.xml.rels><?xml version="1.0" encoding="UTF-8"?>

<Relationships xmlns="http://schemas.openxmlformats.org/package/2006/relationships">
  <Relationship Id="rId1" Type="http://schemas.openxmlformats.org/officeDocument/2006/relationships/vmlDrawing" Target="../drawings/vmlDrawing41.vml"/>
  <Relationship Id="rId2" Type="http://schemas.openxmlformats.org/officeDocument/2006/relationships/tags" Target="../tags/tag41.xml"/>
  <Relationship Id="rId3" Type="http://schemas.openxmlformats.org/officeDocument/2006/relationships/slideLayout" Target="../slideLayouts/slideLayout12.xml"/>
  <Relationship Id="rId4" Type="http://schemas.openxmlformats.org/officeDocument/2006/relationships/notesSlide" Target="../notesSlides/notesSlide59.xml"/>
  <Relationship Id="rId5" Type="http://schemas.openxmlformats.org/officeDocument/2006/relationships/oleObject" Target="../embeddings/oleObject41.bin"/>
  <Relationship Id="rId6" Type="http://schemas.openxmlformats.org/officeDocument/2006/relationships/image" Target="../media/image1.emf"/>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5.png"/>
</Relationships>

</file>

<file path=ppt/slides/_rels/slide60.xml.rels><?xml version="1.0" encoding="UTF-8"?>

<Relationships xmlns="http://schemas.openxmlformats.org/package/2006/relationships">
  <Relationship Id="rId1" Type="http://schemas.openxmlformats.org/officeDocument/2006/relationships/slideLayout" Target="../slideLayouts/slideLayout10.xml"/>
  <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
  <Relationship Id="rId1" Type="http://schemas.openxmlformats.org/officeDocument/2006/relationships/vmlDrawing" Target="../drawings/vmlDrawing42.vml"/>
  <Relationship Id="rId2" Type="http://schemas.openxmlformats.org/officeDocument/2006/relationships/tags" Target="../tags/tag42.xml"/>
  <Relationship Id="rId3" Type="http://schemas.openxmlformats.org/officeDocument/2006/relationships/slideLayout" Target="../slideLayouts/slideLayout7.xml"/>
  <Relationship Id="rId4" Type="http://schemas.openxmlformats.org/officeDocument/2006/relationships/notesSlide" Target="../notesSlides/notesSlide61.xml"/>
  <Relationship Id="rId5" Type="http://schemas.openxmlformats.org/officeDocument/2006/relationships/oleObject" Target="../embeddings/oleObject42.bin"/>
  <Relationship Id="rId6" Type="http://schemas.openxmlformats.org/officeDocument/2006/relationships/image" Target="../media/image1.emf"/>
</Relationships>

</file>

<file path=ppt/slides/_rels/slide62.xml.rels><?xml version="1.0" encoding="UTF-8"?>

<Relationships xmlns="http://schemas.openxmlformats.org/package/2006/relationships">
  <Relationship Id="rId1" Type="http://schemas.openxmlformats.org/officeDocument/2006/relationships/slideLayout" Target="../slideLayouts/slideLayout10.xml"/>
  <Relationship Id="rId2" Type="http://schemas.openxmlformats.org/officeDocument/2006/relationships/notesSlide" Target="../notesSlides/notesSlide62.xml"/>
</Relationships>

</file>

<file path=ppt/slides/_rels/slide6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63.xml"/>
  <Relationship Id="rId3" Type="http://schemas.openxmlformats.org/officeDocument/2006/relationships/image" Target="../media/image84.png"/>
</Relationships>

</file>

<file path=ppt/slides/_rels/slide64.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64.xml"/>
  <Relationship Id="rId3" Type="http://schemas.openxmlformats.org/officeDocument/2006/relationships/image" Target="../media/image85.jpg"/>
  <Relationship Id="rId4" Type="http://schemas.openxmlformats.org/officeDocument/2006/relationships/image" Target="../media/image86.png"/>
</Relationships>

</file>

<file path=ppt/slides/_rels/slide65.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65.xml"/>
  <Relationship Id="rId3" Type="http://schemas.openxmlformats.org/officeDocument/2006/relationships/image" Target="../media/image87.jpg"/>
  <Relationship Id="rId4" Type="http://schemas.openxmlformats.org/officeDocument/2006/relationships/image" Target="../media/image88.png"/>
</Relationships>

</file>

<file path=ppt/slides/_rels/slide66.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66.xml"/>
  <Relationship Id="rId3" Type="http://schemas.openxmlformats.org/officeDocument/2006/relationships/image" Target="../media/image89.jpg"/>
  <Relationship Id="rId4" Type="http://schemas.openxmlformats.org/officeDocument/2006/relationships/image" Target="../media/image90.png"/>
</Relationships>

</file>

<file path=ppt/slides/_rels/slide67.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67.xml"/>
  <Relationship Id="rId3" Type="http://schemas.openxmlformats.org/officeDocument/2006/relationships/image" Target="../media/image89.jpg"/>
  <Relationship Id="rId4" Type="http://schemas.openxmlformats.org/officeDocument/2006/relationships/image" Target="../media/image91.png"/>
  <Relationship Id="rId5" Type="http://schemas.openxmlformats.org/officeDocument/2006/relationships/image" Target="../media/image92.png"/>
  <Relationship Id="rId6" Type="http://schemas.openxmlformats.org/officeDocument/2006/relationships/image" Target="../media/image93.png"/>
</Relationships>

</file>

<file path=ppt/slides/_rels/slide68.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68.xml"/>
  <Relationship Id="rId3" Type="http://schemas.openxmlformats.org/officeDocument/2006/relationships/image" Target="../media/image94.png"/>
  <Relationship Id="rId4" Type="http://schemas.openxmlformats.org/officeDocument/2006/relationships/image" Target="../media/image89.jpg"/>
  <Relationship Id="rId5" Type="http://schemas.openxmlformats.org/officeDocument/2006/relationships/image" Target="../media/image91.png"/>
  <Relationship Id="rId6" Type="http://schemas.openxmlformats.org/officeDocument/2006/relationships/image" Target="../media/image92.png"/>
</Relationships>

</file>

<file path=ppt/slides/_rels/slide69.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69.xml"/>
  <Relationship Id="rId3" Type="http://schemas.openxmlformats.org/officeDocument/2006/relationships/image" Target="../media/image95.png"/>
  <Relationship Id="rId4" Type="http://schemas.openxmlformats.org/officeDocument/2006/relationships/image" Target="../media/image96.png"/>
</Relationships>

</file>

<file path=ppt/slides/_rels/slide7.xml.rels><?xml version="1.0" encoding="UTF-8"?>

<Relationships xmlns="http://schemas.openxmlformats.org/package/2006/relationships">
  <Relationship Id="rId1" Type="http://schemas.openxmlformats.org/officeDocument/2006/relationships/vmlDrawing" Target="../drawings/vmlDrawing5.vml"/>
  <Relationship Id="rId2" Type="http://schemas.openxmlformats.org/officeDocument/2006/relationships/tags" Target="../tags/tag5.xml"/>
  <Relationship Id="rId3" Type="http://schemas.openxmlformats.org/officeDocument/2006/relationships/slideLayout" Target="../slideLayouts/slideLayout2.xml"/>
  <Relationship Id="rId4" Type="http://schemas.openxmlformats.org/officeDocument/2006/relationships/notesSlide" Target="../notesSlides/notesSlide7.xml"/>
  <Relationship Id="rId5" Type="http://schemas.openxmlformats.org/officeDocument/2006/relationships/oleObject" Target="../embeddings/oleObject5.bin"/>
  <Relationship Id="rId6" Type="http://schemas.openxmlformats.org/officeDocument/2006/relationships/image" Target="../media/image1.emf"/>
  <Relationship Id="rId7" Type="http://schemas.openxmlformats.org/officeDocument/2006/relationships/image" Target="../media/image6.png"/>
</Relationships>

</file>

<file path=ppt/slides/_rels/slide70.xml.rels><?xml version="1.0" encoding="UTF-8"?>

<Relationships xmlns="http://schemas.openxmlformats.org/package/2006/relationships">
  <Relationship Id="rId1" Type="http://schemas.openxmlformats.org/officeDocument/2006/relationships/vmlDrawing" Target="../drawings/vmlDrawing43.vml"/>
  <Relationship Id="rId2" Type="http://schemas.openxmlformats.org/officeDocument/2006/relationships/tags" Target="../tags/tag43.xml"/>
  <Relationship Id="rId3" Type="http://schemas.openxmlformats.org/officeDocument/2006/relationships/slideLayout" Target="../slideLayouts/slideLayout7.xml"/>
  <Relationship Id="rId4" Type="http://schemas.openxmlformats.org/officeDocument/2006/relationships/notesSlide" Target="../notesSlides/notesSlide70.xml"/>
  <Relationship Id="rId5" Type="http://schemas.openxmlformats.org/officeDocument/2006/relationships/oleObject" Target="../embeddings/oleObject43.bin"/>
  <Relationship Id="rId6" Type="http://schemas.openxmlformats.org/officeDocument/2006/relationships/image" Target="../media/image1.emf"/>
  <Relationship Id="rId7" Type="http://schemas.openxmlformats.org/officeDocument/2006/relationships/image" Target="../media/image97.png"/>
  <Relationship Id="rId8" Type="http://schemas.openxmlformats.org/officeDocument/2006/relationships/image" Target="../media/image98.png"/>
</Relationships>

</file>

<file path=ppt/slides/_rels/slide71.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71.xml"/>
  <Relationship Id="rId3" Type="http://schemas.openxmlformats.org/officeDocument/2006/relationships/image" Target="../media/image99.jpg"/>
  <Relationship Id="rId4" Type="http://schemas.openxmlformats.org/officeDocument/2006/relationships/image" Target="../media/image100.png"/>
</Relationships>

</file>

<file path=ppt/slides/_rels/slide7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2.xml"/>
</Relationships>

</file>

<file path=ppt/slides/_rels/slide8.xml.rels><?xml version="1.0" encoding="UTF-8"?>

<Relationships xmlns="http://schemas.openxmlformats.org/package/2006/relationships">
  <Relationship Id="rId1" Type="http://schemas.openxmlformats.org/officeDocument/2006/relationships/vmlDrawing" Target="../drawings/vmlDrawing6.vml"/>
  <Relationship Id="rId2" Type="http://schemas.openxmlformats.org/officeDocument/2006/relationships/tags" Target="../tags/tag6.xml"/>
  <Relationship Id="rId3" Type="http://schemas.openxmlformats.org/officeDocument/2006/relationships/slideLayout" Target="../slideLayouts/slideLayout2.xml"/>
  <Relationship Id="rId4" Type="http://schemas.openxmlformats.org/officeDocument/2006/relationships/notesSlide" Target="../notesSlides/notesSlide8.xml"/>
  <Relationship Id="rId5" Type="http://schemas.openxmlformats.org/officeDocument/2006/relationships/oleObject" Target="../embeddings/oleObject6.bin"/>
  <Relationship Id="rId6" Type="http://schemas.openxmlformats.org/officeDocument/2006/relationships/image" Target="../media/image1.emf"/>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image" Target="../media/image9.png"/>
</Relationships>

</file>

<file path=ppt/slides/_rels/slide9.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3529965"/>
          </a:xfrm>
          <a:custGeom>
            <a:avLst/>
            <a:gdLst/>
            <a:ahLst/>
            <a:cxnLst/>
            <a:rect l="l" t="t" r="r" b="b"/>
            <a:pathLst>
              <a:path w="9144000" h="3529965">
                <a:moveTo>
                  <a:pt x="0" y="3529584"/>
                </a:moveTo>
                <a:lnTo>
                  <a:pt x="9144000" y="3529584"/>
                </a:lnTo>
                <a:lnTo>
                  <a:pt x="9144000" y="0"/>
                </a:lnTo>
                <a:lnTo>
                  <a:pt x="0" y="0"/>
                </a:lnTo>
                <a:lnTo>
                  <a:pt x="0" y="3529584"/>
                </a:lnTo>
                <a:close/>
              </a:path>
            </a:pathLst>
          </a:custGeom>
          <a:solidFill>
            <a:srgbClr val="000066"/>
          </a:solidFill>
        </p:spPr>
        <p:txBody>
          <a:bodyPr wrap="square" lIns="0" tIns="0" rIns="0" bIns="0" rtlCol="0"/>
          <a:lstStyle/>
          <a:p>
            <a:endParaRPr dirty="0"/>
          </a:p>
        </p:txBody>
      </p:sp>
      <p:sp>
        <p:nvSpPr>
          <p:cNvPr id="3" name="object 3"/>
          <p:cNvSpPr/>
          <p:nvPr/>
        </p:nvSpPr>
        <p:spPr>
          <a:xfrm>
            <a:off x="467868" y="4706111"/>
            <a:ext cx="6769734" cy="0"/>
          </a:xfrm>
          <a:custGeom>
            <a:avLst/>
            <a:gdLst/>
            <a:ahLst/>
            <a:cxnLst/>
            <a:rect l="l" t="t" r="r" b="b"/>
            <a:pathLst>
              <a:path w="6769734">
                <a:moveTo>
                  <a:pt x="0" y="0"/>
                </a:moveTo>
                <a:lnTo>
                  <a:pt x="6769608" y="0"/>
                </a:lnTo>
              </a:path>
            </a:pathLst>
          </a:custGeom>
          <a:ln w="12192">
            <a:solidFill>
              <a:srgbClr val="000000"/>
            </a:solidFill>
          </a:ln>
        </p:spPr>
        <p:txBody>
          <a:bodyPr wrap="square" lIns="0" tIns="0" rIns="0" bIns="0" rtlCol="0"/>
          <a:lstStyle/>
          <a:p>
            <a:endParaRPr dirty="0"/>
          </a:p>
        </p:txBody>
      </p:sp>
      <p:sp>
        <p:nvSpPr>
          <p:cNvPr id="4" name="object 4"/>
          <p:cNvSpPr/>
          <p:nvPr/>
        </p:nvSpPr>
        <p:spPr>
          <a:xfrm>
            <a:off x="6912864" y="3901440"/>
            <a:ext cx="1778507" cy="2537459"/>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447674" y="4391778"/>
            <a:ext cx="6562726" cy="689932"/>
          </a:xfrm>
          <a:prstGeom prst="rect">
            <a:avLst/>
          </a:prstGeom>
        </p:spPr>
        <p:txBody>
          <a:bodyPr vert="horz" wrap="square" lIns="0" tIns="0" rIns="0" bIns="0" rtlCol="0">
            <a:spAutoFit/>
          </a:bodyPr>
          <a:lstStyle/>
          <a:p>
            <a:pPr marL="12700">
              <a:lnSpc>
                <a:spcPct val="100000"/>
              </a:lnSpc>
            </a:pPr>
            <a:r>
              <a:rPr sz="1800" b="1" dirty="0">
                <a:solidFill>
                  <a:srgbClr val="091D5D"/>
                </a:solidFill>
                <a:latin typeface="Arial"/>
                <a:cs typeface="Arial"/>
              </a:rPr>
              <a:t>Indi</a:t>
            </a:r>
            <a:r>
              <a:rPr sz="1800" b="1" spc="-45" dirty="0">
                <a:solidFill>
                  <a:srgbClr val="091D5D"/>
                </a:solidFill>
                <a:latin typeface="Arial"/>
                <a:cs typeface="Arial"/>
              </a:rPr>
              <a:t>v</a:t>
            </a:r>
            <a:r>
              <a:rPr sz="1800" b="1" dirty="0">
                <a:solidFill>
                  <a:srgbClr val="091D5D"/>
                </a:solidFill>
                <a:latin typeface="Arial"/>
                <a:cs typeface="Arial"/>
              </a:rPr>
              <a:t>idu</a:t>
            </a:r>
            <a:r>
              <a:rPr sz="1800" b="1" spc="-5" dirty="0">
                <a:solidFill>
                  <a:srgbClr val="091D5D"/>
                </a:solidFill>
                <a:latin typeface="Arial"/>
                <a:cs typeface="Arial"/>
              </a:rPr>
              <a:t>a</a:t>
            </a:r>
            <a:r>
              <a:rPr sz="1800" b="1" dirty="0">
                <a:solidFill>
                  <a:srgbClr val="091D5D"/>
                </a:solidFill>
                <a:latin typeface="Arial"/>
                <a:cs typeface="Arial"/>
              </a:rPr>
              <a:t>l</a:t>
            </a:r>
            <a:r>
              <a:rPr sz="1800" b="1" spc="15" dirty="0">
                <a:solidFill>
                  <a:srgbClr val="091D5D"/>
                </a:solidFill>
                <a:latin typeface="Arial"/>
                <a:cs typeface="Arial"/>
              </a:rPr>
              <a:t> </a:t>
            </a:r>
            <a:r>
              <a:rPr sz="1800" b="1" spc="-5" dirty="0">
                <a:solidFill>
                  <a:srgbClr val="091D5D"/>
                </a:solidFill>
                <a:latin typeface="Arial"/>
                <a:cs typeface="Arial"/>
              </a:rPr>
              <a:t>S</a:t>
            </a:r>
            <a:r>
              <a:rPr sz="1800" b="1" dirty="0">
                <a:solidFill>
                  <a:srgbClr val="091D5D"/>
                </a:solidFill>
                <a:latin typeface="Arial"/>
                <a:cs typeface="Arial"/>
              </a:rPr>
              <a:t>uppo</a:t>
            </a:r>
            <a:r>
              <a:rPr sz="1800" b="1" spc="-5" dirty="0">
                <a:solidFill>
                  <a:srgbClr val="091D5D"/>
                </a:solidFill>
                <a:latin typeface="Arial"/>
                <a:cs typeface="Arial"/>
              </a:rPr>
              <a:t>r</a:t>
            </a:r>
            <a:r>
              <a:rPr sz="1800" b="1" dirty="0">
                <a:solidFill>
                  <a:srgbClr val="091D5D"/>
                </a:solidFill>
                <a:latin typeface="Arial"/>
                <a:cs typeface="Arial"/>
              </a:rPr>
              <a:t>t</a:t>
            </a:r>
            <a:r>
              <a:rPr sz="1800" b="1" spc="-20" dirty="0">
                <a:solidFill>
                  <a:srgbClr val="091D5D"/>
                </a:solidFill>
                <a:latin typeface="Arial"/>
                <a:cs typeface="Arial"/>
              </a:rPr>
              <a:t> </a:t>
            </a:r>
            <a:r>
              <a:rPr sz="1800" b="1" spc="-5" dirty="0">
                <a:solidFill>
                  <a:srgbClr val="091D5D"/>
                </a:solidFill>
                <a:latin typeface="Arial"/>
                <a:cs typeface="Arial"/>
              </a:rPr>
              <a:t>P</a:t>
            </a:r>
            <a:r>
              <a:rPr sz="1800" b="1" dirty="0">
                <a:solidFill>
                  <a:srgbClr val="091D5D"/>
                </a:solidFill>
                <a:latin typeface="Arial"/>
                <a:cs typeface="Arial"/>
              </a:rPr>
              <a:t>l</a:t>
            </a:r>
            <a:r>
              <a:rPr sz="1800" b="1" spc="-5" dirty="0">
                <a:solidFill>
                  <a:srgbClr val="091D5D"/>
                </a:solidFill>
                <a:latin typeface="Arial"/>
                <a:cs typeface="Arial"/>
              </a:rPr>
              <a:t>a</a:t>
            </a:r>
            <a:r>
              <a:rPr sz="1800" b="1" dirty="0">
                <a:solidFill>
                  <a:srgbClr val="091D5D"/>
                </a:solidFill>
                <a:latin typeface="Arial"/>
                <a:cs typeface="Arial"/>
              </a:rPr>
              <a:t>n</a:t>
            </a:r>
            <a:r>
              <a:rPr sz="1800" b="1" spc="5" dirty="0">
                <a:solidFill>
                  <a:srgbClr val="091D5D"/>
                </a:solidFill>
                <a:latin typeface="Arial"/>
                <a:cs typeface="Arial"/>
              </a:rPr>
              <a:t> </a:t>
            </a:r>
            <a:r>
              <a:rPr sz="1800" b="1" dirty="0">
                <a:solidFill>
                  <a:srgbClr val="091D5D"/>
                </a:solidFill>
                <a:latin typeface="Arial"/>
                <a:cs typeface="Arial"/>
              </a:rPr>
              <a:t>(I</a:t>
            </a:r>
            <a:r>
              <a:rPr sz="1800" b="1" spc="-5" dirty="0">
                <a:solidFill>
                  <a:srgbClr val="091D5D"/>
                </a:solidFill>
                <a:latin typeface="Arial"/>
                <a:cs typeface="Arial"/>
              </a:rPr>
              <a:t>SP</a:t>
            </a:r>
            <a:r>
              <a:rPr sz="1800" b="1" dirty="0">
                <a:solidFill>
                  <a:srgbClr val="091D5D"/>
                </a:solidFill>
                <a:latin typeface="Arial"/>
                <a:cs typeface="Arial"/>
              </a:rPr>
              <a:t>)</a:t>
            </a:r>
            <a:r>
              <a:rPr sz="1800" b="1" spc="-10" dirty="0">
                <a:solidFill>
                  <a:srgbClr val="091D5D"/>
                </a:solidFill>
                <a:latin typeface="Arial"/>
                <a:cs typeface="Arial"/>
              </a:rPr>
              <a:t> </a:t>
            </a:r>
            <a:r>
              <a:rPr sz="1800" b="1" dirty="0">
                <a:solidFill>
                  <a:srgbClr val="091D5D"/>
                </a:solidFill>
                <a:latin typeface="Arial"/>
                <a:cs typeface="Arial"/>
              </a:rPr>
              <a:t>Module</a:t>
            </a:r>
            <a:r>
              <a:rPr sz="1800" b="1" spc="-15" dirty="0">
                <a:solidFill>
                  <a:srgbClr val="091D5D"/>
                </a:solidFill>
                <a:latin typeface="Arial"/>
                <a:cs typeface="Arial"/>
              </a:rPr>
              <a:t> </a:t>
            </a:r>
            <a:r>
              <a:rPr sz="1800" b="1" spc="-95" dirty="0">
                <a:solidFill>
                  <a:srgbClr val="091D5D"/>
                </a:solidFill>
                <a:latin typeface="Arial"/>
                <a:cs typeface="Arial"/>
              </a:rPr>
              <a:t>T</a:t>
            </a:r>
            <a:r>
              <a:rPr sz="1800" b="1" spc="-5" dirty="0">
                <a:solidFill>
                  <a:srgbClr val="091D5D"/>
                </a:solidFill>
                <a:latin typeface="Arial"/>
                <a:cs typeface="Arial"/>
              </a:rPr>
              <a:t>ra</a:t>
            </a:r>
            <a:r>
              <a:rPr sz="1800" b="1" dirty="0">
                <a:solidFill>
                  <a:srgbClr val="091D5D"/>
                </a:solidFill>
                <a:latin typeface="Arial"/>
                <a:cs typeface="Arial"/>
              </a:rPr>
              <a:t>ining</a:t>
            </a:r>
            <a:endParaRPr sz="1800" dirty="0">
              <a:latin typeface="Arial"/>
              <a:cs typeface="Arial"/>
            </a:endParaRPr>
          </a:p>
          <a:p>
            <a:pPr marL="12700" marR="3731260">
              <a:lnSpc>
                <a:spcPct val="100000"/>
              </a:lnSpc>
              <a:spcBef>
                <a:spcPts val="1285"/>
              </a:spcBef>
            </a:pPr>
            <a:r>
              <a:rPr lang="en-US" sz="1600" spc="-15" dirty="0" smtClean="0">
                <a:solidFill>
                  <a:srgbClr val="091D5D"/>
                </a:solidFill>
                <a:latin typeface="Arial"/>
                <a:cs typeface="Arial"/>
              </a:rPr>
              <a:t>Release 7.7 – DDS </a:t>
            </a:r>
            <a:r>
              <a:rPr sz="1600" spc="-10" dirty="0" smtClean="0">
                <a:solidFill>
                  <a:srgbClr val="091D5D"/>
                </a:solidFill>
                <a:latin typeface="Arial"/>
                <a:cs typeface="Arial"/>
              </a:rPr>
              <a:t>Sta</a:t>
            </a:r>
            <a:r>
              <a:rPr sz="1600" spc="-30" dirty="0" smtClean="0">
                <a:solidFill>
                  <a:srgbClr val="091D5D"/>
                </a:solidFill>
                <a:latin typeface="Arial"/>
                <a:cs typeface="Arial"/>
              </a:rPr>
              <a:t>f</a:t>
            </a:r>
            <a:r>
              <a:rPr sz="1600" spc="-5" dirty="0" smtClean="0">
                <a:solidFill>
                  <a:srgbClr val="091D5D"/>
                </a:solidFill>
                <a:latin typeface="Arial"/>
                <a:cs typeface="Arial"/>
              </a:rPr>
              <a:t>f</a:t>
            </a:r>
            <a:endParaRPr sz="1600" dirty="0">
              <a:latin typeface="Arial"/>
              <a:cs typeface="Arial"/>
            </a:endParaRPr>
          </a:p>
        </p:txBody>
      </p:sp>
      <p:sp>
        <p:nvSpPr>
          <p:cNvPr id="6" name="object 6"/>
          <p:cNvSpPr txBox="1"/>
          <p:nvPr/>
        </p:nvSpPr>
        <p:spPr>
          <a:xfrm>
            <a:off x="203200" y="1659906"/>
            <a:ext cx="4995149" cy="615553"/>
          </a:xfrm>
          <a:prstGeom prst="rect">
            <a:avLst/>
          </a:prstGeom>
        </p:spPr>
        <p:txBody>
          <a:bodyPr vert="horz" wrap="square" lIns="0" tIns="0" rIns="0" bIns="0" rtlCol="0">
            <a:spAutoFit/>
          </a:bodyPr>
          <a:lstStyle/>
          <a:p>
            <a:pPr marL="12700">
              <a:lnSpc>
                <a:spcPct val="100000"/>
              </a:lnSpc>
            </a:pPr>
            <a:r>
              <a:rPr sz="2000" b="1" spc="5" dirty="0">
                <a:solidFill>
                  <a:srgbClr val="FFFFFF"/>
                </a:solidFill>
                <a:latin typeface="Arial"/>
                <a:cs typeface="Arial"/>
              </a:rPr>
              <a:t>D</a:t>
            </a:r>
            <a:r>
              <a:rPr sz="2000" b="1" dirty="0">
                <a:solidFill>
                  <a:srgbClr val="FFFFFF"/>
                </a:solidFill>
                <a:latin typeface="Arial"/>
                <a:cs typeface="Arial"/>
              </a:rPr>
              <a:t>e</a:t>
            </a:r>
            <a:r>
              <a:rPr sz="2000" b="1" spc="-5" dirty="0">
                <a:solidFill>
                  <a:srgbClr val="FFFFFF"/>
                </a:solidFill>
                <a:latin typeface="Arial"/>
                <a:cs typeface="Arial"/>
              </a:rPr>
              <a:t>p</a:t>
            </a:r>
            <a:r>
              <a:rPr sz="2000" b="1" dirty="0">
                <a:solidFill>
                  <a:srgbClr val="FFFFFF"/>
                </a:solidFill>
                <a:latin typeface="Arial"/>
                <a:cs typeface="Arial"/>
              </a:rPr>
              <a:t>art</a:t>
            </a:r>
            <a:r>
              <a:rPr sz="2000" b="1" spc="-10" dirty="0">
                <a:solidFill>
                  <a:srgbClr val="FFFFFF"/>
                </a:solidFill>
                <a:latin typeface="Arial"/>
                <a:cs typeface="Arial"/>
              </a:rPr>
              <a:t>m</a:t>
            </a:r>
            <a:r>
              <a:rPr sz="2000" b="1" dirty="0">
                <a:solidFill>
                  <a:srgbClr val="FFFFFF"/>
                </a:solidFill>
                <a:latin typeface="Arial"/>
                <a:cs typeface="Arial"/>
              </a:rPr>
              <a:t>e</a:t>
            </a:r>
            <a:r>
              <a:rPr sz="2000" b="1" spc="-5" dirty="0">
                <a:solidFill>
                  <a:srgbClr val="FFFFFF"/>
                </a:solidFill>
                <a:latin typeface="Arial"/>
                <a:cs typeface="Arial"/>
              </a:rPr>
              <a:t>n</a:t>
            </a:r>
            <a:r>
              <a:rPr sz="2000" b="1" dirty="0">
                <a:solidFill>
                  <a:srgbClr val="FFFFFF"/>
                </a:solidFill>
                <a:latin typeface="Arial"/>
                <a:cs typeface="Arial"/>
              </a:rPr>
              <a:t>t</a:t>
            </a:r>
            <a:r>
              <a:rPr sz="2000" b="1" spc="-40" dirty="0">
                <a:solidFill>
                  <a:srgbClr val="FFFFFF"/>
                </a:solidFill>
                <a:latin typeface="Arial"/>
                <a:cs typeface="Arial"/>
              </a:rPr>
              <a:t> </a:t>
            </a:r>
            <a:r>
              <a:rPr sz="2000" b="1" spc="-5" dirty="0">
                <a:solidFill>
                  <a:srgbClr val="FFFFFF"/>
                </a:solidFill>
                <a:latin typeface="Arial"/>
                <a:cs typeface="Arial"/>
              </a:rPr>
              <a:t>o</a:t>
            </a:r>
            <a:r>
              <a:rPr sz="2000" b="1" dirty="0">
                <a:solidFill>
                  <a:srgbClr val="FFFFFF"/>
                </a:solidFill>
                <a:latin typeface="Arial"/>
                <a:cs typeface="Arial"/>
              </a:rPr>
              <a:t>f</a:t>
            </a:r>
            <a:r>
              <a:rPr sz="2000" b="1" spc="-15" dirty="0">
                <a:solidFill>
                  <a:srgbClr val="FFFFFF"/>
                </a:solidFill>
                <a:latin typeface="Arial"/>
                <a:cs typeface="Arial"/>
              </a:rPr>
              <a:t> </a:t>
            </a:r>
            <a:r>
              <a:rPr sz="2000" b="1" spc="5" dirty="0">
                <a:solidFill>
                  <a:srgbClr val="FFFFFF"/>
                </a:solidFill>
                <a:latin typeface="Arial"/>
                <a:cs typeface="Arial"/>
              </a:rPr>
              <a:t>D</a:t>
            </a:r>
            <a:r>
              <a:rPr sz="2000" b="1" dirty="0">
                <a:solidFill>
                  <a:srgbClr val="FFFFFF"/>
                </a:solidFill>
                <a:latin typeface="Arial"/>
                <a:cs typeface="Arial"/>
              </a:rPr>
              <a:t>e</a:t>
            </a:r>
            <a:r>
              <a:rPr sz="2000" b="1" spc="-25" dirty="0">
                <a:solidFill>
                  <a:srgbClr val="FFFFFF"/>
                </a:solidFill>
                <a:latin typeface="Arial"/>
                <a:cs typeface="Arial"/>
              </a:rPr>
              <a:t>v</a:t>
            </a:r>
            <a:r>
              <a:rPr sz="2000" b="1" dirty="0">
                <a:solidFill>
                  <a:srgbClr val="FFFFFF"/>
                </a:solidFill>
                <a:latin typeface="Arial"/>
                <a:cs typeface="Arial"/>
              </a:rPr>
              <a:t>e</a:t>
            </a:r>
            <a:r>
              <a:rPr sz="2000" b="1" spc="-5" dirty="0">
                <a:solidFill>
                  <a:srgbClr val="FFFFFF"/>
                </a:solidFill>
                <a:latin typeface="Arial"/>
                <a:cs typeface="Arial"/>
              </a:rPr>
              <a:t>lop</a:t>
            </a:r>
            <a:r>
              <a:rPr sz="2000" b="1" spc="-10" dirty="0">
                <a:solidFill>
                  <a:srgbClr val="FFFFFF"/>
                </a:solidFill>
                <a:latin typeface="Arial"/>
                <a:cs typeface="Arial"/>
              </a:rPr>
              <a:t>m</a:t>
            </a:r>
            <a:r>
              <a:rPr sz="2000" b="1" dirty="0">
                <a:solidFill>
                  <a:srgbClr val="FFFFFF"/>
                </a:solidFill>
                <a:latin typeface="Arial"/>
                <a:cs typeface="Arial"/>
              </a:rPr>
              <a:t>e</a:t>
            </a:r>
            <a:r>
              <a:rPr sz="2000" b="1" spc="-5" dirty="0">
                <a:solidFill>
                  <a:srgbClr val="FFFFFF"/>
                </a:solidFill>
                <a:latin typeface="Arial"/>
                <a:cs typeface="Arial"/>
              </a:rPr>
              <a:t>n</a:t>
            </a:r>
            <a:r>
              <a:rPr sz="2000" b="1" dirty="0">
                <a:solidFill>
                  <a:srgbClr val="FFFFFF"/>
                </a:solidFill>
                <a:latin typeface="Arial"/>
                <a:cs typeface="Arial"/>
              </a:rPr>
              <a:t>tal</a:t>
            </a:r>
            <a:r>
              <a:rPr sz="2000" b="1" spc="-25" dirty="0">
                <a:solidFill>
                  <a:srgbClr val="FFFFFF"/>
                </a:solidFill>
                <a:latin typeface="Arial"/>
                <a:cs typeface="Arial"/>
              </a:rPr>
              <a:t> </a:t>
            </a:r>
            <a:r>
              <a:rPr sz="2000" b="1" spc="-5" dirty="0" smtClean="0">
                <a:solidFill>
                  <a:srgbClr val="FFFFFF"/>
                </a:solidFill>
                <a:latin typeface="Arial"/>
                <a:cs typeface="Arial"/>
              </a:rPr>
              <a:t>S</a:t>
            </a:r>
            <a:r>
              <a:rPr sz="2000" b="1" dirty="0" smtClean="0">
                <a:solidFill>
                  <a:srgbClr val="FFFFFF"/>
                </a:solidFill>
                <a:latin typeface="Arial"/>
                <a:cs typeface="Arial"/>
              </a:rPr>
              <a:t>er</a:t>
            </a:r>
            <a:r>
              <a:rPr sz="2000" b="1" spc="-25" dirty="0" smtClean="0">
                <a:solidFill>
                  <a:srgbClr val="FFFFFF"/>
                </a:solidFill>
                <a:latin typeface="Arial"/>
                <a:cs typeface="Arial"/>
              </a:rPr>
              <a:t>v</a:t>
            </a:r>
            <a:r>
              <a:rPr sz="2000" b="1" spc="-10" dirty="0" smtClean="0">
                <a:solidFill>
                  <a:srgbClr val="FFFFFF"/>
                </a:solidFill>
                <a:latin typeface="Arial"/>
                <a:cs typeface="Arial"/>
              </a:rPr>
              <a:t>i</a:t>
            </a:r>
            <a:r>
              <a:rPr sz="2000" b="1" dirty="0" smtClean="0">
                <a:solidFill>
                  <a:srgbClr val="FFFFFF"/>
                </a:solidFill>
                <a:latin typeface="Arial"/>
                <a:cs typeface="Arial"/>
              </a:rPr>
              <a:t>ces</a:t>
            </a:r>
            <a:endParaRPr lang="en-US" sz="2000" b="1" dirty="0" smtClean="0">
              <a:solidFill>
                <a:srgbClr val="FFFFFF"/>
              </a:solidFill>
              <a:latin typeface="Arial"/>
              <a:cs typeface="Arial"/>
            </a:endParaRPr>
          </a:p>
          <a:p>
            <a:pPr marL="12700">
              <a:lnSpc>
                <a:spcPct val="100000"/>
              </a:lnSpc>
            </a:pPr>
            <a:r>
              <a:rPr lang="en-US" sz="2000" dirty="0" smtClean="0">
                <a:solidFill>
                  <a:srgbClr val="FFFFFF"/>
                </a:solidFill>
                <a:latin typeface="Arial"/>
                <a:cs typeface="Arial"/>
              </a:rPr>
              <a:t>Massachusetts Rehabilitation Commission</a:t>
            </a:r>
            <a:endParaRPr sz="2000" dirty="0">
              <a:latin typeface="Arial"/>
              <a:cs typeface="Arial"/>
            </a:endParaRPr>
          </a:p>
        </p:txBody>
      </p:sp>
      <p:sp>
        <p:nvSpPr>
          <p:cNvPr id="7" name="object 7"/>
          <p:cNvSpPr/>
          <p:nvPr/>
        </p:nvSpPr>
        <p:spPr>
          <a:xfrm>
            <a:off x="5498591" y="128015"/>
            <a:ext cx="3345167" cy="3299459"/>
          </a:xfrm>
          <a:prstGeom prst="rect">
            <a:avLst/>
          </a:prstGeom>
          <a:blipFill>
            <a:blip r:embed="rId4" cstate="print"/>
            <a:stretch>
              <a:fillRect/>
            </a:stretch>
          </a:blipFill>
        </p:spPr>
        <p:txBody>
          <a:bodyPr wrap="square" lIns="0" tIns="0" rIns="0" bIns="0" rtlCol="0"/>
          <a:lstStyle/>
          <a:p>
            <a:endParaRPr dirty="0"/>
          </a:p>
        </p:txBody>
      </p:sp>
      <p:sp>
        <p:nvSpPr>
          <p:cNvPr id="9" name="Slide Number Placeholder 8"/>
          <p:cNvSpPr>
            <a:spLocks noGrp="1"/>
          </p:cNvSpPr>
          <p:nvPr>
            <p:ph type="sldNum" sz="quarter" idx="4"/>
          </p:nvPr>
        </p:nvSpPr>
        <p:spPr/>
        <p:txBody>
          <a:bodyPr/>
          <a:lstStyle/>
          <a:p>
            <a:pPr algn="r"/>
            <a:fld id="{93CA38EC-34E5-412A-90B1-E05B44BCB646}" type="slidenum">
              <a:rPr lang="en-US" smtClean="0"/>
              <a:pPr algn="r"/>
              <a:t>1</a:t>
            </a:fld>
            <a:endParaRPr lang="en-US" dirty="0"/>
          </a:p>
        </p:txBody>
      </p:sp>
    </p:spTree>
    <p:extLst>
      <p:ext uri="{BB962C8B-B14F-4D97-AF65-F5344CB8AC3E}">
        <p14:creationId xmlns:p14="http://schemas.microsoft.com/office/powerpoint/2010/main" val="2016423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3676377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18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p:nvPicPr>
        <p:blipFill>
          <a:blip r:embed="rId7"/>
          <a:stretch>
            <a:fillRect/>
          </a:stretch>
        </p:blipFill>
        <p:spPr>
          <a:xfrm>
            <a:off x="221604" y="3718364"/>
            <a:ext cx="8700793" cy="1939552"/>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Navigate </a:t>
            </a:r>
            <a:r>
              <a:rPr lang="en-US" spc="-5" dirty="0"/>
              <a:t>to </a:t>
            </a:r>
            <a:r>
              <a:rPr lang="en-US" spc="-5" dirty="0" smtClean="0"/>
              <a:t>the PS Review Switchboard</a:t>
            </a:r>
            <a:endParaRPr spc="-5" dirty="0"/>
          </a:p>
        </p:txBody>
      </p:sp>
      <p:sp>
        <p:nvSpPr>
          <p:cNvPr id="3" name="Slide Number Placeholder 2"/>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10</a:t>
            </a:fld>
            <a:endParaRPr lang="en-US" dirty="0"/>
          </a:p>
        </p:txBody>
      </p:sp>
      <p:sp>
        <p:nvSpPr>
          <p:cNvPr id="9" name="object 6"/>
          <p:cNvSpPr txBox="1"/>
          <p:nvPr/>
        </p:nvSpPr>
        <p:spPr>
          <a:xfrm>
            <a:off x="562712" y="1143000"/>
            <a:ext cx="8124087" cy="1384995"/>
          </a:xfrm>
          <a:prstGeom prst="rect">
            <a:avLst/>
          </a:prstGeom>
        </p:spPr>
        <p:txBody>
          <a:bodyPr vert="horz" wrap="square" lIns="0" tIns="0" rIns="0" bIns="0" rtlCol="0">
            <a:spAutoFit/>
          </a:bodyPr>
          <a:lstStyle/>
          <a:p>
            <a:pPr marL="12700" algn="ctr"/>
            <a:r>
              <a:rPr lang="en-US" sz="1400" b="1" dirty="0">
                <a:solidFill>
                  <a:srgbClr val="091D5D"/>
                </a:solidFill>
                <a:latin typeface="Arial"/>
                <a:cs typeface="Arial"/>
              </a:rPr>
              <a:t>There are two ways to navigate to the </a:t>
            </a:r>
            <a:r>
              <a:rPr lang="en-US" sz="1400" b="1" dirty="0" smtClean="0">
                <a:solidFill>
                  <a:srgbClr val="091D5D"/>
                </a:solidFill>
                <a:latin typeface="Arial"/>
                <a:cs typeface="Arial"/>
              </a:rPr>
              <a:t>Progress Summary Review </a:t>
            </a:r>
            <a:r>
              <a:rPr lang="en-US" sz="1400" b="1" dirty="0">
                <a:solidFill>
                  <a:srgbClr val="091D5D"/>
                </a:solidFill>
                <a:latin typeface="Arial"/>
                <a:cs typeface="Arial"/>
              </a:rPr>
              <a:t>Switchboard.</a:t>
            </a:r>
            <a:endParaRPr lang="en-US" sz="1400" b="1" dirty="0">
              <a:latin typeface="Arial"/>
              <a:cs typeface="Arial"/>
            </a:endParaRPr>
          </a:p>
          <a:p>
            <a:pPr marL="12700">
              <a:lnSpc>
                <a:spcPct val="100000"/>
              </a:lnSpc>
            </a:pPr>
            <a:endParaRPr lang="en-US" sz="1400" b="1" spc="-10" dirty="0" smtClean="0">
              <a:solidFill>
                <a:srgbClr val="091D5D"/>
              </a:solidFill>
              <a:latin typeface="Arial"/>
              <a:cs typeface="Arial"/>
            </a:endParaRPr>
          </a:p>
          <a:p>
            <a:pPr marL="12700">
              <a:lnSpc>
                <a:spcPct val="100000"/>
              </a:lnSpc>
            </a:pPr>
            <a:r>
              <a:rPr lang="en-US" sz="1400" b="1" spc="-10" dirty="0" smtClean="0">
                <a:solidFill>
                  <a:srgbClr val="091D5D"/>
                </a:solidFill>
                <a:latin typeface="Arial"/>
                <a:cs typeface="Arial"/>
              </a:rPr>
              <a:t>Option 1</a:t>
            </a:r>
          </a:p>
          <a:p>
            <a:pPr marL="12700">
              <a:lnSpc>
                <a:spcPct val="100000"/>
              </a:lnSpc>
            </a:pPr>
            <a:endParaRPr lang="en-US" sz="1200" dirty="0" smtClean="0">
              <a:latin typeface="Arial"/>
              <a:cs typeface="Arial"/>
            </a:endParaRPr>
          </a:p>
          <a:p>
            <a:pPr marL="12700">
              <a:lnSpc>
                <a:spcPct val="100000"/>
              </a:lnSpc>
            </a:pPr>
            <a:r>
              <a:rPr lang="en-US" sz="1400" dirty="0" smtClean="0">
                <a:solidFill>
                  <a:srgbClr val="091D5D"/>
                </a:solidFill>
                <a:latin typeface="Arial"/>
                <a:cs typeface="Arial"/>
              </a:rPr>
              <a:t>It is possible to navigate to the Progress Summary Review Switchboard from the Individual Dashboard. </a:t>
            </a:r>
          </a:p>
          <a:p>
            <a:pPr marL="12700">
              <a:lnSpc>
                <a:spcPct val="100000"/>
              </a:lnSpc>
            </a:pPr>
            <a:endParaRPr lang="en-US" sz="800" dirty="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Above the Individual Dashboard, click the third-level menu item, “Progress Summary .”</a:t>
            </a:r>
            <a:endParaRPr sz="1400" dirty="0">
              <a:latin typeface="Arial"/>
              <a:cs typeface="Arial"/>
            </a:endParaRPr>
          </a:p>
        </p:txBody>
      </p:sp>
      <p:pic>
        <p:nvPicPr>
          <p:cNvPr id="6" name="Picture 5"/>
          <p:cNvPicPr>
            <a:picLocks noChangeAspect="1"/>
          </p:cNvPicPr>
          <p:nvPr/>
        </p:nvPicPr>
        <p:blipFill>
          <a:blip r:embed="rId8"/>
          <a:stretch>
            <a:fillRect/>
          </a:stretch>
        </p:blipFill>
        <p:spPr>
          <a:xfrm>
            <a:off x="685800" y="3110340"/>
            <a:ext cx="2175824" cy="238449"/>
          </a:xfrm>
          <a:prstGeom prst="rect">
            <a:avLst/>
          </a:prstGeom>
          <a:ln w="38100">
            <a:solidFill>
              <a:srgbClr val="00B0F0"/>
            </a:solidFill>
          </a:ln>
        </p:spPr>
      </p:pic>
      <p:sp>
        <p:nvSpPr>
          <p:cNvPr id="13" name="object 6"/>
          <p:cNvSpPr/>
          <p:nvPr/>
        </p:nvSpPr>
        <p:spPr>
          <a:xfrm>
            <a:off x="1371600" y="4038600"/>
            <a:ext cx="762000" cy="2286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pPr algn="ctr"/>
            <a:endParaRPr dirty="0"/>
          </a:p>
        </p:txBody>
      </p:sp>
      <p:cxnSp>
        <p:nvCxnSpPr>
          <p:cNvPr id="16" name="Straight Arrow Connector 15"/>
          <p:cNvCxnSpPr/>
          <p:nvPr/>
        </p:nvCxnSpPr>
        <p:spPr>
          <a:xfrm flipV="1">
            <a:off x="1752600" y="3429000"/>
            <a:ext cx="0" cy="6858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992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2910910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20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6799" name="Picture 255" descr="C:\Users\ZZIMME~1\AppData\Local\Temp\SNAGHTML124bc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604" y="3718364"/>
            <a:ext cx="8700793" cy="23655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Navigate </a:t>
            </a:r>
            <a:r>
              <a:rPr lang="en-US" spc="-5" dirty="0"/>
              <a:t>to the </a:t>
            </a:r>
            <a:r>
              <a:rPr lang="en-US" spc="-5" dirty="0" smtClean="0"/>
              <a:t>PS Review Switchboard</a:t>
            </a:r>
            <a:endParaRPr spc="-5" dirty="0"/>
          </a:p>
        </p:txBody>
      </p:sp>
      <p:sp>
        <p:nvSpPr>
          <p:cNvPr id="5" name="Slide Number Placeholder 4"/>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11</a:t>
            </a:fld>
            <a:endParaRPr lang="en-US" dirty="0"/>
          </a:p>
        </p:txBody>
      </p:sp>
      <p:cxnSp>
        <p:nvCxnSpPr>
          <p:cNvPr id="11" name="Straight Arrow Connector 10"/>
          <p:cNvCxnSpPr/>
          <p:nvPr/>
        </p:nvCxnSpPr>
        <p:spPr>
          <a:xfrm flipV="1">
            <a:off x="8229600" y="3429000"/>
            <a:ext cx="0" cy="2362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8"/>
          <a:stretch>
            <a:fillRect/>
          </a:stretch>
        </p:blipFill>
        <p:spPr>
          <a:xfrm>
            <a:off x="6549234" y="3021093"/>
            <a:ext cx="2366166" cy="331707"/>
          </a:xfrm>
          <a:prstGeom prst="rect">
            <a:avLst/>
          </a:prstGeom>
          <a:ln w="38100">
            <a:solidFill>
              <a:srgbClr val="00B0F0"/>
            </a:solidFill>
          </a:ln>
        </p:spPr>
      </p:pic>
      <p:sp>
        <p:nvSpPr>
          <p:cNvPr id="14" name="object 6"/>
          <p:cNvSpPr/>
          <p:nvPr/>
        </p:nvSpPr>
        <p:spPr>
          <a:xfrm>
            <a:off x="7620000" y="5791200"/>
            <a:ext cx="1295400" cy="1524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pPr algn="ctr"/>
            <a:endParaRPr dirty="0"/>
          </a:p>
        </p:txBody>
      </p:sp>
      <p:sp>
        <p:nvSpPr>
          <p:cNvPr id="12" name="object 6"/>
          <p:cNvSpPr txBox="1"/>
          <p:nvPr/>
        </p:nvSpPr>
        <p:spPr>
          <a:xfrm>
            <a:off x="562712" y="1143000"/>
            <a:ext cx="8124087" cy="1600438"/>
          </a:xfrm>
          <a:prstGeom prst="rect">
            <a:avLst/>
          </a:prstGeom>
        </p:spPr>
        <p:txBody>
          <a:bodyPr vert="horz" wrap="square" lIns="0" tIns="0" rIns="0" bIns="0" rtlCol="0">
            <a:spAutoFit/>
          </a:bodyPr>
          <a:lstStyle/>
          <a:p>
            <a:pPr marL="12700" algn="ctr"/>
            <a:r>
              <a:rPr lang="en-US" sz="1400" b="1" dirty="0">
                <a:solidFill>
                  <a:srgbClr val="091D5D"/>
                </a:solidFill>
                <a:latin typeface="Arial"/>
                <a:cs typeface="Arial"/>
              </a:rPr>
              <a:t>There are two ways to navigate to the </a:t>
            </a:r>
            <a:r>
              <a:rPr lang="en-US" sz="1400" b="1" dirty="0" smtClean="0">
                <a:solidFill>
                  <a:srgbClr val="091D5D"/>
                </a:solidFill>
                <a:latin typeface="Arial"/>
                <a:cs typeface="Arial"/>
              </a:rPr>
              <a:t>Progress Summary Review </a:t>
            </a:r>
            <a:r>
              <a:rPr lang="en-US" sz="1400" b="1" dirty="0">
                <a:solidFill>
                  <a:srgbClr val="091D5D"/>
                </a:solidFill>
                <a:latin typeface="Arial"/>
                <a:cs typeface="Arial"/>
              </a:rPr>
              <a:t>Switchboard.</a:t>
            </a:r>
            <a:endParaRPr lang="en-US" sz="1400" b="1" dirty="0">
              <a:latin typeface="Arial"/>
              <a:cs typeface="Arial"/>
            </a:endParaRPr>
          </a:p>
          <a:p>
            <a:pPr marL="12700">
              <a:lnSpc>
                <a:spcPct val="100000"/>
              </a:lnSpc>
            </a:pPr>
            <a:endParaRPr lang="en-US" sz="1400" b="1" spc="-10" dirty="0" smtClean="0">
              <a:solidFill>
                <a:srgbClr val="091D5D"/>
              </a:solidFill>
              <a:latin typeface="Arial"/>
              <a:cs typeface="Arial"/>
            </a:endParaRPr>
          </a:p>
          <a:p>
            <a:pPr marL="12700">
              <a:lnSpc>
                <a:spcPct val="100000"/>
              </a:lnSpc>
            </a:pPr>
            <a:r>
              <a:rPr lang="en-US" sz="1400" b="1" spc="-10" dirty="0" smtClean="0">
                <a:solidFill>
                  <a:srgbClr val="091D5D"/>
                </a:solidFill>
                <a:latin typeface="Arial"/>
                <a:cs typeface="Arial"/>
              </a:rPr>
              <a:t>Option 2</a:t>
            </a:r>
          </a:p>
          <a:p>
            <a:pPr marL="12700">
              <a:lnSpc>
                <a:spcPct val="100000"/>
              </a:lnSpc>
            </a:pPr>
            <a:endParaRPr lang="en-US" sz="1200" dirty="0" smtClean="0">
              <a:latin typeface="Arial"/>
              <a:cs typeface="Arial"/>
            </a:endParaRPr>
          </a:p>
          <a:p>
            <a:pPr marL="12700">
              <a:lnSpc>
                <a:spcPct val="100000"/>
              </a:lnSpc>
            </a:pPr>
            <a:r>
              <a:rPr lang="en-US" sz="1400" dirty="0">
                <a:solidFill>
                  <a:srgbClr val="091D5D"/>
                </a:solidFill>
                <a:latin typeface="Arial"/>
                <a:cs typeface="Arial"/>
              </a:rPr>
              <a:t>Alternatively, it is possible to navigate to the </a:t>
            </a:r>
            <a:r>
              <a:rPr lang="en-US" sz="1400" dirty="0" smtClean="0">
                <a:solidFill>
                  <a:srgbClr val="091D5D"/>
                </a:solidFill>
                <a:latin typeface="Arial"/>
                <a:cs typeface="Arial"/>
              </a:rPr>
              <a:t>Progress Summary Review </a:t>
            </a:r>
            <a:r>
              <a:rPr lang="en-US" sz="1400" dirty="0">
                <a:solidFill>
                  <a:srgbClr val="091D5D"/>
                </a:solidFill>
                <a:latin typeface="Arial"/>
                <a:cs typeface="Arial"/>
              </a:rPr>
              <a:t>Switchboard from the Individual Search. </a:t>
            </a:r>
          </a:p>
          <a:p>
            <a:pPr marL="12700">
              <a:lnSpc>
                <a:spcPct val="100000"/>
              </a:lnSpc>
            </a:pPr>
            <a:endParaRPr lang="en-US" sz="800" dirty="0">
              <a:solidFill>
                <a:srgbClr val="091D5D"/>
              </a:solidFill>
              <a:latin typeface="Arial"/>
              <a:cs typeface="Arial"/>
            </a:endParaRPr>
          </a:p>
          <a:p>
            <a:pPr marL="12700">
              <a:lnSpc>
                <a:spcPct val="100000"/>
              </a:lnSpc>
            </a:pPr>
            <a:r>
              <a:rPr lang="en-US" sz="1400" dirty="0">
                <a:solidFill>
                  <a:srgbClr val="091D5D"/>
                </a:solidFill>
                <a:latin typeface="Arial"/>
                <a:cs typeface="Arial"/>
              </a:rPr>
              <a:t>View the new </a:t>
            </a:r>
            <a:r>
              <a:rPr lang="en-US" sz="1400" dirty="0" smtClean="0">
                <a:solidFill>
                  <a:srgbClr val="091D5D"/>
                </a:solidFill>
                <a:latin typeface="Arial"/>
                <a:cs typeface="Arial"/>
              </a:rPr>
              <a:t>Progress Summary column </a:t>
            </a:r>
            <a:r>
              <a:rPr lang="en-US" sz="1400" dirty="0">
                <a:solidFill>
                  <a:srgbClr val="091D5D"/>
                </a:solidFill>
                <a:latin typeface="Arial"/>
                <a:cs typeface="Arial"/>
              </a:rPr>
              <a:t>and click the “View </a:t>
            </a:r>
            <a:r>
              <a:rPr lang="en-US" sz="1400" dirty="0" smtClean="0">
                <a:solidFill>
                  <a:srgbClr val="091D5D"/>
                </a:solidFill>
                <a:latin typeface="Arial"/>
                <a:cs typeface="Arial"/>
              </a:rPr>
              <a:t>Progress Summary ” </a:t>
            </a:r>
            <a:r>
              <a:rPr lang="en-US" sz="1400" dirty="0">
                <a:solidFill>
                  <a:srgbClr val="091D5D"/>
                </a:solidFill>
                <a:latin typeface="Arial"/>
                <a:cs typeface="Arial"/>
              </a:rPr>
              <a:t>link.</a:t>
            </a:r>
          </a:p>
        </p:txBody>
      </p:sp>
    </p:spTree>
    <p:extLst>
      <p:ext uri="{BB962C8B-B14F-4D97-AF65-F5344CB8AC3E}">
        <p14:creationId xmlns:p14="http://schemas.microsoft.com/office/powerpoint/2010/main" val="3424578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1855889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76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1" name="Oval 20"/>
          <p:cNvSpPr/>
          <p:nvPr/>
        </p:nvSpPr>
        <p:spPr>
          <a:xfrm>
            <a:off x="304800" y="2209800"/>
            <a:ext cx="457200" cy="304800"/>
          </a:xfrm>
          <a:prstGeom prst="ellipse">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2" name="Oval 21"/>
          <p:cNvSpPr/>
          <p:nvPr/>
        </p:nvSpPr>
        <p:spPr>
          <a:xfrm>
            <a:off x="304800" y="4269378"/>
            <a:ext cx="457200" cy="304800"/>
          </a:xfrm>
          <a:prstGeom prst="ellipse">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US" dirty="0" smtClean="0"/>
          </a:p>
        </p:txBody>
      </p:sp>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PS Review Switchboard</a:t>
            </a:r>
            <a:endParaRPr spc="-5" dirty="0"/>
          </a:p>
        </p:txBody>
      </p:sp>
      <p:sp>
        <p:nvSpPr>
          <p:cNvPr id="8" name="object 6"/>
          <p:cNvSpPr txBox="1"/>
          <p:nvPr/>
        </p:nvSpPr>
        <p:spPr>
          <a:xfrm>
            <a:off x="535940" y="1032808"/>
            <a:ext cx="8150860" cy="615553"/>
          </a:xfrm>
          <a:prstGeom prst="rect">
            <a:avLst/>
          </a:prstGeom>
        </p:spPr>
        <p:txBody>
          <a:bodyPr vert="horz" wrap="square" lIns="0" tIns="0" rIns="0" bIns="0" rtlCol="0">
            <a:spAutoFit/>
          </a:bodyPr>
          <a:lstStyle/>
          <a:p>
            <a:pPr marL="12700">
              <a:lnSpc>
                <a:spcPct val="100000"/>
              </a:lnSpc>
            </a:pPr>
            <a:r>
              <a:rPr lang="en-US" sz="1400" b="1" spc="-10" dirty="0" smtClean="0">
                <a:solidFill>
                  <a:srgbClr val="091D5D"/>
                </a:solidFill>
                <a:latin typeface="Arial"/>
                <a:cs typeface="Arial"/>
              </a:rPr>
              <a:t>Progress Summary Review Switchboard</a:t>
            </a:r>
          </a:p>
          <a:p>
            <a:pPr marL="12700">
              <a:lnSpc>
                <a:spcPct val="100000"/>
              </a:lnSpc>
            </a:pPr>
            <a:endParaRPr lang="en-US" sz="1200" dirty="0" smtClean="0">
              <a:latin typeface="Arial"/>
              <a:cs typeface="Arial"/>
            </a:endParaRPr>
          </a:p>
          <a:p>
            <a:pPr marL="184150" indent="-171450">
              <a:lnSpc>
                <a:spcPct val="100000"/>
              </a:lnSpc>
              <a:buFont typeface="Arial" panose="020B0604020202020204" pitchFamily="34" charset="0"/>
              <a:buChar char="•"/>
            </a:pPr>
            <a:r>
              <a:rPr lang="en-US" sz="1400" dirty="0" smtClean="0">
                <a:solidFill>
                  <a:srgbClr val="091D5D"/>
                </a:solidFill>
                <a:latin typeface="Arial"/>
                <a:cs typeface="Arial"/>
              </a:rPr>
              <a:t>The Progress Summary Review Switchboard is composed of two sections. </a:t>
            </a:r>
            <a:endParaRPr sz="1400" dirty="0">
              <a:latin typeface="Arial"/>
              <a:cs typeface="Arial"/>
            </a:endParaRPr>
          </a:p>
        </p:txBody>
      </p:sp>
      <p:sp>
        <p:nvSpPr>
          <p:cNvPr id="7" name="Slide Number Placeholder 6"/>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12</a:t>
            </a:fld>
            <a:endParaRPr lang="en-US" dirty="0"/>
          </a:p>
        </p:txBody>
      </p:sp>
      <p:sp>
        <p:nvSpPr>
          <p:cNvPr id="4" name="TextBox 3"/>
          <p:cNvSpPr txBox="1"/>
          <p:nvPr/>
        </p:nvSpPr>
        <p:spPr>
          <a:xfrm>
            <a:off x="914400" y="2209800"/>
            <a:ext cx="3276600" cy="292388"/>
          </a:xfrm>
          <a:prstGeom prst="rect">
            <a:avLst/>
          </a:prstGeom>
          <a:noFill/>
        </p:spPr>
        <p:txBody>
          <a:bodyPr wrap="square" rtlCol="0">
            <a:spAutoFit/>
          </a:bodyPr>
          <a:lstStyle/>
          <a:p>
            <a:pPr marL="12700"/>
            <a:r>
              <a:rPr lang="en-US" sz="1300" b="1" spc="-10" dirty="0" smtClean="0">
                <a:solidFill>
                  <a:srgbClr val="091D5D"/>
                </a:solidFill>
                <a:latin typeface="Arial"/>
                <a:cs typeface="Arial"/>
              </a:rPr>
              <a:t>Progress Summary Bar </a:t>
            </a:r>
            <a:r>
              <a:rPr lang="en-US" sz="1300" b="1" spc="-10" dirty="0">
                <a:solidFill>
                  <a:srgbClr val="091D5D"/>
                </a:solidFill>
                <a:latin typeface="Arial"/>
                <a:cs typeface="Arial"/>
              </a:rPr>
              <a:t>Graph</a:t>
            </a:r>
          </a:p>
        </p:txBody>
      </p:sp>
      <p:sp>
        <p:nvSpPr>
          <p:cNvPr id="25" name="TextBox 24"/>
          <p:cNvSpPr txBox="1"/>
          <p:nvPr/>
        </p:nvSpPr>
        <p:spPr>
          <a:xfrm>
            <a:off x="914400" y="4267200"/>
            <a:ext cx="3276600" cy="292388"/>
          </a:xfrm>
          <a:prstGeom prst="rect">
            <a:avLst/>
          </a:prstGeom>
          <a:noFill/>
        </p:spPr>
        <p:txBody>
          <a:bodyPr wrap="square" rtlCol="0">
            <a:spAutoFit/>
          </a:bodyPr>
          <a:lstStyle/>
          <a:p>
            <a:pPr marL="12700"/>
            <a:r>
              <a:rPr lang="en-US" sz="1300" b="1" spc="-10" dirty="0" smtClean="0">
                <a:solidFill>
                  <a:srgbClr val="091D5D"/>
                </a:solidFill>
                <a:latin typeface="Arial"/>
                <a:cs typeface="Arial"/>
              </a:rPr>
              <a:t>Progress Summary Details</a:t>
            </a:r>
            <a:endParaRPr lang="en-US" sz="1300" b="1" spc="-10" dirty="0">
              <a:solidFill>
                <a:srgbClr val="091D5D"/>
              </a:solidFill>
              <a:latin typeface="Arial"/>
              <a:cs typeface="Arial"/>
            </a:endParaRPr>
          </a:p>
        </p:txBody>
      </p:sp>
      <p:pic>
        <p:nvPicPr>
          <p:cNvPr id="10" name="Picture 9"/>
          <p:cNvPicPr>
            <a:picLocks noChangeAspect="1"/>
          </p:cNvPicPr>
          <p:nvPr/>
        </p:nvPicPr>
        <p:blipFill>
          <a:blip r:embed="rId7"/>
          <a:stretch>
            <a:fillRect/>
          </a:stretch>
        </p:blipFill>
        <p:spPr>
          <a:xfrm>
            <a:off x="798871" y="2590800"/>
            <a:ext cx="8041321" cy="1639966"/>
          </a:xfrm>
          <a:prstGeom prst="rect">
            <a:avLst/>
          </a:prstGeom>
        </p:spPr>
      </p:pic>
      <p:pic>
        <p:nvPicPr>
          <p:cNvPr id="163376" name="Picture 560" descr="C:\Users\JPROIE~1\AppData\Local\Temp\SNAGHTML4236cec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081" y="4750600"/>
            <a:ext cx="7962900" cy="2000251"/>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stretch>
            <a:fillRect/>
          </a:stretch>
        </p:blipFill>
        <p:spPr>
          <a:xfrm>
            <a:off x="1066800" y="6683291"/>
            <a:ext cx="45720" cy="54864"/>
          </a:xfrm>
          <a:prstGeom prst="rect">
            <a:avLst/>
          </a:prstGeom>
        </p:spPr>
      </p:pic>
      <p:pic>
        <p:nvPicPr>
          <p:cNvPr id="14" name="Picture 13"/>
          <p:cNvPicPr>
            <a:picLocks noChangeAspect="1"/>
          </p:cNvPicPr>
          <p:nvPr/>
        </p:nvPicPr>
        <p:blipFill>
          <a:blip r:embed="rId9"/>
          <a:stretch>
            <a:fillRect/>
          </a:stretch>
        </p:blipFill>
        <p:spPr>
          <a:xfrm>
            <a:off x="1066800" y="6324600"/>
            <a:ext cx="45720" cy="54864"/>
          </a:xfrm>
          <a:prstGeom prst="rect">
            <a:avLst/>
          </a:prstGeom>
        </p:spPr>
      </p:pic>
      <p:pic>
        <p:nvPicPr>
          <p:cNvPr id="15" name="Picture 14"/>
          <p:cNvPicPr>
            <a:picLocks noChangeAspect="1"/>
          </p:cNvPicPr>
          <p:nvPr/>
        </p:nvPicPr>
        <p:blipFill>
          <a:blip r:embed="rId9"/>
          <a:stretch>
            <a:fillRect/>
          </a:stretch>
        </p:blipFill>
        <p:spPr>
          <a:xfrm>
            <a:off x="1066800" y="5965909"/>
            <a:ext cx="45720" cy="54864"/>
          </a:xfrm>
          <a:prstGeom prst="rect">
            <a:avLst/>
          </a:prstGeom>
        </p:spPr>
      </p:pic>
      <p:pic>
        <p:nvPicPr>
          <p:cNvPr id="16" name="Picture 15"/>
          <p:cNvPicPr>
            <a:picLocks noChangeAspect="1"/>
          </p:cNvPicPr>
          <p:nvPr/>
        </p:nvPicPr>
        <p:blipFill>
          <a:blip r:embed="rId9"/>
          <a:stretch>
            <a:fillRect/>
          </a:stretch>
        </p:blipFill>
        <p:spPr>
          <a:xfrm>
            <a:off x="1066914" y="5010211"/>
            <a:ext cx="45720" cy="54864"/>
          </a:xfrm>
          <a:prstGeom prst="rect">
            <a:avLst/>
          </a:prstGeom>
        </p:spPr>
      </p:pic>
      <p:pic>
        <p:nvPicPr>
          <p:cNvPr id="17" name="Picture 16"/>
          <p:cNvPicPr>
            <a:picLocks noChangeAspect="1"/>
          </p:cNvPicPr>
          <p:nvPr/>
        </p:nvPicPr>
        <p:blipFill>
          <a:blip r:embed="rId9"/>
          <a:stretch>
            <a:fillRect/>
          </a:stretch>
        </p:blipFill>
        <p:spPr>
          <a:xfrm>
            <a:off x="1066800" y="4669536"/>
            <a:ext cx="45720" cy="54864"/>
          </a:xfrm>
          <a:prstGeom prst="rect">
            <a:avLst/>
          </a:prstGeom>
        </p:spPr>
      </p:pic>
    </p:spTree>
    <p:extLst>
      <p:ext uri="{BB962C8B-B14F-4D97-AF65-F5344CB8AC3E}">
        <p14:creationId xmlns:p14="http://schemas.microsoft.com/office/powerpoint/2010/main" val="3197870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032808"/>
            <a:ext cx="8150860" cy="1231106"/>
          </a:xfrm>
          <a:prstGeom prst="rect">
            <a:avLst/>
          </a:prstGeom>
        </p:spPr>
        <p:txBody>
          <a:bodyPr vert="horz" wrap="square" lIns="0" tIns="0" rIns="0" bIns="0" rtlCol="0">
            <a:spAutoFit/>
          </a:bodyPr>
          <a:lstStyle/>
          <a:p>
            <a:pPr marL="12700"/>
            <a:r>
              <a:rPr lang="en-US" sz="1400" b="1" spc="-10" dirty="0" smtClean="0">
                <a:solidFill>
                  <a:srgbClr val="091D5D"/>
                </a:solidFill>
                <a:latin typeface="Arial"/>
                <a:cs typeface="Arial"/>
              </a:rPr>
              <a:t>Progress Summary Bar Graph</a:t>
            </a:r>
          </a:p>
          <a:p>
            <a:pPr marL="12700"/>
            <a:endParaRPr lang="en-US" sz="1200" b="1" spc="-10" dirty="0">
              <a:solidFill>
                <a:srgbClr val="091D5D"/>
              </a:solidFill>
              <a:latin typeface="Arial"/>
              <a:cs typeface="Arial"/>
            </a:endParaRPr>
          </a:p>
          <a:p>
            <a:pPr marL="12700"/>
            <a:r>
              <a:rPr lang="en-US" sz="1400" b="1" dirty="0" smtClean="0">
                <a:solidFill>
                  <a:srgbClr val="091D5D"/>
                </a:solidFill>
                <a:latin typeface="Arial"/>
                <a:cs typeface="Arial"/>
              </a:rPr>
              <a:t>This section contains information for both previous and current ISP.</a:t>
            </a:r>
          </a:p>
          <a:p>
            <a:pPr marL="12700">
              <a:lnSpc>
                <a:spcPct val="100000"/>
              </a:lnSpc>
            </a:pPr>
            <a:endParaRPr lang="en-US" sz="1200" dirty="0" smtClean="0">
              <a:solidFill>
                <a:srgbClr val="091D5D"/>
              </a:solidFill>
              <a:latin typeface="Arial"/>
              <a:cs typeface="Arial"/>
            </a:endParaRPr>
          </a:p>
          <a:p>
            <a:pPr marL="184150" indent="-171450">
              <a:buFont typeface="Arial" panose="020B0604020202020204" pitchFamily="34" charset="0"/>
              <a:buChar char="•"/>
            </a:pPr>
            <a:r>
              <a:rPr lang="en-US" sz="1400" dirty="0" smtClean="0">
                <a:solidFill>
                  <a:srgbClr val="091D5D"/>
                </a:solidFill>
                <a:latin typeface="Arial"/>
                <a:cs typeface="Arial"/>
              </a:rPr>
              <a:t>The graph provides a visual of the status of all the Progress Summaries </a:t>
            </a:r>
            <a:r>
              <a:rPr lang="en-US" sz="1400" dirty="0">
                <a:solidFill>
                  <a:srgbClr val="091D5D"/>
                </a:solidFill>
                <a:latin typeface="Arial"/>
                <a:cs typeface="Arial"/>
              </a:rPr>
              <a:t>included in the previous and current </a:t>
            </a:r>
            <a:r>
              <a:rPr lang="en-US" sz="1400" dirty="0" smtClean="0">
                <a:solidFill>
                  <a:srgbClr val="091D5D"/>
                </a:solidFill>
                <a:latin typeface="Arial"/>
                <a:cs typeface="Arial"/>
              </a:rPr>
              <a:t>ISP.</a:t>
            </a: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Features of the PS Review Switchboard</a:t>
            </a:r>
            <a:endParaRPr spc="-5" dirty="0"/>
          </a:p>
        </p:txBody>
      </p:sp>
      <p:sp>
        <p:nvSpPr>
          <p:cNvPr id="3" name="Slide Number Placeholder 2"/>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13</a:t>
            </a:fld>
            <a:endParaRPr lang="en-US" dirty="0"/>
          </a:p>
        </p:txBody>
      </p:sp>
      <p:pic>
        <p:nvPicPr>
          <p:cNvPr id="237570" name="Picture 2" descr="C:\Users\ZZIMME~1\AppData\Local\Temp\SNAGHTML10b33c5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8686800" cy="36679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845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2793437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974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9" name="Group 8"/>
          <p:cNvGrpSpPr/>
          <p:nvPr/>
        </p:nvGrpSpPr>
        <p:grpSpPr>
          <a:xfrm>
            <a:off x="1371600" y="3124200"/>
            <a:ext cx="6024561" cy="2847976"/>
            <a:chOff x="1371600" y="3124200"/>
            <a:chExt cx="6024561" cy="2847976"/>
          </a:xfrm>
        </p:grpSpPr>
        <p:pic>
          <p:nvPicPr>
            <p:cNvPr id="282626" name="Picture 2" descr="C:\Users\JPROIE~1\AppData\Local\Temp\SNAGHTML423610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7836" y="3152775"/>
              <a:ext cx="5648325" cy="2819401"/>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flipH="1" flipV="1">
              <a:off x="1371600" y="3124200"/>
              <a:ext cx="381000" cy="76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1371600" y="4267200"/>
              <a:ext cx="381000" cy="76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a:stretch>
              <a:fillRect/>
            </a:stretch>
          </p:blipFill>
          <p:spPr>
            <a:xfrm>
              <a:off x="1981200" y="5583936"/>
              <a:ext cx="45720" cy="54864"/>
            </a:xfrm>
            <a:prstGeom prst="rect">
              <a:avLst/>
            </a:prstGeom>
          </p:spPr>
        </p:pic>
        <p:pic>
          <p:nvPicPr>
            <p:cNvPr id="16" name="Picture 15"/>
            <p:cNvPicPr>
              <a:picLocks noChangeAspect="1"/>
            </p:cNvPicPr>
            <p:nvPr/>
          </p:nvPicPr>
          <p:blipFill>
            <a:blip r:embed="rId8"/>
            <a:stretch>
              <a:fillRect/>
            </a:stretch>
          </p:blipFill>
          <p:spPr>
            <a:xfrm>
              <a:off x="2004060" y="5163138"/>
              <a:ext cx="45720" cy="54864"/>
            </a:xfrm>
            <a:prstGeom prst="rect">
              <a:avLst/>
            </a:prstGeom>
          </p:spPr>
        </p:pic>
        <p:pic>
          <p:nvPicPr>
            <p:cNvPr id="17" name="Picture 16"/>
            <p:cNvPicPr>
              <a:picLocks noChangeAspect="1"/>
            </p:cNvPicPr>
            <p:nvPr/>
          </p:nvPicPr>
          <p:blipFill>
            <a:blip r:embed="rId8"/>
            <a:stretch>
              <a:fillRect/>
            </a:stretch>
          </p:blipFill>
          <p:spPr>
            <a:xfrm>
              <a:off x="1984887" y="4742340"/>
              <a:ext cx="45720" cy="54864"/>
            </a:xfrm>
            <a:prstGeom prst="rect">
              <a:avLst/>
            </a:prstGeom>
          </p:spPr>
        </p:pic>
        <p:pic>
          <p:nvPicPr>
            <p:cNvPr id="19" name="Picture 18"/>
            <p:cNvPicPr>
              <a:picLocks noChangeAspect="1"/>
            </p:cNvPicPr>
            <p:nvPr/>
          </p:nvPicPr>
          <p:blipFill>
            <a:blip r:embed="rId8"/>
            <a:stretch>
              <a:fillRect/>
            </a:stretch>
          </p:blipFill>
          <p:spPr>
            <a:xfrm>
              <a:off x="2004060" y="3568015"/>
              <a:ext cx="45720" cy="54864"/>
            </a:xfrm>
            <a:prstGeom prst="rect">
              <a:avLst/>
            </a:prstGeom>
          </p:spPr>
        </p:pic>
      </p:grpSp>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032808"/>
            <a:ext cx="7617460" cy="1600438"/>
          </a:xfrm>
          <a:prstGeom prst="rect">
            <a:avLst/>
          </a:prstGeom>
        </p:spPr>
        <p:txBody>
          <a:bodyPr vert="horz" wrap="square" lIns="0" tIns="0" rIns="0" bIns="0" rtlCol="0">
            <a:spAutoFit/>
          </a:bodyPr>
          <a:lstStyle/>
          <a:p>
            <a:pPr marL="12700"/>
            <a:r>
              <a:rPr lang="en-US" sz="1400" b="1" spc="-10" dirty="0" smtClean="0">
                <a:solidFill>
                  <a:srgbClr val="091D5D"/>
                </a:solidFill>
                <a:latin typeface="Arial"/>
                <a:cs typeface="Arial"/>
              </a:rPr>
              <a:t>Progress Summary Details</a:t>
            </a:r>
          </a:p>
          <a:p>
            <a:pPr marL="12700"/>
            <a:endParaRPr lang="en-US" sz="1200" b="1" dirty="0" smtClean="0">
              <a:solidFill>
                <a:srgbClr val="091D5D"/>
              </a:solidFill>
              <a:latin typeface="Arial"/>
              <a:cs typeface="Arial"/>
            </a:endParaRPr>
          </a:p>
          <a:p>
            <a:pPr marL="184150" indent="-171450">
              <a:buFont typeface="Arial" panose="020B0604020202020204" pitchFamily="34" charset="0"/>
              <a:buChar char="•"/>
            </a:pPr>
            <a:r>
              <a:rPr lang="en-US" sz="1400" dirty="0">
                <a:solidFill>
                  <a:srgbClr val="091D5D"/>
                </a:solidFill>
                <a:latin typeface="Arial"/>
                <a:cs typeface="Arial"/>
              </a:rPr>
              <a:t>Displays all </a:t>
            </a:r>
            <a:r>
              <a:rPr lang="en-US" sz="1400" dirty="0" smtClean="0">
                <a:solidFill>
                  <a:srgbClr val="091D5D"/>
                </a:solidFill>
                <a:latin typeface="Arial"/>
                <a:cs typeface="Arial"/>
              </a:rPr>
              <a:t>Progress Summaries </a:t>
            </a:r>
            <a:r>
              <a:rPr lang="en-US" sz="1400" dirty="0">
                <a:solidFill>
                  <a:srgbClr val="091D5D"/>
                </a:solidFill>
                <a:latin typeface="Arial"/>
                <a:cs typeface="Arial"/>
              </a:rPr>
              <a:t>associated with the Actual Meeting Date for the two most recent years :</a:t>
            </a:r>
          </a:p>
          <a:p>
            <a:pPr marL="641350" lvl="1" indent="-171450">
              <a:buFont typeface="Courier New" panose="02070309020205020404" pitchFamily="49" charset="0"/>
              <a:buChar char="o"/>
            </a:pPr>
            <a:endParaRPr lang="en-US" sz="800" dirty="0">
              <a:solidFill>
                <a:srgbClr val="091D5D"/>
              </a:solidFill>
              <a:latin typeface="Arial"/>
              <a:cs typeface="Arial"/>
            </a:endParaRPr>
          </a:p>
          <a:p>
            <a:pPr marL="641350" lvl="1" indent="-171450">
              <a:buFont typeface="Courier New" panose="02070309020205020404" pitchFamily="49" charset="0"/>
              <a:buChar char="o"/>
            </a:pPr>
            <a:r>
              <a:rPr lang="en-US" sz="1400" dirty="0">
                <a:solidFill>
                  <a:srgbClr val="091D5D"/>
                </a:solidFill>
                <a:latin typeface="Arial"/>
                <a:cs typeface="Arial"/>
              </a:rPr>
              <a:t>All </a:t>
            </a:r>
            <a:r>
              <a:rPr lang="en-US" sz="1400" dirty="0" smtClean="0">
                <a:solidFill>
                  <a:srgbClr val="091D5D"/>
                </a:solidFill>
                <a:latin typeface="Arial"/>
                <a:cs typeface="Arial"/>
              </a:rPr>
              <a:t>Progress Summaries </a:t>
            </a:r>
            <a:r>
              <a:rPr lang="en-US" sz="1400" dirty="0">
                <a:solidFill>
                  <a:srgbClr val="091D5D"/>
                </a:solidFill>
                <a:latin typeface="Arial"/>
                <a:cs typeface="Arial"/>
              </a:rPr>
              <a:t>required for the </a:t>
            </a:r>
            <a:r>
              <a:rPr lang="en-US" sz="1400" dirty="0" smtClean="0">
                <a:solidFill>
                  <a:srgbClr val="091D5D"/>
                </a:solidFill>
                <a:latin typeface="Arial"/>
                <a:cs typeface="Arial"/>
              </a:rPr>
              <a:t>prior year.</a:t>
            </a:r>
            <a:endParaRPr lang="en-US" sz="1400" dirty="0">
              <a:solidFill>
                <a:srgbClr val="091D5D"/>
              </a:solidFill>
              <a:latin typeface="Arial"/>
              <a:cs typeface="Arial"/>
            </a:endParaRPr>
          </a:p>
          <a:p>
            <a:pPr marL="641350" lvl="1" indent="-171450">
              <a:buFont typeface="Courier New" panose="02070309020205020404" pitchFamily="49" charset="0"/>
              <a:buChar char="o"/>
            </a:pPr>
            <a:r>
              <a:rPr lang="en-US" sz="1400" dirty="0">
                <a:solidFill>
                  <a:srgbClr val="091D5D"/>
                </a:solidFill>
                <a:latin typeface="Arial"/>
                <a:cs typeface="Arial"/>
              </a:rPr>
              <a:t>All </a:t>
            </a:r>
            <a:r>
              <a:rPr lang="en-US" sz="1400" dirty="0" smtClean="0">
                <a:solidFill>
                  <a:srgbClr val="091D5D"/>
                </a:solidFill>
                <a:latin typeface="Arial"/>
                <a:cs typeface="Arial"/>
              </a:rPr>
              <a:t>Progress Summaries </a:t>
            </a:r>
            <a:r>
              <a:rPr lang="en-US" sz="1400" dirty="0">
                <a:solidFill>
                  <a:srgbClr val="091D5D"/>
                </a:solidFill>
                <a:latin typeface="Arial"/>
                <a:cs typeface="Arial"/>
              </a:rPr>
              <a:t>required for the current year – not just those that are approaching their due </a:t>
            </a:r>
            <a:r>
              <a:rPr lang="en-US" sz="1400" dirty="0" smtClean="0">
                <a:solidFill>
                  <a:srgbClr val="091D5D"/>
                </a:solidFill>
                <a:latin typeface="Arial"/>
                <a:cs typeface="Arial"/>
              </a:rPr>
              <a:t>date.</a:t>
            </a:r>
            <a:endParaRPr lang="en-US" sz="1400" dirty="0">
              <a:solidFill>
                <a:srgbClr val="FF0000"/>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Features of the PS Review Switchboard</a:t>
            </a:r>
            <a:endParaRPr spc="-5" dirty="0"/>
          </a:p>
        </p:txBody>
      </p:sp>
      <p:sp>
        <p:nvSpPr>
          <p:cNvPr id="4" name="Slide Number Placeholder 3"/>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14</a:t>
            </a:fld>
            <a:endParaRPr lang="en-US" dirty="0"/>
          </a:p>
        </p:txBody>
      </p:sp>
      <p:pic>
        <p:nvPicPr>
          <p:cNvPr id="26" name="Picture 25"/>
          <p:cNvPicPr>
            <a:picLocks noChangeAspect="1"/>
          </p:cNvPicPr>
          <p:nvPr/>
        </p:nvPicPr>
        <p:blipFill>
          <a:blip r:embed="rId9"/>
          <a:stretch>
            <a:fillRect/>
          </a:stretch>
        </p:blipFill>
        <p:spPr>
          <a:xfrm>
            <a:off x="533400" y="3946121"/>
            <a:ext cx="3313174" cy="184958"/>
          </a:xfrm>
          <a:prstGeom prst="rect">
            <a:avLst/>
          </a:prstGeom>
        </p:spPr>
      </p:pic>
      <p:sp>
        <p:nvSpPr>
          <p:cNvPr id="29" name="object 6"/>
          <p:cNvSpPr/>
          <p:nvPr/>
        </p:nvSpPr>
        <p:spPr>
          <a:xfrm>
            <a:off x="381000" y="3924300"/>
            <a:ext cx="3581400" cy="2286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pPr algn="ctr"/>
            <a:endParaRPr dirty="0"/>
          </a:p>
        </p:txBody>
      </p:sp>
      <p:pic>
        <p:nvPicPr>
          <p:cNvPr id="18" name="Picture 17"/>
          <p:cNvPicPr>
            <a:picLocks noChangeAspect="1"/>
          </p:cNvPicPr>
          <p:nvPr/>
        </p:nvPicPr>
        <p:blipFill rotWithShape="1">
          <a:blip r:embed="rId10"/>
          <a:srcRect t="-1" r="2810" b="7280"/>
          <a:stretch/>
        </p:blipFill>
        <p:spPr>
          <a:xfrm>
            <a:off x="609600" y="2819400"/>
            <a:ext cx="3095017" cy="201318"/>
          </a:xfrm>
          <a:prstGeom prst="rect">
            <a:avLst/>
          </a:prstGeom>
        </p:spPr>
      </p:pic>
      <p:sp>
        <p:nvSpPr>
          <p:cNvPr id="23" name="object 6"/>
          <p:cNvSpPr/>
          <p:nvPr/>
        </p:nvSpPr>
        <p:spPr>
          <a:xfrm>
            <a:off x="381000" y="2819400"/>
            <a:ext cx="3581400" cy="2286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pPr algn="ctr"/>
            <a:endParaRPr dirty="0"/>
          </a:p>
        </p:txBody>
      </p:sp>
    </p:spTree>
    <p:extLst>
      <p:ext uri="{BB962C8B-B14F-4D97-AF65-F5344CB8AC3E}">
        <p14:creationId xmlns:p14="http://schemas.microsoft.com/office/powerpoint/2010/main" val="2310445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634555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589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032808"/>
            <a:ext cx="7922260" cy="1908215"/>
          </a:xfrm>
          <a:prstGeom prst="rect">
            <a:avLst/>
          </a:prstGeom>
        </p:spPr>
        <p:txBody>
          <a:bodyPr vert="horz" wrap="square" lIns="0" tIns="0" rIns="0" bIns="0" rtlCol="0">
            <a:spAutoFit/>
          </a:bodyPr>
          <a:lstStyle/>
          <a:p>
            <a:pPr marL="12700"/>
            <a:r>
              <a:rPr lang="en-US" sz="1400" b="1" spc="-10" dirty="0" smtClean="0">
                <a:solidFill>
                  <a:srgbClr val="091D5D"/>
                </a:solidFill>
                <a:latin typeface="Arial"/>
                <a:cs typeface="Arial"/>
              </a:rPr>
              <a:t>Progress Summary Details</a:t>
            </a:r>
          </a:p>
          <a:p>
            <a:pPr marL="12700"/>
            <a:endParaRPr lang="en-US" sz="1200" b="1" dirty="0" smtClean="0">
              <a:solidFill>
                <a:srgbClr val="091D5D"/>
              </a:solidFill>
              <a:latin typeface="Arial"/>
              <a:cs typeface="Arial"/>
            </a:endParaRPr>
          </a:p>
          <a:p>
            <a:pPr marL="184150" indent="-171450">
              <a:buFont typeface="Arial" panose="020B0604020202020204" pitchFamily="34" charset="0"/>
              <a:buChar char="•"/>
            </a:pPr>
            <a:r>
              <a:rPr lang="en-US" sz="1400" dirty="0" smtClean="0">
                <a:solidFill>
                  <a:srgbClr val="091D5D"/>
                </a:solidFill>
                <a:latin typeface="Arial"/>
                <a:cs typeface="Arial"/>
              </a:rPr>
              <a:t>Progress Summary </a:t>
            </a:r>
            <a:endParaRPr lang="en-US" sz="1400" dirty="0">
              <a:solidFill>
                <a:srgbClr val="091D5D"/>
              </a:solidFill>
              <a:latin typeface="Arial"/>
              <a:cs typeface="Arial"/>
            </a:endParaRPr>
          </a:p>
          <a:p>
            <a:pPr marL="641350" lvl="1" indent="-171450">
              <a:buFont typeface="Courier New" panose="02070309020205020404" pitchFamily="49" charset="0"/>
              <a:buChar char="o"/>
            </a:pPr>
            <a:r>
              <a:rPr lang="en-US" sz="1400" dirty="0">
                <a:solidFill>
                  <a:srgbClr val="091D5D"/>
                </a:solidFill>
                <a:latin typeface="Arial"/>
                <a:cs typeface="Arial"/>
              </a:rPr>
              <a:t>The </a:t>
            </a:r>
            <a:r>
              <a:rPr lang="en-US" sz="1400" dirty="0" smtClean="0">
                <a:solidFill>
                  <a:srgbClr val="091D5D"/>
                </a:solidFill>
                <a:latin typeface="Arial"/>
                <a:cs typeface="Arial"/>
              </a:rPr>
              <a:t>Progress Summary column </a:t>
            </a:r>
            <a:r>
              <a:rPr lang="en-US" sz="1400" dirty="0">
                <a:solidFill>
                  <a:srgbClr val="091D5D"/>
                </a:solidFill>
                <a:latin typeface="Arial"/>
                <a:cs typeface="Arial"/>
              </a:rPr>
              <a:t>displays which </a:t>
            </a:r>
            <a:r>
              <a:rPr lang="en-US" sz="1400" dirty="0" smtClean="0">
                <a:solidFill>
                  <a:srgbClr val="091D5D"/>
                </a:solidFill>
                <a:latin typeface="Arial"/>
                <a:cs typeface="Arial"/>
              </a:rPr>
              <a:t>Progress Summary (</a:t>
            </a:r>
            <a:r>
              <a:rPr lang="en-US" sz="1400" dirty="0">
                <a:solidFill>
                  <a:srgbClr val="091D5D"/>
                </a:solidFill>
                <a:latin typeface="Arial"/>
                <a:cs typeface="Arial"/>
              </a:rPr>
              <a:t>e.g. quarter 1, annual).</a:t>
            </a:r>
          </a:p>
          <a:p>
            <a:pPr marL="184150" indent="-171450">
              <a:buFont typeface="Arial" panose="020B0604020202020204" pitchFamily="34" charset="0"/>
              <a:buChar char="•"/>
            </a:pPr>
            <a:r>
              <a:rPr lang="en-US" sz="1400" dirty="0">
                <a:solidFill>
                  <a:srgbClr val="091D5D"/>
                </a:solidFill>
                <a:latin typeface="Arial"/>
                <a:cs typeface="Arial"/>
              </a:rPr>
              <a:t>Due Date</a:t>
            </a:r>
          </a:p>
          <a:p>
            <a:pPr marL="641350" lvl="1" indent="-171450">
              <a:buFont typeface="Courier New" panose="02070309020205020404" pitchFamily="49" charset="0"/>
              <a:buChar char="o"/>
            </a:pPr>
            <a:r>
              <a:rPr lang="en-US" sz="1400" dirty="0">
                <a:solidFill>
                  <a:srgbClr val="091D5D"/>
                </a:solidFill>
                <a:latin typeface="Arial"/>
                <a:cs typeface="Arial"/>
              </a:rPr>
              <a:t>The Due Date column displays the due date for the </a:t>
            </a:r>
            <a:r>
              <a:rPr lang="en-US" sz="1400" dirty="0" smtClean="0">
                <a:solidFill>
                  <a:srgbClr val="091D5D"/>
                </a:solidFill>
                <a:latin typeface="Arial"/>
                <a:cs typeface="Arial"/>
              </a:rPr>
              <a:t>Progress Summary .</a:t>
            </a:r>
            <a:endParaRPr lang="en-US" sz="1400" dirty="0">
              <a:solidFill>
                <a:srgbClr val="091D5D"/>
              </a:solidFill>
              <a:latin typeface="Arial"/>
              <a:cs typeface="Arial"/>
            </a:endParaRPr>
          </a:p>
          <a:p>
            <a:pPr marL="184150" indent="-171450">
              <a:buFont typeface="Arial" panose="020B0604020202020204" pitchFamily="34" charset="0"/>
              <a:buChar char="•"/>
            </a:pPr>
            <a:r>
              <a:rPr lang="en-US" sz="1400" dirty="0">
                <a:solidFill>
                  <a:srgbClr val="091D5D"/>
                </a:solidFill>
                <a:latin typeface="Arial"/>
                <a:cs typeface="Arial"/>
              </a:rPr>
              <a:t>Provider</a:t>
            </a:r>
          </a:p>
          <a:p>
            <a:pPr marL="641350" lvl="1" indent="-171450">
              <a:buFont typeface="Courier New" panose="02070309020205020404" pitchFamily="49" charset="0"/>
              <a:buChar char="o"/>
            </a:pPr>
            <a:r>
              <a:rPr lang="en-US" sz="1400" dirty="0">
                <a:solidFill>
                  <a:srgbClr val="091D5D"/>
                </a:solidFill>
                <a:latin typeface="Arial"/>
                <a:cs typeface="Arial"/>
              </a:rPr>
              <a:t>The Provider column displays </a:t>
            </a:r>
            <a:r>
              <a:rPr lang="en-US" sz="1400" dirty="0" smtClean="0">
                <a:solidFill>
                  <a:srgbClr val="091D5D"/>
                </a:solidFill>
                <a:latin typeface="Arial"/>
                <a:cs typeface="Arial"/>
              </a:rPr>
              <a:t>which Provider is </a:t>
            </a:r>
            <a:r>
              <a:rPr lang="en-US" sz="1400" dirty="0">
                <a:solidFill>
                  <a:srgbClr val="091D5D"/>
                </a:solidFill>
                <a:latin typeface="Arial"/>
                <a:cs typeface="Arial"/>
              </a:rPr>
              <a:t>required to complete the </a:t>
            </a:r>
            <a:r>
              <a:rPr lang="en-US" sz="1400" dirty="0" smtClean="0">
                <a:solidFill>
                  <a:srgbClr val="091D5D"/>
                </a:solidFill>
                <a:latin typeface="Arial"/>
                <a:cs typeface="Arial"/>
              </a:rPr>
              <a:t>Progress Summary .</a:t>
            </a:r>
            <a:endParaRPr lang="en-US" sz="1400" dirty="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Features of the PS Review Switchboard</a:t>
            </a:r>
            <a:endParaRPr spc="-5" dirty="0"/>
          </a:p>
        </p:txBody>
      </p:sp>
      <p:sp>
        <p:nvSpPr>
          <p:cNvPr id="3" name="Slide Number Placeholder 2"/>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15</a:t>
            </a:fld>
            <a:endParaRPr lang="en-US" dirty="0"/>
          </a:p>
        </p:txBody>
      </p:sp>
      <p:pic>
        <p:nvPicPr>
          <p:cNvPr id="275513" name="Picture 57" descr="C:\Users\JPROIE~1\AppData\Local\Temp\SNAGHTML4237b11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971800"/>
            <a:ext cx="7067550" cy="3781425"/>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6"/>
          <p:cNvSpPr/>
          <p:nvPr/>
        </p:nvSpPr>
        <p:spPr>
          <a:xfrm>
            <a:off x="1095376" y="3137715"/>
            <a:ext cx="3810000" cy="3571104"/>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pPr algn="ctr"/>
            <a:endParaRPr dirty="0"/>
          </a:p>
        </p:txBody>
      </p:sp>
      <p:pic>
        <p:nvPicPr>
          <p:cNvPr id="9" name="Picture 8"/>
          <p:cNvPicPr>
            <a:picLocks noChangeAspect="1"/>
          </p:cNvPicPr>
          <p:nvPr/>
        </p:nvPicPr>
        <p:blipFill>
          <a:blip r:embed="rId8"/>
          <a:stretch>
            <a:fillRect/>
          </a:stretch>
        </p:blipFill>
        <p:spPr>
          <a:xfrm>
            <a:off x="1403224" y="6611938"/>
            <a:ext cx="73152" cy="87782"/>
          </a:xfrm>
          <a:prstGeom prst="rect">
            <a:avLst/>
          </a:prstGeom>
        </p:spPr>
      </p:pic>
      <p:pic>
        <p:nvPicPr>
          <p:cNvPr id="10" name="Picture 9"/>
          <p:cNvPicPr>
            <a:picLocks noChangeAspect="1"/>
          </p:cNvPicPr>
          <p:nvPr/>
        </p:nvPicPr>
        <p:blipFill>
          <a:blip r:embed="rId8"/>
          <a:stretch>
            <a:fillRect/>
          </a:stretch>
        </p:blipFill>
        <p:spPr>
          <a:xfrm>
            <a:off x="1400176" y="5957115"/>
            <a:ext cx="73152" cy="87782"/>
          </a:xfrm>
          <a:prstGeom prst="rect">
            <a:avLst/>
          </a:prstGeom>
        </p:spPr>
      </p:pic>
      <p:pic>
        <p:nvPicPr>
          <p:cNvPr id="11" name="Picture 10"/>
          <p:cNvPicPr>
            <a:picLocks noChangeAspect="1"/>
          </p:cNvPicPr>
          <p:nvPr/>
        </p:nvPicPr>
        <p:blipFill>
          <a:blip r:embed="rId8"/>
          <a:stretch>
            <a:fillRect/>
          </a:stretch>
        </p:blipFill>
        <p:spPr>
          <a:xfrm>
            <a:off x="1400176" y="5302292"/>
            <a:ext cx="73152" cy="87782"/>
          </a:xfrm>
          <a:prstGeom prst="rect">
            <a:avLst/>
          </a:prstGeom>
        </p:spPr>
      </p:pic>
      <p:pic>
        <p:nvPicPr>
          <p:cNvPr id="13" name="Picture 12"/>
          <p:cNvPicPr>
            <a:picLocks noChangeAspect="1"/>
          </p:cNvPicPr>
          <p:nvPr/>
        </p:nvPicPr>
        <p:blipFill>
          <a:blip r:embed="rId8"/>
          <a:stretch>
            <a:fillRect/>
          </a:stretch>
        </p:blipFill>
        <p:spPr>
          <a:xfrm>
            <a:off x="1400176" y="4506182"/>
            <a:ext cx="73152" cy="87782"/>
          </a:xfrm>
          <a:prstGeom prst="rect">
            <a:avLst/>
          </a:prstGeom>
        </p:spPr>
      </p:pic>
      <p:pic>
        <p:nvPicPr>
          <p:cNvPr id="14" name="Picture 13"/>
          <p:cNvPicPr>
            <a:picLocks noChangeAspect="1"/>
          </p:cNvPicPr>
          <p:nvPr/>
        </p:nvPicPr>
        <p:blipFill>
          <a:blip r:embed="rId8"/>
          <a:stretch>
            <a:fillRect/>
          </a:stretch>
        </p:blipFill>
        <p:spPr>
          <a:xfrm>
            <a:off x="1400176" y="3822038"/>
            <a:ext cx="73152" cy="87782"/>
          </a:xfrm>
          <a:prstGeom prst="rect">
            <a:avLst/>
          </a:prstGeom>
        </p:spPr>
      </p:pic>
    </p:spTree>
    <p:extLst>
      <p:ext uri="{BB962C8B-B14F-4D97-AF65-F5344CB8AC3E}">
        <p14:creationId xmlns:p14="http://schemas.microsoft.com/office/powerpoint/2010/main" val="2308669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634555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076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032808"/>
            <a:ext cx="7617460" cy="861774"/>
          </a:xfrm>
          <a:prstGeom prst="rect">
            <a:avLst/>
          </a:prstGeom>
        </p:spPr>
        <p:txBody>
          <a:bodyPr vert="horz" wrap="square" lIns="0" tIns="0" rIns="0" bIns="0" rtlCol="0">
            <a:spAutoFit/>
          </a:bodyPr>
          <a:lstStyle/>
          <a:p>
            <a:pPr marL="12700"/>
            <a:r>
              <a:rPr lang="en-US" sz="1400" b="1" spc="-10" dirty="0" smtClean="0">
                <a:solidFill>
                  <a:srgbClr val="091D5D"/>
                </a:solidFill>
                <a:latin typeface="Arial"/>
                <a:cs typeface="Arial"/>
              </a:rPr>
              <a:t>Progress Summary Details</a:t>
            </a:r>
          </a:p>
          <a:p>
            <a:pPr marL="12700"/>
            <a:endParaRPr lang="en-US" sz="1200" b="1" dirty="0" smtClean="0">
              <a:solidFill>
                <a:srgbClr val="091D5D"/>
              </a:solidFill>
              <a:latin typeface="Arial"/>
              <a:cs typeface="Arial"/>
            </a:endParaRPr>
          </a:p>
          <a:p>
            <a:pPr marL="184150" indent="-171450">
              <a:buFont typeface="Arial" panose="020B0604020202020204" pitchFamily="34" charset="0"/>
              <a:buChar char="•"/>
            </a:pPr>
            <a:r>
              <a:rPr lang="en-US" sz="1400" dirty="0" smtClean="0">
                <a:solidFill>
                  <a:srgbClr val="091D5D"/>
                </a:solidFill>
                <a:latin typeface="Arial"/>
                <a:cs typeface="Arial"/>
              </a:rPr>
              <a:t>Status</a:t>
            </a:r>
          </a:p>
          <a:p>
            <a:pPr marL="641350" lvl="1" indent="-171450">
              <a:buFont typeface="Courier New" panose="02070309020205020404" pitchFamily="49" charset="0"/>
              <a:buChar char="o"/>
            </a:pPr>
            <a:r>
              <a:rPr lang="en-US" sz="1400" dirty="0" smtClean="0">
                <a:solidFill>
                  <a:srgbClr val="091D5D"/>
                </a:solidFill>
                <a:latin typeface="Arial"/>
                <a:cs typeface="Arial"/>
              </a:rPr>
              <a:t>To view a Progress Summary , click the link in the Status column</a:t>
            </a:r>
            <a:r>
              <a:rPr lang="en-US" sz="1200" dirty="0" smtClean="0">
                <a:solidFill>
                  <a:srgbClr val="091D5D"/>
                </a:solidFill>
                <a:latin typeface="Arial"/>
                <a:cs typeface="Arial"/>
              </a:rPr>
              <a:t>.</a:t>
            </a: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Features of the PS Review Switchboard</a:t>
            </a:r>
            <a:endParaRPr spc="-5" dirty="0"/>
          </a:p>
        </p:txBody>
      </p:sp>
      <p:sp>
        <p:nvSpPr>
          <p:cNvPr id="3" name="Slide Number Placeholder 2"/>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16</a:t>
            </a:fld>
            <a:endParaRPr lang="en-US" dirty="0"/>
          </a:p>
        </p:txBody>
      </p:sp>
      <p:pic>
        <p:nvPicPr>
          <p:cNvPr id="275513" name="Picture 57" descr="C:\Users\JPROIE~1\AppData\Local\Temp\SNAGHTML4237b11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971800"/>
            <a:ext cx="7067550" cy="3781425"/>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6"/>
          <p:cNvSpPr/>
          <p:nvPr/>
        </p:nvSpPr>
        <p:spPr>
          <a:xfrm>
            <a:off x="4981576" y="3137715"/>
            <a:ext cx="1143000" cy="3571104"/>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pPr algn="ctr"/>
            <a:endParaRPr dirty="0"/>
          </a:p>
        </p:txBody>
      </p:sp>
      <p:pic>
        <p:nvPicPr>
          <p:cNvPr id="9" name="Picture 8"/>
          <p:cNvPicPr>
            <a:picLocks noChangeAspect="1"/>
          </p:cNvPicPr>
          <p:nvPr/>
        </p:nvPicPr>
        <p:blipFill>
          <a:blip r:embed="rId8"/>
          <a:stretch>
            <a:fillRect/>
          </a:stretch>
        </p:blipFill>
        <p:spPr>
          <a:xfrm>
            <a:off x="1403224" y="6611938"/>
            <a:ext cx="73152" cy="87782"/>
          </a:xfrm>
          <a:prstGeom prst="rect">
            <a:avLst/>
          </a:prstGeom>
        </p:spPr>
      </p:pic>
      <p:pic>
        <p:nvPicPr>
          <p:cNvPr id="10" name="Picture 9"/>
          <p:cNvPicPr>
            <a:picLocks noChangeAspect="1"/>
          </p:cNvPicPr>
          <p:nvPr/>
        </p:nvPicPr>
        <p:blipFill>
          <a:blip r:embed="rId8"/>
          <a:stretch>
            <a:fillRect/>
          </a:stretch>
        </p:blipFill>
        <p:spPr>
          <a:xfrm>
            <a:off x="1400176" y="5957115"/>
            <a:ext cx="73152" cy="87782"/>
          </a:xfrm>
          <a:prstGeom prst="rect">
            <a:avLst/>
          </a:prstGeom>
        </p:spPr>
      </p:pic>
      <p:pic>
        <p:nvPicPr>
          <p:cNvPr id="11" name="Picture 10"/>
          <p:cNvPicPr>
            <a:picLocks noChangeAspect="1"/>
          </p:cNvPicPr>
          <p:nvPr/>
        </p:nvPicPr>
        <p:blipFill>
          <a:blip r:embed="rId8"/>
          <a:stretch>
            <a:fillRect/>
          </a:stretch>
        </p:blipFill>
        <p:spPr>
          <a:xfrm>
            <a:off x="1400176" y="5302292"/>
            <a:ext cx="73152" cy="87782"/>
          </a:xfrm>
          <a:prstGeom prst="rect">
            <a:avLst/>
          </a:prstGeom>
        </p:spPr>
      </p:pic>
      <p:pic>
        <p:nvPicPr>
          <p:cNvPr id="13" name="Picture 12"/>
          <p:cNvPicPr>
            <a:picLocks noChangeAspect="1"/>
          </p:cNvPicPr>
          <p:nvPr/>
        </p:nvPicPr>
        <p:blipFill>
          <a:blip r:embed="rId8"/>
          <a:stretch>
            <a:fillRect/>
          </a:stretch>
        </p:blipFill>
        <p:spPr>
          <a:xfrm>
            <a:off x="1400176" y="4506182"/>
            <a:ext cx="73152" cy="87782"/>
          </a:xfrm>
          <a:prstGeom prst="rect">
            <a:avLst/>
          </a:prstGeom>
        </p:spPr>
      </p:pic>
      <p:pic>
        <p:nvPicPr>
          <p:cNvPr id="14" name="Picture 13"/>
          <p:cNvPicPr>
            <a:picLocks noChangeAspect="1"/>
          </p:cNvPicPr>
          <p:nvPr/>
        </p:nvPicPr>
        <p:blipFill>
          <a:blip r:embed="rId8"/>
          <a:stretch>
            <a:fillRect/>
          </a:stretch>
        </p:blipFill>
        <p:spPr>
          <a:xfrm>
            <a:off x="1400176" y="3822038"/>
            <a:ext cx="73152" cy="87782"/>
          </a:xfrm>
          <a:prstGeom prst="rect">
            <a:avLst/>
          </a:prstGeom>
        </p:spPr>
      </p:pic>
    </p:spTree>
    <p:extLst>
      <p:ext uri="{BB962C8B-B14F-4D97-AF65-F5344CB8AC3E}">
        <p14:creationId xmlns:p14="http://schemas.microsoft.com/office/powerpoint/2010/main" val="3965898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9279121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83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032808"/>
            <a:ext cx="7617460" cy="1938992"/>
          </a:xfrm>
          <a:prstGeom prst="rect">
            <a:avLst/>
          </a:prstGeom>
        </p:spPr>
        <p:txBody>
          <a:bodyPr vert="horz" wrap="square" lIns="0" tIns="0" rIns="0" bIns="0" rtlCol="0">
            <a:spAutoFit/>
          </a:bodyPr>
          <a:lstStyle/>
          <a:p>
            <a:pPr marL="12700"/>
            <a:r>
              <a:rPr lang="en-US" sz="1400" b="1" spc="-10" dirty="0" smtClean="0">
                <a:solidFill>
                  <a:srgbClr val="091D5D"/>
                </a:solidFill>
                <a:latin typeface="Arial"/>
                <a:cs typeface="Arial"/>
              </a:rPr>
              <a:t>Progress Summary Details</a:t>
            </a:r>
          </a:p>
          <a:p>
            <a:pPr marL="12700"/>
            <a:endParaRPr lang="en-US" sz="1200" b="1" dirty="0" smtClean="0">
              <a:solidFill>
                <a:srgbClr val="091D5D"/>
              </a:solidFill>
              <a:latin typeface="Arial"/>
              <a:cs typeface="Arial"/>
            </a:endParaRPr>
          </a:p>
          <a:p>
            <a:pPr marL="184150" indent="-171450">
              <a:buFont typeface="Arial" panose="020B0604020202020204" pitchFamily="34" charset="0"/>
              <a:buChar char="•"/>
            </a:pPr>
            <a:r>
              <a:rPr lang="en-US" sz="1400" dirty="0">
                <a:solidFill>
                  <a:srgbClr val="091D5D"/>
                </a:solidFill>
                <a:latin typeface="Arial"/>
                <a:cs typeface="Arial"/>
              </a:rPr>
              <a:t>Print Document</a:t>
            </a:r>
          </a:p>
          <a:p>
            <a:pPr marL="641350" lvl="1" indent="-171450">
              <a:buFont typeface="Courier New" panose="02070309020205020404" pitchFamily="49" charset="0"/>
              <a:buChar char="o"/>
            </a:pPr>
            <a:r>
              <a:rPr lang="en-US" sz="1400" dirty="0">
                <a:solidFill>
                  <a:srgbClr val="091D5D"/>
                </a:solidFill>
                <a:latin typeface="Arial"/>
                <a:cs typeface="Arial"/>
              </a:rPr>
              <a:t>Click either the Word or PDF Icon to print a </a:t>
            </a:r>
            <a:r>
              <a:rPr lang="en-US" sz="1400" dirty="0" smtClean="0">
                <a:solidFill>
                  <a:srgbClr val="091D5D"/>
                </a:solidFill>
                <a:latin typeface="Arial"/>
                <a:cs typeface="Arial"/>
              </a:rPr>
              <a:t>Progress Summary .</a:t>
            </a:r>
            <a:endParaRPr lang="en-US" sz="1400" dirty="0">
              <a:solidFill>
                <a:srgbClr val="091D5D"/>
              </a:solidFill>
              <a:latin typeface="Arial"/>
              <a:cs typeface="Arial"/>
            </a:endParaRPr>
          </a:p>
          <a:p>
            <a:pPr marL="641350" lvl="1" indent="-171450">
              <a:buFont typeface="Courier New" panose="02070309020205020404" pitchFamily="49" charset="0"/>
              <a:buChar char="o"/>
            </a:pPr>
            <a:r>
              <a:rPr lang="en-US" sz="1400" dirty="0">
                <a:solidFill>
                  <a:srgbClr val="091D5D"/>
                </a:solidFill>
                <a:latin typeface="Arial"/>
                <a:cs typeface="Arial"/>
              </a:rPr>
              <a:t>Until the Service Coordinator approves the </a:t>
            </a:r>
            <a:r>
              <a:rPr lang="en-US" sz="1400" dirty="0" smtClean="0">
                <a:solidFill>
                  <a:srgbClr val="091D5D"/>
                </a:solidFill>
                <a:latin typeface="Arial"/>
                <a:cs typeface="Arial"/>
              </a:rPr>
              <a:t>Progress Summary, </a:t>
            </a:r>
            <a:r>
              <a:rPr lang="en-US" sz="1400" dirty="0">
                <a:solidFill>
                  <a:srgbClr val="091D5D"/>
                </a:solidFill>
                <a:latin typeface="Arial"/>
                <a:cs typeface="Arial"/>
              </a:rPr>
              <a:t>it will print with a </a:t>
            </a:r>
            <a:r>
              <a:rPr lang="en-US" sz="1400" dirty="0" smtClean="0">
                <a:solidFill>
                  <a:srgbClr val="091D5D"/>
                </a:solidFill>
                <a:latin typeface="Arial"/>
                <a:cs typeface="Arial"/>
              </a:rPr>
              <a:t>draft watermark.</a:t>
            </a:r>
            <a:endParaRPr lang="en-US" sz="1400" dirty="0">
              <a:solidFill>
                <a:srgbClr val="091D5D"/>
              </a:solidFill>
              <a:latin typeface="Arial"/>
              <a:cs typeface="Arial"/>
            </a:endParaRPr>
          </a:p>
          <a:p>
            <a:pPr marL="184150" indent="-171450">
              <a:buFont typeface="Arial" panose="020B0604020202020204" pitchFamily="34" charset="0"/>
              <a:buChar char="•"/>
            </a:pPr>
            <a:r>
              <a:rPr lang="en-US" sz="1400" dirty="0" smtClean="0">
                <a:solidFill>
                  <a:srgbClr val="091D5D"/>
                </a:solidFill>
                <a:latin typeface="Arial"/>
                <a:cs typeface="Arial"/>
              </a:rPr>
              <a:t>Document </a:t>
            </a:r>
            <a:r>
              <a:rPr lang="en-US" sz="1400" dirty="0">
                <a:solidFill>
                  <a:srgbClr val="091D5D"/>
                </a:solidFill>
                <a:latin typeface="Arial"/>
                <a:cs typeface="Arial"/>
              </a:rPr>
              <a:t>H</a:t>
            </a:r>
            <a:r>
              <a:rPr lang="en-US" sz="1400" dirty="0" smtClean="0">
                <a:solidFill>
                  <a:srgbClr val="091D5D"/>
                </a:solidFill>
                <a:latin typeface="Arial"/>
                <a:cs typeface="Arial"/>
              </a:rPr>
              <a:t>istory </a:t>
            </a:r>
          </a:p>
          <a:p>
            <a:pPr marL="641350" lvl="1" indent="-171450">
              <a:buFont typeface="Courier New" panose="02070309020205020404" pitchFamily="49" charset="0"/>
              <a:buChar char="o"/>
            </a:pPr>
            <a:r>
              <a:rPr lang="en-US" sz="1400" dirty="0" smtClean="0">
                <a:solidFill>
                  <a:srgbClr val="091D5D"/>
                </a:solidFill>
                <a:latin typeface="Arial"/>
                <a:cs typeface="Arial"/>
              </a:rPr>
              <a:t>To view the Document History of a Progress Summary , select the View Document History link in the Document History column.</a:t>
            </a: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Features of the </a:t>
            </a:r>
            <a:r>
              <a:rPr lang="en-US" spc="-5" dirty="0"/>
              <a:t>PS Review Switchboard</a:t>
            </a:r>
            <a:endParaRPr spc="-5" dirty="0"/>
          </a:p>
        </p:txBody>
      </p:sp>
      <p:sp>
        <p:nvSpPr>
          <p:cNvPr id="3" name="Slide Number Placeholder 2"/>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17</a:t>
            </a:fld>
            <a:endParaRPr lang="en-US" dirty="0"/>
          </a:p>
        </p:txBody>
      </p:sp>
      <p:grpSp>
        <p:nvGrpSpPr>
          <p:cNvPr id="7" name="Group 6"/>
          <p:cNvGrpSpPr/>
          <p:nvPr/>
        </p:nvGrpSpPr>
        <p:grpSpPr>
          <a:xfrm>
            <a:off x="990600" y="2971800"/>
            <a:ext cx="7067550" cy="3810000"/>
            <a:chOff x="1085850" y="3048000"/>
            <a:chExt cx="7067550" cy="3810000"/>
          </a:xfrm>
        </p:grpSpPr>
        <p:pic>
          <p:nvPicPr>
            <p:cNvPr id="216454" name="Picture 390" descr="C:\Users\JPROIE~1\AppData\Local\Temp\SNAGHTML4237b11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5850" y="3048000"/>
              <a:ext cx="7067550" cy="3781425"/>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6"/>
            <p:cNvSpPr/>
            <p:nvPr/>
          </p:nvSpPr>
          <p:spPr>
            <a:xfrm>
              <a:off x="6096001" y="3200400"/>
              <a:ext cx="1981200" cy="36576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pPr algn="ctr"/>
              <a:endParaRPr dirty="0"/>
            </a:p>
          </p:txBody>
        </p:sp>
        <p:pic>
          <p:nvPicPr>
            <p:cNvPr id="5" name="Picture 4"/>
            <p:cNvPicPr>
              <a:picLocks noChangeAspect="1"/>
            </p:cNvPicPr>
            <p:nvPr/>
          </p:nvPicPr>
          <p:blipFill>
            <a:blip r:embed="rId8"/>
            <a:stretch>
              <a:fillRect/>
            </a:stretch>
          </p:blipFill>
          <p:spPr>
            <a:xfrm>
              <a:off x="1524000" y="3886200"/>
              <a:ext cx="73152" cy="87783"/>
            </a:xfrm>
            <a:prstGeom prst="rect">
              <a:avLst/>
            </a:prstGeom>
          </p:spPr>
        </p:pic>
        <p:pic>
          <p:nvPicPr>
            <p:cNvPr id="10" name="Picture 9"/>
            <p:cNvPicPr>
              <a:picLocks noChangeAspect="1"/>
            </p:cNvPicPr>
            <p:nvPr/>
          </p:nvPicPr>
          <p:blipFill>
            <a:blip r:embed="rId8"/>
            <a:stretch>
              <a:fillRect/>
            </a:stretch>
          </p:blipFill>
          <p:spPr>
            <a:xfrm>
              <a:off x="1521837" y="4572000"/>
              <a:ext cx="73152" cy="87783"/>
            </a:xfrm>
            <a:prstGeom prst="rect">
              <a:avLst/>
            </a:prstGeom>
          </p:spPr>
        </p:pic>
        <p:pic>
          <p:nvPicPr>
            <p:cNvPr id="11" name="Picture 10"/>
            <p:cNvPicPr>
              <a:picLocks noChangeAspect="1"/>
            </p:cNvPicPr>
            <p:nvPr/>
          </p:nvPicPr>
          <p:blipFill>
            <a:blip r:embed="rId8"/>
            <a:stretch>
              <a:fillRect/>
            </a:stretch>
          </p:blipFill>
          <p:spPr>
            <a:xfrm>
              <a:off x="1504926" y="6026325"/>
              <a:ext cx="73152" cy="87783"/>
            </a:xfrm>
            <a:prstGeom prst="rect">
              <a:avLst/>
            </a:prstGeom>
          </p:spPr>
        </p:pic>
        <p:pic>
          <p:nvPicPr>
            <p:cNvPr id="13" name="Picture 12"/>
            <p:cNvPicPr>
              <a:picLocks noChangeAspect="1"/>
            </p:cNvPicPr>
            <p:nvPr/>
          </p:nvPicPr>
          <p:blipFill>
            <a:blip r:embed="rId8"/>
            <a:stretch>
              <a:fillRect/>
            </a:stretch>
          </p:blipFill>
          <p:spPr>
            <a:xfrm>
              <a:off x="1504926" y="5379935"/>
              <a:ext cx="73152" cy="87783"/>
            </a:xfrm>
            <a:prstGeom prst="rect">
              <a:avLst/>
            </a:prstGeom>
          </p:spPr>
        </p:pic>
        <p:pic>
          <p:nvPicPr>
            <p:cNvPr id="14" name="Picture 13"/>
            <p:cNvPicPr>
              <a:picLocks noChangeAspect="1"/>
            </p:cNvPicPr>
            <p:nvPr/>
          </p:nvPicPr>
          <p:blipFill>
            <a:blip r:embed="rId8"/>
            <a:stretch>
              <a:fillRect/>
            </a:stretch>
          </p:blipFill>
          <p:spPr>
            <a:xfrm>
              <a:off x="1504926" y="6672716"/>
              <a:ext cx="73152" cy="87783"/>
            </a:xfrm>
            <a:prstGeom prst="rect">
              <a:avLst/>
            </a:prstGeom>
          </p:spPr>
        </p:pic>
      </p:grpSp>
    </p:spTree>
    <p:extLst>
      <p:ext uri="{BB962C8B-B14F-4D97-AF65-F5344CB8AC3E}">
        <p14:creationId xmlns:p14="http://schemas.microsoft.com/office/powerpoint/2010/main" val="609902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385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032808"/>
            <a:ext cx="7617460" cy="1046440"/>
          </a:xfrm>
          <a:prstGeom prst="rect">
            <a:avLst/>
          </a:prstGeom>
        </p:spPr>
        <p:txBody>
          <a:bodyPr vert="horz" wrap="square" lIns="0" tIns="0" rIns="0" bIns="0" rtlCol="0">
            <a:spAutoFit/>
          </a:bodyPr>
          <a:lstStyle/>
          <a:p>
            <a:pPr marL="12700"/>
            <a:r>
              <a:rPr lang="en-US" sz="1400" b="1" spc="-10" dirty="0" smtClean="0">
                <a:solidFill>
                  <a:srgbClr val="091D5D"/>
                </a:solidFill>
                <a:latin typeface="Arial"/>
                <a:cs typeface="Arial"/>
              </a:rPr>
              <a:t>Progress Summary Details</a:t>
            </a:r>
          </a:p>
          <a:p>
            <a:pPr marL="12700"/>
            <a:endParaRPr lang="en-US" sz="1200" b="1" dirty="0" smtClean="0">
              <a:solidFill>
                <a:srgbClr val="091D5D"/>
              </a:solidFill>
              <a:latin typeface="Arial"/>
              <a:cs typeface="Arial"/>
            </a:endParaRPr>
          </a:p>
          <a:p>
            <a:pPr marL="184150" indent="-171450">
              <a:buFont typeface="Arial" panose="020B0604020202020204" pitchFamily="34" charset="0"/>
              <a:buChar char="•"/>
            </a:pPr>
            <a:r>
              <a:rPr lang="en-US" sz="1400" dirty="0" smtClean="0">
                <a:solidFill>
                  <a:srgbClr val="091D5D"/>
                </a:solidFill>
                <a:latin typeface="Arial"/>
                <a:cs typeface="Arial"/>
              </a:rPr>
              <a:t>Document </a:t>
            </a:r>
            <a:r>
              <a:rPr lang="en-US" sz="1400" dirty="0">
                <a:solidFill>
                  <a:srgbClr val="091D5D"/>
                </a:solidFill>
                <a:latin typeface="Arial"/>
                <a:cs typeface="Arial"/>
              </a:rPr>
              <a:t>H</a:t>
            </a:r>
            <a:r>
              <a:rPr lang="en-US" sz="1400" dirty="0" smtClean="0">
                <a:solidFill>
                  <a:srgbClr val="091D5D"/>
                </a:solidFill>
                <a:latin typeface="Arial"/>
                <a:cs typeface="Arial"/>
              </a:rPr>
              <a:t>istory </a:t>
            </a:r>
          </a:p>
          <a:p>
            <a:pPr marL="641350" lvl="1" indent="-171450">
              <a:buFont typeface="Courier New" panose="02070309020205020404" pitchFamily="49" charset="0"/>
              <a:buChar char="o"/>
            </a:pPr>
            <a:r>
              <a:rPr lang="en-US" sz="1400" dirty="0" smtClean="0">
                <a:solidFill>
                  <a:srgbClr val="091D5D"/>
                </a:solidFill>
                <a:latin typeface="Arial"/>
                <a:cs typeface="Arial"/>
              </a:rPr>
              <a:t>To view document history of a Progress Summary , select the View Document History link in the Document History column.</a:t>
            </a: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Features of the </a:t>
            </a:r>
            <a:r>
              <a:rPr lang="en-US" spc="-5" dirty="0"/>
              <a:t>PS Review Switchboard</a:t>
            </a:r>
            <a:endParaRPr spc="-5" dirty="0"/>
          </a:p>
        </p:txBody>
      </p:sp>
      <p:sp>
        <p:nvSpPr>
          <p:cNvPr id="3" name="Slide Number Placeholder 2"/>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18</a:t>
            </a:fld>
            <a:endParaRPr lang="en-US" dirty="0"/>
          </a:p>
        </p:txBody>
      </p:sp>
      <p:pic>
        <p:nvPicPr>
          <p:cNvPr id="8" name="Picture 7"/>
          <p:cNvPicPr>
            <a:picLocks noChangeAspect="1"/>
          </p:cNvPicPr>
          <p:nvPr/>
        </p:nvPicPr>
        <p:blipFill>
          <a:blip r:embed="rId7"/>
          <a:stretch>
            <a:fillRect/>
          </a:stretch>
        </p:blipFill>
        <p:spPr>
          <a:xfrm>
            <a:off x="228599" y="3107428"/>
            <a:ext cx="8686800" cy="3327283"/>
          </a:xfrm>
          <a:prstGeom prst="rect">
            <a:avLst/>
          </a:prstGeom>
        </p:spPr>
      </p:pic>
    </p:spTree>
    <p:extLst>
      <p:ext uri="{BB962C8B-B14F-4D97-AF65-F5344CB8AC3E}">
        <p14:creationId xmlns:p14="http://schemas.microsoft.com/office/powerpoint/2010/main" val="3094046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1702470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893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032808"/>
            <a:ext cx="7617460" cy="1661993"/>
          </a:xfrm>
          <a:prstGeom prst="rect">
            <a:avLst/>
          </a:prstGeom>
        </p:spPr>
        <p:txBody>
          <a:bodyPr vert="horz" wrap="square" lIns="0" tIns="0" rIns="0" bIns="0" rtlCol="0">
            <a:spAutoFit/>
          </a:bodyPr>
          <a:lstStyle/>
          <a:p>
            <a:pPr marL="12700"/>
            <a:r>
              <a:rPr lang="en-US" sz="1400" b="1" spc="-10" dirty="0" smtClean="0">
                <a:solidFill>
                  <a:srgbClr val="091D5D"/>
                </a:solidFill>
                <a:latin typeface="Arial"/>
                <a:cs typeface="Arial"/>
              </a:rPr>
              <a:t>Progress Summary Details</a:t>
            </a:r>
          </a:p>
          <a:p>
            <a:pPr marL="12700"/>
            <a:endParaRPr lang="en-US" sz="1200" b="1" dirty="0" smtClean="0">
              <a:solidFill>
                <a:srgbClr val="091D5D"/>
              </a:solidFill>
              <a:latin typeface="Arial"/>
              <a:cs typeface="Arial"/>
            </a:endParaRPr>
          </a:p>
          <a:p>
            <a:pPr marL="184150" indent="-171450">
              <a:buFont typeface="Arial" panose="020B0604020202020204" pitchFamily="34" charset="0"/>
              <a:buChar char="•"/>
            </a:pPr>
            <a:r>
              <a:rPr lang="en-US" sz="1400" dirty="0" smtClean="0">
                <a:solidFill>
                  <a:srgbClr val="091D5D"/>
                </a:solidFill>
                <a:latin typeface="Arial"/>
                <a:cs typeface="Arial"/>
              </a:rPr>
              <a:t>Historical Documents</a:t>
            </a:r>
          </a:p>
          <a:p>
            <a:pPr marL="641350" lvl="1" indent="-171450">
              <a:buFont typeface="Courier New" panose="02070309020205020404" pitchFamily="49" charset="0"/>
              <a:buChar char="o"/>
            </a:pPr>
            <a:r>
              <a:rPr lang="en-US" sz="1400" dirty="0">
                <a:solidFill>
                  <a:srgbClr val="091D5D"/>
                </a:solidFill>
                <a:latin typeface="Arial"/>
                <a:cs typeface="Arial"/>
              </a:rPr>
              <a:t>All </a:t>
            </a:r>
            <a:r>
              <a:rPr lang="en-US" sz="1400" dirty="0" smtClean="0">
                <a:solidFill>
                  <a:srgbClr val="091D5D"/>
                </a:solidFill>
                <a:latin typeface="Arial"/>
                <a:cs typeface="Arial"/>
              </a:rPr>
              <a:t>Progress Summaries </a:t>
            </a:r>
            <a:r>
              <a:rPr lang="en-US" sz="1400" dirty="0">
                <a:solidFill>
                  <a:srgbClr val="091D5D"/>
                </a:solidFill>
                <a:latin typeface="Arial"/>
                <a:cs typeface="Arial"/>
              </a:rPr>
              <a:t>that are older than two years are viewable in Historical ISP Materials </a:t>
            </a:r>
            <a:r>
              <a:rPr lang="en-US" sz="1400" dirty="0" smtClean="0">
                <a:solidFill>
                  <a:srgbClr val="091D5D"/>
                </a:solidFill>
                <a:latin typeface="Arial"/>
                <a:cs typeface="Arial"/>
              </a:rPr>
              <a:t>section. </a:t>
            </a:r>
            <a:endParaRPr lang="en-US" sz="1400" dirty="0">
              <a:solidFill>
                <a:srgbClr val="091D5D"/>
              </a:solidFill>
              <a:latin typeface="Arial"/>
              <a:cs typeface="Arial"/>
            </a:endParaRPr>
          </a:p>
          <a:p>
            <a:pPr marL="641350" lvl="1" indent="-171450">
              <a:buFont typeface="Courier New" panose="02070309020205020404" pitchFamily="49" charset="0"/>
              <a:buChar char="o"/>
            </a:pPr>
            <a:r>
              <a:rPr lang="en-US" sz="1400" dirty="0">
                <a:solidFill>
                  <a:srgbClr val="091D5D"/>
                </a:solidFill>
                <a:latin typeface="Arial"/>
                <a:cs typeface="Arial"/>
              </a:rPr>
              <a:t>To access Historical ISP Materials, click the “View / Print ISP” tab and then click the “View Historical ISP Materials” </a:t>
            </a:r>
            <a:r>
              <a:rPr lang="en-US" sz="1400" dirty="0" smtClean="0">
                <a:solidFill>
                  <a:srgbClr val="091D5D"/>
                </a:solidFill>
                <a:latin typeface="Arial"/>
                <a:cs typeface="Arial"/>
              </a:rPr>
              <a:t>button.</a:t>
            </a:r>
            <a:endParaRPr lang="en-US" sz="1400" dirty="0">
              <a:solidFill>
                <a:srgbClr val="091D5D"/>
              </a:solidFill>
              <a:latin typeface="Arial"/>
              <a:cs typeface="Arial"/>
            </a:endParaRPr>
          </a:p>
          <a:p>
            <a:pPr marL="12700"/>
            <a:endParaRPr lang="en-US" sz="1200" dirty="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View / Print ISP Tab</a:t>
            </a:r>
            <a:endParaRPr spc="-5" dirty="0"/>
          </a:p>
        </p:txBody>
      </p:sp>
      <p:sp>
        <p:nvSpPr>
          <p:cNvPr id="5" name="Slide Number Placeholder 4"/>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19</a:t>
            </a:fld>
            <a:endParaRPr lang="en-US" dirty="0"/>
          </a:p>
        </p:txBody>
      </p:sp>
      <p:pic>
        <p:nvPicPr>
          <p:cNvPr id="4" name="Picture 3"/>
          <p:cNvPicPr>
            <a:picLocks noChangeAspect="1"/>
          </p:cNvPicPr>
          <p:nvPr/>
        </p:nvPicPr>
        <p:blipFill>
          <a:blip r:embed="rId7"/>
          <a:stretch>
            <a:fillRect/>
          </a:stretch>
        </p:blipFill>
        <p:spPr>
          <a:xfrm>
            <a:off x="167257" y="3239090"/>
            <a:ext cx="8809484" cy="3152144"/>
          </a:xfrm>
          <a:prstGeom prst="rect">
            <a:avLst/>
          </a:prstGeom>
          <a:ln>
            <a:solidFill>
              <a:schemeClr val="tx1"/>
            </a:solidFill>
          </a:ln>
        </p:spPr>
      </p:pic>
      <p:sp>
        <p:nvSpPr>
          <p:cNvPr id="17" name="object 23"/>
          <p:cNvSpPr/>
          <p:nvPr/>
        </p:nvSpPr>
        <p:spPr>
          <a:xfrm>
            <a:off x="7740367" y="4267200"/>
            <a:ext cx="1175033" cy="1524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sp>
        <p:nvSpPr>
          <p:cNvPr id="13" name="object 23"/>
          <p:cNvSpPr/>
          <p:nvPr/>
        </p:nvSpPr>
        <p:spPr>
          <a:xfrm>
            <a:off x="7467601" y="4038600"/>
            <a:ext cx="609600" cy="2286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pic>
        <p:nvPicPr>
          <p:cNvPr id="8" name="Picture 7"/>
          <p:cNvPicPr>
            <a:picLocks noChangeAspect="1"/>
          </p:cNvPicPr>
          <p:nvPr/>
        </p:nvPicPr>
        <p:blipFill>
          <a:blip r:embed="rId8"/>
          <a:stretch>
            <a:fillRect/>
          </a:stretch>
        </p:blipFill>
        <p:spPr>
          <a:xfrm>
            <a:off x="3883285" y="2643447"/>
            <a:ext cx="1405848" cy="418535"/>
          </a:xfrm>
          <a:prstGeom prst="rect">
            <a:avLst/>
          </a:prstGeom>
          <a:ln w="38100">
            <a:solidFill>
              <a:srgbClr val="00B0F0"/>
            </a:solidFill>
          </a:ln>
        </p:spPr>
      </p:pic>
      <p:pic>
        <p:nvPicPr>
          <p:cNvPr id="11" name="Picture 10"/>
          <p:cNvPicPr>
            <a:picLocks noChangeAspect="1"/>
          </p:cNvPicPr>
          <p:nvPr/>
        </p:nvPicPr>
        <p:blipFill>
          <a:blip r:embed="rId9"/>
          <a:stretch>
            <a:fillRect/>
          </a:stretch>
        </p:blipFill>
        <p:spPr>
          <a:xfrm>
            <a:off x="6172200" y="2719695"/>
            <a:ext cx="2720860" cy="266039"/>
          </a:xfrm>
          <a:prstGeom prst="rect">
            <a:avLst/>
          </a:prstGeom>
          <a:ln w="38100">
            <a:solidFill>
              <a:srgbClr val="00B0F0"/>
            </a:solidFill>
          </a:ln>
        </p:spPr>
      </p:pic>
      <p:cxnSp>
        <p:nvCxnSpPr>
          <p:cNvPr id="16" name="Straight Arrow Connector 15"/>
          <p:cNvCxnSpPr/>
          <p:nvPr/>
        </p:nvCxnSpPr>
        <p:spPr>
          <a:xfrm flipH="1" flipV="1">
            <a:off x="5334000" y="3124200"/>
            <a:ext cx="2117124" cy="93911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365524" y="3048000"/>
            <a:ext cx="16476" cy="1231882"/>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702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3"/>
            <a:ext cx="5292725" cy="369332"/>
          </a:xfrm>
          <a:prstGeom prst="rect">
            <a:avLst/>
          </a:prstGeom>
        </p:spPr>
        <p:txBody>
          <a:bodyPr vert="horz" wrap="square" lIns="0" tIns="0" rIns="0" bIns="0" rtlCol="0">
            <a:spAutoFit/>
          </a:bodyPr>
          <a:lstStyle/>
          <a:p>
            <a:pPr marL="12700">
              <a:lnSpc>
                <a:spcPct val="100000"/>
              </a:lnSpc>
            </a:pPr>
            <a:r>
              <a:rPr lang="en-US" sz="2400" b="1" spc="-5" dirty="0" smtClean="0">
                <a:solidFill>
                  <a:srgbClr val="FFFFFF"/>
                </a:solidFill>
                <a:latin typeface="Arial"/>
                <a:cs typeface="Arial"/>
              </a:rPr>
              <a:t>Chapter</a:t>
            </a:r>
            <a:r>
              <a:rPr sz="2400" b="1" dirty="0" smtClean="0">
                <a:solidFill>
                  <a:srgbClr val="FFFFFF"/>
                </a:solidFill>
                <a:latin typeface="Arial"/>
                <a:cs typeface="Arial"/>
              </a:rPr>
              <a:t> </a:t>
            </a:r>
            <a:r>
              <a:rPr lang="en-US" sz="2400" b="1" spc="-5" dirty="0">
                <a:solidFill>
                  <a:srgbClr val="FFFFFF"/>
                </a:solidFill>
                <a:latin typeface="Arial"/>
                <a:cs typeface="Arial"/>
              </a:rPr>
              <a:t>3</a:t>
            </a:r>
            <a:r>
              <a:rPr sz="2400" b="1" dirty="0" smtClean="0">
                <a:solidFill>
                  <a:srgbClr val="FFFFFF"/>
                </a:solidFill>
                <a:latin typeface="Arial"/>
                <a:cs typeface="Arial"/>
              </a:rPr>
              <a:t>:</a:t>
            </a:r>
            <a:r>
              <a:rPr sz="2400" b="1" spc="5" dirty="0" smtClean="0">
                <a:solidFill>
                  <a:srgbClr val="FFFFFF"/>
                </a:solidFill>
                <a:latin typeface="Arial"/>
                <a:cs typeface="Arial"/>
              </a:rPr>
              <a:t> </a:t>
            </a:r>
            <a:r>
              <a:rPr lang="en-US" sz="2400" b="1" spc="-5" dirty="0" smtClean="0">
                <a:solidFill>
                  <a:srgbClr val="FFFFFF"/>
                </a:solidFill>
                <a:latin typeface="Arial"/>
                <a:cs typeface="Arial"/>
              </a:rPr>
              <a:t>Progress Summaries</a:t>
            </a:r>
            <a:endParaRPr sz="2400" dirty="0">
              <a:latin typeface="Arial"/>
              <a:cs typeface="Arial"/>
            </a:endParaRPr>
          </a:p>
        </p:txBody>
      </p:sp>
      <p:grpSp>
        <p:nvGrpSpPr>
          <p:cNvPr id="14" name="Group 13"/>
          <p:cNvGrpSpPr/>
          <p:nvPr/>
        </p:nvGrpSpPr>
        <p:grpSpPr>
          <a:xfrm>
            <a:off x="984885" y="6345935"/>
            <a:ext cx="7174230" cy="408658"/>
            <a:chOff x="1998345" y="6345935"/>
            <a:chExt cx="7174230" cy="408658"/>
          </a:xfrm>
        </p:grpSpPr>
        <p:grpSp>
          <p:nvGrpSpPr>
            <p:cNvPr id="15" name="Group 14"/>
            <p:cNvGrpSpPr/>
            <p:nvPr/>
          </p:nvGrpSpPr>
          <p:grpSpPr>
            <a:xfrm>
              <a:off x="1998345" y="6345935"/>
              <a:ext cx="7174230" cy="408658"/>
              <a:chOff x="1998345" y="6345935"/>
              <a:chExt cx="7174230" cy="408658"/>
            </a:xfrm>
          </p:grpSpPr>
          <p:grpSp>
            <p:nvGrpSpPr>
              <p:cNvPr id="18" name="Group 17"/>
              <p:cNvGrpSpPr/>
              <p:nvPr/>
            </p:nvGrpSpPr>
            <p:grpSpPr>
              <a:xfrm>
                <a:off x="1998345" y="6345935"/>
                <a:ext cx="5147310" cy="408658"/>
                <a:chOff x="2503170" y="6483096"/>
                <a:chExt cx="5147310" cy="408658"/>
              </a:xfrm>
            </p:grpSpPr>
            <p:sp>
              <p:nvSpPr>
                <p:cNvPr id="21" name="object 3"/>
                <p:cNvSpPr/>
                <p:nvPr/>
              </p:nvSpPr>
              <p:spPr>
                <a:xfrm>
                  <a:off x="2503170" y="6483096"/>
                  <a:ext cx="1097280" cy="274320"/>
                </a:xfrm>
                <a:custGeom>
                  <a:avLst/>
                  <a:gdLst/>
                  <a:ahLst/>
                  <a:cxnLst/>
                  <a:rect l="l" t="t" r="r" b="b"/>
                  <a:pathLst>
                    <a:path w="1097280" h="274320">
                      <a:moveTo>
                        <a:pt x="960119" y="0"/>
                      </a:moveTo>
                      <a:lnTo>
                        <a:pt x="0" y="0"/>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p>
              </p:txBody>
            </p:sp>
            <p:sp>
              <p:nvSpPr>
                <p:cNvPr id="22" name="object 4"/>
                <p:cNvSpPr txBox="1"/>
                <p:nvPr/>
              </p:nvSpPr>
              <p:spPr>
                <a:xfrm>
                  <a:off x="2721699"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1</a:t>
                  </a:r>
                </a:p>
              </p:txBody>
            </p:sp>
            <p:sp>
              <p:nvSpPr>
                <p:cNvPr id="23" name="object 5"/>
                <p:cNvSpPr/>
                <p:nvPr/>
              </p:nvSpPr>
              <p:spPr>
                <a:xfrm>
                  <a:off x="351663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24" name="object 6"/>
                <p:cNvSpPr txBox="1"/>
                <p:nvPr/>
              </p:nvSpPr>
              <p:spPr>
                <a:xfrm>
                  <a:off x="3768805"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2</a:t>
                  </a:r>
                  <a:endParaRPr sz="1100" dirty="0">
                    <a:latin typeface="Arial"/>
                    <a:cs typeface="Arial"/>
                  </a:endParaRPr>
                </a:p>
              </p:txBody>
            </p:sp>
            <p:sp>
              <p:nvSpPr>
                <p:cNvPr id="25" name="object 7"/>
                <p:cNvSpPr/>
                <p:nvPr/>
              </p:nvSpPr>
              <p:spPr>
                <a:xfrm>
                  <a:off x="4530090"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92D050"/>
                </a:solidFill>
              </p:spPr>
              <p:txBody>
                <a:bodyPr wrap="square" lIns="0" tIns="0" rIns="0" bIns="0" rtlCol="0"/>
                <a:lstStyle/>
                <a:p>
                  <a:endParaRPr dirty="0"/>
                </a:p>
              </p:txBody>
            </p:sp>
            <p:sp>
              <p:nvSpPr>
                <p:cNvPr id="26" name="object 8"/>
                <p:cNvSpPr txBox="1"/>
                <p:nvPr/>
              </p:nvSpPr>
              <p:spPr>
                <a:xfrm>
                  <a:off x="4782027"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chemeClr val="bg1"/>
                      </a:solidFill>
                      <a:latin typeface="Arial"/>
                      <a:cs typeface="Arial"/>
                    </a:rPr>
                    <a:t>Chapter</a:t>
                  </a:r>
                  <a:r>
                    <a:rPr sz="1100" spc="-10" dirty="0" smtClean="0">
                      <a:solidFill>
                        <a:schemeClr val="bg1"/>
                      </a:solidFill>
                      <a:latin typeface="Arial"/>
                      <a:cs typeface="Arial"/>
                    </a:rPr>
                    <a:t> </a:t>
                  </a:r>
                  <a:r>
                    <a:rPr sz="1100" dirty="0">
                      <a:solidFill>
                        <a:schemeClr val="bg1"/>
                      </a:solidFill>
                      <a:latin typeface="Arial"/>
                      <a:cs typeface="Arial"/>
                    </a:rPr>
                    <a:t>3</a:t>
                  </a:r>
                </a:p>
              </p:txBody>
            </p:sp>
            <p:sp>
              <p:nvSpPr>
                <p:cNvPr id="27" name="object 9"/>
                <p:cNvSpPr/>
                <p:nvPr/>
              </p:nvSpPr>
              <p:spPr>
                <a:xfrm>
                  <a:off x="554355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28" name="object 10"/>
                <p:cNvSpPr txBox="1"/>
                <p:nvPr/>
              </p:nvSpPr>
              <p:spPr>
                <a:xfrm>
                  <a:off x="5795248"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4</a:t>
                  </a:r>
                  <a:endParaRPr sz="1100" dirty="0">
                    <a:latin typeface="Arial"/>
                    <a:cs typeface="Arial"/>
                  </a:endParaRPr>
                </a:p>
              </p:txBody>
            </p:sp>
            <p:sp>
              <p:nvSpPr>
                <p:cNvPr id="29" name="object 9"/>
                <p:cNvSpPr/>
                <p:nvPr/>
              </p:nvSpPr>
              <p:spPr>
                <a:xfrm>
                  <a:off x="6553200" y="6490124"/>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30" name="object 10"/>
                <p:cNvSpPr txBox="1"/>
                <p:nvPr/>
              </p:nvSpPr>
              <p:spPr>
                <a:xfrm>
                  <a:off x="6804897" y="6553200"/>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lang="en-US" sz="1100" dirty="0">
                      <a:solidFill>
                        <a:srgbClr val="1F497D"/>
                      </a:solidFill>
                      <a:latin typeface="Arial"/>
                      <a:cs typeface="Arial"/>
                    </a:rPr>
                    <a:t>5</a:t>
                  </a:r>
                  <a:endParaRPr sz="1100" dirty="0">
                    <a:latin typeface="Arial"/>
                    <a:cs typeface="Arial"/>
                  </a:endParaRPr>
                </a:p>
              </p:txBody>
            </p:sp>
          </p:grpSp>
          <p:sp>
            <p:nvSpPr>
              <p:cNvPr id="19" name="object 9"/>
              <p:cNvSpPr/>
              <p:nvPr/>
            </p:nvSpPr>
            <p:spPr>
              <a:xfrm>
                <a:off x="7056593"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20" name="object 9"/>
              <p:cNvSpPr/>
              <p:nvPr/>
            </p:nvSpPr>
            <p:spPr>
              <a:xfrm>
                <a:off x="8075295"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grpSp>
        <p:sp>
          <p:nvSpPr>
            <p:cNvPr id="16" name="TextBox 15"/>
            <p:cNvSpPr txBox="1"/>
            <p:nvPr/>
          </p:nvSpPr>
          <p:spPr>
            <a:xfrm>
              <a:off x="7228028"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6</a:t>
              </a:r>
              <a:endParaRPr lang="en-US" sz="1100"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8244124"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7</a:t>
              </a:r>
              <a:endParaRPr lang="en-US" sz="1100"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08464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4085692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996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79707" name="Picture 155" descr="C:\Users\ZZIMME~1\AppData\Local\Temp\SNAGHTML152bea5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257" y="3239090"/>
            <a:ext cx="8809484" cy="305598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032808"/>
            <a:ext cx="7617460" cy="1231106"/>
          </a:xfrm>
          <a:prstGeom prst="rect">
            <a:avLst/>
          </a:prstGeom>
        </p:spPr>
        <p:txBody>
          <a:bodyPr vert="horz" wrap="square" lIns="0" tIns="0" rIns="0" bIns="0" rtlCol="0">
            <a:spAutoFit/>
          </a:bodyPr>
          <a:lstStyle/>
          <a:p>
            <a:pPr marL="12700"/>
            <a:r>
              <a:rPr lang="en-US" sz="1400" b="1" spc="-10" dirty="0" smtClean="0">
                <a:solidFill>
                  <a:srgbClr val="091D5D"/>
                </a:solidFill>
                <a:latin typeface="Arial"/>
                <a:cs typeface="Arial"/>
              </a:rPr>
              <a:t>Progress Summary Details</a:t>
            </a:r>
          </a:p>
          <a:p>
            <a:pPr marL="12700"/>
            <a:endParaRPr lang="en-US" sz="1200" b="1" dirty="0" smtClean="0">
              <a:solidFill>
                <a:srgbClr val="091D5D"/>
              </a:solidFill>
              <a:latin typeface="Arial"/>
              <a:cs typeface="Arial"/>
            </a:endParaRPr>
          </a:p>
          <a:p>
            <a:pPr marL="184150" indent="-171450">
              <a:buFont typeface="Arial" panose="020B0604020202020204" pitchFamily="34" charset="0"/>
              <a:buChar char="•"/>
            </a:pPr>
            <a:r>
              <a:rPr lang="en-US" sz="1400" dirty="0" smtClean="0">
                <a:solidFill>
                  <a:srgbClr val="091D5D"/>
                </a:solidFill>
                <a:latin typeface="Arial"/>
                <a:cs typeface="Arial"/>
              </a:rPr>
              <a:t>Historical Documents</a:t>
            </a:r>
          </a:p>
          <a:p>
            <a:pPr marL="641350" lvl="1" indent="-171450">
              <a:buFont typeface="Courier New" panose="02070309020205020404" pitchFamily="49" charset="0"/>
              <a:buChar char="o"/>
            </a:pPr>
            <a:r>
              <a:rPr lang="en-US" sz="1400" dirty="0" smtClean="0">
                <a:solidFill>
                  <a:srgbClr val="091D5D"/>
                </a:solidFill>
                <a:latin typeface="Arial"/>
                <a:cs typeface="Arial"/>
              </a:rPr>
              <a:t>Historical Progress Summaries are located on the “Goals and Objectives Tab.”</a:t>
            </a:r>
          </a:p>
          <a:p>
            <a:pPr marL="641350" lvl="1" indent="-171450">
              <a:buFont typeface="Courier New" panose="02070309020205020404" pitchFamily="49" charset="0"/>
              <a:buChar char="o"/>
            </a:pPr>
            <a:r>
              <a:rPr lang="en-US" sz="1400" dirty="0" smtClean="0">
                <a:solidFill>
                  <a:srgbClr val="091D5D"/>
                </a:solidFill>
                <a:latin typeface="Arial"/>
                <a:cs typeface="Arial"/>
              </a:rPr>
              <a:t>Click the PDF icon next to the desired Progress Summary to view and print</a:t>
            </a:r>
            <a:r>
              <a:rPr lang="en-US" sz="1200" dirty="0">
                <a:solidFill>
                  <a:srgbClr val="091D5D"/>
                </a:solidFill>
                <a:latin typeface="Arial"/>
                <a:cs typeface="Arial"/>
              </a:rPr>
              <a:t>.</a:t>
            </a:r>
          </a:p>
          <a:p>
            <a:pPr marL="12700"/>
            <a:endParaRPr lang="en-US" sz="1200" dirty="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View / Print ISP Tab</a:t>
            </a:r>
            <a:endParaRPr spc="-5" dirty="0"/>
          </a:p>
        </p:txBody>
      </p:sp>
      <p:sp>
        <p:nvSpPr>
          <p:cNvPr id="5" name="Slide Number Placeholder 4"/>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20</a:t>
            </a:fld>
            <a:endParaRPr lang="en-US" dirty="0"/>
          </a:p>
        </p:txBody>
      </p:sp>
      <p:pic>
        <p:nvPicPr>
          <p:cNvPr id="4" name="Picture 3"/>
          <p:cNvPicPr>
            <a:picLocks noChangeAspect="1"/>
          </p:cNvPicPr>
          <p:nvPr/>
        </p:nvPicPr>
        <p:blipFill>
          <a:blip r:embed="rId8"/>
          <a:stretch>
            <a:fillRect/>
          </a:stretch>
        </p:blipFill>
        <p:spPr>
          <a:xfrm>
            <a:off x="152400" y="2590800"/>
            <a:ext cx="2552381" cy="409524"/>
          </a:xfrm>
          <a:prstGeom prst="rect">
            <a:avLst/>
          </a:prstGeom>
        </p:spPr>
      </p:pic>
      <p:pic>
        <p:nvPicPr>
          <p:cNvPr id="7" name="Picture 6"/>
          <p:cNvPicPr>
            <a:picLocks noChangeAspect="1"/>
          </p:cNvPicPr>
          <p:nvPr/>
        </p:nvPicPr>
        <p:blipFill>
          <a:blip r:embed="rId9"/>
          <a:stretch>
            <a:fillRect/>
          </a:stretch>
        </p:blipFill>
        <p:spPr>
          <a:xfrm>
            <a:off x="2819400" y="2514600"/>
            <a:ext cx="2590409" cy="560728"/>
          </a:xfrm>
          <a:prstGeom prst="rect">
            <a:avLst/>
          </a:prstGeom>
        </p:spPr>
      </p:pic>
      <p:sp>
        <p:nvSpPr>
          <p:cNvPr id="12" name="object 23"/>
          <p:cNvSpPr/>
          <p:nvPr/>
        </p:nvSpPr>
        <p:spPr>
          <a:xfrm>
            <a:off x="2819400" y="2514600"/>
            <a:ext cx="2590800" cy="5334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sp>
        <p:nvSpPr>
          <p:cNvPr id="14" name="object 23"/>
          <p:cNvSpPr/>
          <p:nvPr/>
        </p:nvSpPr>
        <p:spPr>
          <a:xfrm>
            <a:off x="152400" y="2514600"/>
            <a:ext cx="2438400" cy="5334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cxnSp>
        <p:nvCxnSpPr>
          <p:cNvPr id="15" name="Straight Arrow Connector 14"/>
          <p:cNvCxnSpPr/>
          <p:nvPr/>
        </p:nvCxnSpPr>
        <p:spPr>
          <a:xfrm flipV="1">
            <a:off x="1752600" y="3048000"/>
            <a:ext cx="0" cy="1905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124200" y="3048000"/>
            <a:ext cx="0" cy="9906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bject 23"/>
          <p:cNvSpPr/>
          <p:nvPr/>
        </p:nvSpPr>
        <p:spPr>
          <a:xfrm>
            <a:off x="1447800" y="4953000"/>
            <a:ext cx="685800" cy="2286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sp>
        <p:nvSpPr>
          <p:cNvPr id="16" name="object 23"/>
          <p:cNvSpPr/>
          <p:nvPr/>
        </p:nvSpPr>
        <p:spPr>
          <a:xfrm>
            <a:off x="2363800" y="4038600"/>
            <a:ext cx="912800" cy="1524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spTree>
    <p:extLst>
      <p:ext uri="{BB962C8B-B14F-4D97-AF65-F5344CB8AC3E}">
        <p14:creationId xmlns:p14="http://schemas.microsoft.com/office/powerpoint/2010/main" val="1733418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885748"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Arial"/>
                <a:cs typeface="Arial"/>
              </a:rPr>
              <a:t>Scena</a:t>
            </a:r>
            <a:r>
              <a:rPr sz="2400" b="1" dirty="0">
                <a:solidFill>
                  <a:srgbClr val="FFFFFF"/>
                </a:solidFill>
                <a:latin typeface="Arial"/>
                <a:cs typeface="Arial"/>
              </a:rPr>
              <a:t>ri</a:t>
            </a:r>
            <a:r>
              <a:rPr sz="2400" b="1" spc="-5" dirty="0">
                <a:solidFill>
                  <a:srgbClr val="FFFFFF"/>
                </a:solidFill>
                <a:latin typeface="Arial"/>
                <a:cs typeface="Arial"/>
              </a:rPr>
              <a:t>o</a:t>
            </a:r>
            <a:r>
              <a:rPr sz="2400" b="1" dirty="0">
                <a:solidFill>
                  <a:srgbClr val="FFFFFF"/>
                </a:solidFill>
                <a:latin typeface="Arial"/>
                <a:cs typeface="Arial"/>
              </a:rPr>
              <a:t>:</a:t>
            </a:r>
            <a:r>
              <a:rPr sz="2400" b="1" spc="5" dirty="0">
                <a:solidFill>
                  <a:srgbClr val="FFFFFF"/>
                </a:solidFill>
                <a:latin typeface="Arial"/>
                <a:cs typeface="Arial"/>
              </a:rPr>
              <a:t> </a:t>
            </a:r>
            <a:r>
              <a:rPr lang="en-US" sz="2400" b="1" spc="5" dirty="0" smtClean="0">
                <a:solidFill>
                  <a:srgbClr val="FFFFFF"/>
                </a:solidFill>
                <a:latin typeface="Arial"/>
                <a:cs typeface="Arial"/>
              </a:rPr>
              <a:t>Initiate a Progress Summary </a:t>
            </a:r>
            <a:endParaRPr sz="2400" dirty="0">
              <a:latin typeface="Arial"/>
              <a:cs typeface="Arial"/>
            </a:endParaRPr>
          </a:p>
        </p:txBody>
      </p:sp>
    </p:spTree>
    <p:extLst>
      <p:ext uri="{BB962C8B-B14F-4D97-AF65-F5344CB8AC3E}">
        <p14:creationId xmlns:p14="http://schemas.microsoft.com/office/powerpoint/2010/main" val="3569967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Initiate </a:t>
            </a:r>
            <a:r>
              <a:rPr lang="en-US" spc="-5" smtClean="0"/>
              <a:t>a Progress Summary </a:t>
            </a:r>
            <a:endParaRPr spc="-5" dirty="0"/>
          </a:p>
        </p:txBody>
      </p:sp>
      <p:sp>
        <p:nvSpPr>
          <p:cNvPr id="4" name="object 4"/>
          <p:cNvSpPr txBox="1"/>
          <p:nvPr/>
        </p:nvSpPr>
        <p:spPr>
          <a:xfrm>
            <a:off x="535761" y="1188506"/>
            <a:ext cx="8151039" cy="2308324"/>
          </a:xfrm>
          <a:prstGeom prst="rect">
            <a:avLst/>
          </a:prstGeom>
        </p:spPr>
        <p:txBody>
          <a:bodyPr vert="horz" wrap="square" lIns="0" tIns="0" rIns="0" bIns="0" rtlCol="0">
            <a:spAutoFit/>
          </a:bodyPr>
          <a:lstStyle/>
          <a:p>
            <a:pPr marL="12700" marR="5080"/>
            <a:r>
              <a:rPr lang="en-US" sz="1400" b="1" spc="-10" dirty="0">
                <a:solidFill>
                  <a:srgbClr val="091D5D"/>
                </a:solidFill>
                <a:latin typeface="Arial"/>
                <a:cs typeface="Arial"/>
              </a:rPr>
              <a:t>D</a:t>
            </a:r>
            <a:r>
              <a:rPr lang="en-US" sz="1400" b="1" spc="-5" dirty="0">
                <a:solidFill>
                  <a:srgbClr val="091D5D"/>
                </a:solidFill>
                <a:latin typeface="Arial"/>
                <a:cs typeface="Arial"/>
              </a:rPr>
              <a:t>esc</a:t>
            </a:r>
            <a:r>
              <a:rPr lang="en-US" sz="1400" b="1" spc="5" dirty="0">
                <a:solidFill>
                  <a:srgbClr val="091D5D"/>
                </a:solidFill>
                <a:latin typeface="Arial"/>
                <a:cs typeface="Arial"/>
              </a:rPr>
              <a:t>ri</a:t>
            </a:r>
            <a:r>
              <a:rPr lang="en-US" sz="1400" b="1" spc="-10" dirty="0">
                <a:solidFill>
                  <a:srgbClr val="091D5D"/>
                </a:solidFill>
                <a:latin typeface="Arial"/>
                <a:cs typeface="Arial"/>
              </a:rPr>
              <a:t>p</a:t>
            </a:r>
            <a:r>
              <a:rPr lang="en-US" sz="1400" b="1" dirty="0">
                <a:solidFill>
                  <a:srgbClr val="091D5D"/>
                </a:solidFill>
                <a:latin typeface="Arial"/>
                <a:cs typeface="Arial"/>
              </a:rPr>
              <a:t>t</a:t>
            </a:r>
            <a:r>
              <a:rPr lang="en-US" sz="1400" b="1" spc="5" dirty="0">
                <a:solidFill>
                  <a:srgbClr val="091D5D"/>
                </a:solidFill>
                <a:latin typeface="Arial"/>
                <a:cs typeface="Arial"/>
              </a:rPr>
              <a:t>i</a:t>
            </a:r>
            <a:r>
              <a:rPr lang="en-US" sz="1400" b="1" spc="-10" dirty="0">
                <a:solidFill>
                  <a:srgbClr val="091D5D"/>
                </a:solidFill>
                <a:latin typeface="Arial"/>
                <a:cs typeface="Arial"/>
              </a:rPr>
              <a:t>on</a:t>
            </a:r>
            <a:r>
              <a:rPr lang="en-US" sz="1400" b="1" dirty="0">
                <a:solidFill>
                  <a:srgbClr val="091D5D"/>
                </a:solidFill>
                <a:latin typeface="Arial"/>
                <a:cs typeface="Arial"/>
              </a:rPr>
              <a:t>:</a:t>
            </a:r>
            <a:r>
              <a:rPr lang="en-US" sz="1400" b="1" spc="-55" dirty="0">
                <a:solidFill>
                  <a:srgbClr val="091D5D"/>
                </a:solidFill>
                <a:latin typeface="Arial"/>
                <a:cs typeface="Arial"/>
              </a:rPr>
              <a:t> </a:t>
            </a:r>
            <a:r>
              <a:rPr lang="en-US" sz="1400" spc="-10" dirty="0">
                <a:solidFill>
                  <a:srgbClr val="091D5D"/>
                </a:solidFill>
                <a:latin typeface="Arial"/>
                <a:cs typeface="Arial"/>
              </a:rPr>
              <a:t>The </a:t>
            </a:r>
            <a:r>
              <a:rPr lang="en-US" sz="1400" spc="-10" dirty="0" smtClean="0">
                <a:solidFill>
                  <a:srgbClr val="091D5D"/>
                </a:solidFill>
                <a:latin typeface="Arial"/>
                <a:cs typeface="Arial"/>
              </a:rPr>
              <a:t>Progress Summary process </a:t>
            </a:r>
            <a:r>
              <a:rPr lang="en-US" sz="1400" spc="-10" dirty="0">
                <a:solidFill>
                  <a:srgbClr val="091D5D"/>
                </a:solidFill>
                <a:latin typeface="Arial"/>
                <a:cs typeface="Arial"/>
              </a:rPr>
              <a:t>is now included in the HCSIS system. These </a:t>
            </a:r>
            <a:r>
              <a:rPr lang="en-US" sz="1400" spc="-10" dirty="0" smtClean="0">
                <a:solidFill>
                  <a:srgbClr val="091D5D"/>
                </a:solidFill>
                <a:latin typeface="Arial"/>
                <a:cs typeface="Arial"/>
              </a:rPr>
              <a:t>Progress Summaries, </a:t>
            </a:r>
            <a:r>
              <a:rPr lang="en-US" sz="1400" spc="-10" dirty="0">
                <a:solidFill>
                  <a:srgbClr val="091D5D"/>
                </a:solidFill>
                <a:latin typeface="Arial"/>
                <a:cs typeface="Arial"/>
              </a:rPr>
              <a:t>which track the progress of Objectives following the ISP Meeting, were previously completed outside of the system. With the implementation of </a:t>
            </a:r>
            <a:r>
              <a:rPr lang="en-US" sz="1400" spc="-10" dirty="0" smtClean="0">
                <a:solidFill>
                  <a:srgbClr val="091D5D"/>
                </a:solidFill>
                <a:latin typeface="Arial"/>
                <a:cs typeface="Arial"/>
              </a:rPr>
              <a:t>Progress Summaries </a:t>
            </a:r>
            <a:r>
              <a:rPr lang="en-US" sz="1400" spc="-10" dirty="0">
                <a:solidFill>
                  <a:srgbClr val="091D5D"/>
                </a:solidFill>
                <a:latin typeface="Arial"/>
                <a:cs typeface="Arial"/>
              </a:rPr>
              <a:t>within HCSIS, once an Actual Meeting Date has been </a:t>
            </a:r>
            <a:r>
              <a:rPr lang="en-US" sz="1400" spc="-10" dirty="0" smtClean="0">
                <a:solidFill>
                  <a:srgbClr val="091D5D"/>
                </a:solidFill>
                <a:latin typeface="Arial"/>
                <a:cs typeface="Arial"/>
              </a:rPr>
              <a:t>entered in MEDITECH, </a:t>
            </a:r>
            <a:r>
              <a:rPr lang="en-US" sz="1400" spc="-10" dirty="0">
                <a:solidFill>
                  <a:srgbClr val="091D5D"/>
                </a:solidFill>
                <a:latin typeface="Arial"/>
                <a:cs typeface="Arial"/>
              </a:rPr>
              <a:t>DDS staff </a:t>
            </a:r>
            <a:r>
              <a:rPr lang="en-US" sz="1400" spc="-10" dirty="0" smtClean="0">
                <a:solidFill>
                  <a:srgbClr val="091D5D"/>
                </a:solidFill>
                <a:latin typeface="Arial"/>
                <a:cs typeface="Arial"/>
              </a:rPr>
              <a:t>are able </a:t>
            </a:r>
            <a:r>
              <a:rPr lang="en-US" sz="1400" spc="-10" dirty="0">
                <a:solidFill>
                  <a:srgbClr val="091D5D"/>
                </a:solidFill>
                <a:latin typeface="Arial"/>
                <a:cs typeface="Arial"/>
              </a:rPr>
              <a:t>to initiate the </a:t>
            </a:r>
            <a:r>
              <a:rPr lang="en-US" sz="1400" spc="-10" dirty="0" smtClean="0">
                <a:solidFill>
                  <a:srgbClr val="091D5D"/>
                </a:solidFill>
                <a:latin typeface="Arial"/>
                <a:cs typeface="Arial"/>
              </a:rPr>
              <a:t>Progress Summary process </a:t>
            </a:r>
            <a:r>
              <a:rPr lang="en-US" sz="1400" spc="-10" dirty="0">
                <a:solidFill>
                  <a:srgbClr val="091D5D"/>
                </a:solidFill>
                <a:latin typeface="Arial"/>
                <a:cs typeface="Arial"/>
              </a:rPr>
              <a:t>by adding approved Objectives for inclusion in the ISP Document. Until </a:t>
            </a:r>
            <a:r>
              <a:rPr lang="en-US" sz="1400" spc="-10" dirty="0" smtClean="0">
                <a:solidFill>
                  <a:srgbClr val="091D5D"/>
                </a:solidFill>
                <a:latin typeface="Arial"/>
                <a:cs typeface="Arial"/>
              </a:rPr>
              <a:t>Progress Summaries </a:t>
            </a:r>
            <a:r>
              <a:rPr lang="en-US" sz="1400" spc="-10" dirty="0">
                <a:solidFill>
                  <a:srgbClr val="091D5D"/>
                </a:solidFill>
                <a:latin typeface="Arial"/>
                <a:cs typeface="Arial"/>
              </a:rPr>
              <a:t>have been initiated by the DDS user, Providers will be unable to access and complete the forms.</a:t>
            </a:r>
            <a:endParaRPr lang="en-US" sz="1400" spc="-55" dirty="0" smtClean="0">
              <a:solidFill>
                <a:srgbClr val="091D5D"/>
              </a:solidFill>
              <a:latin typeface="Arial"/>
              <a:cs typeface="Arial"/>
            </a:endParaRPr>
          </a:p>
          <a:p>
            <a:pPr marL="12700" marR="5080">
              <a:lnSpc>
                <a:spcPct val="100000"/>
              </a:lnSpc>
            </a:pPr>
            <a:endParaRPr sz="1400" dirty="0">
              <a:latin typeface="Times New Roman"/>
              <a:cs typeface="Times New Roman"/>
            </a:endParaRPr>
          </a:p>
          <a:p>
            <a:pPr marL="12700">
              <a:lnSpc>
                <a:spcPct val="100000"/>
              </a:lnSpc>
            </a:pPr>
            <a:r>
              <a:rPr sz="1400" b="1" spc="-10" dirty="0">
                <a:solidFill>
                  <a:srgbClr val="091D5D"/>
                </a:solidFill>
                <a:latin typeface="Arial"/>
                <a:cs typeface="Arial"/>
              </a:rPr>
              <a:t>Ro</a:t>
            </a:r>
            <a:r>
              <a:rPr sz="1400" b="1" spc="5" dirty="0">
                <a:solidFill>
                  <a:srgbClr val="091D5D"/>
                </a:solidFill>
                <a:latin typeface="Arial"/>
                <a:cs typeface="Arial"/>
              </a:rPr>
              <a:t>l</a:t>
            </a:r>
            <a:r>
              <a:rPr sz="1400" b="1" spc="-5" dirty="0">
                <a:solidFill>
                  <a:srgbClr val="091D5D"/>
                </a:solidFill>
                <a:latin typeface="Arial"/>
                <a:cs typeface="Arial"/>
              </a:rPr>
              <a:t>e</a:t>
            </a:r>
            <a:r>
              <a:rPr sz="1400" b="1" dirty="0">
                <a:solidFill>
                  <a:srgbClr val="091D5D"/>
                </a:solidFill>
                <a:latin typeface="Arial"/>
                <a:cs typeface="Arial"/>
              </a:rPr>
              <a:t>s</a:t>
            </a:r>
            <a:r>
              <a:rPr sz="1400" b="1" spc="-20" dirty="0">
                <a:solidFill>
                  <a:srgbClr val="091D5D"/>
                </a:solidFill>
                <a:latin typeface="Arial"/>
                <a:cs typeface="Arial"/>
              </a:rPr>
              <a:t> </a:t>
            </a:r>
            <a:r>
              <a:rPr sz="1400" b="1" spc="-5" dirty="0">
                <a:solidFill>
                  <a:srgbClr val="091D5D"/>
                </a:solidFill>
                <a:latin typeface="Arial"/>
                <a:cs typeface="Arial"/>
              </a:rPr>
              <a:t>a</a:t>
            </a:r>
            <a:r>
              <a:rPr sz="1400" b="1" spc="-10" dirty="0">
                <a:solidFill>
                  <a:srgbClr val="091D5D"/>
                </a:solidFill>
                <a:latin typeface="Arial"/>
                <a:cs typeface="Arial"/>
              </a:rPr>
              <a:t>n</a:t>
            </a:r>
            <a:r>
              <a:rPr sz="1400" b="1" dirty="0">
                <a:solidFill>
                  <a:srgbClr val="091D5D"/>
                </a:solidFill>
                <a:latin typeface="Arial"/>
                <a:cs typeface="Arial"/>
              </a:rPr>
              <a:t>d</a:t>
            </a:r>
            <a:r>
              <a:rPr sz="1400" b="1" spc="-25" dirty="0">
                <a:solidFill>
                  <a:srgbClr val="091D5D"/>
                </a:solidFill>
                <a:latin typeface="Arial"/>
                <a:cs typeface="Arial"/>
              </a:rPr>
              <a:t> </a:t>
            </a:r>
            <a:r>
              <a:rPr sz="1400" b="1" spc="-10" dirty="0">
                <a:solidFill>
                  <a:srgbClr val="091D5D"/>
                </a:solidFill>
                <a:latin typeface="Arial"/>
                <a:cs typeface="Arial"/>
              </a:rPr>
              <a:t>R</a:t>
            </a:r>
            <a:r>
              <a:rPr sz="1400" b="1" spc="-5" dirty="0">
                <a:solidFill>
                  <a:srgbClr val="091D5D"/>
                </a:solidFill>
                <a:latin typeface="Arial"/>
                <a:cs typeface="Arial"/>
              </a:rPr>
              <a:t>es</a:t>
            </a:r>
            <a:r>
              <a:rPr sz="1400" b="1" spc="-10" dirty="0">
                <a:solidFill>
                  <a:srgbClr val="091D5D"/>
                </a:solidFill>
                <a:latin typeface="Arial"/>
                <a:cs typeface="Arial"/>
              </a:rPr>
              <a:t>pon</a:t>
            </a:r>
            <a:r>
              <a:rPr sz="1400" b="1" spc="-5" dirty="0">
                <a:solidFill>
                  <a:srgbClr val="091D5D"/>
                </a:solidFill>
                <a:latin typeface="Arial"/>
                <a:cs typeface="Arial"/>
              </a:rPr>
              <a:t>s</a:t>
            </a:r>
            <a:r>
              <a:rPr sz="1400" b="1" spc="5" dirty="0">
                <a:solidFill>
                  <a:srgbClr val="091D5D"/>
                </a:solidFill>
                <a:latin typeface="Arial"/>
                <a:cs typeface="Arial"/>
              </a:rPr>
              <a:t>i</a:t>
            </a:r>
            <a:r>
              <a:rPr sz="1400" b="1" spc="-10" dirty="0">
                <a:solidFill>
                  <a:srgbClr val="091D5D"/>
                </a:solidFill>
                <a:latin typeface="Arial"/>
                <a:cs typeface="Arial"/>
              </a:rPr>
              <a:t>b</a:t>
            </a:r>
            <a:r>
              <a:rPr sz="1400" b="1" spc="5" dirty="0">
                <a:solidFill>
                  <a:srgbClr val="091D5D"/>
                </a:solidFill>
                <a:latin typeface="Arial"/>
                <a:cs typeface="Arial"/>
              </a:rPr>
              <a:t>il</a:t>
            </a:r>
            <a:r>
              <a:rPr sz="1400" b="1" spc="-10" dirty="0">
                <a:solidFill>
                  <a:srgbClr val="091D5D"/>
                </a:solidFill>
                <a:latin typeface="Arial"/>
                <a:cs typeface="Arial"/>
              </a:rPr>
              <a:t>i</a:t>
            </a:r>
            <a:r>
              <a:rPr sz="1400" b="1" dirty="0">
                <a:solidFill>
                  <a:srgbClr val="091D5D"/>
                </a:solidFill>
                <a:latin typeface="Arial"/>
                <a:cs typeface="Arial"/>
              </a:rPr>
              <a:t>t</a:t>
            </a:r>
            <a:r>
              <a:rPr sz="1400" b="1" spc="-10" dirty="0">
                <a:solidFill>
                  <a:srgbClr val="091D5D"/>
                </a:solidFill>
                <a:latin typeface="Arial"/>
                <a:cs typeface="Arial"/>
              </a:rPr>
              <a:t>i</a:t>
            </a:r>
            <a:r>
              <a:rPr sz="1400" b="1" spc="-5" dirty="0">
                <a:solidFill>
                  <a:srgbClr val="091D5D"/>
                </a:solidFill>
                <a:latin typeface="Arial"/>
                <a:cs typeface="Arial"/>
              </a:rPr>
              <a:t>e</a:t>
            </a:r>
            <a:r>
              <a:rPr sz="1400" b="1" spc="-15" dirty="0">
                <a:solidFill>
                  <a:srgbClr val="091D5D"/>
                </a:solidFill>
                <a:latin typeface="Arial"/>
                <a:cs typeface="Arial"/>
              </a:rPr>
              <a:t>s</a:t>
            </a:r>
            <a:r>
              <a:rPr sz="1400" b="1" dirty="0">
                <a:solidFill>
                  <a:srgbClr val="091D5D"/>
                </a:solidFill>
                <a:latin typeface="Arial"/>
                <a:cs typeface="Arial"/>
              </a:rPr>
              <a:t>:</a:t>
            </a:r>
            <a:endParaRPr sz="1400" dirty="0">
              <a:latin typeface="Arial"/>
              <a:cs typeface="Arial"/>
            </a:endParaRPr>
          </a:p>
          <a:p>
            <a:pPr marL="299085" indent="-286385">
              <a:lnSpc>
                <a:spcPct val="100000"/>
              </a:lnSpc>
              <a:spcBef>
                <a:spcPts val="595"/>
              </a:spcBef>
              <a:buClr>
                <a:srgbClr val="091D5D"/>
              </a:buClr>
              <a:buFont typeface="Arial"/>
              <a:buChar char="•"/>
              <a:tabLst>
                <a:tab pos="299720" algn="l"/>
              </a:tabLst>
            </a:pPr>
            <a:r>
              <a:rPr lang="en-US" sz="1400" b="1" spc="-5" dirty="0" smtClean="0">
                <a:solidFill>
                  <a:srgbClr val="091D5D"/>
                </a:solidFill>
                <a:latin typeface="Arial"/>
                <a:cs typeface="Arial"/>
              </a:rPr>
              <a:t>Service Coordinator</a:t>
            </a:r>
            <a:r>
              <a:rPr sz="1400" b="1" dirty="0" smtClean="0">
                <a:solidFill>
                  <a:srgbClr val="091D5D"/>
                </a:solidFill>
                <a:latin typeface="Arial"/>
                <a:cs typeface="Arial"/>
              </a:rPr>
              <a:t>:</a:t>
            </a:r>
            <a:r>
              <a:rPr sz="1400" b="1" spc="-45" dirty="0" smtClean="0">
                <a:solidFill>
                  <a:srgbClr val="091D5D"/>
                </a:solidFill>
                <a:latin typeface="Arial"/>
                <a:cs typeface="Arial"/>
              </a:rPr>
              <a:t> </a:t>
            </a:r>
            <a:r>
              <a:rPr lang="en-US" sz="1400" spc="-5" dirty="0" smtClean="0">
                <a:solidFill>
                  <a:srgbClr val="091D5D"/>
                </a:solidFill>
                <a:latin typeface="Arial"/>
                <a:cs typeface="Arial"/>
              </a:rPr>
              <a:t>Initiate an Progress Summary </a:t>
            </a:r>
            <a:endParaRPr sz="14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400" b="1" spc="-5" dirty="0" smtClean="0">
                <a:solidFill>
                  <a:srgbClr val="091D5D"/>
                </a:solidFill>
                <a:latin typeface="Arial"/>
                <a:cs typeface="Arial"/>
              </a:rPr>
              <a:t>Service Coordinator Supervisor</a:t>
            </a:r>
            <a:r>
              <a:rPr lang="en-US" sz="1400" b="1" spc="-30" dirty="0" smtClean="0">
                <a:solidFill>
                  <a:srgbClr val="091D5D"/>
                </a:solidFill>
                <a:latin typeface="Arial"/>
                <a:cs typeface="Arial"/>
              </a:rPr>
              <a:t>: </a:t>
            </a:r>
            <a:r>
              <a:rPr lang="en-US" sz="1400" spc="-5" dirty="0">
                <a:solidFill>
                  <a:srgbClr val="091D5D"/>
                </a:solidFill>
                <a:latin typeface="Arial"/>
                <a:cs typeface="Arial"/>
              </a:rPr>
              <a:t>Initiate an </a:t>
            </a:r>
            <a:r>
              <a:rPr lang="en-US" sz="1400" spc="-5" dirty="0" smtClean="0">
                <a:solidFill>
                  <a:srgbClr val="091D5D"/>
                </a:solidFill>
                <a:latin typeface="Arial"/>
                <a:cs typeface="Arial"/>
              </a:rPr>
              <a:t>Progress Summary </a:t>
            </a:r>
            <a:endParaRPr sz="1400" dirty="0">
              <a:latin typeface="Arial"/>
              <a:cs typeface="Arial"/>
            </a:endParaRPr>
          </a:p>
        </p:txBody>
      </p:sp>
      <p:sp>
        <p:nvSpPr>
          <p:cNvPr id="52" name="Slide Number Placeholder 51"/>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22</a:t>
            </a:fld>
            <a:endParaRPr lang="en-US" dirty="0"/>
          </a:p>
        </p:txBody>
      </p:sp>
      <p:grpSp>
        <p:nvGrpSpPr>
          <p:cNvPr id="7" name="Group 6"/>
          <p:cNvGrpSpPr/>
          <p:nvPr/>
        </p:nvGrpSpPr>
        <p:grpSpPr>
          <a:xfrm>
            <a:off x="692596" y="3581400"/>
            <a:ext cx="7506353" cy="3230301"/>
            <a:chOff x="1839267" y="1767261"/>
            <a:chExt cx="7696200" cy="3370193"/>
          </a:xfrm>
        </p:grpSpPr>
        <p:pic>
          <p:nvPicPr>
            <p:cNvPr id="8" name="Picture 7"/>
            <p:cNvPicPr>
              <a:picLocks noChangeAspect="1"/>
            </p:cNvPicPr>
            <p:nvPr/>
          </p:nvPicPr>
          <p:blipFill rotWithShape="1">
            <a:blip r:embed="rId3"/>
            <a:srcRect t="3281"/>
            <a:stretch/>
          </p:blipFill>
          <p:spPr>
            <a:xfrm>
              <a:off x="1839267" y="1767261"/>
              <a:ext cx="7696200" cy="3370193"/>
            </a:xfrm>
            <a:prstGeom prst="rect">
              <a:avLst/>
            </a:prstGeom>
          </p:spPr>
        </p:pic>
        <p:sp>
          <p:nvSpPr>
            <p:cNvPr id="9" name="TextBox 8"/>
            <p:cNvSpPr txBox="1"/>
            <p:nvPr/>
          </p:nvSpPr>
          <p:spPr>
            <a:xfrm>
              <a:off x="8199454" y="1989574"/>
              <a:ext cx="1205803" cy="384721"/>
            </a:xfrm>
            <a:prstGeom prst="rect">
              <a:avLst/>
            </a:prstGeom>
            <a:solidFill>
              <a:schemeClr val="bg1"/>
            </a:solidFill>
          </p:spPr>
          <p:txBody>
            <a:bodyPr wrap="square" rtlCol="0">
              <a:spAutoFit/>
            </a:bodyPr>
            <a:lstStyle/>
            <a:p>
              <a:pPr algn="ctr"/>
              <a:r>
                <a:rPr lang="en-US" sz="950" dirty="0" smtClean="0">
                  <a:solidFill>
                    <a:srgbClr val="002060"/>
                  </a:solidFill>
                </a:rPr>
                <a:t>15 days before next Planned ISP meeting</a:t>
              </a:r>
              <a:endParaRPr lang="en-US" sz="950" dirty="0">
                <a:solidFill>
                  <a:srgbClr val="002060"/>
                </a:solidFill>
              </a:endParaRPr>
            </a:p>
          </p:txBody>
        </p:sp>
      </p:grpSp>
    </p:spTree>
    <p:extLst>
      <p:ext uri="{BB962C8B-B14F-4D97-AF65-F5344CB8AC3E}">
        <p14:creationId xmlns:p14="http://schemas.microsoft.com/office/powerpoint/2010/main" val="2371668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21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36668" name="Picture 476" descr="C:\Users\ZZIMME~1\AppData\Local\Temp\SNAGHTML622b47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00" y="3200400"/>
            <a:ext cx="7296150" cy="3419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2"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Initiate a Progress Summary </a:t>
            </a:r>
            <a:endParaRPr spc="-5" dirty="0"/>
          </a:p>
        </p:txBody>
      </p:sp>
      <p:sp>
        <p:nvSpPr>
          <p:cNvPr id="53" name="object 6"/>
          <p:cNvSpPr txBox="1"/>
          <p:nvPr/>
        </p:nvSpPr>
        <p:spPr>
          <a:xfrm>
            <a:off x="535940" y="2133600"/>
            <a:ext cx="7242175"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25" dirty="0" smtClean="0">
                <a:solidFill>
                  <a:srgbClr val="091D5D"/>
                </a:solidFill>
                <a:latin typeface="Arial"/>
                <a:cs typeface="Arial"/>
              </a:rPr>
              <a:t>1</a:t>
            </a:r>
            <a:r>
              <a:rPr sz="1400" b="1" dirty="0" smtClean="0">
                <a:solidFill>
                  <a:srgbClr val="091D5D"/>
                </a:solidFill>
                <a:latin typeface="Arial"/>
                <a:cs typeface="Arial"/>
              </a:rPr>
              <a:t>:</a:t>
            </a:r>
            <a:r>
              <a:rPr sz="1400" b="1" spc="-5" dirty="0" smtClean="0">
                <a:solidFill>
                  <a:srgbClr val="091D5D"/>
                </a:solidFill>
                <a:latin typeface="Arial"/>
                <a:cs typeface="Arial"/>
              </a:rPr>
              <a:t> </a:t>
            </a:r>
            <a:r>
              <a:rPr lang="en-US" sz="1400" b="1" spc="-5" dirty="0" smtClean="0">
                <a:solidFill>
                  <a:srgbClr val="091D5D"/>
                </a:solidFill>
                <a:latin typeface="Arial"/>
                <a:cs typeface="Arial"/>
              </a:rPr>
              <a:t>Click “Objectives Tab”</a:t>
            </a:r>
          </a:p>
          <a:p>
            <a:pPr marL="12700"/>
            <a:endParaRPr lang="en-US" sz="1200" dirty="0" smtClean="0">
              <a:solidFill>
                <a:srgbClr val="091D5D"/>
              </a:solidFill>
              <a:latin typeface="Arial"/>
              <a:cs typeface="Arial"/>
            </a:endParaRPr>
          </a:p>
          <a:p>
            <a:pPr marL="12700"/>
            <a:r>
              <a:rPr lang="en-US" sz="1400" dirty="0" smtClean="0">
                <a:solidFill>
                  <a:srgbClr val="091D5D"/>
                </a:solidFill>
                <a:latin typeface="Arial"/>
                <a:cs typeface="Arial"/>
              </a:rPr>
              <a:t>Navigate </a:t>
            </a:r>
            <a:r>
              <a:rPr lang="en-US" sz="1400" dirty="0">
                <a:solidFill>
                  <a:srgbClr val="091D5D"/>
                </a:solidFill>
                <a:latin typeface="Arial"/>
                <a:cs typeface="Arial"/>
              </a:rPr>
              <a:t>to the Individual </a:t>
            </a:r>
            <a:r>
              <a:rPr lang="en-US" sz="1400" dirty="0" smtClean="0">
                <a:solidFill>
                  <a:srgbClr val="091D5D"/>
                </a:solidFill>
                <a:latin typeface="Arial"/>
                <a:cs typeface="Arial"/>
              </a:rPr>
              <a:t>Dashboard. Click “Objectives.” </a:t>
            </a:r>
            <a:endParaRPr sz="1400" dirty="0">
              <a:solidFill>
                <a:srgbClr val="091D5D"/>
              </a:solidFill>
              <a:latin typeface="Arial"/>
              <a:cs typeface="Arial"/>
            </a:endParaRPr>
          </a:p>
        </p:txBody>
      </p:sp>
      <p:sp>
        <p:nvSpPr>
          <p:cNvPr id="3" name="Slide Number Placeholder 2"/>
          <p:cNvSpPr>
            <a:spLocks noGrp="1"/>
          </p:cNvSpPr>
          <p:nvPr>
            <p:ph type="sldNum" sz="quarter" idx="4"/>
          </p:nvPr>
        </p:nvSpPr>
        <p:spPr>
          <a:xfrm>
            <a:off x="6457950" y="6356350"/>
            <a:ext cx="2057400" cy="365125"/>
          </a:xfrm>
        </p:spPr>
        <p:txBody>
          <a:bodyPr/>
          <a:lstStyle/>
          <a:p>
            <a:pPr algn="r"/>
            <a:fld id="{93CA38EC-34E5-412A-90B1-E05B44BCB646}" type="slidenum">
              <a:rPr lang="en-US" smtClean="0"/>
              <a:pPr algn="r"/>
              <a:t>23</a:t>
            </a:fld>
            <a:endParaRPr lang="en-US" dirty="0"/>
          </a:p>
        </p:txBody>
      </p:sp>
      <p:sp>
        <p:nvSpPr>
          <p:cNvPr id="28" name="object 6"/>
          <p:cNvSpPr/>
          <p:nvPr/>
        </p:nvSpPr>
        <p:spPr>
          <a:xfrm>
            <a:off x="6248400" y="3200400"/>
            <a:ext cx="457200" cy="2286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pPr algn="ctr"/>
            <a:endParaRPr dirty="0"/>
          </a:p>
        </p:txBody>
      </p:sp>
      <p:grpSp>
        <p:nvGrpSpPr>
          <p:cNvPr id="8" name="Group 7"/>
          <p:cNvGrpSpPr/>
          <p:nvPr/>
        </p:nvGrpSpPr>
        <p:grpSpPr>
          <a:xfrm>
            <a:off x="1779651" y="990600"/>
            <a:ext cx="5584698" cy="972089"/>
            <a:chOff x="2356104" y="1143000"/>
            <a:chExt cx="5584698" cy="879475"/>
          </a:xfrm>
        </p:grpSpPr>
        <p:grpSp>
          <p:nvGrpSpPr>
            <p:cNvPr id="101" name="Group 100"/>
            <p:cNvGrpSpPr/>
            <p:nvPr/>
          </p:nvGrpSpPr>
          <p:grpSpPr>
            <a:xfrm>
              <a:off x="2356104" y="1143000"/>
              <a:ext cx="990600" cy="879475"/>
              <a:chOff x="2971800" y="1143000"/>
              <a:chExt cx="990600" cy="879475"/>
            </a:xfrm>
            <a:noFill/>
          </p:grpSpPr>
          <p:sp>
            <p:nvSpPr>
              <p:cNvPr id="11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120" name="object 19"/>
              <p:cNvSpPr txBox="1"/>
              <p:nvPr/>
            </p:nvSpPr>
            <p:spPr>
              <a:xfrm>
                <a:off x="2971800" y="1143000"/>
                <a:ext cx="9906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Click </a:t>
                </a:r>
              </a:p>
              <a:p>
                <a:pPr algn="ctr">
                  <a:lnSpc>
                    <a:spcPct val="100000"/>
                  </a:lnSpc>
                </a:pPr>
                <a:r>
                  <a:rPr lang="en-US" sz="1000" spc="-15" dirty="0" smtClean="0">
                    <a:solidFill>
                      <a:srgbClr val="1F497D"/>
                    </a:solidFill>
                    <a:latin typeface="Arial"/>
                    <a:cs typeface="Arial"/>
                  </a:rPr>
                  <a:t>“Objectives</a:t>
                </a:r>
                <a:r>
                  <a:rPr lang="en-US" sz="1000" spc="-15" dirty="0">
                    <a:solidFill>
                      <a:srgbClr val="1F497D"/>
                    </a:solidFill>
                    <a:latin typeface="Arial"/>
                    <a:cs typeface="Arial"/>
                  </a:rPr>
                  <a:t>” tab</a:t>
                </a:r>
                <a:endParaRPr sz="1000" spc="-15" dirty="0">
                  <a:solidFill>
                    <a:srgbClr val="1F497D"/>
                  </a:solidFill>
                  <a:latin typeface="Arial"/>
                  <a:cs typeface="Arial"/>
                </a:endParaRPr>
              </a:p>
            </p:txBody>
          </p:sp>
        </p:grpSp>
        <p:grpSp>
          <p:nvGrpSpPr>
            <p:cNvPr id="102" name="Group 101"/>
            <p:cNvGrpSpPr/>
            <p:nvPr/>
          </p:nvGrpSpPr>
          <p:grpSpPr>
            <a:xfrm>
              <a:off x="3516630" y="1143000"/>
              <a:ext cx="982980" cy="879475"/>
              <a:chOff x="4075176" y="1143000"/>
              <a:chExt cx="982980" cy="879475"/>
            </a:xfrm>
            <a:noFill/>
          </p:grpSpPr>
          <p:sp>
            <p:nvSpPr>
              <p:cNvPr id="11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8" name="object 19"/>
              <p:cNvSpPr txBox="1"/>
              <p:nvPr/>
            </p:nvSpPr>
            <p:spPr>
              <a:xfrm>
                <a:off x="4114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“Include in ISP” for Objectives</a:t>
                </a:r>
                <a:endParaRPr sz="1000" dirty="0">
                  <a:latin typeface="Arial"/>
                  <a:cs typeface="Arial"/>
                </a:endParaRPr>
              </a:p>
            </p:txBody>
          </p:sp>
        </p:grpSp>
        <p:grpSp>
          <p:nvGrpSpPr>
            <p:cNvPr id="103" name="Group 102"/>
            <p:cNvGrpSpPr/>
            <p:nvPr/>
          </p:nvGrpSpPr>
          <p:grpSpPr>
            <a:xfrm>
              <a:off x="4669536" y="1143000"/>
              <a:ext cx="982980" cy="879475"/>
              <a:chOff x="5218176" y="1143000"/>
              <a:chExt cx="982980" cy="879475"/>
            </a:xfrm>
            <a:noFill/>
          </p:grpSpPr>
          <p:sp>
            <p:nvSpPr>
              <p:cNvPr id="11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6"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“PS Frequency” drop-down option</a:t>
                </a:r>
              </a:p>
            </p:txBody>
          </p:sp>
        </p:grpSp>
        <p:grpSp>
          <p:nvGrpSpPr>
            <p:cNvPr id="104" name="Group 103"/>
            <p:cNvGrpSpPr/>
            <p:nvPr/>
          </p:nvGrpSpPr>
          <p:grpSpPr>
            <a:xfrm>
              <a:off x="5822442" y="1143000"/>
              <a:ext cx="982980" cy="879475"/>
              <a:chOff x="6408420" y="1143000"/>
              <a:chExt cx="982980" cy="879475"/>
            </a:xfrm>
            <a:noFill/>
          </p:grpSpPr>
          <p:sp>
            <p:nvSpPr>
              <p:cNvPr id="11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4" name="object 19"/>
              <p:cNvSpPr txBox="1"/>
              <p:nvPr/>
            </p:nvSpPr>
            <p:spPr>
              <a:xfrm>
                <a:off x="6442710" y="1143000"/>
                <a:ext cx="914400" cy="835362"/>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4</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Click “Include in ISP document and </a:t>
                </a:r>
                <a:r>
                  <a:rPr lang="en-US" sz="1000" spc="-10">
                    <a:solidFill>
                      <a:srgbClr val="1F497D"/>
                    </a:solidFill>
                    <a:latin typeface="Arial"/>
                    <a:cs typeface="Arial"/>
                  </a:rPr>
                  <a:t>Initiate </a:t>
                </a:r>
                <a:r>
                  <a:rPr lang="en-US" sz="1000" spc="-10" smtClean="0">
                    <a:solidFill>
                      <a:srgbClr val="1F497D"/>
                    </a:solidFill>
                    <a:latin typeface="Arial"/>
                    <a:cs typeface="Arial"/>
                  </a:rPr>
                  <a:t>Progress Summary ”</a:t>
                </a:r>
                <a:endParaRPr lang="en-US" sz="1000" dirty="0">
                  <a:latin typeface="Arial"/>
                  <a:cs typeface="Arial"/>
                </a:endParaRPr>
              </a:p>
            </p:txBody>
          </p:sp>
        </p:grpSp>
        <p:cxnSp>
          <p:nvCxnSpPr>
            <p:cNvPr id="106" name="Straight Arrow Connector 105"/>
            <p:cNvCxnSpPr/>
            <p:nvPr/>
          </p:nvCxnSpPr>
          <p:spPr>
            <a:xfrm>
              <a:off x="3345180"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4498086"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5650992"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a:off x="6957822" y="1143000"/>
              <a:ext cx="982980" cy="879475"/>
              <a:chOff x="6408420" y="1143000"/>
              <a:chExt cx="982980" cy="879475"/>
            </a:xfrm>
            <a:noFill/>
          </p:grpSpPr>
          <p:sp>
            <p:nvSpPr>
              <p:cNvPr id="11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2" name="object 19"/>
              <p:cNvSpPr txBox="1"/>
              <p:nvPr/>
            </p:nvSpPr>
            <p:spPr>
              <a:xfrm>
                <a:off x="6442710" y="1143000"/>
                <a:ext cx="914400" cy="83536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Navigate to Progress Summary Review Switchboard</a:t>
                </a:r>
                <a:endParaRPr lang="en-US" sz="1000" dirty="0">
                  <a:latin typeface="Arial"/>
                  <a:cs typeface="Arial"/>
                </a:endParaRPr>
              </a:p>
            </p:txBody>
          </p:sp>
        </p:grpSp>
        <p:cxnSp>
          <p:nvCxnSpPr>
            <p:cNvPr id="110" name="Straight Arrow Connector 109"/>
            <p:cNvCxnSpPr/>
            <p:nvPr/>
          </p:nvCxnSpPr>
          <p:spPr>
            <a:xfrm>
              <a:off x="6786372" y="1604665"/>
              <a:ext cx="172974"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8"/>
          <a:stretch>
            <a:fillRect/>
          </a:stretch>
        </p:blipFill>
        <p:spPr>
          <a:xfrm>
            <a:off x="5791200" y="2495610"/>
            <a:ext cx="1390476" cy="476190"/>
          </a:xfrm>
          <a:prstGeom prst="rect">
            <a:avLst/>
          </a:prstGeom>
        </p:spPr>
      </p:pic>
      <p:sp>
        <p:nvSpPr>
          <p:cNvPr id="36" name="object 6"/>
          <p:cNvSpPr/>
          <p:nvPr/>
        </p:nvSpPr>
        <p:spPr>
          <a:xfrm>
            <a:off x="5791200" y="2505105"/>
            <a:ext cx="1371600" cy="4572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pPr algn="ctr"/>
            <a:endParaRPr dirty="0"/>
          </a:p>
        </p:txBody>
      </p:sp>
      <p:cxnSp>
        <p:nvCxnSpPr>
          <p:cNvPr id="37" name="Straight Arrow Connector 36"/>
          <p:cNvCxnSpPr/>
          <p:nvPr/>
        </p:nvCxnSpPr>
        <p:spPr>
          <a:xfrm flipV="1">
            <a:off x="6477000" y="2971800"/>
            <a:ext cx="0" cy="2286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9"/>
          <a:stretch>
            <a:fillRect/>
          </a:stretch>
        </p:blipFill>
        <p:spPr>
          <a:xfrm>
            <a:off x="4031441" y="4321434"/>
            <a:ext cx="1302559" cy="45719"/>
          </a:xfrm>
          <a:prstGeom prst="rect">
            <a:avLst/>
          </a:prstGeom>
        </p:spPr>
      </p:pic>
    </p:spTree>
    <p:extLst>
      <p:ext uri="{BB962C8B-B14F-4D97-AF65-F5344CB8AC3E}">
        <p14:creationId xmlns:p14="http://schemas.microsoft.com/office/powerpoint/2010/main" val="3444498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824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2133600"/>
            <a:ext cx="7242175" cy="1738938"/>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25" dirty="0" smtClean="0">
                <a:solidFill>
                  <a:srgbClr val="091D5D"/>
                </a:solidFill>
                <a:latin typeface="Arial"/>
                <a:cs typeface="Arial"/>
              </a:rPr>
              <a:t>2</a:t>
            </a:r>
            <a:r>
              <a:rPr lang="en-US" sz="1400" b="1" spc="-5" dirty="0" smtClean="0">
                <a:solidFill>
                  <a:srgbClr val="091D5D"/>
                </a:solidFill>
                <a:latin typeface="Arial"/>
                <a:cs typeface="Arial"/>
              </a:rPr>
              <a:t>: Select “Include in ISP” for Objectives </a:t>
            </a:r>
          </a:p>
          <a:p>
            <a:pPr marL="12700">
              <a:lnSpc>
                <a:spcPct val="100000"/>
              </a:lnSpc>
            </a:pPr>
            <a:endParaRPr lang="en-US" sz="1200" b="1" spc="-5" dirty="0">
              <a:solidFill>
                <a:srgbClr val="091D5D"/>
              </a:solidFill>
              <a:latin typeface="Arial"/>
              <a:cs typeface="Arial"/>
            </a:endParaRPr>
          </a:p>
          <a:p>
            <a:pPr marL="12700" marR="5080">
              <a:lnSpc>
                <a:spcPct val="100000"/>
              </a:lnSpc>
            </a:pPr>
            <a:r>
              <a:rPr lang="en-US" sz="1400" dirty="0" smtClean="0">
                <a:solidFill>
                  <a:srgbClr val="091D5D"/>
                </a:solidFill>
                <a:latin typeface="Arial"/>
                <a:cs typeface="Arial"/>
              </a:rPr>
              <a:t>On </a:t>
            </a:r>
            <a:r>
              <a:rPr lang="en-US" sz="1400" dirty="0">
                <a:solidFill>
                  <a:srgbClr val="091D5D"/>
                </a:solidFill>
                <a:latin typeface="Arial"/>
                <a:cs typeface="Arial"/>
              </a:rPr>
              <a:t>the objectives switchboard, select the objectives that you would like to include in the ISP </a:t>
            </a:r>
            <a:r>
              <a:rPr lang="en-US" sz="1400" dirty="0" smtClean="0">
                <a:solidFill>
                  <a:srgbClr val="091D5D"/>
                </a:solidFill>
                <a:latin typeface="Arial"/>
                <a:cs typeface="Arial"/>
              </a:rPr>
              <a:t>Document. </a:t>
            </a:r>
          </a:p>
          <a:p>
            <a:pPr marL="12700" marR="5080">
              <a:lnSpc>
                <a:spcPct val="100000"/>
              </a:lnSpc>
            </a:pPr>
            <a:endParaRPr lang="en-US" sz="1400" dirty="0">
              <a:solidFill>
                <a:srgbClr val="091D5D"/>
              </a:solidFill>
              <a:latin typeface="Arial"/>
              <a:cs typeface="Arial"/>
            </a:endParaRPr>
          </a:p>
          <a:p>
            <a:pPr marL="12700" marR="5080">
              <a:lnSpc>
                <a:spcPct val="100000"/>
              </a:lnSpc>
            </a:pPr>
            <a:r>
              <a:rPr lang="en-US" sz="1400" dirty="0" smtClean="0">
                <a:solidFill>
                  <a:srgbClr val="091D5D"/>
                </a:solidFill>
                <a:latin typeface="Arial"/>
                <a:cs typeface="Arial"/>
              </a:rPr>
              <a:t>Only Approved </a:t>
            </a:r>
            <a:r>
              <a:rPr lang="en-US" sz="1400" dirty="0">
                <a:solidFill>
                  <a:srgbClr val="091D5D"/>
                </a:solidFill>
                <a:latin typeface="Arial"/>
                <a:cs typeface="Arial"/>
              </a:rPr>
              <a:t>objectives can be included in the ISP document </a:t>
            </a:r>
            <a:r>
              <a:rPr lang="en-US" sz="1400" dirty="0" smtClean="0">
                <a:solidFill>
                  <a:srgbClr val="091D5D"/>
                </a:solidFill>
                <a:latin typeface="Arial"/>
                <a:cs typeface="Arial"/>
              </a:rPr>
              <a:t>once the </a:t>
            </a:r>
            <a:r>
              <a:rPr lang="en-US" sz="1400" dirty="0">
                <a:solidFill>
                  <a:srgbClr val="091D5D"/>
                </a:solidFill>
                <a:latin typeface="Arial"/>
                <a:cs typeface="Arial"/>
              </a:rPr>
              <a:t>Actual </a:t>
            </a:r>
            <a:r>
              <a:rPr lang="en-US" sz="1400" dirty="0" smtClean="0">
                <a:solidFill>
                  <a:srgbClr val="091D5D"/>
                </a:solidFill>
                <a:latin typeface="Arial"/>
                <a:cs typeface="Arial"/>
              </a:rPr>
              <a:t>Meeting </a:t>
            </a:r>
            <a:r>
              <a:rPr lang="en-US" sz="1400" dirty="0">
                <a:solidFill>
                  <a:srgbClr val="091D5D"/>
                </a:solidFill>
                <a:latin typeface="Arial"/>
                <a:cs typeface="Arial"/>
              </a:rPr>
              <a:t>D</a:t>
            </a:r>
            <a:r>
              <a:rPr lang="en-US" sz="1400" dirty="0" smtClean="0">
                <a:solidFill>
                  <a:srgbClr val="091D5D"/>
                </a:solidFill>
                <a:latin typeface="Arial"/>
                <a:cs typeface="Arial"/>
              </a:rPr>
              <a:t>ate </a:t>
            </a:r>
            <a:r>
              <a:rPr lang="en-US" sz="1400" dirty="0">
                <a:solidFill>
                  <a:srgbClr val="091D5D"/>
                </a:solidFill>
                <a:latin typeface="Arial"/>
                <a:cs typeface="Arial"/>
              </a:rPr>
              <a:t>for the plan is </a:t>
            </a:r>
            <a:r>
              <a:rPr lang="en-US" sz="1400" dirty="0" smtClean="0">
                <a:solidFill>
                  <a:srgbClr val="091D5D"/>
                </a:solidFill>
                <a:latin typeface="Arial"/>
                <a:cs typeface="Arial"/>
              </a:rPr>
              <a:t>available.</a:t>
            </a:r>
          </a:p>
          <a:p>
            <a:pPr marL="12700" marR="5080">
              <a:lnSpc>
                <a:spcPct val="100000"/>
              </a:lnSpc>
              <a:spcBef>
                <a:spcPts val="605"/>
              </a:spcBef>
            </a:pPr>
            <a:endParaRPr lang="en-US" sz="1200" dirty="0" smtClean="0">
              <a:solidFill>
                <a:srgbClr val="091D5D"/>
              </a:solidFill>
              <a:latin typeface="Arial"/>
              <a:cs typeface="Arial"/>
            </a:endParaRPr>
          </a:p>
        </p:txBody>
      </p:sp>
      <p:sp>
        <p:nvSpPr>
          <p:cNvPr id="34"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Initiate a Progress Summary </a:t>
            </a:r>
            <a:endParaRPr spc="-5" dirty="0"/>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24</a:t>
            </a:fld>
            <a:endParaRPr lang="en-US" dirty="0"/>
          </a:p>
        </p:txBody>
      </p:sp>
      <p:grpSp>
        <p:nvGrpSpPr>
          <p:cNvPr id="41" name="Group 40"/>
          <p:cNvGrpSpPr/>
          <p:nvPr/>
        </p:nvGrpSpPr>
        <p:grpSpPr>
          <a:xfrm>
            <a:off x="1779651" y="990600"/>
            <a:ext cx="5584698" cy="972089"/>
            <a:chOff x="2356104" y="1143000"/>
            <a:chExt cx="5584698" cy="879475"/>
          </a:xfrm>
          <a:noFill/>
        </p:grpSpPr>
        <p:grpSp>
          <p:nvGrpSpPr>
            <p:cNvPr id="42" name="Group 41"/>
            <p:cNvGrpSpPr/>
            <p:nvPr/>
          </p:nvGrpSpPr>
          <p:grpSpPr>
            <a:xfrm>
              <a:off x="2356104" y="1143000"/>
              <a:ext cx="990600" cy="879475"/>
              <a:chOff x="2971800" y="1143000"/>
              <a:chExt cx="990600" cy="879475"/>
            </a:xfrm>
            <a:grpFill/>
          </p:grpSpPr>
          <p:sp>
            <p:nvSpPr>
              <p:cNvPr id="5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2971800" y="1143000"/>
                <a:ext cx="9906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Click </a:t>
                </a:r>
              </a:p>
              <a:p>
                <a:pPr algn="ctr">
                  <a:lnSpc>
                    <a:spcPct val="100000"/>
                  </a:lnSpc>
                </a:pPr>
                <a:r>
                  <a:rPr lang="en-US" sz="1000" spc="-15" dirty="0" smtClean="0">
                    <a:solidFill>
                      <a:srgbClr val="1F497D"/>
                    </a:solidFill>
                    <a:latin typeface="Arial"/>
                    <a:cs typeface="Arial"/>
                  </a:rPr>
                  <a:t>“Objectives</a:t>
                </a:r>
                <a:r>
                  <a:rPr lang="en-US" sz="1000" spc="-15" dirty="0">
                    <a:solidFill>
                      <a:srgbClr val="1F497D"/>
                    </a:solidFill>
                    <a:latin typeface="Arial"/>
                    <a:cs typeface="Arial"/>
                  </a:rPr>
                  <a:t>” tab</a:t>
                </a:r>
                <a:endParaRPr sz="1000" spc="-15" dirty="0">
                  <a:solidFill>
                    <a:srgbClr val="1F497D"/>
                  </a:solidFill>
                  <a:latin typeface="Arial"/>
                  <a:cs typeface="Arial"/>
                </a:endParaRPr>
              </a:p>
            </p:txBody>
          </p:sp>
        </p:grpSp>
        <p:grpSp>
          <p:nvGrpSpPr>
            <p:cNvPr id="43" name="Group 42"/>
            <p:cNvGrpSpPr/>
            <p:nvPr/>
          </p:nvGrpSpPr>
          <p:grpSpPr>
            <a:xfrm>
              <a:off x="3516630" y="1143000"/>
              <a:ext cx="982980" cy="879475"/>
              <a:chOff x="4075176" y="1143000"/>
              <a:chExt cx="982980" cy="879475"/>
            </a:xfrm>
            <a:grpFill/>
          </p:grpSpPr>
          <p:sp>
            <p:nvSpPr>
              <p:cNvPr id="5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8" name="object 19"/>
              <p:cNvSpPr txBox="1"/>
              <p:nvPr/>
            </p:nvSpPr>
            <p:spPr>
              <a:xfrm>
                <a:off x="4114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“Include in ISP” for Objectives</a:t>
                </a:r>
                <a:endParaRPr sz="1000" dirty="0">
                  <a:latin typeface="Arial"/>
                  <a:cs typeface="Arial"/>
                </a:endParaRPr>
              </a:p>
            </p:txBody>
          </p:sp>
        </p:grpSp>
        <p:grpSp>
          <p:nvGrpSpPr>
            <p:cNvPr id="44" name="Group 43"/>
            <p:cNvGrpSpPr/>
            <p:nvPr/>
          </p:nvGrpSpPr>
          <p:grpSpPr>
            <a:xfrm>
              <a:off x="4669536" y="1143000"/>
              <a:ext cx="982980" cy="879475"/>
              <a:chOff x="5218176" y="1143000"/>
              <a:chExt cx="982980" cy="879475"/>
            </a:xfrm>
            <a:grpFill/>
          </p:grpSpPr>
          <p:sp>
            <p:nvSpPr>
              <p:cNvPr id="5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“PS Frequency” drop-down option</a:t>
                </a:r>
              </a:p>
            </p:txBody>
          </p:sp>
        </p:grpSp>
        <p:grpSp>
          <p:nvGrpSpPr>
            <p:cNvPr id="45" name="Group 44"/>
            <p:cNvGrpSpPr/>
            <p:nvPr/>
          </p:nvGrpSpPr>
          <p:grpSpPr>
            <a:xfrm>
              <a:off x="5822442" y="1143000"/>
              <a:ext cx="982980" cy="879475"/>
              <a:chOff x="6408420" y="1143000"/>
              <a:chExt cx="982980" cy="879475"/>
            </a:xfrm>
            <a:grp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400" cy="835362"/>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4</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Click “Include in ISP document and </a:t>
                </a:r>
                <a:r>
                  <a:rPr lang="en-US" sz="1000" spc="-10">
                    <a:solidFill>
                      <a:srgbClr val="1F497D"/>
                    </a:solidFill>
                    <a:latin typeface="Arial"/>
                    <a:cs typeface="Arial"/>
                  </a:rPr>
                  <a:t>Initiate </a:t>
                </a:r>
                <a:r>
                  <a:rPr lang="en-US" sz="1000" spc="-10" smtClean="0">
                    <a:solidFill>
                      <a:srgbClr val="1F497D"/>
                    </a:solidFill>
                    <a:latin typeface="Arial"/>
                    <a:cs typeface="Arial"/>
                  </a:rPr>
                  <a:t>Progress Summary ”</a:t>
                </a:r>
                <a:endParaRPr lang="en-US" sz="1000" dirty="0">
                  <a:latin typeface="Arial"/>
                  <a:cs typeface="Arial"/>
                </a:endParaRPr>
              </a:p>
            </p:txBody>
          </p:sp>
        </p:grpSp>
        <p:cxnSp>
          <p:nvCxnSpPr>
            <p:cNvPr id="46" name="Straight Arrow Connector 45"/>
            <p:cNvCxnSpPr/>
            <p:nvPr/>
          </p:nvCxnSpPr>
          <p:spPr>
            <a:xfrm>
              <a:off x="334518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49808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6509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957822" y="1143000"/>
              <a:ext cx="982980" cy="879475"/>
              <a:chOff x="6408420" y="1143000"/>
              <a:chExt cx="982980" cy="879475"/>
            </a:xfrm>
            <a:grp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400" cy="83536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Navigate to Progress Summary Review Switchboard</a:t>
                </a:r>
                <a:endParaRPr lang="en-US" sz="1000" dirty="0">
                  <a:latin typeface="Arial"/>
                  <a:cs typeface="Arial"/>
                </a:endParaRPr>
              </a:p>
            </p:txBody>
          </p:sp>
        </p:grpSp>
        <p:cxnSp>
          <p:nvCxnSpPr>
            <p:cNvPr id="50" name="Straight Arrow Connector 49"/>
            <p:cNvCxnSpPr/>
            <p:nvPr/>
          </p:nvCxnSpPr>
          <p:spPr>
            <a:xfrm>
              <a:off x="678637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14436" name="Picture 420" descr="C:\Users\JPROIE~1\AppData\Local\Temp\SNAGHTML423a6d9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475" y="3781424"/>
            <a:ext cx="8401050" cy="2924176"/>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p:cNvCxnSpPr/>
          <p:nvPr/>
        </p:nvCxnSpPr>
        <p:spPr>
          <a:xfrm flipV="1">
            <a:off x="914400" y="4191000"/>
            <a:ext cx="0" cy="76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8"/>
          <a:stretch>
            <a:fillRect/>
          </a:stretch>
        </p:blipFill>
        <p:spPr>
          <a:xfrm>
            <a:off x="304800" y="3657600"/>
            <a:ext cx="1249907" cy="533400"/>
          </a:xfrm>
          <a:prstGeom prst="rect">
            <a:avLst/>
          </a:prstGeom>
        </p:spPr>
      </p:pic>
      <p:sp>
        <p:nvSpPr>
          <p:cNvPr id="35" name="object 6"/>
          <p:cNvSpPr/>
          <p:nvPr/>
        </p:nvSpPr>
        <p:spPr>
          <a:xfrm>
            <a:off x="304800" y="3657600"/>
            <a:ext cx="1219200" cy="5334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pPr algn="ctr"/>
            <a:endParaRPr dirty="0"/>
          </a:p>
        </p:txBody>
      </p:sp>
      <p:sp>
        <p:nvSpPr>
          <p:cNvPr id="28" name="object 6"/>
          <p:cNvSpPr/>
          <p:nvPr/>
        </p:nvSpPr>
        <p:spPr>
          <a:xfrm>
            <a:off x="609600" y="4343400"/>
            <a:ext cx="685800" cy="3048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pPr algn="ctr"/>
            <a:endParaRPr dirty="0"/>
          </a:p>
        </p:txBody>
      </p:sp>
    </p:spTree>
    <p:extLst>
      <p:ext uri="{BB962C8B-B14F-4D97-AF65-F5344CB8AC3E}">
        <p14:creationId xmlns:p14="http://schemas.microsoft.com/office/powerpoint/2010/main" val="2923555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926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2133600"/>
            <a:ext cx="7967345" cy="1261884"/>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3</a:t>
            </a:r>
            <a:r>
              <a:rPr sz="1400" b="1" dirty="0" smtClean="0">
                <a:solidFill>
                  <a:srgbClr val="091D5D"/>
                </a:solidFill>
                <a:latin typeface="Arial"/>
                <a:cs typeface="Arial"/>
              </a:rPr>
              <a:t>:</a:t>
            </a:r>
            <a:r>
              <a:rPr lang="en-US" sz="1400" b="1" dirty="0" smtClean="0">
                <a:solidFill>
                  <a:srgbClr val="091D5D"/>
                </a:solidFill>
                <a:latin typeface="Arial"/>
                <a:cs typeface="Arial"/>
              </a:rPr>
              <a:t> In the PS Frequency column, use the drop-down to set frequency</a:t>
            </a:r>
            <a:endParaRPr lang="en-US" sz="1400" dirty="0" smtClean="0">
              <a:latin typeface="Arial"/>
              <a:cs typeface="Arial"/>
            </a:endParaRPr>
          </a:p>
          <a:p>
            <a:pPr marL="12700">
              <a:lnSpc>
                <a:spcPct val="100000"/>
              </a:lnSpc>
            </a:pPr>
            <a:endParaRPr lang="en-US" sz="1200" dirty="0" smtClean="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The </a:t>
            </a:r>
            <a:r>
              <a:rPr lang="en-US" sz="1400" dirty="0">
                <a:solidFill>
                  <a:srgbClr val="091D5D"/>
                </a:solidFill>
                <a:latin typeface="Arial"/>
                <a:cs typeface="Arial"/>
              </a:rPr>
              <a:t>two options </a:t>
            </a:r>
            <a:r>
              <a:rPr lang="en-US" sz="1400" dirty="0" smtClean="0">
                <a:solidFill>
                  <a:srgbClr val="091D5D"/>
                </a:solidFill>
                <a:latin typeface="Arial"/>
                <a:cs typeface="Arial"/>
              </a:rPr>
              <a:t>in the “PS </a:t>
            </a:r>
            <a:r>
              <a:rPr lang="en-US" sz="1400" dirty="0">
                <a:solidFill>
                  <a:srgbClr val="091D5D"/>
                </a:solidFill>
                <a:latin typeface="Arial"/>
                <a:cs typeface="Arial"/>
              </a:rPr>
              <a:t>Frequency</a:t>
            </a:r>
            <a:r>
              <a:rPr lang="en-US" sz="1400" dirty="0" smtClean="0">
                <a:solidFill>
                  <a:srgbClr val="091D5D"/>
                </a:solidFill>
                <a:latin typeface="Arial"/>
                <a:cs typeface="Arial"/>
              </a:rPr>
              <a:t>” column </a:t>
            </a:r>
            <a:r>
              <a:rPr lang="en-US" sz="1400" dirty="0">
                <a:solidFill>
                  <a:srgbClr val="091D5D"/>
                </a:solidFill>
                <a:latin typeface="Arial"/>
                <a:cs typeface="Arial"/>
              </a:rPr>
              <a:t>are “Semi-annual” or “Quarterly.” </a:t>
            </a:r>
          </a:p>
          <a:p>
            <a:pPr marL="641350" lvl="1" indent="-171450">
              <a:buFont typeface="Arial" panose="020B0604020202020204" pitchFamily="34" charset="0"/>
              <a:buChar char="•"/>
            </a:pPr>
            <a:r>
              <a:rPr lang="en-US" sz="1400" dirty="0" smtClean="0">
                <a:solidFill>
                  <a:srgbClr val="091D5D"/>
                </a:solidFill>
                <a:latin typeface="Arial"/>
                <a:cs typeface="Arial"/>
              </a:rPr>
              <a:t>The system defaults to “Semi-Annual.”</a:t>
            </a:r>
          </a:p>
          <a:p>
            <a:pPr marL="641350" lvl="1" indent="-171450">
              <a:buFont typeface="Arial" panose="020B0604020202020204" pitchFamily="34" charset="0"/>
              <a:buChar char="•"/>
            </a:pPr>
            <a:r>
              <a:rPr lang="en-US" sz="1400" dirty="0" smtClean="0">
                <a:solidFill>
                  <a:srgbClr val="091D5D"/>
                </a:solidFill>
                <a:latin typeface="Arial"/>
                <a:cs typeface="Arial"/>
              </a:rPr>
              <a:t>If </a:t>
            </a:r>
            <a:r>
              <a:rPr lang="en-US" sz="1400" dirty="0">
                <a:solidFill>
                  <a:srgbClr val="091D5D"/>
                </a:solidFill>
                <a:latin typeface="Arial"/>
                <a:cs typeface="Arial"/>
              </a:rPr>
              <a:t>Semi-Annual is selected, Providers will be required to complete two </a:t>
            </a:r>
            <a:r>
              <a:rPr lang="en-US" sz="1400" dirty="0" smtClean="0">
                <a:solidFill>
                  <a:srgbClr val="091D5D"/>
                </a:solidFill>
                <a:latin typeface="Arial"/>
                <a:cs typeface="Arial"/>
              </a:rPr>
              <a:t>Progress Summaries– </a:t>
            </a:r>
            <a:r>
              <a:rPr lang="en-US" sz="1400" dirty="0">
                <a:solidFill>
                  <a:srgbClr val="091D5D"/>
                </a:solidFill>
                <a:latin typeface="Arial"/>
                <a:cs typeface="Arial"/>
              </a:rPr>
              <a:t>a semi annual </a:t>
            </a:r>
            <a:r>
              <a:rPr lang="en-US" sz="1400" dirty="0" smtClean="0">
                <a:solidFill>
                  <a:srgbClr val="091D5D"/>
                </a:solidFill>
                <a:latin typeface="Arial"/>
                <a:cs typeface="Arial"/>
              </a:rPr>
              <a:t>Progress Summary and </a:t>
            </a:r>
            <a:r>
              <a:rPr lang="en-US" sz="1400" dirty="0">
                <a:solidFill>
                  <a:srgbClr val="091D5D"/>
                </a:solidFill>
                <a:latin typeface="Arial"/>
                <a:cs typeface="Arial"/>
              </a:rPr>
              <a:t>an annual </a:t>
            </a:r>
            <a:r>
              <a:rPr lang="en-US" sz="1400" dirty="0" smtClean="0">
                <a:solidFill>
                  <a:srgbClr val="091D5D"/>
                </a:solidFill>
                <a:latin typeface="Arial"/>
                <a:cs typeface="Arial"/>
              </a:rPr>
              <a:t>Progress Summary </a:t>
            </a:r>
            <a:r>
              <a:rPr lang="en-US" sz="1200" dirty="0" smtClean="0">
                <a:solidFill>
                  <a:srgbClr val="091D5D"/>
                </a:solidFill>
                <a:latin typeface="Arial"/>
                <a:cs typeface="Arial"/>
              </a:rPr>
              <a:t>.</a:t>
            </a:r>
            <a:endParaRPr lang="en-US" sz="1200" dirty="0">
              <a:solidFill>
                <a:srgbClr val="091D5D"/>
              </a:solidFill>
              <a:latin typeface="Arial"/>
              <a:cs typeface="Arial"/>
            </a:endParaRPr>
          </a:p>
        </p:txBody>
      </p:sp>
      <p:pic>
        <p:nvPicPr>
          <p:cNvPr id="9" name="Picture 8"/>
          <p:cNvPicPr>
            <a:picLocks noChangeAspect="1"/>
          </p:cNvPicPr>
          <p:nvPr/>
        </p:nvPicPr>
        <p:blipFill>
          <a:blip r:embed="rId7"/>
          <a:stretch>
            <a:fillRect/>
          </a:stretch>
        </p:blipFill>
        <p:spPr>
          <a:xfrm>
            <a:off x="368444" y="3810000"/>
            <a:ext cx="8407113" cy="2926334"/>
          </a:xfrm>
          <a:prstGeom prst="rect">
            <a:avLst/>
          </a:prstGeom>
        </p:spPr>
      </p:pic>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Initiate a Progress Summary </a:t>
            </a:r>
            <a:endParaRPr spc="-5" dirty="0"/>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25</a:t>
            </a:fld>
            <a:endParaRPr lang="en-US" dirty="0"/>
          </a:p>
        </p:txBody>
      </p:sp>
      <p:cxnSp>
        <p:nvCxnSpPr>
          <p:cNvPr id="40" name="Straight Arrow Connector 39"/>
          <p:cNvCxnSpPr/>
          <p:nvPr/>
        </p:nvCxnSpPr>
        <p:spPr>
          <a:xfrm flipV="1">
            <a:off x="6858000" y="3810000"/>
            <a:ext cx="0" cy="10668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1779651" y="990600"/>
            <a:ext cx="5584698" cy="972089"/>
            <a:chOff x="2356104" y="1143000"/>
            <a:chExt cx="5584698" cy="879475"/>
          </a:xfrm>
          <a:noFill/>
        </p:grpSpPr>
        <p:grpSp>
          <p:nvGrpSpPr>
            <p:cNvPr id="41" name="Group 40"/>
            <p:cNvGrpSpPr/>
            <p:nvPr/>
          </p:nvGrpSpPr>
          <p:grpSpPr>
            <a:xfrm>
              <a:off x="2356104" y="1143000"/>
              <a:ext cx="990600" cy="879475"/>
              <a:chOff x="2971800" y="1143000"/>
              <a:chExt cx="990600" cy="879475"/>
            </a:xfrm>
            <a:grpFill/>
          </p:grpSpPr>
          <p:sp>
            <p:nvSpPr>
              <p:cNvPr id="5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2971800" y="1143000"/>
                <a:ext cx="9906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Click </a:t>
                </a:r>
              </a:p>
              <a:p>
                <a:pPr algn="ctr">
                  <a:lnSpc>
                    <a:spcPct val="100000"/>
                  </a:lnSpc>
                </a:pPr>
                <a:r>
                  <a:rPr lang="en-US" sz="1000" spc="-15" dirty="0" smtClean="0">
                    <a:solidFill>
                      <a:srgbClr val="1F497D"/>
                    </a:solidFill>
                    <a:latin typeface="Arial"/>
                    <a:cs typeface="Arial"/>
                  </a:rPr>
                  <a:t>“Objectives</a:t>
                </a:r>
                <a:r>
                  <a:rPr lang="en-US" sz="1000" spc="-15" dirty="0">
                    <a:solidFill>
                      <a:srgbClr val="1F497D"/>
                    </a:solidFill>
                    <a:latin typeface="Arial"/>
                    <a:cs typeface="Arial"/>
                  </a:rPr>
                  <a:t>” tab</a:t>
                </a:r>
                <a:endParaRPr sz="1000" spc="-15" dirty="0">
                  <a:solidFill>
                    <a:srgbClr val="1F497D"/>
                  </a:solidFill>
                  <a:latin typeface="Arial"/>
                  <a:cs typeface="Arial"/>
                </a:endParaRPr>
              </a:p>
            </p:txBody>
          </p:sp>
        </p:grpSp>
        <p:grpSp>
          <p:nvGrpSpPr>
            <p:cNvPr id="42" name="Group 41"/>
            <p:cNvGrpSpPr/>
            <p:nvPr/>
          </p:nvGrpSpPr>
          <p:grpSpPr>
            <a:xfrm>
              <a:off x="3516630" y="1143000"/>
              <a:ext cx="982980" cy="879475"/>
              <a:chOff x="4075176" y="1143000"/>
              <a:chExt cx="982980" cy="879475"/>
            </a:xfrm>
            <a:grpFill/>
          </p:grpSpPr>
          <p:sp>
            <p:nvSpPr>
              <p:cNvPr id="56"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4114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“Include in ISP” for Objectives</a:t>
                </a:r>
                <a:endParaRPr sz="1000" dirty="0">
                  <a:latin typeface="Arial"/>
                  <a:cs typeface="Arial"/>
                </a:endParaRPr>
              </a:p>
            </p:txBody>
          </p:sp>
        </p:grpSp>
        <p:grpSp>
          <p:nvGrpSpPr>
            <p:cNvPr id="43" name="Group 42"/>
            <p:cNvGrpSpPr/>
            <p:nvPr/>
          </p:nvGrpSpPr>
          <p:grpSpPr>
            <a:xfrm>
              <a:off x="4669536" y="1143000"/>
              <a:ext cx="982980" cy="879475"/>
              <a:chOff x="5218176" y="1143000"/>
              <a:chExt cx="982980" cy="879475"/>
            </a:xfrm>
            <a:grpFill/>
          </p:grpSpPr>
          <p:sp>
            <p:nvSpPr>
              <p:cNvPr id="5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5"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“PS Frequency” drop-down option</a:t>
                </a:r>
              </a:p>
            </p:txBody>
          </p:sp>
        </p:grpSp>
        <p:grpSp>
          <p:nvGrpSpPr>
            <p:cNvPr id="44" name="Group 43"/>
            <p:cNvGrpSpPr/>
            <p:nvPr/>
          </p:nvGrpSpPr>
          <p:grpSpPr>
            <a:xfrm>
              <a:off x="5822442"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835362"/>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4</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Click “Include in ISP document and </a:t>
                </a:r>
                <a:r>
                  <a:rPr lang="en-US" sz="1000" spc="-10">
                    <a:solidFill>
                      <a:srgbClr val="1F497D"/>
                    </a:solidFill>
                    <a:latin typeface="Arial"/>
                    <a:cs typeface="Arial"/>
                  </a:rPr>
                  <a:t>Initiate </a:t>
                </a:r>
                <a:r>
                  <a:rPr lang="en-US" sz="1000" spc="-10" smtClean="0">
                    <a:solidFill>
                      <a:srgbClr val="1F497D"/>
                    </a:solidFill>
                    <a:latin typeface="Arial"/>
                    <a:cs typeface="Arial"/>
                  </a:rPr>
                  <a:t>Progress Summary ”</a:t>
                </a:r>
                <a:endParaRPr lang="en-US" sz="1000" dirty="0">
                  <a:latin typeface="Arial"/>
                  <a:cs typeface="Arial"/>
                </a:endParaRPr>
              </a:p>
            </p:txBody>
          </p:sp>
        </p:grpSp>
        <p:cxnSp>
          <p:nvCxnSpPr>
            <p:cNvPr id="45" name="Straight Arrow Connector 44"/>
            <p:cNvCxnSpPr/>
            <p:nvPr/>
          </p:nvCxnSpPr>
          <p:spPr>
            <a:xfrm>
              <a:off x="334518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49808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6509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957822" y="1143000"/>
              <a:ext cx="982980" cy="879475"/>
              <a:chOff x="6408420" y="1143000"/>
              <a:chExt cx="982980" cy="879475"/>
            </a:xfrm>
            <a:grpFill/>
          </p:grpSpPr>
          <p:sp>
            <p:nvSpPr>
              <p:cNvPr id="5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6442710" y="1143000"/>
                <a:ext cx="914400" cy="83536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Navigate to Progress Summary Review Switchboard</a:t>
                </a:r>
                <a:endParaRPr lang="en-US" sz="1000" dirty="0">
                  <a:latin typeface="Arial"/>
                  <a:cs typeface="Arial"/>
                </a:endParaRPr>
              </a:p>
            </p:txBody>
          </p:sp>
        </p:grpSp>
        <p:cxnSp>
          <p:nvCxnSpPr>
            <p:cNvPr id="49" name="Straight Arrow Connector 48"/>
            <p:cNvCxnSpPr/>
            <p:nvPr/>
          </p:nvCxnSpPr>
          <p:spPr>
            <a:xfrm>
              <a:off x="678637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nvPicPr>
        <p:blipFill>
          <a:blip r:embed="rId8"/>
          <a:stretch>
            <a:fillRect/>
          </a:stretch>
        </p:blipFill>
        <p:spPr>
          <a:xfrm>
            <a:off x="6267600" y="3442000"/>
            <a:ext cx="1200000" cy="368000"/>
          </a:xfrm>
          <a:prstGeom prst="rect">
            <a:avLst/>
          </a:prstGeom>
          <a:ln w="38100">
            <a:solidFill>
              <a:srgbClr val="00A1DE"/>
            </a:solidFill>
          </a:ln>
        </p:spPr>
      </p:pic>
    </p:spTree>
    <p:extLst>
      <p:ext uri="{BB962C8B-B14F-4D97-AF65-F5344CB8AC3E}">
        <p14:creationId xmlns:p14="http://schemas.microsoft.com/office/powerpoint/2010/main" val="3224385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7271787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0295"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00215" name="Picture 183" descr="C:\Users\ZZIMME~1\AppData\Local\Temp\SNAGHTMLaa8be7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444" y="3657600"/>
            <a:ext cx="8407113" cy="3070424"/>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2133600"/>
            <a:ext cx="7967345" cy="1046440"/>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3</a:t>
            </a:r>
            <a:r>
              <a:rPr sz="1400" b="1" dirty="0" smtClean="0">
                <a:solidFill>
                  <a:srgbClr val="091D5D"/>
                </a:solidFill>
                <a:latin typeface="Arial"/>
                <a:cs typeface="Arial"/>
              </a:rPr>
              <a:t>:</a:t>
            </a:r>
            <a:r>
              <a:rPr lang="en-US" sz="1400" b="1" dirty="0" smtClean="0">
                <a:solidFill>
                  <a:srgbClr val="091D5D"/>
                </a:solidFill>
                <a:latin typeface="Arial"/>
                <a:cs typeface="Arial"/>
              </a:rPr>
              <a:t> In the PS Frequency column, use the drop-down to set frequency</a:t>
            </a:r>
            <a:endParaRPr lang="en-US" sz="1400" dirty="0" smtClean="0">
              <a:latin typeface="Arial"/>
              <a:cs typeface="Arial"/>
            </a:endParaRPr>
          </a:p>
          <a:p>
            <a:pPr marL="12700">
              <a:lnSpc>
                <a:spcPct val="100000"/>
              </a:lnSpc>
            </a:pPr>
            <a:endParaRPr lang="en-US" sz="1200" dirty="0" smtClean="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The </a:t>
            </a:r>
            <a:r>
              <a:rPr lang="en-US" sz="1400" dirty="0">
                <a:solidFill>
                  <a:srgbClr val="091D5D"/>
                </a:solidFill>
                <a:latin typeface="Arial"/>
                <a:cs typeface="Arial"/>
              </a:rPr>
              <a:t>two options </a:t>
            </a:r>
            <a:r>
              <a:rPr lang="en-US" sz="1400" dirty="0" smtClean="0">
                <a:solidFill>
                  <a:srgbClr val="091D5D"/>
                </a:solidFill>
                <a:latin typeface="Arial"/>
                <a:cs typeface="Arial"/>
              </a:rPr>
              <a:t>in the “PS Frequency” column </a:t>
            </a:r>
            <a:r>
              <a:rPr lang="en-US" sz="1400" dirty="0">
                <a:solidFill>
                  <a:srgbClr val="091D5D"/>
                </a:solidFill>
                <a:latin typeface="Arial"/>
                <a:cs typeface="Arial"/>
              </a:rPr>
              <a:t>are “Semi-annual” or “Quarterly.” </a:t>
            </a:r>
          </a:p>
          <a:p>
            <a:pPr marL="641350" lvl="1" indent="-171450">
              <a:buFont typeface="Arial" panose="020B0604020202020204" pitchFamily="34" charset="0"/>
              <a:buChar char="•"/>
            </a:pPr>
            <a:r>
              <a:rPr lang="en-US" sz="1400" dirty="0">
                <a:solidFill>
                  <a:srgbClr val="091D5D"/>
                </a:solidFill>
                <a:latin typeface="Arial"/>
                <a:cs typeface="Arial"/>
              </a:rPr>
              <a:t>If Quarterly is selected, Providers will be required to complete four </a:t>
            </a:r>
            <a:r>
              <a:rPr lang="en-US" sz="1400" dirty="0" smtClean="0">
                <a:solidFill>
                  <a:srgbClr val="091D5D"/>
                </a:solidFill>
                <a:latin typeface="Arial"/>
                <a:cs typeface="Arial"/>
              </a:rPr>
              <a:t>Progress Summaries </a:t>
            </a:r>
            <a:r>
              <a:rPr lang="en-US" sz="1400" dirty="0">
                <a:solidFill>
                  <a:srgbClr val="091D5D"/>
                </a:solidFill>
                <a:latin typeface="Arial"/>
                <a:cs typeface="Arial"/>
              </a:rPr>
              <a:t>throughout the </a:t>
            </a:r>
            <a:r>
              <a:rPr lang="en-US" sz="1400" dirty="0" smtClean="0">
                <a:solidFill>
                  <a:srgbClr val="091D5D"/>
                </a:solidFill>
                <a:latin typeface="Arial"/>
                <a:cs typeface="Arial"/>
              </a:rPr>
              <a:t>year: </a:t>
            </a:r>
            <a:r>
              <a:rPr lang="en-US" sz="1400" dirty="0">
                <a:solidFill>
                  <a:srgbClr val="091D5D"/>
                </a:solidFill>
                <a:latin typeface="Arial"/>
                <a:cs typeface="Arial"/>
              </a:rPr>
              <a:t>– Quarter 1, Semi-Annual, Quarter 3 and Annual</a:t>
            </a:r>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Initiate a Progress Summary </a:t>
            </a:r>
            <a:endParaRPr spc="-5" dirty="0"/>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26</a:t>
            </a:fld>
            <a:endParaRPr lang="en-US" dirty="0"/>
          </a:p>
        </p:txBody>
      </p:sp>
      <p:grpSp>
        <p:nvGrpSpPr>
          <p:cNvPr id="103" name="Group 102"/>
          <p:cNvGrpSpPr/>
          <p:nvPr/>
        </p:nvGrpSpPr>
        <p:grpSpPr>
          <a:xfrm>
            <a:off x="1779651" y="990600"/>
            <a:ext cx="5584698" cy="972089"/>
            <a:chOff x="2356104" y="1143000"/>
            <a:chExt cx="5584698" cy="879475"/>
          </a:xfrm>
          <a:noFill/>
        </p:grpSpPr>
        <p:grpSp>
          <p:nvGrpSpPr>
            <p:cNvPr id="104" name="Group 103"/>
            <p:cNvGrpSpPr/>
            <p:nvPr/>
          </p:nvGrpSpPr>
          <p:grpSpPr>
            <a:xfrm>
              <a:off x="2356104" y="1143000"/>
              <a:ext cx="990600" cy="879475"/>
              <a:chOff x="2971800" y="1143000"/>
              <a:chExt cx="990600" cy="879475"/>
            </a:xfrm>
            <a:grpFill/>
          </p:grpSpPr>
          <p:sp>
            <p:nvSpPr>
              <p:cNvPr id="12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22" name="object 19"/>
              <p:cNvSpPr txBox="1"/>
              <p:nvPr/>
            </p:nvSpPr>
            <p:spPr>
              <a:xfrm>
                <a:off x="2971800" y="1143000"/>
                <a:ext cx="9906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Click </a:t>
                </a:r>
              </a:p>
              <a:p>
                <a:pPr algn="ctr">
                  <a:lnSpc>
                    <a:spcPct val="100000"/>
                  </a:lnSpc>
                </a:pPr>
                <a:r>
                  <a:rPr lang="en-US" sz="1000" spc="-15" dirty="0" smtClean="0">
                    <a:solidFill>
                      <a:srgbClr val="1F497D"/>
                    </a:solidFill>
                    <a:latin typeface="Arial"/>
                    <a:cs typeface="Arial"/>
                  </a:rPr>
                  <a:t>“Objectives</a:t>
                </a:r>
                <a:r>
                  <a:rPr lang="en-US" sz="1000" spc="-15" dirty="0">
                    <a:solidFill>
                      <a:srgbClr val="1F497D"/>
                    </a:solidFill>
                    <a:latin typeface="Arial"/>
                    <a:cs typeface="Arial"/>
                  </a:rPr>
                  <a:t>” tab</a:t>
                </a:r>
                <a:endParaRPr sz="1000" spc="-15" dirty="0">
                  <a:solidFill>
                    <a:srgbClr val="1F497D"/>
                  </a:solidFill>
                  <a:latin typeface="Arial"/>
                  <a:cs typeface="Arial"/>
                </a:endParaRPr>
              </a:p>
            </p:txBody>
          </p:sp>
        </p:grpSp>
        <p:grpSp>
          <p:nvGrpSpPr>
            <p:cNvPr id="105" name="Group 104"/>
            <p:cNvGrpSpPr/>
            <p:nvPr/>
          </p:nvGrpSpPr>
          <p:grpSpPr>
            <a:xfrm>
              <a:off x="3516630" y="1143000"/>
              <a:ext cx="982980" cy="879475"/>
              <a:chOff x="4075176" y="1143000"/>
              <a:chExt cx="982980" cy="879475"/>
            </a:xfrm>
            <a:grpFill/>
          </p:grpSpPr>
          <p:sp>
            <p:nvSpPr>
              <p:cNvPr id="11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20" name="object 19"/>
              <p:cNvSpPr txBox="1"/>
              <p:nvPr/>
            </p:nvSpPr>
            <p:spPr>
              <a:xfrm>
                <a:off x="4114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“Include in ISP” for Objectives</a:t>
                </a:r>
                <a:endParaRPr sz="1000" dirty="0">
                  <a:latin typeface="Arial"/>
                  <a:cs typeface="Arial"/>
                </a:endParaRPr>
              </a:p>
            </p:txBody>
          </p:sp>
        </p:grpSp>
        <p:grpSp>
          <p:nvGrpSpPr>
            <p:cNvPr id="106" name="Group 105"/>
            <p:cNvGrpSpPr/>
            <p:nvPr/>
          </p:nvGrpSpPr>
          <p:grpSpPr>
            <a:xfrm>
              <a:off x="4669536" y="1143000"/>
              <a:ext cx="982980" cy="879475"/>
              <a:chOff x="5218176" y="1143000"/>
              <a:chExt cx="982980" cy="879475"/>
            </a:xfrm>
            <a:grpFill/>
          </p:grpSpPr>
          <p:sp>
            <p:nvSpPr>
              <p:cNvPr id="11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118"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“PS Frequency” drop-down option</a:t>
                </a:r>
              </a:p>
            </p:txBody>
          </p:sp>
        </p:grpSp>
        <p:grpSp>
          <p:nvGrpSpPr>
            <p:cNvPr id="107" name="Group 106"/>
            <p:cNvGrpSpPr/>
            <p:nvPr/>
          </p:nvGrpSpPr>
          <p:grpSpPr>
            <a:xfrm>
              <a:off x="5822442" y="1143000"/>
              <a:ext cx="982980" cy="879475"/>
              <a:chOff x="6408420" y="1143000"/>
              <a:chExt cx="982980" cy="879475"/>
            </a:xfrm>
            <a:grpFill/>
          </p:grpSpPr>
          <p:sp>
            <p:nvSpPr>
              <p:cNvPr id="11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6" name="object 19"/>
              <p:cNvSpPr txBox="1"/>
              <p:nvPr/>
            </p:nvSpPr>
            <p:spPr>
              <a:xfrm>
                <a:off x="6442710" y="1143000"/>
                <a:ext cx="914400" cy="835362"/>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4</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Click “Include in ISP document and </a:t>
                </a:r>
                <a:r>
                  <a:rPr lang="en-US" sz="1000" spc="-10">
                    <a:solidFill>
                      <a:srgbClr val="1F497D"/>
                    </a:solidFill>
                    <a:latin typeface="Arial"/>
                    <a:cs typeface="Arial"/>
                  </a:rPr>
                  <a:t>Initiate </a:t>
                </a:r>
                <a:r>
                  <a:rPr lang="en-US" sz="1000" spc="-10" smtClean="0">
                    <a:solidFill>
                      <a:srgbClr val="1F497D"/>
                    </a:solidFill>
                    <a:latin typeface="Arial"/>
                    <a:cs typeface="Arial"/>
                  </a:rPr>
                  <a:t>Progress Summary ”</a:t>
                </a:r>
                <a:endParaRPr lang="en-US" sz="1000" dirty="0">
                  <a:latin typeface="Arial"/>
                  <a:cs typeface="Arial"/>
                </a:endParaRPr>
              </a:p>
            </p:txBody>
          </p:sp>
        </p:grpSp>
        <p:cxnSp>
          <p:nvCxnSpPr>
            <p:cNvPr id="108" name="Straight Arrow Connector 107"/>
            <p:cNvCxnSpPr/>
            <p:nvPr/>
          </p:nvCxnSpPr>
          <p:spPr>
            <a:xfrm>
              <a:off x="334518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449808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56509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6957822" y="1143000"/>
              <a:ext cx="982980" cy="879475"/>
              <a:chOff x="6408420" y="1143000"/>
              <a:chExt cx="982980" cy="879475"/>
            </a:xfrm>
            <a:grpFill/>
          </p:grpSpPr>
          <p:sp>
            <p:nvSpPr>
              <p:cNvPr id="11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4" name="object 19"/>
              <p:cNvSpPr txBox="1"/>
              <p:nvPr/>
            </p:nvSpPr>
            <p:spPr>
              <a:xfrm>
                <a:off x="6442710" y="1143000"/>
                <a:ext cx="914400" cy="83536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Navigate to Progress Summary Review Switchboard</a:t>
                </a:r>
                <a:endParaRPr lang="en-US" sz="1000" dirty="0">
                  <a:latin typeface="Arial"/>
                  <a:cs typeface="Arial"/>
                </a:endParaRPr>
              </a:p>
            </p:txBody>
          </p:sp>
        </p:grpSp>
        <p:cxnSp>
          <p:nvCxnSpPr>
            <p:cNvPr id="112" name="Straight Arrow Connector 111"/>
            <p:cNvCxnSpPr/>
            <p:nvPr/>
          </p:nvCxnSpPr>
          <p:spPr>
            <a:xfrm>
              <a:off x="678637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8"/>
          <a:stretch>
            <a:fillRect/>
          </a:stretch>
        </p:blipFill>
        <p:spPr>
          <a:xfrm>
            <a:off x="6267600" y="3429000"/>
            <a:ext cx="1200000" cy="368000"/>
          </a:xfrm>
          <a:prstGeom prst="rect">
            <a:avLst/>
          </a:prstGeom>
          <a:ln w="38100">
            <a:solidFill>
              <a:srgbClr val="00B0F0"/>
            </a:solidFill>
          </a:ln>
        </p:spPr>
      </p:pic>
      <p:cxnSp>
        <p:nvCxnSpPr>
          <p:cNvPr id="125" name="Straight Arrow Connector 124"/>
          <p:cNvCxnSpPr/>
          <p:nvPr/>
        </p:nvCxnSpPr>
        <p:spPr>
          <a:xfrm flipV="1">
            <a:off x="6858000" y="3886200"/>
            <a:ext cx="0" cy="9906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561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420" descr="C:\Users\JPROIE~1\AppData\Local\Temp\SNAGHTML423a6d9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3810000"/>
            <a:ext cx="8401050" cy="2924176"/>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2133600"/>
            <a:ext cx="7947659" cy="861774"/>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5" dirty="0">
                <a:solidFill>
                  <a:srgbClr val="091D5D"/>
                </a:solidFill>
                <a:latin typeface="Arial"/>
                <a:cs typeface="Arial"/>
              </a:rPr>
              <a:t>4</a:t>
            </a:r>
            <a:r>
              <a:rPr sz="1400" b="1" dirty="0" smtClean="0">
                <a:solidFill>
                  <a:srgbClr val="091D5D"/>
                </a:solidFill>
                <a:latin typeface="Arial"/>
                <a:cs typeface="Arial"/>
              </a:rPr>
              <a:t>:</a:t>
            </a:r>
            <a:r>
              <a:rPr lang="en-US" sz="1400" b="1" spc="-5" dirty="0" smtClean="0">
                <a:solidFill>
                  <a:srgbClr val="091D5D"/>
                </a:solidFill>
                <a:latin typeface="Arial"/>
                <a:cs typeface="Arial"/>
              </a:rPr>
              <a:t> Click “Include in </a:t>
            </a:r>
            <a:r>
              <a:rPr lang="en-US" sz="1400" b="1" spc="-5" dirty="0">
                <a:solidFill>
                  <a:srgbClr val="091D5D"/>
                </a:solidFill>
                <a:latin typeface="Arial"/>
                <a:cs typeface="Arial"/>
              </a:rPr>
              <a:t>ISP </a:t>
            </a:r>
            <a:r>
              <a:rPr lang="en-US" sz="1400" b="1" spc="-5" dirty="0" smtClean="0">
                <a:solidFill>
                  <a:srgbClr val="091D5D"/>
                </a:solidFill>
                <a:latin typeface="Arial"/>
                <a:cs typeface="Arial"/>
              </a:rPr>
              <a:t>document </a:t>
            </a:r>
            <a:r>
              <a:rPr lang="en-US" sz="1400" b="1" spc="-5" dirty="0">
                <a:solidFill>
                  <a:srgbClr val="091D5D"/>
                </a:solidFill>
                <a:latin typeface="Arial"/>
                <a:cs typeface="Arial"/>
              </a:rPr>
              <a:t>and </a:t>
            </a:r>
            <a:r>
              <a:rPr lang="en-US" sz="1400" b="1" spc="-5">
                <a:solidFill>
                  <a:srgbClr val="091D5D"/>
                </a:solidFill>
                <a:latin typeface="Arial"/>
                <a:cs typeface="Arial"/>
              </a:rPr>
              <a:t>Initiate </a:t>
            </a:r>
            <a:r>
              <a:rPr lang="en-US" sz="1400" b="1" spc="-5" smtClean="0">
                <a:solidFill>
                  <a:srgbClr val="091D5D"/>
                </a:solidFill>
                <a:latin typeface="Arial"/>
                <a:cs typeface="Arial"/>
              </a:rPr>
              <a:t>Progress Summary ”</a:t>
            </a:r>
            <a:endParaRPr lang="en-US" sz="1400" b="1" spc="-5" dirty="0" smtClean="0">
              <a:solidFill>
                <a:srgbClr val="091D5D"/>
              </a:solidFill>
              <a:latin typeface="Arial"/>
              <a:cs typeface="Arial"/>
            </a:endParaRPr>
          </a:p>
          <a:p>
            <a:pPr marL="12700">
              <a:lnSpc>
                <a:spcPct val="100000"/>
              </a:lnSpc>
            </a:pPr>
            <a:endParaRPr lang="en-US" sz="1200" b="1" spc="-5" dirty="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Click “Include in </a:t>
            </a:r>
            <a:r>
              <a:rPr lang="en-US" sz="1400" dirty="0">
                <a:solidFill>
                  <a:srgbClr val="091D5D"/>
                </a:solidFill>
                <a:latin typeface="Arial"/>
                <a:cs typeface="Arial"/>
              </a:rPr>
              <a:t>ISP document and </a:t>
            </a:r>
            <a:r>
              <a:rPr lang="en-US" sz="1400">
                <a:solidFill>
                  <a:srgbClr val="091D5D"/>
                </a:solidFill>
                <a:latin typeface="Arial"/>
                <a:cs typeface="Arial"/>
              </a:rPr>
              <a:t>Initiate </a:t>
            </a:r>
            <a:r>
              <a:rPr lang="en-US" sz="1400" smtClean="0">
                <a:solidFill>
                  <a:srgbClr val="091D5D"/>
                </a:solidFill>
                <a:latin typeface="Arial"/>
                <a:cs typeface="Arial"/>
              </a:rPr>
              <a:t>Progress Summary .” </a:t>
            </a:r>
            <a:r>
              <a:rPr lang="en-US" sz="1400" dirty="0" smtClean="0">
                <a:solidFill>
                  <a:srgbClr val="091D5D"/>
                </a:solidFill>
                <a:latin typeface="Arial"/>
                <a:cs typeface="Arial"/>
              </a:rPr>
              <a:t>The system will display an “Operation Successful Message.”</a:t>
            </a:r>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Initiate a Progress Summary </a:t>
            </a:r>
            <a:endParaRPr spc="-5" dirty="0"/>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27</a:t>
            </a:fld>
            <a:endParaRPr lang="en-US" dirty="0"/>
          </a:p>
        </p:txBody>
      </p:sp>
      <p:sp>
        <p:nvSpPr>
          <p:cNvPr id="52" name="object 6"/>
          <p:cNvSpPr/>
          <p:nvPr/>
        </p:nvSpPr>
        <p:spPr>
          <a:xfrm>
            <a:off x="6572250" y="6430780"/>
            <a:ext cx="2114550" cy="2286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pPr algn="ctr"/>
            <a:endParaRPr dirty="0"/>
          </a:p>
        </p:txBody>
      </p:sp>
      <p:pic>
        <p:nvPicPr>
          <p:cNvPr id="5" name="Picture 4"/>
          <p:cNvPicPr>
            <a:picLocks noChangeAspect="1"/>
          </p:cNvPicPr>
          <p:nvPr/>
        </p:nvPicPr>
        <p:blipFill rotWithShape="1">
          <a:blip r:embed="rId4"/>
          <a:srcRect l="945"/>
          <a:stretch/>
        </p:blipFill>
        <p:spPr>
          <a:xfrm>
            <a:off x="3733800" y="4674601"/>
            <a:ext cx="4953000" cy="400019"/>
          </a:xfrm>
          <a:prstGeom prst="rect">
            <a:avLst/>
          </a:prstGeom>
          <a:solidFill>
            <a:srgbClr val="00A1DE"/>
          </a:solidFill>
          <a:ln w="38100">
            <a:solidFill>
              <a:srgbClr val="00A1DE"/>
            </a:solidFill>
          </a:ln>
        </p:spPr>
      </p:pic>
      <p:cxnSp>
        <p:nvCxnSpPr>
          <p:cNvPr id="54" name="Straight Arrow Connector 53"/>
          <p:cNvCxnSpPr/>
          <p:nvPr/>
        </p:nvCxnSpPr>
        <p:spPr>
          <a:xfrm flipH="1" flipV="1">
            <a:off x="7330059" y="5074620"/>
            <a:ext cx="1" cy="135616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779651" y="990600"/>
            <a:ext cx="5584698" cy="972089"/>
            <a:chOff x="2356104" y="1143000"/>
            <a:chExt cx="5584698" cy="879475"/>
          </a:xfrm>
          <a:noFill/>
        </p:grpSpPr>
        <p:grpSp>
          <p:nvGrpSpPr>
            <p:cNvPr id="55" name="Group 54"/>
            <p:cNvGrpSpPr/>
            <p:nvPr/>
          </p:nvGrpSpPr>
          <p:grpSpPr>
            <a:xfrm>
              <a:off x="2356104" y="1143000"/>
              <a:ext cx="990600" cy="879475"/>
              <a:chOff x="2971800" y="1143000"/>
              <a:chExt cx="990600" cy="879475"/>
            </a:xfrm>
            <a:grpFill/>
          </p:grpSpPr>
          <p:sp>
            <p:nvSpPr>
              <p:cNvPr id="7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8" name="object 19"/>
              <p:cNvSpPr txBox="1"/>
              <p:nvPr/>
            </p:nvSpPr>
            <p:spPr>
              <a:xfrm>
                <a:off x="2971800" y="1143000"/>
                <a:ext cx="9906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Click </a:t>
                </a:r>
              </a:p>
              <a:p>
                <a:pPr algn="ctr">
                  <a:lnSpc>
                    <a:spcPct val="100000"/>
                  </a:lnSpc>
                </a:pPr>
                <a:r>
                  <a:rPr lang="en-US" sz="1000" spc="-15" dirty="0" smtClean="0">
                    <a:solidFill>
                      <a:srgbClr val="1F497D"/>
                    </a:solidFill>
                    <a:latin typeface="Arial"/>
                    <a:cs typeface="Arial"/>
                  </a:rPr>
                  <a:t>“Objectives</a:t>
                </a:r>
                <a:r>
                  <a:rPr lang="en-US" sz="1000" spc="-15" dirty="0">
                    <a:solidFill>
                      <a:srgbClr val="1F497D"/>
                    </a:solidFill>
                    <a:latin typeface="Arial"/>
                    <a:cs typeface="Arial"/>
                  </a:rPr>
                  <a:t>” tab</a:t>
                </a:r>
                <a:endParaRPr sz="1000" spc="-15" dirty="0">
                  <a:solidFill>
                    <a:srgbClr val="1F497D"/>
                  </a:solidFill>
                  <a:latin typeface="Arial"/>
                  <a:cs typeface="Arial"/>
                </a:endParaRPr>
              </a:p>
            </p:txBody>
          </p:sp>
        </p:grpSp>
        <p:grpSp>
          <p:nvGrpSpPr>
            <p:cNvPr id="56" name="Group 55"/>
            <p:cNvGrpSpPr/>
            <p:nvPr/>
          </p:nvGrpSpPr>
          <p:grpSpPr>
            <a:xfrm>
              <a:off x="3516630" y="1143000"/>
              <a:ext cx="982980" cy="879475"/>
              <a:chOff x="4075176" y="1143000"/>
              <a:chExt cx="982980" cy="879475"/>
            </a:xfrm>
            <a:grpFill/>
          </p:grpSpPr>
          <p:sp>
            <p:nvSpPr>
              <p:cNvPr id="70"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6" name="object 19"/>
              <p:cNvSpPr txBox="1"/>
              <p:nvPr/>
            </p:nvSpPr>
            <p:spPr>
              <a:xfrm>
                <a:off x="4114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“Include in ISP” for Objectives</a:t>
                </a:r>
                <a:endParaRPr sz="1000" dirty="0">
                  <a:latin typeface="Arial"/>
                  <a:cs typeface="Arial"/>
                </a:endParaRPr>
              </a:p>
            </p:txBody>
          </p:sp>
        </p:grpSp>
        <p:grpSp>
          <p:nvGrpSpPr>
            <p:cNvPr id="57" name="Group 56"/>
            <p:cNvGrpSpPr/>
            <p:nvPr/>
          </p:nvGrpSpPr>
          <p:grpSpPr>
            <a:xfrm>
              <a:off x="4669536" y="1143000"/>
              <a:ext cx="982980" cy="879475"/>
              <a:chOff x="5218176" y="1143000"/>
              <a:chExt cx="982980" cy="879475"/>
            </a:xfrm>
            <a:grpFill/>
          </p:grpSpPr>
          <p:sp>
            <p:nvSpPr>
              <p:cNvPr id="6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9"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“PS Frequency” drop-down option</a:t>
                </a:r>
              </a:p>
            </p:txBody>
          </p:sp>
        </p:grpSp>
        <p:grpSp>
          <p:nvGrpSpPr>
            <p:cNvPr id="58" name="Group 57"/>
            <p:cNvGrpSpPr/>
            <p:nvPr/>
          </p:nvGrpSpPr>
          <p:grpSpPr>
            <a:xfrm>
              <a:off x="5822442" y="1143000"/>
              <a:ext cx="982980" cy="879475"/>
              <a:chOff x="6408420" y="1143000"/>
              <a:chExt cx="982980" cy="879475"/>
            </a:xfrm>
            <a:grpFill/>
          </p:grpSpPr>
          <p:sp>
            <p:nvSpPr>
              <p:cNvPr id="6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7" name="object 19"/>
              <p:cNvSpPr txBox="1"/>
              <p:nvPr/>
            </p:nvSpPr>
            <p:spPr>
              <a:xfrm>
                <a:off x="6442710" y="1143000"/>
                <a:ext cx="914400" cy="835362"/>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spc="-10" dirty="0" smtClean="0">
                  <a:solidFill>
                    <a:srgbClr val="1F497D"/>
                  </a:solidFill>
                  <a:latin typeface="Arial"/>
                  <a:cs typeface="Arial"/>
                </a:endParaRPr>
              </a:p>
              <a:p>
                <a:pPr algn="ctr">
                  <a:spcAft>
                    <a:spcPts val="20"/>
                  </a:spcAft>
                </a:pPr>
                <a:r>
                  <a:rPr lang="en-US" sz="1000" spc="-10" dirty="0">
                    <a:solidFill>
                      <a:srgbClr val="1F497D"/>
                    </a:solidFill>
                    <a:latin typeface="Arial"/>
                    <a:cs typeface="Arial"/>
                  </a:rPr>
                  <a:t>Click “Include in ISP document and </a:t>
                </a:r>
                <a:r>
                  <a:rPr lang="en-US" sz="1000" spc="-10" smtClean="0">
                    <a:solidFill>
                      <a:srgbClr val="1F497D"/>
                    </a:solidFill>
                    <a:latin typeface="Arial"/>
                    <a:cs typeface="Arial"/>
                  </a:rPr>
                  <a:t>Initiate Progress Summary ”</a:t>
                </a:r>
                <a:endParaRPr lang="en-US" sz="1000" dirty="0">
                  <a:latin typeface="Arial"/>
                  <a:cs typeface="Arial"/>
                </a:endParaRPr>
              </a:p>
            </p:txBody>
          </p:sp>
        </p:grpSp>
        <p:cxnSp>
          <p:nvCxnSpPr>
            <p:cNvPr id="59" name="Straight Arrow Connector 58"/>
            <p:cNvCxnSpPr/>
            <p:nvPr/>
          </p:nvCxnSpPr>
          <p:spPr>
            <a:xfrm>
              <a:off x="334518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49808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6509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6957822" y="1143000"/>
              <a:ext cx="982980" cy="879475"/>
              <a:chOff x="6408420" y="1143000"/>
              <a:chExt cx="982980" cy="879475"/>
            </a:xfrm>
            <a:grpFill/>
          </p:grpSpPr>
          <p:sp>
            <p:nvSpPr>
              <p:cNvPr id="6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5" name="object 19"/>
              <p:cNvSpPr txBox="1"/>
              <p:nvPr/>
            </p:nvSpPr>
            <p:spPr>
              <a:xfrm>
                <a:off x="6442710" y="1143000"/>
                <a:ext cx="914400" cy="83536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Navigate to Progress Summary Review Switchboard</a:t>
                </a:r>
                <a:endParaRPr lang="en-US" sz="1000" dirty="0">
                  <a:latin typeface="Arial"/>
                  <a:cs typeface="Arial"/>
                </a:endParaRPr>
              </a:p>
            </p:txBody>
          </p:sp>
        </p:grpSp>
        <p:cxnSp>
          <p:nvCxnSpPr>
            <p:cNvPr id="63" name="Straight Arrow Connector 62"/>
            <p:cNvCxnSpPr/>
            <p:nvPr/>
          </p:nvCxnSpPr>
          <p:spPr>
            <a:xfrm>
              <a:off x="678637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8065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511548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1321"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01200" name="Picture 144" descr="C:\Users\ZZIMME~1\AppData\Local\Temp\SNAGHTML20860c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581400"/>
            <a:ext cx="8686800" cy="2644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a:stretch>
            <a:fillRect/>
          </a:stretch>
        </p:blipFill>
        <p:spPr>
          <a:xfrm>
            <a:off x="762000" y="3048000"/>
            <a:ext cx="2276190" cy="257143"/>
          </a:xfrm>
          <a:prstGeom prst="rect">
            <a:avLst/>
          </a:prstGeom>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2133600"/>
            <a:ext cx="7947659" cy="615553"/>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5" dirty="0">
                <a:solidFill>
                  <a:srgbClr val="091D5D"/>
                </a:solidFill>
                <a:latin typeface="Arial"/>
                <a:cs typeface="Arial"/>
              </a:rPr>
              <a:t>5</a:t>
            </a:r>
            <a:r>
              <a:rPr sz="1400" b="1" dirty="0" smtClean="0">
                <a:solidFill>
                  <a:srgbClr val="091D5D"/>
                </a:solidFill>
                <a:latin typeface="Arial"/>
                <a:cs typeface="Arial"/>
              </a:rPr>
              <a:t>:</a:t>
            </a:r>
            <a:r>
              <a:rPr lang="en-US" sz="1400" b="1" spc="-5" dirty="0" smtClean="0">
                <a:solidFill>
                  <a:srgbClr val="091D5D"/>
                </a:solidFill>
                <a:latin typeface="Arial"/>
                <a:cs typeface="Arial"/>
              </a:rPr>
              <a:t> Navigate to Progress Summary Review Switchboard</a:t>
            </a:r>
          </a:p>
          <a:p>
            <a:pPr marL="12700">
              <a:lnSpc>
                <a:spcPct val="100000"/>
              </a:lnSpc>
            </a:pPr>
            <a:endParaRPr lang="en-US" sz="1200" b="1" spc="-5" dirty="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Click the “Progress Summary ” third menu tab.</a:t>
            </a:r>
            <a:endParaRPr lang="en-US" sz="1400" b="1" spc="-5" dirty="0">
              <a:solidFill>
                <a:srgbClr val="091D5D"/>
              </a:solidFill>
              <a:latin typeface="Arial"/>
              <a:cs typeface="Arial"/>
            </a:endParaRPr>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Initiate a Progress Summary </a:t>
            </a:r>
            <a:endParaRPr spc="-5" dirty="0"/>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28</a:t>
            </a:fld>
            <a:endParaRPr lang="en-US" dirty="0"/>
          </a:p>
        </p:txBody>
      </p:sp>
      <p:sp>
        <p:nvSpPr>
          <p:cNvPr id="32" name="object 24"/>
          <p:cNvSpPr/>
          <p:nvPr/>
        </p:nvSpPr>
        <p:spPr>
          <a:xfrm>
            <a:off x="1371600" y="3962400"/>
            <a:ext cx="685800" cy="152400"/>
          </a:xfrm>
          <a:custGeom>
            <a:avLst/>
            <a:gdLst/>
            <a:ahLst/>
            <a:cxnLst/>
            <a:rect l="l" t="t" r="r" b="b"/>
            <a:pathLst>
              <a:path w="1143000" h="320039">
                <a:moveTo>
                  <a:pt x="1143000" y="320039"/>
                </a:moveTo>
                <a:lnTo>
                  <a:pt x="0" y="320039"/>
                </a:lnTo>
                <a:lnTo>
                  <a:pt x="0" y="0"/>
                </a:lnTo>
                <a:lnTo>
                  <a:pt x="1143000" y="0"/>
                </a:lnTo>
                <a:lnTo>
                  <a:pt x="1143000" y="320039"/>
                </a:lnTo>
                <a:close/>
              </a:path>
            </a:pathLst>
          </a:custGeom>
          <a:ln w="38099">
            <a:solidFill>
              <a:srgbClr val="00B0F0"/>
            </a:solidFill>
          </a:ln>
        </p:spPr>
        <p:txBody>
          <a:bodyPr wrap="square" lIns="0" tIns="0" rIns="0" bIns="0" rtlCol="0"/>
          <a:lstStyle/>
          <a:p>
            <a:endParaRPr dirty="0"/>
          </a:p>
        </p:txBody>
      </p:sp>
      <p:sp>
        <p:nvSpPr>
          <p:cNvPr id="35" name="object 24"/>
          <p:cNvSpPr/>
          <p:nvPr/>
        </p:nvSpPr>
        <p:spPr>
          <a:xfrm>
            <a:off x="762000" y="3048000"/>
            <a:ext cx="2286000" cy="304800"/>
          </a:xfrm>
          <a:custGeom>
            <a:avLst/>
            <a:gdLst/>
            <a:ahLst/>
            <a:cxnLst/>
            <a:rect l="l" t="t" r="r" b="b"/>
            <a:pathLst>
              <a:path w="1143000" h="320039">
                <a:moveTo>
                  <a:pt x="1143000" y="320039"/>
                </a:moveTo>
                <a:lnTo>
                  <a:pt x="0" y="320039"/>
                </a:lnTo>
                <a:lnTo>
                  <a:pt x="0" y="0"/>
                </a:lnTo>
                <a:lnTo>
                  <a:pt x="1143000" y="0"/>
                </a:lnTo>
                <a:lnTo>
                  <a:pt x="1143000" y="320039"/>
                </a:lnTo>
                <a:close/>
              </a:path>
            </a:pathLst>
          </a:custGeom>
          <a:ln w="38099">
            <a:solidFill>
              <a:srgbClr val="00B0F0"/>
            </a:solidFill>
          </a:ln>
        </p:spPr>
        <p:txBody>
          <a:bodyPr wrap="square" lIns="0" tIns="0" rIns="0" bIns="0" rtlCol="0"/>
          <a:lstStyle/>
          <a:p>
            <a:endParaRPr dirty="0"/>
          </a:p>
        </p:txBody>
      </p:sp>
      <p:cxnSp>
        <p:nvCxnSpPr>
          <p:cNvPr id="36" name="Straight Arrow Connector 35"/>
          <p:cNvCxnSpPr/>
          <p:nvPr/>
        </p:nvCxnSpPr>
        <p:spPr>
          <a:xfrm flipV="1">
            <a:off x="1676400" y="3352800"/>
            <a:ext cx="0" cy="6096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1779651" y="990600"/>
            <a:ext cx="5584698" cy="972089"/>
            <a:chOff x="2356104" y="1143000"/>
            <a:chExt cx="5584698" cy="879475"/>
          </a:xfrm>
          <a:noFill/>
        </p:grpSpPr>
        <p:grpSp>
          <p:nvGrpSpPr>
            <p:cNvPr id="38" name="Group 37"/>
            <p:cNvGrpSpPr/>
            <p:nvPr/>
          </p:nvGrpSpPr>
          <p:grpSpPr>
            <a:xfrm>
              <a:off x="2356104" y="1143000"/>
              <a:ext cx="990600" cy="879475"/>
              <a:chOff x="2971800" y="1143000"/>
              <a:chExt cx="990600" cy="879475"/>
            </a:xfrm>
            <a:grpFill/>
          </p:grpSpPr>
          <p:sp>
            <p:nvSpPr>
              <p:cNvPr id="5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2971800" y="1143000"/>
                <a:ext cx="9906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Click </a:t>
                </a:r>
              </a:p>
              <a:p>
                <a:pPr algn="ctr">
                  <a:lnSpc>
                    <a:spcPct val="100000"/>
                  </a:lnSpc>
                </a:pPr>
                <a:r>
                  <a:rPr lang="en-US" sz="1000" spc="-15" dirty="0" smtClean="0">
                    <a:solidFill>
                      <a:srgbClr val="1F497D"/>
                    </a:solidFill>
                    <a:latin typeface="Arial"/>
                    <a:cs typeface="Arial"/>
                  </a:rPr>
                  <a:t>“Objectives</a:t>
                </a:r>
                <a:r>
                  <a:rPr lang="en-US" sz="1000" spc="-15" dirty="0">
                    <a:solidFill>
                      <a:srgbClr val="1F497D"/>
                    </a:solidFill>
                    <a:latin typeface="Arial"/>
                    <a:cs typeface="Arial"/>
                  </a:rPr>
                  <a:t>” tab</a:t>
                </a:r>
                <a:endParaRPr sz="1000" spc="-15" dirty="0">
                  <a:solidFill>
                    <a:srgbClr val="1F497D"/>
                  </a:solidFill>
                  <a:latin typeface="Arial"/>
                  <a:cs typeface="Arial"/>
                </a:endParaRPr>
              </a:p>
            </p:txBody>
          </p:sp>
        </p:grpSp>
        <p:grpSp>
          <p:nvGrpSpPr>
            <p:cNvPr id="39" name="Group 38"/>
            <p:cNvGrpSpPr/>
            <p:nvPr/>
          </p:nvGrpSpPr>
          <p:grpSpPr>
            <a:xfrm>
              <a:off x="3516630" y="1143000"/>
              <a:ext cx="982980" cy="879475"/>
              <a:chOff x="4075176" y="1143000"/>
              <a:chExt cx="982980" cy="879475"/>
            </a:xfrm>
            <a:grpFill/>
          </p:grpSpPr>
          <p:sp>
            <p:nvSpPr>
              <p:cNvPr id="53"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4114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“Include in ISP” for Objectives</a:t>
                </a:r>
                <a:endParaRPr sz="1000" dirty="0">
                  <a:latin typeface="Arial"/>
                  <a:cs typeface="Arial"/>
                </a:endParaRPr>
              </a:p>
            </p:txBody>
          </p:sp>
        </p:grpSp>
        <p:grpSp>
          <p:nvGrpSpPr>
            <p:cNvPr id="40" name="Group 39"/>
            <p:cNvGrpSpPr/>
            <p:nvPr/>
          </p:nvGrpSpPr>
          <p:grpSpPr>
            <a:xfrm>
              <a:off x="4669536" y="1143000"/>
              <a:ext cx="982980" cy="879475"/>
              <a:chOff x="5218176" y="1143000"/>
              <a:chExt cx="982980" cy="879475"/>
            </a:xfrm>
            <a:grpFill/>
          </p:grpSpPr>
          <p:sp>
            <p:nvSpPr>
              <p:cNvPr id="51"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“PS Frequency” drop-down option</a:t>
                </a:r>
              </a:p>
            </p:txBody>
          </p:sp>
        </p:grpSp>
        <p:grpSp>
          <p:nvGrpSpPr>
            <p:cNvPr id="41" name="Group 40"/>
            <p:cNvGrpSpPr/>
            <p:nvPr/>
          </p:nvGrpSpPr>
          <p:grpSpPr>
            <a:xfrm>
              <a:off x="5822442" y="1143000"/>
              <a:ext cx="982980" cy="879475"/>
              <a:chOff x="6408420" y="1143000"/>
              <a:chExt cx="982980" cy="879475"/>
            </a:xfrm>
            <a:grpFill/>
          </p:grpSpPr>
          <p:sp>
            <p:nvSpPr>
              <p:cNvPr id="4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0" name="object 19"/>
              <p:cNvSpPr txBox="1"/>
              <p:nvPr/>
            </p:nvSpPr>
            <p:spPr>
              <a:xfrm>
                <a:off x="6442710" y="1143000"/>
                <a:ext cx="914400" cy="835362"/>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4</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Click “Include in ISP document and </a:t>
                </a:r>
                <a:r>
                  <a:rPr lang="en-US" sz="1000" spc="-10">
                    <a:solidFill>
                      <a:srgbClr val="1F497D"/>
                    </a:solidFill>
                    <a:latin typeface="Arial"/>
                    <a:cs typeface="Arial"/>
                  </a:rPr>
                  <a:t>Initiate </a:t>
                </a:r>
                <a:r>
                  <a:rPr lang="en-US" sz="1000" spc="-10" smtClean="0">
                    <a:solidFill>
                      <a:srgbClr val="1F497D"/>
                    </a:solidFill>
                    <a:latin typeface="Arial"/>
                    <a:cs typeface="Arial"/>
                  </a:rPr>
                  <a:t>Progress Summary ”</a:t>
                </a:r>
                <a:endParaRPr lang="en-US" sz="1000" dirty="0">
                  <a:latin typeface="Arial"/>
                  <a:cs typeface="Arial"/>
                </a:endParaRPr>
              </a:p>
            </p:txBody>
          </p:sp>
        </p:grpSp>
        <p:cxnSp>
          <p:nvCxnSpPr>
            <p:cNvPr id="42" name="Straight Arrow Connector 41"/>
            <p:cNvCxnSpPr/>
            <p:nvPr/>
          </p:nvCxnSpPr>
          <p:spPr>
            <a:xfrm>
              <a:off x="334518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49808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6509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957822" y="1143000"/>
              <a:ext cx="982980" cy="879475"/>
              <a:chOff x="6408420" y="1143000"/>
              <a:chExt cx="982980" cy="879475"/>
            </a:xfrm>
            <a:grpFill/>
          </p:grpSpPr>
          <p:sp>
            <p:nvSpPr>
              <p:cNvPr id="47"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8" name="object 19"/>
              <p:cNvSpPr txBox="1"/>
              <p:nvPr/>
            </p:nvSpPr>
            <p:spPr>
              <a:xfrm>
                <a:off x="6442710" y="1143000"/>
                <a:ext cx="914400" cy="83536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Navigate to Progress Summary Review Switchboard</a:t>
                </a:r>
                <a:endParaRPr lang="en-US" sz="1000" dirty="0">
                  <a:latin typeface="Arial"/>
                  <a:cs typeface="Arial"/>
                </a:endParaRPr>
              </a:p>
            </p:txBody>
          </p:sp>
        </p:grpSp>
        <p:cxnSp>
          <p:nvCxnSpPr>
            <p:cNvPr id="46" name="Straight Arrow Connector 45"/>
            <p:cNvCxnSpPr/>
            <p:nvPr/>
          </p:nvCxnSpPr>
          <p:spPr>
            <a:xfrm>
              <a:off x="678637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5403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233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2133600"/>
            <a:ext cx="7947659" cy="1046440"/>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5" dirty="0">
                <a:solidFill>
                  <a:srgbClr val="091D5D"/>
                </a:solidFill>
                <a:latin typeface="Arial"/>
                <a:cs typeface="Arial"/>
              </a:rPr>
              <a:t>5</a:t>
            </a:r>
            <a:r>
              <a:rPr sz="1400" b="1" dirty="0" smtClean="0">
                <a:solidFill>
                  <a:srgbClr val="091D5D"/>
                </a:solidFill>
                <a:latin typeface="Arial"/>
                <a:cs typeface="Arial"/>
              </a:rPr>
              <a:t>:</a:t>
            </a:r>
            <a:r>
              <a:rPr lang="en-US" sz="1400" b="1" spc="-5" dirty="0" smtClean="0">
                <a:solidFill>
                  <a:srgbClr val="091D5D"/>
                </a:solidFill>
                <a:latin typeface="Arial"/>
                <a:cs typeface="Arial"/>
              </a:rPr>
              <a:t> Navigate to Progress Summary Review Switchboard</a:t>
            </a:r>
          </a:p>
          <a:p>
            <a:pPr marL="12700">
              <a:lnSpc>
                <a:spcPct val="100000"/>
              </a:lnSpc>
            </a:pPr>
            <a:endParaRPr lang="en-US" sz="1200" b="1" spc="-5" dirty="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The system will display the Progress Summary Review Switchboard. The graph will now populate and the links to the Progress Summaries will </a:t>
            </a:r>
            <a:r>
              <a:rPr lang="en-US" sz="1400" dirty="0">
                <a:solidFill>
                  <a:srgbClr val="091D5D"/>
                </a:solidFill>
                <a:latin typeface="Arial"/>
                <a:cs typeface="Arial"/>
              </a:rPr>
              <a:t>display in "Not Started" </a:t>
            </a:r>
            <a:r>
              <a:rPr lang="en-US" sz="1400" dirty="0" smtClean="0">
                <a:solidFill>
                  <a:srgbClr val="091D5D"/>
                </a:solidFill>
                <a:latin typeface="Arial"/>
                <a:cs typeface="Arial"/>
              </a:rPr>
              <a:t>status.</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Initiate a Progress Summary </a:t>
            </a:r>
            <a:endParaRPr spc="-5" dirty="0"/>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29</a:t>
            </a:fld>
            <a:endParaRPr lang="en-US" dirty="0"/>
          </a:p>
        </p:txBody>
      </p:sp>
      <p:grpSp>
        <p:nvGrpSpPr>
          <p:cNvPr id="33" name="Group 32"/>
          <p:cNvGrpSpPr/>
          <p:nvPr/>
        </p:nvGrpSpPr>
        <p:grpSpPr>
          <a:xfrm>
            <a:off x="1779651" y="990600"/>
            <a:ext cx="5584698" cy="972089"/>
            <a:chOff x="2356104" y="1143000"/>
            <a:chExt cx="5584698" cy="879475"/>
          </a:xfrm>
          <a:noFill/>
        </p:grpSpPr>
        <p:grpSp>
          <p:nvGrpSpPr>
            <p:cNvPr id="34" name="Group 33"/>
            <p:cNvGrpSpPr/>
            <p:nvPr/>
          </p:nvGrpSpPr>
          <p:grpSpPr>
            <a:xfrm>
              <a:off x="2356104" y="1143000"/>
              <a:ext cx="990600" cy="879475"/>
              <a:chOff x="2971800" y="1143000"/>
              <a:chExt cx="990600" cy="879475"/>
            </a:xfrm>
            <a:grpFill/>
          </p:grpSpPr>
          <p:sp>
            <p:nvSpPr>
              <p:cNvPr id="5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2971800" y="1143000"/>
                <a:ext cx="9906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Click </a:t>
                </a:r>
              </a:p>
              <a:p>
                <a:pPr algn="ctr">
                  <a:lnSpc>
                    <a:spcPct val="100000"/>
                  </a:lnSpc>
                </a:pPr>
                <a:r>
                  <a:rPr lang="en-US" sz="1000" spc="-15" dirty="0" smtClean="0">
                    <a:solidFill>
                      <a:srgbClr val="1F497D"/>
                    </a:solidFill>
                    <a:latin typeface="Arial"/>
                    <a:cs typeface="Arial"/>
                  </a:rPr>
                  <a:t>“Objectives</a:t>
                </a:r>
                <a:r>
                  <a:rPr lang="en-US" sz="1000" spc="-15" dirty="0">
                    <a:solidFill>
                      <a:srgbClr val="1F497D"/>
                    </a:solidFill>
                    <a:latin typeface="Arial"/>
                    <a:cs typeface="Arial"/>
                  </a:rPr>
                  <a:t>” tab</a:t>
                </a:r>
                <a:endParaRPr sz="1000" spc="-15" dirty="0">
                  <a:solidFill>
                    <a:srgbClr val="1F497D"/>
                  </a:solidFill>
                  <a:latin typeface="Arial"/>
                  <a:cs typeface="Arial"/>
                </a:endParaRPr>
              </a:p>
            </p:txBody>
          </p:sp>
        </p:grpSp>
        <p:grpSp>
          <p:nvGrpSpPr>
            <p:cNvPr id="35" name="Group 34"/>
            <p:cNvGrpSpPr/>
            <p:nvPr/>
          </p:nvGrpSpPr>
          <p:grpSpPr>
            <a:xfrm>
              <a:off x="3516630" y="1143000"/>
              <a:ext cx="982980" cy="879475"/>
              <a:chOff x="4075176" y="1143000"/>
              <a:chExt cx="982980" cy="879475"/>
            </a:xfrm>
            <a:grpFill/>
          </p:grpSpPr>
          <p:sp>
            <p:nvSpPr>
              <p:cNvPr id="4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0" name="object 19"/>
              <p:cNvSpPr txBox="1"/>
              <p:nvPr/>
            </p:nvSpPr>
            <p:spPr>
              <a:xfrm>
                <a:off x="4114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“Include in ISP” for Objectives</a:t>
                </a:r>
                <a:endParaRPr sz="1000" dirty="0">
                  <a:latin typeface="Arial"/>
                  <a:cs typeface="Arial"/>
                </a:endParaRPr>
              </a:p>
            </p:txBody>
          </p:sp>
        </p:grpSp>
        <p:grpSp>
          <p:nvGrpSpPr>
            <p:cNvPr id="36" name="Group 35"/>
            <p:cNvGrpSpPr/>
            <p:nvPr/>
          </p:nvGrpSpPr>
          <p:grpSpPr>
            <a:xfrm>
              <a:off x="4669536" y="1143000"/>
              <a:ext cx="982980" cy="879475"/>
              <a:chOff x="5218176" y="1143000"/>
              <a:chExt cx="982980" cy="879475"/>
            </a:xfrm>
            <a:grpFill/>
          </p:grpSpPr>
          <p:sp>
            <p:nvSpPr>
              <p:cNvPr id="4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8"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“PS Frequency” drop-down option</a:t>
                </a:r>
              </a:p>
            </p:txBody>
          </p:sp>
        </p:grpSp>
        <p:grpSp>
          <p:nvGrpSpPr>
            <p:cNvPr id="37" name="Group 36"/>
            <p:cNvGrpSpPr/>
            <p:nvPr/>
          </p:nvGrpSpPr>
          <p:grpSpPr>
            <a:xfrm>
              <a:off x="5822442" y="1143000"/>
              <a:ext cx="982980" cy="879475"/>
              <a:chOff x="6408420" y="1143000"/>
              <a:chExt cx="982980" cy="879475"/>
            </a:xfrm>
            <a:grpFill/>
          </p:grpSpPr>
          <p:sp>
            <p:nvSpPr>
              <p:cNvPr id="4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6" name="object 19"/>
              <p:cNvSpPr txBox="1"/>
              <p:nvPr/>
            </p:nvSpPr>
            <p:spPr>
              <a:xfrm>
                <a:off x="6442710" y="1143000"/>
                <a:ext cx="914400" cy="835362"/>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4</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Click “Include in ISP document and </a:t>
                </a:r>
                <a:r>
                  <a:rPr lang="en-US" sz="1000" spc="-10">
                    <a:solidFill>
                      <a:srgbClr val="1F497D"/>
                    </a:solidFill>
                    <a:latin typeface="Arial"/>
                    <a:cs typeface="Arial"/>
                  </a:rPr>
                  <a:t>Initiate </a:t>
                </a:r>
                <a:r>
                  <a:rPr lang="en-US" sz="1000" spc="-10" smtClean="0">
                    <a:solidFill>
                      <a:srgbClr val="1F497D"/>
                    </a:solidFill>
                    <a:latin typeface="Arial"/>
                    <a:cs typeface="Arial"/>
                  </a:rPr>
                  <a:t>Progress Summary ”</a:t>
                </a:r>
                <a:endParaRPr lang="en-US" sz="1000" dirty="0">
                  <a:latin typeface="Arial"/>
                  <a:cs typeface="Arial"/>
                </a:endParaRPr>
              </a:p>
            </p:txBody>
          </p:sp>
        </p:grpSp>
        <p:cxnSp>
          <p:nvCxnSpPr>
            <p:cNvPr id="38" name="Straight Arrow Connector 37"/>
            <p:cNvCxnSpPr/>
            <p:nvPr/>
          </p:nvCxnSpPr>
          <p:spPr>
            <a:xfrm>
              <a:off x="334518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49808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6509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957822" y="1143000"/>
              <a:ext cx="982980" cy="879475"/>
              <a:chOff x="6408420" y="1143000"/>
              <a:chExt cx="982980" cy="879475"/>
            </a:xfrm>
            <a:grpFill/>
          </p:grpSpPr>
          <p:sp>
            <p:nvSpPr>
              <p:cNvPr id="4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4" name="object 19"/>
              <p:cNvSpPr txBox="1"/>
              <p:nvPr/>
            </p:nvSpPr>
            <p:spPr>
              <a:xfrm>
                <a:off x="6442710" y="1143000"/>
                <a:ext cx="914400" cy="83536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Navigate to Progress Summary Review Switchboard</a:t>
                </a:r>
                <a:endParaRPr lang="en-US" sz="1000" dirty="0">
                  <a:latin typeface="Arial"/>
                  <a:cs typeface="Arial"/>
                </a:endParaRPr>
              </a:p>
            </p:txBody>
          </p:sp>
        </p:grpSp>
        <p:cxnSp>
          <p:nvCxnSpPr>
            <p:cNvPr id="42" name="Straight Arrow Connector 41"/>
            <p:cNvCxnSpPr/>
            <p:nvPr/>
          </p:nvCxnSpPr>
          <p:spPr>
            <a:xfrm>
              <a:off x="678637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187161" y="3133796"/>
            <a:ext cx="6645216" cy="3590855"/>
            <a:chOff x="1187161" y="3133796"/>
            <a:chExt cx="6645216" cy="3590855"/>
          </a:xfrm>
        </p:grpSpPr>
        <p:pic>
          <p:nvPicPr>
            <p:cNvPr id="4" name="Picture 3"/>
            <p:cNvPicPr>
              <a:picLocks noChangeAspect="1"/>
            </p:cNvPicPr>
            <p:nvPr/>
          </p:nvPicPr>
          <p:blipFill>
            <a:blip r:embed="rId7"/>
            <a:stretch>
              <a:fillRect/>
            </a:stretch>
          </p:blipFill>
          <p:spPr>
            <a:xfrm>
              <a:off x="1187161" y="3133796"/>
              <a:ext cx="6645216" cy="3590855"/>
            </a:xfrm>
            <a:prstGeom prst="rect">
              <a:avLst/>
            </a:prstGeom>
          </p:spPr>
        </p:pic>
        <p:sp>
          <p:nvSpPr>
            <p:cNvPr id="9" name="Rectangle 8"/>
            <p:cNvSpPr/>
            <p:nvPr/>
          </p:nvSpPr>
          <p:spPr>
            <a:xfrm>
              <a:off x="4509769" y="3484995"/>
              <a:ext cx="1357631" cy="108700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a:off x="3886200" y="4038600"/>
              <a:ext cx="53340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8"/>
            <a:stretch>
              <a:fillRect/>
            </a:stretch>
          </p:blipFill>
          <p:spPr>
            <a:xfrm>
              <a:off x="1524000" y="5660136"/>
              <a:ext cx="45720" cy="54864"/>
            </a:xfrm>
            <a:prstGeom prst="rect">
              <a:avLst/>
            </a:prstGeom>
          </p:spPr>
        </p:pic>
        <p:pic>
          <p:nvPicPr>
            <p:cNvPr id="56" name="Picture 55"/>
            <p:cNvPicPr>
              <a:picLocks noChangeAspect="1"/>
            </p:cNvPicPr>
            <p:nvPr/>
          </p:nvPicPr>
          <p:blipFill>
            <a:blip r:embed="rId8"/>
            <a:stretch>
              <a:fillRect/>
            </a:stretch>
          </p:blipFill>
          <p:spPr>
            <a:xfrm>
              <a:off x="1478280" y="6193536"/>
              <a:ext cx="45720" cy="54864"/>
            </a:xfrm>
            <a:prstGeom prst="rect">
              <a:avLst/>
            </a:prstGeom>
          </p:spPr>
        </p:pic>
        <p:pic>
          <p:nvPicPr>
            <p:cNvPr id="57" name="Picture 56"/>
            <p:cNvPicPr>
              <a:picLocks noChangeAspect="1"/>
            </p:cNvPicPr>
            <p:nvPr/>
          </p:nvPicPr>
          <p:blipFill>
            <a:blip r:embed="rId8"/>
            <a:stretch>
              <a:fillRect/>
            </a:stretch>
          </p:blipFill>
          <p:spPr>
            <a:xfrm>
              <a:off x="1478280" y="6629400"/>
              <a:ext cx="45720" cy="54864"/>
            </a:xfrm>
            <a:prstGeom prst="rect">
              <a:avLst/>
            </a:prstGeom>
          </p:spPr>
        </p:pic>
      </p:grpSp>
      <p:pic>
        <p:nvPicPr>
          <p:cNvPr id="8" name="Picture 7"/>
          <p:cNvPicPr>
            <a:picLocks noChangeAspect="1"/>
          </p:cNvPicPr>
          <p:nvPr/>
        </p:nvPicPr>
        <p:blipFill>
          <a:blip r:embed="rId9"/>
          <a:stretch>
            <a:fillRect/>
          </a:stretch>
        </p:blipFill>
        <p:spPr>
          <a:xfrm>
            <a:off x="1457997" y="3203757"/>
            <a:ext cx="2395406" cy="1835442"/>
          </a:xfrm>
          <a:prstGeom prst="rect">
            <a:avLst/>
          </a:prstGeom>
          <a:ln w="38100">
            <a:solidFill>
              <a:srgbClr val="00B0F0"/>
            </a:solidFill>
          </a:ln>
        </p:spPr>
      </p:pic>
    </p:spTree>
    <p:extLst>
      <p:ext uri="{BB962C8B-B14F-4D97-AF65-F5344CB8AC3E}">
        <p14:creationId xmlns:p14="http://schemas.microsoft.com/office/powerpoint/2010/main" val="3283376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1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a:t>
            </a:r>
            <a:r>
              <a:rPr spc="10" dirty="0" smtClean="0"/>
              <a:t> </a:t>
            </a:r>
            <a:r>
              <a:rPr lang="en-US" dirty="0"/>
              <a:t>3</a:t>
            </a:r>
            <a:r>
              <a:rPr dirty="0" smtClean="0"/>
              <a:t> </a:t>
            </a:r>
            <a:r>
              <a:rPr spc="5" dirty="0"/>
              <a:t>O</a:t>
            </a:r>
            <a:r>
              <a:rPr dirty="0"/>
              <a:t>v</a:t>
            </a:r>
            <a:r>
              <a:rPr spc="-5" dirty="0"/>
              <a:t>e</a:t>
            </a:r>
            <a:r>
              <a:rPr dirty="0"/>
              <a:t>rv</a:t>
            </a:r>
            <a:r>
              <a:rPr spc="-5" dirty="0"/>
              <a:t>iew</a:t>
            </a:r>
          </a:p>
        </p:txBody>
      </p:sp>
      <p:sp>
        <p:nvSpPr>
          <p:cNvPr id="4" name="object 4"/>
          <p:cNvSpPr txBox="1"/>
          <p:nvPr/>
        </p:nvSpPr>
        <p:spPr>
          <a:xfrm>
            <a:off x="535940" y="1117819"/>
            <a:ext cx="7620000" cy="1862048"/>
          </a:xfrm>
          <a:prstGeom prst="rect">
            <a:avLst/>
          </a:prstGeom>
        </p:spPr>
        <p:txBody>
          <a:bodyPr vert="horz" wrap="square" lIns="0" tIns="0" rIns="0" bIns="0" rtlCol="0" anchor="t">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25" dirty="0">
                <a:solidFill>
                  <a:srgbClr val="091D5D"/>
                </a:solidFill>
                <a:latin typeface="Arial"/>
                <a:cs typeface="Arial"/>
              </a:rPr>
              <a:t>w</a:t>
            </a:r>
            <a:r>
              <a:rPr sz="1600" b="1" spc="-5" dirty="0">
                <a:solidFill>
                  <a:srgbClr val="091D5D"/>
                </a:solidFill>
                <a:latin typeface="Arial"/>
                <a:cs typeface="Arial"/>
              </a:rPr>
              <a:t>ill</a:t>
            </a:r>
            <a:r>
              <a:rPr sz="1600" b="1" spc="-15" dirty="0">
                <a:solidFill>
                  <a:srgbClr val="091D5D"/>
                </a:solidFill>
                <a:latin typeface="Arial"/>
                <a:cs typeface="Arial"/>
              </a:rPr>
              <a:t> </a:t>
            </a:r>
            <a:r>
              <a:rPr sz="1600" b="1" spc="-10" dirty="0">
                <a:solidFill>
                  <a:srgbClr val="091D5D"/>
                </a:solidFill>
                <a:latin typeface="Arial"/>
                <a:cs typeface="Arial"/>
              </a:rPr>
              <a:t>c</a:t>
            </a:r>
            <a:r>
              <a:rPr sz="1600" b="1" spc="-15" dirty="0">
                <a:solidFill>
                  <a:srgbClr val="091D5D"/>
                </a:solidFill>
                <a:latin typeface="Arial"/>
                <a:cs typeface="Arial"/>
              </a:rPr>
              <a:t>o</a:t>
            </a:r>
            <a:r>
              <a:rPr sz="1600" b="1" spc="-50" dirty="0">
                <a:solidFill>
                  <a:srgbClr val="091D5D"/>
                </a:solidFill>
                <a:latin typeface="Arial"/>
                <a:cs typeface="Arial"/>
              </a:rPr>
              <a:t>v</a:t>
            </a:r>
            <a:r>
              <a:rPr sz="1600" b="1" spc="-10" dirty="0">
                <a:solidFill>
                  <a:srgbClr val="091D5D"/>
                </a:solidFill>
                <a:latin typeface="Arial"/>
                <a:cs typeface="Arial"/>
              </a:rPr>
              <a:t>er</a:t>
            </a:r>
            <a:r>
              <a:rPr sz="1600" b="1" spc="-10" dirty="0" smtClean="0">
                <a:solidFill>
                  <a:srgbClr val="091D5D"/>
                </a:solidFill>
                <a:latin typeface="Arial"/>
                <a:cs typeface="Arial"/>
              </a:rPr>
              <a:t>:</a:t>
            </a:r>
            <a:endParaRPr lang="en-US" sz="1600" b="1" spc="-10" dirty="0" smtClean="0">
              <a:solidFill>
                <a:srgbClr val="091D5D"/>
              </a:solidFill>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600" spc="-10" dirty="0" smtClean="0">
                <a:solidFill>
                  <a:srgbClr val="091D5D"/>
                </a:solidFill>
                <a:latin typeface="Arial"/>
                <a:cs typeface="Arial"/>
              </a:rPr>
              <a:t>Overview </a:t>
            </a:r>
            <a:r>
              <a:rPr lang="en-US" sz="1600" spc="-10" dirty="0">
                <a:solidFill>
                  <a:srgbClr val="091D5D"/>
                </a:solidFill>
                <a:latin typeface="Arial"/>
                <a:cs typeface="Arial"/>
              </a:rPr>
              <a:t>of </a:t>
            </a:r>
            <a:r>
              <a:rPr lang="en-US" sz="1600" spc="-10" dirty="0" smtClean="0">
                <a:solidFill>
                  <a:srgbClr val="091D5D"/>
                </a:solidFill>
                <a:latin typeface="Arial"/>
                <a:cs typeface="Arial"/>
              </a:rPr>
              <a:t>Progress Summaries</a:t>
            </a:r>
          </a:p>
          <a:p>
            <a:pPr marL="299085" indent="-286385">
              <a:lnSpc>
                <a:spcPct val="100000"/>
              </a:lnSpc>
              <a:spcBef>
                <a:spcPts val="600"/>
              </a:spcBef>
              <a:buClr>
                <a:srgbClr val="091D5D"/>
              </a:buClr>
              <a:buFont typeface="Arial"/>
              <a:buChar char="•"/>
              <a:tabLst>
                <a:tab pos="299720" algn="l"/>
              </a:tabLst>
            </a:pPr>
            <a:r>
              <a:rPr lang="en-US" sz="1600" spc="-10" dirty="0" smtClean="0">
                <a:solidFill>
                  <a:srgbClr val="091D5D"/>
                </a:solidFill>
                <a:latin typeface="Arial"/>
                <a:cs typeface="Arial"/>
              </a:rPr>
              <a:t>Progress Summary Review Switchboard</a:t>
            </a:r>
            <a:endParaRPr lang="en-US" sz="1600" spc="-10" dirty="0">
              <a:solidFill>
                <a:srgbClr val="091D5D"/>
              </a:solidFill>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600" spc="-10" dirty="0">
                <a:solidFill>
                  <a:srgbClr val="091D5D"/>
                </a:solidFill>
                <a:latin typeface="Arial"/>
                <a:cs typeface="Arial"/>
              </a:rPr>
              <a:t>	</a:t>
            </a:r>
            <a:r>
              <a:rPr lang="en-US" sz="1600" spc="-10" dirty="0" smtClean="0">
                <a:solidFill>
                  <a:srgbClr val="091D5D"/>
                </a:solidFill>
                <a:latin typeface="Arial"/>
                <a:cs typeface="Arial"/>
              </a:rPr>
              <a:t>Scenario</a:t>
            </a:r>
            <a:r>
              <a:rPr lang="en-US" sz="1600" spc="-10" dirty="0">
                <a:solidFill>
                  <a:srgbClr val="091D5D"/>
                </a:solidFill>
                <a:latin typeface="Arial"/>
                <a:cs typeface="Arial"/>
              </a:rPr>
              <a:t>: </a:t>
            </a:r>
            <a:r>
              <a:rPr lang="en-US" sz="1600" spc="-10" dirty="0" smtClean="0">
                <a:solidFill>
                  <a:srgbClr val="091D5D"/>
                </a:solidFill>
                <a:latin typeface="Arial"/>
                <a:cs typeface="Arial"/>
              </a:rPr>
              <a:t>Initiate a Progress Summary </a:t>
            </a:r>
          </a:p>
          <a:p>
            <a:pPr marL="299085" indent="-286385">
              <a:lnSpc>
                <a:spcPct val="100000"/>
              </a:lnSpc>
              <a:spcBef>
                <a:spcPts val="600"/>
              </a:spcBef>
              <a:buClr>
                <a:srgbClr val="091D5D"/>
              </a:buClr>
              <a:buFont typeface="Arial"/>
              <a:buChar char="•"/>
              <a:tabLst>
                <a:tab pos="299720" algn="l"/>
              </a:tabLst>
            </a:pPr>
            <a:r>
              <a:rPr lang="en-US" sz="1600" spc="-10" dirty="0" smtClean="0">
                <a:solidFill>
                  <a:srgbClr val="091D5D"/>
                </a:solidFill>
                <a:latin typeface="Arial"/>
                <a:cs typeface="Arial"/>
              </a:rPr>
              <a:t>Scenario: Review a Progress Summary </a:t>
            </a:r>
          </a:p>
          <a:p>
            <a:pPr marL="299085" indent="-286385">
              <a:lnSpc>
                <a:spcPct val="100000"/>
              </a:lnSpc>
              <a:spcBef>
                <a:spcPts val="600"/>
              </a:spcBef>
              <a:buClr>
                <a:srgbClr val="091D5D"/>
              </a:buClr>
              <a:buFont typeface="Arial"/>
              <a:buChar char="•"/>
              <a:tabLst>
                <a:tab pos="299720" algn="l"/>
              </a:tabLst>
            </a:pPr>
            <a:endParaRPr lang="en-US" sz="1600" spc="-10" dirty="0">
              <a:solidFill>
                <a:srgbClr val="091D5D"/>
              </a:solidFill>
              <a:latin typeface="Arial"/>
              <a:cs typeface="Arial"/>
            </a:endParaRPr>
          </a:p>
        </p:txBody>
      </p:sp>
      <p:sp>
        <p:nvSpPr>
          <p:cNvPr id="8" name="Slide Number Placeholder 7"/>
          <p:cNvSpPr>
            <a:spLocks noGrp="1"/>
          </p:cNvSpPr>
          <p:nvPr>
            <p:ph type="sldNum" sz="quarter" idx="4"/>
          </p:nvPr>
        </p:nvSpPr>
        <p:spPr/>
        <p:txBody>
          <a:bodyPr/>
          <a:lstStyle/>
          <a:p>
            <a:pPr algn="r"/>
            <a:fld id="{93CA38EC-34E5-412A-90B1-E05B44BCB646}" type="slidenum">
              <a:rPr lang="en-US" smtClean="0"/>
              <a:pPr algn="r"/>
              <a:t>3</a:t>
            </a:fld>
            <a:endParaRPr lang="en-US" dirty="0"/>
          </a:p>
        </p:txBody>
      </p:sp>
    </p:spTree>
    <p:extLst>
      <p:ext uri="{BB962C8B-B14F-4D97-AF65-F5344CB8AC3E}">
        <p14:creationId xmlns:p14="http://schemas.microsoft.com/office/powerpoint/2010/main" val="1495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336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2133600"/>
            <a:ext cx="7947659" cy="1046440"/>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5" dirty="0">
                <a:solidFill>
                  <a:srgbClr val="091D5D"/>
                </a:solidFill>
                <a:latin typeface="Arial"/>
                <a:cs typeface="Arial"/>
              </a:rPr>
              <a:t>5</a:t>
            </a:r>
            <a:r>
              <a:rPr sz="1400" b="1" dirty="0" smtClean="0">
                <a:solidFill>
                  <a:srgbClr val="091D5D"/>
                </a:solidFill>
                <a:latin typeface="Arial"/>
                <a:cs typeface="Arial"/>
              </a:rPr>
              <a:t>:</a:t>
            </a:r>
            <a:r>
              <a:rPr lang="en-US" sz="1400" b="1" spc="-5" dirty="0" smtClean="0">
                <a:solidFill>
                  <a:srgbClr val="091D5D"/>
                </a:solidFill>
                <a:latin typeface="Arial"/>
                <a:cs typeface="Arial"/>
              </a:rPr>
              <a:t> Navigate to Progress Summary Review Switchboard</a:t>
            </a:r>
          </a:p>
          <a:p>
            <a:pPr marL="12700">
              <a:lnSpc>
                <a:spcPct val="100000"/>
              </a:lnSpc>
            </a:pPr>
            <a:endParaRPr lang="en-US" sz="1200" b="1" spc="-5" dirty="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The system will display the Progress Summary Review Switchboard. The graph will now populate and the links to the Progress Summaries will </a:t>
            </a:r>
            <a:r>
              <a:rPr lang="en-US" sz="1400" dirty="0">
                <a:solidFill>
                  <a:srgbClr val="091D5D"/>
                </a:solidFill>
                <a:latin typeface="Arial"/>
                <a:cs typeface="Arial"/>
              </a:rPr>
              <a:t>display in "Not Started" </a:t>
            </a:r>
            <a:r>
              <a:rPr lang="en-US" sz="1400" dirty="0" smtClean="0">
                <a:solidFill>
                  <a:srgbClr val="091D5D"/>
                </a:solidFill>
                <a:latin typeface="Arial"/>
                <a:cs typeface="Arial"/>
              </a:rPr>
              <a:t>status.</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Initiate a Progress Summary </a:t>
            </a:r>
            <a:endParaRPr spc="-5" dirty="0"/>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30</a:t>
            </a:fld>
            <a:endParaRPr lang="en-US" dirty="0"/>
          </a:p>
        </p:txBody>
      </p:sp>
      <p:grpSp>
        <p:nvGrpSpPr>
          <p:cNvPr id="33" name="Group 32"/>
          <p:cNvGrpSpPr/>
          <p:nvPr/>
        </p:nvGrpSpPr>
        <p:grpSpPr>
          <a:xfrm>
            <a:off x="1779651" y="990600"/>
            <a:ext cx="5584698" cy="972089"/>
            <a:chOff x="2356104" y="1143000"/>
            <a:chExt cx="5584698" cy="879475"/>
          </a:xfrm>
          <a:noFill/>
        </p:grpSpPr>
        <p:grpSp>
          <p:nvGrpSpPr>
            <p:cNvPr id="34" name="Group 33"/>
            <p:cNvGrpSpPr/>
            <p:nvPr/>
          </p:nvGrpSpPr>
          <p:grpSpPr>
            <a:xfrm>
              <a:off x="2356104" y="1143000"/>
              <a:ext cx="990600" cy="879475"/>
              <a:chOff x="2971800" y="1143000"/>
              <a:chExt cx="990600" cy="879475"/>
            </a:xfrm>
            <a:grpFill/>
          </p:grpSpPr>
          <p:sp>
            <p:nvSpPr>
              <p:cNvPr id="5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2971800" y="1143000"/>
                <a:ext cx="9906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Click </a:t>
                </a:r>
              </a:p>
              <a:p>
                <a:pPr algn="ctr">
                  <a:lnSpc>
                    <a:spcPct val="100000"/>
                  </a:lnSpc>
                </a:pPr>
                <a:r>
                  <a:rPr lang="en-US" sz="1000" spc="-15" dirty="0" smtClean="0">
                    <a:solidFill>
                      <a:srgbClr val="1F497D"/>
                    </a:solidFill>
                    <a:latin typeface="Arial"/>
                    <a:cs typeface="Arial"/>
                  </a:rPr>
                  <a:t>“Objectives</a:t>
                </a:r>
                <a:r>
                  <a:rPr lang="en-US" sz="1000" spc="-15" dirty="0">
                    <a:solidFill>
                      <a:srgbClr val="1F497D"/>
                    </a:solidFill>
                    <a:latin typeface="Arial"/>
                    <a:cs typeface="Arial"/>
                  </a:rPr>
                  <a:t>” tab</a:t>
                </a:r>
                <a:endParaRPr sz="1000" spc="-15" dirty="0">
                  <a:solidFill>
                    <a:srgbClr val="1F497D"/>
                  </a:solidFill>
                  <a:latin typeface="Arial"/>
                  <a:cs typeface="Arial"/>
                </a:endParaRPr>
              </a:p>
            </p:txBody>
          </p:sp>
        </p:grpSp>
        <p:grpSp>
          <p:nvGrpSpPr>
            <p:cNvPr id="35" name="Group 34"/>
            <p:cNvGrpSpPr/>
            <p:nvPr/>
          </p:nvGrpSpPr>
          <p:grpSpPr>
            <a:xfrm>
              <a:off x="3516630" y="1143000"/>
              <a:ext cx="982980" cy="879475"/>
              <a:chOff x="4075176" y="1143000"/>
              <a:chExt cx="982980" cy="879475"/>
            </a:xfrm>
            <a:grpFill/>
          </p:grpSpPr>
          <p:sp>
            <p:nvSpPr>
              <p:cNvPr id="4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0" name="object 19"/>
              <p:cNvSpPr txBox="1"/>
              <p:nvPr/>
            </p:nvSpPr>
            <p:spPr>
              <a:xfrm>
                <a:off x="4114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“Include in ISP” for Objectives</a:t>
                </a:r>
                <a:endParaRPr sz="1000" dirty="0">
                  <a:latin typeface="Arial"/>
                  <a:cs typeface="Arial"/>
                </a:endParaRPr>
              </a:p>
            </p:txBody>
          </p:sp>
        </p:grpSp>
        <p:grpSp>
          <p:nvGrpSpPr>
            <p:cNvPr id="36" name="Group 35"/>
            <p:cNvGrpSpPr/>
            <p:nvPr/>
          </p:nvGrpSpPr>
          <p:grpSpPr>
            <a:xfrm>
              <a:off x="4669536" y="1143000"/>
              <a:ext cx="982980" cy="879475"/>
              <a:chOff x="5218176" y="1143000"/>
              <a:chExt cx="982980" cy="879475"/>
            </a:xfrm>
            <a:grpFill/>
          </p:grpSpPr>
          <p:sp>
            <p:nvSpPr>
              <p:cNvPr id="4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8" name="object 19"/>
              <p:cNvSpPr txBox="1"/>
              <p:nvPr/>
            </p:nvSpPr>
            <p:spPr>
              <a:xfrm>
                <a:off x="5257800" y="1143000"/>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Select “PS Frequency” drop-down option</a:t>
                </a:r>
              </a:p>
            </p:txBody>
          </p:sp>
        </p:grpSp>
        <p:grpSp>
          <p:nvGrpSpPr>
            <p:cNvPr id="37" name="Group 36"/>
            <p:cNvGrpSpPr/>
            <p:nvPr/>
          </p:nvGrpSpPr>
          <p:grpSpPr>
            <a:xfrm>
              <a:off x="5822442" y="1143000"/>
              <a:ext cx="982980" cy="879475"/>
              <a:chOff x="6408420" y="1143000"/>
              <a:chExt cx="982980" cy="879475"/>
            </a:xfrm>
            <a:grpFill/>
          </p:grpSpPr>
          <p:sp>
            <p:nvSpPr>
              <p:cNvPr id="4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6" name="object 19"/>
              <p:cNvSpPr txBox="1"/>
              <p:nvPr/>
            </p:nvSpPr>
            <p:spPr>
              <a:xfrm>
                <a:off x="6442710" y="1143000"/>
                <a:ext cx="914400" cy="835362"/>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4</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Click “Include in ISP document and </a:t>
                </a:r>
                <a:r>
                  <a:rPr lang="en-US" sz="1000" spc="-10">
                    <a:solidFill>
                      <a:srgbClr val="1F497D"/>
                    </a:solidFill>
                    <a:latin typeface="Arial"/>
                    <a:cs typeface="Arial"/>
                  </a:rPr>
                  <a:t>Initiate </a:t>
                </a:r>
                <a:r>
                  <a:rPr lang="en-US" sz="1000" spc="-10" smtClean="0">
                    <a:solidFill>
                      <a:srgbClr val="1F497D"/>
                    </a:solidFill>
                    <a:latin typeface="Arial"/>
                    <a:cs typeface="Arial"/>
                  </a:rPr>
                  <a:t>Progress Summary ”</a:t>
                </a:r>
                <a:endParaRPr lang="en-US" sz="1000" dirty="0">
                  <a:latin typeface="Arial"/>
                  <a:cs typeface="Arial"/>
                </a:endParaRPr>
              </a:p>
            </p:txBody>
          </p:sp>
        </p:grpSp>
        <p:cxnSp>
          <p:nvCxnSpPr>
            <p:cNvPr id="38" name="Straight Arrow Connector 37"/>
            <p:cNvCxnSpPr/>
            <p:nvPr/>
          </p:nvCxnSpPr>
          <p:spPr>
            <a:xfrm>
              <a:off x="334518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49808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6509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957822" y="1143000"/>
              <a:ext cx="982980" cy="879475"/>
              <a:chOff x="6408420" y="1143000"/>
              <a:chExt cx="982980" cy="879475"/>
            </a:xfrm>
            <a:grpFill/>
          </p:grpSpPr>
          <p:sp>
            <p:nvSpPr>
              <p:cNvPr id="4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4" name="object 19"/>
              <p:cNvSpPr txBox="1"/>
              <p:nvPr/>
            </p:nvSpPr>
            <p:spPr>
              <a:xfrm>
                <a:off x="6442710" y="1143000"/>
                <a:ext cx="914400" cy="83536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Navigate to Progress Summary Review Switchboard</a:t>
                </a:r>
                <a:endParaRPr lang="en-US" sz="1000" dirty="0">
                  <a:latin typeface="Arial"/>
                  <a:cs typeface="Arial"/>
                </a:endParaRPr>
              </a:p>
            </p:txBody>
          </p:sp>
        </p:grpSp>
        <p:cxnSp>
          <p:nvCxnSpPr>
            <p:cNvPr id="42" name="Straight Arrow Connector 41"/>
            <p:cNvCxnSpPr/>
            <p:nvPr/>
          </p:nvCxnSpPr>
          <p:spPr>
            <a:xfrm>
              <a:off x="678637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187161" y="3133796"/>
            <a:ext cx="6645216" cy="3590855"/>
            <a:chOff x="1187161" y="3133796"/>
            <a:chExt cx="6645216" cy="3590855"/>
          </a:xfrm>
        </p:grpSpPr>
        <p:pic>
          <p:nvPicPr>
            <p:cNvPr id="4" name="Picture 3"/>
            <p:cNvPicPr>
              <a:picLocks noChangeAspect="1"/>
            </p:cNvPicPr>
            <p:nvPr/>
          </p:nvPicPr>
          <p:blipFill>
            <a:blip r:embed="rId7"/>
            <a:stretch>
              <a:fillRect/>
            </a:stretch>
          </p:blipFill>
          <p:spPr>
            <a:xfrm>
              <a:off x="1187161" y="3133796"/>
              <a:ext cx="6645216" cy="3590855"/>
            </a:xfrm>
            <a:prstGeom prst="rect">
              <a:avLst/>
            </a:prstGeom>
          </p:spPr>
        </p:pic>
        <p:sp>
          <p:nvSpPr>
            <p:cNvPr id="30" name="object 6"/>
            <p:cNvSpPr/>
            <p:nvPr/>
          </p:nvSpPr>
          <p:spPr>
            <a:xfrm>
              <a:off x="4876800" y="5943600"/>
              <a:ext cx="1066800" cy="762001"/>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pPr algn="ctr"/>
              <a:endParaRPr dirty="0"/>
            </a:p>
          </p:txBody>
        </p:sp>
        <p:pic>
          <p:nvPicPr>
            <p:cNvPr id="7" name="Picture 6"/>
            <p:cNvPicPr>
              <a:picLocks noChangeAspect="1"/>
            </p:cNvPicPr>
            <p:nvPr/>
          </p:nvPicPr>
          <p:blipFill>
            <a:blip r:embed="rId8"/>
            <a:stretch>
              <a:fillRect/>
            </a:stretch>
          </p:blipFill>
          <p:spPr>
            <a:xfrm>
              <a:off x="1524000" y="5179988"/>
              <a:ext cx="2609486" cy="1458242"/>
            </a:xfrm>
            <a:prstGeom prst="rect">
              <a:avLst/>
            </a:prstGeom>
          </p:spPr>
        </p:pic>
        <p:sp>
          <p:nvSpPr>
            <p:cNvPr id="53" name="object 6"/>
            <p:cNvSpPr/>
            <p:nvPr/>
          </p:nvSpPr>
          <p:spPr>
            <a:xfrm>
              <a:off x="1516782" y="5181600"/>
              <a:ext cx="2590800" cy="15240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57150">
              <a:solidFill>
                <a:srgbClr val="00B0F0"/>
              </a:solidFill>
            </a:ln>
          </p:spPr>
          <p:txBody>
            <a:bodyPr wrap="square" lIns="0" tIns="0" rIns="0" bIns="0" rtlCol="0"/>
            <a:lstStyle/>
            <a:p>
              <a:pPr algn="ctr"/>
              <a:endParaRPr dirty="0"/>
            </a:p>
          </p:txBody>
        </p:sp>
        <p:cxnSp>
          <p:nvCxnSpPr>
            <p:cNvPr id="54" name="Straight Arrow Connector 53"/>
            <p:cNvCxnSpPr/>
            <p:nvPr/>
          </p:nvCxnSpPr>
          <p:spPr>
            <a:xfrm flipH="1">
              <a:off x="4114800" y="6324600"/>
              <a:ext cx="7620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9"/>
            <a:stretch>
              <a:fillRect/>
            </a:stretch>
          </p:blipFill>
          <p:spPr>
            <a:xfrm>
              <a:off x="1524000" y="5660136"/>
              <a:ext cx="45720" cy="54864"/>
            </a:xfrm>
            <a:prstGeom prst="rect">
              <a:avLst/>
            </a:prstGeom>
          </p:spPr>
        </p:pic>
        <p:pic>
          <p:nvPicPr>
            <p:cNvPr id="56" name="Picture 55"/>
            <p:cNvPicPr>
              <a:picLocks noChangeAspect="1"/>
            </p:cNvPicPr>
            <p:nvPr/>
          </p:nvPicPr>
          <p:blipFill>
            <a:blip r:embed="rId9"/>
            <a:stretch>
              <a:fillRect/>
            </a:stretch>
          </p:blipFill>
          <p:spPr>
            <a:xfrm>
              <a:off x="1478280" y="6193536"/>
              <a:ext cx="45720" cy="54864"/>
            </a:xfrm>
            <a:prstGeom prst="rect">
              <a:avLst/>
            </a:prstGeom>
          </p:spPr>
        </p:pic>
        <p:pic>
          <p:nvPicPr>
            <p:cNvPr id="57" name="Picture 56"/>
            <p:cNvPicPr>
              <a:picLocks noChangeAspect="1"/>
            </p:cNvPicPr>
            <p:nvPr/>
          </p:nvPicPr>
          <p:blipFill>
            <a:blip r:embed="rId9"/>
            <a:stretch>
              <a:fillRect/>
            </a:stretch>
          </p:blipFill>
          <p:spPr>
            <a:xfrm>
              <a:off x="1478280" y="6629400"/>
              <a:ext cx="45720" cy="54864"/>
            </a:xfrm>
            <a:prstGeom prst="rect">
              <a:avLst/>
            </a:prstGeom>
          </p:spPr>
        </p:pic>
      </p:grpSp>
    </p:spTree>
    <p:extLst>
      <p:ext uri="{BB962C8B-B14F-4D97-AF65-F5344CB8AC3E}">
        <p14:creationId xmlns:p14="http://schemas.microsoft.com/office/powerpoint/2010/main" val="3692678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a:t>Ne</a:t>
            </a:r>
            <a:r>
              <a:rPr spc="-15" dirty="0"/>
              <a:t>x</a:t>
            </a:r>
            <a:r>
              <a:rPr dirty="0"/>
              <a:t>t</a:t>
            </a:r>
            <a:r>
              <a:rPr spc="20" dirty="0"/>
              <a:t> </a:t>
            </a:r>
            <a:r>
              <a:rPr spc="-5" dirty="0" smtClean="0"/>
              <a:t>S</a:t>
            </a:r>
            <a:r>
              <a:rPr dirty="0" smtClean="0"/>
              <a:t>t</a:t>
            </a:r>
            <a:r>
              <a:rPr spc="-5" dirty="0" smtClean="0"/>
              <a:t>ep</a:t>
            </a:r>
            <a:r>
              <a:rPr dirty="0" smtClean="0"/>
              <a:t>s</a:t>
            </a:r>
            <a:r>
              <a:rPr lang="en-US" dirty="0" smtClean="0"/>
              <a:t> and Notes</a:t>
            </a:r>
            <a:endParaRPr spc="-5" dirty="0"/>
          </a:p>
        </p:txBody>
      </p:sp>
      <p:sp>
        <p:nvSpPr>
          <p:cNvPr id="9" name="Content Placeholder 4"/>
          <p:cNvSpPr txBox="1">
            <a:spLocks/>
          </p:cNvSpPr>
          <p:nvPr/>
        </p:nvSpPr>
        <p:spPr>
          <a:xfrm>
            <a:off x="457200" y="1127760"/>
            <a:ext cx="8229600" cy="3493264"/>
          </a:xfrm>
          <a:prstGeom prst="rect">
            <a:avLst/>
          </a:prstGeom>
        </p:spPr>
        <p:txBody>
          <a:bodyPr wrap="square" lIns="0" tIns="0" rIns="0" bIns="0">
            <a:spAutoFit/>
          </a:bodyPr>
          <a:lstStyle>
            <a:lvl1pPr marL="0">
              <a:defRPr sz="1200" b="1"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eaLnBrk="0" fontAlgn="base" hangingPunct="0">
              <a:spcBef>
                <a:spcPct val="0"/>
              </a:spcBef>
              <a:spcAft>
                <a:spcPts val="600"/>
              </a:spcAft>
              <a:buClr>
                <a:srgbClr val="091D5D"/>
              </a:buClr>
            </a:pPr>
            <a:r>
              <a:rPr lang="en-US" sz="1400" dirty="0" smtClean="0">
                <a:solidFill>
                  <a:srgbClr val="091D5D"/>
                </a:solidFill>
                <a:latin typeface="Arial"/>
                <a:cs typeface="Arial"/>
              </a:rPr>
              <a:t>Next Steps</a:t>
            </a:r>
          </a:p>
          <a:p>
            <a:pPr marL="285750" indent="-285750" eaLnBrk="0" fontAlgn="base" hangingPunct="0">
              <a:spcBef>
                <a:spcPct val="0"/>
              </a:spcBef>
              <a:spcAft>
                <a:spcPts val="600"/>
              </a:spcAft>
              <a:buClr>
                <a:srgbClr val="091D5D"/>
              </a:buClr>
              <a:buFont typeface="Arial" panose="020B0604020202020204" pitchFamily="34" charset="0"/>
              <a:buChar char="•"/>
            </a:pPr>
            <a:r>
              <a:rPr lang="en-US" sz="1400" b="0" dirty="0" smtClean="0">
                <a:solidFill>
                  <a:srgbClr val="091D5D"/>
                </a:solidFill>
                <a:latin typeface="Arial"/>
                <a:cs typeface="Arial"/>
              </a:rPr>
              <a:t>The Progress Summary Review Switchboard </a:t>
            </a:r>
            <a:r>
              <a:rPr lang="en-US" sz="1400" b="0" dirty="0">
                <a:solidFill>
                  <a:srgbClr val="091D5D"/>
                </a:solidFill>
                <a:latin typeface="Arial"/>
                <a:cs typeface="Arial"/>
              </a:rPr>
              <a:t>will display </a:t>
            </a:r>
            <a:r>
              <a:rPr lang="en-US" sz="1400" b="0" dirty="0" smtClean="0">
                <a:solidFill>
                  <a:srgbClr val="091D5D"/>
                </a:solidFill>
                <a:latin typeface="Arial"/>
                <a:cs typeface="Arial"/>
              </a:rPr>
              <a:t>Progress Summaries for </a:t>
            </a:r>
            <a:r>
              <a:rPr lang="en-US" sz="1400" b="0" dirty="0">
                <a:solidFill>
                  <a:srgbClr val="091D5D"/>
                </a:solidFill>
                <a:latin typeface="Arial"/>
                <a:cs typeface="Arial"/>
              </a:rPr>
              <a:t>the objectives included in the ISP </a:t>
            </a:r>
            <a:r>
              <a:rPr lang="en-US" sz="1400" b="0" dirty="0" smtClean="0">
                <a:solidFill>
                  <a:srgbClr val="091D5D"/>
                </a:solidFill>
                <a:latin typeface="Arial"/>
                <a:cs typeface="Arial"/>
              </a:rPr>
              <a:t>document.</a:t>
            </a:r>
          </a:p>
          <a:p>
            <a:pPr marL="285750" indent="-285750" eaLnBrk="0" fontAlgn="base" hangingPunct="0">
              <a:spcBef>
                <a:spcPct val="0"/>
              </a:spcBef>
              <a:spcAft>
                <a:spcPts val="600"/>
              </a:spcAft>
              <a:buClr>
                <a:srgbClr val="091D5D"/>
              </a:buClr>
              <a:buFont typeface="Arial" panose="020B0604020202020204" pitchFamily="34" charset="0"/>
              <a:buChar char="•"/>
            </a:pPr>
            <a:r>
              <a:rPr lang="en-US" sz="1400" b="0" dirty="0" smtClean="0">
                <a:solidFill>
                  <a:srgbClr val="091D5D"/>
                </a:solidFill>
                <a:latin typeface="Arial"/>
                <a:cs typeface="Arial"/>
              </a:rPr>
              <a:t>The status of </a:t>
            </a:r>
            <a:r>
              <a:rPr lang="en-US" sz="1400" b="0" dirty="0">
                <a:solidFill>
                  <a:srgbClr val="091D5D"/>
                </a:solidFill>
                <a:latin typeface="Arial"/>
                <a:cs typeface="Arial"/>
              </a:rPr>
              <a:t>all newly requested </a:t>
            </a:r>
            <a:r>
              <a:rPr lang="en-US" sz="1400" b="0" dirty="0" smtClean="0">
                <a:solidFill>
                  <a:srgbClr val="091D5D"/>
                </a:solidFill>
                <a:latin typeface="Arial"/>
                <a:cs typeface="Arial"/>
              </a:rPr>
              <a:t>Progress Summaries </a:t>
            </a:r>
            <a:r>
              <a:rPr lang="en-US" sz="1400" b="0" dirty="0">
                <a:solidFill>
                  <a:srgbClr val="091D5D"/>
                </a:solidFill>
                <a:latin typeface="Arial"/>
                <a:cs typeface="Arial"/>
              </a:rPr>
              <a:t>is in “Not Started” </a:t>
            </a:r>
            <a:r>
              <a:rPr lang="en-US" sz="1400" b="0" dirty="0" smtClean="0">
                <a:solidFill>
                  <a:srgbClr val="091D5D"/>
                </a:solidFill>
                <a:latin typeface="Arial"/>
                <a:cs typeface="Arial"/>
              </a:rPr>
              <a:t>status.</a:t>
            </a:r>
            <a:endParaRPr lang="en-US" sz="1400" b="0" dirty="0">
              <a:solidFill>
                <a:srgbClr val="091D5D"/>
              </a:solidFill>
              <a:latin typeface="Arial"/>
              <a:cs typeface="Arial"/>
            </a:endParaRPr>
          </a:p>
          <a:p>
            <a:pPr marL="285750" indent="-285750" eaLnBrk="0" fontAlgn="base" hangingPunct="0">
              <a:spcBef>
                <a:spcPct val="0"/>
              </a:spcBef>
              <a:spcAft>
                <a:spcPts val="600"/>
              </a:spcAft>
              <a:buClr>
                <a:srgbClr val="091D5D"/>
              </a:buClr>
              <a:buFont typeface="Arial" panose="020B0604020202020204" pitchFamily="34" charset="0"/>
              <a:buChar char="•"/>
            </a:pPr>
            <a:r>
              <a:rPr lang="en-US" sz="1400" b="0" dirty="0">
                <a:solidFill>
                  <a:srgbClr val="091D5D"/>
                </a:solidFill>
                <a:latin typeface="Arial"/>
                <a:cs typeface="Arial"/>
              </a:rPr>
              <a:t>Providers can access </a:t>
            </a:r>
            <a:r>
              <a:rPr lang="en-US" sz="1400" b="0" dirty="0" smtClean="0">
                <a:solidFill>
                  <a:srgbClr val="091D5D"/>
                </a:solidFill>
                <a:latin typeface="Arial"/>
                <a:cs typeface="Arial"/>
              </a:rPr>
              <a:t>the Progress Summary in </a:t>
            </a:r>
            <a:r>
              <a:rPr lang="en-US" sz="1400" b="0" dirty="0">
                <a:solidFill>
                  <a:srgbClr val="091D5D"/>
                </a:solidFill>
                <a:latin typeface="Arial"/>
                <a:cs typeface="Arial"/>
              </a:rPr>
              <a:t>not started status </a:t>
            </a:r>
            <a:r>
              <a:rPr lang="en-US" sz="1400" b="0" dirty="0" smtClean="0">
                <a:solidFill>
                  <a:srgbClr val="091D5D"/>
                </a:solidFill>
                <a:latin typeface="Arial"/>
                <a:cs typeface="Arial"/>
              </a:rPr>
              <a:t>and complete, but they cannot </a:t>
            </a:r>
            <a:r>
              <a:rPr lang="en-US" sz="1400" b="0" dirty="0">
                <a:solidFill>
                  <a:srgbClr val="091D5D"/>
                </a:solidFill>
                <a:latin typeface="Arial"/>
                <a:cs typeface="Arial"/>
              </a:rPr>
              <a:t>submit to </a:t>
            </a:r>
            <a:r>
              <a:rPr lang="en-US" sz="1400" b="0" dirty="0" smtClean="0">
                <a:solidFill>
                  <a:srgbClr val="091D5D"/>
                </a:solidFill>
                <a:latin typeface="Arial"/>
                <a:cs typeface="Arial"/>
              </a:rPr>
              <a:t>a Service Coordinator until it is 30 </a:t>
            </a:r>
            <a:r>
              <a:rPr lang="en-US" sz="1400" b="0" dirty="0">
                <a:solidFill>
                  <a:srgbClr val="091D5D"/>
                </a:solidFill>
                <a:latin typeface="Arial"/>
                <a:cs typeface="Arial"/>
              </a:rPr>
              <a:t>days prior to the due </a:t>
            </a:r>
            <a:r>
              <a:rPr lang="en-US" sz="1400" b="0" dirty="0" smtClean="0">
                <a:solidFill>
                  <a:srgbClr val="091D5D"/>
                </a:solidFill>
                <a:latin typeface="Arial"/>
                <a:cs typeface="Arial"/>
              </a:rPr>
              <a:t>date.</a:t>
            </a:r>
          </a:p>
          <a:p>
            <a:pPr eaLnBrk="0" fontAlgn="base" hangingPunct="0">
              <a:spcBef>
                <a:spcPct val="0"/>
              </a:spcBef>
              <a:spcAft>
                <a:spcPts val="600"/>
              </a:spcAft>
              <a:buClr>
                <a:srgbClr val="091D5D"/>
              </a:buClr>
            </a:pPr>
            <a:r>
              <a:rPr lang="en-US" sz="1400" dirty="0" smtClean="0">
                <a:solidFill>
                  <a:srgbClr val="091D5D"/>
                </a:solidFill>
                <a:latin typeface="Arial"/>
                <a:cs typeface="Arial"/>
              </a:rPr>
              <a:t>Alerts</a:t>
            </a:r>
            <a:endParaRPr lang="en-US" sz="1400" dirty="0">
              <a:solidFill>
                <a:srgbClr val="091D5D"/>
              </a:solidFill>
              <a:latin typeface="Arial"/>
              <a:cs typeface="Arial"/>
            </a:endParaRPr>
          </a:p>
          <a:p>
            <a:pPr marL="285750" indent="-285750" eaLnBrk="0" fontAlgn="base" hangingPunct="0">
              <a:spcBef>
                <a:spcPct val="0"/>
              </a:spcBef>
              <a:spcAft>
                <a:spcPts val="600"/>
              </a:spcAft>
              <a:buClr>
                <a:srgbClr val="091D5D"/>
              </a:buClr>
              <a:buFont typeface="Arial" panose="020B0604020202020204" pitchFamily="34" charset="0"/>
              <a:buChar char="•"/>
            </a:pPr>
            <a:r>
              <a:rPr lang="en-US" sz="1400" b="0" dirty="0">
                <a:solidFill>
                  <a:srgbClr val="091D5D"/>
                </a:solidFill>
                <a:latin typeface="Arial" pitchFamily="34" charset="0"/>
                <a:cs typeface="Arial" pitchFamily="34" charset="0"/>
              </a:rPr>
              <a:t>SCs </a:t>
            </a:r>
            <a:r>
              <a:rPr lang="en-US" sz="1400" b="0" dirty="0" smtClean="0">
                <a:solidFill>
                  <a:srgbClr val="091D5D"/>
                </a:solidFill>
                <a:latin typeface="Arial" pitchFamily="34" charset="0"/>
                <a:cs typeface="Arial" pitchFamily="34" charset="0"/>
              </a:rPr>
              <a:t>and Providers will both receive </a:t>
            </a:r>
            <a:r>
              <a:rPr lang="en-US" sz="1400" b="0" dirty="0">
                <a:solidFill>
                  <a:srgbClr val="091D5D"/>
                </a:solidFill>
                <a:latin typeface="Arial" pitchFamily="34" charset="0"/>
                <a:cs typeface="Arial" pitchFamily="34" charset="0"/>
              </a:rPr>
              <a:t>an </a:t>
            </a:r>
            <a:r>
              <a:rPr lang="en-US" sz="1400" b="0" dirty="0" smtClean="0">
                <a:solidFill>
                  <a:srgbClr val="091D5D"/>
                </a:solidFill>
                <a:latin typeface="Arial" pitchFamily="34" charset="0"/>
                <a:cs typeface="Arial" pitchFamily="34" charset="0"/>
              </a:rPr>
              <a:t>Alert </a:t>
            </a:r>
            <a:r>
              <a:rPr lang="en-US" sz="1400" b="0" dirty="0">
                <a:solidFill>
                  <a:srgbClr val="091D5D"/>
                </a:solidFill>
                <a:latin typeface="Arial" pitchFamily="34" charset="0"/>
                <a:cs typeface="Arial" pitchFamily="34" charset="0"/>
              </a:rPr>
              <a:t>30 days prior to the due date of the </a:t>
            </a:r>
            <a:r>
              <a:rPr lang="en-US" sz="1400" b="0" dirty="0" smtClean="0">
                <a:solidFill>
                  <a:srgbClr val="091D5D"/>
                </a:solidFill>
                <a:latin typeface="Arial" pitchFamily="34" charset="0"/>
                <a:cs typeface="Arial" pitchFamily="34" charset="0"/>
              </a:rPr>
              <a:t>Progress Summary.</a:t>
            </a:r>
            <a:endParaRPr lang="en-US" sz="1400" b="0" dirty="0">
              <a:solidFill>
                <a:srgbClr val="091D5D"/>
              </a:solidFill>
              <a:latin typeface="Arial" pitchFamily="34" charset="0"/>
              <a:cs typeface="Arial" pitchFamily="34" charset="0"/>
            </a:endParaRPr>
          </a:p>
          <a:p>
            <a:pPr marL="285750" indent="-285750" eaLnBrk="0" fontAlgn="base" hangingPunct="0">
              <a:spcBef>
                <a:spcPct val="0"/>
              </a:spcBef>
              <a:spcAft>
                <a:spcPts val="600"/>
              </a:spcAft>
              <a:buClr>
                <a:srgbClr val="091D5D"/>
              </a:buClr>
              <a:buFont typeface="Arial" panose="020B0604020202020204" pitchFamily="34" charset="0"/>
              <a:buChar char="•"/>
            </a:pPr>
            <a:r>
              <a:rPr lang="en-US" sz="1400" b="0" dirty="0" smtClean="0">
                <a:solidFill>
                  <a:srgbClr val="091D5D"/>
                </a:solidFill>
                <a:latin typeface="Arial" pitchFamily="34" charset="0"/>
                <a:cs typeface="Arial" pitchFamily="34" charset="0"/>
              </a:rPr>
              <a:t>On Tuesdays / Fridays, SCs will receive alerts for each Progress Summary submitted by Providers.</a:t>
            </a:r>
          </a:p>
          <a:p>
            <a:pPr marL="285750" indent="-285750" eaLnBrk="0" fontAlgn="base" hangingPunct="0">
              <a:spcBef>
                <a:spcPct val="0"/>
              </a:spcBef>
              <a:spcAft>
                <a:spcPts val="600"/>
              </a:spcAft>
              <a:buClr>
                <a:srgbClr val="091D5D"/>
              </a:buClr>
              <a:buFont typeface="Arial" panose="020B0604020202020204" pitchFamily="34" charset="0"/>
              <a:buChar char="•"/>
            </a:pPr>
            <a:r>
              <a:rPr lang="en-US" sz="1400" b="0" dirty="0">
                <a:solidFill>
                  <a:srgbClr val="091D5D"/>
                </a:solidFill>
                <a:latin typeface="Arial" pitchFamily="34" charset="0"/>
                <a:cs typeface="Arial" pitchFamily="34" charset="0"/>
              </a:rPr>
              <a:t>On </a:t>
            </a:r>
            <a:r>
              <a:rPr lang="en-US" sz="1400" b="0" dirty="0" smtClean="0">
                <a:solidFill>
                  <a:srgbClr val="091D5D"/>
                </a:solidFill>
                <a:latin typeface="Arial" pitchFamily="34" charset="0"/>
                <a:cs typeface="Arial" pitchFamily="34" charset="0"/>
              </a:rPr>
              <a:t>Tuesdays / Fridays</a:t>
            </a:r>
            <a:r>
              <a:rPr lang="en-US" sz="1400" b="0" dirty="0">
                <a:solidFill>
                  <a:srgbClr val="091D5D"/>
                </a:solidFill>
                <a:latin typeface="Arial" pitchFamily="34" charset="0"/>
                <a:cs typeface="Arial" pitchFamily="34" charset="0"/>
              </a:rPr>
              <a:t>, SCs will receive an </a:t>
            </a:r>
            <a:r>
              <a:rPr lang="en-US" sz="1400" b="0" dirty="0" smtClean="0">
                <a:solidFill>
                  <a:srgbClr val="091D5D"/>
                </a:solidFill>
                <a:latin typeface="Arial" pitchFamily="34" charset="0"/>
                <a:cs typeface="Arial" pitchFamily="34" charset="0"/>
              </a:rPr>
              <a:t>Alert indicating if the due date for any Progress Summary has passed without provider submission.</a:t>
            </a:r>
          </a:p>
          <a:p>
            <a:pPr marL="285750" indent="-285750" eaLnBrk="0" fontAlgn="base" hangingPunct="0">
              <a:spcBef>
                <a:spcPct val="0"/>
              </a:spcBef>
              <a:spcAft>
                <a:spcPts val="600"/>
              </a:spcAft>
              <a:buClr>
                <a:srgbClr val="091D5D"/>
              </a:buClr>
              <a:buFont typeface="Arial" panose="020B0604020202020204" pitchFamily="34" charset="0"/>
              <a:buChar char="•"/>
            </a:pPr>
            <a:endParaRPr lang="en-US" sz="1400" b="0" dirty="0">
              <a:solidFill>
                <a:srgbClr val="091D5D"/>
              </a:solidFill>
              <a:latin typeface="Arial" pitchFamily="34" charset="0"/>
              <a:cs typeface="Arial" pitchFamily="34" charset="0"/>
            </a:endParaRPr>
          </a:p>
          <a:p>
            <a:pPr marL="285750" indent="-285750" eaLnBrk="0" fontAlgn="base" hangingPunct="0">
              <a:spcBef>
                <a:spcPct val="0"/>
              </a:spcBef>
              <a:spcAft>
                <a:spcPts val="600"/>
              </a:spcAft>
              <a:buClr>
                <a:srgbClr val="091D5D"/>
              </a:buClr>
              <a:buFont typeface="Arial" panose="020B0604020202020204" pitchFamily="34" charset="0"/>
              <a:buChar char="•"/>
            </a:pPr>
            <a:endParaRPr lang="en-US" sz="1400" b="0" dirty="0">
              <a:solidFill>
                <a:srgbClr val="091D5D"/>
              </a:solidFill>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31</a:t>
            </a:fld>
            <a:endParaRPr lang="en-US" dirty="0"/>
          </a:p>
        </p:txBody>
      </p:sp>
      <p:sp>
        <p:nvSpPr>
          <p:cNvPr id="6" name="TextBox 5"/>
          <p:cNvSpPr txBox="1"/>
          <p:nvPr/>
        </p:nvSpPr>
        <p:spPr>
          <a:xfrm>
            <a:off x="2362200" y="4696480"/>
            <a:ext cx="3886200" cy="646331"/>
          </a:xfrm>
          <a:prstGeom prst="rect">
            <a:avLst/>
          </a:prstGeom>
          <a:noFill/>
        </p:spPr>
        <p:txBody>
          <a:bodyPr wrap="square" rtlCol="0">
            <a:spAutoFit/>
          </a:bodyPr>
          <a:lstStyle/>
          <a:p>
            <a:r>
              <a:rPr lang="en-US" dirty="0" smtClean="0"/>
              <a:t>Screenshot of what a submitted alert looks like</a:t>
            </a:r>
            <a:endParaRPr lang="en-US" dirty="0"/>
          </a:p>
        </p:txBody>
      </p:sp>
      <p:pic>
        <p:nvPicPr>
          <p:cNvPr id="8" name="Picture 7"/>
          <p:cNvPicPr>
            <a:picLocks noChangeAspect="1"/>
          </p:cNvPicPr>
          <p:nvPr/>
        </p:nvPicPr>
        <p:blipFill rotWithShape="1">
          <a:blip r:embed="rId3"/>
          <a:srcRect b="7809"/>
          <a:stretch/>
        </p:blipFill>
        <p:spPr>
          <a:xfrm>
            <a:off x="228600" y="4164874"/>
            <a:ext cx="8686800" cy="2464526"/>
          </a:xfrm>
          <a:prstGeom prst="rect">
            <a:avLst/>
          </a:prstGeom>
          <a:ln>
            <a:solidFill>
              <a:schemeClr val="tx1"/>
            </a:solidFill>
          </a:ln>
        </p:spPr>
      </p:pic>
      <p:sp>
        <p:nvSpPr>
          <p:cNvPr id="13" name="TextBox 12"/>
          <p:cNvSpPr txBox="1"/>
          <p:nvPr/>
        </p:nvSpPr>
        <p:spPr>
          <a:xfrm>
            <a:off x="4191000" y="6368534"/>
            <a:ext cx="1905000" cy="200055"/>
          </a:xfrm>
          <a:prstGeom prst="rect">
            <a:avLst/>
          </a:prstGeom>
          <a:solidFill>
            <a:schemeClr val="bg1"/>
          </a:solidFill>
        </p:spPr>
        <p:txBody>
          <a:bodyPr wrap="square" rtlCol="0">
            <a:spAutoFit/>
          </a:bodyPr>
          <a:lstStyle/>
          <a:p>
            <a:r>
              <a:rPr lang="en-US" sz="700" dirty="0" smtClean="0"/>
              <a:t>Progress Summaries submitted for review by:</a:t>
            </a:r>
            <a:endParaRPr lang="en-US" sz="700" dirty="0"/>
          </a:p>
        </p:txBody>
      </p:sp>
      <p:sp>
        <p:nvSpPr>
          <p:cNvPr id="14" name="object 25"/>
          <p:cNvSpPr/>
          <p:nvPr/>
        </p:nvSpPr>
        <p:spPr>
          <a:xfrm>
            <a:off x="4191000" y="6374674"/>
            <a:ext cx="1905000" cy="178526"/>
          </a:xfrm>
          <a:custGeom>
            <a:avLst/>
            <a:gdLst/>
            <a:ahLst/>
            <a:cxnLst/>
            <a:rect l="l" t="t" r="r" b="b"/>
            <a:pathLst>
              <a:path w="3587750" h="722629">
                <a:moveTo>
                  <a:pt x="3587496" y="722376"/>
                </a:moveTo>
                <a:lnTo>
                  <a:pt x="0" y="722376"/>
                </a:lnTo>
                <a:lnTo>
                  <a:pt x="0" y="0"/>
                </a:lnTo>
                <a:lnTo>
                  <a:pt x="3587496" y="0"/>
                </a:lnTo>
                <a:lnTo>
                  <a:pt x="3587496" y="722376"/>
                </a:lnTo>
                <a:close/>
              </a:path>
            </a:pathLst>
          </a:custGeom>
          <a:ln w="38100">
            <a:solidFill>
              <a:srgbClr val="00B0F0"/>
            </a:solidFill>
          </a:ln>
        </p:spPr>
        <p:txBody>
          <a:bodyPr wrap="square" lIns="0" tIns="0" rIns="0" bIns="0" rtlCol="0"/>
          <a:lstStyle/>
          <a:p>
            <a:pPr algn="ctr"/>
            <a:endParaRPr dirty="0"/>
          </a:p>
        </p:txBody>
      </p:sp>
      <p:sp>
        <p:nvSpPr>
          <p:cNvPr id="11" name="TextBox 10"/>
          <p:cNvSpPr txBox="1"/>
          <p:nvPr/>
        </p:nvSpPr>
        <p:spPr>
          <a:xfrm>
            <a:off x="3276600" y="5562600"/>
            <a:ext cx="3733800" cy="323165"/>
          </a:xfrm>
          <a:prstGeom prst="rect">
            <a:avLst/>
          </a:prstGeom>
          <a:solidFill>
            <a:schemeClr val="bg1"/>
          </a:solidFill>
          <a:ln w="38100">
            <a:solidFill>
              <a:srgbClr val="00A1DE"/>
            </a:solidFill>
          </a:ln>
        </p:spPr>
        <p:txBody>
          <a:bodyPr wrap="square" rtlCol="0">
            <a:spAutoFit/>
          </a:bodyPr>
          <a:lstStyle/>
          <a:p>
            <a:r>
              <a:rPr lang="en-US" sz="1500" dirty="0" smtClean="0"/>
              <a:t>Progress Summaries submitted for review by:</a:t>
            </a:r>
            <a:endParaRPr lang="en-US" sz="1500" dirty="0"/>
          </a:p>
        </p:txBody>
      </p:sp>
      <p:cxnSp>
        <p:nvCxnSpPr>
          <p:cNvPr id="12" name="Straight Arrow Connector 11"/>
          <p:cNvCxnSpPr/>
          <p:nvPr/>
        </p:nvCxnSpPr>
        <p:spPr>
          <a:xfrm flipV="1">
            <a:off x="4876800" y="5867400"/>
            <a:ext cx="0" cy="457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569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Ne</a:t>
            </a:r>
            <a:r>
              <a:rPr spc="-15" dirty="0" smtClean="0"/>
              <a:t>x</a:t>
            </a:r>
            <a:r>
              <a:rPr dirty="0" smtClean="0"/>
              <a:t>t</a:t>
            </a:r>
            <a:r>
              <a:rPr spc="20" dirty="0" smtClean="0"/>
              <a:t> </a:t>
            </a:r>
            <a:r>
              <a:rPr spc="-5" dirty="0" smtClean="0"/>
              <a:t>S</a:t>
            </a:r>
            <a:r>
              <a:rPr dirty="0" smtClean="0"/>
              <a:t>t</a:t>
            </a:r>
            <a:r>
              <a:rPr spc="-5" dirty="0" smtClean="0"/>
              <a:t>ep</a:t>
            </a:r>
            <a:r>
              <a:rPr dirty="0" smtClean="0"/>
              <a:t>s</a:t>
            </a:r>
            <a:r>
              <a:rPr lang="en-US" dirty="0" smtClean="0"/>
              <a:t> and Notes</a:t>
            </a:r>
            <a:endParaRPr spc="-5" dirty="0"/>
          </a:p>
        </p:txBody>
      </p:sp>
      <p:sp>
        <p:nvSpPr>
          <p:cNvPr id="9" name="Content Placeholder 4"/>
          <p:cNvSpPr txBox="1">
            <a:spLocks/>
          </p:cNvSpPr>
          <p:nvPr/>
        </p:nvSpPr>
        <p:spPr>
          <a:xfrm>
            <a:off x="457200" y="1127760"/>
            <a:ext cx="8229600" cy="938719"/>
          </a:xfrm>
          <a:prstGeom prst="rect">
            <a:avLst/>
          </a:prstGeom>
        </p:spPr>
        <p:txBody>
          <a:bodyPr wrap="square" lIns="0" tIns="0" rIns="0" bIns="0">
            <a:spAutoFit/>
          </a:bodyPr>
          <a:lstStyle>
            <a:lvl1pPr marL="0">
              <a:defRPr sz="1200" b="1"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eaLnBrk="0" fontAlgn="base" hangingPunct="0">
              <a:spcBef>
                <a:spcPct val="0"/>
              </a:spcBef>
              <a:spcAft>
                <a:spcPts val="600"/>
              </a:spcAft>
              <a:buClr>
                <a:srgbClr val="091D5D"/>
              </a:buClr>
            </a:pPr>
            <a:r>
              <a:rPr lang="en-US" sz="1400" dirty="0" smtClean="0">
                <a:solidFill>
                  <a:srgbClr val="091D5D"/>
                </a:solidFill>
                <a:latin typeface="Arial" pitchFamily="34" charset="0"/>
                <a:cs typeface="Arial" pitchFamily="34" charset="0"/>
              </a:rPr>
              <a:t>Progress Summary Frequency</a:t>
            </a:r>
          </a:p>
          <a:p>
            <a:pPr marL="285750" lvl="1" indent="-285750" eaLnBrk="0" fontAlgn="base" hangingPunct="0">
              <a:spcBef>
                <a:spcPct val="0"/>
              </a:spcBef>
              <a:spcAft>
                <a:spcPts val="600"/>
              </a:spcAft>
              <a:buClr>
                <a:srgbClr val="091D5D"/>
              </a:buClr>
              <a:buFont typeface="Arial" panose="020B0604020202020204" pitchFamily="34" charset="0"/>
              <a:buChar char="•"/>
            </a:pPr>
            <a:r>
              <a:rPr lang="en-US" sz="1400" b="0" dirty="0" smtClean="0">
                <a:solidFill>
                  <a:srgbClr val="091D5D"/>
                </a:solidFill>
                <a:latin typeface="Arial" pitchFamily="34" charset="0"/>
                <a:cs typeface="Arial" pitchFamily="34" charset="0"/>
              </a:rPr>
              <a:t>Service </a:t>
            </a:r>
            <a:r>
              <a:rPr lang="en-US" sz="1400" b="0" dirty="0">
                <a:solidFill>
                  <a:srgbClr val="091D5D"/>
                </a:solidFill>
                <a:latin typeface="Arial" pitchFamily="34" charset="0"/>
                <a:cs typeface="Arial" pitchFamily="34" charset="0"/>
              </a:rPr>
              <a:t>Coordinators can change </a:t>
            </a:r>
            <a:r>
              <a:rPr lang="en-US" sz="1400" b="0" dirty="0" smtClean="0">
                <a:solidFill>
                  <a:srgbClr val="091D5D"/>
                </a:solidFill>
                <a:latin typeface="Arial" pitchFamily="34" charset="0"/>
                <a:cs typeface="Arial" pitchFamily="34" charset="0"/>
              </a:rPr>
              <a:t>the frequency </a:t>
            </a:r>
            <a:r>
              <a:rPr lang="en-US" sz="1400" b="0" dirty="0">
                <a:solidFill>
                  <a:srgbClr val="091D5D"/>
                </a:solidFill>
                <a:latin typeface="Arial" pitchFamily="34" charset="0"/>
                <a:cs typeface="Arial" pitchFamily="34" charset="0"/>
              </a:rPr>
              <a:t>of </a:t>
            </a:r>
            <a:r>
              <a:rPr lang="en-US" sz="1400" b="0" dirty="0" smtClean="0">
                <a:solidFill>
                  <a:srgbClr val="091D5D"/>
                </a:solidFill>
                <a:latin typeface="Arial" pitchFamily="34" charset="0"/>
                <a:cs typeface="Arial" pitchFamily="34" charset="0"/>
              </a:rPr>
              <a:t>a Progress Summary prior to the </a:t>
            </a:r>
            <a:r>
              <a:rPr lang="en-US" sz="1400" b="0" dirty="0">
                <a:solidFill>
                  <a:srgbClr val="091D5D"/>
                </a:solidFill>
                <a:latin typeface="Arial" pitchFamily="34" charset="0"/>
                <a:cs typeface="Arial" pitchFamily="34" charset="0"/>
              </a:rPr>
              <a:t>point the plan is locked</a:t>
            </a:r>
            <a:r>
              <a:rPr lang="en-US" sz="1400" b="0" dirty="0" smtClean="0">
                <a:solidFill>
                  <a:srgbClr val="091D5D"/>
                </a:solidFill>
                <a:latin typeface="Arial" pitchFamily="34" charset="0"/>
                <a:cs typeface="Arial" pitchFamily="34" charset="0"/>
              </a:rPr>
              <a:t>. If the Progress Summary F</a:t>
            </a:r>
            <a:r>
              <a:rPr lang="en-US" sz="1400" dirty="0" smtClean="0">
                <a:solidFill>
                  <a:srgbClr val="091D5D"/>
                </a:solidFill>
                <a:latin typeface="Arial" pitchFamily="34" charset="0"/>
                <a:cs typeface="Arial" pitchFamily="34" charset="0"/>
              </a:rPr>
              <a:t>requency is changed, only t</a:t>
            </a:r>
            <a:r>
              <a:rPr lang="en-US" sz="1400" dirty="0" smtClean="0">
                <a:solidFill>
                  <a:srgbClr val="091D5D"/>
                </a:solidFill>
                <a:latin typeface="Arial"/>
                <a:cs typeface="Arial"/>
              </a:rPr>
              <a:t>hose Progress Summaries </a:t>
            </a:r>
            <a:r>
              <a:rPr lang="en-US" sz="1400" dirty="0">
                <a:solidFill>
                  <a:srgbClr val="091D5D"/>
                </a:solidFill>
                <a:latin typeface="Arial"/>
                <a:cs typeface="Arial"/>
              </a:rPr>
              <a:t>due going forward will be </a:t>
            </a:r>
            <a:r>
              <a:rPr lang="en-US" sz="1400" dirty="0" smtClean="0">
                <a:solidFill>
                  <a:srgbClr val="091D5D"/>
                </a:solidFill>
                <a:latin typeface="Arial"/>
                <a:cs typeface="Arial"/>
              </a:rPr>
              <a:t>required. </a:t>
            </a:r>
            <a:endParaRPr lang="en-US" sz="1400" b="0" dirty="0" smtClean="0">
              <a:solidFill>
                <a:srgbClr val="091D5D"/>
              </a:solidFill>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32</a:t>
            </a:fld>
            <a:endParaRPr lang="en-US" dirty="0"/>
          </a:p>
        </p:txBody>
      </p:sp>
      <p:pic>
        <p:nvPicPr>
          <p:cNvPr id="17" name="Picture 16"/>
          <p:cNvPicPr>
            <a:picLocks noChangeAspect="1"/>
          </p:cNvPicPr>
          <p:nvPr/>
        </p:nvPicPr>
        <p:blipFill>
          <a:blip r:embed="rId3"/>
          <a:stretch>
            <a:fillRect/>
          </a:stretch>
        </p:blipFill>
        <p:spPr>
          <a:xfrm>
            <a:off x="368442" y="2337550"/>
            <a:ext cx="8407113" cy="3072650"/>
          </a:xfrm>
          <a:prstGeom prst="rect">
            <a:avLst/>
          </a:prstGeom>
        </p:spPr>
      </p:pic>
      <p:sp>
        <p:nvSpPr>
          <p:cNvPr id="14" name="object 6"/>
          <p:cNvSpPr/>
          <p:nvPr/>
        </p:nvSpPr>
        <p:spPr>
          <a:xfrm>
            <a:off x="6172200" y="2590800"/>
            <a:ext cx="1371600" cy="5334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pPr algn="ctr"/>
            <a:endParaRPr dirty="0"/>
          </a:p>
        </p:txBody>
      </p:sp>
      <p:cxnSp>
        <p:nvCxnSpPr>
          <p:cNvPr id="16" name="Straight Arrow Connector 15"/>
          <p:cNvCxnSpPr/>
          <p:nvPr/>
        </p:nvCxnSpPr>
        <p:spPr>
          <a:xfrm flipV="1">
            <a:off x="6858000" y="3124200"/>
            <a:ext cx="0" cy="40896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6267600" y="2680000"/>
            <a:ext cx="1200000" cy="368000"/>
          </a:xfrm>
          <a:prstGeom prst="rect">
            <a:avLst/>
          </a:prstGeom>
          <a:ln w="38100">
            <a:solidFill>
              <a:schemeClr val="bg1"/>
            </a:solidFill>
          </a:ln>
        </p:spPr>
      </p:pic>
      <p:sp>
        <p:nvSpPr>
          <p:cNvPr id="3" name="TextBox 2"/>
          <p:cNvSpPr txBox="1"/>
          <p:nvPr/>
        </p:nvSpPr>
        <p:spPr>
          <a:xfrm>
            <a:off x="911225" y="5558224"/>
            <a:ext cx="7315200" cy="595741"/>
          </a:xfrm>
          <a:prstGeom prst="rect">
            <a:avLst/>
          </a:prstGeom>
          <a:solidFill>
            <a:srgbClr val="D1D1D1"/>
          </a:solidFill>
          <a:ln w="19050">
            <a:noFill/>
          </a:ln>
          <a:extLst>
            <a:ext uri="{91240B29-F687-4F45-9708-019B960494DF}">
              <a14:hiddenLine xmlns:a14="http://schemas.microsoft.com/office/drawing/2010/main" w="19050">
                <a:solidFill>
                  <a:srgbClr val="D1D1D1"/>
                </a:solidFill>
              </a14:hiddenLine>
            </a:ext>
          </a:extLst>
        </p:spPr>
        <p:txBody>
          <a:bodyPr vert="horz" wrap="square" lIns="88900" tIns="88900" rIns="88900" bIns="88900" rtlCol="0" anchor="ctr">
            <a:noAutofit/>
          </a:bodyPr>
          <a:lstStyle/>
          <a:p>
            <a:pPr algn="ctr">
              <a:spcBef>
                <a:spcPct val="20000"/>
              </a:spcBef>
              <a:spcAft>
                <a:spcPct val="0"/>
              </a:spcAft>
            </a:pPr>
            <a:r>
              <a:rPr lang="en-US" sz="1400" b="1" dirty="0" smtClean="0">
                <a:solidFill>
                  <a:schemeClr val="tx2"/>
                </a:solidFill>
              </a:rPr>
              <a:t>If there is a need to change the frequency of progress summaries for an objective after a plan is locked, Area Office Directors are able to manually unlock the plan.</a:t>
            </a:r>
            <a:endParaRPr lang="en-US" sz="1400" b="1" dirty="0">
              <a:solidFill>
                <a:schemeClr val="tx2"/>
              </a:solidFill>
            </a:endParaRPr>
          </a:p>
        </p:txBody>
      </p:sp>
    </p:spTree>
    <p:extLst>
      <p:ext uri="{BB962C8B-B14F-4D97-AF65-F5344CB8AC3E}">
        <p14:creationId xmlns:p14="http://schemas.microsoft.com/office/powerpoint/2010/main" val="3780384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9008263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035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50263" name="Picture 55" descr="C:\Users\ZZIMME~1\AppData\Local\Temp\SNAGHTML6ea4e2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442" y="2479895"/>
            <a:ext cx="8407113" cy="2930305"/>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Ne</a:t>
            </a:r>
            <a:r>
              <a:rPr spc="-15" dirty="0" smtClean="0"/>
              <a:t>x</a:t>
            </a:r>
            <a:r>
              <a:rPr dirty="0" smtClean="0"/>
              <a:t>t</a:t>
            </a:r>
            <a:r>
              <a:rPr spc="20" dirty="0" smtClean="0"/>
              <a:t> </a:t>
            </a:r>
            <a:r>
              <a:rPr spc="-5" dirty="0" smtClean="0"/>
              <a:t>S</a:t>
            </a:r>
            <a:r>
              <a:rPr dirty="0" smtClean="0"/>
              <a:t>t</a:t>
            </a:r>
            <a:r>
              <a:rPr spc="-5" dirty="0" smtClean="0"/>
              <a:t>ep</a:t>
            </a:r>
            <a:r>
              <a:rPr dirty="0" smtClean="0"/>
              <a:t>s</a:t>
            </a:r>
            <a:r>
              <a:rPr lang="en-US" dirty="0" smtClean="0"/>
              <a:t> and Notes</a:t>
            </a:r>
            <a:endParaRPr spc="-5" dirty="0"/>
          </a:p>
        </p:txBody>
      </p:sp>
      <p:sp>
        <p:nvSpPr>
          <p:cNvPr id="9" name="Content Placeholder 4"/>
          <p:cNvSpPr txBox="1">
            <a:spLocks/>
          </p:cNvSpPr>
          <p:nvPr/>
        </p:nvSpPr>
        <p:spPr>
          <a:xfrm>
            <a:off x="457200" y="1127760"/>
            <a:ext cx="8229600" cy="1446550"/>
          </a:xfrm>
          <a:prstGeom prst="rect">
            <a:avLst/>
          </a:prstGeom>
        </p:spPr>
        <p:txBody>
          <a:bodyPr wrap="square" lIns="0" tIns="0" rIns="0" bIns="0">
            <a:spAutoFit/>
          </a:bodyPr>
          <a:lstStyle>
            <a:lvl1pPr marL="0">
              <a:defRPr sz="1200" b="1"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eaLnBrk="0" fontAlgn="base" hangingPunct="0">
              <a:spcBef>
                <a:spcPct val="0"/>
              </a:spcBef>
              <a:spcAft>
                <a:spcPts val="600"/>
              </a:spcAft>
              <a:buClr>
                <a:srgbClr val="091D5D"/>
              </a:buClr>
            </a:pPr>
            <a:r>
              <a:rPr lang="en-US" sz="1400" dirty="0" smtClean="0">
                <a:solidFill>
                  <a:srgbClr val="091D5D"/>
                </a:solidFill>
                <a:latin typeface="Arial" pitchFamily="34" charset="0"/>
                <a:cs typeface="Arial" pitchFamily="34" charset="0"/>
              </a:rPr>
              <a:t>Objectives Included in Error</a:t>
            </a:r>
          </a:p>
          <a:p>
            <a:pPr marL="285750" indent="-285750" eaLnBrk="0" fontAlgn="base" hangingPunct="0">
              <a:spcBef>
                <a:spcPct val="0"/>
              </a:spcBef>
              <a:spcAft>
                <a:spcPts val="600"/>
              </a:spcAft>
              <a:buClr>
                <a:srgbClr val="091D5D"/>
              </a:buClr>
              <a:buFont typeface="Arial" panose="020B0604020202020204" pitchFamily="34" charset="0"/>
              <a:buChar char="•"/>
            </a:pPr>
            <a:r>
              <a:rPr lang="en-US" sz="1400" b="0" dirty="0" smtClean="0">
                <a:solidFill>
                  <a:srgbClr val="091D5D"/>
                </a:solidFill>
                <a:latin typeface="Arial" pitchFamily="34" charset="0"/>
                <a:cs typeface="Arial" pitchFamily="34" charset="0"/>
              </a:rPr>
              <a:t>Once the provider has begun work on a Progress Summary, Service Coordinators cannot unselect the associated objective and remove it from the ISP document. If the objective was included in error, however, Service Coordinators can call the helpdesk to have the “Started” Progress Summary deleted prior to unselecting the objective from inclusion in ISP document.  </a:t>
            </a:r>
          </a:p>
          <a:p>
            <a:pPr marL="285750" indent="-285750" eaLnBrk="0" fontAlgn="base" hangingPunct="0">
              <a:spcBef>
                <a:spcPct val="0"/>
              </a:spcBef>
              <a:spcAft>
                <a:spcPts val="600"/>
              </a:spcAft>
              <a:buClr>
                <a:srgbClr val="091D5D"/>
              </a:buClr>
              <a:buFont typeface="Arial" panose="020B0604020202020204" pitchFamily="34" charset="0"/>
              <a:buChar char="•"/>
            </a:pPr>
            <a:endParaRPr lang="en-US" sz="1400" b="0" dirty="0" smtClean="0">
              <a:solidFill>
                <a:srgbClr val="091D5D"/>
              </a:solidFill>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33</a:t>
            </a:fld>
            <a:endParaRPr lang="en-US" dirty="0"/>
          </a:p>
        </p:txBody>
      </p:sp>
      <p:sp>
        <p:nvSpPr>
          <p:cNvPr id="15" name="object 6"/>
          <p:cNvSpPr/>
          <p:nvPr/>
        </p:nvSpPr>
        <p:spPr>
          <a:xfrm>
            <a:off x="533400" y="3048000"/>
            <a:ext cx="685800" cy="20574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pPr algn="ctr"/>
            <a:endParaRPr dirty="0"/>
          </a:p>
        </p:txBody>
      </p:sp>
      <p:sp>
        <p:nvSpPr>
          <p:cNvPr id="3" name="Rectangle 2"/>
          <p:cNvSpPr/>
          <p:nvPr/>
        </p:nvSpPr>
        <p:spPr>
          <a:xfrm>
            <a:off x="457200" y="5459849"/>
            <a:ext cx="8153400" cy="1292662"/>
          </a:xfrm>
          <a:prstGeom prst="rect">
            <a:avLst/>
          </a:prstGeom>
        </p:spPr>
        <p:txBody>
          <a:bodyPr wrap="square">
            <a:spAutoFit/>
          </a:bodyPr>
          <a:lstStyle/>
          <a:p>
            <a:pPr marL="12700" marR="5080">
              <a:lnSpc>
                <a:spcPct val="100000"/>
              </a:lnSpc>
            </a:pPr>
            <a:r>
              <a:rPr lang="en-US" sz="1400" b="1" dirty="0" smtClean="0">
                <a:solidFill>
                  <a:srgbClr val="091D5D"/>
                </a:solidFill>
                <a:latin typeface="Arial"/>
                <a:cs typeface="Arial"/>
              </a:rPr>
              <a:t>Progress Summaries for </a:t>
            </a:r>
            <a:r>
              <a:rPr lang="en-US" sz="1400" b="1" smtClean="0">
                <a:solidFill>
                  <a:srgbClr val="091D5D"/>
                </a:solidFill>
                <a:latin typeface="Arial"/>
                <a:cs typeface="Arial"/>
              </a:rPr>
              <a:t>Ended Services</a:t>
            </a:r>
            <a:endParaRPr lang="en-US" sz="1400" b="1" dirty="0" smtClean="0">
              <a:solidFill>
                <a:srgbClr val="091D5D"/>
              </a:solidFill>
              <a:latin typeface="Arial"/>
              <a:cs typeface="Arial"/>
            </a:endParaRPr>
          </a:p>
          <a:p>
            <a:pPr marL="12700" marR="5080">
              <a:lnSpc>
                <a:spcPct val="100000"/>
              </a:lnSpc>
            </a:pPr>
            <a:endParaRPr lang="en-US" sz="800" b="1" dirty="0">
              <a:solidFill>
                <a:srgbClr val="091D5D"/>
              </a:solidFill>
              <a:latin typeface="Arial"/>
              <a:cs typeface="Arial"/>
            </a:endParaRPr>
          </a:p>
          <a:p>
            <a:pPr marL="298450" marR="5080" indent="-285750">
              <a:buFont typeface="Arial" panose="020B0604020202020204" pitchFamily="34" charset="0"/>
              <a:buChar char="•"/>
            </a:pPr>
            <a:r>
              <a:rPr lang="en-US" sz="1400" dirty="0">
                <a:solidFill>
                  <a:srgbClr val="091D5D"/>
                </a:solidFill>
                <a:latin typeface="Arial" pitchFamily="34" charset="0"/>
                <a:cs typeface="Arial" pitchFamily="34" charset="0"/>
              </a:rPr>
              <a:t>If a service has ended prior to the ISP meeting, and a Progress Summary has not yet been completed, the Progress Summary must be completed off-line on paper.  The ending of a service removes the ability for the provider to enter this information in HCSIS.  However, the Progress Summary is still required. We will address this issue in a future release.</a:t>
            </a:r>
          </a:p>
        </p:txBody>
      </p:sp>
    </p:spTree>
    <p:extLst>
      <p:ext uri="{BB962C8B-B14F-4D97-AF65-F5344CB8AC3E}">
        <p14:creationId xmlns:p14="http://schemas.microsoft.com/office/powerpoint/2010/main" val="525455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5913755"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Arial"/>
                <a:cs typeface="Arial"/>
              </a:rPr>
              <a:t>Scena</a:t>
            </a:r>
            <a:r>
              <a:rPr sz="2400" b="1" dirty="0">
                <a:solidFill>
                  <a:srgbClr val="FFFFFF"/>
                </a:solidFill>
                <a:latin typeface="Arial"/>
                <a:cs typeface="Arial"/>
              </a:rPr>
              <a:t>ri</a:t>
            </a:r>
            <a:r>
              <a:rPr sz="2400" b="1" spc="-5" dirty="0">
                <a:solidFill>
                  <a:srgbClr val="FFFFFF"/>
                </a:solidFill>
                <a:latin typeface="Arial"/>
                <a:cs typeface="Arial"/>
              </a:rPr>
              <a:t>o</a:t>
            </a:r>
            <a:r>
              <a:rPr sz="2400" b="1" dirty="0">
                <a:solidFill>
                  <a:srgbClr val="FFFFFF"/>
                </a:solidFill>
                <a:latin typeface="Arial"/>
                <a:cs typeface="Arial"/>
              </a:rPr>
              <a:t>:</a:t>
            </a:r>
            <a:r>
              <a:rPr sz="2400" b="1" spc="5" dirty="0">
                <a:solidFill>
                  <a:srgbClr val="FFFFFF"/>
                </a:solidFill>
                <a:latin typeface="Arial"/>
                <a:cs typeface="Arial"/>
              </a:rPr>
              <a:t> </a:t>
            </a:r>
            <a:r>
              <a:rPr lang="en-US" sz="2400" b="1" spc="5" smtClean="0">
                <a:solidFill>
                  <a:srgbClr val="FFFFFF"/>
                </a:solidFill>
                <a:latin typeface="Arial"/>
                <a:cs typeface="Arial"/>
              </a:rPr>
              <a:t>Review a </a:t>
            </a:r>
            <a:r>
              <a:rPr lang="en-US" sz="2400" b="1" spc="-5" dirty="0" smtClean="0">
                <a:solidFill>
                  <a:srgbClr val="FFFFFF"/>
                </a:solidFill>
                <a:latin typeface="Arial"/>
                <a:cs typeface="Arial"/>
              </a:rPr>
              <a:t>Progress Summary </a:t>
            </a:r>
            <a:endParaRPr sz="2400" dirty="0">
              <a:latin typeface="Arial"/>
              <a:cs typeface="Arial"/>
            </a:endParaRPr>
          </a:p>
        </p:txBody>
      </p:sp>
    </p:spTree>
    <p:extLst>
      <p:ext uri="{BB962C8B-B14F-4D97-AF65-F5344CB8AC3E}">
        <p14:creationId xmlns:p14="http://schemas.microsoft.com/office/powerpoint/2010/main" val="1536615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439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4" name="object 4"/>
          <p:cNvSpPr txBox="1"/>
          <p:nvPr/>
        </p:nvSpPr>
        <p:spPr>
          <a:xfrm>
            <a:off x="535761" y="1188506"/>
            <a:ext cx="8151039" cy="2523768"/>
          </a:xfrm>
          <a:prstGeom prst="rect">
            <a:avLst/>
          </a:prstGeom>
        </p:spPr>
        <p:txBody>
          <a:bodyPr vert="horz" wrap="square" lIns="0" tIns="0" rIns="0" bIns="0" rtlCol="0">
            <a:spAutoFit/>
          </a:bodyPr>
          <a:lstStyle/>
          <a:p>
            <a:pPr marL="12700" marR="5080" lvl="0"/>
            <a:r>
              <a:rPr lang="en-US" sz="1400" b="1" spc="-10" dirty="0" smtClean="0">
                <a:solidFill>
                  <a:srgbClr val="091D5D"/>
                </a:solidFill>
                <a:latin typeface="Arial"/>
                <a:cs typeface="Arial"/>
              </a:rPr>
              <a:t>D</a:t>
            </a:r>
            <a:r>
              <a:rPr lang="en-US" sz="1400" b="1" spc="-5" dirty="0" smtClean="0">
                <a:solidFill>
                  <a:srgbClr val="091D5D"/>
                </a:solidFill>
                <a:latin typeface="Arial"/>
                <a:cs typeface="Arial"/>
              </a:rPr>
              <a:t>esc</a:t>
            </a:r>
            <a:r>
              <a:rPr lang="en-US" sz="1400" b="1" spc="5" dirty="0" smtClean="0">
                <a:solidFill>
                  <a:srgbClr val="091D5D"/>
                </a:solidFill>
                <a:latin typeface="Arial"/>
                <a:cs typeface="Arial"/>
              </a:rPr>
              <a:t>ri</a:t>
            </a:r>
            <a:r>
              <a:rPr lang="en-US" sz="1400" b="1" spc="-10" dirty="0" smtClean="0">
                <a:solidFill>
                  <a:srgbClr val="091D5D"/>
                </a:solidFill>
                <a:latin typeface="Arial"/>
                <a:cs typeface="Arial"/>
              </a:rPr>
              <a:t>p</a:t>
            </a:r>
            <a:r>
              <a:rPr lang="en-US" sz="1400" b="1" dirty="0" smtClean="0">
                <a:solidFill>
                  <a:srgbClr val="091D5D"/>
                </a:solidFill>
                <a:latin typeface="Arial"/>
                <a:cs typeface="Arial"/>
              </a:rPr>
              <a:t>t</a:t>
            </a:r>
            <a:r>
              <a:rPr lang="en-US" sz="1400" b="1" spc="5" dirty="0" smtClean="0">
                <a:solidFill>
                  <a:srgbClr val="091D5D"/>
                </a:solidFill>
                <a:latin typeface="Arial"/>
                <a:cs typeface="Arial"/>
              </a:rPr>
              <a:t>i</a:t>
            </a:r>
            <a:r>
              <a:rPr lang="en-US" sz="1400" b="1" spc="-10" dirty="0" smtClean="0">
                <a:solidFill>
                  <a:srgbClr val="091D5D"/>
                </a:solidFill>
                <a:latin typeface="Arial"/>
                <a:cs typeface="Arial"/>
              </a:rPr>
              <a:t>on</a:t>
            </a:r>
            <a:r>
              <a:rPr lang="en-US" sz="1400" b="1" dirty="0" smtClean="0">
                <a:solidFill>
                  <a:srgbClr val="091D5D"/>
                </a:solidFill>
                <a:latin typeface="Arial"/>
                <a:cs typeface="Arial"/>
              </a:rPr>
              <a:t>:</a:t>
            </a:r>
            <a:r>
              <a:rPr lang="en-US" sz="1400" b="1" spc="-55" dirty="0" smtClean="0">
                <a:solidFill>
                  <a:srgbClr val="091D5D"/>
                </a:solidFill>
                <a:latin typeface="Arial"/>
                <a:cs typeface="Arial"/>
              </a:rPr>
              <a:t> </a:t>
            </a:r>
            <a:r>
              <a:rPr lang="en-US" sz="1400" spc="-10" dirty="0">
                <a:solidFill>
                  <a:srgbClr val="091D5D"/>
                </a:solidFill>
                <a:latin typeface="Arial"/>
                <a:cs typeface="Arial"/>
              </a:rPr>
              <a:t>Once DDS has initiated a </a:t>
            </a:r>
            <a:r>
              <a:rPr lang="en-US" sz="1400" spc="-10" dirty="0" smtClean="0">
                <a:solidFill>
                  <a:srgbClr val="091D5D"/>
                </a:solidFill>
                <a:latin typeface="Arial"/>
                <a:cs typeface="Arial"/>
              </a:rPr>
              <a:t>Progress Summary and </a:t>
            </a:r>
            <a:r>
              <a:rPr lang="en-US" sz="1400" spc="-10" dirty="0">
                <a:solidFill>
                  <a:srgbClr val="091D5D"/>
                </a:solidFill>
                <a:latin typeface="Arial"/>
                <a:cs typeface="Arial"/>
              </a:rPr>
              <a:t>the due date for the </a:t>
            </a:r>
            <a:r>
              <a:rPr lang="en-US" sz="1400" spc="-10" dirty="0" smtClean="0">
                <a:solidFill>
                  <a:srgbClr val="091D5D"/>
                </a:solidFill>
                <a:latin typeface="Arial"/>
                <a:cs typeface="Arial"/>
              </a:rPr>
              <a:t>Progress Summary is </a:t>
            </a:r>
            <a:r>
              <a:rPr lang="en-US" sz="1400" spc="-10" dirty="0">
                <a:solidFill>
                  <a:srgbClr val="091D5D"/>
                </a:solidFill>
                <a:latin typeface="Arial"/>
                <a:cs typeface="Arial"/>
              </a:rPr>
              <a:t>within 30 days, Provider Data Entry Users are required to complete and submit the form. </a:t>
            </a:r>
            <a:r>
              <a:rPr lang="en-US" sz="1400" spc="-10" dirty="0" smtClean="0">
                <a:solidFill>
                  <a:srgbClr val="091D5D"/>
                </a:solidFill>
                <a:latin typeface="Arial"/>
                <a:cs typeface="Arial"/>
              </a:rPr>
              <a:t>Providers are </a:t>
            </a:r>
            <a:r>
              <a:rPr lang="en-US" sz="1400" spc="-10" dirty="0">
                <a:solidFill>
                  <a:srgbClr val="091D5D"/>
                </a:solidFill>
                <a:latin typeface="Arial"/>
                <a:cs typeface="Arial"/>
              </a:rPr>
              <a:t>able to access the form to begin work prior to 30 days before the due date, however will not be able to submit until 30 days </a:t>
            </a:r>
            <a:r>
              <a:rPr lang="en-US" sz="1400" spc="-10" dirty="0" smtClean="0">
                <a:solidFill>
                  <a:srgbClr val="091D5D"/>
                </a:solidFill>
                <a:latin typeface="Arial"/>
                <a:cs typeface="Arial"/>
              </a:rPr>
              <a:t>before the deadline. </a:t>
            </a:r>
            <a:r>
              <a:rPr lang="en-US" sz="1400" spc="-10" dirty="0">
                <a:solidFill>
                  <a:srgbClr val="091D5D"/>
                </a:solidFill>
                <a:latin typeface="Arial"/>
                <a:cs typeface="Arial"/>
              </a:rPr>
              <a:t>Provider Data Entry Users complete the form and submit it for internal review to Provider Supervisors, who can request internal revision or submit the form to DDS for review.  Once a provider has submitted </a:t>
            </a:r>
            <a:r>
              <a:rPr lang="en-US" sz="1400" spc="-10" dirty="0" smtClean="0">
                <a:solidFill>
                  <a:srgbClr val="091D5D"/>
                </a:solidFill>
                <a:latin typeface="Arial"/>
                <a:cs typeface="Arial"/>
              </a:rPr>
              <a:t>a Progress Summary , </a:t>
            </a:r>
            <a:r>
              <a:rPr lang="en-US" sz="1400" spc="-10" dirty="0">
                <a:solidFill>
                  <a:srgbClr val="091D5D"/>
                </a:solidFill>
                <a:latin typeface="Arial"/>
                <a:cs typeface="Arial"/>
              </a:rPr>
              <a:t>DDS Staff are </a:t>
            </a:r>
            <a:r>
              <a:rPr lang="en-US" sz="1400" spc="-10" dirty="0" smtClean="0">
                <a:solidFill>
                  <a:srgbClr val="091D5D"/>
                </a:solidFill>
                <a:latin typeface="Arial"/>
                <a:cs typeface="Arial"/>
              </a:rPr>
              <a:t>responsible for </a:t>
            </a:r>
            <a:r>
              <a:rPr lang="en-US" sz="1400" spc="-10" dirty="0">
                <a:solidFill>
                  <a:srgbClr val="091D5D"/>
                </a:solidFill>
                <a:latin typeface="Arial"/>
                <a:cs typeface="Arial"/>
              </a:rPr>
              <a:t>reviewing the form and determining whether the form meets the acceptance criteria or requires </a:t>
            </a:r>
            <a:r>
              <a:rPr lang="en-US" sz="1400" spc="-10" dirty="0" smtClean="0">
                <a:solidFill>
                  <a:srgbClr val="091D5D"/>
                </a:solidFill>
                <a:latin typeface="Arial"/>
                <a:cs typeface="Arial"/>
              </a:rPr>
              <a:t>revisions. </a:t>
            </a:r>
            <a:endParaRPr sz="1400" dirty="0">
              <a:latin typeface="Times New Roman"/>
              <a:cs typeface="Times New Roman"/>
            </a:endParaRPr>
          </a:p>
          <a:p>
            <a:pPr marL="12700">
              <a:lnSpc>
                <a:spcPct val="100000"/>
              </a:lnSpc>
            </a:pPr>
            <a:endParaRPr lang="en-US" sz="1400" b="1" spc="-10" dirty="0" smtClean="0">
              <a:solidFill>
                <a:srgbClr val="091D5D"/>
              </a:solidFill>
              <a:latin typeface="Arial"/>
              <a:cs typeface="Arial"/>
            </a:endParaRPr>
          </a:p>
          <a:p>
            <a:pPr marL="12700">
              <a:lnSpc>
                <a:spcPct val="100000"/>
              </a:lnSpc>
            </a:pPr>
            <a:r>
              <a:rPr sz="1400" b="1" spc="-10" dirty="0" smtClean="0">
                <a:solidFill>
                  <a:srgbClr val="091D5D"/>
                </a:solidFill>
                <a:latin typeface="Arial"/>
                <a:cs typeface="Arial"/>
              </a:rPr>
              <a:t>Ro</a:t>
            </a:r>
            <a:r>
              <a:rPr sz="1400" b="1" spc="5" dirty="0" smtClean="0">
                <a:solidFill>
                  <a:srgbClr val="091D5D"/>
                </a:solidFill>
                <a:latin typeface="Arial"/>
                <a:cs typeface="Arial"/>
              </a:rPr>
              <a:t>l</a:t>
            </a:r>
            <a:r>
              <a:rPr sz="1400" b="1" spc="-5" dirty="0" smtClean="0">
                <a:solidFill>
                  <a:srgbClr val="091D5D"/>
                </a:solidFill>
                <a:latin typeface="Arial"/>
                <a:cs typeface="Arial"/>
              </a:rPr>
              <a:t>e</a:t>
            </a:r>
            <a:r>
              <a:rPr sz="1400" b="1" dirty="0" smtClean="0">
                <a:solidFill>
                  <a:srgbClr val="091D5D"/>
                </a:solidFill>
                <a:latin typeface="Arial"/>
                <a:cs typeface="Arial"/>
              </a:rPr>
              <a:t>s</a:t>
            </a:r>
            <a:r>
              <a:rPr sz="1400" b="1" spc="-20" dirty="0" smtClean="0">
                <a:solidFill>
                  <a:srgbClr val="091D5D"/>
                </a:solidFill>
                <a:latin typeface="Arial"/>
                <a:cs typeface="Arial"/>
              </a:rPr>
              <a:t> </a:t>
            </a:r>
            <a:r>
              <a:rPr sz="1400" b="1" spc="-5" dirty="0">
                <a:solidFill>
                  <a:srgbClr val="091D5D"/>
                </a:solidFill>
                <a:latin typeface="Arial"/>
                <a:cs typeface="Arial"/>
              </a:rPr>
              <a:t>a</a:t>
            </a:r>
            <a:r>
              <a:rPr sz="1400" b="1" spc="-10" dirty="0">
                <a:solidFill>
                  <a:srgbClr val="091D5D"/>
                </a:solidFill>
                <a:latin typeface="Arial"/>
                <a:cs typeface="Arial"/>
              </a:rPr>
              <a:t>n</a:t>
            </a:r>
            <a:r>
              <a:rPr sz="1400" b="1" dirty="0">
                <a:solidFill>
                  <a:srgbClr val="091D5D"/>
                </a:solidFill>
                <a:latin typeface="Arial"/>
                <a:cs typeface="Arial"/>
              </a:rPr>
              <a:t>d</a:t>
            </a:r>
            <a:r>
              <a:rPr sz="1400" b="1" spc="-25" dirty="0">
                <a:solidFill>
                  <a:srgbClr val="091D5D"/>
                </a:solidFill>
                <a:latin typeface="Arial"/>
                <a:cs typeface="Arial"/>
              </a:rPr>
              <a:t> </a:t>
            </a:r>
            <a:r>
              <a:rPr sz="1400" b="1" spc="-10" dirty="0">
                <a:solidFill>
                  <a:srgbClr val="091D5D"/>
                </a:solidFill>
                <a:latin typeface="Arial"/>
                <a:cs typeface="Arial"/>
              </a:rPr>
              <a:t>R</a:t>
            </a:r>
            <a:r>
              <a:rPr sz="1400" b="1" spc="-5" dirty="0">
                <a:solidFill>
                  <a:srgbClr val="091D5D"/>
                </a:solidFill>
                <a:latin typeface="Arial"/>
                <a:cs typeface="Arial"/>
              </a:rPr>
              <a:t>es</a:t>
            </a:r>
            <a:r>
              <a:rPr sz="1400" b="1" spc="-10" dirty="0">
                <a:solidFill>
                  <a:srgbClr val="091D5D"/>
                </a:solidFill>
                <a:latin typeface="Arial"/>
                <a:cs typeface="Arial"/>
              </a:rPr>
              <a:t>pon</a:t>
            </a:r>
            <a:r>
              <a:rPr sz="1400" b="1" spc="-5" dirty="0">
                <a:solidFill>
                  <a:srgbClr val="091D5D"/>
                </a:solidFill>
                <a:latin typeface="Arial"/>
                <a:cs typeface="Arial"/>
              </a:rPr>
              <a:t>s</a:t>
            </a:r>
            <a:r>
              <a:rPr sz="1400" b="1" spc="5" dirty="0">
                <a:solidFill>
                  <a:srgbClr val="091D5D"/>
                </a:solidFill>
                <a:latin typeface="Arial"/>
                <a:cs typeface="Arial"/>
              </a:rPr>
              <a:t>i</a:t>
            </a:r>
            <a:r>
              <a:rPr sz="1400" b="1" spc="-10" dirty="0">
                <a:solidFill>
                  <a:srgbClr val="091D5D"/>
                </a:solidFill>
                <a:latin typeface="Arial"/>
                <a:cs typeface="Arial"/>
              </a:rPr>
              <a:t>b</a:t>
            </a:r>
            <a:r>
              <a:rPr sz="1400" b="1" spc="5" dirty="0">
                <a:solidFill>
                  <a:srgbClr val="091D5D"/>
                </a:solidFill>
                <a:latin typeface="Arial"/>
                <a:cs typeface="Arial"/>
              </a:rPr>
              <a:t>il</a:t>
            </a:r>
            <a:r>
              <a:rPr sz="1400" b="1" spc="-10" dirty="0">
                <a:solidFill>
                  <a:srgbClr val="091D5D"/>
                </a:solidFill>
                <a:latin typeface="Arial"/>
                <a:cs typeface="Arial"/>
              </a:rPr>
              <a:t>i</a:t>
            </a:r>
            <a:r>
              <a:rPr sz="1400" b="1" dirty="0">
                <a:solidFill>
                  <a:srgbClr val="091D5D"/>
                </a:solidFill>
                <a:latin typeface="Arial"/>
                <a:cs typeface="Arial"/>
              </a:rPr>
              <a:t>t</a:t>
            </a:r>
            <a:r>
              <a:rPr sz="1400" b="1" spc="-10" dirty="0">
                <a:solidFill>
                  <a:srgbClr val="091D5D"/>
                </a:solidFill>
                <a:latin typeface="Arial"/>
                <a:cs typeface="Arial"/>
              </a:rPr>
              <a:t>i</a:t>
            </a:r>
            <a:r>
              <a:rPr sz="1400" b="1" spc="-5" dirty="0">
                <a:solidFill>
                  <a:srgbClr val="091D5D"/>
                </a:solidFill>
                <a:latin typeface="Arial"/>
                <a:cs typeface="Arial"/>
              </a:rPr>
              <a:t>e</a:t>
            </a:r>
            <a:r>
              <a:rPr sz="1400" b="1" spc="-15" dirty="0">
                <a:solidFill>
                  <a:srgbClr val="091D5D"/>
                </a:solidFill>
                <a:latin typeface="Arial"/>
                <a:cs typeface="Arial"/>
              </a:rPr>
              <a:t>s</a:t>
            </a:r>
            <a:r>
              <a:rPr sz="1400" b="1" dirty="0">
                <a:solidFill>
                  <a:srgbClr val="091D5D"/>
                </a:solidFill>
                <a:latin typeface="Arial"/>
                <a:cs typeface="Arial"/>
              </a:rPr>
              <a:t>:</a:t>
            </a:r>
            <a:endParaRPr sz="1400" dirty="0">
              <a:latin typeface="Arial"/>
              <a:cs typeface="Arial"/>
            </a:endParaRPr>
          </a:p>
          <a:p>
            <a:pPr marL="299085" indent="-286385">
              <a:lnSpc>
                <a:spcPct val="100000"/>
              </a:lnSpc>
              <a:spcBef>
                <a:spcPts val="595"/>
              </a:spcBef>
              <a:buClr>
                <a:srgbClr val="091D5D"/>
              </a:buClr>
              <a:buFont typeface="Arial"/>
              <a:buChar char="•"/>
              <a:tabLst>
                <a:tab pos="299720" algn="l"/>
              </a:tabLst>
            </a:pPr>
            <a:r>
              <a:rPr sz="1400" b="1" spc="-5" dirty="0">
                <a:solidFill>
                  <a:srgbClr val="091D5D"/>
                </a:solidFill>
                <a:latin typeface="Arial"/>
                <a:cs typeface="Arial"/>
              </a:rPr>
              <a:t>Se</a:t>
            </a:r>
            <a:r>
              <a:rPr sz="1400" b="1" spc="5" dirty="0">
                <a:solidFill>
                  <a:srgbClr val="091D5D"/>
                </a:solidFill>
                <a:latin typeface="Arial"/>
                <a:cs typeface="Arial"/>
              </a:rPr>
              <a:t>r</a:t>
            </a:r>
            <a:r>
              <a:rPr sz="1400" b="1" spc="-15" dirty="0">
                <a:solidFill>
                  <a:srgbClr val="091D5D"/>
                </a:solidFill>
                <a:latin typeface="Arial"/>
                <a:cs typeface="Arial"/>
              </a:rPr>
              <a:t>v</a:t>
            </a:r>
            <a:r>
              <a:rPr sz="1400" b="1" spc="5" dirty="0">
                <a:solidFill>
                  <a:srgbClr val="091D5D"/>
                </a:solidFill>
                <a:latin typeface="Arial"/>
                <a:cs typeface="Arial"/>
              </a:rPr>
              <a:t>i</a:t>
            </a:r>
            <a:r>
              <a:rPr sz="1400" b="1" spc="-5" dirty="0">
                <a:solidFill>
                  <a:srgbClr val="091D5D"/>
                </a:solidFill>
                <a:latin typeface="Arial"/>
                <a:cs typeface="Arial"/>
              </a:rPr>
              <a:t>c</a:t>
            </a:r>
            <a:r>
              <a:rPr sz="1400" b="1" dirty="0">
                <a:solidFill>
                  <a:srgbClr val="091D5D"/>
                </a:solidFill>
                <a:latin typeface="Arial"/>
                <a:cs typeface="Arial"/>
              </a:rPr>
              <a:t>e</a:t>
            </a:r>
            <a:r>
              <a:rPr sz="1400" b="1" spc="-20" dirty="0">
                <a:solidFill>
                  <a:srgbClr val="091D5D"/>
                </a:solidFill>
                <a:latin typeface="Arial"/>
                <a:cs typeface="Arial"/>
              </a:rPr>
              <a:t> </a:t>
            </a:r>
            <a:r>
              <a:rPr sz="1400" b="1" spc="-10" dirty="0">
                <a:solidFill>
                  <a:srgbClr val="091D5D"/>
                </a:solidFill>
                <a:latin typeface="Arial"/>
                <a:cs typeface="Arial"/>
              </a:rPr>
              <a:t>Coo</a:t>
            </a:r>
            <a:r>
              <a:rPr sz="1400" b="1" spc="5" dirty="0">
                <a:solidFill>
                  <a:srgbClr val="091D5D"/>
                </a:solidFill>
                <a:latin typeface="Arial"/>
                <a:cs typeface="Arial"/>
              </a:rPr>
              <a:t>r</a:t>
            </a:r>
            <a:r>
              <a:rPr sz="1400" b="1" spc="-10" dirty="0">
                <a:solidFill>
                  <a:srgbClr val="091D5D"/>
                </a:solidFill>
                <a:latin typeface="Arial"/>
                <a:cs typeface="Arial"/>
              </a:rPr>
              <a:t>d</a:t>
            </a:r>
            <a:r>
              <a:rPr sz="1400" b="1" spc="5" dirty="0">
                <a:solidFill>
                  <a:srgbClr val="091D5D"/>
                </a:solidFill>
                <a:latin typeface="Arial"/>
                <a:cs typeface="Arial"/>
              </a:rPr>
              <a:t>i</a:t>
            </a:r>
            <a:r>
              <a:rPr sz="1400" b="1" spc="-10" dirty="0">
                <a:solidFill>
                  <a:srgbClr val="091D5D"/>
                </a:solidFill>
                <a:latin typeface="Arial"/>
                <a:cs typeface="Arial"/>
              </a:rPr>
              <a:t>n</a:t>
            </a:r>
            <a:r>
              <a:rPr sz="1400" b="1" spc="-5" dirty="0">
                <a:solidFill>
                  <a:srgbClr val="091D5D"/>
                </a:solidFill>
                <a:latin typeface="Arial"/>
                <a:cs typeface="Arial"/>
              </a:rPr>
              <a:t>a</a:t>
            </a:r>
            <a:r>
              <a:rPr sz="1400" b="1" dirty="0">
                <a:solidFill>
                  <a:srgbClr val="091D5D"/>
                </a:solidFill>
                <a:latin typeface="Arial"/>
                <a:cs typeface="Arial"/>
              </a:rPr>
              <a:t>t</a:t>
            </a:r>
            <a:r>
              <a:rPr sz="1400" b="1" spc="-10" dirty="0">
                <a:solidFill>
                  <a:srgbClr val="091D5D"/>
                </a:solidFill>
                <a:latin typeface="Arial"/>
                <a:cs typeface="Arial"/>
              </a:rPr>
              <a:t>o</a:t>
            </a:r>
            <a:r>
              <a:rPr sz="1400" b="1" spc="5" dirty="0">
                <a:solidFill>
                  <a:srgbClr val="091D5D"/>
                </a:solidFill>
                <a:latin typeface="Arial"/>
                <a:cs typeface="Arial"/>
              </a:rPr>
              <a:t>r</a:t>
            </a:r>
            <a:r>
              <a:rPr sz="1400" b="1" spc="-5" dirty="0">
                <a:solidFill>
                  <a:srgbClr val="091D5D"/>
                </a:solidFill>
                <a:latin typeface="Arial"/>
                <a:cs typeface="Arial"/>
              </a:rPr>
              <a:t>s</a:t>
            </a:r>
            <a:r>
              <a:rPr sz="1400" b="1" dirty="0">
                <a:solidFill>
                  <a:srgbClr val="091D5D"/>
                </a:solidFill>
                <a:latin typeface="Arial"/>
                <a:cs typeface="Arial"/>
              </a:rPr>
              <a:t>:</a:t>
            </a:r>
            <a:r>
              <a:rPr sz="1400" b="1" spc="-45" dirty="0">
                <a:solidFill>
                  <a:srgbClr val="091D5D"/>
                </a:solidFill>
                <a:latin typeface="Arial"/>
                <a:cs typeface="Arial"/>
              </a:rPr>
              <a:t> </a:t>
            </a:r>
            <a:r>
              <a:rPr lang="en-US" sz="1400" spc="-5" dirty="0" smtClean="0">
                <a:solidFill>
                  <a:srgbClr val="091D5D"/>
                </a:solidFill>
                <a:latin typeface="Arial"/>
                <a:cs typeface="Arial"/>
              </a:rPr>
              <a:t>Review Form, Request Revision, Approve</a:t>
            </a:r>
          </a:p>
          <a:p>
            <a:pPr marL="299085" indent="-286385">
              <a:spcBef>
                <a:spcPts val="595"/>
              </a:spcBef>
              <a:buClr>
                <a:srgbClr val="091D5D"/>
              </a:buClr>
              <a:buFont typeface="Arial"/>
              <a:buChar char="•"/>
              <a:tabLst>
                <a:tab pos="299720" algn="l"/>
              </a:tabLst>
            </a:pPr>
            <a:r>
              <a:rPr lang="en-US" sz="1400" b="1" spc="-5" dirty="0">
                <a:solidFill>
                  <a:srgbClr val="091D5D"/>
                </a:solidFill>
                <a:latin typeface="Arial"/>
                <a:cs typeface="Arial"/>
              </a:rPr>
              <a:t>Service Coordinator Supervisor</a:t>
            </a:r>
            <a:r>
              <a:rPr lang="en-US" sz="1400" b="1" spc="-30" dirty="0">
                <a:solidFill>
                  <a:srgbClr val="091D5D"/>
                </a:solidFill>
                <a:latin typeface="Arial"/>
                <a:cs typeface="Arial"/>
              </a:rPr>
              <a:t>: </a:t>
            </a:r>
            <a:r>
              <a:rPr lang="en-US" sz="1400" spc="-5" dirty="0">
                <a:solidFill>
                  <a:srgbClr val="091D5D"/>
                </a:solidFill>
                <a:latin typeface="Arial"/>
                <a:cs typeface="Arial"/>
              </a:rPr>
              <a:t>Review Form, Request Revision, Approve</a:t>
            </a:r>
            <a:endParaRPr sz="1400" dirty="0">
              <a:latin typeface="Arial"/>
              <a:cs typeface="Arial"/>
            </a:endParaRPr>
          </a:p>
        </p:txBody>
      </p:sp>
      <p:sp>
        <p:nvSpPr>
          <p:cNvPr id="8" name="Slide Number Placeholder 7"/>
          <p:cNvSpPr>
            <a:spLocks noGrp="1"/>
          </p:cNvSpPr>
          <p:nvPr>
            <p:ph type="sldNum" sz="quarter" idx="4"/>
          </p:nvPr>
        </p:nvSpPr>
        <p:spPr/>
        <p:txBody>
          <a:bodyPr/>
          <a:lstStyle/>
          <a:p>
            <a:pPr algn="r"/>
            <a:fld id="{93CA38EC-34E5-412A-90B1-E05B44BCB646}" type="slidenum">
              <a:rPr lang="en-US" smtClean="0"/>
              <a:pPr algn="r"/>
              <a:t>35</a:t>
            </a:fld>
            <a:endParaRPr lang="en-US" dirty="0"/>
          </a:p>
        </p:txBody>
      </p:sp>
      <p:pic>
        <p:nvPicPr>
          <p:cNvPr id="12" name="Picture 11"/>
          <p:cNvPicPr>
            <a:picLocks noChangeAspect="1"/>
          </p:cNvPicPr>
          <p:nvPr/>
        </p:nvPicPr>
        <p:blipFill rotWithShape="1">
          <a:blip r:embed="rId7"/>
          <a:srcRect t="6075"/>
          <a:stretch/>
        </p:blipFill>
        <p:spPr>
          <a:xfrm>
            <a:off x="685800" y="3765900"/>
            <a:ext cx="7419475" cy="3092100"/>
          </a:xfrm>
          <a:prstGeom prst="rect">
            <a:avLst/>
          </a:prstGeom>
        </p:spPr>
      </p:pic>
    </p:spTree>
    <p:extLst>
      <p:ext uri="{BB962C8B-B14F-4D97-AF65-F5344CB8AC3E}">
        <p14:creationId xmlns:p14="http://schemas.microsoft.com/office/powerpoint/2010/main" val="24459580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541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44" name="object 6"/>
          <p:cNvSpPr txBox="1"/>
          <p:nvPr/>
        </p:nvSpPr>
        <p:spPr>
          <a:xfrm>
            <a:off x="535940" y="2133600"/>
            <a:ext cx="7947659" cy="1169551"/>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1</a:t>
            </a:r>
            <a:r>
              <a:rPr lang="en-US" sz="1400" b="1" dirty="0">
                <a:solidFill>
                  <a:srgbClr val="091D5D"/>
                </a:solidFill>
                <a:latin typeface="Arial"/>
                <a:cs typeface="Arial"/>
              </a:rPr>
              <a:t>:</a:t>
            </a:r>
            <a:r>
              <a:rPr lang="en-US" sz="1400" b="1" spc="-5" dirty="0">
                <a:solidFill>
                  <a:srgbClr val="091D5D"/>
                </a:solidFill>
                <a:latin typeface="Arial"/>
                <a:cs typeface="Arial"/>
              </a:rPr>
              <a:t> Navigate to the </a:t>
            </a:r>
            <a:r>
              <a:rPr lang="en-US" sz="1400" b="1" spc="-5" dirty="0" smtClean="0">
                <a:solidFill>
                  <a:srgbClr val="091D5D"/>
                </a:solidFill>
                <a:latin typeface="Arial"/>
                <a:cs typeface="Arial"/>
              </a:rPr>
              <a:t>Progress Summary from </a:t>
            </a:r>
            <a:r>
              <a:rPr lang="en-US" sz="1400" b="1" spc="-5" dirty="0">
                <a:solidFill>
                  <a:srgbClr val="091D5D"/>
                </a:solidFill>
                <a:latin typeface="Arial"/>
                <a:cs typeface="Arial"/>
              </a:rPr>
              <a:t>the Submission </a:t>
            </a:r>
            <a:r>
              <a:rPr lang="en-US" sz="1400" b="1" spc="-5" dirty="0" smtClean="0">
                <a:solidFill>
                  <a:srgbClr val="091D5D"/>
                </a:solidFill>
                <a:latin typeface="Arial"/>
                <a:cs typeface="Arial"/>
              </a:rPr>
              <a:t>Alert</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Service </a:t>
            </a:r>
            <a:r>
              <a:rPr lang="en-US" sz="1400" dirty="0">
                <a:solidFill>
                  <a:srgbClr val="091D5D"/>
                </a:solidFill>
                <a:latin typeface="Arial"/>
                <a:cs typeface="Arial"/>
              </a:rPr>
              <a:t>Coordinators will receive </a:t>
            </a:r>
            <a:r>
              <a:rPr lang="en-US" sz="1400" dirty="0" smtClean="0">
                <a:solidFill>
                  <a:srgbClr val="091D5D"/>
                </a:solidFill>
                <a:latin typeface="Arial"/>
                <a:cs typeface="Arial"/>
              </a:rPr>
              <a:t>alerts on Tuesdays </a:t>
            </a:r>
            <a:r>
              <a:rPr lang="en-US" sz="1400" dirty="0">
                <a:solidFill>
                  <a:srgbClr val="091D5D"/>
                </a:solidFill>
                <a:latin typeface="Arial"/>
                <a:cs typeface="Arial"/>
              </a:rPr>
              <a:t>and </a:t>
            </a:r>
            <a:r>
              <a:rPr lang="en-US" sz="1400" dirty="0" smtClean="0">
                <a:solidFill>
                  <a:srgbClr val="091D5D"/>
                </a:solidFill>
                <a:latin typeface="Arial"/>
                <a:cs typeface="Arial"/>
              </a:rPr>
              <a:t>Fridays indicating that Progress Summaries have been submitted by </a:t>
            </a:r>
            <a:r>
              <a:rPr lang="en-US" sz="1400" dirty="0">
                <a:solidFill>
                  <a:srgbClr val="091D5D"/>
                </a:solidFill>
                <a:latin typeface="Arial"/>
                <a:cs typeface="Arial"/>
              </a:rPr>
              <a:t>Provider </a:t>
            </a:r>
            <a:r>
              <a:rPr lang="en-US" sz="1400" dirty="0" smtClean="0">
                <a:solidFill>
                  <a:srgbClr val="091D5D"/>
                </a:solidFill>
                <a:latin typeface="Arial"/>
                <a:cs typeface="Arial"/>
              </a:rPr>
              <a:t>agencies for an individual.</a:t>
            </a:r>
          </a:p>
          <a:p>
            <a:pPr>
              <a:lnSpc>
                <a:spcPct val="100000"/>
              </a:lnSpc>
            </a:pPr>
            <a:endParaRPr lang="en-US" sz="800" dirty="0">
              <a:solidFill>
                <a:srgbClr val="091D5D"/>
              </a:solidFill>
              <a:latin typeface="Arial"/>
              <a:cs typeface="Arial"/>
            </a:endParaRPr>
          </a:p>
          <a:p>
            <a:pPr>
              <a:lnSpc>
                <a:spcPct val="100000"/>
              </a:lnSpc>
            </a:pPr>
            <a:r>
              <a:rPr lang="en-US" sz="1400" dirty="0">
                <a:solidFill>
                  <a:srgbClr val="091D5D"/>
                </a:solidFill>
                <a:latin typeface="Arial"/>
                <a:cs typeface="Arial"/>
              </a:rPr>
              <a:t>Click </a:t>
            </a:r>
            <a:r>
              <a:rPr lang="en-US" sz="1400" dirty="0" smtClean="0">
                <a:solidFill>
                  <a:srgbClr val="091D5D"/>
                </a:solidFill>
                <a:latin typeface="Arial"/>
                <a:cs typeface="Arial"/>
              </a:rPr>
              <a:t>on the Alert message  “Progress Summaries </a:t>
            </a:r>
            <a:r>
              <a:rPr lang="en-US" sz="1400" dirty="0">
                <a:solidFill>
                  <a:srgbClr val="091D5D"/>
                </a:solidFill>
                <a:latin typeface="Arial"/>
                <a:cs typeface="Arial"/>
              </a:rPr>
              <a:t>submitted for </a:t>
            </a:r>
            <a:r>
              <a:rPr lang="en-US" sz="1400" dirty="0" smtClean="0">
                <a:solidFill>
                  <a:srgbClr val="091D5D"/>
                </a:solidFill>
                <a:latin typeface="Arial"/>
                <a:cs typeface="Arial"/>
              </a:rPr>
              <a:t>review.”</a:t>
            </a: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36</a:t>
            </a:fld>
            <a:endParaRPr lang="en-US" dirty="0"/>
          </a:p>
        </p:txBody>
      </p:sp>
      <p:grpSp>
        <p:nvGrpSpPr>
          <p:cNvPr id="31" name="Group 30"/>
          <p:cNvGrpSpPr/>
          <p:nvPr/>
        </p:nvGrpSpPr>
        <p:grpSpPr>
          <a:xfrm>
            <a:off x="1990979" y="1176401"/>
            <a:ext cx="5162043" cy="880999"/>
            <a:chOff x="1447873" y="1176401"/>
            <a:chExt cx="5162043" cy="880999"/>
          </a:xfrm>
          <a:noFill/>
        </p:grpSpPr>
        <p:grpSp>
          <p:nvGrpSpPr>
            <p:cNvPr id="32" name="Group 31"/>
            <p:cNvGrpSpPr/>
            <p:nvPr/>
          </p:nvGrpSpPr>
          <p:grpSpPr>
            <a:xfrm>
              <a:off x="1447873" y="1177925"/>
              <a:ext cx="905745" cy="879475"/>
              <a:chOff x="1789176" y="1144524"/>
              <a:chExt cx="982980" cy="879475"/>
            </a:xfrm>
            <a:grpFill/>
          </p:grpSpPr>
          <p:sp>
            <p:nvSpPr>
              <p:cNvPr id="74"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75"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33" name="Group 32"/>
            <p:cNvGrpSpPr/>
            <p:nvPr/>
          </p:nvGrpSpPr>
          <p:grpSpPr>
            <a:xfrm>
              <a:off x="2510192" y="1176401"/>
              <a:ext cx="912766" cy="879475"/>
              <a:chOff x="2971800" y="1143000"/>
              <a:chExt cx="990600" cy="879475"/>
            </a:xfrm>
            <a:grpFill/>
          </p:grpSpPr>
          <p:sp>
            <p:nvSpPr>
              <p:cNvPr id="4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34" name="Group 33"/>
            <p:cNvGrpSpPr/>
            <p:nvPr/>
          </p:nvGrpSpPr>
          <p:grpSpPr>
            <a:xfrm>
              <a:off x="3579533" y="1176401"/>
              <a:ext cx="905745" cy="879475"/>
              <a:chOff x="4075176" y="1143000"/>
              <a:chExt cx="982980" cy="879475"/>
            </a:xfrm>
            <a:grpFill/>
          </p:grpSpPr>
          <p:sp>
            <p:nvSpPr>
              <p:cNvPr id="46"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7"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to </a:t>
                </a:r>
                <a:r>
                  <a:rPr lang="en-US" sz="1000" spc="-10" dirty="0" smtClean="0">
                    <a:solidFill>
                      <a:srgbClr val="1F497D"/>
                    </a:solidFill>
                    <a:latin typeface="Arial"/>
                    <a:cs typeface="Arial"/>
                  </a:rPr>
                  <a:t> Submission Alert</a:t>
                </a:r>
                <a:endParaRPr lang="en-US" sz="1000" dirty="0">
                  <a:latin typeface="Arial"/>
                  <a:cs typeface="Arial"/>
                </a:endParaRPr>
              </a:p>
            </p:txBody>
          </p:sp>
        </p:grpSp>
        <p:grpSp>
          <p:nvGrpSpPr>
            <p:cNvPr id="35" name="Group 34"/>
            <p:cNvGrpSpPr/>
            <p:nvPr/>
          </p:nvGrpSpPr>
          <p:grpSpPr>
            <a:xfrm>
              <a:off x="4641852" y="1176401"/>
              <a:ext cx="905745" cy="879475"/>
              <a:chOff x="5218176" y="1143000"/>
              <a:chExt cx="982980" cy="879475"/>
            </a:xfrm>
            <a:grpFill/>
          </p:grpSpPr>
          <p:sp>
            <p:nvSpPr>
              <p:cNvPr id="4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5"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36" name="Group 35"/>
            <p:cNvGrpSpPr/>
            <p:nvPr/>
          </p:nvGrpSpPr>
          <p:grpSpPr>
            <a:xfrm>
              <a:off x="5704171" y="1176401"/>
              <a:ext cx="905745" cy="879475"/>
              <a:chOff x="6408420" y="1143000"/>
              <a:chExt cx="982980" cy="879475"/>
            </a:xfrm>
            <a:grpFill/>
          </p:grpSpPr>
          <p:sp>
            <p:nvSpPr>
              <p:cNvPr id="4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2"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37" name="Straight Arrow Connector 36"/>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9" name="Picture 28"/>
          <p:cNvPicPr>
            <a:picLocks noChangeAspect="1"/>
          </p:cNvPicPr>
          <p:nvPr/>
        </p:nvPicPr>
        <p:blipFill rotWithShape="1">
          <a:blip r:embed="rId7"/>
          <a:srcRect b="7809"/>
          <a:stretch/>
        </p:blipFill>
        <p:spPr>
          <a:xfrm>
            <a:off x="228600" y="4012474"/>
            <a:ext cx="8686800" cy="2464526"/>
          </a:xfrm>
          <a:prstGeom prst="rect">
            <a:avLst/>
          </a:prstGeom>
          <a:ln>
            <a:solidFill>
              <a:schemeClr val="tx1"/>
            </a:solidFill>
          </a:ln>
        </p:spPr>
      </p:pic>
      <p:sp>
        <p:nvSpPr>
          <p:cNvPr id="30" name="object 25"/>
          <p:cNvSpPr/>
          <p:nvPr/>
        </p:nvSpPr>
        <p:spPr>
          <a:xfrm>
            <a:off x="3581400" y="3536218"/>
            <a:ext cx="3124200" cy="273781"/>
          </a:xfrm>
          <a:custGeom>
            <a:avLst/>
            <a:gdLst/>
            <a:ahLst/>
            <a:cxnLst/>
            <a:rect l="l" t="t" r="r" b="b"/>
            <a:pathLst>
              <a:path w="3587750" h="722629">
                <a:moveTo>
                  <a:pt x="3587496" y="722376"/>
                </a:moveTo>
                <a:lnTo>
                  <a:pt x="0" y="722376"/>
                </a:lnTo>
                <a:lnTo>
                  <a:pt x="0" y="0"/>
                </a:lnTo>
                <a:lnTo>
                  <a:pt x="3587496" y="0"/>
                </a:lnTo>
                <a:lnTo>
                  <a:pt x="3587496" y="722376"/>
                </a:lnTo>
                <a:close/>
              </a:path>
            </a:pathLst>
          </a:custGeom>
          <a:ln w="38100">
            <a:solidFill>
              <a:srgbClr val="00B0F0"/>
            </a:solidFill>
          </a:ln>
        </p:spPr>
        <p:txBody>
          <a:bodyPr wrap="square" lIns="0" tIns="0" rIns="0" bIns="0" rtlCol="0"/>
          <a:lstStyle/>
          <a:p>
            <a:pPr algn="ctr"/>
            <a:endParaRPr dirty="0"/>
          </a:p>
        </p:txBody>
      </p:sp>
      <p:cxnSp>
        <p:nvCxnSpPr>
          <p:cNvPr id="50" name="Straight Arrow Connector 49"/>
          <p:cNvCxnSpPr/>
          <p:nvPr/>
        </p:nvCxnSpPr>
        <p:spPr>
          <a:xfrm flipV="1">
            <a:off x="5105400" y="3810000"/>
            <a:ext cx="0" cy="24384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581400" y="3532338"/>
            <a:ext cx="3429000" cy="276999"/>
          </a:xfrm>
          <a:prstGeom prst="rect">
            <a:avLst/>
          </a:prstGeom>
          <a:noFill/>
        </p:spPr>
        <p:txBody>
          <a:bodyPr wrap="square" rtlCol="0">
            <a:spAutoFit/>
          </a:bodyPr>
          <a:lstStyle/>
          <a:p>
            <a:r>
              <a:rPr lang="en-US" sz="1200" dirty="0" smtClean="0"/>
              <a:t>Progress Summaries submitted for review by:</a:t>
            </a:r>
            <a:endParaRPr lang="en-US" sz="1200" dirty="0"/>
          </a:p>
        </p:txBody>
      </p:sp>
      <p:sp>
        <p:nvSpPr>
          <p:cNvPr id="51" name="TextBox 50"/>
          <p:cNvSpPr txBox="1"/>
          <p:nvPr/>
        </p:nvSpPr>
        <p:spPr>
          <a:xfrm>
            <a:off x="4191000" y="6216134"/>
            <a:ext cx="1905000" cy="200055"/>
          </a:xfrm>
          <a:prstGeom prst="rect">
            <a:avLst/>
          </a:prstGeom>
          <a:solidFill>
            <a:schemeClr val="bg1"/>
          </a:solidFill>
        </p:spPr>
        <p:txBody>
          <a:bodyPr wrap="square" rtlCol="0">
            <a:spAutoFit/>
          </a:bodyPr>
          <a:lstStyle/>
          <a:p>
            <a:r>
              <a:rPr lang="en-US" sz="700" dirty="0" smtClean="0"/>
              <a:t>Progress Summaries submitted for review by:</a:t>
            </a:r>
            <a:endParaRPr lang="en-US" sz="700" dirty="0"/>
          </a:p>
        </p:txBody>
      </p:sp>
      <p:sp>
        <p:nvSpPr>
          <p:cNvPr id="28" name="object 25"/>
          <p:cNvSpPr/>
          <p:nvPr/>
        </p:nvSpPr>
        <p:spPr>
          <a:xfrm>
            <a:off x="4191000" y="6222274"/>
            <a:ext cx="1905000" cy="178526"/>
          </a:xfrm>
          <a:custGeom>
            <a:avLst/>
            <a:gdLst/>
            <a:ahLst/>
            <a:cxnLst/>
            <a:rect l="l" t="t" r="r" b="b"/>
            <a:pathLst>
              <a:path w="3587750" h="722629">
                <a:moveTo>
                  <a:pt x="3587496" y="722376"/>
                </a:moveTo>
                <a:lnTo>
                  <a:pt x="0" y="722376"/>
                </a:lnTo>
                <a:lnTo>
                  <a:pt x="0" y="0"/>
                </a:lnTo>
                <a:lnTo>
                  <a:pt x="3587496" y="0"/>
                </a:lnTo>
                <a:lnTo>
                  <a:pt x="3587496" y="722376"/>
                </a:lnTo>
                <a:close/>
              </a:path>
            </a:pathLst>
          </a:custGeom>
          <a:ln w="38100">
            <a:solidFill>
              <a:srgbClr val="00B0F0"/>
            </a:solidFill>
          </a:ln>
        </p:spPr>
        <p:txBody>
          <a:bodyPr wrap="square" lIns="0" tIns="0" rIns="0" bIns="0" rtlCol="0"/>
          <a:lstStyle/>
          <a:p>
            <a:pPr algn="ctr"/>
            <a:endParaRPr dirty="0"/>
          </a:p>
        </p:txBody>
      </p:sp>
    </p:spTree>
    <p:extLst>
      <p:ext uri="{BB962C8B-B14F-4D97-AF65-F5344CB8AC3E}">
        <p14:creationId xmlns:p14="http://schemas.microsoft.com/office/powerpoint/2010/main" val="31140493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44" name="object 6"/>
          <p:cNvSpPr txBox="1"/>
          <p:nvPr/>
        </p:nvSpPr>
        <p:spPr>
          <a:xfrm>
            <a:off x="535940" y="2133600"/>
            <a:ext cx="7947659" cy="830997"/>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1</a:t>
            </a:r>
            <a:r>
              <a:rPr lang="en-US" sz="1400" b="1" dirty="0">
                <a:solidFill>
                  <a:srgbClr val="091D5D"/>
                </a:solidFill>
                <a:latin typeface="Arial"/>
                <a:cs typeface="Arial"/>
              </a:rPr>
              <a:t>:</a:t>
            </a:r>
            <a:r>
              <a:rPr lang="en-US" sz="1400" b="1" spc="-5" dirty="0">
                <a:solidFill>
                  <a:srgbClr val="091D5D"/>
                </a:solidFill>
                <a:latin typeface="Arial"/>
                <a:cs typeface="Arial"/>
              </a:rPr>
              <a:t> Navigate to the </a:t>
            </a:r>
            <a:r>
              <a:rPr lang="en-US" sz="1400" b="1" spc="-5" dirty="0" smtClean="0">
                <a:solidFill>
                  <a:srgbClr val="091D5D"/>
                </a:solidFill>
                <a:latin typeface="Arial"/>
                <a:cs typeface="Arial"/>
              </a:rPr>
              <a:t>Progress Summary from </a:t>
            </a:r>
            <a:r>
              <a:rPr lang="en-US" sz="1400" b="1" spc="-5" dirty="0">
                <a:solidFill>
                  <a:srgbClr val="091D5D"/>
                </a:solidFill>
                <a:latin typeface="Arial"/>
                <a:cs typeface="Arial"/>
              </a:rPr>
              <a:t>the Submission </a:t>
            </a:r>
            <a:r>
              <a:rPr lang="en-US" sz="1400" b="1" spc="-5" dirty="0" smtClean="0">
                <a:solidFill>
                  <a:srgbClr val="091D5D"/>
                </a:solidFill>
                <a:latin typeface="Arial"/>
                <a:cs typeface="Arial"/>
              </a:rPr>
              <a:t>Alert</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a:solidFill>
                  <a:srgbClr val="091D5D"/>
                </a:solidFill>
                <a:latin typeface="Arial"/>
                <a:cs typeface="Arial"/>
              </a:rPr>
              <a:t>The system will redirect to the </a:t>
            </a:r>
            <a:r>
              <a:rPr lang="en-US" sz="1400" dirty="0" smtClean="0">
                <a:solidFill>
                  <a:srgbClr val="091D5D"/>
                </a:solidFill>
                <a:latin typeface="Arial"/>
                <a:cs typeface="Arial"/>
              </a:rPr>
              <a:t>Progress Summary Review </a:t>
            </a:r>
            <a:r>
              <a:rPr lang="en-US" sz="1400" dirty="0">
                <a:solidFill>
                  <a:srgbClr val="091D5D"/>
                </a:solidFill>
                <a:latin typeface="Arial"/>
                <a:cs typeface="Arial"/>
              </a:rPr>
              <a:t>Switchboard. </a:t>
            </a:r>
            <a:r>
              <a:rPr lang="en-US" sz="1400" dirty="0" smtClean="0">
                <a:solidFill>
                  <a:srgbClr val="091D5D"/>
                </a:solidFill>
                <a:latin typeface="Arial"/>
                <a:cs typeface="Arial"/>
              </a:rPr>
              <a:t>Click on the “Submitted for DDS Review” link.</a:t>
            </a:r>
            <a:endParaRPr lang="en-US" sz="1400" dirty="0">
              <a:solidFill>
                <a:srgbClr val="091D5D"/>
              </a:solidFill>
              <a:latin typeface="Arial"/>
              <a:cs typeface="Arial"/>
            </a:endParaRPr>
          </a:p>
        </p:txBody>
      </p:sp>
      <p:sp>
        <p:nvSpPr>
          <p:cNvPr id="55" name="Slide Number Placeholder 2"/>
          <p:cNvSpPr>
            <a:spLocks noGrp="1"/>
          </p:cNvSpPr>
          <p:nvPr>
            <p:ph type="sldNum" sz="quarter" idx="4"/>
          </p:nvPr>
        </p:nvSpPr>
        <p:spPr>
          <a:xfrm>
            <a:off x="6457950" y="6356350"/>
            <a:ext cx="1804857" cy="325609"/>
          </a:xfrm>
        </p:spPr>
        <p:txBody>
          <a:bodyPr/>
          <a:lstStyle/>
          <a:p>
            <a:pPr algn="r"/>
            <a:fld id="{93CA38EC-34E5-412A-90B1-E05B44BCB646}" type="slidenum">
              <a:rPr lang="en-US" smtClean="0"/>
              <a:pPr algn="r"/>
              <a:t>37</a:t>
            </a:fld>
            <a:endParaRPr lang="en-US" dirty="0"/>
          </a:p>
        </p:txBody>
      </p:sp>
      <p:grpSp>
        <p:nvGrpSpPr>
          <p:cNvPr id="49" name="Group 48"/>
          <p:cNvGrpSpPr/>
          <p:nvPr/>
        </p:nvGrpSpPr>
        <p:grpSpPr>
          <a:xfrm>
            <a:off x="1990979" y="1176401"/>
            <a:ext cx="5162043" cy="880999"/>
            <a:chOff x="1447873" y="1176401"/>
            <a:chExt cx="5162043" cy="880999"/>
          </a:xfrm>
          <a:noFill/>
        </p:grpSpPr>
        <p:grpSp>
          <p:nvGrpSpPr>
            <p:cNvPr id="50" name="Group 49"/>
            <p:cNvGrpSpPr/>
            <p:nvPr/>
          </p:nvGrpSpPr>
          <p:grpSpPr>
            <a:xfrm>
              <a:off x="1447873" y="1177925"/>
              <a:ext cx="905745" cy="879475"/>
              <a:chOff x="1789176" y="1144524"/>
              <a:chExt cx="982980" cy="879475"/>
            </a:xfrm>
            <a:grpFill/>
          </p:grpSpPr>
          <p:sp>
            <p:nvSpPr>
              <p:cNvPr id="75"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76"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51" name="Group 50"/>
            <p:cNvGrpSpPr/>
            <p:nvPr/>
          </p:nvGrpSpPr>
          <p:grpSpPr>
            <a:xfrm>
              <a:off x="2510192" y="1176401"/>
              <a:ext cx="912766" cy="879475"/>
              <a:chOff x="2971800" y="1143000"/>
              <a:chExt cx="990600" cy="879475"/>
            </a:xfrm>
            <a:grpFill/>
          </p:grpSpPr>
          <p:sp>
            <p:nvSpPr>
              <p:cNvPr id="73"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4"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52" name="Group 51"/>
            <p:cNvGrpSpPr/>
            <p:nvPr/>
          </p:nvGrpSpPr>
          <p:grpSpPr>
            <a:xfrm>
              <a:off x="3579533" y="1176401"/>
              <a:ext cx="905745" cy="879475"/>
              <a:chOff x="4075176" y="1143000"/>
              <a:chExt cx="982980" cy="879475"/>
            </a:xfrm>
            <a:grpFill/>
          </p:grpSpPr>
          <p:sp>
            <p:nvSpPr>
              <p:cNvPr id="71"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2"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to </a:t>
                </a:r>
                <a:r>
                  <a:rPr lang="en-US" sz="1000" spc="-10" dirty="0" smtClean="0">
                    <a:solidFill>
                      <a:srgbClr val="1F497D"/>
                    </a:solidFill>
                    <a:latin typeface="Arial"/>
                    <a:cs typeface="Arial"/>
                  </a:rPr>
                  <a:t> Submission Alert</a:t>
                </a:r>
                <a:endParaRPr lang="en-US" sz="1000" dirty="0">
                  <a:latin typeface="Arial"/>
                  <a:cs typeface="Arial"/>
                </a:endParaRPr>
              </a:p>
            </p:txBody>
          </p:sp>
        </p:grpSp>
        <p:grpSp>
          <p:nvGrpSpPr>
            <p:cNvPr id="53" name="Group 52"/>
            <p:cNvGrpSpPr/>
            <p:nvPr/>
          </p:nvGrpSpPr>
          <p:grpSpPr>
            <a:xfrm>
              <a:off x="4641852" y="1176401"/>
              <a:ext cx="905745" cy="879475"/>
              <a:chOff x="5218176" y="1143000"/>
              <a:chExt cx="982980" cy="879475"/>
            </a:xfrm>
            <a:grpFill/>
          </p:grpSpPr>
          <p:sp>
            <p:nvSpPr>
              <p:cNvPr id="69"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0"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54" name="Group 53"/>
            <p:cNvGrpSpPr/>
            <p:nvPr/>
          </p:nvGrpSpPr>
          <p:grpSpPr>
            <a:xfrm>
              <a:off x="5704171" y="1176401"/>
              <a:ext cx="905745" cy="879475"/>
              <a:chOff x="6408420" y="1143000"/>
              <a:chExt cx="982980" cy="879475"/>
            </a:xfrm>
            <a:grpFill/>
          </p:grpSpPr>
          <p:sp>
            <p:nvSpPr>
              <p:cNvPr id="67"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8"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63" name="Straight Arrow Connector 62"/>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3"/>
          <a:stretch>
            <a:fillRect/>
          </a:stretch>
        </p:blipFill>
        <p:spPr>
          <a:xfrm>
            <a:off x="3939992" y="3048000"/>
            <a:ext cx="2689408" cy="228600"/>
          </a:xfrm>
          <a:prstGeom prst="rect">
            <a:avLst/>
          </a:prstGeom>
        </p:spPr>
      </p:pic>
      <p:sp>
        <p:nvSpPr>
          <p:cNvPr id="77" name="object 25"/>
          <p:cNvSpPr/>
          <p:nvPr/>
        </p:nvSpPr>
        <p:spPr>
          <a:xfrm flipV="1">
            <a:off x="3939992" y="3048000"/>
            <a:ext cx="2667000" cy="304800"/>
          </a:xfrm>
          <a:custGeom>
            <a:avLst/>
            <a:gdLst/>
            <a:ahLst/>
            <a:cxnLst/>
            <a:rect l="l" t="t" r="r" b="b"/>
            <a:pathLst>
              <a:path w="3587750" h="722629">
                <a:moveTo>
                  <a:pt x="3587496" y="722376"/>
                </a:moveTo>
                <a:lnTo>
                  <a:pt x="0" y="722376"/>
                </a:lnTo>
                <a:lnTo>
                  <a:pt x="0" y="0"/>
                </a:lnTo>
                <a:lnTo>
                  <a:pt x="3587496" y="0"/>
                </a:lnTo>
                <a:lnTo>
                  <a:pt x="3587496" y="722376"/>
                </a:lnTo>
                <a:close/>
              </a:path>
            </a:pathLst>
          </a:custGeom>
          <a:ln w="38100">
            <a:solidFill>
              <a:srgbClr val="00B0F0"/>
            </a:solidFill>
          </a:ln>
        </p:spPr>
        <p:txBody>
          <a:bodyPr wrap="square" lIns="0" tIns="0" rIns="0" bIns="0" rtlCol="0"/>
          <a:lstStyle/>
          <a:p>
            <a:pPr algn="ctr"/>
            <a:endParaRPr dirty="0"/>
          </a:p>
        </p:txBody>
      </p:sp>
      <p:pic>
        <p:nvPicPr>
          <p:cNvPr id="33" name="Picture 32"/>
          <p:cNvPicPr>
            <a:picLocks noChangeAspect="1"/>
          </p:cNvPicPr>
          <p:nvPr/>
        </p:nvPicPr>
        <p:blipFill>
          <a:blip r:embed="rId4"/>
          <a:stretch>
            <a:fillRect/>
          </a:stretch>
        </p:blipFill>
        <p:spPr>
          <a:xfrm>
            <a:off x="1371600" y="6193536"/>
            <a:ext cx="45720" cy="54864"/>
          </a:xfrm>
          <a:prstGeom prst="rect">
            <a:avLst/>
          </a:prstGeom>
        </p:spPr>
      </p:pic>
      <p:pic>
        <p:nvPicPr>
          <p:cNvPr id="34" name="Picture 33"/>
          <p:cNvPicPr>
            <a:picLocks noChangeAspect="1"/>
          </p:cNvPicPr>
          <p:nvPr/>
        </p:nvPicPr>
        <p:blipFill>
          <a:blip r:embed="rId4"/>
          <a:stretch>
            <a:fillRect/>
          </a:stretch>
        </p:blipFill>
        <p:spPr>
          <a:xfrm>
            <a:off x="1371600" y="6574536"/>
            <a:ext cx="45720" cy="54864"/>
          </a:xfrm>
          <a:prstGeom prst="rect">
            <a:avLst/>
          </a:prstGeom>
        </p:spPr>
      </p:pic>
      <p:pic>
        <p:nvPicPr>
          <p:cNvPr id="5" name="Picture 4"/>
          <p:cNvPicPr>
            <a:picLocks noChangeAspect="1"/>
          </p:cNvPicPr>
          <p:nvPr/>
        </p:nvPicPr>
        <p:blipFill>
          <a:blip r:embed="rId5"/>
          <a:stretch>
            <a:fillRect/>
          </a:stretch>
        </p:blipFill>
        <p:spPr>
          <a:xfrm>
            <a:off x="1028651" y="3242406"/>
            <a:ext cx="6962235" cy="3499407"/>
          </a:xfrm>
          <a:prstGeom prst="rect">
            <a:avLst/>
          </a:prstGeom>
        </p:spPr>
      </p:pic>
    </p:spTree>
    <p:extLst>
      <p:ext uri="{BB962C8B-B14F-4D97-AF65-F5344CB8AC3E}">
        <p14:creationId xmlns:p14="http://schemas.microsoft.com/office/powerpoint/2010/main" val="2524247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50" name="object 6"/>
          <p:cNvSpPr txBox="1"/>
          <p:nvPr/>
        </p:nvSpPr>
        <p:spPr>
          <a:xfrm>
            <a:off x="535940" y="2133600"/>
            <a:ext cx="7947659" cy="830997"/>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smtClean="0">
                <a:solidFill>
                  <a:srgbClr val="091D5D"/>
                </a:solidFill>
                <a:latin typeface="Arial"/>
                <a:cs typeface="Arial"/>
              </a:rPr>
              <a:t>2</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Review Progress Summary and Request Revision</a:t>
            </a:r>
            <a:endParaRPr lang="en-US" sz="1400" b="1" spc="-5" dirty="0">
              <a:solidFill>
                <a:srgbClr val="091D5D"/>
              </a:solidFill>
              <a:latin typeface="Arial"/>
              <a:cs typeface="Arial"/>
            </a:endParaRPr>
          </a:p>
          <a:p>
            <a:pPr marL="12700">
              <a:lnSpc>
                <a:spcPct val="100000"/>
              </a:lnSpc>
            </a:pPr>
            <a:endParaRPr lang="en-US" sz="1200" dirty="0" smtClean="0">
              <a:solidFill>
                <a:srgbClr val="091D5D"/>
              </a:solidFill>
              <a:latin typeface="Arial"/>
              <a:cs typeface="Arial"/>
            </a:endParaRPr>
          </a:p>
          <a:p>
            <a:pPr>
              <a:lnSpc>
                <a:spcPct val="100000"/>
              </a:lnSpc>
            </a:pPr>
            <a:r>
              <a:rPr lang="en-US" sz="1400" dirty="0">
                <a:solidFill>
                  <a:srgbClr val="091D5D"/>
                </a:solidFill>
                <a:latin typeface="Arial"/>
                <a:cs typeface="Arial"/>
              </a:rPr>
              <a:t>The system will display the </a:t>
            </a:r>
            <a:r>
              <a:rPr lang="en-US" sz="1400" dirty="0" smtClean="0">
                <a:solidFill>
                  <a:srgbClr val="091D5D"/>
                </a:solidFill>
                <a:latin typeface="Arial"/>
                <a:cs typeface="Arial"/>
              </a:rPr>
              <a:t>Progress Summary Form. </a:t>
            </a:r>
            <a:r>
              <a:rPr lang="en-US" sz="1400" dirty="0">
                <a:solidFill>
                  <a:srgbClr val="091D5D"/>
                </a:solidFill>
                <a:latin typeface="Arial"/>
                <a:cs typeface="Arial"/>
              </a:rPr>
              <a:t>The “Goal”, “Objective” and “Support Strategy” for the identified objective are available for reference.</a:t>
            </a:r>
          </a:p>
        </p:txBody>
      </p:sp>
      <p:sp>
        <p:nvSpPr>
          <p:cNvPr id="3" name="Slide Number Placeholder 2"/>
          <p:cNvSpPr>
            <a:spLocks noGrp="1"/>
          </p:cNvSpPr>
          <p:nvPr>
            <p:ph type="sldNum" sz="quarter" idx="4"/>
          </p:nvPr>
        </p:nvSpPr>
        <p:spPr>
          <a:xfrm>
            <a:off x="6457950" y="6356350"/>
            <a:ext cx="2057400" cy="365125"/>
          </a:xfrm>
        </p:spPr>
        <p:txBody>
          <a:bodyPr/>
          <a:lstStyle/>
          <a:p>
            <a:pPr algn="r"/>
            <a:fld id="{93CA38EC-34E5-412A-90B1-E05B44BCB646}" type="slidenum">
              <a:rPr lang="en-US" smtClean="0"/>
              <a:pPr algn="r"/>
              <a:t>38</a:t>
            </a:fld>
            <a:endParaRPr lang="en-US" dirty="0"/>
          </a:p>
        </p:txBody>
      </p:sp>
      <p:grpSp>
        <p:nvGrpSpPr>
          <p:cNvPr id="27" name="Group 26"/>
          <p:cNvGrpSpPr/>
          <p:nvPr/>
        </p:nvGrpSpPr>
        <p:grpSpPr>
          <a:xfrm>
            <a:off x="1990979" y="1176401"/>
            <a:ext cx="5162043" cy="880999"/>
            <a:chOff x="1447873" y="1176401"/>
            <a:chExt cx="5162043" cy="880999"/>
          </a:xfrm>
          <a:noFill/>
        </p:grpSpPr>
        <p:grpSp>
          <p:nvGrpSpPr>
            <p:cNvPr id="28" name="Group 27"/>
            <p:cNvGrpSpPr/>
            <p:nvPr/>
          </p:nvGrpSpPr>
          <p:grpSpPr>
            <a:xfrm>
              <a:off x="1447873" y="1177925"/>
              <a:ext cx="905745" cy="879475"/>
              <a:chOff x="1789176" y="1144524"/>
              <a:chExt cx="982980" cy="879475"/>
            </a:xfrm>
            <a:grpFill/>
          </p:grpSpPr>
          <p:sp>
            <p:nvSpPr>
              <p:cNvPr id="47"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8"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30" name="Group 29"/>
            <p:cNvGrpSpPr/>
            <p:nvPr/>
          </p:nvGrpSpPr>
          <p:grpSpPr>
            <a:xfrm>
              <a:off x="2510192" y="1176401"/>
              <a:ext cx="912766" cy="879475"/>
              <a:chOff x="2971800" y="1143000"/>
              <a:chExt cx="990600" cy="879475"/>
            </a:xfrm>
            <a:grpFill/>
          </p:grpSpPr>
          <p:sp>
            <p:nvSpPr>
              <p:cNvPr id="4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6"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31" name="Group 30"/>
            <p:cNvGrpSpPr/>
            <p:nvPr/>
          </p:nvGrpSpPr>
          <p:grpSpPr>
            <a:xfrm>
              <a:off x="3579533" y="1176401"/>
              <a:ext cx="905745" cy="879475"/>
              <a:chOff x="4075176" y="1143000"/>
              <a:chExt cx="982980" cy="879475"/>
            </a:xfrm>
            <a:grpFill/>
          </p:grpSpPr>
          <p:sp>
            <p:nvSpPr>
              <p:cNvPr id="43"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4"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a:t>
                </a:r>
                <a:r>
                  <a:rPr lang="en-US" sz="1000" spc="-10" dirty="0" smtClean="0">
                    <a:solidFill>
                      <a:srgbClr val="1F497D"/>
                    </a:solidFill>
                    <a:latin typeface="Arial"/>
                    <a:cs typeface="Arial"/>
                  </a:rPr>
                  <a:t>to Submission Alert</a:t>
                </a:r>
                <a:endParaRPr lang="en-US" sz="1000" dirty="0">
                  <a:latin typeface="Arial"/>
                  <a:cs typeface="Arial"/>
                </a:endParaRPr>
              </a:p>
            </p:txBody>
          </p:sp>
        </p:grpSp>
        <p:grpSp>
          <p:nvGrpSpPr>
            <p:cNvPr id="32" name="Group 31"/>
            <p:cNvGrpSpPr/>
            <p:nvPr/>
          </p:nvGrpSpPr>
          <p:grpSpPr>
            <a:xfrm>
              <a:off x="4641852" y="1176401"/>
              <a:ext cx="905745" cy="879475"/>
              <a:chOff x="5218176" y="1143000"/>
              <a:chExt cx="982980" cy="879475"/>
            </a:xfrm>
            <a:grpFill/>
          </p:grpSpPr>
          <p:sp>
            <p:nvSpPr>
              <p:cNvPr id="41"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2"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33" name="Group 32"/>
            <p:cNvGrpSpPr/>
            <p:nvPr/>
          </p:nvGrpSpPr>
          <p:grpSpPr>
            <a:xfrm>
              <a:off x="5704171" y="1176401"/>
              <a:ext cx="905745" cy="879475"/>
              <a:chOff x="6408420" y="1143000"/>
              <a:chExt cx="982980" cy="879475"/>
            </a:xfrm>
            <a:grpFill/>
          </p:grpSpPr>
          <p:sp>
            <p:nvSpPr>
              <p:cNvPr id="3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0"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34" name="Straight Arrow Connector 33"/>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object 26"/>
          <p:cNvSpPr/>
          <p:nvPr/>
        </p:nvSpPr>
        <p:spPr>
          <a:xfrm>
            <a:off x="762000" y="4191000"/>
            <a:ext cx="762000" cy="2286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pic>
        <p:nvPicPr>
          <p:cNvPr id="4" name="Picture 3"/>
          <p:cNvPicPr>
            <a:picLocks noChangeAspect="1"/>
          </p:cNvPicPr>
          <p:nvPr/>
        </p:nvPicPr>
        <p:blipFill>
          <a:blip r:embed="rId3"/>
          <a:stretch>
            <a:fillRect/>
          </a:stretch>
        </p:blipFill>
        <p:spPr>
          <a:xfrm>
            <a:off x="587361" y="3162031"/>
            <a:ext cx="7687722" cy="3664014"/>
          </a:xfrm>
          <a:prstGeom prst="rect">
            <a:avLst/>
          </a:prstGeom>
        </p:spPr>
      </p:pic>
      <p:pic>
        <p:nvPicPr>
          <p:cNvPr id="5" name="Picture 4"/>
          <p:cNvPicPr>
            <a:picLocks noChangeAspect="1"/>
          </p:cNvPicPr>
          <p:nvPr/>
        </p:nvPicPr>
        <p:blipFill>
          <a:blip r:embed="rId4"/>
          <a:stretch>
            <a:fillRect/>
          </a:stretch>
        </p:blipFill>
        <p:spPr>
          <a:xfrm>
            <a:off x="2314743" y="3267105"/>
            <a:ext cx="619048" cy="228571"/>
          </a:xfrm>
          <a:prstGeom prst="rect">
            <a:avLst/>
          </a:prstGeom>
          <a:ln w="38100">
            <a:solidFill>
              <a:srgbClr val="00A1DE"/>
            </a:solidFill>
          </a:ln>
        </p:spPr>
      </p:pic>
      <p:pic>
        <p:nvPicPr>
          <p:cNvPr id="6" name="Picture 5"/>
          <p:cNvPicPr>
            <a:picLocks noChangeAspect="1"/>
          </p:cNvPicPr>
          <p:nvPr/>
        </p:nvPicPr>
        <p:blipFill>
          <a:blip r:embed="rId5"/>
          <a:stretch>
            <a:fillRect/>
          </a:stretch>
        </p:blipFill>
        <p:spPr>
          <a:xfrm>
            <a:off x="2314743" y="4248210"/>
            <a:ext cx="828571" cy="238095"/>
          </a:xfrm>
          <a:prstGeom prst="rect">
            <a:avLst/>
          </a:prstGeom>
          <a:ln w="38100">
            <a:solidFill>
              <a:srgbClr val="00A1DE"/>
            </a:solidFill>
          </a:ln>
        </p:spPr>
      </p:pic>
      <p:pic>
        <p:nvPicPr>
          <p:cNvPr id="7" name="Picture 6"/>
          <p:cNvPicPr>
            <a:picLocks noChangeAspect="1"/>
          </p:cNvPicPr>
          <p:nvPr/>
        </p:nvPicPr>
        <p:blipFill>
          <a:blip r:embed="rId6"/>
          <a:stretch>
            <a:fillRect/>
          </a:stretch>
        </p:blipFill>
        <p:spPr>
          <a:xfrm>
            <a:off x="2314743" y="5705505"/>
            <a:ext cx="1342857" cy="238095"/>
          </a:xfrm>
          <a:prstGeom prst="rect">
            <a:avLst/>
          </a:prstGeom>
          <a:ln w="38100">
            <a:solidFill>
              <a:srgbClr val="00A1DE"/>
            </a:solidFill>
          </a:ln>
        </p:spPr>
      </p:pic>
      <p:cxnSp>
        <p:nvCxnSpPr>
          <p:cNvPr id="49" name="Straight Arrow Connector 48"/>
          <p:cNvCxnSpPr/>
          <p:nvPr/>
        </p:nvCxnSpPr>
        <p:spPr>
          <a:xfrm>
            <a:off x="1447800" y="3429000"/>
            <a:ext cx="8382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447800" y="4343400"/>
            <a:ext cx="8382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447800" y="5791200"/>
            <a:ext cx="8382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6347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757775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4421"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6" name="Picture 55"/>
          <p:cNvPicPr>
            <a:picLocks noChangeAspect="1"/>
          </p:cNvPicPr>
          <p:nvPr/>
        </p:nvPicPr>
        <p:blipFill rotWithShape="1">
          <a:blip r:embed="rId7"/>
          <a:srcRect t="20074" r="1389"/>
          <a:stretch/>
        </p:blipFill>
        <p:spPr>
          <a:xfrm>
            <a:off x="228600" y="3678525"/>
            <a:ext cx="8686800" cy="2963005"/>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50" name="object 6"/>
          <p:cNvSpPr txBox="1"/>
          <p:nvPr/>
        </p:nvSpPr>
        <p:spPr>
          <a:xfrm>
            <a:off x="535940" y="2133600"/>
            <a:ext cx="7947659" cy="1231106"/>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smtClean="0">
                <a:solidFill>
                  <a:srgbClr val="091D5D"/>
                </a:solidFill>
                <a:latin typeface="Arial"/>
                <a:cs typeface="Arial"/>
              </a:rPr>
              <a:t>2</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Review Progress Summary and Request Revision</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lvl="0"/>
            <a:r>
              <a:rPr lang="en-US" sz="1400" dirty="0">
                <a:solidFill>
                  <a:srgbClr val="091D5D"/>
                </a:solidFill>
                <a:latin typeface="Arial"/>
                <a:cs typeface="Arial"/>
              </a:rPr>
              <a:t>For your reference, the Progress Summary displays </a:t>
            </a:r>
            <a:r>
              <a:rPr lang="en-US" sz="1400" dirty="0">
                <a:solidFill>
                  <a:srgbClr val="002060"/>
                </a:solidFill>
                <a:latin typeface="Arial" panose="020B0604020202020204" pitchFamily="34" charset="0"/>
                <a:cs typeface="Arial" panose="020B0604020202020204" pitchFamily="34" charset="0"/>
              </a:rPr>
              <a:t>previous Progress Summaries completed for this objective associated to the same ISP </a:t>
            </a:r>
            <a:r>
              <a:rPr lang="en-US" sz="1400" dirty="0" smtClean="0">
                <a:solidFill>
                  <a:srgbClr val="002060"/>
                </a:solidFill>
                <a:latin typeface="Arial" panose="020B0604020202020204" pitchFamily="34" charset="0"/>
                <a:cs typeface="Arial" panose="020B0604020202020204" pitchFamily="34" charset="0"/>
              </a:rPr>
              <a:t>year.</a:t>
            </a:r>
          </a:p>
          <a:p>
            <a:pPr lvl="0"/>
            <a:endParaRPr lang="en-US" sz="1400" dirty="0">
              <a:solidFill>
                <a:srgbClr val="002060"/>
              </a:solidFill>
              <a:latin typeface="Arial" panose="020B0604020202020204" pitchFamily="34" charset="0"/>
              <a:cs typeface="Arial" panose="020B0604020202020204" pitchFamily="34" charset="0"/>
            </a:endParaRPr>
          </a:p>
          <a:p>
            <a:pPr lvl="0"/>
            <a:endParaRPr lang="en-US" sz="1200" dirty="0">
              <a:solidFill>
                <a:srgbClr val="091D5D"/>
              </a:solidFill>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39</a:t>
            </a:fld>
            <a:endParaRPr lang="en-US" dirty="0"/>
          </a:p>
        </p:txBody>
      </p:sp>
      <p:sp>
        <p:nvSpPr>
          <p:cNvPr id="28" name="object 26"/>
          <p:cNvSpPr/>
          <p:nvPr/>
        </p:nvSpPr>
        <p:spPr>
          <a:xfrm>
            <a:off x="228601" y="3689509"/>
            <a:ext cx="990600" cy="120491"/>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grpSp>
        <p:nvGrpSpPr>
          <p:cNvPr id="29" name="Group 28"/>
          <p:cNvGrpSpPr/>
          <p:nvPr/>
        </p:nvGrpSpPr>
        <p:grpSpPr>
          <a:xfrm>
            <a:off x="1990979" y="1176401"/>
            <a:ext cx="5162043" cy="880999"/>
            <a:chOff x="1447873" y="1176401"/>
            <a:chExt cx="5162043" cy="880999"/>
          </a:xfrm>
          <a:noFill/>
        </p:grpSpPr>
        <p:grpSp>
          <p:nvGrpSpPr>
            <p:cNvPr id="30" name="Group 29"/>
            <p:cNvGrpSpPr/>
            <p:nvPr/>
          </p:nvGrpSpPr>
          <p:grpSpPr>
            <a:xfrm>
              <a:off x="1447873" y="1177925"/>
              <a:ext cx="905745" cy="879475"/>
              <a:chOff x="1789176" y="1144524"/>
              <a:chExt cx="982980" cy="879475"/>
            </a:xfrm>
            <a:grpFill/>
          </p:grpSpPr>
          <p:sp>
            <p:nvSpPr>
              <p:cNvPr id="4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31" name="Group 30"/>
            <p:cNvGrpSpPr/>
            <p:nvPr/>
          </p:nvGrpSpPr>
          <p:grpSpPr>
            <a:xfrm>
              <a:off x="2510192" y="1176401"/>
              <a:ext cx="912766" cy="879475"/>
              <a:chOff x="2971800" y="1143000"/>
              <a:chExt cx="990600" cy="879475"/>
            </a:xfrm>
            <a:grpFill/>
          </p:grpSpPr>
          <p:sp>
            <p:nvSpPr>
              <p:cNvPr id="4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7"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32" name="Group 31"/>
            <p:cNvGrpSpPr/>
            <p:nvPr/>
          </p:nvGrpSpPr>
          <p:grpSpPr>
            <a:xfrm>
              <a:off x="3579533" y="1176401"/>
              <a:ext cx="905745" cy="879475"/>
              <a:chOff x="4075176" y="1143000"/>
              <a:chExt cx="982980" cy="879475"/>
            </a:xfrm>
            <a:grpFill/>
          </p:grpSpPr>
          <p:sp>
            <p:nvSpPr>
              <p:cNvPr id="44"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5"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a:t>
                </a:r>
                <a:r>
                  <a:rPr lang="en-US" sz="1000" spc="-10" dirty="0" smtClean="0">
                    <a:solidFill>
                      <a:srgbClr val="1F497D"/>
                    </a:solidFill>
                    <a:latin typeface="Arial"/>
                    <a:cs typeface="Arial"/>
                  </a:rPr>
                  <a:t>to</a:t>
                </a:r>
              </a:p>
              <a:p>
                <a:pPr algn="ctr">
                  <a:lnSpc>
                    <a:spcPct val="100000"/>
                  </a:lnSpc>
                </a:pPr>
                <a:r>
                  <a:rPr lang="en-US" sz="1000" spc="-10" dirty="0">
                    <a:solidFill>
                      <a:srgbClr val="1F497D"/>
                    </a:solidFill>
                    <a:latin typeface="Arial"/>
                    <a:cs typeface="Arial"/>
                  </a:rPr>
                  <a:t>S</a:t>
                </a:r>
                <a:r>
                  <a:rPr lang="en-US" sz="1000" spc="-10" dirty="0" smtClean="0">
                    <a:solidFill>
                      <a:srgbClr val="1F497D"/>
                    </a:solidFill>
                    <a:latin typeface="Arial"/>
                    <a:cs typeface="Arial"/>
                  </a:rPr>
                  <a:t>ubmission Alert</a:t>
                </a:r>
                <a:endParaRPr lang="en-US" sz="1000" dirty="0">
                  <a:latin typeface="Arial"/>
                  <a:cs typeface="Arial"/>
                </a:endParaRPr>
              </a:p>
            </p:txBody>
          </p:sp>
        </p:grpSp>
        <p:grpSp>
          <p:nvGrpSpPr>
            <p:cNvPr id="33" name="Group 32"/>
            <p:cNvGrpSpPr/>
            <p:nvPr/>
          </p:nvGrpSpPr>
          <p:grpSpPr>
            <a:xfrm>
              <a:off x="4641852" y="1176401"/>
              <a:ext cx="905745" cy="879475"/>
              <a:chOff x="5218176" y="1143000"/>
              <a:chExt cx="982980" cy="879475"/>
            </a:xfrm>
            <a:grpFill/>
          </p:grpSpPr>
          <p:sp>
            <p:nvSpPr>
              <p:cNvPr id="4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3"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34" name="Group 33"/>
            <p:cNvGrpSpPr/>
            <p:nvPr/>
          </p:nvGrpSpPr>
          <p:grpSpPr>
            <a:xfrm>
              <a:off x="5704171" y="1176401"/>
              <a:ext cx="905745" cy="879475"/>
              <a:chOff x="6408420" y="1143000"/>
              <a:chExt cx="982980" cy="879475"/>
            </a:xfrm>
            <a:grpFill/>
          </p:grpSpPr>
          <p:sp>
            <p:nvSpPr>
              <p:cNvPr id="4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1"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36" name="Straight Arrow Connector 35"/>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8"/>
          <a:stretch>
            <a:fillRect/>
          </a:stretch>
        </p:blipFill>
        <p:spPr>
          <a:xfrm>
            <a:off x="2590800" y="3641555"/>
            <a:ext cx="2461738" cy="244645"/>
          </a:xfrm>
          <a:prstGeom prst="rect">
            <a:avLst/>
          </a:prstGeom>
          <a:ln w="38100">
            <a:solidFill>
              <a:srgbClr val="00B0F0"/>
            </a:solidFill>
          </a:ln>
        </p:spPr>
      </p:pic>
      <p:cxnSp>
        <p:nvCxnSpPr>
          <p:cNvPr id="55" name="Straight Arrow Connector 54"/>
          <p:cNvCxnSpPr/>
          <p:nvPr/>
        </p:nvCxnSpPr>
        <p:spPr>
          <a:xfrm>
            <a:off x="1219200" y="3733800"/>
            <a:ext cx="13716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33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5913755" cy="369332"/>
          </a:xfrm>
          <a:prstGeom prst="rect">
            <a:avLst/>
          </a:prstGeom>
        </p:spPr>
        <p:txBody>
          <a:bodyPr vert="horz" wrap="square" lIns="0" tIns="0" rIns="0" bIns="0" rtlCol="0">
            <a:spAutoFit/>
          </a:bodyPr>
          <a:lstStyle/>
          <a:p>
            <a:pPr marL="12700">
              <a:lnSpc>
                <a:spcPct val="100000"/>
              </a:lnSpc>
            </a:pPr>
            <a:r>
              <a:rPr lang="en-US" sz="2400" b="1" spc="-5" dirty="0" smtClean="0">
                <a:solidFill>
                  <a:srgbClr val="FFFFFF"/>
                </a:solidFill>
                <a:latin typeface="Arial"/>
                <a:cs typeface="Arial"/>
              </a:rPr>
              <a:t>Overview of Progress Summaries</a:t>
            </a:r>
            <a:endParaRPr sz="2400" dirty="0">
              <a:latin typeface="Arial"/>
              <a:cs typeface="Arial"/>
            </a:endParaRPr>
          </a:p>
        </p:txBody>
      </p:sp>
    </p:spTree>
    <p:extLst>
      <p:ext uri="{BB962C8B-B14F-4D97-AF65-F5344CB8AC3E}">
        <p14:creationId xmlns:p14="http://schemas.microsoft.com/office/powerpoint/2010/main" val="5561206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757775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239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6" name="Picture 55"/>
          <p:cNvPicPr>
            <a:picLocks noChangeAspect="1"/>
          </p:cNvPicPr>
          <p:nvPr/>
        </p:nvPicPr>
        <p:blipFill rotWithShape="1">
          <a:blip r:embed="rId7"/>
          <a:srcRect t="20074" r="1389"/>
          <a:stretch/>
        </p:blipFill>
        <p:spPr>
          <a:xfrm>
            <a:off x="228600" y="3678525"/>
            <a:ext cx="8686800" cy="2963005"/>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50" name="object 6"/>
          <p:cNvSpPr txBox="1"/>
          <p:nvPr/>
        </p:nvSpPr>
        <p:spPr>
          <a:xfrm>
            <a:off x="535940" y="2133600"/>
            <a:ext cx="7947659" cy="101566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smtClean="0">
                <a:solidFill>
                  <a:srgbClr val="091D5D"/>
                </a:solidFill>
                <a:latin typeface="Arial"/>
                <a:cs typeface="Arial"/>
              </a:rPr>
              <a:t>2</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Review Progress Summary and Request Revision</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lvl="0"/>
            <a:r>
              <a:rPr lang="en-US" sz="1400" dirty="0">
                <a:solidFill>
                  <a:srgbClr val="002060"/>
                </a:solidFill>
                <a:latin typeface="Arial" panose="020B0604020202020204" pitchFamily="34" charset="0"/>
                <a:cs typeface="Arial" panose="020B0604020202020204" pitchFamily="34" charset="0"/>
              </a:rPr>
              <a:t>Review the content that the Provider Data Entry User has written. </a:t>
            </a:r>
          </a:p>
          <a:p>
            <a:pPr lvl="0"/>
            <a:endParaRPr lang="en-US" sz="1400" dirty="0">
              <a:solidFill>
                <a:srgbClr val="002060"/>
              </a:solidFill>
              <a:latin typeface="Arial" panose="020B0604020202020204" pitchFamily="34" charset="0"/>
              <a:cs typeface="Arial" panose="020B0604020202020204" pitchFamily="34" charset="0"/>
            </a:endParaRPr>
          </a:p>
          <a:p>
            <a:pPr lvl="0"/>
            <a:endParaRPr lang="en-US" sz="1200" dirty="0">
              <a:solidFill>
                <a:srgbClr val="091D5D"/>
              </a:solidFill>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40</a:t>
            </a:fld>
            <a:endParaRPr lang="en-US" dirty="0"/>
          </a:p>
        </p:txBody>
      </p:sp>
      <p:grpSp>
        <p:nvGrpSpPr>
          <p:cNvPr id="29" name="Group 28"/>
          <p:cNvGrpSpPr/>
          <p:nvPr/>
        </p:nvGrpSpPr>
        <p:grpSpPr>
          <a:xfrm>
            <a:off x="1990979" y="1176401"/>
            <a:ext cx="5162043" cy="880999"/>
            <a:chOff x="1447873" y="1176401"/>
            <a:chExt cx="5162043" cy="880999"/>
          </a:xfrm>
          <a:noFill/>
        </p:grpSpPr>
        <p:grpSp>
          <p:nvGrpSpPr>
            <p:cNvPr id="30" name="Group 29"/>
            <p:cNvGrpSpPr/>
            <p:nvPr/>
          </p:nvGrpSpPr>
          <p:grpSpPr>
            <a:xfrm>
              <a:off x="1447873" y="1177925"/>
              <a:ext cx="905745" cy="879475"/>
              <a:chOff x="1789176" y="1144524"/>
              <a:chExt cx="982980" cy="879475"/>
            </a:xfrm>
            <a:grpFill/>
          </p:grpSpPr>
          <p:sp>
            <p:nvSpPr>
              <p:cNvPr id="4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31" name="Group 30"/>
            <p:cNvGrpSpPr/>
            <p:nvPr/>
          </p:nvGrpSpPr>
          <p:grpSpPr>
            <a:xfrm>
              <a:off x="2510192" y="1176401"/>
              <a:ext cx="912766" cy="879475"/>
              <a:chOff x="2971800" y="1143000"/>
              <a:chExt cx="990600" cy="879475"/>
            </a:xfrm>
            <a:grpFill/>
          </p:grpSpPr>
          <p:sp>
            <p:nvSpPr>
              <p:cNvPr id="4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7"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32" name="Group 31"/>
            <p:cNvGrpSpPr/>
            <p:nvPr/>
          </p:nvGrpSpPr>
          <p:grpSpPr>
            <a:xfrm>
              <a:off x="3579533" y="1176401"/>
              <a:ext cx="905745" cy="879475"/>
              <a:chOff x="4075176" y="1143000"/>
              <a:chExt cx="982980" cy="879475"/>
            </a:xfrm>
            <a:grpFill/>
          </p:grpSpPr>
          <p:sp>
            <p:nvSpPr>
              <p:cNvPr id="44"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5"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a:t>
                </a:r>
                <a:r>
                  <a:rPr lang="en-US" sz="1000" spc="-10" dirty="0" smtClean="0">
                    <a:solidFill>
                      <a:srgbClr val="1F497D"/>
                    </a:solidFill>
                    <a:latin typeface="Arial"/>
                    <a:cs typeface="Arial"/>
                  </a:rPr>
                  <a:t>to</a:t>
                </a:r>
              </a:p>
              <a:p>
                <a:pPr algn="ctr">
                  <a:lnSpc>
                    <a:spcPct val="100000"/>
                  </a:lnSpc>
                </a:pPr>
                <a:r>
                  <a:rPr lang="en-US" sz="1000" spc="-10" dirty="0">
                    <a:solidFill>
                      <a:srgbClr val="1F497D"/>
                    </a:solidFill>
                    <a:latin typeface="Arial"/>
                    <a:cs typeface="Arial"/>
                  </a:rPr>
                  <a:t>S</a:t>
                </a:r>
                <a:r>
                  <a:rPr lang="en-US" sz="1000" spc="-10" dirty="0" smtClean="0">
                    <a:solidFill>
                      <a:srgbClr val="1F497D"/>
                    </a:solidFill>
                    <a:latin typeface="Arial"/>
                    <a:cs typeface="Arial"/>
                  </a:rPr>
                  <a:t>ubmission Alert</a:t>
                </a:r>
                <a:endParaRPr lang="en-US" sz="1000" dirty="0">
                  <a:latin typeface="Arial"/>
                  <a:cs typeface="Arial"/>
                </a:endParaRPr>
              </a:p>
            </p:txBody>
          </p:sp>
        </p:grpSp>
        <p:grpSp>
          <p:nvGrpSpPr>
            <p:cNvPr id="33" name="Group 32"/>
            <p:cNvGrpSpPr/>
            <p:nvPr/>
          </p:nvGrpSpPr>
          <p:grpSpPr>
            <a:xfrm>
              <a:off x="4641852" y="1176401"/>
              <a:ext cx="905745" cy="879475"/>
              <a:chOff x="5218176" y="1143000"/>
              <a:chExt cx="982980" cy="879475"/>
            </a:xfrm>
            <a:grpFill/>
          </p:grpSpPr>
          <p:sp>
            <p:nvSpPr>
              <p:cNvPr id="4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3"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34" name="Group 33"/>
            <p:cNvGrpSpPr/>
            <p:nvPr/>
          </p:nvGrpSpPr>
          <p:grpSpPr>
            <a:xfrm>
              <a:off x="5704171" y="1176401"/>
              <a:ext cx="905745" cy="879475"/>
              <a:chOff x="6408420" y="1143000"/>
              <a:chExt cx="982980" cy="879475"/>
            </a:xfrm>
            <a:grpFill/>
          </p:grpSpPr>
          <p:sp>
            <p:nvSpPr>
              <p:cNvPr id="4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1"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36" name="Straight Arrow Connector 35"/>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8"/>
          <a:stretch>
            <a:fillRect/>
          </a:stretch>
        </p:blipFill>
        <p:spPr>
          <a:xfrm>
            <a:off x="2638762" y="4235189"/>
            <a:ext cx="2695238" cy="142857"/>
          </a:xfrm>
          <a:prstGeom prst="rect">
            <a:avLst/>
          </a:prstGeom>
        </p:spPr>
      </p:pic>
      <p:sp>
        <p:nvSpPr>
          <p:cNvPr id="53" name="object 26"/>
          <p:cNvSpPr/>
          <p:nvPr/>
        </p:nvSpPr>
        <p:spPr>
          <a:xfrm>
            <a:off x="304800" y="4495800"/>
            <a:ext cx="2667000" cy="3048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cxnSp>
        <p:nvCxnSpPr>
          <p:cNvPr id="55" name="Straight Arrow Connector 54"/>
          <p:cNvCxnSpPr/>
          <p:nvPr/>
        </p:nvCxnSpPr>
        <p:spPr>
          <a:xfrm flipV="1">
            <a:off x="1600200" y="4114800"/>
            <a:ext cx="1295400" cy="381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9"/>
          <a:stretch>
            <a:fillRect/>
          </a:stretch>
        </p:blipFill>
        <p:spPr>
          <a:xfrm>
            <a:off x="2971800" y="3657600"/>
            <a:ext cx="5933333" cy="2323809"/>
          </a:xfrm>
          <a:prstGeom prst="rect">
            <a:avLst/>
          </a:prstGeom>
          <a:ln w="38100">
            <a:solidFill>
              <a:srgbClr val="00A1DE"/>
            </a:solidFill>
          </a:ln>
        </p:spPr>
      </p:pic>
    </p:spTree>
    <p:extLst>
      <p:ext uri="{BB962C8B-B14F-4D97-AF65-F5344CB8AC3E}">
        <p14:creationId xmlns:p14="http://schemas.microsoft.com/office/powerpoint/2010/main" val="36799239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804560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6435"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5" name="Picture 54"/>
          <p:cNvPicPr>
            <a:picLocks noChangeAspect="1"/>
          </p:cNvPicPr>
          <p:nvPr/>
        </p:nvPicPr>
        <p:blipFill rotWithShape="1">
          <a:blip r:embed="rId7"/>
          <a:srcRect t="20074" r="1389"/>
          <a:stretch/>
        </p:blipFill>
        <p:spPr>
          <a:xfrm>
            <a:off x="228600" y="3678525"/>
            <a:ext cx="8686800" cy="2963005"/>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Review </a:t>
            </a:r>
            <a:r>
              <a:rPr lang="en-US" spc="-5" smtClean="0"/>
              <a:t>a Progress Summary </a:t>
            </a:r>
            <a:endParaRPr spc="-5" dirty="0"/>
          </a:p>
        </p:txBody>
      </p:sp>
      <p:sp>
        <p:nvSpPr>
          <p:cNvPr id="50" name="object 6"/>
          <p:cNvSpPr txBox="1"/>
          <p:nvPr/>
        </p:nvSpPr>
        <p:spPr>
          <a:xfrm>
            <a:off x="535940" y="2133600"/>
            <a:ext cx="7947659" cy="61555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smtClean="0">
                <a:solidFill>
                  <a:srgbClr val="091D5D"/>
                </a:solidFill>
                <a:latin typeface="Arial"/>
                <a:cs typeface="Arial"/>
              </a:rPr>
              <a:t>2</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Review Progress Summary and Request Revision</a:t>
            </a:r>
            <a:endParaRPr lang="en-US" sz="1400" b="1" spc="-5" dirty="0">
              <a:solidFill>
                <a:srgbClr val="091D5D"/>
              </a:solidFill>
              <a:latin typeface="Arial"/>
              <a:cs typeface="Arial"/>
            </a:endParaRPr>
          </a:p>
          <a:p>
            <a:pPr>
              <a:lnSpc>
                <a:spcPct val="100000"/>
              </a:lnSpc>
            </a:pPr>
            <a:endParaRPr lang="en-US" sz="1200" dirty="0">
              <a:solidFill>
                <a:srgbClr val="091D5D"/>
              </a:solidFill>
              <a:latin typeface="Arial"/>
              <a:cs typeface="Arial"/>
            </a:endParaRPr>
          </a:p>
          <a:p>
            <a:pPr>
              <a:lnSpc>
                <a:spcPct val="100000"/>
              </a:lnSpc>
            </a:pPr>
            <a:r>
              <a:rPr lang="en-US" sz="1400" dirty="0" smtClean="0">
                <a:solidFill>
                  <a:srgbClr val="091D5D"/>
                </a:solidFill>
                <a:latin typeface="Arial"/>
                <a:cs typeface="Arial"/>
              </a:rPr>
              <a:t>Fill in the Acceptance Criteria Section.</a:t>
            </a: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41</a:t>
            </a:fld>
            <a:endParaRPr lang="en-US" dirty="0"/>
          </a:p>
        </p:txBody>
      </p:sp>
      <p:sp>
        <p:nvSpPr>
          <p:cNvPr id="28" name="object 26"/>
          <p:cNvSpPr/>
          <p:nvPr/>
        </p:nvSpPr>
        <p:spPr>
          <a:xfrm>
            <a:off x="228600" y="4876799"/>
            <a:ext cx="1143000" cy="990601"/>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grpSp>
        <p:nvGrpSpPr>
          <p:cNvPr id="29" name="Group 28"/>
          <p:cNvGrpSpPr/>
          <p:nvPr/>
        </p:nvGrpSpPr>
        <p:grpSpPr>
          <a:xfrm>
            <a:off x="1990979" y="1176401"/>
            <a:ext cx="5162043" cy="880999"/>
            <a:chOff x="1447873" y="1176401"/>
            <a:chExt cx="5162043" cy="880999"/>
          </a:xfrm>
          <a:noFill/>
        </p:grpSpPr>
        <p:grpSp>
          <p:nvGrpSpPr>
            <p:cNvPr id="30" name="Group 29"/>
            <p:cNvGrpSpPr/>
            <p:nvPr/>
          </p:nvGrpSpPr>
          <p:grpSpPr>
            <a:xfrm>
              <a:off x="1447873" y="1177925"/>
              <a:ext cx="905745" cy="879475"/>
              <a:chOff x="1789176" y="1144524"/>
              <a:chExt cx="982980" cy="879475"/>
            </a:xfrm>
            <a:grpFill/>
          </p:grpSpPr>
          <p:sp>
            <p:nvSpPr>
              <p:cNvPr id="4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31" name="Group 30"/>
            <p:cNvGrpSpPr/>
            <p:nvPr/>
          </p:nvGrpSpPr>
          <p:grpSpPr>
            <a:xfrm>
              <a:off x="2510192" y="1176401"/>
              <a:ext cx="912766" cy="879475"/>
              <a:chOff x="2971800" y="1143000"/>
              <a:chExt cx="990600" cy="879475"/>
            </a:xfrm>
            <a:grpFill/>
          </p:grpSpPr>
          <p:sp>
            <p:nvSpPr>
              <p:cNvPr id="4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7"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32" name="Group 31"/>
            <p:cNvGrpSpPr/>
            <p:nvPr/>
          </p:nvGrpSpPr>
          <p:grpSpPr>
            <a:xfrm>
              <a:off x="3579534" y="1176401"/>
              <a:ext cx="905745" cy="879475"/>
              <a:chOff x="4075177" y="1143000"/>
              <a:chExt cx="982980" cy="879475"/>
            </a:xfrm>
            <a:grpFill/>
          </p:grpSpPr>
          <p:sp>
            <p:nvSpPr>
              <p:cNvPr id="44" name="object 9"/>
              <p:cNvSpPr/>
              <p:nvPr/>
            </p:nvSpPr>
            <p:spPr>
              <a:xfrm>
                <a:off x="4075177"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5"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to </a:t>
                </a:r>
                <a:r>
                  <a:rPr lang="en-US" sz="1000" spc="-10" dirty="0" smtClean="0">
                    <a:solidFill>
                      <a:srgbClr val="1F497D"/>
                    </a:solidFill>
                    <a:latin typeface="Arial"/>
                    <a:cs typeface="Arial"/>
                  </a:rPr>
                  <a:t>Submission Alert</a:t>
                </a:r>
                <a:endParaRPr lang="en-US" sz="1000" dirty="0">
                  <a:latin typeface="Arial"/>
                  <a:cs typeface="Arial"/>
                </a:endParaRPr>
              </a:p>
            </p:txBody>
          </p:sp>
        </p:grpSp>
        <p:grpSp>
          <p:nvGrpSpPr>
            <p:cNvPr id="33" name="Group 32"/>
            <p:cNvGrpSpPr/>
            <p:nvPr/>
          </p:nvGrpSpPr>
          <p:grpSpPr>
            <a:xfrm>
              <a:off x="4641852" y="1176401"/>
              <a:ext cx="905745" cy="879475"/>
              <a:chOff x="5218176" y="1143000"/>
              <a:chExt cx="982980" cy="879475"/>
            </a:xfrm>
            <a:grpFill/>
          </p:grpSpPr>
          <p:sp>
            <p:nvSpPr>
              <p:cNvPr id="4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3"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34" name="Group 33"/>
            <p:cNvGrpSpPr/>
            <p:nvPr/>
          </p:nvGrpSpPr>
          <p:grpSpPr>
            <a:xfrm>
              <a:off x="5704171" y="1176401"/>
              <a:ext cx="905745" cy="879475"/>
              <a:chOff x="6408420" y="1143000"/>
              <a:chExt cx="982980" cy="879475"/>
            </a:xfrm>
            <a:grpFill/>
          </p:grpSpPr>
          <p:sp>
            <p:nvSpPr>
              <p:cNvPr id="4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1"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36" name="Straight Arrow Connector 35"/>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4" name="Straight Arrow Connector 53"/>
          <p:cNvCxnSpPr/>
          <p:nvPr/>
        </p:nvCxnSpPr>
        <p:spPr>
          <a:xfrm>
            <a:off x="1371600" y="5257800"/>
            <a:ext cx="8382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8"/>
          <a:stretch>
            <a:fillRect/>
          </a:stretch>
        </p:blipFill>
        <p:spPr>
          <a:xfrm>
            <a:off x="2209800" y="4618680"/>
            <a:ext cx="1910716" cy="1576675"/>
          </a:xfrm>
          <a:prstGeom prst="rect">
            <a:avLst/>
          </a:prstGeom>
          <a:ln w="38100">
            <a:solidFill>
              <a:srgbClr val="00B0F0"/>
            </a:solidFill>
          </a:ln>
        </p:spPr>
      </p:pic>
    </p:spTree>
    <p:extLst>
      <p:ext uri="{BB962C8B-B14F-4D97-AF65-F5344CB8AC3E}">
        <p14:creationId xmlns:p14="http://schemas.microsoft.com/office/powerpoint/2010/main" val="27029879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5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 name="Picture 3"/>
          <p:cNvPicPr>
            <a:picLocks noChangeAspect="1"/>
          </p:cNvPicPr>
          <p:nvPr/>
        </p:nvPicPr>
        <p:blipFill rotWithShape="1">
          <a:blip r:embed="rId7"/>
          <a:srcRect t="20074" r="1389"/>
          <a:stretch/>
        </p:blipFill>
        <p:spPr>
          <a:xfrm>
            <a:off x="228600" y="3678525"/>
            <a:ext cx="8686800" cy="2963005"/>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50" name="object 6"/>
          <p:cNvSpPr txBox="1"/>
          <p:nvPr/>
        </p:nvSpPr>
        <p:spPr>
          <a:xfrm>
            <a:off x="535940" y="2133600"/>
            <a:ext cx="7947659" cy="101566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2</a:t>
            </a:r>
            <a:r>
              <a:rPr lang="en-US" sz="1400" b="1" dirty="0">
                <a:solidFill>
                  <a:srgbClr val="091D5D"/>
                </a:solidFill>
                <a:latin typeface="Arial"/>
                <a:cs typeface="Arial"/>
              </a:rPr>
              <a:t>:</a:t>
            </a:r>
            <a:r>
              <a:rPr lang="en-US" sz="1400" b="1" spc="-5" dirty="0">
                <a:solidFill>
                  <a:srgbClr val="091D5D"/>
                </a:solidFill>
                <a:latin typeface="Arial"/>
                <a:cs typeface="Arial"/>
              </a:rPr>
              <a:t> Review </a:t>
            </a:r>
            <a:r>
              <a:rPr lang="en-US" sz="1400" b="1" spc="-5" dirty="0" smtClean="0">
                <a:solidFill>
                  <a:srgbClr val="091D5D"/>
                </a:solidFill>
                <a:latin typeface="Arial"/>
                <a:cs typeface="Arial"/>
              </a:rPr>
              <a:t>Progress Summary and </a:t>
            </a:r>
            <a:r>
              <a:rPr lang="en-US" sz="1400" b="1" spc="-5" dirty="0">
                <a:solidFill>
                  <a:srgbClr val="091D5D"/>
                </a:solidFill>
                <a:latin typeface="Arial"/>
                <a:cs typeface="Arial"/>
              </a:rPr>
              <a:t>Request Revision</a:t>
            </a:r>
          </a:p>
          <a:p>
            <a:pPr>
              <a:lnSpc>
                <a:spcPct val="100000"/>
              </a:lnSpc>
            </a:pPr>
            <a:endParaRPr lang="en-US" sz="1200" dirty="0" smtClean="0">
              <a:solidFill>
                <a:srgbClr val="091D5D"/>
              </a:solidFill>
              <a:latin typeface="Arial"/>
              <a:cs typeface="Arial"/>
            </a:endParaRPr>
          </a:p>
          <a:p>
            <a:r>
              <a:rPr lang="en-US" sz="1400" dirty="0" smtClean="0">
                <a:solidFill>
                  <a:srgbClr val="091D5D"/>
                </a:solidFill>
                <a:latin typeface="Arial"/>
                <a:cs typeface="Arial"/>
              </a:rPr>
              <a:t>If there is a need to return </a:t>
            </a:r>
            <a:r>
              <a:rPr lang="en-US" sz="1400" dirty="0">
                <a:solidFill>
                  <a:srgbClr val="091D5D"/>
                </a:solidFill>
                <a:latin typeface="Arial"/>
                <a:cs typeface="Arial"/>
              </a:rPr>
              <a:t>a form for revision, at least one acceptance criteria must not be met and reflect </a:t>
            </a:r>
            <a:r>
              <a:rPr lang="en-US" sz="1400" dirty="0" smtClean="0">
                <a:solidFill>
                  <a:srgbClr val="091D5D"/>
                </a:solidFill>
                <a:latin typeface="Arial"/>
                <a:cs typeface="Arial"/>
              </a:rPr>
              <a:t>a </a:t>
            </a:r>
            <a:r>
              <a:rPr lang="en-US" sz="1400" dirty="0">
                <a:solidFill>
                  <a:srgbClr val="091D5D"/>
                </a:solidFill>
                <a:latin typeface="Arial"/>
                <a:cs typeface="Arial"/>
              </a:rPr>
              <a:t>status of “No”. Select the “No” dropdown for the category that requires revision. </a:t>
            </a:r>
          </a:p>
          <a:p>
            <a:pPr>
              <a:lnSpc>
                <a:spcPct val="100000"/>
              </a:lnSpc>
            </a:pPr>
            <a:r>
              <a:rPr lang="en-US" sz="1200" dirty="0" smtClean="0">
                <a:solidFill>
                  <a:srgbClr val="091D5D"/>
                </a:solidFill>
                <a:latin typeface="Arial"/>
                <a:cs typeface="Arial"/>
              </a:rPr>
              <a:t> </a:t>
            </a: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42</a:t>
            </a:fld>
            <a:endParaRPr lang="en-US" dirty="0"/>
          </a:p>
        </p:txBody>
      </p:sp>
      <p:sp>
        <p:nvSpPr>
          <p:cNvPr id="31" name="object 26"/>
          <p:cNvSpPr/>
          <p:nvPr/>
        </p:nvSpPr>
        <p:spPr>
          <a:xfrm>
            <a:off x="4572000" y="5188218"/>
            <a:ext cx="304800" cy="6858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grpSp>
        <p:nvGrpSpPr>
          <p:cNvPr id="29" name="Group 28"/>
          <p:cNvGrpSpPr/>
          <p:nvPr/>
        </p:nvGrpSpPr>
        <p:grpSpPr>
          <a:xfrm>
            <a:off x="1990979" y="1176401"/>
            <a:ext cx="5162043" cy="880999"/>
            <a:chOff x="1447873" y="1176401"/>
            <a:chExt cx="5162043" cy="880999"/>
          </a:xfrm>
          <a:noFill/>
        </p:grpSpPr>
        <p:grpSp>
          <p:nvGrpSpPr>
            <p:cNvPr id="30" name="Group 29"/>
            <p:cNvGrpSpPr/>
            <p:nvPr/>
          </p:nvGrpSpPr>
          <p:grpSpPr>
            <a:xfrm>
              <a:off x="1447873" y="1177925"/>
              <a:ext cx="905745" cy="879475"/>
              <a:chOff x="1789176" y="1144524"/>
              <a:chExt cx="982980" cy="879475"/>
            </a:xfrm>
            <a:grpFill/>
          </p:grpSpPr>
          <p:sp>
            <p:nvSpPr>
              <p:cNvPr id="4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32" name="Group 31"/>
            <p:cNvGrpSpPr/>
            <p:nvPr/>
          </p:nvGrpSpPr>
          <p:grpSpPr>
            <a:xfrm>
              <a:off x="2510192" y="1176401"/>
              <a:ext cx="912766" cy="879475"/>
              <a:chOff x="2971800" y="1143000"/>
              <a:chExt cx="990600" cy="879475"/>
            </a:xfrm>
            <a:grpFill/>
          </p:grpSpPr>
          <p:sp>
            <p:nvSpPr>
              <p:cNvPr id="4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8"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33" name="Group 32"/>
            <p:cNvGrpSpPr/>
            <p:nvPr/>
          </p:nvGrpSpPr>
          <p:grpSpPr>
            <a:xfrm>
              <a:off x="3579533" y="1176401"/>
              <a:ext cx="905745" cy="879475"/>
              <a:chOff x="4075176" y="1143000"/>
              <a:chExt cx="982980" cy="879475"/>
            </a:xfrm>
            <a:grpFill/>
          </p:grpSpPr>
          <p:sp>
            <p:nvSpPr>
              <p:cNvPr id="4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6"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to </a:t>
                </a:r>
                <a:r>
                  <a:rPr lang="en-US" sz="1000" spc="-10" dirty="0" smtClean="0">
                    <a:solidFill>
                      <a:srgbClr val="1F497D"/>
                    </a:solidFill>
                    <a:latin typeface="Arial"/>
                    <a:cs typeface="Arial"/>
                  </a:rPr>
                  <a:t>Submission Alert</a:t>
                </a:r>
                <a:endParaRPr lang="en-US" sz="1000" dirty="0">
                  <a:latin typeface="Arial"/>
                  <a:cs typeface="Arial"/>
                </a:endParaRPr>
              </a:p>
            </p:txBody>
          </p:sp>
        </p:grpSp>
        <p:grpSp>
          <p:nvGrpSpPr>
            <p:cNvPr id="34" name="Group 33"/>
            <p:cNvGrpSpPr/>
            <p:nvPr/>
          </p:nvGrpSpPr>
          <p:grpSpPr>
            <a:xfrm>
              <a:off x="4641852" y="1176401"/>
              <a:ext cx="905745" cy="879475"/>
              <a:chOff x="5218176" y="1143000"/>
              <a:chExt cx="982980" cy="879475"/>
            </a:xfrm>
            <a:grpFill/>
          </p:grpSpPr>
          <p:sp>
            <p:nvSpPr>
              <p:cNvPr id="4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4"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36" name="Group 35"/>
            <p:cNvGrpSpPr/>
            <p:nvPr/>
          </p:nvGrpSpPr>
          <p:grpSpPr>
            <a:xfrm>
              <a:off x="5704171" y="1176401"/>
              <a:ext cx="905745" cy="879475"/>
              <a:chOff x="6408420" y="1143000"/>
              <a:chExt cx="982980" cy="879475"/>
            </a:xfrm>
            <a:grpFill/>
          </p:grpSpPr>
          <p:sp>
            <p:nvSpPr>
              <p:cNvPr id="4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2"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37" name="Straight Arrow Connector 36"/>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nvPicPr>
        <p:blipFill>
          <a:blip r:embed="rId8"/>
          <a:stretch>
            <a:fillRect/>
          </a:stretch>
        </p:blipFill>
        <p:spPr>
          <a:xfrm>
            <a:off x="4419600" y="3200400"/>
            <a:ext cx="542857" cy="1428571"/>
          </a:xfrm>
          <a:prstGeom prst="rect">
            <a:avLst/>
          </a:prstGeom>
        </p:spPr>
      </p:pic>
      <p:sp>
        <p:nvSpPr>
          <p:cNvPr id="72" name="object 26"/>
          <p:cNvSpPr/>
          <p:nvPr/>
        </p:nvSpPr>
        <p:spPr>
          <a:xfrm>
            <a:off x="4343400" y="3124200"/>
            <a:ext cx="685800" cy="15240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cxnSp>
        <p:nvCxnSpPr>
          <p:cNvPr id="73" name="Straight Arrow Connector 72"/>
          <p:cNvCxnSpPr/>
          <p:nvPr/>
        </p:nvCxnSpPr>
        <p:spPr>
          <a:xfrm flipH="1" flipV="1">
            <a:off x="4724400" y="4648200"/>
            <a:ext cx="2458" cy="52111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9171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2546285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481"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2" name="Picture 51"/>
          <p:cNvPicPr>
            <a:picLocks noChangeAspect="1"/>
          </p:cNvPicPr>
          <p:nvPr/>
        </p:nvPicPr>
        <p:blipFill>
          <a:blip r:embed="rId7"/>
          <a:stretch>
            <a:fillRect/>
          </a:stretch>
        </p:blipFill>
        <p:spPr>
          <a:xfrm>
            <a:off x="228600" y="3678525"/>
            <a:ext cx="8686800" cy="2978679"/>
          </a:xfrm>
          <a:prstGeom prst="rect">
            <a:avLst/>
          </a:prstGeom>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50" name="object 6"/>
          <p:cNvSpPr txBox="1"/>
          <p:nvPr/>
        </p:nvSpPr>
        <p:spPr>
          <a:xfrm>
            <a:off x="535940" y="2133600"/>
            <a:ext cx="7947659" cy="984885"/>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2</a:t>
            </a:r>
            <a:r>
              <a:rPr lang="en-US" sz="1400" b="1" dirty="0">
                <a:solidFill>
                  <a:srgbClr val="091D5D"/>
                </a:solidFill>
                <a:latin typeface="Arial"/>
                <a:cs typeface="Arial"/>
              </a:rPr>
              <a:t>:</a:t>
            </a:r>
            <a:r>
              <a:rPr lang="en-US" sz="1400" b="1" spc="-5" dirty="0">
                <a:solidFill>
                  <a:srgbClr val="091D5D"/>
                </a:solidFill>
                <a:latin typeface="Arial"/>
                <a:cs typeface="Arial"/>
              </a:rPr>
              <a:t> Review </a:t>
            </a:r>
            <a:r>
              <a:rPr lang="en-US" sz="1400" b="1" spc="-5" dirty="0" smtClean="0">
                <a:solidFill>
                  <a:srgbClr val="091D5D"/>
                </a:solidFill>
                <a:latin typeface="Arial"/>
                <a:cs typeface="Arial"/>
              </a:rPr>
              <a:t>Progress Summary and </a:t>
            </a:r>
            <a:r>
              <a:rPr lang="en-US" sz="1400" b="1" spc="-5" dirty="0">
                <a:solidFill>
                  <a:srgbClr val="091D5D"/>
                </a:solidFill>
                <a:latin typeface="Arial"/>
                <a:cs typeface="Arial"/>
              </a:rPr>
              <a:t>Request Revision</a:t>
            </a:r>
          </a:p>
          <a:p>
            <a:pPr>
              <a:lnSpc>
                <a:spcPct val="100000"/>
              </a:lnSpc>
            </a:pPr>
            <a:endParaRPr lang="en-US" sz="1200" dirty="0">
              <a:solidFill>
                <a:srgbClr val="091D5D"/>
              </a:solidFill>
              <a:latin typeface="Arial"/>
              <a:cs typeface="Arial"/>
            </a:endParaRPr>
          </a:p>
          <a:p>
            <a:pPr>
              <a:lnSpc>
                <a:spcPct val="100000"/>
              </a:lnSpc>
            </a:pPr>
            <a:r>
              <a:rPr lang="en-US" sz="1400" dirty="0" smtClean="0">
                <a:solidFill>
                  <a:srgbClr val="091D5D"/>
                </a:solidFill>
                <a:latin typeface="Arial"/>
                <a:cs typeface="Arial"/>
              </a:rPr>
              <a:t>Insert </a:t>
            </a:r>
            <a:r>
              <a:rPr lang="en-US" sz="1400" dirty="0">
                <a:solidFill>
                  <a:srgbClr val="091D5D"/>
                </a:solidFill>
                <a:latin typeface="Arial"/>
                <a:cs typeface="Arial"/>
              </a:rPr>
              <a:t>text in the </a:t>
            </a:r>
            <a:r>
              <a:rPr lang="en-US" sz="1400" dirty="0" smtClean="0">
                <a:solidFill>
                  <a:srgbClr val="091D5D"/>
                </a:solidFill>
                <a:latin typeface="Arial"/>
                <a:cs typeface="Arial"/>
              </a:rPr>
              <a:t>Comments text box to </a:t>
            </a:r>
            <a:r>
              <a:rPr lang="en-US" sz="1400" dirty="0">
                <a:solidFill>
                  <a:srgbClr val="091D5D"/>
                </a:solidFill>
                <a:latin typeface="Arial"/>
                <a:cs typeface="Arial"/>
              </a:rPr>
              <a:t>explain why the acceptance criteria was not met. </a:t>
            </a:r>
          </a:p>
          <a:p>
            <a:pPr>
              <a:lnSpc>
                <a:spcPct val="100000"/>
              </a:lnSpc>
            </a:pPr>
            <a:endParaRPr lang="en-US" sz="1200" dirty="0">
              <a:solidFill>
                <a:srgbClr val="091D5D"/>
              </a:solidFill>
              <a:latin typeface="Arial"/>
              <a:cs typeface="Arial"/>
            </a:endParaRPr>
          </a:p>
          <a:p>
            <a:pPr>
              <a:lnSpc>
                <a:spcPct val="100000"/>
              </a:lnSpc>
            </a:pPr>
            <a:r>
              <a:rPr lang="en-US" sz="1200" dirty="0" smtClean="0">
                <a:solidFill>
                  <a:srgbClr val="091D5D"/>
                </a:solidFill>
                <a:latin typeface="Arial"/>
                <a:cs typeface="Arial"/>
              </a:rPr>
              <a:t> </a:t>
            </a: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43</a:t>
            </a:fld>
            <a:endParaRPr lang="en-US" dirty="0"/>
          </a:p>
        </p:txBody>
      </p:sp>
      <p:grpSp>
        <p:nvGrpSpPr>
          <p:cNvPr id="28" name="Group 27"/>
          <p:cNvGrpSpPr/>
          <p:nvPr/>
        </p:nvGrpSpPr>
        <p:grpSpPr>
          <a:xfrm>
            <a:off x="1990979" y="1176401"/>
            <a:ext cx="5162043" cy="880999"/>
            <a:chOff x="1447873" y="1176401"/>
            <a:chExt cx="5162043" cy="880999"/>
          </a:xfrm>
          <a:noFill/>
        </p:grpSpPr>
        <p:grpSp>
          <p:nvGrpSpPr>
            <p:cNvPr id="29" name="Group 28"/>
            <p:cNvGrpSpPr/>
            <p:nvPr/>
          </p:nvGrpSpPr>
          <p:grpSpPr>
            <a:xfrm>
              <a:off x="1447873" y="1177925"/>
              <a:ext cx="905745" cy="879475"/>
              <a:chOff x="1789176" y="1144524"/>
              <a:chExt cx="982980" cy="879475"/>
            </a:xfrm>
            <a:grpFill/>
          </p:grpSpPr>
          <p:sp>
            <p:nvSpPr>
              <p:cNvPr id="47"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8"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30" name="Group 29"/>
            <p:cNvGrpSpPr/>
            <p:nvPr/>
          </p:nvGrpSpPr>
          <p:grpSpPr>
            <a:xfrm>
              <a:off x="2510192" y="1176401"/>
              <a:ext cx="912766" cy="879475"/>
              <a:chOff x="2971800" y="1143000"/>
              <a:chExt cx="990600" cy="879475"/>
            </a:xfrm>
            <a:grpFill/>
          </p:grpSpPr>
          <p:sp>
            <p:nvSpPr>
              <p:cNvPr id="4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6"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31" name="Group 30"/>
            <p:cNvGrpSpPr/>
            <p:nvPr/>
          </p:nvGrpSpPr>
          <p:grpSpPr>
            <a:xfrm>
              <a:off x="3579533" y="1176401"/>
              <a:ext cx="905745" cy="879475"/>
              <a:chOff x="4075176" y="1143000"/>
              <a:chExt cx="982980" cy="879475"/>
            </a:xfrm>
            <a:grpFill/>
          </p:grpSpPr>
          <p:sp>
            <p:nvSpPr>
              <p:cNvPr id="43"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4"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to </a:t>
                </a:r>
                <a:r>
                  <a:rPr lang="en-US" sz="1000" spc="-10" dirty="0" smtClean="0">
                    <a:solidFill>
                      <a:srgbClr val="1F497D"/>
                    </a:solidFill>
                    <a:latin typeface="Arial"/>
                    <a:cs typeface="Arial"/>
                  </a:rPr>
                  <a:t>Submission Alert</a:t>
                </a:r>
                <a:endParaRPr lang="en-US" sz="1000" dirty="0">
                  <a:latin typeface="Arial"/>
                  <a:cs typeface="Arial"/>
                </a:endParaRPr>
              </a:p>
            </p:txBody>
          </p:sp>
        </p:grpSp>
        <p:grpSp>
          <p:nvGrpSpPr>
            <p:cNvPr id="32" name="Group 31"/>
            <p:cNvGrpSpPr/>
            <p:nvPr/>
          </p:nvGrpSpPr>
          <p:grpSpPr>
            <a:xfrm>
              <a:off x="4641852" y="1176401"/>
              <a:ext cx="905745" cy="879475"/>
              <a:chOff x="5218176" y="1143000"/>
              <a:chExt cx="982980" cy="879475"/>
            </a:xfrm>
            <a:grpFill/>
          </p:grpSpPr>
          <p:sp>
            <p:nvSpPr>
              <p:cNvPr id="41"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2"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33" name="Group 32"/>
            <p:cNvGrpSpPr/>
            <p:nvPr/>
          </p:nvGrpSpPr>
          <p:grpSpPr>
            <a:xfrm>
              <a:off x="5704171" y="1176401"/>
              <a:ext cx="905745" cy="879475"/>
              <a:chOff x="6408420" y="1143000"/>
              <a:chExt cx="982980" cy="879475"/>
            </a:xfrm>
            <a:grpFill/>
          </p:grpSpPr>
          <p:sp>
            <p:nvSpPr>
              <p:cNvPr id="3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0"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34" name="Straight Arrow Connector 33"/>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4" name="object 26"/>
          <p:cNvSpPr/>
          <p:nvPr/>
        </p:nvSpPr>
        <p:spPr>
          <a:xfrm>
            <a:off x="304800" y="5800695"/>
            <a:ext cx="609600" cy="1524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pic>
        <p:nvPicPr>
          <p:cNvPr id="4" name="Picture 3"/>
          <p:cNvPicPr>
            <a:picLocks noChangeAspect="1"/>
          </p:cNvPicPr>
          <p:nvPr/>
        </p:nvPicPr>
        <p:blipFill>
          <a:blip r:embed="rId8"/>
          <a:stretch>
            <a:fillRect/>
          </a:stretch>
        </p:blipFill>
        <p:spPr>
          <a:xfrm>
            <a:off x="304800" y="5105400"/>
            <a:ext cx="961905" cy="238095"/>
          </a:xfrm>
          <a:prstGeom prst="rect">
            <a:avLst/>
          </a:prstGeom>
          <a:ln w="38100">
            <a:solidFill>
              <a:srgbClr val="00B0F0"/>
            </a:solidFill>
          </a:ln>
        </p:spPr>
      </p:pic>
      <p:cxnSp>
        <p:nvCxnSpPr>
          <p:cNvPr id="51" name="Straight Arrow Connector 50"/>
          <p:cNvCxnSpPr/>
          <p:nvPr/>
        </p:nvCxnSpPr>
        <p:spPr>
          <a:xfrm flipV="1">
            <a:off x="609600" y="5385030"/>
            <a:ext cx="0" cy="415665"/>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6367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5137115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544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55333" name="Picture 5" descr="C:\Users\ZZIMME~1\AppData\Local\Temp\SNAGHTML56cf4f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678525"/>
            <a:ext cx="8686800" cy="2980944"/>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smtClean="0"/>
              <a:t>S</a:t>
            </a:r>
            <a:r>
              <a:rPr dirty="0" smtClean="0"/>
              <a:t>c</a:t>
            </a:r>
            <a:r>
              <a:rPr spc="-5" dirty="0" smtClean="0"/>
              <a:t>ena</a:t>
            </a:r>
            <a:r>
              <a:rPr dirty="0" smtClean="0"/>
              <a:t>r</a:t>
            </a:r>
            <a:r>
              <a:rPr spc="-5" dirty="0" smtClean="0"/>
              <a:t>io</a:t>
            </a:r>
            <a:r>
              <a:rPr dirty="0" smtClean="0"/>
              <a:t>:</a:t>
            </a:r>
            <a:r>
              <a:rPr spc="20" dirty="0" smtClean="0"/>
              <a:t> </a:t>
            </a:r>
            <a:r>
              <a:rPr lang="en-US" spc="-5" dirty="0" smtClean="0"/>
              <a:t>Review </a:t>
            </a:r>
            <a:r>
              <a:rPr lang="en-US" spc="-5" smtClean="0"/>
              <a:t>a Progress Summary </a:t>
            </a:r>
            <a:endParaRPr spc="-5" dirty="0"/>
          </a:p>
        </p:txBody>
      </p:sp>
      <p:sp>
        <p:nvSpPr>
          <p:cNvPr id="50" name="object 6"/>
          <p:cNvSpPr txBox="1"/>
          <p:nvPr/>
        </p:nvSpPr>
        <p:spPr>
          <a:xfrm>
            <a:off x="535940" y="2133600"/>
            <a:ext cx="7947659" cy="830997"/>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smtClean="0">
                <a:solidFill>
                  <a:srgbClr val="091D5D"/>
                </a:solidFill>
                <a:latin typeface="Arial"/>
                <a:cs typeface="Arial"/>
              </a:rPr>
              <a:t>2</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Review Progress Summary and Request Revision</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If desired, use the drop down to change the Progress Summary Frequency</a:t>
            </a:r>
            <a:r>
              <a:rPr lang="en-US" sz="1400" dirty="0">
                <a:solidFill>
                  <a:srgbClr val="091D5D"/>
                </a:solidFill>
                <a:latin typeface="Arial"/>
                <a:cs typeface="Arial"/>
              </a:rPr>
              <a:t>. </a:t>
            </a:r>
            <a:r>
              <a:rPr lang="en-US" sz="1400" dirty="0" smtClean="0">
                <a:solidFill>
                  <a:srgbClr val="091D5D"/>
                </a:solidFill>
                <a:latin typeface="Arial"/>
                <a:cs typeface="Arial"/>
              </a:rPr>
              <a:t>If </a:t>
            </a:r>
            <a:r>
              <a:rPr lang="en-US" sz="1400" dirty="0">
                <a:solidFill>
                  <a:srgbClr val="091D5D"/>
                </a:solidFill>
                <a:latin typeface="Arial"/>
                <a:cs typeface="Arial"/>
              </a:rPr>
              <a:t>you opt to change the frequency, this will modify the </a:t>
            </a:r>
            <a:r>
              <a:rPr lang="en-US" sz="1400" dirty="0" smtClean="0">
                <a:solidFill>
                  <a:srgbClr val="091D5D"/>
                </a:solidFill>
                <a:latin typeface="Arial"/>
                <a:cs typeface="Arial"/>
              </a:rPr>
              <a:t>Progress Summaries </a:t>
            </a:r>
            <a:r>
              <a:rPr lang="en-US" sz="1400" dirty="0">
                <a:solidFill>
                  <a:srgbClr val="091D5D"/>
                </a:solidFill>
                <a:latin typeface="Arial"/>
                <a:cs typeface="Arial"/>
              </a:rPr>
              <a:t>displayed in the switchboard</a:t>
            </a:r>
            <a:r>
              <a:rPr lang="en-US" sz="1400" dirty="0" smtClean="0">
                <a:solidFill>
                  <a:srgbClr val="091D5D"/>
                </a:solidFill>
                <a:latin typeface="Arial"/>
                <a:cs typeface="Arial"/>
              </a:rPr>
              <a:t>. </a:t>
            </a:r>
            <a:endParaRPr lang="en-US" sz="1400" dirty="0">
              <a:solidFill>
                <a:srgbClr val="091D5D"/>
              </a:solidFill>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44</a:t>
            </a:fld>
            <a:endParaRPr lang="en-US" dirty="0"/>
          </a:p>
        </p:txBody>
      </p:sp>
      <p:grpSp>
        <p:nvGrpSpPr>
          <p:cNvPr id="30" name="Group 29"/>
          <p:cNvGrpSpPr/>
          <p:nvPr/>
        </p:nvGrpSpPr>
        <p:grpSpPr>
          <a:xfrm>
            <a:off x="1990979" y="1176401"/>
            <a:ext cx="5162043" cy="880999"/>
            <a:chOff x="1447873" y="1176401"/>
            <a:chExt cx="5162043" cy="880999"/>
          </a:xfrm>
          <a:noFill/>
        </p:grpSpPr>
        <p:grpSp>
          <p:nvGrpSpPr>
            <p:cNvPr id="31" name="Group 30"/>
            <p:cNvGrpSpPr/>
            <p:nvPr/>
          </p:nvGrpSpPr>
          <p:grpSpPr>
            <a:xfrm>
              <a:off x="1447873" y="1177925"/>
              <a:ext cx="905745" cy="879475"/>
              <a:chOff x="1789176" y="1144524"/>
              <a:chExt cx="982980" cy="879475"/>
            </a:xfrm>
            <a:grpFill/>
          </p:grpSpPr>
          <p:sp>
            <p:nvSpPr>
              <p:cNvPr id="4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32" name="Group 31"/>
            <p:cNvGrpSpPr/>
            <p:nvPr/>
          </p:nvGrpSpPr>
          <p:grpSpPr>
            <a:xfrm>
              <a:off x="2510192" y="1176401"/>
              <a:ext cx="912766" cy="879475"/>
              <a:chOff x="2971800" y="1143000"/>
              <a:chExt cx="990600" cy="879475"/>
            </a:xfrm>
            <a:grpFill/>
          </p:grpSpPr>
          <p:sp>
            <p:nvSpPr>
              <p:cNvPr id="4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8"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33" name="Group 32"/>
            <p:cNvGrpSpPr/>
            <p:nvPr/>
          </p:nvGrpSpPr>
          <p:grpSpPr>
            <a:xfrm>
              <a:off x="3579533" y="1176401"/>
              <a:ext cx="905745" cy="879475"/>
              <a:chOff x="4075176" y="1143000"/>
              <a:chExt cx="982980" cy="879475"/>
            </a:xfrm>
            <a:grpFill/>
          </p:grpSpPr>
          <p:sp>
            <p:nvSpPr>
              <p:cNvPr id="4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6"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to </a:t>
                </a:r>
                <a:r>
                  <a:rPr lang="en-US" sz="1000" spc="-10" dirty="0" smtClean="0">
                    <a:solidFill>
                      <a:srgbClr val="1F497D"/>
                    </a:solidFill>
                    <a:latin typeface="Arial"/>
                    <a:cs typeface="Arial"/>
                  </a:rPr>
                  <a:t>Submission Alert</a:t>
                </a:r>
                <a:endParaRPr lang="en-US" sz="1000" dirty="0">
                  <a:latin typeface="Arial"/>
                  <a:cs typeface="Arial"/>
                </a:endParaRPr>
              </a:p>
            </p:txBody>
          </p:sp>
        </p:grpSp>
        <p:grpSp>
          <p:nvGrpSpPr>
            <p:cNvPr id="34" name="Group 33"/>
            <p:cNvGrpSpPr/>
            <p:nvPr/>
          </p:nvGrpSpPr>
          <p:grpSpPr>
            <a:xfrm>
              <a:off x="4641852" y="1176401"/>
              <a:ext cx="905745" cy="879475"/>
              <a:chOff x="5218176" y="1143000"/>
              <a:chExt cx="982980" cy="879475"/>
            </a:xfrm>
            <a:grpFill/>
          </p:grpSpPr>
          <p:sp>
            <p:nvSpPr>
              <p:cNvPr id="4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4"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36" name="Group 35"/>
            <p:cNvGrpSpPr/>
            <p:nvPr/>
          </p:nvGrpSpPr>
          <p:grpSpPr>
            <a:xfrm>
              <a:off x="5704171" y="1176401"/>
              <a:ext cx="905745" cy="879475"/>
              <a:chOff x="6408420" y="1143000"/>
              <a:chExt cx="982980" cy="879475"/>
            </a:xfrm>
            <a:grpFill/>
          </p:grpSpPr>
          <p:sp>
            <p:nvSpPr>
              <p:cNvPr id="4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2"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37" name="Straight Arrow Connector 36"/>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8"/>
          <a:stretch>
            <a:fillRect/>
          </a:stretch>
        </p:blipFill>
        <p:spPr>
          <a:xfrm>
            <a:off x="4191000" y="3057590"/>
            <a:ext cx="1247619" cy="523810"/>
          </a:xfrm>
          <a:prstGeom prst="rect">
            <a:avLst/>
          </a:prstGeom>
        </p:spPr>
      </p:pic>
      <p:sp>
        <p:nvSpPr>
          <p:cNvPr id="72" name="object 26"/>
          <p:cNvSpPr/>
          <p:nvPr/>
        </p:nvSpPr>
        <p:spPr>
          <a:xfrm>
            <a:off x="4191000" y="3124200"/>
            <a:ext cx="1219200" cy="4572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sp>
        <p:nvSpPr>
          <p:cNvPr id="6" name="Rectangle 5"/>
          <p:cNvSpPr/>
          <p:nvPr/>
        </p:nvSpPr>
        <p:spPr>
          <a:xfrm>
            <a:off x="4876800" y="3352800"/>
            <a:ext cx="3810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bject 26"/>
          <p:cNvSpPr/>
          <p:nvPr/>
        </p:nvSpPr>
        <p:spPr>
          <a:xfrm>
            <a:off x="4495800" y="4895548"/>
            <a:ext cx="609600" cy="286052"/>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cxnSp>
        <p:nvCxnSpPr>
          <p:cNvPr id="73" name="Straight Arrow Connector 72"/>
          <p:cNvCxnSpPr/>
          <p:nvPr/>
        </p:nvCxnSpPr>
        <p:spPr>
          <a:xfrm flipV="1">
            <a:off x="4800600" y="3581400"/>
            <a:ext cx="0" cy="12954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2071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4953991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50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2" name="Picture 51"/>
          <p:cNvPicPr>
            <a:picLocks noChangeAspect="1"/>
          </p:cNvPicPr>
          <p:nvPr/>
        </p:nvPicPr>
        <p:blipFill>
          <a:blip r:embed="rId7"/>
          <a:stretch>
            <a:fillRect/>
          </a:stretch>
        </p:blipFill>
        <p:spPr>
          <a:xfrm>
            <a:off x="228600" y="3678525"/>
            <a:ext cx="8686800" cy="2978679"/>
          </a:xfrm>
          <a:prstGeom prst="rect">
            <a:avLst/>
          </a:prstGeom>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50" name="object 6"/>
          <p:cNvSpPr txBox="1"/>
          <p:nvPr/>
        </p:nvSpPr>
        <p:spPr>
          <a:xfrm>
            <a:off x="535940" y="2133600"/>
            <a:ext cx="7947659" cy="800219"/>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2</a:t>
            </a:r>
            <a:r>
              <a:rPr lang="en-US" sz="1400" b="1" dirty="0">
                <a:solidFill>
                  <a:srgbClr val="091D5D"/>
                </a:solidFill>
                <a:latin typeface="Arial"/>
                <a:cs typeface="Arial"/>
              </a:rPr>
              <a:t>:</a:t>
            </a:r>
            <a:r>
              <a:rPr lang="en-US" sz="1400" b="1" spc="-5" dirty="0">
                <a:solidFill>
                  <a:srgbClr val="091D5D"/>
                </a:solidFill>
                <a:latin typeface="Arial"/>
                <a:cs typeface="Arial"/>
              </a:rPr>
              <a:t> Review </a:t>
            </a:r>
            <a:r>
              <a:rPr lang="en-US" sz="1400" b="1" spc="-5" dirty="0" smtClean="0">
                <a:solidFill>
                  <a:srgbClr val="091D5D"/>
                </a:solidFill>
                <a:latin typeface="Arial"/>
                <a:cs typeface="Arial"/>
              </a:rPr>
              <a:t>Progress Summary and </a:t>
            </a:r>
            <a:r>
              <a:rPr lang="en-US" sz="1400" b="1" spc="-5" dirty="0">
                <a:solidFill>
                  <a:srgbClr val="091D5D"/>
                </a:solidFill>
                <a:latin typeface="Arial"/>
                <a:cs typeface="Arial"/>
              </a:rPr>
              <a:t>Request Revision</a:t>
            </a:r>
          </a:p>
          <a:p>
            <a:pPr>
              <a:lnSpc>
                <a:spcPct val="100000"/>
              </a:lnSpc>
            </a:pPr>
            <a:endParaRPr lang="en-US" sz="1200" dirty="0">
              <a:solidFill>
                <a:srgbClr val="091D5D"/>
              </a:solidFill>
              <a:latin typeface="Arial"/>
              <a:cs typeface="Arial"/>
            </a:endParaRPr>
          </a:p>
          <a:p>
            <a:pPr>
              <a:lnSpc>
                <a:spcPct val="100000"/>
              </a:lnSpc>
            </a:pPr>
            <a:r>
              <a:rPr lang="en-US" sz="1400" dirty="0" smtClean="0">
                <a:solidFill>
                  <a:srgbClr val="091D5D"/>
                </a:solidFill>
                <a:latin typeface="Arial"/>
                <a:cs typeface="Arial"/>
              </a:rPr>
              <a:t>Click </a:t>
            </a:r>
            <a:r>
              <a:rPr lang="en-US" sz="1400" dirty="0">
                <a:solidFill>
                  <a:srgbClr val="091D5D"/>
                </a:solidFill>
                <a:latin typeface="Arial"/>
                <a:cs typeface="Arial"/>
              </a:rPr>
              <a:t>“Request Revision</a:t>
            </a:r>
            <a:r>
              <a:rPr lang="en-US" sz="1400" dirty="0" smtClean="0">
                <a:solidFill>
                  <a:srgbClr val="091D5D"/>
                </a:solidFill>
                <a:latin typeface="Arial"/>
                <a:cs typeface="Arial"/>
              </a:rPr>
              <a:t>.”</a:t>
            </a:r>
            <a:endParaRPr lang="en-US" sz="1400" dirty="0">
              <a:solidFill>
                <a:srgbClr val="091D5D"/>
              </a:solidFill>
              <a:latin typeface="Arial"/>
              <a:cs typeface="Arial"/>
            </a:endParaRPr>
          </a:p>
          <a:p>
            <a:pPr>
              <a:lnSpc>
                <a:spcPct val="100000"/>
              </a:lnSpc>
            </a:pPr>
            <a:r>
              <a:rPr lang="en-US" sz="1200" dirty="0" smtClean="0">
                <a:solidFill>
                  <a:srgbClr val="091D5D"/>
                </a:solidFill>
                <a:latin typeface="Arial"/>
                <a:cs typeface="Arial"/>
              </a:rPr>
              <a:t> </a:t>
            </a: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45</a:t>
            </a:fld>
            <a:endParaRPr lang="en-US" dirty="0"/>
          </a:p>
        </p:txBody>
      </p:sp>
      <p:grpSp>
        <p:nvGrpSpPr>
          <p:cNvPr id="55" name="Group 54"/>
          <p:cNvGrpSpPr/>
          <p:nvPr/>
        </p:nvGrpSpPr>
        <p:grpSpPr>
          <a:xfrm>
            <a:off x="1990979" y="1177925"/>
            <a:ext cx="905745" cy="879475"/>
            <a:chOff x="1789176" y="1144524"/>
            <a:chExt cx="982980" cy="879475"/>
          </a:xfrm>
          <a:noFill/>
        </p:grpSpPr>
        <p:sp>
          <p:nvSpPr>
            <p:cNvPr id="7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3"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57" name="Group 56"/>
          <p:cNvGrpSpPr/>
          <p:nvPr/>
        </p:nvGrpSpPr>
        <p:grpSpPr>
          <a:xfrm>
            <a:off x="4122639" y="1176401"/>
            <a:ext cx="905745" cy="879475"/>
            <a:chOff x="4075176" y="1143000"/>
            <a:chExt cx="982980" cy="879475"/>
          </a:xfrm>
          <a:noFill/>
        </p:grpSpPr>
        <p:sp>
          <p:nvSpPr>
            <p:cNvPr id="6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9"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to </a:t>
              </a:r>
              <a:r>
                <a:rPr lang="en-US" sz="1000" spc="-10" dirty="0" smtClean="0">
                  <a:solidFill>
                    <a:srgbClr val="1F497D"/>
                  </a:solidFill>
                  <a:latin typeface="Arial"/>
                  <a:cs typeface="Arial"/>
                </a:rPr>
                <a:t>Submission Alert</a:t>
              </a:r>
              <a:endParaRPr lang="en-US" sz="1000" dirty="0">
                <a:latin typeface="Arial"/>
                <a:cs typeface="Arial"/>
              </a:endParaRPr>
            </a:p>
          </p:txBody>
        </p:sp>
      </p:grpSp>
      <p:grpSp>
        <p:nvGrpSpPr>
          <p:cNvPr id="58" name="Group 57"/>
          <p:cNvGrpSpPr/>
          <p:nvPr/>
        </p:nvGrpSpPr>
        <p:grpSpPr>
          <a:xfrm>
            <a:off x="5184958" y="1176401"/>
            <a:ext cx="905745" cy="879475"/>
            <a:chOff x="5218176" y="1143000"/>
            <a:chExt cx="982980" cy="879475"/>
          </a:xfrm>
          <a:noFill/>
        </p:grpSpPr>
        <p:sp>
          <p:nvSpPr>
            <p:cNvPr id="6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7"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59" name="Group 58"/>
          <p:cNvGrpSpPr/>
          <p:nvPr/>
        </p:nvGrpSpPr>
        <p:grpSpPr>
          <a:xfrm>
            <a:off x="6247277" y="1176401"/>
            <a:ext cx="905745" cy="879475"/>
            <a:chOff x="6408420" y="1143000"/>
            <a:chExt cx="982980" cy="879475"/>
          </a:xfrm>
          <a:noFill/>
        </p:grpSpPr>
        <p:sp>
          <p:nvSpPr>
            <p:cNvPr id="6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5"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60" name="Straight Arrow Connector 59"/>
          <p:cNvCxnSpPr/>
          <p:nvPr/>
        </p:nvCxnSpPr>
        <p:spPr>
          <a:xfrm>
            <a:off x="2895319" y="1638066"/>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964660" y="1638066"/>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026979" y="1638066"/>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089298" y="1638066"/>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990979" y="1176401"/>
            <a:ext cx="5162043" cy="880999"/>
            <a:chOff x="1447873" y="1176401"/>
            <a:chExt cx="5162043" cy="880999"/>
          </a:xfrm>
          <a:noFill/>
        </p:grpSpPr>
        <p:sp>
          <p:nvSpPr>
            <p:cNvPr id="46" name="object 18"/>
            <p:cNvSpPr/>
            <p:nvPr/>
          </p:nvSpPr>
          <p:spPr>
            <a:xfrm>
              <a:off x="1447873" y="1177925"/>
              <a:ext cx="905745"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grpSp>
          <p:nvGrpSpPr>
            <p:cNvPr id="29" name="Group 28"/>
            <p:cNvGrpSpPr/>
            <p:nvPr/>
          </p:nvGrpSpPr>
          <p:grpSpPr>
            <a:xfrm>
              <a:off x="2510192" y="1176401"/>
              <a:ext cx="912766" cy="879475"/>
              <a:chOff x="2971800" y="1143000"/>
              <a:chExt cx="990600" cy="879475"/>
            </a:xfrm>
            <a:grpFill/>
          </p:grpSpPr>
          <p:sp>
            <p:nvSpPr>
              <p:cNvPr id="44"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5"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sp>
          <p:nvSpPr>
            <p:cNvPr id="42" name="object 9"/>
            <p:cNvSpPr/>
            <p:nvPr/>
          </p:nvSpPr>
          <p:spPr>
            <a:xfrm>
              <a:off x="3579533" y="1176401"/>
              <a:ext cx="905745"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grpSp>
          <p:nvGrpSpPr>
            <p:cNvPr id="31" name="Group 30"/>
            <p:cNvGrpSpPr/>
            <p:nvPr/>
          </p:nvGrpSpPr>
          <p:grpSpPr>
            <a:xfrm>
              <a:off x="4641852" y="1176401"/>
              <a:ext cx="905745" cy="879475"/>
              <a:chOff x="5218176" y="1143000"/>
              <a:chExt cx="982980" cy="879475"/>
            </a:xfrm>
            <a:grpFill/>
          </p:grpSpPr>
          <p:sp>
            <p:nvSpPr>
              <p:cNvPr id="40"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1"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32" name="Group 31"/>
            <p:cNvGrpSpPr/>
            <p:nvPr/>
          </p:nvGrpSpPr>
          <p:grpSpPr>
            <a:xfrm>
              <a:off x="5704171" y="1176401"/>
              <a:ext cx="905745" cy="879475"/>
              <a:chOff x="6408420" y="1143000"/>
              <a:chExt cx="982980" cy="879475"/>
            </a:xfrm>
            <a:grpFill/>
          </p:grpSpPr>
          <p:sp>
            <p:nvSpPr>
              <p:cNvPr id="3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39"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33" name="Straight Arrow Connector 32"/>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5" name="object 26"/>
          <p:cNvSpPr/>
          <p:nvPr/>
        </p:nvSpPr>
        <p:spPr>
          <a:xfrm>
            <a:off x="8144034" y="6498771"/>
            <a:ext cx="466566" cy="130629"/>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pic>
        <p:nvPicPr>
          <p:cNvPr id="5" name="Picture 4"/>
          <p:cNvPicPr>
            <a:picLocks noChangeAspect="1"/>
          </p:cNvPicPr>
          <p:nvPr/>
        </p:nvPicPr>
        <p:blipFill>
          <a:blip r:embed="rId8"/>
          <a:stretch>
            <a:fillRect/>
          </a:stretch>
        </p:blipFill>
        <p:spPr>
          <a:xfrm>
            <a:off x="7696200" y="5638800"/>
            <a:ext cx="1180952" cy="314286"/>
          </a:xfrm>
          <a:prstGeom prst="rect">
            <a:avLst/>
          </a:prstGeom>
        </p:spPr>
      </p:pic>
      <p:sp>
        <p:nvSpPr>
          <p:cNvPr id="49" name="object 26"/>
          <p:cNvSpPr/>
          <p:nvPr/>
        </p:nvSpPr>
        <p:spPr>
          <a:xfrm>
            <a:off x="7620000" y="5638800"/>
            <a:ext cx="1295400" cy="3048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cxnSp>
        <p:nvCxnSpPr>
          <p:cNvPr id="51" name="Straight Arrow Connector 50"/>
          <p:cNvCxnSpPr/>
          <p:nvPr/>
        </p:nvCxnSpPr>
        <p:spPr>
          <a:xfrm flipV="1">
            <a:off x="8343752" y="6019800"/>
            <a:ext cx="0" cy="44278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9610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052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8" name="Picture 7"/>
          <p:cNvPicPr>
            <a:picLocks noChangeAspect="1"/>
          </p:cNvPicPr>
          <p:nvPr/>
        </p:nvPicPr>
        <p:blipFill>
          <a:blip r:embed="rId7"/>
          <a:stretch>
            <a:fillRect/>
          </a:stretch>
        </p:blipFill>
        <p:spPr>
          <a:xfrm>
            <a:off x="3962724" y="3009943"/>
            <a:ext cx="2590476" cy="342857"/>
          </a:xfrm>
          <a:prstGeom prst="rect">
            <a:avLst/>
          </a:prstGeom>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50" name="object 6"/>
          <p:cNvSpPr txBox="1"/>
          <p:nvPr/>
        </p:nvSpPr>
        <p:spPr>
          <a:xfrm>
            <a:off x="535940" y="2133600"/>
            <a:ext cx="7947659" cy="101566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2</a:t>
            </a:r>
            <a:r>
              <a:rPr lang="en-US" sz="1400" b="1" dirty="0">
                <a:solidFill>
                  <a:srgbClr val="091D5D"/>
                </a:solidFill>
                <a:latin typeface="Arial"/>
                <a:cs typeface="Arial"/>
              </a:rPr>
              <a:t>:</a:t>
            </a:r>
            <a:r>
              <a:rPr lang="en-US" sz="1400" b="1" spc="-5" dirty="0">
                <a:solidFill>
                  <a:srgbClr val="091D5D"/>
                </a:solidFill>
                <a:latin typeface="Arial"/>
                <a:cs typeface="Arial"/>
              </a:rPr>
              <a:t> Review </a:t>
            </a:r>
            <a:r>
              <a:rPr lang="en-US" sz="1400" b="1" spc="-5" dirty="0" smtClean="0">
                <a:solidFill>
                  <a:srgbClr val="091D5D"/>
                </a:solidFill>
                <a:latin typeface="Arial"/>
                <a:cs typeface="Arial"/>
              </a:rPr>
              <a:t>Progress Summary and </a:t>
            </a:r>
            <a:r>
              <a:rPr lang="en-US" sz="1400" b="1" spc="-5" dirty="0">
                <a:solidFill>
                  <a:srgbClr val="091D5D"/>
                </a:solidFill>
                <a:latin typeface="Arial"/>
                <a:cs typeface="Arial"/>
              </a:rPr>
              <a:t>Request Revision</a:t>
            </a: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The system will redirect to the Progress Summary Review Switchboard. The status of the form will change to “Revision Requested.”</a:t>
            </a:r>
            <a:endParaRPr lang="en-US" sz="1400" dirty="0">
              <a:solidFill>
                <a:srgbClr val="091D5D"/>
              </a:solidFill>
              <a:latin typeface="Arial"/>
              <a:cs typeface="Arial"/>
            </a:endParaRPr>
          </a:p>
          <a:p>
            <a:pPr>
              <a:lnSpc>
                <a:spcPct val="100000"/>
              </a:lnSpc>
            </a:pPr>
            <a:r>
              <a:rPr lang="en-US" sz="1200" dirty="0" smtClean="0">
                <a:solidFill>
                  <a:srgbClr val="091D5D"/>
                </a:solidFill>
                <a:latin typeface="Arial"/>
                <a:cs typeface="Arial"/>
              </a:rPr>
              <a:t> </a:t>
            </a: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46</a:t>
            </a:fld>
            <a:endParaRPr lang="en-US" dirty="0"/>
          </a:p>
        </p:txBody>
      </p:sp>
      <p:grpSp>
        <p:nvGrpSpPr>
          <p:cNvPr id="29" name="Group 28"/>
          <p:cNvGrpSpPr/>
          <p:nvPr/>
        </p:nvGrpSpPr>
        <p:grpSpPr>
          <a:xfrm>
            <a:off x="1990979" y="1176401"/>
            <a:ext cx="5162043" cy="880999"/>
            <a:chOff x="1447873" y="1176401"/>
            <a:chExt cx="5162043" cy="880999"/>
          </a:xfrm>
          <a:noFill/>
        </p:grpSpPr>
        <p:grpSp>
          <p:nvGrpSpPr>
            <p:cNvPr id="30" name="Group 29"/>
            <p:cNvGrpSpPr/>
            <p:nvPr/>
          </p:nvGrpSpPr>
          <p:grpSpPr>
            <a:xfrm>
              <a:off x="1447873" y="1177925"/>
              <a:ext cx="905745" cy="879475"/>
              <a:chOff x="1789176" y="1144524"/>
              <a:chExt cx="982980" cy="879475"/>
            </a:xfrm>
            <a:grpFill/>
          </p:grpSpPr>
          <p:sp>
            <p:nvSpPr>
              <p:cNvPr id="4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31" name="Group 30"/>
            <p:cNvGrpSpPr/>
            <p:nvPr/>
          </p:nvGrpSpPr>
          <p:grpSpPr>
            <a:xfrm>
              <a:off x="2510192" y="1176401"/>
              <a:ext cx="912766" cy="879475"/>
              <a:chOff x="2971800" y="1143000"/>
              <a:chExt cx="990600" cy="879475"/>
            </a:xfrm>
            <a:grpFill/>
          </p:grpSpPr>
          <p:sp>
            <p:nvSpPr>
              <p:cNvPr id="4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7"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32" name="Group 31"/>
            <p:cNvGrpSpPr/>
            <p:nvPr/>
          </p:nvGrpSpPr>
          <p:grpSpPr>
            <a:xfrm>
              <a:off x="3579533" y="1176401"/>
              <a:ext cx="905745" cy="879475"/>
              <a:chOff x="4075176" y="1143000"/>
              <a:chExt cx="982980" cy="879475"/>
            </a:xfrm>
            <a:grpFill/>
          </p:grpSpPr>
          <p:sp>
            <p:nvSpPr>
              <p:cNvPr id="44"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5"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a:t>
                </a:r>
                <a:r>
                  <a:rPr lang="en-US" sz="1000" spc="-10" dirty="0" smtClean="0">
                    <a:solidFill>
                      <a:srgbClr val="1F497D"/>
                    </a:solidFill>
                    <a:latin typeface="Arial"/>
                    <a:cs typeface="Arial"/>
                  </a:rPr>
                  <a:t>to Submission Alert</a:t>
                </a:r>
                <a:endParaRPr lang="en-US" sz="1000" dirty="0">
                  <a:latin typeface="Arial"/>
                  <a:cs typeface="Arial"/>
                </a:endParaRPr>
              </a:p>
            </p:txBody>
          </p:sp>
        </p:grpSp>
        <p:grpSp>
          <p:nvGrpSpPr>
            <p:cNvPr id="33" name="Group 32"/>
            <p:cNvGrpSpPr/>
            <p:nvPr/>
          </p:nvGrpSpPr>
          <p:grpSpPr>
            <a:xfrm>
              <a:off x="4641852" y="1176401"/>
              <a:ext cx="905745" cy="879475"/>
              <a:chOff x="5218176" y="1143000"/>
              <a:chExt cx="982980" cy="879475"/>
            </a:xfrm>
            <a:grpFill/>
          </p:grpSpPr>
          <p:sp>
            <p:nvSpPr>
              <p:cNvPr id="4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3"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34" name="Group 33"/>
            <p:cNvGrpSpPr/>
            <p:nvPr/>
          </p:nvGrpSpPr>
          <p:grpSpPr>
            <a:xfrm>
              <a:off x="5704171" y="1176401"/>
              <a:ext cx="905745" cy="879475"/>
              <a:chOff x="6408420" y="1143000"/>
              <a:chExt cx="982980" cy="879475"/>
            </a:xfrm>
            <a:grpFill/>
          </p:grpSpPr>
          <p:sp>
            <p:nvSpPr>
              <p:cNvPr id="4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1"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36" name="Straight Arrow Connector 35"/>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object 26"/>
          <p:cNvSpPr/>
          <p:nvPr/>
        </p:nvSpPr>
        <p:spPr>
          <a:xfrm>
            <a:off x="4191000" y="3048000"/>
            <a:ext cx="2057400" cy="3048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grpSp>
        <p:nvGrpSpPr>
          <p:cNvPr id="10" name="Group 9"/>
          <p:cNvGrpSpPr/>
          <p:nvPr/>
        </p:nvGrpSpPr>
        <p:grpSpPr>
          <a:xfrm>
            <a:off x="1074375" y="3233634"/>
            <a:ext cx="6870787" cy="3395766"/>
            <a:chOff x="1074375" y="3233634"/>
            <a:chExt cx="6870787" cy="3395766"/>
          </a:xfrm>
        </p:grpSpPr>
        <p:pic>
          <p:nvPicPr>
            <p:cNvPr id="7" name="Picture 6"/>
            <p:cNvPicPr>
              <a:picLocks noChangeAspect="1"/>
            </p:cNvPicPr>
            <p:nvPr/>
          </p:nvPicPr>
          <p:blipFill>
            <a:blip r:embed="rId8"/>
            <a:stretch>
              <a:fillRect/>
            </a:stretch>
          </p:blipFill>
          <p:spPr>
            <a:xfrm>
              <a:off x="1074375" y="3233634"/>
              <a:ext cx="6870787" cy="3395766"/>
            </a:xfrm>
            <a:prstGeom prst="rect">
              <a:avLst/>
            </a:prstGeom>
          </p:spPr>
        </p:pic>
        <p:grpSp>
          <p:nvGrpSpPr>
            <p:cNvPr id="9" name="Group 8"/>
            <p:cNvGrpSpPr/>
            <p:nvPr/>
          </p:nvGrpSpPr>
          <p:grpSpPr>
            <a:xfrm>
              <a:off x="1325880" y="5279136"/>
              <a:ext cx="45720" cy="1328928"/>
              <a:chOff x="1325880" y="5279136"/>
              <a:chExt cx="45720" cy="1328928"/>
            </a:xfrm>
          </p:grpSpPr>
          <p:pic>
            <p:nvPicPr>
              <p:cNvPr id="4" name="Picture 3"/>
              <p:cNvPicPr>
                <a:picLocks noChangeAspect="1"/>
              </p:cNvPicPr>
              <p:nvPr/>
            </p:nvPicPr>
            <p:blipFill>
              <a:blip r:embed="rId9"/>
              <a:stretch>
                <a:fillRect/>
              </a:stretch>
            </p:blipFill>
            <p:spPr>
              <a:xfrm>
                <a:off x="1325880" y="5279136"/>
                <a:ext cx="45720" cy="54864"/>
              </a:xfrm>
              <a:prstGeom prst="rect">
                <a:avLst/>
              </a:prstGeom>
            </p:spPr>
          </p:pic>
          <p:pic>
            <p:nvPicPr>
              <p:cNvPr id="6" name="Picture 5"/>
              <p:cNvPicPr>
                <a:picLocks noChangeAspect="1"/>
              </p:cNvPicPr>
              <p:nvPr/>
            </p:nvPicPr>
            <p:blipFill>
              <a:blip r:embed="rId9"/>
              <a:stretch>
                <a:fillRect/>
              </a:stretch>
            </p:blipFill>
            <p:spPr>
              <a:xfrm>
                <a:off x="1325880" y="5715000"/>
                <a:ext cx="45720" cy="54864"/>
              </a:xfrm>
              <a:prstGeom prst="rect">
                <a:avLst/>
              </a:prstGeom>
            </p:spPr>
          </p:pic>
          <p:pic>
            <p:nvPicPr>
              <p:cNvPr id="51" name="Picture 50"/>
              <p:cNvPicPr>
                <a:picLocks noChangeAspect="1"/>
              </p:cNvPicPr>
              <p:nvPr/>
            </p:nvPicPr>
            <p:blipFill>
              <a:blip r:embed="rId9"/>
              <a:stretch>
                <a:fillRect/>
              </a:stretch>
            </p:blipFill>
            <p:spPr>
              <a:xfrm>
                <a:off x="1325880" y="6172200"/>
                <a:ext cx="45720" cy="54864"/>
              </a:xfrm>
              <a:prstGeom prst="rect">
                <a:avLst/>
              </a:prstGeom>
            </p:spPr>
          </p:pic>
          <p:pic>
            <p:nvPicPr>
              <p:cNvPr id="52" name="Picture 51"/>
              <p:cNvPicPr>
                <a:picLocks noChangeAspect="1"/>
              </p:cNvPicPr>
              <p:nvPr/>
            </p:nvPicPr>
            <p:blipFill>
              <a:blip r:embed="rId9"/>
              <a:stretch>
                <a:fillRect/>
              </a:stretch>
            </p:blipFill>
            <p:spPr>
              <a:xfrm>
                <a:off x="1325880" y="6553200"/>
                <a:ext cx="45720" cy="54864"/>
              </a:xfrm>
              <a:prstGeom prst="rect">
                <a:avLst/>
              </a:prstGeom>
            </p:spPr>
          </p:pic>
        </p:grpSp>
      </p:grpSp>
    </p:spTree>
    <p:extLst>
      <p:ext uri="{BB962C8B-B14F-4D97-AF65-F5344CB8AC3E}">
        <p14:creationId xmlns:p14="http://schemas.microsoft.com/office/powerpoint/2010/main" val="12067566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44" name="object 6"/>
          <p:cNvSpPr txBox="1"/>
          <p:nvPr/>
        </p:nvSpPr>
        <p:spPr>
          <a:xfrm>
            <a:off x="535940" y="2133600"/>
            <a:ext cx="7947659" cy="1231106"/>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3</a:t>
            </a:r>
            <a:r>
              <a:rPr lang="en-US" sz="1400" b="1" spc="-5" dirty="0">
                <a:solidFill>
                  <a:srgbClr val="091D5D"/>
                </a:solidFill>
                <a:latin typeface="Arial"/>
                <a:cs typeface="Arial"/>
              </a:rPr>
              <a:t>: Navigate to Form from Re-Submission </a:t>
            </a:r>
            <a:r>
              <a:rPr lang="en-US" sz="1400" b="1" spc="-5" dirty="0" smtClean="0">
                <a:solidFill>
                  <a:srgbClr val="091D5D"/>
                </a:solidFill>
                <a:latin typeface="Arial"/>
                <a:cs typeface="Arial"/>
              </a:rPr>
              <a:t>Alert</a:t>
            </a:r>
            <a:endParaRPr sz="1400" dirty="0" smtClean="0">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Once the Provider revises the Progress Summary and re-submits it to DDS, you will receive an Alert. </a:t>
            </a:r>
          </a:p>
          <a:p>
            <a:pPr>
              <a:lnSpc>
                <a:spcPct val="100000"/>
              </a:lnSpc>
            </a:pPr>
            <a:endParaRPr lang="en-US" sz="1400" dirty="0">
              <a:solidFill>
                <a:srgbClr val="091D5D"/>
              </a:solidFill>
              <a:latin typeface="Arial"/>
              <a:cs typeface="Arial"/>
            </a:endParaRPr>
          </a:p>
          <a:p>
            <a:pPr>
              <a:lnSpc>
                <a:spcPct val="100000"/>
              </a:lnSpc>
            </a:pPr>
            <a:r>
              <a:rPr lang="en-US" sz="1400" dirty="0" smtClean="0">
                <a:solidFill>
                  <a:srgbClr val="091D5D"/>
                </a:solidFill>
                <a:latin typeface="Arial"/>
                <a:cs typeface="Arial"/>
              </a:rPr>
              <a:t>Click “Progress Summaries </a:t>
            </a:r>
            <a:r>
              <a:rPr lang="en-US" sz="1400" dirty="0">
                <a:solidFill>
                  <a:srgbClr val="091D5D"/>
                </a:solidFill>
                <a:latin typeface="Arial"/>
                <a:cs typeface="Arial"/>
              </a:rPr>
              <a:t>submitted for </a:t>
            </a:r>
            <a:r>
              <a:rPr lang="en-US" sz="1400" dirty="0" smtClean="0">
                <a:solidFill>
                  <a:srgbClr val="091D5D"/>
                </a:solidFill>
                <a:latin typeface="Arial"/>
                <a:cs typeface="Arial"/>
              </a:rPr>
              <a:t>review.”</a:t>
            </a:r>
            <a:endParaRPr lang="en-US" sz="1400" dirty="0">
              <a:solidFill>
                <a:srgbClr val="091D5D"/>
              </a:solidFill>
              <a:latin typeface="Arial"/>
              <a:cs typeface="Arial"/>
            </a:endParaRPr>
          </a:p>
          <a:p>
            <a:pPr>
              <a:lnSpc>
                <a:spcPct val="100000"/>
              </a:lnSpc>
            </a:pPr>
            <a:endParaRPr lang="en-US" sz="1200" dirty="0">
              <a:solidFill>
                <a:srgbClr val="091D5D"/>
              </a:solidFill>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47</a:t>
            </a:fld>
            <a:endParaRPr lang="en-US" dirty="0"/>
          </a:p>
        </p:txBody>
      </p:sp>
      <p:grpSp>
        <p:nvGrpSpPr>
          <p:cNvPr id="54" name="Group 53"/>
          <p:cNvGrpSpPr/>
          <p:nvPr/>
        </p:nvGrpSpPr>
        <p:grpSpPr>
          <a:xfrm>
            <a:off x="1990979" y="1176401"/>
            <a:ext cx="5162043" cy="880999"/>
            <a:chOff x="1447873" y="1176401"/>
            <a:chExt cx="5162043" cy="880999"/>
          </a:xfrm>
          <a:noFill/>
        </p:grpSpPr>
        <p:grpSp>
          <p:nvGrpSpPr>
            <p:cNvPr id="55" name="Group 54"/>
            <p:cNvGrpSpPr/>
            <p:nvPr/>
          </p:nvGrpSpPr>
          <p:grpSpPr>
            <a:xfrm>
              <a:off x="1447873" y="1177925"/>
              <a:ext cx="905745" cy="879475"/>
              <a:chOff x="1789176" y="1144524"/>
              <a:chExt cx="982980" cy="879475"/>
            </a:xfrm>
            <a:grpFill/>
          </p:grpSpPr>
          <p:sp>
            <p:nvSpPr>
              <p:cNvPr id="7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3"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56" name="Group 55"/>
            <p:cNvGrpSpPr/>
            <p:nvPr/>
          </p:nvGrpSpPr>
          <p:grpSpPr>
            <a:xfrm>
              <a:off x="2510192" y="1176401"/>
              <a:ext cx="912766" cy="879475"/>
              <a:chOff x="2971800" y="1143000"/>
              <a:chExt cx="990600" cy="879475"/>
            </a:xfrm>
            <a:grpFill/>
          </p:grpSpPr>
          <p:sp>
            <p:nvSpPr>
              <p:cNvPr id="7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1"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57" name="Group 56"/>
            <p:cNvGrpSpPr/>
            <p:nvPr/>
          </p:nvGrpSpPr>
          <p:grpSpPr>
            <a:xfrm>
              <a:off x="3579533" y="1176401"/>
              <a:ext cx="905745" cy="879475"/>
              <a:chOff x="4075176" y="1143000"/>
              <a:chExt cx="982980" cy="879475"/>
            </a:xfrm>
            <a:grpFill/>
          </p:grpSpPr>
          <p:sp>
            <p:nvSpPr>
              <p:cNvPr id="6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9"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to </a:t>
                </a:r>
                <a:r>
                  <a:rPr lang="en-US" sz="1000" spc="-10" dirty="0" smtClean="0">
                    <a:solidFill>
                      <a:srgbClr val="1F497D"/>
                    </a:solidFill>
                    <a:latin typeface="Arial"/>
                    <a:cs typeface="Arial"/>
                  </a:rPr>
                  <a:t>Submission Alert</a:t>
                </a:r>
                <a:endParaRPr lang="en-US" sz="1000" dirty="0">
                  <a:latin typeface="Arial"/>
                  <a:cs typeface="Arial"/>
                </a:endParaRPr>
              </a:p>
            </p:txBody>
          </p:sp>
        </p:grpSp>
        <p:grpSp>
          <p:nvGrpSpPr>
            <p:cNvPr id="58" name="Group 57"/>
            <p:cNvGrpSpPr/>
            <p:nvPr/>
          </p:nvGrpSpPr>
          <p:grpSpPr>
            <a:xfrm>
              <a:off x="4641852" y="1176401"/>
              <a:ext cx="905745" cy="879475"/>
              <a:chOff x="5218176" y="1143000"/>
              <a:chExt cx="982980" cy="879475"/>
            </a:xfrm>
            <a:grpFill/>
          </p:grpSpPr>
          <p:sp>
            <p:nvSpPr>
              <p:cNvPr id="6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7"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59" name="Group 58"/>
            <p:cNvGrpSpPr/>
            <p:nvPr/>
          </p:nvGrpSpPr>
          <p:grpSpPr>
            <a:xfrm>
              <a:off x="5704171" y="1176401"/>
              <a:ext cx="905745" cy="879475"/>
              <a:chOff x="6408420" y="1143000"/>
              <a:chExt cx="982980" cy="879475"/>
            </a:xfrm>
            <a:grpFill/>
          </p:grpSpPr>
          <p:sp>
            <p:nvSpPr>
              <p:cNvPr id="6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5"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60" name="Straight Arrow Connector 59"/>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2" name="Picture 31"/>
          <p:cNvPicPr>
            <a:picLocks noChangeAspect="1"/>
          </p:cNvPicPr>
          <p:nvPr/>
        </p:nvPicPr>
        <p:blipFill rotWithShape="1">
          <a:blip r:embed="rId3"/>
          <a:srcRect b="7809"/>
          <a:stretch/>
        </p:blipFill>
        <p:spPr>
          <a:xfrm>
            <a:off x="228600" y="3860074"/>
            <a:ext cx="8686800" cy="2464526"/>
          </a:xfrm>
          <a:prstGeom prst="rect">
            <a:avLst/>
          </a:prstGeom>
          <a:ln>
            <a:solidFill>
              <a:schemeClr val="tx1"/>
            </a:solidFill>
          </a:ln>
        </p:spPr>
      </p:pic>
      <p:sp>
        <p:nvSpPr>
          <p:cNvPr id="33" name="object 25"/>
          <p:cNvSpPr/>
          <p:nvPr/>
        </p:nvSpPr>
        <p:spPr>
          <a:xfrm>
            <a:off x="3581400" y="3383818"/>
            <a:ext cx="3124200" cy="273781"/>
          </a:xfrm>
          <a:custGeom>
            <a:avLst/>
            <a:gdLst/>
            <a:ahLst/>
            <a:cxnLst/>
            <a:rect l="l" t="t" r="r" b="b"/>
            <a:pathLst>
              <a:path w="3587750" h="722629">
                <a:moveTo>
                  <a:pt x="3587496" y="722376"/>
                </a:moveTo>
                <a:lnTo>
                  <a:pt x="0" y="722376"/>
                </a:lnTo>
                <a:lnTo>
                  <a:pt x="0" y="0"/>
                </a:lnTo>
                <a:lnTo>
                  <a:pt x="3587496" y="0"/>
                </a:lnTo>
                <a:lnTo>
                  <a:pt x="3587496" y="722376"/>
                </a:lnTo>
                <a:close/>
              </a:path>
            </a:pathLst>
          </a:custGeom>
          <a:ln w="38100">
            <a:solidFill>
              <a:srgbClr val="00B0F0"/>
            </a:solidFill>
          </a:ln>
        </p:spPr>
        <p:txBody>
          <a:bodyPr wrap="square" lIns="0" tIns="0" rIns="0" bIns="0" rtlCol="0"/>
          <a:lstStyle/>
          <a:p>
            <a:pPr algn="ctr"/>
            <a:endParaRPr dirty="0"/>
          </a:p>
        </p:txBody>
      </p:sp>
      <p:cxnSp>
        <p:nvCxnSpPr>
          <p:cNvPr id="34" name="Straight Arrow Connector 33"/>
          <p:cNvCxnSpPr/>
          <p:nvPr/>
        </p:nvCxnSpPr>
        <p:spPr>
          <a:xfrm flipV="1">
            <a:off x="5105400" y="3657600"/>
            <a:ext cx="0" cy="24384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581400" y="3379938"/>
            <a:ext cx="3429000" cy="276999"/>
          </a:xfrm>
          <a:prstGeom prst="rect">
            <a:avLst/>
          </a:prstGeom>
          <a:noFill/>
        </p:spPr>
        <p:txBody>
          <a:bodyPr wrap="square" rtlCol="0">
            <a:spAutoFit/>
          </a:bodyPr>
          <a:lstStyle/>
          <a:p>
            <a:r>
              <a:rPr lang="en-US" sz="1200" dirty="0" smtClean="0"/>
              <a:t>Progress Summaries submitted for review by:</a:t>
            </a:r>
            <a:endParaRPr lang="en-US" sz="1200" dirty="0"/>
          </a:p>
        </p:txBody>
      </p:sp>
      <p:sp>
        <p:nvSpPr>
          <p:cNvPr id="36" name="TextBox 35"/>
          <p:cNvSpPr txBox="1"/>
          <p:nvPr/>
        </p:nvSpPr>
        <p:spPr>
          <a:xfrm>
            <a:off x="4191000" y="6063734"/>
            <a:ext cx="1905000" cy="200055"/>
          </a:xfrm>
          <a:prstGeom prst="rect">
            <a:avLst/>
          </a:prstGeom>
          <a:solidFill>
            <a:schemeClr val="bg1"/>
          </a:solidFill>
        </p:spPr>
        <p:txBody>
          <a:bodyPr wrap="square" rtlCol="0">
            <a:spAutoFit/>
          </a:bodyPr>
          <a:lstStyle/>
          <a:p>
            <a:r>
              <a:rPr lang="en-US" sz="700" dirty="0" smtClean="0"/>
              <a:t>Progress Summaries submitted for review by:</a:t>
            </a:r>
            <a:endParaRPr lang="en-US" sz="700" dirty="0"/>
          </a:p>
        </p:txBody>
      </p:sp>
      <p:sp>
        <p:nvSpPr>
          <p:cNvPr id="37" name="object 25"/>
          <p:cNvSpPr/>
          <p:nvPr/>
        </p:nvSpPr>
        <p:spPr>
          <a:xfrm>
            <a:off x="4191000" y="6069874"/>
            <a:ext cx="1905000" cy="178526"/>
          </a:xfrm>
          <a:custGeom>
            <a:avLst/>
            <a:gdLst/>
            <a:ahLst/>
            <a:cxnLst/>
            <a:rect l="l" t="t" r="r" b="b"/>
            <a:pathLst>
              <a:path w="3587750" h="722629">
                <a:moveTo>
                  <a:pt x="3587496" y="722376"/>
                </a:moveTo>
                <a:lnTo>
                  <a:pt x="0" y="722376"/>
                </a:lnTo>
                <a:lnTo>
                  <a:pt x="0" y="0"/>
                </a:lnTo>
                <a:lnTo>
                  <a:pt x="3587496" y="0"/>
                </a:lnTo>
                <a:lnTo>
                  <a:pt x="3587496" y="722376"/>
                </a:lnTo>
                <a:close/>
              </a:path>
            </a:pathLst>
          </a:custGeom>
          <a:ln w="38100">
            <a:solidFill>
              <a:srgbClr val="00B0F0"/>
            </a:solidFill>
          </a:ln>
        </p:spPr>
        <p:txBody>
          <a:bodyPr wrap="square" lIns="0" tIns="0" rIns="0" bIns="0" rtlCol="0"/>
          <a:lstStyle/>
          <a:p>
            <a:pPr algn="ctr"/>
            <a:endParaRPr dirty="0"/>
          </a:p>
        </p:txBody>
      </p:sp>
    </p:spTree>
    <p:extLst>
      <p:ext uri="{BB962C8B-B14F-4D97-AF65-F5344CB8AC3E}">
        <p14:creationId xmlns:p14="http://schemas.microsoft.com/office/powerpoint/2010/main" val="14464031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44" name="object 6"/>
          <p:cNvSpPr txBox="1"/>
          <p:nvPr/>
        </p:nvSpPr>
        <p:spPr>
          <a:xfrm>
            <a:off x="535940" y="2133600"/>
            <a:ext cx="7947659" cy="830997"/>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3</a:t>
            </a:r>
            <a:r>
              <a:rPr lang="en-US" sz="1400" b="1" spc="-5" dirty="0">
                <a:solidFill>
                  <a:srgbClr val="091D5D"/>
                </a:solidFill>
                <a:latin typeface="Arial"/>
                <a:cs typeface="Arial"/>
              </a:rPr>
              <a:t>: Navigate to Form from Re-Submission </a:t>
            </a:r>
            <a:r>
              <a:rPr lang="en-US" sz="1400" b="1" spc="-5" dirty="0" smtClean="0">
                <a:solidFill>
                  <a:srgbClr val="091D5D"/>
                </a:solidFill>
                <a:latin typeface="Arial"/>
                <a:cs typeface="Arial"/>
              </a:rPr>
              <a:t>Alert</a:t>
            </a:r>
            <a:endParaRPr sz="1400" dirty="0" smtClean="0">
              <a:latin typeface="Arial"/>
              <a:cs typeface="Arial"/>
            </a:endParaRPr>
          </a:p>
          <a:p>
            <a:pPr>
              <a:lnSpc>
                <a:spcPct val="100000"/>
              </a:lnSpc>
            </a:pPr>
            <a:endParaRPr lang="en-US" sz="1200" dirty="0" smtClean="0">
              <a:solidFill>
                <a:srgbClr val="091D5D"/>
              </a:solidFill>
              <a:latin typeface="Arial"/>
              <a:cs typeface="Arial"/>
            </a:endParaRPr>
          </a:p>
          <a:p>
            <a:r>
              <a:rPr lang="en-US" sz="1400" dirty="0">
                <a:solidFill>
                  <a:srgbClr val="091D5D"/>
                </a:solidFill>
                <a:latin typeface="Arial"/>
                <a:cs typeface="Arial"/>
              </a:rPr>
              <a:t>The system will redirect to the </a:t>
            </a:r>
            <a:r>
              <a:rPr lang="en-US" sz="1400" dirty="0" smtClean="0">
                <a:solidFill>
                  <a:srgbClr val="091D5D"/>
                </a:solidFill>
                <a:latin typeface="Arial"/>
                <a:cs typeface="Arial"/>
              </a:rPr>
              <a:t>Progress Summary Review Switchboard. Click “Submitted for DDS Review.”</a:t>
            </a:r>
            <a:endParaRPr lang="en-US" sz="1400" dirty="0">
              <a:solidFill>
                <a:srgbClr val="091D5D"/>
              </a:solidFill>
              <a:latin typeface="Arial"/>
              <a:cs typeface="Arial"/>
            </a:endParaRPr>
          </a:p>
        </p:txBody>
      </p:sp>
      <p:grpSp>
        <p:nvGrpSpPr>
          <p:cNvPr id="54" name="Group 53"/>
          <p:cNvGrpSpPr/>
          <p:nvPr/>
        </p:nvGrpSpPr>
        <p:grpSpPr>
          <a:xfrm>
            <a:off x="1990979" y="1176401"/>
            <a:ext cx="5162043" cy="880999"/>
            <a:chOff x="1447873" y="1176401"/>
            <a:chExt cx="5162043" cy="880999"/>
          </a:xfrm>
          <a:noFill/>
        </p:grpSpPr>
        <p:grpSp>
          <p:nvGrpSpPr>
            <p:cNvPr id="55" name="Group 54"/>
            <p:cNvGrpSpPr/>
            <p:nvPr/>
          </p:nvGrpSpPr>
          <p:grpSpPr>
            <a:xfrm>
              <a:off x="1447873" y="1177925"/>
              <a:ext cx="905745" cy="879475"/>
              <a:chOff x="1789176" y="1144524"/>
              <a:chExt cx="982980" cy="879475"/>
            </a:xfrm>
            <a:grpFill/>
          </p:grpSpPr>
          <p:sp>
            <p:nvSpPr>
              <p:cNvPr id="7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3"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56" name="Group 55"/>
            <p:cNvGrpSpPr/>
            <p:nvPr/>
          </p:nvGrpSpPr>
          <p:grpSpPr>
            <a:xfrm>
              <a:off x="2510192" y="1176401"/>
              <a:ext cx="912766" cy="879475"/>
              <a:chOff x="2971800" y="1143000"/>
              <a:chExt cx="990600" cy="879475"/>
            </a:xfrm>
            <a:grpFill/>
          </p:grpSpPr>
          <p:sp>
            <p:nvSpPr>
              <p:cNvPr id="7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1"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57" name="Group 56"/>
            <p:cNvGrpSpPr/>
            <p:nvPr/>
          </p:nvGrpSpPr>
          <p:grpSpPr>
            <a:xfrm>
              <a:off x="3579533" y="1176401"/>
              <a:ext cx="905745" cy="879475"/>
              <a:chOff x="4075176" y="1143000"/>
              <a:chExt cx="982980" cy="879475"/>
            </a:xfrm>
            <a:grpFill/>
          </p:grpSpPr>
          <p:sp>
            <p:nvSpPr>
              <p:cNvPr id="6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9"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to </a:t>
                </a:r>
                <a:r>
                  <a:rPr lang="en-US" sz="1000" spc="-10" dirty="0" smtClean="0">
                    <a:solidFill>
                      <a:srgbClr val="1F497D"/>
                    </a:solidFill>
                    <a:latin typeface="Arial"/>
                    <a:cs typeface="Arial"/>
                  </a:rPr>
                  <a:t>Submission Alert</a:t>
                </a:r>
                <a:endParaRPr lang="en-US" sz="1000" dirty="0">
                  <a:latin typeface="Arial"/>
                  <a:cs typeface="Arial"/>
                </a:endParaRPr>
              </a:p>
            </p:txBody>
          </p:sp>
        </p:grpSp>
        <p:grpSp>
          <p:nvGrpSpPr>
            <p:cNvPr id="58" name="Group 57"/>
            <p:cNvGrpSpPr/>
            <p:nvPr/>
          </p:nvGrpSpPr>
          <p:grpSpPr>
            <a:xfrm>
              <a:off x="4641852" y="1176401"/>
              <a:ext cx="905745" cy="879475"/>
              <a:chOff x="5218176" y="1143000"/>
              <a:chExt cx="982980" cy="879475"/>
            </a:xfrm>
            <a:grpFill/>
          </p:grpSpPr>
          <p:sp>
            <p:nvSpPr>
              <p:cNvPr id="6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7"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59" name="Group 58"/>
            <p:cNvGrpSpPr/>
            <p:nvPr/>
          </p:nvGrpSpPr>
          <p:grpSpPr>
            <a:xfrm>
              <a:off x="5704171" y="1176401"/>
              <a:ext cx="905745" cy="879475"/>
              <a:chOff x="6408420" y="1143000"/>
              <a:chExt cx="982980" cy="879475"/>
            </a:xfrm>
            <a:grpFill/>
          </p:grpSpPr>
          <p:sp>
            <p:nvSpPr>
              <p:cNvPr id="6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5"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60" name="Straight Arrow Connector 59"/>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Slide Number Placeholder 2"/>
          <p:cNvSpPr>
            <a:spLocks noGrp="1"/>
          </p:cNvSpPr>
          <p:nvPr>
            <p:ph type="sldNum" sz="quarter" idx="4"/>
          </p:nvPr>
        </p:nvSpPr>
        <p:spPr>
          <a:xfrm>
            <a:off x="6212366" y="6395866"/>
            <a:ext cx="1804857" cy="325609"/>
          </a:xfrm>
        </p:spPr>
        <p:txBody>
          <a:bodyPr/>
          <a:lstStyle/>
          <a:p>
            <a:pPr algn="r"/>
            <a:fld id="{93CA38EC-34E5-412A-90B1-E05B44BCB646}" type="slidenum">
              <a:rPr lang="en-US" smtClean="0"/>
              <a:pPr algn="r"/>
              <a:t>48</a:t>
            </a:fld>
            <a:endParaRPr lang="en-US" dirty="0"/>
          </a:p>
        </p:txBody>
      </p:sp>
      <p:pic>
        <p:nvPicPr>
          <p:cNvPr id="42" name="Picture 41"/>
          <p:cNvPicPr>
            <a:picLocks noChangeAspect="1"/>
          </p:cNvPicPr>
          <p:nvPr/>
        </p:nvPicPr>
        <p:blipFill>
          <a:blip r:embed="rId3"/>
          <a:stretch>
            <a:fillRect/>
          </a:stretch>
        </p:blipFill>
        <p:spPr>
          <a:xfrm>
            <a:off x="3939992" y="3048000"/>
            <a:ext cx="2689408" cy="228600"/>
          </a:xfrm>
          <a:prstGeom prst="rect">
            <a:avLst/>
          </a:prstGeom>
          <a:ln w="38100">
            <a:solidFill>
              <a:srgbClr val="00B0F0"/>
            </a:solidFill>
          </a:ln>
        </p:spPr>
      </p:pic>
      <p:grpSp>
        <p:nvGrpSpPr>
          <p:cNvPr id="5" name="Group 4"/>
          <p:cNvGrpSpPr/>
          <p:nvPr/>
        </p:nvGrpSpPr>
        <p:grpSpPr>
          <a:xfrm>
            <a:off x="1099308" y="3162300"/>
            <a:ext cx="6962235" cy="3499407"/>
            <a:chOff x="1099308" y="3162300"/>
            <a:chExt cx="6962235" cy="3499407"/>
          </a:xfrm>
        </p:grpSpPr>
        <p:pic>
          <p:nvPicPr>
            <p:cNvPr id="4" name="Picture 3"/>
            <p:cNvPicPr>
              <a:picLocks noChangeAspect="1"/>
            </p:cNvPicPr>
            <p:nvPr/>
          </p:nvPicPr>
          <p:blipFill>
            <a:blip r:embed="rId4"/>
            <a:stretch>
              <a:fillRect/>
            </a:stretch>
          </p:blipFill>
          <p:spPr>
            <a:xfrm>
              <a:off x="1099308" y="3162300"/>
              <a:ext cx="6962235" cy="3499407"/>
            </a:xfrm>
            <a:prstGeom prst="rect">
              <a:avLst/>
            </a:prstGeom>
          </p:spPr>
        </p:pic>
        <p:pic>
          <p:nvPicPr>
            <p:cNvPr id="3" name="Picture 2"/>
            <p:cNvPicPr>
              <a:picLocks noChangeAspect="1"/>
            </p:cNvPicPr>
            <p:nvPr/>
          </p:nvPicPr>
          <p:blipFill>
            <a:blip r:embed="rId5"/>
            <a:stretch>
              <a:fillRect/>
            </a:stretch>
          </p:blipFill>
          <p:spPr>
            <a:xfrm>
              <a:off x="1371600" y="5257800"/>
              <a:ext cx="45720" cy="54864"/>
            </a:xfrm>
            <a:prstGeom prst="rect">
              <a:avLst/>
            </a:prstGeom>
          </p:spPr>
        </p:pic>
        <p:pic>
          <p:nvPicPr>
            <p:cNvPr id="29" name="Picture 28"/>
            <p:cNvPicPr>
              <a:picLocks noChangeAspect="1"/>
            </p:cNvPicPr>
            <p:nvPr/>
          </p:nvPicPr>
          <p:blipFill>
            <a:blip r:embed="rId5"/>
            <a:stretch>
              <a:fillRect/>
            </a:stretch>
          </p:blipFill>
          <p:spPr>
            <a:xfrm>
              <a:off x="1371600" y="5638800"/>
              <a:ext cx="45720" cy="54864"/>
            </a:xfrm>
            <a:prstGeom prst="rect">
              <a:avLst/>
            </a:prstGeom>
          </p:spPr>
        </p:pic>
        <p:pic>
          <p:nvPicPr>
            <p:cNvPr id="30" name="Picture 29"/>
            <p:cNvPicPr>
              <a:picLocks noChangeAspect="1"/>
            </p:cNvPicPr>
            <p:nvPr/>
          </p:nvPicPr>
          <p:blipFill>
            <a:blip r:embed="rId5"/>
            <a:stretch>
              <a:fillRect/>
            </a:stretch>
          </p:blipFill>
          <p:spPr>
            <a:xfrm>
              <a:off x="1371600" y="6117336"/>
              <a:ext cx="45720" cy="54864"/>
            </a:xfrm>
            <a:prstGeom prst="rect">
              <a:avLst/>
            </a:prstGeom>
          </p:spPr>
        </p:pic>
        <p:pic>
          <p:nvPicPr>
            <p:cNvPr id="31" name="Picture 30"/>
            <p:cNvPicPr>
              <a:picLocks noChangeAspect="1"/>
            </p:cNvPicPr>
            <p:nvPr/>
          </p:nvPicPr>
          <p:blipFill>
            <a:blip r:embed="rId5"/>
            <a:stretch>
              <a:fillRect/>
            </a:stretch>
          </p:blipFill>
          <p:spPr>
            <a:xfrm>
              <a:off x="1371600" y="6498336"/>
              <a:ext cx="45720" cy="54864"/>
            </a:xfrm>
            <a:prstGeom prst="rect">
              <a:avLst/>
            </a:prstGeom>
          </p:spPr>
        </p:pic>
      </p:grpSp>
    </p:spTree>
    <p:extLst>
      <p:ext uri="{BB962C8B-B14F-4D97-AF65-F5344CB8AC3E}">
        <p14:creationId xmlns:p14="http://schemas.microsoft.com/office/powerpoint/2010/main" val="10568880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44" name="object 6"/>
          <p:cNvSpPr txBox="1"/>
          <p:nvPr/>
        </p:nvSpPr>
        <p:spPr>
          <a:xfrm>
            <a:off x="535940" y="2133600"/>
            <a:ext cx="7947659" cy="830997"/>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5" dirty="0">
                <a:solidFill>
                  <a:srgbClr val="091D5D"/>
                </a:solidFill>
                <a:latin typeface="Arial"/>
                <a:cs typeface="Arial"/>
              </a:rPr>
              <a:t>4</a:t>
            </a:r>
            <a:r>
              <a:rPr sz="1400" b="1" dirty="0" smtClean="0">
                <a:solidFill>
                  <a:srgbClr val="091D5D"/>
                </a:solidFill>
                <a:latin typeface="Arial"/>
                <a:cs typeface="Arial"/>
              </a:rPr>
              <a:t>:</a:t>
            </a:r>
            <a:r>
              <a:rPr lang="en-US" sz="1400" b="1" spc="-5" dirty="0" smtClean="0">
                <a:solidFill>
                  <a:srgbClr val="091D5D"/>
                </a:solidFill>
                <a:latin typeface="Arial"/>
                <a:cs typeface="Arial"/>
              </a:rPr>
              <a:t> Review and Approve</a:t>
            </a:r>
            <a:endParaRPr sz="1400" dirty="0">
              <a:latin typeface="Arial"/>
              <a:cs typeface="Arial"/>
            </a:endParaRPr>
          </a:p>
          <a:p>
            <a:pPr>
              <a:lnSpc>
                <a:spcPct val="100000"/>
              </a:lnSpc>
            </a:pPr>
            <a:endParaRPr lang="en-US" sz="1200" dirty="0" smtClean="0">
              <a:solidFill>
                <a:srgbClr val="091D5D"/>
              </a:solidFill>
              <a:latin typeface="Arial"/>
              <a:cs typeface="Arial"/>
            </a:endParaRPr>
          </a:p>
          <a:p>
            <a:r>
              <a:rPr lang="en-US" sz="1400" dirty="0">
                <a:solidFill>
                  <a:srgbClr val="091D5D"/>
                </a:solidFill>
                <a:latin typeface="Arial"/>
                <a:cs typeface="Arial"/>
              </a:rPr>
              <a:t>The system will display the </a:t>
            </a:r>
            <a:r>
              <a:rPr lang="en-US" sz="1400" dirty="0" smtClean="0">
                <a:solidFill>
                  <a:srgbClr val="091D5D"/>
                </a:solidFill>
                <a:latin typeface="Arial"/>
                <a:cs typeface="Arial"/>
              </a:rPr>
              <a:t>Progress Summary which the Provider revised and submitted. Review the form to validate that the requested revisions have been made.</a:t>
            </a:r>
            <a:endParaRPr lang="en-US" sz="1400" dirty="0">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49</a:t>
            </a:fld>
            <a:endParaRPr lang="en-US" dirty="0"/>
          </a:p>
        </p:txBody>
      </p:sp>
      <p:grpSp>
        <p:nvGrpSpPr>
          <p:cNvPr id="53" name="Group 52"/>
          <p:cNvGrpSpPr/>
          <p:nvPr/>
        </p:nvGrpSpPr>
        <p:grpSpPr>
          <a:xfrm>
            <a:off x="1990979" y="1176401"/>
            <a:ext cx="5162043" cy="880999"/>
            <a:chOff x="1447873" y="1176401"/>
            <a:chExt cx="5162043" cy="880999"/>
          </a:xfrm>
          <a:noFill/>
        </p:grpSpPr>
        <p:grpSp>
          <p:nvGrpSpPr>
            <p:cNvPr id="54" name="Group 53"/>
            <p:cNvGrpSpPr/>
            <p:nvPr/>
          </p:nvGrpSpPr>
          <p:grpSpPr>
            <a:xfrm>
              <a:off x="1447873" y="1177925"/>
              <a:ext cx="905745" cy="879475"/>
              <a:chOff x="1789176" y="1144524"/>
              <a:chExt cx="982980" cy="879475"/>
            </a:xfrm>
            <a:grpFill/>
          </p:grpSpPr>
          <p:sp>
            <p:nvSpPr>
              <p:cNvPr id="7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2"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55" name="Group 54"/>
            <p:cNvGrpSpPr/>
            <p:nvPr/>
          </p:nvGrpSpPr>
          <p:grpSpPr>
            <a:xfrm>
              <a:off x="2510192" y="1176401"/>
              <a:ext cx="912766" cy="879475"/>
              <a:chOff x="2971800" y="1143000"/>
              <a:chExt cx="990600" cy="879475"/>
            </a:xfrm>
            <a:grpFill/>
          </p:grpSpPr>
          <p:sp>
            <p:nvSpPr>
              <p:cNvPr id="6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0"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56" name="Group 55"/>
            <p:cNvGrpSpPr/>
            <p:nvPr/>
          </p:nvGrpSpPr>
          <p:grpSpPr>
            <a:xfrm>
              <a:off x="3579533" y="1176401"/>
              <a:ext cx="905745" cy="879475"/>
              <a:chOff x="4075176" y="1143000"/>
              <a:chExt cx="982980" cy="879475"/>
            </a:xfrm>
            <a:grpFill/>
          </p:grpSpPr>
          <p:sp>
            <p:nvSpPr>
              <p:cNvPr id="6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8"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to </a:t>
                </a:r>
                <a:r>
                  <a:rPr lang="en-US" sz="1000" spc="-10" dirty="0" smtClean="0">
                    <a:solidFill>
                      <a:srgbClr val="1F497D"/>
                    </a:solidFill>
                    <a:latin typeface="Arial"/>
                    <a:cs typeface="Arial"/>
                  </a:rPr>
                  <a:t>Submission Alert</a:t>
                </a:r>
                <a:endParaRPr lang="en-US" sz="1000" dirty="0">
                  <a:latin typeface="Arial"/>
                  <a:cs typeface="Arial"/>
                </a:endParaRPr>
              </a:p>
            </p:txBody>
          </p:sp>
        </p:grpSp>
        <p:grpSp>
          <p:nvGrpSpPr>
            <p:cNvPr id="57" name="Group 56"/>
            <p:cNvGrpSpPr/>
            <p:nvPr/>
          </p:nvGrpSpPr>
          <p:grpSpPr>
            <a:xfrm>
              <a:off x="4641852" y="1176401"/>
              <a:ext cx="905745" cy="879475"/>
              <a:chOff x="5218176" y="1143000"/>
              <a:chExt cx="982980" cy="879475"/>
            </a:xfrm>
            <a:grpFill/>
          </p:grpSpPr>
          <p:sp>
            <p:nvSpPr>
              <p:cNvPr id="6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6"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58" name="Group 57"/>
            <p:cNvGrpSpPr/>
            <p:nvPr/>
          </p:nvGrpSpPr>
          <p:grpSpPr>
            <a:xfrm>
              <a:off x="5704171" y="1176401"/>
              <a:ext cx="905745" cy="879475"/>
              <a:chOff x="6408420" y="1143000"/>
              <a:chExt cx="982980" cy="879475"/>
            </a:xfrm>
            <a:grpFill/>
          </p:grpSpPr>
          <p:sp>
            <p:nvSpPr>
              <p:cNvPr id="6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59" name="Straight Arrow Connector 58"/>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89" name="Picture 88"/>
          <p:cNvPicPr>
            <a:picLocks noChangeAspect="1"/>
          </p:cNvPicPr>
          <p:nvPr/>
        </p:nvPicPr>
        <p:blipFill rotWithShape="1">
          <a:blip r:embed="rId3"/>
          <a:srcRect t="19595"/>
          <a:stretch/>
        </p:blipFill>
        <p:spPr>
          <a:xfrm>
            <a:off x="228600" y="3401344"/>
            <a:ext cx="8686800" cy="3023387"/>
          </a:xfrm>
          <a:prstGeom prst="rect">
            <a:avLst/>
          </a:prstGeom>
          <a:ln>
            <a:solidFill>
              <a:schemeClr val="tx1"/>
            </a:solidFill>
          </a:ln>
        </p:spPr>
      </p:pic>
      <p:pic>
        <p:nvPicPr>
          <p:cNvPr id="29" name="Picture 28"/>
          <p:cNvPicPr>
            <a:picLocks noChangeAspect="1"/>
          </p:cNvPicPr>
          <p:nvPr/>
        </p:nvPicPr>
        <p:blipFill>
          <a:blip r:embed="rId4"/>
          <a:stretch>
            <a:fillRect/>
          </a:stretch>
        </p:blipFill>
        <p:spPr>
          <a:xfrm>
            <a:off x="2638762" y="3505200"/>
            <a:ext cx="1533333" cy="152381"/>
          </a:xfrm>
          <a:prstGeom prst="rect">
            <a:avLst/>
          </a:prstGeom>
        </p:spPr>
      </p:pic>
      <p:sp>
        <p:nvSpPr>
          <p:cNvPr id="33" name="object 26"/>
          <p:cNvSpPr/>
          <p:nvPr/>
        </p:nvSpPr>
        <p:spPr>
          <a:xfrm>
            <a:off x="304800" y="4191000"/>
            <a:ext cx="1905000" cy="3810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cxnSp>
        <p:nvCxnSpPr>
          <p:cNvPr id="34" name="Straight Arrow Connector 33"/>
          <p:cNvCxnSpPr/>
          <p:nvPr/>
        </p:nvCxnSpPr>
        <p:spPr>
          <a:xfrm flipV="1">
            <a:off x="762000" y="3886200"/>
            <a:ext cx="762000" cy="3048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5"/>
          <a:stretch>
            <a:fillRect/>
          </a:stretch>
        </p:blipFill>
        <p:spPr>
          <a:xfrm>
            <a:off x="1553486" y="3438829"/>
            <a:ext cx="7285714" cy="2428571"/>
          </a:xfrm>
          <a:prstGeom prst="rect">
            <a:avLst/>
          </a:prstGeom>
          <a:ln w="38100">
            <a:solidFill>
              <a:srgbClr val="00A1DE"/>
            </a:solidFill>
          </a:ln>
        </p:spPr>
      </p:pic>
    </p:spTree>
    <p:extLst>
      <p:ext uri="{BB962C8B-B14F-4D97-AF65-F5344CB8AC3E}">
        <p14:creationId xmlns:p14="http://schemas.microsoft.com/office/powerpoint/2010/main" val="981712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dirty="0" smtClean="0"/>
              <a:t>Progress Summary Workflow </a:t>
            </a:r>
            <a:endParaRPr spc="-5" dirty="0"/>
          </a:p>
        </p:txBody>
      </p:sp>
      <p:sp>
        <p:nvSpPr>
          <p:cNvPr id="7" name="object 4"/>
          <p:cNvSpPr txBox="1"/>
          <p:nvPr/>
        </p:nvSpPr>
        <p:spPr>
          <a:xfrm>
            <a:off x="267081" y="5181600"/>
            <a:ext cx="8609838" cy="1252715"/>
          </a:xfrm>
          <a:prstGeom prst="rect">
            <a:avLst/>
          </a:prstGeom>
          <a:ln w="19812">
            <a:solidFill>
              <a:srgbClr val="002776"/>
            </a:solidFill>
          </a:ln>
        </p:spPr>
        <p:txBody>
          <a:bodyPr vert="horz" wrap="square" lIns="0" tIns="0" rIns="0" bIns="0" rtlCol="0" anchor="ctr">
            <a:spAutoFit/>
          </a:bodyPr>
          <a:lstStyle/>
          <a:p>
            <a:pPr marL="697865" marR="330200" indent="-361315" algn="ctr">
              <a:lnSpc>
                <a:spcPct val="150000"/>
              </a:lnSpc>
            </a:pPr>
            <a:r>
              <a:rPr lang="en-US" sz="1400" b="1" spc="-15" dirty="0">
                <a:solidFill>
                  <a:schemeClr val="tx2"/>
                </a:solidFill>
                <a:latin typeface="Arial"/>
                <a:cs typeface="Arial"/>
              </a:rPr>
              <a:t>Per DDS </a:t>
            </a:r>
            <a:r>
              <a:rPr lang="en-US" sz="1400" b="1" spc="-15" dirty="0" smtClean="0">
                <a:solidFill>
                  <a:schemeClr val="tx2"/>
                </a:solidFill>
                <a:latin typeface="Arial"/>
                <a:cs typeface="Arial"/>
              </a:rPr>
              <a:t>Regulation </a:t>
            </a:r>
            <a:r>
              <a:rPr lang="en-US" sz="1400" b="1" spc="-15" dirty="0">
                <a:solidFill>
                  <a:schemeClr val="tx2"/>
                </a:solidFill>
                <a:latin typeface="Arial"/>
                <a:cs typeface="Arial"/>
              </a:rPr>
              <a:t>115 CMR 6.21.5 </a:t>
            </a:r>
            <a:r>
              <a:rPr lang="en-US" sz="1400" b="1" spc="-15" dirty="0" smtClean="0">
                <a:solidFill>
                  <a:schemeClr val="tx2"/>
                </a:solidFill>
                <a:latin typeface="Arial"/>
                <a:cs typeface="Arial"/>
              </a:rPr>
              <a:t>J </a:t>
            </a:r>
            <a:r>
              <a:rPr lang="en-US" sz="1400" b="1" spc="-15" dirty="0">
                <a:solidFill>
                  <a:schemeClr val="tx2"/>
                </a:solidFill>
                <a:latin typeface="Arial"/>
                <a:cs typeface="Arial"/>
              </a:rPr>
              <a:t>and </a:t>
            </a:r>
            <a:r>
              <a:rPr lang="en-US" sz="1400" b="1" spc="-15" dirty="0" smtClean="0">
                <a:solidFill>
                  <a:schemeClr val="tx2"/>
                </a:solidFill>
                <a:latin typeface="Arial"/>
                <a:cs typeface="Arial"/>
              </a:rPr>
              <a:t>Regulation 115 </a:t>
            </a:r>
            <a:r>
              <a:rPr lang="en-US" sz="1400" b="1" spc="-15" dirty="0">
                <a:solidFill>
                  <a:schemeClr val="tx2"/>
                </a:solidFill>
                <a:latin typeface="Arial"/>
                <a:cs typeface="Arial"/>
              </a:rPr>
              <a:t>CMR </a:t>
            </a:r>
            <a:r>
              <a:rPr lang="en-US" sz="1400" b="1" spc="-15" dirty="0" smtClean="0">
                <a:solidFill>
                  <a:schemeClr val="tx2"/>
                </a:solidFill>
                <a:latin typeface="Arial"/>
                <a:cs typeface="Arial"/>
              </a:rPr>
              <a:t>6.21.6, semi-annual and annual Progress Summaries are required as part of the ISP  process. Th</a:t>
            </a:r>
            <a:r>
              <a:rPr lang="en-US" sz="1400" b="1" spc="-10" dirty="0" smtClean="0">
                <a:solidFill>
                  <a:schemeClr val="tx2"/>
                </a:solidFill>
                <a:latin typeface="Arial"/>
                <a:cs typeface="Arial"/>
              </a:rPr>
              <a:t>e</a:t>
            </a:r>
            <a:r>
              <a:rPr lang="en-US" sz="1400" b="1" spc="10" dirty="0" smtClean="0">
                <a:solidFill>
                  <a:schemeClr val="tx2"/>
                </a:solidFill>
                <a:latin typeface="Arial"/>
                <a:cs typeface="Arial"/>
              </a:rPr>
              <a:t> </a:t>
            </a:r>
            <a:r>
              <a:rPr lang="en-US" sz="1400" b="1" spc="-10" dirty="0" smtClean="0">
                <a:solidFill>
                  <a:schemeClr val="tx2"/>
                </a:solidFill>
                <a:latin typeface="Arial"/>
                <a:cs typeface="Arial"/>
              </a:rPr>
              <a:t>ISP</a:t>
            </a:r>
            <a:r>
              <a:rPr lang="en-US" sz="1400" b="1" spc="-60" dirty="0" smtClean="0">
                <a:solidFill>
                  <a:schemeClr val="tx2"/>
                </a:solidFill>
                <a:latin typeface="Arial"/>
                <a:cs typeface="Arial"/>
              </a:rPr>
              <a:t> </a:t>
            </a:r>
            <a:r>
              <a:rPr lang="en-US" sz="1400" b="1" spc="-20" dirty="0" smtClean="0">
                <a:solidFill>
                  <a:schemeClr val="tx2"/>
                </a:solidFill>
                <a:latin typeface="Arial"/>
                <a:cs typeface="Arial"/>
              </a:rPr>
              <a:t>modu</a:t>
            </a:r>
            <a:r>
              <a:rPr lang="en-US" sz="1400" b="1" spc="-10" dirty="0" smtClean="0">
                <a:solidFill>
                  <a:schemeClr val="tx2"/>
                </a:solidFill>
                <a:latin typeface="Arial"/>
                <a:cs typeface="Arial"/>
              </a:rPr>
              <a:t>le</a:t>
            </a:r>
            <a:r>
              <a:rPr lang="en-US" sz="1400" b="1" spc="35" dirty="0" smtClean="0">
                <a:solidFill>
                  <a:schemeClr val="tx2"/>
                </a:solidFill>
                <a:latin typeface="Arial"/>
                <a:cs typeface="Arial"/>
              </a:rPr>
              <a:t> </a:t>
            </a:r>
            <a:r>
              <a:rPr lang="en-US" sz="1400" b="1" spc="-15" dirty="0" smtClean="0">
                <a:solidFill>
                  <a:schemeClr val="tx2"/>
                </a:solidFill>
                <a:latin typeface="Arial"/>
                <a:cs typeface="Arial"/>
              </a:rPr>
              <a:t>p</a:t>
            </a:r>
            <a:r>
              <a:rPr lang="en-US" sz="1400" b="1" spc="-10" dirty="0" smtClean="0">
                <a:solidFill>
                  <a:schemeClr val="tx2"/>
                </a:solidFill>
                <a:latin typeface="Arial"/>
                <a:cs typeface="Arial"/>
              </a:rPr>
              <a:t>r</a:t>
            </a:r>
            <a:r>
              <a:rPr lang="en-US" sz="1400" b="1" spc="-15" dirty="0" smtClean="0">
                <a:solidFill>
                  <a:schemeClr val="tx2"/>
                </a:solidFill>
                <a:latin typeface="Arial"/>
                <a:cs typeface="Arial"/>
              </a:rPr>
              <a:t>o</a:t>
            </a:r>
            <a:r>
              <a:rPr lang="en-US" sz="1400" b="1" spc="-10" dirty="0" smtClean="0">
                <a:solidFill>
                  <a:schemeClr val="tx2"/>
                </a:solidFill>
                <a:latin typeface="Arial"/>
                <a:cs typeface="Arial"/>
              </a:rPr>
              <a:t>vi</a:t>
            </a:r>
            <a:r>
              <a:rPr lang="en-US" sz="1400" b="1" spc="-15" dirty="0" smtClean="0">
                <a:solidFill>
                  <a:schemeClr val="tx2"/>
                </a:solidFill>
                <a:latin typeface="Arial"/>
                <a:cs typeface="Arial"/>
              </a:rPr>
              <a:t>d</a:t>
            </a:r>
            <a:r>
              <a:rPr lang="en-US" sz="1400" b="1" spc="-10" dirty="0" smtClean="0">
                <a:solidFill>
                  <a:schemeClr val="tx2"/>
                </a:solidFill>
                <a:latin typeface="Arial"/>
                <a:cs typeface="Arial"/>
              </a:rPr>
              <a:t>es</a:t>
            </a:r>
            <a:r>
              <a:rPr lang="en-US" sz="1400" b="1" spc="10" dirty="0" smtClean="0">
                <a:solidFill>
                  <a:schemeClr val="tx2"/>
                </a:solidFill>
                <a:latin typeface="Arial"/>
                <a:cs typeface="Arial"/>
              </a:rPr>
              <a:t> </a:t>
            </a:r>
            <a:r>
              <a:rPr lang="en-US" sz="1400" b="1" spc="-10" dirty="0" smtClean="0">
                <a:solidFill>
                  <a:schemeClr val="tx2"/>
                </a:solidFill>
                <a:latin typeface="Arial"/>
                <a:cs typeface="Arial"/>
              </a:rPr>
              <a:t>an</a:t>
            </a:r>
            <a:r>
              <a:rPr lang="en-US" sz="1400" b="1" spc="5" dirty="0" smtClean="0">
                <a:solidFill>
                  <a:schemeClr val="tx2"/>
                </a:solidFill>
                <a:latin typeface="Arial"/>
                <a:cs typeface="Arial"/>
              </a:rPr>
              <a:t> </a:t>
            </a:r>
            <a:r>
              <a:rPr lang="en-US" sz="1400" b="1" spc="-10" dirty="0" smtClean="0">
                <a:solidFill>
                  <a:schemeClr val="tx2"/>
                </a:solidFill>
                <a:latin typeface="Arial"/>
                <a:cs typeface="Arial"/>
              </a:rPr>
              <a:t>e</a:t>
            </a:r>
            <a:r>
              <a:rPr lang="en-US" sz="1400" b="1" spc="-40" dirty="0" smtClean="0">
                <a:solidFill>
                  <a:schemeClr val="tx2"/>
                </a:solidFill>
                <a:latin typeface="Arial"/>
                <a:cs typeface="Arial"/>
              </a:rPr>
              <a:t>f</a:t>
            </a:r>
            <a:r>
              <a:rPr lang="en-US" sz="1400" b="1" spc="-15" dirty="0" smtClean="0">
                <a:solidFill>
                  <a:schemeClr val="tx2"/>
                </a:solidFill>
                <a:latin typeface="Arial"/>
                <a:cs typeface="Arial"/>
              </a:rPr>
              <a:t>f</a:t>
            </a:r>
            <a:r>
              <a:rPr lang="en-US" sz="1400" b="1" spc="-10" dirty="0" smtClean="0">
                <a:solidFill>
                  <a:schemeClr val="tx2"/>
                </a:solidFill>
                <a:latin typeface="Arial"/>
                <a:cs typeface="Arial"/>
              </a:rPr>
              <a:t>icie</a:t>
            </a:r>
            <a:r>
              <a:rPr lang="en-US" sz="1400" b="1" spc="-15" dirty="0" smtClean="0">
                <a:solidFill>
                  <a:schemeClr val="tx2"/>
                </a:solidFill>
                <a:latin typeface="Arial"/>
                <a:cs typeface="Arial"/>
              </a:rPr>
              <a:t>n</a:t>
            </a:r>
            <a:r>
              <a:rPr lang="en-US" sz="1400" b="1" spc="-10" dirty="0" smtClean="0">
                <a:solidFill>
                  <a:schemeClr val="tx2"/>
                </a:solidFill>
                <a:latin typeface="Arial"/>
                <a:cs typeface="Arial"/>
              </a:rPr>
              <a:t>t</a:t>
            </a:r>
            <a:r>
              <a:rPr lang="en-US" sz="1400" b="1" spc="40" dirty="0" smtClean="0">
                <a:solidFill>
                  <a:schemeClr val="tx2"/>
                </a:solidFill>
                <a:latin typeface="Arial"/>
                <a:cs typeface="Arial"/>
              </a:rPr>
              <a:t> </a:t>
            </a:r>
            <a:r>
              <a:rPr lang="en-US" sz="1400" b="1" spc="-20" dirty="0" smtClean="0">
                <a:solidFill>
                  <a:schemeClr val="tx2"/>
                </a:solidFill>
                <a:latin typeface="Arial"/>
                <a:cs typeface="Arial"/>
              </a:rPr>
              <a:t>m</a:t>
            </a:r>
            <a:r>
              <a:rPr lang="en-US" sz="1400" b="1" spc="-10" dirty="0" smtClean="0">
                <a:solidFill>
                  <a:schemeClr val="tx2"/>
                </a:solidFill>
                <a:latin typeface="Arial"/>
                <a:cs typeface="Arial"/>
              </a:rPr>
              <a:t>ec</a:t>
            </a:r>
            <a:r>
              <a:rPr lang="en-US" sz="1400" b="1" spc="-15" dirty="0" smtClean="0">
                <a:solidFill>
                  <a:schemeClr val="tx2"/>
                </a:solidFill>
                <a:latin typeface="Arial"/>
                <a:cs typeface="Arial"/>
              </a:rPr>
              <a:t>h</a:t>
            </a:r>
            <a:r>
              <a:rPr lang="en-US" sz="1400" b="1" spc="-10" dirty="0" smtClean="0">
                <a:solidFill>
                  <a:schemeClr val="tx2"/>
                </a:solidFill>
                <a:latin typeface="Arial"/>
                <a:cs typeface="Arial"/>
              </a:rPr>
              <a:t>a</a:t>
            </a:r>
            <a:r>
              <a:rPr lang="en-US" sz="1400" b="1" spc="-15" dirty="0" smtClean="0">
                <a:solidFill>
                  <a:schemeClr val="tx2"/>
                </a:solidFill>
                <a:latin typeface="Arial"/>
                <a:cs typeface="Arial"/>
              </a:rPr>
              <a:t>n</a:t>
            </a:r>
            <a:r>
              <a:rPr lang="en-US" sz="1400" b="1" spc="-10" dirty="0" smtClean="0">
                <a:solidFill>
                  <a:schemeClr val="tx2"/>
                </a:solidFill>
                <a:latin typeface="Arial"/>
                <a:cs typeface="Arial"/>
              </a:rPr>
              <a:t>ism</a:t>
            </a:r>
            <a:r>
              <a:rPr lang="en-US" sz="1400" b="1" spc="20" dirty="0" smtClean="0">
                <a:solidFill>
                  <a:schemeClr val="tx2"/>
                </a:solidFill>
                <a:latin typeface="Arial"/>
                <a:cs typeface="Arial"/>
              </a:rPr>
              <a:t> </a:t>
            </a:r>
            <a:r>
              <a:rPr lang="en-US" sz="1400" b="1" spc="-15" dirty="0" smtClean="0">
                <a:solidFill>
                  <a:schemeClr val="tx2"/>
                </a:solidFill>
                <a:latin typeface="Arial"/>
                <a:cs typeface="Arial"/>
              </a:rPr>
              <a:t>fo</a:t>
            </a:r>
            <a:r>
              <a:rPr lang="en-US" sz="1400" b="1" spc="-10" dirty="0" smtClean="0">
                <a:solidFill>
                  <a:schemeClr val="tx2"/>
                </a:solidFill>
                <a:latin typeface="Arial"/>
                <a:cs typeface="Arial"/>
              </a:rPr>
              <a:t>r</a:t>
            </a:r>
            <a:r>
              <a:rPr lang="en-US" sz="1400" b="1" spc="25" dirty="0" smtClean="0">
                <a:solidFill>
                  <a:schemeClr val="tx2"/>
                </a:solidFill>
                <a:latin typeface="Arial"/>
                <a:cs typeface="Arial"/>
              </a:rPr>
              <a:t> </a:t>
            </a:r>
            <a:r>
              <a:rPr lang="en-US" sz="1400" b="1" spc="-10" dirty="0" smtClean="0">
                <a:solidFill>
                  <a:schemeClr val="tx2"/>
                </a:solidFill>
                <a:latin typeface="Arial"/>
                <a:cs typeface="Arial"/>
              </a:rPr>
              <a:t>s</a:t>
            </a:r>
            <a:r>
              <a:rPr lang="en-US" sz="1400" b="1" spc="-15" dirty="0" smtClean="0">
                <a:solidFill>
                  <a:schemeClr val="tx2"/>
                </a:solidFill>
                <a:latin typeface="Arial"/>
                <a:cs typeface="Arial"/>
              </a:rPr>
              <a:t>t</a:t>
            </a:r>
            <a:r>
              <a:rPr lang="en-US" sz="1400" b="1" spc="-10" dirty="0" smtClean="0">
                <a:solidFill>
                  <a:schemeClr val="tx2"/>
                </a:solidFill>
                <a:latin typeface="Arial"/>
                <a:cs typeface="Arial"/>
              </a:rPr>
              <a:t>rea</a:t>
            </a:r>
            <a:r>
              <a:rPr lang="en-US" sz="1400" b="1" spc="-20" dirty="0" smtClean="0">
                <a:solidFill>
                  <a:schemeClr val="tx2"/>
                </a:solidFill>
                <a:latin typeface="Arial"/>
                <a:cs typeface="Arial"/>
              </a:rPr>
              <a:t>m</a:t>
            </a:r>
            <a:r>
              <a:rPr lang="en-US" sz="1400" b="1" spc="-5" dirty="0" smtClean="0">
                <a:solidFill>
                  <a:schemeClr val="tx2"/>
                </a:solidFill>
                <a:latin typeface="Arial"/>
                <a:cs typeface="Arial"/>
              </a:rPr>
              <a:t>li</a:t>
            </a:r>
            <a:r>
              <a:rPr lang="en-US" sz="1400" b="1" spc="-15" dirty="0" smtClean="0">
                <a:solidFill>
                  <a:schemeClr val="tx2"/>
                </a:solidFill>
                <a:latin typeface="Arial"/>
                <a:cs typeface="Arial"/>
              </a:rPr>
              <a:t>n</a:t>
            </a:r>
            <a:r>
              <a:rPr lang="en-US" sz="1400" b="1" spc="-5" dirty="0" smtClean="0">
                <a:solidFill>
                  <a:schemeClr val="tx2"/>
                </a:solidFill>
                <a:latin typeface="Arial"/>
                <a:cs typeface="Arial"/>
              </a:rPr>
              <a:t>i</a:t>
            </a:r>
            <a:r>
              <a:rPr lang="en-US" sz="1400" b="1" spc="-15" dirty="0" smtClean="0">
                <a:solidFill>
                  <a:schemeClr val="tx2"/>
                </a:solidFill>
                <a:latin typeface="Arial"/>
                <a:cs typeface="Arial"/>
              </a:rPr>
              <a:t>n</a:t>
            </a:r>
            <a:r>
              <a:rPr lang="en-US" sz="1400" b="1" spc="-10" dirty="0" smtClean="0">
                <a:solidFill>
                  <a:schemeClr val="tx2"/>
                </a:solidFill>
                <a:latin typeface="Arial"/>
                <a:cs typeface="Arial"/>
              </a:rPr>
              <a:t>g</a:t>
            </a:r>
            <a:r>
              <a:rPr lang="en-US" sz="1400" b="1" spc="40" dirty="0" smtClean="0">
                <a:solidFill>
                  <a:schemeClr val="tx2"/>
                </a:solidFill>
                <a:latin typeface="Arial"/>
                <a:cs typeface="Arial"/>
              </a:rPr>
              <a:t> </a:t>
            </a:r>
            <a:r>
              <a:rPr lang="en-US" sz="1400" b="1" spc="-15" dirty="0" smtClean="0">
                <a:solidFill>
                  <a:schemeClr val="tx2"/>
                </a:solidFill>
                <a:latin typeface="Arial"/>
                <a:cs typeface="Arial"/>
              </a:rPr>
              <a:t>the submission process</a:t>
            </a:r>
            <a:r>
              <a:rPr lang="en-US" sz="1400" b="1" spc="-10" dirty="0" smtClean="0">
                <a:solidFill>
                  <a:schemeClr val="tx2"/>
                </a:solidFill>
                <a:latin typeface="Arial"/>
                <a:cs typeface="Arial"/>
              </a:rPr>
              <a:t>.  The SC has the option, after conferring with the provider agency, of requesting quarterly Progress Summaries.  </a:t>
            </a:r>
            <a:endParaRPr lang="en-US" sz="1400" b="1" spc="-10" dirty="0">
              <a:solidFill>
                <a:schemeClr val="tx2"/>
              </a:solidFill>
              <a:latin typeface="Arial"/>
              <a:cs typeface="Arial"/>
            </a:endParaRPr>
          </a:p>
        </p:txBody>
      </p:sp>
      <p:sp>
        <p:nvSpPr>
          <p:cNvPr id="8" name="object 5"/>
          <p:cNvSpPr/>
          <p:nvPr/>
        </p:nvSpPr>
        <p:spPr>
          <a:xfrm>
            <a:off x="1143761" y="1147900"/>
            <a:ext cx="7010400" cy="3395979"/>
          </a:xfrm>
          <a:custGeom>
            <a:avLst/>
            <a:gdLst/>
            <a:ahLst/>
            <a:cxnLst/>
            <a:rect l="l" t="t" r="r" b="b"/>
            <a:pathLst>
              <a:path w="7010400" h="3395979">
                <a:moveTo>
                  <a:pt x="0" y="1697736"/>
                </a:moveTo>
                <a:lnTo>
                  <a:pt x="11619" y="1558495"/>
                </a:lnTo>
                <a:lnTo>
                  <a:pt x="45877" y="1422355"/>
                </a:lnTo>
                <a:lnTo>
                  <a:pt x="101870" y="1289752"/>
                </a:lnTo>
                <a:lnTo>
                  <a:pt x="178696" y="1161122"/>
                </a:lnTo>
                <a:lnTo>
                  <a:pt x="275455" y="1036902"/>
                </a:lnTo>
                <a:lnTo>
                  <a:pt x="391243" y="917530"/>
                </a:lnTo>
                <a:lnTo>
                  <a:pt x="525158" y="803443"/>
                </a:lnTo>
                <a:lnTo>
                  <a:pt x="676298" y="695077"/>
                </a:lnTo>
                <a:lnTo>
                  <a:pt x="843762" y="592869"/>
                </a:lnTo>
                <a:lnTo>
                  <a:pt x="1026647" y="497257"/>
                </a:lnTo>
                <a:lnTo>
                  <a:pt x="1224051" y="408677"/>
                </a:lnTo>
                <a:lnTo>
                  <a:pt x="1435072" y="327566"/>
                </a:lnTo>
                <a:lnTo>
                  <a:pt x="1658807" y="254361"/>
                </a:lnTo>
                <a:lnTo>
                  <a:pt x="1894356" y="189499"/>
                </a:lnTo>
                <a:lnTo>
                  <a:pt x="2140815" y="133417"/>
                </a:lnTo>
                <a:lnTo>
                  <a:pt x="2397283" y="86552"/>
                </a:lnTo>
                <a:lnTo>
                  <a:pt x="2662858" y="49341"/>
                </a:lnTo>
                <a:lnTo>
                  <a:pt x="2936637" y="22220"/>
                </a:lnTo>
                <a:lnTo>
                  <a:pt x="3217718" y="5627"/>
                </a:lnTo>
                <a:lnTo>
                  <a:pt x="3505200" y="0"/>
                </a:lnTo>
                <a:lnTo>
                  <a:pt x="3792681" y="5627"/>
                </a:lnTo>
                <a:lnTo>
                  <a:pt x="4073762" y="22220"/>
                </a:lnTo>
                <a:lnTo>
                  <a:pt x="4347541" y="49341"/>
                </a:lnTo>
                <a:lnTo>
                  <a:pt x="4613116" y="86552"/>
                </a:lnTo>
                <a:lnTo>
                  <a:pt x="4869584" y="133417"/>
                </a:lnTo>
                <a:lnTo>
                  <a:pt x="5116043" y="189499"/>
                </a:lnTo>
                <a:lnTo>
                  <a:pt x="5351592" y="254361"/>
                </a:lnTo>
                <a:lnTo>
                  <a:pt x="5575327" y="327566"/>
                </a:lnTo>
                <a:lnTo>
                  <a:pt x="5786348" y="408677"/>
                </a:lnTo>
                <a:lnTo>
                  <a:pt x="5983752" y="497257"/>
                </a:lnTo>
                <a:lnTo>
                  <a:pt x="6166637" y="592869"/>
                </a:lnTo>
                <a:lnTo>
                  <a:pt x="6334101" y="695077"/>
                </a:lnTo>
                <a:lnTo>
                  <a:pt x="6485241" y="803443"/>
                </a:lnTo>
                <a:lnTo>
                  <a:pt x="6619156" y="917530"/>
                </a:lnTo>
                <a:lnTo>
                  <a:pt x="6734944" y="1036902"/>
                </a:lnTo>
                <a:lnTo>
                  <a:pt x="6831703" y="1161122"/>
                </a:lnTo>
                <a:lnTo>
                  <a:pt x="6908529" y="1289752"/>
                </a:lnTo>
                <a:lnTo>
                  <a:pt x="6964522" y="1422355"/>
                </a:lnTo>
                <a:lnTo>
                  <a:pt x="6998780" y="1558495"/>
                </a:lnTo>
                <a:lnTo>
                  <a:pt x="7010400" y="1697736"/>
                </a:lnTo>
                <a:lnTo>
                  <a:pt x="6998780" y="1836976"/>
                </a:lnTo>
                <a:lnTo>
                  <a:pt x="6964522" y="1973116"/>
                </a:lnTo>
                <a:lnTo>
                  <a:pt x="6908529" y="2105719"/>
                </a:lnTo>
                <a:lnTo>
                  <a:pt x="6831703" y="2234349"/>
                </a:lnTo>
                <a:lnTo>
                  <a:pt x="6734944" y="2358569"/>
                </a:lnTo>
                <a:lnTo>
                  <a:pt x="6619156" y="2477941"/>
                </a:lnTo>
                <a:lnTo>
                  <a:pt x="6485241" y="2592028"/>
                </a:lnTo>
                <a:lnTo>
                  <a:pt x="6334101" y="2700394"/>
                </a:lnTo>
                <a:lnTo>
                  <a:pt x="6166637" y="2802602"/>
                </a:lnTo>
                <a:lnTo>
                  <a:pt x="5983752" y="2898214"/>
                </a:lnTo>
                <a:lnTo>
                  <a:pt x="5786348" y="2986794"/>
                </a:lnTo>
                <a:lnTo>
                  <a:pt x="5575327" y="3067905"/>
                </a:lnTo>
                <a:lnTo>
                  <a:pt x="5351592" y="3141110"/>
                </a:lnTo>
                <a:lnTo>
                  <a:pt x="5116043" y="3205972"/>
                </a:lnTo>
                <a:lnTo>
                  <a:pt x="4869584" y="3262054"/>
                </a:lnTo>
                <a:lnTo>
                  <a:pt x="4613116" y="3308919"/>
                </a:lnTo>
                <a:lnTo>
                  <a:pt x="4347541" y="3346130"/>
                </a:lnTo>
                <a:lnTo>
                  <a:pt x="4073762" y="3373251"/>
                </a:lnTo>
                <a:lnTo>
                  <a:pt x="3792681" y="3389844"/>
                </a:lnTo>
                <a:lnTo>
                  <a:pt x="3505200" y="3395472"/>
                </a:lnTo>
                <a:lnTo>
                  <a:pt x="3217718" y="3389844"/>
                </a:lnTo>
                <a:lnTo>
                  <a:pt x="2936637" y="3373251"/>
                </a:lnTo>
                <a:lnTo>
                  <a:pt x="2662858" y="3346130"/>
                </a:lnTo>
                <a:lnTo>
                  <a:pt x="2397283" y="3308919"/>
                </a:lnTo>
                <a:lnTo>
                  <a:pt x="2140815" y="3262054"/>
                </a:lnTo>
                <a:lnTo>
                  <a:pt x="1894356" y="3205972"/>
                </a:lnTo>
                <a:lnTo>
                  <a:pt x="1658807" y="3141110"/>
                </a:lnTo>
                <a:lnTo>
                  <a:pt x="1435072" y="3067905"/>
                </a:lnTo>
                <a:lnTo>
                  <a:pt x="1224051" y="2986794"/>
                </a:lnTo>
                <a:lnTo>
                  <a:pt x="1026647" y="2898214"/>
                </a:lnTo>
                <a:lnTo>
                  <a:pt x="843762" y="2802602"/>
                </a:lnTo>
                <a:lnTo>
                  <a:pt x="676298" y="2700394"/>
                </a:lnTo>
                <a:lnTo>
                  <a:pt x="525158" y="2592028"/>
                </a:lnTo>
                <a:lnTo>
                  <a:pt x="391243" y="2477941"/>
                </a:lnTo>
                <a:lnTo>
                  <a:pt x="275455" y="2358569"/>
                </a:lnTo>
                <a:lnTo>
                  <a:pt x="178696" y="2234349"/>
                </a:lnTo>
                <a:lnTo>
                  <a:pt x="101870" y="2105719"/>
                </a:lnTo>
                <a:lnTo>
                  <a:pt x="45877" y="1973116"/>
                </a:lnTo>
                <a:lnTo>
                  <a:pt x="11619" y="1836976"/>
                </a:lnTo>
                <a:lnTo>
                  <a:pt x="0" y="1697736"/>
                </a:lnTo>
                <a:close/>
              </a:path>
            </a:pathLst>
          </a:custGeom>
          <a:ln w="25908">
            <a:solidFill>
              <a:srgbClr val="72C7E7"/>
            </a:solidFill>
          </a:ln>
        </p:spPr>
        <p:txBody>
          <a:bodyPr wrap="square" lIns="0" tIns="0" rIns="0" bIns="0" rtlCol="0"/>
          <a:lstStyle/>
          <a:p>
            <a:endParaRPr dirty="0"/>
          </a:p>
        </p:txBody>
      </p:sp>
      <p:sp>
        <p:nvSpPr>
          <p:cNvPr id="15" name="object 12"/>
          <p:cNvSpPr/>
          <p:nvPr/>
        </p:nvSpPr>
        <p:spPr>
          <a:xfrm>
            <a:off x="3238499" y="914400"/>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a:ln w="28575">
            <a:solidFill>
              <a:srgbClr val="002060"/>
            </a:solidFill>
          </a:ln>
        </p:spPr>
        <p:txBody>
          <a:bodyPr wrap="square" lIns="0" tIns="0" rIns="0" bIns="0" rtlCol="0" anchor="ctr"/>
          <a:lstStyle/>
          <a:p>
            <a:pPr algn="ctr"/>
            <a:r>
              <a:rPr lang="en-US" sz="1600" dirty="0">
                <a:solidFill>
                  <a:schemeClr val="bg1"/>
                </a:solidFill>
                <a:latin typeface="Arial" panose="020B0604020202020204" pitchFamily="34" charset="0"/>
                <a:cs typeface="Arial" panose="020B0604020202020204" pitchFamily="34" charset="0"/>
              </a:rPr>
              <a:t>ISP Meeting is Held</a:t>
            </a:r>
          </a:p>
        </p:txBody>
      </p:sp>
      <p:sp>
        <p:nvSpPr>
          <p:cNvPr id="24" name="object 21"/>
          <p:cNvSpPr/>
          <p:nvPr/>
        </p:nvSpPr>
        <p:spPr>
          <a:xfrm>
            <a:off x="4121693" y="4412381"/>
            <a:ext cx="281305" cy="274320"/>
          </a:xfrm>
          <a:custGeom>
            <a:avLst/>
            <a:gdLst/>
            <a:ahLst/>
            <a:cxnLst/>
            <a:rect l="l" t="t" r="r" b="b"/>
            <a:pathLst>
              <a:path w="281304" h="274320">
                <a:moveTo>
                  <a:pt x="280860" y="0"/>
                </a:moveTo>
                <a:lnTo>
                  <a:pt x="0" y="123215"/>
                </a:lnTo>
                <a:lnTo>
                  <a:pt x="267081" y="273977"/>
                </a:lnTo>
                <a:lnTo>
                  <a:pt x="280860" y="0"/>
                </a:lnTo>
                <a:close/>
              </a:path>
            </a:pathLst>
          </a:custGeom>
          <a:solidFill>
            <a:srgbClr val="002776"/>
          </a:solidFill>
        </p:spPr>
        <p:txBody>
          <a:bodyPr wrap="square" lIns="0" tIns="0" rIns="0" bIns="0" rtlCol="0"/>
          <a:lstStyle/>
          <a:p>
            <a:endParaRPr dirty="0"/>
          </a:p>
        </p:txBody>
      </p:sp>
      <p:sp>
        <p:nvSpPr>
          <p:cNvPr id="25" name="object 22"/>
          <p:cNvSpPr/>
          <p:nvPr/>
        </p:nvSpPr>
        <p:spPr>
          <a:xfrm>
            <a:off x="4121693" y="4412381"/>
            <a:ext cx="281305" cy="274320"/>
          </a:xfrm>
          <a:custGeom>
            <a:avLst/>
            <a:gdLst/>
            <a:ahLst/>
            <a:cxnLst/>
            <a:rect l="l" t="t" r="r" b="b"/>
            <a:pathLst>
              <a:path w="281304" h="274320">
                <a:moveTo>
                  <a:pt x="267081" y="273977"/>
                </a:moveTo>
                <a:lnTo>
                  <a:pt x="0" y="123215"/>
                </a:lnTo>
                <a:lnTo>
                  <a:pt x="280860" y="0"/>
                </a:lnTo>
                <a:lnTo>
                  <a:pt x="267081" y="273977"/>
                </a:lnTo>
                <a:close/>
              </a:path>
            </a:pathLst>
          </a:custGeom>
          <a:ln w="25400">
            <a:solidFill>
              <a:srgbClr val="002776"/>
            </a:solidFill>
          </a:ln>
        </p:spPr>
        <p:txBody>
          <a:bodyPr wrap="square" lIns="0" tIns="0" rIns="0" bIns="0" rtlCol="0"/>
          <a:lstStyle/>
          <a:p>
            <a:endParaRPr dirty="0"/>
          </a:p>
        </p:txBody>
      </p:sp>
      <p:sp>
        <p:nvSpPr>
          <p:cNvPr id="26" name="object 23"/>
          <p:cNvSpPr/>
          <p:nvPr/>
        </p:nvSpPr>
        <p:spPr>
          <a:xfrm>
            <a:off x="7694150" y="1974917"/>
            <a:ext cx="272415" cy="302895"/>
          </a:xfrm>
          <a:custGeom>
            <a:avLst/>
            <a:gdLst/>
            <a:ahLst/>
            <a:cxnLst/>
            <a:rect l="l" t="t" r="r" b="b"/>
            <a:pathLst>
              <a:path w="272415" h="302894">
                <a:moveTo>
                  <a:pt x="222237" y="0"/>
                </a:moveTo>
                <a:lnTo>
                  <a:pt x="0" y="160807"/>
                </a:lnTo>
                <a:lnTo>
                  <a:pt x="271932" y="302641"/>
                </a:lnTo>
                <a:lnTo>
                  <a:pt x="222237" y="0"/>
                </a:lnTo>
                <a:close/>
              </a:path>
            </a:pathLst>
          </a:custGeom>
          <a:solidFill>
            <a:srgbClr val="002776"/>
          </a:solidFill>
        </p:spPr>
        <p:txBody>
          <a:bodyPr wrap="square" lIns="0" tIns="0" rIns="0" bIns="0" rtlCol="0"/>
          <a:lstStyle/>
          <a:p>
            <a:endParaRPr dirty="0"/>
          </a:p>
        </p:txBody>
      </p:sp>
      <p:sp>
        <p:nvSpPr>
          <p:cNvPr id="27" name="object 24"/>
          <p:cNvSpPr/>
          <p:nvPr/>
        </p:nvSpPr>
        <p:spPr>
          <a:xfrm>
            <a:off x="7694148" y="1974917"/>
            <a:ext cx="272415" cy="302895"/>
          </a:xfrm>
          <a:custGeom>
            <a:avLst/>
            <a:gdLst/>
            <a:ahLst/>
            <a:cxnLst/>
            <a:rect l="l" t="t" r="r" b="b"/>
            <a:pathLst>
              <a:path w="272415" h="302894">
                <a:moveTo>
                  <a:pt x="222237" y="0"/>
                </a:moveTo>
                <a:lnTo>
                  <a:pt x="271932" y="302641"/>
                </a:lnTo>
                <a:lnTo>
                  <a:pt x="0" y="160807"/>
                </a:lnTo>
                <a:lnTo>
                  <a:pt x="222237" y="0"/>
                </a:lnTo>
                <a:close/>
              </a:path>
            </a:pathLst>
          </a:custGeom>
          <a:ln w="25400">
            <a:solidFill>
              <a:srgbClr val="002776"/>
            </a:solidFill>
          </a:ln>
        </p:spPr>
        <p:txBody>
          <a:bodyPr wrap="square" lIns="0" tIns="0" rIns="0" bIns="0" rtlCol="0"/>
          <a:lstStyle/>
          <a:p>
            <a:endParaRPr dirty="0"/>
          </a:p>
        </p:txBody>
      </p:sp>
      <p:sp>
        <p:nvSpPr>
          <p:cNvPr id="28" name="object 25"/>
          <p:cNvSpPr/>
          <p:nvPr/>
        </p:nvSpPr>
        <p:spPr>
          <a:xfrm>
            <a:off x="7010400" y="3823027"/>
            <a:ext cx="285750" cy="295910"/>
          </a:xfrm>
          <a:custGeom>
            <a:avLst/>
            <a:gdLst/>
            <a:ahLst/>
            <a:cxnLst/>
            <a:rect l="l" t="t" r="r" b="b"/>
            <a:pathLst>
              <a:path w="285750" h="295910">
                <a:moveTo>
                  <a:pt x="80924" y="0"/>
                </a:moveTo>
                <a:lnTo>
                  <a:pt x="0" y="295833"/>
                </a:lnTo>
                <a:lnTo>
                  <a:pt x="285216" y="183083"/>
                </a:lnTo>
                <a:lnTo>
                  <a:pt x="80924" y="0"/>
                </a:lnTo>
                <a:close/>
              </a:path>
            </a:pathLst>
          </a:custGeom>
          <a:solidFill>
            <a:srgbClr val="002776"/>
          </a:solidFill>
        </p:spPr>
        <p:txBody>
          <a:bodyPr wrap="square" lIns="0" tIns="0" rIns="0" bIns="0" rtlCol="0"/>
          <a:lstStyle/>
          <a:p>
            <a:endParaRPr dirty="0"/>
          </a:p>
        </p:txBody>
      </p:sp>
      <p:sp>
        <p:nvSpPr>
          <p:cNvPr id="29" name="object 26"/>
          <p:cNvSpPr/>
          <p:nvPr/>
        </p:nvSpPr>
        <p:spPr>
          <a:xfrm>
            <a:off x="7010400" y="3823029"/>
            <a:ext cx="285750" cy="295910"/>
          </a:xfrm>
          <a:custGeom>
            <a:avLst/>
            <a:gdLst/>
            <a:ahLst/>
            <a:cxnLst/>
            <a:rect l="l" t="t" r="r" b="b"/>
            <a:pathLst>
              <a:path w="285750" h="295910">
                <a:moveTo>
                  <a:pt x="285216" y="183083"/>
                </a:moveTo>
                <a:lnTo>
                  <a:pt x="0" y="295833"/>
                </a:lnTo>
                <a:lnTo>
                  <a:pt x="80924" y="0"/>
                </a:lnTo>
                <a:lnTo>
                  <a:pt x="285216" y="183083"/>
                </a:lnTo>
                <a:close/>
              </a:path>
            </a:pathLst>
          </a:custGeom>
          <a:ln w="25400">
            <a:solidFill>
              <a:srgbClr val="002776"/>
            </a:solidFill>
          </a:ln>
        </p:spPr>
        <p:txBody>
          <a:bodyPr wrap="square" lIns="0" tIns="0" rIns="0" bIns="0" rtlCol="0"/>
          <a:lstStyle/>
          <a:p>
            <a:endParaRPr dirty="0"/>
          </a:p>
        </p:txBody>
      </p:sp>
      <p:sp>
        <p:nvSpPr>
          <p:cNvPr id="30" name="object 27"/>
          <p:cNvSpPr/>
          <p:nvPr/>
        </p:nvSpPr>
        <p:spPr>
          <a:xfrm>
            <a:off x="1196379" y="3160844"/>
            <a:ext cx="248285" cy="306705"/>
          </a:xfrm>
          <a:custGeom>
            <a:avLst/>
            <a:gdLst/>
            <a:ahLst/>
            <a:cxnLst/>
            <a:rect l="l" t="t" r="r" b="b"/>
            <a:pathLst>
              <a:path w="248284" h="306704">
                <a:moveTo>
                  <a:pt x="0" y="0"/>
                </a:moveTo>
                <a:lnTo>
                  <a:pt x="3975" y="306679"/>
                </a:lnTo>
                <a:lnTo>
                  <a:pt x="247726" y="180835"/>
                </a:lnTo>
                <a:lnTo>
                  <a:pt x="0" y="0"/>
                </a:lnTo>
                <a:close/>
              </a:path>
            </a:pathLst>
          </a:custGeom>
          <a:solidFill>
            <a:srgbClr val="002776"/>
          </a:solidFill>
        </p:spPr>
        <p:txBody>
          <a:bodyPr wrap="square" lIns="0" tIns="0" rIns="0" bIns="0" rtlCol="0"/>
          <a:lstStyle/>
          <a:p>
            <a:endParaRPr dirty="0"/>
          </a:p>
        </p:txBody>
      </p:sp>
      <p:sp>
        <p:nvSpPr>
          <p:cNvPr id="32" name="object 28"/>
          <p:cNvSpPr/>
          <p:nvPr/>
        </p:nvSpPr>
        <p:spPr>
          <a:xfrm>
            <a:off x="1196379" y="3160844"/>
            <a:ext cx="248285" cy="306705"/>
          </a:xfrm>
          <a:custGeom>
            <a:avLst/>
            <a:gdLst/>
            <a:ahLst/>
            <a:cxnLst/>
            <a:rect l="l" t="t" r="r" b="b"/>
            <a:pathLst>
              <a:path w="248284" h="306704">
                <a:moveTo>
                  <a:pt x="3975" y="306679"/>
                </a:moveTo>
                <a:lnTo>
                  <a:pt x="0" y="0"/>
                </a:lnTo>
                <a:lnTo>
                  <a:pt x="247726" y="180835"/>
                </a:lnTo>
                <a:lnTo>
                  <a:pt x="3975" y="306679"/>
                </a:lnTo>
                <a:close/>
              </a:path>
            </a:pathLst>
          </a:custGeom>
          <a:ln w="25400">
            <a:solidFill>
              <a:srgbClr val="002776"/>
            </a:solidFill>
          </a:ln>
        </p:spPr>
        <p:txBody>
          <a:bodyPr wrap="square" lIns="0" tIns="0" rIns="0" bIns="0" rtlCol="0"/>
          <a:lstStyle/>
          <a:p>
            <a:endParaRPr dirty="0"/>
          </a:p>
        </p:txBody>
      </p:sp>
      <p:sp>
        <p:nvSpPr>
          <p:cNvPr id="33" name="object 29"/>
          <p:cNvSpPr/>
          <p:nvPr/>
        </p:nvSpPr>
        <p:spPr>
          <a:xfrm>
            <a:off x="2928772" y="1258290"/>
            <a:ext cx="305435" cy="256540"/>
          </a:xfrm>
          <a:custGeom>
            <a:avLst/>
            <a:gdLst/>
            <a:ahLst/>
            <a:cxnLst/>
            <a:rect l="l" t="t" r="r" b="b"/>
            <a:pathLst>
              <a:path w="305435" h="256539">
                <a:moveTo>
                  <a:pt x="0" y="0"/>
                </a:moveTo>
                <a:lnTo>
                  <a:pt x="97967" y="256235"/>
                </a:lnTo>
                <a:lnTo>
                  <a:pt x="305219" y="30149"/>
                </a:lnTo>
                <a:lnTo>
                  <a:pt x="0" y="0"/>
                </a:lnTo>
                <a:close/>
              </a:path>
            </a:pathLst>
          </a:custGeom>
          <a:solidFill>
            <a:srgbClr val="002776"/>
          </a:solidFill>
        </p:spPr>
        <p:txBody>
          <a:bodyPr wrap="square" lIns="0" tIns="0" rIns="0" bIns="0" rtlCol="0"/>
          <a:lstStyle/>
          <a:p>
            <a:endParaRPr dirty="0"/>
          </a:p>
        </p:txBody>
      </p:sp>
      <p:sp>
        <p:nvSpPr>
          <p:cNvPr id="34" name="object 30"/>
          <p:cNvSpPr/>
          <p:nvPr/>
        </p:nvSpPr>
        <p:spPr>
          <a:xfrm>
            <a:off x="2928773" y="1258290"/>
            <a:ext cx="305435" cy="256540"/>
          </a:xfrm>
          <a:custGeom>
            <a:avLst/>
            <a:gdLst/>
            <a:ahLst/>
            <a:cxnLst/>
            <a:rect l="l" t="t" r="r" b="b"/>
            <a:pathLst>
              <a:path w="305435" h="256539">
                <a:moveTo>
                  <a:pt x="0" y="0"/>
                </a:moveTo>
                <a:lnTo>
                  <a:pt x="305219" y="30149"/>
                </a:lnTo>
                <a:lnTo>
                  <a:pt x="97967" y="256235"/>
                </a:lnTo>
                <a:lnTo>
                  <a:pt x="0" y="0"/>
                </a:lnTo>
                <a:close/>
              </a:path>
            </a:pathLst>
          </a:custGeom>
          <a:ln w="25400">
            <a:solidFill>
              <a:srgbClr val="002776"/>
            </a:solidFill>
          </a:ln>
        </p:spPr>
        <p:txBody>
          <a:bodyPr wrap="square" lIns="0" tIns="0" rIns="0" bIns="0" rtlCol="0"/>
          <a:lstStyle/>
          <a:p>
            <a:endParaRPr dirty="0"/>
          </a:p>
        </p:txBody>
      </p:sp>
      <p:sp>
        <p:nvSpPr>
          <p:cNvPr id="4" name="Slide Number Placeholder 3"/>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5</a:t>
            </a:fld>
            <a:endParaRPr lang="en-US" dirty="0"/>
          </a:p>
        </p:txBody>
      </p:sp>
      <p:sp>
        <p:nvSpPr>
          <p:cNvPr id="36" name="object 12"/>
          <p:cNvSpPr/>
          <p:nvPr/>
        </p:nvSpPr>
        <p:spPr>
          <a:xfrm>
            <a:off x="6137866" y="2320268"/>
            <a:ext cx="2801156" cy="960471"/>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a:ln w="28575">
            <a:solidFill>
              <a:srgbClr val="002060"/>
            </a:solidFill>
          </a:ln>
        </p:spPr>
        <p:txBody>
          <a:bodyPr wrap="square" lIns="91440" tIns="91440" rIns="91440" bIns="91440" rtlCol="0" anchor="ctr"/>
          <a:lstStyle/>
          <a:p>
            <a:pPr algn="ctr"/>
            <a:r>
              <a:rPr lang="en-US" sz="1600" spc="-10" dirty="0">
                <a:solidFill>
                  <a:srgbClr val="FFFFFF"/>
                </a:solidFill>
                <a:latin typeface="Arial"/>
                <a:cs typeface="Arial"/>
              </a:rPr>
              <a:t>Objectives are approved, included in ISP and frequency is selected by SC</a:t>
            </a:r>
            <a:endParaRPr lang="en-US" sz="1600" dirty="0">
              <a:solidFill>
                <a:schemeClr val="bg1"/>
              </a:solidFill>
              <a:latin typeface="Arial" panose="020B0604020202020204" pitchFamily="34" charset="0"/>
              <a:cs typeface="Arial" panose="020B0604020202020204" pitchFamily="34" charset="0"/>
            </a:endParaRPr>
          </a:p>
        </p:txBody>
      </p:sp>
      <p:sp>
        <p:nvSpPr>
          <p:cNvPr id="37" name="object 12"/>
          <p:cNvSpPr/>
          <p:nvPr/>
        </p:nvSpPr>
        <p:spPr>
          <a:xfrm>
            <a:off x="152400" y="2345004"/>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a:ln w="28575">
            <a:solidFill>
              <a:srgbClr val="002060"/>
            </a:solidFill>
          </a:ln>
        </p:spPr>
        <p:txBody>
          <a:bodyPr wrap="square" lIns="0" tIns="0" rIns="0" bIns="0" rtlCol="0" anchor="ctr"/>
          <a:lstStyle/>
          <a:p>
            <a:pPr algn="ctr"/>
            <a:r>
              <a:rPr lang="en-US" sz="1600" spc="-10" dirty="0" smtClean="0">
                <a:solidFill>
                  <a:srgbClr val="FFFFFF"/>
                </a:solidFill>
                <a:latin typeface="Arial"/>
                <a:cs typeface="Arial"/>
              </a:rPr>
              <a:t>Progress Summaries </a:t>
            </a:r>
            <a:r>
              <a:rPr lang="en-US" sz="1600" spc="-10" dirty="0">
                <a:solidFill>
                  <a:srgbClr val="FFFFFF"/>
                </a:solidFill>
                <a:latin typeface="Arial"/>
                <a:cs typeface="Arial"/>
              </a:rPr>
              <a:t>due at annual </a:t>
            </a:r>
            <a:r>
              <a:rPr lang="en-US" sz="1600" spc="-10" dirty="0" smtClean="0">
                <a:solidFill>
                  <a:srgbClr val="FFFFFF"/>
                </a:solidFill>
                <a:latin typeface="Arial"/>
                <a:cs typeface="Arial"/>
              </a:rPr>
              <a:t>ISP</a:t>
            </a:r>
            <a:endParaRPr lang="en-US" sz="1600" dirty="0">
              <a:latin typeface="Arial"/>
              <a:cs typeface="Arial"/>
            </a:endParaRPr>
          </a:p>
        </p:txBody>
      </p:sp>
      <p:sp>
        <p:nvSpPr>
          <p:cNvPr id="38" name="object 12"/>
          <p:cNvSpPr/>
          <p:nvPr/>
        </p:nvSpPr>
        <p:spPr>
          <a:xfrm>
            <a:off x="1378707" y="4118939"/>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a:ln w="28575">
            <a:solidFill>
              <a:srgbClr val="002060"/>
            </a:solidFill>
          </a:ln>
        </p:spPr>
        <p:txBody>
          <a:bodyPr wrap="square" lIns="0" tIns="0" rIns="0" bIns="0" rtlCol="0" anchor="ctr"/>
          <a:lstStyle/>
          <a:p>
            <a:pPr algn="ctr"/>
            <a:r>
              <a:rPr lang="en-US" sz="1600" spc="-15" dirty="0" smtClean="0">
                <a:solidFill>
                  <a:srgbClr val="FFFFFF"/>
                </a:solidFill>
                <a:latin typeface="Arial"/>
                <a:cs typeface="Arial"/>
              </a:rPr>
              <a:t>Progress Summaries </a:t>
            </a:r>
            <a:r>
              <a:rPr lang="en-US" sz="1600" spc="-15" dirty="0">
                <a:solidFill>
                  <a:srgbClr val="FFFFFF"/>
                </a:solidFill>
                <a:latin typeface="Arial"/>
                <a:cs typeface="Arial"/>
              </a:rPr>
              <a:t>due at semi- annual review </a:t>
            </a:r>
            <a:endParaRPr lang="en-US" sz="1600" dirty="0">
              <a:latin typeface="Arial"/>
              <a:cs typeface="Arial"/>
            </a:endParaRPr>
          </a:p>
        </p:txBody>
      </p:sp>
      <p:sp>
        <p:nvSpPr>
          <p:cNvPr id="39" name="object 12"/>
          <p:cNvSpPr/>
          <p:nvPr/>
        </p:nvSpPr>
        <p:spPr>
          <a:xfrm>
            <a:off x="5105400" y="4118939"/>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a:ln w="28575">
            <a:solidFill>
              <a:srgbClr val="002060"/>
            </a:solidFill>
          </a:ln>
        </p:spPr>
        <p:txBody>
          <a:bodyPr wrap="square" lIns="0" tIns="0" rIns="0" bIns="0" rtlCol="0" anchor="ctr"/>
          <a:lstStyle/>
          <a:p>
            <a:pPr algn="ctr"/>
            <a:r>
              <a:rPr lang="en-US" sz="1600" spc="-15" dirty="0" smtClean="0">
                <a:solidFill>
                  <a:srgbClr val="FFFFFF"/>
                </a:solidFill>
                <a:latin typeface="Arial"/>
                <a:cs typeface="Arial"/>
              </a:rPr>
              <a:t>Progress Summary Alerts </a:t>
            </a:r>
            <a:r>
              <a:rPr lang="en-US" sz="1600" spc="-15" dirty="0">
                <a:solidFill>
                  <a:srgbClr val="FFFFFF"/>
                </a:solidFill>
                <a:latin typeface="Arial"/>
                <a:cs typeface="Arial"/>
              </a:rPr>
              <a:t>received by Provider </a:t>
            </a:r>
            <a:r>
              <a:rPr lang="en-US" sz="1600" spc="-15" dirty="0" smtClean="0">
                <a:solidFill>
                  <a:srgbClr val="FFFFFF"/>
                </a:solidFill>
                <a:latin typeface="Arial"/>
                <a:cs typeface="Arial"/>
              </a:rPr>
              <a:t>staff</a:t>
            </a:r>
            <a:endParaRPr lang="en-US" sz="1600" dirty="0">
              <a:latin typeface="Arial"/>
              <a:cs typeface="Arial"/>
            </a:endParaRPr>
          </a:p>
        </p:txBody>
      </p:sp>
    </p:spTree>
    <p:extLst>
      <p:ext uri="{BB962C8B-B14F-4D97-AF65-F5344CB8AC3E}">
        <p14:creationId xmlns:p14="http://schemas.microsoft.com/office/powerpoint/2010/main" val="21009389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44" name="object 6"/>
          <p:cNvSpPr txBox="1"/>
          <p:nvPr/>
        </p:nvSpPr>
        <p:spPr>
          <a:xfrm>
            <a:off x="535940" y="2133600"/>
            <a:ext cx="7947659" cy="830997"/>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5" dirty="0">
                <a:solidFill>
                  <a:srgbClr val="091D5D"/>
                </a:solidFill>
                <a:latin typeface="Arial"/>
                <a:cs typeface="Arial"/>
              </a:rPr>
              <a:t>4</a:t>
            </a:r>
            <a:r>
              <a:rPr sz="1400" b="1" dirty="0" smtClean="0">
                <a:solidFill>
                  <a:srgbClr val="091D5D"/>
                </a:solidFill>
                <a:latin typeface="Arial"/>
                <a:cs typeface="Arial"/>
              </a:rPr>
              <a:t>:</a:t>
            </a:r>
            <a:r>
              <a:rPr lang="en-US" sz="1400" b="1" spc="-5" dirty="0" smtClean="0">
                <a:solidFill>
                  <a:srgbClr val="091D5D"/>
                </a:solidFill>
                <a:latin typeface="Arial"/>
                <a:cs typeface="Arial"/>
              </a:rPr>
              <a:t> Review and Approve</a:t>
            </a:r>
            <a:endParaRPr sz="1400" dirty="0">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If all revisions have been applied, click the “All Acceptance Criteria Met.” This will change all of the drop-down fields to “Yes.” </a:t>
            </a:r>
            <a:endParaRPr lang="en-US" sz="1400" dirty="0">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50</a:t>
            </a:fld>
            <a:endParaRPr lang="en-US" dirty="0"/>
          </a:p>
        </p:txBody>
      </p:sp>
      <p:sp>
        <p:nvSpPr>
          <p:cNvPr id="90" name="object 25"/>
          <p:cNvSpPr/>
          <p:nvPr/>
        </p:nvSpPr>
        <p:spPr>
          <a:xfrm>
            <a:off x="762000" y="3810000"/>
            <a:ext cx="7543800" cy="990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4" name="Picture 3"/>
          <p:cNvPicPr>
            <a:picLocks noChangeAspect="1"/>
          </p:cNvPicPr>
          <p:nvPr/>
        </p:nvPicPr>
        <p:blipFill rotWithShape="1">
          <a:blip r:embed="rId3"/>
          <a:srcRect t="17694"/>
          <a:stretch/>
        </p:blipFill>
        <p:spPr>
          <a:xfrm>
            <a:off x="228600" y="3401344"/>
            <a:ext cx="8686800" cy="3001692"/>
          </a:xfrm>
          <a:prstGeom prst="rect">
            <a:avLst/>
          </a:prstGeom>
          <a:ln>
            <a:solidFill>
              <a:schemeClr val="tx1"/>
            </a:solidFill>
          </a:ln>
        </p:spPr>
      </p:pic>
      <p:sp>
        <p:nvSpPr>
          <p:cNvPr id="29" name="object 25"/>
          <p:cNvSpPr/>
          <p:nvPr/>
        </p:nvSpPr>
        <p:spPr>
          <a:xfrm flipV="1">
            <a:off x="4557704" y="4800600"/>
            <a:ext cx="242895"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grpSp>
        <p:nvGrpSpPr>
          <p:cNvPr id="30" name="Group 29"/>
          <p:cNvGrpSpPr/>
          <p:nvPr/>
        </p:nvGrpSpPr>
        <p:grpSpPr>
          <a:xfrm>
            <a:off x="1990979" y="1176401"/>
            <a:ext cx="5162043" cy="880999"/>
            <a:chOff x="1447873" y="1176401"/>
            <a:chExt cx="5162043" cy="880999"/>
          </a:xfrm>
          <a:noFill/>
        </p:grpSpPr>
        <p:grpSp>
          <p:nvGrpSpPr>
            <p:cNvPr id="31" name="Group 30"/>
            <p:cNvGrpSpPr/>
            <p:nvPr/>
          </p:nvGrpSpPr>
          <p:grpSpPr>
            <a:xfrm>
              <a:off x="1447873" y="1177925"/>
              <a:ext cx="905745" cy="879475"/>
              <a:chOff x="1789176" y="1144524"/>
              <a:chExt cx="982980" cy="879475"/>
            </a:xfrm>
            <a:grpFill/>
          </p:grpSpPr>
          <p:sp>
            <p:nvSpPr>
              <p:cNvPr id="4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0"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32" name="Group 31"/>
            <p:cNvGrpSpPr/>
            <p:nvPr/>
          </p:nvGrpSpPr>
          <p:grpSpPr>
            <a:xfrm>
              <a:off x="2510192" y="1176401"/>
              <a:ext cx="912766" cy="879475"/>
              <a:chOff x="2971800" y="1143000"/>
              <a:chExt cx="990600" cy="879475"/>
            </a:xfrm>
            <a:grpFill/>
          </p:grpSpPr>
          <p:sp>
            <p:nvSpPr>
              <p:cNvPr id="4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8"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33" name="Group 32"/>
            <p:cNvGrpSpPr/>
            <p:nvPr/>
          </p:nvGrpSpPr>
          <p:grpSpPr>
            <a:xfrm>
              <a:off x="3579533" y="1176401"/>
              <a:ext cx="905745" cy="879475"/>
              <a:chOff x="4075176" y="1143000"/>
              <a:chExt cx="982980" cy="879475"/>
            </a:xfrm>
            <a:grpFill/>
          </p:grpSpPr>
          <p:sp>
            <p:nvSpPr>
              <p:cNvPr id="4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6"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to </a:t>
                </a:r>
                <a:r>
                  <a:rPr lang="en-US" sz="1000" spc="-10" dirty="0" smtClean="0">
                    <a:solidFill>
                      <a:srgbClr val="1F497D"/>
                    </a:solidFill>
                    <a:latin typeface="Arial"/>
                    <a:cs typeface="Arial"/>
                  </a:rPr>
                  <a:t>Submission Alert</a:t>
                </a:r>
                <a:endParaRPr lang="en-US" sz="1000" dirty="0">
                  <a:latin typeface="Arial"/>
                  <a:cs typeface="Arial"/>
                </a:endParaRPr>
              </a:p>
            </p:txBody>
          </p:sp>
        </p:grpSp>
        <p:grpSp>
          <p:nvGrpSpPr>
            <p:cNvPr id="34" name="Group 33"/>
            <p:cNvGrpSpPr/>
            <p:nvPr/>
          </p:nvGrpSpPr>
          <p:grpSpPr>
            <a:xfrm>
              <a:off x="4641852" y="1176401"/>
              <a:ext cx="905745" cy="879475"/>
              <a:chOff x="5218176" y="1143000"/>
              <a:chExt cx="982980" cy="879475"/>
            </a:xfrm>
            <a:grpFill/>
          </p:grpSpPr>
          <p:sp>
            <p:nvSpPr>
              <p:cNvPr id="4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3"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35" name="Group 34"/>
            <p:cNvGrpSpPr/>
            <p:nvPr/>
          </p:nvGrpSpPr>
          <p:grpSpPr>
            <a:xfrm>
              <a:off x="5704171" y="1176401"/>
              <a:ext cx="905745" cy="879475"/>
              <a:chOff x="6408420" y="1143000"/>
              <a:chExt cx="982980" cy="879475"/>
            </a:xfrm>
            <a:grpFill/>
          </p:grpSpPr>
          <p:sp>
            <p:nvSpPr>
              <p:cNvPr id="4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1"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36" name="Straight Arrow Connector 35"/>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4"/>
          <a:stretch>
            <a:fillRect/>
          </a:stretch>
        </p:blipFill>
        <p:spPr>
          <a:xfrm>
            <a:off x="4495800" y="4038600"/>
            <a:ext cx="352410" cy="284639"/>
          </a:xfrm>
          <a:prstGeom prst="rect">
            <a:avLst/>
          </a:prstGeom>
          <a:ln w="38100">
            <a:solidFill>
              <a:srgbClr val="00A1DE"/>
            </a:solidFill>
          </a:ln>
        </p:spPr>
      </p:pic>
      <p:pic>
        <p:nvPicPr>
          <p:cNvPr id="6" name="Picture 5"/>
          <p:cNvPicPr>
            <a:picLocks noChangeAspect="1"/>
          </p:cNvPicPr>
          <p:nvPr/>
        </p:nvPicPr>
        <p:blipFill>
          <a:blip r:embed="rId5"/>
          <a:stretch>
            <a:fillRect/>
          </a:stretch>
        </p:blipFill>
        <p:spPr>
          <a:xfrm>
            <a:off x="228600" y="4038600"/>
            <a:ext cx="1305048" cy="147186"/>
          </a:xfrm>
          <a:prstGeom prst="rect">
            <a:avLst/>
          </a:prstGeom>
          <a:ln w="38100">
            <a:solidFill>
              <a:srgbClr val="00A1DE"/>
            </a:solidFill>
          </a:ln>
        </p:spPr>
      </p:pic>
      <p:sp>
        <p:nvSpPr>
          <p:cNvPr id="51" name="object 25"/>
          <p:cNvSpPr/>
          <p:nvPr/>
        </p:nvSpPr>
        <p:spPr>
          <a:xfrm flipV="1">
            <a:off x="304800" y="4800600"/>
            <a:ext cx="7620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52" name="Straight Arrow Connector 51"/>
          <p:cNvCxnSpPr/>
          <p:nvPr/>
        </p:nvCxnSpPr>
        <p:spPr>
          <a:xfrm flipV="1">
            <a:off x="685800" y="4267200"/>
            <a:ext cx="0" cy="5334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4648200" y="4343400"/>
            <a:ext cx="0" cy="457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1773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155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p:nvPicPr>
        <p:blipFill rotWithShape="1">
          <a:blip r:embed="rId7"/>
          <a:srcRect t="18515"/>
          <a:stretch/>
        </p:blipFill>
        <p:spPr>
          <a:xfrm>
            <a:off x="228600" y="3397666"/>
            <a:ext cx="8686800" cy="2926934"/>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44" name="object 6"/>
          <p:cNvSpPr txBox="1"/>
          <p:nvPr/>
        </p:nvSpPr>
        <p:spPr>
          <a:xfrm>
            <a:off x="535940" y="2133600"/>
            <a:ext cx="7947659" cy="615553"/>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5" dirty="0">
                <a:solidFill>
                  <a:srgbClr val="091D5D"/>
                </a:solidFill>
                <a:latin typeface="Arial"/>
                <a:cs typeface="Arial"/>
              </a:rPr>
              <a:t>4</a:t>
            </a:r>
            <a:r>
              <a:rPr sz="1400" b="1" dirty="0" smtClean="0">
                <a:solidFill>
                  <a:srgbClr val="091D5D"/>
                </a:solidFill>
                <a:latin typeface="Arial"/>
                <a:cs typeface="Arial"/>
              </a:rPr>
              <a:t>:</a:t>
            </a:r>
            <a:r>
              <a:rPr lang="en-US" sz="1400" b="1" spc="-5" dirty="0" smtClean="0">
                <a:solidFill>
                  <a:srgbClr val="091D5D"/>
                </a:solidFill>
                <a:latin typeface="Arial"/>
                <a:cs typeface="Arial"/>
              </a:rPr>
              <a:t> Review and Approve</a:t>
            </a:r>
            <a:endParaRPr sz="1400" dirty="0">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If no longer applicable, delete or revise the notes in the “Comments” the text box.</a:t>
            </a:r>
            <a:endParaRPr lang="en-US" sz="1400" dirty="0">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51</a:t>
            </a:fld>
            <a:endParaRPr lang="en-US" dirty="0"/>
          </a:p>
        </p:txBody>
      </p:sp>
      <p:grpSp>
        <p:nvGrpSpPr>
          <p:cNvPr id="29" name="Group 28"/>
          <p:cNvGrpSpPr/>
          <p:nvPr/>
        </p:nvGrpSpPr>
        <p:grpSpPr>
          <a:xfrm>
            <a:off x="1990979" y="1176401"/>
            <a:ext cx="5162043" cy="880999"/>
            <a:chOff x="1447873" y="1176401"/>
            <a:chExt cx="5162043" cy="880999"/>
          </a:xfrm>
          <a:noFill/>
        </p:grpSpPr>
        <p:grpSp>
          <p:nvGrpSpPr>
            <p:cNvPr id="30" name="Group 29"/>
            <p:cNvGrpSpPr/>
            <p:nvPr/>
          </p:nvGrpSpPr>
          <p:grpSpPr>
            <a:xfrm>
              <a:off x="1447873" y="1177925"/>
              <a:ext cx="905745" cy="879475"/>
              <a:chOff x="1789176" y="1144524"/>
              <a:chExt cx="982980" cy="879475"/>
            </a:xfrm>
            <a:grpFill/>
          </p:grpSpPr>
          <p:sp>
            <p:nvSpPr>
              <p:cNvPr id="4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31" name="Group 30"/>
            <p:cNvGrpSpPr/>
            <p:nvPr/>
          </p:nvGrpSpPr>
          <p:grpSpPr>
            <a:xfrm>
              <a:off x="2510192" y="1176401"/>
              <a:ext cx="912766" cy="879475"/>
              <a:chOff x="2971800" y="1143000"/>
              <a:chExt cx="990600" cy="879475"/>
            </a:xfrm>
            <a:grpFill/>
          </p:grpSpPr>
          <p:sp>
            <p:nvSpPr>
              <p:cNvPr id="4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7"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32" name="Group 31"/>
            <p:cNvGrpSpPr/>
            <p:nvPr/>
          </p:nvGrpSpPr>
          <p:grpSpPr>
            <a:xfrm>
              <a:off x="3579533" y="1176401"/>
              <a:ext cx="905745" cy="879475"/>
              <a:chOff x="4075176" y="1143000"/>
              <a:chExt cx="982980" cy="879475"/>
            </a:xfrm>
            <a:grpFill/>
          </p:grpSpPr>
          <p:sp>
            <p:nvSpPr>
              <p:cNvPr id="43"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5"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to </a:t>
                </a:r>
                <a:r>
                  <a:rPr lang="en-US" sz="1000" spc="-10" dirty="0" smtClean="0">
                    <a:solidFill>
                      <a:srgbClr val="1F497D"/>
                    </a:solidFill>
                    <a:latin typeface="Arial"/>
                    <a:cs typeface="Arial"/>
                  </a:rPr>
                  <a:t>Submission Alert</a:t>
                </a:r>
                <a:endParaRPr lang="en-US" sz="1000" dirty="0">
                  <a:latin typeface="Arial"/>
                  <a:cs typeface="Arial"/>
                </a:endParaRPr>
              </a:p>
            </p:txBody>
          </p:sp>
        </p:grpSp>
        <p:grpSp>
          <p:nvGrpSpPr>
            <p:cNvPr id="33" name="Group 32"/>
            <p:cNvGrpSpPr/>
            <p:nvPr/>
          </p:nvGrpSpPr>
          <p:grpSpPr>
            <a:xfrm>
              <a:off x="4641852" y="1176401"/>
              <a:ext cx="905745" cy="879475"/>
              <a:chOff x="5218176" y="1143000"/>
              <a:chExt cx="982980" cy="879475"/>
            </a:xfrm>
            <a:grpFill/>
          </p:grpSpPr>
          <p:sp>
            <p:nvSpPr>
              <p:cNvPr id="41"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2"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34" name="Group 33"/>
            <p:cNvGrpSpPr/>
            <p:nvPr/>
          </p:nvGrpSpPr>
          <p:grpSpPr>
            <a:xfrm>
              <a:off x="5704171" y="1176401"/>
              <a:ext cx="905745" cy="879475"/>
              <a:chOff x="6408420" y="1143000"/>
              <a:chExt cx="982980" cy="879475"/>
            </a:xfrm>
            <a:grpFill/>
          </p:grpSpPr>
          <p:sp>
            <p:nvSpPr>
              <p:cNvPr id="3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0"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35" name="Straight Arrow Connector 34"/>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object 26"/>
          <p:cNvSpPr/>
          <p:nvPr/>
        </p:nvSpPr>
        <p:spPr>
          <a:xfrm>
            <a:off x="304800" y="5486400"/>
            <a:ext cx="609600" cy="152400"/>
          </a:xfrm>
          <a:custGeom>
            <a:avLst/>
            <a:gdLst/>
            <a:ahLst/>
            <a:cxnLst/>
            <a:rect l="l" t="t" r="r" b="b"/>
            <a:pathLst>
              <a:path w="3694429" h="876300">
                <a:moveTo>
                  <a:pt x="3694176" y="876300"/>
                </a:moveTo>
                <a:lnTo>
                  <a:pt x="0" y="876300"/>
                </a:lnTo>
                <a:lnTo>
                  <a:pt x="0" y="0"/>
                </a:lnTo>
                <a:lnTo>
                  <a:pt x="3694176" y="0"/>
                </a:lnTo>
                <a:lnTo>
                  <a:pt x="3694176" y="876300"/>
                </a:lnTo>
                <a:close/>
              </a:path>
            </a:pathLst>
          </a:custGeom>
          <a:ln w="38100">
            <a:solidFill>
              <a:srgbClr val="00B0F0"/>
            </a:solidFill>
          </a:ln>
        </p:spPr>
        <p:txBody>
          <a:bodyPr wrap="square" lIns="0" tIns="0" rIns="0" bIns="0" rtlCol="0" anchor="ctr"/>
          <a:lstStyle/>
          <a:p>
            <a:pPr algn="ctr"/>
            <a:endParaRPr dirty="0">
              <a:solidFill>
                <a:schemeClr val="accent1"/>
              </a:solidFill>
            </a:endParaRPr>
          </a:p>
        </p:txBody>
      </p:sp>
      <p:pic>
        <p:nvPicPr>
          <p:cNvPr id="51" name="Picture 50"/>
          <p:cNvPicPr>
            <a:picLocks noChangeAspect="1"/>
          </p:cNvPicPr>
          <p:nvPr/>
        </p:nvPicPr>
        <p:blipFill>
          <a:blip r:embed="rId8"/>
          <a:stretch>
            <a:fillRect/>
          </a:stretch>
        </p:blipFill>
        <p:spPr>
          <a:xfrm>
            <a:off x="304800" y="4791105"/>
            <a:ext cx="961905" cy="238095"/>
          </a:xfrm>
          <a:prstGeom prst="rect">
            <a:avLst/>
          </a:prstGeom>
          <a:ln w="38100">
            <a:solidFill>
              <a:srgbClr val="00B0F0"/>
            </a:solidFill>
          </a:ln>
        </p:spPr>
      </p:pic>
      <p:cxnSp>
        <p:nvCxnSpPr>
          <p:cNvPr id="52" name="Straight Arrow Connector 51"/>
          <p:cNvCxnSpPr/>
          <p:nvPr/>
        </p:nvCxnSpPr>
        <p:spPr>
          <a:xfrm flipV="1">
            <a:off x="609600" y="5070735"/>
            <a:ext cx="0" cy="415665"/>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0487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57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44" name="object 6"/>
          <p:cNvSpPr txBox="1"/>
          <p:nvPr/>
        </p:nvSpPr>
        <p:spPr>
          <a:xfrm>
            <a:off x="535940" y="2133600"/>
            <a:ext cx="7947659" cy="615553"/>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5" dirty="0">
                <a:solidFill>
                  <a:srgbClr val="091D5D"/>
                </a:solidFill>
                <a:latin typeface="Arial"/>
                <a:cs typeface="Arial"/>
              </a:rPr>
              <a:t>4</a:t>
            </a:r>
            <a:r>
              <a:rPr sz="1400" b="1" dirty="0" smtClean="0">
                <a:solidFill>
                  <a:srgbClr val="091D5D"/>
                </a:solidFill>
                <a:latin typeface="Arial"/>
                <a:cs typeface="Arial"/>
              </a:rPr>
              <a:t>:</a:t>
            </a:r>
            <a:r>
              <a:rPr lang="en-US" sz="1400" b="1" spc="-5" dirty="0" smtClean="0">
                <a:solidFill>
                  <a:srgbClr val="091D5D"/>
                </a:solidFill>
                <a:latin typeface="Arial"/>
                <a:cs typeface="Arial"/>
              </a:rPr>
              <a:t> Review and Approve</a:t>
            </a:r>
            <a:endParaRPr sz="1400" dirty="0">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Click “Approve.”</a:t>
            </a:r>
            <a:endParaRPr lang="en-US" sz="1400" dirty="0">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52</a:t>
            </a:fld>
            <a:endParaRPr lang="en-US" dirty="0"/>
          </a:p>
        </p:txBody>
      </p:sp>
      <p:grpSp>
        <p:nvGrpSpPr>
          <p:cNvPr id="30" name="Group 29"/>
          <p:cNvGrpSpPr/>
          <p:nvPr/>
        </p:nvGrpSpPr>
        <p:grpSpPr>
          <a:xfrm>
            <a:off x="1990979" y="1176401"/>
            <a:ext cx="5162043" cy="880999"/>
            <a:chOff x="1447873" y="1176401"/>
            <a:chExt cx="5162043" cy="880999"/>
          </a:xfrm>
          <a:noFill/>
        </p:grpSpPr>
        <p:grpSp>
          <p:nvGrpSpPr>
            <p:cNvPr id="31" name="Group 30"/>
            <p:cNvGrpSpPr/>
            <p:nvPr/>
          </p:nvGrpSpPr>
          <p:grpSpPr>
            <a:xfrm>
              <a:off x="1447873" y="1177925"/>
              <a:ext cx="905745" cy="879475"/>
              <a:chOff x="1789176" y="1144524"/>
              <a:chExt cx="982980" cy="879475"/>
            </a:xfrm>
            <a:grpFill/>
          </p:grpSpPr>
          <p:sp>
            <p:nvSpPr>
              <p:cNvPr id="4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0"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32" name="Group 31"/>
            <p:cNvGrpSpPr/>
            <p:nvPr/>
          </p:nvGrpSpPr>
          <p:grpSpPr>
            <a:xfrm>
              <a:off x="2510192" y="1176401"/>
              <a:ext cx="912766" cy="879475"/>
              <a:chOff x="2971800" y="1143000"/>
              <a:chExt cx="990600" cy="879475"/>
            </a:xfrm>
            <a:grpFill/>
          </p:grpSpPr>
          <p:sp>
            <p:nvSpPr>
              <p:cNvPr id="4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8"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33" name="Group 32"/>
            <p:cNvGrpSpPr/>
            <p:nvPr/>
          </p:nvGrpSpPr>
          <p:grpSpPr>
            <a:xfrm>
              <a:off x="3579533" y="1176401"/>
              <a:ext cx="905745" cy="879475"/>
              <a:chOff x="4075176" y="1143000"/>
              <a:chExt cx="982980" cy="879475"/>
            </a:xfrm>
            <a:grpFill/>
          </p:grpSpPr>
          <p:sp>
            <p:nvSpPr>
              <p:cNvPr id="4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6"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to </a:t>
                </a:r>
                <a:r>
                  <a:rPr lang="en-US" sz="1000" spc="-10" dirty="0" smtClean="0">
                    <a:solidFill>
                      <a:srgbClr val="1F497D"/>
                    </a:solidFill>
                    <a:latin typeface="Arial"/>
                    <a:cs typeface="Arial"/>
                  </a:rPr>
                  <a:t>Submission Alert</a:t>
                </a:r>
                <a:endParaRPr lang="en-US" sz="1000" dirty="0">
                  <a:latin typeface="Arial"/>
                  <a:cs typeface="Arial"/>
                </a:endParaRPr>
              </a:p>
            </p:txBody>
          </p:sp>
        </p:grpSp>
        <p:grpSp>
          <p:nvGrpSpPr>
            <p:cNvPr id="34" name="Group 33"/>
            <p:cNvGrpSpPr/>
            <p:nvPr/>
          </p:nvGrpSpPr>
          <p:grpSpPr>
            <a:xfrm>
              <a:off x="4641852" y="1176401"/>
              <a:ext cx="905745" cy="879475"/>
              <a:chOff x="5218176" y="1143000"/>
              <a:chExt cx="982980" cy="879475"/>
            </a:xfrm>
            <a:grpFill/>
          </p:grpSpPr>
          <p:sp>
            <p:nvSpPr>
              <p:cNvPr id="4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3"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35" name="Group 34"/>
            <p:cNvGrpSpPr/>
            <p:nvPr/>
          </p:nvGrpSpPr>
          <p:grpSpPr>
            <a:xfrm>
              <a:off x="5704171" y="1176401"/>
              <a:ext cx="905745" cy="879475"/>
              <a:chOff x="6408420" y="1143000"/>
              <a:chExt cx="982980" cy="879475"/>
            </a:xfrm>
            <a:grpFill/>
          </p:grpSpPr>
          <p:sp>
            <p:nvSpPr>
              <p:cNvPr id="4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1"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36" name="Straight Arrow Connector 35"/>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1" name="Picture 50"/>
          <p:cNvPicPr>
            <a:picLocks noChangeAspect="1"/>
          </p:cNvPicPr>
          <p:nvPr/>
        </p:nvPicPr>
        <p:blipFill rotWithShape="1">
          <a:blip r:embed="rId7"/>
          <a:srcRect t="18515"/>
          <a:stretch/>
        </p:blipFill>
        <p:spPr>
          <a:xfrm>
            <a:off x="228600" y="3397666"/>
            <a:ext cx="8686800" cy="2926934"/>
          </a:xfrm>
          <a:prstGeom prst="rect">
            <a:avLst/>
          </a:prstGeom>
          <a:ln>
            <a:solidFill>
              <a:schemeClr val="tx1"/>
            </a:solidFill>
          </a:ln>
        </p:spPr>
      </p:pic>
      <p:sp>
        <p:nvSpPr>
          <p:cNvPr id="29" name="object 25"/>
          <p:cNvSpPr/>
          <p:nvPr/>
        </p:nvSpPr>
        <p:spPr>
          <a:xfrm flipV="1">
            <a:off x="8534400" y="6172200"/>
            <a:ext cx="3810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4" name="Picture 3"/>
          <p:cNvPicPr>
            <a:picLocks noChangeAspect="1"/>
          </p:cNvPicPr>
          <p:nvPr/>
        </p:nvPicPr>
        <p:blipFill>
          <a:blip r:embed="rId8"/>
          <a:stretch>
            <a:fillRect/>
          </a:stretch>
        </p:blipFill>
        <p:spPr>
          <a:xfrm>
            <a:off x="7086600" y="2743200"/>
            <a:ext cx="1066800" cy="432486"/>
          </a:xfrm>
          <a:prstGeom prst="rect">
            <a:avLst/>
          </a:prstGeom>
        </p:spPr>
      </p:pic>
      <p:sp>
        <p:nvSpPr>
          <p:cNvPr id="52" name="object 25"/>
          <p:cNvSpPr/>
          <p:nvPr/>
        </p:nvSpPr>
        <p:spPr>
          <a:xfrm flipV="1">
            <a:off x="7010400" y="2743200"/>
            <a:ext cx="1143000" cy="4572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53" name="Straight Arrow Connector 52"/>
          <p:cNvCxnSpPr>
            <a:endCxn id="4" idx="2"/>
          </p:cNvCxnSpPr>
          <p:nvPr/>
        </p:nvCxnSpPr>
        <p:spPr>
          <a:xfrm flipH="1" flipV="1">
            <a:off x="7620000" y="3175686"/>
            <a:ext cx="1143000" cy="299651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7707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60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44" name="object 6"/>
          <p:cNvSpPr txBox="1"/>
          <p:nvPr/>
        </p:nvSpPr>
        <p:spPr>
          <a:xfrm>
            <a:off x="535940" y="2133600"/>
            <a:ext cx="7947659" cy="830997"/>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5" dirty="0">
                <a:solidFill>
                  <a:srgbClr val="091D5D"/>
                </a:solidFill>
                <a:latin typeface="Arial"/>
                <a:cs typeface="Arial"/>
              </a:rPr>
              <a:t>4</a:t>
            </a:r>
            <a:r>
              <a:rPr sz="1400" b="1" dirty="0" smtClean="0">
                <a:solidFill>
                  <a:srgbClr val="091D5D"/>
                </a:solidFill>
                <a:latin typeface="Arial"/>
                <a:cs typeface="Arial"/>
              </a:rPr>
              <a:t>:</a:t>
            </a:r>
            <a:r>
              <a:rPr lang="en-US" sz="1400" b="1" spc="-5" dirty="0" smtClean="0">
                <a:solidFill>
                  <a:srgbClr val="091D5D"/>
                </a:solidFill>
                <a:latin typeface="Arial"/>
                <a:cs typeface="Arial"/>
              </a:rPr>
              <a:t> Review and Approve</a:t>
            </a:r>
            <a:endParaRPr sz="1400" dirty="0">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The system will redirect to the Progress Summary Review Switchboard. The status of the Progress Summary will change to “Approved.” </a:t>
            </a:r>
            <a:endParaRPr lang="en-US" sz="1400" dirty="0">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53</a:t>
            </a:fld>
            <a:endParaRPr lang="en-US" dirty="0"/>
          </a:p>
        </p:txBody>
      </p:sp>
      <p:grpSp>
        <p:nvGrpSpPr>
          <p:cNvPr id="31" name="Group 30"/>
          <p:cNvGrpSpPr/>
          <p:nvPr/>
        </p:nvGrpSpPr>
        <p:grpSpPr>
          <a:xfrm>
            <a:off x="1990979" y="1176401"/>
            <a:ext cx="5162043" cy="880999"/>
            <a:chOff x="1447873" y="1176401"/>
            <a:chExt cx="5162043" cy="880999"/>
          </a:xfrm>
          <a:noFill/>
        </p:grpSpPr>
        <p:grpSp>
          <p:nvGrpSpPr>
            <p:cNvPr id="32" name="Group 31"/>
            <p:cNvGrpSpPr/>
            <p:nvPr/>
          </p:nvGrpSpPr>
          <p:grpSpPr>
            <a:xfrm>
              <a:off x="1447873" y="1177925"/>
              <a:ext cx="905745" cy="879475"/>
              <a:chOff x="1789176" y="1144524"/>
              <a:chExt cx="982980" cy="879475"/>
            </a:xfrm>
            <a:grpFill/>
          </p:grpSpPr>
          <p:sp>
            <p:nvSpPr>
              <p:cNvPr id="5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33" name="Group 32"/>
            <p:cNvGrpSpPr/>
            <p:nvPr/>
          </p:nvGrpSpPr>
          <p:grpSpPr>
            <a:xfrm>
              <a:off x="2510192" y="1176401"/>
              <a:ext cx="912766" cy="879475"/>
              <a:chOff x="2971800" y="1143000"/>
              <a:chExt cx="990600" cy="879475"/>
            </a:xfrm>
            <a:grpFill/>
          </p:grpSpPr>
          <p:sp>
            <p:nvSpPr>
              <p:cNvPr id="4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34" name="Group 33"/>
            <p:cNvGrpSpPr/>
            <p:nvPr/>
          </p:nvGrpSpPr>
          <p:grpSpPr>
            <a:xfrm>
              <a:off x="3579533" y="1176401"/>
              <a:ext cx="905745" cy="879475"/>
              <a:chOff x="4075176" y="1143000"/>
              <a:chExt cx="982980" cy="879475"/>
            </a:xfrm>
            <a:grpFill/>
          </p:grpSpPr>
          <p:sp>
            <p:nvSpPr>
              <p:cNvPr id="46"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7"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to </a:t>
                </a:r>
                <a:r>
                  <a:rPr lang="en-US" sz="1000" spc="-10" dirty="0" smtClean="0">
                    <a:solidFill>
                      <a:srgbClr val="1F497D"/>
                    </a:solidFill>
                    <a:latin typeface="Arial"/>
                    <a:cs typeface="Arial"/>
                  </a:rPr>
                  <a:t>Submission Alert</a:t>
                </a:r>
                <a:endParaRPr lang="en-US" sz="1000" dirty="0">
                  <a:latin typeface="Arial"/>
                  <a:cs typeface="Arial"/>
                </a:endParaRPr>
              </a:p>
            </p:txBody>
          </p:sp>
        </p:grpSp>
        <p:grpSp>
          <p:nvGrpSpPr>
            <p:cNvPr id="35" name="Group 34"/>
            <p:cNvGrpSpPr/>
            <p:nvPr/>
          </p:nvGrpSpPr>
          <p:grpSpPr>
            <a:xfrm>
              <a:off x="4641852" y="1176401"/>
              <a:ext cx="905745" cy="879475"/>
              <a:chOff x="5218176" y="1143000"/>
              <a:chExt cx="982980" cy="879475"/>
            </a:xfrm>
            <a:grpFill/>
          </p:grpSpPr>
          <p:sp>
            <p:nvSpPr>
              <p:cNvPr id="4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5"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36" name="Group 35"/>
            <p:cNvGrpSpPr/>
            <p:nvPr/>
          </p:nvGrpSpPr>
          <p:grpSpPr>
            <a:xfrm>
              <a:off x="5704171" y="1176401"/>
              <a:ext cx="905745" cy="879475"/>
              <a:chOff x="6408420" y="1143000"/>
              <a:chExt cx="982980" cy="879475"/>
            </a:xfrm>
            <a:grpFill/>
          </p:grpSpPr>
          <p:sp>
            <p:nvSpPr>
              <p:cNvPr id="4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2"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37" name="Straight Arrow Connector 36"/>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7"/>
          <a:stretch>
            <a:fillRect/>
          </a:stretch>
        </p:blipFill>
        <p:spPr>
          <a:xfrm>
            <a:off x="4572000" y="3048000"/>
            <a:ext cx="1842244" cy="228600"/>
          </a:xfrm>
          <a:prstGeom prst="rect">
            <a:avLst/>
          </a:prstGeom>
        </p:spPr>
      </p:pic>
      <p:sp>
        <p:nvSpPr>
          <p:cNvPr id="57" name="object 25"/>
          <p:cNvSpPr/>
          <p:nvPr/>
        </p:nvSpPr>
        <p:spPr>
          <a:xfrm flipV="1">
            <a:off x="4495800" y="3048000"/>
            <a:ext cx="19050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4" name="Picture 3"/>
          <p:cNvPicPr>
            <a:picLocks noChangeAspect="1"/>
          </p:cNvPicPr>
          <p:nvPr/>
        </p:nvPicPr>
        <p:blipFill>
          <a:blip r:embed="rId8"/>
          <a:stretch>
            <a:fillRect/>
          </a:stretch>
        </p:blipFill>
        <p:spPr>
          <a:xfrm>
            <a:off x="1141463" y="3124200"/>
            <a:ext cx="7462151" cy="3572566"/>
          </a:xfrm>
          <a:prstGeom prst="rect">
            <a:avLst/>
          </a:prstGeom>
        </p:spPr>
      </p:pic>
      <p:grpSp>
        <p:nvGrpSpPr>
          <p:cNvPr id="9" name="Group 8"/>
          <p:cNvGrpSpPr/>
          <p:nvPr/>
        </p:nvGrpSpPr>
        <p:grpSpPr>
          <a:xfrm>
            <a:off x="1402080" y="5279136"/>
            <a:ext cx="1188720" cy="1321169"/>
            <a:chOff x="1402080" y="5279136"/>
            <a:chExt cx="1188720" cy="1321169"/>
          </a:xfrm>
        </p:grpSpPr>
        <p:pic>
          <p:nvPicPr>
            <p:cNvPr id="143969" name="Picture 609" descr="C:\Users\JPROIE~1\AppData\Local\Temp\SNAGHTML438e0ce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0979" y="5600700"/>
              <a:ext cx="599821" cy="782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0"/>
            <a:stretch>
              <a:fillRect/>
            </a:stretch>
          </p:blipFill>
          <p:spPr>
            <a:xfrm>
              <a:off x="1402080" y="5279136"/>
              <a:ext cx="45720" cy="54864"/>
            </a:xfrm>
            <a:prstGeom prst="rect">
              <a:avLst/>
            </a:prstGeom>
          </p:spPr>
        </p:pic>
        <p:pic>
          <p:nvPicPr>
            <p:cNvPr id="52" name="Picture 51"/>
            <p:cNvPicPr>
              <a:picLocks noChangeAspect="1"/>
            </p:cNvPicPr>
            <p:nvPr/>
          </p:nvPicPr>
          <p:blipFill>
            <a:blip r:embed="rId10"/>
            <a:stretch>
              <a:fillRect/>
            </a:stretch>
          </p:blipFill>
          <p:spPr>
            <a:xfrm>
              <a:off x="1424940" y="5679809"/>
              <a:ext cx="45720" cy="54864"/>
            </a:xfrm>
            <a:prstGeom prst="rect">
              <a:avLst/>
            </a:prstGeom>
          </p:spPr>
        </p:pic>
        <p:pic>
          <p:nvPicPr>
            <p:cNvPr id="53" name="Picture 52"/>
            <p:cNvPicPr>
              <a:picLocks noChangeAspect="1"/>
            </p:cNvPicPr>
            <p:nvPr/>
          </p:nvPicPr>
          <p:blipFill>
            <a:blip r:embed="rId10"/>
            <a:stretch>
              <a:fillRect/>
            </a:stretch>
          </p:blipFill>
          <p:spPr>
            <a:xfrm>
              <a:off x="1402080" y="6172200"/>
              <a:ext cx="45720" cy="54864"/>
            </a:xfrm>
            <a:prstGeom prst="rect">
              <a:avLst/>
            </a:prstGeom>
          </p:spPr>
        </p:pic>
        <p:pic>
          <p:nvPicPr>
            <p:cNvPr id="54" name="Picture 53"/>
            <p:cNvPicPr>
              <a:picLocks noChangeAspect="1"/>
            </p:cNvPicPr>
            <p:nvPr/>
          </p:nvPicPr>
          <p:blipFill>
            <a:blip r:embed="rId10"/>
            <a:stretch>
              <a:fillRect/>
            </a:stretch>
          </p:blipFill>
          <p:spPr>
            <a:xfrm>
              <a:off x="1403169" y="6545441"/>
              <a:ext cx="45720" cy="54864"/>
            </a:xfrm>
            <a:prstGeom prst="rect">
              <a:avLst/>
            </a:prstGeom>
          </p:spPr>
        </p:pic>
      </p:grpSp>
    </p:spTree>
    <p:extLst>
      <p:ext uri="{BB962C8B-B14F-4D97-AF65-F5344CB8AC3E}">
        <p14:creationId xmlns:p14="http://schemas.microsoft.com/office/powerpoint/2010/main" val="2099149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462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44" name="object 6"/>
          <p:cNvSpPr txBox="1"/>
          <p:nvPr/>
        </p:nvSpPr>
        <p:spPr>
          <a:xfrm>
            <a:off x="535940" y="2133600"/>
            <a:ext cx="7947659" cy="615553"/>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5" dirty="0">
                <a:solidFill>
                  <a:srgbClr val="091D5D"/>
                </a:solidFill>
                <a:latin typeface="Arial"/>
                <a:cs typeface="Arial"/>
              </a:rPr>
              <a:t>4</a:t>
            </a:r>
            <a:r>
              <a:rPr sz="1400" b="1" dirty="0" smtClean="0">
                <a:solidFill>
                  <a:srgbClr val="091D5D"/>
                </a:solidFill>
                <a:latin typeface="Arial"/>
                <a:cs typeface="Arial"/>
              </a:rPr>
              <a:t>:</a:t>
            </a:r>
            <a:r>
              <a:rPr lang="en-US" sz="1400" b="1" spc="-5" dirty="0" smtClean="0">
                <a:solidFill>
                  <a:srgbClr val="091D5D"/>
                </a:solidFill>
                <a:latin typeface="Arial"/>
                <a:cs typeface="Arial"/>
              </a:rPr>
              <a:t> Review and Approve</a:t>
            </a:r>
            <a:endParaRPr sz="1400" dirty="0">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Please note that the Progress Summary Bar Graph will update to reflect the change in status.</a:t>
            </a:r>
            <a:endParaRPr lang="en-US" sz="1400" dirty="0">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54</a:t>
            </a:fld>
            <a:endParaRPr lang="en-US" dirty="0"/>
          </a:p>
        </p:txBody>
      </p:sp>
      <p:grpSp>
        <p:nvGrpSpPr>
          <p:cNvPr id="31" name="Group 30"/>
          <p:cNvGrpSpPr/>
          <p:nvPr/>
        </p:nvGrpSpPr>
        <p:grpSpPr>
          <a:xfrm>
            <a:off x="1990979" y="1176401"/>
            <a:ext cx="5162043" cy="880999"/>
            <a:chOff x="1447873" y="1176401"/>
            <a:chExt cx="5162043" cy="880999"/>
          </a:xfrm>
          <a:noFill/>
        </p:grpSpPr>
        <p:grpSp>
          <p:nvGrpSpPr>
            <p:cNvPr id="32" name="Group 31"/>
            <p:cNvGrpSpPr/>
            <p:nvPr/>
          </p:nvGrpSpPr>
          <p:grpSpPr>
            <a:xfrm>
              <a:off x="1447873" y="1177925"/>
              <a:ext cx="905745" cy="879475"/>
              <a:chOff x="1789176" y="1144524"/>
              <a:chExt cx="982980" cy="879475"/>
            </a:xfrm>
            <a:grpFill/>
          </p:grpSpPr>
          <p:sp>
            <p:nvSpPr>
              <p:cNvPr id="5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33" name="Group 32"/>
            <p:cNvGrpSpPr/>
            <p:nvPr/>
          </p:nvGrpSpPr>
          <p:grpSpPr>
            <a:xfrm>
              <a:off x="2510192" y="1176401"/>
              <a:ext cx="912766" cy="879475"/>
              <a:chOff x="2971800" y="1143000"/>
              <a:chExt cx="990600" cy="879475"/>
            </a:xfrm>
            <a:grpFill/>
          </p:grpSpPr>
          <p:sp>
            <p:nvSpPr>
              <p:cNvPr id="4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34" name="Group 33"/>
            <p:cNvGrpSpPr/>
            <p:nvPr/>
          </p:nvGrpSpPr>
          <p:grpSpPr>
            <a:xfrm>
              <a:off x="3579533" y="1176401"/>
              <a:ext cx="905745" cy="879475"/>
              <a:chOff x="4075176" y="1143000"/>
              <a:chExt cx="982980" cy="879475"/>
            </a:xfrm>
            <a:grpFill/>
          </p:grpSpPr>
          <p:sp>
            <p:nvSpPr>
              <p:cNvPr id="46"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7"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to </a:t>
                </a:r>
                <a:r>
                  <a:rPr lang="en-US" sz="1000" spc="-10" dirty="0" smtClean="0">
                    <a:solidFill>
                      <a:srgbClr val="1F497D"/>
                    </a:solidFill>
                    <a:latin typeface="Arial"/>
                    <a:cs typeface="Arial"/>
                  </a:rPr>
                  <a:t>Submission Alert</a:t>
                </a:r>
                <a:endParaRPr lang="en-US" sz="1000" dirty="0">
                  <a:latin typeface="Arial"/>
                  <a:cs typeface="Arial"/>
                </a:endParaRPr>
              </a:p>
            </p:txBody>
          </p:sp>
        </p:grpSp>
        <p:grpSp>
          <p:nvGrpSpPr>
            <p:cNvPr id="35" name="Group 34"/>
            <p:cNvGrpSpPr/>
            <p:nvPr/>
          </p:nvGrpSpPr>
          <p:grpSpPr>
            <a:xfrm>
              <a:off x="4641852" y="1176401"/>
              <a:ext cx="905745" cy="879475"/>
              <a:chOff x="5218176" y="1143000"/>
              <a:chExt cx="982980" cy="879475"/>
            </a:xfrm>
            <a:grpFill/>
          </p:grpSpPr>
          <p:sp>
            <p:nvSpPr>
              <p:cNvPr id="4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5"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36" name="Group 35"/>
            <p:cNvGrpSpPr/>
            <p:nvPr/>
          </p:nvGrpSpPr>
          <p:grpSpPr>
            <a:xfrm>
              <a:off x="5704171" y="1176401"/>
              <a:ext cx="905745" cy="879475"/>
              <a:chOff x="6408420" y="1143000"/>
              <a:chExt cx="982980" cy="879475"/>
            </a:xfrm>
            <a:grpFill/>
          </p:grpSpPr>
          <p:sp>
            <p:nvSpPr>
              <p:cNvPr id="4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2"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37" name="Straight Arrow Connector 36"/>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402080" y="5279136"/>
            <a:ext cx="1188720" cy="1321169"/>
            <a:chOff x="1402080" y="5279136"/>
            <a:chExt cx="1188720" cy="1321169"/>
          </a:xfrm>
        </p:grpSpPr>
        <p:pic>
          <p:nvPicPr>
            <p:cNvPr id="143969" name="Picture 609" descr="C:\Users\JPROIE~1\AppData\Local\Temp\SNAGHTML438e0ce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0979" y="5600700"/>
              <a:ext cx="599821" cy="782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stretch>
              <a:fillRect/>
            </a:stretch>
          </p:blipFill>
          <p:spPr>
            <a:xfrm>
              <a:off x="1402080" y="5279136"/>
              <a:ext cx="45720" cy="54864"/>
            </a:xfrm>
            <a:prstGeom prst="rect">
              <a:avLst/>
            </a:prstGeom>
          </p:spPr>
        </p:pic>
        <p:pic>
          <p:nvPicPr>
            <p:cNvPr id="52" name="Picture 51"/>
            <p:cNvPicPr>
              <a:picLocks noChangeAspect="1"/>
            </p:cNvPicPr>
            <p:nvPr/>
          </p:nvPicPr>
          <p:blipFill>
            <a:blip r:embed="rId8"/>
            <a:stretch>
              <a:fillRect/>
            </a:stretch>
          </p:blipFill>
          <p:spPr>
            <a:xfrm>
              <a:off x="1424940" y="5679809"/>
              <a:ext cx="45720" cy="54864"/>
            </a:xfrm>
            <a:prstGeom prst="rect">
              <a:avLst/>
            </a:prstGeom>
          </p:spPr>
        </p:pic>
        <p:pic>
          <p:nvPicPr>
            <p:cNvPr id="53" name="Picture 52"/>
            <p:cNvPicPr>
              <a:picLocks noChangeAspect="1"/>
            </p:cNvPicPr>
            <p:nvPr/>
          </p:nvPicPr>
          <p:blipFill>
            <a:blip r:embed="rId8"/>
            <a:stretch>
              <a:fillRect/>
            </a:stretch>
          </p:blipFill>
          <p:spPr>
            <a:xfrm>
              <a:off x="1402080" y="6172200"/>
              <a:ext cx="45720" cy="54864"/>
            </a:xfrm>
            <a:prstGeom prst="rect">
              <a:avLst/>
            </a:prstGeom>
          </p:spPr>
        </p:pic>
        <p:pic>
          <p:nvPicPr>
            <p:cNvPr id="54" name="Picture 53"/>
            <p:cNvPicPr>
              <a:picLocks noChangeAspect="1"/>
            </p:cNvPicPr>
            <p:nvPr/>
          </p:nvPicPr>
          <p:blipFill>
            <a:blip r:embed="rId8"/>
            <a:stretch>
              <a:fillRect/>
            </a:stretch>
          </p:blipFill>
          <p:spPr>
            <a:xfrm>
              <a:off x="1403169" y="6545441"/>
              <a:ext cx="45720" cy="54864"/>
            </a:xfrm>
            <a:prstGeom prst="rect">
              <a:avLst/>
            </a:prstGeom>
          </p:spPr>
        </p:pic>
      </p:grpSp>
      <p:pic>
        <p:nvPicPr>
          <p:cNvPr id="297988" name="Picture 4" descr="C:\Users\ZZIMME~1\AppData\Local\Temp\SNAGHTML1521204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413102"/>
            <a:ext cx="6870787" cy="317019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10"/>
          <a:stretch>
            <a:fillRect/>
          </a:stretch>
        </p:blipFill>
        <p:spPr>
          <a:xfrm>
            <a:off x="6705600" y="3352800"/>
            <a:ext cx="2034731" cy="1611266"/>
          </a:xfrm>
          <a:prstGeom prst="rect">
            <a:avLst/>
          </a:prstGeom>
          <a:ln w="28575">
            <a:solidFill>
              <a:srgbClr val="00A1DE"/>
            </a:solidFill>
          </a:ln>
        </p:spPr>
      </p:pic>
      <p:sp>
        <p:nvSpPr>
          <p:cNvPr id="56" name="object 25"/>
          <p:cNvSpPr/>
          <p:nvPr/>
        </p:nvSpPr>
        <p:spPr>
          <a:xfrm flipV="1">
            <a:off x="4495800" y="3733800"/>
            <a:ext cx="1219200" cy="914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58" name="Straight Arrow Connector 57"/>
          <p:cNvCxnSpPr/>
          <p:nvPr/>
        </p:nvCxnSpPr>
        <p:spPr>
          <a:xfrm>
            <a:off x="5715000" y="4191000"/>
            <a:ext cx="9144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1210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565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 </a:t>
            </a:r>
            <a:r>
              <a:rPr lang="en-US" spc="-5"/>
              <a:t>a </a:t>
            </a:r>
            <a:r>
              <a:rPr lang="en-US" spc="-5" smtClean="0"/>
              <a:t>Progress Summary </a:t>
            </a:r>
            <a:endParaRPr spc="-5" dirty="0"/>
          </a:p>
        </p:txBody>
      </p:sp>
      <p:sp>
        <p:nvSpPr>
          <p:cNvPr id="44" name="object 6"/>
          <p:cNvSpPr txBox="1"/>
          <p:nvPr/>
        </p:nvSpPr>
        <p:spPr>
          <a:xfrm>
            <a:off x="535940" y="2133600"/>
            <a:ext cx="7947659" cy="954107"/>
          </a:xfrm>
          <a:prstGeom prst="rect">
            <a:avLst/>
          </a:prstGeom>
        </p:spPr>
        <p:txBody>
          <a:bodyPr vert="horz" wrap="square" lIns="0" tIns="0" rIns="0" bIns="0" rtlCol="0">
            <a:spAutoFit/>
          </a:bodyPr>
          <a:lstStyle/>
          <a:p>
            <a:pPr marL="12700">
              <a:lnSpc>
                <a:spcPct val="100000"/>
              </a:lnSpc>
            </a:pPr>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5" dirty="0">
                <a:solidFill>
                  <a:srgbClr val="091D5D"/>
                </a:solidFill>
                <a:latin typeface="Arial"/>
                <a:cs typeface="Arial"/>
              </a:rPr>
              <a:t>5</a:t>
            </a:r>
            <a:r>
              <a:rPr sz="1400" b="1" dirty="0" smtClean="0">
                <a:solidFill>
                  <a:srgbClr val="091D5D"/>
                </a:solidFill>
                <a:latin typeface="Arial"/>
                <a:cs typeface="Arial"/>
              </a:rPr>
              <a:t>:</a:t>
            </a:r>
            <a:r>
              <a:rPr lang="en-US" sz="1400" b="1" spc="-5" dirty="0" smtClean="0">
                <a:solidFill>
                  <a:srgbClr val="091D5D"/>
                </a:solidFill>
                <a:latin typeface="Arial"/>
                <a:cs typeface="Arial"/>
              </a:rPr>
              <a:t> Print Progress Summary </a:t>
            </a: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To Print, click either the Word or PDF icon for that Progress Summary .  </a:t>
            </a:r>
          </a:p>
          <a:p>
            <a:pPr>
              <a:lnSpc>
                <a:spcPct val="100000"/>
              </a:lnSpc>
            </a:pPr>
            <a:endParaRPr lang="en-US" sz="8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Until a Progress Summary has been approved, it will print with a Draft Watermark.</a:t>
            </a:r>
            <a:endParaRPr lang="en-US" sz="1400" dirty="0">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55</a:t>
            </a:fld>
            <a:endParaRPr lang="en-US" dirty="0"/>
          </a:p>
        </p:txBody>
      </p:sp>
      <p:grpSp>
        <p:nvGrpSpPr>
          <p:cNvPr id="53" name="Group 52"/>
          <p:cNvGrpSpPr/>
          <p:nvPr/>
        </p:nvGrpSpPr>
        <p:grpSpPr>
          <a:xfrm>
            <a:off x="1990979" y="1176401"/>
            <a:ext cx="5162043" cy="880999"/>
            <a:chOff x="1447873" y="1176401"/>
            <a:chExt cx="5162043" cy="880999"/>
          </a:xfrm>
          <a:noFill/>
        </p:grpSpPr>
        <p:grpSp>
          <p:nvGrpSpPr>
            <p:cNvPr id="54" name="Group 53"/>
            <p:cNvGrpSpPr/>
            <p:nvPr/>
          </p:nvGrpSpPr>
          <p:grpSpPr>
            <a:xfrm>
              <a:off x="1447873" y="1177925"/>
              <a:ext cx="905745" cy="879475"/>
              <a:chOff x="1789176" y="1144524"/>
              <a:chExt cx="982980" cy="879475"/>
            </a:xfrm>
            <a:grpFill/>
          </p:grpSpPr>
          <p:sp>
            <p:nvSpPr>
              <p:cNvPr id="7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2" name="object 19"/>
              <p:cNvSpPr txBox="1"/>
              <p:nvPr/>
            </p:nvSpPr>
            <p:spPr>
              <a:xfrm>
                <a:off x="1828800" y="1144524"/>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 Submission Alert</a:t>
                </a:r>
                <a:endParaRPr sz="1000" dirty="0">
                  <a:latin typeface="Arial"/>
                  <a:cs typeface="Arial"/>
                </a:endParaRPr>
              </a:p>
            </p:txBody>
          </p:sp>
        </p:grpSp>
        <p:grpSp>
          <p:nvGrpSpPr>
            <p:cNvPr id="55" name="Group 54"/>
            <p:cNvGrpSpPr/>
            <p:nvPr/>
          </p:nvGrpSpPr>
          <p:grpSpPr>
            <a:xfrm>
              <a:off x="2510192" y="1176401"/>
              <a:ext cx="912766" cy="879475"/>
              <a:chOff x="2971800" y="1143000"/>
              <a:chExt cx="990600" cy="879475"/>
            </a:xfrm>
            <a:grpFill/>
          </p:grpSpPr>
          <p:sp>
            <p:nvSpPr>
              <p:cNvPr id="6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0"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0" dirty="0">
                    <a:solidFill>
                      <a:srgbClr val="1F497D"/>
                    </a:solidFill>
                    <a:latin typeface="Arial"/>
                    <a:cs typeface="Arial"/>
                  </a:rPr>
                  <a:t>Review </a:t>
                </a:r>
                <a:r>
                  <a:rPr lang="en-US" sz="1000" spc="-10" dirty="0" smtClean="0">
                    <a:solidFill>
                      <a:srgbClr val="1F497D"/>
                    </a:solidFill>
                    <a:latin typeface="Arial"/>
                    <a:cs typeface="Arial"/>
                  </a:rPr>
                  <a:t>Form and </a:t>
                </a:r>
                <a:r>
                  <a:rPr lang="en-US" sz="1000" spc="-10" dirty="0">
                    <a:solidFill>
                      <a:srgbClr val="1F497D"/>
                    </a:solidFill>
                    <a:latin typeface="Arial"/>
                    <a:cs typeface="Arial"/>
                  </a:rPr>
                  <a:t>Request Revision</a:t>
                </a:r>
              </a:p>
              <a:p>
                <a:pPr algn="ctr">
                  <a:lnSpc>
                    <a:spcPct val="100000"/>
                  </a:lnSpc>
                </a:pPr>
                <a:endParaRPr lang="en-US" sz="1000" b="1" i="1" spc="-10" dirty="0" smtClean="0">
                  <a:solidFill>
                    <a:srgbClr val="1F497D"/>
                  </a:solidFill>
                  <a:latin typeface="Arial"/>
                  <a:cs typeface="Arial"/>
                </a:endParaRPr>
              </a:p>
            </p:txBody>
          </p:sp>
        </p:grpSp>
        <p:grpSp>
          <p:nvGrpSpPr>
            <p:cNvPr id="56" name="Group 55"/>
            <p:cNvGrpSpPr/>
            <p:nvPr/>
          </p:nvGrpSpPr>
          <p:grpSpPr>
            <a:xfrm>
              <a:off x="3579533" y="1176401"/>
              <a:ext cx="905745" cy="879475"/>
              <a:chOff x="4075176" y="1143000"/>
              <a:chExt cx="982980" cy="879475"/>
            </a:xfrm>
            <a:grpFill/>
          </p:grpSpPr>
          <p:sp>
            <p:nvSpPr>
              <p:cNvPr id="6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8" name="object 19"/>
              <p:cNvSpPr txBox="1"/>
              <p:nvPr/>
            </p:nvSpPr>
            <p:spPr>
              <a:xfrm>
                <a:off x="411480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Navigate to </a:t>
                </a:r>
                <a:r>
                  <a:rPr lang="en-US" sz="1000" spc="-10" dirty="0" smtClean="0">
                    <a:solidFill>
                      <a:srgbClr val="1F497D"/>
                    </a:solidFill>
                    <a:latin typeface="Arial"/>
                    <a:cs typeface="Arial"/>
                  </a:rPr>
                  <a:t>Submission Alert</a:t>
                </a:r>
                <a:endParaRPr lang="en-US" sz="1000" dirty="0">
                  <a:latin typeface="Arial"/>
                  <a:cs typeface="Arial"/>
                </a:endParaRPr>
              </a:p>
            </p:txBody>
          </p:sp>
        </p:grpSp>
        <p:grpSp>
          <p:nvGrpSpPr>
            <p:cNvPr id="57" name="Group 56"/>
            <p:cNvGrpSpPr/>
            <p:nvPr/>
          </p:nvGrpSpPr>
          <p:grpSpPr>
            <a:xfrm>
              <a:off x="4641852" y="1176401"/>
              <a:ext cx="905745" cy="879475"/>
              <a:chOff x="5218176" y="1143000"/>
              <a:chExt cx="982980" cy="879475"/>
            </a:xfrm>
            <a:grpFill/>
          </p:grpSpPr>
          <p:sp>
            <p:nvSpPr>
              <p:cNvPr id="6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6" name="object 19"/>
              <p:cNvSpPr txBox="1"/>
              <p:nvPr/>
            </p:nvSpPr>
            <p:spPr>
              <a:xfrm>
                <a:off x="525780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Review and Approve</a:t>
                </a:r>
              </a:p>
            </p:txBody>
          </p:sp>
        </p:grpSp>
        <p:grpSp>
          <p:nvGrpSpPr>
            <p:cNvPr id="58" name="Group 57"/>
            <p:cNvGrpSpPr/>
            <p:nvPr/>
          </p:nvGrpSpPr>
          <p:grpSpPr>
            <a:xfrm>
              <a:off x="5704171" y="1176401"/>
              <a:ext cx="905745" cy="879475"/>
              <a:chOff x="6408420" y="1143000"/>
              <a:chExt cx="982980" cy="879475"/>
            </a:xfrm>
            <a:grpFill/>
          </p:grpSpPr>
          <p:sp>
            <p:nvSpPr>
              <p:cNvPr id="6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4"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p>
              <a:p>
                <a:pPr algn="ctr">
                  <a:lnSpc>
                    <a:spcPct val="100000"/>
                  </a:lnSpc>
                </a:pPr>
                <a:r>
                  <a:rPr lang="en-US" sz="1000" spc="-10">
                    <a:solidFill>
                      <a:srgbClr val="1F497D"/>
                    </a:solidFill>
                    <a:latin typeface="Arial"/>
                    <a:cs typeface="Arial"/>
                  </a:rPr>
                  <a:t>Print </a:t>
                </a:r>
                <a:r>
                  <a:rPr lang="en-US" sz="1000" spc="-10" smtClean="0">
                    <a:solidFill>
                      <a:srgbClr val="1F497D"/>
                    </a:solidFill>
                    <a:latin typeface="Arial"/>
                    <a:cs typeface="Arial"/>
                  </a:rPr>
                  <a:t>Progress Summary </a:t>
                </a:r>
                <a:endParaRPr lang="en-US" sz="1000" spc="-10" dirty="0">
                  <a:solidFill>
                    <a:srgbClr val="1F497D"/>
                  </a:solidFill>
                  <a:latin typeface="Arial"/>
                  <a:cs typeface="Arial"/>
                </a:endParaRPr>
              </a:p>
            </p:txBody>
          </p:sp>
        </p:grpSp>
        <p:cxnSp>
          <p:nvCxnSpPr>
            <p:cNvPr id="59" name="Straight Arrow Connector 58"/>
            <p:cNvCxnSpPr/>
            <p:nvPr/>
          </p:nvCxnSpPr>
          <p:spPr>
            <a:xfrm>
              <a:off x="235221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421554"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483873"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546192" y="1638066"/>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1066800" y="3413102"/>
            <a:ext cx="6870787" cy="3170195"/>
            <a:chOff x="1066800" y="3413102"/>
            <a:chExt cx="6870787" cy="3170195"/>
          </a:xfrm>
        </p:grpSpPr>
        <p:pic>
          <p:nvPicPr>
            <p:cNvPr id="7" name="Picture 6"/>
            <p:cNvPicPr>
              <a:picLocks noChangeAspect="1"/>
            </p:cNvPicPr>
            <p:nvPr/>
          </p:nvPicPr>
          <p:blipFill>
            <a:blip r:embed="rId7"/>
            <a:stretch>
              <a:fillRect/>
            </a:stretch>
          </p:blipFill>
          <p:spPr>
            <a:xfrm>
              <a:off x="1066800" y="3413102"/>
              <a:ext cx="6870787" cy="3170195"/>
            </a:xfrm>
            <a:prstGeom prst="rect">
              <a:avLst/>
            </a:prstGeom>
          </p:spPr>
        </p:pic>
        <p:pic>
          <p:nvPicPr>
            <p:cNvPr id="30" name="Picture 29"/>
            <p:cNvPicPr>
              <a:picLocks noChangeAspect="1"/>
            </p:cNvPicPr>
            <p:nvPr/>
          </p:nvPicPr>
          <p:blipFill>
            <a:blip r:embed="rId8"/>
            <a:stretch>
              <a:fillRect/>
            </a:stretch>
          </p:blipFill>
          <p:spPr>
            <a:xfrm>
              <a:off x="1379220" y="5232031"/>
              <a:ext cx="45720" cy="54864"/>
            </a:xfrm>
            <a:prstGeom prst="rect">
              <a:avLst/>
            </a:prstGeom>
          </p:spPr>
        </p:pic>
        <p:pic>
          <p:nvPicPr>
            <p:cNvPr id="31" name="Picture 30"/>
            <p:cNvPicPr>
              <a:picLocks noChangeAspect="1"/>
            </p:cNvPicPr>
            <p:nvPr/>
          </p:nvPicPr>
          <p:blipFill>
            <a:blip r:embed="rId8"/>
            <a:stretch>
              <a:fillRect/>
            </a:stretch>
          </p:blipFill>
          <p:spPr>
            <a:xfrm>
              <a:off x="1402080" y="5632704"/>
              <a:ext cx="45720" cy="54864"/>
            </a:xfrm>
            <a:prstGeom prst="rect">
              <a:avLst/>
            </a:prstGeom>
          </p:spPr>
        </p:pic>
        <p:pic>
          <p:nvPicPr>
            <p:cNvPr id="32" name="Picture 31"/>
            <p:cNvPicPr>
              <a:picLocks noChangeAspect="1"/>
            </p:cNvPicPr>
            <p:nvPr/>
          </p:nvPicPr>
          <p:blipFill>
            <a:blip r:embed="rId8"/>
            <a:stretch>
              <a:fillRect/>
            </a:stretch>
          </p:blipFill>
          <p:spPr>
            <a:xfrm>
              <a:off x="1379220" y="6125095"/>
              <a:ext cx="45720" cy="54864"/>
            </a:xfrm>
            <a:prstGeom prst="rect">
              <a:avLst/>
            </a:prstGeom>
          </p:spPr>
        </p:pic>
        <p:pic>
          <p:nvPicPr>
            <p:cNvPr id="33" name="Picture 32"/>
            <p:cNvPicPr>
              <a:picLocks noChangeAspect="1"/>
            </p:cNvPicPr>
            <p:nvPr/>
          </p:nvPicPr>
          <p:blipFill>
            <a:blip r:embed="rId8"/>
            <a:stretch>
              <a:fillRect/>
            </a:stretch>
          </p:blipFill>
          <p:spPr>
            <a:xfrm>
              <a:off x="1380309" y="6498336"/>
              <a:ext cx="45720" cy="54864"/>
            </a:xfrm>
            <a:prstGeom prst="rect">
              <a:avLst/>
            </a:prstGeom>
          </p:spPr>
        </p:pic>
      </p:grpSp>
      <p:cxnSp>
        <p:nvCxnSpPr>
          <p:cNvPr id="35" name="Straight Arrow Connector 34"/>
          <p:cNvCxnSpPr/>
          <p:nvPr/>
        </p:nvCxnSpPr>
        <p:spPr>
          <a:xfrm flipV="1">
            <a:off x="7315200" y="3619562"/>
            <a:ext cx="0" cy="2614422"/>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9"/>
          <a:stretch>
            <a:fillRect/>
          </a:stretch>
        </p:blipFill>
        <p:spPr>
          <a:xfrm>
            <a:off x="6781800" y="3162362"/>
            <a:ext cx="1019048" cy="495238"/>
          </a:xfrm>
          <a:prstGeom prst="rect">
            <a:avLst/>
          </a:prstGeom>
        </p:spPr>
      </p:pic>
      <p:sp>
        <p:nvSpPr>
          <p:cNvPr id="34" name="object 25"/>
          <p:cNvSpPr/>
          <p:nvPr/>
        </p:nvSpPr>
        <p:spPr>
          <a:xfrm flipV="1">
            <a:off x="6705600" y="3162362"/>
            <a:ext cx="1143000" cy="4572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4379115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a:t>Ne</a:t>
            </a:r>
            <a:r>
              <a:rPr spc="-15" dirty="0"/>
              <a:t>x</a:t>
            </a:r>
            <a:r>
              <a:rPr dirty="0"/>
              <a:t>t</a:t>
            </a:r>
            <a:r>
              <a:rPr spc="20" dirty="0"/>
              <a:t> </a:t>
            </a:r>
            <a:r>
              <a:rPr spc="-5" dirty="0" smtClean="0"/>
              <a:t>S</a:t>
            </a:r>
            <a:r>
              <a:rPr dirty="0" smtClean="0"/>
              <a:t>t</a:t>
            </a:r>
            <a:r>
              <a:rPr spc="-5" dirty="0" smtClean="0"/>
              <a:t>ep</a:t>
            </a:r>
            <a:r>
              <a:rPr lang="en-US" dirty="0" smtClean="0"/>
              <a:t>s and Notes</a:t>
            </a:r>
            <a:endParaRPr spc="-5" dirty="0"/>
          </a:p>
        </p:txBody>
      </p:sp>
      <p:sp>
        <p:nvSpPr>
          <p:cNvPr id="6" name="object 6"/>
          <p:cNvSpPr txBox="1"/>
          <p:nvPr/>
        </p:nvSpPr>
        <p:spPr>
          <a:xfrm>
            <a:off x="535940" y="1188506"/>
            <a:ext cx="7783830" cy="4093428"/>
          </a:xfrm>
          <a:prstGeom prst="rect">
            <a:avLst/>
          </a:prstGeom>
        </p:spPr>
        <p:txBody>
          <a:bodyPr vert="horz" wrap="square" lIns="0" tIns="0" rIns="0" bIns="0" rtlCol="0">
            <a:spAutoFit/>
          </a:bodyPr>
          <a:lstStyle/>
          <a:p>
            <a:pPr marL="12700" marR="5080">
              <a:lnSpc>
                <a:spcPct val="100000"/>
              </a:lnSpc>
            </a:pPr>
            <a:r>
              <a:rPr lang="en-US" sz="1400" b="1" dirty="0" smtClean="0">
                <a:solidFill>
                  <a:srgbClr val="091D5D"/>
                </a:solidFill>
                <a:latin typeface="Arial"/>
                <a:cs typeface="Arial"/>
              </a:rPr>
              <a:t>Next Steps</a:t>
            </a:r>
          </a:p>
          <a:p>
            <a:pPr marL="298450" marR="5080" indent="-285750">
              <a:lnSpc>
                <a:spcPct val="100000"/>
              </a:lnSpc>
              <a:buFont typeface="Arial" panose="020B0604020202020204" pitchFamily="34" charset="0"/>
              <a:buChar char="•"/>
            </a:pPr>
            <a:r>
              <a:rPr lang="en-US" sz="1400" dirty="0" smtClean="0">
                <a:solidFill>
                  <a:srgbClr val="091D5D"/>
                </a:solidFill>
                <a:latin typeface="Arial"/>
                <a:cs typeface="Arial"/>
              </a:rPr>
              <a:t>If DDS approve a Progress Summary, </a:t>
            </a:r>
            <a:r>
              <a:rPr lang="en-US" sz="1400" dirty="0">
                <a:solidFill>
                  <a:srgbClr val="091D5D"/>
                </a:solidFill>
                <a:latin typeface="Arial"/>
                <a:cs typeface="Arial"/>
              </a:rPr>
              <a:t>P</a:t>
            </a:r>
            <a:r>
              <a:rPr lang="en-US" sz="1400" dirty="0" smtClean="0">
                <a:solidFill>
                  <a:srgbClr val="091D5D"/>
                </a:solidFill>
                <a:latin typeface="Arial"/>
                <a:cs typeface="Arial"/>
              </a:rPr>
              <a:t>roviders </a:t>
            </a:r>
            <a:r>
              <a:rPr lang="en-US" sz="1400" dirty="0">
                <a:solidFill>
                  <a:srgbClr val="091D5D"/>
                </a:solidFill>
                <a:latin typeface="Arial"/>
                <a:cs typeface="Arial"/>
              </a:rPr>
              <a:t>will receive an </a:t>
            </a:r>
            <a:r>
              <a:rPr lang="en-US" sz="1400" dirty="0" smtClean="0">
                <a:solidFill>
                  <a:srgbClr val="091D5D"/>
                </a:solidFill>
                <a:latin typeface="Arial"/>
                <a:cs typeface="Arial"/>
              </a:rPr>
              <a:t>Alert </a:t>
            </a:r>
          </a:p>
          <a:p>
            <a:pPr marL="298450" marR="5080" indent="-285750">
              <a:buFont typeface="Arial" panose="020B0604020202020204" pitchFamily="34" charset="0"/>
              <a:buChar char="•"/>
            </a:pPr>
            <a:r>
              <a:rPr lang="en-US" sz="1400" dirty="0" smtClean="0">
                <a:solidFill>
                  <a:srgbClr val="091D5D"/>
                </a:solidFill>
                <a:latin typeface="Arial"/>
                <a:cs typeface="Arial"/>
              </a:rPr>
              <a:t>Service </a:t>
            </a:r>
            <a:r>
              <a:rPr lang="en-US" sz="1400" dirty="0">
                <a:solidFill>
                  <a:srgbClr val="091D5D"/>
                </a:solidFill>
                <a:latin typeface="Arial"/>
                <a:cs typeface="Arial"/>
              </a:rPr>
              <a:t>Coordinators or Service Coordinator Supervisors can continue reviewing other </a:t>
            </a:r>
            <a:r>
              <a:rPr lang="en-US" sz="1400" dirty="0" smtClean="0">
                <a:solidFill>
                  <a:srgbClr val="091D5D"/>
                </a:solidFill>
                <a:latin typeface="Arial"/>
                <a:cs typeface="Arial"/>
              </a:rPr>
              <a:t>Progress Summaries.</a:t>
            </a:r>
            <a:endParaRPr lang="en-US" sz="1400" dirty="0">
              <a:solidFill>
                <a:srgbClr val="091D5D"/>
              </a:solidFill>
              <a:latin typeface="Arial"/>
              <a:cs typeface="Arial"/>
            </a:endParaRPr>
          </a:p>
          <a:p>
            <a:pPr marL="298450" marR="5080" indent="-285750">
              <a:lnSpc>
                <a:spcPct val="100000"/>
              </a:lnSpc>
              <a:buFont typeface="Arial" panose="020B0604020202020204" pitchFamily="34" charset="0"/>
              <a:buChar char="•"/>
            </a:pPr>
            <a:r>
              <a:rPr lang="en-US" sz="1400" dirty="0" smtClean="0">
                <a:solidFill>
                  <a:srgbClr val="091D5D"/>
                </a:solidFill>
                <a:latin typeface="Arial"/>
                <a:cs typeface="Arial"/>
              </a:rPr>
              <a:t>An objective that is met or discontinued in the Progress Summary will still be recalled in an ISP update year.</a:t>
            </a:r>
          </a:p>
          <a:p>
            <a:pPr marL="12700" marR="5080">
              <a:lnSpc>
                <a:spcPct val="100000"/>
              </a:lnSpc>
            </a:pPr>
            <a:endParaRPr lang="en-US" sz="1400" dirty="0" smtClean="0">
              <a:solidFill>
                <a:srgbClr val="091D5D"/>
              </a:solidFill>
              <a:latin typeface="Arial"/>
              <a:cs typeface="Arial"/>
            </a:endParaRPr>
          </a:p>
          <a:p>
            <a:pPr marL="12700" marR="5080">
              <a:lnSpc>
                <a:spcPct val="100000"/>
              </a:lnSpc>
            </a:pPr>
            <a:r>
              <a:rPr lang="en-US" sz="1400" b="1" dirty="0" smtClean="0">
                <a:solidFill>
                  <a:srgbClr val="091D5D"/>
                </a:solidFill>
                <a:latin typeface="Arial"/>
                <a:cs typeface="Arial"/>
              </a:rPr>
              <a:t>Notes</a:t>
            </a:r>
          </a:p>
          <a:p>
            <a:pPr marL="298450" marR="5080" indent="-285750">
              <a:lnSpc>
                <a:spcPct val="100000"/>
              </a:lnSpc>
              <a:buFont typeface="Arial" panose="020B0604020202020204" pitchFamily="34" charset="0"/>
              <a:buChar char="•"/>
            </a:pPr>
            <a:r>
              <a:rPr lang="en-US" sz="1400" dirty="0" smtClean="0">
                <a:solidFill>
                  <a:srgbClr val="091D5D"/>
                </a:solidFill>
                <a:latin typeface="Arial"/>
                <a:cs typeface="Arial"/>
              </a:rPr>
              <a:t>Contact the Help Desk in the following situations for assistance:</a:t>
            </a:r>
          </a:p>
          <a:p>
            <a:pPr marL="755650" marR="5080" lvl="2" indent="-285750">
              <a:buFont typeface="Courier New" panose="02070309020205020404" pitchFamily="49" charset="0"/>
              <a:buChar char="o"/>
            </a:pPr>
            <a:r>
              <a:rPr lang="en-US" sz="1400" dirty="0">
                <a:solidFill>
                  <a:srgbClr val="091D5D"/>
                </a:solidFill>
                <a:latin typeface="Arial"/>
                <a:cs typeface="Arial"/>
              </a:rPr>
              <a:t>I</a:t>
            </a:r>
            <a:r>
              <a:rPr lang="en-US" sz="1400" dirty="0" smtClean="0">
                <a:solidFill>
                  <a:srgbClr val="091D5D"/>
                </a:solidFill>
                <a:latin typeface="Arial"/>
                <a:cs typeface="Arial"/>
              </a:rPr>
              <a:t>f </a:t>
            </a:r>
            <a:r>
              <a:rPr lang="en-US" sz="1400" dirty="0">
                <a:solidFill>
                  <a:srgbClr val="091D5D"/>
                </a:solidFill>
                <a:latin typeface="Arial"/>
                <a:cs typeface="Arial"/>
              </a:rPr>
              <a:t>a Service Coordinator mistakenly includes an objective in the ISP document </a:t>
            </a:r>
            <a:r>
              <a:rPr lang="en-US" sz="1400" dirty="0" smtClean="0">
                <a:solidFill>
                  <a:srgbClr val="091D5D"/>
                </a:solidFill>
                <a:latin typeface="Arial"/>
                <a:cs typeface="Arial"/>
              </a:rPr>
              <a:t>and the Provider </a:t>
            </a:r>
            <a:r>
              <a:rPr lang="en-US" sz="1400" dirty="0">
                <a:solidFill>
                  <a:srgbClr val="091D5D"/>
                </a:solidFill>
                <a:latin typeface="Arial"/>
                <a:cs typeface="Arial"/>
              </a:rPr>
              <a:t> </a:t>
            </a:r>
            <a:r>
              <a:rPr lang="en-US" sz="1400" dirty="0" smtClean="0">
                <a:solidFill>
                  <a:srgbClr val="091D5D"/>
                </a:solidFill>
                <a:latin typeface="Arial"/>
                <a:cs typeface="Arial"/>
              </a:rPr>
              <a:t>initiates work on the Progress Summary, the objective cannot be unselected. In this scenario, the Progress Summary must be deleted by the Help Desk. Once the Progress summary is deleted, the SC can then unselect the objective. </a:t>
            </a:r>
          </a:p>
          <a:p>
            <a:pPr marL="755650" marR="5080" lvl="2" indent="-285750">
              <a:buFont typeface="Courier New" panose="02070309020205020404" pitchFamily="49" charset="0"/>
              <a:buChar char="o"/>
            </a:pPr>
            <a:r>
              <a:rPr lang="en-US" sz="1400" dirty="0" smtClean="0">
                <a:solidFill>
                  <a:srgbClr val="091D5D"/>
                </a:solidFill>
                <a:latin typeface="Arial"/>
                <a:cs typeface="Arial"/>
              </a:rPr>
              <a:t>If a </a:t>
            </a:r>
            <a:r>
              <a:rPr lang="en-US" sz="1400" dirty="0">
                <a:solidFill>
                  <a:srgbClr val="091D5D"/>
                </a:solidFill>
                <a:latin typeface="Arial"/>
                <a:cs typeface="Arial"/>
              </a:rPr>
              <a:t>service ends, </a:t>
            </a:r>
            <a:r>
              <a:rPr lang="en-US" sz="1400" dirty="0" smtClean="0">
                <a:solidFill>
                  <a:srgbClr val="091D5D"/>
                </a:solidFill>
                <a:latin typeface="Arial"/>
                <a:cs typeface="Arial"/>
              </a:rPr>
              <a:t>a Service Coordinator </a:t>
            </a:r>
            <a:r>
              <a:rPr lang="en-US" sz="1400" dirty="0">
                <a:solidFill>
                  <a:srgbClr val="091D5D"/>
                </a:solidFill>
                <a:latin typeface="Arial"/>
                <a:cs typeface="Arial"/>
              </a:rPr>
              <a:t>needs to contact help desk to request deletion of </a:t>
            </a:r>
            <a:r>
              <a:rPr lang="en-US" sz="1400" dirty="0" smtClean="0">
                <a:solidFill>
                  <a:srgbClr val="091D5D"/>
                </a:solidFill>
                <a:latin typeface="Arial"/>
                <a:cs typeface="Arial"/>
              </a:rPr>
              <a:t>the Progress Summary. In this scenario, because providers lose access to that individual  when a service ends, providers </a:t>
            </a:r>
            <a:r>
              <a:rPr lang="en-US" sz="1400" dirty="0">
                <a:solidFill>
                  <a:srgbClr val="091D5D"/>
                </a:solidFill>
                <a:latin typeface="Arial"/>
                <a:cs typeface="Arial"/>
              </a:rPr>
              <a:t>are required to complete next </a:t>
            </a:r>
            <a:r>
              <a:rPr lang="en-US" sz="1400" dirty="0" smtClean="0">
                <a:solidFill>
                  <a:srgbClr val="091D5D"/>
                </a:solidFill>
                <a:latin typeface="Arial"/>
                <a:cs typeface="Arial"/>
              </a:rPr>
              <a:t>Progress Summary off-line.</a:t>
            </a:r>
            <a:endParaRPr lang="en-US" sz="1400" dirty="0">
              <a:solidFill>
                <a:srgbClr val="091D5D"/>
              </a:solidFill>
              <a:latin typeface="Arial"/>
              <a:cs typeface="Arial"/>
            </a:endParaRPr>
          </a:p>
          <a:p>
            <a:pPr marL="755650" marR="5080" lvl="1" indent="-285750">
              <a:buFont typeface="Arial" panose="020B0604020202020204" pitchFamily="34" charset="0"/>
              <a:buChar char="•"/>
            </a:pPr>
            <a:endParaRPr lang="en-US" sz="1400" dirty="0" smtClean="0">
              <a:solidFill>
                <a:srgbClr val="091D5D"/>
              </a:solidFill>
              <a:latin typeface="Arial"/>
              <a:cs typeface="Arial"/>
            </a:endParaRPr>
          </a:p>
          <a:p>
            <a:pPr marL="755650" marR="5080" lvl="1" indent="-285750">
              <a:buFont typeface="Arial" panose="020B0604020202020204" pitchFamily="34" charset="0"/>
              <a:buChar char="•"/>
            </a:pPr>
            <a:endParaRPr lang="en-US" sz="1400" dirty="0" smtClean="0">
              <a:solidFill>
                <a:srgbClr val="091D5D"/>
              </a:solidFill>
              <a:latin typeface="Arial"/>
              <a:cs typeface="Arial"/>
            </a:endParaRPr>
          </a:p>
          <a:p>
            <a:pPr marL="298450" marR="5080" indent="-285750">
              <a:lnSpc>
                <a:spcPct val="100000"/>
              </a:lnSpc>
              <a:buFont typeface="Arial" panose="020B0604020202020204" pitchFamily="34" charset="0"/>
              <a:buChar char="•"/>
            </a:pPr>
            <a:endParaRPr lang="en-US" sz="1400" dirty="0" smtClean="0">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56</a:t>
            </a:fld>
            <a:endParaRPr lang="en-US" dirty="0"/>
          </a:p>
        </p:txBody>
      </p:sp>
    </p:spTree>
    <p:extLst>
      <p:ext uri="{BB962C8B-B14F-4D97-AF65-F5344CB8AC3E}">
        <p14:creationId xmlns:p14="http://schemas.microsoft.com/office/powerpoint/2010/main" val="3449436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667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371600"/>
            <a:ext cx="8150860" cy="1154162"/>
          </a:xfrm>
          <a:prstGeom prst="rect">
            <a:avLst/>
          </a:prstGeom>
        </p:spPr>
        <p:txBody>
          <a:bodyPr vert="horz" wrap="square" lIns="0" tIns="0" rIns="0" bIns="0" rtlCol="0">
            <a:spAutoFit/>
          </a:bodyPr>
          <a:lstStyle/>
          <a:p>
            <a:pPr marL="184150" indent="-171450">
              <a:spcBef>
                <a:spcPts val="600"/>
              </a:spcBef>
              <a:buFont typeface="Arial" panose="020B0604020202020204" pitchFamily="34" charset="0"/>
              <a:buChar char="•"/>
            </a:pPr>
            <a:r>
              <a:rPr lang="en-US" sz="1400" dirty="0" smtClean="0">
                <a:solidFill>
                  <a:srgbClr val="091D5D"/>
                </a:solidFill>
                <a:latin typeface="Arial"/>
                <a:cs typeface="Arial"/>
              </a:rPr>
              <a:t>If an objective is determined to be </a:t>
            </a:r>
            <a:r>
              <a:rPr lang="en-US" sz="1400" dirty="0">
                <a:solidFill>
                  <a:srgbClr val="091D5D"/>
                </a:solidFill>
                <a:latin typeface="Arial"/>
                <a:cs typeface="Arial"/>
              </a:rPr>
              <a:t>met or discontinued as </a:t>
            </a:r>
            <a:r>
              <a:rPr lang="en-US" sz="1400" dirty="0" smtClean="0">
                <a:solidFill>
                  <a:srgbClr val="091D5D"/>
                </a:solidFill>
                <a:latin typeface="Arial"/>
                <a:cs typeface="Arial"/>
              </a:rPr>
              <a:t>a part </a:t>
            </a:r>
            <a:r>
              <a:rPr lang="en-US" sz="1400" dirty="0">
                <a:solidFill>
                  <a:srgbClr val="091D5D"/>
                </a:solidFill>
                <a:latin typeface="Arial"/>
                <a:cs typeface="Arial"/>
              </a:rPr>
              <a:t>of a </a:t>
            </a:r>
            <a:r>
              <a:rPr lang="en-US" sz="1400" dirty="0" smtClean="0">
                <a:solidFill>
                  <a:srgbClr val="091D5D"/>
                </a:solidFill>
                <a:latin typeface="Arial"/>
                <a:cs typeface="Arial"/>
              </a:rPr>
              <a:t>Semi-Annual Progress Summary, subsequent Progress Summaries </a:t>
            </a:r>
            <a:r>
              <a:rPr lang="en-US" sz="1400" dirty="0">
                <a:solidFill>
                  <a:srgbClr val="091D5D"/>
                </a:solidFill>
                <a:latin typeface="Arial"/>
                <a:cs typeface="Arial"/>
              </a:rPr>
              <a:t>for that </a:t>
            </a:r>
            <a:r>
              <a:rPr lang="en-US" sz="1400" dirty="0" smtClean="0">
                <a:solidFill>
                  <a:srgbClr val="091D5D"/>
                </a:solidFill>
                <a:latin typeface="Arial"/>
                <a:cs typeface="Arial"/>
              </a:rPr>
              <a:t>objective </a:t>
            </a:r>
            <a:r>
              <a:rPr lang="en-US" sz="1400" dirty="0">
                <a:solidFill>
                  <a:srgbClr val="091D5D"/>
                </a:solidFill>
                <a:latin typeface="Arial"/>
                <a:cs typeface="Arial"/>
              </a:rPr>
              <a:t>will not be required unless that </a:t>
            </a:r>
            <a:r>
              <a:rPr lang="en-US" sz="1400" dirty="0" smtClean="0">
                <a:solidFill>
                  <a:srgbClr val="091D5D"/>
                </a:solidFill>
                <a:latin typeface="Arial"/>
                <a:cs typeface="Arial"/>
              </a:rPr>
              <a:t>objective </a:t>
            </a:r>
            <a:r>
              <a:rPr lang="en-US" sz="1400" dirty="0">
                <a:solidFill>
                  <a:srgbClr val="091D5D"/>
                </a:solidFill>
                <a:latin typeface="Arial"/>
                <a:cs typeface="Arial"/>
              </a:rPr>
              <a:t>is included again as part of the </a:t>
            </a:r>
            <a:r>
              <a:rPr lang="en-US" sz="1400" dirty="0" smtClean="0">
                <a:solidFill>
                  <a:srgbClr val="091D5D"/>
                </a:solidFill>
                <a:latin typeface="Arial"/>
                <a:cs typeface="Arial"/>
              </a:rPr>
              <a:t>ISP.</a:t>
            </a:r>
          </a:p>
          <a:p>
            <a:pPr marL="641350" lvl="1" indent="-171450">
              <a:spcBef>
                <a:spcPts val="600"/>
              </a:spcBef>
              <a:buFont typeface="Arial" panose="020B0604020202020204" pitchFamily="34" charset="0"/>
              <a:buChar char="•"/>
            </a:pPr>
            <a:r>
              <a:rPr lang="en-US" sz="1400" dirty="0" smtClean="0">
                <a:solidFill>
                  <a:srgbClr val="091D5D"/>
                </a:solidFill>
                <a:latin typeface="Arial"/>
                <a:cs typeface="Arial"/>
              </a:rPr>
              <a:t>In the scenario below, the quarter 3 and annual Progress Summaries are no longer required because the objective is deemed to be met in the Semi-Annual Progress Summary .</a:t>
            </a:r>
            <a:endParaRPr lang="en-US" sz="1400" dirty="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Next Steps and Notes</a:t>
            </a:r>
            <a:endParaRPr spc="-5" dirty="0"/>
          </a:p>
        </p:txBody>
      </p:sp>
      <p:sp>
        <p:nvSpPr>
          <p:cNvPr id="10" name="Right Arrow 9"/>
          <p:cNvSpPr/>
          <p:nvPr/>
        </p:nvSpPr>
        <p:spPr>
          <a:xfrm rot="5400000">
            <a:off x="3810000" y="3791149"/>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bject 6"/>
          <p:cNvSpPr/>
          <p:nvPr/>
        </p:nvSpPr>
        <p:spPr>
          <a:xfrm>
            <a:off x="228600" y="4953000"/>
            <a:ext cx="8610600" cy="433549"/>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nchor="ctr"/>
          <a:lstStyle/>
          <a:p>
            <a:pPr algn="ctr"/>
            <a:r>
              <a:rPr lang="en-US" sz="1200" b="1" dirty="0" smtClean="0">
                <a:solidFill>
                  <a:srgbClr val="00B0F0"/>
                </a:solidFill>
                <a:latin typeface="Arial" panose="020B0604020202020204" pitchFamily="34" charset="0"/>
                <a:cs typeface="Arial" panose="020B0604020202020204" pitchFamily="34" charset="0"/>
              </a:rPr>
              <a:t>Quarter 3 and Annual Forms No Longer Display</a:t>
            </a:r>
            <a:endParaRPr sz="1200" b="1" dirty="0">
              <a:solidFill>
                <a:srgbClr val="00B0F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57</a:t>
            </a:fld>
            <a:endParaRPr lang="en-US" dirty="0"/>
          </a:p>
        </p:txBody>
      </p:sp>
      <p:pic>
        <p:nvPicPr>
          <p:cNvPr id="14" name="Picture 13"/>
          <p:cNvPicPr>
            <a:picLocks noChangeAspect="1"/>
          </p:cNvPicPr>
          <p:nvPr/>
        </p:nvPicPr>
        <p:blipFill>
          <a:blip r:embed="rId7"/>
          <a:stretch>
            <a:fillRect/>
          </a:stretch>
        </p:blipFill>
        <p:spPr>
          <a:xfrm>
            <a:off x="236060" y="2898589"/>
            <a:ext cx="8705843" cy="682811"/>
          </a:xfrm>
          <a:prstGeom prst="rect">
            <a:avLst/>
          </a:prstGeom>
        </p:spPr>
      </p:pic>
      <p:pic>
        <p:nvPicPr>
          <p:cNvPr id="15" name="Picture 14"/>
          <p:cNvPicPr>
            <a:picLocks noChangeAspect="1"/>
          </p:cNvPicPr>
          <p:nvPr/>
        </p:nvPicPr>
        <p:blipFill>
          <a:blip r:embed="rId8"/>
          <a:stretch>
            <a:fillRect/>
          </a:stretch>
        </p:blipFill>
        <p:spPr>
          <a:xfrm>
            <a:off x="218768" y="4471626"/>
            <a:ext cx="8608298" cy="426757"/>
          </a:xfrm>
          <a:prstGeom prst="rect">
            <a:avLst/>
          </a:prstGeom>
        </p:spPr>
      </p:pic>
      <p:sp>
        <p:nvSpPr>
          <p:cNvPr id="12" name="TextBox 11"/>
          <p:cNvSpPr txBox="1"/>
          <p:nvPr/>
        </p:nvSpPr>
        <p:spPr>
          <a:xfrm>
            <a:off x="911225" y="5805059"/>
            <a:ext cx="7315200" cy="595741"/>
          </a:xfrm>
          <a:prstGeom prst="rect">
            <a:avLst/>
          </a:prstGeom>
          <a:solidFill>
            <a:srgbClr val="D1D1D1"/>
          </a:solidFill>
          <a:ln w="19050">
            <a:noFill/>
          </a:ln>
          <a:extLst>
            <a:ext uri="{91240B29-F687-4F45-9708-019B960494DF}">
              <a14:hiddenLine xmlns:a14="http://schemas.microsoft.com/office/drawing/2010/main" w="19050">
                <a:solidFill>
                  <a:srgbClr val="D1D1D1"/>
                </a:solidFill>
              </a14:hiddenLine>
            </a:ext>
          </a:extLst>
        </p:spPr>
        <p:txBody>
          <a:bodyPr vert="horz" wrap="square" lIns="88900" tIns="88900" rIns="88900" bIns="88900" rtlCol="0" anchor="ctr">
            <a:noAutofit/>
          </a:bodyPr>
          <a:lstStyle/>
          <a:p>
            <a:pPr algn="ctr">
              <a:spcBef>
                <a:spcPct val="20000"/>
              </a:spcBef>
              <a:spcAft>
                <a:spcPct val="0"/>
              </a:spcAft>
            </a:pPr>
            <a:r>
              <a:rPr lang="en-US" sz="1400" b="1" dirty="0" smtClean="0">
                <a:solidFill>
                  <a:schemeClr val="tx2"/>
                </a:solidFill>
              </a:rPr>
              <a:t>Regardless of whether the objective has been deemed to be met or discontinued the objective will still be recalled and require update in an ISP update year</a:t>
            </a:r>
          </a:p>
        </p:txBody>
      </p:sp>
    </p:spTree>
    <p:extLst>
      <p:ext uri="{BB962C8B-B14F-4D97-AF65-F5344CB8AC3E}">
        <p14:creationId xmlns:p14="http://schemas.microsoft.com/office/powerpoint/2010/main" val="19926199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Next Steps and Notes</a:t>
            </a:r>
            <a:endParaRPr spc="-5" dirty="0"/>
          </a:p>
        </p:txBody>
      </p:sp>
      <p:sp>
        <p:nvSpPr>
          <p:cNvPr id="5" name="Slide Number Placeholder 4"/>
          <p:cNvSpPr>
            <a:spLocks noGrp="1"/>
          </p:cNvSpPr>
          <p:nvPr>
            <p:ph type="sldNum" sz="quarter" idx="4294967295"/>
          </p:nvPr>
        </p:nvSpPr>
        <p:spPr>
          <a:xfrm>
            <a:off x="6934200" y="6490154"/>
            <a:ext cx="2057400" cy="365125"/>
          </a:xfrm>
          <a:prstGeom prst="rect">
            <a:avLst/>
          </a:prstGeom>
        </p:spPr>
        <p:txBody>
          <a:bodyPr/>
          <a:lstStyle/>
          <a:p>
            <a:pPr algn="r"/>
            <a:fld id="{81D60167-4931-47E6-BA6A-407CBD079E47}" type="slidenum">
              <a:rPr lang="en-US" smtClean="0"/>
              <a:pPr algn="r"/>
              <a:t>58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88783483"/>
              </p:ext>
            </p:extLst>
          </p:nvPr>
        </p:nvGraphicFramePr>
        <p:xfrm>
          <a:off x="668338" y="1143000"/>
          <a:ext cx="7807324" cy="5298308"/>
        </p:xfrm>
        <a:graphic>
          <a:graphicData uri="http://schemas.openxmlformats.org/drawingml/2006/table">
            <a:tbl>
              <a:tblPr/>
              <a:tblGrid>
                <a:gridCol w="2584114"/>
                <a:gridCol w="1855614"/>
                <a:gridCol w="2474152"/>
                <a:gridCol w="893444"/>
              </a:tblGrid>
              <a:tr h="252070">
                <a:tc>
                  <a:txBody>
                    <a:bodyPr/>
                    <a:lstStyle/>
                    <a:p>
                      <a:pPr marL="0" marR="0" algn="ctr" fontAlgn="base">
                        <a:spcBef>
                          <a:spcPts val="385"/>
                        </a:spcBef>
                        <a:spcAft>
                          <a:spcPts val="0"/>
                        </a:spcAft>
                      </a:pPr>
                      <a:r>
                        <a:rPr lang="en-US" sz="10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347345" marR="0" indent="-347345" algn="ctr" fontAlgn="base">
                        <a:spcBef>
                          <a:spcPts val="0"/>
                        </a:spcBef>
                        <a:spcAft>
                          <a:spcPts val="0"/>
                        </a:spcAft>
                      </a:pPr>
                      <a:r>
                        <a:rPr lang="en-US" sz="10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End User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347345" marR="0" indent="-347345" algn="ctr" fontAlgn="base">
                        <a:spcBef>
                          <a:spcPts val="0"/>
                        </a:spcBef>
                        <a:spcAft>
                          <a:spcPts val="0"/>
                        </a:spcAft>
                      </a:pPr>
                      <a:r>
                        <a:rPr lang="en-US" sz="1000" b="1" kern="12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Regulations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347345" marR="0" indent="-347345" algn="ctr" fontAlgn="base">
                        <a:spcBef>
                          <a:spcPts val="0"/>
                        </a:spcBef>
                        <a:spcAft>
                          <a:spcPts val="0"/>
                        </a:spcAft>
                      </a:pPr>
                      <a:r>
                        <a:rPr lang="en-US" sz="10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Alert?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467488">
                <a:tc>
                  <a:txBody>
                    <a:bodyPr/>
                    <a:lstStyle/>
                    <a:p>
                      <a:pPr marL="0" marR="0"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Consult with Guardian and Individual on required Assessments, Vision, and Goals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Service Coordinator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45-60 days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p>
                      <a:pPr marL="347345" marR="0" indent="-347345"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prior to the ISP meeting</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028">
                <a:tc>
                  <a:txBody>
                    <a:bodyPr/>
                    <a:lstStyle/>
                    <a:p>
                      <a:pPr marL="0" marR="0"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Notification of ISP meeting and request for Assessments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Service Coordinator</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30 days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p>
                      <a:pPr marL="347345" marR="0" indent="-347345"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prior to the ISP meeting</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028">
                <a:tc>
                  <a:txBody>
                    <a:bodyPr/>
                    <a:lstStyle/>
                    <a:p>
                      <a:pPr marL="0" marR="0"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Create and enter proposed Goals for the individual</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Providers and DDS Staff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N/A</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085">
                <a:tc>
                  <a:txBody>
                    <a:bodyPr/>
                    <a:lstStyle/>
                    <a:p>
                      <a:pPr marL="0" marR="0" algn="ctr" fontAlgn="base">
                        <a:spcBef>
                          <a:spcPts val="0"/>
                        </a:spcBef>
                        <a:spcAft>
                          <a:spcPts val="0"/>
                        </a:spcAft>
                      </a:pPr>
                      <a:r>
                        <a:rPr lang="en-US" sz="1100" kern="1200" dirty="0" smtClean="0">
                          <a:effectLst/>
                          <a:latin typeface="Arial" panose="020B0604020202020204" pitchFamily="34" charset="0"/>
                          <a:ea typeface="Times New Roman" panose="02020603050405020304" pitchFamily="18" charset="0"/>
                          <a:cs typeface="Arial" panose="020B0604020202020204" pitchFamily="34" charset="0"/>
                        </a:rPr>
                        <a:t>Assessments and Proposed Objectives &amp; Support Strategies submitted</a:t>
                      </a:r>
                      <a:endParaRPr lang="en-US" sz="11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base">
                        <a:spcBef>
                          <a:spcPts val="0"/>
                        </a:spcBef>
                        <a:spcAft>
                          <a:spcPts val="0"/>
                        </a:spcAft>
                      </a:pPr>
                      <a:r>
                        <a:rPr lang="en-US" sz="1100" kern="1200" dirty="0" smtClean="0">
                          <a:effectLst/>
                          <a:latin typeface="Arial" panose="020B0604020202020204" pitchFamily="34" charset="0"/>
                          <a:ea typeface="Times New Roman" panose="02020603050405020304" pitchFamily="18" charset="0"/>
                          <a:cs typeface="Arial" panose="020B0604020202020204" pitchFamily="34" charset="0"/>
                        </a:rPr>
                        <a:t>to Service Coordinator</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Providers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15 days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prior to the ISP meeting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206">
                <a:tc>
                  <a:txBody>
                    <a:bodyPr/>
                    <a:lstStyle/>
                    <a:p>
                      <a:pPr marL="0" marR="0" algn="ctr" fontAlgn="base">
                        <a:spcBef>
                          <a:spcPts val="0"/>
                        </a:spcBef>
                        <a:spcAft>
                          <a:spcPts val="0"/>
                        </a:spcAft>
                      </a:pPr>
                      <a:r>
                        <a:rPr lang="en-US" sz="1100" dirty="0" smtClean="0">
                          <a:effectLst/>
                          <a:latin typeface="Arial" panose="020B0604020202020204" pitchFamily="34" charset="0"/>
                          <a:ea typeface="Times New Roman" panose="02020603050405020304" pitchFamily="18" charset="0"/>
                          <a:cs typeface="Times New Roman" panose="02020603050405020304" pitchFamily="18" charset="0"/>
                        </a:rPr>
                        <a:t>Annual</a:t>
                      </a:r>
                      <a:r>
                        <a:rPr lang="en-US" sz="1100" baseline="0" dirty="0" smtClean="0">
                          <a:effectLst/>
                          <a:latin typeface="Arial" panose="020B0604020202020204" pitchFamily="34" charset="0"/>
                          <a:ea typeface="Times New Roman" panose="02020603050405020304" pitchFamily="18" charset="0"/>
                          <a:cs typeface="Times New Roman" panose="02020603050405020304" pitchFamily="18" charset="0"/>
                        </a:rPr>
                        <a:t> Progress Summary Due</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347345" marR="0" indent="-347345" algn="ctr" fontAlgn="base">
                        <a:spcBef>
                          <a:spcPts val="0"/>
                        </a:spcBef>
                        <a:spcAft>
                          <a:spcPts val="0"/>
                        </a:spcAft>
                      </a:pPr>
                      <a:r>
                        <a:rPr lang="en-US" sz="1100" dirty="0" smtClean="0">
                          <a:effectLst/>
                          <a:latin typeface="Arial" panose="020B0604020202020204" pitchFamily="34" charset="0"/>
                          <a:ea typeface="Times New Roman" panose="02020603050405020304" pitchFamily="18" charset="0"/>
                          <a:cs typeface="Times New Roman" panose="02020603050405020304" pitchFamily="18" charset="0"/>
                        </a:rPr>
                        <a:t>Service Coordinators and Providers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347345" marR="0" indent="-347345" algn="ctr" fontAlgn="base">
                        <a:spcBef>
                          <a:spcPts val="0"/>
                        </a:spcBef>
                        <a:spcAft>
                          <a:spcPts val="0"/>
                        </a:spcAft>
                      </a:pPr>
                      <a:r>
                        <a:rPr lang="en-US" sz="1100" dirty="0" smtClean="0">
                          <a:effectLst/>
                          <a:latin typeface="Arial" panose="020B0604020202020204" pitchFamily="34" charset="0"/>
                          <a:ea typeface="Times New Roman" panose="02020603050405020304" pitchFamily="18" charset="0"/>
                          <a:cs typeface="Times New Roman" panose="02020603050405020304" pitchFamily="18" charset="0"/>
                        </a:rPr>
                        <a:t>15 days prior</a:t>
                      </a:r>
                      <a:r>
                        <a:rPr lang="en-US" sz="1100" baseline="0" dirty="0" smtClean="0">
                          <a:effectLst/>
                          <a:latin typeface="Arial" panose="020B0604020202020204" pitchFamily="34" charset="0"/>
                          <a:ea typeface="Times New Roman" panose="02020603050405020304" pitchFamily="18" charset="0"/>
                          <a:cs typeface="Times New Roman" panose="02020603050405020304" pitchFamily="18" charset="0"/>
                        </a:rPr>
                        <a:t> to the ISP meeting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347345" marR="0" indent="-347345" algn="ctr" fontAlgn="base">
                        <a:spcBef>
                          <a:spcPts val="0"/>
                        </a:spcBef>
                        <a:spcAft>
                          <a:spcPts val="0"/>
                        </a:spcAft>
                      </a:pPr>
                      <a:r>
                        <a:rPr lang="en-US" sz="1100" dirty="0" smtClean="0">
                          <a:effectLst/>
                          <a:latin typeface="Arial" panose="020B0604020202020204" pitchFamily="34" charset="0"/>
                          <a:ea typeface="Times New Roman" panose="02020603050405020304" pitchFamily="18" charset="0"/>
                          <a:cs typeface="Times New Roman" panose="02020603050405020304" pitchFamily="18" charset="0"/>
                        </a:rPr>
                        <a:t>Yes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11028">
                <a:tc>
                  <a:txBody>
                    <a:bodyPr/>
                    <a:lstStyle/>
                    <a:p>
                      <a:pPr marL="0" marR="0"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Review and approval or request for revision of submitted documents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Service Coordinator</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7 days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prior to the ISP meeting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072">
                <a:tc>
                  <a:txBody>
                    <a:bodyPr/>
                    <a:lstStyle/>
                    <a:p>
                      <a:pPr marL="0" marR="0"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Print documents for ISP meeting</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Providers and DDS staff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N/A</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085">
                <a:tc>
                  <a:txBody>
                    <a:bodyPr/>
                    <a:lstStyle/>
                    <a:p>
                      <a:pPr marL="0" marR="0"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Revise ISP documents if required</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Providers and DDS staff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Up to 45 days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after the ISP meeting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71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Depends on the type of revision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028">
                <a:tc>
                  <a:txBody>
                    <a:bodyPr/>
                    <a:lstStyle/>
                    <a:p>
                      <a:pPr marL="0" marR="0"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ISP Mailed to ISP Team</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a:effectLst/>
                          <a:latin typeface="Arial" panose="020B0604020202020204" pitchFamily="34" charset="0"/>
                          <a:ea typeface="Times New Roman" panose="02020603050405020304" pitchFamily="18" charset="0"/>
                          <a:cs typeface="Arial" panose="020B0604020202020204" pitchFamily="34" charset="0"/>
                        </a:rPr>
                        <a:t>Service Coordinator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45 Days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after the ISP meeting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ctr" fontAlgn="base">
                        <a:spcBef>
                          <a:spcPts val="0"/>
                        </a:spcBef>
                        <a:spcAft>
                          <a:spcPts val="0"/>
                        </a:spcAft>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No</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028">
                <a:tc>
                  <a:txBody>
                    <a:bodyPr/>
                    <a:lstStyle/>
                    <a:p>
                      <a:pPr marL="0" marR="0" algn="ctr" fontAlgn="base">
                        <a:spcBef>
                          <a:spcPts val="0"/>
                        </a:spcBef>
                        <a:spcAft>
                          <a:spcPts val="0"/>
                        </a:spcAft>
                      </a:pPr>
                      <a:r>
                        <a:rPr lang="en-US" sz="1100" dirty="0" smtClean="0">
                          <a:effectLst/>
                          <a:latin typeface="Arial" panose="020B0604020202020204" pitchFamily="34" charset="0"/>
                          <a:ea typeface="Times New Roman" panose="02020603050405020304" pitchFamily="18" charset="0"/>
                          <a:cs typeface="Times New Roman" panose="02020603050405020304" pitchFamily="18" charset="0"/>
                        </a:rPr>
                        <a:t>Semi-Annual Progress Summary Due</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75000"/>
                      </a:schemeClr>
                    </a:solidFill>
                  </a:tcPr>
                </a:tc>
                <a:tc>
                  <a:txBody>
                    <a:bodyPr/>
                    <a:lstStyle/>
                    <a:p>
                      <a:pPr marL="347345" marR="0" indent="-347345" algn="ctr" fontAlgn="base">
                        <a:spcBef>
                          <a:spcPts val="0"/>
                        </a:spcBef>
                        <a:spcAft>
                          <a:spcPts val="0"/>
                        </a:spcAft>
                      </a:pPr>
                      <a:r>
                        <a:rPr lang="en-US" sz="1100" dirty="0" smtClean="0">
                          <a:effectLst/>
                          <a:latin typeface="Arial" panose="020B0604020202020204" pitchFamily="34" charset="0"/>
                          <a:ea typeface="Times New Roman" panose="02020603050405020304" pitchFamily="18" charset="0"/>
                          <a:cs typeface="Times New Roman" panose="02020603050405020304" pitchFamily="18" charset="0"/>
                        </a:rPr>
                        <a:t>Service Coordinators</a:t>
                      </a:r>
                      <a:r>
                        <a:rPr lang="en-US" sz="1100" baseline="0" dirty="0" smtClean="0">
                          <a:effectLst/>
                          <a:latin typeface="Arial" panose="020B0604020202020204" pitchFamily="34" charset="0"/>
                          <a:ea typeface="Times New Roman" panose="02020603050405020304" pitchFamily="18" charset="0"/>
                          <a:cs typeface="Times New Roman" panose="02020603050405020304" pitchFamily="18" charset="0"/>
                        </a:rPr>
                        <a:t> and Providers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75000"/>
                      </a:schemeClr>
                    </a:solidFill>
                  </a:tcPr>
                </a:tc>
                <a:tc>
                  <a:txBody>
                    <a:bodyPr/>
                    <a:lstStyle/>
                    <a:p>
                      <a:pPr marL="347345" marR="0" indent="-347345" algn="ctr" fontAlgn="base">
                        <a:spcBef>
                          <a:spcPts val="0"/>
                        </a:spcBef>
                        <a:spcAft>
                          <a:spcPts val="0"/>
                        </a:spcAft>
                      </a:pPr>
                      <a:r>
                        <a:rPr lang="en-US" sz="1100" dirty="0" smtClean="0">
                          <a:effectLst/>
                          <a:latin typeface="Arial" panose="020B0604020202020204" pitchFamily="34" charset="0"/>
                          <a:ea typeface="Times New Roman" panose="02020603050405020304" pitchFamily="18" charset="0"/>
                          <a:cs typeface="Times New Roman" panose="02020603050405020304" pitchFamily="18" charset="0"/>
                        </a:rPr>
                        <a:t>180 Days after</a:t>
                      </a:r>
                      <a:r>
                        <a:rPr lang="en-US" sz="1100" baseline="0" dirty="0" smtClean="0">
                          <a:effectLst/>
                          <a:latin typeface="Arial" panose="020B0604020202020204" pitchFamily="34" charset="0"/>
                          <a:ea typeface="Times New Roman" panose="02020603050405020304" pitchFamily="18" charset="0"/>
                          <a:cs typeface="Times New Roman" panose="02020603050405020304" pitchFamily="18" charset="0"/>
                        </a:rPr>
                        <a:t> the ISP Meeting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75000"/>
                      </a:schemeClr>
                    </a:solidFill>
                  </a:tcPr>
                </a:tc>
                <a:tc>
                  <a:txBody>
                    <a:bodyPr/>
                    <a:lstStyle/>
                    <a:p>
                      <a:pPr marL="347345" marR="0" indent="-347345" algn="ctr" fontAlgn="base">
                        <a:spcBef>
                          <a:spcPts val="0"/>
                        </a:spcBef>
                        <a:spcAft>
                          <a:spcPts val="0"/>
                        </a:spcAft>
                      </a:pPr>
                      <a:r>
                        <a:rPr lang="en-US" sz="1100" dirty="0" smtClean="0">
                          <a:effectLst/>
                          <a:latin typeface="Arial" panose="020B0604020202020204" pitchFamily="34" charset="0"/>
                          <a:ea typeface="Times New Roman" panose="02020603050405020304" pitchFamily="18" charset="0"/>
                          <a:cs typeface="Times New Roman" panose="02020603050405020304" pitchFamily="18" charset="0"/>
                        </a:rPr>
                        <a:t>Yes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9271" marR="89271" marT="44635" marB="4463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25087805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051"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a:t>
            </a:r>
            <a:r>
              <a:rPr spc="10" dirty="0" smtClean="0"/>
              <a:t> </a:t>
            </a:r>
            <a:r>
              <a:rPr lang="en-US" dirty="0"/>
              <a:t>3</a:t>
            </a:r>
            <a:r>
              <a:rPr dirty="0" smtClean="0"/>
              <a:t> </a:t>
            </a:r>
            <a:r>
              <a:rPr lang="en-US" spc="5" dirty="0" smtClean="0"/>
              <a:t>Summary</a:t>
            </a:r>
            <a:endParaRPr spc="-5" dirty="0"/>
          </a:p>
        </p:txBody>
      </p:sp>
      <p:sp>
        <p:nvSpPr>
          <p:cNvPr id="4" name="object 4"/>
          <p:cNvSpPr txBox="1"/>
          <p:nvPr/>
        </p:nvSpPr>
        <p:spPr>
          <a:xfrm>
            <a:off x="535940" y="1188506"/>
            <a:ext cx="7620000" cy="1862048"/>
          </a:xfrm>
          <a:prstGeom prst="rect">
            <a:avLst/>
          </a:prstGeom>
        </p:spPr>
        <p:txBody>
          <a:bodyPr vert="horz" wrap="square" lIns="0" tIns="0" rIns="0" bIns="0" rtlCol="0" anchor="t">
            <a:spAutoFit/>
          </a:bodyPr>
          <a:lstStyle/>
          <a:p>
            <a:pPr marL="12700"/>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10" dirty="0" smtClean="0">
                <a:solidFill>
                  <a:srgbClr val="091D5D"/>
                </a:solidFill>
                <a:latin typeface="Arial"/>
                <a:cs typeface="Arial"/>
              </a:rPr>
              <a:t>c</a:t>
            </a:r>
            <a:r>
              <a:rPr sz="1600" b="1" spc="-15" dirty="0" smtClean="0">
                <a:solidFill>
                  <a:srgbClr val="091D5D"/>
                </a:solidFill>
                <a:latin typeface="Arial"/>
                <a:cs typeface="Arial"/>
              </a:rPr>
              <a:t>o</a:t>
            </a:r>
            <a:r>
              <a:rPr sz="1600" b="1" spc="-50" dirty="0" smtClean="0">
                <a:solidFill>
                  <a:srgbClr val="091D5D"/>
                </a:solidFill>
                <a:latin typeface="Arial"/>
                <a:cs typeface="Arial"/>
              </a:rPr>
              <a:t>v</a:t>
            </a:r>
            <a:r>
              <a:rPr sz="1600" b="1" spc="-10" dirty="0" smtClean="0">
                <a:solidFill>
                  <a:srgbClr val="091D5D"/>
                </a:solidFill>
                <a:latin typeface="Arial"/>
                <a:cs typeface="Arial"/>
              </a:rPr>
              <a:t>er</a:t>
            </a:r>
            <a:r>
              <a:rPr lang="en-US" sz="1600" b="1" spc="-10" dirty="0" smtClean="0">
                <a:solidFill>
                  <a:srgbClr val="091D5D"/>
                </a:solidFill>
                <a:latin typeface="Arial"/>
                <a:cs typeface="Arial"/>
              </a:rPr>
              <a:t>ed</a:t>
            </a:r>
            <a:r>
              <a:rPr sz="1600" b="1" spc="-10" dirty="0" smtClean="0">
                <a:solidFill>
                  <a:srgbClr val="091D5D"/>
                </a:solidFill>
                <a:latin typeface="Arial"/>
                <a:cs typeface="Arial"/>
              </a:rPr>
              <a:t>:</a:t>
            </a:r>
            <a:endParaRPr lang="en-US" sz="1600" b="1" spc="-10" dirty="0" smtClean="0">
              <a:solidFill>
                <a:srgbClr val="091D5D"/>
              </a:solidFill>
              <a:latin typeface="Arial"/>
              <a:cs typeface="Arial"/>
            </a:endParaRPr>
          </a:p>
          <a:p>
            <a:pPr marL="299085" indent="-286385">
              <a:spcBef>
                <a:spcPts val="600"/>
              </a:spcBef>
              <a:buClr>
                <a:srgbClr val="091D5D"/>
              </a:buClr>
              <a:buFont typeface="Arial"/>
              <a:buChar char="•"/>
              <a:tabLst>
                <a:tab pos="299720" algn="l"/>
              </a:tabLst>
            </a:pPr>
            <a:r>
              <a:rPr lang="en-US" sz="1600" spc="-10" dirty="0" smtClean="0">
                <a:solidFill>
                  <a:srgbClr val="091D5D"/>
                </a:solidFill>
                <a:latin typeface="Arial"/>
                <a:cs typeface="Arial"/>
              </a:rPr>
              <a:t>Overview </a:t>
            </a:r>
            <a:r>
              <a:rPr lang="en-US" sz="1600" spc="-10" dirty="0">
                <a:solidFill>
                  <a:srgbClr val="091D5D"/>
                </a:solidFill>
                <a:latin typeface="Arial"/>
                <a:cs typeface="Arial"/>
              </a:rPr>
              <a:t>of </a:t>
            </a:r>
            <a:r>
              <a:rPr lang="en-US" sz="1600" spc="-10" dirty="0" smtClean="0">
                <a:solidFill>
                  <a:srgbClr val="091D5D"/>
                </a:solidFill>
                <a:latin typeface="Arial"/>
                <a:cs typeface="Arial"/>
              </a:rPr>
              <a:t>Progress Summary </a:t>
            </a:r>
          </a:p>
          <a:p>
            <a:pPr marL="299085" indent="-286385">
              <a:spcBef>
                <a:spcPts val="600"/>
              </a:spcBef>
              <a:buClr>
                <a:srgbClr val="091D5D"/>
              </a:buClr>
              <a:buFont typeface="Arial"/>
              <a:buChar char="•"/>
              <a:tabLst>
                <a:tab pos="299720" algn="l"/>
              </a:tabLst>
            </a:pPr>
            <a:r>
              <a:rPr lang="en-US" sz="1600" spc="-10" dirty="0" smtClean="0">
                <a:solidFill>
                  <a:srgbClr val="091D5D"/>
                </a:solidFill>
                <a:latin typeface="Arial"/>
                <a:cs typeface="Arial"/>
              </a:rPr>
              <a:t>Progress Summary Review Switchboard</a:t>
            </a:r>
            <a:endParaRPr lang="en-US" sz="1600" spc="-10" dirty="0">
              <a:solidFill>
                <a:srgbClr val="091D5D"/>
              </a:solidFill>
              <a:latin typeface="Arial"/>
              <a:cs typeface="Arial"/>
            </a:endParaRPr>
          </a:p>
          <a:p>
            <a:pPr marL="299085" indent="-286385">
              <a:spcBef>
                <a:spcPts val="600"/>
              </a:spcBef>
              <a:buClr>
                <a:srgbClr val="091D5D"/>
              </a:buClr>
              <a:buFont typeface="Arial"/>
              <a:buChar char="•"/>
              <a:tabLst>
                <a:tab pos="299720" algn="l"/>
              </a:tabLst>
            </a:pPr>
            <a:r>
              <a:rPr lang="en-US" sz="1600" spc="-10" dirty="0">
                <a:solidFill>
                  <a:srgbClr val="091D5D"/>
                </a:solidFill>
                <a:latin typeface="Arial"/>
                <a:cs typeface="Arial"/>
              </a:rPr>
              <a:t>	</a:t>
            </a:r>
            <a:r>
              <a:rPr lang="en-US" sz="1600" spc="-10" dirty="0" smtClean="0">
                <a:solidFill>
                  <a:srgbClr val="091D5D"/>
                </a:solidFill>
                <a:latin typeface="Arial"/>
                <a:cs typeface="Arial"/>
              </a:rPr>
              <a:t>Scenario</a:t>
            </a:r>
            <a:r>
              <a:rPr lang="en-US" sz="1600" spc="-10" dirty="0">
                <a:solidFill>
                  <a:srgbClr val="091D5D"/>
                </a:solidFill>
                <a:latin typeface="Arial"/>
                <a:cs typeface="Arial"/>
              </a:rPr>
              <a:t>: </a:t>
            </a:r>
            <a:r>
              <a:rPr lang="en-US" sz="1600" spc="-10" dirty="0" smtClean="0">
                <a:solidFill>
                  <a:srgbClr val="091D5D"/>
                </a:solidFill>
                <a:latin typeface="Arial"/>
                <a:cs typeface="Arial"/>
              </a:rPr>
              <a:t>Initiate a Progress Summary </a:t>
            </a:r>
          </a:p>
          <a:p>
            <a:pPr marL="299085" indent="-286385">
              <a:spcBef>
                <a:spcPts val="600"/>
              </a:spcBef>
              <a:buClr>
                <a:srgbClr val="091D5D"/>
              </a:buClr>
              <a:buFont typeface="Arial"/>
              <a:buChar char="•"/>
              <a:tabLst>
                <a:tab pos="299720" algn="l"/>
              </a:tabLst>
            </a:pPr>
            <a:r>
              <a:rPr lang="en-US" sz="1600" spc="-10" dirty="0" smtClean="0">
                <a:solidFill>
                  <a:srgbClr val="091D5D"/>
                </a:solidFill>
                <a:latin typeface="Arial"/>
                <a:cs typeface="Arial"/>
              </a:rPr>
              <a:t>Scenario: Review a Progress Summary </a:t>
            </a:r>
          </a:p>
          <a:p>
            <a:pPr marL="299085" indent="-286385">
              <a:spcBef>
                <a:spcPts val="600"/>
              </a:spcBef>
              <a:buClr>
                <a:srgbClr val="091D5D"/>
              </a:buClr>
              <a:buFont typeface="Arial"/>
              <a:buChar char="•"/>
              <a:tabLst>
                <a:tab pos="299720" algn="l"/>
              </a:tabLst>
            </a:pPr>
            <a:endParaRPr lang="en-US" sz="1600" spc="-10" dirty="0">
              <a:solidFill>
                <a:srgbClr val="091D5D"/>
              </a:solidFill>
              <a:latin typeface="Arial"/>
              <a:cs typeface="Arial"/>
            </a:endParaRPr>
          </a:p>
        </p:txBody>
      </p:sp>
      <p:sp>
        <p:nvSpPr>
          <p:cNvPr id="8" name="Slide Number Placeholder 7"/>
          <p:cNvSpPr>
            <a:spLocks noGrp="1"/>
          </p:cNvSpPr>
          <p:nvPr>
            <p:ph type="sldNum" sz="quarter" idx="4"/>
          </p:nvPr>
        </p:nvSpPr>
        <p:spPr/>
        <p:txBody>
          <a:bodyPr/>
          <a:lstStyle/>
          <a:p>
            <a:pPr algn="r"/>
            <a:fld id="{93CA38EC-34E5-412A-90B1-E05B44BCB646}" type="slidenum">
              <a:rPr>
                <a:solidFill>
                  <a:prstClr val="black">
                    <a:tint val="75000"/>
                  </a:prstClr>
                </a:solidFill>
              </a:rPr>
              <a:pPr algn="r"/>
              <a:t>59</a:t>
            </a:fld>
            <a:endParaRPr dirty="0">
              <a:solidFill>
                <a:prstClr val="black">
                  <a:tint val="75000"/>
                </a:prstClr>
              </a:solidFill>
            </a:endParaRPr>
          </a:p>
        </p:txBody>
      </p:sp>
    </p:spTree>
    <p:extLst>
      <p:ext uri="{BB962C8B-B14F-4D97-AF65-F5344CB8AC3E}">
        <p14:creationId xmlns:p14="http://schemas.microsoft.com/office/powerpoint/2010/main" val="552821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Timeline  for Completion </a:t>
            </a:r>
            <a:r>
              <a:rPr lang="en-US" spc="-5" smtClean="0"/>
              <a:t>of Progress Summary </a:t>
            </a:r>
            <a:endParaRPr spc="-5" dirty="0"/>
          </a:p>
        </p:txBody>
      </p:sp>
      <p:sp>
        <p:nvSpPr>
          <p:cNvPr id="4" name="object 4"/>
          <p:cNvSpPr txBox="1"/>
          <p:nvPr/>
        </p:nvSpPr>
        <p:spPr>
          <a:xfrm>
            <a:off x="570767" y="1066800"/>
            <a:ext cx="8116033" cy="2385268"/>
          </a:xfrm>
          <a:prstGeom prst="rect">
            <a:avLst/>
          </a:prstGeom>
        </p:spPr>
        <p:txBody>
          <a:bodyPr vert="horz" wrap="square" lIns="0" tIns="0" rIns="0" bIns="0" rtlCol="0">
            <a:spAutoFit/>
          </a:bodyPr>
          <a:lstStyle/>
          <a:p>
            <a:pPr marL="12700" marR="5080">
              <a:lnSpc>
                <a:spcPct val="100000"/>
              </a:lnSpc>
            </a:pPr>
            <a:r>
              <a:rPr lang="en-US" sz="1400" b="1" spc="-10" dirty="0" smtClean="0">
                <a:solidFill>
                  <a:srgbClr val="091D5D"/>
                </a:solidFill>
                <a:latin typeface="Arial"/>
                <a:cs typeface="Arial"/>
              </a:rPr>
              <a:t>Semi-Annual</a:t>
            </a:r>
          </a:p>
          <a:p>
            <a:pPr marL="298450" marR="5080" indent="-285750">
              <a:spcBef>
                <a:spcPts val="600"/>
              </a:spcBef>
              <a:spcAft>
                <a:spcPts val="600"/>
              </a:spcAft>
              <a:buFont typeface="Arial" panose="020B0604020202020204" pitchFamily="34" charset="0"/>
              <a:buChar char="•"/>
            </a:pPr>
            <a:r>
              <a:rPr lang="en-US" sz="1400" spc="-10" dirty="0" smtClean="0">
                <a:solidFill>
                  <a:srgbClr val="091D5D"/>
                </a:solidFill>
                <a:latin typeface="Arial"/>
                <a:cs typeface="Arial"/>
              </a:rPr>
              <a:t>The default frequency for Progress Summary  is semi-annual. The due dates for Progress Summary are as follows:</a:t>
            </a:r>
          </a:p>
          <a:p>
            <a:pPr marL="755650" marR="5080" lvl="1" indent="-285750">
              <a:buFont typeface="Courier New" panose="02070309020205020404" pitchFamily="49" charset="0"/>
              <a:buChar char="o"/>
            </a:pPr>
            <a:r>
              <a:rPr lang="en-US" sz="1400" spc="-10" dirty="0" smtClean="0">
                <a:solidFill>
                  <a:srgbClr val="091D5D"/>
                </a:solidFill>
                <a:latin typeface="Arial"/>
                <a:cs typeface="Arial"/>
              </a:rPr>
              <a:t>Semi Annual Progress </a:t>
            </a:r>
            <a:r>
              <a:rPr lang="en-US" sz="1400" spc="-10" dirty="0">
                <a:solidFill>
                  <a:srgbClr val="091D5D"/>
                </a:solidFill>
                <a:latin typeface="Arial"/>
                <a:cs typeface="Arial"/>
              </a:rPr>
              <a:t>Summary – </a:t>
            </a:r>
            <a:r>
              <a:rPr lang="en-US" sz="1400" spc="-10" dirty="0" smtClean="0">
                <a:solidFill>
                  <a:srgbClr val="091D5D"/>
                </a:solidFill>
                <a:latin typeface="Arial"/>
                <a:cs typeface="Arial"/>
              </a:rPr>
              <a:t>180 days after the ISP Meeting</a:t>
            </a:r>
          </a:p>
          <a:p>
            <a:pPr marL="755650" marR="5080" lvl="1" indent="-285750">
              <a:buFont typeface="Courier New" panose="02070309020205020404" pitchFamily="49" charset="0"/>
              <a:buChar char="o"/>
            </a:pPr>
            <a:r>
              <a:rPr lang="en-US" sz="1400" spc="-10" dirty="0" smtClean="0">
                <a:solidFill>
                  <a:srgbClr val="091D5D"/>
                </a:solidFill>
                <a:latin typeface="Arial"/>
                <a:cs typeface="Arial"/>
              </a:rPr>
              <a:t>Annual Progress Summary – 15 days prior to the next planned meeting date or the deadline</a:t>
            </a:r>
          </a:p>
          <a:p>
            <a:pPr marL="298450" marR="5080" indent="-285750">
              <a:spcBef>
                <a:spcPts val="600"/>
              </a:spcBef>
              <a:buFont typeface="Arial" panose="020B0604020202020204" pitchFamily="34" charset="0"/>
              <a:buChar char="•"/>
            </a:pPr>
            <a:r>
              <a:rPr lang="en-US" sz="1400" spc="-10" dirty="0" smtClean="0">
                <a:solidFill>
                  <a:srgbClr val="091D5D"/>
                </a:solidFill>
                <a:latin typeface="Arial"/>
                <a:cs typeface="Arial"/>
              </a:rPr>
              <a:t>When the due date for an Progress Summary is within 30 days, Service Coordinators and  Provider Data Entry Users will receive an Alert indicating that the provider is able to complete the Progress Summaries.</a:t>
            </a:r>
          </a:p>
          <a:p>
            <a:pPr marL="12700" marR="5080">
              <a:lnSpc>
                <a:spcPct val="100000"/>
              </a:lnSpc>
            </a:pPr>
            <a:endParaRPr lang="en-US" sz="1400" spc="-10" dirty="0" smtClean="0">
              <a:solidFill>
                <a:srgbClr val="091D5D"/>
              </a:solidFill>
              <a:latin typeface="Arial"/>
              <a:cs typeface="Arial"/>
            </a:endParaRPr>
          </a:p>
          <a:p>
            <a:pPr marL="12700" marR="5080">
              <a:lnSpc>
                <a:spcPct val="100000"/>
              </a:lnSpc>
            </a:pPr>
            <a:endParaRPr sz="1400" dirty="0">
              <a:latin typeface="Times New Roman"/>
              <a:cs typeface="Times New Roman"/>
            </a:endParaRPr>
          </a:p>
        </p:txBody>
      </p:sp>
      <p:sp>
        <p:nvSpPr>
          <p:cNvPr id="52" name="Slide Number Placeholder 51"/>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6</a:t>
            </a:fld>
            <a:endParaRPr lang="en-US" dirty="0"/>
          </a:p>
        </p:txBody>
      </p:sp>
      <p:pic>
        <p:nvPicPr>
          <p:cNvPr id="17" name="Picture 16"/>
          <p:cNvPicPr>
            <a:picLocks noChangeAspect="1"/>
          </p:cNvPicPr>
          <p:nvPr/>
        </p:nvPicPr>
        <p:blipFill>
          <a:blip r:embed="rId3"/>
          <a:stretch>
            <a:fillRect/>
          </a:stretch>
        </p:blipFill>
        <p:spPr>
          <a:xfrm>
            <a:off x="722042" y="3440916"/>
            <a:ext cx="7706012" cy="3188484"/>
          </a:xfrm>
          <a:prstGeom prst="rect">
            <a:avLst/>
          </a:prstGeom>
        </p:spPr>
      </p:pic>
    </p:spTree>
    <p:extLst>
      <p:ext uri="{BB962C8B-B14F-4D97-AF65-F5344CB8AC3E}">
        <p14:creationId xmlns:p14="http://schemas.microsoft.com/office/powerpoint/2010/main" val="17397212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5913755" cy="369332"/>
          </a:xfrm>
          <a:prstGeom prst="rect">
            <a:avLst/>
          </a:prstGeom>
        </p:spPr>
        <p:txBody>
          <a:bodyPr vert="horz" wrap="square" lIns="0" tIns="0" rIns="0" bIns="0" rtlCol="0">
            <a:spAutoFit/>
          </a:bodyPr>
          <a:lstStyle/>
          <a:p>
            <a:pPr marL="12700"/>
            <a:r>
              <a:rPr lang="en-US" sz="2400" b="1" spc="-5" dirty="0" smtClean="0">
                <a:solidFill>
                  <a:srgbClr val="FFFFFF"/>
                </a:solidFill>
                <a:latin typeface="Arial"/>
                <a:cs typeface="Arial"/>
              </a:rPr>
              <a:t>Chapter </a:t>
            </a:r>
            <a:r>
              <a:rPr lang="en-US" sz="2400" b="1" spc="-5" dirty="0">
                <a:solidFill>
                  <a:srgbClr val="FFFFFF"/>
                </a:solidFill>
                <a:latin typeface="Arial"/>
                <a:cs typeface="Arial"/>
              </a:rPr>
              <a:t>4</a:t>
            </a:r>
            <a:r>
              <a:rPr lang="en-US" sz="2400" b="1" spc="-5" dirty="0" smtClean="0">
                <a:solidFill>
                  <a:srgbClr val="FFFFFF"/>
                </a:solidFill>
                <a:latin typeface="Arial"/>
                <a:cs typeface="Arial"/>
              </a:rPr>
              <a:t>: Progress Summary Report</a:t>
            </a:r>
            <a:endParaRPr sz="2400" dirty="0">
              <a:solidFill>
                <a:prstClr val="black"/>
              </a:solidFill>
              <a:latin typeface="Arial"/>
              <a:cs typeface="Arial"/>
            </a:endParaRPr>
          </a:p>
        </p:txBody>
      </p:sp>
      <p:grpSp>
        <p:nvGrpSpPr>
          <p:cNvPr id="14" name="Group 13"/>
          <p:cNvGrpSpPr/>
          <p:nvPr/>
        </p:nvGrpSpPr>
        <p:grpSpPr>
          <a:xfrm>
            <a:off x="984885" y="6345935"/>
            <a:ext cx="7174230" cy="408658"/>
            <a:chOff x="1998345" y="6345935"/>
            <a:chExt cx="7174230" cy="408658"/>
          </a:xfrm>
        </p:grpSpPr>
        <p:grpSp>
          <p:nvGrpSpPr>
            <p:cNvPr id="15" name="Group 14"/>
            <p:cNvGrpSpPr/>
            <p:nvPr/>
          </p:nvGrpSpPr>
          <p:grpSpPr>
            <a:xfrm>
              <a:off x="1998345" y="6345935"/>
              <a:ext cx="7174230" cy="408658"/>
              <a:chOff x="1998345" y="6345935"/>
              <a:chExt cx="7174230" cy="408658"/>
            </a:xfrm>
          </p:grpSpPr>
          <p:grpSp>
            <p:nvGrpSpPr>
              <p:cNvPr id="18" name="Group 17"/>
              <p:cNvGrpSpPr/>
              <p:nvPr/>
            </p:nvGrpSpPr>
            <p:grpSpPr>
              <a:xfrm>
                <a:off x="1998345" y="6345935"/>
                <a:ext cx="5147310" cy="408658"/>
                <a:chOff x="2503170" y="6483096"/>
                <a:chExt cx="5147310" cy="408658"/>
              </a:xfrm>
            </p:grpSpPr>
            <p:sp>
              <p:nvSpPr>
                <p:cNvPr id="21" name="object 3"/>
                <p:cNvSpPr/>
                <p:nvPr/>
              </p:nvSpPr>
              <p:spPr>
                <a:xfrm>
                  <a:off x="2503170" y="6483096"/>
                  <a:ext cx="1097280" cy="274320"/>
                </a:xfrm>
                <a:custGeom>
                  <a:avLst/>
                  <a:gdLst/>
                  <a:ahLst/>
                  <a:cxnLst/>
                  <a:rect l="l" t="t" r="r" b="b"/>
                  <a:pathLst>
                    <a:path w="1097280" h="274320">
                      <a:moveTo>
                        <a:pt x="960119" y="0"/>
                      </a:moveTo>
                      <a:lnTo>
                        <a:pt x="0" y="0"/>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p>
              </p:txBody>
            </p:sp>
            <p:sp>
              <p:nvSpPr>
                <p:cNvPr id="22" name="object 4"/>
                <p:cNvSpPr txBox="1"/>
                <p:nvPr/>
              </p:nvSpPr>
              <p:spPr>
                <a:xfrm>
                  <a:off x="2721699"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1</a:t>
                  </a:r>
                </a:p>
              </p:txBody>
            </p:sp>
            <p:sp>
              <p:nvSpPr>
                <p:cNvPr id="23" name="object 5"/>
                <p:cNvSpPr/>
                <p:nvPr/>
              </p:nvSpPr>
              <p:spPr>
                <a:xfrm>
                  <a:off x="351663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24" name="object 6"/>
                <p:cNvSpPr txBox="1"/>
                <p:nvPr/>
              </p:nvSpPr>
              <p:spPr>
                <a:xfrm>
                  <a:off x="3768805"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2</a:t>
                  </a:r>
                  <a:endParaRPr sz="1100" dirty="0">
                    <a:latin typeface="Arial"/>
                    <a:cs typeface="Arial"/>
                  </a:endParaRPr>
                </a:p>
              </p:txBody>
            </p:sp>
            <p:sp>
              <p:nvSpPr>
                <p:cNvPr id="25" name="object 7"/>
                <p:cNvSpPr/>
                <p:nvPr/>
              </p:nvSpPr>
              <p:spPr>
                <a:xfrm>
                  <a:off x="4530090"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p>
              </p:txBody>
            </p:sp>
            <p:sp>
              <p:nvSpPr>
                <p:cNvPr id="26" name="object 8"/>
                <p:cNvSpPr txBox="1"/>
                <p:nvPr/>
              </p:nvSpPr>
              <p:spPr>
                <a:xfrm>
                  <a:off x="4782027"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3</a:t>
                  </a:r>
                </a:p>
              </p:txBody>
            </p:sp>
            <p:sp>
              <p:nvSpPr>
                <p:cNvPr id="27" name="object 9"/>
                <p:cNvSpPr/>
                <p:nvPr/>
              </p:nvSpPr>
              <p:spPr>
                <a:xfrm>
                  <a:off x="554355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92D050"/>
                </a:solidFill>
              </p:spPr>
              <p:txBody>
                <a:bodyPr wrap="square" lIns="0" tIns="0" rIns="0" bIns="0" rtlCol="0"/>
                <a:lstStyle/>
                <a:p>
                  <a:endParaRPr dirty="0"/>
                </a:p>
              </p:txBody>
            </p:sp>
            <p:sp>
              <p:nvSpPr>
                <p:cNvPr id="28" name="object 10"/>
                <p:cNvSpPr txBox="1"/>
                <p:nvPr/>
              </p:nvSpPr>
              <p:spPr>
                <a:xfrm>
                  <a:off x="5795248"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chemeClr val="bg1"/>
                      </a:solidFill>
                      <a:latin typeface="Arial"/>
                      <a:cs typeface="Arial"/>
                    </a:rPr>
                    <a:t>Chapter</a:t>
                  </a:r>
                  <a:r>
                    <a:rPr sz="1100" spc="-10" dirty="0" smtClean="0">
                      <a:solidFill>
                        <a:schemeClr val="bg1"/>
                      </a:solidFill>
                      <a:latin typeface="Arial"/>
                      <a:cs typeface="Arial"/>
                    </a:rPr>
                    <a:t> </a:t>
                  </a:r>
                  <a:r>
                    <a:rPr sz="1100" dirty="0">
                      <a:solidFill>
                        <a:schemeClr val="bg1"/>
                      </a:solidFill>
                      <a:latin typeface="Arial"/>
                      <a:cs typeface="Arial"/>
                    </a:rPr>
                    <a:t>4</a:t>
                  </a:r>
                </a:p>
              </p:txBody>
            </p:sp>
            <p:sp>
              <p:nvSpPr>
                <p:cNvPr id="29" name="object 9"/>
                <p:cNvSpPr/>
                <p:nvPr/>
              </p:nvSpPr>
              <p:spPr>
                <a:xfrm>
                  <a:off x="6553200" y="6490124"/>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30" name="object 10"/>
                <p:cNvSpPr txBox="1"/>
                <p:nvPr/>
              </p:nvSpPr>
              <p:spPr>
                <a:xfrm>
                  <a:off x="6804897" y="6553200"/>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lang="en-US" sz="1100" dirty="0">
                      <a:solidFill>
                        <a:srgbClr val="1F497D"/>
                      </a:solidFill>
                      <a:latin typeface="Arial"/>
                      <a:cs typeface="Arial"/>
                    </a:rPr>
                    <a:t>5</a:t>
                  </a:r>
                  <a:endParaRPr sz="1100" dirty="0">
                    <a:latin typeface="Arial"/>
                    <a:cs typeface="Arial"/>
                  </a:endParaRPr>
                </a:p>
              </p:txBody>
            </p:sp>
          </p:grpSp>
          <p:sp>
            <p:nvSpPr>
              <p:cNvPr id="19" name="object 9"/>
              <p:cNvSpPr/>
              <p:nvPr/>
            </p:nvSpPr>
            <p:spPr>
              <a:xfrm>
                <a:off x="7056593"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20" name="object 9"/>
              <p:cNvSpPr/>
              <p:nvPr/>
            </p:nvSpPr>
            <p:spPr>
              <a:xfrm>
                <a:off x="8075295"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grpSp>
        <p:sp>
          <p:nvSpPr>
            <p:cNvPr id="16" name="TextBox 15"/>
            <p:cNvSpPr txBox="1"/>
            <p:nvPr/>
          </p:nvSpPr>
          <p:spPr>
            <a:xfrm>
              <a:off x="7228028"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6</a:t>
              </a:r>
              <a:endParaRPr lang="en-US" sz="1100"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8244124"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7</a:t>
              </a:r>
              <a:endParaRPr lang="en-US" sz="1100"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404726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417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a:t>
            </a:r>
            <a:r>
              <a:rPr spc="10" dirty="0" smtClean="0"/>
              <a:t> </a:t>
            </a:r>
            <a:r>
              <a:rPr lang="en-US" dirty="0" smtClean="0"/>
              <a:t>4</a:t>
            </a:r>
            <a:r>
              <a:rPr dirty="0" smtClean="0"/>
              <a:t> </a:t>
            </a:r>
            <a:r>
              <a:rPr spc="5" dirty="0"/>
              <a:t>O</a:t>
            </a:r>
            <a:r>
              <a:rPr dirty="0"/>
              <a:t>v</a:t>
            </a:r>
            <a:r>
              <a:rPr spc="-5" dirty="0"/>
              <a:t>e</a:t>
            </a:r>
            <a:r>
              <a:rPr dirty="0"/>
              <a:t>rv</a:t>
            </a:r>
            <a:r>
              <a:rPr spc="-5" dirty="0"/>
              <a:t>iew</a:t>
            </a:r>
          </a:p>
        </p:txBody>
      </p:sp>
      <p:sp>
        <p:nvSpPr>
          <p:cNvPr id="4" name="object 4"/>
          <p:cNvSpPr txBox="1"/>
          <p:nvPr/>
        </p:nvSpPr>
        <p:spPr>
          <a:xfrm>
            <a:off x="535940" y="1117819"/>
            <a:ext cx="7620000" cy="569387"/>
          </a:xfrm>
          <a:prstGeom prst="rect">
            <a:avLst/>
          </a:prstGeom>
        </p:spPr>
        <p:txBody>
          <a:bodyPr vert="horz" wrap="square" lIns="0" tIns="0" rIns="0" bIns="0" rtlCol="0" anchor="b">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25" dirty="0">
                <a:solidFill>
                  <a:srgbClr val="091D5D"/>
                </a:solidFill>
                <a:latin typeface="Arial"/>
                <a:cs typeface="Arial"/>
              </a:rPr>
              <a:t>w</a:t>
            </a:r>
            <a:r>
              <a:rPr sz="1600" b="1" spc="-5" dirty="0">
                <a:solidFill>
                  <a:srgbClr val="091D5D"/>
                </a:solidFill>
                <a:latin typeface="Arial"/>
                <a:cs typeface="Arial"/>
              </a:rPr>
              <a:t>ill</a:t>
            </a:r>
            <a:r>
              <a:rPr sz="1600" b="1" spc="-15" dirty="0">
                <a:solidFill>
                  <a:srgbClr val="091D5D"/>
                </a:solidFill>
                <a:latin typeface="Arial"/>
                <a:cs typeface="Arial"/>
              </a:rPr>
              <a:t> </a:t>
            </a:r>
            <a:r>
              <a:rPr sz="1600" b="1" spc="-10" dirty="0">
                <a:solidFill>
                  <a:srgbClr val="091D5D"/>
                </a:solidFill>
                <a:latin typeface="Arial"/>
                <a:cs typeface="Arial"/>
              </a:rPr>
              <a:t>c</a:t>
            </a:r>
            <a:r>
              <a:rPr sz="1600" b="1" spc="-15" dirty="0">
                <a:solidFill>
                  <a:srgbClr val="091D5D"/>
                </a:solidFill>
                <a:latin typeface="Arial"/>
                <a:cs typeface="Arial"/>
              </a:rPr>
              <a:t>o</a:t>
            </a:r>
            <a:r>
              <a:rPr sz="1600" b="1" spc="-50" dirty="0">
                <a:solidFill>
                  <a:srgbClr val="091D5D"/>
                </a:solidFill>
                <a:latin typeface="Arial"/>
                <a:cs typeface="Arial"/>
              </a:rPr>
              <a:t>v</a:t>
            </a:r>
            <a:r>
              <a:rPr sz="1600" b="1" spc="-10" dirty="0">
                <a:solidFill>
                  <a:srgbClr val="091D5D"/>
                </a:solidFill>
                <a:latin typeface="Arial"/>
                <a:cs typeface="Arial"/>
              </a:rPr>
              <a:t>er</a:t>
            </a:r>
            <a:r>
              <a:rPr sz="1600" b="1" spc="-10" dirty="0" smtClean="0">
                <a:solidFill>
                  <a:srgbClr val="091D5D"/>
                </a:solidFill>
                <a:latin typeface="Arial"/>
                <a:cs typeface="Arial"/>
              </a:rPr>
              <a:t>:</a:t>
            </a:r>
            <a:endParaRPr lang="en-US" sz="1600" b="1" spc="-10" dirty="0" smtClean="0">
              <a:solidFill>
                <a:srgbClr val="091D5D"/>
              </a:solidFill>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600" spc="-10" dirty="0">
                <a:solidFill>
                  <a:srgbClr val="091D5D"/>
                </a:solidFill>
                <a:latin typeface="Arial"/>
                <a:cs typeface="Arial"/>
              </a:rPr>
              <a:t>Scenario: Accessing the </a:t>
            </a:r>
            <a:r>
              <a:rPr lang="en-US" sz="1600" spc="-10" dirty="0" smtClean="0">
                <a:solidFill>
                  <a:srgbClr val="091D5D"/>
                </a:solidFill>
                <a:latin typeface="Arial"/>
                <a:cs typeface="Arial"/>
              </a:rPr>
              <a:t>Progress Summary Report</a:t>
            </a:r>
            <a:endParaRPr lang="en-US" sz="1600" spc="-10" dirty="0">
              <a:solidFill>
                <a:srgbClr val="091D5D"/>
              </a:solidFill>
              <a:latin typeface="Arial"/>
              <a:cs typeface="Arial"/>
            </a:endParaRPr>
          </a:p>
        </p:txBody>
      </p:sp>
      <p:sp>
        <p:nvSpPr>
          <p:cNvPr id="5" name="object 5"/>
          <p:cNvSpPr txBox="1"/>
          <p:nvPr/>
        </p:nvSpPr>
        <p:spPr>
          <a:xfrm>
            <a:off x="8410447" y="6459108"/>
            <a:ext cx="196215" cy="123111"/>
          </a:xfrm>
          <a:prstGeom prst="rect">
            <a:avLst/>
          </a:prstGeom>
        </p:spPr>
        <p:txBody>
          <a:bodyPr vert="horz" wrap="square" lIns="0" tIns="0" rIns="0" bIns="0" rtlCol="0">
            <a:spAutoFit/>
          </a:bodyPr>
          <a:lstStyle/>
          <a:p>
            <a:pPr marL="12700">
              <a:lnSpc>
                <a:spcPct val="100000"/>
              </a:lnSpc>
            </a:pPr>
            <a:r>
              <a:rPr lang="en-US" sz="800" dirty="0" smtClean="0">
                <a:solidFill>
                  <a:srgbClr val="8A8A8A"/>
                </a:solidFill>
                <a:cs typeface="Arial"/>
              </a:rPr>
              <a:t>85</a:t>
            </a:r>
            <a:endParaRPr sz="800" dirty="0">
              <a:cs typeface="Arial"/>
            </a:endParaRPr>
          </a:p>
        </p:txBody>
      </p:sp>
    </p:spTree>
    <p:extLst>
      <p:ext uri="{BB962C8B-B14F-4D97-AF65-F5344CB8AC3E}">
        <p14:creationId xmlns:p14="http://schemas.microsoft.com/office/powerpoint/2010/main" val="27643444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8190548" cy="369332"/>
          </a:xfrm>
          <a:prstGeom prst="rect">
            <a:avLst/>
          </a:prstGeom>
        </p:spPr>
        <p:txBody>
          <a:bodyPr vert="horz" wrap="square" lIns="0" tIns="0" rIns="0" bIns="0" rtlCol="0">
            <a:spAutoFit/>
          </a:bodyPr>
          <a:lstStyle/>
          <a:p>
            <a:pPr marL="12700"/>
            <a:r>
              <a:rPr sz="2400" b="1" spc="-5" dirty="0">
                <a:solidFill>
                  <a:srgbClr val="FFFFFF"/>
                </a:solidFill>
                <a:latin typeface="Arial"/>
                <a:cs typeface="Arial"/>
              </a:rPr>
              <a:t>Scena</a:t>
            </a:r>
            <a:r>
              <a:rPr sz="2400" b="1" dirty="0">
                <a:solidFill>
                  <a:srgbClr val="FFFFFF"/>
                </a:solidFill>
                <a:latin typeface="Arial"/>
                <a:cs typeface="Arial"/>
              </a:rPr>
              <a:t>ri</a:t>
            </a:r>
            <a:r>
              <a:rPr sz="2400" b="1" spc="-5" dirty="0">
                <a:solidFill>
                  <a:srgbClr val="FFFFFF"/>
                </a:solidFill>
                <a:latin typeface="Arial"/>
                <a:cs typeface="Arial"/>
              </a:rPr>
              <a:t>o</a:t>
            </a:r>
            <a:r>
              <a:rPr sz="2400" b="1" dirty="0">
                <a:solidFill>
                  <a:srgbClr val="FFFFFF"/>
                </a:solidFill>
                <a:latin typeface="Arial"/>
                <a:cs typeface="Arial"/>
              </a:rPr>
              <a:t>:</a:t>
            </a:r>
            <a:r>
              <a:rPr sz="2400" b="1" spc="5" dirty="0">
                <a:solidFill>
                  <a:srgbClr val="FFFFFF"/>
                </a:solidFill>
                <a:latin typeface="Arial"/>
                <a:cs typeface="Arial"/>
              </a:rPr>
              <a:t> </a:t>
            </a:r>
            <a:r>
              <a:rPr lang="en-US" sz="2400" b="1" spc="-5" dirty="0" smtClean="0">
                <a:solidFill>
                  <a:srgbClr val="FFFFFF"/>
                </a:solidFill>
                <a:latin typeface="Arial"/>
                <a:cs typeface="Arial"/>
              </a:rPr>
              <a:t>Accessing the Progress Summary  Report</a:t>
            </a:r>
            <a:endParaRPr sz="2400" dirty="0">
              <a:solidFill>
                <a:prstClr val="black"/>
              </a:solidFill>
              <a:latin typeface="Arial"/>
              <a:cs typeface="Arial"/>
            </a:endParaRPr>
          </a:p>
        </p:txBody>
      </p:sp>
    </p:spTree>
    <p:extLst>
      <p:ext uri="{BB962C8B-B14F-4D97-AF65-F5344CB8AC3E}">
        <p14:creationId xmlns:p14="http://schemas.microsoft.com/office/powerpoint/2010/main" val="32157198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4" name="object 4"/>
          <p:cNvSpPr txBox="1"/>
          <p:nvPr/>
        </p:nvSpPr>
        <p:spPr>
          <a:xfrm>
            <a:off x="535761" y="1188506"/>
            <a:ext cx="7820025" cy="1661993"/>
          </a:xfrm>
          <a:prstGeom prst="rect">
            <a:avLst/>
          </a:prstGeom>
        </p:spPr>
        <p:txBody>
          <a:bodyPr vert="horz" wrap="square" lIns="0" tIns="0" rIns="0" bIns="0" rtlCol="0">
            <a:spAutoFit/>
          </a:bodyPr>
          <a:lstStyle/>
          <a:p>
            <a:pPr marL="12700" marR="5080"/>
            <a:r>
              <a:rPr sz="1400" b="1" spc="-10" dirty="0" smtClean="0">
                <a:solidFill>
                  <a:srgbClr val="002060"/>
                </a:solidFill>
                <a:latin typeface="Arial" panose="020B0604020202020204" pitchFamily="34" charset="0"/>
                <a:cs typeface="Arial" panose="020B0604020202020204" pitchFamily="34" charset="0"/>
              </a:rPr>
              <a:t>D</a:t>
            </a:r>
            <a:r>
              <a:rPr sz="1400" b="1" spc="-5" dirty="0" smtClean="0">
                <a:solidFill>
                  <a:srgbClr val="002060"/>
                </a:solidFill>
                <a:latin typeface="Arial" panose="020B0604020202020204" pitchFamily="34" charset="0"/>
                <a:cs typeface="Arial" panose="020B0604020202020204" pitchFamily="34" charset="0"/>
              </a:rPr>
              <a:t>esc</a:t>
            </a:r>
            <a:r>
              <a:rPr sz="1400" b="1" spc="5" dirty="0" smtClean="0">
                <a:solidFill>
                  <a:srgbClr val="002060"/>
                </a:solidFill>
                <a:latin typeface="Arial" panose="020B0604020202020204" pitchFamily="34" charset="0"/>
                <a:cs typeface="Arial" panose="020B0604020202020204" pitchFamily="34" charset="0"/>
              </a:rPr>
              <a:t>ri</a:t>
            </a:r>
            <a:r>
              <a:rPr sz="1400" b="1" spc="-10" dirty="0" smtClean="0">
                <a:solidFill>
                  <a:srgbClr val="002060"/>
                </a:solidFill>
                <a:latin typeface="Arial" panose="020B0604020202020204" pitchFamily="34" charset="0"/>
                <a:cs typeface="Arial" panose="020B0604020202020204" pitchFamily="34" charset="0"/>
              </a:rPr>
              <a:t>p</a:t>
            </a:r>
            <a:r>
              <a:rPr sz="1400" b="1" dirty="0" smtClean="0">
                <a:solidFill>
                  <a:srgbClr val="002060"/>
                </a:solidFill>
                <a:latin typeface="Arial" panose="020B0604020202020204" pitchFamily="34" charset="0"/>
                <a:cs typeface="Arial" panose="020B0604020202020204" pitchFamily="34" charset="0"/>
              </a:rPr>
              <a:t>t</a:t>
            </a:r>
            <a:r>
              <a:rPr sz="1400" b="1" spc="5" dirty="0" smtClean="0">
                <a:solidFill>
                  <a:srgbClr val="002060"/>
                </a:solidFill>
                <a:latin typeface="Arial" panose="020B0604020202020204" pitchFamily="34" charset="0"/>
                <a:cs typeface="Arial" panose="020B0604020202020204" pitchFamily="34" charset="0"/>
              </a:rPr>
              <a:t>i</a:t>
            </a:r>
            <a:r>
              <a:rPr sz="1400" b="1" spc="-10" dirty="0" smtClean="0">
                <a:solidFill>
                  <a:srgbClr val="002060"/>
                </a:solidFill>
                <a:latin typeface="Arial" panose="020B0604020202020204" pitchFamily="34" charset="0"/>
                <a:cs typeface="Arial" panose="020B0604020202020204" pitchFamily="34" charset="0"/>
              </a:rPr>
              <a:t>on</a:t>
            </a:r>
            <a:r>
              <a:rPr sz="1400" b="1" dirty="0" smtClean="0">
                <a:solidFill>
                  <a:srgbClr val="002060"/>
                </a:solidFill>
                <a:latin typeface="Arial" panose="020B0604020202020204" pitchFamily="34" charset="0"/>
                <a:cs typeface="Arial" panose="020B0604020202020204" pitchFamily="34" charset="0"/>
              </a:rPr>
              <a:t>:</a:t>
            </a:r>
            <a:r>
              <a:rPr lang="en-US" sz="1400" b="1" dirty="0" smtClean="0">
                <a:solidFill>
                  <a:srgbClr val="002060"/>
                </a:solidFill>
                <a:latin typeface="Arial" panose="020B0604020202020204" pitchFamily="34" charset="0"/>
                <a:cs typeface="Arial" panose="020B0604020202020204" pitchFamily="34" charset="0"/>
              </a:rPr>
              <a:t> </a:t>
            </a:r>
            <a:r>
              <a:rPr lang="en-US" sz="1400" dirty="0" smtClean="0">
                <a:solidFill>
                  <a:srgbClr val="002060"/>
                </a:solidFill>
                <a:latin typeface="Arial" panose="020B0604020202020204" pitchFamily="34" charset="0"/>
                <a:cs typeface="Arial" panose="020B0604020202020204" pitchFamily="34" charset="0"/>
              </a:rPr>
              <a:t>The Progress Summary Report </a:t>
            </a:r>
            <a:r>
              <a:rPr lang="en-US" sz="1400" dirty="0">
                <a:solidFill>
                  <a:srgbClr val="002060"/>
                </a:solidFill>
                <a:latin typeface="Arial" panose="020B0604020202020204" pitchFamily="34" charset="0"/>
                <a:cs typeface="Arial" panose="020B0604020202020204" pitchFamily="34" charset="0"/>
              </a:rPr>
              <a:t>displays information about actions associated with the </a:t>
            </a:r>
            <a:r>
              <a:rPr lang="en-US" sz="1400" dirty="0" smtClean="0">
                <a:solidFill>
                  <a:srgbClr val="002060"/>
                </a:solidFill>
                <a:latin typeface="Arial" panose="020B0604020202020204" pitchFamily="34" charset="0"/>
                <a:cs typeface="Arial" panose="020B0604020202020204" pitchFamily="34" charset="0"/>
              </a:rPr>
              <a:t>Progress Summary submission</a:t>
            </a:r>
            <a:r>
              <a:rPr lang="en-US" sz="1400" dirty="0">
                <a:solidFill>
                  <a:srgbClr val="002060"/>
                </a:solidFill>
                <a:latin typeface="Arial" panose="020B0604020202020204" pitchFamily="34" charset="0"/>
                <a:cs typeface="Arial" panose="020B0604020202020204" pitchFamily="34" charset="0"/>
              </a:rPr>
              <a:t>, review and approval process. It displays information related to </a:t>
            </a:r>
            <a:r>
              <a:rPr lang="en-US" sz="1400" dirty="0" smtClean="0">
                <a:solidFill>
                  <a:srgbClr val="002060"/>
                </a:solidFill>
                <a:latin typeface="Arial" panose="020B0604020202020204" pitchFamily="34" charset="0"/>
                <a:cs typeface="Arial" panose="020B0604020202020204" pitchFamily="34" charset="0"/>
              </a:rPr>
              <a:t>Progress Summaries </a:t>
            </a:r>
            <a:r>
              <a:rPr lang="en-US" sz="1400" dirty="0">
                <a:solidFill>
                  <a:srgbClr val="002060"/>
                </a:solidFill>
                <a:latin typeface="Arial" panose="020B0604020202020204" pitchFamily="34" charset="0"/>
                <a:cs typeface="Arial" panose="020B0604020202020204" pitchFamily="34" charset="0"/>
              </a:rPr>
              <a:t>completed in HCSIS based on the due dates specified on the report. </a:t>
            </a:r>
          </a:p>
          <a:p>
            <a:pPr marL="12700" marR="5080"/>
            <a:endParaRPr sz="1400" dirty="0">
              <a:solidFill>
                <a:prstClr val="black"/>
              </a:solidFill>
              <a:latin typeface="Times New Roman"/>
              <a:cs typeface="Times New Roman"/>
            </a:endParaRPr>
          </a:p>
          <a:p>
            <a:pPr marL="12700"/>
            <a:r>
              <a:rPr sz="1400" b="1" spc="-10" dirty="0">
                <a:solidFill>
                  <a:srgbClr val="091D5D"/>
                </a:solidFill>
                <a:latin typeface="Arial"/>
                <a:cs typeface="Arial"/>
              </a:rPr>
              <a:t>Ro</a:t>
            </a:r>
            <a:r>
              <a:rPr sz="1400" b="1" spc="5" dirty="0">
                <a:solidFill>
                  <a:srgbClr val="091D5D"/>
                </a:solidFill>
                <a:latin typeface="Arial"/>
                <a:cs typeface="Arial"/>
              </a:rPr>
              <a:t>l</a:t>
            </a:r>
            <a:r>
              <a:rPr sz="1400" b="1" spc="-5" dirty="0">
                <a:solidFill>
                  <a:srgbClr val="091D5D"/>
                </a:solidFill>
                <a:latin typeface="Arial"/>
                <a:cs typeface="Arial"/>
              </a:rPr>
              <a:t>e</a:t>
            </a:r>
            <a:r>
              <a:rPr sz="1400" b="1" dirty="0">
                <a:solidFill>
                  <a:srgbClr val="091D5D"/>
                </a:solidFill>
                <a:latin typeface="Arial"/>
                <a:cs typeface="Arial"/>
              </a:rPr>
              <a:t>s</a:t>
            </a:r>
            <a:r>
              <a:rPr sz="1400" b="1" spc="-20" dirty="0">
                <a:solidFill>
                  <a:srgbClr val="091D5D"/>
                </a:solidFill>
                <a:latin typeface="Arial"/>
                <a:cs typeface="Arial"/>
              </a:rPr>
              <a:t> </a:t>
            </a:r>
            <a:r>
              <a:rPr sz="1400" b="1" spc="-5" dirty="0">
                <a:solidFill>
                  <a:srgbClr val="091D5D"/>
                </a:solidFill>
                <a:latin typeface="Arial"/>
                <a:cs typeface="Arial"/>
              </a:rPr>
              <a:t>a</a:t>
            </a:r>
            <a:r>
              <a:rPr sz="1400" b="1" spc="-10" dirty="0">
                <a:solidFill>
                  <a:srgbClr val="091D5D"/>
                </a:solidFill>
                <a:latin typeface="Arial"/>
                <a:cs typeface="Arial"/>
              </a:rPr>
              <a:t>n</a:t>
            </a:r>
            <a:r>
              <a:rPr sz="1400" b="1" dirty="0">
                <a:solidFill>
                  <a:srgbClr val="091D5D"/>
                </a:solidFill>
                <a:latin typeface="Arial"/>
                <a:cs typeface="Arial"/>
              </a:rPr>
              <a:t>d</a:t>
            </a:r>
            <a:r>
              <a:rPr sz="1400" b="1" spc="-25" dirty="0">
                <a:solidFill>
                  <a:srgbClr val="091D5D"/>
                </a:solidFill>
                <a:latin typeface="Arial"/>
                <a:cs typeface="Arial"/>
              </a:rPr>
              <a:t> </a:t>
            </a:r>
            <a:r>
              <a:rPr sz="1400" b="1" spc="-10" dirty="0">
                <a:solidFill>
                  <a:srgbClr val="091D5D"/>
                </a:solidFill>
                <a:latin typeface="Arial"/>
                <a:cs typeface="Arial"/>
              </a:rPr>
              <a:t>R</a:t>
            </a:r>
            <a:r>
              <a:rPr sz="1400" b="1" spc="-5" dirty="0">
                <a:solidFill>
                  <a:srgbClr val="091D5D"/>
                </a:solidFill>
                <a:latin typeface="Arial"/>
                <a:cs typeface="Arial"/>
              </a:rPr>
              <a:t>es</a:t>
            </a:r>
            <a:r>
              <a:rPr sz="1400" b="1" spc="-10" dirty="0">
                <a:solidFill>
                  <a:srgbClr val="091D5D"/>
                </a:solidFill>
                <a:latin typeface="Arial"/>
                <a:cs typeface="Arial"/>
              </a:rPr>
              <a:t>pon</a:t>
            </a:r>
            <a:r>
              <a:rPr sz="1400" b="1" spc="-5" dirty="0">
                <a:solidFill>
                  <a:srgbClr val="091D5D"/>
                </a:solidFill>
                <a:latin typeface="Arial"/>
                <a:cs typeface="Arial"/>
              </a:rPr>
              <a:t>s</a:t>
            </a:r>
            <a:r>
              <a:rPr sz="1400" b="1" spc="5" dirty="0">
                <a:solidFill>
                  <a:srgbClr val="091D5D"/>
                </a:solidFill>
                <a:latin typeface="Arial"/>
                <a:cs typeface="Arial"/>
              </a:rPr>
              <a:t>i</a:t>
            </a:r>
            <a:r>
              <a:rPr sz="1400" b="1" spc="-10" dirty="0">
                <a:solidFill>
                  <a:srgbClr val="091D5D"/>
                </a:solidFill>
                <a:latin typeface="Arial"/>
                <a:cs typeface="Arial"/>
              </a:rPr>
              <a:t>b</a:t>
            </a:r>
            <a:r>
              <a:rPr sz="1400" b="1" spc="5" dirty="0">
                <a:solidFill>
                  <a:srgbClr val="091D5D"/>
                </a:solidFill>
                <a:latin typeface="Arial"/>
                <a:cs typeface="Arial"/>
              </a:rPr>
              <a:t>il</a:t>
            </a:r>
            <a:r>
              <a:rPr sz="1400" b="1" spc="-10" dirty="0">
                <a:solidFill>
                  <a:srgbClr val="091D5D"/>
                </a:solidFill>
                <a:latin typeface="Arial"/>
                <a:cs typeface="Arial"/>
              </a:rPr>
              <a:t>i</a:t>
            </a:r>
            <a:r>
              <a:rPr sz="1400" b="1" dirty="0">
                <a:solidFill>
                  <a:srgbClr val="091D5D"/>
                </a:solidFill>
                <a:latin typeface="Arial"/>
                <a:cs typeface="Arial"/>
              </a:rPr>
              <a:t>t</a:t>
            </a:r>
            <a:r>
              <a:rPr sz="1400" b="1" spc="-10" dirty="0">
                <a:solidFill>
                  <a:srgbClr val="091D5D"/>
                </a:solidFill>
                <a:latin typeface="Arial"/>
                <a:cs typeface="Arial"/>
              </a:rPr>
              <a:t>i</a:t>
            </a:r>
            <a:r>
              <a:rPr sz="1400" b="1" spc="-5" dirty="0">
                <a:solidFill>
                  <a:srgbClr val="091D5D"/>
                </a:solidFill>
                <a:latin typeface="Arial"/>
                <a:cs typeface="Arial"/>
              </a:rPr>
              <a:t>e</a:t>
            </a:r>
            <a:r>
              <a:rPr sz="1400" b="1" spc="-15" dirty="0">
                <a:solidFill>
                  <a:srgbClr val="091D5D"/>
                </a:solidFill>
                <a:latin typeface="Arial"/>
                <a:cs typeface="Arial"/>
              </a:rPr>
              <a:t>s</a:t>
            </a:r>
            <a:r>
              <a:rPr sz="1400" b="1" dirty="0">
                <a:solidFill>
                  <a:srgbClr val="091D5D"/>
                </a:solidFill>
                <a:latin typeface="Arial"/>
                <a:cs typeface="Arial"/>
              </a:rPr>
              <a:t>:</a:t>
            </a:r>
            <a:endParaRPr sz="1400" dirty="0">
              <a:solidFill>
                <a:prstClr val="black"/>
              </a:solidFill>
              <a:latin typeface="Arial"/>
              <a:cs typeface="Arial"/>
            </a:endParaRPr>
          </a:p>
          <a:p>
            <a:pPr marL="299085" indent="-286385">
              <a:spcBef>
                <a:spcPts val="595"/>
              </a:spcBef>
              <a:buClr>
                <a:srgbClr val="091D5D"/>
              </a:buClr>
              <a:buFont typeface="Arial"/>
              <a:buChar char="•"/>
              <a:tabLst>
                <a:tab pos="299720" algn="l"/>
              </a:tabLst>
            </a:pPr>
            <a:r>
              <a:rPr sz="1400" b="1" spc="-5" dirty="0">
                <a:solidFill>
                  <a:srgbClr val="091D5D"/>
                </a:solidFill>
                <a:latin typeface="Arial"/>
                <a:cs typeface="Arial"/>
              </a:rPr>
              <a:t>Se</a:t>
            </a:r>
            <a:r>
              <a:rPr sz="1400" b="1" spc="5" dirty="0">
                <a:solidFill>
                  <a:srgbClr val="091D5D"/>
                </a:solidFill>
                <a:latin typeface="Arial"/>
                <a:cs typeface="Arial"/>
              </a:rPr>
              <a:t>r</a:t>
            </a:r>
            <a:r>
              <a:rPr sz="1400" b="1" spc="-15" dirty="0">
                <a:solidFill>
                  <a:srgbClr val="091D5D"/>
                </a:solidFill>
                <a:latin typeface="Arial"/>
                <a:cs typeface="Arial"/>
              </a:rPr>
              <a:t>v</a:t>
            </a:r>
            <a:r>
              <a:rPr sz="1400" b="1" spc="5" dirty="0">
                <a:solidFill>
                  <a:srgbClr val="091D5D"/>
                </a:solidFill>
                <a:latin typeface="Arial"/>
                <a:cs typeface="Arial"/>
              </a:rPr>
              <a:t>i</a:t>
            </a:r>
            <a:r>
              <a:rPr sz="1400" b="1" spc="-5" dirty="0">
                <a:solidFill>
                  <a:srgbClr val="091D5D"/>
                </a:solidFill>
                <a:latin typeface="Arial"/>
                <a:cs typeface="Arial"/>
              </a:rPr>
              <a:t>c</a:t>
            </a:r>
            <a:r>
              <a:rPr sz="1400" b="1" dirty="0">
                <a:solidFill>
                  <a:srgbClr val="091D5D"/>
                </a:solidFill>
                <a:latin typeface="Arial"/>
                <a:cs typeface="Arial"/>
              </a:rPr>
              <a:t>e</a:t>
            </a:r>
            <a:r>
              <a:rPr sz="1400" b="1" spc="-20" dirty="0">
                <a:solidFill>
                  <a:srgbClr val="091D5D"/>
                </a:solidFill>
                <a:latin typeface="Arial"/>
                <a:cs typeface="Arial"/>
              </a:rPr>
              <a:t> </a:t>
            </a:r>
            <a:r>
              <a:rPr sz="1400" b="1" spc="-10" dirty="0">
                <a:solidFill>
                  <a:srgbClr val="091D5D"/>
                </a:solidFill>
                <a:latin typeface="Arial"/>
                <a:cs typeface="Arial"/>
              </a:rPr>
              <a:t>Coo</a:t>
            </a:r>
            <a:r>
              <a:rPr sz="1400" b="1" spc="5" dirty="0">
                <a:solidFill>
                  <a:srgbClr val="091D5D"/>
                </a:solidFill>
                <a:latin typeface="Arial"/>
                <a:cs typeface="Arial"/>
              </a:rPr>
              <a:t>r</a:t>
            </a:r>
            <a:r>
              <a:rPr sz="1400" b="1" spc="-10" dirty="0">
                <a:solidFill>
                  <a:srgbClr val="091D5D"/>
                </a:solidFill>
                <a:latin typeface="Arial"/>
                <a:cs typeface="Arial"/>
              </a:rPr>
              <a:t>d</a:t>
            </a:r>
            <a:r>
              <a:rPr sz="1400" b="1" spc="5" dirty="0">
                <a:solidFill>
                  <a:srgbClr val="091D5D"/>
                </a:solidFill>
                <a:latin typeface="Arial"/>
                <a:cs typeface="Arial"/>
              </a:rPr>
              <a:t>i</a:t>
            </a:r>
            <a:r>
              <a:rPr sz="1400" b="1" spc="-10" dirty="0">
                <a:solidFill>
                  <a:srgbClr val="091D5D"/>
                </a:solidFill>
                <a:latin typeface="Arial"/>
                <a:cs typeface="Arial"/>
              </a:rPr>
              <a:t>n</a:t>
            </a:r>
            <a:r>
              <a:rPr sz="1400" b="1" spc="-5" dirty="0">
                <a:solidFill>
                  <a:srgbClr val="091D5D"/>
                </a:solidFill>
                <a:latin typeface="Arial"/>
                <a:cs typeface="Arial"/>
              </a:rPr>
              <a:t>a</a:t>
            </a:r>
            <a:r>
              <a:rPr sz="1400" b="1" dirty="0">
                <a:solidFill>
                  <a:srgbClr val="091D5D"/>
                </a:solidFill>
                <a:latin typeface="Arial"/>
                <a:cs typeface="Arial"/>
              </a:rPr>
              <a:t>t</a:t>
            </a:r>
            <a:r>
              <a:rPr sz="1400" b="1" spc="-10" dirty="0">
                <a:solidFill>
                  <a:srgbClr val="091D5D"/>
                </a:solidFill>
                <a:latin typeface="Arial"/>
                <a:cs typeface="Arial"/>
              </a:rPr>
              <a:t>o</a:t>
            </a:r>
            <a:r>
              <a:rPr sz="1400" b="1" spc="5" dirty="0">
                <a:solidFill>
                  <a:srgbClr val="091D5D"/>
                </a:solidFill>
                <a:latin typeface="Arial"/>
                <a:cs typeface="Arial"/>
              </a:rPr>
              <a:t>r</a:t>
            </a:r>
            <a:r>
              <a:rPr sz="1400" b="1" spc="-5" dirty="0">
                <a:solidFill>
                  <a:srgbClr val="091D5D"/>
                </a:solidFill>
                <a:latin typeface="Arial"/>
                <a:cs typeface="Arial"/>
              </a:rPr>
              <a:t>s</a:t>
            </a:r>
            <a:r>
              <a:rPr sz="1400" b="1" dirty="0">
                <a:solidFill>
                  <a:srgbClr val="091D5D"/>
                </a:solidFill>
                <a:latin typeface="Arial"/>
                <a:cs typeface="Arial"/>
              </a:rPr>
              <a:t>:</a:t>
            </a:r>
            <a:r>
              <a:rPr sz="1400" b="1" spc="-45" dirty="0">
                <a:solidFill>
                  <a:srgbClr val="091D5D"/>
                </a:solidFill>
                <a:latin typeface="Arial"/>
                <a:cs typeface="Arial"/>
              </a:rPr>
              <a:t> </a:t>
            </a:r>
            <a:r>
              <a:rPr lang="en-US" sz="1400" spc="-5" dirty="0" smtClean="0">
                <a:solidFill>
                  <a:srgbClr val="091D5D"/>
                </a:solidFill>
                <a:latin typeface="Arial"/>
                <a:cs typeface="Arial"/>
              </a:rPr>
              <a:t>Generate and view a report</a:t>
            </a:r>
            <a:endParaRPr sz="1400" dirty="0">
              <a:solidFill>
                <a:prstClr val="black"/>
              </a:solidFill>
              <a:latin typeface="Arial"/>
              <a:cs typeface="Arial"/>
            </a:endParaRPr>
          </a:p>
          <a:p>
            <a:pPr marL="299085" indent="-286385">
              <a:spcBef>
                <a:spcPts val="600"/>
              </a:spcBef>
              <a:buClr>
                <a:srgbClr val="091D5D"/>
              </a:buClr>
              <a:buFont typeface="Arial"/>
              <a:buChar char="•"/>
              <a:tabLst>
                <a:tab pos="299720" algn="l"/>
              </a:tabLst>
            </a:pPr>
            <a:r>
              <a:rPr sz="1400" b="1" spc="-5" dirty="0">
                <a:solidFill>
                  <a:srgbClr val="091D5D"/>
                </a:solidFill>
                <a:latin typeface="Arial"/>
                <a:cs typeface="Arial"/>
              </a:rPr>
              <a:t>Se</a:t>
            </a:r>
            <a:r>
              <a:rPr sz="1400" b="1" spc="5" dirty="0">
                <a:solidFill>
                  <a:srgbClr val="091D5D"/>
                </a:solidFill>
                <a:latin typeface="Arial"/>
                <a:cs typeface="Arial"/>
              </a:rPr>
              <a:t>r</a:t>
            </a:r>
            <a:r>
              <a:rPr sz="1400" b="1" spc="-15" dirty="0">
                <a:solidFill>
                  <a:srgbClr val="091D5D"/>
                </a:solidFill>
                <a:latin typeface="Arial"/>
                <a:cs typeface="Arial"/>
              </a:rPr>
              <a:t>v</a:t>
            </a:r>
            <a:r>
              <a:rPr sz="1400" b="1" spc="5" dirty="0">
                <a:solidFill>
                  <a:srgbClr val="091D5D"/>
                </a:solidFill>
                <a:latin typeface="Arial"/>
                <a:cs typeface="Arial"/>
              </a:rPr>
              <a:t>i</a:t>
            </a:r>
            <a:r>
              <a:rPr sz="1400" b="1" spc="-5" dirty="0">
                <a:solidFill>
                  <a:srgbClr val="091D5D"/>
                </a:solidFill>
                <a:latin typeface="Arial"/>
                <a:cs typeface="Arial"/>
              </a:rPr>
              <a:t>c</a:t>
            </a:r>
            <a:r>
              <a:rPr sz="1400" b="1" dirty="0">
                <a:solidFill>
                  <a:srgbClr val="091D5D"/>
                </a:solidFill>
                <a:latin typeface="Arial"/>
                <a:cs typeface="Arial"/>
              </a:rPr>
              <a:t>e</a:t>
            </a:r>
            <a:r>
              <a:rPr sz="1400" b="1" spc="-20" dirty="0">
                <a:solidFill>
                  <a:srgbClr val="091D5D"/>
                </a:solidFill>
                <a:latin typeface="Arial"/>
                <a:cs typeface="Arial"/>
              </a:rPr>
              <a:t> </a:t>
            </a:r>
            <a:r>
              <a:rPr sz="1400" b="1" spc="-10" dirty="0">
                <a:solidFill>
                  <a:srgbClr val="091D5D"/>
                </a:solidFill>
                <a:latin typeface="Arial"/>
                <a:cs typeface="Arial"/>
              </a:rPr>
              <a:t>Coo</a:t>
            </a:r>
            <a:r>
              <a:rPr sz="1400" b="1" spc="5" dirty="0">
                <a:solidFill>
                  <a:srgbClr val="091D5D"/>
                </a:solidFill>
                <a:latin typeface="Arial"/>
                <a:cs typeface="Arial"/>
              </a:rPr>
              <a:t>r</a:t>
            </a:r>
            <a:r>
              <a:rPr sz="1400" b="1" spc="-10" dirty="0">
                <a:solidFill>
                  <a:srgbClr val="091D5D"/>
                </a:solidFill>
                <a:latin typeface="Arial"/>
                <a:cs typeface="Arial"/>
              </a:rPr>
              <a:t>d</a:t>
            </a:r>
            <a:r>
              <a:rPr sz="1400" b="1" spc="5" dirty="0">
                <a:solidFill>
                  <a:srgbClr val="091D5D"/>
                </a:solidFill>
                <a:latin typeface="Arial"/>
                <a:cs typeface="Arial"/>
              </a:rPr>
              <a:t>i</a:t>
            </a:r>
            <a:r>
              <a:rPr sz="1400" b="1" spc="-10" dirty="0">
                <a:solidFill>
                  <a:srgbClr val="091D5D"/>
                </a:solidFill>
                <a:latin typeface="Arial"/>
                <a:cs typeface="Arial"/>
              </a:rPr>
              <a:t>n</a:t>
            </a:r>
            <a:r>
              <a:rPr sz="1400" b="1" spc="-5" dirty="0">
                <a:solidFill>
                  <a:srgbClr val="091D5D"/>
                </a:solidFill>
                <a:latin typeface="Arial"/>
                <a:cs typeface="Arial"/>
              </a:rPr>
              <a:t>a</a:t>
            </a:r>
            <a:r>
              <a:rPr sz="1400" b="1" dirty="0">
                <a:solidFill>
                  <a:srgbClr val="091D5D"/>
                </a:solidFill>
                <a:latin typeface="Arial"/>
                <a:cs typeface="Arial"/>
              </a:rPr>
              <a:t>t</a:t>
            </a:r>
            <a:r>
              <a:rPr sz="1400" b="1" spc="-10" dirty="0">
                <a:solidFill>
                  <a:srgbClr val="091D5D"/>
                </a:solidFill>
                <a:latin typeface="Arial"/>
                <a:cs typeface="Arial"/>
              </a:rPr>
              <a:t>o</a:t>
            </a:r>
            <a:r>
              <a:rPr sz="1400" b="1" dirty="0">
                <a:solidFill>
                  <a:srgbClr val="091D5D"/>
                </a:solidFill>
                <a:latin typeface="Arial"/>
                <a:cs typeface="Arial"/>
              </a:rPr>
              <a:t>r</a:t>
            </a:r>
            <a:r>
              <a:rPr sz="1400" b="1" spc="-25" dirty="0">
                <a:solidFill>
                  <a:srgbClr val="091D5D"/>
                </a:solidFill>
                <a:latin typeface="Arial"/>
                <a:cs typeface="Arial"/>
              </a:rPr>
              <a:t> </a:t>
            </a:r>
            <a:r>
              <a:rPr sz="1400" b="1" spc="-5" dirty="0">
                <a:solidFill>
                  <a:srgbClr val="091D5D"/>
                </a:solidFill>
                <a:latin typeface="Arial"/>
                <a:cs typeface="Arial"/>
              </a:rPr>
              <a:t>S</a:t>
            </a:r>
            <a:r>
              <a:rPr sz="1400" b="1" spc="-10" dirty="0">
                <a:solidFill>
                  <a:srgbClr val="091D5D"/>
                </a:solidFill>
                <a:latin typeface="Arial"/>
                <a:cs typeface="Arial"/>
              </a:rPr>
              <a:t>up</a:t>
            </a:r>
            <a:r>
              <a:rPr sz="1400" b="1" spc="-5" dirty="0">
                <a:solidFill>
                  <a:srgbClr val="091D5D"/>
                </a:solidFill>
                <a:latin typeface="Arial"/>
                <a:cs typeface="Arial"/>
              </a:rPr>
              <a:t>e</a:t>
            </a:r>
            <a:r>
              <a:rPr sz="1400" b="1" spc="5" dirty="0">
                <a:solidFill>
                  <a:srgbClr val="091D5D"/>
                </a:solidFill>
                <a:latin typeface="Arial"/>
                <a:cs typeface="Arial"/>
              </a:rPr>
              <a:t>r</a:t>
            </a:r>
            <a:r>
              <a:rPr sz="1400" b="1" spc="-15" dirty="0">
                <a:solidFill>
                  <a:srgbClr val="091D5D"/>
                </a:solidFill>
                <a:latin typeface="Arial"/>
                <a:cs typeface="Arial"/>
              </a:rPr>
              <a:t>v</a:t>
            </a:r>
            <a:r>
              <a:rPr sz="1400" b="1" spc="5" dirty="0">
                <a:solidFill>
                  <a:srgbClr val="091D5D"/>
                </a:solidFill>
                <a:latin typeface="Arial"/>
                <a:cs typeface="Arial"/>
              </a:rPr>
              <a:t>i</a:t>
            </a:r>
            <a:r>
              <a:rPr sz="1400" b="1" spc="-5" dirty="0">
                <a:solidFill>
                  <a:srgbClr val="091D5D"/>
                </a:solidFill>
                <a:latin typeface="Arial"/>
                <a:cs typeface="Arial"/>
              </a:rPr>
              <a:t>s</a:t>
            </a:r>
            <a:r>
              <a:rPr sz="1400" b="1" spc="-10" dirty="0">
                <a:solidFill>
                  <a:srgbClr val="091D5D"/>
                </a:solidFill>
                <a:latin typeface="Arial"/>
                <a:cs typeface="Arial"/>
              </a:rPr>
              <a:t>o</a:t>
            </a:r>
            <a:r>
              <a:rPr sz="1400" b="1" spc="5" dirty="0">
                <a:solidFill>
                  <a:srgbClr val="091D5D"/>
                </a:solidFill>
                <a:latin typeface="Arial"/>
                <a:cs typeface="Arial"/>
              </a:rPr>
              <a:t>r</a:t>
            </a:r>
            <a:r>
              <a:rPr sz="1400" b="1" spc="-5" dirty="0">
                <a:solidFill>
                  <a:srgbClr val="091D5D"/>
                </a:solidFill>
                <a:latin typeface="Arial"/>
                <a:cs typeface="Arial"/>
              </a:rPr>
              <a:t>s</a:t>
            </a:r>
            <a:r>
              <a:rPr sz="1400" b="1" dirty="0">
                <a:solidFill>
                  <a:srgbClr val="091D5D"/>
                </a:solidFill>
                <a:latin typeface="Arial"/>
                <a:cs typeface="Arial"/>
              </a:rPr>
              <a:t>:</a:t>
            </a:r>
            <a:r>
              <a:rPr sz="1400" b="1" spc="-30" dirty="0">
                <a:solidFill>
                  <a:srgbClr val="091D5D"/>
                </a:solidFill>
                <a:latin typeface="Arial"/>
                <a:cs typeface="Arial"/>
              </a:rPr>
              <a:t> </a:t>
            </a:r>
            <a:r>
              <a:rPr lang="en-US" sz="1400" spc="-5" dirty="0" smtClean="0">
                <a:solidFill>
                  <a:srgbClr val="091D5D"/>
                </a:solidFill>
                <a:latin typeface="Arial"/>
                <a:cs typeface="Arial"/>
              </a:rPr>
              <a:t>Generate and view a report</a:t>
            </a:r>
            <a:endParaRPr sz="1400" dirty="0">
              <a:solidFill>
                <a:prstClr val="black"/>
              </a:solidFill>
              <a:latin typeface="Arial"/>
              <a:cs typeface="Arial"/>
            </a:endParaRPr>
          </a:p>
        </p:txBody>
      </p:sp>
      <p:pic>
        <p:nvPicPr>
          <p:cNvPr id="7" name="Picture 6" descr="June_Release-Timeline"/>
          <p:cNvPicPr/>
          <p:nvPr/>
        </p:nvPicPr>
        <p:blipFill>
          <a:blip r:embed="rId3">
            <a:extLst>
              <a:ext uri="{28A0092B-C50C-407E-A947-70E740481C1C}">
                <a14:useLocalDpi xmlns:a14="http://schemas.microsoft.com/office/drawing/2010/main" val="0"/>
              </a:ext>
            </a:extLst>
          </a:blip>
          <a:srcRect/>
          <a:stretch>
            <a:fillRect/>
          </a:stretch>
        </p:blipFill>
        <p:spPr bwMode="auto">
          <a:xfrm>
            <a:off x="543782" y="3184234"/>
            <a:ext cx="8143018" cy="3368965"/>
          </a:xfrm>
          <a:prstGeom prst="rect">
            <a:avLst/>
          </a:prstGeom>
          <a:noFill/>
          <a:ln>
            <a:noFill/>
          </a:ln>
        </p:spPr>
      </p:pic>
      <p:sp>
        <p:nvSpPr>
          <p:cNvPr id="8" name="Rectangle 7"/>
          <p:cNvSpPr>
            <a:spLocks noChangeArrowheads="1"/>
          </p:cNvSpPr>
          <p:nvPr/>
        </p:nvSpPr>
        <p:spPr bwMode="auto">
          <a:xfrm rot="10800000">
            <a:off x="609600" y="3294844"/>
            <a:ext cx="7924798" cy="2144385"/>
          </a:xfrm>
          <a:prstGeom prst="rect">
            <a:avLst/>
          </a:prstGeom>
          <a:noFill/>
          <a:ln w="381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prstClr val="black"/>
              </a:solidFill>
            </a:endParaRPr>
          </a:p>
        </p:txBody>
      </p:sp>
      <p:sp>
        <p:nvSpPr>
          <p:cNvPr id="10" name="object 5"/>
          <p:cNvSpPr txBox="1">
            <a:spLocks/>
          </p:cNvSpPr>
          <p:nvPr/>
        </p:nvSpPr>
        <p:spPr>
          <a:xfrm>
            <a:off x="540385" y="304800"/>
            <a:ext cx="8063229" cy="369332"/>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pc="-5" dirty="0"/>
              <a:t>Scenario: Accessing the </a:t>
            </a:r>
            <a:r>
              <a:rPr lang="en-US" spc="-5" dirty="0" smtClean="0"/>
              <a:t>Progress Summary Report</a:t>
            </a:r>
            <a:endParaRPr lang="en-US" kern="0" spc="-5" dirty="0"/>
          </a:p>
        </p:txBody>
      </p:sp>
    </p:spTree>
    <p:extLst>
      <p:ext uri="{BB962C8B-B14F-4D97-AF65-F5344CB8AC3E}">
        <p14:creationId xmlns:p14="http://schemas.microsoft.com/office/powerpoint/2010/main" val="8523669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6" name="object 6"/>
          <p:cNvSpPr txBox="1"/>
          <p:nvPr/>
        </p:nvSpPr>
        <p:spPr>
          <a:xfrm>
            <a:off x="535940" y="2133600"/>
            <a:ext cx="7776464" cy="615553"/>
          </a:xfrm>
          <a:prstGeom prst="rect">
            <a:avLst/>
          </a:prstGeom>
        </p:spPr>
        <p:txBody>
          <a:bodyPr vert="horz" wrap="square" lIns="0" tIns="0" rIns="0" bIns="0" rtlCol="0">
            <a:spAutoFit/>
          </a:bodyPr>
          <a:lstStyle/>
          <a:p>
            <a:pPr marL="12700"/>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sz="1400" b="1" spc="-5" dirty="0">
                <a:solidFill>
                  <a:srgbClr val="091D5D"/>
                </a:solidFill>
                <a:latin typeface="Arial"/>
                <a:cs typeface="Arial"/>
              </a:rPr>
              <a:t>1</a:t>
            </a:r>
            <a:r>
              <a:rPr sz="1400" b="1" dirty="0">
                <a:solidFill>
                  <a:srgbClr val="091D5D"/>
                </a:solidFill>
                <a:latin typeface="Arial"/>
                <a:cs typeface="Arial"/>
              </a:rPr>
              <a:t>:</a:t>
            </a:r>
            <a:r>
              <a:rPr sz="1400" b="1" spc="-5" dirty="0">
                <a:solidFill>
                  <a:srgbClr val="091D5D"/>
                </a:solidFill>
                <a:latin typeface="Arial"/>
                <a:cs typeface="Arial"/>
              </a:rPr>
              <a:t> </a:t>
            </a:r>
            <a:r>
              <a:rPr lang="en-US" sz="1400" b="1" spc="-5" dirty="0" smtClean="0">
                <a:solidFill>
                  <a:srgbClr val="091D5D"/>
                </a:solidFill>
                <a:latin typeface="Arial"/>
                <a:cs typeface="Arial"/>
              </a:rPr>
              <a:t>Navigate to ISP Module and Select “Reports”</a:t>
            </a:r>
          </a:p>
          <a:p>
            <a:pPr marL="12700"/>
            <a:endParaRPr lang="en-US" sz="1200" b="1" spc="-10" dirty="0">
              <a:solidFill>
                <a:srgbClr val="091D5D"/>
              </a:solidFill>
              <a:latin typeface="Arial"/>
              <a:cs typeface="Arial"/>
            </a:endParaRPr>
          </a:p>
          <a:p>
            <a:pPr marL="12700"/>
            <a:r>
              <a:rPr lang="en-US" sz="1400" spc="-10" dirty="0" smtClean="0">
                <a:solidFill>
                  <a:srgbClr val="091D5D"/>
                </a:solidFill>
                <a:latin typeface="Arial"/>
                <a:cs typeface="Arial"/>
              </a:rPr>
              <a:t>Click on the Reports link in the second level menu.  The system navigates to the Reports page.</a:t>
            </a:r>
            <a:endParaRPr sz="1400" dirty="0">
              <a:solidFill>
                <a:prstClr val="black"/>
              </a:solidFill>
              <a:latin typeface="Arial"/>
              <a:cs typeface="Arial"/>
            </a:endParaRPr>
          </a:p>
        </p:txBody>
      </p:sp>
      <p:sp>
        <p:nvSpPr>
          <p:cNvPr id="26" name="object 26"/>
          <p:cNvSpPr/>
          <p:nvPr/>
        </p:nvSpPr>
        <p:spPr>
          <a:xfrm>
            <a:off x="3947159" y="3934967"/>
            <a:ext cx="2148840" cy="116205"/>
          </a:xfrm>
          <a:custGeom>
            <a:avLst/>
            <a:gdLst/>
            <a:ahLst/>
            <a:cxnLst/>
            <a:rect l="l" t="t" r="r" b="b"/>
            <a:pathLst>
              <a:path w="2148840" h="116204">
                <a:moveTo>
                  <a:pt x="0" y="0"/>
                </a:moveTo>
                <a:lnTo>
                  <a:pt x="2148840" y="0"/>
                </a:lnTo>
                <a:lnTo>
                  <a:pt x="2148840" y="115823"/>
                </a:lnTo>
                <a:lnTo>
                  <a:pt x="0" y="115823"/>
                </a:lnTo>
                <a:lnTo>
                  <a:pt x="0" y="0"/>
                </a:lnTo>
                <a:close/>
              </a:path>
            </a:pathLst>
          </a:custGeom>
          <a:solidFill>
            <a:srgbClr val="FFFFFF"/>
          </a:solidFill>
        </p:spPr>
        <p:txBody>
          <a:bodyPr wrap="square" lIns="0" tIns="0" rIns="0" bIns="0" rtlCol="0"/>
          <a:lstStyle/>
          <a:p>
            <a:endParaRPr dirty="0">
              <a:solidFill>
                <a:prstClr val="black"/>
              </a:solidFill>
            </a:endParaRPr>
          </a:p>
        </p:txBody>
      </p:sp>
      <p:sp>
        <p:nvSpPr>
          <p:cNvPr id="27" name="object 27"/>
          <p:cNvSpPr txBox="1">
            <a:spLocks noGrp="1"/>
          </p:cNvSpPr>
          <p:nvPr>
            <p:ph type="sldNum" sz="quarter" idx="7"/>
          </p:nvPr>
        </p:nvSpPr>
        <p:spPr>
          <a:xfrm>
            <a:off x="8312404" y="6459108"/>
            <a:ext cx="307340" cy="123111"/>
          </a:xfrm>
          <a:prstGeom prst="rect">
            <a:avLst/>
          </a:prstGeom>
        </p:spPr>
        <p:txBody>
          <a:bodyPr vert="horz" wrap="square" lIns="0" tIns="0" rIns="0" bIns="0" rtlCol="0">
            <a:spAutoFit/>
          </a:bodyPr>
          <a:lstStyle/>
          <a:p>
            <a:pPr marL="110489"/>
            <a:fld id="{81D60167-4931-47E6-BA6A-407CBD079E47}" type="slidenum">
              <a:rPr sz="800" dirty="0">
                <a:latin typeface="+mn-lt"/>
              </a:rPr>
              <a:pPr marL="110489"/>
              <a:t>64</a:t>
            </a:fld>
            <a:endParaRPr sz="800" dirty="0">
              <a:latin typeface="+mn-lt"/>
            </a:endParaRPr>
          </a:p>
        </p:txBody>
      </p:sp>
      <p:grpSp>
        <p:nvGrpSpPr>
          <p:cNvPr id="56" name="Group 55"/>
          <p:cNvGrpSpPr/>
          <p:nvPr/>
        </p:nvGrpSpPr>
        <p:grpSpPr>
          <a:xfrm>
            <a:off x="1194435" y="1142999"/>
            <a:ext cx="6755130" cy="881000"/>
            <a:chOff x="1789176" y="1142999"/>
            <a:chExt cx="6755130" cy="881000"/>
          </a:xfrm>
        </p:grpSpPr>
        <p:grpSp>
          <p:nvGrpSpPr>
            <p:cNvPr id="57" name="Group 56"/>
            <p:cNvGrpSpPr/>
            <p:nvPr/>
          </p:nvGrpSpPr>
          <p:grpSpPr>
            <a:xfrm>
              <a:off x="1789176" y="1144524"/>
              <a:ext cx="982980" cy="879475"/>
              <a:chOff x="1789176" y="1144524"/>
              <a:chExt cx="982980" cy="879475"/>
            </a:xfrm>
          </p:grpSpPr>
          <p:sp>
            <p:nvSpPr>
              <p:cNvPr id="7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solidFill>
                    <a:prstClr val="black"/>
                  </a:solidFill>
                </a:endParaRPr>
              </a:p>
            </p:txBody>
          </p:sp>
          <p:sp>
            <p:nvSpPr>
              <p:cNvPr id="79" name="object 19"/>
              <p:cNvSpPr txBox="1"/>
              <p:nvPr/>
            </p:nvSpPr>
            <p:spPr>
              <a:xfrm>
                <a:off x="1828800" y="1144524"/>
                <a:ext cx="914400" cy="615553"/>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r>
                  <a:rPr lang="en-US" sz="1000" spc="-10" dirty="0" smtClean="0">
                    <a:solidFill>
                      <a:srgbClr val="1F497D"/>
                    </a:solidFill>
                    <a:latin typeface="Arial"/>
                    <a:cs typeface="Arial"/>
                  </a:rPr>
                  <a:t>Navigate to ISP Module and select “Reports”</a:t>
                </a:r>
              </a:p>
            </p:txBody>
          </p:sp>
        </p:grpSp>
        <p:grpSp>
          <p:nvGrpSpPr>
            <p:cNvPr id="58" name="Group 57"/>
            <p:cNvGrpSpPr/>
            <p:nvPr/>
          </p:nvGrpSpPr>
          <p:grpSpPr>
            <a:xfrm>
              <a:off x="2942082" y="1143000"/>
              <a:ext cx="990600" cy="879475"/>
              <a:chOff x="2971800" y="1143000"/>
              <a:chExt cx="990600" cy="879475"/>
            </a:xfrm>
            <a:noFill/>
          </p:grpSpPr>
          <p:sp>
            <p:nvSpPr>
              <p:cNvPr id="7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77" name="object 19"/>
              <p:cNvSpPr txBox="1"/>
              <p:nvPr/>
            </p:nvSpPr>
            <p:spPr>
              <a:xfrm>
                <a:off x="2971800" y="1143000"/>
                <a:ext cx="9906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5" dirty="0">
                    <a:solidFill>
                      <a:srgbClr val="1F497D"/>
                    </a:solidFill>
                    <a:latin typeface="Arial"/>
                    <a:cs typeface="Arial"/>
                  </a:rPr>
                  <a:t>Select </a:t>
                </a:r>
                <a:r>
                  <a:rPr lang="en-US" sz="1000" spc="-15" dirty="0" smtClean="0">
                    <a:solidFill>
                      <a:srgbClr val="1F497D"/>
                    </a:solidFill>
                    <a:latin typeface="Arial"/>
                    <a:cs typeface="Arial"/>
                  </a:rPr>
                  <a:t>“Progress Summary Report”</a:t>
                </a:r>
                <a:endParaRPr sz="1000" spc="-15" dirty="0">
                  <a:solidFill>
                    <a:srgbClr val="1F497D"/>
                  </a:solidFill>
                  <a:latin typeface="Arial"/>
                  <a:cs typeface="Arial"/>
                </a:endParaRPr>
              </a:p>
            </p:txBody>
          </p:sp>
        </p:grpSp>
        <p:grpSp>
          <p:nvGrpSpPr>
            <p:cNvPr id="59" name="Group 58"/>
            <p:cNvGrpSpPr/>
            <p:nvPr/>
          </p:nvGrpSpPr>
          <p:grpSpPr>
            <a:xfrm>
              <a:off x="4102608" y="1143000"/>
              <a:ext cx="982980" cy="879475"/>
              <a:chOff x="4075176" y="1143000"/>
              <a:chExt cx="982980" cy="879475"/>
            </a:xfrm>
          </p:grpSpPr>
          <p:sp>
            <p:nvSpPr>
              <p:cNvPr id="74"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75" name="object 19"/>
              <p:cNvSpPr txBox="1"/>
              <p:nvPr/>
            </p:nvSpPr>
            <p:spPr>
              <a:xfrm>
                <a:off x="411480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search parameters</a:t>
                </a:r>
                <a:endParaRPr sz="1000" dirty="0">
                  <a:solidFill>
                    <a:prstClr val="black"/>
                  </a:solidFill>
                  <a:latin typeface="Arial"/>
                  <a:cs typeface="Arial"/>
                </a:endParaRPr>
              </a:p>
            </p:txBody>
          </p:sp>
        </p:grpSp>
        <p:grpSp>
          <p:nvGrpSpPr>
            <p:cNvPr id="60" name="Group 59"/>
            <p:cNvGrpSpPr/>
            <p:nvPr/>
          </p:nvGrpSpPr>
          <p:grpSpPr>
            <a:xfrm>
              <a:off x="5257038" y="1142999"/>
              <a:ext cx="982980" cy="879475"/>
              <a:chOff x="5218176" y="1143000"/>
              <a:chExt cx="982980" cy="879475"/>
            </a:xfrm>
            <a:noFill/>
          </p:grpSpPr>
          <p:sp>
            <p:nvSpPr>
              <p:cNvPr id="7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73" name="object 19"/>
              <p:cNvSpPr txBox="1"/>
              <p:nvPr/>
            </p:nvSpPr>
            <p:spPr>
              <a:xfrm>
                <a:off x="5257800" y="1143000"/>
                <a:ext cx="9144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“View Report”</a:t>
                </a:r>
              </a:p>
            </p:txBody>
          </p:sp>
        </p:grpSp>
        <p:grpSp>
          <p:nvGrpSpPr>
            <p:cNvPr id="61" name="Group 60"/>
            <p:cNvGrpSpPr/>
            <p:nvPr/>
          </p:nvGrpSpPr>
          <p:grpSpPr>
            <a:xfrm>
              <a:off x="6408420" y="1143000"/>
              <a:ext cx="982980" cy="879475"/>
              <a:chOff x="6408420" y="1143000"/>
              <a:chExt cx="982980" cy="879475"/>
            </a:xfrm>
          </p:grpSpPr>
          <p:sp>
            <p:nvSpPr>
              <p:cNvPr id="7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71" name="object 19"/>
              <p:cNvSpPr txBox="1"/>
              <p:nvPr/>
            </p:nvSpPr>
            <p:spPr>
              <a:xfrm>
                <a:off x="644271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spcAft>
                    <a:spcPts val="20"/>
                  </a:spcAft>
                </a:pPr>
                <a:r>
                  <a:rPr lang="en-US" sz="1000" spc="-10" dirty="0" smtClean="0">
                    <a:solidFill>
                      <a:srgbClr val="1F497D"/>
                    </a:solidFill>
                    <a:latin typeface="Arial"/>
                    <a:cs typeface="Arial"/>
                  </a:rPr>
                  <a:t>View Summary Report details</a:t>
                </a:r>
                <a:endParaRPr sz="1000" dirty="0">
                  <a:solidFill>
                    <a:prstClr val="black"/>
                  </a:solidFill>
                  <a:latin typeface="Arial"/>
                  <a:cs typeface="Arial"/>
                </a:endParaRPr>
              </a:p>
            </p:txBody>
          </p:sp>
        </p:grpSp>
        <p:cxnSp>
          <p:nvCxnSpPr>
            <p:cNvPr id="62" name="Straight Arrow Connector 61"/>
            <p:cNvCxnSpPr/>
            <p:nvPr/>
          </p:nvCxnSpPr>
          <p:spPr>
            <a:xfrm>
              <a:off x="2770632"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31158"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084064"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6236970"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388352" y="1604664"/>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7561326" y="1142999"/>
              <a:ext cx="982980" cy="879475"/>
              <a:chOff x="6408420" y="1143000"/>
              <a:chExt cx="982980" cy="879475"/>
            </a:xfrm>
          </p:grpSpPr>
          <p:sp>
            <p:nvSpPr>
              <p:cNvPr id="6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69" name="object 19"/>
              <p:cNvSpPr txBox="1"/>
              <p:nvPr/>
            </p:nvSpPr>
            <p:spPr>
              <a:xfrm>
                <a:off x="6442710" y="1143000"/>
                <a:ext cx="914400" cy="615553"/>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spc="-10" dirty="0" smtClean="0">
                  <a:solidFill>
                    <a:srgbClr val="1F497D"/>
                  </a:solidFill>
                  <a:latin typeface="Arial"/>
                  <a:cs typeface="Arial"/>
                </a:endParaRPr>
              </a:p>
              <a:p>
                <a:pPr algn="ctr">
                  <a:spcAft>
                    <a:spcPts val="20"/>
                  </a:spcAft>
                </a:pPr>
                <a:r>
                  <a:rPr lang="en-US" sz="1000" spc="-10" dirty="0" smtClean="0">
                    <a:solidFill>
                      <a:srgbClr val="1F497D"/>
                    </a:solidFill>
                    <a:latin typeface="Arial"/>
                    <a:cs typeface="Arial"/>
                  </a:rPr>
                  <a:t>Print Progress Summary Report</a:t>
                </a:r>
                <a:endParaRPr sz="1000" dirty="0">
                  <a:solidFill>
                    <a:prstClr val="black"/>
                  </a:solidFill>
                  <a:latin typeface="Arial"/>
                  <a:cs typeface="Arial"/>
                </a:endParaRPr>
              </a:p>
            </p:txBody>
          </p:sp>
        </p:gr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3886200"/>
            <a:ext cx="8686800" cy="665544"/>
          </a:xfrm>
          <a:prstGeom prst="rect">
            <a:avLst/>
          </a:prstGeom>
          <a:ln>
            <a:solidFill>
              <a:schemeClr val="tx1"/>
            </a:solidFill>
          </a:ln>
        </p:spPr>
      </p:pic>
      <p:sp>
        <p:nvSpPr>
          <p:cNvPr id="38" name="Rectangle 37"/>
          <p:cNvSpPr/>
          <p:nvPr/>
        </p:nvSpPr>
        <p:spPr>
          <a:xfrm>
            <a:off x="2176792" y="4191000"/>
            <a:ext cx="486918" cy="21572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pic>
        <p:nvPicPr>
          <p:cNvPr id="8" name="Picture 7"/>
          <p:cNvPicPr>
            <a:picLocks noChangeAspect="1"/>
          </p:cNvPicPr>
          <p:nvPr/>
        </p:nvPicPr>
        <p:blipFill>
          <a:blip r:embed="rId4"/>
          <a:stretch>
            <a:fillRect/>
          </a:stretch>
        </p:blipFill>
        <p:spPr>
          <a:xfrm>
            <a:off x="1923091" y="3249557"/>
            <a:ext cx="1000000" cy="247619"/>
          </a:xfrm>
          <a:prstGeom prst="rect">
            <a:avLst/>
          </a:prstGeom>
          <a:ln w="38100">
            <a:solidFill>
              <a:srgbClr val="00B0F0"/>
            </a:solidFill>
          </a:ln>
        </p:spPr>
      </p:pic>
      <p:cxnSp>
        <p:nvCxnSpPr>
          <p:cNvPr id="10" name="Straight Arrow Connector 9"/>
          <p:cNvCxnSpPr/>
          <p:nvPr/>
        </p:nvCxnSpPr>
        <p:spPr>
          <a:xfrm flipH="1" flipV="1">
            <a:off x="2394019" y="3533623"/>
            <a:ext cx="15841" cy="65737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9" name="object 5"/>
          <p:cNvSpPr txBox="1">
            <a:spLocks/>
          </p:cNvSpPr>
          <p:nvPr/>
        </p:nvSpPr>
        <p:spPr>
          <a:xfrm>
            <a:off x="540385" y="304800"/>
            <a:ext cx="8063229" cy="369332"/>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pc="-5" dirty="0"/>
              <a:t>Scenario: Accessing the </a:t>
            </a:r>
            <a:r>
              <a:rPr lang="en-US" spc="-5" dirty="0" smtClean="0"/>
              <a:t>Progress Summary Report</a:t>
            </a:r>
            <a:endParaRPr lang="en-US" kern="0" spc="-5" dirty="0"/>
          </a:p>
        </p:txBody>
      </p:sp>
    </p:spTree>
    <p:extLst>
      <p:ext uri="{BB962C8B-B14F-4D97-AF65-F5344CB8AC3E}">
        <p14:creationId xmlns:p14="http://schemas.microsoft.com/office/powerpoint/2010/main" val="2368582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7" name="object 7"/>
          <p:cNvSpPr txBox="1"/>
          <p:nvPr/>
        </p:nvSpPr>
        <p:spPr>
          <a:xfrm>
            <a:off x="535940" y="2133600"/>
            <a:ext cx="7830184" cy="615553"/>
          </a:xfrm>
          <a:prstGeom prst="rect">
            <a:avLst/>
          </a:prstGeom>
        </p:spPr>
        <p:txBody>
          <a:bodyPr vert="horz" wrap="square" lIns="0" tIns="0" rIns="0" bIns="0" rtlCol="0">
            <a:spAutoFit/>
          </a:bodyPr>
          <a:lstStyle/>
          <a:p>
            <a:pPr marL="12700"/>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sz="1400" b="1" spc="-5" dirty="0">
                <a:solidFill>
                  <a:srgbClr val="091D5D"/>
                </a:solidFill>
                <a:latin typeface="Arial"/>
                <a:cs typeface="Arial"/>
              </a:rPr>
              <a:t>2</a:t>
            </a:r>
            <a:r>
              <a:rPr sz="1400" b="1" dirty="0">
                <a:solidFill>
                  <a:srgbClr val="091D5D"/>
                </a:solidFill>
                <a:latin typeface="Arial"/>
                <a:cs typeface="Arial"/>
              </a:rPr>
              <a:t>:</a:t>
            </a:r>
            <a:r>
              <a:rPr sz="1400" b="1" spc="-5" dirty="0">
                <a:solidFill>
                  <a:srgbClr val="091D5D"/>
                </a:solidFill>
                <a:latin typeface="Arial"/>
                <a:cs typeface="Arial"/>
              </a:rPr>
              <a:t> </a:t>
            </a:r>
            <a:r>
              <a:rPr lang="en-US" sz="1400" b="1" spc="-25" dirty="0" smtClean="0">
                <a:solidFill>
                  <a:srgbClr val="091D5D"/>
                </a:solidFill>
                <a:latin typeface="Arial"/>
                <a:cs typeface="Arial"/>
              </a:rPr>
              <a:t>Select “Progress Summary Report”</a:t>
            </a:r>
          </a:p>
          <a:p>
            <a:pPr marL="12700"/>
            <a:endParaRPr lang="en-US" sz="1200" b="1" spc="-25" dirty="0">
              <a:solidFill>
                <a:srgbClr val="091D5D"/>
              </a:solidFill>
              <a:latin typeface="Arial"/>
              <a:cs typeface="Arial"/>
            </a:endParaRPr>
          </a:p>
          <a:p>
            <a:pPr marL="12700"/>
            <a:r>
              <a:rPr lang="en-US" sz="1400" spc="-25" dirty="0" smtClean="0">
                <a:solidFill>
                  <a:srgbClr val="091D5D"/>
                </a:solidFill>
                <a:latin typeface="Arial"/>
                <a:cs typeface="Arial"/>
              </a:rPr>
              <a:t>The system navigates</a:t>
            </a:r>
            <a:r>
              <a:rPr lang="en-US" sz="1400" spc="-25" dirty="0" smtClean="0">
                <a:solidFill>
                  <a:srgbClr val="FF0000"/>
                </a:solidFill>
                <a:latin typeface="Arial"/>
                <a:cs typeface="Arial"/>
              </a:rPr>
              <a:t> </a:t>
            </a:r>
            <a:r>
              <a:rPr lang="en-US" sz="1400" spc="-25" dirty="0" smtClean="0">
                <a:solidFill>
                  <a:srgbClr val="002060"/>
                </a:solidFill>
                <a:latin typeface="Arial"/>
                <a:cs typeface="Arial"/>
              </a:rPr>
              <a:t>to</a:t>
            </a:r>
            <a:r>
              <a:rPr lang="en-US" sz="1400" spc="-25" dirty="0" smtClean="0">
                <a:solidFill>
                  <a:srgbClr val="FF0000"/>
                </a:solidFill>
                <a:latin typeface="Arial"/>
                <a:cs typeface="Arial"/>
              </a:rPr>
              <a:t> </a:t>
            </a:r>
            <a:r>
              <a:rPr lang="en-US" sz="1400" spc="-25" dirty="0" smtClean="0">
                <a:solidFill>
                  <a:srgbClr val="091D5D"/>
                </a:solidFill>
                <a:latin typeface="Arial"/>
                <a:cs typeface="Arial"/>
              </a:rPr>
              <a:t>the Progress Summary Report. Click the Progress Summary Report link.</a:t>
            </a:r>
            <a:endParaRPr sz="1200" dirty="0">
              <a:solidFill>
                <a:prstClr val="black"/>
              </a:solidFill>
              <a:latin typeface="Arial"/>
              <a:cs typeface="Arial"/>
            </a:endParaRPr>
          </a:p>
        </p:txBody>
      </p:sp>
      <p:grpSp>
        <p:nvGrpSpPr>
          <p:cNvPr id="29" name="Group 28"/>
          <p:cNvGrpSpPr/>
          <p:nvPr/>
        </p:nvGrpSpPr>
        <p:grpSpPr>
          <a:xfrm>
            <a:off x="1194435" y="1142999"/>
            <a:ext cx="6755130" cy="881000"/>
            <a:chOff x="1789176" y="1142999"/>
            <a:chExt cx="6755130" cy="881000"/>
          </a:xfrm>
        </p:grpSpPr>
        <p:grpSp>
          <p:nvGrpSpPr>
            <p:cNvPr id="30" name="Group 29"/>
            <p:cNvGrpSpPr/>
            <p:nvPr/>
          </p:nvGrpSpPr>
          <p:grpSpPr>
            <a:xfrm>
              <a:off x="1789176" y="1144524"/>
              <a:ext cx="982980" cy="879475"/>
              <a:chOff x="1789176" y="1144524"/>
              <a:chExt cx="982980" cy="879475"/>
            </a:xfrm>
          </p:grpSpPr>
          <p:sp>
            <p:nvSpPr>
              <p:cNvPr id="74"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75" name="object 19"/>
              <p:cNvSpPr txBox="1"/>
              <p:nvPr/>
            </p:nvSpPr>
            <p:spPr>
              <a:xfrm>
                <a:off x="1828800" y="1144524"/>
                <a:ext cx="914400" cy="615553"/>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r>
                  <a:rPr lang="en-US" sz="1000" spc="-10" dirty="0" smtClean="0">
                    <a:solidFill>
                      <a:srgbClr val="1F497D"/>
                    </a:solidFill>
                    <a:latin typeface="Arial"/>
                    <a:cs typeface="Arial"/>
                  </a:rPr>
                  <a:t>Navigate to ISP Module and select “Reports”</a:t>
                </a:r>
              </a:p>
            </p:txBody>
          </p:sp>
        </p:grpSp>
        <p:grpSp>
          <p:nvGrpSpPr>
            <p:cNvPr id="54" name="Group 53"/>
            <p:cNvGrpSpPr/>
            <p:nvPr/>
          </p:nvGrpSpPr>
          <p:grpSpPr>
            <a:xfrm>
              <a:off x="2942082" y="1143000"/>
              <a:ext cx="990600" cy="879475"/>
              <a:chOff x="2971800" y="1143000"/>
              <a:chExt cx="990600" cy="879475"/>
            </a:xfrm>
            <a:noFill/>
          </p:grpSpPr>
          <p:sp>
            <p:nvSpPr>
              <p:cNvPr id="72"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solidFill>
                    <a:prstClr val="black"/>
                  </a:solidFill>
                </a:endParaRPr>
              </a:p>
            </p:txBody>
          </p:sp>
          <p:sp>
            <p:nvSpPr>
              <p:cNvPr id="73" name="object 19"/>
              <p:cNvSpPr txBox="1"/>
              <p:nvPr/>
            </p:nvSpPr>
            <p:spPr>
              <a:xfrm>
                <a:off x="2971800" y="1143000"/>
                <a:ext cx="9906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5" dirty="0">
                    <a:solidFill>
                      <a:srgbClr val="1F497D"/>
                    </a:solidFill>
                    <a:latin typeface="Arial"/>
                    <a:cs typeface="Arial"/>
                  </a:rPr>
                  <a:t>Select </a:t>
                </a:r>
                <a:r>
                  <a:rPr lang="en-US" sz="1000" spc="-15" dirty="0" smtClean="0">
                    <a:solidFill>
                      <a:srgbClr val="1F497D"/>
                    </a:solidFill>
                    <a:latin typeface="Arial"/>
                    <a:cs typeface="Arial"/>
                  </a:rPr>
                  <a:t>“Progress Summary Report”</a:t>
                </a:r>
                <a:endParaRPr sz="1000" spc="-15" dirty="0">
                  <a:solidFill>
                    <a:srgbClr val="1F497D"/>
                  </a:solidFill>
                  <a:latin typeface="Arial"/>
                  <a:cs typeface="Arial"/>
                </a:endParaRPr>
              </a:p>
            </p:txBody>
          </p:sp>
        </p:grpSp>
        <p:grpSp>
          <p:nvGrpSpPr>
            <p:cNvPr id="55" name="Group 54"/>
            <p:cNvGrpSpPr/>
            <p:nvPr/>
          </p:nvGrpSpPr>
          <p:grpSpPr>
            <a:xfrm>
              <a:off x="4102608" y="1143000"/>
              <a:ext cx="982980" cy="879475"/>
              <a:chOff x="4075176" y="1143000"/>
              <a:chExt cx="982980" cy="879475"/>
            </a:xfrm>
          </p:grpSpPr>
          <p:sp>
            <p:nvSpPr>
              <p:cNvPr id="70"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71" name="object 19"/>
              <p:cNvSpPr txBox="1"/>
              <p:nvPr/>
            </p:nvSpPr>
            <p:spPr>
              <a:xfrm>
                <a:off x="411480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search parameters</a:t>
                </a:r>
                <a:endParaRPr sz="1000" dirty="0">
                  <a:solidFill>
                    <a:prstClr val="black"/>
                  </a:solidFill>
                  <a:latin typeface="Arial"/>
                  <a:cs typeface="Arial"/>
                </a:endParaRPr>
              </a:p>
            </p:txBody>
          </p:sp>
        </p:grpSp>
        <p:grpSp>
          <p:nvGrpSpPr>
            <p:cNvPr id="56" name="Group 55"/>
            <p:cNvGrpSpPr/>
            <p:nvPr/>
          </p:nvGrpSpPr>
          <p:grpSpPr>
            <a:xfrm>
              <a:off x="5257038" y="1142999"/>
              <a:ext cx="982980" cy="879475"/>
              <a:chOff x="5218176" y="1143000"/>
              <a:chExt cx="982980" cy="879475"/>
            </a:xfrm>
            <a:noFill/>
          </p:grpSpPr>
          <p:sp>
            <p:nvSpPr>
              <p:cNvPr id="6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69" name="object 19"/>
              <p:cNvSpPr txBox="1"/>
              <p:nvPr/>
            </p:nvSpPr>
            <p:spPr>
              <a:xfrm>
                <a:off x="5257800" y="1143000"/>
                <a:ext cx="9144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“View Report”</a:t>
                </a:r>
              </a:p>
            </p:txBody>
          </p:sp>
        </p:grpSp>
        <p:grpSp>
          <p:nvGrpSpPr>
            <p:cNvPr id="57" name="Group 56"/>
            <p:cNvGrpSpPr/>
            <p:nvPr/>
          </p:nvGrpSpPr>
          <p:grpSpPr>
            <a:xfrm>
              <a:off x="6408420" y="1143000"/>
              <a:ext cx="982980" cy="879475"/>
              <a:chOff x="6408420" y="1143000"/>
              <a:chExt cx="982980" cy="879475"/>
            </a:xfrm>
          </p:grpSpPr>
          <p:sp>
            <p:nvSpPr>
              <p:cNvPr id="6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67" name="object 19"/>
              <p:cNvSpPr txBox="1"/>
              <p:nvPr/>
            </p:nvSpPr>
            <p:spPr>
              <a:xfrm>
                <a:off x="644271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spcAft>
                    <a:spcPts val="20"/>
                  </a:spcAft>
                </a:pPr>
                <a:r>
                  <a:rPr lang="en-US" sz="1000" spc="-10" dirty="0" smtClean="0">
                    <a:solidFill>
                      <a:srgbClr val="1F497D"/>
                    </a:solidFill>
                    <a:latin typeface="Arial"/>
                    <a:cs typeface="Arial"/>
                  </a:rPr>
                  <a:t>View Summary Report details</a:t>
                </a:r>
                <a:endParaRPr sz="1000" dirty="0">
                  <a:solidFill>
                    <a:prstClr val="black"/>
                  </a:solidFill>
                  <a:latin typeface="Arial"/>
                  <a:cs typeface="Arial"/>
                </a:endParaRPr>
              </a:p>
            </p:txBody>
          </p:sp>
        </p:grpSp>
        <p:cxnSp>
          <p:nvCxnSpPr>
            <p:cNvPr id="58" name="Straight Arrow Connector 57"/>
            <p:cNvCxnSpPr/>
            <p:nvPr/>
          </p:nvCxnSpPr>
          <p:spPr>
            <a:xfrm>
              <a:off x="2770632"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931158"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084064"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236970"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7388352" y="1604664"/>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7561326" y="1142999"/>
              <a:ext cx="982980" cy="879475"/>
              <a:chOff x="6408420" y="1143000"/>
              <a:chExt cx="982980" cy="879475"/>
            </a:xfrm>
          </p:grpSpPr>
          <p:sp>
            <p:nvSpPr>
              <p:cNvPr id="6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65" name="object 19"/>
              <p:cNvSpPr txBox="1"/>
              <p:nvPr/>
            </p:nvSpPr>
            <p:spPr>
              <a:xfrm>
                <a:off x="6442710" y="1143000"/>
                <a:ext cx="914400" cy="615553"/>
              </a:xfrm>
              <a:prstGeom prst="rect">
                <a:avLst/>
              </a:prstGeom>
            </p:spPr>
            <p:txBody>
              <a:bodyPr vert="horz" wrap="square" lIns="0" tIns="0" rIns="0" bIns="0" rtlCol="0">
                <a:spAutoFit/>
              </a:bodyPr>
              <a:lstStyle/>
              <a:p>
                <a:pPr algn="ct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Print </a:t>
                </a:r>
                <a:r>
                  <a:rPr lang="en-US" sz="1000" spc="-10" dirty="0" smtClean="0">
                    <a:solidFill>
                      <a:srgbClr val="1F497D"/>
                    </a:solidFill>
                    <a:latin typeface="Arial"/>
                    <a:cs typeface="Arial"/>
                  </a:rPr>
                  <a:t>Progress Summary Report</a:t>
                </a:r>
                <a:endParaRPr lang="en-US" sz="1000" dirty="0">
                  <a:solidFill>
                    <a:prstClr val="black"/>
                  </a:solidFill>
                  <a:latin typeface="Arial"/>
                  <a:cs typeface="Arial"/>
                </a:endParaRPr>
              </a:p>
            </p:txBody>
          </p:sp>
        </p:grpSp>
      </p:grpSp>
      <p:sp>
        <p:nvSpPr>
          <p:cNvPr id="31" name="object 5"/>
          <p:cNvSpPr txBox="1">
            <a:spLocks/>
          </p:cNvSpPr>
          <p:nvPr/>
        </p:nvSpPr>
        <p:spPr>
          <a:xfrm>
            <a:off x="540385" y="304800"/>
            <a:ext cx="8063229" cy="369332"/>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pc="-5" dirty="0"/>
              <a:t>Scenario: Accessing the </a:t>
            </a:r>
            <a:r>
              <a:rPr lang="en-US" spc="-5" dirty="0" smtClean="0"/>
              <a:t>Progress Summary Report</a:t>
            </a:r>
            <a:endParaRPr lang="en-US" kern="0" spc="-5"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3959430"/>
            <a:ext cx="8686800" cy="1555503"/>
          </a:xfrm>
          <a:prstGeom prst="rect">
            <a:avLst/>
          </a:prstGeom>
          <a:ln>
            <a:solidFill>
              <a:schemeClr val="tx1"/>
            </a:solidFill>
          </a:ln>
        </p:spPr>
      </p:pic>
      <p:sp>
        <p:nvSpPr>
          <p:cNvPr id="32" name="Rectangle 31"/>
          <p:cNvSpPr/>
          <p:nvPr/>
        </p:nvSpPr>
        <p:spPr>
          <a:xfrm>
            <a:off x="1942718" y="5224976"/>
            <a:ext cx="1181481" cy="25107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pic>
        <p:nvPicPr>
          <p:cNvPr id="3" name="Picture 2"/>
          <p:cNvPicPr>
            <a:picLocks noChangeAspect="1"/>
          </p:cNvPicPr>
          <p:nvPr/>
        </p:nvPicPr>
        <p:blipFill>
          <a:blip r:embed="rId4"/>
          <a:stretch>
            <a:fillRect/>
          </a:stretch>
        </p:blipFill>
        <p:spPr>
          <a:xfrm>
            <a:off x="1447800" y="3305339"/>
            <a:ext cx="2428571" cy="333333"/>
          </a:xfrm>
          <a:prstGeom prst="rect">
            <a:avLst/>
          </a:prstGeom>
          <a:ln w="38100">
            <a:solidFill>
              <a:srgbClr val="00B0F0"/>
            </a:solidFill>
          </a:ln>
        </p:spPr>
      </p:pic>
      <p:cxnSp>
        <p:nvCxnSpPr>
          <p:cNvPr id="33" name="Straight Arrow Connector 32"/>
          <p:cNvCxnSpPr/>
          <p:nvPr/>
        </p:nvCxnSpPr>
        <p:spPr>
          <a:xfrm flipV="1">
            <a:off x="2514408" y="3684524"/>
            <a:ext cx="19050" cy="151459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4038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6" name="object 6"/>
          <p:cNvSpPr txBox="1"/>
          <p:nvPr/>
        </p:nvSpPr>
        <p:spPr>
          <a:xfrm>
            <a:off x="535940" y="2133600"/>
            <a:ext cx="8067674" cy="1077218"/>
          </a:xfrm>
          <a:prstGeom prst="rect">
            <a:avLst/>
          </a:prstGeom>
        </p:spPr>
        <p:txBody>
          <a:bodyPr vert="horz" wrap="square" lIns="0" tIns="0" rIns="0" bIns="0" rtlCol="0">
            <a:spAutoFit/>
          </a:bodyPr>
          <a:lstStyle/>
          <a:p>
            <a:pPr marL="12700"/>
            <a:r>
              <a:rPr sz="1400" b="1" spc="-5" dirty="0">
                <a:solidFill>
                  <a:srgbClr val="002060"/>
                </a:solidFill>
                <a:latin typeface="Arial" panose="020B0604020202020204" pitchFamily="34" charset="0"/>
                <a:cs typeface="Arial" panose="020B0604020202020204" pitchFamily="34" charset="0"/>
              </a:rPr>
              <a:t>S</a:t>
            </a:r>
            <a:r>
              <a:rPr sz="1400" b="1" dirty="0">
                <a:solidFill>
                  <a:srgbClr val="002060"/>
                </a:solidFill>
                <a:latin typeface="Arial" panose="020B0604020202020204" pitchFamily="34" charset="0"/>
                <a:cs typeface="Arial" panose="020B0604020202020204" pitchFamily="34" charset="0"/>
              </a:rPr>
              <a:t>t</a:t>
            </a:r>
            <a:r>
              <a:rPr sz="1400" b="1" spc="-5" dirty="0">
                <a:solidFill>
                  <a:srgbClr val="002060"/>
                </a:solidFill>
                <a:latin typeface="Arial" panose="020B0604020202020204" pitchFamily="34" charset="0"/>
                <a:cs typeface="Arial" panose="020B0604020202020204" pitchFamily="34" charset="0"/>
              </a:rPr>
              <a:t>e</a:t>
            </a:r>
            <a:r>
              <a:rPr sz="1400" b="1" dirty="0">
                <a:solidFill>
                  <a:srgbClr val="002060"/>
                </a:solidFill>
                <a:latin typeface="Arial" panose="020B0604020202020204" pitchFamily="34" charset="0"/>
                <a:cs typeface="Arial" panose="020B0604020202020204" pitchFamily="34" charset="0"/>
              </a:rPr>
              <a:t>p</a:t>
            </a:r>
            <a:r>
              <a:rPr sz="1400" b="1" spc="-25" dirty="0">
                <a:solidFill>
                  <a:srgbClr val="002060"/>
                </a:solidFill>
                <a:latin typeface="Arial" panose="020B0604020202020204" pitchFamily="34" charset="0"/>
                <a:cs typeface="Arial" panose="020B0604020202020204" pitchFamily="34" charset="0"/>
              </a:rPr>
              <a:t> </a:t>
            </a:r>
            <a:r>
              <a:rPr sz="1400" b="1" spc="-5" dirty="0">
                <a:solidFill>
                  <a:srgbClr val="002060"/>
                </a:solidFill>
                <a:latin typeface="Arial" panose="020B0604020202020204" pitchFamily="34" charset="0"/>
                <a:cs typeface="Arial" panose="020B0604020202020204" pitchFamily="34" charset="0"/>
              </a:rPr>
              <a:t>3</a:t>
            </a:r>
            <a:r>
              <a:rPr sz="1400" b="1" dirty="0" smtClean="0">
                <a:solidFill>
                  <a:srgbClr val="002060"/>
                </a:solidFill>
                <a:latin typeface="Arial" panose="020B0604020202020204" pitchFamily="34" charset="0"/>
                <a:cs typeface="Arial" panose="020B0604020202020204" pitchFamily="34" charset="0"/>
              </a:rPr>
              <a:t>:</a:t>
            </a:r>
            <a:r>
              <a:rPr lang="en-US" sz="1400" b="1" dirty="0" smtClean="0">
                <a:solidFill>
                  <a:srgbClr val="002060"/>
                </a:solidFill>
                <a:latin typeface="Arial" panose="020B0604020202020204" pitchFamily="34" charset="0"/>
                <a:cs typeface="Arial" panose="020B0604020202020204" pitchFamily="34" charset="0"/>
              </a:rPr>
              <a:t> Select Search Parameters </a:t>
            </a:r>
          </a:p>
          <a:p>
            <a:pPr marL="12700"/>
            <a:endParaRPr lang="en-US" sz="1200" b="1" dirty="0">
              <a:solidFill>
                <a:srgbClr val="002060"/>
              </a:solidFill>
              <a:latin typeface="Arial" panose="020B0604020202020204" pitchFamily="34" charset="0"/>
              <a:cs typeface="Arial" panose="020B0604020202020204" pitchFamily="34" charset="0"/>
            </a:endParaRPr>
          </a:p>
          <a:p>
            <a:pPr marL="12700"/>
            <a:r>
              <a:rPr lang="en-US" sz="1400" dirty="0" smtClean="0">
                <a:solidFill>
                  <a:srgbClr val="002060"/>
                </a:solidFill>
                <a:latin typeface="Arial" panose="020B0604020202020204" pitchFamily="34" charset="0"/>
                <a:cs typeface="Arial" panose="020B0604020202020204" pitchFamily="34" charset="0"/>
              </a:rPr>
              <a:t>Select the date from the calendar dropdown next to the “From ISP Date” and “To ISP Date” fields.  </a:t>
            </a:r>
          </a:p>
          <a:p>
            <a:pPr marL="12700"/>
            <a:r>
              <a:rPr lang="en-US" sz="1400" dirty="0" smtClean="0">
                <a:solidFill>
                  <a:srgbClr val="002060"/>
                </a:solidFill>
                <a:latin typeface="Arial" panose="020B0604020202020204" pitchFamily="34" charset="0"/>
                <a:cs typeface="Arial" panose="020B0604020202020204" pitchFamily="34" charset="0"/>
              </a:rPr>
              <a:t>The </a:t>
            </a:r>
            <a:r>
              <a:rPr lang="en-US" sz="1400" dirty="0">
                <a:solidFill>
                  <a:srgbClr val="002060"/>
                </a:solidFill>
                <a:latin typeface="Arial" panose="020B0604020202020204" pitchFamily="34" charset="0"/>
                <a:cs typeface="Arial" panose="020B0604020202020204" pitchFamily="34" charset="0"/>
              </a:rPr>
              <a:t>“From ISP Date” and “To ISP Date” are based on the </a:t>
            </a:r>
            <a:r>
              <a:rPr lang="en-US" sz="1400" dirty="0" smtClean="0">
                <a:solidFill>
                  <a:srgbClr val="002060"/>
                </a:solidFill>
                <a:latin typeface="Arial" panose="020B0604020202020204" pitchFamily="34" charset="0"/>
                <a:cs typeface="Arial" panose="020B0604020202020204" pitchFamily="34" charset="0"/>
              </a:rPr>
              <a:t>Progress Summary due </a:t>
            </a:r>
            <a:r>
              <a:rPr lang="en-US" sz="1400" dirty="0">
                <a:solidFill>
                  <a:srgbClr val="002060"/>
                </a:solidFill>
                <a:latin typeface="Arial" panose="020B0604020202020204" pitchFamily="34" charset="0"/>
                <a:cs typeface="Arial" panose="020B0604020202020204" pitchFamily="34" charset="0"/>
              </a:rPr>
              <a:t>date. </a:t>
            </a:r>
            <a:endParaRPr lang="en-US" sz="1400" b="1" spc="-5" dirty="0" smtClean="0">
              <a:solidFill>
                <a:srgbClr val="002060"/>
              </a:solidFill>
              <a:latin typeface="Arial" panose="020B0604020202020204" pitchFamily="34" charset="0"/>
              <a:cs typeface="Arial" panose="020B0604020202020204" pitchFamily="34" charset="0"/>
            </a:endParaRPr>
          </a:p>
          <a:p>
            <a:pPr marL="12700"/>
            <a:endParaRPr lang="en-US" sz="1400" b="1" spc="-5" dirty="0">
              <a:solidFill>
                <a:srgbClr val="002060"/>
              </a:solidFill>
              <a:latin typeface="Arial" panose="020B0604020202020204" pitchFamily="34" charset="0"/>
              <a:cs typeface="Arial" panose="020B0604020202020204" pitchFamily="34" charset="0"/>
            </a:endParaRPr>
          </a:p>
        </p:txBody>
      </p:sp>
      <p:grpSp>
        <p:nvGrpSpPr>
          <p:cNvPr id="28" name="Group 27"/>
          <p:cNvGrpSpPr/>
          <p:nvPr/>
        </p:nvGrpSpPr>
        <p:grpSpPr>
          <a:xfrm>
            <a:off x="1194435" y="1142999"/>
            <a:ext cx="6755130" cy="881000"/>
            <a:chOff x="1789176" y="1142999"/>
            <a:chExt cx="6755130" cy="881000"/>
          </a:xfrm>
        </p:grpSpPr>
        <p:grpSp>
          <p:nvGrpSpPr>
            <p:cNvPr id="29" name="Group 28"/>
            <p:cNvGrpSpPr/>
            <p:nvPr/>
          </p:nvGrpSpPr>
          <p:grpSpPr>
            <a:xfrm>
              <a:off x="1789176" y="1144524"/>
              <a:ext cx="982980" cy="879475"/>
              <a:chOff x="1789176" y="1144524"/>
              <a:chExt cx="982980" cy="879475"/>
            </a:xfrm>
          </p:grpSpPr>
          <p:sp>
            <p:nvSpPr>
              <p:cNvPr id="7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74" name="object 19"/>
              <p:cNvSpPr txBox="1"/>
              <p:nvPr/>
            </p:nvSpPr>
            <p:spPr>
              <a:xfrm>
                <a:off x="1828800" y="1144524"/>
                <a:ext cx="914400" cy="615553"/>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r>
                  <a:rPr lang="en-US" sz="1000" spc="-10" dirty="0" smtClean="0">
                    <a:solidFill>
                      <a:srgbClr val="1F497D"/>
                    </a:solidFill>
                    <a:latin typeface="Arial"/>
                    <a:cs typeface="Arial"/>
                  </a:rPr>
                  <a:t>Navigate to ISP Module and select “Reports”</a:t>
                </a:r>
              </a:p>
            </p:txBody>
          </p:sp>
        </p:grpSp>
        <p:grpSp>
          <p:nvGrpSpPr>
            <p:cNvPr id="30" name="Group 29"/>
            <p:cNvGrpSpPr/>
            <p:nvPr/>
          </p:nvGrpSpPr>
          <p:grpSpPr>
            <a:xfrm>
              <a:off x="2942082" y="1143000"/>
              <a:ext cx="990600" cy="879475"/>
              <a:chOff x="2971800" y="1143000"/>
              <a:chExt cx="990600" cy="879475"/>
            </a:xfrm>
            <a:noFill/>
          </p:grpSpPr>
          <p:sp>
            <p:nvSpPr>
              <p:cNvPr id="7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72" name="object 19"/>
              <p:cNvSpPr txBox="1"/>
              <p:nvPr/>
            </p:nvSpPr>
            <p:spPr>
              <a:xfrm>
                <a:off x="2971800" y="1143000"/>
                <a:ext cx="9906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5" dirty="0">
                    <a:solidFill>
                      <a:srgbClr val="1F497D"/>
                    </a:solidFill>
                    <a:latin typeface="Arial"/>
                    <a:cs typeface="Arial"/>
                  </a:rPr>
                  <a:t>Select </a:t>
                </a:r>
                <a:r>
                  <a:rPr lang="en-US" sz="1000" spc="-15" dirty="0" smtClean="0">
                    <a:solidFill>
                      <a:srgbClr val="1F497D"/>
                    </a:solidFill>
                    <a:latin typeface="Arial"/>
                    <a:cs typeface="Arial"/>
                  </a:rPr>
                  <a:t>“Progress Summary Report”</a:t>
                </a:r>
                <a:endParaRPr sz="1000" spc="-15" dirty="0">
                  <a:solidFill>
                    <a:srgbClr val="1F497D"/>
                  </a:solidFill>
                  <a:latin typeface="Arial"/>
                  <a:cs typeface="Arial"/>
                </a:endParaRPr>
              </a:p>
            </p:txBody>
          </p:sp>
        </p:grpSp>
        <p:grpSp>
          <p:nvGrpSpPr>
            <p:cNvPr id="31" name="Group 30"/>
            <p:cNvGrpSpPr/>
            <p:nvPr/>
          </p:nvGrpSpPr>
          <p:grpSpPr>
            <a:xfrm>
              <a:off x="4102608" y="1143000"/>
              <a:ext cx="982980" cy="879475"/>
              <a:chOff x="4075176" y="1143000"/>
              <a:chExt cx="982980" cy="879475"/>
            </a:xfrm>
          </p:grpSpPr>
          <p:sp>
            <p:nvSpPr>
              <p:cNvPr id="6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solidFill>
                    <a:prstClr val="black"/>
                  </a:solidFill>
                </a:endParaRPr>
              </a:p>
            </p:txBody>
          </p:sp>
          <p:sp>
            <p:nvSpPr>
              <p:cNvPr id="70" name="object 19"/>
              <p:cNvSpPr txBox="1"/>
              <p:nvPr/>
            </p:nvSpPr>
            <p:spPr>
              <a:xfrm>
                <a:off x="411480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search parameters</a:t>
                </a:r>
                <a:endParaRPr sz="1000" dirty="0">
                  <a:solidFill>
                    <a:prstClr val="black"/>
                  </a:solidFill>
                  <a:latin typeface="Arial"/>
                  <a:cs typeface="Arial"/>
                </a:endParaRPr>
              </a:p>
            </p:txBody>
          </p:sp>
        </p:grpSp>
        <p:grpSp>
          <p:nvGrpSpPr>
            <p:cNvPr id="32" name="Group 31"/>
            <p:cNvGrpSpPr/>
            <p:nvPr/>
          </p:nvGrpSpPr>
          <p:grpSpPr>
            <a:xfrm>
              <a:off x="5257038" y="1142999"/>
              <a:ext cx="982980" cy="879475"/>
              <a:chOff x="5218176" y="1143000"/>
              <a:chExt cx="982980" cy="879475"/>
            </a:xfrm>
            <a:noFill/>
          </p:grpSpPr>
          <p:sp>
            <p:nvSpPr>
              <p:cNvPr id="6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68" name="object 19"/>
              <p:cNvSpPr txBox="1"/>
              <p:nvPr/>
            </p:nvSpPr>
            <p:spPr>
              <a:xfrm>
                <a:off x="5257800" y="1143000"/>
                <a:ext cx="9144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“View Report”</a:t>
                </a:r>
              </a:p>
            </p:txBody>
          </p:sp>
        </p:grpSp>
        <p:grpSp>
          <p:nvGrpSpPr>
            <p:cNvPr id="56" name="Group 55"/>
            <p:cNvGrpSpPr/>
            <p:nvPr/>
          </p:nvGrpSpPr>
          <p:grpSpPr>
            <a:xfrm>
              <a:off x="6408420" y="1143000"/>
              <a:ext cx="982980" cy="879475"/>
              <a:chOff x="6408420" y="1143000"/>
              <a:chExt cx="982980" cy="879475"/>
            </a:xfrm>
          </p:grpSpPr>
          <p:sp>
            <p:nvSpPr>
              <p:cNvPr id="6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66" name="object 19"/>
              <p:cNvSpPr txBox="1"/>
              <p:nvPr/>
            </p:nvSpPr>
            <p:spPr>
              <a:xfrm>
                <a:off x="644271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spcAft>
                    <a:spcPts val="20"/>
                  </a:spcAft>
                </a:pPr>
                <a:r>
                  <a:rPr lang="en-US" sz="1000" spc="-10" dirty="0" smtClean="0">
                    <a:solidFill>
                      <a:srgbClr val="1F497D"/>
                    </a:solidFill>
                    <a:latin typeface="Arial"/>
                    <a:cs typeface="Arial"/>
                  </a:rPr>
                  <a:t>View Summary Report details</a:t>
                </a:r>
                <a:endParaRPr sz="1000" dirty="0">
                  <a:solidFill>
                    <a:prstClr val="black"/>
                  </a:solidFill>
                  <a:latin typeface="Arial"/>
                  <a:cs typeface="Arial"/>
                </a:endParaRPr>
              </a:p>
            </p:txBody>
          </p:sp>
        </p:grpSp>
        <p:cxnSp>
          <p:nvCxnSpPr>
            <p:cNvPr id="57" name="Straight Arrow Connector 56"/>
            <p:cNvCxnSpPr/>
            <p:nvPr/>
          </p:nvCxnSpPr>
          <p:spPr>
            <a:xfrm>
              <a:off x="2770632"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931158"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084064"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236970"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388352" y="1604664"/>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7561326" y="1142999"/>
              <a:ext cx="982980" cy="879475"/>
              <a:chOff x="6408420" y="1143000"/>
              <a:chExt cx="982980" cy="879475"/>
            </a:xfrm>
          </p:grpSpPr>
          <p:sp>
            <p:nvSpPr>
              <p:cNvPr id="6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64" name="object 19"/>
              <p:cNvSpPr txBox="1"/>
              <p:nvPr/>
            </p:nvSpPr>
            <p:spPr>
              <a:xfrm>
                <a:off x="6442710" y="1143000"/>
                <a:ext cx="914400" cy="615553"/>
              </a:xfrm>
              <a:prstGeom prst="rect">
                <a:avLst/>
              </a:prstGeom>
            </p:spPr>
            <p:txBody>
              <a:bodyPr vert="horz" wrap="square" lIns="0" tIns="0" rIns="0" bIns="0" rtlCol="0">
                <a:spAutoFit/>
              </a:bodyPr>
              <a:lstStyle/>
              <a:p>
                <a:pPr algn="ct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Print </a:t>
                </a:r>
                <a:r>
                  <a:rPr lang="en-US" sz="1000" spc="-10" dirty="0" smtClean="0">
                    <a:solidFill>
                      <a:srgbClr val="1F497D"/>
                    </a:solidFill>
                    <a:latin typeface="Arial"/>
                    <a:cs typeface="Arial"/>
                  </a:rPr>
                  <a:t>Progress Summary Report</a:t>
                </a:r>
                <a:endParaRPr lang="en-US" sz="1000" dirty="0">
                  <a:solidFill>
                    <a:prstClr val="black"/>
                  </a:solidFill>
                  <a:latin typeface="Arial"/>
                  <a:cs typeface="Arial"/>
                </a:endParaRPr>
              </a:p>
            </p:txBody>
          </p:sp>
        </p:grpSp>
      </p:grpSp>
      <p:sp>
        <p:nvSpPr>
          <p:cNvPr id="33" name="object 5"/>
          <p:cNvSpPr txBox="1">
            <a:spLocks/>
          </p:cNvSpPr>
          <p:nvPr/>
        </p:nvSpPr>
        <p:spPr>
          <a:xfrm>
            <a:off x="540385" y="304800"/>
            <a:ext cx="8063229" cy="369332"/>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pc="-5" dirty="0"/>
              <a:t>Scenario: Accessing the </a:t>
            </a:r>
            <a:r>
              <a:rPr lang="en-US" spc="-5" dirty="0" smtClean="0"/>
              <a:t>Progress Summary Report</a:t>
            </a:r>
            <a:endParaRPr lang="en-US" kern="0" spc="-5"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77" y="4413905"/>
            <a:ext cx="8686800" cy="2085975"/>
          </a:xfrm>
          <a:prstGeom prst="rect">
            <a:avLst/>
          </a:prstGeom>
          <a:ln>
            <a:solidFill>
              <a:schemeClr val="tx1"/>
            </a:solidFill>
          </a:ln>
        </p:spPr>
      </p:pic>
      <p:sp>
        <p:nvSpPr>
          <p:cNvPr id="34" name="Rectangle 33"/>
          <p:cNvSpPr/>
          <p:nvPr/>
        </p:nvSpPr>
        <p:spPr>
          <a:xfrm>
            <a:off x="2286000" y="5141838"/>
            <a:ext cx="4876800" cy="25107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pic>
        <p:nvPicPr>
          <p:cNvPr id="3" name="Picture 2"/>
          <p:cNvPicPr>
            <a:picLocks noChangeAspect="1"/>
          </p:cNvPicPr>
          <p:nvPr/>
        </p:nvPicPr>
        <p:blipFill>
          <a:blip r:embed="rId4"/>
          <a:stretch>
            <a:fillRect/>
          </a:stretch>
        </p:blipFill>
        <p:spPr>
          <a:xfrm>
            <a:off x="518622" y="3724314"/>
            <a:ext cx="8019048" cy="314286"/>
          </a:xfrm>
          <a:prstGeom prst="rect">
            <a:avLst/>
          </a:prstGeom>
          <a:ln w="38100">
            <a:solidFill>
              <a:srgbClr val="00B0F0"/>
            </a:solidFill>
          </a:ln>
        </p:spPr>
      </p:pic>
      <p:cxnSp>
        <p:nvCxnSpPr>
          <p:cNvPr id="35" name="Straight Arrow Connector 34"/>
          <p:cNvCxnSpPr/>
          <p:nvPr/>
        </p:nvCxnSpPr>
        <p:spPr>
          <a:xfrm flipV="1">
            <a:off x="4461891" y="4050247"/>
            <a:ext cx="0" cy="105515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6738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6" name="object 6"/>
          <p:cNvSpPr txBox="1"/>
          <p:nvPr/>
        </p:nvSpPr>
        <p:spPr>
          <a:xfrm>
            <a:off x="535940" y="2133600"/>
            <a:ext cx="8067674" cy="1508105"/>
          </a:xfrm>
          <a:prstGeom prst="rect">
            <a:avLst/>
          </a:prstGeom>
        </p:spPr>
        <p:txBody>
          <a:bodyPr vert="horz" wrap="square" lIns="0" tIns="0" rIns="0" bIns="0" rtlCol="0">
            <a:spAutoFit/>
          </a:bodyPr>
          <a:lstStyle/>
          <a:p>
            <a:pPr marL="12700"/>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sz="1400" b="1" spc="-5" dirty="0">
                <a:solidFill>
                  <a:srgbClr val="091D5D"/>
                </a:solidFill>
                <a:latin typeface="Arial"/>
                <a:cs typeface="Arial"/>
              </a:rPr>
              <a:t>3</a:t>
            </a:r>
            <a:r>
              <a:rPr sz="1400" b="1" dirty="0" smtClean="0">
                <a:solidFill>
                  <a:srgbClr val="091D5D"/>
                </a:solidFill>
                <a:latin typeface="Arial"/>
                <a:cs typeface="Arial"/>
              </a:rPr>
              <a:t>:</a:t>
            </a:r>
            <a:r>
              <a:rPr lang="en-US" sz="1400" b="1" dirty="0" smtClean="0">
                <a:solidFill>
                  <a:srgbClr val="091D5D"/>
                </a:solidFill>
                <a:latin typeface="Arial"/>
                <a:cs typeface="Arial"/>
              </a:rPr>
              <a:t> Select Search Parameters</a:t>
            </a:r>
          </a:p>
          <a:p>
            <a:pPr marL="12700"/>
            <a:endParaRPr lang="en-US" sz="1200" b="1" dirty="0" smtClean="0">
              <a:solidFill>
                <a:srgbClr val="091D5D"/>
              </a:solidFill>
              <a:latin typeface="Arial"/>
              <a:cs typeface="Arial"/>
            </a:endParaRPr>
          </a:p>
          <a:p>
            <a:pPr marL="12700"/>
            <a:r>
              <a:rPr lang="en-US" sz="1400" spc="10" dirty="0">
                <a:solidFill>
                  <a:srgbClr val="002776"/>
                </a:solidFill>
                <a:latin typeface="Arial"/>
                <a:cs typeface="Arial"/>
              </a:rPr>
              <a:t>Additional filters are available to narrow search results. Those </a:t>
            </a:r>
            <a:r>
              <a:rPr lang="en-US" sz="1400" spc="10" dirty="0" smtClean="0">
                <a:solidFill>
                  <a:srgbClr val="002776"/>
                </a:solidFill>
                <a:latin typeface="Arial"/>
                <a:cs typeface="Arial"/>
              </a:rPr>
              <a:t>filters are as follows:</a:t>
            </a:r>
          </a:p>
          <a:p>
            <a:pPr marL="12700"/>
            <a:endParaRPr lang="en-US" sz="1400" dirty="0">
              <a:solidFill>
                <a:srgbClr val="091D5D"/>
              </a:solidFill>
              <a:latin typeface="Arial"/>
              <a:cs typeface="Arial"/>
            </a:endParaRPr>
          </a:p>
          <a:p>
            <a:pPr marL="298450" indent="-285750">
              <a:buFont typeface="Arial" panose="020B0604020202020204" pitchFamily="34" charset="0"/>
              <a:buChar char="•"/>
            </a:pPr>
            <a:endParaRPr lang="en-US" sz="1400" dirty="0" smtClean="0">
              <a:solidFill>
                <a:srgbClr val="091D5D"/>
              </a:solidFill>
              <a:latin typeface="Arial"/>
              <a:cs typeface="Arial"/>
            </a:endParaRPr>
          </a:p>
          <a:p>
            <a:pPr marL="12700"/>
            <a:endParaRPr lang="en-US" sz="1400" spc="-5" dirty="0" smtClean="0">
              <a:solidFill>
                <a:srgbClr val="091D5D"/>
              </a:solidFill>
              <a:latin typeface="Arial"/>
              <a:cs typeface="Arial"/>
            </a:endParaRPr>
          </a:p>
          <a:p>
            <a:pPr marL="12700"/>
            <a:endParaRPr lang="en-US" sz="1400" b="1" spc="-5" dirty="0">
              <a:solidFill>
                <a:srgbClr val="091D5D"/>
              </a:solidFill>
              <a:latin typeface="Arial"/>
              <a:cs typeface="Arial"/>
            </a:endParaRPr>
          </a:p>
        </p:txBody>
      </p:sp>
      <p:grpSp>
        <p:nvGrpSpPr>
          <p:cNvPr id="28" name="Group 27"/>
          <p:cNvGrpSpPr/>
          <p:nvPr/>
        </p:nvGrpSpPr>
        <p:grpSpPr>
          <a:xfrm>
            <a:off x="1194435" y="1142999"/>
            <a:ext cx="6755130" cy="881000"/>
            <a:chOff x="1789176" y="1142999"/>
            <a:chExt cx="6755130" cy="881000"/>
          </a:xfrm>
        </p:grpSpPr>
        <p:grpSp>
          <p:nvGrpSpPr>
            <p:cNvPr id="29" name="Group 28"/>
            <p:cNvGrpSpPr/>
            <p:nvPr/>
          </p:nvGrpSpPr>
          <p:grpSpPr>
            <a:xfrm>
              <a:off x="1789176" y="1144524"/>
              <a:ext cx="982980" cy="879475"/>
              <a:chOff x="1789176" y="1144524"/>
              <a:chExt cx="982980" cy="879475"/>
            </a:xfrm>
          </p:grpSpPr>
          <p:sp>
            <p:nvSpPr>
              <p:cNvPr id="7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74" name="object 19"/>
              <p:cNvSpPr txBox="1"/>
              <p:nvPr/>
            </p:nvSpPr>
            <p:spPr>
              <a:xfrm>
                <a:off x="1828800" y="1144524"/>
                <a:ext cx="914400" cy="615553"/>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r>
                  <a:rPr lang="en-US" sz="1000" spc="-10" dirty="0" smtClean="0">
                    <a:solidFill>
                      <a:srgbClr val="1F497D"/>
                    </a:solidFill>
                    <a:latin typeface="Arial"/>
                    <a:cs typeface="Arial"/>
                  </a:rPr>
                  <a:t>Navigate to ISP Module and select “Reports”</a:t>
                </a:r>
              </a:p>
            </p:txBody>
          </p:sp>
        </p:grpSp>
        <p:grpSp>
          <p:nvGrpSpPr>
            <p:cNvPr id="30" name="Group 29"/>
            <p:cNvGrpSpPr/>
            <p:nvPr/>
          </p:nvGrpSpPr>
          <p:grpSpPr>
            <a:xfrm>
              <a:off x="2942082" y="1143000"/>
              <a:ext cx="990600" cy="879475"/>
              <a:chOff x="2971800" y="1143000"/>
              <a:chExt cx="990600" cy="879475"/>
            </a:xfrm>
            <a:noFill/>
          </p:grpSpPr>
          <p:sp>
            <p:nvSpPr>
              <p:cNvPr id="7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72" name="object 19"/>
              <p:cNvSpPr txBox="1"/>
              <p:nvPr/>
            </p:nvSpPr>
            <p:spPr>
              <a:xfrm>
                <a:off x="2971800" y="1143000"/>
                <a:ext cx="9906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5" dirty="0">
                    <a:solidFill>
                      <a:srgbClr val="1F497D"/>
                    </a:solidFill>
                    <a:latin typeface="Arial"/>
                    <a:cs typeface="Arial"/>
                  </a:rPr>
                  <a:t>Select </a:t>
                </a:r>
                <a:r>
                  <a:rPr lang="en-US" sz="1000" spc="-15" dirty="0" smtClean="0">
                    <a:solidFill>
                      <a:srgbClr val="1F497D"/>
                    </a:solidFill>
                    <a:latin typeface="Arial"/>
                    <a:cs typeface="Arial"/>
                  </a:rPr>
                  <a:t>“Progress Summary Report”</a:t>
                </a:r>
                <a:endParaRPr sz="1000" spc="-15" dirty="0">
                  <a:solidFill>
                    <a:srgbClr val="1F497D"/>
                  </a:solidFill>
                  <a:latin typeface="Arial"/>
                  <a:cs typeface="Arial"/>
                </a:endParaRPr>
              </a:p>
            </p:txBody>
          </p:sp>
        </p:grpSp>
        <p:grpSp>
          <p:nvGrpSpPr>
            <p:cNvPr id="31" name="Group 30"/>
            <p:cNvGrpSpPr/>
            <p:nvPr/>
          </p:nvGrpSpPr>
          <p:grpSpPr>
            <a:xfrm>
              <a:off x="4102608" y="1143000"/>
              <a:ext cx="982980" cy="879475"/>
              <a:chOff x="4075176" y="1143000"/>
              <a:chExt cx="982980" cy="879475"/>
            </a:xfrm>
          </p:grpSpPr>
          <p:sp>
            <p:nvSpPr>
              <p:cNvPr id="6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solidFill>
                    <a:prstClr val="black"/>
                  </a:solidFill>
                </a:endParaRPr>
              </a:p>
            </p:txBody>
          </p:sp>
          <p:sp>
            <p:nvSpPr>
              <p:cNvPr id="70" name="object 19"/>
              <p:cNvSpPr txBox="1"/>
              <p:nvPr/>
            </p:nvSpPr>
            <p:spPr>
              <a:xfrm>
                <a:off x="411480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search parameters</a:t>
                </a:r>
                <a:endParaRPr sz="1000" dirty="0">
                  <a:solidFill>
                    <a:prstClr val="black"/>
                  </a:solidFill>
                  <a:latin typeface="Arial"/>
                  <a:cs typeface="Arial"/>
                </a:endParaRPr>
              </a:p>
            </p:txBody>
          </p:sp>
        </p:grpSp>
        <p:grpSp>
          <p:nvGrpSpPr>
            <p:cNvPr id="32" name="Group 31"/>
            <p:cNvGrpSpPr/>
            <p:nvPr/>
          </p:nvGrpSpPr>
          <p:grpSpPr>
            <a:xfrm>
              <a:off x="5257038" y="1142999"/>
              <a:ext cx="982980" cy="879475"/>
              <a:chOff x="5218176" y="1143000"/>
              <a:chExt cx="982980" cy="879475"/>
            </a:xfrm>
            <a:noFill/>
          </p:grpSpPr>
          <p:sp>
            <p:nvSpPr>
              <p:cNvPr id="6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68" name="object 19"/>
              <p:cNvSpPr txBox="1"/>
              <p:nvPr/>
            </p:nvSpPr>
            <p:spPr>
              <a:xfrm>
                <a:off x="5257800" y="1143000"/>
                <a:ext cx="9144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“View Report”</a:t>
                </a:r>
              </a:p>
            </p:txBody>
          </p:sp>
        </p:grpSp>
        <p:grpSp>
          <p:nvGrpSpPr>
            <p:cNvPr id="56" name="Group 55"/>
            <p:cNvGrpSpPr/>
            <p:nvPr/>
          </p:nvGrpSpPr>
          <p:grpSpPr>
            <a:xfrm>
              <a:off x="6408420" y="1143000"/>
              <a:ext cx="982980" cy="879475"/>
              <a:chOff x="6408420" y="1143000"/>
              <a:chExt cx="982980" cy="879475"/>
            </a:xfrm>
          </p:grpSpPr>
          <p:sp>
            <p:nvSpPr>
              <p:cNvPr id="6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66" name="object 19"/>
              <p:cNvSpPr txBox="1"/>
              <p:nvPr/>
            </p:nvSpPr>
            <p:spPr>
              <a:xfrm>
                <a:off x="644271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spcAft>
                    <a:spcPts val="20"/>
                  </a:spcAft>
                </a:pPr>
                <a:r>
                  <a:rPr lang="en-US" sz="1000" spc="-10" dirty="0" smtClean="0">
                    <a:solidFill>
                      <a:srgbClr val="1F497D"/>
                    </a:solidFill>
                    <a:latin typeface="Arial"/>
                    <a:cs typeface="Arial"/>
                  </a:rPr>
                  <a:t>View Summary Report details</a:t>
                </a:r>
                <a:endParaRPr sz="1000" dirty="0">
                  <a:solidFill>
                    <a:prstClr val="black"/>
                  </a:solidFill>
                  <a:latin typeface="Arial"/>
                  <a:cs typeface="Arial"/>
                </a:endParaRPr>
              </a:p>
            </p:txBody>
          </p:sp>
        </p:grpSp>
        <p:cxnSp>
          <p:nvCxnSpPr>
            <p:cNvPr id="57" name="Straight Arrow Connector 56"/>
            <p:cNvCxnSpPr/>
            <p:nvPr/>
          </p:nvCxnSpPr>
          <p:spPr>
            <a:xfrm>
              <a:off x="2770632"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931158"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084064"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236970"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388352" y="1604664"/>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7561326" y="1142999"/>
              <a:ext cx="982980" cy="879475"/>
              <a:chOff x="6408420" y="1143000"/>
              <a:chExt cx="982980" cy="879475"/>
            </a:xfrm>
          </p:grpSpPr>
          <p:sp>
            <p:nvSpPr>
              <p:cNvPr id="6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64" name="object 19"/>
              <p:cNvSpPr txBox="1"/>
              <p:nvPr/>
            </p:nvSpPr>
            <p:spPr>
              <a:xfrm>
                <a:off x="6442710" y="1143000"/>
                <a:ext cx="914400" cy="615553"/>
              </a:xfrm>
              <a:prstGeom prst="rect">
                <a:avLst/>
              </a:prstGeom>
            </p:spPr>
            <p:txBody>
              <a:bodyPr vert="horz" wrap="square" lIns="0" tIns="0" rIns="0" bIns="0" rtlCol="0">
                <a:spAutoFit/>
              </a:bodyPr>
              <a:lstStyle/>
              <a:p>
                <a:pPr algn="ct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Print </a:t>
                </a:r>
                <a:r>
                  <a:rPr lang="en-US" sz="1000" spc="-10" dirty="0" smtClean="0">
                    <a:solidFill>
                      <a:srgbClr val="1F497D"/>
                    </a:solidFill>
                    <a:latin typeface="Arial"/>
                    <a:cs typeface="Arial"/>
                  </a:rPr>
                  <a:t>Progress Summary Report</a:t>
                </a:r>
                <a:endParaRPr lang="en-US" sz="1000" dirty="0">
                  <a:solidFill>
                    <a:prstClr val="black"/>
                  </a:solidFill>
                  <a:latin typeface="Arial"/>
                  <a:cs typeface="Arial"/>
                </a:endParaRPr>
              </a:p>
            </p:txBody>
          </p:sp>
        </p:grpSp>
      </p:grpSp>
      <p:sp>
        <p:nvSpPr>
          <p:cNvPr id="33" name="object 5"/>
          <p:cNvSpPr txBox="1">
            <a:spLocks/>
          </p:cNvSpPr>
          <p:nvPr/>
        </p:nvSpPr>
        <p:spPr>
          <a:xfrm>
            <a:off x="540385" y="304800"/>
            <a:ext cx="8063229" cy="369332"/>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pc="-5" dirty="0"/>
              <a:t>Scenario: Accessing the </a:t>
            </a:r>
            <a:r>
              <a:rPr lang="en-US" spc="-5" dirty="0" smtClean="0"/>
              <a:t>Progress Summary Report</a:t>
            </a:r>
            <a:endParaRPr lang="en-US" kern="0" spc="-5" dirty="0"/>
          </a:p>
        </p:txBody>
      </p:sp>
      <p:sp>
        <p:nvSpPr>
          <p:cNvPr id="37" name="TextBox 36"/>
          <p:cNvSpPr txBox="1"/>
          <p:nvPr/>
        </p:nvSpPr>
        <p:spPr>
          <a:xfrm>
            <a:off x="609600" y="2743200"/>
            <a:ext cx="7856474" cy="1477328"/>
          </a:xfrm>
          <a:prstGeom prst="rect">
            <a:avLst/>
          </a:prstGeom>
          <a:noFill/>
        </p:spPr>
        <p:txBody>
          <a:bodyPr wrap="square" numCol="2" rtlCol="0">
            <a:spAutoFit/>
          </a:bodyPr>
          <a:lstStyle/>
          <a:p>
            <a:pPr marL="812800" lvl="1" indent="-342900">
              <a:spcBef>
                <a:spcPts val="600"/>
              </a:spcBef>
              <a:buClr>
                <a:srgbClr val="091D5D"/>
              </a:buClr>
              <a:buFont typeface="Arial" panose="020B0604020202020204" pitchFamily="34" charset="0"/>
              <a:buChar char="•"/>
              <a:tabLst>
                <a:tab pos="355600" algn="l"/>
              </a:tabLst>
            </a:pPr>
            <a:r>
              <a:rPr lang="en-US" sz="1400" spc="10" dirty="0" smtClean="0">
                <a:solidFill>
                  <a:srgbClr val="002776"/>
                </a:solidFill>
                <a:latin typeface="Arial"/>
                <a:cs typeface="Arial"/>
              </a:rPr>
              <a:t>Area Office </a:t>
            </a:r>
            <a:endParaRPr lang="en-US" sz="1400" spc="10" dirty="0">
              <a:solidFill>
                <a:srgbClr val="002776"/>
              </a:solidFill>
              <a:latin typeface="Arial"/>
              <a:cs typeface="Arial"/>
            </a:endParaRPr>
          </a:p>
          <a:p>
            <a:pPr marL="812800" lvl="1" indent="-342900">
              <a:spcBef>
                <a:spcPts val="600"/>
              </a:spcBef>
              <a:buClr>
                <a:srgbClr val="091D5D"/>
              </a:buClr>
              <a:buFont typeface="Arial" panose="020B0604020202020204" pitchFamily="34" charset="0"/>
              <a:buChar char="•"/>
              <a:tabLst>
                <a:tab pos="355600" algn="l"/>
              </a:tabLst>
            </a:pPr>
            <a:r>
              <a:rPr lang="en-US" sz="1400" spc="10" dirty="0" smtClean="0">
                <a:solidFill>
                  <a:srgbClr val="002776"/>
                </a:solidFill>
                <a:latin typeface="Arial"/>
                <a:cs typeface="Arial"/>
              </a:rPr>
              <a:t>Provider</a:t>
            </a:r>
            <a:endParaRPr lang="en-US" sz="1400" spc="10" dirty="0">
              <a:solidFill>
                <a:srgbClr val="002776"/>
              </a:solidFill>
              <a:latin typeface="Arial"/>
              <a:cs typeface="Arial"/>
            </a:endParaRPr>
          </a:p>
          <a:p>
            <a:pPr marL="812800" lvl="1" indent="-342900">
              <a:spcBef>
                <a:spcPts val="600"/>
              </a:spcBef>
              <a:buClr>
                <a:srgbClr val="091D5D"/>
              </a:buClr>
              <a:buFont typeface="Arial" panose="020B0604020202020204" pitchFamily="34" charset="0"/>
              <a:buChar char="•"/>
              <a:tabLst>
                <a:tab pos="355600" algn="l"/>
              </a:tabLst>
            </a:pPr>
            <a:r>
              <a:rPr lang="en-US" sz="1400" spc="10" dirty="0" smtClean="0">
                <a:solidFill>
                  <a:srgbClr val="002776"/>
                </a:solidFill>
                <a:latin typeface="Arial"/>
                <a:cs typeface="Arial"/>
              </a:rPr>
              <a:t>Objective Status</a:t>
            </a:r>
          </a:p>
          <a:p>
            <a:pPr marL="812800" lvl="1" indent="-342900">
              <a:spcBef>
                <a:spcPts val="600"/>
              </a:spcBef>
              <a:buClr>
                <a:srgbClr val="091D5D"/>
              </a:buClr>
              <a:buFont typeface="Arial" panose="020B0604020202020204" pitchFamily="34" charset="0"/>
              <a:buChar char="•"/>
              <a:tabLst>
                <a:tab pos="355600" algn="l"/>
              </a:tabLst>
            </a:pPr>
            <a:endParaRPr lang="en-US" sz="1400" spc="10" dirty="0" smtClean="0">
              <a:solidFill>
                <a:srgbClr val="002776"/>
              </a:solidFill>
              <a:latin typeface="Arial"/>
              <a:cs typeface="Arial"/>
            </a:endParaRPr>
          </a:p>
          <a:p>
            <a:pPr marL="812800" lvl="1" indent="-342900">
              <a:spcBef>
                <a:spcPts val="600"/>
              </a:spcBef>
              <a:buClr>
                <a:srgbClr val="091D5D"/>
              </a:buClr>
              <a:buFont typeface="Arial" panose="020B0604020202020204" pitchFamily="34" charset="0"/>
              <a:buChar char="•"/>
              <a:tabLst>
                <a:tab pos="355600" algn="l"/>
              </a:tabLst>
            </a:pPr>
            <a:endParaRPr lang="en-US" sz="1400" spc="10" dirty="0">
              <a:solidFill>
                <a:srgbClr val="002776"/>
              </a:solidFill>
              <a:latin typeface="Arial"/>
              <a:cs typeface="Arial"/>
            </a:endParaRPr>
          </a:p>
          <a:p>
            <a:pPr marL="812800" lvl="1" indent="-342900">
              <a:spcBef>
                <a:spcPts val="600"/>
              </a:spcBef>
              <a:buClr>
                <a:srgbClr val="091D5D"/>
              </a:buClr>
              <a:buFont typeface="Arial" panose="020B0604020202020204" pitchFamily="34" charset="0"/>
              <a:buChar char="•"/>
              <a:tabLst>
                <a:tab pos="355600" algn="l"/>
              </a:tabLst>
            </a:pPr>
            <a:r>
              <a:rPr lang="en-US" sz="1400" spc="10" dirty="0" smtClean="0">
                <a:solidFill>
                  <a:srgbClr val="002776"/>
                </a:solidFill>
                <a:latin typeface="Arial"/>
                <a:cs typeface="Arial"/>
              </a:rPr>
              <a:t>Report Display Option</a:t>
            </a:r>
          </a:p>
          <a:p>
            <a:pPr marL="812800" lvl="1" indent="-342900">
              <a:spcBef>
                <a:spcPts val="600"/>
              </a:spcBef>
              <a:buClr>
                <a:srgbClr val="091D5D"/>
              </a:buClr>
              <a:buFont typeface="Arial" panose="020B0604020202020204" pitchFamily="34" charset="0"/>
              <a:buChar char="•"/>
              <a:tabLst>
                <a:tab pos="355600" algn="l"/>
              </a:tabLst>
            </a:pPr>
            <a:r>
              <a:rPr lang="en-US" sz="1400" spc="10" dirty="0" smtClean="0">
                <a:solidFill>
                  <a:srgbClr val="002776"/>
                </a:solidFill>
                <a:latin typeface="Arial"/>
                <a:cs typeface="Arial"/>
              </a:rPr>
              <a:t>Group Results By</a:t>
            </a:r>
          </a:p>
          <a:p>
            <a:pPr marL="812800" lvl="1" indent="-342900">
              <a:spcBef>
                <a:spcPts val="600"/>
              </a:spcBef>
              <a:buClr>
                <a:srgbClr val="091D5D"/>
              </a:buClr>
              <a:buFont typeface="Arial" panose="020B0604020202020204" pitchFamily="34" charset="0"/>
              <a:buChar char="•"/>
              <a:tabLst>
                <a:tab pos="355600" algn="l"/>
              </a:tabLst>
            </a:pPr>
            <a:r>
              <a:rPr lang="en-US" sz="1400" spc="10" dirty="0" smtClean="0">
                <a:solidFill>
                  <a:srgbClr val="002776"/>
                </a:solidFill>
                <a:latin typeface="Arial"/>
                <a:cs typeface="Arial"/>
              </a:rPr>
              <a:t>Document Status</a:t>
            </a:r>
          </a:p>
          <a:p>
            <a:endParaRPr lang="en-US" sz="1400" dirty="0">
              <a:solidFill>
                <a:prstClr val="black"/>
              </a:solidFill>
            </a:endParaRPr>
          </a:p>
        </p:txBody>
      </p:sp>
      <p:grpSp>
        <p:nvGrpSpPr>
          <p:cNvPr id="5" name="Group 4"/>
          <p:cNvGrpSpPr/>
          <p:nvPr/>
        </p:nvGrpSpPr>
        <p:grpSpPr>
          <a:xfrm>
            <a:off x="226377" y="4619625"/>
            <a:ext cx="8686800" cy="2085975"/>
            <a:chOff x="226377" y="4619625"/>
            <a:chExt cx="8686800" cy="2085975"/>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77" y="4619625"/>
              <a:ext cx="8686800" cy="2085975"/>
            </a:xfrm>
            <a:prstGeom prst="rect">
              <a:avLst/>
            </a:prstGeom>
            <a:ln>
              <a:solidFill>
                <a:schemeClr val="tx1"/>
              </a:solidFill>
            </a:ln>
          </p:spPr>
        </p:pic>
        <p:sp>
          <p:nvSpPr>
            <p:cNvPr id="35" name="Rectangle 34"/>
            <p:cNvSpPr/>
            <p:nvPr/>
          </p:nvSpPr>
          <p:spPr>
            <a:xfrm>
              <a:off x="1905000" y="5583804"/>
              <a:ext cx="5257800" cy="66548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cxnSp>
          <p:nvCxnSpPr>
            <p:cNvPr id="12" name="Straight Arrow Connector 11"/>
            <p:cNvCxnSpPr/>
            <p:nvPr/>
          </p:nvCxnSpPr>
          <p:spPr>
            <a:xfrm flipV="1">
              <a:off x="4662297" y="4953000"/>
              <a:ext cx="0" cy="61563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888943" y="5396908"/>
              <a:ext cx="447474" cy="129390"/>
            </a:xfrm>
            <a:prstGeom prst="rect">
              <a:avLst/>
            </a:prstGeom>
          </p:spPr>
        </p:pic>
        <p:pic>
          <p:nvPicPr>
            <p:cNvPr id="4" name="Picture 3"/>
            <p:cNvPicPr>
              <a:picLocks noChangeAspect="1"/>
            </p:cNvPicPr>
            <p:nvPr/>
          </p:nvPicPr>
          <p:blipFill>
            <a:blip r:embed="rId5"/>
            <a:stretch>
              <a:fillRect/>
            </a:stretch>
          </p:blipFill>
          <p:spPr>
            <a:xfrm>
              <a:off x="5498454" y="5403134"/>
              <a:ext cx="460523" cy="123163"/>
            </a:xfrm>
            <a:prstGeom prst="rect">
              <a:avLst/>
            </a:prstGeom>
          </p:spPr>
        </p:pic>
      </p:grpSp>
      <p:pic>
        <p:nvPicPr>
          <p:cNvPr id="10" name="Picture 9"/>
          <p:cNvPicPr>
            <a:picLocks noChangeAspect="1"/>
          </p:cNvPicPr>
          <p:nvPr/>
        </p:nvPicPr>
        <p:blipFill>
          <a:blip r:embed="rId6"/>
          <a:stretch>
            <a:fillRect/>
          </a:stretch>
        </p:blipFill>
        <p:spPr>
          <a:xfrm>
            <a:off x="1251275" y="4114800"/>
            <a:ext cx="6641450" cy="824659"/>
          </a:xfrm>
          <a:prstGeom prst="rect">
            <a:avLst/>
          </a:prstGeom>
          <a:ln w="38100">
            <a:solidFill>
              <a:srgbClr val="00B0F0"/>
            </a:solidFill>
          </a:ln>
        </p:spPr>
      </p:pic>
    </p:spTree>
    <p:extLst>
      <p:ext uri="{BB962C8B-B14F-4D97-AF65-F5344CB8AC3E}">
        <p14:creationId xmlns:p14="http://schemas.microsoft.com/office/powerpoint/2010/main" val="37770834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6" name="object 6"/>
          <p:cNvSpPr txBox="1"/>
          <p:nvPr/>
        </p:nvSpPr>
        <p:spPr>
          <a:xfrm>
            <a:off x="535940" y="2133600"/>
            <a:ext cx="7967345" cy="615553"/>
          </a:xfrm>
          <a:prstGeom prst="rect">
            <a:avLst/>
          </a:prstGeom>
        </p:spPr>
        <p:txBody>
          <a:bodyPr vert="horz" wrap="square" lIns="0" tIns="0" rIns="0" bIns="0" rtlCol="0">
            <a:spAutoFit/>
          </a:bodyPr>
          <a:lstStyle/>
          <a:p>
            <a:pPr marL="12700"/>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sz="1400" b="1" spc="-5" dirty="0">
                <a:solidFill>
                  <a:srgbClr val="091D5D"/>
                </a:solidFill>
                <a:latin typeface="Arial"/>
                <a:cs typeface="Arial"/>
              </a:rPr>
              <a:t>4</a:t>
            </a:r>
            <a:r>
              <a:rPr sz="1400" b="1" dirty="0" smtClean="0">
                <a:solidFill>
                  <a:srgbClr val="091D5D"/>
                </a:solidFill>
                <a:latin typeface="Arial"/>
                <a:cs typeface="Arial"/>
              </a:rPr>
              <a:t>:</a:t>
            </a:r>
            <a:r>
              <a:rPr lang="en-US" sz="1400" b="1" spc="-5" dirty="0">
                <a:solidFill>
                  <a:srgbClr val="091D5D"/>
                </a:solidFill>
                <a:latin typeface="Arial"/>
                <a:cs typeface="Arial"/>
              </a:rPr>
              <a:t> </a:t>
            </a:r>
            <a:r>
              <a:rPr lang="en-US" sz="1400" b="1" spc="-5" dirty="0" smtClean="0">
                <a:solidFill>
                  <a:srgbClr val="091D5D"/>
                </a:solidFill>
                <a:latin typeface="Arial"/>
                <a:cs typeface="Arial"/>
              </a:rPr>
              <a:t>Select “View Report”</a:t>
            </a:r>
          </a:p>
          <a:p>
            <a:pPr marL="12700"/>
            <a:endParaRPr lang="en-US" sz="1200" b="1" spc="-5" dirty="0">
              <a:solidFill>
                <a:srgbClr val="091D5D"/>
              </a:solidFill>
              <a:latin typeface="Arial"/>
              <a:cs typeface="Arial"/>
            </a:endParaRPr>
          </a:p>
          <a:p>
            <a:pPr marL="12700"/>
            <a:r>
              <a:rPr lang="en-US" sz="1400" spc="-5" dirty="0" smtClean="0">
                <a:solidFill>
                  <a:srgbClr val="091D5D"/>
                </a:solidFill>
                <a:latin typeface="Arial"/>
                <a:cs typeface="Arial"/>
              </a:rPr>
              <a:t>Click “View Report.”</a:t>
            </a:r>
            <a:endParaRPr sz="1400" dirty="0">
              <a:solidFill>
                <a:prstClr val="black"/>
              </a:solidFill>
              <a:latin typeface="Arial"/>
              <a:cs typeface="Arial"/>
            </a:endParaRPr>
          </a:p>
        </p:txBody>
      </p:sp>
      <p:sp>
        <p:nvSpPr>
          <p:cNvPr id="26" name="object 26"/>
          <p:cNvSpPr txBox="1">
            <a:spLocks noGrp="1"/>
          </p:cNvSpPr>
          <p:nvPr>
            <p:ph type="sldNum" sz="quarter" idx="7"/>
          </p:nvPr>
        </p:nvSpPr>
        <p:spPr>
          <a:xfrm>
            <a:off x="8312404" y="6459108"/>
            <a:ext cx="307340" cy="123111"/>
          </a:xfrm>
          <a:prstGeom prst="rect">
            <a:avLst/>
          </a:prstGeom>
        </p:spPr>
        <p:txBody>
          <a:bodyPr vert="horz" wrap="square" lIns="0" tIns="0" rIns="0" bIns="0" rtlCol="0">
            <a:spAutoFit/>
          </a:bodyPr>
          <a:lstStyle/>
          <a:p>
            <a:pPr marL="110489"/>
            <a:fld id="{81D60167-4931-47E6-BA6A-407CBD079E47}" type="slidenum">
              <a:rPr sz="800" dirty="0">
                <a:latin typeface="+mn-lt"/>
              </a:rPr>
              <a:pPr marL="110489"/>
              <a:t>68</a:t>
            </a:fld>
            <a:endParaRPr sz="800" dirty="0">
              <a:latin typeface="+mn-lt"/>
            </a:endParaRPr>
          </a:p>
        </p:txBody>
      </p:sp>
      <p:grpSp>
        <p:nvGrpSpPr>
          <p:cNvPr id="77" name="Group 76"/>
          <p:cNvGrpSpPr/>
          <p:nvPr/>
        </p:nvGrpSpPr>
        <p:grpSpPr>
          <a:xfrm>
            <a:off x="1194435" y="1142999"/>
            <a:ext cx="6755130" cy="881000"/>
            <a:chOff x="1789176" y="1142999"/>
            <a:chExt cx="6755130" cy="881000"/>
          </a:xfrm>
        </p:grpSpPr>
        <p:grpSp>
          <p:nvGrpSpPr>
            <p:cNvPr id="78" name="Group 77"/>
            <p:cNvGrpSpPr/>
            <p:nvPr/>
          </p:nvGrpSpPr>
          <p:grpSpPr>
            <a:xfrm>
              <a:off x="1789176" y="1144524"/>
              <a:ext cx="982980" cy="879475"/>
              <a:chOff x="1789176" y="1144524"/>
              <a:chExt cx="982980" cy="879475"/>
            </a:xfrm>
          </p:grpSpPr>
          <p:sp>
            <p:nvSpPr>
              <p:cNvPr id="9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100" name="object 19"/>
              <p:cNvSpPr txBox="1"/>
              <p:nvPr/>
            </p:nvSpPr>
            <p:spPr>
              <a:xfrm>
                <a:off x="1828800" y="1144524"/>
                <a:ext cx="914400" cy="615553"/>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r>
                  <a:rPr lang="en-US" sz="1000" spc="-10" dirty="0" smtClean="0">
                    <a:solidFill>
                      <a:srgbClr val="1F497D"/>
                    </a:solidFill>
                    <a:latin typeface="Arial"/>
                    <a:cs typeface="Arial"/>
                  </a:rPr>
                  <a:t>Navigate to ISP Module and select “Reports”</a:t>
                </a:r>
              </a:p>
            </p:txBody>
          </p:sp>
        </p:grpSp>
        <p:grpSp>
          <p:nvGrpSpPr>
            <p:cNvPr id="79" name="Group 78"/>
            <p:cNvGrpSpPr/>
            <p:nvPr/>
          </p:nvGrpSpPr>
          <p:grpSpPr>
            <a:xfrm>
              <a:off x="2942082" y="1143000"/>
              <a:ext cx="990600" cy="879475"/>
              <a:chOff x="2971800" y="1143000"/>
              <a:chExt cx="990600" cy="879475"/>
            </a:xfrm>
            <a:noFill/>
          </p:grpSpPr>
          <p:sp>
            <p:nvSpPr>
              <p:cNvPr id="9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98" name="object 19"/>
              <p:cNvSpPr txBox="1"/>
              <p:nvPr/>
            </p:nvSpPr>
            <p:spPr>
              <a:xfrm>
                <a:off x="2971800" y="1143000"/>
                <a:ext cx="9906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5" dirty="0">
                    <a:solidFill>
                      <a:srgbClr val="1F497D"/>
                    </a:solidFill>
                    <a:latin typeface="Arial"/>
                    <a:cs typeface="Arial"/>
                  </a:rPr>
                  <a:t>Select </a:t>
                </a:r>
                <a:r>
                  <a:rPr lang="en-US" sz="1000" spc="-15" dirty="0" smtClean="0">
                    <a:solidFill>
                      <a:srgbClr val="1F497D"/>
                    </a:solidFill>
                    <a:latin typeface="Arial"/>
                    <a:cs typeface="Arial"/>
                  </a:rPr>
                  <a:t>“Progress Summary Report”</a:t>
                </a:r>
                <a:endParaRPr sz="1000" spc="-15" dirty="0">
                  <a:solidFill>
                    <a:srgbClr val="1F497D"/>
                  </a:solidFill>
                  <a:latin typeface="Arial"/>
                  <a:cs typeface="Arial"/>
                </a:endParaRPr>
              </a:p>
            </p:txBody>
          </p:sp>
        </p:grpSp>
        <p:grpSp>
          <p:nvGrpSpPr>
            <p:cNvPr id="80" name="Group 79"/>
            <p:cNvGrpSpPr/>
            <p:nvPr/>
          </p:nvGrpSpPr>
          <p:grpSpPr>
            <a:xfrm>
              <a:off x="4102608" y="1143000"/>
              <a:ext cx="982980" cy="879475"/>
              <a:chOff x="4075176" y="1143000"/>
              <a:chExt cx="982980" cy="879475"/>
            </a:xfrm>
          </p:grpSpPr>
          <p:sp>
            <p:nvSpPr>
              <p:cNvPr id="9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96" name="object 19"/>
              <p:cNvSpPr txBox="1"/>
              <p:nvPr/>
            </p:nvSpPr>
            <p:spPr>
              <a:xfrm>
                <a:off x="411480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search parameters</a:t>
                </a:r>
                <a:endParaRPr sz="1000" dirty="0">
                  <a:solidFill>
                    <a:prstClr val="black"/>
                  </a:solidFill>
                  <a:latin typeface="Arial"/>
                  <a:cs typeface="Arial"/>
                </a:endParaRPr>
              </a:p>
            </p:txBody>
          </p:sp>
        </p:grpSp>
        <p:grpSp>
          <p:nvGrpSpPr>
            <p:cNvPr id="81" name="Group 80"/>
            <p:cNvGrpSpPr/>
            <p:nvPr/>
          </p:nvGrpSpPr>
          <p:grpSpPr>
            <a:xfrm>
              <a:off x="5257038" y="1142999"/>
              <a:ext cx="982980" cy="879475"/>
              <a:chOff x="5218176" y="1143000"/>
              <a:chExt cx="982980" cy="879475"/>
            </a:xfrm>
            <a:noFill/>
          </p:grpSpPr>
          <p:sp>
            <p:nvSpPr>
              <p:cNvPr id="9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solidFill>
                    <a:prstClr val="black"/>
                  </a:solidFill>
                </a:endParaRPr>
              </a:p>
            </p:txBody>
          </p:sp>
          <p:sp>
            <p:nvSpPr>
              <p:cNvPr id="94" name="object 19"/>
              <p:cNvSpPr txBox="1"/>
              <p:nvPr/>
            </p:nvSpPr>
            <p:spPr>
              <a:xfrm>
                <a:off x="5257800" y="1143000"/>
                <a:ext cx="9144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“View Report”</a:t>
                </a:r>
              </a:p>
            </p:txBody>
          </p:sp>
        </p:grpSp>
        <p:grpSp>
          <p:nvGrpSpPr>
            <p:cNvPr id="82" name="Group 81"/>
            <p:cNvGrpSpPr/>
            <p:nvPr/>
          </p:nvGrpSpPr>
          <p:grpSpPr>
            <a:xfrm>
              <a:off x="6408420" y="1143000"/>
              <a:ext cx="982980" cy="879475"/>
              <a:chOff x="6408420" y="1143000"/>
              <a:chExt cx="982980" cy="879475"/>
            </a:xfrm>
          </p:grpSpPr>
          <p:sp>
            <p:nvSpPr>
              <p:cNvPr id="9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92" name="object 19"/>
              <p:cNvSpPr txBox="1"/>
              <p:nvPr/>
            </p:nvSpPr>
            <p:spPr>
              <a:xfrm>
                <a:off x="644271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spcAft>
                    <a:spcPts val="20"/>
                  </a:spcAft>
                </a:pPr>
                <a:r>
                  <a:rPr lang="en-US" sz="1000" spc="-10" dirty="0" smtClean="0">
                    <a:solidFill>
                      <a:srgbClr val="1F497D"/>
                    </a:solidFill>
                    <a:latin typeface="Arial"/>
                    <a:cs typeface="Arial"/>
                  </a:rPr>
                  <a:t>View Summary Report details</a:t>
                </a:r>
                <a:endParaRPr sz="1000" dirty="0">
                  <a:solidFill>
                    <a:prstClr val="black"/>
                  </a:solidFill>
                  <a:latin typeface="Arial"/>
                  <a:cs typeface="Arial"/>
                </a:endParaRPr>
              </a:p>
            </p:txBody>
          </p:sp>
        </p:grpSp>
        <p:cxnSp>
          <p:nvCxnSpPr>
            <p:cNvPr id="83" name="Straight Arrow Connector 82"/>
            <p:cNvCxnSpPr/>
            <p:nvPr/>
          </p:nvCxnSpPr>
          <p:spPr>
            <a:xfrm>
              <a:off x="2770632"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3931158"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084064"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6236970"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388352" y="1604664"/>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7561326" y="1142999"/>
              <a:ext cx="982980" cy="879475"/>
              <a:chOff x="6408420" y="1143000"/>
              <a:chExt cx="982980" cy="879475"/>
            </a:xfrm>
          </p:grpSpPr>
          <p:sp>
            <p:nvSpPr>
              <p:cNvPr id="8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90" name="object 19"/>
              <p:cNvSpPr txBox="1"/>
              <p:nvPr/>
            </p:nvSpPr>
            <p:spPr>
              <a:xfrm>
                <a:off x="6442710" y="1143000"/>
                <a:ext cx="914400" cy="615553"/>
              </a:xfrm>
              <a:prstGeom prst="rect">
                <a:avLst/>
              </a:prstGeom>
            </p:spPr>
            <p:txBody>
              <a:bodyPr vert="horz" wrap="square" lIns="0" tIns="0" rIns="0" bIns="0" rtlCol="0">
                <a:spAutoFit/>
              </a:bodyPr>
              <a:lstStyle/>
              <a:p>
                <a:pPr algn="ct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Print </a:t>
                </a:r>
                <a:r>
                  <a:rPr lang="en-US" sz="1000" spc="-10" dirty="0" smtClean="0">
                    <a:solidFill>
                      <a:srgbClr val="1F497D"/>
                    </a:solidFill>
                    <a:latin typeface="Arial"/>
                    <a:cs typeface="Arial"/>
                  </a:rPr>
                  <a:t>Progress Summary Report</a:t>
                </a:r>
                <a:endParaRPr lang="en-US" sz="1000" dirty="0">
                  <a:solidFill>
                    <a:prstClr val="black"/>
                  </a:solidFill>
                  <a:latin typeface="Arial"/>
                  <a:cs typeface="Arial"/>
                </a:endParaRPr>
              </a:p>
            </p:txBody>
          </p:sp>
        </p:grpSp>
      </p:grpSp>
      <p:sp>
        <p:nvSpPr>
          <p:cNvPr id="31" name="object 5"/>
          <p:cNvSpPr txBox="1">
            <a:spLocks/>
          </p:cNvSpPr>
          <p:nvPr/>
        </p:nvSpPr>
        <p:spPr>
          <a:xfrm>
            <a:off x="540385" y="304800"/>
            <a:ext cx="8063229" cy="369332"/>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pc="-5" dirty="0"/>
              <a:t>Scenario: Accessing the </a:t>
            </a:r>
            <a:r>
              <a:rPr lang="en-US" spc="-5" dirty="0" smtClean="0"/>
              <a:t>Progress Summary Report</a:t>
            </a:r>
            <a:endParaRPr lang="en-US" kern="0" spc="-5" dirty="0"/>
          </a:p>
        </p:txBody>
      </p:sp>
      <p:pic>
        <p:nvPicPr>
          <p:cNvPr id="3" name="Picture 2"/>
          <p:cNvPicPr>
            <a:picLocks noChangeAspect="1"/>
          </p:cNvPicPr>
          <p:nvPr/>
        </p:nvPicPr>
        <p:blipFill>
          <a:blip r:embed="rId3"/>
          <a:stretch>
            <a:fillRect/>
          </a:stretch>
        </p:blipFill>
        <p:spPr>
          <a:xfrm>
            <a:off x="3871415" y="3048000"/>
            <a:ext cx="1180952" cy="314286"/>
          </a:xfrm>
          <a:prstGeom prst="rect">
            <a:avLst/>
          </a:prstGeom>
          <a:ln w="38100">
            <a:solidFill>
              <a:srgbClr val="00B0F0"/>
            </a:solidFill>
          </a:ln>
        </p:spPr>
      </p:pic>
      <p:grpSp>
        <p:nvGrpSpPr>
          <p:cNvPr id="4" name="Group 3"/>
          <p:cNvGrpSpPr/>
          <p:nvPr/>
        </p:nvGrpSpPr>
        <p:grpSpPr>
          <a:xfrm>
            <a:off x="249544" y="3695852"/>
            <a:ext cx="8686800" cy="2085975"/>
            <a:chOff x="249544" y="3695852"/>
            <a:chExt cx="8686800" cy="2085975"/>
          </a:xfrm>
        </p:grpSpPr>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44" y="3695852"/>
              <a:ext cx="8686800" cy="2085975"/>
            </a:xfrm>
            <a:prstGeom prst="rect">
              <a:avLst/>
            </a:prstGeom>
            <a:ln>
              <a:solidFill>
                <a:schemeClr val="tx1"/>
              </a:solidFill>
            </a:ln>
          </p:spPr>
        </p:pic>
        <p:sp>
          <p:nvSpPr>
            <p:cNvPr id="32" name="Rectangle 31"/>
            <p:cNvSpPr/>
            <p:nvPr/>
          </p:nvSpPr>
          <p:spPr>
            <a:xfrm>
              <a:off x="4145823" y="5277526"/>
              <a:ext cx="601744" cy="21746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pic>
          <p:nvPicPr>
            <p:cNvPr id="35" name="Picture 34"/>
            <p:cNvPicPr>
              <a:picLocks noChangeAspect="1"/>
            </p:cNvPicPr>
            <p:nvPr/>
          </p:nvPicPr>
          <p:blipFill>
            <a:blip r:embed="rId5"/>
            <a:stretch>
              <a:fillRect/>
            </a:stretch>
          </p:blipFill>
          <p:spPr>
            <a:xfrm>
              <a:off x="2909507" y="4473135"/>
              <a:ext cx="447474" cy="129390"/>
            </a:xfrm>
            <a:prstGeom prst="rect">
              <a:avLst/>
            </a:prstGeom>
          </p:spPr>
        </p:pic>
        <p:pic>
          <p:nvPicPr>
            <p:cNvPr id="36" name="Picture 35"/>
            <p:cNvPicPr>
              <a:picLocks noChangeAspect="1"/>
            </p:cNvPicPr>
            <p:nvPr/>
          </p:nvPicPr>
          <p:blipFill>
            <a:blip r:embed="rId6"/>
            <a:stretch>
              <a:fillRect/>
            </a:stretch>
          </p:blipFill>
          <p:spPr>
            <a:xfrm>
              <a:off x="5498454" y="4476248"/>
              <a:ext cx="460523" cy="123163"/>
            </a:xfrm>
            <a:prstGeom prst="rect">
              <a:avLst/>
            </a:prstGeom>
          </p:spPr>
        </p:pic>
      </p:grpSp>
      <p:cxnSp>
        <p:nvCxnSpPr>
          <p:cNvPr id="34" name="Straight Arrow Connector 33"/>
          <p:cNvCxnSpPr>
            <a:stCxn id="32" idx="0"/>
            <a:endCxn id="3" idx="2"/>
          </p:cNvCxnSpPr>
          <p:nvPr/>
        </p:nvCxnSpPr>
        <p:spPr>
          <a:xfrm flipV="1">
            <a:off x="4446695" y="3362286"/>
            <a:ext cx="15196" cy="191524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7389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6" name="object 6"/>
          <p:cNvSpPr txBox="1"/>
          <p:nvPr/>
        </p:nvSpPr>
        <p:spPr>
          <a:xfrm>
            <a:off x="535940" y="2133600"/>
            <a:ext cx="7967345" cy="615553"/>
          </a:xfrm>
          <a:prstGeom prst="rect">
            <a:avLst/>
          </a:prstGeom>
        </p:spPr>
        <p:txBody>
          <a:bodyPr vert="horz" wrap="square" lIns="0" tIns="0" rIns="0" bIns="0" rtlCol="0">
            <a:spAutoFit/>
          </a:bodyPr>
          <a:lstStyle/>
          <a:p>
            <a:pPr marL="12700"/>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5" dirty="0">
                <a:solidFill>
                  <a:srgbClr val="091D5D"/>
                </a:solidFill>
                <a:latin typeface="Arial"/>
                <a:cs typeface="Arial"/>
              </a:rPr>
              <a:t>5</a:t>
            </a:r>
            <a:r>
              <a:rPr sz="1400" b="1" dirty="0" smtClean="0">
                <a:solidFill>
                  <a:srgbClr val="091D5D"/>
                </a:solidFill>
                <a:latin typeface="Arial"/>
                <a:cs typeface="Arial"/>
              </a:rPr>
              <a:t>:</a:t>
            </a:r>
            <a:r>
              <a:rPr lang="en-US" sz="1400" b="1" spc="-5" dirty="0" smtClean="0">
                <a:solidFill>
                  <a:srgbClr val="091D5D"/>
                </a:solidFill>
                <a:latin typeface="Arial"/>
                <a:cs typeface="Arial"/>
              </a:rPr>
              <a:t> View Summary Report Details</a:t>
            </a:r>
          </a:p>
          <a:p>
            <a:pPr marL="12700"/>
            <a:endParaRPr lang="en-US" sz="1200" b="1" spc="-5" dirty="0">
              <a:solidFill>
                <a:srgbClr val="091D5D"/>
              </a:solidFill>
              <a:latin typeface="Arial"/>
              <a:cs typeface="Arial"/>
            </a:endParaRPr>
          </a:p>
          <a:p>
            <a:pPr marL="12700"/>
            <a:r>
              <a:rPr lang="en-US" sz="1400" spc="-5" dirty="0" smtClean="0">
                <a:solidFill>
                  <a:srgbClr val="091D5D"/>
                </a:solidFill>
                <a:latin typeface="Arial"/>
                <a:cs typeface="Arial"/>
              </a:rPr>
              <a:t>The system displays all the individuals satisfying the search criteria.</a:t>
            </a:r>
            <a:endParaRPr sz="1400" dirty="0">
              <a:solidFill>
                <a:prstClr val="black"/>
              </a:solidFill>
              <a:latin typeface="Arial"/>
              <a:cs typeface="Arial"/>
            </a:endParaRPr>
          </a:p>
        </p:txBody>
      </p:sp>
      <p:sp>
        <p:nvSpPr>
          <p:cNvPr id="26" name="object 26"/>
          <p:cNvSpPr txBox="1">
            <a:spLocks noGrp="1"/>
          </p:cNvSpPr>
          <p:nvPr>
            <p:ph type="sldNum" sz="quarter" idx="7"/>
          </p:nvPr>
        </p:nvSpPr>
        <p:spPr>
          <a:xfrm>
            <a:off x="8312404" y="6459108"/>
            <a:ext cx="307340" cy="123111"/>
          </a:xfrm>
          <a:prstGeom prst="rect">
            <a:avLst/>
          </a:prstGeom>
        </p:spPr>
        <p:txBody>
          <a:bodyPr vert="horz" wrap="square" lIns="0" tIns="0" rIns="0" bIns="0" rtlCol="0">
            <a:spAutoFit/>
          </a:bodyPr>
          <a:lstStyle/>
          <a:p>
            <a:pPr marL="110489"/>
            <a:fld id="{81D60167-4931-47E6-BA6A-407CBD079E47}" type="slidenum">
              <a:rPr sz="800" dirty="0">
                <a:latin typeface="+mn-lt"/>
              </a:rPr>
              <a:pPr marL="110489"/>
              <a:t>69</a:t>
            </a:fld>
            <a:endParaRPr sz="800" dirty="0">
              <a:latin typeface="+mn-lt"/>
            </a:endParaRPr>
          </a:p>
        </p:txBody>
      </p:sp>
      <p:grpSp>
        <p:nvGrpSpPr>
          <p:cNvPr id="77" name="Group 76"/>
          <p:cNvGrpSpPr/>
          <p:nvPr/>
        </p:nvGrpSpPr>
        <p:grpSpPr>
          <a:xfrm>
            <a:off x="1194435" y="1142999"/>
            <a:ext cx="6755130" cy="881000"/>
            <a:chOff x="1789176" y="1142999"/>
            <a:chExt cx="6755130" cy="881000"/>
          </a:xfrm>
        </p:grpSpPr>
        <p:grpSp>
          <p:nvGrpSpPr>
            <p:cNvPr id="78" name="Group 77"/>
            <p:cNvGrpSpPr/>
            <p:nvPr/>
          </p:nvGrpSpPr>
          <p:grpSpPr>
            <a:xfrm>
              <a:off x="1789176" y="1144524"/>
              <a:ext cx="982980" cy="879475"/>
              <a:chOff x="1789176" y="1144524"/>
              <a:chExt cx="982980" cy="879475"/>
            </a:xfrm>
          </p:grpSpPr>
          <p:sp>
            <p:nvSpPr>
              <p:cNvPr id="9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100" name="object 19"/>
              <p:cNvSpPr txBox="1"/>
              <p:nvPr/>
            </p:nvSpPr>
            <p:spPr>
              <a:xfrm>
                <a:off x="1828800" y="1144524"/>
                <a:ext cx="914400" cy="615553"/>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r>
                  <a:rPr lang="en-US" sz="1000" spc="-10" dirty="0" smtClean="0">
                    <a:solidFill>
                      <a:srgbClr val="1F497D"/>
                    </a:solidFill>
                    <a:latin typeface="Arial"/>
                    <a:cs typeface="Arial"/>
                  </a:rPr>
                  <a:t>Navigate to ISP Module and select “Reports”</a:t>
                </a:r>
              </a:p>
            </p:txBody>
          </p:sp>
        </p:grpSp>
        <p:grpSp>
          <p:nvGrpSpPr>
            <p:cNvPr id="79" name="Group 78"/>
            <p:cNvGrpSpPr/>
            <p:nvPr/>
          </p:nvGrpSpPr>
          <p:grpSpPr>
            <a:xfrm>
              <a:off x="2942082" y="1143000"/>
              <a:ext cx="990600" cy="879475"/>
              <a:chOff x="2971800" y="1143000"/>
              <a:chExt cx="990600" cy="879475"/>
            </a:xfrm>
            <a:noFill/>
          </p:grpSpPr>
          <p:sp>
            <p:nvSpPr>
              <p:cNvPr id="9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98" name="object 19"/>
              <p:cNvSpPr txBox="1"/>
              <p:nvPr/>
            </p:nvSpPr>
            <p:spPr>
              <a:xfrm>
                <a:off x="2971800" y="1143000"/>
                <a:ext cx="9906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5" dirty="0">
                    <a:solidFill>
                      <a:srgbClr val="1F497D"/>
                    </a:solidFill>
                    <a:latin typeface="Arial"/>
                    <a:cs typeface="Arial"/>
                  </a:rPr>
                  <a:t>Select </a:t>
                </a:r>
                <a:r>
                  <a:rPr lang="en-US" sz="1000" spc="-15" dirty="0" smtClean="0">
                    <a:solidFill>
                      <a:srgbClr val="1F497D"/>
                    </a:solidFill>
                    <a:latin typeface="Arial"/>
                    <a:cs typeface="Arial"/>
                  </a:rPr>
                  <a:t>“Progress Summary Report”</a:t>
                </a:r>
                <a:endParaRPr sz="1000" spc="-15" dirty="0">
                  <a:solidFill>
                    <a:srgbClr val="1F497D"/>
                  </a:solidFill>
                  <a:latin typeface="Arial"/>
                  <a:cs typeface="Arial"/>
                </a:endParaRPr>
              </a:p>
            </p:txBody>
          </p:sp>
        </p:grpSp>
        <p:grpSp>
          <p:nvGrpSpPr>
            <p:cNvPr id="80" name="Group 79"/>
            <p:cNvGrpSpPr/>
            <p:nvPr/>
          </p:nvGrpSpPr>
          <p:grpSpPr>
            <a:xfrm>
              <a:off x="4102608" y="1143000"/>
              <a:ext cx="982980" cy="879475"/>
              <a:chOff x="4075176" y="1143000"/>
              <a:chExt cx="982980" cy="879475"/>
            </a:xfrm>
          </p:grpSpPr>
          <p:sp>
            <p:nvSpPr>
              <p:cNvPr id="9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96" name="object 19"/>
              <p:cNvSpPr txBox="1"/>
              <p:nvPr/>
            </p:nvSpPr>
            <p:spPr>
              <a:xfrm>
                <a:off x="411480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search parameters</a:t>
                </a:r>
                <a:endParaRPr sz="1000" dirty="0">
                  <a:solidFill>
                    <a:prstClr val="black"/>
                  </a:solidFill>
                  <a:latin typeface="Arial"/>
                  <a:cs typeface="Arial"/>
                </a:endParaRPr>
              </a:p>
            </p:txBody>
          </p:sp>
        </p:grpSp>
        <p:grpSp>
          <p:nvGrpSpPr>
            <p:cNvPr id="81" name="Group 80"/>
            <p:cNvGrpSpPr/>
            <p:nvPr/>
          </p:nvGrpSpPr>
          <p:grpSpPr>
            <a:xfrm>
              <a:off x="5257038" y="1142999"/>
              <a:ext cx="982980" cy="879475"/>
              <a:chOff x="5218176" y="1143000"/>
              <a:chExt cx="982980" cy="879475"/>
            </a:xfrm>
            <a:noFill/>
          </p:grpSpPr>
          <p:sp>
            <p:nvSpPr>
              <p:cNvPr id="9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94" name="object 19"/>
              <p:cNvSpPr txBox="1"/>
              <p:nvPr/>
            </p:nvSpPr>
            <p:spPr>
              <a:xfrm>
                <a:off x="5257800" y="1143000"/>
                <a:ext cx="9144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“View Report”</a:t>
                </a:r>
              </a:p>
            </p:txBody>
          </p:sp>
        </p:grpSp>
        <p:grpSp>
          <p:nvGrpSpPr>
            <p:cNvPr id="82" name="Group 81"/>
            <p:cNvGrpSpPr/>
            <p:nvPr/>
          </p:nvGrpSpPr>
          <p:grpSpPr>
            <a:xfrm>
              <a:off x="6408420" y="1143000"/>
              <a:ext cx="982980" cy="879475"/>
              <a:chOff x="6408420" y="1143000"/>
              <a:chExt cx="982980" cy="879475"/>
            </a:xfrm>
          </p:grpSpPr>
          <p:sp>
            <p:nvSpPr>
              <p:cNvPr id="9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solidFill>
                    <a:prstClr val="black"/>
                  </a:solidFill>
                </a:endParaRPr>
              </a:p>
            </p:txBody>
          </p:sp>
          <p:sp>
            <p:nvSpPr>
              <p:cNvPr id="92" name="object 19"/>
              <p:cNvSpPr txBox="1"/>
              <p:nvPr/>
            </p:nvSpPr>
            <p:spPr>
              <a:xfrm>
                <a:off x="644271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spcAft>
                    <a:spcPts val="20"/>
                  </a:spcAft>
                </a:pPr>
                <a:r>
                  <a:rPr lang="en-US" sz="1000" spc="-10" dirty="0" smtClean="0">
                    <a:solidFill>
                      <a:srgbClr val="1F497D"/>
                    </a:solidFill>
                    <a:latin typeface="Arial"/>
                    <a:cs typeface="Arial"/>
                  </a:rPr>
                  <a:t>View Summary Report details</a:t>
                </a:r>
                <a:endParaRPr sz="1000" dirty="0">
                  <a:solidFill>
                    <a:prstClr val="black"/>
                  </a:solidFill>
                  <a:latin typeface="Arial"/>
                  <a:cs typeface="Arial"/>
                </a:endParaRPr>
              </a:p>
            </p:txBody>
          </p:sp>
        </p:grpSp>
        <p:cxnSp>
          <p:nvCxnSpPr>
            <p:cNvPr id="83" name="Straight Arrow Connector 82"/>
            <p:cNvCxnSpPr/>
            <p:nvPr/>
          </p:nvCxnSpPr>
          <p:spPr>
            <a:xfrm>
              <a:off x="2770632"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3931158"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084064"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6236970"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388352" y="1604664"/>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7561326" y="1142999"/>
              <a:ext cx="982980" cy="879475"/>
              <a:chOff x="6408420" y="1143000"/>
              <a:chExt cx="982980" cy="879475"/>
            </a:xfrm>
          </p:grpSpPr>
          <p:sp>
            <p:nvSpPr>
              <p:cNvPr id="8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90" name="object 19"/>
              <p:cNvSpPr txBox="1"/>
              <p:nvPr/>
            </p:nvSpPr>
            <p:spPr>
              <a:xfrm>
                <a:off x="6442710" y="1143000"/>
                <a:ext cx="914400" cy="615553"/>
              </a:xfrm>
              <a:prstGeom prst="rect">
                <a:avLst/>
              </a:prstGeom>
            </p:spPr>
            <p:txBody>
              <a:bodyPr vert="horz" wrap="square" lIns="0" tIns="0" rIns="0" bIns="0" rtlCol="0">
                <a:spAutoFit/>
              </a:bodyPr>
              <a:lstStyle/>
              <a:p>
                <a:pPr algn="ct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Print </a:t>
                </a:r>
                <a:r>
                  <a:rPr lang="en-US" sz="1000" spc="-10" dirty="0" smtClean="0">
                    <a:solidFill>
                      <a:srgbClr val="1F497D"/>
                    </a:solidFill>
                    <a:latin typeface="Arial"/>
                    <a:cs typeface="Arial"/>
                  </a:rPr>
                  <a:t>Progress Summary Report</a:t>
                </a:r>
                <a:endParaRPr lang="en-US" sz="1000" dirty="0">
                  <a:solidFill>
                    <a:prstClr val="black"/>
                  </a:solidFill>
                  <a:latin typeface="Arial"/>
                  <a:cs typeface="Arial"/>
                </a:endParaRPr>
              </a:p>
            </p:txBody>
          </p:sp>
        </p:grpSp>
      </p:grpSp>
      <p:sp>
        <p:nvSpPr>
          <p:cNvPr id="31" name="object 5"/>
          <p:cNvSpPr txBox="1">
            <a:spLocks/>
          </p:cNvSpPr>
          <p:nvPr/>
        </p:nvSpPr>
        <p:spPr>
          <a:xfrm>
            <a:off x="540385" y="304800"/>
            <a:ext cx="8063229" cy="369332"/>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pc="-5" dirty="0"/>
              <a:t>Scenario: Accessing the </a:t>
            </a:r>
            <a:r>
              <a:rPr lang="en-US" spc="-5" dirty="0" smtClean="0"/>
              <a:t>Progress Summary Report</a:t>
            </a:r>
            <a:endParaRPr lang="en-US" kern="0" spc="-5" dirty="0"/>
          </a:p>
        </p:txBody>
      </p:sp>
      <p:pic>
        <p:nvPicPr>
          <p:cNvPr id="36" name="Picture 5" descr="C:\Users\ZZIMME~1\AppData\Local\Temp\SNAGHTML1ab4ae1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670" y="3027091"/>
            <a:ext cx="5943600" cy="304769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rotWithShape="1">
          <a:blip r:embed="rId4"/>
          <a:srcRect t="9096" b="6919"/>
          <a:stretch/>
        </p:blipFill>
        <p:spPr>
          <a:xfrm>
            <a:off x="838200" y="3886200"/>
            <a:ext cx="7924800" cy="487917"/>
          </a:xfrm>
          <a:prstGeom prst="rect">
            <a:avLst/>
          </a:prstGeom>
          <a:ln w="38100">
            <a:solidFill>
              <a:srgbClr val="00B0F0"/>
            </a:solidFill>
          </a:ln>
        </p:spPr>
      </p:pic>
      <p:sp>
        <p:nvSpPr>
          <p:cNvPr id="38" name="Rectangle 37"/>
          <p:cNvSpPr/>
          <p:nvPr/>
        </p:nvSpPr>
        <p:spPr>
          <a:xfrm>
            <a:off x="1676400" y="5029200"/>
            <a:ext cx="5943600" cy="1524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cxnSp>
        <p:nvCxnSpPr>
          <p:cNvPr id="39" name="Straight Arrow Connector 38"/>
          <p:cNvCxnSpPr/>
          <p:nvPr/>
        </p:nvCxnSpPr>
        <p:spPr>
          <a:xfrm flipH="1" flipV="1">
            <a:off x="4400476" y="4419600"/>
            <a:ext cx="19124" cy="57052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290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88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Timeline  for Completion </a:t>
            </a:r>
            <a:r>
              <a:rPr lang="en-US" spc="-5" smtClean="0"/>
              <a:t>of Progress Summary </a:t>
            </a:r>
            <a:endParaRPr spc="-5" dirty="0"/>
          </a:p>
        </p:txBody>
      </p:sp>
      <p:sp>
        <p:nvSpPr>
          <p:cNvPr id="4" name="object 4"/>
          <p:cNvSpPr txBox="1"/>
          <p:nvPr/>
        </p:nvSpPr>
        <p:spPr>
          <a:xfrm>
            <a:off x="570767" y="1066800"/>
            <a:ext cx="8116033" cy="2677656"/>
          </a:xfrm>
          <a:prstGeom prst="rect">
            <a:avLst/>
          </a:prstGeom>
        </p:spPr>
        <p:txBody>
          <a:bodyPr vert="horz" wrap="square" lIns="0" tIns="0" rIns="0" bIns="0" rtlCol="0">
            <a:spAutoFit/>
          </a:bodyPr>
          <a:lstStyle/>
          <a:p>
            <a:pPr marL="12700" marR="5080">
              <a:lnSpc>
                <a:spcPct val="100000"/>
              </a:lnSpc>
            </a:pPr>
            <a:r>
              <a:rPr lang="en-US" sz="1400" b="1" spc="-10" dirty="0" smtClean="0">
                <a:solidFill>
                  <a:srgbClr val="091D5D"/>
                </a:solidFill>
                <a:latin typeface="Arial"/>
                <a:cs typeface="Arial"/>
              </a:rPr>
              <a:t>Quarterly</a:t>
            </a:r>
          </a:p>
          <a:p>
            <a:pPr marL="298450" marR="5080" indent="-285750">
              <a:lnSpc>
                <a:spcPct val="100000"/>
              </a:lnSpc>
              <a:spcBef>
                <a:spcPts val="600"/>
              </a:spcBef>
              <a:spcAft>
                <a:spcPts val="600"/>
              </a:spcAft>
              <a:buFont typeface="Arial" panose="020B0604020202020204" pitchFamily="34" charset="0"/>
              <a:buChar char="•"/>
            </a:pPr>
            <a:r>
              <a:rPr lang="en-US" sz="1400" spc="-10" dirty="0" smtClean="0">
                <a:solidFill>
                  <a:srgbClr val="091D5D"/>
                </a:solidFill>
                <a:latin typeface="Arial"/>
                <a:cs typeface="Arial"/>
              </a:rPr>
              <a:t>If the Service Coordinator selects the frequency of the Progress Summary as quarterly, the due dates for Progress Summaries are as follows:</a:t>
            </a:r>
            <a:endParaRPr lang="en-US" sz="1400" spc="-10" dirty="0">
              <a:solidFill>
                <a:srgbClr val="091D5D"/>
              </a:solidFill>
              <a:latin typeface="Arial"/>
              <a:cs typeface="Arial"/>
            </a:endParaRPr>
          </a:p>
          <a:p>
            <a:pPr marL="755650" marR="5080" lvl="1" indent="-285750">
              <a:buFont typeface="Courier New" panose="02070309020205020404" pitchFamily="49" charset="0"/>
              <a:buChar char="o"/>
            </a:pPr>
            <a:r>
              <a:rPr lang="en-US" sz="1400" spc="-10" dirty="0" smtClean="0">
                <a:solidFill>
                  <a:srgbClr val="091D5D"/>
                </a:solidFill>
                <a:latin typeface="Arial"/>
                <a:cs typeface="Arial"/>
              </a:rPr>
              <a:t>Quarter 1 – 90 days after the ISP meeting</a:t>
            </a:r>
          </a:p>
          <a:p>
            <a:pPr marL="755650" marR="5080" lvl="1" indent="-285750">
              <a:buFont typeface="Courier New" panose="02070309020205020404" pitchFamily="49" charset="0"/>
              <a:buChar char="o"/>
            </a:pPr>
            <a:r>
              <a:rPr lang="en-US" sz="1400" spc="-10" dirty="0" smtClean="0">
                <a:solidFill>
                  <a:srgbClr val="091D5D"/>
                </a:solidFill>
                <a:latin typeface="Arial"/>
                <a:cs typeface="Arial"/>
              </a:rPr>
              <a:t>Semi-Annual – 180 days after the ISP meeting</a:t>
            </a:r>
          </a:p>
          <a:p>
            <a:pPr marL="755650" marR="5080" lvl="1" indent="-285750">
              <a:buFont typeface="Courier New" panose="02070309020205020404" pitchFamily="49" charset="0"/>
              <a:buChar char="o"/>
            </a:pPr>
            <a:r>
              <a:rPr lang="en-US" sz="1400" spc="-10" dirty="0" smtClean="0">
                <a:solidFill>
                  <a:srgbClr val="091D5D"/>
                </a:solidFill>
                <a:latin typeface="Arial"/>
                <a:cs typeface="Arial"/>
              </a:rPr>
              <a:t>Quarter 3 – 270 days after the ISP meeting</a:t>
            </a:r>
          </a:p>
          <a:p>
            <a:pPr marL="755650" marR="5080" lvl="1" indent="-285750">
              <a:buFont typeface="Courier New" panose="02070309020205020404" pitchFamily="49" charset="0"/>
              <a:buChar char="o"/>
            </a:pPr>
            <a:r>
              <a:rPr lang="en-US" sz="1400" spc="-10" dirty="0" smtClean="0">
                <a:solidFill>
                  <a:srgbClr val="091D5D"/>
                </a:solidFill>
                <a:latin typeface="Arial"/>
                <a:cs typeface="Arial"/>
              </a:rPr>
              <a:t>Annual – </a:t>
            </a:r>
            <a:r>
              <a:rPr lang="en-US" sz="1400" spc="-10" dirty="0">
                <a:solidFill>
                  <a:srgbClr val="091D5D"/>
                </a:solidFill>
                <a:latin typeface="Arial"/>
                <a:cs typeface="Arial"/>
              </a:rPr>
              <a:t>15 days prior to the next planned meeting date or the </a:t>
            </a:r>
            <a:r>
              <a:rPr lang="en-US" sz="1400" spc="-10" dirty="0" smtClean="0">
                <a:solidFill>
                  <a:srgbClr val="091D5D"/>
                </a:solidFill>
                <a:latin typeface="Arial"/>
                <a:cs typeface="Arial"/>
              </a:rPr>
              <a:t>deadline</a:t>
            </a:r>
          </a:p>
          <a:p>
            <a:pPr marL="298450" marR="5080" indent="-285750">
              <a:lnSpc>
                <a:spcPct val="100000"/>
              </a:lnSpc>
              <a:spcBef>
                <a:spcPts val="600"/>
              </a:spcBef>
              <a:buFont typeface="Arial" panose="020B0604020202020204" pitchFamily="34" charset="0"/>
              <a:buChar char="•"/>
            </a:pPr>
            <a:r>
              <a:rPr lang="en-US" sz="1400" spc="-10" dirty="0" smtClean="0">
                <a:solidFill>
                  <a:srgbClr val="091D5D"/>
                </a:solidFill>
                <a:latin typeface="Arial"/>
                <a:cs typeface="Arial"/>
              </a:rPr>
              <a:t>When the due date for ISP Progress Summaries is within 30 days, </a:t>
            </a:r>
            <a:r>
              <a:rPr lang="en-US" sz="1400" spc="-10" dirty="0">
                <a:solidFill>
                  <a:srgbClr val="091D5D"/>
                </a:solidFill>
                <a:latin typeface="Arial"/>
                <a:cs typeface="Arial"/>
              </a:rPr>
              <a:t>Service Coordinators and Provider Data Entry Users will receive an Alert indicating that the provider is able to complete the </a:t>
            </a:r>
            <a:r>
              <a:rPr lang="en-US" sz="1400" spc="-10" dirty="0" smtClean="0">
                <a:solidFill>
                  <a:srgbClr val="091D5D"/>
                </a:solidFill>
                <a:latin typeface="Arial"/>
                <a:cs typeface="Arial"/>
              </a:rPr>
              <a:t>Progress Summaries.</a:t>
            </a:r>
            <a:endParaRPr lang="en-US" sz="1400" spc="-10" dirty="0">
              <a:solidFill>
                <a:srgbClr val="091D5D"/>
              </a:solidFill>
              <a:latin typeface="Arial"/>
              <a:cs typeface="Arial"/>
            </a:endParaRPr>
          </a:p>
          <a:p>
            <a:pPr marL="755650" marR="5080" lvl="1" indent="-285750">
              <a:spcBef>
                <a:spcPts val="600"/>
              </a:spcBef>
              <a:buFont typeface="Courier New" panose="02070309020205020404" pitchFamily="49" charset="0"/>
              <a:buChar char="o"/>
            </a:pPr>
            <a:endParaRPr sz="1400" dirty="0">
              <a:latin typeface="Times New Roman"/>
              <a:cs typeface="Times New Roman"/>
            </a:endParaRPr>
          </a:p>
        </p:txBody>
      </p:sp>
      <p:sp>
        <p:nvSpPr>
          <p:cNvPr id="52" name="Slide Number Placeholder 51"/>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7</a:t>
            </a:fld>
            <a:endParaRPr lang="en-US" dirty="0"/>
          </a:p>
        </p:txBody>
      </p:sp>
      <p:pic>
        <p:nvPicPr>
          <p:cNvPr id="10" name="Picture 9"/>
          <p:cNvPicPr>
            <a:picLocks noChangeAspect="1"/>
          </p:cNvPicPr>
          <p:nvPr/>
        </p:nvPicPr>
        <p:blipFill>
          <a:blip r:embed="rId7"/>
          <a:stretch>
            <a:fillRect/>
          </a:stretch>
        </p:blipFill>
        <p:spPr>
          <a:xfrm>
            <a:off x="722042" y="3370786"/>
            <a:ext cx="7699915" cy="3487214"/>
          </a:xfrm>
          <a:prstGeom prst="rect">
            <a:avLst/>
          </a:prstGeom>
        </p:spPr>
      </p:pic>
    </p:spTree>
    <p:extLst>
      <p:ext uri="{BB962C8B-B14F-4D97-AF65-F5344CB8AC3E}">
        <p14:creationId xmlns:p14="http://schemas.microsoft.com/office/powerpoint/2010/main" val="35576904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9477533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258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62498" name="Picture 2" descr="C:\Users\ZZIMME~1\AppData\Local\Temp\SNAGHTMLa8de85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7670" y="3027091"/>
            <a:ext cx="5943600" cy="3755137"/>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6" name="object 6"/>
          <p:cNvSpPr txBox="1"/>
          <p:nvPr/>
        </p:nvSpPr>
        <p:spPr>
          <a:xfrm>
            <a:off x="535940" y="2133600"/>
            <a:ext cx="8227060" cy="830997"/>
          </a:xfrm>
          <a:prstGeom prst="rect">
            <a:avLst/>
          </a:prstGeom>
        </p:spPr>
        <p:txBody>
          <a:bodyPr vert="horz" wrap="square" lIns="0" tIns="0" rIns="0" bIns="0" rtlCol="0">
            <a:spAutoFit/>
          </a:bodyPr>
          <a:lstStyle/>
          <a:p>
            <a:pPr marL="12700"/>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5</a:t>
            </a:r>
            <a:r>
              <a:rPr sz="1400" b="1" dirty="0" smtClean="0">
                <a:solidFill>
                  <a:srgbClr val="091D5D"/>
                </a:solidFill>
                <a:latin typeface="Arial"/>
                <a:cs typeface="Arial"/>
              </a:rPr>
              <a:t>:</a:t>
            </a:r>
            <a:r>
              <a:rPr lang="en-US" sz="1400" b="1" dirty="0" smtClean="0">
                <a:solidFill>
                  <a:srgbClr val="091D5D"/>
                </a:solidFill>
                <a:latin typeface="Arial"/>
                <a:cs typeface="Arial"/>
              </a:rPr>
              <a:t> View Summary Report Details</a:t>
            </a:r>
          </a:p>
          <a:p>
            <a:pPr marL="12700"/>
            <a:endParaRPr lang="en-US" sz="1200" b="1" dirty="0">
              <a:solidFill>
                <a:srgbClr val="091D5D"/>
              </a:solidFill>
              <a:latin typeface="Arial"/>
              <a:cs typeface="Arial"/>
            </a:endParaRPr>
          </a:p>
          <a:p>
            <a:pPr marL="12700"/>
            <a:r>
              <a:rPr lang="en-US" sz="1400" dirty="0" smtClean="0">
                <a:solidFill>
                  <a:srgbClr val="091D5D"/>
                </a:solidFill>
                <a:latin typeface="Arial"/>
                <a:cs typeface="Arial"/>
              </a:rPr>
              <a:t>Select the </a:t>
            </a:r>
            <a:r>
              <a:rPr lang="en-US" sz="1400" dirty="0">
                <a:solidFill>
                  <a:srgbClr val="091D5D"/>
                </a:solidFill>
                <a:latin typeface="Arial"/>
                <a:cs typeface="Arial"/>
              </a:rPr>
              <a:t> </a:t>
            </a:r>
            <a:r>
              <a:rPr lang="en-US" sz="1400" dirty="0" smtClean="0">
                <a:solidFill>
                  <a:srgbClr val="091D5D"/>
                </a:solidFill>
                <a:latin typeface="Arial"/>
                <a:cs typeface="Arial"/>
              </a:rPr>
              <a:t>      next to an individual to </a:t>
            </a:r>
            <a:r>
              <a:rPr lang="en-US" sz="1400" dirty="0">
                <a:solidFill>
                  <a:srgbClr val="091D5D"/>
                </a:solidFill>
                <a:latin typeface="Arial"/>
                <a:cs typeface="Arial"/>
              </a:rPr>
              <a:t>expand and view </a:t>
            </a:r>
            <a:r>
              <a:rPr lang="en-US" sz="1400" dirty="0" smtClean="0">
                <a:solidFill>
                  <a:srgbClr val="091D5D"/>
                </a:solidFill>
                <a:latin typeface="Arial"/>
                <a:cs typeface="Arial"/>
              </a:rPr>
              <a:t>Progress Summary details on the Reports page.  </a:t>
            </a:r>
            <a:endParaRPr lang="en-US" sz="1200" dirty="0">
              <a:solidFill>
                <a:prstClr val="black"/>
              </a:solidFill>
              <a:latin typeface="Arial"/>
              <a:cs typeface="Arial"/>
            </a:endParaRPr>
          </a:p>
          <a:p>
            <a:pPr marL="12700"/>
            <a:endParaRPr lang="en-US" sz="1400" dirty="0" smtClean="0">
              <a:solidFill>
                <a:srgbClr val="091D5D"/>
              </a:solidFill>
              <a:latin typeface="Arial"/>
              <a:cs typeface="Arial"/>
            </a:endParaRPr>
          </a:p>
        </p:txBody>
      </p:sp>
      <p:sp>
        <p:nvSpPr>
          <p:cNvPr id="26" name="object 26"/>
          <p:cNvSpPr txBox="1">
            <a:spLocks noGrp="1"/>
          </p:cNvSpPr>
          <p:nvPr>
            <p:ph type="sldNum" sz="quarter" idx="7"/>
          </p:nvPr>
        </p:nvSpPr>
        <p:spPr>
          <a:xfrm>
            <a:off x="8312404" y="6459108"/>
            <a:ext cx="307340" cy="123111"/>
          </a:xfrm>
          <a:prstGeom prst="rect">
            <a:avLst/>
          </a:prstGeom>
        </p:spPr>
        <p:txBody>
          <a:bodyPr vert="horz" wrap="square" lIns="0" tIns="0" rIns="0" bIns="0" rtlCol="0">
            <a:spAutoFit/>
          </a:bodyPr>
          <a:lstStyle/>
          <a:p>
            <a:pPr marL="110489"/>
            <a:fld id="{81D60167-4931-47E6-BA6A-407CBD079E47}" type="slidenum">
              <a:rPr sz="800" dirty="0">
                <a:latin typeface="+mn-lt"/>
              </a:rPr>
              <a:pPr marL="110489"/>
              <a:t>70</a:t>
            </a:fld>
            <a:endParaRPr sz="800" dirty="0">
              <a:latin typeface="+mn-lt"/>
            </a:endParaRPr>
          </a:p>
        </p:txBody>
      </p:sp>
      <p:grpSp>
        <p:nvGrpSpPr>
          <p:cNvPr id="50" name="Group 49"/>
          <p:cNvGrpSpPr/>
          <p:nvPr/>
        </p:nvGrpSpPr>
        <p:grpSpPr>
          <a:xfrm>
            <a:off x="1194435" y="1142999"/>
            <a:ext cx="6755130" cy="881000"/>
            <a:chOff x="1789176" y="1142999"/>
            <a:chExt cx="6755130" cy="881000"/>
          </a:xfrm>
        </p:grpSpPr>
        <p:grpSp>
          <p:nvGrpSpPr>
            <p:cNvPr id="51" name="Group 50"/>
            <p:cNvGrpSpPr/>
            <p:nvPr/>
          </p:nvGrpSpPr>
          <p:grpSpPr>
            <a:xfrm>
              <a:off x="1789176" y="1144524"/>
              <a:ext cx="982980" cy="879475"/>
              <a:chOff x="1789176" y="1144524"/>
              <a:chExt cx="982980" cy="879475"/>
            </a:xfrm>
          </p:grpSpPr>
          <p:sp>
            <p:nvSpPr>
              <p:cNvPr id="7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73" name="object 19"/>
              <p:cNvSpPr txBox="1"/>
              <p:nvPr/>
            </p:nvSpPr>
            <p:spPr>
              <a:xfrm>
                <a:off x="1828800" y="1144524"/>
                <a:ext cx="914400" cy="615553"/>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r>
                  <a:rPr lang="en-US" sz="1000" spc="-10" dirty="0" smtClean="0">
                    <a:solidFill>
                      <a:srgbClr val="1F497D"/>
                    </a:solidFill>
                    <a:latin typeface="Arial"/>
                    <a:cs typeface="Arial"/>
                  </a:rPr>
                  <a:t>Navigate to ISP Module and select “Reports”</a:t>
                </a:r>
              </a:p>
            </p:txBody>
          </p:sp>
        </p:grpSp>
        <p:grpSp>
          <p:nvGrpSpPr>
            <p:cNvPr id="52" name="Group 51"/>
            <p:cNvGrpSpPr/>
            <p:nvPr/>
          </p:nvGrpSpPr>
          <p:grpSpPr>
            <a:xfrm>
              <a:off x="2942082" y="1143000"/>
              <a:ext cx="990600" cy="879475"/>
              <a:chOff x="2971800" y="1143000"/>
              <a:chExt cx="990600" cy="879475"/>
            </a:xfrm>
            <a:noFill/>
          </p:grpSpPr>
          <p:sp>
            <p:nvSpPr>
              <p:cNvPr id="7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71" name="object 19"/>
              <p:cNvSpPr txBox="1"/>
              <p:nvPr/>
            </p:nvSpPr>
            <p:spPr>
              <a:xfrm>
                <a:off x="2971800" y="1143000"/>
                <a:ext cx="9906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5" dirty="0">
                    <a:solidFill>
                      <a:srgbClr val="1F497D"/>
                    </a:solidFill>
                    <a:latin typeface="Arial"/>
                    <a:cs typeface="Arial"/>
                  </a:rPr>
                  <a:t>Select </a:t>
                </a:r>
                <a:r>
                  <a:rPr lang="en-US" sz="1000" spc="-15" dirty="0" smtClean="0">
                    <a:solidFill>
                      <a:srgbClr val="1F497D"/>
                    </a:solidFill>
                    <a:latin typeface="Arial"/>
                    <a:cs typeface="Arial"/>
                  </a:rPr>
                  <a:t>“Progress Summary Report”</a:t>
                </a:r>
                <a:endParaRPr sz="1000" spc="-15" dirty="0">
                  <a:solidFill>
                    <a:srgbClr val="1F497D"/>
                  </a:solidFill>
                  <a:latin typeface="Arial"/>
                  <a:cs typeface="Arial"/>
                </a:endParaRPr>
              </a:p>
            </p:txBody>
          </p:sp>
        </p:grpSp>
        <p:grpSp>
          <p:nvGrpSpPr>
            <p:cNvPr id="53" name="Group 52"/>
            <p:cNvGrpSpPr/>
            <p:nvPr/>
          </p:nvGrpSpPr>
          <p:grpSpPr>
            <a:xfrm>
              <a:off x="4102608" y="1143000"/>
              <a:ext cx="982980" cy="879475"/>
              <a:chOff x="4075176" y="1143000"/>
              <a:chExt cx="982980" cy="879475"/>
            </a:xfrm>
          </p:grpSpPr>
          <p:sp>
            <p:nvSpPr>
              <p:cNvPr id="6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69" name="object 19"/>
              <p:cNvSpPr txBox="1"/>
              <p:nvPr/>
            </p:nvSpPr>
            <p:spPr>
              <a:xfrm>
                <a:off x="411480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search parameters</a:t>
                </a:r>
                <a:endParaRPr sz="1000" dirty="0">
                  <a:solidFill>
                    <a:prstClr val="black"/>
                  </a:solidFill>
                  <a:latin typeface="Arial"/>
                  <a:cs typeface="Arial"/>
                </a:endParaRPr>
              </a:p>
            </p:txBody>
          </p:sp>
        </p:grpSp>
        <p:grpSp>
          <p:nvGrpSpPr>
            <p:cNvPr id="54" name="Group 53"/>
            <p:cNvGrpSpPr/>
            <p:nvPr/>
          </p:nvGrpSpPr>
          <p:grpSpPr>
            <a:xfrm>
              <a:off x="5257038" y="1142999"/>
              <a:ext cx="982980" cy="879475"/>
              <a:chOff x="5218176" y="1143000"/>
              <a:chExt cx="982980" cy="879475"/>
            </a:xfrm>
            <a:noFill/>
          </p:grpSpPr>
          <p:sp>
            <p:nvSpPr>
              <p:cNvPr id="6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67" name="object 19"/>
              <p:cNvSpPr txBox="1"/>
              <p:nvPr/>
            </p:nvSpPr>
            <p:spPr>
              <a:xfrm>
                <a:off x="5257800" y="1143000"/>
                <a:ext cx="9144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“View Report”</a:t>
                </a:r>
              </a:p>
            </p:txBody>
          </p:sp>
        </p:grpSp>
        <p:grpSp>
          <p:nvGrpSpPr>
            <p:cNvPr id="55" name="Group 54"/>
            <p:cNvGrpSpPr/>
            <p:nvPr/>
          </p:nvGrpSpPr>
          <p:grpSpPr>
            <a:xfrm>
              <a:off x="6408420" y="1143000"/>
              <a:ext cx="982980" cy="879475"/>
              <a:chOff x="6408420" y="1143000"/>
              <a:chExt cx="982980" cy="879475"/>
            </a:xfrm>
          </p:grpSpPr>
          <p:sp>
            <p:nvSpPr>
              <p:cNvPr id="6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solidFill>
                    <a:prstClr val="black"/>
                  </a:solidFill>
                </a:endParaRPr>
              </a:p>
            </p:txBody>
          </p:sp>
          <p:sp>
            <p:nvSpPr>
              <p:cNvPr id="65" name="object 19"/>
              <p:cNvSpPr txBox="1"/>
              <p:nvPr/>
            </p:nvSpPr>
            <p:spPr>
              <a:xfrm>
                <a:off x="644271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spcAft>
                    <a:spcPts val="20"/>
                  </a:spcAft>
                </a:pPr>
                <a:r>
                  <a:rPr lang="en-US" sz="1000" spc="-10" dirty="0" smtClean="0">
                    <a:solidFill>
                      <a:srgbClr val="1F497D"/>
                    </a:solidFill>
                    <a:latin typeface="Arial"/>
                    <a:cs typeface="Arial"/>
                  </a:rPr>
                  <a:t>View Summary Report details</a:t>
                </a:r>
                <a:endParaRPr sz="1000" dirty="0">
                  <a:solidFill>
                    <a:prstClr val="black"/>
                  </a:solidFill>
                  <a:latin typeface="Arial"/>
                  <a:cs typeface="Arial"/>
                </a:endParaRPr>
              </a:p>
            </p:txBody>
          </p:sp>
        </p:grpSp>
        <p:cxnSp>
          <p:nvCxnSpPr>
            <p:cNvPr id="56" name="Straight Arrow Connector 55"/>
            <p:cNvCxnSpPr/>
            <p:nvPr/>
          </p:nvCxnSpPr>
          <p:spPr>
            <a:xfrm>
              <a:off x="2770632"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931158"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084064"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236970"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388352" y="1604664"/>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7561326" y="1142999"/>
              <a:ext cx="982980" cy="879475"/>
              <a:chOff x="6408420" y="1143000"/>
              <a:chExt cx="982980" cy="879475"/>
            </a:xfrm>
          </p:grpSpPr>
          <p:sp>
            <p:nvSpPr>
              <p:cNvPr id="6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63" name="object 19"/>
              <p:cNvSpPr txBox="1"/>
              <p:nvPr/>
            </p:nvSpPr>
            <p:spPr>
              <a:xfrm>
                <a:off x="6442710" y="1143000"/>
                <a:ext cx="914400" cy="615553"/>
              </a:xfrm>
              <a:prstGeom prst="rect">
                <a:avLst/>
              </a:prstGeom>
            </p:spPr>
            <p:txBody>
              <a:bodyPr vert="horz" wrap="square" lIns="0" tIns="0" rIns="0" bIns="0" rtlCol="0">
                <a:spAutoFit/>
              </a:bodyPr>
              <a:lstStyle/>
              <a:p>
                <a:pPr algn="ct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Print </a:t>
                </a:r>
                <a:r>
                  <a:rPr lang="en-US" sz="1000" spc="-10" dirty="0" smtClean="0">
                    <a:solidFill>
                      <a:srgbClr val="1F497D"/>
                    </a:solidFill>
                    <a:latin typeface="Arial"/>
                    <a:cs typeface="Arial"/>
                  </a:rPr>
                  <a:t>Progress Summary Report</a:t>
                </a:r>
                <a:endParaRPr lang="en-US" sz="1000" dirty="0">
                  <a:solidFill>
                    <a:prstClr val="black"/>
                  </a:solidFill>
                  <a:latin typeface="Arial"/>
                  <a:cs typeface="Arial"/>
                </a:endParaRPr>
              </a:p>
            </p:txBody>
          </p:sp>
        </p:grpSp>
      </p:grpSp>
      <p:sp>
        <p:nvSpPr>
          <p:cNvPr id="31" name="object 5"/>
          <p:cNvSpPr txBox="1">
            <a:spLocks/>
          </p:cNvSpPr>
          <p:nvPr/>
        </p:nvSpPr>
        <p:spPr>
          <a:xfrm>
            <a:off x="540385" y="304800"/>
            <a:ext cx="8063229" cy="369332"/>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pc="-5" dirty="0"/>
              <a:t>Scenario: Accessing the </a:t>
            </a:r>
            <a:r>
              <a:rPr lang="en-US" spc="-5" dirty="0" smtClean="0"/>
              <a:t>Progress Summary Report</a:t>
            </a:r>
            <a:endParaRPr lang="en-US" kern="0" spc="-5" dirty="0"/>
          </a:p>
        </p:txBody>
      </p:sp>
      <p:pic>
        <p:nvPicPr>
          <p:cNvPr id="36" name="Picture 35"/>
          <p:cNvPicPr>
            <a:picLocks noChangeAspect="1"/>
          </p:cNvPicPr>
          <p:nvPr/>
        </p:nvPicPr>
        <p:blipFill>
          <a:blip r:embed="rId8"/>
          <a:stretch>
            <a:fillRect/>
          </a:stretch>
        </p:blipFill>
        <p:spPr>
          <a:xfrm>
            <a:off x="1385905" y="2438400"/>
            <a:ext cx="276190" cy="285714"/>
          </a:xfrm>
          <a:prstGeom prst="rect">
            <a:avLst/>
          </a:prstGeom>
          <a:ln w="38100">
            <a:solidFill>
              <a:srgbClr val="00B0F0"/>
            </a:solidFill>
          </a:ln>
        </p:spPr>
      </p:pic>
      <p:cxnSp>
        <p:nvCxnSpPr>
          <p:cNvPr id="41" name="Straight Arrow Connector 40"/>
          <p:cNvCxnSpPr/>
          <p:nvPr/>
        </p:nvCxnSpPr>
        <p:spPr>
          <a:xfrm flipH="1">
            <a:off x="1143000" y="6123660"/>
            <a:ext cx="481015"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17460" y="6009360"/>
            <a:ext cx="211340" cy="2286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pic>
        <p:nvPicPr>
          <p:cNvPr id="43" name="Picture 42"/>
          <p:cNvPicPr>
            <a:picLocks noChangeAspect="1"/>
          </p:cNvPicPr>
          <p:nvPr/>
        </p:nvPicPr>
        <p:blipFill>
          <a:blip r:embed="rId8"/>
          <a:stretch>
            <a:fillRect/>
          </a:stretch>
        </p:blipFill>
        <p:spPr>
          <a:xfrm>
            <a:off x="819220" y="5962686"/>
            <a:ext cx="276190" cy="285714"/>
          </a:xfrm>
          <a:prstGeom prst="rect">
            <a:avLst/>
          </a:prstGeom>
          <a:ln w="38100">
            <a:solidFill>
              <a:srgbClr val="00B0F0"/>
            </a:solidFill>
          </a:ln>
        </p:spPr>
      </p:pic>
    </p:spTree>
    <p:extLst>
      <p:ext uri="{BB962C8B-B14F-4D97-AF65-F5344CB8AC3E}">
        <p14:creationId xmlns:p14="http://schemas.microsoft.com/office/powerpoint/2010/main" val="21414048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6" name="object 6"/>
          <p:cNvSpPr txBox="1"/>
          <p:nvPr/>
        </p:nvSpPr>
        <p:spPr>
          <a:xfrm>
            <a:off x="535940" y="2133600"/>
            <a:ext cx="7967345" cy="3847207"/>
          </a:xfrm>
          <a:prstGeom prst="rect">
            <a:avLst/>
          </a:prstGeom>
        </p:spPr>
        <p:txBody>
          <a:bodyPr vert="horz" wrap="square" lIns="0" tIns="0" rIns="0" bIns="0" rtlCol="0">
            <a:spAutoFit/>
          </a:bodyPr>
          <a:lstStyle/>
          <a:p>
            <a:pPr marL="12700"/>
            <a:r>
              <a:rPr sz="1400" b="1" spc="-5" dirty="0">
                <a:solidFill>
                  <a:srgbClr val="091D5D"/>
                </a:solidFill>
                <a:latin typeface="Arial"/>
                <a:cs typeface="Arial"/>
              </a:rPr>
              <a:t>S</a:t>
            </a:r>
            <a:r>
              <a:rPr sz="1400" b="1" dirty="0">
                <a:solidFill>
                  <a:srgbClr val="091D5D"/>
                </a:solidFill>
                <a:latin typeface="Arial"/>
                <a:cs typeface="Arial"/>
              </a:rPr>
              <a:t>t</a:t>
            </a:r>
            <a:r>
              <a:rPr sz="1400" b="1" spc="-5" dirty="0">
                <a:solidFill>
                  <a:srgbClr val="091D5D"/>
                </a:solidFill>
                <a:latin typeface="Arial"/>
                <a:cs typeface="Arial"/>
              </a:rPr>
              <a:t>e</a:t>
            </a:r>
            <a:r>
              <a:rPr sz="1400" b="1" dirty="0">
                <a:solidFill>
                  <a:srgbClr val="091D5D"/>
                </a:solidFill>
                <a:latin typeface="Arial"/>
                <a:cs typeface="Arial"/>
              </a:rPr>
              <a:t>p</a:t>
            </a:r>
            <a:r>
              <a:rPr sz="1400" b="1" spc="-25" dirty="0">
                <a:solidFill>
                  <a:srgbClr val="091D5D"/>
                </a:solidFill>
                <a:latin typeface="Arial"/>
                <a:cs typeface="Arial"/>
              </a:rPr>
              <a:t> </a:t>
            </a:r>
            <a:r>
              <a:rPr lang="en-US" sz="1400" b="1" spc="-5" dirty="0">
                <a:solidFill>
                  <a:srgbClr val="091D5D"/>
                </a:solidFill>
                <a:latin typeface="Arial"/>
                <a:cs typeface="Arial"/>
              </a:rPr>
              <a:t>6</a:t>
            </a:r>
            <a:r>
              <a:rPr sz="1400" b="1" dirty="0" smtClean="0">
                <a:solidFill>
                  <a:srgbClr val="091D5D"/>
                </a:solidFill>
                <a:latin typeface="Arial"/>
                <a:cs typeface="Arial"/>
              </a:rPr>
              <a:t>:</a:t>
            </a:r>
            <a:r>
              <a:rPr lang="en-US" sz="1400" b="1" dirty="0" smtClean="0">
                <a:solidFill>
                  <a:srgbClr val="091D5D"/>
                </a:solidFill>
                <a:latin typeface="Arial"/>
                <a:cs typeface="Arial"/>
              </a:rPr>
              <a:t> Print Progress Summary Report</a:t>
            </a:r>
          </a:p>
          <a:p>
            <a:pPr marL="12700"/>
            <a:endParaRPr lang="en-US" sz="1200" b="1" dirty="0">
              <a:solidFill>
                <a:srgbClr val="091D5D"/>
              </a:solidFill>
              <a:latin typeface="Arial"/>
              <a:cs typeface="Arial"/>
            </a:endParaRPr>
          </a:p>
          <a:p>
            <a:pPr marL="12700"/>
            <a:r>
              <a:rPr lang="en-US" sz="1400" dirty="0">
                <a:solidFill>
                  <a:srgbClr val="091D5D"/>
                </a:solidFill>
                <a:latin typeface="Arial"/>
                <a:cs typeface="Arial"/>
              </a:rPr>
              <a:t>To download and print the report, click the save icon and select either “PDF” or “</a:t>
            </a:r>
            <a:r>
              <a:rPr lang="en-US" sz="1400" dirty="0" smtClean="0">
                <a:solidFill>
                  <a:srgbClr val="091D5D"/>
                </a:solidFill>
                <a:latin typeface="Arial"/>
                <a:cs typeface="Arial"/>
              </a:rPr>
              <a:t>Word.”</a:t>
            </a:r>
            <a:endParaRPr lang="en-US" sz="1400" dirty="0">
              <a:solidFill>
                <a:srgbClr val="091D5D"/>
              </a:solidFill>
              <a:latin typeface="Arial"/>
              <a:cs typeface="Arial"/>
            </a:endParaRPr>
          </a:p>
          <a:p>
            <a:pPr marL="12700"/>
            <a:endParaRPr lang="en-US" sz="1400" spc="-5" dirty="0">
              <a:solidFill>
                <a:srgbClr val="091D5D"/>
              </a:solidFill>
              <a:latin typeface="Arial"/>
              <a:cs typeface="Arial"/>
            </a:endParaRPr>
          </a:p>
          <a:p>
            <a:pPr marL="12700"/>
            <a:endParaRPr lang="en-US" sz="1400" spc="-5" dirty="0" smtClean="0">
              <a:solidFill>
                <a:srgbClr val="091D5D"/>
              </a:solidFill>
              <a:latin typeface="Arial"/>
              <a:cs typeface="Arial"/>
            </a:endParaRPr>
          </a:p>
          <a:p>
            <a:pPr marL="12700"/>
            <a:endParaRPr lang="en-US" sz="1400" spc="-5" dirty="0">
              <a:solidFill>
                <a:srgbClr val="091D5D"/>
              </a:solidFill>
              <a:latin typeface="Arial"/>
              <a:cs typeface="Arial"/>
            </a:endParaRPr>
          </a:p>
          <a:p>
            <a:pPr marL="12700"/>
            <a:endParaRPr lang="en-US" sz="1400" spc="-5" dirty="0" smtClean="0">
              <a:solidFill>
                <a:srgbClr val="091D5D"/>
              </a:solidFill>
              <a:latin typeface="Arial"/>
              <a:cs typeface="Arial"/>
            </a:endParaRPr>
          </a:p>
          <a:p>
            <a:pPr marL="12700"/>
            <a:endParaRPr lang="en-US" sz="1400" spc="-5" dirty="0">
              <a:solidFill>
                <a:srgbClr val="091D5D"/>
              </a:solidFill>
              <a:latin typeface="Arial"/>
              <a:cs typeface="Arial"/>
            </a:endParaRPr>
          </a:p>
          <a:p>
            <a:pPr marL="12700"/>
            <a:endParaRPr lang="en-US" sz="1400" spc="-5" dirty="0" smtClean="0">
              <a:solidFill>
                <a:srgbClr val="091D5D"/>
              </a:solidFill>
              <a:latin typeface="Arial"/>
              <a:cs typeface="Arial"/>
            </a:endParaRPr>
          </a:p>
          <a:p>
            <a:pPr marL="12700"/>
            <a:endParaRPr lang="en-US" sz="1400" spc="-5" dirty="0">
              <a:solidFill>
                <a:srgbClr val="091D5D"/>
              </a:solidFill>
              <a:latin typeface="Arial"/>
              <a:cs typeface="Arial"/>
            </a:endParaRPr>
          </a:p>
          <a:p>
            <a:pPr marL="12700"/>
            <a:endParaRPr lang="en-US" sz="1400" spc="-5" dirty="0" smtClean="0">
              <a:solidFill>
                <a:srgbClr val="091D5D"/>
              </a:solidFill>
              <a:latin typeface="Arial"/>
              <a:cs typeface="Arial"/>
            </a:endParaRPr>
          </a:p>
          <a:p>
            <a:pPr marL="12700"/>
            <a:endParaRPr lang="en-US" sz="1400" spc="-5" dirty="0">
              <a:solidFill>
                <a:srgbClr val="091D5D"/>
              </a:solidFill>
              <a:latin typeface="Arial"/>
              <a:cs typeface="Arial"/>
            </a:endParaRPr>
          </a:p>
          <a:p>
            <a:pPr marL="12700"/>
            <a:endParaRPr lang="en-US" sz="1400" spc="-5" dirty="0" smtClean="0">
              <a:solidFill>
                <a:srgbClr val="091D5D"/>
              </a:solidFill>
              <a:latin typeface="Arial"/>
              <a:cs typeface="Arial"/>
            </a:endParaRPr>
          </a:p>
          <a:p>
            <a:pPr marL="12700"/>
            <a:endParaRPr lang="en-US" sz="1400" spc="-5" dirty="0">
              <a:solidFill>
                <a:srgbClr val="091D5D"/>
              </a:solidFill>
              <a:latin typeface="Arial"/>
              <a:cs typeface="Arial"/>
            </a:endParaRPr>
          </a:p>
          <a:p>
            <a:pPr marL="12700"/>
            <a:endParaRPr lang="en-US" sz="1400" spc="-5" dirty="0" smtClean="0">
              <a:solidFill>
                <a:srgbClr val="091D5D"/>
              </a:solidFill>
              <a:latin typeface="Arial"/>
              <a:cs typeface="Arial"/>
            </a:endParaRPr>
          </a:p>
          <a:p>
            <a:pPr marL="12700"/>
            <a:endParaRPr lang="en-US" sz="1200" spc="-5" dirty="0" smtClean="0">
              <a:solidFill>
                <a:srgbClr val="091D5D"/>
              </a:solidFill>
              <a:latin typeface="Arial"/>
              <a:cs typeface="Arial"/>
            </a:endParaRPr>
          </a:p>
          <a:p>
            <a:pPr marL="12700"/>
            <a:r>
              <a:rPr lang="en-US" sz="1400" spc="-5" dirty="0" smtClean="0">
                <a:solidFill>
                  <a:srgbClr val="091D5D"/>
                </a:solidFill>
                <a:latin typeface="Arial"/>
                <a:cs typeface="Arial"/>
              </a:rPr>
              <a:t>Please note, the PDF will print the exact image that is displayed on the Reports page.  If the Progress Summary Report is shown with the expanded information, that will be printed.</a:t>
            </a:r>
            <a:r>
              <a:rPr sz="1400" spc="-5" dirty="0" smtClean="0">
                <a:solidFill>
                  <a:srgbClr val="091D5D"/>
                </a:solidFill>
                <a:latin typeface="Arial"/>
                <a:cs typeface="Arial"/>
              </a:rPr>
              <a:t> </a:t>
            </a:r>
            <a:endParaRPr lang="en-US" sz="1200" dirty="0">
              <a:solidFill>
                <a:prstClr val="black"/>
              </a:solidFill>
              <a:latin typeface="Arial"/>
              <a:cs typeface="Arial"/>
            </a:endParaRPr>
          </a:p>
        </p:txBody>
      </p:sp>
      <p:sp>
        <p:nvSpPr>
          <p:cNvPr id="26" name="object 26"/>
          <p:cNvSpPr txBox="1">
            <a:spLocks noGrp="1"/>
          </p:cNvSpPr>
          <p:nvPr>
            <p:ph type="sldNum" sz="quarter" idx="7"/>
          </p:nvPr>
        </p:nvSpPr>
        <p:spPr>
          <a:xfrm>
            <a:off x="8312404" y="6459108"/>
            <a:ext cx="307340" cy="123111"/>
          </a:xfrm>
          <a:prstGeom prst="rect">
            <a:avLst/>
          </a:prstGeom>
        </p:spPr>
        <p:txBody>
          <a:bodyPr vert="horz" wrap="square" lIns="0" tIns="0" rIns="0" bIns="0" rtlCol="0">
            <a:spAutoFit/>
          </a:bodyPr>
          <a:lstStyle/>
          <a:p>
            <a:pPr marL="110489"/>
            <a:fld id="{81D60167-4931-47E6-BA6A-407CBD079E47}" type="slidenum">
              <a:rPr sz="800" dirty="0">
                <a:latin typeface="+mn-lt"/>
                <a:cs typeface="Arial" panose="020B0604020202020204" pitchFamily="34" charset="0"/>
              </a:rPr>
              <a:pPr marL="110489"/>
              <a:t>71</a:t>
            </a:fld>
            <a:endParaRPr sz="800" dirty="0">
              <a:latin typeface="+mn-lt"/>
              <a:cs typeface="Arial" panose="020B0604020202020204" pitchFamily="34" charset="0"/>
            </a:endParaRPr>
          </a:p>
        </p:txBody>
      </p:sp>
      <p:grpSp>
        <p:nvGrpSpPr>
          <p:cNvPr id="50" name="Group 49"/>
          <p:cNvGrpSpPr/>
          <p:nvPr/>
        </p:nvGrpSpPr>
        <p:grpSpPr>
          <a:xfrm>
            <a:off x="1194435" y="1142999"/>
            <a:ext cx="6755130" cy="881000"/>
            <a:chOff x="1789176" y="1142999"/>
            <a:chExt cx="6755130" cy="881000"/>
          </a:xfrm>
        </p:grpSpPr>
        <p:grpSp>
          <p:nvGrpSpPr>
            <p:cNvPr id="51" name="Group 50"/>
            <p:cNvGrpSpPr/>
            <p:nvPr/>
          </p:nvGrpSpPr>
          <p:grpSpPr>
            <a:xfrm>
              <a:off x="1789176" y="1144524"/>
              <a:ext cx="982980" cy="879475"/>
              <a:chOff x="1789176" y="1144524"/>
              <a:chExt cx="982980" cy="879475"/>
            </a:xfrm>
          </p:grpSpPr>
          <p:sp>
            <p:nvSpPr>
              <p:cNvPr id="7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73" name="object 19"/>
              <p:cNvSpPr txBox="1"/>
              <p:nvPr/>
            </p:nvSpPr>
            <p:spPr>
              <a:xfrm>
                <a:off x="1828800" y="1144524"/>
                <a:ext cx="914400" cy="615553"/>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r>
                  <a:rPr lang="en-US" sz="1000" spc="-10" dirty="0" smtClean="0">
                    <a:solidFill>
                      <a:srgbClr val="1F497D"/>
                    </a:solidFill>
                    <a:latin typeface="Arial"/>
                    <a:cs typeface="Arial"/>
                  </a:rPr>
                  <a:t>Navigate to ISP Module and select “Reports”</a:t>
                </a:r>
              </a:p>
            </p:txBody>
          </p:sp>
        </p:grpSp>
        <p:grpSp>
          <p:nvGrpSpPr>
            <p:cNvPr id="52" name="Group 51"/>
            <p:cNvGrpSpPr/>
            <p:nvPr/>
          </p:nvGrpSpPr>
          <p:grpSpPr>
            <a:xfrm>
              <a:off x="2942082" y="1143000"/>
              <a:ext cx="990600" cy="879475"/>
              <a:chOff x="2971800" y="1143000"/>
              <a:chExt cx="990600" cy="879475"/>
            </a:xfrm>
            <a:noFill/>
          </p:grpSpPr>
          <p:sp>
            <p:nvSpPr>
              <p:cNvPr id="7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71" name="object 19"/>
              <p:cNvSpPr txBox="1"/>
              <p:nvPr/>
            </p:nvSpPr>
            <p:spPr>
              <a:xfrm>
                <a:off x="2971800" y="1143000"/>
                <a:ext cx="9906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r>
                  <a:rPr lang="en-US" sz="1000" spc="-15" dirty="0">
                    <a:solidFill>
                      <a:srgbClr val="1F497D"/>
                    </a:solidFill>
                    <a:latin typeface="Arial"/>
                    <a:cs typeface="Arial"/>
                  </a:rPr>
                  <a:t>Select </a:t>
                </a:r>
                <a:r>
                  <a:rPr lang="en-US" sz="1000" spc="-15" dirty="0" smtClean="0">
                    <a:solidFill>
                      <a:srgbClr val="1F497D"/>
                    </a:solidFill>
                    <a:latin typeface="Arial"/>
                    <a:cs typeface="Arial"/>
                  </a:rPr>
                  <a:t>“Progress Summary Report”</a:t>
                </a:r>
                <a:endParaRPr sz="1000" spc="-15" dirty="0">
                  <a:solidFill>
                    <a:srgbClr val="1F497D"/>
                  </a:solidFill>
                  <a:latin typeface="Arial"/>
                  <a:cs typeface="Arial"/>
                </a:endParaRPr>
              </a:p>
            </p:txBody>
          </p:sp>
        </p:grpSp>
        <p:grpSp>
          <p:nvGrpSpPr>
            <p:cNvPr id="53" name="Group 52"/>
            <p:cNvGrpSpPr/>
            <p:nvPr/>
          </p:nvGrpSpPr>
          <p:grpSpPr>
            <a:xfrm>
              <a:off x="4102608" y="1143000"/>
              <a:ext cx="982980" cy="879475"/>
              <a:chOff x="4075176" y="1143000"/>
              <a:chExt cx="982980" cy="879475"/>
            </a:xfrm>
          </p:grpSpPr>
          <p:sp>
            <p:nvSpPr>
              <p:cNvPr id="6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solidFill>
                    <a:prstClr val="black"/>
                  </a:solidFill>
                </a:endParaRPr>
              </a:p>
            </p:txBody>
          </p:sp>
          <p:sp>
            <p:nvSpPr>
              <p:cNvPr id="69" name="object 19"/>
              <p:cNvSpPr txBox="1"/>
              <p:nvPr/>
            </p:nvSpPr>
            <p:spPr>
              <a:xfrm>
                <a:off x="411480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search parameters</a:t>
                </a:r>
                <a:endParaRPr sz="1000" dirty="0">
                  <a:solidFill>
                    <a:prstClr val="black"/>
                  </a:solidFill>
                  <a:latin typeface="Arial"/>
                  <a:cs typeface="Arial"/>
                </a:endParaRPr>
              </a:p>
            </p:txBody>
          </p:sp>
        </p:grpSp>
        <p:grpSp>
          <p:nvGrpSpPr>
            <p:cNvPr id="54" name="Group 53"/>
            <p:cNvGrpSpPr/>
            <p:nvPr/>
          </p:nvGrpSpPr>
          <p:grpSpPr>
            <a:xfrm>
              <a:off x="5257038" y="1142999"/>
              <a:ext cx="982980" cy="879475"/>
              <a:chOff x="5218176" y="1143000"/>
              <a:chExt cx="982980" cy="879475"/>
            </a:xfrm>
            <a:noFill/>
          </p:grpSpPr>
          <p:sp>
            <p:nvSpPr>
              <p:cNvPr id="6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solidFill>
                    <a:prstClr val="black"/>
                  </a:solidFill>
                </a:endParaRPr>
              </a:p>
            </p:txBody>
          </p:sp>
          <p:sp>
            <p:nvSpPr>
              <p:cNvPr id="67" name="object 19"/>
              <p:cNvSpPr txBox="1"/>
              <p:nvPr/>
            </p:nvSpPr>
            <p:spPr>
              <a:xfrm>
                <a:off x="5257800" y="1143000"/>
                <a:ext cx="914400" cy="461665"/>
              </a:xfrm>
              <a:prstGeom prst="rect">
                <a:avLst/>
              </a:prstGeom>
              <a:grpFill/>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endParaRPr lang="en-US" sz="1000" b="1" i="1" spc="-10" dirty="0" smtClean="0">
                  <a:solidFill>
                    <a:srgbClr val="1F497D"/>
                  </a:solidFill>
                  <a:latin typeface="Arial"/>
                  <a:cs typeface="Arial"/>
                </a:endParaRPr>
              </a:p>
              <a:p>
                <a:pPr algn="ctr"/>
                <a:r>
                  <a:rPr lang="en-US" sz="1000" spc="-10" dirty="0" smtClean="0">
                    <a:solidFill>
                      <a:srgbClr val="1F497D"/>
                    </a:solidFill>
                    <a:latin typeface="Arial"/>
                    <a:cs typeface="Arial"/>
                  </a:rPr>
                  <a:t>Select “View Report”</a:t>
                </a:r>
              </a:p>
            </p:txBody>
          </p:sp>
        </p:grpSp>
        <p:grpSp>
          <p:nvGrpSpPr>
            <p:cNvPr id="55" name="Group 54"/>
            <p:cNvGrpSpPr/>
            <p:nvPr/>
          </p:nvGrpSpPr>
          <p:grpSpPr>
            <a:xfrm>
              <a:off x="6408420" y="1143000"/>
              <a:ext cx="982980" cy="879475"/>
              <a:chOff x="6408420" y="1143000"/>
              <a:chExt cx="982980" cy="879475"/>
            </a:xfrm>
          </p:grpSpPr>
          <p:sp>
            <p:nvSpPr>
              <p:cNvPr id="6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solidFill>
                    <a:prstClr val="black"/>
                  </a:solidFill>
                </a:endParaRPr>
              </a:p>
            </p:txBody>
          </p:sp>
          <p:sp>
            <p:nvSpPr>
              <p:cNvPr id="65" name="object 19"/>
              <p:cNvSpPr txBox="1"/>
              <p:nvPr/>
            </p:nvSpPr>
            <p:spPr>
              <a:xfrm>
                <a:off x="6442710" y="1143000"/>
                <a:ext cx="914400" cy="461665"/>
              </a:xfrm>
              <a:prstGeom prst="rect">
                <a:avLst/>
              </a:prstGeom>
            </p:spPr>
            <p:txBody>
              <a:bodyPr vert="horz" wrap="square" lIns="0" tIns="0" rIns="0" bIns="0" rtlCol="0">
                <a:spAutoFit/>
              </a:bodyPr>
              <a:lstStyle/>
              <a:p>
                <a:pPr algn="ct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spc="-10" dirty="0" smtClean="0">
                  <a:solidFill>
                    <a:srgbClr val="1F497D"/>
                  </a:solidFill>
                  <a:latin typeface="Arial"/>
                  <a:cs typeface="Arial"/>
                </a:endParaRPr>
              </a:p>
              <a:p>
                <a:pPr algn="ctr">
                  <a:spcAft>
                    <a:spcPts val="20"/>
                  </a:spcAft>
                </a:pPr>
                <a:r>
                  <a:rPr lang="en-US" sz="1000" spc="-10" dirty="0" smtClean="0">
                    <a:solidFill>
                      <a:srgbClr val="1F497D"/>
                    </a:solidFill>
                    <a:latin typeface="Arial"/>
                    <a:cs typeface="Arial"/>
                  </a:rPr>
                  <a:t>View Summary Report details</a:t>
                </a:r>
                <a:endParaRPr sz="1000" dirty="0">
                  <a:solidFill>
                    <a:prstClr val="black"/>
                  </a:solidFill>
                  <a:latin typeface="Arial"/>
                  <a:cs typeface="Arial"/>
                </a:endParaRPr>
              </a:p>
            </p:txBody>
          </p:sp>
        </p:grpSp>
        <p:cxnSp>
          <p:nvCxnSpPr>
            <p:cNvPr id="56" name="Straight Arrow Connector 55"/>
            <p:cNvCxnSpPr/>
            <p:nvPr/>
          </p:nvCxnSpPr>
          <p:spPr>
            <a:xfrm>
              <a:off x="2770632"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931158"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084064"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236970" y="1604665"/>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388352" y="1604664"/>
              <a:ext cx="1729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7561326" y="1142999"/>
              <a:ext cx="982980" cy="879475"/>
              <a:chOff x="6408420" y="1143000"/>
              <a:chExt cx="982980" cy="879475"/>
            </a:xfrm>
          </p:grpSpPr>
          <p:sp>
            <p:nvSpPr>
              <p:cNvPr id="6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solidFill>
                    <a:prstClr val="black"/>
                  </a:solidFill>
                </a:endParaRPr>
              </a:p>
            </p:txBody>
          </p:sp>
          <p:sp>
            <p:nvSpPr>
              <p:cNvPr id="63" name="object 19"/>
              <p:cNvSpPr txBox="1"/>
              <p:nvPr/>
            </p:nvSpPr>
            <p:spPr>
              <a:xfrm>
                <a:off x="6442710" y="1143000"/>
                <a:ext cx="914400" cy="615553"/>
              </a:xfrm>
              <a:prstGeom prst="rect">
                <a:avLst/>
              </a:prstGeom>
            </p:spPr>
            <p:txBody>
              <a:bodyPr vert="horz" wrap="square" lIns="0" tIns="0" rIns="0" bIns="0" rtlCol="0">
                <a:spAutoFit/>
              </a:bodyPr>
              <a:lstStyle/>
              <a:p>
                <a:pPr algn="ct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spcAft>
                    <a:spcPts val="20"/>
                  </a:spcAft>
                </a:pPr>
                <a:r>
                  <a:rPr lang="en-US" sz="1000" spc="-10" dirty="0">
                    <a:solidFill>
                      <a:srgbClr val="1F497D"/>
                    </a:solidFill>
                    <a:latin typeface="Arial"/>
                    <a:cs typeface="Arial"/>
                  </a:rPr>
                  <a:t>Print </a:t>
                </a:r>
                <a:r>
                  <a:rPr lang="en-US" sz="1000" spc="-10" dirty="0" smtClean="0">
                    <a:solidFill>
                      <a:srgbClr val="1F497D"/>
                    </a:solidFill>
                    <a:latin typeface="Arial"/>
                    <a:cs typeface="Arial"/>
                  </a:rPr>
                  <a:t>Progress Summary Report</a:t>
                </a:r>
                <a:endParaRPr lang="en-US" sz="1000" dirty="0">
                  <a:solidFill>
                    <a:prstClr val="black"/>
                  </a:solidFill>
                  <a:latin typeface="Arial"/>
                  <a:cs typeface="Arial"/>
                </a:endParaRPr>
              </a:p>
            </p:txBody>
          </p:sp>
        </p:grpSp>
      </p:grpSp>
      <p:sp>
        <p:nvSpPr>
          <p:cNvPr id="31" name="object 5"/>
          <p:cNvSpPr txBox="1">
            <a:spLocks/>
          </p:cNvSpPr>
          <p:nvPr/>
        </p:nvSpPr>
        <p:spPr>
          <a:xfrm>
            <a:off x="540385" y="304800"/>
            <a:ext cx="8063229" cy="369332"/>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spc="-5" dirty="0"/>
              <a:t>Scenario: Accessing the </a:t>
            </a:r>
            <a:r>
              <a:rPr lang="en-US" spc="-5" dirty="0" smtClean="0"/>
              <a:t>Progress Summary Report</a:t>
            </a:r>
            <a:endParaRPr lang="en-US" kern="0" spc="-5"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3886200"/>
            <a:ext cx="8686800" cy="1388853"/>
          </a:xfrm>
          <a:prstGeom prst="rect">
            <a:avLst/>
          </a:prstGeom>
          <a:ln>
            <a:solidFill>
              <a:schemeClr val="tx1"/>
            </a:solidFill>
          </a:ln>
        </p:spPr>
      </p:pic>
      <p:sp>
        <p:nvSpPr>
          <p:cNvPr id="39" name="Rectangle 38"/>
          <p:cNvSpPr/>
          <p:nvPr/>
        </p:nvSpPr>
        <p:spPr>
          <a:xfrm>
            <a:off x="3886200" y="3951983"/>
            <a:ext cx="381000" cy="25627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pic>
        <p:nvPicPr>
          <p:cNvPr id="40" name="Picture 39"/>
          <p:cNvPicPr>
            <a:picLocks noChangeAspect="1"/>
          </p:cNvPicPr>
          <p:nvPr/>
        </p:nvPicPr>
        <p:blipFill>
          <a:blip r:embed="rId4"/>
          <a:stretch>
            <a:fillRect/>
          </a:stretch>
        </p:blipFill>
        <p:spPr>
          <a:xfrm>
            <a:off x="5053047" y="3733800"/>
            <a:ext cx="561905" cy="409524"/>
          </a:xfrm>
          <a:prstGeom prst="rect">
            <a:avLst/>
          </a:prstGeom>
          <a:ln w="38100">
            <a:solidFill>
              <a:srgbClr val="00B0F0"/>
            </a:solidFill>
          </a:ln>
        </p:spPr>
      </p:pic>
      <p:cxnSp>
        <p:nvCxnSpPr>
          <p:cNvPr id="41" name="Straight Arrow Connector 40"/>
          <p:cNvCxnSpPr/>
          <p:nvPr/>
        </p:nvCxnSpPr>
        <p:spPr>
          <a:xfrm>
            <a:off x="4283993" y="4038600"/>
            <a:ext cx="669007"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1258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22655">
              <a:lnSpc>
                <a:spcPct val="100000"/>
              </a:lnSpc>
            </a:pPr>
            <a:r>
              <a:rPr lang="en-US" spc="-5" dirty="0" smtClean="0"/>
              <a:t>Chapter</a:t>
            </a:r>
            <a:r>
              <a:rPr spc="10" dirty="0" smtClean="0"/>
              <a:t> </a:t>
            </a:r>
            <a:r>
              <a:rPr lang="en-US" dirty="0"/>
              <a:t>4</a:t>
            </a:r>
            <a:r>
              <a:rPr dirty="0" smtClean="0"/>
              <a:t> </a:t>
            </a:r>
            <a:r>
              <a:rPr spc="-5" dirty="0"/>
              <a:t>Su</a:t>
            </a:r>
            <a:r>
              <a:rPr dirty="0"/>
              <a:t>mm</a:t>
            </a:r>
            <a:r>
              <a:rPr spc="-5" dirty="0"/>
              <a:t>a</a:t>
            </a:r>
            <a:r>
              <a:rPr dirty="0"/>
              <a:t>ry</a:t>
            </a:r>
          </a:p>
        </p:txBody>
      </p:sp>
      <p:sp>
        <p:nvSpPr>
          <p:cNvPr id="4" name="object 4"/>
          <p:cNvSpPr txBox="1"/>
          <p:nvPr/>
        </p:nvSpPr>
        <p:spPr>
          <a:xfrm>
            <a:off x="535940" y="1118455"/>
            <a:ext cx="5560060" cy="569387"/>
          </a:xfrm>
          <a:prstGeom prst="rect">
            <a:avLst/>
          </a:prstGeom>
        </p:spPr>
        <p:txBody>
          <a:bodyPr vert="horz" wrap="square" lIns="0" tIns="0" rIns="0" bIns="0" rtlCol="0">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10" dirty="0">
                <a:solidFill>
                  <a:srgbClr val="091D5D"/>
                </a:solidFill>
                <a:latin typeface="Arial"/>
                <a:cs typeface="Arial"/>
              </a:rPr>
              <a:t>c</a:t>
            </a:r>
            <a:r>
              <a:rPr sz="1600" b="1" spc="-15" dirty="0">
                <a:solidFill>
                  <a:srgbClr val="091D5D"/>
                </a:solidFill>
                <a:latin typeface="Arial"/>
                <a:cs typeface="Arial"/>
              </a:rPr>
              <a:t>o</a:t>
            </a:r>
            <a:r>
              <a:rPr sz="1600" b="1" spc="-50" dirty="0">
                <a:solidFill>
                  <a:srgbClr val="091D5D"/>
                </a:solidFill>
                <a:latin typeface="Arial"/>
                <a:cs typeface="Arial"/>
              </a:rPr>
              <a:t>v</a:t>
            </a:r>
            <a:r>
              <a:rPr sz="1600" b="1" spc="-10" dirty="0">
                <a:solidFill>
                  <a:srgbClr val="091D5D"/>
                </a:solidFill>
                <a:latin typeface="Arial"/>
                <a:cs typeface="Arial"/>
              </a:rPr>
              <a:t>ere</a:t>
            </a:r>
            <a:r>
              <a:rPr sz="1600" b="1" spc="-15" dirty="0">
                <a:solidFill>
                  <a:srgbClr val="091D5D"/>
                </a:solidFill>
                <a:latin typeface="Arial"/>
                <a:cs typeface="Arial"/>
              </a:rPr>
              <a:t>d</a:t>
            </a:r>
            <a:r>
              <a:rPr sz="1600" b="1" spc="-10" dirty="0">
                <a:solidFill>
                  <a:srgbClr val="091D5D"/>
                </a:solidFill>
                <a:latin typeface="Arial"/>
                <a:cs typeface="Arial"/>
              </a:rPr>
              <a:t>:</a:t>
            </a:r>
            <a:endParaRPr sz="16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600" spc="-10" dirty="0" smtClean="0">
                <a:solidFill>
                  <a:srgbClr val="091D5D"/>
                </a:solidFill>
                <a:latin typeface="Arial"/>
                <a:cs typeface="Arial"/>
              </a:rPr>
              <a:t>Accessing Progress Summary Report</a:t>
            </a:r>
            <a:endParaRPr lang="en-US" sz="1600" spc="-10" dirty="0">
              <a:solidFill>
                <a:srgbClr val="091D5D"/>
              </a:solidFill>
              <a:latin typeface="Arial"/>
              <a:cs typeface="Arial"/>
            </a:endParaRPr>
          </a:p>
        </p:txBody>
      </p:sp>
      <p:sp>
        <p:nvSpPr>
          <p:cNvPr id="7" name="Slide Number Placeholder 6"/>
          <p:cNvSpPr>
            <a:spLocks noGrp="1"/>
          </p:cNvSpPr>
          <p:nvPr>
            <p:ph type="sldNum" sz="quarter" idx="4"/>
          </p:nvPr>
        </p:nvSpPr>
        <p:spPr/>
        <p:txBody>
          <a:bodyPr/>
          <a:lstStyle/>
          <a:p>
            <a:pPr algn="r"/>
            <a:fld id="{93CA38EC-34E5-412A-90B1-E05B44BCB646}" type="slidenum">
              <a:rPr lang="en-US" smtClean="0"/>
              <a:pPr algn="r"/>
              <a:t>72</a:t>
            </a:fld>
            <a:endParaRPr lang="en-US" dirty="0"/>
          </a:p>
        </p:txBody>
      </p:sp>
    </p:spTree>
    <p:extLst>
      <p:ext uri="{BB962C8B-B14F-4D97-AF65-F5344CB8AC3E}">
        <p14:creationId xmlns:p14="http://schemas.microsoft.com/office/powerpoint/2010/main" val="2465141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29316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90" y="1590"/>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3" name="object 3"/>
          <p:cNvSpPr txBox="1">
            <a:spLocks noGrp="1"/>
          </p:cNvSpPr>
          <p:nvPr>
            <p:ph type="title"/>
          </p:nvPr>
        </p:nvSpPr>
        <p:spPr>
          <a:xfrm>
            <a:off x="540387" y="280066"/>
            <a:ext cx="8063229" cy="369332"/>
          </a:xfrm>
          <a:prstGeom prst="rect">
            <a:avLst/>
          </a:prstGeom>
        </p:spPr>
        <p:txBody>
          <a:bodyPr vert="horz" wrap="square" lIns="0" tIns="0" rIns="0" bIns="0" rtlCol="0">
            <a:spAutoFit/>
          </a:bodyPr>
          <a:lstStyle/>
          <a:p>
            <a:pPr marL="998855"/>
            <a:r>
              <a:rPr lang="en-US" spc="-5" dirty="0"/>
              <a:t>Timeline  for Completion </a:t>
            </a:r>
            <a:r>
              <a:rPr lang="en-US" spc="-5"/>
              <a:t>of </a:t>
            </a:r>
            <a:r>
              <a:rPr lang="en-US" spc="-5" smtClean="0"/>
              <a:t>Progress Summary </a:t>
            </a:r>
            <a:endParaRPr spc="-5" dirty="0"/>
          </a:p>
        </p:txBody>
      </p:sp>
      <p:grpSp>
        <p:nvGrpSpPr>
          <p:cNvPr id="9" name="Group 8"/>
          <p:cNvGrpSpPr/>
          <p:nvPr/>
        </p:nvGrpSpPr>
        <p:grpSpPr>
          <a:xfrm>
            <a:off x="762002" y="2743200"/>
            <a:ext cx="7487383" cy="3872460"/>
            <a:chOff x="1066800" y="3069070"/>
            <a:chExt cx="7067550" cy="3781425"/>
          </a:xfrm>
        </p:grpSpPr>
        <p:pic>
          <p:nvPicPr>
            <p:cNvPr id="11" name="Picture 57" descr="C:\Users\JPROIE~1\AppData\Local\Temp\SNAGHTML4237b11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069070"/>
              <a:ext cx="7067550" cy="37814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stretch>
              <a:fillRect/>
            </a:stretch>
          </p:blipFill>
          <p:spPr>
            <a:xfrm>
              <a:off x="1479424" y="6709208"/>
              <a:ext cx="73152" cy="87782"/>
            </a:xfrm>
            <a:prstGeom prst="rect">
              <a:avLst/>
            </a:prstGeom>
          </p:spPr>
        </p:pic>
        <p:pic>
          <p:nvPicPr>
            <p:cNvPr id="13" name="Picture 12"/>
            <p:cNvPicPr>
              <a:picLocks noChangeAspect="1"/>
            </p:cNvPicPr>
            <p:nvPr/>
          </p:nvPicPr>
          <p:blipFill>
            <a:blip r:embed="rId8"/>
            <a:stretch>
              <a:fillRect/>
            </a:stretch>
          </p:blipFill>
          <p:spPr>
            <a:xfrm>
              <a:off x="1476376" y="6054385"/>
              <a:ext cx="73152" cy="87782"/>
            </a:xfrm>
            <a:prstGeom prst="rect">
              <a:avLst/>
            </a:prstGeom>
          </p:spPr>
        </p:pic>
        <p:pic>
          <p:nvPicPr>
            <p:cNvPr id="14" name="Picture 13"/>
            <p:cNvPicPr>
              <a:picLocks noChangeAspect="1"/>
            </p:cNvPicPr>
            <p:nvPr/>
          </p:nvPicPr>
          <p:blipFill>
            <a:blip r:embed="rId8"/>
            <a:stretch>
              <a:fillRect/>
            </a:stretch>
          </p:blipFill>
          <p:spPr>
            <a:xfrm>
              <a:off x="1476376" y="5399562"/>
              <a:ext cx="73152" cy="87782"/>
            </a:xfrm>
            <a:prstGeom prst="rect">
              <a:avLst/>
            </a:prstGeom>
          </p:spPr>
        </p:pic>
        <p:pic>
          <p:nvPicPr>
            <p:cNvPr id="15" name="Picture 14"/>
            <p:cNvPicPr>
              <a:picLocks noChangeAspect="1"/>
            </p:cNvPicPr>
            <p:nvPr/>
          </p:nvPicPr>
          <p:blipFill>
            <a:blip r:embed="rId8"/>
            <a:stretch>
              <a:fillRect/>
            </a:stretch>
          </p:blipFill>
          <p:spPr>
            <a:xfrm>
              <a:off x="1476376" y="4603452"/>
              <a:ext cx="73152" cy="87782"/>
            </a:xfrm>
            <a:prstGeom prst="rect">
              <a:avLst/>
            </a:prstGeom>
          </p:spPr>
        </p:pic>
        <p:pic>
          <p:nvPicPr>
            <p:cNvPr id="16" name="Picture 15"/>
            <p:cNvPicPr>
              <a:picLocks noChangeAspect="1"/>
            </p:cNvPicPr>
            <p:nvPr/>
          </p:nvPicPr>
          <p:blipFill>
            <a:blip r:embed="rId8"/>
            <a:stretch>
              <a:fillRect/>
            </a:stretch>
          </p:blipFill>
          <p:spPr>
            <a:xfrm>
              <a:off x="1476376" y="3919308"/>
              <a:ext cx="73152" cy="87782"/>
            </a:xfrm>
            <a:prstGeom prst="rect">
              <a:avLst/>
            </a:prstGeom>
          </p:spPr>
        </p:pic>
      </p:grpSp>
      <p:sp>
        <p:nvSpPr>
          <p:cNvPr id="4" name="object 4"/>
          <p:cNvSpPr txBox="1"/>
          <p:nvPr/>
        </p:nvSpPr>
        <p:spPr>
          <a:xfrm>
            <a:off x="570769" y="1066802"/>
            <a:ext cx="7820025" cy="1446550"/>
          </a:xfrm>
          <a:prstGeom prst="rect">
            <a:avLst/>
          </a:prstGeom>
        </p:spPr>
        <p:txBody>
          <a:bodyPr vert="horz" wrap="square" lIns="0" tIns="0" rIns="0" bIns="0" rtlCol="0">
            <a:spAutoFit/>
          </a:bodyPr>
          <a:lstStyle/>
          <a:p>
            <a:pPr marL="298450" marR="5080" indent="-285750">
              <a:lnSpc>
                <a:spcPct val="100000"/>
              </a:lnSpc>
              <a:spcBef>
                <a:spcPts val="600"/>
              </a:spcBef>
              <a:spcAft>
                <a:spcPts val="600"/>
              </a:spcAft>
              <a:buFont typeface="Arial" panose="020B0604020202020204" pitchFamily="34" charset="0"/>
              <a:buChar char="•"/>
            </a:pPr>
            <a:r>
              <a:rPr lang="en-US" sz="1400" spc="-10" dirty="0" smtClean="0">
                <a:solidFill>
                  <a:srgbClr val="091D5D"/>
                </a:solidFill>
                <a:latin typeface="Arial"/>
                <a:cs typeface="Arial"/>
              </a:rPr>
              <a:t>The </a:t>
            </a:r>
            <a:r>
              <a:rPr lang="en-US" sz="1400" spc="-10" dirty="0">
                <a:solidFill>
                  <a:srgbClr val="091D5D"/>
                </a:solidFill>
                <a:latin typeface="Arial"/>
                <a:cs typeface="Arial"/>
              </a:rPr>
              <a:t>due date for the annual </a:t>
            </a:r>
            <a:r>
              <a:rPr lang="en-US" sz="1400" spc="-10" dirty="0" smtClean="0">
                <a:solidFill>
                  <a:srgbClr val="091D5D"/>
                </a:solidFill>
                <a:latin typeface="Arial"/>
                <a:cs typeface="Arial"/>
              </a:rPr>
              <a:t>Progress Summary is </a:t>
            </a:r>
            <a:r>
              <a:rPr lang="en-US" sz="1400" spc="-10" dirty="0">
                <a:solidFill>
                  <a:srgbClr val="091D5D"/>
                </a:solidFill>
                <a:latin typeface="Arial"/>
                <a:cs typeface="Arial"/>
              </a:rPr>
              <a:t>calculated differently from the other </a:t>
            </a:r>
            <a:r>
              <a:rPr lang="en-US" sz="1400" spc="-10" dirty="0" smtClean="0">
                <a:solidFill>
                  <a:srgbClr val="091D5D"/>
                </a:solidFill>
                <a:latin typeface="Arial"/>
                <a:cs typeface="Arial"/>
              </a:rPr>
              <a:t>deadlines.</a:t>
            </a:r>
          </a:p>
          <a:p>
            <a:pPr marL="755650" marR="5080" lvl="1" indent="-285750">
              <a:buFont typeface="Courier New" panose="02070309020205020404" pitchFamily="49" charset="0"/>
              <a:buChar char="o"/>
            </a:pPr>
            <a:r>
              <a:rPr lang="en-US" sz="1400" spc="-10" dirty="0">
                <a:solidFill>
                  <a:srgbClr val="091D5D"/>
                </a:solidFill>
                <a:latin typeface="Arial"/>
                <a:cs typeface="Arial"/>
              </a:rPr>
              <a:t>Quarter 1 = Actual Meeting Date + 90 Days</a:t>
            </a:r>
          </a:p>
          <a:p>
            <a:pPr marL="755650" marR="5080" lvl="1" indent="-285750">
              <a:buFont typeface="Courier New" panose="02070309020205020404" pitchFamily="49" charset="0"/>
              <a:buChar char="o"/>
            </a:pPr>
            <a:r>
              <a:rPr lang="en-US" sz="1400" spc="-10" dirty="0">
                <a:solidFill>
                  <a:srgbClr val="091D5D"/>
                </a:solidFill>
                <a:latin typeface="Arial"/>
                <a:cs typeface="Arial"/>
              </a:rPr>
              <a:t>Semi-Annual = Actual Meeting Date + 180 Days</a:t>
            </a:r>
          </a:p>
          <a:p>
            <a:pPr marL="755650" marR="5080" lvl="1" indent="-285750">
              <a:buFont typeface="Courier New" panose="02070309020205020404" pitchFamily="49" charset="0"/>
              <a:buChar char="o"/>
            </a:pPr>
            <a:r>
              <a:rPr lang="en-US" sz="1400" spc="-10" dirty="0">
                <a:solidFill>
                  <a:srgbClr val="091D5D"/>
                </a:solidFill>
                <a:latin typeface="Arial"/>
                <a:cs typeface="Arial"/>
              </a:rPr>
              <a:t>Quarter 3 ISP = Actual Meeting Date + 270 Days</a:t>
            </a:r>
          </a:p>
          <a:p>
            <a:pPr marL="755650" marR="5080" lvl="1" indent="-285750">
              <a:buFont typeface="Courier New" panose="02070309020205020404" pitchFamily="49" charset="0"/>
              <a:buChar char="o"/>
            </a:pPr>
            <a:r>
              <a:rPr lang="en-US" sz="1400" b="1" spc="-10" dirty="0">
                <a:solidFill>
                  <a:srgbClr val="091D5D"/>
                </a:solidFill>
                <a:latin typeface="Arial"/>
                <a:cs typeface="Arial"/>
              </a:rPr>
              <a:t>Annual = Next Planned Meeting Date (or ISP Meeting Deadline) – 15 Days</a:t>
            </a:r>
          </a:p>
          <a:p>
            <a:pPr marL="12700" marR="5080">
              <a:spcBef>
                <a:spcPts val="600"/>
              </a:spcBef>
            </a:pPr>
            <a:endParaRPr lang="en-US" sz="1400" spc="-10" dirty="0">
              <a:solidFill>
                <a:srgbClr val="091D5D"/>
              </a:solidFill>
              <a:latin typeface="Arial"/>
              <a:cs typeface="Arial"/>
            </a:endParaRPr>
          </a:p>
        </p:txBody>
      </p:sp>
      <p:sp>
        <p:nvSpPr>
          <p:cNvPr id="52" name="Slide Number Placeholder 51"/>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a:solidFill>
                  <a:prstClr val="black">
                    <a:tint val="75000"/>
                  </a:prstClr>
                </a:solidFill>
              </a:rPr>
              <a:pPr algn="r"/>
              <a:t>8</a:t>
            </a:fld>
            <a:endParaRPr dirty="0">
              <a:solidFill>
                <a:prstClr val="black">
                  <a:tint val="75000"/>
                </a:prstClr>
              </a:solidFill>
            </a:endParaRPr>
          </a:p>
        </p:txBody>
      </p:sp>
      <p:pic>
        <p:nvPicPr>
          <p:cNvPr id="7" name="Picture 6"/>
          <p:cNvPicPr>
            <a:picLocks noChangeAspect="1"/>
          </p:cNvPicPr>
          <p:nvPr/>
        </p:nvPicPr>
        <p:blipFill>
          <a:blip r:embed="rId9"/>
          <a:stretch>
            <a:fillRect/>
          </a:stretch>
        </p:blipFill>
        <p:spPr>
          <a:xfrm>
            <a:off x="1273403" y="4347345"/>
            <a:ext cx="5096882" cy="327492"/>
          </a:xfrm>
          <a:prstGeom prst="rect">
            <a:avLst/>
          </a:prstGeom>
        </p:spPr>
      </p:pic>
      <p:sp>
        <p:nvSpPr>
          <p:cNvPr id="10" name="Rectangle 9"/>
          <p:cNvSpPr/>
          <p:nvPr/>
        </p:nvSpPr>
        <p:spPr>
          <a:xfrm>
            <a:off x="1219199" y="4299916"/>
            <a:ext cx="5151085" cy="37492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Tree>
    <p:extLst>
      <p:ext uri="{BB962C8B-B14F-4D97-AF65-F5344CB8AC3E}">
        <p14:creationId xmlns:p14="http://schemas.microsoft.com/office/powerpoint/2010/main" val="645505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5913755" cy="369332"/>
          </a:xfrm>
          <a:prstGeom prst="rect">
            <a:avLst/>
          </a:prstGeom>
        </p:spPr>
        <p:txBody>
          <a:bodyPr vert="horz" wrap="square" lIns="0" tIns="0" rIns="0" bIns="0" rtlCol="0">
            <a:spAutoFit/>
          </a:bodyPr>
          <a:lstStyle/>
          <a:p>
            <a:pPr marL="12700">
              <a:lnSpc>
                <a:spcPct val="100000"/>
              </a:lnSpc>
            </a:pPr>
            <a:r>
              <a:rPr lang="en-US" sz="2400" b="1" spc="-5" dirty="0" smtClean="0">
                <a:solidFill>
                  <a:srgbClr val="FFFFFF"/>
                </a:solidFill>
                <a:latin typeface="Arial"/>
                <a:cs typeface="Arial"/>
              </a:rPr>
              <a:t>Progress Summary Review Switchboard</a:t>
            </a:r>
            <a:endParaRPr sz="2400" dirty="0">
              <a:latin typeface="Arial"/>
              <a:cs typeface="Arial"/>
            </a:endParaRPr>
          </a:p>
        </p:txBody>
      </p:sp>
      <p:sp>
        <p:nvSpPr>
          <p:cNvPr id="3" name="Slide Number Placeholder 2"/>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9</a:t>
            </a:fld>
            <a:endParaRPr lang="en-US" dirty="0"/>
          </a:p>
        </p:txBody>
      </p:sp>
    </p:spTree>
    <p:extLst>
      <p:ext uri="{BB962C8B-B14F-4D97-AF65-F5344CB8AC3E}">
        <p14:creationId xmlns:p14="http://schemas.microsoft.com/office/powerpoint/2010/main" val="42701826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1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1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1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Relationships xmlns="http://schemas.openxmlformats.org/package/2006/relationships">
  <Relationship Id="rId1" Type="http://schemas.openxmlformats.org/officeDocument/2006/relationships/customXmlProps" Target="itemProps1.xml"/>
</Relationships>

</file>

<file path=customXml/_rels/item2.xml.rels><?xml version="1.0" encoding="UTF-8"?>

<Relationships xmlns="http://schemas.openxmlformats.org/package/2006/relationships">
  <Relationship Id="rId1" Type="http://schemas.openxmlformats.org/officeDocument/2006/relationships/customXmlProps" Target="itemProps2.xml"/>
</Relationships>

</file>

<file path=customXml/_rels/item3.xml.rels><?xml version="1.0" encoding="UTF-8"?>

<Relationships xmlns="http://schemas.openxmlformats.org/package/2006/relationships">
  <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6BF9A88AD4EF4CAE52039AB2EF2DE6" ma:contentTypeVersion="0" ma:contentTypeDescription="Create a new document." ma:contentTypeScope="" ma:versionID="0142131dbf5925f9d0437ca6d4cfa53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61799F-7C20-4328-A528-C89577E2B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10A2E46-77E8-49DB-8CC0-8CCC8106A3B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4516A6BF-8FC3-4048-8313-085F62617E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35201</TotalTime>
  <Words>5029</Words>
  <Application>Microsoft Office PowerPoint</Application>
  <PresentationFormat>On-screen Show (4:3)</PresentationFormat>
  <Paragraphs>896</Paragraphs>
  <Slides>72</Slides>
  <Notes>72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72</vt:i4>
      </vt:variant>
    </vt:vector>
  </HeadingPairs>
  <TitlesOfParts>
    <vt:vector size="80" baseType="lpstr">
      <vt:lpstr>Arial</vt:lpstr>
      <vt:lpstr>Calibri</vt:lpstr>
      <vt:lpstr>Courier New</vt:lpstr>
      <vt:lpstr>Times New Roman</vt:lpstr>
      <vt:lpstr>Office Theme</vt:lpstr>
      <vt:lpstr>1_Office Theme</vt:lpstr>
      <vt:lpstr>3_Office Theme</vt:lpstr>
      <vt:lpstr>think-cell Slide</vt:lpstr>
      <vt:lpstr>PowerPoint Presentation</vt:lpstr>
      <vt:lpstr>PowerPoint Presentation</vt:lpstr>
      <vt:lpstr>Chapter 3 Overview</vt:lpstr>
      <vt:lpstr>PowerPoint Presentation</vt:lpstr>
      <vt:lpstr>Progress Summary Workflow </vt:lpstr>
      <vt:lpstr>Timeline  for Completion of Progress Summary </vt:lpstr>
      <vt:lpstr>Timeline  for Completion of Progress Summary </vt:lpstr>
      <vt:lpstr>Timeline  for Completion of Progress Summary </vt:lpstr>
      <vt:lpstr>PowerPoint Presentation</vt:lpstr>
      <vt:lpstr>Navigate to the PS Review Switchboard</vt:lpstr>
      <vt:lpstr>Navigate to the PS Review Switchboard</vt:lpstr>
      <vt:lpstr>PS Review Switchboard</vt:lpstr>
      <vt:lpstr>Features of the PS Review Switchboard</vt:lpstr>
      <vt:lpstr>Features of the PS Review Switchboard</vt:lpstr>
      <vt:lpstr>Features of the PS Review Switchboard</vt:lpstr>
      <vt:lpstr>Features of the PS Review Switchboard</vt:lpstr>
      <vt:lpstr>Features of the PS Review Switchboard</vt:lpstr>
      <vt:lpstr>Features of the PS Review Switchboard</vt:lpstr>
      <vt:lpstr>View / Print ISP Tab</vt:lpstr>
      <vt:lpstr>View / Print ISP Tab</vt:lpstr>
      <vt:lpstr>PowerPoint Presentation</vt:lpstr>
      <vt:lpstr>Scenario: Initiate a Progress Summary </vt:lpstr>
      <vt:lpstr>Scenario: Initiate a Progress Summary </vt:lpstr>
      <vt:lpstr>Scenario: Initiate a Progress Summary </vt:lpstr>
      <vt:lpstr>Scenario: Initiate a Progress Summary </vt:lpstr>
      <vt:lpstr>Scenario: Initiate a Progress Summary </vt:lpstr>
      <vt:lpstr>Scenario: Initiate a Progress Summary </vt:lpstr>
      <vt:lpstr>Scenario: Initiate a Progress Summary </vt:lpstr>
      <vt:lpstr>Scenario: Initiate a Progress Summary </vt:lpstr>
      <vt:lpstr>Scenario: Initiate a Progress Summary </vt:lpstr>
      <vt:lpstr>Next Steps and Notes</vt:lpstr>
      <vt:lpstr>Next Steps and Notes</vt:lpstr>
      <vt:lpstr>Next Steps and Notes</vt:lpstr>
      <vt:lpstr>PowerPoint Presentation</vt:lpstr>
      <vt:lpstr>Scenario: Review a Progress Summary </vt:lpstr>
      <vt:lpstr>Scenario: Review a Progress Summary </vt:lpstr>
      <vt:lpstr>Scenario: Review a Progress Summary </vt:lpstr>
      <vt:lpstr>Scenario: Review a Progress Summary </vt:lpstr>
      <vt:lpstr>Scenario: Review a Progress Summary </vt:lpstr>
      <vt:lpstr>Scenario: Review a Progress Summary </vt:lpstr>
      <vt:lpstr>Scenario: Review a Progress Summary </vt:lpstr>
      <vt:lpstr>Scenario: Review a Progress Summary </vt:lpstr>
      <vt:lpstr>Scenario: Review a Progress Summary </vt:lpstr>
      <vt:lpstr>Scenario: Review a Progress Summary </vt:lpstr>
      <vt:lpstr>Scenario: Review a Progress Summary </vt:lpstr>
      <vt:lpstr>Scenario: Review a Progress Summary </vt:lpstr>
      <vt:lpstr>Scenario: Review a Progress Summary </vt:lpstr>
      <vt:lpstr>Scenario: Review a Progress Summary </vt:lpstr>
      <vt:lpstr>Scenario: Review a Progress Summary </vt:lpstr>
      <vt:lpstr>Scenario: Review a Progress Summary </vt:lpstr>
      <vt:lpstr>Scenario: Review a Progress Summary </vt:lpstr>
      <vt:lpstr>Scenario: Review a Progress Summary </vt:lpstr>
      <vt:lpstr>Scenario: Review a Progress Summary </vt:lpstr>
      <vt:lpstr>Scenario: Review a Progress Summary </vt:lpstr>
      <vt:lpstr>Scenario: Review a Progress Summary </vt:lpstr>
      <vt:lpstr>Next Steps and Notes</vt:lpstr>
      <vt:lpstr>Next Steps and Notes</vt:lpstr>
      <vt:lpstr>Next Steps and Notes</vt:lpstr>
      <vt:lpstr>Chapter 3 Summary</vt:lpstr>
      <vt:lpstr>PowerPoint Presentation</vt:lpstr>
      <vt:lpstr>Chapter 4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4 Summary</vt:lpstr>
    </vt:vector>
  </TitlesOfParts>
  <LinksUpToDate>false</LinksUpToDate>
  <SharedDoc>false</SharedDoc>
  <HyperlinksChanged>false</HyperlinksChanged>
  <AppVersion>15.0000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2015-01-07T11:01:03Z</dcterms:created>
  <dc:creator>Boltik, Ana</dc:creator>
  <lastModifiedBy>Zimmermann, Zach</lastModifiedBy>
  <lastPrinted>2015-10-01T18:39:59Z</lastPrinted>
  <dcterms:modified xsi:type="dcterms:W3CDTF">2016-02-08T14:51:41Z</dcterms:modified>
  <revision>1332</revision>
  <dc:title>PowerPoint Presentation</dc:title>
</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2015-01-07T00:00:00Z</vt:filetime>
  </property>
  <property fmtid="{D5CDD505-2E9C-101B-9397-08002B2CF9AE}" pid="3" name="LastSaved">
    <vt:filetime>2015-01-07T00:00:00Z</vt:filetime>
  </property>
  <property fmtid="{D5CDD505-2E9C-101B-9397-08002B2CF9AE}" pid="4" name="ContentTypeId">
    <vt:lpwstr>0x010100466BF9A88AD4EF4CAE52039AB2EF2DE6</vt:lpwstr>
  </property>
</Properties>
</file>