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697" r:id="rId5"/>
    <p:sldId id="970" r:id="rId6"/>
    <p:sldId id="971" r:id="rId7"/>
    <p:sldId id="1003" r:id="rId8"/>
    <p:sldId id="1004" r:id="rId9"/>
    <p:sldId id="1005" r:id="rId10"/>
    <p:sldId id="1006" r:id="rId11"/>
    <p:sldId id="1007" r:id="rId12"/>
    <p:sldId id="1009" r:id="rId13"/>
    <p:sldId id="1048" r:id="rId14"/>
    <p:sldId id="1069" r:id="rId15"/>
    <p:sldId id="1049" r:id="rId16"/>
    <p:sldId id="1070" r:id="rId17"/>
    <p:sldId id="1183" r:id="rId18"/>
    <p:sldId id="989" r:id="rId19"/>
    <p:sldId id="1172" r:id="rId20"/>
    <p:sldId id="1077" r:id="rId21"/>
    <p:sldId id="1174" r:id="rId22"/>
    <p:sldId id="1112" r:id="rId23"/>
    <p:sldId id="992" r:id="rId24"/>
    <p:sldId id="993" r:id="rId25"/>
    <p:sldId id="994" r:id="rId26"/>
    <p:sldId id="1050" r:id="rId27"/>
    <p:sldId id="996" r:id="rId28"/>
    <p:sldId id="1173" r:id="rId29"/>
    <p:sldId id="1113" r:id="rId30"/>
    <p:sldId id="1166" r:id="rId31"/>
    <p:sldId id="997" r:id="rId32"/>
    <p:sldId id="998" r:id="rId33"/>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3" pos="3936" userDrawn="1">
          <p15:clr>
            <a:srgbClr val="A4A3A4"/>
          </p15:clr>
        </p15:guide>
        <p15:guide id="5" orient="horz" pos="2160" userDrawn="1">
          <p15:clr>
            <a:srgbClr val="A4A3A4"/>
          </p15:clr>
        </p15:guide>
        <p15:guide id="6" orient="horz" pos="3216" userDrawn="1">
          <p15:clr>
            <a:srgbClr val="A4A3A4"/>
          </p15:clr>
        </p15:guide>
        <p15:guide id="7" orient="horz" pos="1008" userDrawn="1">
          <p15:clr>
            <a:srgbClr val="A4A3A4"/>
          </p15:clr>
        </p15:guide>
        <p15:guide id="8" pos="624" userDrawn="1">
          <p15:clr>
            <a:srgbClr val="A4A3A4"/>
          </p15:clr>
        </p15:guide>
        <p15:guide id="10" pos="5664" userDrawn="1">
          <p15:clr>
            <a:srgbClr val="A4A3A4"/>
          </p15:clr>
        </p15:guide>
        <p15:guide id="11" orient="horz" pos="2880" userDrawn="1">
          <p15:clr>
            <a:srgbClr val="A4A3A4"/>
          </p15:clr>
        </p15:guide>
        <p15:guide id="12" pos="4272" userDrawn="1">
          <p15:clr>
            <a:srgbClr val="A4A3A4"/>
          </p15:clr>
        </p15:guide>
        <p15:guide id="13" orient="horz" pos="2400" userDrawn="1">
          <p15:clr>
            <a:srgbClr val="A4A3A4"/>
          </p15:clr>
        </p15:guide>
        <p15:guide id="14" orient="horz"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yer, Catherine" initials="CM" lastIdx="30" clrIdx="6">
    <p:extLst/>
  </p:cmAuthor>
  <p:cmAuthor id="1" name="Zimmermann, Zach" initials="ZZ" lastIdx="834" clrIdx="0">
    <p:extLst/>
  </p:cmAuthor>
  <p:cmAuthor id="2" name="Rishi, Natasha" initials="NR" lastIdx="18" clrIdx="1">
    <p:extLst/>
  </p:cmAuthor>
  <p:cmAuthor id="3" name="Bryan Jack" initials="BJ" lastIdx="44" clrIdx="2">
    <p:extLst/>
  </p:cmAuthor>
  <p:cmAuthor id="4" name="Castelino, Thara" initials="TC" lastIdx="170" clrIdx="3">
    <p:extLst/>
  </p:cmAuthor>
  <p:cmAuthor id="5" name=" " initials=" " lastIdx="248" clrIdx="4"/>
  <p:cmAuthor id="6" name="Proietti-Fox, Jennifer" initials="JP" lastIdx="26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4FA"/>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8" autoAdjust="0"/>
    <p:restoredTop sz="75000" autoAdjust="0"/>
  </p:normalViewPr>
  <p:slideViewPr>
    <p:cSldViewPr>
      <p:cViewPr varScale="1">
        <p:scale>
          <a:sx n="87" d="100"/>
          <a:sy n="87" d="100"/>
        </p:scale>
        <p:origin x="2424" y="90"/>
      </p:cViewPr>
      <p:guideLst>
        <p:guide orient="horz" pos="864"/>
        <p:guide pos="3936"/>
        <p:guide orient="horz" pos="2160"/>
        <p:guide orient="horz" pos="3216"/>
        <p:guide orient="horz" pos="1008"/>
        <p:guide pos="624"/>
        <p:guide pos="5664"/>
        <p:guide orient="horz" pos="2880"/>
        <p:guide pos="4272"/>
        <p:guide orient="horz" pos="2400"/>
        <p:guide orient="horz" pos="3024"/>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customXml" Target="../customXml/item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notesMaster" Target="notesMasters/notesMaster1.xml"/>
  <Relationship Id="rId35" Type="http://schemas.openxmlformats.org/officeDocument/2006/relationships/handoutMaster" Target="handoutMasters/handoutMaster1.xml"/>
  <Relationship Id="rId36" Type="http://schemas.openxmlformats.org/officeDocument/2006/relationships/commentAuthors" Target="commentAuthors.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Master" Target="slideMasters/slideMaster1.xml"/>
  <Relationship Id="rId40"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10.vml.rels><?xml version="1.0" encoding="UTF-8"?>

<Relationships xmlns="http://schemas.openxmlformats.org/package/2006/relationships">
  <Relationship Id="rId1" Type="http://schemas.openxmlformats.org/officeDocument/2006/relationships/image" Target="../media/image1.emf"/>
</Relationships>

</file>

<file path=ppt/drawings/_rels/vmlDrawing11.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drawings/_rels/vmlDrawing7.vml.rels><?xml version="1.0" encoding="UTF-8"?>

<Relationships xmlns="http://schemas.openxmlformats.org/package/2006/relationships">
  <Relationship Id="rId1" Type="http://schemas.openxmlformats.org/officeDocument/2006/relationships/image" Target="../media/image1.emf"/>
</Relationships>

</file>

<file path=ppt/drawings/_rels/vmlDrawing8.vml.rels><?xml version="1.0" encoding="UTF-8"?>

<Relationships xmlns="http://schemas.openxmlformats.org/package/2006/relationships">
  <Relationship Id="rId1" Type="http://schemas.openxmlformats.org/officeDocument/2006/relationships/image" Target="../media/image1.emf"/>
</Relationships>

</file>

<file path=ppt/drawings/_rels/vmlDrawing9.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6347" y="0"/>
            <a:ext cx="4028440" cy="344488"/>
          </a:xfrm>
          <a:prstGeom prst="rect">
            <a:avLst/>
          </a:prstGeom>
        </p:spPr>
        <p:txBody>
          <a:bodyPr vert="horz" lIns="91440" tIns="45720" rIns="91440" bIns="45720" rtlCol="0"/>
          <a:lstStyle>
            <a:lvl1pPr algn="r">
              <a:defRPr sz="1200"/>
            </a:lvl1pPr>
          </a:lstStyle>
          <a:p>
            <a:fld id="{71E4214F-78ED-44DE-879C-BC6920148DC7}" type="datetimeFigureOut">
              <a:rPr lang="en-US" smtClean="0"/>
              <a:t>2/8/2016</a:t>
            </a:fld>
            <a:endParaRPr lang="en-US" dirty="0"/>
          </a:p>
        </p:txBody>
      </p:sp>
      <p:sp>
        <p:nvSpPr>
          <p:cNvPr id="4" name="Footer Placeholder 3"/>
          <p:cNvSpPr>
            <a:spLocks noGrp="1"/>
          </p:cNvSpPr>
          <p:nvPr>
            <p:ph type="ftr" sz="quarter" idx="2"/>
          </p:nvPr>
        </p:nvSpPr>
        <p:spPr>
          <a:xfrm>
            <a:off x="0" y="6513514"/>
            <a:ext cx="402844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347" y="6513514"/>
            <a:ext cx="4028440" cy="344487"/>
          </a:xfrm>
          <a:prstGeom prst="rect">
            <a:avLst/>
          </a:prstGeom>
        </p:spPr>
        <p:txBody>
          <a:bodyPr vert="horz" lIns="91440" tIns="45720" rIns="91440" bIns="45720" rtlCol="0" anchor="b"/>
          <a:lstStyle>
            <a:lvl1pPr algn="r">
              <a:defRPr sz="1200"/>
            </a:lvl1pPr>
          </a:lstStyle>
          <a:p>
            <a:fld id="{DB57DB48-3FEE-45F0-9F05-36E480ECB0CC}" type="slidenum">
              <a:rPr lang="en-US" smtClean="0"/>
              <a:t>‹#›</a:t>
            </a:fld>
            <a:endParaRPr lang="en-US" dirty="0"/>
          </a:p>
        </p:txBody>
      </p:sp>
    </p:spTree>
    <p:extLst>
      <p:ext uri="{BB962C8B-B14F-4D97-AF65-F5344CB8AC3E}">
        <p14:creationId xmlns:p14="http://schemas.microsoft.com/office/powerpoint/2010/main" val="2929195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392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40746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9974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809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006208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6568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94407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9389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1662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29640" y="3257550"/>
            <a:ext cx="7437120" cy="3086100"/>
          </a:xfrm>
          <a:prstGeom prst="rect">
            <a:avLst/>
          </a:prstGeom>
        </p:spPr>
        <p:txBody>
          <a:bodyPr>
            <a:normAutofit/>
          </a:bodyPr>
          <a:lstStyle/>
          <a:p>
            <a:endParaRPr lang="en-US" dirty="0"/>
          </a:p>
        </p:txBody>
      </p:sp>
    </p:spTree>
    <p:extLst>
      <p:ext uri="{BB962C8B-B14F-4D97-AF65-F5344CB8AC3E}">
        <p14:creationId xmlns:p14="http://schemas.microsoft.com/office/powerpoint/2010/main" val="35733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29640" y="3257550"/>
            <a:ext cx="7437120" cy="3086100"/>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07556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15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18978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0" indent="0" algn="l" defTabSz="914400" rtl="0" eaLnBrk="1" fontAlgn="auto" latinLnBrk="0" hangingPunct="1">
              <a:lnSpc>
                <a:spcPct val="100000"/>
              </a:lnSpc>
              <a:spcBef>
                <a:spcPts val="600"/>
              </a:spcBef>
              <a:spcAft>
                <a:spcPts val="0"/>
              </a:spcAft>
              <a:buClr>
                <a:srgbClr val="091D5D"/>
              </a:buClr>
              <a:buSzTx/>
              <a:buFont typeface="Arial"/>
              <a:buNone/>
              <a:tabLst>
                <a:tab pos="299720" algn="l"/>
              </a:tabLst>
              <a:defRPr/>
            </a:pPr>
            <a:endParaRPr lang="en-US" dirty="0"/>
          </a:p>
        </p:txBody>
      </p:sp>
    </p:spTree>
    <p:extLst>
      <p:ext uri="{BB962C8B-B14F-4D97-AF65-F5344CB8AC3E}">
        <p14:creationId xmlns:p14="http://schemas.microsoft.com/office/powerpoint/2010/main" val="429362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83321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300647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123048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441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9767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79044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51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30275" y="3300413"/>
            <a:ext cx="7435850" cy="2700337"/>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5329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304800" indent="0">
              <a:spcBef>
                <a:spcPts val="600"/>
              </a:spcBef>
              <a:buClr>
                <a:srgbClr val="091D5D"/>
              </a:buClr>
              <a:buFont typeface="Arial"/>
              <a:buNone/>
              <a:tabLst>
                <a:tab pos="299720" algn="l"/>
              </a:tabLst>
            </a:pPr>
            <a:endParaRPr lang="en-US" dirty="0"/>
          </a:p>
        </p:txBody>
      </p:sp>
    </p:spTree>
    <p:extLst>
      <p:ext uri="{BB962C8B-B14F-4D97-AF65-F5344CB8AC3E}">
        <p14:creationId xmlns:p14="http://schemas.microsoft.com/office/powerpoint/2010/main" val="374211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61843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33156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365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8041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6517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9456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8852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32047053"/>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00F16F9E-CECE-4E78-8AE6-9B06E7C80BB2}" type="datetime1">
              <a:rPr lang="en-US" smtClean="0"/>
              <a:t>2/8/2016</a:t>
            </a:fld>
            <a:endParaRPr lang="en-US" dirty="0"/>
          </a:p>
        </p:txBody>
      </p:sp>
      <p:sp>
        <p:nvSpPr>
          <p:cNvPr id="8" name="Slide Number Placeholder 7"/>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93CA38EC-34E5-412A-90B1-E05B44BCB6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9CAD7D48-EFB7-4552-A9E2-93E9D3A95C87}"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8E26A948-78DA-40C4-927D-9D7246F1B5A8}" type="datetime1">
              <a:rPr lang="en-US" smtClean="0"/>
              <a:t>2/8/2016</a:t>
            </a:fld>
            <a:endParaRPr lang="en-US" dirty="0"/>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91D5D"/>
                </a:solidFill>
                <a:latin typeface="Arial"/>
                <a:cs typeface="Arial"/>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3DE96DB7-677F-470E-AD0E-F617B1071EE5}" type="datetime1">
              <a:rPr lang="en-US" smtClean="0"/>
              <a:t>2/8/2016</a:t>
            </a:fld>
            <a:endParaRPr lang="en-US" dirty="0"/>
          </a:p>
        </p:txBody>
      </p:sp>
      <p:sp>
        <p:nvSpPr>
          <p:cNvPr id="6"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9476" y="85343"/>
            <a:ext cx="957071" cy="943355"/>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2060"/>
          </a:solidFill>
        </p:spPr>
        <p:txBody>
          <a:bodyPr wrap="square" lIns="0" tIns="0" rIns="0" bIns="0" rtlCol="0"/>
          <a:lstStyle/>
          <a:p>
            <a:endParaRPr dirty="0"/>
          </a:p>
        </p:txBody>
      </p:sp>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E51444A9-EC6E-4FF4-9D6F-D978DB01B2F5}" type="datetime1">
              <a:rPr lang="en-US" smtClean="0"/>
              <a:t>2/8/2016</a:t>
            </a:fld>
            <a:endParaRPr lang="en-US" dirty="0"/>
          </a:p>
        </p:txBody>
      </p:sp>
      <p:sp>
        <p:nvSpPr>
          <p:cNvPr id="7"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mtClean="0"/>
            </a:lvl1pPr>
          </a:lstStyle>
          <a:p>
            <a:pPr algn="r"/>
            <a:fld id="{93CA38EC-34E5-412A-90B1-E05B44BCB646}" type="slidenum">
              <a:rPr lang="en-US" smtClean="0"/>
              <a:pPr algn="r"/>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image" Target="../media/image1.emf"/>
  <Relationship Id="rId11"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 Id="rId7" Type="http://schemas.openxmlformats.org/officeDocument/2006/relationships/vmlDrawing" Target="../drawings/vmlDrawing1.vml"/>
  <Relationship Id="rId8" Type="http://schemas.openxmlformats.org/officeDocument/2006/relationships/tags" Target="../tags/tag1.xml"/>
  <Relationship Id="rId9" Type="http://schemas.openxmlformats.org/officeDocument/2006/relationships/oleObject" Target="../embeddings/oleObject1.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1943982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957" name="think-cell Slide" r:id="rId9" imgW="663" imgH="659" progId="TCLayout.ActiveDocument.1">
                  <p:embed/>
                </p:oleObj>
              </mc:Choice>
              <mc:Fallback>
                <p:oleObj name="think-cell Slide" r:id="rId9" imgW="663" imgH="659"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6" name="bk object 16"/>
          <p:cNvSpPr/>
          <p:nvPr/>
        </p:nvSpPr>
        <p:spPr>
          <a:xfrm>
            <a:off x="379476" y="85343"/>
            <a:ext cx="957071" cy="943355"/>
          </a:xfrm>
          <a:prstGeom prst="rect">
            <a:avLst/>
          </a:prstGeom>
          <a:blipFill>
            <a:blip r:embed="rId11"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40385" y="280066"/>
            <a:ext cx="8063229" cy="330200"/>
          </a:xfrm>
          <a:prstGeom prst="rect">
            <a:avLst/>
          </a:prstGeom>
        </p:spPr>
        <p:txBody>
          <a:bodyPr wrap="square" lIns="0" tIns="0" rIns="0" bIns="0">
            <a:spAutoFit/>
          </a:bodyPr>
          <a:lstStyle>
            <a:lvl1pPr>
              <a:defRPr sz="2400" b="0" i="0">
                <a:solidFill>
                  <a:srgbClr val="091D5D"/>
                </a:solidFill>
                <a:latin typeface="Arial"/>
                <a:cs typeface="Arial"/>
              </a:defRPr>
            </a:lvl1pPr>
          </a:lstStyle>
          <a:p>
            <a:endParaRPr/>
          </a:p>
        </p:txBody>
      </p:sp>
      <p:sp>
        <p:nvSpPr>
          <p:cNvPr id="3" name="Holder 3"/>
          <p:cNvSpPr>
            <a:spLocks noGrp="1"/>
          </p:cNvSpPr>
          <p:nvPr>
            <p:ph type="body" idx="1"/>
          </p:nvPr>
        </p:nvSpPr>
        <p:spPr>
          <a:xfrm>
            <a:off x="387350" y="1081391"/>
            <a:ext cx="8369300" cy="3146425"/>
          </a:xfrm>
          <a:prstGeom prst="rect">
            <a:avLst/>
          </a:prstGeom>
        </p:spPr>
        <p:txBody>
          <a:bodyPr wrap="square" lIns="0" tIns="0" rIns="0" bIns="0">
            <a:spAutoFit/>
          </a:bodyPr>
          <a:lstStyle>
            <a:lvl1pPr>
              <a:defRPr sz="1200" b="1" i="0">
                <a:solidFill>
                  <a:schemeClr val="tx1"/>
                </a:solidFill>
                <a:latin typeface="Calibri"/>
                <a:cs typeface="Calibri"/>
              </a:defRPr>
            </a:lvl1pPr>
          </a:lstStyle>
          <a:p>
            <a:endParaRPr/>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defRPr lang="en-US" sz="800" smtClean="0">
                <a:solidFill>
                  <a:schemeClr val="tx1">
                    <a:tint val="75000"/>
                  </a:schemeClr>
                </a:solidFill>
              </a:defRPr>
            </a:lvl1pPr>
          </a:lstStyle>
          <a:p>
            <a:pPr algn="r"/>
            <a:fld id="{93CA38EC-34E5-412A-90B1-E05B44BCB646}"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jpg"/>
  <Relationship Id="rId4"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5.xml"/>
  <Relationship Id="rId3" Type="http://schemas.openxmlformats.org/officeDocument/2006/relationships/slideLayout" Target="../slideLayouts/slideLayout2.xml"/>
  <Relationship Id="rId4" Type="http://schemas.openxmlformats.org/officeDocument/2006/relationships/notesSlide" Target="../notesSlides/notesSlide10.xml"/>
  <Relationship Id="rId5" Type="http://schemas.openxmlformats.org/officeDocument/2006/relationships/oleObject" Target="../embeddings/oleObject5.bin"/>
  <Relationship Id="rId6" Type="http://schemas.openxmlformats.org/officeDocument/2006/relationships/image" Target="../media/image1.emf"/>
  <Relationship Id="rId7" Type="http://schemas.openxmlformats.org/officeDocument/2006/relationships/image" Target="../media/image14.png"/>
</Relationships>

</file>

<file path=ppt/slides/_rels/slide11.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tags" Target="../tags/tag6.xml"/>
  <Relationship Id="rId3" Type="http://schemas.openxmlformats.org/officeDocument/2006/relationships/slideLayout" Target="../slideLayouts/slideLayout2.xml"/>
  <Relationship Id="rId4" Type="http://schemas.openxmlformats.org/officeDocument/2006/relationships/notesSlide" Target="../notesSlides/notesSlide11.xml"/>
  <Relationship Id="rId5" Type="http://schemas.openxmlformats.org/officeDocument/2006/relationships/oleObject" Target="../embeddings/oleObject6.bin"/>
  <Relationship Id="rId6" Type="http://schemas.openxmlformats.org/officeDocument/2006/relationships/image" Target="../media/image1.emf"/>
  <Relationship Id="rId7" Type="http://schemas.openxmlformats.org/officeDocument/2006/relationships/image" Target="../media/image15.png"/>
  <Relationship Id="rId8" Type="http://schemas.openxmlformats.org/officeDocument/2006/relationships/image" Target="../media/image16.png"/>
</Relationships>

</file>

<file path=ppt/slides/_rels/slide12.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tags" Target="../tags/tag7.xml"/>
  <Relationship Id="rId3" Type="http://schemas.openxmlformats.org/officeDocument/2006/relationships/slideLayout" Target="../slideLayouts/slideLayout2.xml"/>
  <Relationship Id="rId4" Type="http://schemas.openxmlformats.org/officeDocument/2006/relationships/notesSlide" Target="../notesSlides/notesSlide12.xml"/>
  <Relationship Id="rId5" Type="http://schemas.openxmlformats.org/officeDocument/2006/relationships/oleObject" Target="../embeddings/oleObject7.bin"/>
  <Relationship Id="rId6" Type="http://schemas.openxmlformats.org/officeDocument/2006/relationships/image" Target="../media/image1.emf"/>
  <Relationship Id="rId7" Type="http://schemas.openxmlformats.org/officeDocument/2006/relationships/image" Target="../media/image17.png"/>
  <Relationship Id="rId8" Type="http://schemas.openxmlformats.org/officeDocument/2006/relationships/image" Target="../media/image18.png"/>
</Relationships>

</file>

<file path=ppt/slides/_rels/slide13.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tags" Target="../tags/tag8.xml"/>
  <Relationship Id="rId3" Type="http://schemas.openxmlformats.org/officeDocument/2006/relationships/slideLayout" Target="../slideLayouts/slideLayout2.xml"/>
  <Relationship Id="rId4" Type="http://schemas.openxmlformats.org/officeDocument/2006/relationships/notesSlide" Target="../notesSlides/notesSlide13.xml"/>
  <Relationship Id="rId5" Type="http://schemas.openxmlformats.org/officeDocument/2006/relationships/oleObject" Target="../embeddings/oleObject8.bin"/>
  <Relationship Id="rId6" Type="http://schemas.openxmlformats.org/officeDocument/2006/relationships/image" Target="../media/image1.emf"/>
  <Relationship Id="rId7" Type="http://schemas.openxmlformats.org/officeDocument/2006/relationships/image" Target="../media/image19.png"/>
  <Relationship Id="rId8" Type="http://schemas.openxmlformats.org/officeDocument/2006/relationships/image" Target="../media/image20.png"/>
  <Relationship Id="rId9" Type="http://schemas.openxmlformats.org/officeDocument/2006/relationships/image" Target="../media/image21.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2.png"/>
  <Relationship Id="rId4" Type="http://schemas.openxmlformats.org/officeDocument/2006/relationships/image" Target="../media/image23.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4.png"/>
  <Relationship Id="rId4" Type="http://schemas.openxmlformats.org/officeDocument/2006/relationships/image" Target="../media/image25.png"/>
</Relationships>

</file>

<file path=ppt/slides/_rels/slide24.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tags" Target="../tags/tag9.xml"/>
  <Relationship Id="rId3" Type="http://schemas.openxmlformats.org/officeDocument/2006/relationships/slideLayout" Target="../slideLayouts/slideLayout2.xml"/>
  <Relationship Id="rId4" Type="http://schemas.openxmlformats.org/officeDocument/2006/relationships/notesSlide" Target="../notesSlides/notesSlide24.xml"/>
  <Relationship Id="rId5" Type="http://schemas.openxmlformats.org/officeDocument/2006/relationships/oleObject" Target="../embeddings/oleObject9.bin"/>
  <Relationship Id="rId6" Type="http://schemas.openxmlformats.org/officeDocument/2006/relationships/image" Target="../media/image1.emf"/>
  <Relationship Id="rId7" Type="http://schemas.openxmlformats.org/officeDocument/2006/relationships/image" Target="../media/image26.png"/>
</Relationships>

</file>

<file path=ppt/slides/_rels/slide25.xml.rels><?xml version="1.0" encoding="UTF-8"?>

<Relationships xmlns="http://schemas.openxmlformats.org/package/2006/relationships">
  <Relationship Id="rId1" Type="http://schemas.openxmlformats.org/officeDocument/2006/relationships/vmlDrawing" Target="../drawings/vmlDrawing10.vml"/>
  <Relationship Id="rId2" Type="http://schemas.openxmlformats.org/officeDocument/2006/relationships/tags" Target="../tags/tag10.xml"/>
  <Relationship Id="rId3" Type="http://schemas.openxmlformats.org/officeDocument/2006/relationships/slideLayout" Target="../slideLayouts/slideLayout2.xml"/>
  <Relationship Id="rId4" Type="http://schemas.openxmlformats.org/officeDocument/2006/relationships/notesSlide" Target="../notesSlides/notesSlide25.xml"/>
  <Relationship Id="rId5" Type="http://schemas.openxmlformats.org/officeDocument/2006/relationships/oleObject" Target="../embeddings/oleObject10.bin"/>
  <Relationship Id="rId6" Type="http://schemas.openxmlformats.org/officeDocument/2006/relationships/image" Target="../media/image1.emf"/>
  <Relationship Id="rId7" Type="http://schemas.openxmlformats.org/officeDocument/2006/relationships/image" Target="../media/image26.png"/>
  <Relationship Id="rId8" Type="http://schemas.openxmlformats.org/officeDocument/2006/relationships/image" Target="../media/image27.png"/>
  <Relationship Id="rId9" Type="http://schemas.openxmlformats.org/officeDocument/2006/relationships/image" Target="../media/image28.png"/>
</Relationships>

</file>

<file path=ppt/slides/_rels/slide26.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tags" Target="../tags/tag11.xml"/>
  <Relationship Id="rId3" Type="http://schemas.openxmlformats.org/officeDocument/2006/relationships/slideLayout" Target="../slideLayouts/slideLayout2.xml"/>
  <Relationship Id="rId4" Type="http://schemas.openxmlformats.org/officeDocument/2006/relationships/notesSlide" Target="../notesSlides/notesSlide26.xml"/>
  <Relationship Id="rId5" Type="http://schemas.openxmlformats.org/officeDocument/2006/relationships/oleObject" Target="../embeddings/oleObject11.bin"/>
  <Relationship Id="rId6" Type="http://schemas.openxmlformats.org/officeDocument/2006/relationships/image" Target="../media/image1.emf"/>
  <Relationship Id="rId7" Type="http://schemas.openxmlformats.org/officeDocument/2006/relationships/image" Target="../media/image26.png"/>
  <Relationship Id="rId8" Type="http://schemas.openxmlformats.org/officeDocument/2006/relationships/image" Target="../media/image29.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0.png"/>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hyperlink" TargetMode="External" Target="mailto:dds.customerservices@state.ma.us"/>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png"/>
</Relationships>

</file>

<file path=ppt/slides/_rels/slide6.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2.xml"/>
  <Relationship Id="rId3" Type="http://schemas.openxmlformats.org/officeDocument/2006/relationships/slideLayout" Target="../slideLayouts/slideLayout2.xml"/>
  <Relationship Id="rId4" Type="http://schemas.openxmlformats.org/officeDocument/2006/relationships/notesSlide" Target="../notesSlides/notesSlide6.xml"/>
  <Relationship Id="rId5" Type="http://schemas.openxmlformats.org/officeDocument/2006/relationships/oleObject" Target="../embeddings/oleObject2.bin"/>
  <Relationship Id="rId6" Type="http://schemas.openxmlformats.org/officeDocument/2006/relationships/image" Target="../media/image1.emf"/>
  <Relationship Id="rId7" Type="http://schemas.openxmlformats.org/officeDocument/2006/relationships/image" Target="../media/image5.png"/>
  <Relationship Id="rId8" Type="http://schemas.openxmlformats.org/officeDocument/2006/relationships/image" Target="../media/image7.png"/>
  <Relationship Id="rId9"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8.png"/>
  <Relationship Id="rId4" Type="http://schemas.openxmlformats.org/officeDocument/2006/relationships/image" Target="../media/image9.png"/>
</Relationships>

</file>

<file path=ppt/slides/_rels/slide8.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3.xml"/>
  <Relationship Id="rId3" Type="http://schemas.openxmlformats.org/officeDocument/2006/relationships/slideLayout" Target="../slideLayouts/slideLayout2.xml"/>
  <Relationship Id="rId4" Type="http://schemas.openxmlformats.org/officeDocument/2006/relationships/notesSlide" Target="../notesSlides/notesSlide8.xml"/>
  <Relationship Id="rId5" Type="http://schemas.openxmlformats.org/officeDocument/2006/relationships/oleObject" Target="../embeddings/oleObject3.bin"/>
  <Relationship Id="rId6" Type="http://schemas.openxmlformats.org/officeDocument/2006/relationships/image" Target="../media/image1.emf"/>
  <Relationship Id="rId7" Type="http://schemas.openxmlformats.org/officeDocument/2006/relationships/image" Target="../media/image10.png"/>
  <Relationship Id="rId8" Type="http://schemas.openxmlformats.org/officeDocument/2006/relationships/image" Target="../media/image11.png"/>
</Relationships>

</file>

<file path=ppt/slides/_rels/slide9.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4.xml"/>
  <Relationship Id="rId3" Type="http://schemas.openxmlformats.org/officeDocument/2006/relationships/slideLayout" Target="../slideLayouts/slideLayout2.xml"/>
  <Relationship Id="rId4" Type="http://schemas.openxmlformats.org/officeDocument/2006/relationships/notesSlide" Target="../notesSlides/notesSlide9.xml"/>
  <Relationship Id="rId5" Type="http://schemas.openxmlformats.org/officeDocument/2006/relationships/oleObject" Target="../embeddings/oleObject4.bin"/>
  <Relationship Id="rId6" Type="http://schemas.openxmlformats.org/officeDocument/2006/relationships/image" Target="../media/image1.emf"/>
  <Relationship Id="rId7" Type="http://schemas.openxmlformats.org/officeDocument/2006/relationships/image" Target="../media/image12.png"/>
  <Relationship Id="rId8"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3529965"/>
          </a:xfrm>
          <a:custGeom>
            <a:avLst/>
            <a:gdLst/>
            <a:ahLst/>
            <a:cxnLst/>
            <a:rect l="l" t="t" r="r" b="b"/>
            <a:pathLst>
              <a:path w="9144000" h="3529965">
                <a:moveTo>
                  <a:pt x="0" y="3529584"/>
                </a:moveTo>
                <a:lnTo>
                  <a:pt x="9144000" y="3529584"/>
                </a:lnTo>
                <a:lnTo>
                  <a:pt x="9144000" y="0"/>
                </a:lnTo>
                <a:lnTo>
                  <a:pt x="0" y="0"/>
                </a:lnTo>
                <a:lnTo>
                  <a:pt x="0" y="3529584"/>
                </a:lnTo>
                <a:close/>
              </a:path>
            </a:pathLst>
          </a:custGeom>
          <a:solidFill>
            <a:srgbClr val="000066"/>
          </a:solidFill>
        </p:spPr>
        <p:txBody>
          <a:bodyPr wrap="square" lIns="0" tIns="0" rIns="0" bIns="0" rtlCol="0"/>
          <a:lstStyle/>
          <a:p>
            <a:endParaRPr dirty="0"/>
          </a:p>
        </p:txBody>
      </p:sp>
      <p:sp>
        <p:nvSpPr>
          <p:cNvPr id="3" name="object 3"/>
          <p:cNvSpPr/>
          <p:nvPr/>
        </p:nvSpPr>
        <p:spPr>
          <a:xfrm>
            <a:off x="467868" y="4706111"/>
            <a:ext cx="6769734" cy="0"/>
          </a:xfrm>
          <a:custGeom>
            <a:avLst/>
            <a:gdLst/>
            <a:ahLst/>
            <a:cxnLst/>
            <a:rect l="l" t="t" r="r" b="b"/>
            <a:pathLst>
              <a:path w="6769734">
                <a:moveTo>
                  <a:pt x="0" y="0"/>
                </a:moveTo>
                <a:lnTo>
                  <a:pt x="6769608" y="0"/>
                </a:lnTo>
              </a:path>
            </a:pathLst>
          </a:custGeom>
          <a:ln w="12192">
            <a:solidFill>
              <a:srgbClr val="000000"/>
            </a:solidFill>
          </a:ln>
        </p:spPr>
        <p:txBody>
          <a:bodyPr wrap="square" lIns="0" tIns="0" rIns="0" bIns="0" rtlCol="0"/>
          <a:lstStyle/>
          <a:p>
            <a:endParaRPr dirty="0"/>
          </a:p>
        </p:txBody>
      </p:sp>
      <p:sp>
        <p:nvSpPr>
          <p:cNvPr id="4" name="object 4"/>
          <p:cNvSpPr/>
          <p:nvPr/>
        </p:nvSpPr>
        <p:spPr>
          <a:xfrm>
            <a:off x="6912864" y="3901440"/>
            <a:ext cx="1778507" cy="2537459"/>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447674" y="4391778"/>
            <a:ext cx="6562726" cy="689932"/>
          </a:xfrm>
          <a:prstGeom prst="rect">
            <a:avLst/>
          </a:prstGeom>
        </p:spPr>
        <p:txBody>
          <a:bodyPr vert="horz" wrap="square" lIns="0" tIns="0" rIns="0" bIns="0" rtlCol="0">
            <a:spAutoFit/>
          </a:bodyPr>
          <a:lstStyle/>
          <a:p>
            <a:pPr marL="12700">
              <a:lnSpc>
                <a:spcPct val="100000"/>
              </a:lnSpc>
            </a:pPr>
            <a:r>
              <a:rPr sz="1800" b="1" dirty="0">
                <a:solidFill>
                  <a:srgbClr val="091D5D"/>
                </a:solidFill>
                <a:latin typeface="Arial"/>
                <a:cs typeface="Arial"/>
              </a:rPr>
              <a:t>Indi</a:t>
            </a:r>
            <a:r>
              <a:rPr sz="1800" b="1" spc="-45" dirty="0">
                <a:solidFill>
                  <a:srgbClr val="091D5D"/>
                </a:solidFill>
                <a:latin typeface="Arial"/>
                <a:cs typeface="Arial"/>
              </a:rPr>
              <a:t>v</a:t>
            </a:r>
            <a:r>
              <a:rPr sz="1800" b="1" dirty="0">
                <a:solidFill>
                  <a:srgbClr val="091D5D"/>
                </a:solidFill>
                <a:latin typeface="Arial"/>
                <a:cs typeface="Arial"/>
              </a:rPr>
              <a:t>idu</a:t>
            </a:r>
            <a:r>
              <a:rPr sz="1800" b="1" spc="-5" dirty="0">
                <a:solidFill>
                  <a:srgbClr val="091D5D"/>
                </a:solidFill>
                <a:latin typeface="Arial"/>
                <a:cs typeface="Arial"/>
              </a:rPr>
              <a:t>a</a:t>
            </a:r>
            <a:r>
              <a:rPr sz="1800" b="1" dirty="0">
                <a:solidFill>
                  <a:srgbClr val="091D5D"/>
                </a:solidFill>
                <a:latin typeface="Arial"/>
                <a:cs typeface="Arial"/>
              </a:rPr>
              <a:t>l</a:t>
            </a:r>
            <a:r>
              <a:rPr sz="1800" b="1" spc="15" dirty="0">
                <a:solidFill>
                  <a:srgbClr val="091D5D"/>
                </a:solidFill>
                <a:latin typeface="Arial"/>
                <a:cs typeface="Arial"/>
              </a:rPr>
              <a:t> </a:t>
            </a:r>
            <a:r>
              <a:rPr sz="1800" b="1" spc="-5" dirty="0">
                <a:solidFill>
                  <a:srgbClr val="091D5D"/>
                </a:solidFill>
                <a:latin typeface="Arial"/>
                <a:cs typeface="Arial"/>
              </a:rPr>
              <a:t>S</a:t>
            </a:r>
            <a:r>
              <a:rPr sz="1800" b="1" dirty="0">
                <a:solidFill>
                  <a:srgbClr val="091D5D"/>
                </a:solidFill>
                <a:latin typeface="Arial"/>
                <a:cs typeface="Arial"/>
              </a:rPr>
              <a:t>uppo</a:t>
            </a:r>
            <a:r>
              <a:rPr sz="1800" b="1" spc="-5" dirty="0">
                <a:solidFill>
                  <a:srgbClr val="091D5D"/>
                </a:solidFill>
                <a:latin typeface="Arial"/>
                <a:cs typeface="Arial"/>
              </a:rPr>
              <a:t>r</a:t>
            </a:r>
            <a:r>
              <a:rPr sz="1800" b="1" dirty="0">
                <a:solidFill>
                  <a:srgbClr val="091D5D"/>
                </a:solidFill>
                <a:latin typeface="Arial"/>
                <a:cs typeface="Arial"/>
              </a:rPr>
              <a:t>t</a:t>
            </a:r>
            <a:r>
              <a:rPr sz="1800" b="1" spc="-20" dirty="0">
                <a:solidFill>
                  <a:srgbClr val="091D5D"/>
                </a:solidFill>
                <a:latin typeface="Arial"/>
                <a:cs typeface="Arial"/>
              </a:rPr>
              <a:t> </a:t>
            </a:r>
            <a:r>
              <a:rPr sz="1800" b="1" spc="-5" dirty="0">
                <a:solidFill>
                  <a:srgbClr val="091D5D"/>
                </a:solidFill>
                <a:latin typeface="Arial"/>
                <a:cs typeface="Arial"/>
              </a:rPr>
              <a:t>P</a:t>
            </a:r>
            <a:r>
              <a:rPr sz="1800" b="1" dirty="0">
                <a:solidFill>
                  <a:srgbClr val="091D5D"/>
                </a:solidFill>
                <a:latin typeface="Arial"/>
                <a:cs typeface="Arial"/>
              </a:rPr>
              <a:t>l</a:t>
            </a:r>
            <a:r>
              <a:rPr sz="1800" b="1" spc="-5" dirty="0">
                <a:solidFill>
                  <a:srgbClr val="091D5D"/>
                </a:solidFill>
                <a:latin typeface="Arial"/>
                <a:cs typeface="Arial"/>
              </a:rPr>
              <a:t>a</a:t>
            </a:r>
            <a:r>
              <a:rPr sz="1800" b="1" dirty="0">
                <a:solidFill>
                  <a:srgbClr val="091D5D"/>
                </a:solidFill>
                <a:latin typeface="Arial"/>
                <a:cs typeface="Arial"/>
              </a:rPr>
              <a:t>n</a:t>
            </a:r>
            <a:r>
              <a:rPr sz="1800" b="1" spc="5" dirty="0">
                <a:solidFill>
                  <a:srgbClr val="091D5D"/>
                </a:solidFill>
                <a:latin typeface="Arial"/>
                <a:cs typeface="Arial"/>
              </a:rPr>
              <a:t> </a:t>
            </a:r>
            <a:r>
              <a:rPr sz="1800" b="1" dirty="0">
                <a:solidFill>
                  <a:srgbClr val="091D5D"/>
                </a:solidFill>
                <a:latin typeface="Arial"/>
                <a:cs typeface="Arial"/>
              </a:rPr>
              <a:t>(I</a:t>
            </a:r>
            <a:r>
              <a:rPr sz="1800" b="1" spc="-5" dirty="0">
                <a:solidFill>
                  <a:srgbClr val="091D5D"/>
                </a:solidFill>
                <a:latin typeface="Arial"/>
                <a:cs typeface="Arial"/>
              </a:rPr>
              <a:t>SP</a:t>
            </a:r>
            <a:r>
              <a:rPr sz="1800" b="1" dirty="0">
                <a:solidFill>
                  <a:srgbClr val="091D5D"/>
                </a:solidFill>
                <a:latin typeface="Arial"/>
                <a:cs typeface="Arial"/>
              </a:rPr>
              <a:t>)</a:t>
            </a:r>
            <a:r>
              <a:rPr sz="1800" b="1" spc="-10" dirty="0">
                <a:solidFill>
                  <a:srgbClr val="091D5D"/>
                </a:solidFill>
                <a:latin typeface="Arial"/>
                <a:cs typeface="Arial"/>
              </a:rPr>
              <a:t> </a:t>
            </a:r>
            <a:r>
              <a:rPr sz="1800" b="1" dirty="0">
                <a:solidFill>
                  <a:srgbClr val="091D5D"/>
                </a:solidFill>
                <a:latin typeface="Arial"/>
                <a:cs typeface="Arial"/>
              </a:rPr>
              <a:t>Module</a:t>
            </a:r>
            <a:r>
              <a:rPr sz="1800" b="1" spc="-15" dirty="0">
                <a:solidFill>
                  <a:srgbClr val="091D5D"/>
                </a:solidFill>
                <a:latin typeface="Arial"/>
                <a:cs typeface="Arial"/>
              </a:rPr>
              <a:t> </a:t>
            </a:r>
            <a:r>
              <a:rPr sz="1800" b="1" spc="-95" dirty="0">
                <a:solidFill>
                  <a:srgbClr val="091D5D"/>
                </a:solidFill>
                <a:latin typeface="Arial"/>
                <a:cs typeface="Arial"/>
              </a:rPr>
              <a:t>T</a:t>
            </a:r>
            <a:r>
              <a:rPr sz="1800" b="1" spc="-5" dirty="0">
                <a:solidFill>
                  <a:srgbClr val="091D5D"/>
                </a:solidFill>
                <a:latin typeface="Arial"/>
                <a:cs typeface="Arial"/>
              </a:rPr>
              <a:t>ra</a:t>
            </a:r>
            <a:r>
              <a:rPr sz="1800" b="1" dirty="0">
                <a:solidFill>
                  <a:srgbClr val="091D5D"/>
                </a:solidFill>
                <a:latin typeface="Arial"/>
                <a:cs typeface="Arial"/>
              </a:rPr>
              <a:t>ining</a:t>
            </a:r>
            <a:endParaRPr sz="1800" dirty="0">
              <a:latin typeface="Arial"/>
              <a:cs typeface="Arial"/>
            </a:endParaRPr>
          </a:p>
          <a:p>
            <a:pPr marL="12700" marR="3731260">
              <a:lnSpc>
                <a:spcPct val="100000"/>
              </a:lnSpc>
              <a:spcBef>
                <a:spcPts val="1285"/>
              </a:spcBef>
            </a:pPr>
            <a:r>
              <a:rPr lang="en-US" sz="1600" spc="-15" dirty="0" smtClean="0">
                <a:solidFill>
                  <a:srgbClr val="091D5D"/>
                </a:solidFill>
                <a:latin typeface="Arial"/>
                <a:cs typeface="Arial"/>
              </a:rPr>
              <a:t>Release 7.7 – DDS </a:t>
            </a:r>
            <a:r>
              <a:rPr sz="1600" spc="-10" dirty="0" smtClean="0">
                <a:solidFill>
                  <a:srgbClr val="091D5D"/>
                </a:solidFill>
                <a:latin typeface="Arial"/>
                <a:cs typeface="Arial"/>
              </a:rPr>
              <a:t>Sta</a:t>
            </a:r>
            <a:r>
              <a:rPr sz="1600" spc="-30" dirty="0" smtClean="0">
                <a:solidFill>
                  <a:srgbClr val="091D5D"/>
                </a:solidFill>
                <a:latin typeface="Arial"/>
                <a:cs typeface="Arial"/>
              </a:rPr>
              <a:t>f</a:t>
            </a:r>
            <a:r>
              <a:rPr sz="1600" spc="-5" dirty="0" smtClean="0">
                <a:solidFill>
                  <a:srgbClr val="091D5D"/>
                </a:solidFill>
                <a:latin typeface="Arial"/>
                <a:cs typeface="Arial"/>
              </a:rPr>
              <a:t>f</a:t>
            </a:r>
            <a:endParaRPr sz="1600" dirty="0">
              <a:latin typeface="Arial"/>
              <a:cs typeface="Arial"/>
            </a:endParaRPr>
          </a:p>
        </p:txBody>
      </p:sp>
      <p:sp>
        <p:nvSpPr>
          <p:cNvPr id="6" name="object 6"/>
          <p:cNvSpPr txBox="1"/>
          <p:nvPr/>
        </p:nvSpPr>
        <p:spPr>
          <a:xfrm>
            <a:off x="203200" y="1659906"/>
            <a:ext cx="4995149" cy="615553"/>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a:cs typeface="Arial"/>
              </a:rPr>
              <a:t>D</a:t>
            </a:r>
            <a:r>
              <a:rPr sz="2000" b="1" dirty="0">
                <a:solidFill>
                  <a:srgbClr val="FFFFFF"/>
                </a:solidFill>
                <a:latin typeface="Arial"/>
                <a:cs typeface="Arial"/>
              </a:rPr>
              <a:t>e</a:t>
            </a:r>
            <a:r>
              <a:rPr sz="2000" b="1" spc="-5" dirty="0">
                <a:solidFill>
                  <a:srgbClr val="FFFFFF"/>
                </a:solidFill>
                <a:latin typeface="Arial"/>
                <a:cs typeface="Arial"/>
              </a:rPr>
              <a:t>p</a:t>
            </a:r>
            <a:r>
              <a:rPr sz="2000" b="1" dirty="0">
                <a:solidFill>
                  <a:srgbClr val="FFFFFF"/>
                </a:solidFill>
                <a:latin typeface="Arial"/>
                <a:cs typeface="Arial"/>
              </a:rPr>
              <a:t>art</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t>
            </a:r>
            <a:r>
              <a:rPr sz="2000" b="1" spc="-40" dirty="0">
                <a:solidFill>
                  <a:srgbClr val="FFFFFF"/>
                </a:solidFill>
                <a:latin typeface="Arial"/>
                <a:cs typeface="Arial"/>
              </a:rPr>
              <a:t> </a:t>
            </a:r>
            <a:r>
              <a:rPr sz="2000" b="1" spc="-5" dirty="0">
                <a:solidFill>
                  <a:srgbClr val="FFFFFF"/>
                </a:solidFill>
                <a:latin typeface="Arial"/>
                <a:cs typeface="Arial"/>
              </a:rPr>
              <a:t>o</a:t>
            </a:r>
            <a:r>
              <a:rPr sz="2000" b="1" dirty="0">
                <a:solidFill>
                  <a:srgbClr val="FFFFFF"/>
                </a:solidFill>
                <a:latin typeface="Arial"/>
                <a:cs typeface="Arial"/>
              </a:rPr>
              <a:t>f</a:t>
            </a:r>
            <a:r>
              <a:rPr sz="2000" b="1" spc="-15" dirty="0">
                <a:solidFill>
                  <a:srgbClr val="FFFFFF"/>
                </a:solidFill>
                <a:latin typeface="Arial"/>
                <a:cs typeface="Arial"/>
              </a:rPr>
              <a:t> </a:t>
            </a:r>
            <a:r>
              <a:rPr sz="2000" b="1" spc="5" dirty="0">
                <a:solidFill>
                  <a:srgbClr val="FFFFFF"/>
                </a:solidFill>
                <a:latin typeface="Arial"/>
                <a:cs typeface="Arial"/>
              </a:rPr>
              <a:t>D</a:t>
            </a:r>
            <a:r>
              <a:rPr sz="2000" b="1" dirty="0">
                <a:solidFill>
                  <a:srgbClr val="FFFFFF"/>
                </a:solidFill>
                <a:latin typeface="Arial"/>
                <a:cs typeface="Arial"/>
              </a:rPr>
              <a:t>e</a:t>
            </a:r>
            <a:r>
              <a:rPr sz="2000" b="1" spc="-25" dirty="0">
                <a:solidFill>
                  <a:srgbClr val="FFFFFF"/>
                </a:solidFill>
                <a:latin typeface="Arial"/>
                <a:cs typeface="Arial"/>
              </a:rPr>
              <a:t>v</a:t>
            </a:r>
            <a:r>
              <a:rPr sz="2000" b="1" dirty="0">
                <a:solidFill>
                  <a:srgbClr val="FFFFFF"/>
                </a:solidFill>
                <a:latin typeface="Arial"/>
                <a:cs typeface="Arial"/>
              </a:rPr>
              <a:t>e</a:t>
            </a:r>
            <a:r>
              <a:rPr sz="2000" b="1" spc="-5" dirty="0">
                <a:solidFill>
                  <a:srgbClr val="FFFFFF"/>
                </a:solidFill>
                <a:latin typeface="Arial"/>
                <a:cs typeface="Arial"/>
              </a:rPr>
              <a:t>lop</a:t>
            </a:r>
            <a:r>
              <a:rPr sz="2000" b="1" spc="-10" dirty="0">
                <a:solidFill>
                  <a:srgbClr val="FFFFFF"/>
                </a:solidFill>
                <a:latin typeface="Arial"/>
                <a:cs typeface="Arial"/>
              </a:rPr>
              <a:t>m</a:t>
            </a:r>
            <a:r>
              <a:rPr sz="2000" b="1" dirty="0">
                <a:solidFill>
                  <a:srgbClr val="FFFFFF"/>
                </a:solidFill>
                <a:latin typeface="Arial"/>
                <a:cs typeface="Arial"/>
              </a:rPr>
              <a:t>e</a:t>
            </a:r>
            <a:r>
              <a:rPr sz="2000" b="1" spc="-5" dirty="0">
                <a:solidFill>
                  <a:srgbClr val="FFFFFF"/>
                </a:solidFill>
                <a:latin typeface="Arial"/>
                <a:cs typeface="Arial"/>
              </a:rPr>
              <a:t>n</a:t>
            </a:r>
            <a:r>
              <a:rPr sz="2000" b="1" dirty="0">
                <a:solidFill>
                  <a:srgbClr val="FFFFFF"/>
                </a:solidFill>
                <a:latin typeface="Arial"/>
                <a:cs typeface="Arial"/>
              </a:rPr>
              <a:t>tal</a:t>
            </a:r>
            <a:r>
              <a:rPr sz="2000" b="1" spc="-25" dirty="0">
                <a:solidFill>
                  <a:srgbClr val="FFFFFF"/>
                </a:solidFill>
                <a:latin typeface="Arial"/>
                <a:cs typeface="Arial"/>
              </a:rPr>
              <a:t> </a:t>
            </a:r>
            <a:r>
              <a:rPr sz="2000" b="1" spc="-5" dirty="0" smtClean="0">
                <a:solidFill>
                  <a:srgbClr val="FFFFFF"/>
                </a:solidFill>
                <a:latin typeface="Arial"/>
                <a:cs typeface="Arial"/>
              </a:rPr>
              <a:t>S</a:t>
            </a:r>
            <a:r>
              <a:rPr sz="2000" b="1" dirty="0" smtClean="0">
                <a:solidFill>
                  <a:srgbClr val="FFFFFF"/>
                </a:solidFill>
                <a:latin typeface="Arial"/>
                <a:cs typeface="Arial"/>
              </a:rPr>
              <a:t>er</a:t>
            </a:r>
            <a:r>
              <a:rPr sz="2000" b="1" spc="-25" dirty="0" smtClean="0">
                <a:solidFill>
                  <a:srgbClr val="FFFFFF"/>
                </a:solidFill>
                <a:latin typeface="Arial"/>
                <a:cs typeface="Arial"/>
              </a:rPr>
              <a:t>v</a:t>
            </a:r>
            <a:r>
              <a:rPr sz="2000" b="1" spc="-10" dirty="0" smtClean="0">
                <a:solidFill>
                  <a:srgbClr val="FFFFFF"/>
                </a:solidFill>
                <a:latin typeface="Arial"/>
                <a:cs typeface="Arial"/>
              </a:rPr>
              <a:t>i</a:t>
            </a:r>
            <a:r>
              <a:rPr sz="2000" b="1" dirty="0" smtClean="0">
                <a:solidFill>
                  <a:srgbClr val="FFFFFF"/>
                </a:solidFill>
                <a:latin typeface="Arial"/>
                <a:cs typeface="Arial"/>
              </a:rPr>
              <a:t>ces</a:t>
            </a:r>
            <a:endParaRPr lang="en-US" sz="2000" b="1" dirty="0" smtClean="0">
              <a:solidFill>
                <a:srgbClr val="FFFFFF"/>
              </a:solidFill>
              <a:latin typeface="Arial"/>
              <a:cs typeface="Arial"/>
            </a:endParaRPr>
          </a:p>
          <a:p>
            <a:pPr marL="12700">
              <a:lnSpc>
                <a:spcPct val="100000"/>
              </a:lnSpc>
            </a:pPr>
            <a:r>
              <a:rPr lang="en-US" sz="2000" dirty="0" smtClean="0">
                <a:solidFill>
                  <a:srgbClr val="FFFFFF"/>
                </a:solidFill>
                <a:latin typeface="Arial"/>
                <a:cs typeface="Arial"/>
              </a:rPr>
              <a:t>Massachusetts Rehabilitation Commission</a:t>
            </a:r>
            <a:endParaRPr sz="2000" dirty="0">
              <a:latin typeface="Arial"/>
              <a:cs typeface="Arial"/>
            </a:endParaRPr>
          </a:p>
        </p:txBody>
      </p:sp>
      <p:sp>
        <p:nvSpPr>
          <p:cNvPr id="7" name="object 7"/>
          <p:cNvSpPr/>
          <p:nvPr/>
        </p:nvSpPr>
        <p:spPr>
          <a:xfrm>
            <a:off x="5498591" y="128015"/>
            <a:ext cx="3345167" cy="3299459"/>
          </a:xfrm>
          <a:prstGeom prst="rect">
            <a:avLst/>
          </a:prstGeom>
          <a:blipFill>
            <a:blip r:embed="rId4"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4"/>
          </p:nvPr>
        </p:nvSpPr>
        <p:spPr/>
        <p:txBody>
          <a:bodyPr/>
          <a:lstStyle/>
          <a:p>
            <a:pPr algn="r"/>
            <a:fld id="{93CA38EC-34E5-412A-90B1-E05B44BCB646}" type="slidenum">
              <a:rPr lang="en-US" smtClean="0"/>
              <a:pPr algn="r"/>
              <a:t>1</a:t>
            </a:fld>
            <a:endParaRPr lang="en-US" dirty="0"/>
          </a:p>
        </p:txBody>
      </p:sp>
    </p:spTree>
    <p:extLst>
      <p:ext uri="{BB962C8B-B14F-4D97-AF65-F5344CB8AC3E}">
        <p14:creationId xmlns:p14="http://schemas.microsoft.com/office/powerpoint/2010/main" val="201642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28933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30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4"/>
          <p:cNvSpPr txBox="1"/>
          <p:nvPr/>
        </p:nvSpPr>
        <p:spPr>
          <a:xfrm>
            <a:off x="535940" y="2057400"/>
            <a:ext cx="8130078" cy="830997"/>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5: Revisit Other ISP Components page</a:t>
            </a:r>
          </a:p>
          <a:p>
            <a:pPr marL="12700" lvl="0"/>
            <a:endParaRPr lang="en-US" sz="1200" dirty="0" smtClean="0">
              <a:solidFill>
                <a:srgbClr val="091D5D"/>
              </a:solidFill>
              <a:latin typeface="Arial"/>
              <a:cs typeface="Arial"/>
            </a:endParaRPr>
          </a:p>
          <a:p>
            <a:pPr marL="12700" lvl="0"/>
            <a:r>
              <a:rPr lang="en-US" sz="1400" dirty="0" smtClean="0">
                <a:solidFill>
                  <a:srgbClr val="091D5D"/>
                </a:solidFill>
                <a:latin typeface="Arial"/>
                <a:cs typeface="Arial"/>
              </a:rPr>
              <a:t>As the message indicates, the text that has been auto-saved loads on the screen and is displayed in the text boxes.</a:t>
            </a: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10</a:t>
            </a:fld>
            <a:endParaRPr lang="en-US" dirty="0"/>
          </a:p>
        </p:txBody>
      </p:sp>
      <p:sp>
        <p:nvSpPr>
          <p:cNvPr id="32"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pic>
        <p:nvPicPr>
          <p:cNvPr id="5" name="Picture 4"/>
          <p:cNvPicPr>
            <a:picLocks noChangeAspect="1"/>
          </p:cNvPicPr>
          <p:nvPr/>
        </p:nvPicPr>
        <p:blipFill>
          <a:blip r:embed="rId7"/>
          <a:stretch>
            <a:fillRect/>
          </a:stretch>
        </p:blipFill>
        <p:spPr>
          <a:xfrm>
            <a:off x="216029" y="3493665"/>
            <a:ext cx="8711939" cy="2048434"/>
          </a:xfrm>
          <a:prstGeom prst="rect">
            <a:avLst/>
          </a:prstGeom>
        </p:spPr>
      </p:pic>
      <p:grpSp>
        <p:nvGrpSpPr>
          <p:cNvPr id="29" name="Group 28"/>
          <p:cNvGrpSpPr/>
          <p:nvPr/>
        </p:nvGrpSpPr>
        <p:grpSpPr>
          <a:xfrm>
            <a:off x="1795272" y="1016381"/>
            <a:ext cx="5553457" cy="888619"/>
            <a:chOff x="1202436" y="1146048"/>
            <a:chExt cx="5553457" cy="888619"/>
          </a:xfrm>
        </p:grpSpPr>
        <p:sp>
          <p:nvSpPr>
            <p:cNvPr id="30"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31"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5"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56"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7"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8"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59"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0"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1"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2"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63"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64"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5"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66"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67"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68"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69"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0"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71"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2"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2982361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319637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64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4"/>
          <p:cNvSpPr txBox="1"/>
          <p:nvPr/>
        </p:nvSpPr>
        <p:spPr>
          <a:xfrm>
            <a:off x="535940" y="2057400"/>
            <a:ext cx="8130078" cy="830997"/>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5: Revisit Other ISP Components page</a:t>
            </a:r>
          </a:p>
          <a:p>
            <a:pPr marL="12700" lvl="0"/>
            <a:endParaRPr lang="en-US" sz="1200" dirty="0" smtClean="0">
              <a:solidFill>
                <a:srgbClr val="091D5D"/>
              </a:solidFill>
              <a:latin typeface="Arial"/>
              <a:cs typeface="Arial"/>
            </a:endParaRPr>
          </a:p>
          <a:p>
            <a:pPr marL="12700"/>
            <a:r>
              <a:rPr lang="en-US" sz="1400" dirty="0">
                <a:solidFill>
                  <a:srgbClr val="091D5D"/>
                </a:solidFill>
                <a:latin typeface="Arial"/>
                <a:cs typeface="Arial"/>
              </a:rPr>
              <a:t>An icon displays next to the </a:t>
            </a:r>
            <a:r>
              <a:rPr lang="en-US" sz="1400" dirty="0" smtClean="0">
                <a:solidFill>
                  <a:srgbClr val="091D5D"/>
                </a:solidFill>
                <a:latin typeface="Arial"/>
                <a:cs typeface="Arial"/>
              </a:rPr>
              <a:t>text box. If you hover over the icon, the text that was last manually saved by the user will display.</a:t>
            </a: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11</a:t>
            </a:fld>
            <a:endParaRPr lang="en-US" dirty="0"/>
          </a:p>
        </p:txBody>
      </p:sp>
      <p:pic>
        <p:nvPicPr>
          <p:cNvPr id="31" name="Picture 30"/>
          <p:cNvPicPr>
            <a:picLocks noChangeAspect="1"/>
          </p:cNvPicPr>
          <p:nvPr/>
        </p:nvPicPr>
        <p:blipFill>
          <a:blip r:embed="rId7"/>
          <a:stretch>
            <a:fillRect/>
          </a:stretch>
        </p:blipFill>
        <p:spPr>
          <a:xfrm>
            <a:off x="4302015" y="2890207"/>
            <a:ext cx="498585" cy="538793"/>
          </a:xfrm>
          <a:prstGeom prst="rect">
            <a:avLst/>
          </a:prstGeom>
          <a:ln w="38100">
            <a:solidFill>
              <a:srgbClr val="00A1DE"/>
            </a:solidFill>
          </a:ln>
        </p:spPr>
      </p:pic>
      <p:sp>
        <p:nvSpPr>
          <p:cNvPr id="56"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pic>
        <p:nvPicPr>
          <p:cNvPr id="3" name="Picture 2"/>
          <p:cNvPicPr>
            <a:picLocks noChangeAspect="1"/>
          </p:cNvPicPr>
          <p:nvPr/>
        </p:nvPicPr>
        <p:blipFill>
          <a:blip r:embed="rId8"/>
          <a:stretch>
            <a:fillRect/>
          </a:stretch>
        </p:blipFill>
        <p:spPr>
          <a:xfrm>
            <a:off x="216031" y="3252016"/>
            <a:ext cx="8711939" cy="2310584"/>
          </a:xfrm>
          <a:prstGeom prst="rect">
            <a:avLst/>
          </a:prstGeom>
        </p:spPr>
      </p:pic>
      <p:grpSp>
        <p:nvGrpSpPr>
          <p:cNvPr id="30" name="Group 29"/>
          <p:cNvGrpSpPr/>
          <p:nvPr/>
        </p:nvGrpSpPr>
        <p:grpSpPr>
          <a:xfrm>
            <a:off x="1795272" y="1016381"/>
            <a:ext cx="5553457" cy="888619"/>
            <a:chOff x="1202436" y="1146048"/>
            <a:chExt cx="5553457" cy="888619"/>
          </a:xfrm>
        </p:grpSpPr>
        <p:sp>
          <p:nvSpPr>
            <p:cNvPr id="32"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5"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7"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58"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9"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0"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61"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2"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3"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4"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65"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66"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7"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68"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69"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70"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71"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2"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73"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4"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196115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319637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32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4"/>
          <p:cNvSpPr txBox="1"/>
          <p:nvPr/>
        </p:nvSpPr>
        <p:spPr>
          <a:xfrm>
            <a:off x="535940" y="2057400"/>
            <a:ext cx="8130078" cy="800219"/>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5: Revisit Other ISP Components page</a:t>
            </a:r>
          </a:p>
          <a:p>
            <a:pPr marL="12700" lvl="0"/>
            <a:endParaRPr lang="en-US" sz="1200" dirty="0" smtClean="0">
              <a:solidFill>
                <a:srgbClr val="091D5D"/>
              </a:solidFill>
              <a:latin typeface="Arial"/>
              <a:cs typeface="Arial"/>
            </a:endParaRPr>
          </a:p>
          <a:p>
            <a:pPr marL="12700" lvl="0"/>
            <a:r>
              <a:rPr lang="en-US" sz="1400" dirty="0" smtClean="0">
                <a:solidFill>
                  <a:srgbClr val="091D5D"/>
                </a:solidFill>
                <a:latin typeface="Arial"/>
                <a:cs typeface="Arial"/>
              </a:rPr>
              <a:t>Compare the auto-saved text with the manually saved text and determine which text to retain. </a:t>
            </a:r>
          </a:p>
          <a:p>
            <a:pPr marL="12700" lvl="0"/>
            <a:endParaRPr lang="en-US" sz="1200" dirty="0">
              <a:solidFill>
                <a:srgbClr val="091D5D"/>
              </a:solidFill>
              <a:latin typeface="Arial"/>
              <a:cs typeface="Arial"/>
            </a:endParaRP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12</a:t>
            </a:fld>
            <a:endParaRPr lang="en-US" dirty="0"/>
          </a:p>
        </p:txBody>
      </p:sp>
      <p:sp>
        <p:nvSpPr>
          <p:cNvPr id="32"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pic>
        <p:nvPicPr>
          <p:cNvPr id="242949" name="Picture 261" descr="C:\Users\JPROIE~1\AppData\Local\Temp\SNAGHTML4399235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8797" y="9944100"/>
            <a:ext cx="876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42953" name="Picture 265" descr="C:\Users\JPROIE~1\AppData\Local\Temp\SNAGHTML4399235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36525"/>
            <a:ext cx="876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225937" y="3508070"/>
            <a:ext cx="8711939" cy="2054530"/>
          </a:xfrm>
          <a:prstGeom prst="rect">
            <a:avLst/>
          </a:prstGeom>
        </p:spPr>
      </p:pic>
      <p:grpSp>
        <p:nvGrpSpPr>
          <p:cNvPr id="31" name="Group 30"/>
          <p:cNvGrpSpPr/>
          <p:nvPr/>
        </p:nvGrpSpPr>
        <p:grpSpPr>
          <a:xfrm>
            <a:off x="1795272" y="1016381"/>
            <a:ext cx="5553457" cy="888619"/>
            <a:chOff x="1202436" y="1146048"/>
            <a:chExt cx="5553457" cy="888619"/>
          </a:xfrm>
        </p:grpSpPr>
        <p:sp>
          <p:nvSpPr>
            <p:cNvPr id="55"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6"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7"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58"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9"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0"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61"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2"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3"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4"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65"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66"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7"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68"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69"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70"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71"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2"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73"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4"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235629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025878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166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228600" y="4069059"/>
            <a:ext cx="8687553" cy="2026941"/>
          </a:xfrm>
          <a:prstGeom prst="rect">
            <a:avLst/>
          </a:prstGeom>
          <a:ln>
            <a:solidFill>
              <a:schemeClr val="tx1"/>
            </a:solidFill>
          </a:ln>
        </p:spPr>
      </p:pic>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4"/>
          <p:cNvSpPr txBox="1"/>
          <p:nvPr/>
        </p:nvSpPr>
        <p:spPr>
          <a:xfrm>
            <a:off x="535940" y="2057400"/>
            <a:ext cx="8130078" cy="830997"/>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5: Revisit Other ISP Components page</a:t>
            </a:r>
          </a:p>
          <a:p>
            <a:pPr marL="12700" lvl="0"/>
            <a:endParaRPr lang="en-US" sz="1200" dirty="0" smtClean="0">
              <a:solidFill>
                <a:srgbClr val="091D5D"/>
              </a:solidFill>
              <a:latin typeface="Arial"/>
              <a:cs typeface="Arial"/>
            </a:endParaRPr>
          </a:p>
          <a:p>
            <a:pPr marL="12700"/>
            <a:r>
              <a:rPr lang="en-US" sz="1400" dirty="0">
                <a:solidFill>
                  <a:srgbClr val="091D5D"/>
                </a:solidFill>
                <a:latin typeface="Arial"/>
                <a:cs typeface="Arial"/>
              </a:rPr>
              <a:t>If you would like to remove the auto saved information, click </a:t>
            </a:r>
            <a:r>
              <a:rPr lang="en-US" sz="1400" dirty="0" smtClean="0">
                <a:solidFill>
                  <a:srgbClr val="091D5D"/>
                </a:solidFill>
                <a:latin typeface="Arial"/>
                <a:cs typeface="Arial"/>
              </a:rPr>
              <a:t>“Reset</a:t>
            </a:r>
            <a:r>
              <a:rPr lang="en-US" sz="1400" dirty="0">
                <a:solidFill>
                  <a:srgbClr val="091D5D"/>
                </a:solidFill>
                <a:latin typeface="Arial"/>
                <a:cs typeface="Arial"/>
              </a:rPr>
              <a:t>.”  If you would like to retain the auto saved </a:t>
            </a:r>
            <a:r>
              <a:rPr lang="en-US" sz="1400" dirty="0" smtClean="0">
                <a:solidFill>
                  <a:srgbClr val="091D5D"/>
                </a:solidFill>
                <a:latin typeface="Arial"/>
                <a:cs typeface="Arial"/>
              </a:rPr>
              <a:t>information, </a:t>
            </a:r>
            <a:r>
              <a:rPr lang="en-US" sz="1400" dirty="0">
                <a:solidFill>
                  <a:srgbClr val="091D5D"/>
                </a:solidFill>
                <a:latin typeface="Arial"/>
                <a:cs typeface="Arial"/>
              </a:rPr>
              <a:t>click “</a:t>
            </a:r>
            <a:r>
              <a:rPr lang="en-US" sz="1400" dirty="0" smtClean="0">
                <a:solidFill>
                  <a:srgbClr val="091D5D"/>
                </a:solidFill>
                <a:latin typeface="Arial"/>
                <a:cs typeface="Arial"/>
              </a:rPr>
              <a:t>Save.”</a:t>
            </a:r>
            <a:endParaRPr lang="en-US" sz="1400" dirty="0">
              <a:solidFill>
                <a:srgbClr val="091D5D"/>
              </a:solidFill>
              <a:latin typeface="Arial"/>
              <a:cs typeface="Arial"/>
            </a:endParaRP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13</a:t>
            </a:fld>
            <a:endParaRPr lang="en-US" dirty="0"/>
          </a:p>
        </p:txBody>
      </p:sp>
      <p:sp>
        <p:nvSpPr>
          <p:cNvPr id="31" name="object 26"/>
          <p:cNvSpPr/>
          <p:nvPr/>
        </p:nvSpPr>
        <p:spPr>
          <a:xfrm>
            <a:off x="990600" y="5821659"/>
            <a:ext cx="381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56" name="object 26"/>
          <p:cNvSpPr/>
          <p:nvPr/>
        </p:nvSpPr>
        <p:spPr>
          <a:xfrm>
            <a:off x="1447800" y="5821659"/>
            <a:ext cx="3048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pic>
        <p:nvPicPr>
          <p:cNvPr id="6" name="Picture 5"/>
          <p:cNvPicPr>
            <a:picLocks noChangeAspect="1"/>
          </p:cNvPicPr>
          <p:nvPr/>
        </p:nvPicPr>
        <p:blipFill>
          <a:blip r:embed="rId8"/>
          <a:stretch>
            <a:fillRect/>
          </a:stretch>
        </p:blipFill>
        <p:spPr>
          <a:xfrm>
            <a:off x="1447800" y="3476676"/>
            <a:ext cx="790476" cy="409524"/>
          </a:xfrm>
          <a:prstGeom prst="rect">
            <a:avLst/>
          </a:prstGeom>
        </p:spPr>
      </p:pic>
      <p:pic>
        <p:nvPicPr>
          <p:cNvPr id="8" name="Picture 7"/>
          <p:cNvPicPr>
            <a:picLocks noChangeAspect="1"/>
          </p:cNvPicPr>
          <p:nvPr/>
        </p:nvPicPr>
        <p:blipFill>
          <a:blip r:embed="rId9"/>
          <a:stretch>
            <a:fillRect/>
          </a:stretch>
        </p:blipFill>
        <p:spPr>
          <a:xfrm>
            <a:off x="457200" y="3476676"/>
            <a:ext cx="857143" cy="390476"/>
          </a:xfrm>
          <a:prstGeom prst="rect">
            <a:avLst/>
          </a:prstGeom>
        </p:spPr>
      </p:pic>
      <p:sp>
        <p:nvSpPr>
          <p:cNvPr id="57" name="object 26"/>
          <p:cNvSpPr/>
          <p:nvPr/>
        </p:nvSpPr>
        <p:spPr>
          <a:xfrm>
            <a:off x="457200" y="3501081"/>
            <a:ext cx="838200" cy="308919"/>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58" name="Straight Arrow Connector 57"/>
          <p:cNvCxnSpPr/>
          <p:nvPr/>
        </p:nvCxnSpPr>
        <p:spPr>
          <a:xfrm flipV="1">
            <a:off x="1219200" y="3810000"/>
            <a:ext cx="0" cy="1981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bject 26"/>
          <p:cNvSpPr/>
          <p:nvPr/>
        </p:nvSpPr>
        <p:spPr>
          <a:xfrm>
            <a:off x="1447800" y="3505200"/>
            <a:ext cx="762000" cy="308919"/>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60" name="Straight Arrow Connector 59"/>
          <p:cNvCxnSpPr/>
          <p:nvPr/>
        </p:nvCxnSpPr>
        <p:spPr>
          <a:xfrm flipV="1">
            <a:off x="1676400" y="3810000"/>
            <a:ext cx="0" cy="19812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grpSp>
        <p:nvGrpSpPr>
          <p:cNvPr id="61" name="Group 60"/>
          <p:cNvGrpSpPr/>
          <p:nvPr/>
        </p:nvGrpSpPr>
        <p:grpSpPr>
          <a:xfrm>
            <a:off x="1795272" y="1016381"/>
            <a:ext cx="5553457" cy="888619"/>
            <a:chOff x="1202436" y="1146048"/>
            <a:chExt cx="5553457" cy="888619"/>
          </a:xfrm>
        </p:grpSpPr>
        <p:sp>
          <p:nvSpPr>
            <p:cNvPr id="62"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3"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4"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5"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6"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7"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68"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69"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0"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71"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72"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73"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74"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75"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76"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77"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78"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9"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80"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81"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23498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Notes and </a:t>
            </a:r>
            <a:r>
              <a:rPr spc="-5" dirty="0" smtClean="0"/>
              <a:t>Ne</a:t>
            </a:r>
            <a:r>
              <a:rPr spc="-15" dirty="0" smtClean="0"/>
              <a:t>x</a:t>
            </a:r>
            <a:r>
              <a:rPr dirty="0" smtClean="0"/>
              <a:t>t</a:t>
            </a:r>
            <a:r>
              <a:rPr spc="20" dirty="0" smtClean="0"/>
              <a:t> </a:t>
            </a:r>
            <a:r>
              <a:rPr spc="-5" dirty="0" smtClean="0"/>
              <a:t>S</a:t>
            </a:r>
            <a:r>
              <a:rPr dirty="0" smtClean="0"/>
              <a:t>t</a:t>
            </a:r>
            <a:r>
              <a:rPr spc="-5" dirty="0" smtClean="0"/>
              <a:t>ep</a:t>
            </a:r>
            <a:r>
              <a:rPr dirty="0" smtClean="0"/>
              <a:t>s</a:t>
            </a:r>
            <a:endParaRPr spc="-5" dirty="0"/>
          </a:p>
        </p:txBody>
      </p:sp>
      <p:sp>
        <p:nvSpPr>
          <p:cNvPr id="6" name="object 6"/>
          <p:cNvSpPr txBox="1"/>
          <p:nvPr/>
        </p:nvSpPr>
        <p:spPr>
          <a:xfrm>
            <a:off x="381000" y="1188506"/>
            <a:ext cx="8305800" cy="2031325"/>
          </a:xfrm>
          <a:prstGeom prst="rect">
            <a:avLst/>
          </a:prstGeom>
        </p:spPr>
        <p:txBody>
          <a:bodyPr vert="horz" wrap="square" lIns="0" tIns="0" rIns="0" bIns="0" rtlCol="0">
            <a:spAutoFit/>
          </a:bodyPr>
          <a:lstStyle/>
          <a:p>
            <a:pPr marL="299085" marR="5080" lvl="1" indent="-286385">
              <a:spcBef>
                <a:spcPts val="600"/>
              </a:spcBef>
              <a:buClr>
                <a:srgbClr val="091D5D"/>
              </a:buClr>
              <a:buFont typeface="Arial"/>
              <a:buChar char="•"/>
              <a:tabLst>
                <a:tab pos="299720" algn="l"/>
              </a:tabLst>
            </a:pPr>
            <a:r>
              <a:rPr lang="en-US" sz="1400" b="1" spc="-15" dirty="0" smtClean="0">
                <a:solidFill>
                  <a:srgbClr val="091D5D"/>
                </a:solidFill>
                <a:latin typeface="Arial"/>
                <a:cs typeface="Arial"/>
              </a:rPr>
              <a:t>NOTE</a:t>
            </a:r>
            <a:r>
              <a:rPr lang="en-US" sz="1400" b="1" spc="-15" dirty="0">
                <a:solidFill>
                  <a:srgbClr val="091D5D"/>
                </a:solidFill>
                <a:latin typeface="Arial"/>
                <a:cs typeface="Arial"/>
              </a:rPr>
              <a:t>: </a:t>
            </a:r>
            <a:r>
              <a:rPr lang="en-US" sz="1400" spc="-15" dirty="0" smtClean="0">
                <a:solidFill>
                  <a:srgbClr val="091D5D"/>
                </a:solidFill>
                <a:latin typeface="Arial"/>
                <a:cs typeface="Arial"/>
              </a:rPr>
              <a:t>Auto Save functionality is operational in the Vision and Other ISP Components. This functionality has been added to these sections of the ISP document because these sections require a large amount of text. Auto Save is not enabled for other components of the ISP document, such as Goals and Objectives &amp; Support Strategies. </a:t>
            </a: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smtClean="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a:p>
            <a:pPr marL="299085" marR="5080" lvl="1" indent="-286385">
              <a:spcBef>
                <a:spcPts val="600"/>
              </a:spcBef>
              <a:buClr>
                <a:srgbClr val="091D5D"/>
              </a:buClr>
              <a:buFont typeface="Arial"/>
              <a:buChar char="•"/>
              <a:tabLst>
                <a:tab pos="299720" algn="l"/>
              </a:tabLst>
            </a:pPr>
            <a:endParaRPr lang="en-US" sz="1400" spc="-15" dirty="0">
              <a:solidFill>
                <a:srgbClr val="091D5D"/>
              </a:solidFill>
              <a:latin typeface="Arial"/>
              <a:cs typeface="Arial"/>
            </a:endParaRPr>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14</a:t>
            </a:fld>
            <a:endParaRPr lang="en-US" dirty="0"/>
          </a:p>
        </p:txBody>
      </p:sp>
    </p:spTree>
    <p:extLst>
      <p:ext uri="{BB962C8B-B14F-4D97-AF65-F5344CB8AC3E}">
        <p14:creationId xmlns:p14="http://schemas.microsoft.com/office/powerpoint/2010/main" val="273321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848600"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Additional Enhancements </a:t>
            </a:r>
            <a:endParaRPr lang="en-US" sz="2400" b="1" spc="-5" dirty="0">
              <a:solidFill>
                <a:srgbClr val="FFFFFF"/>
              </a:solidFill>
              <a:latin typeface="Arial"/>
              <a:cs typeface="Arial"/>
            </a:endParaRPr>
          </a:p>
        </p:txBody>
      </p:sp>
    </p:spTree>
    <p:extLst>
      <p:ext uri="{BB962C8B-B14F-4D97-AF65-F5344CB8AC3E}">
        <p14:creationId xmlns:p14="http://schemas.microsoft.com/office/powerpoint/2010/main" val="265634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Other Enhancements </a:t>
            </a:r>
            <a:endParaRPr dirty="0"/>
          </a:p>
        </p:txBody>
      </p:sp>
      <p:sp>
        <p:nvSpPr>
          <p:cNvPr id="4" name="object 4"/>
          <p:cNvSpPr txBox="1"/>
          <p:nvPr/>
        </p:nvSpPr>
        <p:spPr>
          <a:xfrm>
            <a:off x="609600" y="1079956"/>
            <a:ext cx="8066405" cy="215444"/>
          </a:xfrm>
          <a:prstGeom prst="rect">
            <a:avLst/>
          </a:prstGeom>
        </p:spPr>
        <p:txBody>
          <a:bodyPr vert="horz" wrap="square" lIns="0" tIns="0" rIns="0" bIns="0" rtlCol="0">
            <a:spAutoFit/>
          </a:bodyPr>
          <a:lstStyle/>
          <a:p>
            <a:pPr lvl="0">
              <a:defRPr/>
            </a:pPr>
            <a:r>
              <a:rPr lang="en-US" sz="1400" b="1" kern="0" dirty="0">
                <a:solidFill>
                  <a:srgbClr val="091D5D"/>
                </a:solidFill>
                <a:latin typeface="Arial"/>
                <a:cs typeface="Arial"/>
              </a:rPr>
              <a:t>Health Care Record and  Health &amp; Dental Assessment – Date Format</a:t>
            </a:r>
          </a:p>
        </p:txBody>
      </p:sp>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z="800">
                <a:solidFill>
                  <a:schemeClr val="tx1">
                    <a:tint val="75000"/>
                  </a:schemeClr>
                </a:solidFill>
              </a:rPr>
              <a:pPr algn="r"/>
              <a:t>16</a:t>
            </a:fld>
            <a:endParaRPr lang="en-US" sz="800" dirty="0">
              <a:solidFill>
                <a:schemeClr val="tx1">
                  <a:tint val="75000"/>
                </a:schemeClr>
              </a:solidFill>
            </a:endParaRPr>
          </a:p>
        </p:txBody>
      </p:sp>
      <p:pic>
        <p:nvPicPr>
          <p:cNvPr id="9" name="Picture 8" descr="C:\Users\ZZIMME~1\AppData\Local\Temp\SNAGHTML50b5ee7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8686800" cy="2026285"/>
          </a:xfrm>
          <a:prstGeom prst="rect">
            <a:avLst/>
          </a:prstGeom>
          <a:noFill/>
          <a:ln>
            <a:solidFill>
              <a:schemeClr val="tx1"/>
            </a:solidFill>
          </a:ln>
        </p:spPr>
      </p:pic>
      <p:sp>
        <p:nvSpPr>
          <p:cNvPr id="10" name="object 26"/>
          <p:cNvSpPr/>
          <p:nvPr/>
        </p:nvSpPr>
        <p:spPr>
          <a:xfrm>
            <a:off x="6629401" y="5226685"/>
            <a:ext cx="1295400" cy="129859"/>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14" name="Straight Arrow Connector 13"/>
          <p:cNvCxnSpPr/>
          <p:nvPr/>
        </p:nvCxnSpPr>
        <p:spPr>
          <a:xfrm flipV="1">
            <a:off x="7239000" y="4813664"/>
            <a:ext cx="1" cy="458741"/>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6019800" y="4617312"/>
            <a:ext cx="2308756" cy="197893"/>
          </a:xfrm>
          <a:prstGeom prst="rect">
            <a:avLst/>
          </a:prstGeom>
          <a:ln w="38100">
            <a:solidFill>
              <a:srgbClr val="00B0F0"/>
            </a:solidFill>
          </a:ln>
        </p:spPr>
      </p:pic>
      <p:graphicFrame>
        <p:nvGraphicFramePr>
          <p:cNvPr id="15" name="Table 14"/>
          <p:cNvGraphicFramePr>
            <a:graphicFrameLocks noGrp="1"/>
          </p:cNvGraphicFramePr>
          <p:nvPr>
            <p:extLst>
              <p:ext uri="{D42A27DB-BD31-4B8C-83A1-F6EECF244321}">
                <p14:modId xmlns:p14="http://schemas.microsoft.com/office/powerpoint/2010/main" val="1707856837"/>
              </p:ext>
            </p:extLst>
          </p:nvPr>
        </p:nvGraphicFramePr>
        <p:xfrm>
          <a:off x="347028" y="1371600"/>
          <a:ext cx="8449945" cy="2341763"/>
        </p:xfrm>
        <a:graphic>
          <a:graphicData uri="http://schemas.openxmlformats.org/drawingml/2006/table">
            <a:tbl>
              <a:tblPr firstRow="1" bandRow="1">
                <a:tableStyleId>{5C22544A-7EE6-4342-B048-85BDC9FD1C3A}</a:tableStyleId>
              </a:tblPr>
              <a:tblGrid>
                <a:gridCol w="4036445"/>
                <a:gridCol w="4413500"/>
              </a:tblGrid>
              <a:tr h="453457">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1888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Providers can only enter the year – “yyyy” format – for dates for physical and medical examination dates in the Health Care Record and, after the record has been refreshed, the dates populate in the Health and Dental Assessment.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The Health Care Record has been enhanced to now allow the provider to enter physical and medical examination dates in “mm/dd/yyyy” format. Once the Provider has entered the date in the new format in the HCR and clicked the “Refresh from HCR” button on the Assessments Review Switchboard, the new date format for physical and medical examinations will appear on the H&amp;D assessment. </a:t>
                      </a:r>
                      <a:endParaRPr kumimoji="0" lang="en-US" sz="1400" b="0" i="0" u="none" strike="noStrike" kern="0" cap="none" spc="0" normalizeH="0" baseline="0" dirty="0">
                        <a:ln>
                          <a:noFill/>
                        </a:ln>
                        <a:solidFill>
                          <a:srgbClr val="091D5D"/>
                        </a:solidFill>
                        <a:effectLst/>
                        <a:uLnTx/>
                        <a:uFillTx/>
                        <a:latin typeface="Arial"/>
                        <a:ea typeface="+mn-ea"/>
                        <a:cs typeface="Arial"/>
                      </a:endParaRPr>
                    </a:p>
                  </a:txBody>
                  <a:tcPr/>
                </a:tc>
              </a:tr>
            </a:tbl>
          </a:graphicData>
        </a:graphic>
      </p:graphicFrame>
      <p:sp>
        <p:nvSpPr>
          <p:cNvPr id="17" name="object 4"/>
          <p:cNvSpPr txBox="1"/>
          <p:nvPr/>
        </p:nvSpPr>
        <p:spPr>
          <a:xfrm>
            <a:off x="609600" y="4038600"/>
            <a:ext cx="8066405" cy="215444"/>
          </a:xfrm>
          <a:prstGeom prst="rect">
            <a:avLst/>
          </a:prstGeom>
        </p:spPr>
        <p:txBody>
          <a:bodyPr vert="horz" wrap="square" lIns="0" tIns="0" rIns="0" bIns="0" rtlCol="0">
            <a:spAutoFit/>
          </a:bodyPr>
          <a:lstStyle/>
          <a:p>
            <a:pPr lvl="0">
              <a:defRPr/>
            </a:pPr>
            <a:r>
              <a:rPr lang="en-US" sz="1400" b="1" kern="0" dirty="0" smtClean="0">
                <a:solidFill>
                  <a:srgbClr val="091D5D"/>
                </a:solidFill>
                <a:latin typeface="Arial"/>
                <a:cs typeface="Arial"/>
              </a:rPr>
              <a:t>Provider View of Assessments Review Switchboard</a:t>
            </a:r>
            <a:endParaRPr lang="en-US" sz="1400" b="1" kern="0" dirty="0">
              <a:solidFill>
                <a:srgbClr val="091D5D"/>
              </a:solidFill>
              <a:latin typeface="Arial"/>
              <a:cs typeface="Arial"/>
            </a:endParaRPr>
          </a:p>
        </p:txBody>
      </p:sp>
    </p:spTree>
    <p:extLst>
      <p:ext uri="{BB962C8B-B14F-4D97-AF65-F5344CB8AC3E}">
        <p14:creationId xmlns:p14="http://schemas.microsoft.com/office/powerpoint/2010/main" val="171419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Other Enhancements </a:t>
            </a:r>
            <a:endParaRPr dirty="0"/>
          </a:p>
        </p:txBody>
      </p:sp>
      <p:sp>
        <p:nvSpPr>
          <p:cNvPr id="4" name="object 4"/>
          <p:cNvSpPr txBox="1"/>
          <p:nvPr/>
        </p:nvSpPr>
        <p:spPr>
          <a:xfrm>
            <a:off x="612140" y="1203746"/>
            <a:ext cx="8066405" cy="215444"/>
          </a:xfrm>
          <a:prstGeom prst="rect">
            <a:avLst/>
          </a:prstGeom>
        </p:spPr>
        <p:txBody>
          <a:bodyPr vert="horz" wrap="square" lIns="0" tIns="0" rIns="0" bIns="0" rtlCol="0">
            <a:spAutoFit/>
          </a:bodyPr>
          <a:lstStyle/>
          <a:p>
            <a:pPr marL="12700" marR="5080">
              <a:lnSpc>
                <a:spcPct val="100000"/>
              </a:lnSpc>
            </a:pPr>
            <a:r>
              <a:rPr lang="en-US" sz="1400" spc="-5" dirty="0" smtClean="0">
                <a:solidFill>
                  <a:srgbClr val="091D5D"/>
                </a:solidFill>
                <a:latin typeface="Arial"/>
                <a:cs typeface="Arial"/>
              </a:rPr>
              <a:t>Below is a list that briefly describes how the new, smaller enhancements will affect HCSIS: </a:t>
            </a:r>
            <a:endParaRPr sz="1400"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802048949"/>
              </p:ext>
            </p:extLst>
          </p:nvPr>
        </p:nvGraphicFramePr>
        <p:xfrm>
          <a:off x="228600" y="1738216"/>
          <a:ext cx="8686800" cy="2944607"/>
        </p:xfrm>
        <a:graphic>
          <a:graphicData uri="http://schemas.openxmlformats.org/drawingml/2006/table">
            <a:tbl>
              <a:tblPr firstRow="1" bandRow="1">
                <a:tableStyleId>{5C22544A-7EE6-4342-B048-85BDC9FD1C3A}</a:tableStyleId>
              </a:tblPr>
              <a:tblGrid>
                <a:gridCol w="1392297"/>
                <a:gridCol w="3484503"/>
                <a:gridCol w="3810000"/>
              </a:tblGrid>
              <a:tr h="497723">
                <a:tc>
                  <a:txBody>
                    <a:bodyPr/>
                    <a:lstStyle/>
                    <a:p>
                      <a:r>
                        <a:rPr lang="en-US" sz="1400" dirty="0" smtClean="0">
                          <a:latin typeface="Arial" panose="020B0604020202020204" pitchFamily="34" charset="0"/>
                          <a:cs typeface="Arial" panose="020B0604020202020204" pitchFamily="34" charset="0"/>
                        </a:rPr>
                        <a:t>Topic</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1075284">
                <a:tc>
                  <a:txBody>
                    <a:bodyPr/>
                    <a:lstStyle/>
                    <a:p>
                      <a:pPr marL="0"/>
                      <a:r>
                        <a:rPr lang="en-US" sz="1400" b="1" dirty="0" smtClean="0">
                          <a:solidFill>
                            <a:srgbClr val="091D5D"/>
                          </a:solidFill>
                          <a:latin typeface="Arial"/>
                          <a:ea typeface="+mn-ea"/>
                          <a:cs typeface="Arial"/>
                        </a:rPr>
                        <a:t>RICCI Class Member </a:t>
                      </a:r>
                    </a:p>
                    <a:p>
                      <a:pPr marL="0"/>
                      <a:r>
                        <a:rPr lang="en-US" sz="1400" b="1" dirty="0" smtClean="0">
                          <a:solidFill>
                            <a:srgbClr val="091D5D"/>
                          </a:solidFill>
                          <a:latin typeface="Arial"/>
                          <a:ea typeface="+mn-ea"/>
                          <a:cs typeface="Arial"/>
                        </a:rPr>
                        <a:t>ISP Submission</a:t>
                      </a:r>
                    </a:p>
                  </a:txBody>
                  <a:tcPr/>
                </a:tc>
                <a:tc>
                  <a:txBody>
                    <a:bodyPr/>
                    <a:lstStyle/>
                    <a:p>
                      <a:pPr marL="0"/>
                      <a:r>
                        <a:rPr lang="en-US" sz="1400" dirty="0" smtClean="0">
                          <a:solidFill>
                            <a:srgbClr val="091D5D"/>
                          </a:solidFill>
                          <a:latin typeface="Arial"/>
                          <a:ea typeface="+mn-ea"/>
                          <a:cs typeface="Arial"/>
                        </a:rPr>
                        <a:t>The ISP process for RICCI class members had been a paper process</a:t>
                      </a:r>
                      <a:endParaRPr lang="en-US" sz="1400" dirty="0">
                        <a:solidFill>
                          <a:srgbClr val="091D5D"/>
                        </a:solidFill>
                        <a:latin typeface="Arial"/>
                        <a:ea typeface="+mn-ea"/>
                        <a:cs typeface="Aria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smtClean="0">
                          <a:solidFill>
                            <a:srgbClr val="091D5D"/>
                          </a:solidFill>
                          <a:latin typeface="Arial"/>
                          <a:ea typeface="+mn-ea"/>
                          <a:cs typeface="Arial"/>
                        </a:rPr>
                        <a:t>It is now possible to complete the ISP Process for all RICCI class members on HCSIS</a:t>
                      </a:r>
                    </a:p>
                  </a:txBody>
                  <a:tcPr/>
                </a:tc>
              </a:tr>
              <a:tr h="87977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noProof="0" dirty="0" smtClean="0">
                          <a:solidFill>
                            <a:srgbClr val="091D5D"/>
                          </a:solidFill>
                          <a:latin typeface="Arial"/>
                          <a:ea typeface="+mn-ea"/>
                          <a:cs typeface="Arial"/>
                        </a:rPr>
                        <a:t>Ticket</a:t>
                      </a:r>
                      <a:r>
                        <a:rPr lang="en-US" sz="1400" b="1" baseline="0" noProof="0" dirty="0" smtClean="0">
                          <a:solidFill>
                            <a:srgbClr val="091D5D"/>
                          </a:solidFill>
                          <a:latin typeface="Arial"/>
                          <a:ea typeface="+mn-ea"/>
                          <a:cs typeface="Arial"/>
                        </a:rPr>
                        <a:t> </a:t>
                      </a:r>
                      <a:r>
                        <a:rPr lang="en-US" sz="1400" b="1" noProof="0" dirty="0" smtClean="0">
                          <a:solidFill>
                            <a:srgbClr val="091D5D"/>
                          </a:solidFill>
                          <a:latin typeface="Arial"/>
                          <a:ea typeface="+mn-ea"/>
                          <a:cs typeface="Arial"/>
                        </a:rPr>
                        <a:t>Response Time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smtClean="0">
                          <a:solidFill>
                            <a:srgbClr val="091D5D"/>
                          </a:solidFill>
                          <a:latin typeface="Arial"/>
                          <a:ea typeface="+mn-ea"/>
                          <a:cs typeface="Arial"/>
                        </a:rPr>
                        <a:t>Response time to complete requests for data fixes may require one to two weeks.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HCSIS Business Analysts now have a utility that enables them to have a faster response time when responding to requests related to data fixes, such as deleting mandatory assessments when a service has ended prior to an ISP.</a:t>
                      </a:r>
                    </a:p>
                  </a:txBody>
                  <a:tcPr/>
                </a:tc>
              </a:tr>
            </a:tbl>
          </a:graphicData>
        </a:graphic>
      </p:graphicFrame>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17</a:t>
            </a:fld>
            <a:endParaRPr lang="en-US" dirty="0"/>
          </a:p>
        </p:txBody>
      </p:sp>
    </p:spTree>
    <p:extLst>
      <p:ext uri="{BB962C8B-B14F-4D97-AF65-F5344CB8AC3E}">
        <p14:creationId xmlns:p14="http://schemas.microsoft.com/office/powerpoint/2010/main" val="278785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Other Enhancements </a:t>
            </a:r>
            <a:endParaRPr dirty="0"/>
          </a:p>
        </p:txBody>
      </p:sp>
      <p:sp>
        <p:nvSpPr>
          <p:cNvPr id="4" name="object 4"/>
          <p:cNvSpPr txBox="1"/>
          <p:nvPr/>
        </p:nvSpPr>
        <p:spPr>
          <a:xfrm>
            <a:off x="612140" y="1203746"/>
            <a:ext cx="8066405" cy="215444"/>
          </a:xfrm>
          <a:prstGeom prst="rect">
            <a:avLst/>
          </a:prstGeom>
        </p:spPr>
        <p:txBody>
          <a:bodyPr vert="horz" wrap="square" lIns="0" tIns="0" rIns="0" bIns="0" rtlCol="0">
            <a:spAutoFit/>
          </a:bodyPr>
          <a:lstStyle/>
          <a:p>
            <a:pPr marL="12700" marR="5080">
              <a:lnSpc>
                <a:spcPct val="100000"/>
              </a:lnSpc>
            </a:pPr>
            <a:r>
              <a:rPr lang="en-US" sz="1400" spc="-5" dirty="0" smtClean="0">
                <a:solidFill>
                  <a:srgbClr val="091D5D"/>
                </a:solidFill>
                <a:latin typeface="Arial"/>
                <a:cs typeface="Arial"/>
              </a:rPr>
              <a:t>Below is a list that briefly describes how the new, smaller enhancements will affect HCSIS: </a:t>
            </a:r>
            <a:endParaRPr sz="1400"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636656913"/>
              </p:ext>
            </p:extLst>
          </p:nvPr>
        </p:nvGraphicFramePr>
        <p:xfrm>
          <a:off x="228600" y="1738216"/>
          <a:ext cx="8686800" cy="3907341"/>
        </p:xfrm>
        <a:graphic>
          <a:graphicData uri="http://schemas.openxmlformats.org/drawingml/2006/table">
            <a:tbl>
              <a:tblPr firstRow="1" bandRow="1">
                <a:tableStyleId>{5C22544A-7EE6-4342-B048-85BDC9FD1C3A}</a:tableStyleId>
              </a:tblPr>
              <a:tblGrid>
                <a:gridCol w="1392297"/>
                <a:gridCol w="3484503"/>
                <a:gridCol w="3810000"/>
              </a:tblGrid>
              <a:tr h="497723">
                <a:tc>
                  <a:txBody>
                    <a:bodyPr/>
                    <a:lstStyle/>
                    <a:p>
                      <a:r>
                        <a:rPr lang="en-US" sz="1400" dirty="0" smtClean="0">
                          <a:latin typeface="Arial" panose="020B0604020202020204" pitchFamily="34" charset="0"/>
                          <a:cs typeface="Arial" panose="020B0604020202020204" pitchFamily="34" charset="0"/>
                        </a:rPr>
                        <a:t>Topic</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Previous Functionality</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New Functionality</a:t>
                      </a:r>
                      <a:endParaRPr lang="en-US" sz="1400" dirty="0">
                        <a:latin typeface="Arial" panose="020B0604020202020204" pitchFamily="34" charset="0"/>
                        <a:cs typeface="Arial" panose="020B0604020202020204" pitchFamily="34" charset="0"/>
                      </a:endParaRPr>
                    </a:p>
                  </a:txBody>
                  <a:tcPr/>
                </a:tc>
              </a:tr>
              <a:tr h="107528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rgbClr val="091D5D"/>
                          </a:solidFill>
                          <a:latin typeface="Arial"/>
                          <a:ea typeface="+mn-ea"/>
                          <a:cs typeface="Arial"/>
                        </a:rPr>
                        <a:t>Access</a:t>
                      </a:r>
                    </a:p>
                    <a:p>
                      <a:pPr marL="0"/>
                      <a:r>
                        <a:rPr lang="en-US" sz="1400" b="1" dirty="0" smtClean="0">
                          <a:solidFill>
                            <a:srgbClr val="091D5D"/>
                          </a:solidFill>
                          <a:latin typeface="Arial"/>
                          <a:ea typeface="+mn-ea"/>
                          <a:cs typeface="Arial"/>
                        </a:rPr>
                        <a:t>After</a:t>
                      </a:r>
                      <a:r>
                        <a:rPr lang="en-US" sz="1400" b="1" baseline="0" dirty="0" smtClean="0">
                          <a:solidFill>
                            <a:srgbClr val="091D5D"/>
                          </a:solidFill>
                          <a:latin typeface="Arial"/>
                          <a:ea typeface="+mn-ea"/>
                          <a:cs typeface="Arial"/>
                        </a:rPr>
                        <a:t> </a:t>
                      </a:r>
                    </a:p>
                    <a:p>
                      <a:pPr marL="0"/>
                      <a:r>
                        <a:rPr lang="en-US" sz="1400" b="1" dirty="0" smtClean="0">
                          <a:solidFill>
                            <a:srgbClr val="091D5D"/>
                          </a:solidFill>
                          <a:latin typeface="Arial"/>
                          <a:ea typeface="+mn-ea"/>
                          <a:cs typeface="Arial"/>
                        </a:rPr>
                        <a:t>Caseload Change</a:t>
                      </a:r>
                    </a:p>
                  </a:txBody>
                  <a:tcPr/>
                </a:tc>
                <a:tc>
                  <a:txBody>
                    <a:bodyPr/>
                    <a:lstStyle/>
                    <a:p>
                      <a:pPr marL="0"/>
                      <a:r>
                        <a:rPr lang="en-US" sz="1400" baseline="0" dirty="0" smtClean="0">
                          <a:solidFill>
                            <a:srgbClr val="091D5D"/>
                          </a:solidFill>
                          <a:latin typeface="Arial"/>
                          <a:ea typeface="+mn-ea"/>
                          <a:cs typeface="Arial"/>
                        </a:rPr>
                        <a:t>If there is a change in caseload assignment in MEDITECH, the Service Coordinator who has been reassigned no longer has access to the ISP documents for the individuals previously on his/her caseload. </a:t>
                      </a:r>
                      <a:endParaRPr lang="en-US" sz="1400" strike="sngStrike" baseline="0" dirty="0" smtClean="0">
                        <a:solidFill>
                          <a:srgbClr val="091D5D"/>
                        </a:solidFill>
                        <a:latin typeface="Arial"/>
                        <a:ea typeface="+mn-ea"/>
                        <a:cs typeface="Aria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Under the new functionality, if there is a change in caseload assignment, the Service Coordinator who has been reassigned retains access to the latest approved ISP document of the individual.</a:t>
                      </a:r>
                      <a:endParaRPr lang="en-US" sz="1400" strike="sngStrike" baseline="0" dirty="0" smtClean="0">
                        <a:solidFill>
                          <a:srgbClr val="091D5D"/>
                        </a:solidFill>
                        <a:latin typeface="Aria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strike="sngStrike" baseline="0" dirty="0" smtClean="0">
                        <a:solidFill>
                          <a:srgbClr val="091D5D"/>
                        </a:solidFill>
                        <a:latin typeface="Arial"/>
                        <a:ea typeface="+mn-ea"/>
                        <a:cs typeface="Arial"/>
                      </a:endParaRPr>
                    </a:p>
                  </a:txBody>
                  <a:tcPr/>
                </a:tc>
              </a:tr>
              <a:tr h="879778">
                <a:tc>
                  <a:txBody>
                    <a:bodyPr/>
                    <a:lstStyle/>
                    <a:p>
                      <a:pPr marL="0"/>
                      <a:r>
                        <a:rPr lang="en-US" sz="1400" b="1" dirty="0" smtClean="0">
                          <a:solidFill>
                            <a:srgbClr val="091D5D"/>
                          </a:solidFill>
                          <a:latin typeface="Arial"/>
                          <a:ea typeface="+mn-ea"/>
                          <a:cs typeface="Arial"/>
                        </a:rPr>
                        <a:t>Provider Access to Plans</a:t>
                      </a:r>
                      <a:endParaRPr lang="en-US" sz="1400" b="1" dirty="0">
                        <a:solidFill>
                          <a:srgbClr val="091D5D"/>
                        </a:solidFill>
                        <a:latin typeface="Arial"/>
                        <a:ea typeface="+mn-ea"/>
                        <a:cs typeface="Arial"/>
                      </a:endParaRPr>
                    </a:p>
                  </a:txBody>
                  <a:tcPr/>
                </a:tc>
                <a:tc>
                  <a:txBody>
                    <a:bodyPr/>
                    <a:lstStyle/>
                    <a:p>
                      <a:pPr marL="0"/>
                      <a:r>
                        <a:rPr lang="en-US" sz="1400" dirty="0" smtClean="0">
                          <a:solidFill>
                            <a:srgbClr val="091D5D"/>
                          </a:solidFill>
                          <a:latin typeface="Arial"/>
                          <a:ea typeface="+mn-ea"/>
                          <a:cs typeface="Arial"/>
                        </a:rPr>
                        <a:t>When a Provider agency stops</a:t>
                      </a:r>
                      <a:r>
                        <a:rPr lang="en-US" sz="1400" baseline="0" dirty="0" smtClean="0">
                          <a:solidFill>
                            <a:srgbClr val="091D5D"/>
                          </a:solidFill>
                          <a:latin typeface="Arial"/>
                          <a:ea typeface="+mn-ea"/>
                          <a:cs typeface="Arial"/>
                        </a:rPr>
                        <a:t> providing services to an individual, t</a:t>
                      </a:r>
                      <a:r>
                        <a:rPr lang="en-US" sz="1400" dirty="0" smtClean="0">
                          <a:solidFill>
                            <a:srgbClr val="091D5D"/>
                          </a:solidFill>
                          <a:latin typeface="Arial"/>
                          <a:ea typeface="+mn-ea"/>
                          <a:cs typeface="Arial"/>
                        </a:rPr>
                        <a:t>hey would no longer have access to the individual in HCSIS.</a:t>
                      </a:r>
                      <a:r>
                        <a:rPr lang="en-US" sz="1400" baseline="0" dirty="0" smtClean="0">
                          <a:solidFill>
                            <a:srgbClr val="091D5D"/>
                          </a:solidFill>
                          <a:latin typeface="Arial"/>
                          <a:ea typeface="+mn-ea"/>
                          <a:cs typeface="Arial"/>
                        </a:rPr>
                        <a:t> They would be unable to access the individuals current or </a:t>
                      </a:r>
                      <a:r>
                        <a:rPr lang="en-US" sz="1400" dirty="0" smtClean="0">
                          <a:solidFill>
                            <a:srgbClr val="091D5D"/>
                          </a:solidFill>
                          <a:latin typeface="Arial"/>
                          <a:ea typeface="+mn-ea"/>
                          <a:cs typeface="Arial"/>
                        </a:rPr>
                        <a:t>previous plan.</a:t>
                      </a:r>
                      <a:endParaRPr lang="en-US" sz="1400" dirty="0">
                        <a:solidFill>
                          <a:srgbClr val="091D5D"/>
                        </a:solidFill>
                        <a:latin typeface="Arial"/>
                        <a:ea typeface="+mn-ea"/>
                        <a:cs typeface="Aria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smtClean="0">
                          <a:solidFill>
                            <a:srgbClr val="091D5D"/>
                          </a:solidFill>
                          <a:latin typeface="Arial"/>
                          <a:ea typeface="+mn-ea"/>
                          <a:cs typeface="Arial"/>
                        </a:rPr>
                        <a:t>If</a:t>
                      </a:r>
                      <a:r>
                        <a:rPr lang="en-US" sz="1400" baseline="0" noProof="0" dirty="0" smtClean="0">
                          <a:solidFill>
                            <a:srgbClr val="091D5D"/>
                          </a:solidFill>
                          <a:latin typeface="Arial"/>
                          <a:ea typeface="+mn-ea"/>
                          <a:cs typeface="Arial"/>
                        </a:rPr>
                        <a:t> and when a Provider</a:t>
                      </a:r>
                      <a:r>
                        <a:rPr lang="en-US" sz="1400" dirty="0" smtClean="0">
                          <a:solidFill>
                            <a:srgbClr val="091D5D"/>
                          </a:solidFill>
                          <a:latin typeface="Arial"/>
                          <a:ea typeface="+mn-ea"/>
                          <a:cs typeface="Arial"/>
                        </a:rPr>
                        <a:t> agency stops</a:t>
                      </a:r>
                      <a:r>
                        <a:rPr lang="en-US" sz="1400" baseline="0" dirty="0" smtClean="0">
                          <a:solidFill>
                            <a:srgbClr val="091D5D"/>
                          </a:solidFill>
                          <a:latin typeface="Arial"/>
                          <a:ea typeface="+mn-ea"/>
                          <a:cs typeface="Arial"/>
                        </a:rPr>
                        <a:t> providing services to an individual, </a:t>
                      </a:r>
                      <a:r>
                        <a:rPr lang="en-US" sz="1400" noProof="0" dirty="0" smtClean="0">
                          <a:solidFill>
                            <a:srgbClr val="091D5D"/>
                          </a:solidFill>
                          <a:latin typeface="Arial"/>
                          <a:ea typeface="+mn-ea"/>
                          <a:cs typeface="Arial"/>
                        </a:rPr>
                        <a:t>the agency</a:t>
                      </a:r>
                      <a:r>
                        <a:rPr lang="en-US" sz="1400" baseline="0" noProof="0" dirty="0" smtClean="0">
                          <a:solidFill>
                            <a:srgbClr val="091D5D"/>
                          </a:solidFill>
                          <a:latin typeface="Arial"/>
                          <a:ea typeface="+mn-ea"/>
                          <a:cs typeface="Arial"/>
                        </a:rPr>
                        <a:t> </a:t>
                      </a:r>
                      <a:r>
                        <a:rPr lang="en-US" sz="1400" noProof="0" dirty="0" smtClean="0">
                          <a:solidFill>
                            <a:srgbClr val="091D5D"/>
                          </a:solidFill>
                          <a:latin typeface="Arial"/>
                          <a:ea typeface="+mn-ea"/>
                          <a:cs typeface="Arial"/>
                        </a:rPr>
                        <a:t>will retain read-only access to the</a:t>
                      </a:r>
                      <a:r>
                        <a:rPr lang="en-US" sz="1400" baseline="0" noProof="0" dirty="0" smtClean="0">
                          <a:solidFill>
                            <a:srgbClr val="091D5D"/>
                          </a:solidFill>
                          <a:latin typeface="Arial"/>
                          <a:ea typeface="+mn-ea"/>
                          <a:cs typeface="Arial"/>
                        </a:rPr>
                        <a:t> latest </a:t>
                      </a:r>
                      <a:r>
                        <a:rPr lang="en-US" sz="1400" noProof="0" dirty="0" smtClean="0">
                          <a:solidFill>
                            <a:srgbClr val="091D5D"/>
                          </a:solidFill>
                          <a:latin typeface="Arial"/>
                          <a:ea typeface="+mn-ea"/>
                          <a:cs typeface="Arial"/>
                        </a:rPr>
                        <a:t>ISP</a:t>
                      </a:r>
                      <a:r>
                        <a:rPr lang="en-US" sz="1400" baseline="0" noProof="0" dirty="0" smtClean="0">
                          <a:solidFill>
                            <a:srgbClr val="091D5D"/>
                          </a:solidFill>
                          <a:latin typeface="Arial"/>
                          <a:ea typeface="+mn-ea"/>
                          <a:cs typeface="Arial"/>
                        </a:rPr>
                        <a:t> document which the Provider had been involved in.</a:t>
                      </a:r>
                      <a:endParaRPr lang="en-US" sz="1400" noProof="0" dirty="0" smtClean="0">
                        <a:solidFill>
                          <a:srgbClr val="091D5D"/>
                        </a:solidFill>
                        <a:latin typeface="Arial"/>
                        <a:ea typeface="+mn-ea"/>
                        <a:cs typeface="Arial"/>
                      </a:endParaRPr>
                    </a:p>
                  </a:txBody>
                  <a:tcPr/>
                </a:tc>
              </a:tr>
              <a:tr h="87977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91D5D"/>
                          </a:solidFill>
                          <a:effectLst/>
                          <a:uLnTx/>
                          <a:uFillTx/>
                          <a:latin typeface="Arial"/>
                          <a:ea typeface="+mn-ea"/>
                          <a:cs typeface="Arial"/>
                        </a:rPr>
                        <a:t>Vision Page Character Limits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91D5D"/>
                          </a:solidFill>
                          <a:effectLst/>
                          <a:uLnTx/>
                          <a:uFillTx/>
                          <a:latin typeface="Arial"/>
                          <a:ea typeface="+mn-ea"/>
                          <a:cs typeface="Arial"/>
                        </a:rPr>
                        <a:t>The “Persons contributed to create Vision” text box on the Vision page currently has a 50 character limit.</a:t>
                      </a:r>
                    </a:p>
                  </a:txBody>
                  <a:tcPr/>
                </a:tc>
                <a:tc>
                  <a:txBody>
                    <a:bodyPr/>
                    <a:lstStyle/>
                    <a:p>
                      <a:r>
                        <a:rPr kumimoji="0" lang="en-US" sz="1400" b="0" i="0" u="none" strike="noStrike" kern="0" cap="none" spc="0" normalizeH="0" baseline="0" noProof="0" dirty="0" smtClean="0">
                          <a:ln>
                            <a:noFill/>
                          </a:ln>
                          <a:solidFill>
                            <a:srgbClr val="091D5D"/>
                          </a:solidFill>
                          <a:effectLst/>
                          <a:uLnTx/>
                          <a:uFillTx/>
                          <a:latin typeface="Arial"/>
                          <a:ea typeface="+mn-ea"/>
                          <a:cs typeface="Arial"/>
                        </a:rPr>
                        <a:t>Under the new functionality, the text box will be changed to accept up to 200 characters.</a:t>
                      </a:r>
                      <a:endParaRPr lang="en-US" sz="1400" dirty="0"/>
                    </a:p>
                  </a:txBody>
                  <a:tcPr/>
                </a:tc>
              </a:tr>
            </a:tbl>
          </a:graphicData>
        </a:graphic>
      </p:graphicFrame>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18</a:t>
            </a:fld>
            <a:endParaRPr lang="en-US" dirty="0"/>
          </a:p>
        </p:txBody>
      </p:sp>
    </p:spTree>
    <p:extLst>
      <p:ext uri="{BB962C8B-B14F-4D97-AF65-F5344CB8AC3E}">
        <p14:creationId xmlns:p14="http://schemas.microsoft.com/office/powerpoint/2010/main" val="238310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Future Enhancements </a:t>
            </a:r>
            <a:endParaRPr dirty="0"/>
          </a:p>
        </p:txBody>
      </p:sp>
      <p:sp>
        <p:nvSpPr>
          <p:cNvPr id="4" name="object 4"/>
          <p:cNvSpPr txBox="1"/>
          <p:nvPr/>
        </p:nvSpPr>
        <p:spPr>
          <a:xfrm>
            <a:off x="612140" y="1203746"/>
            <a:ext cx="8066405" cy="2908489"/>
          </a:xfrm>
          <a:prstGeom prst="rect">
            <a:avLst/>
          </a:prstGeom>
        </p:spPr>
        <p:txBody>
          <a:bodyPr vert="horz" wrap="square" lIns="0" tIns="0" rIns="0" bIns="0" rtlCol="0">
            <a:spAutoFit/>
          </a:bodyPr>
          <a:lstStyle/>
          <a:p>
            <a:pPr marL="12700" marR="5080">
              <a:lnSpc>
                <a:spcPct val="100000"/>
              </a:lnSpc>
            </a:pPr>
            <a:r>
              <a:rPr lang="en-US" sz="1400" spc="-5" dirty="0">
                <a:solidFill>
                  <a:srgbClr val="091D5D"/>
                </a:solidFill>
                <a:latin typeface="Arial"/>
                <a:cs typeface="Arial"/>
              </a:rPr>
              <a:t>Below is a list that briefly describes requests for enhancements that will be deployed in a future release: </a:t>
            </a:r>
          </a:p>
          <a:p>
            <a:pPr marR="5080" indent="-285750" fontAlgn="t">
              <a:spcBef>
                <a:spcPts val="600"/>
              </a:spcBef>
              <a:buFont typeface="Courier New" panose="02070309020205020404" pitchFamily="49" charset="0"/>
              <a:buChar char="o"/>
            </a:pPr>
            <a:endParaRPr lang="en-US" sz="1400" spc="-5" dirty="0">
              <a:solidFill>
                <a:srgbClr val="091D5D"/>
              </a:solidFill>
              <a:latin typeface="Arial"/>
              <a:cs typeface="Arial"/>
            </a:endParaRPr>
          </a:p>
          <a:p>
            <a:pPr marR="5080" indent="-285750" fontAlgn="t">
              <a:spcBef>
                <a:spcPts val="600"/>
              </a:spcBef>
              <a:buFont typeface="Arial" panose="020B0604020202020204" pitchFamily="34" charset="0"/>
              <a:buChar char="•"/>
            </a:pPr>
            <a:r>
              <a:rPr lang="en-US" sz="1400" b="1" spc="-5" dirty="0">
                <a:solidFill>
                  <a:srgbClr val="091D5D"/>
                </a:solidFill>
                <a:latin typeface="Arial"/>
                <a:cs typeface="Arial"/>
              </a:rPr>
              <a:t>Access to Historical ISP Documents </a:t>
            </a:r>
          </a:p>
          <a:p>
            <a:pPr marR="5080" lvl="2" indent="-285750" fontAlgn="t">
              <a:spcBef>
                <a:spcPts val="600"/>
              </a:spcBef>
              <a:buFont typeface="Courier New" panose="02070309020205020404" pitchFamily="49" charset="0"/>
              <a:buChar char="o"/>
            </a:pPr>
            <a:r>
              <a:rPr lang="en-US" sz="1400" spc="-5" dirty="0">
                <a:solidFill>
                  <a:srgbClr val="091D5D"/>
                </a:solidFill>
                <a:latin typeface="Arial"/>
                <a:cs typeface="Arial"/>
              </a:rPr>
              <a:t>This enhancement will enable </a:t>
            </a:r>
            <a:r>
              <a:rPr lang="en-US" sz="1400" spc="-5" dirty="0" smtClean="0">
                <a:solidFill>
                  <a:srgbClr val="091D5D"/>
                </a:solidFill>
                <a:latin typeface="Arial"/>
                <a:cs typeface="Arial"/>
              </a:rPr>
              <a:t>Providers, Area Directors, and Service Coordinators </a:t>
            </a:r>
            <a:r>
              <a:rPr lang="en-US" sz="1400" spc="-5" dirty="0">
                <a:solidFill>
                  <a:srgbClr val="091D5D"/>
                </a:solidFill>
                <a:latin typeface="Arial"/>
                <a:cs typeface="Arial"/>
              </a:rPr>
              <a:t>to access historical sections of the ISP document regardless of whether the year selection status has been made by the </a:t>
            </a:r>
            <a:r>
              <a:rPr lang="en-US" sz="1400" spc="-5" dirty="0" smtClean="0">
                <a:solidFill>
                  <a:srgbClr val="091D5D"/>
                </a:solidFill>
                <a:latin typeface="Arial"/>
                <a:cs typeface="Arial"/>
              </a:rPr>
              <a:t>Service Coordinator</a:t>
            </a:r>
            <a:endParaRPr lang="en-US" sz="1400" dirty="0">
              <a:latin typeface="Arial"/>
              <a:cs typeface="Arial"/>
            </a:endParaRPr>
          </a:p>
          <a:p>
            <a:pPr marR="5080" indent="-285750" fontAlgn="t">
              <a:spcBef>
                <a:spcPts val="600"/>
              </a:spcBef>
              <a:buFont typeface="Arial" panose="020B0604020202020204" pitchFamily="34" charset="0"/>
              <a:buChar char="•"/>
            </a:pPr>
            <a:r>
              <a:rPr lang="en-US" sz="1400" b="1" spc="-5" dirty="0">
                <a:solidFill>
                  <a:srgbClr val="091D5D"/>
                </a:solidFill>
                <a:latin typeface="Arial"/>
                <a:cs typeface="Arial"/>
              </a:rPr>
              <a:t>Document Upload to HCSIS</a:t>
            </a:r>
          </a:p>
          <a:p>
            <a:pPr marR="5080" lvl="2" indent="-285750" fontAlgn="t">
              <a:spcBef>
                <a:spcPts val="600"/>
              </a:spcBef>
              <a:buFont typeface="Courier New" panose="02070309020205020404" pitchFamily="49" charset="0"/>
              <a:buChar char="o"/>
            </a:pPr>
            <a:r>
              <a:rPr lang="en-US" sz="1400" spc="-5" dirty="0">
                <a:solidFill>
                  <a:srgbClr val="091D5D"/>
                </a:solidFill>
                <a:latin typeface="Arial"/>
                <a:cs typeface="Arial"/>
              </a:rPr>
              <a:t>Additional </a:t>
            </a:r>
            <a:r>
              <a:rPr lang="en-US" sz="1400" spc="-5" dirty="0" smtClean="0">
                <a:solidFill>
                  <a:srgbClr val="091D5D"/>
                </a:solidFill>
                <a:latin typeface="Arial"/>
                <a:cs typeface="Arial"/>
              </a:rPr>
              <a:t>Assessments</a:t>
            </a:r>
            <a:endParaRPr lang="en-US" sz="1400" spc="-5" dirty="0">
              <a:solidFill>
                <a:srgbClr val="091D5D"/>
              </a:solidFill>
              <a:latin typeface="Arial"/>
              <a:cs typeface="Arial"/>
            </a:endParaRPr>
          </a:p>
          <a:p>
            <a:pPr marR="5080" lvl="2" indent="-285750" fontAlgn="t">
              <a:spcBef>
                <a:spcPts val="600"/>
              </a:spcBef>
              <a:buFont typeface="Courier New" panose="02070309020205020404" pitchFamily="49" charset="0"/>
              <a:buChar char="o"/>
            </a:pPr>
            <a:r>
              <a:rPr lang="en-US" sz="1400" spc="-5" dirty="0">
                <a:solidFill>
                  <a:srgbClr val="091D5D"/>
                </a:solidFill>
                <a:latin typeface="Arial"/>
                <a:cs typeface="Arial"/>
              </a:rPr>
              <a:t>Supporting </a:t>
            </a:r>
            <a:r>
              <a:rPr lang="en-US" sz="1400" spc="-5" dirty="0" smtClean="0">
                <a:solidFill>
                  <a:srgbClr val="091D5D"/>
                </a:solidFill>
                <a:latin typeface="Arial"/>
                <a:cs typeface="Arial"/>
              </a:rPr>
              <a:t>Documentation</a:t>
            </a:r>
            <a:endParaRPr lang="en-US" sz="1400" spc="-5" dirty="0">
              <a:solidFill>
                <a:srgbClr val="091D5D"/>
              </a:solidFill>
              <a:latin typeface="Arial"/>
              <a:cs typeface="Arial"/>
            </a:endParaRPr>
          </a:p>
          <a:p>
            <a:pPr marR="5080" fontAlgn="t">
              <a:spcBef>
                <a:spcPts val="600"/>
              </a:spcBef>
            </a:pPr>
            <a:endParaRPr lang="en-US" sz="1400" spc="-5" dirty="0">
              <a:solidFill>
                <a:srgbClr val="091D5D"/>
              </a:solidFill>
              <a:latin typeface="Arial"/>
              <a:cs typeface="Arial"/>
            </a:endParaRPr>
          </a:p>
        </p:txBody>
      </p:sp>
      <p:sp>
        <p:nvSpPr>
          <p:cNvPr id="6" name="Slide Number Placeholder 5"/>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19</a:t>
            </a:fld>
            <a:endParaRPr lang="en-US" dirty="0"/>
          </a:p>
        </p:txBody>
      </p:sp>
    </p:spTree>
    <p:extLst>
      <p:ext uri="{BB962C8B-B14F-4D97-AF65-F5344CB8AC3E}">
        <p14:creationId xmlns:p14="http://schemas.microsoft.com/office/powerpoint/2010/main" val="354911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7733348"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Chapter</a:t>
            </a:r>
            <a:r>
              <a:rPr sz="2400" b="1" dirty="0" smtClean="0">
                <a:solidFill>
                  <a:srgbClr val="FFFFFF"/>
                </a:solidFill>
                <a:latin typeface="Arial"/>
                <a:cs typeface="Arial"/>
              </a:rPr>
              <a:t> </a:t>
            </a:r>
            <a:r>
              <a:rPr lang="en-US" sz="2400" b="1" dirty="0">
                <a:solidFill>
                  <a:srgbClr val="FFFFFF"/>
                </a:solidFill>
                <a:latin typeface="Arial"/>
                <a:cs typeface="Arial"/>
              </a:rPr>
              <a:t>7</a:t>
            </a:r>
            <a:r>
              <a:rPr sz="2400" b="1" dirty="0" smtClean="0">
                <a:solidFill>
                  <a:srgbClr val="FFFFFF"/>
                </a:solidFill>
                <a:latin typeface="Arial"/>
                <a:cs typeface="Arial"/>
              </a:rPr>
              <a:t>:</a:t>
            </a:r>
            <a:r>
              <a:rPr lang="en-US" sz="2400" b="1" spc="5" dirty="0" smtClean="0">
                <a:solidFill>
                  <a:srgbClr val="FFFFFF"/>
                </a:solidFill>
                <a:latin typeface="Arial"/>
                <a:cs typeface="Arial"/>
              </a:rPr>
              <a:t> </a:t>
            </a:r>
            <a:r>
              <a:rPr lang="en-US" sz="2400" b="1" dirty="0" smtClean="0">
                <a:solidFill>
                  <a:srgbClr val="FFFFFF"/>
                </a:solidFill>
                <a:latin typeface="Arial"/>
                <a:cs typeface="Arial"/>
              </a:rPr>
              <a:t>Additional Functionality and Conclusion  </a:t>
            </a:r>
            <a:endParaRPr sz="2400" dirty="0">
              <a:latin typeface="Arial"/>
              <a:cs typeface="Arial"/>
            </a:endParaRPr>
          </a:p>
        </p:txBody>
      </p:sp>
      <p:grpSp>
        <p:nvGrpSpPr>
          <p:cNvPr id="24" name="Group 23"/>
          <p:cNvGrpSpPr/>
          <p:nvPr/>
        </p:nvGrpSpPr>
        <p:grpSpPr>
          <a:xfrm>
            <a:off x="984885" y="6345935"/>
            <a:ext cx="7174230" cy="408658"/>
            <a:chOff x="1998345" y="6345935"/>
            <a:chExt cx="7174230" cy="408658"/>
          </a:xfrm>
        </p:grpSpPr>
        <p:grpSp>
          <p:nvGrpSpPr>
            <p:cNvPr id="25" name="Group 24"/>
            <p:cNvGrpSpPr/>
            <p:nvPr/>
          </p:nvGrpSpPr>
          <p:grpSpPr>
            <a:xfrm>
              <a:off x="1998345" y="6345935"/>
              <a:ext cx="7174230" cy="408658"/>
              <a:chOff x="1998345" y="6345935"/>
              <a:chExt cx="7174230" cy="408658"/>
            </a:xfrm>
          </p:grpSpPr>
          <p:grpSp>
            <p:nvGrpSpPr>
              <p:cNvPr id="28" name="Group 27"/>
              <p:cNvGrpSpPr/>
              <p:nvPr/>
            </p:nvGrpSpPr>
            <p:grpSpPr>
              <a:xfrm>
                <a:off x="1998345" y="6345935"/>
                <a:ext cx="5147310" cy="408658"/>
                <a:chOff x="2503170" y="6483096"/>
                <a:chExt cx="5147310" cy="408658"/>
              </a:xfrm>
            </p:grpSpPr>
            <p:sp>
              <p:nvSpPr>
                <p:cNvPr id="31" name="object 3"/>
                <p:cNvSpPr/>
                <p:nvPr/>
              </p:nvSpPr>
              <p:spPr>
                <a:xfrm>
                  <a:off x="2503170" y="6483096"/>
                  <a:ext cx="1097280" cy="274320"/>
                </a:xfrm>
                <a:custGeom>
                  <a:avLst/>
                  <a:gdLst/>
                  <a:ahLst/>
                  <a:cxnLst/>
                  <a:rect l="l" t="t" r="r" b="b"/>
                  <a:pathLst>
                    <a:path w="1097280" h="274320">
                      <a:moveTo>
                        <a:pt x="960119" y="0"/>
                      </a:moveTo>
                      <a:lnTo>
                        <a:pt x="0" y="0"/>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2" name="object 4"/>
                <p:cNvSpPr txBox="1"/>
                <p:nvPr/>
              </p:nvSpPr>
              <p:spPr>
                <a:xfrm>
                  <a:off x="2721699"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1</a:t>
                  </a:r>
                </a:p>
              </p:txBody>
            </p:sp>
            <p:sp>
              <p:nvSpPr>
                <p:cNvPr id="33" name="object 5"/>
                <p:cNvSpPr/>
                <p:nvPr/>
              </p:nvSpPr>
              <p:spPr>
                <a:xfrm>
                  <a:off x="351663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4" name="object 6"/>
                <p:cNvSpPr txBox="1"/>
                <p:nvPr/>
              </p:nvSpPr>
              <p:spPr>
                <a:xfrm>
                  <a:off x="3768805"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2</a:t>
                  </a:r>
                  <a:endParaRPr sz="1100" dirty="0">
                    <a:latin typeface="Arial"/>
                    <a:cs typeface="Arial"/>
                  </a:endParaRPr>
                </a:p>
              </p:txBody>
            </p:sp>
            <p:sp>
              <p:nvSpPr>
                <p:cNvPr id="35" name="object 7"/>
                <p:cNvSpPr/>
                <p:nvPr/>
              </p:nvSpPr>
              <p:spPr>
                <a:xfrm>
                  <a:off x="4530090"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chemeClr val="bg2"/>
                </a:solidFill>
              </p:spPr>
              <p:txBody>
                <a:bodyPr wrap="square" lIns="0" tIns="0" rIns="0" bIns="0" rtlCol="0"/>
                <a:lstStyle/>
                <a:p>
                  <a:endParaRPr dirty="0"/>
                </a:p>
              </p:txBody>
            </p:sp>
            <p:sp>
              <p:nvSpPr>
                <p:cNvPr id="36" name="object 8"/>
                <p:cNvSpPr txBox="1"/>
                <p:nvPr/>
              </p:nvSpPr>
              <p:spPr>
                <a:xfrm>
                  <a:off x="4782027"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002060"/>
                      </a:solidFill>
                      <a:latin typeface="Arial"/>
                      <a:cs typeface="Arial"/>
                    </a:rPr>
                    <a:t>Chapter</a:t>
                  </a:r>
                  <a:r>
                    <a:rPr sz="1100" spc="-10" dirty="0" smtClean="0">
                      <a:solidFill>
                        <a:srgbClr val="002060"/>
                      </a:solidFill>
                      <a:latin typeface="Arial"/>
                      <a:cs typeface="Arial"/>
                    </a:rPr>
                    <a:t> </a:t>
                  </a:r>
                  <a:r>
                    <a:rPr sz="1100" dirty="0">
                      <a:solidFill>
                        <a:srgbClr val="002060"/>
                      </a:solidFill>
                      <a:latin typeface="Arial"/>
                      <a:cs typeface="Arial"/>
                    </a:rPr>
                    <a:t>3</a:t>
                  </a:r>
                </a:p>
              </p:txBody>
            </p:sp>
            <p:sp>
              <p:nvSpPr>
                <p:cNvPr id="37" name="object 9"/>
                <p:cNvSpPr/>
                <p:nvPr/>
              </p:nvSpPr>
              <p:spPr>
                <a:xfrm>
                  <a:off x="5543551" y="6483096"/>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8" name="object 10"/>
                <p:cNvSpPr txBox="1"/>
                <p:nvPr/>
              </p:nvSpPr>
              <p:spPr>
                <a:xfrm>
                  <a:off x="5795248" y="6546172"/>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sz="1100" dirty="0">
                      <a:solidFill>
                        <a:srgbClr val="1F497D"/>
                      </a:solidFill>
                      <a:latin typeface="Arial"/>
                      <a:cs typeface="Arial"/>
                    </a:rPr>
                    <a:t>4</a:t>
                  </a:r>
                  <a:endParaRPr sz="1100" dirty="0">
                    <a:latin typeface="Arial"/>
                    <a:cs typeface="Arial"/>
                  </a:endParaRPr>
                </a:p>
              </p:txBody>
            </p:sp>
            <p:sp>
              <p:nvSpPr>
                <p:cNvPr id="39" name="object 9"/>
                <p:cNvSpPr/>
                <p:nvPr/>
              </p:nvSpPr>
              <p:spPr>
                <a:xfrm>
                  <a:off x="6553200" y="6490124"/>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40" name="object 10"/>
                <p:cNvSpPr txBox="1"/>
                <p:nvPr/>
              </p:nvSpPr>
              <p:spPr>
                <a:xfrm>
                  <a:off x="6804897" y="6553200"/>
                  <a:ext cx="592455" cy="338554"/>
                </a:xfrm>
                <a:prstGeom prst="rect">
                  <a:avLst/>
                </a:prstGeom>
              </p:spPr>
              <p:txBody>
                <a:bodyPr vert="horz" wrap="square" lIns="0" tIns="0" rIns="0" bIns="0" rtlCol="0">
                  <a:spAutoFit/>
                </a:bodyPr>
                <a:lstStyle/>
                <a:p>
                  <a:pPr marL="12700">
                    <a:lnSpc>
                      <a:spcPct val="100000"/>
                    </a:lnSpc>
                  </a:pPr>
                  <a:r>
                    <a:rPr lang="en-US" sz="1100" spc="-5" dirty="0" smtClean="0">
                      <a:solidFill>
                        <a:srgbClr val="1F497D"/>
                      </a:solidFill>
                      <a:latin typeface="Arial"/>
                      <a:cs typeface="Arial"/>
                    </a:rPr>
                    <a:t>Chapter</a:t>
                  </a:r>
                  <a:r>
                    <a:rPr sz="1100" spc="-10" dirty="0" smtClean="0">
                      <a:solidFill>
                        <a:srgbClr val="1F497D"/>
                      </a:solidFill>
                      <a:latin typeface="Arial"/>
                      <a:cs typeface="Arial"/>
                    </a:rPr>
                    <a:t> </a:t>
                  </a:r>
                  <a:r>
                    <a:rPr lang="en-US" sz="1100" dirty="0">
                      <a:solidFill>
                        <a:srgbClr val="1F497D"/>
                      </a:solidFill>
                      <a:latin typeface="Arial"/>
                      <a:cs typeface="Arial"/>
                    </a:rPr>
                    <a:t>5</a:t>
                  </a:r>
                  <a:endParaRPr sz="1100" dirty="0">
                    <a:latin typeface="Arial"/>
                    <a:cs typeface="Arial"/>
                  </a:endParaRPr>
                </a:p>
              </p:txBody>
            </p:sp>
          </p:grpSp>
          <p:sp>
            <p:nvSpPr>
              <p:cNvPr id="29" name="object 9"/>
              <p:cNvSpPr/>
              <p:nvPr/>
            </p:nvSpPr>
            <p:spPr>
              <a:xfrm>
                <a:off x="7056593"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DADADA"/>
              </a:solidFill>
            </p:spPr>
            <p:txBody>
              <a:bodyPr wrap="square" lIns="0" tIns="0" rIns="0" bIns="0" rtlCol="0"/>
              <a:lstStyle/>
              <a:p>
                <a:endParaRPr dirty="0"/>
              </a:p>
            </p:txBody>
          </p:sp>
          <p:sp>
            <p:nvSpPr>
              <p:cNvPr id="30" name="object 9"/>
              <p:cNvSpPr/>
              <p:nvPr/>
            </p:nvSpPr>
            <p:spPr>
              <a:xfrm>
                <a:off x="8075295" y="6352963"/>
                <a:ext cx="1097280" cy="274320"/>
              </a:xfrm>
              <a:custGeom>
                <a:avLst/>
                <a:gdLst/>
                <a:ahLst/>
                <a:cxnLst/>
                <a:rect l="l" t="t" r="r" b="b"/>
                <a:pathLst>
                  <a:path w="1097279" h="274320">
                    <a:moveTo>
                      <a:pt x="960119" y="0"/>
                    </a:moveTo>
                    <a:lnTo>
                      <a:pt x="0" y="0"/>
                    </a:lnTo>
                    <a:lnTo>
                      <a:pt x="137160" y="137159"/>
                    </a:lnTo>
                    <a:lnTo>
                      <a:pt x="0" y="274319"/>
                    </a:lnTo>
                    <a:lnTo>
                      <a:pt x="960119" y="274319"/>
                    </a:lnTo>
                    <a:lnTo>
                      <a:pt x="1097280" y="137159"/>
                    </a:lnTo>
                    <a:lnTo>
                      <a:pt x="960119" y="0"/>
                    </a:lnTo>
                    <a:close/>
                  </a:path>
                </a:pathLst>
              </a:custGeom>
              <a:solidFill>
                <a:srgbClr val="92D050"/>
              </a:solidFill>
            </p:spPr>
            <p:txBody>
              <a:bodyPr wrap="square" lIns="0" tIns="0" rIns="0" bIns="0" rtlCol="0"/>
              <a:lstStyle/>
              <a:p>
                <a:endParaRPr dirty="0"/>
              </a:p>
            </p:txBody>
          </p:sp>
        </p:grpSp>
        <p:sp>
          <p:nvSpPr>
            <p:cNvPr id="26" name="TextBox 25"/>
            <p:cNvSpPr txBox="1"/>
            <p:nvPr/>
          </p:nvSpPr>
          <p:spPr>
            <a:xfrm>
              <a:off x="7228028" y="6369872"/>
              <a:ext cx="838200" cy="261610"/>
            </a:xfrm>
            <a:prstGeom prst="rect">
              <a:avLst/>
            </a:prstGeom>
            <a:noFill/>
          </p:spPr>
          <p:txBody>
            <a:bodyPr wrap="square" rtlCol="0">
              <a:spAutoFit/>
            </a:bodyPr>
            <a:lstStyle/>
            <a:p>
              <a:r>
                <a:rPr lang="en-US" sz="1100" dirty="0" smtClean="0">
                  <a:solidFill>
                    <a:srgbClr val="002060"/>
                  </a:solidFill>
                  <a:latin typeface="Arial" panose="020B0604020202020204" pitchFamily="34" charset="0"/>
                  <a:cs typeface="Arial" panose="020B0604020202020204" pitchFamily="34" charset="0"/>
                </a:rPr>
                <a:t>Chapter 6</a:t>
              </a:r>
              <a:endParaRPr lang="en-US" sz="1100" dirty="0">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8244124" y="6369872"/>
              <a:ext cx="838200" cy="261610"/>
            </a:xfrm>
            <a:prstGeom prst="rect">
              <a:avLst/>
            </a:prstGeom>
            <a:noFill/>
          </p:spPr>
          <p:txBody>
            <a:bodyPr wrap="square" rtlCol="0">
              <a:spAutoFit/>
            </a:bodyPr>
            <a:lstStyle/>
            <a:p>
              <a:r>
                <a:rPr lang="en-US" sz="1100" dirty="0" smtClean="0">
                  <a:solidFill>
                    <a:schemeClr val="bg1"/>
                  </a:solidFill>
                  <a:latin typeface="Arial" panose="020B0604020202020204" pitchFamily="34" charset="0"/>
                  <a:cs typeface="Arial" panose="020B0604020202020204" pitchFamily="34" charset="0"/>
                </a:rPr>
                <a:t>Chapter 7</a:t>
              </a:r>
              <a:endParaRPr lang="en-US"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074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spc="10" dirty="0" smtClean="0"/>
              <a:t>7</a:t>
            </a:r>
            <a:r>
              <a:rPr dirty="0" smtClean="0"/>
              <a:t> </a:t>
            </a:r>
            <a:r>
              <a:rPr lang="en-US" spc="-5" dirty="0" smtClean="0"/>
              <a:t>Summary</a:t>
            </a:r>
            <a:endParaRPr spc="-5" dirty="0"/>
          </a:p>
        </p:txBody>
      </p:sp>
      <p:sp>
        <p:nvSpPr>
          <p:cNvPr id="4" name="object 4"/>
          <p:cNvSpPr txBox="1"/>
          <p:nvPr/>
        </p:nvSpPr>
        <p:spPr>
          <a:xfrm>
            <a:off x="535940" y="1194655"/>
            <a:ext cx="7543800" cy="1138773"/>
          </a:xfrm>
          <a:prstGeom prst="rect">
            <a:avLst/>
          </a:prstGeom>
        </p:spPr>
        <p:txBody>
          <a:bodyPr vert="horz" wrap="square" lIns="0" tIns="0" rIns="0" bIns="0" rtlCol="0">
            <a:spAutoFit/>
          </a:bodyPr>
          <a:lstStyle/>
          <a:p>
            <a:pPr marL="12700">
              <a:lnSpc>
                <a:spcPct val="100000"/>
              </a:lnSpc>
            </a:pPr>
            <a:r>
              <a:rPr sz="1600" b="1" spc="-15" dirty="0">
                <a:solidFill>
                  <a:srgbClr val="091D5D"/>
                </a:solidFill>
                <a:latin typeface="Arial"/>
                <a:cs typeface="Arial"/>
              </a:rPr>
              <a:t>Th</a:t>
            </a:r>
            <a:r>
              <a:rPr sz="1600" b="1" spc="-10" dirty="0">
                <a:solidFill>
                  <a:srgbClr val="091D5D"/>
                </a:solidFill>
                <a:latin typeface="Arial"/>
                <a:cs typeface="Arial"/>
              </a:rPr>
              <a:t>is</a:t>
            </a:r>
            <a:r>
              <a:rPr sz="1600" b="1" spc="10" dirty="0">
                <a:solidFill>
                  <a:srgbClr val="091D5D"/>
                </a:solidFill>
                <a:latin typeface="Arial"/>
                <a:cs typeface="Arial"/>
              </a:rPr>
              <a:t> </a:t>
            </a:r>
            <a:r>
              <a:rPr lang="en-US" sz="1600" b="1" spc="-10" dirty="0" smtClean="0">
                <a:solidFill>
                  <a:srgbClr val="091D5D"/>
                </a:solidFill>
                <a:latin typeface="Arial"/>
                <a:cs typeface="Arial"/>
              </a:rPr>
              <a:t>Chapter</a:t>
            </a:r>
            <a:r>
              <a:rPr sz="1600" b="1" spc="20" dirty="0" smtClean="0">
                <a:solidFill>
                  <a:srgbClr val="091D5D"/>
                </a:solidFill>
                <a:latin typeface="Arial"/>
                <a:cs typeface="Arial"/>
              </a:rPr>
              <a:t> </a:t>
            </a:r>
            <a:r>
              <a:rPr sz="1600" b="1" spc="-10" dirty="0">
                <a:solidFill>
                  <a:srgbClr val="091D5D"/>
                </a:solidFill>
                <a:latin typeface="Arial"/>
                <a:cs typeface="Arial"/>
              </a:rPr>
              <a:t>c</a:t>
            </a:r>
            <a:r>
              <a:rPr sz="1600" b="1" spc="-15" dirty="0">
                <a:solidFill>
                  <a:srgbClr val="091D5D"/>
                </a:solidFill>
                <a:latin typeface="Arial"/>
                <a:cs typeface="Arial"/>
              </a:rPr>
              <a:t>o</a:t>
            </a:r>
            <a:r>
              <a:rPr sz="1600" b="1" spc="-50" dirty="0">
                <a:solidFill>
                  <a:srgbClr val="091D5D"/>
                </a:solidFill>
                <a:latin typeface="Arial"/>
                <a:cs typeface="Arial"/>
              </a:rPr>
              <a:t>v</a:t>
            </a:r>
            <a:r>
              <a:rPr sz="1600" b="1" spc="-10" dirty="0">
                <a:solidFill>
                  <a:srgbClr val="091D5D"/>
                </a:solidFill>
                <a:latin typeface="Arial"/>
                <a:cs typeface="Arial"/>
              </a:rPr>
              <a:t>ere</a:t>
            </a:r>
            <a:r>
              <a:rPr sz="1600" b="1" spc="-15" dirty="0">
                <a:solidFill>
                  <a:srgbClr val="091D5D"/>
                </a:solidFill>
                <a:latin typeface="Arial"/>
                <a:cs typeface="Arial"/>
              </a:rPr>
              <a:t>d</a:t>
            </a:r>
            <a:r>
              <a:rPr sz="1600" b="1" spc="-10" dirty="0" smtClean="0">
                <a:solidFill>
                  <a:srgbClr val="091D5D"/>
                </a:solidFill>
                <a:latin typeface="Arial"/>
                <a:cs typeface="Arial"/>
              </a:rPr>
              <a:t>:</a:t>
            </a:r>
            <a:endParaRPr lang="en-US" sz="1600" b="1" spc="-10" dirty="0" smtClean="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a:t>
            </a:r>
            <a:r>
              <a:rPr lang="en-US" sz="1600" spc="-10" dirty="0">
                <a:solidFill>
                  <a:srgbClr val="091D5D"/>
                </a:solidFill>
                <a:latin typeface="Arial"/>
                <a:cs typeface="Arial"/>
              </a:rPr>
              <a:t>: Auto Save Functionality for Other ISP Components </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Other Enhancements</a:t>
            </a:r>
            <a:endParaRPr lang="en-US" sz="1600" spc="-10" dirty="0">
              <a:solidFill>
                <a:srgbClr val="091D5D"/>
              </a:solidFill>
              <a:latin typeface="Arial"/>
              <a:cs typeface="Arial"/>
            </a:endParaRPr>
          </a:p>
          <a:p>
            <a:pPr marL="12700">
              <a:lnSpc>
                <a:spcPct val="100000"/>
              </a:lnSpc>
            </a:pPr>
            <a:endParaRPr sz="1600" dirty="0">
              <a:latin typeface="Arial"/>
              <a:cs typeface="Arial"/>
            </a:endParaRPr>
          </a:p>
        </p:txBody>
      </p:sp>
      <p:sp>
        <p:nvSpPr>
          <p:cNvPr id="6" name="Slide Number Placeholder 5"/>
          <p:cNvSpPr>
            <a:spLocks noGrp="1"/>
          </p:cNvSpPr>
          <p:nvPr>
            <p:ph type="sldNum" sz="quarter" idx="4"/>
          </p:nvPr>
        </p:nvSpPr>
        <p:spPr/>
        <p:txBody>
          <a:bodyPr/>
          <a:lstStyle/>
          <a:p>
            <a:pPr algn="r"/>
            <a:fld id="{93CA38EC-34E5-412A-90B1-E05B44BCB646}" type="slidenum">
              <a:rPr lang="en-US" smtClean="0"/>
              <a:pPr algn="r"/>
              <a:t>20</a:t>
            </a:fld>
            <a:endParaRPr lang="en-US" dirty="0"/>
          </a:p>
        </p:txBody>
      </p:sp>
    </p:spTree>
    <p:extLst>
      <p:ext uri="{BB962C8B-B14F-4D97-AF65-F5344CB8AC3E}">
        <p14:creationId xmlns:p14="http://schemas.microsoft.com/office/powerpoint/2010/main" val="278150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3276600"/>
            <a:ext cx="5251450" cy="33020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T</a:t>
            </a:r>
            <a:r>
              <a:rPr sz="2400" b="1" dirty="0">
                <a:solidFill>
                  <a:srgbClr val="FFFFFF"/>
                </a:solidFill>
                <a:latin typeface="Arial"/>
                <a:cs typeface="Arial"/>
              </a:rPr>
              <a:t>r</a:t>
            </a:r>
            <a:r>
              <a:rPr sz="2400" b="1" spc="-5" dirty="0">
                <a:solidFill>
                  <a:srgbClr val="FFFFFF"/>
                </a:solidFill>
                <a:latin typeface="Arial"/>
                <a:cs typeface="Arial"/>
              </a:rPr>
              <a:t>a</a:t>
            </a: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i</a:t>
            </a:r>
            <a:r>
              <a:rPr sz="2400" b="1" spc="-5" dirty="0">
                <a:solidFill>
                  <a:srgbClr val="FFFFFF"/>
                </a:solidFill>
                <a:latin typeface="Arial"/>
                <a:cs typeface="Arial"/>
              </a:rPr>
              <a:t>n</a:t>
            </a:r>
            <a:r>
              <a:rPr sz="2400" b="1" dirty="0">
                <a:solidFill>
                  <a:srgbClr val="FFFFFF"/>
                </a:solidFill>
                <a:latin typeface="Arial"/>
                <a:cs typeface="Arial"/>
              </a:rPr>
              <a:t>g</a:t>
            </a:r>
            <a:r>
              <a:rPr sz="2400" b="1" spc="-25" dirty="0">
                <a:solidFill>
                  <a:srgbClr val="FFFFFF"/>
                </a:solidFill>
                <a:latin typeface="Arial"/>
                <a:cs typeface="Arial"/>
              </a:rPr>
              <a:t> </a:t>
            </a:r>
            <a:r>
              <a:rPr sz="2400" b="1" spc="-5" dirty="0">
                <a:solidFill>
                  <a:srgbClr val="FFFFFF"/>
                </a:solidFill>
                <a:latin typeface="Arial"/>
                <a:cs typeface="Arial"/>
              </a:rPr>
              <a:t>Conc</a:t>
            </a:r>
            <a:r>
              <a:rPr sz="2400" b="1" dirty="0">
                <a:solidFill>
                  <a:srgbClr val="FFFFFF"/>
                </a:solidFill>
                <a:latin typeface="Arial"/>
                <a:cs typeface="Arial"/>
              </a:rPr>
              <a:t>l</a:t>
            </a:r>
            <a:r>
              <a:rPr sz="2400" b="1" spc="-5" dirty="0">
                <a:solidFill>
                  <a:srgbClr val="FFFFFF"/>
                </a:solidFill>
                <a:latin typeface="Arial"/>
                <a:cs typeface="Arial"/>
              </a:rPr>
              <a:t>us</a:t>
            </a:r>
            <a:r>
              <a:rPr sz="2400" b="1" dirty="0">
                <a:solidFill>
                  <a:srgbClr val="FFFFFF"/>
                </a:solidFill>
                <a:latin typeface="Arial"/>
                <a:cs typeface="Arial"/>
              </a:rPr>
              <a:t>i</a:t>
            </a:r>
            <a:r>
              <a:rPr sz="2400" b="1" spc="-5" dirty="0">
                <a:solidFill>
                  <a:srgbClr val="FFFFFF"/>
                </a:solidFill>
                <a:latin typeface="Arial"/>
                <a:cs typeface="Arial"/>
              </a:rPr>
              <a:t>o</a:t>
            </a:r>
            <a:r>
              <a:rPr sz="2400" b="1" dirty="0">
                <a:solidFill>
                  <a:srgbClr val="FFFFFF"/>
                </a:solidFill>
                <a:latin typeface="Arial"/>
                <a:cs typeface="Arial"/>
              </a:rPr>
              <a:t>n</a:t>
            </a:r>
            <a:r>
              <a:rPr sz="2400" b="1" spc="-25" dirty="0">
                <a:solidFill>
                  <a:srgbClr val="FFFFFF"/>
                </a:solidFill>
                <a:latin typeface="Arial"/>
                <a:cs typeface="Arial"/>
              </a:rPr>
              <a:t> </a:t>
            </a:r>
            <a:r>
              <a:rPr sz="2400" b="1" spc="-5" dirty="0">
                <a:solidFill>
                  <a:srgbClr val="FFFFFF"/>
                </a:solidFill>
                <a:latin typeface="Arial"/>
                <a:cs typeface="Arial"/>
              </a:rPr>
              <a:t>an</a:t>
            </a:r>
            <a:r>
              <a:rPr sz="2400" b="1" dirty="0">
                <a:solidFill>
                  <a:srgbClr val="FFFFFF"/>
                </a:solidFill>
                <a:latin typeface="Arial"/>
                <a:cs typeface="Arial"/>
              </a:rPr>
              <a:t>d </a:t>
            </a:r>
            <a:r>
              <a:rPr sz="2400" b="1" spc="-5" dirty="0">
                <a:solidFill>
                  <a:srgbClr val="FFFFFF"/>
                </a:solidFill>
                <a:latin typeface="Arial"/>
                <a:cs typeface="Arial"/>
              </a:rPr>
              <a:t>Nex</a:t>
            </a:r>
            <a:r>
              <a:rPr sz="2400" b="1" dirty="0">
                <a:solidFill>
                  <a:srgbClr val="FFFFFF"/>
                </a:solidFill>
                <a:latin typeface="Arial"/>
                <a:cs typeface="Arial"/>
              </a:rPr>
              <a:t>t</a:t>
            </a:r>
            <a:r>
              <a:rPr sz="2400" b="1" spc="5" dirty="0">
                <a:solidFill>
                  <a:srgbClr val="FFFFFF"/>
                </a:solidFill>
                <a:latin typeface="Arial"/>
                <a:cs typeface="Arial"/>
              </a:rPr>
              <a:t> </a:t>
            </a:r>
            <a:r>
              <a:rPr sz="2400" b="1" spc="-5" dirty="0">
                <a:solidFill>
                  <a:srgbClr val="FFFFFF"/>
                </a:solidFill>
                <a:latin typeface="Arial"/>
                <a:cs typeface="Arial"/>
              </a:rPr>
              <a:t>S</a:t>
            </a:r>
            <a:r>
              <a:rPr sz="2400" b="1" dirty="0">
                <a:solidFill>
                  <a:srgbClr val="FFFFFF"/>
                </a:solidFill>
                <a:latin typeface="Arial"/>
                <a:cs typeface="Arial"/>
              </a:rPr>
              <a:t>t</a:t>
            </a:r>
            <a:r>
              <a:rPr sz="2400" b="1" spc="-5" dirty="0">
                <a:solidFill>
                  <a:srgbClr val="FFFFFF"/>
                </a:solidFill>
                <a:latin typeface="Arial"/>
                <a:cs typeface="Arial"/>
              </a:rPr>
              <a:t>eps</a:t>
            </a:r>
            <a:endParaRPr sz="2400" dirty="0">
              <a:latin typeface="Arial"/>
              <a:cs typeface="Arial"/>
            </a:endParaRPr>
          </a:p>
        </p:txBody>
      </p:sp>
    </p:spTree>
    <p:extLst>
      <p:ext uri="{BB962C8B-B14F-4D97-AF65-F5344CB8AC3E}">
        <p14:creationId xmlns:p14="http://schemas.microsoft.com/office/powerpoint/2010/main" val="2151208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22655">
              <a:lnSpc>
                <a:spcPct val="100000"/>
              </a:lnSpc>
            </a:pPr>
            <a:r>
              <a:rPr spc="-90" dirty="0"/>
              <a:t>T</a:t>
            </a:r>
            <a:r>
              <a:rPr dirty="0"/>
              <a:t>r</a:t>
            </a:r>
            <a:r>
              <a:rPr spc="-5" dirty="0"/>
              <a:t>ainin</a:t>
            </a:r>
            <a:r>
              <a:rPr dirty="0"/>
              <a:t>g</a:t>
            </a:r>
            <a:r>
              <a:rPr spc="25" dirty="0"/>
              <a:t> </a:t>
            </a:r>
            <a:r>
              <a:rPr spc="-5" dirty="0"/>
              <a:t>Su</a:t>
            </a:r>
            <a:r>
              <a:rPr dirty="0"/>
              <a:t>mm</a:t>
            </a:r>
            <a:r>
              <a:rPr spc="-5" dirty="0"/>
              <a:t>a</a:t>
            </a:r>
            <a:r>
              <a:rPr dirty="0"/>
              <a:t>ry</a:t>
            </a:r>
          </a:p>
        </p:txBody>
      </p:sp>
      <p:sp>
        <p:nvSpPr>
          <p:cNvPr id="5" name="Slide Number Placeholder 4"/>
          <p:cNvSpPr>
            <a:spLocks noGrp="1"/>
          </p:cNvSpPr>
          <p:nvPr>
            <p:ph type="sldNum" sz="quarter" idx="4"/>
          </p:nvPr>
        </p:nvSpPr>
        <p:spPr/>
        <p:txBody>
          <a:bodyPr/>
          <a:lstStyle/>
          <a:p>
            <a:pPr algn="r"/>
            <a:fld id="{93CA38EC-34E5-412A-90B1-E05B44BCB646}" type="slidenum">
              <a:rPr lang="en-US" smtClean="0"/>
              <a:pPr algn="r"/>
              <a:t>22</a:t>
            </a:fld>
            <a:endParaRPr lang="en-US" dirty="0"/>
          </a:p>
        </p:txBody>
      </p:sp>
      <p:sp>
        <p:nvSpPr>
          <p:cNvPr id="7" name="object 6"/>
          <p:cNvSpPr txBox="1"/>
          <p:nvPr/>
        </p:nvSpPr>
        <p:spPr>
          <a:xfrm>
            <a:off x="535940" y="1203746"/>
            <a:ext cx="7922260" cy="1508105"/>
          </a:xfrm>
          <a:prstGeom prst="rect">
            <a:avLst/>
          </a:prstGeom>
        </p:spPr>
        <p:txBody>
          <a:bodyPr vert="horz" wrap="square" lIns="0" tIns="0" rIns="0" bIns="0" rtlCol="0">
            <a:spAutoFit/>
          </a:bodyPr>
          <a:lstStyle/>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1: Overview of the ISP Module </a:t>
            </a:r>
          </a:p>
          <a:p>
            <a:pPr marL="285750" indent="-285750">
              <a:buFont typeface="Arial" panose="020B0604020202020204" pitchFamily="34" charset="0"/>
              <a:buChar char="•"/>
            </a:pPr>
            <a:r>
              <a:rPr lang="en-US" sz="1400" b="1" spc="-10" dirty="0" smtClean="0">
                <a:solidFill>
                  <a:srgbClr val="091D5D"/>
                </a:solidFill>
                <a:latin typeface="Arial"/>
                <a:cs typeface="Arial"/>
              </a:rPr>
              <a:t>Chapter 2: Year Selection</a:t>
            </a:r>
          </a:p>
          <a:p>
            <a:pPr marL="285750"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3</a:t>
            </a:r>
            <a:r>
              <a:rPr lang="en-US" sz="1400" b="1" spc="-10" dirty="0" smtClean="0">
                <a:solidFill>
                  <a:srgbClr val="091D5D"/>
                </a:solidFill>
                <a:latin typeface="Arial"/>
                <a:cs typeface="Arial"/>
              </a:rPr>
              <a:t>: Progress Summaries </a:t>
            </a:r>
            <a:endParaRPr lang="en-US" sz="1400" b="1" spc="-10" dirty="0">
              <a:solidFill>
                <a:srgbClr val="091D5D"/>
              </a:solidFill>
              <a:latin typeface="Arial"/>
              <a:cs typeface="Arial"/>
            </a:endParaRPr>
          </a:p>
          <a:p>
            <a:pPr marL="285750" lvl="1" indent="-285750">
              <a:buFont typeface="Arial" panose="020B0604020202020204" pitchFamily="34" charset="0"/>
              <a:buChar char="•"/>
            </a:pPr>
            <a:r>
              <a:rPr lang="en-US" sz="1400" b="1" spc="-10" dirty="0" smtClean="0">
                <a:solidFill>
                  <a:srgbClr val="091D5D"/>
                </a:solidFill>
                <a:latin typeface="Arial"/>
                <a:cs typeface="Arial"/>
              </a:rPr>
              <a:t>Chapter 4: Progress Summary Report</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5: Area Director Approval of the ISP</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6</a:t>
            </a:r>
            <a:r>
              <a:rPr lang="en-US" sz="1400" b="1" spc="-10" dirty="0" smtClean="0">
                <a:solidFill>
                  <a:srgbClr val="091D5D"/>
                </a:solidFill>
                <a:latin typeface="Arial"/>
                <a:cs typeface="Arial"/>
              </a:rPr>
              <a:t>: Modifications </a:t>
            </a:r>
          </a:p>
          <a:p>
            <a:pPr marL="285750" lvl="1" indent="-285750">
              <a:buFont typeface="Arial" panose="020B0604020202020204" pitchFamily="34" charset="0"/>
              <a:buChar char="•"/>
            </a:pPr>
            <a:r>
              <a:rPr lang="en-US" sz="1400" b="1" spc="-10" dirty="0" smtClean="0">
                <a:solidFill>
                  <a:srgbClr val="091D5D"/>
                </a:solidFill>
                <a:latin typeface="Arial"/>
                <a:cs typeface="Arial"/>
              </a:rPr>
              <a:t>Chapter </a:t>
            </a:r>
            <a:r>
              <a:rPr lang="en-US" sz="1400" b="1" spc="-10" dirty="0">
                <a:solidFill>
                  <a:srgbClr val="091D5D"/>
                </a:solidFill>
                <a:latin typeface="Arial"/>
                <a:cs typeface="Arial"/>
              </a:rPr>
              <a:t>7</a:t>
            </a:r>
            <a:r>
              <a:rPr lang="en-US" sz="1400" b="1" spc="-10" dirty="0" smtClean="0">
                <a:solidFill>
                  <a:srgbClr val="091D5D"/>
                </a:solidFill>
                <a:latin typeface="Arial"/>
                <a:cs typeface="Arial"/>
              </a:rPr>
              <a:t>: </a:t>
            </a:r>
            <a:r>
              <a:rPr lang="en-US" sz="1400" b="1" spc="-10" dirty="0">
                <a:solidFill>
                  <a:srgbClr val="091D5D"/>
                </a:solidFill>
                <a:latin typeface="Arial"/>
                <a:cs typeface="Arial"/>
              </a:rPr>
              <a:t>Additional Functionality and Conclusion  </a:t>
            </a:r>
          </a:p>
        </p:txBody>
      </p:sp>
    </p:spTree>
    <p:extLst>
      <p:ext uri="{BB962C8B-B14F-4D97-AF65-F5344CB8AC3E}">
        <p14:creationId xmlns:p14="http://schemas.microsoft.com/office/powerpoint/2010/main" val="2089646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4" name="object 4"/>
          <p:cNvSpPr txBox="1"/>
          <p:nvPr/>
        </p:nvSpPr>
        <p:spPr>
          <a:xfrm>
            <a:off x="535940" y="1203746"/>
            <a:ext cx="7681595" cy="492443"/>
          </a:xfrm>
          <a:prstGeom prst="rect">
            <a:avLst/>
          </a:prstGeom>
        </p:spPr>
        <p:txBody>
          <a:bodyPr vert="horz" wrap="square" lIns="0" tIns="0" rIns="0" bIns="0" rtlCol="0">
            <a:spAutoFit/>
          </a:bodyPr>
          <a:lstStyle/>
          <a:p>
            <a:pPr marL="12700">
              <a:lnSpc>
                <a:spcPct val="100000"/>
              </a:lnSpc>
              <a:spcBef>
                <a:spcPts val="600"/>
              </a:spcBef>
              <a:buClr>
                <a:srgbClr val="091D5D"/>
              </a:buClr>
              <a:tabLst>
                <a:tab pos="356235" algn="l"/>
              </a:tabLst>
            </a:pPr>
            <a:r>
              <a:rPr lang="en-US" sz="1600" spc="-15" dirty="0" smtClean="0">
                <a:solidFill>
                  <a:srgbClr val="091D5D"/>
                </a:solidFill>
                <a:latin typeface="Arial"/>
                <a:cs typeface="Arial"/>
              </a:rPr>
              <a:t>Additional references are accessible on the </a:t>
            </a:r>
            <a:r>
              <a:rPr lang="en-US" sz="1600" spc="5" dirty="0">
                <a:solidFill>
                  <a:srgbClr val="091D5D"/>
                </a:solidFill>
                <a:latin typeface="Arial"/>
                <a:cs typeface="Arial"/>
              </a:rPr>
              <a:t>I</a:t>
            </a:r>
            <a:r>
              <a:rPr lang="en-US" sz="1600" spc="-5" dirty="0">
                <a:solidFill>
                  <a:srgbClr val="091D5D"/>
                </a:solidFill>
                <a:latin typeface="Arial"/>
                <a:cs typeface="Arial"/>
              </a:rPr>
              <a:t>S</a:t>
            </a:r>
            <a:r>
              <a:rPr lang="en-US" sz="1600" dirty="0">
                <a:solidFill>
                  <a:srgbClr val="091D5D"/>
                </a:solidFill>
                <a:latin typeface="Arial"/>
                <a:cs typeface="Arial"/>
              </a:rPr>
              <a:t>P</a:t>
            </a:r>
            <a:r>
              <a:rPr lang="en-US" sz="1600" spc="-10" dirty="0">
                <a:solidFill>
                  <a:srgbClr val="091D5D"/>
                </a:solidFill>
                <a:latin typeface="Arial"/>
                <a:cs typeface="Arial"/>
              </a:rPr>
              <a:t> </a:t>
            </a:r>
            <a:r>
              <a:rPr lang="en-US" sz="1600" spc="-5" dirty="0">
                <a:solidFill>
                  <a:srgbClr val="091D5D"/>
                </a:solidFill>
                <a:latin typeface="Arial"/>
                <a:cs typeface="Arial"/>
              </a:rPr>
              <a:t>A</a:t>
            </a:r>
            <a:r>
              <a:rPr lang="en-US" sz="1600" spc="5" dirty="0">
                <a:solidFill>
                  <a:srgbClr val="091D5D"/>
                </a:solidFill>
                <a:latin typeface="Arial"/>
                <a:cs typeface="Arial"/>
              </a:rPr>
              <a:t>ss</a:t>
            </a:r>
            <a:r>
              <a:rPr lang="en-US" sz="1600" spc="-5" dirty="0">
                <a:solidFill>
                  <a:srgbClr val="091D5D"/>
                </a:solidFill>
                <a:latin typeface="Arial"/>
                <a:cs typeface="Arial"/>
              </a:rPr>
              <a:t>e</a:t>
            </a:r>
            <a:r>
              <a:rPr lang="en-US" sz="1600" spc="5" dirty="0">
                <a:solidFill>
                  <a:srgbClr val="091D5D"/>
                </a:solidFill>
                <a:latin typeface="Arial"/>
                <a:cs typeface="Arial"/>
              </a:rPr>
              <a:t>ss</a:t>
            </a:r>
            <a:r>
              <a:rPr lang="en-US" sz="1600" spc="-10" dirty="0">
                <a:solidFill>
                  <a:srgbClr val="091D5D"/>
                </a:solidFill>
                <a:latin typeface="Arial"/>
                <a:cs typeface="Arial"/>
              </a:rPr>
              <a:t>m</a:t>
            </a:r>
            <a:r>
              <a:rPr lang="en-US" sz="1600" spc="-5" dirty="0">
                <a:solidFill>
                  <a:srgbClr val="091D5D"/>
                </a:solidFill>
                <a:latin typeface="Arial"/>
                <a:cs typeface="Arial"/>
              </a:rPr>
              <a:t>e</a:t>
            </a:r>
            <a:r>
              <a:rPr lang="en-US" sz="1600" spc="-15" dirty="0">
                <a:solidFill>
                  <a:srgbClr val="091D5D"/>
                </a:solidFill>
                <a:latin typeface="Arial"/>
                <a:cs typeface="Arial"/>
              </a:rPr>
              <a:t>n</a:t>
            </a:r>
            <a:r>
              <a:rPr lang="en-US" sz="1600" spc="5" dirty="0">
                <a:solidFill>
                  <a:srgbClr val="091D5D"/>
                </a:solidFill>
                <a:latin typeface="Arial"/>
                <a:cs typeface="Arial"/>
              </a:rPr>
              <a:t>t</a:t>
            </a:r>
            <a:r>
              <a:rPr lang="en-US" sz="1600" dirty="0">
                <a:solidFill>
                  <a:srgbClr val="091D5D"/>
                </a:solidFill>
                <a:latin typeface="Arial"/>
                <a:cs typeface="Arial"/>
              </a:rPr>
              <a:t>s</a:t>
            </a:r>
            <a:r>
              <a:rPr lang="en-US" sz="1600" spc="-50" dirty="0">
                <a:solidFill>
                  <a:srgbClr val="091D5D"/>
                </a:solidFill>
                <a:latin typeface="Arial"/>
                <a:cs typeface="Arial"/>
              </a:rPr>
              <a:t> </a:t>
            </a:r>
            <a:r>
              <a:rPr lang="en-US" sz="1600" spc="-10" dirty="0">
                <a:solidFill>
                  <a:srgbClr val="091D5D"/>
                </a:solidFill>
                <a:latin typeface="Arial"/>
                <a:cs typeface="Arial"/>
              </a:rPr>
              <a:t>R</a:t>
            </a:r>
            <a:r>
              <a:rPr lang="en-US" sz="1600" spc="-5" dirty="0">
                <a:solidFill>
                  <a:srgbClr val="091D5D"/>
                </a:solidFill>
                <a:latin typeface="Arial"/>
                <a:cs typeface="Arial"/>
              </a:rPr>
              <a:t>e</a:t>
            </a:r>
            <a:r>
              <a:rPr lang="en-US" sz="1600" spc="5" dirty="0">
                <a:solidFill>
                  <a:srgbClr val="091D5D"/>
                </a:solidFill>
                <a:latin typeface="Arial"/>
                <a:cs typeface="Arial"/>
              </a:rPr>
              <a:t>f</a:t>
            </a:r>
            <a:r>
              <a:rPr lang="en-US" sz="1600" spc="-5" dirty="0">
                <a:solidFill>
                  <a:srgbClr val="091D5D"/>
                </a:solidFill>
                <a:latin typeface="Arial"/>
                <a:cs typeface="Arial"/>
              </a:rPr>
              <a:t>e</a:t>
            </a:r>
            <a:r>
              <a:rPr lang="en-US" sz="1600" dirty="0">
                <a:solidFill>
                  <a:srgbClr val="091D5D"/>
                </a:solidFill>
                <a:latin typeface="Arial"/>
                <a:cs typeface="Arial"/>
              </a:rPr>
              <a:t>r</a:t>
            </a:r>
            <a:r>
              <a:rPr lang="en-US" sz="1600" spc="-5" dirty="0">
                <a:solidFill>
                  <a:srgbClr val="091D5D"/>
                </a:solidFill>
                <a:latin typeface="Arial"/>
                <a:cs typeface="Arial"/>
              </a:rPr>
              <a:t>en</a:t>
            </a:r>
            <a:r>
              <a:rPr lang="en-US" sz="1600" spc="5" dirty="0">
                <a:solidFill>
                  <a:srgbClr val="091D5D"/>
                </a:solidFill>
                <a:latin typeface="Arial"/>
                <a:cs typeface="Arial"/>
              </a:rPr>
              <a:t>c</a:t>
            </a:r>
            <a:r>
              <a:rPr lang="en-US" sz="1600" spc="-5" dirty="0">
                <a:solidFill>
                  <a:srgbClr val="091D5D"/>
                </a:solidFill>
                <a:latin typeface="Arial"/>
                <a:cs typeface="Arial"/>
              </a:rPr>
              <a:t>e</a:t>
            </a:r>
            <a:r>
              <a:rPr lang="en-US" sz="1600" dirty="0">
                <a:solidFill>
                  <a:srgbClr val="091D5D"/>
                </a:solidFill>
                <a:latin typeface="Arial"/>
                <a:cs typeface="Arial"/>
              </a:rPr>
              <a:t>s</a:t>
            </a:r>
            <a:r>
              <a:rPr lang="en-US" sz="1600" spc="-50" dirty="0">
                <a:solidFill>
                  <a:srgbClr val="091D5D"/>
                </a:solidFill>
                <a:latin typeface="Arial"/>
                <a:cs typeface="Arial"/>
              </a:rPr>
              <a:t> </a:t>
            </a:r>
            <a:r>
              <a:rPr lang="en-US" sz="1600" spc="-15" dirty="0" smtClean="0">
                <a:solidFill>
                  <a:srgbClr val="091D5D"/>
                </a:solidFill>
                <a:latin typeface="Arial"/>
                <a:cs typeface="Arial"/>
              </a:rPr>
              <a:t>page. To access the page, click the second level menu tab.</a:t>
            </a:r>
            <a:endParaRPr sz="1600" dirty="0">
              <a:latin typeface="Arial"/>
              <a:cs typeface="Arial"/>
            </a:endParaRPr>
          </a:p>
        </p:txBody>
      </p:sp>
      <p:sp>
        <p:nvSpPr>
          <p:cNvPr id="13" name="Slide Number Placeholder 12"/>
          <p:cNvSpPr>
            <a:spLocks noGrp="1"/>
          </p:cNvSpPr>
          <p:nvPr>
            <p:ph type="sldNum" sz="quarter" idx="4"/>
          </p:nvPr>
        </p:nvSpPr>
        <p:spPr/>
        <p:txBody>
          <a:bodyPr/>
          <a:lstStyle/>
          <a:p>
            <a:pPr algn="r"/>
            <a:fld id="{93CA38EC-34E5-412A-90B1-E05B44BCB646}" type="slidenum">
              <a:rPr lang="en-US" smtClean="0"/>
              <a:pPr algn="r"/>
              <a:t>23</a:t>
            </a:fld>
            <a:endParaRPr lang="en-US" dirty="0"/>
          </a:p>
        </p:txBody>
      </p:sp>
      <p:pic>
        <p:nvPicPr>
          <p:cNvPr id="6" name="Picture 5"/>
          <p:cNvPicPr>
            <a:picLocks noChangeAspect="1"/>
          </p:cNvPicPr>
          <p:nvPr/>
        </p:nvPicPr>
        <p:blipFill rotWithShape="1">
          <a:blip r:embed="rId3"/>
          <a:srcRect t="2241"/>
          <a:stretch/>
        </p:blipFill>
        <p:spPr>
          <a:xfrm>
            <a:off x="191645" y="2971800"/>
            <a:ext cx="8760711" cy="798454"/>
          </a:xfrm>
          <a:prstGeom prst="rect">
            <a:avLst/>
          </a:prstGeom>
          <a:ln>
            <a:solidFill>
              <a:schemeClr val="tx1"/>
            </a:solidFill>
          </a:ln>
        </p:spPr>
      </p:pic>
      <p:sp>
        <p:nvSpPr>
          <p:cNvPr id="8" name="object 26"/>
          <p:cNvSpPr/>
          <p:nvPr/>
        </p:nvSpPr>
        <p:spPr>
          <a:xfrm>
            <a:off x="3132438" y="3358978"/>
            <a:ext cx="601362" cy="222422"/>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pic>
        <p:nvPicPr>
          <p:cNvPr id="7" name="Picture 6"/>
          <p:cNvPicPr>
            <a:picLocks noChangeAspect="1"/>
          </p:cNvPicPr>
          <p:nvPr/>
        </p:nvPicPr>
        <p:blipFill>
          <a:blip r:embed="rId4"/>
          <a:stretch>
            <a:fillRect/>
          </a:stretch>
        </p:blipFill>
        <p:spPr>
          <a:xfrm>
            <a:off x="2590800" y="2209800"/>
            <a:ext cx="1714286" cy="342857"/>
          </a:xfrm>
          <a:prstGeom prst="rect">
            <a:avLst/>
          </a:prstGeom>
          <a:ln w="38100">
            <a:solidFill>
              <a:srgbClr val="00A1DE"/>
            </a:solidFill>
          </a:ln>
        </p:spPr>
      </p:pic>
      <p:cxnSp>
        <p:nvCxnSpPr>
          <p:cNvPr id="11" name="Straight Arrow Connector 10"/>
          <p:cNvCxnSpPr/>
          <p:nvPr/>
        </p:nvCxnSpPr>
        <p:spPr>
          <a:xfrm flipV="1">
            <a:off x="3429000" y="2590800"/>
            <a:ext cx="0" cy="747585"/>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Tree>
    <p:extLst>
      <p:ext uri="{BB962C8B-B14F-4D97-AF65-F5344CB8AC3E}">
        <p14:creationId xmlns:p14="http://schemas.microsoft.com/office/powerpoint/2010/main" val="66763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906219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9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160377" y="2315806"/>
            <a:ext cx="8823246" cy="3644184"/>
          </a:xfrm>
          <a:prstGeom prst="rect">
            <a:avLst/>
          </a:prstGeom>
          <a:ln>
            <a:solidFill>
              <a:schemeClr val="tx1"/>
            </a:solidFill>
          </a:ln>
        </p:spPr>
      </p:pic>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203746"/>
            <a:ext cx="7937500" cy="984885"/>
          </a:xfrm>
          <a:prstGeom prst="rect">
            <a:avLst/>
          </a:prstGeom>
        </p:spPr>
        <p:txBody>
          <a:bodyPr vert="horz" wrap="square" lIns="0" tIns="0" rIns="0" bIns="0" rtlCol="0">
            <a:spAutoFit/>
          </a:bodyPr>
          <a:lstStyle/>
          <a:p>
            <a:pPr marL="12700" marR="5080">
              <a:lnSpc>
                <a:spcPct val="100000"/>
              </a:lnSpc>
            </a:pPr>
            <a:r>
              <a:rPr lang="en-US" sz="1600" spc="-10" dirty="0">
                <a:solidFill>
                  <a:srgbClr val="091D5D"/>
                </a:solidFill>
                <a:latin typeface="Arial"/>
                <a:cs typeface="Arial"/>
              </a:rPr>
              <a:t>The References page provides links to FAQs, ISP User Guide, Quick Guides, information on relationship between HealthCare Record / Health &amp; Health and Dental Assessments, and additional references relating to the ISP Module. This is the expanded view of the ISP Module references. This shows the various Quick Guides for </a:t>
            </a:r>
            <a:r>
              <a:rPr lang="en-US" sz="1600" spc="-10" dirty="0" smtClean="0">
                <a:solidFill>
                  <a:srgbClr val="091D5D"/>
                </a:solidFill>
                <a:latin typeface="Arial"/>
                <a:cs typeface="Arial"/>
              </a:rPr>
              <a:t>DDS Staff</a:t>
            </a:r>
            <a:r>
              <a:rPr sz="1600" dirty="0" smtClean="0">
                <a:solidFill>
                  <a:srgbClr val="091D5D"/>
                </a:solidFill>
                <a:latin typeface="Arial"/>
                <a:cs typeface="Arial"/>
              </a:rPr>
              <a:t>.</a:t>
            </a:r>
            <a:endParaRPr sz="1600" dirty="0">
              <a:latin typeface="Arial"/>
              <a:cs typeface="Arial"/>
            </a:endParaRPr>
          </a:p>
        </p:txBody>
      </p:sp>
      <p:sp>
        <p:nvSpPr>
          <p:cNvPr id="13" name="object 26"/>
          <p:cNvSpPr/>
          <p:nvPr/>
        </p:nvSpPr>
        <p:spPr>
          <a:xfrm>
            <a:off x="1219200" y="3352800"/>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14" name="object 26"/>
          <p:cNvSpPr/>
          <p:nvPr/>
        </p:nvSpPr>
        <p:spPr>
          <a:xfrm>
            <a:off x="5715000" y="2976260"/>
            <a:ext cx="2057400" cy="14794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15" name="object 26"/>
          <p:cNvSpPr/>
          <p:nvPr/>
        </p:nvSpPr>
        <p:spPr>
          <a:xfrm>
            <a:off x="5715000" y="3657601"/>
            <a:ext cx="9906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16" name="object 26"/>
          <p:cNvSpPr/>
          <p:nvPr/>
        </p:nvSpPr>
        <p:spPr>
          <a:xfrm>
            <a:off x="1219200" y="2971801"/>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Tree>
    <p:extLst>
      <p:ext uri="{BB962C8B-B14F-4D97-AF65-F5344CB8AC3E}">
        <p14:creationId xmlns:p14="http://schemas.microsoft.com/office/powerpoint/2010/main" val="1450937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347"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22" name="object 6"/>
          <p:cNvSpPr txBox="1"/>
          <p:nvPr/>
        </p:nvSpPr>
        <p:spPr>
          <a:xfrm>
            <a:off x="535940" y="1203746"/>
            <a:ext cx="7937500" cy="246221"/>
          </a:xfrm>
          <a:prstGeom prst="rect">
            <a:avLst/>
          </a:prstGeom>
        </p:spPr>
        <p:txBody>
          <a:bodyPr vert="horz" wrap="square" lIns="0" tIns="0" rIns="0" bIns="0" rtlCol="0">
            <a:spAutoFit/>
          </a:bodyPr>
          <a:lstStyle/>
          <a:p>
            <a:pPr>
              <a:defRPr/>
            </a:pPr>
            <a:r>
              <a:rPr lang="en-US" sz="1600" spc="-10" dirty="0">
                <a:solidFill>
                  <a:srgbClr val="091D5D"/>
                </a:solidFill>
                <a:latin typeface="Arial"/>
                <a:cs typeface="Arial"/>
              </a:rPr>
              <a:t>Quick Guides on the new enhancements are available to you on the reference page.</a:t>
            </a:r>
            <a:endParaRPr lang="en-US" sz="1600" dirty="0">
              <a:solidFill>
                <a:prstClr val="black"/>
              </a:solidFill>
              <a:latin typeface="Arial"/>
              <a:cs typeface="Arial"/>
            </a:endParaRPr>
          </a:p>
        </p:txBody>
      </p:sp>
      <p:pic>
        <p:nvPicPr>
          <p:cNvPr id="23" name="Picture 22"/>
          <p:cNvPicPr>
            <a:picLocks noChangeAspect="1"/>
          </p:cNvPicPr>
          <p:nvPr/>
        </p:nvPicPr>
        <p:blipFill>
          <a:blip r:embed="rId7"/>
          <a:stretch>
            <a:fillRect/>
          </a:stretch>
        </p:blipFill>
        <p:spPr>
          <a:xfrm>
            <a:off x="160377" y="2315806"/>
            <a:ext cx="8823246" cy="3644184"/>
          </a:xfrm>
          <a:prstGeom prst="rect">
            <a:avLst/>
          </a:prstGeom>
          <a:ln>
            <a:solidFill>
              <a:schemeClr val="tx1"/>
            </a:solidFill>
          </a:ln>
        </p:spPr>
      </p:pic>
      <p:pic>
        <p:nvPicPr>
          <p:cNvPr id="3" name="Picture 2"/>
          <p:cNvPicPr>
            <a:picLocks noChangeAspect="1"/>
          </p:cNvPicPr>
          <p:nvPr/>
        </p:nvPicPr>
        <p:blipFill>
          <a:blip r:embed="rId8"/>
          <a:stretch>
            <a:fillRect/>
          </a:stretch>
        </p:blipFill>
        <p:spPr>
          <a:xfrm>
            <a:off x="4572000" y="3733800"/>
            <a:ext cx="2868860" cy="223133"/>
          </a:xfrm>
          <a:prstGeom prst="rect">
            <a:avLst/>
          </a:prstGeom>
          <a:ln w="38100">
            <a:solidFill>
              <a:srgbClr val="00B0F0"/>
            </a:solidFill>
          </a:ln>
        </p:spPr>
      </p:pic>
      <p:pic>
        <p:nvPicPr>
          <p:cNvPr id="10" name="Picture 9"/>
          <p:cNvPicPr>
            <a:picLocks noChangeAspect="1"/>
          </p:cNvPicPr>
          <p:nvPr/>
        </p:nvPicPr>
        <p:blipFill>
          <a:blip r:embed="rId9"/>
          <a:stretch>
            <a:fillRect/>
          </a:stretch>
        </p:blipFill>
        <p:spPr>
          <a:xfrm>
            <a:off x="4572000" y="4990289"/>
            <a:ext cx="4674492" cy="230221"/>
          </a:xfrm>
          <a:prstGeom prst="rect">
            <a:avLst/>
          </a:prstGeom>
          <a:ln w="38100">
            <a:solidFill>
              <a:srgbClr val="00B0F0"/>
            </a:solidFill>
          </a:ln>
        </p:spPr>
      </p:pic>
      <p:sp>
        <p:nvSpPr>
          <p:cNvPr id="24" name="object 26"/>
          <p:cNvSpPr/>
          <p:nvPr/>
        </p:nvSpPr>
        <p:spPr>
          <a:xfrm>
            <a:off x="1828800" y="3810000"/>
            <a:ext cx="12954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25" name="object 26"/>
          <p:cNvSpPr/>
          <p:nvPr/>
        </p:nvSpPr>
        <p:spPr>
          <a:xfrm>
            <a:off x="1828800" y="5029200"/>
            <a:ext cx="21336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26" name="Straight Arrow Connector 25"/>
          <p:cNvCxnSpPr/>
          <p:nvPr/>
        </p:nvCxnSpPr>
        <p:spPr>
          <a:xfrm>
            <a:off x="3124200" y="3886200"/>
            <a:ext cx="13716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62400" y="5105400"/>
            <a:ext cx="533400" cy="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846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49733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5201"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3" name="Picture 12"/>
          <p:cNvPicPr>
            <a:picLocks noChangeAspect="1"/>
          </p:cNvPicPr>
          <p:nvPr/>
        </p:nvPicPr>
        <p:blipFill>
          <a:blip r:embed="rId7"/>
          <a:stretch>
            <a:fillRect/>
          </a:stretch>
        </p:blipFill>
        <p:spPr>
          <a:xfrm>
            <a:off x="160377" y="2315806"/>
            <a:ext cx="8823246" cy="3644184"/>
          </a:xfrm>
          <a:prstGeom prst="rect">
            <a:avLst/>
          </a:prstGeom>
          <a:ln>
            <a:solidFill>
              <a:schemeClr val="tx1"/>
            </a:solidFill>
          </a:ln>
        </p:spPr>
      </p:pic>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5" name="object 5"/>
          <p:cNvSpPr txBox="1">
            <a:spLocks noGrp="1"/>
          </p:cNvSpPr>
          <p:nvPr>
            <p:ph type="title"/>
          </p:nvPr>
        </p:nvSpPr>
        <p:spPr>
          <a:xfrm>
            <a:off x="540385" y="280066"/>
            <a:ext cx="8063229" cy="330200"/>
          </a:xfrm>
          <a:prstGeom prst="rect">
            <a:avLst/>
          </a:prstGeom>
        </p:spPr>
        <p:txBody>
          <a:bodyPr vert="horz" wrap="square" lIns="0" tIns="0" rIns="0" bIns="0" rtlCol="0">
            <a:spAutoFit/>
          </a:bodyPr>
          <a:lstStyle/>
          <a:p>
            <a:pPr marL="998855">
              <a:lnSpc>
                <a:spcPct val="100000"/>
              </a:lnSpc>
            </a:pPr>
            <a:r>
              <a:rPr spc="-5" dirty="0"/>
              <a:t>Addi</a:t>
            </a:r>
            <a:r>
              <a:rPr dirty="0"/>
              <a:t>t</a:t>
            </a:r>
            <a:r>
              <a:rPr spc="-5" dirty="0"/>
              <a:t>iona</a:t>
            </a:r>
            <a:r>
              <a:rPr dirty="0"/>
              <a:t>l</a:t>
            </a:r>
            <a:r>
              <a:rPr spc="35" dirty="0"/>
              <a:t> </a:t>
            </a:r>
            <a:r>
              <a:rPr spc="-5" dirty="0"/>
              <a:t>Re</a:t>
            </a:r>
            <a:r>
              <a:rPr dirty="0"/>
              <a:t>f</a:t>
            </a:r>
            <a:r>
              <a:rPr spc="-5" dirty="0"/>
              <a:t>e</a:t>
            </a:r>
            <a:r>
              <a:rPr dirty="0"/>
              <a:t>r</a:t>
            </a:r>
            <a:r>
              <a:rPr spc="-5" dirty="0"/>
              <a:t>en</a:t>
            </a:r>
            <a:r>
              <a:rPr dirty="0"/>
              <a:t>c</a:t>
            </a:r>
            <a:r>
              <a:rPr spc="-5" dirty="0"/>
              <a:t>es</a:t>
            </a:r>
          </a:p>
        </p:txBody>
      </p:sp>
      <p:sp>
        <p:nvSpPr>
          <p:cNvPr id="6" name="object 6"/>
          <p:cNvSpPr txBox="1"/>
          <p:nvPr/>
        </p:nvSpPr>
        <p:spPr>
          <a:xfrm>
            <a:off x="535940" y="1203746"/>
            <a:ext cx="7937500" cy="492443"/>
          </a:xfrm>
          <a:prstGeom prst="rect">
            <a:avLst/>
          </a:prstGeom>
        </p:spPr>
        <p:txBody>
          <a:bodyPr vert="horz" wrap="square" lIns="0" tIns="0" rIns="0" bIns="0" rtlCol="0">
            <a:spAutoFit/>
          </a:bodyPr>
          <a:lstStyle/>
          <a:p>
            <a:pPr marL="12700" marR="5080"/>
            <a:r>
              <a:rPr lang="en-US" sz="1600" spc="-10" dirty="0" smtClean="0">
                <a:solidFill>
                  <a:srgbClr val="091D5D"/>
                </a:solidFill>
                <a:latin typeface="Arial"/>
                <a:cs typeface="Arial"/>
              </a:rPr>
              <a:t>One reference is the ISP Timeline and Alerts document which identifies all of the alerts that the system generates.</a:t>
            </a:r>
            <a:endParaRPr sz="1600" dirty="0">
              <a:solidFill>
                <a:prstClr val="black"/>
              </a:solidFill>
              <a:latin typeface="Arial"/>
              <a:cs typeface="Arial"/>
            </a:endParaRPr>
          </a:p>
        </p:txBody>
      </p:sp>
      <p:sp>
        <p:nvSpPr>
          <p:cNvPr id="11" name="object 26"/>
          <p:cNvSpPr/>
          <p:nvPr/>
        </p:nvSpPr>
        <p:spPr>
          <a:xfrm>
            <a:off x="5975647" y="3886200"/>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sp>
        <p:nvSpPr>
          <p:cNvPr id="3" name="Slide Number Placeholder 2"/>
          <p:cNvSpPr>
            <a:spLocks noGrp="1"/>
          </p:cNvSpPr>
          <p:nvPr>
            <p:ph type="sldNum" sz="quarter" idx="4294967295"/>
          </p:nvPr>
        </p:nvSpPr>
        <p:spPr>
          <a:xfrm>
            <a:off x="6934200" y="6490154"/>
            <a:ext cx="2057400" cy="365125"/>
          </a:xfrm>
          <a:prstGeom prst="rect">
            <a:avLst/>
          </a:prstGeom>
        </p:spPr>
        <p:txBody>
          <a:bodyPr/>
          <a:lstStyle/>
          <a:p>
            <a:pPr algn="r"/>
            <a:fld id="{93CA38EC-34E5-412A-90B1-E05B44BCB646}" type="slidenum">
              <a:rPr lang="en-US" smtClean="0">
                <a:solidFill>
                  <a:prstClr val="black">
                    <a:tint val="75000"/>
                  </a:prstClr>
                </a:solidFill>
              </a:rPr>
              <a:pPr algn="r"/>
              <a:t>26</a:t>
            </a:fld>
            <a:endParaRPr lang="en-US" dirty="0">
              <a:solidFill>
                <a:prstClr val="black">
                  <a:tint val="75000"/>
                </a:prstClr>
              </a:solidFill>
            </a:endParaRPr>
          </a:p>
        </p:txBody>
      </p:sp>
      <p:cxnSp>
        <p:nvCxnSpPr>
          <p:cNvPr id="12" name="Straight Arrow Connector 11"/>
          <p:cNvCxnSpPr/>
          <p:nvPr/>
        </p:nvCxnSpPr>
        <p:spPr>
          <a:xfrm flipV="1">
            <a:off x="6585247" y="3429000"/>
            <a:ext cx="0" cy="442788"/>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8"/>
          <a:stretch>
            <a:fillRect/>
          </a:stretch>
        </p:blipFill>
        <p:spPr>
          <a:xfrm>
            <a:off x="5474294" y="3124200"/>
            <a:ext cx="2221906" cy="304189"/>
          </a:xfrm>
          <a:prstGeom prst="rect">
            <a:avLst/>
          </a:prstGeom>
          <a:ln w="38100">
            <a:solidFill>
              <a:srgbClr val="00B0F0"/>
            </a:solidFill>
          </a:ln>
        </p:spPr>
      </p:pic>
    </p:spTree>
    <p:extLst>
      <p:ext uri="{BB962C8B-B14F-4D97-AF65-F5344CB8AC3E}">
        <p14:creationId xmlns:p14="http://schemas.microsoft.com/office/powerpoint/2010/main" val="2759998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93CA38EC-34E5-412A-90B1-E05B44BCB646}" type="slidenum">
              <a:rPr lang="en-US" smtClean="0"/>
              <a:pPr algn="r"/>
              <a:t>27</a:t>
            </a:fld>
            <a:endParaRPr lang="en-US" dirty="0"/>
          </a:p>
        </p:txBody>
      </p:sp>
      <p:sp>
        <p:nvSpPr>
          <p:cNvPr id="5"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solidFill>
                <a:prstClr val="black"/>
              </a:solidFill>
            </a:endParaRPr>
          </a:p>
        </p:txBody>
      </p:sp>
      <p:sp>
        <p:nvSpPr>
          <p:cNvPr id="6" name="object 5"/>
          <p:cNvSpPr txBox="1">
            <a:spLocks/>
          </p:cNvSpPr>
          <p:nvPr/>
        </p:nvSpPr>
        <p:spPr>
          <a:xfrm>
            <a:off x="540385" y="280066"/>
            <a:ext cx="8063229" cy="330200"/>
          </a:xfrm>
          <a:prstGeom prst="rect">
            <a:avLst/>
          </a:prstGeom>
        </p:spPr>
        <p:txBody>
          <a:bodyPr vert="horz" wrap="square" lIns="0" tIns="0" rIns="0" bIns="0" rtlCol="0">
            <a:spAutoFit/>
          </a:bodyPr>
          <a:lstStyle>
            <a:lvl1pPr>
              <a:defRPr sz="2400" b="0" i="0">
                <a:solidFill>
                  <a:srgbClr val="091D5D"/>
                </a:solidFill>
                <a:latin typeface="Arial"/>
                <a:ea typeface="+mj-ea"/>
                <a:cs typeface="Arial"/>
              </a:defRPr>
            </a:lvl1pPr>
          </a:lstStyle>
          <a:p>
            <a:pPr marL="998855"/>
            <a:r>
              <a:rPr lang="en-US" kern="0" spc="-5" dirty="0" smtClean="0"/>
              <a:t>Addi</a:t>
            </a:r>
            <a:r>
              <a:rPr lang="en-US" kern="0" dirty="0" smtClean="0"/>
              <a:t>t</a:t>
            </a:r>
            <a:r>
              <a:rPr lang="en-US" kern="0" spc="-5" dirty="0" smtClean="0"/>
              <a:t>iona</a:t>
            </a:r>
            <a:r>
              <a:rPr lang="en-US" kern="0" dirty="0" smtClean="0"/>
              <a:t>l</a:t>
            </a:r>
            <a:r>
              <a:rPr lang="en-US" kern="0" spc="35" dirty="0" smtClean="0"/>
              <a:t> </a:t>
            </a:r>
            <a:r>
              <a:rPr lang="en-US" kern="0" spc="-5" dirty="0" smtClean="0"/>
              <a:t>Re</a:t>
            </a:r>
            <a:r>
              <a:rPr lang="en-US" kern="0" dirty="0" smtClean="0"/>
              <a:t>f</a:t>
            </a:r>
            <a:r>
              <a:rPr lang="en-US" kern="0" spc="-5" dirty="0" smtClean="0"/>
              <a:t>e</a:t>
            </a:r>
            <a:r>
              <a:rPr lang="en-US" kern="0" dirty="0" smtClean="0"/>
              <a:t>r</a:t>
            </a:r>
            <a:r>
              <a:rPr lang="en-US" kern="0" spc="-5" dirty="0" smtClean="0"/>
              <a:t>en</a:t>
            </a:r>
            <a:r>
              <a:rPr lang="en-US" kern="0" dirty="0" smtClean="0"/>
              <a:t>c</a:t>
            </a:r>
            <a:r>
              <a:rPr lang="en-US" kern="0" spc="-5" dirty="0" smtClean="0"/>
              <a:t>es</a:t>
            </a:r>
            <a:endParaRPr lang="en-US" kern="0" spc="-5" dirty="0"/>
          </a:p>
        </p:txBody>
      </p:sp>
      <p:sp>
        <p:nvSpPr>
          <p:cNvPr id="7" name="object 6"/>
          <p:cNvSpPr txBox="1"/>
          <p:nvPr/>
        </p:nvSpPr>
        <p:spPr>
          <a:xfrm>
            <a:off x="535940" y="1203746"/>
            <a:ext cx="7937500" cy="738664"/>
          </a:xfrm>
          <a:prstGeom prst="rect">
            <a:avLst/>
          </a:prstGeom>
        </p:spPr>
        <p:txBody>
          <a:bodyPr vert="horz" wrap="square" lIns="0" tIns="0" rIns="0" bIns="0" rtlCol="0">
            <a:spAutoFit/>
          </a:bodyPr>
          <a:lstStyle/>
          <a:p>
            <a:pPr marL="12700" marR="304800">
              <a:spcBef>
                <a:spcPts val="600"/>
              </a:spcBef>
              <a:buClr>
                <a:srgbClr val="091D5D"/>
              </a:buClr>
              <a:tabLst>
                <a:tab pos="299720" algn="l"/>
              </a:tabLst>
            </a:pPr>
            <a:r>
              <a:rPr lang="en-US" sz="1600" spc="-15" dirty="0" smtClean="0">
                <a:solidFill>
                  <a:srgbClr val="091D5D"/>
                </a:solidFill>
                <a:latin typeface="Arial"/>
                <a:cs typeface="Arial"/>
              </a:rPr>
              <a:t>Additional training content is available </a:t>
            </a:r>
            <a:r>
              <a:rPr lang="en-US" sz="1600" spc="-15" dirty="0">
                <a:solidFill>
                  <a:srgbClr val="091D5D"/>
                </a:solidFill>
                <a:latin typeface="Arial"/>
                <a:cs typeface="Arial"/>
              </a:rPr>
              <a:t>to you on </a:t>
            </a:r>
            <a:r>
              <a:rPr lang="en-US" sz="1600" spc="-15" dirty="0" smtClean="0">
                <a:solidFill>
                  <a:srgbClr val="091D5D"/>
                </a:solidFill>
                <a:latin typeface="Arial"/>
                <a:cs typeface="Arial"/>
              </a:rPr>
              <a:t>DDSLearning.com</a:t>
            </a:r>
            <a:r>
              <a:rPr lang="en-US" sz="1600" spc="-15" dirty="0">
                <a:solidFill>
                  <a:srgbClr val="091D5D"/>
                </a:solidFill>
                <a:latin typeface="Arial"/>
                <a:cs typeface="Arial"/>
              </a:rPr>
              <a:t>. </a:t>
            </a:r>
            <a:r>
              <a:rPr lang="en-US" sz="1600" spc="-15" dirty="0" smtClean="0">
                <a:solidFill>
                  <a:srgbClr val="091D5D"/>
                </a:solidFill>
                <a:latin typeface="Arial"/>
                <a:cs typeface="Arial"/>
              </a:rPr>
              <a:t>The content on the website includes video reference material. Be </a:t>
            </a:r>
            <a:r>
              <a:rPr lang="en-US" sz="1600" spc="-15" dirty="0">
                <a:solidFill>
                  <a:srgbClr val="091D5D"/>
                </a:solidFill>
                <a:latin typeface="Arial"/>
                <a:cs typeface="Arial"/>
              </a:rPr>
              <a:t>sure to use Google Chrome when accessing this website. </a:t>
            </a:r>
          </a:p>
        </p:txBody>
      </p:sp>
      <p:sp>
        <p:nvSpPr>
          <p:cNvPr id="8" name="object 26"/>
          <p:cNvSpPr/>
          <p:nvPr/>
        </p:nvSpPr>
        <p:spPr>
          <a:xfrm>
            <a:off x="6248400" y="4267200"/>
            <a:ext cx="1143000" cy="1524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solidFill>
                <a:prstClr val="black"/>
              </a:solidFill>
            </a:endParaRPr>
          </a:p>
        </p:txBody>
      </p:sp>
      <p:pic>
        <p:nvPicPr>
          <p:cNvPr id="9" name="Picture 8"/>
          <p:cNvPicPr>
            <a:picLocks noChangeAspect="1"/>
          </p:cNvPicPr>
          <p:nvPr/>
        </p:nvPicPr>
        <p:blipFill>
          <a:blip r:embed="rId3"/>
          <a:stretch>
            <a:fillRect/>
          </a:stretch>
        </p:blipFill>
        <p:spPr>
          <a:xfrm>
            <a:off x="1981200" y="1981200"/>
            <a:ext cx="6072958" cy="4669625"/>
          </a:xfrm>
          <a:prstGeom prst="rect">
            <a:avLst/>
          </a:prstGeom>
          <a:ln>
            <a:solidFill>
              <a:schemeClr val="tx1"/>
            </a:solidFill>
          </a:ln>
        </p:spPr>
      </p:pic>
      <p:sp>
        <p:nvSpPr>
          <p:cNvPr id="10" name="AutoShape 10"/>
          <p:cNvSpPr>
            <a:spLocks noChangeArrowheads="1"/>
          </p:cNvSpPr>
          <p:nvPr/>
        </p:nvSpPr>
        <p:spPr bwMode="auto">
          <a:xfrm>
            <a:off x="533400" y="3200400"/>
            <a:ext cx="1350818" cy="838200"/>
          </a:xfrm>
          <a:prstGeom prst="wedgeRectCallout">
            <a:avLst>
              <a:gd name="adj1" fmla="val 59504"/>
              <a:gd name="adj2" fmla="val -23524"/>
            </a:avLst>
          </a:prstGeom>
          <a:noFill/>
          <a:ln w="25400">
            <a:solidFill>
              <a:srgbClr val="00A1DE"/>
            </a:solidFill>
            <a:miter lim="800000"/>
            <a:headEnd/>
            <a:tailEnd/>
          </a:ln>
        </p:spPr>
        <p:txBody>
          <a:bodyPr/>
          <a:lstStyle/>
          <a:p>
            <a:pPr algn="ctr"/>
            <a:r>
              <a:rPr lang="en-US" sz="1200" b="1" dirty="0" smtClean="0">
                <a:solidFill>
                  <a:srgbClr val="00A1DE"/>
                </a:solidFill>
                <a:latin typeface="Cambria" pitchFamily="18" charset="0"/>
                <a:cs typeface="Arial" charset="0"/>
              </a:rPr>
              <a:t>1. Click “Training and Development Opportunities”</a:t>
            </a:r>
            <a:endParaRPr lang="en-US" sz="1200" b="1" dirty="0">
              <a:solidFill>
                <a:srgbClr val="00A1DE"/>
              </a:solidFill>
              <a:latin typeface="Cambria" pitchFamily="18" charset="0"/>
              <a:cs typeface="Arial" charset="0"/>
            </a:endParaRPr>
          </a:p>
        </p:txBody>
      </p:sp>
      <p:sp>
        <p:nvSpPr>
          <p:cNvPr id="11" name="AutoShape 10"/>
          <p:cNvSpPr>
            <a:spLocks noChangeArrowheads="1"/>
          </p:cNvSpPr>
          <p:nvPr/>
        </p:nvSpPr>
        <p:spPr bwMode="auto">
          <a:xfrm>
            <a:off x="533400" y="5181600"/>
            <a:ext cx="1350818" cy="533400"/>
          </a:xfrm>
          <a:prstGeom prst="wedgeRectCallout">
            <a:avLst>
              <a:gd name="adj1" fmla="val 59504"/>
              <a:gd name="adj2" fmla="val -23524"/>
            </a:avLst>
          </a:prstGeom>
          <a:noFill/>
          <a:ln w="25400">
            <a:solidFill>
              <a:srgbClr val="00A1DE"/>
            </a:solidFill>
            <a:miter lim="800000"/>
            <a:headEnd/>
            <a:tailEnd/>
          </a:ln>
        </p:spPr>
        <p:txBody>
          <a:bodyPr/>
          <a:lstStyle/>
          <a:p>
            <a:pPr algn="ctr"/>
            <a:r>
              <a:rPr lang="en-US" sz="1200" b="1" dirty="0">
                <a:solidFill>
                  <a:srgbClr val="00A1DE"/>
                </a:solidFill>
                <a:latin typeface="Cambria" pitchFamily="18" charset="0"/>
                <a:cs typeface="Arial" charset="0"/>
              </a:rPr>
              <a:t>2</a:t>
            </a:r>
            <a:r>
              <a:rPr lang="en-US" sz="1200" b="1" dirty="0" smtClean="0">
                <a:solidFill>
                  <a:srgbClr val="00A1DE"/>
                </a:solidFill>
                <a:latin typeface="Cambria" pitchFamily="18" charset="0"/>
                <a:cs typeface="Arial" charset="0"/>
              </a:rPr>
              <a:t>. Click “HCSIS Online Training”</a:t>
            </a:r>
            <a:endParaRPr lang="en-US" sz="1200" b="1" dirty="0">
              <a:solidFill>
                <a:srgbClr val="00A1DE"/>
              </a:solidFill>
              <a:latin typeface="Cambria" pitchFamily="18" charset="0"/>
              <a:cs typeface="Arial" charset="0"/>
            </a:endParaRPr>
          </a:p>
        </p:txBody>
      </p:sp>
    </p:spTree>
    <p:extLst>
      <p:ext uri="{BB962C8B-B14F-4D97-AF65-F5344CB8AC3E}">
        <p14:creationId xmlns:p14="http://schemas.microsoft.com/office/powerpoint/2010/main" val="2548548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22655">
              <a:lnSpc>
                <a:spcPct val="100000"/>
              </a:lnSpc>
            </a:pPr>
            <a:r>
              <a:rPr spc="-5" dirty="0"/>
              <a:t>Ke</a:t>
            </a:r>
            <a:r>
              <a:rPr dirty="0"/>
              <a:t>y </a:t>
            </a:r>
            <a:r>
              <a:rPr spc="-5" dirty="0"/>
              <a:t>Con</a:t>
            </a:r>
            <a:r>
              <a:rPr dirty="0"/>
              <a:t>s</a:t>
            </a:r>
            <a:r>
              <a:rPr spc="-5" dirty="0"/>
              <a:t>ide</a:t>
            </a:r>
            <a:r>
              <a:rPr dirty="0"/>
              <a:t>r</a:t>
            </a:r>
            <a:r>
              <a:rPr spc="-5" dirty="0"/>
              <a:t>a</a:t>
            </a:r>
            <a:r>
              <a:rPr dirty="0"/>
              <a:t>t</a:t>
            </a:r>
            <a:r>
              <a:rPr spc="-5" dirty="0"/>
              <a:t>ions</a:t>
            </a:r>
          </a:p>
        </p:txBody>
      </p:sp>
      <p:sp>
        <p:nvSpPr>
          <p:cNvPr id="4" name="object 4"/>
          <p:cNvSpPr txBox="1"/>
          <p:nvPr/>
        </p:nvSpPr>
        <p:spPr>
          <a:xfrm>
            <a:off x="535940" y="1203746"/>
            <a:ext cx="8151008" cy="3339376"/>
          </a:xfrm>
          <a:prstGeom prst="rect">
            <a:avLst/>
          </a:prstGeom>
        </p:spPr>
        <p:txBody>
          <a:bodyPr vert="horz" wrap="square" lIns="0" tIns="0" rIns="0" bIns="0" rtlCol="0">
            <a:spAutoFit/>
          </a:bodyPr>
          <a:lstStyle/>
          <a:p>
            <a:pPr marL="299085" marR="304800" indent="-286385">
              <a:spcBef>
                <a:spcPts val="600"/>
              </a:spcBef>
              <a:buClr>
                <a:srgbClr val="091D5D"/>
              </a:buClr>
              <a:buFont typeface="Arial"/>
              <a:buChar char="•"/>
              <a:tabLst>
                <a:tab pos="299720" algn="l"/>
              </a:tabLst>
            </a:pPr>
            <a:r>
              <a:rPr sz="1600" spc="-15" dirty="0">
                <a:solidFill>
                  <a:srgbClr val="091D5D"/>
                </a:solidFill>
                <a:latin typeface="Arial"/>
                <a:cs typeface="Arial"/>
              </a:rPr>
              <a:t>The ISP module enhancements will be accessible </a:t>
            </a:r>
            <a:r>
              <a:rPr lang="en-US" sz="1600" spc="-15" dirty="0">
                <a:solidFill>
                  <a:srgbClr val="091D5D"/>
                </a:solidFill>
                <a:latin typeface="Arial"/>
                <a:cs typeface="Arial"/>
              </a:rPr>
              <a:t>starting </a:t>
            </a:r>
            <a:r>
              <a:rPr lang="en-US" sz="1600" spc="-15" dirty="0" smtClean="0">
                <a:solidFill>
                  <a:srgbClr val="091D5D"/>
                </a:solidFill>
                <a:latin typeface="Arial"/>
                <a:cs typeface="Arial"/>
              </a:rPr>
              <a:t>February 8th, 2016. </a:t>
            </a:r>
            <a:endParaRPr lang="en-US" sz="1600" spc="-15" dirty="0">
              <a:solidFill>
                <a:srgbClr val="091D5D"/>
              </a:solidFill>
              <a:latin typeface="Arial"/>
              <a:cs typeface="Arial"/>
            </a:endParaRPr>
          </a:p>
          <a:p>
            <a:pPr marL="299085" marR="304800" indent="-286385">
              <a:spcBef>
                <a:spcPts val="600"/>
              </a:spcBef>
              <a:buClr>
                <a:srgbClr val="091D5D"/>
              </a:buClr>
              <a:buFont typeface="Arial"/>
              <a:buChar char="•"/>
              <a:tabLst>
                <a:tab pos="299720" algn="l"/>
              </a:tabLst>
            </a:pPr>
            <a:r>
              <a:rPr sz="1600" spc="-15" dirty="0">
                <a:solidFill>
                  <a:srgbClr val="091D5D"/>
                </a:solidFill>
                <a:latin typeface="Arial"/>
                <a:cs typeface="Arial"/>
              </a:rPr>
              <a:t>Post go-live webinars and Area Office visits will be conducted </a:t>
            </a:r>
            <a:r>
              <a:rPr lang="en-US" sz="1600" spc="-15" dirty="0">
                <a:solidFill>
                  <a:srgbClr val="091D5D"/>
                </a:solidFill>
                <a:latin typeface="Arial"/>
                <a:cs typeface="Arial"/>
              </a:rPr>
              <a:t>in the few months following the go-live date </a:t>
            </a:r>
            <a:r>
              <a:rPr sz="1600" spc="-15" dirty="0">
                <a:solidFill>
                  <a:srgbClr val="091D5D"/>
                </a:solidFill>
                <a:latin typeface="Arial"/>
                <a:cs typeface="Arial"/>
              </a:rPr>
              <a:t>to address outstanding questions related to the changes.</a:t>
            </a:r>
          </a:p>
          <a:p>
            <a:pPr marL="299085" marR="304800" indent="-286385">
              <a:spcBef>
                <a:spcPts val="600"/>
              </a:spcBef>
              <a:buClr>
                <a:srgbClr val="091D5D"/>
              </a:buClr>
              <a:buFont typeface="Arial"/>
              <a:buChar char="•"/>
              <a:tabLst>
                <a:tab pos="299720" algn="l"/>
              </a:tabLst>
            </a:pPr>
            <a:r>
              <a:rPr lang="en-US" sz="1600" spc="-15" dirty="0">
                <a:solidFill>
                  <a:srgbClr val="091D5D"/>
                </a:solidFill>
                <a:latin typeface="Arial"/>
                <a:cs typeface="Arial"/>
              </a:rPr>
              <a:t>Training materials will be available to you on the DDS website at mass.gov/dds and also at DDSLearning.com</a:t>
            </a:r>
            <a:r>
              <a:rPr lang="en-US" sz="1600" spc="-15" dirty="0" smtClean="0">
                <a:solidFill>
                  <a:srgbClr val="091D5D"/>
                </a:solidFill>
                <a:latin typeface="Arial"/>
                <a:cs typeface="Arial"/>
              </a:rPr>
              <a:t>.  A recording of this training session will be posted on DDSLearning.com as well.</a:t>
            </a:r>
          </a:p>
          <a:p>
            <a:pPr marL="299085" marR="304800" indent="-286385">
              <a:spcBef>
                <a:spcPts val="600"/>
              </a:spcBef>
              <a:buClr>
                <a:srgbClr val="091D5D"/>
              </a:buClr>
              <a:buFont typeface="Arial"/>
              <a:buChar char="•"/>
              <a:tabLst>
                <a:tab pos="299720" algn="l"/>
              </a:tabLst>
            </a:pPr>
            <a:endParaRPr lang="en-US" sz="1600" spc="-15" dirty="0">
              <a:solidFill>
                <a:srgbClr val="091D5D"/>
              </a:solidFill>
              <a:latin typeface="Arial"/>
              <a:cs typeface="Arial"/>
            </a:endParaRPr>
          </a:p>
          <a:p>
            <a:pPr marL="299085" marR="304800" indent="-286385">
              <a:spcBef>
                <a:spcPts val="600"/>
              </a:spcBef>
              <a:buClr>
                <a:srgbClr val="091D5D"/>
              </a:buClr>
              <a:buFont typeface="Arial"/>
              <a:buChar char="•"/>
              <a:tabLst>
                <a:tab pos="299720" algn="l"/>
              </a:tabLst>
            </a:pPr>
            <a:endParaRPr lang="en-US" sz="1600" spc="-15" dirty="0">
              <a:solidFill>
                <a:srgbClr val="091D5D"/>
              </a:solidFill>
              <a:latin typeface="Arial"/>
              <a:cs typeface="Arial"/>
            </a:endParaRPr>
          </a:p>
          <a:p>
            <a:pPr marL="299085" marR="304800" indent="-286385">
              <a:spcBef>
                <a:spcPts val="600"/>
              </a:spcBef>
              <a:buClr>
                <a:srgbClr val="091D5D"/>
              </a:buClr>
              <a:buFont typeface="Arial"/>
              <a:buChar char="•"/>
              <a:tabLst>
                <a:tab pos="299720" algn="l"/>
              </a:tabLst>
            </a:pPr>
            <a:r>
              <a:rPr lang="en-US" sz="1600" b="1" u="sng" spc="-15" dirty="0" smtClean="0">
                <a:solidFill>
                  <a:srgbClr val="091D5D"/>
                </a:solidFill>
                <a:latin typeface="Arial"/>
                <a:cs typeface="Arial"/>
              </a:rPr>
              <a:t>IMPORTANT NOTE: </a:t>
            </a:r>
            <a:r>
              <a:rPr lang="en-US" sz="1600" spc="-15" dirty="0" smtClean="0">
                <a:solidFill>
                  <a:srgbClr val="091D5D"/>
                </a:solidFill>
                <a:latin typeface="Arial"/>
                <a:cs typeface="Arial"/>
              </a:rPr>
              <a:t>On February 8th, the Progress Summary process will be activated. If a Progress Summary is due on or after March 9th – which is 30 days after the go-live – Providers will be required to complete the Progress Summary in the system and will receive alerts associated with the Progress Summary. </a:t>
            </a:r>
            <a:endParaRPr lang="en-US" sz="1600" spc="-15" dirty="0">
              <a:solidFill>
                <a:srgbClr val="091D5D"/>
              </a:solidFill>
              <a:latin typeface="Arial"/>
              <a:cs typeface="Arial"/>
            </a:endParaRPr>
          </a:p>
        </p:txBody>
      </p:sp>
      <p:sp>
        <p:nvSpPr>
          <p:cNvPr id="7" name="Slide Number Placeholder 6"/>
          <p:cNvSpPr>
            <a:spLocks noGrp="1"/>
          </p:cNvSpPr>
          <p:nvPr>
            <p:ph type="sldNum" sz="quarter" idx="4"/>
          </p:nvPr>
        </p:nvSpPr>
        <p:spPr/>
        <p:txBody>
          <a:bodyPr/>
          <a:lstStyle/>
          <a:p>
            <a:pPr algn="r"/>
            <a:fld id="{93CA38EC-34E5-412A-90B1-E05B44BCB646}" type="slidenum">
              <a:rPr lang="en-US" smtClean="0"/>
              <a:pPr algn="r"/>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0947014"/>
              </p:ext>
            </p:extLst>
          </p:nvPr>
        </p:nvGraphicFramePr>
        <p:xfrm>
          <a:off x="666751" y="4820920"/>
          <a:ext cx="7810499" cy="741680"/>
        </p:xfrm>
        <a:graphic>
          <a:graphicData uri="http://schemas.openxmlformats.org/drawingml/2006/table">
            <a:tbl>
              <a:tblPr firstRow="1" bandRow="1">
                <a:tableStyleId>{5C22544A-7EE6-4342-B048-85BDC9FD1C3A}</a:tableStyleId>
              </a:tblPr>
              <a:tblGrid>
                <a:gridCol w="1391970"/>
                <a:gridCol w="3209264"/>
                <a:gridCol w="3209265"/>
              </a:tblGrid>
              <a:tr h="370840">
                <a:tc>
                  <a:txBody>
                    <a:bodyPr/>
                    <a:lstStyle/>
                    <a:p>
                      <a:r>
                        <a:rPr lang="en-US" sz="1600" dirty="0" smtClean="0">
                          <a:latin typeface="Arial" panose="020B0604020202020204" pitchFamily="34" charset="0"/>
                          <a:cs typeface="Arial" panose="020B0604020202020204" pitchFamily="34" charset="0"/>
                        </a:rPr>
                        <a:t>February 8</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PS due &lt;</a:t>
                      </a:r>
                      <a:r>
                        <a:rPr lang="en-US" sz="1600" baseline="0" dirty="0" smtClean="0">
                          <a:latin typeface="Arial" panose="020B0604020202020204" pitchFamily="34" charset="0"/>
                          <a:cs typeface="Arial" panose="020B0604020202020204" pitchFamily="34" charset="0"/>
                        </a:rPr>
                        <a:t> 30 days after go-live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PS due &gt;= 30 days after</a:t>
                      </a:r>
                      <a:r>
                        <a:rPr lang="en-US" sz="1600" baseline="0" dirty="0" smtClean="0">
                          <a:latin typeface="Arial" panose="020B0604020202020204" pitchFamily="34" charset="0"/>
                          <a:cs typeface="Arial" panose="020B0604020202020204" pitchFamily="34" charset="0"/>
                        </a:rPr>
                        <a:t> go-live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Go-live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Complete Paper Form</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Complete form in HCSIS</a:t>
                      </a:r>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970414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697991"/>
            <a:ext cx="7239000" cy="0"/>
          </a:xfrm>
          <a:custGeom>
            <a:avLst/>
            <a:gdLst/>
            <a:ahLst/>
            <a:cxnLst/>
            <a:rect l="l" t="t" r="r" b="b"/>
            <a:pathLst>
              <a:path w="7239000">
                <a:moveTo>
                  <a:pt x="0" y="0"/>
                </a:moveTo>
                <a:lnTo>
                  <a:pt x="72390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22655">
              <a:lnSpc>
                <a:spcPct val="100000"/>
              </a:lnSpc>
            </a:pPr>
            <a:r>
              <a:rPr lang="en-US" spc="-5" dirty="0" smtClean="0"/>
              <a:t>Next Steps</a:t>
            </a:r>
            <a:endParaRPr spc="-5" dirty="0"/>
          </a:p>
        </p:txBody>
      </p:sp>
      <p:sp>
        <p:nvSpPr>
          <p:cNvPr id="8" name="Slide Number Placeholder 7"/>
          <p:cNvSpPr>
            <a:spLocks noGrp="1"/>
          </p:cNvSpPr>
          <p:nvPr>
            <p:ph type="sldNum" sz="quarter" idx="4"/>
          </p:nvPr>
        </p:nvSpPr>
        <p:spPr/>
        <p:txBody>
          <a:bodyPr/>
          <a:lstStyle/>
          <a:p>
            <a:pPr algn="r"/>
            <a:fld id="{93CA38EC-34E5-412A-90B1-E05B44BCB646}" type="slidenum">
              <a:rPr lang="en-US" smtClean="0"/>
              <a:pPr algn="r"/>
              <a:t>29</a:t>
            </a:fld>
            <a:endParaRPr lang="en-US" dirty="0"/>
          </a:p>
        </p:txBody>
      </p:sp>
      <p:sp>
        <p:nvSpPr>
          <p:cNvPr id="9" name="object 4"/>
          <p:cNvSpPr txBox="1"/>
          <p:nvPr/>
        </p:nvSpPr>
        <p:spPr>
          <a:xfrm>
            <a:off x="535940" y="1203746"/>
            <a:ext cx="8060690" cy="2690480"/>
          </a:xfrm>
          <a:prstGeom prst="rect">
            <a:avLst/>
          </a:prstGeom>
        </p:spPr>
        <p:txBody>
          <a:bodyPr vert="horz" wrap="square" lIns="0" tIns="0" rIns="0" bIns="0" rtlCol="0">
            <a:spAutoFit/>
          </a:bodyPr>
          <a:lstStyle/>
          <a:p>
            <a:pPr marL="299085" indent="-286385">
              <a:lnSpc>
                <a:spcPct val="100000"/>
              </a:lnSpc>
              <a:spcBef>
                <a:spcPts val="600"/>
              </a:spcBef>
              <a:buClr>
                <a:srgbClr val="091D5D"/>
              </a:buClr>
              <a:buFont typeface="Arial"/>
              <a:buChar char="•"/>
              <a:tabLst>
                <a:tab pos="299720" algn="l"/>
              </a:tabLst>
            </a:pPr>
            <a:r>
              <a:rPr lang="en-US" sz="1600" spc="-15" dirty="0" smtClean="0">
                <a:solidFill>
                  <a:srgbClr val="091D5D"/>
                </a:solidFill>
                <a:latin typeface="Arial"/>
                <a:cs typeface="Arial"/>
              </a:rPr>
              <a:t>DDS </a:t>
            </a:r>
            <a:r>
              <a:rPr lang="en-US" sz="1600" spc="-15" dirty="0">
                <a:solidFill>
                  <a:srgbClr val="091D5D"/>
                </a:solidFill>
                <a:latin typeface="Arial"/>
                <a:cs typeface="Arial"/>
              </a:rPr>
              <a:t>is currently working on additional video training materials. To access existing video references, please visit DDSLearning.com.  Be sure to use Google Chrome when accessing this website. </a:t>
            </a:r>
          </a:p>
          <a:p>
            <a:pPr marL="299085" indent="-286385">
              <a:lnSpc>
                <a:spcPct val="100000"/>
              </a:lnSpc>
              <a:spcBef>
                <a:spcPts val="1280"/>
              </a:spcBef>
              <a:buClr>
                <a:srgbClr val="091D5D"/>
              </a:buClr>
              <a:buFont typeface="Arial"/>
              <a:buChar char="•"/>
              <a:tabLst>
                <a:tab pos="299720" algn="l"/>
              </a:tabLst>
            </a:pPr>
            <a:r>
              <a:rPr lang="en-US" sz="1600" spc="-5" dirty="0">
                <a:solidFill>
                  <a:srgbClr val="091D5D"/>
                </a:solidFill>
                <a:latin typeface="Arial"/>
                <a:cs typeface="Arial"/>
              </a:rPr>
              <a:t>If</a:t>
            </a:r>
            <a:r>
              <a:rPr lang="en-US" sz="1600" spc="10" dirty="0">
                <a:solidFill>
                  <a:srgbClr val="091D5D"/>
                </a:solidFill>
                <a:latin typeface="Arial"/>
                <a:cs typeface="Arial"/>
              </a:rPr>
              <a:t> </a:t>
            </a:r>
            <a:r>
              <a:rPr lang="en-US" sz="1600" spc="-30" dirty="0">
                <a:solidFill>
                  <a:srgbClr val="091D5D"/>
                </a:solidFill>
                <a:latin typeface="Arial"/>
                <a:cs typeface="Arial"/>
              </a:rPr>
              <a:t>y</a:t>
            </a:r>
            <a:r>
              <a:rPr lang="en-US" sz="1600" spc="-10" dirty="0">
                <a:solidFill>
                  <a:srgbClr val="091D5D"/>
                </a:solidFill>
                <a:latin typeface="Arial"/>
                <a:cs typeface="Arial"/>
              </a:rPr>
              <a:t>ou</a:t>
            </a:r>
            <a:r>
              <a:rPr lang="en-US" sz="1600" spc="35" dirty="0">
                <a:solidFill>
                  <a:srgbClr val="091D5D"/>
                </a:solidFill>
                <a:latin typeface="Arial"/>
                <a:cs typeface="Arial"/>
              </a:rPr>
              <a:t> </a:t>
            </a:r>
            <a:r>
              <a:rPr lang="en-US" sz="1600" spc="-10" dirty="0">
                <a:solidFill>
                  <a:srgbClr val="091D5D"/>
                </a:solidFill>
                <a:latin typeface="Arial"/>
                <a:cs typeface="Arial"/>
              </a:rPr>
              <a:t>ha</a:t>
            </a:r>
            <a:r>
              <a:rPr lang="en-US" sz="1600" spc="-5" dirty="0">
                <a:solidFill>
                  <a:srgbClr val="091D5D"/>
                </a:solidFill>
                <a:latin typeface="Arial"/>
                <a:cs typeface="Arial"/>
              </a:rPr>
              <a:t>v</a:t>
            </a:r>
            <a:r>
              <a:rPr lang="en-US" sz="1600" spc="-10" dirty="0">
                <a:solidFill>
                  <a:srgbClr val="091D5D"/>
                </a:solidFill>
                <a:latin typeface="Arial"/>
                <a:cs typeface="Arial"/>
              </a:rPr>
              <a:t>e</a:t>
            </a:r>
            <a:r>
              <a:rPr lang="en-US" sz="1600" spc="-5" dirty="0">
                <a:solidFill>
                  <a:srgbClr val="091D5D"/>
                </a:solidFill>
                <a:latin typeface="Arial"/>
                <a:cs typeface="Arial"/>
              </a:rPr>
              <a:t> </a:t>
            </a:r>
            <a:r>
              <a:rPr lang="en-US" sz="1600" spc="-10" dirty="0">
                <a:solidFill>
                  <a:srgbClr val="091D5D"/>
                </a:solidFill>
                <a:latin typeface="Arial"/>
                <a:cs typeface="Arial"/>
              </a:rPr>
              <a:t>any</a:t>
            </a:r>
            <a:r>
              <a:rPr lang="en-US" sz="1600" spc="5" dirty="0">
                <a:solidFill>
                  <a:srgbClr val="091D5D"/>
                </a:solidFill>
                <a:latin typeface="Arial"/>
                <a:cs typeface="Arial"/>
              </a:rPr>
              <a:t> </a:t>
            </a:r>
            <a:r>
              <a:rPr lang="en-US" sz="1600" spc="-10" dirty="0">
                <a:solidFill>
                  <a:srgbClr val="091D5D"/>
                </a:solidFill>
                <a:latin typeface="Arial"/>
                <a:cs typeface="Arial"/>
              </a:rPr>
              <a:t>add</a:t>
            </a:r>
            <a:r>
              <a:rPr lang="en-US" sz="1600" dirty="0">
                <a:solidFill>
                  <a:srgbClr val="091D5D"/>
                </a:solidFill>
                <a:latin typeface="Arial"/>
                <a:cs typeface="Arial"/>
              </a:rPr>
              <a:t>i</a:t>
            </a:r>
            <a:r>
              <a:rPr lang="en-US" sz="1600" spc="-5" dirty="0">
                <a:solidFill>
                  <a:srgbClr val="091D5D"/>
                </a:solidFill>
                <a:latin typeface="Arial"/>
                <a:cs typeface="Arial"/>
              </a:rPr>
              <a:t>t</a:t>
            </a:r>
            <a:r>
              <a:rPr lang="en-US" sz="1600" dirty="0">
                <a:solidFill>
                  <a:srgbClr val="091D5D"/>
                </a:solidFill>
                <a:latin typeface="Arial"/>
                <a:cs typeface="Arial"/>
              </a:rPr>
              <a:t>i</a:t>
            </a:r>
            <a:r>
              <a:rPr lang="en-US" sz="1600" spc="-10" dirty="0">
                <a:solidFill>
                  <a:srgbClr val="091D5D"/>
                </a:solidFill>
                <a:latin typeface="Arial"/>
                <a:cs typeface="Arial"/>
              </a:rPr>
              <a:t>onal</a:t>
            </a:r>
            <a:r>
              <a:rPr lang="en-US" sz="1600" spc="-20" dirty="0">
                <a:solidFill>
                  <a:srgbClr val="091D5D"/>
                </a:solidFill>
                <a:latin typeface="Arial"/>
                <a:cs typeface="Arial"/>
              </a:rPr>
              <a:t> </a:t>
            </a:r>
            <a:r>
              <a:rPr lang="en-US" sz="1600" spc="-10" dirty="0">
                <a:solidFill>
                  <a:srgbClr val="091D5D"/>
                </a:solidFill>
                <a:latin typeface="Arial"/>
                <a:cs typeface="Arial"/>
              </a:rPr>
              <a:t>que</a:t>
            </a:r>
            <a:r>
              <a:rPr lang="en-US" sz="1600" spc="-5" dirty="0">
                <a:solidFill>
                  <a:srgbClr val="091D5D"/>
                </a:solidFill>
                <a:latin typeface="Arial"/>
                <a:cs typeface="Arial"/>
              </a:rPr>
              <a:t>st</a:t>
            </a:r>
            <a:r>
              <a:rPr lang="en-US" sz="1600" dirty="0">
                <a:solidFill>
                  <a:srgbClr val="091D5D"/>
                </a:solidFill>
                <a:latin typeface="Arial"/>
                <a:cs typeface="Arial"/>
              </a:rPr>
              <a:t>i</a:t>
            </a:r>
            <a:r>
              <a:rPr lang="en-US" sz="1600" spc="-10" dirty="0">
                <a:solidFill>
                  <a:srgbClr val="091D5D"/>
                </a:solidFill>
                <a:latin typeface="Arial"/>
                <a:cs typeface="Arial"/>
              </a:rPr>
              <a:t>on</a:t>
            </a:r>
            <a:r>
              <a:rPr lang="en-US" sz="1600" spc="-5" dirty="0">
                <a:solidFill>
                  <a:srgbClr val="091D5D"/>
                </a:solidFill>
                <a:latin typeface="Arial"/>
                <a:cs typeface="Arial"/>
              </a:rPr>
              <a:t>s, </a:t>
            </a:r>
            <a:r>
              <a:rPr lang="en-US" sz="1600" spc="-10" dirty="0">
                <a:solidFill>
                  <a:srgbClr val="091D5D"/>
                </a:solidFill>
                <a:latin typeface="Arial"/>
                <a:cs typeface="Arial"/>
              </a:rPr>
              <a:t>feel</a:t>
            </a:r>
            <a:r>
              <a:rPr lang="en-US" sz="1600" dirty="0">
                <a:solidFill>
                  <a:srgbClr val="091D5D"/>
                </a:solidFill>
                <a:latin typeface="Arial"/>
                <a:cs typeface="Arial"/>
              </a:rPr>
              <a:t> </a:t>
            </a:r>
            <a:r>
              <a:rPr lang="en-US" sz="1600" spc="-5" dirty="0">
                <a:solidFill>
                  <a:srgbClr val="091D5D"/>
                </a:solidFill>
                <a:latin typeface="Arial"/>
                <a:cs typeface="Arial"/>
              </a:rPr>
              <a:t>f</a:t>
            </a:r>
            <a:r>
              <a:rPr lang="en-US" sz="1600" spc="-15" dirty="0">
                <a:solidFill>
                  <a:srgbClr val="091D5D"/>
                </a:solidFill>
                <a:latin typeface="Arial"/>
                <a:cs typeface="Arial"/>
              </a:rPr>
              <a:t>r</a:t>
            </a:r>
            <a:r>
              <a:rPr lang="en-US" sz="1600" spc="-10" dirty="0">
                <a:solidFill>
                  <a:srgbClr val="091D5D"/>
                </a:solidFill>
                <a:latin typeface="Arial"/>
                <a:cs typeface="Arial"/>
              </a:rPr>
              <a:t>ee</a:t>
            </a:r>
            <a:r>
              <a:rPr lang="en-US" sz="1600" spc="20" dirty="0">
                <a:solidFill>
                  <a:srgbClr val="091D5D"/>
                </a:solidFill>
                <a:latin typeface="Arial"/>
                <a:cs typeface="Arial"/>
              </a:rPr>
              <a:t> </a:t>
            </a:r>
            <a:r>
              <a:rPr lang="en-US" sz="1600" spc="-10" dirty="0">
                <a:solidFill>
                  <a:srgbClr val="091D5D"/>
                </a:solidFill>
                <a:latin typeface="Arial"/>
                <a:cs typeface="Arial"/>
              </a:rPr>
              <a:t>to</a:t>
            </a:r>
            <a:r>
              <a:rPr lang="en-US" sz="1600" spc="10" dirty="0">
                <a:solidFill>
                  <a:srgbClr val="091D5D"/>
                </a:solidFill>
                <a:latin typeface="Arial"/>
                <a:cs typeface="Arial"/>
              </a:rPr>
              <a:t> </a:t>
            </a:r>
            <a:r>
              <a:rPr lang="en-US" sz="1600" spc="-5" dirty="0">
                <a:solidFill>
                  <a:srgbClr val="091D5D"/>
                </a:solidFill>
                <a:latin typeface="Arial"/>
                <a:cs typeface="Arial"/>
              </a:rPr>
              <a:t>c</a:t>
            </a:r>
            <a:r>
              <a:rPr lang="en-US" sz="1600" spc="-10" dirty="0">
                <a:solidFill>
                  <a:srgbClr val="091D5D"/>
                </a:solidFill>
                <a:latin typeface="Arial"/>
                <a:cs typeface="Arial"/>
              </a:rPr>
              <a:t>onta</a:t>
            </a:r>
            <a:r>
              <a:rPr lang="en-US" sz="1600" spc="-5" dirty="0">
                <a:solidFill>
                  <a:srgbClr val="091D5D"/>
                </a:solidFill>
                <a:latin typeface="Arial"/>
                <a:cs typeface="Arial"/>
              </a:rPr>
              <a:t>ct </a:t>
            </a:r>
            <a:r>
              <a:rPr lang="en-US" sz="1600" spc="-10" dirty="0">
                <a:solidFill>
                  <a:srgbClr val="091D5D"/>
                </a:solidFill>
                <a:latin typeface="Arial"/>
                <a:cs typeface="Arial"/>
              </a:rPr>
              <a:t>the</a:t>
            </a:r>
            <a:r>
              <a:rPr lang="en-US" sz="1600" spc="10" dirty="0">
                <a:solidFill>
                  <a:srgbClr val="091D5D"/>
                </a:solidFill>
                <a:latin typeface="Arial"/>
                <a:cs typeface="Arial"/>
              </a:rPr>
              <a:t> </a:t>
            </a:r>
            <a:r>
              <a:rPr lang="en-US" sz="1600" spc="-15" dirty="0">
                <a:solidFill>
                  <a:srgbClr val="091D5D"/>
                </a:solidFill>
                <a:latin typeface="Arial"/>
                <a:cs typeface="Arial"/>
              </a:rPr>
              <a:t>DDS</a:t>
            </a:r>
            <a:r>
              <a:rPr lang="en-US" sz="1600" dirty="0">
                <a:solidFill>
                  <a:srgbClr val="091D5D"/>
                </a:solidFill>
                <a:latin typeface="Arial"/>
                <a:cs typeface="Arial"/>
              </a:rPr>
              <a:t> </a:t>
            </a:r>
            <a:r>
              <a:rPr lang="en-US" sz="1600" spc="-15" dirty="0">
                <a:solidFill>
                  <a:srgbClr val="091D5D"/>
                </a:solidFill>
                <a:latin typeface="Arial"/>
                <a:cs typeface="Arial"/>
              </a:rPr>
              <a:t>He</a:t>
            </a:r>
            <a:r>
              <a:rPr lang="en-US" sz="1600" dirty="0">
                <a:solidFill>
                  <a:srgbClr val="091D5D"/>
                </a:solidFill>
                <a:latin typeface="Arial"/>
                <a:cs typeface="Arial"/>
              </a:rPr>
              <a:t>l</a:t>
            </a:r>
            <a:r>
              <a:rPr lang="en-US" sz="1600" spc="-10" dirty="0">
                <a:solidFill>
                  <a:srgbClr val="091D5D"/>
                </a:solidFill>
                <a:latin typeface="Arial"/>
                <a:cs typeface="Arial"/>
              </a:rPr>
              <a:t>p</a:t>
            </a:r>
            <a:r>
              <a:rPr lang="en-US" sz="1600" spc="-15" dirty="0">
                <a:solidFill>
                  <a:srgbClr val="091D5D"/>
                </a:solidFill>
                <a:latin typeface="Arial"/>
                <a:cs typeface="Arial"/>
              </a:rPr>
              <a:t> </a:t>
            </a:r>
            <a:r>
              <a:rPr lang="en-US" sz="1600" spc="-15" dirty="0" smtClean="0">
                <a:solidFill>
                  <a:srgbClr val="091D5D"/>
                </a:solidFill>
                <a:latin typeface="Arial"/>
                <a:cs typeface="Arial"/>
              </a:rPr>
              <a:t>De</a:t>
            </a:r>
            <a:r>
              <a:rPr lang="en-US" sz="1600" spc="-5" dirty="0" smtClean="0">
                <a:solidFill>
                  <a:srgbClr val="091D5D"/>
                </a:solidFill>
                <a:latin typeface="Arial"/>
                <a:cs typeface="Arial"/>
              </a:rPr>
              <a:t>s</a:t>
            </a:r>
            <a:r>
              <a:rPr lang="en-US" sz="1600" spc="-10" dirty="0" smtClean="0">
                <a:solidFill>
                  <a:srgbClr val="091D5D"/>
                </a:solidFill>
                <a:latin typeface="Arial"/>
                <a:cs typeface="Arial"/>
              </a:rPr>
              <a:t>k:</a:t>
            </a:r>
            <a:endParaRPr lang="en-US" sz="1600" dirty="0">
              <a:latin typeface="Arial"/>
              <a:cs typeface="Arial"/>
            </a:endParaRPr>
          </a:p>
          <a:p>
            <a:pPr marL="590550">
              <a:lnSpc>
                <a:spcPct val="100000"/>
              </a:lnSpc>
              <a:spcBef>
                <a:spcPts val="600"/>
              </a:spcBef>
              <a:tabLst>
                <a:tab pos="876935" algn="l"/>
              </a:tabLst>
            </a:pPr>
            <a:r>
              <a:rPr lang="en-US" sz="1600" spc="-10" dirty="0">
                <a:solidFill>
                  <a:srgbClr val="091D5D"/>
                </a:solidFill>
                <a:latin typeface="Arial"/>
                <a:cs typeface="Arial"/>
              </a:rPr>
              <a:t>‒	617-994-5050**</a:t>
            </a:r>
          </a:p>
          <a:p>
            <a:pPr marL="876300" lvl="1" indent="-286385">
              <a:lnSpc>
                <a:spcPct val="100000"/>
              </a:lnSpc>
              <a:spcBef>
                <a:spcPts val="600"/>
              </a:spcBef>
              <a:buClr>
                <a:srgbClr val="091D5D"/>
              </a:buClr>
              <a:buFont typeface="Arial"/>
              <a:buChar char="–"/>
              <a:tabLst>
                <a:tab pos="876935" algn="l"/>
              </a:tabLst>
            </a:pPr>
            <a:r>
              <a:rPr lang="en-US" sz="1600" spc="-10" dirty="0">
                <a:solidFill>
                  <a:srgbClr val="091D5D"/>
                </a:solidFill>
                <a:latin typeface="Arial"/>
                <a:cs typeface="Arial"/>
                <a:hlinkClick r:id="rId3"/>
              </a:rPr>
              <a:t>dds.customerservices@state.ma.us</a:t>
            </a:r>
            <a:endParaRPr lang="en-US" sz="1600" spc="-10" dirty="0">
              <a:solidFill>
                <a:srgbClr val="091D5D"/>
              </a:solidFill>
              <a:latin typeface="Arial"/>
              <a:cs typeface="Arial"/>
            </a:endParaRPr>
          </a:p>
          <a:p>
            <a:pPr marL="876300" lvl="1" indent="-286385">
              <a:lnSpc>
                <a:spcPct val="100000"/>
              </a:lnSpc>
              <a:spcBef>
                <a:spcPts val="600"/>
              </a:spcBef>
              <a:buClr>
                <a:srgbClr val="091D5D"/>
              </a:buClr>
              <a:buFont typeface="Arial"/>
              <a:buChar char="–"/>
              <a:tabLst>
                <a:tab pos="876935" algn="l"/>
              </a:tabLst>
            </a:pPr>
            <a:r>
              <a:rPr lang="en-US" sz="1600" spc="-10" dirty="0">
                <a:solidFill>
                  <a:srgbClr val="091D5D"/>
                </a:solidFill>
                <a:latin typeface="Arial"/>
                <a:cs typeface="Arial"/>
              </a:rPr>
              <a:t>Hours of operation: 7AM – 7PM M-F</a:t>
            </a:r>
          </a:p>
          <a:p>
            <a:pPr marL="132715">
              <a:spcBef>
                <a:spcPts val="600"/>
              </a:spcBef>
              <a:buClr>
                <a:srgbClr val="091D5D"/>
              </a:buClr>
              <a:tabLst>
                <a:tab pos="876935" algn="l"/>
              </a:tabLst>
            </a:pPr>
            <a:r>
              <a:rPr lang="en-US" sz="1600" spc="-10" dirty="0" smtClean="0">
                <a:solidFill>
                  <a:srgbClr val="091D5D"/>
                </a:solidFill>
                <a:latin typeface="Arial"/>
                <a:cs typeface="Arial"/>
              </a:rPr>
              <a:t>**</a:t>
            </a:r>
            <a:r>
              <a:rPr lang="en-US" sz="1600" spc="-10" dirty="0">
                <a:solidFill>
                  <a:srgbClr val="091D5D"/>
                </a:solidFill>
                <a:latin typeface="Arial"/>
                <a:cs typeface="Arial"/>
              </a:rPr>
              <a:t>Please note that, as of 6/1/2015, the help desk phone number was changed to the above. </a:t>
            </a:r>
          </a:p>
        </p:txBody>
      </p:sp>
    </p:spTree>
    <p:extLst>
      <p:ext uri="{BB962C8B-B14F-4D97-AF65-F5344CB8AC3E}">
        <p14:creationId xmlns:p14="http://schemas.microsoft.com/office/powerpoint/2010/main" val="187456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697991"/>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5" dirty="0" smtClean="0"/>
              <a:t>Chapter</a:t>
            </a:r>
            <a:r>
              <a:rPr spc="10" dirty="0" smtClean="0"/>
              <a:t> </a:t>
            </a:r>
            <a:r>
              <a:rPr lang="en-US" dirty="0"/>
              <a:t>7</a:t>
            </a:r>
            <a:r>
              <a:rPr lang="en-US" dirty="0" smtClean="0"/>
              <a:t> Overview </a:t>
            </a:r>
            <a:endParaRPr spc="-5" dirty="0"/>
          </a:p>
        </p:txBody>
      </p:sp>
      <p:sp>
        <p:nvSpPr>
          <p:cNvPr id="4" name="object 4"/>
          <p:cNvSpPr txBox="1"/>
          <p:nvPr/>
        </p:nvSpPr>
        <p:spPr>
          <a:xfrm>
            <a:off x="535940" y="1117819"/>
            <a:ext cx="8150860" cy="1862048"/>
          </a:xfrm>
          <a:prstGeom prst="rect">
            <a:avLst/>
          </a:prstGeom>
        </p:spPr>
        <p:txBody>
          <a:bodyPr vert="horz" wrap="square" lIns="0" tIns="0" rIns="0" bIns="0" rtlCol="0">
            <a:spAutoFit/>
          </a:bodyPr>
          <a:lstStyle/>
          <a:p>
            <a:pPr marL="12700">
              <a:spcBef>
                <a:spcPts val="600"/>
              </a:spcBef>
              <a:buClr>
                <a:srgbClr val="091D5D"/>
              </a:buClr>
              <a:tabLst>
                <a:tab pos="299720" algn="l"/>
              </a:tabLst>
            </a:pPr>
            <a:r>
              <a:rPr lang="en-US" sz="1600" b="1" spc="-10" dirty="0" smtClean="0">
                <a:solidFill>
                  <a:srgbClr val="091D5D"/>
                </a:solidFill>
                <a:latin typeface="Arial"/>
                <a:cs typeface="Arial"/>
              </a:rPr>
              <a:t>This Chapter will cover:</a:t>
            </a: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Scenario: Auto </a:t>
            </a:r>
            <a:r>
              <a:rPr lang="en-US" sz="1600" spc="-10" dirty="0">
                <a:solidFill>
                  <a:srgbClr val="091D5D"/>
                </a:solidFill>
                <a:latin typeface="Arial"/>
                <a:cs typeface="Arial"/>
              </a:rPr>
              <a:t>Save </a:t>
            </a:r>
            <a:r>
              <a:rPr lang="en-US" sz="1600" spc="-10" dirty="0" smtClean="0">
                <a:solidFill>
                  <a:srgbClr val="091D5D"/>
                </a:solidFill>
                <a:latin typeface="Arial"/>
                <a:cs typeface="Arial"/>
              </a:rPr>
              <a:t>Functionality</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smtClean="0">
                <a:solidFill>
                  <a:srgbClr val="091D5D"/>
                </a:solidFill>
                <a:latin typeface="Arial"/>
                <a:cs typeface="Arial"/>
              </a:rPr>
              <a:t>Additional Enhancements</a:t>
            </a:r>
            <a:endParaRPr lang="en-US" sz="1600" spc="-10" dirty="0">
              <a:solidFill>
                <a:srgbClr val="091D5D"/>
              </a:solidFill>
              <a:latin typeface="Arial"/>
              <a:cs typeface="Arial"/>
            </a:endParaRPr>
          </a:p>
          <a:p>
            <a:pPr marL="299085" indent="-286385">
              <a:spcBef>
                <a:spcPts val="600"/>
              </a:spcBef>
              <a:buClr>
                <a:srgbClr val="091D5D"/>
              </a:buClr>
              <a:buFont typeface="Arial"/>
              <a:buChar char="•"/>
              <a:tabLst>
                <a:tab pos="299720" algn="l"/>
              </a:tabLst>
            </a:pPr>
            <a:r>
              <a:rPr lang="en-US" sz="1600" spc="-10" dirty="0">
                <a:solidFill>
                  <a:srgbClr val="091D5D"/>
                </a:solidFill>
                <a:latin typeface="Arial"/>
                <a:cs typeface="Arial"/>
              </a:rPr>
              <a:t>Training Summary and Conclusion </a:t>
            </a:r>
          </a:p>
          <a:p>
            <a:pPr marL="299085" indent="-286385">
              <a:spcBef>
                <a:spcPts val="600"/>
              </a:spcBef>
              <a:buClr>
                <a:srgbClr val="091D5D"/>
              </a:buClr>
              <a:buFont typeface="Arial"/>
              <a:buChar char="•"/>
              <a:tabLst>
                <a:tab pos="299720" algn="l"/>
              </a:tabLst>
            </a:pPr>
            <a:endParaRPr lang="en-US" sz="1600" spc="-10" dirty="0" smtClean="0">
              <a:solidFill>
                <a:srgbClr val="091D5D"/>
              </a:solidFill>
              <a:latin typeface="Arial"/>
              <a:cs typeface="Arial"/>
            </a:endParaRPr>
          </a:p>
          <a:p>
            <a:pPr marL="299085" indent="-286385">
              <a:spcBef>
                <a:spcPts val="600"/>
              </a:spcBef>
              <a:buClr>
                <a:srgbClr val="091D5D"/>
              </a:buClr>
              <a:buFont typeface="Arial"/>
              <a:buChar char="•"/>
              <a:tabLst>
                <a:tab pos="299720" algn="l"/>
              </a:tabLst>
            </a:pPr>
            <a:endParaRPr lang="en-US" sz="1600" spc="-10" dirty="0" smtClean="0">
              <a:solidFill>
                <a:srgbClr val="091D5D"/>
              </a:solidFill>
              <a:latin typeface="Arial"/>
              <a:cs typeface="Arial"/>
            </a:endParaRPr>
          </a:p>
        </p:txBody>
      </p:sp>
      <p:sp>
        <p:nvSpPr>
          <p:cNvPr id="6" name="Slide Number Placeholder 5"/>
          <p:cNvSpPr>
            <a:spLocks noGrp="1"/>
          </p:cNvSpPr>
          <p:nvPr>
            <p:ph type="sldNum" sz="quarter" idx="4"/>
          </p:nvPr>
        </p:nvSpPr>
        <p:spPr/>
        <p:txBody>
          <a:bodyPr/>
          <a:lstStyle/>
          <a:p>
            <a:pPr algn="r"/>
            <a:fld id="{93CA38EC-34E5-412A-90B1-E05B44BCB646}" type="slidenum">
              <a:rPr lang="en-US" smtClean="0"/>
              <a:pPr algn="r"/>
              <a:t>3</a:t>
            </a:fld>
            <a:endParaRPr lang="en-US" dirty="0"/>
          </a:p>
        </p:txBody>
      </p:sp>
    </p:spTree>
    <p:extLst>
      <p:ext uri="{BB962C8B-B14F-4D97-AF65-F5344CB8AC3E}">
        <p14:creationId xmlns:p14="http://schemas.microsoft.com/office/powerpoint/2010/main" val="417996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1052" y="3818602"/>
            <a:ext cx="8229600" cy="369332"/>
          </a:xfrm>
          <a:prstGeom prst="rect">
            <a:avLst/>
          </a:prstGeom>
        </p:spPr>
        <p:txBody>
          <a:bodyPr vert="horz" wrap="square" lIns="0" tIns="0" rIns="0" bIns="0" rtlCol="0">
            <a:spAutoFit/>
          </a:bodyPr>
          <a:lstStyle/>
          <a:p>
            <a:pPr marL="12700">
              <a:lnSpc>
                <a:spcPct val="100000"/>
              </a:lnSpc>
            </a:pPr>
            <a:r>
              <a:rPr lang="en-US" sz="2400" b="1" spc="-5" dirty="0" smtClean="0">
                <a:solidFill>
                  <a:srgbClr val="FFFFFF"/>
                </a:solidFill>
                <a:latin typeface="Arial"/>
                <a:cs typeface="Arial"/>
              </a:rPr>
              <a:t>Scenario: Auto </a:t>
            </a:r>
            <a:r>
              <a:rPr lang="en-US" sz="2400" b="1" spc="-5" dirty="0">
                <a:solidFill>
                  <a:srgbClr val="FFFFFF"/>
                </a:solidFill>
                <a:latin typeface="Arial"/>
                <a:cs typeface="Arial"/>
              </a:rPr>
              <a:t>Save </a:t>
            </a:r>
            <a:r>
              <a:rPr lang="en-US" sz="2400" b="1" spc="-5" dirty="0" smtClean="0">
                <a:solidFill>
                  <a:srgbClr val="FFFFFF"/>
                </a:solidFill>
                <a:latin typeface="Arial"/>
                <a:cs typeface="Arial"/>
              </a:rPr>
              <a:t>Functionality</a:t>
            </a:r>
            <a:endParaRPr lang="en-US" sz="2400" b="1" spc="-5" dirty="0">
              <a:solidFill>
                <a:srgbClr val="FFFFFF"/>
              </a:solidFill>
              <a:latin typeface="Arial"/>
              <a:cs typeface="Arial"/>
            </a:endParaRPr>
          </a:p>
        </p:txBody>
      </p:sp>
      <p:sp>
        <p:nvSpPr>
          <p:cNvPr id="3" name="Slide Number Placeholder 2"/>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4</a:t>
            </a:fld>
            <a:endParaRPr lang="en-US" dirty="0"/>
          </a:p>
        </p:txBody>
      </p:sp>
    </p:spTree>
    <p:extLst>
      <p:ext uri="{BB962C8B-B14F-4D97-AF65-F5344CB8AC3E}">
        <p14:creationId xmlns:p14="http://schemas.microsoft.com/office/powerpoint/2010/main" val="333191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3" name="object 4"/>
          <p:cNvSpPr txBox="1"/>
          <p:nvPr/>
        </p:nvSpPr>
        <p:spPr>
          <a:xfrm>
            <a:off x="535940" y="2057400"/>
            <a:ext cx="7769860" cy="1631216"/>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1: Navigate to ISP Dashboard </a:t>
            </a:r>
          </a:p>
          <a:p>
            <a:pPr marL="12700">
              <a:lnSpc>
                <a:spcPct val="100000"/>
              </a:lnSpc>
            </a:pPr>
            <a:endParaRPr lang="en-US" sz="1200" b="1"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Auto </a:t>
            </a:r>
            <a:r>
              <a:rPr lang="en-US" sz="1400" dirty="0">
                <a:solidFill>
                  <a:srgbClr val="091D5D"/>
                </a:solidFill>
                <a:latin typeface="Arial"/>
                <a:cs typeface="Arial"/>
              </a:rPr>
              <a:t>Save Functionality is </a:t>
            </a:r>
            <a:r>
              <a:rPr lang="en-US" sz="1400" dirty="0" smtClean="0">
                <a:solidFill>
                  <a:srgbClr val="091D5D"/>
                </a:solidFill>
                <a:latin typeface="Arial"/>
                <a:cs typeface="Arial"/>
              </a:rPr>
              <a:t>enabled </a:t>
            </a:r>
            <a:r>
              <a:rPr lang="en-US" sz="1400" dirty="0">
                <a:solidFill>
                  <a:srgbClr val="091D5D"/>
                </a:solidFill>
                <a:latin typeface="Arial"/>
                <a:cs typeface="Arial"/>
              </a:rPr>
              <a:t>for Service </a:t>
            </a:r>
            <a:r>
              <a:rPr lang="en-US" sz="1400" dirty="0" smtClean="0">
                <a:solidFill>
                  <a:srgbClr val="091D5D"/>
                </a:solidFill>
                <a:latin typeface="Arial"/>
                <a:cs typeface="Arial"/>
              </a:rPr>
              <a:t>Coordinators, Service </a:t>
            </a:r>
            <a:r>
              <a:rPr lang="en-US" sz="1400" dirty="0">
                <a:solidFill>
                  <a:srgbClr val="091D5D"/>
                </a:solidFill>
                <a:latin typeface="Arial"/>
                <a:cs typeface="Arial"/>
              </a:rPr>
              <a:t>Coordinator Supervisors </a:t>
            </a:r>
            <a:r>
              <a:rPr lang="en-US" sz="1400" dirty="0" smtClean="0">
                <a:solidFill>
                  <a:srgbClr val="091D5D"/>
                </a:solidFill>
                <a:latin typeface="Arial"/>
                <a:cs typeface="Arial"/>
              </a:rPr>
              <a:t>and Area Office Director roles on the </a:t>
            </a:r>
            <a:r>
              <a:rPr lang="en-US" sz="1400" dirty="0">
                <a:solidFill>
                  <a:srgbClr val="091D5D"/>
                </a:solidFill>
                <a:latin typeface="Arial"/>
                <a:cs typeface="Arial"/>
              </a:rPr>
              <a:t>Vision page and the </a:t>
            </a:r>
            <a:r>
              <a:rPr lang="en-US" sz="1400" dirty="0" smtClean="0">
                <a:solidFill>
                  <a:srgbClr val="091D5D"/>
                </a:solidFill>
                <a:latin typeface="Arial"/>
                <a:cs typeface="Arial"/>
              </a:rPr>
              <a:t>Other </a:t>
            </a:r>
            <a:r>
              <a:rPr lang="en-US" sz="1400" dirty="0">
                <a:solidFill>
                  <a:srgbClr val="091D5D"/>
                </a:solidFill>
                <a:latin typeface="Arial"/>
                <a:cs typeface="Arial"/>
              </a:rPr>
              <a:t>ISP Components pages </a:t>
            </a:r>
            <a:r>
              <a:rPr lang="en-US" sz="1400" dirty="0" smtClean="0">
                <a:solidFill>
                  <a:srgbClr val="091D5D"/>
                </a:solidFill>
                <a:latin typeface="Arial"/>
                <a:cs typeface="Arial"/>
              </a:rPr>
              <a:t>(Current Supports, Safety/Risk, Legal/Financial, Successes/Challenges). In this scenario, we’ll demonstrate the functionality in Vision.</a:t>
            </a:r>
          </a:p>
          <a:p>
            <a:pPr marL="12700">
              <a:lnSpc>
                <a:spcPct val="100000"/>
              </a:lnSpc>
            </a:pPr>
            <a:endParaRPr lang="en-US" sz="8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Navigate to the ISP Dashboard</a:t>
            </a:r>
            <a:r>
              <a:rPr lang="en-US" sz="1200" dirty="0" smtClean="0">
                <a:solidFill>
                  <a:srgbClr val="091D5D"/>
                </a:solidFill>
                <a:latin typeface="Arial"/>
                <a:cs typeface="Arial"/>
              </a:rPr>
              <a:t>.</a:t>
            </a:r>
            <a:endParaRPr sz="1200" dirty="0">
              <a:solidFill>
                <a:srgbClr val="091D5D"/>
              </a:solidFill>
              <a:latin typeface="Arial"/>
              <a:cs typeface="Arial"/>
            </a:endParaRP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5</a:t>
            </a:fld>
            <a:endParaRPr lang="en-US" dirty="0"/>
          </a:p>
        </p:txBody>
      </p:sp>
      <p:pic>
        <p:nvPicPr>
          <p:cNvPr id="58" name="Picture 65" descr="C:\Users\ZZIMME~1\AppData\Local\Temp\SNAGHTML228031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489" y="4396356"/>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5" descr="C:\Users\ZZIMME~1\AppData\Local\Temp\SNAGHTML228031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89" y="4465975"/>
            <a:ext cx="626582" cy="77072"/>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1795272" y="1016381"/>
            <a:ext cx="5553457" cy="888619"/>
            <a:chOff x="1202436" y="1146048"/>
            <a:chExt cx="5553457" cy="888619"/>
          </a:xfrm>
        </p:grpSpPr>
        <p:sp>
          <p:nvSpPr>
            <p:cNvPr id="64"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5"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6"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67"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68"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69"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70"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71"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72"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73"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74"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75"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76"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77"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78"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79"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80"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81"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82"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83"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pic>
        <p:nvPicPr>
          <p:cNvPr id="30" name="Picture 65" descr="C:\Users\ZZIMME~1\AppData\Local\Temp\SNAGHTML228031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598" y="4533215"/>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5" descr="C:\Users\ZZIMME~1\AppData\Local\Temp\SNAGHTML228031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180" y="4610287"/>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253954" name="Picture 2" descr="C:\Users\ZZIMME~1\AppData\Local\Temp\SNAGHTML694da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083" y="3729209"/>
            <a:ext cx="6473834" cy="3052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spTree>
    <p:extLst>
      <p:ext uri="{BB962C8B-B14F-4D97-AF65-F5344CB8AC3E}">
        <p14:creationId xmlns:p14="http://schemas.microsoft.com/office/powerpoint/2010/main" val="377193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858260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378"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3" name="object 4"/>
          <p:cNvSpPr txBox="1"/>
          <p:nvPr/>
        </p:nvSpPr>
        <p:spPr>
          <a:xfrm>
            <a:off x="535940" y="2057400"/>
            <a:ext cx="4035425" cy="615553"/>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2: Click on the “Vision” Tab</a:t>
            </a:r>
          </a:p>
          <a:p>
            <a:pPr marL="12700">
              <a:lnSpc>
                <a:spcPct val="100000"/>
              </a:lnSpc>
            </a:pPr>
            <a:endParaRPr lang="en-US" sz="1200" b="1" dirty="0" smtClean="0">
              <a:solidFill>
                <a:srgbClr val="091D5D"/>
              </a:solidFill>
              <a:latin typeface="Arial"/>
              <a:cs typeface="Arial"/>
            </a:endParaRPr>
          </a:p>
          <a:p>
            <a:pPr marL="12700"/>
            <a:r>
              <a:rPr lang="en-US" sz="1400" dirty="0" smtClean="0">
                <a:solidFill>
                  <a:srgbClr val="091D5D"/>
                </a:solidFill>
                <a:latin typeface="Arial"/>
                <a:cs typeface="Arial"/>
              </a:rPr>
              <a:t>Click on the “Vision” tab</a:t>
            </a:r>
            <a:r>
              <a:rPr lang="en-US" sz="1200" dirty="0" smtClean="0">
                <a:solidFill>
                  <a:srgbClr val="091D5D"/>
                </a:solidFill>
                <a:latin typeface="Arial"/>
                <a:cs typeface="Arial"/>
              </a:rPr>
              <a:t>.</a:t>
            </a:r>
            <a:endParaRPr sz="1400" dirty="0">
              <a:latin typeface="Arial"/>
              <a:cs typeface="Arial"/>
            </a:endParaRP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6</a:t>
            </a:fld>
            <a:endParaRPr lang="en-US" dirty="0"/>
          </a:p>
        </p:txBody>
      </p:sp>
      <p:pic>
        <p:nvPicPr>
          <p:cNvPr id="60" name="Picture 65" descr="C:\Users\ZZIMME~1\AppData\Local\Temp\SNAGHTML228031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318" y="4577709"/>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5" descr="C:\Users\ZZIMME~1\AppData\Local\Temp\SNAGHTML228031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618" y="4647328"/>
            <a:ext cx="626582" cy="77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2133600" y="2971800"/>
            <a:ext cx="838095" cy="438095"/>
          </a:xfrm>
          <a:prstGeom prst="rect">
            <a:avLst/>
          </a:prstGeom>
        </p:spPr>
      </p:pic>
      <p:sp>
        <p:nvSpPr>
          <p:cNvPr id="37" name="object 26"/>
          <p:cNvSpPr/>
          <p:nvPr/>
        </p:nvSpPr>
        <p:spPr>
          <a:xfrm>
            <a:off x="2133600" y="2971800"/>
            <a:ext cx="838200" cy="4572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39" name="Straight Arrow Connector 38"/>
          <p:cNvCxnSpPr/>
          <p:nvPr/>
        </p:nvCxnSpPr>
        <p:spPr>
          <a:xfrm flipV="1">
            <a:off x="2514600" y="3429000"/>
            <a:ext cx="0" cy="3048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pic>
        <p:nvPicPr>
          <p:cNvPr id="40" name="Picture 2" descr="C:\Users\ZZIMME~1\AppData\Local\Temp\SNAGHTML694da9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5083" y="3729209"/>
            <a:ext cx="6473834" cy="3052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object 26"/>
          <p:cNvSpPr/>
          <p:nvPr/>
        </p:nvSpPr>
        <p:spPr>
          <a:xfrm>
            <a:off x="2362200" y="3733800"/>
            <a:ext cx="361950" cy="20955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5" dirty="0"/>
          </a:p>
        </p:txBody>
      </p:sp>
      <p:grpSp>
        <p:nvGrpSpPr>
          <p:cNvPr id="38" name="Group 37"/>
          <p:cNvGrpSpPr/>
          <p:nvPr/>
        </p:nvGrpSpPr>
        <p:grpSpPr>
          <a:xfrm>
            <a:off x="1795272" y="1016381"/>
            <a:ext cx="5553457" cy="888619"/>
            <a:chOff x="1202436" y="1146048"/>
            <a:chExt cx="5553457" cy="888619"/>
          </a:xfrm>
        </p:grpSpPr>
        <p:sp>
          <p:nvSpPr>
            <p:cNvPr id="41"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2"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43"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44"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5"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46"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47"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8"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9"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0"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p:spPr>
          <p:txBody>
            <a:bodyPr wrap="square" lIns="0" tIns="0" rIns="0" bIns="0" rtlCol="0"/>
            <a:lstStyle/>
            <a:p>
              <a:endParaRPr dirty="0"/>
            </a:p>
          </p:txBody>
        </p:sp>
        <p:sp>
          <p:nvSpPr>
            <p:cNvPr id="51"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52"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53"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54"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55"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56"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57"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8"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9"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62"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2633507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3" name="object 4"/>
          <p:cNvSpPr txBox="1"/>
          <p:nvPr/>
        </p:nvSpPr>
        <p:spPr>
          <a:xfrm>
            <a:off x="535940" y="2057400"/>
            <a:ext cx="7924800" cy="1261884"/>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3: Enter Information Into Textbox</a:t>
            </a:r>
          </a:p>
          <a:p>
            <a:pPr marL="12700">
              <a:lnSpc>
                <a:spcPct val="100000"/>
              </a:lnSpc>
            </a:pPr>
            <a:endParaRPr lang="en-US" sz="1200" b="1" dirty="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Enter relevant information into the textbox. Auto </a:t>
            </a:r>
            <a:r>
              <a:rPr lang="en-US" sz="1400" dirty="0">
                <a:solidFill>
                  <a:srgbClr val="091D5D"/>
                </a:solidFill>
                <a:latin typeface="Arial"/>
                <a:cs typeface="Arial"/>
              </a:rPr>
              <a:t>Save will be </a:t>
            </a:r>
            <a:r>
              <a:rPr lang="en-US" sz="1400" dirty="0" smtClean="0">
                <a:solidFill>
                  <a:srgbClr val="091D5D"/>
                </a:solidFill>
                <a:latin typeface="Arial"/>
                <a:cs typeface="Arial"/>
              </a:rPr>
              <a:t>initiated if you do not perform any action on the screen for 15 minutes</a:t>
            </a:r>
            <a:r>
              <a:rPr lang="en-US" sz="1400" dirty="0">
                <a:solidFill>
                  <a:srgbClr val="091D5D"/>
                </a:solidFill>
                <a:latin typeface="Arial"/>
                <a:cs typeface="Arial"/>
              </a:rPr>
              <a:t>.</a:t>
            </a:r>
            <a:endParaRPr lang="en-US" sz="1400" dirty="0" smtClean="0">
              <a:solidFill>
                <a:srgbClr val="091D5D"/>
              </a:solidFill>
              <a:latin typeface="Arial"/>
              <a:cs typeface="Arial"/>
            </a:endParaRPr>
          </a:p>
          <a:p>
            <a:pPr marL="12700">
              <a:lnSpc>
                <a:spcPct val="100000"/>
              </a:lnSpc>
            </a:pPr>
            <a:endParaRPr lang="en-US" sz="1400" dirty="0" smtClean="0">
              <a:solidFill>
                <a:srgbClr val="091D5D"/>
              </a:solidFill>
              <a:latin typeface="Arial"/>
              <a:cs typeface="Arial"/>
            </a:endParaRPr>
          </a:p>
          <a:p>
            <a:pPr marL="12700">
              <a:lnSpc>
                <a:spcPct val="100000"/>
              </a:lnSpc>
            </a:pPr>
            <a:endParaRPr sz="1400" dirty="0">
              <a:latin typeface="Arial"/>
              <a:cs typeface="Arial"/>
            </a:endParaRPr>
          </a:p>
        </p:txBody>
      </p:sp>
      <p:sp>
        <p:nvSpPr>
          <p:cNvPr id="5" name="Slide Number Placeholder 4"/>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7</a:t>
            </a:fld>
            <a:endParaRPr lang="en-US" dirty="0"/>
          </a:p>
        </p:txBody>
      </p:sp>
      <p:sp>
        <p:nvSpPr>
          <p:cNvPr id="6" name="Rectangle 5"/>
          <p:cNvSpPr/>
          <p:nvPr/>
        </p:nvSpPr>
        <p:spPr>
          <a:xfrm>
            <a:off x="2641728" y="3967031"/>
            <a:ext cx="388614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2791074" y="3571477"/>
            <a:ext cx="2419048" cy="47619"/>
          </a:xfrm>
          <a:prstGeom prst="rect">
            <a:avLst/>
          </a:prstGeom>
        </p:spPr>
      </p:pic>
      <p:pic>
        <p:nvPicPr>
          <p:cNvPr id="13" name="Picture 12"/>
          <p:cNvPicPr>
            <a:picLocks noChangeAspect="1"/>
          </p:cNvPicPr>
          <p:nvPr/>
        </p:nvPicPr>
        <p:blipFill>
          <a:blip r:embed="rId3"/>
          <a:stretch>
            <a:fillRect/>
          </a:stretch>
        </p:blipFill>
        <p:spPr>
          <a:xfrm>
            <a:off x="4325308" y="3570981"/>
            <a:ext cx="2419048" cy="47619"/>
          </a:xfrm>
          <a:prstGeom prst="rect">
            <a:avLst/>
          </a:prstGeom>
        </p:spPr>
      </p:pic>
      <p:sp>
        <p:nvSpPr>
          <p:cNvPr id="35"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5" dirty="0"/>
          </a:p>
        </p:txBody>
      </p:sp>
      <p:pic>
        <p:nvPicPr>
          <p:cNvPr id="3" name="Picture 2"/>
          <p:cNvPicPr>
            <a:picLocks noChangeAspect="1"/>
          </p:cNvPicPr>
          <p:nvPr/>
        </p:nvPicPr>
        <p:blipFill>
          <a:blip r:embed="rId4"/>
          <a:stretch>
            <a:fillRect/>
          </a:stretch>
        </p:blipFill>
        <p:spPr>
          <a:xfrm>
            <a:off x="176402" y="3343246"/>
            <a:ext cx="8791194" cy="1963082"/>
          </a:xfrm>
          <a:prstGeom prst="rect">
            <a:avLst/>
          </a:prstGeom>
        </p:spPr>
      </p:pic>
      <p:grpSp>
        <p:nvGrpSpPr>
          <p:cNvPr id="31" name="Group 30"/>
          <p:cNvGrpSpPr/>
          <p:nvPr/>
        </p:nvGrpSpPr>
        <p:grpSpPr>
          <a:xfrm>
            <a:off x="1795272" y="1016381"/>
            <a:ext cx="5553457" cy="888619"/>
            <a:chOff x="1202436" y="1146048"/>
            <a:chExt cx="5553457" cy="888619"/>
          </a:xfrm>
        </p:grpSpPr>
        <p:sp>
          <p:nvSpPr>
            <p:cNvPr id="32"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34"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36"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37"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38"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39"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40"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1"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2"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43"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p:spPr>
          <p:txBody>
            <a:bodyPr wrap="square" lIns="0" tIns="0" rIns="0" bIns="0" rtlCol="0"/>
            <a:lstStyle/>
            <a:p>
              <a:endParaRPr dirty="0"/>
            </a:p>
          </p:txBody>
        </p:sp>
        <p:sp>
          <p:nvSpPr>
            <p:cNvPr id="44"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5"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6"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47"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48"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49"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50"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1"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2"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53"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406123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781992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099"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230141" y="3608755"/>
            <a:ext cx="8683718" cy="201245"/>
          </a:xfrm>
          <a:prstGeom prst="rect">
            <a:avLst/>
          </a:prstGeom>
        </p:spPr>
      </p:pic>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pic>
        <p:nvPicPr>
          <p:cNvPr id="6" name="Picture 5"/>
          <p:cNvPicPr>
            <a:picLocks noChangeAspect="1"/>
          </p:cNvPicPr>
          <p:nvPr/>
        </p:nvPicPr>
        <p:blipFill>
          <a:blip r:embed="rId8"/>
          <a:stretch>
            <a:fillRect/>
          </a:stretch>
        </p:blipFill>
        <p:spPr>
          <a:xfrm>
            <a:off x="218209" y="4240829"/>
            <a:ext cx="8718036" cy="1944793"/>
          </a:xfrm>
          <a:prstGeom prst="rect">
            <a:avLst/>
          </a:prstGeom>
        </p:spPr>
      </p:pic>
      <p:sp>
        <p:nvSpPr>
          <p:cNvPr id="33" name="object 4"/>
          <p:cNvSpPr txBox="1"/>
          <p:nvPr/>
        </p:nvSpPr>
        <p:spPr>
          <a:xfrm>
            <a:off x="535940" y="2057400"/>
            <a:ext cx="7467600" cy="1046440"/>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4: Auto Save Runs</a:t>
            </a:r>
          </a:p>
          <a:p>
            <a:pPr marL="12700"/>
            <a:endParaRPr lang="en-US" sz="1200" dirty="0">
              <a:solidFill>
                <a:srgbClr val="091D5D"/>
              </a:solidFill>
              <a:latin typeface="Arial"/>
              <a:cs typeface="Arial"/>
            </a:endParaRPr>
          </a:p>
          <a:p>
            <a:pPr marL="12700"/>
            <a:r>
              <a:rPr lang="en-US" sz="1400" dirty="0" smtClean="0">
                <a:solidFill>
                  <a:srgbClr val="091D5D"/>
                </a:solidFill>
                <a:latin typeface="Arial"/>
                <a:cs typeface="Arial"/>
              </a:rPr>
              <a:t>After remaining idle for 15 minutes, the </a:t>
            </a:r>
            <a:r>
              <a:rPr lang="en-US" sz="1400" dirty="0">
                <a:solidFill>
                  <a:srgbClr val="091D5D"/>
                </a:solidFill>
                <a:latin typeface="Arial"/>
                <a:cs typeface="Arial"/>
              </a:rPr>
              <a:t>system will </a:t>
            </a:r>
            <a:r>
              <a:rPr lang="en-US" sz="1400" dirty="0" smtClean="0">
                <a:solidFill>
                  <a:srgbClr val="091D5D"/>
                </a:solidFill>
                <a:latin typeface="Arial"/>
                <a:cs typeface="Arial"/>
              </a:rPr>
              <a:t>automatically save the contents of the textbox. The system will also indicate that this action has occurred by displaying the </a:t>
            </a:r>
            <a:r>
              <a:rPr lang="en-US" sz="1400" dirty="0">
                <a:solidFill>
                  <a:srgbClr val="091D5D"/>
                </a:solidFill>
                <a:latin typeface="Arial"/>
                <a:cs typeface="Arial"/>
              </a:rPr>
              <a:t>following </a:t>
            </a:r>
            <a:r>
              <a:rPr lang="en-US" sz="1400" dirty="0" smtClean="0">
                <a:solidFill>
                  <a:srgbClr val="091D5D"/>
                </a:solidFill>
                <a:latin typeface="Arial"/>
                <a:cs typeface="Arial"/>
              </a:rPr>
              <a:t>message on the screen:</a:t>
            </a:r>
            <a:endParaRPr lang="en-US" sz="1400" dirty="0">
              <a:solidFill>
                <a:srgbClr val="091D5D"/>
              </a:solidFill>
              <a:latin typeface="Arial"/>
              <a:cs typeface="Arial"/>
            </a:endParaRP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8</a:t>
            </a:fld>
            <a:endParaRPr lang="en-US" dirty="0"/>
          </a:p>
        </p:txBody>
      </p:sp>
      <p:cxnSp>
        <p:nvCxnSpPr>
          <p:cNvPr id="40" name="Straight Arrow Connector 39"/>
          <p:cNvCxnSpPr/>
          <p:nvPr/>
        </p:nvCxnSpPr>
        <p:spPr>
          <a:xfrm flipV="1">
            <a:off x="4572000" y="3886200"/>
            <a:ext cx="0" cy="533400"/>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bject 26"/>
          <p:cNvSpPr/>
          <p:nvPr/>
        </p:nvSpPr>
        <p:spPr>
          <a:xfrm>
            <a:off x="228600" y="3505200"/>
            <a:ext cx="8686800" cy="3810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sp>
        <p:nvSpPr>
          <p:cNvPr id="34"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smtClean="0"/>
              <a:t>Scenario</a:t>
            </a:r>
            <a:r>
              <a:rPr lang="en-US" spc="-10" dirty="0"/>
              <a:t>: Auto Save </a:t>
            </a:r>
            <a:r>
              <a:rPr lang="en-US" spc="-10" dirty="0" smtClean="0"/>
              <a:t>Functionality</a:t>
            </a:r>
            <a:endParaRPr spc="-10" dirty="0"/>
          </a:p>
        </p:txBody>
      </p:sp>
      <p:grpSp>
        <p:nvGrpSpPr>
          <p:cNvPr id="32" name="Group 31"/>
          <p:cNvGrpSpPr/>
          <p:nvPr/>
        </p:nvGrpSpPr>
        <p:grpSpPr>
          <a:xfrm>
            <a:off x="1795272" y="1016381"/>
            <a:ext cx="5553457" cy="888619"/>
            <a:chOff x="1202436" y="1146048"/>
            <a:chExt cx="5553457" cy="888619"/>
          </a:xfrm>
        </p:grpSpPr>
        <p:sp>
          <p:nvSpPr>
            <p:cNvPr id="35"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36"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37"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38"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1"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42"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43"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4"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45"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46"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p:spPr>
          <p:txBody>
            <a:bodyPr wrap="square" lIns="0" tIns="0" rIns="0" bIns="0" rtlCol="0"/>
            <a:lstStyle/>
            <a:p>
              <a:endParaRPr dirty="0"/>
            </a:p>
          </p:txBody>
        </p:sp>
        <p:sp>
          <p:nvSpPr>
            <p:cNvPr id="47"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48"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49"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50"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51"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52"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53"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4"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5"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56"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spTree>
    <p:extLst>
      <p:ext uri="{BB962C8B-B14F-4D97-AF65-F5344CB8AC3E}">
        <p14:creationId xmlns:p14="http://schemas.microsoft.com/office/powerpoint/2010/main" val="288206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436947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266" name="think-cell Slide" r:id="rId5" imgW="663" imgH="659" progId="TCLayout.ActiveDocument.1">
                  <p:embed/>
                </p:oleObj>
              </mc:Choice>
              <mc:Fallback>
                <p:oleObj name="think-cell Slide" r:id="rId5" imgW="663" imgH="65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217551" y="3520343"/>
            <a:ext cx="8708899" cy="365505"/>
          </a:xfrm>
          <a:prstGeom prst="rect">
            <a:avLst/>
          </a:prstGeom>
        </p:spPr>
      </p:pic>
      <p:sp>
        <p:nvSpPr>
          <p:cNvPr id="2" name="object 2"/>
          <p:cNvSpPr/>
          <p:nvPr/>
        </p:nvSpPr>
        <p:spPr>
          <a:xfrm>
            <a:off x="1503218" y="832983"/>
            <a:ext cx="7162800" cy="0"/>
          </a:xfrm>
          <a:custGeom>
            <a:avLst/>
            <a:gdLst/>
            <a:ahLst/>
            <a:cxnLst/>
            <a:rect l="l" t="t" r="r" b="b"/>
            <a:pathLst>
              <a:path w="7162800">
                <a:moveTo>
                  <a:pt x="0" y="0"/>
                </a:moveTo>
                <a:lnTo>
                  <a:pt x="7162800" y="0"/>
                </a:lnTo>
              </a:path>
            </a:pathLst>
          </a:custGeom>
          <a:ln w="27432">
            <a:solidFill>
              <a:srgbClr val="002576"/>
            </a:solidFill>
          </a:ln>
        </p:spPr>
        <p:txBody>
          <a:bodyPr wrap="square" lIns="0" tIns="0" rIns="0" bIns="0" rtlCol="0"/>
          <a:lstStyle/>
          <a:p>
            <a:endParaRPr dirty="0"/>
          </a:p>
        </p:txBody>
      </p:sp>
      <p:sp>
        <p:nvSpPr>
          <p:cNvPr id="35" name="object 4"/>
          <p:cNvSpPr txBox="1"/>
          <p:nvPr/>
        </p:nvSpPr>
        <p:spPr>
          <a:xfrm>
            <a:off x="535940" y="2057400"/>
            <a:ext cx="8130078" cy="1046440"/>
          </a:xfrm>
          <a:prstGeom prst="rect">
            <a:avLst/>
          </a:prstGeom>
        </p:spPr>
        <p:txBody>
          <a:bodyPr vert="horz" wrap="square" lIns="0" tIns="0" rIns="0" bIns="0" rtlCol="0">
            <a:spAutoFit/>
          </a:bodyPr>
          <a:lstStyle/>
          <a:p>
            <a:pPr marL="12700">
              <a:lnSpc>
                <a:spcPct val="100000"/>
              </a:lnSpc>
            </a:pPr>
            <a:r>
              <a:rPr lang="en-US" sz="1400" b="1" dirty="0" smtClean="0">
                <a:solidFill>
                  <a:srgbClr val="091D5D"/>
                </a:solidFill>
                <a:latin typeface="Arial"/>
                <a:cs typeface="Arial"/>
              </a:rPr>
              <a:t>Step 5: Revisit Vision Page</a:t>
            </a:r>
          </a:p>
          <a:p>
            <a:pPr marL="184150" indent="-171450">
              <a:lnSpc>
                <a:spcPct val="100000"/>
              </a:lnSpc>
              <a:buFont typeface="Arial" panose="020B0604020202020204" pitchFamily="34" charset="0"/>
              <a:buChar char="•"/>
            </a:pPr>
            <a:endParaRPr lang="en-US" sz="1200" dirty="0" smtClean="0">
              <a:solidFill>
                <a:srgbClr val="091D5D"/>
              </a:solidFill>
              <a:latin typeface="Arial"/>
              <a:cs typeface="Arial"/>
            </a:endParaRPr>
          </a:p>
          <a:p>
            <a:pPr marL="12700">
              <a:lnSpc>
                <a:spcPct val="100000"/>
              </a:lnSpc>
            </a:pPr>
            <a:r>
              <a:rPr lang="en-US" sz="1400" dirty="0" smtClean="0">
                <a:solidFill>
                  <a:srgbClr val="091D5D"/>
                </a:solidFill>
                <a:latin typeface="Arial"/>
                <a:cs typeface="Arial"/>
              </a:rPr>
              <a:t>If you are logged out of the system due to inactivity or if you navigate to a different section of HCSIS, the system automatically retains the AutoSaved information. At a later time, to view the automatically saved information, navigate back to the Vision tab. </a:t>
            </a:r>
            <a:r>
              <a:rPr lang="en-US" sz="1400" dirty="0">
                <a:solidFill>
                  <a:srgbClr val="091D5D"/>
                </a:solidFill>
                <a:latin typeface="Arial"/>
                <a:cs typeface="Arial"/>
              </a:rPr>
              <a:t>T</a:t>
            </a:r>
            <a:r>
              <a:rPr lang="en-US" sz="1400" dirty="0" smtClean="0">
                <a:solidFill>
                  <a:srgbClr val="091D5D"/>
                </a:solidFill>
                <a:latin typeface="Arial"/>
                <a:cs typeface="Arial"/>
              </a:rPr>
              <a:t>he screen will display the message below.</a:t>
            </a:r>
          </a:p>
        </p:txBody>
      </p:sp>
      <p:sp>
        <p:nvSpPr>
          <p:cNvPr id="4" name="Slide Number Placeholder 3"/>
          <p:cNvSpPr>
            <a:spLocks noGrp="1"/>
          </p:cNvSpPr>
          <p:nvPr>
            <p:ph type="sldNum" sz="quarter" idx="4294967295"/>
          </p:nvPr>
        </p:nvSpPr>
        <p:spPr>
          <a:xfrm>
            <a:off x="6457950" y="6356350"/>
            <a:ext cx="2057400" cy="365125"/>
          </a:xfrm>
          <a:prstGeom prst="rect">
            <a:avLst/>
          </a:prstGeom>
        </p:spPr>
        <p:txBody>
          <a:bodyPr/>
          <a:lstStyle/>
          <a:p>
            <a:pPr algn="r"/>
            <a:fld id="{81D60167-4931-47E6-BA6A-407CBD079E47}" type="slidenum">
              <a:rPr lang="en-US" smtClean="0"/>
              <a:pPr algn="r"/>
              <a:t>9</a:t>
            </a:fld>
            <a:endParaRPr lang="en-US" dirty="0"/>
          </a:p>
        </p:txBody>
      </p:sp>
      <p:grpSp>
        <p:nvGrpSpPr>
          <p:cNvPr id="56" name="Group 55"/>
          <p:cNvGrpSpPr/>
          <p:nvPr/>
        </p:nvGrpSpPr>
        <p:grpSpPr>
          <a:xfrm>
            <a:off x="1795272" y="1016381"/>
            <a:ext cx="5553457" cy="888619"/>
            <a:chOff x="1202436" y="1146048"/>
            <a:chExt cx="5553457" cy="888619"/>
          </a:xfrm>
        </p:grpSpPr>
        <p:sp>
          <p:nvSpPr>
            <p:cNvPr id="57" name="object 14"/>
            <p:cNvSpPr/>
            <p:nvPr/>
          </p:nvSpPr>
          <p:spPr>
            <a:xfrm>
              <a:off x="4480561"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58" name="object 15"/>
            <p:cNvSpPr/>
            <p:nvPr/>
          </p:nvSpPr>
          <p:spPr>
            <a:xfrm>
              <a:off x="4559906"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59" name="object 16"/>
            <p:cNvSpPr/>
            <p:nvPr/>
          </p:nvSpPr>
          <p:spPr>
            <a:xfrm>
              <a:off x="3497581"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84" name="object 17"/>
            <p:cNvSpPr/>
            <p:nvPr/>
          </p:nvSpPr>
          <p:spPr>
            <a:xfrm>
              <a:off x="2185416" y="1603248"/>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85" name="object 18"/>
            <p:cNvSpPr/>
            <p:nvPr/>
          </p:nvSpPr>
          <p:spPr>
            <a:xfrm>
              <a:off x="2264762" y="156514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86" name="object 19"/>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solidFill>
              <a:srgbClr val="FFFFFF"/>
            </a:solidFill>
          </p:spPr>
          <p:txBody>
            <a:bodyPr wrap="square" lIns="0" tIns="0" rIns="0" bIns="0" rtlCol="0"/>
            <a:lstStyle/>
            <a:p>
              <a:endParaRPr dirty="0"/>
            </a:p>
          </p:txBody>
        </p:sp>
        <p:sp>
          <p:nvSpPr>
            <p:cNvPr id="87" name="object 20"/>
            <p:cNvSpPr/>
            <p:nvPr/>
          </p:nvSpPr>
          <p:spPr>
            <a:xfrm>
              <a:off x="1202436" y="1146048"/>
              <a:ext cx="982980" cy="879475"/>
            </a:xfrm>
            <a:custGeom>
              <a:avLst/>
              <a:gdLst/>
              <a:ahLst/>
              <a:cxnLst/>
              <a:rect l="l" t="t" r="r" b="b"/>
              <a:pathLst>
                <a:path w="982980" h="879475">
                  <a:moveTo>
                    <a:pt x="0" y="0"/>
                  </a:moveTo>
                  <a:lnTo>
                    <a:pt x="982980" y="0"/>
                  </a:lnTo>
                  <a:lnTo>
                    <a:pt x="982980"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88" name="object 21"/>
            <p:cNvSpPr/>
            <p:nvPr/>
          </p:nvSpPr>
          <p:spPr>
            <a:xfrm>
              <a:off x="3328416" y="1584961"/>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89" name="object 22"/>
            <p:cNvSpPr/>
            <p:nvPr/>
          </p:nvSpPr>
          <p:spPr>
            <a:xfrm>
              <a:off x="3407762" y="1546858"/>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90" name="object 23"/>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chemeClr val="bg1"/>
            </a:solidFill>
          </p:spPr>
          <p:txBody>
            <a:bodyPr wrap="square" lIns="0" tIns="0" rIns="0" bIns="0" rtlCol="0"/>
            <a:lstStyle/>
            <a:p>
              <a:endParaRPr dirty="0"/>
            </a:p>
          </p:txBody>
        </p:sp>
        <p:sp>
          <p:nvSpPr>
            <p:cNvPr id="91" name="object 24"/>
            <p:cNvSpPr/>
            <p:nvPr/>
          </p:nvSpPr>
          <p:spPr>
            <a:xfrm>
              <a:off x="2345437"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ln w="12192">
              <a:solidFill>
                <a:srgbClr val="000000"/>
              </a:solidFill>
            </a:ln>
          </p:spPr>
          <p:txBody>
            <a:bodyPr wrap="square" lIns="0" tIns="0" rIns="0" bIns="0" rtlCol="0"/>
            <a:lstStyle/>
            <a:p>
              <a:endParaRPr dirty="0"/>
            </a:p>
          </p:txBody>
        </p:sp>
        <p:sp>
          <p:nvSpPr>
            <p:cNvPr id="92" name="object 25"/>
            <p:cNvSpPr/>
            <p:nvPr/>
          </p:nvSpPr>
          <p:spPr>
            <a:xfrm>
              <a:off x="4637532" y="1146048"/>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noFill/>
            <a:ln w="12192">
              <a:solidFill>
                <a:srgbClr val="000000"/>
              </a:solidFill>
            </a:ln>
          </p:spPr>
          <p:txBody>
            <a:bodyPr wrap="square" lIns="0" tIns="0" rIns="0" bIns="0" rtlCol="0"/>
            <a:lstStyle/>
            <a:p>
              <a:endParaRPr dirty="0"/>
            </a:p>
          </p:txBody>
        </p:sp>
        <p:sp>
          <p:nvSpPr>
            <p:cNvPr id="93" name="object 26"/>
            <p:cNvSpPr txBox="1"/>
            <p:nvPr/>
          </p:nvSpPr>
          <p:spPr>
            <a:xfrm>
              <a:off x="3598083" y="1188619"/>
              <a:ext cx="781976" cy="654025"/>
            </a:xfrm>
            <a:prstGeom prst="rect">
              <a:avLst/>
            </a:prstGeom>
          </p:spPr>
          <p:txBody>
            <a:bodyPr vert="horz" wrap="square" lIns="0" tIns="0" rIns="0" bIns="0" rtlCol="0">
              <a:spAutoFit/>
            </a:bodyPr>
            <a:lstStyle/>
            <a:p>
              <a:pPr marL="15240" indent="1905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3</a:t>
              </a:r>
              <a:endParaRPr sz="1000" dirty="0">
                <a:latin typeface="Arial"/>
                <a:cs typeface="Arial"/>
              </a:endParaRPr>
            </a:p>
            <a:p>
              <a:pPr marL="12700" marR="5080" indent="20955" algn="ctr">
                <a:lnSpc>
                  <a:spcPct val="100000"/>
                </a:lnSpc>
                <a:spcBef>
                  <a:spcPts val="340"/>
                </a:spcBef>
              </a:pPr>
              <a:r>
                <a:rPr lang="en-US" sz="1000" spc="-10" dirty="0" smtClean="0">
                  <a:solidFill>
                    <a:srgbClr val="1F497D"/>
                  </a:solidFill>
                  <a:latin typeface="Arial"/>
                  <a:cs typeface="Arial"/>
                </a:rPr>
                <a:t>Enter information into textbox</a:t>
              </a:r>
              <a:endParaRPr sz="1000" dirty="0">
                <a:latin typeface="Arial"/>
                <a:cs typeface="Arial"/>
              </a:endParaRPr>
            </a:p>
          </p:txBody>
        </p:sp>
        <p:sp>
          <p:nvSpPr>
            <p:cNvPr id="94" name="object 27"/>
            <p:cNvSpPr txBox="1"/>
            <p:nvPr/>
          </p:nvSpPr>
          <p:spPr>
            <a:xfrm>
              <a:off x="2454068" y="1201443"/>
              <a:ext cx="764540" cy="512961"/>
            </a:xfrm>
            <a:prstGeom prst="rect">
              <a:avLst/>
            </a:prstGeom>
          </p:spPr>
          <p:txBody>
            <a:bodyPr vert="horz" wrap="square" lIns="0" tIns="0" rIns="0" bIns="0" rtlCol="0">
              <a:spAutoFit/>
            </a:bodyPr>
            <a:lstStyle/>
            <a:p>
              <a:pPr algn="ctr">
                <a:lnSpc>
                  <a:spcPct val="100000"/>
                </a:lnSpc>
              </a:pPr>
              <a:r>
                <a:rPr sz="1000" b="1" i="1" spc="-15" dirty="0">
                  <a:solidFill>
                    <a:srgbClr val="002776"/>
                  </a:solidFill>
                  <a:latin typeface="Arial"/>
                  <a:cs typeface="Arial"/>
                </a:rPr>
                <a:t>S</a:t>
              </a:r>
              <a:r>
                <a:rPr sz="1000" b="1" i="1" spc="-5" dirty="0">
                  <a:solidFill>
                    <a:srgbClr val="002776"/>
                  </a:solidFill>
                  <a:latin typeface="Arial"/>
                  <a:cs typeface="Arial"/>
                </a:rPr>
                <a:t>t</a:t>
              </a:r>
              <a:r>
                <a:rPr sz="1000" b="1" i="1" spc="-15" dirty="0">
                  <a:solidFill>
                    <a:srgbClr val="002776"/>
                  </a:solidFill>
                  <a:latin typeface="Arial"/>
                  <a:cs typeface="Arial"/>
                </a:rPr>
                <a:t>e</a:t>
              </a:r>
              <a:r>
                <a:rPr sz="1000" b="1" i="1" spc="-10" dirty="0">
                  <a:solidFill>
                    <a:srgbClr val="002776"/>
                  </a:solidFill>
                  <a:latin typeface="Arial"/>
                  <a:cs typeface="Arial"/>
                </a:rPr>
                <a:t>p</a:t>
              </a:r>
              <a:r>
                <a:rPr sz="1000" b="1" i="1" dirty="0">
                  <a:solidFill>
                    <a:srgbClr val="002776"/>
                  </a:solidFill>
                  <a:latin typeface="Arial"/>
                  <a:cs typeface="Arial"/>
                </a:rPr>
                <a:t> </a:t>
              </a:r>
              <a:r>
                <a:rPr sz="1000" b="1" i="1" spc="-10" dirty="0">
                  <a:solidFill>
                    <a:srgbClr val="002776"/>
                  </a:solidFill>
                  <a:latin typeface="Arial"/>
                  <a:cs typeface="Arial"/>
                </a:rPr>
                <a:t>2</a:t>
              </a:r>
              <a:endParaRPr sz="1000" dirty="0">
                <a:latin typeface="Arial"/>
                <a:cs typeface="Arial"/>
              </a:endParaRPr>
            </a:p>
            <a:p>
              <a:pPr marL="12700" marR="5080" indent="1905" algn="ctr">
                <a:lnSpc>
                  <a:spcPct val="100000"/>
                </a:lnSpc>
                <a:spcBef>
                  <a:spcPts val="210"/>
                </a:spcBef>
              </a:pPr>
              <a:r>
                <a:rPr lang="en-US" sz="1000" spc="-15" dirty="0" smtClean="0">
                  <a:solidFill>
                    <a:srgbClr val="1F497D"/>
                  </a:solidFill>
                  <a:latin typeface="Arial"/>
                  <a:cs typeface="Arial"/>
                </a:rPr>
                <a:t>Click </a:t>
              </a:r>
            </a:p>
            <a:p>
              <a:pPr marL="12700" marR="5080" indent="1905" algn="ctr">
                <a:lnSpc>
                  <a:spcPct val="100000"/>
                </a:lnSpc>
                <a:spcBef>
                  <a:spcPts val="210"/>
                </a:spcBef>
              </a:pPr>
              <a:r>
                <a:rPr lang="en-US" sz="1000" spc="-15" dirty="0" smtClean="0">
                  <a:solidFill>
                    <a:srgbClr val="1F497D"/>
                  </a:solidFill>
                  <a:latin typeface="Arial"/>
                  <a:cs typeface="Arial"/>
                </a:rPr>
                <a:t>“Vision”</a:t>
              </a:r>
              <a:endParaRPr sz="1000" dirty="0">
                <a:latin typeface="Arial"/>
                <a:cs typeface="Arial"/>
              </a:endParaRPr>
            </a:p>
          </p:txBody>
        </p:sp>
        <p:sp>
          <p:nvSpPr>
            <p:cNvPr id="95" name="object 28"/>
            <p:cNvSpPr txBox="1"/>
            <p:nvPr/>
          </p:nvSpPr>
          <p:spPr>
            <a:xfrm>
              <a:off x="4718654" y="1200363"/>
              <a:ext cx="815975" cy="474489"/>
            </a:xfrm>
            <a:prstGeom prst="rect">
              <a:avLst/>
            </a:prstGeom>
          </p:spPr>
          <p:txBody>
            <a:bodyPr vert="horz" wrap="square" lIns="0" tIns="0" rIns="0" bIns="0" rtlCol="0">
              <a:spAutoFit/>
            </a:bodyPr>
            <a:lstStyle/>
            <a:p>
              <a:pPr marL="10795"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4</a:t>
              </a:r>
              <a:endParaRPr sz="1000" dirty="0">
                <a:latin typeface="Arial"/>
                <a:cs typeface="Arial"/>
              </a:endParaRPr>
            </a:p>
            <a:p>
              <a:pPr marL="12065" marR="5080" algn="ctr">
                <a:lnSpc>
                  <a:spcPct val="100000"/>
                </a:lnSpc>
                <a:spcBef>
                  <a:spcPts val="80"/>
                </a:spcBef>
              </a:pPr>
              <a:r>
                <a:rPr lang="en-US" sz="1000" spc="-15" dirty="0" smtClean="0">
                  <a:solidFill>
                    <a:srgbClr val="1F497D"/>
                  </a:solidFill>
                  <a:latin typeface="Arial"/>
                  <a:cs typeface="Arial"/>
                </a:rPr>
                <a:t>Auto Save Runs </a:t>
              </a:r>
              <a:endParaRPr sz="1000" dirty="0">
                <a:latin typeface="Arial"/>
                <a:cs typeface="Arial"/>
              </a:endParaRPr>
            </a:p>
          </p:txBody>
        </p:sp>
        <p:sp>
          <p:nvSpPr>
            <p:cNvPr id="96" name="object 29"/>
            <p:cNvSpPr txBox="1"/>
            <p:nvPr/>
          </p:nvSpPr>
          <p:spPr>
            <a:xfrm>
              <a:off x="1281866" y="1200363"/>
              <a:ext cx="824865" cy="705321"/>
            </a:xfrm>
            <a:prstGeom prst="rect">
              <a:avLst/>
            </a:prstGeom>
          </p:spPr>
          <p:txBody>
            <a:bodyPr vert="horz" wrap="square" lIns="0" tIns="0" rIns="0" bIns="0" rtlCol="0">
              <a:spAutoFit/>
            </a:bodyPr>
            <a:lstStyle/>
            <a:p>
              <a:pPr marL="127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1</a:t>
              </a:r>
              <a:endParaRPr sz="1000" dirty="0">
                <a:latin typeface="Arial"/>
                <a:cs typeface="Arial"/>
              </a:endParaRPr>
            </a:p>
            <a:p>
              <a:pPr marL="12700" marR="5080" algn="ctr">
                <a:lnSpc>
                  <a:spcPct val="100000"/>
                </a:lnSpc>
                <a:spcBef>
                  <a:spcPts val="740"/>
                </a:spcBef>
              </a:pPr>
              <a:r>
                <a:rPr lang="en-US" sz="1000" spc="-15" dirty="0" smtClean="0">
                  <a:solidFill>
                    <a:srgbClr val="1F497D"/>
                  </a:solidFill>
                  <a:latin typeface="Arial"/>
                  <a:cs typeface="Arial"/>
                </a:rPr>
                <a:t>Navigate to ISP Dashboard </a:t>
              </a:r>
              <a:endParaRPr sz="1000" dirty="0">
                <a:latin typeface="Arial"/>
                <a:cs typeface="Arial"/>
              </a:endParaRPr>
            </a:p>
          </p:txBody>
        </p:sp>
        <p:sp>
          <p:nvSpPr>
            <p:cNvPr id="97" name="object 30"/>
            <p:cNvSpPr/>
            <p:nvPr/>
          </p:nvSpPr>
          <p:spPr>
            <a:xfrm>
              <a:off x="5615940" y="1594105"/>
              <a:ext cx="92075" cy="0"/>
            </a:xfrm>
            <a:custGeom>
              <a:avLst/>
              <a:gdLst/>
              <a:ahLst/>
              <a:cxnLst/>
              <a:rect l="l" t="t" r="r" b="b"/>
              <a:pathLst>
                <a:path w="92075">
                  <a:moveTo>
                    <a:pt x="0" y="0"/>
                  </a:moveTo>
                  <a:lnTo>
                    <a:pt x="92049" y="0"/>
                  </a:lnTo>
                </a:path>
              </a:pathLst>
            </a:custGeom>
            <a:ln w="12700">
              <a:solidFill>
                <a:srgbClr val="000000"/>
              </a:solidFill>
            </a:ln>
          </p:spPr>
          <p:txBody>
            <a:bodyPr wrap="square" lIns="0" tIns="0" rIns="0" bIns="0" rtlCol="0"/>
            <a:lstStyle/>
            <a:p>
              <a:endParaRPr dirty="0"/>
            </a:p>
          </p:txBody>
        </p:sp>
        <p:sp>
          <p:nvSpPr>
            <p:cNvPr id="98" name="object 31"/>
            <p:cNvSpPr/>
            <p:nvPr/>
          </p:nvSpPr>
          <p:spPr>
            <a:xfrm>
              <a:off x="5695286" y="1556002"/>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dirty="0"/>
            </a:p>
          </p:txBody>
        </p:sp>
        <p:sp>
          <p:nvSpPr>
            <p:cNvPr id="99" name="object 32"/>
            <p:cNvSpPr/>
            <p:nvPr/>
          </p:nvSpPr>
          <p:spPr>
            <a:xfrm>
              <a:off x="5772913" y="1155192"/>
              <a:ext cx="982980" cy="879475"/>
            </a:xfrm>
            <a:custGeom>
              <a:avLst/>
              <a:gdLst/>
              <a:ahLst/>
              <a:cxnLst/>
              <a:rect l="l" t="t" r="r" b="b"/>
              <a:pathLst>
                <a:path w="982979" h="879475">
                  <a:moveTo>
                    <a:pt x="0" y="0"/>
                  </a:moveTo>
                  <a:lnTo>
                    <a:pt x="982979" y="0"/>
                  </a:lnTo>
                  <a:lnTo>
                    <a:pt x="982979" y="879348"/>
                  </a:lnTo>
                  <a:lnTo>
                    <a:pt x="0" y="879348"/>
                  </a:lnTo>
                  <a:lnTo>
                    <a:pt x="0" y="0"/>
                  </a:lnTo>
                  <a:close/>
                </a:path>
              </a:pathLst>
            </a:custGeom>
            <a:solidFill>
              <a:srgbClr val="E3F4FA"/>
            </a:solidFill>
            <a:ln w="12192">
              <a:solidFill>
                <a:srgbClr val="000000"/>
              </a:solidFill>
            </a:ln>
          </p:spPr>
          <p:txBody>
            <a:bodyPr wrap="square" lIns="0" tIns="0" rIns="0" bIns="0" rtlCol="0"/>
            <a:lstStyle/>
            <a:p>
              <a:endParaRPr dirty="0"/>
            </a:p>
          </p:txBody>
        </p:sp>
        <p:sp>
          <p:nvSpPr>
            <p:cNvPr id="100" name="object 33"/>
            <p:cNvSpPr txBox="1"/>
            <p:nvPr/>
          </p:nvSpPr>
          <p:spPr>
            <a:xfrm>
              <a:off x="5884109" y="1184774"/>
              <a:ext cx="756285" cy="474489"/>
            </a:xfrm>
            <a:prstGeom prst="rect">
              <a:avLst/>
            </a:prstGeom>
          </p:spPr>
          <p:txBody>
            <a:bodyPr vert="horz" wrap="square" lIns="0" tIns="0" rIns="0" bIns="0" rtlCol="0">
              <a:spAutoFit/>
            </a:bodyPr>
            <a:lstStyle/>
            <a:p>
              <a:pPr marL="8890" algn="ctr">
                <a:lnSpc>
                  <a:spcPct val="100000"/>
                </a:lnSpc>
              </a:pPr>
              <a:r>
                <a:rPr sz="1000" b="1" i="1" spc="-15" dirty="0">
                  <a:solidFill>
                    <a:srgbClr val="1F497D"/>
                  </a:solidFill>
                  <a:latin typeface="Arial"/>
                  <a:cs typeface="Arial"/>
                </a:rPr>
                <a:t>S</a:t>
              </a:r>
              <a:r>
                <a:rPr sz="1000" b="1" i="1" spc="-5" dirty="0">
                  <a:solidFill>
                    <a:srgbClr val="1F497D"/>
                  </a:solidFill>
                  <a:latin typeface="Arial"/>
                  <a:cs typeface="Arial"/>
                </a:rPr>
                <a:t>t</a:t>
              </a:r>
              <a:r>
                <a:rPr sz="1000" b="1" i="1" spc="-15" dirty="0">
                  <a:solidFill>
                    <a:srgbClr val="1F497D"/>
                  </a:solidFill>
                  <a:latin typeface="Arial"/>
                  <a:cs typeface="Arial"/>
                </a:rPr>
                <a:t>e</a:t>
              </a:r>
              <a:r>
                <a:rPr sz="1000" b="1" i="1" spc="-10" dirty="0">
                  <a:solidFill>
                    <a:srgbClr val="1F497D"/>
                  </a:solidFill>
                  <a:latin typeface="Arial"/>
                  <a:cs typeface="Arial"/>
                </a:rPr>
                <a:t>p</a:t>
              </a:r>
              <a:r>
                <a:rPr sz="1000" b="1" i="1" dirty="0">
                  <a:solidFill>
                    <a:srgbClr val="1F497D"/>
                  </a:solidFill>
                  <a:latin typeface="Arial"/>
                  <a:cs typeface="Arial"/>
                </a:rPr>
                <a:t> </a:t>
              </a:r>
              <a:r>
                <a:rPr sz="1000" b="1" i="1" spc="-10" dirty="0">
                  <a:solidFill>
                    <a:srgbClr val="1F497D"/>
                  </a:solidFill>
                  <a:latin typeface="Arial"/>
                  <a:cs typeface="Arial"/>
                </a:rPr>
                <a:t>5</a:t>
              </a:r>
              <a:endParaRPr sz="1000" dirty="0">
                <a:latin typeface="Arial"/>
                <a:cs typeface="Arial"/>
              </a:endParaRPr>
            </a:p>
            <a:p>
              <a:pPr algn="ctr">
                <a:lnSpc>
                  <a:spcPct val="100000"/>
                </a:lnSpc>
                <a:spcBef>
                  <a:spcPts val="80"/>
                </a:spcBef>
              </a:pPr>
              <a:r>
                <a:rPr lang="en-US" sz="1000" spc="-10" dirty="0" smtClean="0">
                  <a:solidFill>
                    <a:srgbClr val="1F497D"/>
                  </a:solidFill>
                  <a:latin typeface="Arial"/>
                  <a:cs typeface="Arial"/>
                </a:rPr>
                <a:t>Revisit “Vision”</a:t>
              </a:r>
              <a:endParaRPr sz="1000" dirty="0">
                <a:latin typeface="Arial"/>
                <a:cs typeface="Arial"/>
              </a:endParaRPr>
            </a:p>
          </p:txBody>
        </p:sp>
      </p:grpSp>
      <p:pic>
        <p:nvPicPr>
          <p:cNvPr id="3" name="Picture 2"/>
          <p:cNvPicPr>
            <a:picLocks noChangeAspect="1"/>
          </p:cNvPicPr>
          <p:nvPr/>
        </p:nvPicPr>
        <p:blipFill>
          <a:blip r:embed="rId8"/>
          <a:stretch>
            <a:fillRect/>
          </a:stretch>
        </p:blipFill>
        <p:spPr>
          <a:xfrm>
            <a:off x="241961" y="4295274"/>
            <a:ext cx="8718036" cy="2048434"/>
          </a:xfrm>
          <a:prstGeom prst="rect">
            <a:avLst/>
          </a:prstGeom>
        </p:spPr>
      </p:pic>
      <p:sp>
        <p:nvSpPr>
          <p:cNvPr id="102" name="object 26"/>
          <p:cNvSpPr/>
          <p:nvPr/>
        </p:nvSpPr>
        <p:spPr>
          <a:xfrm>
            <a:off x="228600" y="3505200"/>
            <a:ext cx="8686800" cy="381000"/>
          </a:xfrm>
          <a:custGeom>
            <a:avLst/>
            <a:gdLst/>
            <a:ahLst/>
            <a:cxnLst/>
            <a:rect l="l" t="t" r="r" b="b"/>
            <a:pathLst>
              <a:path w="609600" h="304800">
                <a:moveTo>
                  <a:pt x="609600" y="304800"/>
                </a:moveTo>
                <a:lnTo>
                  <a:pt x="0" y="304800"/>
                </a:lnTo>
                <a:lnTo>
                  <a:pt x="0" y="0"/>
                </a:lnTo>
                <a:lnTo>
                  <a:pt x="609600" y="0"/>
                </a:lnTo>
                <a:lnTo>
                  <a:pt x="609600" y="304800"/>
                </a:lnTo>
                <a:close/>
              </a:path>
            </a:pathLst>
          </a:custGeom>
          <a:ln w="38100">
            <a:solidFill>
              <a:srgbClr val="00B0F0"/>
            </a:solidFill>
          </a:ln>
        </p:spPr>
        <p:txBody>
          <a:bodyPr wrap="square" lIns="0" tIns="0" rIns="0" bIns="0" rtlCol="0"/>
          <a:lstStyle/>
          <a:p>
            <a:endParaRPr dirty="0"/>
          </a:p>
        </p:txBody>
      </p:sp>
      <p:cxnSp>
        <p:nvCxnSpPr>
          <p:cNvPr id="103" name="Straight Arrow Connector 102"/>
          <p:cNvCxnSpPr/>
          <p:nvPr/>
        </p:nvCxnSpPr>
        <p:spPr>
          <a:xfrm flipV="1">
            <a:off x="4572000" y="3900476"/>
            <a:ext cx="0" cy="595324"/>
          </a:xfrm>
          <a:prstGeom prst="straightConnector1">
            <a:avLst/>
          </a:prstGeom>
          <a:ln w="25400">
            <a:solidFill>
              <a:srgbClr val="00A1DE"/>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object 3"/>
          <p:cNvSpPr txBox="1">
            <a:spLocks noGrp="1"/>
          </p:cNvSpPr>
          <p:nvPr>
            <p:ph type="title"/>
          </p:nvPr>
        </p:nvSpPr>
        <p:spPr>
          <a:xfrm>
            <a:off x="540385" y="280066"/>
            <a:ext cx="8063229" cy="369332"/>
          </a:xfrm>
          <a:prstGeom prst="rect">
            <a:avLst/>
          </a:prstGeom>
        </p:spPr>
        <p:txBody>
          <a:bodyPr vert="horz" wrap="square" lIns="0" tIns="0" rIns="0" bIns="0" rtlCol="0">
            <a:spAutoFit/>
          </a:bodyPr>
          <a:lstStyle/>
          <a:p>
            <a:pPr marL="998855">
              <a:lnSpc>
                <a:spcPct val="100000"/>
              </a:lnSpc>
            </a:pPr>
            <a:r>
              <a:rPr lang="en-US" spc="-10" dirty="0"/>
              <a:t>Scenario: Auto Save </a:t>
            </a:r>
            <a:r>
              <a:rPr lang="en-US" spc="-10" dirty="0" smtClean="0"/>
              <a:t>Functionality</a:t>
            </a:r>
            <a:endParaRPr spc="-10" dirty="0"/>
          </a:p>
        </p:txBody>
      </p:sp>
    </p:spTree>
    <p:extLst>
      <p:ext uri="{BB962C8B-B14F-4D97-AF65-F5344CB8AC3E}">
        <p14:creationId xmlns:p14="http://schemas.microsoft.com/office/powerpoint/2010/main" val="1113368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BF9A88AD4EF4CAE52039AB2EF2DE6" ma:contentTypeVersion="0" ma:contentTypeDescription="Create a new document." ma:contentTypeScope="" ma:versionID="0142131dbf5925f9d0437ca6d4cfa53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61799F-7C20-4328-A528-C89577E2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16A6BF-8FC3-4048-8313-085F62617E7B}">
  <ds:schemaRefs>
    <ds:schemaRef ds:uri="http://schemas.microsoft.com/sharepoint/v3/contenttype/forms"/>
  </ds:schemaRefs>
</ds:datastoreItem>
</file>

<file path=customXml/itemProps3.xml><?xml version="1.0" encoding="utf-8"?>
<ds:datastoreItem xmlns:ds="http://schemas.openxmlformats.org/officeDocument/2006/customXml" ds:itemID="{410A2E46-77E8-49DB-8CC0-8CCC8106A3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35196</TotalTime>
  <Words>1787</Words>
  <Application>Microsoft Office PowerPoint</Application>
  <PresentationFormat>On-screen Show (4:3)</PresentationFormat>
  <Paragraphs>272</Paragraphs>
  <Slides>29</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Cambria</vt:lpstr>
      <vt:lpstr>Courier New</vt:lpstr>
      <vt:lpstr>Office Theme</vt:lpstr>
      <vt:lpstr>think-cell Slide</vt:lpstr>
      <vt:lpstr>PowerPoint Presentation</vt:lpstr>
      <vt:lpstr>PowerPoint Presentation</vt:lpstr>
      <vt:lpstr>Chapter 7 Overview </vt:lpstr>
      <vt:lpstr>PowerPoint Presentation</vt:lpstr>
      <vt:lpstr>Scenario: Auto Save Functionality</vt:lpstr>
      <vt:lpstr>Scenario: Auto Save Functionality</vt:lpstr>
      <vt:lpstr>Scenario: Auto Save Functionality</vt:lpstr>
      <vt:lpstr>Scenario: Auto Save Functionality</vt:lpstr>
      <vt:lpstr>Scenario: Auto Save Functionality</vt:lpstr>
      <vt:lpstr>Scenario: Auto Save Functionality</vt:lpstr>
      <vt:lpstr>Scenario: Auto Save Functionality</vt:lpstr>
      <vt:lpstr>Scenario: Auto Save Functionality</vt:lpstr>
      <vt:lpstr>Scenario: Auto Save Functionality</vt:lpstr>
      <vt:lpstr>Notes and Next Steps</vt:lpstr>
      <vt:lpstr>PowerPoint Presentation</vt:lpstr>
      <vt:lpstr>Other Enhancements </vt:lpstr>
      <vt:lpstr>Other Enhancements </vt:lpstr>
      <vt:lpstr>Other Enhancements </vt:lpstr>
      <vt:lpstr>Future Enhancements </vt:lpstr>
      <vt:lpstr>Chapter 7 Summary</vt:lpstr>
      <vt:lpstr>PowerPoint Presentation</vt:lpstr>
      <vt:lpstr>Training Summary</vt:lpstr>
      <vt:lpstr>Additional References</vt:lpstr>
      <vt:lpstr>Additional References</vt:lpstr>
      <vt:lpstr>Additional References</vt:lpstr>
      <vt:lpstr>Additional References</vt:lpstr>
      <vt:lpstr>PowerPoint Presentation</vt:lpstr>
      <vt:lpstr>Key Considerations</vt:lpstr>
      <vt:lpstr>Next Steps</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2015-01-07T11:01:03Z</dcterms:created>
  <dc:creator>Boltik, Ana</dc:creator>
  <lastModifiedBy>Zimmermann, Zach</lastModifiedBy>
  <lastPrinted>2015-10-01T18:39:59Z</lastPrinted>
  <dcterms:modified xsi:type="dcterms:W3CDTF">2016-02-08T15:03:13Z</dcterms:modified>
  <revision>1334</revision>
  <dc:title>PowerPoint Presentation</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2015-01-07T00:00:00Z</vt:filetime>
  </property>
  <property fmtid="{D5CDD505-2E9C-101B-9397-08002B2CF9AE}" pid="3" name="LastSaved">
    <vt:filetime>2015-01-07T00:00:00Z</vt:filetime>
  </property>
  <property fmtid="{D5CDD505-2E9C-101B-9397-08002B2CF9AE}" pid="4" name="ContentTypeId">
    <vt:lpwstr>0x010100466BF9A88AD4EF4CAE52039AB2EF2DE6</vt:lpwstr>
  </property>
</Properties>
</file>