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Lst>
  <p:notesMasterIdLst>
    <p:notesMasterId r:id="rId19"/>
  </p:notesMasterIdLst>
  <p:sldIdLst>
    <p:sldId id="256" r:id="rId5"/>
    <p:sldId id="2145705583" r:id="rId6"/>
    <p:sldId id="2145705641" r:id="rId7"/>
    <p:sldId id="2145705723" r:id="rId8"/>
    <p:sldId id="2145705728" r:id="rId9"/>
    <p:sldId id="2145705721" r:id="rId10"/>
    <p:sldId id="2145705720" r:id="rId11"/>
    <p:sldId id="2145705727" r:id="rId12"/>
    <p:sldId id="2145705722" r:id="rId13"/>
    <p:sldId id="2145705725" r:id="rId14"/>
    <p:sldId id="2145705724" r:id="rId15"/>
    <p:sldId id="2145705726" r:id="rId16"/>
    <p:sldId id="2145705702" r:id="rId17"/>
    <p:sldId id="2145705716"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18CC7F4C-439E-CFA7-BD51-C4E901705248}" name="Dearing, Philip (EOHLC)" initials="DP" userId="S::philip.dearing@mass.gov::ce333ee0-ab1a-4fe1-9c34-5cddae6d31b6" providerId="AD"/>
  <p188:author id="{B6552A53-3A94-4486-38B1-3F74EAC993C5}" name="Dearing, Philip (EOHLC)" initials="PD" userId="S::Philip.Dearing@mass.gov::ce333ee0-ab1a-4fe1-9c34-5cddae6d31b6"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388557"/>
    <a:srgbClr val="D2ECDC"/>
    <a:srgbClr val="C6EFCE"/>
    <a:srgbClr val="FFC7CE"/>
    <a:srgbClr val="FFEB9C"/>
    <a:srgbClr val="FFFFCC"/>
    <a:srgbClr val="F2F2F2"/>
    <a:srgbClr val="CCD1DB"/>
    <a:srgbClr val="F6C5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4A48A8-42A6-4041-81A1-C4821F3F25BE}" v="1" dt="2026-01-12T20:31:59.109"/>
    <p1510:client id="{D59C309B-043A-9143-9D84-65084A33AC5A}" v="499" dt="2026-01-12T19:52:49.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guide orient="horz" pos="1080"/>
        <p:guide pos="2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1/14/2026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154078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397595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42617462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 Type="http://schemas.openxmlformats.org/officeDocument/2006/relationships/slideLayout" Target="../slideLayouts/slideLayout3.xml"/><Relationship Id="rId21" Type="http://schemas.openxmlformats.org/officeDocument/2006/relationships/tags" Target="../tags/tag13.xml"/><Relationship Id="rId7" Type="http://schemas.openxmlformats.org/officeDocument/2006/relationships/slideLayout" Target="../slideLayouts/slideLayout7.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2" Type="http://schemas.openxmlformats.org/officeDocument/2006/relationships/slideLayout" Target="../slideLayouts/slideLayout2.xml"/><Relationship Id="rId16" Type="http://schemas.openxmlformats.org/officeDocument/2006/relationships/tags" Target="../tags/tag8.xml"/><Relationship Id="rId20" Type="http://schemas.openxmlformats.org/officeDocument/2006/relationships/tags" Target="../tags/tag12.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24" Type="http://schemas.openxmlformats.org/officeDocument/2006/relationships/tags" Target="../tags/tag16.xml"/><Relationship Id="rId5" Type="http://schemas.openxmlformats.org/officeDocument/2006/relationships/slideLayout" Target="../slideLayouts/slideLayout5.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oleObject" Target="../embeddings/oleObject1.bin"/><Relationship Id="rId10" Type="http://schemas.openxmlformats.org/officeDocument/2006/relationships/tags" Target="../tags/tag2.xml"/><Relationship Id="rId19" Type="http://schemas.openxmlformats.org/officeDocument/2006/relationships/tags" Target="../tags/tag11.xml"/><Relationship Id="rId4" Type="http://schemas.openxmlformats.org/officeDocument/2006/relationships/slideLayout" Target="../slideLayouts/slideLayout4.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63146" y="5865069"/>
            <a:ext cx="6173979" cy="215444"/>
          </a:xfrm>
        </p:spPr>
        <p:txBody>
          <a:bodyPr/>
          <a:lstStyle/>
          <a:p>
            <a:r>
              <a:rPr lang="en-US">
                <a:cs typeface="Arial"/>
              </a:rPr>
              <a:t>January 15, 2026</a:t>
            </a:r>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551940" y="3537510"/>
            <a:ext cx="6173979" cy="1846659"/>
          </a:xfrm>
        </p:spPr>
        <p:txBody>
          <a:bodyPr/>
          <a:lstStyle/>
          <a:p>
            <a:r>
              <a:rPr lang="en-US" sz="3600"/>
              <a:t>Crumbling Concrete Stakeholder Working Group</a:t>
            </a:r>
            <a:br>
              <a:rPr lang="en-US" sz="2000"/>
            </a:br>
            <a:br>
              <a:rPr lang="en-US" sz="2400" b="0"/>
            </a:br>
            <a:r>
              <a:rPr lang="en-US" sz="2400" b="0"/>
              <a:t>Draft Recommendations </a:t>
            </a:r>
            <a:endParaRPr lang="en-US"/>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FA0F9-7514-E404-55A1-4BCCDAE8EB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0C8D50-B0E1-9783-1B01-08DA1EBE5AE9}"/>
              </a:ext>
            </a:extLst>
          </p:cNvPr>
          <p:cNvSpPr>
            <a:spLocks noGrp="1"/>
          </p:cNvSpPr>
          <p:nvPr>
            <p:ph type="title"/>
          </p:nvPr>
        </p:nvSpPr>
        <p:spPr/>
        <p:txBody>
          <a:bodyPr/>
          <a:lstStyle/>
          <a:p>
            <a:r>
              <a:rPr lang="en-US"/>
              <a:t>Prevention Sub-Group Recommendations (1 of 3)</a:t>
            </a:r>
          </a:p>
        </p:txBody>
      </p:sp>
      <p:sp>
        <p:nvSpPr>
          <p:cNvPr id="3" name="Text Placeholder 2">
            <a:extLst>
              <a:ext uri="{FF2B5EF4-FFF2-40B4-BE49-F238E27FC236}">
                <a16:creationId xmlns:a16="http://schemas.microsoft.com/office/drawing/2014/main" id="{AE3BF6C0-A85C-887D-DB48-9238445449EE}"/>
              </a:ext>
            </a:extLst>
          </p:cNvPr>
          <p:cNvSpPr>
            <a:spLocks noGrp="1"/>
          </p:cNvSpPr>
          <p:nvPr>
            <p:ph type="body" sz="quarter" idx="12"/>
          </p:nvPr>
        </p:nvSpPr>
        <p:spPr>
          <a:xfrm>
            <a:off x="554037" y="1101337"/>
            <a:ext cx="11082528" cy="4293483"/>
          </a:xfrm>
        </p:spPr>
        <p:txBody>
          <a:bodyPr vert="horz" wrap="square" lIns="0" tIns="0" rIns="0" bIns="0" rtlCol="0" anchor="t">
            <a:spAutoFit/>
          </a:bodyPr>
          <a:lstStyle/>
          <a:p>
            <a:r>
              <a:rPr lang="en-US" i="0" u="sng">
                <a:cs typeface="Arial"/>
              </a:rPr>
              <a:t>1. Recommendation: Introduce continuing education credits on pyrrhotite</a:t>
            </a:r>
          </a:p>
          <a:p>
            <a:r>
              <a:rPr lang="en-US" i="0">
                <a:cs typeface="Arial"/>
              </a:rPr>
              <a:t>Pathway:</a:t>
            </a:r>
            <a:r>
              <a:rPr lang="en-US" b="0" i="0">
                <a:cs typeface="Arial"/>
              </a:rPr>
              <a:t> </a:t>
            </a:r>
            <a:r>
              <a:rPr lang="en-US" b="0" i="0">
                <a:solidFill>
                  <a:schemeClr val="tx1"/>
                </a:solidFill>
                <a:cs typeface="Arial"/>
              </a:rPr>
              <a:t>Administrative Action</a:t>
            </a:r>
          </a:p>
          <a:p>
            <a:r>
              <a:rPr lang="en-US" i="0"/>
              <a:t>Details:</a:t>
            </a:r>
          </a:p>
          <a:p>
            <a:r>
              <a:rPr lang="en-US" b="0" i="0">
                <a:solidFill>
                  <a:schemeClr val="tx1"/>
                </a:solidFill>
                <a:cs typeface="Arial"/>
              </a:rPr>
              <a:t>A training on best practices for pyrrhotite should be included for professions like real estate brokers and local inspectors as a requirement under continuing education as applicable for that specific board</a:t>
            </a:r>
          </a:p>
          <a:p>
            <a:endParaRPr lang="en-US" i="0"/>
          </a:p>
          <a:p>
            <a:r>
              <a:rPr lang="en-US" i="0" u="sng">
                <a:cs typeface="Arial"/>
              </a:rPr>
              <a:t>2. Recommendation: Incorporate DOT licensure into the building code</a:t>
            </a:r>
          </a:p>
          <a:p>
            <a:r>
              <a:rPr lang="en-US" i="0">
                <a:cs typeface="Arial"/>
              </a:rPr>
              <a:t>Pathway:</a:t>
            </a:r>
            <a:r>
              <a:rPr lang="en-US" b="0" i="0">
                <a:cs typeface="Arial"/>
              </a:rPr>
              <a:t> </a:t>
            </a:r>
            <a:r>
              <a:rPr lang="en-US" b="0" i="0">
                <a:solidFill>
                  <a:schemeClr val="tx1"/>
                </a:solidFill>
                <a:cs typeface="Arial"/>
              </a:rPr>
              <a:t>Regulatory Action</a:t>
            </a:r>
          </a:p>
          <a:p>
            <a:r>
              <a:rPr lang="en-US" i="0"/>
              <a:t>Details:</a:t>
            </a:r>
          </a:p>
          <a:p>
            <a:r>
              <a:rPr lang="en-US" b="0" i="0">
                <a:solidFill>
                  <a:schemeClr val="tx1"/>
                </a:solidFill>
                <a:cs typeface="Arial"/>
              </a:rPr>
              <a:t>MassDOT has built out a strong new aggregate source licensure program for any aggregate manufacturers selling concrete in the State. BBRS should incorporate these new requirements into the building code to ensure consistent regulations state-wide. </a:t>
            </a:r>
          </a:p>
          <a:p>
            <a:endParaRPr lang="en-US" i="0"/>
          </a:p>
        </p:txBody>
      </p:sp>
    </p:spTree>
    <p:extLst>
      <p:ext uri="{BB962C8B-B14F-4D97-AF65-F5344CB8AC3E}">
        <p14:creationId xmlns:p14="http://schemas.microsoft.com/office/powerpoint/2010/main" val="174714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F408-70F1-B560-5DE2-C97C61B6D793}"/>
              </a:ext>
            </a:extLst>
          </p:cNvPr>
          <p:cNvSpPr>
            <a:spLocks noGrp="1"/>
          </p:cNvSpPr>
          <p:nvPr>
            <p:ph type="title"/>
          </p:nvPr>
        </p:nvSpPr>
        <p:spPr/>
        <p:txBody>
          <a:bodyPr/>
          <a:lstStyle/>
          <a:p>
            <a:r>
              <a:rPr lang="en-US"/>
              <a:t>Prevention Sub-Group Recommendations (2 of 3)</a:t>
            </a:r>
          </a:p>
        </p:txBody>
      </p:sp>
      <p:sp>
        <p:nvSpPr>
          <p:cNvPr id="3" name="Text Placeholder 2">
            <a:extLst>
              <a:ext uri="{FF2B5EF4-FFF2-40B4-BE49-F238E27FC236}">
                <a16:creationId xmlns:a16="http://schemas.microsoft.com/office/drawing/2014/main" id="{BA311472-27E6-E778-3B9C-A09BCA63E42E}"/>
              </a:ext>
            </a:extLst>
          </p:cNvPr>
          <p:cNvSpPr>
            <a:spLocks noGrp="1"/>
          </p:cNvSpPr>
          <p:nvPr>
            <p:ph type="body" sz="quarter" idx="12"/>
          </p:nvPr>
        </p:nvSpPr>
        <p:spPr>
          <a:xfrm>
            <a:off x="554037" y="1101337"/>
            <a:ext cx="11082528" cy="5678478"/>
          </a:xfrm>
        </p:spPr>
        <p:txBody>
          <a:bodyPr vert="horz" wrap="square" lIns="0" tIns="0" rIns="0" bIns="0" rtlCol="0" anchor="t">
            <a:spAutoFit/>
          </a:bodyPr>
          <a:lstStyle/>
          <a:p>
            <a:r>
              <a:rPr lang="en-US" i="0" u="sng">
                <a:cs typeface="Arial"/>
              </a:rPr>
              <a:t>3. Recommendation: Require batch tickets for concrete pouring</a:t>
            </a:r>
          </a:p>
          <a:p>
            <a:r>
              <a:rPr lang="en-US" i="0">
                <a:cs typeface="Arial"/>
              </a:rPr>
              <a:t>Pathway:</a:t>
            </a:r>
            <a:r>
              <a:rPr lang="en-US" b="0" i="0">
                <a:cs typeface="Arial"/>
              </a:rPr>
              <a:t> </a:t>
            </a:r>
            <a:r>
              <a:rPr lang="en-US" b="0" i="0">
                <a:solidFill>
                  <a:schemeClr val="tx1"/>
                </a:solidFill>
                <a:cs typeface="Arial"/>
              </a:rPr>
              <a:t>Legislative or Regulatory Action</a:t>
            </a:r>
          </a:p>
          <a:p>
            <a:r>
              <a:rPr lang="en-US" i="0"/>
              <a:t>Details:</a:t>
            </a:r>
          </a:p>
          <a:p>
            <a:r>
              <a:rPr lang="en-US" b="0" i="0">
                <a:solidFill>
                  <a:schemeClr val="tx1"/>
                </a:solidFill>
                <a:cs typeface="Arial"/>
              </a:rPr>
              <a:t>One challenge of the pyrrhotite crisis has been how hard it is to track down the source of concrete used in residential foundations if there is a problem. Legislative or regulatory action would require a batch ticket to be submitted and stored with local building departments when a foundation is poured. </a:t>
            </a:r>
          </a:p>
          <a:p>
            <a:endParaRPr lang="en-US" i="0"/>
          </a:p>
          <a:p>
            <a:r>
              <a:rPr lang="en-US" i="0" u="sng">
                <a:cs typeface="Arial"/>
              </a:rPr>
              <a:t>4. Recommendation: Launch an education campaign on the challenge of pyrrhotite </a:t>
            </a:r>
          </a:p>
          <a:p>
            <a:r>
              <a:rPr lang="en-US" i="0">
                <a:cs typeface="Arial"/>
              </a:rPr>
              <a:t>Pathway:</a:t>
            </a:r>
            <a:r>
              <a:rPr lang="en-US" b="0" i="0">
                <a:cs typeface="Arial"/>
              </a:rPr>
              <a:t> </a:t>
            </a:r>
            <a:r>
              <a:rPr lang="en-US" b="0" i="0">
                <a:solidFill>
                  <a:schemeClr val="tx1"/>
                </a:solidFill>
                <a:cs typeface="Arial"/>
              </a:rPr>
              <a:t>Administrative Action</a:t>
            </a:r>
          </a:p>
          <a:p>
            <a:r>
              <a:rPr lang="en-US" i="0"/>
              <a:t>Details:</a:t>
            </a:r>
          </a:p>
          <a:p>
            <a:r>
              <a:rPr lang="en-US" b="0" i="0">
                <a:solidFill>
                  <a:schemeClr val="tx1"/>
                </a:solidFill>
                <a:cs typeface="Arial"/>
              </a:rPr>
              <a:t>Despite the efforts of advocates and administration officials, the pyrrhotite crisis is still not well-known among many members of the public. This can lead to costly and ineffective repair efforts, the sale of impacted homes to unsuspecting buyers, and a lack of testing that makes the crisis worse over time. The Attorney General’s Office and the Secretary of State should consider running a public service campaign to raise awareness about the challenges and what homeowners and home buyers should do, particularly highlighting the new right that home purchasers have to an inspection. The State should also have a clear webpage explaining more about the challenge of the pyrrhotite crisis</a:t>
            </a:r>
          </a:p>
          <a:p>
            <a:endParaRPr lang="en-US" i="0"/>
          </a:p>
        </p:txBody>
      </p:sp>
    </p:spTree>
    <p:extLst>
      <p:ext uri="{BB962C8B-B14F-4D97-AF65-F5344CB8AC3E}">
        <p14:creationId xmlns:p14="http://schemas.microsoft.com/office/powerpoint/2010/main" val="3223945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0D2BF-A450-5124-17D4-AC261EC78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26966-3DFC-8BAE-0EC3-9BC72FEFEC83}"/>
              </a:ext>
            </a:extLst>
          </p:cNvPr>
          <p:cNvSpPr>
            <a:spLocks noGrp="1"/>
          </p:cNvSpPr>
          <p:nvPr>
            <p:ph type="title"/>
          </p:nvPr>
        </p:nvSpPr>
        <p:spPr/>
        <p:txBody>
          <a:bodyPr/>
          <a:lstStyle/>
          <a:p>
            <a:r>
              <a:rPr lang="en-US"/>
              <a:t>Prevention Sub-Group Recommendations (3 of 3)</a:t>
            </a:r>
          </a:p>
        </p:txBody>
      </p:sp>
      <p:sp>
        <p:nvSpPr>
          <p:cNvPr id="3" name="Text Placeholder 2">
            <a:extLst>
              <a:ext uri="{FF2B5EF4-FFF2-40B4-BE49-F238E27FC236}">
                <a16:creationId xmlns:a16="http://schemas.microsoft.com/office/drawing/2014/main" id="{328FD1E7-8B0C-05B0-DDA6-59DCDF432E83}"/>
              </a:ext>
            </a:extLst>
          </p:cNvPr>
          <p:cNvSpPr>
            <a:spLocks noGrp="1"/>
          </p:cNvSpPr>
          <p:nvPr>
            <p:ph type="body" sz="quarter" idx="12"/>
          </p:nvPr>
        </p:nvSpPr>
        <p:spPr>
          <a:xfrm>
            <a:off x="554037" y="1101337"/>
            <a:ext cx="11082528" cy="1338828"/>
          </a:xfrm>
        </p:spPr>
        <p:txBody>
          <a:bodyPr vert="horz" wrap="square" lIns="0" tIns="0" rIns="0" bIns="0" rtlCol="0" anchor="t">
            <a:spAutoFit/>
          </a:bodyPr>
          <a:lstStyle/>
          <a:p>
            <a:r>
              <a:rPr lang="en-US" i="0" u="sng"/>
              <a:t>Additional topics for further discussion:</a:t>
            </a:r>
            <a:endParaRPr lang="en-US" b="0" i="0"/>
          </a:p>
          <a:p>
            <a:pPr marL="285750" indent="-285750">
              <a:buFont typeface="Arial" panose="020B0604020202020204" pitchFamily="34" charset="0"/>
              <a:buChar char="•"/>
            </a:pPr>
            <a:r>
              <a:rPr lang="en-US" i="0">
                <a:solidFill>
                  <a:schemeClr val="tx1"/>
                </a:solidFill>
                <a:cs typeface="Arial"/>
              </a:rPr>
              <a:t>Should MA invest in building out pyrrhotite testing capabilities at UMass?</a:t>
            </a:r>
          </a:p>
          <a:p>
            <a:endParaRPr lang="en-US" b="0" i="0">
              <a:solidFill>
                <a:schemeClr val="tx1"/>
              </a:solidFill>
              <a:cs typeface="Arial"/>
            </a:endParaRPr>
          </a:p>
          <a:p>
            <a:pPr marL="285750" indent="-285750">
              <a:buFont typeface="Arial" panose="020B0604020202020204" pitchFamily="34" charset="0"/>
              <a:buChar char="•"/>
            </a:pPr>
            <a:r>
              <a:rPr lang="en-US" i="0">
                <a:solidFill>
                  <a:schemeClr val="tx1"/>
                </a:solidFill>
                <a:cs typeface="Arial"/>
              </a:rPr>
              <a:t>Should there be core testing requirements for real estate sales in certain situations?</a:t>
            </a:r>
          </a:p>
        </p:txBody>
      </p:sp>
    </p:spTree>
    <p:extLst>
      <p:ext uri="{BB962C8B-B14F-4D97-AF65-F5344CB8AC3E}">
        <p14:creationId xmlns:p14="http://schemas.microsoft.com/office/powerpoint/2010/main" val="65249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850214"/>
            <a:ext cx="8181508" cy="677108"/>
          </a:xfrm>
        </p:spPr>
        <p:txBody>
          <a:bodyPr/>
          <a:lstStyle/>
          <a:p>
            <a:pPr algn="l"/>
            <a:r>
              <a:rPr lang="en-US"/>
              <a:t>Next Steps</a:t>
            </a:r>
          </a:p>
        </p:txBody>
      </p:sp>
    </p:spTree>
    <p:extLst>
      <p:ext uri="{BB962C8B-B14F-4D97-AF65-F5344CB8AC3E}">
        <p14:creationId xmlns:p14="http://schemas.microsoft.com/office/powerpoint/2010/main" val="209103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B867C3-413C-9D44-1F19-88C20CF32BA4}"/>
              </a:ext>
            </a:extLst>
          </p:cNvPr>
          <p:cNvSpPr>
            <a:spLocks noGrp="1"/>
          </p:cNvSpPr>
          <p:nvPr>
            <p:ph type="body" sz="quarter" idx="12"/>
          </p:nvPr>
        </p:nvSpPr>
        <p:spPr>
          <a:xfrm>
            <a:off x="1234958" y="1377033"/>
            <a:ext cx="9722083" cy="3385542"/>
          </a:xfrm>
        </p:spPr>
        <p:txBody>
          <a:bodyPr vert="horz" wrap="square" lIns="0" tIns="0" rIns="0" bIns="0" rtlCol="0" anchor="t">
            <a:spAutoFit/>
          </a:bodyPr>
          <a:lstStyle/>
          <a:p>
            <a:r>
              <a:rPr lang="en-US" i="0" u="sng">
                <a:solidFill>
                  <a:schemeClr val="tx1"/>
                </a:solidFill>
                <a:latin typeface="Arial"/>
                <a:cs typeface="Arial"/>
              </a:rPr>
              <a:t>Deadline:</a:t>
            </a:r>
            <a:r>
              <a:rPr lang="en-US" i="0">
                <a:solidFill>
                  <a:schemeClr val="tx1"/>
                </a:solidFill>
                <a:latin typeface="Arial"/>
                <a:cs typeface="Arial"/>
              </a:rPr>
              <a:t> March 31, 2026</a:t>
            </a:r>
          </a:p>
          <a:p>
            <a:endParaRPr lang="en-US" sz="1200" b="0" i="0">
              <a:solidFill>
                <a:schemeClr val="tx1"/>
              </a:solidFill>
              <a:latin typeface="Arial"/>
              <a:cs typeface="Arial"/>
            </a:endParaRPr>
          </a:p>
          <a:p>
            <a:r>
              <a:rPr lang="en-US" i="0" u="sng">
                <a:solidFill>
                  <a:schemeClr val="tx1"/>
                </a:solidFill>
                <a:latin typeface="Arial"/>
                <a:cs typeface="Arial"/>
              </a:rPr>
              <a:t>Meeting Cadence:</a:t>
            </a:r>
            <a:r>
              <a:rPr lang="en-US" b="0" i="0">
                <a:solidFill>
                  <a:schemeClr val="tx1"/>
                </a:solidFill>
                <a:latin typeface="Arial"/>
                <a:cs typeface="Arial"/>
              </a:rPr>
              <a:t> </a:t>
            </a:r>
          </a:p>
          <a:p>
            <a:pPr marL="285750" indent="-285750">
              <a:buFont typeface="Arial,Sans-Serif"/>
              <a:buChar char="•"/>
            </a:pPr>
            <a:r>
              <a:rPr lang="en-US" i="0">
                <a:solidFill>
                  <a:schemeClr val="tx1"/>
                </a:solidFill>
                <a:latin typeface="Arial"/>
                <a:cs typeface="Arial"/>
              </a:rPr>
              <a:t>January-February:</a:t>
            </a:r>
            <a:r>
              <a:rPr lang="en-US" b="0" i="0">
                <a:solidFill>
                  <a:schemeClr val="tx1"/>
                </a:solidFill>
                <a:latin typeface="Arial"/>
                <a:cs typeface="Arial"/>
              </a:rPr>
              <a:t> Sub-groups continue to meet and draft full report language</a:t>
            </a:r>
            <a:endParaRPr lang="en-US" b="0" i="0">
              <a:solidFill>
                <a:schemeClr val="tx1"/>
              </a:solidFill>
              <a:latin typeface="Arial"/>
            </a:endParaRPr>
          </a:p>
          <a:p>
            <a:pPr marL="285750" indent="-285750">
              <a:buFont typeface="Arial,Sans-Serif"/>
              <a:buChar char="•"/>
            </a:pPr>
            <a:r>
              <a:rPr lang="en-US" i="0">
                <a:solidFill>
                  <a:schemeClr val="tx1"/>
                </a:solidFill>
                <a:latin typeface="Arial"/>
                <a:cs typeface="Arial"/>
              </a:rPr>
              <a:t>March:</a:t>
            </a:r>
            <a:r>
              <a:rPr lang="en-US" b="0" i="0">
                <a:solidFill>
                  <a:schemeClr val="tx1"/>
                </a:solidFill>
                <a:latin typeface="Arial"/>
                <a:cs typeface="Arial"/>
              </a:rPr>
              <a:t> Review Content, refine solutions, review full draft</a:t>
            </a:r>
            <a:endParaRPr lang="en-US" b="0" i="0">
              <a:solidFill>
                <a:schemeClr val="tx1"/>
              </a:solidFill>
              <a:latin typeface="Arial"/>
            </a:endParaRPr>
          </a:p>
          <a:p>
            <a:pPr marL="285750" indent="-285750">
              <a:buFont typeface="Arial,Sans-Serif"/>
              <a:buChar char="•"/>
            </a:pPr>
            <a:r>
              <a:rPr lang="en-US" i="0">
                <a:solidFill>
                  <a:schemeClr val="tx1"/>
                </a:solidFill>
                <a:latin typeface="Arial"/>
                <a:cs typeface="Arial"/>
              </a:rPr>
              <a:t>By end of March:</a:t>
            </a:r>
            <a:r>
              <a:rPr lang="en-US" b="0" i="0">
                <a:solidFill>
                  <a:schemeClr val="tx1"/>
                </a:solidFill>
                <a:latin typeface="Arial"/>
                <a:cs typeface="Arial"/>
              </a:rPr>
              <a:t> Submit recommendations</a:t>
            </a:r>
          </a:p>
          <a:p>
            <a:pPr marL="285750" indent="-285750">
              <a:buFont typeface="Arial,Sans-Serif"/>
              <a:buChar char="•"/>
            </a:pPr>
            <a:endParaRPr lang="en-US" b="0" i="0">
              <a:solidFill>
                <a:schemeClr val="tx1"/>
              </a:solidFill>
              <a:latin typeface="Arial"/>
            </a:endParaRPr>
          </a:p>
          <a:p>
            <a:endParaRPr lang="en-US" sz="1300" b="0" i="0">
              <a:solidFill>
                <a:schemeClr val="tx1"/>
              </a:solidFill>
              <a:latin typeface="Arial"/>
            </a:endParaRPr>
          </a:p>
          <a:p>
            <a:r>
              <a:rPr lang="en-US" sz="1300" b="0" i="0">
                <a:solidFill>
                  <a:schemeClr val="tx1"/>
                </a:solidFill>
                <a:latin typeface="Arial"/>
                <a:cs typeface="Arial"/>
              </a:rPr>
              <a:t>Please note that the Commission's schedule is subject to change based on administrative and legislative requirements and directives.</a:t>
            </a:r>
            <a:endParaRPr lang="en-US" sz="1300" b="0" i="0">
              <a:solidFill>
                <a:schemeClr val="tx1"/>
              </a:solidFill>
              <a:latin typeface="Arial"/>
            </a:endParaRPr>
          </a:p>
          <a:p>
            <a:endParaRPr lang="en-US" sz="1600" b="0" i="0">
              <a:solidFill>
                <a:schemeClr val="tx1"/>
              </a:solidFill>
              <a:latin typeface="Arial"/>
            </a:endParaRPr>
          </a:p>
        </p:txBody>
      </p:sp>
      <p:sp>
        <p:nvSpPr>
          <p:cNvPr id="6" name="Title 1">
            <a:extLst>
              <a:ext uri="{FF2B5EF4-FFF2-40B4-BE49-F238E27FC236}">
                <a16:creationId xmlns:a16="http://schemas.microsoft.com/office/drawing/2014/main" id="{93283C06-E845-D7C7-E451-557859E3D512}"/>
              </a:ext>
            </a:extLst>
          </p:cNvPr>
          <p:cNvSpPr txBox="1">
            <a:spLocks/>
          </p:cNvSpPr>
          <p:nvPr/>
        </p:nvSpPr>
        <p:spPr>
          <a:xfrm>
            <a:off x="554736" y="172212"/>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r>
              <a:rPr lang="en-US" sz="2800"/>
              <a:t>Next steps</a:t>
            </a:r>
            <a:endParaRPr lang="en-US" sz="2800">
              <a:cs typeface="Arial"/>
            </a:endParaRPr>
          </a:p>
        </p:txBody>
      </p:sp>
    </p:spTree>
    <p:extLst>
      <p:ext uri="{BB962C8B-B14F-4D97-AF65-F5344CB8AC3E}">
        <p14:creationId xmlns:p14="http://schemas.microsoft.com/office/powerpoint/2010/main" val="1113953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244082282"/>
              </p:ext>
            </p:extLst>
          </p:nvPr>
        </p:nvGraphicFramePr>
        <p:xfrm>
          <a:off x="554736" y="1665442"/>
          <a:ext cx="10975979" cy="3147723"/>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035435">
                <a:tc>
                  <a:txBody>
                    <a:bodyPr/>
                    <a:lstStyle/>
                    <a:p>
                      <a:r>
                        <a:rPr lang="en-US" sz="2000" b="0" strike="noStrike">
                          <a:solidFill>
                            <a:schemeClr val="tx1"/>
                          </a:solidFill>
                        </a:rPr>
                        <a:t>Call to Order &amp; Swearing In</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035435">
                <a:tc>
                  <a:txBody>
                    <a:bodyPr/>
                    <a:lstStyle/>
                    <a:p>
                      <a:r>
                        <a:rPr lang="en-US" sz="2000" b="0" strike="noStrike">
                          <a:solidFill>
                            <a:schemeClr val="tx1"/>
                          </a:solidFill>
                        </a:rPr>
                        <a:t>Group Initial Recommendations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3 – 12</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076853">
                <a:tc>
                  <a:txBody>
                    <a:bodyPr/>
                    <a:lstStyle/>
                    <a:p>
                      <a:r>
                        <a:rPr lang="en-US" sz="2000" b="0" strike="noStrike">
                          <a:solidFill>
                            <a:schemeClr val="tx1"/>
                          </a:solidFill>
                        </a:rPr>
                        <a:t>Next Steps</a:t>
                      </a: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kern="1200" cap="none" spc="0" normalizeH="0" baseline="0" noProof="0">
                          <a:ln>
                            <a:noFill/>
                          </a:ln>
                          <a:solidFill>
                            <a:srgbClr val="000000"/>
                          </a:solidFill>
                          <a:effectLst/>
                          <a:uLnTx/>
                          <a:uFillTx/>
                          <a:latin typeface="Arial"/>
                          <a:ea typeface="+mn-ea"/>
                          <a:cs typeface="+mn-cs"/>
                        </a:rPr>
                        <a:t>13</a:t>
                      </a:r>
                      <a:r>
                        <a:rPr kumimoji="0" lang="en-US" sz="2000" b="0" i="0" u="none" strike="noStrike" kern="1200" cap="none" spc="0" normalizeH="0" baseline="0" noProof="0">
                          <a:ln>
                            <a:noFill/>
                          </a:ln>
                          <a:solidFill>
                            <a:srgbClr val="000000"/>
                          </a:solidFill>
                          <a:effectLst/>
                          <a:uLnTx/>
                          <a:uFillTx/>
                          <a:latin typeface="Arial"/>
                          <a:ea typeface="+mn-ea"/>
                          <a:cs typeface="+mn-cs"/>
                        </a:rPr>
                        <a:t> – </a:t>
                      </a:r>
                      <a:r>
                        <a:rPr lang="en-US" sz="2000" b="0" i="0" u="none" strike="noStrike" kern="1200" cap="none" spc="0" normalizeH="0" baseline="0" noProof="0">
                          <a:ln>
                            <a:noFill/>
                          </a:ln>
                          <a:solidFill>
                            <a:srgbClr val="000000"/>
                          </a:solidFill>
                          <a:effectLst/>
                          <a:uLnTx/>
                          <a:uFillTx/>
                          <a:latin typeface="Arial"/>
                          <a:ea typeface="+mn-ea"/>
                          <a:cs typeface="+mn-cs"/>
                        </a:rPr>
                        <a:t>14</a:t>
                      </a:r>
                      <a:endParaRPr kumimoji="0" lang="en-US" sz="2000" b="0" i="0" u="none" strike="noStrike" kern="1200" cap="none" spc="0" normalizeH="0" baseline="0" noProof="0">
                        <a:ln>
                          <a:noFill/>
                        </a:ln>
                        <a:solidFill>
                          <a:srgbClr val="000000"/>
                        </a:solidFill>
                        <a:effectLst/>
                        <a:uLnTx/>
                        <a:uFillTx/>
                        <a:latin typeface="Arial"/>
                        <a:ea typeface="+mn-ea"/>
                        <a:cs typeface="+mn-cs"/>
                      </a:endParaRPr>
                    </a:p>
                  </a:txBody>
                  <a:tcPr marL="86141" marR="86141" marT="38604" marB="3860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554736" y="172212"/>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518195"/>
            <a:ext cx="8181508" cy="1354217"/>
          </a:xfrm>
        </p:spPr>
        <p:txBody>
          <a:bodyPr/>
          <a:lstStyle/>
          <a:p>
            <a:pPr algn="l"/>
            <a:r>
              <a:rPr lang="en-US"/>
              <a:t>Group Initial Recommendations</a:t>
            </a:r>
            <a:endParaRPr lang="en-US" sz="2000"/>
          </a:p>
        </p:txBody>
      </p:sp>
      <p:sp>
        <p:nvSpPr>
          <p:cNvPr id="3" name="TextBox 2">
            <a:extLst>
              <a:ext uri="{FF2B5EF4-FFF2-40B4-BE49-F238E27FC236}">
                <a16:creationId xmlns:a16="http://schemas.microsoft.com/office/drawing/2014/main" id="{2C0DF579-765F-C1DF-8351-A80D7C35D6DC}"/>
              </a:ext>
            </a:extLst>
          </p:cNvPr>
          <p:cNvSpPr txBox="1"/>
          <p:nvPr/>
        </p:nvSpPr>
        <p:spPr>
          <a:xfrm>
            <a:off x="3048000" y="3711388"/>
            <a:ext cx="6472518" cy="35858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5D180-ADAA-69FC-487A-F0A13163D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3FD3D2-2DFA-4E47-CADE-DF5C81B1F058}"/>
              </a:ext>
            </a:extLst>
          </p:cNvPr>
          <p:cNvSpPr>
            <a:spLocks noGrp="1"/>
          </p:cNvSpPr>
          <p:nvPr>
            <p:ph type="title"/>
          </p:nvPr>
        </p:nvSpPr>
        <p:spPr/>
        <p:txBody>
          <a:bodyPr/>
          <a:lstStyle/>
          <a:p>
            <a:r>
              <a:rPr lang="en-US"/>
              <a:t>Lending Sub-Group</a:t>
            </a:r>
          </a:p>
        </p:txBody>
      </p:sp>
      <p:sp>
        <p:nvSpPr>
          <p:cNvPr id="3" name="Text Placeholder 2">
            <a:extLst>
              <a:ext uri="{FF2B5EF4-FFF2-40B4-BE49-F238E27FC236}">
                <a16:creationId xmlns:a16="http://schemas.microsoft.com/office/drawing/2014/main" id="{F6F3788B-44CF-C3FD-E3A6-4AC14DB9AEF1}"/>
              </a:ext>
            </a:extLst>
          </p:cNvPr>
          <p:cNvSpPr>
            <a:spLocks noGrp="1"/>
          </p:cNvSpPr>
          <p:nvPr>
            <p:ph type="body" sz="quarter" idx="12"/>
          </p:nvPr>
        </p:nvSpPr>
        <p:spPr>
          <a:xfrm>
            <a:off x="554037" y="1101337"/>
            <a:ext cx="11082528" cy="2400657"/>
          </a:xfrm>
        </p:spPr>
        <p:txBody>
          <a:bodyPr vert="horz" wrap="square" lIns="0" tIns="0" rIns="0" bIns="0" rtlCol="0" anchor="t">
            <a:spAutoFit/>
          </a:bodyPr>
          <a:lstStyle/>
          <a:p>
            <a:r>
              <a:rPr lang="en-US" i="0" u="sng"/>
              <a:t>Membership:</a:t>
            </a:r>
          </a:p>
          <a:p>
            <a:pPr fontAlgn="base"/>
            <a:r>
              <a:rPr lang="en-US" b="0" i="0">
                <a:solidFill>
                  <a:schemeClr val="tx1"/>
                </a:solidFill>
                <a:cs typeface="Arial"/>
              </a:rPr>
              <a:t>Darryl Caffee, Treasurer of the Board, MA Mortgage Bankers Association </a:t>
            </a:r>
          </a:p>
          <a:p>
            <a:pPr fontAlgn="base"/>
            <a:r>
              <a:rPr lang="en-US" b="0" i="0">
                <a:solidFill>
                  <a:schemeClr val="tx1"/>
                </a:solidFill>
                <a:cs typeface="Arial"/>
              </a:rPr>
              <a:t>Kevin Cuff, Deputy Commissioner for Mortgage Supervision, Division of Banks </a:t>
            </a:r>
          </a:p>
          <a:p>
            <a:endParaRPr lang="en-US" i="0"/>
          </a:p>
          <a:p>
            <a:r>
              <a:rPr lang="en-US" i="0" u="sng"/>
              <a:t>Engagement process:</a:t>
            </a:r>
          </a:p>
          <a:p>
            <a:r>
              <a:rPr lang="en-US" b="0" i="0">
                <a:solidFill>
                  <a:schemeClr val="tx1"/>
                </a:solidFill>
                <a:cs typeface="Arial"/>
              </a:rPr>
              <a:t>Met three times as a group between November and January</a:t>
            </a:r>
          </a:p>
          <a:p>
            <a:r>
              <a:rPr lang="en-US" b="0" i="0">
                <a:solidFill>
                  <a:schemeClr val="tx1"/>
                </a:solidFill>
                <a:cs typeface="Arial"/>
              </a:rPr>
              <a:t>Engaged informally with external stakeholders</a:t>
            </a:r>
          </a:p>
        </p:txBody>
      </p:sp>
    </p:spTree>
    <p:extLst>
      <p:ext uri="{BB962C8B-B14F-4D97-AF65-F5344CB8AC3E}">
        <p14:creationId xmlns:p14="http://schemas.microsoft.com/office/powerpoint/2010/main" val="388957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B22C-5058-9B0A-4D69-018B33F71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5A7C3-29D7-F9F4-7AC2-BF3B1E4DBF3F}"/>
              </a:ext>
            </a:extLst>
          </p:cNvPr>
          <p:cNvSpPr>
            <a:spLocks noGrp="1"/>
          </p:cNvSpPr>
          <p:nvPr>
            <p:ph type="title"/>
          </p:nvPr>
        </p:nvSpPr>
        <p:spPr/>
        <p:txBody>
          <a:bodyPr/>
          <a:lstStyle/>
          <a:p>
            <a:r>
              <a:rPr lang="en-US"/>
              <a:t>Lending Sub-Group Recommendations</a:t>
            </a:r>
          </a:p>
        </p:txBody>
      </p:sp>
      <p:sp>
        <p:nvSpPr>
          <p:cNvPr id="3" name="Text Placeholder 2">
            <a:extLst>
              <a:ext uri="{FF2B5EF4-FFF2-40B4-BE49-F238E27FC236}">
                <a16:creationId xmlns:a16="http://schemas.microsoft.com/office/drawing/2014/main" id="{D1D8F67C-762F-3043-B897-E3BC152EB729}"/>
              </a:ext>
            </a:extLst>
          </p:cNvPr>
          <p:cNvSpPr>
            <a:spLocks noGrp="1"/>
          </p:cNvSpPr>
          <p:nvPr>
            <p:ph type="body" sz="quarter" idx="12"/>
          </p:nvPr>
        </p:nvSpPr>
        <p:spPr>
          <a:xfrm>
            <a:off x="554037" y="1101337"/>
            <a:ext cx="11082528" cy="5124480"/>
          </a:xfrm>
        </p:spPr>
        <p:txBody>
          <a:bodyPr vert="horz" wrap="square" lIns="0" tIns="0" rIns="0" bIns="0" rtlCol="0" anchor="t">
            <a:spAutoFit/>
          </a:bodyPr>
          <a:lstStyle/>
          <a:p>
            <a:r>
              <a:rPr lang="en-US" i="0" u="sng">
                <a:cs typeface="Arial"/>
              </a:rPr>
              <a:t>1. Recommendation: Develop a </a:t>
            </a:r>
            <a:r>
              <a:rPr lang="en-US" i="0" u="sng" err="1">
                <a:cs typeface="Arial"/>
              </a:rPr>
              <a:t>MassHousing</a:t>
            </a:r>
            <a:r>
              <a:rPr lang="en-US" i="0" u="sng">
                <a:cs typeface="Arial"/>
              </a:rPr>
              <a:t>-based lending program</a:t>
            </a:r>
          </a:p>
          <a:p>
            <a:r>
              <a:rPr lang="en-US" i="0">
                <a:cs typeface="Arial"/>
              </a:rPr>
              <a:t>Pathway:</a:t>
            </a:r>
            <a:r>
              <a:rPr lang="en-US" b="0" i="0">
                <a:cs typeface="Arial"/>
              </a:rPr>
              <a:t> </a:t>
            </a:r>
            <a:r>
              <a:rPr lang="en-US" b="0" i="0">
                <a:solidFill>
                  <a:schemeClr val="tx1"/>
                </a:solidFill>
                <a:cs typeface="Arial"/>
              </a:rPr>
              <a:t>Legislative or Administrative Action</a:t>
            </a:r>
          </a:p>
          <a:p>
            <a:endParaRPr lang="en-US" b="0" i="0"/>
          </a:p>
          <a:p>
            <a:r>
              <a:rPr lang="en-US" i="0"/>
              <a:t>Details:</a:t>
            </a:r>
          </a:p>
          <a:p>
            <a:r>
              <a:rPr lang="en-US" b="0" i="0">
                <a:solidFill>
                  <a:schemeClr val="tx1"/>
                </a:solidFill>
                <a:cs typeface="Arial"/>
              </a:rPr>
              <a:t>A loan program is important as a supplementary product for services not covered by a remediation program such as fixing driveways, lawns, and other repairs required from replacing the foundation. CT currently offers up to $75,000 in loans over 20 years for homeowners approved by CFSIC. </a:t>
            </a:r>
          </a:p>
          <a:p>
            <a:endParaRPr lang="en-US" b="0" i="0">
              <a:solidFill>
                <a:schemeClr val="tx1"/>
              </a:solidFill>
            </a:endParaRPr>
          </a:p>
          <a:p>
            <a:r>
              <a:rPr lang="en-US" b="0" i="0">
                <a:solidFill>
                  <a:schemeClr val="tx1"/>
                </a:solidFill>
                <a:cs typeface="Arial"/>
              </a:rPr>
              <a:t>After considering a range of program options and implementers, the working group currently believes that </a:t>
            </a:r>
            <a:r>
              <a:rPr lang="en-US" b="0" i="0" err="1">
                <a:solidFill>
                  <a:schemeClr val="tx1"/>
                </a:solidFill>
                <a:cs typeface="Arial"/>
              </a:rPr>
              <a:t>MassHousing</a:t>
            </a:r>
            <a:r>
              <a:rPr lang="en-US" b="0" i="0">
                <a:solidFill>
                  <a:schemeClr val="tx1"/>
                </a:solidFill>
                <a:cs typeface="Arial"/>
              </a:rPr>
              <a:t> would be the best entity to implement a program of this type in MA, either through an expansion of the Home Improvement Loan Program or through a new program. Additional work is needed to determine the administrative cost, funding capacity needed, and other authorizations required. </a:t>
            </a:r>
          </a:p>
          <a:p>
            <a:endParaRPr lang="en-US" b="0" i="0">
              <a:solidFill>
                <a:schemeClr val="tx1"/>
              </a:solidFill>
            </a:endParaRPr>
          </a:p>
          <a:p>
            <a:r>
              <a:rPr lang="en-US" b="0" i="0">
                <a:solidFill>
                  <a:schemeClr val="tx1"/>
                </a:solidFill>
                <a:cs typeface="Arial"/>
              </a:rPr>
              <a:t>The working group is also still considering additional lending programs and vehicles, including ways to enhance programs available today: FHA 203K and HELOC/</a:t>
            </a:r>
            <a:r>
              <a:rPr lang="en-US" b="0" i="0" err="1">
                <a:solidFill>
                  <a:schemeClr val="tx1"/>
                </a:solidFill>
                <a:cs typeface="Arial"/>
              </a:rPr>
              <a:t>HELoans</a:t>
            </a:r>
            <a:r>
              <a:rPr lang="en-US" b="0" i="0">
                <a:solidFill>
                  <a:schemeClr val="tx1"/>
                </a:solidFill>
                <a:cs typeface="Arial"/>
              </a:rPr>
              <a:t> </a:t>
            </a:r>
          </a:p>
          <a:p>
            <a:endParaRPr lang="en-US" i="0"/>
          </a:p>
        </p:txBody>
      </p:sp>
    </p:spTree>
    <p:extLst>
      <p:ext uri="{BB962C8B-B14F-4D97-AF65-F5344CB8AC3E}">
        <p14:creationId xmlns:p14="http://schemas.microsoft.com/office/powerpoint/2010/main" val="31294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940A-8275-14E7-8C34-C094690E1AA5}"/>
              </a:ext>
            </a:extLst>
          </p:cNvPr>
          <p:cNvSpPr>
            <a:spLocks noGrp="1"/>
          </p:cNvSpPr>
          <p:nvPr>
            <p:ph type="title"/>
          </p:nvPr>
        </p:nvSpPr>
        <p:spPr/>
        <p:txBody>
          <a:bodyPr/>
          <a:lstStyle/>
          <a:p>
            <a:r>
              <a:rPr lang="en-US"/>
              <a:t>Remediation Sub-Group</a:t>
            </a:r>
          </a:p>
        </p:txBody>
      </p:sp>
      <p:sp>
        <p:nvSpPr>
          <p:cNvPr id="3" name="Text Placeholder 2">
            <a:extLst>
              <a:ext uri="{FF2B5EF4-FFF2-40B4-BE49-F238E27FC236}">
                <a16:creationId xmlns:a16="http://schemas.microsoft.com/office/drawing/2014/main" id="{63B0F3B1-15EF-47D4-DE66-667A527C986B}"/>
              </a:ext>
            </a:extLst>
          </p:cNvPr>
          <p:cNvSpPr>
            <a:spLocks noGrp="1"/>
          </p:cNvSpPr>
          <p:nvPr>
            <p:ph type="body" sz="quarter" idx="12"/>
          </p:nvPr>
        </p:nvSpPr>
        <p:spPr>
          <a:xfrm>
            <a:off x="554037" y="1101337"/>
            <a:ext cx="11082528" cy="3816429"/>
          </a:xfrm>
        </p:spPr>
        <p:txBody>
          <a:bodyPr vert="horz" wrap="square" lIns="0" tIns="0" rIns="0" bIns="0" rtlCol="0" anchor="t">
            <a:spAutoFit/>
          </a:bodyPr>
          <a:lstStyle/>
          <a:p>
            <a:r>
              <a:rPr lang="en-US" i="0" u="sng"/>
              <a:t>Membership:</a:t>
            </a:r>
          </a:p>
          <a:p>
            <a:pPr fontAlgn="base"/>
            <a:r>
              <a:rPr lang="en-US" b="0" i="0">
                <a:solidFill>
                  <a:schemeClr val="tx1"/>
                </a:solidFill>
                <a:cs typeface="Arial"/>
              </a:rPr>
              <a:t>Lisa Sears, Deputy Chief of the Policy and Government Affairs Division, Attorney General's Office  </a:t>
            </a:r>
          </a:p>
          <a:p>
            <a:pPr fontAlgn="base"/>
            <a:r>
              <a:rPr lang="en-US" b="0" i="0">
                <a:solidFill>
                  <a:schemeClr val="tx1"/>
                </a:solidFill>
                <a:cs typeface="Arial"/>
              </a:rPr>
              <a:t>Jackie Horigan, Deputy Commissioner, Division of Insurance </a:t>
            </a:r>
          </a:p>
          <a:p>
            <a:pPr fontAlgn="base"/>
            <a:r>
              <a:rPr lang="en-US" b="0" i="0">
                <a:solidFill>
                  <a:schemeClr val="tx1"/>
                </a:solidFill>
                <a:cs typeface="Arial"/>
              </a:rPr>
              <a:t>Peter Durant, Senator </a:t>
            </a:r>
          </a:p>
          <a:p>
            <a:pPr fontAlgn="base"/>
            <a:r>
              <a:rPr lang="en-US" b="0" i="0">
                <a:solidFill>
                  <a:schemeClr val="tx1"/>
                </a:solidFill>
                <a:cs typeface="Arial"/>
              </a:rPr>
              <a:t>Michelle Loglisci, Community Advocate, MA Residents Against Crumbling Foundations </a:t>
            </a:r>
          </a:p>
          <a:p>
            <a:pPr fontAlgn="base"/>
            <a:r>
              <a:rPr lang="en-US" b="0" i="0">
                <a:solidFill>
                  <a:schemeClr val="tx1"/>
                </a:solidFill>
                <a:cs typeface="Arial"/>
              </a:rPr>
              <a:t>Karen Riani, Community Advocate, MA Residents Against Crumbling Foundations </a:t>
            </a:r>
          </a:p>
          <a:p>
            <a:pPr fontAlgn="base"/>
            <a:r>
              <a:rPr lang="en-US" b="0" i="0">
                <a:solidFill>
                  <a:schemeClr val="tx1"/>
                </a:solidFill>
                <a:cs typeface="Arial"/>
              </a:rPr>
              <a:t>Christopher Stark, President, MA Insurance Federation </a:t>
            </a:r>
          </a:p>
          <a:p>
            <a:endParaRPr lang="en-US" i="0"/>
          </a:p>
          <a:p>
            <a:r>
              <a:rPr lang="en-US" i="0" u="sng"/>
              <a:t>Engagement process:</a:t>
            </a:r>
          </a:p>
          <a:p>
            <a:r>
              <a:rPr lang="en-US" b="0" i="0">
                <a:solidFill>
                  <a:schemeClr val="tx1"/>
                </a:solidFill>
                <a:cs typeface="Arial"/>
              </a:rPr>
              <a:t>Met three times as a group between November and January</a:t>
            </a:r>
          </a:p>
          <a:p>
            <a:r>
              <a:rPr lang="en-US" b="0" i="0">
                <a:solidFill>
                  <a:schemeClr val="tx1"/>
                </a:solidFill>
                <a:cs typeface="Arial"/>
              </a:rPr>
              <a:t>Met with CFSIC administrators Michael Maglaras and Terri Templeton</a:t>
            </a:r>
          </a:p>
        </p:txBody>
      </p:sp>
    </p:spTree>
    <p:extLst>
      <p:ext uri="{BB962C8B-B14F-4D97-AF65-F5344CB8AC3E}">
        <p14:creationId xmlns:p14="http://schemas.microsoft.com/office/powerpoint/2010/main" val="344326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3B0C-24EA-0E11-C7AA-79D0543281DB}"/>
              </a:ext>
            </a:extLst>
          </p:cNvPr>
          <p:cNvSpPr>
            <a:spLocks noGrp="1"/>
          </p:cNvSpPr>
          <p:nvPr>
            <p:ph type="title"/>
          </p:nvPr>
        </p:nvSpPr>
        <p:spPr/>
        <p:txBody>
          <a:bodyPr/>
          <a:lstStyle/>
          <a:p>
            <a:r>
              <a:rPr lang="en-US"/>
              <a:t>Remediation Sub-Group Recommendations – Entity to Use</a:t>
            </a:r>
          </a:p>
        </p:txBody>
      </p:sp>
      <p:sp>
        <p:nvSpPr>
          <p:cNvPr id="3" name="Text Placeholder 2">
            <a:extLst>
              <a:ext uri="{FF2B5EF4-FFF2-40B4-BE49-F238E27FC236}">
                <a16:creationId xmlns:a16="http://schemas.microsoft.com/office/drawing/2014/main" id="{506925CF-7CA1-C62A-26EC-07B3B1CC1980}"/>
              </a:ext>
            </a:extLst>
          </p:cNvPr>
          <p:cNvSpPr>
            <a:spLocks noGrp="1"/>
          </p:cNvSpPr>
          <p:nvPr>
            <p:ph type="body" sz="quarter" idx="12"/>
          </p:nvPr>
        </p:nvSpPr>
        <p:spPr>
          <a:xfrm>
            <a:off x="554037" y="1101337"/>
            <a:ext cx="11082528" cy="5170646"/>
          </a:xfrm>
        </p:spPr>
        <p:txBody>
          <a:bodyPr vert="horz" wrap="square" lIns="0" tIns="0" rIns="0" bIns="0" rtlCol="0" anchor="t">
            <a:spAutoFit/>
          </a:bodyPr>
          <a:lstStyle/>
          <a:p>
            <a:r>
              <a:rPr lang="en-US" i="0" u="sng">
                <a:cs typeface="Arial"/>
              </a:rPr>
              <a:t>Recommendation: Develop a parallel captive insurance product to CFSIC for MA.</a:t>
            </a:r>
          </a:p>
          <a:p>
            <a:r>
              <a:rPr lang="en-US" i="0">
                <a:cs typeface="Arial"/>
              </a:rPr>
              <a:t>Pathway:</a:t>
            </a:r>
            <a:r>
              <a:rPr lang="en-US" b="0" i="0">
                <a:cs typeface="Arial"/>
              </a:rPr>
              <a:t> </a:t>
            </a:r>
            <a:r>
              <a:rPr lang="en-US" b="0" i="0">
                <a:solidFill>
                  <a:schemeClr val="tx1"/>
                </a:solidFill>
                <a:cs typeface="Arial"/>
              </a:rPr>
              <a:t>Legislative Action</a:t>
            </a:r>
          </a:p>
          <a:p>
            <a:r>
              <a:rPr lang="en-US" i="0">
                <a:cs typeface="Arial"/>
              </a:rPr>
              <a:t>The group has examined three main pathways for developing a remediation program for impacted homeowners:</a:t>
            </a:r>
          </a:p>
          <a:p>
            <a:pPr marL="285750" indent="-285750">
              <a:buFont typeface="Arial" panose="020B0604020202020204" pitchFamily="34" charset="0"/>
              <a:buChar char="•"/>
            </a:pPr>
            <a:r>
              <a:rPr lang="en-US" i="0">
                <a:cs typeface="Arial"/>
              </a:rPr>
              <a:t>Reform CFSIC so that it can also serve MA.</a:t>
            </a:r>
            <a:r>
              <a:rPr lang="en-US" b="0" i="0">
                <a:cs typeface="Arial"/>
              </a:rPr>
              <a:t> </a:t>
            </a:r>
            <a:r>
              <a:rPr lang="en-US" b="0" i="0">
                <a:solidFill>
                  <a:schemeClr val="tx1"/>
                </a:solidFill>
                <a:cs typeface="Arial"/>
              </a:rPr>
              <a:t>Add MA board members and keep funds separate. While this could work in theory, it would require CT changing its statute. Both states might also prefer full control of their boards rather than having a joint board.</a:t>
            </a:r>
          </a:p>
          <a:p>
            <a:pPr marL="285750" indent="-285750">
              <a:buFont typeface="Arial" panose="020B0604020202020204" pitchFamily="34" charset="0"/>
              <a:buChar char="•"/>
            </a:pPr>
            <a:r>
              <a:rPr lang="en-US" i="0">
                <a:cs typeface="Arial"/>
              </a:rPr>
              <a:t>Develop a new MA-based entity from scratch. </a:t>
            </a:r>
            <a:r>
              <a:rPr lang="en-US" b="0" i="0">
                <a:solidFill>
                  <a:schemeClr val="tx1"/>
                </a:solidFill>
                <a:cs typeface="Arial"/>
              </a:rPr>
              <a:t>An entity could be created in MA to implement a program inspired by CT. This would either require MA to pass captive-enabling legislation or to develop a different approach to implementing the program. Because it is creating something from scratch, this would likely take several years to become operational.</a:t>
            </a:r>
            <a:endParaRPr lang="en-US" i="0">
              <a:solidFill>
                <a:schemeClr val="tx1"/>
              </a:solidFill>
              <a:cs typeface="Arial"/>
            </a:endParaRPr>
          </a:p>
          <a:p>
            <a:pPr marL="285750" indent="-285750">
              <a:buFont typeface="Arial" panose="020B0604020202020204" pitchFamily="34" charset="0"/>
              <a:buChar char="•"/>
            </a:pPr>
            <a:r>
              <a:rPr lang="en-US" i="0">
                <a:cs typeface="Arial"/>
              </a:rPr>
              <a:t>Develop a MA-specific captive incorporated in CT (currently recommended). </a:t>
            </a:r>
            <a:r>
              <a:rPr lang="en-US" b="0" i="0">
                <a:solidFill>
                  <a:schemeClr val="tx1"/>
                </a:solidFill>
                <a:cs typeface="Arial"/>
              </a:rPr>
              <a:t>MA could approve the creation of a new entity registered with the CT Insurance Department but fully controlled by a MA board with MA legislative oversight. This entity could license the materials and approach, and even use the same consultants as CFSIC, but operate as its own distinct entity. This would allow the group to start operating quite quickly and to replicate the model that CT has fine-tuned over the years. </a:t>
            </a:r>
            <a:endParaRPr lang="en-US" i="0">
              <a:solidFill>
                <a:schemeClr val="tx1"/>
              </a:solidFill>
              <a:cs typeface="Arial"/>
            </a:endParaRPr>
          </a:p>
          <a:p>
            <a:pPr marL="285750" indent="-285750">
              <a:buFont typeface="Arial" panose="020B0604020202020204" pitchFamily="34" charset="0"/>
              <a:buChar char="•"/>
            </a:pPr>
            <a:endParaRPr lang="en-US" b="0" i="0"/>
          </a:p>
        </p:txBody>
      </p:sp>
    </p:spTree>
    <p:extLst>
      <p:ext uri="{BB962C8B-B14F-4D97-AF65-F5344CB8AC3E}">
        <p14:creationId xmlns:p14="http://schemas.microsoft.com/office/powerpoint/2010/main" val="230488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4E294-441A-A8FC-9B04-C9D4075E5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F7A40-04EB-D26B-0FA0-828FF7C5591B}"/>
              </a:ext>
            </a:extLst>
          </p:cNvPr>
          <p:cNvSpPr>
            <a:spLocks noGrp="1"/>
          </p:cNvSpPr>
          <p:nvPr>
            <p:ph type="title"/>
          </p:nvPr>
        </p:nvSpPr>
        <p:spPr/>
        <p:txBody>
          <a:bodyPr/>
          <a:lstStyle/>
          <a:p>
            <a:r>
              <a:rPr lang="en-US"/>
              <a:t>Remediation Sub-Group Recommendations – Financials and Timing</a:t>
            </a:r>
          </a:p>
        </p:txBody>
      </p:sp>
      <p:sp>
        <p:nvSpPr>
          <p:cNvPr id="3" name="Text Placeholder 2">
            <a:extLst>
              <a:ext uri="{FF2B5EF4-FFF2-40B4-BE49-F238E27FC236}">
                <a16:creationId xmlns:a16="http://schemas.microsoft.com/office/drawing/2014/main" id="{785C0D0E-0DD8-CE1D-9DD0-F769402F5082}"/>
              </a:ext>
            </a:extLst>
          </p:cNvPr>
          <p:cNvSpPr>
            <a:spLocks noGrp="1"/>
          </p:cNvSpPr>
          <p:nvPr>
            <p:ph type="body" sz="quarter" idx="12"/>
          </p:nvPr>
        </p:nvSpPr>
        <p:spPr>
          <a:xfrm>
            <a:off x="554037" y="1101337"/>
            <a:ext cx="11082528" cy="4139595"/>
          </a:xfrm>
        </p:spPr>
        <p:txBody>
          <a:bodyPr vert="horz" wrap="square" lIns="0" tIns="0" rIns="0" bIns="0" rtlCol="0" anchor="t">
            <a:spAutoFit/>
          </a:bodyPr>
          <a:lstStyle/>
          <a:p>
            <a:r>
              <a:rPr lang="en-US" i="0"/>
              <a:t>Financing approach for discussion:</a:t>
            </a:r>
          </a:p>
          <a:p>
            <a:pPr marL="285750" indent="-285750">
              <a:buFont typeface="Arial" panose="020B0604020202020204" pitchFamily="34" charset="0"/>
              <a:buChar char="•"/>
            </a:pPr>
            <a:r>
              <a:rPr lang="en-US" b="0" i="0">
                <a:solidFill>
                  <a:schemeClr val="tx1"/>
                </a:solidFill>
                <a:cs typeface="Arial"/>
              </a:rPr>
              <a:t>The scope of this crisis has increased significantly since the 2019 Special Commission Report. At the time, only 14 towns were known to be impacted. MRACF has identified 51 impacted cities and towns</a:t>
            </a:r>
          </a:p>
          <a:p>
            <a:pPr marL="285750" indent="-285750">
              <a:buFont typeface="Arial" panose="020B0604020202020204" pitchFamily="34" charset="0"/>
              <a:buChar char="•"/>
            </a:pPr>
            <a:r>
              <a:rPr lang="en-US" b="0" i="0">
                <a:solidFill>
                  <a:schemeClr val="tx1"/>
                </a:solidFill>
                <a:cs typeface="Arial"/>
              </a:rPr>
              <a:t>Connecticut has authorized more than $300M in bonds and spent more than $170M to remediate over 1,200 homes</a:t>
            </a:r>
          </a:p>
          <a:p>
            <a:pPr marL="285750" indent="-285750">
              <a:buFont typeface="Arial" panose="020B0604020202020204" pitchFamily="34" charset="0"/>
              <a:buChar char="•"/>
            </a:pPr>
            <a:r>
              <a:rPr lang="en-US" b="0" i="0">
                <a:solidFill>
                  <a:schemeClr val="tx1"/>
                </a:solidFill>
                <a:cs typeface="Arial"/>
              </a:rPr>
              <a:t>At least 3 other sources of aggregate containing pyrrhotite have been identified as impacting MA homes</a:t>
            </a:r>
          </a:p>
          <a:p>
            <a:pPr marL="285750" indent="-285750">
              <a:buFont typeface="Arial" panose="020B0604020202020204" pitchFamily="34" charset="0"/>
              <a:buChar char="•"/>
            </a:pPr>
            <a:r>
              <a:rPr lang="en-US" b="0" i="0">
                <a:solidFill>
                  <a:schemeClr val="tx1"/>
                </a:solidFill>
                <a:cs typeface="Arial"/>
              </a:rPr>
              <a:t>The sub-group recommends allocating $100M for this work over five years, with $40M allocated in the first year and $20M in each subsequent year</a:t>
            </a:r>
          </a:p>
          <a:p>
            <a:r>
              <a:rPr lang="en-US" i="0"/>
              <a:t>Sources of funds:</a:t>
            </a:r>
          </a:p>
          <a:p>
            <a:pPr marL="285750" indent="-285750">
              <a:buFont typeface="Arial" panose="020B0604020202020204" pitchFamily="34" charset="0"/>
              <a:buChar char="•"/>
            </a:pPr>
            <a:r>
              <a:rPr lang="en-US" b="0" i="0">
                <a:solidFill>
                  <a:schemeClr val="tx1"/>
                </a:solidFill>
                <a:cs typeface="Arial"/>
              </a:rPr>
              <a:t>The sources of funds for Connecticut include a $12/year surcharge for every homeowner’s policy in the state through 2031, $300M in bond authorizations, and $2M/year from HUD to specifically supplement and support low-income homeowners. Large CT home insurance providers have also contributed to the fund</a:t>
            </a:r>
          </a:p>
          <a:p>
            <a:pPr marL="285750" indent="-285750">
              <a:buFont typeface="Arial" panose="020B0604020202020204" pitchFamily="34" charset="0"/>
              <a:buChar char="•"/>
            </a:pPr>
            <a:r>
              <a:rPr lang="en-US" b="0" i="0">
                <a:solidFill>
                  <a:schemeClr val="tx1"/>
                </a:solidFill>
                <a:cs typeface="Arial"/>
              </a:rPr>
              <a:t>The sub-group is still working through the best sources of funding for a MA-based program</a:t>
            </a:r>
          </a:p>
        </p:txBody>
      </p:sp>
    </p:spTree>
    <p:extLst>
      <p:ext uri="{BB962C8B-B14F-4D97-AF65-F5344CB8AC3E}">
        <p14:creationId xmlns:p14="http://schemas.microsoft.com/office/powerpoint/2010/main" val="256303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284C0-923C-FEA2-AF64-2D127A3D2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895A6-8A9D-A2DC-EE8E-7783AF6F8DCB}"/>
              </a:ext>
            </a:extLst>
          </p:cNvPr>
          <p:cNvSpPr>
            <a:spLocks noGrp="1"/>
          </p:cNvSpPr>
          <p:nvPr>
            <p:ph type="title"/>
          </p:nvPr>
        </p:nvSpPr>
        <p:spPr/>
        <p:txBody>
          <a:bodyPr/>
          <a:lstStyle/>
          <a:p>
            <a:r>
              <a:rPr lang="en-US"/>
              <a:t>Prevention Sub-Group</a:t>
            </a:r>
          </a:p>
        </p:txBody>
      </p:sp>
      <p:sp>
        <p:nvSpPr>
          <p:cNvPr id="3" name="Text Placeholder 2">
            <a:extLst>
              <a:ext uri="{FF2B5EF4-FFF2-40B4-BE49-F238E27FC236}">
                <a16:creationId xmlns:a16="http://schemas.microsoft.com/office/drawing/2014/main" id="{D5199124-517C-48FE-0646-046D2E527491}"/>
              </a:ext>
            </a:extLst>
          </p:cNvPr>
          <p:cNvSpPr>
            <a:spLocks noGrp="1"/>
          </p:cNvSpPr>
          <p:nvPr>
            <p:ph type="body" sz="quarter" idx="12"/>
          </p:nvPr>
        </p:nvSpPr>
        <p:spPr>
          <a:xfrm>
            <a:off x="554037" y="1101337"/>
            <a:ext cx="11082528" cy="3739485"/>
          </a:xfrm>
        </p:spPr>
        <p:txBody>
          <a:bodyPr vert="horz" wrap="square" lIns="0" tIns="0" rIns="0" bIns="0" rtlCol="0" anchor="t">
            <a:spAutoFit/>
          </a:bodyPr>
          <a:lstStyle/>
          <a:p>
            <a:r>
              <a:rPr lang="en-US" i="0" u="sng"/>
              <a:t>Membership:</a:t>
            </a:r>
          </a:p>
          <a:p>
            <a:pPr fontAlgn="base"/>
            <a:r>
              <a:rPr lang="en-US" b="0" i="0">
                <a:solidFill>
                  <a:schemeClr val="tx1"/>
                </a:solidFill>
                <a:cs typeface="Arial"/>
              </a:rPr>
              <a:t>Jason Robertson, Director of Research &amp; Materials, Department of Transportation </a:t>
            </a:r>
          </a:p>
          <a:p>
            <a:pPr fontAlgn="base"/>
            <a:r>
              <a:rPr lang="en-US" b="0" i="0">
                <a:solidFill>
                  <a:schemeClr val="tx1"/>
                </a:solidFill>
                <a:cs typeface="Arial"/>
              </a:rPr>
              <a:t>Ross Seavey, Chief of Building, Engineering, &amp; Trade Inspections, Massachusetts Division of Occupational Licensure </a:t>
            </a:r>
          </a:p>
          <a:p>
            <a:pPr fontAlgn="base"/>
            <a:r>
              <a:rPr lang="en-US" b="0" i="0">
                <a:solidFill>
                  <a:schemeClr val="tx1"/>
                </a:solidFill>
                <a:cs typeface="Arial"/>
              </a:rPr>
              <a:t>Michelle Loglisci, Community Advocate, MA Residents Against Crumbling Foundations </a:t>
            </a:r>
          </a:p>
          <a:p>
            <a:pPr fontAlgn="base"/>
            <a:r>
              <a:rPr lang="en-US" b="0" i="0">
                <a:solidFill>
                  <a:schemeClr val="tx1"/>
                </a:solidFill>
                <a:cs typeface="Arial"/>
              </a:rPr>
              <a:t>Karen Riani, Community Advocate, MA Residents Against Crumbling Foundations </a:t>
            </a:r>
          </a:p>
          <a:p>
            <a:pPr fontAlgn="base"/>
            <a:r>
              <a:rPr lang="en-US" b="0" i="0">
                <a:solidFill>
                  <a:schemeClr val="tx1"/>
                </a:solidFill>
                <a:cs typeface="Arial"/>
              </a:rPr>
              <a:t>Ann </a:t>
            </a:r>
            <a:r>
              <a:rPr lang="en-US" b="0" i="0" err="1">
                <a:solidFill>
                  <a:schemeClr val="tx1"/>
                </a:solidFill>
                <a:cs typeface="Arial"/>
              </a:rPr>
              <a:t>Refolo</a:t>
            </a:r>
            <a:r>
              <a:rPr lang="en-US" b="0" i="0">
                <a:solidFill>
                  <a:schemeClr val="tx1"/>
                </a:solidFill>
                <a:cs typeface="Arial"/>
              </a:rPr>
              <a:t>, Assistant Attorney General, Housing Affordability Unit </a:t>
            </a:r>
          </a:p>
          <a:p>
            <a:pPr fontAlgn="base"/>
            <a:r>
              <a:rPr lang="en-US" b="0" i="0">
                <a:solidFill>
                  <a:schemeClr val="tx1"/>
                </a:solidFill>
                <a:cs typeface="Arial"/>
              </a:rPr>
              <a:t>Andrew </a:t>
            </a:r>
            <a:r>
              <a:rPr lang="en-US" b="0" i="0" err="1">
                <a:solidFill>
                  <a:schemeClr val="tx1"/>
                </a:solidFill>
                <a:cs typeface="Arial"/>
              </a:rPr>
              <a:t>Golas</a:t>
            </a:r>
            <a:r>
              <a:rPr lang="en-US" b="0" i="0">
                <a:solidFill>
                  <a:schemeClr val="tx1"/>
                </a:solidFill>
                <a:cs typeface="Arial"/>
              </a:rPr>
              <a:t>, Town Administrator, Charlton </a:t>
            </a:r>
          </a:p>
          <a:p>
            <a:endParaRPr lang="en-US" i="0"/>
          </a:p>
          <a:p>
            <a:r>
              <a:rPr lang="en-US" i="0" u="sng"/>
              <a:t>Engagement process:</a:t>
            </a:r>
          </a:p>
          <a:p>
            <a:r>
              <a:rPr lang="en-US" b="0" i="0">
                <a:solidFill>
                  <a:schemeClr val="tx1"/>
                </a:solidFill>
                <a:cs typeface="Arial"/>
              </a:rPr>
              <a:t>Met three times as a group between November and January</a:t>
            </a:r>
          </a:p>
        </p:txBody>
      </p:sp>
    </p:spTree>
    <p:extLst>
      <p:ext uri="{BB962C8B-B14F-4D97-AF65-F5344CB8AC3E}">
        <p14:creationId xmlns:p14="http://schemas.microsoft.com/office/powerpoint/2010/main" val="1795183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FC05FA77C05741BA89022CC0E90882" ma:contentTypeVersion="17" ma:contentTypeDescription="Create a new document." ma:contentTypeScope="" ma:versionID="d1e3f3f3dd099fbd5774604d5a8c3449">
  <xsd:schema xmlns:xsd="http://www.w3.org/2001/XMLSchema" xmlns:xs="http://www.w3.org/2001/XMLSchema" xmlns:p="http://schemas.microsoft.com/office/2006/metadata/properties" xmlns:ns2="9c3321f1-cec2-43ac-861f-4d8bf3f40846" xmlns:ns3="7b83dbe2-6fd2-449a-a932-0d75829bf641" targetNamespace="http://schemas.microsoft.com/office/2006/metadata/properties" ma:root="true" ma:fieldsID="a82381fa7c1cec7e95ac80ce1288fe3a" ns2:_="" ns3:_="">
    <xsd:import namespace="9c3321f1-cec2-43ac-861f-4d8bf3f40846"/>
    <xsd:import namespace="7b83dbe2-6fd2-449a-a932-0d75829bf6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321f1-cec2-43ac-861f-4d8bf3f408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b83dbe2-6fd2-449a-a932-0d75829bf641" elementFormDefault="qualified">
    <xsd:import namespace="http://schemas.microsoft.com/office/2006/documentManagement/types"/>
    <xsd:import namespace="http://schemas.microsoft.com/office/infopath/2007/PartnerControls"/>
    <xsd:element name="SharedWithUsers" ma:index="1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b83c703-fc0f-4438-b893-9b091c0cb656}" ma:internalName="TaxCatchAll" ma:showField="CatchAllData" ma:web="7b83dbe2-6fd2-449a-a932-0d75829bf6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b83dbe2-6fd2-449a-a932-0d75829bf641" xsi:nil="true"/>
    <lcf76f155ced4ddcb4097134ff3c332f xmlns="9c3321f1-cec2-43ac-861f-4d8bf3f4084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711475-C597-4A65-838E-2F8581961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321f1-cec2-43ac-861f-4d8bf3f40846"/>
    <ds:schemaRef ds:uri="7b83dbe2-6fd2-449a-a932-0d75829bf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111BB3-6091-45DD-8E22-425CEAE2FC56}">
  <ds:schemaRef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7b83dbe2-6fd2-449a-a932-0d75829bf641"/>
    <ds:schemaRef ds:uri="http://purl.org/dc/dcmitype/"/>
    <ds:schemaRef ds:uri="http://www.w3.org/XML/1998/namespace"/>
    <ds:schemaRef ds:uri="http://purl.org/dc/terms/"/>
    <ds:schemaRef ds:uri="9c3321f1-cec2-43ac-861f-4d8bf3f40846"/>
  </ds:schemaRefs>
</ds:datastoreItem>
</file>

<file path=customXml/itemProps3.xml><?xml version="1.0" encoding="utf-8"?>
<ds:datastoreItem xmlns:ds="http://schemas.openxmlformats.org/officeDocument/2006/customXml" ds:itemID="{69879CA0-DAEF-4A32-952C-8A46A48293FE}">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0</TotalTime>
  <Words>1273</Words>
  <Application>Microsoft Office PowerPoint</Application>
  <PresentationFormat>Widescreen</PresentationFormat>
  <Paragraphs>108</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White</vt:lpstr>
      <vt:lpstr>Crumbling Concrete Stakeholder Working Group  Draft Recommendations </vt:lpstr>
      <vt:lpstr>Agenda</vt:lpstr>
      <vt:lpstr>Group Initial Recommendations</vt:lpstr>
      <vt:lpstr>Lending Sub-Group</vt:lpstr>
      <vt:lpstr>Lending Sub-Group Recommendations</vt:lpstr>
      <vt:lpstr>Remediation Sub-Group</vt:lpstr>
      <vt:lpstr>Remediation Sub-Group Recommendations – Entity to Use</vt:lpstr>
      <vt:lpstr>Remediation Sub-Group Recommendations – Financials and Timing</vt:lpstr>
      <vt:lpstr>Prevention Sub-Group</vt:lpstr>
      <vt:lpstr>Prevention Sub-Group Recommendations (1 of 3)</vt:lpstr>
      <vt:lpstr>Prevention Sub-Group Recommendations (2 of 3)</vt:lpstr>
      <vt:lpstr>Prevention Sub-Group Recommendations (3 of 3)</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lastModifiedBy>Dearing, Philip (EOHLC)</cp:lastModifiedBy>
  <cp:revision>2</cp:revision>
  <cp:lastPrinted>2025-03-19T18:24:56Z</cp:lastPrinted>
  <dcterms:created xsi:type="dcterms:W3CDTF">2021-09-26T22:27:24Z</dcterms:created>
  <dcterms:modified xsi:type="dcterms:W3CDTF">2026-01-14T12:14:29Z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9.80000019073486</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0x0101009CFC05FA77C05741BA89022CC0E90882</vt:lpwstr>
  </property>
</Properties>
</file>