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3" r:id="rId3"/>
    <p:sldId id="264" r:id="rId4"/>
    <p:sldId id="266" r:id="rId5"/>
    <p:sldId id="270" r:id="rId6"/>
    <p:sldId id="271" r:id="rId7"/>
    <p:sldId id="272" r:id="rId8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bel, Jeremy (EHS)" initials="RJ(" lastIdx="10" clrIdx="0">
    <p:extLst/>
  </p:cmAuthor>
  <p:cmAuthor id="2" name="EOHHS" initials="AB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2" autoAdjust="0"/>
  </p:normalViewPr>
  <p:slideViewPr>
    <p:cSldViewPr>
      <p:cViewPr>
        <p:scale>
          <a:sx n="118" d="100"/>
          <a:sy n="118" d="100"/>
        </p:scale>
        <p:origin x="-14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7572F3-28B1-40B1-9814-E6DB6F441E0C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751ACD-0C67-4CDF-841A-B6ED40D41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13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D23D5D-05BF-458D-8494-2550901E4C3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69890E-7CF6-4448-B58E-405862340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26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9890E-7CF6-4448-B58E-405862340B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8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425172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28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8336" y="2724912"/>
            <a:ext cx="4956485" cy="430887"/>
          </a:xfrm>
        </p:spPr>
        <p:txBody>
          <a:bodyPr wrap="square" lIns="0" tIns="0" rIns="0" bIns="0">
            <a:spAutoFit/>
          </a:bodyPr>
          <a:lstStyle>
            <a:lvl1pPr algn="l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9602" y="4937760"/>
            <a:ext cx="2781211" cy="215444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TitleTopPlaceholder"/>
          <p:cNvSpPr>
            <a:spLocks noChangeArrowheads="1"/>
          </p:cNvSpPr>
          <p:nvPr userDrawn="1"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rgbClr val="5E8BFF">
              <a:alpha val="76863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itleTopPlaceholder"/>
          <p:cNvSpPr>
            <a:spLocks noChangeArrowheads="1"/>
          </p:cNvSpPr>
          <p:nvPr userDrawn="1"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TitleTopPlaceholder"/>
          <p:cNvSpPr>
            <a:spLocks noChangeArrowheads="1"/>
          </p:cNvSpPr>
          <p:nvPr userDrawn="1"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8627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7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McK Disclaimer"/>
          <p:cNvSpPr>
            <a:spLocks noChangeArrowheads="1"/>
          </p:cNvSpPr>
          <p:nvPr userDrawn="1"/>
        </p:nvSpPr>
        <p:spPr bwMode="auto">
          <a:xfrm>
            <a:off x="2689602" y="4343400"/>
            <a:ext cx="561619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defTabSz="803755" eaLnBrk="0" hangingPunct="0"/>
            <a:r>
              <a:rPr lang="en-US" sz="2000" dirty="0">
                <a:solidFill>
                  <a:schemeClr val="tx2"/>
                </a:solidFill>
                <a:latin typeface="Arial"/>
                <a:ea typeface="ＭＳ Ｐゴシック"/>
              </a:rPr>
              <a:t>Executive Office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357663243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1143000"/>
            <a:ext cx="7924800" cy="1200329"/>
          </a:xfrm>
        </p:spPr>
        <p:txBody>
          <a:bodyPr wrap="square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26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388193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0"/>
            <a:ext cx="2901756" cy="1323439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3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703186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028700" y="1371600"/>
            <a:ext cx="70866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824181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37744"/>
            <a:ext cx="8741664" cy="2923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716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5654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7592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9530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46863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7086600" y="944434"/>
            <a:ext cx="756938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590800" y="17526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986474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1143000"/>
            <a:ext cx="2901756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F0339B2B-DA5C-430B-8D52-2FB72ADD9453}"/>
              </a:ext>
            </a:extLst>
          </p:cNvPr>
          <p:cNvSpPr txBox="1"/>
          <p:nvPr userDrawn="1"/>
        </p:nvSpPr>
        <p:spPr>
          <a:xfrm>
            <a:off x="523081" y="1393825"/>
            <a:ext cx="61499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55" lvl="1" indent="0">
              <a:buClr>
                <a:srgbClr val="000000"/>
              </a:buClr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marL="1555" lvl="1" indent="0">
              <a:buClr>
                <a:srgbClr val="000000"/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0608298C-7F71-430C-8954-AD9C7285A331}"/>
              </a:ext>
            </a:extLst>
          </p:cNvPr>
          <p:cNvCxnSpPr/>
          <p:nvPr userDrawn="1"/>
        </p:nvCxnSpPr>
        <p:spPr>
          <a:xfrm>
            <a:off x="523081" y="1811338"/>
            <a:ext cx="8097838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52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694580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>
            <p:custDataLst>
              <p:tags r:id="rId1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736" y="237744"/>
            <a:ext cx="8763000" cy="2923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14400"/>
            <a:ext cx="2901756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Slide Number"/>
          <p:cNvSpPr txBox="1">
            <a:spLocks/>
          </p:cNvSpPr>
          <p:nvPr/>
        </p:nvSpPr>
        <p:spPr bwMode="auto">
          <a:xfrm>
            <a:off x="8839200" y="6610270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  <a:latin typeface="Arial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720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19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30188" indent="-230188" algn="l" defTabSz="914400" rtl="0" eaLnBrk="1" latinLnBrk="0" hangingPunct="1">
        <a:spcBef>
          <a:spcPts val="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63550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5800" indent="-228600" algn="l" defTabSz="914400" rtl="0" eaLnBrk="1" latinLnBrk="0" hangingPunct="1">
        <a:spcBef>
          <a:spcPts val="0"/>
        </a:spcBef>
        <a:buSzPct val="125000"/>
        <a:buFont typeface="Arial" panose="020B0604020202020204" pitchFamily="34" charset="0"/>
        <a:buChar char="▫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15988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3.emf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1931990"/>
            <a:ext cx="6248400" cy="1305589"/>
          </a:xfrm>
        </p:spPr>
        <p:txBody>
          <a:bodyPr/>
          <a:lstStyle/>
          <a:p>
            <a:r>
              <a:rPr lang="en-US" dirty="0"/>
              <a:t>Nursing Facility Task Force: </a:t>
            </a:r>
            <a:br>
              <a:rPr lang="en-US" dirty="0"/>
            </a:br>
            <a:r>
              <a:rPr lang="en-US" dirty="0"/>
              <a:t>Points of Agreement and Suggested Policy Proposals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10, 2020 </a:t>
            </a:r>
          </a:p>
        </p:txBody>
      </p:sp>
    </p:spTree>
    <p:extLst>
      <p:ext uri="{BB962C8B-B14F-4D97-AF65-F5344CB8AC3E}">
        <p14:creationId xmlns:p14="http://schemas.microsoft.com/office/powerpoint/2010/main" val="253707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 hidden="1">
            <a:extLst>
              <a:ext uri="{FF2B5EF4-FFF2-40B4-BE49-F238E27FC236}">
                <a16:creationId xmlns="" xmlns:a16="http://schemas.microsoft.com/office/drawing/2014/main" id="{E1211564-7BDD-4E57-922C-40C02393C8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915107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think-cell Slide" r:id="rId5" imgW="347" imgH="346" progId="TCLayout.ActiveDocument.1">
                  <p:embed/>
                </p:oleObj>
              </mc:Choice>
              <mc:Fallback>
                <p:oleObj name="think-cell Slide" r:id="rId5" imgW="347" imgH="34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>
            <a:extLst>
              <a:ext uri="{FF2B5EF4-FFF2-40B4-BE49-F238E27FC236}">
                <a16:creationId xmlns="" xmlns:a16="http://schemas.microsoft.com/office/drawing/2014/main" id="{E00AEEAF-5F15-4611-BB80-1EF91BD407D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4509" y="1487024"/>
            <a:ext cx="5443579" cy="660120"/>
          </a:xfrm>
        </p:spPr>
        <p:txBody>
          <a:bodyPr/>
          <a:lstStyle/>
          <a:p>
            <a:r>
              <a:rPr lang="en-US" sz="1800" b="1" dirty="0"/>
              <a:t>Discussions and presentations on relevant topics and issues 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="" xmlns:a16="http://schemas.microsoft.com/office/drawing/2014/main" id="{9359809C-D2B7-40DF-89C8-B6403B2095AF}"/>
              </a:ext>
            </a:extLst>
          </p:cNvPr>
          <p:cNvSpPr txBox="1">
            <a:spLocks/>
          </p:cNvSpPr>
          <p:nvPr/>
        </p:nvSpPr>
        <p:spPr>
          <a:xfrm>
            <a:off x="464509" y="4301871"/>
            <a:ext cx="5443579" cy="65748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Policy </a:t>
            </a:r>
            <a:r>
              <a:rPr lang="en-US" sz="1800" b="1" dirty="0"/>
              <a:t>Goals </a:t>
            </a:r>
            <a:endParaRPr lang="en-US" sz="18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4509" y="2895904"/>
            <a:ext cx="5443579" cy="657485"/>
          </a:xfrm>
          <a:solidFill>
            <a:schemeClr val="accent1"/>
          </a:solidFill>
        </p:spPr>
        <p:txBody>
          <a:bodyPr/>
          <a:lstStyle/>
          <a:p>
            <a:r>
              <a:rPr lang="en-US" sz="1800" b="1" dirty="0"/>
              <a:t>Points of Agreement</a:t>
            </a: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7C03DBE9-A3B9-F443-9A44-506C3980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" y="253425"/>
            <a:ext cx="8741664" cy="584775"/>
          </a:xfrm>
        </p:spPr>
        <p:txBody>
          <a:bodyPr/>
          <a:lstStyle/>
          <a:p>
            <a:r>
              <a:rPr lang="en-US" dirty="0" smtClean="0"/>
              <a:t>Policy goals </a:t>
            </a:r>
            <a:r>
              <a:rPr lang="en-US" dirty="0"/>
              <a:t>and a range of policy proposals were formulated from Task Force discussions and in reference to the statute’s scope</a:t>
            </a:r>
          </a:p>
        </p:txBody>
      </p:sp>
      <p:sp>
        <p:nvSpPr>
          <p:cNvPr id="2" name="Down Arrow 1"/>
          <p:cNvSpPr/>
          <p:nvPr/>
        </p:nvSpPr>
        <p:spPr>
          <a:xfrm>
            <a:off x="2943786" y="2254444"/>
            <a:ext cx="485025" cy="534437"/>
          </a:xfrm>
          <a:prstGeom prst="downArrow">
            <a:avLst/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0" name="Down Arrow 1">
            <a:extLst>
              <a:ext uri="{FF2B5EF4-FFF2-40B4-BE49-F238E27FC236}">
                <a16:creationId xmlns="" xmlns:a16="http://schemas.microsoft.com/office/drawing/2014/main" id="{B6C8C759-A97F-4B5C-8DF9-B883EFE4F7BE}"/>
              </a:ext>
            </a:extLst>
          </p:cNvPr>
          <p:cNvSpPr/>
          <p:nvPr/>
        </p:nvSpPr>
        <p:spPr>
          <a:xfrm>
            <a:off x="2943786" y="3660411"/>
            <a:ext cx="485025" cy="534437"/>
          </a:xfrm>
          <a:prstGeom prst="downArrow">
            <a:avLst/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5" name="Text Placeholder 5">
            <a:extLst>
              <a:ext uri="{FF2B5EF4-FFF2-40B4-BE49-F238E27FC236}">
                <a16:creationId xmlns="" xmlns:a16="http://schemas.microsoft.com/office/drawing/2014/main" id="{A1CA86D7-9178-4E21-B270-01D1AF6E70CF}"/>
              </a:ext>
            </a:extLst>
          </p:cNvPr>
          <p:cNvSpPr txBox="1">
            <a:spLocks/>
          </p:cNvSpPr>
          <p:nvPr/>
        </p:nvSpPr>
        <p:spPr>
          <a:xfrm>
            <a:off x="464509" y="5707836"/>
            <a:ext cx="5443579" cy="65748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Policy Proposals for Consideration</a:t>
            </a:r>
            <a:endParaRPr lang="en-US" sz="1800" dirty="0"/>
          </a:p>
        </p:txBody>
      </p:sp>
      <p:sp>
        <p:nvSpPr>
          <p:cNvPr id="16" name="Down Arrow 1">
            <a:extLst>
              <a:ext uri="{FF2B5EF4-FFF2-40B4-BE49-F238E27FC236}">
                <a16:creationId xmlns="" xmlns:a16="http://schemas.microsoft.com/office/drawing/2014/main" id="{D585CEAF-1273-413C-878F-9D9D0AF70B08}"/>
              </a:ext>
            </a:extLst>
          </p:cNvPr>
          <p:cNvSpPr/>
          <p:nvPr/>
        </p:nvSpPr>
        <p:spPr>
          <a:xfrm>
            <a:off x="2943786" y="5066378"/>
            <a:ext cx="485025" cy="534437"/>
          </a:xfrm>
          <a:prstGeom prst="downArrow">
            <a:avLst/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2C6C5162-9EAF-4FC7-846A-6A32AA8D2E8E}"/>
              </a:ext>
            </a:extLst>
          </p:cNvPr>
          <p:cNvSpPr txBox="1">
            <a:spLocks/>
          </p:cNvSpPr>
          <p:nvPr/>
        </p:nvSpPr>
        <p:spPr>
          <a:xfrm>
            <a:off x="5984288" y="1487024"/>
            <a:ext cx="2854912" cy="66012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Task Force meetings September - January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="" xmlns:a16="http://schemas.microsoft.com/office/drawing/2014/main" id="{26E18F49-235F-43D3-AD00-F2F031A750B3}"/>
              </a:ext>
            </a:extLst>
          </p:cNvPr>
          <p:cNvSpPr txBox="1">
            <a:spLocks/>
          </p:cNvSpPr>
          <p:nvPr/>
        </p:nvSpPr>
        <p:spPr>
          <a:xfrm>
            <a:off x="5984288" y="2893269"/>
            <a:ext cx="2854912" cy="66012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12/20/19 meeting</a:t>
            </a:r>
            <a:endParaRPr lang="en-US" sz="1800" dirty="0"/>
          </a:p>
        </p:txBody>
      </p:sp>
      <p:sp>
        <p:nvSpPr>
          <p:cNvPr id="21" name="Text Placeholder 2">
            <a:extLst>
              <a:ext uri="{FF2B5EF4-FFF2-40B4-BE49-F238E27FC236}">
                <a16:creationId xmlns="" xmlns:a16="http://schemas.microsoft.com/office/drawing/2014/main" id="{11D072DF-879C-4402-BDC1-4F5702B35E4C}"/>
              </a:ext>
            </a:extLst>
          </p:cNvPr>
          <p:cNvSpPr txBox="1">
            <a:spLocks/>
          </p:cNvSpPr>
          <p:nvPr/>
        </p:nvSpPr>
        <p:spPr>
          <a:xfrm>
            <a:off x="5984288" y="4299236"/>
            <a:ext cx="2854912" cy="6601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1/10/20 meeting</a:t>
            </a:r>
            <a:endParaRPr lang="en-US" sz="1800" dirty="0"/>
          </a:p>
        </p:txBody>
      </p:sp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0F15A5FB-B7C3-4CE4-895B-494432FD7257}"/>
              </a:ext>
            </a:extLst>
          </p:cNvPr>
          <p:cNvSpPr txBox="1">
            <a:spLocks/>
          </p:cNvSpPr>
          <p:nvPr/>
        </p:nvSpPr>
        <p:spPr>
          <a:xfrm>
            <a:off x="5984288" y="5706518"/>
            <a:ext cx="2854912" cy="6601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Catalogue </a:t>
            </a:r>
            <a:r>
              <a:rPr lang="en-US" sz="1800" dirty="0"/>
              <a:t>in </a:t>
            </a:r>
            <a:r>
              <a:rPr lang="en-US" sz="1800" dirty="0" smtClean="0"/>
              <a:t>1/10/20 meeting </a:t>
            </a:r>
            <a:r>
              <a:rPr lang="en-US" sz="1800" dirty="0"/>
              <a:t>and final report</a:t>
            </a:r>
          </a:p>
        </p:txBody>
      </p:sp>
    </p:spTree>
    <p:extLst>
      <p:ext uri="{BB962C8B-B14F-4D97-AF65-F5344CB8AC3E}">
        <p14:creationId xmlns:p14="http://schemas.microsoft.com/office/powerpoint/2010/main" val="219796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 hidden="1">
            <a:extLst>
              <a:ext uri="{FF2B5EF4-FFF2-40B4-BE49-F238E27FC236}">
                <a16:creationId xmlns="" xmlns:a16="http://schemas.microsoft.com/office/drawing/2014/main" id="{E1211564-7BDD-4E57-922C-40C02393C8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717178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think-cell Slide" r:id="rId5" imgW="347" imgH="346" progId="TCLayout.ActiveDocument.1">
                  <p:embed/>
                </p:oleObj>
              </mc:Choice>
              <mc:Fallback>
                <p:oleObj name="think-cell Slide" r:id="rId5" imgW="347" imgH="34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>
            <a:extLst>
              <a:ext uri="{FF2B5EF4-FFF2-40B4-BE49-F238E27FC236}">
                <a16:creationId xmlns="" xmlns:a16="http://schemas.microsoft.com/office/drawing/2014/main" id="{E00AEEAF-5F15-4611-BB80-1EF91BD407D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="" xmlns:a16="http://schemas.microsoft.com/office/drawing/2014/main" id="{26CEC2CE-DC1D-4262-907E-9749CDCA28A2}"/>
              </a:ext>
            </a:extLst>
          </p:cNvPr>
          <p:cNvSpPr txBox="1">
            <a:spLocks/>
          </p:cNvSpPr>
          <p:nvPr/>
        </p:nvSpPr>
        <p:spPr>
          <a:xfrm>
            <a:off x="548681" y="2209800"/>
            <a:ext cx="8190611" cy="42501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2384571"/>
            <a:ext cx="7983130" cy="798745"/>
          </a:xfrm>
        </p:spPr>
        <p:txBody>
          <a:bodyPr/>
          <a:lstStyle/>
          <a:p>
            <a:r>
              <a:rPr lang="en-US" sz="1800" b="1" dirty="0"/>
              <a:t>Right size the industry and support facilities in adapting to current and future demand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="" xmlns:a16="http://schemas.microsoft.com/office/drawing/2014/main" id="{9359809C-D2B7-40DF-89C8-B6403B2095AF}"/>
              </a:ext>
            </a:extLst>
          </p:cNvPr>
          <p:cNvSpPr txBox="1">
            <a:spLocks/>
          </p:cNvSpPr>
          <p:nvPr/>
        </p:nvSpPr>
        <p:spPr>
          <a:xfrm>
            <a:off x="652421" y="5469316"/>
            <a:ext cx="7983130" cy="795556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Ensure a Sustainable Workforce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3414945"/>
            <a:ext cx="7983130" cy="795556"/>
          </a:xfrm>
        </p:spPr>
        <p:txBody>
          <a:bodyPr/>
          <a:lstStyle/>
          <a:p>
            <a:r>
              <a:rPr lang="en-US" sz="1800" b="1" dirty="0"/>
              <a:t>Establish a Reasonable and Sustainable Rate Structure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7C03DBE9-A3B9-F443-9A44-506C3980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8741664" cy="292388"/>
          </a:xfrm>
        </p:spPr>
        <p:txBody>
          <a:bodyPr/>
          <a:lstStyle/>
          <a:p>
            <a:r>
              <a:rPr lang="en-US" dirty="0"/>
              <a:t>The Points of Agreement were distilled into 4 </a:t>
            </a:r>
            <a:r>
              <a:rPr lang="en-US" dirty="0" smtClean="0"/>
              <a:t>policy </a:t>
            </a:r>
            <a:r>
              <a:rPr lang="en-US" dirty="0"/>
              <a:t>goals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4442130"/>
            <a:ext cx="7983130" cy="795556"/>
          </a:xfrm>
        </p:spPr>
        <p:txBody>
          <a:bodyPr/>
          <a:lstStyle/>
          <a:p>
            <a:r>
              <a:rPr lang="en-US" sz="1800" b="1" dirty="0"/>
              <a:t>Promote Quality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02E6AD81-7736-4E5B-9E02-663C9F8C9A2A}"/>
              </a:ext>
            </a:extLst>
          </p:cNvPr>
          <p:cNvSpPr txBox="1">
            <a:spLocks/>
          </p:cNvSpPr>
          <p:nvPr/>
        </p:nvSpPr>
        <p:spPr>
          <a:xfrm>
            <a:off x="652421" y="990600"/>
            <a:ext cx="7983130" cy="66012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Points of Agreement</a:t>
            </a:r>
          </a:p>
        </p:txBody>
      </p:sp>
      <p:sp>
        <p:nvSpPr>
          <p:cNvPr id="12" name="Down Arrow 1">
            <a:extLst>
              <a:ext uri="{FF2B5EF4-FFF2-40B4-BE49-F238E27FC236}">
                <a16:creationId xmlns="" xmlns:a16="http://schemas.microsoft.com/office/drawing/2014/main" id="{7D24F180-FFA7-4A6A-8D38-7F62DCF63618}"/>
              </a:ext>
            </a:extLst>
          </p:cNvPr>
          <p:cNvSpPr/>
          <p:nvPr/>
        </p:nvSpPr>
        <p:spPr>
          <a:xfrm>
            <a:off x="4321201" y="1732069"/>
            <a:ext cx="645569" cy="401531"/>
          </a:xfrm>
          <a:prstGeom prst="downArrow">
            <a:avLst/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1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="" xmlns:a16="http://schemas.microsoft.com/office/drawing/2014/main" id="{D69B8DC5-7C4B-4ADA-AC7E-39E420AB921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264419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8" name="think-cell Slide" r:id="rId6" imgW="347" imgH="346" progId="TCLayout.ActiveDocument.1">
                  <p:embed/>
                </p:oleObj>
              </mc:Choice>
              <mc:Fallback>
                <p:oleObj name="think-cell Slide" r:id="rId6" imgW="347" imgH="34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EF1DF883-7B96-477B-9F33-E6B77F227C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Policy </a:t>
            </a:r>
            <a:r>
              <a:rPr lang="en-US" dirty="0" smtClean="0"/>
              <a:t>Options </a:t>
            </a:r>
            <a:r>
              <a:rPr lang="en-US" dirty="0"/>
              <a:t>(1/4)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09600" y="1180024"/>
            <a:ext cx="7983130" cy="798745"/>
          </a:xfrm>
        </p:spPr>
        <p:txBody>
          <a:bodyPr/>
          <a:lstStyle/>
          <a:p>
            <a:r>
              <a:rPr lang="en-US" sz="1800" b="1" dirty="0"/>
              <a:t>Right size the industry and support facilities in adapting to current and future demand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319" y="2330604"/>
            <a:ext cx="7894561" cy="3000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Plan to close facilities that are chronically underperformers in quality and occupancy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Rate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investments that support structural change rather than simply funding broad based rate increases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Support and facilitate structural changes to the industry that promote sustainability across the long term care continuum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Low-interest, capital programs to incentivize conversions or colocation of other services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Voluntary reconfiguration program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Technical assistance for NFs interested in conversion or closure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Invest in the Rest Home industry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62800" y="228600"/>
            <a:ext cx="1828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Sourced from members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219207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Policy </a:t>
            </a:r>
            <a:r>
              <a:rPr lang="en-US" dirty="0" smtClean="0"/>
              <a:t>Options (2/4</a:t>
            </a:r>
            <a:r>
              <a:rPr lang="en-US" dirty="0"/>
              <a:t>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1180024"/>
            <a:ext cx="7983130" cy="798745"/>
          </a:xfrm>
        </p:spPr>
        <p:txBody>
          <a:bodyPr/>
          <a:lstStyle/>
          <a:p>
            <a:r>
              <a:rPr lang="en-US" sz="1800" b="1" dirty="0"/>
              <a:t>Establish a Reasonable and Sustainable Rate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319" y="2330604"/>
            <a:ext cx="7894561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Establish one integrated rate structure based on five proposed building blocks of a sensible, sustainable rate structure. This includes: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Eliminating the MMQ and basing reimbursement on the MDS assessment with possible additional payments (e.g. SUD members and other resource intensive conditions)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Incentives for higher occupancy and high percentage of Medicaid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progressive rate structure and payments linked to quality achievement and improvement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Update efficiency standards to reflect current utilization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Update base year costs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Structure rates to incentivize higher occupancy to invest in people and not empty beds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Increase compliance of the user fee assessment through additional payment and licensing enforcement tools </a:t>
            </a:r>
          </a:p>
        </p:txBody>
      </p:sp>
      <p:sp>
        <p:nvSpPr>
          <p:cNvPr id="7" name="Rectangle 6"/>
          <p:cNvSpPr/>
          <p:nvPr/>
        </p:nvSpPr>
        <p:spPr>
          <a:xfrm>
            <a:off x="7162800" y="228600"/>
            <a:ext cx="1828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Sourced from members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393129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Policy </a:t>
            </a:r>
            <a:r>
              <a:rPr lang="en-US" dirty="0" smtClean="0"/>
              <a:t>Options </a:t>
            </a:r>
            <a:r>
              <a:rPr lang="en-US" dirty="0"/>
              <a:t>(3/4)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1180024"/>
            <a:ext cx="7983130" cy="798745"/>
          </a:xfrm>
        </p:spPr>
        <p:txBody>
          <a:bodyPr/>
          <a:lstStyle/>
          <a:p>
            <a:r>
              <a:rPr lang="en-US" sz="1800" b="1" dirty="0"/>
              <a:t>Promote Quality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319" y="2330604"/>
            <a:ext cx="7894561" cy="3000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Strengthen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and/or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expand programs such as the DPH SPOT program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Enhance DPH’s licensing and ‘suitability review’ authority and processes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Promote and incorporate the resident experience by implementing a resident survey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Establish performance based grant program for specific quality initiatives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strengthen state direct care staffing standards as a leading indicator of care quality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performance based grant program for specific quality initiatives that incentivize labor-management efforts to improve care quality.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228600"/>
            <a:ext cx="1828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Sourced from members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393129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Policy </a:t>
            </a:r>
            <a:r>
              <a:rPr lang="en-US" dirty="0" smtClean="0"/>
              <a:t>Options (</a:t>
            </a:r>
            <a:r>
              <a:rPr lang="en-US" dirty="0"/>
              <a:t>4/4)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2421" y="1180024"/>
            <a:ext cx="7983130" cy="798745"/>
          </a:xfrm>
        </p:spPr>
        <p:txBody>
          <a:bodyPr/>
          <a:lstStyle/>
          <a:p>
            <a:r>
              <a:rPr lang="en-US" sz="1800" b="1" dirty="0"/>
              <a:t>Ensure a Sustainable Workforce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319" y="2330604"/>
            <a:ext cx="7894561" cy="3647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Strengthen the direct care staff by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instituting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wage requirements similar to the medical loss ratio requirements imposed on health plans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Support and provide resources to provide opportunities for advancement and to increase  recruitment and retention initiatives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Evaluate and identify opportunities to improve the CNA certification process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staffing by structuring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MassHealth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reimbursement process to require sufficient and increased spending on labor costs.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HPC/CHIA reporting from the nursing home industry on employer’s ongoing efforts that demonstrate planning and investment in worker readiness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228600"/>
            <a:ext cx="1828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Sourced from members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39312935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DIuuxUxhK4Us6nWseBWC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DIuuxUxhK4Us6nWseBWC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U0Wwx2Tq2ratXTo5OV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.TcTX_dx.tdoQ_GivVB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m8S55baQtz7LEf4MoC1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heme/theme1.xml><?xml version="1.0" encoding="utf-8"?>
<a:theme xmlns:a="http://schemas.openxmlformats.org/drawingml/2006/main" name="PowerPoint Template">
  <a:themeElements>
    <a:clrScheme name="Strategy Team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lank  -  Compatibility Mode" id="{DC003993-4415-49F9-BF35-FA5BAA9F723F}" vid="{350CE3E6-A486-41D1-8C48-DBDF778F70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774</TotalTime>
  <Words>518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PowerPoint Template</vt:lpstr>
      <vt:lpstr>think-cell Slide</vt:lpstr>
      <vt:lpstr>Nursing Facility Task Force:  Points of Agreement and Suggested Policy Proposals </vt:lpstr>
      <vt:lpstr>Policy goals and a range of policy proposals were formulated from Task Force discussions and in reference to the statute’s scope</vt:lpstr>
      <vt:lpstr>The Points of Agreement were distilled into 4 policy goals</vt:lpstr>
      <vt:lpstr>Potential Policy Options (1/4)</vt:lpstr>
      <vt:lpstr>Potential Policy Options (2/4)</vt:lpstr>
      <vt:lpstr>Potential Policy Options (3/4)</vt:lpstr>
      <vt:lpstr>Potential Policy Options (4/4)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EOHHS</dc:creator>
  <cp:lastModifiedBy>EOHHS</cp:lastModifiedBy>
  <cp:revision>36</cp:revision>
  <cp:lastPrinted>2020-01-09T17:21:06Z</cp:lastPrinted>
  <dcterms:created xsi:type="dcterms:W3CDTF">2020-01-06T15:40:10Z</dcterms:created>
  <dcterms:modified xsi:type="dcterms:W3CDTF">2020-01-13T16:19:44Z</dcterms:modified>
</cp:coreProperties>
</file>