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4"/>
  </p:sldMasterIdLst>
  <p:notesMasterIdLst>
    <p:notesMasterId r:id="rId18"/>
  </p:notesMasterIdLst>
  <p:handoutMasterIdLst>
    <p:handoutMasterId r:id="rId19"/>
  </p:handoutMasterIdLst>
  <p:sldIdLst>
    <p:sldId id="267" r:id="rId5"/>
    <p:sldId id="275" r:id="rId6"/>
    <p:sldId id="276" r:id="rId7"/>
    <p:sldId id="277" r:id="rId8"/>
    <p:sldId id="278" r:id="rId9"/>
    <p:sldId id="279" r:id="rId10"/>
    <p:sldId id="284" r:id="rId11"/>
    <p:sldId id="281" r:id="rId12"/>
    <p:sldId id="270" r:id="rId13"/>
    <p:sldId id="274" r:id="rId14"/>
    <p:sldId id="285" r:id="rId15"/>
    <p:sldId id="286" r:id="rId16"/>
    <p:sldId id="283" r:id="rId17"/>
  </p:sldIdLst>
  <p:sldSz cx="12188825" cy="6858000"/>
  <p:notesSz cx="7023100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4843" autoAdjust="0"/>
    <p:restoredTop sz="94599" autoAdjust="0"/>
  </p:normalViewPr>
  <p:slideViewPr>
    <p:cSldViewPr>
      <p:cViewPr varScale="1">
        <p:scale>
          <a:sx n="80" d="100"/>
          <a:sy n="80" d="100"/>
        </p:scale>
        <p:origin x="132" y="846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2838" y="108"/>
      </p:cViewPr>
      <p:guideLst>
        <p:guide orient="horz" pos="2932"/>
        <p:guide pos="221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en-US"/>
              <a:t>1/9/2020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2" y="0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en-US"/>
              <a:t>1/9/2020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24" tIns="46662" rIns="93324" bIns="46662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</p:spPr>
        <p:txBody>
          <a:bodyPr vert="horz" lIns="93324" tIns="46662" rIns="93324" bIns="46662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1" y="2059012"/>
            <a:ext cx="12192492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664" y="2166365"/>
            <a:ext cx="11468578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5998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3603" y="3996251"/>
            <a:ext cx="9141619" cy="1309255"/>
          </a:xfrm>
        </p:spPr>
        <p:txBody>
          <a:bodyPr>
            <a:normAutofit/>
          </a:bodyPr>
          <a:lstStyle>
            <a:lvl1pPr marL="0" indent="0" algn="ctr">
              <a:buNone/>
              <a:defRPr sz="1999"/>
            </a:lvl1pPr>
            <a:lvl2pPr marL="457063" indent="0" algn="ctr">
              <a:buNone/>
              <a:defRPr sz="1999"/>
            </a:lvl2pPr>
            <a:lvl3pPr marL="914126" indent="0" algn="ctr">
              <a:buNone/>
              <a:defRPr sz="19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88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890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1" y="2059012"/>
            <a:ext cx="12192492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2974" y="2208879"/>
            <a:ext cx="10512862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5998" b="0" spc="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2974" y="4010335"/>
            <a:ext cx="10512862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1999">
                <a:solidFill>
                  <a:schemeClr val="tx2"/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8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030" y="2011680"/>
            <a:ext cx="4753642" cy="420624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8768" y="2011680"/>
            <a:ext cx="4753642" cy="420624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70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6694" y="1913470"/>
            <a:ext cx="4753642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6694" y="2656566"/>
            <a:ext cx="4753642" cy="356616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29607" y="1913470"/>
            <a:ext cx="4753642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99" b="1"/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29607" y="2656564"/>
            <a:ext cx="4753642" cy="3566160"/>
          </a:xfrm>
        </p:spPr>
        <p:txBody>
          <a:bodyPr/>
          <a:lstStyle>
            <a:lvl1pPr>
              <a:defRPr sz="2199"/>
            </a:lvl1pPr>
            <a:lvl2pPr>
              <a:defRPr sz="1999"/>
            </a:lvl2pPr>
            <a:lvl3pPr>
              <a:defRPr sz="1799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885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083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495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6693" y="2120054"/>
            <a:ext cx="6124885" cy="4114800"/>
          </a:xfrm>
        </p:spPr>
        <p:txBody>
          <a:bodyPr/>
          <a:lstStyle>
            <a:lvl1pPr>
              <a:defRPr sz="3199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6994" y="2147487"/>
            <a:ext cx="3199567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974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79826" y="2211494"/>
            <a:ext cx="6124885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199">
                <a:solidFill>
                  <a:schemeClr val="tx1">
                    <a:lumMod val="50000"/>
                  </a:schemeClr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8659" y="2150621"/>
            <a:ext cx="3199567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99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850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3029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6963" y="0"/>
            <a:ext cx="274248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58239" y="274638"/>
            <a:ext cx="2401754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7981" y="274638"/>
            <a:ext cx="7971215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7982" y="6422855"/>
            <a:ext cx="2742482" cy="365125"/>
          </a:xfrm>
        </p:spPr>
        <p:txBody>
          <a:bodyPr/>
          <a:lstStyle/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5152" y="6422855"/>
            <a:ext cx="427855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0946" y="6422855"/>
            <a:ext cx="879530" cy="365125"/>
          </a:xfrm>
        </p:spPr>
        <p:txBody>
          <a:bodyPr/>
          <a:lstStyle/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026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5778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606" y="284176"/>
            <a:ext cx="9781532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606" y="2011680"/>
            <a:ext cx="9781532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1953" y="6422855"/>
            <a:ext cx="300011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1/9/2020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5014" y="6422855"/>
            <a:ext cx="50431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6151" y="6422855"/>
            <a:ext cx="94601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531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126" rtl="0" eaLnBrk="1" latinLnBrk="0" hangingPunct="1">
        <a:lnSpc>
          <a:spcPct val="85000"/>
        </a:lnSpc>
        <a:spcBef>
          <a:spcPct val="0"/>
        </a:spcBef>
        <a:buNone/>
        <a:defRPr sz="3999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199" kern="1200">
          <a:solidFill>
            <a:schemeClr val="tx1"/>
          </a:solidFill>
          <a:latin typeface="+mn-lt"/>
          <a:ea typeface="+mn-ea"/>
          <a:cs typeface="+mn-cs"/>
        </a:defRPr>
      </a:lvl1pPr>
      <a:lvl2pPr marL="411357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999" kern="1200">
          <a:solidFill>
            <a:schemeClr val="tx1"/>
          </a:solidFill>
          <a:latin typeface="+mn-lt"/>
          <a:ea typeface="+mn-ea"/>
          <a:cs typeface="+mn-cs"/>
        </a:defRPr>
      </a:lvl2pPr>
      <a:lvl3pPr marL="639888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868419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6951" indent="-182825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215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358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8511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5658" indent="-228531" algn="l" defTabSz="914126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residentialcarehomes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s://www.dibbern.com/nursing-homes/massachusetts/cost-for-massachusetts-nursing-homes.htm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972422-B794-4FA8-BCC6-BAF6938A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6859" y="2167391"/>
            <a:ext cx="6279292" cy="2523219"/>
          </a:xfrm>
        </p:spPr>
        <p:txBody>
          <a:bodyPr>
            <a:normAutofit/>
          </a:bodyPr>
          <a:lstStyle/>
          <a:p>
            <a:pPr algn="l"/>
            <a:br>
              <a:rPr lang="en-US" sz="3100">
                <a:solidFill>
                  <a:schemeClr val="tx2"/>
                </a:solidFill>
              </a:rPr>
            </a:br>
            <a:r>
              <a:rPr lang="en-US" sz="3100" b="1">
                <a:solidFill>
                  <a:schemeClr val="tx2"/>
                </a:solidFill>
              </a:rPr>
              <a:t>Decoding an Enigma:</a:t>
            </a:r>
            <a:br>
              <a:rPr lang="en-US" sz="3100" b="1">
                <a:solidFill>
                  <a:schemeClr val="tx2"/>
                </a:solidFill>
              </a:rPr>
            </a:br>
            <a:r>
              <a:rPr lang="en-US" sz="3100" b="1">
                <a:solidFill>
                  <a:schemeClr val="tx2"/>
                </a:solidFill>
              </a:rPr>
              <a:t> The Important Role Rest Homes Play in the Massachusetts Healthcare Continuum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1952" y="2167391"/>
            <a:ext cx="2527942" cy="2523219"/>
          </a:xfrm>
        </p:spPr>
        <p:txBody>
          <a:bodyPr anchor="ctr">
            <a:normAutofit/>
          </a:bodyPr>
          <a:lstStyle/>
          <a:p>
            <a:pPr algn="r"/>
            <a:r>
              <a:rPr lang="en-US" sz="1800">
                <a:solidFill>
                  <a:schemeClr val="tx2"/>
                </a:solidFill>
              </a:rPr>
              <a:t>                   Becky Annis, Administrator, Pond Home</a:t>
            </a:r>
          </a:p>
          <a:p>
            <a:pPr algn="r"/>
            <a:r>
              <a:rPr lang="en-US" sz="1800">
                <a:solidFill>
                  <a:schemeClr val="tx2"/>
                </a:solidFill>
              </a:rPr>
              <a:t>Ronald J. Pawelski, President Massachusetts Association of Residential Care Homes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DE9E2B-5611-49C8-862E-AD4D43A8A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96EC4F-8732-481B-94CB-C98E4EF29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8877" y="1836869"/>
            <a:ext cx="0" cy="3184263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C7155-1644-4C60-B0B5-32B1800D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7540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0754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61ED7F-9362-A14E-92A7-62F55ED6A9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Presentation 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EC807E-EFD3-5841-AC0E-E963F5165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55" y="804333"/>
            <a:ext cx="6731617" cy="521994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400" dirty="0"/>
          </a:p>
          <a:p>
            <a:r>
              <a:rPr lang="en-US" sz="2800" dirty="0"/>
              <a:t>Clarify the role Rest Homes play on the Massachusetts healthcare continuum</a:t>
            </a:r>
          </a:p>
          <a:p>
            <a:r>
              <a:rPr lang="en-US" sz="2800" dirty="0"/>
              <a:t>Present recommended solutions developed by industry experts to address the financial crisis threatening Rest Home survival</a:t>
            </a:r>
          </a:p>
          <a:p>
            <a:r>
              <a:rPr lang="en-US" sz="2800" dirty="0"/>
              <a:t>Review the human impact related  to the closing of a Rest Home</a:t>
            </a:r>
          </a:p>
        </p:txBody>
      </p:sp>
    </p:spTree>
    <p:extLst>
      <p:ext uri="{BB962C8B-B14F-4D97-AF65-F5344CB8AC3E}">
        <p14:creationId xmlns:p14="http://schemas.microsoft.com/office/powerpoint/2010/main" val="1636465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79137F-3081-F645-ABD6-4B1E84314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Rest Home- An Operational Definition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60BC5A-C4A8-2847-A400-3709597168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55" y="804333"/>
            <a:ext cx="6731617" cy="5219949"/>
          </a:xfrm>
        </p:spPr>
        <p:txBody>
          <a:bodyPr anchor="t">
            <a:normAutofit/>
          </a:bodyPr>
          <a:lstStyle/>
          <a:p>
            <a:endParaRPr lang="en-US" sz="2400" dirty="0"/>
          </a:p>
          <a:p>
            <a:r>
              <a:rPr lang="en-US" sz="2400" b="1" dirty="0"/>
              <a:t>Definition:    </a:t>
            </a:r>
            <a:r>
              <a:rPr lang="en-US" sz="2400" dirty="0"/>
              <a:t>Residential Care Facilities, licensed* as Rest Homes in the Commonwealth, provide cost effective, individualized healthcare including medication management, address resident psych/social needs and provide room and board to an aged, infirm and at times indigent population. This suite of services is provided by licensed staff in a community- based setting.  Rest Homes combine elements of a medical and housing model. </a:t>
            </a:r>
          </a:p>
          <a:p>
            <a:r>
              <a:rPr lang="en-US" sz="2400" dirty="0"/>
              <a:t>*</a:t>
            </a:r>
            <a:r>
              <a:rPr lang="en-US" sz="2000" i="1" dirty="0"/>
              <a:t>Note: Religious order homes do not require a license from DPH to operate. These homes must meet all local health and safety requirements. </a:t>
            </a:r>
          </a:p>
          <a:p>
            <a:endParaRPr lang="en-US" sz="2400" dirty="0"/>
          </a:p>
        </p:txBody>
      </p:sp>
      <p:pic>
        <p:nvPicPr>
          <p:cNvPr id="11" name="Picture 10" descr="A large brick building with green grass in front of a house&#10;&#10;Description automatically generated">
            <a:extLst>
              <a:ext uri="{FF2B5EF4-FFF2-40B4-BE49-F238E27FC236}">
                <a16:creationId xmlns:a16="http://schemas.microsoft.com/office/drawing/2014/main" id="{5C18FD41-0A78-4E5E-A895-CD38A1D4FE5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933" t="14464" r="14201" b="31296"/>
          <a:stretch/>
        </p:blipFill>
        <p:spPr>
          <a:xfrm>
            <a:off x="654980" y="2770841"/>
            <a:ext cx="3790335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45515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B6977B-3F0E-E245-8A12-9398758D22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CURRENT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dirty="0">
                <a:solidFill>
                  <a:schemeClr val="tx2"/>
                </a:solidFill>
              </a:rPr>
              <a:t>Industry Profile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C26964-09FF-914D-9486-954255070E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94012" y="804333"/>
            <a:ext cx="8973161" cy="5219949"/>
          </a:xfrm>
        </p:spPr>
        <p:txBody>
          <a:bodyPr anchor="t">
            <a:normAutofit/>
          </a:bodyPr>
          <a:lstStyle/>
          <a:p>
            <a:endParaRPr lang="en-US" sz="2000" b="1" dirty="0"/>
          </a:p>
          <a:p>
            <a:r>
              <a:rPr lang="en-US" sz="2000" b="1" dirty="0"/>
              <a:t>Number of Homes</a:t>
            </a:r>
            <a:r>
              <a:rPr lang="en-US" sz="2000" dirty="0"/>
              <a:t>: 67 Free Standing Homes  24 SNF’s with Rest Home wings: Private, For Profit, Not For Profit, Religious Order Affiliated</a:t>
            </a:r>
          </a:p>
          <a:p>
            <a:r>
              <a:rPr lang="en-US" sz="2000" b="1" dirty="0"/>
              <a:t>Number of Licensed Beds</a:t>
            </a:r>
            <a:r>
              <a:rPr lang="en-US" sz="2000" dirty="0"/>
              <a:t>: Over 3,000</a:t>
            </a:r>
          </a:p>
          <a:p>
            <a:r>
              <a:rPr lang="en-US" sz="2000" b="1" dirty="0"/>
              <a:t>Daily Rates: </a:t>
            </a:r>
            <a:r>
              <a:rPr lang="en-US" sz="2000" dirty="0"/>
              <a:t>Average rate for Free Standing Homes = $98.20  Median =$85.17 based on $4M in incremental funding eff. 7/1/19 (</a:t>
            </a:r>
            <a:r>
              <a:rPr lang="en-US" sz="2000" b="1" dirty="0"/>
              <a:t>Thank you!</a:t>
            </a:r>
            <a:r>
              <a:rPr lang="en-US" sz="2000" dirty="0"/>
              <a:t>)</a:t>
            </a:r>
          </a:p>
          <a:p>
            <a:r>
              <a:rPr lang="en-US" sz="2000" b="1" dirty="0"/>
              <a:t>Funding Sources</a:t>
            </a:r>
            <a:r>
              <a:rPr lang="en-US" sz="2000" dirty="0"/>
              <a:t>: Department of Transitional Assistance w/EAEDC Program and SSA, SSDI, SSP and SSI resident contributions, private pay, VA A&amp;A,  &amp; LTC insurance. Note: </a:t>
            </a:r>
            <a:r>
              <a:rPr lang="en-US" sz="2000" b="1" dirty="0"/>
              <a:t>No Federal Match, 100% state funded. </a:t>
            </a:r>
          </a:p>
          <a:p>
            <a:r>
              <a:rPr lang="en-US" sz="2000" b="1" dirty="0"/>
              <a:t>MARCH:  </a:t>
            </a:r>
            <a:r>
              <a:rPr lang="en-US" sz="2000" dirty="0"/>
              <a:t>Massachusetts Association of Residential Care Homes is the trade association for 60 Rest Homes representing a combination of owner operated, not for profit charitable homes, and religious order homes.</a:t>
            </a:r>
          </a:p>
          <a:p>
            <a:r>
              <a:rPr lang="en-US" sz="2000" dirty="0">
                <a:hlinkClick r:id="rId2"/>
              </a:rPr>
              <a:t>www.residentialcarehomes.org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E92E37-4BA0-7349-9AB4-6C10DC2588D4}"/>
              </a:ext>
            </a:extLst>
          </p:cNvPr>
          <p:cNvSpPr txBox="1"/>
          <p:nvPr/>
        </p:nvSpPr>
        <p:spPr>
          <a:xfrm>
            <a:off x="193964" y="752301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1324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3EED2-0056-0E40-8F2D-E3F868E0A2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431800"/>
            <a:ext cx="11809412" cy="11684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Rest Homes, a Cost-Effective option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5EE56DD9-4BF5-AB4A-BCC0-6A5B56CA9F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1973351"/>
              </p:ext>
            </p:extLst>
          </p:nvPr>
        </p:nvGraphicFramePr>
        <p:xfrm>
          <a:off x="684211" y="3668278"/>
          <a:ext cx="8609334" cy="2900162"/>
        </p:xfrm>
        <a:graphic>
          <a:graphicData uri="http://schemas.openxmlformats.org/drawingml/2006/table">
            <a:tbl>
              <a:tblPr/>
              <a:tblGrid>
                <a:gridCol w="1434889">
                  <a:extLst>
                    <a:ext uri="{9D8B030D-6E8A-4147-A177-3AD203B41FA5}">
                      <a16:colId xmlns:a16="http://schemas.microsoft.com/office/drawing/2014/main" val="2604899299"/>
                    </a:ext>
                  </a:extLst>
                </a:gridCol>
                <a:gridCol w="1434889">
                  <a:extLst>
                    <a:ext uri="{9D8B030D-6E8A-4147-A177-3AD203B41FA5}">
                      <a16:colId xmlns:a16="http://schemas.microsoft.com/office/drawing/2014/main" val="1877612579"/>
                    </a:ext>
                  </a:extLst>
                </a:gridCol>
                <a:gridCol w="1434889">
                  <a:extLst>
                    <a:ext uri="{9D8B030D-6E8A-4147-A177-3AD203B41FA5}">
                      <a16:colId xmlns:a16="http://schemas.microsoft.com/office/drawing/2014/main" val="1148964516"/>
                    </a:ext>
                  </a:extLst>
                </a:gridCol>
                <a:gridCol w="1434889">
                  <a:extLst>
                    <a:ext uri="{9D8B030D-6E8A-4147-A177-3AD203B41FA5}">
                      <a16:colId xmlns:a16="http://schemas.microsoft.com/office/drawing/2014/main" val="1347209829"/>
                    </a:ext>
                  </a:extLst>
                </a:gridCol>
                <a:gridCol w="1434889">
                  <a:extLst>
                    <a:ext uri="{9D8B030D-6E8A-4147-A177-3AD203B41FA5}">
                      <a16:colId xmlns:a16="http://schemas.microsoft.com/office/drawing/2014/main" val="765822079"/>
                    </a:ext>
                  </a:extLst>
                </a:gridCol>
                <a:gridCol w="1434889">
                  <a:extLst>
                    <a:ext uri="{9D8B030D-6E8A-4147-A177-3AD203B41FA5}">
                      <a16:colId xmlns:a16="http://schemas.microsoft.com/office/drawing/2014/main" val="2217017827"/>
                    </a:ext>
                  </a:extLst>
                </a:gridCol>
              </a:tblGrid>
              <a:tr h="1589522"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$128k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$64k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$57k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$54k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$37k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$17k</a:t>
                      </a:r>
                      <a:endParaRPr lang="en-US" sz="1600" b="1" dirty="0">
                        <a:effectLst/>
                      </a:endParaRPr>
                    </a:p>
                  </a:txBody>
                  <a:tcPr marT="63500" anchor="b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0468689"/>
                  </a:ext>
                </a:extLst>
              </a:tr>
              <a:tr h="1077478"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Nursing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Home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Assisted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Living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Home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Health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Aide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Home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maker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Non-Med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Rest 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Home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Adult Day</a:t>
                      </a:r>
                      <a:endParaRPr lang="en-US" sz="1600" b="1" dirty="0">
                        <a:effectLst/>
                      </a:endParaRPr>
                    </a:p>
                    <a:p>
                      <a:pPr algn="ctr" rtl="0" fontAlgn="t">
                        <a:spcBef>
                          <a:spcPts val="1000"/>
                        </a:spcBef>
                        <a:spcAft>
                          <a:spcPts val="1000"/>
                        </a:spcAft>
                      </a:pPr>
                      <a:r>
                        <a:rPr lang="en-US" sz="1600" b="1" i="0" u="none" strike="noStrike" dirty="0">
                          <a:solidFill>
                            <a:srgbClr val="222222"/>
                          </a:solidFill>
                          <a:effectLst/>
                          <a:latin typeface="Roboto"/>
                        </a:rPr>
                        <a:t>Care</a:t>
                      </a:r>
                      <a:endParaRPr lang="en-US" sz="1600" b="1" dirty="0">
                        <a:effectLst/>
                      </a:endParaRPr>
                    </a:p>
                  </a:txBody>
                  <a:tcPr marT="25400">
                    <a:lnL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990546"/>
                  </a:ext>
                </a:extLst>
              </a:tr>
            </a:tbl>
          </a:graphicData>
        </a:graphic>
      </p:graphicFrame>
      <p:sp>
        <p:nvSpPr>
          <p:cNvPr id="17" name="Rectangle 8">
            <a:extLst>
              <a:ext uri="{FF2B5EF4-FFF2-40B4-BE49-F238E27FC236}">
                <a16:creationId xmlns:a16="http://schemas.microsoft.com/office/drawing/2014/main" id="{7687216F-93B7-A449-9A1A-1BA31AB68B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2012" y="85934"/>
            <a:ext cx="14930241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Roboto"/>
              </a:rPr>
              <a:t>Estimated Annual Cost (median rates as of 2019)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en-US" sz="1200" dirty="0">
              <a:solidFill>
                <a:srgbClr val="000000"/>
              </a:solidFill>
              <a:latin typeface="Roboto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   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1600" dirty="0">
                <a:hlinkClick r:id="rId2"/>
              </a:rPr>
              <a:t>https://www.dibbern.com/nursing-homes/massachusetts/cost-for-massachusetts-nursing-homes.htm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 </a:t>
            </a:r>
            <a:r>
              <a:rPr kumimoji="0" lang="en-US" altLang="en-US" sz="1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     </a:t>
            </a:r>
            <a:r>
              <a:rPr kumimoji="0" lang="en-US" altLang="en-US" sz="8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 </a:t>
            </a:r>
            <a:r>
              <a:rPr kumimoji="0" lang="en-US" altLang="en-US" sz="6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     </a:t>
            </a: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033" name="Picture 9" descr="nursing homes">
            <a:extLst>
              <a:ext uri="{FF2B5EF4-FFF2-40B4-BE49-F238E27FC236}">
                <a16:creationId xmlns:a16="http://schemas.microsoft.com/office/drawing/2014/main" id="{7E0733F5-A3F0-424D-AAD8-567E9F1EC0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313" y="1255278"/>
            <a:ext cx="1447800" cy="3582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ssisted living">
            <a:extLst>
              <a:ext uri="{FF2B5EF4-FFF2-40B4-BE49-F238E27FC236}">
                <a16:creationId xmlns:a16="http://schemas.microsoft.com/office/drawing/2014/main" id="{0842FC11-262C-0543-95E0-6B547ED96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2012" y="2601478"/>
            <a:ext cx="14478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home health aide">
            <a:extLst>
              <a:ext uri="{FF2B5EF4-FFF2-40B4-BE49-F238E27FC236}">
                <a16:creationId xmlns:a16="http://schemas.microsoft.com/office/drawing/2014/main" id="{A27E37E9-02CA-5D49-B6B2-F669C59B58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9813" y="3071378"/>
            <a:ext cx="1371600" cy="1765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omemaker">
            <a:extLst>
              <a:ext uri="{FF2B5EF4-FFF2-40B4-BE49-F238E27FC236}">
                <a16:creationId xmlns:a16="http://schemas.microsoft.com/office/drawing/2014/main" id="{D9F16995-C29F-E24D-B250-659F1007BC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3356" y="3211078"/>
            <a:ext cx="1441194" cy="1640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adult day care">
            <a:extLst>
              <a:ext uri="{FF2B5EF4-FFF2-40B4-BE49-F238E27FC236}">
                <a16:creationId xmlns:a16="http://schemas.microsoft.com/office/drawing/2014/main" id="{47A732F9-051F-F542-ABDB-B1D55489DF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4549" y="3503178"/>
            <a:ext cx="1447802" cy="133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adult day care">
            <a:extLst>
              <a:ext uri="{FF2B5EF4-FFF2-40B4-BE49-F238E27FC236}">
                <a16:creationId xmlns:a16="http://schemas.microsoft.com/office/drawing/2014/main" id="{30F2CDAC-CB77-4245-B499-F8AFB23E12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7687" y="3896878"/>
            <a:ext cx="1437125" cy="95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06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7A4231-684C-E445-B2AB-62C2B8E49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Rest Home Services Provided for Daily Rate</a:t>
            </a:r>
            <a:br>
              <a:rPr lang="en-US" dirty="0">
                <a:solidFill>
                  <a:schemeClr val="tx2"/>
                </a:solidFill>
              </a:rPr>
            </a:br>
            <a:r>
              <a:rPr lang="en-US" sz="2400" dirty="0">
                <a:solidFill>
                  <a:schemeClr val="tx2"/>
                </a:solidFill>
              </a:rPr>
              <a:t>(Median Rate =$85.17)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B940D5-C03D-B641-A68B-E98FFB56E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55" y="804333"/>
            <a:ext cx="6731617" cy="5219949"/>
          </a:xfrm>
        </p:spPr>
        <p:txBody>
          <a:bodyPr anchor="t">
            <a:normAutofit/>
          </a:bodyPr>
          <a:lstStyle/>
          <a:p>
            <a:pPr lvl="0"/>
            <a:r>
              <a:rPr lang="en-US" sz="1700" dirty="0"/>
              <a:t>Comprehensive medical oversite, medication management, address psycho/social needs;</a:t>
            </a:r>
          </a:p>
          <a:p>
            <a:pPr lvl="0"/>
            <a:r>
              <a:rPr lang="en-US" sz="1700" dirty="0"/>
              <a:t>Provide nursing, pharmacy, dietary and social service consultation;</a:t>
            </a:r>
          </a:p>
          <a:p>
            <a:pPr lvl="0"/>
            <a:r>
              <a:rPr lang="en-US" sz="1700" b="1" dirty="0"/>
              <a:t>Licensed nursing coverage </a:t>
            </a:r>
            <a:r>
              <a:rPr lang="en-US" sz="1700" dirty="0"/>
              <a:t>has increased on average to 2.0  FTE’s to care for those who are aging in place with multiple ADL needs. </a:t>
            </a:r>
            <a:r>
              <a:rPr lang="en-US" sz="1700" b="1" dirty="0"/>
              <a:t>Majority of homes have licensed RN/LPN staff. </a:t>
            </a:r>
          </a:p>
          <a:p>
            <a:pPr lvl="0"/>
            <a:r>
              <a:rPr lang="en-US" sz="1700" dirty="0"/>
              <a:t>24-hour oversight for assistance, first aid and emergencies;</a:t>
            </a:r>
          </a:p>
          <a:p>
            <a:pPr lvl="0"/>
            <a:r>
              <a:rPr lang="en-US" sz="1700" dirty="0"/>
              <a:t>Medication administration &amp; maintenance of medical record;</a:t>
            </a:r>
          </a:p>
          <a:p>
            <a:pPr lvl="0"/>
            <a:r>
              <a:rPr lang="en-US" sz="1700" dirty="0"/>
              <a:t>3 meals and snacks each day;</a:t>
            </a:r>
          </a:p>
          <a:p>
            <a:pPr lvl="0"/>
            <a:r>
              <a:rPr lang="en-US" sz="1700" dirty="0"/>
              <a:t>Personal care as needed;</a:t>
            </a:r>
          </a:p>
          <a:p>
            <a:pPr lvl="0"/>
            <a:r>
              <a:rPr lang="en-US" sz="1700" dirty="0"/>
              <a:t>5+day a week activity program; majority with daily </a:t>
            </a:r>
          </a:p>
          <a:p>
            <a:pPr lvl="0"/>
            <a:r>
              <a:rPr lang="en-US" sz="1700" dirty="0"/>
              <a:t>Housekeeping and laundry services.</a:t>
            </a:r>
          </a:p>
          <a:p>
            <a:pPr marL="0" indent="0">
              <a:buNone/>
            </a:pPr>
            <a:r>
              <a:rPr lang="en-US" sz="1700" dirty="0"/>
              <a:t> </a:t>
            </a:r>
          </a:p>
          <a:p>
            <a:endParaRPr lang="en-US" sz="1700" dirty="0"/>
          </a:p>
        </p:txBody>
      </p:sp>
      <p:pic>
        <p:nvPicPr>
          <p:cNvPr id="9" name="Graphic 8" descr="Piggy Bank">
            <a:extLst>
              <a:ext uri="{FF2B5EF4-FFF2-40B4-BE49-F238E27FC236}">
                <a16:creationId xmlns:a16="http://schemas.microsoft.com/office/drawing/2014/main" id="{17A06AC0-7ABC-4FE3-B320-6C589DB9E2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812" y="2713340"/>
            <a:ext cx="3124200" cy="312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137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873C5-31C0-BA4A-9C14-5367A4CEA4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Assisted Living and Nursing Facility Comparison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16D07E-C2B3-9B41-B1A1-1FA09C3080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55" y="804333"/>
            <a:ext cx="6731617" cy="5219949"/>
          </a:xfrm>
        </p:spPr>
        <p:txBody>
          <a:bodyPr anchor="t">
            <a:normAutofit/>
          </a:bodyPr>
          <a:lstStyle/>
          <a:p>
            <a:r>
              <a:rPr lang="en-US" sz="2400" dirty="0"/>
              <a:t>Rest Homes provide a great option for elders in need of medical care and housing</a:t>
            </a:r>
          </a:p>
          <a:p>
            <a:r>
              <a:rPr lang="en-US" sz="2400" dirty="0"/>
              <a:t>Rest Home Care is provided in a community-based, less restrictive setting</a:t>
            </a:r>
          </a:p>
          <a:p>
            <a:r>
              <a:rPr lang="en-US" sz="2400" dirty="0"/>
              <a:t>Rest Homes work in collaboration and consultation with Assisted Living and Nursing facilities </a:t>
            </a:r>
          </a:p>
          <a:p>
            <a:r>
              <a:rPr lang="en-US" sz="2400" dirty="0"/>
              <a:t>Referrals are received from AL &amp; SNH to Rest Homes as well as in reverse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</a:t>
            </a:r>
            <a:r>
              <a:rPr lang="en-US" sz="2000" i="1" dirty="0"/>
              <a:t>See comparison chart in handout for further details</a:t>
            </a:r>
          </a:p>
        </p:txBody>
      </p:sp>
    </p:spTree>
    <p:extLst>
      <p:ext uri="{BB962C8B-B14F-4D97-AF65-F5344CB8AC3E}">
        <p14:creationId xmlns:p14="http://schemas.microsoft.com/office/powerpoint/2010/main" val="14105750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972422-B794-4FA8-BCC6-BAF6938A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F7FBF2-9B61-104E-8793-6F5BC92A5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14" y="1325880"/>
            <a:ext cx="3428717" cy="420624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</a:rPr>
              <a:t>WHO Do Rest Homes Serve?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2000" dirty="0">
                <a:solidFill>
                  <a:schemeClr val="tx2"/>
                </a:solidFill>
              </a:rPr>
              <a:t>M.Bronski,</a:t>
            </a:r>
            <a:r>
              <a:rPr lang="en-US" sz="2000" b="1" dirty="0">
                <a:solidFill>
                  <a:schemeClr val="tx2"/>
                </a:solidFill>
              </a:rPr>
              <a:t> </a:t>
            </a:r>
            <a:r>
              <a:rPr lang="en-US" sz="2000" dirty="0">
                <a:solidFill>
                  <a:schemeClr val="tx2"/>
                </a:solidFill>
              </a:rPr>
              <a:t>BS,MS,DNP,</a:t>
            </a:r>
            <a:r>
              <a:rPr lang="en-US" sz="3200" dirty="0">
                <a:solidFill>
                  <a:schemeClr val="tx2"/>
                </a:solidFill>
              </a:rPr>
              <a:t>  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                                </a:t>
            </a:r>
            <a:r>
              <a:rPr lang="en-US" sz="2000" dirty="0">
                <a:solidFill>
                  <a:schemeClr val="tx2"/>
                </a:solidFill>
              </a:rPr>
              <a:t>RN</a:t>
            </a:r>
            <a:r>
              <a:rPr lang="en-US" sz="3200" dirty="0">
                <a:solidFill>
                  <a:schemeClr val="tx2"/>
                </a:solidFill>
              </a:rPr>
              <a:t> </a:t>
            </a:r>
            <a:br>
              <a:rPr lang="en-US" sz="3200" dirty="0">
                <a:solidFill>
                  <a:schemeClr val="tx2"/>
                </a:solidFill>
              </a:rPr>
            </a:br>
            <a:r>
              <a:rPr lang="en-US" sz="3200" dirty="0">
                <a:solidFill>
                  <a:schemeClr val="tx2"/>
                </a:solidFill>
              </a:rPr>
              <a:t>2015</a:t>
            </a:r>
            <a:r>
              <a:rPr lang="en-US" sz="3200" b="1" dirty="0">
                <a:solidFill>
                  <a:schemeClr val="tx2"/>
                </a:solidFill>
              </a:rPr>
              <a:t> </a:t>
            </a:r>
            <a:r>
              <a:rPr lang="en-US" sz="3200" dirty="0">
                <a:solidFill>
                  <a:schemeClr val="tx2"/>
                </a:solidFill>
              </a:rPr>
              <a:t>survey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DE9E2B-5611-49C8-862E-AD4D43A8A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96EC4F-8732-481B-94CB-C98E4EF29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8877" y="1836869"/>
            <a:ext cx="0" cy="3184263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B039D3-C434-B848-BA37-9720DD12A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0526" y="1126067"/>
            <a:ext cx="6603611" cy="4605866"/>
          </a:xfrm>
        </p:spPr>
        <p:txBody>
          <a:bodyPr anchor="ctr">
            <a:normAutofit/>
          </a:bodyPr>
          <a:lstStyle/>
          <a:p>
            <a:r>
              <a:rPr lang="en-US" sz="1800" b="1" dirty="0"/>
              <a:t>Race</a:t>
            </a:r>
            <a:r>
              <a:rPr lang="en-US" sz="1800" dirty="0"/>
              <a:t>: Over 90%  White/Caucasian</a:t>
            </a:r>
          </a:p>
          <a:p>
            <a:r>
              <a:rPr lang="en-US" sz="1800" dirty="0"/>
              <a:t>G</a:t>
            </a:r>
            <a:r>
              <a:rPr lang="en-US" sz="1800" b="1" dirty="0"/>
              <a:t>ender:  </a:t>
            </a:r>
            <a:r>
              <a:rPr lang="en-US" sz="1800" dirty="0"/>
              <a:t>69% female  31% male</a:t>
            </a:r>
          </a:p>
          <a:p>
            <a:r>
              <a:rPr lang="en-US" sz="1800" b="1" dirty="0"/>
              <a:t>Age:  </a:t>
            </a:r>
            <a:r>
              <a:rPr lang="en-US" sz="1800" dirty="0"/>
              <a:t>75% of population 65 or older ; 55% of population is 75 or older</a:t>
            </a:r>
          </a:p>
          <a:p>
            <a:r>
              <a:rPr lang="en-US" sz="1800" b="1" dirty="0"/>
              <a:t>Cognitive Assessment</a:t>
            </a:r>
            <a:r>
              <a:rPr lang="en-US" sz="1800" dirty="0"/>
              <a:t>: 80% with some form of cognitive dysfunction</a:t>
            </a:r>
          </a:p>
          <a:p>
            <a:r>
              <a:rPr lang="en-US" sz="1800" b="1" dirty="0"/>
              <a:t>Mental Health: </a:t>
            </a:r>
            <a:r>
              <a:rPr lang="en-US" sz="1800" dirty="0"/>
              <a:t>21% with Alzheimer’s or other dementia; 29% mental health issues; 38% on anti-psychotic medication</a:t>
            </a:r>
          </a:p>
          <a:p>
            <a:r>
              <a:rPr lang="en-US" sz="1800" b="1" dirty="0"/>
              <a:t>ADL Assistance:  </a:t>
            </a:r>
            <a:r>
              <a:rPr lang="en-US" sz="1800" dirty="0"/>
              <a:t>31% need assisting with bathroom; 52% with bathing;45% use a cane, walker or wheelchair</a:t>
            </a:r>
          </a:p>
          <a:p>
            <a:r>
              <a:rPr lang="en-US" sz="1800" b="1" dirty="0"/>
              <a:t>Family/Relative Involvement</a:t>
            </a:r>
            <a:r>
              <a:rPr lang="en-US" sz="1800" dirty="0"/>
              <a:t>: 29% have no visitors. May have never married, no children or Hx of </a:t>
            </a:r>
            <a:r>
              <a:rPr lang="en-US" sz="1800" b="1" dirty="0"/>
              <a:t>Homelessness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C7155-1644-4C60-B0B5-32B1800D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7540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26866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972422-B794-4FA8-BCC6-BAF6938A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299" y="1325880"/>
            <a:ext cx="3088632" cy="4206240"/>
          </a:xfrm>
        </p:spPr>
        <p:txBody>
          <a:bodyPr>
            <a:normAutofit/>
          </a:bodyPr>
          <a:lstStyle/>
          <a:p>
            <a:pPr algn="r"/>
            <a:r>
              <a:rPr lang="en-US" sz="3200" dirty="0">
                <a:solidFill>
                  <a:schemeClr val="tx2"/>
                </a:solidFill>
              </a:rPr>
              <a:t>Financial Challenges Facing the Industry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DE9E2B-5611-49C8-862E-AD4D43A8A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96EC4F-8732-481B-94CB-C98E4EF29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8877" y="1836869"/>
            <a:ext cx="0" cy="3184263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0526" y="1126067"/>
            <a:ext cx="6603611" cy="4605866"/>
          </a:xfrm>
        </p:spPr>
        <p:txBody>
          <a:bodyPr anchor="ctr">
            <a:normAutofit/>
          </a:bodyPr>
          <a:lstStyle/>
          <a:p>
            <a:r>
              <a:rPr lang="en-US" sz="1800" dirty="0"/>
              <a:t>State Compliance with Minimum wage, Sick Time, Paid Family Leave;  </a:t>
            </a:r>
            <a:r>
              <a:rPr lang="en-US" sz="1800" dirty="0" err="1"/>
              <a:t>ex.:Dodge</a:t>
            </a:r>
            <a:r>
              <a:rPr lang="en-US" sz="1800" dirty="0"/>
              <a:t> Park impact PFMLA ($50K) Min Wage ($125K)</a:t>
            </a:r>
          </a:p>
          <a:p>
            <a:r>
              <a:rPr lang="en-US" sz="1800" dirty="0"/>
              <a:t>Ability to recruit and retain direct care professionals in a highly competitive environment</a:t>
            </a:r>
          </a:p>
          <a:p>
            <a:r>
              <a:rPr lang="en-US" sz="1800" dirty="0"/>
              <a:t>DPH Licensure Surveys translate into Rest Homes required to address operational expenses and capital expenditures to remain in compliance</a:t>
            </a:r>
          </a:p>
          <a:p>
            <a:r>
              <a:rPr lang="en-US" sz="1800" dirty="0"/>
              <a:t>Inability to secure low interest loans to address operating and capital improvement and address aging in place population staffing needs.</a:t>
            </a:r>
          </a:p>
          <a:p>
            <a:r>
              <a:rPr lang="en-US" sz="1800" dirty="0"/>
              <a:t>Inability of future purchasers of Rest Homes to be reimbursed for their  purchase price as opposed to being subject to reimbursement for the historically adjusted basis, is having a negative impact on the industry.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C7155-1644-4C60-B0B5-32B1800D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7540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4609124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B972422-B794-4FA8-BCC6-BAF6938A1B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299" y="1325880"/>
            <a:ext cx="3088632" cy="4206240"/>
          </a:xfrm>
        </p:spPr>
        <p:txBody>
          <a:bodyPr>
            <a:normAutofit/>
          </a:bodyPr>
          <a:lstStyle/>
          <a:p>
            <a:pPr algn="r"/>
            <a:r>
              <a:rPr lang="en-US" sz="3200">
                <a:solidFill>
                  <a:schemeClr val="tx2"/>
                </a:solidFill>
              </a:rPr>
              <a:t>Proposed  Solutions to Financial Challenges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9DE9E2B-5611-49C8-862E-AD4D43A8AA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296EC4F-8732-481B-94CB-C98E4EF297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58877" y="1836869"/>
            <a:ext cx="0" cy="3184263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80526" y="1126067"/>
            <a:ext cx="6603611" cy="4605866"/>
          </a:xfrm>
        </p:spPr>
        <p:txBody>
          <a:bodyPr anchor="ctr">
            <a:normAutofit/>
          </a:bodyPr>
          <a:lstStyle/>
          <a:p>
            <a:r>
              <a:rPr lang="en-US" sz="1700" dirty="0">
                <a:solidFill>
                  <a:schemeClr val="tx2"/>
                </a:solidFill>
              </a:rPr>
              <a:t> </a:t>
            </a:r>
            <a:r>
              <a:rPr lang="en-US" sz="1700" dirty="0"/>
              <a:t>MARCH established a Rate and Reimbursement committee comprised of owners, executive directors  and rate experts (CLA and Marcum). Committee developed the following recommended solutions to address the financial crisis:</a:t>
            </a:r>
          </a:p>
          <a:p>
            <a:r>
              <a:rPr lang="en-US" sz="1700" dirty="0"/>
              <a:t>Reimburse based on current &amp; actual costs</a:t>
            </a:r>
          </a:p>
          <a:p>
            <a:r>
              <a:rPr lang="en-US" sz="1700" dirty="0"/>
              <a:t>Recognize financial impact of Federal &amp; State Regulatory Changes </a:t>
            </a:r>
          </a:p>
          <a:p>
            <a:r>
              <a:rPr lang="en-US" sz="1700" dirty="0"/>
              <a:t>Reimburse for incremental staffing requirements to address the Aging-In-Place issues and homes with increasing dementia care populations. </a:t>
            </a:r>
          </a:p>
          <a:p>
            <a:r>
              <a:rPr lang="en-US" sz="1700" dirty="0"/>
              <a:t>Provide immediate rate relief for mandated changes per Department of Public Health Survey </a:t>
            </a:r>
          </a:p>
          <a:p>
            <a:r>
              <a:rPr lang="en-US" sz="1700" dirty="0"/>
              <a:t>Pursue a Federal Waiver to receive Federal Matching Funds</a:t>
            </a:r>
          </a:p>
          <a:p>
            <a:pPr marL="0" indent="0">
              <a:buNone/>
            </a:pPr>
            <a:r>
              <a:rPr lang="en-US" sz="1700" dirty="0"/>
              <a:t>          </a:t>
            </a:r>
            <a:r>
              <a:rPr lang="en-US" sz="1700" b="1" i="1" dirty="0"/>
              <a:t>See List of complete recommendations found in handout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19C7155-1644-4C60-B0B5-32B1800D60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375400"/>
            <a:ext cx="12192492" cy="4826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98989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57AC7B3-9016-DA40-AF24-0631AD8E3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>
                <a:solidFill>
                  <a:schemeClr val="tx2"/>
                </a:solidFill>
              </a:rPr>
              <a:t>Rest Home Closures- The Human Impact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CD01AB-AC5A-284A-BAF3-F8322897B5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5555" y="804333"/>
            <a:ext cx="6731617" cy="5219949"/>
          </a:xfrm>
        </p:spPr>
        <p:txBody>
          <a:bodyPr anchor="t">
            <a:normAutofit/>
          </a:bodyPr>
          <a:lstStyle/>
          <a:p>
            <a:r>
              <a:rPr lang="en-US" sz="2400" dirty="0"/>
              <a:t>Since 1998, 103 Rest Homes have closed (62%) primarily due to financial reasons resulting in over 4,000 long term residents losing their homes- Average Length of Stay is measured in Years</a:t>
            </a:r>
          </a:p>
          <a:p>
            <a:r>
              <a:rPr lang="en-US" sz="2400" dirty="0"/>
              <a:t>Residents subjected to trauma associated with involuntary transfer resulting in increased morbidity and mortality- “Stealing of Years”</a:t>
            </a:r>
          </a:p>
          <a:p>
            <a:r>
              <a:rPr lang="en-US" sz="2400" dirty="0"/>
              <a:t>Over 35% of residents transferred to nursing facilities, some became homeless reverting to previous living arrangement</a:t>
            </a:r>
          </a:p>
          <a:p>
            <a:r>
              <a:rPr lang="en-US" sz="2400" dirty="0"/>
              <a:t>Loss of jobs with the local economy impacted</a:t>
            </a:r>
          </a:p>
          <a:p>
            <a:r>
              <a:rPr lang="en-US" sz="2400" dirty="0"/>
              <a:t>An important community- based resource lost</a:t>
            </a:r>
          </a:p>
        </p:txBody>
      </p:sp>
      <p:pic>
        <p:nvPicPr>
          <p:cNvPr id="5" name="Picture 4" descr="A person sitting in a chair&#10;&#10;Description automatically generated">
            <a:extLst>
              <a:ext uri="{FF2B5EF4-FFF2-40B4-BE49-F238E27FC236}">
                <a16:creationId xmlns:a16="http://schemas.microsoft.com/office/drawing/2014/main" id="{1C6A1CF3-0538-4B2C-8E68-41F959CB503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6" t="23885" r="14070" b="33509"/>
          <a:stretch/>
        </p:blipFill>
        <p:spPr>
          <a:xfrm>
            <a:off x="684212" y="2724445"/>
            <a:ext cx="3046045" cy="292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75713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FD616AB-2B32-4A45-BEC9-C743E8978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EC91407-C839-4EE3-B5C6-34919D3DE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82600"/>
            <a:ext cx="12188824" cy="58927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4ABFE32-06A1-774D-BB81-517E9B0BE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648" y="804334"/>
            <a:ext cx="4170609" cy="5219948"/>
          </a:xfrm>
        </p:spPr>
        <p:txBody>
          <a:bodyPr anchor="t">
            <a:normAutofit/>
          </a:bodyPr>
          <a:lstStyle/>
          <a:p>
            <a:r>
              <a:rPr lang="en-US" dirty="0">
                <a:solidFill>
                  <a:schemeClr val="tx2"/>
                </a:solidFill>
              </a:rPr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BFD92-AED2-3D47-AB02-104D1422A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4613" y="804333"/>
            <a:ext cx="7982560" cy="5219949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sz="2200" dirty="0"/>
          </a:p>
          <a:p>
            <a:r>
              <a:rPr lang="en-US" sz="2200" dirty="0"/>
              <a:t>We have presented the important role that Rest Homes play on the healthcare continuum. Rest Homes provide a welcoming home for elderly seeking a medical and housing option in a community- based setting.</a:t>
            </a:r>
          </a:p>
          <a:p>
            <a:r>
              <a:rPr lang="en-US" sz="2200" dirty="0"/>
              <a:t>We have advanced concrete solutions endorsed by industry experts to solve the financial challenges/crisis facing the industry.</a:t>
            </a:r>
          </a:p>
          <a:p>
            <a:r>
              <a:rPr lang="en-US" sz="2200" dirty="0"/>
              <a:t> We have provided a reminder on why we should </a:t>
            </a:r>
            <a:r>
              <a:rPr lang="en-US" sz="2200" i="1" dirty="0"/>
              <a:t>all</a:t>
            </a:r>
            <a:r>
              <a:rPr lang="en-US" sz="2200" dirty="0"/>
              <a:t> care when a Rest Home closes, and the human impact associated with a closure</a:t>
            </a:r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r>
              <a:rPr lang="en-US" sz="2200" dirty="0"/>
              <a:t> Going forward let’s work together to ensure </a:t>
            </a:r>
            <a:r>
              <a:rPr lang="en-US" sz="2200" b="1" dirty="0"/>
              <a:t>no home closes </a:t>
            </a:r>
            <a:r>
              <a:rPr lang="en-US" sz="2200" dirty="0"/>
              <a:t>for financial reasons.</a:t>
            </a:r>
          </a:p>
        </p:txBody>
      </p:sp>
      <p:pic>
        <p:nvPicPr>
          <p:cNvPr id="7" name="Picture 6" descr="Two people looking at the camera&#10;&#10;Description automatically generated">
            <a:extLst>
              <a:ext uri="{FF2B5EF4-FFF2-40B4-BE49-F238E27FC236}">
                <a16:creationId xmlns:a16="http://schemas.microsoft.com/office/drawing/2014/main" id="{07E0E5F0-630C-4C37-9E1C-8166EEBB73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000"/>
          <a:stretch/>
        </p:blipFill>
        <p:spPr>
          <a:xfrm>
            <a:off x="651628" y="2007157"/>
            <a:ext cx="2911333" cy="27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502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F8AD98FA-47D4-5B42-B696-BB4CD71292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0885522"/>
              </p:ext>
            </p:extLst>
          </p:nvPr>
        </p:nvGraphicFramePr>
        <p:xfrm>
          <a:off x="455612" y="0"/>
          <a:ext cx="11277599" cy="6477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3" name="Worksheet" r:id="rId3" imgW="8026400" imgH="6819900" progId="Excel.Sheet.8">
                  <p:embed/>
                </p:oleObj>
              </mc:Choice>
              <mc:Fallback>
                <p:oleObj name="Worksheet" r:id="rId3" imgW="8026400" imgH="6819900" progId="Excel.Shee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5612" y="0"/>
                        <a:ext cx="11277599" cy="6477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93999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Constantia">
      <a:maj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1360476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 xsi:nil="true"/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2011-12-12T13:37:00+00:00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TP102801058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706496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REDMOND\v-soujap</DisplayName>
        <AccountId>1954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4ED80E12-3BE9-4746-820E-FFB249F467F2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terms/"/>
    <ds:schemaRef ds:uri="4873beb7-5857-4685-be1f-d57550cc96cc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3ED4759-CFDD-43F0-817C-11D9197192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D003AC8-209A-4321-A17C-1B7A2064339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2801</TotalTime>
  <Words>1132</Words>
  <Application>Microsoft Office PowerPoint</Application>
  <PresentationFormat>Custom</PresentationFormat>
  <Paragraphs>98</Paragraphs>
  <Slides>13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Constantia</vt:lpstr>
      <vt:lpstr>Corbel</vt:lpstr>
      <vt:lpstr>Roboto</vt:lpstr>
      <vt:lpstr>Wingdings</vt:lpstr>
      <vt:lpstr>Banded</vt:lpstr>
      <vt:lpstr>Worksheet</vt:lpstr>
      <vt:lpstr> Decoding an Enigma:  The Important Role Rest Homes Play in the Massachusetts Healthcare Continuum</vt:lpstr>
      <vt:lpstr>Presentation Objectives</vt:lpstr>
      <vt:lpstr>Rest Home- An Operational Definition</vt:lpstr>
      <vt:lpstr>CURRENT Industry Profile</vt:lpstr>
      <vt:lpstr>Rest Homes, a Cost-Effective option</vt:lpstr>
      <vt:lpstr>Rest Home Services Provided for Daily Rate (Median Rate =$85.17)</vt:lpstr>
      <vt:lpstr>Assisted Living and Nursing Facility Comparison</vt:lpstr>
      <vt:lpstr>WHO Do Rest Homes Serve? M.Bronski, BS,MS,DNP,                                   RN  2015 survey</vt:lpstr>
      <vt:lpstr>Financial Challenges Facing the Industry</vt:lpstr>
      <vt:lpstr>Proposed  Solutions to Financial Challenges</vt:lpstr>
      <vt:lpstr>Rest Home Closures- The Human Impact</vt:lpstr>
      <vt:lpstr>Conclusions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Ronald Pawelski</dc:creator>
  <cp:lastModifiedBy>Becky Annis</cp:lastModifiedBy>
  <cp:revision>228</cp:revision>
  <cp:lastPrinted>2020-01-08T22:28:59Z</cp:lastPrinted>
  <dcterms:created xsi:type="dcterms:W3CDTF">2017-04-27T17:11:13Z</dcterms:created>
  <dcterms:modified xsi:type="dcterms:W3CDTF">2020-01-09T21:15:12Z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