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18"/>
  </p:notesMasterIdLst>
  <p:handoutMasterIdLst>
    <p:handoutMasterId r:id="rId19"/>
  </p:handoutMasterIdLst>
  <p:sldIdLst>
    <p:sldId id="267" r:id="rId5"/>
    <p:sldId id="275" r:id="rId6"/>
    <p:sldId id="276" r:id="rId7"/>
    <p:sldId id="277" r:id="rId8"/>
    <p:sldId id="278" r:id="rId9"/>
    <p:sldId id="279" r:id="rId10"/>
    <p:sldId id="284" r:id="rId11"/>
    <p:sldId id="281" r:id="rId12"/>
    <p:sldId id="270" r:id="rId13"/>
    <p:sldId id="274" r:id="rId14"/>
    <p:sldId id="285" r:id="rId15"/>
    <p:sldId id="286" r:id="rId16"/>
    <p:sldId id="283" r:id="rId17"/>
  </p:sldIdLst>
  <p:sldSz cx="12188825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599" autoAdjust="0"/>
  </p:normalViewPr>
  <p:slideViewPr>
    <p:cSldViewPr>
      <p:cViewPr varScale="1">
        <p:scale>
          <a:sx n="80" d="100"/>
          <a:sy n="80" d="100"/>
        </p:scale>
        <p:origin x="132" y="84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1/9/2020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1/9/2020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31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identialcarehome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dibbern.com/nursing-homes/massachusetts/cost-for-massachusetts-nursing-hom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6859" y="2167391"/>
            <a:ext cx="6279292" cy="2523219"/>
          </a:xfrm>
        </p:spPr>
        <p:txBody>
          <a:bodyPr>
            <a:normAutofit/>
          </a:bodyPr>
          <a:lstStyle/>
          <a:p>
            <a:pPr algn="l"/>
            <a:br>
              <a:rPr lang="en-US" sz="3100">
                <a:solidFill>
                  <a:schemeClr val="tx2"/>
                </a:solidFill>
              </a:rPr>
            </a:br>
            <a:r>
              <a:rPr lang="en-US" sz="3100" b="1">
                <a:solidFill>
                  <a:schemeClr val="tx2"/>
                </a:solidFill>
              </a:rPr>
              <a:t>Decoding an Enigma:</a:t>
            </a:r>
            <a:br>
              <a:rPr lang="en-US" sz="3100" b="1">
                <a:solidFill>
                  <a:schemeClr val="tx2"/>
                </a:solidFill>
              </a:rPr>
            </a:br>
            <a:r>
              <a:rPr lang="en-US" sz="3100" b="1">
                <a:solidFill>
                  <a:schemeClr val="tx2"/>
                </a:solidFill>
              </a:rPr>
              <a:t> The Important Role Rest Homes Play in the Massachusetts Healthcare Continuum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952" y="2167391"/>
            <a:ext cx="2527942" cy="2523219"/>
          </a:xfrm>
        </p:spPr>
        <p:txBody>
          <a:bodyPr anchor="ctr">
            <a:normAutofit/>
          </a:bodyPr>
          <a:lstStyle/>
          <a:p>
            <a:pPr algn="r"/>
            <a:r>
              <a:rPr lang="en-US" sz="1800">
                <a:solidFill>
                  <a:schemeClr val="tx2"/>
                </a:solidFill>
              </a:rPr>
              <a:t>                   Becky Annis, Administrator, Pond Home</a:t>
            </a:r>
          </a:p>
          <a:p>
            <a:pPr algn="r"/>
            <a:r>
              <a:rPr lang="en-US" sz="1800">
                <a:solidFill>
                  <a:schemeClr val="tx2"/>
                </a:solidFill>
              </a:rPr>
              <a:t>Ronald J. Pawelski, President Massachusetts Association of Residential Care Homes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8877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99" y="1325880"/>
            <a:ext cx="3088632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Proposed  Solutions to Financial Challenges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8877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526" y="1126067"/>
            <a:ext cx="6603611" cy="4605866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/>
              <a:t>MARCH established a Rate and Reimbursement committee comprised of owners, executive directors  and rate experts (CLA and Marcum). Committee developed the following recommended solutions to address the financial crisis:</a:t>
            </a:r>
          </a:p>
          <a:p>
            <a:r>
              <a:rPr lang="en-US" sz="1700" dirty="0"/>
              <a:t>Reimburse based on current &amp; actual costs</a:t>
            </a:r>
          </a:p>
          <a:p>
            <a:r>
              <a:rPr lang="en-US" sz="1700" dirty="0"/>
              <a:t>Recognize financial impact of Federal &amp; State Regulatory Changes </a:t>
            </a:r>
          </a:p>
          <a:p>
            <a:r>
              <a:rPr lang="en-US" sz="1700" dirty="0"/>
              <a:t>Reimburse for incremental staffing requirements to address the Aging-In-Place issues and homes with increasing dementia care populations. </a:t>
            </a:r>
          </a:p>
          <a:p>
            <a:r>
              <a:rPr lang="en-US" sz="1700" dirty="0"/>
              <a:t>Provide immediate rate relief for mandated changes per Department of Public Health Survey </a:t>
            </a:r>
          </a:p>
          <a:p>
            <a:r>
              <a:rPr lang="en-US" sz="1700" dirty="0"/>
              <a:t>Pursue a Federal Waiver to receive Federal Matching Funds</a:t>
            </a:r>
          </a:p>
          <a:p>
            <a:pPr marL="0" indent="0">
              <a:buNone/>
            </a:pPr>
            <a:r>
              <a:rPr lang="en-US" sz="1700" dirty="0"/>
              <a:t>          </a:t>
            </a:r>
            <a:r>
              <a:rPr lang="en-US" sz="1700" b="1" i="1" dirty="0"/>
              <a:t>See List of complete recommendations found in handout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898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88824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AC7B3-9016-DA40-AF24-0631AD8E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8" y="804334"/>
            <a:ext cx="4170609" cy="521994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Rest Home Closures- The Human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D01AB-AC5A-284A-BAF3-F8322897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555" y="804333"/>
            <a:ext cx="6731617" cy="5219949"/>
          </a:xfrm>
        </p:spPr>
        <p:txBody>
          <a:bodyPr anchor="t">
            <a:normAutofit/>
          </a:bodyPr>
          <a:lstStyle/>
          <a:p>
            <a:r>
              <a:rPr lang="en-US" sz="2400" dirty="0"/>
              <a:t>Since 1998, 103 Rest Homes have closed (62%) primarily due to financial reasons resulting in over 4,000 long term residents losing their homes- Average Length of Stay is measured in Years</a:t>
            </a:r>
          </a:p>
          <a:p>
            <a:r>
              <a:rPr lang="en-US" sz="2400" dirty="0"/>
              <a:t>Residents subjected to trauma associated with involuntary transfer resulting in increased morbidity and mortality- “Stealing of Years”</a:t>
            </a:r>
          </a:p>
          <a:p>
            <a:r>
              <a:rPr lang="en-US" sz="2400" dirty="0"/>
              <a:t>Over 35% of residents transferred to nursing facilities, some became homeless reverting to previous living arrangement</a:t>
            </a:r>
          </a:p>
          <a:p>
            <a:r>
              <a:rPr lang="en-US" sz="2400" dirty="0"/>
              <a:t>Loss of jobs with the local economy impacted</a:t>
            </a:r>
          </a:p>
          <a:p>
            <a:r>
              <a:rPr lang="en-US" sz="2400" dirty="0"/>
              <a:t>An important community- based resource lost</a:t>
            </a:r>
          </a:p>
        </p:txBody>
      </p:sp>
      <p:pic>
        <p:nvPicPr>
          <p:cNvPr id="5" name="Picture 4" descr="A person sitting in a chair&#10;&#10;Description automatically generated">
            <a:extLst>
              <a:ext uri="{FF2B5EF4-FFF2-40B4-BE49-F238E27FC236}">
                <a16:creationId xmlns:a16="http://schemas.microsoft.com/office/drawing/2014/main" id="{1C6A1CF3-0538-4B2C-8E68-41F959CB50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23885" r="14070" b="33509"/>
          <a:stretch/>
        </p:blipFill>
        <p:spPr>
          <a:xfrm>
            <a:off x="684212" y="2724445"/>
            <a:ext cx="3046045" cy="29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1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88824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BFE32-06A1-774D-BB81-517E9B0B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8" y="804334"/>
            <a:ext cx="4170609" cy="521994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FD92-AED2-3D47-AB02-104D1422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3" y="804333"/>
            <a:ext cx="7982560" cy="52199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We have presented the important role that Rest Homes play on the healthcare continuum. Rest Homes provide a welcoming home for elderly seeking a medical and housing option in a community- based setting.</a:t>
            </a:r>
          </a:p>
          <a:p>
            <a:r>
              <a:rPr lang="en-US" sz="2200" dirty="0"/>
              <a:t>We have advanced concrete solutions endorsed by industry experts to solve the financial challenges/crisis facing the industry.</a:t>
            </a:r>
          </a:p>
          <a:p>
            <a:r>
              <a:rPr lang="en-US" sz="2200" dirty="0"/>
              <a:t> We have provided a reminder on why we should </a:t>
            </a:r>
            <a:r>
              <a:rPr lang="en-US" sz="2200" i="1" dirty="0"/>
              <a:t>all</a:t>
            </a:r>
            <a:r>
              <a:rPr lang="en-US" sz="2200" dirty="0"/>
              <a:t> care when a Rest Home closes, and the human impact associated with a closure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Going forward let’s work together to ensure </a:t>
            </a:r>
            <a:r>
              <a:rPr lang="en-US" sz="2200" b="1" dirty="0"/>
              <a:t>no home closes </a:t>
            </a:r>
            <a:r>
              <a:rPr lang="en-US" sz="2200" dirty="0"/>
              <a:t>for financial reasons.</a:t>
            </a:r>
          </a:p>
        </p:txBody>
      </p:sp>
      <p:pic>
        <p:nvPicPr>
          <p:cNvPr id="7" name="Picture 6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07E0E5F0-630C-4C37-9E1C-8166EEBB7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>
          <a:xfrm>
            <a:off x="651628" y="2007157"/>
            <a:ext cx="2911333" cy="27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2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AD98FA-47D4-5B42-B696-BB4CD7129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85522"/>
              </p:ext>
            </p:extLst>
          </p:nvPr>
        </p:nvGraphicFramePr>
        <p:xfrm>
          <a:off x="455612" y="0"/>
          <a:ext cx="11277599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Worksheet" r:id="rId3" imgW="8026400" imgH="6819900" progId="Excel.Sheet.8">
                  <p:embed/>
                </p:oleObj>
              </mc:Choice>
              <mc:Fallback>
                <p:oleObj name="Worksheet" r:id="rId3" imgW="8026400" imgH="6819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2" y="0"/>
                        <a:ext cx="11277599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9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88824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1ED7F-9362-A14E-92A7-62F55ED6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8" y="804334"/>
            <a:ext cx="4170609" cy="521994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Presentation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807E-EFD3-5841-AC0E-E963F516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555" y="804333"/>
            <a:ext cx="6731617" cy="52199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Clarify the role Rest Homes play on the Massachusetts healthcare continuum</a:t>
            </a:r>
          </a:p>
          <a:p>
            <a:r>
              <a:rPr lang="en-US" sz="2800" dirty="0"/>
              <a:t>Present recommended solutions developed by industry experts to address the financial crisis threatening Rest Home survival</a:t>
            </a:r>
          </a:p>
          <a:p>
            <a:r>
              <a:rPr lang="en-US" sz="2800" dirty="0"/>
              <a:t>Review the human impact related  to the closing of a Rest Home</a:t>
            </a:r>
          </a:p>
        </p:txBody>
      </p:sp>
    </p:spTree>
    <p:extLst>
      <p:ext uri="{BB962C8B-B14F-4D97-AF65-F5344CB8AC3E}">
        <p14:creationId xmlns:p14="http://schemas.microsoft.com/office/powerpoint/2010/main" val="163646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88824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9137F-3081-F645-ABD6-4B1E8431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8" y="804334"/>
            <a:ext cx="4170609" cy="521994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Rest Home- An Operational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0BC5A-C4A8-2847-A400-37095971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555" y="804333"/>
            <a:ext cx="6731617" cy="5219949"/>
          </a:xfrm>
        </p:spPr>
        <p:txBody>
          <a:bodyPr anchor="t">
            <a:normAutofit/>
          </a:bodyPr>
          <a:lstStyle/>
          <a:p>
            <a:endParaRPr lang="en-US" sz="2400" dirty="0"/>
          </a:p>
          <a:p>
            <a:r>
              <a:rPr lang="en-US" sz="2400" b="1" dirty="0"/>
              <a:t>Definition:    </a:t>
            </a:r>
            <a:r>
              <a:rPr lang="en-US" sz="2400" dirty="0"/>
              <a:t>Residential Care Facilities, licensed* as Rest Homes in the Commonwealth, provide cost effective, individualized healthcare including medication management, address resident psych/social needs and provide room and board to an aged, infirm and at times indigent population. This suite of services is provided by licensed staff in a community- based setting.  Rest Homes combine elements of a medical and housing model. </a:t>
            </a:r>
          </a:p>
          <a:p>
            <a:r>
              <a:rPr lang="en-US" sz="2400" dirty="0"/>
              <a:t>*</a:t>
            </a:r>
            <a:r>
              <a:rPr lang="en-US" sz="2000" i="1" dirty="0"/>
              <a:t>Note: Religious order homes do not require a license from DPH to operate. These homes must meet all local health and safety requirements. </a:t>
            </a:r>
          </a:p>
          <a:p>
            <a:endParaRPr lang="en-US" sz="2400" dirty="0"/>
          </a:p>
        </p:txBody>
      </p:sp>
      <p:pic>
        <p:nvPicPr>
          <p:cNvPr id="11" name="Picture 10" descr="A large brick building with green grass in front of a house&#10;&#10;Description automatically generated">
            <a:extLst>
              <a:ext uri="{FF2B5EF4-FFF2-40B4-BE49-F238E27FC236}">
                <a16:creationId xmlns:a16="http://schemas.microsoft.com/office/drawing/2014/main" id="{5C18FD41-0A78-4E5E-A895-CD38A1D4F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t="14464" r="14201" b="31296"/>
          <a:stretch/>
        </p:blipFill>
        <p:spPr>
          <a:xfrm>
            <a:off x="654980" y="2770841"/>
            <a:ext cx="379033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51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88824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6977B-3F0E-E245-8A12-9398758D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8" y="804334"/>
            <a:ext cx="4170609" cy="521994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CURRENT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Industry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6964-09FF-914D-9486-95425507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012" y="804333"/>
            <a:ext cx="8973161" cy="5219949"/>
          </a:xfrm>
        </p:spPr>
        <p:txBody>
          <a:bodyPr anchor="t">
            <a:normAutofit/>
          </a:bodyPr>
          <a:lstStyle/>
          <a:p>
            <a:endParaRPr lang="en-US" sz="2000" b="1" dirty="0"/>
          </a:p>
          <a:p>
            <a:r>
              <a:rPr lang="en-US" sz="2000" b="1" dirty="0"/>
              <a:t>Number of Homes</a:t>
            </a:r>
            <a:r>
              <a:rPr lang="en-US" sz="2000" dirty="0"/>
              <a:t>: 67 Free Standing Homes  24 SNF’s with Rest Home wings: Private, For Profit, Not For Profit, Religious Order Affiliated</a:t>
            </a:r>
          </a:p>
          <a:p>
            <a:r>
              <a:rPr lang="en-US" sz="2000" b="1" dirty="0"/>
              <a:t>Number of Licensed Beds</a:t>
            </a:r>
            <a:r>
              <a:rPr lang="en-US" sz="2000" dirty="0"/>
              <a:t>: Over 3,000</a:t>
            </a:r>
          </a:p>
          <a:p>
            <a:r>
              <a:rPr lang="en-US" sz="2000" b="1" dirty="0"/>
              <a:t>Daily Rates: </a:t>
            </a:r>
            <a:r>
              <a:rPr lang="en-US" sz="2000" dirty="0"/>
              <a:t>Average rate for Free Standing Homes = $98.20  Median =$85.17 based on $4M in incremental funding eff. 7/1/19 (</a:t>
            </a:r>
            <a:r>
              <a:rPr lang="en-US" sz="2000" b="1" dirty="0"/>
              <a:t>Thank you!</a:t>
            </a:r>
            <a:r>
              <a:rPr lang="en-US" sz="2000" dirty="0"/>
              <a:t>)</a:t>
            </a:r>
          </a:p>
          <a:p>
            <a:r>
              <a:rPr lang="en-US" sz="2000" b="1" dirty="0"/>
              <a:t>Funding Sources</a:t>
            </a:r>
            <a:r>
              <a:rPr lang="en-US" sz="2000" dirty="0"/>
              <a:t>: Department of Transitional Assistance w/EAEDC Program and SSA, SSDI, SSP and SSI resident contributions, private pay, VA A&amp;A,  &amp; LTC insurance. Note: </a:t>
            </a:r>
            <a:r>
              <a:rPr lang="en-US" sz="2000" b="1" dirty="0"/>
              <a:t>No Federal Match, 100% state funded. </a:t>
            </a:r>
          </a:p>
          <a:p>
            <a:r>
              <a:rPr lang="en-US" sz="2000" b="1" dirty="0"/>
              <a:t>MARCH:  </a:t>
            </a:r>
            <a:r>
              <a:rPr lang="en-US" sz="2000" dirty="0"/>
              <a:t>Massachusetts Association of Residential Care Homes is the trade association for 60 Rest Homes representing a combination of owner operated, not for profit charitable homes, and religious order homes.</a:t>
            </a:r>
          </a:p>
          <a:p>
            <a:r>
              <a:rPr lang="en-US" sz="2000" dirty="0">
                <a:hlinkClick r:id="rId2"/>
              </a:rPr>
              <a:t>www.residentialcarehomes.org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92E37-4BA0-7349-9AB4-6C10DC2588D4}"/>
              </a:ext>
            </a:extLst>
          </p:cNvPr>
          <p:cNvSpPr txBox="1"/>
          <p:nvPr/>
        </p:nvSpPr>
        <p:spPr>
          <a:xfrm>
            <a:off x="193964" y="75230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3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EED2-0056-0E40-8F2D-E3F868E0A2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11809412" cy="1168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Rest Homes, a Cost-Effective option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EE56DD9-4BF5-AB4A-BCC0-6A5B56CA9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73351"/>
              </p:ext>
            </p:extLst>
          </p:nvPr>
        </p:nvGraphicFramePr>
        <p:xfrm>
          <a:off x="684211" y="3668278"/>
          <a:ext cx="8609334" cy="2900162"/>
        </p:xfrm>
        <a:graphic>
          <a:graphicData uri="http://schemas.openxmlformats.org/drawingml/2006/table">
            <a:tbl>
              <a:tblPr/>
              <a:tblGrid>
                <a:gridCol w="1434889">
                  <a:extLst>
                    <a:ext uri="{9D8B030D-6E8A-4147-A177-3AD203B41FA5}">
                      <a16:colId xmlns:a16="http://schemas.microsoft.com/office/drawing/2014/main" val="2604899299"/>
                    </a:ext>
                  </a:extLst>
                </a:gridCol>
                <a:gridCol w="1434889">
                  <a:extLst>
                    <a:ext uri="{9D8B030D-6E8A-4147-A177-3AD203B41FA5}">
                      <a16:colId xmlns:a16="http://schemas.microsoft.com/office/drawing/2014/main" val="1877612579"/>
                    </a:ext>
                  </a:extLst>
                </a:gridCol>
                <a:gridCol w="1434889">
                  <a:extLst>
                    <a:ext uri="{9D8B030D-6E8A-4147-A177-3AD203B41FA5}">
                      <a16:colId xmlns:a16="http://schemas.microsoft.com/office/drawing/2014/main" val="1148964516"/>
                    </a:ext>
                  </a:extLst>
                </a:gridCol>
                <a:gridCol w="1434889">
                  <a:extLst>
                    <a:ext uri="{9D8B030D-6E8A-4147-A177-3AD203B41FA5}">
                      <a16:colId xmlns:a16="http://schemas.microsoft.com/office/drawing/2014/main" val="1347209829"/>
                    </a:ext>
                  </a:extLst>
                </a:gridCol>
                <a:gridCol w="1434889">
                  <a:extLst>
                    <a:ext uri="{9D8B030D-6E8A-4147-A177-3AD203B41FA5}">
                      <a16:colId xmlns:a16="http://schemas.microsoft.com/office/drawing/2014/main" val="765822079"/>
                    </a:ext>
                  </a:extLst>
                </a:gridCol>
                <a:gridCol w="1434889">
                  <a:extLst>
                    <a:ext uri="{9D8B030D-6E8A-4147-A177-3AD203B41FA5}">
                      <a16:colId xmlns:a16="http://schemas.microsoft.com/office/drawing/2014/main" val="2217017827"/>
                    </a:ext>
                  </a:extLst>
                </a:gridCol>
              </a:tblGrid>
              <a:tr h="158952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$128k</a:t>
                      </a:r>
                      <a:endParaRPr lang="en-US" sz="1600" b="1" dirty="0">
                        <a:effectLst/>
                      </a:endParaRPr>
                    </a:p>
                  </a:txBody>
                  <a:tcPr marT="635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$64k</a:t>
                      </a:r>
                      <a:endParaRPr lang="en-US" sz="1600" b="1" dirty="0">
                        <a:effectLst/>
                      </a:endParaRPr>
                    </a:p>
                  </a:txBody>
                  <a:tcPr marT="635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$57k</a:t>
                      </a:r>
                      <a:endParaRPr lang="en-US" sz="1600" b="1" dirty="0">
                        <a:effectLst/>
                      </a:endParaRPr>
                    </a:p>
                  </a:txBody>
                  <a:tcPr marT="635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$54k</a:t>
                      </a:r>
                      <a:endParaRPr lang="en-US" sz="1600" b="1" dirty="0">
                        <a:effectLst/>
                      </a:endParaRPr>
                    </a:p>
                  </a:txBody>
                  <a:tcPr marT="635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$37k</a:t>
                      </a:r>
                      <a:endParaRPr lang="en-US" sz="1600" b="1" dirty="0">
                        <a:effectLst/>
                      </a:endParaRPr>
                    </a:p>
                  </a:txBody>
                  <a:tcPr marT="635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$17k</a:t>
                      </a:r>
                      <a:endParaRPr lang="en-US" sz="1600" b="1" dirty="0">
                        <a:effectLst/>
                      </a:endParaRPr>
                    </a:p>
                  </a:txBody>
                  <a:tcPr marT="635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68689"/>
                  </a:ext>
                </a:extLst>
              </a:tr>
              <a:tr h="10774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Nursing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Home</a:t>
                      </a:r>
                      <a:endParaRPr lang="en-US" sz="1600" b="1" dirty="0">
                        <a:effectLst/>
                      </a:endParaRPr>
                    </a:p>
                  </a:txBody>
                  <a:tcPr marT="254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Assisted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Living</a:t>
                      </a:r>
                      <a:endParaRPr lang="en-US" sz="1600" b="1" dirty="0">
                        <a:effectLst/>
                      </a:endParaRPr>
                    </a:p>
                  </a:txBody>
                  <a:tcPr marT="254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Home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Health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Aide</a:t>
                      </a:r>
                      <a:endParaRPr lang="en-US" sz="1600" b="1" dirty="0">
                        <a:effectLst/>
                      </a:endParaRPr>
                    </a:p>
                  </a:txBody>
                  <a:tcPr marT="254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Home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maker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Non-Med</a:t>
                      </a:r>
                      <a:endParaRPr lang="en-US" sz="1600" b="1" dirty="0">
                        <a:effectLst/>
                      </a:endParaRPr>
                    </a:p>
                  </a:txBody>
                  <a:tcPr marT="254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Rest 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Home</a:t>
                      </a:r>
                      <a:endParaRPr lang="en-US" sz="1600" b="1" dirty="0">
                        <a:effectLst/>
                      </a:endParaRPr>
                    </a:p>
                  </a:txBody>
                  <a:tcPr marT="254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Adult Day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Roboto"/>
                        </a:rPr>
                        <a:t>Care</a:t>
                      </a:r>
                      <a:endParaRPr lang="en-US" sz="1600" b="1" dirty="0">
                        <a:effectLst/>
                      </a:endParaRPr>
                    </a:p>
                  </a:txBody>
                  <a:tcPr marT="254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90546"/>
                  </a:ext>
                </a:extLst>
              </a:tr>
            </a:tbl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7687216F-93B7-A449-9A1A-1BA31AB6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2" y="85934"/>
            <a:ext cx="14930241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Estimated Annual Cost (median rates as of 2019)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  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dirty="0">
                <a:hlinkClick r:id="rId2"/>
              </a:rPr>
              <a:t>https://www.dibbern.com/nursing-homes/massachusetts/cost-for-massachusetts-nursing-homes.htm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</a:t>
            </a:r>
            <a:r>
              <a:rPr kumimoji="0" lang="en-US" altLang="en-US" sz="1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     </a:t>
            </a:r>
            <a:r>
              <a:rPr kumimoji="0" lang="en-US" altLang="en-US" sz="8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 </a:t>
            </a: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 descr="nursing homes">
            <a:extLst>
              <a:ext uri="{FF2B5EF4-FFF2-40B4-BE49-F238E27FC236}">
                <a16:creationId xmlns:a16="http://schemas.microsoft.com/office/drawing/2014/main" id="{7E0733F5-A3F0-424D-AAD8-567E9F1E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255278"/>
            <a:ext cx="1447800" cy="35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ssisted living">
            <a:extLst>
              <a:ext uri="{FF2B5EF4-FFF2-40B4-BE49-F238E27FC236}">
                <a16:creationId xmlns:a16="http://schemas.microsoft.com/office/drawing/2014/main" id="{0842FC11-262C-0543-95E0-6B547ED9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2601478"/>
            <a:ext cx="1447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ome health aide">
            <a:extLst>
              <a:ext uri="{FF2B5EF4-FFF2-40B4-BE49-F238E27FC236}">
                <a16:creationId xmlns:a16="http://schemas.microsoft.com/office/drawing/2014/main" id="{A27E37E9-02CA-5D49-B6B2-F669C59B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3071378"/>
            <a:ext cx="13716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maker">
            <a:extLst>
              <a:ext uri="{FF2B5EF4-FFF2-40B4-BE49-F238E27FC236}">
                <a16:creationId xmlns:a16="http://schemas.microsoft.com/office/drawing/2014/main" id="{D9F16995-C29F-E24D-B250-659F1007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56" y="3211078"/>
            <a:ext cx="1441194" cy="164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dult day care">
            <a:extLst>
              <a:ext uri="{FF2B5EF4-FFF2-40B4-BE49-F238E27FC236}">
                <a16:creationId xmlns:a16="http://schemas.microsoft.com/office/drawing/2014/main" id="{47A732F9-051F-F542-ABDB-B1D55489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49" y="3503178"/>
            <a:ext cx="1447802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dult day care">
            <a:extLst>
              <a:ext uri="{FF2B5EF4-FFF2-40B4-BE49-F238E27FC236}">
                <a16:creationId xmlns:a16="http://schemas.microsoft.com/office/drawing/2014/main" id="{30F2CDAC-CB77-4245-B499-F8AFB23E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87" y="3896878"/>
            <a:ext cx="1437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88824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A4231-684C-E445-B2AB-62C2B8E4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8" y="804334"/>
            <a:ext cx="4170609" cy="521994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Rest Home Services Provided for Daily Rate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(Median Rate =$85.17)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40D5-C03D-B641-A68B-E98FFB56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555" y="804333"/>
            <a:ext cx="6731617" cy="5219949"/>
          </a:xfrm>
        </p:spPr>
        <p:txBody>
          <a:bodyPr anchor="t">
            <a:normAutofit/>
          </a:bodyPr>
          <a:lstStyle/>
          <a:p>
            <a:pPr lvl="0"/>
            <a:r>
              <a:rPr lang="en-US" sz="1700" dirty="0"/>
              <a:t>Comprehensive medical oversite, medication management, address psycho/social needs;</a:t>
            </a:r>
          </a:p>
          <a:p>
            <a:pPr lvl="0"/>
            <a:r>
              <a:rPr lang="en-US" sz="1700" dirty="0"/>
              <a:t>Provide nursing, pharmacy, dietary and social service consultation;</a:t>
            </a:r>
          </a:p>
          <a:p>
            <a:pPr lvl="0"/>
            <a:r>
              <a:rPr lang="en-US" sz="1700" b="1" dirty="0"/>
              <a:t>Licensed nursing coverage </a:t>
            </a:r>
            <a:r>
              <a:rPr lang="en-US" sz="1700" dirty="0"/>
              <a:t>has increased on average to 2.0  FTE’s to care for those who are aging in place with multiple ADL needs. </a:t>
            </a:r>
            <a:r>
              <a:rPr lang="en-US" sz="1700" b="1" dirty="0"/>
              <a:t>Majority of homes have licensed RN/LPN staff. </a:t>
            </a:r>
          </a:p>
          <a:p>
            <a:pPr lvl="0"/>
            <a:r>
              <a:rPr lang="en-US" sz="1700" dirty="0"/>
              <a:t>24-hour oversight for assistance, first aid and emergencies;</a:t>
            </a:r>
          </a:p>
          <a:p>
            <a:pPr lvl="0"/>
            <a:r>
              <a:rPr lang="en-US" sz="1700" dirty="0"/>
              <a:t>Medication administration &amp; maintenance of medical record;</a:t>
            </a:r>
          </a:p>
          <a:p>
            <a:pPr lvl="0"/>
            <a:r>
              <a:rPr lang="en-US" sz="1700" dirty="0"/>
              <a:t>3 meals and snacks each day;</a:t>
            </a:r>
          </a:p>
          <a:p>
            <a:pPr lvl="0"/>
            <a:r>
              <a:rPr lang="en-US" sz="1700" dirty="0"/>
              <a:t>Personal care as needed;</a:t>
            </a:r>
          </a:p>
          <a:p>
            <a:pPr lvl="0"/>
            <a:r>
              <a:rPr lang="en-US" sz="1700" dirty="0"/>
              <a:t>5+day a week activity program; majority with daily </a:t>
            </a:r>
          </a:p>
          <a:p>
            <a:pPr lvl="0"/>
            <a:r>
              <a:rPr lang="en-US" sz="1700" dirty="0"/>
              <a:t>Housekeeping and laundry services.</a:t>
            </a:r>
          </a:p>
          <a:p>
            <a:pPr marL="0" indent="0">
              <a:buNone/>
            </a:pPr>
            <a:r>
              <a:rPr lang="en-US" sz="1700" dirty="0"/>
              <a:t> </a:t>
            </a:r>
          </a:p>
          <a:p>
            <a:endParaRPr lang="en-US" sz="1700" dirty="0"/>
          </a:p>
        </p:txBody>
      </p:sp>
      <p:pic>
        <p:nvPicPr>
          <p:cNvPr id="9" name="Graphic 8" descr="Piggy Bank">
            <a:extLst>
              <a:ext uri="{FF2B5EF4-FFF2-40B4-BE49-F238E27FC236}">
                <a16:creationId xmlns:a16="http://schemas.microsoft.com/office/drawing/2014/main" id="{17A06AC0-7ABC-4FE3-B320-6C589DB9E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812" y="271334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88824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873C5-31C0-BA4A-9C14-5367A4CE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8" y="804334"/>
            <a:ext cx="4170609" cy="521994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Assisted Living and Nursing Facility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D07E-C2B3-9B41-B1A1-1FA09C30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555" y="804333"/>
            <a:ext cx="6731617" cy="5219949"/>
          </a:xfrm>
        </p:spPr>
        <p:txBody>
          <a:bodyPr anchor="t">
            <a:normAutofit/>
          </a:bodyPr>
          <a:lstStyle/>
          <a:p>
            <a:r>
              <a:rPr lang="en-US" sz="2400" dirty="0"/>
              <a:t>Rest Homes provide a great option for elders in need of medical care and housing</a:t>
            </a:r>
          </a:p>
          <a:p>
            <a:r>
              <a:rPr lang="en-US" sz="2400" dirty="0"/>
              <a:t>Rest Home Care is provided in a community-based, less restrictive setting</a:t>
            </a:r>
          </a:p>
          <a:p>
            <a:r>
              <a:rPr lang="en-US" sz="2400" dirty="0"/>
              <a:t>Rest Homes work in collaboration and consultation with Assisted Living and Nursing facilities </a:t>
            </a:r>
          </a:p>
          <a:p>
            <a:r>
              <a:rPr lang="en-US" sz="2400" dirty="0"/>
              <a:t>Referrals are received from AL &amp; SNH to Rest Homes as well as in reverse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</a:t>
            </a:r>
            <a:r>
              <a:rPr lang="en-US" sz="2000" i="1" dirty="0"/>
              <a:t>See comparison chart in handout for further details</a:t>
            </a:r>
          </a:p>
        </p:txBody>
      </p:sp>
    </p:spTree>
    <p:extLst>
      <p:ext uri="{BB962C8B-B14F-4D97-AF65-F5344CB8AC3E}">
        <p14:creationId xmlns:p14="http://schemas.microsoft.com/office/powerpoint/2010/main" val="141057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7FBF2-9B61-104E-8793-6F5BC92A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4" y="1325880"/>
            <a:ext cx="3428717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WHO Do Rest Homes Serve?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M.Bronski,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BS,MS,DNP,</a:t>
            </a:r>
            <a:r>
              <a:rPr lang="en-US" sz="3200" dirty="0">
                <a:solidFill>
                  <a:schemeClr val="tx2"/>
                </a:solidFill>
              </a:rPr>
              <a:t>  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                                </a:t>
            </a:r>
            <a:r>
              <a:rPr lang="en-US" sz="2000" dirty="0">
                <a:solidFill>
                  <a:schemeClr val="tx2"/>
                </a:solidFill>
              </a:rPr>
              <a:t>RN</a:t>
            </a:r>
            <a:r>
              <a:rPr lang="en-US" sz="3200" dirty="0">
                <a:solidFill>
                  <a:schemeClr val="tx2"/>
                </a:solidFill>
              </a:rPr>
              <a:t> 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2015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survey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8877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039D3-C434-B848-BA37-9720DD12A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526" y="1126067"/>
            <a:ext cx="6603611" cy="4605866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Race</a:t>
            </a:r>
            <a:r>
              <a:rPr lang="en-US" sz="1800" dirty="0"/>
              <a:t>: Over 90%  White/Caucasian</a:t>
            </a:r>
          </a:p>
          <a:p>
            <a:r>
              <a:rPr lang="en-US" sz="1800" dirty="0"/>
              <a:t>G</a:t>
            </a:r>
            <a:r>
              <a:rPr lang="en-US" sz="1800" b="1" dirty="0"/>
              <a:t>ender:  </a:t>
            </a:r>
            <a:r>
              <a:rPr lang="en-US" sz="1800" dirty="0"/>
              <a:t>69% female  31% male</a:t>
            </a:r>
          </a:p>
          <a:p>
            <a:r>
              <a:rPr lang="en-US" sz="1800" b="1" dirty="0"/>
              <a:t>Age:  </a:t>
            </a:r>
            <a:r>
              <a:rPr lang="en-US" sz="1800" dirty="0"/>
              <a:t>75% of population 65 or older ; 55% of population is 75 or older</a:t>
            </a:r>
          </a:p>
          <a:p>
            <a:r>
              <a:rPr lang="en-US" sz="1800" b="1" dirty="0"/>
              <a:t>Cognitive Assessment</a:t>
            </a:r>
            <a:r>
              <a:rPr lang="en-US" sz="1800" dirty="0"/>
              <a:t>: 80% with some form of cognitive dysfunction</a:t>
            </a:r>
          </a:p>
          <a:p>
            <a:r>
              <a:rPr lang="en-US" sz="1800" b="1" dirty="0"/>
              <a:t>Mental Health: </a:t>
            </a:r>
            <a:r>
              <a:rPr lang="en-US" sz="1800" dirty="0"/>
              <a:t>21% with Alzheimer’s or other dementia; 29% mental health issues; 38% on anti-psychotic medication</a:t>
            </a:r>
          </a:p>
          <a:p>
            <a:r>
              <a:rPr lang="en-US" sz="1800" b="1" dirty="0"/>
              <a:t>ADL Assistance:  </a:t>
            </a:r>
            <a:r>
              <a:rPr lang="en-US" sz="1800" dirty="0"/>
              <a:t>31% need assisting with bathroom; 52% with bathing;45% use a cane, walker or wheelchair</a:t>
            </a:r>
          </a:p>
          <a:p>
            <a:r>
              <a:rPr lang="en-US" sz="1800" b="1" dirty="0"/>
              <a:t>Family/Relative Involvement</a:t>
            </a:r>
            <a:r>
              <a:rPr lang="en-US" sz="1800" dirty="0"/>
              <a:t>: 29% have no visitors. May have never married, no children or Hx of </a:t>
            </a:r>
            <a:r>
              <a:rPr lang="en-US" sz="1800" b="1" dirty="0"/>
              <a:t>Homelessness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268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99" y="1325880"/>
            <a:ext cx="3088632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Financial Challenges Facing the Industry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8877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526" y="1126067"/>
            <a:ext cx="6603611" cy="4605866"/>
          </a:xfrm>
        </p:spPr>
        <p:txBody>
          <a:bodyPr anchor="ctr">
            <a:normAutofit/>
          </a:bodyPr>
          <a:lstStyle/>
          <a:p>
            <a:r>
              <a:rPr lang="en-US" sz="1800" dirty="0"/>
              <a:t>State Compliance with Minimum wage, Sick Time, Paid Family Leave;  </a:t>
            </a:r>
            <a:r>
              <a:rPr lang="en-US" sz="1800" dirty="0" err="1"/>
              <a:t>ex.:Dodge</a:t>
            </a:r>
            <a:r>
              <a:rPr lang="en-US" sz="1800" dirty="0"/>
              <a:t> Park impact PFMLA ($50K) Min Wage ($125K)</a:t>
            </a:r>
          </a:p>
          <a:p>
            <a:r>
              <a:rPr lang="en-US" sz="1800" dirty="0"/>
              <a:t>Ability to recruit and retain direct care professionals in a highly competitive environment</a:t>
            </a:r>
          </a:p>
          <a:p>
            <a:r>
              <a:rPr lang="en-US" sz="1800" dirty="0"/>
              <a:t>DPH Licensure Surveys translate into Rest Homes required to address operational expenses and capital expenditures to remain in compliance</a:t>
            </a:r>
          </a:p>
          <a:p>
            <a:r>
              <a:rPr lang="en-US" sz="1800" dirty="0"/>
              <a:t>Inability to secure low interest loans to address operating and capital improvement and address aging in place population staffing needs.</a:t>
            </a:r>
          </a:p>
          <a:p>
            <a:r>
              <a:rPr lang="en-US" sz="1800" dirty="0"/>
              <a:t>Inability of future purchasers of Rest Homes to be reimbursed for their  purchase price as opposed to being subject to reimbursement for the historically adjusted basis, is having a negative impact on the industry.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091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2801</TotalTime>
  <Words>1132</Words>
  <Application>Microsoft Office PowerPoint</Application>
  <PresentationFormat>Custom</PresentationFormat>
  <Paragraphs>98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Constantia</vt:lpstr>
      <vt:lpstr>Corbel</vt:lpstr>
      <vt:lpstr>Roboto</vt:lpstr>
      <vt:lpstr>Wingdings</vt:lpstr>
      <vt:lpstr>Banded</vt:lpstr>
      <vt:lpstr>Worksheet</vt:lpstr>
      <vt:lpstr> Decoding an Enigma:  The Important Role Rest Homes Play in the Massachusetts Healthcare Continuum</vt:lpstr>
      <vt:lpstr>Presentation Objectives</vt:lpstr>
      <vt:lpstr>Rest Home- An Operational Definition</vt:lpstr>
      <vt:lpstr>CURRENT Industry Profile</vt:lpstr>
      <vt:lpstr>Rest Homes, a Cost-Effective option</vt:lpstr>
      <vt:lpstr>Rest Home Services Provided for Daily Rate (Median Rate =$85.17)</vt:lpstr>
      <vt:lpstr>Assisted Living and Nursing Facility Comparison</vt:lpstr>
      <vt:lpstr>WHO Do Rest Homes Serve? M.Bronski, BS,MS,DNP,                                   RN  2015 survey</vt:lpstr>
      <vt:lpstr>Financial Challenges Facing the Industry</vt:lpstr>
      <vt:lpstr>Proposed  Solutions to Financial Challenges</vt:lpstr>
      <vt:lpstr>Rest Home Closures- The Human Impact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Ronald Pawelski</dc:creator>
  <cp:lastModifiedBy>Becky Annis</cp:lastModifiedBy>
  <cp:revision>228</cp:revision>
  <cp:lastPrinted>2020-01-08T22:28:59Z</cp:lastPrinted>
  <dcterms:created xsi:type="dcterms:W3CDTF">2017-04-27T17:11:13Z</dcterms:created>
  <dcterms:modified xsi:type="dcterms:W3CDTF">2020-01-09T21:15:12Z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