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9" r:id="rId1"/>
    <p:sldMasterId id="2147483751" r:id="rId2"/>
  </p:sldMasterIdLst>
  <p:notesMasterIdLst>
    <p:notesMasterId r:id="rId20"/>
  </p:notesMasterIdLst>
  <p:handoutMasterIdLst>
    <p:handoutMasterId r:id="rId21"/>
  </p:handoutMasterIdLst>
  <p:sldIdLst>
    <p:sldId id="326" r:id="rId3"/>
    <p:sldId id="339" r:id="rId4"/>
    <p:sldId id="340" r:id="rId5"/>
    <p:sldId id="341" r:id="rId6"/>
    <p:sldId id="346" r:id="rId7"/>
    <p:sldId id="332" r:id="rId8"/>
    <p:sldId id="314" r:id="rId9"/>
    <p:sldId id="259" r:id="rId10"/>
    <p:sldId id="261" r:id="rId11"/>
    <p:sldId id="267" r:id="rId12"/>
    <p:sldId id="333" r:id="rId13"/>
    <p:sldId id="344" r:id="rId14"/>
    <p:sldId id="343" r:id="rId15"/>
    <p:sldId id="321" r:id="rId16"/>
    <p:sldId id="292" r:id="rId17"/>
    <p:sldId id="345" r:id="rId18"/>
    <p:sldId id="306" r:id="rId19"/>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mc="http://schemas.openxmlformats.org/markup-compatibility/2006" xmlns:mv="urn:schemas-microsoft-com:mac:vml"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or, Ann (MRC)" initials="SA(" lastIdx="9"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a:srgbClr val="FC920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mc="http://schemas.openxmlformats.org/markup-compatibility/2006" xmlns:mv="urn:schemas-microsoft-com:mac:vml"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0" d="100"/>
          <a:sy n="90" d="100"/>
        </p:scale>
        <p:origin x="-1320" y="-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p:scale>
          <a:sx n="100" d="100"/>
          <a:sy n="100" d="100"/>
        </p:scale>
        <p:origin x="-3600" y="-248"/>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3"/>
            <a:ext cx="2971800" cy="46498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3"/>
            <a:ext cx="2971800" cy="464980"/>
          </a:xfrm>
          <a:prstGeom prst="rect">
            <a:avLst/>
          </a:prstGeom>
        </p:spPr>
        <p:txBody>
          <a:bodyPr vert="horz" lIns="91440" tIns="45720" rIns="91440" bIns="45720" rtlCol="0"/>
          <a:lstStyle>
            <a:lvl1pPr algn="r">
              <a:defRPr sz="1200"/>
            </a:lvl1pPr>
          </a:lstStyle>
          <a:p>
            <a:fld id="{E697EE2C-D64F-4357-A888-FBB442E8A72E}" type="datetimeFigureOut">
              <a:rPr lang="en-US" smtClean="0"/>
              <a:pPr/>
              <a:t>2/17/2017</a:t>
            </a:fld>
            <a:endParaRPr lang="en-US" dirty="0"/>
          </a:p>
        </p:txBody>
      </p:sp>
      <p:sp>
        <p:nvSpPr>
          <p:cNvPr id="4" name="Footer Placeholder 3"/>
          <p:cNvSpPr>
            <a:spLocks noGrp="1"/>
          </p:cNvSpPr>
          <p:nvPr>
            <p:ph type="ftr" sz="quarter" idx="2"/>
          </p:nvPr>
        </p:nvSpPr>
        <p:spPr>
          <a:xfrm>
            <a:off x="0" y="8829825"/>
            <a:ext cx="2971800" cy="46498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829825"/>
            <a:ext cx="2971800" cy="464980"/>
          </a:xfrm>
          <a:prstGeom prst="rect">
            <a:avLst/>
          </a:prstGeom>
        </p:spPr>
        <p:txBody>
          <a:bodyPr vert="horz" lIns="91440" tIns="45720" rIns="91440" bIns="45720" rtlCol="0" anchor="b"/>
          <a:lstStyle>
            <a:lvl1pPr algn="r">
              <a:defRPr sz="1200"/>
            </a:lvl1pPr>
          </a:lstStyle>
          <a:p>
            <a:fld id="{5344EB8E-7DAD-4878-8613-88624E1AC569}" type="slidenum">
              <a:rPr lang="en-US" smtClean="0"/>
              <a:pPr/>
              <a:t>‹#›</a:t>
            </a:fld>
            <a:endParaRPr lang="en-US" dirty="0"/>
          </a:p>
        </p:txBody>
      </p:sp>
    </p:spTree>
    <p:extLst>
      <p:ext uri="{BB962C8B-B14F-4D97-AF65-F5344CB8AC3E}">
        <p14:creationId xmlns:p14="http://schemas.microsoft.com/office/powerpoint/2010/main" val="15458138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DA3A0BFF-8BF6-42D1-B0E8-C9BB10C5596E}" type="datetimeFigureOut">
              <a:rPr lang="en-US" smtClean="0"/>
              <a:pPr/>
              <a:t>2/17/2017</a:t>
            </a:fld>
            <a:endParaRPr lang="en-US"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15791"/>
            <a:ext cx="5486400" cy="418338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6"/>
            <a:ext cx="2971800" cy="46482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829966"/>
            <a:ext cx="2971800" cy="464820"/>
          </a:xfrm>
          <a:prstGeom prst="rect">
            <a:avLst/>
          </a:prstGeom>
        </p:spPr>
        <p:txBody>
          <a:bodyPr vert="horz" lIns="91440" tIns="45720" rIns="91440" bIns="45720" rtlCol="0" anchor="b"/>
          <a:lstStyle>
            <a:lvl1pPr algn="r">
              <a:defRPr sz="1200"/>
            </a:lvl1pPr>
          </a:lstStyle>
          <a:p>
            <a:fld id="{C2C2BD7E-493C-4FD2-A57C-48011E8D8A4B}" type="slidenum">
              <a:rPr lang="en-US" smtClean="0"/>
              <a:pPr/>
              <a:t>‹#›</a:t>
            </a:fld>
            <a:endParaRPr lang="en-US" dirty="0"/>
          </a:p>
        </p:txBody>
      </p:sp>
    </p:spTree>
    <p:extLst>
      <p:ext uri="{BB962C8B-B14F-4D97-AF65-F5344CB8AC3E}">
        <p14:creationId xmlns:p14="http://schemas.microsoft.com/office/powerpoint/2010/main" val="713719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C2BD7E-493C-4FD2-A57C-48011E8D8A4B}" type="slidenum">
              <a:rPr lang="en-US" smtClean="0"/>
              <a:pPr/>
              <a:t>1</a:t>
            </a:fld>
            <a:endParaRPr lang="en-US" dirty="0"/>
          </a:p>
        </p:txBody>
      </p:sp>
    </p:spTree>
    <p:extLst>
      <p:ext uri="{BB962C8B-B14F-4D97-AF65-F5344CB8AC3E}">
        <p14:creationId xmlns:p14="http://schemas.microsoft.com/office/powerpoint/2010/main" val="41376069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C2BD7E-493C-4FD2-A57C-48011E8D8A4B}" type="slidenum">
              <a:rPr lang="en-US" smtClean="0"/>
              <a:pPr/>
              <a:t>7</a:t>
            </a:fld>
            <a:endParaRPr lang="en-US" dirty="0"/>
          </a:p>
        </p:txBody>
      </p:sp>
    </p:spTree>
    <p:extLst>
      <p:ext uri="{BB962C8B-B14F-4D97-AF65-F5344CB8AC3E}">
        <p14:creationId xmlns:p14="http://schemas.microsoft.com/office/powerpoint/2010/main" val="13203292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eaLnBrk="1" hangingPunct="1"/>
            <a:fld id="{549563ED-1EED-4F16-8FC4-DC3E385E10CB}" type="slidenum">
              <a:rPr lang="en-US" altLang="en-US" smtClean="0">
                <a:latin typeface="Arial" charset="0"/>
              </a:rPr>
              <a:pPr eaLnBrk="1" hangingPunct="1"/>
              <a:t>8</a:t>
            </a:fld>
            <a:endParaRPr lang="en-US" altLang="en-US" dirty="0" smtClean="0">
              <a:latin typeface="Arial" charset="0"/>
            </a:endParaRPr>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xfrm>
            <a:off x="685800" y="4414177"/>
            <a:ext cx="5500688" cy="450132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extLst>
      <p:ext uri="{BB962C8B-B14F-4D97-AF65-F5344CB8AC3E}">
        <p14:creationId xmlns:p14="http://schemas.microsoft.com/office/powerpoint/2010/main" val="11114665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437">
              <a:defRPr>
                <a:solidFill>
                  <a:schemeClr val="tx1"/>
                </a:solidFill>
                <a:latin typeface="Verdana" pitchFamily="34" charset="0"/>
              </a:defRPr>
            </a:lvl1pPr>
            <a:lvl2pPr marL="729057" indent="-280406" defTabSz="914437">
              <a:defRPr>
                <a:solidFill>
                  <a:schemeClr val="tx1"/>
                </a:solidFill>
                <a:latin typeface="Verdana" pitchFamily="34" charset="0"/>
              </a:defRPr>
            </a:lvl2pPr>
            <a:lvl3pPr marL="1121626" indent="-224325" defTabSz="914437">
              <a:defRPr>
                <a:solidFill>
                  <a:schemeClr val="tx1"/>
                </a:solidFill>
                <a:latin typeface="Verdana" pitchFamily="34" charset="0"/>
              </a:defRPr>
            </a:lvl3pPr>
            <a:lvl4pPr marL="1570276" indent="-224325" defTabSz="914437">
              <a:defRPr>
                <a:solidFill>
                  <a:schemeClr val="tx1"/>
                </a:solidFill>
                <a:latin typeface="Verdana" pitchFamily="34" charset="0"/>
              </a:defRPr>
            </a:lvl4pPr>
            <a:lvl5pPr marL="2018927" indent="-224325" defTabSz="914437">
              <a:defRPr>
                <a:solidFill>
                  <a:schemeClr val="tx1"/>
                </a:solidFill>
                <a:latin typeface="Verdana" pitchFamily="34" charset="0"/>
              </a:defRPr>
            </a:lvl5pPr>
            <a:lvl6pPr marL="2467577" indent="-224325" algn="ctr" defTabSz="914437" eaLnBrk="0" fontAlgn="base" hangingPunct="0">
              <a:spcBef>
                <a:spcPct val="0"/>
              </a:spcBef>
              <a:spcAft>
                <a:spcPct val="0"/>
              </a:spcAft>
              <a:defRPr>
                <a:solidFill>
                  <a:schemeClr val="tx1"/>
                </a:solidFill>
                <a:latin typeface="Verdana" pitchFamily="34" charset="0"/>
              </a:defRPr>
            </a:lvl6pPr>
            <a:lvl7pPr marL="2916227" indent="-224325" algn="ctr" defTabSz="914437" eaLnBrk="0" fontAlgn="base" hangingPunct="0">
              <a:spcBef>
                <a:spcPct val="0"/>
              </a:spcBef>
              <a:spcAft>
                <a:spcPct val="0"/>
              </a:spcAft>
              <a:defRPr>
                <a:solidFill>
                  <a:schemeClr val="tx1"/>
                </a:solidFill>
                <a:latin typeface="Verdana" pitchFamily="34" charset="0"/>
              </a:defRPr>
            </a:lvl7pPr>
            <a:lvl8pPr marL="3364878" indent="-224325" algn="ctr" defTabSz="914437" eaLnBrk="0" fontAlgn="base" hangingPunct="0">
              <a:spcBef>
                <a:spcPct val="0"/>
              </a:spcBef>
              <a:spcAft>
                <a:spcPct val="0"/>
              </a:spcAft>
              <a:defRPr>
                <a:solidFill>
                  <a:schemeClr val="tx1"/>
                </a:solidFill>
                <a:latin typeface="Verdana" pitchFamily="34" charset="0"/>
              </a:defRPr>
            </a:lvl8pPr>
            <a:lvl9pPr marL="3813528" indent="-224325" algn="ctr" defTabSz="914437" eaLnBrk="0" fontAlgn="base" hangingPunct="0">
              <a:spcBef>
                <a:spcPct val="0"/>
              </a:spcBef>
              <a:spcAft>
                <a:spcPct val="0"/>
              </a:spcAft>
              <a:defRPr>
                <a:solidFill>
                  <a:schemeClr val="tx1"/>
                </a:solidFill>
                <a:latin typeface="Verdana" pitchFamily="34" charset="0"/>
              </a:defRPr>
            </a:lvl9pPr>
          </a:lstStyle>
          <a:p>
            <a:fld id="{A6CA4F85-41CD-479A-8843-26922E344886}" type="slidenum">
              <a:rPr lang="en-US" altLang="en-US" smtClean="0">
                <a:latin typeface="Arial" charset="0"/>
              </a:rPr>
              <a:pPr/>
              <a:t>9</a:t>
            </a:fld>
            <a:endParaRPr lang="en-US" altLang="en-US" dirty="0" smtClean="0">
              <a:latin typeface="Arial" charset="0"/>
            </a:endParaRPr>
          </a:p>
        </p:txBody>
      </p:sp>
      <p:sp>
        <p:nvSpPr>
          <p:cNvPr id="38915" name="Rectangle 2"/>
          <p:cNvSpPr>
            <a:spLocks noGrp="1" noRot="1" noChangeAspect="1" noChangeArrowheads="1" noTextEdit="1"/>
          </p:cNvSpPr>
          <p:nvPr>
            <p:ph type="sldImg"/>
          </p:nvPr>
        </p:nvSpPr>
        <p:spPr>
          <a:xfrm>
            <a:off x="1104900" y="696913"/>
            <a:ext cx="4648200" cy="3486150"/>
          </a:xfrm>
          <a:ln/>
        </p:spPr>
      </p:sp>
      <p:sp>
        <p:nvSpPr>
          <p:cNvPr id="38916" name="Rectangle 3"/>
          <p:cNvSpPr>
            <a:spLocks noGrp="1" noChangeArrowheads="1"/>
          </p:cNvSpPr>
          <p:nvPr>
            <p:ph type="body" idx="1"/>
          </p:nvPr>
        </p:nvSpPr>
        <p:spPr>
          <a:xfrm>
            <a:off x="687975" y="4416429"/>
            <a:ext cx="5482052" cy="41830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525 ADRCs</a:t>
            </a:r>
            <a:r>
              <a:rPr lang="en-US" altLang="en-US" baseline="0" dirty="0" smtClean="0"/>
              <a:t> nationally</a:t>
            </a:r>
          </a:p>
          <a:p>
            <a:pPr eaLnBrk="1" hangingPunct="1"/>
            <a:r>
              <a:rPr lang="en-US" altLang="en-US" baseline="0" dirty="0" smtClean="0">
                <a:solidFill>
                  <a:srgbClr val="C00000"/>
                </a:solidFill>
              </a:rPr>
              <a:t>ADRCs are not necessarily a physical place or center – but a partnership of agencies and organizations.</a:t>
            </a:r>
            <a:endParaRPr lang="en-US" altLang="en-US" dirty="0" smtClean="0">
              <a:solidFill>
                <a:srgbClr val="C00000"/>
              </a:solidFill>
            </a:endParaRPr>
          </a:p>
        </p:txBody>
      </p:sp>
    </p:spTree>
    <p:extLst>
      <p:ext uri="{BB962C8B-B14F-4D97-AF65-F5344CB8AC3E}">
        <p14:creationId xmlns:p14="http://schemas.microsoft.com/office/powerpoint/2010/main" val="34891433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C2BD7E-493C-4FD2-A57C-48011E8D8A4B}" type="slidenum">
              <a:rPr lang="en-US" smtClean="0"/>
              <a:pPr/>
              <a:t>10</a:t>
            </a:fld>
            <a:endParaRPr lang="en-US" dirty="0"/>
          </a:p>
        </p:txBody>
      </p:sp>
    </p:spTree>
    <p:extLst>
      <p:ext uri="{BB962C8B-B14F-4D97-AF65-F5344CB8AC3E}">
        <p14:creationId xmlns:p14="http://schemas.microsoft.com/office/powerpoint/2010/main" val="6979347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C2BD7E-493C-4FD2-A57C-48011E8D8A4B}" type="slidenum">
              <a:rPr lang="en-US" smtClean="0">
                <a:solidFill>
                  <a:prstClr val="black"/>
                </a:solidFill>
              </a:rPr>
              <a:pPr/>
              <a:t>11</a:t>
            </a:fld>
            <a:endParaRPr lang="en-US" dirty="0">
              <a:solidFill>
                <a:prstClr val="black"/>
              </a:solidFill>
            </a:endParaRPr>
          </a:p>
        </p:txBody>
      </p:sp>
    </p:spTree>
    <p:extLst>
      <p:ext uri="{BB962C8B-B14F-4D97-AF65-F5344CB8AC3E}">
        <p14:creationId xmlns:p14="http://schemas.microsoft.com/office/powerpoint/2010/main" val="16992270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20725" indent="-276225">
              <a:defRPr>
                <a:solidFill>
                  <a:schemeClr val="tx1"/>
                </a:solidFill>
                <a:latin typeface="Calibri" pitchFamily="34" charset="0"/>
              </a:defRPr>
            </a:lvl2pPr>
            <a:lvl3pPr marL="1108075" indent="-220663">
              <a:defRPr>
                <a:solidFill>
                  <a:schemeClr val="tx1"/>
                </a:solidFill>
                <a:latin typeface="Calibri" pitchFamily="34" charset="0"/>
              </a:defRPr>
            </a:lvl3pPr>
            <a:lvl4pPr marL="1552575" indent="-220663">
              <a:defRPr>
                <a:solidFill>
                  <a:schemeClr val="tx1"/>
                </a:solidFill>
                <a:latin typeface="Calibri" pitchFamily="34" charset="0"/>
              </a:defRPr>
            </a:lvl4pPr>
            <a:lvl5pPr marL="1995488" indent="-220663">
              <a:defRPr>
                <a:solidFill>
                  <a:schemeClr val="tx1"/>
                </a:solidFill>
                <a:latin typeface="Calibri" pitchFamily="34" charset="0"/>
              </a:defRPr>
            </a:lvl5pPr>
            <a:lvl6pPr marL="2452688" indent="-220663" fontAlgn="base">
              <a:spcBef>
                <a:spcPct val="0"/>
              </a:spcBef>
              <a:spcAft>
                <a:spcPct val="0"/>
              </a:spcAft>
              <a:defRPr>
                <a:solidFill>
                  <a:schemeClr val="tx1"/>
                </a:solidFill>
                <a:latin typeface="Calibri" pitchFamily="34" charset="0"/>
              </a:defRPr>
            </a:lvl6pPr>
            <a:lvl7pPr marL="2909888" indent="-220663" fontAlgn="base">
              <a:spcBef>
                <a:spcPct val="0"/>
              </a:spcBef>
              <a:spcAft>
                <a:spcPct val="0"/>
              </a:spcAft>
              <a:defRPr>
                <a:solidFill>
                  <a:schemeClr val="tx1"/>
                </a:solidFill>
                <a:latin typeface="Calibri" pitchFamily="34" charset="0"/>
              </a:defRPr>
            </a:lvl7pPr>
            <a:lvl8pPr marL="3367088" indent="-220663" fontAlgn="base">
              <a:spcBef>
                <a:spcPct val="0"/>
              </a:spcBef>
              <a:spcAft>
                <a:spcPct val="0"/>
              </a:spcAft>
              <a:defRPr>
                <a:solidFill>
                  <a:schemeClr val="tx1"/>
                </a:solidFill>
                <a:latin typeface="Calibri" pitchFamily="34" charset="0"/>
              </a:defRPr>
            </a:lvl8pPr>
            <a:lvl9pPr marL="3824288" indent="-220663"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5FE5CE63-0E0D-45BC-8E22-384A3C1E8950}" type="slidenum">
              <a:rPr lang="en-US" altLang="en-US" smtClean="0">
                <a:latin typeface="Arial" charset="0"/>
              </a:rPr>
              <a:pPr fontAlgn="base">
                <a:spcBef>
                  <a:spcPct val="0"/>
                </a:spcBef>
                <a:spcAft>
                  <a:spcPct val="0"/>
                </a:spcAft>
                <a:defRPr/>
              </a:pPr>
              <a:t>14</a:t>
            </a:fld>
            <a:endParaRPr lang="en-US" altLang="en-US" dirty="0" smtClean="0">
              <a:latin typeface="Arial" charset="0"/>
            </a:endParaRPr>
          </a:p>
        </p:txBody>
      </p:sp>
      <p:sp>
        <p:nvSpPr>
          <p:cNvPr id="16387" name="Rectangle 2"/>
          <p:cNvSpPr>
            <a:spLocks noGrp="1" noRot="1" noChangeAspect="1" noChangeArrowheads="1" noTextEdit="1"/>
          </p:cNvSpPr>
          <p:nvPr>
            <p:ph type="sldImg"/>
          </p:nvPr>
        </p:nvSpPr>
        <p:spPr bwMode="auto">
          <a:xfrm>
            <a:off x="11049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Tree>
    <p:extLst>
      <p:ext uri="{BB962C8B-B14F-4D97-AF65-F5344CB8AC3E}">
        <p14:creationId xmlns:p14="http://schemas.microsoft.com/office/powerpoint/2010/main" val="40167561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9DA9BCCD-8082-4F5A-983E-E1D1830A1F06}" type="datetime1">
              <a:rPr lang="en-US" smtClean="0"/>
              <a:pPr/>
              <a:t>2/17/2017</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C0E3ED6-4515-46DC-8D33-D129FDA9E5C9}" type="slidenum">
              <a:rPr lang="en-US" smtClean="0"/>
              <a:pPr/>
              <a:t>‹#›</a:t>
            </a:fld>
            <a:endParaRPr lang="en-US" dirty="0"/>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F11D985-278E-483B-B2D3-F27FCDF5E858}" type="datetime1">
              <a:rPr lang="en-US" smtClean="0"/>
              <a:pPr/>
              <a:t>2/17/2017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C0E3ED6-4515-46DC-8D33-D129FDA9E5C9}"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6915912" y="3009901"/>
            <a:ext cx="457200" cy="441325"/>
          </a:xfrm>
        </p:spPr>
        <p:txBody>
          <a:bodyPr/>
          <a:lstStyle/>
          <a:p>
            <a:fld id="{5C0E3ED6-4515-46DC-8D33-D129FDA9E5C9}" type="slidenum">
              <a:rPr lang="en-US" smtClean="0"/>
              <a:pPr/>
              <a:t>‹#›</a:t>
            </a:fld>
            <a:endParaRPr lang="en-US" dirty="0"/>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CE9079A-114D-437B-BC25-61FFA370782E}" type="datetime1">
              <a:rPr lang="en-US" smtClean="0"/>
              <a:pPr/>
              <a:t>2/17/2017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9DA9BCCD-8082-4F5A-983E-E1D1830A1F06}" type="datetime1">
              <a:rPr lang="en-US" smtClean="0"/>
              <a:pPr/>
              <a:t>2/17/2017</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C0E3ED6-4515-46DC-8D33-D129FDA9E5C9}" type="slidenum">
              <a:rPr lang="en-US" smtClean="0">
                <a:solidFill>
                  <a:srgbClr val="0BD0D9">
                    <a:shade val="75000"/>
                  </a:srgbClr>
                </a:solidFill>
              </a:rPr>
              <a:pPr/>
              <a:t>‹#›</a:t>
            </a:fld>
            <a:endParaRPr lang="en-US" dirty="0">
              <a:solidFill>
                <a:srgbClr val="0BD0D9">
                  <a:shade val="75000"/>
                </a:srgbClr>
              </a:solidFill>
            </a:endParaRPr>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extLst>
      <p:ext uri="{BB962C8B-B14F-4D97-AF65-F5344CB8AC3E}">
        <p14:creationId xmlns:p14="http://schemas.microsoft.com/office/powerpoint/2010/main" val="250836548"/>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BB6232F-23F4-4F94-ABBF-D0883DA06FF0}" type="datetime1">
              <a:rPr lang="en-US" smtClean="0"/>
              <a:pPr/>
              <a:t>2/17/2017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4361688" y="1026372"/>
            <a:ext cx="457200" cy="441325"/>
          </a:xfrm>
        </p:spPr>
        <p:txBody>
          <a:bodyPr/>
          <a:lstStyle/>
          <a:p>
            <a:fld id="{5C0E3ED6-4515-46DC-8D33-D129FDA9E5C9}" type="slidenum">
              <a:rPr lang="en-US" smtClean="0">
                <a:solidFill>
                  <a:srgbClr val="0BD0D9">
                    <a:shade val="75000"/>
                  </a:srgbClr>
                </a:solidFill>
              </a:rPr>
              <a:pPr/>
              <a:t>‹#›</a:t>
            </a:fld>
            <a:endParaRPr lang="en-US" dirty="0">
              <a:solidFill>
                <a:srgbClr val="0BD0D9">
                  <a:shade val="75000"/>
                </a:srgbClr>
              </a:solidFill>
            </a:endParaRPr>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2508619381"/>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5" name="Footer Placeholder 4"/>
          <p:cNvSpPr>
            <a:spLocks noGrp="1"/>
          </p:cNvSpPr>
          <p:nvPr>
            <p:ph type="ftr" sz="quarter" idx="11"/>
          </p:nvPr>
        </p:nvSpPr>
        <p:spPr/>
        <p:txBody>
          <a:bodyPr/>
          <a:lstStyle/>
          <a:p>
            <a:endParaRPr lang="en-US" dirty="0"/>
          </a:p>
        </p:txBody>
      </p:sp>
      <p:sp>
        <p:nvSpPr>
          <p:cNvPr id="4" name="Date Placeholder 3"/>
          <p:cNvSpPr>
            <a:spLocks noGrp="1"/>
          </p:cNvSpPr>
          <p:nvPr>
            <p:ph type="dt" sz="half" idx="10"/>
          </p:nvPr>
        </p:nvSpPr>
        <p:spPr/>
        <p:txBody>
          <a:bodyPr/>
          <a:lstStyle/>
          <a:p>
            <a:fld id="{BC5F9C7A-21C1-4C20-BC99-C5CC9FD8965F}" type="datetime1">
              <a:rPr lang="en-US" smtClean="0"/>
              <a:pPr/>
              <a:t>2/17/2017</a:t>
            </a:fld>
            <a:endParaRPr lang="en-US" dirty="0"/>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C0E3ED6-4515-46DC-8D33-D129FDA9E5C9}" type="slidenum">
              <a:rPr lang="en-US" smtClean="0">
                <a:solidFill>
                  <a:srgbClr val="0BD0D9">
                    <a:shade val="75000"/>
                  </a:srgbClr>
                </a:solidFill>
              </a:rPr>
              <a:pPr/>
              <a:t>‹#›</a:t>
            </a:fld>
            <a:endParaRPr lang="en-US" dirty="0">
              <a:solidFill>
                <a:srgbClr val="0BD0D9">
                  <a:shade val="75000"/>
                </a:srgbClr>
              </a:solidFill>
            </a:endParaRPr>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extLst>
      <p:ext uri="{BB962C8B-B14F-4D97-AF65-F5344CB8AC3E}">
        <p14:creationId xmlns:p14="http://schemas.microsoft.com/office/powerpoint/2010/main" val="3018471024"/>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C04157FC-B07E-4A14-9C57-4919628FA0A3}" type="datetime1">
              <a:rPr lang="en-US" smtClean="0"/>
              <a:pPr/>
              <a:t>2/17/2017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C0E3ED6-4515-46DC-8D33-D129FDA9E5C9}" type="slidenum">
              <a:rPr lang="en-US" smtClean="0">
                <a:solidFill>
                  <a:srgbClr val="0BD0D9">
                    <a:shade val="75000"/>
                  </a:srgbClr>
                </a:solidFill>
              </a:rPr>
              <a:pPr/>
              <a:t>‹#›</a:t>
            </a:fld>
            <a:endParaRPr lang="en-US" dirty="0">
              <a:solidFill>
                <a:srgbClr val="0BD0D9">
                  <a:shade val="75000"/>
                </a:srgbClr>
              </a:solidFill>
            </a:endParaRPr>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1093242073"/>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31B856F4-DE0E-4DDB-939F-469606B59A48}" type="datetime1">
              <a:rPr lang="en-US" smtClean="0"/>
              <a:pPr/>
              <a:t>2/17/2017</a:t>
            </a:fld>
            <a:endParaRPr lang="en-US" dirty="0"/>
          </a:p>
        </p:txBody>
      </p:sp>
      <p:sp>
        <p:nvSpPr>
          <p:cNvPr id="8" name="Footer Placeholder 7"/>
          <p:cNvSpPr>
            <a:spLocks noGrp="1"/>
          </p:cNvSpPr>
          <p:nvPr>
            <p:ph type="ftr" sz="quarter" idx="11"/>
          </p:nvPr>
        </p:nvSpPr>
        <p:spPr>
          <a:xfrm>
            <a:off x="304800" y="6409944"/>
            <a:ext cx="3581400" cy="365760"/>
          </a:xfrm>
        </p:spPr>
        <p:txBody>
          <a:bodyPr/>
          <a:lstStyle/>
          <a:p>
            <a:endParaRPr lang="en-US" dirty="0"/>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5C0E3ED6-4515-46DC-8D33-D129FDA9E5C9}" type="slidenum">
              <a:rPr lang="en-US" smtClean="0">
                <a:solidFill>
                  <a:srgbClr val="0BD0D9">
                    <a:shade val="75000"/>
                  </a:srgbClr>
                </a:solidFill>
              </a:rPr>
              <a:pPr/>
              <a:t>‹#›</a:t>
            </a:fld>
            <a:endParaRPr lang="en-US" dirty="0">
              <a:solidFill>
                <a:srgbClr val="0BD0D9">
                  <a:shade val="75000"/>
                </a:srgbClr>
              </a:solidFill>
            </a:endParaRPr>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extLst>
      <p:ext uri="{BB962C8B-B14F-4D97-AF65-F5344CB8AC3E}">
        <p14:creationId xmlns:p14="http://schemas.microsoft.com/office/powerpoint/2010/main" val="4090051753"/>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585BF9F-6684-4028-8227-7DD7CACB88C5}" type="datetime1">
              <a:rPr lang="en-US" smtClean="0"/>
              <a:pPr/>
              <a:t>2/17/2017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4343400" y="1036020"/>
            <a:ext cx="457200" cy="441325"/>
          </a:xfrm>
        </p:spPr>
        <p:txBody>
          <a:bodyPr/>
          <a:lstStyle/>
          <a:p>
            <a:fld id="{5C0E3ED6-4515-46DC-8D33-D129FDA9E5C9}" type="slidenum">
              <a:rPr lang="en-US" smtClean="0">
                <a:solidFill>
                  <a:srgbClr val="0BD0D9">
                    <a:shade val="75000"/>
                  </a:srgbClr>
                </a:solidFill>
              </a:rPr>
              <a:pPr/>
              <a:t>‹#›</a:t>
            </a:fld>
            <a:endParaRPr lang="en-US" dirty="0">
              <a:solidFill>
                <a:srgbClr val="0BD0D9">
                  <a:shade val="75000"/>
                </a:srgbClr>
              </a:solidFill>
            </a:endParaRPr>
          </a:p>
        </p:txBody>
      </p:sp>
    </p:spTree>
    <p:extLst>
      <p:ext uri="{BB962C8B-B14F-4D97-AF65-F5344CB8AC3E}">
        <p14:creationId xmlns:p14="http://schemas.microsoft.com/office/powerpoint/2010/main" val="7411906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 name="Date Placeholder 1"/>
          <p:cNvSpPr>
            <a:spLocks noGrp="1"/>
          </p:cNvSpPr>
          <p:nvPr>
            <p:ph type="dt" sz="half" idx="10"/>
          </p:nvPr>
        </p:nvSpPr>
        <p:spPr/>
        <p:txBody>
          <a:bodyPr/>
          <a:lstStyle/>
          <a:p>
            <a:fld id="{393B150A-18A1-40ED-8150-AA16ADE128BC}" type="datetime1">
              <a:rPr lang="en-US" smtClean="0"/>
              <a:pPr/>
              <a:t>2/17/2017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5C0E3ED6-4515-46DC-8D33-D129FDA9E5C9}" type="slidenum">
              <a:rPr lang="en-US" smtClean="0"/>
              <a:pPr/>
              <a:t>‹#›</a:t>
            </a:fld>
            <a:endParaRPr lang="en-US" dirty="0"/>
          </a:p>
        </p:txBody>
      </p:sp>
    </p:spTree>
    <p:extLst>
      <p:ext uri="{BB962C8B-B14F-4D97-AF65-F5344CB8AC3E}">
        <p14:creationId xmlns:p14="http://schemas.microsoft.com/office/powerpoint/2010/main" val="262140983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C0E3ED6-4515-46DC-8D33-D129FDA9E5C9}" type="slidenum">
              <a:rPr lang="en-US" smtClean="0">
                <a:solidFill>
                  <a:srgbClr val="0BD0D9">
                    <a:shade val="75000"/>
                  </a:srgbClr>
                </a:solidFill>
              </a:rPr>
              <a:pPr/>
              <a:t>‹#›</a:t>
            </a:fld>
            <a:endParaRPr lang="en-US" dirty="0">
              <a:solidFill>
                <a:srgbClr val="0BD0D9">
                  <a:shade val="75000"/>
                </a:srgbClr>
              </a:solidFill>
            </a:endParaRP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5" name="Date Placeholder 4"/>
          <p:cNvSpPr>
            <a:spLocks noGrp="1"/>
          </p:cNvSpPr>
          <p:nvPr>
            <p:ph type="dt" sz="half" idx="10"/>
          </p:nvPr>
        </p:nvSpPr>
        <p:spPr/>
        <p:txBody>
          <a:bodyPr/>
          <a:lstStyle/>
          <a:p>
            <a:fld id="{849EEED9-C477-4C78-AEA0-E21CAE8F4AE8}" type="datetime1">
              <a:rPr lang="en-US" smtClean="0"/>
              <a:pPr/>
              <a:t>2/17/2017</a:t>
            </a:fld>
            <a:endParaRPr lang="en-US" dirty="0"/>
          </a:p>
        </p:txBody>
      </p:sp>
      <p:sp>
        <p:nvSpPr>
          <p:cNvPr id="6" name="Footer Placeholder 5"/>
          <p:cNvSpPr>
            <a:spLocks noGrp="1"/>
          </p:cNvSpPr>
          <p:nvPr>
            <p:ph type="ftr" sz="quarter" idx="11"/>
          </p:nvPr>
        </p:nvSpPr>
        <p:spPr>
          <a:xfrm>
            <a:off x="301752" y="6410848"/>
            <a:ext cx="3383280" cy="365760"/>
          </a:xfrm>
        </p:spPr>
        <p:txBody>
          <a:bodyPr/>
          <a:lstStyle/>
          <a:p>
            <a:endParaRPr lang="en-US" dirty="0"/>
          </a:p>
        </p:txBody>
      </p:sp>
    </p:spTree>
    <p:extLst>
      <p:ext uri="{BB962C8B-B14F-4D97-AF65-F5344CB8AC3E}">
        <p14:creationId xmlns:p14="http://schemas.microsoft.com/office/powerpoint/2010/main" val="1168380289"/>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BB6232F-23F4-4F94-ABBF-D0883DA06FF0}" type="datetime1">
              <a:rPr lang="en-US" smtClean="0"/>
              <a:pPr/>
              <a:t>2/17/2017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4361688" y="1026372"/>
            <a:ext cx="457200" cy="441325"/>
          </a:xfrm>
        </p:spPr>
        <p:txBody>
          <a:bodyPr/>
          <a:lstStyle/>
          <a:p>
            <a:fld id="{5C0E3ED6-4515-46DC-8D33-D129FDA9E5C9}" type="slidenum">
              <a:rPr lang="en-US" smtClean="0"/>
              <a:pPr/>
              <a:t>‹#›</a:t>
            </a:fld>
            <a:endParaRPr lang="en-US" dirty="0"/>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7" name="Slide Number Placeholder 6"/>
          <p:cNvSpPr>
            <a:spLocks noGrp="1"/>
          </p:cNvSpPr>
          <p:nvPr>
            <p:ph type="sldNum" sz="quarter" idx="12"/>
          </p:nvPr>
        </p:nvSpPr>
        <p:spPr>
          <a:xfrm>
            <a:off x="1371600" y="312738"/>
            <a:ext cx="457200" cy="441325"/>
          </a:xfrm>
        </p:spPr>
        <p:txBody>
          <a:bodyPr/>
          <a:lstStyle/>
          <a:p>
            <a:fld id="{5C0E3ED6-4515-46DC-8D33-D129FDA9E5C9}" type="slidenum">
              <a:rPr lang="en-US" smtClean="0">
                <a:solidFill>
                  <a:srgbClr val="0BD0D9">
                    <a:shade val="75000"/>
                  </a:srgbClr>
                </a:solidFill>
              </a:rPr>
              <a:pPr/>
              <a:t>‹#›</a:t>
            </a:fld>
            <a:endParaRPr lang="en-US" dirty="0">
              <a:solidFill>
                <a:srgbClr val="0BD0D9">
                  <a:shade val="75000"/>
                </a:srgbClr>
              </a:solidFill>
            </a:endParaRP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5" name="Date Placeholder 4"/>
          <p:cNvSpPr>
            <a:spLocks noGrp="1"/>
          </p:cNvSpPr>
          <p:nvPr>
            <p:ph type="dt" sz="half" idx="10"/>
          </p:nvPr>
        </p:nvSpPr>
        <p:spPr>
          <a:xfrm>
            <a:off x="5788152" y="6404984"/>
            <a:ext cx="3044952" cy="365760"/>
          </a:xfrm>
        </p:spPr>
        <p:txBody>
          <a:bodyPr/>
          <a:lstStyle/>
          <a:p>
            <a:fld id="{D032953E-563D-41B9-B3BF-87EBF7DB4443}" type="datetime1">
              <a:rPr lang="en-US" smtClean="0"/>
              <a:pPr/>
              <a:t>2/17/2017</a:t>
            </a:fld>
            <a:endParaRPr lang="en-US" dirty="0"/>
          </a:p>
        </p:txBody>
      </p:sp>
      <p:sp>
        <p:nvSpPr>
          <p:cNvPr id="6" name="Footer Placeholder 5"/>
          <p:cNvSpPr>
            <a:spLocks noGrp="1"/>
          </p:cNvSpPr>
          <p:nvPr>
            <p:ph type="ftr" sz="quarter" idx="11"/>
          </p:nvPr>
        </p:nvSpPr>
        <p:spPr>
          <a:xfrm>
            <a:off x="301752" y="6410848"/>
            <a:ext cx="3584448" cy="365760"/>
          </a:xfrm>
        </p:spPr>
        <p:txBody>
          <a:bodyPr/>
          <a:lstStyle/>
          <a:p>
            <a:endParaRPr lang="en-US" dirty="0"/>
          </a:p>
        </p:txBody>
      </p:sp>
    </p:spTree>
    <p:extLst>
      <p:ext uri="{BB962C8B-B14F-4D97-AF65-F5344CB8AC3E}">
        <p14:creationId xmlns:p14="http://schemas.microsoft.com/office/powerpoint/2010/main" val="36361756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F11D985-278E-483B-B2D3-F27FCDF5E858}" type="datetime1">
              <a:rPr lang="en-US" smtClean="0"/>
              <a:pPr/>
              <a:t>2/17/2017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C0E3ED6-4515-46DC-8D33-D129FDA9E5C9}" type="slidenum">
              <a:rPr lang="en-US" smtClean="0">
                <a:solidFill>
                  <a:srgbClr val="0BD0D9">
                    <a:shade val="75000"/>
                  </a:srgbClr>
                </a:solidFill>
              </a:rPr>
              <a:pPr/>
              <a:t>‹#›</a:t>
            </a:fld>
            <a:endParaRPr lang="en-US" dirty="0">
              <a:solidFill>
                <a:srgbClr val="0BD0D9">
                  <a:shade val="75000"/>
                </a:srgbClr>
              </a:solidFill>
            </a:endParaRPr>
          </a:p>
        </p:txBody>
      </p:sp>
    </p:spTree>
    <p:extLst>
      <p:ext uri="{BB962C8B-B14F-4D97-AF65-F5344CB8AC3E}">
        <p14:creationId xmlns:p14="http://schemas.microsoft.com/office/powerpoint/2010/main" val="3833062841"/>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6" name="Slide Number Placeholder 5"/>
          <p:cNvSpPr>
            <a:spLocks noGrp="1"/>
          </p:cNvSpPr>
          <p:nvPr>
            <p:ph type="sldNum" sz="quarter" idx="12"/>
          </p:nvPr>
        </p:nvSpPr>
        <p:spPr>
          <a:xfrm>
            <a:off x="6915912" y="3009901"/>
            <a:ext cx="457200" cy="441325"/>
          </a:xfrm>
        </p:spPr>
        <p:txBody>
          <a:bodyPr/>
          <a:lstStyle/>
          <a:p>
            <a:fld id="{5C0E3ED6-4515-46DC-8D33-D129FDA9E5C9}" type="slidenum">
              <a:rPr lang="en-US" smtClean="0">
                <a:solidFill>
                  <a:srgbClr val="0BD0D9">
                    <a:shade val="75000"/>
                  </a:srgbClr>
                </a:solidFill>
              </a:rPr>
              <a:pPr/>
              <a:t>‹#›</a:t>
            </a:fld>
            <a:endParaRPr lang="en-US" dirty="0">
              <a:solidFill>
                <a:srgbClr val="0BD0D9">
                  <a:shade val="75000"/>
                </a:srgbClr>
              </a:solidFill>
            </a:endParaRPr>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CE9079A-114D-437B-BC25-61FFA370782E}" type="datetime1">
              <a:rPr lang="en-US" smtClean="0"/>
              <a:pPr/>
              <a:t>2/17/2017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extLst>
      <p:ext uri="{BB962C8B-B14F-4D97-AF65-F5344CB8AC3E}">
        <p14:creationId xmlns:p14="http://schemas.microsoft.com/office/powerpoint/2010/main" val="3922755731"/>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dirty="0"/>
          </a:p>
        </p:txBody>
      </p:sp>
      <p:sp>
        <p:nvSpPr>
          <p:cNvPr id="4" name="Date Placeholder 3"/>
          <p:cNvSpPr>
            <a:spLocks noGrp="1"/>
          </p:cNvSpPr>
          <p:nvPr>
            <p:ph type="dt" sz="half" idx="10"/>
          </p:nvPr>
        </p:nvSpPr>
        <p:spPr/>
        <p:txBody>
          <a:bodyPr/>
          <a:lstStyle/>
          <a:p>
            <a:fld id="{BC5F9C7A-21C1-4C20-BC99-C5CC9FD8965F}" type="datetime1">
              <a:rPr lang="en-US" smtClean="0"/>
              <a:pPr/>
              <a:t>2/17/2017</a:t>
            </a:fld>
            <a:endParaRPr lang="en-US" dirty="0"/>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C0E3ED6-4515-46DC-8D33-D129FDA9E5C9}" type="slidenum">
              <a:rPr lang="en-US" smtClean="0"/>
              <a:pPr/>
              <a:t>‹#›</a:t>
            </a:fld>
            <a:endParaRPr lang="en-US" dirty="0"/>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C04157FC-B07E-4A14-9C57-4919628FA0A3}" type="datetime1">
              <a:rPr lang="en-US" smtClean="0"/>
              <a:pPr/>
              <a:t>2/17/2017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C0E3ED6-4515-46DC-8D33-D129FDA9E5C9}" type="slidenum">
              <a:rPr lang="en-US" smtClean="0"/>
              <a:pPr/>
              <a:t>‹#›</a:t>
            </a:fld>
            <a:endParaRPr lang="en-US" dirty="0"/>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31B856F4-DE0E-4DDB-939F-469606B59A48}" type="datetime1">
              <a:rPr lang="en-US" smtClean="0"/>
              <a:pPr/>
              <a:t>2/17/2017</a:t>
            </a:fld>
            <a:endParaRPr lang="en-US" dirty="0"/>
          </a:p>
        </p:txBody>
      </p:sp>
      <p:sp>
        <p:nvSpPr>
          <p:cNvPr id="8" name="Footer Placeholder 7"/>
          <p:cNvSpPr>
            <a:spLocks noGrp="1"/>
          </p:cNvSpPr>
          <p:nvPr>
            <p:ph type="ftr" sz="quarter" idx="11"/>
          </p:nvPr>
        </p:nvSpPr>
        <p:spPr>
          <a:xfrm>
            <a:off x="304800" y="6409944"/>
            <a:ext cx="3581400" cy="365760"/>
          </a:xfrm>
        </p:spPr>
        <p:txBody>
          <a:bodyPr/>
          <a:lstStyle/>
          <a:p>
            <a:endParaRPr lang="en-US" dirty="0"/>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5C0E3ED6-4515-46DC-8D33-D129FDA9E5C9}" type="slidenum">
              <a:rPr lang="en-US" smtClean="0"/>
              <a:pPr/>
              <a:t>‹#›</a:t>
            </a:fld>
            <a:endParaRPr lang="en-US" dirty="0"/>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585BF9F-6684-4028-8227-7DD7CACB88C5}" type="datetime1">
              <a:rPr lang="en-US" smtClean="0"/>
              <a:pPr/>
              <a:t>2/17/2017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4343400" y="1036020"/>
            <a:ext cx="457200" cy="441325"/>
          </a:xfrm>
        </p:spPr>
        <p:txBody>
          <a:bodyPr/>
          <a:lstStyle/>
          <a:p>
            <a:fld id="{5C0E3ED6-4515-46DC-8D33-D129FDA9E5C9}"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393B150A-18A1-40ED-8150-AA16ADE128BC}" type="datetime1">
              <a:rPr lang="en-US" smtClean="0"/>
              <a:pPr/>
              <a:t>2/17/2017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5C0E3ED6-4515-46DC-8D33-D129FDA9E5C9}"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C0E3ED6-4515-46DC-8D33-D129FDA9E5C9}" type="slidenum">
              <a:rPr lang="en-US" smtClean="0"/>
              <a:pPr/>
              <a:t>‹#›</a:t>
            </a:fld>
            <a:endParaRPr lang="en-US" dirty="0"/>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Date Placeholder 4"/>
          <p:cNvSpPr>
            <a:spLocks noGrp="1"/>
          </p:cNvSpPr>
          <p:nvPr>
            <p:ph type="dt" sz="half" idx="10"/>
          </p:nvPr>
        </p:nvSpPr>
        <p:spPr/>
        <p:txBody>
          <a:bodyPr/>
          <a:lstStyle/>
          <a:p>
            <a:fld id="{849EEED9-C477-4C78-AEA0-E21CAE8F4AE8}" type="datetime1">
              <a:rPr lang="en-US" smtClean="0"/>
              <a:pPr/>
              <a:t>2/17/2017</a:t>
            </a:fld>
            <a:endParaRPr lang="en-US" dirty="0"/>
          </a:p>
        </p:txBody>
      </p:sp>
      <p:sp>
        <p:nvSpPr>
          <p:cNvPr id="6" name="Footer Placeholder 5"/>
          <p:cNvSpPr>
            <a:spLocks noGrp="1"/>
          </p:cNvSpPr>
          <p:nvPr>
            <p:ph type="ftr" sz="quarter" idx="11"/>
          </p:nvPr>
        </p:nvSpPr>
        <p:spPr>
          <a:xfrm>
            <a:off x="301752" y="6410848"/>
            <a:ext cx="3383280" cy="365760"/>
          </a:xfrm>
        </p:spPr>
        <p:txBody>
          <a:bodyPr/>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Slide Number Placeholder 6"/>
          <p:cNvSpPr>
            <a:spLocks noGrp="1"/>
          </p:cNvSpPr>
          <p:nvPr>
            <p:ph type="sldNum" sz="quarter" idx="12"/>
          </p:nvPr>
        </p:nvSpPr>
        <p:spPr>
          <a:xfrm>
            <a:off x="1371600" y="312738"/>
            <a:ext cx="457200" cy="441325"/>
          </a:xfrm>
        </p:spPr>
        <p:txBody>
          <a:bodyPr/>
          <a:lstStyle/>
          <a:p>
            <a:fld id="{5C0E3ED6-4515-46DC-8D33-D129FDA9E5C9}" type="slidenum">
              <a:rPr lang="en-US" smtClean="0"/>
              <a:pPr/>
              <a:t>‹#›</a:t>
            </a:fld>
            <a:endParaRPr lang="en-US" dirty="0"/>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Date Placeholder 4"/>
          <p:cNvSpPr>
            <a:spLocks noGrp="1"/>
          </p:cNvSpPr>
          <p:nvPr>
            <p:ph type="dt" sz="half" idx="10"/>
          </p:nvPr>
        </p:nvSpPr>
        <p:spPr>
          <a:xfrm>
            <a:off x="5788152" y="6404984"/>
            <a:ext cx="3044952" cy="365760"/>
          </a:xfrm>
        </p:spPr>
        <p:txBody>
          <a:bodyPr/>
          <a:lstStyle/>
          <a:p>
            <a:fld id="{D032953E-563D-41B9-B3BF-87EBF7DB4443}" type="datetime1">
              <a:rPr lang="en-US" smtClean="0"/>
              <a:pPr/>
              <a:t>2/17/2017</a:t>
            </a:fld>
            <a:endParaRPr lang="en-US" dirty="0"/>
          </a:p>
        </p:txBody>
      </p:sp>
      <p:sp>
        <p:nvSpPr>
          <p:cNvPr id="6" name="Footer Placeholder 5"/>
          <p:cNvSpPr>
            <a:spLocks noGrp="1"/>
          </p:cNvSpPr>
          <p:nvPr>
            <p:ph type="ftr" sz="quarter" idx="11"/>
          </p:nvPr>
        </p:nvSpPr>
        <p:spPr>
          <a:xfrm>
            <a:off x="301752" y="6410848"/>
            <a:ext cx="3584448" cy="365760"/>
          </a:xfrm>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7EA366FC-13AD-4244-B984-56FCF86B561A}" type="datetime1">
              <a:rPr lang="en-US" smtClean="0"/>
              <a:pPr/>
              <a:t>2/17/2017</a:t>
            </a:fld>
            <a:endParaRPr lang="en-US" dirty="0"/>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dirty="0"/>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5C0E3ED6-4515-46DC-8D33-D129FDA9E5C9}" type="slidenum">
              <a:rPr lang="en-US" smtClean="0"/>
              <a:pPr/>
              <a:t>‹#›</a:t>
            </a:fld>
            <a:endParaRPr lang="en-US" dirty="0"/>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 id="2147483750" r:id="rId11"/>
  </p:sldLayoutIdLst>
  <p:hf hdr="0" ftr="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7EA366FC-13AD-4244-B984-56FCF86B561A}" type="datetime1">
              <a:rPr lang="en-US" smtClean="0"/>
              <a:pPr/>
              <a:t>2/17/2017</a:t>
            </a:fld>
            <a:endParaRPr lang="en-US" dirty="0"/>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dirty="0"/>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5C0E3ED6-4515-46DC-8D33-D129FDA9E5C9}" type="slidenum">
              <a:rPr lang="en-US" smtClean="0">
                <a:solidFill>
                  <a:srgbClr val="0BD0D9">
                    <a:shade val="75000"/>
                  </a:srgbClr>
                </a:solidFill>
              </a:rPr>
              <a:pPr/>
              <a:t>‹#›</a:t>
            </a:fld>
            <a:endParaRPr lang="en-US" dirty="0">
              <a:solidFill>
                <a:srgbClr val="0BD0D9">
                  <a:shade val="75000"/>
                </a:srgbClr>
              </a:solidFill>
            </a:endParaRPr>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extLst>
      <p:ext uri="{BB962C8B-B14F-4D97-AF65-F5344CB8AC3E}">
        <p14:creationId xmlns:p14="http://schemas.microsoft.com/office/powerpoint/2010/main" val="1460675057"/>
      </p:ext>
    </p:extLst>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 id="2147483762" r:id="rId11"/>
  </p:sldLayoutIdLst>
  <p:hf hdr="0" ftr="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mailto:Marylouise.gamache@state.ma.us"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98DB29-0E7C-4BB4-8B46-E0ECEBFF74E0}" type="datetime1">
              <a:rPr lang="en-US" smtClean="0"/>
              <a:pPr/>
              <a:t>2/17/2017</a:t>
            </a:fld>
            <a:endParaRPr lang="en-US" dirty="0"/>
          </a:p>
        </p:txBody>
      </p:sp>
      <p:sp>
        <p:nvSpPr>
          <p:cNvPr id="4" name="Slide Number Placeholder 3"/>
          <p:cNvSpPr>
            <a:spLocks noGrp="1"/>
          </p:cNvSpPr>
          <p:nvPr>
            <p:ph type="sldNum" sz="quarter" idx="12"/>
          </p:nvPr>
        </p:nvSpPr>
        <p:spPr/>
        <p:txBody>
          <a:bodyPr/>
          <a:lstStyle/>
          <a:p>
            <a:fld id="{5C0E3ED6-4515-46DC-8D33-D129FDA9E5C9}" type="slidenum">
              <a:rPr lang="en-US" smtClean="0"/>
              <a:pPr/>
              <a:t>1</a:t>
            </a:fld>
            <a:endParaRPr lang="en-US" dirty="0"/>
          </a:p>
        </p:txBody>
      </p:sp>
      <p:sp>
        <p:nvSpPr>
          <p:cNvPr id="6147" name="Rectangle 3"/>
          <p:cNvSpPr>
            <a:spLocks noGrp="1" noChangeArrowheads="1"/>
          </p:cNvSpPr>
          <p:nvPr>
            <p:ph idx="4294967295"/>
          </p:nvPr>
        </p:nvSpPr>
        <p:spPr>
          <a:xfrm>
            <a:off x="152400" y="152400"/>
            <a:ext cx="8534400" cy="6138863"/>
          </a:xfrm>
          <a:solidFill>
            <a:schemeClr val="bg2"/>
          </a:solidFill>
        </p:spPr>
        <p:txBody>
          <a:bodyPr>
            <a:normAutofit fontScale="92500" lnSpcReduction="20000"/>
          </a:bodyPr>
          <a:lstStyle/>
          <a:p>
            <a:pPr indent="0" algn="ctr">
              <a:buNone/>
            </a:pPr>
            <a:endParaRPr lang="en-US" altLang="en-US" sz="3200" b="1" dirty="0" smtClean="0">
              <a:solidFill>
                <a:schemeClr val="tx2"/>
              </a:solidFill>
            </a:endParaRPr>
          </a:p>
          <a:p>
            <a:pPr indent="0" algn="ctr">
              <a:buNone/>
            </a:pPr>
            <a:endParaRPr lang="en-US" altLang="en-US" sz="3200" b="1" dirty="0" smtClean="0">
              <a:latin typeface="Verdana" panose="020B0604030504040204" pitchFamily="34" charset="0"/>
              <a:ea typeface="Verdana" panose="020B0604030504040204" pitchFamily="34" charset="0"/>
              <a:cs typeface="Verdana" panose="020B0604030504040204" pitchFamily="34" charset="0"/>
            </a:endParaRPr>
          </a:p>
          <a:p>
            <a:pPr indent="0" algn="ctr">
              <a:buNone/>
            </a:pPr>
            <a:r>
              <a:rPr lang="en-US" altLang="en-US" sz="3500" b="1" dirty="0" smtClean="0">
                <a:latin typeface="Verdana" panose="020B0604030504040204" pitchFamily="34" charset="0"/>
                <a:ea typeface="Verdana" panose="020B0604030504040204" pitchFamily="34" charset="0"/>
                <a:cs typeface="Verdana" panose="020B0604030504040204" pitchFamily="34" charset="0"/>
              </a:rPr>
              <a:t>The Aging and Disability Resource Consortia</a:t>
            </a:r>
          </a:p>
          <a:p>
            <a:pPr indent="0" algn="ctr">
              <a:buNone/>
            </a:pPr>
            <a:r>
              <a:rPr lang="en-US" altLang="en-US" sz="3500" b="1" dirty="0" smtClean="0">
                <a:latin typeface="Verdana" panose="020B0604030504040204" pitchFamily="34" charset="0"/>
                <a:ea typeface="Verdana" panose="020B0604030504040204" pitchFamily="34" charset="0"/>
                <a:cs typeface="Verdana" panose="020B0604030504040204" pitchFamily="34" charset="0"/>
              </a:rPr>
              <a:t>(ADRC)</a:t>
            </a:r>
          </a:p>
          <a:p>
            <a:pPr algn="ctr">
              <a:buNone/>
            </a:pPr>
            <a:r>
              <a:rPr lang="en-US" sz="3500" b="1" dirty="0" smtClean="0">
                <a:latin typeface=""/>
                <a:ea typeface="Verdana" panose="020B0604030504040204" pitchFamily="34" charset="0"/>
                <a:cs typeface="Verdana" panose="020B0604030504040204" pitchFamily="34" charset="0"/>
              </a:rPr>
              <a:t>in</a:t>
            </a:r>
          </a:p>
          <a:p>
            <a:pPr algn="ctr">
              <a:buNone/>
            </a:pPr>
            <a:r>
              <a:rPr lang="en-US" altLang="en-US" sz="3500" b="1" dirty="0" smtClean="0">
                <a:latin typeface="Verdana" panose="020B0604030504040204" pitchFamily="34" charset="0"/>
                <a:ea typeface="Verdana" panose="020B0604030504040204" pitchFamily="34" charset="0"/>
                <a:cs typeface="Verdana" panose="020B0604030504040204" pitchFamily="34" charset="0"/>
              </a:rPr>
              <a:t>Massachusetts</a:t>
            </a:r>
            <a:endParaRPr lang="en-US" sz="3500" b="1" i="1" dirty="0" smtClean="0">
              <a:latin typeface=""/>
              <a:ea typeface="Verdana" panose="020B0604030504040204" pitchFamily="34" charset="0"/>
              <a:cs typeface="Verdana" panose="020B0604030504040204" pitchFamily="34" charset="0"/>
            </a:endParaRPr>
          </a:p>
          <a:p>
            <a:pPr algn="ctr">
              <a:buNone/>
            </a:pPr>
            <a:endParaRPr lang="en-US" sz="2800" b="1" i="1" dirty="0" smtClean="0">
              <a:solidFill>
                <a:schemeClr val="tx2"/>
              </a:solidFill>
              <a:latin typeface="Verdana" panose="020B0604030504040204" pitchFamily="34" charset="0"/>
              <a:ea typeface="Verdana" panose="020B0604030504040204" pitchFamily="34" charset="0"/>
              <a:cs typeface="Verdana" panose="020B0604030504040204" pitchFamily="34" charset="0"/>
            </a:endParaRPr>
          </a:p>
          <a:p>
            <a:pPr algn="r">
              <a:buNone/>
            </a:pPr>
            <a:endParaRPr lang="en-US" sz="2800" b="1" dirty="0" smtClean="0">
              <a:solidFill>
                <a:schemeClr val="tx2"/>
              </a:solidFill>
            </a:endParaRPr>
          </a:p>
          <a:p>
            <a:pPr algn="ctr">
              <a:buNone/>
            </a:pPr>
            <a:endParaRPr lang="en-US" sz="1050" i="1" dirty="0" smtClean="0"/>
          </a:p>
          <a:p>
            <a:pPr algn="ctr">
              <a:buNone/>
            </a:pPr>
            <a:endParaRPr lang="en-US" sz="1050" i="1" dirty="0"/>
          </a:p>
          <a:p>
            <a:pPr algn="ctr">
              <a:buNone/>
            </a:pPr>
            <a:endParaRPr lang="en-US" sz="1050" i="1" dirty="0" smtClean="0"/>
          </a:p>
          <a:p>
            <a:pPr algn="ctr">
              <a:buNone/>
            </a:pPr>
            <a:endParaRPr lang="en-US" sz="1050" i="1" dirty="0"/>
          </a:p>
          <a:p>
            <a:pPr algn="ctr">
              <a:buNone/>
            </a:pPr>
            <a:endParaRPr lang="en-US" sz="1050" i="1" dirty="0" smtClean="0"/>
          </a:p>
          <a:p>
            <a:pPr algn="ctr">
              <a:buNone/>
            </a:pPr>
            <a:endParaRPr lang="en-US" sz="1050" i="1" dirty="0"/>
          </a:p>
          <a:p>
            <a:pPr algn="ctr">
              <a:buNone/>
            </a:pPr>
            <a:endParaRPr lang="en-US" sz="1600" i="1" dirty="0" smtClean="0"/>
          </a:p>
          <a:p>
            <a:pPr algn="ctr">
              <a:buNone/>
            </a:pPr>
            <a:r>
              <a:rPr lang="en-US" sz="1600" i="1" dirty="0" smtClean="0"/>
              <a:t>The </a:t>
            </a:r>
            <a:r>
              <a:rPr lang="en-US" sz="1600" i="1" dirty="0"/>
              <a:t>Massachusetts Aging &amp; Disability Consortia is a partnership between the Executive Office of </a:t>
            </a:r>
            <a:endParaRPr lang="en-US" sz="1600" i="1" dirty="0" smtClean="0"/>
          </a:p>
          <a:p>
            <a:pPr algn="ctr">
              <a:buNone/>
            </a:pPr>
            <a:r>
              <a:rPr lang="en-US" sz="1600" i="1" dirty="0" smtClean="0"/>
              <a:t>   Elder </a:t>
            </a:r>
            <a:r>
              <a:rPr lang="en-US" sz="1600" i="1" dirty="0"/>
              <a:t>Affairs (EOEA) and the Massachusetts Rehabilitation Commission (MRC)</a:t>
            </a:r>
            <a:endParaRPr lang="en-US" sz="1600" dirty="0"/>
          </a:p>
          <a:p>
            <a:pPr eaLnBrk="1" hangingPunct="1">
              <a:buFont typeface="Wingdings" pitchFamily="2" charset="2"/>
              <a:buNone/>
            </a:pPr>
            <a:endParaRPr lang="en-US" altLang="en-US" sz="1050" b="1" dirty="0" smtClean="0">
              <a:solidFill>
                <a:schemeClr val="tx2"/>
              </a:solidFill>
            </a:endParaRPr>
          </a:p>
          <a:p>
            <a:pPr eaLnBrk="1" hangingPunct="1">
              <a:buFont typeface="Wingdings" pitchFamily="2" charset="2"/>
              <a:buNone/>
            </a:pPr>
            <a:endParaRPr lang="en-US" altLang="en-US" sz="4000" b="1" dirty="0" smtClean="0">
              <a:solidFill>
                <a:schemeClr val="tx2"/>
              </a:solidFill>
            </a:endParaRPr>
          </a:p>
          <a:p>
            <a:pPr eaLnBrk="1" hangingPunct="1">
              <a:buFont typeface="Wingdings" pitchFamily="2" charset="2"/>
              <a:buNone/>
            </a:pPr>
            <a:endParaRPr lang="en-US" altLang="en-US" sz="4000" b="1" dirty="0" smtClean="0">
              <a:solidFill>
                <a:schemeClr val="tx2"/>
              </a:solidFill>
            </a:endParaRPr>
          </a:p>
          <a:p>
            <a:pPr eaLnBrk="1" hangingPunct="1">
              <a:buFont typeface="Wingdings" pitchFamily="2" charset="2"/>
              <a:buNone/>
            </a:pPr>
            <a:endParaRPr lang="en-US" altLang="en-US" sz="4000" b="1" dirty="0" smtClean="0">
              <a:solidFill>
                <a:schemeClr val="tx2"/>
              </a:solidFill>
            </a:endParaRPr>
          </a:p>
          <a:p>
            <a:pPr eaLnBrk="1" hangingPunct="1">
              <a:buFont typeface="Wingdings" pitchFamily="2" charset="2"/>
              <a:buNone/>
            </a:pPr>
            <a:endParaRPr lang="en-US" altLang="en-US" sz="4000" b="1" dirty="0" smtClean="0">
              <a:solidFill>
                <a:schemeClr val="tx2"/>
              </a:solidFill>
            </a:endParaRPr>
          </a:p>
        </p:txBody>
      </p:sp>
      <p:pic>
        <p:nvPicPr>
          <p:cNvPr id="1026" name="Picture 2" descr="elders-mass-logo (3)"/>
          <p:cNvPicPr>
            <a:picLocks noChangeAspect="1" noChangeArrowheads="1"/>
          </p:cNvPicPr>
          <p:nvPr/>
        </p:nvPicPr>
        <p:blipFill>
          <a:blip r:embed="rId3" cstate="print">
            <a:extLst>
              <a:ext uri="{28A0092B-C50C-407E-A947-70E740481C1C}">
                <a14:useLocalDpi xmlns:a14="http://schemas.microsoft.com/office/drawing/2010/main" val="0"/>
              </a:ext>
            </a:extLst>
          </a:blip>
          <a:srcRect r="75999"/>
          <a:stretch>
            <a:fillRect/>
          </a:stretch>
        </p:blipFill>
        <p:spPr bwMode="auto">
          <a:xfrm>
            <a:off x="3962400" y="4267200"/>
            <a:ext cx="87630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585467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algn="ctr" eaLnBrk="1" hangingPunct="1"/>
            <a:r>
              <a:rPr lang="en-US" altLang="en-US" b="1" dirty="0" smtClean="0">
                <a:latin typeface="+mn-lt"/>
              </a:rPr>
              <a:t>Who Does an ADRC Serve?</a:t>
            </a:r>
          </a:p>
        </p:txBody>
      </p:sp>
      <p:sp>
        <p:nvSpPr>
          <p:cNvPr id="2" name="Date Placeholder 1"/>
          <p:cNvSpPr>
            <a:spLocks noGrp="1"/>
          </p:cNvSpPr>
          <p:nvPr>
            <p:ph type="dt" sz="half" idx="10"/>
          </p:nvPr>
        </p:nvSpPr>
        <p:spPr/>
        <p:txBody>
          <a:bodyPr/>
          <a:lstStyle/>
          <a:p>
            <a:fld id="{DAB998EA-A562-4599-894D-CE3466C7F6EC}" type="datetime1">
              <a:rPr lang="en-US" smtClean="0"/>
              <a:pPr/>
              <a:t>2/17/2017</a:t>
            </a:fld>
            <a:endParaRPr lang="en-US" dirty="0"/>
          </a:p>
        </p:txBody>
      </p:sp>
      <p:sp>
        <p:nvSpPr>
          <p:cNvPr id="3" name="Slide Number Placeholder 2"/>
          <p:cNvSpPr>
            <a:spLocks noGrp="1"/>
          </p:cNvSpPr>
          <p:nvPr>
            <p:ph type="sldNum" sz="quarter" idx="12"/>
          </p:nvPr>
        </p:nvSpPr>
        <p:spPr/>
        <p:txBody>
          <a:bodyPr/>
          <a:lstStyle/>
          <a:p>
            <a:fld id="{5C0E3ED6-4515-46DC-8D33-D129FDA9E5C9}" type="slidenum">
              <a:rPr lang="en-US" smtClean="0"/>
              <a:pPr/>
              <a:t>10</a:t>
            </a:fld>
            <a:endParaRPr lang="en-US" dirty="0"/>
          </a:p>
        </p:txBody>
      </p:sp>
      <p:sp>
        <p:nvSpPr>
          <p:cNvPr id="12291" name="Rectangle 3"/>
          <p:cNvSpPr>
            <a:spLocks noGrp="1" noChangeArrowheads="1"/>
          </p:cNvSpPr>
          <p:nvPr>
            <p:ph sz="quarter" idx="1"/>
          </p:nvPr>
        </p:nvSpPr>
        <p:spPr>
          <a:xfrm>
            <a:off x="990600" y="1905000"/>
            <a:ext cx="7313612" cy="4267199"/>
          </a:xfrm>
        </p:spPr>
        <p:txBody>
          <a:bodyPr/>
          <a:lstStyle/>
          <a:p>
            <a:pPr>
              <a:lnSpc>
                <a:spcPct val="150000"/>
              </a:lnSpc>
            </a:pPr>
            <a:r>
              <a:rPr lang="en-US" altLang="en-US" sz="2400" b="1" dirty="0" smtClean="0"/>
              <a:t>All populations and all income levels</a:t>
            </a:r>
          </a:p>
          <a:p>
            <a:pPr lvl="1">
              <a:lnSpc>
                <a:spcPct val="150000"/>
              </a:lnSpc>
            </a:pPr>
            <a:r>
              <a:rPr lang="en-US" altLang="en-US" sz="2000" dirty="0" smtClean="0">
                <a:solidFill>
                  <a:schemeClr val="tx1"/>
                </a:solidFill>
              </a:rPr>
              <a:t>People with disabilities across the lifespan</a:t>
            </a:r>
          </a:p>
          <a:p>
            <a:pPr lvl="1">
              <a:lnSpc>
                <a:spcPct val="150000"/>
              </a:lnSpc>
            </a:pPr>
            <a:r>
              <a:rPr lang="en-US" altLang="en-US" sz="2000" dirty="0" smtClean="0">
                <a:solidFill>
                  <a:schemeClr val="tx1"/>
                </a:solidFill>
              </a:rPr>
              <a:t>Persons age 60 and over</a:t>
            </a:r>
          </a:p>
          <a:p>
            <a:pPr lvl="1">
              <a:lnSpc>
                <a:spcPct val="150000"/>
              </a:lnSpc>
            </a:pPr>
            <a:r>
              <a:rPr lang="en-US" altLang="en-US" sz="2000" dirty="0" smtClean="0">
                <a:solidFill>
                  <a:schemeClr val="tx1"/>
                </a:solidFill>
              </a:rPr>
              <a:t>Family members and caregivers</a:t>
            </a:r>
          </a:p>
          <a:p>
            <a:pPr lvl="1">
              <a:lnSpc>
                <a:spcPct val="150000"/>
              </a:lnSpc>
            </a:pPr>
            <a:r>
              <a:rPr lang="en-US" altLang="en-US" sz="2000" dirty="0" smtClean="0">
                <a:solidFill>
                  <a:schemeClr val="tx1"/>
                </a:solidFill>
              </a:rPr>
              <a:t>Private pay consumers (e.g. persons not eligible for public programs and/or individuals planning for their future long term care needs)</a:t>
            </a:r>
          </a:p>
          <a:p>
            <a:pPr eaLnBrk="1" hangingPunct="1">
              <a:lnSpc>
                <a:spcPct val="150000"/>
              </a:lnSpc>
            </a:pPr>
            <a:endParaRPr lang="en-US" altLang="en-US" sz="2400" dirty="0" smtClean="0"/>
          </a:p>
          <a:p>
            <a:pPr eaLnBrk="1" hangingPunct="1"/>
            <a:endParaRPr lang="en-US" altLang="en-US" dirty="0" smtClean="0"/>
          </a:p>
        </p:txBody>
      </p:sp>
    </p:spTree>
    <p:extLst>
      <p:ext uri="{BB962C8B-B14F-4D97-AF65-F5344CB8AC3E}">
        <p14:creationId xmlns:p14="http://schemas.microsoft.com/office/powerpoint/2010/main" val="8073818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3907971" y="2524095"/>
            <a:ext cx="1066800" cy="461665"/>
          </a:xfrm>
          <a:prstGeom prst="rect">
            <a:avLst/>
          </a:prstGeom>
          <a:noFill/>
        </p:spPr>
        <p:txBody>
          <a:bodyPr wrap="square" rtlCol="0">
            <a:spAutoFit/>
          </a:bodyPr>
          <a:lstStyle/>
          <a:p>
            <a:r>
              <a:rPr lang="en-US" sz="2400" b="1" dirty="0">
                <a:solidFill>
                  <a:prstClr val="white"/>
                </a:solidFill>
              </a:rPr>
              <a:t>ADRCs</a:t>
            </a:r>
            <a:r>
              <a:rPr lang="en-US" sz="2400" b="1" dirty="0">
                <a:solidFill>
                  <a:prstClr val="black"/>
                </a:solidFill>
              </a:rPr>
              <a:t> </a:t>
            </a:r>
          </a:p>
        </p:txBody>
      </p:sp>
      <p:sp>
        <p:nvSpPr>
          <p:cNvPr id="4" name="Oval 3"/>
          <p:cNvSpPr/>
          <p:nvPr/>
        </p:nvSpPr>
        <p:spPr>
          <a:xfrm>
            <a:off x="170314" y="609599"/>
            <a:ext cx="4594436" cy="2899140"/>
          </a:xfrm>
          <a:prstGeom prst="ellipse">
            <a:avLst/>
          </a:prstGeom>
          <a:solidFill>
            <a:srgbClr val="00B050"/>
          </a:solidFill>
          <a:ln w="38100" cmpd="dbl">
            <a:noFill/>
            <a:prstDash val="dash"/>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5" name="Oval 4"/>
          <p:cNvSpPr/>
          <p:nvPr/>
        </p:nvSpPr>
        <p:spPr>
          <a:xfrm>
            <a:off x="4305298" y="481858"/>
            <a:ext cx="4533902" cy="3026881"/>
          </a:xfrm>
          <a:prstGeom prst="ellipse">
            <a:avLst/>
          </a:prstGeom>
          <a:solidFill>
            <a:schemeClr val="accent4">
              <a:lumMod val="60000"/>
              <a:lumOff val="40000"/>
              <a:alpha val="67000"/>
            </a:schemeClr>
          </a:solidFill>
          <a:ln w="38100">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6" name="Up Arrow 5"/>
          <p:cNvSpPr/>
          <p:nvPr/>
        </p:nvSpPr>
        <p:spPr>
          <a:xfrm>
            <a:off x="1905000" y="2985760"/>
            <a:ext cx="4953000" cy="3462020"/>
          </a:xfrm>
          <a:prstGeom prst="upArrow">
            <a:avLst>
              <a:gd name="adj1" fmla="val 47683"/>
              <a:gd name="adj2" fmla="val 38355"/>
            </a:avLst>
          </a:prstGeom>
          <a:solidFill>
            <a:srgbClr val="F5801F"/>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7" name="TextBox 6"/>
          <p:cNvSpPr txBox="1"/>
          <p:nvPr/>
        </p:nvSpPr>
        <p:spPr>
          <a:xfrm>
            <a:off x="815488" y="850420"/>
            <a:ext cx="3614180" cy="2369880"/>
          </a:xfrm>
          <a:prstGeom prst="rect">
            <a:avLst/>
          </a:prstGeom>
          <a:noFill/>
        </p:spPr>
        <p:txBody>
          <a:bodyPr wrap="square" rtlCol="0">
            <a:spAutoFit/>
          </a:bodyPr>
          <a:lstStyle/>
          <a:p>
            <a:r>
              <a:rPr lang="en-US" b="1" dirty="0" smtClean="0">
                <a:solidFill>
                  <a:prstClr val="black"/>
                </a:solidFill>
              </a:rPr>
              <a:t>26 </a:t>
            </a:r>
            <a:r>
              <a:rPr lang="en-US" b="1" dirty="0">
                <a:solidFill>
                  <a:prstClr val="black"/>
                </a:solidFill>
              </a:rPr>
              <a:t>Aging </a:t>
            </a:r>
            <a:r>
              <a:rPr lang="en-US" b="1" dirty="0" smtClean="0">
                <a:solidFill>
                  <a:prstClr val="black"/>
                </a:solidFill>
              </a:rPr>
              <a:t>Services </a:t>
            </a:r>
            <a:r>
              <a:rPr lang="en-US" b="1" dirty="0">
                <a:solidFill>
                  <a:prstClr val="black"/>
                </a:solidFill>
              </a:rPr>
              <a:t>Access </a:t>
            </a:r>
            <a:r>
              <a:rPr lang="en-US" b="1" dirty="0" smtClean="0">
                <a:solidFill>
                  <a:prstClr val="black"/>
                </a:solidFill>
              </a:rPr>
              <a:t>Points/23 Area Agencies on Aging </a:t>
            </a:r>
          </a:p>
          <a:p>
            <a:r>
              <a:rPr lang="en-US" sz="1400" dirty="0" smtClean="0">
                <a:solidFill>
                  <a:prstClr val="black"/>
                </a:solidFill>
              </a:rPr>
              <a:t>-</a:t>
            </a:r>
            <a:r>
              <a:rPr lang="en-US" sz="1400" b="1" dirty="0" smtClean="0">
                <a:solidFill>
                  <a:prstClr val="black"/>
                </a:solidFill>
              </a:rPr>
              <a:t>ASAPs </a:t>
            </a:r>
            <a:r>
              <a:rPr lang="en-US" sz="1400" b="1" dirty="0">
                <a:solidFill>
                  <a:prstClr val="black"/>
                </a:solidFill>
              </a:rPr>
              <a:t>coordinate care management and direct services for EOEA programs. </a:t>
            </a:r>
          </a:p>
          <a:p>
            <a:r>
              <a:rPr lang="en-US" sz="1400" b="1" dirty="0">
                <a:solidFill>
                  <a:prstClr val="black"/>
                </a:solidFill>
              </a:rPr>
              <a:t>- O</a:t>
            </a:r>
            <a:r>
              <a:rPr lang="en-US" sz="1400" b="1" dirty="0" smtClean="0">
                <a:solidFill>
                  <a:prstClr val="black"/>
                </a:solidFill>
              </a:rPr>
              <a:t>ffer </a:t>
            </a:r>
            <a:r>
              <a:rPr lang="en-US" sz="1400" b="1" dirty="0">
                <a:solidFill>
                  <a:prstClr val="black"/>
                </a:solidFill>
              </a:rPr>
              <a:t>PCA, AFC and/or GAFC programs </a:t>
            </a:r>
          </a:p>
          <a:p>
            <a:pPr marL="285750" indent="-285750">
              <a:buFontTx/>
              <a:buChar char="-"/>
            </a:pPr>
            <a:r>
              <a:rPr lang="en-US" sz="1400" b="1" dirty="0" smtClean="0">
                <a:solidFill>
                  <a:prstClr val="black"/>
                </a:solidFill>
              </a:rPr>
              <a:t>Contract </a:t>
            </a:r>
            <a:r>
              <a:rPr lang="en-US" sz="1400" b="1" dirty="0">
                <a:solidFill>
                  <a:prstClr val="black"/>
                </a:solidFill>
              </a:rPr>
              <a:t>for the Veterans Independence Plus Program (</a:t>
            </a:r>
            <a:r>
              <a:rPr lang="en-US" sz="1400" b="1" dirty="0" smtClean="0">
                <a:solidFill>
                  <a:prstClr val="black"/>
                </a:solidFill>
              </a:rPr>
              <a:t>VD-HCBS</a:t>
            </a:r>
            <a:r>
              <a:rPr lang="en-US" sz="1400" b="1" dirty="0">
                <a:solidFill>
                  <a:prstClr val="black"/>
                </a:solidFill>
              </a:rPr>
              <a:t>) </a:t>
            </a:r>
            <a:endParaRPr lang="en-US" sz="1400" b="1" dirty="0" smtClean="0">
              <a:solidFill>
                <a:prstClr val="black"/>
              </a:solidFill>
            </a:endParaRPr>
          </a:p>
          <a:p>
            <a:pPr marL="285750" indent="-285750">
              <a:buFontTx/>
              <a:buChar char="-"/>
            </a:pPr>
            <a:r>
              <a:rPr lang="en-US" sz="1400" b="1" dirty="0" smtClean="0">
                <a:solidFill>
                  <a:prstClr val="black"/>
                </a:solidFill>
              </a:rPr>
              <a:t>Private pay services</a:t>
            </a:r>
          </a:p>
          <a:p>
            <a:pPr marL="285750" indent="-285750">
              <a:buFontTx/>
              <a:buChar char="-"/>
            </a:pPr>
            <a:endParaRPr lang="en-US" sz="1400" dirty="0">
              <a:solidFill>
                <a:prstClr val="black"/>
              </a:solidFill>
            </a:endParaRPr>
          </a:p>
          <a:p>
            <a:endParaRPr lang="en-US" sz="1400" dirty="0">
              <a:solidFill>
                <a:prstClr val="black"/>
              </a:solidFill>
            </a:endParaRPr>
          </a:p>
        </p:txBody>
      </p:sp>
      <p:sp>
        <p:nvSpPr>
          <p:cNvPr id="8" name="TextBox 7"/>
          <p:cNvSpPr txBox="1"/>
          <p:nvPr/>
        </p:nvSpPr>
        <p:spPr>
          <a:xfrm>
            <a:off x="4853338" y="892879"/>
            <a:ext cx="3659849" cy="2308324"/>
          </a:xfrm>
          <a:prstGeom prst="rect">
            <a:avLst/>
          </a:prstGeom>
          <a:noFill/>
          <a:ln w="28575">
            <a:noFill/>
          </a:ln>
        </p:spPr>
        <p:txBody>
          <a:bodyPr wrap="square" rtlCol="0">
            <a:spAutoFit/>
          </a:bodyPr>
          <a:lstStyle/>
          <a:p>
            <a:r>
              <a:rPr lang="en-US" b="1" dirty="0">
                <a:solidFill>
                  <a:prstClr val="black"/>
                </a:solidFill>
              </a:rPr>
              <a:t>11 Independent Living Centers </a:t>
            </a:r>
            <a:endParaRPr lang="en-US" dirty="0">
              <a:solidFill>
                <a:prstClr val="black"/>
              </a:solidFill>
            </a:endParaRPr>
          </a:p>
          <a:p>
            <a:pPr marL="285750" indent="-285750">
              <a:buFontTx/>
              <a:buChar char="-"/>
            </a:pPr>
            <a:r>
              <a:rPr lang="en-US" sz="1400" b="1" dirty="0" smtClean="0">
                <a:solidFill>
                  <a:prstClr val="black"/>
                </a:solidFill>
              </a:rPr>
              <a:t>Consumer Controlled organizations</a:t>
            </a:r>
          </a:p>
          <a:p>
            <a:pPr marL="285750" indent="-285750">
              <a:buFontTx/>
              <a:buChar char="-"/>
            </a:pPr>
            <a:r>
              <a:rPr lang="en-US" sz="1400" b="1" dirty="0" smtClean="0">
                <a:solidFill>
                  <a:prstClr val="black"/>
                </a:solidFill>
              </a:rPr>
              <a:t>Cross Disability</a:t>
            </a:r>
          </a:p>
          <a:p>
            <a:pPr marL="285750" indent="-285750">
              <a:buFontTx/>
              <a:buChar char="-"/>
            </a:pPr>
            <a:r>
              <a:rPr lang="en-US" sz="1400" b="1" dirty="0" smtClean="0">
                <a:solidFill>
                  <a:prstClr val="black"/>
                </a:solidFill>
              </a:rPr>
              <a:t>Serve </a:t>
            </a:r>
            <a:r>
              <a:rPr lang="en-US" sz="1400" b="1" dirty="0">
                <a:solidFill>
                  <a:prstClr val="black"/>
                </a:solidFill>
              </a:rPr>
              <a:t>people of all </a:t>
            </a:r>
            <a:r>
              <a:rPr lang="en-US" sz="1400" b="1" dirty="0" smtClean="0">
                <a:solidFill>
                  <a:prstClr val="black"/>
                </a:solidFill>
              </a:rPr>
              <a:t>ages</a:t>
            </a:r>
          </a:p>
          <a:p>
            <a:pPr marL="285750" indent="-285750">
              <a:buFontTx/>
              <a:buChar char="-"/>
            </a:pPr>
            <a:r>
              <a:rPr lang="en-US" sz="1400" b="1" dirty="0" smtClean="0">
                <a:solidFill>
                  <a:prstClr val="black"/>
                </a:solidFill>
              </a:rPr>
              <a:t>Technical assistance on the ADA</a:t>
            </a:r>
          </a:p>
          <a:p>
            <a:pPr marL="285750" indent="-285750">
              <a:buFontTx/>
              <a:buChar char="-"/>
            </a:pPr>
            <a:r>
              <a:rPr lang="en-US" sz="1400" b="1" dirty="0" smtClean="0">
                <a:solidFill>
                  <a:prstClr val="black"/>
                </a:solidFill>
              </a:rPr>
              <a:t>Outreach </a:t>
            </a:r>
            <a:r>
              <a:rPr lang="en-US" sz="1400" b="1" dirty="0">
                <a:solidFill>
                  <a:prstClr val="black"/>
                </a:solidFill>
              </a:rPr>
              <a:t>to under-served populations </a:t>
            </a:r>
            <a:endParaRPr lang="en-US" sz="1400" b="1" dirty="0" smtClean="0">
              <a:solidFill>
                <a:prstClr val="black"/>
              </a:solidFill>
            </a:endParaRPr>
          </a:p>
          <a:p>
            <a:pPr marL="285750" indent="-285750">
              <a:buFontTx/>
              <a:buChar char="-"/>
            </a:pPr>
            <a:r>
              <a:rPr lang="en-US" sz="1400" b="1" dirty="0" smtClean="0">
                <a:solidFill>
                  <a:prstClr val="black"/>
                </a:solidFill>
              </a:rPr>
              <a:t>Training </a:t>
            </a:r>
            <a:r>
              <a:rPr lang="en-US" sz="1400" b="1" dirty="0">
                <a:solidFill>
                  <a:prstClr val="black"/>
                </a:solidFill>
              </a:rPr>
              <a:t>to other service providers </a:t>
            </a:r>
            <a:endParaRPr lang="en-US" sz="1400" b="1" dirty="0" smtClean="0">
              <a:solidFill>
                <a:prstClr val="black"/>
              </a:solidFill>
            </a:endParaRPr>
          </a:p>
          <a:p>
            <a:pPr marL="285750" indent="-285750">
              <a:buFontTx/>
              <a:buChar char="-"/>
            </a:pPr>
            <a:r>
              <a:rPr lang="en-US" sz="1400" b="1" dirty="0" smtClean="0">
                <a:solidFill>
                  <a:prstClr val="black"/>
                </a:solidFill>
              </a:rPr>
              <a:t>Public education </a:t>
            </a:r>
          </a:p>
          <a:p>
            <a:pPr marL="285750" indent="-285750">
              <a:buFontTx/>
              <a:buChar char="-"/>
            </a:pPr>
            <a:r>
              <a:rPr lang="en-US" sz="1400" b="1" dirty="0" smtClean="0">
                <a:solidFill>
                  <a:prstClr val="black"/>
                </a:solidFill>
              </a:rPr>
              <a:t>PCA </a:t>
            </a:r>
          </a:p>
          <a:p>
            <a:pPr marL="285750" indent="-285750">
              <a:buFontTx/>
              <a:buChar char="-"/>
            </a:pPr>
            <a:endParaRPr lang="en-US" sz="1400" b="1" dirty="0">
              <a:solidFill>
                <a:prstClr val="white"/>
              </a:solidFill>
            </a:endParaRPr>
          </a:p>
        </p:txBody>
      </p:sp>
      <p:sp>
        <p:nvSpPr>
          <p:cNvPr id="10" name="TextBox 9"/>
          <p:cNvSpPr txBox="1"/>
          <p:nvPr/>
        </p:nvSpPr>
        <p:spPr>
          <a:xfrm>
            <a:off x="3004458" y="3153840"/>
            <a:ext cx="2629796" cy="5278368"/>
          </a:xfrm>
          <a:prstGeom prst="rect">
            <a:avLst/>
          </a:prstGeom>
          <a:noFill/>
        </p:spPr>
        <p:txBody>
          <a:bodyPr wrap="square" rtlCol="0">
            <a:spAutoFit/>
          </a:bodyPr>
          <a:lstStyle/>
          <a:p>
            <a:pPr algn="ctr"/>
            <a:r>
              <a:rPr lang="en-US" b="1" dirty="0" smtClean="0">
                <a:solidFill>
                  <a:prstClr val="black"/>
                </a:solidFill>
              </a:rPr>
              <a:t>ADRC</a:t>
            </a:r>
          </a:p>
          <a:p>
            <a:pPr algn="ctr"/>
            <a:r>
              <a:rPr lang="en-US" b="1" dirty="0" smtClean="0">
                <a:solidFill>
                  <a:prstClr val="black"/>
                </a:solidFill>
              </a:rPr>
              <a:t>Core </a:t>
            </a:r>
            <a:r>
              <a:rPr lang="en-US" b="1" dirty="0">
                <a:solidFill>
                  <a:prstClr val="black"/>
                </a:solidFill>
              </a:rPr>
              <a:t>Functions: </a:t>
            </a:r>
            <a:endParaRPr lang="en-US" dirty="0">
              <a:solidFill>
                <a:prstClr val="black"/>
              </a:solidFill>
            </a:endParaRPr>
          </a:p>
          <a:p>
            <a:pPr lvl="2">
              <a:lnSpc>
                <a:spcPct val="150000"/>
              </a:lnSpc>
            </a:pPr>
            <a:r>
              <a:rPr lang="en-US" sz="1400" dirty="0" smtClean="0">
                <a:solidFill>
                  <a:prstClr val="black"/>
                </a:solidFill>
              </a:rPr>
              <a:t>    </a:t>
            </a:r>
            <a:r>
              <a:rPr lang="en-US" sz="1400" b="1" dirty="0" smtClean="0">
                <a:solidFill>
                  <a:prstClr val="black"/>
                </a:solidFill>
              </a:rPr>
              <a:t>I &amp; R</a:t>
            </a:r>
            <a:endParaRPr lang="en-US" sz="1400" b="1" dirty="0">
              <a:solidFill>
                <a:prstClr val="black"/>
              </a:solidFill>
            </a:endParaRPr>
          </a:p>
          <a:p>
            <a:pPr algn="ctr">
              <a:lnSpc>
                <a:spcPct val="150000"/>
              </a:lnSpc>
            </a:pPr>
            <a:r>
              <a:rPr lang="en-US" sz="1400" b="1" dirty="0" smtClean="0">
                <a:solidFill>
                  <a:prstClr val="black"/>
                </a:solidFill>
              </a:rPr>
              <a:t>    Options Counseling</a:t>
            </a:r>
          </a:p>
          <a:p>
            <a:pPr algn="ctr"/>
            <a:r>
              <a:rPr lang="en-US" sz="1400" b="1" dirty="0" smtClean="0">
                <a:solidFill>
                  <a:prstClr val="black"/>
                </a:solidFill>
              </a:rPr>
              <a:t>    Streamlined </a:t>
            </a:r>
            <a:r>
              <a:rPr lang="en-US" sz="1400" b="1" dirty="0">
                <a:solidFill>
                  <a:prstClr val="black"/>
                </a:solidFill>
              </a:rPr>
              <a:t>Access </a:t>
            </a:r>
            <a:r>
              <a:rPr lang="en-US" sz="1400" b="1" dirty="0" smtClean="0">
                <a:solidFill>
                  <a:prstClr val="black"/>
                </a:solidFill>
              </a:rPr>
              <a:t>to              LTSS</a:t>
            </a:r>
          </a:p>
          <a:p>
            <a:pPr algn="ctr">
              <a:lnSpc>
                <a:spcPct val="150000"/>
              </a:lnSpc>
            </a:pPr>
            <a:r>
              <a:rPr lang="en-US" sz="1400" b="1" dirty="0" smtClean="0">
                <a:solidFill>
                  <a:prstClr val="black"/>
                </a:solidFill>
              </a:rPr>
              <a:t>   Outreach &amp; Education </a:t>
            </a:r>
          </a:p>
          <a:p>
            <a:pPr algn="ctr"/>
            <a:r>
              <a:rPr lang="en-US" sz="1400" b="1" dirty="0" smtClean="0">
                <a:solidFill>
                  <a:prstClr val="black"/>
                </a:solidFill>
              </a:rPr>
              <a:t>   Person Centered </a:t>
            </a:r>
          </a:p>
          <a:p>
            <a:pPr algn="ctr"/>
            <a:r>
              <a:rPr lang="en-US" sz="1400" b="1" dirty="0" smtClean="0">
                <a:solidFill>
                  <a:prstClr val="black"/>
                </a:solidFill>
              </a:rPr>
              <a:t>Transitions</a:t>
            </a:r>
          </a:p>
          <a:p>
            <a:pPr algn="ctr"/>
            <a:endParaRPr lang="en-US" sz="1400" b="1" dirty="0" smtClean="0">
              <a:solidFill>
                <a:prstClr val="black"/>
              </a:solidFill>
            </a:endParaRPr>
          </a:p>
          <a:p>
            <a:pPr algn="ctr"/>
            <a:r>
              <a:rPr lang="en-US" sz="1400" b="1" dirty="0" smtClean="0">
                <a:solidFill>
                  <a:prstClr val="black"/>
                </a:solidFill>
              </a:rPr>
              <a:t>   Collaboration &amp; Coordination </a:t>
            </a:r>
          </a:p>
          <a:p>
            <a:pPr algn="ctr"/>
            <a:r>
              <a:rPr lang="en-US" sz="1400" b="1" dirty="0" smtClean="0">
                <a:solidFill>
                  <a:prstClr val="black"/>
                </a:solidFill>
              </a:rPr>
              <a:t>      with Community Partners</a:t>
            </a:r>
          </a:p>
          <a:p>
            <a:pPr algn="ctr"/>
            <a:endParaRPr lang="en-US" sz="1200" b="1" dirty="0">
              <a:solidFill>
                <a:prstClr val="black"/>
              </a:solidFill>
            </a:endParaRPr>
          </a:p>
          <a:p>
            <a:pPr algn="ctr"/>
            <a:endParaRPr lang="en-US" sz="1200" b="1" dirty="0" smtClean="0">
              <a:solidFill>
                <a:prstClr val="black"/>
              </a:solidFill>
            </a:endParaRPr>
          </a:p>
          <a:p>
            <a:pPr algn="ctr"/>
            <a:endParaRPr lang="en-US" sz="1200" b="1" dirty="0" smtClean="0">
              <a:solidFill>
                <a:prstClr val="black"/>
              </a:solidFill>
            </a:endParaRPr>
          </a:p>
          <a:p>
            <a:pPr>
              <a:lnSpc>
                <a:spcPct val="150000"/>
              </a:lnSpc>
            </a:pPr>
            <a:endParaRPr lang="en-US" sz="1200" dirty="0">
              <a:solidFill>
                <a:prstClr val="black"/>
              </a:solidFill>
            </a:endParaRPr>
          </a:p>
          <a:p>
            <a:endParaRPr lang="en-US" sz="1200" dirty="0" smtClean="0">
              <a:solidFill>
                <a:prstClr val="black"/>
              </a:solidFill>
            </a:endParaRPr>
          </a:p>
          <a:p>
            <a:pPr>
              <a:lnSpc>
                <a:spcPct val="150000"/>
              </a:lnSpc>
            </a:pPr>
            <a:endParaRPr lang="en-US" sz="1200" dirty="0" smtClean="0">
              <a:solidFill>
                <a:prstClr val="black"/>
              </a:solidFill>
            </a:endParaRPr>
          </a:p>
          <a:p>
            <a:pPr>
              <a:lnSpc>
                <a:spcPct val="150000"/>
              </a:lnSpc>
            </a:pPr>
            <a:r>
              <a:rPr lang="en-US" sz="1400" dirty="0" smtClean="0">
                <a:solidFill>
                  <a:prstClr val="black"/>
                </a:solidFill>
              </a:rPr>
              <a:t> </a:t>
            </a:r>
            <a:endParaRPr lang="en-US" sz="1400" dirty="0">
              <a:solidFill>
                <a:prstClr val="black"/>
              </a:solidFill>
            </a:endParaRPr>
          </a:p>
          <a:p>
            <a:pPr algn="ctr">
              <a:lnSpc>
                <a:spcPct val="150000"/>
              </a:lnSpc>
            </a:pPr>
            <a:r>
              <a:rPr lang="en-US" sz="1400" dirty="0" smtClean="0">
                <a:solidFill>
                  <a:prstClr val="black"/>
                </a:solidFill>
              </a:rPr>
              <a:t> </a:t>
            </a:r>
          </a:p>
          <a:p>
            <a:pPr algn="ctr"/>
            <a:r>
              <a:rPr lang="en-US" sz="1400" dirty="0" smtClean="0">
                <a:solidFill>
                  <a:prstClr val="black"/>
                </a:solidFill>
              </a:rPr>
              <a:t> </a:t>
            </a:r>
            <a:endParaRPr lang="en-US" sz="1400" dirty="0">
              <a:solidFill>
                <a:prstClr val="black"/>
              </a:solidFill>
            </a:endParaRPr>
          </a:p>
        </p:txBody>
      </p:sp>
      <p:grpSp>
        <p:nvGrpSpPr>
          <p:cNvPr id="19" name="Group 18"/>
          <p:cNvGrpSpPr/>
          <p:nvPr/>
        </p:nvGrpSpPr>
        <p:grpSpPr>
          <a:xfrm>
            <a:off x="286056" y="3933179"/>
            <a:ext cx="2438400" cy="2514601"/>
            <a:chOff x="836838" y="4114800"/>
            <a:chExt cx="2318658" cy="2462213"/>
          </a:xfrm>
        </p:grpSpPr>
        <p:sp>
          <p:nvSpPr>
            <p:cNvPr id="13" name="TextBox 12"/>
            <p:cNvSpPr txBox="1"/>
            <p:nvPr/>
          </p:nvSpPr>
          <p:spPr>
            <a:xfrm>
              <a:off x="1021896" y="4114800"/>
              <a:ext cx="2133600" cy="2380780"/>
            </a:xfrm>
            <a:prstGeom prst="rect">
              <a:avLst/>
            </a:prstGeom>
            <a:noFill/>
            <a:ln w="3175" cap="rnd" cmpd="sng">
              <a:noFill/>
              <a:prstDash val="dash"/>
            </a:ln>
          </p:spPr>
          <p:txBody>
            <a:bodyPr wrap="square" rtlCol="0">
              <a:spAutoFit/>
            </a:bodyPr>
            <a:lstStyle/>
            <a:p>
              <a:r>
                <a:rPr lang="en-US" sz="1400" b="1" dirty="0">
                  <a:solidFill>
                    <a:prstClr val="black"/>
                  </a:solidFill>
                </a:rPr>
                <a:t>ASAP/AAA Functions Supporting ADRC </a:t>
              </a:r>
              <a:endParaRPr lang="en-US" sz="1400" b="1" dirty="0" smtClean="0">
                <a:solidFill>
                  <a:prstClr val="black"/>
                </a:solidFill>
              </a:endParaRPr>
            </a:p>
            <a:p>
              <a:r>
                <a:rPr lang="en-US" sz="1400" b="1" dirty="0" smtClean="0">
                  <a:solidFill>
                    <a:prstClr val="black"/>
                  </a:solidFill>
                </a:rPr>
                <a:t>Core </a:t>
              </a:r>
              <a:r>
                <a:rPr lang="en-US" sz="1400" b="1" dirty="0">
                  <a:solidFill>
                    <a:prstClr val="black"/>
                  </a:solidFill>
                </a:rPr>
                <a:t>Functions </a:t>
              </a:r>
              <a:endParaRPr lang="en-US" sz="1400" dirty="0">
                <a:solidFill>
                  <a:prstClr val="black"/>
                </a:solidFill>
              </a:endParaRPr>
            </a:p>
            <a:p>
              <a:pPr marL="285750" indent="-285750">
                <a:buFont typeface="Arial" panose="020B0604020202020204" pitchFamily="34" charset="0"/>
                <a:buChar char="•"/>
              </a:pPr>
              <a:r>
                <a:rPr lang="en-US" sz="1100" b="1" dirty="0" smtClean="0">
                  <a:solidFill>
                    <a:prstClr val="black"/>
                  </a:solidFill>
                </a:rPr>
                <a:t>I &amp; R</a:t>
              </a:r>
              <a:endParaRPr lang="en-US" sz="1100" b="1" dirty="0">
                <a:solidFill>
                  <a:prstClr val="black"/>
                </a:solidFill>
              </a:endParaRPr>
            </a:p>
            <a:p>
              <a:pPr marL="285750" indent="-285750">
                <a:buFont typeface="Arial" panose="020B0604020202020204" pitchFamily="34" charset="0"/>
                <a:buChar char="•"/>
              </a:pPr>
              <a:r>
                <a:rPr lang="en-US" sz="1100" b="1" dirty="0" smtClean="0">
                  <a:solidFill>
                    <a:prstClr val="black"/>
                  </a:solidFill>
                </a:rPr>
                <a:t>Care </a:t>
              </a:r>
              <a:r>
                <a:rPr lang="en-US" sz="1100" b="1" dirty="0">
                  <a:solidFill>
                    <a:prstClr val="black"/>
                  </a:solidFill>
                </a:rPr>
                <a:t>Management </a:t>
              </a:r>
            </a:p>
            <a:p>
              <a:pPr marL="285750" indent="-285750">
                <a:buFont typeface="Arial" panose="020B0604020202020204" pitchFamily="34" charset="0"/>
                <a:buChar char="•"/>
              </a:pPr>
              <a:r>
                <a:rPr lang="en-US" sz="1100" b="1" dirty="0" smtClean="0">
                  <a:solidFill>
                    <a:prstClr val="black"/>
                  </a:solidFill>
                </a:rPr>
                <a:t>SHINE  </a:t>
              </a:r>
              <a:endParaRPr lang="en-US" sz="1100" b="1" dirty="0">
                <a:solidFill>
                  <a:prstClr val="black"/>
                </a:solidFill>
              </a:endParaRPr>
            </a:p>
            <a:p>
              <a:pPr marL="285750" indent="-285750">
                <a:buFont typeface="Arial" panose="020B0604020202020204" pitchFamily="34" charset="0"/>
                <a:buChar char="•"/>
              </a:pPr>
              <a:r>
                <a:rPr lang="en-US" sz="1100" b="1" dirty="0" smtClean="0">
                  <a:solidFill>
                    <a:prstClr val="black"/>
                  </a:solidFill>
                </a:rPr>
                <a:t>Family Caregiver </a:t>
              </a:r>
              <a:endParaRPr lang="en-US" sz="1100" b="1" dirty="0">
                <a:solidFill>
                  <a:prstClr val="black"/>
                </a:solidFill>
              </a:endParaRPr>
            </a:p>
            <a:p>
              <a:pPr marL="285750" indent="-285750">
                <a:buFont typeface="Arial" panose="020B0604020202020204" pitchFamily="34" charset="0"/>
                <a:buChar char="•"/>
              </a:pPr>
              <a:r>
                <a:rPr lang="en-US" sz="1100" b="1" dirty="0" smtClean="0">
                  <a:solidFill>
                    <a:prstClr val="black"/>
                  </a:solidFill>
                </a:rPr>
                <a:t>Nutrition </a:t>
              </a:r>
            </a:p>
            <a:p>
              <a:pPr marL="285750" indent="-285750">
                <a:buFont typeface="Arial" panose="020B0604020202020204" pitchFamily="34" charset="0"/>
                <a:buChar char="•"/>
              </a:pPr>
              <a:r>
                <a:rPr lang="en-US" sz="1100" b="1" dirty="0" smtClean="0">
                  <a:solidFill>
                    <a:prstClr val="black"/>
                  </a:solidFill>
                </a:rPr>
                <a:t>Protective Services</a:t>
              </a:r>
              <a:endParaRPr lang="en-US" sz="1100" b="1" dirty="0">
                <a:solidFill>
                  <a:prstClr val="black"/>
                </a:solidFill>
              </a:endParaRPr>
            </a:p>
            <a:p>
              <a:pPr marL="285750" indent="-285750">
                <a:buFont typeface="Arial" panose="020B0604020202020204" pitchFamily="34" charset="0"/>
                <a:buChar char="•"/>
              </a:pPr>
              <a:r>
                <a:rPr lang="en-US" sz="1100" b="1" dirty="0" smtClean="0">
                  <a:solidFill>
                    <a:prstClr val="black"/>
                  </a:solidFill>
                </a:rPr>
                <a:t>Ombudsman </a:t>
              </a:r>
              <a:endParaRPr lang="en-US" sz="1100" b="1" dirty="0">
                <a:solidFill>
                  <a:prstClr val="black"/>
                </a:solidFill>
              </a:endParaRPr>
            </a:p>
            <a:p>
              <a:pPr marL="285750" indent="-285750">
                <a:buFont typeface="Arial" panose="020B0604020202020204" pitchFamily="34" charset="0"/>
                <a:buChar char="•"/>
              </a:pPr>
              <a:r>
                <a:rPr lang="en-US" sz="1100" b="1" dirty="0" smtClean="0">
                  <a:solidFill>
                    <a:prstClr val="black"/>
                  </a:solidFill>
                </a:rPr>
                <a:t>Advocacy </a:t>
              </a:r>
            </a:p>
            <a:p>
              <a:pPr marL="285750" indent="-285750">
                <a:buFont typeface="Arial" panose="020B0604020202020204" pitchFamily="34" charset="0"/>
                <a:buChar char="•"/>
              </a:pPr>
              <a:r>
                <a:rPr lang="en-US" sz="1100" b="1" dirty="0" smtClean="0">
                  <a:solidFill>
                    <a:prstClr val="black"/>
                  </a:solidFill>
                </a:rPr>
                <a:t>Perform clinical eligibility for nursing facility level of care</a:t>
              </a:r>
              <a:endParaRPr lang="en-US" sz="1100" b="1" dirty="0">
                <a:solidFill>
                  <a:prstClr val="black"/>
                </a:solidFill>
              </a:endParaRPr>
            </a:p>
          </p:txBody>
        </p:sp>
        <p:sp>
          <p:nvSpPr>
            <p:cNvPr id="17" name="Rounded Rectangle 16"/>
            <p:cNvSpPr/>
            <p:nvPr/>
          </p:nvSpPr>
          <p:spPr>
            <a:xfrm>
              <a:off x="836838" y="4114800"/>
              <a:ext cx="2318658" cy="2462213"/>
            </a:xfrm>
            <a:prstGeom prst="roundRect">
              <a:avLst/>
            </a:prstGeom>
            <a:noFill/>
            <a:ln w="28575">
              <a:solidFill>
                <a:schemeClr val="tx1">
                  <a:lumMod val="65000"/>
                  <a:lumOff val="3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grpSp>
      <p:grpSp>
        <p:nvGrpSpPr>
          <p:cNvPr id="21" name="Group 20"/>
          <p:cNvGrpSpPr/>
          <p:nvPr/>
        </p:nvGrpSpPr>
        <p:grpSpPr>
          <a:xfrm>
            <a:off x="5862852" y="3933177"/>
            <a:ext cx="2671548" cy="2514603"/>
            <a:chOff x="5541137" y="4105183"/>
            <a:chExt cx="2251611" cy="2347476"/>
          </a:xfrm>
        </p:grpSpPr>
        <p:sp>
          <p:nvSpPr>
            <p:cNvPr id="16" name="TextBox 15"/>
            <p:cNvSpPr txBox="1"/>
            <p:nvPr/>
          </p:nvSpPr>
          <p:spPr>
            <a:xfrm>
              <a:off x="5541138" y="4125104"/>
              <a:ext cx="2208043" cy="1874769"/>
            </a:xfrm>
            <a:prstGeom prst="rect">
              <a:avLst/>
            </a:prstGeom>
            <a:noFill/>
            <a:ln cap="rnd">
              <a:noFill/>
              <a:prstDash val="dash"/>
              <a:round/>
            </a:ln>
          </p:spPr>
          <p:txBody>
            <a:bodyPr wrap="square" rtlCol="0">
              <a:spAutoFit/>
            </a:bodyPr>
            <a:lstStyle/>
            <a:p>
              <a:r>
                <a:rPr lang="en-US" sz="1400" b="1" dirty="0" smtClean="0">
                  <a:solidFill>
                    <a:prstClr val="black"/>
                  </a:solidFill>
                </a:rPr>
                <a:t>               ILC </a:t>
              </a:r>
              <a:r>
                <a:rPr lang="en-US" sz="1400" b="1" dirty="0">
                  <a:solidFill>
                    <a:prstClr val="black"/>
                  </a:solidFill>
                </a:rPr>
                <a:t>Functions </a:t>
              </a:r>
              <a:endParaRPr lang="en-US" sz="1400" b="1" dirty="0" smtClean="0">
                <a:solidFill>
                  <a:prstClr val="black"/>
                </a:solidFill>
              </a:endParaRPr>
            </a:p>
            <a:p>
              <a:r>
                <a:rPr lang="en-US" sz="1400" b="1" dirty="0" smtClean="0">
                  <a:solidFill>
                    <a:prstClr val="black"/>
                  </a:solidFill>
                </a:rPr>
                <a:t>    	Supporting </a:t>
              </a:r>
              <a:r>
                <a:rPr lang="en-US" sz="1400" b="1" dirty="0">
                  <a:solidFill>
                    <a:prstClr val="black"/>
                  </a:solidFill>
                </a:rPr>
                <a:t>ADRC </a:t>
              </a:r>
              <a:endParaRPr lang="en-US" sz="1400" b="1" dirty="0" smtClean="0">
                <a:solidFill>
                  <a:prstClr val="black"/>
                </a:solidFill>
              </a:endParaRPr>
            </a:p>
            <a:p>
              <a:r>
                <a:rPr lang="en-US" sz="1400" b="1" dirty="0" smtClean="0">
                  <a:solidFill>
                    <a:prstClr val="black"/>
                  </a:solidFill>
                </a:rPr>
                <a:t>    	Core Functions </a:t>
              </a:r>
            </a:p>
            <a:p>
              <a:pPr marL="285750" indent="-285750">
                <a:lnSpc>
                  <a:spcPct val="150000"/>
                </a:lnSpc>
                <a:buFont typeface="Arial" panose="020B0604020202020204" pitchFamily="34" charset="0"/>
                <a:buChar char="•"/>
              </a:pPr>
              <a:r>
                <a:rPr lang="en-US" sz="1100" b="1" dirty="0" smtClean="0">
                  <a:solidFill>
                    <a:prstClr val="black"/>
                  </a:solidFill>
                </a:rPr>
                <a:t>I &amp;R</a:t>
              </a:r>
              <a:endParaRPr lang="en-US" sz="1100" b="1" dirty="0">
                <a:solidFill>
                  <a:prstClr val="black"/>
                </a:solidFill>
              </a:endParaRPr>
            </a:p>
            <a:p>
              <a:pPr marL="285750" indent="-285750">
                <a:lnSpc>
                  <a:spcPct val="150000"/>
                </a:lnSpc>
                <a:buFont typeface="Arial" panose="020B0604020202020204" pitchFamily="34" charset="0"/>
                <a:buChar char="•"/>
              </a:pPr>
              <a:r>
                <a:rPr lang="en-US" sz="1100" b="1" dirty="0" smtClean="0">
                  <a:solidFill>
                    <a:prstClr val="black"/>
                  </a:solidFill>
                </a:rPr>
                <a:t>Skills </a:t>
              </a:r>
              <a:r>
                <a:rPr lang="en-US" sz="1100" b="1" dirty="0">
                  <a:solidFill>
                    <a:prstClr val="black"/>
                  </a:solidFill>
                </a:rPr>
                <a:t>Training </a:t>
              </a:r>
            </a:p>
            <a:p>
              <a:pPr marL="285750" indent="-285750">
                <a:lnSpc>
                  <a:spcPct val="150000"/>
                </a:lnSpc>
                <a:buFont typeface="Arial" panose="020B0604020202020204" pitchFamily="34" charset="0"/>
                <a:buChar char="•"/>
              </a:pPr>
              <a:r>
                <a:rPr lang="en-US" sz="1100" b="1" dirty="0" smtClean="0">
                  <a:solidFill>
                    <a:prstClr val="black"/>
                  </a:solidFill>
                </a:rPr>
                <a:t>Peer Support</a:t>
              </a:r>
              <a:endParaRPr lang="en-US" sz="1100" b="1" dirty="0">
                <a:solidFill>
                  <a:prstClr val="black"/>
                </a:solidFill>
              </a:endParaRPr>
            </a:p>
            <a:p>
              <a:pPr marL="285750" indent="-285750">
                <a:lnSpc>
                  <a:spcPct val="150000"/>
                </a:lnSpc>
                <a:buFont typeface="Arial" panose="020B0604020202020204" pitchFamily="34" charset="0"/>
                <a:buChar char="•"/>
              </a:pPr>
              <a:r>
                <a:rPr lang="en-US" sz="1100" b="1" dirty="0" smtClean="0">
                  <a:solidFill>
                    <a:prstClr val="black"/>
                  </a:solidFill>
                </a:rPr>
                <a:t>Advocacy </a:t>
              </a:r>
            </a:p>
            <a:p>
              <a:pPr marL="285750" indent="-285750">
                <a:lnSpc>
                  <a:spcPct val="150000"/>
                </a:lnSpc>
                <a:buFont typeface="Arial" panose="020B0604020202020204" pitchFamily="34" charset="0"/>
                <a:buChar char="•"/>
              </a:pPr>
              <a:r>
                <a:rPr lang="en-US" sz="1100" b="1" dirty="0" smtClean="0">
                  <a:solidFill>
                    <a:prstClr val="black"/>
                  </a:solidFill>
                </a:rPr>
                <a:t>Transition Coordination</a:t>
              </a:r>
              <a:endParaRPr lang="en-US" sz="1100" b="1" dirty="0">
                <a:solidFill>
                  <a:prstClr val="black"/>
                </a:solidFill>
              </a:endParaRPr>
            </a:p>
          </p:txBody>
        </p:sp>
        <p:sp>
          <p:nvSpPr>
            <p:cNvPr id="18" name="Rounded Rectangle 17"/>
            <p:cNvSpPr/>
            <p:nvPr/>
          </p:nvSpPr>
          <p:spPr>
            <a:xfrm>
              <a:off x="5541137" y="4105183"/>
              <a:ext cx="2251611" cy="2347476"/>
            </a:xfrm>
            <a:prstGeom prst="roundRect">
              <a:avLst/>
            </a:prstGeom>
            <a:noFill/>
            <a:ln w="28575">
              <a:solidFill>
                <a:schemeClr val="tx1">
                  <a:lumMod val="75000"/>
                  <a:lumOff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grpSp>
      <p:cxnSp>
        <p:nvCxnSpPr>
          <p:cNvPr id="23" name="Straight Arrow Connector 22"/>
          <p:cNvCxnSpPr/>
          <p:nvPr/>
        </p:nvCxnSpPr>
        <p:spPr>
          <a:xfrm>
            <a:off x="2775858" y="4876800"/>
            <a:ext cx="457198" cy="0"/>
          </a:xfrm>
          <a:prstGeom prst="straightConnector1">
            <a:avLst/>
          </a:prstGeom>
          <a:ln w="508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5405654" y="4909457"/>
            <a:ext cx="457198" cy="0"/>
          </a:xfrm>
          <a:prstGeom prst="straightConnector1">
            <a:avLst/>
          </a:prstGeom>
          <a:ln w="508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1632858" y="3429000"/>
            <a:ext cx="0" cy="609600"/>
          </a:xfrm>
          <a:prstGeom prst="straightConnector1">
            <a:avLst/>
          </a:prstGeom>
          <a:ln w="508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a:off x="6812021" y="3508739"/>
            <a:ext cx="0" cy="529861"/>
          </a:xfrm>
          <a:prstGeom prst="straightConnector1">
            <a:avLst/>
          </a:prstGeom>
          <a:ln w="508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8" name="Rectangle 37"/>
          <p:cNvSpPr/>
          <p:nvPr/>
        </p:nvSpPr>
        <p:spPr>
          <a:xfrm>
            <a:off x="878550" y="152400"/>
            <a:ext cx="7772399" cy="1015663"/>
          </a:xfrm>
          <a:prstGeom prst="rect">
            <a:avLst/>
          </a:prstGeom>
        </p:spPr>
        <p:txBody>
          <a:bodyPr wrap="square">
            <a:spAutoFit/>
          </a:bodyPr>
          <a:lstStyle/>
          <a:p>
            <a:pPr algn="ctr"/>
            <a:r>
              <a:rPr lang="en-US" sz="2000" b="1" dirty="0">
                <a:solidFill>
                  <a:prstClr val="black"/>
                </a:solidFill>
              </a:rPr>
              <a:t> </a:t>
            </a:r>
            <a:r>
              <a:rPr lang="en-US" sz="2000" b="1" dirty="0" smtClean="0">
                <a:solidFill>
                  <a:prstClr val="black"/>
                </a:solidFill>
              </a:rPr>
              <a:t>       AGING AND DISABILITY RESOURCE CONSORTIA   			              (ADRC)             					        </a:t>
            </a:r>
            <a:r>
              <a:rPr lang="en-US" sz="2000" b="1" dirty="0">
                <a:solidFill>
                  <a:prstClr val="black"/>
                </a:solidFill>
              </a:rPr>
              <a:t> </a:t>
            </a:r>
            <a:r>
              <a:rPr lang="en-US" sz="2000" b="1" dirty="0" smtClean="0">
                <a:solidFill>
                  <a:prstClr val="black"/>
                </a:solidFill>
              </a:rPr>
              <a:t>                                                                                       </a:t>
            </a:r>
            <a:r>
              <a:rPr lang="en-US" sz="1400" b="1" dirty="0" smtClean="0">
                <a:solidFill>
                  <a:prstClr val="white"/>
                </a:solidFill>
              </a:rPr>
              <a:t>5</a:t>
            </a:r>
            <a:endParaRPr lang="en-US" sz="1400" dirty="0">
              <a:solidFill>
                <a:prstClr val="white"/>
              </a:solidFill>
            </a:endParaRPr>
          </a:p>
        </p:txBody>
      </p:sp>
    </p:spTree>
    <p:extLst>
      <p:ext uri="{BB962C8B-B14F-4D97-AF65-F5344CB8AC3E}">
        <p14:creationId xmlns:p14="http://schemas.microsoft.com/office/powerpoint/2010/main" val="2118512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latin typeface="Verdana" panose="020B0604030504040204" pitchFamily="34" charset="0"/>
                <a:ea typeface="Verdana" panose="020B0604030504040204" pitchFamily="34" charset="0"/>
                <a:cs typeface="Verdana" panose="020B0604030504040204" pitchFamily="34" charset="0"/>
              </a:rPr>
              <a:t>ADRC Core Functions</a:t>
            </a:r>
            <a:endParaRPr lang="en-US" dirty="0">
              <a:latin typeface="Verdana" panose="020B0604030504040204" pitchFamily="34" charset="0"/>
              <a:ea typeface="Verdana" panose="020B0604030504040204" pitchFamily="34" charset="0"/>
              <a:cs typeface="Verdana" panose="020B0604030504040204" pitchFamily="34" charset="0"/>
            </a:endParaRPr>
          </a:p>
        </p:txBody>
      </p:sp>
      <p:sp>
        <p:nvSpPr>
          <p:cNvPr id="2" name="Date Placeholder 1"/>
          <p:cNvSpPr>
            <a:spLocks noGrp="1"/>
          </p:cNvSpPr>
          <p:nvPr>
            <p:ph type="dt" sz="half" idx="10"/>
          </p:nvPr>
        </p:nvSpPr>
        <p:spPr/>
        <p:txBody>
          <a:bodyPr/>
          <a:lstStyle/>
          <a:p>
            <a:fld id="{393B150A-18A1-40ED-8150-AA16ADE128BC}" type="datetime1">
              <a:rPr lang="en-US" smtClean="0"/>
              <a:pPr/>
              <a:t>2/17/2017</a:t>
            </a:fld>
            <a:endParaRPr lang="en-US" dirty="0"/>
          </a:p>
        </p:txBody>
      </p:sp>
      <p:sp>
        <p:nvSpPr>
          <p:cNvPr id="3" name="Slide Number Placeholder 2"/>
          <p:cNvSpPr>
            <a:spLocks noGrp="1"/>
          </p:cNvSpPr>
          <p:nvPr>
            <p:ph type="sldNum" sz="quarter" idx="12"/>
          </p:nvPr>
        </p:nvSpPr>
        <p:spPr/>
        <p:txBody>
          <a:bodyPr/>
          <a:lstStyle/>
          <a:p>
            <a:fld id="{5C0E3ED6-4515-46DC-8D33-D129FDA9E5C9}" type="slidenum">
              <a:rPr lang="en-US" smtClean="0"/>
              <a:pPr/>
              <a:t>12</a:t>
            </a:fld>
            <a:endParaRPr lang="en-US" dirty="0"/>
          </a:p>
        </p:txBody>
      </p:sp>
      <p:sp>
        <p:nvSpPr>
          <p:cNvPr id="4" name="Rectangle 3"/>
          <p:cNvSpPr/>
          <p:nvPr/>
        </p:nvSpPr>
        <p:spPr>
          <a:xfrm>
            <a:off x="304800" y="1828800"/>
            <a:ext cx="8534400" cy="3785652"/>
          </a:xfrm>
          <a:prstGeom prst="rect">
            <a:avLst/>
          </a:prstGeom>
        </p:spPr>
        <p:txBody>
          <a:bodyPr wrap="square">
            <a:spAutoFit/>
          </a:bodyPr>
          <a:lstStyle/>
          <a:p>
            <a:pPr algn="ctr">
              <a:lnSpc>
                <a:spcPct val="200000"/>
              </a:lnSpc>
              <a:buClr>
                <a:schemeClr val="accent2"/>
              </a:buClr>
            </a:pPr>
            <a:r>
              <a:rPr lang="en-US" sz="20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I </a:t>
            </a:r>
            <a:r>
              <a:rPr lang="en-US" sz="2000" dirty="0">
                <a:solidFill>
                  <a:prstClr val="black"/>
                </a:solidFill>
                <a:latin typeface="Verdana" panose="020B0604030504040204" pitchFamily="34" charset="0"/>
                <a:ea typeface="Verdana" panose="020B0604030504040204" pitchFamily="34" charset="0"/>
                <a:cs typeface="Verdana" panose="020B0604030504040204" pitchFamily="34" charset="0"/>
              </a:rPr>
              <a:t>&amp; </a:t>
            </a:r>
            <a:r>
              <a:rPr lang="en-US" sz="20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R</a:t>
            </a:r>
          </a:p>
          <a:p>
            <a:pPr algn="ctr">
              <a:lnSpc>
                <a:spcPct val="200000"/>
              </a:lnSpc>
              <a:buClr>
                <a:schemeClr val="accent2"/>
              </a:buClr>
            </a:pPr>
            <a:r>
              <a:rPr lang="en-US" sz="20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Options </a:t>
            </a:r>
            <a:r>
              <a:rPr lang="en-US" sz="2000" dirty="0">
                <a:solidFill>
                  <a:prstClr val="black"/>
                </a:solidFill>
                <a:latin typeface="Verdana" panose="020B0604030504040204" pitchFamily="34" charset="0"/>
                <a:ea typeface="Verdana" panose="020B0604030504040204" pitchFamily="34" charset="0"/>
                <a:cs typeface="Verdana" panose="020B0604030504040204" pitchFamily="34" charset="0"/>
              </a:rPr>
              <a:t>Counseling</a:t>
            </a:r>
          </a:p>
          <a:p>
            <a:pPr algn="ctr">
              <a:lnSpc>
                <a:spcPct val="200000"/>
              </a:lnSpc>
              <a:buClr>
                <a:schemeClr val="accent2"/>
              </a:buClr>
            </a:pPr>
            <a:r>
              <a:rPr lang="en-US" sz="20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a:t>
            </a:r>
            <a:r>
              <a:rPr lang="en-US" sz="2000" dirty="0">
                <a:solidFill>
                  <a:prstClr val="black"/>
                </a:solidFill>
                <a:latin typeface="Verdana" panose="020B0604030504040204" pitchFamily="34" charset="0"/>
                <a:ea typeface="Verdana" panose="020B0604030504040204" pitchFamily="34" charset="0"/>
                <a:cs typeface="Verdana" panose="020B0604030504040204" pitchFamily="34" charset="0"/>
              </a:rPr>
              <a:t>Streamlined Access to </a:t>
            </a:r>
            <a:r>
              <a:rPr lang="en-US" sz="20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Long Term Service and Supports (LTSS)</a:t>
            </a:r>
            <a:endParaRPr lang="en-US" sz="2000" dirty="0">
              <a:solidFill>
                <a:prstClr val="black"/>
              </a:solidFill>
              <a:latin typeface="Verdana" panose="020B0604030504040204" pitchFamily="34" charset="0"/>
              <a:ea typeface="Verdana" panose="020B0604030504040204" pitchFamily="34" charset="0"/>
              <a:cs typeface="Verdana" panose="020B0604030504040204" pitchFamily="34" charset="0"/>
            </a:endParaRPr>
          </a:p>
          <a:p>
            <a:pPr algn="ctr">
              <a:lnSpc>
                <a:spcPct val="200000"/>
              </a:lnSpc>
              <a:buClr>
                <a:schemeClr val="accent2"/>
              </a:buClr>
            </a:pPr>
            <a:r>
              <a:rPr lang="en-US" sz="2000" dirty="0">
                <a:solidFill>
                  <a:prstClr val="black"/>
                </a:solidFill>
                <a:latin typeface="Verdana" panose="020B0604030504040204" pitchFamily="34" charset="0"/>
                <a:ea typeface="Verdana" panose="020B0604030504040204" pitchFamily="34" charset="0"/>
                <a:cs typeface="Verdana" panose="020B0604030504040204" pitchFamily="34" charset="0"/>
              </a:rPr>
              <a:t> </a:t>
            </a:r>
            <a:r>
              <a:rPr lang="en-US" sz="20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a:t>
            </a:r>
            <a:r>
              <a:rPr lang="en-US" sz="2000" dirty="0">
                <a:solidFill>
                  <a:prstClr val="black"/>
                </a:solidFill>
                <a:latin typeface="Verdana" panose="020B0604030504040204" pitchFamily="34" charset="0"/>
                <a:ea typeface="Verdana" panose="020B0604030504040204" pitchFamily="34" charset="0"/>
                <a:cs typeface="Verdana" panose="020B0604030504040204" pitchFamily="34" charset="0"/>
              </a:rPr>
              <a:t>Outreach &amp; Education </a:t>
            </a:r>
          </a:p>
          <a:p>
            <a:pPr algn="ctr">
              <a:lnSpc>
                <a:spcPct val="200000"/>
              </a:lnSpc>
              <a:buClr>
                <a:schemeClr val="accent2"/>
              </a:buClr>
            </a:pPr>
            <a:r>
              <a:rPr lang="en-US" sz="2000" dirty="0">
                <a:solidFill>
                  <a:prstClr val="black"/>
                </a:solidFill>
                <a:latin typeface="Verdana" panose="020B0604030504040204" pitchFamily="34" charset="0"/>
                <a:ea typeface="Verdana" panose="020B0604030504040204" pitchFamily="34" charset="0"/>
                <a:cs typeface="Verdana" panose="020B0604030504040204" pitchFamily="34" charset="0"/>
              </a:rPr>
              <a:t> </a:t>
            </a:r>
            <a:r>
              <a:rPr lang="en-US" sz="20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a:t>
            </a:r>
            <a:r>
              <a:rPr lang="en-US" sz="2000" dirty="0">
                <a:solidFill>
                  <a:prstClr val="black"/>
                </a:solidFill>
                <a:latin typeface="Verdana" panose="020B0604030504040204" pitchFamily="34" charset="0"/>
                <a:ea typeface="Verdana" panose="020B0604030504040204" pitchFamily="34" charset="0"/>
                <a:cs typeface="Verdana" panose="020B0604030504040204" pitchFamily="34" charset="0"/>
              </a:rPr>
              <a:t>Person Centered </a:t>
            </a:r>
            <a:r>
              <a:rPr lang="en-US" sz="20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Transitions</a:t>
            </a:r>
            <a:endParaRPr lang="en-US" sz="2000" dirty="0">
              <a:solidFill>
                <a:prstClr val="black"/>
              </a:solidFill>
              <a:latin typeface="Verdana" panose="020B0604030504040204" pitchFamily="34" charset="0"/>
              <a:ea typeface="Verdana" panose="020B0604030504040204" pitchFamily="34" charset="0"/>
              <a:cs typeface="Verdana" panose="020B0604030504040204" pitchFamily="34" charset="0"/>
            </a:endParaRPr>
          </a:p>
          <a:p>
            <a:pPr algn="ctr">
              <a:lnSpc>
                <a:spcPct val="200000"/>
              </a:lnSpc>
              <a:buClr>
                <a:schemeClr val="accent2"/>
              </a:buClr>
            </a:pPr>
            <a:r>
              <a:rPr lang="en-US" sz="20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Collaboration </a:t>
            </a:r>
            <a:r>
              <a:rPr lang="en-US" sz="2000" dirty="0">
                <a:solidFill>
                  <a:prstClr val="black"/>
                </a:solidFill>
                <a:latin typeface="Verdana" panose="020B0604030504040204" pitchFamily="34" charset="0"/>
                <a:ea typeface="Verdana" panose="020B0604030504040204" pitchFamily="34" charset="0"/>
                <a:cs typeface="Verdana" panose="020B0604030504040204" pitchFamily="34" charset="0"/>
              </a:rPr>
              <a:t>&amp; </a:t>
            </a:r>
            <a:r>
              <a:rPr lang="en-US" sz="20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Coordination </a:t>
            </a:r>
            <a:r>
              <a:rPr lang="en-US" sz="2000" dirty="0">
                <a:solidFill>
                  <a:prstClr val="black"/>
                </a:solidFill>
                <a:latin typeface="Verdana" panose="020B0604030504040204" pitchFamily="34" charset="0"/>
                <a:ea typeface="Verdana" panose="020B0604030504040204" pitchFamily="34" charset="0"/>
                <a:cs typeface="Verdana" panose="020B0604030504040204" pitchFamily="34" charset="0"/>
              </a:rPr>
              <a:t>with Community Partners</a:t>
            </a:r>
          </a:p>
        </p:txBody>
      </p:sp>
    </p:spTree>
    <p:extLst>
      <p:ext uri="{BB962C8B-B14F-4D97-AF65-F5344CB8AC3E}">
        <p14:creationId xmlns:p14="http://schemas.microsoft.com/office/powerpoint/2010/main" val="20647733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Verdana" panose="020B0604030504040204" pitchFamily="34" charset="0"/>
                <a:ea typeface="Verdana" panose="020B0604030504040204" pitchFamily="34" charset="0"/>
                <a:cs typeface="Verdana" panose="020B0604030504040204" pitchFamily="34" charset="0"/>
              </a:rPr>
              <a:t>Options Counseling</a:t>
            </a:r>
            <a:endParaRPr lang="en-US" dirty="0">
              <a:latin typeface="Verdana" panose="020B0604030504040204" pitchFamily="34" charset="0"/>
              <a:ea typeface="Verdana" panose="020B0604030504040204" pitchFamily="34" charset="0"/>
              <a:cs typeface="Verdana" panose="020B0604030504040204" pitchFamily="34" charset="0"/>
            </a:endParaRPr>
          </a:p>
        </p:txBody>
      </p:sp>
      <p:sp>
        <p:nvSpPr>
          <p:cNvPr id="3" name="Date Placeholder 2"/>
          <p:cNvSpPr>
            <a:spLocks noGrp="1"/>
          </p:cNvSpPr>
          <p:nvPr>
            <p:ph type="dt" sz="half" idx="10"/>
          </p:nvPr>
        </p:nvSpPr>
        <p:spPr/>
        <p:txBody>
          <a:bodyPr/>
          <a:lstStyle/>
          <a:p>
            <a:fld id="{1BB6232F-23F4-4F94-ABBF-D0883DA06FF0}" type="datetime1">
              <a:rPr lang="en-US" smtClean="0"/>
              <a:pPr/>
              <a:t>2/17/2017</a:t>
            </a:fld>
            <a:endParaRPr lang="en-US" dirty="0"/>
          </a:p>
        </p:txBody>
      </p:sp>
      <p:sp>
        <p:nvSpPr>
          <p:cNvPr id="4" name="Slide Number Placeholder 3"/>
          <p:cNvSpPr>
            <a:spLocks noGrp="1"/>
          </p:cNvSpPr>
          <p:nvPr>
            <p:ph type="sldNum" sz="quarter" idx="12"/>
          </p:nvPr>
        </p:nvSpPr>
        <p:spPr/>
        <p:txBody>
          <a:bodyPr/>
          <a:lstStyle/>
          <a:p>
            <a:fld id="{5C0E3ED6-4515-46DC-8D33-D129FDA9E5C9}" type="slidenum">
              <a:rPr lang="en-US" smtClean="0"/>
              <a:pPr/>
              <a:t>13</a:t>
            </a:fld>
            <a:endParaRPr lang="en-US" dirty="0"/>
          </a:p>
        </p:txBody>
      </p:sp>
      <p:sp>
        <p:nvSpPr>
          <p:cNvPr id="5" name="Content Placeholder 4"/>
          <p:cNvSpPr>
            <a:spLocks noGrp="1"/>
          </p:cNvSpPr>
          <p:nvPr>
            <p:ph sz="quarter" idx="1"/>
          </p:nvPr>
        </p:nvSpPr>
        <p:spPr/>
        <p:txBody>
          <a:bodyPr>
            <a:normAutofit/>
          </a:bodyPr>
          <a:lstStyle/>
          <a:p>
            <a:pPr>
              <a:lnSpc>
                <a:spcPct val="150000"/>
              </a:lnSpc>
            </a:pPr>
            <a:r>
              <a:rPr lang="en-US" sz="2400" dirty="0">
                <a:latin typeface="Verdana" panose="020B0604030504040204" pitchFamily="34" charset="0"/>
                <a:ea typeface="Verdana" panose="020B0604030504040204" pitchFamily="34" charset="0"/>
                <a:cs typeface="Verdana" panose="020B0604030504040204" pitchFamily="34" charset="0"/>
              </a:rPr>
              <a:t>Options counseling is an initiative supported by the passage of the Equal Choice legislation, enacted through MGL Chapter 211 of the Acts of 2006</a:t>
            </a:r>
            <a:r>
              <a:rPr lang="en-US" sz="2400" dirty="0" smtClean="0">
                <a:latin typeface="Verdana" panose="020B0604030504040204" pitchFamily="34" charset="0"/>
                <a:ea typeface="Verdana" panose="020B0604030504040204" pitchFamily="34" charset="0"/>
                <a:cs typeface="Verdana" panose="020B0604030504040204" pitchFamily="34" charset="0"/>
              </a:rPr>
              <a:t>.</a:t>
            </a:r>
          </a:p>
          <a:p>
            <a:pPr marL="0" indent="0">
              <a:lnSpc>
                <a:spcPct val="150000"/>
              </a:lnSpc>
              <a:buNone/>
            </a:pPr>
            <a:r>
              <a:rPr lang="en-US" sz="2400" dirty="0" smtClean="0">
                <a:latin typeface="Verdana" panose="020B0604030504040204" pitchFamily="34" charset="0"/>
                <a:ea typeface="Verdana" panose="020B0604030504040204" pitchFamily="34" charset="0"/>
                <a:cs typeface="Verdana" panose="020B0604030504040204" pitchFamily="34" charset="0"/>
              </a:rPr>
              <a:t> </a:t>
            </a:r>
          </a:p>
          <a:p>
            <a:pPr lvl="3"/>
            <a:r>
              <a:rPr lang="en-US" dirty="0" smtClean="0">
                <a:solidFill>
                  <a:schemeClr val="tx1"/>
                </a:solidFill>
                <a:latin typeface="Verdana" panose="020B0604030504040204" pitchFamily="34" charset="0"/>
                <a:ea typeface="Verdana" panose="020B0604030504040204" pitchFamily="34" charset="0"/>
                <a:cs typeface="Verdana" panose="020B0604030504040204" pitchFamily="34" charset="0"/>
              </a:rPr>
              <a:t>Options Counseling is </a:t>
            </a:r>
            <a:r>
              <a:rPr lang="en-US" dirty="0">
                <a:solidFill>
                  <a:schemeClr val="tx1"/>
                </a:solidFill>
                <a:latin typeface="Verdana" panose="020B0604030504040204" pitchFamily="34" charset="0"/>
                <a:ea typeface="Verdana" panose="020B0604030504040204" pitchFamily="34" charset="0"/>
                <a:cs typeface="Verdana" panose="020B0604030504040204" pitchFamily="34" charset="0"/>
              </a:rPr>
              <a:t>available </a:t>
            </a:r>
            <a:r>
              <a:rPr lang="en-US" dirty="0" smtClean="0">
                <a:solidFill>
                  <a:schemeClr val="tx1"/>
                </a:solidFill>
                <a:latin typeface="Verdana" panose="020B0604030504040204" pitchFamily="34" charset="0"/>
                <a:ea typeface="Verdana" panose="020B0604030504040204" pitchFamily="34" charset="0"/>
                <a:cs typeface="Verdana" panose="020B0604030504040204" pitchFamily="34" charset="0"/>
              </a:rPr>
              <a:t>statewide </a:t>
            </a:r>
          </a:p>
          <a:p>
            <a:pPr marL="868680" lvl="3" indent="0">
              <a:buNone/>
            </a:pPr>
            <a:endParaRPr lang="en-US" dirty="0" smtClean="0">
              <a:solidFill>
                <a:schemeClr val="tx1"/>
              </a:solidFill>
              <a:latin typeface="Verdana" panose="020B0604030504040204" pitchFamily="34" charset="0"/>
              <a:ea typeface="Verdana" panose="020B0604030504040204" pitchFamily="34" charset="0"/>
              <a:cs typeface="Verdana" panose="020B0604030504040204" pitchFamily="34" charset="0"/>
            </a:endParaRPr>
          </a:p>
          <a:p>
            <a:pPr lvl="3"/>
            <a:r>
              <a:rPr lang="en-US" dirty="0" smtClean="0">
                <a:solidFill>
                  <a:schemeClr val="tx1"/>
                </a:solidFill>
                <a:latin typeface="Verdana" panose="020B0604030504040204" pitchFamily="34" charset="0"/>
                <a:ea typeface="Verdana" panose="020B0604030504040204" pitchFamily="34" charset="0"/>
                <a:cs typeface="Verdana" panose="020B0604030504040204" pitchFamily="34" charset="0"/>
              </a:rPr>
              <a:t>Through </a:t>
            </a:r>
            <a:r>
              <a:rPr lang="en-US" dirty="0">
                <a:solidFill>
                  <a:schemeClr val="tx1"/>
                </a:solidFill>
                <a:latin typeface="Verdana" panose="020B0604030504040204" pitchFamily="34" charset="0"/>
                <a:ea typeface="Verdana" panose="020B0604030504040204" pitchFamily="34" charset="0"/>
                <a:cs typeface="Verdana" panose="020B0604030504040204" pitchFamily="34" charset="0"/>
              </a:rPr>
              <a:t>11 regional </a:t>
            </a:r>
            <a:r>
              <a:rPr lang="en-US" dirty="0" smtClean="0">
                <a:solidFill>
                  <a:schemeClr val="tx1"/>
                </a:solidFill>
                <a:latin typeface="Verdana" panose="020B0604030504040204" pitchFamily="34" charset="0"/>
                <a:ea typeface="Verdana" panose="020B0604030504040204" pitchFamily="34" charset="0"/>
                <a:cs typeface="Verdana" panose="020B0604030504040204" pitchFamily="34" charset="0"/>
              </a:rPr>
              <a:t>ADRCs working in concert </a:t>
            </a:r>
            <a:r>
              <a:rPr lang="en-US" dirty="0">
                <a:solidFill>
                  <a:schemeClr val="tx1"/>
                </a:solidFill>
                <a:latin typeface="Verdana" panose="020B0604030504040204" pitchFamily="34" charset="0"/>
                <a:ea typeface="Verdana" panose="020B0604030504040204" pitchFamily="34" charset="0"/>
                <a:cs typeface="Verdana" panose="020B0604030504040204" pitchFamily="34" charset="0"/>
              </a:rPr>
              <a:t>to ensure efficient access to long term services and supports for people regardless of age, income or disability</a:t>
            </a:r>
            <a:r>
              <a:rPr lang="en-US" dirty="0">
                <a:solidFill>
                  <a:schemeClr val="tx1"/>
                </a:solidFill>
              </a:rPr>
              <a:t>. </a:t>
            </a:r>
          </a:p>
        </p:txBody>
      </p:sp>
    </p:spTree>
    <p:extLst>
      <p:ext uri="{BB962C8B-B14F-4D97-AF65-F5344CB8AC3E}">
        <p14:creationId xmlns:p14="http://schemas.microsoft.com/office/powerpoint/2010/main" val="22810845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52400" y="152400"/>
            <a:ext cx="8839200" cy="1371600"/>
          </a:xfrm>
        </p:spPr>
        <p:style>
          <a:lnRef idx="2">
            <a:schemeClr val="accent2"/>
          </a:lnRef>
          <a:fillRef idx="1">
            <a:schemeClr val="lt1"/>
          </a:fillRef>
          <a:effectRef idx="0">
            <a:schemeClr val="accent2"/>
          </a:effectRef>
          <a:fontRef idx="minor">
            <a:schemeClr val="dk1"/>
          </a:fontRef>
        </p:style>
        <p:txBody>
          <a:bodyPr anchor="ctr">
            <a:normAutofit/>
          </a:bodyPr>
          <a:lstStyle/>
          <a:p>
            <a:pPr algn="ctr" eaLnBrk="1" hangingPunct="1"/>
            <a:r>
              <a:rPr lang="en-US" altLang="en-US" sz="3400" b="1" dirty="0" smtClean="0">
                <a:latin typeface="+mn-lt"/>
              </a:rPr>
              <a:t>Options Counseling Progress</a:t>
            </a:r>
          </a:p>
        </p:txBody>
      </p:sp>
      <p:sp>
        <p:nvSpPr>
          <p:cNvPr id="15363" name="Rectangle 3"/>
          <p:cNvSpPr>
            <a:spLocks noGrp="1" noChangeArrowheads="1"/>
          </p:cNvSpPr>
          <p:nvPr>
            <p:ph idx="1"/>
          </p:nvPr>
        </p:nvSpPr>
        <p:spPr>
          <a:xfrm>
            <a:off x="457200" y="1447800"/>
            <a:ext cx="8229600" cy="5029200"/>
          </a:xfrm>
        </p:spPr>
        <p:txBody>
          <a:bodyPr>
            <a:normAutofit lnSpcReduction="10000"/>
          </a:bodyPr>
          <a:lstStyle/>
          <a:p>
            <a:pPr lvl="1" eaLnBrk="1" hangingPunct="1">
              <a:lnSpc>
                <a:spcPct val="80000"/>
              </a:lnSpc>
              <a:defRPr/>
            </a:pPr>
            <a:endParaRPr lang="en-US" altLang="en-US" sz="2000" dirty="0" smtClean="0">
              <a:solidFill>
                <a:schemeClr val="tx1"/>
              </a:solidFill>
              <a:latin typeface="Arial" charset="0"/>
            </a:endParaRPr>
          </a:p>
          <a:p>
            <a:pPr lvl="1" eaLnBrk="1" hangingPunct="1">
              <a:lnSpc>
                <a:spcPct val="80000"/>
              </a:lnSpc>
              <a:buSzPct val="100000"/>
              <a:buFont typeface="Arial" panose="020B0604020202020204" pitchFamily="34" charset="0"/>
              <a:buChar char="•"/>
              <a:defRPr/>
            </a:pPr>
            <a:r>
              <a:rPr lang="en-US" altLang="en-US" sz="24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OC service provided through 11 ADRCs statewide</a:t>
            </a:r>
          </a:p>
          <a:p>
            <a:pPr lvl="1" eaLnBrk="1" hangingPunct="1">
              <a:lnSpc>
                <a:spcPct val="80000"/>
              </a:lnSpc>
              <a:buClr>
                <a:schemeClr val="tx2"/>
              </a:buClr>
              <a:buSzPct val="100000"/>
              <a:buFont typeface="Arial" panose="020B0604020202020204" pitchFamily="34" charset="0"/>
              <a:buChar char="•"/>
              <a:defRPr/>
            </a:pPr>
            <a:endParaRPr lang="en-US" altLang="en-US" sz="2400" dirty="0">
              <a:solidFill>
                <a:schemeClr val="tx1"/>
              </a:solidFill>
              <a:latin typeface="Verdana" panose="020B0604030504040204" pitchFamily="34" charset="0"/>
              <a:ea typeface="Verdana" panose="020B0604030504040204" pitchFamily="34" charset="0"/>
              <a:cs typeface="Verdana" panose="020B0604030504040204" pitchFamily="34" charset="0"/>
            </a:endParaRPr>
          </a:p>
          <a:p>
            <a:pPr lvl="1" eaLnBrk="1" hangingPunct="1">
              <a:lnSpc>
                <a:spcPct val="80000"/>
              </a:lnSpc>
              <a:buSzPct val="100000"/>
              <a:buFont typeface="Arial" panose="020B0604020202020204" pitchFamily="34" charset="0"/>
              <a:buChar char="•"/>
              <a:defRPr/>
            </a:pPr>
            <a:r>
              <a:rPr lang="en-US" altLang="en-US" sz="24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Trained over 300 Counselors since 2008</a:t>
            </a:r>
          </a:p>
          <a:p>
            <a:pPr lvl="1" eaLnBrk="1" hangingPunct="1">
              <a:lnSpc>
                <a:spcPct val="80000"/>
              </a:lnSpc>
              <a:buSzPct val="100000"/>
              <a:buFont typeface="Arial" panose="020B0604020202020204" pitchFamily="34" charset="0"/>
              <a:buChar char="•"/>
              <a:defRPr/>
            </a:pPr>
            <a:endParaRPr lang="en-US" altLang="en-US" sz="2400" dirty="0" smtClean="0">
              <a:solidFill>
                <a:schemeClr val="tx1"/>
              </a:solidFill>
              <a:latin typeface="Verdana" panose="020B0604030504040204" pitchFamily="34" charset="0"/>
              <a:ea typeface="Verdana" panose="020B0604030504040204" pitchFamily="34" charset="0"/>
              <a:cs typeface="Verdana" panose="020B0604030504040204" pitchFamily="34" charset="0"/>
            </a:endParaRPr>
          </a:p>
          <a:p>
            <a:pPr lvl="1" eaLnBrk="1" hangingPunct="1">
              <a:lnSpc>
                <a:spcPct val="80000"/>
              </a:lnSpc>
              <a:buSzPct val="100000"/>
              <a:buFont typeface="Arial" panose="020B0604020202020204" pitchFamily="34" charset="0"/>
              <a:buChar char="•"/>
              <a:defRPr/>
            </a:pPr>
            <a:r>
              <a:rPr lang="en-US" altLang="en-US" sz="24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ADRCs cross-train at the local level to collaborate and educate one another about resources</a:t>
            </a:r>
          </a:p>
          <a:p>
            <a:pPr lvl="1" eaLnBrk="1" hangingPunct="1">
              <a:lnSpc>
                <a:spcPct val="80000"/>
              </a:lnSpc>
              <a:buClr>
                <a:schemeClr val="tx2"/>
              </a:buClr>
              <a:buSzPct val="100000"/>
              <a:buFont typeface="Arial" panose="020B0604020202020204" pitchFamily="34" charset="0"/>
              <a:buChar char="•"/>
              <a:defRPr/>
            </a:pPr>
            <a:endParaRPr lang="en-US" altLang="en-US" sz="2400" dirty="0" smtClean="0">
              <a:solidFill>
                <a:schemeClr val="tx1"/>
              </a:solidFill>
              <a:latin typeface="Verdana" panose="020B0604030504040204" pitchFamily="34" charset="0"/>
              <a:ea typeface="Verdana" panose="020B0604030504040204" pitchFamily="34" charset="0"/>
              <a:cs typeface="Verdana" panose="020B0604030504040204" pitchFamily="34" charset="0"/>
            </a:endParaRPr>
          </a:p>
          <a:p>
            <a:pPr lvl="1" eaLnBrk="1" hangingPunct="1">
              <a:lnSpc>
                <a:spcPct val="80000"/>
              </a:lnSpc>
              <a:buSzPct val="100000"/>
              <a:buFont typeface="Arial" panose="020B0604020202020204" pitchFamily="34" charset="0"/>
              <a:buChar char="•"/>
              <a:defRPr/>
            </a:pPr>
            <a:r>
              <a:rPr lang="en-US" altLang="en-US" sz="24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Currently, serve over 5,000 individuals annually </a:t>
            </a:r>
          </a:p>
          <a:p>
            <a:pPr lvl="1" eaLnBrk="1" hangingPunct="1">
              <a:lnSpc>
                <a:spcPct val="80000"/>
              </a:lnSpc>
              <a:buSzPct val="100000"/>
              <a:buFont typeface="Arial" panose="020B0604020202020204" pitchFamily="34" charset="0"/>
              <a:buChar char="•"/>
              <a:defRPr/>
            </a:pPr>
            <a:endParaRPr lang="en-US" altLang="en-US" sz="2400" dirty="0" smtClean="0">
              <a:solidFill>
                <a:schemeClr val="tx1"/>
              </a:solidFill>
              <a:latin typeface="Verdana" panose="020B0604030504040204" pitchFamily="34" charset="0"/>
              <a:ea typeface="Verdana" panose="020B0604030504040204" pitchFamily="34" charset="0"/>
              <a:cs typeface="Verdana" panose="020B0604030504040204" pitchFamily="34" charset="0"/>
            </a:endParaRPr>
          </a:p>
          <a:p>
            <a:pPr lvl="1" eaLnBrk="1" hangingPunct="1">
              <a:lnSpc>
                <a:spcPct val="80000"/>
              </a:lnSpc>
              <a:buSzPct val="100000"/>
              <a:buFont typeface="Arial" panose="020B0604020202020204" pitchFamily="34" charset="0"/>
              <a:buChar char="•"/>
              <a:defRPr/>
            </a:pPr>
            <a:r>
              <a:rPr lang="en-US" altLang="en-US" sz="24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Active national presence through continued work with ACL and CMS to strengthen and refine the model and enhance training</a:t>
            </a:r>
            <a:endParaRPr lang="en-US" altLang="en-US" sz="2400" i="1" dirty="0" smtClean="0">
              <a:solidFill>
                <a:schemeClr val="tx1"/>
              </a:solidFill>
              <a:latin typeface="Verdana" panose="020B0604030504040204" pitchFamily="34" charset="0"/>
              <a:ea typeface="Verdana" panose="020B0604030504040204" pitchFamily="34" charset="0"/>
              <a:cs typeface="Verdana" panose="020B0604030504040204" pitchFamily="34" charset="0"/>
            </a:endParaRPr>
          </a:p>
          <a:p>
            <a:pPr lvl="1" eaLnBrk="1" hangingPunct="1">
              <a:lnSpc>
                <a:spcPct val="80000"/>
              </a:lnSpc>
              <a:buSzPct val="100000"/>
              <a:buFont typeface="Arial" panose="020B0604020202020204" pitchFamily="34" charset="0"/>
              <a:buChar char="•"/>
              <a:defRPr/>
            </a:pPr>
            <a:endParaRPr lang="en-US" altLang="en-US" sz="2000" dirty="0" smtClean="0">
              <a:solidFill>
                <a:schemeClr val="tx1"/>
              </a:solidFill>
            </a:endParaRPr>
          </a:p>
          <a:p>
            <a:pPr eaLnBrk="1" hangingPunct="1">
              <a:lnSpc>
                <a:spcPct val="80000"/>
              </a:lnSpc>
              <a:defRPr/>
            </a:pPr>
            <a:endParaRPr lang="en-US" altLang="en-US" sz="1800" dirty="0" smtClean="0">
              <a:latin typeface="Arial" charset="0"/>
            </a:endParaRPr>
          </a:p>
        </p:txBody>
      </p:sp>
      <p:sp>
        <p:nvSpPr>
          <p:cNvPr id="2" name="Date Placeholder 1"/>
          <p:cNvSpPr>
            <a:spLocks noGrp="1"/>
          </p:cNvSpPr>
          <p:nvPr>
            <p:ph type="dt" sz="half" idx="10"/>
          </p:nvPr>
        </p:nvSpPr>
        <p:spPr/>
        <p:txBody>
          <a:bodyPr/>
          <a:lstStyle/>
          <a:p>
            <a:fld id="{DA2CAC92-A81F-449D-87DE-8B3995637539}" type="datetime1">
              <a:rPr lang="en-US" smtClean="0"/>
              <a:pPr/>
              <a:t>2/17/2017</a:t>
            </a:fld>
            <a:endParaRPr lang="en-US" dirty="0"/>
          </a:p>
        </p:txBody>
      </p:sp>
    </p:spTree>
    <p:extLst>
      <p:ext uri="{BB962C8B-B14F-4D97-AF65-F5344CB8AC3E}">
        <p14:creationId xmlns:p14="http://schemas.microsoft.com/office/powerpoint/2010/main" val="334081354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normAutofit/>
          </a:bodyPr>
          <a:lstStyle/>
          <a:p>
            <a:pPr algn="ctr" eaLnBrk="1" hangingPunct="1"/>
            <a:r>
              <a:rPr lang="en-US" altLang="en-US" sz="2400" b="1" dirty="0" smtClean="0">
                <a:latin typeface="Verdana" panose="020B0604030504040204" pitchFamily="34" charset="0"/>
                <a:ea typeface="Verdana" panose="020B0604030504040204" pitchFamily="34" charset="0"/>
                <a:cs typeface="Verdana" panose="020B0604030504040204" pitchFamily="34" charset="0"/>
              </a:rPr>
              <a:t>What are the Benefits of an ADRC and OC?</a:t>
            </a:r>
          </a:p>
        </p:txBody>
      </p:sp>
      <p:sp>
        <p:nvSpPr>
          <p:cNvPr id="2" name="Date Placeholder 1"/>
          <p:cNvSpPr>
            <a:spLocks noGrp="1"/>
          </p:cNvSpPr>
          <p:nvPr>
            <p:ph type="dt" sz="half" idx="10"/>
          </p:nvPr>
        </p:nvSpPr>
        <p:spPr/>
        <p:txBody>
          <a:bodyPr/>
          <a:lstStyle/>
          <a:p>
            <a:fld id="{27214595-64A7-4644-ACBF-F43139A41093}" type="datetime1">
              <a:rPr lang="en-US" smtClean="0"/>
              <a:pPr/>
              <a:t>2/17/2017</a:t>
            </a:fld>
            <a:endParaRPr lang="en-US" dirty="0"/>
          </a:p>
        </p:txBody>
      </p:sp>
      <p:sp>
        <p:nvSpPr>
          <p:cNvPr id="3" name="Slide Number Placeholder 2"/>
          <p:cNvSpPr>
            <a:spLocks noGrp="1"/>
          </p:cNvSpPr>
          <p:nvPr>
            <p:ph type="sldNum" sz="quarter" idx="12"/>
          </p:nvPr>
        </p:nvSpPr>
        <p:spPr/>
        <p:txBody>
          <a:bodyPr/>
          <a:lstStyle/>
          <a:p>
            <a:fld id="{5C0E3ED6-4515-46DC-8D33-D129FDA9E5C9}" type="slidenum">
              <a:rPr lang="en-US" smtClean="0"/>
              <a:pPr/>
              <a:t>15</a:t>
            </a:fld>
            <a:endParaRPr lang="en-US" dirty="0"/>
          </a:p>
        </p:txBody>
      </p:sp>
      <p:sp>
        <p:nvSpPr>
          <p:cNvPr id="13315" name="Rectangle 3"/>
          <p:cNvSpPr>
            <a:spLocks noGrp="1" noChangeArrowheads="1"/>
          </p:cNvSpPr>
          <p:nvPr>
            <p:ph sz="quarter" idx="1"/>
          </p:nvPr>
        </p:nvSpPr>
        <p:spPr>
          <a:xfrm>
            <a:off x="609600" y="1524000"/>
            <a:ext cx="8001000" cy="4876800"/>
          </a:xfrm>
        </p:spPr>
        <p:txBody>
          <a:bodyPr>
            <a:normAutofit/>
          </a:bodyPr>
          <a:lstStyle/>
          <a:p>
            <a:pPr eaLnBrk="1" hangingPunct="1">
              <a:lnSpc>
                <a:spcPct val="150000"/>
              </a:lnSpc>
            </a:pPr>
            <a:r>
              <a:rPr lang="en-US" altLang="en-US" sz="2400" dirty="0" smtClean="0">
                <a:latin typeface="Verdana" panose="020B0604030504040204" pitchFamily="34" charset="0"/>
                <a:ea typeface="Verdana" panose="020B0604030504040204" pitchFamily="34" charset="0"/>
                <a:cs typeface="Verdana" panose="020B0604030504040204" pitchFamily="34" charset="0"/>
              </a:rPr>
              <a:t>Uses a </a:t>
            </a:r>
            <a:r>
              <a:rPr lang="en-US" altLang="en-US" sz="2400" b="1" dirty="0" smtClean="0">
                <a:latin typeface="Verdana" panose="020B0604030504040204" pitchFamily="34" charset="0"/>
                <a:ea typeface="Verdana" panose="020B0604030504040204" pitchFamily="34" charset="0"/>
                <a:cs typeface="Verdana" panose="020B0604030504040204" pitchFamily="34" charset="0"/>
              </a:rPr>
              <a:t>“</a:t>
            </a:r>
            <a:r>
              <a:rPr lang="en-US" altLang="en-US" sz="2400" b="1" dirty="0">
                <a:latin typeface="Verdana" panose="020B0604030504040204" pitchFamily="34" charset="0"/>
                <a:ea typeface="Verdana" panose="020B0604030504040204" pitchFamily="34" charset="0"/>
                <a:cs typeface="Verdana" panose="020B0604030504040204" pitchFamily="34" charset="0"/>
              </a:rPr>
              <a:t>N</a:t>
            </a:r>
            <a:r>
              <a:rPr lang="en-US" altLang="en-US" sz="2400" b="1" dirty="0" smtClean="0">
                <a:latin typeface="Verdana" panose="020B0604030504040204" pitchFamily="34" charset="0"/>
                <a:ea typeface="Verdana" panose="020B0604030504040204" pitchFamily="34" charset="0"/>
                <a:cs typeface="Verdana" panose="020B0604030504040204" pitchFamily="34" charset="0"/>
              </a:rPr>
              <a:t>o Wrong Door</a:t>
            </a:r>
            <a:r>
              <a:rPr lang="en-US" altLang="en-US" sz="2400" dirty="0" smtClean="0">
                <a:latin typeface="Verdana" panose="020B0604030504040204" pitchFamily="34" charset="0"/>
                <a:ea typeface="Verdana" panose="020B0604030504040204" pitchFamily="34" charset="0"/>
                <a:cs typeface="Verdana" panose="020B0604030504040204" pitchFamily="34" charset="0"/>
              </a:rPr>
              <a:t>” approach</a:t>
            </a:r>
          </a:p>
          <a:p>
            <a:pPr eaLnBrk="1" hangingPunct="1">
              <a:lnSpc>
                <a:spcPct val="150000"/>
              </a:lnSpc>
            </a:pPr>
            <a:r>
              <a:rPr lang="en-US" altLang="en-US" sz="2400" dirty="0" smtClean="0">
                <a:latin typeface="Verdana" panose="020B0604030504040204" pitchFamily="34" charset="0"/>
                <a:ea typeface="Verdana" panose="020B0604030504040204" pitchFamily="34" charset="0"/>
                <a:cs typeface="Verdana" panose="020B0604030504040204" pitchFamily="34" charset="0"/>
              </a:rPr>
              <a:t>Encourages and supports collaboration across agencies and programs on behalf of consumers</a:t>
            </a:r>
          </a:p>
          <a:p>
            <a:pPr eaLnBrk="1" hangingPunct="1">
              <a:lnSpc>
                <a:spcPct val="150000"/>
              </a:lnSpc>
            </a:pPr>
            <a:r>
              <a:rPr lang="en-US" altLang="en-US" sz="2400" dirty="0" smtClean="0">
                <a:latin typeface="Verdana" panose="020B0604030504040204" pitchFamily="34" charset="0"/>
                <a:ea typeface="Verdana" panose="020B0604030504040204" pitchFamily="34" charset="0"/>
                <a:cs typeface="Verdana" panose="020B0604030504040204" pitchFamily="34" charset="0"/>
              </a:rPr>
              <a:t>Empowers consumers with information, resources and support to access what they need</a:t>
            </a:r>
          </a:p>
          <a:p>
            <a:pPr eaLnBrk="1" hangingPunct="1">
              <a:lnSpc>
                <a:spcPct val="150000"/>
              </a:lnSpc>
              <a:spcBef>
                <a:spcPct val="50000"/>
              </a:spcBef>
            </a:pPr>
            <a:r>
              <a:rPr lang="en-US" altLang="en-US" sz="2400" dirty="0" smtClean="0">
                <a:latin typeface="Verdana" panose="020B0604030504040204" pitchFamily="34" charset="0"/>
                <a:ea typeface="Verdana" panose="020B0604030504040204" pitchFamily="34" charset="0"/>
                <a:cs typeface="Verdana" panose="020B0604030504040204" pitchFamily="34" charset="0"/>
              </a:rPr>
              <a:t>Enhances individual choice</a:t>
            </a:r>
          </a:p>
          <a:p>
            <a:pPr eaLnBrk="1" hangingPunct="1">
              <a:lnSpc>
                <a:spcPct val="150000"/>
              </a:lnSpc>
              <a:spcBef>
                <a:spcPct val="50000"/>
              </a:spcBef>
            </a:pPr>
            <a:r>
              <a:rPr lang="en-US" altLang="en-US" sz="2400" dirty="0" smtClean="0">
                <a:latin typeface="Verdana" panose="020B0604030504040204" pitchFamily="34" charset="0"/>
                <a:ea typeface="Verdana" panose="020B0604030504040204" pitchFamily="34" charset="0"/>
                <a:cs typeface="Verdana" panose="020B0604030504040204" pitchFamily="34" charset="0"/>
              </a:rPr>
              <a:t>Reaches under and un-served populations</a:t>
            </a:r>
          </a:p>
          <a:p>
            <a:pPr marL="0" indent="0" eaLnBrk="1" hangingPunct="1">
              <a:lnSpc>
                <a:spcPct val="90000"/>
              </a:lnSpc>
              <a:buNone/>
            </a:pPr>
            <a:endParaRPr lang="en-US" altLang="en-US" sz="3300" dirty="0" smtClean="0"/>
          </a:p>
        </p:txBody>
      </p:sp>
    </p:spTree>
    <p:extLst>
      <p:ext uri="{BB962C8B-B14F-4D97-AF65-F5344CB8AC3E}">
        <p14:creationId xmlns:p14="http://schemas.microsoft.com/office/powerpoint/2010/main" val="2658249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BB6232F-23F4-4F94-ABBF-D0883DA06FF0}" type="datetime1">
              <a:rPr lang="en-US" smtClean="0"/>
              <a:pPr/>
              <a:t>2/17/2017</a:t>
            </a:fld>
            <a:endParaRPr lang="en-US" dirty="0"/>
          </a:p>
        </p:txBody>
      </p:sp>
      <p:sp>
        <p:nvSpPr>
          <p:cNvPr id="4" name="Slide Number Placeholder 3"/>
          <p:cNvSpPr>
            <a:spLocks noGrp="1"/>
          </p:cNvSpPr>
          <p:nvPr>
            <p:ph type="sldNum" sz="quarter" idx="12"/>
          </p:nvPr>
        </p:nvSpPr>
        <p:spPr/>
        <p:txBody>
          <a:bodyPr/>
          <a:lstStyle/>
          <a:p>
            <a:fld id="{5C0E3ED6-4515-46DC-8D33-D129FDA9E5C9}" type="slidenum">
              <a:rPr lang="en-US" smtClean="0"/>
              <a:pPr/>
              <a:t>16</a:t>
            </a:fld>
            <a:endParaRPr lang="en-US" dirty="0"/>
          </a:p>
        </p:txBody>
      </p:sp>
      <p:sp>
        <p:nvSpPr>
          <p:cNvPr id="8" name="Content Placeholder 7"/>
          <p:cNvSpPr>
            <a:spLocks noGrp="1"/>
          </p:cNvSpPr>
          <p:nvPr>
            <p:ph sz="quarter" idx="1"/>
          </p:nvPr>
        </p:nvSpPr>
        <p:spPr/>
        <p:txBody>
          <a:bodyPr>
            <a:normAutofit/>
          </a:bodyPr>
          <a:lstStyle/>
          <a:p>
            <a:pPr marL="0" indent="0" algn="ctr">
              <a:buNone/>
            </a:pPr>
            <a:r>
              <a:rPr lang="en-US" sz="4800" i="1" u="sng" dirty="0" smtClean="0">
                <a:latin typeface="Verdana" panose="020B0604030504040204" pitchFamily="34" charset="0"/>
                <a:ea typeface="Verdana" panose="020B0604030504040204" pitchFamily="34" charset="0"/>
                <a:cs typeface="Verdana" panose="020B0604030504040204" pitchFamily="34" charset="0"/>
              </a:rPr>
              <a:t>Thank you </a:t>
            </a:r>
          </a:p>
          <a:p>
            <a:pPr marL="0" indent="0" algn="ctr">
              <a:buNone/>
            </a:pPr>
            <a:endParaRPr lang="en-US" dirty="0" smtClean="0"/>
          </a:p>
          <a:p>
            <a:pPr marL="0" indent="0" algn="ctr">
              <a:buNone/>
            </a:pPr>
            <a:r>
              <a:rPr lang="en-US" sz="2200" i="1" dirty="0" smtClean="0">
                <a:latin typeface="Verdana" panose="020B0604030504040204" pitchFamily="34" charset="0"/>
                <a:ea typeface="Verdana" panose="020B0604030504040204" pitchFamily="34" charset="0"/>
                <a:cs typeface="Verdana" panose="020B0604030504040204" pitchFamily="34" charset="0"/>
              </a:rPr>
              <a:t>Marylouise Gamache</a:t>
            </a:r>
          </a:p>
          <a:p>
            <a:pPr marL="0" indent="0" algn="ctr">
              <a:buNone/>
            </a:pPr>
            <a:r>
              <a:rPr lang="en-US" sz="2200" i="1" dirty="0" smtClean="0">
                <a:latin typeface="Verdana" panose="020B0604030504040204" pitchFamily="34" charset="0"/>
                <a:ea typeface="Verdana" panose="020B0604030504040204" pitchFamily="34" charset="0"/>
                <a:cs typeface="Verdana" panose="020B0604030504040204" pitchFamily="34" charset="0"/>
              </a:rPr>
              <a:t>ADRC Coordinator</a:t>
            </a:r>
          </a:p>
          <a:p>
            <a:pPr marL="0" indent="0" algn="ctr">
              <a:buNone/>
            </a:pPr>
            <a:r>
              <a:rPr lang="en-US" sz="2200" i="1" dirty="0" smtClean="0">
                <a:latin typeface="Verdana" panose="020B0604030504040204" pitchFamily="34" charset="0"/>
                <a:ea typeface="Verdana" panose="020B0604030504040204" pitchFamily="34" charset="0"/>
                <a:cs typeface="Verdana" panose="020B0604030504040204" pitchFamily="34" charset="0"/>
                <a:hlinkClick r:id="rId2"/>
              </a:rPr>
              <a:t>Marylouise.gamache@state.ma.us</a:t>
            </a:r>
            <a:endParaRPr lang="en-US" sz="2200" i="1" dirty="0" smtClean="0">
              <a:latin typeface="Verdana" panose="020B0604030504040204" pitchFamily="34" charset="0"/>
              <a:ea typeface="Verdana" panose="020B0604030504040204" pitchFamily="34" charset="0"/>
              <a:cs typeface="Verdana" panose="020B0604030504040204" pitchFamily="34" charset="0"/>
            </a:endParaRPr>
          </a:p>
          <a:p>
            <a:pPr marL="0" indent="0" algn="ctr">
              <a:lnSpc>
                <a:spcPct val="120000"/>
              </a:lnSpc>
              <a:buNone/>
            </a:pPr>
            <a:r>
              <a:rPr lang="en-US" altLang="en-US" sz="2200" b="1" i="1" dirty="0">
                <a:latin typeface="Verdana" panose="020B0604030504040204" pitchFamily="34" charset="0"/>
                <a:ea typeface="Verdana" panose="020B0604030504040204" pitchFamily="34" charset="0"/>
                <a:cs typeface="Verdana" panose="020B0604030504040204" pitchFamily="34" charset="0"/>
              </a:rPr>
              <a:t>Connect to your local ADRC member through </a:t>
            </a:r>
          </a:p>
          <a:p>
            <a:pPr marL="0" indent="0" algn="ctr">
              <a:lnSpc>
                <a:spcPct val="90000"/>
              </a:lnSpc>
              <a:buNone/>
            </a:pPr>
            <a:r>
              <a:rPr lang="en-US" altLang="en-US" sz="2200" b="1" dirty="0">
                <a:latin typeface="Verdana" panose="020B0604030504040204" pitchFamily="34" charset="0"/>
                <a:ea typeface="Verdana" panose="020B0604030504040204" pitchFamily="34" charset="0"/>
                <a:cs typeface="Verdana" panose="020B0604030504040204" pitchFamily="34" charset="0"/>
              </a:rPr>
              <a:t>MassOptions</a:t>
            </a:r>
          </a:p>
          <a:p>
            <a:pPr marL="0" indent="0" algn="ctr">
              <a:lnSpc>
                <a:spcPct val="90000"/>
              </a:lnSpc>
              <a:buNone/>
            </a:pPr>
            <a:r>
              <a:rPr lang="en-US" altLang="en-US" sz="2200" b="1" dirty="0">
                <a:solidFill>
                  <a:srgbClr val="FC9204"/>
                </a:solidFill>
                <a:latin typeface="Verdana" panose="020B0604030504040204" pitchFamily="34" charset="0"/>
                <a:ea typeface="Verdana" panose="020B0604030504040204" pitchFamily="34" charset="0"/>
                <a:cs typeface="Verdana" panose="020B0604030504040204" pitchFamily="34" charset="0"/>
              </a:rPr>
              <a:t>1-844 422-6277</a:t>
            </a:r>
          </a:p>
          <a:p>
            <a:pPr marL="0" indent="0" algn="ctr">
              <a:lnSpc>
                <a:spcPct val="90000"/>
              </a:lnSpc>
              <a:buNone/>
            </a:pPr>
            <a:r>
              <a:rPr lang="en-US" altLang="en-US" sz="2200" b="1" dirty="0">
                <a:latin typeface="Verdana" panose="020B0604030504040204" pitchFamily="34" charset="0"/>
                <a:ea typeface="Verdana" panose="020B0604030504040204" pitchFamily="34" charset="0"/>
                <a:cs typeface="Verdana" panose="020B0604030504040204" pitchFamily="34" charset="0"/>
              </a:rPr>
              <a:t>Or</a:t>
            </a:r>
          </a:p>
          <a:p>
            <a:pPr marL="0" indent="0" algn="ctr">
              <a:lnSpc>
                <a:spcPct val="90000"/>
              </a:lnSpc>
              <a:buNone/>
            </a:pPr>
            <a:r>
              <a:rPr lang="en-US" altLang="en-US" sz="2200" b="1" dirty="0">
                <a:solidFill>
                  <a:srgbClr val="FC9204"/>
                </a:solidFill>
                <a:latin typeface="Verdana" panose="020B0604030504040204" pitchFamily="34" charset="0"/>
                <a:ea typeface="Verdana" panose="020B0604030504040204" pitchFamily="34" charset="0"/>
                <a:cs typeface="Verdana" panose="020B0604030504040204" pitchFamily="34" charset="0"/>
              </a:rPr>
              <a:t>MassOptions.org</a:t>
            </a:r>
          </a:p>
          <a:p>
            <a:pPr marL="0" indent="0" algn="ctr">
              <a:buNone/>
            </a:pPr>
            <a:endParaRPr lang="en-US" i="1" dirty="0" smtClean="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9588122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Questions</a:t>
            </a:r>
            <a:endParaRPr lang="en-US" b="1" dirty="0"/>
          </a:p>
        </p:txBody>
      </p:sp>
      <p:sp>
        <p:nvSpPr>
          <p:cNvPr id="4" name="Date Placeholder 3"/>
          <p:cNvSpPr>
            <a:spLocks noGrp="1"/>
          </p:cNvSpPr>
          <p:nvPr>
            <p:ph type="dt" sz="half" idx="10"/>
          </p:nvPr>
        </p:nvSpPr>
        <p:spPr/>
        <p:txBody>
          <a:bodyPr/>
          <a:lstStyle/>
          <a:p>
            <a:fld id="{1BB6232F-23F4-4F94-ABBF-D0883DA06FF0}" type="datetime1">
              <a:rPr lang="en-US" smtClean="0"/>
              <a:pPr/>
              <a:t>2/17/2017</a:t>
            </a:fld>
            <a:endParaRPr lang="en-US" dirty="0"/>
          </a:p>
        </p:txBody>
      </p:sp>
      <p:sp>
        <p:nvSpPr>
          <p:cNvPr id="5" name="Slide Number Placeholder 4"/>
          <p:cNvSpPr>
            <a:spLocks noGrp="1"/>
          </p:cNvSpPr>
          <p:nvPr>
            <p:ph type="sldNum" sz="quarter" idx="12"/>
          </p:nvPr>
        </p:nvSpPr>
        <p:spPr/>
        <p:txBody>
          <a:bodyPr/>
          <a:lstStyle/>
          <a:p>
            <a:fld id="{5C0E3ED6-4515-46DC-8D33-D129FDA9E5C9}" type="slidenum">
              <a:rPr lang="en-US" smtClean="0"/>
              <a:pPr/>
              <a:t>17</a:t>
            </a:fld>
            <a:endParaRPr lang="en-US" dirty="0"/>
          </a:p>
        </p:txBody>
      </p:sp>
      <p:pic>
        <p:nvPicPr>
          <p:cNvPr id="1046" name="Picture 22" descr="C:\Users\CMalone\AppData\Local\Microsoft\Windows\Temporary Internet Files\Content.IE5\X460ZXZL\MP900315598[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1752600"/>
            <a:ext cx="7315200" cy="381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35384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latin typeface="Verdana" panose="020B0604030504040204" pitchFamily="34" charset="0"/>
                <a:ea typeface="Verdana" panose="020B0604030504040204" pitchFamily="34" charset="0"/>
                <a:cs typeface="Verdana" panose="020B0604030504040204" pitchFamily="34" charset="0"/>
              </a:rPr>
              <a:t>Why ADRCs?</a:t>
            </a:r>
            <a:endParaRPr lang="en-US" dirty="0">
              <a:latin typeface="Verdana" panose="020B0604030504040204" pitchFamily="34" charset="0"/>
              <a:ea typeface="Verdana" panose="020B0604030504040204" pitchFamily="34" charset="0"/>
              <a:cs typeface="Verdana" panose="020B0604030504040204" pitchFamily="34" charset="0"/>
            </a:endParaRPr>
          </a:p>
        </p:txBody>
      </p:sp>
      <p:sp>
        <p:nvSpPr>
          <p:cNvPr id="3" name="Date Placeholder 2"/>
          <p:cNvSpPr>
            <a:spLocks noGrp="1"/>
          </p:cNvSpPr>
          <p:nvPr>
            <p:ph type="dt" sz="half" idx="10"/>
          </p:nvPr>
        </p:nvSpPr>
        <p:spPr/>
        <p:txBody>
          <a:bodyPr/>
          <a:lstStyle/>
          <a:p>
            <a:fld id="{6585BF9F-6684-4028-8227-7DD7CACB88C5}" type="datetime1">
              <a:rPr lang="en-US" smtClean="0"/>
              <a:pPr/>
              <a:t>2/17/2017</a:t>
            </a:fld>
            <a:endParaRPr lang="en-US" dirty="0"/>
          </a:p>
        </p:txBody>
      </p:sp>
      <p:sp>
        <p:nvSpPr>
          <p:cNvPr id="4" name="Slide Number Placeholder 3"/>
          <p:cNvSpPr>
            <a:spLocks noGrp="1"/>
          </p:cNvSpPr>
          <p:nvPr>
            <p:ph type="sldNum" sz="quarter" idx="12"/>
          </p:nvPr>
        </p:nvSpPr>
        <p:spPr/>
        <p:txBody>
          <a:bodyPr/>
          <a:lstStyle/>
          <a:p>
            <a:fld id="{5C0E3ED6-4515-46DC-8D33-D129FDA9E5C9}" type="slidenum">
              <a:rPr lang="en-US" smtClean="0"/>
              <a:pPr/>
              <a:t>2</a:t>
            </a:fld>
            <a:endParaRPr lang="en-US" dirty="0"/>
          </a:p>
        </p:txBody>
      </p:sp>
      <p:sp>
        <p:nvSpPr>
          <p:cNvPr id="6" name="Content Placeholder 5"/>
          <p:cNvSpPr>
            <a:spLocks noGrp="1"/>
          </p:cNvSpPr>
          <p:nvPr>
            <p:ph sz="quarter" idx="1"/>
          </p:nvPr>
        </p:nvSpPr>
        <p:spPr>
          <a:xfrm>
            <a:off x="304800" y="1447800"/>
            <a:ext cx="8500872" cy="4651248"/>
          </a:xfrm>
        </p:spPr>
        <p:txBody>
          <a:bodyPr>
            <a:normAutofit/>
          </a:bodyPr>
          <a:lstStyle/>
          <a:p>
            <a:pPr algn="ctr">
              <a:buFont typeface="Courier New" panose="02070309020205020404" pitchFamily="49" charset="0"/>
              <a:buChar char="o"/>
            </a:pPr>
            <a:r>
              <a:rPr lang="en-US" sz="2400" dirty="0">
                <a:latin typeface="Verdana" panose="020B0604030504040204" pitchFamily="34" charset="0"/>
                <a:ea typeface="Verdana" panose="020B0604030504040204" pitchFamily="34" charset="0"/>
                <a:cs typeface="Verdana" panose="020B0604030504040204" pitchFamily="34" charset="0"/>
              </a:rPr>
              <a:t>Approximately, 11 million Americans need some form of Long Term Services and Supports (LTSS) each </a:t>
            </a:r>
            <a:r>
              <a:rPr lang="en-US" sz="2400" dirty="0" smtClean="0">
                <a:latin typeface="Verdana" panose="020B0604030504040204" pitchFamily="34" charset="0"/>
                <a:ea typeface="Verdana" panose="020B0604030504040204" pitchFamily="34" charset="0"/>
                <a:cs typeface="Verdana" panose="020B0604030504040204" pitchFamily="34" charset="0"/>
              </a:rPr>
              <a:t>year</a:t>
            </a:r>
          </a:p>
          <a:p>
            <a:pPr marL="0" indent="0" algn="ctr">
              <a:buNone/>
            </a:pPr>
            <a:endParaRPr lang="en-US" sz="2400" dirty="0">
              <a:latin typeface="Verdana" panose="020B0604030504040204" pitchFamily="34" charset="0"/>
              <a:ea typeface="Verdana" panose="020B0604030504040204" pitchFamily="34" charset="0"/>
              <a:cs typeface="Verdana" panose="020B0604030504040204" pitchFamily="34" charset="0"/>
            </a:endParaRPr>
          </a:p>
          <a:p>
            <a:pPr algn="ctr">
              <a:buFont typeface="Courier New" panose="02070309020205020404" pitchFamily="49" charset="0"/>
              <a:buChar char="o"/>
            </a:pPr>
            <a:r>
              <a:rPr lang="en-US" sz="2400" dirty="0">
                <a:latin typeface="Verdana" panose="020B0604030504040204" pitchFamily="34" charset="0"/>
                <a:ea typeface="Verdana" panose="020B0604030504040204" pitchFamily="34" charset="0"/>
                <a:cs typeface="Verdana" panose="020B0604030504040204" pitchFamily="34" charset="0"/>
              </a:rPr>
              <a:t>About 70% of all people now turning age 65 will need LTSS at some point during their life</a:t>
            </a:r>
            <a:r>
              <a:rPr lang="en-US" sz="2400" dirty="0" smtClean="0">
                <a:latin typeface="Verdana" panose="020B0604030504040204" pitchFamily="34" charset="0"/>
                <a:ea typeface="Verdana" panose="020B0604030504040204" pitchFamily="34" charset="0"/>
                <a:cs typeface="Verdana" panose="020B0604030504040204" pitchFamily="34" charset="0"/>
              </a:rPr>
              <a:t>.</a:t>
            </a:r>
          </a:p>
          <a:p>
            <a:pPr marL="0" indent="0" algn="ctr">
              <a:buNone/>
            </a:pPr>
            <a:r>
              <a:rPr lang="en-US" sz="2400" dirty="0" smtClean="0">
                <a:latin typeface="Verdana" panose="020B0604030504040204" pitchFamily="34" charset="0"/>
                <a:ea typeface="Verdana" panose="020B0604030504040204" pitchFamily="34" charset="0"/>
                <a:cs typeface="Verdana" panose="020B0604030504040204" pitchFamily="34" charset="0"/>
              </a:rPr>
              <a:t> </a:t>
            </a:r>
          </a:p>
          <a:p>
            <a:pPr algn="ctr">
              <a:buFont typeface="Courier New" panose="02070309020205020404" pitchFamily="49" charset="0"/>
              <a:buChar char="o"/>
            </a:pPr>
            <a:r>
              <a:rPr lang="en-US" sz="2400" dirty="0" smtClean="0">
                <a:latin typeface="Verdana" panose="020B0604030504040204" pitchFamily="34" charset="0"/>
                <a:ea typeface="Verdana" panose="020B0604030504040204" pitchFamily="34" charset="0"/>
                <a:cs typeface="Verdana" panose="020B0604030504040204" pitchFamily="34" charset="0"/>
              </a:rPr>
              <a:t>During the next 20 years 10,000 people per day will turn 65. ADRCs provide them information and support as they consider health care plans and healthy aging options. </a:t>
            </a:r>
            <a:endParaRPr lang="en-US" sz="2400" dirty="0">
              <a:latin typeface="Verdana" panose="020B0604030504040204" pitchFamily="34" charset="0"/>
              <a:ea typeface="Verdana" panose="020B0604030504040204" pitchFamily="34" charset="0"/>
              <a:cs typeface="Verdana" panose="020B0604030504040204" pitchFamily="34" charset="0"/>
            </a:endParaRPr>
          </a:p>
          <a:p>
            <a:pPr marL="0" indent="0">
              <a:buNone/>
            </a:pPr>
            <a:endParaRPr lang="en-US" sz="2800" dirty="0">
              <a:latin typeface="Verdana" panose="020B0604030504040204" pitchFamily="34" charset="0"/>
              <a:ea typeface="Verdana" panose="020B0604030504040204" pitchFamily="34" charset="0"/>
              <a:cs typeface="Verdana" panose="020B0604030504040204" pitchFamily="34" charset="0"/>
            </a:endParaRPr>
          </a:p>
          <a:p>
            <a:pPr marL="0" indent="0" algn="ctr">
              <a:buNone/>
            </a:pPr>
            <a:endParaRPr lang="en-US"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763250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Verdana" panose="020B0604030504040204" pitchFamily="34" charset="0"/>
                <a:ea typeface="Verdana" panose="020B0604030504040204" pitchFamily="34" charset="0"/>
                <a:cs typeface="Verdana" panose="020B0604030504040204" pitchFamily="34" charset="0"/>
              </a:rPr>
              <a:t>Why ADRCs?</a:t>
            </a:r>
            <a:endParaRPr lang="en-US" dirty="0">
              <a:latin typeface="Verdana" panose="020B0604030504040204" pitchFamily="34" charset="0"/>
              <a:ea typeface="Verdana" panose="020B0604030504040204" pitchFamily="34" charset="0"/>
              <a:cs typeface="Verdana" panose="020B0604030504040204" pitchFamily="34" charset="0"/>
            </a:endParaRPr>
          </a:p>
        </p:txBody>
      </p:sp>
      <p:sp>
        <p:nvSpPr>
          <p:cNvPr id="3" name="Date Placeholder 2"/>
          <p:cNvSpPr>
            <a:spLocks noGrp="1"/>
          </p:cNvSpPr>
          <p:nvPr>
            <p:ph type="dt" sz="half" idx="10"/>
          </p:nvPr>
        </p:nvSpPr>
        <p:spPr/>
        <p:txBody>
          <a:bodyPr/>
          <a:lstStyle/>
          <a:p>
            <a:fld id="{1BB6232F-23F4-4F94-ABBF-D0883DA06FF0}" type="datetime1">
              <a:rPr lang="en-US" smtClean="0"/>
              <a:pPr/>
              <a:t>2/17/2017</a:t>
            </a:fld>
            <a:endParaRPr lang="en-US" dirty="0"/>
          </a:p>
        </p:txBody>
      </p:sp>
      <p:sp>
        <p:nvSpPr>
          <p:cNvPr id="4" name="Slide Number Placeholder 3"/>
          <p:cNvSpPr>
            <a:spLocks noGrp="1"/>
          </p:cNvSpPr>
          <p:nvPr>
            <p:ph type="sldNum" sz="quarter" idx="12"/>
          </p:nvPr>
        </p:nvSpPr>
        <p:spPr/>
        <p:txBody>
          <a:bodyPr/>
          <a:lstStyle/>
          <a:p>
            <a:fld id="{5C0E3ED6-4515-46DC-8D33-D129FDA9E5C9}" type="slidenum">
              <a:rPr lang="en-US" smtClean="0"/>
              <a:pPr/>
              <a:t>3</a:t>
            </a:fld>
            <a:endParaRPr lang="en-US" dirty="0"/>
          </a:p>
        </p:txBody>
      </p:sp>
      <p:sp>
        <p:nvSpPr>
          <p:cNvPr id="5" name="Content Placeholder 4"/>
          <p:cNvSpPr>
            <a:spLocks noGrp="1"/>
          </p:cNvSpPr>
          <p:nvPr>
            <p:ph sz="quarter" idx="1"/>
          </p:nvPr>
        </p:nvSpPr>
        <p:spPr/>
        <p:txBody>
          <a:bodyPr>
            <a:normAutofit/>
          </a:bodyPr>
          <a:lstStyle/>
          <a:p>
            <a:pPr marL="0" indent="0" algn="ctr">
              <a:buNone/>
            </a:pPr>
            <a:r>
              <a:rPr lang="en-US" sz="2400" dirty="0">
                <a:latin typeface="Verdana" panose="020B0604030504040204" pitchFamily="34" charset="0"/>
                <a:ea typeface="Verdana" panose="020B0604030504040204" pitchFamily="34" charset="0"/>
                <a:cs typeface="Verdana" panose="020B0604030504040204" pitchFamily="34" charset="0"/>
              </a:rPr>
              <a:t>In response to this challenge the Administration on Aging (AoA), now part of the Administration of Community Living(ACL), and the Centers for Medicare and Medicaid Services (CMS) came together in 2003 to create </a:t>
            </a:r>
          </a:p>
          <a:p>
            <a:pPr marL="0" indent="0" algn="ctr">
              <a:buNone/>
            </a:pPr>
            <a:r>
              <a:rPr lang="en-US" sz="2900" b="1" u="sng" dirty="0">
                <a:latin typeface="Verdana" panose="020B0604030504040204" pitchFamily="34" charset="0"/>
                <a:ea typeface="Verdana" panose="020B0604030504040204" pitchFamily="34" charset="0"/>
                <a:cs typeface="Verdana" panose="020B0604030504040204" pitchFamily="34" charset="0"/>
              </a:rPr>
              <a:t>“one-stop-shop</a:t>
            </a:r>
            <a:r>
              <a:rPr lang="en-US" sz="2900" b="1" u="sng" dirty="0" smtClean="0">
                <a:latin typeface="Verdana" panose="020B0604030504040204" pitchFamily="34" charset="0"/>
                <a:ea typeface="Verdana" panose="020B0604030504040204" pitchFamily="34" charset="0"/>
                <a:cs typeface="Verdana" panose="020B0604030504040204" pitchFamily="34" charset="0"/>
              </a:rPr>
              <a:t>”</a:t>
            </a:r>
          </a:p>
          <a:p>
            <a:pPr marL="0" indent="0" algn="ctr">
              <a:buNone/>
            </a:pPr>
            <a:endParaRPr lang="en-US" sz="2900" b="1" u="sng" dirty="0">
              <a:latin typeface="Verdana" panose="020B0604030504040204" pitchFamily="34" charset="0"/>
              <a:ea typeface="Verdana" panose="020B0604030504040204" pitchFamily="34" charset="0"/>
              <a:cs typeface="Verdana" panose="020B0604030504040204" pitchFamily="34" charset="0"/>
            </a:endParaRPr>
          </a:p>
          <a:p>
            <a:pPr marL="0" indent="0" algn="ctr">
              <a:buNone/>
            </a:pPr>
            <a:r>
              <a:rPr lang="en-US" sz="2400" dirty="0">
                <a:latin typeface="Verdana" panose="020B0604030504040204" pitchFamily="34" charset="0"/>
                <a:ea typeface="Verdana" panose="020B0604030504040204" pitchFamily="34" charset="0"/>
                <a:cs typeface="Verdana" panose="020B0604030504040204" pitchFamily="34" charset="0"/>
              </a:rPr>
              <a:t>This initiative, the ADRC Program, is designed to provide consumers with </a:t>
            </a:r>
            <a:r>
              <a:rPr lang="en-US" sz="2400" dirty="0" smtClean="0">
                <a:latin typeface="Verdana" panose="020B0604030504040204" pitchFamily="34" charset="0"/>
                <a:ea typeface="Verdana" panose="020B0604030504040204" pitchFamily="34" charset="0"/>
                <a:cs typeface="Verdana" panose="020B0604030504040204" pitchFamily="34" charset="0"/>
              </a:rPr>
              <a:t>“</a:t>
            </a:r>
            <a:r>
              <a:rPr lang="en-US" sz="2400" dirty="0">
                <a:latin typeface="Verdana" panose="020B0604030504040204" pitchFamily="34" charset="0"/>
                <a:ea typeface="Verdana" panose="020B0604030504040204" pitchFamily="34" charset="0"/>
                <a:cs typeface="Verdana" panose="020B0604030504040204" pitchFamily="34" charset="0"/>
              </a:rPr>
              <a:t>visible and trusted” </a:t>
            </a:r>
            <a:r>
              <a:rPr lang="en-US" sz="2400" dirty="0" smtClean="0">
                <a:latin typeface="Verdana" panose="020B0604030504040204" pitchFamily="34" charset="0"/>
                <a:ea typeface="Verdana" panose="020B0604030504040204" pitchFamily="34" charset="0"/>
                <a:cs typeface="Verdana" panose="020B0604030504040204" pitchFamily="34" charset="0"/>
              </a:rPr>
              <a:t>sources </a:t>
            </a:r>
            <a:r>
              <a:rPr lang="en-US" sz="2400" dirty="0">
                <a:latin typeface="Verdana" panose="020B0604030504040204" pitchFamily="34" charset="0"/>
                <a:ea typeface="Verdana" panose="020B0604030504040204" pitchFamily="34" charset="0"/>
                <a:cs typeface="Verdana" panose="020B0604030504040204" pitchFamily="34" charset="0"/>
              </a:rPr>
              <a:t>of information, one-on-one </a:t>
            </a:r>
            <a:r>
              <a:rPr lang="en-US" sz="2400" dirty="0" smtClean="0">
                <a:latin typeface="Verdana" panose="020B0604030504040204" pitchFamily="34" charset="0"/>
                <a:ea typeface="Verdana" panose="020B0604030504040204" pitchFamily="34" charset="0"/>
                <a:cs typeface="Verdana" panose="020B0604030504040204" pitchFamily="34" charset="0"/>
              </a:rPr>
              <a:t>options counseling</a:t>
            </a:r>
            <a:r>
              <a:rPr lang="en-US" sz="2400" dirty="0">
                <a:latin typeface="Verdana" panose="020B0604030504040204" pitchFamily="34" charset="0"/>
                <a:ea typeface="Verdana" panose="020B0604030504040204" pitchFamily="34" charset="0"/>
                <a:cs typeface="Verdana" panose="020B0604030504040204" pitchFamily="34" charset="0"/>
              </a:rPr>
              <a:t>, and streamlined access to LTSS. </a:t>
            </a:r>
          </a:p>
          <a:p>
            <a:pPr algn="ctr"/>
            <a:endParaRPr lang="en-US" sz="2400" dirty="0"/>
          </a:p>
        </p:txBody>
      </p:sp>
    </p:spTree>
    <p:extLst>
      <p:ext uri="{BB962C8B-B14F-4D97-AF65-F5344CB8AC3E}">
        <p14:creationId xmlns:p14="http://schemas.microsoft.com/office/powerpoint/2010/main" val="11832588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Verdana" panose="020B0604030504040204" pitchFamily="34" charset="0"/>
                <a:ea typeface="Verdana" panose="020B0604030504040204" pitchFamily="34" charset="0"/>
                <a:cs typeface="Verdana" panose="020B0604030504040204" pitchFamily="34" charset="0"/>
              </a:rPr>
              <a:t>Why ADRCs</a:t>
            </a:r>
            <a:endParaRPr lang="en-US" dirty="0">
              <a:latin typeface="Verdana" panose="020B0604030504040204" pitchFamily="34" charset="0"/>
              <a:ea typeface="Verdana" panose="020B0604030504040204" pitchFamily="34" charset="0"/>
              <a:cs typeface="Verdana" panose="020B0604030504040204" pitchFamily="34" charset="0"/>
            </a:endParaRPr>
          </a:p>
        </p:txBody>
      </p:sp>
      <p:sp>
        <p:nvSpPr>
          <p:cNvPr id="3" name="Date Placeholder 2"/>
          <p:cNvSpPr>
            <a:spLocks noGrp="1"/>
          </p:cNvSpPr>
          <p:nvPr>
            <p:ph type="dt" sz="half" idx="10"/>
          </p:nvPr>
        </p:nvSpPr>
        <p:spPr/>
        <p:txBody>
          <a:bodyPr/>
          <a:lstStyle/>
          <a:p>
            <a:fld id="{1BB6232F-23F4-4F94-ABBF-D0883DA06FF0}" type="datetime1">
              <a:rPr lang="en-US" smtClean="0"/>
              <a:pPr/>
              <a:t>2/17/2017</a:t>
            </a:fld>
            <a:endParaRPr lang="en-US" dirty="0"/>
          </a:p>
        </p:txBody>
      </p:sp>
      <p:sp>
        <p:nvSpPr>
          <p:cNvPr id="4" name="Slide Number Placeholder 3"/>
          <p:cNvSpPr>
            <a:spLocks noGrp="1"/>
          </p:cNvSpPr>
          <p:nvPr>
            <p:ph type="sldNum" sz="quarter" idx="12"/>
          </p:nvPr>
        </p:nvSpPr>
        <p:spPr/>
        <p:txBody>
          <a:bodyPr/>
          <a:lstStyle/>
          <a:p>
            <a:fld id="{5C0E3ED6-4515-46DC-8D33-D129FDA9E5C9}" type="slidenum">
              <a:rPr lang="en-US" smtClean="0"/>
              <a:pPr/>
              <a:t>4</a:t>
            </a:fld>
            <a:endParaRPr lang="en-US" dirty="0"/>
          </a:p>
        </p:txBody>
      </p:sp>
      <p:sp>
        <p:nvSpPr>
          <p:cNvPr id="5" name="Content Placeholder 4"/>
          <p:cNvSpPr>
            <a:spLocks noGrp="1"/>
          </p:cNvSpPr>
          <p:nvPr>
            <p:ph sz="quarter" idx="1"/>
          </p:nvPr>
        </p:nvSpPr>
        <p:spPr>
          <a:xfrm>
            <a:off x="301752" y="1527048"/>
            <a:ext cx="8503920" cy="4721352"/>
          </a:xfrm>
        </p:spPr>
        <p:txBody>
          <a:bodyPr>
            <a:normAutofit fontScale="40000" lnSpcReduction="20000"/>
          </a:bodyPr>
          <a:lstStyle/>
          <a:p>
            <a:pPr marL="0" indent="0" algn="ctr">
              <a:buNone/>
            </a:pPr>
            <a:r>
              <a:rPr lang="en-US" sz="4500" dirty="0">
                <a:latin typeface="Verdana" panose="020B0604030504040204" pitchFamily="34" charset="0"/>
                <a:ea typeface="Verdana" panose="020B0604030504040204" pitchFamily="34" charset="0"/>
                <a:cs typeface="Verdana" panose="020B0604030504040204" pitchFamily="34" charset="0"/>
              </a:rPr>
              <a:t>The ADRC Program is a “systems change” initiative</a:t>
            </a:r>
            <a:r>
              <a:rPr lang="en-US" sz="4500" dirty="0" smtClean="0">
                <a:latin typeface="Verdana" panose="020B0604030504040204" pitchFamily="34" charset="0"/>
                <a:ea typeface="Verdana" panose="020B0604030504040204" pitchFamily="34" charset="0"/>
                <a:cs typeface="Verdana" panose="020B0604030504040204" pitchFamily="34" charset="0"/>
              </a:rPr>
              <a:t>.</a:t>
            </a:r>
          </a:p>
          <a:p>
            <a:pPr marL="0" indent="0" algn="ctr">
              <a:buNone/>
            </a:pPr>
            <a:endParaRPr lang="en-US" sz="4500" dirty="0" smtClean="0">
              <a:latin typeface="Verdana" panose="020B0604030504040204" pitchFamily="34" charset="0"/>
              <a:ea typeface="Verdana" panose="020B0604030504040204" pitchFamily="34" charset="0"/>
              <a:cs typeface="Verdana" panose="020B0604030504040204" pitchFamily="34" charset="0"/>
            </a:endParaRPr>
          </a:p>
          <a:p>
            <a:pPr marL="0" indent="0" algn="ctr">
              <a:buNone/>
            </a:pPr>
            <a:r>
              <a:rPr lang="en-US" sz="4500" dirty="0" smtClean="0">
                <a:latin typeface="Verdana" panose="020B0604030504040204" pitchFamily="34" charset="0"/>
                <a:ea typeface="Verdana" panose="020B0604030504040204" pitchFamily="34" charset="0"/>
                <a:cs typeface="Verdana" panose="020B0604030504040204" pitchFamily="34" charset="0"/>
              </a:rPr>
              <a:t>Recognizing that no </a:t>
            </a:r>
            <a:r>
              <a:rPr lang="en-US" sz="4500" dirty="0">
                <a:latin typeface="Verdana" panose="020B0604030504040204" pitchFamily="34" charset="0"/>
                <a:ea typeface="Verdana" panose="020B0604030504040204" pitchFamily="34" charset="0"/>
                <a:cs typeface="Verdana" panose="020B0604030504040204" pitchFamily="34" charset="0"/>
              </a:rPr>
              <a:t>one agency or network could </a:t>
            </a:r>
            <a:r>
              <a:rPr lang="en-US" sz="4500" dirty="0" smtClean="0">
                <a:latin typeface="Verdana" panose="020B0604030504040204" pitchFamily="34" charset="0"/>
                <a:ea typeface="Verdana" panose="020B0604030504040204" pitchFamily="34" charset="0"/>
                <a:cs typeface="Verdana" panose="020B0604030504040204" pitchFamily="34" charset="0"/>
              </a:rPr>
              <a:t>successfully implement </a:t>
            </a:r>
            <a:r>
              <a:rPr lang="en-US" sz="4500" dirty="0">
                <a:latin typeface="Verdana" panose="020B0604030504040204" pitchFamily="34" charset="0"/>
                <a:ea typeface="Verdana" panose="020B0604030504040204" pitchFamily="34" charset="0"/>
                <a:cs typeface="Verdana" panose="020B0604030504040204" pitchFamily="34" charset="0"/>
              </a:rPr>
              <a:t>a LTSS </a:t>
            </a:r>
            <a:r>
              <a:rPr lang="en-US" sz="4500" dirty="0" smtClean="0">
                <a:latin typeface="Verdana" panose="020B0604030504040204" pitchFamily="34" charset="0"/>
                <a:ea typeface="Verdana" panose="020B0604030504040204" pitchFamily="34" charset="0"/>
                <a:cs typeface="Verdana" panose="020B0604030504040204" pitchFamily="34" charset="0"/>
              </a:rPr>
              <a:t>system for</a:t>
            </a:r>
          </a:p>
          <a:p>
            <a:pPr marL="0" indent="0" algn="ctr">
              <a:buNone/>
            </a:pPr>
            <a:r>
              <a:rPr lang="en-US" sz="4500" dirty="0" smtClean="0">
                <a:latin typeface="Verdana" panose="020B0604030504040204" pitchFamily="34" charset="0"/>
                <a:ea typeface="Verdana" panose="020B0604030504040204" pitchFamily="34" charset="0"/>
                <a:cs typeface="Verdana" panose="020B0604030504040204" pitchFamily="34" charset="0"/>
              </a:rPr>
              <a:t> </a:t>
            </a:r>
            <a:r>
              <a:rPr lang="en-US" sz="4500" b="1" i="1" dirty="0">
                <a:latin typeface="Verdana" panose="020B0604030504040204" pitchFamily="34" charset="0"/>
                <a:ea typeface="Verdana" panose="020B0604030504040204" pitchFamily="34" charset="0"/>
                <a:cs typeface="Verdana" panose="020B0604030504040204" pitchFamily="34" charset="0"/>
              </a:rPr>
              <a:t>all </a:t>
            </a:r>
            <a:r>
              <a:rPr lang="en-US" sz="4500" dirty="0">
                <a:latin typeface="Verdana" panose="020B0604030504040204" pitchFamily="34" charset="0"/>
                <a:ea typeface="Verdana" panose="020B0604030504040204" pitchFamily="34" charset="0"/>
                <a:cs typeface="Verdana" panose="020B0604030504040204" pitchFamily="34" charset="0"/>
              </a:rPr>
              <a:t>populations </a:t>
            </a:r>
            <a:r>
              <a:rPr lang="en-US" sz="4500" dirty="0" smtClean="0">
                <a:latin typeface="Verdana" panose="020B0604030504040204" pitchFamily="34" charset="0"/>
                <a:ea typeface="Verdana" panose="020B0604030504040204" pitchFamily="34" charset="0"/>
                <a:cs typeface="Verdana" panose="020B0604030504040204" pitchFamily="34" charset="0"/>
              </a:rPr>
              <a:t>and</a:t>
            </a:r>
          </a:p>
          <a:p>
            <a:pPr marL="0" indent="0" algn="ctr">
              <a:buNone/>
            </a:pPr>
            <a:r>
              <a:rPr lang="en-US" sz="4500" dirty="0" smtClean="0">
                <a:latin typeface="Verdana" panose="020B0604030504040204" pitchFamily="34" charset="0"/>
                <a:ea typeface="Verdana" panose="020B0604030504040204" pitchFamily="34" charset="0"/>
                <a:cs typeface="Verdana" panose="020B0604030504040204" pitchFamily="34" charset="0"/>
              </a:rPr>
              <a:t> </a:t>
            </a:r>
            <a:r>
              <a:rPr lang="en-US" sz="4500" b="1" i="1" dirty="0">
                <a:latin typeface="Verdana" panose="020B0604030504040204" pitchFamily="34" charset="0"/>
                <a:ea typeface="Verdana" panose="020B0604030504040204" pitchFamily="34" charset="0"/>
                <a:cs typeface="Verdana" panose="020B0604030504040204" pitchFamily="34" charset="0"/>
              </a:rPr>
              <a:t>all </a:t>
            </a:r>
            <a:r>
              <a:rPr lang="en-US" sz="4500" dirty="0" smtClean="0">
                <a:latin typeface="Verdana" panose="020B0604030504040204" pitchFamily="34" charset="0"/>
                <a:ea typeface="Verdana" panose="020B0604030504040204" pitchFamily="34" charset="0"/>
                <a:cs typeface="Verdana" panose="020B0604030504040204" pitchFamily="34" charset="0"/>
              </a:rPr>
              <a:t>payers</a:t>
            </a:r>
          </a:p>
          <a:p>
            <a:pPr marL="0" indent="0" algn="ctr">
              <a:buNone/>
            </a:pPr>
            <a:r>
              <a:rPr lang="en-US" sz="4500" dirty="0" smtClean="0">
                <a:latin typeface="Verdana" panose="020B0604030504040204" pitchFamily="34" charset="0"/>
                <a:ea typeface="Verdana" panose="020B0604030504040204" pitchFamily="34" charset="0"/>
                <a:cs typeface="Verdana" panose="020B0604030504040204" pitchFamily="34" charset="0"/>
              </a:rPr>
              <a:t> </a:t>
            </a:r>
            <a:r>
              <a:rPr lang="en-US" sz="4500" dirty="0">
                <a:latin typeface="Verdana" panose="020B0604030504040204" pitchFamily="34" charset="0"/>
                <a:ea typeface="Verdana" panose="020B0604030504040204" pitchFamily="34" charset="0"/>
                <a:cs typeface="Verdana" panose="020B0604030504040204" pitchFamily="34" charset="0"/>
              </a:rPr>
              <a:t>without having multiple </a:t>
            </a:r>
            <a:r>
              <a:rPr lang="en-US" sz="4500" dirty="0" smtClean="0">
                <a:latin typeface="Verdana" panose="020B0604030504040204" pitchFamily="34" charset="0"/>
                <a:ea typeface="Verdana" panose="020B0604030504040204" pitchFamily="34" charset="0"/>
                <a:cs typeface="Verdana" panose="020B0604030504040204" pitchFamily="34" charset="0"/>
              </a:rPr>
              <a:t>organizations </a:t>
            </a:r>
            <a:r>
              <a:rPr lang="en-US" sz="4500" dirty="0">
                <a:latin typeface="Verdana" panose="020B0604030504040204" pitchFamily="34" charset="0"/>
                <a:ea typeface="Verdana" panose="020B0604030504040204" pitchFamily="34" charset="0"/>
                <a:cs typeface="Verdana" panose="020B0604030504040204" pitchFamily="34" charset="0"/>
              </a:rPr>
              <a:t>at the state and local level </a:t>
            </a:r>
            <a:r>
              <a:rPr lang="en-US" sz="4500" dirty="0" smtClean="0">
                <a:latin typeface="Verdana" panose="020B0604030504040204" pitchFamily="34" charset="0"/>
                <a:ea typeface="Verdana" panose="020B0604030504040204" pitchFamily="34" charset="0"/>
                <a:cs typeface="Verdana" panose="020B0604030504040204" pitchFamily="34" charset="0"/>
              </a:rPr>
              <a:t>involved. </a:t>
            </a:r>
          </a:p>
          <a:p>
            <a:pPr marL="0" indent="0" algn="ctr">
              <a:buNone/>
            </a:pPr>
            <a:endParaRPr lang="en-US" sz="4500" dirty="0" smtClean="0">
              <a:latin typeface="Verdana" panose="020B0604030504040204" pitchFamily="34" charset="0"/>
              <a:ea typeface="Verdana" panose="020B0604030504040204" pitchFamily="34" charset="0"/>
              <a:cs typeface="Verdana" panose="020B0604030504040204" pitchFamily="34" charset="0"/>
            </a:endParaRPr>
          </a:p>
          <a:p>
            <a:pPr marL="0" indent="0" algn="ctr">
              <a:buNone/>
            </a:pPr>
            <a:endParaRPr lang="en-US" sz="4500" dirty="0" smtClean="0">
              <a:latin typeface="Verdana" panose="020B0604030504040204" pitchFamily="34" charset="0"/>
              <a:ea typeface="Verdana" panose="020B0604030504040204" pitchFamily="34" charset="0"/>
              <a:cs typeface="Verdana" panose="020B0604030504040204" pitchFamily="34" charset="0"/>
            </a:endParaRPr>
          </a:p>
          <a:p>
            <a:pPr marL="0" indent="0" algn="ctr">
              <a:buNone/>
            </a:pPr>
            <a:r>
              <a:rPr lang="en-US" sz="4500" dirty="0" smtClean="0">
                <a:latin typeface="Verdana" panose="020B0604030504040204" pitchFamily="34" charset="0"/>
                <a:ea typeface="Verdana" panose="020B0604030504040204" pitchFamily="34" charset="0"/>
                <a:cs typeface="Verdana" panose="020B0604030504040204" pitchFamily="34" charset="0"/>
              </a:rPr>
              <a:t>Many different agencies </a:t>
            </a:r>
            <a:r>
              <a:rPr lang="en-US" sz="4500" dirty="0">
                <a:latin typeface="Verdana" panose="020B0604030504040204" pitchFamily="34" charset="0"/>
                <a:ea typeface="Verdana" panose="020B0604030504040204" pitchFamily="34" charset="0"/>
                <a:cs typeface="Verdana" panose="020B0604030504040204" pitchFamily="34" charset="0"/>
              </a:rPr>
              <a:t>and organizations that serve or represent the interests of different LTSS populations need to </a:t>
            </a:r>
            <a:r>
              <a:rPr lang="en-US" sz="4500" dirty="0" smtClean="0">
                <a:latin typeface="Verdana" panose="020B0604030504040204" pitchFamily="34" charset="0"/>
                <a:ea typeface="Verdana" panose="020B0604030504040204" pitchFamily="34" charset="0"/>
                <a:cs typeface="Verdana" panose="020B0604030504040204" pitchFamily="34" charset="0"/>
              </a:rPr>
              <a:t>be involved</a:t>
            </a:r>
            <a:r>
              <a:rPr lang="en-US" sz="4500" dirty="0">
                <a:latin typeface="Verdana" panose="020B0604030504040204" pitchFamily="34" charset="0"/>
                <a:ea typeface="Verdana" panose="020B0604030504040204" pitchFamily="34" charset="0"/>
                <a:cs typeface="Verdana" panose="020B0604030504040204" pitchFamily="34" charset="0"/>
              </a:rPr>
              <a:t>. </a:t>
            </a:r>
            <a:endParaRPr lang="en-US" sz="4500" dirty="0" smtClean="0">
              <a:latin typeface="Verdana" panose="020B0604030504040204" pitchFamily="34" charset="0"/>
              <a:ea typeface="Verdana" panose="020B0604030504040204" pitchFamily="34" charset="0"/>
              <a:cs typeface="Verdana" panose="020B0604030504040204" pitchFamily="34" charset="0"/>
            </a:endParaRPr>
          </a:p>
          <a:p>
            <a:pPr marL="0" indent="0" algn="ctr">
              <a:buNone/>
            </a:pPr>
            <a:endParaRPr lang="en-US" sz="4500" dirty="0" smtClean="0">
              <a:latin typeface="Verdana" panose="020B0604030504040204" pitchFamily="34" charset="0"/>
              <a:ea typeface="Verdana" panose="020B0604030504040204" pitchFamily="34" charset="0"/>
              <a:cs typeface="Verdana" panose="020B0604030504040204" pitchFamily="34" charset="0"/>
            </a:endParaRPr>
          </a:p>
          <a:p>
            <a:pPr marL="0" indent="0" algn="ctr">
              <a:buNone/>
            </a:pPr>
            <a:endParaRPr lang="en-US" sz="4500" dirty="0" smtClean="0">
              <a:latin typeface="Verdana" panose="020B0604030504040204" pitchFamily="34" charset="0"/>
              <a:ea typeface="Verdana" panose="020B0604030504040204" pitchFamily="34" charset="0"/>
              <a:cs typeface="Verdana" panose="020B0604030504040204" pitchFamily="34" charset="0"/>
            </a:endParaRPr>
          </a:p>
          <a:p>
            <a:pPr marL="0" indent="0" algn="ctr">
              <a:buNone/>
            </a:pPr>
            <a:r>
              <a:rPr lang="en-US" sz="4500" dirty="0" smtClean="0">
                <a:latin typeface="Verdana" panose="020B0604030504040204" pitchFamily="34" charset="0"/>
                <a:ea typeface="Verdana" panose="020B0604030504040204" pitchFamily="34" charset="0"/>
                <a:cs typeface="Verdana" panose="020B0604030504040204" pitchFamily="34" charset="0"/>
              </a:rPr>
              <a:t>To create for all consumers, providers and caregivers an effective </a:t>
            </a:r>
          </a:p>
          <a:p>
            <a:pPr marL="0" indent="0" algn="ctr">
              <a:buNone/>
            </a:pPr>
            <a:r>
              <a:rPr lang="en-US" sz="4500" dirty="0" smtClean="0">
                <a:latin typeface="Verdana" panose="020B0604030504040204" pitchFamily="34" charset="0"/>
                <a:ea typeface="Verdana" panose="020B0604030504040204" pitchFamily="34" charset="0"/>
                <a:cs typeface="Verdana" panose="020B0604030504040204" pitchFamily="34" charset="0"/>
              </a:rPr>
              <a:t> </a:t>
            </a:r>
            <a:r>
              <a:rPr lang="en-US" sz="4500" dirty="0">
                <a:latin typeface="Verdana" panose="020B0604030504040204" pitchFamily="34" charset="0"/>
                <a:ea typeface="Verdana" panose="020B0604030504040204" pitchFamily="34" charset="0"/>
                <a:cs typeface="Verdana" panose="020B0604030504040204" pitchFamily="34" charset="0"/>
              </a:rPr>
              <a:t>“No Wrong Door” </a:t>
            </a:r>
            <a:r>
              <a:rPr lang="en-US" sz="4500" dirty="0" smtClean="0">
                <a:latin typeface="Verdana" panose="020B0604030504040204" pitchFamily="34" charset="0"/>
                <a:ea typeface="Verdana" panose="020B0604030504040204" pitchFamily="34" charset="0"/>
                <a:cs typeface="Verdana" panose="020B0604030504040204" pitchFamily="34" charset="0"/>
              </a:rPr>
              <a:t>system</a:t>
            </a:r>
            <a:endParaRPr lang="en-US" sz="4500" dirty="0">
              <a:latin typeface="Verdana" panose="020B0604030504040204" pitchFamily="34" charset="0"/>
              <a:ea typeface="Verdana" panose="020B0604030504040204" pitchFamily="34" charset="0"/>
              <a:cs typeface="Verdana" panose="020B0604030504040204" pitchFamily="34" charset="0"/>
            </a:endParaRPr>
          </a:p>
          <a:p>
            <a:pPr marL="0" indent="0">
              <a:buNone/>
            </a:pPr>
            <a:r>
              <a:rPr lang="en-US" sz="3800" dirty="0" smtClean="0">
                <a:latin typeface="Verdana" panose="020B0604030504040204" pitchFamily="34" charset="0"/>
                <a:ea typeface="Verdana" panose="020B0604030504040204" pitchFamily="34" charset="0"/>
                <a:cs typeface="Verdana" panose="020B0604030504040204" pitchFamily="34" charset="0"/>
              </a:rPr>
              <a:t> </a:t>
            </a:r>
            <a:endParaRPr lang="en-US" sz="3800" dirty="0">
              <a:latin typeface="Verdana" panose="020B0604030504040204" pitchFamily="34" charset="0"/>
              <a:ea typeface="Verdana" panose="020B0604030504040204" pitchFamily="34" charset="0"/>
              <a:cs typeface="Verdana" panose="020B0604030504040204" pitchFamily="34" charset="0"/>
            </a:endParaRPr>
          </a:p>
          <a:p>
            <a:pPr algn="ctr"/>
            <a:endParaRPr lang="en-US" dirty="0"/>
          </a:p>
        </p:txBody>
      </p:sp>
    </p:spTree>
    <p:extLst>
      <p:ext uri="{BB962C8B-B14F-4D97-AF65-F5344CB8AC3E}">
        <p14:creationId xmlns:p14="http://schemas.microsoft.com/office/powerpoint/2010/main" val="107757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Verdana" panose="020B0604030504040204" pitchFamily="34" charset="0"/>
                <a:ea typeface="Verdana" panose="020B0604030504040204" pitchFamily="34" charset="0"/>
                <a:cs typeface="Verdana" panose="020B0604030504040204" pitchFamily="34" charset="0"/>
              </a:rPr>
              <a:t>What is a No Wrong Door System</a:t>
            </a:r>
            <a:endParaRPr lang="en-US" dirty="0">
              <a:latin typeface="Verdana" panose="020B0604030504040204" pitchFamily="34" charset="0"/>
              <a:ea typeface="Verdana" panose="020B0604030504040204" pitchFamily="34" charset="0"/>
              <a:cs typeface="Verdana" panose="020B0604030504040204" pitchFamily="34" charset="0"/>
            </a:endParaRPr>
          </a:p>
        </p:txBody>
      </p:sp>
      <p:sp>
        <p:nvSpPr>
          <p:cNvPr id="3" name="Date Placeholder 2"/>
          <p:cNvSpPr>
            <a:spLocks noGrp="1"/>
          </p:cNvSpPr>
          <p:nvPr>
            <p:ph type="dt" sz="half" idx="10"/>
          </p:nvPr>
        </p:nvSpPr>
        <p:spPr/>
        <p:txBody>
          <a:bodyPr/>
          <a:lstStyle/>
          <a:p>
            <a:fld id="{1BB6232F-23F4-4F94-ABBF-D0883DA06FF0}" type="datetime1">
              <a:rPr lang="en-US" smtClean="0"/>
              <a:pPr/>
              <a:t>2/17/2017</a:t>
            </a:fld>
            <a:endParaRPr lang="en-US" dirty="0"/>
          </a:p>
        </p:txBody>
      </p:sp>
      <p:sp>
        <p:nvSpPr>
          <p:cNvPr id="4" name="Slide Number Placeholder 3"/>
          <p:cNvSpPr>
            <a:spLocks noGrp="1"/>
          </p:cNvSpPr>
          <p:nvPr>
            <p:ph type="sldNum" sz="quarter" idx="12"/>
          </p:nvPr>
        </p:nvSpPr>
        <p:spPr/>
        <p:txBody>
          <a:bodyPr/>
          <a:lstStyle/>
          <a:p>
            <a:fld id="{5C0E3ED6-4515-46DC-8D33-D129FDA9E5C9}" type="slidenum">
              <a:rPr lang="en-US" smtClean="0"/>
              <a:pPr/>
              <a:t>5</a:t>
            </a:fld>
            <a:endParaRPr lang="en-US" dirty="0"/>
          </a:p>
        </p:txBody>
      </p:sp>
      <p:sp>
        <p:nvSpPr>
          <p:cNvPr id="5" name="Content Placeholder 4"/>
          <p:cNvSpPr>
            <a:spLocks noGrp="1"/>
          </p:cNvSpPr>
          <p:nvPr>
            <p:ph sz="quarter" idx="1"/>
          </p:nvPr>
        </p:nvSpPr>
        <p:spPr>
          <a:xfrm>
            <a:off x="304800" y="1447800"/>
            <a:ext cx="8503920" cy="4572000"/>
          </a:xfrm>
        </p:spPr>
        <p:txBody>
          <a:bodyPr>
            <a:noAutofit/>
          </a:bodyPr>
          <a:lstStyle/>
          <a:p>
            <a:pPr marL="0" indent="0" algn="ctr">
              <a:lnSpc>
                <a:spcPct val="150000"/>
              </a:lnSpc>
              <a:buNone/>
            </a:pPr>
            <a:r>
              <a:rPr lang="en-US" sz="2400" u="sng" dirty="0" smtClean="0">
                <a:latin typeface="Verdana" panose="020B0604030504040204" pitchFamily="34" charset="0"/>
                <a:ea typeface="Verdana" panose="020B0604030504040204" pitchFamily="34" charset="0"/>
                <a:cs typeface="Verdana" panose="020B0604030504040204" pitchFamily="34" charset="0"/>
              </a:rPr>
              <a:t>“</a:t>
            </a:r>
            <a:r>
              <a:rPr lang="en-US" sz="2000" u="sng" dirty="0" smtClean="0">
                <a:latin typeface="Verdana" panose="020B0604030504040204" pitchFamily="34" charset="0"/>
                <a:ea typeface="Verdana" panose="020B0604030504040204" pitchFamily="34" charset="0"/>
                <a:cs typeface="Verdana" panose="020B0604030504040204" pitchFamily="34" charset="0"/>
              </a:rPr>
              <a:t>No </a:t>
            </a:r>
            <a:r>
              <a:rPr lang="en-US" sz="2000" u="sng" dirty="0">
                <a:latin typeface="Verdana" panose="020B0604030504040204" pitchFamily="34" charset="0"/>
                <a:ea typeface="Verdana" panose="020B0604030504040204" pitchFamily="34" charset="0"/>
                <a:cs typeface="Verdana" panose="020B0604030504040204" pitchFamily="34" charset="0"/>
              </a:rPr>
              <a:t>Wrong Door” </a:t>
            </a:r>
            <a:r>
              <a:rPr lang="en-US" sz="2000" u="sng" dirty="0" smtClean="0">
                <a:latin typeface="Verdana" panose="020B0604030504040204" pitchFamily="34" charset="0"/>
                <a:ea typeface="Verdana" panose="020B0604030504040204" pitchFamily="34" charset="0"/>
                <a:cs typeface="Verdana" panose="020B0604030504040204" pitchFamily="34" charset="0"/>
              </a:rPr>
              <a:t>systems</a:t>
            </a:r>
          </a:p>
          <a:p>
            <a:pPr marL="0" indent="0" algn="ctr">
              <a:lnSpc>
                <a:spcPct val="150000"/>
              </a:lnSpc>
              <a:buNone/>
            </a:pPr>
            <a:r>
              <a:rPr lang="en-US" sz="2000" dirty="0" smtClean="0">
                <a:latin typeface="Verdana" panose="020B0604030504040204" pitchFamily="34" charset="0"/>
                <a:ea typeface="Verdana" panose="020B0604030504040204" pitchFamily="34" charset="0"/>
                <a:cs typeface="Verdana" panose="020B0604030504040204" pitchFamily="34" charset="0"/>
              </a:rPr>
              <a:t> consist of multiple </a:t>
            </a:r>
            <a:r>
              <a:rPr lang="en-US" sz="2000" dirty="0">
                <a:latin typeface="Verdana" panose="020B0604030504040204" pitchFamily="34" charset="0"/>
                <a:ea typeface="Verdana" panose="020B0604030504040204" pitchFamily="34" charset="0"/>
                <a:cs typeface="Verdana" panose="020B0604030504040204" pitchFamily="34" charset="0"/>
              </a:rPr>
              <a:t>state and community </a:t>
            </a:r>
            <a:r>
              <a:rPr lang="en-US" sz="2000" dirty="0" smtClean="0">
                <a:latin typeface="Verdana" panose="020B0604030504040204" pitchFamily="34" charset="0"/>
                <a:ea typeface="Verdana" panose="020B0604030504040204" pitchFamily="34" charset="0"/>
                <a:cs typeface="Verdana" panose="020B0604030504040204" pitchFamily="34" charset="0"/>
              </a:rPr>
              <a:t>agencies,</a:t>
            </a:r>
          </a:p>
          <a:p>
            <a:pPr marL="0" indent="0" algn="ctr">
              <a:lnSpc>
                <a:spcPct val="150000"/>
              </a:lnSpc>
              <a:buNone/>
            </a:pPr>
            <a:r>
              <a:rPr lang="en-US" sz="2000" dirty="0" smtClean="0">
                <a:latin typeface="Verdana" panose="020B0604030504040204" pitchFamily="34" charset="0"/>
                <a:ea typeface="Verdana" panose="020B0604030504040204" pitchFamily="34" charset="0"/>
                <a:cs typeface="Verdana" panose="020B0604030504040204" pitchFamily="34" charset="0"/>
              </a:rPr>
              <a:t> coordinating together </a:t>
            </a:r>
            <a:r>
              <a:rPr lang="en-US" sz="2000" dirty="0">
                <a:latin typeface="Verdana" panose="020B0604030504040204" pitchFamily="34" charset="0"/>
                <a:ea typeface="Verdana" panose="020B0604030504040204" pitchFamily="34" charset="0"/>
                <a:cs typeface="Verdana" panose="020B0604030504040204" pitchFamily="34" charset="0"/>
              </a:rPr>
              <a:t>to ensure </a:t>
            </a:r>
            <a:endParaRPr lang="en-US" sz="2000" dirty="0" smtClean="0">
              <a:latin typeface="Verdana" panose="020B0604030504040204" pitchFamily="34" charset="0"/>
              <a:ea typeface="Verdana" panose="020B0604030504040204" pitchFamily="34" charset="0"/>
              <a:cs typeface="Verdana" panose="020B0604030504040204" pitchFamily="34" charset="0"/>
            </a:endParaRPr>
          </a:p>
          <a:p>
            <a:pPr marL="0" indent="0" algn="ctr">
              <a:lnSpc>
                <a:spcPct val="150000"/>
              </a:lnSpc>
              <a:buNone/>
            </a:pPr>
            <a:r>
              <a:rPr lang="en-US" sz="2000" dirty="0" smtClean="0">
                <a:latin typeface="Verdana" panose="020B0604030504040204" pitchFamily="34" charset="0"/>
                <a:ea typeface="Verdana" panose="020B0604030504040204" pitchFamily="34" charset="0"/>
                <a:cs typeface="Verdana" panose="020B0604030504040204" pitchFamily="34" charset="0"/>
              </a:rPr>
              <a:t>that </a:t>
            </a:r>
            <a:r>
              <a:rPr lang="en-US" sz="2000" dirty="0">
                <a:latin typeface="Verdana" panose="020B0604030504040204" pitchFamily="34" charset="0"/>
                <a:ea typeface="Verdana" panose="020B0604030504040204" pitchFamily="34" charset="0"/>
                <a:cs typeface="Verdana" panose="020B0604030504040204" pitchFamily="34" charset="0"/>
              </a:rPr>
              <a:t>regardless of which agency people contact for help</a:t>
            </a:r>
            <a:r>
              <a:rPr lang="en-US" sz="2000" dirty="0" smtClean="0">
                <a:latin typeface="Verdana" panose="020B0604030504040204" pitchFamily="34" charset="0"/>
                <a:ea typeface="Verdana" panose="020B0604030504040204" pitchFamily="34" charset="0"/>
                <a:cs typeface="Verdana" panose="020B0604030504040204" pitchFamily="34" charset="0"/>
              </a:rPr>
              <a:t>,</a:t>
            </a:r>
          </a:p>
          <a:p>
            <a:pPr marL="0" indent="0" algn="ctr">
              <a:lnSpc>
                <a:spcPct val="150000"/>
              </a:lnSpc>
              <a:buNone/>
            </a:pPr>
            <a:r>
              <a:rPr lang="en-US" sz="2000" dirty="0" smtClean="0">
                <a:latin typeface="Verdana" panose="020B0604030504040204" pitchFamily="34" charset="0"/>
                <a:ea typeface="Verdana" panose="020B0604030504040204" pitchFamily="34" charset="0"/>
                <a:cs typeface="Verdana" panose="020B0604030504040204" pitchFamily="34" charset="0"/>
              </a:rPr>
              <a:t> </a:t>
            </a:r>
            <a:r>
              <a:rPr lang="en-US" sz="2000" dirty="0">
                <a:latin typeface="Verdana" panose="020B0604030504040204" pitchFamily="34" charset="0"/>
                <a:ea typeface="Verdana" panose="020B0604030504040204" pitchFamily="34" charset="0"/>
                <a:cs typeface="Verdana" panose="020B0604030504040204" pitchFamily="34" charset="0"/>
              </a:rPr>
              <a:t>they can access </a:t>
            </a:r>
            <a:r>
              <a:rPr lang="en-US" sz="2000" dirty="0" smtClean="0">
                <a:latin typeface="Verdana" panose="020B0604030504040204" pitchFamily="34" charset="0"/>
                <a:ea typeface="Verdana" panose="020B0604030504040204" pitchFamily="34" charset="0"/>
                <a:cs typeface="Verdana" panose="020B0604030504040204" pitchFamily="34" charset="0"/>
              </a:rPr>
              <a:t>information and</a:t>
            </a:r>
          </a:p>
          <a:p>
            <a:pPr marL="0" indent="0" algn="ctr">
              <a:lnSpc>
                <a:spcPct val="150000"/>
              </a:lnSpc>
              <a:buNone/>
            </a:pPr>
            <a:r>
              <a:rPr lang="en-US" sz="2000" dirty="0" smtClean="0">
                <a:latin typeface="Verdana" panose="020B0604030504040204" pitchFamily="34" charset="0"/>
                <a:ea typeface="Verdana" panose="020B0604030504040204" pitchFamily="34" charset="0"/>
                <a:cs typeface="Verdana" panose="020B0604030504040204" pitchFamily="34" charset="0"/>
              </a:rPr>
              <a:t>receive </a:t>
            </a:r>
            <a:r>
              <a:rPr lang="en-US" sz="2000" dirty="0">
                <a:latin typeface="Verdana" panose="020B0604030504040204" pitchFamily="34" charset="0"/>
                <a:ea typeface="Verdana" panose="020B0604030504040204" pitchFamily="34" charset="0"/>
                <a:cs typeface="Verdana" panose="020B0604030504040204" pitchFamily="34" charset="0"/>
              </a:rPr>
              <a:t>one-on-one </a:t>
            </a:r>
            <a:r>
              <a:rPr lang="en-US" sz="2000" dirty="0" smtClean="0">
                <a:latin typeface="Verdana" panose="020B0604030504040204" pitchFamily="34" charset="0"/>
                <a:ea typeface="Verdana" panose="020B0604030504040204" pitchFamily="34" charset="0"/>
                <a:cs typeface="Verdana" panose="020B0604030504040204" pitchFamily="34" charset="0"/>
              </a:rPr>
              <a:t>person centered  counseling </a:t>
            </a:r>
            <a:r>
              <a:rPr lang="en-US" sz="2000" dirty="0">
                <a:latin typeface="Verdana" panose="020B0604030504040204" pitchFamily="34" charset="0"/>
                <a:ea typeface="Verdana" panose="020B0604030504040204" pitchFamily="34" charset="0"/>
                <a:cs typeface="Verdana" panose="020B0604030504040204" pitchFamily="34" charset="0"/>
              </a:rPr>
              <a:t>about the options </a:t>
            </a:r>
            <a:r>
              <a:rPr lang="en-US" sz="2000" dirty="0" smtClean="0">
                <a:latin typeface="Verdana" panose="020B0604030504040204" pitchFamily="34" charset="0"/>
                <a:ea typeface="Verdana" panose="020B0604030504040204" pitchFamily="34" charset="0"/>
                <a:cs typeface="Verdana" panose="020B0604030504040204" pitchFamily="34" charset="0"/>
              </a:rPr>
              <a:t>available</a:t>
            </a:r>
          </a:p>
          <a:p>
            <a:pPr marL="0" indent="0" algn="ctr">
              <a:lnSpc>
                <a:spcPct val="150000"/>
              </a:lnSpc>
              <a:buNone/>
            </a:pPr>
            <a:r>
              <a:rPr lang="en-US" sz="2000" dirty="0" smtClean="0">
                <a:latin typeface="Verdana" panose="020B0604030504040204" pitchFamily="34" charset="0"/>
                <a:ea typeface="Verdana" panose="020B0604030504040204" pitchFamily="34" charset="0"/>
                <a:cs typeface="Verdana" panose="020B0604030504040204" pitchFamily="34" charset="0"/>
              </a:rPr>
              <a:t> </a:t>
            </a:r>
            <a:r>
              <a:rPr lang="en-US" sz="2400" u="sng" dirty="0">
                <a:latin typeface="Verdana" panose="020B0604030504040204" pitchFamily="34" charset="0"/>
                <a:ea typeface="Verdana" panose="020B0604030504040204" pitchFamily="34" charset="0"/>
                <a:cs typeface="Verdana" panose="020B0604030504040204" pitchFamily="34" charset="0"/>
              </a:rPr>
              <a:t>across </a:t>
            </a:r>
            <a:r>
              <a:rPr lang="en-US" sz="2400" b="1" i="1" u="sng" dirty="0">
                <a:latin typeface="Verdana" panose="020B0604030504040204" pitchFamily="34" charset="0"/>
                <a:ea typeface="Verdana" panose="020B0604030504040204" pitchFamily="34" charset="0"/>
                <a:cs typeface="Verdana" panose="020B0604030504040204" pitchFamily="34" charset="0"/>
              </a:rPr>
              <a:t>all</a:t>
            </a:r>
            <a:r>
              <a:rPr lang="en-US" sz="2400" u="sng" dirty="0">
                <a:latin typeface="Verdana" panose="020B0604030504040204" pitchFamily="34" charset="0"/>
                <a:ea typeface="Verdana" panose="020B0604030504040204" pitchFamily="34" charset="0"/>
                <a:cs typeface="Verdana" panose="020B0604030504040204" pitchFamily="34" charset="0"/>
              </a:rPr>
              <a:t> the agencies and in their communities. </a:t>
            </a:r>
            <a:endParaRPr lang="en-US" sz="2400" u="sng" dirty="0" smtClean="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8715354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BB6232F-23F4-4F94-ABBF-D0883DA06FF0}" type="datetime1">
              <a:rPr lang="en-US" smtClean="0"/>
              <a:pPr/>
              <a:t>2/17/2017</a:t>
            </a:fld>
            <a:endParaRPr lang="en-US" dirty="0"/>
          </a:p>
        </p:txBody>
      </p:sp>
      <p:sp>
        <p:nvSpPr>
          <p:cNvPr id="5" name="Slide Number Placeholder 4"/>
          <p:cNvSpPr>
            <a:spLocks noGrp="1"/>
          </p:cNvSpPr>
          <p:nvPr>
            <p:ph type="sldNum" sz="quarter" idx="12"/>
          </p:nvPr>
        </p:nvSpPr>
        <p:spPr/>
        <p:txBody>
          <a:bodyPr/>
          <a:lstStyle/>
          <a:p>
            <a:fld id="{5C0E3ED6-4515-46DC-8D33-D129FDA9E5C9}" type="slidenum">
              <a:rPr lang="en-US" smtClean="0"/>
              <a:pPr/>
              <a:t>6</a:t>
            </a:fld>
            <a:endParaRPr lang="en-US" dirty="0"/>
          </a:p>
        </p:txBody>
      </p:sp>
      <p:sp>
        <p:nvSpPr>
          <p:cNvPr id="6" name="Oval 1"/>
          <p:cNvSpPr>
            <a:spLocks noChangeArrowheads="1"/>
          </p:cNvSpPr>
          <p:nvPr/>
        </p:nvSpPr>
        <p:spPr bwMode="auto">
          <a:xfrm>
            <a:off x="76201" y="76201"/>
            <a:ext cx="8996362" cy="6633368"/>
          </a:xfrm>
          <a:prstGeom prst="ellipse">
            <a:avLst/>
          </a:prstGeom>
          <a:solidFill>
            <a:schemeClr val="bg2"/>
          </a:solidFill>
          <a:ln>
            <a:noFill/>
          </a:ln>
          <a:effectLst>
            <a:outerShdw dist="28398" dir="3806097" algn="ctr" rotWithShape="0">
              <a:srgbClr val="243F60">
                <a:alpha val="50000"/>
              </a:srgbClr>
            </a:outerShdw>
          </a:effectLst>
          <a:extLst/>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altLang="en-US" dirty="0" smtClean="0">
              <a:solidFill>
                <a:prstClr val="black"/>
              </a:solidFill>
              <a:latin typeface="Arial" pitchFamily="34" charset="0"/>
              <a:cs typeface="Arial" pitchFamily="34" charset="0"/>
            </a:endParaRPr>
          </a:p>
        </p:txBody>
      </p:sp>
      <p:sp>
        <p:nvSpPr>
          <p:cNvPr id="7" name="Oval 5"/>
          <p:cNvSpPr>
            <a:spLocks noChangeArrowheads="1"/>
          </p:cNvSpPr>
          <p:nvPr/>
        </p:nvSpPr>
        <p:spPr bwMode="auto">
          <a:xfrm>
            <a:off x="470956" y="832007"/>
            <a:ext cx="8375650" cy="4711383"/>
          </a:xfrm>
          <a:prstGeom prst="ellipse">
            <a:avLst/>
          </a:prstGeom>
          <a:solidFill>
            <a:schemeClr val="accent3">
              <a:lumMod val="60000"/>
              <a:lumOff val="40000"/>
            </a:schemeClr>
          </a:solidFill>
          <a:ln>
            <a:noFill/>
          </a:ln>
          <a:extLst/>
        </p:spPr>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en-US" altLang="en-US" sz="1100" b="1" dirty="0" smtClean="0">
                <a:solidFill>
                  <a:prstClr val="black"/>
                </a:solidFill>
                <a:latin typeface="Calibri" pitchFamily="34" charset="0"/>
                <a:ea typeface="Calibri" pitchFamily="34" charset="0"/>
                <a:cs typeface="Times New Roman" pitchFamily="18" charset="0"/>
              </a:rPr>
              <a:t>ID</a:t>
            </a:r>
            <a:endParaRPr lang="en-US" altLang="en-US" dirty="0" smtClean="0">
              <a:solidFill>
                <a:prstClr val="black"/>
              </a:solidFill>
              <a:latin typeface="Arial" pitchFamily="34" charset="0"/>
              <a:cs typeface="Arial" pitchFamily="34" charset="0"/>
            </a:endParaRPr>
          </a:p>
        </p:txBody>
      </p:sp>
      <p:sp>
        <p:nvSpPr>
          <p:cNvPr id="8" name="Text Box 9"/>
          <p:cNvSpPr txBox="1">
            <a:spLocks noChangeArrowheads="1"/>
          </p:cNvSpPr>
          <p:nvPr/>
        </p:nvSpPr>
        <p:spPr bwMode="auto">
          <a:xfrm>
            <a:off x="3521075" y="975519"/>
            <a:ext cx="2247900" cy="685800"/>
          </a:xfrm>
          <a:prstGeom prst="rect">
            <a:avLst/>
          </a:prstGeom>
          <a:solidFill>
            <a:schemeClr val="accent3">
              <a:lumMod val="60000"/>
              <a:lumOff val="40000"/>
            </a:schemeClr>
          </a:solidFill>
          <a:ln>
            <a:noFill/>
          </a:ln>
          <a:extLst/>
        </p:spPr>
        <p:txBody>
          <a:bodyPr vert="horz" wrap="square" lIns="91440" tIns="45720" rIns="91440" bIns="45720" numCol="1" anchor="t" anchorCtr="0" compatLnSpc="1">
            <a:prstTxWarp prst="textNoShape">
              <a:avLst/>
            </a:prstTxWarp>
          </a:bodyPr>
          <a:lstStyle>
            <a:lvl1pPr fontAlgn="base">
              <a:spcBef>
                <a:spcPct val="0"/>
              </a:spcBef>
              <a:spcAft>
                <a:spcPct val="0"/>
              </a:spcAft>
              <a:tabLst>
                <a:tab pos="1314450" algn="l"/>
                <a:tab pos="1371600" algn="l"/>
              </a:tabLst>
              <a:defRPr>
                <a:solidFill>
                  <a:schemeClr val="tx1"/>
                </a:solidFill>
                <a:latin typeface="Arial" pitchFamily="34" charset="0"/>
                <a:cs typeface="Arial" pitchFamily="34" charset="0"/>
              </a:defRPr>
            </a:lvl1pPr>
            <a:lvl2pPr fontAlgn="base">
              <a:spcBef>
                <a:spcPct val="0"/>
              </a:spcBef>
              <a:spcAft>
                <a:spcPct val="0"/>
              </a:spcAft>
              <a:tabLst>
                <a:tab pos="1314450" algn="l"/>
                <a:tab pos="1371600" algn="l"/>
              </a:tabLst>
              <a:defRPr>
                <a:solidFill>
                  <a:schemeClr val="tx1"/>
                </a:solidFill>
                <a:latin typeface="Arial" pitchFamily="34" charset="0"/>
                <a:cs typeface="Arial" pitchFamily="34" charset="0"/>
              </a:defRPr>
            </a:lvl2pPr>
            <a:lvl3pPr fontAlgn="base">
              <a:spcBef>
                <a:spcPct val="0"/>
              </a:spcBef>
              <a:spcAft>
                <a:spcPct val="0"/>
              </a:spcAft>
              <a:tabLst>
                <a:tab pos="1314450" algn="l"/>
                <a:tab pos="1371600" algn="l"/>
              </a:tabLst>
              <a:defRPr>
                <a:solidFill>
                  <a:schemeClr val="tx1"/>
                </a:solidFill>
                <a:latin typeface="Arial" pitchFamily="34" charset="0"/>
                <a:cs typeface="Arial" pitchFamily="34" charset="0"/>
              </a:defRPr>
            </a:lvl3pPr>
            <a:lvl4pPr fontAlgn="base">
              <a:spcBef>
                <a:spcPct val="0"/>
              </a:spcBef>
              <a:spcAft>
                <a:spcPct val="0"/>
              </a:spcAft>
              <a:tabLst>
                <a:tab pos="1314450" algn="l"/>
                <a:tab pos="1371600" algn="l"/>
              </a:tabLst>
              <a:defRPr>
                <a:solidFill>
                  <a:schemeClr val="tx1"/>
                </a:solidFill>
                <a:latin typeface="Arial" pitchFamily="34" charset="0"/>
                <a:cs typeface="Arial" pitchFamily="34" charset="0"/>
              </a:defRPr>
            </a:lvl4pPr>
            <a:lvl5pPr fontAlgn="base">
              <a:spcBef>
                <a:spcPct val="0"/>
              </a:spcBef>
              <a:spcAft>
                <a:spcPct val="0"/>
              </a:spcAft>
              <a:tabLst>
                <a:tab pos="1314450" algn="l"/>
                <a:tab pos="1371600" algn="l"/>
              </a:tabLst>
              <a:defRPr>
                <a:solidFill>
                  <a:schemeClr val="tx1"/>
                </a:solidFill>
                <a:latin typeface="Arial" pitchFamily="34" charset="0"/>
                <a:cs typeface="Arial" pitchFamily="34" charset="0"/>
              </a:defRPr>
            </a:lvl5pPr>
            <a:lvl6pPr fontAlgn="base">
              <a:spcBef>
                <a:spcPct val="0"/>
              </a:spcBef>
              <a:spcAft>
                <a:spcPct val="0"/>
              </a:spcAft>
              <a:tabLst>
                <a:tab pos="1314450" algn="l"/>
                <a:tab pos="1371600" algn="l"/>
              </a:tabLst>
              <a:defRPr>
                <a:solidFill>
                  <a:schemeClr val="tx1"/>
                </a:solidFill>
                <a:latin typeface="Arial" pitchFamily="34" charset="0"/>
                <a:cs typeface="Arial" pitchFamily="34" charset="0"/>
              </a:defRPr>
            </a:lvl6pPr>
            <a:lvl7pPr fontAlgn="base">
              <a:spcBef>
                <a:spcPct val="0"/>
              </a:spcBef>
              <a:spcAft>
                <a:spcPct val="0"/>
              </a:spcAft>
              <a:tabLst>
                <a:tab pos="1314450" algn="l"/>
                <a:tab pos="1371600" algn="l"/>
              </a:tabLst>
              <a:defRPr>
                <a:solidFill>
                  <a:schemeClr val="tx1"/>
                </a:solidFill>
                <a:latin typeface="Arial" pitchFamily="34" charset="0"/>
                <a:cs typeface="Arial" pitchFamily="34" charset="0"/>
              </a:defRPr>
            </a:lvl7pPr>
            <a:lvl8pPr fontAlgn="base">
              <a:spcBef>
                <a:spcPct val="0"/>
              </a:spcBef>
              <a:spcAft>
                <a:spcPct val="0"/>
              </a:spcAft>
              <a:tabLst>
                <a:tab pos="1314450" algn="l"/>
                <a:tab pos="1371600" algn="l"/>
              </a:tabLst>
              <a:defRPr>
                <a:solidFill>
                  <a:schemeClr val="tx1"/>
                </a:solidFill>
                <a:latin typeface="Arial" pitchFamily="34" charset="0"/>
                <a:cs typeface="Arial" pitchFamily="34" charset="0"/>
              </a:defRPr>
            </a:lvl8pPr>
            <a:lvl9pPr fontAlgn="base">
              <a:spcBef>
                <a:spcPct val="0"/>
              </a:spcBef>
              <a:spcAft>
                <a:spcPct val="0"/>
              </a:spcAft>
              <a:tabLst>
                <a:tab pos="1314450" algn="l"/>
                <a:tab pos="1371600" algn="l"/>
              </a:tabLst>
              <a:defRPr>
                <a:solidFill>
                  <a:schemeClr val="tx1"/>
                </a:solidFill>
                <a:latin typeface="Arial" pitchFamily="34" charset="0"/>
                <a:cs typeface="Arial" pitchFamily="34" charset="0"/>
              </a:defRPr>
            </a:lvl9pPr>
          </a:lstStyle>
          <a:p>
            <a:pPr algn="ctr"/>
            <a:r>
              <a:rPr lang="en-US" altLang="en-US" sz="1100" b="1" dirty="0" smtClean="0">
                <a:solidFill>
                  <a:prstClr val="black"/>
                </a:solidFill>
                <a:latin typeface="Arial Rounded MT Bold" pitchFamily="34" charset="0"/>
                <a:ea typeface="Calibri" pitchFamily="34" charset="0"/>
                <a:cs typeface="Times New Roman" pitchFamily="18" charset="0"/>
              </a:rPr>
              <a:t>Community Partners/</a:t>
            </a:r>
            <a:endParaRPr lang="en-US" altLang="en-US" sz="700" dirty="0" smtClean="0">
              <a:solidFill>
                <a:prstClr val="black"/>
              </a:solidFill>
            </a:endParaRPr>
          </a:p>
          <a:p>
            <a:pPr algn="ctr" eaLnBrk="0" hangingPunct="0"/>
            <a:r>
              <a:rPr lang="en-US" altLang="en-US" sz="1100" b="1" dirty="0" smtClean="0">
                <a:solidFill>
                  <a:prstClr val="black"/>
                </a:solidFill>
                <a:latin typeface="Arial Rounded MT Bold" pitchFamily="34" charset="0"/>
                <a:ea typeface="Calibri" pitchFamily="34" charset="0"/>
                <a:cs typeface="Times New Roman" pitchFamily="18" charset="0"/>
              </a:rPr>
              <a:t>Key Stakeholders</a:t>
            </a:r>
            <a:endParaRPr lang="en-US" altLang="en-US" sz="700" dirty="0" smtClean="0">
              <a:solidFill>
                <a:prstClr val="black"/>
              </a:solidFill>
            </a:endParaRPr>
          </a:p>
          <a:p>
            <a:pPr algn="ctr" eaLnBrk="0" hangingPunct="0"/>
            <a:r>
              <a:rPr lang="en-US" altLang="en-US" sz="900" b="1" i="1" dirty="0" smtClean="0">
                <a:solidFill>
                  <a:prstClr val="black"/>
                </a:solidFill>
                <a:latin typeface="Calibri" pitchFamily="34" charset="0"/>
                <a:ea typeface="Calibri" pitchFamily="34" charset="0"/>
                <a:cs typeface="Times New Roman" pitchFamily="18" charset="0"/>
              </a:rPr>
              <a:t>(Not Inclusive)</a:t>
            </a:r>
            <a:endParaRPr lang="en-US" altLang="en-US" sz="700" dirty="0" smtClean="0">
              <a:solidFill>
                <a:prstClr val="black"/>
              </a:solidFill>
            </a:endParaRPr>
          </a:p>
          <a:p>
            <a:pPr eaLnBrk="0" hangingPunct="0"/>
            <a:endParaRPr lang="en-US" altLang="en-US" dirty="0" smtClean="0">
              <a:solidFill>
                <a:prstClr val="black"/>
              </a:solidFill>
            </a:endParaRPr>
          </a:p>
        </p:txBody>
      </p:sp>
      <p:sp>
        <p:nvSpPr>
          <p:cNvPr id="9" name="Text Box 10"/>
          <p:cNvSpPr txBox="1">
            <a:spLocks noChangeArrowheads="1"/>
          </p:cNvSpPr>
          <p:nvPr/>
        </p:nvSpPr>
        <p:spPr bwMode="auto">
          <a:xfrm>
            <a:off x="6414770" y="3219450"/>
            <a:ext cx="1209675" cy="436563"/>
          </a:xfrm>
          <a:prstGeom prst="rect">
            <a:avLst/>
          </a:prstGeom>
          <a:solidFill>
            <a:schemeClr val="accent3">
              <a:lumMod val="60000"/>
              <a:lumOff val="40000"/>
            </a:schemeClr>
          </a:solidFill>
          <a:ln>
            <a:noFill/>
          </a:ln>
          <a:extLst/>
        </p:spPr>
        <p:txBody>
          <a:bodyPr vert="horz" wrap="square" lIns="91440" tIns="45720" rIns="91440" bIns="45720" numCol="1" anchor="t" anchorCtr="0" compatLnSpc="1">
            <a:prstTxWarp prst="textNoShape">
              <a:avLst/>
            </a:prstTxWarp>
          </a:bodyPr>
          <a:lstStyle/>
          <a:p>
            <a:pPr algn="ctr" fontAlgn="base">
              <a:spcBef>
                <a:spcPct val="0"/>
              </a:spcBef>
              <a:spcAft>
                <a:spcPct val="0"/>
              </a:spcAft>
            </a:pPr>
            <a:r>
              <a:rPr lang="en-US" altLang="en-US" sz="1000" b="1" dirty="0" smtClean="0">
                <a:solidFill>
                  <a:prstClr val="black"/>
                </a:solidFill>
                <a:latin typeface="Calibri" pitchFamily="34" charset="0"/>
                <a:ea typeface="Calibri" pitchFamily="34" charset="0"/>
                <a:cs typeface="Times New Roman" pitchFamily="18" charset="0"/>
              </a:rPr>
              <a:t>Councils on Aging</a:t>
            </a:r>
            <a:endParaRPr lang="en-US" altLang="en-US" sz="1000" b="1" dirty="0" smtClean="0">
              <a:solidFill>
                <a:prstClr val="black"/>
              </a:solidFill>
              <a:latin typeface="Arial" pitchFamily="34" charset="0"/>
              <a:cs typeface="Arial" pitchFamily="34" charset="0"/>
            </a:endParaRPr>
          </a:p>
        </p:txBody>
      </p:sp>
      <p:sp>
        <p:nvSpPr>
          <p:cNvPr id="10" name="Text Box 11"/>
          <p:cNvSpPr txBox="1">
            <a:spLocks noChangeArrowheads="1"/>
          </p:cNvSpPr>
          <p:nvPr/>
        </p:nvSpPr>
        <p:spPr bwMode="auto">
          <a:xfrm>
            <a:off x="1583531" y="1661319"/>
            <a:ext cx="1925638" cy="347004"/>
          </a:xfrm>
          <a:prstGeom prst="rect">
            <a:avLst/>
          </a:prstGeom>
          <a:solidFill>
            <a:schemeClr val="accent3">
              <a:lumMod val="60000"/>
              <a:lumOff val="40000"/>
            </a:schemeClr>
          </a:solidFill>
          <a:ln>
            <a:noFill/>
          </a:ln>
          <a:extLst/>
        </p:spPr>
        <p:txBody>
          <a:bodyPr vert="horz" wrap="square" lIns="91440" tIns="45720" rIns="91440" bIns="45720" numCol="1" anchor="t" anchorCtr="0" compatLnSpc="1">
            <a:prstTxWarp prst="textNoShape">
              <a:avLst/>
            </a:prstTxWarp>
          </a:bodyPr>
          <a:lstStyle/>
          <a:p>
            <a:pPr algn="ctr" fontAlgn="base">
              <a:spcBef>
                <a:spcPct val="0"/>
              </a:spcBef>
              <a:spcAft>
                <a:spcPct val="0"/>
              </a:spcAft>
            </a:pPr>
            <a:r>
              <a:rPr lang="en-US" altLang="en-US" sz="1000" b="1" dirty="0" smtClean="0">
                <a:solidFill>
                  <a:prstClr val="black"/>
                </a:solidFill>
                <a:latin typeface="Calibri" pitchFamily="34" charset="0"/>
                <a:ea typeface="Calibri" pitchFamily="34" charset="0"/>
                <a:cs typeface="Times New Roman" pitchFamily="18" charset="0"/>
              </a:rPr>
              <a:t>Recovery Learning</a:t>
            </a:r>
            <a:r>
              <a:rPr lang="en-US" altLang="en-US" sz="1100" b="1" dirty="0" smtClean="0">
                <a:solidFill>
                  <a:prstClr val="black"/>
                </a:solidFill>
                <a:latin typeface="Calibri" pitchFamily="34" charset="0"/>
                <a:ea typeface="Calibri" pitchFamily="34" charset="0"/>
                <a:cs typeface="Times New Roman" pitchFamily="18" charset="0"/>
              </a:rPr>
              <a:t> </a:t>
            </a:r>
            <a:r>
              <a:rPr lang="en-US" altLang="en-US" sz="1000" b="1" dirty="0" smtClean="0">
                <a:solidFill>
                  <a:prstClr val="black"/>
                </a:solidFill>
                <a:latin typeface="Calibri" pitchFamily="34" charset="0"/>
                <a:ea typeface="Calibri" pitchFamily="34" charset="0"/>
                <a:cs typeface="Times New Roman" pitchFamily="18" charset="0"/>
              </a:rPr>
              <a:t>Communities</a:t>
            </a:r>
            <a:endParaRPr lang="en-US" altLang="en-US" dirty="0" smtClean="0">
              <a:solidFill>
                <a:prstClr val="black"/>
              </a:solidFill>
              <a:latin typeface="Arial" pitchFamily="34" charset="0"/>
              <a:cs typeface="Arial" pitchFamily="34" charset="0"/>
            </a:endParaRPr>
          </a:p>
        </p:txBody>
      </p:sp>
      <p:sp>
        <p:nvSpPr>
          <p:cNvPr id="11" name="Text Box 12"/>
          <p:cNvSpPr txBox="1">
            <a:spLocks noChangeArrowheads="1"/>
          </p:cNvSpPr>
          <p:nvPr/>
        </p:nvSpPr>
        <p:spPr bwMode="auto">
          <a:xfrm>
            <a:off x="6265863" y="1911350"/>
            <a:ext cx="1066800" cy="504825"/>
          </a:xfrm>
          <a:prstGeom prst="rect">
            <a:avLst/>
          </a:prstGeom>
          <a:solidFill>
            <a:schemeClr val="accent3">
              <a:lumMod val="60000"/>
              <a:lumOff val="40000"/>
            </a:schemeClr>
          </a:solidFill>
          <a:ln>
            <a:noFill/>
          </a:ln>
          <a:extLst/>
        </p:spPr>
        <p:txBody>
          <a:bodyPr vert="horz" wrap="square" lIns="91440" tIns="45720" rIns="91440" bIns="45720" numCol="1" anchor="t" anchorCtr="0" compatLnSpc="1">
            <a:prstTxWarp prst="textNoShape">
              <a:avLst/>
            </a:prstTxWarp>
          </a:bodyPr>
          <a:lstStyle/>
          <a:p>
            <a:pPr algn="ctr" fontAlgn="base">
              <a:spcBef>
                <a:spcPct val="0"/>
              </a:spcBef>
              <a:spcAft>
                <a:spcPct val="0"/>
              </a:spcAft>
            </a:pPr>
            <a:r>
              <a:rPr lang="en-US" altLang="en-US" sz="1100" b="1" dirty="0" smtClean="0">
                <a:solidFill>
                  <a:prstClr val="black"/>
                </a:solidFill>
                <a:latin typeface="Calibri" pitchFamily="34" charset="0"/>
                <a:ea typeface="Calibri" pitchFamily="34" charset="0"/>
                <a:cs typeface="Times New Roman" pitchFamily="18" charset="0"/>
              </a:rPr>
              <a:t>Community Mental Health</a:t>
            </a:r>
            <a:endParaRPr lang="en-US" altLang="en-US" dirty="0" smtClean="0">
              <a:solidFill>
                <a:prstClr val="black"/>
              </a:solidFill>
              <a:latin typeface="Arial" pitchFamily="34" charset="0"/>
              <a:cs typeface="Arial" pitchFamily="34" charset="0"/>
            </a:endParaRPr>
          </a:p>
        </p:txBody>
      </p:sp>
      <p:sp>
        <p:nvSpPr>
          <p:cNvPr id="12" name="Text Box 13"/>
          <p:cNvSpPr txBox="1">
            <a:spLocks noChangeArrowheads="1"/>
          </p:cNvSpPr>
          <p:nvPr/>
        </p:nvSpPr>
        <p:spPr bwMode="auto">
          <a:xfrm>
            <a:off x="1931988" y="4244975"/>
            <a:ext cx="1677987" cy="419100"/>
          </a:xfrm>
          <a:prstGeom prst="rect">
            <a:avLst/>
          </a:prstGeom>
          <a:solidFill>
            <a:schemeClr val="accent3">
              <a:lumMod val="60000"/>
              <a:lumOff val="40000"/>
            </a:schemeClr>
          </a:solidFill>
          <a:ln>
            <a:noFill/>
          </a:ln>
          <a:extLst/>
        </p:spPr>
        <p:txBody>
          <a:bodyPr vert="horz" wrap="square" lIns="91440" tIns="45720" rIns="91440" bIns="45720" numCol="1" anchor="t" anchorCtr="0" compatLnSpc="1">
            <a:prstTxWarp prst="textNoShape">
              <a:avLst/>
            </a:prstTxWarp>
          </a:bodyPr>
          <a:lstStyle/>
          <a:p>
            <a:pPr algn="ctr" fontAlgn="base">
              <a:spcBef>
                <a:spcPct val="0"/>
              </a:spcBef>
              <a:spcAft>
                <a:spcPct val="0"/>
              </a:spcAft>
            </a:pPr>
            <a:r>
              <a:rPr lang="en-US" altLang="en-US" sz="1000" b="1" dirty="0" smtClean="0">
                <a:solidFill>
                  <a:prstClr val="black"/>
                </a:solidFill>
                <a:latin typeface="Calibri" pitchFamily="34" charset="0"/>
                <a:ea typeface="Calibri" pitchFamily="34" charset="0"/>
                <a:cs typeface="Times New Roman" pitchFamily="18" charset="0"/>
              </a:rPr>
              <a:t>Community Based Flexible Supports (DMH-CBFS)</a:t>
            </a:r>
            <a:endParaRPr lang="en-US" altLang="en-US" b="1" dirty="0" smtClean="0">
              <a:solidFill>
                <a:prstClr val="black"/>
              </a:solidFill>
              <a:latin typeface="Arial" pitchFamily="34" charset="0"/>
              <a:cs typeface="Arial" pitchFamily="34" charset="0"/>
            </a:endParaRPr>
          </a:p>
        </p:txBody>
      </p:sp>
      <p:sp>
        <p:nvSpPr>
          <p:cNvPr id="13" name="Text Box 14"/>
          <p:cNvSpPr txBox="1">
            <a:spLocks noChangeArrowheads="1"/>
          </p:cNvSpPr>
          <p:nvPr/>
        </p:nvSpPr>
        <p:spPr bwMode="auto">
          <a:xfrm>
            <a:off x="5170487" y="4514850"/>
            <a:ext cx="1901825" cy="495300"/>
          </a:xfrm>
          <a:prstGeom prst="rect">
            <a:avLst/>
          </a:prstGeom>
          <a:solidFill>
            <a:schemeClr val="accent3">
              <a:lumMod val="60000"/>
              <a:lumOff val="40000"/>
            </a:schemeClr>
          </a:solidFill>
          <a:ln>
            <a:noFill/>
          </a:ln>
          <a:extLst/>
        </p:spPr>
        <p:txBody>
          <a:bodyPr vert="horz" wrap="square" lIns="91440" tIns="45720" rIns="91440" bIns="45720" numCol="1" anchor="t" anchorCtr="0" compatLnSpc="1">
            <a:prstTxWarp prst="textNoShape">
              <a:avLst/>
            </a:prstTxWarp>
          </a:bodyPr>
          <a:lstStyle/>
          <a:p>
            <a:pPr algn="ctr" fontAlgn="base">
              <a:spcBef>
                <a:spcPct val="0"/>
              </a:spcBef>
              <a:spcAft>
                <a:spcPct val="0"/>
              </a:spcAft>
            </a:pPr>
            <a:r>
              <a:rPr lang="en-US" altLang="en-US" sz="1100" b="1" dirty="0" smtClean="0">
                <a:solidFill>
                  <a:prstClr val="black"/>
                </a:solidFill>
                <a:latin typeface="Calibri" pitchFamily="34" charset="0"/>
                <a:ea typeface="Calibri" pitchFamily="34" charset="0"/>
                <a:cs typeface="Times New Roman" pitchFamily="18" charset="0"/>
              </a:rPr>
              <a:t>Assisted Living/Supportive Housing /Residential Care</a:t>
            </a:r>
            <a:endParaRPr lang="en-US" altLang="en-US" dirty="0" smtClean="0">
              <a:solidFill>
                <a:prstClr val="black"/>
              </a:solidFill>
              <a:latin typeface="Arial" pitchFamily="34" charset="0"/>
              <a:cs typeface="Arial" pitchFamily="34" charset="0"/>
            </a:endParaRPr>
          </a:p>
        </p:txBody>
      </p:sp>
      <p:sp>
        <p:nvSpPr>
          <p:cNvPr id="14" name="Text Box 15"/>
          <p:cNvSpPr txBox="1">
            <a:spLocks noChangeArrowheads="1"/>
          </p:cNvSpPr>
          <p:nvPr/>
        </p:nvSpPr>
        <p:spPr bwMode="auto">
          <a:xfrm>
            <a:off x="6400800" y="2524125"/>
            <a:ext cx="1090612" cy="352425"/>
          </a:xfrm>
          <a:prstGeom prst="rect">
            <a:avLst/>
          </a:prstGeom>
          <a:solidFill>
            <a:schemeClr val="accent3">
              <a:lumMod val="60000"/>
              <a:lumOff val="40000"/>
            </a:schemeClr>
          </a:solidFill>
          <a:ln>
            <a:noFill/>
          </a:ln>
          <a:extLst/>
        </p:spPr>
        <p:txBody>
          <a:bodyPr vert="horz" wrap="square" lIns="91440" tIns="45720" rIns="91440" bIns="45720" numCol="1" anchor="t" anchorCtr="0" compatLnSpc="1">
            <a:prstTxWarp prst="textNoShape">
              <a:avLst/>
            </a:prstTxWarp>
          </a:bodyPr>
          <a:lstStyle/>
          <a:p>
            <a:pPr algn="ctr" fontAlgn="base">
              <a:spcBef>
                <a:spcPct val="0"/>
              </a:spcBef>
              <a:spcAft>
                <a:spcPct val="0"/>
              </a:spcAft>
            </a:pPr>
            <a:r>
              <a:rPr lang="en-US" altLang="en-US" sz="1100" b="1" dirty="0" smtClean="0">
                <a:solidFill>
                  <a:prstClr val="black"/>
                </a:solidFill>
                <a:latin typeface="Calibri" pitchFamily="34" charset="0"/>
                <a:ea typeface="Calibri" pitchFamily="34" charset="0"/>
                <a:cs typeface="Times New Roman" pitchFamily="18" charset="0"/>
              </a:rPr>
              <a:t>Transportation</a:t>
            </a:r>
            <a:endParaRPr lang="en-US" altLang="en-US" dirty="0" smtClean="0">
              <a:solidFill>
                <a:prstClr val="black"/>
              </a:solidFill>
              <a:latin typeface="Arial" pitchFamily="34" charset="0"/>
              <a:cs typeface="Arial" pitchFamily="34" charset="0"/>
            </a:endParaRPr>
          </a:p>
        </p:txBody>
      </p:sp>
      <p:sp>
        <p:nvSpPr>
          <p:cNvPr id="15" name="Text Box 16"/>
          <p:cNvSpPr txBox="1">
            <a:spLocks noChangeArrowheads="1"/>
          </p:cNvSpPr>
          <p:nvPr/>
        </p:nvSpPr>
        <p:spPr bwMode="auto">
          <a:xfrm>
            <a:off x="609600" y="4579937"/>
            <a:ext cx="1219200" cy="585788"/>
          </a:xfrm>
          <a:prstGeom prst="rect">
            <a:avLst/>
          </a:prstGeom>
          <a:solidFill>
            <a:srgbClr val="FFCCFF"/>
          </a:solidFill>
          <a:ln w="6350">
            <a:solidFill>
              <a:srgbClr val="000000"/>
            </a:solidFill>
            <a:miter lim="800000"/>
            <a:headEnd/>
            <a:tailEnd/>
          </a:ln>
          <a:effectLst>
            <a:glow rad="63500">
              <a:schemeClr val="accent2">
                <a:satMod val="175000"/>
                <a:alpha val="40000"/>
              </a:schemeClr>
            </a:glow>
          </a:effectLst>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en-US" altLang="en-US" sz="1000" b="1" i="1" dirty="0" smtClean="0">
                <a:solidFill>
                  <a:prstClr val="black"/>
                </a:solidFill>
                <a:latin typeface="Arial Black" pitchFamily="34" charset="0"/>
                <a:ea typeface="Calibri" pitchFamily="34" charset="0"/>
                <a:cs typeface="Times New Roman" pitchFamily="18" charset="0"/>
              </a:rPr>
              <a:t>Health and Social Service Providers</a:t>
            </a:r>
            <a:endParaRPr lang="en-US" altLang="en-US" dirty="0" smtClean="0">
              <a:solidFill>
                <a:prstClr val="black"/>
              </a:solidFill>
              <a:latin typeface="Arial" pitchFamily="34" charset="0"/>
              <a:cs typeface="Arial" pitchFamily="34" charset="0"/>
            </a:endParaRPr>
          </a:p>
        </p:txBody>
      </p:sp>
      <p:sp>
        <p:nvSpPr>
          <p:cNvPr id="16" name="Text Box 17"/>
          <p:cNvSpPr txBox="1">
            <a:spLocks noChangeArrowheads="1"/>
          </p:cNvSpPr>
          <p:nvPr/>
        </p:nvSpPr>
        <p:spPr bwMode="auto">
          <a:xfrm>
            <a:off x="887413" y="2378075"/>
            <a:ext cx="1285875" cy="371475"/>
          </a:xfrm>
          <a:prstGeom prst="rect">
            <a:avLst/>
          </a:prstGeom>
          <a:solidFill>
            <a:schemeClr val="accent3">
              <a:lumMod val="60000"/>
              <a:lumOff val="40000"/>
            </a:schemeClr>
          </a:solidFill>
          <a:ln>
            <a:noFill/>
          </a:ln>
          <a:extLst/>
        </p:spPr>
        <p:txBody>
          <a:bodyPr vert="horz" wrap="square" lIns="91440" tIns="45720" rIns="91440" bIns="45720" numCol="1" anchor="t" anchorCtr="0" compatLnSpc="1">
            <a:prstTxWarp prst="textNoShape">
              <a:avLst/>
            </a:prstTxWarp>
          </a:bodyPr>
          <a:lstStyle/>
          <a:p>
            <a:pPr algn="ctr" fontAlgn="base">
              <a:spcBef>
                <a:spcPct val="0"/>
              </a:spcBef>
              <a:spcAft>
                <a:spcPct val="0"/>
              </a:spcAft>
            </a:pPr>
            <a:r>
              <a:rPr lang="en-US" altLang="en-US" sz="1000" b="1" dirty="0" smtClean="0">
                <a:solidFill>
                  <a:prstClr val="black"/>
                </a:solidFill>
                <a:latin typeface="Calibri" pitchFamily="34" charset="0"/>
                <a:ea typeface="Calibri" pitchFamily="34" charset="0"/>
                <a:cs typeface="Times New Roman" pitchFamily="18" charset="0"/>
              </a:rPr>
              <a:t>TBI/ABI Providers</a:t>
            </a:r>
            <a:endParaRPr lang="en-US" altLang="en-US" dirty="0" smtClean="0">
              <a:solidFill>
                <a:prstClr val="black"/>
              </a:solidFill>
              <a:latin typeface="Arial" pitchFamily="34" charset="0"/>
              <a:cs typeface="Arial" pitchFamily="34" charset="0"/>
            </a:endParaRPr>
          </a:p>
        </p:txBody>
      </p:sp>
      <p:sp>
        <p:nvSpPr>
          <p:cNvPr id="17" name="Text Box 18"/>
          <p:cNvSpPr txBox="1">
            <a:spLocks noChangeArrowheads="1"/>
          </p:cNvSpPr>
          <p:nvPr/>
        </p:nvSpPr>
        <p:spPr bwMode="auto">
          <a:xfrm>
            <a:off x="1652588" y="3397250"/>
            <a:ext cx="1190625" cy="419100"/>
          </a:xfrm>
          <a:prstGeom prst="rect">
            <a:avLst/>
          </a:prstGeom>
          <a:solidFill>
            <a:schemeClr val="accent3">
              <a:lumMod val="60000"/>
              <a:lumOff val="40000"/>
            </a:schemeClr>
          </a:solidFill>
          <a:ln>
            <a:noFill/>
          </a:ln>
          <a:extLst/>
        </p:spPr>
        <p:txBody>
          <a:bodyPr vert="horz" wrap="square" lIns="91440" tIns="45720" rIns="91440" bIns="45720" numCol="1" anchor="t" anchorCtr="0" compatLnSpc="1">
            <a:prstTxWarp prst="textNoShape">
              <a:avLst/>
            </a:prstTxWarp>
          </a:bodyPr>
          <a:lstStyle/>
          <a:p>
            <a:pPr algn="ctr" fontAlgn="base">
              <a:spcBef>
                <a:spcPct val="0"/>
              </a:spcBef>
              <a:spcAft>
                <a:spcPct val="0"/>
              </a:spcAft>
            </a:pPr>
            <a:r>
              <a:rPr lang="en-US" altLang="en-US" sz="1000" b="1" dirty="0" smtClean="0">
                <a:solidFill>
                  <a:prstClr val="black"/>
                </a:solidFill>
                <a:latin typeface="Calibri" pitchFamily="34" charset="0"/>
                <a:ea typeface="Calibri" pitchFamily="34" charset="0"/>
                <a:cs typeface="Times New Roman" pitchFamily="18" charset="0"/>
              </a:rPr>
              <a:t>Hospitals/Acute care facilities</a:t>
            </a:r>
            <a:endParaRPr lang="en-US" altLang="en-US" dirty="0" smtClean="0">
              <a:solidFill>
                <a:prstClr val="black"/>
              </a:solidFill>
              <a:latin typeface="Arial" pitchFamily="34" charset="0"/>
              <a:cs typeface="Arial" pitchFamily="34" charset="0"/>
            </a:endParaRPr>
          </a:p>
        </p:txBody>
      </p:sp>
      <p:sp>
        <p:nvSpPr>
          <p:cNvPr id="18" name="Text Box 19"/>
          <p:cNvSpPr txBox="1">
            <a:spLocks noChangeArrowheads="1"/>
          </p:cNvSpPr>
          <p:nvPr/>
        </p:nvSpPr>
        <p:spPr bwMode="auto">
          <a:xfrm>
            <a:off x="6369050" y="5410200"/>
            <a:ext cx="1516063" cy="425450"/>
          </a:xfrm>
          <a:prstGeom prst="rect">
            <a:avLst/>
          </a:prstGeom>
          <a:solidFill>
            <a:srgbClr val="FFCCFF"/>
          </a:solidFill>
          <a:ln w="6350">
            <a:solidFill>
              <a:schemeClr val="accent1">
                <a:lumMod val="40000"/>
                <a:lumOff val="60000"/>
              </a:schemeClr>
            </a:solidFill>
            <a:miter lim="800000"/>
            <a:headEnd/>
            <a:tailEnd/>
          </a:ln>
          <a:effectLst>
            <a:glow rad="101600">
              <a:schemeClr val="accent2">
                <a:satMod val="175000"/>
                <a:alpha val="40000"/>
              </a:schemeClr>
            </a:glow>
          </a:effectLst>
        </p:spPr>
        <p:txBody>
          <a:bodyPr vert="horz" wrap="square" lIns="91440" tIns="45720" rIns="91440" bIns="45720" numCol="1" anchor="t" anchorCtr="0" compatLnSpc="1">
            <a:prstTxWarp prst="textNoShape">
              <a:avLst/>
            </a:prstTxWarp>
          </a:bodyPr>
          <a:lstStyle/>
          <a:p>
            <a:pPr algn="ctr" fontAlgn="base">
              <a:spcBef>
                <a:spcPct val="0"/>
              </a:spcBef>
              <a:spcAft>
                <a:spcPct val="0"/>
              </a:spcAft>
            </a:pPr>
            <a:r>
              <a:rPr lang="en-US" altLang="en-US" sz="1000" b="1" i="1" dirty="0" smtClean="0">
                <a:solidFill>
                  <a:prstClr val="black"/>
                </a:solidFill>
                <a:latin typeface="Arial Black" pitchFamily="34" charset="0"/>
                <a:ea typeface="Calibri" pitchFamily="34" charset="0"/>
                <a:cs typeface="Times New Roman" pitchFamily="18" charset="0"/>
              </a:rPr>
              <a:t>Caregivers/support persons</a:t>
            </a:r>
            <a:endParaRPr lang="en-US" altLang="en-US" dirty="0" smtClean="0">
              <a:solidFill>
                <a:prstClr val="black"/>
              </a:solidFill>
              <a:latin typeface="Arial" pitchFamily="34" charset="0"/>
              <a:cs typeface="Arial" pitchFamily="34" charset="0"/>
            </a:endParaRPr>
          </a:p>
        </p:txBody>
      </p:sp>
      <p:sp>
        <p:nvSpPr>
          <p:cNvPr id="20" name="Text Box 20"/>
          <p:cNvSpPr txBox="1">
            <a:spLocks noChangeArrowheads="1"/>
          </p:cNvSpPr>
          <p:nvPr/>
        </p:nvSpPr>
        <p:spPr bwMode="auto">
          <a:xfrm>
            <a:off x="6934200" y="2825750"/>
            <a:ext cx="1114425" cy="447675"/>
          </a:xfrm>
          <a:prstGeom prst="rect">
            <a:avLst/>
          </a:prstGeom>
          <a:solidFill>
            <a:schemeClr val="accent3">
              <a:lumMod val="60000"/>
              <a:lumOff val="40000"/>
            </a:schemeClr>
          </a:solidFill>
          <a:ln>
            <a:noFill/>
          </a:ln>
          <a:extLst/>
        </p:spPr>
        <p:txBody>
          <a:bodyPr vert="horz" wrap="square" lIns="91440" tIns="45720" rIns="91440" bIns="45720" numCol="1" anchor="t" anchorCtr="0" compatLnSpc="1">
            <a:prstTxWarp prst="textNoShape">
              <a:avLst/>
            </a:prstTxWarp>
          </a:bodyPr>
          <a:lstStyle/>
          <a:p>
            <a:pPr algn="ctr" fontAlgn="base">
              <a:spcBef>
                <a:spcPct val="0"/>
              </a:spcBef>
              <a:spcAft>
                <a:spcPct val="0"/>
              </a:spcAft>
            </a:pPr>
            <a:r>
              <a:rPr lang="en-US" altLang="en-US" sz="1000" b="1" dirty="0" smtClean="0">
                <a:solidFill>
                  <a:prstClr val="black"/>
                </a:solidFill>
                <a:latin typeface="Calibri" pitchFamily="34" charset="0"/>
                <a:ea typeface="Calibri" pitchFamily="34" charset="0"/>
                <a:cs typeface="Times New Roman" pitchFamily="18" charset="0"/>
              </a:rPr>
              <a:t>Medical Providers</a:t>
            </a:r>
            <a:endParaRPr lang="en-US" altLang="en-US" sz="1000" dirty="0" smtClean="0">
              <a:solidFill>
                <a:prstClr val="black"/>
              </a:solidFill>
              <a:latin typeface="Arial" pitchFamily="34" charset="0"/>
              <a:cs typeface="Arial" pitchFamily="34" charset="0"/>
            </a:endParaRPr>
          </a:p>
        </p:txBody>
      </p:sp>
      <p:sp>
        <p:nvSpPr>
          <p:cNvPr id="21" name="Text Box 21"/>
          <p:cNvSpPr txBox="1">
            <a:spLocks noChangeArrowheads="1"/>
          </p:cNvSpPr>
          <p:nvPr/>
        </p:nvSpPr>
        <p:spPr bwMode="auto">
          <a:xfrm>
            <a:off x="2732881" y="1405731"/>
            <a:ext cx="914400" cy="255588"/>
          </a:xfrm>
          <a:prstGeom prst="rect">
            <a:avLst/>
          </a:prstGeom>
          <a:solidFill>
            <a:schemeClr val="accent3">
              <a:lumMod val="60000"/>
              <a:lumOff val="40000"/>
            </a:schemeClr>
          </a:solidFill>
          <a:ln>
            <a:noFill/>
          </a:ln>
          <a:extLst/>
        </p:spPr>
        <p:txBody>
          <a:bodyPr vert="horz" wrap="square" lIns="91440" tIns="45720" rIns="91440" bIns="45720" numCol="1" anchor="t" anchorCtr="0" compatLnSpc="1">
            <a:prstTxWarp prst="textNoShape">
              <a:avLst/>
            </a:prstTxWarp>
          </a:bodyPr>
          <a:lstStyle/>
          <a:p>
            <a:pPr algn="ctr" fontAlgn="base">
              <a:spcBef>
                <a:spcPct val="0"/>
              </a:spcBef>
              <a:spcAft>
                <a:spcPct val="0"/>
              </a:spcAft>
            </a:pPr>
            <a:r>
              <a:rPr lang="en-US" altLang="en-US" sz="1000" b="1" dirty="0" smtClean="0">
                <a:solidFill>
                  <a:prstClr val="black"/>
                </a:solidFill>
                <a:latin typeface="Calibri" pitchFamily="34" charset="0"/>
                <a:ea typeface="Calibri" pitchFamily="34" charset="0"/>
                <a:cs typeface="Times New Roman" pitchFamily="18" charset="0"/>
              </a:rPr>
              <a:t>ARCs</a:t>
            </a:r>
            <a:endParaRPr lang="en-US" altLang="en-US" sz="1000" dirty="0" smtClean="0">
              <a:solidFill>
                <a:prstClr val="black"/>
              </a:solidFill>
              <a:latin typeface="Arial" pitchFamily="34" charset="0"/>
              <a:cs typeface="Arial" pitchFamily="34" charset="0"/>
            </a:endParaRPr>
          </a:p>
        </p:txBody>
      </p:sp>
      <p:sp>
        <p:nvSpPr>
          <p:cNvPr id="22" name="Text Box 22"/>
          <p:cNvSpPr txBox="1">
            <a:spLocks noChangeArrowheads="1"/>
          </p:cNvSpPr>
          <p:nvPr/>
        </p:nvSpPr>
        <p:spPr bwMode="auto">
          <a:xfrm>
            <a:off x="2828925" y="1120775"/>
            <a:ext cx="895350" cy="342900"/>
          </a:xfrm>
          <a:prstGeom prst="rect">
            <a:avLst/>
          </a:prstGeom>
          <a:solidFill>
            <a:schemeClr val="accent3">
              <a:lumMod val="60000"/>
              <a:lumOff val="40000"/>
            </a:schemeClr>
          </a:solidFill>
          <a:ln>
            <a:noFill/>
          </a:ln>
          <a:extLst/>
        </p:spPr>
        <p:txBody>
          <a:bodyPr vert="horz" wrap="square" lIns="91440" tIns="45720" rIns="91440" bIns="45720" numCol="1" anchor="t" anchorCtr="0" compatLnSpc="1">
            <a:prstTxWarp prst="textNoShape">
              <a:avLst/>
            </a:prstTxWarp>
          </a:bodyPr>
          <a:lstStyle/>
          <a:p>
            <a:pPr algn="ctr" fontAlgn="base">
              <a:spcBef>
                <a:spcPct val="0"/>
              </a:spcBef>
              <a:spcAft>
                <a:spcPct val="0"/>
              </a:spcAft>
            </a:pPr>
            <a:r>
              <a:rPr lang="en-US" altLang="en-US" sz="1000" b="1" dirty="0" smtClean="0">
                <a:solidFill>
                  <a:prstClr val="black"/>
                </a:solidFill>
                <a:latin typeface="Calibri" pitchFamily="34" charset="0"/>
                <a:ea typeface="Calibri" pitchFamily="34" charset="0"/>
                <a:cs typeface="Times New Roman" pitchFamily="18" charset="0"/>
              </a:rPr>
              <a:t>Consumers</a:t>
            </a:r>
            <a:endParaRPr lang="en-US" altLang="en-US" sz="1000" b="1" dirty="0" smtClean="0">
              <a:solidFill>
                <a:prstClr val="black"/>
              </a:solidFill>
              <a:latin typeface="Arial" pitchFamily="34" charset="0"/>
              <a:cs typeface="Arial" pitchFamily="34" charset="0"/>
            </a:endParaRPr>
          </a:p>
        </p:txBody>
      </p:sp>
      <p:sp>
        <p:nvSpPr>
          <p:cNvPr id="23" name="Text Box 23"/>
          <p:cNvSpPr txBox="1">
            <a:spLocks noChangeArrowheads="1"/>
          </p:cNvSpPr>
          <p:nvPr/>
        </p:nvSpPr>
        <p:spPr bwMode="auto">
          <a:xfrm>
            <a:off x="1555750" y="3922713"/>
            <a:ext cx="914400" cy="314325"/>
          </a:xfrm>
          <a:prstGeom prst="rect">
            <a:avLst/>
          </a:prstGeom>
          <a:solidFill>
            <a:schemeClr val="accent3">
              <a:lumMod val="60000"/>
              <a:lumOff val="40000"/>
            </a:schemeClr>
          </a:solidFill>
          <a:ln>
            <a:noFill/>
          </a:ln>
          <a:extLst/>
        </p:spPr>
        <p:txBody>
          <a:bodyPr vert="horz" wrap="square" lIns="91440" tIns="45720" rIns="91440" bIns="45720" numCol="1" anchor="t" anchorCtr="0" compatLnSpc="1">
            <a:prstTxWarp prst="textNoShape">
              <a:avLst/>
            </a:prstTxWarp>
          </a:bodyPr>
          <a:lstStyle/>
          <a:p>
            <a:pPr algn="ctr" fontAlgn="base">
              <a:spcBef>
                <a:spcPct val="0"/>
              </a:spcBef>
              <a:spcAft>
                <a:spcPct val="0"/>
              </a:spcAft>
            </a:pPr>
            <a:r>
              <a:rPr lang="en-US" altLang="en-US" sz="1000" b="1" dirty="0" smtClean="0">
                <a:solidFill>
                  <a:prstClr val="black"/>
                </a:solidFill>
                <a:latin typeface="Calibri" pitchFamily="34" charset="0"/>
                <a:ea typeface="Calibri" pitchFamily="34" charset="0"/>
                <a:cs typeface="Times New Roman" pitchFamily="18" charset="0"/>
              </a:rPr>
              <a:t>SCOs/Pace</a:t>
            </a:r>
            <a:endParaRPr lang="en-US" altLang="en-US" dirty="0" smtClean="0">
              <a:solidFill>
                <a:prstClr val="black"/>
              </a:solidFill>
              <a:latin typeface="Arial" pitchFamily="34" charset="0"/>
              <a:cs typeface="Arial" pitchFamily="34" charset="0"/>
            </a:endParaRPr>
          </a:p>
        </p:txBody>
      </p:sp>
      <p:sp>
        <p:nvSpPr>
          <p:cNvPr id="24" name="Text Box 24"/>
          <p:cNvSpPr txBox="1">
            <a:spLocks noChangeArrowheads="1"/>
          </p:cNvSpPr>
          <p:nvPr/>
        </p:nvSpPr>
        <p:spPr bwMode="auto">
          <a:xfrm>
            <a:off x="3095625" y="4675188"/>
            <a:ext cx="2197100" cy="419100"/>
          </a:xfrm>
          <a:prstGeom prst="rect">
            <a:avLst/>
          </a:prstGeom>
          <a:solidFill>
            <a:schemeClr val="accent3">
              <a:lumMod val="60000"/>
              <a:lumOff val="40000"/>
            </a:schemeClr>
          </a:solidFill>
          <a:ln>
            <a:noFill/>
          </a:ln>
          <a:extLst/>
        </p:spPr>
        <p:txBody>
          <a:bodyPr vert="horz" wrap="square" lIns="91440" tIns="45720" rIns="91440" bIns="45720" numCol="1" anchor="t" anchorCtr="0" compatLnSpc="1">
            <a:prstTxWarp prst="textNoShape">
              <a:avLst/>
            </a:prstTxWarp>
          </a:bodyPr>
          <a:lstStyle/>
          <a:p>
            <a:pPr algn="ctr" fontAlgn="base">
              <a:spcBef>
                <a:spcPct val="0"/>
              </a:spcBef>
              <a:spcAft>
                <a:spcPct val="0"/>
              </a:spcAft>
            </a:pPr>
            <a:r>
              <a:rPr lang="en-US" altLang="en-US" sz="1000" b="1" dirty="0" smtClean="0">
                <a:solidFill>
                  <a:prstClr val="black"/>
                </a:solidFill>
                <a:latin typeface="Calibri" pitchFamily="34" charset="0"/>
                <a:ea typeface="Calibri" pitchFamily="34" charset="0"/>
                <a:cs typeface="Times New Roman" pitchFamily="18" charset="0"/>
              </a:rPr>
              <a:t>Veterans Support Organizations</a:t>
            </a:r>
            <a:endParaRPr lang="en-US" altLang="en-US" dirty="0" smtClean="0">
              <a:solidFill>
                <a:prstClr val="black"/>
              </a:solidFill>
              <a:latin typeface="Arial" pitchFamily="34" charset="0"/>
              <a:cs typeface="Arial" pitchFamily="34" charset="0"/>
            </a:endParaRPr>
          </a:p>
        </p:txBody>
      </p:sp>
      <p:sp>
        <p:nvSpPr>
          <p:cNvPr id="25" name="Text Box 25"/>
          <p:cNvSpPr txBox="1">
            <a:spLocks noChangeArrowheads="1"/>
          </p:cNvSpPr>
          <p:nvPr/>
        </p:nvSpPr>
        <p:spPr bwMode="auto">
          <a:xfrm>
            <a:off x="7624445" y="3478212"/>
            <a:ext cx="819150" cy="333375"/>
          </a:xfrm>
          <a:prstGeom prst="rect">
            <a:avLst/>
          </a:prstGeom>
          <a:solidFill>
            <a:schemeClr val="accent3">
              <a:lumMod val="60000"/>
              <a:lumOff val="40000"/>
            </a:schemeClr>
          </a:solidFill>
          <a:ln>
            <a:noFill/>
          </a:ln>
          <a:extLst/>
        </p:spPr>
        <p:txBody>
          <a:bodyPr vert="horz" wrap="square" lIns="91440" tIns="45720" rIns="91440" bIns="45720" numCol="1" anchor="t" anchorCtr="0" compatLnSpc="1">
            <a:prstTxWarp prst="textNoShape">
              <a:avLst/>
            </a:prstTxWarp>
          </a:bodyPr>
          <a:lstStyle/>
          <a:p>
            <a:pPr algn="ctr" fontAlgn="base">
              <a:spcBef>
                <a:spcPct val="0"/>
              </a:spcBef>
              <a:spcAft>
                <a:spcPct val="0"/>
              </a:spcAft>
            </a:pPr>
            <a:r>
              <a:rPr lang="en-US" altLang="en-US" sz="1100" b="1" dirty="0" smtClean="0">
                <a:solidFill>
                  <a:prstClr val="black"/>
                </a:solidFill>
                <a:latin typeface="Calibri" pitchFamily="34" charset="0"/>
                <a:ea typeface="Calibri" pitchFamily="34" charset="0"/>
                <a:cs typeface="Times New Roman" pitchFamily="18" charset="0"/>
              </a:rPr>
              <a:t>Schools</a:t>
            </a:r>
            <a:endParaRPr lang="en-US" altLang="en-US" dirty="0" smtClean="0">
              <a:solidFill>
                <a:prstClr val="black"/>
              </a:solidFill>
              <a:latin typeface="Arial" pitchFamily="34" charset="0"/>
              <a:cs typeface="Arial" pitchFamily="34" charset="0"/>
            </a:endParaRPr>
          </a:p>
        </p:txBody>
      </p:sp>
      <p:sp>
        <p:nvSpPr>
          <p:cNvPr id="26" name="Oval 30"/>
          <p:cNvSpPr>
            <a:spLocks noChangeArrowheads="1"/>
          </p:cNvSpPr>
          <p:nvPr/>
        </p:nvSpPr>
        <p:spPr bwMode="auto">
          <a:xfrm>
            <a:off x="2822575" y="1789113"/>
            <a:ext cx="3584575" cy="2413000"/>
          </a:xfrm>
          <a:prstGeom prst="ellipse">
            <a:avLst/>
          </a:prstGeom>
          <a:solidFill>
            <a:srgbClr val="D5F0FE"/>
          </a:solidFill>
          <a:ln>
            <a:noFill/>
          </a:ln>
          <a:extLst>
            <a:ext uri="{91240B29-F687-4F45-9708-019B960494DF}">
              <a14:hiddenLine xmlns:a14="http://schemas.microsoft.com/office/drawing/2010/main" w="25400">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pPr fontAlgn="base">
              <a:spcBef>
                <a:spcPct val="0"/>
              </a:spcBef>
              <a:spcAft>
                <a:spcPct val="0"/>
              </a:spcAft>
            </a:pPr>
            <a:endParaRPr lang="en-US" altLang="en-US" i="1" dirty="0" smtClean="0">
              <a:solidFill>
                <a:prstClr val="black"/>
              </a:solidFill>
              <a:latin typeface="Arial" pitchFamily="34" charset="0"/>
              <a:cs typeface="Arial" pitchFamily="34" charset="0"/>
            </a:endParaRPr>
          </a:p>
        </p:txBody>
      </p:sp>
      <p:sp>
        <p:nvSpPr>
          <p:cNvPr id="27" name="Text Box 26"/>
          <p:cNvSpPr txBox="1">
            <a:spLocks noChangeArrowheads="1"/>
          </p:cNvSpPr>
          <p:nvPr/>
        </p:nvSpPr>
        <p:spPr bwMode="auto">
          <a:xfrm>
            <a:off x="5838825" y="4032250"/>
            <a:ext cx="990600" cy="409575"/>
          </a:xfrm>
          <a:prstGeom prst="rect">
            <a:avLst/>
          </a:prstGeom>
          <a:solidFill>
            <a:schemeClr val="accent3">
              <a:lumMod val="60000"/>
              <a:lumOff val="40000"/>
            </a:schemeClr>
          </a:solidFill>
          <a:ln>
            <a:noFill/>
          </a:ln>
          <a:extLst/>
        </p:spPr>
        <p:txBody>
          <a:bodyPr vert="horz" wrap="square" lIns="91440" tIns="45720" rIns="91440" bIns="45720" numCol="1" anchor="t" anchorCtr="0" compatLnSpc="1">
            <a:prstTxWarp prst="textNoShape">
              <a:avLst/>
            </a:prstTxWarp>
          </a:bodyPr>
          <a:lstStyle/>
          <a:p>
            <a:pPr algn="ctr" fontAlgn="base">
              <a:spcBef>
                <a:spcPct val="0"/>
              </a:spcBef>
              <a:spcAft>
                <a:spcPct val="0"/>
              </a:spcAft>
            </a:pPr>
            <a:r>
              <a:rPr lang="en-US" altLang="en-US" sz="1100" b="1" dirty="0" smtClean="0">
                <a:solidFill>
                  <a:prstClr val="black"/>
                </a:solidFill>
                <a:latin typeface="Calibri" pitchFamily="34" charset="0"/>
                <a:ea typeface="Calibri" pitchFamily="34" charset="0"/>
                <a:cs typeface="Times New Roman" pitchFamily="18" charset="0"/>
              </a:rPr>
              <a:t>Nursing Facilities</a:t>
            </a:r>
            <a:endParaRPr lang="en-US" altLang="en-US" dirty="0" smtClean="0">
              <a:solidFill>
                <a:prstClr val="black"/>
              </a:solidFill>
              <a:latin typeface="Arial" pitchFamily="34" charset="0"/>
              <a:cs typeface="Arial" pitchFamily="34" charset="0"/>
            </a:endParaRPr>
          </a:p>
        </p:txBody>
      </p:sp>
      <p:sp>
        <p:nvSpPr>
          <p:cNvPr id="28" name="Text Box 31"/>
          <p:cNvSpPr txBox="1">
            <a:spLocks noChangeArrowheads="1"/>
          </p:cNvSpPr>
          <p:nvPr/>
        </p:nvSpPr>
        <p:spPr bwMode="auto">
          <a:xfrm>
            <a:off x="3455988" y="2146301"/>
            <a:ext cx="2378075" cy="1682750"/>
          </a:xfrm>
          <a:prstGeom prst="rect">
            <a:avLst/>
          </a:prstGeom>
          <a:solidFill>
            <a:srgbClr val="D5F0FE"/>
          </a:solidFill>
          <a:ln>
            <a:noFill/>
          </a:ln>
          <a:extLs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fontAlgn="base">
              <a:spcBef>
                <a:spcPct val="0"/>
              </a:spcBef>
              <a:spcAft>
                <a:spcPct val="0"/>
              </a:spcAft>
            </a:pPr>
            <a:r>
              <a:rPr lang="en-US" altLang="en-US" sz="1400" b="1" i="1" u="sng" dirty="0" smtClean="0">
                <a:solidFill>
                  <a:prstClr val="black"/>
                </a:solidFill>
                <a:latin typeface="Arial Rounded MT Bold" pitchFamily="34" charset="0"/>
                <a:ea typeface="Calibri" pitchFamily="34" charset="0"/>
                <a:cs typeface="Times New Roman" pitchFamily="18" charset="0"/>
              </a:rPr>
              <a:t>ADRC Member Agencies</a:t>
            </a:r>
            <a:endParaRPr lang="en-US" altLang="en-US" sz="1400" dirty="0" smtClean="0">
              <a:solidFill>
                <a:prstClr val="black"/>
              </a:solidFill>
              <a:latin typeface="Arial" pitchFamily="34" charset="0"/>
              <a:cs typeface="Arial" pitchFamily="34" charset="0"/>
            </a:endParaRPr>
          </a:p>
          <a:p>
            <a:pPr algn="ctr" eaLnBrk="0" fontAlgn="base" hangingPunct="0">
              <a:lnSpc>
                <a:spcPct val="150000"/>
              </a:lnSpc>
              <a:spcBef>
                <a:spcPct val="0"/>
              </a:spcBef>
              <a:spcAft>
                <a:spcPct val="0"/>
              </a:spcAft>
            </a:pPr>
            <a:r>
              <a:rPr lang="en-US" altLang="en-US" sz="1100" b="1" dirty="0" smtClean="0">
                <a:solidFill>
                  <a:prstClr val="black"/>
                </a:solidFill>
                <a:latin typeface="Calibri" pitchFamily="34" charset="0"/>
                <a:ea typeface="Calibri" pitchFamily="34" charset="0"/>
                <a:cs typeface="Times New Roman" pitchFamily="18" charset="0"/>
              </a:rPr>
              <a:t>At a minimum include:</a:t>
            </a:r>
            <a:endParaRPr lang="en-US" altLang="en-US" sz="700" b="1" dirty="0" smtClean="0">
              <a:solidFill>
                <a:prstClr val="black"/>
              </a:solidFill>
              <a:latin typeface="Arial" pitchFamily="34" charset="0"/>
              <a:cs typeface="Arial" pitchFamily="34" charset="0"/>
            </a:endParaRPr>
          </a:p>
          <a:p>
            <a:pPr algn="ctr" eaLnBrk="0" fontAlgn="base" hangingPunct="0">
              <a:lnSpc>
                <a:spcPct val="150000"/>
              </a:lnSpc>
              <a:spcBef>
                <a:spcPct val="0"/>
              </a:spcBef>
              <a:spcAft>
                <a:spcPct val="0"/>
              </a:spcAft>
            </a:pPr>
            <a:r>
              <a:rPr lang="en-US" altLang="en-US" sz="1100" b="1" dirty="0" smtClean="0">
                <a:solidFill>
                  <a:prstClr val="black"/>
                </a:solidFill>
                <a:latin typeface="Calibri" pitchFamily="34" charset="0"/>
                <a:ea typeface="Calibri" pitchFamily="34" charset="0"/>
                <a:cs typeface="Times New Roman" pitchFamily="18" charset="0"/>
              </a:rPr>
              <a:t>Independent Living Centers (ILCs)</a:t>
            </a:r>
            <a:endParaRPr lang="en-US" altLang="en-US" sz="700" b="1" dirty="0" smtClean="0">
              <a:solidFill>
                <a:prstClr val="black"/>
              </a:solidFill>
              <a:latin typeface="Arial" pitchFamily="34" charset="0"/>
              <a:cs typeface="Arial" pitchFamily="34" charset="0"/>
            </a:endParaRPr>
          </a:p>
          <a:p>
            <a:pPr algn="ctr" eaLnBrk="0" fontAlgn="base" hangingPunct="0">
              <a:lnSpc>
                <a:spcPct val="150000"/>
              </a:lnSpc>
              <a:spcBef>
                <a:spcPct val="0"/>
              </a:spcBef>
              <a:spcAft>
                <a:spcPct val="0"/>
              </a:spcAft>
            </a:pPr>
            <a:r>
              <a:rPr lang="en-US" altLang="en-US" sz="1100" b="1" dirty="0" smtClean="0">
                <a:solidFill>
                  <a:prstClr val="black"/>
                </a:solidFill>
                <a:latin typeface="Calibri" pitchFamily="34" charset="0"/>
                <a:ea typeface="Calibri" pitchFamily="34" charset="0"/>
                <a:cs typeface="Times New Roman" pitchFamily="18" charset="0"/>
              </a:rPr>
              <a:t>Aging Services Access Points (ASAPs)</a:t>
            </a:r>
            <a:endParaRPr lang="en-US" altLang="en-US" sz="700" b="1" dirty="0" smtClean="0">
              <a:solidFill>
                <a:prstClr val="black"/>
              </a:solidFill>
              <a:latin typeface="Arial" pitchFamily="34" charset="0"/>
              <a:cs typeface="Arial" pitchFamily="34" charset="0"/>
            </a:endParaRPr>
          </a:p>
          <a:p>
            <a:pPr algn="ctr" eaLnBrk="0" fontAlgn="base" hangingPunct="0">
              <a:lnSpc>
                <a:spcPct val="150000"/>
              </a:lnSpc>
              <a:spcBef>
                <a:spcPct val="0"/>
              </a:spcBef>
              <a:spcAft>
                <a:spcPct val="0"/>
              </a:spcAft>
            </a:pPr>
            <a:r>
              <a:rPr lang="en-US" altLang="en-US" sz="1100" b="1" dirty="0" smtClean="0">
                <a:solidFill>
                  <a:prstClr val="black"/>
                </a:solidFill>
                <a:latin typeface="Calibri" pitchFamily="34" charset="0"/>
                <a:ea typeface="Calibri" pitchFamily="34" charset="0"/>
                <a:cs typeface="Times New Roman" pitchFamily="18" charset="0"/>
              </a:rPr>
              <a:t>Area Agencies on Aging (AAAs)</a:t>
            </a:r>
            <a:endParaRPr lang="en-US" altLang="en-US" sz="700" b="1" dirty="0" smtClean="0">
              <a:solidFill>
                <a:prstClr val="black"/>
              </a:solidFill>
              <a:latin typeface="Arial" pitchFamily="34" charset="0"/>
              <a:cs typeface="Arial" pitchFamily="34" charset="0"/>
            </a:endParaRPr>
          </a:p>
          <a:p>
            <a:pPr algn="ctr" eaLnBrk="0" fontAlgn="base" hangingPunct="0">
              <a:lnSpc>
                <a:spcPct val="150000"/>
              </a:lnSpc>
              <a:spcBef>
                <a:spcPct val="0"/>
              </a:spcBef>
              <a:spcAft>
                <a:spcPct val="0"/>
              </a:spcAft>
            </a:pPr>
            <a:r>
              <a:rPr lang="en-US" altLang="en-US" sz="1000" b="1" i="1" dirty="0" smtClean="0">
                <a:solidFill>
                  <a:prstClr val="black"/>
                </a:solidFill>
                <a:latin typeface="Calibri" pitchFamily="34" charset="0"/>
                <a:ea typeface="Calibri" pitchFamily="34" charset="0"/>
                <a:cs typeface="Times New Roman" pitchFamily="18" charset="0"/>
              </a:rPr>
              <a:t>Each ADRC may include other member agencies based on their unique region.</a:t>
            </a:r>
            <a:endParaRPr lang="en-US" altLang="en-US" sz="700" b="1" dirty="0" smtClean="0">
              <a:solidFill>
                <a:prstClr val="black"/>
              </a:solidFill>
              <a:latin typeface="Arial" pitchFamily="34" charset="0"/>
              <a:cs typeface="Arial" pitchFamily="34" charset="0"/>
            </a:endParaRPr>
          </a:p>
          <a:p>
            <a:pPr eaLnBrk="0" fontAlgn="base" hangingPunct="0">
              <a:spcBef>
                <a:spcPct val="0"/>
              </a:spcBef>
              <a:spcAft>
                <a:spcPct val="0"/>
              </a:spcAft>
            </a:pPr>
            <a:endParaRPr lang="en-US" altLang="en-US" b="1" dirty="0" smtClean="0">
              <a:solidFill>
                <a:prstClr val="black"/>
              </a:solidFill>
              <a:latin typeface="Arial" pitchFamily="34" charset="0"/>
              <a:cs typeface="Arial" pitchFamily="34" charset="0"/>
            </a:endParaRPr>
          </a:p>
        </p:txBody>
      </p:sp>
      <p:sp>
        <p:nvSpPr>
          <p:cNvPr id="29" name="Text Box 32"/>
          <p:cNvSpPr txBox="1">
            <a:spLocks noChangeArrowheads="1"/>
          </p:cNvSpPr>
          <p:nvPr/>
        </p:nvSpPr>
        <p:spPr bwMode="auto">
          <a:xfrm>
            <a:off x="2996566" y="1"/>
            <a:ext cx="2945278" cy="815074"/>
          </a:xfrm>
          <a:prstGeom prst="rect">
            <a:avLst/>
          </a:prstGeom>
          <a:solidFill>
            <a:srgbClr val="FFCCFF"/>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r>
              <a:rPr lang="en-US" sz="1600" b="1" i="1" dirty="0" smtClean="0">
                <a:latin typeface="Verdana" panose="020B0604030504040204" pitchFamily="34" charset="0"/>
                <a:ea typeface="Verdana" panose="020B0604030504040204" pitchFamily="34" charset="0"/>
                <a:cs typeface="Verdana" panose="020B0604030504040204" pitchFamily="34" charset="0"/>
              </a:rPr>
              <a:t>Who is served?</a:t>
            </a:r>
          </a:p>
          <a:p>
            <a:pPr algn="ctr"/>
            <a:r>
              <a:rPr lang="en-US" sz="1600" b="1" i="1" dirty="0" smtClean="0">
                <a:latin typeface="Verdana" panose="020B0604030504040204" pitchFamily="34" charset="0"/>
                <a:ea typeface="Verdana" panose="020B0604030504040204" pitchFamily="34" charset="0"/>
                <a:cs typeface="Verdana" panose="020B0604030504040204" pitchFamily="34" charset="0"/>
              </a:rPr>
              <a:t>all </a:t>
            </a:r>
            <a:r>
              <a:rPr lang="en-US" sz="1600" dirty="0">
                <a:latin typeface="Verdana" panose="020B0604030504040204" pitchFamily="34" charset="0"/>
                <a:ea typeface="Verdana" panose="020B0604030504040204" pitchFamily="34" charset="0"/>
                <a:cs typeface="Verdana" panose="020B0604030504040204" pitchFamily="34" charset="0"/>
              </a:rPr>
              <a:t>populations and</a:t>
            </a:r>
          </a:p>
          <a:p>
            <a:pPr algn="ctr"/>
            <a:r>
              <a:rPr lang="en-US" sz="1600" dirty="0">
                <a:latin typeface="Verdana" panose="020B0604030504040204" pitchFamily="34" charset="0"/>
                <a:ea typeface="Verdana" panose="020B0604030504040204" pitchFamily="34" charset="0"/>
                <a:cs typeface="Verdana" panose="020B0604030504040204" pitchFamily="34" charset="0"/>
              </a:rPr>
              <a:t> </a:t>
            </a:r>
            <a:r>
              <a:rPr lang="en-US" sz="1600" b="1" i="1" dirty="0">
                <a:latin typeface="Verdana" panose="020B0604030504040204" pitchFamily="34" charset="0"/>
                <a:ea typeface="Verdana" panose="020B0604030504040204" pitchFamily="34" charset="0"/>
                <a:cs typeface="Verdana" panose="020B0604030504040204" pitchFamily="34" charset="0"/>
              </a:rPr>
              <a:t>all </a:t>
            </a:r>
            <a:r>
              <a:rPr lang="en-US" sz="1600" dirty="0">
                <a:latin typeface="Verdana" panose="020B0604030504040204" pitchFamily="34" charset="0"/>
                <a:ea typeface="Verdana" panose="020B0604030504040204" pitchFamily="34" charset="0"/>
                <a:cs typeface="Verdana" panose="020B0604030504040204" pitchFamily="34" charset="0"/>
              </a:rPr>
              <a:t>payers</a:t>
            </a:r>
          </a:p>
        </p:txBody>
      </p:sp>
      <p:sp>
        <p:nvSpPr>
          <p:cNvPr id="30" name="Text Box 34"/>
          <p:cNvSpPr txBox="1">
            <a:spLocks noChangeArrowheads="1"/>
          </p:cNvSpPr>
          <p:nvPr/>
        </p:nvSpPr>
        <p:spPr bwMode="auto">
          <a:xfrm>
            <a:off x="3197223" y="5549583"/>
            <a:ext cx="3136901" cy="927417"/>
          </a:xfrm>
          <a:prstGeom prst="rect">
            <a:avLst/>
          </a:prstGeom>
          <a:solidFill>
            <a:srgbClr val="FFCCFF"/>
          </a:solidFill>
          <a:ln w="6350">
            <a:solidFill>
              <a:schemeClr val="accent1"/>
            </a:solidFill>
            <a:miter lim="800000"/>
            <a:headEnd/>
            <a:tailEnd/>
          </a:ln>
          <a:effectLst>
            <a:glow rad="127000">
              <a:schemeClr val="bg2">
                <a:lumMod val="90000"/>
              </a:schemeClr>
            </a:glow>
          </a:effectLst>
        </p:spPr>
        <p:txBody>
          <a:bodyPr vert="horz" wrap="square" lIns="91440" tIns="45720" rIns="91440" bIns="45720" numCol="1" anchor="t" anchorCtr="0" compatLnSpc="1">
            <a:prstTxWarp prst="textNoShape">
              <a:avLst/>
            </a:prstTxWarp>
          </a:bodyPr>
          <a:lstStyle/>
          <a:p>
            <a:pPr algn="ctr">
              <a:lnSpc>
                <a:spcPct val="150000"/>
              </a:lnSpc>
            </a:pPr>
            <a:r>
              <a:rPr lang="en-US" altLang="en-US" sz="1000" b="1" i="1" dirty="0">
                <a:solidFill>
                  <a:srgbClr val="000000"/>
                </a:solidFill>
                <a:latin typeface="Arial Black" panose="020B0A04020102020204" pitchFamily="34" charset="0"/>
              </a:rPr>
              <a:t>Individuals with disabilities across the lifespan, people 60 and over, of all incomes </a:t>
            </a:r>
          </a:p>
        </p:txBody>
      </p:sp>
      <p:sp>
        <p:nvSpPr>
          <p:cNvPr id="31" name="Text Box 35"/>
          <p:cNvSpPr txBox="1">
            <a:spLocks noChangeArrowheads="1"/>
          </p:cNvSpPr>
          <p:nvPr/>
        </p:nvSpPr>
        <p:spPr bwMode="auto">
          <a:xfrm>
            <a:off x="1371599" y="5298917"/>
            <a:ext cx="1825625" cy="501332"/>
          </a:xfrm>
          <a:prstGeom prst="rect">
            <a:avLst/>
          </a:prstGeom>
          <a:solidFill>
            <a:srgbClr val="FFCCFF"/>
          </a:solidFill>
          <a:ln w="6350">
            <a:solidFill>
              <a:schemeClr val="accent1"/>
            </a:solidFill>
            <a:miter lim="800000"/>
            <a:headEnd/>
            <a:tailEnd/>
          </a:ln>
          <a:effectLst>
            <a:glow rad="63500">
              <a:schemeClr val="accent2">
                <a:satMod val="175000"/>
                <a:alpha val="40000"/>
              </a:schemeClr>
            </a:glow>
          </a:effectLst>
        </p:spPr>
        <p:txBody>
          <a:bodyPr vert="horz" wrap="square" lIns="91440" tIns="45720" rIns="91440" bIns="45720" numCol="1" anchor="t" anchorCtr="0" compatLnSpc="1">
            <a:prstTxWarp prst="textNoShape">
              <a:avLst/>
            </a:prstTxWarp>
          </a:bodyPr>
          <a:lstStyle/>
          <a:p>
            <a:pPr algn="ctr" fontAlgn="base">
              <a:spcBef>
                <a:spcPct val="0"/>
              </a:spcBef>
              <a:spcAft>
                <a:spcPct val="0"/>
              </a:spcAft>
            </a:pPr>
            <a:r>
              <a:rPr lang="en-US" altLang="en-US" sz="1000" b="1" i="1" dirty="0" smtClean="0">
                <a:solidFill>
                  <a:prstClr val="black"/>
                </a:solidFill>
                <a:latin typeface="Arial Black" pitchFamily="34" charset="0"/>
                <a:ea typeface="Calibri" pitchFamily="34" charset="0"/>
                <a:cs typeface="Times New Roman" pitchFamily="18" charset="0"/>
              </a:rPr>
              <a:t>Individuals planning for their future long terms needs</a:t>
            </a:r>
            <a:endParaRPr lang="en-US" altLang="en-US" dirty="0" smtClean="0">
              <a:solidFill>
                <a:prstClr val="black"/>
              </a:solidFill>
              <a:latin typeface="Arial" pitchFamily="34" charset="0"/>
              <a:cs typeface="Arial" pitchFamily="34" charset="0"/>
            </a:endParaRPr>
          </a:p>
        </p:txBody>
      </p:sp>
      <p:sp>
        <p:nvSpPr>
          <p:cNvPr id="32" name="Text Box 39"/>
          <p:cNvSpPr txBox="1">
            <a:spLocks noChangeArrowheads="1"/>
          </p:cNvSpPr>
          <p:nvPr/>
        </p:nvSpPr>
        <p:spPr bwMode="auto">
          <a:xfrm>
            <a:off x="993775" y="2703513"/>
            <a:ext cx="1828800"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0" tIns="0" rIns="91440" bIns="0" numCol="1" anchor="t" anchorCtr="0" compatLnSpc="1">
            <a:prstTxWarp prst="textNoShape">
              <a:avLst/>
            </a:prstTxWarp>
          </a:bodyPr>
          <a:lstStyle/>
          <a:p>
            <a:pPr fontAlgn="base">
              <a:spcBef>
                <a:spcPct val="0"/>
              </a:spcBef>
              <a:spcAft>
                <a:spcPct val="0"/>
              </a:spcAft>
            </a:pPr>
            <a:r>
              <a:rPr lang="en-US" altLang="en-US" sz="1100" b="1" dirty="0" smtClean="0">
                <a:solidFill>
                  <a:prstClr val="black"/>
                </a:solidFill>
                <a:latin typeface="Calibri" pitchFamily="34" charset="0"/>
                <a:ea typeface="Calibri" pitchFamily="34" charset="0"/>
                <a:cs typeface="Times New Roman" pitchFamily="18" charset="0"/>
              </a:rPr>
              <a:t>Community Health Centers</a:t>
            </a:r>
            <a:endParaRPr lang="en-US" altLang="en-US" dirty="0" smtClean="0">
              <a:solidFill>
                <a:prstClr val="black"/>
              </a:solidFill>
              <a:latin typeface="Arial" pitchFamily="34" charset="0"/>
              <a:cs typeface="Arial" pitchFamily="34" charset="0"/>
            </a:endParaRPr>
          </a:p>
        </p:txBody>
      </p:sp>
      <p:sp>
        <p:nvSpPr>
          <p:cNvPr id="33" name="Text Box 40"/>
          <p:cNvSpPr txBox="1">
            <a:spLocks noChangeArrowheads="1"/>
          </p:cNvSpPr>
          <p:nvPr/>
        </p:nvSpPr>
        <p:spPr bwMode="auto">
          <a:xfrm>
            <a:off x="6827838" y="3756025"/>
            <a:ext cx="1057275" cy="338137"/>
          </a:xfrm>
          <a:prstGeom prst="rect">
            <a:avLst/>
          </a:prstGeom>
          <a:solidFill>
            <a:schemeClr val="accent3">
              <a:lumMod val="60000"/>
              <a:lumOff val="40000"/>
            </a:schemeClr>
          </a:solidFill>
          <a:ln>
            <a:noFill/>
          </a:ln>
          <a:extLst/>
        </p:spPr>
        <p:txBody>
          <a:bodyPr vert="horz" wrap="square" lIns="91440" tIns="45720" rIns="91440" bIns="45720" numCol="1" anchor="t" anchorCtr="0" compatLnSpc="1">
            <a:prstTxWarp prst="textNoShape">
              <a:avLst/>
            </a:prstTxWarp>
          </a:bodyPr>
          <a:lstStyle/>
          <a:p>
            <a:pPr algn="ctr" fontAlgn="base">
              <a:spcBef>
                <a:spcPct val="0"/>
              </a:spcBef>
              <a:spcAft>
                <a:spcPct val="0"/>
              </a:spcAft>
            </a:pPr>
            <a:r>
              <a:rPr lang="en-US" altLang="en-US" sz="1000" b="1" dirty="0" smtClean="0">
                <a:solidFill>
                  <a:prstClr val="black"/>
                </a:solidFill>
                <a:latin typeface="Calibri" pitchFamily="34" charset="0"/>
                <a:ea typeface="Calibri" pitchFamily="34" charset="0"/>
                <a:cs typeface="Times New Roman" pitchFamily="18" charset="0"/>
              </a:rPr>
              <a:t>State</a:t>
            </a:r>
            <a:r>
              <a:rPr lang="en-US" altLang="en-US" sz="1100" b="1" dirty="0" smtClean="0">
                <a:solidFill>
                  <a:prstClr val="black"/>
                </a:solidFill>
                <a:latin typeface="Calibri" pitchFamily="34" charset="0"/>
                <a:ea typeface="Calibri" pitchFamily="34" charset="0"/>
                <a:cs typeface="Times New Roman" pitchFamily="18" charset="0"/>
              </a:rPr>
              <a:t> Agencies</a:t>
            </a:r>
            <a:endParaRPr lang="en-US" altLang="en-US" dirty="0" smtClean="0">
              <a:solidFill>
                <a:prstClr val="black"/>
              </a:solidFill>
              <a:latin typeface="Arial" pitchFamily="34" charset="0"/>
              <a:cs typeface="Arial" pitchFamily="34" charset="0"/>
            </a:endParaRPr>
          </a:p>
        </p:txBody>
      </p:sp>
      <p:sp>
        <p:nvSpPr>
          <p:cNvPr id="35" name="Text Box 4"/>
          <p:cNvSpPr txBox="1">
            <a:spLocks noChangeArrowheads="1"/>
          </p:cNvSpPr>
          <p:nvPr/>
        </p:nvSpPr>
        <p:spPr bwMode="auto">
          <a:xfrm>
            <a:off x="5578475" y="1411288"/>
            <a:ext cx="1047750" cy="500062"/>
          </a:xfrm>
          <a:prstGeom prst="rect">
            <a:avLst/>
          </a:prstGeom>
          <a:solidFill>
            <a:schemeClr val="accent3">
              <a:lumMod val="60000"/>
              <a:lumOff val="40000"/>
            </a:schemeClr>
          </a:solidFill>
          <a:ln>
            <a:noFill/>
          </a:ln>
          <a:extLst/>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en-US" altLang="en-US" sz="1100" b="1" dirty="0" smtClean="0">
                <a:solidFill>
                  <a:prstClr val="black"/>
                </a:solidFill>
                <a:latin typeface="Calibri" pitchFamily="34" charset="0"/>
                <a:ea typeface="Calibri" pitchFamily="34" charset="0"/>
                <a:cs typeface="Times New Roman" pitchFamily="18" charset="0"/>
              </a:rPr>
              <a:t>DD/ID Organizations</a:t>
            </a:r>
            <a:endParaRPr lang="en-US" altLang="en-US" dirty="0" smtClean="0">
              <a:solidFill>
                <a:prstClr val="black"/>
              </a:solidFill>
              <a:latin typeface="Arial" pitchFamily="34" charset="0"/>
              <a:cs typeface="Arial" pitchFamily="34" charset="0"/>
            </a:endParaRPr>
          </a:p>
        </p:txBody>
      </p:sp>
      <p:sp>
        <p:nvSpPr>
          <p:cNvPr id="36" name="Text Box 6"/>
          <p:cNvSpPr txBox="1">
            <a:spLocks noChangeArrowheads="1"/>
          </p:cNvSpPr>
          <p:nvPr/>
        </p:nvSpPr>
        <p:spPr bwMode="auto">
          <a:xfrm>
            <a:off x="741363" y="2998788"/>
            <a:ext cx="1190625" cy="441325"/>
          </a:xfrm>
          <a:prstGeom prst="rect">
            <a:avLst/>
          </a:prstGeom>
          <a:solidFill>
            <a:schemeClr val="accent3">
              <a:lumMod val="60000"/>
              <a:lumOff val="40000"/>
            </a:schemeClr>
          </a:solidFill>
          <a:ln>
            <a:noFill/>
          </a:ln>
          <a:extLst/>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en-US" altLang="en-US" sz="1100" b="1" dirty="0" smtClean="0">
                <a:solidFill>
                  <a:prstClr val="black"/>
                </a:solidFill>
                <a:latin typeface="Calibri" pitchFamily="34" charset="0"/>
                <a:ea typeface="Calibri" pitchFamily="34" charset="0"/>
                <a:cs typeface="Times New Roman" pitchFamily="18" charset="0"/>
              </a:rPr>
              <a:t>Behavioral Health Providers</a:t>
            </a:r>
            <a:endParaRPr lang="en-US" altLang="en-US" dirty="0" smtClean="0">
              <a:solidFill>
                <a:prstClr val="black"/>
              </a:solidFill>
              <a:latin typeface="Arial" pitchFamily="34" charset="0"/>
              <a:cs typeface="Arial" pitchFamily="34" charset="0"/>
            </a:endParaRPr>
          </a:p>
        </p:txBody>
      </p:sp>
      <p:sp>
        <p:nvSpPr>
          <p:cNvPr id="37" name="Text Box 7"/>
          <p:cNvSpPr txBox="1">
            <a:spLocks noChangeArrowheads="1"/>
          </p:cNvSpPr>
          <p:nvPr/>
        </p:nvSpPr>
        <p:spPr bwMode="auto">
          <a:xfrm>
            <a:off x="7416801" y="2190751"/>
            <a:ext cx="945356" cy="373062"/>
          </a:xfrm>
          <a:prstGeom prst="rect">
            <a:avLst/>
          </a:prstGeom>
          <a:solidFill>
            <a:schemeClr val="accent3">
              <a:lumMod val="60000"/>
              <a:lumOff val="40000"/>
            </a:schemeClr>
          </a:solidFill>
          <a:ln>
            <a:noFill/>
          </a:ln>
          <a:extLst/>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en-US" altLang="en-US" sz="1100" b="1" dirty="0" smtClean="0">
                <a:solidFill>
                  <a:prstClr val="black"/>
                </a:solidFill>
                <a:latin typeface="Calibri" pitchFamily="34" charset="0"/>
                <a:ea typeface="Calibri" pitchFamily="34" charset="0"/>
                <a:cs typeface="Times New Roman" pitchFamily="18" charset="0"/>
              </a:rPr>
              <a:t>Housing Entities</a:t>
            </a:r>
            <a:endParaRPr lang="en-US" altLang="en-US" dirty="0" smtClean="0">
              <a:solidFill>
                <a:prstClr val="black"/>
              </a:solidFill>
              <a:latin typeface="Arial" pitchFamily="34" charset="0"/>
              <a:cs typeface="Arial" pitchFamily="34" charset="0"/>
            </a:endParaRPr>
          </a:p>
        </p:txBody>
      </p:sp>
      <p:sp>
        <p:nvSpPr>
          <p:cNvPr id="40" name="Rectangle 3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solidFill>
                <a:prstClr val="black"/>
              </a:solidFill>
            </a:endParaRPr>
          </a:p>
        </p:txBody>
      </p:sp>
      <p:sp>
        <p:nvSpPr>
          <p:cNvPr id="2" name="TextBox 1"/>
          <p:cNvSpPr txBox="1"/>
          <p:nvPr/>
        </p:nvSpPr>
        <p:spPr>
          <a:xfrm>
            <a:off x="2113281" y="2287943"/>
            <a:ext cx="838199" cy="246221"/>
          </a:xfrm>
          <a:prstGeom prst="rect">
            <a:avLst/>
          </a:prstGeom>
          <a:noFill/>
        </p:spPr>
        <p:txBody>
          <a:bodyPr wrap="square" rtlCol="0">
            <a:spAutoFit/>
          </a:bodyPr>
          <a:lstStyle/>
          <a:p>
            <a:r>
              <a:rPr lang="en-US" sz="1000" b="1" dirty="0" smtClean="0">
                <a:solidFill>
                  <a:prstClr val="black"/>
                </a:solidFill>
                <a:latin typeface="Calibri" panose="020F0502020204030204" pitchFamily="34" charset="0"/>
              </a:rPr>
              <a:t>VNA</a:t>
            </a:r>
            <a:endParaRPr lang="en-US" sz="1000" b="1" dirty="0">
              <a:solidFill>
                <a:prstClr val="black"/>
              </a:solidFill>
              <a:latin typeface="Calibri" panose="020F0502020204030204" pitchFamily="34" charset="0"/>
            </a:endParaRPr>
          </a:p>
        </p:txBody>
      </p:sp>
      <p:sp>
        <p:nvSpPr>
          <p:cNvPr id="3" name="TextBox 2"/>
          <p:cNvSpPr txBox="1"/>
          <p:nvPr/>
        </p:nvSpPr>
        <p:spPr>
          <a:xfrm>
            <a:off x="1143000" y="2008323"/>
            <a:ext cx="685800" cy="400110"/>
          </a:xfrm>
          <a:prstGeom prst="rect">
            <a:avLst/>
          </a:prstGeom>
          <a:noFill/>
        </p:spPr>
        <p:txBody>
          <a:bodyPr wrap="square" rtlCol="0">
            <a:spAutoFit/>
          </a:bodyPr>
          <a:lstStyle/>
          <a:p>
            <a:r>
              <a:rPr lang="en-US" sz="1000" b="1" dirty="0" smtClean="0">
                <a:solidFill>
                  <a:prstClr val="black"/>
                </a:solidFill>
                <a:latin typeface="Calibri" panose="020F0502020204030204" pitchFamily="34" charset="0"/>
              </a:rPr>
              <a:t>Legal Services</a:t>
            </a:r>
            <a:endParaRPr lang="en-US" sz="1000" b="1" dirty="0">
              <a:solidFill>
                <a:prstClr val="black"/>
              </a:solidFill>
              <a:latin typeface="Calibri" panose="020F0502020204030204" pitchFamily="34" charset="0"/>
            </a:endParaRPr>
          </a:p>
        </p:txBody>
      </p:sp>
      <p:sp>
        <p:nvSpPr>
          <p:cNvPr id="19" name="TextBox 18"/>
          <p:cNvSpPr txBox="1"/>
          <p:nvPr/>
        </p:nvSpPr>
        <p:spPr>
          <a:xfrm>
            <a:off x="1828800" y="3064589"/>
            <a:ext cx="758825" cy="246221"/>
          </a:xfrm>
          <a:prstGeom prst="rect">
            <a:avLst/>
          </a:prstGeom>
          <a:noFill/>
        </p:spPr>
        <p:txBody>
          <a:bodyPr wrap="square" rtlCol="0">
            <a:spAutoFit/>
          </a:bodyPr>
          <a:lstStyle/>
          <a:p>
            <a:r>
              <a:rPr lang="en-US" sz="1000" b="1" dirty="0" smtClean="0">
                <a:solidFill>
                  <a:prstClr val="black"/>
                </a:solidFill>
                <a:latin typeface="Calibri" panose="020F0502020204030204" pitchFamily="34" charset="0"/>
              </a:rPr>
              <a:t>Mass</a:t>
            </a:r>
            <a:r>
              <a:rPr lang="en-US" sz="1000" b="1" i="1" dirty="0" smtClean="0">
                <a:solidFill>
                  <a:prstClr val="black"/>
                </a:solidFill>
                <a:latin typeface="Calibri" panose="020F0502020204030204" pitchFamily="34" charset="0"/>
              </a:rPr>
              <a:t>2-1-1</a:t>
            </a:r>
            <a:endParaRPr lang="en-US" sz="1000" b="1" dirty="0">
              <a:solidFill>
                <a:prstClr val="black"/>
              </a:solidFill>
              <a:latin typeface="Calibri" panose="020F0502020204030204" pitchFamily="34" charset="0"/>
            </a:endParaRPr>
          </a:p>
        </p:txBody>
      </p:sp>
      <p:sp>
        <p:nvSpPr>
          <p:cNvPr id="34" name="TextBox 33"/>
          <p:cNvSpPr txBox="1"/>
          <p:nvPr/>
        </p:nvSpPr>
        <p:spPr>
          <a:xfrm>
            <a:off x="3731896" y="4285218"/>
            <a:ext cx="648652" cy="246221"/>
          </a:xfrm>
          <a:prstGeom prst="rect">
            <a:avLst/>
          </a:prstGeom>
          <a:noFill/>
        </p:spPr>
        <p:txBody>
          <a:bodyPr wrap="square" rtlCol="0">
            <a:spAutoFit/>
          </a:bodyPr>
          <a:lstStyle/>
          <a:p>
            <a:r>
              <a:rPr lang="en-US" sz="1000" b="1" dirty="0" smtClean="0">
                <a:solidFill>
                  <a:prstClr val="black"/>
                </a:solidFill>
                <a:latin typeface="Calibri" panose="020F0502020204030204" pitchFamily="34" charset="0"/>
              </a:rPr>
              <a:t>MADIL</a:t>
            </a:r>
            <a:endParaRPr lang="en-US" sz="1000" b="1" dirty="0">
              <a:solidFill>
                <a:prstClr val="black"/>
              </a:solidFill>
              <a:latin typeface="Calibri" panose="020F0502020204030204" pitchFamily="34" charset="0"/>
            </a:endParaRPr>
          </a:p>
        </p:txBody>
      </p:sp>
      <p:sp>
        <p:nvSpPr>
          <p:cNvPr id="41" name="TextBox 40"/>
          <p:cNvSpPr txBox="1"/>
          <p:nvPr/>
        </p:nvSpPr>
        <p:spPr>
          <a:xfrm>
            <a:off x="6172199" y="1163717"/>
            <a:ext cx="990601" cy="246221"/>
          </a:xfrm>
          <a:prstGeom prst="rect">
            <a:avLst/>
          </a:prstGeom>
          <a:noFill/>
        </p:spPr>
        <p:txBody>
          <a:bodyPr wrap="square" rtlCol="0">
            <a:spAutoFit/>
          </a:bodyPr>
          <a:lstStyle/>
          <a:p>
            <a:r>
              <a:rPr lang="en-US" sz="1000" b="1" dirty="0" smtClean="0">
                <a:solidFill>
                  <a:prstClr val="black"/>
                </a:solidFill>
                <a:latin typeface="Calibri" panose="020F0502020204030204" pitchFamily="34" charset="0"/>
              </a:rPr>
              <a:t>1-800 Age Info</a:t>
            </a:r>
            <a:endParaRPr lang="en-US" sz="1000" b="1" dirty="0">
              <a:solidFill>
                <a:prstClr val="black"/>
              </a:solidFill>
              <a:latin typeface="Calibri" panose="020F0502020204030204" pitchFamily="34" charset="0"/>
            </a:endParaRPr>
          </a:p>
        </p:txBody>
      </p:sp>
      <p:sp>
        <p:nvSpPr>
          <p:cNvPr id="44" name="TextBox 43"/>
          <p:cNvSpPr txBox="1"/>
          <p:nvPr/>
        </p:nvSpPr>
        <p:spPr>
          <a:xfrm>
            <a:off x="6553200" y="1600200"/>
            <a:ext cx="1495426" cy="246221"/>
          </a:xfrm>
          <a:prstGeom prst="rect">
            <a:avLst/>
          </a:prstGeom>
          <a:noFill/>
        </p:spPr>
        <p:txBody>
          <a:bodyPr wrap="square" rtlCol="0">
            <a:spAutoFit/>
          </a:bodyPr>
          <a:lstStyle/>
          <a:p>
            <a:r>
              <a:rPr lang="en-US" sz="1000" b="1" dirty="0" smtClean="0">
                <a:solidFill>
                  <a:prstClr val="black"/>
                </a:solidFill>
                <a:latin typeface="Calibri" panose="020F0502020204030204" pitchFamily="34" charset="0"/>
              </a:rPr>
              <a:t>Geriatric Case Managers</a:t>
            </a:r>
            <a:endParaRPr lang="en-US" sz="1000" b="1" dirty="0">
              <a:solidFill>
                <a:prstClr val="black"/>
              </a:solidFill>
              <a:latin typeface="Calibri" panose="020F0502020204030204" pitchFamily="34" charset="0"/>
            </a:endParaRPr>
          </a:p>
        </p:txBody>
      </p:sp>
      <p:sp>
        <p:nvSpPr>
          <p:cNvPr id="45" name="TextBox 44"/>
          <p:cNvSpPr txBox="1"/>
          <p:nvPr/>
        </p:nvSpPr>
        <p:spPr>
          <a:xfrm>
            <a:off x="4614862" y="4202112"/>
            <a:ext cx="1219201" cy="553998"/>
          </a:xfrm>
          <a:prstGeom prst="rect">
            <a:avLst/>
          </a:prstGeom>
          <a:noFill/>
        </p:spPr>
        <p:txBody>
          <a:bodyPr wrap="square" rtlCol="0">
            <a:spAutoFit/>
          </a:bodyPr>
          <a:lstStyle/>
          <a:p>
            <a:r>
              <a:rPr lang="en-US" sz="1000" b="1" dirty="0" smtClean="0">
                <a:solidFill>
                  <a:prstClr val="black"/>
                </a:solidFill>
                <a:latin typeface="Calibri" panose="020F0502020204030204" pitchFamily="34" charset="0"/>
              </a:rPr>
              <a:t>County, City and Town Government</a:t>
            </a:r>
          </a:p>
          <a:p>
            <a:endParaRPr lang="en-US" sz="1000" b="1" dirty="0">
              <a:solidFill>
                <a:prstClr val="black"/>
              </a:solidFill>
              <a:latin typeface="Calibri" panose="020F0502020204030204" pitchFamily="34" charset="0"/>
            </a:endParaRPr>
          </a:p>
        </p:txBody>
      </p:sp>
      <p:sp>
        <p:nvSpPr>
          <p:cNvPr id="46" name="TextBox 45"/>
          <p:cNvSpPr txBox="1"/>
          <p:nvPr/>
        </p:nvSpPr>
        <p:spPr>
          <a:xfrm>
            <a:off x="1066800" y="3656013"/>
            <a:ext cx="685799" cy="246221"/>
          </a:xfrm>
          <a:prstGeom prst="rect">
            <a:avLst/>
          </a:prstGeom>
          <a:noFill/>
        </p:spPr>
        <p:txBody>
          <a:bodyPr wrap="square" rtlCol="0">
            <a:spAutoFit/>
          </a:bodyPr>
          <a:lstStyle/>
          <a:p>
            <a:r>
              <a:rPr lang="en-US" sz="1000" b="1" dirty="0" smtClean="0">
                <a:solidFill>
                  <a:prstClr val="black"/>
                </a:solidFill>
                <a:latin typeface="Calibri" panose="020F0502020204030204" pitchFamily="34" charset="0"/>
              </a:rPr>
              <a:t>SHINE</a:t>
            </a:r>
            <a:endParaRPr lang="en-US" sz="1000" b="1" dirty="0">
              <a:solidFill>
                <a:prstClr val="black"/>
              </a:solidFill>
              <a:latin typeface="Calibri" panose="020F0502020204030204" pitchFamily="34" charset="0"/>
            </a:endParaRPr>
          </a:p>
        </p:txBody>
      </p:sp>
      <p:sp>
        <p:nvSpPr>
          <p:cNvPr id="47" name="TextBox 46"/>
          <p:cNvSpPr txBox="1"/>
          <p:nvPr/>
        </p:nvSpPr>
        <p:spPr>
          <a:xfrm>
            <a:off x="7885113" y="2524125"/>
            <a:ext cx="954087" cy="553998"/>
          </a:xfrm>
          <a:prstGeom prst="rect">
            <a:avLst/>
          </a:prstGeom>
          <a:noFill/>
        </p:spPr>
        <p:txBody>
          <a:bodyPr wrap="square" rtlCol="0">
            <a:spAutoFit/>
          </a:bodyPr>
          <a:lstStyle/>
          <a:p>
            <a:r>
              <a:rPr lang="en-US" sz="1000" b="1" dirty="0" smtClean="0">
                <a:solidFill>
                  <a:prstClr val="black"/>
                </a:solidFill>
                <a:latin typeface="Calibri" panose="020F0502020204030204" pitchFamily="34" charset="0"/>
              </a:rPr>
              <a:t>Community Action Programs</a:t>
            </a:r>
            <a:endParaRPr lang="en-US" sz="1000" b="1" dirty="0">
              <a:solidFill>
                <a:prstClr val="black"/>
              </a:solidFill>
              <a:latin typeface="Calibri" panose="020F0502020204030204" pitchFamily="34" charset="0"/>
            </a:endParaRPr>
          </a:p>
        </p:txBody>
      </p:sp>
      <p:sp>
        <p:nvSpPr>
          <p:cNvPr id="38" name="TextBox 37"/>
          <p:cNvSpPr txBox="1"/>
          <p:nvPr/>
        </p:nvSpPr>
        <p:spPr>
          <a:xfrm>
            <a:off x="2532381" y="3902234"/>
            <a:ext cx="928370" cy="246221"/>
          </a:xfrm>
          <a:prstGeom prst="rect">
            <a:avLst/>
          </a:prstGeom>
          <a:noFill/>
        </p:spPr>
        <p:txBody>
          <a:bodyPr wrap="square" rtlCol="0">
            <a:spAutoFit/>
          </a:bodyPr>
          <a:lstStyle/>
          <a:p>
            <a:r>
              <a:rPr lang="en-US" sz="1000" b="1" dirty="0" smtClean="0">
                <a:solidFill>
                  <a:prstClr val="black"/>
                </a:solidFill>
                <a:latin typeface="Calibri" panose="020F0502020204030204" pitchFamily="34" charset="0"/>
              </a:rPr>
              <a:t>MassOptions</a:t>
            </a:r>
            <a:endParaRPr lang="en-US" sz="1000" b="1" dirty="0">
              <a:solidFill>
                <a:prstClr val="black"/>
              </a:solidFill>
              <a:latin typeface="Calibri" panose="020F0502020204030204" pitchFamily="34" charset="0"/>
            </a:endParaRPr>
          </a:p>
        </p:txBody>
      </p:sp>
      <p:sp>
        <p:nvSpPr>
          <p:cNvPr id="39" name="TextBox 38"/>
          <p:cNvSpPr txBox="1"/>
          <p:nvPr/>
        </p:nvSpPr>
        <p:spPr>
          <a:xfrm>
            <a:off x="6934200" y="4068128"/>
            <a:ext cx="972820" cy="553998"/>
          </a:xfrm>
          <a:prstGeom prst="rect">
            <a:avLst/>
          </a:prstGeom>
          <a:noFill/>
        </p:spPr>
        <p:txBody>
          <a:bodyPr wrap="square" rtlCol="0">
            <a:spAutoFit/>
          </a:bodyPr>
          <a:lstStyle/>
          <a:p>
            <a:pPr algn="ctr" fontAlgn="base">
              <a:spcBef>
                <a:spcPct val="0"/>
              </a:spcBef>
              <a:spcAft>
                <a:spcPct val="0"/>
              </a:spcAft>
            </a:pPr>
            <a:r>
              <a:rPr lang="en-US" altLang="en-US" sz="1000" b="1" dirty="0" smtClean="0">
                <a:solidFill>
                  <a:prstClr val="black"/>
                </a:solidFill>
                <a:latin typeface="Calibri" pitchFamily="34" charset="0"/>
                <a:ea typeface="Calibri" pitchFamily="34" charset="0"/>
                <a:cs typeface="Times New Roman" pitchFamily="18" charset="0"/>
              </a:rPr>
              <a:t>Community Support Organizations</a:t>
            </a:r>
            <a:endParaRPr lang="en-US" altLang="en-US" sz="1000" dirty="0">
              <a:solidFill>
                <a:prstClr val="black"/>
              </a:solidFill>
              <a:latin typeface="Arial" pitchFamily="34" charset="0"/>
              <a:cs typeface="Arial" pitchFamily="34" charset="0"/>
            </a:endParaRPr>
          </a:p>
        </p:txBody>
      </p:sp>
      <p:sp>
        <p:nvSpPr>
          <p:cNvPr id="42" name="TextBox 41"/>
          <p:cNvSpPr txBox="1"/>
          <p:nvPr/>
        </p:nvSpPr>
        <p:spPr>
          <a:xfrm>
            <a:off x="1938020" y="1915613"/>
            <a:ext cx="1019491" cy="400110"/>
          </a:xfrm>
          <a:prstGeom prst="rect">
            <a:avLst/>
          </a:prstGeom>
          <a:noFill/>
        </p:spPr>
        <p:txBody>
          <a:bodyPr wrap="square" rtlCol="0">
            <a:spAutoFit/>
          </a:bodyPr>
          <a:lstStyle/>
          <a:p>
            <a:r>
              <a:rPr lang="en-US" sz="1000" b="1" dirty="0" smtClean="0">
                <a:solidFill>
                  <a:prstClr val="black"/>
                </a:solidFill>
                <a:latin typeface="Calibri" panose="020F0502020204030204" pitchFamily="34" charset="0"/>
              </a:rPr>
              <a:t>Family Support Organizations</a:t>
            </a:r>
            <a:endParaRPr lang="en-US" sz="1000" b="1" dirty="0">
              <a:solidFill>
                <a:prstClr val="black"/>
              </a:solidFill>
              <a:latin typeface="Calibri" panose="020F0502020204030204" pitchFamily="34" charset="0"/>
            </a:endParaRPr>
          </a:p>
        </p:txBody>
      </p:sp>
      <p:sp>
        <p:nvSpPr>
          <p:cNvPr id="43" name="Left-Right Arrow 42"/>
          <p:cNvSpPr/>
          <p:nvPr/>
        </p:nvSpPr>
        <p:spPr>
          <a:xfrm>
            <a:off x="2524887" y="2887939"/>
            <a:ext cx="608076" cy="137628"/>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49" name="Up-Down Arrow 48"/>
          <p:cNvSpPr/>
          <p:nvPr/>
        </p:nvSpPr>
        <p:spPr>
          <a:xfrm>
            <a:off x="4549776" y="1661319"/>
            <a:ext cx="136524" cy="39477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Left-Right Arrow 49"/>
          <p:cNvSpPr/>
          <p:nvPr/>
        </p:nvSpPr>
        <p:spPr>
          <a:xfrm>
            <a:off x="6040903" y="2780749"/>
            <a:ext cx="608076" cy="137628"/>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Up-Down Arrow 50"/>
          <p:cNvSpPr/>
          <p:nvPr/>
        </p:nvSpPr>
        <p:spPr>
          <a:xfrm>
            <a:off x="4645025" y="3884612"/>
            <a:ext cx="121158" cy="360363"/>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Up-Down Arrow 52"/>
          <p:cNvSpPr/>
          <p:nvPr/>
        </p:nvSpPr>
        <p:spPr>
          <a:xfrm>
            <a:off x="4645025" y="5010151"/>
            <a:ext cx="192087" cy="476249"/>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extBox 47"/>
          <p:cNvSpPr txBox="1"/>
          <p:nvPr/>
        </p:nvSpPr>
        <p:spPr>
          <a:xfrm>
            <a:off x="1908175" y="1339075"/>
            <a:ext cx="1088391" cy="400110"/>
          </a:xfrm>
          <a:prstGeom prst="rect">
            <a:avLst/>
          </a:prstGeom>
          <a:noFill/>
        </p:spPr>
        <p:txBody>
          <a:bodyPr wrap="square" rtlCol="0">
            <a:spAutoFit/>
          </a:bodyPr>
          <a:lstStyle/>
          <a:p>
            <a:r>
              <a:rPr lang="en-US" sz="1000" b="1" dirty="0" smtClean="0">
                <a:latin typeface="Calibri" panose="020F0502020204030204" pitchFamily="34" charset="0"/>
              </a:rPr>
              <a:t>Protective</a:t>
            </a:r>
          </a:p>
          <a:p>
            <a:r>
              <a:rPr lang="en-US" sz="1000" b="1" dirty="0" smtClean="0">
                <a:latin typeface="Calibri" panose="020F0502020204030204" pitchFamily="34" charset="0"/>
              </a:rPr>
              <a:t>Services</a:t>
            </a:r>
            <a:endParaRPr lang="en-US" sz="1000" b="1" dirty="0">
              <a:latin typeface="Calibri" panose="020F0502020204030204" pitchFamily="34" charset="0"/>
            </a:endParaRPr>
          </a:p>
        </p:txBody>
      </p:sp>
    </p:spTree>
    <p:extLst>
      <p:ext uri="{BB962C8B-B14F-4D97-AF65-F5344CB8AC3E}">
        <p14:creationId xmlns:p14="http://schemas.microsoft.com/office/powerpoint/2010/main" val="41195847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BB6232F-23F4-4F94-ABBF-D0883DA06FF0}" type="datetime1">
              <a:rPr lang="en-US" smtClean="0"/>
              <a:pPr/>
              <a:t>2/17/2017</a:t>
            </a:fld>
            <a:endParaRPr lang="en-US" dirty="0"/>
          </a:p>
        </p:txBody>
      </p:sp>
      <p:sp>
        <p:nvSpPr>
          <p:cNvPr id="4" name="Slide Number Placeholder 3"/>
          <p:cNvSpPr>
            <a:spLocks noGrp="1"/>
          </p:cNvSpPr>
          <p:nvPr>
            <p:ph type="sldNum" sz="quarter" idx="12"/>
          </p:nvPr>
        </p:nvSpPr>
        <p:spPr/>
        <p:txBody>
          <a:bodyPr/>
          <a:lstStyle/>
          <a:p>
            <a:fld id="{5C0E3ED6-4515-46DC-8D33-D129FDA9E5C9}" type="slidenum">
              <a:rPr lang="en-US" smtClean="0"/>
              <a:pPr/>
              <a:t>7</a:t>
            </a:fld>
            <a:endParaRPr lang="en-US" dirty="0"/>
          </a:p>
        </p:txBody>
      </p:sp>
      <p:sp>
        <p:nvSpPr>
          <p:cNvPr id="5" name="Content Placeholder 4"/>
          <p:cNvSpPr>
            <a:spLocks noGrp="1"/>
          </p:cNvSpPr>
          <p:nvPr>
            <p:ph sz="quarter" idx="1"/>
          </p:nvPr>
        </p:nvSpPr>
        <p:spPr>
          <a:xfrm>
            <a:off x="152400" y="1371600"/>
            <a:ext cx="8503920" cy="4572000"/>
          </a:xfrm>
        </p:spPr>
        <p:txBody>
          <a:bodyPr>
            <a:normAutofit fontScale="92500" lnSpcReduction="10000"/>
          </a:bodyPr>
          <a:lstStyle/>
          <a:p>
            <a:pPr algn="ctr"/>
            <a:r>
              <a:rPr lang="en-US" dirty="0" smtClean="0">
                <a:latin typeface="Verdana" panose="020B0604030504040204" pitchFamily="34" charset="0"/>
                <a:ea typeface="Verdana" panose="020B0604030504040204" pitchFamily="34" charset="0"/>
                <a:cs typeface="Verdana" panose="020B0604030504040204" pitchFamily="34" charset="0"/>
              </a:rPr>
              <a:t>The Aging and Disability Resource Consortia (ADRC) is a partnership between the</a:t>
            </a:r>
          </a:p>
          <a:p>
            <a:pPr marL="0" indent="0" algn="ctr">
              <a:buNone/>
            </a:pPr>
            <a:r>
              <a:rPr lang="en-US" dirty="0" smtClean="0">
                <a:latin typeface="Verdana" panose="020B0604030504040204" pitchFamily="34" charset="0"/>
                <a:ea typeface="Verdana" panose="020B0604030504040204" pitchFamily="34" charset="0"/>
                <a:cs typeface="Verdana" panose="020B0604030504040204" pitchFamily="34" charset="0"/>
              </a:rPr>
              <a:t> Aging Services Access Points </a:t>
            </a:r>
            <a:r>
              <a:rPr lang="en-US" sz="2000" i="1" dirty="0" smtClean="0">
                <a:latin typeface="Verdana" panose="020B0604030504040204" pitchFamily="34" charset="0"/>
                <a:ea typeface="Verdana" panose="020B0604030504040204" pitchFamily="34" charset="0"/>
                <a:cs typeface="Verdana" panose="020B0604030504040204" pitchFamily="34" charset="0"/>
              </a:rPr>
              <a:t>(ASAP)</a:t>
            </a:r>
            <a:r>
              <a:rPr lang="en-US" i="1" dirty="0">
                <a:latin typeface="Verdana" panose="020B0604030504040204" pitchFamily="34" charset="0"/>
                <a:ea typeface="Verdana" panose="020B0604030504040204" pitchFamily="34" charset="0"/>
                <a:cs typeface="Verdana" panose="020B0604030504040204" pitchFamily="34" charset="0"/>
              </a:rPr>
              <a:t> </a:t>
            </a:r>
            <a:endParaRPr lang="en-US" i="1" dirty="0" smtClean="0">
              <a:latin typeface="Verdana" panose="020B0604030504040204" pitchFamily="34" charset="0"/>
              <a:ea typeface="Verdana" panose="020B0604030504040204" pitchFamily="34" charset="0"/>
              <a:cs typeface="Verdana" panose="020B0604030504040204" pitchFamily="34" charset="0"/>
            </a:endParaRPr>
          </a:p>
          <a:p>
            <a:pPr marL="0" indent="0" algn="ctr">
              <a:buNone/>
            </a:pPr>
            <a:r>
              <a:rPr lang="en-US" dirty="0" smtClean="0">
                <a:latin typeface="Verdana" panose="020B0604030504040204" pitchFamily="34" charset="0"/>
                <a:ea typeface="Verdana" panose="020B0604030504040204" pitchFamily="34" charset="0"/>
                <a:cs typeface="Verdana" panose="020B0604030504040204" pitchFamily="34" charset="0"/>
              </a:rPr>
              <a:t>and the </a:t>
            </a:r>
          </a:p>
          <a:p>
            <a:pPr marL="0" indent="0" algn="ctr">
              <a:buNone/>
            </a:pPr>
            <a:r>
              <a:rPr lang="en-US" dirty="0" smtClean="0">
                <a:latin typeface="Verdana" panose="020B0604030504040204" pitchFamily="34" charset="0"/>
                <a:ea typeface="Verdana" panose="020B0604030504040204" pitchFamily="34" charset="0"/>
                <a:cs typeface="Verdana" panose="020B0604030504040204" pitchFamily="34" charset="0"/>
              </a:rPr>
              <a:t>Independent Living Centers</a:t>
            </a:r>
            <a:r>
              <a:rPr lang="en-US" sz="2200" dirty="0" smtClean="0">
                <a:latin typeface="Verdana" panose="020B0604030504040204" pitchFamily="34" charset="0"/>
                <a:ea typeface="Verdana" panose="020B0604030504040204" pitchFamily="34" charset="0"/>
                <a:cs typeface="Verdana" panose="020B0604030504040204" pitchFamily="34" charset="0"/>
              </a:rPr>
              <a:t> </a:t>
            </a:r>
            <a:r>
              <a:rPr lang="en-US" sz="2100" i="1" dirty="0" smtClean="0">
                <a:latin typeface="Verdana" panose="020B0604030504040204" pitchFamily="34" charset="0"/>
                <a:ea typeface="Verdana" panose="020B0604030504040204" pitchFamily="34" charset="0"/>
                <a:cs typeface="Verdana" panose="020B0604030504040204" pitchFamily="34" charset="0"/>
              </a:rPr>
              <a:t>(ILC)</a:t>
            </a:r>
          </a:p>
          <a:p>
            <a:pPr marL="0" indent="0" algn="ctr">
              <a:buNone/>
            </a:pPr>
            <a:endParaRPr lang="en-US" sz="2100" i="1" dirty="0" smtClean="0">
              <a:latin typeface="Verdana" panose="020B0604030504040204" pitchFamily="34" charset="0"/>
              <a:ea typeface="Verdana" panose="020B0604030504040204" pitchFamily="34" charset="0"/>
              <a:cs typeface="Verdana" panose="020B0604030504040204" pitchFamily="34" charset="0"/>
            </a:endParaRPr>
          </a:p>
          <a:p>
            <a:pPr marL="0" indent="0" algn="ctr">
              <a:buSzPct val="90000"/>
              <a:buNone/>
            </a:pPr>
            <a:r>
              <a:rPr lang="en-US" dirty="0" smtClean="0">
                <a:latin typeface="Verdana" panose="020B0604030504040204" pitchFamily="34" charset="0"/>
                <a:ea typeface="Verdana" panose="020B0604030504040204" pitchFamily="34" charset="0"/>
                <a:cs typeface="Verdana" panose="020B0604030504040204" pitchFamily="34" charset="0"/>
              </a:rPr>
              <a:t>Together these 11 ADRCs collaborate with partners in their communities facilitating the</a:t>
            </a:r>
          </a:p>
          <a:p>
            <a:pPr marL="0" indent="0" algn="ctr">
              <a:buSzPct val="90000"/>
              <a:buNone/>
            </a:pPr>
            <a:r>
              <a:rPr lang="en-US" dirty="0" smtClean="0">
                <a:latin typeface="Verdana" panose="020B0604030504040204" pitchFamily="34" charset="0"/>
                <a:ea typeface="Verdana" panose="020B0604030504040204" pitchFamily="34" charset="0"/>
                <a:cs typeface="Verdana" panose="020B0604030504040204" pitchFamily="34" charset="0"/>
              </a:rPr>
              <a:t> No Wrong Door  </a:t>
            </a:r>
          </a:p>
          <a:p>
            <a:pPr marL="0" indent="0" algn="ctr">
              <a:buSzPct val="90000"/>
              <a:buNone/>
            </a:pPr>
            <a:r>
              <a:rPr lang="en-US" dirty="0" smtClean="0">
                <a:latin typeface="Verdana" panose="020B0604030504040204" pitchFamily="34" charset="0"/>
                <a:ea typeface="Verdana" panose="020B0604030504040204" pitchFamily="34" charset="0"/>
                <a:cs typeface="Verdana" panose="020B0604030504040204" pitchFamily="34" charset="0"/>
              </a:rPr>
              <a:t>(NWD) system </a:t>
            </a:r>
          </a:p>
          <a:p>
            <a:pPr marL="0" indent="0" algn="ctr">
              <a:buSzPct val="90000"/>
              <a:buNone/>
            </a:pPr>
            <a:r>
              <a:rPr lang="en-US" dirty="0" smtClean="0">
                <a:latin typeface="Verdana" panose="020B0604030504040204" pitchFamily="34" charset="0"/>
                <a:ea typeface="Verdana" panose="020B0604030504040204" pitchFamily="34" charset="0"/>
                <a:cs typeface="Verdana" panose="020B0604030504040204" pitchFamily="34" charset="0"/>
              </a:rPr>
              <a:t>in Massachusetts</a:t>
            </a:r>
          </a:p>
        </p:txBody>
      </p:sp>
      <p:sp>
        <p:nvSpPr>
          <p:cNvPr id="6" name="Title 5"/>
          <p:cNvSpPr>
            <a:spLocks noGrp="1"/>
          </p:cNvSpPr>
          <p:nvPr>
            <p:ph type="title"/>
          </p:nvPr>
        </p:nvSpPr>
        <p:spPr/>
        <p:txBody>
          <a:bodyPr/>
          <a:lstStyle/>
          <a:p>
            <a:r>
              <a:rPr lang="en-US" dirty="0" smtClean="0">
                <a:latin typeface="Verdana" panose="020B0604030504040204" pitchFamily="34" charset="0"/>
                <a:ea typeface="Verdana" panose="020B0604030504040204" pitchFamily="34" charset="0"/>
                <a:cs typeface="Verdana" panose="020B0604030504040204" pitchFamily="34" charset="0"/>
              </a:rPr>
              <a:t>ADRC in Massachusetts</a:t>
            </a:r>
            <a:endParaRPr lang="en-US"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3215014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chor="ctr"/>
          <a:lstStyle/>
          <a:p>
            <a:pPr algn="ctr"/>
            <a:r>
              <a:rPr lang="en-US" altLang="en-US" sz="3200" b="1" dirty="0" smtClean="0">
                <a:latin typeface="Verdana" panose="020B0604030504040204" pitchFamily="34" charset="0"/>
                <a:ea typeface="Verdana" panose="020B0604030504040204" pitchFamily="34" charset="0"/>
                <a:cs typeface="Verdana" panose="020B0604030504040204" pitchFamily="34" charset="0"/>
              </a:rPr>
              <a:t>Community First and ADRCs</a:t>
            </a:r>
          </a:p>
        </p:txBody>
      </p:sp>
      <p:sp>
        <p:nvSpPr>
          <p:cNvPr id="2" name="Date Placeholder 1"/>
          <p:cNvSpPr>
            <a:spLocks noGrp="1"/>
          </p:cNvSpPr>
          <p:nvPr>
            <p:ph type="dt" sz="half" idx="10"/>
          </p:nvPr>
        </p:nvSpPr>
        <p:spPr/>
        <p:txBody>
          <a:bodyPr/>
          <a:lstStyle/>
          <a:p>
            <a:fld id="{7BCDBC56-A9C7-49BC-B6C1-CCA3BDE18C0D}" type="datetime1">
              <a:rPr lang="en-US" smtClean="0"/>
              <a:pPr/>
              <a:t>2/17/2017</a:t>
            </a:fld>
            <a:endParaRPr lang="en-US" dirty="0"/>
          </a:p>
        </p:txBody>
      </p:sp>
      <p:sp>
        <p:nvSpPr>
          <p:cNvPr id="3" name="Slide Number Placeholder 2"/>
          <p:cNvSpPr>
            <a:spLocks noGrp="1"/>
          </p:cNvSpPr>
          <p:nvPr>
            <p:ph type="sldNum" sz="quarter" idx="12"/>
          </p:nvPr>
        </p:nvSpPr>
        <p:spPr/>
        <p:txBody>
          <a:bodyPr/>
          <a:lstStyle/>
          <a:p>
            <a:fld id="{5C0E3ED6-4515-46DC-8D33-D129FDA9E5C9}" type="slidenum">
              <a:rPr lang="en-US" smtClean="0"/>
              <a:pPr/>
              <a:t>8</a:t>
            </a:fld>
            <a:endParaRPr lang="en-US" dirty="0"/>
          </a:p>
        </p:txBody>
      </p:sp>
      <p:sp>
        <p:nvSpPr>
          <p:cNvPr id="8195" name="Rectangle 3"/>
          <p:cNvSpPr>
            <a:spLocks noGrp="1" noChangeArrowheads="1"/>
          </p:cNvSpPr>
          <p:nvPr>
            <p:ph sz="quarter" idx="1"/>
          </p:nvPr>
        </p:nvSpPr>
        <p:spPr>
          <a:xfrm>
            <a:off x="762000" y="1371600"/>
            <a:ext cx="7921625" cy="4876800"/>
          </a:xfrm>
        </p:spPr>
        <p:txBody>
          <a:bodyPr>
            <a:normAutofit fontScale="92500" lnSpcReduction="10000"/>
          </a:bodyPr>
          <a:lstStyle/>
          <a:p>
            <a:pPr eaLnBrk="1" hangingPunct="1">
              <a:lnSpc>
                <a:spcPct val="120000"/>
              </a:lnSpc>
            </a:pPr>
            <a:r>
              <a:rPr lang="en-US" altLang="en-US" sz="2400" b="1" dirty="0" smtClean="0">
                <a:latin typeface="Verdana" panose="020B0604030504040204" pitchFamily="34" charset="0"/>
                <a:ea typeface="Verdana" panose="020B0604030504040204" pitchFamily="34" charset="0"/>
                <a:cs typeface="Verdana" panose="020B0604030504040204" pitchFamily="34" charset="0"/>
              </a:rPr>
              <a:t>ADRCs: </a:t>
            </a:r>
          </a:p>
          <a:p>
            <a:pPr marL="0" indent="0" eaLnBrk="1" hangingPunct="1">
              <a:lnSpc>
                <a:spcPct val="120000"/>
              </a:lnSpc>
              <a:buNone/>
            </a:pPr>
            <a:endParaRPr lang="en-US" altLang="en-US" sz="2400" b="1" dirty="0">
              <a:latin typeface="Verdana" panose="020B0604030504040204" pitchFamily="34" charset="0"/>
              <a:ea typeface="Verdana" panose="020B0604030504040204" pitchFamily="34" charset="0"/>
              <a:cs typeface="Verdana" panose="020B0604030504040204" pitchFamily="34" charset="0"/>
            </a:endParaRPr>
          </a:p>
          <a:p>
            <a:pPr lvl="1" eaLnBrk="1" hangingPunct="1">
              <a:lnSpc>
                <a:spcPct val="120000"/>
              </a:lnSpc>
            </a:pPr>
            <a:r>
              <a:rPr lang="en-US" altLang="en-US" sz="2400"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Help people transition</a:t>
            </a:r>
            <a:r>
              <a:rPr lang="en-US" altLang="en-US" sz="24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 from institutional care to live in the setting of their choice</a:t>
            </a:r>
          </a:p>
          <a:p>
            <a:pPr marL="274320" lvl="1" indent="0" eaLnBrk="1" hangingPunct="1">
              <a:lnSpc>
                <a:spcPct val="120000"/>
              </a:lnSpc>
              <a:buNone/>
            </a:pPr>
            <a:endParaRPr lang="en-US" altLang="en-US" sz="2400" dirty="0" smtClean="0">
              <a:solidFill>
                <a:schemeClr val="tx1"/>
              </a:solidFill>
              <a:latin typeface="Verdana" panose="020B0604030504040204" pitchFamily="34" charset="0"/>
              <a:ea typeface="Verdana" panose="020B0604030504040204" pitchFamily="34" charset="0"/>
              <a:cs typeface="Verdana" panose="020B0604030504040204" pitchFamily="34" charset="0"/>
            </a:endParaRPr>
          </a:p>
          <a:p>
            <a:pPr lvl="1" eaLnBrk="1" hangingPunct="1">
              <a:lnSpc>
                <a:spcPct val="120000"/>
              </a:lnSpc>
            </a:pPr>
            <a:r>
              <a:rPr lang="en-US" altLang="en-US" sz="2400"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Expand access</a:t>
            </a:r>
            <a:r>
              <a:rPr lang="en-US" altLang="en-US" sz="24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 to community-based LTSS</a:t>
            </a:r>
          </a:p>
          <a:p>
            <a:pPr marL="274320" lvl="1" indent="0" eaLnBrk="1" hangingPunct="1">
              <a:lnSpc>
                <a:spcPct val="120000"/>
              </a:lnSpc>
              <a:buNone/>
            </a:pPr>
            <a:endParaRPr lang="en-US" altLang="en-US" sz="2400" dirty="0" smtClean="0">
              <a:solidFill>
                <a:schemeClr val="tx1"/>
              </a:solidFill>
              <a:latin typeface="Verdana" panose="020B0604030504040204" pitchFamily="34" charset="0"/>
              <a:ea typeface="Verdana" panose="020B0604030504040204" pitchFamily="34" charset="0"/>
              <a:cs typeface="Verdana" panose="020B0604030504040204" pitchFamily="34" charset="0"/>
            </a:endParaRPr>
          </a:p>
          <a:p>
            <a:pPr lvl="1" eaLnBrk="1" hangingPunct="1">
              <a:lnSpc>
                <a:spcPct val="120000"/>
              </a:lnSpc>
            </a:pPr>
            <a:r>
              <a:rPr lang="en-US" altLang="en-US" sz="2400"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Improve the capacity</a:t>
            </a:r>
            <a:r>
              <a:rPr lang="en-US" altLang="en-US" sz="24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 and quality of community-based LTSS</a:t>
            </a:r>
          </a:p>
          <a:p>
            <a:pPr marL="274320" lvl="1" indent="0" eaLnBrk="1" hangingPunct="1">
              <a:lnSpc>
                <a:spcPct val="120000"/>
              </a:lnSpc>
              <a:buNone/>
            </a:pPr>
            <a:endParaRPr lang="en-US" altLang="en-US" sz="2400" dirty="0" smtClean="0">
              <a:solidFill>
                <a:schemeClr val="tx1"/>
              </a:solidFill>
              <a:latin typeface="Verdana" panose="020B0604030504040204" pitchFamily="34" charset="0"/>
              <a:ea typeface="Verdana" panose="020B0604030504040204" pitchFamily="34" charset="0"/>
              <a:cs typeface="Verdana" panose="020B0604030504040204" pitchFamily="34" charset="0"/>
            </a:endParaRPr>
          </a:p>
          <a:p>
            <a:pPr lvl="1" eaLnBrk="1" hangingPunct="1">
              <a:lnSpc>
                <a:spcPct val="120000"/>
              </a:lnSpc>
            </a:pPr>
            <a:r>
              <a:rPr lang="en-US" altLang="en-US" sz="2400"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Promote awareness</a:t>
            </a:r>
            <a:r>
              <a:rPr lang="en-US" altLang="en-US" sz="24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 of Person-Centered LTSS</a:t>
            </a:r>
            <a:endParaRPr lang="en-US" altLang="en-US" sz="2400" b="1" dirty="0" smtClean="0">
              <a:solidFill>
                <a:schemeClr val="tx1"/>
              </a:solidFill>
              <a:latin typeface="Verdana" panose="020B0604030504040204" pitchFamily="34" charset="0"/>
              <a:ea typeface="Verdana" panose="020B0604030504040204" pitchFamily="34" charset="0"/>
              <a:cs typeface="Verdana" panose="020B0604030504040204" pitchFamily="34" charset="0"/>
            </a:endParaRPr>
          </a:p>
          <a:p>
            <a:pPr eaLnBrk="1" hangingPunct="1">
              <a:lnSpc>
                <a:spcPct val="80000"/>
              </a:lnSpc>
              <a:buFont typeface="Wingdings" pitchFamily="2" charset="2"/>
              <a:buNone/>
            </a:pPr>
            <a:endParaRPr lang="en-US" altLang="en-US" sz="1400" dirty="0" smtClean="0">
              <a:latin typeface="Verdana" panose="020B0604030504040204" pitchFamily="34" charset="0"/>
              <a:ea typeface="Verdana" panose="020B0604030504040204" pitchFamily="34" charset="0"/>
              <a:cs typeface="Verdana" panose="020B0604030504040204" pitchFamily="34" charset="0"/>
            </a:endParaRPr>
          </a:p>
          <a:p>
            <a:pPr eaLnBrk="1" hangingPunct="1">
              <a:lnSpc>
                <a:spcPct val="80000"/>
              </a:lnSpc>
            </a:pPr>
            <a:endParaRPr lang="en-US" altLang="en-US" sz="1800" dirty="0" smtClean="0">
              <a:latin typeface="Verdana" panose="020B0604030504040204" pitchFamily="34" charset="0"/>
              <a:ea typeface="Verdana" panose="020B0604030504040204" pitchFamily="34" charset="0"/>
              <a:cs typeface="Verdana" panose="020B0604030504040204" pitchFamily="34" charset="0"/>
            </a:endParaRPr>
          </a:p>
          <a:p>
            <a:pPr eaLnBrk="1" hangingPunct="1">
              <a:lnSpc>
                <a:spcPct val="80000"/>
              </a:lnSpc>
              <a:buFont typeface="Wingdings" pitchFamily="2" charset="2"/>
              <a:buNone/>
            </a:pPr>
            <a:endParaRPr lang="en-US" altLang="en-US" sz="1400" dirty="0" smtClean="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58855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228600" y="152400"/>
            <a:ext cx="8229600" cy="838200"/>
          </a:xfrm>
        </p:spPr>
        <p:txBody>
          <a:bodyPr/>
          <a:lstStyle/>
          <a:p>
            <a:pPr eaLnBrk="1" hangingPunct="1"/>
            <a:r>
              <a:rPr lang="en-US" altLang="en-US" sz="4000" b="1" dirty="0" smtClean="0">
                <a:latin typeface="+mn-lt"/>
              </a:rPr>
              <a:t>ADRC Partnerships in MA</a:t>
            </a:r>
          </a:p>
        </p:txBody>
      </p:sp>
      <p:sp>
        <p:nvSpPr>
          <p:cNvPr id="2" name="Date Placeholder 1"/>
          <p:cNvSpPr>
            <a:spLocks noGrp="1"/>
          </p:cNvSpPr>
          <p:nvPr>
            <p:ph type="dt" sz="half" idx="10"/>
          </p:nvPr>
        </p:nvSpPr>
        <p:spPr/>
        <p:txBody>
          <a:bodyPr/>
          <a:lstStyle/>
          <a:p>
            <a:fld id="{269B393C-9723-41E6-8C4E-C4D6ECD3CC9B}" type="datetime1">
              <a:rPr lang="en-US" smtClean="0"/>
              <a:pPr/>
              <a:t>2/17/2017</a:t>
            </a:fld>
            <a:endParaRPr lang="en-US" dirty="0"/>
          </a:p>
        </p:txBody>
      </p:sp>
      <p:sp>
        <p:nvSpPr>
          <p:cNvPr id="3" name="Slide Number Placeholder 2"/>
          <p:cNvSpPr>
            <a:spLocks noGrp="1"/>
          </p:cNvSpPr>
          <p:nvPr>
            <p:ph type="sldNum" sz="quarter" idx="12"/>
          </p:nvPr>
        </p:nvSpPr>
        <p:spPr/>
        <p:txBody>
          <a:bodyPr/>
          <a:lstStyle/>
          <a:p>
            <a:fld id="{5C0E3ED6-4515-46DC-8D33-D129FDA9E5C9}" type="slidenum">
              <a:rPr lang="en-US" smtClean="0"/>
              <a:pPr/>
              <a:t>9</a:t>
            </a:fld>
            <a:endParaRPr lang="en-US" dirty="0"/>
          </a:p>
        </p:txBody>
      </p:sp>
      <p:sp>
        <p:nvSpPr>
          <p:cNvPr id="14339" name="Rectangle 3"/>
          <p:cNvSpPr>
            <a:spLocks noGrp="1" noChangeArrowheads="1"/>
          </p:cNvSpPr>
          <p:nvPr>
            <p:ph sz="quarter" idx="1"/>
          </p:nvPr>
        </p:nvSpPr>
        <p:spPr>
          <a:xfrm>
            <a:off x="304800" y="1447800"/>
            <a:ext cx="8153400" cy="4876800"/>
          </a:xfrm>
        </p:spPr>
        <p:txBody>
          <a:bodyPr>
            <a:normAutofit/>
          </a:bodyPr>
          <a:lstStyle/>
          <a:p>
            <a:pPr eaLnBrk="1" hangingPunct="1">
              <a:lnSpc>
                <a:spcPct val="80000"/>
              </a:lnSpc>
            </a:pPr>
            <a:endParaRPr lang="en-US" altLang="en-US" sz="2200" dirty="0" smtClean="0"/>
          </a:p>
          <a:p>
            <a:pPr marL="0" indent="0">
              <a:lnSpc>
                <a:spcPct val="80000"/>
              </a:lnSpc>
              <a:buNone/>
            </a:pPr>
            <a:endParaRPr lang="en-US" altLang="en-US" sz="2600" dirty="0" smtClean="0"/>
          </a:p>
        </p:txBody>
      </p:sp>
      <p:sp>
        <p:nvSpPr>
          <p:cNvPr id="4" name="Rectangle 3"/>
          <p:cNvSpPr/>
          <p:nvPr/>
        </p:nvSpPr>
        <p:spPr>
          <a:xfrm>
            <a:off x="228600" y="1524000"/>
            <a:ext cx="8458200" cy="6217087"/>
          </a:xfrm>
          <a:prstGeom prst="rect">
            <a:avLst/>
          </a:prstGeom>
        </p:spPr>
        <p:txBody>
          <a:bodyPr wrap="square">
            <a:spAutoFit/>
          </a:bodyPr>
          <a:lstStyle/>
          <a:p>
            <a:pPr marL="800100" lvl="1" indent="-342900">
              <a:spcAft>
                <a:spcPct val="25000"/>
              </a:spcAft>
              <a:buClr>
                <a:schemeClr val="accent1"/>
              </a:buClr>
              <a:buSzPct val="100000"/>
              <a:buFont typeface="Courier New" panose="02070309020205020404" pitchFamily="49" charset="0"/>
              <a:buChar char="o"/>
            </a:pPr>
            <a:r>
              <a:rPr lang="en-US" altLang="en-US" sz="2400" dirty="0" smtClean="0">
                <a:latin typeface="Verdana" panose="020B0604030504040204" pitchFamily="34" charset="0"/>
                <a:ea typeface="Verdana" panose="020B0604030504040204" pitchFamily="34" charset="0"/>
                <a:cs typeface="Verdana" panose="020B0604030504040204" pitchFamily="34" charset="0"/>
              </a:rPr>
              <a:t>Regardless of age, disability or income, ADRCs provide consumers with:</a:t>
            </a:r>
          </a:p>
          <a:p>
            <a:pPr marL="1257300" lvl="2" indent="-342900">
              <a:spcAft>
                <a:spcPct val="25000"/>
              </a:spcAft>
              <a:buClr>
                <a:schemeClr val="accent1"/>
              </a:buClr>
              <a:buSzPct val="100000"/>
              <a:buFont typeface="Wingdings" panose="05000000000000000000" pitchFamily="2" charset="2"/>
              <a:buChar char="Ø"/>
            </a:pPr>
            <a:r>
              <a:rPr lang="en-US" altLang="en-US" dirty="0" smtClean="0">
                <a:latin typeface="Verdana" panose="020B0604030504040204" pitchFamily="34" charset="0"/>
                <a:ea typeface="Verdana" panose="020B0604030504040204" pitchFamily="34" charset="0"/>
                <a:cs typeface="Verdana" panose="020B0604030504040204" pitchFamily="34" charset="0"/>
              </a:rPr>
              <a:t>access to information and referral,</a:t>
            </a:r>
          </a:p>
          <a:p>
            <a:pPr marL="1257300" lvl="2" indent="-342900">
              <a:spcAft>
                <a:spcPct val="25000"/>
              </a:spcAft>
              <a:buClr>
                <a:schemeClr val="accent1"/>
              </a:buClr>
              <a:buSzPct val="100000"/>
              <a:buFont typeface="Wingdings" panose="05000000000000000000" pitchFamily="2" charset="2"/>
              <a:buChar char="Ø"/>
            </a:pPr>
            <a:r>
              <a:rPr lang="en-US" altLang="en-US" dirty="0" smtClean="0">
                <a:latin typeface="Verdana" panose="020B0604030504040204" pitchFamily="34" charset="0"/>
                <a:ea typeface="Verdana" panose="020B0604030504040204" pitchFamily="34" charset="0"/>
                <a:cs typeface="Verdana" panose="020B0604030504040204" pitchFamily="34" charset="0"/>
              </a:rPr>
              <a:t> Option Counseling </a:t>
            </a:r>
          </a:p>
          <a:p>
            <a:pPr marL="1257300" lvl="2" indent="-342900">
              <a:spcAft>
                <a:spcPct val="25000"/>
              </a:spcAft>
              <a:buClr>
                <a:schemeClr val="accent1"/>
              </a:buClr>
              <a:buSzPct val="100000"/>
              <a:buFont typeface="Wingdings" panose="05000000000000000000" pitchFamily="2" charset="2"/>
              <a:buChar char="Ø"/>
            </a:pPr>
            <a:r>
              <a:rPr lang="en-US" altLang="en-US" dirty="0" smtClean="0">
                <a:latin typeface="Verdana" panose="020B0604030504040204" pitchFamily="34" charset="0"/>
                <a:ea typeface="Verdana" panose="020B0604030504040204" pitchFamily="34" charset="0"/>
                <a:cs typeface="Verdana" panose="020B0604030504040204" pitchFamily="34" charset="0"/>
              </a:rPr>
              <a:t>assist with decision support,  </a:t>
            </a:r>
          </a:p>
          <a:p>
            <a:pPr marL="1257300" lvl="2" indent="-342900">
              <a:spcAft>
                <a:spcPct val="25000"/>
              </a:spcAft>
              <a:buClr>
                <a:schemeClr val="accent1"/>
              </a:buClr>
              <a:buSzPct val="100000"/>
              <a:buFont typeface="Wingdings" panose="05000000000000000000" pitchFamily="2" charset="2"/>
              <a:buChar char="Ø"/>
            </a:pPr>
            <a:r>
              <a:rPr lang="en-US" altLang="en-US" dirty="0" smtClean="0">
                <a:latin typeface="Verdana" panose="020B0604030504040204" pitchFamily="34" charset="0"/>
                <a:ea typeface="Verdana" panose="020B0604030504040204" pitchFamily="34" charset="0"/>
                <a:cs typeface="Verdana" panose="020B0604030504040204" pitchFamily="34" charset="0"/>
              </a:rPr>
              <a:t>assessment for services, service authorization and planning, consumer-directed options for LTSS and community integration.</a:t>
            </a:r>
          </a:p>
          <a:p>
            <a:pPr marL="342900" indent="-342900">
              <a:buClr>
                <a:schemeClr val="accent1"/>
              </a:buClr>
              <a:buFont typeface="Arial" panose="020B0604020202020204" pitchFamily="34" charset="0"/>
              <a:buChar char="•"/>
            </a:pPr>
            <a:endParaRPr lang="en-US" altLang="en-US" sz="2400" dirty="0" smtClean="0">
              <a:latin typeface="Verdana" panose="020B0604030504040204" pitchFamily="34" charset="0"/>
              <a:ea typeface="Verdana" panose="020B0604030504040204" pitchFamily="34" charset="0"/>
              <a:cs typeface="Verdana" panose="020B0604030504040204" pitchFamily="34" charset="0"/>
            </a:endParaRPr>
          </a:p>
          <a:p>
            <a:pPr marL="342900" indent="-342900" algn="ctr">
              <a:buClr>
                <a:schemeClr val="accent1"/>
              </a:buClr>
              <a:buFont typeface="Courier New" panose="02070309020205020404" pitchFamily="49" charset="0"/>
              <a:buChar char="o"/>
            </a:pPr>
            <a:r>
              <a:rPr lang="en-US" altLang="en-US" sz="2400" dirty="0" smtClean="0">
                <a:latin typeface="Verdana" panose="020B0604030504040204" pitchFamily="34" charset="0"/>
                <a:ea typeface="Verdana" panose="020B0604030504040204" pitchFamily="34" charset="0"/>
                <a:cs typeface="Verdana" panose="020B0604030504040204" pitchFamily="34" charset="0"/>
              </a:rPr>
              <a:t>Organized into </a:t>
            </a:r>
            <a:r>
              <a:rPr lang="en-US" altLang="en-US" sz="2400" dirty="0">
                <a:latin typeface="Verdana" panose="020B0604030504040204" pitchFamily="34" charset="0"/>
                <a:ea typeface="Verdana" panose="020B0604030504040204" pitchFamily="34" charset="0"/>
                <a:cs typeface="Verdana" panose="020B0604030504040204" pitchFamily="34" charset="0"/>
              </a:rPr>
              <a:t>11 geographical </a:t>
            </a:r>
            <a:r>
              <a:rPr lang="en-US" altLang="en-US" sz="2400" dirty="0" smtClean="0">
                <a:latin typeface="Verdana" panose="020B0604030504040204" pitchFamily="34" charset="0"/>
                <a:ea typeface="Verdana" panose="020B0604030504040204" pitchFamily="34" charset="0"/>
                <a:cs typeface="Verdana" panose="020B0604030504040204" pitchFamily="34" charset="0"/>
              </a:rPr>
              <a:t>regions across the Commonwealth each ADRC is comprised </a:t>
            </a:r>
            <a:r>
              <a:rPr lang="en-US" altLang="en-US" sz="2400" dirty="0">
                <a:latin typeface="Verdana" panose="020B0604030504040204" pitchFamily="34" charset="0"/>
                <a:ea typeface="Verdana" panose="020B0604030504040204" pitchFamily="34" charset="0"/>
                <a:cs typeface="Verdana" panose="020B0604030504040204" pitchFamily="34" charset="0"/>
              </a:rPr>
              <a:t>of </a:t>
            </a:r>
            <a:r>
              <a:rPr lang="en-US" altLang="en-US" sz="2400" dirty="0" smtClean="0">
                <a:latin typeface="Verdana" panose="020B0604030504040204" pitchFamily="34" charset="0"/>
                <a:ea typeface="Verdana" panose="020B0604030504040204" pitchFamily="34" charset="0"/>
                <a:cs typeface="Verdana" panose="020B0604030504040204" pitchFamily="34" charset="0"/>
              </a:rPr>
              <a:t>one </a:t>
            </a:r>
            <a:r>
              <a:rPr lang="en-US" altLang="en-US" sz="2400" dirty="0">
                <a:latin typeface="Verdana" panose="020B0604030504040204" pitchFamily="34" charset="0"/>
                <a:ea typeface="Verdana" panose="020B0604030504040204" pitchFamily="34" charset="0"/>
                <a:cs typeface="Verdana" panose="020B0604030504040204" pitchFamily="34" charset="0"/>
              </a:rPr>
              <a:t>ILC and one or more </a:t>
            </a:r>
            <a:r>
              <a:rPr lang="en-US" altLang="en-US" sz="2400" dirty="0" smtClean="0">
                <a:latin typeface="Verdana" panose="020B0604030504040204" pitchFamily="34" charset="0"/>
                <a:ea typeface="Verdana" panose="020B0604030504040204" pitchFamily="34" charset="0"/>
                <a:cs typeface="Verdana" panose="020B0604030504040204" pitchFamily="34" charset="0"/>
              </a:rPr>
              <a:t>Aging Services Access Points</a:t>
            </a:r>
            <a:r>
              <a:rPr lang="en-US" altLang="en-US" sz="2400" i="1" dirty="0">
                <a:latin typeface="Verdana" panose="020B0604030504040204" pitchFamily="34" charset="0"/>
                <a:ea typeface="Verdana" panose="020B0604030504040204" pitchFamily="34" charset="0"/>
                <a:cs typeface="Verdana" panose="020B0604030504040204" pitchFamily="34" charset="0"/>
              </a:rPr>
              <a:t>.  </a:t>
            </a:r>
          </a:p>
          <a:p>
            <a:pPr marL="342900" indent="-342900" algn="ctr">
              <a:buClr>
                <a:schemeClr val="accent1"/>
              </a:buClr>
              <a:buFont typeface="Courier New" panose="02070309020205020404" pitchFamily="49" charset="0"/>
              <a:buChar char="o"/>
            </a:pPr>
            <a:endParaRPr lang="en-US" altLang="en-US" sz="2400" i="1" dirty="0">
              <a:latin typeface="Verdana" panose="020B0604030504040204" pitchFamily="34" charset="0"/>
              <a:ea typeface="Verdana" panose="020B0604030504040204" pitchFamily="34" charset="0"/>
              <a:cs typeface="Verdana" panose="020B0604030504040204" pitchFamily="34" charset="0"/>
            </a:endParaRPr>
          </a:p>
          <a:p>
            <a:pPr marL="342900" indent="-342900">
              <a:buClr>
                <a:schemeClr val="accent1"/>
              </a:buClr>
              <a:buFont typeface="Courier New" panose="02070309020205020404" pitchFamily="49" charset="0"/>
              <a:buChar char="o"/>
            </a:pPr>
            <a:endParaRPr lang="en-US" altLang="en-US" sz="2400" i="1" dirty="0">
              <a:latin typeface="Verdana" panose="020B0604030504040204" pitchFamily="34" charset="0"/>
              <a:ea typeface="Verdana" panose="020B0604030504040204" pitchFamily="34" charset="0"/>
              <a:cs typeface="Verdana" panose="020B0604030504040204" pitchFamily="34" charset="0"/>
            </a:endParaRPr>
          </a:p>
          <a:p>
            <a:pPr marL="342900" indent="-342900">
              <a:buClr>
                <a:schemeClr val="accent1"/>
              </a:buClr>
              <a:buFont typeface="Courier New" panose="02070309020205020404" pitchFamily="49" charset="0"/>
              <a:buChar char="o"/>
            </a:pPr>
            <a:endParaRPr lang="en-US" altLang="en-US" sz="2000" i="1" dirty="0">
              <a:latin typeface="Comic Sans MS" pitchFamily="66" charset="0"/>
            </a:endParaRPr>
          </a:p>
          <a:p>
            <a:pPr marL="342900" indent="-342900">
              <a:buClr>
                <a:schemeClr val="accent1"/>
              </a:buClr>
              <a:buFont typeface="Courier New" panose="02070309020205020404" pitchFamily="49" charset="0"/>
              <a:buChar char="o"/>
            </a:pPr>
            <a:endParaRPr lang="en-US" altLang="en-US" sz="2000" i="1" dirty="0">
              <a:latin typeface="Comic Sans MS" pitchFamily="66" charset="0"/>
            </a:endParaRPr>
          </a:p>
          <a:p>
            <a:pPr>
              <a:buClr>
                <a:schemeClr val="accent1"/>
              </a:buClr>
            </a:pPr>
            <a:endParaRPr lang="en-US" altLang="en-US" sz="2000" i="1" dirty="0">
              <a:latin typeface="Comic Sans MS" pitchFamily="66" charset="0"/>
            </a:endParaRPr>
          </a:p>
        </p:txBody>
      </p:sp>
    </p:spTree>
    <p:extLst>
      <p:ext uri="{BB962C8B-B14F-4D97-AF65-F5344CB8AC3E}">
        <p14:creationId xmlns:p14="http://schemas.microsoft.com/office/powerpoint/2010/main" val="394686360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1_Civic">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4141</TotalTime>
  <Words>1155</Words>
  <Application>Microsoft Office PowerPoint</Application>
  <PresentationFormat>On-screen Show (4:3)</PresentationFormat>
  <Paragraphs>279</Paragraphs>
  <Slides>17</Slides>
  <Notes>7</Notes>
  <HiddenSlides>0</HiddenSlides>
  <MMClips>0</MMClips>
  <ScaleCrop>false</ScaleCrop>
  <HeadingPairs>
    <vt:vector size="4" baseType="variant">
      <vt:variant>
        <vt:lpstr>Theme</vt:lpstr>
      </vt:variant>
      <vt:variant>
        <vt:i4>2</vt:i4>
      </vt:variant>
      <vt:variant>
        <vt:lpstr>Slide Titles</vt:lpstr>
      </vt:variant>
      <vt:variant>
        <vt:i4>17</vt:i4>
      </vt:variant>
    </vt:vector>
  </HeadingPairs>
  <TitlesOfParts>
    <vt:vector size="19" baseType="lpstr">
      <vt:lpstr>Civic</vt:lpstr>
      <vt:lpstr>1_Civic</vt:lpstr>
      <vt:lpstr>PowerPoint Presentation</vt:lpstr>
      <vt:lpstr>Why ADRCs?</vt:lpstr>
      <vt:lpstr>Why ADRCs?</vt:lpstr>
      <vt:lpstr>Why ADRCs</vt:lpstr>
      <vt:lpstr>What is a No Wrong Door System</vt:lpstr>
      <vt:lpstr>PowerPoint Presentation</vt:lpstr>
      <vt:lpstr>ADRC in Massachusetts</vt:lpstr>
      <vt:lpstr>Community First and ADRCs</vt:lpstr>
      <vt:lpstr>ADRC Partnerships in MA</vt:lpstr>
      <vt:lpstr>Who Does an ADRC Serve?</vt:lpstr>
      <vt:lpstr>PowerPoint Presentation</vt:lpstr>
      <vt:lpstr>ADRC Core Functions</vt:lpstr>
      <vt:lpstr>Options Counseling</vt:lpstr>
      <vt:lpstr>Options Counseling Progress</vt:lpstr>
      <vt:lpstr>What are the Benefits of an ADRC and OC?</vt:lpstr>
      <vt:lpstr>PowerPoint Presentation</vt:lpstr>
      <vt:lpstr>     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Gamache, Marylouise (ELD)</dc:creator>
  <cp:lastModifiedBy> </cp:lastModifiedBy>
  <cp:revision>217</cp:revision>
  <cp:lastPrinted>2016-12-19T19:49:16Z</cp:lastPrinted>
  <dcterms:created xsi:type="dcterms:W3CDTF">2016-09-19T23:20:27Z</dcterms:created>
  <dcterms:modified xsi:type="dcterms:W3CDTF">2017-02-17T21:20:16Z</dcterms:modified>
</cp:coreProperties>
</file>