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EABCA-F478-486C-AE42-476FC0A61BF5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E75866-A11C-42FF-A813-CB3F73DDC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647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4/11/2022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680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5C38F8C7-987D-4BB9-87F9-20866AA058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</a:t>
            </a:r>
            <a:r>
              <a:rPr lang="en-US" dirty="0">
                <a:hlinkClick r:id="rId2"/>
              </a:rPr>
              <a:t>–</a:t>
            </a:r>
            <a:r>
              <a:rPr lang="en-us" dirty="0">
                <a:hlinkClick r:id="rId2"/>
              </a:rPr>
              <a:t> 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January 2022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0-17</a:t>
            </a: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AB1B88AD-FA16-423A-B529-4E2A641E96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253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3E8158-9593-40E4-AFDD-738330841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2BCED9-FEF9-4A7B-8556-CEE2F4B85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 Commercial split">
            <a:extLst>
              <a:ext uri="{FF2B5EF4-FFF2-40B4-BE49-F238E27FC236}">
                <a16:creationId xmlns:a16="http://schemas.microsoft.com/office/drawing/2014/main" id="{AC6D4C65-0C4A-40C3-A556-397F870301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0B2D30-1E16-49E9-91AD-084EFFCDA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ED14F0-3BAD-4DA1-A543-C242695AC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7DDB797D-CB06-4C78-83F6-56B91BCDC7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A568AC-C6ED-4813-A520-792F16F06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3C9F62-04C4-4BE7-A399-464856D52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A11D8337-4A01-4CC8-8081-DA5FF91FF7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884" y="0"/>
            <a:ext cx="729623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8B843F-B665-4D11-90CE-53AACA1C9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7915C9-97EF-4585-97B4-6E6EF8D7A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3F89FBE7-8350-4323-93EE-778D453089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097" y="0"/>
            <a:ext cx="8393805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A578E2-DAC7-41AE-85F3-DA9B32424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F5E8BC-F6AC-406F-A259-688F0A1DF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Placement from Referral">
            <a:extLst>
              <a:ext uri="{FF2B5EF4-FFF2-40B4-BE49-F238E27FC236}">
                <a16:creationId xmlns:a16="http://schemas.microsoft.com/office/drawing/2014/main" id="{245E04F7-1D10-401E-9A30-5084D950D8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884" y="0"/>
            <a:ext cx="729623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A081DA-BFA0-42C2-A112-46BECF918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156ABD-C923-4160-8C1C-868D38EB1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Age Group">
            <a:extLst>
              <a:ext uri="{FF2B5EF4-FFF2-40B4-BE49-F238E27FC236}">
                <a16:creationId xmlns:a16="http://schemas.microsoft.com/office/drawing/2014/main" id="{42A77F05-CF7F-4B50-BD0A-2B02AB1F12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85B8AB-6DAC-41BC-B907-F3AD1503A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3A0AA0-28AB-4B69-B0EC-28F17B251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Gender">
            <a:extLst>
              <a:ext uri="{FF2B5EF4-FFF2-40B4-BE49-F238E27FC236}">
                <a16:creationId xmlns:a16="http://schemas.microsoft.com/office/drawing/2014/main" id="{75FF735F-156E-48F1-8184-E443C93CFA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82638E-69E2-4064-BDAD-963F5DB87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A44A13-73A4-445F-9E2D-B99810427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Race">
            <a:extLst>
              <a:ext uri="{FF2B5EF4-FFF2-40B4-BE49-F238E27FC236}">
                <a16:creationId xmlns:a16="http://schemas.microsoft.com/office/drawing/2014/main" id="{C64828BB-D6EC-443A-A989-126EE47F95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6DAD24-C023-4791-8AAB-7265FEC0D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7FCCD5F-BB13-4C37-9528-0FE958B37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Ethnicity">
            <a:extLst>
              <a:ext uri="{FF2B5EF4-FFF2-40B4-BE49-F238E27FC236}">
                <a16:creationId xmlns:a16="http://schemas.microsoft.com/office/drawing/2014/main" id="{5E337C0B-9FB3-4F23-BB6B-0A4990745D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B129BE-F7DA-472B-97EA-67CD9AD9C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BE9684-1935-4A3E-A08A-04E8C550C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Barriers to Placement">
            <a:extLst>
              <a:ext uri="{FF2B5EF4-FFF2-40B4-BE49-F238E27FC236}">
                <a16:creationId xmlns:a16="http://schemas.microsoft.com/office/drawing/2014/main" id="{369A9B79-3BC8-4606-BD5F-223C841BD9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39" y="0"/>
            <a:ext cx="612892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4272DF-AB5F-4991-9FE3-890D08AB3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A9E298D-F67F-4D1F-8666-D3382FADD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Primary Diagnosis">
            <a:extLst>
              <a:ext uri="{FF2B5EF4-FFF2-40B4-BE49-F238E27FC236}">
                <a16:creationId xmlns:a16="http://schemas.microsoft.com/office/drawing/2014/main" id="{0ADA5F3F-38BC-48D2-9733-7F0B1FE970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649" y="0"/>
            <a:ext cx="622870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8BB916-A2D2-40D1-9A4D-907C6EE9A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B3ABAC-B8A5-4431-83FE-A1CE8107D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Top 20 Boarding / Placement Hospitals">
            <a:extLst>
              <a:ext uri="{FF2B5EF4-FFF2-40B4-BE49-F238E27FC236}">
                <a16:creationId xmlns:a16="http://schemas.microsoft.com/office/drawing/2014/main" id="{80A4DEA8-FCC4-4F0F-91BE-5052A2D081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E1B46A-4923-49D1-AA4D-6D8A1AE79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751D65-9535-45CA-8888-FF27C4466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Boarding Facilities where  &amp;quot;Level of Care Changed&amp;quot;">
            <a:extLst>
              <a:ext uri="{FF2B5EF4-FFF2-40B4-BE49-F238E27FC236}">
                <a16:creationId xmlns:a16="http://schemas.microsoft.com/office/drawing/2014/main" id="{F56BE8CD-5C6F-4BEB-BFCA-43C69CCBE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C538D5-E6C8-4413-880C-59D053CDD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7401FD-B18D-44B7-8473-C0E37755A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Referrals for Uninsured by Boarding / Placement Hospital">
            <a:extLst>
              <a:ext uri="{FF2B5EF4-FFF2-40B4-BE49-F238E27FC236}">
                <a16:creationId xmlns:a16="http://schemas.microsoft.com/office/drawing/2014/main" id="{CE476395-B7C1-4D09-A397-632DCF9579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4795CF-CBCE-40E7-BBCC-9F0B57EF5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5246F6-4DDD-4210-8CA2-1B2BD6A92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Last 12 Months Accumulated Data (White page)">
            <a:extLst>
              <a:ext uri="{FF2B5EF4-FFF2-40B4-BE49-F238E27FC236}">
                <a16:creationId xmlns:a16="http://schemas.microsoft.com/office/drawing/2014/main" id="{ED033928-1498-4D5C-A072-4CD9BBAB1A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ACC9B1-F99E-438F-9853-2F351FBA7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F8F10DB-E941-4340-8669-B8284D672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- 12 months">
            <a:extLst>
              <a:ext uri="{FF2B5EF4-FFF2-40B4-BE49-F238E27FC236}">
                <a16:creationId xmlns:a16="http://schemas.microsoft.com/office/drawing/2014/main" id="{8A1C05F0-E4A6-44D5-92F4-88A073829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015943-B873-4E07-899C-8B19D7CF4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D7EB2A-0742-46F6-87DC-924DE48F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by Age Group - 12 months (Line)">
            <a:extLst>
              <a:ext uri="{FF2B5EF4-FFF2-40B4-BE49-F238E27FC236}">
                <a16:creationId xmlns:a16="http://schemas.microsoft.com/office/drawing/2014/main" id="{0AE7890D-179B-4E6C-82F0-890066118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348" y="0"/>
            <a:ext cx="6881304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335F21-3D02-45D4-80C3-9FE38C79D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5B1DEC-497E-4950-9CBD-97D526D92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Number of Referrals with State Agency Involvement - 12 months (Line)">
            <a:extLst>
              <a:ext uri="{FF2B5EF4-FFF2-40B4-BE49-F238E27FC236}">
                <a16:creationId xmlns:a16="http://schemas.microsoft.com/office/drawing/2014/main" id="{146378FA-3228-41DD-841C-569684BC82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436" y="0"/>
            <a:ext cx="702112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CEE7D-CC00-43DD-B413-725D99601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A9C473-A3B4-4EDB-B514-9AEACA04E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972AF365-AF4D-42AA-85F6-6CF1A38E53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023" y="0"/>
            <a:ext cx="7949953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8E480A-3785-406B-AD52-AF95617B7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4C6420-0BFE-4837-9370-C29D3F2F9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15 Primary Barriers to Placement - 12 months">
            <a:extLst>
              <a:ext uri="{FF2B5EF4-FFF2-40B4-BE49-F238E27FC236}">
                <a16:creationId xmlns:a16="http://schemas.microsoft.com/office/drawing/2014/main" id="{40CB4300-F180-4503-8E20-3F66130B23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303" y="0"/>
            <a:ext cx="7337394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0B1C83-A766-48C7-97C6-01D022956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2092F9-EA33-4CCA-8A7B-F069DAD28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Line graph)">
            <a:extLst>
              <a:ext uri="{FF2B5EF4-FFF2-40B4-BE49-F238E27FC236}">
                <a16:creationId xmlns:a16="http://schemas.microsoft.com/office/drawing/2014/main" id="{11F9498E-D44F-4CE1-BEDD-C06034872A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8CA86B-EFF5-42C3-9E15-E5649375E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442199-E50F-4EAD-9B8F-2C74C7B8C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5 Barriers to Placement by Month - 12 months (Table)">
            <a:extLst>
              <a:ext uri="{FF2B5EF4-FFF2-40B4-BE49-F238E27FC236}">
                <a16:creationId xmlns:a16="http://schemas.microsoft.com/office/drawing/2014/main" id="{CA93E5F8-B0D8-40B3-9264-7E3806E260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124B24-0667-46F9-B662-B9048ED5F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A0BA4D-144F-43C7-84DC-054C7B613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Top 20 Boarding / Placement Hospitals - 12 months">
            <a:extLst>
              <a:ext uri="{FF2B5EF4-FFF2-40B4-BE49-F238E27FC236}">
                <a16:creationId xmlns:a16="http://schemas.microsoft.com/office/drawing/2014/main" id="{172A7753-78C6-4A96-AD97-E870B89D00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24CC61-82B2-42DC-82B1-A21BDD6FB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A0E5ED7-6837-460B-839E-145081722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63</Words>
  <Application>Microsoft Office PowerPoint</Application>
  <PresentationFormat>Widescreen</PresentationFormat>
  <Paragraphs>50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EPIA –  January 2022 Ages 0-17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–  January 2022 Ages 0-17</dc:title>
  <dc:creator>MacLeod, Jill (DMH)</dc:creator>
  <cp:lastModifiedBy>MacLeod, Jill (DMH)</cp:lastModifiedBy>
  <cp:revision>1</cp:revision>
  <dcterms:created xsi:type="dcterms:W3CDTF">2022-04-11T21:02:36Z</dcterms:created>
  <dcterms:modified xsi:type="dcterms:W3CDTF">2022-04-11T21:04:02Z</dcterms:modified>
</cp:coreProperties>
</file>