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9"/>
  </p:notesMasterIdLst>
  <p:sldIdLst>
    <p:sldId id="256" r:id="rId2"/>
    <p:sldId id="282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6" r:id="rId23"/>
    <p:sldId id="277" r:id="rId24"/>
    <p:sldId id="278" r:id="rId25"/>
    <p:sldId id="279" r:id="rId26"/>
    <p:sldId id="280" r:id="rId27"/>
    <p:sldId id="281" r:id="rId2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993" autoAdjust="0"/>
    <p:restoredTop sz="94660"/>
  </p:normalViewPr>
  <p:slideViewPr>
    <p:cSldViewPr snapToGrid="0">
      <p:cViewPr varScale="1">
        <p:scale>
          <a:sx n="63" d="100"/>
          <a:sy n="63" d="100"/>
        </p:scale>
        <p:origin x="656" y="6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B558F15-94C5-4CD3-ABAD-B3F727CC06EA}" type="datetimeFigureOut">
              <a:rPr lang="en-US" smtClean="0"/>
              <a:t>4/11/2022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46B91C9-BAD2-4768-8913-837D0163A5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084637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D1A6E6-075E-4828-AF88-09BD0A74259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F3800DB-487B-4E23-AC0B-90C9ED4E107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64DF5B1-3694-42A9-866E-9F1FF6CF0C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4/11/2022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4718E67-8162-4BE0-9B01-22B89A120A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1568B9D-A8C9-40C5-85B0-14F435F39C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3D32D-F1BC-4E9C-97E1-36CFF5B223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67383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6536FE-B6CA-4D45-A719-6B51F3FF6D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FB9388C-63B0-4DA8-97D0-BEEDCF401CA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ED9BDB0-2A2B-43AC-965A-A9E7E7F741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4/11/2022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67DA7C3-2A5B-4BED-A540-9136486CC5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35888E8-31D6-4E51-9228-0D6066FED5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3D32D-F1BC-4E9C-97E1-36CFF5B223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11606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3D010CA-6776-433E-8E25-97899E08288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6391E6E-3CF5-4535-B37E-E30058EA284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A6ADEE3-AAA7-4846-8EC6-84B1537C1D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4/11/2022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01DABD6-6E60-4895-89B1-3604A484D2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9A4D314-6D1C-4A42-A445-B77646B2B2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3D32D-F1BC-4E9C-97E1-36CFF5B223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55267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34D5D7-9AEB-44F2-8A04-0694BE1520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3CE933F-693D-4770-8DC4-A5A086AC8AC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2A7849A-1CE6-4F5C-95D7-EA8DA5EE55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4/11/2022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9FE1FD0-B95E-4CF6-9A27-0F91F96DAE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96123BE-5891-49D6-A758-867A98F38D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3D32D-F1BC-4E9C-97E1-36CFF5B223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97226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A85FC7-1BEA-438E-A0A7-88FF551122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BD5F5C0-417B-4A28-8AE9-A79AC74A625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4BC6257-C490-4059-9E97-16E46673C6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4/11/2022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A4051CD-74EC-43C1-9F21-D33BD297FC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BC95141-29DC-41BA-BE25-E899055F31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3D32D-F1BC-4E9C-97E1-36CFF5B223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45323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34FC21-AE04-4050-80E6-D9DCA4B50C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1885F7E-EF45-48F7-9E54-C6806D0E963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724501F-6ED5-4112-B037-D3E9F8CF2C8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861E48C-176E-4E60-8CB3-5425169963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4/11/2022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852202B-C929-4B39-AF47-D17C38F868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DEEEBF3-930A-4A23-810D-C1880E7A6D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3D32D-F1BC-4E9C-97E1-36CFF5B223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33845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448E08-A828-430D-B8A6-7302E570AD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1FF5402-465C-4E68-BF7E-BFE1177B55A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69B917D-5EC9-44FC-B8A7-9ADF4ADC4FA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3DCF5D4-E55C-42FF-A7E5-2466DE35B8C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7579A7F-77F4-4169-8D51-21234419984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A735923-3BB5-4F33-8E76-56665E95B5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4/11/2022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A43FC79-7089-4373-88DC-12501E7820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4E0BEB1-B009-47B7-B159-DE05E615E7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3D32D-F1BC-4E9C-97E1-36CFF5B223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97265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65FFCC-78CC-4E9D-A277-8230F27334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44CEFE7-D923-48C1-B2FE-8110829C69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4/11/2022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68F91C9-7841-4F7B-8F24-B5FF45B5B3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8896739-CF17-4867-A5ED-317AD19F5A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3D32D-F1BC-4E9C-97E1-36CFF5B223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31143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4E8942B-5ECF-4556-91C2-496E4C52EF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4/11/2022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E1589EF-E9AD-45F7-BFBE-6F8AD35703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E18E0FA-5424-403C-8462-1B7C301C65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3D32D-F1BC-4E9C-97E1-36CFF5B223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62404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B27A56-C315-441C-9002-DFD599AED2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9F57D9A-8037-4B31-951B-4675ADA6939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763141B-5121-4179-B3F6-52956912224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A60C32E-3427-4696-A55A-56886EA24A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4/11/2022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DDFE526-7D20-4EC0-9624-E779812957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7AA82D7-E462-4060-85D6-85CF555401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3D32D-F1BC-4E9C-97E1-36CFF5B223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03051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5E919B-BF68-4590-8CA9-A51BAC0F75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04BC1AA-5C68-47DC-BBF0-1E309865E5A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F81A636-7F9C-43EC-B2F2-6FB3323CB79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D19410E-A050-4AA2-BC89-EF52EB1C34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4/11/2022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0C23AB0-18A5-4589-926D-C00F68CFEA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754EE52-EECA-4C6E-83E9-6382044D35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3D32D-F1BC-4E9C-97E1-36CFF5B223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96888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C3F6010-77C4-45FE-968C-712199A585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19B1B2C-5D5F-46D9-92F5-ECDF2816A1F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0334894-C6F5-46F1-BAA2-AFEA88E6816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4/11/2022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75B1C84-4663-4022-BBEA-7667FEBCF3F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72820DA-1F3A-421F-A770-A6347089E36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03D32D-F1BC-4E9C-97E1-36CFF5B223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48520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https://tableau.dmh.state.ma.us/#/site/Community/workbooks/1680/views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1.emf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1">
            <a:extLst>
              <a:ext uri="{FF2B5EF4-FFF2-40B4-BE49-F238E27FC236}">
                <a16:creationId xmlns:a16="http://schemas.microsoft.com/office/drawing/2014/main" id="{06B9B349-ACA6-483B-B622-47E71546501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>
                <a:hlinkClick r:id="rId2"/>
              </a:rPr>
              <a:t>EPIA </a:t>
            </a:r>
            <a:r>
              <a:rPr lang="en-US" dirty="0">
                <a:hlinkClick r:id="rId2"/>
              </a:rPr>
              <a:t>–</a:t>
            </a:r>
            <a:r>
              <a:rPr lang="en-us" dirty="0">
                <a:hlinkClick r:id="rId2"/>
              </a:rPr>
              <a:t> </a:t>
            </a:r>
            <a:br>
              <a:rPr lang="en-us" dirty="0">
                <a:hlinkClick r:id="rId2"/>
              </a:rPr>
            </a:br>
            <a:r>
              <a:rPr lang="en-us" dirty="0">
                <a:hlinkClick r:id="rId2"/>
              </a:rPr>
              <a:t>January 2022</a:t>
            </a:r>
            <a:br>
              <a:rPr lang="en-us" dirty="0">
                <a:hlinkClick r:id="rId2"/>
              </a:rPr>
            </a:br>
            <a:r>
              <a:rPr lang="en-us" dirty="0">
                <a:hlinkClick r:id="rId2"/>
              </a:rPr>
              <a:t>All Ages </a:t>
            </a:r>
          </a:p>
        </p:txBody>
      </p:sp>
      <p:sp>
        <p:nvSpPr>
          <p:cNvPr id="3" name="slide1">
            <a:extLst>
              <a:ext uri="{FF2B5EF4-FFF2-40B4-BE49-F238E27FC236}">
                <a16:creationId xmlns:a16="http://schemas.microsoft.com/office/drawing/2014/main" id="{678ED1BA-B641-47C7-A886-142E3D26CB04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Number of Referrals in Period: 924</a:t>
            </a:r>
            <a:endParaRPr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24CE726-1533-483F-AF6E-6C9E875438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4/11/2022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9F75EEF-1855-4888-881F-0A234A8BDC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3D32D-F1BC-4E9C-97E1-36CFF5B22341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99258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slide9" descr="Referrals by Race">
            <a:extLst>
              <a:ext uri="{FF2B5EF4-FFF2-40B4-BE49-F238E27FC236}">
                <a16:creationId xmlns:a16="http://schemas.microsoft.com/office/drawing/2014/main" id="{727A7562-69B2-4121-92C5-7B460F86596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3500" y="95250"/>
            <a:ext cx="9525000" cy="6667500"/>
          </a:xfrm>
          <a:prstGeom prst="rect">
            <a:avLst/>
          </a:prstGeom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A55E69F-0EC0-4439-9419-96018CD202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4/11/2022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D14655E6-E419-4644-A231-96575DF990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3D32D-F1BC-4E9C-97E1-36CFF5B22341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99258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slide10" descr="Referrals by Ethnicity">
            <a:extLst>
              <a:ext uri="{FF2B5EF4-FFF2-40B4-BE49-F238E27FC236}">
                <a16:creationId xmlns:a16="http://schemas.microsoft.com/office/drawing/2014/main" id="{A4AE1F58-CF7E-44F6-B4CA-1696E068CD2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3500" y="95250"/>
            <a:ext cx="9525000" cy="6667500"/>
          </a:xfrm>
          <a:prstGeom prst="rect">
            <a:avLst/>
          </a:prstGeom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410A8D5-456E-4D18-BE7E-048FDD5B8C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4/11/2022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D5C9AC5C-2E02-48CC-BD99-BD6840E76A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3D32D-F1BC-4E9C-97E1-36CFF5B22341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99258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slide11" descr="Primary Barriers to Placement">
            <a:extLst>
              <a:ext uri="{FF2B5EF4-FFF2-40B4-BE49-F238E27FC236}">
                <a16:creationId xmlns:a16="http://schemas.microsoft.com/office/drawing/2014/main" id="{2BC87F32-C8DF-406F-88BE-77FD6668ED8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31539" y="0"/>
            <a:ext cx="6128921" cy="6858000"/>
          </a:xfrm>
          <a:prstGeom prst="rect">
            <a:avLst/>
          </a:prstGeom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08B98ED-0F79-4B3A-AA30-F01DA01069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4/11/2022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D4093BB8-0FB3-4DDD-B191-9AC7C26B96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3D32D-F1BC-4E9C-97E1-36CFF5B22341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99258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slide12" descr="Primary Diagnosis">
            <a:extLst>
              <a:ext uri="{FF2B5EF4-FFF2-40B4-BE49-F238E27FC236}">
                <a16:creationId xmlns:a16="http://schemas.microsoft.com/office/drawing/2014/main" id="{388D60AE-4157-4C2D-8923-0B85B21D525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1649" y="0"/>
            <a:ext cx="6228701" cy="6858000"/>
          </a:xfrm>
          <a:prstGeom prst="rect">
            <a:avLst/>
          </a:prstGeom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C4BC892-5CC0-4D28-B229-4E79135CC3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4/11/2022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DFDD3DCA-63DA-42D0-9E4A-42A5971083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3D32D-F1BC-4E9C-97E1-36CFF5B22341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99258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slide13" descr="Top 20 Boarding / Placement Hospitals">
            <a:extLst>
              <a:ext uri="{FF2B5EF4-FFF2-40B4-BE49-F238E27FC236}">
                <a16:creationId xmlns:a16="http://schemas.microsoft.com/office/drawing/2014/main" id="{98B083A0-7CA1-40D6-90C2-C7B3FEF8778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9E6ECD8-B56C-4611-9CCB-B940660626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4/11/2022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7BAA84B-F794-4BE0-9401-2849D7233F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3D32D-F1BC-4E9C-97E1-36CFF5B22341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99258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slide14" descr="Boarding Facilities where  &amp;quot;Level of Care Changed&amp;quot;">
            <a:extLst>
              <a:ext uri="{FF2B5EF4-FFF2-40B4-BE49-F238E27FC236}">
                <a16:creationId xmlns:a16="http://schemas.microsoft.com/office/drawing/2014/main" id="{354D8A72-73B6-439B-B94B-1CD7D373CCA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5692" y="0"/>
            <a:ext cx="8440616" cy="6858000"/>
          </a:xfrm>
          <a:prstGeom prst="rect">
            <a:avLst/>
          </a:prstGeom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CE68484-5F78-4ABC-9D4F-7B1E587921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4/11/2022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F3893674-B953-4E87-9E5B-AE090E43E8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3D32D-F1BC-4E9C-97E1-36CFF5B22341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99258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slide15" descr="Referrals for Uninsured by Boarding / Placement Hospital">
            <a:extLst>
              <a:ext uri="{FF2B5EF4-FFF2-40B4-BE49-F238E27FC236}">
                <a16:creationId xmlns:a16="http://schemas.microsoft.com/office/drawing/2014/main" id="{726B0649-EF69-4BED-89CB-F50AE994A13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CB320FA-B290-469C-B6A8-840180BFF2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4/11/2022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646C826-3821-4350-9109-8BD990DF42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3D32D-F1BC-4E9C-97E1-36CFF5B22341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99258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slide16" descr="Last 12 Months Accumulated Data (White page)">
            <a:extLst>
              <a:ext uri="{FF2B5EF4-FFF2-40B4-BE49-F238E27FC236}">
                <a16:creationId xmlns:a16="http://schemas.microsoft.com/office/drawing/2014/main" id="{3E5EF35C-9A00-4445-A73F-D0118558F94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9750" y="0"/>
            <a:ext cx="8572500" cy="6858000"/>
          </a:xfrm>
          <a:prstGeom prst="rect">
            <a:avLst/>
          </a:prstGeom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880CBAF-AFC1-4F95-8603-846604C9DA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4/11/2022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117560C3-E3DB-4EE1-9A45-74F5D89944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3D32D-F1BC-4E9C-97E1-36CFF5B22341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99258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slide17" descr="Number of Referrals - 12 months">
            <a:extLst>
              <a:ext uri="{FF2B5EF4-FFF2-40B4-BE49-F238E27FC236}">
                <a16:creationId xmlns:a16="http://schemas.microsoft.com/office/drawing/2014/main" id="{CCE7AF6E-0523-4F41-81DB-2BBD9D49DE7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9750" y="0"/>
            <a:ext cx="8572500" cy="6858000"/>
          </a:xfrm>
          <a:prstGeom prst="rect">
            <a:avLst/>
          </a:prstGeom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44F071A-406F-442E-9B3B-66349AF3EE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4/11/2022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8096DE3E-6A80-47D5-ABB7-146C0BB8C3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3D32D-F1BC-4E9C-97E1-36CFF5B22341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99258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slide18" descr="Number of Referrals by Age Group - 12 months (Line)">
            <a:extLst>
              <a:ext uri="{FF2B5EF4-FFF2-40B4-BE49-F238E27FC236}">
                <a16:creationId xmlns:a16="http://schemas.microsoft.com/office/drawing/2014/main" id="{B1EEC918-4F56-44EB-98B6-B4524EAAF9E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55348" y="0"/>
            <a:ext cx="6881304" cy="6858000"/>
          </a:xfrm>
          <a:prstGeom prst="rect">
            <a:avLst/>
          </a:prstGeom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2B0B4A3-6E90-4BC1-8BBF-59243B3783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4/11/2022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19FB167-5F03-40A8-A550-519DD4B865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3D32D-F1BC-4E9C-97E1-36CFF5B22341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99258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02E64C6-74BE-40EF-ACBD-934A3102DD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4/11/2022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00D17CF-6E0B-4D86-AC86-8CC7A622A9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3D32D-F1BC-4E9C-97E1-36CFF5B22341}" type="slidenum">
              <a:rPr lang="en-US" smtClean="0"/>
              <a:t>2</a:t>
            </a:fld>
            <a:endParaRPr lang="en-US"/>
          </a:p>
        </p:txBody>
      </p:sp>
      <p:graphicFrame>
        <p:nvGraphicFramePr>
          <p:cNvPr id="7" name="Object 6">
            <a:extLst>
              <a:ext uri="{FF2B5EF4-FFF2-40B4-BE49-F238E27FC236}">
                <a16:creationId xmlns:a16="http://schemas.microsoft.com/office/drawing/2014/main" id="{B404EDCF-A7F3-42BF-8F27-D23E43B16A24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72882790"/>
              </p:ext>
            </p:extLst>
          </p:nvPr>
        </p:nvGraphicFramePr>
        <p:xfrm>
          <a:off x="213360" y="223520"/>
          <a:ext cx="11765279" cy="595566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5" name="Worksheet" r:id="rId3" imgW="10953861" imgH="5581781" progId="Excel.Sheet.12">
                  <p:embed/>
                </p:oleObj>
              </mc:Choice>
              <mc:Fallback>
                <p:oleObj name="Worksheet" r:id="rId3" imgW="10953861" imgH="5581781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13360" y="223520"/>
                        <a:ext cx="11765279" cy="595566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62286213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slide19" descr="Number of Referrals with State Agency Involvement - 12 months (Line)">
            <a:extLst>
              <a:ext uri="{FF2B5EF4-FFF2-40B4-BE49-F238E27FC236}">
                <a16:creationId xmlns:a16="http://schemas.microsoft.com/office/drawing/2014/main" id="{BDE7E210-4A4E-4D8B-94A4-85D2571FAD8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85436" y="0"/>
            <a:ext cx="7021127" cy="6858000"/>
          </a:xfrm>
          <a:prstGeom prst="rect">
            <a:avLst/>
          </a:prstGeom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A7EC9FC-4E8E-4E31-911C-AA7C10B136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4/11/2022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1D8CED81-ED07-4D1B-9CD0-DA280932E0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3D32D-F1BC-4E9C-97E1-36CFF5B22341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99258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slide20" descr="Average Time (Days) to Placement after Referral by Referral Date - 12 months">
            <a:extLst>
              <a:ext uri="{FF2B5EF4-FFF2-40B4-BE49-F238E27FC236}">
                <a16:creationId xmlns:a16="http://schemas.microsoft.com/office/drawing/2014/main" id="{0842E1BD-7870-49FE-A4C5-D4FA5F4C96F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1023" y="0"/>
            <a:ext cx="7949953" cy="6858000"/>
          </a:xfrm>
          <a:prstGeom prst="rect">
            <a:avLst/>
          </a:prstGeom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0DA690E-B684-480F-B16B-21A64D66CC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4/11/2022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79643C0-17F0-46E0-A03C-B3309D828A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3D32D-F1BC-4E9C-97E1-36CFF5B22341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99258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slide21" descr="Top 15 Primary Barriers to Placement - 12 months">
            <a:extLst>
              <a:ext uri="{FF2B5EF4-FFF2-40B4-BE49-F238E27FC236}">
                <a16:creationId xmlns:a16="http://schemas.microsoft.com/office/drawing/2014/main" id="{693AB84E-9B00-4B07-8894-BAA6EE17C99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27303" y="0"/>
            <a:ext cx="7337394" cy="6858000"/>
          </a:xfrm>
          <a:prstGeom prst="rect">
            <a:avLst/>
          </a:prstGeom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DB5D421-F12A-4A2A-B62C-37022A989D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4/11/2022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6323660-2B4B-4CDA-B2F8-A109F5B2B2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3D32D-F1BC-4E9C-97E1-36CFF5B22341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99258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slide22" descr="Top 5 Barriers to Placement by Month - 12 months (Line graph)">
            <a:extLst>
              <a:ext uri="{FF2B5EF4-FFF2-40B4-BE49-F238E27FC236}">
                <a16:creationId xmlns:a16="http://schemas.microsoft.com/office/drawing/2014/main" id="{260F0C7B-D692-464E-8B53-69D82716294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9750" y="0"/>
            <a:ext cx="8572500" cy="6858000"/>
          </a:xfrm>
          <a:prstGeom prst="rect">
            <a:avLst/>
          </a:prstGeom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7CC222E-FB69-420E-AA28-F3B53DBA65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4/11/2022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A0049827-BAFC-4A7F-9AB7-5D56BCBE01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3D32D-F1BC-4E9C-97E1-36CFF5B22341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99258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slide23" descr="Top 5 Barriers to Placement by Month - 12 months (Table)">
            <a:extLst>
              <a:ext uri="{FF2B5EF4-FFF2-40B4-BE49-F238E27FC236}">
                <a16:creationId xmlns:a16="http://schemas.microsoft.com/office/drawing/2014/main" id="{5DFFC3EC-CB08-4A47-A992-2C7158C7C6A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9750" y="0"/>
            <a:ext cx="8572500" cy="6858000"/>
          </a:xfrm>
          <a:prstGeom prst="rect">
            <a:avLst/>
          </a:prstGeom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A908C9D-84DA-49C5-B95A-2CA7AB1C54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4/11/2022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EFC3187B-A754-44DB-B336-AF611F7890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3D32D-F1BC-4E9C-97E1-36CFF5B22341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99258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slide24" descr="Top 20 Boarding / Placement Hospitals - 12 months">
            <a:extLst>
              <a:ext uri="{FF2B5EF4-FFF2-40B4-BE49-F238E27FC236}">
                <a16:creationId xmlns:a16="http://schemas.microsoft.com/office/drawing/2014/main" id="{1248E7DC-A6B5-4EAD-9E25-ACD05798609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9750" y="0"/>
            <a:ext cx="8572500" cy="6858000"/>
          </a:xfrm>
          <a:prstGeom prst="rect">
            <a:avLst/>
          </a:prstGeom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204FAEA-2484-40CD-B3B1-3D8195BC07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4/11/2022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585F2EE-FF75-42EB-A3A9-AB8C684D9D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3D32D-F1BC-4E9C-97E1-36CFF5B22341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99258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slide25" descr="Repeat EPIA Referrals">
            <a:extLst>
              <a:ext uri="{FF2B5EF4-FFF2-40B4-BE49-F238E27FC236}">
                <a16:creationId xmlns:a16="http://schemas.microsoft.com/office/drawing/2014/main" id="{02DDD5CD-0A06-4EAB-99CE-1E28FEB79AE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9750" y="0"/>
            <a:ext cx="8572500" cy="6858000"/>
          </a:xfrm>
          <a:prstGeom prst="rect">
            <a:avLst/>
          </a:prstGeom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1CD4C98-E93D-48A4-99B2-7264EB1523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4/11/2022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6EE6A82-4A7C-4F7C-8D23-A4CB840056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3D32D-F1BC-4E9C-97E1-36CFF5B22341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99258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slide26" descr="RePeat Boarding Risk">
            <a:extLst>
              <a:ext uri="{FF2B5EF4-FFF2-40B4-BE49-F238E27FC236}">
                <a16:creationId xmlns:a16="http://schemas.microsoft.com/office/drawing/2014/main" id="{8ADDB0EB-2E44-4E35-88A9-FB88DBE58A0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9750" y="0"/>
            <a:ext cx="8572500" cy="6858000"/>
          </a:xfrm>
          <a:prstGeom prst="rect">
            <a:avLst/>
          </a:prstGeom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ACDBE0E-FDE6-4875-A452-7AA1226AA0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4/11/2022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A135D2E0-0BAC-4E0C-A7E7-FEA6B872CB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3D32D-F1BC-4E9C-97E1-36CFF5B22341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99258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de2" descr="Referrals by Insurance Plan Type Commercial split">
            <a:extLst>
              <a:ext uri="{FF2B5EF4-FFF2-40B4-BE49-F238E27FC236}">
                <a16:creationId xmlns:a16="http://schemas.microsoft.com/office/drawing/2014/main" id="{5228ED4B-DD62-4578-ADD3-27B3A70890E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19932C5-F5D5-4BC0-B091-1888547D97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4/11/2022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E595688-D9C6-4ADC-9CA0-D34F6BC735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3D32D-F1BC-4E9C-97E1-36CFF5B22341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99258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slide3" descr="Type of Referral">
            <a:extLst>
              <a:ext uri="{FF2B5EF4-FFF2-40B4-BE49-F238E27FC236}">
                <a16:creationId xmlns:a16="http://schemas.microsoft.com/office/drawing/2014/main" id="{4C809134-11EA-4794-BF7D-38E2CD7FF0D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9750" y="0"/>
            <a:ext cx="8572500" cy="6858000"/>
          </a:xfrm>
          <a:prstGeom prst="rect">
            <a:avLst/>
          </a:prstGeom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BB66414-3EEB-494B-8F3F-389F35F32A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4/11/2022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8BF4792-340E-4FEA-A0AB-782C647ED3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3D32D-F1BC-4E9C-97E1-36CFF5B22341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99258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lide4" descr="Time to Referral (Days) from Initial Evaluation">
            <a:extLst>
              <a:ext uri="{FF2B5EF4-FFF2-40B4-BE49-F238E27FC236}">
                <a16:creationId xmlns:a16="http://schemas.microsoft.com/office/drawing/2014/main" id="{D28E309F-A71B-48F8-AC7C-89CB101CF8B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47884" y="0"/>
            <a:ext cx="7296231" cy="6858000"/>
          </a:xfrm>
          <a:prstGeom prst="rect">
            <a:avLst/>
          </a:prstGeom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DC4DF29-CE8E-46DC-856E-76D4751084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4/11/2022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CAF52E0-9D0F-4273-A3DA-90B629BF45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3D32D-F1BC-4E9C-97E1-36CFF5B22341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99258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slide5" descr="Time to Referral (Days) from Initial Evaluation by outcome">
            <a:extLst>
              <a:ext uri="{FF2B5EF4-FFF2-40B4-BE49-F238E27FC236}">
                <a16:creationId xmlns:a16="http://schemas.microsoft.com/office/drawing/2014/main" id="{90E1EBC8-D9BE-41FD-9945-1332CA18855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9097" y="0"/>
            <a:ext cx="8393805" cy="6857999"/>
          </a:xfrm>
          <a:prstGeom prst="rect">
            <a:avLst/>
          </a:prstGeom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7A00D69-98D8-473B-9C72-F6134460A9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4/11/2022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EB73981F-5E8B-4858-9809-972AC01F67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3D32D-F1BC-4E9C-97E1-36CFF5B22341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99258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slide6" descr="Time to Placement from Referral">
            <a:extLst>
              <a:ext uri="{FF2B5EF4-FFF2-40B4-BE49-F238E27FC236}">
                <a16:creationId xmlns:a16="http://schemas.microsoft.com/office/drawing/2014/main" id="{E1438CEC-A7E2-4ED6-BDC4-A1DA6DDA04E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47884" y="0"/>
            <a:ext cx="7296231" cy="6858000"/>
          </a:xfrm>
          <a:prstGeom prst="rect">
            <a:avLst/>
          </a:prstGeom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2A4238C-49F9-4C0E-A535-494D5A0CE7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4/11/2022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DE6B41A-906D-402D-9A46-A1829A2B5E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3D32D-F1BC-4E9C-97E1-36CFF5B22341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99258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slide7" descr="Referrals by Age Group">
            <a:extLst>
              <a:ext uri="{FF2B5EF4-FFF2-40B4-BE49-F238E27FC236}">
                <a16:creationId xmlns:a16="http://schemas.microsoft.com/office/drawing/2014/main" id="{0F7C1A19-57E3-4FFA-AEAF-4DC43DCCD0B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3500" y="95250"/>
            <a:ext cx="9525000" cy="6667500"/>
          </a:xfrm>
          <a:prstGeom prst="rect">
            <a:avLst/>
          </a:prstGeom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9369710-C628-46A0-ADBC-8F8ABF7C0E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4/11/2022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631A1FD-52C9-42AB-94AC-DB1C98205E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3D32D-F1BC-4E9C-97E1-36CFF5B22341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99258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slide8" descr="Referrals by Gender">
            <a:extLst>
              <a:ext uri="{FF2B5EF4-FFF2-40B4-BE49-F238E27FC236}">
                <a16:creationId xmlns:a16="http://schemas.microsoft.com/office/drawing/2014/main" id="{C7A99982-4B39-4D09-A0AD-3427880EDF3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3500" y="95250"/>
            <a:ext cx="9525000" cy="6667500"/>
          </a:xfrm>
          <a:prstGeom prst="rect">
            <a:avLst/>
          </a:prstGeom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94059A6-363B-4E41-9D3A-04BB208285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4/11/2022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0DA0FF1A-32C9-4B5D-B126-3857FF4436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3D32D-F1BC-4E9C-97E1-36CFF5B22341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99258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35</TotalTime>
  <Words>69</Words>
  <Application>Microsoft Office PowerPoint</Application>
  <PresentationFormat>Widescreen</PresentationFormat>
  <Paragraphs>56</Paragraphs>
  <Slides>27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32" baseType="lpstr">
      <vt:lpstr>Arial</vt:lpstr>
      <vt:lpstr>Calibri</vt:lpstr>
      <vt:lpstr>Calibri Light</vt:lpstr>
      <vt:lpstr>Office Theme</vt:lpstr>
      <vt:lpstr>Microsoft Excel Worksheet</vt:lpstr>
      <vt:lpstr>EPIA –  January 2022 All Ages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EPIA - January 2022</dc:title>
  <dc:creator>MacLeod, Jill (DMH)</dc:creator>
  <cp:lastModifiedBy>MacLeod, Jill (DMH)</cp:lastModifiedBy>
  <cp:revision>3</cp:revision>
  <dcterms:created xsi:type="dcterms:W3CDTF">2022-04-11T20:12:33Z</dcterms:created>
  <dcterms:modified xsi:type="dcterms:W3CDTF">2022-04-11T20:49:04Z</dcterms:modified>
</cp:coreProperties>
</file>