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63" d="100"/>
          <a:sy n="63" d="100"/>
        </p:scale>
        <p:origin x="656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114585-917E-4039-BFBC-B1875F0783C5}" type="datetimeFigureOut">
              <a:rPr lang="en-US" smtClean="0"/>
              <a:t>5/5/2023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FF8C18-177A-412A-B427-C8D43A5FD3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5187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1A6E6-075E-4828-AF88-09BD0A742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3800DB-487B-4E23-AC0B-90C9ED4E1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DF5B1-3694-42A9-866E-9F1FF6CF0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5/5/2023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18E67-8162-4BE0-9B01-22B89A120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568B9D-A8C9-40C5-85B0-14F435F3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38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4D5D7-9AEB-44F2-8A04-0694BE152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CE933F-693D-4770-8DC4-A5A086AC8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A7849A-1CE6-4F5C-95D7-EA8DA5EE5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5/5/2023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FE1FD0-B95E-4CF6-9A27-0F91F96DA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123BE-5891-49D6-A758-867A98F38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722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85FC7-1BEA-438E-A0A7-88FF55112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D5F5C0-417B-4A28-8AE9-A79AC74A6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BC6257-C490-4059-9E97-16E46673C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5/5/2023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4051CD-74EC-43C1-9F21-D33BD297F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95141-29DC-41BA-BE25-E899055F3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532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4FC21-AE04-4050-80E6-D9DCA4B50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85F7E-EF45-48F7-9E54-C6806D0E9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24501F-6ED5-4112-B037-D3E9F8CF2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61E48C-176E-4E60-8CB3-542516996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5/5/2023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52202B-C929-4B39-AF47-D17C38F86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EEEBF3-930A-4A23-810D-C1880E7A6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384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48E08-A828-430D-B8A6-7302E570A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FF5402-465C-4E68-BF7E-BFE1177B5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9B917D-5EC9-44FC-B8A7-9ADF4ADC4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DCF5D4-E55C-42FF-A7E5-2466DE35B8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579A7F-77F4-4169-8D51-2123441998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735923-3BB5-4F33-8E76-56665E95B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5/5/2023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43FC79-7089-4373-88DC-12501E782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E0BEB1-B009-47B7-B159-DE05E615E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72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5FFCC-78CC-4E9D-A277-8230F2733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4CEFE7-D923-48C1-B2FE-8110829C6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5/5/2023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8F91C9-7841-4F7B-8F24-B5FF45B5B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896739-CF17-4867-A5ED-317AD19F5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114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8942B-5ECF-4556-91C2-496E4C52E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5/5/2023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1589EF-E9AD-45F7-BFBE-6F8AD357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18E0FA-5424-403C-8462-1B7C301C6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240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27A56-C315-441C-9002-DFD599AED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57D9A-8037-4B31-951B-4675ADA69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63141B-5121-4179-B3F6-529569122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60C32E-3427-4696-A55A-56886EA24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5/5/2023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DFE526-7D20-4EC0-9624-E77981295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AA82D7-E462-4060-85D6-85CF55540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05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E919B-BF68-4590-8CA9-A51BAC0F7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4BC1AA-5C68-47DC-BBF0-1E309865E5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81A636-7F9C-43EC-B2F2-6FB3323CB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19410E-A050-4AA2-BC89-EF52EB1C3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5/5/2023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C23AB0-18A5-4589-926D-C00F68CF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54EE52-EECA-4C6E-83E9-6382044D3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88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536FE-B6CA-4D45-A719-6B51F3FF6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B9388C-63B0-4DA8-97D0-BEEDCF401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9BDB0-2A2B-43AC-965A-A9E7E7F74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5/5/2023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7DA7C3-2A5B-4BED-A540-9136486CC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5888E8-31D6-4E51-9228-0D6066FED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160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D010CA-6776-433E-8E25-97899E0828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391E6E-3CF5-4535-B37E-E30058EA2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6ADEE3-AAA7-4846-8EC6-84B1537C1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5/5/2023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1DABD6-6E60-4895-89B1-3604A484D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A4D314-6D1C-4A42-A445-B77646B2B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26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3F6010-77C4-45FE-968C-712199A58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9B1B2C-5D5F-46D9-92F5-ECDF2816A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334894-C6F5-46F1-BAA2-AFEA88E681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5/5/2023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B1C84-4663-4022-BBEA-7667FEBCF3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2820DA-1F3A-421F-A770-A6347089E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85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tableau.dmh.state.ma.us/#/site/Community/workbooks/2088/view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1">
            <a:extLst>
              <a:ext uri="{FF2B5EF4-FFF2-40B4-BE49-F238E27FC236}">
                <a16:creationId xmlns:a16="http://schemas.microsoft.com/office/drawing/2014/main" id="{B1674E04-FED7-4890-B572-50F51303010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EPIA -January 2023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Ages 18 and over</a:t>
            </a:r>
            <a:endParaRPr lang="en-us" dirty="0">
              <a:hlinkClick r:id="rId2"/>
            </a:endParaRPr>
          </a:p>
        </p:txBody>
      </p:sp>
      <p:sp>
        <p:nvSpPr>
          <p:cNvPr id="3" name="slide1">
            <a:extLst>
              <a:ext uri="{FF2B5EF4-FFF2-40B4-BE49-F238E27FC236}">
                <a16:creationId xmlns:a16="http://schemas.microsoft.com/office/drawing/2014/main" id="{A9B89582-7A5E-4A67-8946-1B383885601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Number of referrals in period: 489</a:t>
            </a:r>
            <a:endParaRPr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AE4D1C-AA26-4636-B249-84FB93ACC0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5/5/2023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8FA00B-BB1A-4A88-8DB6-AF76AECD1F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2" descr="Referrals by Insurance Plan Type Commercial split">
            <a:extLst>
              <a:ext uri="{FF2B5EF4-FFF2-40B4-BE49-F238E27FC236}">
                <a16:creationId xmlns:a16="http://schemas.microsoft.com/office/drawing/2014/main" id="{6168E269-493D-4E8E-A826-CA139A220A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197A5F2-178F-42F1-BF06-4442EAC36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5/5/2023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C5FF5A-5BD2-409D-9DAB-A8F7DBF9D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3" descr="Type of Referral">
            <a:extLst>
              <a:ext uri="{FF2B5EF4-FFF2-40B4-BE49-F238E27FC236}">
                <a16:creationId xmlns:a16="http://schemas.microsoft.com/office/drawing/2014/main" id="{516CDA0A-00BD-4E65-A3E9-4DF8B3EAC2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ADC3B5-929C-4F68-95F0-7205BC2DC0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5/5/2023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FD6708-D3B4-4D22-807E-D313617BC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de4" descr="Time to Referral (Days) from Initial Evaluation">
            <a:extLst>
              <a:ext uri="{FF2B5EF4-FFF2-40B4-BE49-F238E27FC236}">
                <a16:creationId xmlns:a16="http://schemas.microsoft.com/office/drawing/2014/main" id="{D303132C-2400-4F4A-A77F-C1C6EF2631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2296" y="0"/>
            <a:ext cx="8447407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DA86958-0F95-4796-A969-95C435855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5/5/2023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7E67D64-D69A-43C1-8260-CEA3CB151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de5" descr="Time to Referral (Days) from Initial Evaluation by outcome">
            <a:extLst>
              <a:ext uri="{FF2B5EF4-FFF2-40B4-BE49-F238E27FC236}">
                <a16:creationId xmlns:a16="http://schemas.microsoft.com/office/drawing/2014/main" id="{CF07D995-5CD0-4FE2-9378-85DE2182C1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580" y="0"/>
            <a:ext cx="8562840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CE824A5-2C21-4210-BF01-29B8726B81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5/5/2023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1BE6D8A-7055-47CB-83AF-E98D74598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de6" descr="Time to Placement from Referral">
            <a:extLst>
              <a:ext uri="{FF2B5EF4-FFF2-40B4-BE49-F238E27FC236}">
                <a16:creationId xmlns:a16="http://schemas.microsoft.com/office/drawing/2014/main" id="{5AF27112-66ED-4C6E-99B1-1D8DABFE83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2296" y="0"/>
            <a:ext cx="8447407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75EA0EA-DFAB-4DDD-B4C0-F24844B31B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5/5/2023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78210B0-5D5C-4438-8A19-93E4F85B16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de7" descr="Referrals by Age Group">
            <a:extLst>
              <a:ext uri="{FF2B5EF4-FFF2-40B4-BE49-F238E27FC236}">
                <a16:creationId xmlns:a16="http://schemas.microsoft.com/office/drawing/2014/main" id="{C5DEDF75-7129-4CD7-992A-4BDBC1B50E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4799BE7-EF05-4177-A8B0-0B28C1A2CA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5/5/2023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16980A3-EA68-4BC4-A530-40827377B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de8" descr="Referrals by Gender">
            <a:extLst>
              <a:ext uri="{FF2B5EF4-FFF2-40B4-BE49-F238E27FC236}">
                <a16:creationId xmlns:a16="http://schemas.microsoft.com/office/drawing/2014/main" id="{A5584091-DDCE-4C87-BE81-51D1C2ECE4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CB61CCF-A70C-47DE-B20B-EDB9D76F4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5/5/2023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FBAADE4-C0B8-4194-B3F4-0B7C11C3A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lide9" descr="Referrals by Race">
            <a:extLst>
              <a:ext uri="{FF2B5EF4-FFF2-40B4-BE49-F238E27FC236}">
                <a16:creationId xmlns:a16="http://schemas.microsoft.com/office/drawing/2014/main" id="{BF4AB2FC-7ADD-4CD6-9617-0255DB5451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4504B58-4F9A-4D0D-A92E-92C014ED2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5/5/2023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186462C-AA26-4C46-960D-09F7D8D71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lide10" descr="Referrals by Ethnicity">
            <a:extLst>
              <a:ext uri="{FF2B5EF4-FFF2-40B4-BE49-F238E27FC236}">
                <a16:creationId xmlns:a16="http://schemas.microsoft.com/office/drawing/2014/main" id="{036880A9-0A92-4EA1-9B3D-09EAEC95D4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0A93450-6BE8-4618-864E-6DD22F1DAD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5/5/2023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57534DE-2162-449C-898A-1EB9D4E779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lide11" descr="Primary Barriers to Placement">
            <a:extLst>
              <a:ext uri="{FF2B5EF4-FFF2-40B4-BE49-F238E27FC236}">
                <a16:creationId xmlns:a16="http://schemas.microsoft.com/office/drawing/2014/main" id="{BE813ABE-5331-4736-ABFF-0DC5E23B90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4727" y="0"/>
            <a:ext cx="7302546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DCFD29B-6885-4C9C-A31F-91114527E9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5/5/2023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3E7F8CA-0CE6-43CC-8B4A-07993BAA0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lide12" descr="Primary Diagnosis">
            <a:extLst>
              <a:ext uri="{FF2B5EF4-FFF2-40B4-BE49-F238E27FC236}">
                <a16:creationId xmlns:a16="http://schemas.microsoft.com/office/drawing/2014/main" id="{36CA9987-BC95-404A-A348-AC396B7A91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5268" y="0"/>
            <a:ext cx="7421462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C035B6F-CB80-4908-AA16-23F9346158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5/5/2023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AAA1D47-3468-4320-952C-E28D786F2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lide13" descr="Top 20 Boarding / Placement Hospitals">
            <a:extLst>
              <a:ext uri="{FF2B5EF4-FFF2-40B4-BE49-F238E27FC236}">
                <a16:creationId xmlns:a16="http://schemas.microsoft.com/office/drawing/2014/main" id="{849C439C-75AA-496A-8DDA-A094095A0D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F94BBA4-8617-4C3A-A922-EFAD767C61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5/5/2023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132AD47-900A-434C-B5F4-703A34DBC4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lide14" descr="Boarding Facilities where  &amp;quot;Level of Care Changed&amp;quot;">
            <a:extLst>
              <a:ext uri="{FF2B5EF4-FFF2-40B4-BE49-F238E27FC236}">
                <a16:creationId xmlns:a16="http://schemas.microsoft.com/office/drawing/2014/main" id="{F4B9C2E9-7816-4492-A013-1B1E6C0C12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692" y="0"/>
            <a:ext cx="8440616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F3B1218-4BBF-4824-95F3-2B850CD36D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5/5/2023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692050B-FFD1-4DBB-A92C-BB0E4D3D2B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lide15" descr="Referrals for Uninsured by Boarding / Placement Hospital">
            <a:extLst>
              <a:ext uri="{FF2B5EF4-FFF2-40B4-BE49-F238E27FC236}">
                <a16:creationId xmlns:a16="http://schemas.microsoft.com/office/drawing/2014/main" id="{E97C32C4-FB72-48C2-9298-F84CCFE0C4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BD7A173-77EC-4084-A6FA-6B42F58629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5/5/2023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AF86094-6DF3-4550-8ADB-EEB180B762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slide16" descr="Last 12 Months Accumulated Data (White page)">
            <a:extLst>
              <a:ext uri="{FF2B5EF4-FFF2-40B4-BE49-F238E27FC236}">
                <a16:creationId xmlns:a16="http://schemas.microsoft.com/office/drawing/2014/main" id="{821C12F0-BD5F-47F4-8194-09E5FC0151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45176A7-DAEC-4885-AF87-4C3EECE26E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5/5/2023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F73F22-46D3-480C-826C-F9AD81C2A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lide17" descr="Number of Referrals - 12 months">
            <a:extLst>
              <a:ext uri="{FF2B5EF4-FFF2-40B4-BE49-F238E27FC236}">
                <a16:creationId xmlns:a16="http://schemas.microsoft.com/office/drawing/2014/main" id="{6D51A653-B367-4215-A4EE-858A4FEC5F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DF0738E-5373-4EEA-9C4B-9427DF28C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5/5/2023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803EB2D-9B15-4459-A2B3-5D9CDEE2B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slide18" descr="Number of Referrals by Age Group - 12 months (Line)">
            <a:extLst>
              <a:ext uri="{FF2B5EF4-FFF2-40B4-BE49-F238E27FC236}">
                <a16:creationId xmlns:a16="http://schemas.microsoft.com/office/drawing/2014/main" id="{04F42173-B8D0-4DEC-8C43-D46CB5FFFC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7612" y="0"/>
            <a:ext cx="8056776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7C97BB9-BA93-4DA3-B2A2-24D175C9D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5/5/2023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3A5F9B6-6A50-4BA0-AF9D-4D3511BC5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slide19" descr="Number of Referrals with State Agency Involvement - 12 months (Line)">
            <a:extLst>
              <a:ext uri="{FF2B5EF4-FFF2-40B4-BE49-F238E27FC236}">
                <a16:creationId xmlns:a16="http://schemas.microsoft.com/office/drawing/2014/main" id="{BDA99E35-A1BA-4707-9DC1-8A39659A23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7683" y="0"/>
            <a:ext cx="8196633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06EC56-9E40-41E7-BDD4-6CD4C877E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5/5/2023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F16E227-40D5-43FD-BF31-F4C2FCE12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slide20" descr="Average Time (Days) to Placement after Referral by Referral Date - 12 months">
            <a:extLst>
              <a:ext uri="{FF2B5EF4-FFF2-40B4-BE49-F238E27FC236}">
                <a16:creationId xmlns:a16="http://schemas.microsoft.com/office/drawing/2014/main" id="{FCD920BF-8594-4FD7-9EAA-1AB4DC6D80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3157" y="0"/>
            <a:ext cx="9125685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7B10FBD-2853-4F9A-91B4-F87A769C78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5/5/2023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DB79D46-C59B-43ED-93EF-F501D2C5F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slide21" descr="Top 15 Primary Barriers to Placement - 12 months">
            <a:extLst>
              <a:ext uri="{FF2B5EF4-FFF2-40B4-BE49-F238E27FC236}">
                <a16:creationId xmlns:a16="http://schemas.microsoft.com/office/drawing/2014/main" id="{A314F8BB-60A9-4349-909D-15D1652613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4727" y="0"/>
            <a:ext cx="7302546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72F722A-8F87-475D-A310-2B1D5383F9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5/5/2023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1477AB8-01A3-4103-AB76-F6A7A1DCB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slide22" descr="Top 5 Barriers to Placement by Month - 12 months (Line graph)">
            <a:extLst>
              <a:ext uri="{FF2B5EF4-FFF2-40B4-BE49-F238E27FC236}">
                <a16:creationId xmlns:a16="http://schemas.microsoft.com/office/drawing/2014/main" id="{D15F2105-6889-41B1-A927-26EFF67283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C762B4-D7F8-4E2E-9F2F-80B8AD1F13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5/5/2023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310B825-94F5-4D00-8504-22FB0AB35A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slide23" descr="Top 5 Barriers to Placement by Month - 12 months (Table)">
            <a:extLst>
              <a:ext uri="{FF2B5EF4-FFF2-40B4-BE49-F238E27FC236}">
                <a16:creationId xmlns:a16="http://schemas.microsoft.com/office/drawing/2014/main" id="{FBEE0720-9BC1-42B5-BB21-659EC1CB9A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58DAF2-FB2D-4BED-904E-80FE486443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5/5/2023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85D4E8E-53E5-4B0D-897B-99748FBC22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slide24" descr="Top 20 Boarding / Placement Hospitals - 12 months">
            <a:extLst>
              <a:ext uri="{FF2B5EF4-FFF2-40B4-BE49-F238E27FC236}">
                <a16:creationId xmlns:a16="http://schemas.microsoft.com/office/drawing/2014/main" id="{5A662746-11E4-4BAF-BBE3-97CB409894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7D4E1D-B2CF-4376-BC86-CD65B7E3D3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5/5/2023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8373FED-8718-4CA2-A876-3B44E2831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64</Words>
  <Application>Microsoft Office PowerPoint</Application>
  <PresentationFormat>Widescreen</PresentationFormat>
  <Paragraphs>50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Calibri</vt:lpstr>
      <vt:lpstr>Calibri Light</vt:lpstr>
      <vt:lpstr>Office Theme</vt:lpstr>
      <vt:lpstr>EPIA -January 2023 Ages 18 and over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EPIA -January 2023 Ages 18 and over</dc:title>
  <dc:creator>MacLeod, Jill (DMH)</dc:creator>
  <cp:lastModifiedBy>MacLeod, Jill (DMH)</cp:lastModifiedBy>
  <cp:revision>1</cp:revision>
  <dcterms:created xsi:type="dcterms:W3CDTF">2023-05-05T19:52:32Z</dcterms:created>
  <dcterms:modified xsi:type="dcterms:W3CDTF">2023-05-05T20:02:39Z</dcterms:modified>
</cp:coreProperties>
</file>