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62423-AC49-4792-917A-E08E1DA80C7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80A6B-A8DE-4C18-910E-890C1C846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4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88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C2392D49-264D-4913-A286-A55E9B1A6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-January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4E711EB2-B274-4D16-B35F-3A09BBE6D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619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BDE58-611D-47A9-B2BC-B47169CC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7961-5617-42B3-B177-5537C52B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B537F3D2-C57A-4912-BDC8-A5F2DC5E2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F6A38-6E78-40FE-9F1D-BDBED731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9E895F-9867-4D8B-AB91-0F554042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1774B32D-5FBE-48BC-BCA8-DCA4BF204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E32CE-C4C5-44E7-B6B4-47453D10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2934D-ADA0-43A6-8A58-8FFC766A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DF9F5844-E58B-4243-9477-709DFD1E0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E4620-412E-4162-81E3-33AAF652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36CE57-CED7-4E13-AE2C-FFFEC61F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598C491F-3CEF-428F-B08E-17CCBBB79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04E444-3DDD-426F-BF96-AE715318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A79CAF-35C0-4B53-B0FE-8DAAD03F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6EB6AD8B-9FF1-4682-9B00-DED168853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F4A9E-6F16-4330-8C66-0B56ECD8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89D7F-5B6C-463A-96A9-95DC9319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8C40FDF4-36C6-4F92-A195-60BD18D7D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4E36B-6061-4F49-97D9-F5145056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8CDAA9-DBC7-4C12-B607-3A9C90B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6F722E3A-5C89-4D92-AC15-C2437D385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8B9B3-5B29-4144-893C-8BF42659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92AEF7-617D-42D0-99E3-048CB607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F6B83D56-CF85-4C99-B8DE-9C5B536A9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897B7-ABE4-4FF5-919D-ECAAC448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2676D4-6A45-4BDF-AC8D-58D99517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6EB3A704-46C3-40D4-8EAD-4D1FA0D8E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2FF6E-0631-4A12-8B84-0FA4BE20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2A42-94B3-460F-AC6D-22C14563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248DBBB3-4C02-45B0-8966-E2675A7EB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0E4981-D237-4A36-8DC6-3789EFD7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0C9D0-11C0-4074-BE6F-8185CE5E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D96795C-167F-4FFB-B828-E89C4D551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741308"/>
              </p:ext>
            </p:extLst>
          </p:nvPr>
        </p:nvGraphicFramePr>
        <p:xfrm>
          <a:off x="254000" y="136525"/>
          <a:ext cx="11765284" cy="6193784"/>
        </p:xfrm>
        <a:graphic>
          <a:graphicData uri="http://schemas.openxmlformats.org/drawingml/2006/table">
            <a:tbl>
              <a:tblPr/>
              <a:tblGrid>
                <a:gridCol w="1998533">
                  <a:extLst>
                    <a:ext uri="{9D8B030D-6E8A-4147-A177-3AD203B41FA5}">
                      <a16:colId xmlns:a16="http://schemas.microsoft.com/office/drawing/2014/main" val="2609473494"/>
                    </a:ext>
                  </a:extLst>
                </a:gridCol>
                <a:gridCol w="556114">
                  <a:extLst>
                    <a:ext uri="{9D8B030D-6E8A-4147-A177-3AD203B41FA5}">
                      <a16:colId xmlns:a16="http://schemas.microsoft.com/office/drawing/2014/main" val="3135329202"/>
                    </a:ext>
                  </a:extLst>
                </a:gridCol>
                <a:gridCol w="556114">
                  <a:extLst>
                    <a:ext uri="{9D8B030D-6E8A-4147-A177-3AD203B41FA5}">
                      <a16:colId xmlns:a16="http://schemas.microsoft.com/office/drawing/2014/main" val="1436630162"/>
                    </a:ext>
                  </a:extLst>
                </a:gridCol>
                <a:gridCol w="556114">
                  <a:extLst>
                    <a:ext uri="{9D8B030D-6E8A-4147-A177-3AD203B41FA5}">
                      <a16:colId xmlns:a16="http://schemas.microsoft.com/office/drawing/2014/main" val="2339454552"/>
                    </a:ext>
                  </a:extLst>
                </a:gridCol>
                <a:gridCol w="556114">
                  <a:extLst>
                    <a:ext uri="{9D8B030D-6E8A-4147-A177-3AD203B41FA5}">
                      <a16:colId xmlns:a16="http://schemas.microsoft.com/office/drawing/2014/main" val="1326769723"/>
                    </a:ext>
                  </a:extLst>
                </a:gridCol>
                <a:gridCol w="391017">
                  <a:extLst>
                    <a:ext uri="{9D8B030D-6E8A-4147-A177-3AD203B41FA5}">
                      <a16:colId xmlns:a16="http://schemas.microsoft.com/office/drawing/2014/main" val="805544680"/>
                    </a:ext>
                  </a:extLst>
                </a:gridCol>
                <a:gridCol w="556114">
                  <a:extLst>
                    <a:ext uri="{9D8B030D-6E8A-4147-A177-3AD203B41FA5}">
                      <a16:colId xmlns:a16="http://schemas.microsoft.com/office/drawing/2014/main" val="1328828789"/>
                    </a:ext>
                  </a:extLst>
                </a:gridCol>
                <a:gridCol w="556114">
                  <a:extLst>
                    <a:ext uri="{9D8B030D-6E8A-4147-A177-3AD203B41FA5}">
                      <a16:colId xmlns:a16="http://schemas.microsoft.com/office/drawing/2014/main" val="1003655269"/>
                    </a:ext>
                  </a:extLst>
                </a:gridCol>
                <a:gridCol w="556114">
                  <a:extLst>
                    <a:ext uri="{9D8B030D-6E8A-4147-A177-3AD203B41FA5}">
                      <a16:colId xmlns:a16="http://schemas.microsoft.com/office/drawing/2014/main" val="17182684"/>
                    </a:ext>
                  </a:extLst>
                </a:gridCol>
                <a:gridCol w="556114">
                  <a:extLst>
                    <a:ext uri="{9D8B030D-6E8A-4147-A177-3AD203B41FA5}">
                      <a16:colId xmlns:a16="http://schemas.microsoft.com/office/drawing/2014/main" val="368331861"/>
                    </a:ext>
                  </a:extLst>
                </a:gridCol>
                <a:gridCol w="556114">
                  <a:extLst>
                    <a:ext uri="{9D8B030D-6E8A-4147-A177-3AD203B41FA5}">
                      <a16:colId xmlns:a16="http://schemas.microsoft.com/office/drawing/2014/main" val="3975036367"/>
                    </a:ext>
                  </a:extLst>
                </a:gridCol>
                <a:gridCol w="834171">
                  <a:extLst>
                    <a:ext uri="{9D8B030D-6E8A-4147-A177-3AD203B41FA5}">
                      <a16:colId xmlns:a16="http://schemas.microsoft.com/office/drawing/2014/main" val="278805320"/>
                    </a:ext>
                  </a:extLst>
                </a:gridCol>
                <a:gridCol w="477910">
                  <a:extLst>
                    <a:ext uri="{9D8B030D-6E8A-4147-A177-3AD203B41FA5}">
                      <a16:colId xmlns:a16="http://schemas.microsoft.com/office/drawing/2014/main" val="2990477572"/>
                    </a:ext>
                  </a:extLst>
                </a:gridCol>
                <a:gridCol w="834171">
                  <a:extLst>
                    <a:ext uri="{9D8B030D-6E8A-4147-A177-3AD203B41FA5}">
                      <a16:colId xmlns:a16="http://schemas.microsoft.com/office/drawing/2014/main" val="1908260329"/>
                    </a:ext>
                  </a:extLst>
                </a:gridCol>
                <a:gridCol w="834171">
                  <a:extLst>
                    <a:ext uri="{9D8B030D-6E8A-4147-A177-3AD203B41FA5}">
                      <a16:colId xmlns:a16="http://schemas.microsoft.com/office/drawing/2014/main" val="3910613041"/>
                    </a:ext>
                  </a:extLst>
                </a:gridCol>
                <a:gridCol w="834171">
                  <a:extLst>
                    <a:ext uri="{9D8B030D-6E8A-4147-A177-3AD203B41FA5}">
                      <a16:colId xmlns:a16="http://schemas.microsoft.com/office/drawing/2014/main" val="1012853124"/>
                    </a:ext>
                  </a:extLst>
                </a:gridCol>
                <a:gridCol w="556114">
                  <a:extLst>
                    <a:ext uri="{9D8B030D-6E8A-4147-A177-3AD203B41FA5}">
                      <a16:colId xmlns:a16="http://schemas.microsoft.com/office/drawing/2014/main" val="806303142"/>
                    </a:ext>
                  </a:extLst>
                </a:gridCol>
              </a:tblGrid>
              <a:tr h="6711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Expedited Psychiatric Inpatient Admission  Dashboard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Jan-23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Dec-22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Jan-22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Variance               (Jan 22 vs. Jan 23)</a:t>
                      </a:r>
                    </a:p>
                  </a:txBody>
                  <a:tcPr marL="4848" marR="4848" marT="48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Percent Change (Jan 22 vs. Jan 23)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54569"/>
                  </a:ext>
                </a:extLst>
              </a:tr>
              <a:tr h="3923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to Placement  (Days)</a:t>
                      </a:r>
                    </a:p>
                  </a:txBody>
                  <a:tcPr marL="4848" marR="4848" marT="48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Time to Placement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82909"/>
                  </a:ext>
                </a:extLst>
              </a:tr>
              <a:tr h="206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Median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870286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SUMMARY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619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598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924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-305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-1.43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-33%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-36%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652690"/>
                  </a:ext>
                </a:extLst>
              </a:tr>
              <a:tr h="206507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Age </a:t>
                      </a:r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(Note two referrals  in Jan 2023 with no DOB not included in any age category)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481572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0-12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3.21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7.89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-5.26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-52%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-67%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074083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13-17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5.61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-90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-2.61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-47%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-47%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73792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Subtotal: 0-17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154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6.17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-123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-3.25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-49%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-53%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24714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18-22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2.98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2.17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0.81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-47%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37%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863133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23-64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67%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370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62%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2.58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532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58%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3.21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-119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-0.82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-22%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-26%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164322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65+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3.44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4.45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-26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-1.01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-43%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-23%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703523"/>
                  </a:ext>
                </a:extLst>
              </a:tr>
              <a:tr h="206507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Insurance Coverage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481599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Commercial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2.96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3.48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81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-26.00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-1.06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-32%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-26%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88332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Health Safety Net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10.50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4.67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-2.17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-33%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-46%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7427"/>
                  </a:ext>
                </a:extLst>
              </a:tr>
              <a:tr h="23404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ACO/MCO</a:t>
                      </a:r>
                      <a:r>
                        <a:rPr lang="en-US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406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66%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401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67%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619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67%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4.04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-213.00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-1.69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-34%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-42%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650652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Fee-for-Service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1.40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1.75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-0.35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-20%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408427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(Unspecified)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4.67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-2.77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1200%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-55%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08519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Medicare Only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2.86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5.16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-8.00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-1.70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-28%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-37%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03723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 only - Out of State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3.67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-1.34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100%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-37%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91298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Medicaid-Medicare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3.37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3.24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158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-65.00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-0.35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-41%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-10%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46010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Uninsured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3.44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4.92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-8.00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-1.48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-31%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-30%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08037"/>
                  </a:ext>
                </a:extLst>
              </a:tr>
              <a:tr h="206507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State Agency Engagement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537141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DCF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54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97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5.65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-61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-3.40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-63%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-60%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657370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DDS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3.63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-8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-0.63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-42%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-17%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44700"/>
                  </a:ext>
                </a:extLst>
              </a:tr>
              <a:tr h="20650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DMH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53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3.89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118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5.28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-65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-1.39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-55%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-26%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458696"/>
                  </a:ext>
                </a:extLst>
              </a:tr>
              <a:tr h="35308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DYS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---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---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---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#VALUE!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#DIV/0!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#VALUE!</a:t>
                      </a:r>
                    </a:p>
                  </a:txBody>
                  <a:tcPr marL="4848" marR="4848" marT="4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5180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FFDA3-8A39-448B-B96E-B52FA7EB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AE7F2-F433-43D6-8308-093B3191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5B76D4-3B08-4AD9-9E8D-F0A52396A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04" y="6382385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716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999D93E1-7D91-4C9B-ABC6-70C3FF483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360DC-1612-4F7A-80D6-318CF22A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234E88-0284-446B-A7C5-28F1AB05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8B688D0F-6406-4880-8DD4-07A9C6DD3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2EF55-6FF7-4595-9998-67CDC191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9C10B1-ED66-4BD9-9916-13E76493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43BB3AA9-0D4A-4564-A6CE-0275E64DA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F22AD-50DF-4B6D-A44E-1B7089BE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8CD97-98DC-45BF-A776-3EEA9750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9757DFD3-238D-4E14-AE45-489BB08F0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F3C7F9-964C-441B-AA90-15EB15AB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D98818-C95D-4163-A688-AB6B7BA7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6FB1D309-FE99-4C29-9B9B-C2F437E31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C06E1-A21E-4804-A315-5AFB6C97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A449B-C83E-46EC-A44F-9CB5322C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2781B5A3-4ED1-4D90-91C5-B8AFA8AE9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093D2-893A-4852-9EC7-DFA207E1F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A2944-A866-42AF-B670-7F059EC1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EPIA Referrals">
            <a:extLst>
              <a:ext uri="{FF2B5EF4-FFF2-40B4-BE49-F238E27FC236}">
                <a16:creationId xmlns:a16="http://schemas.microsoft.com/office/drawing/2014/main" id="{EB1E82B3-C539-4B36-BC31-0DA3767C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53D32-74B6-43B0-AB65-6EECB2C54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450C13-9889-4734-A8A4-B68FB58FC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RePeat Boarding Risk">
            <a:extLst>
              <a:ext uri="{FF2B5EF4-FFF2-40B4-BE49-F238E27FC236}">
                <a16:creationId xmlns:a16="http://schemas.microsoft.com/office/drawing/2014/main" id="{523F23F5-CC92-4509-A5D1-8721C28FA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62ACA6-1D98-4093-B5E2-4508CEF8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59D00-B46F-4D4A-B33F-0865B48D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70F1362E-1028-4D59-94E5-013030400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948A2-AF45-454A-A576-DB4C66E83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9FE51-B952-456B-B2B5-62B3099C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5D05D2F9-CA59-4C6B-BDBC-36EB2B8D8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E44215-4C3F-42E2-BAF4-9412B11F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9F55F-7DB5-49D5-9B51-3D3FB3AD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417F6C40-6014-4851-BC75-5D7BCF22E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4DA45-2636-4D38-B841-A2916BDA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7C032-3927-49B6-8E55-32C81CF4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64EA632A-2585-46B4-93CD-758174AF2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E94A5E-A515-4448-AAFA-2776A655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F9885F-E773-4E8D-AABF-E24726E3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46ACEBC1-4DBD-44E8-91D6-381F63468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F04A1B-71BA-4E2E-8D00-88AE9191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F2E3A-BAE6-478A-9D45-8E6B88AA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7C0BD516-83D0-4789-86A5-3857F2923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01B8C-F313-4914-9482-12E1E1B2F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E01F74-C677-4E72-9157-5AD3042E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36AD50C5-0AFD-4D39-87FA-50EFBCEE8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C6892-68B7-4DC8-8C01-0C17098F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F76275-A478-42EA-9985-1B4D325F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642</Words>
  <Application>Microsoft Office PowerPoint</Application>
  <PresentationFormat>Widescreen</PresentationFormat>
  <Paragraphs>405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Office Theme</vt:lpstr>
      <vt:lpstr>EPIA -January 2023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-January 2023</dc:title>
  <dc:creator>MacLeod, Jill (DMH)</dc:creator>
  <cp:lastModifiedBy>MacLeod, Jill (DMH)</cp:lastModifiedBy>
  <cp:revision>3</cp:revision>
  <dcterms:created xsi:type="dcterms:W3CDTF">2023-05-05T19:36:21Z</dcterms:created>
  <dcterms:modified xsi:type="dcterms:W3CDTF">2023-05-05T20:19:54Z</dcterms:modified>
</cp:coreProperties>
</file>