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4"/>
  </p:sldMasterIdLst>
  <p:notesMasterIdLst>
    <p:notesMasterId r:id="rId31"/>
  </p:notesMasterIdLst>
  <p:handoutMasterIdLst>
    <p:handoutMasterId r:id="rId32"/>
  </p:handoutMasterIdLst>
  <p:sldIdLst>
    <p:sldId id="284" r:id="rId5"/>
    <p:sldId id="288" r:id="rId6"/>
    <p:sldId id="285" r:id="rId7"/>
    <p:sldId id="291" r:id="rId8"/>
    <p:sldId id="290" r:id="rId9"/>
    <p:sldId id="306" r:id="rId10"/>
    <p:sldId id="286" r:id="rId11"/>
    <p:sldId id="333" r:id="rId12"/>
    <p:sldId id="335" r:id="rId13"/>
    <p:sldId id="295" r:id="rId14"/>
    <p:sldId id="334" r:id="rId15"/>
    <p:sldId id="316" r:id="rId16"/>
    <p:sldId id="323" r:id="rId17"/>
    <p:sldId id="297" r:id="rId18"/>
    <p:sldId id="325" r:id="rId19"/>
    <p:sldId id="329" r:id="rId20"/>
    <p:sldId id="326" r:id="rId21"/>
    <p:sldId id="331" r:id="rId22"/>
    <p:sldId id="327" r:id="rId23"/>
    <p:sldId id="328" r:id="rId24"/>
    <p:sldId id="320" r:id="rId25"/>
    <p:sldId id="319" r:id="rId26"/>
    <p:sldId id="298" r:id="rId27"/>
    <p:sldId id="318" r:id="rId28"/>
    <p:sldId id="321" r:id="rId29"/>
    <p:sldId id="322" r:id="rId30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Medium" panose="00000600000000000000" pitchFamily="2" charset="0"/>
      <p:regular r:id="rId37"/>
      <p:italic r:id="rId38"/>
    </p:embeddedFont>
    <p:embeddedFont>
      <p:font typeface="Montserrat SemiBold" panose="00000700000000000000" pitchFamily="2" charset="0"/>
      <p:regular r:id="rId39"/>
      <p:bold r:id="rId40"/>
      <p:italic r:id="rId41"/>
      <p:boldItalic r:id="rId42"/>
    </p:embeddedFont>
    <p:embeddedFont>
      <p:font typeface="Noto Sans" panose="020B0502040504020204" pitchFamily="34" charset="0"/>
      <p:regular r:id="rId43"/>
      <p:bold r:id="rId44"/>
      <p:italic r:id="rId45"/>
      <p:boldItalic r:id="rId46"/>
    </p:embeddedFont>
    <p:embeddedFont>
      <p:font typeface="Noto Sans Light" panose="020B0604020202020204" charset="0"/>
      <p:regular r:id="rId47"/>
      <p:italic r:id="rId48"/>
    </p:embeddedFont>
    <p:embeddedFont>
      <p:font typeface="Noto Sans Medium" panose="020B0604020202020204" charset="0"/>
      <p:regular r:id="rId49"/>
      <p:italic r:id="rId50"/>
    </p:embeddedFont>
    <p:embeddedFont>
      <p:font typeface="Noto Sans SemiBold" panose="020B0604020202020204" charset="0"/>
      <p:bold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4CA185-C117-C568-C721-951957C2D19A}" name="Paros, Devyn (EOTSS)" initials="PD(" userId="S::devyn.paros@mass.gov::4fec7311-849d-4d97-b815-ae5ecfed5ba1" providerId="AD"/>
  <p188:author id="{1ACB168B-FB47-1EC6-96C9-451C142291AA}" name="Myers, Thomas B. (EOTSS)" initials="" userId="S::Thomas.B.Myers2@mass.gov::0a92bd31-de88-4fe2-9e66-f8b1548bc920" providerId="AD"/>
  <p188:author id="{084286D8-2BA9-5E05-CF7E-B090444682CD}" name="Moran, Matthew E. (EOTSS)" initials="MM" userId="S::matthew.e.moran@mass.gov::bcbac36b-94e4-4e92-8b2b-3b774db8f2cb" providerId="AD"/>
  <p188:author id="{FF507BE2-6E83-AE24-71E1-595EBA0B8B5B}" name="Moran, Matthew E. (EOTSS)" initials="" userId="S::Matthew.E.Moran@mass.gov::bcbac36b-94e4-4e92-8b2b-3b774db8f2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vyn Paros" initials="" lastIdx="2" clrIdx="0"/>
  <p:cmAuthor id="1" name="Paros, Devyn (EOTSS)" initials="PD(" lastIdx="2" clrIdx="1">
    <p:extLst>
      <p:ext uri="{19B8F6BF-5375-455C-9EA6-DF929625EA0E}">
        <p15:presenceInfo xmlns:p15="http://schemas.microsoft.com/office/powerpoint/2012/main" userId="S::devyn.paros@mass.gov::4fec7311-849d-4d97-b815-ae5ecfed5ba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56F"/>
    <a:srgbClr val="535353"/>
    <a:srgbClr val="54BBA1"/>
    <a:srgbClr val="14558F"/>
    <a:srgbClr val="680A1D"/>
    <a:srgbClr val="F6C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66486668-4FBB-42FD-A78D-B02C4F46B45A}">
  <a:tblStyle styleId="{66486668-4FBB-42FD-A78D-B02C4F46B45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496" autoAdjust="0"/>
  </p:normalViewPr>
  <p:slideViewPr>
    <p:cSldViewPr snapToGrid="0">
      <p:cViewPr varScale="1">
        <p:scale>
          <a:sx n="112" d="100"/>
          <a:sy n="112" d="100"/>
        </p:scale>
        <p:origin x="8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09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9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commentAuthors" Target="commentAuthor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0AC185-1BF9-5907-8945-2E1BA07EE9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535A5A-7E27-56F5-EEE7-6EC0C6CD6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1859D-8EF0-4D9A-B49D-39049702AF30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940147-BFEE-BA45-99FF-C73BF6CAFD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5F7AB-B821-77B8-4360-533A86D733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EC8FB-6B1F-4142-837C-F7427732B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5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97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90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489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550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820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3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93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800" b="0" i="0" u="none" strike="noStrike" dirty="0">
                <a:solidFill>
                  <a:srgbClr val="158158"/>
                </a:solidFill>
                <a:effectLst/>
                <a:latin typeface="Arial" panose="020B0604020202020204" pitchFamily="34" charset="0"/>
              </a:rPr>
              <a:t>We will ask each Board member to help advertise and share the opportunity with your networks.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08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 rtl="0" fontAlgn="base">
              <a:buFont typeface="Arial" panose="020B0604020202020204" pitchFamily="34" charset="0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statement of interest should address 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he applicant’s lived experience, interests, or expertise relevant to the mission of the board and how the applicant envisions contributing to the board’s mission as a public representative.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​</a:t>
            </a: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marL="158750" indent="0" algn="l" rtl="0" fontAlgn="base">
              <a:buNone/>
            </a:pPr>
            <a:endParaRPr lang="en-US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6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Someone may be precluded from participation or require a disclosure based on the state’s conflict of interest law.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67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 rtl="0" fontAlgn="base">
              <a:buFont typeface="Arial" panose="020B0604020202020204" pitchFamily="34" charset="0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The Governor’s Boards and Commission Office will also be kept up to date as the process proceeds.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​</a:t>
            </a: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marL="158750" indent="0" algn="l" rtl="0" fontAlgn="base">
              <a:buFont typeface="Arial" panose="020B0604020202020204" pitchFamily="34" charset="0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Intent is to give a summary of the candidates and will reserve the right to enter into executive session in order to talk in greater detail about the short listed candidates.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​</a:t>
            </a: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52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55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38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595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109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3406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34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0091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58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02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09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394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49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339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635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48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271" t="21183" r="8531" b="9545"/>
          <a:stretch/>
        </p:blipFill>
        <p:spPr>
          <a:xfrm>
            <a:off x="-27500" y="-21350"/>
            <a:ext cx="9198998" cy="51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-40300" y="2376200"/>
            <a:ext cx="4625425" cy="476850"/>
          </a:xfrm>
          <a:custGeom>
            <a:avLst/>
            <a:gdLst/>
            <a:ahLst/>
            <a:cxnLst/>
            <a:rect l="l" t="t" r="r" b="b"/>
            <a:pathLst>
              <a:path w="185017" h="19074" extrusionOk="0">
                <a:moveTo>
                  <a:pt x="0" y="19074"/>
                </a:moveTo>
                <a:lnTo>
                  <a:pt x="166613" y="19006"/>
                </a:lnTo>
                <a:lnTo>
                  <a:pt x="185017" y="0"/>
                </a:lnTo>
                <a:lnTo>
                  <a:pt x="206" y="512"/>
                </a:lnTo>
                <a:close/>
              </a:path>
            </a:pathLst>
          </a:custGeom>
          <a:solidFill>
            <a:srgbClr val="EEEEEE">
              <a:alpha val="8316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-40300" y="1583125"/>
            <a:ext cx="6358725" cy="817600"/>
          </a:xfrm>
          <a:custGeom>
            <a:avLst/>
            <a:gdLst/>
            <a:ahLst/>
            <a:cxnLst/>
            <a:rect l="l" t="t" r="r" b="b"/>
            <a:pathLst>
              <a:path w="254349" h="32704" extrusionOk="0">
                <a:moveTo>
                  <a:pt x="44" y="32704"/>
                </a:moveTo>
                <a:lnTo>
                  <a:pt x="221687" y="32268"/>
                </a:lnTo>
                <a:lnTo>
                  <a:pt x="254349" y="0"/>
                </a:lnTo>
                <a:lnTo>
                  <a:pt x="0" y="503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96425" y="1716250"/>
            <a:ext cx="55863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6425" y="2396975"/>
            <a:ext cx="41223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7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py, and image 1">
  <p:cSld name="TITLE_ONLY_1_2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2" name="Google Shape;62;p10"/>
          <p:cNvSpPr/>
          <p:nvPr/>
        </p:nvSpPr>
        <p:spPr>
          <a:xfrm>
            <a:off x="445775" y="572825"/>
            <a:ext cx="548804" cy="62943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63" name="Google Shape;63;p10"/>
          <p:cNvSpPr/>
          <p:nvPr/>
        </p:nvSpPr>
        <p:spPr>
          <a:xfrm>
            <a:off x="0" y="0"/>
            <a:ext cx="9144000" cy="393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466825" y="1271550"/>
            <a:ext cx="3649800" cy="3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914400" lvl="1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pic" idx="2"/>
          </p:nvPr>
        </p:nvSpPr>
        <p:spPr>
          <a:xfrm>
            <a:off x="4232225" y="1143000"/>
            <a:ext cx="4454700" cy="34278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445775" y="635775"/>
            <a:ext cx="8241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>
                <a:solidFill>
                  <a:srgbClr val="666666"/>
                </a:solidFill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A7B17"/>
          </p15:clr>
        </p15:guide>
        <p15:guide id="2" pos="2593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orient="horz" pos="361">
          <p15:clr>
            <a:srgbClr val="FA7B17"/>
          </p15:clr>
        </p15:guide>
        <p15:guide id="5" orient="horz" pos="2879">
          <p15:clr>
            <a:srgbClr val="FA7B17"/>
          </p15:clr>
        </p15:guide>
        <p15:guide id="6" orient="horz" pos="1584">
          <p15:clr>
            <a:srgbClr val="FA7B17"/>
          </p15:clr>
        </p15:guide>
        <p15:guide id="7" orient="horz" pos="1656">
          <p15:clr>
            <a:srgbClr val="FA7B17"/>
          </p15:clr>
        </p15:guide>
        <p15:guide id="8" pos="2664">
          <p15:clr>
            <a:srgbClr val="FA7B17"/>
          </p15:clr>
        </p15:guide>
        <p15:guide id="9" pos="5472">
          <p15:clr>
            <a:srgbClr val="FA7B17"/>
          </p15:clr>
        </p15:guide>
        <p15:guide id="10" pos="281">
          <p15:clr>
            <a:srgbClr val="FA7B17"/>
          </p15:clr>
        </p15:guide>
        <p15:guide id="11" pos="4033">
          <p15:clr>
            <a:srgbClr val="FA7B17"/>
          </p15:clr>
        </p15:guide>
        <p15:guide id="12" pos="4104">
          <p15:clr>
            <a:srgbClr val="FA7B17"/>
          </p15:clr>
        </p15:guide>
        <p15:guide id="13" orient="horz" pos="720">
          <p15:clr>
            <a:srgbClr val="FA7B17"/>
          </p15:clr>
        </p15:guide>
        <p15:guide id="14" orient="horz" pos="648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py, 2b">
  <p:cSld name="TITLE_ONLY_1_2_1_1_1_1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6" name="Google Shape;76;p12"/>
          <p:cNvSpPr/>
          <p:nvPr/>
        </p:nvSpPr>
        <p:spPr>
          <a:xfrm>
            <a:off x="445775" y="572825"/>
            <a:ext cx="548804" cy="62943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445775" y="635775"/>
            <a:ext cx="8241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>
                <a:solidFill>
                  <a:srgbClr val="666666"/>
                </a:solidFill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/>
          <p:nvPr/>
        </p:nvSpPr>
        <p:spPr>
          <a:xfrm>
            <a:off x="0" y="0"/>
            <a:ext cx="9144000" cy="393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2"/>
          <p:cNvSpPr>
            <a:spLocks noGrp="1"/>
          </p:cNvSpPr>
          <p:nvPr>
            <p:ph type="pic" idx="2"/>
          </p:nvPr>
        </p:nvSpPr>
        <p:spPr>
          <a:xfrm>
            <a:off x="3251838" y="1143000"/>
            <a:ext cx="2640300" cy="34278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2"/>
          <p:cNvSpPr>
            <a:spLocks noGrp="1"/>
          </p:cNvSpPr>
          <p:nvPr>
            <p:ph type="pic" idx="3"/>
          </p:nvPr>
        </p:nvSpPr>
        <p:spPr>
          <a:xfrm>
            <a:off x="6057900" y="1143000"/>
            <a:ext cx="2640300" cy="34278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2628900" cy="34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914400" lvl="1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A7B17"/>
          </p15:clr>
        </p15:guide>
        <p15:guide id="2" pos="2048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orient="horz" pos="361">
          <p15:clr>
            <a:srgbClr val="FA7B17"/>
          </p15:clr>
        </p15:guide>
        <p15:guide id="5" orient="horz" pos="2879">
          <p15:clr>
            <a:srgbClr val="FA7B17"/>
          </p15:clr>
        </p15:guide>
        <p15:guide id="6" orient="horz" pos="648">
          <p15:clr>
            <a:srgbClr val="FA7B17"/>
          </p15:clr>
        </p15:guide>
        <p15:guide id="7" orient="horz" pos="720">
          <p15:clr>
            <a:srgbClr val="FA7B17"/>
          </p15:clr>
        </p15:guide>
        <p15:guide id="8" pos="3712">
          <p15:clr>
            <a:srgbClr val="FA7B17"/>
          </p15:clr>
        </p15:guide>
        <p15:guide id="9" pos="5472">
          <p15:clr>
            <a:srgbClr val="FA7B17"/>
          </p15:clr>
        </p15:guide>
        <p15:guide id="10" pos="288">
          <p15:clr>
            <a:srgbClr val="FA7B17"/>
          </p15:clr>
        </p15:guide>
        <p15:guide id="11" pos="1944">
          <p15:clr>
            <a:srgbClr val="FA7B17"/>
          </p15:clr>
        </p15:guide>
        <p15:guide id="12" pos="3816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py, and image">
  <p:cSld name="TITLE_ONLY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4" name="Google Shape;84;p13"/>
          <p:cNvSpPr/>
          <p:nvPr/>
        </p:nvSpPr>
        <p:spPr>
          <a:xfrm>
            <a:off x="445775" y="572825"/>
            <a:ext cx="548804" cy="62943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45775" y="635775"/>
            <a:ext cx="3670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>
                <a:solidFill>
                  <a:srgbClr val="666666"/>
                </a:solidFill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/>
          <p:nvPr/>
        </p:nvSpPr>
        <p:spPr>
          <a:xfrm>
            <a:off x="0" y="0"/>
            <a:ext cx="9144000" cy="393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466825" y="1271550"/>
            <a:ext cx="3649800" cy="3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914400" lvl="1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8" name="Google Shape;88;p13"/>
          <p:cNvSpPr>
            <a:spLocks noGrp="1"/>
          </p:cNvSpPr>
          <p:nvPr>
            <p:ph type="pic" idx="2"/>
          </p:nvPr>
        </p:nvSpPr>
        <p:spPr>
          <a:xfrm>
            <a:off x="4232225" y="578325"/>
            <a:ext cx="4454700" cy="3992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A7B17"/>
          </p15:clr>
        </p15:guide>
        <p15:guide id="2" pos="2593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orient="horz" pos="361">
          <p15:clr>
            <a:srgbClr val="FA7B17"/>
          </p15:clr>
        </p15:guide>
        <p15:guide id="5" orient="horz" pos="2879">
          <p15:clr>
            <a:srgbClr val="FA7B17"/>
          </p15:clr>
        </p15:guide>
        <p15:guide id="6" orient="horz" pos="1584">
          <p15:clr>
            <a:srgbClr val="FA7B17"/>
          </p15:clr>
        </p15:guide>
        <p15:guide id="7" orient="horz" pos="1656">
          <p15:clr>
            <a:srgbClr val="FA7B17"/>
          </p15:clr>
        </p15:guide>
        <p15:guide id="8" pos="2664">
          <p15:clr>
            <a:srgbClr val="FA7B17"/>
          </p15:clr>
        </p15:guide>
        <p15:guide id="9" pos="5472">
          <p15:clr>
            <a:srgbClr val="FA7B17"/>
          </p15:clr>
        </p15:guide>
        <p15:guide id="10" pos="281">
          <p15:clr>
            <a:srgbClr val="FA7B17"/>
          </p15:clr>
        </p15:guide>
        <p15:guide id="11" pos="4033">
          <p15:clr>
            <a:srgbClr val="FA7B17"/>
          </p15:clr>
        </p15:guide>
        <p15:guide id="12" pos="4104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py, and image 2 horizontal">
  <p:cSld name="TITLE_ONLY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1" name="Google Shape;91;p14"/>
          <p:cNvSpPr/>
          <p:nvPr/>
        </p:nvSpPr>
        <p:spPr>
          <a:xfrm>
            <a:off x="445775" y="572825"/>
            <a:ext cx="548804" cy="62943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445775" y="635775"/>
            <a:ext cx="3670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>
                <a:solidFill>
                  <a:srgbClr val="666666"/>
                </a:solidFill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0" y="0"/>
            <a:ext cx="9144000" cy="393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4"/>
          <p:cNvSpPr>
            <a:spLocks noGrp="1"/>
          </p:cNvSpPr>
          <p:nvPr>
            <p:ph type="pic" idx="2"/>
          </p:nvPr>
        </p:nvSpPr>
        <p:spPr>
          <a:xfrm>
            <a:off x="4232225" y="578325"/>
            <a:ext cx="4454700" cy="19356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4"/>
          <p:cNvSpPr>
            <a:spLocks noGrp="1"/>
          </p:cNvSpPr>
          <p:nvPr>
            <p:ph type="pic" idx="3"/>
          </p:nvPr>
        </p:nvSpPr>
        <p:spPr>
          <a:xfrm>
            <a:off x="4232225" y="2629550"/>
            <a:ext cx="4454700" cy="19356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466825" y="1271550"/>
            <a:ext cx="3649800" cy="3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914400" lvl="1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A7B17"/>
          </p15:clr>
        </p15:guide>
        <p15:guide id="2" pos="2593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orient="horz" pos="361">
          <p15:clr>
            <a:srgbClr val="FA7B17"/>
          </p15:clr>
        </p15:guide>
        <p15:guide id="5" orient="horz" pos="2879">
          <p15:clr>
            <a:srgbClr val="FA7B17"/>
          </p15:clr>
        </p15:guide>
        <p15:guide id="6" orient="horz" pos="1584">
          <p15:clr>
            <a:srgbClr val="FA7B17"/>
          </p15:clr>
        </p15:guide>
        <p15:guide id="7" orient="horz" pos="1656">
          <p15:clr>
            <a:srgbClr val="FA7B17"/>
          </p15:clr>
        </p15:guide>
        <p15:guide id="8" pos="2664">
          <p15:clr>
            <a:srgbClr val="FA7B17"/>
          </p15:clr>
        </p15:guide>
        <p15:guide id="9" pos="5472">
          <p15:clr>
            <a:srgbClr val="FA7B17"/>
          </p15:clr>
        </p15:guide>
        <p15:guide id="10" pos="281">
          <p15:clr>
            <a:srgbClr val="FA7B17"/>
          </p15:clr>
        </p15:guide>
        <p15:guide id="11" pos="4033">
          <p15:clr>
            <a:srgbClr val="FA7B17"/>
          </p15:clr>
        </p15:guide>
        <p15:guide id="12" pos="4104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py, and image 2 vert">
  <p:cSld name="TITLE_ONLY_1_1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9" name="Google Shape;99;p15"/>
          <p:cNvSpPr/>
          <p:nvPr/>
        </p:nvSpPr>
        <p:spPr>
          <a:xfrm>
            <a:off x="445775" y="572825"/>
            <a:ext cx="548804" cy="62943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445775" y="635775"/>
            <a:ext cx="3670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>
                <a:solidFill>
                  <a:srgbClr val="66666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/>
          <p:nvPr/>
        </p:nvSpPr>
        <p:spPr>
          <a:xfrm>
            <a:off x="0" y="0"/>
            <a:ext cx="9144000" cy="393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5"/>
          <p:cNvSpPr>
            <a:spLocks noGrp="1"/>
          </p:cNvSpPr>
          <p:nvPr>
            <p:ph type="pic" idx="2"/>
          </p:nvPr>
        </p:nvSpPr>
        <p:spPr>
          <a:xfrm>
            <a:off x="4232225" y="578325"/>
            <a:ext cx="2169600" cy="39924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15"/>
          <p:cNvSpPr>
            <a:spLocks noGrp="1"/>
          </p:cNvSpPr>
          <p:nvPr>
            <p:ph type="pic" idx="3"/>
          </p:nvPr>
        </p:nvSpPr>
        <p:spPr>
          <a:xfrm>
            <a:off x="6517425" y="578325"/>
            <a:ext cx="2169600" cy="39924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466825" y="1271550"/>
            <a:ext cx="3649800" cy="3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914400" lvl="1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A7B17"/>
          </p15:clr>
        </p15:guide>
        <p15:guide id="2" pos="2593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orient="horz" pos="361">
          <p15:clr>
            <a:srgbClr val="FA7B17"/>
          </p15:clr>
        </p15:guide>
        <p15:guide id="5" orient="horz" pos="2879">
          <p15:clr>
            <a:srgbClr val="FA7B17"/>
          </p15:clr>
        </p15:guide>
        <p15:guide id="6" orient="horz" pos="1584">
          <p15:clr>
            <a:srgbClr val="FA7B17"/>
          </p15:clr>
        </p15:guide>
        <p15:guide id="7" orient="horz" pos="1656">
          <p15:clr>
            <a:srgbClr val="FA7B17"/>
          </p15:clr>
        </p15:guide>
        <p15:guide id="8" pos="2664">
          <p15:clr>
            <a:srgbClr val="FA7B17"/>
          </p15:clr>
        </p15:guide>
        <p15:guide id="9" pos="5472">
          <p15:clr>
            <a:srgbClr val="FA7B17"/>
          </p15:clr>
        </p15:guide>
        <p15:guide id="10" pos="281">
          <p15:clr>
            <a:srgbClr val="FA7B17"/>
          </p15:clr>
        </p15:guide>
        <p15:guide id="11" pos="4033">
          <p15:clr>
            <a:srgbClr val="FA7B17"/>
          </p15:clr>
        </p15:guide>
        <p15:guide id="12" pos="4104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py, and image 4">
  <p:cSld name="TITLE_ONLY_1_1_1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7" name="Google Shape;107;p16"/>
          <p:cNvSpPr/>
          <p:nvPr/>
        </p:nvSpPr>
        <p:spPr>
          <a:xfrm>
            <a:off x="445775" y="572825"/>
            <a:ext cx="548804" cy="62943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445775" y="635775"/>
            <a:ext cx="3670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>
                <a:solidFill>
                  <a:srgbClr val="666666"/>
                </a:solidFill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/>
          <p:nvPr/>
        </p:nvSpPr>
        <p:spPr>
          <a:xfrm>
            <a:off x="0" y="0"/>
            <a:ext cx="9144000" cy="393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6"/>
          <p:cNvSpPr>
            <a:spLocks noGrp="1"/>
          </p:cNvSpPr>
          <p:nvPr>
            <p:ph type="pic" idx="2"/>
          </p:nvPr>
        </p:nvSpPr>
        <p:spPr>
          <a:xfrm>
            <a:off x="4232225" y="578325"/>
            <a:ext cx="2169600" cy="19356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16"/>
          <p:cNvSpPr>
            <a:spLocks noGrp="1"/>
          </p:cNvSpPr>
          <p:nvPr>
            <p:ph type="pic" idx="3"/>
          </p:nvPr>
        </p:nvSpPr>
        <p:spPr>
          <a:xfrm>
            <a:off x="6517425" y="578325"/>
            <a:ext cx="2169600" cy="19356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16"/>
          <p:cNvSpPr>
            <a:spLocks noGrp="1"/>
          </p:cNvSpPr>
          <p:nvPr>
            <p:ph type="pic" idx="4"/>
          </p:nvPr>
        </p:nvSpPr>
        <p:spPr>
          <a:xfrm>
            <a:off x="4232225" y="2629550"/>
            <a:ext cx="2169600" cy="19356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6"/>
          <p:cNvSpPr>
            <a:spLocks noGrp="1"/>
          </p:cNvSpPr>
          <p:nvPr>
            <p:ph type="pic" idx="5"/>
          </p:nvPr>
        </p:nvSpPr>
        <p:spPr>
          <a:xfrm>
            <a:off x="6517425" y="2629550"/>
            <a:ext cx="2169600" cy="19356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466825" y="1271550"/>
            <a:ext cx="3649800" cy="32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914400" lvl="1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A7B17"/>
          </p15:clr>
        </p15:guide>
        <p15:guide id="2" pos="2593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orient="horz" pos="361">
          <p15:clr>
            <a:srgbClr val="FA7B17"/>
          </p15:clr>
        </p15:guide>
        <p15:guide id="5" orient="horz" pos="2879">
          <p15:clr>
            <a:srgbClr val="FA7B17"/>
          </p15:clr>
        </p15:guide>
        <p15:guide id="6" orient="horz" pos="1584">
          <p15:clr>
            <a:srgbClr val="FA7B17"/>
          </p15:clr>
        </p15:guide>
        <p15:guide id="7" orient="horz" pos="1656">
          <p15:clr>
            <a:srgbClr val="FA7B17"/>
          </p15:clr>
        </p15:guide>
        <p15:guide id="8" pos="2664">
          <p15:clr>
            <a:srgbClr val="FA7B17"/>
          </p15:clr>
        </p15:guide>
        <p15:guide id="9" pos="5472">
          <p15:clr>
            <a:srgbClr val="FA7B17"/>
          </p15:clr>
        </p15:guide>
        <p15:guide id="10" pos="281">
          <p15:clr>
            <a:srgbClr val="FA7B17"/>
          </p15:clr>
        </p15:guide>
        <p15:guide id="11" pos="4033">
          <p15:clr>
            <a:srgbClr val="FA7B17"/>
          </p15:clr>
        </p15:guide>
        <p15:guide id="12" pos="4104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(or transition)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331" r="1458" b="18113"/>
          <a:stretch/>
        </p:blipFill>
        <p:spPr>
          <a:xfrm>
            <a:off x="4866" y="-37125"/>
            <a:ext cx="9160076" cy="518062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1685200" y="1919600"/>
            <a:ext cx="5571900" cy="9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CUSTOM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3600" t="15832" r="9817"/>
          <a:stretch/>
        </p:blipFill>
        <p:spPr>
          <a:xfrm>
            <a:off x="-11275" y="-1"/>
            <a:ext cx="9155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503800" y="2223450"/>
            <a:ext cx="55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e two">
  <p:cSld name="Compare two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body" idx="1"/>
          </p:nvPr>
        </p:nvSpPr>
        <p:spPr>
          <a:xfrm>
            <a:off x="4841810" y="1581331"/>
            <a:ext cx="3999900" cy="29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558F"/>
              </a:buClr>
              <a:buSzPts val="1400"/>
              <a:buChar char="■"/>
              <a:defRPr sz="140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subTitle" idx="2"/>
          </p:nvPr>
        </p:nvSpPr>
        <p:spPr>
          <a:xfrm>
            <a:off x="334764" y="1094692"/>
            <a:ext cx="39999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3pPr>
            <a:lvl4pPr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body" idx="3"/>
          </p:nvPr>
        </p:nvSpPr>
        <p:spPr>
          <a:xfrm>
            <a:off x="334764" y="1596571"/>
            <a:ext cx="3999900" cy="29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558F"/>
              </a:buClr>
              <a:buSzPts val="1400"/>
              <a:buChar char="■"/>
              <a:defRPr sz="140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4"/>
          </p:nvPr>
        </p:nvSpPr>
        <p:spPr>
          <a:xfrm>
            <a:off x="4836983" y="1072390"/>
            <a:ext cx="39999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334765" y="415471"/>
            <a:ext cx="85044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400"/>
              <a:buFont typeface="Arial"/>
              <a:buNone/>
              <a:defRPr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dt" idx="10"/>
          </p:nvPr>
        </p:nvSpPr>
        <p:spPr>
          <a:xfrm>
            <a:off x="350089" y="4767262"/>
            <a:ext cx="21180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ftr" idx="11"/>
          </p:nvPr>
        </p:nvSpPr>
        <p:spPr>
          <a:xfrm>
            <a:off x="3081881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6781800" y="4767262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20"/>
          <p:cNvSpPr/>
          <p:nvPr/>
        </p:nvSpPr>
        <p:spPr>
          <a:xfrm>
            <a:off x="448128" y="921728"/>
            <a:ext cx="532800" cy="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">
  <p:cSld name="Agend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9527" r="17662"/>
          <a:stretch/>
        </p:blipFill>
        <p:spPr>
          <a:xfrm>
            <a:off x="0" y="0"/>
            <a:ext cx="491797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5256966" y="1126435"/>
            <a:ext cx="3582300" cy="3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558F"/>
              </a:buClr>
              <a:buSzPts val="1400"/>
              <a:buFont typeface="Montserrat SemiBold"/>
              <a:buChar char="■"/>
              <a:defRPr sz="1400">
                <a:solidFill>
                  <a:srgbClr val="29292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Calibri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○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■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●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○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■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●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○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■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346174" y="822605"/>
            <a:ext cx="532800" cy="45600"/>
          </a:xfrm>
          <a:prstGeom prst="rect">
            <a:avLst/>
          </a:prstGeom>
          <a:solidFill>
            <a:srgbClr val="4395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256966" y="241301"/>
            <a:ext cx="35823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>
                <a:solidFill>
                  <a:schemeClr val="dk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781800" y="4767262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defRPr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am">
  <p:cSld name="Agenda_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9527" r="17662"/>
          <a:stretch/>
        </p:blipFill>
        <p:spPr>
          <a:xfrm>
            <a:off x="0" y="0"/>
            <a:ext cx="491797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5256966" y="1126435"/>
            <a:ext cx="3582300" cy="3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558F"/>
              </a:buClr>
              <a:buSzPts val="1400"/>
              <a:buFont typeface="Montserrat SemiBold"/>
              <a:buChar char="■"/>
              <a:defRPr sz="1400">
                <a:solidFill>
                  <a:srgbClr val="29292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Calibri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○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■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●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○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■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●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○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■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5346174" y="822605"/>
            <a:ext cx="532800" cy="45600"/>
          </a:xfrm>
          <a:prstGeom prst="rect">
            <a:avLst/>
          </a:prstGeom>
          <a:solidFill>
            <a:srgbClr val="4395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5256966" y="241301"/>
            <a:ext cx="35823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>
                <a:solidFill>
                  <a:schemeClr val="dk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781800" y="4767262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defRPr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1065966" y="1126435"/>
            <a:ext cx="3582300" cy="381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558F"/>
              </a:buClr>
              <a:buSzPts val="1400"/>
              <a:buFont typeface="Montserrat SemiBold"/>
              <a:buChar char="■"/>
              <a:defRPr sz="1400">
                <a:solidFill>
                  <a:srgbClr val="29292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Calibri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○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■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●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○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■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●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○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Montserrat SemiBold"/>
              <a:buChar char="■"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3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slide">
  <p:cSld name="TITLE_1_1">
    <p:bg>
      <p:bgPr>
        <a:solidFill>
          <a:srgbClr val="14558F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Medium"/>
              <a:buNone/>
              <a:defRPr sz="3200">
                <a:solidFill>
                  <a:srgbClr val="FFFFFF"/>
                </a:solidFill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  <a:sym typeface="Montserrat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058550" y="2910325"/>
            <a:ext cx="7026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900"/>
              <a:buFont typeface="Montserrat Medium"/>
              <a:buNone/>
              <a:defRPr sz="1900">
                <a:solidFill>
                  <a:srgbClr val="EFEFEF"/>
                </a:solidFill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 2" userDrawn="1">
  <p:cSld name="TITLE_ONLY_1_2_1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0" name="Google Shape;40;p7"/>
          <p:cNvSpPr/>
          <p:nvPr/>
        </p:nvSpPr>
        <p:spPr>
          <a:xfrm>
            <a:off x="445775" y="572825"/>
            <a:ext cx="548804" cy="62943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45775" y="635775"/>
            <a:ext cx="8241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>
                <a:solidFill>
                  <a:srgbClr val="666666"/>
                </a:solidFill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/>
          <p:nvPr/>
        </p:nvSpPr>
        <p:spPr>
          <a:xfrm>
            <a:off x="0" y="0"/>
            <a:ext cx="9144000" cy="393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2"/>
          </p:nvPr>
        </p:nvSpPr>
        <p:spPr>
          <a:xfrm>
            <a:off x="4674875" y="1143000"/>
            <a:ext cx="4011900" cy="34278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7"/>
          <p:cNvSpPr>
            <a:spLocks noGrp="1"/>
          </p:cNvSpPr>
          <p:nvPr>
            <p:ph type="pic" idx="3"/>
          </p:nvPr>
        </p:nvSpPr>
        <p:spPr>
          <a:xfrm>
            <a:off x="445775" y="1143000"/>
            <a:ext cx="4011900" cy="3427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A7B17"/>
          </p15:clr>
        </p15:guide>
        <p15:guide id="2" pos="2808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orient="horz" pos="361">
          <p15:clr>
            <a:srgbClr val="FA7B17"/>
          </p15:clr>
        </p15:guide>
        <p15:guide id="5" orient="horz" pos="2879">
          <p15:clr>
            <a:srgbClr val="FA7B17"/>
          </p15:clr>
        </p15:guide>
        <p15:guide id="6" orient="horz" pos="648">
          <p15:clr>
            <a:srgbClr val="FA7B17"/>
          </p15:clr>
        </p15:guide>
        <p15:guide id="7" orient="horz" pos="720">
          <p15:clr>
            <a:srgbClr val="FA7B17"/>
          </p15:clr>
        </p15:guide>
        <p15:guide id="8" pos="2952">
          <p15:clr>
            <a:srgbClr val="FA7B17"/>
          </p15:clr>
        </p15:guide>
        <p15:guide id="9" pos="5472">
          <p15:clr>
            <a:srgbClr val="FA7B17"/>
          </p15:clr>
        </p15:guide>
        <p15:guide id="10" pos="288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 2" preserve="1" userDrawn="1">
  <p:cSld name="Title and compare 2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0" name="Google Shape;40;p7"/>
          <p:cNvSpPr/>
          <p:nvPr/>
        </p:nvSpPr>
        <p:spPr>
          <a:xfrm>
            <a:off x="445775" y="572825"/>
            <a:ext cx="548804" cy="62943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45775" y="635775"/>
            <a:ext cx="8241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>
                <a:solidFill>
                  <a:srgbClr val="666666"/>
                </a:solidFill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/>
          <p:nvPr/>
        </p:nvSpPr>
        <p:spPr>
          <a:xfrm>
            <a:off x="0" y="0"/>
            <a:ext cx="9144000" cy="393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543DD-567D-47C0-A5BE-25E1D197EDC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5776" y="1506072"/>
            <a:ext cx="3877454" cy="3064341"/>
          </a:xfrm>
        </p:spPr>
        <p:txBody>
          <a:bodyPr/>
          <a:lstStyle>
            <a:lvl1pPr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306E8AC-4455-40E1-9971-4C47DD9E640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20772" y="1506071"/>
            <a:ext cx="3866003" cy="3064341"/>
          </a:xfrm>
        </p:spPr>
        <p:txBody>
          <a:bodyPr/>
          <a:lstStyle>
            <a:lvl1pPr marL="146050" indent="0">
              <a:buNone/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457200" marR="0" lvl="0" indent="-3111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956F"/>
              </a:buClr>
              <a:buSzPts val="1300"/>
              <a:buFont typeface="Montserrat"/>
              <a:buChar char="■"/>
              <a:tabLst/>
              <a:defRPr/>
            </a:pPr>
            <a:r>
              <a:rPr lang="en-US"/>
              <a:t>Click to add text</a:t>
            </a:r>
          </a:p>
          <a:p>
            <a:pPr marL="457200" marR="0" lvl="0" indent="-3111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956F"/>
              </a:buClr>
              <a:buSzPts val="1300"/>
              <a:buFont typeface="Montserrat"/>
              <a:buChar char="■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64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A7B17"/>
          </p15:clr>
        </p15:guide>
        <p15:guide id="2" pos="2808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orient="horz" pos="361">
          <p15:clr>
            <a:srgbClr val="FA7B17"/>
          </p15:clr>
        </p15:guide>
        <p15:guide id="5" orient="horz" pos="2879">
          <p15:clr>
            <a:srgbClr val="FA7B17"/>
          </p15:clr>
        </p15:guide>
        <p15:guide id="6" orient="horz" pos="648">
          <p15:clr>
            <a:srgbClr val="FA7B17"/>
          </p15:clr>
        </p15:guide>
        <p15:guide id="7" orient="horz" pos="720">
          <p15:clr>
            <a:srgbClr val="FA7B17"/>
          </p15:clr>
        </p15:guide>
        <p15:guide id="8" pos="2952">
          <p15:clr>
            <a:srgbClr val="FA7B17"/>
          </p15:clr>
        </p15:guide>
        <p15:guide id="9" pos="5472">
          <p15:clr>
            <a:srgbClr val="FA7B17"/>
          </p15:clr>
        </p15:guide>
        <p15:guide id="10" pos="288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 2" preserve="1" userDrawn="1">
  <p:cSld name="1_Title and image 2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0" y="0"/>
            <a:ext cx="3650876" cy="51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0" name="Google Shape;40;p7"/>
          <p:cNvSpPr/>
          <p:nvPr/>
        </p:nvSpPr>
        <p:spPr>
          <a:xfrm>
            <a:off x="445775" y="572825"/>
            <a:ext cx="548804" cy="62943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45775" y="635775"/>
            <a:ext cx="3016843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>
                <a:solidFill>
                  <a:srgbClr val="666666"/>
                </a:solidFill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306E8AC-4455-40E1-9971-4C47DD9E640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128665" y="635768"/>
            <a:ext cx="4618647" cy="3902614"/>
          </a:xfrm>
        </p:spPr>
        <p:txBody>
          <a:bodyPr/>
          <a:lstStyle>
            <a:lvl1pPr marL="146050" indent="0">
              <a:buNone/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457200" marR="0" lvl="0" indent="-3111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956F"/>
              </a:buClr>
              <a:buSzPts val="1300"/>
              <a:buFont typeface="Montserrat"/>
              <a:buChar char="■"/>
              <a:tabLst/>
              <a:defRPr/>
            </a:pPr>
            <a:r>
              <a:rPr lang="en-US"/>
              <a:t>Click to add text</a:t>
            </a:r>
          </a:p>
          <a:p>
            <a:pPr marL="457200" marR="0" lvl="0" indent="-3111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956F"/>
              </a:buClr>
              <a:buSzPts val="1300"/>
              <a:buFont typeface="Montserrat"/>
              <a:buChar char="■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92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A7B17"/>
          </p15:clr>
        </p15:guide>
        <p15:guide id="2" pos="2808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orient="horz" pos="361">
          <p15:clr>
            <a:srgbClr val="FA7B17"/>
          </p15:clr>
        </p15:guide>
        <p15:guide id="5" orient="horz" pos="2879">
          <p15:clr>
            <a:srgbClr val="FA7B17"/>
          </p15:clr>
        </p15:guide>
        <p15:guide id="6" orient="horz" pos="648">
          <p15:clr>
            <a:srgbClr val="FA7B17"/>
          </p15:clr>
        </p15:guide>
        <p15:guide id="7" orient="horz" pos="720">
          <p15:clr>
            <a:srgbClr val="FA7B17"/>
          </p15:clr>
        </p15:guide>
        <p15:guide id="8" pos="2952">
          <p15:clr>
            <a:srgbClr val="FA7B17"/>
          </p15:clr>
        </p15:guide>
        <p15:guide id="9" pos="5472">
          <p15:clr>
            <a:srgbClr val="FA7B17"/>
          </p15:clr>
        </p15:guide>
        <p15:guide id="10" pos="288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 3" userDrawn="1">
  <p:cSld name="TITLE_ONLY_1_2_1_1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7" name="Google Shape;47;p8"/>
          <p:cNvSpPr/>
          <p:nvPr/>
        </p:nvSpPr>
        <p:spPr>
          <a:xfrm>
            <a:off x="445775" y="572825"/>
            <a:ext cx="548804" cy="62943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445775" y="635775"/>
            <a:ext cx="8241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>
                <a:solidFill>
                  <a:srgbClr val="666666"/>
                </a:solidFill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/>
          <p:nvPr/>
        </p:nvSpPr>
        <p:spPr>
          <a:xfrm>
            <a:off x="0" y="0"/>
            <a:ext cx="9144000" cy="393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8"/>
          <p:cNvSpPr>
            <a:spLocks noGrp="1"/>
          </p:cNvSpPr>
          <p:nvPr>
            <p:ph type="pic" idx="2"/>
          </p:nvPr>
        </p:nvSpPr>
        <p:spPr>
          <a:xfrm>
            <a:off x="445775" y="1143000"/>
            <a:ext cx="2640300" cy="34278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8"/>
          <p:cNvSpPr>
            <a:spLocks noGrp="1"/>
          </p:cNvSpPr>
          <p:nvPr>
            <p:ph type="pic" idx="3"/>
          </p:nvPr>
        </p:nvSpPr>
        <p:spPr>
          <a:xfrm>
            <a:off x="3251838" y="1143000"/>
            <a:ext cx="2640300" cy="34278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8"/>
          <p:cNvSpPr>
            <a:spLocks noGrp="1"/>
          </p:cNvSpPr>
          <p:nvPr>
            <p:ph type="pic" idx="4"/>
          </p:nvPr>
        </p:nvSpPr>
        <p:spPr>
          <a:xfrm>
            <a:off x="6057900" y="1143000"/>
            <a:ext cx="2640300" cy="3427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A7B17"/>
          </p15:clr>
        </p15:guide>
        <p15:guide id="2" pos="2048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orient="horz" pos="361">
          <p15:clr>
            <a:srgbClr val="FA7B17"/>
          </p15:clr>
        </p15:guide>
        <p15:guide id="5" orient="horz" pos="2879">
          <p15:clr>
            <a:srgbClr val="FA7B17"/>
          </p15:clr>
        </p15:guide>
        <p15:guide id="6" orient="horz" pos="648">
          <p15:clr>
            <a:srgbClr val="FA7B17"/>
          </p15:clr>
        </p15:guide>
        <p15:guide id="7" orient="horz" pos="720">
          <p15:clr>
            <a:srgbClr val="FA7B17"/>
          </p15:clr>
        </p15:guide>
        <p15:guide id="8" pos="3712">
          <p15:clr>
            <a:srgbClr val="FA7B17"/>
          </p15:clr>
        </p15:guide>
        <p15:guide id="9" pos="5472">
          <p15:clr>
            <a:srgbClr val="FA7B17"/>
          </p15:clr>
        </p15:guide>
        <p15:guide id="10" pos="288">
          <p15:clr>
            <a:srgbClr val="FA7B17"/>
          </p15:clr>
        </p15:guide>
        <p15:guide id="11" pos="1944">
          <p15:clr>
            <a:srgbClr val="FA7B17"/>
          </p15:clr>
        </p15:guide>
        <p15:guide id="12" pos="3816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py, 1b">
  <p:cSld name="TITLE_ONLY_1_2_1_1_1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5" name="Google Shape;55;p9"/>
          <p:cNvSpPr/>
          <p:nvPr/>
        </p:nvSpPr>
        <p:spPr>
          <a:xfrm>
            <a:off x="445775" y="572825"/>
            <a:ext cx="548804" cy="62943"/>
          </a:xfrm>
          <a:custGeom>
            <a:avLst/>
            <a:gdLst/>
            <a:ahLst/>
            <a:cxnLst/>
            <a:rect l="l" t="t" r="r" b="b"/>
            <a:pathLst>
              <a:path w="162729" h="19234" extrusionOk="0">
                <a:moveTo>
                  <a:pt x="305" y="0"/>
                </a:moveTo>
                <a:lnTo>
                  <a:pt x="162729" y="0"/>
                </a:lnTo>
                <a:lnTo>
                  <a:pt x="147464" y="19234"/>
                </a:lnTo>
                <a:lnTo>
                  <a:pt x="0" y="19234"/>
                </a:lnTo>
                <a:close/>
              </a:path>
            </a:pathLst>
          </a:custGeom>
          <a:solidFill>
            <a:srgbClr val="43956F"/>
          </a:solidFill>
          <a:ln>
            <a:noFill/>
          </a:ln>
        </p:spPr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445775" y="635775"/>
            <a:ext cx="8241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>
                <a:solidFill>
                  <a:srgbClr val="666666"/>
                </a:solidFill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/>
          <p:nvPr/>
        </p:nvSpPr>
        <p:spPr>
          <a:xfrm>
            <a:off x="0" y="0"/>
            <a:ext cx="9144000" cy="393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9"/>
          <p:cNvSpPr>
            <a:spLocks noGrp="1"/>
          </p:cNvSpPr>
          <p:nvPr>
            <p:ph type="pic" idx="2"/>
          </p:nvPr>
        </p:nvSpPr>
        <p:spPr>
          <a:xfrm>
            <a:off x="3251863" y="1143000"/>
            <a:ext cx="5434800" cy="34278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2628900" cy="34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914400" lvl="1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A7B17"/>
          </p15:clr>
        </p15:guide>
        <p15:guide id="2" pos="2048">
          <p15:clr>
            <a:srgbClr val="FA7B17"/>
          </p15:clr>
        </p15:guide>
        <p15:guide id="3" orient="horz" pos="2952">
          <p15:clr>
            <a:srgbClr val="FA7B17"/>
          </p15:clr>
        </p15:guide>
        <p15:guide id="4" orient="horz" pos="361">
          <p15:clr>
            <a:srgbClr val="FA7B17"/>
          </p15:clr>
        </p15:guide>
        <p15:guide id="5" orient="horz" pos="2879">
          <p15:clr>
            <a:srgbClr val="FA7B17"/>
          </p15:clr>
        </p15:guide>
        <p15:guide id="6" orient="horz" pos="648">
          <p15:clr>
            <a:srgbClr val="FA7B17"/>
          </p15:clr>
        </p15:guide>
        <p15:guide id="7" orient="horz" pos="720">
          <p15:clr>
            <a:srgbClr val="FA7B17"/>
          </p15:clr>
        </p15:guide>
        <p15:guide id="8" pos="3712">
          <p15:clr>
            <a:srgbClr val="FA7B17"/>
          </p15:clr>
        </p15:guide>
        <p15:guide id="9" pos="5472">
          <p15:clr>
            <a:srgbClr val="FA7B17"/>
          </p15:clr>
        </p15:guide>
        <p15:guide id="10" pos="288">
          <p15:clr>
            <a:srgbClr val="FA7B17"/>
          </p15:clr>
        </p15:guide>
        <p15:guide id="11" pos="1944">
          <p15:clr>
            <a:srgbClr val="FA7B17"/>
          </p15:clr>
        </p15:guide>
        <p15:guide id="12" pos="3816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Montserrat Medium"/>
              <a:buNone/>
              <a:defRPr sz="1800">
                <a:solidFill>
                  <a:srgbClr val="53535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956F"/>
              </a:buClr>
              <a:buSzPts val="1300"/>
              <a:buFont typeface="Montserrat"/>
              <a:buChar char="■"/>
              <a:defRPr sz="1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956F"/>
              </a:buClr>
              <a:buSzPts val="1100"/>
              <a:buFont typeface="Montserrat"/>
              <a:buChar char="○"/>
              <a:defRPr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956F"/>
              </a:buClr>
              <a:buSzPts val="1100"/>
              <a:buFont typeface="Montserrat"/>
              <a:buChar char="■"/>
              <a:defRPr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956F"/>
              </a:buClr>
              <a:buSzPts val="1100"/>
              <a:buFont typeface="Montserrat"/>
              <a:buChar char="●"/>
              <a:defRPr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956F"/>
              </a:buClr>
              <a:buSzPts val="1100"/>
              <a:buFont typeface="Montserrat"/>
              <a:buChar char="○"/>
              <a:defRPr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956F"/>
              </a:buClr>
              <a:buSzPts val="1100"/>
              <a:buFont typeface="Montserrat"/>
              <a:buChar char="■"/>
              <a:defRPr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956F"/>
              </a:buClr>
              <a:buSzPts val="1100"/>
              <a:buFont typeface="Montserrat"/>
              <a:buChar char="●"/>
              <a:defRPr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956F"/>
              </a:buClr>
              <a:buSzPts val="1100"/>
              <a:buFont typeface="Montserrat"/>
              <a:buChar char="○"/>
              <a:defRPr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956F"/>
              </a:buClr>
              <a:buSzPts val="1100"/>
              <a:buFont typeface="Montserrat"/>
              <a:buChar char="■"/>
              <a:defRPr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buNone/>
              <a:defRPr sz="800">
                <a:solidFill>
                  <a:srgbClr val="9E9E9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68" r:id="rId6"/>
    <p:sldLayoutId id="2147483670" r:id="rId7"/>
    <p:sldLayoutId id="2147483654" r:id="rId8"/>
    <p:sldLayoutId id="2147483655" r:id="rId9"/>
    <p:sldLayoutId id="2147483656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Noto Sans Medium" panose="020B0602040504020204" pitchFamily="34" charset="0"/>
          <a:ea typeface="Noto Sans Medium" panose="020B0602040504020204" pitchFamily="34" charset="0"/>
          <a:cs typeface="Noto Sans Medium" panose="020B060204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31115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000000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  <a:sym typeface="Arial"/>
        </a:defRPr>
      </a:lvl1pPr>
      <a:lvl2pPr marL="914400" marR="0" lvl="1" indent="-29845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CDAB2-FD77-4E8B-8060-DD62EB907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25" y="1541153"/>
            <a:ext cx="6200613" cy="601200"/>
          </a:xfrm>
        </p:spPr>
        <p:txBody>
          <a:bodyPr/>
          <a:lstStyle/>
          <a:p>
            <a:r>
              <a:rPr lang="en-US" sz="2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Digital Accessibility and Equity Governance Board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A396E2-65DE-4A46-8B75-9487C7B736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January 24, 2024</a:t>
            </a:r>
          </a:p>
        </p:txBody>
      </p:sp>
    </p:spTree>
    <p:extLst>
      <p:ext uri="{BB962C8B-B14F-4D97-AF65-F5344CB8AC3E}">
        <p14:creationId xmlns:p14="http://schemas.microsoft.com/office/powerpoint/2010/main" val="2670846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A192-B62B-4D6A-AD46-3EC0066DF5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Board Operations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D1A40E-9A30-466D-BE0A-A4AC1CD012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October Meeting Minutes, Board Charter and Public Board Member Certification Form</a:t>
            </a:r>
          </a:p>
        </p:txBody>
      </p:sp>
    </p:spTree>
    <p:extLst>
      <p:ext uri="{BB962C8B-B14F-4D97-AF65-F5344CB8AC3E}">
        <p14:creationId xmlns:p14="http://schemas.microsoft.com/office/powerpoint/2010/main" val="636253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C1FCAD-DB65-47CA-9E0E-96E1E2C67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5" y="635775"/>
            <a:ext cx="3178207" cy="393600"/>
          </a:xfrm>
        </p:spPr>
        <p:txBody>
          <a:bodyPr/>
          <a:lstStyle/>
          <a:p>
            <a:r>
              <a:rPr lang="en-US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October Meeting Minutes</a:t>
            </a:r>
          </a:p>
        </p:txBody>
      </p:sp>
      <p:sp>
        <p:nvSpPr>
          <p:cNvPr id="24" name="Subtitle 7">
            <a:extLst>
              <a:ext uri="{FF2B5EF4-FFF2-40B4-BE49-F238E27FC236}">
                <a16:creationId xmlns:a16="http://schemas.microsoft.com/office/drawing/2014/main" id="{130588D1-AD2B-4EC0-A683-EEEF9F0971AE}"/>
              </a:ext>
            </a:extLst>
          </p:cNvPr>
          <p:cNvSpPr txBox="1">
            <a:spLocks/>
          </p:cNvSpPr>
          <p:nvPr/>
        </p:nvSpPr>
        <p:spPr>
          <a:xfrm>
            <a:off x="445775" y="1096825"/>
            <a:ext cx="2672100" cy="717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>
                <a:solidFill>
                  <a:srgbClr val="43956F"/>
                </a:solidFill>
              </a:rPr>
              <a:t>Board Operations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CF5D403-C322-4B54-86ED-39FDB6CE2C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28665" y="635768"/>
            <a:ext cx="4618647" cy="4197023"/>
          </a:xfrm>
        </p:spPr>
        <p:txBody>
          <a:bodyPr/>
          <a:lstStyle/>
          <a:p>
            <a:pPr marL="285750" indent="-285750">
              <a:lnSpc>
                <a:spcPct val="114999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Noto Sans"/>
                <a:ea typeface="Noto Sans"/>
                <a:cs typeface="Noto Sans"/>
              </a:rPr>
              <a:t>The Meeting Minutes for the October meeting were provided to Board members in advance of today's meeting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3956F"/>
                </a:solidFill>
                <a:latin typeface="Noto Sans"/>
                <a:ea typeface="Noto Sans"/>
                <a:cs typeface="Noto Sans"/>
              </a:rPr>
              <a:t>Does anyone have any feedback of questions?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Noto Sans"/>
                <a:ea typeface="Noto Sans"/>
                <a:cs typeface="Noto Sans"/>
              </a:rPr>
              <a:t>We will need a motion to approve the minutes.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Noto Sans"/>
                <a:ea typeface="Noto Sans"/>
                <a:cs typeface="Noto Sans"/>
              </a:rPr>
              <a:t>Roll call vote </a:t>
            </a:r>
          </a:p>
        </p:txBody>
      </p:sp>
    </p:spTree>
    <p:extLst>
      <p:ext uri="{BB962C8B-B14F-4D97-AF65-F5344CB8AC3E}">
        <p14:creationId xmlns:p14="http://schemas.microsoft.com/office/powerpoint/2010/main" val="1748469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C1FCAD-DB65-47CA-9E0E-96E1E2C67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5" y="635775"/>
            <a:ext cx="3178207" cy="393600"/>
          </a:xfrm>
        </p:spPr>
        <p:txBody>
          <a:bodyPr/>
          <a:lstStyle/>
          <a:p>
            <a:r>
              <a:rPr lang="en-US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Board Charter</a:t>
            </a:r>
          </a:p>
        </p:txBody>
      </p:sp>
      <p:sp>
        <p:nvSpPr>
          <p:cNvPr id="24" name="Subtitle 7">
            <a:extLst>
              <a:ext uri="{FF2B5EF4-FFF2-40B4-BE49-F238E27FC236}">
                <a16:creationId xmlns:a16="http://schemas.microsoft.com/office/drawing/2014/main" id="{130588D1-AD2B-4EC0-A683-EEEF9F0971AE}"/>
              </a:ext>
            </a:extLst>
          </p:cNvPr>
          <p:cNvSpPr txBox="1">
            <a:spLocks/>
          </p:cNvSpPr>
          <p:nvPr/>
        </p:nvSpPr>
        <p:spPr>
          <a:xfrm>
            <a:off x="445775" y="1096825"/>
            <a:ext cx="2672100" cy="717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>
                <a:solidFill>
                  <a:srgbClr val="43956F"/>
                </a:solidFill>
              </a:rPr>
              <a:t>Board Operations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CF5D403-C322-4B54-86ED-39FDB6CE2C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28665" y="635768"/>
            <a:ext cx="4618647" cy="4197023"/>
          </a:xfrm>
        </p:spPr>
        <p:txBody>
          <a:bodyPr/>
          <a:lstStyle/>
          <a:p>
            <a:pPr marL="285750" indent="-285750">
              <a:lnSpc>
                <a:spcPct val="114999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35353"/>
                </a:solidFill>
                <a:latin typeface="Noto Sans"/>
                <a:ea typeface="Noto Sans"/>
                <a:cs typeface="Noto Sans"/>
              </a:rPr>
              <a:t>The Board Charter was provided to Board members in advance of Today's meeting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35353"/>
                </a:solidFill>
                <a:latin typeface="Noto Sans"/>
                <a:ea typeface="Noto Sans"/>
                <a:cs typeface="Noto Sans"/>
              </a:rPr>
              <a:t>The Board Charter establishes the authority and responsibilities delegated to it by Executive Order Number 614</a:t>
            </a:r>
            <a:endParaRPr lang="en-US" sz="1400" b="1" dirty="0">
              <a:solidFill>
                <a:srgbClr val="535353"/>
              </a:solidFill>
            </a:endParaRPr>
          </a:p>
          <a:p>
            <a:pPr marL="285750" indent="-285750">
              <a:lnSpc>
                <a:spcPct val="114999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35353"/>
                </a:solidFill>
                <a:latin typeface="Noto Sans"/>
                <a:ea typeface="Noto Sans"/>
                <a:cs typeface="Noto Sans"/>
              </a:rPr>
              <a:t>Provides greater detail on Board member duties, the public nomination process, frequency and conduct of meetings, etc. </a:t>
            </a:r>
            <a:endParaRPr lang="en-US" sz="1400" dirty="0">
              <a:solidFill>
                <a:srgbClr val="535353"/>
              </a:solidFill>
            </a:endParaRPr>
          </a:p>
          <a:p>
            <a:pPr marL="285750" indent="-285750">
              <a:lnSpc>
                <a:spcPct val="114999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3956F"/>
                </a:solidFill>
                <a:latin typeface="Noto Sans"/>
                <a:ea typeface="Noto Sans"/>
                <a:cs typeface="Noto Sans"/>
              </a:rPr>
              <a:t>Any questions or feedback on the Board Charter? </a:t>
            </a:r>
            <a:endParaRPr lang="en-US" sz="1400" b="1" dirty="0">
              <a:solidFill>
                <a:srgbClr val="43956F"/>
              </a:solidFill>
            </a:endParaRPr>
          </a:p>
          <a:p>
            <a:pPr marL="285750" indent="-285750">
              <a:lnSpc>
                <a:spcPct val="114999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35353"/>
                </a:solidFill>
                <a:latin typeface="Noto Sans"/>
                <a:ea typeface="Noto Sans"/>
                <a:cs typeface="Noto Sans"/>
              </a:rPr>
              <a:t>We will need a motion to approve the Board Charter</a:t>
            </a:r>
            <a:endParaRPr lang="en-US" sz="1400" dirty="0">
              <a:solidFill>
                <a:srgbClr val="535353"/>
              </a:solidFill>
            </a:endParaRPr>
          </a:p>
          <a:p>
            <a:pPr marL="285750" indent="-285750">
              <a:lnSpc>
                <a:spcPct val="114999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35353"/>
                </a:solidFill>
                <a:latin typeface="Noto Sans"/>
                <a:ea typeface="Noto Sans"/>
                <a:cs typeface="Noto Sans"/>
              </a:rPr>
              <a:t>Roll call vote </a:t>
            </a:r>
            <a:endParaRPr lang="en-US" sz="1400" dirty="0">
              <a:solidFill>
                <a:srgbClr val="535353"/>
              </a:solidFill>
            </a:endParaRPr>
          </a:p>
          <a:p>
            <a:pPr marL="285750" indent="-285750">
              <a:lnSpc>
                <a:spcPct val="114999"/>
              </a:lnSpc>
              <a:spcAft>
                <a:spcPts val="1200"/>
              </a:spcAft>
              <a:buFont typeface="Arial"/>
              <a:buChar char="•"/>
            </a:pPr>
            <a:endParaRPr lang="en-US" sz="1400" dirty="0">
              <a:solidFill>
                <a:srgbClr val="4395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62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C1FCAD-DB65-47CA-9E0E-96E1E2C67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5" y="635775"/>
            <a:ext cx="3178207" cy="393600"/>
          </a:xfrm>
        </p:spPr>
        <p:txBody>
          <a:bodyPr/>
          <a:lstStyle/>
          <a:p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OML Education Materials and Certification Form</a:t>
            </a:r>
          </a:p>
        </p:txBody>
      </p:sp>
      <p:sp>
        <p:nvSpPr>
          <p:cNvPr id="24" name="Subtitle 7">
            <a:extLst>
              <a:ext uri="{FF2B5EF4-FFF2-40B4-BE49-F238E27FC236}">
                <a16:creationId xmlns:a16="http://schemas.microsoft.com/office/drawing/2014/main" id="{130588D1-AD2B-4EC0-A683-EEEF9F0971AE}"/>
              </a:ext>
            </a:extLst>
          </p:cNvPr>
          <p:cNvSpPr txBox="1">
            <a:spLocks/>
          </p:cNvSpPr>
          <p:nvPr/>
        </p:nvSpPr>
        <p:spPr>
          <a:xfrm>
            <a:off x="445775" y="1290978"/>
            <a:ext cx="2672100" cy="717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rgbClr val="43956F"/>
                </a:solidFill>
              </a:rPr>
              <a:t>Board Operations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CF5D403-C322-4B54-86ED-39FDB6CE2C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28665" y="635768"/>
            <a:ext cx="4618647" cy="4197023"/>
          </a:xfrm>
        </p:spPr>
        <p:txBody>
          <a:bodyPr/>
          <a:lstStyle/>
          <a:p>
            <a:pPr marL="285750" indent="-285750">
              <a:lnSpc>
                <a:spcPct val="114999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535353"/>
                </a:solidFill>
                <a:latin typeface="Noto Sans"/>
                <a:ea typeface="Noto Sans"/>
                <a:cs typeface="Noto Sans"/>
              </a:rPr>
              <a:t>The Attorney General's Office (AGO) requires that all members of a public body review the Open Meeting Law Guide and Education Materials.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535353"/>
                </a:solidFill>
                <a:latin typeface="Noto Sans"/>
                <a:ea typeface="Noto Sans"/>
                <a:cs typeface="Noto Sans"/>
              </a:rPr>
              <a:t>The AGO requires each public body member sign a certification form that they have received and reviewed this material.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535353"/>
                </a:solidFill>
                <a:latin typeface="Noto Sans"/>
                <a:ea typeface="Noto Sans"/>
                <a:cs typeface="Noto Sans"/>
              </a:rPr>
              <a:t>We emailed each of you the Open Meeting Law Education Materials and certification form. Please review the Education Materials and return the signed Certification form.</a:t>
            </a:r>
          </a:p>
          <a:p>
            <a:pPr marL="285750" indent="-285750">
              <a:lnSpc>
                <a:spcPct val="114999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43956F"/>
                </a:solidFill>
                <a:latin typeface="Noto Sans"/>
                <a:ea typeface="Noto Sans"/>
                <a:cs typeface="Noto Sans"/>
              </a:rPr>
              <a:t>The signed certification form must be returned by: </a:t>
            </a:r>
            <a:r>
              <a:rPr lang="en-US" sz="1400" b="1" dirty="0">
                <a:solidFill>
                  <a:srgbClr val="43956F"/>
                </a:solidFill>
                <a:latin typeface="Noto Sans"/>
                <a:ea typeface="Noto Sans"/>
                <a:cs typeface="Noto Sans"/>
              </a:rPr>
              <a:t>February 7, 2024</a:t>
            </a:r>
            <a:endParaRPr lang="en-US" sz="1400" dirty="0">
              <a:latin typeface="Noto Sans"/>
              <a:ea typeface="Noto Sans"/>
              <a:cs typeface="Noto Sans"/>
            </a:endParaRPr>
          </a:p>
          <a:p>
            <a:pPr marL="0">
              <a:lnSpc>
                <a:spcPct val="114999"/>
              </a:lnSpc>
              <a:spcAft>
                <a:spcPts val="1200"/>
              </a:spcAft>
            </a:pPr>
            <a:endParaRPr lang="en-US" sz="1400" dirty="0"/>
          </a:p>
          <a:p>
            <a:pPr marL="0">
              <a:spcAft>
                <a:spcPts val="120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6136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A192-B62B-4D6A-AD46-3EC0066DF5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Public Board Member Nomination Process</a:t>
            </a:r>
          </a:p>
        </p:txBody>
      </p:sp>
    </p:spTree>
    <p:extLst>
      <p:ext uri="{BB962C8B-B14F-4D97-AF65-F5344CB8AC3E}">
        <p14:creationId xmlns:p14="http://schemas.microsoft.com/office/powerpoint/2010/main" val="3485749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0382DB-30AE-45A1-BF04-98E1ABB7C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Context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DF807-0E12-48AE-8ED9-5865A90C9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825" y="1271550"/>
            <a:ext cx="8219950" cy="3299100"/>
          </a:xfrm>
        </p:spPr>
        <p:txBody>
          <a:bodyPr/>
          <a:lstStyle/>
          <a:p>
            <a:pPr marL="152400" indent="0">
              <a:lnSpc>
                <a:spcPct val="150000"/>
              </a:lnSpc>
              <a:spcAft>
                <a:spcPts val="2400"/>
              </a:spcAft>
              <a:buNone/>
            </a:pPr>
            <a:r>
              <a:rPr lang="en-US" sz="16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After the October board meeting, a working group </a:t>
            </a:r>
            <a:r>
              <a:rPr lang="en-US" sz="1600"/>
              <a:t>met to outline the details of how the public application and appointment process will work. </a:t>
            </a:r>
            <a:r>
              <a:rPr lang="en-US" sz="1600"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rPr>
              <a:t>Thank you to Dave Bedard, Ashley Bloom, Julia O’Leary and Yarlennys Villaman. </a:t>
            </a:r>
          </a:p>
          <a:p>
            <a:pPr marL="15240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/>
              <a:t>Our goals are to:</a:t>
            </a:r>
          </a:p>
          <a:p>
            <a:pPr marL="495300" indent="-3429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1600"/>
              <a:t>Make the process accessible, equitable and inclusive</a:t>
            </a:r>
          </a:p>
          <a:p>
            <a:pPr marL="495300" indent="-3429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1600"/>
              <a:t>Encourage broad awareness and a robust applicant pool</a:t>
            </a:r>
          </a:p>
          <a:p>
            <a:pPr marL="495300" indent="-3429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1600"/>
              <a:t>I</a:t>
            </a:r>
            <a:r>
              <a:rPr lang="en-US" sz="16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dentify public board members that will effectively advance the board’s mission</a:t>
            </a:r>
          </a:p>
        </p:txBody>
      </p:sp>
    </p:spTree>
    <p:extLst>
      <p:ext uri="{BB962C8B-B14F-4D97-AF65-F5344CB8AC3E}">
        <p14:creationId xmlns:p14="http://schemas.microsoft.com/office/powerpoint/2010/main" val="427682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C1FCAD-DB65-47CA-9E0E-96E1E2C67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5" y="635775"/>
            <a:ext cx="3178207" cy="393600"/>
          </a:xfrm>
        </p:spPr>
        <p:txBody>
          <a:bodyPr/>
          <a:lstStyle/>
          <a:p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Advertising the opportunity</a:t>
            </a:r>
          </a:p>
        </p:txBody>
      </p:sp>
      <p:sp>
        <p:nvSpPr>
          <p:cNvPr id="24" name="Subtitle 7">
            <a:extLst>
              <a:ext uri="{FF2B5EF4-FFF2-40B4-BE49-F238E27FC236}">
                <a16:creationId xmlns:a16="http://schemas.microsoft.com/office/drawing/2014/main" id="{130588D1-AD2B-4EC0-A683-EEEF9F0971AE}"/>
              </a:ext>
            </a:extLst>
          </p:cNvPr>
          <p:cNvSpPr txBox="1">
            <a:spLocks/>
          </p:cNvSpPr>
          <p:nvPr/>
        </p:nvSpPr>
        <p:spPr>
          <a:xfrm>
            <a:off x="445775" y="1096825"/>
            <a:ext cx="2672100" cy="717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>
                <a:solidFill>
                  <a:srgbClr val="43956F"/>
                </a:solidFill>
              </a:rPr>
              <a:t>Public Board Member Nomination Process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CF5D403-C322-4B54-86ED-39FDB6CE2C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28665" y="635768"/>
            <a:ext cx="4618647" cy="4197023"/>
          </a:xfrm>
        </p:spPr>
        <p:txBody>
          <a:bodyPr/>
          <a:lstStyle/>
          <a:p>
            <a:pPr marL="0">
              <a:spcAft>
                <a:spcPts val="1200"/>
              </a:spcAft>
            </a:pPr>
            <a:r>
              <a:rPr lang="en-US" sz="1400" dirty="0">
                <a:latin typeface="Noto Sans"/>
                <a:ea typeface="Noto Sans"/>
                <a:cs typeface="Noto Sans"/>
              </a:rPr>
              <a:t>We will announce the opportunity to apply via: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Noto Sans"/>
                <a:ea typeface="Noto Sans"/>
                <a:cs typeface="Noto Sans"/>
              </a:rPr>
              <a:t>Press release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Noto Sans"/>
                <a:ea typeface="Noto Sans"/>
                <a:cs typeface="Noto Sans"/>
              </a:rPr>
              <a:t>Social media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Noto Sans"/>
                <a:ea typeface="Noto Sans"/>
                <a:cs typeface="Noto Sans"/>
              </a:rPr>
              <a:t>Mass.gov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Noto Sans"/>
                <a:ea typeface="Noto Sans"/>
                <a:cs typeface="Noto Sans"/>
              </a:rPr>
              <a:t>Direct outreach to stakeholder groups and interested individuals</a:t>
            </a:r>
          </a:p>
          <a:p>
            <a:pPr marL="0">
              <a:spcAft>
                <a:spcPts val="2400"/>
              </a:spcAft>
            </a:pPr>
            <a:r>
              <a:rPr lang="en-US" sz="1400" dirty="0"/>
              <a:t>Key materials promoting the opportunity and about the application process will be translated into ASL, Chinese, Haitian Creole, Portuguese, Spanish, and Vietnamese.</a:t>
            </a:r>
            <a:endParaRPr lang="en-US" sz="1400" dirty="0">
              <a:solidFill>
                <a:schemeClr val="bg2"/>
              </a:solidFill>
            </a:endParaRPr>
          </a:p>
          <a:p>
            <a:pPr marL="0">
              <a:spcAft>
                <a:spcPts val="1200"/>
              </a:spcAft>
            </a:pPr>
            <a:r>
              <a:rPr lang="en-US" sz="1400" dirty="0">
                <a:solidFill>
                  <a:srgbClr val="43956F"/>
                </a:solidFill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rPr>
              <a:t>For discussion: Are there groups you’d recommend including in our outreach?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02733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C1FCAD-DB65-47CA-9E0E-96E1E2C67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5" y="635775"/>
            <a:ext cx="3178207" cy="393600"/>
          </a:xfrm>
        </p:spPr>
        <p:txBody>
          <a:bodyPr/>
          <a:lstStyle/>
          <a:p>
            <a:r>
              <a:rPr lang="en-US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Applying</a:t>
            </a:r>
          </a:p>
        </p:txBody>
      </p:sp>
      <p:sp>
        <p:nvSpPr>
          <p:cNvPr id="24" name="Subtitle 7">
            <a:extLst>
              <a:ext uri="{FF2B5EF4-FFF2-40B4-BE49-F238E27FC236}">
                <a16:creationId xmlns:a16="http://schemas.microsoft.com/office/drawing/2014/main" id="{130588D1-AD2B-4EC0-A683-EEEF9F0971AE}"/>
              </a:ext>
            </a:extLst>
          </p:cNvPr>
          <p:cNvSpPr txBox="1">
            <a:spLocks/>
          </p:cNvSpPr>
          <p:nvPr/>
        </p:nvSpPr>
        <p:spPr>
          <a:xfrm>
            <a:off x="445775" y="1096825"/>
            <a:ext cx="2672100" cy="717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>
                <a:solidFill>
                  <a:srgbClr val="43956F"/>
                </a:solidFill>
              </a:rPr>
              <a:t>Public Board Member Nomination Process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CF5D403-C322-4B54-86ED-39FDB6CE2C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28665" y="635768"/>
            <a:ext cx="4618647" cy="4197023"/>
          </a:xfrm>
        </p:spPr>
        <p:txBody>
          <a:bodyPr/>
          <a:lstStyle/>
          <a:p>
            <a:pPr marL="0">
              <a:spcAft>
                <a:spcPts val="1200"/>
              </a:spcAft>
            </a:pPr>
            <a:r>
              <a:rPr lang="en-US" sz="1400" dirty="0"/>
              <a:t>Applicants will submit: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Basic details (name, contact information, etc.)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A resume or summary of experience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A statement of interest</a:t>
            </a:r>
          </a:p>
          <a:p>
            <a:pPr marL="0" indent="-481012">
              <a:spcAft>
                <a:spcPts val="2400"/>
              </a:spcAft>
            </a:pPr>
            <a:r>
              <a:rPr lang="en-US" sz="1400" dirty="0"/>
              <a:t>Via a</a:t>
            </a: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 accessible form on Mass.gov or via email.</a:t>
            </a:r>
            <a:r>
              <a:rPr lang="en-US" sz="1400" dirty="0"/>
              <a:t> </a:t>
            </a:r>
          </a:p>
          <a:p>
            <a:pPr marL="0" indent="-481012">
              <a:spcAft>
                <a:spcPts val="2400"/>
              </a:spcAft>
            </a:pPr>
            <a:r>
              <a: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Applicants needing a reasonable accommodation to apply may contact EOTSS' ADA Coordinator</a:t>
            </a:r>
            <a:r>
              <a:rPr lang="en-US" sz="1400" dirty="0"/>
              <a:t>.</a:t>
            </a:r>
          </a:p>
          <a:p>
            <a:pPr marL="0" indent="-481012">
              <a:spcAft>
                <a:spcPts val="1200"/>
              </a:spcAft>
            </a:pPr>
            <a:r>
              <a:rPr lang="en-US" sz="1400" dirty="0">
                <a:solidFill>
                  <a:srgbClr val="43956F"/>
                </a:solidFill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rPr>
              <a:t>For discussion: Should we consider other application materials?</a:t>
            </a:r>
          </a:p>
          <a:p>
            <a:pPr marL="0" indent="-481012">
              <a:spcAft>
                <a:spcPts val="1200"/>
              </a:spcAft>
            </a:pPr>
            <a:endParaRPr lang="en-US" sz="1400" dirty="0"/>
          </a:p>
          <a:p>
            <a:pPr marL="0" indent="-481012">
              <a:spcAft>
                <a:spcPts val="1200"/>
              </a:spcAft>
            </a:pPr>
            <a:endParaRPr lang="en-US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13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C1FCAD-DB65-47CA-9E0E-96E1E2C67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5" y="635775"/>
            <a:ext cx="3178207" cy="393600"/>
          </a:xfrm>
        </p:spPr>
        <p:txBody>
          <a:bodyPr/>
          <a:lstStyle/>
          <a:p>
            <a:r>
              <a:rPr lang="en-US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Selection criteria</a:t>
            </a:r>
          </a:p>
        </p:txBody>
      </p:sp>
      <p:sp>
        <p:nvSpPr>
          <p:cNvPr id="24" name="Subtitle 7">
            <a:extLst>
              <a:ext uri="{FF2B5EF4-FFF2-40B4-BE49-F238E27FC236}">
                <a16:creationId xmlns:a16="http://schemas.microsoft.com/office/drawing/2014/main" id="{130588D1-AD2B-4EC0-A683-EEEF9F0971AE}"/>
              </a:ext>
            </a:extLst>
          </p:cNvPr>
          <p:cNvSpPr txBox="1">
            <a:spLocks/>
          </p:cNvSpPr>
          <p:nvPr/>
        </p:nvSpPr>
        <p:spPr>
          <a:xfrm>
            <a:off x="445775" y="1096825"/>
            <a:ext cx="2672100" cy="717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>
                <a:solidFill>
                  <a:srgbClr val="43956F"/>
                </a:solidFill>
              </a:rPr>
              <a:t>Public Board Member Nomination Process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CF5D403-C322-4B54-86ED-39FDB6CE2C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28665" y="635768"/>
            <a:ext cx="4618647" cy="4197023"/>
          </a:xfrm>
        </p:spPr>
        <p:txBody>
          <a:bodyPr/>
          <a:lstStyle/>
          <a:p>
            <a:pPr marL="0">
              <a:spcAft>
                <a:spcPts val="1200"/>
              </a:spcAft>
            </a:pPr>
            <a:r>
              <a:rPr lang="en-US" sz="1400" dirty="0">
                <a:latin typeface="Noto Sans"/>
                <a:ea typeface="Noto Sans"/>
                <a:cs typeface="Noto Sans"/>
              </a:rPr>
              <a:t>The proposed selection criteria include: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latin typeface="Noto Sans"/>
                <a:ea typeface="Noto Sans"/>
                <a:cs typeface="Noto Sans"/>
              </a:rPr>
              <a:t>Expertise or lived experience with digital accessibility barriers (per Executive Order)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latin typeface="Noto Sans"/>
                <a:ea typeface="Noto Sans"/>
                <a:cs typeface="Noto Sans"/>
              </a:rPr>
              <a:t>Track record of interest, advocacy or action to increase digital accessibility and equity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latin typeface="Noto Sans"/>
                <a:ea typeface="Noto Sans"/>
                <a:cs typeface="Noto Sans"/>
              </a:rPr>
              <a:t>Broad diversity of perspectives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 dirty="0">
                <a:latin typeface="Noto Sans"/>
                <a:ea typeface="Noto Sans"/>
                <a:cs typeface="Noto Sans"/>
              </a:rPr>
              <a:t>18 years of age or older (required)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sz="1400" dirty="0">
                <a:latin typeface="Noto Sans"/>
                <a:ea typeface="Noto Sans"/>
                <a:cs typeface="Noto Sans"/>
              </a:rPr>
              <a:t>Massachusetts resident (required)</a:t>
            </a:r>
          </a:p>
          <a:p>
            <a:pPr marL="0">
              <a:spcAft>
                <a:spcPts val="1200"/>
              </a:spcAft>
            </a:pPr>
            <a:r>
              <a:rPr lang="en-US" sz="1400" dirty="0">
                <a:solidFill>
                  <a:srgbClr val="43956F"/>
                </a:solidFill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rPr>
              <a:t>For discussion: Should we include additional criteria or consider other factors?</a:t>
            </a:r>
          </a:p>
        </p:txBody>
      </p:sp>
    </p:spTree>
    <p:extLst>
      <p:ext uri="{BB962C8B-B14F-4D97-AF65-F5344CB8AC3E}">
        <p14:creationId xmlns:p14="http://schemas.microsoft.com/office/powerpoint/2010/main" val="3299003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C1FCAD-DB65-47CA-9E0E-96E1E2C67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5" y="635775"/>
            <a:ext cx="3178207" cy="393600"/>
          </a:xfrm>
        </p:spPr>
        <p:txBody>
          <a:bodyPr/>
          <a:lstStyle/>
          <a:p>
            <a:r>
              <a:rPr lang="en-US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Selection process</a:t>
            </a:r>
          </a:p>
        </p:txBody>
      </p:sp>
      <p:sp>
        <p:nvSpPr>
          <p:cNvPr id="24" name="Subtitle 7">
            <a:extLst>
              <a:ext uri="{FF2B5EF4-FFF2-40B4-BE49-F238E27FC236}">
                <a16:creationId xmlns:a16="http://schemas.microsoft.com/office/drawing/2014/main" id="{130588D1-AD2B-4EC0-A683-EEEF9F0971AE}"/>
              </a:ext>
            </a:extLst>
          </p:cNvPr>
          <p:cNvSpPr txBox="1">
            <a:spLocks/>
          </p:cNvSpPr>
          <p:nvPr/>
        </p:nvSpPr>
        <p:spPr>
          <a:xfrm>
            <a:off x="445775" y="1096825"/>
            <a:ext cx="2672100" cy="717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>
                <a:solidFill>
                  <a:srgbClr val="43956F"/>
                </a:solidFill>
              </a:rPr>
              <a:t>Public Board Member Nomination Process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CF5D403-C322-4B54-86ED-39FDB6CE2C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57694" y="243883"/>
            <a:ext cx="4618647" cy="4197023"/>
          </a:xfrm>
        </p:spPr>
        <p:txBody>
          <a:bodyPr/>
          <a:lstStyle/>
          <a:p>
            <a:pPr marL="0">
              <a:spcAft>
                <a:spcPts val="1200"/>
              </a:spcAft>
            </a:pPr>
            <a:r>
              <a:rPr lang="en-US" sz="1400" dirty="0">
                <a:latin typeface="Noto Sans"/>
                <a:ea typeface="Noto Sans"/>
                <a:cs typeface="Noto Sans"/>
              </a:rPr>
              <a:t>A 4-person selection group (</a:t>
            </a:r>
            <a:r>
              <a:rPr lang="en-US" sz="1400" dirty="0">
                <a:solidFill>
                  <a:schemeClr val="bg2"/>
                </a:solidFill>
              </a:rPr>
              <a:t>Ashley Bloom (CIAO), Yarlennys Villaman (Gov), Mary Mahon McCauley (MA Office on Disability), and Dave Bedard (MassDOT)) </a:t>
            </a:r>
            <a:r>
              <a:rPr lang="en-US" sz="1400" dirty="0">
                <a:latin typeface="Noto Sans"/>
                <a:ea typeface="Noto Sans"/>
                <a:cs typeface="Noto Sans"/>
              </a:rPr>
              <a:t>will evaluate and recommend candidates to the Board.</a:t>
            </a:r>
            <a:r>
              <a:rPr lang="en-US" sz="1000" dirty="0">
                <a:solidFill>
                  <a:schemeClr val="bg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  <a:p>
            <a:pPr marL="0">
              <a:spcAft>
                <a:spcPts val="1200"/>
              </a:spcAft>
            </a:pPr>
            <a:r>
              <a:rPr lang="en-US" sz="1400" dirty="0">
                <a:latin typeface="Noto Sans"/>
                <a:ea typeface="Noto Sans"/>
                <a:cs typeface="Noto Sans"/>
              </a:rPr>
              <a:t>The process will involve: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200" dirty="0">
                <a:latin typeface="Noto Sans"/>
                <a:ea typeface="Noto Sans"/>
                <a:cs typeface="Noto Sans"/>
              </a:rPr>
              <a:t>Application material review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200" dirty="0">
                <a:latin typeface="Noto Sans"/>
                <a:ea typeface="Noto Sans"/>
                <a:cs typeface="Noto Sans"/>
              </a:rPr>
              <a:t>Interviews</a:t>
            </a:r>
          </a:p>
          <a:p>
            <a:pPr marL="0">
              <a:spcAft>
                <a:spcPts val="1200"/>
              </a:spcAft>
            </a:pPr>
            <a:r>
              <a:rPr lang="en-US" sz="1200" i="1" dirty="0">
                <a:latin typeface="Noto Sans"/>
                <a:ea typeface="Noto Sans"/>
                <a:cs typeface="Noto Sans"/>
              </a:rPr>
              <a:t>--Board meets for an update--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 startAt="3"/>
            </a:pPr>
            <a:r>
              <a:rPr lang="en-US" sz="1200" dirty="0">
                <a:latin typeface="Noto Sans"/>
                <a:ea typeface="Noto Sans"/>
                <a:cs typeface="Noto Sans"/>
              </a:rPr>
              <a:t>Background checks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 startAt="3"/>
            </a:pPr>
            <a:r>
              <a:rPr lang="en-US" sz="1200" dirty="0">
                <a:latin typeface="Noto Sans"/>
                <a:ea typeface="Noto Sans"/>
                <a:cs typeface="Noto Sans"/>
              </a:rPr>
              <a:t>Finalize recommended candidates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 startAt="3"/>
            </a:pPr>
            <a:r>
              <a:rPr lang="en-US" sz="1200" dirty="0">
                <a:latin typeface="Noto Sans"/>
                <a:ea typeface="Noto Sans"/>
                <a:cs typeface="Noto Sans"/>
              </a:rPr>
              <a:t>Full Board considers and votes on candidates</a:t>
            </a:r>
          </a:p>
          <a:p>
            <a:pPr marL="0">
              <a:spcAft>
                <a:spcPts val="1200"/>
              </a:spcAft>
            </a:pPr>
            <a:r>
              <a:rPr lang="en-US" sz="1400" dirty="0">
                <a:solidFill>
                  <a:srgbClr val="43956F"/>
                </a:solidFill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rPr>
              <a:t>For discussion: Would anyone else like to participate in the selection group?</a:t>
            </a:r>
          </a:p>
        </p:txBody>
      </p:sp>
    </p:spTree>
    <p:extLst>
      <p:ext uri="{BB962C8B-B14F-4D97-AF65-F5344CB8AC3E}">
        <p14:creationId xmlns:p14="http://schemas.microsoft.com/office/powerpoint/2010/main" val="727906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A192-B62B-4D6A-AD46-3EC0066DF5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Introduction and Roll Call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D1A40E-9A30-466D-BE0A-A4AC1CD012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82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C1FCAD-DB65-47CA-9E0E-96E1E2C67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5" y="635775"/>
            <a:ext cx="3178207" cy="393600"/>
          </a:xfrm>
        </p:spPr>
        <p:txBody>
          <a:bodyPr/>
          <a:lstStyle/>
          <a:p>
            <a:r>
              <a:rPr lang="en-US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Timeline</a:t>
            </a:r>
          </a:p>
        </p:txBody>
      </p:sp>
      <p:sp>
        <p:nvSpPr>
          <p:cNvPr id="24" name="Subtitle 7">
            <a:extLst>
              <a:ext uri="{FF2B5EF4-FFF2-40B4-BE49-F238E27FC236}">
                <a16:creationId xmlns:a16="http://schemas.microsoft.com/office/drawing/2014/main" id="{130588D1-AD2B-4EC0-A683-EEEF9F0971AE}"/>
              </a:ext>
            </a:extLst>
          </p:cNvPr>
          <p:cNvSpPr txBox="1">
            <a:spLocks/>
          </p:cNvSpPr>
          <p:nvPr/>
        </p:nvSpPr>
        <p:spPr>
          <a:xfrm>
            <a:off x="445775" y="1096825"/>
            <a:ext cx="2672100" cy="717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>
                <a:solidFill>
                  <a:srgbClr val="43956F"/>
                </a:solidFill>
              </a:rPr>
              <a:t>Public Board Member Nomination Process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CF5D403-C322-4B54-86ED-39FDB6CE2C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28665" y="635768"/>
            <a:ext cx="4617720" cy="4197023"/>
          </a:xfrm>
        </p:spPr>
        <p:txBody>
          <a:bodyPr/>
          <a:lstStyle/>
          <a:p>
            <a:pPr marL="0">
              <a:spcAft>
                <a:spcPts val="1200"/>
              </a:spcAft>
            </a:pPr>
            <a:r>
              <a:rPr lang="en-US" sz="1400" b="1" dirty="0"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rPr>
              <a:t>We anticipate this process taking ~2 months.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By Feb. 9</a:t>
            </a:r>
            <a:r>
              <a:rPr lang="en-US" sz="1200" b="1" baseline="30000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th</a:t>
            </a:r>
            <a:r>
              <a:rPr lang="en-US" sz="12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: </a:t>
            </a:r>
            <a:r>
              <a:rPr lang="en-US" sz="1200" dirty="0"/>
              <a:t>Finalize process based on feedback from the Board and prepare to launch the application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Week of Feb. 12</a:t>
            </a:r>
            <a:r>
              <a:rPr lang="en-US" sz="1200" b="1" baseline="30000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th</a:t>
            </a:r>
            <a:r>
              <a:rPr lang="en-US" sz="12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: </a:t>
            </a:r>
            <a:r>
              <a:rPr lang="en-US" sz="1200" dirty="0"/>
              <a:t>Launch application and conduct outreach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Week of Feb. 26</a:t>
            </a:r>
            <a:r>
              <a:rPr lang="en-US" sz="1200" b="1" baseline="30000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th</a:t>
            </a:r>
            <a:r>
              <a:rPr lang="en-US" sz="12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: </a:t>
            </a:r>
            <a:r>
              <a:rPr lang="en-US" sz="1200" dirty="0"/>
              <a:t>Application closes after 2 weeks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Week of March 4</a:t>
            </a:r>
            <a:r>
              <a:rPr lang="en-US" sz="1200" b="1" baseline="30000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th </a:t>
            </a:r>
            <a:r>
              <a:rPr lang="en-US" sz="12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: </a:t>
            </a:r>
            <a:r>
              <a:rPr lang="en-US" sz="1200" dirty="0"/>
              <a:t>Candidates selected for interviews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Week of March 11</a:t>
            </a:r>
            <a:r>
              <a:rPr lang="en-US" sz="1200" b="1" baseline="30000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th</a:t>
            </a:r>
            <a:r>
              <a:rPr lang="en-US" sz="12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: </a:t>
            </a:r>
            <a:r>
              <a:rPr lang="en-US" sz="1200" dirty="0"/>
              <a:t>Interviews complete and candidate backgrounds presented to Board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By end of March: </a:t>
            </a:r>
            <a:r>
              <a:rPr lang="en-US" sz="1200" dirty="0"/>
              <a:t>Conduct background checks and finalize recommended candidates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Week of April 1</a:t>
            </a:r>
            <a:r>
              <a:rPr lang="en-US" sz="1200" b="1" baseline="30000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st</a:t>
            </a:r>
            <a:r>
              <a:rPr lang="en-US" sz="12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: </a:t>
            </a:r>
            <a:r>
              <a:rPr lang="en-US" sz="1200" dirty="0"/>
              <a:t>Board meets to vote on candidates</a:t>
            </a:r>
          </a:p>
          <a:p>
            <a:pPr marL="0">
              <a:spcAft>
                <a:spcPts val="1200"/>
              </a:spcAft>
            </a:pPr>
            <a:r>
              <a:rPr lang="en-US" sz="1400" dirty="0">
                <a:solidFill>
                  <a:srgbClr val="43956F"/>
                </a:solidFill>
                <a:latin typeface="Noto Sans SemiBold" panose="020B0702040504020204" pitchFamily="34" charset="0"/>
                <a:ea typeface="Noto Sans SemiBold" panose="020B0702040504020204" pitchFamily="34" charset="0"/>
                <a:cs typeface="Noto Sans SemiBold" panose="020B0702040504020204" pitchFamily="34" charset="0"/>
              </a:rPr>
              <a:t>For discussion: Do you have any feedback?</a:t>
            </a:r>
          </a:p>
          <a:p>
            <a:pPr marL="0">
              <a:spcAft>
                <a:spcPts val="1200"/>
              </a:spcAft>
            </a:pPr>
            <a:endParaRPr lang="en-US" sz="1200" dirty="0"/>
          </a:p>
          <a:p>
            <a:pPr marL="0">
              <a:spcAft>
                <a:spcPts val="120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3734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A192-B62B-4D6A-AD46-3EC0066DF5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705514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73611-8BA2-4AD4-A218-1C200AD7D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Next steps and asks of the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9753F-42DA-42FC-84B8-5D4CCCA6B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80056" cy="3427800"/>
          </a:xfrm>
        </p:spPr>
        <p:txBody>
          <a:bodyPr/>
          <a:lstStyle/>
          <a:p>
            <a:pPr>
              <a:lnSpc>
                <a:spcPct val="11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Complete the Public Body Member Certification Form and send it to Tom Myers by February 7, 2024</a:t>
            </a:r>
          </a:p>
          <a:p>
            <a:pPr>
              <a:lnSpc>
                <a:spcPct val="11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 advance of meeting with the CIAO, think about other stakeholders within your agency or secretariat who are important to the Board’s work</a:t>
            </a:r>
          </a:p>
          <a:p>
            <a:pPr>
              <a:lnSpc>
                <a:spcPct val="11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Help advertise the public board member application opportunity</a:t>
            </a:r>
          </a:p>
          <a:p>
            <a:pPr>
              <a:lnSpc>
                <a:spcPct val="11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Reconvene in March for an update on the application process </a:t>
            </a:r>
            <a:r>
              <a:rPr lang="en-US" sz="1600" b="1" dirty="0"/>
              <a:t>and a discussion on 2024 goals for the board</a:t>
            </a:r>
          </a:p>
          <a:p>
            <a:pPr>
              <a:lnSpc>
                <a:spcPct val="114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Reconvene in April to consider and vote on public board members</a:t>
            </a:r>
          </a:p>
        </p:txBody>
      </p:sp>
    </p:spTree>
    <p:extLst>
      <p:ext uri="{BB962C8B-B14F-4D97-AF65-F5344CB8AC3E}">
        <p14:creationId xmlns:p14="http://schemas.microsoft.com/office/powerpoint/2010/main" val="3487660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A192-B62B-4D6A-AD46-3EC0066DF5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/>
              <a:t>Board Member Remarks</a:t>
            </a:r>
          </a:p>
        </p:txBody>
      </p:sp>
    </p:spTree>
    <p:extLst>
      <p:ext uri="{BB962C8B-B14F-4D97-AF65-F5344CB8AC3E}">
        <p14:creationId xmlns:p14="http://schemas.microsoft.com/office/powerpoint/2010/main" val="1529904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A192-B62B-4D6A-AD46-3EC0066DF5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/>
              <a:t>Public Remarks</a:t>
            </a:r>
          </a:p>
        </p:txBody>
      </p:sp>
    </p:spTree>
    <p:extLst>
      <p:ext uri="{BB962C8B-B14F-4D97-AF65-F5344CB8AC3E}">
        <p14:creationId xmlns:p14="http://schemas.microsoft.com/office/powerpoint/2010/main" val="3461734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C1FCAD-DB65-47CA-9E0E-96E1E2C6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Guidelines for Public Remarks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CF5D403-C322-4B54-86ED-39FDB6CE2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143000"/>
            <a:ext cx="8229575" cy="3427800"/>
          </a:xfrm>
        </p:spPr>
        <p:txBody>
          <a:bodyPr/>
          <a:lstStyle/>
          <a:p>
            <a:pPr marL="0" indent="0">
              <a:lnSpc>
                <a:spcPct val="114000"/>
              </a:lnSpc>
              <a:spcAft>
                <a:spcPts val="1200"/>
              </a:spcAft>
              <a:buNone/>
            </a:pPr>
            <a:r>
              <a:rPr lang="en-US" sz="1600" dirty="0"/>
              <a:t>Time permitting, members of the public are welcomed to provide comments and feedback. </a:t>
            </a:r>
          </a:p>
          <a:p>
            <a:pPr marL="0" indent="0">
              <a:lnSpc>
                <a:spcPct val="114000"/>
              </a:lnSpc>
              <a:spcAft>
                <a:spcPts val="1200"/>
              </a:spcAft>
              <a:buNone/>
            </a:pPr>
            <a:r>
              <a:rPr lang="en-US" sz="1600" dirty="0"/>
              <a:t>If you would like to speak:</a:t>
            </a:r>
          </a:p>
          <a:p>
            <a:pPr marL="431800" indent="-28575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Indicate your desire to provide public comments by using the “raise hand” feature or by commenting in the meeting chat.</a:t>
            </a:r>
          </a:p>
          <a:p>
            <a:pPr marL="431800" indent="-28575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K</a:t>
            </a:r>
            <a:r>
              <a:rPr lang="en-US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eep remarks to 3 minutes</a:t>
            </a:r>
          </a:p>
          <a:p>
            <a:pPr marL="431800" indent="-285750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</a:t>
            </a:r>
            <a:r>
              <a:rPr lang="en-US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tate your name clearly and any organization you represent</a:t>
            </a:r>
          </a:p>
          <a:p>
            <a:pPr marL="0" indent="0">
              <a:lnSpc>
                <a:spcPct val="114000"/>
              </a:lnSpc>
              <a:spcAft>
                <a:spcPts val="1200"/>
              </a:spcAft>
              <a:buNone/>
            </a:pPr>
            <a:r>
              <a:rPr lang="en-US" sz="1600" dirty="0"/>
              <a:t>You may also send a comment in the chat (include your name) and the comment will be read out loud on your behalf.</a:t>
            </a:r>
          </a:p>
        </p:txBody>
      </p:sp>
    </p:spTree>
    <p:extLst>
      <p:ext uri="{BB962C8B-B14F-4D97-AF65-F5344CB8AC3E}">
        <p14:creationId xmlns:p14="http://schemas.microsoft.com/office/powerpoint/2010/main" val="2906182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25C846-D350-4446-B04C-B630CE503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34594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EB3E48-DB59-4D7E-9DCE-7A518F1AE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Agenda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FE1FB1-25A3-48CA-A387-12254BBED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Clr>
                <a:srgbClr val="43956F"/>
              </a:buClr>
              <a:buFont typeface="+mj-lt"/>
              <a:buAutoNum type="arabicPeriod"/>
            </a:pP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Introduction and Roll Call</a:t>
            </a:r>
          </a:p>
          <a:p>
            <a:pPr marL="482600" indent="-342900">
              <a:buClr>
                <a:srgbClr val="43956F"/>
              </a:buClr>
              <a:buFont typeface="+mj-lt"/>
              <a:buAutoNum type="arabicPeriod"/>
            </a:pPr>
            <a:r>
              <a:rPr lang="en-US" dirty="0"/>
              <a:t>Secretary Remarks and Introducing the Chief IT Accessibility Officer</a:t>
            </a:r>
            <a:endParaRPr lang="en-US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482600" indent="-342900">
              <a:buClr>
                <a:srgbClr val="43956F"/>
              </a:buClr>
              <a:buFont typeface="+mj-lt"/>
              <a:buAutoNum type="arabicPeriod"/>
            </a:pP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Review and Approve October Meeting Minutes</a:t>
            </a:r>
          </a:p>
          <a:p>
            <a:pPr marL="482600" indent="-342900">
              <a:buClr>
                <a:srgbClr val="43956F"/>
              </a:buClr>
              <a:buFont typeface="+mj-lt"/>
              <a:buAutoNum type="arabicPeriod"/>
            </a:pP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Board Charter and Board Member Certification Form</a:t>
            </a:r>
          </a:p>
          <a:p>
            <a:pPr marL="482600" indent="-342900">
              <a:buClr>
                <a:srgbClr val="43956F"/>
              </a:buClr>
              <a:buFont typeface="+mj-lt"/>
              <a:buAutoNum type="arabicPeriod"/>
            </a:pP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Public Nomination Process</a:t>
            </a:r>
          </a:p>
          <a:p>
            <a:pPr marL="482600" indent="-342900">
              <a:buClr>
                <a:srgbClr val="43956F"/>
              </a:buClr>
              <a:buFont typeface="+mj-lt"/>
              <a:buAutoNum type="arabicPeriod"/>
            </a:pP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Board Remarks</a:t>
            </a:r>
          </a:p>
          <a:p>
            <a:pPr marL="482600" indent="-342900">
              <a:buClr>
                <a:srgbClr val="43956F"/>
              </a:buClr>
              <a:buFont typeface="+mj-lt"/>
              <a:buAutoNum type="arabicPeriod"/>
            </a:pPr>
            <a:r>
              <a:rPr lang="en-US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Public Remarks</a:t>
            </a:r>
          </a:p>
        </p:txBody>
      </p:sp>
    </p:spTree>
    <p:extLst>
      <p:ext uri="{BB962C8B-B14F-4D97-AF65-F5344CB8AC3E}">
        <p14:creationId xmlns:p14="http://schemas.microsoft.com/office/powerpoint/2010/main" val="757022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8D4EC6-E910-4E77-89D1-2B6D8B520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Board Member Roll Call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CC76B2-4DD9-4931-9527-E7ACD96B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559" y="1271550"/>
            <a:ext cx="8384216" cy="3299100"/>
          </a:xfrm>
        </p:spPr>
        <p:txBody>
          <a:bodyPr/>
          <a:lstStyle/>
          <a:p>
            <a:pPr marL="152400" indent="0">
              <a:buNone/>
            </a:pPr>
            <a:r>
              <a:rPr lang="en-US" b="1" dirty="0">
                <a:solidFill>
                  <a:schemeClr val="bg2"/>
                </a:solidFill>
              </a:rPr>
              <a:t>Ashley Bloom, 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Commonwealth</a:t>
            </a:r>
            <a:r>
              <a:rPr lang="en-US" b="1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 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Chief IT Accessibility Officer, Executive Office of Technology Services and Security</a:t>
            </a:r>
            <a:endParaRPr lang="en-US" b="1" dirty="0">
              <a:solidFill>
                <a:schemeClr val="bg2"/>
              </a:solidFill>
            </a:endParaRPr>
          </a:p>
          <a:p>
            <a:pPr marL="152400" indent="0">
              <a:buNone/>
            </a:pPr>
            <a:r>
              <a:rPr lang="en-US" b="1" dirty="0">
                <a:solidFill>
                  <a:schemeClr val="bg2"/>
                </a:solidFill>
              </a:rPr>
              <a:t>Jason Snyder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Secretary, Executive Office of Technology Services and Security</a:t>
            </a:r>
          </a:p>
          <a:p>
            <a:pPr marL="152400" indent="0">
              <a:buNone/>
            </a:pPr>
            <a:r>
              <a:rPr lang="en-US" b="1" dirty="0">
                <a:solidFill>
                  <a:schemeClr val="bg2"/>
                </a:solidFill>
              </a:rPr>
              <a:t>Mark Fine</a:t>
            </a:r>
            <a:r>
              <a:rPr lang="en-US" dirty="0">
                <a:solidFill>
                  <a:schemeClr val="bg2"/>
                </a:solidFill>
              </a:rPr>
              <a:t>,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 Assistant Secretary for Administration, Executive Office of Administration and Finance</a:t>
            </a:r>
          </a:p>
          <a:p>
            <a:pPr marL="152400" indent="0">
              <a:buNone/>
            </a:pPr>
            <a:r>
              <a:rPr lang="en-US" b="1" dirty="0">
                <a:solidFill>
                  <a:schemeClr val="bg2"/>
                </a:solidFill>
              </a:rPr>
              <a:t>Health Fahle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Assistant Secretary for Finance, Executive Office of Economic Development</a:t>
            </a:r>
          </a:p>
          <a:p>
            <a:pPr marL="152400" indent="0">
              <a:buNone/>
            </a:pPr>
            <a:r>
              <a:rPr lang="en-US" b="1" dirty="0">
                <a:solidFill>
                  <a:schemeClr val="bg2"/>
                </a:solidFill>
              </a:rPr>
              <a:t>Antoine Harrison, 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Secretariat Chief Information Officer, Executive Office of Education</a:t>
            </a:r>
          </a:p>
          <a:p>
            <a:pPr marL="152400" indent="0">
              <a:buNone/>
            </a:pPr>
            <a:r>
              <a:rPr lang="en-US" b="1" dirty="0">
                <a:solidFill>
                  <a:schemeClr val="bg2"/>
                </a:solidFill>
              </a:rPr>
              <a:t>Faye Boardman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, Chief Operating Officer, Executive Office of Energy and Environmental Affairs</a:t>
            </a:r>
            <a:endParaRPr lang="en-US" b="1" i="1" dirty="0">
              <a:solidFill>
                <a:schemeClr val="bg2"/>
              </a:solidFill>
              <a:latin typeface="Noto Sans Light" panose="020B0402040504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  <a:p>
            <a:pPr marL="152400" indent="0">
              <a:buNone/>
            </a:pPr>
            <a:r>
              <a:rPr lang="en-US" b="1" dirty="0">
                <a:solidFill>
                  <a:schemeClr val="bg2"/>
                </a:solidFill>
              </a:rPr>
              <a:t>Caroline Whitehouse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Director of Communications, Executive Office of Health and Human Services</a:t>
            </a:r>
          </a:p>
          <a:p>
            <a:pPr marL="152400" indent="0">
              <a:buNone/>
            </a:pPr>
            <a:r>
              <a:rPr lang="en-US" b="1" dirty="0">
                <a:solidFill>
                  <a:schemeClr val="bg2"/>
                </a:solidFill>
              </a:rPr>
              <a:t>Nikko Mendoza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Chief of Staff, Executive Office of Housing and Livable Communities </a:t>
            </a:r>
          </a:p>
        </p:txBody>
      </p:sp>
    </p:spTree>
    <p:extLst>
      <p:ext uri="{BB962C8B-B14F-4D97-AF65-F5344CB8AC3E}">
        <p14:creationId xmlns:p14="http://schemas.microsoft.com/office/powerpoint/2010/main" val="106598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8D4EC6-E910-4E77-89D1-2B6D8B520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Board Member Roll Call (continued)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CC76B2-4DD9-4931-9527-E7ACD96B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729" y="1271550"/>
            <a:ext cx="8364046" cy="3299100"/>
          </a:xfrm>
        </p:spPr>
        <p:txBody>
          <a:bodyPr/>
          <a:lstStyle/>
          <a:p>
            <a:pPr marL="152400" indent="0">
              <a:buNone/>
            </a:pPr>
            <a:r>
              <a:rPr lang="en-US" b="1" dirty="0">
                <a:solidFill>
                  <a:schemeClr val="bg2"/>
                </a:solidFill>
              </a:rPr>
              <a:t>Paolo Franzese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Chief Operating Officer, Executive Office of Labor and Workforce Development</a:t>
            </a:r>
            <a:endParaRPr lang="en-US" b="1" dirty="0">
              <a:solidFill>
                <a:schemeClr val="bg2"/>
              </a:solidFill>
            </a:endParaRPr>
          </a:p>
          <a:p>
            <a:pPr marL="152400" indent="0">
              <a:buNone/>
            </a:pPr>
            <a:r>
              <a:rPr lang="en-US" b="1" dirty="0">
                <a:solidFill>
                  <a:schemeClr val="bg2"/>
                </a:solidFill>
              </a:rPr>
              <a:t>Terrence Reidy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Secretary, Executive Office of Public Safety and Security</a:t>
            </a:r>
            <a:endParaRPr lang="en-US" b="1" dirty="0">
              <a:solidFill>
                <a:schemeClr val="bg2"/>
              </a:solidFill>
            </a:endParaRPr>
          </a:p>
          <a:p>
            <a:pPr marL="152400" indent="0">
              <a:buNone/>
            </a:pPr>
            <a:r>
              <a:rPr lang="en-US" b="1" dirty="0">
                <a:solidFill>
                  <a:schemeClr val="bg2"/>
                </a:solidFill>
              </a:rPr>
              <a:t>Dave Bedard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Secretariat Chief Information Officer, Massachusetts Department of Transportation</a:t>
            </a:r>
          </a:p>
          <a:p>
            <a:pPr marL="152400" indent="0">
              <a:buNone/>
            </a:pPr>
            <a:r>
              <a:rPr lang="en-US" b="1" dirty="0">
                <a:solidFill>
                  <a:schemeClr val="bg2"/>
                </a:solidFill>
              </a:rPr>
              <a:t>Brian Chase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Secretariat Chief Information Officer, Executive Office of Veterans Services </a:t>
            </a:r>
          </a:p>
          <a:p>
            <a:pPr marL="152400" indent="0">
              <a:buNone/>
            </a:pPr>
            <a:r>
              <a:rPr lang="en-US" b="1" dirty="0" err="1">
                <a:solidFill>
                  <a:schemeClr val="bg2"/>
                </a:solidFill>
              </a:rPr>
              <a:t>Yarlennys</a:t>
            </a:r>
            <a:r>
              <a:rPr lang="en-US" b="1" dirty="0">
                <a:solidFill>
                  <a:schemeClr val="bg2"/>
                </a:solidFill>
              </a:rPr>
              <a:t> </a:t>
            </a:r>
            <a:r>
              <a:rPr lang="en-US" b="1" dirty="0" err="1">
                <a:solidFill>
                  <a:schemeClr val="bg2"/>
                </a:solidFill>
              </a:rPr>
              <a:t>Villaman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Director of Community Affairs, Governor’s Office</a:t>
            </a:r>
          </a:p>
          <a:p>
            <a:pPr marL="152400" indent="0">
              <a:buNone/>
            </a:pPr>
            <a:r>
              <a:rPr lang="en-US" b="1" dirty="0">
                <a:solidFill>
                  <a:schemeClr val="bg2"/>
                </a:solidFill>
              </a:rPr>
              <a:t>Dr. </a:t>
            </a:r>
            <a:r>
              <a:rPr lang="en-US" b="1" dirty="0" err="1">
                <a:solidFill>
                  <a:schemeClr val="bg2"/>
                </a:solidFill>
              </a:rPr>
              <a:t>Opeoluwa</a:t>
            </a:r>
            <a:r>
              <a:rPr lang="en-US" b="1" dirty="0">
                <a:solidFill>
                  <a:schemeClr val="bg2"/>
                </a:solidFill>
              </a:rPr>
              <a:t> </a:t>
            </a:r>
            <a:r>
              <a:rPr lang="en-US" b="1" dirty="0" err="1">
                <a:solidFill>
                  <a:schemeClr val="bg2"/>
                </a:solidFill>
              </a:rPr>
              <a:t>Sotonwa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Commissioner, Massachusetts Commission for the Deaf and Hard of Hearing</a:t>
            </a:r>
          </a:p>
          <a:p>
            <a:pPr marL="152400" indent="0">
              <a:buNone/>
            </a:pPr>
            <a:r>
              <a:rPr lang="en-US" b="1" dirty="0">
                <a:solidFill>
                  <a:schemeClr val="bg2"/>
                </a:solidFill>
              </a:rPr>
              <a:t>John Oliveira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Commissioner, Massachusetts Commission for the Blind</a:t>
            </a:r>
          </a:p>
          <a:p>
            <a:pPr marL="152400" indent="0">
              <a:buNone/>
            </a:pPr>
            <a:r>
              <a:rPr lang="en-US" b="1" dirty="0">
                <a:solidFill>
                  <a:schemeClr val="bg2"/>
                </a:solidFill>
              </a:rPr>
              <a:t>Mary Mahon McCauley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>
                <a:solidFill>
                  <a:schemeClr val="bg2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Executive Director, Massachusetts Office on Disability</a:t>
            </a:r>
            <a:endParaRPr lang="en-US" dirty="0">
              <a:solidFill>
                <a:schemeClr val="bg2"/>
              </a:solidFill>
            </a:endParaRPr>
          </a:p>
          <a:p>
            <a:pPr marL="152400" indent="0">
              <a:buNone/>
            </a:pP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98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C1FCAD-DB65-47CA-9E0E-96E1E2C67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5" y="635775"/>
            <a:ext cx="3178207" cy="393600"/>
          </a:xfrm>
        </p:spPr>
        <p:txBody>
          <a:bodyPr/>
          <a:lstStyle/>
          <a:p>
            <a:r>
              <a:rPr lang="en-US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Meeting Norms</a:t>
            </a:r>
          </a:p>
        </p:txBody>
      </p:sp>
      <p:sp>
        <p:nvSpPr>
          <p:cNvPr id="24" name="Subtitle 7">
            <a:extLst>
              <a:ext uri="{FF2B5EF4-FFF2-40B4-BE49-F238E27FC236}">
                <a16:creationId xmlns:a16="http://schemas.microsoft.com/office/drawing/2014/main" id="{130588D1-AD2B-4EC0-A683-EEEF9F0971AE}"/>
              </a:ext>
            </a:extLst>
          </p:cNvPr>
          <p:cNvSpPr txBox="1">
            <a:spLocks/>
          </p:cNvSpPr>
          <p:nvPr/>
        </p:nvSpPr>
        <p:spPr>
          <a:xfrm>
            <a:off x="445775" y="1096825"/>
            <a:ext cx="2672100" cy="717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>
                <a:solidFill>
                  <a:srgbClr val="43956F"/>
                </a:solidFill>
              </a:rPr>
              <a:t>Ensuring accessible and inclusive meetings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CF5D403-C322-4B54-86ED-39FDB6CE2CA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48895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/>
              <a:t>Use appropriate and inclusive language</a:t>
            </a:r>
          </a:p>
          <a:p>
            <a:pPr marL="48895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/>
              <a:t>Identify yourself before speaking</a:t>
            </a:r>
          </a:p>
          <a:p>
            <a:pPr marL="48895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/>
              <a:t>Speak clearly, one at a time and at a comfortable pace</a:t>
            </a:r>
          </a:p>
          <a:p>
            <a:pPr marL="48895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/>
              <a:t>Give people time to process information</a:t>
            </a:r>
          </a:p>
          <a:p>
            <a:pPr marL="48895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/>
              <a:t>Use plain language and avoid acronyms</a:t>
            </a:r>
          </a:p>
          <a:p>
            <a:pPr marL="48895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400"/>
              <a:t>When remote:</a:t>
            </a:r>
          </a:p>
          <a:p>
            <a:pPr marL="798513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Use the “raise hand” feature to speak</a:t>
            </a:r>
          </a:p>
          <a:p>
            <a:pPr marL="798513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 visible and in good light</a:t>
            </a:r>
          </a:p>
          <a:p>
            <a:pPr marL="798513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Ensure you are speaking into your microphone</a:t>
            </a:r>
            <a:endParaRPr lang="en-US" sz="105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43180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40983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A192-B62B-4D6A-AD46-3EC0066DF5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Introducing the Chief IT Accessibility Officer</a:t>
            </a:r>
          </a:p>
        </p:txBody>
      </p:sp>
    </p:spTree>
    <p:extLst>
      <p:ext uri="{BB962C8B-B14F-4D97-AF65-F5344CB8AC3E}">
        <p14:creationId xmlns:p14="http://schemas.microsoft.com/office/powerpoint/2010/main" val="4118363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2CF5F6-80E9-E4DB-970B-DD6CE8BF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00" y="2178150"/>
            <a:ext cx="8241000" cy="393600"/>
          </a:xfrm>
        </p:spPr>
        <p:txBody>
          <a:bodyPr/>
          <a:lstStyle/>
          <a:p>
            <a:pPr algn="ctr"/>
            <a:r>
              <a:rPr lang="en-US" sz="3600"/>
              <a:t>Welcome, Ashley!</a:t>
            </a:r>
          </a:p>
        </p:txBody>
      </p:sp>
    </p:spTree>
    <p:extLst>
      <p:ext uri="{BB962C8B-B14F-4D97-AF65-F5344CB8AC3E}">
        <p14:creationId xmlns:p14="http://schemas.microsoft.com/office/powerpoint/2010/main" val="1503761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8D4EC6-E910-4E77-89D1-2B6D8B520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Upcoming for the Chief IT Accessibility Officer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CC76B2-4DD9-4931-9527-E7ACD96B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729" y="1271550"/>
            <a:ext cx="8364046" cy="32991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Meet with board members and designees and other key stakeholders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Manage the nominations process for public board members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Work with Secretariats on filling Secretariat IT Accessibility Officer roles, including approach and funding justification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Begin defining a strategic framework for accessibility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Begin identifying accessibility gaps, areas of need and what is going well that can be scaled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71738"/>
      </p:ext>
    </p:extLst>
  </p:cSld>
  <p:clrMapOvr>
    <a:masterClrMapping/>
  </p:clrMapOvr>
</p:sld>
</file>

<file path=ppt/theme/theme1.xml><?xml version="1.0" encoding="utf-8"?>
<a:theme xmlns:a="http://schemas.openxmlformats.org/drawingml/2006/main" name="Mayflowe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d375e90-1148-4f2c-91fe-ec399585711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BB0B75E32F6498446EB5A9139F5A7" ma:contentTypeVersion="13" ma:contentTypeDescription="Create a new document." ma:contentTypeScope="" ma:versionID="4fe798bdea3499a868e22bb3f6d7fc0d">
  <xsd:schema xmlns:xsd="http://www.w3.org/2001/XMLSchema" xmlns:xs="http://www.w3.org/2001/XMLSchema" xmlns:p="http://schemas.microsoft.com/office/2006/metadata/properties" xmlns:ns3="ad375e90-1148-4f2c-91fe-ec3995857111" xmlns:ns4="525eb9b9-caaa-4f00-9253-595241015f3e" targetNamespace="http://schemas.microsoft.com/office/2006/metadata/properties" ma:root="true" ma:fieldsID="b2aa246ed91056f372bf669258648540" ns3:_="" ns4:_="">
    <xsd:import namespace="ad375e90-1148-4f2c-91fe-ec3995857111"/>
    <xsd:import namespace="525eb9b9-caaa-4f00-9253-595241015f3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375e90-1148-4f2c-91fe-ec39958571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5eb9b9-caaa-4f00-9253-595241015f3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FE3BA8-E7C1-4EF9-93A0-DD403110A7C9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d375e90-1148-4f2c-91fe-ec3995857111"/>
    <ds:schemaRef ds:uri="http://purl.org/dc/terms/"/>
    <ds:schemaRef ds:uri="525eb9b9-caaa-4f00-9253-595241015f3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7E5778A-F6DC-45CD-A38D-BD4E324DF5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55EBE2-C791-420C-A9D2-EF9202158F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375e90-1148-4f2c-91fe-ec3995857111"/>
    <ds:schemaRef ds:uri="525eb9b9-caaa-4f00-9253-595241015f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1430</Words>
  <Application>Microsoft Office PowerPoint</Application>
  <PresentationFormat>On-screen Show (16:9)</PresentationFormat>
  <Paragraphs>148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Wingdings</vt:lpstr>
      <vt:lpstr>Montserrat SemiBold</vt:lpstr>
      <vt:lpstr>Noto Sans</vt:lpstr>
      <vt:lpstr>Montserrat</vt:lpstr>
      <vt:lpstr>Montserrat Medium</vt:lpstr>
      <vt:lpstr>Arial</vt:lpstr>
      <vt:lpstr>Noto Sans SemiBold</vt:lpstr>
      <vt:lpstr>Noto Sans Light</vt:lpstr>
      <vt:lpstr>Noto Sans Medium</vt:lpstr>
      <vt:lpstr>Calibri</vt:lpstr>
      <vt:lpstr>Mayflower</vt:lpstr>
      <vt:lpstr>Digital Accessibility and Equity Governance Board</vt:lpstr>
      <vt:lpstr>Introduction and Roll Call</vt:lpstr>
      <vt:lpstr>Agenda</vt:lpstr>
      <vt:lpstr>Board Member Roll Call</vt:lpstr>
      <vt:lpstr>Board Member Roll Call (continued)</vt:lpstr>
      <vt:lpstr>Meeting Norms</vt:lpstr>
      <vt:lpstr>Introducing the Chief IT Accessibility Officer</vt:lpstr>
      <vt:lpstr>Welcome, Ashley!</vt:lpstr>
      <vt:lpstr>Upcoming for the Chief IT Accessibility Officer</vt:lpstr>
      <vt:lpstr>Board Operations</vt:lpstr>
      <vt:lpstr>October Meeting Minutes</vt:lpstr>
      <vt:lpstr>Board Charter</vt:lpstr>
      <vt:lpstr>OML Education Materials and Certification Form</vt:lpstr>
      <vt:lpstr>Public Board Member Nomination Process</vt:lpstr>
      <vt:lpstr>Context</vt:lpstr>
      <vt:lpstr>Advertising the opportunity</vt:lpstr>
      <vt:lpstr>Applying</vt:lpstr>
      <vt:lpstr>Selection criteria</vt:lpstr>
      <vt:lpstr>Selection process</vt:lpstr>
      <vt:lpstr>Timeline</vt:lpstr>
      <vt:lpstr>Next Steps</vt:lpstr>
      <vt:lpstr>Next steps and asks of the Board</vt:lpstr>
      <vt:lpstr>Board Member Remarks</vt:lpstr>
      <vt:lpstr>Public Remarks</vt:lpstr>
      <vt:lpstr>Guidelines for Public Remarks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FY24 / FY23 Q4 Roadmap planning </dc:title>
  <dc:creator>devyn.paros@mass.gov</dc:creator>
  <cp:lastModifiedBy>Cogbill, Adam (EOTSS)</cp:lastModifiedBy>
  <cp:revision>7</cp:revision>
  <dcterms:modified xsi:type="dcterms:W3CDTF">2024-01-29T22:03:08Z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0x01010025CBB0B75E32F6498446EB5A9139F5A7</vt:lpwstr>
  </property>
  <property fmtid="{D5CDD505-2E9C-101B-9397-08002B2CF9AE}" pid="3" name="MediaServiceImageTags">
    <vt:lpwstr/>
  </property>
</Properties>
</file>