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7" r:id="rId4"/>
  </p:sldMasterIdLst>
  <p:notesMasterIdLst>
    <p:notesMasterId r:id="rId17"/>
  </p:notesMasterIdLst>
  <p:sldIdLst>
    <p:sldId id="350" r:id="rId5"/>
    <p:sldId id="340" r:id="rId6"/>
    <p:sldId id="258" r:id="rId7"/>
    <p:sldId id="259" r:id="rId8"/>
    <p:sldId id="374" r:id="rId9"/>
    <p:sldId id="376" r:id="rId10"/>
    <p:sldId id="375" r:id="rId11"/>
    <p:sldId id="343" r:id="rId12"/>
    <p:sldId id="377" r:id="rId13"/>
    <p:sldId id="378" r:id="rId14"/>
    <p:sldId id="269" r:id="rId15"/>
    <p:sldId id="349" r:id="rId1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eno Mendez, Eduardo (GOV)" userId="70c71fe9-dd3a-4cbf-a292-6797cd4532b0" providerId="ADAL" clId="{DE7899B1-E979-43B4-98DA-B46702164F3B}"/>
    <pc:docChg chg="modSld">
      <pc:chgData name="Moreno Mendez, Eduardo (GOV)" userId="70c71fe9-dd3a-4cbf-a292-6797cd4532b0" providerId="ADAL" clId="{DE7899B1-E979-43B4-98DA-B46702164F3B}" dt="2026-01-20T21:48:27.665" v="36" actId="20577"/>
      <pc:docMkLst>
        <pc:docMk/>
      </pc:docMkLst>
      <pc:sldChg chg="modSp mod">
        <pc:chgData name="Moreno Mendez, Eduardo (GOV)" userId="70c71fe9-dd3a-4cbf-a292-6797cd4532b0" providerId="ADAL" clId="{DE7899B1-E979-43B4-98DA-B46702164F3B}" dt="2026-01-20T18:57:18.826" v="21" actId="20577"/>
        <pc:sldMkLst>
          <pc:docMk/>
          <pc:sldMk cId="1369560854" sldId="340"/>
        </pc:sldMkLst>
        <pc:spChg chg="mod">
          <ac:chgData name="Moreno Mendez, Eduardo (GOV)" userId="70c71fe9-dd3a-4cbf-a292-6797cd4532b0" providerId="ADAL" clId="{DE7899B1-E979-43B4-98DA-B46702164F3B}" dt="2026-01-20T18:57:18.826" v="21" actId="20577"/>
          <ac:spMkLst>
            <pc:docMk/>
            <pc:sldMk cId="1369560854" sldId="340"/>
            <ac:spMk id="3" creationId="{044C0BF8-ACE0-1642-E7A4-63B54E626902}"/>
          </ac:spMkLst>
        </pc:spChg>
      </pc:sldChg>
      <pc:sldChg chg="modSp mod">
        <pc:chgData name="Moreno Mendez, Eduardo (GOV)" userId="70c71fe9-dd3a-4cbf-a292-6797cd4532b0" providerId="ADAL" clId="{DE7899B1-E979-43B4-98DA-B46702164F3B}" dt="2026-01-20T17:45:58.359" v="0" actId="20577"/>
        <pc:sldMkLst>
          <pc:docMk/>
          <pc:sldMk cId="725384939" sldId="350"/>
        </pc:sldMkLst>
        <pc:spChg chg="mod">
          <ac:chgData name="Moreno Mendez, Eduardo (GOV)" userId="70c71fe9-dd3a-4cbf-a292-6797cd4532b0" providerId="ADAL" clId="{DE7899B1-E979-43B4-98DA-B46702164F3B}" dt="2026-01-20T17:45:58.359" v="0" actId="20577"/>
          <ac:spMkLst>
            <pc:docMk/>
            <pc:sldMk cId="725384939" sldId="350"/>
            <ac:spMk id="3" creationId="{E9A97964-2C05-580A-65EB-A105CC40CC20}"/>
          </ac:spMkLst>
        </pc:spChg>
      </pc:sldChg>
      <pc:sldChg chg="modSp mod">
        <pc:chgData name="Moreno Mendez, Eduardo (GOV)" userId="70c71fe9-dd3a-4cbf-a292-6797cd4532b0" providerId="ADAL" clId="{DE7899B1-E979-43B4-98DA-B46702164F3B}" dt="2026-01-20T21:48:27.665" v="36" actId="20577"/>
        <pc:sldMkLst>
          <pc:docMk/>
          <pc:sldMk cId="4065545028" sldId="368"/>
        </pc:sldMkLst>
        <pc:spChg chg="mod">
          <ac:chgData name="Moreno Mendez, Eduardo (GOV)" userId="70c71fe9-dd3a-4cbf-a292-6797cd4532b0" providerId="ADAL" clId="{DE7899B1-E979-43B4-98DA-B46702164F3B}" dt="2026-01-20T21:48:27.665" v="36" actId="20577"/>
          <ac:spMkLst>
            <pc:docMk/>
            <pc:sldMk cId="4065545028" sldId="368"/>
            <ac:spMk id="8" creationId="{6DA06ABE-E539-E38A-5440-F966F4DBF5F2}"/>
          </ac:spMkLst>
        </pc:spChg>
      </pc:sldChg>
    </pc:docChg>
  </pc:docChgLst>
  <pc:docChgLst>
    <pc:chgData name="Gannett, Yukiko (EOTSS)" userId="1a375f8e-71eb-464a-9d86-65c78107010f" providerId="ADAL" clId="{D7A972D2-A29A-4420-BEF5-445AADFA06AE}"/>
    <pc:docChg chg="mod delSld modSld">
      <pc:chgData name="Gannett, Yukiko (EOTSS)" userId="1a375f8e-71eb-464a-9d86-65c78107010f" providerId="ADAL" clId="{D7A972D2-A29A-4420-BEF5-445AADFA06AE}" dt="2026-01-21T22:30:04.677" v="8"/>
      <pc:docMkLst>
        <pc:docMk/>
      </pc:docMkLst>
      <pc:sldChg chg="modSp del mod">
        <pc:chgData name="Gannett, Yukiko (EOTSS)" userId="1a375f8e-71eb-464a-9d86-65c78107010f" providerId="ADAL" clId="{D7A972D2-A29A-4420-BEF5-445AADFA06AE}" dt="2026-01-21T22:29:31.622" v="7" actId="2696"/>
        <pc:sldMkLst>
          <pc:docMk/>
          <pc:sldMk cId="4065545028" sldId="368"/>
        </pc:sldMkLst>
        <pc:spChg chg="mod">
          <ac:chgData name="Gannett, Yukiko (EOTSS)" userId="1a375f8e-71eb-464a-9d86-65c78107010f" providerId="ADAL" clId="{D7A972D2-A29A-4420-BEF5-445AADFA06AE}" dt="2026-01-21T22:28:56.006" v="6" actId="20577"/>
          <ac:spMkLst>
            <pc:docMk/>
            <pc:sldMk cId="4065545028" sldId="368"/>
            <ac:spMk id="8" creationId="{6DA06ABE-E539-E38A-5440-F966F4DBF5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0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0979-F579-4E9B-A675-1F5ABBFF00DB}" type="datetimeFigureOut">
              <a:rPr lang="en-US" dirty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1068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FBAE40"/>
          </p15:clr>
        </p15:guide>
        <p15:guide id="6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6D0F-5A12-4D0A-80B0-1A6122B61E7B}" type="datetimeFigureOut">
              <a:rPr lang="en-US" dirty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87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E8C84-89CA-44AB-B0BE-5C91BAF75478}" type="datetimeFigureOut">
              <a:rPr lang="en-US" dirty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9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7156E-175E-4DBA-9D21-B772C320F342}" type="datetimeFigureOut">
              <a:rPr lang="en-US" dirty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02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5F6E-3D02-4292-95D1-C62B3126321B}" type="datetimeFigureOut">
              <a:rPr lang="en-US" dirty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5ACB-D10C-44A8-9570-124370F4CB38}" type="datetimeFigureOut">
              <a:rPr lang="en-US" dirty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84F4-0E7A-4BDE-98C6-AE68FB974645}" type="datetimeFigureOut">
              <a:rPr lang="en-US" dirty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94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FF1D8-9801-4C4B-92F3-66C9A863BD74}" type="datetimeFigureOut">
              <a:rPr lang="en-US" dirty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0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E8FD-B23E-4E1A-83EF-0847EBEA0105}" type="datetimeFigureOut">
              <a:rPr lang="en-US" dirty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78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891E-A7C2-465C-AD39-8EDCB0F58E3C}" type="datetimeFigureOut">
              <a:rPr lang="en-US" dirty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99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F93E5-AFB6-485C-8E3C-32F92A07875F}" type="datetimeFigureOut">
              <a:rPr lang="en-US" dirty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3A332BE1-279E-4118-9FE3-7952B079A510}" type="datetimeFigureOut">
              <a:rPr lang="en-US" dirty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6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2160">
          <p15:clr>
            <a:srgbClr val="F26B43"/>
          </p15:clr>
        </p15:guide>
        <p15:guide id="6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822FF-63DD-A8DA-B159-5A41ACE6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9361C-DB96-A41B-7905-43A04BF67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0220" y="1429367"/>
            <a:ext cx="7041822" cy="2544447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Digital Accessibility and Equity Governance Board </a:t>
            </a:r>
            <a:b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Community Outreach </a:t>
            </a:r>
            <a:b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97964-2C05-580A-65EB-A105CC40C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1686" y="4669261"/>
            <a:ext cx="4620584" cy="77549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b="1" dirty="0">
                <a:latin typeface="Aptos" panose="020B0004020202020204" pitchFamily="34" charset="0"/>
              </a:rPr>
              <a:t> January 21, 2026</a:t>
            </a:r>
            <a:r>
              <a:rPr lang="en-US" sz="2800" b="1" baseline="30000" dirty="0">
                <a:latin typeface="Aptos" panose="020B0004020202020204" pitchFamily="34" charset="0"/>
              </a:rPr>
              <a:t> </a:t>
            </a:r>
            <a:endParaRPr lang="en-US" sz="2800" b="1" dirty="0">
              <a:latin typeface="Aptos" panose="020B0004020202020204" pitchFamily="34" charset="0"/>
            </a:endParaRPr>
          </a:p>
          <a:p>
            <a:r>
              <a:rPr lang="en-US" sz="2800" b="1" dirty="0">
                <a:latin typeface="Aptos" panose="020B0004020202020204" pitchFamily="34" charset="0"/>
              </a:rPr>
              <a:t>Presenter:  Eduardo</a:t>
            </a:r>
          </a:p>
        </p:txBody>
      </p:sp>
    </p:spTree>
    <p:extLst>
      <p:ext uri="{BB962C8B-B14F-4D97-AF65-F5344CB8AC3E}">
        <p14:creationId xmlns:p14="http://schemas.microsoft.com/office/powerpoint/2010/main" val="725384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78CB7-07F5-B05C-BD77-52C5ED2A8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C8A1DC-312F-C67F-ADBE-EDF785925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981" y="2739738"/>
            <a:ext cx="6477897" cy="1024631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Aptos"/>
              </a:rPr>
              <a:t>Public Remarks </a:t>
            </a:r>
            <a:endParaRPr lang="en-US" sz="4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085020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90" y="597139"/>
            <a:ext cx="10534650" cy="6464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Guidelines for Public Remarks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94271B8-5B51-1849-CC7A-2E5565F21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80" y="1660485"/>
            <a:ext cx="8724997" cy="51445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Aptos"/>
              </a:rPr>
              <a:t>Time permitting, members of the public are welcome to provide comments and feedback</a:t>
            </a:r>
            <a:r>
              <a:rPr lang="en-US" sz="2000">
                <a:solidFill>
                  <a:schemeClr val="tx1"/>
                </a:solidFill>
                <a:latin typeface="Aptos"/>
              </a:rPr>
              <a:t>. </a:t>
            </a:r>
          </a:p>
          <a:p>
            <a:pPr marL="0" indent="0" algn="ctr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>
                <a:solidFill>
                  <a:schemeClr val="tx1"/>
                </a:solidFill>
                <a:latin typeface="Aptos" panose="020B0004020202020204" pitchFamily="34" charset="0"/>
              </a:rPr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K</a:t>
            </a:r>
            <a:r>
              <a:rPr lang="en-US" sz="200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"/>
              </a:rPr>
              <a:t>S</a:t>
            </a:r>
            <a:r>
              <a:rPr lang="en-US" sz="200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>
                <a:solidFill>
                  <a:schemeClr val="tx1"/>
                </a:solidFill>
                <a:latin typeface="Aptos" panose="020B0004020202020204" pitchFamily="34" charset="0"/>
              </a:rPr>
              <a:t>You may also send a comment in the chat (include your name) and the comment will be read out loud on your behalf</a:t>
            </a:r>
            <a:r>
              <a:rPr lang="en-US" sz="200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5079" y="2404369"/>
            <a:ext cx="5240713" cy="102463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Adjourn</a:t>
            </a:r>
            <a:r>
              <a:rPr lang="en-US" sz="4400" dirty="0">
                <a:latin typeface="Aptos" panose="020B0004020202020204" pitchFamily="34" charset="0"/>
              </a:rPr>
              <a:t>ment</a:t>
            </a: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endParaRPr lang="en-US" sz="4400" b="1" kern="12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2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191" y="343554"/>
            <a:ext cx="9942716" cy="872598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Aptos" panose="020B0004020202020204" pitchFamily="34" charset="0"/>
              </a:rPr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190" y="1340250"/>
            <a:ext cx="9801153" cy="528000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Welcome and Roll Call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Outreach Status Updates:</a:t>
            </a:r>
            <a:endParaRPr lang="en-US" sz="1700" dirty="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700" b="1">
                <a:latin typeface="Aptos" panose="020B0004020202020204" pitchFamily="34" charset="0"/>
              </a:rPr>
              <a:t>February Meeting </a:t>
            </a:r>
            <a:r>
              <a:rPr lang="en-US" sz="1700" b="1" dirty="0">
                <a:latin typeface="Aptos" panose="020B0004020202020204" pitchFamily="34" charset="0"/>
              </a:rPr>
              <a:t>Preparation</a:t>
            </a:r>
            <a:endParaRPr lang="en-US" sz="1700" dirty="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Accessibility Feedback Form – </a:t>
            </a:r>
            <a:r>
              <a:rPr lang="en-US" sz="1700" i="1" dirty="0">
                <a:latin typeface="Aptos" panose="020B0004020202020204" pitchFamily="34" charset="0"/>
              </a:rPr>
              <a:t>(Ashley &amp; Yukiko)</a:t>
            </a:r>
            <a:endParaRPr lang="en-US" sz="1700" b="1" dirty="0">
              <a:latin typeface="Aptos" panose="020B00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Public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700" b="1" dirty="0">
                <a:latin typeface="Aptos" panose="020B0004020202020204" pitchFamily="34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36956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7779" y="2481655"/>
            <a:ext cx="6319497" cy="1170308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Welcome &amp;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1389" y="391757"/>
            <a:ext cx="7047927" cy="6956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053" y="1089212"/>
            <a:ext cx="11009326" cy="4892487"/>
          </a:xfrm>
        </p:spPr>
        <p:txBody>
          <a:bodyPr anchor="ctr">
            <a:noAutofit/>
          </a:bodyPr>
          <a:lstStyle/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Jason Snyder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, 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Ashley Bloom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, CIAO, Executive Office of Technology Services and Security</a:t>
            </a: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John Oliveira, 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Massachusetts</a:t>
            </a:r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 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Commissioner for the Blind </a:t>
            </a:r>
            <a:endParaRPr lang="en-US" sz="1800" b="1">
              <a:solidFill>
                <a:schemeClr val="tx1">
                  <a:lumMod val="85000"/>
                  <a:lumOff val="15000"/>
                </a:schemeClr>
              </a:solidFill>
              <a:latin typeface="Aptos"/>
            </a:endParaRP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Brian Chase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, SIAO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, </a:t>
            </a:r>
            <a:r>
              <a:rPr lang="en-US" sz="1800"/>
              <a:t>Executive Office of Health and Human Services</a:t>
            </a:r>
            <a:endParaRPr lang="en-US" sz="180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Paolo Franzese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, COO, </a:t>
            </a:r>
            <a:r>
              <a:rPr lang="en-US" sz="1800"/>
              <a:t>Executive Office of Labor and Workforce Development</a:t>
            </a: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Bing Chen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, SCIO, 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Executive Office of Veterans Services</a:t>
            </a: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Eduardo Moreno Mendez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, Senior  Director of Community Affairs, Governor’s Office</a:t>
            </a: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</a:rPr>
              <a:t>David Kingsbury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  <a:p>
            <a:pPr marL="609600" indent="-457200"/>
            <a:r>
              <a:rPr lang="en-US" sz="1800" b="1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Minh Ha</a:t>
            </a:r>
            <a:r>
              <a:rPr lang="en-US" sz="1800">
                <a:solidFill>
                  <a:schemeClr val="tx1">
                    <a:lumMod val="85000"/>
                    <a:lumOff val="15000"/>
                  </a:schemeClr>
                </a:solidFill>
                <a:latin typeface="Aptos"/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8859-0D3B-CB6A-1141-5D955C553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123" y="883187"/>
            <a:ext cx="10469597" cy="839683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ptos ExtraBold"/>
              </a:rPr>
              <a:t>Outreach </a:t>
            </a:r>
            <a:r>
              <a:rPr lang="en-US" sz="4400" dirty="0">
                <a:latin typeface="Aptos" panose="020B0004020202020204" pitchFamily="34" charset="0"/>
              </a:rPr>
              <a:t>Status</a:t>
            </a:r>
            <a:r>
              <a:rPr lang="en-US" sz="4400" dirty="0">
                <a:latin typeface="Aptos ExtraBold"/>
              </a:rPr>
              <a:t> Updates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D860B-8503-2DEE-3AE0-986660D4D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805" y="1706283"/>
            <a:ext cx="9429192" cy="34405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lvl="3" fontAlgn="base"/>
            <a:r>
              <a:rPr lang="en-US" sz="3600" dirty="0">
                <a:latin typeface="Aptos" panose="020B0004020202020204" pitchFamily="34" charset="0"/>
              </a:rPr>
              <a:t>Agencies Contacted</a:t>
            </a:r>
          </a:p>
          <a:p>
            <a:pPr lvl="3" fontAlgn="base"/>
            <a:r>
              <a:rPr lang="en-US" sz="3600" dirty="0">
                <a:latin typeface="Aptos" panose="020B0004020202020204" pitchFamily="34" charset="0"/>
              </a:rPr>
              <a:t>Responses received and pending</a:t>
            </a:r>
          </a:p>
          <a:p>
            <a:pPr lvl="3" fontAlgn="base"/>
            <a:r>
              <a:rPr lang="en-US" sz="3600" dirty="0">
                <a:latin typeface="Aptos" panose="020B0004020202020204" pitchFamily="34" charset="0"/>
              </a:rPr>
              <a:t>Issues or barriers impacting February planning</a:t>
            </a:r>
            <a:endParaRPr lang="en-US" sz="3600" b="1" dirty="0">
              <a:latin typeface="Aptos" panose="020B0004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2800" b="1" dirty="0">
              <a:latin typeface="Aptos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800" dirty="0">
              <a:latin typeface="Aptos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91871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952CC-3A22-DCDA-44ED-CBF458383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B6166-0920-D838-0C81-2D1DB2754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7123" y="883187"/>
            <a:ext cx="10469597" cy="839683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Aptos" panose="020B0004020202020204" pitchFamily="34" charset="0"/>
              </a:rPr>
              <a:t>February Meeting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043B5-7B1B-975A-DC81-3B6B4C75A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805" y="1706283"/>
            <a:ext cx="9429192" cy="34405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lvl="1" fontAlgn="base"/>
            <a:r>
              <a:rPr lang="en-US" sz="3600" dirty="0">
                <a:latin typeface="Aptos" panose="020B0004020202020204" pitchFamily="34" charset="0"/>
              </a:rPr>
              <a:t>Agencies confirmed to present</a:t>
            </a:r>
          </a:p>
          <a:p>
            <a:pPr lvl="1" fontAlgn="base"/>
            <a:r>
              <a:rPr lang="en-US" sz="3600" dirty="0">
                <a:latin typeface="Aptos" panose="020B0004020202020204" pitchFamily="34" charset="0"/>
              </a:rPr>
              <a:t>Presentation format and expectations</a:t>
            </a:r>
          </a:p>
          <a:p>
            <a:pPr lvl="1" fontAlgn="base"/>
            <a:r>
              <a:rPr lang="en-US" sz="3600" dirty="0">
                <a:latin typeface="Aptos" panose="020B0004020202020204" pitchFamily="34" charset="0"/>
              </a:rPr>
              <a:t>Required materials and timelines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dirty="0">
              <a:latin typeface="Aptos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1782689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E7224-4468-F909-06B5-3E56E2EF8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5B0DF-D760-612C-B85B-9DF04F29B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932" y="2301061"/>
            <a:ext cx="10232136" cy="728846"/>
          </a:xfrm>
        </p:spPr>
        <p:txBody>
          <a:bodyPr>
            <a:noAutofit/>
          </a:bodyPr>
          <a:lstStyle/>
          <a:p>
            <a:pPr algn="ctr"/>
            <a:r>
              <a:rPr lang="en-US" sz="4400" dirty="0"/>
              <a:t>Accessibility Feedback Form</a:t>
            </a:r>
            <a:br>
              <a:rPr lang="en-US" dirty="0"/>
            </a:br>
            <a:br>
              <a:rPr lang="en-US" dirty="0"/>
            </a:br>
            <a:r>
              <a:rPr lang="en-US" b="0" i="1" dirty="0"/>
              <a:t>(Ashley &amp; Yukiko)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927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1109" y="2776314"/>
            <a:ext cx="7609782" cy="1024631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Aptos"/>
              </a:rPr>
              <a:t>Working Group Next Steps</a:t>
            </a:r>
            <a:r>
              <a:rPr lang="en-US" sz="4400" dirty="0">
                <a:latin typeface="Aptos"/>
              </a:rPr>
              <a:t>  </a:t>
            </a:r>
            <a:endParaRPr lang="en-US" sz="4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095919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E1B29-CED3-97FC-9AB7-AE66E4B7C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C3BBDB-8172-9317-AB2E-6332FE290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792" y="2739738"/>
            <a:ext cx="8430767" cy="1024631"/>
          </a:xfrm>
        </p:spPr>
        <p:txBody>
          <a:bodyPr>
            <a:noAutofit/>
          </a:bodyPr>
          <a:lstStyle/>
          <a:p>
            <a:r>
              <a:rPr lang="en-US" sz="4400" b="1" dirty="0">
                <a:latin typeface="Aptos"/>
              </a:rPr>
              <a:t>Working Group Remar</a:t>
            </a:r>
            <a:r>
              <a:rPr lang="en-US" sz="4400" dirty="0">
                <a:latin typeface="Aptos"/>
              </a:rPr>
              <a:t>ks  </a:t>
            </a:r>
            <a:endParaRPr lang="en-US" sz="4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295974274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VTI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VanillaVTI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Vanilla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AACC6CF0-9F86-48CC-9C4E-CA578EE0A0A0}" vid="{3BDE51FE-56D6-4100-AFB5-5B4AEDCE2E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a97e6d-0308-494c-981c-733841082a94" xsi:nil="true"/>
    <lcf76f155ced4ddcb4097134ff3c332f xmlns="f691a076-6011-4fc2-bcee-da9c319cf5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31E25734ECD84CA5FE9BF9CB7127BA" ma:contentTypeVersion="15" ma:contentTypeDescription="Create a new document." ma:contentTypeScope="" ma:versionID="197b5baa4ac8623702526512c6ec408e">
  <xsd:schema xmlns:xsd="http://www.w3.org/2001/XMLSchema" xmlns:xs="http://www.w3.org/2001/XMLSchema" xmlns:p="http://schemas.microsoft.com/office/2006/metadata/properties" xmlns:ns2="f691a076-6011-4fc2-bcee-da9c319cf527" xmlns:ns3="12a97e6d-0308-494c-981c-733841082a94" targetNamespace="http://schemas.microsoft.com/office/2006/metadata/properties" ma:root="true" ma:fieldsID="b74e457bcd0861b791c12740c478034c" ns2:_="" ns3:_="">
    <xsd:import namespace="f691a076-6011-4fc2-bcee-da9c319cf527"/>
    <xsd:import namespace="12a97e6d-0308-494c-981c-733841082a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91a076-6011-4fc2-bcee-da9c319cf5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a97e6d-0308-494c-981c-733841082a9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e190786-f18d-4f8b-9ffd-ef3cec0ef1e8}" ma:internalName="TaxCatchAll" ma:showField="CatchAllData" ma:web="12a97e6d-0308-494c-981c-733841082a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B8C304-4744-4CBD-85A0-CE6728CB5F71}">
  <ds:schemaRefs>
    <ds:schemaRef ds:uri="http://schemas.microsoft.com/office/2006/metadata/properties"/>
    <ds:schemaRef ds:uri="f691a076-6011-4fc2-bcee-da9c319cf527"/>
    <ds:schemaRef ds:uri="12a97e6d-0308-494c-981c-733841082a94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E48877-85EA-448E-BDC6-9EF7CCF38AC6}">
  <ds:schemaRefs>
    <ds:schemaRef ds:uri="12a97e6d-0308-494c-981c-733841082a94"/>
    <ds:schemaRef ds:uri="f691a076-6011-4fc2-bcee-da9c319cf5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290</Words>
  <Application>Microsoft Office PowerPoint</Application>
  <PresentationFormat>Widescreen</PresentationFormat>
  <Paragraphs>47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ExtraBold</vt:lpstr>
      <vt:lpstr>Arial</vt:lpstr>
      <vt:lpstr>Neue Haas Grotesk Text Pro</vt:lpstr>
      <vt:lpstr>Wingdings</vt:lpstr>
      <vt:lpstr>VanillaVTI</vt:lpstr>
      <vt:lpstr>Digital Accessibility and Equity Governance Board  Community Outreach  Working Group Meeting</vt:lpstr>
      <vt:lpstr>Meeting Agenda</vt:lpstr>
      <vt:lpstr>Welcome &amp; Roll Call</vt:lpstr>
      <vt:lpstr>Working Group Member Roll Call</vt:lpstr>
      <vt:lpstr>Outreach Status Updates</vt:lpstr>
      <vt:lpstr>February Meeting Preparation</vt:lpstr>
      <vt:lpstr>Accessibility Feedback Form  (Ashley &amp; Yukiko) </vt:lpstr>
      <vt:lpstr>Working Group Next Steps  </vt:lpstr>
      <vt:lpstr>Working Group Remarks  </vt:lpstr>
      <vt:lpstr>Public Remarks </vt:lpstr>
      <vt:lpstr>Guidelines for Public Remarks</vt:lpstr>
      <vt:lpstr>Adjournment 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26</cp:revision>
  <cp:lastPrinted>2025-04-30T18:48:17Z</cp:lastPrinted>
  <dcterms:created xsi:type="dcterms:W3CDTF">2024-03-08T14:56:14Z</dcterms:created>
  <dcterms:modified xsi:type="dcterms:W3CDTF">2026-01-21T22:30:13Z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0x0101006131E25734ECD84CA5FE9BF9CB7127BA</vt:lpwstr>
  </property>
  <property fmtid="{D5CDD505-2E9C-101B-9397-08002B2CF9AE}" pid="3" name="MediaServiceImageTags">
    <vt:lpwstr/>
  </property>
</Properties>
</file>