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0"/>
  </p:notesMasterIdLst>
  <p:handoutMasterIdLst>
    <p:handoutMasterId r:id="rId11"/>
  </p:handoutMasterIdLst>
  <p:sldIdLst>
    <p:sldId id="256" r:id="rId2"/>
    <p:sldId id="336" r:id="rId3"/>
    <p:sldId id="360" r:id="rId4"/>
    <p:sldId id="337" r:id="rId5"/>
    <p:sldId id="356" r:id="rId6"/>
    <p:sldId id="357" r:id="rId7"/>
    <p:sldId id="358" r:id="rId8"/>
    <p:sldId id="359" r:id="rId9"/>
  </p:sldIdLst>
  <p:sldSz cx="9144000" cy="5143500" type="screen16x9"/>
  <p:notesSz cx="7010400" cy="92964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8" clrIdx="0"/>
  <p:cmAuthor id="1" name="Mangan, Thomas (DPH)" initials="TP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9" autoAdjust="0"/>
    <p:restoredTop sz="77905" autoAdjust="0"/>
  </p:normalViewPr>
  <p:slideViewPr>
    <p:cSldViewPr snapToGrid="0">
      <p:cViewPr varScale="1">
        <p:scale>
          <a:sx n="89" d="100"/>
          <a:sy n="89" d="100"/>
        </p:scale>
        <p:origin x="-1230" y="-102"/>
      </p:cViewPr>
      <p:guideLst>
        <p:guide orient="horz" pos="162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32" y="-9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481536-6F3B-422E-817F-461E4B48665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13E2333-E2A6-4D9F-8D6F-EB5E65B238D0}">
      <dgm:prSet phldrT="[Text]"/>
      <dgm:spPr/>
      <dgm:t>
        <a:bodyPr/>
        <a:lstStyle/>
        <a:p>
          <a:r>
            <a:rPr lang="en-US" dirty="0" smtClean="0"/>
            <a:t>(1) intervention approaches, including physical activity, medication assessment and reduction of medication when possible, vision enhancement and home-modification strategies</a:t>
          </a:r>
          <a:endParaRPr lang="en-US" dirty="0"/>
        </a:p>
      </dgm:t>
    </dgm:pt>
    <dgm:pt modelId="{146E0CCC-9A2A-429F-B9EE-5D51A3F92BF4}" type="parTrans" cxnId="{CB7E67B6-B69E-4819-A163-EC309D66313C}">
      <dgm:prSet/>
      <dgm:spPr/>
      <dgm:t>
        <a:bodyPr/>
        <a:lstStyle/>
        <a:p>
          <a:endParaRPr lang="en-US"/>
        </a:p>
      </dgm:t>
    </dgm:pt>
    <dgm:pt modelId="{333B1089-F387-40E5-966B-91EFEAE1B6C1}" type="sibTrans" cxnId="{CB7E67B6-B69E-4819-A163-EC309D66313C}">
      <dgm:prSet/>
      <dgm:spPr/>
      <dgm:t>
        <a:bodyPr/>
        <a:lstStyle/>
        <a:p>
          <a:endParaRPr lang="en-US"/>
        </a:p>
      </dgm:t>
    </dgm:pt>
    <dgm:pt modelId="{115D8E59-70D6-4CFE-91FE-00394890C3A0}">
      <dgm:prSet/>
      <dgm:spPr/>
      <dgm:t>
        <a:bodyPr/>
        <a:lstStyle/>
        <a:p>
          <a:r>
            <a:rPr lang="en-US" dirty="0" smtClean="0"/>
            <a:t>(2) strategies that promote collaboration between the medical community, including physicians, long-term care providers and pharmacists to reduce the rate of falls among their patients</a:t>
          </a:r>
          <a:endParaRPr lang="en-US" dirty="0"/>
        </a:p>
      </dgm:t>
    </dgm:pt>
    <dgm:pt modelId="{B02B5C4A-EDEF-40B6-80D5-B7BEBC4BD8C4}" type="parTrans" cxnId="{C5399AC6-33BB-43EC-A65A-1D20797A82E7}">
      <dgm:prSet/>
      <dgm:spPr/>
      <dgm:t>
        <a:bodyPr/>
        <a:lstStyle/>
        <a:p>
          <a:endParaRPr lang="en-US"/>
        </a:p>
      </dgm:t>
    </dgm:pt>
    <dgm:pt modelId="{399387FC-2CFA-4731-8ECA-C9FC9BA5295E}" type="sibTrans" cxnId="{C5399AC6-33BB-43EC-A65A-1D20797A82E7}">
      <dgm:prSet/>
      <dgm:spPr/>
      <dgm:t>
        <a:bodyPr/>
        <a:lstStyle/>
        <a:p>
          <a:endParaRPr lang="en-US"/>
        </a:p>
      </dgm:t>
    </dgm:pt>
    <dgm:pt modelId="{F9BF3219-3EFF-434D-954D-E5A65729B035}">
      <dgm:prSet/>
      <dgm:spPr/>
      <dgm:t>
        <a:bodyPr/>
        <a:lstStyle/>
        <a:p>
          <a:r>
            <a:rPr lang="en-US" dirty="0" smtClean="0"/>
            <a:t>(3) programs that are targeted to fall victims who are at a high risk for second falls and that are designed to maximize independence and quality of life for older adults, particularly those older adults with functional limitations</a:t>
          </a:r>
          <a:endParaRPr lang="en-US" dirty="0"/>
        </a:p>
      </dgm:t>
    </dgm:pt>
    <dgm:pt modelId="{37DB473C-FED6-476E-B2D0-66A901F47781}" type="parTrans" cxnId="{C5D4D92F-FA94-4B9A-B21D-F4CAC780DEEC}">
      <dgm:prSet/>
      <dgm:spPr/>
      <dgm:t>
        <a:bodyPr/>
        <a:lstStyle/>
        <a:p>
          <a:endParaRPr lang="en-US"/>
        </a:p>
      </dgm:t>
    </dgm:pt>
    <dgm:pt modelId="{BD3F7B49-FBCA-4035-A46C-04C4088452CD}" type="sibTrans" cxnId="{C5D4D92F-FA94-4B9A-B21D-F4CAC780DEEC}">
      <dgm:prSet/>
      <dgm:spPr/>
      <dgm:t>
        <a:bodyPr/>
        <a:lstStyle/>
        <a:p>
          <a:endParaRPr lang="en-US"/>
        </a:p>
      </dgm:t>
    </dgm:pt>
    <dgm:pt modelId="{2E9B5456-AD04-4096-961E-048AAC8BAB35}">
      <dgm:prSet/>
      <dgm:spPr/>
      <dgm:t>
        <a:bodyPr/>
        <a:lstStyle/>
        <a:p>
          <a:r>
            <a:rPr lang="en-US" dirty="0" smtClean="0"/>
            <a:t>(4) programs that encourage partnerships to prevent falls among older adults and prevent or reduce injuries when falls occur</a:t>
          </a:r>
          <a:endParaRPr lang="en-US" dirty="0"/>
        </a:p>
      </dgm:t>
    </dgm:pt>
    <dgm:pt modelId="{BDE578D7-7C94-49DF-98ED-D59A45B7906E}" type="parTrans" cxnId="{D4F87917-903F-44CA-B981-B10BEF145C7F}">
      <dgm:prSet/>
      <dgm:spPr/>
      <dgm:t>
        <a:bodyPr/>
        <a:lstStyle/>
        <a:p>
          <a:endParaRPr lang="en-US"/>
        </a:p>
      </dgm:t>
    </dgm:pt>
    <dgm:pt modelId="{573F54A6-896C-43A6-97F5-DE134BE7F1BF}" type="sibTrans" cxnId="{D4F87917-903F-44CA-B981-B10BEF145C7F}">
      <dgm:prSet/>
      <dgm:spPr/>
      <dgm:t>
        <a:bodyPr/>
        <a:lstStyle/>
        <a:p>
          <a:endParaRPr lang="en-US"/>
        </a:p>
      </dgm:t>
    </dgm:pt>
    <dgm:pt modelId="{45318E00-E3C0-430C-9EA1-0ABD084C468B}">
      <dgm:prSet/>
      <dgm:spPr/>
      <dgm:t>
        <a:bodyPr/>
        <a:lstStyle/>
        <a:p>
          <a:r>
            <a:rPr lang="en-US" dirty="0" smtClean="0"/>
            <a:t>(5) programs to encourage long-term care providers to implement falls- prevention strategies which use specific interventions to help all patients avoid the risks for falling in an effort to reduce hospitalizations and prolong a high quality of life</a:t>
          </a:r>
          <a:endParaRPr lang="en-US" dirty="0"/>
        </a:p>
      </dgm:t>
    </dgm:pt>
    <dgm:pt modelId="{DA8025CB-D10A-4FA9-9BE0-070629B324E0}" type="parTrans" cxnId="{38CA3D7B-C152-4DF0-9718-C5D78C244412}">
      <dgm:prSet/>
      <dgm:spPr/>
      <dgm:t>
        <a:bodyPr/>
        <a:lstStyle/>
        <a:p>
          <a:endParaRPr lang="en-US"/>
        </a:p>
      </dgm:t>
    </dgm:pt>
    <dgm:pt modelId="{4AF62DB4-CF0A-435A-AD6E-8A5513BFB5A8}" type="sibTrans" cxnId="{38CA3D7B-C152-4DF0-9718-C5D78C244412}">
      <dgm:prSet/>
      <dgm:spPr/>
      <dgm:t>
        <a:bodyPr/>
        <a:lstStyle/>
        <a:p>
          <a:endParaRPr lang="en-US"/>
        </a:p>
      </dgm:t>
    </dgm:pt>
    <dgm:pt modelId="{33D9D41F-0661-4224-87CC-3FFC7BCCF532}" type="pres">
      <dgm:prSet presAssocID="{CC481536-6F3B-422E-817F-461E4B48665C}" presName="diagram" presStyleCnt="0">
        <dgm:presLayoutVars>
          <dgm:dir/>
          <dgm:resizeHandles val="exact"/>
        </dgm:presLayoutVars>
      </dgm:prSet>
      <dgm:spPr/>
      <dgm:t>
        <a:bodyPr/>
        <a:lstStyle/>
        <a:p>
          <a:endParaRPr lang="en-US"/>
        </a:p>
      </dgm:t>
    </dgm:pt>
    <dgm:pt modelId="{CFB7BE61-9A4F-4502-A787-2FE2145DBF78}" type="pres">
      <dgm:prSet presAssocID="{713E2333-E2A6-4D9F-8D6F-EB5E65B238D0}" presName="node" presStyleLbl="node1" presStyleIdx="0" presStyleCnt="5">
        <dgm:presLayoutVars>
          <dgm:bulletEnabled val="1"/>
        </dgm:presLayoutVars>
      </dgm:prSet>
      <dgm:spPr/>
      <dgm:t>
        <a:bodyPr/>
        <a:lstStyle/>
        <a:p>
          <a:endParaRPr lang="en-US"/>
        </a:p>
      </dgm:t>
    </dgm:pt>
    <dgm:pt modelId="{CE1D676B-BD28-4B5F-8FAF-09AFDBD64FCC}" type="pres">
      <dgm:prSet presAssocID="{333B1089-F387-40E5-966B-91EFEAE1B6C1}" presName="sibTrans" presStyleCnt="0"/>
      <dgm:spPr/>
    </dgm:pt>
    <dgm:pt modelId="{AF239B50-B74E-4C6C-90AB-9C8AC724A821}" type="pres">
      <dgm:prSet presAssocID="{115D8E59-70D6-4CFE-91FE-00394890C3A0}" presName="node" presStyleLbl="node1" presStyleIdx="1" presStyleCnt="5">
        <dgm:presLayoutVars>
          <dgm:bulletEnabled val="1"/>
        </dgm:presLayoutVars>
      </dgm:prSet>
      <dgm:spPr/>
      <dgm:t>
        <a:bodyPr/>
        <a:lstStyle/>
        <a:p>
          <a:endParaRPr lang="en-US"/>
        </a:p>
      </dgm:t>
    </dgm:pt>
    <dgm:pt modelId="{0D8FC326-86F9-4C55-923D-1E098CC9F0B2}" type="pres">
      <dgm:prSet presAssocID="{399387FC-2CFA-4731-8ECA-C9FC9BA5295E}" presName="sibTrans" presStyleCnt="0"/>
      <dgm:spPr/>
    </dgm:pt>
    <dgm:pt modelId="{41F32AE4-EE1C-4792-AFFD-7DD446296CB2}" type="pres">
      <dgm:prSet presAssocID="{F9BF3219-3EFF-434D-954D-E5A65729B035}" presName="node" presStyleLbl="node1" presStyleIdx="2" presStyleCnt="5">
        <dgm:presLayoutVars>
          <dgm:bulletEnabled val="1"/>
        </dgm:presLayoutVars>
      </dgm:prSet>
      <dgm:spPr/>
      <dgm:t>
        <a:bodyPr/>
        <a:lstStyle/>
        <a:p>
          <a:endParaRPr lang="en-US"/>
        </a:p>
      </dgm:t>
    </dgm:pt>
    <dgm:pt modelId="{AF8FC0B9-F9C1-4002-9522-EE2B02FAD2DB}" type="pres">
      <dgm:prSet presAssocID="{BD3F7B49-FBCA-4035-A46C-04C4088452CD}" presName="sibTrans" presStyleCnt="0"/>
      <dgm:spPr/>
    </dgm:pt>
    <dgm:pt modelId="{31527023-7968-4A06-B8C3-B89D2ABA0BAE}" type="pres">
      <dgm:prSet presAssocID="{2E9B5456-AD04-4096-961E-048AAC8BAB35}" presName="node" presStyleLbl="node1" presStyleIdx="3" presStyleCnt="5">
        <dgm:presLayoutVars>
          <dgm:bulletEnabled val="1"/>
        </dgm:presLayoutVars>
      </dgm:prSet>
      <dgm:spPr/>
      <dgm:t>
        <a:bodyPr/>
        <a:lstStyle/>
        <a:p>
          <a:endParaRPr lang="en-US"/>
        </a:p>
      </dgm:t>
    </dgm:pt>
    <dgm:pt modelId="{9F68100E-3ACE-4ABC-BD30-156DF9580D69}" type="pres">
      <dgm:prSet presAssocID="{573F54A6-896C-43A6-97F5-DE134BE7F1BF}" presName="sibTrans" presStyleCnt="0"/>
      <dgm:spPr/>
    </dgm:pt>
    <dgm:pt modelId="{E12F6445-48C9-439C-9AA0-4BEB7676EC5D}" type="pres">
      <dgm:prSet presAssocID="{45318E00-E3C0-430C-9EA1-0ABD084C468B}" presName="node" presStyleLbl="node1" presStyleIdx="4" presStyleCnt="5">
        <dgm:presLayoutVars>
          <dgm:bulletEnabled val="1"/>
        </dgm:presLayoutVars>
      </dgm:prSet>
      <dgm:spPr/>
      <dgm:t>
        <a:bodyPr/>
        <a:lstStyle/>
        <a:p>
          <a:endParaRPr lang="en-US"/>
        </a:p>
      </dgm:t>
    </dgm:pt>
  </dgm:ptLst>
  <dgm:cxnLst>
    <dgm:cxn modelId="{C5D4D92F-FA94-4B9A-B21D-F4CAC780DEEC}" srcId="{CC481536-6F3B-422E-817F-461E4B48665C}" destId="{F9BF3219-3EFF-434D-954D-E5A65729B035}" srcOrd="2" destOrd="0" parTransId="{37DB473C-FED6-476E-B2D0-66A901F47781}" sibTransId="{BD3F7B49-FBCA-4035-A46C-04C4088452CD}"/>
    <dgm:cxn modelId="{C5399AC6-33BB-43EC-A65A-1D20797A82E7}" srcId="{CC481536-6F3B-422E-817F-461E4B48665C}" destId="{115D8E59-70D6-4CFE-91FE-00394890C3A0}" srcOrd="1" destOrd="0" parTransId="{B02B5C4A-EDEF-40B6-80D5-B7BEBC4BD8C4}" sibTransId="{399387FC-2CFA-4731-8ECA-C9FC9BA5295E}"/>
    <dgm:cxn modelId="{86713F6A-5B11-4593-89E5-1432090E2403}" type="presOf" srcId="{2E9B5456-AD04-4096-961E-048AAC8BAB35}" destId="{31527023-7968-4A06-B8C3-B89D2ABA0BAE}" srcOrd="0" destOrd="0" presId="urn:microsoft.com/office/officeart/2005/8/layout/default"/>
    <dgm:cxn modelId="{B7AF95D4-9A7E-4AC2-95FF-41D5D6C4EC9B}" type="presOf" srcId="{45318E00-E3C0-430C-9EA1-0ABD084C468B}" destId="{E12F6445-48C9-439C-9AA0-4BEB7676EC5D}" srcOrd="0" destOrd="0" presId="urn:microsoft.com/office/officeart/2005/8/layout/default"/>
    <dgm:cxn modelId="{CB7E67B6-B69E-4819-A163-EC309D66313C}" srcId="{CC481536-6F3B-422E-817F-461E4B48665C}" destId="{713E2333-E2A6-4D9F-8D6F-EB5E65B238D0}" srcOrd="0" destOrd="0" parTransId="{146E0CCC-9A2A-429F-B9EE-5D51A3F92BF4}" sibTransId="{333B1089-F387-40E5-966B-91EFEAE1B6C1}"/>
    <dgm:cxn modelId="{38CA3D7B-C152-4DF0-9718-C5D78C244412}" srcId="{CC481536-6F3B-422E-817F-461E4B48665C}" destId="{45318E00-E3C0-430C-9EA1-0ABD084C468B}" srcOrd="4" destOrd="0" parTransId="{DA8025CB-D10A-4FA9-9BE0-070629B324E0}" sibTransId="{4AF62DB4-CF0A-435A-AD6E-8A5513BFB5A8}"/>
    <dgm:cxn modelId="{34339337-F3DB-4AAF-B2B4-29B926D57EA8}" type="presOf" srcId="{713E2333-E2A6-4D9F-8D6F-EB5E65B238D0}" destId="{CFB7BE61-9A4F-4502-A787-2FE2145DBF78}" srcOrd="0" destOrd="0" presId="urn:microsoft.com/office/officeart/2005/8/layout/default"/>
    <dgm:cxn modelId="{D4F87917-903F-44CA-B981-B10BEF145C7F}" srcId="{CC481536-6F3B-422E-817F-461E4B48665C}" destId="{2E9B5456-AD04-4096-961E-048AAC8BAB35}" srcOrd="3" destOrd="0" parTransId="{BDE578D7-7C94-49DF-98ED-D59A45B7906E}" sibTransId="{573F54A6-896C-43A6-97F5-DE134BE7F1BF}"/>
    <dgm:cxn modelId="{1BA09E02-35C9-495E-877A-B076694581AF}" type="presOf" srcId="{F9BF3219-3EFF-434D-954D-E5A65729B035}" destId="{41F32AE4-EE1C-4792-AFFD-7DD446296CB2}" srcOrd="0" destOrd="0" presId="urn:microsoft.com/office/officeart/2005/8/layout/default"/>
    <dgm:cxn modelId="{3D1874B3-11B4-4AD0-B23B-423D66F415EC}" type="presOf" srcId="{CC481536-6F3B-422E-817F-461E4B48665C}" destId="{33D9D41F-0661-4224-87CC-3FFC7BCCF532}" srcOrd="0" destOrd="0" presId="urn:microsoft.com/office/officeart/2005/8/layout/default"/>
    <dgm:cxn modelId="{B8AF404D-068A-4FC5-9323-28BA02DA8EFC}" type="presOf" srcId="{115D8E59-70D6-4CFE-91FE-00394890C3A0}" destId="{AF239B50-B74E-4C6C-90AB-9C8AC724A821}" srcOrd="0" destOrd="0" presId="urn:microsoft.com/office/officeart/2005/8/layout/default"/>
    <dgm:cxn modelId="{C57E4142-FE7C-4221-9D62-A96953081ADE}" type="presParOf" srcId="{33D9D41F-0661-4224-87CC-3FFC7BCCF532}" destId="{CFB7BE61-9A4F-4502-A787-2FE2145DBF78}" srcOrd="0" destOrd="0" presId="urn:microsoft.com/office/officeart/2005/8/layout/default"/>
    <dgm:cxn modelId="{4EEBD405-E100-4427-BF2C-1E1F25CDF346}" type="presParOf" srcId="{33D9D41F-0661-4224-87CC-3FFC7BCCF532}" destId="{CE1D676B-BD28-4B5F-8FAF-09AFDBD64FCC}" srcOrd="1" destOrd="0" presId="urn:microsoft.com/office/officeart/2005/8/layout/default"/>
    <dgm:cxn modelId="{81F5810F-7223-4071-AA4A-BB13F9949261}" type="presParOf" srcId="{33D9D41F-0661-4224-87CC-3FFC7BCCF532}" destId="{AF239B50-B74E-4C6C-90AB-9C8AC724A821}" srcOrd="2" destOrd="0" presId="urn:microsoft.com/office/officeart/2005/8/layout/default"/>
    <dgm:cxn modelId="{ACACC728-266B-4CB9-BDEC-3E484AA26123}" type="presParOf" srcId="{33D9D41F-0661-4224-87CC-3FFC7BCCF532}" destId="{0D8FC326-86F9-4C55-923D-1E098CC9F0B2}" srcOrd="3" destOrd="0" presId="urn:microsoft.com/office/officeart/2005/8/layout/default"/>
    <dgm:cxn modelId="{D73D611E-E316-461F-97C5-01497B0BEA9E}" type="presParOf" srcId="{33D9D41F-0661-4224-87CC-3FFC7BCCF532}" destId="{41F32AE4-EE1C-4792-AFFD-7DD446296CB2}" srcOrd="4" destOrd="0" presId="urn:microsoft.com/office/officeart/2005/8/layout/default"/>
    <dgm:cxn modelId="{8A294BE7-4A8D-4A3C-AB01-971EAE0DC4F3}" type="presParOf" srcId="{33D9D41F-0661-4224-87CC-3FFC7BCCF532}" destId="{AF8FC0B9-F9C1-4002-9522-EE2B02FAD2DB}" srcOrd="5" destOrd="0" presId="urn:microsoft.com/office/officeart/2005/8/layout/default"/>
    <dgm:cxn modelId="{2EF52CF5-EC49-4F8D-9536-A925208B66E9}" type="presParOf" srcId="{33D9D41F-0661-4224-87CC-3FFC7BCCF532}" destId="{31527023-7968-4A06-B8C3-B89D2ABA0BAE}" srcOrd="6" destOrd="0" presId="urn:microsoft.com/office/officeart/2005/8/layout/default"/>
    <dgm:cxn modelId="{09159983-A291-4141-A39C-C7F3A2A1C5B8}" type="presParOf" srcId="{33D9D41F-0661-4224-87CC-3FFC7BCCF532}" destId="{9F68100E-3ACE-4ABC-BD30-156DF9580D69}" srcOrd="7" destOrd="0" presId="urn:microsoft.com/office/officeart/2005/8/layout/default"/>
    <dgm:cxn modelId="{62C0AD8A-0811-487C-814B-85C62CB01F0E}" type="presParOf" srcId="{33D9D41F-0661-4224-87CC-3FFC7BCCF532}" destId="{E12F6445-48C9-439C-9AA0-4BEB7676EC5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7BE61-9A4F-4502-A787-2FE2145DBF78}">
      <dsp:nvSpPr>
        <dsp:cNvPr id="0" name=""/>
        <dsp:cNvSpPr/>
      </dsp:nvSpPr>
      <dsp:spPr>
        <a:xfrm>
          <a:off x="200024" y="298"/>
          <a:ext cx="2732484" cy="1639490"/>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(1) intervention approaches, including physical activity, medication assessment and reduction of medication when possible, vision enhancement and home-modification strategies</a:t>
          </a:r>
          <a:endParaRPr lang="en-US" sz="1400" kern="1200" dirty="0"/>
        </a:p>
      </dsp:txBody>
      <dsp:txXfrm>
        <a:off x="200024" y="298"/>
        <a:ext cx="2732484" cy="1639490"/>
      </dsp:txXfrm>
    </dsp:sp>
    <dsp:sp modelId="{AF239B50-B74E-4C6C-90AB-9C8AC724A821}">
      <dsp:nvSpPr>
        <dsp:cNvPr id="0" name=""/>
        <dsp:cNvSpPr/>
      </dsp:nvSpPr>
      <dsp:spPr>
        <a:xfrm>
          <a:off x="3205757" y="298"/>
          <a:ext cx="2732484" cy="1639490"/>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(2) strategies that promote collaboration between the medical community, including physicians, long-term care providers and pharmacists to reduce the rate of falls among their patients</a:t>
          </a:r>
          <a:endParaRPr lang="en-US" sz="1400" kern="1200" dirty="0"/>
        </a:p>
      </dsp:txBody>
      <dsp:txXfrm>
        <a:off x="3205757" y="298"/>
        <a:ext cx="2732484" cy="1639490"/>
      </dsp:txXfrm>
    </dsp:sp>
    <dsp:sp modelId="{41F32AE4-EE1C-4792-AFFD-7DD446296CB2}">
      <dsp:nvSpPr>
        <dsp:cNvPr id="0" name=""/>
        <dsp:cNvSpPr/>
      </dsp:nvSpPr>
      <dsp:spPr>
        <a:xfrm>
          <a:off x="6211490" y="298"/>
          <a:ext cx="2732484" cy="1639490"/>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(3) programs that are targeted to fall victims who are at a high risk for second falls and that are designed to maximize independence and quality of life for older adults, particularly those older adults with functional limitations</a:t>
          </a:r>
          <a:endParaRPr lang="en-US" sz="1400" kern="1200" dirty="0"/>
        </a:p>
      </dsp:txBody>
      <dsp:txXfrm>
        <a:off x="6211490" y="298"/>
        <a:ext cx="2732484" cy="1639490"/>
      </dsp:txXfrm>
    </dsp:sp>
    <dsp:sp modelId="{31527023-7968-4A06-B8C3-B89D2ABA0BAE}">
      <dsp:nvSpPr>
        <dsp:cNvPr id="0" name=""/>
        <dsp:cNvSpPr/>
      </dsp:nvSpPr>
      <dsp:spPr>
        <a:xfrm>
          <a:off x="1702891" y="1913037"/>
          <a:ext cx="2732484" cy="1639490"/>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(4) programs that encourage partnerships to prevent falls among older adults and prevent or reduce injuries when falls occur</a:t>
          </a:r>
          <a:endParaRPr lang="en-US" sz="1400" kern="1200" dirty="0"/>
        </a:p>
      </dsp:txBody>
      <dsp:txXfrm>
        <a:off x="1702891" y="1913037"/>
        <a:ext cx="2732484" cy="1639490"/>
      </dsp:txXfrm>
    </dsp:sp>
    <dsp:sp modelId="{E12F6445-48C9-439C-9AA0-4BEB7676EC5D}">
      <dsp:nvSpPr>
        <dsp:cNvPr id="0" name=""/>
        <dsp:cNvSpPr/>
      </dsp:nvSpPr>
      <dsp:spPr>
        <a:xfrm>
          <a:off x="4708624" y="1913037"/>
          <a:ext cx="2732484" cy="1639490"/>
        </a:xfrm>
        <a:prstGeom prst="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(5) programs to encourage long-term care providers to implement falls- prevention strategies which use specific interventions to help all patients avoid the risks for falling in an effort to reduce hospitalizations and prolong a high quality of life</a:t>
          </a:r>
          <a:endParaRPr lang="en-US" sz="1400" kern="1200" dirty="0"/>
        </a:p>
      </dsp:txBody>
      <dsp:txXfrm>
        <a:off x="4708624" y="1913037"/>
        <a:ext cx="2732484" cy="163949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3ADE974-234C-49BB-B371-CC0E162A0AD7}" type="datetimeFigureOut">
              <a:rPr lang="en-US" smtClean="0"/>
              <a:t>1/15/2019</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1075225-8D80-4CB6-92A9-E57872C95912}" type="slidenum">
              <a:rPr lang="en-US" smtClean="0"/>
              <a:t>‹#›</a:t>
            </a:fld>
            <a:endParaRPr lang="en-US"/>
          </a:p>
        </p:txBody>
      </p:sp>
    </p:spTree>
    <p:extLst>
      <p:ext uri="{BB962C8B-B14F-4D97-AF65-F5344CB8AC3E}">
        <p14:creationId xmlns:p14="http://schemas.microsoft.com/office/powerpoint/2010/main" val="3224298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77" tIns="46589" rIns="93177" bIns="46589" rtlCol="0"/>
          <a:lstStyle>
            <a:lvl1pPr algn="r">
              <a:defRPr sz="1200"/>
            </a:lvl1pPr>
          </a:lstStyle>
          <a:p>
            <a:fld id="{82F72BB6-893C-4F70-A4EF-4D9F767CA1B2}" type="datetimeFigureOut">
              <a:rPr lang="en-US" smtClean="0"/>
              <a:t>1/15/2019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77" tIns="46589" rIns="93177" bIns="46589" rtlCol="0" anchor="b"/>
          <a:lstStyle>
            <a:lvl1pPr algn="r">
              <a:defRPr sz="1200"/>
            </a:lvl1pPr>
          </a:lstStyle>
          <a:p>
            <a:fld id="{217921FD-669D-410D-BB40-8BEB7F6FBC0A}" type="slidenum">
              <a:rPr lang="en-US" smtClean="0"/>
              <a:t>‹#›</a:t>
            </a:fld>
            <a:endParaRPr lang="en-US"/>
          </a:p>
        </p:txBody>
      </p:sp>
    </p:spTree>
    <p:extLst>
      <p:ext uri="{BB962C8B-B14F-4D97-AF65-F5344CB8AC3E}">
        <p14:creationId xmlns:p14="http://schemas.microsoft.com/office/powerpoint/2010/main" val="2832537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17921FD-669D-410D-BB40-8BEB7F6FBC0A}" type="slidenum">
              <a:rPr lang="en-US" smtClean="0"/>
              <a:t>1</a:t>
            </a:fld>
            <a:endParaRPr lang="en-US"/>
          </a:p>
        </p:txBody>
      </p:sp>
    </p:spTree>
    <p:extLst>
      <p:ext uri="{BB962C8B-B14F-4D97-AF65-F5344CB8AC3E}">
        <p14:creationId xmlns:p14="http://schemas.microsoft.com/office/powerpoint/2010/main" val="146789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7921FD-669D-410D-BB40-8BEB7F6FBC0A}" type="slidenum">
              <a:rPr lang="en-US" smtClean="0"/>
              <a:t>2</a:t>
            </a:fld>
            <a:endParaRPr lang="en-US"/>
          </a:p>
        </p:txBody>
      </p:sp>
    </p:spTree>
    <p:extLst>
      <p:ext uri="{BB962C8B-B14F-4D97-AF65-F5344CB8AC3E}">
        <p14:creationId xmlns:p14="http://schemas.microsoft.com/office/powerpoint/2010/main" val="4204978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1) intervention approaches, including physical activity, medication assessment and reduction of medication when possible, vision enhancement and home-modification strategies;</a:t>
            </a:r>
          </a:p>
          <a:p>
            <a:r>
              <a:rPr lang="en-US" sz="1200" b="0" i="0" kern="1200" dirty="0" smtClean="0">
                <a:solidFill>
                  <a:schemeClr val="tx1"/>
                </a:solidFill>
                <a:effectLst/>
                <a:latin typeface="+mn-lt"/>
                <a:ea typeface="+mn-ea"/>
                <a:cs typeface="+mn-cs"/>
              </a:rPr>
              <a:t>(2) strategies that promote collaboration between the medical community, including physicians, long-term care providers and pharmacists to reduce the rate of falls among their patients;</a:t>
            </a:r>
          </a:p>
          <a:p>
            <a:r>
              <a:rPr lang="en-US" sz="1200" b="0" i="0" kern="1200" dirty="0" smtClean="0">
                <a:solidFill>
                  <a:schemeClr val="tx1"/>
                </a:solidFill>
                <a:effectLst/>
                <a:latin typeface="+mn-lt"/>
                <a:ea typeface="+mn-ea"/>
                <a:cs typeface="+mn-cs"/>
              </a:rPr>
              <a:t>(3) programs that are targeted to fall victims who are at a high risk for second falls and that are designed to maximize independence and quality of life for older adults, particularly those older adults with functional limitations;</a:t>
            </a:r>
          </a:p>
          <a:p>
            <a:r>
              <a:rPr lang="en-US" sz="1200" b="0" i="0" kern="1200" dirty="0" smtClean="0">
                <a:solidFill>
                  <a:schemeClr val="tx1"/>
                </a:solidFill>
                <a:effectLst/>
                <a:latin typeface="+mn-lt"/>
                <a:ea typeface="+mn-ea"/>
                <a:cs typeface="+mn-cs"/>
              </a:rPr>
              <a:t>(4) programs that encourage partnerships to prevent falls among older adults and prevent or reduce injuries when falls occur; and</a:t>
            </a:r>
          </a:p>
          <a:p>
            <a:r>
              <a:rPr lang="en-US" sz="1200" b="0" i="0" kern="1200" dirty="0" smtClean="0">
                <a:solidFill>
                  <a:schemeClr val="tx1"/>
                </a:solidFill>
                <a:effectLst/>
                <a:latin typeface="+mn-lt"/>
                <a:ea typeface="+mn-ea"/>
                <a:cs typeface="+mn-cs"/>
              </a:rPr>
              <a:t>(5) programs to encourage long-term care providers to implement falls- prevention strategies which use specific interventions to help all patients avoid the risks for falling in an effort to reduce hospitalizations and prolong a high quality of life.</a:t>
            </a:r>
          </a:p>
          <a:p>
            <a:endParaRPr lang="en-US" dirty="0"/>
          </a:p>
        </p:txBody>
      </p:sp>
      <p:sp>
        <p:nvSpPr>
          <p:cNvPr id="4" name="Slide Number Placeholder 3"/>
          <p:cNvSpPr>
            <a:spLocks noGrp="1"/>
          </p:cNvSpPr>
          <p:nvPr>
            <p:ph type="sldNum" sz="quarter" idx="10"/>
          </p:nvPr>
        </p:nvSpPr>
        <p:spPr/>
        <p:txBody>
          <a:bodyPr/>
          <a:lstStyle/>
          <a:p>
            <a:fld id="{217921FD-669D-410D-BB40-8BEB7F6FBC0A}" type="slidenum">
              <a:rPr lang="en-US" smtClean="0"/>
              <a:t>4</a:t>
            </a:fld>
            <a:endParaRPr lang="en-US"/>
          </a:p>
        </p:txBody>
      </p:sp>
    </p:spTree>
    <p:extLst>
      <p:ext uri="{BB962C8B-B14F-4D97-AF65-F5344CB8AC3E}">
        <p14:creationId xmlns:p14="http://schemas.microsoft.com/office/powerpoint/2010/main" val="2223067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17921FD-669D-410D-BB40-8BEB7F6FBC0A}" type="slidenum">
              <a:rPr lang="en-US" smtClean="0"/>
              <a:t>8</a:t>
            </a:fld>
            <a:endParaRPr lang="en-US"/>
          </a:p>
        </p:txBody>
      </p:sp>
    </p:spTree>
    <p:extLst>
      <p:ext uri="{BB962C8B-B14F-4D97-AF65-F5344CB8AC3E}">
        <p14:creationId xmlns:p14="http://schemas.microsoft.com/office/powerpoint/2010/main" val="2336538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28700"/>
            <a:ext cx="7848600" cy="1445419"/>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2628900"/>
            <a:ext cx="6400800" cy="131445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Tuesday, January 15, 2019</a:t>
            </a:fld>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8" name="Straight Connector 7"/>
          <p:cNvCxnSpPr/>
          <p:nvPr/>
        </p:nvCxnSpPr>
        <p:spPr>
          <a:xfrm>
            <a:off x="685800" y="2548890"/>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440055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457200"/>
            <a:ext cx="6019800" cy="4400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90781" y="1456330"/>
            <a:ext cx="7772400" cy="1650206"/>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470149"/>
            <a:ext cx="7772400" cy="1125140"/>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Tuesday, January 15, 2019</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7" name="Straight Connector 6"/>
          <p:cNvCxnSpPr/>
          <p:nvPr/>
        </p:nvCxnSpPr>
        <p:spPr>
          <a:xfrm>
            <a:off x="699988" y="2787402"/>
            <a:ext cx="7848600" cy="119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55014"/>
            <a:ext cx="4038600" cy="35387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257300"/>
            <a:ext cx="3931920" cy="47982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1828800"/>
            <a:ext cx="393192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Tuesday, January 15, 2019</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11" name="Straight Connector 10"/>
          <p:cNvCxnSpPr/>
          <p:nvPr/>
        </p:nvCxnSpPr>
        <p:spPr>
          <a:xfrm rot="5400000">
            <a:off x="2806462" y="3034268"/>
            <a:ext cx="353187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Tuesday, January 15, 2019</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Tuesday, January 15, 2019</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060"/>
            <a:ext cx="2139696" cy="946404"/>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594060"/>
            <a:ext cx="5715000" cy="41833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97915"/>
            <a:ext cx="2139696" cy="31827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cxnSp>
        <p:nvCxnSpPr>
          <p:cNvPr id="9" name="Straight Connector 8"/>
          <p:cNvCxnSpPr/>
          <p:nvPr/>
        </p:nvCxnSpPr>
        <p:spPr>
          <a:xfrm rot="5400000">
            <a:off x="684114" y="2684956"/>
            <a:ext cx="418338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94360"/>
            <a:ext cx="2142680" cy="94869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628651"/>
            <a:ext cx="5904390" cy="4125342"/>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1600200"/>
            <a:ext cx="2139696" cy="31821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Tuesday, January 15, 2019</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a:xfrm>
            <a:off x="7620000" y="13716"/>
            <a:ext cx="1066800" cy="246888"/>
          </a:xfrm>
          <a:prstGeom prst="rect">
            <a:avLst/>
          </a:prstGeom>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65590"/>
            <a:ext cx="9144000" cy="1714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00050"/>
            <a:ext cx="8229600" cy="7429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8229600"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4074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3716"/>
            <a:ext cx="2895600" cy="246888"/>
          </a:xfrm>
          <a:prstGeom prst="rect">
            <a:avLst/>
          </a:prstGeom>
        </p:spPr>
        <p:txBody>
          <a:bodyPr vert="horz" lIns="91440" tIns="45720" rIns="91440" bIns="45720" rtlCol="0" anchor="ctr"/>
          <a:lstStyle>
            <a:lvl1pPr algn="l">
              <a:defRPr sz="1200">
                <a:solidFill>
                  <a:srgbClr val="FFFFFF"/>
                </a:solidFill>
              </a:defRPr>
            </a:lvl1pPr>
          </a:lstStyle>
          <a:p>
            <a:r>
              <a:rPr lang="en-US" dirty="0" smtClean="0"/>
              <a:t>DATE</a:t>
            </a:r>
          </a:p>
        </p:txBody>
      </p:sp>
      <p:sp>
        <p:nvSpPr>
          <p:cNvPr id="5" name="Footer Placeholder 4"/>
          <p:cNvSpPr>
            <a:spLocks noGrp="1"/>
          </p:cNvSpPr>
          <p:nvPr>
            <p:ph type="ftr" sz="quarter" idx="3"/>
          </p:nvPr>
        </p:nvSpPr>
        <p:spPr>
          <a:xfrm>
            <a:off x="3429000" y="13716"/>
            <a:ext cx="4114800" cy="246888"/>
          </a:xfrm>
          <a:prstGeom prst="rect">
            <a:avLst/>
          </a:prstGeom>
        </p:spPr>
        <p:txBody>
          <a:bodyPr vert="horz" lIns="91440" tIns="45720" rIns="91440" bIns="45720" rtlCol="0" anchor="ctr"/>
          <a:lstStyle>
            <a:lvl1pPr algn="ctr">
              <a:defRPr sz="1200">
                <a:solidFill>
                  <a:srgbClr val="FFFFFF"/>
                </a:solidFill>
              </a:defRPr>
            </a:lvl1pPr>
          </a:lstStyle>
          <a:p>
            <a:pPr algn="r"/>
            <a:r>
              <a:rPr lang="en-US" dirty="0" smtClean="0"/>
              <a:t>April 28, 2017</a:t>
            </a:r>
            <a:endParaRPr lang="en-US" dirty="0"/>
          </a:p>
        </p:txBody>
      </p:sp>
      <p:pic>
        <p:nvPicPr>
          <p:cNvPr id="9" name="Picture 4" descr="DPH Logo - Blue w-shadow"/>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130013" y="6869"/>
            <a:ext cx="911381" cy="8757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ss.gov/service-details/massachusetts-commission-on-falls-preven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4631" y="1079205"/>
            <a:ext cx="8804636" cy="1445419"/>
          </a:xfrm>
        </p:spPr>
        <p:txBody>
          <a:bodyPr/>
          <a:lstStyle/>
          <a:p>
            <a:r>
              <a:rPr lang="en-US" sz="3600" b="1" cap="none" dirty="0" smtClean="0"/>
              <a:t>MA </a:t>
            </a:r>
            <a:r>
              <a:rPr lang="en-US" sz="3600" b="1" cap="none" dirty="0"/>
              <a:t>Falls Prevention </a:t>
            </a:r>
            <a:r>
              <a:rPr lang="en-US" sz="3600" b="1" cap="none" dirty="0" smtClean="0"/>
              <a:t>Commission</a:t>
            </a:r>
            <a:r>
              <a:rPr lang="en-US" sz="4000" b="1" cap="none" dirty="0" smtClean="0"/>
              <a:t/>
            </a:r>
            <a:br>
              <a:rPr lang="en-US" sz="4000" b="1" cap="none" dirty="0" smtClean="0"/>
            </a:br>
            <a:r>
              <a:rPr lang="en-US" sz="2800" cap="none" dirty="0" smtClean="0"/>
              <a:t>January 7</a:t>
            </a:r>
            <a:r>
              <a:rPr lang="en-US" sz="2800" cap="none" baseline="30000" dirty="0" smtClean="0"/>
              <a:t>th</a:t>
            </a:r>
            <a:r>
              <a:rPr lang="en-US" sz="2800" cap="none" dirty="0" smtClean="0"/>
              <a:t>, 2019, </a:t>
            </a:r>
            <a:r>
              <a:rPr lang="en-US" sz="2800" dirty="0"/>
              <a:t>11:00 am-12:30 </a:t>
            </a:r>
            <a:r>
              <a:rPr lang="en-US" sz="2800" dirty="0" smtClean="0"/>
              <a:t>pm</a:t>
            </a:r>
            <a:endParaRPr lang="en-US" sz="2800" b="1" cap="none" dirty="0"/>
          </a:p>
        </p:txBody>
      </p:sp>
      <p:sp>
        <p:nvSpPr>
          <p:cNvPr id="3" name="Subtitle 2"/>
          <p:cNvSpPr>
            <a:spLocks noGrp="1"/>
          </p:cNvSpPr>
          <p:nvPr>
            <p:ph type="subTitle" idx="1"/>
          </p:nvPr>
        </p:nvSpPr>
        <p:spPr>
          <a:xfrm>
            <a:off x="626805" y="2571750"/>
            <a:ext cx="7904245" cy="1314450"/>
          </a:xfrm>
        </p:spPr>
        <p:txBody>
          <a:bodyPr>
            <a:normAutofit fontScale="62500" lnSpcReduction="20000"/>
          </a:bodyPr>
          <a:lstStyle/>
          <a:p>
            <a:r>
              <a:rPr lang="en-US" dirty="0" smtClean="0"/>
              <a:t/>
            </a:r>
            <a:br>
              <a:rPr lang="en-US" dirty="0" smtClean="0"/>
            </a:br>
            <a:endParaRPr lang="en-US" dirty="0" smtClean="0"/>
          </a:p>
          <a:p>
            <a:r>
              <a:rPr lang="en-US" dirty="0"/>
              <a:t>250 Washington Street, Boston, MA</a:t>
            </a:r>
          </a:p>
          <a:p>
            <a:r>
              <a:rPr lang="en-US" dirty="0"/>
              <a:t>Lobby 1 Conference </a:t>
            </a:r>
            <a:r>
              <a:rPr lang="en-US" dirty="0" smtClean="0"/>
              <a:t>Room</a:t>
            </a:r>
          </a:p>
          <a:p>
            <a:r>
              <a:rPr lang="en-US" dirty="0">
                <a:hlinkClick r:id="rId3"/>
              </a:rPr>
              <a:t>https://</a:t>
            </a:r>
            <a:r>
              <a:rPr lang="en-US" dirty="0" smtClean="0">
                <a:hlinkClick r:id="rId3"/>
              </a:rPr>
              <a:t>www.mass.gov/service-details/massachusetts-commission-on-falls-prevention</a:t>
            </a:r>
            <a:r>
              <a:rPr lang="en-US" dirty="0" smtClean="0"/>
              <a:t> </a:t>
            </a:r>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82139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Agenda</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Welcome &amp; Introductions</a:t>
            </a:r>
          </a:p>
          <a:p>
            <a:pPr marL="457200" indent="-457200">
              <a:buFont typeface="+mj-lt"/>
              <a:buAutoNum type="arabicPeriod"/>
            </a:pPr>
            <a:r>
              <a:rPr lang="en-US" dirty="0" smtClean="0"/>
              <a:t>Commission Business</a:t>
            </a:r>
            <a:endParaRPr lang="en-US" dirty="0"/>
          </a:p>
          <a:p>
            <a:pPr marL="457200" indent="-457200">
              <a:buFont typeface="+mj-lt"/>
              <a:buAutoNum type="arabicPeriod"/>
            </a:pPr>
            <a:r>
              <a:rPr lang="en-US" dirty="0" smtClean="0"/>
              <a:t>Presentation: Massachusetts </a:t>
            </a:r>
            <a:r>
              <a:rPr lang="en-US" dirty="0"/>
              <a:t>Medical Society Committee on Geriatric </a:t>
            </a:r>
            <a:r>
              <a:rPr lang="en-US" dirty="0" smtClean="0"/>
              <a:t>Medicine </a:t>
            </a:r>
          </a:p>
          <a:p>
            <a:pPr lvl="1"/>
            <a:r>
              <a:rPr lang="en-US" i="1" dirty="0" smtClean="0"/>
              <a:t>Asif </a:t>
            </a:r>
            <a:r>
              <a:rPr lang="en-US" i="1" dirty="0"/>
              <a:t>Merchant, </a:t>
            </a:r>
            <a:r>
              <a:rPr lang="en-US" i="1" dirty="0" smtClean="0"/>
              <a:t>MD</a:t>
            </a:r>
            <a:r>
              <a:rPr lang="en-US" dirty="0" smtClean="0"/>
              <a:t> &amp;  </a:t>
            </a:r>
            <a:r>
              <a:rPr lang="en-US" i="1" dirty="0" smtClean="0"/>
              <a:t>Candace Savage of the Mass Medical Society</a:t>
            </a:r>
            <a:endParaRPr lang="en-US" i="1" dirty="0"/>
          </a:p>
          <a:p>
            <a:pPr marL="457200" indent="-457200">
              <a:buFont typeface="+mj-lt"/>
              <a:buAutoNum type="arabicPeriod"/>
            </a:pPr>
            <a:r>
              <a:rPr lang="en-US" dirty="0"/>
              <a:t> </a:t>
            </a:r>
            <a:r>
              <a:rPr lang="en-US" dirty="0" smtClean="0"/>
              <a:t>Discussion</a:t>
            </a:r>
            <a:r>
              <a:rPr lang="en-US" dirty="0"/>
              <a:t>: Future </a:t>
            </a:r>
            <a:r>
              <a:rPr lang="en-US" dirty="0" smtClean="0"/>
              <a:t>Plans</a:t>
            </a:r>
            <a:endParaRPr lang="en-US" dirty="0"/>
          </a:p>
          <a:p>
            <a:pPr marL="457200" indent="-457200">
              <a:buFont typeface="+mj-lt"/>
              <a:buAutoNum type="arabicPeriod"/>
            </a:pPr>
            <a:r>
              <a:rPr lang="en-US" dirty="0"/>
              <a:t> </a:t>
            </a:r>
            <a:r>
              <a:rPr lang="en-US" dirty="0" smtClean="0"/>
              <a:t>Closing </a:t>
            </a:r>
            <a:r>
              <a:rPr lang="en-US" dirty="0"/>
              <a:t>Remarks </a:t>
            </a:r>
          </a:p>
          <a:p>
            <a:endParaRPr lang="en-US" dirty="0"/>
          </a:p>
        </p:txBody>
      </p:sp>
    </p:spTree>
    <p:extLst>
      <p:ext uri="{BB962C8B-B14F-4D97-AF65-F5344CB8AC3E}">
        <p14:creationId xmlns:p14="http://schemas.microsoft.com/office/powerpoint/2010/main" val="103864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90781" y="1456330"/>
            <a:ext cx="7772400" cy="1324970"/>
          </a:xfrm>
        </p:spPr>
        <p:txBody>
          <a:bodyPr>
            <a:normAutofit fontScale="90000"/>
          </a:bodyPr>
          <a:lstStyle/>
          <a:p>
            <a:r>
              <a:rPr lang="en-US" dirty="0" smtClean="0"/>
              <a:t>Welcome &amp; Introductions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0256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Commission </a:t>
            </a:r>
            <a:r>
              <a:rPr lang="en-US" sz="3200" dirty="0"/>
              <a:t>Business </a:t>
            </a:r>
            <a:endParaRPr lang="en-US" sz="3200" dirty="0">
              <a:effectLst/>
            </a:endParaRPr>
          </a:p>
        </p:txBody>
      </p:sp>
      <p:sp>
        <p:nvSpPr>
          <p:cNvPr id="3" name="Content Placeholder 2"/>
          <p:cNvSpPr>
            <a:spLocks noGrp="1"/>
          </p:cNvSpPr>
          <p:nvPr>
            <p:ph idx="1"/>
          </p:nvPr>
        </p:nvSpPr>
        <p:spPr/>
        <p:txBody>
          <a:bodyPr/>
          <a:lstStyle/>
          <a:p>
            <a:r>
              <a:rPr lang="en-US" dirty="0"/>
              <a:t>Review and Acceptance of </a:t>
            </a:r>
            <a:r>
              <a:rPr lang="en-US" dirty="0" smtClean="0"/>
              <a:t>Minutes: October 1, 2018</a:t>
            </a:r>
          </a:p>
        </p:txBody>
      </p:sp>
    </p:spTree>
    <p:extLst>
      <p:ext uri="{BB962C8B-B14F-4D97-AF65-F5344CB8AC3E}">
        <p14:creationId xmlns:p14="http://schemas.microsoft.com/office/powerpoint/2010/main" val="291740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Statutory Mandate Reminder:</a:t>
            </a:r>
          </a:p>
        </p:txBody>
      </p:sp>
      <p:sp>
        <p:nvSpPr>
          <p:cNvPr id="3" name="Content Placeholder 2"/>
          <p:cNvSpPr>
            <a:spLocks noGrp="1"/>
          </p:cNvSpPr>
          <p:nvPr>
            <p:ph idx="1"/>
          </p:nvPr>
        </p:nvSpPr>
        <p:spPr/>
        <p:txBody>
          <a:bodyPr/>
          <a:lstStyle/>
          <a:p>
            <a:r>
              <a:rPr lang="en-US" dirty="0"/>
              <a:t>“The commission shall monitor the effects of falls by older adults on health care costs, the potential for reducing the number of falls by older adults and the most effective strategies for reducing falls and health care costs associated with falls”</a:t>
            </a:r>
          </a:p>
          <a:p>
            <a:r>
              <a:rPr lang="en-US" dirty="0"/>
              <a:t>Write reports that includes findings “from the commission's review along with recommendations and any suggested legislation to implement those recommendations.”</a:t>
            </a:r>
          </a:p>
          <a:p>
            <a:endParaRPr lang="en-US" dirty="0"/>
          </a:p>
        </p:txBody>
      </p:sp>
    </p:spTree>
    <p:extLst>
      <p:ext uri="{BB962C8B-B14F-4D97-AF65-F5344CB8AC3E}">
        <p14:creationId xmlns:p14="http://schemas.microsoft.com/office/powerpoint/2010/main" val="1976395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Statutory Mandate Reminder:</a:t>
            </a:r>
          </a:p>
        </p:txBody>
      </p:sp>
      <p:sp>
        <p:nvSpPr>
          <p:cNvPr id="3" name="Content Placeholder 2"/>
          <p:cNvSpPr>
            <a:spLocks noGrp="1"/>
          </p:cNvSpPr>
          <p:nvPr>
            <p:ph idx="1"/>
          </p:nvPr>
        </p:nvSpPr>
        <p:spPr>
          <a:xfrm>
            <a:off x="485775" y="1000125"/>
            <a:ext cx="8229600" cy="428625"/>
          </a:xfrm>
        </p:spPr>
        <p:txBody>
          <a:bodyPr>
            <a:normAutofit lnSpcReduction="10000"/>
          </a:bodyPr>
          <a:lstStyle/>
          <a:p>
            <a:pPr marL="0" indent="0">
              <a:buNone/>
            </a:pPr>
            <a:r>
              <a:rPr lang="en-US" dirty="0"/>
              <a:t>The report shall include recommendations for</a:t>
            </a:r>
            <a:r>
              <a:rPr lang="en-US" dirty="0" smtClean="0"/>
              <a:t>:</a:t>
            </a:r>
            <a:endParaRPr lang="en-US" dirty="0"/>
          </a:p>
        </p:txBody>
      </p:sp>
      <p:graphicFrame>
        <p:nvGraphicFramePr>
          <p:cNvPr id="4" name="Diagram 3"/>
          <p:cNvGraphicFramePr/>
          <p:nvPr>
            <p:extLst>
              <p:ext uri="{D42A27DB-BD31-4B8C-83A1-F6EECF244321}">
                <p14:modId xmlns:p14="http://schemas.microsoft.com/office/powerpoint/2010/main" val="2798336370"/>
              </p:ext>
            </p:extLst>
          </p:nvPr>
        </p:nvGraphicFramePr>
        <p:xfrm>
          <a:off x="0" y="1504949"/>
          <a:ext cx="9144000" cy="3552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9983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Statute Update</a:t>
            </a:r>
            <a:endParaRPr lang="en-US" dirty="0"/>
          </a:p>
        </p:txBody>
      </p:sp>
      <p:sp>
        <p:nvSpPr>
          <p:cNvPr id="3" name="Content Placeholder 2"/>
          <p:cNvSpPr>
            <a:spLocks noGrp="1"/>
          </p:cNvSpPr>
          <p:nvPr>
            <p:ph idx="1"/>
          </p:nvPr>
        </p:nvSpPr>
        <p:spPr/>
        <p:txBody>
          <a:bodyPr/>
          <a:lstStyle/>
          <a:p>
            <a:r>
              <a:rPr lang="en-US" dirty="0" smtClean="0"/>
              <a:t>As of October 23</a:t>
            </a:r>
            <a:r>
              <a:rPr lang="en-US" baseline="30000" dirty="0" smtClean="0"/>
              <a:t>rd</a:t>
            </a:r>
            <a:r>
              <a:rPr lang="en-US" dirty="0" smtClean="0"/>
              <a:t>, 2018, reports are only due every other year</a:t>
            </a:r>
          </a:p>
          <a:p>
            <a:r>
              <a:rPr lang="en-US" dirty="0" smtClean="0"/>
              <a:t>The next report is due in September of 2020</a:t>
            </a:r>
            <a:endParaRPr lang="en-US" dirty="0"/>
          </a:p>
        </p:txBody>
      </p:sp>
    </p:spTree>
    <p:extLst>
      <p:ext uri="{BB962C8B-B14F-4D97-AF65-F5344CB8AC3E}">
        <p14:creationId xmlns:p14="http://schemas.microsoft.com/office/powerpoint/2010/main" val="200916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in the most recent report</a:t>
            </a:r>
            <a:endParaRPr lang="en-US" dirty="0"/>
          </a:p>
        </p:txBody>
      </p:sp>
      <p:sp>
        <p:nvSpPr>
          <p:cNvPr id="3" name="Content Placeholder 2"/>
          <p:cNvSpPr>
            <a:spLocks noGrp="1"/>
          </p:cNvSpPr>
          <p:nvPr>
            <p:ph idx="1"/>
          </p:nvPr>
        </p:nvSpPr>
        <p:spPr/>
        <p:txBody>
          <a:bodyPr/>
          <a:lstStyle/>
          <a:p>
            <a:r>
              <a:rPr lang="en-US" dirty="0"/>
              <a:t>In 2014, 528 older adults in Massachusetts died from fall-related injuries representing 83% of all fall deaths that occurred in the state</a:t>
            </a:r>
            <a:r>
              <a:rPr lang="en-US" dirty="0" smtClean="0"/>
              <a:t>.</a:t>
            </a:r>
          </a:p>
          <a:p>
            <a:r>
              <a:rPr lang="en-US" dirty="0"/>
              <a:t>In fiscal year 2014, falls were associated with 22,315 hospital stays and 48,753 Emergency Department visits</a:t>
            </a:r>
            <a:r>
              <a:rPr lang="en-US" dirty="0" smtClean="0"/>
              <a:t>.</a:t>
            </a:r>
          </a:p>
          <a:p>
            <a:r>
              <a:rPr lang="en-US" dirty="0"/>
              <a:t>Every week, approximately 900 older adults visit Massachusetts emergency departments and approximately 400 are admitted for hospitalization, all because of fall-related events.</a:t>
            </a:r>
          </a:p>
        </p:txBody>
      </p:sp>
    </p:spTree>
    <p:extLst>
      <p:ext uri="{BB962C8B-B14F-4D97-AF65-F5344CB8AC3E}">
        <p14:creationId xmlns:p14="http://schemas.microsoft.com/office/powerpoint/2010/main" val="1014434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AMO_REPORTCONTROLSVISIBLE" val="Empty"/>
  <p:tag name="_AMO_UNIQUEIDENTIFIER" val="e8923b3b-db15-4323-880b-1e527c77aa8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3499</TotalTime>
  <Words>545</Words>
  <Application>Microsoft Office PowerPoint</Application>
  <PresentationFormat>On-screen Show (16:9)</PresentationFormat>
  <Paragraphs>42</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Clarity</vt:lpstr>
      <vt:lpstr>MA Falls Prevention Commission January 7th, 2019, 11:00 am-12:30 pm</vt:lpstr>
      <vt:lpstr>Agenda</vt:lpstr>
      <vt:lpstr>Welcome &amp; Introductions</vt:lpstr>
      <vt:lpstr>Commission Business </vt:lpstr>
      <vt:lpstr>Statutory Mandate Reminder:</vt:lpstr>
      <vt:lpstr>Statutory Mandate Reminder:</vt:lpstr>
      <vt:lpstr>Statute Update</vt:lpstr>
      <vt:lpstr>Findings in the most recent report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Lyons</dc:creator>
  <cp:lastModifiedBy> Carla Cicerchia</cp:lastModifiedBy>
  <cp:revision>124</cp:revision>
  <cp:lastPrinted>2017-10-31T20:44:36Z</cp:lastPrinted>
  <dcterms:created xsi:type="dcterms:W3CDTF">2014-09-16T21:32:26Z</dcterms:created>
  <dcterms:modified xsi:type="dcterms:W3CDTF">2019-01-15T17:12:22Z</dcterms:modified>
</cp:coreProperties>
</file>