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6"/>
  </p:notesMasterIdLst>
  <p:handoutMasterIdLst>
    <p:handoutMasterId r:id="rId7"/>
  </p:handoutMasterIdLst>
  <p:sldIdLst>
    <p:sldId id="256" r:id="rId2"/>
    <p:sldId id="335" r:id="rId3"/>
    <p:sldId id="354" r:id="rId4"/>
    <p:sldId id="355" r:id="rId5"/>
  </p:sldIdLst>
  <p:sldSz cx="9144000" cy="5143500" type="screen16x9"/>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8" clrIdx="0"/>
  <p:cmAuthor id="1" name="Mangan, Thomas (DPH)" initials="TP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77905" autoAdjust="0"/>
  </p:normalViewPr>
  <p:slideViewPr>
    <p:cSldViewPr snapToGrid="0">
      <p:cViewPr varScale="1">
        <p:scale>
          <a:sx n="89" d="100"/>
          <a:sy n="89" d="100"/>
        </p:scale>
        <p:origin x="-1278" y="-102"/>
      </p:cViewPr>
      <p:guideLst>
        <p:guide orient="horz" pos="162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32"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967F9-A2F6-410B-84E5-5E93D811DE36}"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FA2592C8-04BD-47BD-A35D-7CCFA7E1A68C}">
      <dgm:prSet phldrT="[Text]" custT="1"/>
      <dgm:spPr/>
      <dgm:t>
        <a:bodyPr/>
        <a:lstStyle/>
        <a:p>
          <a:r>
            <a:rPr lang="en-US" sz="1400" dirty="0" smtClean="0"/>
            <a:t>Recommendation 1: Primary Care</a:t>
          </a:r>
          <a:endParaRPr lang="en-US" sz="1400" dirty="0"/>
        </a:p>
      </dgm:t>
    </dgm:pt>
    <dgm:pt modelId="{8A984D43-9300-4F91-8F21-D3CF550C4DF3}" type="parTrans" cxnId="{6B2C859F-1388-4989-91D1-DFC4AC68EFF2}">
      <dgm:prSet/>
      <dgm:spPr/>
      <dgm:t>
        <a:bodyPr/>
        <a:lstStyle/>
        <a:p>
          <a:endParaRPr lang="en-US"/>
        </a:p>
      </dgm:t>
    </dgm:pt>
    <dgm:pt modelId="{E0774823-4506-47EB-9EE6-D2FCC5B3B9B6}" type="sibTrans" cxnId="{6B2C859F-1388-4989-91D1-DFC4AC68EFF2}">
      <dgm:prSet/>
      <dgm:spPr/>
      <dgm:t>
        <a:bodyPr/>
        <a:lstStyle/>
        <a:p>
          <a:endParaRPr lang="en-US"/>
        </a:p>
      </dgm:t>
    </dgm:pt>
    <dgm:pt modelId="{9BCE123C-1B5B-40D6-B7C6-7E3AA3677AD2}">
      <dgm:prSet phldrT="[Text]" custT="1"/>
      <dgm:spPr/>
      <dgm:t>
        <a:bodyPr/>
        <a:lstStyle/>
        <a:p>
          <a:r>
            <a:rPr lang="en-US" sz="1400" dirty="0" smtClean="0"/>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endParaRPr lang="en-US" sz="1400" dirty="0"/>
        </a:p>
      </dgm:t>
    </dgm:pt>
    <dgm:pt modelId="{76996352-F468-452E-9E77-CD0403828C3D}" type="parTrans" cxnId="{42D5D5A3-2064-4DA4-95CC-EE09A0CB68A7}">
      <dgm:prSet/>
      <dgm:spPr/>
      <dgm:t>
        <a:bodyPr/>
        <a:lstStyle/>
        <a:p>
          <a:endParaRPr lang="en-US"/>
        </a:p>
      </dgm:t>
    </dgm:pt>
    <dgm:pt modelId="{960C79D9-C68B-4E4E-9B8F-616720B2C341}" type="sibTrans" cxnId="{42D5D5A3-2064-4DA4-95CC-EE09A0CB68A7}">
      <dgm:prSet/>
      <dgm:spPr/>
      <dgm:t>
        <a:bodyPr/>
        <a:lstStyle/>
        <a:p>
          <a:endParaRPr lang="en-US"/>
        </a:p>
      </dgm:t>
    </dgm:pt>
    <dgm:pt modelId="{23D7BDCE-00F8-4632-8F21-939399271E2E}">
      <dgm:prSet phldrT="[Text]" custT="1"/>
      <dgm:spPr/>
      <dgm:t>
        <a:bodyPr/>
        <a:lstStyle/>
        <a:p>
          <a:r>
            <a:rPr lang="en-US" sz="1400" dirty="0" smtClean="0"/>
            <a:t>Recommendation 2: Community Based Falls Prevention Programs</a:t>
          </a:r>
          <a:endParaRPr lang="en-US" sz="1400" dirty="0"/>
        </a:p>
      </dgm:t>
    </dgm:pt>
    <dgm:pt modelId="{CF1CF11C-05F7-4073-A845-C7A197DBACE3}" type="parTrans" cxnId="{61A00816-430E-4BFB-9BC8-7C8B0595EEB8}">
      <dgm:prSet/>
      <dgm:spPr/>
      <dgm:t>
        <a:bodyPr/>
        <a:lstStyle/>
        <a:p>
          <a:endParaRPr lang="en-US"/>
        </a:p>
      </dgm:t>
    </dgm:pt>
    <dgm:pt modelId="{A0087F2B-7632-41CF-9010-A8EAEA0C83DB}" type="sibTrans" cxnId="{61A00816-430E-4BFB-9BC8-7C8B0595EEB8}">
      <dgm:prSet/>
      <dgm:spPr/>
      <dgm:t>
        <a:bodyPr/>
        <a:lstStyle/>
        <a:p>
          <a:endParaRPr lang="en-US"/>
        </a:p>
      </dgm:t>
    </dgm:pt>
    <dgm:pt modelId="{FAEA0A56-30A4-4A25-8A07-558108CC2214}">
      <dgm:prSet phldrT="[Text]" custT="1"/>
      <dgm:spPr/>
      <dgm:t>
        <a:bodyPr/>
        <a:lstStyle/>
        <a:p>
          <a:r>
            <a:rPr lang="en-US" sz="1400" dirty="0" smtClean="0"/>
            <a:t>Collaborate with key stakeholders in the planning of distribution and promotion systems for community-based falls prevention programs that draw upon community, provider, workplace, and government network</a:t>
          </a:r>
          <a:endParaRPr lang="en-US" sz="1400" dirty="0"/>
        </a:p>
      </dgm:t>
    </dgm:pt>
    <dgm:pt modelId="{25253F40-A70C-48D5-AFA4-881A82D4C9EC}" type="parTrans" cxnId="{416628DF-9850-4CA0-B445-5AE65CFC7A86}">
      <dgm:prSet/>
      <dgm:spPr/>
      <dgm:t>
        <a:bodyPr/>
        <a:lstStyle/>
        <a:p>
          <a:endParaRPr lang="en-US"/>
        </a:p>
      </dgm:t>
    </dgm:pt>
    <dgm:pt modelId="{F0E6BFB8-67CD-4932-8417-23FFC5BA1B6B}" type="sibTrans" cxnId="{416628DF-9850-4CA0-B445-5AE65CFC7A86}">
      <dgm:prSet/>
      <dgm:spPr/>
      <dgm:t>
        <a:bodyPr/>
        <a:lstStyle/>
        <a:p>
          <a:endParaRPr lang="en-US"/>
        </a:p>
      </dgm:t>
    </dgm:pt>
    <dgm:pt modelId="{087E00B4-F997-479D-A811-7D829D43C8A9}">
      <dgm:prSet phldrT="[Text]" custT="1"/>
      <dgm:spPr/>
      <dgm:t>
        <a:bodyPr/>
        <a:lstStyle/>
        <a:p>
          <a:r>
            <a:rPr lang="en-US" sz="1400" dirty="0" smtClean="0"/>
            <a:t>Recommendation 3: Healthy Aging Community Design</a:t>
          </a:r>
          <a:endParaRPr lang="en-US" sz="1400" dirty="0"/>
        </a:p>
      </dgm:t>
    </dgm:pt>
    <dgm:pt modelId="{4B25ABF4-8D4E-485D-A198-250988018587}" type="parTrans" cxnId="{0AA8A3D8-D275-4821-AD7C-37DF00F3393B}">
      <dgm:prSet/>
      <dgm:spPr/>
      <dgm:t>
        <a:bodyPr/>
        <a:lstStyle/>
        <a:p>
          <a:endParaRPr lang="en-US"/>
        </a:p>
      </dgm:t>
    </dgm:pt>
    <dgm:pt modelId="{8C63FE7F-6716-4EF0-B5E6-D7F4B1CAE119}" type="sibTrans" cxnId="{0AA8A3D8-D275-4821-AD7C-37DF00F3393B}">
      <dgm:prSet/>
      <dgm:spPr/>
      <dgm:t>
        <a:bodyPr/>
        <a:lstStyle/>
        <a:p>
          <a:endParaRPr lang="en-US"/>
        </a:p>
      </dgm:t>
    </dgm:pt>
    <dgm:pt modelId="{DDAB0E2E-FBC4-47A6-8306-0598F20F0B0E}">
      <dgm:prSet phldrT="[Text]" custT="1"/>
      <dgm:spPr/>
      <dgm:t>
        <a:bodyPr/>
        <a:lstStyle/>
        <a:p>
          <a:r>
            <a:rPr lang="en-US" sz="1400" dirty="0" smtClean="0"/>
            <a:t>Recommendation 4: Falls Commission Statutory  Changes</a:t>
          </a:r>
          <a:endParaRPr lang="en-US" sz="1400" dirty="0"/>
        </a:p>
      </dgm:t>
    </dgm:pt>
    <dgm:pt modelId="{F251A963-ACC8-4BCD-BC45-F53D1FCF4A7F}" type="parTrans" cxnId="{B90A50A0-B906-4B71-B84B-A7DA6AB9E8EC}">
      <dgm:prSet/>
      <dgm:spPr/>
      <dgm:t>
        <a:bodyPr/>
        <a:lstStyle/>
        <a:p>
          <a:endParaRPr lang="en-US"/>
        </a:p>
      </dgm:t>
    </dgm:pt>
    <dgm:pt modelId="{7ABE1088-A388-4234-A8E8-971393D4D73D}" type="sibTrans" cxnId="{B90A50A0-B906-4B71-B84B-A7DA6AB9E8EC}">
      <dgm:prSet/>
      <dgm:spPr/>
      <dgm:t>
        <a:bodyPr/>
        <a:lstStyle/>
        <a:p>
          <a:endParaRPr lang="en-US"/>
        </a:p>
      </dgm:t>
    </dgm:pt>
    <dgm:pt modelId="{C908D7B6-9932-452A-B5D9-6415A974E36F}">
      <dgm:prSet phldrT="[Text]" custT="1"/>
      <dgm:spPr/>
      <dgm:t>
        <a:bodyPr/>
        <a:lstStyle/>
        <a:p>
          <a:r>
            <a:rPr lang="en-US" sz="1400" dirty="0" smtClean="0"/>
            <a:t>Any given system should meet specific criteria that accounts for quality, sustainability, fidelity and accessibility statewide</a:t>
          </a:r>
          <a:endParaRPr lang="en-US" sz="1400" dirty="0"/>
        </a:p>
      </dgm:t>
    </dgm:pt>
    <dgm:pt modelId="{CBA544AC-3AE3-4BE2-B16C-8DB767C7D1B0}" type="parTrans" cxnId="{AA8BD665-6084-4366-98D7-976DDB158CF1}">
      <dgm:prSet/>
      <dgm:spPr/>
      <dgm:t>
        <a:bodyPr/>
        <a:lstStyle/>
        <a:p>
          <a:endParaRPr lang="en-US"/>
        </a:p>
      </dgm:t>
    </dgm:pt>
    <dgm:pt modelId="{D8031874-88B3-4148-AFB9-084DAE241FD8}" type="sibTrans" cxnId="{AA8BD665-6084-4366-98D7-976DDB158CF1}">
      <dgm:prSet/>
      <dgm:spPr/>
      <dgm:t>
        <a:bodyPr/>
        <a:lstStyle/>
        <a:p>
          <a:endParaRPr lang="en-US"/>
        </a:p>
      </dgm:t>
    </dgm:pt>
    <dgm:pt modelId="{9C1C5823-D3A7-49D6-9561-9E86AD477873}">
      <dgm:prSet phldrT="[Text]" custT="1"/>
      <dgm:spPr/>
      <dgm:t>
        <a:bodyPr/>
        <a:lstStyle/>
        <a:p>
          <a:r>
            <a:rPr lang="en-US" sz="1400" dirty="0" smtClean="0"/>
            <a:t>Expand collaboration with key stakeholders in healthy aging community design/the built environment in order to increase resources and knowledge sharing</a:t>
          </a:r>
          <a:endParaRPr lang="en-US" sz="1400" dirty="0"/>
        </a:p>
      </dgm:t>
    </dgm:pt>
    <dgm:pt modelId="{D8A8DF1A-20D8-40C5-BAF9-9F1444B05F06}" type="parTrans" cxnId="{334142EF-3E7C-4ABB-80DB-BCB87226A3E5}">
      <dgm:prSet/>
      <dgm:spPr/>
      <dgm:t>
        <a:bodyPr/>
        <a:lstStyle/>
        <a:p>
          <a:endParaRPr lang="en-US"/>
        </a:p>
      </dgm:t>
    </dgm:pt>
    <dgm:pt modelId="{E2C21242-F88C-4BCF-AA6B-20261597316D}" type="sibTrans" cxnId="{334142EF-3E7C-4ABB-80DB-BCB87226A3E5}">
      <dgm:prSet/>
      <dgm:spPr/>
      <dgm:t>
        <a:bodyPr/>
        <a:lstStyle/>
        <a:p>
          <a:endParaRPr lang="en-US"/>
        </a:p>
      </dgm:t>
    </dgm:pt>
    <dgm:pt modelId="{5820E0D8-062E-45BA-813A-132379031AD0}">
      <dgm:prSet phldrT="[Text]" custT="1"/>
      <dgm:spPr/>
      <dgm:t>
        <a:bodyPr/>
        <a:lstStyle/>
        <a:p>
          <a:r>
            <a:rPr lang="en-US" sz="1400" dirty="0" smtClean="0"/>
            <a:t>Incorporate the revise scope of reporting to the legislature to include annual activities updates, and a full report every two years</a:t>
          </a:r>
          <a:endParaRPr lang="en-US" sz="1400" dirty="0"/>
        </a:p>
      </dgm:t>
    </dgm:pt>
    <dgm:pt modelId="{725CAAE7-5840-4807-8225-7C0DB1ED3B85}" type="parTrans" cxnId="{4E8C89DA-5286-410C-B4E5-E3CDEE3341AE}">
      <dgm:prSet/>
      <dgm:spPr/>
      <dgm:t>
        <a:bodyPr/>
        <a:lstStyle/>
        <a:p>
          <a:endParaRPr lang="en-US"/>
        </a:p>
      </dgm:t>
    </dgm:pt>
    <dgm:pt modelId="{44CF8CA8-9E83-4441-BDF0-693D29B7300C}" type="sibTrans" cxnId="{4E8C89DA-5286-410C-B4E5-E3CDEE3341AE}">
      <dgm:prSet/>
      <dgm:spPr/>
      <dgm:t>
        <a:bodyPr/>
        <a:lstStyle/>
        <a:p>
          <a:endParaRPr lang="en-US"/>
        </a:p>
      </dgm:t>
    </dgm:pt>
    <dgm:pt modelId="{9D27BCEC-8E38-4B8E-AF3D-B2A0031E47A9}">
      <dgm:prSet phldrT="[Text]" custT="1"/>
      <dgm:spPr/>
      <dgm:t>
        <a:bodyPr/>
        <a:lstStyle/>
        <a:p>
          <a:r>
            <a:rPr lang="en-US" sz="1400" dirty="0" smtClean="0"/>
            <a:t>Incorporate the appointment of additional commission members with the expertise of vision, falls research, healthcare coverage and payment, and the built environment</a:t>
          </a:r>
          <a:endParaRPr lang="en-US" sz="1400" dirty="0"/>
        </a:p>
      </dgm:t>
    </dgm:pt>
    <dgm:pt modelId="{89BABF66-DD44-4B81-867D-F930684E3359}" type="parTrans" cxnId="{D1A87DA4-F494-4C3E-AF8B-3224BB227112}">
      <dgm:prSet/>
      <dgm:spPr/>
      <dgm:t>
        <a:bodyPr/>
        <a:lstStyle/>
        <a:p>
          <a:endParaRPr lang="en-US"/>
        </a:p>
      </dgm:t>
    </dgm:pt>
    <dgm:pt modelId="{8FBFD6EA-2D99-46D9-9066-9ECF9D620D9E}" type="sibTrans" cxnId="{D1A87DA4-F494-4C3E-AF8B-3224BB227112}">
      <dgm:prSet/>
      <dgm:spPr/>
      <dgm:t>
        <a:bodyPr/>
        <a:lstStyle/>
        <a:p>
          <a:endParaRPr lang="en-US"/>
        </a:p>
      </dgm:t>
    </dgm:pt>
    <dgm:pt modelId="{866DCB94-EBAB-4DA3-9D42-AC4CA83CA425}" type="pres">
      <dgm:prSet presAssocID="{057967F9-A2F6-410B-84E5-5E93D811DE36}" presName="Name0" presStyleCnt="0">
        <dgm:presLayoutVars>
          <dgm:dir/>
          <dgm:animLvl val="lvl"/>
          <dgm:resizeHandles val="exact"/>
        </dgm:presLayoutVars>
      </dgm:prSet>
      <dgm:spPr/>
      <dgm:t>
        <a:bodyPr/>
        <a:lstStyle/>
        <a:p>
          <a:endParaRPr lang="en-US"/>
        </a:p>
      </dgm:t>
    </dgm:pt>
    <dgm:pt modelId="{1A0D1BFA-1234-424F-8D35-30A34911BFF4}" type="pres">
      <dgm:prSet presAssocID="{FA2592C8-04BD-47BD-A35D-7CCFA7E1A68C}" presName="linNode" presStyleCnt="0"/>
      <dgm:spPr/>
    </dgm:pt>
    <dgm:pt modelId="{BD88BC13-4ADD-4A5E-B140-B7FCBDA83AFD}" type="pres">
      <dgm:prSet presAssocID="{FA2592C8-04BD-47BD-A35D-7CCFA7E1A68C}" presName="parentText" presStyleLbl="node1" presStyleIdx="0" presStyleCnt="4" custScaleX="64465">
        <dgm:presLayoutVars>
          <dgm:chMax val="1"/>
          <dgm:bulletEnabled val="1"/>
        </dgm:presLayoutVars>
      </dgm:prSet>
      <dgm:spPr/>
      <dgm:t>
        <a:bodyPr/>
        <a:lstStyle/>
        <a:p>
          <a:endParaRPr lang="en-US"/>
        </a:p>
      </dgm:t>
    </dgm:pt>
    <dgm:pt modelId="{A15C8192-64AD-4E7B-A6AF-5F552CD101BB}" type="pres">
      <dgm:prSet presAssocID="{FA2592C8-04BD-47BD-A35D-7CCFA7E1A68C}" presName="descendantText" presStyleLbl="alignAccFollowNode1" presStyleIdx="0" presStyleCnt="4" custScaleX="136874">
        <dgm:presLayoutVars>
          <dgm:bulletEnabled val="1"/>
        </dgm:presLayoutVars>
      </dgm:prSet>
      <dgm:spPr/>
      <dgm:t>
        <a:bodyPr/>
        <a:lstStyle/>
        <a:p>
          <a:endParaRPr lang="en-US"/>
        </a:p>
      </dgm:t>
    </dgm:pt>
    <dgm:pt modelId="{D05B0946-45E8-4A86-8E3C-993BA00D3652}" type="pres">
      <dgm:prSet presAssocID="{E0774823-4506-47EB-9EE6-D2FCC5B3B9B6}" presName="sp" presStyleCnt="0"/>
      <dgm:spPr/>
    </dgm:pt>
    <dgm:pt modelId="{1182B768-EDB2-4FDB-86A2-2F11BAB92AD4}" type="pres">
      <dgm:prSet presAssocID="{23D7BDCE-00F8-4632-8F21-939399271E2E}" presName="linNode" presStyleCnt="0"/>
      <dgm:spPr/>
    </dgm:pt>
    <dgm:pt modelId="{30A087D5-2040-44EA-9284-C288466ECC31}" type="pres">
      <dgm:prSet presAssocID="{23D7BDCE-00F8-4632-8F21-939399271E2E}" presName="parentText" presStyleLbl="node1" presStyleIdx="1" presStyleCnt="4" custScaleX="64465">
        <dgm:presLayoutVars>
          <dgm:chMax val="1"/>
          <dgm:bulletEnabled val="1"/>
        </dgm:presLayoutVars>
      </dgm:prSet>
      <dgm:spPr/>
      <dgm:t>
        <a:bodyPr/>
        <a:lstStyle/>
        <a:p>
          <a:endParaRPr lang="en-US"/>
        </a:p>
      </dgm:t>
    </dgm:pt>
    <dgm:pt modelId="{3B66EAF5-7680-477E-BA38-A8578C785D61}" type="pres">
      <dgm:prSet presAssocID="{23D7BDCE-00F8-4632-8F21-939399271E2E}" presName="descendantText" presStyleLbl="alignAccFollowNode1" presStyleIdx="1" presStyleCnt="4" custScaleX="136151" custScaleY="125098">
        <dgm:presLayoutVars>
          <dgm:bulletEnabled val="1"/>
        </dgm:presLayoutVars>
      </dgm:prSet>
      <dgm:spPr/>
      <dgm:t>
        <a:bodyPr/>
        <a:lstStyle/>
        <a:p>
          <a:endParaRPr lang="en-US"/>
        </a:p>
      </dgm:t>
    </dgm:pt>
    <dgm:pt modelId="{B24A0C67-0A17-4979-BABB-D892A2013010}" type="pres">
      <dgm:prSet presAssocID="{A0087F2B-7632-41CF-9010-A8EAEA0C83DB}" presName="sp" presStyleCnt="0"/>
      <dgm:spPr/>
    </dgm:pt>
    <dgm:pt modelId="{8C8BE4C4-2C3F-4B38-BD00-BCBDAE7D0B7C}" type="pres">
      <dgm:prSet presAssocID="{087E00B4-F997-479D-A811-7D829D43C8A9}" presName="linNode" presStyleCnt="0"/>
      <dgm:spPr/>
    </dgm:pt>
    <dgm:pt modelId="{8BB4CABB-10D5-4D6A-93C7-AB34382EF745}" type="pres">
      <dgm:prSet presAssocID="{087E00B4-F997-479D-A811-7D829D43C8A9}" presName="parentText" presStyleLbl="node1" presStyleIdx="2" presStyleCnt="4" custScaleX="64465">
        <dgm:presLayoutVars>
          <dgm:chMax val="1"/>
          <dgm:bulletEnabled val="1"/>
        </dgm:presLayoutVars>
      </dgm:prSet>
      <dgm:spPr/>
      <dgm:t>
        <a:bodyPr/>
        <a:lstStyle/>
        <a:p>
          <a:endParaRPr lang="en-US"/>
        </a:p>
      </dgm:t>
    </dgm:pt>
    <dgm:pt modelId="{FE4923BD-40FB-4293-A9B1-5EFE07C49AA8}" type="pres">
      <dgm:prSet presAssocID="{087E00B4-F997-479D-A811-7D829D43C8A9}" presName="descendantText" presStyleLbl="alignAccFollowNode1" presStyleIdx="2" presStyleCnt="4" custScaleX="136874">
        <dgm:presLayoutVars>
          <dgm:bulletEnabled val="1"/>
        </dgm:presLayoutVars>
      </dgm:prSet>
      <dgm:spPr/>
      <dgm:t>
        <a:bodyPr/>
        <a:lstStyle/>
        <a:p>
          <a:endParaRPr lang="en-US"/>
        </a:p>
      </dgm:t>
    </dgm:pt>
    <dgm:pt modelId="{8A41CD54-EFA2-4AE2-896D-8A4CBB57A0F1}" type="pres">
      <dgm:prSet presAssocID="{8C63FE7F-6716-4EF0-B5E6-D7F4B1CAE119}" presName="sp" presStyleCnt="0"/>
      <dgm:spPr/>
    </dgm:pt>
    <dgm:pt modelId="{437F6F01-0209-47B5-BC3E-6E61165AF4DB}" type="pres">
      <dgm:prSet presAssocID="{DDAB0E2E-FBC4-47A6-8306-0598F20F0B0E}" presName="linNode" presStyleCnt="0"/>
      <dgm:spPr/>
    </dgm:pt>
    <dgm:pt modelId="{92A371E8-C509-4DBA-988C-8175FC1AFE9F}" type="pres">
      <dgm:prSet presAssocID="{DDAB0E2E-FBC4-47A6-8306-0598F20F0B0E}" presName="parentText" presStyleLbl="node1" presStyleIdx="3" presStyleCnt="4" custScaleX="64465">
        <dgm:presLayoutVars>
          <dgm:chMax val="1"/>
          <dgm:bulletEnabled val="1"/>
        </dgm:presLayoutVars>
      </dgm:prSet>
      <dgm:spPr/>
      <dgm:t>
        <a:bodyPr/>
        <a:lstStyle/>
        <a:p>
          <a:endParaRPr lang="en-US"/>
        </a:p>
      </dgm:t>
    </dgm:pt>
    <dgm:pt modelId="{FFD419A6-DEBC-4FB6-9E3A-9A355C9DFC65}" type="pres">
      <dgm:prSet presAssocID="{DDAB0E2E-FBC4-47A6-8306-0598F20F0B0E}" presName="descendantText" presStyleLbl="alignAccFollowNode1" presStyleIdx="3" presStyleCnt="4" custScaleX="136874" custScaleY="124591">
        <dgm:presLayoutVars>
          <dgm:bulletEnabled val="1"/>
        </dgm:presLayoutVars>
      </dgm:prSet>
      <dgm:spPr/>
      <dgm:t>
        <a:bodyPr/>
        <a:lstStyle/>
        <a:p>
          <a:endParaRPr lang="en-US"/>
        </a:p>
      </dgm:t>
    </dgm:pt>
  </dgm:ptLst>
  <dgm:cxnLst>
    <dgm:cxn modelId="{1D4335F3-E59E-41A2-BF1D-C4FA42612795}" type="presOf" srcId="{9BCE123C-1B5B-40D6-B7C6-7E3AA3677AD2}" destId="{A15C8192-64AD-4E7B-A6AF-5F552CD101BB}" srcOrd="0" destOrd="0" presId="urn:microsoft.com/office/officeart/2005/8/layout/vList5"/>
    <dgm:cxn modelId="{334142EF-3E7C-4ABB-80DB-BCB87226A3E5}" srcId="{087E00B4-F997-479D-A811-7D829D43C8A9}" destId="{9C1C5823-D3A7-49D6-9561-9E86AD477873}" srcOrd="0" destOrd="0" parTransId="{D8A8DF1A-20D8-40C5-BAF9-9F1444B05F06}" sibTransId="{E2C21242-F88C-4BCF-AA6B-20261597316D}"/>
    <dgm:cxn modelId="{A99FD342-09D1-49D2-BA04-83B2CF0C51F7}" type="presOf" srcId="{FAEA0A56-30A4-4A25-8A07-558108CC2214}" destId="{3B66EAF5-7680-477E-BA38-A8578C785D61}" srcOrd="0" destOrd="0" presId="urn:microsoft.com/office/officeart/2005/8/layout/vList5"/>
    <dgm:cxn modelId="{4B74D88E-E1B5-4678-B31C-E8537E999B88}" type="presOf" srcId="{23D7BDCE-00F8-4632-8F21-939399271E2E}" destId="{30A087D5-2040-44EA-9284-C288466ECC31}" srcOrd="0" destOrd="0" presId="urn:microsoft.com/office/officeart/2005/8/layout/vList5"/>
    <dgm:cxn modelId="{CE7EE4BB-C2D8-4943-9A52-F0DD3879E43D}" type="presOf" srcId="{FA2592C8-04BD-47BD-A35D-7CCFA7E1A68C}" destId="{BD88BC13-4ADD-4A5E-B140-B7FCBDA83AFD}" srcOrd="0" destOrd="0" presId="urn:microsoft.com/office/officeart/2005/8/layout/vList5"/>
    <dgm:cxn modelId="{0AA8A3D8-D275-4821-AD7C-37DF00F3393B}" srcId="{057967F9-A2F6-410B-84E5-5E93D811DE36}" destId="{087E00B4-F997-479D-A811-7D829D43C8A9}" srcOrd="2" destOrd="0" parTransId="{4B25ABF4-8D4E-485D-A198-250988018587}" sibTransId="{8C63FE7F-6716-4EF0-B5E6-D7F4B1CAE119}"/>
    <dgm:cxn modelId="{4E8C89DA-5286-410C-B4E5-E3CDEE3341AE}" srcId="{DDAB0E2E-FBC4-47A6-8306-0598F20F0B0E}" destId="{5820E0D8-062E-45BA-813A-132379031AD0}" srcOrd="1" destOrd="0" parTransId="{725CAAE7-5840-4807-8225-7C0DB1ED3B85}" sibTransId="{44CF8CA8-9E83-4441-BDF0-693D29B7300C}"/>
    <dgm:cxn modelId="{BE413EE8-5B8B-4738-B017-182B8B2D40F3}" type="presOf" srcId="{C908D7B6-9932-452A-B5D9-6415A974E36F}" destId="{3B66EAF5-7680-477E-BA38-A8578C785D61}" srcOrd="0" destOrd="1" presId="urn:microsoft.com/office/officeart/2005/8/layout/vList5"/>
    <dgm:cxn modelId="{87148AA8-AA1F-4750-B4FD-2A64A40DFB05}" type="presOf" srcId="{057967F9-A2F6-410B-84E5-5E93D811DE36}" destId="{866DCB94-EBAB-4DA3-9D42-AC4CA83CA425}" srcOrd="0" destOrd="0" presId="urn:microsoft.com/office/officeart/2005/8/layout/vList5"/>
    <dgm:cxn modelId="{30BF0CD5-5A0D-427C-BE19-B975FE623939}" type="presOf" srcId="{5820E0D8-062E-45BA-813A-132379031AD0}" destId="{FFD419A6-DEBC-4FB6-9E3A-9A355C9DFC65}" srcOrd="0" destOrd="1" presId="urn:microsoft.com/office/officeart/2005/8/layout/vList5"/>
    <dgm:cxn modelId="{05C13B30-D328-4F4E-891B-F8F97210B8B2}" type="presOf" srcId="{DDAB0E2E-FBC4-47A6-8306-0598F20F0B0E}" destId="{92A371E8-C509-4DBA-988C-8175FC1AFE9F}" srcOrd="0" destOrd="0" presId="urn:microsoft.com/office/officeart/2005/8/layout/vList5"/>
    <dgm:cxn modelId="{42D5D5A3-2064-4DA4-95CC-EE09A0CB68A7}" srcId="{FA2592C8-04BD-47BD-A35D-7CCFA7E1A68C}" destId="{9BCE123C-1B5B-40D6-B7C6-7E3AA3677AD2}" srcOrd="0" destOrd="0" parTransId="{76996352-F468-452E-9E77-CD0403828C3D}" sibTransId="{960C79D9-C68B-4E4E-9B8F-616720B2C341}"/>
    <dgm:cxn modelId="{B90A50A0-B906-4B71-B84B-A7DA6AB9E8EC}" srcId="{057967F9-A2F6-410B-84E5-5E93D811DE36}" destId="{DDAB0E2E-FBC4-47A6-8306-0598F20F0B0E}" srcOrd="3" destOrd="0" parTransId="{F251A963-ACC8-4BCD-BC45-F53D1FCF4A7F}" sibTransId="{7ABE1088-A388-4234-A8E8-971393D4D73D}"/>
    <dgm:cxn modelId="{AA8BD665-6084-4366-98D7-976DDB158CF1}" srcId="{23D7BDCE-00F8-4632-8F21-939399271E2E}" destId="{C908D7B6-9932-452A-B5D9-6415A974E36F}" srcOrd="1" destOrd="0" parTransId="{CBA544AC-3AE3-4BE2-B16C-8DB767C7D1B0}" sibTransId="{D8031874-88B3-4148-AFB9-084DAE241FD8}"/>
    <dgm:cxn modelId="{6B2C859F-1388-4989-91D1-DFC4AC68EFF2}" srcId="{057967F9-A2F6-410B-84E5-5E93D811DE36}" destId="{FA2592C8-04BD-47BD-A35D-7CCFA7E1A68C}" srcOrd="0" destOrd="0" parTransId="{8A984D43-9300-4F91-8F21-D3CF550C4DF3}" sibTransId="{E0774823-4506-47EB-9EE6-D2FCC5B3B9B6}"/>
    <dgm:cxn modelId="{63FA9956-75C5-4AB6-AC1A-40CFF1A0859E}" type="presOf" srcId="{087E00B4-F997-479D-A811-7D829D43C8A9}" destId="{8BB4CABB-10D5-4D6A-93C7-AB34382EF745}" srcOrd="0" destOrd="0" presId="urn:microsoft.com/office/officeart/2005/8/layout/vList5"/>
    <dgm:cxn modelId="{416628DF-9850-4CA0-B445-5AE65CFC7A86}" srcId="{23D7BDCE-00F8-4632-8F21-939399271E2E}" destId="{FAEA0A56-30A4-4A25-8A07-558108CC2214}" srcOrd="0" destOrd="0" parTransId="{25253F40-A70C-48D5-AFA4-881A82D4C9EC}" sibTransId="{F0E6BFB8-67CD-4932-8417-23FFC5BA1B6B}"/>
    <dgm:cxn modelId="{9210DE20-A347-423F-A702-7D1E6652E6A4}" type="presOf" srcId="{9D27BCEC-8E38-4B8E-AF3D-B2A0031E47A9}" destId="{FFD419A6-DEBC-4FB6-9E3A-9A355C9DFC65}" srcOrd="0" destOrd="0" presId="urn:microsoft.com/office/officeart/2005/8/layout/vList5"/>
    <dgm:cxn modelId="{D1A87DA4-F494-4C3E-AF8B-3224BB227112}" srcId="{DDAB0E2E-FBC4-47A6-8306-0598F20F0B0E}" destId="{9D27BCEC-8E38-4B8E-AF3D-B2A0031E47A9}" srcOrd="0" destOrd="0" parTransId="{89BABF66-DD44-4B81-867D-F930684E3359}" sibTransId="{8FBFD6EA-2D99-46D9-9066-9ECF9D620D9E}"/>
    <dgm:cxn modelId="{B0232506-E903-4DCA-9B18-A5788FE2601D}" type="presOf" srcId="{9C1C5823-D3A7-49D6-9561-9E86AD477873}" destId="{FE4923BD-40FB-4293-A9B1-5EFE07C49AA8}" srcOrd="0" destOrd="0" presId="urn:microsoft.com/office/officeart/2005/8/layout/vList5"/>
    <dgm:cxn modelId="{61A00816-430E-4BFB-9BC8-7C8B0595EEB8}" srcId="{057967F9-A2F6-410B-84E5-5E93D811DE36}" destId="{23D7BDCE-00F8-4632-8F21-939399271E2E}" srcOrd="1" destOrd="0" parTransId="{CF1CF11C-05F7-4073-A845-C7A197DBACE3}" sibTransId="{A0087F2B-7632-41CF-9010-A8EAEA0C83DB}"/>
    <dgm:cxn modelId="{060448B1-503B-4D42-BD46-691ED2E80E3C}" type="presParOf" srcId="{866DCB94-EBAB-4DA3-9D42-AC4CA83CA425}" destId="{1A0D1BFA-1234-424F-8D35-30A34911BFF4}" srcOrd="0" destOrd="0" presId="urn:microsoft.com/office/officeart/2005/8/layout/vList5"/>
    <dgm:cxn modelId="{E5A0F7BC-F2D9-4F2A-9BFF-C276826F9A30}" type="presParOf" srcId="{1A0D1BFA-1234-424F-8D35-30A34911BFF4}" destId="{BD88BC13-4ADD-4A5E-B140-B7FCBDA83AFD}" srcOrd="0" destOrd="0" presId="urn:microsoft.com/office/officeart/2005/8/layout/vList5"/>
    <dgm:cxn modelId="{E99BA406-2CA4-490F-82A3-1AC423E4B6ED}" type="presParOf" srcId="{1A0D1BFA-1234-424F-8D35-30A34911BFF4}" destId="{A15C8192-64AD-4E7B-A6AF-5F552CD101BB}" srcOrd="1" destOrd="0" presId="urn:microsoft.com/office/officeart/2005/8/layout/vList5"/>
    <dgm:cxn modelId="{C14E7051-0250-4DFF-A10C-AAD27CA543A0}" type="presParOf" srcId="{866DCB94-EBAB-4DA3-9D42-AC4CA83CA425}" destId="{D05B0946-45E8-4A86-8E3C-993BA00D3652}" srcOrd="1" destOrd="0" presId="urn:microsoft.com/office/officeart/2005/8/layout/vList5"/>
    <dgm:cxn modelId="{4593A1F8-B336-42B7-B78F-6314AC13B35D}" type="presParOf" srcId="{866DCB94-EBAB-4DA3-9D42-AC4CA83CA425}" destId="{1182B768-EDB2-4FDB-86A2-2F11BAB92AD4}" srcOrd="2" destOrd="0" presId="urn:microsoft.com/office/officeart/2005/8/layout/vList5"/>
    <dgm:cxn modelId="{6722CC37-DDE1-454A-BEE6-2F29F324549A}" type="presParOf" srcId="{1182B768-EDB2-4FDB-86A2-2F11BAB92AD4}" destId="{30A087D5-2040-44EA-9284-C288466ECC31}" srcOrd="0" destOrd="0" presId="urn:microsoft.com/office/officeart/2005/8/layout/vList5"/>
    <dgm:cxn modelId="{5973EB26-57F4-435E-8790-B06D75CC8964}" type="presParOf" srcId="{1182B768-EDB2-4FDB-86A2-2F11BAB92AD4}" destId="{3B66EAF5-7680-477E-BA38-A8578C785D61}" srcOrd="1" destOrd="0" presId="urn:microsoft.com/office/officeart/2005/8/layout/vList5"/>
    <dgm:cxn modelId="{2DF38144-B3AB-4C59-AF66-192E3A6FE51A}" type="presParOf" srcId="{866DCB94-EBAB-4DA3-9D42-AC4CA83CA425}" destId="{B24A0C67-0A17-4979-BABB-D892A2013010}" srcOrd="3" destOrd="0" presId="urn:microsoft.com/office/officeart/2005/8/layout/vList5"/>
    <dgm:cxn modelId="{7EA65BF8-52E9-47E4-B0D8-DE94BDB02A1A}" type="presParOf" srcId="{866DCB94-EBAB-4DA3-9D42-AC4CA83CA425}" destId="{8C8BE4C4-2C3F-4B38-BD00-BCBDAE7D0B7C}" srcOrd="4" destOrd="0" presId="urn:microsoft.com/office/officeart/2005/8/layout/vList5"/>
    <dgm:cxn modelId="{871EE7E8-A7DA-4992-8C93-8D44877839C8}" type="presParOf" srcId="{8C8BE4C4-2C3F-4B38-BD00-BCBDAE7D0B7C}" destId="{8BB4CABB-10D5-4D6A-93C7-AB34382EF745}" srcOrd="0" destOrd="0" presId="urn:microsoft.com/office/officeart/2005/8/layout/vList5"/>
    <dgm:cxn modelId="{42A526C2-5D84-4480-9F9B-901A28C92599}" type="presParOf" srcId="{8C8BE4C4-2C3F-4B38-BD00-BCBDAE7D0B7C}" destId="{FE4923BD-40FB-4293-A9B1-5EFE07C49AA8}" srcOrd="1" destOrd="0" presId="urn:microsoft.com/office/officeart/2005/8/layout/vList5"/>
    <dgm:cxn modelId="{BEB51DAF-08B0-4401-B719-FC54F7A94987}" type="presParOf" srcId="{866DCB94-EBAB-4DA3-9D42-AC4CA83CA425}" destId="{8A41CD54-EFA2-4AE2-896D-8A4CBB57A0F1}" srcOrd="5" destOrd="0" presId="urn:microsoft.com/office/officeart/2005/8/layout/vList5"/>
    <dgm:cxn modelId="{CEAA3062-2596-4A0D-B872-B31732F12F1D}" type="presParOf" srcId="{866DCB94-EBAB-4DA3-9D42-AC4CA83CA425}" destId="{437F6F01-0209-47B5-BC3E-6E61165AF4DB}" srcOrd="6" destOrd="0" presId="urn:microsoft.com/office/officeart/2005/8/layout/vList5"/>
    <dgm:cxn modelId="{86BBA39E-B444-48DF-803C-19AFCD64D2A1}" type="presParOf" srcId="{437F6F01-0209-47B5-BC3E-6E61165AF4DB}" destId="{92A371E8-C509-4DBA-988C-8175FC1AFE9F}" srcOrd="0" destOrd="0" presId="urn:microsoft.com/office/officeart/2005/8/layout/vList5"/>
    <dgm:cxn modelId="{9D2D9E6B-5D86-4AD1-AB24-1A52B8F2D7F2}" type="presParOf" srcId="{437F6F01-0209-47B5-BC3E-6E61165AF4DB}" destId="{FFD419A6-DEBC-4FB6-9E3A-9A355C9DFC6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C8192-64AD-4E7B-A6AF-5F552CD101BB}">
      <dsp:nvSpPr>
        <dsp:cNvPr id="0" name=""/>
        <dsp:cNvSpPr/>
      </dsp:nvSpPr>
      <dsp:spPr>
        <a:xfrm rot="5400000">
          <a:off x="5000153" y="-3031151"/>
          <a:ext cx="789981" cy="7053111"/>
        </a:xfrm>
        <a:prstGeom prst="round2SameRect">
          <a:avLst/>
        </a:prstGeom>
        <a:solidFill>
          <a:schemeClr val="accent2">
            <a:alpha val="90000"/>
            <a:tint val="40000"/>
            <a:hueOff val="0"/>
            <a:satOff val="0"/>
            <a:lumOff val="0"/>
            <a:alphaOff val="0"/>
          </a:schemeClr>
        </a:solidFill>
        <a:ln w="2642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endParaRPr lang="en-US" sz="1400" kern="1200" dirty="0"/>
        </a:p>
      </dsp:txBody>
      <dsp:txXfrm rot="-5400000">
        <a:off x="1868588" y="138978"/>
        <a:ext cx="7014547" cy="712853"/>
      </dsp:txXfrm>
    </dsp:sp>
    <dsp:sp modelId="{BD88BC13-4ADD-4A5E-B140-B7FCBDA83AFD}">
      <dsp:nvSpPr>
        <dsp:cNvPr id="0" name=""/>
        <dsp:cNvSpPr/>
      </dsp:nvSpPr>
      <dsp:spPr>
        <a:xfrm>
          <a:off x="31" y="1665"/>
          <a:ext cx="1868556" cy="987476"/>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1: Primary Care</a:t>
          </a:r>
          <a:endParaRPr lang="en-US" sz="1400" kern="1200" dirty="0"/>
        </a:p>
      </dsp:txBody>
      <dsp:txXfrm>
        <a:off x="48236" y="49870"/>
        <a:ext cx="1772146" cy="891066"/>
      </dsp:txXfrm>
    </dsp:sp>
    <dsp:sp modelId="{3B66EAF5-7680-477E-BA38-A8578C785D61}">
      <dsp:nvSpPr>
        <dsp:cNvPr id="0" name=""/>
        <dsp:cNvSpPr/>
      </dsp:nvSpPr>
      <dsp:spPr>
        <a:xfrm rot="5400000">
          <a:off x="4905665" y="-1990471"/>
          <a:ext cx="988251" cy="7046226"/>
        </a:xfrm>
        <a:prstGeom prst="round2SameRect">
          <a:avLst/>
        </a:prstGeom>
        <a:solidFill>
          <a:schemeClr val="accent2">
            <a:alpha val="90000"/>
            <a:tint val="40000"/>
            <a:hueOff val="0"/>
            <a:satOff val="0"/>
            <a:lumOff val="0"/>
            <a:alphaOff val="0"/>
          </a:schemeClr>
        </a:solidFill>
        <a:ln w="2642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Collaborate with key stakeholders in the planning of distribution and promotion systems for community-based falls prevention programs that draw upon community, provider, workplace, and government network</a:t>
          </a:r>
          <a:endParaRPr lang="en-US" sz="1400" kern="1200" dirty="0"/>
        </a:p>
        <a:p>
          <a:pPr marL="114300" lvl="1" indent="-114300" algn="l" defTabSz="622300">
            <a:lnSpc>
              <a:spcPct val="90000"/>
            </a:lnSpc>
            <a:spcBef>
              <a:spcPct val="0"/>
            </a:spcBef>
            <a:spcAft>
              <a:spcPct val="15000"/>
            </a:spcAft>
            <a:buChar char="••"/>
          </a:pPr>
          <a:r>
            <a:rPr lang="en-US" sz="1400" kern="1200" dirty="0" smtClean="0"/>
            <a:t>Any given system should meet specific criteria that accounts for quality, sustainability, fidelity and accessibility statewide</a:t>
          </a:r>
          <a:endParaRPr lang="en-US" sz="1400" kern="1200" dirty="0"/>
        </a:p>
      </dsp:txBody>
      <dsp:txXfrm rot="-5400000">
        <a:off x="1876678" y="1086758"/>
        <a:ext cx="6997984" cy="891767"/>
      </dsp:txXfrm>
    </dsp:sp>
    <dsp:sp modelId="{30A087D5-2040-44EA-9284-C288466ECC31}">
      <dsp:nvSpPr>
        <dsp:cNvPr id="0" name=""/>
        <dsp:cNvSpPr/>
      </dsp:nvSpPr>
      <dsp:spPr>
        <a:xfrm>
          <a:off x="31" y="1038903"/>
          <a:ext cx="1876645" cy="987476"/>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2: Community Based Falls Prevention Programs</a:t>
          </a:r>
          <a:endParaRPr lang="en-US" sz="1400" kern="1200" dirty="0"/>
        </a:p>
      </dsp:txBody>
      <dsp:txXfrm>
        <a:off x="48236" y="1087108"/>
        <a:ext cx="1780235" cy="891066"/>
      </dsp:txXfrm>
    </dsp:sp>
    <dsp:sp modelId="{FE4923BD-40FB-4293-A9B1-5EFE07C49AA8}">
      <dsp:nvSpPr>
        <dsp:cNvPr id="0" name=""/>
        <dsp:cNvSpPr/>
      </dsp:nvSpPr>
      <dsp:spPr>
        <a:xfrm rot="5400000">
          <a:off x="5000153" y="-956675"/>
          <a:ext cx="789981" cy="7053111"/>
        </a:xfrm>
        <a:prstGeom prst="round2SameRect">
          <a:avLst/>
        </a:prstGeom>
        <a:solidFill>
          <a:schemeClr val="accent2">
            <a:alpha val="90000"/>
            <a:tint val="40000"/>
            <a:hueOff val="0"/>
            <a:satOff val="0"/>
            <a:lumOff val="0"/>
            <a:alphaOff val="0"/>
          </a:schemeClr>
        </a:solidFill>
        <a:ln w="2642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Expand collaboration with key stakeholders in healthy aging community design/the built environment in order to increase resources and knowledge sharing</a:t>
          </a:r>
          <a:endParaRPr lang="en-US" sz="1400" kern="1200" dirty="0"/>
        </a:p>
      </dsp:txBody>
      <dsp:txXfrm rot="-5400000">
        <a:off x="1868588" y="2213454"/>
        <a:ext cx="7014547" cy="712853"/>
      </dsp:txXfrm>
    </dsp:sp>
    <dsp:sp modelId="{8BB4CABB-10D5-4D6A-93C7-AB34382EF745}">
      <dsp:nvSpPr>
        <dsp:cNvPr id="0" name=""/>
        <dsp:cNvSpPr/>
      </dsp:nvSpPr>
      <dsp:spPr>
        <a:xfrm>
          <a:off x="31" y="2076141"/>
          <a:ext cx="1868556" cy="987476"/>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3: Healthy Aging Community Design</a:t>
          </a:r>
          <a:endParaRPr lang="en-US" sz="1400" kern="1200" dirty="0"/>
        </a:p>
      </dsp:txBody>
      <dsp:txXfrm>
        <a:off x="48236" y="2124346"/>
        <a:ext cx="1772146" cy="891066"/>
      </dsp:txXfrm>
    </dsp:sp>
    <dsp:sp modelId="{FFD419A6-DEBC-4FB6-9E3A-9A355C9DFC65}">
      <dsp:nvSpPr>
        <dsp:cNvPr id="0" name=""/>
        <dsp:cNvSpPr/>
      </dsp:nvSpPr>
      <dsp:spPr>
        <a:xfrm rot="5400000">
          <a:off x="4903021" y="80175"/>
          <a:ext cx="984245" cy="7053111"/>
        </a:xfrm>
        <a:prstGeom prst="round2SameRect">
          <a:avLst/>
        </a:prstGeom>
        <a:solidFill>
          <a:schemeClr val="accent2">
            <a:alpha val="90000"/>
            <a:tint val="40000"/>
            <a:hueOff val="0"/>
            <a:satOff val="0"/>
            <a:lumOff val="0"/>
            <a:alphaOff val="0"/>
          </a:schemeClr>
        </a:solidFill>
        <a:ln w="2642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Incorporate the appointment of additional commission members with the expertise of vision, falls research, healthcare coverage and payment, and the built environment</a:t>
          </a:r>
          <a:endParaRPr lang="en-US" sz="1400" kern="1200" dirty="0"/>
        </a:p>
        <a:p>
          <a:pPr marL="114300" lvl="1" indent="-114300" algn="l" defTabSz="622300">
            <a:lnSpc>
              <a:spcPct val="90000"/>
            </a:lnSpc>
            <a:spcBef>
              <a:spcPct val="0"/>
            </a:spcBef>
            <a:spcAft>
              <a:spcPct val="15000"/>
            </a:spcAft>
            <a:buChar char="••"/>
          </a:pPr>
          <a:r>
            <a:rPr lang="en-US" sz="1400" kern="1200" dirty="0" smtClean="0"/>
            <a:t>Incorporate the revise scope of reporting to the legislature to include annual activities updates, and a full report every two years</a:t>
          </a:r>
          <a:endParaRPr lang="en-US" sz="1400" kern="1200" dirty="0"/>
        </a:p>
      </dsp:txBody>
      <dsp:txXfrm rot="-5400000">
        <a:off x="1868589" y="3162655"/>
        <a:ext cx="7005064" cy="888151"/>
      </dsp:txXfrm>
    </dsp:sp>
    <dsp:sp modelId="{92A371E8-C509-4DBA-988C-8175FC1AFE9F}">
      <dsp:nvSpPr>
        <dsp:cNvPr id="0" name=""/>
        <dsp:cNvSpPr/>
      </dsp:nvSpPr>
      <dsp:spPr>
        <a:xfrm>
          <a:off x="31" y="3112992"/>
          <a:ext cx="1868556" cy="987476"/>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4: Falls Commission Statutory  Changes</a:t>
          </a:r>
          <a:endParaRPr lang="en-US" sz="1400" kern="1200" dirty="0"/>
        </a:p>
      </dsp:txBody>
      <dsp:txXfrm>
        <a:off x="48236" y="3161197"/>
        <a:ext cx="1772146" cy="89106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3ADE974-234C-49BB-B371-CC0E162A0AD7}" type="datetimeFigureOut">
              <a:rPr lang="en-US" smtClean="0"/>
              <a:t>1/15/2019</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075225-8D80-4CB6-92A9-E57872C95912}" type="slidenum">
              <a:rPr lang="en-US" smtClean="0"/>
              <a:t>‹#›</a:t>
            </a:fld>
            <a:endParaRPr lang="en-US"/>
          </a:p>
        </p:txBody>
      </p:sp>
    </p:spTree>
    <p:extLst>
      <p:ext uri="{BB962C8B-B14F-4D97-AF65-F5344CB8AC3E}">
        <p14:creationId xmlns:p14="http://schemas.microsoft.com/office/powerpoint/2010/main" val="3224298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7" tIns="46589" rIns="93177" bIns="46589" rtlCol="0"/>
          <a:lstStyle>
            <a:lvl1pPr algn="r">
              <a:defRPr sz="1200"/>
            </a:lvl1pPr>
          </a:lstStyle>
          <a:p>
            <a:fld id="{82F72BB6-893C-4F70-A4EF-4D9F767CA1B2}" type="datetimeFigureOut">
              <a:rPr lang="en-US" smtClean="0"/>
              <a:t>1/15/2019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77" tIns="46589" rIns="93177" bIns="46589" rtlCol="0" anchor="b"/>
          <a:lstStyle>
            <a:lvl1pPr algn="r">
              <a:defRPr sz="1200"/>
            </a:lvl1pPr>
          </a:lstStyle>
          <a:p>
            <a:fld id="{217921FD-669D-410D-BB40-8BEB7F6FBC0A}" type="slidenum">
              <a:rPr lang="en-US" smtClean="0"/>
              <a:t>‹#›</a:t>
            </a:fld>
            <a:endParaRPr lang="en-US"/>
          </a:p>
        </p:txBody>
      </p:sp>
    </p:spTree>
    <p:extLst>
      <p:ext uri="{BB962C8B-B14F-4D97-AF65-F5344CB8AC3E}">
        <p14:creationId xmlns:p14="http://schemas.microsoft.com/office/powerpoint/2010/main" val="2832537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7921FD-669D-410D-BB40-8BEB7F6FBC0A}" type="slidenum">
              <a:rPr lang="en-US" smtClean="0"/>
              <a:t>1</a:t>
            </a:fld>
            <a:endParaRPr lang="en-US"/>
          </a:p>
        </p:txBody>
      </p:sp>
    </p:spTree>
    <p:extLst>
      <p:ext uri="{BB962C8B-B14F-4D97-AF65-F5344CB8AC3E}">
        <p14:creationId xmlns:p14="http://schemas.microsoft.com/office/powerpoint/2010/main" val="1467898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January 15, 2019</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90781" y="1456330"/>
            <a:ext cx="7772400" cy="1650206"/>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7" name="Straight Connector 6"/>
          <p:cNvCxnSpPr/>
          <p:nvPr/>
        </p:nvCxnSpPr>
        <p:spPr>
          <a:xfrm>
            <a:off x="699988" y="2787402"/>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January 15,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January 15,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January 15,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4074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r>
              <a:rPr lang="en-US" dirty="0" smtClean="0"/>
              <a:t>DATE</a:t>
            </a:r>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r>
              <a:rPr lang="en-US" dirty="0" smtClean="0"/>
              <a:t>April 28, 2017</a:t>
            </a:r>
            <a:endParaRPr lang="en-US" dirty="0"/>
          </a:p>
        </p:txBody>
      </p:sp>
      <p:pic>
        <p:nvPicPr>
          <p:cNvPr id="9" name="Picture 4" descr="DPH Logo - Blue w-shadow"/>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30013" y="6869"/>
            <a:ext cx="911381" cy="8757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ss.gov/service-details/massachusetts-commission-on-falls-preven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631" y="1079205"/>
            <a:ext cx="8804636" cy="1445419"/>
          </a:xfrm>
        </p:spPr>
        <p:txBody>
          <a:bodyPr/>
          <a:lstStyle/>
          <a:p>
            <a:r>
              <a:rPr lang="en-US" sz="3600" b="1" cap="none" dirty="0" smtClean="0"/>
              <a:t>MA </a:t>
            </a:r>
            <a:r>
              <a:rPr lang="en-US" sz="3600" b="1" cap="none" dirty="0"/>
              <a:t>Falls Prevention </a:t>
            </a:r>
            <a:r>
              <a:rPr lang="en-US" sz="3600" b="1" cap="none" dirty="0" smtClean="0"/>
              <a:t>Commission</a:t>
            </a:r>
            <a:r>
              <a:rPr lang="en-US" sz="4000" b="1" cap="none" dirty="0" smtClean="0"/>
              <a:t/>
            </a:r>
            <a:br>
              <a:rPr lang="en-US" sz="4000" b="1" cap="none" dirty="0" smtClean="0"/>
            </a:br>
            <a:r>
              <a:rPr lang="en-US" sz="2800" cap="none" dirty="0" smtClean="0"/>
              <a:t>January 7</a:t>
            </a:r>
            <a:r>
              <a:rPr lang="en-US" sz="2800" cap="none" baseline="30000" dirty="0" smtClean="0"/>
              <a:t>th</a:t>
            </a:r>
            <a:r>
              <a:rPr lang="en-US" sz="2800" cap="none" dirty="0" smtClean="0"/>
              <a:t>, 2019, </a:t>
            </a:r>
            <a:r>
              <a:rPr lang="en-US" sz="2800" dirty="0"/>
              <a:t>11:00 am-12:30 </a:t>
            </a:r>
            <a:r>
              <a:rPr lang="en-US" sz="2800" dirty="0" smtClean="0"/>
              <a:t>pm</a:t>
            </a:r>
            <a:endParaRPr lang="en-US" sz="2800" b="1" cap="none" dirty="0"/>
          </a:p>
        </p:txBody>
      </p:sp>
      <p:sp>
        <p:nvSpPr>
          <p:cNvPr id="3" name="Subtitle 2"/>
          <p:cNvSpPr>
            <a:spLocks noGrp="1"/>
          </p:cNvSpPr>
          <p:nvPr>
            <p:ph type="subTitle" idx="1"/>
          </p:nvPr>
        </p:nvSpPr>
        <p:spPr>
          <a:xfrm>
            <a:off x="626805" y="2571750"/>
            <a:ext cx="7904245" cy="1314450"/>
          </a:xfrm>
        </p:spPr>
        <p:txBody>
          <a:bodyPr>
            <a:normAutofit fontScale="62500" lnSpcReduction="20000"/>
          </a:bodyPr>
          <a:lstStyle/>
          <a:p>
            <a:r>
              <a:rPr lang="en-US" dirty="0" smtClean="0"/>
              <a:t/>
            </a:r>
            <a:br>
              <a:rPr lang="en-US" dirty="0" smtClean="0"/>
            </a:br>
            <a:endParaRPr lang="en-US" dirty="0" smtClean="0"/>
          </a:p>
          <a:p>
            <a:r>
              <a:rPr lang="en-US" dirty="0"/>
              <a:t>250 Washington Street, Boston, MA</a:t>
            </a:r>
          </a:p>
          <a:p>
            <a:r>
              <a:rPr lang="en-US" dirty="0"/>
              <a:t>Lobby 1 Conference </a:t>
            </a:r>
            <a:r>
              <a:rPr lang="en-US" dirty="0" smtClean="0"/>
              <a:t>Room</a:t>
            </a:r>
          </a:p>
          <a:p>
            <a:r>
              <a:rPr lang="en-US" dirty="0">
                <a:hlinkClick r:id="rId3"/>
              </a:rPr>
              <a:t>https://</a:t>
            </a:r>
            <a:r>
              <a:rPr lang="en-US" dirty="0" smtClean="0">
                <a:hlinkClick r:id="rId3"/>
              </a:rPr>
              <a:t>www.mass.gov/service-details/massachusetts-commission-on-falls-prevention</a:t>
            </a:r>
            <a:r>
              <a:rPr lang="en-US" dirty="0" smtClean="0"/>
              <a:t> </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82139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0781" y="1456330"/>
            <a:ext cx="7772400" cy="1327063"/>
          </a:xfrm>
        </p:spPr>
        <p:txBody>
          <a:bodyPr/>
          <a:lstStyle/>
          <a:p>
            <a:r>
              <a:rPr lang="en-US" dirty="0" smtClean="0"/>
              <a:t>Discussion</a:t>
            </a:r>
            <a:endParaRPr lang="en-US" dirty="0"/>
          </a:p>
        </p:txBody>
      </p:sp>
      <p:sp>
        <p:nvSpPr>
          <p:cNvPr id="5" name="Text Placeholder 4"/>
          <p:cNvSpPr>
            <a:spLocks noGrp="1"/>
          </p:cNvSpPr>
          <p:nvPr>
            <p:ph type="body" idx="1"/>
          </p:nvPr>
        </p:nvSpPr>
        <p:spPr/>
        <p:txBody>
          <a:bodyPr/>
          <a:lstStyle/>
          <a:p>
            <a:r>
              <a:rPr lang="en-US" dirty="0" smtClean="0"/>
              <a:t>Current Recommendations and Future Plans</a:t>
            </a:r>
            <a:endParaRPr lang="en-US" dirty="0"/>
          </a:p>
        </p:txBody>
      </p:sp>
    </p:spTree>
    <p:extLst>
      <p:ext uri="{BB962C8B-B14F-4D97-AF65-F5344CB8AC3E}">
        <p14:creationId xmlns:p14="http://schemas.microsoft.com/office/powerpoint/2010/main" val="113350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Phase 2 Report Recommendations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7515748"/>
              </p:ext>
            </p:extLst>
          </p:nvPr>
        </p:nvGraphicFramePr>
        <p:xfrm>
          <a:off x="120581" y="974690"/>
          <a:ext cx="8922936" cy="4102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1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Emerging research and the state of science</a:t>
            </a:r>
          </a:p>
          <a:p>
            <a:r>
              <a:rPr lang="en-US" dirty="0" smtClean="0"/>
              <a:t>Options for updating recommendations</a:t>
            </a:r>
          </a:p>
          <a:p>
            <a:r>
              <a:rPr lang="en-US" dirty="0" smtClean="0"/>
              <a:t>Potential new recommendations</a:t>
            </a:r>
            <a:endParaRPr lang="en-US" dirty="0"/>
          </a:p>
        </p:txBody>
      </p:sp>
    </p:spTree>
    <p:extLst>
      <p:ext uri="{BB962C8B-B14F-4D97-AF65-F5344CB8AC3E}">
        <p14:creationId xmlns:p14="http://schemas.microsoft.com/office/powerpoint/2010/main" val="21906668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e8923b3b-db15-4323-880b-1e527c77aa8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3575</TotalTime>
  <Words>214</Words>
  <Application>Microsoft Office PowerPoint</Application>
  <PresentationFormat>On-screen Show (16:9)</PresentationFormat>
  <Paragraphs>24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MA Falls Prevention Commission January 7th, 2019, 11:00 am-12:30 pm</vt:lpstr>
      <vt:lpstr>Discussion</vt:lpstr>
      <vt:lpstr>Phase 2 Report Recommendations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Lyons</dc:creator>
  <cp:lastModifiedBy> Carla Cicerchia</cp:lastModifiedBy>
  <cp:revision>125</cp:revision>
  <cp:lastPrinted>2017-10-31T20:44:36Z</cp:lastPrinted>
  <dcterms:created xsi:type="dcterms:W3CDTF">2014-09-16T21:32:26Z</dcterms:created>
  <dcterms:modified xsi:type="dcterms:W3CDTF">2019-01-15T15:55:43Z</dcterms:modified>
</cp:coreProperties>
</file>