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6"/>
  </p:notesMasterIdLst>
  <p:handoutMasterIdLst>
    <p:handoutMasterId r:id="rId7"/>
  </p:handoutMasterIdLst>
  <p:sldIdLst>
    <p:sldId id="256" r:id="rId2"/>
    <p:sldId id="335" r:id="rId3"/>
    <p:sldId id="354" r:id="rId4"/>
    <p:sldId id="355" r:id="rId5"/>
  </p:sldIdLst>
  <p:sldSz cx="9144000" cy="5143500" type="screen16x9"/>
  <p:notesSz cx="7010400" cy="92964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8" clrIdx="0"/>
  <p:cmAuthor id="1" name="Mangan, Thomas (DPH)" initials="TPM"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9" autoAdjust="0"/>
    <p:restoredTop sz="77905" autoAdjust="0"/>
  </p:normalViewPr>
  <p:slideViewPr>
    <p:cSldViewPr snapToGrid="0">
      <p:cViewPr varScale="1">
        <p:scale>
          <a:sx n="89" d="100"/>
          <a:sy n="89" d="100"/>
        </p:scale>
        <p:origin x="-1278" y="-102"/>
      </p:cViewPr>
      <p:guideLst>
        <p:guide orient="horz" pos="1626"/>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832" y="-90"/>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7967F9-A2F6-410B-84E5-5E93D811DE36}" type="doc">
      <dgm:prSet loTypeId="urn:microsoft.com/office/officeart/2005/8/layout/vList5" loCatId="list" qsTypeId="urn:microsoft.com/office/officeart/2005/8/quickstyle/simple1" qsCatId="simple" csTypeId="urn:microsoft.com/office/officeart/2005/8/colors/accent2_2" csCatId="accent2" phldr="1"/>
      <dgm:spPr/>
      <dgm:t>
        <a:bodyPr/>
        <a:lstStyle/>
        <a:p>
          <a:endParaRPr lang="en-US"/>
        </a:p>
      </dgm:t>
    </dgm:pt>
    <dgm:pt modelId="{FA2592C8-04BD-47BD-A35D-7CCFA7E1A68C}">
      <dgm:prSet phldrT="[Text]" custT="1"/>
      <dgm:spPr/>
      <dgm:t>
        <a:bodyPr/>
        <a:lstStyle/>
        <a:p>
          <a:r>
            <a:rPr lang="en-US" sz="1400" dirty="0" smtClean="0"/>
            <a:t>Recommendation 1: Primary Care</a:t>
          </a:r>
          <a:endParaRPr lang="en-US" sz="1400" dirty="0"/>
        </a:p>
      </dgm:t>
    </dgm:pt>
    <dgm:pt modelId="{8A984D43-9300-4F91-8F21-D3CF550C4DF3}" type="parTrans" cxnId="{6B2C859F-1388-4989-91D1-DFC4AC68EFF2}">
      <dgm:prSet/>
      <dgm:spPr/>
      <dgm:t>
        <a:bodyPr/>
        <a:lstStyle/>
        <a:p>
          <a:endParaRPr lang="en-US"/>
        </a:p>
      </dgm:t>
    </dgm:pt>
    <dgm:pt modelId="{E0774823-4506-47EB-9EE6-D2FCC5B3B9B6}" type="sibTrans" cxnId="{6B2C859F-1388-4989-91D1-DFC4AC68EFF2}">
      <dgm:prSet/>
      <dgm:spPr/>
      <dgm:t>
        <a:bodyPr/>
        <a:lstStyle/>
        <a:p>
          <a:endParaRPr lang="en-US"/>
        </a:p>
      </dgm:t>
    </dgm:pt>
    <dgm:pt modelId="{9BCE123C-1B5B-40D6-B7C6-7E3AA3677AD2}">
      <dgm:prSet phldrT="[Text]" custT="1"/>
      <dgm:spPr/>
      <dgm:t>
        <a:bodyPr/>
        <a:lstStyle/>
        <a:p>
          <a:r>
            <a:rPr lang="en-US" sz="1400" dirty="0" smtClean="0"/>
            <a:t>Convene stakeholders, including ACOs, insurers, MAHP, professional organizations, and other health care provider groups to support the dissemination of the consensus on provider practice regarding falls risk screening and interventions in primary care settings for older adults</a:t>
          </a:r>
          <a:endParaRPr lang="en-US" sz="1400" dirty="0"/>
        </a:p>
      </dgm:t>
    </dgm:pt>
    <dgm:pt modelId="{76996352-F468-452E-9E77-CD0403828C3D}" type="parTrans" cxnId="{42D5D5A3-2064-4DA4-95CC-EE09A0CB68A7}">
      <dgm:prSet/>
      <dgm:spPr/>
      <dgm:t>
        <a:bodyPr/>
        <a:lstStyle/>
        <a:p>
          <a:endParaRPr lang="en-US"/>
        </a:p>
      </dgm:t>
    </dgm:pt>
    <dgm:pt modelId="{960C79D9-C68B-4E4E-9B8F-616720B2C341}" type="sibTrans" cxnId="{42D5D5A3-2064-4DA4-95CC-EE09A0CB68A7}">
      <dgm:prSet/>
      <dgm:spPr/>
      <dgm:t>
        <a:bodyPr/>
        <a:lstStyle/>
        <a:p>
          <a:endParaRPr lang="en-US"/>
        </a:p>
      </dgm:t>
    </dgm:pt>
    <dgm:pt modelId="{23D7BDCE-00F8-4632-8F21-939399271E2E}">
      <dgm:prSet phldrT="[Text]" custT="1"/>
      <dgm:spPr/>
      <dgm:t>
        <a:bodyPr/>
        <a:lstStyle/>
        <a:p>
          <a:r>
            <a:rPr lang="en-US" sz="1400" dirty="0" smtClean="0"/>
            <a:t>Recommendation 2: Community Based Falls Prevention Programs</a:t>
          </a:r>
          <a:endParaRPr lang="en-US" sz="1400" dirty="0"/>
        </a:p>
      </dgm:t>
    </dgm:pt>
    <dgm:pt modelId="{CF1CF11C-05F7-4073-A845-C7A197DBACE3}" type="parTrans" cxnId="{61A00816-430E-4BFB-9BC8-7C8B0595EEB8}">
      <dgm:prSet/>
      <dgm:spPr/>
      <dgm:t>
        <a:bodyPr/>
        <a:lstStyle/>
        <a:p>
          <a:endParaRPr lang="en-US"/>
        </a:p>
      </dgm:t>
    </dgm:pt>
    <dgm:pt modelId="{A0087F2B-7632-41CF-9010-A8EAEA0C83DB}" type="sibTrans" cxnId="{61A00816-430E-4BFB-9BC8-7C8B0595EEB8}">
      <dgm:prSet/>
      <dgm:spPr/>
      <dgm:t>
        <a:bodyPr/>
        <a:lstStyle/>
        <a:p>
          <a:endParaRPr lang="en-US"/>
        </a:p>
      </dgm:t>
    </dgm:pt>
    <dgm:pt modelId="{FAEA0A56-30A4-4A25-8A07-558108CC2214}">
      <dgm:prSet phldrT="[Text]" custT="1"/>
      <dgm:spPr/>
      <dgm:t>
        <a:bodyPr/>
        <a:lstStyle/>
        <a:p>
          <a:r>
            <a:rPr lang="en-US" sz="1400" dirty="0" smtClean="0"/>
            <a:t>Collaborate with key stakeholders in the planning of distribution and promotion systems for community-based falls prevention programs that draw upon community, provider, workplace, and government network</a:t>
          </a:r>
          <a:endParaRPr lang="en-US" sz="1400" dirty="0"/>
        </a:p>
      </dgm:t>
    </dgm:pt>
    <dgm:pt modelId="{25253F40-A70C-48D5-AFA4-881A82D4C9EC}" type="parTrans" cxnId="{416628DF-9850-4CA0-B445-5AE65CFC7A86}">
      <dgm:prSet/>
      <dgm:spPr/>
      <dgm:t>
        <a:bodyPr/>
        <a:lstStyle/>
        <a:p>
          <a:endParaRPr lang="en-US"/>
        </a:p>
      </dgm:t>
    </dgm:pt>
    <dgm:pt modelId="{F0E6BFB8-67CD-4932-8417-23FFC5BA1B6B}" type="sibTrans" cxnId="{416628DF-9850-4CA0-B445-5AE65CFC7A86}">
      <dgm:prSet/>
      <dgm:spPr/>
      <dgm:t>
        <a:bodyPr/>
        <a:lstStyle/>
        <a:p>
          <a:endParaRPr lang="en-US"/>
        </a:p>
      </dgm:t>
    </dgm:pt>
    <dgm:pt modelId="{087E00B4-F997-479D-A811-7D829D43C8A9}">
      <dgm:prSet phldrT="[Text]" custT="1"/>
      <dgm:spPr/>
      <dgm:t>
        <a:bodyPr/>
        <a:lstStyle/>
        <a:p>
          <a:r>
            <a:rPr lang="en-US" sz="1400" dirty="0" smtClean="0"/>
            <a:t>Recommendation 3: Healthy Aging Community Design</a:t>
          </a:r>
          <a:endParaRPr lang="en-US" sz="1400" dirty="0"/>
        </a:p>
      </dgm:t>
    </dgm:pt>
    <dgm:pt modelId="{4B25ABF4-8D4E-485D-A198-250988018587}" type="parTrans" cxnId="{0AA8A3D8-D275-4821-AD7C-37DF00F3393B}">
      <dgm:prSet/>
      <dgm:spPr/>
      <dgm:t>
        <a:bodyPr/>
        <a:lstStyle/>
        <a:p>
          <a:endParaRPr lang="en-US"/>
        </a:p>
      </dgm:t>
    </dgm:pt>
    <dgm:pt modelId="{8C63FE7F-6716-4EF0-B5E6-D7F4B1CAE119}" type="sibTrans" cxnId="{0AA8A3D8-D275-4821-AD7C-37DF00F3393B}">
      <dgm:prSet/>
      <dgm:spPr/>
      <dgm:t>
        <a:bodyPr/>
        <a:lstStyle/>
        <a:p>
          <a:endParaRPr lang="en-US"/>
        </a:p>
      </dgm:t>
    </dgm:pt>
    <dgm:pt modelId="{DDAB0E2E-FBC4-47A6-8306-0598F20F0B0E}">
      <dgm:prSet phldrT="[Text]" custT="1"/>
      <dgm:spPr/>
      <dgm:t>
        <a:bodyPr/>
        <a:lstStyle/>
        <a:p>
          <a:r>
            <a:rPr lang="en-US" sz="1400" dirty="0" smtClean="0"/>
            <a:t>Recommendation 4: Falls Commission Statutory  Changes</a:t>
          </a:r>
          <a:endParaRPr lang="en-US" sz="1400" dirty="0"/>
        </a:p>
      </dgm:t>
    </dgm:pt>
    <dgm:pt modelId="{F251A963-ACC8-4BCD-BC45-F53D1FCF4A7F}" type="parTrans" cxnId="{B90A50A0-B906-4B71-B84B-A7DA6AB9E8EC}">
      <dgm:prSet/>
      <dgm:spPr/>
      <dgm:t>
        <a:bodyPr/>
        <a:lstStyle/>
        <a:p>
          <a:endParaRPr lang="en-US"/>
        </a:p>
      </dgm:t>
    </dgm:pt>
    <dgm:pt modelId="{7ABE1088-A388-4234-A8E8-971393D4D73D}" type="sibTrans" cxnId="{B90A50A0-B906-4B71-B84B-A7DA6AB9E8EC}">
      <dgm:prSet/>
      <dgm:spPr/>
      <dgm:t>
        <a:bodyPr/>
        <a:lstStyle/>
        <a:p>
          <a:endParaRPr lang="en-US"/>
        </a:p>
      </dgm:t>
    </dgm:pt>
    <dgm:pt modelId="{C908D7B6-9932-452A-B5D9-6415A974E36F}">
      <dgm:prSet phldrT="[Text]" custT="1"/>
      <dgm:spPr/>
      <dgm:t>
        <a:bodyPr/>
        <a:lstStyle/>
        <a:p>
          <a:r>
            <a:rPr lang="en-US" sz="1400" dirty="0" smtClean="0"/>
            <a:t>Any given system should meet specific criteria that accounts for quality, sustainability, fidelity and accessibility statewide</a:t>
          </a:r>
          <a:endParaRPr lang="en-US" sz="1400" dirty="0"/>
        </a:p>
      </dgm:t>
    </dgm:pt>
    <dgm:pt modelId="{CBA544AC-3AE3-4BE2-B16C-8DB767C7D1B0}" type="parTrans" cxnId="{AA8BD665-6084-4366-98D7-976DDB158CF1}">
      <dgm:prSet/>
      <dgm:spPr/>
      <dgm:t>
        <a:bodyPr/>
        <a:lstStyle/>
        <a:p>
          <a:endParaRPr lang="en-US"/>
        </a:p>
      </dgm:t>
    </dgm:pt>
    <dgm:pt modelId="{D8031874-88B3-4148-AFB9-084DAE241FD8}" type="sibTrans" cxnId="{AA8BD665-6084-4366-98D7-976DDB158CF1}">
      <dgm:prSet/>
      <dgm:spPr/>
      <dgm:t>
        <a:bodyPr/>
        <a:lstStyle/>
        <a:p>
          <a:endParaRPr lang="en-US"/>
        </a:p>
      </dgm:t>
    </dgm:pt>
    <dgm:pt modelId="{9C1C5823-D3A7-49D6-9561-9E86AD477873}">
      <dgm:prSet phldrT="[Text]" custT="1"/>
      <dgm:spPr/>
      <dgm:t>
        <a:bodyPr/>
        <a:lstStyle/>
        <a:p>
          <a:r>
            <a:rPr lang="en-US" sz="1400" dirty="0" smtClean="0"/>
            <a:t>Expand collaboration with key stakeholders in healthy aging community design/the built environment in order to increase resources and knowledge sharing</a:t>
          </a:r>
          <a:endParaRPr lang="en-US" sz="1400" dirty="0"/>
        </a:p>
      </dgm:t>
    </dgm:pt>
    <dgm:pt modelId="{D8A8DF1A-20D8-40C5-BAF9-9F1444B05F06}" type="parTrans" cxnId="{334142EF-3E7C-4ABB-80DB-BCB87226A3E5}">
      <dgm:prSet/>
      <dgm:spPr/>
      <dgm:t>
        <a:bodyPr/>
        <a:lstStyle/>
        <a:p>
          <a:endParaRPr lang="en-US"/>
        </a:p>
      </dgm:t>
    </dgm:pt>
    <dgm:pt modelId="{E2C21242-F88C-4BCF-AA6B-20261597316D}" type="sibTrans" cxnId="{334142EF-3E7C-4ABB-80DB-BCB87226A3E5}">
      <dgm:prSet/>
      <dgm:spPr/>
      <dgm:t>
        <a:bodyPr/>
        <a:lstStyle/>
        <a:p>
          <a:endParaRPr lang="en-US"/>
        </a:p>
      </dgm:t>
    </dgm:pt>
    <dgm:pt modelId="{5820E0D8-062E-45BA-813A-132379031AD0}">
      <dgm:prSet phldrT="[Text]" custT="1"/>
      <dgm:spPr/>
      <dgm:t>
        <a:bodyPr/>
        <a:lstStyle/>
        <a:p>
          <a:r>
            <a:rPr lang="en-US" sz="1400" dirty="0" smtClean="0"/>
            <a:t>Incorporate the revise scope of reporting to the legislature to include annual activities updates, and a full report every two years</a:t>
          </a:r>
          <a:endParaRPr lang="en-US" sz="1400" dirty="0"/>
        </a:p>
      </dgm:t>
    </dgm:pt>
    <dgm:pt modelId="{725CAAE7-5840-4807-8225-7C0DB1ED3B85}" type="parTrans" cxnId="{4E8C89DA-5286-410C-B4E5-E3CDEE3341AE}">
      <dgm:prSet/>
      <dgm:spPr/>
      <dgm:t>
        <a:bodyPr/>
        <a:lstStyle/>
        <a:p>
          <a:endParaRPr lang="en-US"/>
        </a:p>
      </dgm:t>
    </dgm:pt>
    <dgm:pt modelId="{44CF8CA8-9E83-4441-BDF0-693D29B7300C}" type="sibTrans" cxnId="{4E8C89DA-5286-410C-B4E5-E3CDEE3341AE}">
      <dgm:prSet/>
      <dgm:spPr/>
      <dgm:t>
        <a:bodyPr/>
        <a:lstStyle/>
        <a:p>
          <a:endParaRPr lang="en-US"/>
        </a:p>
      </dgm:t>
    </dgm:pt>
    <dgm:pt modelId="{9D27BCEC-8E38-4B8E-AF3D-B2A0031E47A9}">
      <dgm:prSet phldrT="[Text]" custT="1"/>
      <dgm:spPr/>
      <dgm:t>
        <a:bodyPr/>
        <a:lstStyle/>
        <a:p>
          <a:r>
            <a:rPr lang="en-US" sz="1400" dirty="0" smtClean="0"/>
            <a:t>Incorporate the appointment of additional commission members with the expertise of vision, falls research, healthcare coverage and payment, and the built environment</a:t>
          </a:r>
          <a:endParaRPr lang="en-US" sz="1400" dirty="0"/>
        </a:p>
      </dgm:t>
    </dgm:pt>
    <dgm:pt modelId="{89BABF66-DD44-4B81-867D-F930684E3359}" type="parTrans" cxnId="{D1A87DA4-F494-4C3E-AF8B-3224BB227112}">
      <dgm:prSet/>
      <dgm:spPr/>
      <dgm:t>
        <a:bodyPr/>
        <a:lstStyle/>
        <a:p>
          <a:endParaRPr lang="en-US"/>
        </a:p>
      </dgm:t>
    </dgm:pt>
    <dgm:pt modelId="{8FBFD6EA-2D99-46D9-9066-9ECF9D620D9E}" type="sibTrans" cxnId="{D1A87DA4-F494-4C3E-AF8B-3224BB227112}">
      <dgm:prSet/>
      <dgm:spPr/>
      <dgm:t>
        <a:bodyPr/>
        <a:lstStyle/>
        <a:p>
          <a:endParaRPr lang="en-US"/>
        </a:p>
      </dgm:t>
    </dgm:pt>
    <dgm:pt modelId="{866DCB94-EBAB-4DA3-9D42-AC4CA83CA425}" type="pres">
      <dgm:prSet presAssocID="{057967F9-A2F6-410B-84E5-5E93D811DE36}" presName="Name0" presStyleCnt="0">
        <dgm:presLayoutVars>
          <dgm:dir/>
          <dgm:animLvl val="lvl"/>
          <dgm:resizeHandles val="exact"/>
        </dgm:presLayoutVars>
      </dgm:prSet>
      <dgm:spPr/>
      <dgm:t>
        <a:bodyPr/>
        <a:lstStyle/>
        <a:p>
          <a:endParaRPr lang="en-US"/>
        </a:p>
      </dgm:t>
    </dgm:pt>
    <dgm:pt modelId="{1A0D1BFA-1234-424F-8D35-30A34911BFF4}" type="pres">
      <dgm:prSet presAssocID="{FA2592C8-04BD-47BD-A35D-7CCFA7E1A68C}" presName="linNode" presStyleCnt="0"/>
      <dgm:spPr/>
    </dgm:pt>
    <dgm:pt modelId="{BD88BC13-4ADD-4A5E-B140-B7FCBDA83AFD}" type="pres">
      <dgm:prSet presAssocID="{FA2592C8-04BD-47BD-A35D-7CCFA7E1A68C}" presName="parentText" presStyleLbl="node1" presStyleIdx="0" presStyleCnt="4" custScaleX="64465">
        <dgm:presLayoutVars>
          <dgm:chMax val="1"/>
          <dgm:bulletEnabled val="1"/>
        </dgm:presLayoutVars>
      </dgm:prSet>
      <dgm:spPr/>
      <dgm:t>
        <a:bodyPr/>
        <a:lstStyle/>
        <a:p>
          <a:endParaRPr lang="en-US"/>
        </a:p>
      </dgm:t>
    </dgm:pt>
    <dgm:pt modelId="{A15C8192-64AD-4E7B-A6AF-5F552CD101BB}" type="pres">
      <dgm:prSet presAssocID="{FA2592C8-04BD-47BD-A35D-7CCFA7E1A68C}" presName="descendantText" presStyleLbl="alignAccFollowNode1" presStyleIdx="0" presStyleCnt="4" custScaleX="136874">
        <dgm:presLayoutVars>
          <dgm:bulletEnabled val="1"/>
        </dgm:presLayoutVars>
      </dgm:prSet>
      <dgm:spPr/>
      <dgm:t>
        <a:bodyPr/>
        <a:lstStyle/>
        <a:p>
          <a:endParaRPr lang="en-US"/>
        </a:p>
      </dgm:t>
    </dgm:pt>
    <dgm:pt modelId="{D05B0946-45E8-4A86-8E3C-993BA00D3652}" type="pres">
      <dgm:prSet presAssocID="{E0774823-4506-47EB-9EE6-D2FCC5B3B9B6}" presName="sp" presStyleCnt="0"/>
      <dgm:spPr/>
    </dgm:pt>
    <dgm:pt modelId="{1182B768-EDB2-4FDB-86A2-2F11BAB92AD4}" type="pres">
      <dgm:prSet presAssocID="{23D7BDCE-00F8-4632-8F21-939399271E2E}" presName="linNode" presStyleCnt="0"/>
      <dgm:spPr/>
    </dgm:pt>
    <dgm:pt modelId="{30A087D5-2040-44EA-9284-C288466ECC31}" type="pres">
      <dgm:prSet presAssocID="{23D7BDCE-00F8-4632-8F21-939399271E2E}" presName="parentText" presStyleLbl="node1" presStyleIdx="1" presStyleCnt="4" custScaleX="64465">
        <dgm:presLayoutVars>
          <dgm:chMax val="1"/>
          <dgm:bulletEnabled val="1"/>
        </dgm:presLayoutVars>
      </dgm:prSet>
      <dgm:spPr/>
      <dgm:t>
        <a:bodyPr/>
        <a:lstStyle/>
        <a:p>
          <a:endParaRPr lang="en-US"/>
        </a:p>
      </dgm:t>
    </dgm:pt>
    <dgm:pt modelId="{3B66EAF5-7680-477E-BA38-A8578C785D61}" type="pres">
      <dgm:prSet presAssocID="{23D7BDCE-00F8-4632-8F21-939399271E2E}" presName="descendantText" presStyleLbl="alignAccFollowNode1" presStyleIdx="1" presStyleCnt="4" custScaleX="136151" custScaleY="125098">
        <dgm:presLayoutVars>
          <dgm:bulletEnabled val="1"/>
        </dgm:presLayoutVars>
      </dgm:prSet>
      <dgm:spPr/>
      <dgm:t>
        <a:bodyPr/>
        <a:lstStyle/>
        <a:p>
          <a:endParaRPr lang="en-US"/>
        </a:p>
      </dgm:t>
    </dgm:pt>
    <dgm:pt modelId="{B24A0C67-0A17-4979-BABB-D892A2013010}" type="pres">
      <dgm:prSet presAssocID="{A0087F2B-7632-41CF-9010-A8EAEA0C83DB}" presName="sp" presStyleCnt="0"/>
      <dgm:spPr/>
    </dgm:pt>
    <dgm:pt modelId="{8C8BE4C4-2C3F-4B38-BD00-BCBDAE7D0B7C}" type="pres">
      <dgm:prSet presAssocID="{087E00B4-F997-479D-A811-7D829D43C8A9}" presName="linNode" presStyleCnt="0"/>
      <dgm:spPr/>
    </dgm:pt>
    <dgm:pt modelId="{8BB4CABB-10D5-4D6A-93C7-AB34382EF745}" type="pres">
      <dgm:prSet presAssocID="{087E00B4-F997-479D-A811-7D829D43C8A9}" presName="parentText" presStyleLbl="node1" presStyleIdx="2" presStyleCnt="4" custScaleX="64465">
        <dgm:presLayoutVars>
          <dgm:chMax val="1"/>
          <dgm:bulletEnabled val="1"/>
        </dgm:presLayoutVars>
      </dgm:prSet>
      <dgm:spPr/>
      <dgm:t>
        <a:bodyPr/>
        <a:lstStyle/>
        <a:p>
          <a:endParaRPr lang="en-US"/>
        </a:p>
      </dgm:t>
    </dgm:pt>
    <dgm:pt modelId="{FE4923BD-40FB-4293-A9B1-5EFE07C49AA8}" type="pres">
      <dgm:prSet presAssocID="{087E00B4-F997-479D-A811-7D829D43C8A9}" presName="descendantText" presStyleLbl="alignAccFollowNode1" presStyleIdx="2" presStyleCnt="4" custScaleX="136874">
        <dgm:presLayoutVars>
          <dgm:bulletEnabled val="1"/>
        </dgm:presLayoutVars>
      </dgm:prSet>
      <dgm:spPr/>
      <dgm:t>
        <a:bodyPr/>
        <a:lstStyle/>
        <a:p>
          <a:endParaRPr lang="en-US"/>
        </a:p>
      </dgm:t>
    </dgm:pt>
    <dgm:pt modelId="{8A41CD54-EFA2-4AE2-896D-8A4CBB57A0F1}" type="pres">
      <dgm:prSet presAssocID="{8C63FE7F-6716-4EF0-B5E6-D7F4B1CAE119}" presName="sp" presStyleCnt="0"/>
      <dgm:spPr/>
    </dgm:pt>
    <dgm:pt modelId="{437F6F01-0209-47B5-BC3E-6E61165AF4DB}" type="pres">
      <dgm:prSet presAssocID="{DDAB0E2E-FBC4-47A6-8306-0598F20F0B0E}" presName="linNode" presStyleCnt="0"/>
      <dgm:spPr/>
    </dgm:pt>
    <dgm:pt modelId="{92A371E8-C509-4DBA-988C-8175FC1AFE9F}" type="pres">
      <dgm:prSet presAssocID="{DDAB0E2E-FBC4-47A6-8306-0598F20F0B0E}" presName="parentText" presStyleLbl="node1" presStyleIdx="3" presStyleCnt="4" custScaleX="64465">
        <dgm:presLayoutVars>
          <dgm:chMax val="1"/>
          <dgm:bulletEnabled val="1"/>
        </dgm:presLayoutVars>
      </dgm:prSet>
      <dgm:spPr/>
      <dgm:t>
        <a:bodyPr/>
        <a:lstStyle/>
        <a:p>
          <a:endParaRPr lang="en-US"/>
        </a:p>
      </dgm:t>
    </dgm:pt>
    <dgm:pt modelId="{FFD419A6-DEBC-4FB6-9E3A-9A355C9DFC65}" type="pres">
      <dgm:prSet presAssocID="{DDAB0E2E-FBC4-47A6-8306-0598F20F0B0E}" presName="descendantText" presStyleLbl="alignAccFollowNode1" presStyleIdx="3" presStyleCnt="4" custScaleX="136874" custScaleY="124591">
        <dgm:presLayoutVars>
          <dgm:bulletEnabled val="1"/>
        </dgm:presLayoutVars>
      </dgm:prSet>
      <dgm:spPr/>
      <dgm:t>
        <a:bodyPr/>
        <a:lstStyle/>
        <a:p>
          <a:endParaRPr lang="en-US"/>
        </a:p>
      </dgm:t>
    </dgm:pt>
  </dgm:ptLst>
  <dgm:cxnLst>
    <dgm:cxn modelId="{1D4335F3-E59E-41A2-BF1D-C4FA42612795}" type="presOf" srcId="{9BCE123C-1B5B-40D6-B7C6-7E3AA3677AD2}" destId="{A15C8192-64AD-4E7B-A6AF-5F552CD101BB}" srcOrd="0" destOrd="0" presId="urn:microsoft.com/office/officeart/2005/8/layout/vList5"/>
    <dgm:cxn modelId="{334142EF-3E7C-4ABB-80DB-BCB87226A3E5}" srcId="{087E00B4-F997-479D-A811-7D829D43C8A9}" destId="{9C1C5823-D3A7-49D6-9561-9E86AD477873}" srcOrd="0" destOrd="0" parTransId="{D8A8DF1A-20D8-40C5-BAF9-9F1444B05F06}" sibTransId="{E2C21242-F88C-4BCF-AA6B-20261597316D}"/>
    <dgm:cxn modelId="{A99FD342-09D1-49D2-BA04-83B2CF0C51F7}" type="presOf" srcId="{FAEA0A56-30A4-4A25-8A07-558108CC2214}" destId="{3B66EAF5-7680-477E-BA38-A8578C785D61}" srcOrd="0" destOrd="0" presId="urn:microsoft.com/office/officeart/2005/8/layout/vList5"/>
    <dgm:cxn modelId="{4B74D88E-E1B5-4678-B31C-E8537E999B88}" type="presOf" srcId="{23D7BDCE-00F8-4632-8F21-939399271E2E}" destId="{30A087D5-2040-44EA-9284-C288466ECC31}" srcOrd="0" destOrd="0" presId="urn:microsoft.com/office/officeart/2005/8/layout/vList5"/>
    <dgm:cxn modelId="{CE7EE4BB-C2D8-4943-9A52-F0DD3879E43D}" type="presOf" srcId="{FA2592C8-04BD-47BD-A35D-7CCFA7E1A68C}" destId="{BD88BC13-4ADD-4A5E-B140-B7FCBDA83AFD}" srcOrd="0" destOrd="0" presId="urn:microsoft.com/office/officeart/2005/8/layout/vList5"/>
    <dgm:cxn modelId="{0AA8A3D8-D275-4821-AD7C-37DF00F3393B}" srcId="{057967F9-A2F6-410B-84E5-5E93D811DE36}" destId="{087E00B4-F997-479D-A811-7D829D43C8A9}" srcOrd="2" destOrd="0" parTransId="{4B25ABF4-8D4E-485D-A198-250988018587}" sibTransId="{8C63FE7F-6716-4EF0-B5E6-D7F4B1CAE119}"/>
    <dgm:cxn modelId="{4E8C89DA-5286-410C-B4E5-E3CDEE3341AE}" srcId="{DDAB0E2E-FBC4-47A6-8306-0598F20F0B0E}" destId="{5820E0D8-062E-45BA-813A-132379031AD0}" srcOrd="1" destOrd="0" parTransId="{725CAAE7-5840-4807-8225-7C0DB1ED3B85}" sibTransId="{44CF8CA8-9E83-4441-BDF0-693D29B7300C}"/>
    <dgm:cxn modelId="{BE413EE8-5B8B-4738-B017-182B8B2D40F3}" type="presOf" srcId="{C908D7B6-9932-452A-B5D9-6415A974E36F}" destId="{3B66EAF5-7680-477E-BA38-A8578C785D61}" srcOrd="0" destOrd="1" presId="urn:microsoft.com/office/officeart/2005/8/layout/vList5"/>
    <dgm:cxn modelId="{87148AA8-AA1F-4750-B4FD-2A64A40DFB05}" type="presOf" srcId="{057967F9-A2F6-410B-84E5-5E93D811DE36}" destId="{866DCB94-EBAB-4DA3-9D42-AC4CA83CA425}" srcOrd="0" destOrd="0" presId="urn:microsoft.com/office/officeart/2005/8/layout/vList5"/>
    <dgm:cxn modelId="{30BF0CD5-5A0D-427C-BE19-B975FE623939}" type="presOf" srcId="{5820E0D8-062E-45BA-813A-132379031AD0}" destId="{FFD419A6-DEBC-4FB6-9E3A-9A355C9DFC65}" srcOrd="0" destOrd="1" presId="urn:microsoft.com/office/officeart/2005/8/layout/vList5"/>
    <dgm:cxn modelId="{05C13B30-D328-4F4E-891B-F8F97210B8B2}" type="presOf" srcId="{DDAB0E2E-FBC4-47A6-8306-0598F20F0B0E}" destId="{92A371E8-C509-4DBA-988C-8175FC1AFE9F}" srcOrd="0" destOrd="0" presId="urn:microsoft.com/office/officeart/2005/8/layout/vList5"/>
    <dgm:cxn modelId="{42D5D5A3-2064-4DA4-95CC-EE09A0CB68A7}" srcId="{FA2592C8-04BD-47BD-A35D-7CCFA7E1A68C}" destId="{9BCE123C-1B5B-40D6-B7C6-7E3AA3677AD2}" srcOrd="0" destOrd="0" parTransId="{76996352-F468-452E-9E77-CD0403828C3D}" sibTransId="{960C79D9-C68B-4E4E-9B8F-616720B2C341}"/>
    <dgm:cxn modelId="{B90A50A0-B906-4B71-B84B-A7DA6AB9E8EC}" srcId="{057967F9-A2F6-410B-84E5-5E93D811DE36}" destId="{DDAB0E2E-FBC4-47A6-8306-0598F20F0B0E}" srcOrd="3" destOrd="0" parTransId="{F251A963-ACC8-4BCD-BC45-F53D1FCF4A7F}" sibTransId="{7ABE1088-A388-4234-A8E8-971393D4D73D}"/>
    <dgm:cxn modelId="{AA8BD665-6084-4366-98D7-976DDB158CF1}" srcId="{23D7BDCE-00F8-4632-8F21-939399271E2E}" destId="{C908D7B6-9932-452A-B5D9-6415A974E36F}" srcOrd="1" destOrd="0" parTransId="{CBA544AC-3AE3-4BE2-B16C-8DB767C7D1B0}" sibTransId="{D8031874-88B3-4148-AFB9-084DAE241FD8}"/>
    <dgm:cxn modelId="{6B2C859F-1388-4989-91D1-DFC4AC68EFF2}" srcId="{057967F9-A2F6-410B-84E5-5E93D811DE36}" destId="{FA2592C8-04BD-47BD-A35D-7CCFA7E1A68C}" srcOrd="0" destOrd="0" parTransId="{8A984D43-9300-4F91-8F21-D3CF550C4DF3}" sibTransId="{E0774823-4506-47EB-9EE6-D2FCC5B3B9B6}"/>
    <dgm:cxn modelId="{63FA9956-75C5-4AB6-AC1A-40CFF1A0859E}" type="presOf" srcId="{087E00B4-F997-479D-A811-7D829D43C8A9}" destId="{8BB4CABB-10D5-4D6A-93C7-AB34382EF745}" srcOrd="0" destOrd="0" presId="urn:microsoft.com/office/officeart/2005/8/layout/vList5"/>
    <dgm:cxn modelId="{416628DF-9850-4CA0-B445-5AE65CFC7A86}" srcId="{23D7BDCE-00F8-4632-8F21-939399271E2E}" destId="{FAEA0A56-30A4-4A25-8A07-558108CC2214}" srcOrd="0" destOrd="0" parTransId="{25253F40-A70C-48D5-AFA4-881A82D4C9EC}" sibTransId="{F0E6BFB8-67CD-4932-8417-23FFC5BA1B6B}"/>
    <dgm:cxn modelId="{9210DE20-A347-423F-A702-7D1E6652E6A4}" type="presOf" srcId="{9D27BCEC-8E38-4B8E-AF3D-B2A0031E47A9}" destId="{FFD419A6-DEBC-4FB6-9E3A-9A355C9DFC65}" srcOrd="0" destOrd="0" presId="urn:microsoft.com/office/officeart/2005/8/layout/vList5"/>
    <dgm:cxn modelId="{D1A87DA4-F494-4C3E-AF8B-3224BB227112}" srcId="{DDAB0E2E-FBC4-47A6-8306-0598F20F0B0E}" destId="{9D27BCEC-8E38-4B8E-AF3D-B2A0031E47A9}" srcOrd="0" destOrd="0" parTransId="{89BABF66-DD44-4B81-867D-F930684E3359}" sibTransId="{8FBFD6EA-2D99-46D9-9066-9ECF9D620D9E}"/>
    <dgm:cxn modelId="{B0232506-E903-4DCA-9B18-A5788FE2601D}" type="presOf" srcId="{9C1C5823-D3A7-49D6-9561-9E86AD477873}" destId="{FE4923BD-40FB-4293-A9B1-5EFE07C49AA8}" srcOrd="0" destOrd="0" presId="urn:microsoft.com/office/officeart/2005/8/layout/vList5"/>
    <dgm:cxn modelId="{61A00816-430E-4BFB-9BC8-7C8B0595EEB8}" srcId="{057967F9-A2F6-410B-84E5-5E93D811DE36}" destId="{23D7BDCE-00F8-4632-8F21-939399271E2E}" srcOrd="1" destOrd="0" parTransId="{CF1CF11C-05F7-4073-A845-C7A197DBACE3}" sibTransId="{A0087F2B-7632-41CF-9010-A8EAEA0C83DB}"/>
    <dgm:cxn modelId="{060448B1-503B-4D42-BD46-691ED2E80E3C}" type="presParOf" srcId="{866DCB94-EBAB-4DA3-9D42-AC4CA83CA425}" destId="{1A0D1BFA-1234-424F-8D35-30A34911BFF4}" srcOrd="0" destOrd="0" presId="urn:microsoft.com/office/officeart/2005/8/layout/vList5"/>
    <dgm:cxn modelId="{E5A0F7BC-F2D9-4F2A-9BFF-C276826F9A30}" type="presParOf" srcId="{1A0D1BFA-1234-424F-8D35-30A34911BFF4}" destId="{BD88BC13-4ADD-4A5E-B140-B7FCBDA83AFD}" srcOrd="0" destOrd="0" presId="urn:microsoft.com/office/officeart/2005/8/layout/vList5"/>
    <dgm:cxn modelId="{E99BA406-2CA4-490F-82A3-1AC423E4B6ED}" type="presParOf" srcId="{1A0D1BFA-1234-424F-8D35-30A34911BFF4}" destId="{A15C8192-64AD-4E7B-A6AF-5F552CD101BB}" srcOrd="1" destOrd="0" presId="urn:microsoft.com/office/officeart/2005/8/layout/vList5"/>
    <dgm:cxn modelId="{C14E7051-0250-4DFF-A10C-AAD27CA543A0}" type="presParOf" srcId="{866DCB94-EBAB-4DA3-9D42-AC4CA83CA425}" destId="{D05B0946-45E8-4A86-8E3C-993BA00D3652}" srcOrd="1" destOrd="0" presId="urn:microsoft.com/office/officeart/2005/8/layout/vList5"/>
    <dgm:cxn modelId="{4593A1F8-B336-42B7-B78F-6314AC13B35D}" type="presParOf" srcId="{866DCB94-EBAB-4DA3-9D42-AC4CA83CA425}" destId="{1182B768-EDB2-4FDB-86A2-2F11BAB92AD4}" srcOrd="2" destOrd="0" presId="urn:microsoft.com/office/officeart/2005/8/layout/vList5"/>
    <dgm:cxn modelId="{6722CC37-DDE1-454A-BEE6-2F29F324549A}" type="presParOf" srcId="{1182B768-EDB2-4FDB-86A2-2F11BAB92AD4}" destId="{30A087D5-2040-44EA-9284-C288466ECC31}" srcOrd="0" destOrd="0" presId="urn:microsoft.com/office/officeart/2005/8/layout/vList5"/>
    <dgm:cxn modelId="{5973EB26-57F4-435E-8790-B06D75CC8964}" type="presParOf" srcId="{1182B768-EDB2-4FDB-86A2-2F11BAB92AD4}" destId="{3B66EAF5-7680-477E-BA38-A8578C785D61}" srcOrd="1" destOrd="0" presId="urn:microsoft.com/office/officeart/2005/8/layout/vList5"/>
    <dgm:cxn modelId="{2DF38144-B3AB-4C59-AF66-192E3A6FE51A}" type="presParOf" srcId="{866DCB94-EBAB-4DA3-9D42-AC4CA83CA425}" destId="{B24A0C67-0A17-4979-BABB-D892A2013010}" srcOrd="3" destOrd="0" presId="urn:microsoft.com/office/officeart/2005/8/layout/vList5"/>
    <dgm:cxn modelId="{7EA65BF8-52E9-47E4-B0D8-DE94BDB02A1A}" type="presParOf" srcId="{866DCB94-EBAB-4DA3-9D42-AC4CA83CA425}" destId="{8C8BE4C4-2C3F-4B38-BD00-BCBDAE7D0B7C}" srcOrd="4" destOrd="0" presId="urn:microsoft.com/office/officeart/2005/8/layout/vList5"/>
    <dgm:cxn modelId="{871EE7E8-A7DA-4992-8C93-8D44877839C8}" type="presParOf" srcId="{8C8BE4C4-2C3F-4B38-BD00-BCBDAE7D0B7C}" destId="{8BB4CABB-10D5-4D6A-93C7-AB34382EF745}" srcOrd="0" destOrd="0" presId="urn:microsoft.com/office/officeart/2005/8/layout/vList5"/>
    <dgm:cxn modelId="{42A526C2-5D84-4480-9F9B-901A28C92599}" type="presParOf" srcId="{8C8BE4C4-2C3F-4B38-BD00-BCBDAE7D0B7C}" destId="{FE4923BD-40FB-4293-A9B1-5EFE07C49AA8}" srcOrd="1" destOrd="0" presId="urn:microsoft.com/office/officeart/2005/8/layout/vList5"/>
    <dgm:cxn modelId="{BEB51DAF-08B0-4401-B719-FC54F7A94987}" type="presParOf" srcId="{866DCB94-EBAB-4DA3-9D42-AC4CA83CA425}" destId="{8A41CD54-EFA2-4AE2-896D-8A4CBB57A0F1}" srcOrd="5" destOrd="0" presId="urn:microsoft.com/office/officeart/2005/8/layout/vList5"/>
    <dgm:cxn modelId="{CEAA3062-2596-4A0D-B872-B31732F12F1D}" type="presParOf" srcId="{866DCB94-EBAB-4DA3-9D42-AC4CA83CA425}" destId="{437F6F01-0209-47B5-BC3E-6E61165AF4DB}" srcOrd="6" destOrd="0" presId="urn:microsoft.com/office/officeart/2005/8/layout/vList5"/>
    <dgm:cxn modelId="{86BBA39E-B444-48DF-803C-19AFCD64D2A1}" type="presParOf" srcId="{437F6F01-0209-47B5-BC3E-6E61165AF4DB}" destId="{92A371E8-C509-4DBA-988C-8175FC1AFE9F}" srcOrd="0" destOrd="0" presId="urn:microsoft.com/office/officeart/2005/8/layout/vList5"/>
    <dgm:cxn modelId="{9D2D9E6B-5D86-4AD1-AB24-1A52B8F2D7F2}" type="presParOf" srcId="{437F6F01-0209-47B5-BC3E-6E61165AF4DB}" destId="{FFD419A6-DEBC-4FB6-9E3A-9A355C9DFC6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5C8192-64AD-4E7B-A6AF-5F552CD101BB}">
      <dsp:nvSpPr>
        <dsp:cNvPr id="0" name=""/>
        <dsp:cNvSpPr/>
      </dsp:nvSpPr>
      <dsp:spPr>
        <a:xfrm rot="5400000">
          <a:off x="5000153" y="-3031151"/>
          <a:ext cx="789981" cy="7053111"/>
        </a:xfrm>
        <a:prstGeom prst="round2SameRect">
          <a:avLst/>
        </a:prstGeom>
        <a:solidFill>
          <a:schemeClr val="accent2">
            <a:alpha val="90000"/>
            <a:tint val="40000"/>
            <a:hueOff val="0"/>
            <a:satOff val="0"/>
            <a:lumOff val="0"/>
            <a:alphaOff val="0"/>
          </a:schemeClr>
        </a:solidFill>
        <a:ln w="2642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Convene stakeholders, including ACOs, insurers, MAHP, professional organizations, and other health care provider groups to support the dissemination of the consensus on provider practice regarding falls risk screening and interventions in primary care settings for older adults</a:t>
          </a:r>
          <a:endParaRPr lang="en-US" sz="1400" kern="1200" dirty="0"/>
        </a:p>
      </dsp:txBody>
      <dsp:txXfrm rot="-5400000">
        <a:off x="1868588" y="138978"/>
        <a:ext cx="7014547" cy="712853"/>
      </dsp:txXfrm>
    </dsp:sp>
    <dsp:sp modelId="{BD88BC13-4ADD-4A5E-B140-B7FCBDA83AFD}">
      <dsp:nvSpPr>
        <dsp:cNvPr id="0" name=""/>
        <dsp:cNvSpPr/>
      </dsp:nvSpPr>
      <dsp:spPr>
        <a:xfrm>
          <a:off x="31" y="1665"/>
          <a:ext cx="1868556" cy="987476"/>
        </a:xfrm>
        <a:prstGeom prst="roundRect">
          <a:avLst/>
        </a:prstGeom>
        <a:solidFill>
          <a:schemeClr val="accent2">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kern="1200" dirty="0" smtClean="0"/>
            <a:t>Recommendation 1: Primary Care</a:t>
          </a:r>
          <a:endParaRPr lang="en-US" sz="1400" kern="1200" dirty="0"/>
        </a:p>
      </dsp:txBody>
      <dsp:txXfrm>
        <a:off x="48236" y="49870"/>
        <a:ext cx="1772146" cy="891066"/>
      </dsp:txXfrm>
    </dsp:sp>
    <dsp:sp modelId="{3B66EAF5-7680-477E-BA38-A8578C785D61}">
      <dsp:nvSpPr>
        <dsp:cNvPr id="0" name=""/>
        <dsp:cNvSpPr/>
      </dsp:nvSpPr>
      <dsp:spPr>
        <a:xfrm rot="5400000">
          <a:off x="4905665" y="-1990471"/>
          <a:ext cx="988251" cy="7046226"/>
        </a:xfrm>
        <a:prstGeom prst="round2SameRect">
          <a:avLst/>
        </a:prstGeom>
        <a:solidFill>
          <a:schemeClr val="accent2">
            <a:alpha val="90000"/>
            <a:tint val="40000"/>
            <a:hueOff val="0"/>
            <a:satOff val="0"/>
            <a:lumOff val="0"/>
            <a:alphaOff val="0"/>
          </a:schemeClr>
        </a:solidFill>
        <a:ln w="2642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Collaborate with key stakeholders in the planning of distribution and promotion systems for community-based falls prevention programs that draw upon community, provider, workplace, and government network</a:t>
          </a:r>
          <a:endParaRPr lang="en-US" sz="1400" kern="1200" dirty="0"/>
        </a:p>
        <a:p>
          <a:pPr marL="114300" lvl="1" indent="-114300" algn="l" defTabSz="622300">
            <a:lnSpc>
              <a:spcPct val="90000"/>
            </a:lnSpc>
            <a:spcBef>
              <a:spcPct val="0"/>
            </a:spcBef>
            <a:spcAft>
              <a:spcPct val="15000"/>
            </a:spcAft>
            <a:buChar char="••"/>
          </a:pPr>
          <a:r>
            <a:rPr lang="en-US" sz="1400" kern="1200" dirty="0" smtClean="0"/>
            <a:t>Any given system should meet specific criteria that accounts for quality, sustainability, fidelity and accessibility statewide</a:t>
          </a:r>
          <a:endParaRPr lang="en-US" sz="1400" kern="1200" dirty="0"/>
        </a:p>
      </dsp:txBody>
      <dsp:txXfrm rot="-5400000">
        <a:off x="1876678" y="1086758"/>
        <a:ext cx="6997984" cy="891767"/>
      </dsp:txXfrm>
    </dsp:sp>
    <dsp:sp modelId="{30A087D5-2040-44EA-9284-C288466ECC31}">
      <dsp:nvSpPr>
        <dsp:cNvPr id="0" name=""/>
        <dsp:cNvSpPr/>
      </dsp:nvSpPr>
      <dsp:spPr>
        <a:xfrm>
          <a:off x="31" y="1038903"/>
          <a:ext cx="1876645" cy="987476"/>
        </a:xfrm>
        <a:prstGeom prst="roundRect">
          <a:avLst/>
        </a:prstGeom>
        <a:solidFill>
          <a:schemeClr val="accent2">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kern="1200" dirty="0" smtClean="0"/>
            <a:t>Recommendation 2: Community Based Falls Prevention Programs</a:t>
          </a:r>
          <a:endParaRPr lang="en-US" sz="1400" kern="1200" dirty="0"/>
        </a:p>
      </dsp:txBody>
      <dsp:txXfrm>
        <a:off x="48236" y="1087108"/>
        <a:ext cx="1780235" cy="891066"/>
      </dsp:txXfrm>
    </dsp:sp>
    <dsp:sp modelId="{FE4923BD-40FB-4293-A9B1-5EFE07C49AA8}">
      <dsp:nvSpPr>
        <dsp:cNvPr id="0" name=""/>
        <dsp:cNvSpPr/>
      </dsp:nvSpPr>
      <dsp:spPr>
        <a:xfrm rot="5400000">
          <a:off x="5000153" y="-956675"/>
          <a:ext cx="789981" cy="7053111"/>
        </a:xfrm>
        <a:prstGeom prst="round2SameRect">
          <a:avLst/>
        </a:prstGeom>
        <a:solidFill>
          <a:schemeClr val="accent2">
            <a:alpha val="90000"/>
            <a:tint val="40000"/>
            <a:hueOff val="0"/>
            <a:satOff val="0"/>
            <a:lumOff val="0"/>
            <a:alphaOff val="0"/>
          </a:schemeClr>
        </a:solidFill>
        <a:ln w="2642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Expand collaboration with key stakeholders in healthy aging community design/the built environment in order to increase resources and knowledge sharing</a:t>
          </a:r>
          <a:endParaRPr lang="en-US" sz="1400" kern="1200" dirty="0"/>
        </a:p>
      </dsp:txBody>
      <dsp:txXfrm rot="-5400000">
        <a:off x="1868588" y="2213454"/>
        <a:ext cx="7014547" cy="712853"/>
      </dsp:txXfrm>
    </dsp:sp>
    <dsp:sp modelId="{8BB4CABB-10D5-4D6A-93C7-AB34382EF745}">
      <dsp:nvSpPr>
        <dsp:cNvPr id="0" name=""/>
        <dsp:cNvSpPr/>
      </dsp:nvSpPr>
      <dsp:spPr>
        <a:xfrm>
          <a:off x="31" y="2076141"/>
          <a:ext cx="1868556" cy="987476"/>
        </a:xfrm>
        <a:prstGeom prst="roundRect">
          <a:avLst/>
        </a:prstGeom>
        <a:solidFill>
          <a:schemeClr val="accent2">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kern="1200" dirty="0" smtClean="0"/>
            <a:t>Recommendation 3: Healthy Aging Community Design</a:t>
          </a:r>
          <a:endParaRPr lang="en-US" sz="1400" kern="1200" dirty="0"/>
        </a:p>
      </dsp:txBody>
      <dsp:txXfrm>
        <a:off x="48236" y="2124346"/>
        <a:ext cx="1772146" cy="891066"/>
      </dsp:txXfrm>
    </dsp:sp>
    <dsp:sp modelId="{FFD419A6-DEBC-4FB6-9E3A-9A355C9DFC65}">
      <dsp:nvSpPr>
        <dsp:cNvPr id="0" name=""/>
        <dsp:cNvSpPr/>
      </dsp:nvSpPr>
      <dsp:spPr>
        <a:xfrm rot="5400000">
          <a:off x="4903021" y="80175"/>
          <a:ext cx="984245" cy="7053111"/>
        </a:xfrm>
        <a:prstGeom prst="round2SameRect">
          <a:avLst/>
        </a:prstGeom>
        <a:solidFill>
          <a:schemeClr val="accent2">
            <a:alpha val="90000"/>
            <a:tint val="40000"/>
            <a:hueOff val="0"/>
            <a:satOff val="0"/>
            <a:lumOff val="0"/>
            <a:alphaOff val="0"/>
          </a:schemeClr>
        </a:solidFill>
        <a:ln w="2642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Incorporate the appointment of additional commission members with the expertise of vision, falls research, healthcare coverage and payment, and the built environment</a:t>
          </a:r>
          <a:endParaRPr lang="en-US" sz="1400" kern="1200" dirty="0"/>
        </a:p>
        <a:p>
          <a:pPr marL="114300" lvl="1" indent="-114300" algn="l" defTabSz="622300">
            <a:lnSpc>
              <a:spcPct val="90000"/>
            </a:lnSpc>
            <a:spcBef>
              <a:spcPct val="0"/>
            </a:spcBef>
            <a:spcAft>
              <a:spcPct val="15000"/>
            </a:spcAft>
            <a:buChar char="••"/>
          </a:pPr>
          <a:r>
            <a:rPr lang="en-US" sz="1400" kern="1200" dirty="0" smtClean="0"/>
            <a:t>Incorporate the revise scope of reporting to the legislature to include annual activities updates, and a full report every two years</a:t>
          </a:r>
          <a:endParaRPr lang="en-US" sz="1400" kern="1200" dirty="0"/>
        </a:p>
      </dsp:txBody>
      <dsp:txXfrm rot="-5400000">
        <a:off x="1868589" y="3162655"/>
        <a:ext cx="7005064" cy="888151"/>
      </dsp:txXfrm>
    </dsp:sp>
    <dsp:sp modelId="{92A371E8-C509-4DBA-988C-8175FC1AFE9F}">
      <dsp:nvSpPr>
        <dsp:cNvPr id="0" name=""/>
        <dsp:cNvSpPr/>
      </dsp:nvSpPr>
      <dsp:spPr>
        <a:xfrm>
          <a:off x="31" y="3112992"/>
          <a:ext cx="1868556" cy="987476"/>
        </a:xfrm>
        <a:prstGeom prst="roundRect">
          <a:avLst/>
        </a:prstGeom>
        <a:solidFill>
          <a:schemeClr val="accent2">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kern="1200" dirty="0" smtClean="0"/>
            <a:t>Recommendation 4: Falls Commission Statutory  Changes</a:t>
          </a:r>
          <a:endParaRPr lang="en-US" sz="1400" kern="1200" dirty="0"/>
        </a:p>
      </dsp:txBody>
      <dsp:txXfrm>
        <a:off x="48236" y="3161197"/>
        <a:ext cx="1772146" cy="89106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53ADE974-234C-49BB-B371-CC0E162A0AD7}" type="datetimeFigureOut">
              <a:rPr lang="en-US" smtClean="0"/>
              <a:t>1/15/2019</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31075225-8D80-4CB6-92A9-E57872C95912}" type="slidenum">
              <a:rPr lang="en-US" smtClean="0"/>
              <a:t>‹#›</a:t>
            </a:fld>
            <a:endParaRPr lang="en-US"/>
          </a:p>
        </p:txBody>
      </p:sp>
    </p:spTree>
    <p:extLst>
      <p:ext uri="{BB962C8B-B14F-4D97-AF65-F5344CB8AC3E}">
        <p14:creationId xmlns:p14="http://schemas.microsoft.com/office/powerpoint/2010/main" val="32242981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40" y="0"/>
            <a:ext cx="3037840" cy="464820"/>
          </a:xfrm>
          <a:prstGeom prst="rect">
            <a:avLst/>
          </a:prstGeom>
        </p:spPr>
        <p:txBody>
          <a:bodyPr vert="horz" lIns="93177" tIns="46589" rIns="93177" bIns="46589" rtlCol="0"/>
          <a:lstStyle>
            <a:lvl1pPr algn="r">
              <a:defRPr sz="1200"/>
            </a:lvl1pPr>
          </a:lstStyle>
          <a:p>
            <a:fld id="{82F72BB6-893C-4F70-A4EF-4D9F767CA1B2}" type="datetimeFigureOut">
              <a:rPr lang="en-US" smtClean="0"/>
              <a:t>1/15/2019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3177" tIns="46589" rIns="93177" bIns="46589" rtlCol="0" anchor="b"/>
          <a:lstStyle>
            <a:lvl1pPr algn="r">
              <a:defRPr sz="1200"/>
            </a:lvl1pPr>
          </a:lstStyle>
          <a:p>
            <a:fld id="{217921FD-669D-410D-BB40-8BEB7F6FBC0A}" type="slidenum">
              <a:rPr lang="en-US" smtClean="0"/>
              <a:t>‹#›</a:t>
            </a:fld>
            <a:endParaRPr lang="en-US"/>
          </a:p>
        </p:txBody>
      </p:sp>
    </p:spTree>
    <p:extLst>
      <p:ext uri="{BB962C8B-B14F-4D97-AF65-F5344CB8AC3E}">
        <p14:creationId xmlns:p14="http://schemas.microsoft.com/office/powerpoint/2010/main" val="2832537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17921FD-669D-410D-BB40-8BEB7F6FBC0A}" type="slidenum">
              <a:rPr lang="en-US" smtClean="0"/>
              <a:t>1</a:t>
            </a:fld>
            <a:endParaRPr lang="en-US"/>
          </a:p>
        </p:txBody>
      </p:sp>
    </p:spTree>
    <p:extLst>
      <p:ext uri="{BB962C8B-B14F-4D97-AF65-F5344CB8AC3E}">
        <p14:creationId xmlns:p14="http://schemas.microsoft.com/office/powerpoint/2010/main" val="1467898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28700"/>
            <a:ext cx="7848600" cy="1445419"/>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2628900"/>
            <a:ext cx="6400800" cy="131445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Tuesday, January 15, 2019</a:t>
            </a:fld>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cxnSp>
        <p:nvCxnSpPr>
          <p:cNvPr id="8" name="Straight Connector 7"/>
          <p:cNvCxnSpPr/>
          <p:nvPr/>
        </p:nvCxnSpPr>
        <p:spPr>
          <a:xfrm>
            <a:off x="685800" y="2548890"/>
            <a:ext cx="784860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Tuesday, January 15, 2019</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440055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457200"/>
            <a:ext cx="6019800" cy="4400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Tuesday, January 15, 2019</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Tuesday, January 15, 2019</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90781" y="1456330"/>
            <a:ext cx="7772400" cy="1650206"/>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470149"/>
            <a:ext cx="7772400" cy="1125140"/>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Tuesday, January 15, 2019</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cxnSp>
        <p:nvCxnSpPr>
          <p:cNvPr id="7" name="Straight Connector 6"/>
          <p:cNvCxnSpPr/>
          <p:nvPr/>
        </p:nvCxnSpPr>
        <p:spPr>
          <a:xfrm>
            <a:off x="699988" y="2787402"/>
            <a:ext cx="784860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55014"/>
            <a:ext cx="4038600" cy="35387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55014"/>
            <a:ext cx="4038600" cy="35387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Tuesday, January 15, 2019</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257300"/>
            <a:ext cx="3931920" cy="47982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28800"/>
            <a:ext cx="393192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257300"/>
            <a:ext cx="3931920" cy="47982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1828800"/>
            <a:ext cx="393192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Tuesday, January 15, 2019</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cxnSp>
        <p:nvCxnSpPr>
          <p:cNvPr id="11" name="Straight Connector 10"/>
          <p:cNvCxnSpPr/>
          <p:nvPr/>
        </p:nvCxnSpPr>
        <p:spPr>
          <a:xfrm rot="5400000">
            <a:off x="2806462" y="3034268"/>
            <a:ext cx="353187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Tuesday, January 15, 2019</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Tuesday, January 15, 2019</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94060"/>
            <a:ext cx="2139696" cy="946404"/>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594060"/>
            <a:ext cx="5715000" cy="418338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597915"/>
            <a:ext cx="2139696" cy="31827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Tuesday, January 15, 2019</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cxnSp>
        <p:nvCxnSpPr>
          <p:cNvPr id="9" name="Straight Connector 8"/>
          <p:cNvCxnSpPr/>
          <p:nvPr/>
        </p:nvCxnSpPr>
        <p:spPr>
          <a:xfrm rot="5400000">
            <a:off x="684114" y="2684956"/>
            <a:ext cx="418338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60"/>
            <a:ext cx="2142680" cy="94869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628651"/>
            <a:ext cx="5904390" cy="4125342"/>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1600200"/>
            <a:ext cx="2139696" cy="31821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Tuesday, January 15, 2019</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65590"/>
            <a:ext cx="9144000" cy="1714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400050"/>
            <a:ext cx="8229600" cy="7429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0"/>
            <a:ext cx="8229600" cy="3657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4074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3716"/>
            <a:ext cx="2895600" cy="246888"/>
          </a:xfrm>
          <a:prstGeom prst="rect">
            <a:avLst/>
          </a:prstGeom>
        </p:spPr>
        <p:txBody>
          <a:bodyPr vert="horz" lIns="91440" tIns="45720" rIns="91440" bIns="45720" rtlCol="0" anchor="ctr"/>
          <a:lstStyle>
            <a:lvl1pPr algn="l">
              <a:defRPr sz="1200">
                <a:solidFill>
                  <a:srgbClr val="FFFFFF"/>
                </a:solidFill>
              </a:defRPr>
            </a:lvl1pPr>
          </a:lstStyle>
          <a:p>
            <a:r>
              <a:rPr lang="en-US" dirty="0" smtClean="0"/>
              <a:t>DATE</a:t>
            </a:r>
          </a:p>
        </p:txBody>
      </p:sp>
      <p:sp>
        <p:nvSpPr>
          <p:cNvPr id="5" name="Footer Placeholder 4"/>
          <p:cNvSpPr>
            <a:spLocks noGrp="1"/>
          </p:cNvSpPr>
          <p:nvPr>
            <p:ph type="ftr" sz="quarter" idx="3"/>
          </p:nvPr>
        </p:nvSpPr>
        <p:spPr>
          <a:xfrm>
            <a:off x="3429000" y="13716"/>
            <a:ext cx="4114800" cy="246888"/>
          </a:xfrm>
          <a:prstGeom prst="rect">
            <a:avLst/>
          </a:prstGeom>
        </p:spPr>
        <p:txBody>
          <a:bodyPr vert="horz" lIns="91440" tIns="45720" rIns="91440" bIns="45720" rtlCol="0" anchor="ctr"/>
          <a:lstStyle>
            <a:lvl1pPr algn="ctr">
              <a:defRPr sz="1200">
                <a:solidFill>
                  <a:srgbClr val="FFFFFF"/>
                </a:solidFill>
              </a:defRPr>
            </a:lvl1pPr>
          </a:lstStyle>
          <a:p>
            <a:pPr algn="r"/>
            <a:r>
              <a:rPr lang="en-US" dirty="0" smtClean="0"/>
              <a:t>April 28, 2017</a:t>
            </a:r>
            <a:endParaRPr lang="en-US" dirty="0"/>
          </a:p>
        </p:txBody>
      </p:sp>
      <p:pic>
        <p:nvPicPr>
          <p:cNvPr id="9" name="Picture 4" descr="DPH Logo - Blue w-shadow"/>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130013" y="6869"/>
            <a:ext cx="911381" cy="87572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ass.gov/service-details/massachusetts-commission-on-falls-preventio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4631" y="1079205"/>
            <a:ext cx="8804636" cy="1445419"/>
          </a:xfrm>
        </p:spPr>
        <p:txBody>
          <a:bodyPr/>
          <a:lstStyle/>
          <a:p>
            <a:r>
              <a:rPr lang="en-US" sz="3600" b="1" cap="none" dirty="0" smtClean="0"/>
              <a:t>MA </a:t>
            </a:r>
            <a:r>
              <a:rPr lang="en-US" sz="3600" b="1" cap="none" dirty="0"/>
              <a:t>Falls Prevention </a:t>
            </a:r>
            <a:r>
              <a:rPr lang="en-US" sz="3600" b="1" cap="none" dirty="0" smtClean="0"/>
              <a:t>Commission</a:t>
            </a:r>
            <a:r>
              <a:rPr lang="en-US" sz="4000" b="1" cap="none" dirty="0" smtClean="0"/>
              <a:t/>
            </a:r>
            <a:br>
              <a:rPr lang="en-US" sz="4000" b="1" cap="none" dirty="0" smtClean="0"/>
            </a:br>
            <a:r>
              <a:rPr lang="en-US" sz="2800" cap="none" dirty="0" smtClean="0"/>
              <a:t>January 7</a:t>
            </a:r>
            <a:r>
              <a:rPr lang="en-US" sz="2800" cap="none" baseline="30000" dirty="0" smtClean="0"/>
              <a:t>th</a:t>
            </a:r>
            <a:r>
              <a:rPr lang="en-US" sz="2800" cap="none" dirty="0" smtClean="0"/>
              <a:t>, 2019, </a:t>
            </a:r>
            <a:r>
              <a:rPr lang="en-US" sz="2800" dirty="0"/>
              <a:t>11:00 am-12:30 </a:t>
            </a:r>
            <a:r>
              <a:rPr lang="en-US" sz="2800" dirty="0" smtClean="0"/>
              <a:t>pm</a:t>
            </a:r>
            <a:endParaRPr lang="en-US" sz="2800" b="1" cap="none" dirty="0"/>
          </a:p>
        </p:txBody>
      </p:sp>
      <p:sp>
        <p:nvSpPr>
          <p:cNvPr id="3" name="Subtitle 2"/>
          <p:cNvSpPr>
            <a:spLocks noGrp="1"/>
          </p:cNvSpPr>
          <p:nvPr>
            <p:ph type="subTitle" idx="1"/>
          </p:nvPr>
        </p:nvSpPr>
        <p:spPr>
          <a:xfrm>
            <a:off x="626805" y="2571750"/>
            <a:ext cx="7904245" cy="1314450"/>
          </a:xfrm>
        </p:spPr>
        <p:txBody>
          <a:bodyPr>
            <a:normAutofit fontScale="62500" lnSpcReduction="20000"/>
          </a:bodyPr>
          <a:lstStyle/>
          <a:p>
            <a:r>
              <a:rPr lang="en-US" dirty="0" smtClean="0"/>
              <a:t/>
            </a:r>
            <a:br>
              <a:rPr lang="en-US" dirty="0" smtClean="0"/>
            </a:br>
            <a:endParaRPr lang="en-US" dirty="0" smtClean="0"/>
          </a:p>
          <a:p>
            <a:r>
              <a:rPr lang="en-US" dirty="0"/>
              <a:t>250 Washington Street, Boston, MA</a:t>
            </a:r>
          </a:p>
          <a:p>
            <a:r>
              <a:rPr lang="en-US" dirty="0"/>
              <a:t>Lobby 1 Conference </a:t>
            </a:r>
            <a:r>
              <a:rPr lang="en-US" dirty="0" smtClean="0"/>
              <a:t>Room</a:t>
            </a:r>
          </a:p>
          <a:p>
            <a:r>
              <a:rPr lang="en-US" dirty="0">
                <a:hlinkClick r:id="rId3"/>
              </a:rPr>
              <a:t>https://</a:t>
            </a:r>
            <a:r>
              <a:rPr lang="en-US" dirty="0" smtClean="0">
                <a:hlinkClick r:id="rId3"/>
              </a:rPr>
              <a:t>www.mass.gov/service-details/massachusetts-commission-on-falls-prevention</a:t>
            </a:r>
            <a:r>
              <a:rPr lang="en-US" dirty="0" smtClean="0"/>
              <a:t> </a:t>
            </a:r>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182139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90781" y="1456330"/>
            <a:ext cx="7772400" cy="1327063"/>
          </a:xfrm>
        </p:spPr>
        <p:txBody>
          <a:bodyPr/>
          <a:lstStyle/>
          <a:p>
            <a:r>
              <a:rPr lang="en-US" dirty="0" smtClean="0"/>
              <a:t>Discussion</a:t>
            </a:r>
            <a:endParaRPr lang="en-US" dirty="0"/>
          </a:p>
        </p:txBody>
      </p:sp>
      <p:sp>
        <p:nvSpPr>
          <p:cNvPr id="5" name="Text Placeholder 4"/>
          <p:cNvSpPr>
            <a:spLocks noGrp="1"/>
          </p:cNvSpPr>
          <p:nvPr>
            <p:ph type="body" idx="1"/>
          </p:nvPr>
        </p:nvSpPr>
        <p:spPr/>
        <p:txBody>
          <a:bodyPr/>
          <a:lstStyle/>
          <a:p>
            <a:r>
              <a:rPr lang="en-US" dirty="0" smtClean="0"/>
              <a:t>Current Recommendations and Future Plans</a:t>
            </a:r>
            <a:endParaRPr lang="en-US" dirty="0"/>
          </a:p>
        </p:txBody>
      </p:sp>
    </p:spTree>
    <p:extLst>
      <p:ext uri="{BB962C8B-B14F-4D97-AF65-F5344CB8AC3E}">
        <p14:creationId xmlns:p14="http://schemas.microsoft.com/office/powerpoint/2010/main" val="1133508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Phase 2 Report Recommendations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27515748"/>
              </p:ext>
            </p:extLst>
          </p:nvPr>
        </p:nvGraphicFramePr>
        <p:xfrm>
          <a:off x="120581" y="974690"/>
          <a:ext cx="8922936" cy="41021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14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smtClean="0"/>
              <a:t>Emerging research and the state of science</a:t>
            </a:r>
          </a:p>
          <a:p>
            <a:r>
              <a:rPr lang="en-US" dirty="0" smtClean="0"/>
              <a:t>Options for updating recommendations</a:t>
            </a:r>
          </a:p>
          <a:p>
            <a:r>
              <a:rPr lang="en-US" dirty="0" smtClean="0"/>
              <a:t>Potential new recommendations</a:t>
            </a:r>
            <a:endParaRPr lang="en-US" dirty="0"/>
          </a:p>
        </p:txBody>
      </p:sp>
    </p:spTree>
    <p:extLst>
      <p:ext uri="{BB962C8B-B14F-4D97-AF65-F5344CB8AC3E}">
        <p14:creationId xmlns:p14="http://schemas.microsoft.com/office/powerpoint/2010/main" val="21906668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AMO_REPORTCONTROLSVISIBLE" val="Empty"/>
  <p:tag name="_AMO_UNIQUEIDENTIFIER" val="e8923b3b-db15-4323-880b-1e527c77aa8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3575</TotalTime>
  <Words>214</Words>
  <Application>Microsoft Office PowerPoint</Application>
  <PresentationFormat>On-screen Show (16:9)</PresentationFormat>
  <Paragraphs>24</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Clarity</vt:lpstr>
      <vt:lpstr>MA Falls Prevention Commission January 7th, 2019, 11:00 am-12:30 pm</vt:lpstr>
      <vt:lpstr>Discussion</vt:lpstr>
      <vt:lpstr>Phase 2 Report Recommendations</vt:lpstr>
      <vt:lpstr>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Lyons</dc:creator>
  <cp:lastModifiedBy> Carla Cicerchia</cp:lastModifiedBy>
  <cp:revision>125</cp:revision>
  <cp:lastPrinted>2017-10-31T20:44:36Z</cp:lastPrinted>
  <dcterms:created xsi:type="dcterms:W3CDTF">2014-09-16T21:32:26Z</dcterms:created>
  <dcterms:modified xsi:type="dcterms:W3CDTF">2019-01-15T15:55:43Z</dcterms:modified>
</cp:coreProperties>
</file>