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26"/>
  </p:notesMasterIdLst>
  <p:sldIdLst>
    <p:sldId id="276" r:id="rId5"/>
    <p:sldId id="268" r:id="rId6"/>
    <p:sldId id="282" r:id="rId7"/>
    <p:sldId id="296" r:id="rId8"/>
    <p:sldId id="283" r:id="rId9"/>
    <p:sldId id="297" r:id="rId10"/>
    <p:sldId id="284" r:id="rId11"/>
    <p:sldId id="292" r:id="rId12"/>
    <p:sldId id="294" r:id="rId13"/>
    <p:sldId id="257" r:id="rId14"/>
    <p:sldId id="269" r:id="rId15"/>
    <p:sldId id="289" r:id="rId16"/>
    <p:sldId id="281" r:id="rId17"/>
    <p:sldId id="265" r:id="rId18"/>
    <p:sldId id="298" r:id="rId19"/>
    <p:sldId id="293" r:id="rId20"/>
    <p:sldId id="295" r:id="rId21"/>
    <p:sldId id="299" r:id="rId22"/>
    <p:sldId id="300" r:id="rId23"/>
    <p:sldId id="264" r:id="rId24"/>
    <p:sldId id="275" r:id="rId25"/>
  </p:sldIdLst>
  <p:sldSz cx="12192000" cy="6858000"/>
  <p:notesSz cx="7053263" cy="93091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Nina Salomon" initials="NS [3]" lastIdx="1" clrIdx="6"/>
  <p:cmAuthor id="1" name="Nowakowski, Erika" initials="NE" lastIdx="5" clrIdx="0"/>
  <p:cmAuthor id="8" name="Nina Salomon" initials="NS [4]" lastIdx="1" clrIdx="7"/>
  <p:cmAuthor id="2" name="Erica Bromley" initials="EB" lastIdx="9" clrIdx="1"/>
  <p:cmAuthor id="9" name="Nina Salomon" initials="NS [5]" lastIdx="1" clrIdx="8"/>
  <p:cmAuthor id="3" name="SMITH, STEVEN" initials="SS" lastIdx="13" clrIdx="2"/>
  <p:cmAuthor id="10" name="Nina Salomon" initials="NS [6]" lastIdx="1" clrIdx="9"/>
  <p:cmAuthor id="4" name="JOHNSON, LATOSHA DCF" initials="JLD" lastIdx="1" clrIdx="3"/>
  <p:cmAuthor id="5" name="Nina Salomon" initials="NS" lastIdx="1" clrIdx="4"/>
  <p:cmAuthor id="6" name="Nina Salomon" initials="NS [2]" lastIdx="1"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p:restoredTop sz="94648"/>
  </p:normalViewPr>
  <p:slideViewPr>
    <p:cSldViewPr snapToGrid="0" snapToObjects="1">
      <p:cViewPr varScale="1">
        <p:scale>
          <a:sx n="96" d="100"/>
          <a:sy n="96" d="100"/>
        </p:scale>
        <p:origin x="60" y="105"/>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commentAuthors" Target="commentAuthors.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55938"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95738" y="0"/>
            <a:ext cx="3055937" cy="466725"/>
          </a:xfrm>
          <a:prstGeom prst="rect">
            <a:avLst/>
          </a:prstGeom>
        </p:spPr>
        <p:txBody>
          <a:bodyPr vert="horz" lIns="91440" tIns="45720" rIns="91440" bIns="45720" rtlCol="0"/>
          <a:lstStyle>
            <a:lvl1pPr algn="r">
              <a:defRPr sz="1200"/>
            </a:lvl1pPr>
          </a:lstStyle>
          <a:p>
            <a:fld id="{678B5890-4F3B-4F8B-ABC7-8030889D2287}" type="datetimeFigureOut">
              <a:rPr lang="en-US" smtClean="0"/>
              <a:t>4/27/2022</a:t>
            </a:fld>
            <a:endParaRPr lang="en-US"/>
          </a:p>
        </p:txBody>
      </p:sp>
      <p:sp>
        <p:nvSpPr>
          <p:cNvPr id="4" name="Slide Image Placeholder 3"/>
          <p:cNvSpPr>
            <a:spLocks noGrp="1" noRot="1" noChangeAspect="1"/>
          </p:cNvSpPr>
          <p:nvPr>
            <p:ph type="sldImg" idx="2"/>
          </p:nvPr>
        </p:nvSpPr>
        <p:spPr>
          <a:xfrm>
            <a:off x="733425" y="1163638"/>
            <a:ext cx="5586413" cy="3141662"/>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4850" y="4479925"/>
            <a:ext cx="5643563" cy="366553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375"/>
            <a:ext cx="3055938"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95738" y="8842375"/>
            <a:ext cx="3055937" cy="466725"/>
          </a:xfrm>
          <a:prstGeom prst="rect">
            <a:avLst/>
          </a:prstGeom>
        </p:spPr>
        <p:txBody>
          <a:bodyPr vert="horz" lIns="91440" tIns="45720" rIns="91440" bIns="45720" rtlCol="0" anchor="b"/>
          <a:lstStyle>
            <a:lvl1pPr algn="r">
              <a:defRPr sz="1200"/>
            </a:lvl1pPr>
          </a:lstStyle>
          <a:p>
            <a:fld id="{4B8F8010-2225-44AF-9F07-8ED8AE434179}" type="slidenum">
              <a:rPr lang="en-US" smtClean="0"/>
              <a:t>‹#›</a:t>
            </a:fld>
            <a:endParaRPr lang="en-US"/>
          </a:p>
        </p:txBody>
      </p:sp>
    </p:spTree>
    <p:extLst>
      <p:ext uri="{BB962C8B-B14F-4D97-AF65-F5344CB8AC3E}">
        <p14:creationId xmlns:p14="http://schemas.microsoft.com/office/powerpoint/2010/main" val="5835575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25F0A76-42F8-484F-93E3-BB57818C4F6B}" type="datetime1">
              <a:rPr lang="en-US" smtClean="0"/>
              <a:t>4/27/2022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CE45ACB-8A30-4C4E-8AE4-40683D19726C}" type="slidenum">
              <a:rPr lang="en-US" smtClean="0"/>
              <a:t>‹#›</a:t>
            </a:fld>
            <a:endParaRPr lang="en-US" dirty="0"/>
          </a:p>
        </p:txBody>
      </p:sp>
    </p:spTree>
    <p:extLst>
      <p:ext uri="{BB962C8B-B14F-4D97-AF65-F5344CB8AC3E}">
        <p14:creationId xmlns:p14="http://schemas.microsoft.com/office/powerpoint/2010/main" val="18824558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1FB3190-9C4A-47EE-BA28-0E32202CEDC3}" type="datetime1">
              <a:rPr lang="en-US" smtClean="0"/>
              <a:t>4/27/2022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CE45ACB-8A30-4C4E-8AE4-40683D19726C}" type="slidenum">
              <a:rPr lang="en-US" smtClean="0"/>
              <a:t>‹#›</a:t>
            </a:fld>
            <a:endParaRPr lang="en-US" dirty="0"/>
          </a:p>
        </p:txBody>
      </p:sp>
    </p:spTree>
    <p:extLst>
      <p:ext uri="{BB962C8B-B14F-4D97-AF65-F5344CB8AC3E}">
        <p14:creationId xmlns:p14="http://schemas.microsoft.com/office/powerpoint/2010/main" val="33730219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386EDFC-E378-4319-9196-5A024872820C}" type="datetime1">
              <a:rPr lang="en-US" smtClean="0"/>
              <a:t>4/27/2022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CE45ACB-8A30-4C4E-8AE4-40683D19726C}" type="slidenum">
              <a:rPr lang="en-US" smtClean="0"/>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6939111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C5A23D0-F2F1-4139-A68E-78AB808335EC}" type="datetime1">
              <a:rPr lang="en-US" smtClean="0"/>
              <a:t>4/27/2022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CE45ACB-8A30-4C4E-8AE4-40683D19726C}" type="slidenum">
              <a:rPr lang="en-US" smtClean="0"/>
              <a:t>‹#›</a:t>
            </a:fld>
            <a:endParaRPr lang="en-US" dirty="0"/>
          </a:p>
        </p:txBody>
      </p:sp>
    </p:spTree>
    <p:extLst>
      <p:ext uri="{BB962C8B-B14F-4D97-AF65-F5344CB8AC3E}">
        <p14:creationId xmlns:p14="http://schemas.microsoft.com/office/powerpoint/2010/main" val="39501682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462E6DE-1924-42B0-B7B9-3524158D3143}" type="datetime1">
              <a:rPr lang="en-US" smtClean="0"/>
              <a:t>4/27/2022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CE45ACB-8A30-4C4E-8AE4-40683D19726C}" type="slidenum">
              <a:rPr lang="en-US" smtClean="0"/>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68295990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47CBC58-2E7F-413B-8BB5-0B3AAAAB4BD7}" type="datetime1">
              <a:rPr lang="en-US" smtClean="0"/>
              <a:t>4/27/2022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CE45ACB-8A30-4C4E-8AE4-40683D19726C}" type="slidenum">
              <a:rPr lang="en-US" smtClean="0"/>
              <a:t>‹#›</a:t>
            </a:fld>
            <a:endParaRPr lang="en-US" dirty="0"/>
          </a:p>
        </p:txBody>
      </p:sp>
    </p:spTree>
    <p:extLst>
      <p:ext uri="{BB962C8B-B14F-4D97-AF65-F5344CB8AC3E}">
        <p14:creationId xmlns:p14="http://schemas.microsoft.com/office/powerpoint/2010/main" val="302943860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4FD85DD-7D51-49B7-844A-AB1FBE1A695E}" type="datetime1">
              <a:rPr lang="en-US" smtClean="0"/>
              <a:t>4/27/2022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CE45ACB-8A30-4C4E-8AE4-40683D19726C}" type="slidenum">
              <a:rPr lang="en-US" smtClean="0"/>
              <a:t>‹#›</a:t>
            </a:fld>
            <a:endParaRPr lang="en-US" dirty="0"/>
          </a:p>
        </p:txBody>
      </p:sp>
    </p:spTree>
    <p:extLst>
      <p:ext uri="{BB962C8B-B14F-4D97-AF65-F5344CB8AC3E}">
        <p14:creationId xmlns:p14="http://schemas.microsoft.com/office/powerpoint/2010/main" val="18327342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2A07E3-8D69-41A3-ACD8-00FC4EB4B123}" type="datetime1">
              <a:rPr lang="en-US" smtClean="0"/>
              <a:t>4/27/2022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CE45ACB-8A30-4C4E-8AE4-40683D19726C}" type="slidenum">
              <a:rPr lang="en-US" smtClean="0"/>
              <a:t>‹#›</a:t>
            </a:fld>
            <a:endParaRPr lang="en-US" dirty="0"/>
          </a:p>
        </p:txBody>
      </p:sp>
    </p:spTree>
    <p:extLst>
      <p:ext uri="{BB962C8B-B14F-4D97-AF65-F5344CB8AC3E}">
        <p14:creationId xmlns:p14="http://schemas.microsoft.com/office/powerpoint/2010/main" val="9294203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E3E91D9-B914-478B-845D-02ED3DAB18A8}" type="datetime1">
              <a:rPr lang="en-US" smtClean="0"/>
              <a:t>4/27/2022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CE45ACB-8A30-4C4E-8AE4-40683D19726C}" type="slidenum">
              <a:rPr lang="en-US" smtClean="0"/>
              <a:t>‹#›</a:t>
            </a:fld>
            <a:endParaRPr lang="en-US" dirty="0"/>
          </a:p>
        </p:txBody>
      </p:sp>
    </p:spTree>
    <p:extLst>
      <p:ext uri="{BB962C8B-B14F-4D97-AF65-F5344CB8AC3E}">
        <p14:creationId xmlns:p14="http://schemas.microsoft.com/office/powerpoint/2010/main" val="35467580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FA012D2-11B4-42E3-8BC2-2CEAA21F0934}" type="datetime1">
              <a:rPr lang="en-US" smtClean="0"/>
              <a:t>4/27/2022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CE45ACB-8A30-4C4E-8AE4-40683D19726C}" type="slidenum">
              <a:rPr lang="en-US" smtClean="0"/>
              <a:t>‹#›</a:t>
            </a:fld>
            <a:endParaRPr lang="en-US" dirty="0"/>
          </a:p>
        </p:txBody>
      </p:sp>
    </p:spTree>
    <p:extLst>
      <p:ext uri="{BB962C8B-B14F-4D97-AF65-F5344CB8AC3E}">
        <p14:creationId xmlns:p14="http://schemas.microsoft.com/office/powerpoint/2010/main" val="4061383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A3AF59B-79FF-4FE1-88CB-D4EDDC1EB89C}" type="datetime1">
              <a:rPr lang="en-US" smtClean="0"/>
              <a:t>4/27/2022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CE45ACB-8A30-4C4E-8AE4-40683D19726C}" type="slidenum">
              <a:rPr lang="en-US" smtClean="0"/>
              <a:t>‹#›</a:t>
            </a:fld>
            <a:endParaRPr lang="en-US" dirty="0"/>
          </a:p>
        </p:txBody>
      </p:sp>
    </p:spTree>
    <p:extLst>
      <p:ext uri="{BB962C8B-B14F-4D97-AF65-F5344CB8AC3E}">
        <p14:creationId xmlns:p14="http://schemas.microsoft.com/office/powerpoint/2010/main" val="22912833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CD07CE0-2174-4315-97CA-1E2908642025}" type="datetime1">
              <a:rPr lang="en-US" smtClean="0"/>
              <a:t>4/27/2022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CE45ACB-8A30-4C4E-8AE4-40683D19726C}" type="slidenum">
              <a:rPr lang="en-US" smtClean="0"/>
              <a:t>‹#›</a:t>
            </a:fld>
            <a:endParaRPr lang="en-US" dirty="0"/>
          </a:p>
        </p:txBody>
      </p:sp>
    </p:spTree>
    <p:extLst>
      <p:ext uri="{BB962C8B-B14F-4D97-AF65-F5344CB8AC3E}">
        <p14:creationId xmlns:p14="http://schemas.microsoft.com/office/powerpoint/2010/main" val="2494043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BF1D752-4CBB-4755-8F52-4A4BB67F3507}" type="datetime1">
              <a:rPr lang="en-US" smtClean="0"/>
              <a:t>4/27/2022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CE45ACB-8A30-4C4E-8AE4-40683D19726C}" type="slidenum">
              <a:rPr lang="en-US" smtClean="0"/>
              <a:t>‹#›</a:t>
            </a:fld>
            <a:endParaRPr lang="en-US" dirty="0"/>
          </a:p>
        </p:txBody>
      </p:sp>
    </p:spTree>
    <p:extLst>
      <p:ext uri="{BB962C8B-B14F-4D97-AF65-F5344CB8AC3E}">
        <p14:creationId xmlns:p14="http://schemas.microsoft.com/office/powerpoint/2010/main" val="9033812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747761-C478-4632-8527-09FDC815B8D2}" type="datetime1">
              <a:rPr lang="en-US" smtClean="0"/>
              <a:t>4/27/2022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CE45ACB-8A30-4C4E-8AE4-40683D19726C}" type="slidenum">
              <a:rPr lang="en-US" smtClean="0"/>
              <a:t>‹#›</a:t>
            </a:fld>
            <a:endParaRPr lang="en-US" dirty="0"/>
          </a:p>
        </p:txBody>
      </p:sp>
    </p:spTree>
    <p:extLst>
      <p:ext uri="{BB962C8B-B14F-4D97-AF65-F5344CB8AC3E}">
        <p14:creationId xmlns:p14="http://schemas.microsoft.com/office/powerpoint/2010/main" val="25591273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BB75E06-258B-4F8F-AE4C-0C8B1FC4F90A}" type="datetime1">
              <a:rPr lang="en-US" smtClean="0"/>
              <a:t>4/27/2022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CE45ACB-8A30-4C4E-8AE4-40683D19726C}" type="slidenum">
              <a:rPr lang="en-US" smtClean="0"/>
              <a:t>‹#›</a:t>
            </a:fld>
            <a:endParaRPr lang="en-US" dirty="0"/>
          </a:p>
        </p:txBody>
      </p:sp>
    </p:spTree>
    <p:extLst>
      <p:ext uri="{BB962C8B-B14F-4D97-AF65-F5344CB8AC3E}">
        <p14:creationId xmlns:p14="http://schemas.microsoft.com/office/powerpoint/2010/main" val="38423695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2D85ACB-6F2E-4EDE-A430-791BA27C88DA}" type="datetime1">
              <a:rPr lang="en-US" smtClean="0"/>
              <a:t>4/27/2022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CE45ACB-8A30-4C4E-8AE4-40683D19726C}" type="slidenum">
              <a:rPr lang="en-US" smtClean="0"/>
              <a:t>‹#›</a:t>
            </a:fld>
            <a:endParaRPr lang="en-US" dirty="0"/>
          </a:p>
        </p:txBody>
      </p:sp>
    </p:spTree>
    <p:extLst>
      <p:ext uri="{BB962C8B-B14F-4D97-AF65-F5344CB8AC3E}">
        <p14:creationId xmlns:p14="http://schemas.microsoft.com/office/powerpoint/2010/main" val="38987901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E79A441-96FA-4CE4-858F-AD2AC9080BB9}" type="datetime1">
              <a:rPr lang="en-US" smtClean="0"/>
              <a:t>4/27/2022</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7CE45ACB-8A30-4C4E-8AE4-40683D19726C}" type="slidenum">
              <a:rPr lang="en-US" smtClean="0"/>
              <a:t>‹#›</a:t>
            </a:fld>
            <a:endParaRPr lang="en-US" dirty="0"/>
          </a:p>
        </p:txBody>
      </p:sp>
    </p:spTree>
    <p:extLst>
      <p:ext uri="{BB962C8B-B14F-4D97-AF65-F5344CB8AC3E}">
        <p14:creationId xmlns:p14="http://schemas.microsoft.com/office/powerpoint/2010/main" val="91920225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hf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hyperlink" Target="https://www.ctyouthservices.org/Customer-Content/WWW/CMS/files/YSB_Statute.pdf"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hyperlink" Target="https://www.ctyouthservices.org/Diversion/Important-Documents/Truancy-Defiance-of-School-Rules-Referrals/"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ctyouthservices.org/Customer-Content/WWW/CMS/files/FWSN_Referral_for_YSB_3.10.2020.pdf" TargetMode="External"/><Relationship Id="rId2" Type="http://schemas.openxmlformats.org/officeDocument/2006/relationships/hyperlink" Target="https://www.ctyouthservices.org/Customer-Content/WWW/CMS/files/Youth_Service_Bureau_Referral_for_Truancy_and_Defiance_of_School_Rules_Form.pdf"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portal.ct.gov/-/media/SDE/Truancy/TruancyInterventionCatalog_FINAL.pdf?la=en" TargetMode="External"/><Relationship Id="rId2" Type="http://schemas.openxmlformats.org/officeDocument/2006/relationships/hyperlink" Target="https://www.cga.ct.gov/2016/ACT/pa/2016PA-00147-R00HB-05642-PA.htm"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www.ctyouthservices.org/" TargetMode="Externa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2ED106-DA5B-475C-873C-4920FFF7977C}"/>
              </a:ext>
            </a:extLst>
          </p:cNvPr>
          <p:cNvSpPr>
            <a:spLocks noGrp="1"/>
          </p:cNvSpPr>
          <p:nvPr>
            <p:ph type="title"/>
          </p:nvPr>
        </p:nvSpPr>
        <p:spPr>
          <a:xfrm>
            <a:off x="986092" y="1298369"/>
            <a:ext cx="8596668" cy="4130842"/>
          </a:xfrm>
        </p:spPr>
        <p:txBody>
          <a:bodyPr>
            <a:normAutofit fontScale="90000"/>
          </a:bodyPr>
          <a:lstStyle/>
          <a:p>
            <a:pPr algn="ctr"/>
            <a:br>
              <a:rPr lang="en-US" dirty="0"/>
            </a:br>
            <a:r>
              <a:rPr lang="en-US" dirty="0"/>
              <a:t>Juvenile Justice Policy And Data Board: Community Based Interventions Subcommittee</a:t>
            </a:r>
            <a:br>
              <a:rPr lang="en-US" dirty="0"/>
            </a:br>
            <a:br>
              <a:rPr lang="en-US" dirty="0"/>
            </a:br>
            <a:r>
              <a:rPr lang="en-US" sz="3100" dirty="0"/>
              <a:t>“Status Offense changes, Juvenile Justice Reform and Its Impact on Youth Serving Agencies”</a:t>
            </a:r>
            <a:br>
              <a:rPr lang="en-US" dirty="0"/>
            </a:br>
            <a:br>
              <a:rPr lang="en-US" dirty="0"/>
            </a:br>
            <a:r>
              <a:rPr lang="en-US" sz="2400" dirty="0"/>
              <a:t>April 28, 2022</a:t>
            </a:r>
          </a:p>
        </p:txBody>
      </p:sp>
      <p:sp>
        <p:nvSpPr>
          <p:cNvPr id="4" name="Slide Number Placeholder 3">
            <a:extLst>
              <a:ext uri="{FF2B5EF4-FFF2-40B4-BE49-F238E27FC236}">
                <a16:creationId xmlns:a16="http://schemas.microsoft.com/office/drawing/2014/main" id="{38A5F756-E813-4FA2-B56E-394C75457CC6}"/>
              </a:ext>
            </a:extLst>
          </p:cNvPr>
          <p:cNvSpPr>
            <a:spLocks noGrp="1"/>
          </p:cNvSpPr>
          <p:nvPr>
            <p:ph type="sldNum" sz="quarter" idx="12"/>
          </p:nvPr>
        </p:nvSpPr>
        <p:spPr/>
        <p:txBody>
          <a:bodyPr/>
          <a:lstStyle/>
          <a:p>
            <a:fld id="{7CE45ACB-8A30-4C4E-8AE4-40683D19726C}" type="slidenum">
              <a:rPr lang="en-US" smtClean="0"/>
              <a:t>1</a:t>
            </a:fld>
            <a:endParaRPr lang="en-US" dirty="0"/>
          </a:p>
        </p:txBody>
      </p:sp>
    </p:spTree>
    <p:extLst>
      <p:ext uri="{BB962C8B-B14F-4D97-AF65-F5344CB8AC3E}">
        <p14:creationId xmlns:p14="http://schemas.microsoft.com/office/powerpoint/2010/main" val="10958840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463139"/>
            <a:ext cx="8596668" cy="878300"/>
          </a:xfrm>
        </p:spPr>
        <p:txBody>
          <a:bodyPr/>
          <a:lstStyle/>
          <a:p>
            <a:pPr algn="ctr"/>
            <a:r>
              <a:rPr lang="en-US">
                <a:latin typeface="Arial" panose="020B0604020202020204" pitchFamily="34" charset="0"/>
                <a:cs typeface="Arial" panose="020B0604020202020204" pitchFamily="34" charset="0"/>
              </a:rPr>
              <a:t>About the Youth </a:t>
            </a:r>
            <a:r>
              <a:rPr lang="en-US" dirty="0">
                <a:latin typeface="Arial" panose="020B0604020202020204" pitchFamily="34" charset="0"/>
                <a:cs typeface="Arial" panose="020B0604020202020204" pitchFamily="34" charset="0"/>
              </a:rPr>
              <a:t>Service Bureaus (YSBs)</a:t>
            </a:r>
          </a:p>
        </p:txBody>
      </p:sp>
      <p:sp>
        <p:nvSpPr>
          <p:cNvPr id="3" name="Content Placeholder 2"/>
          <p:cNvSpPr>
            <a:spLocks noGrp="1"/>
          </p:cNvSpPr>
          <p:nvPr>
            <p:ph idx="1"/>
          </p:nvPr>
        </p:nvSpPr>
        <p:spPr>
          <a:xfrm>
            <a:off x="932576" y="1582366"/>
            <a:ext cx="8341426" cy="4835524"/>
          </a:xfrm>
        </p:spPr>
        <p:txBody>
          <a:bodyPr>
            <a:normAutofit/>
          </a:bodyPr>
          <a:lstStyle/>
          <a:p>
            <a:r>
              <a:rPr lang="en-US" sz="2400" dirty="0">
                <a:latin typeface="Arial" panose="020B0604020202020204" pitchFamily="34" charset="0"/>
                <a:ea typeface="Avenir Next" charset="0"/>
                <a:cs typeface="Arial" panose="020B0604020202020204" pitchFamily="34" charset="0"/>
              </a:rPr>
              <a:t>103 YSBs receive funding serving 142 communities (out of 169 towns in CT)</a:t>
            </a:r>
          </a:p>
          <a:p>
            <a:r>
              <a:rPr lang="en-US" sz="2400" dirty="0">
                <a:latin typeface="Arial" panose="020B0604020202020204" pitchFamily="34" charset="0"/>
                <a:ea typeface="Avenir Next" charset="0"/>
                <a:cs typeface="Arial" panose="020B0604020202020204" pitchFamily="34" charset="0"/>
              </a:rPr>
              <a:t>Codified in </a:t>
            </a:r>
            <a:r>
              <a:rPr lang="en-US" sz="2400" dirty="0">
                <a:latin typeface="Arial" panose="020B0604020202020204" pitchFamily="34" charset="0"/>
                <a:ea typeface="Avenir Next" charset="0"/>
                <a:cs typeface="Arial" panose="020B0604020202020204" pitchFamily="34" charset="0"/>
                <a:hlinkClick r:id="rId2"/>
              </a:rPr>
              <a:t>statute</a:t>
            </a:r>
            <a:r>
              <a:rPr lang="en-US" sz="2400" dirty="0">
                <a:latin typeface="Arial" panose="020B0604020202020204" pitchFamily="34" charset="0"/>
                <a:ea typeface="Avenir Next" charset="0"/>
                <a:cs typeface="Arial" panose="020B0604020202020204" pitchFamily="34" charset="0"/>
              </a:rPr>
              <a:t> through Public Act No. 75-487</a:t>
            </a:r>
          </a:p>
          <a:p>
            <a:r>
              <a:rPr lang="en-US" sz="2400" dirty="0">
                <a:latin typeface="Arial" panose="020B0604020202020204" pitchFamily="34" charset="0"/>
                <a:ea typeface="Avenir Next" charset="0"/>
                <a:cs typeface="Arial" panose="020B0604020202020204" pitchFamily="34" charset="0"/>
              </a:rPr>
              <a:t>CGS 10-19m</a:t>
            </a:r>
          </a:p>
          <a:p>
            <a:r>
              <a:rPr lang="en-US" sz="2400" dirty="0">
                <a:effectLst/>
                <a:latin typeface="Arial" panose="020B0604020202020204" pitchFamily="34" charset="0"/>
                <a:ea typeface="Times New Roman" panose="02020603050405020304" pitchFamily="18" charset="0"/>
                <a:cs typeface="Arial" panose="020B0604020202020204" pitchFamily="34" charset="0"/>
              </a:rPr>
              <a:t>A youth service bureau shall be the “coordinating unit of community-based services”</a:t>
            </a:r>
          </a:p>
          <a:p>
            <a:r>
              <a:rPr lang="en-US" sz="2400" dirty="0">
                <a:latin typeface="Arial" panose="020B0604020202020204" pitchFamily="34" charset="0"/>
                <a:ea typeface="Times New Roman" panose="02020603050405020304" pitchFamily="18" charset="0"/>
                <a:cs typeface="Arial" panose="020B0604020202020204" pitchFamily="34" charset="0"/>
              </a:rPr>
              <a:t>Previously supported by CT SDE, assumed by CT DCF in FY19</a:t>
            </a:r>
            <a:endParaRPr lang="en-US" sz="2400" dirty="0">
              <a:effectLst/>
              <a:latin typeface="Arial" panose="020B0604020202020204" pitchFamily="34" charset="0"/>
              <a:ea typeface="Times New Roman" panose="02020603050405020304" pitchFamily="18" charset="0"/>
              <a:cs typeface="Arial" panose="020B0604020202020204" pitchFamily="34" charset="0"/>
            </a:endParaRPr>
          </a:p>
        </p:txBody>
      </p:sp>
      <p:sp>
        <p:nvSpPr>
          <p:cNvPr id="4" name="Slide Number Placeholder 3">
            <a:extLst>
              <a:ext uri="{FF2B5EF4-FFF2-40B4-BE49-F238E27FC236}">
                <a16:creationId xmlns:a16="http://schemas.microsoft.com/office/drawing/2014/main" id="{3CE2C5C4-0C69-45FD-B1C7-B6C23C5FC020}"/>
              </a:ext>
            </a:extLst>
          </p:cNvPr>
          <p:cNvSpPr>
            <a:spLocks noGrp="1"/>
          </p:cNvSpPr>
          <p:nvPr>
            <p:ph type="sldNum" sz="quarter" idx="12"/>
          </p:nvPr>
        </p:nvSpPr>
        <p:spPr/>
        <p:txBody>
          <a:bodyPr/>
          <a:lstStyle/>
          <a:p>
            <a:fld id="{7CE45ACB-8A30-4C4E-8AE4-40683D19726C}" type="slidenum">
              <a:rPr lang="en-US" smtClean="0"/>
              <a:t>10</a:t>
            </a:fld>
            <a:endParaRPr lang="en-US" dirty="0"/>
          </a:p>
        </p:txBody>
      </p:sp>
    </p:spTree>
    <p:extLst>
      <p:ext uri="{BB962C8B-B14F-4D97-AF65-F5344CB8AC3E}">
        <p14:creationId xmlns:p14="http://schemas.microsoft.com/office/powerpoint/2010/main" val="12319491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359ABC-22CB-4CA8-A0D2-EC548A7283D9}"/>
              </a:ext>
            </a:extLst>
          </p:cNvPr>
          <p:cNvSpPr>
            <a:spLocks noGrp="1"/>
          </p:cNvSpPr>
          <p:nvPr>
            <p:ph type="title"/>
          </p:nvPr>
        </p:nvSpPr>
        <p:spPr>
          <a:xfrm>
            <a:off x="677334" y="609600"/>
            <a:ext cx="8596668" cy="930442"/>
          </a:xfrm>
        </p:spPr>
        <p:txBody>
          <a:bodyPr/>
          <a:lstStyle/>
          <a:p>
            <a:pPr algn="ctr"/>
            <a:r>
              <a:rPr lang="en-US" dirty="0">
                <a:latin typeface="Arial" panose="020B0604020202020204" pitchFamily="34" charset="0"/>
                <a:cs typeface="Arial" panose="020B0604020202020204" pitchFamily="34" charset="0"/>
              </a:rPr>
              <a:t>About the YSBs</a:t>
            </a:r>
          </a:p>
        </p:txBody>
      </p:sp>
      <p:sp>
        <p:nvSpPr>
          <p:cNvPr id="3" name="Content Placeholder 2">
            <a:extLst>
              <a:ext uri="{FF2B5EF4-FFF2-40B4-BE49-F238E27FC236}">
                <a16:creationId xmlns:a16="http://schemas.microsoft.com/office/drawing/2014/main" id="{2ABD748B-3D39-481B-85C7-34D74DE08227}"/>
              </a:ext>
            </a:extLst>
          </p:cNvPr>
          <p:cNvSpPr>
            <a:spLocks noGrp="1"/>
          </p:cNvSpPr>
          <p:nvPr>
            <p:ph idx="1"/>
          </p:nvPr>
        </p:nvSpPr>
        <p:spPr>
          <a:xfrm>
            <a:off x="677334" y="1660125"/>
            <a:ext cx="8596668" cy="4381238"/>
          </a:xfrm>
        </p:spPr>
        <p:txBody>
          <a:bodyPr>
            <a:normAutofit/>
          </a:bodyPr>
          <a:lstStyle/>
          <a:p>
            <a:r>
              <a:rPr lang="en-US" sz="2400" dirty="0">
                <a:solidFill>
                  <a:schemeClr val="bg2">
                    <a:lumMod val="25000"/>
                  </a:schemeClr>
                </a:solidFill>
                <a:latin typeface="Arial" panose="020B0604020202020204" pitchFamily="34" charset="0"/>
                <a:cs typeface="Arial" panose="020B0604020202020204" pitchFamily="34" charset="0"/>
              </a:rPr>
              <a:t>Birth to age 18 years</a:t>
            </a:r>
          </a:p>
          <a:p>
            <a:r>
              <a:rPr lang="en-US" sz="2400" dirty="0">
                <a:solidFill>
                  <a:schemeClr val="bg2">
                    <a:lumMod val="25000"/>
                  </a:schemeClr>
                </a:solidFill>
                <a:latin typeface="Arial" panose="020B0604020202020204" pitchFamily="34" charset="0"/>
                <a:cs typeface="Arial" panose="020B0604020202020204" pitchFamily="34" charset="0"/>
              </a:rPr>
              <a:t>Coordination and implementation of services:</a:t>
            </a:r>
          </a:p>
          <a:p>
            <a:pPr lvl="1"/>
            <a:r>
              <a:rPr lang="en-US" sz="2400" dirty="0">
                <a:solidFill>
                  <a:schemeClr val="bg2">
                    <a:lumMod val="25000"/>
                  </a:schemeClr>
                </a:solidFill>
                <a:latin typeface="Arial" panose="020B0604020202020204" pitchFamily="34" charset="0"/>
                <a:cs typeface="Arial" panose="020B0604020202020204" pitchFamily="34" charset="0"/>
              </a:rPr>
              <a:t>Prevention and Intervention programs for:		</a:t>
            </a:r>
          </a:p>
          <a:p>
            <a:pPr lvl="2"/>
            <a:r>
              <a:rPr lang="en-US" sz="2400" dirty="0">
                <a:solidFill>
                  <a:schemeClr val="bg2">
                    <a:lumMod val="25000"/>
                  </a:schemeClr>
                </a:solidFill>
                <a:latin typeface="Arial" panose="020B0604020202020204" pitchFamily="34" charset="0"/>
                <a:cs typeface="Arial" panose="020B0604020202020204" pitchFamily="34" charset="0"/>
              </a:rPr>
              <a:t>“Delinquent, predelinquent, pregnant, parenting and troubled youth”</a:t>
            </a:r>
          </a:p>
          <a:p>
            <a:pPr marL="228600" marR="0" lvl="0" indent="-228600" algn="l" defTabSz="914400" rtl="0" eaLnBrk="1" fontAlgn="auto" latinLnBrk="0" hangingPunct="1">
              <a:lnSpc>
                <a:spcPct val="90000"/>
              </a:lnSpc>
              <a:spcBef>
                <a:spcPts val="1000"/>
              </a:spcBef>
              <a:spcAft>
                <a:spcPts val="0"/>
              </a:spcAft>
              <a:buClrTx/>
              <a:buSzTx/>
              <a:buFont typeface="Arial"/>
              <a:buChar char="•"/>
              <a:tabLst/>
              <a:defRPr/>
            </a:pPr>
            <a:r>
              <a:rPr lang="en-US" sz="2400" dirty="0">
                <a:solidFill>
                  <a:schemeClr val="bg2">
                    <a:lumMod val="25000"/>
                  </a:schemeClr>
                </a:solidFill>
                <a:latin typeface="Arial" panose="020B0604020202020204" pitchFamily="34" charset="0"/>
                <a:cs typeface="Arial" panose="020B0604020202020204" pitchFamily="34" charset="0"/>
              </a:rPr>
              <a:t>Continuum of prevention and intervention services </a:t>
            </a:r>
          </a:p>
          <a:p>
            <a:pPr marL="228600" marR="0" lvl="0" indent="-228600" algn="l" defTabSz="914400" rtl="0" eaLnBrk="1" fontAlgn="auto" latinLnBrk="0" hangingPunct="1">
              <a:lnSpc>
                <a:spcPct val="90000"/>
              </a:lnSpc>
              <a:spcBef>
                <a:spcPts val="1000"/>
              </a:spcBef>
              <a:spcAft>
                <a:spcPts val="0"/>
              </a:spcAft>
              <a:buClrTx/>
              <a:buSzTx/>
              <a:buFont typeface="Arial"/>
              <a:buChar char="•"/>
              <a:tabLst/>
              <a:defRPr/>
            </a:pPr>
            <a:r>
              <a:rPr kumimoji="0" lang="en-US" sz="2400" b="0" i="0" u="none" strike="noStrike" kern="1200" cap="none" spc="0" normalizeH="0" baseline="0" noProof="0" dirty="0">
                <a:ln>
                  <a:noFill/>
                </a:ln>
                <a:solidFill>
                  <a:schemeClr val="bg2">
                    <a:lumMod val="25000"/>
                  </a:schemeClr>
                </a:solidFill>
                <a:effectLst/>
                <a:uLnTx/>
                <a:uFillTx/>
                <a:latin typeface="Arial" panose="020B0604020202020204" pitchFamily="34" charset="0"/>
                <a:cs typeface="Arial" panose="020B0604020202020204" pitchFamily="34" charset="0"/>
              </a:rPr>
              <a:t>Referral sources: police, schools, community </a:t>
            </a:r>
            <a:r>
              <a:rPr lang="en-US" sz="2400" dirty="0">
                <a:solidFill>
                  <a:schemeClr val="bg2">
                    <a:lumMod val="25000"/>
                  </a:schemeClr>
                </a:solidFill>
                <a:latin typeface="Arial" panose="020B0604020202020204" pitchFamily="34" charset="0"/>
                <a:cs typeface="Arial" panose="020B0604020202020204" pitchFamily="34" charset="0"/>
              </a:rPr>
              <a:t>a</a:t>
            </a:r>
            <a:r>
              <a:rPr kumimoji="0" lang="en-US" sz="2400" b="0" i="0" u="none" strike="noStrike" kern="1200" cap="none" spc="0" normalizeH="0" baseline="0" noProof="0" dirty="0" err="1">
                <a:ln>
                  <a:noFill/>
                </a:ln>
                <a:solidFill>
                  <a:schemeClr val="bg2">
                    <a:lumMod val="25000"/>
                  </a:schemeClr>
                </a:solidFill>
                <a:effectLst/>
                <a:uLnTx/>
                <a:uFillTx/>
                <a:latin typeface="Arial" panose="020B0604020202020204" pitchFamily="34" charset="0"/>
                <a:cs typeface="Arial" panose="020B0604020202020204" pitchFamily="34" charset="0"/>
              </a:rPr>
              <a:t>gencies</a:t>
            </a:r>
            <a:r>
              <a:rPr kumimoji="0" lang="en-US" sz="2400" b="0" i="0" u="none" strike="noStrike" kern="1200" cap="none" spc="0" normalizeH="0" baseline="0" noProof="0" dirty="0">
                <a:ln>
                  <a:noFill/>
                </a:ln>
                <a:solidFill>
                  <a:schemeClr val="bg2">
                    <a:lumMod val="25000"/>
                  </a:schemeClr>
                </a:solidFill>
                <a:effectLst/>
                <a:uLnTx/>
                <a:uFillTx/>
                <a:latin typeface="Arial" panose="020B0604020202020204" pitchFamily="34" charset="0"/>
                <a:cs typeface="Arial" panose="020B0604020202020204" pitchFamily="34" charset="0"/>
              </a:rPr>
              <a:t>, parents, self referral</a:t>
            </a:r>
          </a:p>
          <a:p>
            <a:pPr marL="457200" lvl="1" indent="0">
              <a:spcBef>
                <a:spcPts val="1000"/>
              </a:spcBef>
              <a:buNone/>
              <a:defRPr/>
            </a:pPr>
            <a:endParaRPr lang="en-US" sz="2400" dirty="0">
              <a:solidFill>
                <a:prstClr val="black"/>
              </a:solidFill>
              <a:latin typeface="Calibri" panose="020F0502020204030204"/>
            </a:endParaRPr>
          </a:p>
          <a:p>
            <a:pPr marL="457200" lvl="1" indent="0">
              <a:spcBef>
                <a:spcPts val="1000"/>
              </a:spcBef>
              <a:buNone/>
              <a:defRPr/>
            </a:pPr>
            <a:endParaRPr kumimoji="0" lang="en-US"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914400" lvl="2" indent="0">
              <a:buNone/>
            </a:pPr>
            <a:endParaRPr lang="en-US" dirty="0"/>
          </a:p>
        </p:txBody>
      </p:sp>
      <p:sp>
        <p:nvSpPr>
          <p:cNvPr id="4" name="Slide Number Placeholder 3">
            <a:extLst>
              <a:ext uri="{FF2B5EF4-FFF2-40B4-BE49-F238E27FC236}">
                <a16:creationId xmlns:a16="http://schemas.microsoft.com/office/drawing/2014/main" id="{84EC747D-D73C-41DF-994D-34F180F65EDD}"/>
              </a:ext>
            </a:extLst>
          </p:cNvPr>
          <p:cNvSpPr>
            <a:spLocks noGrp="1"/>
          </p:cNvSpPr>
          <p:nvPr>
            <p:ph type="sldNum" sz="quarter" idx="12"/>
          </p:nvPr>
        </p:nvSpPr>
        <p:spPr/>
        <p:txBody>
          <a:bodyPr/>
          <a:lstStyle/>
          <a:p>
            <a:fld id="{7CE45ACB-8A30-4C4E-8AE4-40683D19726C}" type="slidenum">
              <a:rPr lang="en-US" smtClean="0"/>
              <a:t>11</a:t>
            </a:fld>
            <a:endParaRPr lang="en-US" dirty="0"/>
          </a:p>
        </p:txBody>
      </p:sp>
    </p:spTree>
    <p:extLst>
      <p:ext uri="{BB962C8B-B14F-4D97-AF65-F5344CB8AC3E}">
        <p14:creationId xmlns:p14="http://schemas.microsoft.com/office/powerpoint/2010/main" val="9767729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883747-B0FB-462A-9366-981A984949A7}"/>
              </a:ext>
            </a:extLst>
          </p:cNvPr>
          <p:cNvSpPr>
            <a:spLocks noGrp="1"/>
          </p:cNvSpPr>
          <p:nvPr>
            <p:ph type="title"/>
          </p:nvPr>
        </p:nvSpPr>
        <p:spPr/>
        <p:txBody>
          <a:bodyPr/>
          <a:lstStyle/>
          <a:p>
            <a:pPr algn="ctr"/>
            <a:r>
              <a:rPr lang="en-US" dirty="0"/>
              <a:t>YSBs, continued</a:t>
            </a:r>
          </a:p>
        </p:txBody>
      </p:sp>
      <p:sp>
        <p:nvSpPr>
          <p:cNvPr id="3" name="Content Placeholder 2">
            <a:extLst>
              <a:ext uri="{FF2B5EF4-FFF2-40B4-BE49-F238E27FC236}">
                <a16:creationId xmlns:a16="http://schemas.microsoft.com/office/drawing/2014/main" id="{7F76BC37-DEA8-4816-8326-E9367FCA4598}"/>
              </a:ext>
            </a:extLst>
          </p:cNvPr>
          <p:cNvSpPr>
            <a:spLocks noGrp="1"/>
          </p:cNvSpPr>
          <p:nvPr>
            <p:ph idx="1"/>
          </p:nvPr>
        </p:nvSpPr>
        <p:spPr/>
        <p:txBody>
          <a:bodyPr/>
          <a:lstStyle/>
          <a:p>
            <a:r>
              <a:rPr lang="en-US" sz="2400" dirty="0"/>
              <a:t>Statute states:</a:t>
            </a:r>
          </a:p>
          <a:p>
            <a:pPr lvl="1"/>
            <a:r>
              <a:rPr lang="en-US" sz="2000" dirty="0"/>
              <a:t>“a YSB shall be responsible for development and maintenance, either directly, or contractually or by referral, of services that respond to”:</a:t>
            </a:r>
          </a:p>
          <a:p>
            <a:pPr lvl="2"/>
            <a:r>
              <a:rPr lang="en-US" sz="1800" dirty="0"/>
              <a:t>“Youth who are, or potentially could be, in contact with the justice system”</a:t>
            </a:r>
          </a:p>
          <a:p>
            <a:pPr lvl="2"/>
            <a:r>
              <a:rPr lang="en-US" sz="1800" dirty="0"/>
              <a:t>“Youth who manifest behavior which is potentially detrimental to themselves”</a:t>
            </a:r>
          </a:p>
        </p:txBody>
      </p:sp>
      <p:sp>
        <p:nvSpPr>
          <p:cNvPr id="4" name="Slide Number Placeholder 3">
            <a:extLst>
              <a:ext uri="{FF2B5EF4-FFF2-40B4-BE49-F238E27FC236}">
                <a16:creationId xmlns:a16="http://schemas.microsoft.com/office/drawing/2014/main" id="{AA7AA8DA-5CC8-4A21-915B-BEFCBDAD62E5}"/>
              </a:ext>
            </a:extLst>
          </p:cNvPr>
          <p:cNvSpPr>
            <a:spLocks noGrp="1"/>
          </p:cNvSpPr>
          <p:nvPr>
            <p:ph type="sldNum" sz="quarter" idx="12"/>
          </p:nvPr>
        </p:nvSpPr>
        <p:spPr/>
        <p:txBody>
          <a:bodyPr/>
          <a:lstStyle/>
          <a:p>
            <a:fld id="{7CE45ACB-8A30-4C4E-8AE4-40683D19726C}" type="slidenum">
              <a:rPr lang="en-US" smtClean="0"/>
              <a:t>12</a:t>
            </a:fld>
            <a:endParaRPr lang="en-US" dirty="0"/>
          </a:p>
        </p:txBody>
      </p:sp>
    </p:spTree>
    <p:extLst>
      <p:ext uri="{BB962C8B-B14F-4D97-AF65-F5344CB8AC3E}">
        <p14:creationId xmlns:p14="http://schemas.microsoft.com/office/powerpoint/2010/main" val="39139886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C49EC8-49A2-4FEA-BA83-248D80B4559F}"/>
              </a:ext>
            </a:extLst>
          </p:cNvPr>
          <p:cNvSpPr>
            <a:spLocks noGrp="1"/>
          </p:cNvSpPr>
          <p:nvPr>
            <p:ph type="title"/>
          </p:nvPr>
        </p:nvSpPr>
        <p:spPr/>
        <p:txBody>
          <a:bodyPr/>
          <a:lstStyle/>
          <a:p>
            <a:pPr algn="ctr"/>
            <a:r>
              <a:rPr lang="en-US" dirty="0"/>
              <a:t>YSBs, continued</a:t>
            </a:r>
          </a:p>
        </p:txBody>
      </p:sp>
      <p:sp>
        <p:nvSpPr>
          <p:cNvPr id="10" name="Content Placeholder 9">
            <a:extLst>
              <a:ext uri="{FF2B5EF4-FFF2-40B4-BE49-F238E27FC236}">
                <a16:creationId xmlns:a16="http://schemas.microsoft.com/office/drawing/2014/main" id="{12B411AD-7ABA-48F4-A4A4-63EB840F37C6}"/>
              </a:ext>
            </a:extLst>
          </p:cNvPr>
          <p:cNvSpPr>
            <a:spLocks noGrp="1"/>
          </p:cNvSpPr>
          <p:nvPr>
            <p:ph idx="1"/>
          </p:nvPr>
        </p:nvSpPr>
        <p:spPr/>
        <p:txBody>
          <a:bodyPr/>
          <a:lstStyle/>
          <a:p>
            <a:r>
              <a:rPr lang="en-US" dirty="0"/>
              <a:t>All YSBs vary in program offerings</a:t>
            </a:r>
          </a:p>
          <a:p>
            <a:r>
              <a:rPr lang="en-US" dirty="0"/>
              <a:t>Some YSBs offer mental health services, while others do not directly provide those services</a:t>
            </a:r>
          </a:p>
          <a:p>
            <a:r>
              <a:rPr lang="en-US" dirty="0"/>
              <a:t>Each YSB is required to determine the needs of their own community and then plan programming and services accordingly</a:t>
            </a:r>
          </a:p>
          <a:p>
            <a:r>
              <a:rPr lang="en-US" dirty="0"/>
              <a:t>If a YSB does not provide a program or service, their role is to know where that program or service can be accessed and help to refer youth and their families to that service</a:t>
            </a:r>
          </a:p>
          <a:p>
            <a:r>
              <a:rPr lang="en-US" dirty="0"/>
              <a:t>Each YSB must have an Advisory Board per state statute that helps with oversight and policy </a:t>
            </a:r>
          </a:p>
        </p:txBody>
      </p:sp>
      <p:sp>
        <p:nvSpPr>
          <p:cNvPr id="5" name="Slide Number Placeholder 4">
            <a:extLst>
              <a:ext uri="{FF2B5EF4-FFF2-40B4-BE49-F238E27FC236}">
                <a16:creationId xmlns:a16="http://schemas.microsoft.com/office/drawing/2014/main" id="{094ED929-AF37-43C1-AA99-B86488DEE13B}"/>
              </a:ext>
            </a:extLst>
          </p:cNvPr>
          <p:cNvSpPr>
            <a:spLocks noGrp="1"/>
          </p:cNvSpPr>
          <p:nvPr>
            <p:ph type="sldNum" sz="quarter" idx="12"/>
          </p:nvPr>
        </p:nvSpPr>
        <p:spPr/>
        <p:txBody>
          <a:bodyPr/>
          <a:lstStyle/>
          <a:p>
            <a:fld id="{7CE45ACB-8A30-4C4E-8AE4-40683D19726C}" type="slidenum">
              <a:rPr lang="en-US" smtClean="0"/>
              <a:t>13</a:t>
            </a:fld>
            <a:endParaRPr lang="en-US" dirty="0"/>
          </a:p>
        </p:txBody>
      </p:sp>
    </p:spTree>
    <p:extLst>
      <p:ext uri="{BB962C8B-B14F-4D97-AF65-F5344CB8AC3E}">
        <p14:creationId xmlns:p14="http://schemas.microsoft.com/office/powerpoint/2010/main" val="33661897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9B9DA20-59D8-4E5C-9ED4-602F4FAD7959}"/>
              </a:ext>
            </a:extLst>
          </p:cNvPr>
          <p:cNvSpPr>
            <a:spLocks noGrp="1"/>
          </p:cNvSpPr>
          <p:nvPr>
            <p:ph type="title"/>
          </p:nvPr>
        </p:nvSpPr>
        <p:spPr>
          <a:xfrm>
            <a:off x="563035" y="609600"/>
            <a:ext cx="8596668" cy="1320800"/>
          </a:xfrm>
        </p:spPr>
        <p:txBody>
          <a:bodyPr>
            <a:normAutofit fontScale="90000"/>
          </a:bodyPr>
          <a:lstStyle/>
          <a:p>
            <a:pPr algn="ctr"/>
            <a:r>
              <a:rPr lang="en-US" dirty="0">
                <a:latin typeface="Arial" panose="020B0604020202020204" pitchFamily="34" charset="0"/>
                <a:cs typeface="Arial" panose="020B0604020202020204" pitchFamily="34" charset="0"/>
              </a:rPr>
              <a:t>Services Offered by YSBs</a:t>
            </a:r>
            <a:br>
              <a:rPr lang="en-US" dirty="0">
                <a:latin typeface="Arial" panose="020B0604020202020204" pitchFamily="34" charset="0"/>
                <a:cs typeface="Arial" panose="020B0604020202020204" pitchFamily="34" charset="0"/>
              </a:rPr>
            </a:br>
            <a:br>
              <a:rPr lang="en-US" dirty="0">
                <a:latin typeface="Arial" panose="020B0604020202020204" pitchFamily="34" charset="0"/>
                <a:cs typeface="Arial" panose="020B0604020202020204" pitchFamily="34" charset="0"/>
              </a:rPr>
            </a:br>
            <a:r>
              <a:rPr lang="en-US" sz="2700" b="1" dirty="0">
                <a:latin typeface="Arial" panose="020B0604020202020204" pitchFamily="34" charset="0"/>
                <a:cs typeface="Arial" panose="020B0604020202020204" pitchFamily="34" charset="0"/>
              </a:rPr>
              <a:t>% of YSBs reporting services offered directly or indirectly</a:t>
            </a:r>
            <a:br>
              <a:rPr lang="en-US" dirty="0">
                <a:latin typeface="Arial" panose="020B0604020202020204" pitchFamily="34" charset="0"/>
                <a:cs typeface="Arial" panose="020B0604020202020204" pitchFamily="34" charset="0"/>
              </a:rPr>
            </a:br>
            <a:br>
              <a:rPr lang="en-US" dirty="0"/>
            </a:br>
            <a:endParaRPr lang="en-US" dirty="0"/>
          </a:p>
        </p:txBody>
      </p:sp>
      <p:sp>
        <p:nvSpPr>
          <p:cNvPr id="4" name="Content Placeholder 3">
            <a:extLst>
              <a:ext uri="{FF2B5EF4-FFF2-40B4-BE49-F238E27FC236}">
                <a16:creationId xmlns:a16="http://schemas.microsoft.com/office/drawing/2014/main" id="{9922D50B-F44B-4DF0-9DA1-19D41072B7EF}"/>
              </a:ext>
            </a:extLst>
          </p:cNvPr>
          <p:cNvSpPr>
            <a:spLocks noGrp="1"/>
          </p:cNvSpPr>
          <p:nvPr>
            <p:ph sz="half" idx="1"/>
          </p:nvPr>
        </p:nvSpPr>
        <p:spPr/>
        <p:txBody>
          <a:bodyPr>
            <a:normAutofit/>
          </a:bodyPr>
          <a:lstStyle/>
          <a:p>
            <a:r>
              <a:rPr lang="en-US" dirty="0">
                <a:latin typeface="Arial" panose="020B0604020202020204" pitchFamily="34" charset="0"/>
                <a:cs typeface="Arial" panose="020B0604020202020204" pitchFamily="34" charset="0"/>
              </a:rPr>
              <a:t>Positive Youth Dev			95%</a:t>
            </a:r>
          </a:p>
          <a:p>
            <a:r>
              <a:rPr lang="en-US" dirty="0">
                <a:latin typeface="Arial" panose="020B0604020202020204" pitchFamily="34" charset="0"/>
                <a:cs typeface="Arial" panose="020B0604020202020204" pitchFamily="34" charset="0"/>
              </a:rPr>
              <a:t>Prevention				92%</a:t>
            </a:r>
          </a:p>
          <a:p>
            <a:r>
              <a:rPr lang="en-US" dirty="0">
                <a:latin typeface="Arial" panose="020B0604020202020204" pitchFamily="34" charset="0"/>
                <a:cs typeface="Arial" panose="020B0604020202020204" pitchFamily="34" charset="0"/>
              </a:rPr>
              <a:t>Recreation/Youth Dev		85%</a:t>
            </a:r>
          </a:p>
          <a:p>
            <a:r>
              <a:rPr lang="en-US" dirty="0">
                <a:latin typeface="Arial" panose="020B0604020202020204" pitchFamily="34" charset="0"/>
                <a:cs typeface="Arial" panose="020B0604020202020204" pitchFamily="34" charset="0"/>
              </a:rPr>
              <a:t>Juvenile Review Board		83%</a:t>
            </a:r>
          </a:p>
          <a:p>
            <a:r>
              <a:rPr lang="en-US" dirty="0">
                <a:latin typeface="Arial" panose="020B0604020202020204" pitchFamily="34" charset="0"/>
                <a:cs typeface="Arial" panose="020B0604020202020204" pitchFamily="34" charset="0"/>
              </a:rPr>
              <a:t>After School Program		81%</a:t>
            </a: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r>
              <a:rPr lang="en-US" sz="1100" dirty="0">
                <a:latin typeface="Arial" panose="020B0604020202020204" pitchFamily="34" charset="0"/>
                <a:cs typeface="Arial" panose="020B0604020202020204" pitchFamily="34" charset="0"/>
              </a:rPr>
              <a:t>*data is from 2019</a:t>
            </a:r>
          </a:p>
          <a:p>
            <a:endParaRPr lang="en-US" dirty="0"/>
          </a:p>
        </p:txBody>
      </p:sp>
      <p:sp>
        <p:nvSpPr>
          <p:cNvPr id="2" name="Content Placeholder 1">
            <a:extLst>
              <a:ext uri="{FF2B5EF4-FFF2-40B4-BE49-F238E27FC236}">
                <a16:creationId xmlns:a16="http://schemas.microsoft.com/office/drawing/2014/main" id="{A147A54E-47E0-45D3-8957-36AF589645E7}"/>
              </a:ext>
            </a:extLst>
          </p:cNvPr>
          <p:cNvSpPr>
            <a:spLocks noGrp="1"/>
          </p:cNvSpPr>
          <p:nvPr>
            <p:ph sz="half" idx="2"/>
          </p:nvPr>
        </p:nvSpPr>
        <p:spPr/>
        <p:txBody>
          <a:bodyPr>
            <a:normAutofit/>
          </a:bodyPr>
          <a:lstStyle/>
          <a:p>
            <a:r>
              <a:rPr lang="en-US" dirty="0">
                <a:latin typeface="Arial" panose="020B0604020202020204" pitchFamily="34" charset="0"/>
                <a:cs typeface="Arial" panose="020B0604020202020204" pitchFamily="34" charset="0"/>
              </a:rPr>
              <a:t>Outreach				70%</a:t>
            </a:r>
          </a:p>
          <a:p>
            <a:r>
              <a:rPr lang="en-US" dirty="0">
                <a:latin typeface="Arial" panose="020B0604020202020204" pitchFamily="34" charset="0"/>
                <a:cs typeface="Arial" panose="020B0604020202020204" pitchFamily="34" charset="0"/>
              </a:rPr>
              <a:t>Counseling			69%</a:t>
            </a:r>
          </a:p>
          <a:p>
            <a:r>
              <a:rPr lang="en-US" dirty="0">
                <a:latin typeface="Arial" panose="020B0604020202020204" pitchFamily="34" charset="0"/>
                <a:cs typeface="Arial" panose="020B0604020202020204" pitchFamily="34" charset="0"/>
              </a:rPr>
              <a:t>Employment			45%</a:t>
            </a:r>
          </a:p>
          <a:p>
            <a:r>
              <a:rPr lang="en-US" dirty="0">
                <a:latin typeface="Arial" panose="020B0604020202020204" pitchFamily="34" charset="0"/>
                <a:cs typeface="Arial" panose="020B0604020202020204" pitchFamily="34" charset="0"/>
              </a:rPr>
              <a:t>Community Service	44%</a:t>
            </a:r>
          </a:p>
          <a:p>
            <a:r>
              <a:rPr lang="en-US" dirty="0">
                <a:latin typeface="Arial" panose="020B0604020202020204" pitchFamily="34" charset="0"/>
                <a:cs typeface="Arial" panose="020B0604020202020204" pitchFamily="34" charset="0"/>
              </a:rPr>
              <a:t>Birth to 5 services		31%</a:t>
            </a:r>
          </a:p>
          <a:p>
            <a:endParaRPr lang="en-US" dirty="0"/>
          </a:p>
        </p:txBody>
      </p:sp>
      <p:sp>
        <p:nvSpPr>
          <p:cNvPr id="5" name="Slide Number Placeholder 4">
            <a:extLst>
              <a:ext uri="{FF2B5EF4-FFF2-40B4-BE49-F238E27FC236}">
                <a16:creationId xmlns:a16="http://schemas.microsoft.com/office/drawing/2014/main" id="{2279A482-4AC8-4231-870D-EDEC5325EFFB}"/>
              </a:ext>
            </a:extLst>
          </p:cNvPr>
          <p:cNvSpPr>
            <a:spLocks noGrp="1"/>
          </p:cNvSpPr>
          <p:nvPr>
            <p:ph type="sldNum" sz="quarter" idx="12"/>
          </p:nvPr>
        </p:nvSpPr>
        <p:spPr/>
        <p:txBody>
          <a:bodyPr/>
          <a:lstStyle/>
          <a:p>
            <a:fld id="{7CE45ACB-8A30-4C4E-8AE4-40683D19726C}" type="slidenum">
              <a:rPr lang="en-US" smtClean="0"/>
              <a:t>14</a:t>
            </a:fld>
            <a:endParaRPr lang="en-US" dirty="0"/>
          </a:p>
        </p:txBody>
      </p:sp>
    </p:spTree>
    <p:extLst>
      <p:ext uri="{BB962C8B-B14F-4D97-AF65-F5344CB8AC3E}">
        <p14:creationId xmlns:p14="http://schemas.microsoft.com/office/powerpoint/2010/main" val="31234130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9EED46-1574-4AC5-822B-CB96DA555C4B}"/>
              </a:ext>
            </a:extLst>
          </p:cNvPr>
          <p:cNvSpPr>
            <a:spLocks noGrp="1"/>
          </p:cNvSpPr>
          <p:nvPr>
            <p:ph type="title"/>
          </p:nvPr>
        </p:nvSpPr>
        <p:spPr/>
        <p:txBody>
          <a:bodyPr/>
          <a:lstStyle/>
          <a:p>
            <a:pPr algn="ctr"/>
            <a:r>
              <a:rPr lang="en-US" dirty="0"/>
              <a:t>Rollout of new legislation-Truancy</a:t>
            </a:r>
          </a:p>
        </p:txBody>
      </p:sp>
      <p:sp>
        <p:nvSpPr>
          <p:cNvPr id="3" name="Content Placeholder 2">
            <a:extLst>
              <a:ext uri="{FF2B5EF4-FFF2-40B4-BE49-F238E27FC236}">
                <a16:creationId xmlns:a16="http://schemas.microsoft.com/office/drawing/2014/main" id="{53A570E1-DE95-48BB-A1F5-CE4D4786244C}"/>
              </a:ext>
            </a:extLst>
          </p:cNvPr>
          <p:cNvSpPr>
            <a:spLocks noGrp="1"/>
          </p:cNvSpPr>
          <p:nvPr>
            <p:ph idx="1"/>
          </p:nvPr>
        </p:nvSpPr>
        <p:spPr/>
        <p:txBody>
          <a:bodyPr/>
          <a:lstStyle/>
          <a:p>
            <a:r>
              <a:rPr lang="en-US" dirty="0"/>
              <a:t>In order to rollout the new legislation for Truancy, the YSBs needed to be informed as did schools, parents and communities.</a:t>
            </a:r>
          </a:p>
          <a:p>
            <a:r>
              <a:rPr lang="en-US" dirty="0"/>
              <a:t>A flyer was created in multiple languages for parents about Truancy referrals </a:t>
            </a:r>
            <a:r>
              <a:rPr lang="en-US" dirty="0">
                <a:hlinkClick r:id="rId2"/>
              </a:rPr>
              <a:t>Truancy/Defiance of School Rules Referrals (ctyouthservices.org)</a:t>
            </a:r>
            <a:r>
              <a:rPr lang="en-US" dirty="0"/>
              <a:t> and distributed widely</a:t>
            </a:r>
          </a:p>
          <a:p>
            <a:r>
              <a:rPr lang="en-US" dirty="0"/>
              <a:t>Trainings were conducted for all YSB Directors</a:t>
            </a:r>
          </a:p>
          <a:p>
            <a:r>
              <a:rPr lang="en-US" dirty="0"/>
              <a:t>Memos were sent from CT SDE Commissioner to all Superintendents with the new legislation and new process</a:t>
            </a:r>
          </a:p>
          <a:p>
            <a:r>
              <a:rPr lang="en-US" dirty="0"/>
              <a:t>Schools with high rates of truancy had to begin to look at specific truancy intervention models to put into place the following year</a:t>
            </a:r>
          </a:p>
          <a:p>
            <a:endParaRPr lang="en-US" dirty="0"/>
          </a:p>
        </p:txBody>
      </p:sp>
      <p:sp>
        <p:nvSpPr>
          <p:cNvPr id="4" name="Slide Number Placeholder 3">
            <a:extLst>
              <a:ext uri="{FF2B5EF4-FFF2-40B4-BE49-F238E27FC236}">
                <a16:creationId xmlns:a16="http://schemas.microsoft.com/office/drawing/2014/main" id="{D533AE35-AB95-423A-9C9A-EB1D4EE3E8D9}"/>
              </a:ext>
            </a:extLst>
          </p:cNvPr>
          <p:cNvSpPr>
            <a:spLocks noGrp="1"/>
          </p:cNvSpPr>
          <p:nvPr>
            <p:ph type="sldNum" sz="quarter" idx="12"/>
          </p:nvPr>
        </p:nvSpPr>
        <p:spPr/>
        <p:txBody>
          <a:bodyPr/>
          <a:lstStyle/>
          <a:p>
            <a:fld id="{7CE45ACB-8A30-4C4E-8AE4-40683D19726C}" type="slidenum">
              <a:rPr lang="en-US" smtClean="0"/>
              <a:t>15</a:t>
            </a:fld>
            <a:endParaRPr lang="en-US" dirty="0"/>
          </a:p>
        </p:txBody>
      </p:sp>
    </p:spTree>
    <p:extLst>
      <p:ext uri="{BB962C8B-B14F-4D97-AF65-F5344CB8AC3E}">
        <p14:creationId xmlns:p14="http://schemas.microsoft.com/office/powerpoint/2010/main" val="27923953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7104CE-4614-4DD8-B8AE-B1D03C14B903}"/>
              </a:ext>
            </a:extLst>
          </p:cNvPr>
          <p:cNvSpPr>
            <a:spLocks noGrp="1"/>
          </p:cNvSpPr>
          <p:nvPr>
            <p:ph type="title"/>
          </p:nvPr>
        </p:nvSpPr>
        <p:spPr/>
        <p:txBody>
          <a:bodyPr/>
          <a:lstStyle/>
          <a:p>
            <a:pPr algn="ctr"/>
            <a:r>
              <a:rPr lang="en-US" dirty="0"/>
              <a:t>Gaps, Barriers and Challenges regarding Truancy</a:t>
            </a:r>
          </a:p>
        </p:txBody>
      </p:sp>
      <p:sp>
        <p:nvSpPr>
          <p:cNvPr id="3" name="Content Placeholder 2">
            <a:extLst>
              <a:ext uri="{FF2B5EF4-FFF2-40B4-BE49-F238E27FC236}">
                <a16:creationId xmlns:a16="http://schemas.microsoft.com/office/drawing/2014/main" id="{E93A7932-7D5B-4F09-9B6D-EEF67045D403}"/>
              </a:ext>
            </a:extLst>
          </p:cNvPr>
          <p:cNvSpPr>
            <a:spLocks noGrp="1"/>
          </p:cNvSpPr>
          <p:nvPr>
            <p:ph idx="1"/>
          </p:nvPr>
        </p:nvSpPr>
        <p:spPr>
          <a:xfrm>
            <a:off x="637577" y="2001563"/>
            <a:ext cx="8596668" cy="3880773"/>
          </a:xfrm>
        </p:spPr>
        <p:txBody>
          <a:bodyPr>
            <a:normAutofit fontScale="92500" lnSpcReduction="20000"/>
          </a:bodyPr>
          <a:lstStyle/>
          <a:p>
            <a:pPr lvl="1"/>
            <a:r>
              <a:rPr lang="en-US" sz="2000" dirty="0"/>
              <a:t>More challenging since COVID</a:t>
            </a:r>
          </a:p>
          <a:p>
            <a:pPr lvl="1"/>
            <a:r>
              <a:rPr lang="en-US" sz="2000" dirty="0"/>
              <a:t>All schools are struggling with attendance and behavior</a:t>
            </a:r>
          </a:p>
          <a:p>
            <a:pPr lvl="1"/>
            <a:r>
              <a:rPr lang="en-US" sz="2000" dirty="0"/>
              <a:t>Some schools are making referrals, others aren’t making as many</a:t>
            </a:r>
          </a:p>
          <a:p>
            <a:pPr lvl="2"/>
            <a:r>
              <a:rPr lang="en-US" sz="2000" dirty="0"/>
              <a:t>Some schools have programs in place in school to address absenteeism</a:t>
            </a:r>
          </a:p>
          <a:p>
            <a:pPr lvl="1"/>
            <a:r>
              <a:rPr lang="en-US" sz="2000" dirty="0"/>
              <a:t>Some school personnel believe having a “stick”/”teeth” is necessary</a:t>
            </a:r>
          </a:p>
          <a:p>
            <a:pPr lvl="2"/>
            <a:r>
              <a:rPr lang="en-US" sz="1800" dirty="0"/>
              <a:t>However, Juvenile Court had no “teeth” either as programs were voluntary with no additional sanctions allowed</a:t>
            </a:r>
          </a:p>
          <a:p>
            <a:pPr lvl="1"/>
            <a:r>
              <a:rPr lang="en-US" sz="2000" dirty="0"/>
              <a:t>Challenge with parental signature</a:t>
            </a:r>
          </a:p>
          <a:p>
            <a:pPr lvl="2"/>
            <a:r>
              <a:rPr lang="en-US" sz="1800" dirty="0"/>
              <a:t>Working on an option for a “permission form” for beginning of school year to make a YSB referral when child becomes truant – some pushback/concern</a:t>
            </a:r>
          </a:p>
          <a:p>
            <a:pPr marL="914400" lvl="2" indent="0">
              <a:buNone/>
            </a:pPr>
            <a:endParaRPr lang="en-US" dirty="0"/>
          </a:p>
        </p:txBody>
      </p:sp>
      <p:sp>
        <p:nvSpPr>
          <p:cNvPr id="4" name="Slide Number Placeholder 3">
            <a:extLst>
              <a:ext uri="{FF2B5EF4-FFF2-40B4-BE49-F238E27FC236}">
                <a16:creationId xmlns:a16="http://schemas.microsoft.com/office/drawing/2014/main" id="{826EF6FA-52A6-4343-970A-E75767D518EF}"/>
              </a:ext>
            </a:extLst>
          </p:cNvPr>
          <p:cNvSpPr>
            <a:spLocks noGrp="1"/>
          </p:cNvSpPr>
          <p:nvPr>
            <p:ph type="sldNum" sz="quarter" idx="12"/>
          </p:nvPr>
        </p:nvSpPr>
        <p:spPr/>
        <p:txBody>
          <a:bodyPr/>
          <a:lstStyle/>
          <a:p>
            <a:fld id="{7CE45ACB-8A30-4C4E-8AE4-40683D19726C}" type="slidenum">
              <a:rPr lang="en-US" smtClean="0"/>
              <a:t>16</a:t>
            </a:fld>
            <a:endParaRPr lang="en-US" dirty="0"/>
          </a:p>
        </p:txBody>
      </p:sp>
    </p:spTree>
    <p:extLst>
      <p:ext uri="{BB962C8B-B14F-4D97-AF65-F5344CB8AC3E}">
        <p14:creationId xmlns:p14="http://schemas.microsoft.com/office/powerpoint/2010/main" val="13961508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E21D19-D236-4A4C-B11A-268412585162}"/>
              </a:ext>
            </a:extLst>
          </p:cNvPr>
          <p:cNvSpPr>
            <a:spLocks noGrp="1"/>
          </p:cNvSpPr>
          <p:nvPr>
            <p:ph type="title"/>
          </p:nvPr>
        </p:nvSpPr>
        <p:spPr/>
        <p:txBody>
          <a:bodyPr/>
          <a:lstStyle/>
          <a:p>
            <a:pPr algn="ctr"/>
            <a:r>
              <a:rPr lang="en-US" dirty="0"/>
              <a:t>Gaps, Barriers and Challenges for community based status offenses</a:t>
            </a:r>
          </a:p>
        </p:txBody>
      </p:sp>
      <p:sp>
        <p:nvSpPr>
          <p:cNvPr id="3" name="Content Placeholder 2">
            <a:extLst>
              <a:ext uri="{FF2B5EF4-FFF2-40B4-BE49-F238E27FC236}">
                <a16:creationId xmlns:a16="http://schemas.microsoft.com/office/drawing/2014/main" id="{499415A9-6932-4B41-9D21-2EA4E44A8A88}"/>
              </a:ext>
            </a:extLst>
          </p:cNvPr>
          <p:cNvSpPr>
            <a:spLocks noGrp="1"/>
          </p:cNvSpPr>
          <p:nvPr>
            <p:ph idx="1"/>
          </p:nvPr>
        </p:nvSpPr>
        <p:spPr>
          <a:xfrm>
            <a:off x="677334" y="2391303"/>
            <a:ext cx="8596668" cy="3880773"/>
          </a:xfrm>
        </p:spPr>
        <p:txBody>
          <a:bodyPr/>
          <a:lstStyle/>
          <a:p>
            <a:pPr lvl="1"/>
            <a:r>
              <a:rPr lang="en-US" sz="2000" dirty="0"/>
              <a:t>For Community Based Status Offenses (Runaway, Beyond Control, Indecent/Immoral Conduct), the rollout was during Covid in 2020</a:t>
            </a:r>
          </a:p>
          <a:p>
            <a:pPr lvl="2"/>
            <a:r>
              <a:rPr lang="en-US" sz="1800" dirty="0"/>
              <a:t>Have very little data around this legislation and how much it is being utilized</a:t>
            </a:r>
          </a:p>
          <a:p>
            <a:pPr lvl="1"/>
            <a:r>
              <a:rPr lang="en-US" sz="2000" dirty="0"/>
              <a:t>Police Officers need more training (and more often)</a:t>
            </a:r>
          </a:p>
          <a:p>
            <a:pPr lvl="1"/>
            <a:r>
              <a:rPr lang="en-US" sz="2000" dirty="0"/>
              <a:t>Parents need more education so they are aware of how to make a referral</a:t>
            </a:r>
          </a:p>
          <a:p>
            <a:pPr lvl="1"/>
            <a:r>
              <a:rPr lang="en-US" sz="2000" dirty="0"/>
              <a:t>Referral forms need to be more widely available</a:t>
            </a:r>
          </a:p>
          <a:p>
            <a:pPr lvl="1"/>
            <a:r>
              <a:rPr lang="en-US" sz="2000" dirty="0"/>
              <a:t>Runaway services are lacking, so that population can be very challenging depending where you live</a:t>
            </a:r>
            <a:endParaRPr lang="en-US" sz="1800" dirty="0"/>
          </a:p>
          <a:p>
            <a:endParaRPr lang="en-US" dirty="0"/>
          </a:p>
        </p:txBody>
      </p:sp>
      <p:sp>
        <p:nvSpPr>
          <p:cNvPr id="4" name="Slide Number Placeholder 3">
            <a:extLst>
              <a:ext uri="{FF2B5EF4-FFF2-40B4-BE49-F238E27FC236}">
                <a16:creationId xmlns:a16="http://schemas.microsoft.com/office/drawing/2014/main" id="{413FDCE9-AD60-4F9B-85C8-85A918E6B374}"/>
              </a:ext>
            </a:extLst>
          </p:cNvPr>
          <p:cNvSpPr>
            <a:spLocks noGrp="1"/>
          </p:cNvSpPr>
          <p:nvPr>
            <p:ph type="sldNum" sz="quarter" idx="12"/>
          </p:nvPr>
        </p:nvSpPr>
        <p:spPr/>
        <p:txBody>
          <a:bodyPr/>
          <a:lstStyle/>
          <a:p>
            <a:fld id="{7CE45ACB-8A30-4C4E-8AE4-40683D19726C}" type="slidenum">
              <a:rPr lang="en-US" smtClean="0"/>
              <a:t>17</a:t>
            </a:fld>
            <a:endParaRPr lang="en-US" dirty="0"/>
          </a:p>
        </p:txBody>
      </p:sp>
    </p:spTree>
    <p:extLst>
      <p:ext uri="{BB962C8B-B14F-4D97-AF65-F5344CB8AC3E}">
        <p14:creationId xmlns:p14="http://schemas.microsoft.com/office/powerpoint/2010/main" val="41002299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E21D19-D236-4A4C-B11A-268412585162}"/>
              </a:ext>
            </a:extLst>
          </p:cNvPr>
          <p:cNvSpPr>
            <a:spLocks noGrp="1"/>
          </p:cNvSpPr>
          <p:nvPr>
            <p:ph type="title"/>
          </p:nvPr>
        </p:nvSpPr>
        <p:spPr/>
        <p:txBody>
          <a:bodyPr/>
          <a:lstStyle/>
          <a:p>
            <a:pPr algn="ctr"/>
            <a:r>
              <a:rPr lang="en-US" dirty="0"/>
              <a:t>Gaps, Barriers and Challenges (continued)</a:t>
            </a:r>
          </a:p>
        </p:txBody>
      </p:sp>
      <p:sp>
        <p:nvSpPr>
          <p:cNvPr id="3" name="Content Placeholder 2">
            <a:extLst>
              <a:ext uri="{FF2B5EF4-FFF2-40B4-BE49-F238E27FC236}">
                <a16:creationId xmlns:a16="http://schemas.microsoft.com/office/drawing/2014/main" id="{499415A9-6932-4B41-9D21-2EA4E44A8A88}"/>
              </a:ext>
            </a:extLst>
          </p:cNvPr>
          <p:cNvSpPr>
            <a:spLocks noGrp="1"/>
          </p:cNvSpPr>
          <p:nvPr>
            <p:ph idx="1"/>
          </p:nvPr>
        </p:nvSpPr>
        <p:spPr>
          <a:xfrm>
            <a:off x="677334" y="2391303"/>
            <a:ext cx="8596668" cy="3880773"/>
          </a:xfrm>
        </p:spPr>
        <p:txBody>
          <a:bodyPr/>
          <a:lstStyle/>
          <a:p>
            <a:pPr lvl="1"/>
            <a:r>
              <a:rPr lang="en-US" sz="2000" dirty="0"/>
              <a:t>Some programming is not available for those not involved in the JJ system</a:t>
            </a:r>
          </a:p>
          <a:p>
            <a:pPr lvl="2"/>
            <a:r>
              <a:rPr lang="en-US" sz="2000" dirty="0"/>
              <a:t>Most common is educational advocacy – either legal or educational support (and is most needed by those who are truant)</a:t>
            </a:r>
          </a:p>
          <a:p>
            <a:pPr lvl="1"/>
            <a:r>
              <a:rPr lang="en-US" sz="2000" dirty="0"/>
              <a:t>No community based “best practices” </a:t>
            </a:r>
          </a:p>
          <a:p>
            <a:pPr lvl="1"/>
            <a:r>
              <a:rPr lang="en-US" sz="2000" dirty="0"/>
              <a:t>No standard Outcome Measures</a:t>
            </a:r>
          </a:p>
          <a:p>
            <a:pPr lvl="2"/>
            <a:r>
              <a:rPr lang="en-US" sz="1800" dirty="0"/>
              <a:t>More than just returning to schools</a:t>
            </a:r>
          </a:p>
          <a:p>
            <a:pPr lvl="2"/>
            <a:r>
              <a:rPr lang="en-US" sz="1800" dirty="0"/>
              <a:t>Every case is different</a:t>
            </a:r>
          </a:p>
          <a:p>
            <a:endParaRPr lang="en-US" dirty="0"/>
          </a:p>
        </p:txBody>
      </p:sp>
      <p:sp>
        <p:nvSpPr>
          <p:cNvPr id="4" name="Slide Number Placeholder 3">
            <a:extLst>
              <a:ext uri="{FF2B5EF4-FFF2-40B4-BE49-F238E27FC236}">
                <a16:creationId xmlns:a16="http://schemas.microsoft.com/office/drawing/2014/main" id="{413FDCE9-AD60-4F9B-85C8-85A918E6B374}"/>
              </a:ext>
            </a:extLst>
          </p:cNvPr>
          <p:cNvSpPr>
            <a:spLocks noGrp="1"/>
          </p:cNvSpPr>
          <p:nvPr>
            <p:ph type="sldNum" sz="quarter" idx="12"/>
          </p:nvPr>
        </p:nvSpPr>
        <p:spPr/>
        <p:txBody>
          <a:bodyPr/>
          <a:lstStyle/>
          <a:p>
            <a:fld id="{7CE45ACB-8A30-4C4E-8AE4-40683D19726C}" type="slidenum">
              <a:rPr lang="en-US" smtClean="0"/>
              <a:t>18</a:t>
            </a:fld>
            <a:endParaRPr lang="en-US" dirty="0"/>
          </a:p>
        </p:txBody>
      </p:sp>
    </p:spTree>
    <p:extLst>
      <p:ext uri="{BB962C8B-B14F-4D97-AF65-F5344CB8AC3E}">
        <p14:creationId xmlns:p14="http://schemas.microsoft.com/office/powerpoint/2010/main" val="34927635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644A80-99A7-4450-A5A7-A45DAAE1A140}"/>
              </a:ext>
            </a:extLst>
          </p:cNvPr>
          <p:cNvSpPr>
            <a:spLocks noGrp="1"/>
          </p:cNvSpPr>
          <p:nvPr>
            <p:ph type="title"/>
          </p:nvPr>
        </p:nvSpPr>
        <p:spPr/>
        <p:txBody>
          <a:bodyPr/>
          <a:lstStyle/>
          <a:p>
            <a:pPr algn="ctr"/>
            <a:r>
              <a:rPr lang="en-US" dirty="0"/>
              <a:t>Issue of Data</a:t>
            </a:r>
          </a:p>
        </p:txBody>
      </p:sp>
      <p:sp>
        <p:nvSpPr>
          <p:cNvPr id="3" name="Content Placeholder 2">
            <a:extLst>
              <a:ext uri="{FF2B5EF4-FFF2-40B4-BE49-F238E27FC236}">
                <a16:creationId xmlns:a16="http://schemas.microsoft.com/office/drawing/2014/main" id="{EC570449-0961-402E-B315-406D2691C461}"/>
              </a:ext>
            </a:extLst>
          </p:cNvPr>
          <p:cNvSpPr>
            <a:spLocks noGrp="1"/>
          </p:cNvSpPr>
          <p:nvPr>
            <p:ph idx="1"/>
          </p:nvPr>
        </p:nvSpPr>
        <p:spPr>
          <a:xfrm>
            <a:off x="677334" y="2160589"/>
            <a:ext cx="8596668" cy="4087811"/>
          </a:xfrm>
        </p:spPr>
        <p:txBody>
          <a:bodyPr>
            <a:normAutofit lnSpcReduction="10000"/>
          </a:bodyPr>
          <a:lstStyle/>
          <a:p>
            <a:r>
              <a:rPr lang="en-US" dirty="0"/>
              <a:t>Data collection is a challenge</a:t>
            </a:r>
          </a:p>
          <a:p>
            <a:pPr lvl="1"/>
            <a:r>
              <a:rPr lang="en-US" dirty="0"/>
              <a:t>YSBs currently use Excel spreadsheets for data collection</a:t>
            </a:r>
          </a:p>
          <a:p>
            <a:pPr lvl="1"/>
            <a:r>
              <a:rPr lang="en-US" dirty="0"/>
              <a:t>New data system coming online in 2022-23</a:t>
            </a:r>
          </a:p>
          <a:p>
            <a:r>
              <a:rPr lang="en-US" dirty="0"/>
              <a:t>Prior to legislative changes, many cases were referred to court, but weren’t always served (or youth did not comply/engage)</a:t>
            </a:r>
          </a:p>
          <a:p>
            <a:r>
              <a:rPr lang="en-US" dirty="0"/>
              <a:t>In 2016 there were @2800 cases referred to court for Truancy and/or Defiance of School Rules</a:t>
            </a:r>
          </a:p>
          <a:p>
            <a:r>
              <a:rPr lang="en-US" dirty="0"/>
              <a:t>In 2018-19 a little under 1000 youth were reported as Truancy and/or Defiance of School Rules referrals to YSBs.</a:t>
            </a:r>
          </a:p>
          <a:p>
            <a:pPr lvl="1"/>
            <a:r>
              <a:rPr lang="en-US" dirty="0"/>
              <a:t>But this does NOT mean all those other kids were not served</a:t>
            </a:r>
          </a:p>
          <a:p>
            <a:pPr lvl="1"/>
            <a:r>
              <a:rPr lang="en-US" dirty="0"/>
              <a:t>Schools are required to do more programming but are not required to make referrals to the YSB</a:t>
            </a:r>
          </a:p>
        </p:txBody>
      </p:sp>
      <p:sp>
        <p:nvSpPr>
          <p:cNvPr id="4" name="Slide Number Placeholder 3">
            <a:extLst>
              <a:ext uri="{FF2B5EF4-FFF2-40B4-BE49-F238E27FC236}">
                <a16:creationId xmlns:a16="http://schemas.microsoft.com/office/drawing/2014/main" id="{FC4E4C02-98FA-4AF2-97D9-52B2EAFF50CC}"/>
              </a:ext>
            </a:extLst>
          </p:cNvPr>
          <p:cNvSpPr>
            <a:spLocks noGrp="1"/>
          </p:cNvSpPr>
          <p:nvPr>
            <p:ph type="sldNum" sz="quarter" idx="12"/>
          </p:nvPr>
        </p:nvSpPr>
        <p:spPr/>
        <p:txBody>
          <a:bodyPr/>
          <a:lstStyle/>
          <a:p>
            <a:fld id="{7CE45ACB-8A30-4C4E-8AE4-40683D19726C}" type="slidenum">
              <a:rPr lang="en-US" smtClean="0"/>
              <a:t>19</a:t>
            </a:fld>
            <a:endParaRPr lang="en-US" dirty="0"/>
          </a:p>
        </p:txBody>
      </p:sp>
    </p:spTree>
    <p:extLst>
      <p:ext uri="{BB962C8B-B14F-4D97-AF65-F5344CB8AC3E}">
        <p14:creationId xmlns:p14="http://schemas.microsoft.com/office/powerpoint/2010/main" val="42732505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A5D26C-1881-476A-8980-C0FDE6043C6B}"/>
              </a:ext>
            </a:extLst>
          </p:cNvPr>
          <p:cNvSpPr>
            <a:spLocks noGrp="1"/>
          </p:cNvSpPr>
          <p:nvPr>
            <p:ph type="title"/>
          </p:nvPr>
        </p:nvSpPr>
        <p:spPr/>
        <p:txBody>
          <a:bodyPr/>
          <a:lstStyle/>
          <a:p>
            <a:pPr algn="ctr"/>
            <a:r>
              <a:rPr lang="en-US" dirty="0"/>
              <a:t>Agenda</a:t>
            </a:r>
          </a:p>
        </p:txBody>
      </p:sp>
      <p:sp>
        <p:nvSpPr>
          <p:cNvPr id="3" name="Content Placeholder 2">
            <a:extLst>
              <a:ext uri="{FF2B5EF4-FFF2-40B4-BE49-F238E27FC236}">
                <a16:creationId xmlns:a16="http://schemas.microsoft.com/office/drawing/2014/main" id="{0E7F45B3-1F59-4A07-B67F-839359821711}"/>
              </a:ext>
            </a:extLst>
          </p:cNvPr>
          <p:cNvSpPr>
            <a:spLocks noGrp="1"/>
          </p:cNvSpPr>
          <p:nvPr>
            <p:ph idx="1"/>
          </p:nvPr>
        </p:nvSpPr>
        <p:spPr/>
        <p:txBody>
          <a:bodyPr>
            <a:normAutofit fontScale="70000" lnSpcReduction="20000"/>
          </a:bodyPr>
          <a:lstStyle/>
          <a:p>
            <a:r>
              <a:rPr lang="en-US" sz="2400" dirty="0"/>
              <a:t>Family With Service Needs (FWSN)- Status Offenses</a:t>
            </a:r>
          </a:p>
          <a:p>
            <a:pPr lvl="1"/>
            <a:r>
              <a:rPr lang="en-US" sz="2200" dirty="0"/>
              <a:t>What it used to look like </a:t>
            </a:r>
          </a:p>
          <a:p>
            <a:pPr lvl="1"/>
            <a:r>
              <a:rPr lang="en-US" sz="2200" dirty="0"/>
              <a:t>What it looks like now</a:t>
            </a:r>
          </a:p>
          <a:p>
            <a:r>
              <a:rPr lang="en-US" sz="2400" dirty="0"/>
              <a:t>Why changes were made</a:t>
            </a:r>
          </a:p>
          <a:p>
            <a:r>
              <a:rPr lang="en-US" sz="2400" dirty="0"/>
              <a:t>How it works now</a:t>
            </a:r>
          </a:p>
          <a:p>
            <a:r>
              <a:rPr lang="en-US" sz="2400" dirty="0"/>
              <a:t>Overview of the Youth Service Bureau (YSB) System (and the Juvenile Review Board (JRB) process)</a:t>
            </a:r>
          </a:p>
          <a:p>
            <a:r>
              <a:rPr lang="en-US" sz="2400" dirty="0"/>
              <a:t>Rollout</a:t>
            </a:r>
          </a:p>
          <a:p>
            <a:r>
              <a:rPr lang="en-US" sz="2400" dirty="0"/>
              <a:t>Challenges/Lessons Learned</a:t>
            </a:r>
          </a:p>
          <a:p>
            <a:r>
              <a:rPr lang="en-US" sz="2400" dirty="0"/>
              <a:t>Moving forward</a:t>
            </a:r>
          </a:p>
          <a:p>
            <a:pPr marL="0" indent="0">
              <a:buNone/>
            </a:pPr>
            <a:endParaRPr lang="en-US" sz="2400" dirty="0"/>
          </a:p>
          <a:p>
            <a:pPr marL="0" indent="0">
              <a:buNone/>
            </a:pPr>
            <a:r>
              <a:rPr lang="en-US" sz="2400" i="1" dirty="0"/>
              <a:t>Open discussion, questions and dialogue</a:t>
            </a:r>
          </a:p>
        </p:txBody>
      </p:sp>
      <p:sp>
        <p:nvSpPr>
          <p:cNvPr id="4" name="Slide Number Placeholder 3">
            <a:extLst>
              <a:ext uri="{FF2B5EF4-FFF2-40B4-BE49-F238E27FC236}">
                <a16:creationId xmlns:a16="http://schemas.microsoft.com/office/drawing/2014/main" id="{B6241955-1948-4019-BC6D-7C2037682C89}"/>
              </a:ext>
            </a:extLst>
          </p:cNvPr>
          <p:cNvSpPr>
            <a:spLocks noGrp="1"/>
          </p:cNvSpPr>
          <p:nvPr>
            <p:ph type="sldNum" sz="quarter" idx="12"/>
          </p:nvPr>
        </p:nvSpPr>
        <p:spPr/>
        <p:txBody>
          <a:bodyPr/>
          <a:lstStyle/>
          <a:p>
            <a:fld id="{7CE45ACB-8A30-4C4E-8AE4-40683D19726C}" type="slidenum">
              <a:rPr lang="en-US" smtClean="0"/>
              <a:t>2</a:t>
            </a:fld>
            <a:endParaRPr lang="en-US" dirty="0"/>
          </a:p>
        </p:txBody>
      </p:sp>
    </p:spTree>
    <p:extLst>
      <p:ext uri="{BB962C8B-B14F-4D97-AF65-F5344CB8AC3E}">
        <p14:creationId xmlns:p14="http://schemas.microsoft.com/office/powerpoint/2010/main" val="304804214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B5BB6D-7B53-416F-8CFF-685735BB2FB0}"/>
              </a:ext>
            </a:extLst>
          </p:cNvPr>
          <p:cNvSpPr>
            <a:spLocks noGrp="1"/>
          </p:cNvSpPr>
          <p:nvPr>
            <p:ph type="title"/>
          </p:nvPr>
        </p:nvSpPr>
        <p:spPr/>
        <p:txBody>
          <a:bodyPr/>
          <a:lstStyle/>
          <a:p>
            <a:pPr algn="ctr"/>
            <a:r>
              <a:rPr lang="en-US" dirty="0">
                <a:latin typeface="Arial" panose="020B0604020202020204" pitchFamily="34" charset="0"/>
                <a:cs typeface="Arial" panose="020B0604020202020204" pitchFamily="34" charset="0"/>
              </a:rPr>
              <a:t>About the Juvenile Review Boards (JRBs)</a:t>
            </a:r>
          </a:p>
        </p:txBody>
      </p:sp>
      <p:sp>
        <p:nvSpPr>
          <p:cNvPr id="3" name="Content Placeholder 2">
            <a:extLst>
              <a:ext uri="{FF2B5EF4-FFF2-40B4-BE49-F238E27FC236}">
                <a16:creationId xmlns:a16="http://schemas.microsoft.com/office/drawing/2014/main" id="{D88F55C6-7836-4D45-988C-C19AFDDD5F15}"/>
              </a:ext>
            </a:extLst>
          </p:cNvPr>
          <p:cNvSpPr>
            <a:spLocks noGrp="1"/>
          </p:cNvSpPr>
          <p:nvPr>
            <p:ph idx="1"/>
          </p:nvPr>
        </p:nvSpPr>
        <p:spPr>
          <a:xfrm>
            <a:off x="348053" y="1545535"/>
            <a:ext cx="9412173" cy="4904962"/>
          </a:xfrm>
        </p:spPr>
        <p:txBody>
          <a:bodyPr>
            <a:normAutofit/>
          </a:bodyPr>
          <a:lstStyle/>
          <a:p>
            <a:pPr marL="0" indent="0">
              <a:buNone/>
            </a:pPr>
            <a:endParaRPr lang="en-US" sz="2400" dirty="0">
              <a:latin typeface="Avenir Next" charset="0"/>
              <a:ea typeface="Avenir Next" charset="0"/>
              <a:cs typeface="Avenir Next" charset="0"/>
            </a:endParaRPr>
          </a:p>
          <a:p>
            <a:r>
              <a:rPr lang="en-US"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 Juvenile Review Board (JRB) is a community-based diversion program for youth that may otherwise be referred to the Juvenile Court for minor violations of the law. Although there is no specific enabling statute establishing a JRB, the Youth Service Bureau (YSB) model has been in existence for 50 years in Connecticut. </a:t>
            </a:r>
            <a:endParaRPr lang="en-US" dirty="0">
              <a:latin typeface="Arial" panose="020B0604020202020204" pitchFamily="34" charset="0"/>
              <a:ea typeface="Avenir Next" charset="0"/>
              <a:cs typeface="Arial" panose="020B0604020202020204" pitchFamily="34" charset="0"/>
            </a:endParaRPr>
          </a:p>
          <a:p>
            <a:r>
              <a:rPr lang="en-US" b="0" i="0" dirty="0">
                <a:solidFill>
                  <a:srgbClr val="111111"/>
                </a:solidFill>
                <a:effectLst/>
                <a:latin typeface="Arial" panose="020B0604020202020204" pitchFamily="34" charset="0"/>
                <a:cs typeface="Arial" panose="020B0604020202020204" pitchFamily="34" charset="0"/>
              </a:rPr>
              <a:t>The purpose of diversion is</a:t>
            </a:r>
            <a:r>
              <a:rPr lang="en-US" b="1" i="0" dirty="0">
                <a:solidFill>
                  <a:srgbClr val="111111"/>
                </a:solidFill>
                <a:effectLst/>
                <a:latin typeface="Arial" panose="020B0604020202020204" pitchFamily="34" charset="0"/>
                <a:cs typeface="Arial" panose="020B0604020202020204" pitchFamily="34" charset="0"/>
              </a:rPr>
              <a:t> to redirect youth from involvement in the formal juvenile court system</a:t>
            </a:r>
            <a:r>
              <a:rPr lang="en-US" b="0" i="0" dirty="0">
                <a:solidFill>
                  <a:srgbClr val="111111"/>
                </a:solidFill>
                <a:effectLst/>
                <a:latin typeface="Arial" panose="020B0604020202020204" pitchFamily="34" charset="0"/>
                <a:cs typeface="Arial" panose="020B0604020202020204" pitchFamily="34" charset="0"/>
              </a:rPr>
              <a:t> in an effort to hold youth accountable for their behavior without resorting to legal sanctions, court oversight, or the threat of confinement to mitigate future risk and subsequent delinquent behavior</a:t>
            </a:r>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The first JRB was created in Enfield, CT in 1968</a:t>
            </a:r>
            <a:endParaRPr lang="en-US" dirty="0">
              <a:latin typeface="Arial" panose="020B0604020202020204" pitchFamily="34" charset="0"/>
              <a:ea typeface="Avenir Next" charset="0"/>
              <a:cs typeface="Arial" panose="020B0604020202020204" pitchFamily="34" charset="0"/>
            </a:endParaRPr>
          </a:p>
          <a:p>
            <a:r>
              <a:rPr lang="en-US" dirty="0">
                <a:latin typeface="Arial" panose="020B0604020202020204" pitchFamily="34" charset="0"/>
                <a:ea typeface="Avenir Next" charset="0"/>
                <a:cs typeface="Arial" panose="020B0604020202020204" pitchFamily="34" charset="0"/>
              </a:rPr>
              <a:t>91 JRBs serving over 135 communities</a:t>
            </a:r>
          </a:p>
          <a:p>
            <a:r>
              <a:rPr lang="en-US" dirty="0">
                <a:latin typeface="Arial" panose="020B0604020202020204" pitchFamily="34" charset="0"/>
                <a:ea typeface="Avenir Next" charset="0"/>
                <a:cs typeface="Arial" panose="020B0604020202020204" pitchFamily="34" charset="0"/>
              </a:rPr>
              <a:t>Most JRBs fall under the umbrella of the YSB. 10% are run by another entity</a:t>
            </a:r>
          </a:p>
          <a:p>
            <a:r>
              <a:rPr lang="en-US" dirty="0">
                <a:latin typeface="Arial" panose="020B0604020202020204" pitchFamily="34" charset="0"/>
                <a:ea typeface="Avenir Next" charset="0"/>
                <a:cs typeface="Arial" panose="020B0604020202020204" pitchFamily="34" charset="0"/>
              </a:rPr>
              <a:t>Restorative Process is the foundation of this work</a:t>
            </a:r>
          </a:p>
          <a:p>
            <a:pPr marL="0" indent="0">
              <a:lnSpc>
                <a:spcPct val="120000"/>
              </a:lnSpc>
              <a:buNone/>
            </a:pPr>
            <a:endParaRPr lang="en-US" sz="2800" dirty="0">
              <a:latin typeface="Avenir Next" charset="0"/>
              <a:ea typeface="Avenir Next" charset="0"/>
              <a:cs typeface="Avenir Next" charset="0"/>
            </a:endParaRPr>
          </a:p>
        </p:txBody>
      </p:sp>
      <p:sp>
        <p:nvSpPr>
          <p:cNvPr id="4" name="Slide Number Placeholder 3">
            <a:extLst>
              <a:ext uri="{FF2B5EF4-FFF2-40B4-BE49-F238E27FC236}">
                <a16:creationId xmlns:a16="http://schemas.microsoft.com/office/drawing/2014/main" id="{BD3C2CE0-648A-47E1-89DC-E2C2A646ABBC}"/>
              </a:ext>
            </a:extLst>
          </p:cNvPr>
          <p:cNvSpPr>
            <a:spLocks noGrp="1"/>
          </p:cNvSpPr>
          <p:nvPr>
            <p:ph type="sldNum" sz="quarter" idx="12"/>
          </p:nvPr>
        </p:nvSpPr>
        <p:spPr/>
        <p:txBody>
          <a:bodyPr/>
          <a:lstStyle/>
          <a:p>
            <a:fld id="{7CE45ACB-8A30-4C4E-8AE4-40683D19726C}" type="slidenum">
              <a:rPr lang="en-US" smtClean="0"/>
              <a:t>20</a:t>
            </a:fld>
            <a:endParaRPr lang="en-US" dirty="0"/>
          </a:p>
        </p:txBody>
      </p:sp>
    </p:spTree>
    <p:extLst>
      <p:ext uri="{BB962C8B-B14F-4D97-AF65-F5344CB8AC3E}">
        <p14:creationId xmlns:p14="http://schemas.microsoft.com/office/powerpoint/2010/main" val="28617499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6B3C99-A87F-4AE6-B315-B4D2B1CAAE72}"/>
              </a:ext>
            </a:extLst>
          </p:cNvPr>
          <p:cNvSpPr>
            <a:spLocks noGrp="1"/>
          </p:cNvSpPr>
          <p:nvPr>
            <p:ph type="title" idx="4294967295"/>
          </p:nvPr>
        </p:nvSpPr>
        <p:spPr>
          <a:xfrm>
            <a:off x="0" y="609599"/>
            <a:ext cx="8596313" cy="5234609"/>
          </a:xfrm>
        </p:spPr>
        <p:txBody>
          <a:bodyPr/>
          <a:lstStyle/>
          <a:p>
            <a:pPr algn="ctr"/>
            <a:br>
              <a:rPr lang="en-US" dirty="0">
                <a:latin typeface="Arial" panose="020B0604020202020204" pitchFamily="34" charset="0"/>
                <a:cs typeface="Arial" panose="020B0604020202020204" pitchFamily="34" charset="0"/>
              </a:rPr>
            </a:b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Questions/comments?</a:t>
            </a:r>
            <a:br>
              <a:rPr lang="en-US" dirty="0">
                <a:latin typeface="Arial" panose="020B0604020202020204" pitchFamily="34" charset="0"/>
                <a:cs typeface="Arial" panose="020B0604020202020204" pitchFamily="34" charset="0"/>
              </a:rPr>
            </a:br>
            <a:br>
              <a:rPr lang="en-US" dirty="0">
                <a:latin typeface="Arial" panose="020B0604020202020204" pitchFamily="34" charset="0"/>
                <a:cs typeface="Arial" panose="020B0604020202020204" pitchFamily="34" charset="0"/>
              </a:rPr>
            </a:br>
            <a:r>
              <a:rPr lang="en-US" sz="4400" dirty="0">
                <a:latin typeface="Arial" panose="020B0604020202020204" pitchFamily="34" charset="0"/>
                <a:cs typeface="Arial" panose="020B0604020202020204" pitchFamily="34" charset="0"/>
              </a:rPr>
              <a:t>Thank you</a:t>
            </a:r>
            <a:br>
              <a:rPr lang="en-US" sz="4400">
                <a:latin typeface="Arial" panose="020B0604020202020204" pitchFamily="34" charset="0"/>
                <a:cs typeface="Arial" panose="020B0604020202020204" pitchFamily="34" charset="0"/>
              </a:rPr>
            </a:br>
            <a:br>
              <a:rPr lang="en-US" sz="4400">
                <a:latin typeface="Arial" panose="020B0604020202020204" pitchFamily="34" charset="0"/>
                <a:cs typeface="Arial" panose="020B0604020202020204" pitchFamily="34" charset="0"/>
              </a:rPr>
            </a:br>
            <a:r>
              <a:rPr lang="en-US" sz="1800">
                <a:latin typeface="Arial" panose="020B0604020202020204" pitchFamily="34" charset="0"/>
                <a:cs typeface="Arial" panose="020B0604020202020204" pitchFamily="34" charset="0"/>
              </a:rPr>
              <a:t>Erica </a:t>
            </a:r>
            <a:r>
              <a:rPr lang="en-US" sz="1800" dirty="0">
                <a:latin typeface="Arial" panose="020B0604020202020204" pitchFamily="34" charset="0"/>
                <a:cs typeface="Arial" panose="020B0604020202020204" pitchFamily="34" charset="0"/>
              </a:rPr>
              <a:t>Bromley, MSW</a:t>
            </a:r>
            <a:br>
              <a:rPr lang="en-US" sz="1800" dirty="0">
                <a:latin typeface="Arial" panose="020B0604020202020204" pitchFamily="34" charset="0"/>
                <a:cs typeface="Arial" panose="020B0604020202020204" pitchFamily="34" charset="0"/>
              </a:rPr>
            </a:br>
            <a:r>
              <a:rPr lang="en-US" sz="1800" dirty="0">
                <a:latin typeface="Arial" panose="020B0604020202020204" pitchFamily="34" charset="0"/>
                <a:cs typeface="Arial" panose="020B0604020202020204" pitchFamily="34" charset="0"/>
              </a:rPr>
              <a:t>Juvenile Justice Consultant</a:t>
            </a:r>
            <a:br>
              <a:rPr lang="en-US" sz="1800" dirty="0">
                <a:latin typeface="Arial" panose="020B0604020202020204" pitchFamily="34" charset="0"/>
                <a:cs typeface="Arial" panose="020B0604020202020204" pitchFamily="34" charset="0"/>
              </a:rPr>
            </a:br>
            <a:r>
              <a:rPr lang="en-US" sz="1800" dirty="0">
                <a:latin typeface="Arial" panose="020B0604020202020204" pitchFamily="34" charset="0"/>
                <a:cs typeface="Arial" panose="020B0604020202020204" pitchFamily="34" charset="0"/>
              </a:rPr>
              <a:t>CT Youth Services Association</a:t>
            </a:r>
            <a:br>
              <a:rPr lang="en-US" sz="1800" dirty="0">
                <a:latin typeface="Arial" panose="020B0604020202020204" pitchFamily="34" charset="0"/>
                <a:cs typeface="Arial" panose="020B0604020202020204" pitchFamily="34" charset="0"/>
              </a:rPr>
            </a:br>
            <a:r>
              <a:rPr lang="en-US" sz="1800" dirty="0" err="1">
                <a:latin typeface="Arial" panose="020B0604020202020204" pitchFamily="34" charset="0"/>
                <a:cs typeface="Arial" panose="020B0604020202020204" pitchFamily="34" charset="0"/>
              </a:rPr>
              <a:t>ebromley@</a:t>
            </a:r>
            <a:r>
              <a:rPr lang="en-US" sz="1800" err="1">
                <a:latin typeface="Arial" panose="020B0604020202020204" pitchFamily="34" charset="0"/>
                <a:cs typeface="Arial" panose="020B0604020202020204" pitchFamily="34" charset="0"/>
              </a:rPr>
              <a:t>ctyouthservices</a:t>
            </a:r>
            <a:r>
              <a:rPr lang="en-US" sz="1800">
                <a:latin typeface="Arial" panose="020B0604020202020204" pitchFamily="34" charset="0"/>
                <a:cs typeface="Arial" panose="020B0604020202020204" pitchFamily="34" charset="0"/>
              </a:rPr>
              <a:t>.org</a:t>
            </a:r>
            <a:endParaRPr lang="en-US" sz="4400" dirty="0">
              <a:latin typeface="Arial" panose="020B0604020202020204" pitchFamily="34" charset="0"/>
              <a:cs typeface="Arial" panose="020B0604020202020204" pitchFamily="34" charset="0"/>
            </a:endParaRPr>
          </a:p>
        </p:txBody>
      </p:sp>
      <p:sp>
        <p:nvSpPr>
          <p:cNvPr id="3" name="Slide Number Placeholder 2">
            <a:extLst>
              <a:ext uri="{FF2B5EF4-FFF2-40B4-BE49-F238E27FC236}">
                <a16:creationId xmlns:a16="http://schemas.microsoft.com/office/drawing/2014/main" id="{733039E8-1091-43DA-A975-9F3F69CE6B5E}"/>
              </a:ext>
            </a:extLst>
          </p:cNvPr>
          <p:cNvSpPr>
            <a:spLocks noGrp="1"/>
          </p:cNvSpPr>
          <p:nvPr>
            <p:ph type="sldNum" sz="quarter" idx="12"/>
          </p:nvPr>
        </p:nvSpPr>
        <p:spPr/>
        <p:txBody>
          <a:bodyPr/>
          <a:lstStyle/>
          <a:p>
            <a:fld id="{7CE45ACB-8A30-4C4E-8AE4-40683D19726C}" type="slidenum">
              <a:rPr lang="en-US" smtClean="0"/>
              <a:t>21</a:t>
            </a:fld>
            <a:endParaRPr lang="en-US" dirty="0"/>
          </a:p>
        </p:txBody>
      </p:sp>
    </p:spTree>
    <p:extLst>
      <p:ext uri="{BB962C8B-B14F-4D97-AF65-F5344CB8AC3E}">
        <p14:creationId xmlns:p14="http://schemas.microsoft.com/office/powerpoint/2010/main" val="42125197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904DDF-E6B2-4AEF-B642-17AD69307A40}"/>
              </a:ext>
            </a:extLst>
          </p:cNvPr>
          <p:cNvSpPr>
            <a:spLocks noGrp="1"/>
          </p:cNvSpPr>
          <p:nvPr>
            <p:ph type="title"/>
          </p:nvPr>
        </p:nvSpPr>
        <p:spPr/>
        <p:txBody>
          <a:bodyPr/>
          <a:lstStyle/>
          <a:p>
            <a:pPr algn="ctr"/>
            <a:r>
              <a:rPr lang="en-US" dirty="0"/>
              <a:t>Status Offenses-Overview</a:t>
            </a:r>
          </a:p>
        </p:txBody>
      </p:sp>
      <p:sp>
        <p:nvSpPr>
          <p:cNvPr id="3" name="Content Placeholder 2">
            <a:extLst>
              <a:ext uri="{FF2B5EF4-FFF2-40B4-BE49-F238E27FC236}">
                <a16:creationId xmlns:a16="http://schemas.microsoft.com/office/drawing/2014/main" id="{CEDF28C4-5991-4B5F-8394-7F1C54CF4B46}"/>
              </a:ext>
            </a:extLst>
          </p:cNvPr>
          <p:cNvSpPr>
            <a:spLocks noGrp="1"/>
          </p:cNvSpPr>
          <p:nvPr>
            <p:ph idx="1"/>
          </p:nvPr>
        </p:nvSpPr>
        <p:spPr/>
        <p:txBody>
          <a:bodyPr>
            <a:normAutofit fontScale="92500"/>
          </a:bodyPr>
          <a:lstStyle/>
          <a:p>
            <a:r>
              <a:rPr lang="en-US" sz="2000" dirty="0"/>
              <a:t>What is a “status offense” in CT?</a:t>
            </a:r>
          </a:p>
          <a:p>
            <a:pPr lvl="1"/>
            <a:r>
              <a:rPr lang="en-US" sz="2000" dirty="0"/>
              <a:t>More often know as Family With Service Needs (FWSN)</a:t>
            </a:r>
          </a:p>
          <a:p>
            <a:pPr lvl="1"/>
            <a:r>
              <a:rPr lang="en-US" sz="2000" dirty="0"/>
              <a:t>Comprised of truancy, defiance of school rules (school based), beyond control, runaway, indecent and immoral conduct (community based)</a:t>
            </a:r>
          </a:p>
          <a:p>
            <a:pPr lvl="1"/>
            <a:r>
              <a:rPr lang="en-US" sz="2000" dirty="0"/>
              <a:t>Previously under Juvenile Court jurisdiction</a:t>
            </a:r>
          </a:p>
          <a:p>
            <a:pPr lvl="1"/>
            <a:r>
              <a:rPr lang="en-US" sz="2000" dirty="0"/>
              <a:t>Truancy and Defiance of School Rules were removed in 2017</a:t>
            </a:r>
          </a:p>
          <a:p>
            <a:pPr lvl="2"/>
            <a:r>
              <a:rPr lang="en-US" sz="1800" dirty="0"/>
              <a:t>(Definition of Truancy- 4 unexcused absences in a month or 10 in a year)</a:t>
            </a:r>
          </a:p>
          <a:p>
            <a:pPr lvl="1"/>
            <a:r>
              <a:rPr lang="en-US" sz="2000" dirty="0"/>
              <a:t>Runaway, Beyond Control and Indecent/Immoral Conduct were removed in 2020</a:t>
            </a:r>
          </a:p>
          <a:p>
            <a:pPr lvl="1"/>
            <a:r>
              <a:rPr lang="en-US" sz="2000" dirty="0"/>
              <a:t>All referrals now go to the Youth Service Bureau</a:t>
            </a:r>
          </a:p>
          <a:p>
            <a:pPr lvl="1"/>
            <a:endParaRPr lang="en-US" sz="2000" dirty="0"/>
          </a:p>
        </p:txBody>
      </p:sp>
      <p:sp>
        <p:nvSpPr>
          <p:cNvPr id="4" name="Slide Number Placeholder 3">
            <a:extLst>
              <a:ext uri="{FF2B5EF4-FFF2-40B4-BE49-F238E27FC236}">
                <a16:creationId xmlns:a16="http://schemas.microsoft.com/office/drawing/2014/main" id="{DAC1F10C-1C41-4893-9437-A1A6EFADA3CA}"/>
              </a:ext>
            </a:extLst>
          </p:cNvPr>
          <p:cNvSpPr>
            <a:spLocks noGrp="1"/>
          </p:cNvSpPr>
          <p:nvPr>
            <p:ph type="sldNum" sz="quarter" idx="12"/>
          </p:nvPr>
        </p:nvSpPr>
        <p:spPr/>
        <p:txBody>
          <a:bodyPr/>
          <a:lstStyle/>
          <a:p>
            <a:fld id="{7CE45ACB-8A30-4C4E-8AE4-40683D19726C}" type="slidenum">
              <a:rPr lang="en-US" smtClean="0"/>
              <a:t>3</a:t>
            </a:fld>
            <a:endParaRPr lang="en-US" dirty="0"/>
          </a:p>
        </p:txBody>
      </p:sp>
    </p:spTree>
    <p:extLst>
      <p:ext uri="{BB962C8B-B14F-4D97-AF65-F5344CB8AC3E}">
        <p14:creationId xmlns:p14="http://schemas.microsoft.com/office/powerpoint/2010/main" val="38319003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5F585B-2112-4A41-B10C-057546D5A098}"/>
              </a:ext>
            </a:extLst>
          </p:cNvPr>
          <p:cNvSpPr>
            <a:spLocks noGrp="1"/>
          </p:cNvSpPr>
          <p:nvPr>
            <p:ph type="title"/>
          </p:nvPr>
        </p:nvSpPr>
        <p:spPr/>
        <p:txBody>
          <a:bodyPr/>
          <a:lstStyle/>
          <a:p>
            <a:pPr algn="ctr"/>
            <a:r>
              <a:rPr lang="en-US" dirty="0"/>
              <a:t>Status Offenses, cont.</a:t>
            </a:r>
          </a:p>
        </p:txBody>
      </p:sp>
      <p:sp>
        <p:nvSpPr>
          <p:cNvPr id="3" name="Content Placeholder 2">
            <a:extLst>
              <a:ext uri="{FF2B5EF4-FFF2-40B4-BE49-F238E27FC236}">
                <a16:creationId xmlns:a16="http://schemas.microsoft.com/office/drawing/2014/main" id="{C274D8BC-3BCA-468A-9A10-6128E6332AC2}"/>
              </a:ext>
            </a:extLst>
          </p:cNvPr>
          <p:cNvSpPr>
            <a:spLocks noGrp="1"/>
          </p:cNvSpPr>
          <p:nvPr>
            <p:ph idx="1"/>
          </p:nvPr>
        </p:nvSpPr>
        <p:spPr>
          <a:xfrm>
            <a:off x="677334" y="1694623"/>
            <a:ext cx="8764840" cy="4346740"/>
          </a:xfrm>
        </p:spPr>
        <p:txBody>
          <a:bodyPr>
            <a:normAutofit fontScale="92500"/>
          </a:bodyPr>
          <a:lstStyle/>
          <a:p>
            <a:r>
              <a:rPr lang="en-US" dirty="0"/>
              <a:t>Why were changes made?</a:t>
            </a:r>
          </a:p>
          <a:p>
            <a:pPr lvl="1"/>
            <a:r>
              <a:rPr lang="en-US" dirty="0"/>
              <a:t>FWSN cases were no longer able to be sent to detention starting in 2007</a:t>
            </a:r>
          </a:p>
          <a:p>
            <a:pPr lvl="1" algn="just"/>
            <a:r>
              <a:rPr lang="en-US" dirty="0"/>
              <a:t>Juvenile Court is not the appropriate place for status offenders and data shows that contact with Juvenile Court leads to an increase in future court involvement</a:t>
            </a:r>
          </a:p>
          <a:p>
            <a:pPr lvl="1" algn="just"/>
            <a:r>
              <a:rPr lang="en-US" dirty="0"/>
              <a:t>Juvenile Court programs and services were not set up for the truancy population</a:t>
            </a:r>
          </a:p>
          <a:p>
            <a:pPr lvl="1" algn="just"/>
            <a:r>
              <a:rPr lang="en-US" dirty="0"/>
              <a:t>Status offense clients were co-mingled with delinquency clients in programs and services</a:t>
            </a:r>
          </a:p>
          <a:p>
            <a:pPr indent="-285750" algn="just"/>
            <a:r>
              <a:rPr lang="en-US" dirty="0"/>
              <a:t>How were changes made?</a:t>
            </a:r>
          </a:p>
          <a:p>
            <a:pPr lvl="1" algn="just"/>
            <a:r>
              <a:rPr lang="en-US" dirty="0"/>
              <a:t>JJPOC (Juvenile Justice Policy and Oversight Committee) recommendations through its Diversion Workgroup</a:t>
            </a:r>
          </a:p>
          <a:p>
            <a:pPr lvl="2" algn="just"/>
            <a:r>
              <a:rPr lang="en-US" dirty="0"/>
              <a:t>Used data, research, experts in the field, and cross agency collaboration to determine best options</a:t>
            </a:r>
          </a:p>
          <a:p>
            <a:pPr lvl="1" algn="just"/>
            <a:r>
              <a:rPr lang="en-US" dirty="0"/>
              <a:t>Passage of PA 16-147</a:t>
            </a:r>
          </a:p>
          <a:p>
            <a:pPr lvl="2" algn="just"/>
            <a:r>
              <a:rPr lang="en-US" dirty="0"/>
              <a:t>Sec 7</a:t>
            </a:r>
          </a:p>
          <a:p>
            <a:pPr lvl="2" algn="just"/>
            <a:r>
              <a:rPr lang="en-US" dirty="0"/>
              <a:t>Sec 8</a:t>
            </a:r>
          </a:p>
          <a:p>
            <a:pPr algn="just"/>
            <a:endParaRPr lang="en-US" dirty="0"/>
          </a:p>
        </p:txBody>
      </p:sp>
      <p:sp>
        <p:nvSpPr>
          <p:cNvPr id="4" name="Slide Number Placeholder 3">
            <a:extLst>
              <a:ext uri="{FF2B5EF4-FFF2-40B4-BE49-F238E27FC236}">
                <a16:creationId xmlns:a16="http://schemas.microsoft.com/office/drawing/2014/main" id="{A0FF05BB-7605-4323-987E-2CE694FE1CF5}"/>
              </a:ext>
            </a:extLst>
          </p:cNvPr>
          <p:cNvSpPr>
            <a:spLocks noGrp="1"/>
          </p:cNvSpPr>
          <p:nvPr>
            <p:ph type="sldNum" sz="quarter" idx="12"/>
          </p:nvPr>
        </p:nvSpPr>
        <p:spPr/>
        <p:txBody>
          <a:bodyPr/>
          <a:lstStyle/>
          <a:p>
            <a:fld id="{7CE45ACB-8A30-4C4E-8AE4-40683D19726C}" type="slidenum">
              <a:rPr lang="en-US" smtClean="0"/>
              <a:t>4</a:t>
            </a:fld>
            <a:endParaRPr lang="en-US" dirty="0"/>
          </a:p>
        </p:txBody>
      </p:sp>
    </p:spTree>
    <p:extLst>
      <p:ext uri="{BB962C8B-B14F-4D97-AF65-F5344CB8AC3E}">
        <p14:creationId xmlns:p14="http://schemas.microsoft.com/office/powerpoint/2010/main" val="19034853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EFA5B6-4BE1-42B8-B494-C1DCE5D349CD}"/>
              </a:ext>
            </a:extLst>
          </p:cNvPr>
          <p:cNvSpPr>
            <a:spLocks noGrp="1"/>
          </p:cNvSpPr>
          <p:nvPr>
            <p:ph type="title"/>
          </p:nvPr>
        </p:nvSpPr>
        <p:spPr/>
        <p:txBody>
          <a:bodyPr/>
          <a:lstStyle/>
          <a:p>
            <a:pPr algn="ctr"/>
            <a:r>
              <a:rPr lang="en-US" dirty="0"/>
              <a:t>Status Offense referrals-How it works now</a:t>
            </a:r>
          </a:p>
        </p:txBody>
      </p:sp>
      <p:sp>
        <p:nvSpPr>
          <p:cNvPr id="3" name="Content Placeholder 2">
            <a:extLst>
              <a:ext uri="{FF2B5EF4-FFF2-40B4-BE49-F238E27FC236}">
                <a16:creationId xmlns:a16="http://schemas.microsoft.com/office/drawing/2014/main" id="{6C5C3277-451A-48B6-BAE6-B0021306550D}"/>
              </a:ext>
            </a:extLst>
          </p:cNvPr>
          <p:cNvSpPr>
            <a:spLocks noGrp="1"/>
          </p:cNvSpPr>
          <p:nvPr>
            <p:ph idx="1"/>
          </p:nvPr>
        </p:nvSpPr>
        <p:spPr>
          <a:xfrm>
            <a:off x="677334" y="1972917"/>
            <a:ext cx="8596668" cy="3745423"/>
          </a:xfrm>
        </p:spPr>
        <p:txBody>
          <a:bodyPr>
            <a:normAutofit/>
          </a:bodyPr>
          <a:lstStyle/>
          <a:p>
            <a:r>
              <a:rPr lang="en-US" sz="2000" dirty="0"/>
              <a:t>Referrals are sent to the YSB using a universal referral form (depending on the behavior- school vs community behavior)</a:t>
            </a:r>
          </a:p>
          <a:p>
            <a:r>
              <a:rPr lang="en-US" sz="1400" dirty="0">
                <a:hlinkClick r:id="rId2"/>
              </a:rPr>
              <a:t>Youth_Service_Bureau_Referral_for_Truancy_and_Defiance_of_School_Rules_Form.pdf (ctyouthservices.org)</a:t>
            </a:r>
            <a:endParaRPr lang="en-US" sz="1400" dirty="0"/>
          </a:p>
          <a:p>
            <a:r>
              <a:rPr lang="en-US" sz="1400" dirty="0">
                <a:hlinkClick r:id="rId3"/>
              </a:rPr>
              <a:t>COMPLAINT, NON-SCHOOL — FAMILY WITH SERVICE NEEDS (ctyouthservices.org)</a:t>
            </a:r>
            <a:endParaRPr lang="en-US" sz="1400" dirty="0"/>
          </a:p>
          <a:p>
            <a:r>
              <a:rPr lang="en-US" sz="2000" dirty="0"/>
              <a:t>Youth who get referred will have an intake and screening to help determine how the YSB can best serve the youth and family</a:t>
            </a:r>
          </a:p>
          <a:p>
            <a:r>
              <a:rPr lang="en-US" sz="2000" dirty="0"/>
              <a:t>Case Management</a:t>
            </a:r>
          </a:p>
          <a:p>
            <a:r>
              <a:rPr lang="en-US" sz="2000" dirty="0"/>
              <a:t>Service provision or referral to other community-based services</a:t>
            </a:r>
            <a:endParaRPr lang="en-US" dirty="0"/>
          </a:p>
          <a:p>
            <a:endParaRPr lang="en-US" dirty="0"/>
          </a:p>
        </p:txBody>
      </p:sp>
      <p:sp>
        <p:nvSpPr>
          <p:cNvPr id="4" name="Slide Number Placeholder 3">
            <a:extLst>
              <a:ext uri="{FF2B5EF4-FFF2-40B4-BE49-F238E27FC236}">
                <a16:creationId xmlns:a16="http://schemas.microsoft.com/office/drawing/2014/main" id="{F359FFEB-1484-4CA4-B0F6-77449C40CC9F}"/>
              </a:ext>
            </a:extLst>
          </p:cNvPr>
          <p:cNvSpPr>
            <a:spLocks noGrp="1"/>
          </p:cNvSpPr>
          <p:nvPr>
            <p:ph type="sldNum" sz="quarter" idx="12"/>
          </p:nvPr>
        </p:nvSpPr>
        <p:spPr/>
        <p:txBody>
          <a:bodyPr/>
          <a:lstStyle/>
          <a:p>
            <a:fld id="{7CE45ACB-8A30-4C4E-8AE4-40683D19726C}" type="slidenum">
              <a:rPr lang="en-US" smtClean="0"/>
              <a:t>5</a:t>
            </a:fld>
            <a:endParaRPr lang="en-US" dirty="0"/>
          </a:p>
        </p:txBody>
      </p:sp>
    </p:spTree>
    <p:extLst>
      <p:ext uri="{BB962C8B-B14F-4D97-AF65-F5344CB8AC3E}">
        <p14:creationId xmlns:p14="http://schemas.microsoft.com/office/powerpoint/2010/main" val="3740954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50CF36-BE18-4C24-80D0-35A239847E05}"/>
              </a:ext>
            </a:extLst>
          </p:cNvPr>
          <p:cNvSpPr>
            <a:spLocks noGrp="1"/>
          </p:cNvSpPr>
          <p:nvPr>
            <p:ph type="title"/>
          </p:nvPr>
        </p:nvSpPr>
        <p:spPr/>
        <p:txBody>
          <a:bodyPr/>
          <a:lstStyle/>
          <a:p>
            <a:pPr algn="ctr"/>
            <a:r>
              <a:rPr lang="en-US" dirty="0"/>
              <a:t>Role of the School regarding Truancy</a:t>
            </a:r>
          </a:p>
        </p:txBody>
      </p:sp>
      <p:sp>
        <p:nvSpPr>
          <p:cNvPr id="3" name="Content Placeholder 2">
            <a:extLst>
              <a:ext uri="{FF2B5EF4-FFF2-40B4-BE49-F238E27FC236}">
                <a16:creationId xmlns:a16="http://schemas.microsoft.com/office/drawing/2014/main" id="{CDE0A5CF-ADED-4B7D-AC60-3EC2E09B2AF5}"/>
              </a:ext>
            </a:extLst>
          </p:cNvPr>
          <p:cNvSpPr>
            <a:spLocks noGrp="1"/>
          </p:cNvSpPr>
          <p:nvPr>
            <p:ph idx="1"/>
          </p:nvPr>
        </p:nvSpPr>
        <p:spPr/>
        <p:txBody>
          <a:bodyPr/>
          <a:lstStyle/>
          <a:p>
            <a:r>
              <a:rPr lang="en-US" dirty="0"/>
              <a:t>Based on the legislation that was passed (PA 16-147- </a:t>
            </a:r>
            <a:r>
              <a:rPr lang="en-US" dirty="0">
                <a:hlinkClick r:id="rId2"/>
              </a:rPr>
              <a:t>AN ACT CONCERNING THE RECOMMENDATIONS OF THE JUVENILE JUSTICE POLICY AND OVERSIGHT COMMITTEE.</a:t>
            </a:r>
            <a:r>
              <a:rPr lang="en-US" dirty="0"/>
              <a:t>), schools that were designated as having disproportionately high rates of truancy were required to implement a truancy intervention model identified by CT SDE (State Dept. of Educ.) </a:t>
            </a:r>
            <a:r>
              <a:rPr lang="en-US" dirty="0">
                <a:hlinkClick r:id="rId3"/>
              </a:rPr>
              <a:t>Catalog of Truancy Intervention Models (ct.gov)</a:t>
            </a:r>
            <a:endParaRPr lang="en-US" dirty="0"/>
          </a:p>
          <a:p>
            <a:r>
              <a:rPr lang="en-US" dirty="0"/>
              <a:t>Additionally, schools were expected to focus on absenteeism using a tiered approach from universal approaches up to tier 1 services for chronically absent students</a:t>
            </a:r>
          </a:p>
          <a:p>
            <a:r>
              <a:rPr lang="en-US" dirty="0"/>
              <a:t>In order for a school to make a referral for truancy, certain steps need to be taken and schools must do their due diligence before making a referral</a:t>
            </a:r>
          </a:p>
        </p:txBody>
      </p:sp>
      <p:sp>
        <p:nvSpPr>
          <p:cNvPr id="4" name="Slide Number Placeholder 3">
            <a:extLst>
              <a:ext uri="{FF2B5EF4-FFF2-40B4-BE49-F238E27FC236}">
                <a16:creationId xmlns:a16="http://schemas.microsoft.com/office/drawing/2014/main" id="{18C57210-A98F-452D-90CF-4408B3485098}"/>
              </a:ext>
            </a:extLst>
          </p:cNvPr>
          <p:cNvSpPr>
            <a:spLocks noGrp="1"/>
          </p:cNvSpPr>
          <p:nvPr>
            <p:ph type="sldNum" sz="quarter" idx="12"/>
          </p:nvPr>
        </p:nvSpPr>
        <p:spPr/>
        <p:txBody>
          <a:bodyPr/>
          <a:lstStyle/>
          <a:p>
            <a:fld id="{7CE45ACB-8A30-4C4E-8AE4-40683D19726C}" type="slidenum">
              <a:rPr lang="en-US" smtClean="0"/>
              <a:t>6</a:t>
            </a:fld>
            <a:endParaRPr lang="en-US" dirty="0"/>
          </a:p>
        </p:txBody>
      </p:sp>
    </p:spTree>
    <p:extLst>
      <p:ext uri="{BB962C8B-B14F-4D97-AF65-F5344CB8AC3E}">
        <p14:creationId xmlns:p14="http://schemas.microsoft.com/office/powerpoint/2010/main" val="34779204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9B376A-BE87-4956-85F4-B28C1448E5DF}"/>
              </a:ext>
            </a:extLst>
          </p:cNvPr>
          <p:cNvSpPr>
            <a:spLocks noGrp="1"/>
          </p:cNvSpPr>
          <p:nvPr>
            <p:ph type="title"/>
          </p:nvPr>
        </p:nvSpPr>
        <p:spPr/>
        <p:txBody>
          <a:bodyPr/>
          <a:lstStyle/>
          <a:p>
            <a:pPr algn="ctr"/>
            <a:r>
              <a:rPr lang="en-US" dirty="0"/>
              <a:t>How to make a referral</a:t>
            </a:r>
          </a:p>
        </p:txBody>
      </p:sp>
      <p:sp>
        <p:nvSpPr>
          <p:cNvPr id="5" name="Content Placeholder 4">
            <a:extLst>
              <a:ext uri="{FF2B5EF4-FFF2-40B4-BE49-F238E27FC236}">
                <a16:creationId xmlns:a16="http://schemas.microsoft.com/office/drawing/2014/main" id="{96F7EBC5-2089-4EE8-A84D-3C968C031A6F}"/>
              </a:ext>
            </a:extLst>
          </p:cNvPr>
          <p:cNvSpPr>
            <a:spLocks noGrp="1"/>
          </p:cNvSpPr>
          <p:nvPr>
            <p:ph sz="half" idx="1"/>
          </p:nvPr>
        </p:nvSpPr>
        <p:spPr/>
        <p:txBody>
          <a:bodyPr/>
          <a:lstStyle/>
          <a:p>
            <a:r>
              <a:rPr lang="en-US" u="sng" dirty="0"/>
              <a:t>School referral for Truancy or Defiance of School Rules</a:t>
            </a:r>
          </a:p>
          <a:p>
            <a:pPr lvl="1"/>
            <a:r>
              <a:rPr lang="en-US" dirty="0"/>
              <a:t>Standardized form gets filled out by the school and submitted to YSB</a:t>
            </a:r>
          </a:p>
          <a:p>
            <a:pPr lvl="1"/>
            <a:r>
              <a:rPr lang="en-US" dirty="0"/>
              <a:t>School must complete several actions internally before submitting referral to YSB</a:t>
            </a:r>
          </a:p>
          <a:p>
            <a:pPr lvl="1"/>
            <a:r>
              <a:rPr lang="en-US" b="1" dirty="0"/>
              <a:t>Parent must sign referral form before it can be sent to YSB</a:t>
            </a:r>
          </a:p>
          <a:p>
            <a:pPr lvl="1"/>
            <a:r>
              <a:rPr lang="en-US" dirty="0"/>
              <a:t>Only the school can make a referral for these reasons to the YSB</a:t>
            </a:r>
          </a:p>
        </p:txBody>
      </p:sp>
      <p:sp>
        <p:nvSpPr>
          <p:cNvPr id="6" name="Content Placeholder 5">
            <a:extLst>
              <a:ext uri="{FF2B5EF4-FFF2-40B4-BE49-F238E27FC236}">
                <a16:creationId xmlns:a16="http://schemas.microsoft.com/office/drawing/2014/main" id="{66EC14E5-2933-4425-83BB-64242ADDA468}"/>
              </a:ext>
            </a:extLst>
          </p:cNvPr>
          <p:cNvSpPr>
            <a:spLocks noGrp="1"/>
          </p:cNvSpPr>
          <p:nvPr>
            <p:ph sz="half" idx="2"/>
          </p:nvPr>
        </p:nvSpPr>
        <p:spPr/>
        <p:txBody>
          <a:bodyPr/>
          <a:lstStyle/>
          <a:p>
            <a:r>
              <a:rPr lang="en-US" u="sng" dirty="0"/>
              <a:t>Runaway, Beyond Control, Indecent/Immoral Conduct</a:t>
            </a:r>
          </a:p>
          <a:p>
            <a:pPr lvl="1"/>
            <a:r>
              <a:rPr lang="en-US" dirty="0"/>
              <a:t>Standardized form gets filled out by a police officer or by a parent</a:t>
            </a:r>
          </a:p>
          <a:p>
            <a:pPr lvl="1"/>
            <a:r>
              <a:rPr lang="en-US" dirty="0"/>
              <a:t>Form is available at multiple locations including police departments, juvenile court buildings, online at the CT Youth Services Association website (</a:t>
            </a:r>
            <a:r>
              <a:rPr lang="en-US" dirty="0">
                <a:hlinkClick r:id="rId2"/>
              </a:rPr>
              <a:t>www.ctyouthservices.org</a:t>
            </a:r>
            <a:r>
              <a:rPr lang="en-US" dirty="0"/>
              <a:t>) and at other locations depending on your community</a:t>
            </a:r>
          </a:p>
          <a:p>
            <a:pPr lvl="1"/>
            <a:r>
              <a:rPr lang="en-US" dirty="0"/>
              <a:t>Form gets submitted to YSB</a:t>
            </a:r>
          </a:p>
        </p:txBody>
      </p:sp>
      <p:sp>
        <p:nvSpPr>
          <p:cNvPr id="4" name="Slide Number Placeholder 3">
            <a:extLst>
              <a:ext uri="{FF2B5EF4-FFF2-40B4-BE49-F238E27FC236}">
                <a16:creationId xmlns:a16="http://schemas.microsoft.com/office/drawing/2014/main" id="{B4F1D261-B3F2-4706-96CD-379C0F124492}"/>
              </a:ext>
            </a:extLst>
          </p:cNvPr>
          <p:cNvSpPr>
            <a:spLocks noGrp="1"/>
          </p:cNvSpPr>
          <p:nvPr>
            <p:ph type="sldNum" sz="quarter" idx="12"/>
          </p:nvPr>
        </p:nvSpPr>
        <p:spPr/>
        <p:txBody>
          <a:bodyPr/>
          <a:lstStyle/>
          <a:p>
            <a:fld id="{7CE45ACB-8A30-4C4E-8AE4-40683D19726C}" type="slidenum">
              <a:rPr lang="en-US" smtClean="0"/>
              <a:t>7</a:t>
            </a:fld>
            <a:endParaRPr lang="en-US" dirty="0"/>
          </a:p>
        </p:txBody>
      </p:sp>
    </p:spTree>
    <p:extLst>
      <p:ext uri="{BB962C8B-B14F-4D97-AF65-F5344CB8AC3E}">
        <p14:creationId xmlns:p14="http://schemas.microsoft.com/office/powerpoint/2010/main" val="36537536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FF816A-344A-4A09-8C74-FF3860250000}"/>
              </a:ext>
            </a:extLst>
          </p:cNvPr>
          <p:cNvSpPr>
            <a:spLocks noGrp="1"/>
          </p:cNvSpPr>
          <p:nvPr>
            <p:ph type="title"/>
          </p:nvPr>
        </p:nvSpPr>
        <p:spPr/>
        <p:txBody>
          <a:bodyPr/>
          <a:lstStyle/>
          <a:p>
            <a:pPr algn="ctr"/>
            <a:r>
              <a:rPr lang="en-US" dirty="0"/>
              <a:t>What happens next?</a:t>
            </a:r>
          </a:p>
        </p:txBody>
      </p:sp>
      <p:sp>
        <p:nvSpPr>
          <p:cNvPr id="6" name="Content Placeholder 5">
            <a:extLst>
              <a:ext uri="{FF2B5EF4-FFF2-40B4-BE49-F238E27FC236}">
                <a16:creationId xmlns:a16="http://schemas.microsoft.com/office/drawing/2014/main" id="{AAA4819C-64CB-40BC-B493-A651209B563C}"/>
              </a:ext>
            </a:extLst>
          </p:cNvPr>
          <p:cNvSpPr>
            <a:spLocks noGrp="1"/>
          </p:cNvSpPr>
          <p:nvPr>
            <p:ph idx="1"/>
          </p:nvPr>
        </p:nvSpPr>
        <p:spPr>
          <a:xfrm>
            <a:off x="685676" y="1857445"/>
            <a:ext cx="8596668" cy="3880773"/>
          </a:xfrm>
        </p:spPr>
        <p:txBody>
          <a:bodyPr/>
          <a:lstStyle/>
          <a:p>
            <a:r>
              <a:rPr lang="en-US" sz="2000" dirty="0"/>
              <a:t>What happens when a Status Offense referral comes to a YSB?</a:t>
            </a:r>
          </a:p>
          <a:p>
            <a:pPr lvl="1"/>
            <a:r>
              <a:rPr lang="en-US" sz="1800" dirty="0"/>
              <a:t>Each case goes through an intake process and gets a screening (OHIO Scales for Youth Screening Tool)</a:t>
            </a:r>
          </a:p>
          <a:p>
            <a:pPr lvl="1"/>
            <a:r>
              <a:rPr lang="en-US" sz="1800" dirty="0"/>
              <a:t>Work cooperatively with family to address needs</a:t>
            </a:r>
          </a:p>
          <a:p>
            <a:pPr lvl="1"/>
            <a:r>
              <a:rPr lang="en-US" sz="1800" dirty="0"/>
              <a:t>Could get referred to a JRB, but only if the case cannot be handled by the YSB alone – (delinquency vs status offense looks different)</a:t>
            </a:r>
          </a:p>
          <a:p>
            <a:pPr lvl="1"/>
            <a:r>
              <a:rPr lang="en-US" sz="1800" dirty="0"/>
              <a:t>Provide programs or services directly, or make referrals to appropriate programs or services</a:t>
            </a:r>
          </a:p>
          <a:p>
            <a:pPr lvl="1"/>
            <a:r>
              <a:rPr lang="en-US" sz="1800" dirty="0"/>
              <a:t>Provide Case Management and support to youth and family</a:t>
            </a:r>
          </a:p>
        </p:txBody>
      </p:sp>
      <p:sp>
        <p:nvSpPr>
          <p:cNvPr id="5" name="Slide Number Placeholder 4">
            <a:extLst>
              <a:ext uri="{FF2B5EF4-FFF2-40B4-BE49-F238E27FC236}">
                <a16:creationId xmlns:a16="http://schemas.microsoft.com/office/drawing/2014/main" id="{04D6A1DB-5804-4516-8D98-E318AB3ED2D7}"/>
              </a:ext>
            </a:extLst>
          </p:cNvPr>
          <p:cNvSpPr>
            <a:spLocks noGrp="1"/>
          </p:cNvSpPr>
          <p:nvPr>
            <p:ph type="sldNum" sz="quarter" idx="12"/>
          </p:nvPr>
        </p:nvSpPr>
        <p:spPr/>
        <p:txBody>
          <a:bodyPr/>
          <a:lstStyle/>
          <a:p>
            <a:fld id="{7CE45ACB-8A30-4C4E-8AE4-40683D19726C}" type="slidenum">
              <a:rPr lang="en-US" smtClean="0"/>
              <a:t>8</a:t>
            </a:fld>
            <a:endParaRPr lang="en-US" dirty="0"/>
          </a:p>
        </p:txBody>
      </p:sp>
    </p:spTree>
    <p:extLst>
      <p:ext uri="{BB962C8B-B14F-4D97-AF65-F5344CB8AC3E}">
        <p14:creationId xmlns:p14="http://schemas.microsoft.com/office/powerpoint/2010/main" val="23749891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96285C-55AC-499C-ACB6-54CBE59ECB61}"/>
              </a:ext>
            </a:extLst>
          </p:cNvPr>
          <p:cNvSpPr>
            <a:spLocks noGrp="1"/>
          </p:cNvSpPr>
          <p:nvPr>
            <p:ph type="title"/>
          </p:nvPr>
        </p:nvSpPr>
        <p:spPr/>
        <p:txBody>
          <a:bodyPr/>
          <a:lstStyle/>
          <a:p>
            <a:pPr algn="ctr"/>
            <a:r>
              <a:rPr lang="en-US" dirty="0"/>
              <a:t>What happens specifically for a truancy case?</a:t>
            </a:r>
          </a:p>
        </p:txBody>
      </p:sp>
      <p:sp>
        <p:nvSpPr>
          <p:cNvPr id="3" name="Content Placeholder 2">
            <a:extLst>
              <a:ext uri="{FF2B5EF4-FFF2-40B4-BE49-F238E27FC236}">
                <a16:creationId xmlns:a16="http://schemas.microsoft.com/office/drawing/2014/main" id="{089DD532-D6AC-45B1-B7F8-E155DD92CD58}"/>
              </a:ext>
            </a:extLst>
          </p:cNvPr>
          <p:cNvSpPr>
            <a:spLocks noGrp="1"/>
          </p:cNvSpPr>
          <p:nvPr>
            <p:ph idx="1"/>
          </p:nvPr>
        </p:nvSpPr>
        <p:spPr>
          <a:xfrm>
            <a:off x="574873" y="1973401"/>
            <a:ext cx="8801589" cy="4276897"/>
          </a:xfrm>
        </p:spPr>
        <p:txBody>
          <a:bodyPr>
            <a:normAutofit lnSpcReduction="10000"/>
          </a:bodyPr>
          <a:lstStyle/>
          <a:p>
            <a:r>
              <a:rPr lang="en-US" sz="2000" dirty="0"/>
              <a:t>Trajectory of a case:</a:t>
            </a:r>
          </a:p>
          <a:p>
            <a:pPr lvl="1"/>
            <a:r>
              <a:rPr lang="en-US" sz="1800" dirty="0"/>
              <a:t>Absenteeism that meets criteria of Truancy definition</a:t>
            </a:r>
          </a:p>
          <a:p>
            <a:pPr lvl="1"/>
            <a:r>
              <a:rPr lang="en-US" sz="1800" dirty="0"/>
              <a:t>School must do their due diligence in scheduling a meeting with parent, determining if a PPT is necessary, follow Child Find guidelines, make referrals to community services, etc.</a:t>
            </a:r>
            <a:endParaRPr lang="en-US" sz="1800" b="0" i="0" dirty="0">
              <a:solidFill>
                <a:srgbClr val="002938"/>
              </a:solidFill>
              <a:effectLst/>
              <a:latin typeface="UnderstoodSans"/>
            </a:endParaRPr>
          </a:p>
          <a:p>
            <a:pPr lvl="1"/>
            <a:endParaRPr lang="en-US" dirty="0"/>
          </a:p>
          <a:p>
            <a:pPr lvl="1"/>
            <a:endParaRPr lang="en-US" dirty="0"/>
          </a:p>
          <a:p>
            <a:pPr lvl="1"/>
            <a:endParaRPr lang="en-US" dirty="0"/>
          </a:p>
          <a:p>
            <a:pPr lvl="1"/>
            <a:r>
              <a:rPr lang="en-US" sz="1800" dirty="0"/>
              <a:t>Once they have completed all steps AND RECEIVED PARENT SIGNATURE, the form can be referred to the YSB</a:t>
            </a:r>
          </a:p>
          <a:p>
            <a:pPr lvl="1"/>
            <a:r>
              <a:rPr lang="en-US" sz="1800" dirty="0"/>
              <a:t>Once the referral has been made and accepted, an intake and screening is completed and a plan for services created (could be referrals to other services or in-house services)</a:t>
            </a:r>
          </a:p>
          <a:p>
            <a:pPr lvl="1"/>
            <a:endParaRPr lang="en-US" dirty="0"/>
          </a:p>
        </p:txBody>
      </p:sp>
      <p:sp>
        <p:nvSpPr>
          <p:cNvPr id="4" name="Slide Number Placeholder 3">
            <a:extLst>
              <a:ext uri="{FF2B5EF4-FFF2-40B4-BE49-F238E27FC236}">
                <a16:creationId xmlns:a16="http://schemas.microsoft.com/office/drawing/2014/main" id="{ED97BAE0-2DBA-4476-A546-BD7B4B866924}"/>
              </a:ext>
            </a:extLst>
          </p:cNvPr>
          <p:cNvSpPr>
            <a:spLocks noGrp="1"/>
          </p:cNvSpPr>
          <p:nvPr>
            <p:ph type="sldNum" sz="quarter" idx="12"/>
          </p:nvPr>
        </p:nvSpPr>
        <p:spPr/>
        <p:txBody>
          <a:bodyPr/>
          <a:lstStyle/>
          <a:p>
            <a:fld id="{7CE45ACB-8A30-4C4E-8AE4-40683D19726C}" type="slidenum">
              <a:rPr lang="en-US" smtClean="0"/>
              <a:t>9</a:t>
            </a:fld>
            <a:endParaRPr lang="en-US" dirty="0"/>
          </a:p>
        </p:txBody>
      </p:sp>
      <p:sp>
        <p:nvSpPr>
          <p:cNvPr id="5" name="Rectangle 1">
            <a:extLst>
              <a:ext uri="{FF2B5EF4-FFF2-40B4-BE49-F238E27FC236}">
                <a16:creationId xmlns:a16="http://schemas.microsoft.com/office/drawing/2014/main" id="{ED4EB953-23CA-4B40-86BD-03159B62D68C}"/>
              </a:ext>
            </a:extLst>
          </p:cNvPr>
          <p:cNvSpPr>
            <a:spLocks noChangeArrowheads="1"/>
          </p:cNvSpPr>
          <p:nvPr/>
        </p:nvSpPr>
        <p:spPr bwMode="auto">
          <a:xfrm>
            <a:off x="677334" y="3634795"/>
            <a:ext cx="8333961"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2938"/>
                </a:solidFill>
                <a:effectLst/>
                <a:latin typeface="UnderstoodSans"/>
              </a:rPr>
              <a:t>Child Find is part of the Individuals with Disabilities Education Act, or federal special education law. The purpose of the law is to serve the education needs of kids with disabilities. Each state and its public schools must have policies and procedures for finding these kids. They must also develop practical methods to identify which kids qualify for special education and related services</a:t>
            </a:r>
            <a:r>
              <a:rPr kumimoji="0" lang="en-US" altLang="en-US" sz="1400" b="0" i="0" u="none" strike="noStrike" cap="none" normalizeH="0" baseline="0" dirty="0">
                <a:ln>
                  <a:noFill/>
                </a:ln>
                <a:solidFill>
                  <a:schemeClr val="tx1"/>
                </a:solidFill>
                <a:effectLst/>
              </a:rPr>
              <a:t> </a:t>
            </a:r>
            <a:endParaRPr kumimoji="0" lang="en-US" altLang="en-US" sz="14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194234894"/>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C85D9FFB7D379A4EB02B163813CB0CCA" ma:contentTypeVersion="7" ma:contentTypeDescription="Create a new document." ma:contentTypeScope="" ma:versionID="456e7c758b49da328177cae55c3cb9fe">
  <xsd:schema xmlns:xsd="http://www.w3.org/2001/XMLSchema" xmlns:xs="http://www.w3.org/2001/XMLSchema" xmlns:p="http://schemas.microsoft.com/office/2006/metadata/properties" xmlns:ns1="http://schemas.microsoft.com/sharepoint/v3" xmlns:ns3="dbe577b3-e16e-492b-b755-6fce7a2af38b" xmlns:ns4="bfa6bbb8-dfc5-4300-9460-48129777a488" targetNamespace="http://schemas.microsoft.com/office/2006/metadata/properties" ma:root="true" ma:fieldsID="d5b4e95597cfa1c636199685ed73e141" ns1:_="" ns3:_="" ns4:_="">
    <xsd:import namespace="http://schemas.microsoft.com/sharepoint/v3"/>
    <xsd:import namespace="dbe577b3-e16e-492b-b755-6fce7a2af38b"/>
    <xsd:import namespace="bfa6bbb8-dfc5-4300-9460-48129777a488"/>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3" nillable="true" ma:displayName="Unified Compliance Policy Properties" ma:hidden="true" ma:internalName="_ip_UnifiedCompliancePolicyProperties">
      <xsd:simpleType>
        <xsd:restriction base="dms:Note"/>
      </xsd:simpleType>
    </xsd:element>
    <xsd:element name="_ip_UnifiedCompliancePolicyUIAction" ma:index="14"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be577b3-e16e-492b-b755-6fce7a2af38b"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fa6bbb8-dfc5-4300-9460-48129777a488"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1C7E14F-BF06-441F-897A-8AEA52AC1928}">
  <ds:schemaRefs>
    <ds:schemaRef ds:uri="http://schemas.openxmlformats.org/package/2006/metadata/core-properties"/>
    <ds:schemaRef ds:uri="http://purl.org/dc/terms/"/>
    <ds:schemaRef ds:uri="bfa6bbb8-dfc5-4300-9460-48129777a488"/>
    <ds:schemaRef ds:uri="http://schemas.microsoft.com/sharepoint/v3"/>
    <ds:schemaRef ds:uri="http://schemas.microsoft.com/office/2006/metadata/properties"/>
    <ds:schemaRef ds:uri="http://www.w3.org/XML/1998/namespace"/>
    <ds:schemaRef ds:uri="http://schemas.microsoft.com/office/2006/documentManagement/types"/>
    <ds:schemaRef ds:uri="http://purl.org/dc/elements/1.1/"/>
    <ds:schemaRef ds:uri="dbe577b3-e16e-492b-b755-6fce7a2af38b"/>
    <ds:schemaRef ds:uri="http://schemas.microsoft.com/office/infopath/2007/PartnerControls"/>
    <ds:schemaRef ds:uri="http://purl.org/dc/dcmitype/"/>
  </ds:schemaRefs>
</ds:datastoreItem>
</file>

<file path=customXml/itemProps2.xml><?xml version="1.0" encoding="utf-8"?>
<ds:datastoreItem xmlns:ds="http://schemas.openxmlformats.org/officeDocument/2006/customXml" ds:itemID="{D5C9AC15-52AD-4FA3-9EAB-38A343E84F42}">
  <ds:schemaRefs>
    <ds:schemaRef ds:uri="http://schemas.microsoft.com/sharepoint/v3/contenttype/forms"/>
  </ds:schemaRefs>
</ds:datastoreItem>
</file>

<file path=customXml/itemProps3.xml><?xml version="1.0" encoding="utf-8"?>
<ds:datastoreItem xmlns:ds="http://schemas.openxmlformats.org/officeDocument/2006/customXml" ds:itemID="{6375D6BA-59FB-4CB4-A5C1-0A7B6AEA237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dbe577b3-e16e-492b-b755-6fce7a2af38b"/>
    <ds:schemaRef ds:uri="bfa6bbb8-dfc5-4300-9460-48129777a48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Facet</Template>
  <TotalTime>23543</TotalTime>
  <Words>1991</Words>
  <Application>Microsoft Office PowerPoint</Application>
  <PresentationFormat>Widescreen</PresentationFormat>
  <Paragraphs>181</Paragraphs>
  <Slides>21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21</vt:i4>
      </vt:variant>
    </vt:vector>
  </HeadingPairs>
  <TitlesOfParts>
    <vt:vector size="28" baseType="lpstr">
      <vt:lpstr>Arial</vt:lpstr>
      <vt:lpstr>Avenir Next</vt:lpstr>
      <vt:lpstr>Calibri</vt:lpstr>
      <vt:lpstr>Trebuchet MS</vt:lpstr>
      <vt:lpstr>UnderstoodSans</vt:lpstr>
      <vt:lpstr>Wingdings 3</vt:lpstr>
      <vt:lpstr>Facet</vt:lpstr>
      <vt:lpstr> Juvenile Justice Policy And Data Board: Community Based Interventions Subcommittee  “Status Offense changes, Juvenile Justice Reform and Its Impact on Youth Serving Agencies”  April 28, 2022</vt:lpstr>
      <vt:lpstr>Agenda</vt:lpstr>
      <vt:lpstr>Status Offenses-Overview</vt:lpstr>
      <vt:lpstr>Status Offenses, cont.</vt:lpstr>
      <vt:lpstr>Status Offense referrals-How it works now</vt:lpstr>
      <vt:lpstr>Role of the School regarding Truancy</vt:lpstr>
      <vt:lpstr>How to make a referral</vt:lpstr>
      <vt:lpstr>What happens next?</vt:lpstr>
      <vt:lpstr>What happens specifically for a truancy case?</vt:lpstr>
      <vt:lpstr>About the Youth Service Bureaus (YSBs)</vt:lpstr>
      <vt:lpstr>About the YSBs</vt:lpstr>
      <vt:lpstr>YSBs, continued</vt:lpstr>
      <vt:lpstr>YSBs, continued</vt:lpstr>
      <vt:lpstr>Services Offered by YSBs  % of YSBs reporting services offered directly or indirectly  </vt:lpstr>
      <vt:lpstr>Rollout of new legislation-Truancy</vt:lpstr>
      <vt:lpstr>Gaps, Barriers and Challenges regarding Truancy</vt:lpstr>
      <vt:lpstr>Gaps, Barriers and Challenges for community based status offenses</vt:lpstr>
      <vt:lpstr>Gaps, Barriers and Challenges (continued)</vt:lpstr>
      <vt:lpstr>Issue of Data</vt:lpstr>
      <vt:lpstr>About the Juvenile Review Boards (JRBs)</vt:lpstr>
      <vt:lpstr>  Questions/comments?  Thank you  Erica Bromley, MSW Juvenile Justice Consultant CT Youth Services Association ebromley@ctyouthservices.org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Nina Salomon</dc:creator>
  <cp:lastModifiedBy>Erica Bromley</cp:lastModifiedBy>
  <cp:revision>220</cp:revision>
  <cp:lastPrinted>2022-04-27T13:53:59Z</cp:lastPrinted>
  <dcterms:created xsi:type="dcterms:W3CDTF">2020-11-16T21:12:48Z</dcterms:created>
  <dcterms:modified xsi:type="dcterms:W3CDTF">2022-04-27T13:59:47Z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0x010100C85D9FFB7D379A4EB02B163813CB0CCA</vt:lpwstr>
  </property>
</Properties>
</file>