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rts/chart1.xml" ContentType="application/vnd.openxmlformats-officedocument.drawingml.chart+xml"/>
  <Override PartName="/ppt/notesSlides/notesSlide6.xml" ContentType="application/vnd.openxmlformats-officedocument.presentationml.notesSlide+xml"/>
  <Override PartName="/ppt/charts/chart2.xml" ContentType="application/vnd.openxmlformats-officedocument.drawingml.chart+xml"/>
  <Override PartName="/ppt/notesSlides/notesSlide7.xml" ContentType="application/vnd.openxmlformats-officedocument.presentationml.notesSlide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notesSlides/notesSlide8.xml" ContentType="application/vnd.openxmlformats-officedocument.presentationml.notesSlide+xml"/>
  <Override PartName="/ppt/charts/chart5.xml" ContentType="application/vnd.openxmlformats-officedocument.drawingml.chart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charts/chart6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7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13.xml" ContentType="application/vnd.openxmlformats-officedocument.presentationml.notesSlide+xml"/>
  <Override PartName="/ppt/charts/chart8.xml" ContentType="application/vnd.openxmlformats-officedocument.drawingml.chart+xml"/>
  <Override PartName="/ppt/notesSlides/notesSlide14.xml" ContentType="application/vnd.openxmlformats-officedocument.presentationml.notesSlide+xml"/>
  <Override PartName="/ppt/charts/chart9.xml" ContentType="application/vnd.openxmlformats-officedocument.drawingml.chart+xml"/>
  <Override PartName="/ppt/notesSlides/notesSlide15.xml" ContentType="application/vnd.openxmlformats-officedocument.presentationml.notesSlide+xml"/>
  <Override PartName="/ppt/charts/chart10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11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notesSlides/notesSlide16.xml" ContentType="application/vnd.openxmlformats-officedocument.presentationml.notesSlide+xml"/>
  <Override PartName="/ppt/charts/chart12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charts/chart13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charts/chart14.xml" ContentType="application/vnd.openxmlformats-officedocument.drawingml.chart+xml"/>
  <Override PartName="/ppt/notesSlides/notesSlide19.xml" ContentType="application/vnd.openxmlformats-officedocument.presentationml.notesSlide+xml"/>
  <Override PartName="/ppt/charts/chart15.xml" ContentType="application/vnd.openxmlformats-officedocument.drawingml.chart+xml"/>
  <Override PartName="/ppt/notesSlides/notesSlide20.xml" ContentType="application/vnd.openxmlformats-officedocument.presentationml.notesSlide+xml"/>
  <Override PartName="/ppt/charts/chart16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charts/chart17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notesSlides/notesSlide23.xml" ContentType="application/vnd.openxmlformats-officedocument.presentationml.notesSlide+xml"/>
  <Override PartName="/ppt/charts/chart18.xml" ContentType="application/vnd.openxmlformats-officedocument.drawingml.chart+xml"/>
  <Override PartName="/ppt/charts/chart19.xml" ContentType="application/vnd.openxmlformats-officedocument.drawingml.chart+xml"/>
  <Override PartName="/ppt/notesSlides/notesSlide24.xml" ContentType="application/vnd.openxmlformats-officedocument.presentationml.notesSlide+xml"/>
  <Override PartName="/ppt/charts/chart20.xml" ContentType="application/vnd.openxmlformats-officedocument.drawingml.chart+xml"/>
  <Override PartName="/ppt/notesSlides/notesSlide25.xml" ContentType="application/vnd.openxmlformats-officedocument.presentationml.notesSlide+xml"/>
  <Override PartName="/ppt/charts/chart21.xml" ContentType="application/vnd.openxmlformats-officedocument.drawingml.chart+xml"/>
  <Override PartName="/ppt/charts/style9.xml" ContentType="application/vnd.ms-office.chartstyle+xml"/>
  <Override PartName="/ppt/charts/colors9.xml" ContentType="application/vnd.ms-office.chartcolorstyle+xml"/>
  <Override PartName="/ppt/notesSlides/notesSlide26.xml" ContentType="application/vnd.openxmlformats-officedocument.presentationml.notesSlide+xml"/>
  <Override PartName="/ppt/charts/chart22.xml" ContentType="application/vnd.openxmlformats-officedocument.drawingml.chart+xml"/>
  <Override PartName="/ppt/charts/style10.xml" ContentType="application/vnd.ms-office.chartstyle+xml"/>
  <Override PartName="/ppt/charts/colors10.xml" ContentType="application/vnd.ms-office.chartcolorstyle+xml"/>
  <Override PartName="/ppt/notesSlides/notesSlide27.xml" ContentType="application/vnd.openxmlformats-officedocument.presentationml.notesSlide+xml"/>
  <Override PartName="/ppt/charts/chart23.xml" ContentType="application/vnd.openxmlformats-officedocument.drawingml.chart+xml"/>
  <Override PartName="/ppt/charts/style11.xml" ContentType="application/vnd.ms-office.chartstyle+xml"/>
  <Override PartName="/ppt/charts/colors11.xml" ContentType="application/vnd.ms-office.chartcolorstyl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1"/>
  </p:sldMasterIdLst>
  <p:notesMasterIdLst>
    <p:notesMasterId r:id="rId35"/>
  </p:notesMasterIdLst>
  <p:handoutMasterIdLst>
    <p:handoutMasterId r:id="rId36"/>
  </p:handoutMasterIdLst>
  <p:sldIdLst>
    <p:sldId id="270" r:id="rId2"/>
    <p:sldId id="272" r:id="rId3"/>
    <p:sldId id="1099" r:id="rId4"/>
    <p:sldId id="1124" r:id="rId5"/>
    <p:sldId id="1125" r:id="rId6"/>
    <p:sldId id="1118" r:id="rId7"/>
    <p:sldId id="1121" r:id="rId8"/>
    <p:sldId id="1134" r:id="rId9"/>
    <p:sldId id="1127" r:id="rId10"/>
    <p:sldId id="1128" r:id="rId11"/>
    <p:sldId id="1148" r:id="rId12"/>
    <p:sldId id="1136" r:id="rId13"/>
    <p:sldId id="1137" r:id="rId14"/>
    <p:sldId id="1138" r:id="rId15"/>
    <p:sldId id="1126" r:id="rId16"/>
    <p:sldId id="1119" r:id="rId17"/>
    <p:sldId id="1123" r:id="rId18"/>
    <p:sldId id="1142" r:id="rId19"/>
    <p:sldId id="1141" r:id="rId20"/>
    <p:sldId id="1139" r:id="rId21"/>
    <p:sldId id="1143" r:id="rId22"/>
    <p:sldId id="1144" r:id="rId23"/>
    <p:sldId id="1145" r:id="rId24"/>
    <p:sldId id="1146" r:id="rId25"/>
    <p:sldId id="1149" r:id="rId26"/>
    <p:sldId id="1133" r:id="rId27"/>
    <p:sldId id="1132" r:id="rId28"/>
    <p:sldId id="1140" r:id="rId29"/>
    <p:sldId id="1147" r:id="rId30"/>
    <p:sldId id="1135" r:id="rId31"/>
    <p:sldId id="1151" r:id="rId32"/>
    <p:sldId id="360" r:id="rId33"/>
    <p:sldId id="269" r:id="rId34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D3776A68-10C1-4EF0-AC75-177E0B55D4FC}">
          <p14:sldIdLst>
            <p14:sldId id="270"/>
            <p14:sldId id="272"/>
            <p14:sldId id="1099"/>
            <p14:sldId id="1124"/>
            <p14:sldId id="1125"/>
            <p14:sldId id="1118"/>
            <p14:sldId id="1121"/>
            <p14:sldId id="1134"/>
            <p14:sldId id="1127"/>
            <p14:sldId id="1128"/>
            <p14:sldId id="1148"/>
            <p14:sldId id="1136"/>
            <p14:sldId id="1137"/>
            <p14:sldId id="1138"/>
            <p14:sldId id="1126"/>
            <p14:sldId id="1119"/>
            <p14:sldId id="1123"/>
            <p14:sldId id="1142"/>
            <p14:sldId id="1141"/>
            <p14:sldId id="1139"/>
            <p14:sldId id="1143"/>
            <p14:sldId id="1144"/>
            <p14:sldId id="1145"/>
            <p14:sldId id="1146"/>
            <p14:sldId id="1149"/>
          </p14:sldIdLst>
        </p14:section>
        <p14:section name="Untitled Section" id="{FF33BDFD-CD44-479A-92FA-75AC95179FDF}">
          <p14:sldIdLst>
            <p14:sldId id="1133"/>
            <p14:sldId id="1132"/>
            <p14:sldId id="1140"/>
            <p14:sldId id="1147"/>
            <p14:sldId id="1135"/>
            <p14:sldId id="1151"/>
            <p14:sldId id="360"/>
            <p14:sldId id="269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28">
          <p15:clr>
            <a:srgbClr val="A4A3A4"/>
          </p15:clr>
        </p15:guide>
        <p15:guide id="2" pos="2208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Melissa Threadgill" initials="MT" lastIdx="11" clrIdx="0"/>
  <p:cmAuthor id="1" name="Melissa Threadgill" initials="PL" lastIdx="3" clrIdx="1"/>
  <p:cmAuthor id="2" name="LM" initials="LM" lastIdx="3" clrIdx="2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C2F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22838BEF-8BB2-4498-84A7-C5851F593DF1}" styleName="Medium Style 4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5A111915-BE36-4E01-A7E5-04B1672EAD32}" styleName="Light Style 2 - Accent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0899" autoAdjust="0"/>
    <p:restoredTop sz="86733" autoAdjust="0"/>
  </p:normalViewPr>
  <p:slideViewPr>
    <p:cSldViewPr>
      <p:cViewPr varScale="1">
        <p:scale>
          <a:sx n="99" d="100"/>
          <a:sy n="99" d="100"/>
        </p:scale>
        <p:origin x="1644" y="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106"/>
    </p:cViewPr>
  </p:sorterViewPr>
  <p:notesViewPr>
    <p:cSldViewPr>
      <p:cViewPr varScale="1">
        <p:scale>
          <a:sx n="67" d="100"/>
          <a:sy n="67" d="100"/>
        </p:scale>
        <p:origin x="-3120" y="-86"/>
      </p:cViewPr>
      <p:guideLst>
        <p:guide orient="horz" pos="2928"/>
        <p:guide pos="220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commentAuthors" Target="commentAuthors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\\oca-fp-001\users\lmorgia\Reporting\court%20data\Priority%201%20-%20Case%20Filings%20-%20Application%20for%20complaint%20by%20Age%20at%20Filing,%20MGL%20chapter,%20court,%20and%20year%20(3YR)%20as%20of%2020190829.xlsx" TargetMode="External"/></Relationships>
</file>

<file path=ppt/charts/_rels/chart10.xml.rels><?xml version="1.0" encoding="UTF-8" standalone="yes"?>
<Relationships xmlns="http://schemas.openxmlformats.org/package/2006/relationships"><Relationship Id="rId3" Type="http://schemas.openxmlformats.org/officeDocument/2006/relationships/oleObject" Target="Book1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11.xml.rels><?xml version="1.0" encoding="UTF-8" standalone="yes"?>
<Relationships xmlns="http://schemas.openxmlformats.org/package/2006/relationships"><Relationship Id="rId3" Type="http://schemas.openxmlformats.org/officeDocument/2006/relationships/oleObject" Target="Book1" TargetMode="External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12.xml.rels><?xml version="1.0" encoding="UTF-8" standalone="yes"?>
<Relationships xmlns="http://schemas.openxmlformats.org/package/2006/relationships"><Relationship Id="rId3" Type="http://schemas.openxmlformats.org/officeDocument/2006/relationships/oleObject" Target="Book1" TargetMode="External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13.xml.rels><?xml version="1.0" encoding="UTF-8" standalone="yes"?>
<Relationships xmlns="http://schemas.openxmlformats.org/package/2006/relationships"><Relationship Id="rId3" Type="http://schemas.openxmlformats.org/officeDocument/2006/relationships/oleObject" Target="Book1" TargetMode="External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14.xml.rels><?xml version="1.0" encoding="UTF-8" standalone="yes"?>
<Relationships xmlns="http://schemas.openxmlformats.org/package/2006/relationships"><Relationship Id="rId1" Type="http://schemas.openxmlformats.org/officeDocument/2006/relationships/oleObject" Target="file:///\\oca-fp-001\users\lmorgia\Reporting\court%20data\Priority%201%20-%20Case%20Filings%20-%20Child%20Requiring%20Assistance%20by%20Age%20at%20Filing,%20CRA%20type,%20court,%20and%20year%20(3YR)%20as%20of%2020190827.xlsx" TargetMode="External"/></Relationships>
</file>

<file path=ppt/charts/_rels/chart15.xml.rels><?xml version="1.0" encoding="UTF-8" standalone="yes"?>
<Relationships xmlns="http://schemas.openxmlformats.org/package/2006/relationships"><Relationship Id="rId1" Type="http://schemas.openxmlformats.org/officeDocument/2006/relationships/oleObject" Target="file:///\\oca-fp-001\users\lmorgia\Reporting\court%20data\Priority%201%20-%20Case%20Filings%20-%20Child%20Requiring%20Assistance%20by%20Age%20at%20Filing,%20CRA%20type,%20court,%20and%20year%20(3YR)%20as%20of%2020190827.xlsx" TargetMode="External"/></Relationships>
</file>

<file path=ppt/charts/_rels/chart16.xml.rels><?xml version="1.0" encoding="UTF-8" standalone="yes"?>
<Relationships xmlns="http://schemas.openxmlformats.org/package/2006/relationships"><Relationship Id="rId3" Type="http://schemas.openxmlformats.org/officeDocument/2006/relationships/oleObject" Target="Book2" TargetMode="External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_rels/chart17.xml.rels><?xml version="1.0" encoding="UTF-8" standalone="yes"?>
<Relationships xmlns="http://schemas.openxmlformats.org/package/2006/relationships"><Relationship Id="rId3" Type="http://schemas.openxmlformats.org/officeDocument/2006/relationships/oleObject" Target="Book1" TargetMode="External"/><Relationship Id="rId2" Type="http://schemas.microsoft.com/office/2011/relationships/chartColorStyle" Target="colors8.xml"/><Relationship Id="rId1" Type="http://schemas.microsoft.com/office/2011/relationships/chartStyle" Target="style8.xml"/></Relationships>
</file>

<file path=ppt/charts/_rels/chart18.xml.rels><?xml version="1.0" encoding="UTF-8" standalone="yes"?>
<Relationships xmlns="http://schemas.openxmlformats.org/package/2006/relationships"><Relationship Id="rId1" Type="http://schemas.openxmlformats.org/officeDocument/2006/relationships/oleObject" Target="file:///\\oca-fp-001\users\lmorgia\Reporting\court%20data\Priority%201%20-%20Case%20Filings%20-%20Application%20for%20complaint%20by%20Race-ethnicity,%20MGL%20chapter,%20court,%20and%20year%20(3YR)%20as%20of%2020190829.xlsx" TargetMode="External"/></Relationships>
</file>

<file path=ppt/charts/_rels/chart19.xml.rels><?xml version="1.0" encoding="UTF-8" standalone="yes"?>
<Relationships xmlns="http://schemas.openxmlformats.org/package/2006/relationships"><Relationship Id="rId1" Type="http://schemas.openxmlformats.org/officeDocument/2006/relationships/oleObject" Target="file:///\\oca-fp-001\users\lmorgia\Reporting\court%20data\Priority%201%20-%20Case%20Filings%20-%20Delinquency%20by%20Race-ethnicity,%20MGL%20chapter,%20court,%20and%20year%20(3YR)%20as%20of%2020190829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\\oca-fp-001\users\lmorgia\Reporting\court%20data\Priority%201%20-%20Case%20Filings%20-%20Delinquency%20by%20Age%20at%20Filing,%20MGL%20chapter,%20court,%20and%20year%20(3YR)%20as%20of%2020190829.xlsx" TargetMode="External"/></Relationships>
</file>

<file path=ppt/charts/_rels/chart2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_rels/chart21.xml.rels><?xml version="1.0" encoding="UTF-8" standalone="yes"?>
<Relationships xmlns="http://schemas.openxmlformats.org/package/2006/relationships"><Relationship Id="rId3" Type="http://schemas.openxmlformats.org/officeDocument/2006/relationships/oleObject" Target="Book2" TargetMode="External"/><Relationship Id="rId2" Type="http://schemas.microsoft.com/office/2011/relationships/chartColorStyle" Target="colors9.xml"/><Relationship Id="rId1" Type="http://schemas.microsoft.com/office/2011/relationships/chartStyle" Target="style9.xml"/></Relationships>
</file>

<file path=ppt/charts/_rels/chart22.xml.rels><?xml version="1.0" encoding="UTF-8" standalone="yes"?>
<Relationships xmlns="http://schemas.openxmlformats.org/package/2006/relationships"><Relationship Id="rId3" Type="http://schemas.openxmlformats.org/officeDocument/2006/relationships/oleObject" Target="Book1" TargetMode="External"/><Relationship Id="rId2" Type="http://schemas.microsoft.com/office/2011/relationships/chartColorStyle" Target="colors10.xml"/><Relationship Id="rId1" Type="http://schemas.microsoft.com/office/2011/relationships/chartStyle" Target="style10.xml"/></Relationships>
</file>

<file path=ppt/charts/_rels/chart23.xml.rels><?xml version="1.0" encoding="UTF-8" standalone="yes"?>
<Relationships xmlns="http://schemas.openxmlformats.org/package/2006/relationships"><Relationship Id="rId3" Type="http://schemas.openxmlformats.org/officeDocument/2006/relationships/oleObject" Target="Book1" TargetMode="External"/><Relationship Id="rId2" Type="http://schemas.microsoft.com/office/2011/relationships/chartColorStyle" Target="colors11.xml"/><Relationship Id="rId1" Type="http://schemas.microsoft.com/office/2011/relationships/chartStyle" Target="style11.xm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file:///\\oca-fp-001\users\lmorgia\Reporting\court%20data\Juvenile%20%20Caseload%202016%202019%2009062019.xlsx" TargetMode="External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oleObject" Target="Book1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oleObject" Target="Book1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oleObject" Target="file:///\\oca-fp-001\users\lmorgia\Reporting\court%20data\Priority%201%20-%20Case%20Filings%20-%20Application%20for%20complaint%20by%20Age%20at%20Filing,%20MGL%20chapter,%20court,%20and%20year%20(3YR)%20as%20of%2020190829.xlsx" TargetMode="External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oleObject" Target="file:///\\oca-fp-001\users\lmorgia\Reporting\court%20data\Priority%201%20-%20Case%20Filings%20-%20Delinquency%20by%20Age%20at%20Filing,%20MGL%20chapter,%20court,%20and%20year%20(3YR)%20as%20of%2020190829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Sheet1!$J$11</c:f>
              <c:strCache>
                <c:ptCount val="1"/>
                <c:pt idx="0">
                  <c:v>Applications for Complaint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Sheet1!$I$12:$I$14</c:f>
              <c:strCache>
                <c:ptCount val="3"/>
                <c:pt idx="0">
                  <c:v>FY2017</c:v>
                </c:pt>
                <c:pt idx="1">
                  <c:v>FY2018</c:v>
                </c:pt>
                <c:pt idx="2">
                  <c:v>FY2019</c:v>
                </c:pt>
              </c:strCache>
            </c:strRef>
          </c:cat>
          <c:val>
            <c:numRef>
              <c:f>Sheet1!$J$12:$J$14</c:f>
              <c:numCache>
                <c:formatCode>General</c:formatCode>
                <c:ptCount val="3"/>
                <c:pt idx="0">
                  <c:v>12287</c:v>
                </c:pt>
                <c:pt idx="1">
                  <c:v>11267</c:v>
                </c:pt>
                <c:pt idx="2">
                  <c:v>8388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A34-4E27-879B-E431E7F5F66F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154216320"/>
        <c:axId val="157004544"/>
      </c:barChart>
      <c:catAx>
        <c:axId val="154216320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crossAx val="157004544"/>
        <c:crosses val="autoZero"/>
        <c:auto val="1"/>
        <c:lblAlgn val="ctr"/>
        <c:lblOffset val="100"/>
        <c:noMultiLvlLbl val="0"/>
      </c:catAx>
      <c:valAx>
        <c:axId val="157004544"/>
        <c:scaling>
          <c:orientation val="minMax"/>
        </c:scaling>
        <c:delete val="0"/>
        <c:axPos val="l"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Number of Applications</a:t>
                </a:r>
              </a:p>
            </c:rich>
          </c:tx>
          <c:layout>
            <c:manualLayout>
              <c:xMode val="edge"/>
              <c:yMode val="edge"/>
              <c:x val="1.0294679074206621E-2"/>
              <c:y val="0.24647562853676278"/>
            </c:manualLayout>
          </c:layout>
          <c:overlay val="0"/>
        </c:title>
        <c:numFmt formatCode="General" sourceLinked="1"/>
        <c:majorTickMark val="none"/>
        <c:minorTickMark val="none"/>
        <c:tickLblPos val="nextTo"/>
        <c:crossAx val="154216320"/>
        <c:crosses val="autoZero"/>
        <c:crossBetween val="between"/>
      </c:valAx>
    </c:plotArea>
    <c:plotVisOnly val="1"/>
    <c:dispBlanksAs val="gap"/>
    <c:showDLblsOverMax val="0"/>
  </c:chart>
  <c:spPr>
    <a:ln>
      <a:noFill/>
    </a:ln>
  </c:spPr>
  <c:externalData r:id="rId1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dirty="0">
                <a:solidFill>
                  <a:schemeClr val="tx1"/>
                </a:solidFill>
              </a:rPr>
              <a:t>Detention</a:t>
            </a:r>
            <a:r>
              <a:rPr lang="en-US" baseline="0" dirty="0">
                <a:solidFill>
                  <a:schemeClr val="tx1"/>
                </a:solidFill>
              </a:rPr>
              <a:t> Admissions by Penalty Level</a:t>
            </a:r>
            <a:endParaRPr lang="en-US" dirty="0">
              <a:solidFill>
                <a:schemeClr val="tx1"/>
              </a:solidFill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Sheet3!$C$22</c:f>
              <c:strCache>
                <c:ptCount val="1"/>
                <c:pt idx="0">
                  <c:v>FY 2018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Sheet3!$B$23:$B$25</c:f>
              <c:strCache>
                <c:ptCount val="3"/>
                <c:pt idx="0">
                  <c:v>Felony</c:v>
                </c:pt>
                <c:pt idx="1">
                  <c:v>Misdemeanor</c:v>
                </c:pt>
                <c:pt idx="2">
                  <c:v>Total</c:v>
                </c:pt>
              </c:strCache>
            </c:strRef>
          </c:cat>
          <c:val>
            <c:numRef>
              <c:f>Sheet3!$C$23:$C$25</c:f>
              <c:numCache>
                <c:formatCode>General</c:formatCode>
                <c:ptCount val="3"/>
                <c:pt idx="0">
                  <c:v>819</c:v>
                </c:pt>
                <c:pt idx="1">
                  <c:v>427</c:v>
                </c:pt>
                <c:pt idx="2">
                  <c:v>1247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733-4F6A-BBBB-45E2B3FA6B14}"/>
            </c:ext>
          </c:extLst>
        </c:ser>
        <c:ser>
          <c:idx val="1"/>
          <c:order val="1"/>
          <c:tx>
            <c:strRef>
              <c:f>Sheet3!$D$22</c:f>
              <c:strCache>
                <c:ptCount val="1"/>
                <c:pt idx="0">
                  <c:v>FY 2019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Sheet3!$B$23:$B$25</c:f>
              <c:strCache>
                <c:ptCount val="3"/>
                <c:pt idx="0">
                  <c:v>Felony</c:v>
                </c:pt>
                <c:pt idx="1">
                  <c:v>Misdemeanor</c:v>
                </c:pt>
                <c:pt idx="2">
                  <c:v>Total</c:v>
                </c:pt>
              </c:strCache>
            </c:strRef>
          </c:cat>
          <c:val>
            <c:numRef>
              <c:f>Sheet3!$D$23:$D$25</c:f>
              <c:numCache>
                <c:formatCode>General</c:formatCode>
                <c:ptCount val="3"/>
                <c:pt idx="0">
                  <c:v>623</c:v>
                </c:pt>
                <c:pt idx="1">
                  <c:v>277</c:v>
                </c:pt>
                <c:pt idx="2">
                  <c:v>901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E733-4F6A-BBBB-45E2B3FA6B14}"/>
            </c:ext>
          </c:extLst>
        </c:ser>
        <c:ser>
          <c:idx val="2"/>
          <c:order val="2"/>
          <c:tx>
            <c:strRef>
              <c:f>Sheet3!$E$22</c:f>
              <c:strCache>
                <c:ptCount val="1"/>
                <c:pt idx="0">
                  <c:v>% Change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Sheet3!$B$23:$B$25</c:f>
              <c:strCache>
                <c:ptCount val="3"/>
                <c:pt idx="0">
                  <c:v>Felony</c:v>
                </c:pt>
                <c:pt idx="1">
                  <c:v>Misdemeanor</c:v>
                </c:pt>
                <c:pt idx="2">
                  <c:v>Total</c:v>
                </c:pt>
              </c:strCache>
            </c:strRef>
          </c:cat>
          <c:val>
            <c:numRef>
              <c:f>Sheet3!$E$23:$E$25</c:f>
              <c:numCache>
                <c:formatCode>0%</c:formatCode>
                <c:ptCount val="3"/>
                <c:pt idx="0">
                  <c:v>-0.23931623931623933</c:v>
                </c:pt>
                <c:pt idx="1">
                  <c:v>-0.35128805620608899</c:v>
                </c:pt>
                <c:pt idx="2">
                  <c:v>-0.27746591820368888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E733-4F6A-BBBB-45E2B3FA6B1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79452928"/>
        <c:axId val="179454720"/>
      </c:barChart>
      <c:catAx>
        <c:axId val="17945292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79454720"/>
        <c:crosses val="autoZero"/>
        <c:auto val="1"/>
        <c:lblAlgn val="ctr"/>
        <c:lblOffset val="100"/>
        <c:noMultiLvlLbl val="0"/>
      </c:catAx>
      <c:valAx>
        <c:axId val="179454720"/>
        <c:scaling>
          <c:orientation val="minMax"/>
        </c:scaling>
        <c:delete val="0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dirty="0"/>
                  <a:t>Number of Admissions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79452928"/>
        <c:crosses val="autoZero"/>
        <c:crossBetween val="between"/>
      </c:valAx>
      <c:dTable>
        <c:showHorzBorder val="1"/>
        <c:showVertBorder val="1"/>
        <c:showOutline val="1"/>
        <c:showKeys val="1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spcFirstLastPara="1" vertOverflow="ellipsis" vert="horz" wrap="square" anchor="ctr" anchorCtr="1"/>
          <a:lstStyle/>
          <a:p>
            <a:pPr rtl="0"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</c:dTable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dirty="0">
                <a:solidFill>
                  <a:schemeClr val="tx1"/>
                </a:solidFill>
              </a:rPr>
              <a:t>Detention</a:t>
            </a:r>
            <a:r>
              <a:rPr lang="en-US" baseline="0" dirty="0">
                <a:solidFill>
                  <a:schemeClr val="tx1"/>
                </a:solidFill>
              </a:rPr>
              <a:t> Admissions by Grid Type</a:t>
            </a:r>
          </a:p>
          <a:p>
            <a:pPr>
              <a:defRPr/>
            </a:pPr>
            <a:r>
              <a:rPr lang="en-US" baseline="0" dirty="0">
                <a:solidFill>
                  <a:schemeClr val="tx1"/>
                </a:solidFill>
              </a:rPr>
              <a:t>(Higher Grid = More Serious Offense</a:t>
            </a:r>
            <a:r>
              <a:rPr lang="en-US" baseline="0" dirty="0"/>
              <a:t>)</a:t>
            </a:r>
            <a:endParaRPr lang="en-US" dirty="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Sheet3!$B$1</c:f>
              <c:strCache>
                <c:ptCount val="1"/>
                <c:pt idx="0">
                  <c:v>FY 2018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Sheet3!$A$2:$A$9</c:f>
              <c:strCache>
                <c:ptCount val="7"/>
                <c:pt idx="0">
                  <c:v>Grid 1</c:v>
                </c:pt>
                <c:pt idx="1">
                  <c:v>Grid 2</c:v>
                </c:pt>
                <c:pt idx="2">
                  <c:v>Grid 3</c:v>
                </c:pt>
                <c:pt idx="3">
                  <c:v>Grid 4</c:v>
                </c:pt>
                <c:pt idx="4">
                  <c:v>Grid 5</c:v>
                </c:pt>
                <c:pt idx="5">
                  <c:v>Grid 6</c:v>
                </c:pt>
                <c:pt idx="6">
                  <c:v>Grid 7</c:v>
                </c:pt>
              </c:strCache>
              <c:extLst/>
            </c:strRef>
          </c:cat>
          <c:val>
            <c:numRef>
              <c:f>Sheet3!$B$2:$B$9</c:f>
              <c:numCache>
                <c:formatCode>General</c:formatCode>
                <c:ptCount val="7"/>
                <c:pt idx="0">
                  <c:v>58</c:v>
                </c:pt>
                <c:pt idx="1">
                  <c:v>555</c:v>
                </c:pt>
                <c:pt idx="2">
                  <c:v>250</c:v>
                </c:pt>
                <c:pt idx="3">
                  <c:v>267</c:v>
                </c:pt>
                <c:pt idx="4">
                  <c:v>63</c:v>
                </c:pt>
                <c:pt idx="5">
                  <c:v>54</c:v>
                </c:pt>
                <c:pt idx="6">
                  <c:v>1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00-DC2E-4854-A00B-89C86D0B0571}"/>
            </c:ext>
          </c:extLst>
        </c:ser>
        <c:ser>
          <c:idx val="1"/>
          <c:order val="1"/>
          <c:tx>
            <c:strRef>
              <c:f>Sheet3!$C$1</c:f>
              <c:strCache>
                <c:ptCount val="1"/>
                <c:pt idx="0">
                  <c:v>FY 2019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Sheet3!$A$2:$A$9</c:f>
              <c:strCache>
                <c:ptCount val="7"/>
                <c:pt idx="0">
                  <c:v>Grid 1</c:v>
                </c:pt>
                <c:pt idx="1">
                  <c:v>Grid 2</c:v>
                </c:pt>
                <c:pt idx="2">
                  <c:v>Grid 3</c:v>
                </c:pt>
                <c:pt idx="3">
                  <c:v>Grid 4</c:v>
                </c:pt>
                <c:pt idx="4">
                  <c:v>Grid 5</c:v>
                </c:pt>
                <c:pt idx="5">
                  <c:v>Grid 6</c:v>
                </c:pt>
                <c:pt idx="6">
                  <c:v>Grid 7</c:v>
                </c:pt>
              </c:strCache>
              <c:extLst/>
            </c:strRef>
          </c:cat>
          <c:val>
            <c:numRef>
              <c:f>Sheet3!$C$2:$C$9</c:f>
              <c:numCache>
                <c:formatCode>General</c:formatCode>
                <c:ptCount val="7"/>
                <c:pt idx="0">
                  <c:v>32</c:v>
                </c:pt>
                <c:pt idx="1">
                  <c:v>359</c:v>
                </c:pt>
                <c:pt idx="2">
                  <c:v>191</c:v>
                </c:pt>
                <c:pt idx="3">
                  <c:v>220</c:v>
                </c:pt>
                <c:pt idx="4">
                  <c:v>67</c:v>
                </c:pt>
                <c:pt idx="5">
                  <c:v>31</c:v>
                </c:pt>
                <c:pt idx="6">
                  <c:v>1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01-DC2E-4854-A00B-89C86D0B0571}"/>
            </c:ext>
          </c:extLst>
        </c:ser>
        <c:ser>
          <c:idx val="2"/>
          <c:order val="2"/>
          <c:tx>
            <c:strRef>
              <c:f>Sheet3!$D$1</c:f>
              <c:strCache>
                <c:ptCount val="1"/>
                <c:pt idx="0">
                  <c:v>% Change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Sheet3!$A$2:$A$9</c:f>
              <c:strCache>
                <c:ptCount val="7"/>
                <c:pt idx="0">
                  <c:v>Grid 1</c:v>
                </c:pt>
                <c:pt idx="1">
                  <c:v>Grid 2</c:v>
                </c:pt>
                <c:pt idx="2">
                  <c:v>Grid 3</c:v>
                </c:pt>
                <c:pt idx="3">
                  <c:v>Grid 4</c:v>
                </c:pt>
                <c:pt idx="4">
                  <c:v>Grid 5</c:v>
                </c:pt>
                <c:pt idx="5">
                  <c:v>Grid 6</c:v>
                </c:pt>
                <c:pt idx="6">
                  <c:v>Grid 7</c:v>
                </c:pt>
              </c:strCache>
              <c:extLst/>
            </c:strRef>
          </c:cat>
          <c:val>
            <c:numRef>
              <c:f>Sheet3!$D$2:$D$9</c:f>
              <c:numCache>
                <c:formatCode>0%</c:formatCode>
                <c:ptCount val="7"/>
                <c:pt idx="0">
                  <c:v>-0.44827586206896552</c:v>
                </c:pt>
                <c:pt idx="1">
                  <c:v>-0.35315315315315315</c:v>
                </c:pt>
                <c:pt idx="2">
                  <c:v>-0.23599999999999999</c:v>
                </c:pt>
                <c:pt idx="3">
                  <c:v>-0.17602996254681649</c:v>
                </c:pt>
                <c:pt idx="4">
                  <c:v>6.3492063492063489E-2</c:v>
                </c:pt>
                <c:pt idx="5">
                  <c:v>-0.42592592592592593</c:v>
                </c:pt>
                <c:pt idx="6">
                  <c:v>0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02-DC2E-4854-A00B-89C86D0B057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79496832"/>
        <c:axId val="179498368"/>
      </c:barChart>
      <c:catAx>
        <c:axId val="17949683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79498368"/>
        <c:crosses val="autoZero"/>
        <c:auto val="1"/>
        <c:lblAlgn val="ctr"/>
        <c:lblOffset val="100"/>
        <c:noMultiLvlLbl val="0"/>
      </c:catAx>
      <c:valAx>
        <c:axId val="179498368"/>
        <c:scaling>
          <c:orientation val="minMax"/>
        </c:scaling>
        <c:delete val="0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dirty="0"/>
                  <a:t>Number of Admissions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79496832"/>
        <c:crosses val="autoZero"/>
        <c:crossBetween val="between"/>
      </c:valAx>
      <c:dTable>
        <c:showHorzBorder val="1"/>
        <c:showVertBorder val="1"/>
        <c:showOutline val="1"/>
        <c:showKeys val="1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spcFirstLastPara="1" vertOverflow="ellipsis" vert="horz" wrap="square" anchor="ctr" anchorCtr="1"/>
          <a:lstStyle/>
          <a:p>
            <a:pPr rtl="0"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</c:dTable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dirty="0">
                <a:solidFill>
                  <a:schemeClr val="tx1"/>
                </a:solidFill>
              </a:rPr>
              <a:t>Commitments by Penalty Level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Sheet4!$B$1</c:f>
              <c:strCache>
                <c:ptCount val="1"/>
                <c:pt idx="0">
                  <c:v>FY 2018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Sheet4!$A$2:$A$4</c:f>
              <c:strCache>
                <c:ptCount val="3"/>
                <c:pt idx="0">
                  <c:v>Felony</c:v>
                </c:pt>
                <c:pt idx="1">
                  <c:v>Misdemeanor</c:v>
                </c:pt>
                <c:pt idx="2">
                  <c:v>Total</c:v>
                </c:pt>
              </c:strCache>
            </c:strRef>
          </c:cat>
          <c:val>
            <c:numRef>
              <c:f>Sheet4!$B$2:$B$4</c:f>
              <c:numCache>
                <c:formatCode>General</c:formatCode>
                <c:ptCount val="3"/>
                <c:pt idx="0">
                  <c:v>121</c:v>
                </c:pt>
                <c:pt idx="1">
                  <c:v>111</c:v>
                </c:pt>
                <c:pt idx="2">
                  <c:v>233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061-4547-8785-E446F9CD4C08}"/>
            </c:ext>
          </c:extLst>
        </c:ser>
        <c:ser>
          <c:idx val="1"/>
          <c:order val="1"/>
          <c:tx>
            <c:strRef>
              <c:f>Sheet4!$C$1</c:f>
              <c:strCache>
                <c:ptCount val="1"/>
                <c:pt idx="0">
                  <c:v>FY 2019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Sheet4!$A$2:$A$4</c:f>
              <c:strCache>
                <c:ptCount val="3"/>
                <c:pt idx="0">
                  <c:v>Felony</c:v>
                </c:pt>
                <c:pt idx="1">
                  <c:v>Misdemeanor</c:v>
                </c:pt>
                <c:pt idx="2">
                  <c:v>Total</c:v>
                </c:pt>
              </c:strCache>
            </c:strRef>
          </c:cat>
          <c:val>
            <c:numRef>
              <c:f>Sheet4!$C$2:$C$4</c:f>
              <c:numCache>
                <c:formatCode>General</c:formatCode>
                <c:ptCount val="3"/>
                <c:pt idx="0">
                  <c:v>111</c:v>
                </c:pt>
                <c:pt idx="1">
                  <c:v>82</c:v>
                </c:pt>
                <c:pt idx="2">
                  <c:v>194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8061-4547-8785-E446F9CD4C08}"/>
            </c:ext>
          </c:extLst>
        </c:ser>
        <c:ser>
          <c:idx val="2"/>
          <c:order val="2"/>
          <c:tx>
            <c:strRef>
              <c:f>Sheet4!$D$1</c:f>
              <c:strCache>
                <c:ptCount val="1"/>
                <c:pt idx="0">
                  <c:v>% Change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Sheet4!$A$2:$A$4</c:f>
              <c:strCache>
                <c:ptCount val="3"/>
                <c:pt idx="0">
                  <c:v>Felony</c:v>
                </c:pt>
                <c:pt idx="1">
                  <c:v>Misdemeanor</c:v>
                </c:pt>
                <c:pt idx="2">
                  <c:v>Total</c:v>
                </c:pt>
              </c:strCache>
            </c:strRef>
          </c:cat>
          <c:val>
            <c:numRef>
              <c:f>Sheet4!$D$2:$D$4</c:f>
              <c:numCache>
                <c:formatCode>0%</c:formatCode>
                <c:ptCount val="3"/>
                <c:pt idx="0">
                  <c:v>-8.2644628099173556E-2</c:v>
                </c:pt>
                <c:pt idx="1">
                  <c:v>-0.26126126126126126</c:v>
                </c:pt>
                <c:pt idx="2">
                  <c:v>-0.16738197424892703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8061-4547-8785-E446F9CD4C0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79570944"/>
        <c:axId val="179576832"/>
      </c:barChart>
      <c:catAx>
        <c:axId val="17957094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79576832"/>
        <c:crosses val="autoZero"/>
        <c:auto val="1"/>
        <c:lblAlgn val="ctr"/>
        <c:lblOffset val="100"/>
        <c:noMultiLvlLbl val="0"/>
      </c:catAx>
      <c:valAx>
        <c:axId val="179576832"/>
        <c:scaling>
          <c:orientation val="minMax"/>
        </c:scaling>
        <c:delete val="0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dirty="0"/>
                  <a:t>Number of First-Time</a:t>
                </a:r>
                <a:r>
                  <a:rPr lang="en-US" baseline="0" dirty="0"/>
                  <a:t> Commitments</a:t>
                </a:r>
                <a:endParaRPr lang="en-US" dirty="0"/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79570944"/>
        <c:crosses val="autoZero"/>
        <c:crossBetween val="between"/>
      </c:valAx>
      <c:dTable>
        <c:showHorzBorder val="1"/>
        <c:showVertBorder val="1"/>
        <c:showOutline val="1"/>
        <c:showKeys val="1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spcFirstLastPara="1" vertOverflow="ellipsis" vert="horz" wrap="square" anchor="ctr" anchorCtr="1"/>
          <a:lstStyle/>
          <a:p>
            <a:pPr rtl="0"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</c:dTable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dirty="0">
                <a:solidFill>
                  <a:schemeClr val="tx1"/>
                </a:solidFill>
              </a:rPr>
              <a:t>Commitments by Grid</a:t>
            </a:r>
            <a:r>
              <a:rPr lang="en-US" baseline="0" dirty="0">
                <a:solidFill>
                  <a:schemeClr val="tx1"/>
                </a:solidFill>
              </a:rPr>
              <a:t> Level</a:t>
            </a:r>
          </a:p>
          <a:p>
            <a:pPr>
              <a:defRPr/>
            </a:pPr>
            <a:r>
              <a:rPr lang="en-US" baseline="0" dirty="0">
                <a:solidFill>
                  <a:schemeClr val="tx1"/>
                </a:solidFill>
              </a:rPr>
              <a:t>(Higher Grid = More Serious Offense)</a:t>
            </a:r>
            <a:endParaRPr lang="en-US" dirty="0">
              <a:solidFill>
                <a:schemeClr val="tx1"/>
              </a:solidFill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Sheet5!$B$1</c:f>
              <c:strCache>
                <c:ptCount val="1"/>
                <c:pt idx="0">
                  <c:v>FY 2018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Sheet5!$A$2:$A$7</c:f>
              <c:strCache>
                <c:ptCount val="6"/>
                <c:pt idx="0">
                  <c:v>Grid 1</c:v>
                </c:pt>
                <c:pt idx="1">
                  <c:v>Grid 2</c:v>
                </c:pt>
                <c:pt idx="2">
                  <c:v>Grid 3</c:v>
                </c:pt>
                <c:pt idx="3">
                  <c:v>Grid 4</c:v>
                </c:pt>
                <c:pt idx="4">
                  <c:v>Grid 5</c:v>
                </c:pt>
                <c:pt idx="5">
                  <c:v>Grid 6</c:v>
                </c:pt>
              </c:strCache>
            </c:strRef>
          </c:cat>
          <c:val>
            <c:numRef>
              <c:f>Sheet5!$B$2:$B$7</c:f>
              <c:numCache>
                <c:formatCode>General</c:formatCode>
                <c:ptCount val="6"/>
                <c:pt idx="0">
                  <c:v>27</c:v>
                </c:pt>
                <c:pt idx="1">
                  <c:v>109</c:v>
                </c:pt>
                <c:pt idx="2">
                  <c:v>35</c:v>
                </c:pt>
                <c:pt idx="3">
                  <c:v>48</c:v>
                </c:pt>
                <c:pt idx="4">
                  <c:v>6</c:v>
                </c:pt>
                <c:pt idx="5">
                  <c:v>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695-4D63-83F4-80462DEA5EEF}"/>
            </c:ext>
          </c:extLst>
        </c:ser>
        <c:ser>
          <c:idx val="1"/>
          <c:order val="1"/>
          <c:tx>
            <c:strRef>
              <c:f>Sheet5!$C$1</c:f>
              <c:strCache>
                <c:ptCount val="1"/>
                <c:pt idx="0">
                  <c:v>FY 2019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Sheet5!$A$2:$A$7</c:f>
              <c:strCache>
                <c:ptCount val="6"/>
                <c:pt idx="0">
                  <c:v>Grid 1</c:v>
                </c:pt>
                <c:pt idx="1">
                  <c:v>Grid 2</c:v>
                </c:pt>
                <c:pt idx="2">
                  <c:v>Grid 3</c:v>
                </c:pt>
                <c:pt idx="3">
                  <c:v>Grid 4</c:v>
                </c:pt>
                <c:pt idx="4">
                  <c:v>Grid 5</c:v>
                </c:pt>
                <c:pt idx="5">
                  <c:v>Grid 6</c:v>
                </c:pt>
              </c:strCache>
            </c:strRef>
          </c:cat>
          <c:val>
            <c:numRef>
              <c:f>Sheet5!$C$2:$C$7</c:f>
              <c:numCache>
                <c:formatCode>General</c:formatCode>
                <c:ptCount val="6"/>
                <c:pt idx="0">
                  <c:v>7</c:v>
                </c:pt>
                <c:pt idx="1">
                  <c:v>105</c:v>
                </c:pt>
                <c:pt idx="2">
                  <c:v>29</c:v>
                </c:pt>
                <c:pt idx="3">
                  <c:v>38</c:v>
                </c:pt>
                <c:pt idx="4">
                  <c:v>9</c:v>
                </c:pt>
                <c:pt idx="5">
                  <c:v>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E695-4D63-83F4-80462DEA5EEF}"/>
            </c:ext>
          </c:extLst>
        </c:ser>
        <c:ser>
          <c:idx val="2"/>
          <c:order val="2"/>
          <c:tx>
            <c:strRef>
              <c:f>Sheet5!$D$1</c:f>
              <c:strCache>
                <c:ptCount val="1"/>
                <c:pt idx="0">
                  <c:v>% Change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Sheet5!$A$2:$A$7</c:f>
              <c:strCache>
                <c:ptCount val="6"/>
                <c:pt idx="0">
                  <c:v>Grid 1</c:v>
                </c:pt>
                <c:pt idx="1">
                  <c:v>Grid 2</c:v>
                </c:pt>
                <c:pt idx="2">
                  <c:v>Grid 3</c:v>
                </c:pt>
                <c:pt idx="3">
                  <c:v>Grid 4</c:v>
                </c:pt>
                <c:pt idx="4">
                  <c:v>Grid 5</c:v>
                </c:pt>
                <c:pt idx="5">
                  <c:v>Grid 6</c:v>
                </c:pt>
              </c:strCache>
            </c:strRef>
          </c:cat>
          <c:val>
            <c:numRef>
              <c:f>Sheet5!$D$2:$D$7</c:f>
              <c:numCache>
                <c:formatCode>0%</c:formatCode>
                <c:ptCount val="6"/>
                <c:pt idx="0">
                  <c:v>-0.7407407407407407</c:v>
                </c:pt>
                <c:pt idx="1">
                  <c:v>-3.669724770642202E-2</c:v>
                </c:pt>
                <c:pt idx="2">
                  <c:v>-0.17142857142857143</c:v>
                </c:pt>
                <c:pt idx="3">
                  <c:v>-0.20833333333333334</c:v>
                </c:pt>
                <c:pt idx="4">
                  <c:v>0.5</c:v>
                </c:pt>
                <c:pt idx="5">
                  <c:v>-0.25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E695-4D63-83F4-80462DEA5EE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79631232"/>
        <c:axId val="179632768"/>
      </c:barChart>
      <c:catAx>
        <c:axId val="17963123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79632768"/>
        <c:crosses val="autoZero"/>
        <c:auto val="1"/>
        <c:lblAlgn val="ctr"/>
        <c:lblOffset val="100"/>
        <c:noMultiLvlLbl val="0"/>
      </c:catAx>
      <c:valAx>
        <c:axId val="179632768"/>
        <c:scaling>
          <c:orientation val="minMax"/>
        </c:scaling>
        <c:delete val="0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dirty="0"/>
                  <a:t>Number of Commitments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79631232"/>
        <c:crosses val="autoZero"/>
        <c:crossBetween val="between"/>
      </c:valAx>
      <c:dTable>
        <c:showHorzBorder val="1"/>
        <c:showVertBorder val="1"/>
        <c:showOutline val="1"/>
        <c:showKeys val="1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spcFirstLastPara="1" vertOverflow="ellipsis" vert="horz" wrap="square" anchor="ctr" anchorCtr="1"/>
          <a:lstStyle/>
          <a:p>
            <a:pPr rtl="0"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</c:dTable>
      <c:spPr>
        <a:noFill/>
        <a:ln w="25400"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400"/>
            </a:pPr>
            <a:r>
              <a:rPr lang="en-US" sz="1400"/>
              <a:t>Figure 1: CRA Filings by Fiscal Year</a:t>
            </a:r>
          </a:p>
          <a:p>
            <a:pPr>
              <a:defRPr sz="1400"/>
            </a:pPr>
            <a:r>
              <a:rPr lang="en-US" sz="1400"/>
              <a:t>FY17-FY19</a:t>
            </a:r>
          </a:p>
        </c:rich>
      </c:tx>
      <c:overlay val="0"/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'[Priority 1 - Case Filings - Child Requiring Assistance by Age at Filing, CRA type, court, and year (3YR) as of 20190827.xlsx]CRA-FY, Court, Type, Age'!$R$31</c:f>
              <c:strCache>
                <c:ptCount val="1"/>
                <c:pt idx="0">
                  <c:v>CRA Filings</c:v>
                </c:pt>
              </c:strCache>
            </c:strRef>
          </c:tx>
          <c:invertIfNegative val="0"/>
          <c:cat>
            <c:strRef>
              <c:f>'[Priority 1 - Case Filings - Child Requiring Assistance by Age at Filing, CRA type, court, and year (3YR) as of 20190827.xlsx]CRA-FY, Court, Type, Age'!$Q$32:$Q$34</c:f>
              <c:strCache>
                <c:ptCount val="3"/>
                <c:pt idx="0">
                  <c:v>FY17</c:v>
                </c:pt>
                <c:pt idx="1">
                  <c:v>FY18</c:v>
                </c:pt>
                <c:pt idx="2">
                  <c:v>FY19</c:v>
                </c:pt>
              </c:strCache>
            </c:strRef>
          </c:cat>
          <c:val>
            <c:numRef>
              <c:f>'[Priority 1 - Case Filings - Child Requiring Assistance by Age at Filing, CRA type, court, and year (3YR) as of 20190827.xlsx]CRA-FY, Court, Type, Age'!$R$32:$R$34</c:f>
              <c:numCache>
                <c:formatCode>General</c:formatCode>
                <c:ptCount val="3"/>
                <c:pt idx="0">
                  <c:v>5229</c:v>
                </c:pt>
                <c:pt idx="1">
                  <c:v>5030</c:v>
                </c:pt>
                <c:pt idx="2">
                  <c:v>5076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73D-4CA4-AB6D-62B18DB9FCA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79693440"/>
        <c:axId val="179694976"/>
      </c:barChart>
      <c:catAx>
        <c:axId val="179693440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crossAx val="179694976"/>
        <c:crosses val="autoZero"/>
        <c:auto val="1"/>
        <c:lblAlgn val="ctr"/>
        <c:lblOffset val="100"/>
        <c:noMultiLvlLbl val="0"/>
      </c:catAx>
      <c:valAx>
        <c:axId val="179694976"/>
        <c:scaling>
          <c:orientation val="minMax"/>
          <c:min val="0"/>
        </c:scaling>
        <c:delete val="0"/>
        <c:axPos val="l"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Number of Filings</a:t>
                </a:r>
              </a:p>
            </c:rich>
          </c:tx>
          <c:overlay val="0"/>
        </c:title>
        <c:numFmt formatCode="General" sourceLinked="1"/>
        <c:majorTickMark val="none"/>
        <c:minorTickMark val="none"/>
        <c:tickLblPos val="nextTo"/>
        <c:crossAx val="179693440"/>
        <c:crosses val="autoZero"/>
        <c:crossBetween val="between"/>
      </c:valAx>
      <c:dTable>
        <c:showHorzBorder val="1"/>
        <c:showVertBorder val="1"/>
        <c:showOutline val="1"/>
        <c:showKeys val="1"/>
      </c:dTable>
    </c:plotArea>
    <c:plotVisOnly val="1"/>
    <c:dispBlanksAs val="gap"/>
    <c:showDLblsOverMax val="0"/>
  </c:chart>
  <c:spPr>
    <a:ln>
      <a:noFill/>
    </a:ln>
  </c:spPr>
  <c:externalData r:id="rId1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400"/>
            </a:pPr>
            <a:r>
              <a:rPr lang="en-US" sz="1400"/>
              <a:t>Figure 2: CRA Filing by Type</a:t>
            </a:r>
          </a:p>
          <a:p>
            <a:pPr>
              <a:defRPr sz="1400"/>
            </a:pPr>
            <a:r>
              <a:rPr lang="en-US" sz="1400"/>
              <a:t>FY17-FY19</a:t>
            </a:r>
          </a:p>
        </c:rich>
      </c:tx>
      <c:overlay val="0"/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'CRA-FY, Court, Type, Age'!$R$1</c:f>
              <c:strCache>
                <c:ptCount val="1"/>
                <c:pt idx="0">
                  <c:v>FY17</c:v>
                </c:pt>
              </c:strCache>
            </c:strRef>
          </c:tx>
          <c:invertIfNegative val="0"/>
          <c:cat>
            <c:strRef>
              <c:f>'CRA-FY, Court, Type, Age'!$Q$2:$Q$6</c:f>
              <c:strCache>
                <c:ptCount val="5"/>
                <c:pt idx="0">
                  <c:v>CRA Stubborn</c:v>
                </c:pt>
                <c:pt idx="1">
                  <c:v>CRA Truant</c:v>
                </c:pt>
                <c:pt idx="2">
                  <c:v>CRA Habitual School Offender</c:v>
                </c:pt>
                <c:pt idx="3">
                  <c:v>CRA Runaway</c:v>
                </c:pt>
                <c:pt idx="4">
                  <c:v>CRA Sexually Exploited</c:v>
                </c:pt>
              </c:strCache>
            </c:strRef>
          </c:cat>
          <c:val>
            <c:numRef>
              <c:f>'CRA-FY, Court, Type, Age'!$R$2:$R$6</c:f>
              <c:numCache>
                <c:formatCode>General</c:formatCode>
                <c:ptCount val="5"/>
                <c:pt idx="0">
                  <c:v>2911</c:v>
                </c:pt>
                <c:pt idx="1">
                  <c:v>1468</c:v>
                </c:pt>
                <c:pt idx="2">
                  <c:v>423</c:v>
                </c:pt>
                <c:pt idx="3">
                  <c:v>427</c:v>
                </c:pt>
                <c:pt idx="4">
                  <c:v>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164-4C20-950A-34D8A4A71BF9}"/>
            </c:ext>
          </c:extLst>
        </c:ser>
        <c:ser>
          <c:idx val="1"/>
          <c:order val="1"/>
          <c:tx>
            <c:strRef>
              <c:f>'CRA-FY, Court, Type, Age'!$S$1</c:f>
              <c:strCache>
                <c:ptCount val="1"/>
                <c:pt idx="0">
                  <c:v>FY18</c:v>
                </c:pt>
              </c:strCache>
            </c:strRef>
          </c:tx>
          <c:invertIfNegative val="0"/>
          <c:cat>
            <c:strRef>
              <c:f>'CRA-FY, Court, Type, Age'!$Q$2:$Q$6</c:f>
              <c:strCache>
                <c:ptCount val="5"/>
                <c:pt idx="0">
                  <c:v>CRA Stubborn</c:v>
                </c:pt>
                <c:pt idx="1">
                  <c:v>CRA Truant</c:v>
                </c:pt>
                <c:pt idx="2">
                  <c:v>CRA Habitual School Offender</c:v>
                </c:pt>
                <c:pt idx="3">
                  <c:v>CRA Runaway</c:v>
                </c:pt>
                <c:pt idx="4">
                  <c:v>CRA Sexually Exploited</c:v>
                </c:pt>
              </c:strCache>
            </c:strRef>
          </c:cat>
          <c:val>
            <c:numRef>
              <c:f>'CRA-FY, Court, Type, Age'!$S$2:$S$6</c:f>
              <c:numCache>
                <c:formatCode>General</c:formatCode>
                <c:ptCount val="5"/>
                <c:pt idx="0">
                  <c:v>2762</c:v>
                </c:pt>
                <c:pt idx="1">
                  <c:v>1412</c:v>
                </c:pt>
                <c:pt idx="2">
                  <c:v>494</c:v>
                </c:pt>
                <c:pt idx="3">
                  <c:v>362</c:v>
                </c:pt>
                <c:pt idx="4">
                  <c:v>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7164-4C20-950A-34D8A4A71BF9}"/>
            </c:ext>
          </c:extLst>
        </c:ser>
        <c:ser>
          <c:idx val="2"/>
          <c:order val="2"/>
          <c:tx>
            <c:strRef>
              <c:f>'CRA-FY, Court, Type, Age'!$T$1</c:f>
              <c:strCache>
                <c:ptCount val="1"/>
                <c:pt idx="0">
                  <c:v>FY19</c:v>
                </c:pt>
              </c:strCache>
            </c:strRef>
          </c:tx>
          <c:invertIfNegative val="0"/>
          <c:cat>
            <c:strRef>
              <c:f>'CRA-FY, Court, Type, Age'!$Q$2:$Q$6</c:f>
              <c:strCache>
                <c:ptCount val="5"/>
                <c:pt idx="0">
                  <c:v>CRA Stubborn</c:v>
                </c:pt>
                <c:pt idx="1">
                  <c:v>CRA Truant</c:v>
                </c:pt>
                <c:pt idx="2">
                  <c:v>CRA Habitual School Offender</c:v>
                </c:pt>
                <c:pt idx="3">
                  <c:v>CRA Runaway</c:v>
                </c:pt>
                <c:pt idx="4">
                  <c:v>CRA Sexually Exploited</c:v>
                </c:pt>
              </c:strCache>
            </c:strRef>
          </c:cat>
          <c:val>
            <c:numRef>
              <c:f>'CRA-FY, Court, Type, Age'!$T$2:$T$6</c:f>
              <c:numCache>
                <c:formatCode>General</c:formatCode>
                <c:ptCount val="5"/>
                <c:pt idx="0">
                  <c:v>2674</c:v>
                </c:pt>
                <c:pt idx="1">
                  <c:v>1597</c:v>
                </c:pt>
                <c:pt idx="2">
                  <c:v>438</c:v>
                </c:pt>
                <c:pt idx="3">
                  <c:v>367</c:v>
                </c:pt>
                <c:pt idx="4">
                  <c:v>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7164-4C20-950A-34D8A4A71BF9}"/>
            </c:ext>
          </c:extLst>
        </c:ser>
        <c:ser>
          <c:idx val="3"/>
          <c:order val="3"/>
          <c:tx>
            <c:strRef>
              <c:f>'CRA-FY, Court, Type, Age'!$U$1</c:f>
              <c:strCache>
                <c:ptCount val="1"/>
                <c:pt idx="0">
                  <c:v>Percent change</c:v>
                </c:pt>
              </c:strCache>
            </c:strRef>
          </c:tx>
          <c:invertIfNegative val="0"/>
          <c:cat>
            <c:strRef>
              <c:f>'CRA-FY, Court, Type, Age'!$Q$2:$Q$6</c:f>
              <c:strCache>
                <c:ptCount val="5"/>
                <c:pt idx="0">
                  <c:v>CRA Stubborn</c:v>
                </c:pt>
                <c:pt idx="1">
                  <c:v>CRA Truant</c:v>
                </c:pt>
                <c:pt idx="2">
                  <c:v>CRA Habitual School Offender</c:v>
                </c:pt>
                <c:pt idx="3">
                  <c:v>CRA Runaway</c:v>
                </c:pt>
                <c:pt idx="4">
                  <c:v>CRA Sexually Exploited</c:v>
                </c:pt>
              </c:strCache>
            </c:strRef>
          </c:cat>
          <c:val>
            <c:numRef>
              <c:f>'CRA-FY, Court, Type, Age'!$U$2:$U$6</c:f>
              <c:numCache>
                <c:formatCode>0%</c:formatCode>
                <c:ptCount val="5"/>
                <c:pt idx="0">
                  <c:v>-3.1860970311368572E-2</c:v>
                </c:pt>
                <c:pt idx="1">
                  <c:v>0.13101983002832862</c:v>
                </c:pt>
                <c:pt idx="2">
                  <c:v>-0.11336032388663968</c:v>
                </c:pt>
                <c:pt idx="3">
                  <c:v>1.3812154696132596E-2</c:v>
                </c:pt>
                <c:pt idx="4">
                  <c:v>-0.2857142857142857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7164-4C20-950A-34D8A4A71BF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67635584"/>
        <c:axId val="167653760"/>
      </c:barChart>
      <c:catAx>
        <c:axId val="167635584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crossAx val="167653760"/>
        <c:crosses val="autoZero"/>
        <c:auto val="1"/>
        <c:lblAlgn val="ctr"/>
        <c:lblOffset val="100"/>
        <c:noMultiLvlLbl val="0"/>
      </c:catAx>
      <c:valAx>
        <c:axId val="167653760"/>
        <c:scaling>
          <c:orientation val="minMax"/>
        </c:scaling>
        <c:delete val="0"/>
        <c:axPos val="l"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Number of Filings</a:t>
                </a:r>
              </a:p>
            </c:rich>
          </c:tx>
          <c:overlay val="0"/>
        </c:title>
        <c:numFmt formatCode="General" sourceLinked="1"/>
        <c:majorTickMark val="none"/>
        <c:minorTickMark val="none"/>
        <c:tickLblPos val="nextTo"/>
        <c:crossAx val="167635584"/>
        <c:crosses val="autoZero"/>
        <c:crossBetween val="between"/>
      </c:valAx>
      <c:dTable>
        <c:showHorzBorder val="1"/>
        <c:showVertBorder val="1"/>
        <c:showOutline val="1"/>
        <c:showKeys val="1"/>
      </c:dTable>
    </c:plotArea>
    <c:plotVisOnly val="1"/>
    <c:dispBlanksAs val="gap"/>
    <c:showDLblsOverMax val="0"/>
  </c:chart>
  <c:spPr>
    <a:ln>
      <a:noFill/>
    </a:ln>
  </c:spPr>
  <c:externalData r:id="rId1">
    <c:autoUpdate val="0"/>
  </c:externalData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b="1"/>
              <a:t>Quarterly</a:t>
            </a:r>
            <a:r>
              <a:rPr lang="en-US" b="1" baseline="0"/>
              <a:t> </a:t>
            </a:r>
            <a:r>
              <a:rPr lang="en-US" b="1"/>
              <a:t>Admissions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Admissions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strRef>
              <c:f>Sheet1!$A$2:$A$9</c:f>
              <c:strCache>
                <c:ptCount val="8"/>
                <c:pt idx="0">
                  <c:v>FY18 Q1</c:v>
                </c:pt>
                <c:pt idx="1">
                  <c:v>FY18 Q2</c:v>
                </c:pt>
                <c:pt idx="2">
                  <c:v>FY18 Q3</c:v>
                </c:pt>
                <c:pt idx="3">
                  <c:v>FY18 Q4</c:v>
                </c:pt>
                <c:pt idx="4">
                  <c:v>FY19 Q1</c:v>
                </c:pt>
                <c:pt idx="5">
                  <c:v>FY19 Q2</c:v>
                </c:pt>
                <c:pt idx="6">
                  <c:v>FY19 Q3</c:v>
                </c:pt>
                <c:pt idx="7">
                  <c:v>FY19 Q4</c:v>
                </c:pt>
              </c:strCache>
            </c:strRef>
          </c:cat>
          <c:val>
            <c:numRef>
              <c:f>Sheet1!$B$2:$B$9</c:f>
              <c:numCache>
                <c:formatCode>General</c:formatCode>
                <c:ptCount val="8"/>
                <c:pt idx="0">
                  <c:v>314</c:v>
                </c:pt>
                <c:pt idx="1">
                  <c:v>313</c:v>
                </c:pt>
                <c:pt idx="2">
                  <c:v>306</c:v>
                </c:pt>
                <c:pt idx="3">
                  <c:v>258</c:v>
                </c:pt>
                <c:pt idx="4">
                  <c:v>186</c:v>
                </c:pt>
                <c:pt idx="5">
                  <c:v>229</c:v>
                </c:pt>
                <c:pt idx="6">
                  <c:v>206</c:v>
                </c:pt>
                <c:pt idx="7">
                  <c:v>172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C5EA-478D-932D-7CEDE9A5823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67687296"/>
        <c:axId val="167688832"/>
      </c:lineChart>
      <c:catAx>
        <c:axId val="16768729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67688832"/>
        <c:crosses val="autoZero"/>
        <c:auto val="1"/>
        <c:lblAlgn val="ctr"/>
        <c:lblOffset val="100"/>
        <c:noMultiLvlLbl val="0"/>
      </c:catAx>
      <c:valAx>
        <c:axId val="16768883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6768729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Sheet2!$J$37</c:f>
              <c:strCache>
                <c:ptCount val="1"/>
                <c:pt idx="0">
                  <c:v>FY2018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Sheet2!$I$38:$I$48</c:f>
              <c:strCache>
                <c:ptCount val="3"/>
                <c:pt idx="0">
                  <c:v>Black or African American</c:v>
                </c:pt>
                <c:pt idx="1">
                  <c:v>Hispanic</c:v>
                </c:pt>
                <c:pt idx="2">
                  <c:v>White</c:v>
                </c:pt>
              </c:strCache>
              <c:extLst/>
            </c:strRef>
          </c:cat>
          <c:val>
            <c:numRef>
              <c:f>Sheet2!$J$38:$J$48</c:f>
              <c:numCache>
                <c:formatCode>General</c:formatCode>
                <c:ptCount val="3"/>
                <c:pt idx="0">
                  <c:v>389</c:v>
                </c:pt>
                <c:pt idx="1">
                  <c:v>445</c:v>
                </c:pt>
                <c:pt idx="2">
                  <c:v>350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00-FAD5-45FA-8FD9-FD92EF12329B}"/>
            </c:ext>
          </c:extLst>
        </c:ser>
        <c:ser>
          <c:idx val="1"/>
          <c:order val="1"/>
          <c:tx>
            <c:strRef>
              <c:f>Sheet2!$K$37</c:f>
              <c:strCache>
                <c:ptCount val="1"/>
                <c:pt idx="0">
                  <c:v>FY2019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Sheet2!$I$38:$I$48</c:f>
              <c:strCache>
                <c:ptCount val="3"/>
                <c:pt idx="0">
                  <c:v>Black or African American</c:v>
                </c:pt>
                <c:pt idx="1">
                  <c:v>Hispanic</c:v>
                </c:pt>
                <c:pt idx="2">
                  <c:v>White</c:v>
                </c:pt>
              </c:strCache>
              <c:extLst/>
            </c:strRef>
          </c:cat>
          <c:val>
            <c:numRef>
              <c:f>Sheet2!$K$38:$K$48</c:f>
              <c:numCache>
                <c:formatCode>General</c:formatCode>
                <c:ptCount val="3"/>
                <c:pt idx="0">
                  <c:v>182</c:v>
                </c:pt>
                <c:pt idx="1">
                  <c:v>238</c:v>
                </c:pt>
                <c:pt idx="2">
                  <c:v>117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01-FAD5-45FA-8FD9-FD92EF12329B}"/>
            </c:ext>
          </c:extLst>
        </c:ser>
        <c:ser>
          <c:idx val="2"/>
          <c:order val="2"/>
          <c:tx>
            <c:strRef>
              <c:f>Sheet2!$L$37</c:f>
              <c:strCache>
                <c:ptCount val="1"/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Sheet2!$I$38:$I$48</c:f>
              <c:strCache>
                <c:ptCount val="3"/>
                <c:pt idx="0">
                  <c:v>Black or African American</c:v>
                </c:pt>
                <c:pt idx="1">
                  <c:v>Hispanic</c:v>
                </c:pt>
                <c:pt idx="2">
                  <c:v>White</c:v>
                </c:pt>
              </c:strCache>
              <c:extLst/>
            </c:strRef>
          </c:cat>
          <c:val>
            <c:numRef>
              <c:f>Sheet2!$L$38:$L$48</c:f>
              <c:numCache>
                <c:formatCode>0%</c:formatCode>
                <c:ptCount val="3"/>
                <c:pt idx="0">
                  <c:v>-0.53</c:v>
                </c:pt>
                <c:pt idx="1">
                  <c:v>-0.47</c:v>
                </c:pt>
                <c:pt idx="2">
                  <c:v>-0.67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02-FAD5-45FA-8FD9-FD92EF12329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58349952"/>
        <c:axId val="158351744"/>
      </c:barChart>
      <c:catAx>
        <c:axId val="15834995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58351744"/>
        <c:crosses val="autoZero"/>
        <c:auto val="1"/>
        <c:lblAlgn val="ctr"/>
        <c:lblOffset val="100"/>
        <c:noMultiLvlLbl val="0"/>
      </c:catAx>
      <c:valAx>
        <c:axId val="158351744"/>
        <c:scaling>
          <c:orientation val="minMax"/>
        </c:scaling>
        <c:delete val="0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dirty="0"/>
                  <a:t>Number of ONA Admissions</a:t>
                </a:r>
              </a:p>
            </c:rich>
          </c:tx>
          <c:layout>
            <c:manualLayout>
              <c:xMode val="edge"/>
              <c:yMode val="edge"/>
              <c:x val="1.8707482993197279E-2"/>
              <c:y val="0.24596850393700787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58349952"/>
        <c:crosses val="autoZero"/>
        <c:crossBetween val="between"/>
      </c:valAx>
      <c:dTable>
        <c:showHorzBorder val="1"/>
        <c:showVertBorder val="1"/>
        <c:showOutline val="1"/>
        <c:showKeys val="1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spcFirstLastPara="1" vertOverflow="ellipsis" vert="horz" wrap="square" anchor="ctr" anchorCtr="1"/>
          <a:lstStyle/>
          <a:p>
            <a:pPr rtl="0"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</c:dTable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400"/>
            </a:pPr>
            <a:r>
              <a:rPr lang="en-US" sz="1400" dirty="0"/>
              <a:t>Application for Complaint</a:t>
            </a:r>
            <a:r>
              <a:rPr lang="en-US" sz="1400" baseline="0" dirty="0"/>
              <a:t> by Race/Ethnicity</a:t>
            </a:r>
          </a:p>
          <a:p>
            <a:pPr>
              <a:defRPr sz="1400"/>
            </a:pPr>
            <a:r>
              <a:rPr lang="en-US" sz="1400" baseline="0" dirty="0"/>
              <a:t>FY17-FY19</a:t>
            </a:r>
            <a:endParaRPr lang="en-US" sz="1400" dirty="0"/>
          </a:p>
        </c:rich>
      </c:tx>
      <c:overlay val="0"/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'AC-FY, Court, MGL Ch, Race Ethn'!$N$1</c:f>
              <c:strCache>
                <c:ptCount val="1"/>
                <c:pt idx="0">
                  <c:v>FY17</c:v>
                </c:pt>
              </c:strCache>
            </c:strRef>
          </c:tx>
          <c:invertIfNegative val="0"/>
          <c:cat>
            <c:strRef>
              <c:f>'AC-FY, Court, MGL Ch, Race Ethn'!$M$2:$M$4</c:f>
              <c:strCache>
                <c:ptCount val="3"/>
                <c:pt idx="0">
                  <c:v>Non-white</c:v>
                </c:pt>
                <c:pt idx="1">
                  <c:v>White</c:v>
                </c:pt>
                <c:pt idx="2">
                  <c:v>Not reported</c:v>
                </c:pt>
              </c:strCache>
            </c:strRef>
          </c:cat>
          <c:val>
            <c:numRef>
              <c:f>'AC-FY, Court, MGL Ch, Race Ethn'!$N$2:$N$4</c:f>
              <c:numCache>
                <c:formatCode>General</c:formatCode>
                <c:ptCount val="3"/>
                <c:pt idx="0">
                  <c:v>4684</c:v>
                </c:pt>
                <c:pt idx="1">
                  <c:v>4430</c:v>
                </c:pt>
                <c:pt idx="2">
                  <c:v>3099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DF8-4DE0-8C06-A71A039630BE}"/>
            </c:ext>
          </c:extLst>
        </c:ser>
        <c:ser>
          <c:idx val="1"/>
          <c:order val="1"/>
          <c:tx>
            <c:strRef>
              <c:f>'AC-FY, Court, MGL Ch, Race Ethn'!$O$1</c:f>
              <c:strCache>
                <c:ptCount val="1"/>
                <c:pt idx="0">
                  <c:v>FY18</c:v>
                </c:pt>
              </c:strCache>
            </c:strRef>
          </c:tx>
          <c:invertIfNegative val="0"/>
          <c:cat>
            <c:strRef>
              <c:f>'AC-FY, Court, MGL Ch, Race Ethn'!$M$2:$M$4</c:f>
              <c:strCache>
                <c:ptCount val="3"/>
                <c:pt idx="0">
                  <c:v>Non-white</c:v>
                </c:pt>
                <c:pt idx="1">
                  <c:v>White</c:v>
                </c:pt>
                <c:pt idx="2">
                  <c:v>Not reported</c:v>
                </c:pt>
              </c:strCache>
            </c:strRef>
          </c:cat>
          <c:val>
            <c:numRef>
              <c:f>'AC-FY, Court, MGL Ch, Race Ethn'!$O$2:$O$4</c:f>
              <c:numCache>
                <c:formatCode>General</c:formatCode>
                <c:ptCount val="3"/>
                <c:pt idx="0">
                  <c:v>4608</c:v>
                </c:pt>
                <c:pt idx="1">
                  <c:v>4149</c:v>
                </c:pt>
                <c:pt idx="2">
                  <c:v>2419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EDF8-4DE0-8C06-A71A039630BE}"/>
            </c:ext>
          </c:extLst>
        </c:ser>
        <c:ser>
          <c:idx val="2"/>
          <c:order val="2"/>
          <c:tx>
            <c:strRef>
              <c:f>'AC-FY, Court, MGL Ch, Race Ethn'!$P$1</c:f>
              <c:strCache>
                <c:ptCount val="1"/>
                <c:pt idx="0">
                  <c:v>FY19</c:v>
                </c:pt>
              </c:strCache>
            </c:strRef>
          </c:tx>
          <c:invertIfNegative val="0"/>
          <c:cat>
            <c:strRef>
              <c:f>'AC-FY, Court, MGL Ch, Race Ethn'!$M$2:$M$4</c:f>
              <c:strCache>
                <c:ptCount val="3"/>
                <c:pt idx="0">
                  <c:v>Non-white</c:v>
                </c:pt>
                <c:pt idx="1">
                  <c:v>White</c:v>
                </c:pt>
                <c:pt idx="2">
                  <c:v>Not reported</c:v>
                </c:pt>
              </c:strCache>
            </c:strRef>
          </c:cat>
          <c:val>
            <c:numRef>
              <c:f>'AC-FY, Court, MGL Ch, Race Ethn'!$P$2:$P$4</c:f>
              <c:numCache>
                <c:formatCode>General</c:formatCode>
                <c:ptCount val="3"/>
                <c:pt idx="0">
                  <c:v>3897</c:v>
                </c:pt>
                <c:pt idx="1">
                  <c:v>3142</c:v>
                </c:pt>
                <c:pt idx="2">
                  <c:v>1225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EDF8-4DE0-8C06-A71A039630BE}"/>
            </c:ext>
          </c:extLst>
        </c:ser>
        <c:ser>
          <c:idx val="3"/>
          <c:order val="3"/>
          <c:tx>
            <c:strRef>
              <c:f>'AC-FY, Court, MGL Ch, Race Ethn'!$Q$1</c:f>
              <c:strCache>
                <c:ptCount val="1"/>
                <c:pt idx="0">
                  <c:v>Percent change</c:v>
                </c:pt>
              </c:strCache>
            </c:strRef>
          </c:tx>
          <c:invertIfNegative val="0"/>
          <c:cat>
            <c:strRef>
              <c:f>'AC-FY, Court, MGL Ch, Race Ethn'!$M$2:$M$4</c:f>
              <c:strCache>
                <c:ptCount val="3"/>
                <c:pt idx="0">
                  <c:v>Non-white</c:v>
                </c:pt>
                <c:pt idx="1">
                  <c:v>White</c:v>
                </c:pt>
                <c:pt idx="2">
                  <c:v>Not reported</c:v>
                </c:pt>
              </c:strCache>
            </c:strRef>
          </c:cat>
          <c:val>
            <c:numRef>
              <c:f>'AC-FY, Court, MGL Ch, Race Ethn'!$Q$2:$Q$4</c:f>
              <c:numCache>
                <c:formatCode>0%</c:formatCode>
                <c:ptCount val="3"/>
                <c:pt idx="0">
                  <c:v>-0.16801878736122972</c:v>
                </c:pt>
                <c:pt idx="1">
                  <c:v>-0.29074492099322802</c:v>
                </c:pt>
                <c:pt idx="2">
                  <c:v>-0.60471119716037436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EDF8-4DE0-8C06-A71A039630B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58481792"/>
        <c:axId val="158487680"/>
      </c:barChart>
      <c:catAx>
        <c:axId val="158481792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crossAx val="158487680"/>
        <c:crosses val="autoZero"/>
        <c:auto val="1"/>
        <c:lblAlgn val="ctr"/>
        <c:lblOffset val="100"/>
        <c:noMultiLvlLbl val="0"/>
      </c:catAx>
      <c:valAx>
        <c:axId val="158487680"/>
        <c:scaling>
          <c:orientation val="minMax"/>
        </c:scaling>
        <c:delete val="0"/>
        <c:axPos val="l"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Number of Applications</a:t>
                </a:r>
              </a:p>
            </c:rich>
          </c:tx>
          <c:overlay val="0"/>
        </c:title>
        <c:numFmt formatCode="General" sourceLinked="1"/>
        <c:majorTickMark val="none"/>
        <c:minorTickMark val="none"/>
        <c:tickLblPos val="nextTo"/>
        <c:crossAx val="158481792"/>
        <c:crosses val="autoZero"/>
        <c:crossBetween val="between"/>
      </c:valAx>
      <c:dTable>
        <c:showHorzBorder val="1"/>
        <c:showVertBorder val="1"/>
        <c:showOutline val="1"/>
        <c:showKeys val="1"/>
      </c:dTable>
    </c:plotArea>
    <c:plotVisOnly val="1"/>
    <c:dispBlanksAs val="gap"/>
    <c:showDLblsOverMax val="0"/>
  </c:chart>
  <c:spPr>
    <a:ln>
      <a:noFill/>
    </a:ln>
  </c:spPr>
  <c:externalData r:id="rId1">
    <c:autoUpdate val="0"/>
  </c:externalData>
</c:chartSpace>
</file>

<file path=ppt/charts/chart1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400"/>
            </a:pPr>
            <a:r>
              <a:rPr lang="en-US" sz="1400" dirty="0"/>
              <a:t>Delinquency Filings by Race/Ethnicity</a:t>
            </a:r>
          </a:p>
          <a:p>
            <a:pPr>
              <a:defRPr sz="1400"/>
            </a:pPr>
            <a:r>
              <a:rPr lang="en-US" sz="1400" dirty="0"/>
              <a:t>FY17-FY19</a:t>
            </a:r>
          </a:p>
        </c:rich>
      </c:tx>
      <c:overlay val="0"/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'DL-FY, Court, MGL Ch, Race Ethn'!$N$2</c:f>
              <c:strCache>
                <c:ptCount val="1"/>
                <c:pt idx="0">
                  <c:v>FY17</c:v>
                </c:pt>
              </c:strCache>
            </c:strRef>
          </c:tx>
          <c:invertIfNegative val="0"/>
          <c:cat>
            <c:strRef>
              <c:f>'DL-FY, Court, MGL Ch, Race Ethn'!$M$3:$M$5</c:f>
              <c:strCache>
                <c:ptCount val="3"/>
                <c:pt idx="0">
                  <c:v>Non-white</c:v>
                </c:pt>
                <c:pt idx="1">
                  <c:v>White</c:v>
                </c:pt>
                <c:pt idx="2">
                  <c:v>Not reported</c:v>
                </c:pt>
              </c:strCache>
            </c:strRef>
          </c:cat>
          <c:val>
            <c:numRef>
              <c:f>'DL-FY, Court, MGL Ch, Race Ethn'!$N$3:$N$5</c:f>
              <c:numCache>
                <c:formatCode>General</c:formatCode>
                <c:ptCount val="3"/>
                <c:pt idx="0">
                  <c:v>3856</c:v>
                </c:pt>
                <c:pt idx="1">
                  <c:v>3078</c:v>
                </c:pt>
                <c:pt idx="2">
                  <c:v>1585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A3E-4BDF-9431-BB506B871D6A}"/>
            </c:ext>
          </c:extLst>
        </c:ser>
        <c:ser>
          <c:idx val="1"/>
          <c:order val="1"/>
          <c:tx>
            <c:strRef>
              <c:f>'DL-FY, Court, MGL Ch, Race Ethn'!$O$2</c:f>
              <c:strCache>
                <c:ptCount val="1"/>
                <c:pt idx="0">
                  <c:v>FY18</c:v>
                </c:pt>
              </c:strCache>
            </c:strRef>
          </c:tx>
          <c:invertIfNegative val="0"/>
          <c:cat>
            <c:strRef>
              <c:f>'DL-FY, Court, MGL Ch, Race Ethn'!$M$3:$M$5</c:f>
              <c:strCache>
                <c:ptCount val="3"/>
                <c:pt idx="0">
                  <c:v>Non-white</c:v>
                </c:pt>
                <c:pt idx="1">
                  <c:v>White</c:v>
                </c:pt>
                <c:pt idx="2">
                  <c:v>Not reported</c:v>
                </c:pt>
              </c:strCache>
            </c:strRef>
          </c:cat>
          <c:val>
            <c:numRef>
              <c:f>'DL-FY, Court, MGL Ch, Race Ethn'!$O$3:$O$5</c:f>
              <c:numCache>
                <c:formatCode>General</c:formatCode>
                <c:ptCount val="3"/>
                <c:pt idx="0">
                  <c:v>3727</c:v>
                </c:pt>
                <c:pt idx="1">
                  <c:v>2809</c:v>
                </c:pt>
                <c:pt idx="2">
                  <c:v>1201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CA3E-4BDF-9431-BB506B871D6A}"/>
            </c:ext>
          </c:extLst>
        </c:ser>
        <c:ser>
          <c:idx val="2"/>
          <c:order val="2"/>
          <c:tx>
            <c:strRef>
              <c:f>'DL-FY, Court, MGL Ch, Race Ethn'!$P$2</c:f>
              <c:strCache>
                <c:ptCount val="1"/>
                <c:pt idx="0">
                  <c:v>FY19</c:v>
                </c:pt>
              </c:strCache>
            </c:strRef>
          </c:tx>
          <c:invertIfNegative val="0"/>
          <c:cat>
            <c:strRef>
              <c:f>'DL-FY, Court, MGL Ch, Race Ethn'!$M$3:$M$5</c:f>
              <c:strCache>
                <c:ptCount val="3"/>
                <c:pt idx="0">
                  <c:v>Non-white</c:v>
                </c:pt>
                <c:pt idx="1">
                  <c:v>White</c:v>
                </c:pt>
                <c:pt idx="2">
                  <c:v>Not reported</c:v>
                </c:pt>
              </c:strCache>
            </c:strRef>
          </c:cat>
          <c:val>
            <c:numRef>
              <c:f>'DL-FY, Court, MGL Ch, Race Ethn'!$P$3:$P$5</c:f>
              <c:numCache>
                <c:formatCode>General</c:formatCode>
                <c:ptCount val="3"/>
                <c:pt idx="0">
                  <c:v>2905</c:v>
                </c:pt>
                <c:pt idx="1">
                  <c:v>1852</c:v>
                </c:pt>
                <c:pt idx="2">
                  <c:v>362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CA3E-4BDF-9431-BB506B871D6A}"/>
            </c:ext>
          </c:extLst>
        </c:ser>
        <c:ser>
          <c:idx val="3"/>
          <c:order val="3"/>
          <c:tx>
            <c:strRef>
              <c:f>'DL-FY, Court, MGL Ch, Race Ethn'!$Q$2</c:f>
              <c:strCache>
                <c:ptCount val="1"/>
                <c:pt idx="0">
                  <c:v>Percent change</c:v>
                </c:pt>
              </c:strCache>
            </c:strRef>
          </c:tx>
          <c:invertIfNegative val="0"/>
          <c:cat>
            <c:strRef>
              <c:f>'DL-FY, Court, MGL Ch, Race Ethn'!$M$3:$M$5</c:f>
              <c:strCache>
                <c:ptCount val="3"/>
                <c:pt idx="0">
                  <c:v>Non-white</c:v>
                </c:pt>
                <c:pt idx="1">
                  <c:v>White</c:v>
                </c:pt>
                <c:pt idx="2">
                  <c:v>Not reported</c:v>
                </c:pt>
              </c:strCache>
            </c:strRef>
          </c:cat>
          <c:val>
            <c:numRef>
              <c:f>'DL-FY, Court, MGL Ch, Race Ethn'!$Q$3:$Q$5</c:f>
              <c:numCache>
                <c:formatCode>0%</c:formatCode>
                <c:ptCount val="3"/>
                <c:pt idx="0">
                  <c:v>-0.2466286307053942</c:v>
                </c:pt>
                <c:pt idx="1">
                  <c:v>-0.39831059129304741</c:v>
                </c:pt>
                <c:pt idx="2">
                  <c:v>-0.77160883280757098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CA3E-4BDF-9431-BB506B871D6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58514176"/>
        <c:axId val="158520064"/>
      </c:barChart>
      <c:catAx>
        <c:axId val="158514176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crossAx val="158520064"/>
        <c:crosses val="autoZero"/>
        <c:auto val="1"/>
        <c:lblAlgn val="ctr"/>
        <c:lblOffset val="100"/>
        <c:noMultiLvlLbl val="0"/>
      </c:catAx>
      <c:valAx>
        <c:axId val="158520064"/>
        <c:scaling>
          <c:orientation val="minMax"/>
        </c:scaling>
        <c:delete val="0"/>
        <c:axPos val="l"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Number of Filings</a:t>
                </a:r>
              </a:p>
            </c:rich>
          </c:tx>
          <c:overlay val="0"/>
        </c:title>
        <c:numFmt formatCode="General" sourceLinked="1"/>
        <c:majorTickMark val="none"/>
        <c:minorTickMark val="none"/>
        <c:tickLblPos val="nextTo"/>
        <c:crossAx val="158514176"/>
        <c:crosses val="autoZero"/>
        <c:crossBetween val="between"/>
      </c:valAx>
      <c:dTable>
        <c:showHorzBorder val="1"/>
        <c:showVertBorder val="1"/>
        <c:showOutline val="1"/>
        <c:showKeys val="1"/>
      </c:dTable>
    </c:plotArea>
    <c:plotVisOnly val="1"/>
    <c:dispBlanksAs val="gap"/>
    <c:showDLblsOverMax val="0"/>
  </c:chart>
  <c:spPr>
    <a:ln>
      <a:noFill/>
    </a:ln>
  </c:sp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Sheet1!$R$16</c:f>
              <c:strCache>
                <c:ptCount val="1"/>
                <c:pt idx="0">
                  <c:v>Delinquency Filings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Sheet1!$Q$17:$Q$19</c:f>
              <c:strCache>
                <c:ptCount val="3"/>
                <c:pt idx="0">
                  <c:v>FY17</c:v>
                </c:pt>
                <c:pt idx="1">
                  <c:v>FY18</c:v>
                </c:pt>
                <c:pt idx="2">
                  <c:v>FY19</c:v>
                </c:pt>
              </c:strCache>
            </c:strRef>
          </c:cat>
          <c:val>
            <c:numRef>
              <c:f>Sheet1!$R$17:$R$19</c:f>
              <c:numCache>
                <c:formatCode>General</c:formatCode>
                <c:ptCount val="3"/>
                <c:pt idx="0">
                  <c:v>8649</c:v>
                </c:pt>
                <c:pt idx="1">
                  <c:v>7862</c:v>
                </c:pt>
                <c:pt idx="2">
                  <c:v>5283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374-432B-994D-2B22061B463A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157030656"/>
        <c:axId val="157049984"/>
      </c:barChart>
      <c:catAx>
        <c:axId val="157030656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crossAx val="157049984"/>
        <c:crosses val="autoZero"/>
        <c:auto val="1"/>
        <c:lblAlgn val="ctr"/>
        <c:lblOffset val="100"/>
        <c:noMultiLvlLbl val="0"/>
      </c:catAx>
      <c:valAx>
        <c:axId val="157049984"/>
        <c:scaling>
          <c:orientation val="minMax"/>
        </c:scaling>
        <c:delete val="0"/>
        <c:axPos val="l"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Number of Filings</a:t>
                </a:r>
              </a:p>
            </c:rich>
          </c:tx>
          <c:overlay val="0"/>
        </c:title>
        <c:numFmt formatCode="General" sourceLinked="1"/>
        <c:majorTickMark val="none"/>
        <c:minorTickMark val="none"/>
        <c:tickLblPos val="nextTo"/>
        <c:crossAx val="157030656"/>
        <c:crosses val="autoZero"/>
        <c:crossBetween val="between"/>
      </c:valAx>
    </c:plotArea>
    <c:plotVisOnly val="1"/>
    <c:dispBlanksAs val="gap"/>
    <c:showDLblsOverMax val="0"/>
  </c:chart>
  <c:spPr>
    <a:ln>
      <a:noFill/>
    </a:ln>
  </c:spPr>
  <c:externalData r:id="rId1">
    <c:autoUpdate val="0"/>
  </c:externalData>
</c:chartSpace>
</file>

<file path=ppt/charts/chart2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dirty="0"/>
              <a:t>Filings for Drug Offenses, FY19</a:t>
            </a:r>
          </a:p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dirty="0"/>
              <a:t>(n=140</a:t>
            </a:r>
            <a:r>
              <a:rPr lang="en-US" baseline="0" dirty="0"/>
              <a:t> filings)</a:t>
            </a:r>
            <a:endParaRPr lang="en-US" dirty="0"/>
          </a:p>
        </c:rich>
      </c:tx>
      <c:overlay val="0"/>
      <c:spPr>
        <a:noFill/>
        <a:ln>
          <a:noFill/>
        </a:ln>
        <a:effectLst/>
      </c:spPr>
    </c:title>
    <c:autoTitleDeleted val="0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Filings for Drug Offenses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D719-4E60-83A7-F70D7468A6B1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D719-4E60-83A7-F70D7468A6B1}"/>
              </c:ext>
            </c:extLst>
          </c:dPt>
          <c:dLbls>
            <c:dLbl>
              <c:idx val="0"/>
              <c:layout>
                <c:manualLayout>
                  <c:x val="-8.7753900554097403E-2"/>
                  <c:y val="7.2226175954156049E-2"/>
                </c:manualLayout>
              </c:layout>
              <c:showLegendKey val="0"/>
              <c:showVal val="1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D719-4E60-83A7-F70D7468A6B1}"/>
                </c:ext>
              </c:extLst>
            </c:dLbl>
            <c:dLbl>
              <c:idx val="1"/>
              <c:layout>
                <c:manualLayout>
                  <c:x val="-0.1093923763001847"/>
                  <c:y val="-0.26917034010220586"/>
                </c:manualLayout>
              </c:layout>
              <c:showLegendKey val="0"/>
              <c:showVal val="1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D719-4E60-83A7-F70D7468A6B1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Sheet1!$A$2:$A$3</c:f>
              <c:strCache>
                <c:ptCount val="2"/>
                <c:pt idx="0">
                  <c:v>White</c:v>
                </c:pt>
                <c:pt idx="1">
                  <c:v>Non-White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44</c:v>
                </c:pt>
                <c:pt idx="1">
                  <c:v>96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94B-49D5-93A7-9ADEA5377C0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2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pie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70CD-4EDD-A670-8939D926F4FB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70CD-4EDD-A670-8939D926F4FB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70CD-4EDD-A670-8939D926F4FB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70CD-4EDD-A670-8939D926F4FB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70CD-4EDD-A670-8939D926F4FB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bestFit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Sheet1!$A$31:$A$35</c:f>
              <c:strCache>
                <c:ptCount val="5"/>
                <c:pt idx="0">
                  <c:v>White</c:v>
                </c:pt>
                <c:pt idx="1">
                  <c:v>Black, Non-Hispanic</c:v>
                </c:pt>
                <c:pt idx="2">
                  <c:v>Hispanic</c:v>
                </c:pt>
                <c:pt idx="3">
                  <c:v>Multi-Racial</c:v>
                </c:pt>
                <c:pt idx="4">
                  <c:v>Other</c:v>
                </c:pt>
              </c:strCache>
            </c:strRef>
          </c:cat>
          <c:val>
            <c:numRef>
              <c:f>Sheet1!$B$31:$B$35</c:f>
              <c:numCache>
                <c:formatCode>0%</c:formatCode>
                <c:ptCount val="5"/>
                <c:pt idx="0">
                  <c:v>0.65</c:v>
                </c:pt>
                <c:pt idx="1">
                  <c:v>0.06</c:v>
                </c:pt>
                <c:pt idx="2">
                  <c:v>0.18</c:v>
                </c:pt>
                <c:pt idx="3">
                  <c:v>0.04</c:v>
                </c:pt>
                <c:pt idx="4">
                  <c:v>0.06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70CD-4EDD-A670-8939D926F4FB}"/>
            </c:ext>
          </c:extLst>
        </c:ser>
        <c:dLbls>
          <c:dLblPos val="bestFit"/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FY 2018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Sheet1!$A$2:$A$4</c:f>
              <c:strCache>
                <c:ptCount val="3"/>
                <c:pt idx="0">
                  <c:v>Black or African American</c:v>
                </c:pt>
                <c:pt idx="1">
                  <c:v>Hispanic</c:v>
                </c:pt>
                <c:pt idx="2">
                  <c:v>White</c:v>
                </c:pt>
              </c:strCache>
            </c:strRef>
          </c:cat>
          <c:val>
            <c:numRef>
              <c:f>Sheet1!$B$2:$B$4</c:f>
              <c:numCache>
                <c:formatCode>General</c:formatCode>
                <c:ptCount val="3"/>
                <c:pt idx="0">
                  <c:v>328</c:v>
                </c:pt>
                <c:pt idx="1">
                  <c:v>487</c:v>
                </c:pt>
                <c:pt idx="2">
                  <c:v>375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FE2-4881-8282-4873A9B1918D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FY 2019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Sheet1!$A$2:$A$4</c:f>
              <c:strCache>
                <c:ptCount val="3"/>
                <c:pt idx="0">
                  <c:v>Black or African American</c:v>
                </c:pt>
                <c:pt idx="1">
                  <c:v>Hispanic</c:v>
                </c:pt>
                <c:pt idx="2">
                  <c:v>White</c:v>
                </c:pt>
              </c:strCache>
            </c:strRef>
          </c:cat>
          <c:val>
            <c:numRef>
              <c:f>Sheet1!$C$2:$C$4</c:f>
              <c:numCache>
                <c:formatCode>General</c:formatCode>
                <c:ptCount val="3"/>
                <c:pt idx="0">
                  <c:v>244</c:v>
                </c:pt>
                <c:pt idx="1">
                  <c:v>405</c:v>
                </c:pt>
                <c:pt idx="2">
                  <c:v>195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0FE2-4881-8282-4873A9B1918D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% Change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Sheet1!$A$2:$A$4</c:f>
              <c:strCache>
                <c:ptCount val="3"/>
                <c:pt idx="0">
                  <c:v>Black or African American</c:v>
                </c:pt>
                <c:pt idx="1">
                  <c:v>Hispanic</c:v>
                </c:pt>
                <c:pt idx="2">
                  <c:v>White</c:v>
                </c:pt>
              </c:strCache>
            </c:strRef>
          </c:cat>
          <c:val>
            <c:numRef>
              <c:f>Sheet1!$D$2:$D$4</c:f>
              <c:numCache>
                <c:formatCode>0%</c:formatCode>
                <c:ptCount val="3"/>
                <c:pt idx="0">
                  <c:v>-0.25609756097560976</c:v>
                </c:pt>
                <c:pt idx="1">
                  <c:v>-0.16837782340862423</c:v>
                </c:pt>
                <c:pt idx="2">
                  <c:v>-0.48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0FE2-4881-8282-4873A9B1918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80272128"/>
        <c:axId val="180273920"/>
      </c:barChart>
      <c:catAx>
        <c:axId val="18027212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80273920"/>
        <c:crosses val="autoZero"/>
        <c:auto val="1"/>
        <c:lblAlgn val="ctr"/>
        <c:lblOffset val="100"/>
        <c:noMultiLvlLbl val="0"/>
      </c:catAx>
      <c:valAx>
        <c:axId val="180273920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80272128"/>
        <c:crosses val="autoZero"/>
        <c:crossBetween val="between"/>
      </c:valAx>
      <c:dTable>
        <c:showHorzBorder val="1"/>
        <c:showVertBorder val="1"/>
        <c:showOutline val="1"/>
        <c:showKeys val="1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spcFirstLastPara="1" vertOverflow="ellipsis" vert="horz" wrap="square" anchor="ctr" anchorCtr="1"/>
          <a:lstStyle/>
          <a:p>
            <a:pPr rtl="0"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</c:dTable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Sheet1!$B$13</c:f>
              <c:strCache>
                <c:ptCount val="1"/>
                <c:pt idx="0">
                  <c:v>FY2018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Sheet1!$A$14:$A$16</c:f>
              <c:strCache>
                <c:ptCount val="3"/>
                <c:pt idx="0">
                  <c:v>Black or African American</c:v>
                </c:pt>
                <c:pt idx="1">
                  <c:v>Hispanic</c:v>
                </c:pt>
                <c:pt idx="2">
                  <c:v>White</c:v>
                </c:pt>
              </c:strCache>
            </c:strRef>
          </c:cat>
          <c:val>
            <c:numRef>
              <c:f>Sheet1!$B$14:$B$16</c:f>
              <c:numCache>
                <c:formatCode>General</c:formatCode>
                <c:ptCount val="3"/>
                <c:pt idx="0">
                  <c:v>57</c:v>
                </c:pt>
                <c:pt idx="1">
                  <c:v>88</c:v>
                </c:pt>
                <c:pt idx="2">
                  <c:v>72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50C-42A5-A009-1DCCB27D0659}"/>
            </c:ext>
          </c:extLst>
        </c:ser>
        <c:ser>
          <c:idx val="1"/>
          <c:order val="1"/>
          <c:tx>
            <c:strRef>
              <c:f>Sheet1!$C$13</c:f>
              <c:strCache>
                <c:ptCount val="1"/>
                <c:pt idx="0">
                  <c:v>FY2019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Sheet1!$A$14:$A$16</c:f>
              <c:strCache>
                <c:ptCount val="3"/>
                <c:pt idx="0">
                  <c:v>Black or African American</c:v>
                </c:pt>
                <c:pt idx="1">
                  <c:v>Hispanic</c:v>
                </c:pt>
                <c:pt idx="2">
                  <c:v>White</c:v>
                </c:pt>
              </c:strCache>
            </c:strRef>
          </c:cat>
          <c:val>
            <c:numRef>
              <c:f>Sheet1!$C$14:$C$16</c:f>
              <c:numCache>
                <c:formatCode>General</c:formatCode>
                <c:ptCount val="3"/>
                <c:pt idx="0">
                  <c:v>50</c:v>
                </c:pt>
                <c:pt idx="1">
                  <c:v>92</c:v>
                </c:pt>
                <c:pt idx="2">
                  <c:v>39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350C-42A5-A009-1DCCB27D0659}"/>
            </c:ext>
          </c:extLst>
        </c:ser>
        <c:ser>
          <c:idx val="2"/>
          <c:order val="2"/>
          <c:tx>
            <c:strRef>
              <c:f>Sheet1!$D$13</c:f>
              <c:strCache>
                <c:ptCount val="1"/>
                <c:pt idx="0">
                  <c:v>% Change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Sheet1!$A$14:$A$16</c:f>
              <c:strCache>
                <c:ptCount val="3"/>
                <c:pt idx="0">
                  <c:v>Black or African American</c:v>
                </c:pt>
                <c:pt idx="1">
                  <c:v>Hispanic</c:v>
                </c:pt>
                <c:pt idx="2">
                  <c:v>White</c:v>
                </c:pt>
              </c:strCache>
            </c:strRef>
          </c:cat>
          <c:val>
            <c:numRef>
              <c:f>Sheet1!$D$14:$D$16</c:f>
              <c:numCache>
                <c:formatCode>0%</c:formatCode>
                <c:ptCount val="3"/>
                <c:pt idx="0">
                  <c:v>-0.12280701754385964</c:v>
                </c:pt>
                <c:pt idx="1">
                  <c:v>4.5454545454545456E-2</c:v>
                </c:pt>
                <c:pt idx="2">
                  <c:v>-0.45833333333333331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350C-42A5-A009-1DCCB27D065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80136960"/>
        <c:axId val="180142848"/>
      </c:barChart>
      <c:catAx>
        <c:axId val="18013696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80142848"/>
        <c:crosses val="autoZero"/>
        <c:auto val="1"/>
        <c:lblAlgn val="ctr"/>
        <c:lblOffset val="100"/>
        <c:noMultiLvlLbl val="0"/>
      </c:catAx>
      <c:valAx>
        <c:axId val="180142848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80136960"/>
        <c:crosses val="autoZero"/>
        <c:crossBetween val="between"/>
      </c:valAx>
      <c:dTable>
        <c:showHorzBorder val="1"/>
        <c:showVertBorder val="1"/>
        <c:showOutline val="1"/>
        <c:showKeys val="1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spcFirstLastPara="1" vertOverflow="ellipsis" vert="horz" wrap="square" anchor="ctr" anchorCtr="1"/>
          <a:lstStyle/>
          <a:p>
            <a:pPr rtl="0"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</c:dTable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FY18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</c:f>
              <c:strCache>
                <c:ptCount val="1"/>
                <c:pt idx="0">
                  <c:v>Detention Admissions</c:v>
                </c:pt>
              </c:strCache>
            </c:strRef>
          </c:cat>
          <c:val>
            <c:numRef>
              <c:f>Sheet1!$B$2</c:f>
              <c:numCache>
                <c:formatCode>General</c:formatCode>
                <c:ptCount val="1"/>
                <c:pt idx="0">
                  <c:v>1247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A63-449A-90B1-A7A14E7347AB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FY19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</c:f>
              <c:strCache>
                <c:ptCount val="1"/>
                <c:pt idx="0">
                  <c:v>Detention Admissions</c:v>
                </c:pt>
              </c:strCache>
            </c:strRef>
          </c:cat>
          <c:val>
            <c:numRef>
              <c:f>Sheet1!$C$2</c:f>
              <c:numCache>
                <c:formatCode>General</c:formatCode>
                <c:ptCount val="1"/>
                <c:pt idx="0">
                  <c:v>901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3A63-449A-90B1-A7A14E7347A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95863936"/>
        <c:axId val="95865472"/>
      </c:barChart>
      <c:catAx>
        <c:axId val="9586393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95865472"/>
        <c:crosses val="autoZero"/>
        <c:auto val="1"/>
        <c:lblAlgn val="ctr"/>
        <c:lblOffset val="100"/>
        <c:noMultiLvlLbl val="0"/>
      </c:catAx>
      <c:valAx>
        <c:axId val="95865472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95863936"/>
        <c:crosses val="autoZero"/>
        <c:crossBetween val="between"/>
      </c:valAx>
      <c:spPr>
        <a:noFill/>
        <a:ln w="25400"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'Caseload 2016 - 2019'!$M$27349</c:f>
              <c:strCache>
                <c:ptCount val="1"/>
                <c:pt idx="0">
                  <c:v>Jul-16</c:v>
                </c:pt>
              </c:strCache>
            </c:strRef>
          </c:tx>
          <c:invertIfNegative val="0"/>
          <c:cat>
            <c:strRef>
              <c:extLst>
                <c:ext xmlns:c15="http://schemas.microsoft.com/office/drawing/2012/chart" uri="{02D57815-91ED-43cb-92C2-25804820EDAC}">
                  <c15:fullRef>
                    <c15:sqref>'Caseload 2016 - 2019'!$L$27350:$L$27357</c15:sqref>
                  </c15:fullRef>
                </c:ext>
              </c:extLst>
              <c:f>'Caseload 2016 - 2019'!$L$27352:$L$27354</c:f>
              <c:strCache>
                <c:ptCount val="3"/>
                <c:pt idx="0">
                  <c:v>Pre-trial conditions of release</c:v>
                </c:pt>
                <c:pt idx="1">
                  <c:v>Risk/need</c:v>
                </c:pt>
                <c:pt idx="2">
                  <c:v>Administrative</c:v>
                </c:pt>
              </c:strCache>
            </c:strRef>
          </c:cat>
          <c:val>
            <c:numRef>
              <c:extLst>
                <c:ext xmlns:c15="http://schemas.microsoft.com/office/drawing/2012/chart" uri="{02D57815-91ED-43cb-92C2-25804820EDAC}">
                  <c15:fullRef>
                    <c15:sqref>'Caseload 2016 - 2019'!$M$27350:$M$27357</c15:sqref>
                  </c15:fullRef>
                </c:ext>
              </c:extLst>
              <c:f>'Caseload 2016 - 2019'!$M$27352:$M$27354</c:f>
              <c:numCache>
                <c:formatCode>General</c:formatCode>
                <c:ptCount val="3"/>
                <c:pt idx="0">
                  <c:v>775</c:v>
                </c:pt>
                <c:pt idx="1">
                  <c:v>895</c:v>
                </c:pt>
                <c:pt idx="2">
                  <c:v>1077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BA1-40AE-9E9E-92B1C94364B9}"/>
            </c:ext>
          </c:extLst>
        </c:ser>
        <c:ser>
          <c:idx val="1"/>
          <c:order val="1"/>
          <c:tx>
            <c:strRef>
              <c:f>'Caseload 2016 - 2019'!$N$27349</c:f>
              <c:strCache>
                <c:ptCount val="1"/>
                <c:pt idx="0">
                  <c:v>Jul-17</c:v>
                </c:pt>
              </c:strCache>
            </c:strRef>
          </c:tx>
          <c:invertIfNegative val="0"/>
          <c:cat>
            <c:strRef>
              <c:extLst>
                <c:ext xmlns:c15="http://schemas.microsoft.com/office/drawing/2012/chart" uri="{02D57815-91ED-43cb-92C2-25804820EDAC}">
                  <c15:fullRef>
                    <c15:sqref>'Caseload 2016 - 2019'!$L$27350:$L$27357</c15:sqref>
                  </c15:fullRef>
                </c:ext>
              </c:extLst>
              <c:f>'Caseload 2016 - 2019'!$L$27352:$L$27354</c:f>
              <c:strCache>
                <c:ptCount val="3"/>
                <c:pt idx="0">
                  <c:v>Pre-trial conditions of release</c:v>
                </c:pt>
                <c:pt idx="1">
                  <c:v>Risk/need</c:v>
                </c:pt>
                <c:pt idx="2">
                  <c:v>Administrative</c:v>
                </c:pt>
              </c:strCache>
            </c:strRef>
          </c:cat>
          <c:val>
            <c:numRef>
              <c:extLst>
                <c:ext xmlns:c15="http://schemas.microsoft.com/office/drawing/2012/chart" uri="{02D57815-91ED-43cb-92C2-25804820EDAC}">
                  <c15:fullRef>
                    <c15:sqref>'Caseload 2016 - 2019'!$N$27350:$N$27357</c15:sqref>
                  </c15:fullRef>
                </c:ext>
              </c:extLst>
              <c:f>'Caseload 2016 - 2019'!$N$27352:$N$27354</c:f>
              <c:numCache>
                <c:formatCode>General</c:formatCode>
                <c:ptCount val="3"/>
                <c:pt idx="0">
                  <c:v>559</c:v>
                </c:pt>
                <c:pt idx="1">
                  <c:v>768</c:v>
                </c:pt>
                <c:pt idx="2">
                  <c:v>985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4BA1-40AE-9E9E-92B1C94364B9}"/>
            </c:ext>
          </c:extLst>
        </c:ser>
        <c:ser>
          <c:idx val="2"/>
          <c:order val="2"/>
          <c:tx>
            <c:strRef>
              <c:f>'Caseload 2016 - 2019'!$O$27349</c:f>
              <c:strCache>
                <c:ptCount val="1"/>
                <c:pt idx="0">
                  <c:v>Jul-18</c:v>
                </c:pt>
              </c:strCache>
            </c:strRef>
          </c:tx>
          <c:invertIfNegative val="0"/>
          <c:cat>
            <c:strRef>
              <c:extLst>
                <c:ext xmlns:c15="http://schemas.microsoft.com/office/drawing/2012/chart" uri="{02D57815-91ED-43cb-92C2-25804820EDAC}">
                  <c15:fullRef>
                    <c15:sqref>'Caseload 2016 - 2019'!$L$27350:$L$27357</c15:sqref>
                  </c15:fullRef>
                </c:ext>
              </c:extLst>
              <c:f>'Caseload 2016 - 2019'!$L$27352:$L$27354</c:f>
              <c:strCache>
                <c:ptCount val="3"/>
                <c:pt idx="0">
                  <c:v>Pre-trial conditions of release</c:v>
                </c:pt>
                <c:pt idx="1">
                  <c:v>Risk/need</c:v>
                </c:pt>
                <c:pt idx="2">
                  <c:v>Administrative</c:v>
                </c:pt>
              </c:strCache>
            </c:strRef>
          </c:cat>
          <c:val>
            <c:numRef>
              <c:extLst>
                <c:ext xmlns:c15="http://schemas.microsoft.com/office/drawing/2012/chart" uri="{02D57815-91ED-43cb-92C2-25804820EDAC}">
                  <c15:fullRef>
                    <c15:sqref>'Caseload 2016 - 2019'!$O$27350:$O$27357</c15:sqref>
                  </c15:fullRef>
                </c:ext>
              </c:extLst>
              <c:f>'Caseload 2016 - 2019'!$O$27352:$O$27354</c:f>
              <c:numCache>
                <c:formatCode>General</c:formatCode>
                <c:ptCount val="3"/>
                <c:pt idx="0">
                  <c:v>510</c:v>
                </c:pt>
                <c:pt idx="1">
                  <c:v>737</c:v>
                </c:pt>
                <c:pt idx="2">
                  <c:v>816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4BA1-40AE-9E9E-92B1C94364B9}"/>
            </c:ext>
          </c:extLst>
        </c:ser>
        <c:ser>
          <c:idx val="3"/>
          <c:order val="3"/>
          <c:tx>
            <c:strRef>
              <c:f>'Caseload 2016 - 2019'!$P$27349</c:f>
              <c:strCache>
                <c:ptCount val="1"/>
                <c:pt idx="0">
                  <c:v>Jul-19</c:v>
                </c:pt>
              </c:strCache>
            </c:strRef>
          </c:tx>
          <c:invertIfNegative val="0"/>
          <c:cat>
            <c:strRef>
              <c:extLst>
                <c:ext xmlns:c15="http://schemas.microsoft.com/office/drawing/2012/chart" uri="{02D57815-91ED-43cb-92C2-25804820EDAC}">
                  <c15:fullRef>
                    <c15:sqref>'Caseload 2016 - 2019'!$L$27350:$L$27357</c15:sqref>
                  </c15:fullRef>
                </c:ext>
              </c:extLst>
              <c:f>'Caseload 2016 - 2019'!$L$27352:$L$27354</c:f>
              <c:strCache>
                <c:ptCount val="3"/>
                <c:pt idx="0">
                  <c:v>Pre-trial conditions of release</c:v>
                </c:pt>
                <c:pt idx="1">
                  <c:v>Risk/need</c:v>
                </c:pt>
                <c:pt idx="2">
                  <c:v>Administrative</c:v>
                </c:pt>
              </c:strCache>
            </c:strRef>
          </c:cat>
          <c:val>
            <c:numRef>
              <c:extLst>
                <c:ext xmlns:c15="http://schemas.microsoft.com/office/drawing/2012/chart" uri="{02D57815-91ED-43cb-92C2-25804820EDAC}">
                  <c15:fullRef>
                    <c15:sqref>'Caseload 2016 - 2019'!$P$27350:$P$27357</c15:sqref>
                  </c15:fullRef>
                </c:ext>
              </c:extLst>
              <c:f>'Caseload 2016 - 2019'!$P$27352:$P$27354</c:f>
              <c:numCache>
                <c:formatCode>General</c:formatCode>
                <c:ptCount val="3"/>
                <c:pt idx="0">
                  <c:v>603</c:v>
                </c:pt>
                <c:pt idx="1">
                  <c:v>527</c:v>
                </c:pt>
                <c:pt idx="2">
                  <c:v>441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4BA1-40AE-9E9E-92B1C94364B9}"/>
            </c:ext>
          </c:extLst>
        </c:ser>
        <c:ser>
          <c:idx val="4"/>
          <c:order val="4"/>
          <c:tx>
            <c:strRef>
              <c:f>'Caseload 2016 - 2019'!$Q$27349</c:f>
              <c:strCache>
                <c:ptCount val="1"/>
                <c:pt idx="0">
                  <c:v>Percent Change July 2018-July 2019</c:v>
                </c:pt>
              </c:strCache>
            </c:strRef>
          </c:tx>
          <c:invertIfNegative val="0"/>
          <c:cat>
            <c:strRef>
              <c:extLst>
                <c:ext xmlns:c15="http://schemas.microsoft.com/office/drawing/2012/chart" uri="{02D57815-91ED-43cb-92C2-25804820EDAC}">
                  <c15:fullRef>
                    <c15:sqref>'Caseload 2016 - 2019'!$L$27350:$L$27357</c15:sqref>
                  </c15:fullRef>
                </c:ext>
              </c:extLst>
              <c:f>'Caseload 2016 - 2019'!$L$27352:$L$27354</c:f>
              <c:strCache>
                <c:ptCount val="3"/>
                <c:pt idx="0">
                  <c:v>Pre-trial conditions of release</c:v>
                </c:pt>
                <c:pt idx="1">
                  <c:v>Risk/need</c:v>
                </c:pt>
                <c:pt idx="2">
                  <c:v>Administrative</c:v>
                </c:pt>
              </c:strCache>
            </c:strRef>
          </c:cat>
          <c:val>
            <c:numRef>
              <c:extLst>
                <c:ext xmlns:c15="http://schemas.microsoft.com/office/drawing/2012/chart" uri="{02D57815-91ED-43cb-92C2-25804820EDAC}">
                  <c15:fullRef>
                    <c15:sqref>'Caseload 2016 - 2019'!$Q$27350:$Q$27357</c15:sqref>
                  </c15:fullRef>
                </c:ext>
              </c:extLst>
              <c:f>'Caseload 2016 - 2019'!$Q$27352:$Q$27354</c:f>
              <c:numCache>
                <c:formatCode>0%</c:formatCode>
                <c:ptCount val="3"/>
                <c:pt idx="0">
                  <c:v>0.18235294117647058</c:v>
                </c:pt>
                <c:pt idx="1">
                  <c:v>-0.28493894165535955</c:v>
                </c:pt>
                <c:pt idx="2">
                  <c:v>-0.45955882352941174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4BA1-40AE-9E9E-92B1C94364B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56595712"/>
        <c:axId val="156597248"/>
      </c:barChart>
      <c:catAx>
        <c:axId val="156595712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crossAx val="156597248"/>
        <c:crosses val="autoZero"/>
        <c:auto val="1"/>
        <c:lblAlgn val="ctr"/>
        <c:lblOffset val="100"/>
        <c:noMultiLvlLbl val="0"/>
      </c:catAx>
      <c:valAx>
        <c:axId val="156597248"/>
        <c:scaling>
          <c:orientation val="minMax"/>
        </c:scaling>
        <c:delete val="0"/>
        <c:axPos val="l"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Number of Cases</a:t>
                </a:r>
              </a:p>
            </c:rich>
          </c:tx>
          <c:layout>
            <c:manualLayout>
              <c:xMode val="edge"/>
              <c:yMode val="edge"/>
              <c:x val="0.10137739287609503"/>
              <c:y val="0.31696756002947429"/>
            </c:manualLayout>
          </c:layout>
          <c:overlay val="0"/>
        </c:title>
        <c:numFmt formatCode="General" sourceLinked="1"/>
        <c:majorTickMark val="none"/>
        <c:minorTickMark val="none"/>
        <c:tickLblPos val="nextTo"/>
        <c:crossAx val="156595712"/>
        <c:crosses val="autoZero"/>
        <c:crossBetween val="between"/>
      </c:valAx>
      <c:dTable>
        <c:showHorzBorder val="1"/>
        <c:showVertBorder val="1"/>
        <c:showOutline val="1"/>
        <c:showKeys val="1"/>
      </c:dTable>
    </c:plotArea>
    <c:plotVisOnly val="1"/>
    <c:dispBlanksAs val="gap"/>
    <c:showDLblsOverMax val="0"/>
  </c:chart>
  <c:spPr>
    <a:ln>
      <a:noFill/>
    </a:ln>
  </c:sp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FY18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</c:f>
              <c:strCache>
                <c:ptCount val="1"/>
                <c:pt idx="0">
                  <c:v>First Time Commitments</c:v>
                </c:pt>
              </c:strCache>
            </c:strRef>
          </c:cat>
          <c:val>
            <c:numRef>
              <c:f>Sheet1!$B$2</c:f>
              <c:numCache>
                <c:formatCode>General</c:formatCode>
                <c:ptCount val="1"/>
                <c:pt idx="0">
                  <c:v>233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C7D-4FE1-AD90-C34F15BEC92F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FY19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</c:f>
              <c:strCache>
                <c:ptCount val="1"/>
                <c:pt idx="0">
                  <c:v>First Time Commitments</c:v>
                </c:pt>
              </c:strCache>
            </c:strRef>
          </c:cat>
          <c:val>
            <c:numRef>
              <c:f>Sheet1!$C$2</c:f>
              <c:numCache>
                <c:formatCode>General</c:formatCode>
                <c:ptCount val="1"/>
                <c:pt idx="0">
                  <c:v>193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9C7D-4FE1-AD90-C34F15BEC92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56699648"/>
        <c:axId val="156705536"/>
      </c:barChart>
      <c:catAx>
        <c:axId val="15669964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56705536"/>
        <c:crosses val="autoZero"/>
        <c:auto val="1"/>
        <c:lblAlgn val="ctr"/>
        <c:lblOffset val="100"/>
        <c:noMultiLvlLbl val="0"/>
      </c:catAx>
      <c:valAx>
        <c:axId val="156705536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56699648"/>
        <c:crosses val="autoZero"/>
        <c:crossBetween val="between"/>
      </c:valAx>
      <c:spPr>
        <a:noFill/>
        <a:ln w="25400"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b="1" dirty="0">
                <a:solidFill>
                  <a:schemeClr val="tx1"/>
                </a:solidFill>
              </a:rPr>
              <a:t>By Penalty Type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Sheet1!$B$25</c:f>
              <c:strCache>
                <c:ptCount val="1"/>
                <c:pt idx="0">
                  <c:v>FY2018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Sheet1!$A$26:$A$30</c:f>
              <c:strCache>
                <c:ptCount val="2"/>
                <c:pt idx="0">
                  <c:v>Felony</c:v>
                </c:pt>
                <c:pt idx="1">
                  <c:v>Misdemeanor</c:v>
                </c:pt>
              </c:strCache>
              <c:extLst/>
            </c:strRef>
          </c:cat>
          <c:val>
            <c:numRef>
              <c:f>Sheet1!$B$26:$B$30</c:f>
              <c:numCache>
                <c:formatCode>General</c:formatCode>
                <c:ptCount val="2"/>
                <c:pt idx="0">
                  <c:v>581</c:v>
                </c:pt>
                <c:pt idx="1">
                  <c:v>605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00-4CC4-4D57-B5B4-F24150D3BE23}"/>
            </c:ext>
          </c:extLst>
        </c:ser>
        <c:ser>
          <c:idx val="1"/>
          <c:order val="1"/>
          <c:tx>
            <c:strRef>
              <c:f>Sheet1!$C$25</c:f>
              <c:strCache>
                <c:ptCount val="1"/>
                <c:pt idx="0">
                  <c:v>FY2019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Sheet1!$A$26:$A$30</c:f>
              <c:strCache>
                <c:ptCount val="2"/>
                <c:pt idx="0">
                  <c:v>Felony</c:v>
                </c:pt>
                <c:pt idx="1">
                  <c:v>Misdemeanor</c:v>
                </c:pt>
              </c:strCache>
              <c:extLst/>
            </c:strRef>
          </c:cat>
          <c:val>
            <c:numRef>
              <c:f>Sheet1!$C$26:$C$30</c:f>
              <c:numCache>
                <c:formatCode>General</c:formatCode>
                <c:ptCount val="2"/>
                <c:pt idx="0">
                  <c:v>340</c:v>
                </c:pt>
                <c:pt idx="1">
                  <c:v>319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01-4CC4-4D57-B5B4-F24150D3BE23}"/>
            </c:ext>
          </c:extLst>
        </c:ser>
        <c:ser>
          <c:idx val="2"/>
          <c:order val="2"/>
          <c:tx>
            <c:strRef>
              <c:f>Sheet1!$D$25</c:f>
              <c:strCache>
                <c:ptCount val="1"/>
                <c:pt idx="0">
                  <c:v>Change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Sheet1!$A$26:$A$30</c:f>
              <c:strCache>
                <c:ptCount val="2"/>
                <c:pt idx="0">
                  <c:v>Felony</c:v>
                </c:pt>
                <c:pt idx="1">
                  <c:v>Misdemeanor</c:v>
                </c:pt>
              </c:strCache>
              <c:extLst/>
            </c:strRef>
          </c:cat>
          <c:val>
            <c:numRef>
              <c:f>Sheet1!$D$26:$D$30</c:f>
              <c:numCache>
                <c:formatCode>0%</c:formatCode>
                <c:ptCount val="2"/>
                <c:pt idx="0">
                  <c:v>-0.41</c:v>
                </c:pt>
                <c:pt idx="1">
                  <c:v>-0.47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02-4CC4-4D57-B5B4-F24150D3BE2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58775552"/>
        <c:axId val="158777344"/>
      </c:barChart>
      <c:catAx>
        <c:axId val="15877555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58777344"/>
        <c:crosses val="autoZero"/>
        <c:auto val="1"/>
        <c:lblAlgn val="ctr"/>
        <c:lblOffset val="100"/>
        <c:noMultiLvlLbl val="0"/>
      </c:catAx>
      <c:valAx>
        <c:axId val="158777344"/>
        <c:scaling>
          <c:orientation val="minMax"/>
        </c:scaling>
        <c:delete val="0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dirty="0"/>
                  <a:t>Number of ONA Admissions</a:t>
                </a:r>
              </a:p>
            </c:rich>
          </c:tx>
          <c:layout>
            <c:manualLayout>
              <c:xMode val="edge"/>
              <c:yMode val="edge"/>
              <c:x val="3.9855072463768113E-2"/>
              <c:y val="0.25879241657292845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58775552"/>
        <c:crosses val="autoZero"/>
        <c:crossBetween val="between"/>
      </c:valAx>
      <c:dTable>
        <c:showHorzBorder val="1"/>
        <c:showVertBorder val="1"/>
        <c:showOutline val="1"/>
        <c:showKeys val="1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spcFirstLastPara="1" vertOverflow="ellipsis" vert="horz" wrap="square" anchor="ctr" anchorCtr="1"/>
          <a:lstStyle/>
          <a:p>
            <a:pPr rtl="0"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</c:dTable>
      <c:spPr>
        <a:noFill/>
        <a:ln w="25400"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en-US" b="1" dirty="0">
                <a:solidFill>
                  <a:schemeClr val="tx1"/>
                </a:solidFill>
              </a:rPr>
              <a:t>By DYS Grid Level </a:t>
            </a:r>
            <a:br>
              <a:rPr lang="en-US" b="1" dirty="0">
                <a:solidFill>
                  <a:schemeClr val="tx1"/>
                </a:solidFill>
              </a:rPr>
            </a:br>
            <a:r>
              <a:rPr lang="en-US" b="1" dirty="0">
                <a:solidFill>
                  <a:schemeClr val="tx1"/>
                </a:solidFill>
              </a:rPr>
              <a:t>(Higher</a:t>
            </a:r>
            <a:r>
              <a:rPr lang="en-US" b="1" baseline="0" dirty="0">
                <a:solidFill>
                  <a:schemeClr val="tx1"/>
                </a:solidFill>
              </a:rPr>
              <a:t> Grid Level = More Serious Offense)</a:t>
            </a:r>
            <a:endParaRPr lang="en-US" b="1" dirty="0">
              <a:solidFill>
                <a:schemeClr val="tx1"/>
              </a:solidFill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Sheet1!$E$51</c:f>
              <c:strCache>
                <c:ptCount val="1"/>
                <c:pt idx="0">
                  <c:v>FY2018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Sheet1!$D$52:$D$61</c:f>
              <c:strCache>
                <c:ptCount val="8"/>
                <c:pt idx="0">
                  <c:v>Grid 0</c:v>
                </c:pt>
                <c:pt idx="1">
                  <c:v>Grid 1</c:v>
                </c:pt>
                <c:pt idx="2">
                  <c:v>Grid 2</c:v>
                </c:pt>
                <c:pt idx="3">
                  <c:v>Grid 3</c:v>
                </c:pt>
                <c:pt idx="4">
                  <c:v>Grid 4</c:v>
                </c:pt>
                <c:pt idx="5">
                  <c:v>Grid 5</c:v>
                </c:pt>
                <c:pt idx="6">
                  <c:v>Grid 6</c:v>
                </c:pt>
                <c:pt idx="7">
                  <c:v>Grid 7</c:v>
                </c:pt>
              </c:strCache>
              <c:extLst/>
            </c:strRef>
          </c:cat>
          <c:val>
            <c:numRef>
              <c:f>Sheet1!$E$52:$E$61</c:f>
              <c:numCache>
                <c:formatCode>General</c:formatCode>
                <c:ptCount val="8"/>
                <c:pt idx="0">
                  <c:v>11</c:v>
                </c:pt>
                <c:pt idx="1">
                  <c:v>167</c:v>
                </c:pt>
                <c:pt idx="2">
                  <c:v>633</c:v>
                </c:pt>
                <c:pt idx="3">
                  <c:v>237</c:v>
                </c:pt>
                <c:pt idx="4">
                  <c:v>86</c:v>
                </c:pt>
                <c:pt idx="5">
                  <c:v>31</c:v>
                </c:pt>
                <c:pt idx="6">
                  <c:v>18</c:v>
                </c:pt>
                <c:pt idx="7">
                  <c:v>4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00-D0ED-4015-B55E-14CD6F8B3F40}"/>
            </c:ext>
          </c:extLst>
        </c:ser>
        <c:ser>
          <c:idx val="1"/>
          <c:order val="1"/>
          <c:tx>
            <c:strRef>
              <c:f>Sheet1!$F$51</c:f>
              <c:strCache>
                <c:ptCount val="1"/>
                <c:pt idx="0">
                  <c:v>FY2019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Sheet1!$D$52:$D$61</c:f>
              <c:strCache>
                <c:ptCount val="8"/>
                <c:pt idx="0">
                  <c:v>Grid 0</c:v>
                </c:pt>
                <c:pt idx="1">
                  <c:v>Grid 1</c:v>
                </c:pt>
                <c:pt idx="2">
                  <c:v>Grid 2</c:v>
                </c:pt>
                <c:pt idx="3">
                  <c:v>Grid 3</c:v>
                </c:pt>
                <c:pt idx="4">
                  <c:v>Grid 4</c:v>
                </c:pt>
                <c:pt idx="5">
                  <c:v>Grid 5</c:v>
                </c:pt>
                <c:pt idx="6">
                  <c:v>Grid 6</c:v>
                </c:pt>
                <c:pt idx="7">
                  <c:v>Grid 7</c:v>
                </c:pt>
              </c:strCache>
              <c:extLst/>
            </c:strRef>
          </c:cat>
          <c:val>
            <c:numRef>
              <c:f>Sheet1!$F$52:$F$61</c:f>
              <c:numCache>
                <c:formatCode>General</c:formatCode>
                <c:ptCount val="8"/>
                <c:pt idx="0">
                  <c:v>24</c:v>
                </c:pt>
                <c:pt idx="1">
                  <c:v>80</c:v>
                </c:pt>
                <c:pt idx="2">
                  <c:v>351</c:v>
                </c:pt>
                <c:pt idx="3">
                  <c:v>137</c:v>
                </c:pt>
                <c:pt idx="4">
                  <c:v>55</c:v>
                </c:pt>
                <c:pt idx="5">
                  <c:v>18</c:v>
                </c:pt>
                <c:pt idx="6">
                  <c:v>15</c:v>
                </c:pt>
                <c:pt idx="7">
                  <c:v>0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01-D0ED-4015-B55E-14CD6F8B3F40}"/>
            </c:ext>
          </c:extLst>
        </c:ser>
        <c:ser>
          <c:idx val="2"/>
          <c:order val="2"/>
          <c:tx>
            <c:strRef>
              <c:f>Sheet1!$G$51</c:f>
              <c:strCache>
                <c:ptCount val="1"/>
                <c:pt idx="0">
                  <c:v>Change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Sheet1!$D$52:$D$61</c:f>
              <c:strCache>
                <c:ptCount val="8"/>
                <c:pt idx="0">
                  <c:v>Grid 0</c:v>
                </c:pt>
                <c:pt idx="1">
                  <c:v>Grid 1</c:v>
                </c:pt>
                <c:pt idx="2">
                  <c:v>Grid 2</c:v>
                </c:pt>
                <c:pt idx="3">
                  <c:v>Grid 3</c:v>
                </c:pt>
                <c:pt idx="4">
                  <c:v>Grid 4</c:v>
                </c:pt>
                <c:pt idx="5">
                  <c:v>Grid 5</c:v>
                </c:pt>
                <c:pt idx="6">
                  <c:v>Grid 6</c:v>
                </c:pt>
                <c:pt idx="7">
                  <c:v>Grid 7</c:v>
                </c:pt>
              </c:strCache>
              <c:extLst/>
            </c:strRef>
          </c:cat>
          <c:val>
            <c:numRef>
              <c:f>Sheet1!$G$52:$G$61</c:f>
              <c:numCache>
                <c:formatCode>0%</c:formatCode>
                <c:ptCount val="8"/>
                <c:pt idx="0" formatCode="0.00%">
                  <c:v>1.1818</c:v>
                </c:pt>
                <c:pt idx="1">
                  <c:v>-0.52</c:v>
                </c:pt>
                <c:pt idx="2">
                  <c:v>-0.45</c:v>
                </c:pt>
                <c:pt idx="3">
                  <c:v>-0.42</c:v>
                </c:pt>
                <c:pt idx="4">
                  <c:v>-0.36</c:v>
                </c:pt>
                <c:pt idx="5">
                  <c:v>-0.42</c:v>
                </c:pt>
                <c:pt idx="6">
                  <c:v>-0.17</c:v>
                </c:pt>
                <c:pt idx="7">
                  <c:v>-1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02-D0ED-4015-B55E-14CD6F8B3F4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58687616"/>
        <c:axId val="158689536"/>
      </c:barChart>
      <c:catAx>
        <c:axId val="158687616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dirty="0"/>
                  <a:t> 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58689536"/>
        <c:crosses val="autoZero"/>
        <c:auto val="1"/>
        <c:lblAlgn val="ctr"/>
        <c:lblOffset val="100"/>
        <c:noMultiLvlLbl val="0"/>
      </c:catAx>
      <c:valAx>
        <c:axId val="158689536"/>
        <c:scaling>
          <c:orientation val="minMax"/>
        </c:scaling>
        <c:delete val="0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dirty="0"/>
                  <a:t>Number of ONA Admissions</a:t>
                </a:r>
              </a:p>
            </c:rich>
          </c:tx>
          <c:layout>
            <c:manualLayout>
              <c:xMode val="edge"/>
              <c:yMode val="edge"/>
              <c:x val="2.9490624922596784E-2"/>
              <c:y val="0.24693547681539807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58687616"/>
        <c:crosses val="autoZero"/>
        <c:crossBetween val="between"/>
      </c:valAx>
      <c:dTable>
        <c:showHorzBorder val="1"/>
        <c:showVertBorder val="1"/>
        <c:showOutline val="1"/>
        <c:showKeys val="1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spcFirstLastPara="1" vertOverflow="ellipsis" vert="horz" wrap="square" anchor="ctr" anchorCtr="1"/>
          <a:lstStyle/>
          <a:p>
            <a:pPr rtl="0"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</c:dTable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Sheet1!$Q$1</c:f>
              <c:strCache>
                <c:ptCount val="1"/>
                <c:pt idx="0">
                  <c:v>FY17</c:v>
                </c:pt>
              </c:strCache>
            </c:strRef>
          </c:tx>
          <c:invertIfNegative val="0"/>
          <c:cat>
            <c:strRef>
              <c:f>Sheet1!$P$2:$P$9</c:f>
              <c:strCache>
                <c:ptCount val="8"/>
                <c:pt idx="0">
                  <c:v>PERSON</c:v>
                </c:pt>
                <c:pt idx="1">
                  <c:v>PROPERTY</c:v>
                </c:pt>
                <c:pt idx="2">
                  <c:v>MTR VEHICLE</c:v>
                </c:pt>
                <c:pt idx="3">
                  <c:v>OTHER/NOT AVBL</c:v>
                </c:pt>
                <c:pt idx="4">
                  <c:v>WEAPONS</c:v>
                </c:pt>
                <c:pt idx="5">
                  <c:v>SCHOOL DISTURB</c:v>
                </c:pt>
                <c:pt idx="6">
                  <c:v>DRUG</c:v>
                </c:pt>
                <c:pt idx="7">
                  <c:v>ALCOHOL</c:v>
                </c:pt>
              </c:strCache>
            </c:strRef>
          </c:cat>
          <c:val>
            <c:numRef>
              <c:f>Sheet1!$Q$2:$Q$9</c:f>
              <c:numCache>
                <c:formatCode>General</c:formatCode>
                <c:ptCount val="8"/>
                <c:pt idx="0">
                  <c:v>4020</c:v>
                </c:pt>
                <c:pt idx="1">
                  <c:v>3581</c:v>
                </c:pt>
                <c:pt idx="2">
                  <c:v>1188</c:v>
                </c:pt>
                <c:pt idx="3">
                  <c:v>911</c:v>
                </c:pt>
                <c:pt idx="4">
                  <c:v>500</c:v>
                </c:pt>
                <c:pt idx="5">
                  <c:v>1151</c:v>
                </c:pt>
                <c:pt idx="6">
                  <c:v>335</c:v>
                </c:pt>
                <c:pt idx="7">
                  <c:v>601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A83-4461-97E0-BB7C0DC23918}"/>
            </c:ext>
          </c:extLst>
        </c:ser>
        <c:ser>
          <c:idx val="1"/>
          <c:order val="1"/>
          <c:tx>
            <c:strRef>
              <c:f>Sheet1!$R$1</c:f>
              <c:strCache>
                <c:ptCount val="1"/>
                <c:pt idx="0">
                  <c:v>FY18</c:v>
                </c:pt>
              </c:strCache>
            </c:strRef>
          </c:tx>
          <c:invertIfNegative val="0"/>
          <c:cat>
            <c:strRef>
              <c:f>Sheet1!$P$2:$P$9</c:f>
              <c:strCache>
                <c:ptCount val="8"/>
                <c:pt idx="0">
                  <c:v>PERSON</c:v>
                </c:pt>
                <c:pt idx="1">
                  <c:v>PROPERTY</c:v>
                </c:pt>
                <c:pt idx="2">
                  <c:v>MTR VEHICLE</c:v>
                </c:pt>
                <c:pt idx="3">
                  <c:v>OTHER/NOT AVBL</c:v>
                </c:pt>
                <c:pt idx="4">
                  <c:v>WEAPONS</c:v>
                </c:pt>
                <c:pt idx="5">
                  <c:v>SCHOOL DISTURB</c:v>
                </c:pt>
                <c:pt idx="6">
                  <c:v>DRUG</c:v>
                </c:pt>
                <c:pt idx="7">
                  <c:v>ALCOHOL</c:v>
                </c:pt>
              </c:strCache>
            </c:strRef>
          </c:cat>
          <c:val>
            <c:numRef>
              <c:f>Sheet1!$R$2:$R$9</c:f>
              <c:numCache>
                <c:formatCode>General</c:formatCode>
                <c:ptCount val="8"/>
                <c:pt idx="0">
                  <c:v>3972</c:v>
                </c:pt>
                <c:pt idx="1">
                  <c:v>3063</c:v>
                </c:pt>
                <c:pt idx="2">
                  <c:v>1097</c:v>
                </c:pt>
                <c:pt idx="3">
                  <c:v>900</c:v>
                </c:pt>
                <c:pt idx="4">
                  <c:v>488</c:v>
                </c:pt>
                <c:pt idx="5">
                  <c:v>1040</c:v>
                </c:pt>
                <c:pt idx="6">
                  <c:v>288</c:v>
                </c:pt>
                <c:pt idx="7">
                  <c:v>419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CA83-4461-97E0-BB7C0DC23918}"/>
            </c:ext>
          </c:extLst>
        </c:ser>
        <c:ser>
          <c:idx val="2"/>
          <c:order val="2"/>
          <c:tx>
            <c:strRef>
              <c:f>Sheet1!$S$1</c:f>
              <c:strCache>
                <c:ptCount val="1"/>
                <c:pt idx="0">
                  <c:v>FY19</c:v>
                </c:pt>
              </c:strCache>
            </c:strRef>
          </c:tx>
          <c:invertIfNegative val="0"/>
          <c:cat>
            <c:strRef>
              <c:f>Sheet1!$P$2:$P$9</c:f>
              <c:strCache>
                <c:ptCount val="8"/>
                <c:pt idx="0">
                  <c:v>PERSON</c:v>
                </c:pt>
                <c:pt idx="1">
                  <c:v>PROPERTY</c:v>
                </c:pt>
                <c:pt idx="2">
                  <c:v>MTR VEHICLE</c:v>
                </c:pt>
                <c:pt idx="3">
                  <c:v>OTHER/NOT AVBL</c:v>
                </c:pt>
                <c:pt idx="4">
                  <c:v>WEAPONS</c:v>
                </c:pt>
                <c:pt idx="5">
                  <c:v>SCHOOL DISTURB</c:v>
                </c:pt>
                <c:pt idx="6">
                  <c:v>DRUG</c:v>
                </c:pt>
                <c:pt idx="7">
                  <c:v>ALCOHOL</c:v>
                </c:pt>
              </c:strCache>
            </c:strRef>
          </c:cat>
          <c:val>
            <c:numRef>
              <c:f>Sheet1!$S$2:$S$9</c:f>
              <c:numCache>
                <c:formatCode>General</c:formatCode>
                <c:ptCount val="8"/>
                <c:pt idx="0">
                  <c:v>3612</c:v>
                </c:pt>
                <c:pt idx="1">
                  <c:v>2163</c:v>
                </c:pt>
                <c:pt idx="2">
                  <c:v>796</c:v>
                </c:pt>
                <c:pt idx="3">
                  <c:v>686</c:v>
                </c:pt>
                <c:pt idx="4">
                  <c:v>381</c:v>
                </c:pt>
                <c:pt idx="5">
                  <c:v>337</c:v>
                </c:pt>
                <c:pt idx="6">
                  <c:v>225</c:v>
                </c:pt>
                <c:pt idx="7">
                  <c:v>188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CA83-4461-97E0-BB7C0DC23918}"/>
            </c:ext>
          </c:extLst>
        </c:ser>
        <c:ser>
          <c:idx val="3"/>
          <c:order val="3"/>
          <c:tx>
            <c:strRef>
              <c:f>Sheet1!$T$1</c:f>
              <c:strCache>
                <c:ptCount val="1"/>
                <c:pt idx="0">
                  <c:v>Percent Change</c:v>
                </c:pt>
              </c:strCache>
            </c:strRef>
          </c:tx>
          <c:invertIfNegative val="0"/>
          <c:cat>
            <c:strRef>
              <c:f>Sheet1!$P$2:$P$9</c:f>
              <c:strCache>
                <c:ptCount val="8"/>
                <c:pt idx="0">
                  <c:v>PERSON</c:v>
                </c:pt>
                <c:pt idx="1">
                  <c:v>PROPERTY</c:v>
                </c:pt>
                <c:pt idx="2">
                  <c:v>MTR VEHICLE</c:v>
                </c:pt>
                <c:pt idx="3">
                  <c:v>OTHER/NOT AVBL</c:v>
                </c:pt>
                <c:pt idx="4">
                  <c:v>WEAPONS</c:v>
                </c:pt>
                <c:pt idx="5">
                  <c:v>SCHOOL DISTURB</c:v>
                </c:pt>
                <c:pt idx="6">
                  <c:v>DRUG</c:v>
                </c:pt>
                <c:pt idx="7">
                  <c:v>ALCOHOL</c:v>
                </c:pt>
              </c:strCache>
            </c:strRef>
          </c:cat>
          <c:val>
            <c:numRef>
              <c:f>Sheet1!$T$2:$T$9</c:f>
              <c:numCache>
                <c:formatCode>0%</c:formatCode>
                <c:ptCount val="8"/>
                <c:pt idx="0">
                  <c:v>-9.0634441087613288E-2</c:v>
                </c:pt>
                <c:pt idx="1">
                  <c:v>-0.2938295788442703</c:v>
                </c:pt>
                <c:pt idx="2">
                  <c:v>-0.27438468550592526</c:v>
                </c:pt>
                <c:pt idx="3">
                  <c:v>-0.23777777777777778</c:v>
                </c:pt>
                <c:pt idx="4">
                  <c:v>-0.21926229508196721</c:v>
                </c:pt>
                <c:pt idx="5">
                  <c:v>-0.6759615384615385</c:v>
                </c:pt>
                <c:pt idx="6">
                  <c:v>-0.21875</c:v>
                </c:pt>
                <c:pt idx="7">
                  <c:v>-0.55131264916467781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CA83-4461-97E0-BB7C0DC2391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79386240"/>
        <c:axId val="179387776"/>
      </c:barChart>
      <c:catAx>
        <c:axId val="179386240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crossAx val="179387776"/>
        <c:crosses val="autoZero"/>
        <c:auto val="1"/>
        <c:lblAlgn val="ctr"/>
        <c:lblOffset val="100"/>
        <c:noMultiLvlLbl val="0"/>
      </c:catAx>
      <c:valAx>
        <c:axId val="179387776"/>
        <c:scaling>
          <c:orientation val="minMax"/>
        </c:scaling>
        <c:delete val="0"/>
        <c:axPos val="l"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Number of Applications</a:t>
                </a:r>
              </a:p>
            </c:rich>
          </c:tx>
          <c:overlay val="0"/>
        </c:title>
        <c:numFmt formatCode="General" sourceLinked="1"/>
        <c:majorTickMark val="none"/>
        <c:minorTickMark val="none"/>
        <c:tickLblPos val="nextTo"/>
        <c:crossAx val="179386240"/>
        <c:crosses val="autoZero"/>
        <c:crossBetween val="between"/>
      </c:valAx>
      <c:dTable>
        <c:showHorzBorder val="1"/>
        <c:showVertBorder val="1"/>
        <c:showOutline val="1"/>
        <c:showKeys val="1"/>
      </c:dTable>
    </c:plotArea>
    <c:plotVisOnly val="1"/>
    <c:dispBlanksAs val="gap"/>
    <c:showDLblsOverMax val="0"/>
  </c:chart>
  <c:spPr>
    <a:ln>
      <a:noFill/>
    </a:ln>
  </c:spPr>
  <c:externalData r:id="rId1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Sheet1!$O$2</c:f>
              <c:strCache>
                <c:ptCount val="1"/>
                <c:pt idx="0">
                  <c:v>FY17</c:v>
                </c:pt>
              </c:strCache>
            </c:strRef>
          </c:tx>
          <c:invertIfNegative val="0"/>
          <c:cat>
            <c:strRef>
              <c:f>Sheet1!$N$3:$N$10</c:f>
              <c:strCache>
                <c:ptCount val="8"/>
                <c:pt idx="0">
                  <c:v>PERSON</c:v>
                </c:pt>
                <c:pt idx="1">
                  <c:v>PROPERTY</c:v>
                </c:pt>
                <c:pt idx="2">
                  <c:v>OTHER/NOT AVBL</c:v>
                </c:pt>
                <c:pt idx="3">
                  <c:v>MTR VEHICLE</c:v>
                </c:pt>
                <c:pt idx="4">
                  <c:v>WEAPONS</c:v>
                </c:pt>
                <c:pt idx="5">
                  <c:v>SCHOOL DISTURB</c:v>
                </c:pt>
                <c:pt idx="6">
                  <c:v>DRUG</c:v>
                </c:pt>
                <c:pt idx="7">
                  <c:v>ALCOHOL</c:v>
                </c:pt>
              </c:strCache>
            </c:strRef>
          </c:cat>
          <c:val>
            <c:numRef>
              <c:f>Sheet1!$O$3:$O$10</c:f>
              <c:numCache>
                <c:formatCode>General</c:formatCode>
                <c:ptCount val="8"/>
                <c:pt idx="0">
                  <c:v>3031</c:v>
                </c:pt>
                <c:pt idx="1">
                  <c:v>2559</c:v>
                </c:pt>
                <c:pt idx="2">
                  <c:v>609</c:v>
                </c:pt>
                <c:pt idx="3">
                  <c:v>616</c:v>
                </c:pt>
                <c:pt idx="4">
                  <c:v>369</c:v>
                </c:pt>
                <c:pt idx="5">
                  <c:v>882</c:v>
                </c:pt>
                <c:pt idx="6">
                  <c:v>275</c:v>
                </c:pt>
                <c:pt idx="7">
                  <c:v>308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1A5-4C75-9694-41520E6CE703}"/>
            </c:ext>
          </c:extLst>
        </c:ser>
        <c:ser>
          <c:idx val="1"/>
          <c:order val="1"/>
          <c:tx>
            <c:strRef>
              <c:f>Sheet1!$P$2</c:f>
              <c:strCache>
                <c:ptCount val="1"/>
                <c:pt idx="0">
                  <c:v>FY18</c:v>
                </c:pt>
              </c:strCache>
            </c:strRef>
          </c:tx>
          <c:invertIfNegative val="0"/>
          <c:cat>
            <c:strRef>
              <c:f>Sheet1!$N$3:$N$10</c:f>
              <c:strCache>
                <c:ptCount val="8"/>
                <c:pt idx="0">
                  <c:v>PERSON</c:v>
                </c:pt>
                <c:pt idx="1">
                  <c:v>PROPERTY</c:v>
                </c:pt>
                <c:pt idx="2">
                  <c:v>OTHER/NOT AVBL</c:v>
                </c:pt>
                <c:pt idx="3">
                  <c:v>MTR VEHICLE</c:v>
                </c:pt>
                <c:pt idx="4">
                  <c:v>WEAPONS</c:v>
                </c:pt>
                <c:pt idx="5">
                  <c:v>SCHOOL DISTURB</c:v>
                </c:pt>
                <c:pt idx="6">
                  <c:v>DRUG</c:v>
                </c:pt>
                <c:pt idx="7">
                  <c:v>ALCOHOL</c:v>
                </c:pt>
              </c:strCache>
            </c:strRef>
          </c:cat>
          <c:val>
            <c:numRef>
              <c:f>Sheet1!$P$3:$P$10</c:f>
              <c:numCache>
                <c:formatCode>General</c:formatCode>
                <c:ptCount val="8"/>
                <c:pt idx="0">
                  <c:v>2925</c:v>
                </c:pt>
                <c:pt idx="1">
                  <c:v>2247</c:v>
                </c:pt>
                <c:pt idx="2">
                  <c:v>580</c:v>
                </c:pt>
                <c:pt idx="3">
                  <c:v>512</c:v>
                </c:pt>
                <c:pt idx="4">
                  <c:v>361</c:v>
                </c:pt>
                <c:pt idx="5">
                  <c:v>777</c:v>
                </c:pt>
                <c:pt idx="6">
                  <c:v>233</c:v>
                </c:pt>
                <c:pt idx="7">
                  <c:v>227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71A5-4C75-9694-41520E6CE703}"/>
            </c:ext>
          </c:extLst>
        </c:ser>
        <c:ser>
          <c:idx val="2"/>
          <c:order val="2"/>
          <c:tx>
            <c:strRef>
              <c:f>Sheet1!$Q$2</c:f>
              <c:strCache>
                <c:ptCount val="1"/>
                <c:pt idx="0">
                  <c:v>FY19</c:v>
                </c:pt>
              </c:strCache>
            </c:strRef>
          </c:tx>
          <c:invertIfNegative val="0"/>
          <c:cat>
            <c:strRef>
              <c:f>Sheet1!$N$3:$N$10</c:f>
              <c:strCache>
                <c:ptCount val="8"/>
                <c:pt idx="0">
                  <c:v>PERSON</c:v>
                </c:pt>
                <c:pt idx="1">
                  <c:v>PROPERTY</c:v>
                </c:pt>
                <c:pt idx="2">
                  <c:v>OTHER/NOT AVBL</c:v>
                </c:pt>
                <c:pt idx="3">
                  <c:v>MTR VEHICLE</c:v>
                </c:pt>
                <c:pt idx="4">
                  <c:v>WEAPONS</c:v>
                </c:pt>
                <c:pt idx="5">
                  <c:v>SCHOOL DISTURB</c:v>
                </c:pt>
                <c:pt idx="6">
                  <c:v>DRUG</c:v>
                </c:pt>
                <c:pt idx="7">
                  <c:v>ALCOHOL</c:v>
                </c:pt>
              </c:strCache>
            </c:strRef>
          </c:cat>
          <c:val>
            <c:numRef>
              <c:f>Sheet1!$Q$3:$Q$10</c:f>
              <c:numCache>
                <c:formatCode>General</c:formatCode>
                <c:ptCount val="8"/>
                <c:pt idx="0">
                  <c:v>2546</c:v>
                </c:pt>
                <c:pt idx="1">
                  <c:v>1296</c:v>
                </c:pt>
                <c:pt idx="2">
                  <c:v>395</c:v>
                </c:pt>
                <c:pt idx="3">
                  <c:v>307</c:v>
                </c:pt>
                <c:pt idx="4">
                  <c:v>281</c:v>
                </c:pt>
                <c:pt idx="5">
                  <c:v>244</c:v>
                </c:pt>
                <c:pt idx="6">
                  <c:v>170</c:v>
                </c:pt>
                <c:pt idx="7">
                  <c:v>44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71A5-4C75-9694-41520E6CE703}"/>
            </c:ext>
          </c:extLst>
        </c:ser>
        <c:ser>
          <c:idx val="3"/>
          <c:order val="3"/>
          <c:tx>
            <c:strRef>
              <c:f>Sheet1!$R$2</c:f>
              <c:strCache>
                <c:ptCount val="1"/>
                <c:pt idx="0">
                  <c:v>Percent change</c:v>
                </c:pt>
              </c:strCache>
            </c:strRef>
          </c:tx>
          <c:invertIfNegative val="0"/>
          <c:cat>
            <c:strRef>
              <c:f>Sheet1!$N$3:$N$10</c:f>
              <c:strCache>
                <c:ptCount val="8"/>
                <c:pt idx="0">
                  <c:v>PERSON</c:v>
                </c:pt>
                <c:pt idx="1">
                  <c:v>PROPERTY</c:v>
                </c:pt>
                <c:pt idx="2">
                  <c:v>OTHER/NOT AVBL</c:v>
                </c:pt>
                <c:pt idx="3">
                  <c:v>MTR VEHICLE</c:v>
                </c:pt>
                <c:pt idx="4">
                  <c:v>WEAPONS</c:v>
                </c:pt>
                <c:pt idx="5">
                  <c:v>SCHOOL DISTURB</c:v>
                </c:pt>
                <c:pt idx="6">
                  <c:v>DRUG</c:v>
                </c:pt>
                <c:pt idx="7">
                  <c:v>ALCOHOL</c:v>
                </c:pt>
              </c:strCache>
            </c:strRef>
          </c:cat>
          <c:val>
            <c:numRef>
              <c:f>Sheet1!$R$3:$R$10</c:f>
              <c:numCache>
                <c:formatCode>0%</c:formatCode>
                <c:ptCount val="8"/>
                <c:pt idx="0">
                  <c:v>-0.12957264957264958</c:v>
                </c:pt>
                <c:pt idx="1">
                  <c:v>-0.42323097463284381</c:v>
                </c:pt>
                <c:pt idx="2">
                  <c:v>-0.31896551724137934</c:v>
                </c:pt>
                <c:pt idx="3">
                  <c:v>-0.400390625</c:v>
                </c:pt>
                <c:pt idx="4">
                  <c:v>-0.22160664819944598</c:v>
                </c:pt>
                <c:pt idx="5">
                  <c:v>-0.68597168597168601</c:v>
                </c:pt>
                <c:pt idx="6">
                  <c:v>-0.27038626609442062</c:v>
                </c:pt>
                <c:pt idx="7">
                  <c:v>-0.80616740088105732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71A5-4C75-9694-41520E6CE70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58809088"/>
        <c:axId val="158814976"/>
      </c:barChart>
      <c:catAx>
        <c:axId val="158809088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crossAx val="158814976"/>
        <c:crosses val="autoZero"/>
        <c:auto val="1"/>
        <c:lblAlgn val="ctr"/>
        <c:lblOffset val="100"/>
        <c:noMultiLvlLbl val="0"/>
      </c:catAx>
      <c:valAx>
        <c:axId val="158814976"/>
        <c:scaling>
          <c:orientation val="minMax"/>
        </c:scaling>
        <c:delete val="0"/>
        <c:axPos val="l"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Number of Filings</a:t>
                </a:r>
              </a:p>
            </c:rich>
          </c:tx>
          <c:overlay val="0"/>
        </c:title>
        <c:numFmt formatCode="General" sourceLinked="1"/>
        <c:majorTickMark val="none"/>
        <c:minorTickMark val="none"/>
        <c:tickLblPos val="nextTo"/>
        <c:crossAx val="158809088"/>
        <c:crosses val="autoZero"/>
        <c:crossBetween val="between"/>
      </c:valAx>
      <c:dTable>
        <c:showHorzBorder val="1"/>
        <c:showVertBorder val="1"/>
        <c:showOutline val="1"/>
        <c:showKeys val="1"/>
      </c:dTable>
    </c:plotArea>
    <c:plotVisOnly val="1"/>
    <c:dispBlanksAs val="gap"/>
    <c:showDLblsOverMax val="0"/>
  </c:chart>
  <c:spPr>
    <a:ln>
      <a:noFill/>
    </a:ln>
  </c:spPr>
  <c:externalData r:id="rId1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0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9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A919B8B-FF0A-49E8-8EAE-F0D89E79D864}" type="doc">
      <dgm:prSet loTypeId="urn:microsoft.com/office/officeart/2005/8/layout/process4" loCatId="process" qsTypeId="urn:microsoft.com/office/officeart/2005/8/quickstyle/simple1" qsCatId="simple" csTypeId="urn:microsoft.com/office/officeart/2005/8/colors/accent1_2" csCatId="accent1" phldr="1"/>
      <dgm:spPr/>
    </dgm:pt>
    <dgm:pt modelId="{97BF4BCF-3D72-41DE-AFF2-EEA66679EAD9}">
      <dgm:prSet phldrT="[Text]"/>
      <dgm:spPr>
        <a:solidFill>
          <a:schemeClr val="accent3"/>
        </a:solidFill>
      </dgm:spPr>
      <dgm:t>
        <a:bodyPr/>
        <a:lstStyle/>
        <a:p>
          <a:r>
            <a:rPr lang="en-US" dirty="0"/>
            <a:t>Arrests (EOPSS)</a:t>
          </a:r>
        </a:p>
      </dgm:t>
    </dgm:pt>
    <dgm:pt modelId="{9CF0AF6F-D89E-475A-8B10-40BDA284E144}" type="parTrans" cxnId="{10B38370-2366-4448-9BA2-AA0AEA13E4D8}">
      <dgm:prSet/>
      <dgm:spPr/>
      <dgm:t>
        <a:bodyPr/>
        <a:lstStyle/>
        <a:p>
          <a:endParaRPr lang="en-US"/>
        </a:p>
      </dgm:t>
    </dgm:pt>
    <dgm:pt modelId="{AA3EBA56-6EDB-48E2-9D4C-7E3CDD2E821F}" type="sibTrans" cxnId="{10B38370-2366-4448-9BA2-AA0AEA13E4D8}">
      <dgm:prSet/>
      <dgm:spPr/>
      <dgm:t>
        <a:bodyPr/>
        <a:lstStyle/>
        <a:p>
          <a:endParaRPr lang="en-US"/>
        </a:p>
      </dgm:t>
    </dgm:pt>
    <dgm:pt modelId="{9F9E0F60-D05F-4C1C-AA95-E0107E755180}">
      <dgm:prSet phldrT="[Text]"/>
      <dgm:spPr/>
      <dgm:t>
        <a:bodyPr/>
        <a:lstStyle/>
        <a:p>
          <a:r>
            <a:rPr lang="en-US" dirty="0"/>
            <a:t>Applications for Complaint (</a:t>
          </a:r>
          <a:r>
            <a:rPr lang="en-US" dirty="0" err="1"/>
            <a:t>MassCourts</a:t>
          </a:r>
          <a:r>
            <a:rPr lang="en-US" dirty="0"/>
            <a:t>)</a:t>
          </a:r>
        </a:p>
      </dgm:t>
    </dgm:pt>
    <dgm:pt modelId="{E60AD27E-1E11-4108-A9B5-BB1FDB75D1E5}" type="parTrans" cxnId="{9AF88C3A-E7C4-4E4B-8BF6-AE7CC952D1CF}">
      <dgm:prSet/>
      <dgm:spPr/>
      <dgm:t>
        <a:bodyPr/>
        <a:lstStyle/>
        <a:p>
          <a:endParaRPr lang="en-US"/>
        </a:p>
      </dgm:t>
    </dgm:pt>
    <dgm:pt modelId="{D3B431C0-D225-459B-BB29-EF57A4808A7A}" type="sibTrans" cxnId="{9AF88C3A-E7C4-4E4B-8BF6-AE7CC952D1CF}">
      <dgm:prSet/>
      <dgm:spPr/>
      <dgm:t>
        <a:bodyPr/>
        <a:lstStyle/>
        <a:p>
          <a:endParaRPr lang="en-US"/>
        </a:p>
      </dgm:t>
    </dgm:pt>
    <dgm:pt modelId="{E39B4267-490F-409A-B058-055CE3D9D6BD}">
      <dgm:prSet phldrT="[Text]"/>
      <dgm:spPr/>
      <dgm:t>
        <a:bodyPr/>
        <a:lstStyle/>
        <a:p>
          <a:r>
            <a:rPr lang="en-US" dirty="0"/>
            <a:t>Delinquency Filings (</a:t>
          </a:r>
          <a:r>
            <a:rPr lang="en-US" dirty="0" err="1"/>
            <a:t>MassCourts</a:t>
          </a:r>
          <a:r>
            <a:rPr lang="en-US" dirty="0"/>
            <a:t>)</a:t>
          </a:r>
        </a:p>
      </dgm:t>
    </dgm:pt>
    <dgm:pt modelId="{EE1BA19F-B2A3-4B67-B166-D01CFE6654EE}" type="parTrans" cxnId="{5DFDBBF8-77CC-4E0E-9D66-F13DB365F883}">
      <dgm:prSet/>
      <dgm:spPr/>
      <dgm:t>
        <a:bodyPr/>
        <a:lstStyle/>
        <a:p>
          <a:endParaRPr lang="en-US"/>
        </a:p>
      </dgm:t>
    </dgm:pt>
    <dgm:pt modelId="{053CA62B-AC11-4B22-B581-4854D00653C2}" type="sibTrans" cxnId="{5DFDBBF8-77CC-4E0E-9D66-F13DB365F883}">
      <dgm:prSet/>
      <dgm:spPr/>
      <dgm:t>
        <a:bodyPr/>
        <a:lstStyle/>
        <a:p>
          <a:endParaRPr lang="en-US"/>
        </a:p>
      </dgm:t>
    </dgm:pt>
    <dgm:pt modelId="{CCF07AD2-E97C-4C2B-99AC-4E2557249C23}">
      <dgm:prSet phldrT="[Text]"/>
      <dgm:spPr>
        <a:solidFill>
          <a:schemeClr val="accent3"/>
        </a:solidFill>
      </dgm:spPr>
      <dgm:t>
        <a:bodyPr/>
        <a:lstStyle/>
        <a:p>
          <a:r>
            <a:rPr lang="en-US" dirty="0"/>
            <a:t>Arraignments (DCJIS)</a:t>
          </a:r>
        </a:p>
      </dgm:t>
    </dgm:pt>
    <dgm:pt modelId="{69D01060-D06E-4C8A-9C1D-EA7D9554C632}" type="parTrans" cxnId="{CDD63BC9-49CB-4B87-A6EE-C982071C295A}">
      <dgm:prSet/>
      <dgm:spPr/>
      <dgm:t>
        <a:bodyPr/>
        <a:lstStyle/>
        <a:p>
          <a:endParaRPr lang="en-US"/>
        </a:p>
      </dgm:t>
    </dgm:pt>
    <dgm:pt modelId="{2C0316F9-EC56-492F-81C3-66A8566CA55F}" type="sibTrans" cxnId="{CDD63BC9-49CB-4B87-A6EE-C982071C295A}">
      <dgm:prSet/>
      <dgm:spPr/>
      <dgm:t>
        <a:bodyPr/>
        <a:lstStyle/>
        <a:p>
          <a:endParaRPr lang="en-US"/>
        </a:p>
      </dgm:t>
    </dgm:pt>
    <dgm:pt modelId="{BC9FDB87-27B7-4B2E-BCC5-F4E8EE71BDD6}">
      <dgm:prSet phldrT="[Text]"/>
      <dgm:spPr/>
      <dgm:t>
        <a:bodyPr/>
        <a:lstStyle/>
        <a:p>
          <a:r>
            <a:rPr lang="en-US" dirty="0"/>
            <a:t>Probation Case Loads (</a:t>
          </a:r>
          <a:r>
            <a:rPr lang="en-US" dirty="0" err="1"/>
            <a:t>MassCourts</a:t>
          </a:r>
          <a:r>
            <a:rPr lang="en-US" dirty="0"/>
            <a:t>)</a:t>
          </a:r>
        </a:p>
      </dgm:t>
    </dgm:pt>
    <dgm:pt modelId="{0714AE52-6370-4DE0-98ED-504F9827D445}" type="parTrans" cxnId="{B4989071-6FAC-422E-AF7D-4A9EF8EBD8BA}">
      <dgm:prSet/>
      <dgm:spPr/>
      <dgm:t>
        <a:bodyPr/>
        <a:lstStyle/>
        <a:p>
          <a:endParaRPr lang="en-US"/>
        </a:p>
      </dgm:t>
    </dgm:pt>
    <dgm:pt modelId="{A2640CF4-2E6E-44D5-9B4A-BB71249B56C9}" type="sibTrans" cxnId="{B4989071-6FAC-422E-AF7D-4A9EF8EBD8BA}">
      <dgm:prSet/>
      <dgm:spPr/>
      <dgm:t>
        <a:bodyPr/>
        <a:lstStyle/>
        <a:p>
          <a:endParaRPr lang="en-US"/>
        </a:p>
      </dgm:t>
    </dgm:pt>
    <dgm:pt modelId="{EBE11EBF-1CE2-4677-A184-AA511AD0BB42}">
      <dgm:prSet phldrT="[Text]"/>
      <dgm:spPr/>
      <dgm:t>
        <a:bodyPr/>
        <a:lstStyle/>
        <a:p>
          <a:r>
            <a:rPr lang="en-US" dirty="0"/>
            <a:t>DYS Commitments (DYS)</a:t>
          </a:r>
        </a:p>
      </dgm:t>
    </dgm:pt>
    <dgm:pt modelId="{D6A61047-BE69-43E3-A29A-258672392AF1}" type="parTrans" cxnId="{97436F8B-A982-4C15-905F-24C78B0B3F59}">
      <dgm:prSet/>
      <dgm:spPr/>
      <dgm:t>
        <a:bodyPr/>
        <a:lstStyle/>
        <a:p>
          <a:endParaRPr lang="en-US"/>
        </a:p>
      </dgm:t>
    </dgm:pt>
    <dgm:pt modelId="{F4A87EFA-B40F-46D6-934D-D723F877C5A9}" type="sibTrans" cxnId="{97436F8B-A982-4C15-905F-24C78B0B3F59}">
      <dgm:prSet/>
      <dgm:spPr/>
      <dgm:t>
        <a:bodyPr/>
        <a:lstStyle/>
        <a:p>
          <a:endParaRPr lang="en-US"/>
        </a:p>
      </dgm:t>
    </dgm:pt>
    <dgm:pt modelId="{ACF097FB-E4ED-447F-BF94-2A294C7E2E81}">
      <dgm:prSet phldrT="[Text]"/>
      <dgm:spPr/>
      <dgm:t>
        <a:bodyPr/>
        <a:lstStyle/>
        <a:p>
          <a:r>
            <a:rPr lang="en-US" dirty="0"/>
            <a:t>Overnight Arrests (DYS)</a:t>
          </a:r>
        </a:p>
      </dgm:t>
    </dgm:pt>
    <dgm:pt modelId="{D4528A7C-0C3A-4C06-8347-A8C66C653846}" type="parTrans" cxnId="{9EB2FD96-F22B-48B8-875E-CD7FD65EDAB4}">
      <dgm:prSet/>
      <dgm:spPr/>
      <dgm:t>
        <a:bodyPr/>
        <a:lstStyle/>
        <a:p>
          <a:endParaRPr lang="en-US"/>
        </a:p>
      </dgm:t>
    </dgm:pt>
    <dgm:pt modelId="{016C729D-3742-41BD-858D-5D5F2B47474D}" type="sibTrans" cxnId="{9EB2FD96-F22B-48B8-875E-CD7FD65EDAB4}">
      <dgm:prSet/>
      <dgm:spPr/>
      <dgm:t>
        <a:bodyPr/>
        <a:lstStyle/>
        <a:p>
          <a:endParaRPr lang="en-US"/>
        </a:p>
      </dgm:t>
    </dgm:pt>
    <dgm:pt modelId="{4049115E-C0F6-4517-93F8-05EF94F82D27}">
      <dgm:prSet phldrT="[Text]"/>
      <dgm:spPr>
        <a:solidFill>
          <a:schemeClr val="accent1"/>
        </a:solidFill>
      </dgm:spPr>
      <dgm:t>
        <a:bodyPr/>
        <a:lstStyle/>
        <a:p>
          <a:r>
            <a:rPr lang="en-US" dirty="0"/>
            <a:t>Detention (DYS)</a:t>
          </a:r>
        </a:p>
      </dgm:t>
    </dgm:pt>
    <dgm:pt modelId="{025DBB8B-4A89-482E-8B8F-08F9B3DEEA5A}" type="parTrans" cxnId="{1AD49FD7-E994-44C9-B861-484328450268}">
      <dgm:prSet/>
      <dgm:spPr/>
      <dgm:t>
        <a:bodyPr/>
        <a:lstStyle/>
        <a:p>
          <a:endParaRPr lang="en-US"/>
        </a:p>
      </dgm:t>
    </dgm:pt>
    <dgm:pt modelId="{1F1D915A-57AF-46C9-8959-BDDBEADEA85A}" type="sibTrans" cxnId="{1AD49FD7-E994-44C9-B861-484328450268}">
      <dgm:prSet/>
      <dgm:spPr/>
      <dgm:t>
        <a:bodyPr/>
        <a:lstStyle/>
        <a:p>
          <a:endParaRPr lang="en-US"/>
        </a:p>
      </dgm:t>
    </dgm:pt>
    <dgm:pt modelId="{432AD09C-2508-4A42-AEC5-A3937377941F}">
      <dgm:prSet phldrT="[Text]"/>
      <dgm:spPr>
        <a:solidFill>
          <a:schemeClr val="accent3"/>
        </a:solidFill>
      </dgm:spPr>
      <dgm:t>
        <a:bodyPr/>
        <a:lstStyle/>
        <a:p>
          <a:r>
            <a:rPr lang="en-US" dirty="0"/>
            <a:t>Adjudication (</a:t>
          </a:r>
          <a:r>
            <a:rPr lang="en-US" dirty="0" err="1"/>
            <a:t>MassCourts</a:t>
          </a:r>
          <a:r>
            <a:rPr lang="en-US" dirty="0"/>
            <a:t>)</a:t>
          </a:r>
        </a:p>
      </dgm:t>
    </dgm:pt>
    <dgm:pt modelId="{F0F1DA3D-4CE0-4440-B981-4A8105473D47}" type="parTrans" cxnId="{2C9FBDEF-FEE8-4073-B332-036BE3225A5F}">
      <dgm:prSet/>
      <dgm:spPr/>
      <dgm:t>
        <a:bodyPr/>
        <a:lstStyle/>
        <a:p>
          <a:endParaRPr lang="en-US"/>
        </a:p>
      </dgm:t>
    </dgm:pt>
    <dgm:pt modelId="{80C016C0-E731-472B-9554-D25561F6AFFE}" type="sibTrans" cxnId="{2C9FBDEF-FEE8-4073-B332-036BE3225A5F}">
      <dgm:prSet/>
      <dgm:spPr/>
      <dgm:t>
        <a:bodyPr/>
        <a:lstStyle/>
        <a:p>
          <a:endParaRPr lang="en-US"/>
        </a:p>
      </dgm:t>
    </dgm:pt>
    <dgm:pt modelId="{92228D94-C3F0-4556-A3AE-B0D0752B963F}" type="pres">
      <dgm:prSet presAssocID="{DA919B8B-FF0A-49E8-8EAE-F0D89E79D864}" presName="Name0" presStyleCnt="0">
        <dgm:presLayoutVars>
          <dgm:dir/>
          <dgm:animLvl val="lvl"/>
          <dgm:resizeHandles val="exact"/>
        </dgm:presLayoutVars>
      </dgm:prSet>
      <dgm:spPr/>
    </dgm:pt>
    <dgm:pt modelId="{1FB852C5-15D3-4C0A-8FFF-2AD3D0DC30E6}" type="pres">
      <dgm:prSet presAssocID="{EBE11EBF-1CE2-4677-A184-AA511AD0BB42}" presName="boxAndChildren" presStyleCnt="0"/>
      <dgm:spPr/>
    </dgm:pt>
    <dgm:pt modelId="{32C3F86C-4E3A-4872-9746-1F5B026BC247}" type="pres">
      <dgm:prSet presAssocID="{EBE11EBF-1CE2-4677-A184-AA511AD0BB42}" presName="parentTextBox" presStyleLbl="node1" presStyleIdx="0" presStyleCnt="9"/>
      <dgm:spPr/>
    </dgm:pt>
    <dgm:pt modelId="{9EB05D44-8E88-470B-A980-52E9631BA81F}" type="pres">
      <dgm:prSet presAssocID="{A2640CF4-2E6E-44D5-9B4A-BB71249B56C9}" presName="sp" presStyleCnt="0"/>
      <dgm:spPr/>
    </dgm:pt>
    <dgm:pt modelId="{B3D74D8A-547F-4552-87B8-3D15CDDC5FBA}" type="pres">
      <dgm:prSet presAssocID="{BC9FDB87-27B7-4B2E-BCC5-F4E8EE71BDD6}" presName="arrowAndChildren" presStyleCnt="0"/>
      <dgm:spPr/>
    </dgm:pt>
    <dgm:pt modelId="{28EFAD39-E44A-4E92-8593-50A8525292B2}" type="pres">
      <dgm:prSet presAssocID="{BC9FDB87-27B7-4B2E-BCC5-F4E8EE71BDD6}" presName="parentTextArrow" presStyleLbl="node1" presStyleIdx="1" presStyleCnt="9"/>
      <dgm:spPr/>
    </dgm:pt>
    <dgm:pt modelId="{4B022CF3-93C8-4BE6-8B5A-5155996398C6}" type="pres">
      <dgm:prSet presAssocID="{80C016C0-E731-472B-9554-D25561F6AFFE}" presName="sp" presStyleCnt="0"/>
      <dgm:spPr/>
    </dgm:pt>
    <dgm:pt modelId="{1D19B8BE-C8E7-4124-9815-D5B21A295119}" type="pres">
      <dgm:prSet presAssocID="{432AD09C-2508-4A42-AEC5-A3937377941F}" presName="arrowAndChildren" presStyleCnt="0"/>
      <dgm:spPr/>
    </dgm:pt>
    <dgm:pt modelId="{DF80B144-EBA6-48DC-8EE9-0DFD6EF5BF0D}" type="pres">
      <dgm:prSet presAssocID="{432AD09C-2508-4A42-AEC5-A3937377941F}" presName="parentTextArrow" presStyleLbl="node1" presStyleIdx="2" presStyleCnt="9"/>
      <dgm:spPr/>
    </dgm:pt>
    <dgm:pt modelId="{886AB05B-F05E-4AD3-9424-89546F2397AB}" type="pres">
      <dgm:prSet presAssocID="{1F1D915A-57AF-46C9-8959-BDDBEADEA85A}" presName="sp" presStyleCnt="0"/>
      <dgm:spPr/>
    </dgm:pt>
    <dgm:pt modelId="{DE5A3BCB-48AF-4A64-8111-88C24AE548E4}" type="pres">
      <dgm:prSet presAssocID="{4049115E-C0F6-4517-93F8-05EF94F82D27}" presName="arrowAndChildren" presStyleCnt="0"/>
      <dgm:spPr/>
    </dgm:pt>
    <dgm:pt modelId="{3DA06245-96CD-4D8A-86CA-D7154F36167E}" type="pres">
      <dgm:prSet presAssocID="{4049115E-C0F6-4517-93F8-05EF94F82D27}" presName="parentTextArrow" presStyleLbl="node1" presStyleIdx="3" presStyleCnt="9"/>
      <dgm:spPr/>
    </dgm:pt>
    <dgm:pt modelId="{193BB08C-53E6-4A54-96A7-037958DDC2CC}" type="pres">
      <dgm:prSet presAssocID="{2C0316F9-EC56-492F-81C3-66A8566CA55F}" presName="sp" presStyleCnt="0"/>
      <dgm:spPr/>
    </dgm:pt>
    <dgm:pt modelId="{5F249201-03D9-4C88-909F-76D121A0BACD}" type="pres">
      <dgm:prSet presAssocID="{CCF07AD2-E97C-4C2B-99AC-4E2557249C23}" presName="arrowAndChildren" presStyleCnt="0"/>
      <dgm:spPr/>
    </dgm:pt>
    <dgm:pt modelId="{9996C130-7131-4E1B-B914-6BD53924883E}" type="pres">
      <dgm:prSet presAssocID="{CCF07AD2-E97C-4C2B-99AC-4E2557249C23}" presName="parentTextArrow" presStyleLbl="node1" presStyleIdx="4" presStyleCnt="9"/>
      <dgm:spPr/>
    </dgm:pt>
    <dgm:pt modelId="{F17AB244-FC24-4680-8092-A6BAC7F94506}" type="pres">
      <dgm:prSet presAssocID="{053CA62B-AC11-4B22-B581-4854D00653C2}" presName="sp" presStyleCnt="0"/>
      <dgm:spPr/>
    </dgm:pt>
    <dgm:pt modelId="{D67F9188-ED27-4788-911B-1BB5FD9F057F}" type="pres">
      <dgm:prSet presAssocID="{E39B4267-490F-409A-B058-055CE3D9D6BD}" presName="arrowAndChildren" presStyleCnt="0"/>
      <dgm:spPr/>
    </dgm:pt>
    <dgm:pt modelId="{A344F778-91C9-4001-ACF0-641A5F566502}" type="pres">
      <dgm:prSet presAssocID="{E39B4267-490F-409A-B058-055CE3D9D6BD}" presName="parentTextArrow" presStyleLbl="node1" presStyleIdx="5" presStyleCnt="9"/>
      <dgm:spPr/>
    </dgm:pt>
    <dgm:pt modelId="{D7E6AB58-80CF-48C1-B6A7-0B3711313A78}" type="pres">
      <dgm:prSet presAssocID="{D3B431C0-D225-459B-BB29-EF57A4808A7A}" presName="sp" presStyleCnt="0"/>
      <dgm:spPr/>
    </dgm:pt>
    <dgm:pt modelId="{5BF214BD-665B-4F0B-97E2-0C05A3305595}" type="pres">
      <dgm:prSet presAssocID="{9F9E0F60-D05F-4C1C-AA95-E0107E755180}" presName="arrowAndChildren" presStyleCnt="0"/>
      <dgm:spPr/>
    </dgm:pt>
    <dgm:pt modelId="{290DC94E-49D0-43BC-B708-7170E11A78A1}" type="pres">
      <dgm:prSet presAssocID="{9F9E0F60-D05F-4C1C-AA95-E0107E755180}" presName="parentTextArrow" presStyleLbl="node1" presStyleIdx="6" presStyleCnt="9"/>
      <dgm:spPr/>
    </dgm:pt>
    <dgm:pt modelId="{F16CF5DA-40F4-481C-A1E4-6DD789449ED4}" type="pres">
      <dgm:prSet presAssocID="{016C729D-3742-41BD-858D-5D5F2B47474D}" presName="sp" presStyleCnt="0"/>
      <dgm:spPr/>
    </dgm:pt>
    <dgm:pt modelId="{9FB07838-7EDD-4B7B-BB93-204D2CD8EAA7}" type="pres">
      <dgm:prSet presAssocID="{ACF097FB-E4ED-447F-BF94-2A294C7E2E81}" presName="arrowAndChildren" presStyleCnt="0"/>
      <dgm:spPr/>
    </dgm:pt>
    <dgm:pt modelId="{08884B54-EF1E-444E-9271-086624F2E12D}" type="pres">
      <dgm:prSet presAssocID="{ACF097FB-E4ED-447F-BF94-2A294C7E2E81}" presName="parentTextArrow" presStyleLbl="node1" presStyleIdx="7" presStyleCnt="9"/>
      <dgm:spPr/>
    </dgm:pt>
    <dgm:pt modelId="{A93B884E-127E-495B-921B-B69CD8A05B74}" type="pres">
      <dgm:prSet presAssocID="{AA3EBA56-6EDB-48E2-9D4C-7E3CDD2E821F}" presName="sp" presStyleCnt="0"/>
      <dgm:spPr/>
    </dgm:pt>
    <dgm:pt modelId="{BF12DC93-82A9-46CC-93F3-398917D8E50B}" type="pres">
      <dgm:prSet presAssocID="{97BF4BCF-3D72-41DE-AFF2-EEA66679EAD9}" presName="arrowAndChildren" presStyleCnt="0"/>
      <dgm:spPr/>
    </dgm:pt>
    <dgm:pt modelId="{B392A9F8-DE76-4EF3-BD4E-553960AE05F6}" type="pres">
      <dgm:prSet presAssocID="{97BF4BCF-3D72-41DE-AFF2-EEA66679EAD9}" presName="parentTextArrow" presStyleLbl="node1" presStyleIdx="8" presStyleCnt="9" custLinFactNeighborY="-20"/>
      <dgm:spPr/>
    </dgm:pt>
  </dgm:ptLst>
  <dgm:cxnLst>
    <dgm:cxn modelId="{FD70B906-5E99-4BCB-BEB1-8ADB9706A9FA}" type="presOf" srcId="{ACF097FB-E4ED-447F-BF94-2A294C7E2E81}" destId="{08884B54-EF1E-444E-9271-086624F2E12D}" srcOrd="0" destOrd="0" presId="urn:microsoft.com/office/officeart/2005/8/layout/process4"/>
    <dgm:cxn modelId="{FE56AC1A-D428-4053-B52B-022743C101A2}" type="presOf" srcId="{9F9E0F60-D05F-4C1C-AA95-E0107E755180}" destId="{290DC94E-49D0-43BC-B708-7170E11A78A1}" srcOrd="0" destOrd="0" presId="urn:microsoft.com/office/officeart/2005/8/layout/process4"/>
    <dgm:cxn modelId="{AD7CB12D-85FF-4E35-BE5C-DB7C4BD81A93}" type="presOf" srcId="{BC9FDB87-27B7-4B2E-BCC5-F4E8EE71BDD6}" destId="{28EFAD39-E44A-4E92-8593-50A8525292B2}" srcOrd="0" destOrd="0" presId="urn:microsoft.com/office/officeart/2005/8/layout/process4"/>
    <dgm:cxn modelId="{7B2A1232-E1B7-4C45-BF7E-FF42C0DC6A0C}" type="presOf" srcId="{432AD09C-2508-4A42-AEC5-A3937377941F}" destId="{DF80B144-EBA6-48DC-8EE9-0DFD6EF5BF0D}" srcOrd="0" destOrd="0" presId="urn:microsoft.com/office/officeart/2005/8/layout/process4"/>
    <dgm:cxn modelId="{50E6E636-B308-432C-8BC1-99B67AE69B0E}" type="presOf" srcId="{97BF4BCF-3D72-41DE-AFF2-EEA66679EAD9}" destId="{B392A9F8-DE76-4EF3-BD4E-553960AE05F6}" srcOrd="0" destOrd="0" presId="urn:microsoft.com/office/officeart/2005/8/layout/process4"/>
    <dgm:cxn modelId="{9AF88C3A-E7C4-4E4B-8BF6-AE7CC952D1CF}" srcId="{DA919B8B-FF0A-49E8-8EAE-F0D89E79D864}" destId="{9F9E0F60-D05F-4C1C-AA95-E0107E755180}" srcOrd="2" destOrd="0" parTransId="{E60AD27E-1E11-4108-A9B5-BB1FDB75D1E5}" sibTransId="{D3B431C0-D225-459B-BB29-EF57A4808A7A}"/>
    <dgm:cxn modelId="{10B38370-2366-4448-9BA2-AA0AEA13E4D8}" srcId="{DA919B8B-FF0A-49E8-8EAE-F0D89E79D864}" destId="{97BF4BCF-3D72-41DE-AFF2-EEA66679EAD9}" srcOrd="0" destOrd="0" parTransId="{9CF0AF6F-D89E-475A-8B10-40BDA284E144}" sibTransId="{AA3EBA56-6EDB-48E2-9D4C-7E3CDD2E821F}"/>
    <dgm:cxn modelId="{B4989071-6FAC-422E-AF7D-4A9EF8EBD8BA}" srcId="{DA919B8B-FF0A-49E8-8EAE-F0D89E79D864}" destId="{BC9FDB87-27B7-4B2E-BCC5-F4E8EE71BDD6}" srcOrd="7" destOrd="0" parTransId="{0714AE52-6370-4DE0-98ED-504F9827D445}" sibTransId="{A2640CF4-2E6E-44D5-9B4A-BB71249B56C9}"/>
    <dgm:cxn modelId="{81C1797C-3A2A-4A96-9366-139A6BFD0D84}" type="presOf" srcId="{E39B4267-490F-409A-B058-055CE3D9D6BD}" destId="{A344F778-91C9-4001-ACF0-641A5F566502}" srcOrd="0" destOrd="0" presId="urn:microsoft.com/office/officeart/2005/8/layout/process4"/>
    <dgm:cxn modelId="{2337FC7F-7D38-4BFD-93D6-33A6CE0213D5}" type="presOf" srcId="{DA919B8B-FF0A-49E8-8EAE-F0D89E79D864}" destId="{92228D94-C3F0-4556-A3AE-B0D0752B963F}" srcOrd="0" destOrd="0" presId="urn:microsoft.com/office/officeart/2005/8/layout/process4"/>
    <dgm:cxn modelId="{97436F8B-A982-4C15-905F-24C78B0B3F59}" srcId="{DA919B8B-FF0A-49E8-8EAE-F0D89E79D864}" destId="{EBE11EBF-1CE2-4677-A184-AA511AD0BB42}" srcOrd="8" destOrd="0" parTransId="{D6A61047-BE69-43E3-A29A-258672392AF1}" sibTransId="{F4A87EFA-B40F-46D6-934D-D723F877C5A9}"/>
    <dgm:cxn modelId="{9EB2FD96-F22B-48B8-875E-CD7FD65EDAB4}" srcId="{DA919B8B-FF0A-49E8-8EAE-F0D89E79D864}" destId="{ACF097FB-E4ED-447F-BF94-2A294C7E2E81}" srcOrd="1" destOrd="0" parTransId="{D4528A7C-0C3A-4C06-8347-A8C66C653846}" sibTransId="{016C729D-3742-41BD-858D-5D5F2B47474D}"/>
    <dgm:cxn modelId="{FE7CB8A0-2DA4-44DA-A8F3-C3F01A2CFD8E}" type="presOf" srcId="{EBE11EBF-1CE2-4677-A184-AA511AD0BB42}" destId="{32C3F86C-4E3A-4872-9746-1F5B026BC247}" srcOrd="0" destOrd="0" presId="urn:microsoft.com/office/officeart/2005/8/layout/process4"/>
    <dgm:cxn modelId="{4E6677C4-A528-48AB-B09E-5AC6253A43A6}" type="presOf" srcId="{4049115E-C0F6-4517-93F8-05EF94F82D27}" destId="{3DA06245-96CD-4D8A-86CA-D7154F36167E}" srcOrd="0" destOrd="0" presId="urn:microsoft.com/office/officeart/2005/8/layout/process4"/>
    <dgm:cxn modelId="{CDD63BC9-49CB-4B87-A6EE-C982071C295A}" srcId="{DA919B8B-FF0A-49E8-8EAE-F0D89E79D864}" destId="{CCF07AD2-E97C-4C2B-99AC-4E2557249C23}" srcOrd="4" destOrd="0" parTransId="{69D01060-D06E-4C8A-9C1D-EA7D9554C632}" sibTransId="{2C0316F9-EC56-492F-81C3-66A8566CA55F}"/>
    <dgm:cxn modelId="{1AD49FD7-E994-44C9-B861-484328450268}" srcId="{DA919B8B-FF0A-49E8-8EAE-F0D89E79D864}" destId="{4049115E-C0F6-4517-93F8-05EF94F82D27}" srcOrd="5" destOrd="0" parTransId="{025DBB8B-4A89-482E-8B8F-08F9B3DEEA5A}" sibTransId="{1F1D915A-57AF-46C9-8959-BDDBEADEA85A}"/>
    <dgm:cxn modelId="{2C9FBDEF-FEE8-4073-B332-036BE3225A5F}" srcId="{DA919B8B-FF0A-49E8-8EAE-F0D89E79D864}" destId="{432AD09C-2508-4A42-AEC5-A3937377941F}" srcOrd="6" destOrd="0" parTransId="{F0F1DA3D-4CE0-4440-B981-4A8105473D47}" sibTransId="{80C016C0-E731-472B-9554-D25561F6AFFE}"/>
    <dgm:cxn modelId="{5DFDBBF8-77CC-4E0E-9D66-F13DB365F883}" srcId="{DA919B8B-FF0A-49E8-8EAE-F0D89E79D864}" destId="{E39B4267-490F-409A-B058-055CE3D9D6BD}" srcOrd="3" destOrd="0" parTransId="{EE1BA19F-B2A3-4B67-B166-D01CFE6654EE}" sibTransId="{053CA62B-AC11-4B22-B581-4854D00653C2}"/>
    <dgm:cxn modelId="{8BC22DF9-62BE-45C2-8DAB-2666C2EF77AA}" type="presOf" srcId="{CCF07AD2-E97C-4C2B-99AC-4E2557249C23}" destId="{9996C130-7131-4E1B-B914-6BD53924883E}" srcOrd="0" destOrd="0" presId="urn:microsoft.com/office/officeart/2005/8/layout/process4"/>
    <dgm:cxn modelId="{CD9B9F96-CA92-413C-835E-355D49605F0F}" type="presParOf" srcId="{92228D94-C3F0-4556-A3AE-B0D0752B963F}" destId="{1FB852C5-15D3-4C0A-8FFF-2AD3D0DC30E6}" srcOrd="0" destOrd="0" presId="urn:microsoft.com/office/officeart/2005/8/layout/process4"/>
    <dgm:cxn modelId="{38AB0697-6394-448F-AE5A-A4996A0C3748}" type="presParOf" srcId="{1FB852C5-15D3-4C0A-8FFF-2AD3D0DC30E6}" destId="{32C3F86C-4E3A-4872-9746-1F5B026BC247}" srcOrd="0" destOrd="0" presId="urn:microsoft.com/office/officeart/2005/8/layout/process4"/>
    <dgm:cxn modelId="{B4C22C13-3B4A-4D3D-86AA-B339E7826905}" type="presParOf" srcId="{92228D94-C3F0-4556-A3AE-B0D0752B963F}" destId="{9EB05D44-8E88-470B-A980-52E9631BA81F}" srcOrd="1" destOrd="0" presId="urn:microsoft.com/office/officeart/2005/8/layout/process4"/>
    <dgm:cxn modelId="{4C0F5836-4008-41B0-997A-7BAB5BB9D6C5}" type="presParOf" srcId="{92228D94-C3F0-4556-A3AE-B0D0752B963F}" destId="{B3D74D8A-547F-4552-87B8-3D15CDDC5FBA}" srcOrd="2" destOrd="0" presId="urn:microsoft.com/office/officeart/2005/8/layout/process4"/>
    <dgm:cxn modelId="{F97EA3A6-567D-4242-9AF3-A23E2967A864}" type="presParOf" srcId="{B3D74D8A-547F-4552-87B8-3D15CDDC5FBA}" destId="{28EFAD39-E44A-4E92-8593-50A8525292B2}" srcOrd="0" destOrd="0" presId="urn:microsoft.com/office/officeart/2005/8/layout/process4"/>
    <dgm:cxn modelId="{0E436EF6-1687-4B00-9269-E279AF46808F}" type="presParOf" srcId="{92228D94-C3F0-4556-A3AE-B0D0752B963F}" destId="{4B022CF3-93C8-4BE6-8B5A-5155996398C6}" srcOrd="3" destOrd="0" presId="urn:microsoft.com/office/officeart/2005/8/layout/process4"/>
    <dgm:cxn modelId="{7CB06EAC-5B7D-4418-B9CE-DE1815D3A572}" type="presParOf" srcId="{92228D94-C3F0-4556-A3AE-B0D0752B963F}" destId="{1D19B8BE-C8E7-4124-9815-D5B21A295119}" srcOrd="4" destOrd="0" presId="urn:microsoft.com/office/officeart/2005/8/layout/process4"/>
    <dgm:cxn modelId="{115EA61E-9772-47F3-948A-DF042521834B}" type="presParOf" srcId="{1D19B8BE-C8E7-4124-9815-D5B21A295119}" destId="{DF80B144-EBA6-48DC-8EE9-0DFD6EF5BF0D}" srcOrd="0" destOrd="0" presId="urn:microsoft.com/office/officeart/2005/8/layout/process4"/>
    <dgm:cxn modelId="{92194A39-F6AA-46FA-92C2-7C1C62D37687}" type="presParOf" srcId="{92228D94-C3F0-4556-A3AE-B0D0752B963F}" destId="{886AB05B-F05E-4AD3-9424-89546F2397AB}" srcOrd="5" destOrd="0" presId="urn:microsoft.com/office/officeart/2005/8/layout/process4"/>
    <dgm:cxn modelId="{7C640455-56E7-4A9C-84C1-9815B7551176}" type="presParOf" srcId="{92228D94-C3F0-4556-A3AE-B0D0752B963F}" destId="{DE5A3BCB-48AF-4A64-8111-88C24AE548E4}" srcOrd="6" destOrd="0" presId="urn:microsoft.com/office/officeart/2005/8/layout/process4"/>
    <dgm:cxn modelId="{3BF70BBF-70B4-4430-9EFE-733996B8DF88}" type="presParOf" srcId="{DE5A3BCB-48AF-4A64-8111-88C24AE548E4}" destId="{3DA06245-96CD-4D8A-86CA-D7154F36167E}" srcOrd="0" destOrd="0" presId="urn:microsoft.com/office/officeart/2005/8/layout/process4"/>
    <dgm:cxn modelId="{96F95ED6-5CCD-4FCA-833C-F41E0D68949A}" type="presParOf" srcId="{92228D94-C3F0-4556-A3AE-B0D0752B963F}" destId="{193BB08C-53E6-4A54-96A7-037958DDC2CC}" srcOrd="7" destOrd="0" presId="urn:microsoft.com/office/officeart/2005/8/layout/process4"/>
    <dgm:cxn modelId="{35177C5B-7F3A-404C-B78D-CA165F914760}" type="presParOf" srcId="{92228D94-C3F0-4556-A3AE-B0D0752B963F}" destId="{5F249201-03D9-4C88-909F-76D121A0BACD}" srcOrd="8" destOrd="0" presId="urn:microsoft.com/office/officeart/2005/8/layout/process4"/>
    <dgm:cxn modelId="{CDEBB365-DC5A-41DD-A2D2-3ADEA5B4AA7F}" type="presParOf" srcId="{5F249201-03D9-4C88-909F-76D121A0BACD}" destId="{9996C130-7131-4E1B-B914-6BD53924883E}" srcOrd="0" destOrd="0" presId="urn:microsoft.com/office/officeart/2005/8/layout/process4"/>
    <dgm:cxn modelId="{0DED3ACD-1550-439E-A7CE-9AD0BDC89B7F}" type="presParOf" srcId="{92228D94-C3F0-4556-A3AE-B0D0752B963F}" destId="{F17AB244-FC24-4680-8092-A6BAC7F94506}" srcOrd="9" destOrd="0" presId="urn:microsoft.com/office/officeart/2005/8/layout/process4"/>
    <dgm:cxn modelId="{F0924D3B-87E0-46A4-A224-B16A84DE56EA}" type="presParOf" srcId="{92228D94-C3F0-4556-A3AE-B0D0752B963F}" destId="{D67F9188-ED27-4788-911B-1BB5FD9F057F}" srcOrd="10" destOrd="0" presId="urn:microsoft.com/office/officeart/2005/8/layout/process4"/>
    <dgm:cxn modelId="{55D16453-A25F-44A2-A20D-B973DCC34E59}" type="presParOf" srcId="{D67F9188-ED27-4788-911B-1BB5FD9F057F}" destId="{A344F778-91C9-4001-ACF0-641A5F566502}" srcOrd="0" destOrd="0" presId="urn:microsoft.com/office/officeart/2005/8/layout/process4"/>
    <dgm:cxn modelId="{10030373-F7B6-4691-B36D-1735A99706E6}" type="presParOf" srcId="{92228D94-C3F0-4556-A3AE-B0D0752B963F}" destId="{D7E6AB58-80CF-48C1-B6A7-0B3711313A78}" srcOrd="11" destOrd="0" presId="urn:microsoft.com/office/officeart/2005/8/layout/process4"/>
    <dgm:cxn modelId="{920C1E79-67AE-44AA-AA21-2BFA97E08E1E}" type="presParOf" srcId="{92228D94-C3F0-4556-A3AE-B0D0752B963F}" destId="{5BF214BD-665B-4F0B-97E2-0C05A3305595}" srcOrd="12" destOrd="0" presId="urn:microsoft.com/office/officeart/2005/8/layout/process4"/>
    <dgm:cxn modelId="{B58D66E2-7151-4EAB-99BC-C0E6E0D90132}" type="presParOf" srcId="{5BF214BD-665B-4F0B-97E2-0C05A3305595}" destId="{290DC94E-49D0-43BC-B708-7170E11A78A1}" srcOrd="0" destOrd="0" presId="urn:microsoft.com/office/officeart/2005/8/layout/process4"/>
    <dgm:cxn modelId="{D3EA33A8-39BA-4A17-9A66-C23D66721760}" type="presParOf" srcId="{92228D94-C3F0-4556-A3AE-B0D0752B963F}" destId="{F16CF5DA-40F4-481C-A1E4-6DD789449ED4}" srcOrd="13" destOrd="0" presId="urn:microsoft.com/office/officeart/2005/8/layout/process4"/>
    <dgm:cxn modelId="{B34475EC-A929-49FA-9CD8-E43FC695C5D6}" type="presParOf" srcId="{92228D94-C3F0-4556-A3AE-B0D0752B963F}" destId="{9FB07838-7EDD-4B7B-BB93-204D2CD8EAA7}" srcOrd="14" destOrd="0" presId="urn:microsoft.com/office/officeart/2005/8/layout/process4"/>
    <dgm:cxn modelId="{127F884E-9975-4300-A116-F84174DE74B3}" type="presParOf" srcId="{9FB07838-7EDD-4B7B-BB93-204D2CD8EAA7}" destId="{08884B54-EF1E-444E-9271-086624F2E12D}" srcOrd="0" destOrd="0" presId="urn:microsoft.com/office/officeart/2005/8/layout/process4"/>
    <dgm:cxn modelId="{4B239BBB-CC1D-44F8-B906-34D8A30E1735}" type="presParOf" srcId="{92228D94-C3F0-4556-A3AE-B0D0752B963F}" destId="{A93B884E-127E-495B-921B-B69CD8A05B74}" srcOrd="15" destOrd="0" presId="urn:microsoft.com/office/officeart/2005/8/layout/process4"/>
    <dgm:cxn modelId="{5724FB61-D323-4012-9EFF-025A9BDD7C90}" type="presParOf" srcId="{92228D94-C3F0-4556-A3AE-B0D0752B963F}" destId="{BF12DC93-82A9-46CC-93F3-398917D8E50B}" srcOrd="16" destOrd="0" presId="urn:microsoft.com/office/officeart/2005/8/layout/process4"/>
    <dgm:cxn modelId="{EECCD25E-54CC-4146-AA0A-864A451AE125}" type="presParOf" srcId="{BF12DC93-82A9-46CC-93F3-398917D8E50B}" destId="{B392A9F8-DE76-4EF3-BD4E-553960AE05F6}" srcOrd="0" destOrd="0" presId="urn:microsoft.com/office/officeart/2005/8/layout/process4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2C3F86C-4E3A-4872-9746-1F5B026BC247}">
      <dsp:nvSpPr>
        <dsp:cNvPr id="0" name=""/>
        <dsp:cNvSpPr/>
      </dsp:nvSpPr>
      <dsp:spPr>
        <a:xfrm>
          <a:off x="0" y="4350231"/>
          <a:ext cx="8229600" cy="35693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5344" tIns="85344" rIns="85344" bIns="85344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/>
            <a:t>DYS Commitments (DYS)</a:t>
          </a:r>
        </a:p>
      </dsp:txBody>
      <dsp:txXfrm>
        <a:off x="0" y="4350231"/>
        <a:ext cx="8229600" cy="356932"/>
      </dsp:txXfrm>
    </dsp:sp>
    <dsp:sp modelId="{28EFAD39-E44A-4E92-8593-50A8525292B2}">
      <dsp:nvSpPr>
        <dsp:cNvPr id="0" name=""/>
        <dsp:cNvSpPr/>
      </dsp:nvSpPr>
      <dsp:spPr>
        <a:xfrm rot="10800000">
          <a:off x="0" y="3806622"/>
          <a:ext cx="8229600" cy="548962"/>
        </a:xfrm>
        <a:prstGeom prst="upArrowCallou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5344" tIns="85344" rIns="85344" bIns="85344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/>
            <a:t>Probation Case Loads (</a:t>
          </a:r>
          <a:r>
            <a:rPr lang="en-US" sz="1200" kern="1200" dirty="0" err="1"/>
            <a:t>MassCourts</a:t>
          </a:r>
          <a:r>
            <a:rPr lang="en-US" sz="1200" kern="1200" dirty="0"/>
            <a:t>)</a:t>
          </a:r>
        </a:p>
      </dsp:txBody>
      <dsp:txXfrm rot="10800000">
        <a:off x="0" y="3806622"/>
        <a:ext cx="8229600" cy="356699"/>
      </dsp:txXfrm>
    </dsp:sp>
    <dsp:sp modelId="{DF80B144-EBA6-48DC-8EE9-0DFD6EF5BF0D}">
      <dsp:nvSpPr>
        <dsp:cNvPr id="0" name=""/>
        <dsp:cNvSpPr/>
      </dsp:nvSpPr>
      <dsp:spPr>
        <a:xfrm rot="10800000">
          <a:off x="0" y="3263013"/>
          <a:ext cx="8229600" cy="548962"/>
        </a:xfrm>
        <a:prstGeom prst="upArrowCallout">
          <a:avLst/>
        </a:prstGeom>
        <a:solidFill>
          <a:schemeClr val="accent3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5344" tIns="85344" rIns="85344" bIns="85344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/>
            <a:t>Adjudication (</a:t>
          </a:r>
          <a:r>
            <a:rPr lang="en-US" sz="1200" kern="1200" dirty="0" err="1"/>
            <a:t>MassCourts</a:t>
          </a:r>
          <a:r>
            <a:rPr lang="en-US" sz="1200" kern="1200" dirty="0"/>
            <a:t>)</a:t>
          </a:r>
        </a:p>
      </dsp:txBody>
      <dsp:txXfrm rot="10800000">
        <a:off x="0" y="3263013"/>
        <a:ext cx="8229600" cy="356699"/>
      </dsp:txXfrm>
    </dsp:sp>
    <dsp:sp modelId="{3DA06245-96CD-4D8A-86CA-D7154F36167E}">
      <dsp:nvSpPr>
        <dsp:cNvPr id="0" name=""/>
        <dsp:cNvSpPr/>
      </dsp:nvSpPr>
      <dsp:spPr>
        <a:xfrm rot="10800000">
          <a:off x="0" y="2719404"/>
          <a:ext cx="8229600" cy="548962"/>
        </a:xfrm>
        <a:prstGeom prst="upArrowCallout">
          <a:avLst/>
        </a:prstGeom>
        <a:solidFill>
          <a:schemeClr val="accent1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5344" tIns="85344" rIns="85344" bIns="85344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/>
            <a:t>Detention (DYS)</a:t>
          </a:r>
        </a:p>
      </dsp:txBody>
      <dsp:txXfrm rot="10800000">
        <a:off x="0" y="2719404"/>
        <a:ext cx="8229600" cy="356699"/>
      </dsp:txXfrm>
    </dsp:sp>
    <dsp:sp modelId="{9996C130-7131-4E1B-B914-6BD53924883E}">
      <dsp:nvSpPr>
        <dsp:cNvPr id="0" name=""/>
        <dsp:cNvSpPr/>
      </dsp:nvSpPr>
      <dsp:spPr>
        <a:xfrm rot="10800000">
          <a:off x="0" y="2175796"/>
          <a:ext cx="8229600" cy="548962"/>
        </a:xfrm>
        <a:prstGeom prst="upArrowCallout">
          <a:avLst/>
        </a:prstGeom>
        <a:solidFill>
          <a:schemeClr val="accent3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5344" tIns="85344" rIns="85344" bIns="85344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/>
            <a:t>Arraignments (DCJIS)</a:t>
          </a:r>
        </a:p>
      </dsp:txBody>
      <dsp:txXfrm rot="10800000">
        <a:off x="0" y="2175796"/>
        <a:ext cx="8229600" cy="356699"/>
      </dsp:txXfrm>
    </dsp:sp>
    <dsp:sp modelId="{A344F778-91C9-4001-ACF0-641A5F566502}">
      <dsp:nvSpPr>
        <dsp:cNvPr id="0" name=""/>
        <dsp:cNvSpPr/>
      </dsp:nvSpPr>
      <dsp:spPr>
        <a:xfrm rot="10800000">
          <a:off x="0" y="1632187"/>
          <a:ext cx="8229600" cy="548962"/>
        </a:xfrm>
        <a:prstGeom prst="upArrowCallou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5344" tIns="85344" rIns="85344" bIns="85344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/>
            <a:t>Delinquency Filings (</a:t>
          </a:r>
          <a:r>
            <a:rPr lang="en-US" sz="1200" kern="1200" dirty="0" err="1"/>
            <a:t>MassCourts</a:t>
          </a:r>
          <a:r>
            <a:rPr lang="en-US" sz="1200" kern="1200" dirty="0"/>
            <a:t>)</a:t>
          </a:r>
        </a:p>
      </dsp:txBody>
      <dsp:txXfrm rot="10800000">
        <a:off x="0" y="1632187"/>
        <a:ext cx="8229600" cy="356699"/>
      </dsp:txXfrm>
    </dsp:sp>
    <dsp:sp modelId="{290DC94E-49D0-43BC-B708-7170E11A78A1}">
      <dsp:nvSpPr>
        <dsp:cNvPr id="0" name=""/>
        <dsp:cNvSpPr/>
      </dsp:nvSpPr>
      <dsp:spPr>
        <a:xfrm rot="10800000">
          <a:off x="0" y="1088578"/>
          <a:ext cx="8229600" cy="548962"/>
        </a:xfrm>
        <a:prstGeom prst="upArrowCallou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5344" tIns="85344" rIns="85344" bIns="85344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/>
            <a:t>Applications for Complaint (</a:t>
          </a:r>
          <a:r>
            <a:rPr lang="en-US" sz="1200" kern="1200" dirty="0" err="1"/>
            <a:t>MassCourts</a:t>
          </a:r>
          <a:r>
            <a:rPr lang="en-US" sz="1200" kern="1200" dirty="0"/>
            <a:t>)</a:t>
          </a:r>
        </a:p>
      </dsp:txBody>
      <dsp:txXfrm rot="10800000">
        <a:off x="0" y="1088578"/>
        <a:ext cx="8229600" cy="356699"/>
      </dsp:txXfrm>
    </dsp:sp>
    <dsp:sp modelId="{08884B54-EF1E-444E-9271-086624F2E12D}">
      <dsp:nvSpPr>
        <dsp:cNvPr id="0" name=""/>
        <dsp:cNvSpPr/>
      </dsp:nvSpPr>
      <dsp:spPr>
        <a:xfrm rot="10800000">
          <a:off x="0" y="544969"/>
          <a:ext cx="8229600" cy="548962"/>
        </a:xfrm>
        <a:prstGeom prst="upArrowCallou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5344" tIns="85344" rIns="85344" bIns="85344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/>
            <a:t>Overnight Arrests (DYS)</a:t>
          </a:r>
        </a:p>
      </dsp:txBody>
      <dsp:txXfrm rot="10800000">
        <a:off x="0" y="544969"/>
        <a:ext cx="8229600" cy="356699"/>
      </dsp:txXfrm>
    </dsp:sp>
    <dsp:sp modelId="{B392A9F8-DE76-4EF3-BD4E-553960AE05F6}">
      <dsp:nvSpPr>
        <dsp:cNvPr id="0" name=""/>
        <dsp:cNvSpPr/>
      </dsp:nvSpPr>
      <dsp:spPr>
        <a:xfrm rot="10800000">
          <a:off x="0" y="1251"/>
          <a:ext cx="8229600" cy="548962"/>
        </a:xfrm>
        <a:prstGeom prst="upArrowCallout">
          <a:avLst/>
        </a:prstGeom>
        <a:solidFill>
          <a:schemeClr val="accent3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5344" tIns="85344" rIns="85344" bIns="85344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/>
            <a:t>Arrests (EOPSS)</a:t>
          </a:r>
        </a:p>
      </dsp:txBody>
      <dsp:txXfrm rot="10800000">
        <a:off x="0" y="1251"/>
        <a:ext cx="8229600" cy="35669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1CF4A65D-8C60-4D7E-9675-9E93F1B350BD}" type="datetimeFigureOut">
              <a:rPr lang="en-US" smtClean="0"/>
              <a:pPr/>
              <a:t>10/10/2019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D7231B3B-9F60-4C8A-8D68-C181DBF0D10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1179151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448D973C-17A9-4F19-90A4-C8236C0F7128}" type="datetimeFigureOut">
              <a:rPr lang="en-US" smtClean="0"/>
              <a:pPr/>
              <a:t>10/10/2019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7BCB3335-6C24-43A3-9C01-9E77FCECB39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189926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CB3335-6C24-43A3-9C01-9E77FCECB392}" type="slidenum">
              <a:rPr lang="en-US" smtClean="0"/>
              <a:pPr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7317408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BCB3335-6C24-43A3-9C01-9E77FCECB392}" type="slidenum">
              <a:rPr lang="en-US" smtClean="0"/>
              <a:pPr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3950566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BCB3335-6C24-43A3-9C01-9E77FCECB392}" type="slidenum">
              <a:rPr lang="en-US" smtClean="0"/>
              <a:pPr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8343465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 </a:t>
            </a:r>
            <a:endParaRPr lang="en-US" baseline="0" dirty="0"/>
          </a:p>
          <a:p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CB3335-6C24-43A3-9C01-9E77FCECB392}" type="slidenum">
              <a:rPr lang="en-US" smtClean="0"/>
              <a:pPr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9585878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 </a:t>
            </a:r>
            <a:endParaRPr lang="en-US" baseline="0" dirty="0"/>
          </a:p>
          <a:p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CB3335-6C24-43A3-9C01-9E77FCECB392}" type="slidenum">
              <a:rPr lang="en-US" smtClean="0"/>
              <a:pPr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3203979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 </a:t>
            </a:r>
            <a:endParaRPr lang="en-US" baseline="0" dirty="0"/>
          </a:p>
          <a:p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CB3335-6C24-43A3-9C01-9E77FCECB392}" type="slidenum">
              <a:rPr lang="en-US" smtClean="0"/>
              <a:pPr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0234191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 </a:t>
            </a:r>
            <a:endParaRPr lang="en-US" baseline="0" dirty="0"/>
          </a:p>
          <a:p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CB3335-6C24-43A3-9C01-9E77FCECB392}" type="slidenum">
              <a:rPr lang="en-US" smtClean="0"/>
              <a:pPr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9508825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 </a:t>
            </a:r>
            <a:endParaRPr lang="en-US" baseline="0" dirty="0"/>
          </a:p>
          <a:p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CB3335-6C24-43A3-9C01-9E77FCECB392}" type="slidenum">
              <a:rPr lang="en-US" smtClean="0"/>
              <a:pPr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4159572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BCB3335-6C24-43A3-9C01-9E77FCECB392}" type="slidenum">
              <a:rPr lang="en-US" smtClean="0"/>
              <a:pPr/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8566745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BCB3335-6C24-43A3-9C01-9E77FCECB392}" type="slidenum">
              <a:rPr lang="en-US" smtClean="0"/>
              <a:pPr/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12450747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BCB3335-6C24-43A3-9C01-9E77FCECB392}" type="slidenum">
              <a:rPr lang="en-US" smtClean="0"/>
              <a:pPr/>
              <a:t>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2586726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 </a:t>
            </a:r>
            <a:endParaRPr lang="en-US" baseline="0" dirty="0"/>
          </a:p>
          <a:p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CB3335-6C24-43A3-9C01-9E77FCECB392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34449213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BCB3335-6C24-43A3-9C01-9E77FCECB392}" type="slidenum">
              <a:rPr lang="en-US" smtClean="0"/>
              <a:pPr/>
              <a:t>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48170033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BCB3335-6C24-43A3-9C01-9E77FCECB392}" type="slidenum">
              <a:rPr lang="en-US" smtClean="0"/>
              <a:pPr/>
              <a:t>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43320345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 </a:t>
            </a:r>
            <a:endParaRPr lang="en-US" baseline="0" dirty="0"/>
          </a:p>
          <a:p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CB3335-6C24-43A3-9C01-9E77FCECB392}" type="slidenum">
              <a:rPr lang="en-US" smtClean="0"/>
              <a:pPr/>
              <a:t>26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12374580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 </a:t>
            </a:r>
            <a:endParaRPr lang="en-US" baseline="0" dirty="0"/>
          </a:p>
          <a:p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CB3335-6C24-43A3-9C01-9E77FCECB392}" type="slidenum">
              <a:rPr lang="en-US" smtClean="0"/>
              <a:pPr/>
              <a:t>27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9428396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CB3335-6C24-43A3-9C01-9E77FCECB392}" type="slidenum">
              <a:rPr lang="en-US" smtClean="0"/>
              <a:pPr/>
              <a:t>28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00939798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BCB3335-6C24-43A3-9C01-9E77FCECB392}" type="slidenum">
              <a:rPr lang="en-US" smtClean="0"/>
              <a:pPr/>
              <a:t>29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35973940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 </a:t>
            </a:r>
            <a:endParaRPr lang="en-US" baseline="0" dirty="0"/>
          </a:p>
          <a:p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CB3335-6C24-43A3-9C01-9E77FCECB392}" type="slidenum">
              <a:rPr lang="en-US" smtClean="0"/>
              <a:pPr/>
              <a:t>30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19661315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 </a:t>
            </a:r>
            <a:endParaRPr lang="en-US" baseline="0" dirty="0"/>
          </a:p>
          <a:p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CB3335-6C24-43A3-9C01-9E77FCECB392}" type="slidenum">
              <a:rPr lang="en-US" smtClean="0"/>
              <a:pPr/>
              <a:t>31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54202849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/>
          </a:p>
          <a:p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CB3335-6C24-43A3-9C01-9E77FCECB392}" type="slidenum">
              <a:rPr lang="en-US" smtClean="0"/>
              <a:pPr/>
              <a:t>32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27886215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CB3335-6C24-43A3-9C01-9E77FCECB392}" type="slidenum">
              <a:rPr lang="en-US" smtClean="0"/>
              <a:pPr/>
              <a:t>33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7447512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BCB3335-6C24-43A3-9C01-9E77FCECB392}" type="slidenum">
              <a:rPr lang="en-US" smtClean="0"/>
              <a:pPr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0089861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 </a:t>
            </a:r>
            <a:endParaRPr lang="en-US" baseline="0" dirty="0"/>
          </a:p>
          <a:p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CB3335-6C24-43A3-9C01-9E77FCECB392}" type="slidenum">
              <a:rPr lang="en-US" smtClean="0"/>
              <a:pPr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6118868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 </a:t>
            </a:r>
            <a:endParaRPr lang="en-US" baseline="0" dirty="0"/>
          </a:p>
          <a:p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CB3335-6C24-43A3-9C01-9E77FCECB392}" type="slidenum">
              <a:rPr lang="en-US" smtClean="0"/>
              <a:pPr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2163629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 </a:t>
            </a:r>
            <a:endParaRPr lang="en-US" baseline="0" dirty="0"/>
          </a:p>
          <a:p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CB3335-6C24-43A3-9C01-9E77FCECB392}" type="slidenum">
              <a:rPr lang="en-US" smtClean="0"/>
              <a:pPr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2500689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 </a:t>
            </a:r>
            <a:endParaRPr lang="en-US" baseline="0" dirty="0"/>
          </a:p>
          <a:p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CB3335-6C24-43A3-9C01-9E77FCECB392}" type="slidenum">
              <a:rPr lang="en-US" smtClean="0"/>
              <a:pPr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726846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 </a:t>
            </a:r>
            <a:endParaRPr lang="en-US" baseline="0" dirty="0"/>
          </a:p>
          <a:p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CB3335-6C24-43A3-9C01-9E77FCECB392}" type="slidenum">
              <a:rPr lang="en-US" smtClean="0"/>
              <a:pPr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1596750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BCB3335-6C24-43A3-9C01-9E77FCECB392}" type="slidenum">
              <a:rPr lang="en-US" smtClean="0"/>
              <a:pPr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7941033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F4985E-3190-44E0-AA34-FE6980D3F54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422858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F4985E-3190-44E0-AA34-FE6980D3F54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053200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F4985E-3190-44E0-AA34-FE6980D3F54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3384856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88382" y="5943600"/>
            <a:ext cx="1341120" cy="6934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111447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88382" y="5943600"/>
            <a:ext cx="1341120" cy="6934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054098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88382" y="5943600"/>
            <a:ext cx="1341120" cy="6934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054098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0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88382" y="5943600"/>
            <a:ext cx="1341120" cy="6934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05409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F4985E-3190-44E0-AA34-FE6980D3F54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124760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F4985E-3190-44E0-AA34-FE6980D3F54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304409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F4985E-3190-44E0-AA34-FE6980D3F54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991049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F4985E-3190-44E0-AA34-FE6980D3F54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485116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F4985E-3190-44E0-AA34-FE6980D3F54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91961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F4985E-3190-44E0-AA34-FE6980D3F54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681026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F4985E-3190-44E0-AA34-FE6980D3F54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474908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F4985E-3190-44E0-AA34-FE6980D3F54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401464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F4985E-3190-44E0-AA34-FE6980D3F54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711109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3" r:id="rId12"/>
    <p:sldLayoutId id="2147483722" r:id="rId13"/>
    <p:sldLayoutId id="2147483739" r:id="rId14"/>
    <p:sldLayoutId id="2147483686" r:id="rId15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2.xml"/><Relationship Id="rId4" Type="http://schemas.openxmlformats.org/officeDocument/2006/relationships/chart" Target="../charts/char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8.xm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9.xm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0.xm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2.xml"/><Relationship Id="rId4" Type="http://schemas.openxmlformats.org/officeDocument/2006/relationships/chart" Target="../charts/chart1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2.xm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2.xml"/><Relationship Id="rId4" Type="http://schemas.openxmlformats.org/officeDocument/2006/relationships/chart" Target="../charts/chart1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4.xm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5.xml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6.xml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7.xml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8.xml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2.xml"/><Relationship Id="rId4" Type="http://schemas.openxmlformats.org/officeDocument/2006/relationships/chart" Target="../charts/chart19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0.xml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1.xml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2.xml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3.xml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3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hyperlink" Target="mailto:melissa.threadgill@mass.gov" TargetMode="External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Relationship Id="rId4" Type="http://schemas.openxmlformats.org/officeDocument/2006/relationships/image" Target="cid:image001.png@01D55422.10B13D90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457200" y="22098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b="1" dirty="0">
                <a:solidFill>
                  <a:schemeClr val="accent1"/>
                </a:solidFill>
              </a:rPr>
              <a:t>Juvenile Justice </a:t>
            </a:r>
            <a:br>
              <a:rPr lang="en-US" b="1" dirty="0">
                <a:solidFill>
                  <a:schemeClr val="accent1"/>
                </a:solidFill>
              </a:rPr>
            </a:br>
            <a:r>
              <a:rPr lang="en-US" b="1" dirty="0">
                <a:solidFill>
                  <a:schemeClr val="accent1"/>
                </a:solidFill>
              </a:rPr>
              <a:t>Policy and Data Board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381000" y="2743200"/>
            <a:ext cx="8229600" cy="3840163"/>
          </a:xfrm>
        </p:spPr>
        <p:txBody>
          <a:bodyPr>
            <a:normAutofit fontScale="85000" lnSpcReduction="20000"/>
          </a:bodyPr>
          <a:lstStyle/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dirty="0"/>
              <a:t>Data Subcommittee</a:t>
            </a:r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sz="2800" dirty="0"/>
              <a:t>October 10th</a:t>
            </a:r>
          </a:p>
          <a:p>
            <a:pPr marL="0" indent="0" algn="ctr">
              <a:buNone/>
            </a:pPr>
            <a:r>
              <a:rPr lang="en-US" sz="2800" dirty="0"/>
              <a:t>2pm – 4pm</a:t>
            </a:r>
            <a:br>
              <a:rPr lang="en-US" dirty="0"/>
            </a:b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0038518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600" b="1" dirty="0"/>
              <a:t>DYS First-Time Commitments Down 17%</a:t>
            </a:r>
          </a:p>
        </p:txBody>
      </p:sp>
      <p:graphicFrame>
        <p:nvGraphicFramePr>
          <p:cNvPr id="7" name="Chart 6">
            <a:extLst>
              <a:ext uri="{FF2B5EF4-FFF2-40B4-BE49-F238E27FC236}">
                <a16:creationId xmlns:a16="http://schemas.microsoft.com/office/drawing/2014/main" id="{7D62147E-883E-43D9-B0DB-84C0E82447E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969761216"/>
              </p:ext>
            </p:extLst>
          </p:nvPr>
        </p:nvGraphicFramePr>
        <p:xfrm>
          <a:off x="914400" y="1397000"/>
          <a:ext cx="7239000" cy="4318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34645817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AF010B-790C-4030-BAF8-0A55F23187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Data on Specific Statutory Changes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BDDC7C7-B35D-42B0-8D69-8A11AA7B075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4A0B343-1EDD-4496-9D1E-DD71754355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F4985E-3190-44E0-AA34-FE6980D3F54F}" type="slidenum">
              <a:rPr lang="en-US" smtClean="0"/>
              <a:pPr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0699989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7F0C5395-CF87-4141-B7A7-EA79A1A014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Raising the Lower Age</a:t>
            </a:r>
          </a:p>
        </p:txBody>
      </p:sp>
      <p:graphicFrame>
        <p:nvGraphicFramePr>
          <p:cNvPr id="9" name="Table 9">
            <a:extLst>
              <a:ext uri="{FF2B5EF4-FFF2-40B4-BE49-F238E27FC236}">
                <a16:creationId xmlns:a16="http://schemas.microsoft.com/office/drawing/2014/main" id="{5AB330A9-FA6A-423A-A605-7CDC2AAE23F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44885094"/>
              </p:ext>
            </p:extLst>
          </p:nvPr>
        </p:nvGraphicFramePr>
        <p:xfrm>
          <a:off x="228600" y="1600200"/>
          <a:ext cx="8458200" cy="43916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19400">
                  <a:extLst>
                    <a:ext uri="{9D8B030D-6E8A-4147-A177-3AD203B41FA5}">
                      <a16:colId xmlns:a16="http://schemas.microsoft.com/office/drawing/2014/main" val="1085054886"/>
                    </a:ext>
                  </a:extLst>
                </a:gridCol>
                <a:gridCol w="2819400">
                  <a:extLst>
                    <a:ext uri="{9D8B030D-6E8A-4147-A177-3AD203B41FA5}">
                      <a16:colId xmlns:a16="http://schemas.microsoft.com/office/drawing/2014/main" val="2653711379"/>
                    </a:ext>
                  </a:extLst>
                </a:gridCol>
                <a:gridCol w="2819400">
                  <a:extLst>
                    <a:ext uri="{9D8B030D-6E8A-4147-A177-3AD203B41FA5}">
                      <a16:colId xmlns:a16="http://schemas.microsoft.com/office/drawing/2014/main" val="1220733206"/>
                    </a:ext>
                  </a:extLst>
                </a:gridCol>
              </a:tblGrid>
              <a:tr h="62230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Data Point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Pre (FY18)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Post (FY19)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63919925"/>
                  </a:ext>
                </a:extLst>
              </a:tr>
              <a:tr h="622300">
                <a:tc>
                  <a:txBody>
                    <a:bodyPr/>
                    <a:lstStyle/>
                    <a:p>
                      <a:r>
                        <a:rPr lang="en-US" dirty="0"/>
                        <a:t>Total Arrests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Calendar Year 2017: 53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Calendar Year 2018: 32</a:t>
                      </a:r>
                    </a:p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43321391"/>
                  </a:ext>
                </a:extLst>
              </a:tr>
              <a:tr h="622300">
                <a:tc>
                  <a:txBody>
                    <a:bodyPr/>
                    <a:lstStyle/>
                    <a:p>
                      <a:r>
                        <a:rPr lang="en-US" dirty="0"/>
                        <a:t>Overnight Arrests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44028658"/>
                  </a:ext>
                </a:extLst>
              </a:tr>
              <a:tr h="622300">
                <a:tc>
                  <a:txBody>
                    <a:bodyPr/>
                    <a:lstStyle/>
                    <a:p>
                      <a:r>
                        <a:rPr lang="en-US" dirty="0"/>
                        <a:t>Applications for Complaint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* (Data coming from Courts)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* (Data coming from Courts)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27115989"/>
                  </a:ext>
                </a:extLst>
              </a:tr>
              <a:tr h="622300">
                <a:tc>
                  <a:txBody>
                    <a:bodyPr/>
                    <a:lstStyle/>
                    <a:p>
                      <a:r>
                        <a:rPr lang="en-US" dirty="0"/>
                        <a:t>Delinquency Filings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* (Data coming from Courts)</a:t>
                      </a:r>
                    </a:p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* (Data coming from Courts)</a:t>
                      </a:r>
                    </a:p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10103442"/>
                  </a:ext>
                </a:extLst>
              </a:tr>
              <a:tr h="622300">
                <a:tc>
                  <a:txBody>
                    <a:bodyPr/>
                    <a:lstStyle/>
                    <a:p>
                      <a:r>
                        <a:rPr lang="en-US" dirty="0"/>
                        <a:t>Detention Admissions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11773542"/>
                  </a:ext>
                </a:extLst>
              </a:tr>
              <a:tr h="622300">
                <a:tc>
                  <a:txBody>
                    <a:bodyPr/>
                    <a:lstStyle/>
                    <a:p>
                      <a:r>
                        <a:rPr lang="en-US" dirty="0"/>
                        <a:t>DYS Commitments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6161345"/>
                  </a:ext>
                </a:extLst>
              </a:tr>
            </a:tbl>
          </a:graphicData>
        </a:graphic>
      </p:graphicFrame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CA88818E-89B6-43FA-84CF-21D70B9503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F4985E-3190-44E0-AA34-FE6980D3F54F}" type="slidenum">
              <a:rPr lang="en-US" smtClean="0"/>
              <a:pPr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6546685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7F0C5395-CF87-4141-B7A7-EA79A1A014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/>
              <a:t>First Offense Low-Level Misdemeanors</a:t>
            </a:r>
          </a:p>
        </p:txBody>
      </p:sp>
      <p:graphicFrame>
        <p:nvGraphicFramePr>
          <p:cNvPr id="9" name="Table 9">
            <a:extLst>
              <a:ext uri="{FF2B5EF4-FFF2-40B4-BE49-F238E27FC236}">
                <a16:creationId xmlns:a16="http://schemas.microsoft.com/office/drawing/2014/main" id="{5AB330A9-FA6A-423A-A605-7CDC2AAE23F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36778049"/>
              </p:ext>
            </p:extLst>
          </p:nvPr>
        </p:nvGraphicFramePr>
        <p:xfrm>
          <a:off x="228600" y="1600200"/>
          <a:ext cx="8458200" cy="3769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19400">
                  <a:extLst>
                    <a:ext uri="{9D8B030D-6E8A-4147-A177-3AD203B41FA5}">
                      <a16:colId xmlns:a16="http://schemas.microsoft.com/office/drawing/2014/main" val="1085054886"/>
                    </a:ext>
                  </a:extLst>
                </a:gridCol>
                <a:gridCol w="2819400">
                  <a:extLst>
                    <a:ext uri="{9D8B030D-6E8A-4147-A177-3AD203B41FA5}">
                      <a16:colId xmlns:a16="http://schemas.microsoft.com/office/drawing/2014/main" val="2653711379"/>
                    </a:ext>
                  </a:extLst>
                </a:gridCol>
                <a:gridCol w="2819400">
                  <a:extLst>
                    <a:ext uri="{9D8B030D-6E8A-4147-A177-3AD203B41FA5}">
                      <a16:colId xmlns:a16="http://schemas.microsoft.com/office/drawing/2014/main" val="1220733206"/>
                    </a:ext>
                  </a:extLst>
                </a:gridCol>
              </a:tblGrid>
              <a:tr h="62230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Data Point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Pre (FY18)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Post (FY19)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63919925"/>
                  </a:ext>
                </a:extLst>
              </a:tr>
              <a:tr h="622300">
                <a:tc>
                  <a:txBody>
                    <a:bodyPr/>
                    <a:lstStyle/>
                    <a:p>
                      <a:r>
                        <a:rPr lang="en-US" dirty="0"/>
                        <a:t>Total Arrests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Can’t isolate in data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Can’t isolate in data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43321391"/>
                  </a:ext>
                </a:extLst>
              </a:tr>
              <a:tr h="622300">
                <a:tc>
                  <a:txBody>
                    <a:bodyPr/>
                    <a:lstStyle/>
                    <a:p>
                      <a:r>
                        <a:rPr lang="en-US" dirty="0"/>
                        <a:t>Overnight Arrests</a:t>
                      </a:r>
                    </a:p>
                    <a:p>
                      <a:r>
                        <a:rPr lang="en-US" dirty="0"/>
                        <a:t>(All Misdemeanors)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605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319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44028658"/>
                  </a:ext>
                </a:extLst>
              </a:tr>
              <a:tr h="622300">
                <a:tc>
                  <a:txBody>
                    <a:bodyPr/>
                    <a:lstStyle/>
                    <a:p>
                      <a:r>
                        <a:rPr lang="en-US" dirty="0"/>
                        <a:t>Applications for Complaint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See Chart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See Chart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27115989"/>
                  </a:ext>
                </a:extLst>
              </a:tr>
              <a:tr h="622300">
                <a:tc>
                  <a:txBody>
                    <a:bodyPr/>
                    <a:lstStyle/>
                    <a:p>
                      <a:r>
                        <a:rPr lang="en-US" dirty="0"/>
                        <a:t>Delinquency Filings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See Chart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See Chart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10103442"/>
                  </a:ext>
                </a:extLst>
              </a:tr>
              <a:tr h="622300">
                <a:tc>
                  <a:txBody>
                    <a:bodyPr/>
                    <a:lstStyle/>
                    <a:p>
                      <a:r>
                        <a:rPr lang="en-US" dirty="0"/>
                        <a:t>DYS Commitments</a:t>
                      </a:r>
                    </a:p>
                    <a:p>
                      <a:r>
                        <a:rPr lang="en-US" dirty="0"/>
                        <a:t>(All Misdemeanors)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111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82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6161345"/>
                  </a:ext>
                </a:extLst>
              </a:tr>
            </a:tbl>
          </a:graphicData>
        </a:graphic>
      </p:graphicFrame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87913F4E-AC2C-42E9-B8D6-A3BD4B6998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F4985E-3190-44E0-AA34-FE6980D3F54F}" type="slidenum">
              <a:rPr lang="en-US" smtClean="0"/>
              <a:pPr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3203644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7F0C5395-CF87-4141-B7A7-EA79A1A014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/>
              <a:t>School-Based Offenses</a:t>
            </a:r>
          </a:p>
        </p:txBody>
      </p:sp>
      <p:graphicFrame>
        <p:nvGraphicFramePr>
          <p:cNvPr id="9" name="Table 9">
            <a:extLst>
              <a:ext uri="{FF2B5EF4-FFF2-40B4-BE49-F238E27FC236}">
                <a16:creationId xmlns:a16="http://schemas.microsoft.com/office/drawing/2014/main" id="{5AB330A9-FA6A-423A-A605-7CDC2AAE23F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47381027"/>
              </p:ext>
            </p:extLst>
          </p:nvPr>
        </p:nvGraphicFramePr>
        <p:xfrm>
          <a:off x="228600" y="1600200"/>
          <a:ext cx="8458200" cy="25425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124200">
                  <a:extLst>
                    <a:ext uri="{9D8B030D-6E8A-4147-A177-3AD203B41FA5}">
                      <a16:colId xmlns:a16="http://schemas.microsoft.com/office/drawing/2014/main" val="1085054886"/>
                    </a:ext>
                  </a:extLst>
                </a:gridCol>
                <a:gridCol w="2514600">
                  <a:extLst>
                    <a:ext uri="{9D8B030D-6E8A-4147-A177-3AD203B41FA5}">
                      <a16:colId xmlns:a16="http://schemas.microsoft.com/office/drawing/2014/main" val="2653711379"/>
                    </a:ext>
                  </a:extLst>
                </a:gridCol>
                <a:gridCol w="2819400">
                  <a:extLst>
                    <a:ext uri="{9D8B030D-6E8A-4147-A177-3AD203B41FA5}">
                      <a16:colId xmlns:a16="http://schemas.microsoft.com/office/drawing/2014/main" val="1220733206"/>
                    </a:ext>
                  </a:extLst>
                </a:gridCol>
              </a:tblGrid>
              <a:tr h="62230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Data Point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Pre (FY18)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Post (FY19)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63919925"/>
                  </a:ext>
                </a:extLst>
              </a:tr>
              <a:tr h="622300">
                <a:tc>
                  <a:txBody>
                    <a:bodyPr/>
                    <a:lstStyle/>
                    <a:p>
                      <a:r>
                        <a:rPr lang="en-US" dirty="0"/>
                        <a:t>School-Based Arrests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No Baseline Available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(Waiting for data from DESE)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43321391"/>
                  </a:ext>
                </a:extLst>
              </a:tr>
              <a:tr h="622300">
                <a:tc>
                  <a:txBody>
                    <a:bodyPr/>
                    <a:lstStyle/>
                    <a:p>
                      <a:r>
                        <a:rPr lang="en-US" dirty="0"/>
                        <a:t>Applications for Complaint (School-Disturbance)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1040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337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27115989"/>
                  </a:ext>
                </a:extLst>
              </a:tr>
              <a:tr h="622300">
                <a:tc>
                  <a:txBody>
                    <a:bodyPr/>
                    <a:lstStyle/>
                    <a:p>
                      <a:r>
                        <a:rPr lang="en-US" dirty="0"/>
                        <a:t>Delinquency Filings</a:t>
                      </a:r>
                      <a:br>
                        <a:rPr lang="en-US" dirty="0"/>
                      </a:br>
                      <a:r>
                        <a:rPr lang="en-US" dirty="0"/>
                        <a:t>(School-Disturbance)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777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244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10103442"/>
                  </a:ext>
                </a:extLst>
              </a:tr>
            </a:tbl>
          </a:graphicData>
        </a:graphic>
      </p:graphicFrame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7126D36F-979A-412A-B019-450AB00933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F4985E-3190-44E0-AA34-FE6980D3F54F}" type="slidenum">
              <a:rPr lang="en-US" smtClean="0"/>
              <a:pPr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119710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b="1" dirty="0"/>
              <a:t>% Drop in ONA Similar Across </a:t>
            </a:r>
            <a:br>
              <a:rPr lang="en-US" sz="3600" b="1" dirty="0"/>
            </a:br>
            <a:r>
              <a:rPr lang="en-US" sz="3600" b="1" dirty="0"/>
              <a:t>Offense Seriousness Levels</a:t>
            </a:r>
          </a:p>
        </p:txBody>
      </p:sp>
      <p:graphicFrame>
        <p:nvGraphicFramePr>
          <p:cNvPr id="5" name="Chart 4">
            <a:extLst>
              <a:ext uri="{FF2B5EF4-FFF2-40B4-BE49-F238E27FC236}">
                <a16:creationId xmlns:a16="http://schemas.microsoft.com/office/drawing/2014/main" id="{DD178B69-D480-4736-ADF1-002529A6122B}"/>
              </a:ext>
            </a:extLst>
          </p:cNvPr>
          <p:cNvGraphicFramePr>
            <a:graphicFrameLocks/>
          </p:cNvGraphicFramePr>
          <p:nvPr/>
        </p:nvGraphicFramePr>
        <p:xfrm>
          <a:off x="304800" y="1676400"/>
          <a:ext cx="3505200" cy="4267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7" name="Chart 6">
            <a:extLst>
              <a:ext uri="{FF2B5EF4-FFF2-40B4-BE49-F238E27FC236}">
                <a16:creationId xmlns:a16="http://schemas.microsoft.com/office/drawing/2014/main" id="{DB914104-F9E7-4308-A5A9-780933591132}"/>
              </a:ext>
            </a:extLst>
          </p:cNvPr>
          <p:cNvGraphicFramePr>
            <a:graphicFrameLocks/>
          </p:cNvGraphicFramePr>
          <p:nvPr/>
        </p:nvGraphicFramePr>
        <p:xfrm>
          <a:off x="4001194" y="1676400"/>
          <a:ext cx="5167744" cy="4572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166346175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000" b="1" dirty="0"/>
              <a:t>Largest Drops in Applications for Complaint for School Disturbances, Alcohol &amp; Property Offenses</a:t>
            </a:r>
          </a:p>
        </p:txBody>
      </p:sp>
      <p:graphicFrame>
        <p:nvGraphicFramePr>
          <p:cNvPr id="5" name="Chart 4"/>
          <p:cNvGraphicFramePr/>
          <p:nvPr/>
        </p:nvGraphicFramePr>
        <p:xfrm>
          <a:off x="440635" y="1295400"/>
          <a:ext cx="8153400" cy="4572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22390804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000" b="1" dirty="0"/>
              <a:t>Largest Drops in Delinquency Filings for Alcohol, School Disturbance, and Property Offenses</a:t>
            </a:r>
          </a:p>
        </p:txBody>
      </p:sp>
      <p:graphicFrame>
        <p:nvGraphicFramePr>
          <p:cNvPr id="4" name="Chart 3"/>
          <p:cNvGraphicFramePr/>
          <p:nvPr/>
        </p:nvGraphicFramePr>
        <p:xfrm>
          <a:off x="228600" y="1733550"/>
          <a:ext cx="8458200" cy="42100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3128830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000" b="1" dirty="0"/>
              <a:t>Decrease in Detention Admissions Driven by Drops in Lower Grid Levels</a:t>
            </a:r>
          </a:p>
        </p:txBody>
      </p:sp>
      <p:graphicFrame>
        <p:nvGraphicFramePr>
          <p:cNvPr id="7" name="Chart 6">
            <a:extLst>
              <a:ext uri="{FF2B5EF4-FFF2-40B4-BE49-F238E27FC236}">
                <a16:creationId xmlns:a16="http://schemas.microsoft.com/office/drawing/2014/main" id="{141FDB5C-96D1-4CCA-9813-CEE9D2FB21A0}"/>
              </a:ext>
            </a:extLst>
          </p:cNvPr>
          <p:cNvGraphicFramePr>
            <a:graphicFrameLocks/>
          </p:cNvGraphicFramePr>
          <p:nvPr/>
        </p:nvGraphicFramePr>
        <p:xfrm>
          <a:off x="260685" y="1463842"/>
          <a:ext cx="3549315" cy="463215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8" name="Chart 7">
            <a:extLst>
              <a:ext uri="{FF2B5EF4-FFF2-40B4-BE49-F238E27FC236}">
                <a16:creationId xmlns:a16="http://schemas.microsoft.com/office/drawing/2014/main" id="{8669EB6C-E792-42C2-99A6-C1A0DE1BFCA9}"/>
              </a:ext>
            </a:extLst>
          </p:cNvPr>
          <p:cNvGraphicFramePr>
            <a:graphicFrameLocks/>
          </p:cNvGraphicFramePr>
          <p:nvPr/>
        </p:nvGraphicFramePr>
        <p:xfrm>
          <a:off x="4114800" y="1475874"/>
          <a:ext cx="4768515" cy="446772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399051141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600" b="1" dirty="0"/>
              <a:t>DYS First-Time Commitments Down 17%, Driven Primarily by Drop in Misdemeanor/Grid Level 1 Offenses </a:t>
            </a:r>
          </a:p>
        </p:txBody>
      </p:sp>
      <p:graphicFrame>
        <p:nvGraphicFramePr>
          <p:cNvPr id="4" name="Chart 3">
            <a:extLst>
              <a:ext uri="{FF2B5EF4-FFF2-40B4-BE49-F238E27FC236}">
                <a16:creationId xmlns:a16="http://schemas.microsoft.com/office/drawing/2014/main" id="{6D4F541F-4D0A-4683-A836-F61C7B24E284}"/>
              </a:ext>
            </a:extLst>
          </p:cNvPr>
          <p:cNvGraphicFramePr>
            <a:graphicFrameLocks/>
          </p:cNvGraphicFramePr>
          <p:nvPr/>
        </p:nvGraphicFramePr>
        <p:xfrm>
          <a:off x="381000" y="1397584"/>
          <a:ext cx="3657600" cy="462221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6" name="Chart 5">
            <a:extLst>
              <a:ext uri="{FF2B5EF4-FFF2-40B4-BE49-F238E27FC236}">
                <a16:creationId xmlns:a16="http://schemas.microsoft.com/office/drawing/2014/main" id="{E33827F6-BA6A-439F-8698-E3B61EE18D35}"/>
              </a:ext>
            </a:extLst>
          </p:cNvPr>
          <p:cNvGraphicFramePr>
            <a:graphicFrameLocks/>
          </p:cNvGraphicFramePr>
          <p:nvPr/>
        </p:nvGraphicFramePr>
        <p:xfrm>
          <a:off x="4243136" y="1417638"/>
          <a:ext cx="4519863" cy="43735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409851470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2"/>
          <p:cNvSpPr txBox="1">
            <a:spLocks/>
          </p:cNvSpPr>
          <p:nvPr/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en-US" sz="2400" dirty="0"/>
              <a:t>Welcome and Introductions</a:t>
            </a:r>
            <a:br>
              <a:rPr lang="en-US" sz="2400" dirty="0"/>
            </a:br>
            <a:endParaRPr lang="en-US" sz="2400" dirty="0"/>
          </a:p>
          <a:p>
            <a:pPr lvl="0"/>
            <a:r>
              <a:rPr lang="en-US" sz="2400" dirty="0"/>
              <a:t>Review &amp; Approval of September Meeting Minutes</a:t>
            </a:r>
            <a:br>
              <a:rPr lang="en-US" sz="2400" dirty="0"/>
            </a:br>
            <a:endParaRPr lang="en-US" sz="2400" dirty="0"/>
          </a:p>
          <a:p>
            <a:pPr lvl="0"/>
            <a:r>
              <a:rPr lang="en-US" sz="2400" dirty="0"/>
              <a:t>Presentation on Secure Multi-Party Computation from Dr. </a:t>
            </a:r>
            <a:r>
              <a:rPr lang="en-US" sz="2400" dirty="0" err="1"/>
              <a:t>Azer</a:t>
            </a:r>
            <a:r>
              <a:rPr lang="en-US" sz="2400" dirty="0"/>
              <a:t> </a:t>
            </a:r>
            <a:r>
              <a:rPr lang="en-US" sz="2400" dirty="0" err="1"/>
              <a:t>Bestavros</a:t>
            </a:r>
            <a:r>
              <a:rPr lang="en-US" sz="2400" dirty="0"/>
              <a:t>, Boston University Hariri Institute</a:t>
            </a:r>
            <a:br>
              <a:rPr lang="en-US" sz="2400" dirty="0"/>
            </a:br>
            <a:endParaRPr lang="en-US" sz="2400" dirty="0"/>
          </a:p>
          <a:p>
            <a:r>
              <a:rPr lang="en-US" sz="2400" dirty="0"/>
              <a:t>Data for Fall Legislative Report</a:t>
            </a:r>
          </a:p>
          <a:p>
            <a:pPr marL="457200" lvl="1" indent="0">
              <a:buNone/>
            </a:pPr>
            <a:endParaRPr lang="en-US" sz="2000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/>
              <a:t>Agenda</a:t>
            </a:r>
          </a:p>
        </p:txBody>
      </p:sp>
    </p:spTree>
    <p:extLst>
      <p:ext uri="{BB962C8B-B14F-4D97-AF65-F5344CB8AC3E}">
        <p14:creationId xmlns:p14="http://schemas.microsoft.com/office/powerpoint/2010/main" val="343835872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7F0C5395-CF87-4141-B7A7-EA79A1A014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/>
              <a:t>Use of Other Community-Based Services</a:t>
            </a:r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C91358B2-9B48-4B49-904E-932BB021BD7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CRA Court Filings</a:t>
            </a:r>
          </a:p>
          <a:p>
            <a:r>
              <a:rPr lang="en-US" dirty="0"/>
              <a:t>CRA Data – DCF*</a:t>
            </a:r>
          </a:p>
          <a:p>
            <a:r>
              <a:rPr lang="en-US" dirty="0"/>
              <a:t>BSAS Enrollments</a:t>
            </a:r>
          </a:p>
          <a:p>
            <a:r>
              <a:rPr lang="en-US" dirty="0"/>
              <a:t>DMH Applications*</a:t>
            </a:r>
          </a:p>
          <a:p>
            <a:r>
              <a:rPr lang="en-US" dirty="0"/>
              <a:t>Juvenile Court Clinic Evaluation Data*</a:t>
            </a:r>
          </a:p>
          <a:p>
            <a:endParaRPr lang="en-US" dirty="0"/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sz="2000" dirty="0"/>
              <a:t>*</a:t>
            </a:r>
            <a:r>
              <a:rPr lang="en-US" sz="2000" i="1" dirty="0"/>
              <a:t>Waiting on data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2FE51393-1626-4C22-A1E0-14020646EB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F4985E-3190-44E0-AA34-FE6980D3F54F}" type="slidenum">
              <a:rPr lang="en-US" smtClean="0"/>
              <a:pPr/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9992870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7F0C5395-CF87-4141-B7A7-EA79A1A014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/>
              <a:t>CRA Court Filings Remain Stable</a:t>
            </a:r>
          </a:p>
        </p:txBody>
      </p:sp>
      <p:graphicFrame>
        <p:nvGraphicFramePr>
          <p:cNvPr id="6" name="Chart 5">
            <a:extLst>
              <a:ext uri="{FF2B5EF4-FFF2-40B4-BE49-F238E27FC236}">
                <a16:creationId xmlns:a16="http://schemas.microsoft.com/office/drawing/2014/main" id="{DF915674-FE8C-4114-805C-A4F8E633BEA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474258833"/>
              </p:ext>
            </p:extLst>
          </p:nvPr>
        </p:nvGraphicFramePr>
        <p:xfrm>
          <a:off x="1066800" y="1905000"/>
          <a:ext cx="7239000" cy="4038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45626D7D-4A7D-4D2B-9BCA-1DBFAE7E9D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F4985E-3190-44E0-AA34-FE6980D3F54F}" type="slidenum">
              <a:rPr lang="en-US" smtClean="0"/>
              <a:pPr/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3602617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7F0C5395-CF87-4141-B7A7-EA79A1A014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/>
              <a:t>CRA Court Filings by Type</a:t>
            </a:r>
          </a:p>
        </p:txBody>
      </p:sp>
      <p:graphicFrame>
        <p:nvGraphicFramePr>
          <p:cNvPr id="5" name="Chart 4">
            <a:extLst>
              <a:ext uri="{FF2B5EF4-FFF2-40B4-BE49-F238E27FC236}">
                <a16:creationId xmlns:a16="http://schemas.microsoft.com/office/drawing/2014/main" id="{F598C734-685E-4BCD-AF1A-106EE63E92E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75326220"/>
              </p:ext>
            </p:extLst>
          </p:nvPr>
        </p:nvGraphicFramePr>
        <p:xfrm>
          <a:off x="457200" y="1776412"/>
          <a:ext cx="8382000" cy="43957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D5F20CB4-1E1F-40AD-BC32-63B3872266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F4985E-3190-44E0-AA34-FE6980D3F54F}" type="slidenum">
              <a:rPr lang="en-US" smtClean="0"/>
              <a:pPr/>
              <a:t>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1027601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7F0C5395-CF87-4141-B7A7-EA79A1A014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/>
              <a:t>Admissions to BSAS Treatment for Youth 12-17 Down 33%*</a:t>
            </a:r>
          </a:p>
        </p:txBody>
      </p:sp>
      <p:graphicFrame>
        <p:nvGraphicFramePr>
          <p:cNvPr id="6" name="Chart 5">
            <a:extLst>
              <a:ext uri="{FF2B5EF4-FFF2-40B4-BE49-F238E27FC236}">
                <a16:creationId xmlns:a16="http://schemas.microsoft.com/office/drawing/2014/main" id="{A9290CD5-D7AF-4E74-900E-5B523832148E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588414777"/>
              </p:ext>
            </p:extLst>
          </p:nvPr>
        </p:nvGraphicFramePr>
        <p:xfrm>
          <a:off x="381000" y="1600200"/>
          <a:ext cx="8229600" cy="3657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2" name="Picture 1">
            <a:extLst>
              <a:ext uri="{FF2B5EF4-FFF2-40B4-BE49-F238E27FC236}">
                <a16:creationId xmlns:a16="http://schemas.microsoft.com/office/drawing/2014/main" id="{6927C5EE-C00D-4DAB-A510-777F07F2D7AC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54615" t="45513" r="16345" b="21460"/>
          <a:stretch/>
        </p:blipFill>
        <p:spPr>
          <a:xfrm>
            <a:off x="457200" y="5562600"/>
            <a:ext cx="4005233" cy="1281065"/>
          </a:xfrm>
          <a:prstGeom prst="rect">
            <a:avLst/>
          </a:prstGeom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5B1F377-9DDA-4E6B-A647-825AFF2D6D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F4985E-3190-44E0-AA34-FE6980D3F54F}" type="slidenum">
              <a:rPr lang="en-US" smtClean="0"/>
              <a:pPr/>
              <a:t>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9581620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7F0C5395-CF87-4141-B7A7-EA79A1A014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/>
              <a:t>Most BSAS Referrals Come from</a:t>
            </a:r>
            <a:br>
              <a:rPr lang="en-US" b="1" dirty="0"/>
            </a:br>
            <a:r>
              <a:rPr lang="en-US" b="1" dirty="0"/>
              <a:t> Non-Justice System Sources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F02E106-12F3-4692-9C57-4C13D9ACE37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54871" t="11481" r="13428" b="5556"/>
          <a:stretch/>
        </p:blipFill>
        <p:spPr>
          <a:xfrm>
            <a:off x="1219200" y="1600200"/>
            <a:ext cx="6858000" cy="5047788"/>
          </a:xfrm>
          <a:prstGeom prst="rect">
            <a:avLst/>
          </a:prstGeom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1EC5BACC-2B37-41C7-8226-4B2C853A71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F4985E-3190-44E0-AA34-FE6980D3F54F}" type="slidenum">
              <a:rPr lang="en-US" smtClean="0"/>
              <a:pPr/>
              <a:t>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6786960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69D4C8-93DD-43DE-BEA2-E857D1F335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Data broken down by race/ethnicity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56906E1-2557-4694-A952-2240BEE49E4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9389490-27E9-4AFF-8EF1-08AC0B0250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F4985E-3190-44E0-AA34-FE6980D3F54F}" type="slidenum">
              <a:rPr lang="en-US" smtClean="0"/>
              <a:pPr/>
              <a:t>25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77654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b="1" dirty="0"/>
              <a:t>ONA Admissions by Race/Ethnicity</a:t>
            </a:r>
          </a:p>
        </p:txBody>
      </p:sp>
      <p:graphicFrame>
        <p:nvGraphicFramePr>
          <p:cNvPr id="11" name="Chart 10">
            <a:extLst>
              <a:ext uri="{FF2B5EF4-FFF2-40B4-BE49-F238E27FC236}">
                <a16:creationId xmlns:a16="http://schemas.microsoft.com/office/drawing/2014/main" id="{80C17193-AE63-4575-8D7C-D9F7DB4E05D7}"/>
              </a:ext>
            </a:extLst>
          </p:cNvPr>
          <p:cNvGraphicFramePr>
            <a:graphicFrameLocks/>
          </p:cNvGraphicFramePr>
          <p:nvPr/>
        </p:nvGraphicFramePr>
        <p:xfrm>
          <a:off x="838200" y="914400"/>
          <a:ext cx="7467600" cy="533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36466431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b="1" dirty="0"/>
              <a:t>Complaints &amp; Filings by Race/Ethnicity</a:t>
            </a:r>
          </a:p>
        </p:txBody>
      </p:sp>
      <p:graphicFrame>
        <p:nvGraphicFramePr>
          <p:cNvPr id="6" name="Chart 5">
            <a:extLst>
              <a:ext uri="{FF2B5EF4-FFF2-40B4-BE49-F238E27FC236}">
                <a16:creationId xmlns:a16="http://schemas.microsoft.com/office/drawing/2014/main" id="{25F31DBF-46F2-4547-9D5F-542434D8DD97}"/>
              </a:ext>
            </a:extLst>
          </p:cNvPr>
          <p:cNvGraphicFramePr/>
          <p:nvPr/>
        </p:nvGraphicFramePr>
        <p:xfrm>
          <a:off x="381000" y="1290016"/>
          <a:ext cx="3581400" cy="455083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7" name="Chart 6">
            <a:extLst>
              <a:ext uri="{FF2B5EF4-FFF2-40B4-BE49-F238E27FC236}">
                <a16:creationId xmlns:a16="http://schemas.microsoft.com/office/drawing/2014/main" id="{E1AC3E88-08DD-4C06-AAE4-49873C287A7B}"/>
              </a:ext>
            </a:extLst>
          </p:cNvPr>
          <p:cNvGraphicFramePr/>
          <p:nvPr/>
        </p:nvGraphicFramePr>
        <p:xfrm>
          <a:off x="4419600" y="1290016"/>
          <a:ext cx="3962400" cy="455083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282153450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95505D-CB19-486A-896E-DE73CDAD4D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Filings for Drug Offenses by Race</a:t>
            </a:r>
          </a:p>
        </p:txBody>
      </p:sp>
      <p:graphicFrame>
        <p:nvGraphicFramePr>
          <p:cNvPr id="6" name="Content Placeholder 5">
            <a:extLst>
              <a:ext uri="{FF2B5EF4-FFF2-40B4-BE49-F238E27FC236}">
                <a16:creationId xmlns:a16="http://schemas.microsoft.com/office/drawing/2014/main" id="{DA25A52F-1070-4E21-966E-1C9969842AF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80790577"/>
              </p:ext>
            </p:extLst>
          </p:nvPr>
        </p:nvGraphicFramePr>
        <p:xfrm>
          <a:off x="457200" y="1600200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BBAD05B-C52A-405A-9376-A194C81BF2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F4985E-3190-44E0-AA34-FE6980D3F54F}" type="slidenum">
              <a:rPr lang="en-US" smtClean="0"/>
              <a:pPr/>
              <a:t>28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9294515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7F0C5395-CF87-4141-B7A7-EA79A1A014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/>
              <a:t>BSAS FY18/19 Admissions by Race/Ethnicity</a:t>
            </a:r>
          </a:p>
        </p:txBody>
      </p:sp>
      <p:graphicFrame>
        <p:nvGraphicFramePr>
          <p:cNvPr id="7" name="Chart 6">
            <a:extLst>
              <a:ext uri="{FF2B5EF4-FFF2-40B4-BE49-F238E27FC236}">
                <a16:creationId xmlns:a16="http://schemas.microsoft.com/office/drawing/2014/main" id="{5165AB9E-1CB2-4ACE-A139-80F54D6BEBB6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38271245"/>
              </p:ext>
            </p:extLst>
          </p:nvPr>
        </p:nvGraphicFramePr>
        <p:xfrm>
          <a:off x="914400" y="1408929"/>
          <a:ext cx="7391400" cy="3886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2" name="Picture 1">
            <a:extLst>
              <a:ext uri="{FF2B5EF4-FFF2-40B4-BE49-F238E27FC236}">
                <a16:creationId xmlns:a16="http://schemas.microsoft.com/office/drawing/2014/main" id="{055AC9C4-3B10-4AC9-859E-9325BD509285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58236" t="57564" r="18547" b="26819"/>
          <a:stretch/>
        </p:blipFill>
        <p:spPr>
          <a:xfrm>
            <a:off x="228600" y="5638800"/>
            <a:ext cx="5638800" cy="1066800"/>
          </a:xfrm>
          <a:prstGeom prst="rect">
            <a:avLst/>
          </a:prstGeom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9342A4DD-207D-4EE2-9C85-F164B53319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F4985E-3190-44E0-AA34-FE6980D3F54F}" type="slidenum">
              <a:rPr lang="en-US" smtClean="0"/>
              <a:pPr/>
              <a:t>29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923942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93A72B-9FB1-4047-B589-0C79C118AE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dirty="0">
                <a:solidFill>
                  <a:prstClr val="black"/>
                </a:solidFill>
              </a:rPr>
              <a:t>Fall Report: System Trends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F695144-B314-47A5-A3D3-E9D440090B5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2600" b="1" cap="all" dirty="0">
                <a:solidFill>
                  <a:prstClr val="black"/>
                </a:solidFill>
                <a:ea typeface="+mj-ea"/>
                <a:cs typeface="+mj-cs"/>
              </a:rPr>
              <a:t> </a:t>
            </a:r>
            <a:endParaRPr lang="en-US" sz="26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A9B051D-ADEB-4E59-B730-30BEE860A9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F4985E-3190-44E0-AA34-FE6980D3F54F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6752728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b="1" dirty="0"/>
              <a:t>Detention Admissions by Race/Ethnicity</a:t>
            </a:r>
          </a:p>
        </p:txBody>
      </p:sp>
      <p:graphicFrame>
        <p:nvGraphicFramePr>
          <p:cNvPr id="5" name="Chart 4">
            <a:extLst>
              <a:ext uri="{FF2B5EF4-FFF2-40B4-BE49-F238E27FC236}">
                <a16:creationId xmlns:a16="http://schemas.microsoft.com/office/drawing/2014/main" id="{B0149011-6FA9-48AB-B7D3-FFB9A6E95093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104069047"/>
              </p:ext>
            </p:extLst>
          </p:nvPr>
        </p:nvGraphicFramePr>
        <p:xfrm>
          <a:off x="685800" y="1089819"/>
          <a:ext cx="7620000" cy="46783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88294210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b="1" dirty="0"/>
              <a:t>DYS First-Time Commitments </a:t>
            </a:r>
            <a:br>
              <a:rPr lang="en-US" sz="3600" b="1" dirty="0"/>
            </a:br>
            <a:r>
              <a:rPr lang="en-US" sz="3600" b="1" dirty="0"/>
              <a:t>by Race/Ethnicity</a:t>
            </a:r>
          </a:p>
        </p:txBody>
      </p:sp>
      <p:graphicFrame>
        <p:nvGraphicFramePr>
          <p:cNvPr id="5" name="Chart 4">
            <a:extLst>
              <a:ext uri="{FF2B5EF4-FFF2-40B4-BE49-F238E27FC236}">
                <a16:creationId xmlns:a16="http://schemas.microsoft.com/office/drawing/2014/main" id="{41CD10FE-F92F-432D-85BE-1A6E8DE261CC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831562256"/>
              </p:ext>
            </p:extLst>
          </p:nvPr>
        </p:nvGraphicFramePr>
        <p:xfrm>
          <a:off x="685800" y="1417638"/>
          <a:ext cx="8077200" cy="45259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86256006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504553" y="304800"/>
            <a:ext cx="8229600" cy="160020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en-US" sz="3600" b="1" dirty="0"/>
              <a:t>Next Meeting Date</a:t>
            </a:r>
            <a:endParaRPr lang="en-US" sz="3600" b="1" u="sng" dirty="0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2878F65D-695C-46C4-B8C0-D12F8C6572D1}"/>
              </a:ext>
            </a:extLst>
          </p:cNvPr>
          <p:cNvSpPr txBox="1">
            <a:spLocks/>
          </p:cNvSpPr>
          <p:nvPr/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November 15th, 10am – 12pm</a:t>
            </a:r>
            <a:br>
              <a:rPr lang="en-US" dirty="0"/>
            </a:br>
            <a:r>
              <a:rPr lang="en-US" dirty="0"/>
              <a:t>600 Washington, 4</a:t>
            </a:r>
            <a:r>
              <a:rPr lang="en-US" baseline="30000" dirty="0"/>
              <a:t>th</a:t>
            </a:r>
            <a:r>
              <a:rPr lang="en-US" dirty="0"/>
              <a:t> Floor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85135833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2"/>
          <p:cNvSpPr txBox="1">
            <a:spLocks/>
          </p:cNvSpPr>
          <p:nvPr/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br>
              <a:rPr lang="en-US" dirty="0"/>
            </a:br>
            <a:r>
              <a:rPr lang="en-US" dirty="0"/>
              <a:t>	Melissa Threadgill</a:t>
            </a:r>
            <a:br>
              <a:rPr lang="en-US" dirty="0"/>
            </a:br>
            <a:r>
              <a:rPr lang="en-US" dirty="0"/>
              <a:t>	Director of Juvenile Justice Initiatives</a:t>
            </a:r>
            <a:br>
              <a:rPr lang="en-US" dirty="0"/>
            </a:br>
            <a:r>
              <a:rPr lang="en-US" dirty="0"/>
              <a:t>	</a:t>
            </a:r>
            <a:r>
              <a:rPr lang="en-US" dirty="0">
                <a:hlinkClick r:id="rId3"/>
              </a:rPr>
              <a:t>melissa.threadgill@mass.gov</a:t>
            </a:r>
            <a:br>
              <a:rPr lang="en-US" dirty="0"/>
            </a:br>
            <a:r>
              <a:rPr lang="en-US" dirty="0"/>
              <a:t>	617-979-8368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/>
              <a:t>Contact</a:t>
            </a:r>
          </a:p>
        </p:txBody>
      </p:sp>
    </p:spTree>
    <p:extLst>
      <p:ext uri="{BB962C8B-B14F-4D97-AF65-F5344CB8AC3E}">
        <p14:creationId xmlns:p14="http://schemas.microsoft.com/office/powerpoint/2010/main" val="181169156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7F0C5395-CF87-4141-B7A7-EA79A1A014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System Metrics</a:t>
            </a:r>
          </a:p>
        </p:txBody>
      </p:sp>
      <p:graphicFrame>
        <p:nvGraphicFramePr>
          <p:cNvPr id="6" name="Content Placeholder 5">
            <a:extLst>
              <a:ext uri="{FF2B5EF4-FFF2-40B4-BE49-F238E27FC236}">
                <a16:creationId xmlns:a16="http://schemas.microsoft.com/office/drawing/2014/main" id="{0E266D82-01F9-4EEF-8205-26228A1F060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93461591"/>
              </p:ext>
            </p:extLst>
          </p:nvPr>
        </p:nvGraphicFramePr>
        <p:xfrm>
          <a:off x="457200" y="1417638"/>
          <a:ext cx="8229600" cy="47085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6D429378-3095-4CD1-86CC-F8232E19B9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F4985E-3190-44E0-AA34-FE6980D3F54F}" type="slidenum">
              <a:rPr lang="en-US" smtClean="0"/>
              <a:pPr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3775840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2"/>
          <p:cNvSpPr txBox="1">
            <a:spLocks/>
          </p:cNvSpPr>
          <p:nvPr/>
        </p:nvSpPr>
        <p:spPr>
          <a:xfrm>
            <a:off x="457200" y="1143000"/>
            <a:ext cx="8229600" cy="4983163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buNone/>
            </a:pPr>
            <a:endParaRPr lang="en-US" sz="1800" dirty="0"/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/>
              <a:t>Overnight Arrest Admissions</a:t>
            </a:r>
            <a:br>
              <a:rPr lang="en-US" b="1" dirty="0"/>
            </a:br>
            <a:r>
              <a:rPr lang="en-US" b="1" dirty="0"/>
              <a:t> Down 44%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59B6311-A4EB-4566-A201-6919E9D3E141}"/>
              </a:ext>
            </a:extLst>
          </p:cNvPr>
          <p:cNvPicPr/>
          <p:nvPr/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" y="1881981"/>
            <a:ext cx="8153400" cy="35052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3409224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b="1" dirty="0"/>
              <a:t>Applications for Complaint Down 25% from FY18 to FY19</a:t>
            </a:r>
          </a:p>
        </p:txBody>
      </p:sp>
      <p:graphicFrame>
        <p:nvGraphicFramePr>
          <p:cNvPr id="8" name="Chart 7">
            <a:extLst>
              <a:ext uri="{FF2B5EF4-FFF2-40B4-BE49-F238E27FC236}">
                <a16:creationId xmlns:a16="http://schemas.microsoft.com/office/drawing/2014/main" id="{24E1F1C1-74A4-4D79-BF03-48CBE69E102E}"/>
              </a:ext>
            </a:extLst>
          </p:cNvPr>
          <p:cNvGraphicFramePr/>
          <p:nvPr/>
        </p:nvGraphicFramePr>
        <p:xfrm>
          <a:off x="800100" y="1600200"/>
          <a:ext cx="7543800" cy="42973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62663465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000" b="1" dirty="0"/>
              <a:t>Delinquency Filings Down 33% from FY18 to FY19</a:t>
            </a:r>
          </a:p>
        </p:txBody>
      </p:sp>
      <p:graphicFrame>
        <p:nvGraphicFramePr>
          <p:cNvPr id="4" name="Chart 3">
            <a:extLst>
              <a:ext uri="{FF2B5EF4-FFF2-40B4-BE49-F238E27FC236}">
                <a16:creationId xmlns:a16="http://schemas.microsoft.com/office/drawing/2014/main" id="{1A4C5698-4851-4195-B61B-D544C6A4303E}"/>
              </a:ext>
            </a:extLst>
          </p:cNvPr>
          <p:cNvGraphicFramePr/>
          <p:nvPr/>
        </p:nvGraphicFramePr>
        <p:xfrm>
          <a:off x="609600" y="1143000"/>
          <a:ext cx="8077200" cy="4419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53026544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000" b="1" dirty="0"/>
              <a:t>Detention Admissions Down by 28%</a:t>
            </a:r>
          </a:p>
        </p:txBody>
      </p:sp>
      <p:graphicFrame>
        <p:nvGraphicFramePr>
          <p:cNvPr id="5" name="Chart 4">
            <a:extLst>
              <a:ext uri="{FF2B5EF4-FFF2-40B4-BE49-F238E27FC236}">
                <a16:creationId xmlns:a16="http://schemas.microsoft.com/office/drawing/2014/main" id="{E68F73E1-E81E-4CCA-B9B5-E83EFBCCC34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29348044"/>
              </p:ext>
            </p:extLst>
          </p:nvPr>
        </p:nvGraphicFramePr>
        <p:xfrm>
          <a:off x="1371600" y="1397000"/>
          <a:ext cx="6096000" cy="406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85913582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hart 1">
            <a:extLst>
              <a:ext uri="{FF2B5EF4-FFF2-40B4-BE49-F238E27FC236}">
                <a16:creationId xmlns:a16="http://schemas.microsoft.com/office/drawing/2014/main" id="{C68CC43F-C247-4D02-B06C-B2157B48142A}"/>
              </a:ext>
            </a:extLst>
          </p:cNvPr>
          <p:cNvGraphicFramePr/>
          <p:nvPr/>
        </p:nvGraphicFramePr>
        <p:xfrm>
          <a:off x="457200" y="1295400"/>
          <a:ext cx="8229600" cy="46291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Title 1">
            <a:extLst>
              <a:ext uri="{FF2B5EF4-FFF2-40B4-BE49-F238E27FC236}">
                <a16:creationId xmlns:a16="http://schemas.microsoft.com/office/drawing/2014/main" id="{8DED0CE4-300D-4407-A170-9291B2C0C70C}"/>
              </a:ext>
            </a:extLst>
          </p:cNvPr>
          <p:cNvSpPr txBox="1">
            <a:spLocks/>
          </p:cNvSpPr>
          <p:nvPr/>
        </p:nvSpPr>
        <p:spPr>
          <a:xfrm>
            <a:off x="457200" y="274638"/>
            <a:ext cx="8382000" cy="114300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000" b="1" dirty="0"/>
              <a:t>Probation Delinquency-Related Caseload Down 24% from July 2018 to July 2019</a:t>
            </a:r>
          </a:p>
        </p:txBody>
      </p:sp>
    </p:spTree>
    <p:extLst>
      <p:ext uri="{BB962C8B-B14F-4D97-AF65-F5344CB8AC3E}">
        <p14:creationId xmlns:p14="http://schemas.microsoft.com/office/powerpoint/2010/main" val="1694944595"/>
      </p:ext>
    </p:extLst>
  </p:cSld>
  <p:clrMapOvr>
    <a:masterClrMapping/>
  </p:clrMapOvr>
</p:sld>
</file>

<file path=ppt/theme/theme1.xml><?xml version="1.0" encoding="utf-8"?>
<a:theme xmlns:a="http://schemas.openxmlformats.org/drawingml/2006/main" name="Custom Design">
  <a:themeElements>
    <a:clrScheme name="OCA Color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008FBE"/>
      </a:accent1>
      <a:accent2>
        <a:srgbClr val="712177"/>
      </a:accent2>
      <a:accent3>
        <a:srgbClr val="EB002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35041</TotalTime>
  <Words>646</Words>
  <Application>Microsoft Office PowerPoint</Application>
  <PresentationFormat>On-screen Show (4:3)</PresentationFormat>
  <Paragraphs>216</Paragraphs>
  <Slides>33</Slides>
  <Notes>29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33</vt:i4>
      </vt:variant>
    </vt:vector>
  </HeadingPairs>
  <TitlesOfParts>
    <vt:vector size="36" baseType="lpstr">
      <vt:lpstr>Arial</vt:lpstr>
      <vt:lpstr>Calibri</vt:lpstr>
      <vt:lpstr>Custom Design</vt:lpstr>
      <vt:lpstr>Juvenile Justice  Policy and Data Board</vt:lpstr>
      <vt:lpstr>PowerPoint Presentation</vt:lpstr>
      <vt:lpstr>Fall Report: System Trends</vt:lpstr>
      <vt:lpstr>System Metrics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Data on Specific Statutory Changes</vt:lpstr>
      <vt:lpstr>Raising the Lower Age</vt:lpstr>
      <vt:lpstr>First Offense Low-Level Misdemeanors</vt:lpstr>
      <vt:lpstr>School-Based Offenses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Use of Other Community-Based Services</vt:lpstr>
      <vt:lpstr>CRA Court Filings Remain Stable</vt:lpstr>
      <vt:lpstr>CRA Court Filings by Type</vt:lpstr>
      <vt:lpstr>Admissions to BSAS Treatment for Youth 12-17 Down 33%*</vt:lpstr>
      <vt:lpstr>Most BSAS Referrals Come from  Non-Justice System Sources</vt:lpstr>
      <vt:lpstr>Data broken down by race/ethnicity</vt:lpstr>
      <vt:lpstr>PowerPoint Presentation</vt:lpstr>
      <vt:lpstr>PowerPoint Presentation</vt:lpstr>
      <vt:lpstr>Filings for Drug Offenses by Race</vt:lpstr>
      <vt:lpstr>BSAS FY18/19 Admissions by Race/Ethnicity</vt:lpstr>
      <vt:lpstr>PowerPoint Presentation</vt:lpstr>
      <vt:lpstr>PowerPoint Presentation</vt:lpstr>
      <vt:lpstr>PowerPoint Presentation</vt:lpstr>
      <vt:lpstr>PowerPoint Presentation</vt:lpstr>
    </vt:vector>
  </TitlesOfParts>
  <Company>EOHHS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Threadgill, Melissa (OCA)</dc:creator>
  <cp:lastModifiedBy>Threadgill, Melissa (OCA)</cp:lastModifiedBy>
  <cp:revision>186</cp:revision>
  <cp:lastPrinted>2018-12-11T14:22:42Z</cp:lastPrinted>
  <dcterms:created xsi:type="dcterms:W3CDTF">2019-01-22T21:06:10Z</dcterms:created>
  <dcterms:modified xsi:type="dcterms:W3CDTF">2019-10-10T15:56:17Z</dcterms:modified>
</cp:coreProperties>
</file>