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72" r:id="rId2"/>
    <p:sldId id="257" r:id="rId3"/>
    <p:sldId id="267" r:id="rId4"/>
    <p:sldId id="262" r:id="rId5"/>
    <p:sldId id="258" r:id="rId6"/>
    <p:sldId id="263" r:id="rId7"/>
    <p:sldId id="277" r:id="rId8"/>
    <p:sldId id="276" r:id="rId9"/>
    <p:sldId id="278" r:id="rId10"/>
    <p:sldId id="259" r:id="rId11"/>
    <p:sldId id="261" r:id="rId12"/>
    <p:sldId id="264" r:id="rId13"/>
    <p:sldId id="265" r:id="rId14"/>
    <p:sldId id="266" r:id="rId15"/>
    <p:sldId id="275" r:id="rId16"/>
    <p:sldId id="268" r:id="rId17"/>
    <p:sldId id="269" r:id="rId18"/>
    <p:sldId id="270" r:id="rId19"/>
    <p:sldId id="274" r:id="rId20"/>
    <p:sldId id="273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slide" Target="slides/slide20.xml"/>
  <Relationship Id="rId22" Type="http://schemas.openxmlformats.org/officeDocument/2006/relationships/handoutMaster" Target="handoutMasters/handoutMaster1.xml"/>
  <Relationship Id="rId23" Type="http://schemas.openxmlformats.org/officeDocument/2006/relationships/presProps" Target="presProps.xml"/>
  <Relationship Id="rId24" Type="http://schemas.openxmlformats.org/officeDocument/2006/relationships/viewProps" Target="viewProps.xml"/>
  <Relationship Id="rId25" Type="http://schemas.openxmlformats.org/officeDocument/2006/relationships/theme" Target="theme/theme1.xml"/>
  <Relationship Id="rId26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D199C0-E4FA-42B4-BE9B-C02453EF9A1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DF9FB9-DE21-4C04-9909-37913B6D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50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9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95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0466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6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53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8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86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4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6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4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5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9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3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8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1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08903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slideLayout" Target="../slideLayouts/slideLayout15.xml"/>
  <Relationship Id="rId16" Type="http://schemas.openxmlformats.org/officeDocument/2006/relationships/slideLayout" Target="../slideLayouts/slideLayout16.xml"/>
  <Relationship Id="rId17" Type="http://schemas.openxmlformats.org/officeDocument/2006/relationships/slideLayout" Target="../slideLayouts/slideLayout17.xml"/>
  <Relationship Id="rId18" Type="http://schemas.openxmlformats.org/officeDocument/2006/relationships/theme" Target="../theme/theme1.xml"/>
  <Relationship Id="rId19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1FDBD-04A6-489E-8650-73FC5FBE685A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AF11-AA75-4BE1-9515-6B38A5B9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03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3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fhcc-onestop.com/jobseekers/connector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si1.com/"/>
  <Relationship Id="rId3" Type="http://schemas.openxmlformats.org/officeDocument/2006/relationships/hyperlink" TargetMode="External" Target="http://www.roberthalf.com/"/>
  <Relationship Id="rId4" Type="http://schemas.openxmlformats.org/officeDocument/2006/relationships/hyperlink" TargetMode="External" Target="http://www.onlinerecruitersdirectory.com/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business.franklincc.org/list/"/>
  <Relationship Id="rId3" Type="http://schemas.openxmlformats.org/officeDocument/2006/relationships/hyperlink" TargetMode="External" Target="http://businessfinder.masslive.com/"/>
  <Relationship Id="rId4" Type="http://schemas.openxmlformats.org/officeDocument/2006/relationships/hyperlink" TargetMode="External" Target="http://businesswest.com/resource-guide/resource-guide-2015-2016/"/>
  <Relationship Id="rId5" Type="http://schemas.openxmlformats.org/officeDocument/2006/relationships/hyperlink" TargetMode="External" Target="http://www.pvlocalfirst.org/"/>
  <Relationship Id="rId6" Type="http://schemas.openxmlformats.org/officeDocument/2006/relationships/hyperlink" TargetMode="External" Target="http://northampton.chambermaster.com/list/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3.pn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gcflearnfree.org/gmail/2.2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ebizmba.com/articles/job-websites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4.pn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fhcc-onestop.com/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jobquest.detma.org/jobquest/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video" TargetMode="External" Target="https://www.youtube.com/embed/F9TJcgTy9ns"/>
  <Relationship Id="rId2" Type="http://schemas.openxmlformats.org/officeDocument/2006/relationships/slideLayout" Target="../slideLayouts/slideLayout2.xml"/>
  <Relationship Id="rId3" Type="http://schemas.openxmlformats.org/officeDocument/2006/relationships/image" Target="../media/image5.jpe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cis.intocareers.org/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24365"/>
            <a:ext cx="9448800" cy="127275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Job Search </a:t>
            </a:r>
            <a:r>
              <a:rPr lang="en-US" b="1" dirty="0" smtClean="0"/>
              <a:t>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7124"/>
            <a:ext cx="94488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in the Digital Age</a:t>
            </a:r>
            <a:endParaRPr lang="en-US" sz="4000" dirty="0"/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4050632" y="2380818"/>
            <a:ext cx="9144000" cy="2921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 </a:t>
            </a:r>
            <a:endParaRPr lang="en-US" b="1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  <a:p>
            <a:pPr>
              <a:lnSpc>
                <a:spcPct val="50000"/>
              </a:lnSpc>
            </a:pPr>
            <a:endParaRPr lang="en-US" dirty="0" smtClean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endParaRPr lang="en-US" dirty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endParaRPr lang="en-US" dirty="0" smtClean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Workshop Coordinators</a:t>
            </a:r>
            <a:endParaRPr lang="en-US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Sharon Feeney - sfeeney@fhcareers.org</a:t>
            </a: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Andrea Reynolds - areynolds@fhcareers.org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466" y="3638164"/>
            <a:ext cx="3049006" cy="102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9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227" y="764373"/>
            <a:ext cx="9952973" cy="1293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Research your way into the company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3200" dirty="0"/>
              <a:t>Use different </a:t>
            </a:r>
            <a:r>
              <a:rPr lang="en-US" sz="3200" dirty="0" smtClean="0"/>
              <a:t>strategies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networking </a:t>
            </a:r>
            <a:r>
              <a:rPr lang="en-US" sz="2800" dirty="0"/>
              <a:t>still the best job search </a:t>
            </a:r>
            <a:r>
              <a:rPr lang="en-US" sz="2800" dirty="0" smtClean="0"/>
              <a:t>strategy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s</a:t>
            </a:r>
            <a:r>
              <a:rPr lang="en-US" sz="2800" dirty="0" smtClean="0"/>
              <a:t>earch for companies, jobs, and people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applying </a:t>
            </a:r>
            <a:r>
              <a:rPr lang="en-US" sz="2800" dirty="0"/>
              <a:t>online or via </a:t>
            </a:r>
            <a:r>
              <a:rPr lang="en-US" sz="2800" dirty="0" smtClean="0"/>
              <a:t>email </a:t>
            </a:r>
            <a:r>
              <a:rPr lang="en-US" sz="2800" dirty="0"/>
              <a:t>necessary for majority of </a:t>
            </a:r>
            <a:r>
              <a:rPr lang="en-US" sz="2800" dirty="0" smtClean="0"/>
              <a:t>positions</a:t>
            </a:r>
            <a:r>
              <a:rPr lang="en-US" sz="2800" dirty="0"/>
              <a:t> </a:t>
            </a:r>
            <a:r>
              <a:rPr lang="en-US" sz="2800" dirty="0" smtClean="0"/>
              <a:t>– before or after networking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981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Network online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800" dirty="0"/>
              <a:t>Social Media – LinkedIn, </a:t>
            </a:r>
            <a:r>
              <a:rPr lang="en-US" sz="2800" dirty="0" smtClean="0"/>
              <a:t>Facebook, </a:t>
            </a:r>
            <a:r>
              <a:rPr lang="en-US" sz="2800" dirty="0"/>
              <a:t>Twitter 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Connect with people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Research </a:t>
            </a:r>
            <a:r>
              <a:rPr lang="en-US" sz="2800" dirty="0"/>
              <a:t>and/or contact professional </a:t>
            </a:r>
            <a:r>
              <a:rPr lang="en-US" sz="2800" dirty="0" smtClean="0"/>
              <a:t>organizations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Expand your </a:t>
            </a:r>
            <a:r>
              <a:rPr lang="en-US" sz="2800" dirty="0"/>
              <a:t>field to expand your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285" y="789425"/>
            <a:ext cx="10516644" cy="1293028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Hiring Connector </a:t>
            </a:r>
            <a:r>
              <a:rPr lang="en-US" dirty="0" smtClean="0"/>
              <a:t>Program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>
                <a:hlinkClick r:id="rId2"/>
              </a:rPr>
              <a:t>fhcc-onestop.com/jobseekers/connector</a:t>
            </a:r>
            <a:r>
              <a:rPr lang="en-US" sz="27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9360"/>
            <a:ext cx="10820400" cy="4024125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800" dirty="0"/>
              <a:t>Market yourself directly to local employers </a:t>
            </a:r>
          </a:p>
          <a:p>
            <a:pPr lvl="0">
              <a:lnSpc>
                <a:spcPct val="150000"/>
              </a:lnSpc>
            </a:pPr>
            <a:r>
              <a:rPr lang="en-US" sz="2800" dirty="0"/>
              <a:t>Create a job seeker profile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fhcc-onestop.com/jobseekers/connector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staffing agencies</a:t>
            </a:r>
            <a:br>
              <a:rPr lang="en-US" sz="3600" dirty="0"/>
            </a:br>
            <a:r>
              <a:rPr lang="en-US" sz="3600" dirty="0"/>
              <a:t>(temp)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/>
              <a:t>See handout </a:t>
            </a:r>
          </a:p>
          <a:p>
            <a:pPr lvl="0">
              <a:lnSpc>
                <a:spcPct val="150000"/>
              </a:lnSpc>
            </a:pPr>
            <a:r>
              <a:rPr lang="en-US" sz="2800" dirty="0"/>
              <a:t>Your experiences?  </a:t>
            </a:r>
          </a:p>
        </p:txBody>
      </p:sp>
    </p:spTree>
    <p:extLst>
      <p:ext uri="{BB962C8B-B14F-4D97-AF65-F5344CB8AC3E}">
        <p14:creationId xmlns:p14="http://schemas.microsoft.com/office/powerpoint/2010/main" val="36450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Recruiters</a:t>
            </a:r>
            <a:br>
              <a:rPr lang="en-US" sz="3600" dirty="0" smtClean="0"/>
            </a:br>
            <a:r>
              <a:rPr lang="en-US" sz="3600" dirty="0" smtClean="0"/>
              <a:t>(headhunters)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3200" dirty="0"/>
              <a:t>Sites such </a:t>
            </a:r>
            <a:r>
              <a:rPr lang="en-US" sz="3200" dirty="0" smtClean="0"/>
              <a:t>as:  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>
                <a:hlinkClick r:id="rId2"/>
              </a:rPr>
              <a:t>msi1.com</a:t>
            </a:r>
            <a:endParaRPr lang="en-US" sz="3200" dirty="0" smtClean="0"/>
          </a:p>
          <a:p>
            <a:pPr lvl="1">
              <a:lnSpc>
                <a:spcPct val="150000"/>
              </a:lnSpc>
            </a:pPr>
            <a:r>
              <a:rPr lang="en-US" sz="3200" dirty="0" smtClean="0">
                <a:hlinkClick r:id="rId3"/>
              </a:rPr>
              <a:t>roberthalf.com</a:t>
            </a:r>
            <a:endParaRPr lang="en-US" sz="3200" dirty="0" smtClean="0"/>
          </a:p>
          <a:p>
            <a:pPr lvl="1">
              <a:lnSpc>
                <a:spcPct val="150000"/>
              </a:lnSpc>
              <a:spcAft>
                <a:spcPts val="1000"/>
              </a:spcAft>
            </a:pPr>
            <a:r>
              <a:rPr lang="en-US" sz="3200" dirty="0" smtClean="0">
                <a:hlinkClick r:id="rId4"/>
              </a:rPr>
              <a:t>onlinerecruitersdirectory.com</a:t>
            </a:r>
            <a:endParaRPr lang="en-US" sz="3200" dirty="0"/>
          </a:p>
          <a:p>
            <a:pPr lvl="0"/>
            <a:r>
              <a:rPr lang="en-US" sz="2800" dirty="0"/>
              <a:t>Your experiences?  </a:t>
            </a:r>
          </a:p>
        </p:txBody>
      </p:sp>
    </p:spTree>
    <p:extLst>
      <p:ext uri="{BB962C8B-B14F-4D97-AF65-F5344CB8AC3E}">
        <p14:creationId xmlns:p14="http://schemas.microsoft.com/office/powerpoint/2010/main" val="348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Business directories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25" y="2169508"/>
            <a:ext cx="11716011" cy="4024125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business.franklincc.org/list</a:t>
            </a:r>
            <a:r>
              <a:rPr lang="en-US" dirty="0">
                <a:hlinkClick r:id="rId2"/>
              </a:rPr>
              <a:t>/</a:t>
            </a:r>
            <a:r>
              <a:rPr lang="en-US" dirty="0"/>
              <a:t> (Franklin County Chamber of Commerce)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businessfinder.masslive.com</a:t>
            </a:r>
            <a:r>
              <a:rPr lang="en-US" dirty="0">
                <a:hlinkClick r:id="rId3"/>
              </a:rPr>
              <a:t>/</a:t>
            </a:r>
            <a:r>
              <a:rPr lang="en-US" dirty="0"/>
              <a:t> (Massachusetts)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businesswest.com/resource-guide/resource-guide-2015-2016</a:t>
            </a:r>
            <a:r>
              <a:rPr lang="en-US" dirty="0">
                <a:hlinkClick r:id="rId4"/>
              </a:rPr>
              <a:t>/</a:t>
            </a:r>
            <a:r>
              <a:rPr lang="en-US" dirty="0"/>
              <a:t> (Western Mass)</a:t>
            </a:r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pvlocalfirst.org</a:t>
            </a:r>
            <a:r>
              <a:rPr lang="en-US" dirty="0">
                <a:hlinkClick r:id="rId5"/>
              </a:rPr>
              <a:t>/</a:t>
            </a:r>
            <a:r>
              <a:rPr lang="en-US" dirty="0"/>
              <a:t> (Pioneer Valley)</a:t>
            </a:r>
          </a:p>
          <a:p>
            <a:endParaRPr lang="en-US" dirty="0"/>
          </a:p>
          <a:p>
            <a:r>
              <a:rPr lang="en-US" dirty="0" smtClean="0">
                <a:hlinkClick r:id="rId6"/>
              </a:rPr>
              <a:t>northampton.chambermaster.com/list</a:t>
            </a:r>
            <a:r>
              <a:rPr lang="en-US" dirty="0">
                <a:hlinkClick r:id="rId6"/>
              </a:rPr>
              <a:t>/</a:t>
            </a:r>
            <a:r>
              <a:rPr lang="en-US" dirty="0"/>
              <a:t> (Northampton)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485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Online applications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8557"/>
            <a:ext cx="10820400" cy="482379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300" dirty="0"/>
              <a:t>Be prepared. </a:t>
            </a:r>
            <a:r>
              <a:rPr lang="en-US" sz="2300" dirty="0" smtClean="0"/>
              <a:t>Have dates</a:t>
            </a:r>
            <a:r>
              <a:rPr lang="en-US" sz="2300" dirty="0"/>
              <a:t>, names, numbers, user </a:t>
            </a:r>
            <a:r>
              <a:rPr lang="en-US" sz="2300" dirty="0" smtClean="0"/>
              <a:t>name/passwords ready. </a:t>
            </a:r>
            <a:r>
              <a:rPr lang="en-US" sz="2300" dirty="0"/>
              <a:t>Reserve plenty of time. </a:t>
            </a:r>
            <a:endParaRPr lang="en-US" sz="2300" dirty="0" smtClean="0"/>
          </a:p>
          <a:p>
            <a:pPr>
              <a:lnSpc>
                <a:spcPct val="150000"/>
              </a:lnSpc>
            </a:pPr>
            <a:r>
              <a:rPr lang="en-US" sz="2300" dirty="0" smtClean="0"/>
              <a:t>Complete </a:t>
            </a:r>
            <a:r>
              <a:rPr lang="en-US" sz="2300" dirty="0"/>
              <a:t>everything (no “see attached”) </a:t>
            </a:r>
            <a:r>
              <a:rPr lang="en-US" sz="2300" dirty="0" smtClean="0"/>
              <a:t>- be </a:t>
            </a:r>
            <a:r>
              <a:rPr lang="en-US" sz="2300" dirty="0"/>
              <a:t>honest.  Save </a:t>
            </a:r>
            <a:r>
              <a:rPr lang="en-US" sz="2300" dirty="0" smtClean="0"/>
              <a:t>when possible.  </a:t>
            </a:r>
            <a:r>
              <a:rPr lang="en-US" sz="2300" dirty="0" smtClean="0"/>
              <a:t>  </a:t>
            </a:r>
            <a:endParaRPr lang="en-US" sz="2300" dirty="0"/>
          </a:p>
          <a:p>
            <a:pPr lvl="0">
              <a:lnSpc>
                <a:spcPct val="150000"/>
              </a:lnSpc>
            </a:pPr>
            <a:r>
              <a:rPr lang="en-US" sz="2300" dirty="0"/>
              <a:t>Taylor your cover letter and upload it (even if it’s an optional step</a:t>
            </a:r>
            <a:r>
              <a:rPr lang="en-US" sz="2300" dirty="0" smtClean="0"/>
              <a:t>)</a:t>
            </a:r>
            <a:endParaRPr lang="en-US" sz="2300" dirty="0"/>
          </a:p>
          <a:p>
            <a:pPr lvl="0">
              <a:lnSpc>
                <a:spcPct val="150000"/>
              </a:lnSpc>
            </a:pPr>
            <a:r>
              <a:rPr lang="en-US" sz="2300" dirty="0"/>
              <a:t>Pay attention to key words </a:t>
            </a:r>
            <a:r>
              <a:rPr lang="en-US" sz="2300" dirty="0" smtClean="0"/>
              <a:t>for ATS – </a:t>
            </a:r>
            <a:r>
              <a:rPr lang="en-US" sz="2300" dirty="0"/>
              <a:t>use the job </a:t>
            </a:r>
            <a:r>
              <a:rPr lang="en-US" sz="2300" dirty="0" smtClean="0"/>
              <a:t>description </a:t>
            </a:r>
            <a:endParaRPr lang="en-US" sz="2300" dirty="0"/>
          </a:p>
          <a:p>
            <a:pPr lvl="0">
              <a:lnSpc>
                <a:spcPct val="150000"/>
              </a:lnSpc>
            </a:pPr>
            <a:r>
              <a:rPr lang="en-US" sz="2300" dirty="0"/>
              <a:t>Keep resume layout </a:t>
            </a:r>
            <a:r>
              <a:rPr lang="en-US" sz="2300" dirty="0" smtClean="0"/>
              <a:t>simple, </a:t>
            </a:r>
            <a:r>
              <a:rPr lang="en-US" sz="2300" dirty="0"/>
              <a:t>not to confuse </a:t>
            </a:r>
            <a:r>
              <a:rPr lang="en-US" sz="2300" dirty="0" smtClean="0"/>
              <a:t>ATS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10387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Create a job search strategy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800" dirty="0"/>
              <a:t>Create bookmarks for frequently visited websites</a:t>
            </a:r>
          </a:p>
          <a:p>
            <a:pPr lvl="0">
              <a:lnSpc>
                <a:spcPct val="150000"/>
              </a:lnSpc>
            </a:pPr>
            <a:r>
              <a:rPr lang="en-US" sz="2800" dirty="0"/>
              <a:t>Keep a log of applications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/>
              <a:t>Have a good filing </a:t>
            </a:r>
            <a:r>
              <a:rPr lang="en-US" sz="2800" dirty="0" smtClean="0"/>
              <a:t>system</a:t>
            </a:r>
            <a:endParaRPr lang="en-US" sz="2800" dirty="0"/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Record </a:t>
            </a:r>
            <a:r>
              <a:rPr lang="en-US" sz="2800" dirty="0" smtClean="0"/>
              <a:t>follow-up commitments on your </a:t>
            </a:r>
            <a:r>
              <a:rPr lang="en-US" sz="2800" dirty="0" smtClean="0"/>
              <a:t>calendar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93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future is here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800" dirty="0"/>
              <a:t>The future of job </a:t>
            </a:r>
            <a:r>
              <a:rPr lang="en-US" sz="2800" dirty="0" smtClean="0"/>
              <a:t>search is in many phones: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a</a:t>
            </a:r>
            <a:r>
              <a:rPr lang="en-US" sz="2800" dirty="0" smtClean="0"/>
              <a:t>pps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forwarding </a:t>
            </a:r>
            <a:r>
              <a:rPr lang="en-US" sz="2800" dirty="0"/>
              <a:t>your </a:t>
            </a:r>
            <a:r>
              <a:rPr lang="en-US" sz="2800" dirty="0" smtClean="0"/>
              <a:t>resume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connections </a:t>
            </a:r>
            <a:r>
              <a:rPr lang="en-US" sz="2800" dirty="0"/>
              <a:t>to social </a:t>
            </a:r>
            <a:r>
              <a:rPr lang="en-US" sz="2800" dirty="0" smtClean="0"/>
              <a:t>media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convenience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28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549" y="1848873"/>
            <a:ext cx="4997885" cy="402412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What job search strategies will you try next?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488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5304"/>
            <a:ext cx="10820400" cy="4717774"/>
          </a:xfrm>
        </p:spPr>
        <p:txBody>
          <a:bodyPr/>
          <a:lstStyle/>
          <a:p>
            <a:r>
              <a:rPr lang="en-US" sz="2800" dirty="0"/>
              <a:t>Strategies for job searching </a:t>
            </a:r>
            <a:endParaRPr lang="en-US" sz="2800" b="1" dirty="0"/>
          </a:p>
          <a:p>
            <a:r>
              <a:rPr lang="en-US" sz="2800" dirty="0"/>
              <a:t>Specific job searching sites</a:t>
            </a:r>
            <a:endParaRPr lang="en-US" sz="2800" b="1" dirty="0"/>
          </a:p>
          <a:p>
            <a:r>
              <a:rPr lang="en-US" sz="2800" dirty="0"/>
              <a:t>Email</a:t>
            </a:r>
            <a:endParaRPr lang="en-US" sz="2800" b="1" dirty="0"/>
          </a:p>
          <a:p>
            <a:pPr lvl="0"/>
            <a:r>
              <a:rPr lang="en-US" sz="2800" dirty="0" smtClean="0"/>
              <a:t>Confidentiality</a:t>
            </a:r>
            <a:endParaRPr lang="en-US" sz="2800" b="1" dirty="0"/>
          </a:p>
          <a:p>
            <a:pPr lvl="0"/>
            <a:r>
              <a:rPr lang="en-US" sz="2800" dirty="0" smtClean="0"/>
              <a:t>Researching </a:t>
            </a:r>
            <a:r>
              <a:rPr lang="en-US" sz="2800" dirty="0"/>
              <a:t>jobs, companies, and people</a:t>
            </a:r>
            <a:endParaRPr lang="en-US" sz="2800" b="1" dirty="0"/>
          </a:p>
          <a:p>
            <a:r>
              <a:rPr lang="en-US" sz="2800" dirty="0"/>
              <a:t>Networking</a:t>
            </a:r>
            <a:endParaRPr lang="en-US" sz="2800" b="1" dirty="0"/>
          </a:p>
          <a:p>
            <a:pPr lvl="0"/>
            <a:r>
              <a:rPr lang="en-US" sz="2800" dirty="0" smtClean="0"/>
              <a:t>Temp agencies|head hunters </a:t>
            </a:r>
            <a:endParaRPr lang="en-US" sz="2800" b="1" dirty="0"/>
          </a:p>
          <a:p>
            <a:pPr lvl="0"/>
            <a:r>
              <a:rPr lang="en-US" sz="2800" dirty="0" smtClean="0"/>
              <a:t>Online applications &amp; uploading documents </a:t>
            </a:r>
            <a:endParaRPr lang="en-US" sz="2800" b="1" dirty="0"/>
          </a:p>
          <a:p>
            <a:pPr lvl="0"/>
            <a:r>
              <a:rPr lang="en-US" sz="2800" dirty="0"/>
              <a:t>Developing a job </a:t>
            </a:r>
            <a:r>
              <a:rPr lang="en-US" sz="2800" dirty="0" smtClean="0"/>
              <a:t>search strategy 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24365"/>
            <a:ext cx="9448800" cy="127275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Job Search </a:t>
            </a:r>
            <a:r>
              <a:rPr lang="en-US" b="1" dirty="0" smtClean="0"/>
              <a:t>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7124"/>
            <a:ext cx="94488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in the Digital Age</a:t>
            </a:r>
            <a:endParaRPr lang="en-US" sz="4000" dirty="0"/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4050632" y="2380818"/>
            <a:ext cx="9144000" cy="2921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 </a:t>
            </a:r>
            <a:endParaRPr lang="en-US" b="1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  <a:p>
            <a:pPr>
              <a:lnSpc>
                <a:spcPct val="50000"/>
              </a:lnSpc>
            </a:pPr>
            <a:endParaRPr lang="en-US" dirty="0" smtClean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endParaRPr lang="en-US" dirty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endParaRPr lang="en-US" dirty="0" smtClean="0">
              <a:solidFill>
                <a:sysClr val="window" lastClr="FFFFFF"/>
              </a:solidFill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Workshop Coordinators</a:t>
            </a:r>
            <a:endParaRPr lang="en-US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Sharon Feeney - sfeeney@fhcareers.org</a:t>
            </a:r>
          </a:p>
          <a:p>
            <a:pPr>
              <a:lnSpc>
                <a:spcPct val="50000"/>
              </a:lnSpc>
            </a:pPr>
            <a:r>
              <a:rPr lang="en-US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Andrea Reynolds - areynolds@fhcareers.org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466" y="3638164"/>
            <a:ext cx="3049006" cy="102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87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Electronic submissions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 smtClean="0"/>
              <a:t>Directions to create a </a:t>
            </a:r>
            <a:r>
              <a:rPr lang="en-US" sz="2800" dirty="0"/>
              <a:t>Gmail </a:t>
            </a:r>
            <a:r>
              <a:rPr lang="en-US" sz="2800" dirty="0" smtClean="0"/>
              <a:t>Account: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hlinkClick r:id="rId2"/>
              </a:rPr>
              <a:t>gcflearnfree.org/</a:t>
            </a:r>
            <a:r>
              <a:rPr lang="en-US" sz="2400" dirty="0" err="1" smtClean="0">
                <a:hlinkClick r:id="rId2"/>
              </a:rPr>
              <a:t>gmail</a:t>
            </a:r>
            <a:r>
              <a:rPr lang="en-US" sz="2400" dirty="0" smtClean="0">
                <a:hlinkClick r:id="rId2"/>
              </a:rPr>
              <a:t>/2.2</a:t>
            </a:r>
            <a:r>
              <a:rPr lang="en-US" sz="2400" dirty="0" smtClean="0"/>
              <a:t>  </a:t>
            </a:r>
            <a:endParaRPr lang="en-US" sz="2400" dirty="0"/>
          </a:p>
          <a:p>
            <a:pPr lvl="0">
              <a:lnSpc>
                <a:spcPct val="150000"/>
              </a:lnSpc>
            </a:pPr>
            <a:r>
              <a:rPr lang="en-US" sz="2800" dirty="0"/>
              <a:t>Use a professional address such as 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yourname@gmail.com</a:t>
            </a:r>
          </a:p>
          <a:p>
            <a:pPr lvl="0">
              <a:lnSpc>
                <a:spcPct val="150000"/>
              </a:lnSpc>
            </a:pPr>
            <a:r>
              <a:rPr lang="en-US" sz="2800" dirty="0"/>
              <a:t>Consider an </a:t>
            </a:r>
            <a:r>
              <a:rPr lang="en-US" sz="2800" dirty="0" smtClean="0"/>
              <a:t>email </a:t>
            </a:r>
            <a:r>
              <a:rPr lang="en-US" sz="2800" dirty="0"/>
              <a:t>address dedicated to your job </a:t>
            </a:r>
            <a:r>
              <a:rPr lang="en-US" sz="2800" dirty="0" smtClean="0"/>
              <a:t>search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Be comfortable attaching documents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67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Job search engines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n-US" sz="2800" dirty="0"/>
              <a:t>Search top job sites - never pay for this </a:t>
            </a:r>
            <a:r>
              <a:rPr lang="en-US" sz="2800" dirty="0" smtClean="0"/>
              <a:t>service</a:t>
            </a:r>
            <a:endParaRPr lang="en-US" sz="2800" dirty="0"/>
          </a:p>
          <a:p>
            <a:pPr lvl="0">
              <a:lnSpc>
                <a:spcPct val="200000"/>
              </a:lnSpc>
            </a:pPr>
            <a:r>
              <a:rPr lang="en-US" sz="2800" dirty="0" smtClean="0">
                <a:hlinkClick r:id="rId2"/>
              </a:rPr>
              <a:t>ebizmba.com/articles/job-websites</a:t>
            </a:r>
            <a:endParaRPr lang="en-US" sz="2800" dirty="0" smtClean="0"/>
          </a:p>
          <a:p>
            <a:pPr lvl="0">
              <a:lnSpc>
                <a:spcPct val="200000"/>
              </a:lnSpc>
            </a:pPr>
            <a:r>
              <a:rPr lang="en-US" sz="2800" dirty="0" smtClean="0"/>
              <a:t>Consider pros and cons of registering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60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617" y="764373"/>
            <a:ext cx="9266583" cy="1293028"/>
          </a:xfrm>
        </p:spPr>
        <p:txBody>
          <a:bodyPr>
            <a:normAutofit/>
          </a:bodyPr>
          <a:lstStyle/>
          <a:p>
            <a:r>
              <a:rPr lang="en-US" sz="3600" dirty="0"/>
              <a:t>Worried about </a:t>
            </a:r>
            <a:r>
              <a:rPr lang="en-US" sz="3600" dirty="0" smtClean="0"/>
              <a:t>confidentiality</a:t>
            </a:r>
            <a:r>
              <a:rPr lang="en-US" sz="3600" dirty="0"/>
              <a:t>? 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2512612"/>
            <a:ext cx="11045825" cy="4024125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/>
              <a:t>You give up a certain amount of privacy 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Be </a:t>
            </a:r>
            <a:r>
              <a:rPr lang="en-US" sz="2800" dirty="0" smtClean="0"/>
              <a:t>aware - watch for secure websites when sharing info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Register with job search sites – or not</a:t>
            </a:r>
            <a:endParaRPr lang="en-US" sz="2800" dirty="0"/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Google your name/city/state – privacy? 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AutoShape 2" descr="Image result for secure website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://www.n4l.co.nz/wp-content/uploads/2015/06/Blog-image-2-300x17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8" r="438" b="14202"/>
          <a:stretch/>
        </p:blipFill>
        <p:spPr bwMode="auto">
          <a:xfrm>
            <a:off x="8328242" y="1797479"/>
            <a:ext cx="2857500" cy="121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7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favorite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smtClean="0">
                <a:hlinkClick r:id="rId2"/>
              </a:rPr>
              <a:t>fhcc-onestop.com</a:t>
            </a:r>
            <a:r>
              <a:rPr lang="en-US" smtClean="0"/>
              <a:t>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/>
              <a:t>Job </a:t>
            </a:r>
            <a:r>
              <a:rPr lang="en-US" sz="3200" dirty="0" smtClean="0"/>
              <a:t>Seekers’ </a:t>
            </a:r>
            <a:r>
              <a:rPr lang="en-US" sz="3200" dirty="0"/>
              <a:t>menu at the top of the page</a:t>
            </a:r>
          </a:p>
          <a:p>
            <a:pPr lvl="1"/>
            <a:r>
              <a:rPr lang="en-US" sz="2800" dirty="0"/>
              <a:t>MA Job Quest </a:t>
            </a:r>
          </a:p>
          <a:p>
            <a:pPr lvl="1"/>
            <a:r>
              <a:rPr lang="en-US" sz="2800" dirty="0" smtClean="0"/>
              <a:t>TORQ</a:t>
            </a:r>
            <a:endParaRPr lang="en-US" sz="2800" dirty="0"/>
          </a:p>
          <a:p>
            <a:pPr lvl="1"/>
            <a:r>
              <a:rPr lang="en-US" sz="2800" dirty="0" smtClean="0"/>
              <a:t>See </a:t>
            </a:r>
            <a:r>
              <a:rPr lang="en-US" sz="2800" dirty="0"/>
              <a:t>“Internet Job Search Guidelines” handout</a:t>
            </a:r>
          </a:p>
          <a:p>
            <a:pPr lvl="1"/>
            <a:r>
              <a:rPr lang="en-US" sz="2800" dirty="0"/>
              <a:t>Newspapers</a:t>
            </a:r>
          </a:p>
          <a:p>
            <a:pPr lvl="1"/>
            <a:r>
              <a:rPr lang="en-US" sz="2800" dirty="0"/>
              <a:t>Employer websites</a:t>
            </a:r>
          </a:p>
          <a:p>
            <a:pPr lvl="1"/>
            <a:r>
              <a:rPr lang="en-US" sz="2800" dirty="0"/>
              <a:t>Websites by industry</a:t>
            </a:r>
          </a:p>
          <a:p>
            <a:pPr lvl="1"/>
            <a:r>
              <a:rPr lang="en-US" sz="2800" dirty="0"/>
              <a:t>Craigslist </a:t>
            </a:r>
            <a:endParaRPr lang="en-US" sz="2800" dirty="0" smtClean="0"/>
          </a:p>
          <a:p>
            <a:pPr lvl="0"/>
            <a:r>
              <a:rPr lang="en-US" sz="3200" dirty="0"/>
              <a:t>Your favorites?  </a:t>
            </a:r>
          </a:p>
        </p:txBody>
      </p:sp>
    </p:spTree>
    <p:extLst>
      <p:ext uri="{BB962C8B-B14F-4D97-AF65-F5344CB8AC3E}">
        <p14:creationId xmlns:p14="http://schemas.microsoft.com/office/powerpoint/2010/main" val="240482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 </a:t>
            </a:r>
            <a:r>
              <a:rPr lang="en-US" dirty="0" err="1" smtClean="0"/>
              <a:t>JobQuest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sz="3200" dirty="0" smtClean="0"/>
              <a:t>Massachusetts </a:t>
            </a:r>
            <a:r>
              <a:rPr lang="en-US" sz="3200" dirty="0" err="1" smtClean="0"/>
              <a:t>JobQuest</a:t>
            </a:r>
            <a:endParaRPr lang="en-US" sz="3200" dirty="0" smtClean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jobquest.detma.org/</a:t>
            </a:r>
            <a:r>
              <a:rPr lang="en-US" dirty="0" err="1" smtClean="0">
                <a:hlinkClick r:id="rId2"/>
              </a:rPr>
              <a:t>jobquest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4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9TJcgTy9n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0967" y="1039970"/>
            <a:ext cx="9819068" cy="55232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sz="3200" dirty="0" smtClean="0"/>
              <a:t>Mass Career Information Systems</a:t>
            </a:r>
            <a:endParaRPr lang="en-US" sz="3200" dirty="0">
              <a:hlinkClick r:id="rId2"/>
            </a:endParaRP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masscis.intocareers.org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3635</TotalTime>
  <Words>463</Words>
  <Application>Microsoft Office PowerPoint</Application>
  <PresentationFormat>Widescreen</PresentationFormat>
  <Paragraphs>116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Tahoma</vt:lpstr>
      <vt:lpstr>Vapor Trail</vt:lpstr>
      <vt:lpstr>Job Search Strategies</vt:lpstr>
      <vt:lpstr>Introduction</vt:lpstr>
      <vt:lpstr>Electronic submissions</vt:lpstr>
      <vt:lpstr>Job search engines</vt:lpstr>
      <vt:lpstr>Worried about confidentiality?   </vt:lpstr>
      <vt:lpstr>our favorite  fhcc-onestop.com   </vt:lpstr>
      <vt:lpstr>MA JobQuest</vt:lpstr>
      <vt:lpstr>TORQ</vt:lpstr>
      <vt:lpstr>MASS CIS</vt:lpstr>
      <vt:lpstr>Research your way into the company </vt:lpstr>
      <vt:lpstr>Network online</vt:lpstr>
      <vt:lpstr>Hiring Connector Program fhcc-onestop.com/jobseekers/connector  </vt:lpstr>
      <vt:lpstr>staffing agencies (temp)</vt:lpstr>
      <vt:lpstr>Recruiters (headhunters)</vt:lpstr>
      <vt:lpstr>Business directories</vt:lpstr>
      <vt:lpstr>Online applications </vt:lpstr>
      <vt:lpstr>Create a job search strategy</vt:lpstr>
      <vt:lpstr>The future is here</vt:lpstr>
      <vt:lpstr>PowerPoint Presentation</vt:lpstr>
      <vt:lpstr>Job Search Strategies</vt:lpstr>
    </vt:vector>
  </TitlesOfParts>
  <Company>FHCC</Company>
  <LinksUpToDate>false</LinksUpToDate>
  <SharedDoc>false</SharedDoc>
  <HyperlinksChanged>false</HyperlinksChanged>
  <AppVersion>15.0000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2016-03-07T15:17:15Z</dcterms:created>
  <dc:creator>Sharon Feeney</dc:creator>
  <lastModifiedBy>Sharon Feeney</lastModifiedBy>
  <lastPrinted>2016-03-23T17:54:30Z</lastPrinted>
  <dcterms:modified xsi:type="dcterms:W3CDTF">2016-03-24T15:30:02Z</dcterms:modified>
  <revision>49</revision>
  <dc:title>Job Search Strategies</dc:title>
</coreProperties>
</file>