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</p:sldMasterIdLst>
  <p:notesMasterIdLst>
    <p:notesMasterId r:id="rId34"/>
  </p:notesMasterIdLst>
  <p:sldIdLst>
    <p:sldId id="256" r:id="rId5"/>
    <p:sldId id="2145705583" r:id="rId6"/>
    <p:sldId id="2145705641" r:id="rId7"/>
    <p:sldId id="2146847928" r:id="rId8"/>
    <p:sldId id="2146847971" r:id="rId9"/>
    <p:sldId id="2146847914" r:id="rId10"/>
    <p:sldId id="2146847948" r:id="rId11"/>
    <p:sldId id="2146847932" r:id="rId12"/>
    <p:sldId id="2146847973" r:id="rId13"/>
    <p:sldId id="2146847972" r:id="rId14"/>
    <p:sldId id="2145705725" r:id="rId15"/>
    <p:sldId id="2145705746" r:id="rId16"/>
    <p:sldId id="2145705736" r:id="rId17"/>
    <p:sldId id="2145705738" r:id="rId18"/>
    <p:sldId id="2145705737" r:id="rId19"/>
    <p:sldId id="2145705735" r:id="rId20"/>
    <p:sldId id="2146847974" r:id="rId21"/>
    <p:sldId id="2145705724" r:id="rId22"/>
    <p:sldId id="2145705743" r:id="rId23"/>
    <p:sldId id="2145705726" r:id="rId24"/>
    <p:sldId id="2145705744" r:id="rId25"/>
    <p:sldId id="2145705734" r:id="rId26"/>
    <p:sldId id="2145705745" r:id="rId27"/>
    <p:sldId id="2145705720" r:id="rId28"/>
    <p:sldId id="2145705741" r:id="rId29"/>
    <p:sldId id="2145705703" r:id="rId30"/>
    <p:sldId id="2145705702" r:id="rId31"/>
    <p:sldId id="2145705740" r:id="rId32"/>
    <p:sldId id="2146847975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1B9E0C-1823-9ABF-8D52-FAC168531F6B}" name="Delaney, Megan R. (A&amp;F)" initials="DMR(" userId="S::Megan.R.Delaney2@mass.gov::730d6824-8d60-4eb8-89aa-b1380896617a" providerId="AD"/>
  <p188:author id="{9752AE1A-BD6E-C802-793E-6B450C9BDE1C}" name="Stone, Ben (EOHLC)" initials="S(" userId="S::ben.stone@mass.gov::0f424737-e0a8-485e-8b2b-d868465df3b2" providerId="AD"/>
  <p188:author id="{DDF49221-BD9C-7E7D-BD1D-1FED62A37D93}" name="Simao, Conor (A&amp;F)" initials="S(" userId="S::conor.simao@mass.gov::24a3fdc9-76f9-44a5-9eb3-4d4cffee8da6" providerId="AD"/>
  <p188:author id="{02DF5826-D80F-0AD6-7A68-3C181699E5B1}" name="Marceau, Amelia (A&amp;F)" initials="M(" userId="S::amelia.marceau@mass.gov::6c42bb6f-22e3-476b-a51a-b4799ff4565c" providerId="AD"/>
  <p188:author id="{87268935-4B0D-9DCD-E85C-FDE5BA153150}" name="Rooney, Jake (A&amp;F)" initials="R(" userId="S::jake.rooney@mass.gov::0b895a14-7b0d-4122-bdb6-b61f1a8e0c82" providerId="AD"/>
  <p188:author id="{03BF0441-3D68-6BF3-0FE4-8DAB55A9CE1E}" name="Caljouw, John (A&amp;F)" initials="CJ(" userId="S::john.Caljouw@mass.gov::98f79e61-9be3-4869-99d8-e269d906329f" providerId="AD"/>
  <p188:author id="{80AAC445-F916-5087-4AF0-9E650705E59A}" name="Taronas, Laura (A&amp;F)" initials="T(" userId="S::laura.taronas@mass.gov::e61f96bf-22d5-46a2-8cbd-f483af5681fd" providerId="AD"/>
  <p188:author id="{1470584B-79CF-69EE-322C-2705A162878B}" name="Bryant, Benjamin (EOHLC)" initials="BB(" userId="S::Benjamin.Bryant@mass.gov::d9f20d2d-3d0a-4c4c-bc1c-5d95aab57509" providerId="AD"/>
  <p188:author id="{A531355E-2B15-76AA-81D6-FA6682EA9573}" name="Walsh, Matthew (EOHLC)" initials="WM" userId="S::matthew.walsh@mass.gov::6b9d2727-13b7-4fba-bda7-e67533322e9c" providerId="AD"/>
  <p188:author id="{5D0B106C-19C5-C25D-CC22-1F2C9A8B4A47}" name="Rubin, Roberta (EOHLC)" initials="RR" userId="S::roberta.rubin@mass.gov::2cbd6095-3de4-4e08-a541-e182ee3ba991" providerId="AD"/>
  <p188:author id="{755CA26C-E983-2981-90EC-EECEB853650F}" name="McLaughlin, Gina (EOHLC)" initials="M(" userId="S::gina.mclaughlin@mass.gov::34be0a45-b8e4-4c3b-8f50-cef1dc2b6f0b" providerId="AD"/>
  <p188:author id="{7D38A573-056E-60D3-8E60-1F2A5A13B5D1}" name="Sullivan, Dana C. (ANF)" initials="DCS" userId="Sullivan, Dana C. (ANF)" providerId="None"/>
  <p188:author id="{DD852876-9768-2730-E848-51568AB9C37A}" name="Ricciarelli, Julia (A&amp;F)" initials="R(" userId="S::julia.ricciarelli@mass.gov::22b536b9-b675-40a9-b573-19d5593eb837" providerId="AD"/>
  <p188:author id="{C631F979-F338-EDEB-5F1D-2578B91121E3}" name="Attia, Mark (A&amp;F)" initials="A(" userId="S::mark.attia@mass.gov::4aeb8811-86d4-4fe3-aa7a-edc5a4bee0c3" providerId="AD"/>
  <p188:author id="{DD67527A-C5DA-C6BC-AF98-9F9921C092EE}" name="Walsh, Matthew (EOHLC)" initials="WM(" userId="S::Matthew.Walsh@mass.gov::6b9d2727-13b7-4fba-bda7-e67533322e9c" providerId="AD"/>
  <p188:author id="{4CAE6795-1068-CD6B-6BD3-1F72B1FA07A8}" name="Jesse Kanson-Benanav" initials="JK" userId="S::JesseKanson-Benanav@abundanthousingma.onmicrosoft.com::4cf58c7c-58fa-4e69-a99b-62f500f06064" providerId="AD"/>
  <p188:author id="{4E2B4199-C085-8E73-9EF6-9AFD60BEE019}" name="DeHaven, Carter (A&amp;F)" initials="D(" userId="S::carter.dehaven@mass.gov::481c3a8d-9d64-40e7-8e99-d539b562e513" providerId="AD"/>
  <p188:author id="{36AB639B-E166-9380-9F55-3ED993DE57A1}" name="Barrese, Sarah (EOHLC)" initials="SB" userId="S::Sarah.Barrese2@mass.gov::60d0b564-cec7-47ef-b244-e30e0cfbf4b7" providerId="AD"/>
  <p188:author id="{7F64CD9D-A50E-A048-F989-5748E3F4AF09}" name="Kluchman, Chris (EOHLC)" initials="CK" userId="S::Chris.Kluchman@mass.gov::3b2805cf-7dc0-4105-8ee7-e9f9424f61fe" providerId="AD"/>
  <p188:author id="{E928B0A5-0EEB-7C36-140C-297ACD6F18B2}" name="Tierney, Sean (EOHLC)" initials="ST" userId="S::Sean.Tierney@mass.gov::7a98376c-9b3b-40c3-bb0f-571004252cd9" providerId="AD"/>
  <p188:author id="{557D60B5-E313-7BFF-B708-0D087EF5CC2E}" name="Razzaq, Fatima (EOHLC)" initials="R(" userId="S::fatima.razzaq@mass.gov::cde9a7e3-8673-4b79-b8f3-7056c8fe4543" providerId="AD"/>
  <p188:author id="{250876BA-F1AD-14B1-2976-6B6B94EB1832}" name="Coogan, John (A&amp;F)" initials="CJ(" userId="S::John.Coogan2@mass.gov::9ac26b41-245e-4f87-940c-21856b06aa5b" providerId="AD"/>
  <p188:author id="{2EFB27D2-5561-7D95-F0B4-D9E809F4A868}" name="Shupin, Eric (EOHLC)" initials="S(" userId="S::eric.shupin@mass.gov::c0128860-9151-4cc9-aba2-fd00b56a7c93" providerId="AD"/>
  <p188:author id="{37A928D6-7D11-640A-825D-EF51D928CA94}" name="Simao, Conor (A&amp;F)" initials="SC(" userId="S::Conor.Simao@mass.gov::24a3fdc9-76f9-44a5-9eb3-4d4cffee8da6" providerId="AD"/>
  <p188:author id="{44063EDF-C9FF-F029-E99B-05E45AD09F2D}" name="Renkert, Sara (A&amp;F)" initials="R(" userId="S::sara.renkert@mass.gov::bbfca1a2-6040-42c4-9130-046d166ca358" providerId="AD"/>
  <p188:author id="{5B6282E4-328C-95C6-0EEE-93E1EB5BFD61}" name="Connors, Kaitlyn (A&amp;F)" initials="CK(" userId="S::Kaitlyn.Connors@mass.gov::40e30303-1c2c-4e3c-8345-7c82e4704ecd" providerId="AD"/>
  <p188:author id="{318524F4-E8AA-09B8-D395-D4B952D3FB85}" name="Christopher Marino" initials="CM" userId="S::Christopher.Marino@mass.gov::6cf04f02-1305-410e-ba8b-a7e1fa5d7de3" providerId="AD"/>
  <p188:author id="{B9E483F5-1E99-AD31-9F70-1FF1F133CDED}" name="DeHaven, Carter (A&amp;F)" initials="CD" userId="S::Carter.DeHaven@mass.gov::481c3a8d-9d64-40e7-8e99-d539b562e513" providerId="AD"/>
  <p188:author id="{874EF8FB-0CE7-0198-341B-19C8688BAF69}" name="Coogan, John (A&amp;F)" initials="C(" userId="S::john.coogan2@mass.gov::9ac26b41-245e-4f87-940c-21856b06aa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Jihae A. (A&amp;F)" initials="LJA(" lastIdx="1" clrIdx="0">
    <p:extLst>
      <p:ext uri="{19B8F6BF-5375-455C-9EA6-DF929625EA0E}">
        <p15:presenceInfo xmlns:p15="http://schemas.microsoft.com/office/powerpoint/2012/main" userId="S::Jihae.A.Lee@mass.gov::f5d32d7f-c765-4fd4-bae8-c6ceadb603e2" providerId="AD"/>
      </p:ext>
    </p:extLst>
  </p:cmAuthor>
  <p:cmAuthor id="2" name="Attia, Mark (A&amp;F)" initials="A(" lastIdx="1" clrIdx="1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3" name="Amanda Lee" initials="AL" lastIdx="1" clrIdx="2">
    <p:extLst>
      <p:ext uri="{19B8F6BF-5375-455C-9EA6-DF929625EA0E}">
        <p15:presenceInfo xmlns:p15="http://schemas.microsoft.com/office/powerpoint/2012/main" userId="S::Amanda.Lee@Jefferies.com::a687420c-f119-4693-8740-1458f753c6f2" providerId="AD"/>
      </p:ext>
    </p:extLst>
  </p:cmAuthor>
  <p:cmAuthor id="4" name="Simao, Conor (A&amp;F)" initials="SC(" lastIdx="6" clrIdx="3">
    <p:extLst>
      <p:ext uri="{19B8F6BF-5375-455C-9EA6-DF929625EA0E}">
        <p15:presenceInfo xmlns:p15="http://schemas.microsoft.com/office/powerpoint/2012/main" userId="S::Conor.Simao@mass.gov::24a3fdc9-76f9-44a5-9eb3-4d4cffee8da6" providerId="AD"/>
      </p:ext>
    </p:extLst>
  </p:cmAuthor>
  <p:cmAuthor id="5" name="Delaney, Megan R. (A&amp;F)" initials="D(" lastIdx="5" clrIdx="4">
    <p:extLst>
      <p:ext uri="{19B8F6BF-5375-455C-9EA6-DF929625EA0E}">
        <p15:presenceInfo xmlns:p15="http://schemas.microsoft.com/office/powerpoint/2012/main" userId="S::megan.r.delaney2@mass.gov::730d6824-8d60-4eb8-89aa-b1380896617a" providerId="AD"/>
      </p:ext>
    </p:extLst>
  </p:cmAuthor>
  <p:cmAuthor id="6" name="Coogan, John (A&amp;F)" initials="C(" lastIdx="2" clrIdx="5">
    <p:extLst>
      <p:ext uri="{19B8F6BF-5375-455C-9EA6-DF929625EA0E}">
        <p15:presenceInfo xmlns:p15="http://schemas.microsoft.com/office/powerpoint/2012/main" userId="S::john.coogan2@mass.gov::9ac26b41-245e-4f87-940c-21856b06aa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58F"/>
    <a:srgbClr val="388557"/>
    <a:srgbClr val="D2ECDC"/>
    <a:srgbClr val="C6EFCE"/>
    <a:srgbClr val="FFC7CE"/>
    <a:srgbClr val="FFEB9C"/>
    <a:srgbClr val="FFFFCC"/>
    <a:srgbClr val="F2F2F2"/>
    <a:srgbClr val="CCD1DB"/>
    <a:srgbClr val="F6C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2517A-DEC9-7E01-C529-2AD7FB30CC76}" v="14" dt="2025-04-23T14:07:56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80"/>
        <p:guide pos="218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imothy.Reardon2\Downloads\output.tbl_Scenario_3_unit_demand_estimates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UMDI_V2024_H1_2_3_2024.11.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UMDI_V2024_H1_2_3_2024.11.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UMDI_V2024_H1_2_3_2024.11.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output.tbl_Scenario_3_full.crosstab_1_16_2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output.tbl_Scenario_3_full.crosstab_1_16_25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output.tbl_Scenario_3_full.crosstab_1_16_25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output.tbl_Scenario_3_full.crosstab_1_16_25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massgov.sharepoint.com/sites/OCD-TEAMS-HousingAdvisoryCouncil/Shared%20Documents/General/Research%20and%20Data/Projections%20and%20Housing%20Targets/Household_UnitDemand%20Projections/output.tbl_Scenario_3_full.crosstab_1_16_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Components of Anticipated Housing Need,</a:t>
            </a:r>
            <a:br>
              <a:rPr lang="en-US"/>
            </a:br>
            <a:r>
              <a:rPr lang="en-US"/>
              <a:t>2025 - 2035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Additional for-sale units needed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Sheet1!$B$7</c:f>
              <c:numCache>
                <c:formatCode>General</c:formatCode>
                <c:ptCount val="1"/>
                <c:pt idx="0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1-4FC8-92EF-2FB821E7BC45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Additional for-rent units needed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Sheet1!$B$8</c:f>
              <c:numCache>
                <c:formatCode>General</c:formatCode>
                <c:ptCount val="1"/>
                <c:pt idx="0">
                  <c:v>38400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1-4FC8-92EF-2FB821E7BC45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Compensate for Seasonal Conversion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Sheet1!$B$9</c:f>
              <c:numCache>
                <c:formatCode>General</c:formatCode>
                <c:ptCount val="1"/>
                <c:pt idx="0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1-4FC8-92EF-2FB821E7BC45}"/>
            </c:ext>
          </c:extLst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Families in Shelter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Sheet1!$B$10</c:f>
              <c:numCache>
                <c:formatCode>General</c:formatCode>
                <c:ptCount val="1"/>
                <c:pt idx="0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1-4FC8-92EF-2FB821E7BC45}"/>
            </c:ext>
          </c:extLst>
        </c:ser>
        <c:ser>
          <c:idx val="4"/>
          <c:order val="4"/>
          <c:tx>
            <c:strRef>
              <c:f>Sheet1!$A$11</c:f>
              <c:strCache>
                <c:ptCount val="1"/>
                <c:pt idx="0">
                  <c:v>Doubled-up &amp; Overcrowded families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Sheet1!$B$11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61-4FC8-92EF-2FB821E7BC45}"/>
            </c:ext>
          </c:extLst>
        </c:ser>
        <c:ser>
          <c:idx val="5"/>
          <c:order val="5"/>
          <c:tx>
            <c:strRef>
              <c:f>Sheet1!$A$12</c:f>
              <c:strCache>
                <c:ptCount val="1"/>
                <c:pt idx="0">
                  <c:v>Latent demand (non-family)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Sheet1!$B$12</c:f>
              <c:numCache>
                <c:formatCode>General</c:formatCode>
                <c:ptCount val="1"/>
                <c:pt idx="0">
                  <c:v>23000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61-4FC8-92EF-2FB821E7BC45}"/>
            </c:ext>
          </c:extLst>
        </c:ser>
        <c:ser>
          <c:idx val="6"/>
          <c:order val="6"/>
          <c:tx>
            <c:strRef>
              <c:f>Sheet1!$A$13</c:f>
              <c:strCache>
                <c:ptCount val="1"/>
                <c:pt idx="0">
                  <c:v>Net Growth  Households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Sheet1!$B$13</c:f>
              <c:numCache>
                <c:formatCode>General</c:formatCode>
                <c:ptCount val="1"/>
                <c:pt idx="0">
                  <c:v>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61-4FC8-92EF-2FB821E7B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09316624"/>
        <c:axId val="1209317104"/>
      </c:barChart>
      <c:catAx>
        <c:axId val="120931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9317104"/>
        <c:crosses val="autoZero"/>
        <c:auto val="1"/>
        <c:lblAlgn val="ctr"/>
        <c:lblOffset val="100"/>
        <c:noMultiLvlLbl val="0"/>
      </c:catAx>
      <c:valAx>
        <c:axId val="120931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931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70081882547613"/>
          <c:y val="0.22650795963430817"/>
          <c:w val="0.34407152539610819"/>
          <c:h val="0.77193444725096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/>
              <a:t>Massachusetts Population by Age, 2020 - 2035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896537131694729E-2"/>
          <c:y val="8.9870583484756725E-2"/>
          <c:w val="0.89267754042386593"/>
          <c:h val="0.85633454472037152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Age!$O$4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Age!$L$5:$L$22</c:f>
              <c:strCache>
                <c:ptCount val="18"/>
                <c:pt idx="0">
                  <c:v> 0 to 4 </c:v>
                </c:pt>
                <c:pt idx="1">
                  <c:v> 5 to 9 </c:v>
                </c:pt>
                <c:pt idx="2">
                  <c:v> 10 to 14 </c:v>
                </c:pt>
                <c:pt idx="3">
                  <c:v> 15 to 19 </c:v>
                </c:pt>
                <c:pt idx="4">
                  <c:v> 20 to 24 </c:v>
                </c:pt>
                <c:pt idx="5">
                  <c:v> 25 to 29 </c:v>
                </c:pt>
                <c:pt idx="6">
                  <c:v> 30 to 34 </c:v>
                </c:pt>
                <c:pt idx="7">
                  <c:v> 35 to 39 </c:v>
                </c:pt>
                <c:pt idx="8">
                  <c:v> 40 to 44 </c:v>
                </c:pt>
                <c:pt idx="9">
                  <c:v> 45 to 49 </c:v>
                </c:pt>
                <c:pt idx="10">
                  <c:v> 50 to 54 </c:v>
                </c:pt>
                <c:pt idx="11">
                  <c:v> 55 to 59 </c:v>
                </c:pt>
                <c:pt idx="12">
                  <c:v> 60 to 64 </c:v>
                </c:pt>
                <c:pt idx="13">
                  <c:v> 65 to 69 </c:v>
                </c:pt>
                <c:pt idx="14">
                  <c:v> 70 to 74 </c:v>
                </c:pt>
                <c:pt idx="15">
                  <c:v> 75 to 79 </c:v>
                </c:pt>
                <c:pt idx="16">
                  <c:v> 80 to 84 </c:v>
                </c:pt>
                <c:pt idx="17">
                  <c:v> 85 and Over </c:v>
                </c:pt>
              </c:strCache>
            </c:strRef>
          </c:cat>
          <c:val>
            <c:numRef>
              <c:f>Age!$O$5:$O$22</c:f>
              <c:numCache>
                <c:formatCode>_(* #,##0_);_(* \(#,##0\);_(* "-"??_);_(@_)</c:formatCode>
                <c:ptCount val="18"/>
                <c:pt idx="0">
                  <c:v>353964</c:v>
                </c:pt>
                <c:pt idx="1">
                  <c:v>369434.25107032311</c:v>
                </c:pt>
                <c:pt idx="2">
                  <c:v>403467.81546477211</c:v>
                </c:pt>
                <c:pt idx="3">
                  <c:v>452089.20816821966</c:v>
                </c:pt>
                <c:pt idx="4">
                  <c:v>517313.20846415858</c:v>
                </c:pt>
                <c:pt idx="5">
                  <c:v>504463.63776300917</c:v>
                </c:pt>
                <c:pt idx="6">
                  <c:v>495862.87193951732</c:v>
                </c:pt>
                <c:pt idx="7">
                  <c:v>451020.91717992001</c:v>
                </c:pt>
                <c:pt idx="8">
                  <c:v>410370.28646766447</c:v>
                </c:pt>
                <c:pt idx="9">
                  <c:v>421237.43225512403</c:v>
                </c:pt>
                <c:pt idx="10">
                  <c:v>468500.27098136523</c:v>
                </c:pt>
                <c:pt idx="11">
                  <c:v>501056.48100502638</c:v>
                </c:pt>
                <c:pt idx="12">
                  <c:v>470631.86306527437</c:v>
                </c:pt>
                <c:pt idx="13">
                  <c:v>395909.09053985606</c:v>
                </c:pt>
                <c:pt idx="14">
                  <c:v>322464.93201021373</c:v>
                </c:pt>
                <c:pt idx="15">
                  <c:v>216281.52905269995</c:v>
                </c:pt>
                <c:pt idx="16">
                  <c:v>139941.51885434435</c:v>
                </c:pt>
                <c:pt idx="17">
                  <c:v>157328.12281534664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4-470C-B45A-1824793F9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411472"/>
        <c:axId val="122441195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Age!$L$5:$L$22</c15:sqref>
                        </c15:formulaRef>
                      </c:ext>
                    </c:extLst>
                    <c:strCache>
                      <c:ptCount val="18"/>
                      <c:pt idx="0">
                        <c:v> 0 to 4 </c:v>
                      </c:pt>
                      <c:pt idx="1">
                        <c:v> 5 to 9 </c:v>
                      </c:pt>
                      <c:pt idx="2">
                        <c:v> 10 to 14 </c:v>
                      </c:pt>
                      <c:pt idx="3">
                        <c:v> 15 to 19 </c:v>
                      </c:pt>
                      <c:pt idx="4">
                        <c:v> 20 to 24 </c:v>
                      </c:pt>
                      <c:pt idx="5">
                        <c:v> 25 to 29 </c:v>
                      </c:pt>
                      <c:pt idx="6">
                        <c:v> 30 to 34 </c:v>
                      </c:pt>
                      <c:pt idx="7">
                        <c:v> 35 to 39 </c:v>
                      </c:pt>
                      <c:pt idx="8">
                        <c:v> 40 to 44 </c:v>
                      </c:pt>
                      <c:pt idx="9">
                        <c:v> 45 to 49 </c:v>
                      </c:pt>
                      <c:pt idx="10">
                        <c:v> 50 to 54 </c:v>
                      </c:pt>
                      <c:pt idx="11">
                        <c:v> 55 to 59 </c:v>
                      </c:pt>
                      <c:pt idx="12">
                        <c:v> 60 to 64 </c:v>
                      </c:pt>
                      <c:pt idx="13">
                        <c:v> 65 to 69 </c:v>
                      </c:pt>
                      <c:pt idx="14">
                        <c:v> 70 to 74 </c:v>
                      </c:pt>
                      <c:pt idx="15">
                        <c:v> 75 to 79 </c:v>
                      </c:pt>
                      <c:pt idx="16">
                        <c:v> 80 to 84 </c:v>
                      </c:pt>
                      <c:pt idx="17">
                        <c:v> 85 and Over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Age!$N$5:$N$22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8"/>
                      <c:pt idx="0">
                        <c:v>367087</c:v>
                      </c:pt>
                      <c:pt idx="1">
                        <c:v>385687</c:v>
                      </c:pt>
                      <c:pt idx="2">
                        <c:v>405613</c:v>
                      </c:pt>
                      <c:pt idx="3">
                        <c:v>462756</c:v>
                      </c:pt>
                      <c:pt idx="4">
                        <c:v>475668</c:v>
                      </c:pt>
                      <c:pt idx="5">
                        <c:v>441525</c:v>
                      </c:pt>
                      <c:pt idx="6">
                        <c:v>403616</c:v>
                      </c:pt>
                      <c:pt idx="7">
                        <c:v>418195</c:v>
                      </c:pt>
                      <c:pt idx="8">
                        <c:v>468954</c:v>
                      </c:pt>
                      <c:pt idx="9">
                        <c:v>515434</c:v>
                      </c:pt>
                      <c:pt idx="10">
                        <c:v>497001</c:v>
                      </c:pt>
                      <c:pt idx="11">
                        <c:v>432822</c:v>
                      </c:pt>
                      <c:pt idx="12">
                        <c:v>370547</c:v>
                      </c:pt>
                      <c:pt idx="13">
                        <c:v>264459</c:v>
                      </c:pt>
                      <c:pt idx="14">
                        <c:v>192001</c:v>
                      </c:pt>
                      <c:pt idx="15">
                        <c:v>162592</c:v>
                      </c:pt>
                      <c:pt idx="16">
                        <c:v>138473</c:v>
                      </c:pt>
                      <c:pt idx="17">
                        <c:v>145199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FD4-470C-B45A-1824793F9B02}"/>
                  </c:ext>
                </c:extLst>
              </c15:ser>
            </c15:filteredBarSeries>
            <c15:filteredBarSeries>
              <c15:ser>
                <c:idx val="3"/>
                <c:order val="2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Age!$L$5:$L$22</c15:sqref>
                        </c15:formulaRef>
                      </c:ext>
                    </c:extLst>
                    <c:strCache>
                      <c:ptCount val="18"/>
                      <c:pt idx="0">
                        <c:v> 0 to 4 </c:v>
                      </c:pt>
                      <c:pt idx="1">
                        <c:v> 5 to 9 </c:v>
                      </c:pt>
                      <c:pt idx="2">
                        <c:v> 10 to 14 </c:v>
                      </c:pt>
                      <c:pt idx="3">
                        <c:v> 15 to 19 </c:v>
                      </c:pt>
                      <c:pt idx="4">
                        <c:v> 20 to 24 </c:v>
                      </c:pt>
                      <c:pt idx="5">
                        <c:v> 25 to 29 </c:v>
                      </c:pt>
                      <c:pt idx="6">
                        <c:v> 30 to 34 </c:v>
                      </c:pt>
                      <c:pt idx="7">
                        <c:v> 35 to 39 </c:v>
                      </c:pt>
                      <c:pt idx="8">
                        <c:v> 40 to 44 </c:v>
                      </c:pt>
                      <c:pt idx="9">
                        <c:v> 45 to 49 </c:v>
                      </c:pt>
                      <c:pt idx="10">
                        <c:v> 50 to 54 </c:v>
                      </c:pt>
                      <c:pt idx="11">
                        <c:v> 55 to 59 </c:v>
                      </c:pt>
                      <c:pt idx="12">
                        <c:v> 60 to 64 </c:v>
                      </c:pt>
                      <c:pt idx="13">
                        <c:v> 65 to 69 </c:v>
                      </c:pt>
                      <c:pt idx="14">
                        <c:v> 70 to 74 </c:v>
                      </c:pt>
                      <c:pt idx="15">
                        <c:v> 75 to 79 </c:v>
                      </c:pt>
                      <c:pt idx="16">
                        <c:v> 80 to 84 </c:v>
                      </c:pt>
                      <c:pt idx="17">
                        <c:v> 85 and Over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Age!$P$5:$P$22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8"/>
                      <c:pt idx="0">
                        <c:v>332867</c:v>
                      </c:pt>
                      <c:pt idx="1">
                        <c:v>357526</c:v>
                      </c:pt>
                      <c:pt idx="2">
                        <c:v>378834</c:v>
                      </c:pt>
                      <c:pt idx="3">
                        <c:v>413270</c:v>
                      </c:pt>
                      <c:pt idx="4">
                        <c:v>466851</c:v>
                      </c:pt>
                      <c:pt idx="5">
                        <c:v>494332</c:v>
                      </c:pt>
                      <c:pt idx="6">
                        <c:v>502013</c:v>
                      </c:pt>
                      <c:pt idx="7">
                        <c:v>498922</c:v>
                      </c:pt>
                      <c:pt idx="8">
                        <c:v>453464</c:v>
                      </c:pt>
                      <c:pt idx="9">
                        <c:v>409566</c:v>
                      </c:pt>
                      <c:pt idx="10">
                        <c:v>416628</c:v>
                      </c:pt>
                      <c:pt idx="11">
                        <c:v>456269</c:v>
                      </c:pt>
                      <c:pt idx="12">
                        <c:v>479248</c:v>
                      </c:pt>
                      <c:pt idx="13">
                        <c:v>436701</c:v>
                      </c:pt>
                      <c:pt idx="14">
                        <c:v>362580</c:v>
                      </c:pt>
                      <c:pt idx="15">
                        <c:v>285461</c:v>
                      </c:pt>
                      <c:pt idx="16">
                        <c:v>177632</c:v>
                      </c:pt>
                      <c:pt idx="17">
                        <c:v>172032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FD4-470C-B45A-1824793F9B02}"/>
                  </c:ext>
                </c:extLst>
              </c15:ser>
            </c15:filteredBarSeries>
          </c:ext>
        </c:extLst>
      </c:barChart>
      <c:catAx>
        <c:axId val="12244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4411952"/>
        <c:crosses val="autoZero"/>
        <c:auto val="1"/>
        <c:lblAlgn val="ctr"/>
        <c:lblOffset val="100"/>
        <c:noMultiLvlLbl val="0"/>
      </c:catAx>
      <c:valAx>
        <c:axId val="122441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441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790686018637256E-2"/>
          <c:y val="0.12589743589743591"/>
          <c:w val="0.20036465254101579"/>
          <c:h val="8.9614173228346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/>
              <a:t>Massachusetts Population by Age, 2020 - 2035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896537131694729E-2"/>
          <c:y val="8.9870583484756725E-2"/>
          <c:w val="0.89267754042386593"/>
          <c:h val="0.85633454472037152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Age!$O$4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Age!$L$5:$L$22</c:f>
              <c:strCache>
                <c:ptCount val="18"/>
                <c:pt idx="0">
                  <c:v> 0 to 4 </c:v>
                </c:pt>
                <c:pt idx="1">
                  <c:v> 5 to 9 </c:v>
                </c:pt>
                <c:pt idx="2">
                  <c:v> 10 to 14 </c:v>
                </c:pt>
                <c:pt idx="3">
                  <c:v> 15 to 19 </c:v>
                </c:pt>
                <c:pt idx="4">
                  <c:v> 20 to 24 </c:v>
                </c:pt>
                <c:pt idx="5">
                  <c:v> 25 to 29 </c:v>
                </c:pt>
                <c:pt idx="6">
                  <c:v> 30 to 34 </c:v>
                </c:pt>
                <c:pt idx="7">
                  <c:v> 35 to 39 </c:v>
                </c:pt>
                <c:pt idx="8">
                  <c:v> 40 to 44 </c:v>
                </c:pt>
                <c:pt idx="9">
                  <c:v> 45 to 49 </c:v>
                </c:pt>
                <c:pt idx="10">
                  <c:v> 50 to 54 </c:v>
                </c:pt>
                <c:pt idx="11">
                  <c:v> 55 to 59 </c:v>
                </c:pt>
                <c:pt idx="12">
                  <c:v> 60 to 64 </c:v>
                </c:pt>
                <c:pt idx="13">
                  <c:v> 65 to 69 </c:v>
                </c:pt>
                <c:pt idx="14">
                  <c:v> 70 to 74 </c:v>
                </c:pt>
                <c:pt idx="15">
                  <c:v> 75 to 79 </c:v>
                </c:pt>
                <c:pt idx="16">
                  <c:v> 80 to 84 </c:v>
                </c:pt>
                <c:pt idx="17">
                  <c:v> 85 and Over </c:v>
                </c:pt>
              </c:strCache>
            </c:strRef>
          </c:cat>
          <c:val>
            <c:numRef>
              <c:f>Age!$O$5:$O$22</c:f>
              <c:numCache>
                <c:formatCode>_(* #,##0_);_(* \(#,##0\);_(* "-"??_);_(@_)</c:formatCode>
                <c:ptCount val="18"/>
                <c:pt idx="0">
                  <c:v>353964</c:v>
                </c:pt>
                <c:pt idx="1">
                  <c:v>369434.25107032311</c:v>
                </c:pt>
                <c:pt idx="2">
                  <c:v>403467.81546477211</c:v>
                </c:pt>
                <c:pt idx="3">
                  <c:v>452089.20816821966</c:v>
                </c:pt>
                <c:pt idx="4">
                  <c:v>517313.20846415858</c:v>
                </c:pt>
                <c:pt idx="5">
                  <c:v>504463.63776300917</c:v>
                </c:pt>
                <c:pt idx="6">
                  <c:v>495862.87193951732</c:v>
                </c:pt>
                <c:pt idx="7">
                  <c:v>451020.91717992001</c:v>
                </c:pt>
                <c:pt idx="8">
                  <c:v>410370.28646766447</c:v>
                </c:pt>
                <c:pt idx="9">
                  <c:v>421237.43225512403</c:v>
                </c:pt>
                <c:pt idx="10">
                  <c:v>468500.27098136523</c:v>
                </c:pt>
                <c:pt idx="11">
                  <c:v>501056.48100502638</c:v>
                </c:pt>
                <c:pt idx="12">
                  <c:v>470631.86306527437</c:v>
                </c:pt>
                <c:pt idx="13">
                  <c:v>395909.09053985606</c:v>
                </c:pt>
                <c:pt idx="14">
                  <c:v>322464.93201021373</c:v>
                </c:pt>
                <c:pt idx="15">
                  <c:v>216281.52905269995</c:v>
                </c:pt>
                <c:pt idx="16">
                  <c:v>139941.51885434435</c:v>
                </c:pt>
                <c:pt idx="17">
                  <c:v>157328.12281534664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D-488C-B5C1-365B97F71973}"/>
            </c:ext>
          </c:extLst>
        </c:ser>
        <c:ser>
          <c:idx val="4"/>
          <c:order val="3"/>
          <c:tx>
            <c:strRef>
              <c:f>Age!$Q$4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Age!$L$5:$L$22</c:f>
              <c:strCache>
                <c:ptCount val="18"/>
                <c:pt idx="0">
                  <c:v> 0 to 4 </c:v>
                </c:pt>
                <c:pt idx="1">
                  <c:v> 5 to 9 </c:v>
                </c:pt>
                <c:pt idx="2">
                  <c:v> 10 to 14 </c:v>
                </c:pt>
                <c:pt idx="3">
                  <c:v> 15 to 19 </c:v>
                </c:pt>
                <c:pt idx="4">
                  <c:v> 20 to 24 </c:v>
                </c:pt>
                <c:pt idx="5">
                  <c:v> 25 to 29 </c:v>
                </c:pt>
                <c:pt idx="6">
                  <c:v> 30 to 34 </c:v>
                </c:pt>
                <c:pt idx="7">
                  <c:v> 35 to 39 </c:v>
                </c:pt>
                <c:pt idx="8">
                  <c:v> 40 to 44 </c:v>
                </c:pt>
                <c:pt idx="9">
                  <c:v> 45 to 49 </c:v>
                </c:pt>
                <c:pt idx="10">
                  <c:v> 50 to 54 </c:v>
                </c:pt>
                <c:pt idx="11">
                  <c:v> 55 to 59 </c:v>
                </c:pt>
                <c:pt idx="12">
                  <c:v> 60 to 64 </c:v>
                </c:pt>
                <c:pt idx="13">
                  <c:v> 65 to 69 </c:v>
                </c:pt>
                <c:pt idx="14">
                  <c:v> 70 to 74 </c:v>
                </c:pt>
                <c:pt idx="15">
                  <c:v> 75 to 79 </c:v>
                </c:pt>
                <c:pt idx="16">
                  <c:v> 80 to 84 </c:v>
                </c:pt>
                <c:pt idx="17">
                  <c:v> 85 and Over </c:v>
                </c:pt>
              </c:strCache>
            </c:strRef>
          </c:cat>
          <c:val>
            <c:numRef>
              <c:f>Age!$Q$5:$Q$22</c:f>
              <c:numCache>
                <c:formatCode>_(* #,##0_);_(* \(#,##0\);_(* "-"??_);_(@_)</c:formatCode>
                <c:ptCount val="18"/>
                <c:pt idx="0">
                  <c:v>331450</c:v>
                </c:pt>
                <c:pt idx="1">
                  <c:v>346085</c:v>
                </c:pt>
                <c:pt idx="2">
                  <c:v>350366</c:v>
                </c:pt>
                <c:pt idx="3">
                  <c:v>380126</c:v>
                </c:pt>
                <c:pt idx="4">
                  <c:v>429297</c:v>
                </c:pt>
                <c:pt idx="5">
                  <c:v>455933</c:v>
                </c:pt>
                <c:pt idx="6">
                  <c:v>472459</c:v>
                </c:pt>
                <c:pt idx="7">
                  <c:v>492778</c:v>
                </c:pt>
                <c:pt idx="8">
                  <c:v>501815</c:v>
                </c:pt>
                <c:pt idx="9">
                  <c:v>492892</c:v>
                </c:pt>
                <c:pt idx="10">
                  <c:v>447080</c:v>
                </c:pt>
                <c:pt idx="11">
                  <c:v>399747</c:v>
                </c:pt>
                <c:pt idx="12">
                  <c:v>392760</c:v>
                </c:pt>
                <c:pt idx="13">
                  <c:v>405427</c:v>
                </c:pt>
                <c:pt idx="14">
                  <c:v>404356</c:v>
                </c:pt>
                <c:pt idx="15">
                  <c:v>349157</c:v>
                </c:pt>
                <c:pt idx="16">
                  <c:v>255334</c:v>
                </c:pt>
                <c:pt idx="17">
                  <c:v>237911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D-488C-B5C1-365B97F71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411472"/>
        <c:axId val="122441195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Age!$L$5:$L$22</c15:sqref>
                        </c15:formulaRef>
                      </c:ext>
                    </c:extLst>
                    <c:strCache>
                      <c:ptCount val="18"/>
                      <c:pt idx="0">
                        <c:v> 0 to 4 </c:v>
                      </c:pt>
                      <c:pt idx="1">
                        <c:v> 5 to 9 </c:v>
                      </c:pt>
                      <c:pt idx="2">
                        <c:v> 10 to 14 </c:v>
                      </c:pt>
                      <c:pt idx="3">
                        <c:v> 15 to 19 </c:v>
                      </c:pt>
                      <c:pt idx="4">
                        <c:v> 20 to 24 </c:v>
                      </c:pt>
                      <c:pt idx="5">
                        <c:v> 25 to 29 </c:v>
                      </c:pt>
                      <c:pt idx="6">
                        <c:v> 30 to 34 </c:v>
                      </c:pt>
                      <c:pt idx="7">
                        <c:v> 35 to 39 </c:v>
                      </c:pt>
                      <c:pt idx="8">
                        <c:v> 40 to 44 </c:v>
                      </c:pt>
                      <c:pt idx="9">
                        <c:v> 45 to 49 </c:v>
                      </c:pt>
                      <c:pt idx="10">
                        <c:v> 50 to 54 </c:v>
                      </c:pt>
                      <c:pt idx="11">
                        <c:v> 55 to 59 </c:v>
                      </c:pt>
                      <c:pt idx="12">
                        <c:v> 60 to 64 </c:v>
                      </c:pt>
                      <c:pt idx="13">
                        <c:v> 65 to 69 </c:v>
                      </c:pt>
                      <c:pt idx="14">
                        <c:v> 70 to 74 </c:v>
                      </c:pt>
                      <c:pt idx="15">
                        <c:v> 75 to 79 </c:v>
                      </c:pt>
                      <c:pt idx="16">
                        <c:v> 80 to 84 </c:v>
                      </c:pt>
                      <c:pt idx="17">
                        <c:v> 85 and Over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Age!$N$5:$N$22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8"/>
                      <c:pt idx="0">
                        <c:v>367087</c:v>
                      </c:pt>
                      <c:pt idx="1">
                        <c:v>385687</c:v>
                      </c:pt>
                      <c:pt idx="2">
                        <c:v>405613</c:v>
                      </c:pt>
                      <c:pt idx="3">
                        <c:v>462756</c:v>
                      </c:pt>
                      <c:pt idx="4">
                        <c:v>475668</c:v>
                      </c:pt>
                      <c:pt idx="5">
                        <c:v>441525</c:v>
                      </c:pt>
                      <c:pt idx="6">
                        <c:v>403616</c:v>
                      </c:pt>
                      <c:pt idx="7">
                        <c:v>418195</c:v>
                      </c:pt>
                      <c:pt idx="8">
                        <c:v>468954</c:v>
                      </c:pt>
                      <c:pt idx="9">
                        <c:v>515434</c:v>
                      </c:pt>
                      <c:pt idx="10">
                        <c:v>497001</c:v>
                      </c:pt>
                      <c:pt idx="11">
                        <c:v>432822</c:v>
                      </c:pt>
                      <c:pt idx="12">
                        <c:v>370547</c:v>
                      </c:pt>
                      <c:pt idx="13">
                        <c:v>264459</c:v>
                      </c:pt>
                      <c:pt idx="14">
                        <c:v>192001</c:v>
                      </c:pt>
                      <c:pt idx="15">
                        <c:v>162592</c:v>
                      </c:pt>
                      <c:pt idx="16">
                        <c:v>138473</c:v>
                      </c:pt>
                      <c:pt idx="17">
                        <c:v>145199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0CD-488C-B5C1-365B97F71973}"/>
                  </c:ext>
                </c:extLst>
              </c15:ser>
            </c15:filteredBarSeries>
            <c15:filteredBarSeries>
              <c15:ser>
                <c:idx val="3"/>
                <c:order val="2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Age!$L$5:$L$22</c15:sqref>
                        </c15:formulaRef>
                      </c:ext>
                    </c:extLst>
                    <c:strCache>
                      <c:ptCount val="18"/>
                      <c:pt idx="0">
                        <c:v> 0 to 4 </c:v>
                      </c:pt>
                      <c:pt idx="1">
                        <c:v> 5 to 9 </c:v>
                      </c:pt>
                      <c:pt idx="2">
                        <c:v> 10 to 14 </c:v>
                      </c:pt>
                      <c:pt idx="3">
                        <c:v> 15 to 19 </c:v>
                      </c:pt>
                      <c:pt idx="4">
                        <c:v> 20 to 24 </c:v>
                      </c:pt>
                      <c:pt idx="5">
                        <c:v> 25 to 29 </c:v>
                      </c:pt>
                      <c:pt idx="6">
                        <c:v> 30 to 34 </c:v>
                      </c:pt>
                      <c:pt idx="7">
                        <c:v> 35 to 39 </c:v>
                      </c:pt>
                      <c:pt idx="8">
                        <c:v> 40 to 44 </c:v>
                      </c:pt>
                      <c:pt idx="9">
                        <c:v> 45 to 49 </c:v>
                      </c:pt>
                      <c:pt idx="10">
                        <c:v> 50 to 54 </c:v>
                      </c:pt>
                      <c:pt idx="11">
                        <c:v> 55 to 59 </c:v>
                      </c:pt>
                      <c:pt idx="12">
                        <c:v> 60 to 64 </c:v>
                      </c:pt>
                      <c:pt idx="13">
                        <c:v> 65 to 69 </c:v>
                      </c:pt>
                      <c:pt idx="14">
                        <c:v> 70 to 74 </c:v>
                      </c:pt>
                      <c:pt idx="15">
                        <c:v> 75 to 79 </c:v>
                      </c:pt>
                      <c:pt idx="16">
                        <c:v> 80 to 84 </c:v>
                      </c:pt>
                      <c:pt idx="17">
                        <c:v> 85 and Over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Age!$P$5:$P$22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8"/>
                      <c:pt idx="0">
                        <c:v>332867</c:v>
                      </c:pt>
                      <c:pt idx="1">
                        <c:v>357526</c:v>
                      </c:pt>
                      <c:pt idx="2">
                        <c:v>378834</c:v>
                      </c:pt>
                      <c:pt idx="3">
                        <c:v>413270</c:v>
                      </c:pt>
                      <c:pt idx="4">
                        <c:v>466851</c:v>
                      </c:pt>
                      <c:pt idx="5">
                        <c:v>494332</c:v>
                      </c:pt>
                      <c:pt idx="6">
                        <c:v>502013</c:v>
                      </c:pt>
                      <c:pt idx="7">
                        <c:v>498922</c:v>
                      </c:pt>
                      <c:pt idx="8">
                        <c:v>453464</c:v>
                      </c:pt>
                      <c:pt idx="9">
                        <c:v>409566</c:v>
                      </c:pt>
                      <c:pt idx="10">
                        <c:v>416628</c:v>
                      </c:pt>
                      <c:pt idx="11">
                        <c:v>456269</c:v>
                      </c:pt>
                      <c:pt idx="12">
                        <c:v>479248</c:v>
                      </c:pt>
                      <c:pt idx="13">
                        <c:v>436701</c:v>
                      </c:pt>
                      <c:pt idx="14">
                        <c:v>362580</c:v>
                      </c:pt>
                      <c:pt idx="15">
                        <c:v>285461</c:v>
                      </c:pt>
                      <c:pt idx="16">
                        <c:v>177632</c:v>
                      </c:pt>
                      <c:pt idx="17">
                        <c:v>172032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0CD-488C-B5C1-365B97F71973}"/>
                  </c:ext>
                </c:extLst>
              </c15:ser>
            </c15:filteredBarSeries>
          </c:ext>
        </c:extLst>
      </c:barChart>
      <c:catAx>
        <c:axId val="12244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4411952"/>
        <c:crosses val="autoZero"/>
        <c:auto val="1"/>
        <c:lblAlgn val="ctr"/>
        <c:lblOffset val="100"/>
        <c:noMultiLvlLbl val="0"/>
      </c:catAx>
      <c:valAx>
        <c:axId val="122441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441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790686018637256E-2"/>
          <c:y val="0.12589743589743591"/>
          <c:w val="0.20036465254101579"/>
          <c:h val="8.9614173228346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/>
              <a:t>Projected Growth</a:t>
            </a:r>
            <a:r>
              <a:rPr lang="en-US" sz="1800" baseline="0"/>
              <a:t> </a:t>
            </a:r>
            <a:r>
              <a:rPr lang="en-US" sz="1800"/>
              <a:t>of Older Adult</a:t>
            </a:r>
            <a:r>
              <a:rPr lang="en-US" sz="1800" baseline="0"/>
              <a:t> Population</a:t>
            </a:r>
            <a:r>
              <a:rPr lang="en-US" sz="1800"/>
              <a:t> (65+)</a:t>
            </a:r>
            <a:br>
              <a:rPr lang="en-US" sz="1800"/>
            </a:br>
            <a:r>
              <a:rPr lang="en-US" sz="1800"/>
              <a:t>by RPA region, 2020 - 2035</a:t>
            </a:r>
          </a:p>
        </c:rich>
      </c:tx>
      <c:layout>
        <c:manualLayout>
          <c:xMode val="edge"/>
          <c:yMode val="edge"/>
          <c:x val="0.19319000418048607"/>
          <c:y val="3.0194369446413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97333769628085"/>
          <c:y val="0.16376404494382021"/>
          <c:w val="0.82588094952097302"/>
          <c:h val="0.5829826152348933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'RPA65+'!$K$6</c:f>
              <c:strCache>
                <c:ptCount val="1"/>
                <c:pt idx="0">
                  <c:v>2025 - 2035 (H1)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'RPA65+'!$I$7:$I$20</c:f>
              <c:strCache>
                <c:ptCount val="14"/>
                <c:pt idx="0">
                  <c:v>Berkshire</c:v>
                </c:pt>
                <c:pt idx="1">
                  <c:v>Cape Cod</c:v>
                </c:pt>
                <c:pt idx="2">
                  <c:v>Central MA</c:v>
                </c:pt>
                <c:pt idx="3">
                  <c:v>Franklin </c:v>
                </c:pt>
                <c:pt idx="4">
                  <c:v>Greater Boston</c:v>
                </c:pt>
                <c:pt idx="5">
                  <c:v>Montachusett</c:v>
                </c:pt>
                <c:pt idx="6">
                  <c:v>Martha's Vineyard</c:v>
                </c:pt>
                <c:pt idx="7">
                  <c:v>Merrimac Valley</c:v>
                </c:pt>
                <c:pt idx="8">
                  <c:v>Northern Middlesex</c:v>
                </c:pt>
                <c:pt idx="9">
                  <c:v>Nantucket</c:v>
                </c:pt>
                <c:pt idx="10">
                  <c:v>Old Colony</c:v>
                </c:pt>
                <c:pt idx="11">
                  <c:v>Pioneer Valley</c:v>
                </c:pt>
                <c:pt idx="12">
                  <c:v>Southeastern MA</c:v>
                </c:pt>
                <c:pt idx="13">
                  <c:v>Massachusetts</c:v>
                </c:pt>
              </c:strCache>
            </c:strRef>
          </c:cat>
          <c:val>
            <c:numRef>
              <c:f>'RPA65+'!$K$7:$K$20</c:f>
              <c:numCache>
                <c:formatCode>0%</c:formatCode>
                <c:ptCount val="14"/>
                <c:pt idx="0">
                  <c:v>0.15705576019306491</c:v>
                </c:pt>
                <c:pt idx="1">
                  <c:v>0.15568173136167171</c:v>
                </c:pt>
                <c:pt idx="2">
                  <c:v>0.43258145875241238</c:v>
                </c:pt>
                <c:pt idx="3">
                  <c:v>0.27680361853058849</c:v>
                </c:pt>
                <c:pt idx="4">
                  <c:v>0.31774017006164124</c:v>
                </c:pt>
                <c:pt idx="5">
                  <c:v>0.45380160832766747</c:v>
                </c:pt>
                <c:pt idx="6">
                  <c:v>0.25337169573817658</c:v>
                </c:pt>
                <c:pt idx="7">
                  <c:v>0.50261544612514164</c:v>
                </c:pt>
                <c:pt idx="8">
                  <c:v>0.45210115055682026</c:v>
                </c:pt>
                <c:pt idx="9">
                  <c:v>0.49580943978826642</c:v>
                </c:pt>
                <c:pt idx="10">
                  <c:v>0.39745186862967158</c:v>
                </c:pt>
                <c:pt idx="11">
                  <c:v>0.32687057774044254</c:v>
                </c:pt>
                <c:pt idx="12">
                  <c:v>0.3599762212539605</c:v>
                </c:pt>
                <c:pt idx="13">
                  <c:v>0.34114068696912497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1-4E33-A4D6-A26E1E26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30160"/>
        <c:axId val="174527760"/>
      </c:barChart>
      <c:catAx>
        <c:axId val="1745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527760"/>
        <c:crosses val="autoZero"/>
        <c:auto val="1"/>
        <c:lblAlgn val="ctr"/>
        <c:lblOffset val="100"/>
        <c:noMultiLvlLbl val="0"/>
      </c:catAx>
      <c:valAx>
        <c:axId val="17452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in 65+ population</a:t>
                </a:r>
                <a:r>
                  <a:rPr lang="en-US" baseline="0"/>
                  <a:t>, as % of 2020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7874802735402419E-2"/>
              <c:y val="0.20220759975227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53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[output.tbl_Scenario_3_full.crosstab_1_16_25.xlsx]Sheet1!PivotTable6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Older Adult Housheolds </a:t>
            </a:r>
            <a:br>
              <a:rPr lang="en-US"/>
            </a:br>
            <a:r>
              <a:rPr lang="en-US"/>
              <a:t>By age of Householder, 2025 - &amp;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910892388451443"/>
          <c:y val="0.19127669567619837"/>
          <c:w val="0.77028565179352582"/>
          <c:h val="0.69467661279182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Sheet1!$B$28:$B$29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Sheet1!$A$30:$A$35</c:f>
              <c:strCache>
                <c:ptCount val="5"/>
                <c:pt idx="0">
                  <c:v>65-69</c:v>
                </c:pt>
                <c:pt idx="1">
                  <c:v>70-74</c:v>
                </c:pt>
                <c:pt idx="2">
                  <c:v>75-79</c:v>
                </c:pt>
                <c:pt idx="3">
                  <c:v>80-84</c:v>
                </c:pt>
                <c:pt idx="4">
                  <c:v>85 plus</c:v>
                </c:pt>
              </c:strCache>
            </c:strRef>
          </c:cat>
          <c:val>
            <c:numRef>
              <c:f>Sheet1!$B$30:$B$35</c:f>
              <c:numCache>
                <c:formatCode>_(* #,##0_);_(* \(#,##0\);_(* "-"??_);_(@_)</c:formatCode>
                <c:ptCount val="5"/>
                <c:pt idx="0">
                  <c:v>261562.06383579635</c:v>
                </c:pt>
                <c:pt idx="1">
                  <c:v>220168.01433325085</c:v>
                </c:pt>
                <c:pt idx="2">
                  <c:v>173324.0867558959</c:v>
                </c:pt>
                <c:pt idx="3">
                  <c:v>110034.04724598298</c:v>
                </c:pt>
                <c:pt idx="4">
                  <c:v>106458.27115063595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4-4B1F-BC95-7AE5AF79522C}"/>
            </c:ext>
          </c:extLst>
        </c:ser>
        <c:ser>
          <c:idx val="1"/>
          <c:order val="1"/>
          <c:tx>
            <c:strRef>
              <c:f>Sheet1!$C$28:$C$29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Sheet1!$A$30:$A$35</c:f>
              <c:strCache>
                <c:ptCount val="5"/>
                <c:pt idx="0">
                  <c:v>65-69</c:v>
                </c:pt>
                <c:pt idx="1">
                  <c:v>70-74</c:v>
                </c:pt>
                <c:pt idx="2">
                  <c:v>75-79</c:v>
                </c:pt>
                <c:pt idx="3">
                  <c:v>80-84</c:v>
                </c:pt>
                <c:pt idx="4">
                  <c:v>85 plus</c:v>
                </c:pt>
              </c:strCache>
            </c:strRef>
          </c:cat>
          <c:val>
            <c:numRef>
              <c:f>Sheet1!$C$30:$C$35</c:f>
              <c:numCache>
                <c:formatCode>_(* #,##0_);_(* \(#,##0\);_(* "-"??_);_(@_)</c:formatCode>
                <c:ptCount val="5"/>
                <c:pt idx="0">
                  <c:v>243327.02165639802</c:v>
                </c:pt>
                <c:pt idx="1">
                  <c:v>245673.91431514762</c:v>
                </c:pt>
                <c:pt idx="2">
                  <c:v>211889.89911649088</c:v>
                </c:pt>
                <c:pt idx="3">
                  <c:v>158502.04488919998</c:v>
                </c:pt>
                <c:pt idx="4">
                  <c:v>146982.99374719121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4-4B1F-BC95-7AE5AF795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716607"/>
        <c:axId val="746719007"/>
      </c:barChart>
      <c:catAx>
        <c:axId val="7467166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Age of Householder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719007"/>
        <c:crosses val="autoZero"/>
        <c:auto val="1"/>
        <c:lblAlgn val="ctr"/>
        <c:lblOffset val="100"/>
        <c:noMultiLvlLbl val="0"/>
      </c:catAx>
      <c:valAx>
        <c:axId val="74671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Number of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71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131517935258092"/>
          <c:y val="0.19663075010360548"/>
          <c:w val="0.23090704286964134"/>
          <c:h val="0.11063710457245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Older Adult Households, Share of Total</a:t>
            </a:r>
            <a:br>
              <a:rPr lang="en-US"/>
            </a:br>
            <a:r>
              <a:rPr lang="en-US"/>
              <a:t>by Region, 2025  &amp;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70675454049102"/>
          <c:y val="0.15879048866475295"/>
          <c:w val="0.85113819727085649"/>
          <c:h val="0.58687998326244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Sheet1!$L$7:$L$20</c:f>
              <c:strCache>
                <c:ptCount val="14"/>
                <c:pt idx="0">
                  <c:v>Berkshire Co.</c:v>
                </c:pt>
                <c:pt idx="1">
                  <c:v>Cape Cod</c:v>
                </c:pt>
                <c:pt idx="2">
                  <c:v>Central MA</c:v>
                </c:pt>
                <c:pt idx="3">
                  <c:v>Franklin Co.</c:v>
                </c:pt>
                <c:pt idx="4">
                  <c:v>Greater Boston</c:v>
                </c:pt>
                <c:pt idx="5">
                  <c:v>Montachusett</c:v>
                </c:pt>
                <c:pt idx="6">
                  <c:v>Martha's Vineyard</c:v>
                </c:pt>
                <c:pt idx="7">
                  <c:v>Merrimac Valley</c:v>
                </c:pt>
                <c:pt idx="8">
                  <c:v>Northern Middlesex</c:v>
                </c:pt>
                <c:pt idx="9">
                  <c:v>Nantucket</c:v>
                </c:pt>
                <c:pt idx="10">
                  <c:v>Old Colony</c:v>
                </c:pt>
                <c:pt idx="11">
                  <c:v>Pioneer Valley</c:v>
                </c:pt>
                <c:pt idx="12">
                  <c:v>Southeastern MA</c:v>
                </c:pt>
                <c:pt idx="13">
                  <c:v>Massachusetts</c:v>
                </c:pt>
              </c:strCache>
            </c:strRef>
          </c:cat>
          <c:val>
            <c:numRef>
              <c:f>Sheet1!$H$7:$H$20</c:f>
              <c:numCache>
                <c:formatCode>0%</c:formatCode>
                <c:ptCount val="14"/>
                <c:pt idx="0">
                  <c:v>0.39298445287129458</c:v>
                </c:pt>
                <c:pt idx="1">
                  <c:v>0.50104059954507518</c:v>
                </c:pt>
                <c:pt idx="2">
                  <c:v>0.28885529457503611</c:v>
                </c:pt>
                <c:pt idx="3">
                  <c:v>0.39050277468671724</c:v>
                </c:pt>
                <c:pt idx="4">
                  <c:v>0.27914311480884824</c:v>
                </c:pt>
                <c:pt idx="5">
                  <c:v>0.30164875457137436</c:v>
                </c:pt>
                <c:pt idx="6">
                  <c:v>0.45899673473821256</c:v>
                </c:pt>
                <c:pt idx="7">
                  <c:v>0.28896307300346891</c:v>
                </c:pt>
                <c:pt idx="8">
                  <c:v>0.28217994615056113</c:v>
                </c:pt>
                <c:pt idx="9">
                  <c:v>0.30372821713588166</c:v>
                </c:pt>
                <c:pt idx="10">
                  <c:v>0.30940059556951799</c:v>
                </c:pt>
                <c:pt idx="11">
                  <c:v>0.32938074075546692</c:v>
                </c:pt>
                <c:pt idx="12">
                  <c:v>0.31913437480691392</c:v>
                </c:pt>
                <c:pt idx="13">
                  <c:v>0.30288830801203703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5-4D8D-9A01-2342F3E2799F}"/>
            </c:ext>
          </c:extLst>
        </c:ser>
        <c:ser>
          <c:idx val="1"/>
          <c:order val="1"/>
          <c:tx>
            <c:strRef>
              <c:f>Sheet1!$I$6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Sheet1!$L$7:$L$20</c:f>
              <c:strCache>
                <c:ptCount val="14"/>
                <c:pt idx="0">
                  <c:v>Berkshire Co.</c:v>
                </c:pt>
                <c:pt idx="1">
                  <c:v>Cape Cod</c:v>
                </c:pt>
                <c:pt idx="2">
                  <c:v>Central MA</c:v>
                </c:pt>
                <c:pt idx="3">
                  <c:v>Franklin Co.</c:v>
                </c:pt>
                <c:pt idx="4">
                  <c:v>Greater Boston</c:v>
                </c:pt>
                <c:pt idx="5">
                  <c:v>Montachusett</c:v>
                </c:pt>
                <c:pt idx="6">
                  <c:v>Martha's Vineyard</c:v>
                </c:pt>
                <c:pt idx="7">
                  <c:v>Merrimac Valley</c:v>
                </c:pt>
                <c:pt idx="8">
                  <c:v>Northern Middlesex</c:v>
                </c:pt>
                <c:pt idx="9">
                  <c:v>Nantucket</c:v>
                </c:pt>
                <c:pt idx="10">
                  <c:v>Old Colony</c:v>
                </c:pt>
                <c:pt idx="11">
                  <c:v>Pioneer Valley</c:v>
                </c:pt>
                <c:pt idx="12">
                  <c:v>Southeastern MA</c:v>
                </c:pt>
                <c:pt idx="13">
                  <c:v>Massachusetts</c:v>
                </c:pt>
              </c:strCache>
            </c:strRef>
          </c:cat>
          <c:val>
            <c:numRef>
              <c:f>Sheet1!$I$7:$I$20</c:f>
              <c:numCache>
                <c:formatCode>0%</c:formatCode>
                <c:ptCount val="14"/>
                <c:pt idx="0">
                  <c:v>0.41535258923228879</c:v>
                </c:pt>
                <c:pt idx="1">
                  <c:v>0.53716694752013305</c:v>
                </c:pt>
                <c:pt idx="2">
                  <c:v>0.32560569429084563</c:v>
                </c:pt>
                <c:pt idx="3">
                  <c:v>0.42059685507072836</c:v>
                </c:pt>
                <c:pt idx="4">
                  <c:v>0.29960849224150404</c:v>
                </c:pt>
                <c:pt idx="5">
                  <c:v>0.34828850526953165</c:v>
                </c:pt>
                <c:pt idx="6">
                  <c:v>0.47371649564355506</c:v>
                </c:pt>
                <c:pt idx="7">
                  <c:v>0.32166785123679709</c:v>
                </c:pt>
                <c:pt idx="8">
                  <c:v>0.3224371689782623</c:v>
                </c:pt>
                <c:pt idx="9">
                  <c:v>0.32415302023349651</c:v>
                </c:pt>
                <c:pt idx="10">
                  <c:v>0.35150684028150958</c:v>
                </c:pt>
                <c:pt idx="11">
                  <c:v>0.36510971378308343</c:v>
                </c:pt>
                <c:pt idx="12">
                  <c:v>0.3643493193523008</c:v>
                </c:pt>
                <c:pt idx="13">
                  <c:v>0.33122881914175434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5-4D8D-9A01-2342F3E27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302175"/>
        <c:axId val="1166302655"/>
      </c:barChart>
      <c:catAx>
        <c:axId val="1166302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6302655"/>
        <c:crosses val="autoZero"/>
        <c:auto val="1"/>
        <c:lblAlgn val="ctr"/>
        <c:lblOffset val="100"/>
        <c:noMultiLvlLbl val="0"/>
      </c:catAx>
      <c:valAx>
        <c:axId val="116630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households headed by person 65+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6302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90189704448207"/>
          <c:y val="0.20175789545418082"/>
          <c:w val="0.16288720109083368"/>
          <c:h val="5.0936621363461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/>
              <a:t>Projected increase in households &lt;$35,000, by household Type, 2025 - 2035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08522034209526"/>
          <c:y val="0.15547406174168754"/>
          <c:w val="0.83812053909449657"/>
          <c:h val="0.748247826977120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8-4C0C-9448-EAEB5C656F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8-4C0C-9448-EAEB5C656F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E8-4C0C-9448-EAEB5C656F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E8-4C0C-9448-EAEB5C656F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E8-4C0C-9448-EAEB5C656F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3E8-4C0C-9448-EAEB5C656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(2)'!$D$49:$D$51</c:f>
              <c:strCache>
                <c:ptCount val="3"/>
                <c:pt idx="0">
                  <c:v>Multiple Adults, no children</c:v>
                </c:pt>
                <c:pt idx="1">
                  <c:v>Family with child &lt;18</c:v>
                </c:pt>
                <c:pt idx="2">
                  <c:v>Single Person Household</c:v>
                </c:pt>
              </c:strCache>
            </c:strRef>
          </c:cat>
          <c:val>
            <c:numRef>
              <c:f>'Sheet1 (2)'!$E$49:$E$51</c:f>
              <c:numCache>
                <c:formatCode>_(* #,##0_);_(* \(#,##0\);_(* "-"??_);_(@_)</c:formatCode>
                <c:ptCount val="3"/>
                <c:pt idx="0">
                  <c:v>16392.337691390858</c:v>
                </c:pt>
                <c:pt idx="1">
                  <c:v>16322.215850681663</c:v>
                </c:pt>
                <c:pt idx="2">
                  <c:v>50082.892009476374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18-44D5-B322-EB343A45A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7190927"/>
        <c:axId val="377185647"/>
      </c:barChart>
      <c:catAx>
        <c:axId val="377190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185647"/>
        <c:crosses val="autoZero"/>
        <c:auto val="1"/>
        <c:lblAlgn val="ctr"/>
        <c:lblOffset val="100"/>
        <c:noMultiLvlLbl val="0"/>
      </c:catAx>
      <c:valAx>
        <c:axId val="37718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19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/>
              <a:t>Growth in Households with incomes </a:t>
            </a:r>
            <a:br>
              <a:rPr lang="en-US" sz="2400"/>
            </a:br>
            <a:r>
              <a:rPr lang="en-US" sz="2400"/>
              <a:t>under $35,000, by Region, 2025-2035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(2)'!$R$6</c:f>
              <c:strCache>
                <c:ptCount val="1"/>
                <c:pt idx="0">
                  <c:v>chg&lt;35K25-35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(2)'!$P$7:$P$20</c:f>
              <c:strCache>
                <c:ptCount val="14"/>
                <c:pt idx="0">
                  <c:v>Berkshire Co.</c:v>
                </c:pt>
                <c:pt idx="1">
                  <c:v>Cape Cod</c:v>
                </c:pt>
                <c:pt idx="2">
                  <c:v>Central MA</c:v>
                </c:pt>
                <c:pt idx="3">
                  <c:v>Franklin Co.</c:v>
                </c:pt>
                <c:pt idx="4">
                  <c:v>Greater Boston</c:v>
                </c:pt>
                <c:pt idx="5">
                  <c:v>Montachusett</c:v>
                </c:pt>
                <c:pt idx="6">
                  <c:v>Martha's Vineyard</c:v>
                </c:pt>
                <c:pt idx="7">
                  <c:v>Merrimac Valley</c:v>
                </c:pt>
                <c:pt idx="8">
                  <c:v>Northern Middlesex</c:v>
                </c:pt>
                <c:pt idx="9">
                  <c:v>Nantucket</c:v>
                </c:pt>
                <c:pt idx="10">
                  <c:v>Old Colony</c:v>
                </c:pt>
                <c:pt idx="11">
                  <c:v>Pioneer Valley</c:v>
                </c:pt>
                <c:pt idx="12">
                  <c:v>Southeastern MA</c:v>
                </c:pt>
                <c:pt idx="13">
                  <c:v>Massachusetts</c:v>
                </c:pt>
              </c:strCache>
            </c:strRef>
          </c:cat>
          <c:val>
            <c:numRef>
              <c:f>'Sheet1 (2)'!$R$7:$R$20</c:f>
              <c:numCache>
                <c:formatCode>0.0%</c:formatCode>
                <c:ptCount val="14"/>
                <c:pt idx="0">
                  <c:v>3.125002864047155E-2</c:v>
                </c:pt>
                <c:pt idx="1">
                  <c:v>2.6232237254631974E-2</c:v>
                </c:pt>
                <c:pt idx="2">
                  <c:v>0.12959442899087614</c:v>
                </c:pt>
                <c:pt idx="3">
                  <c:v>4.6296077386253742E-2</c:v>
                </c:pt>
                <c:pt idx="4">
                  <c:v>0.13688526627673303</c:v>
                </c:pt>
                <c:pt idx="5">
                  <c:v>0.15524099618674891</c:v>
                </c:pt>
                <c:pt idx="6">
                  <c:v>0.10938928497644551</c:v>
                </c:pt>
                <c:pt idx="7">
                  <c:v>0.21572158264350194</c:v>
                </c:pt>
                <c:pt idx="8">
                  <c:v>0.17250600587591247</c:v>
                </c:pt>
                <c:pt idx="9">
                  <c:v>0.21359871562889965</c:v>
                </c:pt>
                <c:pt idx="10">
                  <c:v>0.1621944067377572</c:v>
                </c:pt>
                <c:pt idx="11">
                  <c:v>0.10517741909169542</c:v>
                </c:pt>
                <c:pt idx="12">
                  <c:v>0.11286091385422803</c:v>
                </c:pt>
                <c:pt idx="13">
                  <c:v>0.12937224964715277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5-4984-8547-9B812DA91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64640"/>
        <c:axId val="38965120"/>
      </c:barChart>
      <c:catAx>
        <c:axId val="3896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965120"/>
        <c:crosses val="autoZero"/>
        <c:auto val="1"/>
        <c:lblAlgn val="ctr"/>
        <c:lblOffset val="100"/>
        <c:noMultiLvlLbl val="0"/>
      </c:catAx>
      <c:valAx>
        <c:axId val="3896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96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Projected Change in Households &lt;$35,000/year</a:t>
            </a:r>
            <a:br>
              <a:rPr lang="en-US"/>
            </a:br>
            <a:r>
              <a:rPr lang="en-US"/>
              <a:t>by Household Type, 2025 - 2035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90031676810192"/>
          <c:y val="0.18262340960624901"/>
          <c:w val="0.80301663622553798"/>
          <c:h val="0.61634389908120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Sheet4!$K$6</c:f>
              <c:strCache>
                <c:ptCount val="1"/>
                <c:pt idx="0">
                  <c:v>Multiple Adults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FF">
                  <a:lumMod val="65000"/>
                </a:srgbClr>
              </a:solidFill>
            </a:ln>
            <a:effectLst/>
          </c:spPr>
          <c:invertIfNegative val="0"/>
          <c:cat>
            <c:strRef>
              <c:f>Sheet4!$J$7:$J$21</c:f>
              <c:strCache>
                <c:ptCount val="15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 plus</c:v>
                </c:pt>
              </c:strCache>
            </c:strRef>
          </c:cat>
          <c:val>
            <c:numRef>
              <c:f>Sheet4!$K$7:$K$21</c:f>
              <c:numCache>
                <c:formatCode>_(* #,##0_);_(* \(#,##0\);_(* "-"??_);_(@_)</c:formatCode>
                <c:ptCount val="15"/>
                <c:pt idx="0">
                  <c:v>432.48100085800024</c:v>
                </c:pt>
                <c:pt idx="1">
                  <c:v>1246.5090943069918</c:v>
                </c:pt>
                <c:pt idx="2">
                  <c:v>439.44824641300147</c:v>
                </c:pt>
                <c:pt idx="3">
                  <c:v>405.59168750399976</c:v>
                </c:pt>
                <c:pt idx="4">
                  <c:v>280.29203431100041</c:v>
                </c:pt>
                <c:pt idx="5">
                  <c:v>1169.8459541450002</c:v>
                </c:pt>
                <c:pt idx="6">
                  <c:v>1611.4048576210007</c:v>
                </c:pt>
                <c:pt idx="7">
                  <c:v>1281.2437344039918</c:v>
                </c:pt>
                <c:pt idx="8">
                  <c:v>-673.35146662600164</c:v>
                </c:pt>
                <c:pt idx="9">
                  <c:v>-1732.3055046140089</c:v>
                </c:pt>
                <c:pt idx="10">
                  <c:v>-20.152302799999234</c:v>
                </c:pt>
                <c:pt idx="11">
                  <c:v>2104.5773886120041</c:v>
                </c:pt>
                <c:pt idx="12">
                  <c:v>2973.7335985909958</c:v>
                </c:pt>
                <c:pt idx="13">
                  <c:v>3802.4464380690042</c:v>
                </c:pt>
                <c:pt idx="14">
                  <c:v>3070.5729305959994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7-411B-8545-9167BBEC734A}"/>
            </c:ext>
          </c:extLst>
        </c:ser>
        <c:ser>
          <c:idx val="1"/>
          <c:order val="1"/>
          <c:tx>
            <c:strRef>
              <c:f>Sheet4!$L$6</c:f>
              <c:strCache>
                <c:ptCount val="1"/>
                <c:pt idx="0">
                  <c:v>Family w/child &lt;18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FFFFFF">
                  <a:lumMod val="65000"/>
                </a:srgbClr>
              </a:solidFill>
            </a:ln>
            <a:effectLst/>
          </c:spPr>
          <c:invertIfNegative val="0"/>
          <c:cat>
            <c:strRef>
              <c:f>Sheet4!$J$7:$J$21</c:f>
              <c:strCache>
                <c:ptCount val="15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 plus</c:v>
                </c:pt>
              </c:strCache>
            </c:strRef>
          </c:cat>
          <c:val>
            <c:numRef>
              <c:f>Sheet4!$L$7:$L$21</c:f>
              <c:numCache>
                <c:formatCode>_(* #,##0_);_(* \(#,##0\);_(* "-"??_);_(@_)</c:formatCode>
                <c:ptCount val="15"/>
                <c:pt idx="0">
                  <c:v>400.52983161999998</c:v>
                </c:pt>
                <c:pt idx="1">
                  <c:v>739.86103512900127</c:v>
                </c:pt>
                <c:pt idx="2">
                  <c:v>1528.014739041997</c:v>
                </c:pt>
                <c:pt idx="3">
                  <c:v>2112.3450109899823</c:v>
                </c:pt>
                <c:pt idx="4">
                  <c:v>2853.808250029997</c:v>
                </c:pt>
                <c:pt idx="5">
                  <c:v>3610.3963384699855</c:v>
                </c:pt>
                <c:pt idx="6">
                  <c:v>3357.31785859099</c:v>
                </c:pt>
                <c:pt idx="7">
                  <c:v>1212.6479515510109</c:v>
                </c:pt>
                <c:pt idx="8">
                  <c:v>135.10638775100188</c:v>
                </c:pt>
                <c:pt idx="9">
                  <c:v>-129.64335609100044</c:v>
                </c:pt>
                <c:pt idx="10">
                  <c:v>-15.687481623999929</c:v>
                </c:pt>
                <c:pt idx="11">
                  <c:v>82.833301894999295</c:v>
                </c:pt>
                <c:pt idx="12">
                  <c:v>78.626671141000031</c:v>
                </c:pt>
                <c:pt idx="13">
                  <c:v>193.31251047699999</c:v>
                </c:pt>
                <c:pt idx="14">
                  <c:v>162.74680171000003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7-411B-8545-9167BBEC734A}"/>
            </c:ext>
          </c:extLst>
        </c:ser>
        <c:ser>
          <c:idx val="2"/>
          <c:order val="2"/>
          <c:tx>
            <c:strRef>
              <c:f>Sheet4!$M$6</c:f>
              <c:strCache>
                <c:ptCount val="1"/>
                <c:pt idx="0">
                  <c:v>Living Alone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FF">
                  <a:lumMod val="65000"/>
                </a:srgbClr>
              </a:solidFill>
            </a:ln>
            <a:effectLst/>
          </c:spPr>
          <c:invertIfNegative val="0"/>
          <c:cat>
            <c:strRef>
              <c:f>Sheet4!$J$7:$J$21</c:f>
              <c:strCache>
                <c:ptCount val="15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 plus</c:v>
                </c:pt>
              </c:strCache>
            </c:strRef>
          </c:cat>
          <c:val>
            <c:numRef>
              <c:f>Sheet4!$M$7:$M$21</c:f>
              <c:numCache>
                <c:formatCode>_(* #,##0_);_(* \(#,##0\);_(* "-"??_);_(@_)</c:formatCode>
                <c:ptCount val="15"/>
                <c:pt idx="0">
                  <c:v>216.65409086099999</c:v>
                </c:pt>
                <c:pt idx="1">
                  <c:v>2610.350383742998</c:v>
                </c:pt>
                <c:pt idx="2">
                  <c:v>1054.3837699300002</c:v>
                </c:pt>
                <c:pt idx="3">
                  <c:v>-30.631698758001221</c:v>
                </c:pt>
                <c:pt idx="4">
                  <c:v>1106.4175987550007</c:v>
                </c:pt>
                <c:pt idx="5">
                  <c:v>4123.4555095080032</c:v>
                </c:pt>
                <c:pt idx="6">
                  <c:v>2871.6434273809991</c:v>
                </c:pt>
                <c:pt idx="7">
                  <c:v>1409.5539425180032</c:v>
                </c:pt>
                <c:pt idx="8">
                  <c:v>-3745.2384319459925</c:v>
                </c:pt>
                <c:pt idx="9">
                  <c:v>-7402.1960456979941</c:v>
                </c:pt>
                <c:pt idx="10">
                  <c:v>-3416.2681107389944</c:v>
                </c:pt>
                <c:pt idx="11">
                  <c:v>5646.3216804259864</c:v>
                </c:pt>
                <c:pt idx="12">
                  <c:v>10869.219015492999</c:v>
                </c:pt>
                <c:pt idx="13">
                  <c:v>16835.899735026993</c:v>
                </c:pt>
                <c:pt idx="14">
                  <c:v>17933.327142976006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97-411B-8545-9167BBEC7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222416"/>
        <c:axId val="454229136"/>
      </c:barChart>
      <c:catAx>
        <c:axId val="454222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Age of Householder</a:t>
                </a:r>
              </a:p>
            </c:rich>
          </c:tx>
          <c:layout>
            <c:manualLayout>
              <c:xMode val="edge"/>
              <c:yMode val="edge"/>
              <c:x val="0.37983528979705083"/>
              <c:y val="0.940561813181065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4229136"/>
        <c:crosses val="autoZero"/>
        <c:auto val="1"/>
        <c:lblAlgn val="ctr"/>
        <c:lblOffset val="100"/>
        <c:noMultiLvlLbl val="0"/>
      </c:catAx>
      <c:valAx>
        <c:axId val="45422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in Households, 2025 - 2035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1696761459170993E-2"/>
              <c:y val="0.133350116315389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42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1284312467006"/>
          <c:y val="0.18625960847588427"/>
          <c:w val="0.73332086139280106"/>
          <c:h val="6.2578093530803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21FA5-6576-4BCB-801D-480C1B29775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5E77B8E8-7A7C-4BC9-BEDA-989F446E5B00}">
      <dgm:prSet phldrT="[Text]"/>
      <dgm:spPr/>
      <dgm:t>
        <a:bodyPr/>
        <a:lstStyle/>
        <a:p>
          <a:r>
            <a:rPr lang="en-US"/>
            <a:t>Senior Households</a:t>
          </a:r>
        </a:p>
      </dgm:t>
    </dgm:pt>
    <dgm:pt modelId="{D6FC0488-3A82-4163-B5EA-7243BCCF9112}" type="parTrans" cxnId="{B8CAC51E-3A5D-4B82-85FF-A6B5F8CADC1D}">
      <dgm:prSet/>
      <dgm:spPr/>
      <dgm:t>
        <a:bodyPr/>
        <a:lstStyle/>
        <a:p>
          <a:endParaRPr lang="en-US"/>
        </a:p>
      </dgm:t>
    </dgm:pt>
    <dgm:pt modelId="{9AEDABEC-185A-4864-8903-273F39DE1EA6}" type="sibTrans" cxnId="{B8CAC51E-3A5D-4B82-85FF-A6B5F8CADC1D}">
      <dgm:prSet/>
      <dgm:spPr/>
      <dgm:t>
        <a:bodyPr/>
        <a:lstStyle/>
        <a:p>
          <a:endParaRPr lang="en-US"/>
        </a:p>
      </dgm:t>
    </dgm:pt>
    <dgm:pt modelId="{47F548BD-A7B8-4817-95DA-146F71A76250}">
      <dgm:prSet phldrT="[Text]"/>
      <dgm:spPr/>
      <dgm:t>
        <a:bodyPr/>
        <a:lstStyle/>
        <a:p>
          <a:r>
            <a:rPr lang="en-US"/>
            <a:t>Extremely Low Income Households</a:t>
          </a:r>
        </a:p>
      </dgm:t>
    </dgm:pt>
    <dgm:pt modelId="{0C72E7AE-3BF7-48B8-9E1E-4E30DFD2366C}" type="parTrans" cxnId="{3DB1EA56-CCBC-46BC-94CB-69796C90CE8F}">
      <dgm:prSet/>
      <dgm:spPr/>
      <dgm:t>
        <a:bodyPr/>
        <a:lstStyle/>
        <a:p>
          <a:endParaRPr lang="en-US"/>
        </a:p>
      </dgm:t>
    </dgm:pt>
    <dgm:pt modelId="{5362D20E-9F4C-4D4E-B957-705A480DF5EA}" type="sibTrans" cxnId="{3DB1EA56-CCBC-46BC-94CB-69796C90CE8F}">
      <dgm:prSet/>
      <dgm:spPr/>
      <dgm:t>
        <a:bodyPr/>
        <a:lstStyle/>
        <a:p>
          <a:endParaRPr lang="en-US"/>
        </a:p>
      </dgm:t>
    </dgm:pt>
    <dgm:pt modelId="{295C453B-817D-48A9-BF92-FE64175BA237}">
      <dgm:prSet phldrT="[Text]"/>
      <dgm:spPr/>
      <dgm:t>
        <a:bodyPr/>
        <a:lstStyle/>
        <a:p>
          <a:r>
            <a:rPr lang="en-US"/>
            <a:t>Households that need accessible housing</a:t>
          </a:r>
        </a:p>
      </dgm:t>
    </dgm:pt>
    <dgm:pt modelId="{B467DA18-96EC-4334-958C-C190DE4B0A6E}" type="parTrans" cxnId="{DBDD6A4A-C004-4BAC-9843-35D5010509DC}">
      <dgm:prSet/>
      <dgm:spPr/>
      <dgm:t>
        <a:bodyPr/>
        <a:lstStyle/>
        <a:p>
          <a:endParaRPr lang="en-US"/>
        </a:p>
      </dgm:t>
    </dgm:pt>
    <dgm:pt modelId="{1167D6B1-ECB1-4071-9CEB-11F2D5F892E2}" type="sibTrans" cxnId="{DBDD6A4A-C004-4BAC-9843-35D5010509DC}">
      <dgm:prSet/>
      <dgm:spPr/>
      <dgm:t>
        <a:bodyPr/>
        <a:lstStyle/>
        <a:p>
          <a:endParaRPr lang="en-US"/>
        </a:p>
      </dgm:t>
    </dgm:pt>
    <dgm:pt modelId="{45BF0864-4A43-4E06-B742-B92685AFC592}" type="pres">
      <dgm:prSet presAssocID="{BBF21FA5-6576-4BCB-801D-480C1B297755}" presName="Name0" presStyleCnt="0">
        <dgm:presLayoutVars>
          <dgm:chMax val="7"/>
          <dgm:dir/>
          <dgm:resizeHandles val="exact"/>
        </dgm:presLayoutVars>
      </dgm:prSet>
      <dgm:spPr/>
    </dgm:pt>
    <dgm:pt modelId="{79A62C64-8017-4725-8676-2FCC259A4CAD}" type="pres">
      <dgm:prSet presAssocID="{BBF21FA5-6576-4BCB-801D-480C1B297755}" presName="ellipse1" presStyleLbl="vennNode1" presStyleIdx="0" presStyleCnt="3" custLinFactNeighborX="5871" custLinFactNeighborY="5662">
        <dgm:presLayoutVars>
          <dgm:bulletEnabled val="1"/>
        </dgm:presLayoutVars>
      </dgm:prSet>
      <dgm:spPr/>
    </dgm:pt>
    <dgm:pt modelId="{737FDDC0-25F4-419A-9558-BD7A3D4F1432}" type="pres">
      <dgm:prSet presAssocID="{BBF21FA5-6576-4BCB-801D-480C1B297755}" presName="ellipse2" presStyleLbl="vennNode1" presStyleIdx="1" presStyleCnt="3">
        <dgm:presLayoutVars>
          <dgm:bulletEnabled val="1"/>
        </dgm:presLayoutVars>
      </dgm:prSet>
      <dgm:spPr/>
    </dgm:pt>
    <dgm:pt modelId="{3AB7D760-B069-4ACC-A20F-983B6B327BE2}" type="pres">
      <dgm:prSet presAssocID="{BBF21FA5-6576-4BCB-801D-480C1B297755}" presName="ellipse3" presStyleLbl="vennNode1" presStyleIdx="2" presStyleCnt="3" custLinFactNeighborX="-19632" custLinFactNeighborY="896">
        <dgm:presLayoutVars>
          <dgm:bulletEnabled val="1"/>
        </dgm:presLayoutVars>
      </dgm:prSet>
      <dgm:spPr/>
    </dgm:pt>
  </dgm:ptLst>
  <dgm:cxnLst>
    <dgm:cxn modelId="{B8CAC51E-3A5D-4B82-85FF-A6B5F8CADC1D}" srcId="{BBF21FA5-6576-4BCB-801D-480C1B297755}" destId="{5E77B8E8-7A7C-4BC9-BEDA-989F446E5B00}" srcOrd="0" destOrd="0" parTransId="{D6FC0488-3A82-4163-B5EA-7243BCCF9112}" sibTransId="{9AEDABEC-185A-4864-8903-273F39DE1EA6}"/>
    <dgm:cxn modelId="{DBDD6A4A-C004-4BAC-9843-35D5010509DC}" srcId="{BBF21FA5-6576-4BCB-801D-480C1B297755}" destId="{295C453B-817D-48A9-BF92-FE64175BA237}" srcOrd="2" destOrd="0" parTransId="{B467DA18-96EC-4334-958C-C190DE4B0A6E}" sibTransId="{1167D6B1-ECB1-4071-9CEB-11F2D5F892E2}"/>
    <dgm:cxn modelId="{3DB1EA56-CCBC-46BC-94CB-69796C90CE8F}" srcId="{BBF21FA5-6576-4BCB-801D-480C1B297755}" destId="{47F548BD-A7B8-4817-95DA-146F71A76250}" srcOrd="1" destOrd="0" parTransId="{0C72E7AE-3BF7-48B8-9E1E-4E30DFD2366C}" sibTransId="{5362D20E-9F4C-4D4E-B957-705A480DF5EA}"/>
    <dgm:cxn modelId="{8A2AC28B-71DB-4253-8D3C-518037B3D393}" type="presOf" srcId="{47F548BD-A7B8-4817-95DA-146F71A76250}" destId="{737FDDC0-25F4-419A-9558-BD7A3D4F1432}" srcOrd="0" destOrd="0" presId="urn:microsoft.com/office/officeart/2005/8/layout/rings+Icon"/>
    <dgm:cxn modelId="{745AC0A7-B42A-48D7-8788-4FE918A67CC9}" type="presOf" srcId="{BBF21FA5-6576-4BCB-801D-480C1B297755}" destId="{45BF0864-4A43-4E06-B742-B92685AFC592}" srcOrd="0" destOrd="0" presId="urn:microsoft.com/office/officeart/2005/8/layout/rings+Icon"/>
    <dgm:cxn modelId="{317BD6ED-D703-4B0C-B569-D9C93B2930BE}" type="presOf" srcId="{5E77B8E8-7A7C-4BC9-BEDA-989F446E5B00}" destId="{79A62C64-8017-4725-8676-2FCC259A4CAD}" srcOrd="0" destOrd="0" presId="urn:microsoft.com/office/officeart/2005/8/layout/rings+Icon"/>
    <dgm:cxn modelId="{D8CFE5EE-3839-4466-8D3B-E646ED79BCE6}" type="presOf" srcId="{295C453B-817D-48A9-BF92-FE64175BA237}" destId="{3AB7D760-B069-4ACC-A20F-983B6B327BE2}" srcOrd="0" destOrd="0" presId="urn:microsoft.com/office/officeart/2005/8/layout/rings+Icon"/>
    <dgm:cxn modelId="{B243D16C-13B9-460F-B6F4-1DCF687C6314}" type="presParOf" srcId="{45BF0864-4A43-4E06-B742-B92685AFC592}" destId="{79A62C64-8017-4725-8676-2FCC259A4CAD}" srcOrd="0" destOrd="0" presId="urn:microsoft.com/office/officeart/2005/8/layout/rings+Icon"/>
    <dgm:cxn modelId="{E63BD1DD-ED54-41D6-AEA2-A6EB7ED986BA}" type="presParOf" srcId="{45BF0864-4A43-4E06-B742-B92685AFC592}" destId="{737FDDC0-25F4-419A-9558-BD7A3D4F1432}" srcOrd="1" destOrd="0" presId="urn:microsoft.com/office/officeart/2005/8/layout/rings+Icon"/>
    <dgm:cxn modelId="{E939FE55-872F-49D8-AB63-01D98E1966F9}" type="presParOf" srcId="{45BF0864-4A43-4E06-B742-B92685AFC592}" destId="{3AB7D760-B069-4ACC-A20F-983B6B327BE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62C64-8017-4725-8676-2FCC259A4CAD}">
      <dsp:nvSpPr>
        <dsp:cNvPr id="0" name=""/>
        <dsp:cNvSpPr/>
      </dsp:nvSpPr>
      <dsp:spPr>
        <a:xfrm>
          <a:off x="851095" y="159967"/>
          <a:ext cx="2825319" cy="28252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Senior Households</a:t>
          </a:r>
        </a:p>
      </dsp:txBody>
      <dsp:txXfrm>
        <a:off x="1264853" y="573719"/>
        <a:ext cx="1997803" cy="1997774"/>
      </dsp:txXfrm>
    </dsp:sp>
    <dsp:sp modelId="{737FDDC0-25F4-419A-9558-BD7A3D4F1432}">
      <dsp:nvSpPr>
        <dsp:cNvPr id="0" name=""/>
        <dsp:cNvSpPr/>
      </dsp:nvSpPr>
      <dsp:spPr>
        <a:xfrm>
          <a:off x="2139437" y="1884304"/>
          <a:ext cx="2825319" cy="28252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Extremely Low Income Households</a:t>
          </a:r>
        </a:p>
      </dsp:txBody>
      <dsp:txXfrm>
        <a:off x="2553195" y="2298056"/>
        <a:ext cx="1997803" cy="1997774"/>
      </dsp:txXfrm>
    </dsp:sp>
    <dsp:sp modelId="{3AB7D760-B069-4ACC-A20F-983B6B327BE2}">
      <dsp:nvSpPr>
        <dsp:cNvPr id="0" name=""/>
        <dsp:cNvSpPr/>
      </dsp:nvSpPr>
      <dsp:spPr>
        <a:xfrm>
          <a:off x="3037268" y="25314"/>
          <a:ext cx="2825319" cy="28252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Households that need accessible housing</a:t>
          </a:r>
        </a:p>
      </dsp:txBody>
      <dsp:txXfrm>
        <a:off x="3451026" y="439066"/>
        <a:ext cx="1997803" cy="199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0.43082</cdr:x>
      <cdr:y>0.37791</cdr:y>
    </cdr:from>
    <cdr:to>
      <cdr:x>0.56918</cdr:x>
      <cdr:y>0.62209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03DB9BB-747C-3D0E-C1A0-3A01196B4072}"/>
            </a:ext>
          </a:extLst>
        </cdr:cNvPr>
        <cdr:cNvSpPr txBox="1"/>
      </cdr:nvSpPr>
      <cdr:spPr>
        <a:xfrm xmlns:a="http://schemas.openxmlformats.org/drawingml/2006/main">
          <a:off x="2847182" y="1415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0.64077</cdr:x>
      <cdr:y>0.08563</cdr:y>
    </cdr:from>
    <cdr:to>
      <cdr:x>0.84844</cdr:x>
      <cdr:y>0.21574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E34E98D5-B272-F3DC-FCF3-D82B6D8F3B4E}"/>
            </a:ext>
          </a:extLst>
        </cdr:cNvPr>
        <cdr:cNvGrpSpPr/>
      </cdr:nvGrpSpPr>
      <cdr:grpSpPr>
        <a:xfrm xmlns:a="http://schemas.openxmlformats.org/drawingml/2006/main">
          <a:off x="7194753" y="462406"/>
          <a:ext cx="2331779" cy="702601"/>
          <a:chOff x="50800" y="-33063"/>
          <a:chExt cx="1713958" cy="644399"/>
        </a:xfrm>
      </cdr:grpSpPr>
      <cdr:sp macro="" textlink="">
        <cdr:nvSpPr>
          <cdr:cNvPr id="2" name="Left Brace 1">
            <a:extLst xmlns:a="http://schemas.openxmlformats.org/drawingml/2006/main">
              <a:ext uri="{FF2B5EF4-FFF2-40B4-BE49-F238E27FC236}">
                <a16:creationId xmlns:a16="http://schemas.microsoft.com/office/drawing/2014/main" id="{88DA689F-8B50-35FD-5911-3291136BA6AD}"/>
              </a:ext>
            </a:extLst>
          </cdr:cNvPr>
          <cdr:cNvSpPr/>
        </cdr:nvSpPr>
        <cdr:spPr>
          <a:xfrm xmlns:a="http://schemas.openxmlformats.org/drawingml/2006/main" rot="5400000">
            <a:off x="751441" y="-360788"/>
            <a:ext cx="342061" cy="1602188"/>
          </a:xfrm>
          <a:prstGeom xmlns:a="http://schemas.openxmlformats.org/drawingml/2006/main" prst="leftBrace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4" name="TextBox 2">
            <a:extLst xmlns:a="http://schemas.openxmlformats.org/drawingml/2006/main">
              <a:ext uri="{FF2B5EF4-FFF2-40B4-BE49-F238E27FC236}">
                <a16:creationId xmlns:a16="http://schemas.microsoft.com/office/drawing/2014/main" id="{82C105D7-DC11-872D-282A-0DB6995EFA3F}"/>
              </a:ext>
            </a:extLst>
          </cdr:cNvPr>
          <cdr:cNvSpPr txBox="1"/>
        </cdr:nvSpPr>
        <cdr:spPr>
          <a:xfrm xmlns:a="http://schemas.openxmlformats.org/drawingml/2006/main">
            <a:off x="50800" y="-33063"/>
            <a:ext cx="1713958" cy="29140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Baby Boomers, 2020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0.43082</cdr:x>
      <cdr:y>0.37791</cdr:y>
    </cdr:from>
    <cdr:to>
      <cdr:x>0.56918</cdr:x>
      <cdr:y>0.62209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03DB9BB-747C-3D0E-C1A0-3A01196B4072}"/>
            </a:ext>
          </a:extLst>
        </cdr:cNvPr>
        <cdr:cNvSpPr txBox="1"/>
      </cdr:nvSpPr>
      <cdr:spPr>
        <a:xfrm xmlns:a="http://schemas.openxmlformats.org/drawingml/2006/main">
          <a:off x="2847182" y="1415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0.78978</cdr:x>
      <cdr:y>0.2213</cdr:y>
    </cdr:from>
    <cdr:to>
      <cdr:x>1</cdr:x>
      <cdr:y>0.34063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EFBBFEAA-2575-A61C-AC14-A2B1F8AC6584}"/>
            </a:ext>
          </a:extLst>
        </cdr:cNvPr>
        <cdr:cNvGrpSpPr/>
      </cdr:nvGrpSpPr>
      <cdr:grpSpPr>
        <a:xfrm xmlns:a="http://schemas.openxmlformats.org/drawingml/2006/main">
          <a:off x="8867880" y="1195031"/>
          <a:ext cx="2360412" cy="644388"/>
          <a:chOff x="-5165259" y="-487488"/>
          <a:chExt cx="1280176" cy="591018"/>
        </a:xfrm>
      </cdr:grpSpPr>
      <cdr:sp macro="" textlink="">
        <cdr:nvSpPr>
          <cdr:cNvPr id="7" name="Left Brace 6">
            <a:extLst xmlns:a="http://schemas.openxmlformats.org/drawingml/2006/main">
              <a:ext uri="{FF2B5EF4-FFF2-40B4-BE49-F238E27FC236}">
                <a16:creationId xmlns:a16="http://schemas.microsoft.com/office/drawing/2014/main" id="{D41690B8-F994-87FD-4B0A-952115CE16E8}"/>
              </a:ext>
            </a:extLst>
          </cdr:cNvPr>
          <cdr:cNvSpPr/>
        </cdr:nvSpPr>
        <cdr:spPr>
          <a:xfrm xmlns:a="http://schemas.openxmlformats.org/drawingml/2006/main" rot="5400000">
            <a:off x="-4671060" y="-651679"/>
            <a:ext cx="313725" cy="1196693"/>
          </a:xfrm>
          <a:prstGeom xmlns:a="http://schemas.openxmlformats.org/drawingml/2006/main" prst="leftBrace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8" name="TextBox 2">
            <a:extLst xmlns:a="http://schemas.openxmlformats.org/drawingml/2006/main">
              <a:ext uri="{FF2B5EF4-FFF2-40B4-BE49-F238E27FC236}">
                <a16:creationId xmlns:a16="http://schemas.microsoft.com/office/drawing/2014/main" id="{109C69EC-CD2F-13EA-94CD-98ADDF87725D}"/>
              </a:ext>
            </a:extLst>
          </cdr:cNvPr>
          <cdr:cNvSpPr txBox="1"/>
        </cdr:nvSpPr>
        <cdr:spPr>
          <a:xfrm xmlns:a="http://schemas.openxmlformats.org/drawingml/2006/main">
            <a:off x="-5165259" y="-487488"/>
            <a:ext cx="1280176" cy="2672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Baby Boomers, 2035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0168" tIns="40085" rIns="80168" bIns="4008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80168" tIns="40085" rIns="80168" bIns="40085" rtlCol="0"/>
          <a:lstStyle>
            <a:lvl1pPr algn="r">
              <a:defRPr sz="1100"/>
            </a:lvl1pPr>
          </a:lstStyle>
          <a:p>
            <a:fld id="{AAB89070-0BFF-4174-9B51-8A7B8537D77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68" tIns="40085" rIns="80168" bIns="400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80168" tIns="40085" rIns="80168" bIns="400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80168" tIns="40085" rIns="80168" bIns="4008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80168" tIns="40085" rIns="80168" bIns="40085" rtlCol="0" anchor="b"/>
          <a:lstStyle>
            <a:lvl1pPr algn="r">
              <a:defRPr sz="1100"/>
            </a:lvl1pPr>
          </a:lstStyle>
          <a:p>
            <a:fld id="{DA14EB8E-230F-42FB-9C39-F1454E16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5D85B-17FA-416E-7CD7-80AC92423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6010F-6AAE-9C5D-3ED9-C1CB34C7C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C440F-9833-1AEC-B6E4-21A2EC198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B6029-3DC9-55AF-BCA2-7BC4DB539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2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4C302-EC4D-32B2-C44E-1E39B9684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A3D89-346D-56FC-6077-AC7177781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086C5-2094-EB70-43A9-81BEB3F63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6B8A0-FE70-3C90-2A9B-195789F37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1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9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F14C-D222-B383-FAB1-D3D6A017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B2BA8-8E68-7BC7-D13A-E188EDF86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72E7F-461C-AB24-0D40-7C43ABADB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7B1C7-B999-8B3B-D160-4AFD2A30E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2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296E-85FB-EB5E-1446-E7223900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D6A76D-27CB-B825-C6C0-DB0CDDCC5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DBE96-6F15-B7E4-51E0-8E0CCDC18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730D2-085D-D78D-AE96-6358748FC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C42DF-FB38-9F03-E868-D3D7FC12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CCD3A4-F880-6723-3B33-CBFF43A4D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B85D3-C924-93E5-B6CE-61731054D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2876D-CA76-DCC4-53FA-0A404F23C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37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4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1034F-A3A3-ABD5-A455-6B5DFD0A1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9FA1D-1337-A929-6B19-070B3C092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CAD90-2ABD-723B-E374-2A3182A12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178B-92EB-6B9E-380C-EEF50CE61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70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7DDD6-5E9A-3C77-3A3B-5B59E75E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21F8F-16CB-D2BC-4AED-3F7A4C965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1079D-0E60-CD76-F94B-DE53ADBC2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0FB47-CDA0-D47B-6366-1CC852A05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8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E9069-3B73-9957-7C6E-CFA433B9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7C9E8-6488-D1A5-0632-63597DEEF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42910-310A-3CF9-6FF0-88AC3A947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E876F-C8D2-34B8-3085-3DE7B769B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46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53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8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799CB-F29F-08A1-5C60-F87F3561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A4586-9181-1F67-611A-86417A02D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393E0-5E91-4E23-3738-3D733E62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C8A86-87EF-7355-ADD6-054D8E50C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3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9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57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2F27-3D4F-A196-2B95-5AAC54EA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A73EC-4CE3-A451-8BDB-94C06B4A4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C7F3B-8BFA-D74A-9125-1E126AE3B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0FC85-8D84-31FB-2289-D07695783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9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3E636-ECD4-B8E1-B96A-1A638CDE1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8CF4E-7622-3D17-A96F-890FC6001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F72E0-47D9-DEA1-D45B-5C0C8DCAD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2AC83-45F7-5212-88DD-F0E69F4A5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Housing and Livable Communities</a:t>
            </a:r>
          </a:p>
        </p:txBody>
      </p:sp>
    </p:spTree>
    <p:extLst>
      <p:ext uri="{BB962C8B-B14F-4D97-AF65-F5344CB8AC3E}">
        <p14:creationId xmlns:p14="http://schemas.microsoft.com/office/powerpoint/2010/main" val="23239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2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5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77" r:id="rId3"/>
    <p:sldLayoutId id="2147483692" r:id="rId4"/>
    <p:sldLayoutId id="2147483689" r:id="rId5"/>
    <p:sldLayoutId id="2147483690" r:id="rId6"/>
    <p:sldLayoutId id="2147483688" r:id="rId7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works.umb.edu/demographyofaging/67" TargetMode="External"/><Relationship Id="rId7" Type="http://schemas.openxmlformats.org/officeDocument/2006/relationships/hyperlink" Target="https://housingnavigatorma.org/wp-content/uploads/2024/06/2024-Data-Opens-Doors-Affordable-Accessible-Housing.pdf" TargetMode="External"/><Relationship Id="rId2" Type="http://schemas.openxmlformats.org/officeDocument/2006/relationships/hyperlink" Target="https://www.jchs.harvard.edu/housing-americas-older-adults-202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ihousing.com/wp-content/uploads/Accessibility-Resource-Manual_March-2025.pdf" TargetMode="External"/><Relationship Id="rId5" Type="http://schemas.openxmlformats.org/officeDocument/2006/relationships/hyperlink" Target="https://www.huduser.gov/portal/datasets/il/il2025/2025summary.odn?inputname=STTLT*2599999999%2BMassachusetts&amp;selection_type=county&amp;stname=Massachusetts&amp;statefp=25.0&amp;year=2025" TargetMode="External"/><Relationship Id="rId4" Type="http://schemas.openxmlformats.org/officeDocument/2006/relationships/hyperlink" Target="https://nlihc.org/housing-needs-by-state/massachuset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25771-1314-5BF7-7213-1785A2AB1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40" y="5865069"/>
            <a:ext cx="6173979" cy="215444"/>
          </a:xfrm>
        </p:spPr>
        <p:txBody>
          <a:bodyPr/>
          <a:lstStyle/>
          <a:p>
            <a:r>
              <a:rPr lang="en-US">
                <a:cs typeface="Arial"/>
              </a:rPr>
              <a:t>April 18,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D1A61C-8CFC-7695-51FC-A864F0CF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40" y="2983512"/>
            <a:ext cx="6173979" cy="2400657"/>
          </a:xfrm>
        </p:spPr>
        <p:txBody>
          <a:bodyPr/>
          <a:lstStyle/>
          <a:p>
            <a:br>
              <a:rPr lang="en-US" sz="3600"/>
            </a:br>
            <a:r>
              <a:rPr lang="en-US" sz="3600"/>
              <a:t>Joint AHA Commission </a:t>
            </a:r>
            <a:br>
              <a:rPr lang="en-US" sz="3600"/>
            </a:br>
            <a:r>
              <a:rPr lang="en-US" sz="3600"/>
              <a:t>Data Brief &amp; Expert Panel</a:t>
            </a:r>
            <a:br>
              <a:rPr lang="en-US" sz="2000"/>
            </a:br>
            <a:br>
              <a:rPr lang="en-US" sz="2400" b="0"/>
            </a:br>
            <a:endParaRPr lang="en-US" sz="2400" b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51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64DD4B-90CF-4A29-BF97-610104D7F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205325"/>
              </p:ext>
            </p:extLst>
          </p:nvPr>
        </p:nvGraphicFramePr>
        <p:xfrm>
          <a:off x="554736" y="1285738"/>
          <a:ext cx="11228292" cy="540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D33836-C6E7-EB68-FB24-7D3F66936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405722"/>
              </p:ext>
            </p:extLst>
          </p:nvPr>
        </p:nvGraphicFramePr>
        <p:xfrm>
          <a:off x="481854" y="1285738"/>
          <a:ext cx="11228292" cy="540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B433DD-4B13-0889-8148-7491FF71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Baby Boomers constitute 24% of Massachusetts’ population</a:t>
            </a:r>
            <a:br>
              <a:rPr lang="en-US"/>
            </a:br>
            <a:r>
              <a:rPr lang="en-US"/>
              <a:t>and head up 36% of its households</a:t>
            </a:r>
            <a:r>
              <a:rPr lang="en-US" baseline="30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58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F781-AF5C-4C08-697A-AEBB13F39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0BB5FE-E669-E205-389C-0371B972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>
                <a:cs typeface="Arial"/>
              </a:rPr>
              <a:t>Massachusetts Older Adult Households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5347-F9EA-1279-2EFA-3C27000F7DC1}"/>
              </a:ext>
            </a:extLst>
          </p:cNvPr>
          <p:cNvSpPr txBox="1"/>
          <p:nvPr/>
        </p:nvSpPr>
        <p:spPr>
          <a:xfrm>
            <a:off x="553006" y="1287892"/>
            <a:ext cx="11162743" cy="282892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800,000 households (as of 2023)</a:t>
            </a:r>
            <a:r>
              <a:rPr lang="en-US" sz="2400" baseline="30000"/>
              <a:t>2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72% own their home</a:t>
            </a:r>
            <a:r>
              <a:rPr lang="en-US" sz="2400" baseline="30000"/>
              <a:t>3</a:t>
            </a:r>
            <a:r>
              <a:rPr lang="en-US" sz="2400"/>
              <a:t>, but rates of homeownership are falling nationally, and those who do own their home are more likely to have a mortgage and more debt than in the past.</a:t>
            </a:r>
            <a:r>
              <a:rPr lang="en-US" sz="2400" baseline="30000"/>
              <a:t>4</a:t>
            </a:r>
            <a:r>
              <a:rPr lang="en-US" sz="2400"/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45% are a person living alone; 40% are two people.</a:t>
            </a:r>
            <a:r>
              <a:rPr lang="en-US" sz="2400" baseline="30000"/>
              <a:t>5</a:t>
            </a:r>
            <a:r>
              <a:rPr lang="en-US" sz="2400"/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About 57% of Baby Boomers and Silent Generation households occupy a home with three or more bedrooms.</a:t>
            </a:r>
            <a:r>
              <a:rPr lang="en-US" sz="2400" baseline="30000"/>
              <a:t>6</a:t>
            </a:r>
            <a:r>
              <a:rPr lang="en-US" sz="2400"/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3.7% have offspring age 18 – 35 living at home and not in school </a:t>
            </a:r>
            <a:br>
              <a:rPr lang="en-US" sz="2400"/>
            </a:br>
            <a:r>
              <a:rPr lang="en-US" sz="2400"/>
              <a:t>(~28,000 households.)</a:t>
            </a:r>
            <a:r>
              <a:rPr lang="en-US" sz="2400" baseline="30000"/>
              <a:t> 7</a:t>
            </a:r>
            <a:endParaRPr lang="en-US" sz="2400"/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sz="2400"/>
              <a:t>2.5% of Massachusetts Older Adults live in nursing homes or other group quarters.</a:t>
            </a:r>
            <a:r>
              <a:rPr lang="en-US" sz="2400" baseline="30000"/>
              <a:t> 8</a:t>
            </a:r>
            <a:r>
              <a:rPr lang="en-US" sz="240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000">
              <a:cs typeface="Arial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65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5E7A-488F-3BA2-E123-882FC26D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4B04B5-E976-9DE7-11C3-D686492C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>
                <a:cs typeface="Arial"/>
              </a:rPr>
              <a:t>Finances for Older Adults in the U.S. and Massachusetts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F0239-A994-11C2-E44D-735F960C308B}"/>
              </a:ext>
            </a:extLst>
          </p:cNvPr>
          <p:cNvSpPr txBox="1"/>
          <p:nvPr/>
        </p:nvSpPr>
        <p:spPr>
          <a:xfrm>
            <a:off x="351778" y="1271000"/>
            <a:ext cx="6607287" cy="55870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Median income for over-65 </a:t>
            </a:r>
            <a:br>
              <a:rPr lang="en-US" sz="2400"/>
            </a:br>
            <a:r>
              <a:rPr lang="en-US" sz="2400"/>
              <a:t>households in Massachusetts is $63,000.</a:t>
            </a:r>
            <a:r>
              <a:rPr lang="en-US" sz="2400" baseline="30000"/>
              <a:t> 9</a:t>
            </a:r>
            <a:endParaRPr lang="en-US" sz="240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In Massachusetts, 85% of Older Adult </a:t>
            </a:r>
            <a:br>
              <a:rPr lang="en-US" sz="2400"/>
            </a:br>
            <a:r>
              <a:rPr lang="en-US" sz="2400"/>
              <a:t>households receive a Social Security </a:t>
            </a:r>
            <a:br>
              <a:rPr lang="en-US" sz="2400"/>
            </a:br>
            <a:r>
              <a:rPr lang="en-US" sz="2400"/>
              <a:t>(avg) $22,600 per year. 43% are working and </a:t>
            </a:r>
            <a:br>
              <a:rPr lang="en-US" sz="2400"/>
            </a:br>
            <a:r>
              <a:rPr lang="en-US" sz="2400"/>
              <a:t>53% have retirement income.</a:t>
            </a:r>
            <a:r>
              <a:rPr lang="en-US" sz="2400" baseline="30000"/>
              <a:t> 10</a:t>
            </a:r>
            <a:r>
              <a:rPr lang="en-US" sz="2400"/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Typical U.S. homeowner aged 65+ has </a:t>
            </a:r>
            <a:br>
              <a:rPr lang="en-US" sz="2400"/>
            </a:br>
            <a:r>
              <a:rPr lang="en-US" sz="2400"/>
              <a:t>$499,000 of wealth, but the median older </a:t>
            </a:r>
            <a:br>
              <a:rPr lang="en-US" sz="2400"/>
            </a:br>
            <a:r>
              <a:rPr lang="en-US" sz="2400"/>
              <a:t>renter has only $10,000 in wealth.</a:t>
            </a:r>
            <a:r>
              <a:rPr lang="en-US" sz="2400" baseline="30000"/>
              <a:t>11</a:t>
            </a:r>
            <a:r>
              <a:rPr lang="en-US" sz="2400"/>
              <a:t>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/>
              <a:t>Massachusetts ranks last out all of 50 states </a:t>
            </a:r>
            <a:br>
              <a:rPr lang="en-US" sz="2400"/>
            </a:br>
            <a:r>
              <a:rPr lang="en-US" sz="2400"/>
              <a:t>in economic security for older adults, </a:t>
            </a:r>
            <a:br>
              <a:rPr lang="en-US" sz="2400"/>
            </a:br>
            <a:r>
              <a:rPr lang="en-US" sz="2400"/>
              <a:t>with higher housing costs being the </a:t>
            </a:r>
            <a:br>
              <a:rPr lang="en-US" sz="2400"/>
            </a:br>
            <a:r>
              <a:rPr lang="en-US" sz="2400"/>
              <a:t>main driver.</a:t>
            </a:r>
            <a:r>
              <a:rPr lang="en-US" sz="2400" baseline="30000"/>
              <a:t>12</a:t>
            </a:r>
            <a:r>
              <a:rPr lang="en-US" sz="2400"/>
              <a:t> 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2400"/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A98A15-CE38-98BB-615E-D9EAB63ECF19}"/>
              </a:ext>
            </a:extLst>
          </p:cNvPr>
          <p:cNvGrpSpPr/>
          <p:nvPr/>
        </p:nvGrpSpPr>
        <p:grpSpPr>
          <a:xfrm>
            <a:off x="7061067" y="1797686"/>
            <a:ext cx="4779155" cy="3952874"/>
            <a:chOff x="7078424" y="1287892"/>
            <a:chExt cx="4560570" cy="37863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8A3F07-AC8F-042F-8C4F-D0EFEA25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7024"/>
            <a:stretch/>
          </p:blipFill>
          <p:spPr>
            <a:xfrm>
              <a:off x="7078424" y="1287892"/>
              <a:ext cx="4560570" cy="378630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5D2216-BC3F-B829-2A0C-ECED12D95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7244" t="86385" b="5873"/>
            <a:stretch/>
          </p:blipFill>
          <p:spPr>
            <a:xfrm>
              <a:off x="8613085" y="4582968"/>
              <a:ext cx="1980730" cy="3224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C3426E-4A08-B666-7B8F-6E0911D91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949" t="87393" r="31551" b="5873"/>
            <a:stretch/>
          </p:blipFill>
          <p:spPr>
            <a:xfrm>
              <a:off x="10817813" y="4582968"/>
              <a:ext cx="821181" cy="2825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287259-528F-B4B6-1896-0C01805DBE2C}"/>
              </a:ext>
            </a:extLst>
          </p:cNvPr>
          <p:cNvSpPr txBox="1"/>
          <p:nvPr/>
        </p:nvSpPr>
        <p:spPr>
          <a:xfrm>
            <a:off x="6959065" y="1396366"/>
            <a:ext cx="4881157" cy="40132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/>
              <a:t>Nationwide, income declines with age</a:t>
            </a:r>
          </a:p>
        </p:txBody>
      </p:sp>
    </p:spTree>
    <p:extLst>
      <p:ext uri="{BB962C8B-B14F-4D97-AF65-F5344CB8AC3E}">
        <p14:creationId xmlns:p14="http://schemas.microsoft.com/office/powerpoint/2010/main" val="219440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3F1E-3EAA-FE4D-C9E2-7C7149B4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Adults – Projected Population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846F-806F-A81F-419A-71C7183C64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897" y="1562263"/>
            <a:ext cx="4723241" cy="4405758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+mn-cs"/>
              </a:rPr>
              <a:t>Older adult populations are growing in every region, by as much as 50% projected increase over 15 years.</a:t>
            </a:r>
            <a:r>
              <a:rPr lang="en-US" sz="2400" b="0" i="0" baseline="30000">
                <a:solidFill>
                  <a:schemeClr val="tx1"/>
                </a:solidFill>
                <a:cs typeface="+mn-cs"/>
              </a:rPr>
              <a:t>13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+mn-cs"/>
              </a:rPr>
              <a:t>Berkshire, Cape Cod, Franklin, and Marthas Vineyard are projected to grow more slowly, but the 65+ age group is already more than 1/5th of total population in those regions.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FBAA9C-85F7-4E76-B1C1-6E3E54158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201654"/>
              </p:ext>
            </p:extLst>
          </p:nvPr>
        </p:nvGraphicFramePr>
        <p:xfrm>
          <a:off x="4946343" y="1341944"/>
          <a:ext cx="6886759" cy="534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469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FCFA-2E77-74C4-FAE7-DF907596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Adults – Projected Household Growth</a:t>
            </a: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9F6D8-CB34-F2B8-0CDD-285A1A50F9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559" y="1169458"/>
            <a:ext cx="5768556" cy="576472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The number of Older Adult households is projected to increase by 135,000 from 2025 – 2035, an increase of 15%.</a:t>
            </a:r>
            <a:r>
              <a:rPr lang="en-US" sz="2400" b="0" i="0" baseline="30000">
                <a:solidFill>
                  <a:schemeClr val="tx1"/>
                </a:solidFill>
                <a:cs typeface="+mn-cs"/>
              </a:rPr>
              <a:t> 14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By 2035, all the Baby Boomers will be past the age of 70, with a smaller group of Gen X Older Adults following them.  </a:t>
            </a:r>
            <a:endParaRPr lang="en-US" sz="2400" b="0" i="0">
              <a:solidFill>
                <a:schemeClr val="tx1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Most growth of Older Adult households is in those headed by someone 75 or more, which account for almost all net household growth.  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0" i="0">
              <a:solidFill>
                <a:schemeClr val="tx1"/>
              </a:solidFill>
            </a:endParaRPr>
          </a:p>
          <a:p>
            <a:endParaRPr lang="en-US" b="0" i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B2E070-C0EA-9E0C-63EE-B9A968C9A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6449"/>
              </p:ext>
            </p:extLst>
          </p:nvPr>
        </p:nvGraphicFramePr>
        <p:xfrm>
          <a:off x="6050280" y="1333948"/>
          <a:ext cx="6141720" cy="492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67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AF45-3B70-E683-6196-193E52BB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Adult Households Growing across Massachusetts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4168-6643-0635-D00C-A674B604F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255" y="1279803"/>
            <a:ext cx="5024387" cy="463659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Almost one-third of Massachusetts households are headed by an Older Adult</a:t>
            </a:r>
            <a:r>
              <a:rPr lang="en-US" sz="2400" b="0" i="0" baseline="30000">
                <a:solidFill>
                  <a:schemeClr val="tx1"/>
                </a:solidFill>
                <a:cs typeface="+mn-cs"/>
              </a:rPr>
              <a:t>15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By 2035, Older Adult households could constitute fully one third of all households. 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In Western MA, Cape, and Martha’s Vineyard, older adults could be more than 40% of all households</a:t>
            </a:r>
            <a:r>
              <a:rPr lang="en-US" i="0">
                <a:solidFill>
                  <a:schemeClr val="tx1"/>
                </a:solidFill>
                <a:cs typeface="Arial"/>
              </a:rPr>
              <a:t>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BA8A85-9C13-7F81-92E6-AEF6A17F8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128082"/>
              </p:ext>
            </p:extLst>
          </p:nvPr>
        </p:nvGraphicFramePr>
        <p:xfrm>
          <a:off x="5197642" y="1370120"/>
          <a:ext cx="6745581" cy="481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18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CBC56-2547-932D-FDF8-6FB2A2FA2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52A980-6C58-3D2A-CA38-1CD177ED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br>
              <a:rPr lang="en-US">
                <a:cs typeface="Arial"/>
              </a:rPr>
            </a:br>
            <a:r>
              <a:rPr lang="en-US">
                <a:cs typeface="Arial"/>
              </a:rPr>
              <a:t>Extremely Low-Income Households in Massachusetts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B0D39-1318-DFF2-DD24-B79FFAF74F0B}"/>
              </a:ext>
            </a:extLst>
          </p:cNvPr>
          <p:cNvSpPr txBox="1"/>
          <p:nvPr/>
        </p:nvSpPr>
        <p:spPr>
          <a:xfrm>
            <a:off x="558924" y="1230406"/>
            <a:ext cx="11087100" cy="282892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325,200 renter households; 31% of renter households are ELI</a:t>
            </a:r>
            <a:r>
              <a:rPr lang="en-US" sz="2400" baseline="30000"/>
              <a:t>16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122,800 Owner households</a:t>
            </a:r>
            <a:r>
              <a:rPr lang="en-US" sz="2400" baseline="30000"/>
              <a:t>17</a:t>
            </a:r>
            <a:r>
              <a:rPr lang="en-US" sz="2400"/>
              <a:t> 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Statewide, the income limit for a four-person household was $40,850; enough to afford $1,020 per month on housing, without being cost burdened.</a:t>
            </a:r>
            <a:r>
              <a:rPr lang="en-US" sz="2400" baseline="30000"/>
              <a:t> 18</a:t>
            </a:r>
            <a:r>
              <a:rPr lang="en-US" sz="2400"/>
              <a:t> </a:t>
            </a:r>
            <a:endParaRPr lang="en-US" sz="2400">
              <a:cs typeface="Arial"/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For comparison, a full-time minimum wage worker in MA would earn approximately $31,200.  </a:t>
            </a:r>
            <a:endParaRPr lang="en-US" sz="2400">
              <a:cs typeface="Arial"/>
            </a:endParaRPr>
          </a:p>
          <a:p>
            <a:pPr marL="342900" indent="-342900" algn="l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80% of ELI renter households are cost burdened; and 63% of ELI renters experience severe cost burden (paying more than 50% of income on housing.)</a:t>
            </a:r>
            <a:r>
              <a:rPr lang="en-US" sz="2400" baseline="30000"/>
              <a:t>19</a:t>
            </a:r>
            <a:r>
              <a:rPr lang="en-US" sz="2400"/>
              <a:t> </a:t>
            </a:r>
            <a:endParaRPr lang="en-US" sz="2400">
              <a:cs typeface="Arial"/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There is an estimated shortage of 183,000 rental  homes affordable and available for extremely low-income renters.</a:t>
            </a:r>
            <a:r>
              <a:rPr lang="en-US" sz="2400" baseline="30000"/>
              <a:t>20</a:t>
            </a:r>
            <a:r>
              <a:rPr lang="en-US" sz="2400"/>
              <a:t>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9632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E7ECB-8BEA-3277-55F8-BA3DE46D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620AD1-BE1C-0B94-DF81-BB0A0853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1012424" cy="731520"/>
          </a:xfrm>
        </p:spPr>
        <p:txBody>
          <a:bodyPr/>
          <a:lstStyle/>
          <a:p>
            <a:br>
              <a:rPr lang="en-US">
                <a:cs typeface="Arial"/>
              </a:rPr>
            </a:br>
            <a:r>
              <a:rPr lang="en-US">
                <a:cs typeface="Arial"/>
              </a:rPr>
              <a:t>ELI limit varies from $32,000 to $49,000, depending on the region</a:t>
            </a: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845541DF-7FC0-575C-ADFA-FF1513EED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4" y="1085308"/>
            <a:ext cx="8584652" cy="5156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9958F-C7DE-AECA-293E-F00A9B0D8375}"/>
              </a:ext>
            </a:extLst>
          </p:cNvPr>
          <p:cNvSpPr txBox="1"/>
          <p:nvPr/>
        </p:nvSpPr>
        <p:spPr>
          <a:xfrm>
            <a:off x="1803674" y="6286499"/>
            <a:ext cx="6389370" cy="27432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/>
              <a:t>(For 2-person income limit, multiply by 0.8)</a:t>
            </a:r>
          </a:p>
        </p:txBody>
      </p:sp>
    </p:spTree>
    <p:extLst>
      <p:ext uri="{BB962C8B-B14F-4D97-AF65-F5344CB8AC3E}">
        <p14:creationId xmlns:p14="http://schemas.microsoft.com/office/powerpoint/2010/main" val="99415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BFA2-E7E9-E3AA-3AE6-44513D717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5A8950-C7D4-7460-95FD-31D4AD29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>
                <a:cs typeface="Arial"/>
              </a:rPr>
              <a:t>“ELI” Households (&lt;$35,000 per year) projected to grow 13%</a:t>
            </a:r>
            <a:endParaRPr lang="en-US" b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5477-2397-F89D-11EA-6C50D083C1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384" y="1373479"/>
            <a:ext cx="5720615" cy="2931508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Households with income &lt;$35,000 are projected to increase by 83,000 </a:t>
            </a:r>
            <a:br>
              <a:rPr lang="en-US" sz="2400" b="0" i="0">
                <a:solidFill>
                  <a:schemeClr val="tx1"/>
                </a:solidFill>
                <a:cs typeface="Arial"/>
              </a:rPr>
            </a:br>
            <a:r>
              <a:rPr lang="en-US" sz="2400" b="0" i="0">
                <a:solidFill>
                  <a:schemeClr val="tx1"/>
                </a:solidFill>
                <a:cs typeface="Arial"/>
              </a:rPr>
              <a:t>from 2025 to 2035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21</a:t>
            </a:r>
            <a:endParaRPr lang="en-US" sz="2400" b="0" i="0">
              <a:solidFill>
                <a:schemeClr val="tx1"/>
              </a:solidFill>
              <a:cs typeface="Arial"/>
            </a:endParaRP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50,000 people living alone </a:t>
            </a: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cs typeface="Arial"/>
              </a:rPr>
              <a:t>31,600 two-person households (many single parents)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C03EB8-578A-AE46-51EE-64413131D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516958"/>
              </p:ext>
            </p:extLst>
          </p:nvPr>
        </p:nvGraphicFramePr>
        <p:xfrm>
          <a:off x="6346453" y="1203157"/>
          <a:ext cx="5598499" cy="525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427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F0EF-7D7C-304D-CF0A-FEFA2265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FBC4-60D9-341B-77A4-8F321F8E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06" y="205830"/>
            <a:ext cx="11114173" cy="731520"/>
          </a:xfrm>
        </p:spPr>
        <p:txBody>
          <a:bodyPr/>
          <a:lstStyle/>
          <a:p>
            <a:r>
              <a:rPr lang="en-US">
                <a:solidFill>
                  <a:srgbClr val="F2F2F2"/>
                </a:solidFill>
              </a:rPr>
              <a:t>Households with income &lt;$35,000 are projected to grow in every region ​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39022C-E447-4F1E-9C20-2DE78DDD2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375408"/>
              </p:ext>
            </p:extLst>
          </p:nvPr>
        </p:nvGraphicFramePr>
        <p:xfrm>
          <a:off x="1636370" y="1223046"/>
          <a:ext cx="8327091" cy="513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60D2FE-F832-CC4F-4B68-31B30C376D20}"/>
              </a:ext>
            </a:extLst>
          </p:cNvPr>
          <p:cNvSpPr txBox="1"/>
          <p:nvPr/>
        </p:nvSpPr>
        <p:spPr>
          <a:xfrm>
            <a:off x="331695" y="1710018"/>
            <a:ext cx="2250141" cy="2769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>
                <a:cs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1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028B61B-25D8-5187-F9E2-429ADA713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2545"/>
              </p:ext>
            </p:extLst>
          </p:nvPr>
        </p:nvGraphicFramePr>
        <p:xfrm>
          <a:off x="608010" y="1683062"/>
          <a:ext cx="10975979" cy="440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085">
                  <a:extLst>
                    <a:ext uri="{9D8B030D-6E8A-4147-A177-3AD203B41FA5}">
                      <a16:colId xmlns:a16="http://schemas.microsoft.com/office/drawing/2014/main" val="3478081800"/>
                    </a:ext>
                  </a:extLst>
                </a:gridCol>
                <a:gridCol w="1887894">
                  <a:extLst>
                    <a:ext uri="{9D8B030D-6E8A-4147-A177-3AD203B41FA5}">
                      <a16:colId xmlns:a16="http://schemas.microsoft.com/office/drawing/2014/main" val="1808871423"/>
                    </a:ext>
                  </a:extLst>
                </a:gridCol>
              </a:tblGrid>
              <a:tr h="10787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strike="noStrike">
                          <a:solidFill>
                            <a:schemeClr val="tx1"/>
                          </a:solidFill>
                        </a:rPr>
                        <a:t>Call to Order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982569"/>
                  </a:ext>
                </a:extLst>
              </a:tr>
              <a:tr h="10787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strike="noStrike">
                          <a:solidFill>
                            <a:schemeClr val="tx1"/>
                          </a:solidFill>
                        </a:rPr>
                        <a:t>Data Brief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– 24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34489"/>
                  </a:ext>
                </a:extLst>
              </a:tr>
              <a:tr h="1123608">
                <a:tc>
                  <a:txBody>
                    <a:bodyPr/>
                    <a:lstStyle/>
                    <a:p>
                      <a:r>
                        <a:rPr lang="en-US" sz="2000" b="0" strike="noStrike">
                          <a:solidFill>
                            <a:schemeClr val="tx1"/>
                          </a:solidFill>
                        </a:rPr>
                        <a:t>Expert Panel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25 </a:t>
                      </a:r>
                      <a:r>
                        <a:rPr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</a:rPr>
                        <a:t>–</a:t>
                      </a:r>
                      <a:r>
                        <a:rPr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 26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504016"/>
                  </a:ext>
                </a:extLst>
              </a:tr>
              <a:tr h="1123608">
                <a:tc>
                  <a:txBody>
                    <a:bodyPr/>
                    <a:lstStyle/>
                    <a:p>
                      <a:r>
                        <a:rPr lang="en-US" sz="2000" b="0" strike="noStrike">
                          <a:solidFill>
                            <a:schemeClr val="tx1"/>
                          </a:solidFill>
                        </a:rPr>
                        <a:t>Next Steps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27 </a:t>
                      </a:r>
                      <a:r>
                        <a:rPr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</a:rPr>
                        <a:t>–</a:t>
                      </a:r>
                      <a:r>
                        <a:rPr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 28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9392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CA91A0F-8708-3D73-4D59-9DC4E67C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 sz="2800">
                <a:cs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1800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BECBC-5200-2123-CF87-263A47514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BECF4C-9400-09E1-7D93-01796015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br>
              <a:rPr lang="en-US">
                <a:cs typeface="Arial"/>
              </a:rPr>
            </a:br>
            <a:r>
              <a:rPr lang="en-US">
                <a:cs typeface="Arial"/>
              </a:rPr>
              <a:t>Households in need of accessibility in Massachusetts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7D861-D7AA-25E5-0884-08DA9562BC89}"/>
              </a:ext>
            </a:extLst>
          </p:cNvPr>
          <p:cNvSpPr txBox="1"/>
          <p:nvPr/>
        </p:nvSpPr>
        <p:spPr>
          <a:xfrm>
            <a:off x="493370" y="1338560"/>
            <a:ext cx="11287952" cy="328612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latin typeface="+mj-lt"/>
                <a:cs typeface="Arial"/>
              </a:rPr>
              <a:t>800,000 people in Massachusetts have some kind of disability.</a:t>
            </a:r>
            <a:r>
              <a:rPr lang="en-US" sz="2400" baseline="30000">
                <a:solidFill>
                  <a:srgbClr val="000000"/>
                </a:solidFill>
                <a:latin typeface="Arial"/>
              </a:rPr>
              <a:t>22</a:t>
            </a:r>
          </a:p>
          <a:p>
            <a:pPr marL="285750" marR="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j-lt"/>
                <a:ea typeface="Aptos" panose="020B0004020202020204" pitchFamily="34" charset="0"/>
              </a:rPr>
              <a:t>335,000 households (12% of the total) have a household member with an ambulatory disability (a condition that substantially limits one or more basic physical activities, such as walking, climbing stairs, reaching, lifting, or carrying.)</a:t>
            </a:r>
            <a:r>
              <a:rPr lang="en-US" sz="2400" baseline="30000">
                <a:solidFill>
                  <a:srgbClr val="000000"/>
                </a:solidFill>
                <a:latin typeface="Arial"/>
              </a:rPr>
              <a:t>22</a:t>
            </a:r>
            <a:endParaRPr lang="en-US" sz="2400" kern="100">
              <a:latin typeface="+mj-lt"/>
              <a:ea typeface="Aptos" panose="020B0004020202020204" pitchFamily="34" charset="0"/>
              <a:cs typeface="Arial"/>
            </a:endParaRPr>
          </a:p>
          <a:p>
            <a:pPr marL="285750" marR="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effectLst/>
                <a:latin typeface="+mj-lt"/>
                <a:ea typeface="Aptos" panose="020B0004020202020204" pitchFamily="34" charset="0"/>
                <a:cs typeface="Arial"/>
              </a:rPr>
              <a:t>Households with a disability are more likely to be renters: 41% of households </a:t>
            </a:r>
            <a:br>
              <a:rPr lang="en-US" sz="2400" kern="100">
                <a:effectLst/>
                <a:latin typeface="+mj-lt"/>
                <a:ea typeface="Aptos" panose="020B0004020202020204" pitchFamily="34" charset="0"/>
                <a:cs typeface="Arial"/>
              </a:rPr>
            </a:br>
            <a:r>
              <a:rPr lang="en-US" sz="2400" kern="100">
                <a:effectLst/>
                <a:latin typeface="+mj-lt"/>
                <a:ea typeface="Aptos" panose="020B0004020202020204" pitchFamily="34" charset="0"/>
                <a:cs typeface="Arial"/>
              </a:rPr>
              <a:t>with a disability are renters compared to around 36% in the state.</a:t>
            </a:r>
            <a:r>
              <a:rPr lang="en-US" sz="2400" baseline="30000">
                <a:solidFill>
                  <a:srgbClr val="000000"/>
                </a:solidFill>
                <a:latin typeface="Arial"/>
              </a:rPr>
              <a:t>22</a:t>
            </a:r>
            <a:endParaRPr lang="en-US" sz="2400" kern="100">
              <a:latin typeface="+mj-lt"/>
              <a:ea typeface="Aptos" panose="020B0004020202020204" pitchFamily="34" charset="0"/>
              <a:cs typeface="Arial"/>
            </a:endParaRPr>
          </a:p>
          <a:p>
            <a:pPr marL="285750" marR="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100">
                <a:latin typeface="+mj-lt"/>
                <a:ea typeface="Aptos" panose="020B0004020202020204" pitchFamily="34" charset="0"/>
                <a:cs typeface="Arial"/>
              </a:rPr>
              <a:t>Western Massachusetts has a slightly higher share of the population with a disability. Over 15% of people in the Berkshire (BRPC) and Pioneer Valley </a:t>
            </a:r>
            <a:br>
              <a:rPr lang="en-US" sz="2400" kern="100">
                <a:latin typeface="+mj-lt"/>
                <a:ea typeface="Aptos" panose="020B0004020202020204" pitchFamily="34" charset="0"/>
                <a:cs typeface="Arial"/>
              </a:rPr>
            </a:br>
            <a:r>
              <a:rPr lang="en-US" sz="2400" kern="100">
                <a:latin typeface="+mj-lt"/>
                <a:ea typeface="Aptos" panose="020B0004020202020204" pitchFamily="34" charset="0"/>
                <a:cs typeface="Arial"/>
              </a:rPr>
              <a:t>(PVPC) regions have some type of disability, compared to 12% statewide.</a:t>
            </a:r>
            <a:r>
              <a:rPr lang="en-US" sz="2400" baseline="30000">
                <a:solidFill>
                  <a:srgbClr val="000000"/>
                </a:solidFill>
                <a:latin typeface="Arial"/>
              </a:rPr>
              <a:t>22</a:t>
            </a:r>
            <a:r>
              <a:rPr lang="en-US" sz="2400" kern="100">
                <a:latin typeface="+mj-lt"/>
                <a:ea typeface="Aptos" panose="020B0004020202020204" pitchFamily="34" charset="0"/>
                <a:cs typeface="Arial"/>
              </a:rPr>
              <a:t> </a:t>
            </a:r>
          </a:p>
          <a:p>
            <a:pPr marL="0" marR="0">
              <a:spcAft>
                <a:spcPts val="800"/>
              </a:spcAft>
              <a:buNone/>
            </a:pPr>
            <a:endParaRPr lang="en-US">
              <a:latin typeface="Arial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endParaRPr lang="en-US" sz="1400" kern="100">
              <a:latin typeface="Arial"/>
              <a:cs typeface="Arial"/>
            </a:endParaRPr>
          </a:p>
          <a:p>
            <a:pPr marL="171450" indent="-171450">
              <a:spcAft>
                <a:spcPts val="800"/>
              </a:spcAft>
              <a:buFont typeface="Arial"/>
              <a:buChar char="•"/>
            </a:pPr>
            <a:endParaRPr lang="en-US" sz="1400" kern="100">
              <a:latin typeface="Arial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endParaRPr lang="en-US" sz="14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64B41-7F2F-B8AD-FD34-81DFDBF8D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F860B8-0D19-DEF5-A459-0DAA81AD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>
                <a:cs typeface="Arial"/>
              </a:rPr>
              <a:t>Accessible units are in short supply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63BFD-F866-33DF-5B0B-A6210E613882}"/>
              </a:ext>
            </a:extLst>
          </p:cNvPr>
          <p:cNvSpPr txBox="1"/>
          <p:nvPr/>
        </p:nvSpPr>
        <p:spPr>
          <a:xfrm>
            <a:off x="388818" y="1144121"/>
            <a:ext cx="11414364" cy="328612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marR="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Aptos" panose="020B0004020202020204" pitchFamily="34" charset="0"/>
              </a:rPr>
              <a:t>Disability and access needs present in many ways </a:t>
            </a:r>
            <a:br>
              <a:rPr lang="en-US" sz="2000" dirty="0">
                <a:effectLst/>
                <a:latin typeface="+mj-lt"/>
                <a:ea typeface="Aptos" panose="020B0004020202020204" pitchFamily="34" charset="0"/>
              </a:rPr>
            </a:br>
            <a:r>
              <a:rPr lang="en-US" sz="2000" dirty="0">
                <a:effectLst/>
                <a:latin typeface="+mj-lt"/>
                <a:ea typeface="Aptos" panose="020B0004020202020204" pitchFamily="34" charset="0"/>
              </a:rPr>
              <a:t>and change over time. It is difficult to create a </a:t>
            </a:r>
            <a:br>
              <a:rPr lang="en-US" sz="2000" dirty="0">
                <a:effectLst/>
                <a:latin typeface="+mj-lt"/>
                <a:ea typeface="Aptos" panose="020B0004020202020204" pitchFamily="34" charset="0"/>
              </a:rPr>
            </a:br>
            <a:r>
              <a:rPr lang="en-US" sz="2000" dirty="0">
                <a:effectLst/>
                <a:latin typeface="+mj-lt"/>
                <a:ea typeface="Aptos" panose="020B0004020202020204" pitchFamily="34" charset="0"/>
              </a:rPr>
              <a:t>definitive estimate of disability needs. </a:t>
            </a:r>
            <a:endParaRPr lang="en-US" sz="2000">
              <a:effectLst/>
              <a:latin typeface="+mj-lt"/>
              <a:ea typeface="Aptos" panose="020B0004020202020204" pitchFamily="34" charset="0"/>
              <a:cs typeface="Arial"/>
            </a:endParaRPr>
          </a:p>
          <a:p>
            <a:pPr marL="285750" marR="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  <a:t>Wide range of approaches and regulatory </a:t>
            </a:r>
            <a:b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</a:br>
            <a: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  <a:t>requirements for accessibility and adaptability. </a:t>
            </a:r>
          </a:p>
          <a:p>
            <a:pPr marL="285750" marR="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  <a:t>Cost data and comprehensive inventory are lacking.</a:t>
            </a:r>
          </a:p>
          <a:p>
            <a:pPr marL="28575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  <a:t>Housing Navigator data indicates there is </a:t>
            </a:r>
            <a:b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</a:br>
            <a: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  <a:t>one accessible and affordable unit for every </a:t>
            </a:r>
            <a:b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</a:br>
            <a:r>
              <a:rPr lang="en-US" sz="2000" kern="100" dirty="0">
                <a:latin typeface="+mj-lt"/>
                <a:ea typeface="Aptos" panose="020B0004020202020204" pitchFamily="34" charset="0"/>
                <a:cs typeface="Arial"/>
              </a:rPr>
              <a:t>63 renters earning 80% or less of AMI. </a:t>
            </a:r>
          </a:p>
          <a:p>
            <a:pPr marL="285750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Arial"/>
                <a:cs typeface="Arial"/>
              </a:rPr>
              <a:t>People with disabilities who need long-term services and support (LTSS) are more likely to have severe cost burden, and live in poor-quality housing. </a:t>
            </a:r>
            <a:endParaRPr lang="en-US" sz="2000" dirty="0">
              <a:cs typeface="Arial"/>
            </a:endParaRPr>
          </a:p>
          <a:p>
            <a:pPr>
              <a:spcAft>
                <a:spcPts val="800"/>
              </a:spcAft>
            </a:pPr>
            <a:r>
              <a:rPr lang="en-US" sz="1400" kern="100" dirty="0">
                <a:latin typeface="Arial"/>
                <a:ea typeface="Aptos" panose="020B0004020202020204" pitchFamily="34" charset="0"/>
                <a:cs typeface="Arial"/>
              </a:rPr>
              <a:t>*Disability is defined by the Census Bureau as having one of the following six disabilities: Ambulatory disability, cognitive disability, hearing disability, independent living disability, self-care disability, and vision disability. People may report multiple disabilities.</a:t>
            </a:r>
            <a:endParaRPr lang="en-US" sz="1400" dirty="0"/>
          </a:p>
          <a:p>
            <a:pPr marL="0" marR="0">
              <a:spcAft>
                <a:spcPts val="800"/>
              </a:spcAft>
              <a:buNone/>
            </a:pPr>
            <a:endParaRPr lang="en-US" sz="1400" kern="100">
              <a:latin typeface="Arial"/>
              <a:cs typeface="Arial"/>
            </a:endParaRPr>
          </a:p>
          <a:p>
            <a:pPr marL="0" marR="0">
              <a:spcAft>
                <a:spcPts val="800"/>
              </a:spcAft>
              <a:buNone/>
            </a:pPr>
            <a:endParaRPr lang="en-US" sz="1400" kern="10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0DC36-3BC9-261F-BE00-508D4391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1" b="1"/>
          <a:stretch/>
        </p:blipFill>
        <p:spPr>
          <a:xfrm>
            <a:off x="7846640" y="1971116"/>
            <a:ext cx="3375201" cy="2925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225C62-F9AD-3DDF-920A-6AD145AE4D9C}"/>
              </a:ext>
            </a:extLst>
          </p:cNvPr>
          <p:cNvSpPr txBox="1"/>
          <p:nvPr/>
        </p:nvSpPr>
        <p:spPr>
          <a:xfrm>
            <a:off x="7532822" y="1150175"/>
            <a:ext cx="3996492" cy="54751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Regulatory diagram from KMA’s </a:t>
            </a:r>
            <a:br>
              <a:rPr lang="en-US" sz="1600" dirty="0"/>
            </a:br>
            <a:r>
              <a:rPr lang="en-US" sz="1600" dirty="0"/>
              <a:t>RI Housing Accessibility Resource Manual</a:t>
            </a:r>
            <a:r>
              <a:rPr lang="en-US" sz="1600" baseline="300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02733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2C71-DE2B-8F58-8A18-609167AD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D3DEA-2220-23CD-9206-679F4372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br>
              <a:rPr lang="en-US">
                <a:cs typeface="Arial"/>
              </a:rPr>
            </a:br>
            <a:r>
              <a:rPr lang="en-US">
                <a:cs typeface="Arial"/>
              </a:rPr>
              <a:t>Many households fall into two or more of these groups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E563BF-07F7-E38B-8960-A5476C96D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216342"/>
              </p:ext>
            </p:extLst>
          </p:nvPr>
        </p:nvGraphicFramePr>
        <p:xfrm>
          <a:off x="2432050" y="1181100"/>
          <a:ext cx="7102475" cy="4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B3A86A8E-2BD2-7A8C-849A-B95B91BFC1B5}"/>
              </a:ext>
            </a:extLst>
          </p:cNvPr>
          <p:cNvSpPr/>
          <p:nvPr/>
        </p:nvSpPr>
        <p:spPr>
          <a:xfrm>
            <a:off x="9125156" y="3268980"/>
            <a:ext cx="2257425" cy="13982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02"/>
              <a:gd name="adj6" fmla="val -112922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>
                <a:solidFill>
                  <a:schemeClr val="tx1"/>
                </a:solidFill>
                <a:latin typeface="+mj-lt"/>
              </a:rPr>
              <a:t>36% of households with a disability make $35,000 or less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C7A44950-FBA9-9A65-9623-1708D35A63AE}"/>
              </a:ext>
            </a:extLst>
          </p:cNvPr>
          <p:cNvSpPr/>
          <p:nvPr/>
        </p:nvSpPr>
        <p:spPr>
          <a:xfrm>
            <a:off x="554736" y="1181100"/>
            <a:ext cx="2390775" cy="1421702"/>
          </a:xfrm>
          <a:prstGeom prst="borderCallout2">
            <a:avLst>
              <a:gd name="adj1" fmla="val 55542"/>
              <a:gd name="adj2" fmla="val 100950"/>
              <a:gd name="adj3" fmla="val 54599"/>
              <a:gd name="adj4" fmla="val 106540"/>
              <a:gd name="adj5" fmla="val 85929"/>
              <a:gd name="adj6" fmla="val 214816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19% of the </a:t>
            </a:r>
            <a:b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65+ population </a:t>
            </a:r>
            <a:b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has an ambulatory disability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6BA15E48-856B-CA69-FA1A-408DAFE71126}"/>
              </a:ext>
            </a:extLst>
          </p:cNvPr>
          <p:cNvSpPr/>
          <p:nvPr/>
        </p:nvSpPr>
        <p:spPr>
          <a:xfrm>
            <a:off x="676072" y="4548568"/>
            <a:ext cx="2390775" cy="1009650"/>
          </a:xfrm>
          <a:prstGeom prst="borderCallout2">
            <a:avLst>
              <a:gd name="adj1" fmla="val 55542"/>
              <a:gd name="adj2" fmla="val 100950"/>
              <a:gd name="adj3" fmla="val 54599"/>
              <a:gd name="adj4" fmla="val 106540"/>
              <a:gd name="adj5" fmla="val -75514"/>
              <a:gd name="adj6" fmla="val 188544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</a:rPr>
              <a:t>41% of ELI </a:t>
            </a:r>
            <a:b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000" kern="100">
                <a:solidFill>
                  <a:schemeClr val="tx1"/>
                </a:solidFill>
                <a:latin typeface="Arial" panose="020B0604020202020204" pitchFamily="34" charset="0"/>
              </a:rPr>
              <a:t>renter households are seniors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0C00F0A5-733D-EC37-76FF-96E4029C4E49}"/>
              </a:ext>
            </a:extLst>
          </p:cNvPr>
          <p:cNvSpPr/>
          <p:nvPr/>
        </p:nvSpPr>
        <p:spPr>
          <a:xfrm>
            <a:off x="9103775" y="1181100"/>
            <a:ext cx="2257425" cy="1009650"/>
          </a:xfrm>
          <a:prstGeom prst="borderCallout2">
            <a:avLst>
              <a:gd name="adj1" fmla="val 43149"/>
              <a:gd name="adj2" fmla="val -1382"/>
              <a:gd name="adj3" fmla="val 39346"/>
              <a:gd name="adj4" fmla="val -5172"/>
              <a:gd name="adj5" fmla="val 77911"/>
              <a:gd name="adj6" fmla="val -148000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kern="100">
                <a:solidFill>
                  <a:schemeClr val="tx1"/>
                </a:solidFill>
                <a:latin typeface="+mj-lt"/>
                <a:ea typeface="Aptos" panose="020B0004020202020204" pitchFamily="34" charset="0"/>
              </a:rPr>
              <a:t>Two fifths of people with a disability are 65+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E35A06AF-91FB-9044-CFE3-99D29D3971AC}"/>
              </a:ext>
            </a:extLst>
          </p:cNvPr>
          <p:cNvSpPr/>
          <p:nvPr/>
        </p:nvSpPr>
        <p:spPr>
          <a:xfrm>
            <a:off x="9125156" y="5172075"/>
            <a:ext cx="2257425" cy="10096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3295"/>
              <a:gd name="adj6" fmla="val -109378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>
                <a:solidFill>
                  <a:schemeClr val="tx1"/>
                </a:solidFill>
                <a:latin typeface="+mj-lt"/>
              </a:rPr>
              <a:t>19% of non-senior ELI households have a disability</a:t>
            </a:r>
          </a:p>
        </p:txBody>
      </p:sp>
    </p:spTree>
    <p:extLst>
      <p:ext uri="{BB962C8B-B14F-4D97-AF65-F5344CB8AC3E}">
        <p14:creationId xmlns:p14="http://schemas.microsoft.com/office/powerpoint/2010/main" val="356206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9516-3D2C-7049-3838-FC176CCC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Adults make up 77% of Lowest Income Household Growth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934067-4A39-8EB7-32A9-9B7F86FD0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930330"/>
              </p:ext>
            </p:extLst>
          </p:nvPr>
        </p:nvGraphicFramePr>
        <p:xfrm>
          <a:off x="1752917" y="1108710"/>
          <a:ext cx="8686165" cy="557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6720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0AAAB-3A19-B21E-95E6-BE38F102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D350E-CB27-75C7-3265-2531F418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897" y="2901020"/>
            <a:ext cx="8708183" cy="677108"/>
          </a:xfrm>
        </p:spPr>
        <p:txBody>
          <a:bodyPr/>
          <a:lstStyle/>
          <a:p>
            <a:pPr algn="l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1987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722B-6931-6AEB-5AC2-359C8779D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C61FB-0C6A-92E1-10F9-3E512DE2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897" y="2901020"/>
            <a:ext cx="8708183" cy="677108"/>
          </a:xfrm>
        </p:spPr>
        <p:txBody>
          <a:bodyPr/>
          <a:lstStyle/>
          <a:p>
            <a:pPr algn="l"/>
            <a:r>
              <a:rPr lang="en-US"/>
              <a:t> Expert Panel</a:t>
            </a:r>
          </a:p>
        </p:txBody>
      </p:sp>
    </p:spTree>
    <p:extLst>
      <p:ext uri="{BB962C8B-B14F-4D97-AF65-F5344CB8AC3E}">
        <p14:creationId xmlns:p14="http://schemas.microsoft.com/office/powerpoint/2010/main" val="3948409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6A45-616A-9C0E-8C57-64572DA3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cs typeface="Arial"/>
              </a:rPr>
              <a:t>Expert Panel</a:t>
            </a:r>
          </a:p>
        </p:txBody>
      </p:sp>
      <p:pic>
        <p:nvPicPr>
          <p:cNvPr id="4" name="Picture 3" descr="Kathryn Denis - KMA, LLC">
            <a:extLst>
              <a:ext uri="{FF2B5EF4-FFF2-40B4-BE49-F238E27FC236}">
                <a16:creationId xmlns:a16="http://schemas.microsoft.com/office/drawing/2014/main" id="{9A29DF32-1682-5BD3-9594-32D6FE92A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14" t="12321" r="11714" b="6017"/>
          <a:stretch/>
        </p:blipFill>
        <p:spPr>
          <a:xfrm>
            <a:off x="8635254" y="1710019"/>
            <a:ext cx="3006745" cy="3199455"/>
          </a:xfrm>
          <a:prstGeom prst="rect">
            <a:avLst/>
          </a:prstGeom>
        </p:spPr>
      </p:pic>
      <p:pic>
        <p:nvPicPr>
          <p:cNvPr id="5" name="Picture 4" descr="Dan Emmanuel">
            <a:extLst>
              <a:ext uri="{FF2B5EF4-FFF2-40B4-BE49-F238E27FC236}">
                <a16:creationId xmlns:a16="http://schemas.microsoft.com/office/drawing/2014/main" id="{09457B9A-CB58-5C83-E464-A959031358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59" r="816" b="7357"/>
          <a:stretch/>
        </p:blipFill>
        <p:spPr>
          <a:xfrm>
            <a:off x="4739826" y="1707776"/>
            <a:ext cx="2712433" cy="3184235"/>
          </a:xfrm>
          <a:prstGeom prst="rect">
            <a:avLst/>
          </a:prstGeom>
        </p:spPr>
      </p:pic>
      <p:pic>
        <p:nvPicPr>
          <p:cNvPr id="7" name="Picture 6" descr="Jennifer Molinsky">
            <a:extLst>
              <a:ext uri="{FF2B5EF4-FFF2-40B4-BE49-F238E27FC236}">
                <a16:creationId xmlns:a16="http://schemas.microsoft.com/office/drawing/2014/main" id="{DE49D658-588A-8BF5-5BD3-7AF60446E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12" y="1719414"/>
            <a:ext cx="3012140" cy="3172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CB6998-3559-2C6F-D09A-42A805105444}"/>
              </a:ext>
            </a:extLst>
          </p:cNvPr>
          <p:cNvSpPr txBox="1"/>
          <p:nvPr/>
        </p:nvSpPr>
        <p:spPr>
          <a:xfrm>
            <a:off x="560294" y="5020235"/>
            <a:ext cx="3003175" cy="147732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100" b="1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Jennifer Molinsky, PhD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Director, Housing an Aging Society Program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Joint Center for Housing Studies of Harvard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AEA97-37BF-DD6D-11CC-88E47B463063}"/>
              </a:ext>
            </a:extLst>
          </p:cNvPr>
          <p:cNvSpPr txBox="1"/>
          <p:nvPr/>
        </p:nvSpPr>
        <p:spPr>
          <a:xfrm>
            <a:off x="4740087" y="5020235"/>
            <a:ext cx="2711823" cy="121571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100" b="1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Dan Emmanuel, MSW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Research Manager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National Low Income Housing Coalition (NLIHC)</a:t>
            </a:r>
            <a:endParaRPr lang="en-US">
              <a:solidFill>
                <a:schemeClr val="accent6">
                  <a:lumMod val="49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82A03-3A84-4C7D-5CC2-D5C3B70BF385}"/>
              </a:ext>
            </a:extLst>
          </p:cNvPr>
          <p:cNvSpPr txBox="1"/>
          <p:nvPr/>
        </p:nvSpPr>
        <p:spPr>
          <a:xfrm>
            <a:off x="8639734" y="5020235"/>
            <a:ext cx="2991970" cy="121571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100" b="1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Katie Denis, APAC-BE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Senior Associate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accent6">
                    <a:lumMod val="49000"/>
                  </a:schemeClr>
                </a:solidFill>
                <a:latin typeface="Aptos"/>
                <a:cs typeface="Arial"/>
              </a:rPr>
              <a:t>Kessler, McGuinness &amp; Associates (KMA)</a:t>
            </a:r>
          </a:p>
        </p:txBody>
      </p:sp>
    </p:spTree>
    <p:extLst>
      <p:ext uri="{BB962C8B-B14F-4D97-AF65-F5344CB8AC3E}">
        <p14:creationId xmlns:p14="http://schemas.microsoft.com/office/powerpoint/2010/main" val="368595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2202F3-A765-B91A-27D3-4A84739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29" y="2850214"/>
            <a:ext cx="8181508" cy="677108"/>
          </a:xfrm>
        </p:spPr>
        <p:txBody>
          <a:bodyPr/>
          <a:lstStyle/>
          <a:p>
            <a:pPr algn="l"/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09103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C3B35-388D-026D-316C-3E4426C9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BD1E-AA2B-A562-CB37-4A01029A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cs typeface="Arial"/>
              </a:rPr>
              <a:t>Next Steps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1B6610D-18A3-DD5C-9D4C-784429CE1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20204"/>
              </p:ext>
            </p:extLst>
          </p:nvPr>
        </p:nvGraphicFramePr>
        <p:xfrm>
          <a:off x="582706" y="1243852"/>
          <a:ext cx="11038079" cy="203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8079">
                  <a:extLst>
                    <a:ext uri="{9D8B030D-6E8A-4147-A177-3AD203B41FA5}">
                      <a16:colId xmlns:a16="http://schemas.microsoft.com/office/drawing/2014/main" val="3478081800"/>
                    </a:ext>
                  </a:extLst>
                </a:gridCol>
              </a:tblGrid>
              <a:tr h="1018078">
                <a:tc>
                  <a:txBody>
                    <a:bodyPr/>
                    <a:lstStyle/>
                    <a:p>
                      <a:pPr marL="22987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u="none" strike="noStrike">
                          <a:solidFill>
                            <a:schemeClr val="tx1"/>
                          </a:solidFill>
                        </a:rPr>
                        <a:t>May:</a:t>
                      </a:r>
                      <a:r>
                        <a:rPr lang="en-US" sz="2000" b="0" u="none" strike="noStrike">
                          <a:solidFill>
                            <a:schemeClr val="tx1"/>
                          </a:solidFill>
                        </a:rPr>
                        <a:t> Joint meeting on development costs</a:t>
                      </a:r>
                      <a:endParaRPr lang="en-US"/>
                    </a:p>
                  </a:txBody>
                  <a:tcPr marT="33920" marB="33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948537"/>
                  </a:ext>
                </a:extLst>
              </a:tr>
              <a:tr h="1018077">
                <a:tc>
                  <a:txBody>
                    <a:bodyPr/>
                    <a:lstStyle/>
                    <a:p>
                      <a:pPr marL="22987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>
                          <a:solidFill>
                            <a:schemeClr val="tx1"/>
                          </a:solidFill>
                        </a:rPr>
                        <a:t>June: </a:t>
                      </a:r>
                      <a:r>
                        <a:rPr lang="en-US" sz="2000" b="0" u="none" strike="noStrike">
                          <a:solidFill>
                            <a:schemeClr val="tx1"/>
                          </a:solidFill>
                        </a:rPr>
                        <a:t>Separate Commission meetings to begin narrowing identified challenges and recommendations</a:t>
                      </a:r>
                      <a:endParaRPr lang="en-US"/>
                    </a:p>
                  </a:txBody>
                  <a:tcPr marT="33920" marB="33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64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4230-D6B6-3EB2-ED3D-5572E862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References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71E2F-04B1-53EF-CB33-87F67D969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01337"/>
            <a:ext cx="11452944" cy="6447919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University of Massachusetts Donahue Institute, analysis of 2020 Census Data and 2024 H1 Projections</a:t>
            </a:r>
            <a:endParaRPr lang="en-US" sz="1000" b="0" i="0">
              <a:solidFill>
                <a:schemeClr val="tx1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American Community Survey, 2023 1-year estimates, table S0103</a:t>
            </a:r>
            <a:endParaRPr lang="en-US" sz="1000" b="0" i="0">
              <a:solidFill>
                <a:schemeClr val="tx1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American Community Survey, 2023 1-year estimates, table S0103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Housing America's Older Adults 2023</a:t>
            </a: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; Joint Center for Housing Studies of Harvard University; 2023</a:t>
            </a:r>
            <a:r>
              <a:rPr lang="en-US" sz="1000" b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(</a:t>
            </a: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https://www.jchs.harvard.edu/housing-americas-older-adults-2023</a:t>
            </a: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) 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MAPC Analysis of 2017  - 2021 American Community Survey PUMS data</a:t>
            </a:r>
            <a:endParaRPr lang="en-US" sz="1000" b="0" i="0">
              <a:solidFill>
                <a:schemeClr val="tx1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MAPC Analysis of 2017  - 2021 American Community Survey PUMS data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MAPC Analysis of 2017  - 2021 American Community Survey PUMS data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MAPC Analysis of 2017  - 2021 American Community Survey PUMS data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MAPC Analysis of 2017  - 2021 American Community Survey PUMS data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American Community Survey, 2023 1-year estimates, table S0103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Joint Center for Housing Studies of Harvard University; </a:t>
            </a:r>
            <a:r>
              <a:rPr lang="en-US" sz="1000" b="0">
                <a:solidFill>
                  <a:schemeClr val="tx1"/>
                </a:solidFill>
                <a:latin typeface="Arial"/>
                <a:cs typeface="Arial"/>
              </a:rPr>
              <a:t>Housing America's Older Adults 2023 (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https://www.jchs.harvard.edu/housing-americas-older-adults-2023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) 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Mutchler, Jan; Velasco Roldán, Nidya; and Su, Yan-</a:t>
            </a:r>
            <a:r>
              <a:rPr lang="en-US" sz="1000" b="0" i="0" err="1">
                <a:solidFill>
                  <a:schemeClr val="tx1"/>
                </a:solidFill>
                <a:latin typeface="Arial"/>
                <a:cs typeface="Poppins"/>
              </a:rPr>
              <a:t>Jhu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, "Living Below the Line: Economic Insecurity and Older Americans, Insecurity in Massachusetts, 2022" (2023). </a:t>
            </a:r>
            <a:r>
              <a:rPr lang="en-US" sz="1000" b="0">
                <a:solidFill>
                  <a:schemeClr val="tx1"/>
                </a:solidFill>
                <a:latin typeface="Arial"/>
                <a:cs typeface="Poppins"/>
              </a:rPr>
              <a:t>Center for Social and Demographic Research on Aging Publications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. 67. 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https://scholarworks.umb.edu/demographyofaging/67</a:t>
            </a:r>
            <a:endParaRPr lang="en-US" sz="1000" b="0" i="0">
              <a:solidFill>
                <a:schemeClr val="tx1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>
                <a:solidFill>
                  <a:schemeClr val="tx1"/>
                </a:solidFill>
                <a:latin typeface="Arial"/>
                <a:cs typeface="Poppins"/>
              </a:rPr>
              <a:t>A Home for Everyone 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Housing Demand Projections (MAPC)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>
                <a:solidFill>
                  <a:schemeClr val="tx1"/>
                </a:solidFill>
                <a:latin typeface="Arial"/>
                <a:cs typeface="Poppins"/>
              </a:rPr>
              <a:t>A Home for Everyone 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Housing Demand Projections (MAPC)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>
                <a:solidFill>
                  <a:schemeClr val="tx1"/>
                </a:solidFill>
                <a:latin typeface="Arial"/>
                <a:cs typeface="Poppins"/>
              </a:rPr>
              <a:t>A Home for Everyone 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Housing Demand Projections (MAPC)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National Low Income Housing Coalition, Housing Needs by State, based</a:t>
            </a: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Poppins"/>
              </a:rPr>
              <a:t> on 2023 American Community Survey PUMS data; </a:t>
            </a: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https://nlihc.org/housing-needs-by-state/massachusetts</a:t>
            </a: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 </a:t>
            </a:r>
            <a:endParaRPr lang="en-US" sz="1000" b="0" i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HUD Comprehensive Housing Affordability Strategy, 2017 –2021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 cap="small">
                <a:solidFill>
                  <a:schemeClr val="tx1"/>
                </a:solidFill>
                <a:latin typeface="Arial"/>
                <a:ea typeface="Verdana"/>
                <a:cs typeface="+mn-lt"/>
              </a:rPr>
              <a:t>HUD FY</a:t>
            </a:r>
            <a:r>
              <a:rPr lang="en-US" sz="1000" b="0" i="0" cap="small">
                <a:solidFill>
                  <a:schemeClr val="tx1"/>
                </a:solidFill>
                <a:latin typeface="Arial"/>
                <a:ea typeface="Verdana"/>
                <a:cs typeface="Arial"/>
              </a:rPr>
              <a:t> 2025 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Income Limits Documentation System  </a:t>
            </a:r>
            <a:r>
              <a:rPr lang="en-US" sz="1000" b="0" i="0">
                <a:solidFill>
                  <a:schemeClr val="tx1"/>
                </a:solidFill>
                <a:latin typeface="Arial"/>
                <a:ea typeface="+mn-lt"/>
                <a:cs typeface="+mn-lt"/>
                <a:hlinkClick r:id="rId5"/>
              </a:rPr>
              <a:t>https://www.huduser.gov/portal/datasets/il/il2025/select_Geography.odn</a:t>
            </a:r>
            <a:endParaRPr lang="en-US" sz="1000" b="0" i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National Low Income Housing Coalition, Housing Needs by State, based on 2023 American Community Survey PUMS data; 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https://nlihc.org/housing-needs-by-state/massachusetts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Poppins"/>
              </a:rPr>
              <a:t>National Low Income Housing Coalition, Housing Needs by State, based on 2023 American Community Survey PUMS data; 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https://nlihc.org/housing-needs-by-state/massachusetts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A Home for Everyone Housing Demand Projections (MAPC)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University of Massachusetts Donahue Institute, analysis of 2017 – 2021 ACS PUMS data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sz="1000" b="0">
                <a:solidFill>
                  <a:schemeClr val="tx1"/>
                </a:solidFill>
                <a:ea typeface="+mn-lt"/>
                <a:cs typeface="+mn-lt"/>
              </a:rPr>
              <a:t>2025 </a:t>
            </a:r>
            <a:r>
              <a:rPr lang="en-US" sz="1000" b="0" err="1">
                <a:solidFill>
                  <a:schemeClr val="tx1"/>
                </a:solidFill>
                <a:ea typeface="+mn-lt"/>
                <a:cs typeface="+mn-lt"/>
              </a:rPr>
              <a:t>RIHousing</a:t>
            </a:r>
            <a:r>
              <a:rPr lang="en-US" sz="1000" b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000" b="0" err="1">
                <a:solidFill>
                  <a:schemeClr val="tx1"/>
                </a:solidFill>
                <a:ea typeface="+mn-lt"/>
                <a:cs typeface="+mn-lt"/>
              </a:rPr>
              <a:t>Accessibilty</a:t>
            </a:r>
            <a:r>
              <a:rPr lang="en-US" sz="1000" b="0">
                <a:solidFill>
                  <a:schemeClr val="tx1"/>
                </a:solidFill>
                <a:ea typeface="+mn-lt"/>
                <a:cs typeface="+mn-lt"/>
              </a:rPr>
              <a:t> Resource Manual</a:t>
            </a:r>
            <a:r>
              <a:rPr lang="en-US" sz="1000" b="0" i="0">
                <a:solidFill>
                  <a:schemeClr val="tx1"/>
                </a:solidFill>
                <a:ea typeface="+mn-lt"/>
                <a:cs typeface="+mn-lt"/>
              </a:rPr>
              <a:t>; KMA, 2025;</a:t>
            </a:r>
            <a:r>
              <a:rPr lang="en-US" sz="1000" b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000" b="0" i="0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https://www.rihousing.com/wp-content/uploads/Accessibility-Resource-Manual_March-2025.pdf</a:t>
            </a:r>
            <a:r>
              <a:rPr lang="en-US" sz="1000" b="0" i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sz="1000" b="0" i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Clr>
                <a:schemeClr val="tx1"/>
              </a:buClr>
              <a:buAutoNum type="arabicPeriod"/>
            </a:pPr>
            <a:r>
              <a:rPr lang="en-US" sz="1000" b="0">
                <a:solidFill>
                  <a:schemeClr val="tx1"/>
                </a:solidFill>
                <a:ea typeface="+mn-lt"/>
                <a:cs typeface="+mn-lt"/>
              </a:rPr>
              <a:t>Data Opens Doors -- Affordable + Accessible Rentals 2024 Report</a:t>
            </a:r>
            <a:r>
              <a:rPr lang="en-US" sz="1000" b="0" i="0">
                <a:solidFill>
                  <a:schemeClr val="tx1"/>
                </a:solidFill>
                <a:ea typeface="+mn-lt"/>
                <a:cs typeface="+mn-lt"/>
              </a:rPr>
              <a:t>; Housing Navigator, June, 2024;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https://housingnavigatorma.org/wp-content/uploads/2024/06/2024-Data-Opens-Doors-Affordable-Accessible-Housing.pdf</a:t>
            </a:r>
            <a:r>
              <a:rPr lang="en-US" sz="1000" b="0" i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marL="342900" indent="-342900">
              <a:buAutoNum type="arabicPeriod"/>
            </a:pPr>
            <a:endParaRPr lang="en-US" sz="1200" b="0" i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endParaRPr lang="en-US" sz="1100" b="0" i="0">
              <a:solidFill>
                <a:schemeClr val="tx1"/>
              </a:solidFill>
              <a:latin typeface="Poppins"/>
              <a:cs typeface="Poppins"/>
            </a:endParaRPr>
          </a:p>
          <a:p>
            <a:pPr marL="342900" indent="-342900">
              <a:buAutoNum type="arabicPeriod"/>
            </a:pPr>
            <a:endParaRPr lang="en-US" sz="1100" b="0" i="0">
              <a:solidFill>
                <a:schemeClr val="tx1"/>
              </a:solidFill>
              <a:latin typeface="Poppins"/>
              <a:cs typeface="Poppins"/>
            </a:endParaRPr>
          </a:p>
          <a:p>
            <a:pPr marL="342900" indent="-342900">
              <a:buAutoNum type="arabicPeriod"/>
            </a:pPr>
            <a:endParaRPr lang="en-US" sz="1200" b="0" i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4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2202F3-A765-B91A-27D3-4A84739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068" y="2044835"/>
            <a:ext cx="8181508" cy="2339102"/>
          </a:xfrm>
        </p:spPr>
        <p:txBody>
          <a:bodyPr/>
          <a:lstStyle/>
          <a:p>
            <a:pPr algn="l"/>
            <a:r>
              <a:rPr lang="en-US"/>
              <a:t>A Home for Everyone</a:t>
            </a:r>
            <a:br>
              <a:rPr lang="en-US"/>
            </a:br>
            <a:br>
              <a:rPr lang="en-US" sz="3200"/>
            </a:br>
            <a:r>
              <a:rPr lang="en-US" sz="3600" i="1"/>
              <a:t>Massachusetts’ Comprehensive Housing Plan 2025 - 2035</a:t>
            </a:r>
            <a:endParaRPr 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DF579-765F-C1DF-8351-A80D7C35D6DC}"/>
              </a:ext>
            </a:extLst>
          </p:cNvPr>
          <p:cNvSpPr txBox="1"/>
          <p:nvPr/>
        </p:nvSpPr>
        <p:spPr>
          <a:xfrm>
            <a:off x="3048000" y="3711388"/>
            <a:ext cx="6472518" cy="3585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644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DCCED0F-A364-2BD7-15F2-ACA83F63866F}"/>
              </a:ext>
            </a:extLst>
          </p:cNvPr>
          <p:cNvGrpSpPr/>
          <p:nvPr/>
        </p:nvGrpSpPr>
        <p:grpSpPr>
          <a:xfrm>
            <a:off x="402813" y="1787957"/>
            <a:ext cx="11354475" cy="4350546"/>
            <a:chOff x="391927" y="2399732"/>
            <a:chExt cx="11354475" cy="4350546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EA14DD7-4E69-648B-4EB7-2D0701D23D71}"/>
                </a:ext>
              </a:extLst>
            </p:cNvPr>
            <p:cNvSpPr/>
            <p:nvPr/>
          </p:nvSpPr>
          <p:spPr>
            <a:xfrm>
              <a:off x="391927" y="3098119"/>
              <a:ext cx="9641840" cy="1093846"/>
            </a:xfrm>
            <a:prstGeom prst="rightArrow">
              <a:avLst/>
            </a:prstGeom>
            <a:solidFill>
              <a:schemeClr val="accent1"/>
            </a:solidFill>
            <a:ln w="38100" cap="sq">
              <a:solidFill>
                <a:srgbClr val="C2DEF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099CFB-3145-E537-6204-A01EAC3F8162}"/>
                </a:ext>
              </a:extLst>
            </p:cNvPr>
            <p:cNvSpPr txBox="1"/>
            <p:nvPr/>
          </p:nvSpPr>
          <p:spPr>
            <a:xfrm>
              <a:off x="445598" y="2526957"/>
              <a:ext cx="2242457" cy="731520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45720" tIns="45720" rIns="4572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8DF915-C551-B146-19F4-EAE66FF4E982}"/>
                </a:ext>
              </a:extLst>
            </p:cNvPr>
            <p:cNvSpPr txBox="1"/>
            <p:nvPr/>
          </p:nvSpPr>
          <p:spPr>
            <a:xfrm>
              <a:off x="520492" y="4100557"/>
              <a:ext cx="2043777" cy="26337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14558F"/>
              </a:solidFill>
              <a:miter lim="800000"/>
            </a:ln>
          </p:spPr>
          <p:txBody>
            <a:bodyPr vert="horz" wrap="square" lIns="45720" tIns="45720" rIns="45720" bIns="45720" rtlCol="0" anchor="t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Created Housing Advisory Council</a:t>
              </a:r>
              <a:endParaRPr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sz="1350">
                  <a:solidFill>
                    <a:srgbClr val="000000"/>
                  </a:solidFill>
                  <a:latin typeface="Arial" panose="020B0604020202020204"/>
                </a:rPr>
                <a:t>Defined structure, format, and areas of focus </a:t>
              </a:r>
              <a:endParaRPr lang="en-US" sz="135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Created public online survey for public to provide input on MA housing needs and focus areas for the plan</a:t>
              </a:r>
              <a:endParaRPr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D050E-9027-F041-4A37-36465E716916}"/>
                </a:ext>
              </a:extLst>
            </p:cNvPr>
            <p:cNvSpPr txBox="1"/>
            <p:nvPr/>
          </p:nvSpPr>
          <p:spPr>
            <a:xfrm>
              <a:off x="391927" y="3509065"/>
              <a:ext cx="1981201" cy="340904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January 2024 - March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68409C-DFDB-1DAF-15AD-6E9DA69F49E1}"/>
                </a:ext>
              </a:extLst>
            </p:cNvPr>
            <p:cNvSpPr txBox="1"/>
            <p:nvPr/>
          </p:nvSpPr>
          <p:spPr>
            <a:xfrm>
              <a:off x="7191032" y="3455941"/>
              <a:ext cx="2371200" cy="371919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panose="020B0604020202020204"/>
                </a:rPr>
                <a:t>September - December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0ECC10-53F8-0D15-F77E-CCE8573DB18B}"/>
                </a:ext>
              </a:extLst>
            </p:cNvPr>
            <p:cNvSpPr txBox="1"/>
            <p:nvPr/>
          </p:nvSpPr>
          <p:spPr>
            <a:xfrm>
              <a:off x="3909260" y="4116491"/>
              <a:ext cx="2061749" cy="26337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14558F"/>
              </a:solidFill>
              <a:miter lim="800000"/>
            </a:ln>
          </p:spPr>
          <p:txBody>
            <a:bodyPr vert="horz" wrap="square" lIns="45720" tIns="45720" rIns="4572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 Held 14 regional listening, encompassing each region of the State, and attended by 1,600 participants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2. Developed initial scope of plan and forecasted population projections in partnership with HAC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52A916-78D5-03AE-D54A-7447D0DA03B7}"/>
                </a:ext>
              </a:extLst>
            </p:cNvPr>
            <p:cNvSpPr txBox="1"/>
            <p:nvPr/>
          </p:nvSpPr>
          <p:spPr>
            <a:xfrm>
              <a:off x="7366228" y="4139876"/>
              <a:ext cx="2001664" cy="25944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14558F"/>
              </a:solidFill>
              <a:miter lim="800000"/>
            </a:ln>
          </p:spPr>
          <p:txBody>
            <a:bodyPr vert="horz" wrap="square" lIns="45720" tIns="45720" rIns="4572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sz="1400">
                  <a:solidFill>
                    <a:srgbClr val="000000"/>
                  </a:solidFill>
                  <a:latin typeface="Arial" panose="020B0604020202020204"/>
                </a:rPr>
                <a:t>Held 23 targeted listening sessions and received input from over 800 participants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Receive final feedback and input from HAC on Phase 1 report.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40792B3D-3E4A-80FD-69BA-4DCF8DC810CA}"/>
                </a:ext>
              </a:extLst>
            </p:cNvPr>
            <p:cNvSpPr/>
            <p:nvPr/>
          </p:nvSpPr>
          <p:spPr>
            <a:xfrm>
              <a:off x="6143273" y="5024202"/>
              <a:ext cx="1147011" cy="512527"/>
            </a:xfrm>
            <a:prstGeom prst="rightArrow">
              <a:avLst/>
            </a:prstGeom>
            <a:solidFill>
              <a:schemeClr val="accent1"/>
            </a:solidFill>
            <a:ln w="19050" cap="sq">
              <a:solidFill>
                <a:srgbClr val="C2DEF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EA592F-7723-BFA8-FE91-779433C60E19}"/>
                </a:ext>
              </a:extLst>
            </p:cNvPr>
            <p:cNvSpPr txBox="1"/>
            <p:nvPr/>
          </p:nvSpPr>
          <p:spPr>
            <a:xfrm>
              <a:off x="3955523" y="3560411"/>
              <a:ext cx="2015486" cy="183181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March – August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06DE3E-D6FD-F7AC-2C35-C2E4561F5E06}"/>
                </a:ext>
              </a:extLst>
            </p:cNvPr>
            <p:cNvGrpSpPr/>
            <p:nvPr/>
          </p:nvGrpSpPr>
          <p:grpSpPr>
            <a:xfrm>
              <a:off x="9756571" y="2399732"/>
              <a:ext cx="1989831" cy="3099822"/>
              <a:chOff x="10234146" y="2737381"/>
              <a:chExt cx="1989831" cy="3099822"/>
            </a:xfrm>
          </p:grpSpPr>
          <p:sp>
            <p:nvSpPr>
              <p:cNvPr id="42" name="Star: 5 Points 41">
                <a:extLst>
                  <a:ext uri="{FF2B5EF4-FFF2-40B4-BE49-F238E27FC236}">
                    <a16:creationId xmlns:a16="http://schemas.microsoft.com/office/drawing/2014/main" id="{71980DB7-2DE3-CF28-47F0-ADA7A9F577DA}"/>
                  </a:ext>
                </a:extLst>
              </p:cNvPr>
              <p:cNvSpPr/>
              <p:nvPr/>
            </p:nvSpPr>
            <p:spPr>
              <a:xfrm>
                <a:off x="10234146" y="2737381"/>
                <a:ext cx="1989831" cy="1939529"/>
              </a:xfrm>
              <a:prstGeom prst="star5">
                <a:avLst/>
              </a:prstGeom>
              <a:solidFill>
                <a:schemeClr val="accent1"/>
              </a:solidFill>
              <a:ln w="38100" cap="sq">
                <a:solidFill>
                  <a:srgbClr val="C2DEF6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19447F-5F60-C75F-9F90-D1F85F95930A}"/>
                  </a:ext>
                </a:extLst>
              </p:cNvPr>
              <p:cNvSpPr txBox="1"/>
              <p:nvPr/>
            </p:nvSpPr>
            <p:spPr>
              <a:xfrm>
                <a:off x="10788537" y="3675274"/>
                <a:ext cx="892449" cy="445572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Finalized Plan 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F4BDCE-9C2C-5F0E-4B5D-B7AC171573CF}"/>
                  </a:ext>
                </a:extLst>
              </p:cNvPr>
              <p:cNvSpPr txBox="1"/>
              <p:nvPr/>
            </p:nvSpPr>
            <p:spPr>
              <a:xfrm>
                <a:off x="10699262" y="4807977"/>
                <a:ext cx="1186542" cy="1029226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14558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Phase 1 2/5/25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>
                    <a:solidFill>
                      <a:srgbClr val="14558F"/>
                    </a:solidFill>
                    <a:latin typeface="Arial" panose="020B0604020202020204"/>
                  </a:rPr>
                  <a:t>Phase 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14558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Spring 2025</a:t>
                </a:r>
              </a:p>
            </p:txBody>
          </p:sp>
        </p:grp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D96BFF3-6183-C2B2-FC81-CDCAF310C1DF}"/>
                </a:ext>
              </a:extLst>
            </p:cNvPr>
            <p:cNvSpPr/>
            <p:nvPr/>
          </p:nvSpPr>
          <p:spPr>
            <a:xfrm>
              <a:off x="2589985" y="5024201"/>
              <a:ext cx="1147011" cy="512527"/>
            </a:xfrm>
            <a:prstGeom prst="rightArrow">
              <a:avLst/>
            </a:prstGeom>
            <a:solidFill>
              <a:schemeClr val="accent1"/>
            </a:solidFill>
            <a:ln w="19050" cap="sq">
              <a:solidFill>
                <a:srgbClr val="C2DEF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27F1C662-13B7-957C-EB1D-41B797F5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 sz="2800"/>
              <a:t>HAC &amp; Statewide Housing Plan | Timeline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4B659-114D-1E2B-C1DB-4DF0B783CC75}"/>
              </a:ext>
            </a:extLst>
          </p:cNvPr>
          <p:cNvSpPr txBox="1"/>
          <p:nvPr/>
        </p:nvSpPr>
        <p:spPr>
          <a:xfrm>
            <a:off x="825406" y="1747047"/>
            <a:ext cx="908517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455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October 2023, Governor Healey filed Executive Order #621, charging HLC with producing a Comprehensive Statewide Housing Plan (released February 2025) and establishing the HAC to advise HLC throughout the process.</a:t>
            </a:r>
          </a:p>
        </p:txBody>
      </p:sp>
    </p:spTree>
    <p:extLst>
      <p:ext uri="{BB962C8B-B14F-4D97-AF65-F5344CB8AC3E}">
        <p14:creationId xmlns:p14="http://schemas.microsoft.com/office/powerpoint/2010/main" val="189217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601B-F8B0-D446-E197-282A0BDA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Key Findings of the Plan (I/II)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B2643-F0B3-786D-77F3-894C20618454}"/>
              </a:ext>
            </a:extLst>
          </p:cNvPr>
          <p:cNvSpPr txBox="1"/>
          <p:nvPr/>
        </p:nvSpPr>
        <p:spPr>
          <a:xfrm>
            <a:off x="1022843" y="1879997"/>
            <a:ext cx="10146314" cy="378565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>
                <a:solidFill>
                  <a:schemeClr val="accent1"/>
                </a:solidFill>
              </a:rPr>
              <a:t>A shortage of homes is the root cause of housing cost crisis</a:t>
            </a:r>
          </a:p>
          <a:p>
            <a:pPr marL="457200" indent="-457200">
              <a:buFont typeface="+mj-lt"/>
              <a:buAutoNum type="arabicPeriod"/>
            </a:pPr>
            <a:endParaRPr lang="en-US" sz="2400" b="1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>
                <a:solidFill>
                  <a:schemeClr val="accent1"/>
                </a:solidFill>
              </a:rPr>
              <a:t>Massachusetts is at risk of losing the homes we have</a:t>
            </a:r>
          </a:p>
          <a:p>
            <a:pPr marL="457200" indent="-457200">
              <a:buFont typeface="+mj-lt"/>
              <a:buAutoNum type="arabicPeriod"/>
            </a:pPr>
            <a:endParaRPr lang="en-US" sz="2400" b="1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>
                <a:solidFill>
                  <a:schemeClr val="accent1"/>
                </a:solidFill>
              </a:rPr>
              <a:t>A growing share of resident's struggle to afford cost of living</a:t>
            </a:r>
          </a:p>
          <a:p>
            <a:pPr marL="457200" indent="-457200">
              <a:buFont typeface="+mj-lt"/>
              <a:buAutoNum type="arabicPeriod"/>
            </a:pPr>
            <a:endParaRPr lang="en-US" sz="2400" b="1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>
                <a:solidFill>
                  <a:schemeClr val="accent1"/>
                </a:solidFill>
              </a:rPr>
              <a:t>There is a growing population with complex housing and medical needs</a:t>
            </a:r>
          </a:p>
          <a:p>
            <a:pPr marL="457200" indent="-457200">
              <a:buFont typeface="+mj-lt"/>
              <a:buAutoNum type="arabicPeriod"/>
            </a:pPr>
            <a:endParaRPr lang="en-US" sz="2400" b="1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>
                <a:solidFill>
                  <a:schemeClr val="accent1"/>
                </a:solidFill>
              </a:rPr>
              <a:t>Housing Crisis affects everyone</a:t>
            </a:r>
          </a:p>
        </p:txBody>
      </p:sp>
    </p:spTree>
    <p:extLst>
      <p:ext uri="{BB962C8B-B14F-4D97-AF65-F5344CB8AC3E}">
        <p14:creationId xmlns:p14="http://schemas.microsoft.com/office/powerpoint/2010/main" val="322209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8999A7C-72DA-7F49-222A-C87CC71E12BE}"/>
              </a:ext>
            </a:extLst>
          </p:cNvPr>
          <p:cNvSpPr txBox="1"/>
          <p:nvPr/>
        </p:nvSpPr>
        <p:spPr>
          <a:xfrm>
            <a:off x="663794" y="1685109"/>
            <a:ext cx="10851471" cy="370258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600" b="1">
                <a:solidFill>
                  <a:srgbClr val="14558F"/>
                </a:solidFill>
                <a:latin typeface="Arial" panose="020B0604020202020204"/>
              </a:rPr>
              <a:t>Massachusetts needs to add 222,000 homes to the available housing stock from 2025 – 2035 </a:t>
            </a:r>
            <a:endParaRPr lang="en-US" b="1">
              <a:solidFill>
                <a:srgbClr val="14558F"/>
              </a:solidFill>
              <a:cs typeface="Arial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en-US" sz="3600" b="1">
              <a:solidFill>
                <a:schemeClr val="accent1"/>
              </a:solidFill>
              <a:latin typeface="Arial" panose="020B0604020202020204"/>
              <a:cs typeface="Arial"/>
            </a:endParaRPr>
          </a:p>
          <a:p>
            <a:pPr algn="ctr">
              <a:defRPr/>
            </a:pPr>
            <a:r>
              <a:rPr lang="en-US" sz="2000" b="1">
                <a:solidFill>
                  <a:schemeClr val="accent1"/>
                </a:solidFill>
                <a:latin typeface="Arial" panose="020B0604020202020204"/>
                <a:cs typeface="Arial"/>
              </a:rPr>
              <a:t>Net increase in year-round housing units needed to achieve housing abundance, </a:t>
            </a:r>
            <a:br>
              <a:rPr lang="en-US" sz="2000" b="1">
                <a:solidFill>
                  <a:schemeClr val="accent1"/>
                </a:solidFill>
                <a:latin typeface="Arial" panose="020B0604020202020204"/>
                <a:cs typeface="Arial"/>
              </a:rPr>
            </a:br>
            <a:r>
              <a:rPr lang="en-US" sz="2000" b="1">
                <a:solidFill>
                  <a:schemeClr val="accent1"/>
                </a:solidFill>
                <a:latin typeface="Arial" panose="020B0604020202020204"/>
                <a:cs typeface="Arial"/>
              </a:rPr>
              <a:t>with estimates of the </a:t>
            </a:r>
            <a:r>
              <a:rPr lang="en-US" sz="2000" b="1" i="1">
                <a:solidFill>
                  <a:schemeClr val="accent1"/>
                </a:solidFill>
                <a:latin typeface="Arial" panose="020B0604020202020204"/>
                <a:cs typeface="Arial"/>
              </a:rPr>
              <a:t>net </a:t>
            </a:r>
            <a:r>
              <a:rPr lang="en-US" sz="2000" b="1">
                <a:solidFill>
                  <a:schemeClr val="accent1"/>
                </a:solidFill>
                <a:latin typeface="Arial" panose="020B0604020202020204"/>
                <a:cs typeface="Arial"/>
              </a:rPr>
              <a:t>increase in demand for housing at different income levels. </a:t>
            </a:r>
          </a:p>
          <a:p>
            <a:pPr algn="ctr">
              <a:defRPr/>
            </a:pPr>
            <a:br>
              <a:rPr lang="en-US" sz="2000" b="1" i="1">
                <a:solidFill>
                  <a:schemeClr val="accent1"/>
                </a:solidFill>
                <a:latin typeface="Arial" panose="020B0604020202020204"/>
                <a:cs typeface="Arial"/>
              </a:rPr>
            </a:br>
            <a:r>
              <a:rPr lang="en-US" sz="2000" b="1" i="1">
                <a:solidFill>
                  <a:schemeClr val="accent1"/>
                </a:solidFill>
                <a:latin typeface="Arial" panose="020B0604020202020204"/>
                <a:cs typeface="Arial"/>
              </a:rPr>
              <a:t>NOT </a:t>
            </a:r>
            <a:r>
              <a:rPr lang="en-US" sz="2000" b="1">
                <a:solidFill>
                  <a:schemeClr val="accent1"/>
                </a:solidFill>
                <a:latin typeface="Arial" panose="020B0604020202020204"/>
                <a:cs typeface="Arial"/>
              </a:rPr>
              <a:t>an estimate of existing affordable housing shortfall or a measure of how many affordable units need to be created through production or conversion.</a:t>
            </a:r>
            <a:endParaRPr lang="en-US" sz="2000" i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1F1853-ECC5-D241-5572-A74941FA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 sz="2800"/>
              <a:t>Key Findings of the Plan (II/II)</a:t>
            </a:r>
          </a:p>
        </p:txBody>
      </p:sp>
    </p:spTree>
    <p:extLst>
      <p:ext uri="{BB962C8B-B14F-4D97-AF65-F5344CB8AC3E}">
        <p14:creationId xmlns:p14="http://schemas.microsoft.com/office/powerpoint/2010/main" val="166652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EAF6-581F-C1A9-1FBF-22000A22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Components of Anticipated Housing Need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B26957-7ADB-8064-65CC-34805B79BDB0}"/>
              </a:ext>
            </a:extLst>
          </p:cNvPr>
          <p:cNvGraphicFramePr>
            <a:graphicFrameLocks/>
          </p:cNvGraphicFramePr>
          <p:nvPr/>
        </p:nvGraphicFramePr>
        <p:xfrm>
          <a:off x="4114800" y="1078992"/>
          <a:ext cx="7696634" cy="547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40912A-4D4C-8947-A4AC-A3FDA5EF99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736" y="1230086"/>
            <a:ext cx="3560064" cy="52014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i="0"/>
              <a:t>Massachusetts needs to add 222,000 year-round homes </a:t>
            </a:r>
            <a:br>
              <a:rPr lang="en-US" sz="1600" i="0">
                <a:solidFill>
                  <a:schemeClr val="tx1"/>
                </a:solidFill>
              </a:rPr>
            </a:br>
            <a:r>
              <a:rPr lang="en-US" sz="1600" b="0" i="0">
                <a:solidFill>
                  <a:schemeClr val="tx1"/>
                </a:solidFill>
              </a:rPr>
              <a:t>to the available housing stock </a:t>
            </a:r>
            <a:br>
              <a:rPr lang="en-US" sz="1600" b="0" i="0">
                <a:solidFill>
                  <a:schemeClr val="tx1"/>
                </a:solidFill>
              </a:rPr>
            </a:br>
            <a:r>
              <a:rPr lang="en-US" sz="1600" b="0" i="0">
                <a:solidFill>
                  <a:schemeClr val="tx1"/>
                </a:solidFill>
              </a:rPr>
              <a:t>from 2025 – 2035.  </a:t>
            </a:r>
          </a:p>
          <a:p>
            <a:pPr>
              <a:spcAft>
                <a:spcPts val="1200"/>
              </a:spcAft>
            </a:pPr>
            <a:r>
              <a:rPr lang="en-US" sz="1600" b="0" i="0">
                <a:solidFill>
                  <a:schemeClr val="tx1"/>
                </a:solidFill>
              </a:rPr>
              <a:t>About </a:t>
            </a:r>
            <a:r>
              <a:rPr lang="en-US" sz="1600" i="0"/>
              <a:t>106,000 homes are needed to accommodate new Millennial and Gen Z households</a:t>
            </a:r>
            <a:r>
              <a:rPr lang="en-US" sz="1600" b="0" i="0">
                <a:solidFill>
                  <a:schemeClr val="tx1"/>
                </a:solidFill>
              </a:rPr>
              <a:t> under a moderate growth scenario.</a:t>
            </a:r>
          </a:p>
          <a:p>
            <a:pPr>
              <a:spcAft>
                <a:spcPts val="1200"/>
              </a:spcAft>
            </a:pPr>
            <a:r>
              <a:rPr lang="en-US" sz="1600" b="0" i="0">
                <a:solidFill>
                  <a:schemeClr val="tx1"/>
                </a:solidFill>
              </a:rPr>
              <a:t>About </a:t>
            </a:r>
            <a:r>
              <a:rPr lang="en-US" sz="1600" i="0"/>
              <a:t>56,000 needed to address “latent demand” </a:t>
            </a:r>
            <a:r>
              <a:rPr lang="en-US" sz="1600" b="0" i="0">
                <a:solidFill>
                  <a:schemeClr val="tx1"/>
                </a:solidFill>
              </a:rPr>
              <a:t>(doubled-up and overcrowded families, families in shelter, and roommates). </a:t>
            </a:r>
          </a:p>
          <a:p>
            <a:pPr>
              <a:spcAft>
                <a:spcPts val="1200"/>
              </a:spcAft>
            </a:pPr>
            <a:r>
              <a:rPr lang="en-US" sz="1600" b="0" i="0">
                <a:solidFill>
                  <a:schemeClr val="tx1"/>
                </a:solidFill>
              </a:rPr>
              <a:t>About </a:t>
            </a:r>
            <a:r>
              <a:rPr lang="en-US" sz="1600" i="0"/>
              <a:t>9,600 homes needed to compensate for anticipated seasonal conversion. </a:t>
            </a:r>
          </a:p>
          <a:p>
            <a:pPr>
              <a:spcAft>
                <a:spcPts val="1200"/>
              </a:spcAft>
            </a:pPr>
            <a:r>
              <a:rPr lang="en-US" sz="1600" b="0" i="0">
                <a:solidFill>
                  <a:schemeClr val="tx1"/>
                </a:solidFill>
              </a:rPr>
              <a:t>About </a:t>
            </a:r>
            <a:r>
              <a:rPr lang="en-US" sz="1600" i="0"/>
              <a:t>51,000 additional homes for-sale or for-rent needed to achieve a healthy vacancy rate.</a:t>
            </a:r>
          </a:p>
        </p:txBody>
      </p:sp>
    </p:spTree>
    <p:extLst>
      <p:ext uri="{BB962C8B-B14F-4D97-AF65-F5344CB8AC3E}">
        <p14:creationId xmlns:p14="http://schemas.microsoft.com/office/powerpoint/2010/main" val="78173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2B49-8D44-F2A9-550D-C5CCE519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Housing Need by Region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88D3B3-6B1D-FB63-CC83-BBDF79CB9558}"/>
              </a:ext>
            </a:extLst>
          </p:cNvPr>
          <p:cNvGrpSpPr/>
          <p:nvPr/>
        </p:nvGrpSpPr>
        <p:grpSpPr>
          <a:xfrm>
            <a:off x="432381" y="1228415"/>
            <a:ext cx="11327238" cy="5399314"/>
            <a:chOff x="0" y="1228415"/>
            <a:chExt cx="11327238" cy="53993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480FF2-4532-2B17-D282-417D769F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" t="7859" r="2945" b="9289"/>
            <a:stretch/>
          </p:blipFill>
          <p:spPr bwMode="auto">
            <a:xfrm>
              <a:off x="0" y="1228415"/>
              <a:ext cx="7638940" cy="5399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C3951A-C932-265E-B3F1-1A17D10E6133}"/>
                </a:ext>
              </a:extLst>
            </p:cNvPr>
            <p:cNvSpPr txBox="1"/>
            <p:nvPr/>
          </p:nvSpPr>
          <p:spPr>
            <a:xfrm>
              <a:off x="7826991" y="2203211"/>
              <a:ext cx="3500247" cy="3449721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 anchor="ctr">
              <a:no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600"/>
                <a:t>This is the anticipated net increase in year-round housing units that would be needed to achieve housing abundance.  </a:t>
              </a:r>
            </a:p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endParaRPr lang="en-US" sz="1600"/>
            </a:p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600"/>
                <a:t>It is </a:t>
              </a:r>
              <a:r>
                <a:rPr lang="en-US" sz="1600" i="1"/>
                <a:t>not </a:t>
              </a:r>
              <a:r>
                <a:rPr lang="en-US" sz="1600"/>
                <a:t>a measure of how many affordable units are needed to serve unmet housing needs of existing low-income residents.  </a:t>
              </a:r>
            </a:p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endParaRPr lang="en-US" sz="1600"/>
            </a:p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600"/>
                <a:t>The low-income shortfall may be </a:t>
              </a:r>
              <a:r>
                <a:rPr lang="en-US" sz="1600" i="1"/>
                <a:t>larger</a:t>
              </a:r>
              <a:r>
                <a:rPr lang="en-US" sz="1600"/>
                <a:t> than the net housing need.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53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A60AE-FC0D-121A-80C8-658217B7C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E5D05D-ACD3-0AF5-BC44-80AAD980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29" y="2867221"/>
            <a:ext cx="8181508" cy="677108"/>
          </a:xfrm>
        </p:spPr>
        <p:txBody>
          <a:bodyPr/>
          <a:lstStyle/>
          <a:p>
            <a:pPr algn="l"/>
            <a:r>
              <a:rPr lang="en-US"/>
              <a:t>Data Brief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E9B11-D9DF-9ADE-76A1-F4A1B83EDA17}"/>
              </a:ext>
            </a:extLst>
          </p:cNvPr>
          <p:cNvSpPr txBox="1"/>
          <p:nvPr/>
        </p:nvSpPr>
        <p:spPr>
          <a:xfrm>
            <a:off x="3048000" y="3711388"/>
            <a:ext cx="6472518" cy="3585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39721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119905-464d-4721-bcb1-84ed6b26f144" xsi:nil="true"/>
    <lcf76f155ced4ddcb4097134ff3c332f xmlns="00f635cb-58c7-4c7c-a2be-5f3d12299da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7B14D604B3B48B5D202D444E0E01D" ma:contentTypeVersion="12" ma:contentTypeDescription="Create a new document." ma:contentTypeScope="" ma:versionID="9f0e071d3f3d1ed91323eec309a5aec1">
  <xsd:schema xmlns:xsd="http://www.w3.org/2001/XMLSchema" xmlns:xs="http://www.w3.org/2001/XMLSchema" xmlns:p="http://schemas.microsoft.com/office/2006/metadata/properties" xmlns:ns2="00f635cb-58c7-4c7c-a2be-5f3d12299da6" xmlns:ns3="dc119905-464d-4721-bcb1-84ed6b26f144" targetNamespace="http://schemas.microsoft.com/office/2006/metadata/properties" ma:root="true" ma:fieldsID="f899fb4bd9a6fc178a7b64ac3985bfaa" ns2:_="" ns3:_="">
    <xsd:import namespace="00f635cb-58c7-4c7c-a2be-5f3d12299da6"/>
    <xsd:import namespace="dc119905-464d-4721-bcb1-84ed6b26f1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635cb-58c7-4c7c-a2be-5f3d12299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19905-464d-4721-bcb1-84ed6b26f1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721042-d6a3-44fb-989f-696d1307e643}" ma:internalName="TaxCatchAll" ma:showField="CatchAllData" ma:web="dc119905-464d-4721-bcb1-84ed6b26f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111BB3-6091-45DD-8E22-425CEAE2FC56}">
  <ds:schemaRefs>
    <ds:schemaRef ds:uri="00f635cb-58c7-4c7c-a2be-5f3d12299da6"/>
    <ds:schemaRef ds:uri="dc119905-464d-4721-bcb1-84ed6b26f1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3C8FED-CEB0-4D0B-AD68-8E940203FB53}">
  <ds:schemaRefs>
    <ds:schemaRef ds:uri="00f635cb-58c7-4c7c-a2be-5f3d12299da6"/>
    <ds:schemaRef ds:uri="dc119905-464d-4721-bcb1-84ed6b26f1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879CA0-DAEF-4A32-952C-8A46A48293F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29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White</vt:lpstr>
      <vt:lpstr> Joint AHA Commission  Data Brief &amp; Expert Panel  </vt:lpstr>
      <vt:lpstr>Agenda</vt:lpstr>
      <vt:lpstr>A Home for Everyone  Massachusetts’ Comprehensive Housing Plan 2025 - 2035</vt:lpstr>
      <vt:lpstr>HAC &amp; Statewide Housing Plan | Timeline </vt:lpstr>
      <vt:lpstr>Key Findings of the Plan (I/II)</vt:lpstr>
      <vt:lpstr>Key Findings of the Plan (II/II)</vt:lpstr>
      <vt:lpstr>Components of Anticipated Housing Need</vt:lpstr>
      <vt:lpstr>Housing Need by Region</vt:lpstr>
      <vt:lpstr>Data Brief</vt:lpstr>
      <vt:lpstr>Baby Boomers constitute 24% of Massachusetts’ population and head up 36% of its households1</vt:lpstr>
      <vt:lpstr>Massachusetts Older Adult Households</vt:lpstr>
      <vt:lpstr>Finances for Older Adults in the U.S. and Massachusetts</vt:lpstr>
      <vt:lpstr>Older Adults – Projected Population Growth</vt:lpstr>
      <vt:lpstr>Older Adults – Projected Household Growth</vt:lpstr>
      <vt:lpstr>Older Adult Households Growing across Massachusetts</vt:lpstr>
      <vt:lpstr> Extremely Low-Income Households in Massachusetts</vt:lpstr>
      <vt:lpstr> ELI limit varies from $32,000 to $49,000, depending on the region</vt:lpstr>
      <vt:lpstr>“ELI” Households (&lt;$35,000 per year) projected to grow 13%</vt:lpstr>
      <vt:lpstr>Households with income &lt;$35,000 are projected to grow in every region ​</vt:lpstr>
      <vt:lpstr> Households in need of accessibility in Massachusetts</vt:lpstr>
      <vt:lpstr>Accessible units are in short supply</vt:lpstr>
      <vt:lpstr> Many households fall into two or more of these groups</vt:lpstr>
      <vt:lpstr>Older Adults make up 77% of Lowest Income Household Growth</vt:lpstr>
      <vt:lpstr>Questions?</vt:lpstr>
      <vt:lpstr> Expert Panel</vt:lpstr>
      <vt:lpstr>Expert Panel</vt:lpstr>
      <vt:lpstr>Next Steps</vt:lpstr>
      <vt:lpstr>Next Steps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 Template</dc:title>
  <dc:creator>Bryant, Benjamin (EOHLC)</dc:creator>
  <cp:revision>21</cp:revision>
  <cp:lastPrinted>2024-09-05T14:07:08Z</cp:lastPrinted>
  <dcterms:created xsi:type="dcterms:W3CDTF">2021-09-26T22:27:24Z</dcterms:created>
  <dcterms:modified xsi:type="dcterms:W3CDTF">2025-04-23T14:09:28Z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ubTitleWidth">
    <vt:r8>9.80000019073486</vt:r8>
  </property>
  <property fmtid="{D5CDD505-2E9C-101B-9397-08002B2CF9AE}" pid="3" name="AutoPageNumberingON">
    <vt:bool>true</vt:bool>
  </property>
  <property fmtid="{D5CDD505-2E9C-101B-9397-08002B2CF9AE}" pid="4" name="TabStyleTOC">
    <vt:bool>false</vt:bool>
  </property>
  <property fmtid="{D5CDD505-2E9C-101B-9397-08002B2CF9AE}" pid="5" name="MediaServiceImageTags">
    <vt:lpwstr/>
  </property>
  <property fmtid="{D5CDD505-2E9C-101B-9397-08002B2CF9AE}" pid="6" name="ContentTypeId">
    <vt:lpwstr>0x0101001517B14D604B3B48B5D202D444E0E01D</vt:lpwstr>
  </property>
</Properties>
</file>