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6.xml" ContentType="application/vnd.openxmlformats-officedocument.theme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7.xml" ContentType="application/vnd.openxmlformats-officedocument.them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8.xml" ContentType="application/vnd.openxmlformats-officedocument.theme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9.xml" ContentType="application/vnd.openxmlformats-officedocument.them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0.xml" ContentType="application/vnd.openxmlformats-officedocument.them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11.xml" ContentType="application/vnd.openxmlformats-officedocument.them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2.xml" ContentType="application/vnd.openxmlformats-officedocument.theme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heme/theme13.xml" ContentType="application/vnd.openxmlformats-officedocument.theme+xml"/>
  <Override PartName="/ppt/theme/theme14.xml" ContentType="application/vnd.openxmlformats-officedocument.theme+xml"/>
  <Override PartName="/ppt/tags/tag216.xml" ContentType="application/vnd.openxmlformats-officedocument.presentationml.tags+xml"/>
  <Override PartName="/ppt/notesSlides/notesSlide1.xml" ContentType="application/vnd.openxmlformats-officedocument.presentationml.notesSlide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notesSlides/notesSlide2.xml" ContentType="application/vnd.openxmlformats-officedocument.presentationml.notesSlide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7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notesSlides/notesSlide7.xml" ContentType="application/vnd.openxmlformats-officedocument.presentationml.notesSlide+xml"/>
  <Override PartName="/ppt/tags/tag300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notesSlides/notesSlide11.xml" ContentType="application/vnd.openxmlformats-officedocument.presentationml.notesSlide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tags/tag324.xml" ContentType="application/vnd.openxmlformats-officedocument.presentationml.tags+xml"/>
  <Override PartName="/ppt/notesSlides/notesSlide16.xml" ContentType="application/vnd.openxmlformats-officedocument.presentationml.notesSlide+xml"/>
  <Override PartName="/ppt/tags/tag325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  <p:sldMasterId id="2147483672" r:id="rId2"/>
    <p:sldMasterId id="2147483681" r:id="rId3"/>
    <p:sldMasterId id="2147483689" r:id="rId4"/>
    <p:sldMasterId id="2147483699" r:id="rId5"/>
    <p:sldMasterId id="2147483708" r:id="rId6"/>
    <p:sldMasterId id="2147483717" r:id="rId7"/>
    <p:sldMasterId id="2147483725" r:id="rId8"/>
    <p:sldMasterId id="2147483734" r:id="rId9"/>
    <p:sldMasterId id="2147483743" r:id="rId10"/>
    <p:sldMasterId id="2147483753" r:id="rId11"/>
    <p:sldMasterId id="2147483763" r:id="rId12"/>
  </p:sldMasterIdLst>
  <p:notesMasterIdLst>
    <p:notesMasterId r:id="rId30"/>
  </p:notesMasterIdLst>
  <p:handoutMasterIdLst>
    <p:handoutMasterId r:id="rId31"/>
  </p:handoutMasterIdLst>
  <p:sldIdLst>
    <p:sldId id="1356" r:id="rId13"/>
    <p:sldId id="1373" r:id="rId14"/>
    <p:sldId id="1391" r:id="rId15"/>
    <p:sldId id="1407" r:id="rId16"/>
    <p:sldId id="1401" r:id="rId17"/>
    <p:sldId id="1417" r:id="rId18"/>
    <p:sldId id="1402" r:id="rId19"/>
    <p:sldId id="1416" r:id="rId20"/>
    <p:sldId id="1379" r:id="rId21"/>
    <p:sldId id="1358" r:id="rId22"/>
    <p:sldId id="1397" r:id="rId23"/>
    <p:sldId id="1412" r:id="rId24"/>
    <p:sldId id="1393" r:id="rId25"/>
    <p:sldId id="1400" r:id="rId26"/>
    <p:sldId id="1394" r:id="rId27"/>
    <p:sldId id="1361" r:id="rId28"/>
    <p:sldId id="1359" r:id="rId29"/>
  </p:sldIdLst>
  <p:sldSz cx="8961438" cy="6721475"/>
  <p:notesSz cx="7010400" cy="9296400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3823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0773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61602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15471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69338" algn="l" defTabSz="90773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23207" algn="l" defTabSz="90773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177076" algn="l" defTabSz="90773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30945" algn="l" defTabSz="90773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 xmlns:mv="urn:schemas-microsoft-com:mac:vml" xmlns:mc="http://schemas.openxmlformats.org/markup-compatibility/2006">
        <p15:guide id="1" orient="horz" pos="2906">
          <p15:clr>
            <a:srgbClr val="A4A3A4"/>
          </p15:clr>
        </p15:guide>
        <p15:guide id="2" pos="2953">
          <p15:clr>
            <a:srgbClr val="A4A3A4"/>
          </p15:clr>
        </p15:guide>
        <p15:guide id="3" orient="horz" pos="327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 xmlns:mv="urn:schemas-microsoft-com:mac:vml" xmlns:mc="http://schemas.openxmlformats.org/markup-compatibility/2006">
        <p15:guide id="1" orient="horz" pos="3120">
          <p15:clr>
            <a:srgbClr val="A4A3A4"/>
          </p15:clr>
        </p15:guide>
        <p15:guide id="2" pos="2124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  <p15:guide id="5" orient="horz" pos="3100">
          <p15:clr>
            <a:srgbClr val="A4A3A4"/>
          </p15:clr>
        </p15:guide>
        <p15:guide id="6" orient="horz" pos="29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 Tsai" initials="DT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6CE"/>
    <a:srgbClr val="799DD1"/>
    <a:srgbClr val="5986C7"/>
    <a:srgbClr val="4A7BC2"/>
    <a:srgbClr val="F2F2F2"/>
    <a:srgbClr val="002960"/>
    <a:srgbClr val="005183"/>
    <a:srgbClr val="CBDB2A"/>
    <a:srgbClr val="808080"/>
    <a:srgbClr val="006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63" autoAdjust="0"/>
    <p:restoredTop sz="93829" autoAdjust="0"/>
  </p:normalViewPr>
  <p:slideViewPr>
    <p:cSldViewPr snapToGrid="0">
      <p:cViewPr>
        <p:scale>
          <a:sx n="90" d="100"/>
          <a:sy n="90" d="100"/>
        </p:scale>
        <p:origin x="-516" y="114"/>
      </p:cViewPr>
      <p:guideLst>
        <p:guide orient="horz" pos="2906"/>
        <p:guide orient="horz" pos="3278"/>
        <p:guide pos="29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-3516" y="-102"/>
      </p:cViewPr>
      <p:guideLst>
        <p:guide orient="horz" pos="3140"/>
        <p:guide orient="horz" pos="2947"/>
        <p:guide orient="horz" pos="3120"/>
        <p:guide orient="horz" pos="2928"/>
        <p:guide pos="2124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3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279E-2"/>
          <c:y val="7.6862200000000006E-2"/>
          <c:w val="0.90251144056510424"/>
          <c:h val="0.89199700000000004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Line 1</c:v>
                </c:pt>
              </c:strCache>
            </c:strRef>
          </c:tx>
          <c:spPr>
            <a:ln w="38100" cap="flat">
              <a:solidFill>
                <a:srgbClr val="002060"/>
              </a:solidFill>
              <a:prstDash val="solid"/>
              <a:round/>
            </a:ln>
            <a:effectLst/>
          </c:spPr>
          <c:marker>
            <c:symbol val="diamond"/>
            <c:size val="5"/>
            <c:spPr>
              <a:solidFill>
                <a:srgbClr val="002060"/>
              </a:solidFill>
              <a:ln w="25400" cap="flat">
                <a:solidFill>
                  <a:srgbClr val="002060"/>
                </a:solidFill>
                <a:prstDash val="solid"/>
                <a:round/>
              </a:ln>
              <a:effectLst/>
            </c:spPr>
          </c:marker>
          <c:dLbls>
            <c:dLbl>
              <c:idx val="8"/>
              <c:layout>
                <c:manualLayout>
                  <c:x val="-2.7937005581933443E-2"/>
                  <c:y val="-5.99579388345648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21-4B36-84F7-FF06284F0174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Sheet1!$B$1:$J$1</c:f>
              <c:strCache>
                <c:ptCount val="9"/>
                <c:pt idx="0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5</c:v>
                </c:pt>
                <c:pt idx="8">
                  <c:v>6</c:v>
                </c:pt>
              </c:strCache>
            </c:strRef>
          </c:cat>
          <c:val>
            <c:numRef>
              <c:f>Sheet1!$B$2:$J$2</c:f>
              <c:numCache>
                <c:formatCode>_("$"* #,##0.0_);_("$"* \(#,##0.0\);_("$"* "-"??_);_(@_)</c:formatCode>
                <c:ptCount val="9"/>
                <c:pt idx="0">
                  <c:v>9.1986962450000007</c:v>
                </c:pt>
                <c:pt idx="1">
                  <c:v>10.118387970000001</c:v>
                </c:pt>
                <c:pt idx="2">
                  <c:v>10.308353242000001</c:v>
                </c:pt>
                <c:pt idx="3">
                  <c:v>10.667169974</c:v>
                </c:pt>
                <c:pt idx="4">
                  <c:v>11.755290180999999</c:v>
                </c:pt>
                <c:pt idx="5">
                  <c:v>13.501085552999999</c:v>
                </c:pt>
                <c:pt idx="6">
                  <c:v>14.648348864000001</c:v>
                </c:pt>
                <c:pt idx="7">
                  <c:v>15.04241</c:v>
                </c:pt>
                <c:pt idx="8" formatCode="0.0">
                  <c:v>15.602014583000001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D755-4923-89D3-399BB726F457}"/>
            </c:ext>
          </c:extLst>
        </c:ser>
        <c:ser>
          <c:idx val="3"/>
          <c:order val="1"/>
          <c:tx>
            <c:strRef>
              <c:f>Sheet1!$A$4</c:f>
              <c:strCache>
                <c:ptCount val="1"/>
                <c:pt idx="0">
                  <c:v>Line 3</c:v>
                </c:pt>
              </c:strCache>
            </c:strRef>
          </c:tx>
          <c:spPr>
            <a:ln w="38100" cap="flat">
              <a:solidFill>
                <a:srgbClr val="0070C0"/>
              </a:solidFill>
              <a:prstDash val="solid"/>
              <a:round/>
            </a:ln>
            <a:effectLst/>
          </c:spPr>
          <c:marker>
            <c:symbol val="triangle"/>
            <c:size val="5"/>
            <c:spPr>
              <a:solidFill>
                <a:srgbClr val="0070C0"/>
              </a:solidFill>
              <a:ln w="25400" cap="flat">
                <a:solidFill>
                  <a:srgbClr val="0070C0"/>
                </a:solidFill>
                <a:prstDash val="solid"/>
                <a:round/>
              </a:ln>
              <a:effectLst/>
            </c:spPr>
          </c:marker>
          <c:dLbls>
            <c:dLbl>
              <c:idx val="5"/>
              <c:numFmt formatCode="#,##0.0;&quot;-&quot;#,##0.0" sourceLinked="0"/>
              <c:spPr/>
              <c:txPr>
                <a:bodyPr/>
                <a:lstStyle/>
                <a:p>
                  <a:pPr>
                    <a:defRPr sz="1400"/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7660151133104919E-2"/>
                  <c:y val="-5.9957938834564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121-4B36-84F7-FF06284F0174}"/>
                </c:ext>
              </c:extLst>
            </c:dLbl>
            <c:numFmt formatCode="#,##0.0;&quot;-&quot;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Sheet1!$B$1:$J$1</c:f>
              <c:strCache>
                <c:ptCount val="9"/>
                <c:pt idx="0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5</c:v>
                </c:pt>
                <c:pt idx="8">
                  <c:v>6</c:v>
                </c:pt>
              </c:strCache>
            </c:strRef>
          </c:cat>
          <c:val>
            <c:numRef>
              <c:f>Sheet1!$B$4:$J$4</c:f>
              <c:numCache>
                <c:formatCode>_("$"* #,##0.0_);_("$"* \(#,##0.0\);_("$"* "-"??_);_(@_)</c:formatCode>
                <c:ptCount val="9"/>
                <c:pt idx="0">
                  <c:v>3.1089884140000006</c:v>
                </c:pt>
                <c:pt idx="1">
                  <c:v>3.4871346240000003</c:v>
                </c:pt>
                <c:pt idx="2">
                  <c:v>4.6839722820000009</c:v>
                </c:pt>
                <c:pt idx="3">
                  <c:v>4.969918721</c:v>
                </c:pt>
                <c:pt idx="4">
                  <c:v>5.3547606709999993</c:v>
                </c:pt>
                <c:pt idx="5">
                  <c:v>5.921473569999999</c:v>
                </c:pt>
                <c:pt idx="6">
                  <c:v>6.1033312900000016</c:v>
                </c:pt>
                <c:pt idx="7">
                  <c:v>6.0381275383999995</c:v>
                </c:pt>
                <c:pt idx="8" formatCode="0.0">
                  <c:v>6.09528253559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D755-4923-89D3-399BB726F4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539008"/>
        <c:axId val="32540544"/>
      </c:lineChart>
      <c:catAx>
        <c:axId val="32539008"/>
        <c:scaling>
          <c:orientation val="minMax"/>
        </c:scaling>
        <c:delete val="0"/>
        <c:axPos val="b"/>
        <c:numFmt formatCode="0;&quot;-&quot;0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round/>
          </a:ln>
        </c:spPr>
        <c:txPr>
          <a:bodyPr rot="0"/>
          <a:lstStyle/>
          <a:p>
            <a:pPr>
              <a:defRPr/>
            </a:pPr>
            <a:endParaRPr lang="en-US"/>
          </a:p>
        </c:txPr>
        <c:crossAx val="32540544"/>
        <c:crosses val="autoZero"/>
        <c:auto val="1"/>
        <c:lblAlgn val="ctr"/>
        <c:lblOffset val="100"/>
        <c:noMultiLvlLbl val="1"/>
      </c:catAx>
      <c:valAx>
        <c:axId val="32540544"/>
        <c:scaling>
          <c:orientation val="minMax"/>
          <c:max val="16.4924"/>
          <c:min val="2"/>
        </c:scaling>
        <c:delete val="0"/>
        <c:axPos val="l"/>
        <c:numFmt formatCode="#,##0;&quot;-&quot;#,##0" sourceLinked="0"/>
        <c:majorTickMark val="none"/>
        <c:minorTickMark val="none"/>
        <c:tickLblPos val="none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/>
            </a:pPr>
            <a:endParaRPr lang="en-US"/>
          </a:p>
        </c:txPr>
        <c:crossAx val="32539008"/>
        <c:crosses val="autoZero"/>
        <c:crossBetween val="midCat"/>
        <c:majorUnit val="2.0703499999999999"/>
        <c:minorUnit val="1.0351699999999999"/>
      </c:valAx>
      <c:spPr>
        <a:noFill/>
        <a:ln w="12700" cap="flat">
          <a:noFill/>
          <a:miter lim="400000"/>
        </a:ln>
        <a:effectLst/>
      </c:spPr>
    </c:plotArea>
    <c:plotVisOnly val="0"/>
    <c:dispBlanksAs val="gap"/>
    <c:showDLblsOverMax val="1"/>
  </c:chart>
  <c:spPr>
    <a:noFill/>
    <a:ln>
      <a:noFill/>
    </a:ln>
    <a:effectLst/>
  </c:spPr>
  <c:txPr>
    <a:bodyPr/>
    <a:lstStyle/>
    <a:p>
      <a:pPr>
        <a:defRPr>
          <a:latin typeface="+mj-lt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algn="l">
              <a:defRPr sz="1400"/>
            </a:pPr>
            <a:r>
              <a:rPr lang="en-US" sz="1400"/>
              <a:t>Connector Enrollment by FPL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Enrollment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</c:spPr>
          <c:invertIfNegative val="0"/>
          <c:dLbls>
            <c:dLbl>
              <c:idx val="0"/>
              <c:layout>
                <c:manualLayout>
                  <c:x val="-3.0303030303030398E-3"/>
                  <c:y val="-9.6085409252668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723371442976407E-3"/>
                  <c:y val="-0.170677471097559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8832391713747645E-3"/>
                  <c:y val="-0.32363171101062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9051305263837248E-17"/>
                  <c:y val="-0.383403980148553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6497175141242903E-3"/>
                  <c:y val="-6.76157274242660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7666266292984561E-3"/>
                  <c:y val="-0.267418363948688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&lt;100% FPL</c:v>
                </c:pt>
                <c:pt idx="1">
                  <c:v>100-150% FPL</c:v>
                </c:pt>
                <c:pt idx="2">
                  <c:v>150-200% FPL</c:v>
                </c:pt>
                <c:pt idx="3">
                  <c:v>200-300% FPL</c:v>
                </c:pt>
                <c:pt idx="4">
                  <c:v>300-400% FPL</c:v>
                </c:pt>
                <c:pt idx="5">
                  <c:v>&gt;400% FPL</c:v>
                </c:pt>
              </c:strCache>
            </c:strRef>
          </c:cat>
          <c:val>
            <c:numRef>
              <c:f>Sheet1!$B$2:$B$7</c:f>
              <c:numCache>
                <c:formatCode>_(* #,##0_);_(* \(#,##0\);_(* "-"??_);_(@_)</c:formatCode>
                <c:ptCount val="6"/>
                <c:pt idx="0">
                  <c:v>15282</c:v>
                </c:pt>
                <c:pt idx="1">
                  <c:v>29477</c:v>
                </c:pt>
                <c:pt idx="2">
                  <c:v>64297</c:v>
                </c:pt>
                <c:pt idx="3">
                  <c:v>78010</c:v>
                </c:pt>
                <c:pt idx="4">
                  <c:v>9520</c:v>
                </c:pt>
                <c:pt idx="5">
                  <c:v>50181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5985152"/>
        <c:axId val="89347968"/>
      </c:barChart>
      <c:catAx>
        <c:axId val="65985152"/>
        <c:scaling>
          <c:orientation val="minMax"/>
        </c:scaling>
        <c:delete val="0"/>
        <c:axPos val="b"/>
        <c:majorTickMark val="out"/>
        <c:minorTickMark val="none"/>
        <c:tickLblPos val="nextTo"/>
        <c:crossAx val="89347968"/>
        <c:crosses val="autoZero"/>
        <c:auto val="1"/>
        <c:lblAlgn val="ctr"/>
        <c:lblOffset val="100"/>
        <c:noMultiLvlLbl val="0"/>
      </c:catAx>
      <c:valAx>
        <c:axId val="89347968"/>
        <c:scaling>
          <c:orientation val="minMax"/>
        </c:scaling>
        <c:delete val="1"/>
        <c:axPos val="l"/>
        <c:numFmt formatCode="_(* #,##0_);_(* \(#,##0\);_(* &quot;-&quot;??_);_(@_)" sourceLinked="1"/>
        <c:majorTickMark val="out"/>
        <c:minorTickMark val="none"/>
        <c:tickLblPos val="nextTo"/>
        <c:crossAx val="659851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8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8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582613"/>
            <a:ext cx="5454650" cy="409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86837" y="4995329"/>
            <a:ext cx="6043334" cy="1239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530107" y="95092"/>
            <a:ext cx="65" cy="123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88823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6621" indent="-115043" algn="l" defTabSz="888823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297853" indent="-179657" algn="l" defTabSz="888823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3926" indent="-124501" algn="l" defTabSz="888823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38968" indent="-113461" algn="l" defTabSz="888823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69338" algn="l" defTabSz="9077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23207" algn="l" defTabSz="9077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77076" algn="l" defTabSz="9077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30945" algn="l" defTabSz="9077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6703473" y="8366473"/>
            <a:ext cx="84959" cy="185872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C82D0B-2745-43F5-A242-79DE1EE6F40C}" type="slidenum">
              <a:rPr lang="en-US" sz="1200" smtClean="0"/>
              <a:pPr eaLnBrk="1" hangingPunct="1"/>
              <a:t>0</a:t>
            </a:fld>
            <a:endParaRPr lang="en-US" sz="1200" dirty="0" smtClean="0"/>
          </a:p>
        </p:txBody>
      </p:sp>
      <p:sp>
        <p:nvSpPr>
          <p:cNvPr id="9219" name="Rectangle 9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2638" y="582613"/>
            <a:ext cx="5451475" cy="4090987"/>
          </a:xfrm>
          <a:ln/>
        </p:spPr>
      </p:sp>
      <p:sp>
        <p:nvSpPr>
          <p:cNvPr id="922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90149" y="4687927"/>
            <a:ext cx="6210284" cy="2215991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041337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708434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79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708434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018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8" y="4995330"/>
            <a:ext cx="6043334" cy="2708434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908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462213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04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230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708434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576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462213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3620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708434"/>
          </a:xfrm>
        </p:spPr>
        <p:txBody>
          <a:bodyPr/>
          <a:lstStyle/>
          <a:p>
            <a:r>
              <a:rPr lang="en-US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12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462213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675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215991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173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708434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55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462213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5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462213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228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708434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259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708434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776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37" y="4995329"/>
            <a:ext cx="6043334" cy="2708434"/>
          </a:xfrm>
        </p:spPr>
        <p:txBody>
          <a:bodyPr/>
          <a:lstStyle/>
          <a:p>
            <a:r>
              <a:rPr lang="en-US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373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82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aseline="0" noProof="0" dirty="0" smtClean="0">
                  <a:latin typeface="+mn-lt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aseline="0" noProof="0" dirty="0" smtClean="0">
                  <a:latin typeface="+mn-lt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798998" eaLnBrk="0" hangingPunct="0"/>
              <a:r>
                <a:rPr lang="en-US" sz="800" baseline="0" noProof="0" dirty="0">
                  <a:latin typeface="+mn-lt"/>
                </a:rPr>
                <a:t>CONFIDENTIAL AND PROPRIETARY</a:t>
              </a:r>
            </a:p>
            <a:p>
              <a:pPr defTabSz="798998" eaLnBrk="0" hangingPunct="0"/>
              <a:r>
                <a:rPr lang="en-US" sz="800" baseline="0" noProof="0" dirty="0">
                  <a:latin typeface="+mn-lt"/>
                </a:rPr>
                <a:t>Any use of this material without specific </a:t>
              </a:r>
              <a:r>
                <a:rPr lang="en-US" sz="800" baseline="0" noProof="0" dirty="0" smtClean="0">
                  <a:latin typeface="+mn-lt"/>
                </a:rPr>
                <a:t>permission is </a:t>
              </a:r>
              <a:r>
                <a:rPr lang="en-US" sz="800" baseline="0" noProof="0" dirty="0">
                  <a:latin typeface="+mn-lt"/>
                </a:rPr>
                <a:t>strictly </a:t>
              </a:r>
              <a:r>
                <a:rPr lang="en-US" sz="800" baseline="0" noProof="0" dirty="0" smtClean="0">
                  <a:latin typeface="+mn-lt"/>
                </a:rPr>
                <a:t>prohibited</a:t>
              </a:r>
              <a:endParaRPr lang="en-US" sz="800" baseline="0" noProof="0" dirty="0">
                <a:latin typeface="+mn-lt"/>
              </a:endParaRP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82" y="1742629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82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80319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8959" tIns="44482" rIns="88959" bIns="44482"/>
          <a:lstStyle>
            <a:lvl1pPr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8959" tIns="44482" rIns="88959" bIns="44482"/>
          <a:lstStyle>
            <a:lvl1pPr algn="r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138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C2D0F0AF-0A69-4E02-9A9C-06A55AF1571E}" type="slidenum">
              <a:rPr lang="en-US" sz="1000" smtClean="0">
                <a:solidFill>
                  <a:srgbClr val="000000"/>
                </a:solidFill>
              </a:rPr>
              <a:pPr/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672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37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9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73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82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798998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798998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</a:t>
              </a:r>
              <a:r>
                <a:rPr lang="en-US" sz="800" dirty="0" smtClean="0">
                  <a:solidFill>
                    <a:srgbClr val="000000"/>
                  </a:solidFill>
                  <a:latin typeface="Arial"/>
                </a:rPr>
                <a:t>permission is </a:t>
              </a:r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strictly </a:t>
              </a:r>
              <a:r>
                <a:rPr lang="en-US" sz="800" dirty="0" smtClean="0">
                  <a:solidFill>
                    <a:srgbClr val="000000"/>
                  </a:solidFill>
                  <a:latin typeface="Arial"/>
                </a:rPr>
                <a:t>prohibited</a:t>
              </a:r>
              <a:endParaRPr lang="en-US" sz="800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82" y="1742629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82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08894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14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8959" tIns="44482" rIns="88959" bIns="44482"/>
          <a:lstStyle>
            <a:lvl1pPr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8959" tIns="44482" rIns="88959" bIns="44482"/>
          <a:lstStyle>
            <a:lvl1pPr algn="r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052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C2D0F0AF-0A69-4E02-9A9C-06A55AF1571E}" type="slidenum">
              <a:rPr lang="en-US" sz="1000" smtClean="0">
                <a:solidFill>
                  <a:srgbClr val="000000"/>
                </a:solidFill>
              </a:rPr>
              <a:pPr/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327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4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4574860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38" name="think-cell Slide" r:id="rId4" imgW="6350000" imgH="6350000" progId="TCLayout.ActiveDocument.1">
                  <p:embed/>
                </p:oleObj>
              </mc:Choice>
              <mc:Fallback>
                <p:oleObj name="think-cell Slide" r:id="rId4" imgW="6350000" imgH="635000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93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49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41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74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0617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0617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799676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799676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74" y="1742621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74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tint val="75000"/>
                  </a:srgbClr>
                </a:solidFill>
              </a:rPr>
              <a:t>Confidential: Policy in Development</a:t>
            </a: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375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0617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0617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tint val="75000"/>
                  </a:srgbClr>
                </a:solidFill>
              </a:rPr>
              <a:t>Confidential: Policy in Development</a:t>
            </a: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112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tint val="75000"/>
                  </a:srgbClr>
                </a:solidFill>
              </a:rPr>
              <a:t>Confidential: Policy in Development</a:t>
            </a: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582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defTabSz="890617"/>
            <a:fld id="{C2D0F0AF-0A69-4E02-9A9C-06A55AF1571E}" type="slidenum">
              <a:rPr lang="en-US" sz="1000">
                <a:solidFill>
                  <a:srgbClr val="000000"/>
                </a:solidFill>
                <a:latin typeface="Arial"/>
              </a:rPr>
              <a:pPr defTabSz="890617"/>
              <a:t>‹#›</a:t>
            </a:fld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tint val="75000"/>
                  </a:srgbClr>
                </a:solidFill>
              </a:rPr>
              <a:t>Confidential: Policy in Development</a:t>
            </a: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7835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tint val="75000"/>
                  </a:srgbClr>
                </a:solidFill>
              </a:rPr>
              <a:t>Confidential: Policy in Development</a:t>
            </a: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2295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tint val="75000"/>
                  </a:srgbClr>
                </a:solidFill>
              </a:rPr>
              <a:t>Confidential: Policy in Development</a:t>
            </a: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9991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tint val="75000"/>
                  </a:srgbClr>
                </a:solidFill>
              </a:rPr>
              <a:t>Confidential: Policy in Development</a:t>
            </a: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8253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0617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0617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Text Placeholder 72"/>
          <p:cNvSpPr>
            <a:spLocks noGrp="1"/>
          </p:cNvSpPr>
          <p:nvPr>
            <p:ph type="body" idx="10"/>
          </p:nvPr>
        </p:nvSpPr>
        <p:spPr>
          <a:xfrm>
            <a:off x="1588" y="1589"/>
            <a:ext cx="1588" cy="219136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tint val="75000"/>
                  </a:srgbClr>
                </a:solidFill>
              </a:rPr>
              <a:t>Confidential: Policy in Development</a:t>
            </a: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381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8959" tIns="44482" rIns="88959" bIns="44482"/>
          <a:lstStyle>
            <a:lvl1pPr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8959" tIns="44482" rIns="88959" bIns="44482"/>
          <a:lstStyle>
            <a:lvl1pPr algn="r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7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0617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0617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tint val="75000"/>
                  </a:srgbClr>
                </a:solidFill>
              </a:rPr>
              <a:t>Confidential: Policy in Development</a:t>
            </a: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311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66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1187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1187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0355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800355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66" y="1742613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66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65013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1187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1187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743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109" tIns="44558" rIns="89109" bIns="44558"/>
          <a:lstStyle>
            <a:lvl1pPr defTabSz="891187"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109" tIns="44558" rIns="89109" bIns="44558"/>
          <a:lstStyle>
            <a:lvl1pPr algn="r" defTabSz="891187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326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defTabSz="891187"/>
            <a:fld id="{C2D0F0AF-0A69-4E02-9A9C-06A55AF1571E}" type="slidenum">
              <a:rPr lang="en-US" sz="1000">
                <a:solidFill>
                  <a:srgbClr val="000000"/>
                </a:solidFill>
                <a:latin typeface="Arial"/>
              </a:rPr>
              <a:pPr defTabSz="891187"/>
              <a:t>‹#›</a:t>
            </a:fld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92570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555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293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594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1187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1187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Text Placeholder 72"/>
          <p:cNvSpPr>
            <a:spLocks noGrp="1"/>
          </p:cNvSpPr>
          <p:nvPr>
            <p:ph type="body" idx="10"/>
          </p:nvPr>
        </p:nvSpPr>
        <p:spPr>
          <a:xfrm>
            <a:off x="1588" y="1589"/>
            <a:ext cx="1588" cy="219136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67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62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1563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1563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0695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800695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62" y="1742609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62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70976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80424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1563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1563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709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147" tIns="44575" rIns="89147" bIns="44575"/>
          <a:lstStyle>
            <a:lvl1pPr defTabSz="891563"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147" tIns="44575" rIns="89147" bIns="44575"/>
          <a:lstStyle>
            <a:lvl1pPr algn="r" defTabSz="891563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076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defTabSz="891563"/>
            <a:fld id="{C2D0F0AF-0A69-4E02-9A9C-06A55AF1571E}" type="slidenum">
              <a:rPr lang="en-US" sz="1000">
                <a:solidFill>
                  <a:srgbClr val="000000"/>
                </a:solidFill>
                <a:latin typeface="Arial"/>
              </a:rPr>
              <a:pPr defTabSz="891563"/>
              <a:t>‹#›</a:t>
            </a:fld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49147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04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20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4954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1563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1563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Text Placeholder 72"/>
          <p:cNvSpPr>
            <a:spLocks noGrp="1"/>
          </p:cNvSpPr>
          <p:nvPr>
            <p:ph type="body" idx="10"/>
          </p:nvPr>
        </p:nvSpPr>
        <p:spPr>
          <a:xfrm>
            <a:off x="1588" y="1589"/>
            <a:ext cx="1588" cy="219136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09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57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2036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2036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1119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801119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</a:t>
              </a:r>
              <a:r>
                <a:rPr lang="en-US" sz="800" dirty="0" smtClean="0">
                  <a:solidFill>
                    <a:srgbClr val="000000"/>
                  </a:solidFill>
                  <a:latin typeface="Arial"/>
                </a:rPr>
                <a:t>permission is </a:t>
              </a:r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strictly </a:t>
              </a:r>
              <a:r>
                <a:rPr lang="en-US" sz="800" dirty="0" smtClean="0">
                  <a:solidFill>
                    <a:srgbClr val="000000"/>
                  </a:solidFill>
                  <a:latin typeface="Arial"/>
                </a:rPr>
                <a:t>prohibited</a:t>
              </a:r>
              <a:endParaRPr lang="en-US" sz="800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57" y="1742604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57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64478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2036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2036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855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195" tIns="44600" rIns="89195" bIns="44600"/>
          <a:lstStyle>
            <a:lvl1pPr defTabSz="892036"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195" tIns="44600" rIns="89195" bIns="44600"/>
          <a:lstStyle>
            <a:lvl1pPr algn="r" defTabSz="892036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95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291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defTabSz="892036"/>
            <a:fld id="{C2D0F0AF-0A69-4E02-9A9C-06A55AF1571E}" type="slidenum">
              <a:rPr lang="en-US" sz="1000" smtClean="0">
                <a:solidFill>
                  <a:srgbClr val="000000"/>
                </a:solidFill>
                <a:latin typeface="Arial"/>
              </a:rPr>
              <a:pPr defTabSz="892036"/>
              <a:t>‹#›</a:t>
            </a:fld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12487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045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510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217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47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2981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2981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1969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801969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47" y="1742594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47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58203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2981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2981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956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289" tIns="44647" rIns="89289" bIns="44647"/>
          <a:lstStyle>
            <a:lvl1pPr defTabSz="892981"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289" tIns="44647" rIns="89289" bIns="44647"/>
          <a:lstStyle>
            <a:lvl1pPr algn="r" defTabSz="892981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893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defTabSz="892981"/>
            <a:fld id="{C2D0F0AF-0A69-4E02-9A9C-06A55AF1571E}" type="slidenum">
              <a:rPr lang="en-US" sz="1000">
                <a:solidFill>
                  <a:srgbClr val="000000"/>
                </a:solidFill>
                <a:latin typeface="Arial"/>
              </a:rPr>
              <a:pPr defTabSz="892981"/>
              <a:t>‹#›</a:t>
            </a:fld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584840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140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5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7821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592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2981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2981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Text Placeholder 72"/>
          <p:cNvSpPr>
            <a:spLocks noGrp="1"/>
          </p:cNvSpPr>
          <p:nvPr>
            <p:ph type="body" idx="10"/>
          </p:nvPr>
        </p:nvSpPr>
        <p:spPr>
          <a:xfrm>
            <a:off x="1588" y="1589"/>
            <a:ext cx="1588" cy="219136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6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38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3836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3836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2734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802734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38" y="1742585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38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02945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3836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3836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243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374" tIns="44688" rIns="89374" bIns="44688"/>
          <a:lstStyle>
            <a:lvl1pPr defTabSz="893836"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374" tIns="44688" rIns="89374" bIns="44688"/>
          <a:lstStyle>
            <a:lvl1pPr algn="r" defTabSz="893836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248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defTabSz="893836"/>
            <a:fld id="{C2D0F0AF-0A69-4E02-9A9C-06A55AF1571E}" type="slidenum">
              <a:rPr lang="en-US" sz="1000">
                <a:solidFill>
                  <a:srgbClr val="000000"/>
                </a:solidFill>
                <a:latin typeface="Arial"/>
              </a:rPr>
              <a:pPr defTabSz="893836"/>
              <a:t>‹#›</a:t>
            </a:fld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818795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7491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325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817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3836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3836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Text Placeholder 72"/>
          <p:cNvSpPr>
            <a:spLocks noGrp="1"/>
          </p:cNvSpPr>
          <p:nvPr>
            <p:ph type="body" idx="10"/>
          </p:nvPr>
        </p:nvSpPr>
        <p:spPr>
          <a:xfrm>
            <a:off x="1588" y="1589"/>
            <a:ext cx="1588" cy="219136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85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9564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28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4783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4783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3585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803585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28" y="1742575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28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5382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4783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4783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26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470" tIns="44735" rIns="89470" bIns="44735"/>
          <a:lstStyle>
            <a:lvl1pPr defTabSz="894783"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470" tIns="44735" rIns="89470" bIns="44735"/>
          <a:lstStyle>
            <a:lvl1pPr algn="r" defTabSz="894783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358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defTabSz="894783"/>
            <a:fld id="{C2D0F0AF-0A69-4E02-9A9C-06A55AF1571E}" type="slidenum">
              <a:rPr lang="en-US" sz="1000">
                <a:solidFill>
                  <a:srgbClr val="000000"/>
                </a:solidFill>
                <a:latin typeface="Arial"/>
              </a:rPr>
              <a:pPr defTabSz="894783"/>
              <a:t>‹#›</a:t>
            </a:fld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250457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2220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461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69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4783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4783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Text Placeholder 72"/>
          <p:cNvSpPr>
            <a:spLocks noGrp="1"/>
          </p:cNvSpPr>
          <p:nvPr>
            <p:ph type="body" idx="10"/>
          </p:nvPr>
        </p:nvSpPr>
        <p:spPr>
          <a:xfrm>
            <a:off x="1588" y="1589"/>
            <a:ext cx="1588" cy="219136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784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19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5827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5827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4352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804352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19" y="1742566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19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91486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5827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5827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14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82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798998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798998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</a:t>
              </a:r>
              <a:r>
                <a:rPr lang="en-US" sz="800" dirty="0" smtClean="0">
                  <a:solidFill>
                    <a:srgbClr val="000000"/>
                  </a:solidFill>
                  <a:latin typeface="Arial"/>
                </a:rPr>
                <a:t>permission is </a:t>
              </a:r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strictly </a:t>
              </a:r>
              <a:r>
                <a:rPr lang="en-US" sz="800" dirty="0" smtClean="0">
                  <a:solidFill>
                    <a:srgbClr val="000000"/>
                  </a:solidFill>
                  <a:latin typeface="Arial"/>
                </a:rPr>
                <a:t>prohibited</a:t>
              </a:r>
              <a:endParaRPr lang="en-US" sz="800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82" y="1742629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82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9923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554" tIns="44777" rIns="89554" bIns="44777"/>
          <a:lstStyle>
            <a:lvl1pPr defTabSz="895827"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554" tIns="44777" rIns="89554" bIns="44777"/>
          <a:lstStyle>
            <a:lvl1pPr algn="r" defTabSz="895827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59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0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defTabSz="895827"/>
            <a:fld id="{C2D0F0AF-0A69-4E02-9A9C-06A55AF1571E}" type="slidenum">
              <a:rPr lang="en-US" sz="1000">
                <a:solidFill>
                  <a:srgbClr val="000000"/>
                </a:solidFill>
                <a:latin typeface="Arial"/>
              </a:rPr>
              <a:pPr defTabSz="895827"/>
              <a:t>‹#›</a:t>
            </a:fld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544077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0381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2317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0537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5827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5827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Text Placeholder 72"/>
          <p:cNvSpPr>
            <a:spLocks noGrp="1"/>
          </p:cNvSpPr>
          <p:nvPr>
            <p:ph type="body" idx="10"/>
          </p:nvPr>
        </p:nvSpPr>
        <p:spPr>
          <a:xfrm>
            <a:off x="1588" y="1589"/>
            <a:ext cx="1588" cy="219136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89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5827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5827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103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57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2036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892036" eaLnBrk="1" hangingPunct="1"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1119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CONFIDENTIAL AND PROPRIETARY</a:t>
              </a:r>
            </a:p>
            <a:p>
              <a:pPr defTabSz="801119" eaLnBrk="0" hangingPunct="0"/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Any use of this material without specific </a:t>
              </a:r>
              <a:r>
                <a:rPr lang="en-US" sz="800" dirty="0" smtClean="0">
                  <a:solidFill>
                    <a:srgbClr val="000000"/>
                  </a:solidFill>
                  <a:latin typeface="Arial"/>
                </a:rPr>
                <a:t>permission is </a:t>
              </a:r>
              <a:r>
                <a:rPr lang="en-US" sz="800" dirty="0">
                  <a:solidFill>
                    <a:srgbClr val="000000"/>
                  </a:solidFill>
                  <a:latin typeface="Arial"/>
                </a:rPr>
                <a:t>strictly </a:t>
              </a:r>
              <a:r>
                <a:rPr lang="en-US" sz="800" dirty="0" smtClean="0">
                  <a:solidFill>
                    <a:srgbClr val="000000"/>
                  </a:solidFill>
                  <a:latin typeface="Arial"/>
                </a:rPr>
                <a:t>prohibited</a:t>
              </a:r>
              <a:endParaRPr lang="en-US" sz="800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57" y="1742604"/>
            <a:ext cx="5299441" cy="49772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57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2184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892036"/>
            <a:fld id="{42C328C1-A84F-4A39-A664-DBA00541A8C6}" type="slidenum">
              <a:rPr lang="en-US" smtClean="0">
                <a:solidFill>
                  <a:srgbClr val="000000"/>
                </a:solidFill>
              </a:rPr>
              <a:pPr defTabSz="892036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733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9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195" tIns="44600" rIns="89195" bIns="44600"/>
          <a:lstStyle>
            <a:lvl1pPr defTabSz="892036"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195" tIns="44600" rIns="89195" bIns="44600"/>
          <a:lstStyle>
            <a:lvl1pPr algn="r" defTabSz="892036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353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50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9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defTabSz="892036"/>
            <a:fld id="{C2D0F0AF-0A69-4E02-9A9C-06A55AF1571E}" type="slidenum">
              <a:rPr lang="en-US" sz="1000" smtClean="0">
                <a:solidFill>
                  <a:srgbClr val="000000"/>
                </a:solidFill>
                <a:latin typeface="Arial"/>
              </a:rPr>
              <a:pPr defTabSz="892036"/>
              <a:t>‹#›</a:t>
            </a:fld>
            <a:endParaRPr lang="en-US" sz="10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010595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4459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0838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0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tags" Target="../tags/tag5.xml"/><Relationship Id="rId18" Type="http://schemas.openxmlformats.org/officeDocument/2006/relationships/tags" Target="../tags/tag10.xml"/><Relationship Id="rId26" Type="http://schemas.openxmlformats.org/officeDocument/2006/relationships/tags" Target="../tags/tag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4.xml"/><Relationship Id="rId17" Type="http://schemas.openxmlformats.org/officeDocument/2006/relationships/tags" Target="../tags/tag9.xml"/><Relationship Id="rId25" Type="http://schemas.openxmlformats.org/officeDocument/2006/relationships/tags" Target="../tags/tag17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8.xml"/><Relationship Id="rId20" Type="http://schemas.openxmlformats.org/officeDocument/2006/relationships/tags" Target="../tags/tag1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24" Type="http://schemas.openxmlformats.org/officeDocument/2006/relationships/tags" Target="../tags/tag16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7.xml"/><Relationship Id="rId23" Type="http://schemas.openxmlformats.org/officeDocument/2006/relationships/tags" Target="../tags/tag15.xml"/><Relationship Id="rId28" Type="http://schemas.openxmlformats.org/officeDocument/2006/relationships/image" Target="../media/image1.emf"/><Relationship Id="rId10" Type="http://schemas.openxmlformats.org/officeDocument/2006/relationships/tags" Target="../tags/tag2.xml"/><Relationship Id="rId19" Type="http://schemas.openxmlformats.org/officeDocument/2006/relationships/tags" Target="../tags/tag11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Relationship Id="rId14" Type="http://schemas.openxmlformats.org/officeDocument/2006/relationships/tags" Target="../tags/tag6.xml"/><Relationship Id="rId22" Type="http://schemas.openxmlformats.org/officeDocument/2006/relationships/tags" Target="../tags/tag14.xml"/><Relationship Id="rId27" Type="http://schemas.openxmlformats.org/officeDocument/2006/relationships/oleObject" Target="../embeddings/oleObject1.bin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tags" Target="../tags/tag165.xml"/><Relationship Id="rId18" Type="http://schemas.openxmlformats.org/officeDocument/2006/relationships/tags" Target="../tags/tag170.xml"/><Relationship Id="rId26" Type="http://schemas.openxmlformats.org/officeDocument/2006/relationships/tags" Target="../tags/tag178.xml"/><Relationship Id="rId3" Type="http://schemas.openxmlformats.org/officeDocument/2006/relationships/slideLayout" Target="../slideLayouts/slideLayout72.xml"/><Relationship Id="rId21" Type="http://schemas.openxmlformats.org/officeDocument/2006/relationships/tags" Target="../tags/tag173.xml"/><Relationship Id="rId7" Type="http://schemas.openxmlformats.org/officeDocument/2006/relationships/slideLayout" Target="../slideLayouts/slideLayout76.xml"/><Relationship Id="rId12" Type="http://schemas.openxmlformats.org/officeDocument/2006/relationships/tags" Target="../tags/tag164.xml"/><Relationship Id="rId17" Type="http://schemas.openxmlformats.org/officeDocument/2006/relationships/tags" Target="../tags/tag169.xml"/><Relationship Id="rId25" Type="http://schemas.openxmlformats.org/officeDocument/2006/relationships/tags" Target="../tags/tag177.xml"/><Relationship Id="rId2" Type="http://schemas.openxmlformats.org/officeDocument/2006/relationships/slideLayout" Target="../slideLayouts/slideLayout71.xml"/><Relationship Id="rId16" Type="http://schemas.openxmlformats.org/officeDocument/2006/relationships/tags" Target="../tags/tag168.xml"/><Relationship Id="rId20" Type="http://schemas.openxmlformats.org/officeDocument/2006/relationships/tags" Target="../tags/tag172.xml"/><Relationship Id="rId29" Type="http://schemas.openxmlformats.org/officeDocument/2006/relationships/oleObject" Target="../embeddings/oleObject11.bin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tags" Target="../tags/tag163.xml"/><Relationship Id="rId24" Type="http://schemas.openxmlformats.org/officeDocument/2006/relationships/tags" Target="../tags/tag176.xml"/><Relationship Id="rId5" Type="http://schemas.openxmlformats.org/officeDocument/2006/relationships/slideLayout" Target="../slideLayouts/slideLayout74.xml"/><Relationship Id="rId15" Type="http://schemas.openxmlformats.org/officeDocument/2006/relationships/tags" Target="../tags/tag167.xml"/><Relationship Id="rId23" Type="http://schemas.openxmlformats.org/officeDocument/2006/relationships/tags" Target="../tags/tag175.xml"/><Relationship Id="rId28" Type="http://schemas.openxmlformats.org/officeDocument/2006/relationships/tags" Target="../tags/tag180.xml"/><Relationship Id="rId10" Type="http://schemas.openxmlformats.org/officeDocument/2006/relationships/vmlDrawing" Target="../drawings/vmlDrawing11.vml"/><Relationship Id="rId19" Type="http://schemas.openxmlformats.org/officeDocument/2006/relationships/tags" Target="../tags/tag171.xml"/><Relationship Id="rId4" Type="http://schemas.openxmlformats.org/officeDocument/2006/relationships/slideLayout" Target="../slideLayouts/slideLayout73.xml"/><Relationship Id="rId9" Type="http://schemas.openxmlformats.org/officeDocument/2006/relationships/theme" Target="../theme/theme10.xml"/><Relationship Id="rId14" Type="http://schemas.openxmlformats.org/officeDocument/2006/relationships/tags" Target="../tags/tag166.xml"/><Relationship Id="rId22" Type="http://schemas.openxmlformats.org/officeDocument/2006/relationships/tags" Target="../tags/tag174.xml"/><Relationship Id="rId27" Type="http://schemas.openxmlformats.org/officeDocument/2006/relationships/tags" Target="../tags/tag179.xml"/><Relationship Id="rId30" Type="http://schemas.openxmlformats.org/officeDocument/2006/relationships/image" Target="../media/image1.emf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ags" Target="../tags/tag182.xml"/><Relationship Id="rId18" Type="http://schemas.openxmlformats.org/officeDocument/2006/relationships/tags" Target="../tags/tag187.xml"/><Relationship Id="rId26" Type="http://schemas.openxmlformats.org/officeDocument/2006/relationships/tags" Target="../tags/tag195.xml"/><Relationship Id="rId3" Type="http://schemas.openxmlformats.org/officeDocument/2006/relationships/slideLayout" Target="../slideLayouts/slideLayout80.xml"/><Relationship Id="rId21" Type="http://schemas.openxmlformats.org/officeDocument/2006/relationships/tags" Target="../tags/tag190.xml"/><Relationship Id="rId7" Type="http://schemas.openxmlformats.org/officeDocument/2006/relationships/slideLayout" Target="../slideLayouts/slideLayout84.xml"/><Relationship Id="rId12" Type="http://schemas.openxmlformats.org/officeDocument/2006/relationships/tags" Target="../tags/tag181.xml"/><Relationship Id="rId17" Type="http://schemas.openxmlformats.org/officeDocument/2006/relationships/tags" Target="../tags/tag186.xml"/><Relationship Id="rId25" Type="http://schemas.openxmlformats.org/officeDocument/2006/relationships/tags" Target="../tags/tag194.xml"/><Relationship Id="rId2" Type="http://schemas.openxmlformats.org/officeDocument/2006/relationships/slideLayout" Target="../slideLayouts/slideLayout79.xml"/><Relationship Id="rId16" Type="http://schemas.openxmlformats.org/officeDocument/2006/relationships/tags" Target="../tags/tag185.xml"/><Relationship Id="rId20" Type="http://schemas.openxmlformats.org/officeDocument/2006/relationships/tags" Target="../tags/tag189.xml"/><Relationship Id="rId29" Type="http://schemas.openxmlformats.org/officeDocument/2006/relationships/oleObject" Target="../embeddings/oleObject12.bin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vmlDrawing" Target="../drawings/vmlDrawing12.vml"/><Relationship Id="rId24" Type="http://schemas.openxmlformats.org/officeDocument/2006/relationships/tags" Target="../tags/tag193.xml"/><Relationship Id="rId5" Type="http://schemas.openxmlformats.org/officeDocument/2006/relationships/slideLayout" Target="../slideLayouts/slideLayout82.xml"/><Relationship Id="rId15" Type="http://schemas.openxmlformats.org/officeDocument/2006/relationships/tags" Target="../tags/tag184.xml"/><Relationship Id="rId23" Type="http://schemas.openxmlformats.org/officeDocument/2006/relationships/tags" Target="../tags/tag192.xml"/><Relationship Id="rId28" Type="http://schemas.openxmlformats.org/officeDocument/2006/relationships/tags" Target="../tags/tag197.xml"/><Relationship Id="rId10" Type="http://schemas.openxmlformats.org/officeDocument/2006/relationships/theme" Target="../theme/theme11.xml"/><Relationship Id="rId19" Type="http://schemas.openxmlformats.org/officeDocument/2006/relationships/tags" Target="../tags/tag188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tags" Target="../tags/tag183.xml"/><Relationship Id="rId22" Type="http://schemas.openxmlformats.org/officeDocument/2006/relationships/tags" Target="../tags/tag191.xml"/><Relationship Id="rId27" Type="http://schemas.openxmlformats.org/officeDocument/2006/relationships/tags" Target="../tags/tag196.xml"/><Relationship Id="rId30" Type="http://schemas.openxmlformats.org/officeDocument/2006/relationships/image" Target="../media/image1.emf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13" Type="http://schemas.openxmlformats.org/officeDocument/2006/relationships/tags" Target="../tags/tag201.xml"/><Relationship Id="rId18" Type="http://schemas.openxmlformats.org/officeDocument/2006/relationships/tags" Target="../tags/tag206.xml"/><Relationship Id="rId26" Type="http://schemas.openxmlformats.org/officeDocument/2006/relationships/tags" Target="../tags/tag214.xml"/><Relationship Id="rId3" Type="http://schemas.openxmlformats.org/officeDocument/2006/relationships/slideLayout" Target="../slideLayouts/slideLayout89.xml"/><Relationship Id="rId21" Type="http://schemas.openxmlformats.org/officeDocument/2006/relationships/tags" Target="../tags/tag209.xml"/><Relationship Id="rId7" Type="http://schemas.openxmlformats.org/officeDocument/2006/relationships/slideLayout" Target="../slideLayouts/slideLayout93.xml"/><Relationship Id="rId12" Type="http://schemas.openxmlformats.org/officeDocument/2006/relationships/tags" Target="../tags/tag200.xml"/><Relationship Id="rId17" Type="http://schemas.openxmlformats.org/officeDocument/2006/relationships/tags" Target="../tags/tag205.xml"/><Relationship Id="rId25" Type="http://schemas.openxmlformats.org/officeDocument/2006/relationships/tags" Target="../tags/tag213.xml"/><Relationship Id="rId2" Type="http://schemas.openxmlformats.org/officeDocument/2006/relationships/slideLayout" Target="../slideLayouts/slideLayout88.xml"/><Relationship Id="rId16" Type="http://schemas.openxmlformats.org/officeDocument/2006/relationships/tags" Target="../tags/tag204.xml"/><Relationship Id="rId20" Type="http://schemas.openxmlformats.org/officeDocument/2006/relationships/tags" Target="../tags/tag208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tags" Target="../tags/tag199.xml"/><Relationship Id="rId24" Type="http://schemas.openxmlformats.org/officeDocument/2006/relationships/tags" Target="../tags/tag212.xml"/><Relationship Id="rId5" Type="http://schemas.openxmlformats.org/officeDocument/2006/relationships/slideLayout" Target="../slideLayouts/slideLayout91.xml"/><Relationship Id="rId15" Type="http://schemas.openxmlformats.org/officeDocument/2006/relationships/tags" Target="../tags/tag203.xml"/><Relationship Id="rId23" Type="http://schemas.openxmlformats.org/officeDocument/2006/relationships/tags" Target="../tags/tag211.xml"/><Relationship Id="rId28" Type="http://schemas.openxmlformats.org/officeDocument/2006/relationships/oleObject" Target="../embeddings/oleObject13.bin"/><Relationship Id="rId10" Type="http://schemas.openxmlformats.org/officeDocument/2006/relationships/tags" Target="../tags/tag198.xml"/><Relationship Id="rId19" Type="http://schemas.openxmlformats.org/officeDocument/2006/relationships/tags" Target="../tags/tag207.xml"/><Relationship Id="rId4" Type="http://schemas.openxmlformats.org/officeDocument/2006/relationships/slideLayout" Target="../slideLayouts/slideLayout90.xml"/><Relationship Id="rId9" Type="http://schemas.openxmlformats.org/officeDocument/2006/relationships/vmlDrawing" Target="../drawings/vmlDrawing13.vml"/><Relationship Id="rId14" Type="http://schemas.openxmlformats.org/officeDocument/2006/relationships/tags" Target="../tags/tag202.xml"/><Relationship Id="rId22" Type="http://schemas.openxmlformats.org/officeDocument/2006/relationships/tags" Target="../tags/tag210.xml"/><Relationship Id="rId27" Type="http://schemas.openxmlformats.org/officeDocument/2006/relationships/tags" Target="../tags/tag21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tags" Target="../tags/tag23.xml"/><Relationship Id="rId18" Type="http://schemas.openxmlformats.org/officeDocument/2006/relationships/tags" Target="../tags/tag28.xml"/><Relationship Id="rId26" Type="http://schemas.openxmlformats.org/officeDocument/2006/relationships/tags" Target="../tags/tag36.xml"/><Relationship Id="rId3" Type="http://schemas.openxmlformats.org/officeDocument/2006/relationships/slideLayout" Target="../slideLayouts/slideLayout10.xml"/><Relationship Id="rId21" Type="http://schemas.openxmlformats.org/officeDocument/2006/relationships/tags" Target="../tags/tag31.xml"/><Relationship Id="rId7" Type="http://schemas.openxmlformats.org/officeDocument/2006/relationships/slideLayout" Target="../slideLayouts/slideLayout14.xml"/><Relationship Id="rId12" Type="http://schemas.openxmlformats.org/officeDocument/2006/relationships/tags" Target="../tags/tag22.xml"/><Relationship Id="rId17" Type="http://schemas.openxmlformats.org/officeDocument/2006/relationships/tags" Target="../tags/tag27.xml"/><Relationship Id="rId25" Type="http://schemas.openxmlformats.org/officeDocument/2006/relationships/tags" Target="../tags/tag35.xml"/><Relationship Id="rId2" Type="http://schemas.openxmlformats.org/officeDocument/2006/relationships/slideLayout" Target="../slideLayouts/slideLayout9.xml"/><Relationship Id="rId16" Type="http://schemas.openxmlformats.org/officeDocument/2006/relationships/tags" Target="../tags/tag26.xml"/><Relationship Id="rId20" Type="http://schemas.openxmlformats.org/officeDocument/2006/relationships/tags" Target="../tags/tag30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tags" Target="../tags/tag21.xml"/><Relationship Id="rId24" Type="http://schemas.openxmlformats.org/officeDocument/2006/relationships/tags" Target="../tags/tag34.xml"/><Relationship Id="rId5" Type="http://schemas.openxmlformats.org/officeDocument/2006/relationships/slideLayout" Target="../slideLayouts/slideLayout12.xml"/><Relationship Id="rId15" Type="http://schemas.openxmlformats.org/officeDocument/2006/relationships/tags" Target="../tags/tag25.xml"/><Relationship Id="rId23" Type="http://schemas.openxmlformats.org/officeDocument/2006/relationships/tags" Target="../tags/tag33.xml"/><Relationship Id="rId28" Type="http://schemas.openxmlformats.org/officeDocument/2006/relationships/oleObject" Target="../embeddings/oleObject3.bin"/><Relationship Id="rId10" Type="http://schemas.openxmlformats.org/officeDocument/2006/relationships/tags" Target="../tags/tag20.xml"/><Relationship Id="rId19" Type="http://schemas.openxmlformats.org/officeDocument/2006/relationships/tags" Target="../tags/tag29.xml"/><Relationship Id="rId4" Type="http://schemas.openxmlformats.org/officeDocument/2006/relationships/slideLayout" Target="../slideLayouts/slideLayout11.xml"/><Relationship Id="rId9" Type="http://schemas.openxmlformats.org/officeDocument/2006/relationships/vmlDrawing" Target="../drawings/vmlDrawing3.vml"/><Relationship Id="rId14" Type="http://schemas.openxmlformats.org/officeDocument/2006/relationships/tags" Target="../tags/tag24.xml"/><Relationship Id="rId22" Type="http://schemas.openxmlformats.org/officeDocument/2006/relationships/tags" Target="../tags/tag32.xml"/><Relationship Id="rId27" Type="http://schemas.openxmlformats.org/officeDocument/2006/relationships/tags" Target="../tags/tag3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13" Type="http://schemas.openxmlformats.org/officeDocument/2006/relationships/tags" Target="../tags/tag41.xml"/><Relationship Id="rId18" Type="http://schemas.openxmlformats.org/officeDocument/2006/relationships/tags" Target="../tags/tag46.xml"/><Relationship Id="rId26" Type="http://schemas.openxmlformats.org/officeDocument/2006/relationships/tags" Target="../tags/tag54.xml"/><Relationship Id="rId3" Type="http://schemas.openxmlformats.org/officeDocument/2006/relationships/slideLayout" Target="../slideLayouts/slideLayout17.xml"/><Relationship Id="rId21" Type="http://schemas.openxmlformats.org/officeDocument/2006/relationships/tags" Target="../tags/tag49.xml"/><Relationship Id="rId7" Type="http://schemas.openxmlformats.org/officeDocument/2006/relationships/slideLayout" Target="../slideLayouts/slideLayout21.xml"/><Relationship Id="rId12" Type="http://schemas.openxmlformats.org/officeDocument/2006/relationships/tags" Target="../tags/tag40.xml"/><Relationship Id="rId17" Type="http://schemas.openxmlformats.org/officeDocument/2006/relationships/tags" Target="../tags/tag45.xml"/><Relationship Id="rId25" Type="http://schemas.openxmlformats.org/officeDocument/2006/relationships/tags" Target="../tags/tag53.xml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44.xml"/><Relationship Id="rId20" Type="http://schemas.openxmlformats.org/officeDocument/2006/relationships/tags" Target="../tags/tag48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ags" Target="../tags/tag39.xml"/><Relationship Id="rId24" Type="http://schemas.openxmlformats.org/officeDocument/2006/relationships/tags" Target="../tags/tag52.xml"/><Relationship Id="rId5" Type="http://schemas.openxmlformats.org/officeDocument/2006/relationships/slideLayout" Target="../slideLayouts/slideLayout19.xml"/><Relationship Id="rId15" Type="http://schemas.openxmlformats.org/officeDocument/2006/relationships/tags" Target="../tags/tag43.xml"/><Relationship Id="rId23" Type="http://schemas.openxmlformats.org/officeDocument/2006/relationships/tags" Target="../tags/tag51.xml"/><Relationship Id="rId28" Type="http://schemas.openxmlformats.org/officeDocument/2006/relationships/oleObject" Target="../embeddings/oleObject4.bin"/><Relationship Id="rId10" Type="http://schemas.openxmlformats.org/officeDocument/2006/relationships/tags" Target="../tags/tag38.xml"/><Relationship Id="rId19" Type="http://schemas.openxmlformats.org/officeDocument/2006/relationships/tags" Target="../tags/tag47.xml"/><Relationship Id="rId4" Type="http://schemas.openxmlformats.org/officeDocument/2006/relationships/slideLayout" Target="../slideLayouts/slideLayout18.xml"/><Relationship Id="rId9" Type="http://schemas.openxmlformats.org/officeDocument/2006/relationships/vmlDrawing" Target="../drawings/vmlDrawing4.vml"/><Relationship Id="rId14" Type="http://schemas.openxmlformats.org/officeDocument/2006/relationships/tags" Target="../tags/tag42.xml"/><Relationship Id="rId22" Type="http://schemas.openxmlformats.org/officeDocument/2006/relationships/tags" Target="../tags/tag50.xml"/><Relationship Id="rId27" Type="http://schemas.openxmlformats.org/officeDocument/2006/relationships/tags" Target="../tags/tag5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tags" Target="../tags/tag57.xml"/><Relationship Id="rId18" Type="http://schemas.openxmlformats.org/officeDocument/2006/relationships/tags" Target="../tags/tag62.xml"/><Relationship Id="rId26" Type="http://schemas.openxmlformats.org/officeDocument/2006/relationships/tags" Target="../tags/tag70.xml"/><Relationship Id="rId3" Type="http://schemas.openxmlformats.org/officeDocument/2006/relationships/slideLayout" Target="../slideLayouts/slideLayout24.xml"/><Relationship Id="rId21" Type="http://schemas.openxmlformats.org/officeDocument/2006/relationships/tags" Target="../tags/tag65.xml"/><Relationship Id="rId7" Type="http://schemas.openxmlformats.org/officeDocument/2006/relationships/slideLayout" Target="../slideLayouts/slideLayout28.xml"/><Relationship Id="rId12" Type="http://schemas.openxmlformats.org/officeDocument/2006/relationships/tags" Target="../tags/tag56.xml"/><Relationship Id="rId17" Type="http://schemas.openxmlformats.org/officeDocument/2006/relationships/tags" Target="../tags/tag61.xml"/><Relationship Id="rId25" Type="http://schemas.openxmlformats.org/officeDocument/2006/relationships/tags" Target="../tags/tag69.xml"/><Relationship Id="rId2" Type="http://schemas.openxmlformats.org/officeDocument/2006/relationships/slideLayout" Target="../slideLayouts/slideLayout23.xml"/><Relationship Id="rId16" Type="http://schemas.openxmlformats.org/officeDocument/2006/relationships/tags" Target="../tags/tag60.xml"/><Relationship Id="rId20" Type="http://schemas.openxmlformats.org/officeDocument/2006/relationships/tags" Target="../tags/tag64.xml"/><Relationship Id="rId29" Type="http://schemas.openxmlformats.org/officeDocument/2006/relationships/oleObject" Target="../embeddings/oleObject5.bin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vmlDrawing" Target="../drawings/vmlDrawing5.vml"/><Relationship Id="rId24" Type="http://schemas.openxmlformats.org/officeDocument/2006/relationships/tags" Target="../tags/tag68.xml"/><Relationship Id="rId5" Type="http://schemas.openxmlformats.org/officeDocument/2006/relationships/slideLayout" Target="../slideLayouts/slideLayout26.xml"/><Relationship Id="rId15" Type="http://schemas.openxmlformats.org/officeDocument/2006/relationships/tags" Target="../tags/tag59.xml"/><Relationship Id="rId23" Type="http://schemas.openxmlformats.org/officeDocument/2006/relationships/tags" Target="../tags/tag67.xml"/><Relationship Id="rId28" Type="http://schemas.openxmlformats.org/officeDocument/2006/relationships/tags" Target="../tags/tag72.xml"/><Relationship Id="rId10" Type="http://schemas.openxmlformats.org/officeDocument/2006/relationships/theme" Target="../theme/theme4.xml"/><Relationship Id="rId19" Type="http://schemas.openxmlformats.org/officeDocument/2006/relationships/tags" Target="../tags/tag63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tags" Target="../tags/tag58.xml"/><Relationship Id="rId22" Type="http://schemas.openxmlformats.org/officeDocument/2006/relationships/tags" Target="../tags/tag66.xml"/><Relationship Id="rId27" Type="http://schemas.openxmlformats.org/officeDocument/2006/relationships/tags" Target="../tags/tag71.xml"/><Relationship Id="rId30" Type="http://schemas.openxmlformats.org/officeDocument/2006/relationships/image" Target="../media/image1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tags" Target="../tags/tag75.xml"/><Relationship Id="rId18" Type="http://schemas.openxmlformats.org/officeDocument/2006/relationships/tags" Target="../tags/tag80.xml"/><Relationship Id="rId26" Type="http://schemas.openxmlformats.org/officeDocument/2006/relationships/tags" Target="../tags/tag88.xml"/><Relationship Id="rId3" Type="http://schemas.openxmlformats.org/officeDocument/2006/relationships/slideLayout" Target="../slideLayouts/slideLayout33.xml"/><Relationship Id="rId21" Type="http://schemas.openxmlformats.org/officeDocument/2006/relationships/tags" Target="../tags/tag83.xml"/><Relationship Id="rId7" Type="http://schemas.openxmlformats.org/officeDocument/2006/relationships/slideLayout" Target="../slideLayouts/slideLayout37.xml"/><Relationship Id="rId12" Type="http://schemas.openxmlformats.org/officeDocument/2006/relationships/tags" Target="../tags/tag74.xml"/><Relationship Id="rId17" Type="http://schemas.openxmlformats.org/officeDocument/2006/relationships/tags" Target="../tags/tag79.xml"/><Relationship Id="rId25" Type="http://schemas.openxmlformats.org/officeDocument/2006/relationships/tags" Target="../tags/tag87.xml"/><Relationship Id="rId2" Type="http://schemas.openxmlformats.org/officeDocument/2006/relationships/slideLayout" Target="../slideLayouts/slideLayout32.xml"/><Relationship Id="rId16" Type="http://schemas.openxmlformats.org/officeDocument/2006/relationships/tags" Target="../tags/tag78.xml"/><Relationship Id="rId20" Type="http://schemas.openxmlformats.org/officeDocument/2006/relationships/tags" Target="../tags/tag82.xml"/><Relationship Id="rId29" Type="http://schemas.openxmlformats.org/officeDocument/2006/relationships/oleObject" Target="../embeddings/oleObject6.bin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ags" Target="../tags/tag73.xml"/><Relationship Id="rId24" Type="http://schemas.openxmlformats.org/officeDocument/2006/relationships/tags" Target="../tags/tag86.xml"/><Relationship Id="rId5" Type="http://schemas.openxmlformats.org/officeDocument/2006/relationships/slideLayout" Target="../slideLayouts/slideLayout35.xml"/><Relationship Id="rId15" Type="http://schemas.openxmlformats.org/officeDocument/2006/relationships/tags" Target="../tags/tag77.xml"/><Relationship Id="rId23" Type="http://schemas.openxmlformats.org/officeDocument/2006/relationships/tags" Target="../tags/tag85.xml"/><Relationship Id="rId28" Type="http://schemas.openxmlformats.org/officeDocument/2006/relationships/tags" Target="../tags/tag90.xml"/><Relationship Id="rId10" Type="http://schemas.openxmlformats.org/officeDocument/2006/relationships/vmlDrawing" Target="../drawings/vmlDrawing6.vml"/><Relationship Id="rId19" Type="http://schemas.openxmlformats.org/officeDocument/2006/relationships/tags" Target="../tags/tag81.xml"/><Relationship Id="rId4" Type="http://schemas.openxmlformats.org/officeDocument/2006/relationships/slideLayout" Target="../slideLayouts/slideLayout34.xml"/><Relationship Id="rId9" Type="http://schemas.openxmlformats.org/officeDocument/2006/relationships/theme" Target="../theme/theme5.xml"/><Relationship Id="rId14" Type="http://schemas.openxmlformats.org/officeDocument/2006/relationships/tags" Target="../tags/tag76.xml"/><Relationship Id="rId22" Type="http://schemas.openxmlformats.org/officeDocument/2006/relationships/tags" Target="../tags/tag84.xml"/><Relationship Id="rId27" Type="http://schemas.openxmlformats.org/officeDocument/2006/relationships/tags" Target="../tags/tag89.xml"/><Relationship Id="rId30" Type="http://schemas.openxmlformats.org/officeDocument/2006/relationships/image" Target="../media/image1.emf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ags" Target="../tags/tag93.xml"/><Relationship Id="rId18" Type="http://schemas.openxmlformats.org/officeDocument/2006/relationships/tags" Target="../tags/tag98.xml"/><Relationship Id="rId26" Type="http://schemas.openxmlformats.org/officeDocument/2006/relationships/tags" Target="../tags/tag106.xml"/><Relationship Id="rId3" Type="http://schemas.openxmlformats.org/officeDocument/2006/relationships/slideLayout" Target="../slideLayouts/slideLayout41.xml"/><Relationship Id="rId21" Type="http://schemas.openxmlformats.org/officeDocument/2006/relationships/tags" Target="../tags/tag101.xml"/><Relationship Id="rId7" Type="http://schemas.openxmlformats.org/officeDocument/2006/relationships/slideLayout" Target="../slideLayouts/slideLayout45.xml"/><Relationship Id="rId12" Type="http://schemas.openxmlformats.org/officeDocument/2006/relationships/tags" Target="../tags/tag92.xml"/><Relationship Id="rId17" Type="http://schemas.openxmlformats.org/officeDocument/2006/relationships/tags" Target="../tags/tag97.xml"/><Relationship Id="rId25" Type="http://schemas.openxmlformats.org/officeDocument/2006/relationships/tags" Target="../tags/tag105.xml"/><Relationship Id="rId2" Type="http://schemas.openxmlformats.org/officeDocument/2006/relationships/slideLayout" Target="../slideLayouts/slideLayout40.xml"/><Relationship Id="rId16" Type="http://schemas.openxmlformats.org/officeDocument/2006/relationships/tags" Target="../tags/tag96.xml"/><Relationship Id="rId20" Type="http://schemas.openxmlformats.org/officeDocument/2006/relationships/tags" Target="../tags/tag100.xml"/><Relationship Id="rId29" Type="http://schemas.openxmlformats.org/officeDocument/2006/relationships/oleObject" Target="../embeddings/oleObject7.bin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tags" Target="../tags/tag91.xml"/><Relationship Id="rId24" Type="http://schemas.openxmlformats.org/officeDocument/2006/relationships/tags" Target="../tags/tag104.xml"/><Relationship Id="rId5" Type="http://schemas.openxmlformats.org/officeDocument/2006/relationships/slideLayout" Target="../slideLayouts/slideLayout43.xml"/><Relationship Id="rId15" Type="http://schemas.openxmlformats.org/officeDocument/2006/relationships/tags" Target="../tags/tag95.xml"/><Relationship Id="rId23" Type="http://schemas.openxmlformats.org/officeDocument/2006/relationships/tags" Target="../tags/tag103.xml"/><Relationship Id="rId28" Type="http://schemas.openxmlformats.org/officeDocument/2006/relationships/tags" Target="../tags/tag108.xml"/><Relationship Id="rId10" Type="http://schemas.openxmlformats.org/officeDocument/2006/relationships/vmlDrawing" Target="../drawings/vmlDrawing7.vml"/><Relationship Id="rId19" Type="http://schemas.openxmlformats.org/officeDocument/2006/relationships/tags" Target="../tags/tag99.xml"/><Relationship Id="rId4" Type="http://schemas.openxmlformats.org/officeDocument/2006/relationships/slideLayout" Target="../slideLayouts/slideLayout42.xml"/><Relationship Id="rId9" Type="http://schemas.openxmlformats.org/officeDocument/2006/relationships/theme" Target="../theme/theme6.xml"/><Relationship Id="rId14" Type="http://schemas.openxmlformats.org/officeDocument/2006/relationships/tags" Target="../tags/tag94.xml"/><Relationship Id="rId22" Type="http://schemas.openxmlformats.org/officeDocument/2006/relationships/tags" Target="../tags/tag102.xml"/><Relationship Id="rId27" Type="http://schemas.openxmlformats.org/officeDocument/2006/relationships/tags" Target="../tags/tag107.xml"/><Relationship Id="rId30" Type="http://schemas.openxmlformats.org/officeDocument/2006/relationships/image" Target="../media/image1.emf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13" Type="http://schemas.openxmlformats.org/officeDocument/2006/relationships/tags" Target="../tags/tag112.xml"/><Relationship Id="rId18" Type="http://schemas.openxmlformats.org/officeDocument/2006/relationships/tags" Target="../tags/tag117.xml"/><Relationship Id="rId26" Type="http://schemas.openxmlformats.org/officeDocument/2006/relationships/tags" Target="../tags/tag125.xml"/><Relationship Id="rId3" Type="http://schemas.openxmlformats.org/officeDocument/2006/relationships/slideLayout" Target="../slideLayouts/slideLayout49.xml"/><Relationship Id="rId21" Type="http://schemas.openxmlformats.org/officeDocument/2006/relationships/tags" Target="../tags/tag120.xml"/><Relationship Id="rId7" Type="http://schemas.openxmlformats.org/officeDocument/2006/relationships/slideLayout" Target="../slideLayouts/slideLayout53.xml"/><Relationship Id="rId12" Type="http://schemas.openxmlformats.org/officeDocument/2006/relationships/tags" Target="../tags/tag111.xml"/><Relationship Id="rId17" Type="http://schemas.openxmlformats.org/officeDocument/2006/relationships/tags" Target="../tags/tag116.xml"/><Relationship Id="rId25" Type="http://schemas.openxmlformats.org/officeDocument/2006/relationships/tags" Target="../tags/tag124.xml"/><Relationship Id="rId2" Type="http://schemas.openxmlformats.org/officeDocument/2006/relationships/slideLayout" Target="../slideLayouts/slideLayout48.xml"/><Relationship Id="rId16" Type="http://schemas.openxmlformats.org/officeDocument/2006/relationships/tags" Target="../tags/tag115.xml"/><Relationship Id="rId20" Type="http://schemas.openxmlformats.org/officeDocument/2006/relationships/tags" Target="../tags/tag119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tags" Target="../tags/tag110.xml"/><Relationship Id="rId24" Type="http://schemas.openxmlformats.org/officeDocument/2006/relationships/tags" Target="../tags/tag123.xml"/><Relationship Id="rId5" Type="http://schemas.openxmlformats.org/officeDocument/2006/relationships/slideLayout" Target="../slideLayouts/slideLayout51.xml"/><Relationship Id="rId15" Type="http://schemas.openxmlformats.org/officeDocument/2006/relationships/tags" Target="../tags/tag114.xml"/><Relationship Id="rId23" Type="http://schemas.openxmlformats.org/officeDocument/2006/relationships/tags" Target="../tags/tag122.xml"/><Relationship Id="rId28" Type="http://schemas.openxmlformats.org/officeDocument/2006/relationships/oleObject" Target="../embeddings/oleObject8.bin"/><Relationship Id="rId10" Type="http://schemas.openxmlformats.org/officeDocument/2006/relationships/tags" Target="../tags/tag109.xml"/><Relationship Id="rId19" Type="http://schemas.openxmlformats.org/officeDocument/2006/relationships/tags" Target="../tags/tag118.xml"/><Relationship Id="rId4" Type="http://schemas.openxmlformats.org/officeDocument/2006/relationships/slideLayout" Target="../slideLayouts/slideLayout50.xml"/><Relationship Id="rId9" Type="http://schemas.openxmlformats.org/officeDocument/2006/relationships/vmlDrawing" Target="../drawings/vmlDrawing8.vml"/><Relationship Id="rId14" Type="http://schemas.openxmlformats.org/officeDocument/2006/relationships/tags" Target="../tags/tag113.xml"/><Relationship Id="rId22" Type="http://schemas.openxmlformats.org/officeDocument/2006/relationships/tags" Target="../tags/tag121.xml"/><Relationship Id="rId27" Type="http://schemas.openxmlformats.org/officeDocument/2006/relationships/tags" Target="../tags/tag12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tags" Target="../tags/tag129.xml"/><Relationship Id="rId18" Type="http://schemas.openxmlformats.org/officeDocument/2006/relationships/tags" Target="../tags/tag134.xml"/><Relationship Id="rId26" Type="http://schemas.openxmlformats.org/officeDocument/2006/relationships/tags" Target="../tags/tag142.xml"/><Relationship Id="rId3" Type="http://schemas.openxmlformats.org/officeDocument/2006/relationships/slideLayout" Target="../slideLayouts/slideLayout56.xml"/><Relationship Id="rId21" Type="http://schemas.openxmlformats.org/officeDocument/2006/relationships/tags" Target="../tags/tag137.xml"/><Relationship Id="rId7" Type="http://schemas.openxmlformats.org/officeDocument/2006/relationships/slideLayout" Target="../slideLayouts/slideLayout60.xml"/><Relationship Id="rId12" Type="http://schemas.openxmlformats.org/officeDocument/2006/relationships/tags" Target="../tags/tag128.xml"/><Relationship Id="rId17" Type="http://schemas.openxmlformats.org/officeDocument/2006/relationships/tags" Target="../tags/tag133.xml"/><Relationship Id="rId25" Type="http://schemas.openxmlformats.org/officeDocument/2006/relationships/tags" Target="../tags/tag141.xml"/><Relationship Id="rId2" Type="http://schemas.openxmlformats.org/officeDocument/2006/relationships/slideLayout" Target="../slideLayouts/slideLayout55.xml"/><Relationship Id="rId16" Type="http://schemas.openxmlformats.org/officeDocument/2006/relationships/tags" Target="../tags/tag132.xml"/><Relationship Id="rId20" Type="http://schemas.openxmlformats.org/officeDocument/2006/relationships/tags" Target="../tags/tag136.xml"/><Relationship Id="rId29" Type="http://schemas.openxmlformats.org/officeDocument/2006/relationships/oleObject" Target="../embeddings/oleObject9.bin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tags" Target="../tags/tag127.xml"/><Relationship Id="rId24" Type="http://schemas.openxmlformats.org/officeDocument/2006/relationships/tags" Target="../tags/tag140.xml"/><Relationship Id="rId5" Type="http://schemas.openxmlformats.org/officeDocument/2006/relationships/slideLayout" Target="../slideLayouts/slideLayout58.xml"/><Relationship Id="rId15" Type="http://schemas.openxmlformats.org/officeDocument/2006/relationships/tags" Target="../tags/tag131.xml"/><Relationship Id="rId23" Type="http://schemas.openxmlformats.org/officeDocument/2006/relationships/tags" Target="../tags/tag139.xml"/><Relationship Id="rId28" Type="http://schemas.openxmlformats.org/officeDocument/2006/relationships/tags" Target="../tags/tag144.xml"/><Relationship Id="rId10" Type="http://schemas.openxmlformats.org/officeDocument/2006/relationships/vmlDrawing" Target="../drawings/vmlDrawing9.vml"/><Relationship Id="rId19" Type="http://schemas.openxmlformats.org/officeDocument/2006/relationships/tags" Target="../tags/tag135.xml"/><Relationship Id="rId4" Type="http://schemas.openxmlformats.org/officeDocument/2006/relationships/slideLayout" Target="../slideLayouts/slideLayout57.xml"/><Relationship Id="rId9" Type="http://schemas.openxmlformats.org/officeDocument/2006/relationships/theme" Target="../theme/theme8.xml"/><Relationship Id="rId14" Type="http://schemas.openxmlformats.org/officeDocument/2006/relationships/tags" Target="../tags/tag130.xml"/><Relationship Id="rId22" Type="http://schemas.openxmlformats.org/officeDocument/2006/relationships/tags" Target="../tags/tag138.xml"/><Relationship Id="rId27" Type="http://schemas.openxmlformats.org/officeDocument/2006/relationships/tags" Target="../tags/tag143.xml"/><Relationship Id="rId30" Type="http://schemas.openxmlformats.org/officeDocument/2006/relationships/image" Target="../media/image1.emf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tags" Target="../tags/tag147.xml"/><Relationship Id="rId18" Type="http://schemas.openxmlformats.org/officeDocument/2006/relationships/tags" Target="../tags/tag152.xml"/><Relationship Id="rId26" Type="http://schemas.openxmlformats.org/officeDocument/2006/relationships/tags" Target="../tags/tag160.xml"/><Relationship Id="rId3" Type="http://schemas.openxmlformats.org/officeDocument/2006/relationships/slideLayout" Target="../slideLayouts/slideLayout64.xml"/><Relationship Id="rId21" Type="http://schemas.openxmlformats.org/officeDocument/2006/relationships/tags" Target="../tags/tag155.xml"/><Relationship Id="rId7" Type="http://schemas.openxmlformats.org/officeDocument/2006/relationships/slideLayout" Target="../slideLayouts/slideLayout68.xml"/><Relationship Id="rId12" Type="http://schemas.openxmlformats.org/officeDocument/2006/relationships/tags" Target="../tags/tag146.xml"/><Relationship Id="rId17" Type="http://schemas.openxmlformats.org/officeDocument/2006/relationships/tags" Target="../tags/tag151.xml"/><Relationship Id="rId25" Type="http://schemas.openxmlformats.org/officeDocument/2006/relationships/tags" Target="../tags/tag159.xml"/><Relationship Id="rId2" Type="http://schemas.openxmlformats.org/officeDocument/2006/relationships/slideLayout" Target="../slideLayouts/slideLayout63.xml"/><Relationship Id="rId16" Type="http://schemas.openxmlformats.org/officeDocument/2006/relationships/tags" Target="../tags/tag150.xml"/><Relationship Id="rId20" Type="http://schemas.openxmlformats.org/officeDocument/2006/relationships/tags" Target="../tags/tag154.xml"/><Relationship Id="rId29" Type="http://schemas.openxmlformats.org/officeDocument/2006/relationships/oleObject" Target="../embeddings/oleObject10.bin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tags" Target="../tags/tag145.xml"/><Relationship Id="rId24" Type="http://schemas.openxmlformats.org/officeDocument/2006/relationships/tags" Target="../tags/tag158.xml"/><Relationship Id="rId5" Type="http://schemas.openxmlformats.org/officeDocument/2006/relationships/slideLayout" Target="../slideLayouts/slideLayout66.xml"/><Relationship Id="rId15" Type="http://schemas.openxmlformats.org/officeDocument/2006/relationships/tags" Target="../tags/tag149.xml"/><Relationship Id="rId23" Type="http://schemas.openxmlformats.org/officeDocument/2006/relationships/tags" Target="../tags/tag157.xml"/><Relationship Id="rId28" Type="http://schemas.openxmlformats.org/officeDocument/2006/relationships/tags" Target="../tags/tag162.xml"/><Relationship Id="rId10" Type="http://schemas.openxmlformats.org/officeDocument/2006/relationships/vmlDrawing" Target="../drawings/vmlDrawing10.vml"/><Relationship Id="rId19" Type="http://schemas.openxmlformats.org/officeDocument/2006/relationships/tags" Target="../tags/tag153.xml"/><Relationship Id="rId4" Type="http://schemas.openxmlformats.org/officeDocument/2006/relationships/slideLayout" Target="../slideLayouts/slideLayout65.xml"/><Relationship Id="rId9" Type="http://schemas.openxmlformats.org/officeDocument/2006/relationships/theme" Target="../theme/theme9.xml"/><Relationship Id="rId14" Type="http://schemas.openxmlformats.org/officeDocument/2006/relationships/tags" Target="../tags/tag148.xml"/><Relationship Id="rId22" Type="http://schemas.openxmlformats.org/officeDocument/2006/relationships/tags" Target="../tags/tag156.xml"/><Relationship Id="rId27" Type="http://schemas.openxmlformats.org/officeDocument/2006/relationships/tags" Target="../tags/tag161.xml"/><Relationship Id="rId30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59833352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544" name="think-cell Slide" r:id="rId27" imgW="6350000" imgH="6350000" progId="TCLayout.ActiveDocument.1">
                  <p:embed/>
                </p:oleObj>
              </mc:Choice>
              <mc:Fallback>
                <p:oleObj name="think-cell Slide" r:id="rId27" imgW="6350000" imgH="6350000" progId="TCLayout.ActiveDocument.1">
                  <p:embed/>
                  <p:pic>
                    <p:nvPicPr>
                      <p:cNvPr id="0" name="Picture 8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132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baseline="0" noProof="0" dirty="0">
                <a:solidFill>
                  <a:srgbClr val="808080"/>
                </a:solidFill>
                <a:latin typeface="+mn-lt"/>
                <a:ea typeface="+mj-ea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baseline="0" noProof="0" dirty="0" smtClean="0">
                <a:solidFill>
                  <a:srgbClr val="808080"/>
                </a:solidFill>
                <a:latin typeface="+mn-lt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63" y="6036990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baseline="0" noProof="0" dirty="0" smtClean="0">
                  <a:latin typeface="+mn-lt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6505" indent="-466505" defTabSz="888823">
                <a:tabLst>
                  <a:tab pos="477517" algn="l"/>
                  <a:tab pos="660318" algn="l"/>
                </a:tabLst>
              </a:pPr>
              <a:r>
                <a:rPr lang="en-US" sz="1000" baseline="0" noProof="0" dirty="0" smtClean="0">
                  <a:solidFill>
                    <a:schemeClr val="tx1"/>
                  </a:solidFill>
                  <a:latin typeface="+mn-lt"/>
                </a:rPr>
                <a:t>Source: Source</a:t>
              </a:r>
              <a:endParaRPr lang="en-US" sz="1000" baseline="0" noProof="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baseline="0" noProof="0" dirty="0">
                  <a:latin typeface="+mn-lt"/>
                  <a:ea typeface="+mn-ea"/>
                </a:rPr>
                <a:t>Title</a:t>
              </a:r>
            </a:p>
            <a:p>
              <a:r>
                <a:rPr lang="en-US" baseline="0" noProof="0" dirty="0">
                  <a:solidFill>
                    <a:srgbClr val="808080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sp>
        <p:nvSpPr>
          <p:cNvPr id="21" name="SlideLogoSeparator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8436609" y="6491804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88823"/>
            <a:r>
              <a:rPr lang="en-US" sz="1200" baseline="0" noProof="0" dirty="0">
                <a:latin typeface="+mn-lt"/>
                <a:ea typeface="+mn-ea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76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latin typeface="+mn-lt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106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88823">
                <a:buClr>
                  <a:schemeClr val="tx2"/>
                </a:buClr>
              </a:pPr>
              <a:r>
                <a:rPr lang="en-US" sz="1200" dirty="0">
                  <a:solidFill>
                    <a:srgbClr val="808080"/>
                  </a:solidFill>
                  <a:latin typeface="+mn-lt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latin typeface="+mn-lt"/>
                </a:endParaRPr>
              </a:p>
            </p:txBody>
          </p:sp>
        </p:grpSp>
      </p:grpSp>
      <p:sp>
        <p:nvSpPr>
          <p:cNvPr id="66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lvl="0"/>
            <a:fld id="{42C328C1-A84F-4A39-A664-DBA00541A8C6}" type="slidenum">
              <a:rPr lang="en-US" smtClean="0">
                <a:latin typeface="+mn-lt"/>
              </a:rPr>
              <a:pPr lvl="0"/>
              <a:t>‹#›</a:t>
            </a:fld>
            <a:endParaRPr lang="en-US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8" r:id="rId5"/>
    <p:sldLayoutId id="2147483670" r:id="rId6"/>
    <p:sldLayoutId id="2147483671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88823" rtl="0" eaLnBrk="1" fontAlgn="base" hangingPunct="1">
        <a:spcBef>
          <a:spcPct val="0"/>
        </a:spcBef>
        <a:spcAft>
          <a:spcPct val="0"/>
        </a:spcAft>
        <a:tabLst>
          <a:tab pos="267908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3823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07730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1602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15471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2264" indent="-190690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3823" indent="-260030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09886" indent="-154448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823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730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1602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5471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9338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3207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7076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0945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2656422220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618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78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4783"/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09" y="6036936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9151" indent="-469151" defTabSz="893927">
                <a:tabLst>
                  <a:tab pos="480248" algn="l"/>
                  <a:tab pos="664107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894783"/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894783"/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413734" y="6519324"/>
            <a:ext cx="291906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93927"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436609" y="6491750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3927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22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478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478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478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478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52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478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478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478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0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392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478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28652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3927" rtl="0" eaLnBrk="1" fontAlgn="base" hangingPunct="1">
        <a:spcBef>
          <a:spcPct val="0"/>
        </a:spcBef>
        <a:spcAft>
          <a:spcPct val="0"/>
        </a:spcAft>
        <a:tabLst>
          <a:tab pos="269446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392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392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392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392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6465" algn="l" defTabSz="89392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2949" algn="l" defTabSz="89392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9424" algn="l" defTabSz="89392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5892" algn="l" defTabSz="89392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3927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3368" indent="-191784" algn="l" defTabSz="89392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6465" indent="-261522" algn="l" defTabSz="89392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3388" indent="-155330" algn="l" defTabSz="89392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8617" indent="-129968" algn="l" defTabSz="89392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8617" indent="-129968" algn="l" defTabSz="89392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8617" indent="-129968" algn="l" defTabSz="89392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8617" indent="-129968" algn="l" defTabSz="89392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8617" indent="-129968" algn="l" defTabSz="89392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29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465" algn="l" defTabSz="9129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949" algn="l" defTabSz="9129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424" algn="l" defTabSz="9129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892" algn="l" defTabSz="9129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368" algn="l" defTabSz="9129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840" algn="l" defTabSz="9129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315" algn="l" defTabSz="9129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1789" algn="l" defTabSz="9129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324200209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623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9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5827"/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00" y="6036927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9600" indent="-469600" defTabSz="894780">
                <a:tabLst>
                  <a:tab pos="480707" algn="l"/>
                  <a:tab pos="664741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895827"/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895827"/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1" name="SlideLogoSeparator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436609" y="6491741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4780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13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582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582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582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582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43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582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582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582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11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76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4780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582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29760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4780" rtl="0" eaLnBrk="1" fontAlgn="base" hangingPunct="1">
        <a:spcBef>
          <a:spcPct val="0"/>
        </a:spcBef>
        <a:spcAft>
          <a:spcPct val="0"/>
        </a:spcAft>
        <a:tabLst>
          <a:tab pos="26970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6906"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3818"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0729"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7637"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3553" indent="-191966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6906" indent="-26177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3973" indent="-155477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06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18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29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37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48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54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64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76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50714593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44" name="think-cell Slide" r:id="rId28" imgW="6350000" imgH="6350000" progId="TCLayout.ActiveDocument.1">
                  <p:embed/>
                </p:oleObj>
              </mc:Choice>
              <mc:Fallback>
                <p:oleObj name="think-cell Slide" r:id="rId28" imgW="6350000" imgH="6350000" progId="TCLayout.ActiveDocument.1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107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2036"/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38" y="6036965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7730" indent="-467730" defTabSz="891183">
                <a:tabLst>
                  <a:tab pos="478779" algn="l"/>
                  <a:tab pos="662069" algn="l"/>
                </a:tabLst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Source: Source</a:t>
              </a:r>
              <a:endParaRPr lang="en-US" sz="1000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892036"/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892036"/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413739" y="6519324"/>
            <a:ext cx="291906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91183"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436609" y="6491779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1183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51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81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3058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1183" rtl="0" eaLnBrk="1" fontAlgn="base" hangingPunct="1">
        <a:spcBef>
          <a:spcPct val="0"/>
        </a:spcBef>
        <a:spcAft>
          <a:spcPct val="0"/>
        </a:spcAft>
        <a:tabLst>
          <a:tab pos="268619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5044"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0144"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5219"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0288"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2775" indent="-191197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5044" indent="-260720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1503" indent="-154856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044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144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219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288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362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433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5507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0580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22114059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384" name="think-cell Slide" r:id="rId28" imgW="6350000" imgH="6350000" progId="TCLayout.ActiveDocument.1">
                  <p:embed/>
                </p:oleObj>
              </mc:Choice>
              <mc:Fallback>
                <p:oleObj name="think-cell Slide" r:id="rId28" imgW="6350000" imgH="6350000" progId="TCLayout.ActiveDocument.1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132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63" y="6036990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6505" indent="-466505" defTabSz="888823">
                <a:tabLst>
                  <a:tab pos="477517" algn="l"/>
                  <a:tab pos="660318" algn="l"/>
                </a:tabLst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Source: Source</a:t>
              </a:r>
              <a:endParaRPr lang="en-US" sz="1000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413739" y="6519324"/>
            <a:ext cx="291906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88823">
              <a:defRPr/>
            </a:pPr>
            <a:r>
              <a:rPr lang="en-US" sz="1000" dirty="0" smtClean="0">
                <a:solidFill>
                  <a:srgbClr val="000000"/>
                </a:solidFill>
                <a:latin typeface="Arial"/>
                <a:cs typeface="Arial" charset="0"/>
              </a:rPr>
              <a:t>Confidential – for policy development purposes only</a:t>
            </a:r>
            <a:endParaRPr lang="en-US" sz="1000" dirty="0">
              <a:solidFill>
                <a:srgbClr val="000000"/>
              </a:solidFill>
              <a:latin typeface="Arial"/>
              <a:cs typeface="Arial" charset="0"/>
            </a:endParaRP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436609" y="6491804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88823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76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106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613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88823" rtl="0" eaLnBrk="1" fontAlgn="base" hangingPunct="1">
        <a:spcBef>
          <a:spcPct val="0"/>
        </a:spcBef>
        <a:spcAft>
          <a:spcPct val="0"/>
        </a:spcAft>
        <a:tabLst>
          <a:tab pos="267908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3823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07730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1602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15471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2264" indent="-190690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3823" indent="-260030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09886" indent="-154448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823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730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1602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5471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9338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3207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7076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0945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126459336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79" name="think-cell Slide" r:id="rId28" imgW="6350000" imgH="6350000" progId="TCLayout.ActiveDocument.1">
                  <p:embed/>
                </p:oleObj>
              </mc:Choice>
              <mc:Fallback>
                <p:oleObj name="think-cell Slide" r:id="rId28" imgW="6350000" imgH="6350000" progId="TCLayout.ActiveDocument.1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132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63" y="6036990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6505" indent="-466505" defTabSz="888823">
                <a:tabLst>
                  <a:tab pos="477517" algn="l"/>
                  <a:tab pos="660318" algn="l"/>
                </a:tabLst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Source: Source</a:t>
              </a:r>
              <a:endParaRPr lang="en-US" sz="1000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413739" y="6519324"/>
            <a:ext cx="291906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88823">
              <a:defRPr/>
            </a:pPr>
            <a:r>
              <a:rPr lang="en-US" sz="1000" dirty="0" smtClean="0">
                <a:solidFill>
                  <a:srgbClr val="000000"/>
                </a:solidFill>
                <a:latin typeface="Arial"/>
                <a:cs typeface="Arial" charset="0"/>
              </a:rPr>
              <a:t>Confidential – for policy development purposes only</a:t>
            </a:r>
            <a:endParaRPr lang="en-US" sz="1000" dirty="0">
              <a:solidFill>
                <a:srgbClr val="000000"/>
              </a:solidFill>
              <a:latin typeface="Arial"/>
              <a:cs typeface="Arial" charset="0"/>
            </a:endParaRP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436609" y="6491804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88823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76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106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882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759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88823" rtl="0" eaLnBrk="1" fontAlgn="base" hangingPunct="1">
        <a:spcBef>
          <a:spcPct val="0"/>
        </a:spcBef>
        <a:spcAft>
          <a:spcPct val="0"/>
        </a:spcAft>
        <a:tabLst>
          <a:tab pos="267908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3823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07730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1602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15471" algn="l" defTabSz="88882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2264" indent="-190690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3823" indent="-260030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09886" indent="-154448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4344" indent="-129227" algn="l" defTabSz="88882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823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730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1602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5471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9338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3207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7076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0945" algn="l" defTabSz="9077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6340443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503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124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0617"/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55" y="6036982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6897" indent="-466897" defTabSz="889577">
                <a:tabLst>
                  <a:tab pos="477917" algn="l"/>
                  <a:tab pos="660878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890617"/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890617"/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1" name="SlideLogoSeparator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436609" y="6491796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89577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68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061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061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061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061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98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061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061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061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89577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061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 vert="horz" lIns="89062" tIns="44534" rIns="89062" bIns="44534" rtlCol="0" anchor="ctr"/>
          <a:lstStyle>
            <a:lvl1pPr algn="ctr" defTabSz="890617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srgbClr val="000000">
                    <a:tint val="75000"/>
                  </a:srgbClr>
                </a:solidFill>
                <a:latin typeface="Arial"/>
              </a:rPr>
              <a:t>Confidential: Policy in Development</a:t>
            </a:r>
            <a:endParaRPr lang="en-US" dirty="0">
              <a:solidFill>
                <a:srgbClr val="000000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984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889577" rtl="0" eaLnBrk="1" fontAlgn="base" hangingPunct="1">
        <a:spcBef>
          <a:spcPct val="0"/>
        </a:spcBef>
        <a:spcAft>
          <a:spcPct val="0"/>
        </a:spcAft>
        <a:tabLst>
          <a:tab pos="268135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8957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8957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8957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8957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4211" algn="l" defTabSz="88957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08498" algn="l" defTabSz="88957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2761" algn="l" defTabSz="88957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17010" algn="l" defTabSz="889577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89577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2428" indent="-190853" algn="l" defTabSz="88957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4211" indent="-260251" algn="l" defTabSz="88957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0404" indent="-154578" algn="l" defTabSz="88957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4976" indent="-129336" algn="l" defTabSz="88957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4976" indent="-129336" algn="l" defTabSz="88957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4976" indent="-129336" algn="l" defTabSz="88957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4976" indent="-129336" algn="l" defTabSz="88957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4976" indent="-129336" algn="l" defTabSz="889577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084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211" algn="l" defTabSz="9084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8498" algn="l" defTabSz="9084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2761" algn="l" defTabSz="9084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7010" algn="l" defTabSz="9084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1265" algn="l" defTabSz="9084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5517" algn="l" defTabSz="9084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9772" algn="l" defTabSz="9084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4025" algn="l" defTabSz="9084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376261369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508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116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1187"/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47" y="6036974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7289" indent="-467289" defTabSz="890331">
                <a:tabLst>
                  <a:tab pos="478320" algn="l"/>
                  <a:tab pos="661438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891187"/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891187"/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413739" y="6519324"/>
            <a:ext cx="291906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90331"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436609" y="6491788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0331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60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118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118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118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118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90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118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118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1187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331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187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25376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0331" rtl="0" eaLnBrk="1" fontAlgn="base" hangingPunct="1">
        <a:spcBef>
          <a:spcPct val="0"/>
        </a:spcBef>
        <a:spcAft>
          <a:spcPct val="0"/>
        </a:spcAft>
        <a:tabLst>
          <a:tab pos="268362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033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033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033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033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4603" algn="l" defTabSz="89033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09274" algn="l" defTabSz="89033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3914" algn="l" defTabSz="89033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18552" algn="l" defTabSz="89033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033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2591" indent="-191014" algn="l" defTabSz="89033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4603" indent="-260471" algn="l" defTabSz="89033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0921" indent="-154709" algn="l" defTabSz="89033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5608" indent="-129445" algn="l" defTabSz="89033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5608" indent="-129445" algn="l" defTabSz="89033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5608" indent="-129445" algn="l" defTabSz="89033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5608" indent="-129445" algn="l" defTabSz="89033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5608" indent="-129445" algn="l" defTabSz="89033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092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603" algn="l" defTabSz="9092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9274" algn="l" defTabSz="9092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3914" algn="l" defTabSz="9092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8552" algn="l" defTabSz="9092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3192" algn="l" defTabSz="9092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7829" algn="l" defTabSz="9092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470" algn="l" defTabSz="9092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7108" algn="l" defTabSz="9092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421900534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532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112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1563"/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43" y="6036970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7485" indent="-467485" defTabSz="890709">
                <a:tabLst>
                  <a:tab pos="478524" algn="l"/>
                  <a:tab pos="661719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891563"/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891563"/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413739" y="6519324"/>
            <a:ext cx="291906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90709"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436609" y="6491784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0709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56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156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156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156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156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86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156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156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1563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0709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1563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526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0709" rtl="0" eaLnBrk="1" fontAlgn="base" hangingPunct="1">
        <a:spcBef>
          <a:spcPct val="0"/>
        </a:spcBef>
        <a:spcAft>
          <a:spcPct val="0"/>
        </a:spcAft>
        <a:tabLst>
          <a:tab pos="268477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070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070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070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070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4799" algn="l" defTabSz="89070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09662" algn="l" defTabSz="89070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4494" algn="l" defTabSz="89070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19323" algn="l" defTabSz="89070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070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2673" indent="-191095" algn="l" defTabSz="89070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4799" indent="-260581" algn="l" defTabSz="89070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1180" indent="-154774" algn="l" defTabSz="89070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5924" indent="-129500" algn="l" defTabSz="89070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5924" indent="-129500" algn="l" defTabSz="89070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5924" indent="-129500" algn="l" defTabSz="89070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5924" indent="-129500" algn="l" defTabSz="89070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5924" indent="-129500" algn="l" defTabSz="89070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096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799" algn="l" defTabSz="9096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9662" algn="l" defTabSz="9096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4494" algn="l" defTabSz="9096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9323" algn="l" defTabSz="9096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4157" algn="l" defTabSz="9096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8986" algn="l" defTabSz="9096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3818" algn="l" defTabSz="9096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8650" algn="l" defTabSz="9096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236782061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556" name="think-cell Slide" r:id="rId28" imgW="6350000" imgH="6350000" progId="TCLayout.ActiveDocument.1">
                  <p:embed/>
                </p:oleObj>
              </mc:Choice>
              <mc:Fallback>
                <p:oleObj name="think-cell Slide" r:id="rId28" imgW="6350000" imgH="6350000" progId="TCLayout.ActiveDocument.1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107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2036"/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38" y="6036965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7730" indent="-467730" defTabSz="891183">
                <a:tabLst>
                  <a:tab pos="478779" algn="l"/>
                  <a:tab pos="662069" algn="l"/>
                </a:tabLst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Source: Source</a:t>
              </a:r>
              <a:endParaRPr lang="en-US" sz="1000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892036"/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892036"/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413739" y="6519324"/>
            <a:ext cx="291906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91183"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436609" y="6491779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1183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51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81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20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1183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0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97981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1183" rtl="0" eaLnBrk="1" fontAlgn="base" hangingPunct="1">
        <a:spcBef>
          <a:spcPct val="0"/>
        </a:spcBef>
        <a:spcAft>
          <a:spcPct val="0"/>
        </a:spcAft>
        <a:tabLst>
          <a:tab pos="268619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5044"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0144"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5219"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0288" algn="l" defTabSz="891183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2775" indent="-191197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5044" indent="-260720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1503" indent="-154856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6320" indent="-129569" algn="l" defTabSz="89118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044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144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5219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0288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5362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433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5507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0580" algn="l" defTabSz="910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238604645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579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97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2981"/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28" y="6036955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8220" indent="-468220" defTabSz="892128">
                <a:tabLst>
                  <a:tab pos="479287" algn="l"/>
                  <a:tab pos="662772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892981"/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892981"/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413739" y="6519324"/>
            <a:ext cx="291906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92128"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436609" y="6491769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2128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41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981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981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981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2981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71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2981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2981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2981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12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2981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5606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2128" rtl="0" eaLnBrk="1" fontAlgn="base" hangingPunct="1">
        <a:spcBef>
          <a:spcPct val="0"/>
        </a:spcBef>
        <a:spcAft>
          <a:spcPct val="0"/>
        </a:spcAft>
        <a:tabLst>
          <a:tab pos="26890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212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212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212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212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5534" algn="l" defTabSz="89212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1106" algn="l" defTabSz="89212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6666" algn="l" defTabSz="89212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2218" algn="l" defTabSz="89212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2128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2979" indent="-191399" algn="l" defTabSz="89212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5534" indent="-260996" algn="l" defTabSz="89212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2153" indent="-155019" algn="l" defTabSz="89212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7111" indent="-129706" algn="l" defTabSz="89212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7111" indent="-129706" algn="l" defTabSz="89212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7111" indent="-129706" algn="l" defTabSz="89212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7111" indent="-129706" algn="l" defTabSz="89212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7111" indent="-129706" algn="l" defTabSz="89212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1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534" algn="l" defTabSz="911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106" algn="l" defTabSz="911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666" algn="l" defTabSz="911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218" algn="l" defTabSz="911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7776" algn="l" defTabSz="911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3329" algn="l" defTabSz="911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8885" algn="l" defTabSz="911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4442" algn="l" defTabSz="911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230108636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603" name="think-cell Slide" r:id="rId29" imgW="6350000" imgH="6350000" progId="TCLayout.ActiveDocument.1">
                  <p:embed/>
                </p:oleObj>
              </mc:Choice>
              <mc:Fallback>
                <p:oleObj name="think-cell Slide" r:id="rId29" imgW="6350000" imgH="6350000" progId="TCLayout.ActiveDocument.1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88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893836"/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dirty="0" smtClean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619" y="6036946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8661" indent="-468661" defTabSz="892978">
                <a:tabLst>
                  <a:tab pos="479738" algn="l"/>
                  <a:tab pos="663404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893836"/>
              <a:r>
                <a:rPr lang="en-US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893836"/>
              <a:r>
                <a:rPr lang="en-US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sp>
        <p:nvSpPr>
          <p:cNvPr id="20" name="SlideLogoText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413739" y="6519324"/>
            <a:ext cx="291906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92978">
              <a:defRPr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 charset="0"/>
              </a:rPr>
              <a:t>Confidential – for policy development purposes only</a:t>
            </a:r>
          </a:p>
        </p:txBody>
      </p:sp>
      <p:sp>
        <p:nvSpPr>
          <p:cNvPr id="21" name="SlideLogoSeparator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436609" y="6491760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2978"/>
            <a:r>
              <a:rPr lang="en-US" sz="1200" dirty="0">
                <a:solidFill>
                  <a:srgbClr val="000000"/>
                </a:solidFill>
                <a:latin typeface="Arial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32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38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38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38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8938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62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38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38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893836"/>
              <a:endParaRPr lang="en-US" sz="12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24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83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2978"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893836"/>
                <a:endParaRPr lang="en-US" sz="12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8060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2978" rtl="0" eaLnBrk="1" fontAlgn="base" hangingPunct="1">
        <a:spcBef>
          <a:spcPct val="0"/>
        </a:spcBef>
        <a:spcAft>
          <a:spcPct val="0"/>
        </a:spcAft>
        <a:tabLst>
          <a:tab pos="269161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297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297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297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297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5975" algn="l" defTabSz="89297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1979" algn="l" defTabSz="89297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67971" algn="l" defTabSz="89297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3958" algn="l" defTabSz="892978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2978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3163" indent="-191581" algn="l" defTabSz="89297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5975" indent="-261245" algn="l" defTabSz="89297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2738" indent="-155166" algn="l" defTabSz="89297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7823" indent="-129829" algn="l" defTabSz="89297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7823" indent="-129829" algn="l" defTabSz="89297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7823" indent="-129829" algn="l" defTabSz="89297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7823" indent="-129829" algn="l" defTabSz="89297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7823" indent="-129829" algn="l" defTabSz="89297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19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975" algn="l" defTabSz="9119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979" algn="l" defTabSz="9119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971" algn="l" defTabSz="9119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958" algn="l" defTabSz="9119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951" algn="l" defTabSz="9119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939" algn="l" defTabSz="9119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1929" algn="l" defTabSz="9119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7920" algn="l" defTabSz="9119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21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4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308.xml"/><Relationship Id="rId13" Type="http://schemas.openxmlformats.org/officeDocument/2006/relationships/tags" Target="../tags/tag313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03.xml"/><Relationship Id="rId7" Type="http://schemas.openxmlformats.org/officeDocument/2006/relationships/tags" Target="../tags/tag307.xml"/><Relationship Id="rId12" Type="http://schemas.openxmlformats.org/officeDocument/2006/relationships/tags" Target="../tags/tag312.xml"/><Relationship Id="rId17" Type="http://schemas.openxmlformats.org/officeDocument/2006/relationships/tags" Target="../tags/tag317.xml"/><Relationship Id="rId2" Type="http://schemas.openxmlformats.org/officeDocument/2006/relationships/tags" Target="../tags/tag302.xml"/><Relationship Id="rId16" Type="http://schemas.openxmlformats.org/officeDocument/2006/relationships/tags" Target="../tags/tag316.xml"/><Relationship Id="rId1" Type="http://schemas.openxmlformats.org/officeDocument/2006/relationships/tags" Target="../tags/tag301.xml"/><Relationship Id="rId6" Type="http://schemas.openxmlformats.org/officeDocument/2006/relationships/tags" Target="../tags/tag306.xml"/><Relationship Id="rId11" Type="http://schemas.openxmlformats.org/officeDocument/2006/relationships/tags" Target="../tags/tag311.xml"/><Relationship Id="rId5" Type="http://schemas.openxmlformats.org/officeDocument/2006/relationships/tags" Target="../tags/tag305.xml"/><Relationship Id="rId15" Type="http://schemas.openxmlformats.org/officeDocument/2006/relationships/tags" Target="../tags/tag315.xml"/><Relationship Id="rId10" Type="http://schemas.openxmlformats.org/officeDocument/2006/relationships/tags" Target="../tags/tag310.xml"/><Relationship Id="rId19" Type="http://schemas.openxmlformats.org/officeDocument/2006/relationships/notesSlide" Target="../notesSlides/notesSlide11.xml"/><Relationship Id="rId4" Type="http://schemas.openxmlformats.org/officeDocument/2006/relationships/tags" Target="../tags/tag304.xml"/><Relationship Id="rId9" Type="http://schemas.openxmlformats.org/officeDocument/2006/relationships/tags" Target="../tags/tag309.xml"/><Relationship Id="rId14" Type="http://schemas.openxmlformats.org/officeDocument/2006/relationships/tags" Target="../tags/tag3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2.emf"/><Relationship Id="rId3" Type="http://schemas.openxmlformats.org/officeDocument/2006/relationships/tags" Target="../tags/tag319.xml"/><Relationship Id="rId7" Type="http://schemas.openxmlformats.org/officeDocument/2006/relationships/tags" Target="../tags/tag323.xml"/><Relationship Id="rId12" Type="http://schemas.openxmlformats.org/officeDocument/2006/relationships/oleObject" Target="../embeddings/oleObject25.bin"/><Relationship Id="rId2" Type="http://schemas.openxmlformats.org/officeDocument/2006/relationships/tags" Target="../tags/tag318.xml"/><Relationship Id="rId1" Type="http://schemas.openxmlformats.org/officeDocument/2006/relationships/vmlDrawing" Target="../drawings/vmlDrawing20.vml"/><Relationship Id="rId6" Type="http://schemas.openxmlformats.org/officeDocument/2006/relationships/tags" Target="../tags/tag322.xml"/><Relationship Id="rId11" Type="http://schemas.openxmlformats.org/officeDocument/2006/relationships/image" Target="../media/image8.emf"/><Relationship Id="rId5" Type="http://schemas.openxmlformats.org/officeDocument/2006/relationships/tags" Target="../tags/tag321.xml"/><Relationship Id="rId10" Type="http://schemas.openxmlformats.org/officeDocument/2006/relationships/oleObject" Target="../embeddings/oleObject24.bin"/><Relationship Id="rId4" Type="http://schemas.openxmlformats.org/officeDocument/2006/relationships/tags" Target="../tags/tag320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24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6.bin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25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27.bin"/><Relationship Id="rId4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28.xml"/><Relationship Id="rId18" Type="http://schemas.openxmlformats.org/officeDocument/2006/relationships/tags" Target="../tags/tag233.xml"/><Relationship Id="rId26" Type="http://schemas.openxmlformats.org/officeDocument/2006/relationships/tags" Target="../tags/tag241.xml"/><Relationship Id="rId39" Type="http://schemas.openxmlformats.org/officeDocument/2006/relationships/tags" Target="../tags/tag254.xml"/><Relationship Id="rId3" Type="http://schemas.openxmlformats.org/officeDocument/2006/relationships/tags" Target="../tags/tag218.xml"/><Relationship Id="rId21" Type="http://schemas.openxmlformats.org/officeDocument/2006/relationships/tags" Target="../tags/tag236.xml"/><Relationship Id="rId34" Type="http://schemas.openxmlformats.org/officeDocument/2006/relationships/tags" Target="../tags/tag249.xml"/><Relationship Id="rId42" Type="http://schemas.openxmlformats.org/officeDocument/2006/relationships/tags" Target="../tags/tag257.xml"/><Relationship Id="rId47" Type="http://schemas.openxmlformats.org/officeDocument/2006/relationships/image" Target="../media/image4.emf"/><Relationship Id="rId7" Type="http://schemas.openxmlformats.org/officeDocument/2006/relationships/tags" Target="../tags/tag222.xml"/><Relationship Id="rId12" Type="http://schemas.openxmlformats.org/officeDocument/2006/relationships/tags" Target="../tags/tag227.xml"/><Relationship Id="rId17" Type="http://schemas.openxmlformats.org/officeDocument/2006/relationships/tags" Target="../tags/tag232.xml"/><Relationship Id="rId25" Type="http://schemas.openxmlformats.org/officeDocument/2006/relationships/tags" Target="../tags/tag240.xml"/><Relationship Id="rId33" Type="http://schemas.openxmlformats.org/officeDocument/2006/relationships/tags" Target="../tags/tag248.xml"/><Relationship Id="rId38" Type="http://schemas.openxmlformats.org/officeDocument/2006/relationships/tags" Target="../tags/tag253.xml"/><Relationship Id="rId46" Type="http://schemas.openxmlformats.org/officeDocument/2006/relationships/oleObject" Target="../embeddings/oleObject15.bin"/><Relationship Id="rId2" Type="http://schemas.openxmlformats.org/officeDocument/2006/relationships/tags" Target="../tags/tag217.xml"/><Relationship Id="rId16" Type="http://schemas.openxmlformats.org/officeDocument/2006/relationships/tags" Target="../tags/tag231.xml"/><Relationship Id="rId20" Type="http://schemas.openxmlformats.org/officeDocument/2006/relationships/tags" Target="../tags/tag235.xml"/><Relationship Id="rId29" Type="http://schemas.openxmlformats.org/officeDocument/2006/relationships/tags" Target="../tags/tag244.xml"/><Relationship Id="rId41" Type="http://schemas.openxmlformats.org/officeDocument/2006/relationships/tags" Target="../tags/tag256.xml"/><Relationship Id="rId1" Type="http://schemas.openxmlformats.org/officeDocument/2006/relationships/vmlDrawing" Target="../drawings/vmlDrawing15.vml"/><Relationship Id="rId6" Type="http://schemas.openxmlformats.org/officeDocument/2006/relationships/tags" Target="../tags/tag221.xml"/><Relationship Id="rId11" Type="http://schemas.openxmlformats.org/officeDocument/2006/relationships/tags" Target="../tags/tag226.xml"/><Relationship Id="rId24" Type="http://schemas.openxmlformats.org/officeDocument/2006/relationships/tags" Target="../tags/tag239.xml"/><Relationship Id="rId32" Type="http://schemas.openxmlformats.org/officeDocument/2006/relationships/tags" Target="../tags/tag247.xml"/><Relationship Id="rId37" Type="http://schemas.openxmlformats.org/officeDocument/2006/relationships/tags" Target="../tags/tag252.xml"/><Relationship Id="rId40" Type="http://schemas.openxmlformats.org/officeDocument/2006/relationships/tags" Target="../tags/tag255.xml"/><Relationship Id="rId45" Type="http://schemas.openxmlformats.org/officeDocument/2006/relationships/notesSlide" Target="../notesSlides/notesSlide2.xml"/><Relationship Id="rId5" Type="http://schemas.openxmlformats.org/officeDocument/2006/relationships/tags" Target="../tags/tag220.xml"/><Relationship Id="rId15" Type="http://schemas.openxmlformats.org/officeDocument/2006/relationships/tags" Target="../tags/tag230.xml"/><Relationship Id="rId23" Type="http://schemas.openxmlformats.org/officeDocument/2006/relationships/tags" Target="../tags/tag238.xml"/><Relationship Id="rId28" Type="http://schemas.openxmlformats.org/officeDocument/2006/relationships/tags" Target="../tags/tag243.xml"/><Relationship Id="rId36" Type="http://schemas.openxmlformats.org/officeDocument/2006/relationships/tags" Target="../tags/tag251.xml"/><Relationship Id="rId49" Type="http://schemas.openxmlformats.org/officeDocument/2006/relationships/image" Target="../media/image5.emf"/><Relationship Id="rId10" Type="http://schemas.openxmlformats.org/officeDocument/2006/relationships/tags" Target="../tags/tag225.xml"/><Relationship Id="rId19" Type="http://schemas.openxmlformats.org/officeDocument/2006/relationships/tags" Target="../tags/tag234.xml"/><Relationship Id="rId31" Type="http://schemas.openxmlformats.org/officeDocument/2006/relationships/tags" Target="../tags/tag246.xml"/><Relationship Id="rId44" Type="http://schemas.openxmlformats.org/officeDocument/2006/relationships/slideLayout" Target="../slideLayouts/slideLayout2.xml"/><Relationship Id="rId4" Type="http://schemas.openxmlformats.org/officeDocument/2006/relationships/tags" Target="../tags/tag219.xml"/><Relationship Id="rId9" Type="http://schemas.openxmlformats.org/officeDocument/2006/relationships/tags" Target="../tags/tag224.xml"/><Relationship Id="rId14" Type="http://schemas.openxmlformats.org/officeDocument/2006/relationships/tags" Target="../tags/tag229.xml"/><Relationship Id="rId22" Type="http://schemas.openxmlformats.org/officeDocument/2006/relationships/tags" Target="../tags/tag237.xml"/><Relationship Id="rId27" Type="http://schemas.openxmlformats.org/officeDocument/2006/relationships/tags" Target="../tags/tag242.xml"/><Relationship Id="rId30" Type="http://schemas.openxmlformats.org/officeDocument/2006/relationships/tags" Target="../tags/tag245.xml"/><Relationship Id="rId35" Type="http://schemas.openxmlformats.org/officeDocument/2006/relationships/tags" Target="../tags/tag250.xml"/><Relationship Id="rId43" Type="http://schemas.openxmlformats.org/officeDocument/2006/relationships/tags" Target="../tags/tag258.xml"/><Relationship Id="rId48" Type="http://schemas.openxmlformats.org/officeDocument/2006/relationships/oleObject" Target="../embeddings/oleObject16.bin"/><Relationship Id="rId8" Type="http://schemas.openxmlformats.org/officeDocument/2006/relationships/tags" Target="../tags/tag22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65.xml"/><Relationship Id="rId13" Type="http://schemas.openxmlformats.org/officeDocument/2006/relationships/tags" Target="../tags/tag270.xml"/><Relationship Id="rId18" Type="http://schemas.openxmlformats.org/officeDocument/2006/relationships/oleObject" Target="../embeddings/oleObject17.bin"/><Relationship Id="rId3" Type="http://schemas.openxmlformats.org/officeDocument/2006/relationships/tags" Target="../tags/tag260.xml"/><Relationship Id="rId21" Type="http://schemas.openxmlformats.org/officeDocument/2006/relationships/image" Target="../media/image7.emf"/><Relationship Id="rId7" Type="http://schemas.openxmlformats.org/officeDocument/2006/relationships/tags" Target="../tags/tag264.xml"/><Relationship Id="rId12" Type="http://schemas.openxmlformats.org/officeDocument/2006/relationships/tags" Target="../tags/tag269.xml"/><Relationship Id="rId17" Type="http://schemas.openxmlformats.org/officeDocument/2006/relationships/notesSlide" Target="../notesSlides/notesSlide3.xml"/><Relationship Id="rId2" Type="http://schemas.openxmlformats.org/officeDocument/2006/relationships/tags" Target="../tags/tag259.xml"/><Relationship Id="rId16" Type="http://schemas.openxmlformats.org/officeDocument/2006/relationships/slideLayout" Target="../slideLayouts/slideLayout2.xml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16.vml"/><Relationship Id="rId6" Type="http://schemas.openxmlformats.org/officeDocument/2006/relationships/tags" Target="../tags/tag263.xml"/><Relationship Id="rId11" Type="http://schemas.openxmlformats.org/officeDocument/2006/relationships/tags" Target="../tags/tag268.xml"/><Relationship Id="rId5" Type="http://schemas.openxmlformats.org/officeDocument/2006/relationships/tags" Target="../tags/tag262.xml"/><Relationship Id="rId15" Type="http://schemas.openxmlformats.org/officeDocument/2006/relationships/tags" Target="../tags/tag272.xml"/><Relationship Id="rId10" Type="http://schemas.openxmlformats.org/officeDocument/2006/relationships/tags" Target="../tags/tag267.xml"/><Relationship Id="rId19" Type="http://schemas.openxmlformats.org/officeDocument/2006/relationships/image" Target="../media/image6.emf"/><Relationship Id="rId4" Type="http://schemas.openxmlformats.org/officeDocument/2006/relationships/tags" Target="../tags/tag261.xml"/><Relationship Id="rId9" Type="http://schemas.openxmlformats.org/officeDocument/2006/relationships/tags" Target="../tags/tag266.xml"/><Relationship Id="rId14" Type="http://schemas.openxmlformats.org/officeDocument/2006/relationships/tags" Target="../tags/tag27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png"/><Relationship Id="rId2" Type="http://schemas.openxmlformats.org/officeDocument/2006/relationships/tags" Target="../tags/tag27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9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280.xml"/><Relationship Id="rId13" Type="http://schemas.openxmlformats.org/officeDocument/2006/relationships/tags" Target="../tags/tag285.xml"/><Relationship Id="rId18" Type="http://schemas.openxmlformats.org/officeDocument/2006/relationships/tags" Target="../tags/tag290.xml"/><Relationship Id="rId26" Type="http://schemas.openxmlformats.org/officeDocument/2006/relationships/tags" Target="../tags/tag298.xml"/><Relationship Id="rId3" Type="http://schemas.openxmlformats.org/officeDocument/2006/relationships/tags" Target="../tags/tag275.xml"/><Relationship Id="rId21" Type="http://schemas.openxmlformats.org/officeDocument/2006/relationships/tags" Target="../tags/tag293.xml"/><Relationship Id="rId34" Type="http://schemas.openxmlformats.org/officeDocument/2006/relationships/oleObject" Target="../embeddings/oleObject22.bin"/><Relationship Id="rId7" Type="http://schemas.openxmlformats.org/officeDocument/2006/relationships/tags" Target="../tags/tag279.xml"/><Relationship Id="rId12" Type="http://schemas.openxmlformats.org/officeDocument/2006/relationships/tags" Target="../tags/tag284.xml"/><Relationship Id="rId17" Type="http://schemas.openxmlformats.org/officeDocument/2006/relationships/tags" Target="../tags/tag289.xml"/><Relationship Id="rId25" Type="http://schemas.openxmlformats.org/officeDocument/2006/relationships/tags" Target="../tags/tag297.xml"/><Relationship Id="rId33" Type="http://schemas.openxmlformats.org/officeDocument/2006/relationships/image" Target="../media/image10.emf"/><Relationship Id="rId2" Type="http://schemas.openxmlformats.org/officeDocument/2006/relationships/tags" Target="../tags/tag274.xml"/><Relationship Id="rId16" Type="http://schemas.openxmlformats.org/officeDocument/2006/relationships/tags" Target="../tags/tag288.xml"/><Relationship Id="rId20" Type="http://schemas.openxmlformats.org/officeDocument/2006/relationships/tags" Target="../tags/tag292.xml"/><Relationship Id="rId29" Type="http://schemas.openxmlformats.org/officeDocument/2006/relationships/notesSlide" Target="../notesSlides/notesSlide7.xml"/><Relationship Id="rId1" Type="http://schemas.openxmlformats.org/officeDocument/2006/relationships/vmlDrawing" Target="../drawings/vmlDrawing18.vml"/><Relationship Id="rId6" Type="http://schemas.openxmlformats.org/officeDocument/2006/relationships/tags" Target="../tags/tag278.xml"/><Relationship Id="rId11" Type="http://schemas.openxmlformats.org/officeDocument/2006/relationships/tags" Target="../tags/tag283.xml"/><Relationship Id="rId24" Type="http://schemas.openxmlformats.org/officeDocument/2006/relationships/tags" Target="../tags/tag296.xml"/><Relationship Id="rId32" Type="http://schemas.openxmlformats.org/officeDocument/2006/relationships/oleObject" Target="../embeddings/oleObject21.bin"/><Relationship Id="rId5" Type="http://schemas.openxmlformats.org/officeDocument/2006/relationships/tags" Target="../tags/tag277.xml"/><Relationship Id="rId15" Type="http://schemas.openxmlformats.org/officeDocument/2006/relationships/tags" Target="../tags/tag287.xml"/><Relationship Id="rId23" Type="http://schemas.openxmlformats.org/officeDocument/2006/relationships/tags" Target="../tags/tag295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282.xml"/><Relationship Id="rId19" Type="http://schemas.openxmlformats.org/officeDocument/2006/relationships/tags" Target="../tags/tag291.xml"/><Relationship Id="rId31" Type="http://schemas.openxmlformats.org/officeDocument/2006/relationships/image" Target="../media/image8.emf"/><Relationship Id="rId4" Type="http://schemas.openxmlformats.org/officeDocument/2006/relationships/tags" Target="../tags/tag276.xml"/><Relationship Id="rId9" Type="http://schemas.openxmlformats.org/officeDocument/2006/relationships/tags" Target="../tags/tag281.xml"/><Relationship Id="rId14" Type="http://schemas.openxmlformats.org/officeDocument/2006/relationships/tags" Target="../tags/tag286.xml"/><Relationship Id="rId22" Type="http://schemas.openxmlformats.org/officeDocument/2006/relationships/tags" Target="../tags/tag294.xml"/><Relationship Id="rId27" Type="http://schemas.openxmlformats.org/officeDocument/2006/relationships/tags" Target="../tags/tag299.xml"/><Relationship Id="rId30" Type="http://schemas.openxmlformats.org/officeDocument/2006/relationships/oleObject" Target="../embeddings/oleObject20.bin"/><Relationship Id="rId35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0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23.bin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9092270"/>
              </p:ext>
            </p:extLst>
          </p:nvPr>
        </p:nvGraphicFramePr>
        <p:xfrm>
          <a:off x="1601" y="1601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305" name="think-cell Slide" r:id="rId5" imgW="6350000" imgH="6350000" progId="TCLayout.ActiveDocument.1">
                  <p:embed/>
                </p:oleObj>
              </mc:Choice>
              <mc:Fallback>
                <p:oleObj name="think-cell Slide" r:id="rId5" imgW="6350000" imgH="6350000" progId="TCLayout.ActiveDocument.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" y="1601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" name="Rectangle 54"/>
          <p:cNvSpPr>
            <a:spLocks noGrp="1" noChangeArrowheads="1"/>
          </p:cNvSpPr>
          <p:nvPr>
            <p:ph type="ctrTitle"/>
          </p:nvPr>
        </p:nvSpPr>
        <p:spPr>
          <a:xfrm>
            <a:off x="2640013" y="1566745"/>
            <a:ext cx="5724058" cy="1477328"/>
          </a:xfrm>
        </p:spPr>
        <p:txBody>
          <a:bodyPr/>
          <a:lstStyle/>
          <a:p>
            <a:r>
              <a:rPr lang="en-US" b="1" dirty="0" smtClean="0"/>
              <a:t>FY18 </a:t>
            </a:r>
            <a:r>
              <a:rPr lang="en-US" b="1" dirty="0"/>
              <a:t>MassHealth and Commercial Market Reform Package </a:t>
            </a:r>
            <a:endParaRPr lang="en-US" b="1" dirty="0" smtClean="0"/>
          </a:p>
        </p:txBody>
      </p:sp>
      <p:sp>
        <p:nvSpPr>
          <p:cNvPr id="15" name="Document type"/>
          <p:cNvSpPr txBox="1">
            <a:spLocks noChangeArrowheads="1"/>
          </p:cNvSpPr>
          <p:nvPr/>
        </p:nvSpPr>
        <p:spPr bwMode="auto">
          <a:xfrm>
            <a:off x="2640013" y="4931231"/>
            <a:ext cx="493553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smtClean="0">
                <a:solidFill>
                  <a:schemeClr val="tx2"/>
                </a:solidFill>
                <a:latin typeface="+mn-lt"/>
              </a:rPr>
              <a:t>July 25, 2017</a:t>
            </a:r>
            <a:endParaRPr lang="en-US" sz="1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TitleTopPlaceholder"/>
          <p:cNvSpPr>
            <a:spLocks noChangeArrowheads="1"/>
          </p:cNvSpPr>
          <p:nvPr/>
        </p:nvSpPr>
        <p:spPr bwMode="auto">
          <a:xfrm>
            <a:off x="2083215" y="3181364"/>
            <a:ext cx="2083214" cy="427766"/>
          </a:xfrm>
          <a:prstGeom prst="rect">
            <a:avLst/>
          </a:prstGeom>
          <a:solidFill>
            <a:schemeClr val="accent2">
              <a:lumMod val="75000"/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1312" tIns="45657" rIns="91312" bIns="45657" anchor="ctr"/>
          <a:lstStyle/>
          <a:p>
            <a:endParaRPr lang="en-US" dirty="0">
              <a:latin typeface="+mn-lt"/>
            </a:endParaRPr>
          </a:p>
        </p:txBody>
      </p:sp>
      <p:sp>
        <p:nvSpPr>
          <p:cNvPr id="18" name="TitleTopPlaceholder"/>
          <p:cNvSpPr>
            <a:spLocks noChangeArrowheads="1"/>
          </p:cNvSpPr>
          <p:nvPr/>
        </p:nvSpPr>
        <p:spPr bwMode="auto">
          <a:xfrm>
            <a:off x="1" y="3181363"/>
            <a:ext cx="2083214" cy="427766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1312" tIns="45657" rIns="91312" bIns="45657" anchor="ctr"/>
          <a:lstStyle/>
          <a:p>
            <a:endParaRPr lang="en-US" dirty="0">
              <a:latin typeface="+mn-lt"/>
            </a:endParaRPr>
          </a:p>
        </p:txBody>
      </p:sp>
      <p:sp>
        <p:nvSpPr>
          <p:cNvPr id="19" name="TitleTopPlaceholder"/>
          <p:cNvSpPr>
            <a:spLocks noChangeArrowheads="1"/>
          </p:cNvSpPr>
          <p:nvPr/>
        </p:nvSpPr>
        <p:spPr bwMode="auto">
          <a:xfrm>
            <a:off x="3808421" y="3182209"/>
            <a:ext cx="5153017" cy="427766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1312" tIns="45657" rIns="91312" bIns="45657" anchor="ctr"/>
          <a:lstStyle/>
          <a:p>
            <a:endParaRPr lang="en-US" dirty="0">
              <a:latin typeface="+mn-lt"/>
            </a:endParaRPr>
          </a:p>
        </p:txBody>
      </p:sp>
      <p:pic>
        <p:nvPicPr>
          <p:cNvPr id="13316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45" y="1989212"/>
            <a:ext cx="2033903" cy="2033903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54"/>
          <p:cNvSpPr txBox="1">
            <a:spLocks noChangeArrowheads="1"/>
          </p:cNvSpPr>
          <p:nvPr/>
        </p:nvSpPr>
        <p:spPr bwMode="auto">
          <a:xfrm>
            <a:off x="2640013" y="3229292"/>
            <a:ext cx="572405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 sz="32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2400" kern="0" dirty="0" smtClean="0"/>
          </a:p>
          <a:p>
            <a:r>
              <a:rPr lang="en-US" sz="2400" kern="0" dirty="0" smtClean="0"/>
              <a:t>Marylou Sudders, Secretary</a:t>
            </a:r>
          </a:p>
          <a:p>
            <a:r>
              <a:rPr lang="en-US" sz="2400" kern="0" dirty="0" smtClean="0"/>
              <a:t>Executive </a:t>
            </a:r>
            <a:r>
              <a:rPr lang="en-US" sz="2400" kern="0" dirty="0"/>
              <a:t>Office of Health &amp; Human Services</a:t>
            </a:r>
            <a:endParaRPr lang="en-US" sz="2400" b="1" kern="0" dirty="0"/>
          </a:p>
        </p:txBody>
      </p:sp>
    </p:spTree>
    <p:extLst>
      <p:ext uri="{BB962C8B-B14F-4D97-AF65-F5344CB8AC3E}">
        <p14:creationId xmlns:p14="http://schemas.microsoft.com/office/powerpoint/2010/main" val="169023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/>
          <p:nvPr/>
        </p:nvSpPr>
        <p:spPr>
          <a:xfrm>
            <a:off x="437705" y="700261"/>
            <a:ext cx="8296720" cy="5439951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b="1" u="sng" dirty="0" smtClean="0"/>
              <a:t>MassHealth Reforms</a:t>
            </a:r>
            <a:endParaRPr lang="en-US" sz="1200" b="1" dirty="0" smtClean="0"/>
          </a:p>
          <a:p>
            <a:pPr lvl="1">
              <a:spcAft>
                <a:spcPts val="0"/>
              </a:spcAft>
            </a:pPr>
            <a:r>
              <a:rPr lang="en-US" sz="1200" b="1" dirty="0" smtClean="0"/>
              <a:t>Aligns </a:t>
            </a:r>
            <a:r>
              <a:rPr lang="en-US" sz="1200" b="1" dirty="0"/>
              <a:t>coverage for non-disabled </a:t>
            </a:r>
            <a:r>
              <a:rPr lang="en-US" sz="1200" b="1" dirty="0" smtClean="0"/>
              <a:t>adult </a:t>
            </a:r>
            <a:r>
              <a:rPr lang="en-US" sz="1200" b="1" dirty="0"/>
              <a:t>MassHealth members  with commercial </a:t>
            </a:r>
            <a:r>
              <a:rPr lang="en-US" sz="1200" b="1" dirty="0" smtClean="0"/>
              <a:t>plans</a:t>
            </a:r>
            <a:endParaRPr lang="en-US" sz="1200" b="1" dirty="0"/>
          </a:p>
          <a:p>
            <a:pPr lvl="2">
              <a:spcAft>
                <a:spcPts val="0"/>
              </a:spcAft>
            </a:pPr>
            <a:r>
              <a:rPr lang="en-US" sz="1200" dirty="0" smtClean="0"/>
              <a:t>Transitions </a:t>
            </a:r>
            <a:r>
              <a:rPr lang="en-US" sz="1200" dirty="0"/>
              <a:t>140K non-disabled </a:t>
            </a:r>
            <a:r>
              <a:rPr lang="en-US" sz="1200" dirty="0" smtClean="0"/>
              <a:t>adults (ages 21-64) </a:t>
            </a:r>
            <a:r>
              <a:rPr lang="en-US" sz="1200" dirty="0"/>
              <a:t>&gt;100% FPL to Connector – </a:t>
            </a:r>
            <a:r>
              <a:rPr lang="en-US" sz="1200" i="1" dirty="0"/>
              <a:t>requires state + federal </a:t>
            </a:r>
            <a:r>
              <a:rPr lang="en-US" sz="1200" i="1" dirty="0" smtClean="0"/>
              <a:t>approval</a:t>
            </a:r>
          </a:p>
          <a:p>
            <a:pPr lvl="2">
              <a:spcAft>
                <a:spcPts val="0"/>
              </a:spcAft>
            </a:pPr>
            <a:r>
              <a:rPr lang="en-US" sz="1200" dirty="0" smtClean="0"/>
              <a:t>Shifts </a:t>
            </a:r>
            <a:r>
              <a:rPr lang="en-US" sz="1200" dirty="0"/>
              <a:t>230K non-disabled </a:t>
            </a:r>
            <a:r>
              <a:rPr lang="en-US" sz="1200" dirty="0" smtClean="0"/>
              <a:t>parents/caretakers </a:t>
            </a:r>
            <a:r>
              <a:rPr lang="en-US" sz="1200" u="sng" dirty="0"/>
              <a:t>&lt;</a:t>
            </a:r>
            <a:r>
              <a:rPr lang="en-US" sz="1200" dirty="0"/>
              <a:t>100% FPL from MassHealth Standard to </a:t>
            </a:r>
            <a:r>
              <a:rPr lang="en-US" sz="1200" dirty="0" err="1"/>
              <a:t>CarePlus</a:t>
            </a:r>
            <a:r>
              <a:rPr lang="en-US" sz="1200" dirty="0"/>
              <a:t> – </a:t>
            </a:r>
            <a:r>
              <a:rPr lang="en-US" sz="1200" i="1" dirty="0"/>
              <a:t>requires </a:t>
            </a:r>
            <a:r>
              <a:rPr lang="en-US" sz="1200" i="1" dirty="0" smtClean="0"/>
              <a:t>federal approval</a:t>
            </a:r>
          </a:p>
          <a:p>
            <a:pPr lvl="2">
              <a:spcAft>
                <a:spcPts val="600"/>
              </a:spcAft>
            </a:pPr>
            <a:r>
              <a:rPr lang="en-US" sz="1200" dirty="0" smtClean="0"/>
              <a:t>Eliminates redundant MassHealth Limited coverage for </a:t>
            </a:r>
            <a:r>
              <a:rPr lang="en-US" sz="1200" dirty="0" err="1" smtClean="0"/>
              <a:t>ConnectorCare</a:t>
            </a:r>
            <a:r>
              <a:rPr lang="en-US" sz="1200" dirty="0" smtClean="0"/>
              <a:t>-eligible members – </a:t>
            </a:r>
            <a:r>
              <a:rPr lang="en-US" sz="1200" i="1" dirty="0"/>
              <a:t>requires state + federal approval</a:t>
            </a:r>
          </a:p>
          <a:p>
            <a:pPr lvl="1">
              <a:spcAft>
                <a:spcPts val="0"/>
              </a:spcAft>
            </a:pPr>
            <a:r>
              <a:rPr lang="en-US" sz="1200" b="1" dirty="0" smtClean="0"/>
              <a:t>Adopts widely-used commercial insurance tools to obtain lower drug prices and enhanced rebates</a:t>
            </a:r>
          </a:p>
          <a:p>
            <a:pPr lvl="2">
              <a:spcAft>
                <a:spcPts val="0"/>
              </a:spcAft>
            </a:pPr>
            <a:r>
              <a:rPr lang="en-US" sz="1200" dirty="0" smtClean="0"/>
              <a:t>Implements closed formulary with preferred and covered drugs (similar to commercial and Medicare) </a:t>
            </a:r>
            <a:r>
              <a:rPr lang="en-US" sz="1200" i="1" dirty="0"/>
              <a:t>requires state + federal </a:t>
            </a:r>
            <a:r>
              <a:rPr lang="en-US" sz="1200" i="1" dirty="0" smtClean="0"/>
              <a:t>approval</a:t>
            </a:r>
            <a:endParaRPr lang="en-US" sz="1200" dirty="0" smtClean="0"/>
          </a:p>
          <a:p>
            <a:pPr lvl="2">
              <a:spcAft>
                <a:spcPts val="600"/>
              </a:spcAft>
            </a:pPr>
            <a:r>
              <a:rPr lang="en-US" sz="1200" dirty="0" smtClean="0"/>
              <a:t>Procures specialty pharmacy network – </a:t>
            </a:r>
            <a:r>
              <a:rPr lang="en-US" sz="1200" i="1" dirty="0" smtClean="0"/>
              <a:t>requires federal approval</a:t>
            </a:r>
          </a:p>
          <a:p>
            <a:pPr lvl="1">
              <a:spcAft>
                <a:spcPts val="0"/>
              </a:spcAft>
            </a:pPr>
            <a:r>
              <a:rPr lang="en-US" sz="1200" b="1" dirty="0" smtClean="0"/>
              <a:t>Promote uptake of Employer </a:t>
            </a:r>
            <a:r>
              <a:rPr lang="en-US" sz="1200" b="1" dirty="0"/>
              <a:t>Sponsored Insurance (ESI</a:t>
            </a:r>
            <a:r>
              <a:rPr lang="en-US" sz="1200" b="1" dirty="0" smtClean="0"/>
              <a:t>)</a:t>
            </a:r>
          </a:p>
          <a:p>
            <a:pPr lvl="2">
              <a:spcAft>
                <a:spcPts val="0"/>
              </a:spcAft>
            </a:pPr>
            <a:r>
              <a:rPr lang="en-US" sz="1200" dirty="0" smtClean="0"/>
              <a:t>Implements ESI “</a:t>
            </a:r>
            <a:r>
              <a:rPr lang="en-US" sz="1200" dirty="0"/>
              <a:t>gate” to bar eligibility for people with access to </a:t>
            </a:r>
            <a:r>
              <a:rPr lang="en-US" sz="1200" dirty="0" smtClean="0"/>
              <a:t>insurance that </a:t>
            </a:r>
            <a:r>
              <a:rPr lang="en-US" sz="1200" dirty="0"/>
              <a:t>is affordable (defined as premium </a:t>
            </a:r>
            <a:r>
              <a:rPr lang="en-US" sz="1200" dirty="0" smtClean="0"/>
              <a:t>&lt;5% </a:t>
            </a:r>
            <a:r>
              <a:rPr lang="en-US" sz="1200" dirty="0"/>
              <a:t>of income,</a:t>
            </a:r>
            <a:r>
              <a:rPr lang="en-US" sz="1200" dirty="0" smtClean="0"/>
              <a:t> lower than Connector standard) </a:t>
            </a:r>
            <a:r>
              <a:rPr lang="en-US" sz="1200" dirty="0"/>
              <a:t>- </a:t>
            </a:r>
            <a:r>
              <a:rPr lang="en-US" sz="1200" i="1" dirty="0"/>
              <a:t>requires state </a:t>
            </a:r>
            <a:r>
              <a:rPr lang="en-US" sz="1200" i="1" dirty="0" smtClean="0"/>
              <a:t>+ </a:t>
            </a:r>
            <a:r>
              <a:rPr lang="en-US" sz="1200" i="1" dirty="0"/>
              <a:t>federal </a:t>
            </a:r>
            <a:r>
              <a:rPr lang="en-US" sz="1200" i="1" dirty="0" smtClean="0"/>
              <a:t>approval</a:t>
            </a:r>
            <a:endParaRPr lang="en-US" sz="1200" i="1" dirty="0"/>
          </a:p>
          <a:p>
            <a:pPr lvl="2">
              <a:spcAft>
                <a:spcPts val="0"/>
              </a:spcAft>
            </a:pPr>
            <a:r>
              <a:rPr lang="en-US" sz="1200" dirty="0" smtClean="0"/>
              <a:t>Reintroduces </a:t>
            </a:r>
            <a:r>
              <a:rPr lang="en-US" sz="1200" dirty="0"/>
              <a:t>employer reporting on ESI availability for premium assistance/ ESI gate – </a:t>
            </a:r>
            <a:r>
              <a:rPr lang="en-US" sz="1200" i="1" dirty="0"/>
              <a:t>requires state </a:t>
            </a:r>
            <a:r>
              <a:rPr lang="en-US" sz="1200" i="1" dirty="0" smtClean="0"/>
              <a:t>approval</a:t>
            </a:r>
          </a:p>
          <a:p>
            <a:pPr lvl="1">
              <a:spcAft>
                <a:spcPts val="0"/>
              </a:spcAft>
            </a:pPr>
            <a:endParaRPr lang="en-US" sz="1200" dirty="0" smtClean="0"/>
          </a:p>
          <a:p>
            <a:pPr>
              <a:spcAft>
                <a:spcPts val="300"/>
              </a:spcAft>
            </a:pPr>
            <a:r>
              <a:rPr lang="en-US" sz="1200" b="1" u="sng" dirty="0" smtClean="0"/>
              <a:t>Commercial Insurance Market Reforms</a:t>
            </a:r>
            <a:endParaRPr lang="en-US" sz="1200" b="1" dirty="0" smtClean="0"/>
          </a:p>
          <a:p>
            <a:pPr lvl="1">
              <a:spcAft>
                <a:spcPts val="0"/>
              </a:spcAft>
            </a:pPr>
            <a:r>
              <a:rPr lang="en-US" sz="1200" dirty="0" smtClean="0"/>
              <a:t>Institutes five-year moratorium on new insurance mandates – </a:t>
            </a:r>
            <a:r>
              <a:rPr lang="en-US" sz="1200" i="1" dirty="0"/>
              <a:t>requires state </a:t>
            </a:r>
            <a:r>
              <a:rPr lang="en-US" sz="1200" i="1" dirty="0" smtClean="0"/>
              <a:t>approval</a:t>
            </a:r>
          </a:p>
          <a:p>
            <a:pPr lvl="1">
              <a:spcAft>
                <a:spcPts val="0"/>
              </a:spcAft>
            </a:pPr>
            <a:r>
              <a:rPr lang="en-US" sz="1200" dirty="0" smtClean="0"/>
              <a:t>Expands Connector’s incentive program for small businesses to offer health insurance by requesting to administer federal small business tax credits - </a:t>
            </a:r>
            <a:r>
              <a:rPr lang="en-US" sz="1200" i="1" dirty="0"/>
              <a:t>requires state + federal approval</a:t>
            </a:r>
            <a:endParaRPr lang="en-US" sz="1200" i="1" dirty="0" smtClean="0"/>
          </a:p>
          <a:p>
            <a:pPr lvl="1">
              <a:spcAft>
                <a:spcPts val="0"/>
              </a:spcAft>
            </a:pPr>
            <a:r>
              <a:rPr lang="en-US" sz="1200" dirty="0" smtClean="0"/>
              <a:t>Creates new mid-level provider type, dental therapists, to expand access and reduce costs (e.g., avoidable ED use) – </a:t>
            </a:r>
            <a:r>
              <a:rPr lang="en-US" sz="1200" i="1" dirty="0"/>
              <a:t>requires state </a:t>
            </a:r>
            <a:r>
              <a:rPr lang="en-US" sz="1200" i="1" dirty="0" smtClean="0"/>
              <a:t>approval</a:t>
            </a:r>
          </a:p>
          <a:p>
            <a:pPr indent="-192088">
              <a:spcAft>
                <a:spcPts val="0"/>
              </a:spcAft>
            </a:pPr>
            <a:endParaRPr lang="en-US" sz="1200" b="1" u="sng" dirty="0" smtClean="0"/>
          </a:p>
          <a:p>
            <a:pPr>
              <a:spcAft>
                <a:spcPts val="300"/>
              </a:spcAft>
            </a:pPr>
            <a:r>
              <a:rPr lang="en-US" sz="1200" b="1" u="sng" dirty="0" smtClean="0"/>
              <a:t>Employer Responsibility </a:t>
            </a:r>
            <a:endParaRPr lang="en-US" sz="1200" b="1" dirty="0" smtClean="0"/>
          </a:p>
          <a:p>
            <a:pPr lvl="1">
              <a:spcAft>
                <a:spcPts val="0"/>
              </a:spcAft>
            </a:pPr>
            <a:r>
              <a:rPr lang="en-US" sz="1200" dirty="0" smtClean="0"/>
              <a:t>Establishes temporary </a:t>
            </a:r>
            <a:r>
              <a:rPr lang="en-US" sz="1200" dirty="0"/>
              <a:t>two-tiered EMAC with across-the-board increase and additional increase for employees on state-subsidized </a:t>
            </a:r>
            <a:r>
              <a:rPr lang="en-US" sz="1200" dirty="0" smtClean="0"/>
              <a:t>coverage (MassHealth and </a:t>
            </a:r>
            <a:r>
              <a:rPr lang="en-US" sz="1200" dirty="0" err="1" smtClean="0"/>
              <a:t>ConnectorCare</a:t>
            </a:r>
            <a:r>
              <a:rPr lang="en-US" sz="1200" dirty="0" smtClean="0"/>
              <a:t>), </a:t>
            </a:r>
            <a:r>
              <a:rPr lang="en-US" sz="1200" dirty="0"/>
              <a:t>sunsets in 2 years – </a:t>
            </a:r>
            <a:r>
              <a:rPr lang="en-US" sz="1200" i="1" dirty="0"/>
              <a:t>requires state </a:t>
            </a:r>
            <a:r>
              <a:rPr lang="en-US" sz="1200" i="1" dirty="0" smtClean="0"/>
              <a:t>approval</a:t>
            </a:r>
          </a:p>
          <a:p>
            <a:pPr lvl="1">
              <a:spcAft>
                <a:spcPts val="0"/>
              </a:spcAft>
            </a:pPr>
            <a:r>
              <a:rPr lang="en-US" sz="1200" dirty="0" smtClean="0"/>
              <a:t>Adjusts </a:t>
            </a:r>
            <a:r>
              <a:rPr lang="en-US" sz="1200" dirty="0"/>
              <a:t>unemployment insurance contribution –</a:t>
            </a:r>
            <a:r>
              <a:rPr lang="en-US" sz="1200" i="1" dirty="0"/>
              <a:t> requires state </a:t>
            </a:r>
            <a:r>
              <a:rPr lang="en-US" sz="1200" i="1" dirty="0" smtClean="0"/>
              <a:t>approval</a:t>
            </a:r>
          </a:p>
          <a:p>
            <a:pPr lvl="1">
              <a:spcAft>
                <a:spcPts val="0"/>
              </a:spcAft>
            </a:pPr>
            <a:r>
              <a:rPr lang="en-US" sz="1200" dirty="0"/>
              <a:t>Requests </a:t>
            </a:r>
            <a:r>
              <a:rPr lang="en-US" sz="1200" dirty="0" smtClean="0"/>
              <a:t>relief from federal </a:t>
            </a:r>
            <a:r>
              <a:rPr lang="en-US" sz="1200" dirty="0"/>
              <a:t>Employer Penalty and reporting requirements – </a:t>
            </a:r>
            <a:r>
              <a:rPr lang="en-US" sz="1200" i="1" dirty="0"/>
              <a:t>requires federal </a:t>
            </a:r>
            <a:r>
              <a:rPr lang="en-US" sz="1200" i="1" dirty="0" smtClean="0"/>
              <a:t>approval</a:t>
            </a:r>
            <a:endParaRPr lang="en-US" sz="1200" dirty="0"/>
          </a:p>
        </p:txBody>
      </p:sp>
      <p:sp>
        <p:nvSpPr>
          <p:cNvPr id="7" name="Oval 6"/>
          <p:cNvSpPr/>
          <p:nvPr/>
        </p:nvSpPr>
        <p:spPr>
          <a:xfrm>
            <a:off x="165752" y="681211"/>
            <a:ext cx="228600" cy="22860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138739" y="3601013"/>
            <a:ext cx="228600" cy="22860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138739" y="4925487"/>
            <a:ext cx="228600" cy="22860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3</a:t>
            </a:r>
            <a:endParaRPr lang="en-US" sz="1200" b="1" dirty="0" smtClean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9132" y="230188"/>
            <a:ext cx="8618537" cy="276999"/>
          </a:xfrm>
        </p:spPr>
        <p:txBody>
          <a:bodyPr/>
          <a:lstStyle/>
          <a:p>
            <a:r>
              <a:rPr lang="en-US" sz="1800" dirty="0"/>
              <a:t>FY18 MassHealth and Commercial Market </a:t>
            </a:r>
            <a:r>
              <a:rPr lang="en-US" sz="1800"/>
              <a:t>Reform </a:t>
            </a:r>
            <a:r>
              <a:rPr lang="en-US" sz="1800" smtClean="0"/>
              <a:t>Package: </a:t>
            </a:r>
            <a:r>
              <a:rPr lang="en-US" sz="1800" dirty="0" smtClean="0"/>
              <a:t>Specifics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0495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1878232" y="2552131"/>
            <a:ext cx="6760802" cy="1963739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9132" y="230188"/>
            <a:ext cx="8618537" cy="553998"/>
          </a:xfrm>
        </p:spPr>
        <p:txBody>
          <a:bodyPr/>
          <a:lstStyle/>
          <a:p>
            <a:r>
              <a:rPr lang="en-US" sz="1800" dirty="0"/>
              <a:t>In order to implement major pieces of the </a:t>
            </a:r>
            <a:r>
              <a:rPr lang="en-US" sz="1800" dirty="0" smtClean="0"/>
              <a:t>Reform </a:t>
            </a:r>
            <a:r>
              <a:rPr lang="en-US" sz="1800" dirty="0"/>
              <a:t>P</a:t>
            </a:r>
            <a:r>
              <a:rPr lang="en-US" sz="1800" dirty="0" smtClean="0"/>
              <a:t>ackage </a:t>
            </a:r>
            <a:r>
              <a:rPr lang="en-US" sz="1800" dirty="0"/>
              <a:t>in January 2019, </a:t>
            </a:r>
            <a:r>
              <a:rPr lang="en-US" sz="1800" dirty="0" smtClean="0"/>
              <a:t>state and federal authority must be final by end of 2017</a:t>
            </a:r>
            <a:endParaRPr lang="en-US" sz="1800" dirty="0"/>
          </a:p>
        </p:txBody>
      </p:sp>
      <p:cxnSp>
        <p:nvCxnSpPr>
          <p:cNvPr id="8" name="Straight Connector 7"/>
          <p:cNvCxnSpPr>
            <a:endCxn id="17" idx="5"/>
          </p:cNvCxnSpPr>
          <p:nvPr/>
        </p:nvCxnSpPr>
        <p:spPr>
          <a:xfrm>
            <a:off x="2108368" y="1391468"/>
            <a:ext cx="1553685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02428" y="1481279"/>
            <a:ext cx="192558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Public comment (July/August)</a:t>
            </a:r>
          </a:p>
          <a:p>
            <a:pPr lvl="1"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ea typeface="Gulim" pitchFamily="34" charset="-127"/>
                <a:sym typeface="Wingdings" panose="05000000000000000000" pitchFamily="2" charset="2"/>
              </a:rPr>
              <a:t>Legislative hearings</a:t>
            </a:r>
          </a:p>
          <a:p>
            <a:pPr lvl="1"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ea typeface="Gulim" pitchFamily="34" charset="-127"/>
                <a:sym typeface="Wingdings" panose="05000000000000000000" pitchFamily="2" charset="2"/>
              </a:rPr>
              <a:t>State + federal approvals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5856" y="1285998"/>
            <a:ext cx="1355521" cy="79638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4806" tIns="45599" rIns="44806" bIns="45599"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</a:rPr>
              <a:t>State + federal authorities</a:t>
            </a:r>
            <a:endParaRPr lang="en-US" sz="1200" b="1" dirty="0">
              <a:solidFill>
                <a:srgbClr val="00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891879" y="1177068"/>
            <a:ext cx="1807476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902844" y="958920"/>
            <a:ext cx="11036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</a:pPr>
            <a:r>
              <a:rPr lang="en-US" altLang="ko-KR" sz="1200" b="1" dirty="0">
                <a:solidFill>
                  <a:srgbClr val="000000"/>
                </a:solidFill>
                <a:sym typeface="Wingdings" panose="05000000000000000000" pitchFamily="2" charset="2"/>
              </a:rPr>
              <a:t>2017</a:t>
            </a:r>
            <a:endParaRPr lang="en-US" altLang="ko-KR" sz="1200" b="1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828015" y="1177068"/>
            <a:ext cx="239309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3828015" y="958920"/>
            <a:ext cx="11036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</a:pPr>
            <a:r>
              <a:rPr lang="en-US" altLang="ko-KR" sz="12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2018</a:t>
            </a:r>
            <a:endParaRPr lang="en-US" altLang="ko-KR" sz="1200" b="1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6349772" y="1177068"/>
            <a:ext cx="16925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6349772" y="958920"/>
            <a:ext cx="7564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2960"/>
              </a:buClr>
            </a:pPr>
            <a:r>
              <a:rPr lang="en-US" altLang="ko-KR" sz="12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2019</a:t>
            </a:r>
            <a:endParaRPr lang="en-US" altLang="ko-KR" sz="1200" b="1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17" name="Isosceles Triangle 16"/>
          <p:cNvSpPr/>
          <p:nvPr/>
        </p:nvSpPr>
        <p:spPr>
          <a:xfrm>
            <a:off x="3550147" y="1289109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95856" y="2500642"/>
            <a:ext cx="1355521" cy="79638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4806" tIns="45599" rIns="44806" bIns="45599"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</a:rPr>
              <a:t>MassHealth reform package implementation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22" name="Isosceles Triangle 21"/>
          <p:cNvSpPr/>
          <p:nvPr/>
        </p:nvSpPr>
        <p:spPr>
          <a:xfrm>
            <a:off x="3828015" y="2599289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2579432" y="2821629"/>
            <a:ext cx="1426008" cy="73866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1/1/18: details finalized and communicated to health plans/ carriers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6346130" y="2599289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6544597" y="2582530"/>
            <a:ext cx="1538634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1/1/19: 140,000 non-disabled adults shift to Connector</a:t>
            </a:r>
            <a:endParaRPr lang="en-US" altLang="ko-KR" sz="1200" b="1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26" name="Isosceles Triangle 25"/>
          <p:cNvSpPr/>
          <p:nvPr/>
        </p:nvSpPr>
        <p:spPr>
          <a:xfrm>
            <a:off x="4363378" y="2599289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27" name="Rectangle 26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4049474" y="2024443"/>
            <a:ext cx="1318048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March: CCA releases RFR for 2019 plan year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4920122" y="2599289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4630794" y="2844015"/>
            <a:ext cx="937493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July: CCA carrier rates due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4301240" y="2585641"/>
            <a:ext cx="74604" cy="1211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Isosceles Triangle 32"/>
          <p:cNvSpPr/>
          <p:nvPr/>
        </p:nvSpPr>
        <p:spPr>
          <a:xfrm>
            <a:off x="5746963" y="2599289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34" name="Rectangle 33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5654047" y="2844015"/>
            <a:ext cx="732107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Nov: CCA open enrollment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192056" y="3452274"/>
            <a:ext cx="1471765" cy="61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4192056" y="3518740"/>
            <a:ext cx="2132564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Jan-Sep: HIX/ enrollment system logic + coding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5199797" y="3957240"/>
            <a:ext cx="1234007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5279847" y="4023706"/>
            <a:ext cx="280338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Summer: member communications to prepare for open enrollment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42" name="Rectangle 41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934668" y="2563165"/>
            <a:ext cx="14260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Shift non-disabled adults (21-64)</a:t>
            </a:r>
            <a:endParaRPr lang="en-US" altLang="ko-KR" sz="1200" b="1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95856" y="6012492"/>
            <a:ext cx="1355521" cy="6066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4806" tIns="45599" rIns="44806" bIns="45599"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</a:rPr>
              <a:t>Employer responsibility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45" name="Isosceles Triangle 44"/>
          <p:cNvSpPr/>
          <p:nvPr/>
        </p:nvSpPr>
        <p:spPr>
          <a:xfrm>
            <a:off x="3828015" y="6025530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46" name="Rectangle 45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4030116" y="6014737"/>
            <a:ext cx="1169682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2-year, two-tiered EMAC begins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95856" y="5166330"/>
            <a:ext cx="1355521" cy="6066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4806" tIns="45599" rIns="44806" bIns="45599"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</a:rPr>
              <a:t>Commercial market reforms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48" name="Isosceles Triangle 47"/>
          <p:cNvSpPr/>
          <p:nvPr/>
        </p:nvSpPr>
        <p:spPr>
          <a:xfrm>
            <a:off x="3455860" y="5177780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3639203" y="5154927"/>
            <a:ext cx="2356038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Modernized Health Connector Business Platform launches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50" name="Isosceles Triangle 49"/>
          <p:cNvSpPr/>
          <p:nvPr/>
        </p:nvSpPr>
        <p:spPr>
          <a:xfrm>
            <a:off x="6479437" y="5220312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6681538" y="5209519"/>
            <a:ext cx="2093972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sz="1200" dirty="0" smtClean="0"/>
              <a:t>Connector expands </a:t>
            </a:r>
            <a:r>
              <a:rPr lang="en-US" sz="1200"/>
              <a:t>small </a:t>
            </a:r>
            <a:r>
              <a:rPr lang="en-US" sz="1200" smtClean="0"/>
              <a:t>business </a:t>
            </a:r>
            <a:r>
              <a:rPr lang="en-US" sz="1200" dirty="0"/>
              <a:t>tax credits 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sp>
        <p:nvSpPr>
          <p:cNvPr id="52" name="Isosceles Triangle 51"/>
          <p:cNvSpPr/>
          <p:nvPr/>
        </p:nvSpPr>
        <p:spPr>
          <a:xfrm>
            <a:off x="3828015" y="5589644"/>
            <a:ext cx="149208" cy="204717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5" tIns="45599" rIns="91195" bIns="45599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 err="1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4030116" y="5537907"/>
            <a:ext cx="2356038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Moratorium on new insurance mandates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902844" y="5934535"/>
            <a:ext cx="673619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902844" y="5113983"/>
            <a:ext cx="673619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283518" y="4637241"/>
            <a:ext cx="2000158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4295328" y="4690059"/>
            <a:ext cx="280338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2960"/>
              </a:buClr>
            </a:pPr>
            <a:r>
              <a:rPr lang="en-US" altLang="ko-KR" sz="1200" dirty="0" smtClean="0">
                <a:solidFill>
                  <a:srgbClr val="000000"/>
                </a:solidFill>
                <a:sym typeface="Wingdings" panose="05000000000000000000" pitchFamily="2" charset="2"/>
              </a:rPr>
              <a:t>ESI gate, pharmacy changes, employer reporting for premium assistance</a:t>
            </a:r>
            <a:endParaRPr lang="en-US" altLang="ko-KR" sz="1200" dirty="0">
              <a:solidFill>
                <a:srgbClr val="000000"/>
              </a:solidFill>
              <a:ea typeface="Gulim" pitchFamily="34" charset="-127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9617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34144258"/>
              </p:ext>
            </p:extLst>
          </p:nvPr>
        </p:nvGraphicFramePr>
        <p:xfrm>
          <a:off x="1590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8246" name="think-cell Slide" r:id="rId10" imgW="6350000" imgH="6350000" progId="TCLayout.ActiveDocument.1">
                  <p:embed/>
                </p:oleObj>
              </mc:Choice>
              <mc:Fallback>
                <p:oleObj name="think-cell Slide" r:id="rId10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sz="1200" dirty="0" err="1" smtClean="0">
              <a:solidFill>
                <a:schemeClr val="tx1"/>
              </a:solidFill>
              <a:latin typeface="Arial"/>
              <a:ea typeface="ＭＳ Ｐゴシック"/>
              <a:sym typeface="Arial"/>
            </a:endParaRPr>
          </a:p>
        </p:txBody>
      </p:sp>
      <p:sp>
        <p:nvSpPr>
          <p:cNvPr id="22" name="Rectangle 8"/>
          <p:cNvSpPr txBox="1"/>
          <p:nvPr/>
        </p:nvSpPr>
        <p:spPr>
          <a:xfrm>
            <a:off x="415292" y="992272"/>
            <a:ext cx="601741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b="1" dirty="0" smtClean="0"/>
              <a:t>Federal contribution to coverage for non-disabled adults 100-133</a:t>
            </a:r>
            <a:r>
              <a:rPr lang="en-US" sz="1200" b="1" smtClean="0"/>
              <a:t>% FPL</a:t>
            </a:r>
            <a:endParaRPr lang="en-US" sz="1200" b="1" dirty="0" smtClean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415293" y="1238250"/>
            <a:ext cx="5442188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8"/>
          <p:cNvSpPr txBox="1"/>
          <p:nvPr/>
        </p:nvSpPr>
        <p:spPr>
          <a:xfrm>
            <a:off x="6091141" y="960437"/>
            <a:ext cx="268722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b="1" dirty="0" smtClean="0"/>
              <a:t>Estimated savings  vs. Status quo</a:t>
            </a:r>
          </a:p>
        </p:txBody>
      </p:sp>
      <p:sp>
        <p:nvSpPr>
          <p:cNvPr id="34" name="Rectangle 8"/>
          <p:cNvSpPr txBox="1"/>
          <p:nvPr/>
        </p:nvSpPr>
        <p:spPr>
          <a:xfrm>
            <a:off x="1663104" y="2918284"/>
            <a:ext cx="147328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dirty="0" smtClean="0"/>
              <a:t>If federal Cost Sharing Reductions (CSRs) remain</a:t>
            </a:r>
            <a:endParaRPr lang="en-US" sz="1200" dirty="0"/>
          </a:p>
        </p:txBody>
      </p:sp>
      <p:sp>
        <p:nvSpPr>
          <p:cNvPr id="35" name="Rectangle 8"/>
          <p:cNvSpPr txBox="1"/>
          <p:nvPr/>
        </p:nvSpPr>
        <p:spPr>
          <a:xfrm>
            <a:off x="428668" y="3329137"/>
            <a:ext cx="959999" cy="1146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b="1" dirty="0" smtClean="0"/>
              <a:t>Proposed: </a:t>
            </a:r>
          </a:p>
          <a:p>
            <a:pPr>
              <a:spcAft>
                <a:spcPts val="300"/>
              </a:spcAft>
            </a:pPr>
            <a:r>
              <a:rPr lang="en-US" sz="1200" dirty="0" smtClean="0"/>
              <a:t>(Shift ~140k non-disabled adults &gt;100% FPL to Connector)</a:t>
            </a:r>
          </a:p>
        </p:txBody>
      </p:sp>
      <p:sp>
        <p:nvSpPr>
          <p:cNvPr id="41" name="Rectangle 8"/>
          <p:cNvSpPr txBox="1"/>
          <p:nvPr/>
        </p:nvSpPr>
        <p:spPr>
          <a:xfrm>
            <a:off x="7542469" y="3116263"/>
            <a:ext cx="97337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dirty="0" smtClean="0"/>
              <a:t>$169M</a:t>
            </a:r>
          </a:p>
        </p:txBody>
      </p:sp>
      <p:sp>
        <p:nvSpPr>
          <p:cNvPr id="44" name="Rectangle 8"/>
          <p:cNvSpPr txBox="1"/>
          <p:nvPr/>
        </p:nvSpPr>
        <p:spPr>
          <a:xfrm>
            <a:off x="7542469" y="1416050"/>
            <a:ext cx="97337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smtClean="0"/>
              <a:t>FY20+</a:t>
            </a:r>
            <a:endParaRPr lang="en-US" sz="1200" dirty="0" smtClean="0"/>
          </a:p>
        </p:txBody>
      </p:sp>
      <p:sp>
        <p:nvSpPr>
          <p:cNvPr id="45" name="Rectangle 8"/>
          <p:cNvSpPr txBox="1"/>
          <p:nvPr/>
        </p:nvSpPr>
        <p:spPr>
          <a:xfrm>
            <a:off x="6490535" y="1416050"/>
            <a:ext cx="97337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dirty="0" smtClean="0"/>
              <a:t>FY19</a:t>
            </a:r>
          </a:p>
        </p:txBody>
      </p:sp>
      <p:sp>
        <p:nvSpPr>
          <p:cNvPr id="46" name="Rectangle 8"/>
          <p:cNvSpPr txBox="1"/>
          <p:nvPr/>
        </p:nvSpPr>
        <p:spPr>
          <a:xfrm>
            <a:off x="6490535" y="3116263"/>
            <a:ext cx="97337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dirty="0" smtClean="0"/>
              <a:t>$85M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6091141" y="1238250"/>
            <a:ext cx="25956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542469" y="1655316"/>
            <a:ext cx="73342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490535" y="1655316"/>
            <a:ext cx="73342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8"/>
          <p:cNvSpPr txBox="1"/>
          <p:nvPr/>
        </p:nvSpPr>
        <p:spPr>
          <a:xfrm>
            <a:off x="938246" y="5247492"/>
            <a:ext cx="7066632" cy="96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200" dirty="0" smtClean="0"/>
              <a:t>Unique </a:t>
            </a:r>
            <a:r>
              <a:rPr lang="en-US" sz="1200" dirty="0"/>
              <a:t>to MA – state </a:t>
            </a:r>
            <a:r>
              <a:rPr lang="en-US" sz="1200" dirty="0" smtClean="0"/>
              <a:t>“wraps” premiums </a:t>
            </a:r>
            <a:r>
              <a:rPr lang="en-US" sz="1200" dirty="0"/>
              <a:t>and </a:t>
            </a:r>
            <a:r>
              <a:rPr lang="en-US" sz="1200" dirty="0" smtClean="0"/>
              <a:t>cost-sharing through additional subsidies to </a:t>
            </a:r>
            <a:r>
              <a:rPr lang="en-US" sz="1200" dirty="0"/>
              <a:t>maintain </a:t>
            </a:r>
            <a:r>
              <a:rPr lang="en-US" sz="1200" dirty="0" smtClean="0"/>
              <a:t>member affordability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200" dirty="0" smtClean="0"/>
              <a:t>Even </a:t>
            </a:r>
            <a:r>
              <a:rPr lang="en-US" sz="1200" dirty="0"/>
              <a:t>if federal CSRs </a:t>
            </a:r>
            <a:r>
              <a:rPr lang="en-US" sz="1200" dirty="0" smtClean="0"/>
              <a:t>are eliminated</a:t>
            </a:r>
            <a:r>
              <a:rPr lang="en-US" sz="1200" dirty="0"/>
              <a:t>, federal funds would cover a significant portion of the resulting premium </a:t>
            </a:r>
            <a:r>
              <a:rPr lang="en-US" sz="1200" dirty="0" smtClean="0"/>
              <a:t>increases through </a:t>
            </a:r>
            <a:r>
              <a:rPr lang="en-US" sz="1200" dirty="0"/>
              <a:t>Advanced Premium Tax Credits (</a:t>
            </a:r>
            <a:r>
              <a:rPr lang="en-US" sz="1200" dirty="0" smtClean="0"/>
              <a:t>APTCs), </a:t>
            </a:r>
            <a:r>
              <a:rPr lang="en-US" sz="1200" dirty="0"/>
              <a:t>and the effective federal share of subsidies for </a:t>
            </a:r>
            <a:r>
              <a:rPr lang="en-US" sz="1200" dirty="0" err="1"/>
              <a:t>ConnectorCare</a:t>
            </a:r>
            <a:r>
              <a:rPr lang="en-US" sz="1200" dirty="0"/>
              <a:t> would remain relatively stable</a:t>
            </a:r>
            <a:r>
              <a:rPr lang="en-US" sz="1200" dirty="0" smtClean="0"/>
              <a:t>**</a:t>
            </a:r>
            <a:endParaRPr lang="en-US" sz="1200" dirty="0"/>
          </a:p>
        </p:txBody>
      </p:sp>
      <p:sp>
        <p:nvSpPr>
          <p:cNvPr id="58" name="Rectangle 8"/>
          <p:cNvSpPr txBox="1"/>
          <p:nvPr/>
        </p:nvSpPr>
        <p:spPr>
          <a:xfrm>
            <a:off x="103030" y="6351541"/>
            <a:ext cx="8265674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900" dirty="0"/>
              <a:t>* </a:t>
            </a:r>
            <a:r>
              <a:rPr lang="en-US" sz="900" dirty="0" smtClean="0"/>
              <a:t>Includes federal APTCs, CSRs and 1115 matching funds for state wrap </a:t>
            </a:r>
            <a:endParaRPr lang="en-US" sz="900" dirty="0"/>
          </a:p>
          <a:p>
            <a:pPr>
              <a:spcAft>
                <a:spcPts val="300"/>
              </a:spcAft>
            </a:pPr>
            <a:r>
              <a:rPr lang="en-US" sz="900" dirty="0" smtClean="0"/>
              <a:t>** There may be a short-term </a:t>
            </a:r>
            <a:r>
              <a:rPr lang="en-US" sz="900" dirty="0"/>
              <a:t>disruption from CSR’s ending if sufficient notice is not provided</a:t>
            </a:r>
          </a:p>
        </p:txBody>
      </p:sp>
      <p:graphicFrame>
        <p:nvGraphicFramePr>
          <p:cNvPr id="30" name="Object 29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375509723"/>
              </p:ext>
            </p:extLst>
          </p:nvPr>
        </p:nvGraphicFramePr>
        <p:xfrm>
          <a:off x="3303192" y="1219200"/>
          <a:ext cx="2286000" cy="3905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8247" name="Chart" r:id="rId12" imgW="2286135" imgH="3905280" progId="MSGraph.Chart.8">
                  <p:embed followColorScheme="full"/>
                </p:oleObj>
              </mc:Choice>
              <mc:Fallback>
                <p:oleObj name="Chart" r:id="rId12" imgW="2286135" imgH="390528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03192" y="1219200"/>
                        <a:ext cx="2286000" cy="3905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>
            <a:spLocks noGrp="1" noChangeArrowheads="1"/>
          </p:cNvSpPr>
          <p:nvPr>
            <p:custDataLst>
              <p:tags r:id="rId5"/>
            </p:custDataLst>
          </p:nvPr>
        </p:nvSpPr>
        <p:spPr bwMode="gray">
          <a:xfrm>
            <a:off x="5509818" y="3086100"/>
            <a:ext cx="3476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225" tIns="0" rIns="22225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fld id="{02AC3B1E-50A0-4516-A44B-F041D86EA5B4}" type="datetime'''''''''91'''''''''''''''''''''''''''''''''">
              <a:rPr lang="en-US" altLang="en-US" sz="1200" smtClean="0">
                <a:sym typeface="+mn-lt"/>
              </a:rPr>
              <a:pPr/>
              <a:t>91</a:t>
            </a:fld>
            <a:r>
              <a:rPr lang="en-US" altLang="en-US" sz="1200" dirty="0" smtClean="0">
                <a:sym typeface="+mn-lt"/>
              </a:rPr>
              <a:t>%</a:t>
            </a:r>
            <a:endParaRPr lang="en-US" sz="1200" noProof="0" dirty="0" smtClean="0">
              <a:sym typeface="+mn-lt"/>
            </a:endParaRPr>
          </a:p>
        </p:txBody>
      </p:sp>
      <p:sp>
        <p:nvSpPr>
          <p:cNvPr id="24" name="Rectangle 23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gray">
          <a:xfrm>
            <a:off x="4833543" y="1852613"/>
            <a:ext cx="3476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225" tIns="0" rIns="22225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fld id="{98C35CFC-BE8C-4E2F-9130-D0F7B5D55EFE}" type="datetime'''6''''''''''''''''''''''''''''''''''1'''''''''''''''">
              <a:rPr lang="en-US" altLang="en-US" sz="1200" smtClean="0">
                <a:sym typeface="+mn-lt"/>
              </a:rPr>
              <a:pPr/>
              <a:t>61</a:t>
            </a:fld>
            <a:r>
              <a:rPr lang="en-US" altLang="en-US" sz="1200" dirty="0" smtClean="0">
                <a:sym typeface="+mn-lt"/>
              </a:rPr>
              <a:t>%</a:t>
            </a:r>
            <a:endParaRPr lang="en-US" sz="1200" noProof="0" dirty="0" smtClean="0">
              <a:sym typeface="+mn-lt"/>
            </a:endParaRPr>
          </a:p>
        </p:txBody>
      </p:sp>
      <p:sp>
        <p:nvSpPr>
          <p:cNvPr id="33" name="Rectangle 32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gray">
          <a:xfrm>
            <a:off x="5443141" y="4319588"/>
            <a:ext cx="56673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225" tIns="0" rIns="22225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200" noProof="0" dirty="0" smtClean="0">
                <a:sym typeface="+mn-lt"/>
              </a:rPr>
              <a:t>85-90%</a:t>
            </a:r>
          </a:p>
          <a:p>
            <a:r>
              <a:rPr lang="en-US" sz="1200" dirty="0" smtClean="0">
                <a:sym typeface="+mn-lt"/>
              </a:rPr>
              <a:t>(estimated)</a:t>
            </a:r>
            <a:endParaRPr lang="en-US" sz="1200" noProof="0" dirty="0" smtClean="0">
              <a:sym typeface="+mn-lt"/>
            </a:endParaRPr>
          </a:p>
        </p:txBody>
      </p:sp>
      <p:sp>
        <p:nvSpPr>
          <p:cNvPr id="29" name="Left Brace 28"/>
          <p:cNvSpPr/>
          <p:nvPr/>
        </p:nvSpPr>
        <p:spPr>
          <a:xfrm>
            <a:off x="1386076" y="2662387"/>
            <a:ext cx="138406" cy="2393119"/>
          </a:xfrm>
          <a:prstGeom prst="leftBrac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6" name="Rectangle 8"/>
          <p:cNvSpPr txBox="1"/>
          <p:nvPr/>
        </p:nvSpPr>
        <p:spPr>
          <a:xfrm>
            <a:off x="1652257" y="3838575"/>
            <a:ext cx="1699318" cy="118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dirty="0" smtClean="0"/>
              <a:t>If federal CSRs end 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200" i="1" dirty="0" smtClean="0"/>
              <a:t>Assume premiums increase 20% 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200" i="1" dirty="0" smtClean="0"/>
              <a:t>MA covers difference through the state wrap</a:t>
            </a:r>
            <a:endParaRPr lang="en-US" sz="1200" i="1" dirty="0"/>
          </a:p>
        </p:txBody>
      </p:sp>
      <p:sp>
        <p:nvSpPr>
          <p:cNvPr id="28" name="Rectangle 8"/>
          <p:cNvSpPr txBox="1"/>
          <p:nvPr/>
        </p:nvSpPr>
        <p:spPr>
          <a:xfrm>
            <a:off x="7542469" y="4259263"/>
            <a:ext cx="97337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smtClean="0"/>
              <a:t>$</a:t>
            </a:r>
            <a:r>
              <a:rPr lang="en-US" sz="1200" dirty="0" smtClean="0"/>
              <a:t>160M</a:t>
            </a:r>
          </a:p>
        </p:txBody>
      </p:sp>
      <p:sp>
        <p:nvSpPr>
          <p:cNvPr id="32" name="Rectangle 8"/>
          <p:cNvSpPr txBox="1"/>
          <p:nvPr/>
        </p:nvSpPr>
        <p:spPr>
          <a:xfrm>
            <a:off x="6490535" y="4259263"/>
            <a:ext cx="97337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dirty="0" smtClean="0"/>
              <a:t>$80-85M</a:t>
            </a:r>
          </a:p>
        </p:txBody>
      </p:sp>
      <p:sp>
        <p:nvSpPr>
          <p:cNvPr id="36" name="Rectangle 8"/>
          <p:cNvSpPr txBox="1"/>
          <p:nvPr/>
        </p:nvSpPr>
        <p:spPr>
          <a:xfrm>
            <a:off x="428668" y="1673225"/>
            <a:ext cx="2590989" cy="40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200" b="1" dirty="0" smtClean="0"/>
              <a:t>Current: </a:t>
            </a:r>
          </a:p>
          <a:p>
            <a:pPr>
              <a:spcAft>
                <a:spcPts val="300"/>
              </a:spcAft>
            </a:pPr>
            <a:r>
              <a:rPr lang="en-US" sz="1200" dirty="0" smtClean="0"/>
              <a:t>(Population covered on MassHealth)</a:t>
            </a: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9132" y="230188"/>
            <a:ext cx="8618537" cy="553998"/>
          </a:xfrm>
        </p:spPr>
        <p:txBody>
          <a:bodyPr/>
          <a:lstStyle/>
          <a:p>
            <a:r>
              <a:rPr lang="en-US" sz="1800" dirty="0"/>
              <a:t>The proposed shift of non-disabled </a:t>
            </a:r>
            <a:r>
              <a:rPr lang="en-US" sz="1800" dirty="0" smtClean="0"/>
              <a:t>adults ages 21-64 </a:t>
            </a:r>
            <a:r>
              <a:rPr lang="en-US" sz="1800" dirty="0"/>
              <a:t>from MassHealth to Connector generates significant net savings</a:t>
            </a:r>
          </a:p>
        </p:txBody>
      </p:sp>
    </p:spTree>
    <p:extLst>
      <p:ext uri="{BB962C8B-B14F-4D97-AF65-F5344CB8AC3E}">
        <p14:creationId xmlns:p14="http://schemas.microsoft.com/office/powerpoint/2010/main" val="221023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comparison for non-disabled adults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099" y="6229350"/>
            <a:ext cx="6124575" cy="398264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marL="222264"/>
            <a:r>
              <a:rPr lang="en-US" sz="1000" i="1" dirty="0" smtClean="0"/>
              <a:t>*</a:t>
            </a:r>
            <a:r>
              <a:rPr lang="en-US" sz="1000" i="1" dirty="0"/>
              <a:t>MassHealth Standard </a:t>
            </a:r>
            <a:r>
              <a:rPr lang="en-US" sz="1000" i="1" dirty="0" smtClean="0"/>
              <a:t>only – parents and caretakers</a:t>
            </a:r>
            <a:endParaRPr lang="en-US" sz="1000" i="1" dirty="0"/>
          </a:p>
          <a:p>
            <a:pPr marL="222264"/>
            <a:r>
              <a:rPr lang="en-US" sz="1000" i="1" dirty="0" smtClean="0"/>
              <a:t>**</a:t>
            </a:r>
            <a:r>
              <a:rPr lang="en-US" sz="1000" i="1" dirty="0" err="1"/>
              <a:t>CarePlus</a:t>
            </a:r>
            <a:r>
              <a:rPr lang="en-US" sz="1000" i="1" dirty="0"/>
              <a:t> will only cover NEMT for substance use treatment effective 11/1/17</a:t>
            </a:r>
            <a:endParaRPr lang="en-US" sz="1000" i="1" dirty="0" smtClean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813319"/>
              </p:ext>
            </p:extLst>
          </p:nvPr>
        </p:nvGraphicFramePr>
        <p:xfrm>
          <a:off x="489982" y="647700"/>
          <a:ext cx="6115050" cy="5464837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2491343"/>
                <a:gridCol w="1207036"/>
                <a:gridCol w="1164292"/>
                <a:gridCol w="1252379"/>
              </a:tblGrid>
              <a:tr h="162045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1200" dirty="0" smtClean="0">
                          <a:effectLst/>
                        </a:rPr>
                        <a:t>Covered Services</a:t>
                      </a:r>
                      <a:endParaRPr lang="en-US" sz="1000" b="1" u="none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1200" dirty="0" err="1" smtClean="0">
                          <a:effectLst/>
                        </a:rPr>
                        <a:t>CommCare</a:t>
                      </a:r>
                      <a:r>
                        <a:rPr lang="en-US" sz="1000" b="1" u="none" kern="1200" dirty="0" smtClean="0">
                          <a:effectLst/>
                        </a:rPr>
                        <a:t> (Ch.</a:t>
                      </a:r>
                      <a:r>
                        <a:rPr lang="en-US" sz="1000" b="1" u="none" kern="1200" baseline="0" dirty="0" smtClean="0">
                          <a:effectLst/>
                        </a:rPr>
                        <a:t> 58)</a:t>
                      </a:r>
                      <a:endParaRPr lang="en-US" sz="1000" b="1" u="none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1200" dirty="0" err="1" smtClean="0">
                          <a:effectLst/>
                        </a:rPr>
                        <a:t>ConnectorCare</a:t>
                      </a:r>
                      <a:r>
                        <a:rPr lang="en-US" sz="1000" b="1" u="none" kern="1200" dirty="0" smtClean="0">
                          <a:effectLst/>
                        </a:rPr>
                        <a:t> </a:t>
                      </a:r>
                      <a:endParaRPr lang="en-US" sz="1000" b="1" u="none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none" kern="1200" dirty="0">
                          <a:effectLst/>
                        </a:rPr>
                        <a:t>MassHealth</a:t>
                      </a:r>
                      <a:endParaRPr lang="en-US" sz="1000" b="1" u="none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76792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Ambulance (emergency)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260529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Behavioral Health Services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5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162045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Community Health Center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398904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Dental </a:t>
                      </a:r>
                      <a:r>
                        <a:rPr lang="en-US" sz="1000" kern="1200" dirty="0" smtClean="0">
                          <a:effectLst/>
                        </a:rPr>
                        <a:t>Services</a:t>
                      </a:r>
                      <a:endParaRPr lang="en-US" sz="1000" baseline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Plan Type 1 only (&lt;100% FPL)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000" dirty="0">
                        <a:effectLst/>
                        <a:latin typeface="+mj-lt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162045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DME and Supplies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276792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Family Planning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276792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Inpatient Acute Hospital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276792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Laboratory/X-ray/ Imaging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276792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Nurse Practitioner Services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276792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Outpatient Hospital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276792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Outpatient Surgery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276792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Pharmacy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276792">
                <a:tc>
                  <a:txBody>
                    <a:bodyPr/>
                    <a:lstStyle/>
                    <a:p>
                      <a:pPr marL="0" marR="0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Physician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ts val="17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162045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Therapy (PT, OT, ST)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162045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Vision Care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162045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Chiropractic Care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162045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Home Health (short-term)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162045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Hospice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162045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Skilled Nursing Facility (short-term)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kern="1200">
                          <a:effectLst/>
                        </a:rPr>
                        <a:t>X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X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323860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Long-Term Services and Supports (</a:t>
                      </a:r>
                      <a:r>
                        <a:rPr lang="en-US" sz="1000" kern="1200" dirty="0" smtClean="0">
                          <a:effectLst/>
                        </a:rPr>
                        <a:t>includes </a:t>
                      </a:r>
                      <a:r>
                        <a:rPr lang="en-US" sz="1000" kern="1200" dirty="0">
                          <a:effectLst/>
                        </a:rPr>
                        <a:t>long-term Skilled Nursing Facility) 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 X</a:t>
                      </a:r>
                      <a:r>
                        <a:rPr lang="en-US" sz="1000" baseline="0" dirty="0" smtClean="0">
                          <a:effectLst/>
                        </a:rPr>
                        <a:t>*</a:t>
                      </a:r>
                      <a:endParaRPr lang="en-US" sz="1000" baseline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  <a:tr h="323860">
                <a:tc>
                  <a:txBody>
                    <a:bodyPr/>
                    <a:lstStyle/>
                    <a:p>
                      <a:pPr marL="0" marR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Medically Necessary Non-emergency Transport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Only for SUD**</a:t>
                      </a:r>
                      <a:endParaRPr lang="en-US" sz="1000" baseline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0" marR="250" marT="250" marB="0" anchor="ctr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5509285" y="647699"/>
            <a:ext cx="9525" cy="5438775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ular Callout 7"/>
          <p:cNvSpPr/>
          <p:nvPr/>
        </p:nvSpPr>
        <p:spPr>
          <a:xfrm>
            <a:off x="6812324" y="1451906"/>
            <a:ext cx="1884001" cy="1043644"/>
          </a:xfrm>
          <a:prstGeom prst="wedgeRectCallout">
            <a:avLst>
              <a:gd name="adj1" fmla="val -54653"/>
              <a:gd name="adj2" fmla="val -19358"/>
            </a:avLst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 smtClean="0">
                <a:solidFill>
                  <a:schemeClr val="tx1"/>
                </a:solidFill>
              </a:rPr>
              <a:t>Dental options on Connector:</a:t>
            </a:r>
            <a:endParaRPr lang="en-US" sz="900" b="1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en-US" sz="900" dirty="0" smtClean="0">
                <a:solidFill>
                  <a:schemeClr val="tx1"/>
                </a:solidFill>
              </a:rPr>
              <a:t>Available for purchase (~$29/ month)</a:t>
            </a:r>
          </a:p>
          <a:p>
            <a:pPr marL="171450" indent="-171450">
              <a:buFontTx/>
              <a:buChar char="-"/>
            </a:pPr>
            <a:r>
              <a:rPr lang="en-US" sz="900" dirty="0" smtClean="0">
                <a:solidFill>
                  <a:schemeClr val="tx1"/>
                </a:solidFill>
              </a:rPr>
              <a:t>Available at Community Health Centers through Health Safety Net (&lt;300% FPL) at no cost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6812324" y="5279421"/>
            <a:ext cx="1884001" cy="549879"/>
          </a:xfrm>
          <a:prstGeom prst="wedgeRectCallout">
            <a:avLst>
              <a:gd name="adj1" fmla="val -53642"/>
              <a:gd name="adj2" fmla="val 1428"/>
            </a:avLst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 smtClean="0">
                <a:solidFill>
                  <a:schemeClr val="tx1"/>
                </a:solidFill>
              </a:rPr>
              <a:t>Individuals with disabilities will remain in MassHealth and have access to LTSS services</a:t>
            </a:r>
            <a:endParaRPr lang="en-US" sz="9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12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150"/>
          <p:cNvSpPr>
            <a:spLocks noGrp="1"/>
          </p:cNvSpPr>
          <p:nvPr>
            <p:ph type="title"/>
          </p:nvPr>
        </p:nvSpPr>
        <p:spPr>
          <a:xfrm>
            <a:off x="161738" y="155868"/>
            <a:ext cx="8194019" cy="276999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rPr lang="en-US" dirty="0"/>
              <a:t>MassHealth and Connector </a:t>
            </a:r>
            <a:r>
              <a:rPr lang="en-US" dirty="0" smtClean="0"/>
              <a:t>copays (as of January 2019)</a:t>
            </a:r>
            <a:endParaRPr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246778"/>
              </p:ext>
            </p:extLst>
          </p:nvPr>
        </p:nvGraphicFramePr>
        <p:xfrm>
          <a:off x="531827" y="723899"/>
          <a:ext cx="6811948" cy="5411576"/>
        </p:xfrm>
        <a:graphic>
          <a:graphicData uri="http://schemas.openxmlformats.org/drawingml/2006/table">
            <a:tbl>
              <a:tblPr firstRow="1" firstCol="1" bandRow="1"/>
              <a:tblGrid>
                <a:gridCol w="974437"/>
                <a:gridCol w="2089679"/>
                <a:gridCol w="1873916"/>
                <a:gridCol w="1873916"/>
              </a:tblGrid>
              <a:tr h="32592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2615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MassHealth* (as of 1/1/19) Members &gt;50</a:t>
                      </a:r>
                      <a:r>
                        <a:rPr lang="en-US" sz="1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% FPL</a:t>
                      </a:r>
                      <a:endParaRPr lang="en-US" sz="10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2615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Connector** (2A&amp;B)</a:t>
                      </a:r>
                    </a:p>
                    <a:p>
                      <a:pPr marL="0" marR="0" indent="0" algn="ctr" defTabSz="92615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Members 100-150% FPL</a:t>
                      </a: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Medical Maximum</a:t>
                      </a: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Out-of-Pocket (</a:t>
                      </a:r>
                      <a:r>
                        <a:rPr lang="en-US" sz="1000" b="0" i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Individual/Family)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2% of income maximum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$750/$1,000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Prescription</a:t>
                      </a: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Drug Maximum Out-of-Pocket (</a:t>
                      </a:r>
                      <a:r>
                        <a:rPr lang="en-US" sz="1000" b="0" i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Individual/Family)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6651" marR="466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$500/$1,000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 indent="0" algn="l" defTabSz="92615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Preventive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Care/Screening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 indent="0" algn="l" defTabSz="92615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Primary Care to treat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injury/illness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$10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Specialist Visits </a:t>
                      </a:r>
                      <a:br>
                        <a:rPr lang="en-US" sz="10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</a:b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$4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$18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Behavioral</a:t>
                      </a: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Health and Substance Use Disorder Outpatient Services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$10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Outpatient Therapy Services </a:t>
                      </a: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b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</a:br>
                      <a:r>
                        <a:rPr lang="en-US" sz="1000" b="0" i="1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Physical, Speech,</a:t>
                      </a:r>
                      <a:r>
                        <a:rPr lang="en-US" sz="1000" b="0" i="1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00" b="0" i="1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and Occupational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$4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$10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Emergency Roo</a:t>
                      </a: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m Services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$</a:t>
                      </a: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5 (if non-emergency</a:t>
                      </a:r>
                      <a:r>
                        <a:rPr lang="en-US" sz="100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use)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$50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All Inpatient Hospital</a:t>
                      </a: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Services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$</a:t>
                      </a: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5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$50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High Cost Imaging (CT/PET</a:t>
                      </a: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Scans, MRI, etc.)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$4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$30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Laboratory</a:t>
                      </a: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Outpatient/Professional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X-Rays and Diagnostic Imaging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5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37970" algn="l"/>
                        </a:tabLs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Skilled Nursing</a:t>
                      </a: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Facility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18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Retail prescription drugs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Generics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Preferred</a:t>
                      </a: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Brand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Non-Preferred Brand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Specialty High Cost</a:t>
                      </a:r>
                      <a:endParaRPr lang="en-US" sz="10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$</a:t>
                      </a: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$4</a:t>
                      </a: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$10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$20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$40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$40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84367" y="6233888"/>
            <a:ext cx="6754633" cy="461655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0" lvl="1"/>
            <a:r>
              <a:rPr lang="en-US" sz="800" dirty="0" smtClean="0"/>
              <a:t>*Table </a:t>
            </a:r>
            <a:r>
              <a:rPr lang="en-US" sz="800" dirty="0"/>
              <a:t>shows PCC Plan copays. ACO/MCO members will have lower copays as an incentive for enrollment in coordinated care options</a:t>
            </a:r>
            <a:r>
              <a:rPr lang="en-US" sz="800" dirty="0" smtClean="0"/>
              <a:t>.</a:t>
            </a:r>
          </a:p>
          <a:p>
            <a:pPr marL="0" lvl="1"/>
            <a:r>
              <a:rPr lang="en-US" sz="800" dirty="0" smtClean="0"/>
              <a:t>**</a:t>
            </a:r>
            <a:r>
              <a:rPr lang="en-US" sz="800" dirty="0"/>
              <a:t>Commonwealth Care under Ch. 58 had the same copay schedule as </a:t>
            </a:r>
            <a:r>
              <a:rPr lang="en-US" sz="800" dirty="0" err="1" smtClean="0"/>
              <a:t>ConnectorCare</a:t>
            </a:r>
            <a:r>
              <a:rPr lang="en-US" sz="800" dirty="0" smtClean="0"/>
              <a:t>.</a:t>
            </a:r>
            <a:endParaRPr lang="en-US" sz="800" dirty="0"/>
          </a:p>
          <a:p>
            <a:pPr marL="171450" lvl="1" indent="-171450">
              <a:buFont typeface="Arial" charset="0"/>
              <a:buChar char="•"/>
            </a:pPr>
            <a:endParaRPr lang="en-US" sz="800" dirty="0"/>
          </a:p>
        </p:txBody>
      </p:sp>
      <p:sp>
        <p:nvSpPr>
          <p:cNvPr id="6" name="Rectangular Callout 5"/>
          <p:cNvSpPr/>
          <p:nvPr/>
        </p:nvSpPr>
        <p:spPr>
          <a:xfrm>
            <a:off x="7479075" y="676984"/>
            <a:ext cx="1341076" cy="709815"/>
          </a:xfrm>
          <a:prstGeom prst="wedgeRectCallout">
            <a:avLst>
              <a:gd name="adj1" fmla="val -54653"/>
              <a:gd name="adj2" fmla="val -19358"/>
            </a:avLst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Actual average cost sharing for individuals on this Connector plan &lt;150% FPL: </a:t>
            </a:r>
            <a:r>
              <a:rPr lang="en-US" sz="900" b="1" dirty="0" smtClean="0">
                <a:solidFill>
                  <a:schemeClr val="tx1"/>
                </a:solidFill>
              </a:rPr>
              <a:t>2-3% of income</a:t>
            </a:r>
            <a:endParaRPr lang="en-US" sz="9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65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32" y="230188"/>
            <a:ext cx="8618537" cy="584775"/>
          </a:xfrm>
        </p:spPr>
        <p:txBody>
          <a:bodyPr/>
          <a:lstStyle/>
          <a:p>
            <a:r>
              <a:rPr lang="en-US" dirty="0" smtClean="0"/>
              <a:t>Connector today has &gt;250,000 members and serves significant numbers of low-income enrollees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523539365"/>
              </p:ext>
            </p:extLst>
          </p:nvPr>
        </p:nvGraphicFramePr>
        <p:xfrm>
          <a:off x="1257300" y="914400"/>
          <a:ext cx="6743700" cy="4483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1257300" y="1524000"/>
            <a:ext cx="4495800" cy="3873500"/>
          </a:xfrm>
          <a:prstGeom prst="rect">
            <a:avLst/>
          </a:prstGeom>
          <a:noFill/>
          <a:ln w="1270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33500" y="1600200"/>
            <a:ext cx="2425700" cy="609600"/>
          </a:xfrm>
          <a:prstGeom prst="rect">
            <a:avLst/>
          </a:pr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i="1" dirty="0" err="1" smtClean="0">
                <a:solidFill>
                  <a:schemeClr val="tx1"/>
                </a:solidFill>
              </a:rPr>
              <a:t>ConnectorCare</a:t>
            </a:r>
            <a:r>
              <a:rPr lang="en-US" sz="1400" i="1" dirty="0" smtClean="0">
                <a:solidFill>
                  <a:schemeClr val="tx1"/>
                </a:solidFill>
              </a:rPr>
              <a:t> provides federal + state subsidies for enrollees up to 300% FPL</a:t>
            </a:r>
          </a:p>
        </p:txBody>
      </p:sp>
      <p:sp>
        <p:nvSpPr>
          <p:cNvPr id="9" name="Left Brace 8"/>
          <p:cNvSpPr/>
          <p:nvPr/>
        </p:nvSpPr>
        <p:spPr>
          <a:xfrm rot="16200000">
            <a:off x="2336800" y="4737100"/>
            <a:ext cx="342900" cy="1727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" name="Rectangle 9"/>
          <p:cNvSpPr/>
          <p:nvPr/>
        </p:nvSpPr>
        <p:spPr>
          <a:xfrm>
            <a:off x="1358900" y="5680075"/>
            <a:ext cx="2425700" cy="609600"/>
          </a:xfrm>
          <a:prstGeom prst="rect">
            <a:avLst/>
          </a:pr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i="1" dirty="0" smtClean="0">
                <a:solidFill>
                  <a:schemeClr val="tx1"/>
                </a:solidFill>
              </a:rPr>
              <a:t>~25% of </a:t>
            </a:r>
            <a:r>
              <a:rPr lang="en-US" sz="1400" b="1" i="1" dirty="0" err="1" smtClean="0">
                <a:solidFill>
                  <a:schemeClr val="tx1"/>
                </a:solidFill>
              </a:rPr>
              <a:t>ConnectorCare</a:t>
            </a:r>
            <a:r>
              <a:rPr lang="en-US" sz="1400" b="1" i="1" dirty="0" smtClean="0">
                <a:solidFill>
                  <a:schemeClr val="tx1"/>
                </a:solidFill>
              </a:rPr>
              <a:t> enrollees are </a:t>
            </a:r>
            <a:r>
              <a:rPr lang="en-US" sz="1400" b="1" i="1" u="sng" dirty="0" smtClean="0">
                <a:solidFill>
                  <a:schemeClr val="tx1"/>
                </a:solidFill>
              </a:rPr>
              <a:t>&lt;</a:t>
            </a:r>
            <a:r>
              <a:rPr lang="en-US" sz="1400" b="1" i="1" dirty="0" smtClean="0">
                <a:solidFill>
                  <a:schemeClr val="tx1"/>
                </a:solidFill>
              </a:rPr>
              <a:t>150% FPL*</a:t>
            </a:r>
          </a:p>
        </p:txBody>
      </p:sp>
      <p:sp>
        <p:nvSpPr>
          <p:cNvPr id="8" name="Rectangle 7"/>
          <p:cNvSpPr/>
          <p:nvPr/>
        </p:nvSpPr>
        <p:spPr>
          <a:xfrm>
            <a:off x="86537" y="6165411"/>
            <a:ext cx="5229742" cy="609600"/>
          </a:xfrm>
          <a:prstGeom prst="rect">
            <a:avLst/>
          </a:pr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* Includes lawfully present immigrant adults not eligible for MassHealth (e.g., Green Card holders subject to 5-year bar on Medicaid benefits)</a:t>
            </a:r>
          </a:p>
        </p:txBody>
      </p:sp>
    </p:spTree>
    <p:extLst>
      <p:ext uri="{BB962C8B-B14F-4D97-AF65-F5344CB8AC3E}">
        <p14:creationId xmlns:p14="http://schemas.microsoft.com/office/powerpoint/2010/main" val="259934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Object 4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626436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450" name="think-cell Slide" r:id="rId5" imgW="6350000" imgH="6350000" progId="TCLayout.ActiveDocument.1">
                  <p:embed/>
                </p:oleObj>
              </mc:Choice>
              <mc:Fallback>
                <p:oleObj name="think-cell Slide" r:id="rId5" imgW="6350000" imgH="6350000" progId="TCLayout.ActiveDocument.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"/>
          <p:cNvSpPr txBox="1">
            <a:spLocks/>
          </p:cNvSpPr>
          <p:nvPr/>
        </p:nvSpPr>
        <p:spPr bwMode="auto">
          <a:xfrm>
            <a:off x="119075" y="255494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9421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532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421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421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421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421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6612" algn="l" defTabSz="89421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3240" algn="l" defTabSz="89421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69859" algn="l" defTabSz="89421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6473" algn="l" defTabSz="89421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 smtClean="0"/>
              <a:t>Non-disabled adults (ages 21-64) coverage: 650,000 lives </a:t>
            </a:r>
            <a:endParaRPr lang="en-US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244896"/>
              </p:ext>
            </p:extLst>
          </p:nvPr>
        </p:nvGraphicFramePr>
        <p:xfrm>
          <a:off x="1530351" y="1656384"/>
          <a:ext cx="5662126" cy="3460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1063"/>
                <a:gridCol w="2831063"/>
              </a:tblGrid>
              <a:tr h="1723617">
                <a:tc>
                  <a:txBody>
                    <a:bodyPr/>
                    <a:lstStyle/>
                    <a:p>
                      <a:pPr marL="0" marR="0" indent="0" algn="l" defTabSz="913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3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Remain in MassHealth CarePlus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(~280,000)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828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3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3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Transition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to Connector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from MassHealth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CarePlus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(~40,000)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828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361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Move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from MassHealth Standard to MassHealth CarePlus (~230,000)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828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Move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from MassHealth Standard to Health Connector plan</a:t>
                      </a:r>
                    </a:p>
                    <a:p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(~100,000)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1828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-173770" y="2137144"/>
            <a:ext cx="1614031" cy="64448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marL="222264" algn="ctr"/>
            <a:r>
              <a:rPr lang="en-US" sz="1800" b="1" dirty="0" smtClean="0"/>
              <a:t>Childless Adults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173770" y="3809994"/>
            <a:ext cx="1614031" cy="921484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marL="222264" algn="ctr"/>
            <a:r>
              <a:rPr lang="en-US" sz="1800" b="1" dirty="0" smtClean="0"/>
              <a:t>Parents and Caretakers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18059" y="1226291"/>
            <a:ext cx="2221745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marL="222264" algn="ctr"/>
            <a:r>
              <a:rPr lang="en-US" sz="1800" b="1" dirty="0" smtClean="0"/>
              <a:t>Under 100% FPL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292" y="1226291"/>
            <a:ext cx="2003892" cy="367486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marL="222264" algn="ctr"/>
            <a:r>
              <a:rPr lang="en-US" sz="1800" b="1" dirty="0" smtClean="0"/>
              <a:t>100-138% FPL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18058" y="5185145"/>
            <a:ext cx="2221745" cy="64448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marL="222264" algn="ctr"/>
            <a:r>
              <a:rPr lang="en-US" sz="1800" b="1" dirty="0" smtClean="0"/>
              <a:t>~510,000 members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15365" y="5185148"/>
            <a:ext cx="2221745" cy="644485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marL="222264" algn="ctr"/>
            <a:r>
              <a:rPr lang="en-US" sz="1800" b="1" dirty="0" smtClean="0"/>
              <a:t>~140,000 members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428343" y="1226291"/>
            <a:ext cx="2827928" cy="3808847"/>
          </a:xfrm>
          <a:prstGeom prst="rect">
            <a:avLst/>
          </a:prstGeom>
          <a:noFill/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476945" y="3352433"/>
            <a:ext cx="2856614" cy="1682705"/>
          </a:xfrm>
          <a:prstGeom prst="rect">
            <a:avLst/>
          </a:prstGeom>
          <a:noFill/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75152" y="5259132"/>
            <a:ext cx="1544098" cy="1226727"/>
          </a:xfrm>
          <a:prstGeom prst="wedgeRectCallout">
            <a:avLst>
              <a:gd name="adj1" fmla="val -19283"/>
              <a:gd name="adj2" fmla="val -77949"/>
            </a:avLst>
          </a:prstGeom>
          <a:noFill/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If disabled or medically frail, remain </a:t>
            </a:r>
            <a:r>
              <a:rPr lang="en-US" i="1" dirty="0">
                <a:solidFill>
                  <a:schemeClr val="tx1"/>
                </a:solidFill>
              </a:rPr>
              <a:t>in MassHealth Standard</a:t>
            </a:r>
          </a:p>
        </p:txBody>
      </p:sp>
      <p:sp>
        <p:nvSpPr>
          <p:cNvPr id="21" name="Rectangular Callout 20"/>
          <p:cNvSpPr/>
          <p:nvPr/>
        </p:nvSpPr>
        <p:spPr>
          <a:xfrm>
            <a:off x="7256271" y="2137144"/>
            <a:ext cx="1520813" cy="933778"/>
          </a:xfrm>
          <a:prstGeom prst="wedgeRectCallout">
            <a:avLst>
              <a:gd name="adj1" fmla="val -61919"/>
              <a:gd name="adj2" fmla="val -19522"/>
            </a:avLst>
          </a:prstGeom>
          <a:solidFill>
            <a:schemeClr val="bg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Similar to Ch. 58 (covered on Connector)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94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5187180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04" name="think-cell Slide" r:id="rId5" imgW="6350000" imgH="6350000" progId="TCLayout.ActiveDocument.1">
                  <p:embed/>
                </p:oleObj>
              </mc:Choice>
              <mc:Fallback>
                <p:oleObj name="think-cell Slide" r:id="rId5" imgW="6350000" imgH="6350000" progId="TCLayout.ActiveDocument.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689" y="178348"/>
            <a:ext cx="8344580" cy="292388"/>
          </a:xfrm>
        </p:spPr>
        <p:txBody>
          <a:bodyPr/>
          <a:lstStyle/>
          <a:p>
            <a:r>
              <a:rPr lang="en-US" dirty="0" smtClean="0"/>
              <a:t>MassHealth coverage types*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29590" y="2719543"/>
            <a:ext cx="1215745" cy="800257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MassHealth </a:t>
            </a:r>
            <a:r>
              <a:rPr lang="en-US" sz="1200" b="1" dirty="0" err="1" smtClean="0">
                <a:solidFill>
                  <a:schemeClr val="tx1"/>
                </a:solidFill>
              </a:rPr>
              <a:t>CarePlus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9075" y="877704"/>
            <a:ext cx="1215745" cy="800257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MassHealth Standard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90" y="3814363"/>
            <a:ext cx="1215745" cy="800257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MassHealth Limited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8"/>
          <p:cNvSpPr txBox="1"/>
          <p:nvPr/>
        </p:nvSpPr>
        <p:spPr>
          <a:xfrm>
            <a:off x="1507867" y="2719543"/>
            <a:ext cx="2478487" cy="777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~320K members 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/>
              <a:t>“ACA expansion” population of childless, non-disabled adults 21-64</a:t>
            </a:r>
          </a:p>
        </p:txBody>
      </p:sp>
      <p:sp>
        <p:nvSpPr>
          <p:cNvPr id="20" name="Rectangle 8"/>
          <p:cNvSpPr txBox="1"/>
          <p:nvPr/>
        </p:nvSpPr>
        <p:spPr>
          <a:xfrm>
            <a:off x="1497353" y="877704"/>
            <a:ext cx="2478488" cy="166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~1.2M members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/>
              <a:t>Kids </a:t>
            </a:r>
            <a:r>
              <a:rPr lang="en-US" sz="1200" u="sng" dirty="0" smtClean="0"/>
              <a:t>&lt;</a:t>
            </a:r>
            <a:r>
              <a:rPr lang="en-US" sz="1200" dirty="0" smtClean="0"/>
              <a:t>150% FPL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/>
              <a:t>Pregnant women and infants </a:t>
            </a:r>
            <a:r>
              <a:rPr lang="en-US" sz="1200" u="sng" dirty="0" smtClean="0"/>
              <a:t>&lt;</a:t>
            </a:r>
            <a:r>
              <a:rPr lang="en-US" sz="1200" dirty="0" smtClean="0"/>
              <a:t>200% FPL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>
                <a:solidFill>
                  <a:srgbClr val="0066CC"/>
                </a:solidFill>
              </a:rPr>
              <a:t>Parents/Caretakers </a:t>
            </a:r>
            <a:r>
              <a:rPr lang="en-US" sz="1200" u="sng" dirty="0" smtClean="0">
                <a:solidFill>
                  <a:srgbClr val="0066CC"/>
                </a:solidFill>
              </a:rPr>
              <a:t>&lt;</a:t>
            </a:r>
            <a:r>
              <a:rPr lang="en-US" sz="1200" dirty="0" smtClean="0">
                <a:solidFill>
                  <a:srgbClr val="0066CC"/>
                </a:solidFill>
              </a:rPr>
              <a:t>133% FPL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/>
              <a:t>Disabled and medically frail adults** </a:t>
            </a:r>
            <a:r>
              <a:rPr lang="en-US" sz="1200" u="sng" dirty="0" smtClean="0"/>
              <a:t>&lt;</a:t>
            </a:r>
            <a:r>
              <a:rPr lang="en-US" sz="1200" dirty="0" smtClean="0"/>
              <a:t>133% FPL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/>
              <a:t>Seniors &lt;100% FPL</a:t>
            </a:r>
          </a:p>
        </p:txBody>
      </p:sp>
      <p:sp>
        <p:nvSpPr>
          <p:cNvPr id="27" name="Rectangle 8"/>
          <p:cNvSpPr txBox="1"/>
          <p:nvPr/>
        </p:nvSpPr>
        <p:spPr>
          <a:xfrm>
            <a:off x="1507866" y="3814363"/>
            <a:ext cx="2632159" cy="1408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~185K members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>
                <a:solidFill>
                  <a:srgbClr val="0066CC"/>
                </a:solidFill>
              </a:rPr>
              <a:t>Lawfully present adults </a:t>
            </a:r>
            <a:r>
              <a:rPr lang="en-US" sz="1200" u="sng" dirty="0" smtClean="0">
                <a:solidFill>
                  <a:srgbClr val="0066CC"/>
                </a:solidFill>
              </a:rPr>
              <a:t>&lt;</a:t>
            </a:r>
            <a:r>
              <a:rPr lang="en-US" sz="1200" dirty="0" smtClean="0">
                <a:solidFill>
                  <a:srgbClr val="0066CC"/>
                </a:solidFill>
              </a:rPr>
              <a:t>133% FPL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/>
              <a:t>Individuals not lawfully present who would otherwise qualify for Standard or </a:t>
            </a:r>
            <a:r>
              <a:rPr lang="en-US" sz="1200" dirty="0" err="1" smtClean="0"/>
              <a:t>CarePlus</a:t>
            </a:r>
            <a:r>
              <a:rPr lang="en-US" sz="1200" dirty="0" smtClean="0"/>
              <a:t> but for immigration status </a:t>
            </a:r>
          </a:p>
          <a:p>
            <a:pPr lvl="1">
              <a:spcAft>
                <a:spcPts val="300"/>
              </a:spcAft>
            </a:pPr>
            <a:endParaRPr lang="en-US" sz="1200" dirty="0" smtClean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1497353" y="804739"/>
            <a:ext cx="2088088" cy="2382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497351" y="532023"/>
            <a:ext cx="2278514" cy="33688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Population (today)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116178" y="803536"/>
            <a:ext cx="1791010" cy="1203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4116177" y="532023"/>
            <a:ext cx="2038680" cy="33688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Covered Services 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6266321" y="804739"/>
            <a:ext cx="2297441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266320" y="532023"/>
            <a:ext cx="2297441" cy="33688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Notes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50" name="Rectangle 8"/>
          <p:cNvSpPr txBox="1"/>
          <p:nvPr/>
        </p:nvSpPr>
        <p:spPr>
          <a:xfrm>
            <a:off x="4155051" y="2719543"/>
            <a:ext cx="206315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Same benefits as Standard except does not cover LTSS because population is not disabled </a:t>
            </a:r>
          </a:p>
        </p:txBody>
      </p:sp>
      <p:sp>
        <p:nvSpPr>
          <p:cNvPr id="51" name="Rectangle 8"/>
          <p:cNvSpPr txBox="1"/>
          <p:nvPr/>
        </p:nvSpPr>
        <p:spPr>
          <a:xfrm>
            <a:off x="4116178" y="877704"/>
            <a:ext cx="2063158" cy="1146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Full MassHealth benefit, including medical, dental, behavioral health, long-term services and supports, and non-emergency medical transportation </a:t>
            </a:r>
          </a:p>
        </p:txBody>
      </p:sp>
      <p:sp>
        <p:nvSpPr>
          <p:cNvPr id="52" name="Rectangle 8"/>
          <p:cNvSpPr txBox="1"/>
          <p:nvPr/>
        </p:nvSpPr>
        <p:spPr>
          <a:xfrm>
            <a:off x="4126693" y="3814363"/>
            <a:ext cx="206315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Emergency services only</a:t>
            </a:r>
          </a:p>
        </p:txBody>
      </p:sp>
      <p:sp>
        <p:nvSpPr>
          <p:cNvPr id="53" name="Rectangle 8"/>
          <p:cNvSpPr txBox="1"/>
          <p:nvPr/>
        </p:nvSpPr>
        <p:spPr>
          <a:xfrm>
            <a:off x="6292239" y="877704"/>
            <a:ext cx="239057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Under reform proposal, non-disabled parents/caretakers </a:t>
            </a:r>
            <a:r>
              <a:rPr lang="en-US" sz="1200" u="sng" dirty="0" smtClean="0"/>
              <a:t>&lt;</a:t>
            </a:r>
            <a:r>
              <a:rPr lang="en-US" sz="1200" dirty="0" smtClean="0"/>
              <a:t>100% FPL will move to </a:t>
            </a:r>
            <a:r>
              <a:rPr lang="en-US" sz="1200" dirty="0" err="1" smtClean="0"/>
              <a:t>CarePlus</a:t>
            </a:r>
            <a:r>
              <a:rPr lang="en-US" sz="1200" dirty="0" smtClean="0"/>
              <a:t>, and parents/caretakers 100-133% FPL will move to </a:t>
            </a:r>
            <a:r>
              <a:rPr lang="en-US" sz="1200" dirty="0" err="1" smtClean="0"/>
              <a:t>ConnectorCare</a:t>
            </a:r>
            <a:endParaRPr lang="en-US" sz="1200" dirty="0" smtClean="0"/>
          </a:p>
        </p:txBody>
      </p:sp>
      <p:sp>
        <p:nvSpPr>
          <p:cNvPr id="54" name="Rectangle 8"/>
          <p:cNvSpPr txBox="1"/>
          <p:nvPr/>
        </p:nvSpPr>
        <p:spPr>
          <a:xfrm>
            <a:off x="6292239" y="2719543"/>
            <a:ext cx="229744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Under pending 1115 waiver request, </a:t>
            </a:r>
            <a:r>
              <a:rPr lang="en-US" sz="1200" dirty="0" err="1" smtClean="0"/>
              <a:t>CarePlus</a:t>
            </a:r>
            <a:r>
              <a:rPr lang="en-US" sz="1200" dirty="0" smtClean="0"/>
              <a:t> will not cover non-emergency medical transportation (except for substance use treatment)</a:t>
            </a:r>
          </a:p>
        </p:txBody>
      </p:sp>
      <p:sp>
        <p:nvSpPr>
          <p:cNvPr id="55" name="Rectangle 8"/>
          <p:cNvSpPr txBox="1"/>
          <p:nvPr/>
        </p:nvSpPr>
        <p:spPr>
          <a:xfrm>
            <a:off x="6292239" y="3814363"/>
            <a:ext cx="229744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Lawfully present individuals are also eligible for </a:t>
            </a:r>
            <a:r>
              <a:rPr lang="en-US" sz="1200" dirty="0" err="1" smtClean="0"/>
              <a:t>ConnectorCare</a:t>
            </a:r>
            <a:r>
              <a:rPr lang="en-US" sz="1200" dirty="0" smtClean="0"/>
              <a:t>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65356" y="5233573"/>
            <a:ext cx="1215745" cy="800257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MassHealth Premium Assistance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Rectangle 8"/>
          <p:cNvSpPr txBox="1"/>
          <p:nvPr/>
        </p:nvSpPr>
        <p:spPr>
          <a:xfrm>
            <a:off x="1491796" y="5233573"/>
            <a:ext cx="2478488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~25K members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/>
              <a:t>Members with employer or student health insurance </a:t>
            </a:r>
          </a:p>
          <a:p>
            <a:pPr lvl="1">
              <a:spcAft>
                <a:spcPts val="300"/>
              </a:spcAft>
            </a:pPr>
            <a:r>
              <a:rPr lang="en-US" sz="1200" dirty="0" smtClean="0"/>
              <a:t>MassHealth assists with premiums and cost sharing </a:t>
            </a:r>
          </a:p>
        </p:txBody>
      </p:sp>
      <p:sp>
        <p:nvSpPr>
          <p:cNvPr id="28" name="Rectangle 8"/>
          <p:cNvSpPr txBox="1"/>
          <p:nvPr/>
        </p:nvSpPr>
        <p:spPr>
          <a:xfrm>
            <a:off x="4162459" y="5233573"/>
            <a:ext cx="206315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Commercial/primary insurance benefits + MassHealth “wrap” (e.g., dental services)</a:t>
            </a:r>
          </a:p>
        </p:txBody>
      </p:sp>
      <p:sp>
        <p:nvSpPr>
          <p:cNvPr id="29" name="Rectangle 8"/>
          <p:cNvSpPr txBox="1"/>
          <p:nvPr/>
        </p:nvSpPr>
        <p:spPr>
          <a:xfrm>
            <a:off x="6292239" y="5233573"/>
            <a:ext cx="264883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sz="1200" dirty="0" smtClean="0"/>
              <a:t>Premium assistance is mandatory for adults when cost effective for MassHealth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63403" y="2585136"/>
            <a:ext cx="8428691" cy="6905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60290" y="3735470"/>
            <a:ext cx="8428691" cy="6905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73249" y="5132672"/>
            <a:ext cx="8428691" cy="6905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225617" y="181442"/>
            <a:ext cx="2483100" cy="2443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89611" tIns="44806" rIns="89611" bIns="44806" rtlCol="0">
            <a:spAutoFit/>
          </a:bodyPr>
          <a:lstStyle/>
          <a:p>
            <a:pPr marL="222264"/>
            <a:r>
              <a:rPr lang="en-US" sz="1000" i="1" dirty="0" smtClean="0">
                <a:solidFill>
                  <a:srgbClr val="0066CC"/>
                </a:solidFill>
              </a:rPr>
              <a:t>Coverage changes under proposal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-233250" y="6292563"/>
            <a:ext cx="8825344" cy="398264"/>
          </a:xfrm>
          <a:prstGeom prst="rect">
            <a:avLst/>
          </a:prstGeom>
          <a:noFill/>
        </p:spPr>
        <p:txBody>
          <a:bodyPr wrap="square" lIns="89611" tIns="44806" rIns="89611" bIns="44806" rtlCol="0">
            <a:spAutoFit/>
          </a:bodyPr>
          <a:lstStyle/>
          <a:p>
            <a:pPr marL="222264"/>
            <a:r>
              <a:rPr lang="en-US" sz="1000" i="1" dirty="0" smtClean="0"/>
              <a:t>*Not comprehensive (e.g., does not include Family Assistance for kids up to 300% FPL, CommonHealth for higher income disabled kids and adults)</a:t>
            </a:r>
          </a:p>
          <a:p>
            <a:pPr marL="222264"/>
            <a:r>
              <a:rPr lang="en-US" sz="1000" i="1" dirty="0" smtClean="0"/>
              <a:t>**</a:t>
            </a:r>
            <a:r>
              <a:rPr lang="en-US" sz="1000" i="1" dirty="0"/>
              <a:t>I</a:t>
            </a:r>
            <a:r>
              <a:rPr lang="en-US" sz="1000" i="1" dirty="0" smtClean="0"/>
              <a:t>ncludes individuals with HIV, breast or cervical cancer</a:t>
            </a:r>
          </a:p>
        </p:txBody>
      </p:sp>
    </p:spTree>
    <p:extLst>
      <p:ext uri="{BB962C8B-B14F-4D97-AF65-F5344CB8AC3E}">
        <p14:creationId xmlns:p14="http://schemas.microsoft.com/office/powerpoint/2010/main" val="415867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9032721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888" name="think-cell Slide" r:id="rId46" imgW="6350000" imgH="6350000" progId="TCLayout.ActiveDocument.1">
                  <p:embed/>
                </p:oleObj>
              </mc:Choice>
              <mc:Fallback>
                <p:oleObj name="think-cell Slide" r:id="rId46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sz="1400" dirty="0" err="1" smtClean="0">
              <a:solidFill>
                <a:schemeClr val="tx1"/>
              </a:solidFill>
              <a:latin typeface="Arial"/>
              <a:ea typeface="ＭＳ Ｐゴシック"/>
              <a:sym typeface="Arial"/>
            </a:endParaRPr>
          </a:p>
        </p:txBody>
      </p:sp>
      <p:cxnSp>
        <p:nvCxnSpPr>
          <p:cNvPr id="92" name="Straight Connector 91"/>
          <p:cNvCxnSpPr/>
          <p:nvPr>
            <p:custDataLst>
              <p:tags r:id="rId4"/>
            </p:custDataLst>
          </p:nvPr>
        </p:nvCxnSpPr>
        <p:spPr bwMode="auto">
          <a:xfrm flipV="1">
            <a:off x="3429000" y="2357670"/>
            <a:ext cx="609600" cy="47625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>
            <p:custDataLst>
              <p:tags r:id="rId5"/>
            </p:custDataLst>
          </p:nvPr>
        </p:nvCxnSpPr>
        <p:spPr bwMode="auto">
          <a:xfrm>
            <a:off x="2057400" y="2386245"/>
            <a:ext cx="609600" cy="1905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>
            <p:custDataLst>
              <p:tags r:id="rId6"/>
            </p:custDataLst>
          </p:nvPr>
        </p:nvCxnSpPr>
        <p:spPr bwMode="auto">
          <a:xfrm>
            <a:off x="2057400" y="3453045"/>
            <a:ext cx="609600" cy="7620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>
            <p:custDataLst>
              <p:tags r:id="rId7"/>
            </p:custDataLst>
          </p:nvPr>
        </p:nvCxnSpPr>
        <p:spPr bwMode="auto">
          <a:xfrm>
            <a:off x="3429000" y="2186220"/>
            <a:ext cx="609600" cy="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>
            <p:custDataLst>
              <p:tags r:id="rId8"/>
            </p:custDataLst>
          </p:nvPr>
        </p:nvCxnSpPr>
        <p:spPr bwMode="auto">
          <a:xfrm>
            <a:off x="2057400" y="2900595"/>
            <a:ext cx="609600" cy="66675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/>
          <p:cNvCxnSpPr/>
          <p:nvPr>
            <p:custDataLst>
              <p:tags r:id="rId9"/>
            </p:custDataLst>
          </p:nvPr>
        </p:nvCxnSpPr>
        <p:spPr bwMode="auto">
          <a:xfrm>
            <a:off x="3429000" y="2290995"/>
            <a:ext cx="609600" cy="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>
            <p:custDataLst>
              <p:tags r:id="rId10"/>
            </p:custDataLst>
          </p:nvPr>
        </p:nvCxnSpPr>
        <p:spPr bwMode="auto">
          <a:xfrm>
            <a:off x="2057400" y="2186220"/>
            <a:ext cx="609600" cy="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>
            <p:custDataLst>
              <p:tags r:id="rId11"/>
            </p:custDataLst>
          </p:nvPr>
        </p:nvCxnSpPr>
        <p:spPr bwMode="auto">
          <a:xfrm>
            <a:off x="2057400" y="2290995"/>
            <a:ext cx="609600" cy="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>
            <p:custDataLst>
              <p:tags r:id="rId12"/>
            </p:custDataLst>
          </p:nvPr>
        </p:nvCxnSpPr>
        <p:spPr bwMode="auto">
          <a:xfrm>
            <a:off x="4800600" y="2186220"/>
            <a:ext cx="609600" cy="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>
            <p:custDataLst>
              <p:tags r:id="rId13"/>
            </p:custDataLst>
          </p:nvPr>
        </p:nvCxnSpPr>
        <p:spPr bwMode="auto">
          <a:xfrm>
            <a:off x="3429000" y="3529245"/>
            <a:ext cx="609600" cy="161925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>
            <p:custDataLst>
              <p:tags r:id="rId14"/>
            </p:custDataLst>
          </p:nvPr>
        </p:nvCxnSpPr>
        <p:spPr bwMode="auto">
          <a:xfrm>
            <a:off x="4800600" y="3129195"/>
            <a:ext cx="609600" cy="28575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>
            <p:custDataLst>
              <p:tags r:id="rId15"/>
            </p:custDataLst>
          </p:nvPr>
        </p:nvCxnSpPr>
        <p:spPr bwMode="auto">
          <a:xfrm>
            <a:off x="4800600" y="3691170"/>
            <a:ext cx="609600" cy="3810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>
            <p:custDataLst>
              <p:tags r:id="rId16"/>
            </p:custDataLst>
          </p:nvPr>
        </p:nvCxnSpPr>
        <p:spPr bwMode="auto">
          <a:xfrm>
            <a:off x="3429000" y="2967270"/>
            <a:ext cx="609600" cy="161925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>
            <p:custDataLst>
              <p:tags r:id="rId17"/>
            </p:custDataLst>
          </p:nvPr>
        </p:nvCxnSpPr>
        <p:spPr bwMode="auto">
          <a:xfrm>
            <a:off x="4800600" y="2290995"/>
            <a:ext cx="609600" cy="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>
            <p:custDataLst>
              <p:tags r:id="rId18"/>
            </p:custDataLst>
          </p:nvPr>
        </p:nvCxnSpPr>
        <p:spPr bwMode="auto">
          <a:xfrm>
            <a:off x="4800600" y="2357670"/>
            <a:ext cx="609600" cy="1905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4" name="Object 103"/>
          <p:cNvGraphicFramePr>
            <a:graphicFrameLocks/>
          </p:cNvGraphicFramePr>
          <p:nvPr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2461966335"/>
              </p:ext>
            </p:extLst>
          </p:nvPr>
        </p:nvGraphicFramePr>
        <p:xfrm>
          <a:off x="876300" y="2062395"/>
          <a:ext cx="5696023" cy="3867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889" name="Chart" r:id="rId48" imgW="5696023" imgH="3867210" progId="MSGraph.Chart.8">
                  <p:embed followColorScheme="full"/>
                </p:oleObj>
              </mc:Choice>
              <mc:Fallback>
                <p:oleObj name="Chart" r:id="rId48" imgW="5696023" imgH="386721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062395"/>
                        <a:ext cx="5696023" cy="38672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Rectangle 76"/>
          <p:cNvSpPr>
            <a:spLocks noGrp="1" noChangeArrowheads="1"/>
          </p:cNvSpPr>
          <p:nvPr>
            <p:custDataLst>
              <p:tags r:id="rId20"/>
            </p:custDataLst>
          </p:nvPr>
        </p:nvSpPr>
        <p:spPr bwMode="gray">
          <a:xfrm>
            <a:off x="5588000" y="2660883"/>
            <a:ext cx="406400" cy="2127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3FEF594E-391C-48A9-ABDC-CBFB98CDEE2C}" type="datetime'2''''''''''1''''''''%'''''''''''''''''''''''''''">
              <a:rPr lang="en-US" altLang="en-US" sz="1400" b="1">
                <a:sym typeface="+mn-lt"/>
              </a:rPr>
              <a:pPr algn="ctr"/>
              <a:t>21%</a:t>
            </a:fld>
            <a:endParaRPr lang="en-US" sz="1400" b="1" noProof="0" dirty="0" smtClean="0">
              <a:sym typeface="+mn-lt"/>
            </a:endParaRPr>
          </a:p>
        </p:txBody>
      </p:sp>
      <p:sp>
        <p:nvSpPr>
          <p:cNvPr id="194" name="Rectangle 193"/>
          <p:cNvSpPr>
            <a:spLocks noGrp="1" noChangeArrowheads="1"/>
          </p:cNvSpPr>
          <p:nvPr>
            <p:custDataLst>
              <p:tags r:id="rId21"/>
            </p:custDataLst>
          </p:nvPr>
        </p:nvSpPr>
        <p:spPr bwMode="gray">
          <a:xfrm>
            <a:off x="5492750" y="2257658"/>
            <a:ext cx="217488" cy="152400"/>
          </a:xfrm>
          <a:prstGeom prst="rect">
            <a:avLst/>
          </a:prstGeom>
          <a:solidFill>
            <a:srgbClr val="C3CFE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463" tIns="0" rIns="17463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FEAB7D81-5E6D-4886-B8B7-021DED047D4F}" type="datetime'''''2''''''''%'''''''''''''''''''">
              <a:rPr lang="en-US" altLang="en-US" sz="1000">
                <a:sym typeface="+mn-lt"/>
              </a:rPr>
              <a:pPr algn="ctr"/>
              <a:t>2%</a:t>
            </a:fld>
            <a:endParaRPr lang="en-US" sz="1000" noProof="0" dirty="0" smtClean="0">
              <a:sym typeface="+mn-lt"/>
            </a:endParaRPr>
          </a:p>
        </p:txBody>
      </p:sp>
      <p:sp>
        <p:nvSpPr>
          <p:cNvPr id="126" name="Rectangle 125"/>
          <p:cNvSpPr>
            <a:spLocks noGrp="1" noChangeArrowheads="1"/>
          </p:cNvSpPr>
          <p:nvPr>
            <p:custDataLst>
              <p:tags r:id="rId22"/>
            </p:custDataLst>
          </p:nvPr>
        </p:nvSpPr>
        <p:spPr bwMode="gray">
          <a:xfrm>
            <a:off x="5873750" y="2162408"/>
            <a:ext cx="217488" cy="152400"/>
          </a:xfrm>
          <a:prstGeom prst="rect">
            <a:avLst/>
          </a:prstGeom>
          <a:solidFill>
            <a:srgbClr val="DFE5E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463" tIns="0" rIns="17463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76045F1F-CE9B-41C4-82CB-321B0B093EA5}" type="datetime'''''''''''''''''''''''''''''3%'''''''''''''''''''''''''''''''">
              <a:rPr lang="en-US" altLang="en-US" sz="1000">
                <a:sym typeface="+mn-lt"/>
              </a:rPr>
              <a:pPr algn="ctr"/>
              <a:t>3%</a:t>
            </a:fld>
            <a:endParaRPr lang="en-US" sz="1000" noProof="0" dirty="0" smtClean="0">
              <a:sym typeface="+mn-lt"/>
            </a:endParaRPr>
          </a:p>
        </p:txBody>
      </p:sp>
      <p:sp>
        <p:nvSpPr>
          <p:cNvPr id="113" name="Rectangle 112"/>
          <p:cNvSpPr>
            <a:spLocks noGrp="1" noChangeArrowheads="1"/>
          </p:cNvSpPr>
          <p:nvPr>
            <p:custDataLst>
              <p:tags r:id="rId23"/>
            </p:custDataLst>
          </p:nvPr>
        </p:nvSpPr>
        <p:spPr bwMode="auto">
          <a:xfrm>
            <a:off x="4127500" y="5937483"/>
            <a:ext cx="5842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0AC91A68-1312-4E20-AF17-638BBA642CD9}" type="datetime'''S''''''''''e''''p''''''''''-''''''''''1''''5'''''''''">
              <a:rPr lang="en-US" altLang="en-US" sz="1400"/>
              <a:pPr algn="ctr"/>
              <a:t>Sep-15</a:t>
            </a:fld>
            <a:endParaRPr lang="en-US" sz="1400" noProof="0" dirty="0" smtClean="0">
              <a:sym typeface="+mn-lt"/>
            </a:endParaRPr>
          </a:p>
        </p:txBody>
      </p:sp>
      <p:sp>
        <p:nvSpPr>
          <p:cNvPr id="107" name="Rectangle 106"/>
          <p:cNvSpPr>
            <a:spLocks noGrp="1" noChangeArrowheads="1"/>
          </p:cNvSpPr>
          <p:nvPr>
            <p:custDataLst>
              <p:tags r:id="rId24"/>
            </p:custDataLst>
          </p:nvPr>
        </p:nvSpPr>
        <p:spPr bwMode="gray">
          <a:xfrm>
            <a:off x="4271963" y="1948095"/>
            <a:ext cx="2968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spcCol="0" anchor="b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A441A611-BC69-4D61-9EE7-C4964A669655}" type="datetime'''''''''''''6''''''.''''''''''''''''''''''''8'''''''">
              <a:rPr lang="en-US" altLang="en-US" sz="1400"/>
              <a:pPr algn="ctr"/>
              <a:t>6.8</a:t>
            </a:fld>
            <a:endParaRPr lang="en-US" sz="1400" noProof="0" dirty="0" smtClean="0">
              <a:sym typeface="+mn-lt"/>
            </a:endParaRPr>
          </a:p>
        </p:txBody>
      </p:sp>
      <p:sp>
        <p:nvSpPr>
          <p:cNvPr id="116" name="Rectangle 115"/>
          <p:cNvSpPr>
            <a:spLocks noGrp="1" noChangeArrowheads="1"/>
          </p:cNvSpPr>
          <p:nvPr>
            <p:custDataLst>
              <p:tags r:id="rId25"/>
            </p:custDataLst>
          </p:nvPr>
        </p:nvSpPr>
        <p:spPr bwMode="auto">
          <a:xfrm>
            <a:off x="1390650" y="5937483"/>
            <a:ext cx="5715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FEFE6595-2E48-4D53-9ED2-90AD7CC6C511}" type="datetime'''''''''''''''''''''''S''''ep-''''''''1''''''''''''''''''1'''">
              <a:rPr lang="en-US" altLang="en-US" sz="1400"/>
              <a:pPr algn="ctr"/>
              <a:t>Sep-11</a:t>
            </a:fld>
            <a:endParaRPr lang="en-US" sz="1400" noProof="0" dirty="0" smtClean="0">
              <a:sym typeface="+mn-lt"/>
            </a:endParaRPr>
          </a:p>
        </p:txBody>
      </p:sp>
      <p:sp>
        <p:nvSpPr>
          <p:cNvPr id="115" name="Rectangle 114"/>
          <p:cNvSpPr>
            <a:spLocks noGrp="1" noChangeArrowheads="1"/>
          </p:cNvSpPr>
          <p:nvPr>
            <p:custDataLst>
              <p:tags r:id="rId26"/>
            </p:custDataLst>
          </p:nvPr>
        </p:nvSpPr>
        <p:spPr bwMode="gray">
          <a:xfrm>
            <a:off x="1528763" y="1948095"/>
            <a:ext cx="2968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spcCol="0" anchor="b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36B541BE-DAC1-4EB0-8713-538C1064629D}" type="datetime'6''''''''''''''''''''''''.''''''''''''''''''''''''7'">
              <a:rPr lang="en-US" altLang="en-US" sz="1400"/>
              <a:pPr algn="ctr"/>
              <a:t>6.7</a:t>
            </a:fld>
            <a:endParaRPr lang="en-US" sz="1400" noProof="0" dirty="0" smtClean="0">
              <a:sym typeface="+mn-lt"/>
            </a:endParaRPr>
          </a:p>
        </p:txBody>
      </p:sp>
      <p:sp>
        <p:nvSpPr>
          <p:cNvPr id="74" name="Rectangle 73"/>
          <p:cNvSpPr>
            <a:spLocks noGrp="1" noChangeArrowheads="1"/>
          </p:cNvSpPr>
          <p:nvPr>
            <p:custDataLst>
              <p:tags r:id="rId27"/>
            </p:custDataLst>
          </p:nvPr>
        </p:nvSpPr>
        <p:spPr bwMode="gray">
          <a:xfrm>
            <a:off x="1473200" y="2537058"/>
            <a:ext cx="406400" cy="2127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32C340CA-7B63-417F-8C0F-08BBBA99C6D9}" type="datetime'''''''''''''''1''''''4%'''''''''''''">
              <a:rPr lang="en-US" altLang="en-US" sz="1400" b="1">
                <a:sym typeface="+mn-lt"/>
              </a:rPr>
              <a:pPr algn="ctr"/>
              <a:t>14%</a:t>
            </a:fld>
            <a:endParaRPr lang="en-US" sz="1400" b="1" noProof="0" dirty="0" smtClean="0">
              <a:sym typeface="+mn-lt"/>
            </a:endParaRPr>
          </a:p>
        </p:txBody>
      </p:sp>
      <p:sp>
        <p:nvSpPr>
          <p:cNvPr id="65" name="Rectangle 64"/>
          <p:cNvSpPr>
            <a:spLocks noGrp="1" noChangeArrowheads="1"/>
          </p:cNvSpPr>
          <p:nvPr>
            <p:custDataLst>
              <p:tags r:id="rId28"/>
            </p:custDataLst>
          </p:nvPr>
        </p:nvSpPr>
        <p:spPr bwMode="gray">
          <a:xfrm>
            <a:off x="1377950" y="2262420"/>
            <a:ext cx="217488" cy="152400"/>
          </a:xfrm>
          <a:prstGeom prst="rect">
            <a:avLst/>
          </a:prstGeom>
          <a:solidFill>
            <a:srgbClr val="C3CFE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463" tIns="0" rIns="17463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6BC9CD94-3256-4BA7-BA78-4B9DF535D1B0}" type="datetime'''''''''''3''''''%'''''''''''''''''''''''''''''''''''''''''''">
              <a:rPr lang="en-US" altLang="en-US" sz="1000">
                <a:sym typeface="+mn-lt"/>
              </a:rPr>
              <a:pPr algn="ctr"/>
              <a:t>3%</a:t>
            </a:fld>
            <a:endParaRPr lang="en-US" sz="1000" noProof="0" dirty="0" smtClean="0">
              <a:sym typeface="+mn-lt"/>
            </a:endParaRPr>
          </a:p>
        </p:txBody>
      </p:sp>
      <p:sp>
        <p:nvSpPr>
          <p:cNvPr id="63" name="Rectangle 62"/>
          <p:cNvSpPr>
            <a:spLocks noGrp="1" noChangeArrowheads="1"/>
          </p:cNvSpPr>
          <p:nvPr>
            <p:custDataLst>
              <p:tags r:id="rId29"/>
            </p:custDataLst>
          </p:nvPr>
        </p:nvSpPr>
        <p:spPr bwMode="gray">
          <a:xfrm>
            <a:off x="1758950" y="2162408"/>
            <a:ext cx="217488" cy="152400"/>
          </a:xfrm>
          <a:prstGeom prst="rect">
            <a:avLst/>
          </a:prstGeom>
          <a:solidFill>
            <a:srgbClr val="DFE5E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463" tIns="0" rIns="17463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7C691E2A-92C7-4AFE-92FA-124B8B8E3776}" type="datetime'''''''3''''%'''''''''''''''''''''''''''''''''">
              <a:rPr lang="en-US" altLang="en-US" sz="1000">
                <a:sym typeface="+mn-lt"/>
              </a:rPr>
              <a:pPr algn="ctr"/>
              <a:t>3%</a:t>
            </a:fld>
            <a:endParaRPr lang="en-US" sz="1000" noProof="0" dirty="0" smtClean="0">
              <a:sym typeface="+mn-lt"/>
            </a:endParaRPr>
          </a:p>
        </p:txBody>
      </p:sp>
      <p:sp>
        <p:nvSpPr>
          <p:cNvPr id="120" name="Rectangle 119"/>
          <p:cNvSpPr>
            <a:spLocks noGrp="1" noChangeArrowheads="1"/>
          </p:cNvSpPr>
          <p:nvPr>
            <p:custDataLst>
              <p:tags r:id="rId30"/>
            </p:custDataLst>
          </p:nvPr>
        </p:nvSpPr>
        <p:spPr bwMode="gray">
          <a:xfrm>
            <a:off x="2749550" y="2271945"/>
            <a:ext cx="217488" cy="152400"/>
          </a:xfrm>
          <a:prstGeom prst="rect">
            <a:avLst/>
          </a:prstGeom>
          <a:solidFill>
            <a:srgbClr val="C3CFE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463" tIns="0" rIns="17463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A299B893-02B7-45BF-97E8-AF8D98E202FA}" type="datetime'''''''''''''''''''''''''''''''''''''''''3''''%'''''''''''''''">
              <a:rPr lang="en-US" altLang="en-US" sz="1000"/>
              <a:pPr algn="ctr"/>
              <a:t>3%</a:t>
            </a:fld>
            <a:endParaRPr lang="en-US" sz="1000" noProof="0" dirty="0" smtClean="0">
              <a:sym typeface="+mn-lt"/>
            </a:endParaRPr>
          </a:p>
        </p:txBody>
      </p:sp>
      <p:sp>
        <p:nvSpPr>
          <p:cNvPr id="75" name="Rectangle 74"/>
          <p:cNvSpPr>
            <a:spLocks noGrp="1" noChangeArrowheads="1"/>
          </p:cNvSpPr>
          <p:nvPr>
            <p:custDataLst>
              <p:tags r:id="rId31"/>
            </p:custDataLst>
          </p:nvPr>
        </p:nvSpPr>
        <p:spPr bwMode="gray">
          <a:xfrm>
            <a:off x="2844800" y="2579920"/>
            <a:ext cx="406400" cy="2127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8F5155B8-3570-45DB-959E-9337A82AFCCF}" type="datetime'''''''15''''''''''''%'''''''''''''''''''''''">
              <a:rPr lang="en-US" altLang="en-US" sz="1400" b="1">
                <a:sym typeface="+mn-lt"/>
              </a:rPr>
              <a:pPr algn="ctr"/>
              <a:t>15%</a:t>
            </a:fld>
            <a:endParaRPr lang="en-US" sz="1400" b="1" noProof="0" dirty="0" smtClean="0">
              <a:sym typeface="+mn-lt"/>
            </a:endParaRPr>
          </a:p>
        </p:txBody>
      </p:sp>
      <p:sp>
        <p:nvSpPr>
          <p:cNvPr id="119" name="Rectangle 118"/>
          <p:cNvSpPr>
            <a:spLocks noGrp="1" noChangeArrowheads="1"/>
          </p:cNvSpPr>
          <p:nvPr>
            <p:custDataLst>
              <p:tags r:id="rId32"/>
            </p:custDataLst>
          </p:nvPr>
        </p:nvSpPr>
        <p:spPr bwMode="gray">
          <a:xfrm>
            <a:off x="2900363" y="1948095"/>
            <a:ext cx="2968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spcCol="0" anchor="b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1E589761-FECB-491D-BC59-361BB2B441BF}" type="datetime'''''''''''''''''''''''''''''6''''''''''''''''''''.''''''''7'">
              <a:rPr lang="en-US" altLang="en-US" sz="1400"/>
              <a:pPr algn="ctr"/>
              <a:t>6.7</a:t>
            </a:fld>
            <a:endParaRPr lang="en-US" sz="1400" noProof="0" dirty="0" smtClean="0">
              <a:sym typeface="+mn-lt"/>
            </a:endParaRPr>
          </a:p>
        </p:txBody>
      </p:sp>
      <p:sp>
        <p:nvSpPr>
          <p:cNvPr id="121" name="Rectangle 120"/>
          <p:cNvSpPr>
            <a:spLocks noGrp="1" noChangeArrowheads="1"/>
          </p:cNvSpPr>
          <p:nvPr>
            <p:custDataLst>
              <p:tags r:id="rId33"/>
            </p:custDataLst>
          </p:nvPr>
        </p:nvSpPr>
        <p:spPr bwMode="auto">
          <a:xfrm>
            <a:off x="2755900" y="5937483"/>
            <a:ext cx="5842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73D119A0-821F-4A44-9EDB-9857794EDAD9}" type="datetime'S''''''''''''''''''''''''''''''''''e''''p''''''''-1''3'''''">
              <a:rPr lang="en-US" altLang="en-US" sz="1400"/>
              <a:pPr algn="ctr"/>
              <a:t>Sep-13</a:t>
            </a:fld>
            <a:endParaRPr lang="en-US" sz="1400" noProof="0" dirty="0" smtClean="0">
              <a:sym typeface="+mn-lt"/>
            </a:endParaRPr>
          </a:p>
        </p:txBody>
      </p:sp>
      <p:sp>
        <p:nvSpPr>
          <p:cNvPr id="125" name="Rectangle 124"/>
          <p:cNvSpPr>
            <a:spLocks noGrp="1" noChangeArrowheads="1"/>
          </p:cNvSpPr>
          <p:nvPr>
            <p:custDataLst>
              <p:tags r:id="rId34"/>
            </p:custDataLst>
          </p:nvPr>
        </p:nvSpPr>
        <p:spPr bwMode="gray">
          <a:xfrm>
            <a:off x="4502150" y="2162408"/>
            <a:ext cx="217488" cy="152400"/>
          </a:xfrm>
          <a:prstGeom prst="rect">
            <a:avLst/>
          </a:prstGeom>
          <a:solidFill>
            <a:srgbClr val="DFE5E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463" tIns="0" rIns="17463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4122163F-D695-4E25-AB9B-AFD8C64FCB1F}" type="datetime'''''''''''''''''3''''''''%'''''''''''''''''''''">
              <a:rPr lang="en-US" altLang="en-US" sz="1000">
                <a:sym typeface="+mn-lt"/>
              </a:rPr>
              <a:pPr algn="ctr"/>
              <a:t>3%</a:t>
            </a:fld>
            <a:endParaRPr lang="en-US" sz="1000" noProof="0" dirty="0" smtClean="0">
              <a:sym typeface="+mn-lt"/>
            </a:endParaRPr>
          </a:p>
        </p:txBody>
      </p:sp>
      <p:sp>
        <p:nvSpPr>
          <p:cNvPr id="122" name="Rectangle 121"/>
          <p:cNvSpPr>
            <a:spLocks noGrp="1" noChangeArrowheads="1"/>
          </p:cNvSpPr>
          <p:nvPr>
            <p:custDataLst>
              <p:tags r:id="rId35"/>
            </p:custDataLst>
          </p:nvPr>
        </p:nvSpPr>
        <p:spPr bwMode="gray">
          <a:xfrm>
            <a:off x="4121150" y="2248133"/>
            <a:ext cx="217488" cy="152400"/>
          </a:xfrm>
          <a:prstGeom prst="rect">
            <a:avLst/>
          </a:prstGeom>
          <a:solidFill>
            <a:srgbClr val="C3CFE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463" tIns="0" rIns="17463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1034AC78-B516-4004-89E9-8548A5C5AD46}" type="datetime'''''''''''2''''''''''''''''''''''''''''''''''''''''''''%'''''">
              <a:rPr lang="en-US" altLang="en-US" sz="1000"/>
              <a:pPr algn="ctr"/>
              <a:t>2%</a:t>
            </a:fld>
            <a:endParaRPr lang="en-US" sz="1000" noProof="0" dirty="0" smtClean="0">
              <a:sym typeface="+mn-lt"/>
            </a:endParaRPr>
          </a:p>
        </p:txBody>
      </p:sp>
      <p:sp>
        <p:nvSpPr>
          <p:cNvPr id="76" name="Rectangle 75"/>
          <p:cNvSpPr>
            <a:spLocks noGrp="1" noChangeArrowheads="1"/>
          </p:cNvSpPr>
          <p:nvPr>
            <p:custDataLst>
              <p:tags r:id="rId36"/>
            </p:custDataLst>
          </p:nvPr>
        </p:nvSpPr>
        <p:spPr bwMode="gray">
          <a:xfrm>
            <a:off x="4216400" y="2637070"/>
            <a:ext cx="406400" cy="2127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9A5D3C2F-CC37-44F3-88D0-2641AD9100D7}" type="datetime'''''''''''''''''2''''''''''''''''''1''''''''''''%'''''''''''''">
              <a:rPr lang="en-US" altLang="en-US" sz="1400" b="1">
                <a:sym typeface="+mn-lt"/>
              </a:rPr>
              <a:pPr algn="ctr"/>
              <a:t>21%</a:t>
            </a:fld>
            <a:endParaRPr lang="en-US" sz="1400" b="1" noProof="0" dirty="0" smtClean="0">
              <a:sym typeface="+mn-lt"/>
            </a:endParaRPr>
          </a:p>
        </p:txBody>
      </p:sp>
      <p:sp>
        <p:nvSpPr>
          <p:cNvPr id="109" name="Rectangle 108"/>
          <p:cNvSpPr>
            <a:spLocks noGrp="1" noChangeArrowheads="1"/>
          </p:cNvSpPr>
          <p:nvPr>
            <p:custDataLst>
              <p:tags r:id="rId37"/>
            </p:custDataLst>
          </p:nvPr>
        </p:nvSpPr>
        <p:spPr bwMode="auto">
          <a:xfrm>
            <a:off x="134938" y="4537308"/>
            <a:ext cx="10175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822C8013-6DD1-4303-B30A-C2AD7D4C070F}" type="datetime'C''''''o''''m''''''m''''''e''''r''''''c''''''i''''''''a''l'">
              <a:rPr lang="en-US" altLang="en-US" sz="1400" b="1">
                <a:sym typeface="+mn-lt"/>
              </a:rPr>
              <a:pPr algn="r"/>
              <a:t>Commercial</a:t>
            </a:fld>
            <a:endParaRPr lang="en-US" sz="1400" b="1" noProof="0" dirty="0" smtClean="0">
              <a:sym typeface="+mn-lt"/>
            </a:endParaRPr>
          </a:p>
        </p:txBody>
      </p:sp>
      <p:sp>
        <p:nvSpPr>
          <p:cNvPr id="110" name="Rectangle 109"/>
          <p:cNvSpPr>
            <a:spLocks noGrp="1" noChangeArrowheads="1"/>
          </p:cNvSpPr>
          <p:nvPr>
            <p:custDataLst>
              <p:tags r:id="rId38"/>
            </p:custDataLst>
          </p:nvPr>
        </p:nvSpPr>
        <p:spPr bwMode="auto">
          <a:xfrm>
            <a:off x="423863" y="3070458"/>
            <a:ext cx="7286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EEEDE6CF-5103-4059-A85B-2E1AEC603610}" type="datetime'''''''''M''''e''''d''''''i''''''''''''''''''ca''''r''''''e'''">
              <a:rPr lang="en-US" altLang="en-US" sz="1400">
                <a:sym typeface="+mn-lt"/>
              </a:rPr>
              <a:pPr algn="r"/>
              <a:t>Medicare</a:t>
            </a:fld>
            <a:endParaRPr lang="en-US" sz="1400" noProof="0" dirty="0" smtClean="0">
              <a:sym typeface="+mn-lt"/>
            </a:endParaRPr>
          </a:p>
        </p:txBody>
      </p:sp>
      <p:sp>
        <p:nvSpPr>
          <p:cNvPr id="114" name="Rectangle 113"/>
          <p:cNvSpPr>
            <a:spLocks noGrp="1" noChangeArrowheads="1"/>
          </p:cNvSpPr>
          <p:nvPr>
            <p:custDataLst>
              <p:tags r:id="rId39"/>
            </p:custDataLst>
          </p:nvPr>
        </p:nvSpPr>
        <p:spPr bwMode="auto">
          <a:xfrm>
            <a:off x="168275" y="2537058"/>
            <a:ext cx="9842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9F716957-9EE4-43EC-8B87-693EE303D5FC}" type="datetime'Ma''''''ss''''''''''H''''''''''''''e''''a''''l''''th'''''">
              <a:rPr lang="en-US" altLang="en-US" sz="1400" b="1">
                <a:sym typeface="+mn-lt"/>
              </a:rPr>
              <a:pPr algn="r"/>
              <a:t>MassHealth</a:t>
            </a:fld>
            <a:endParaRPr lang="en-US" sz="1400" b="1" noProof="0" dirty="0" smtClean="0">
              <a:sym typeface="+mn-lt"/>
            </a:endParaRPr>
          </a:p>
        </p:txBody>
      </p:sp>
      <p:sp>
        <p:nvSpPr>
          <p:cNvPr id="108" name="Rectangle 107"/>
          <p:cNvSpPr>
            <a:spLocks noGrp="1" noChangeArrowheads="1"/>
          </p:cNvSpPr>
          <p:nvPr>
            <p:custDataLst>
              <p:tags r:id="rId40"/>
            </p:custDataLst>
          </p:nvPr>
        </p:nvSpPr>
        <p:spPr bwMode="auto">
          <a:xfrm>
            <a:off x="334963" y="2232258"/>
            <a:ext cx="8175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C1475179-32C4-4DF5-AD6D-FB8BB7B3B3F9}" type="datetime'C''on''''''''''''''''n''e''''''''''''''''''''''c''''t''or'''">
              <a:rPr lang="en-US" altLang="en-US" sz="1400">
                <a:sym typeface="+mn-lt"/>
              </a:rPr>
              <a:pPr algn="r"/>
              <a:t>Connector</a:t>
            </a:fld>
            <a:endParaRPr lang="en-US" sz="1400" noProof="0" dirty="0" smtClean="0">
              <a:sym typeface="+mn-lt"/>
            </a:endParaRPr>
          </a:p>
        </p:txBody>
      </p:sp>
      <p:sp>
        <p:nvSpPr>
          <p:cNvPr id="117" name="Rectangle 116"/>
          <p:cNvSpPr>
            <a:spLocks noGrp="1" noChangeArrowheads="1"/>
          </p:cNvSpPr>
          <p:nvPr>
            <p:custDataLst>
              <p:tags r:id="rId41"/>
            </p:custDataLst>
          </p:nvPr>
        </p:nvSpPr>
        <p:spPr bwMode="auto">
          <a:xfrm>
            <a:off x="5505450" y="5937483"/>
            <a:ext cx="573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en-US" altLang="en-US" sz="1400" smtClean="0"/>
              <a:t>Mar-16</a:t>
            </a:r>
            <a:endParaRPr lang="en-US" sz="1400" noProof="0" dirty="0" smtClean="0">
              <a:sym typeface="+mn-lt"/>
            </a:endParaRPr>
          </a:p>
        </p:txBody>
      </p:sp>
      <p:sp>
        <p:nvSpPr>
          <p:cNvPr id="118" name="Rectangle 117"/>
          <p:cNvSpPr>
            <a:spLocks noGrp="1" noChangeArrowheads="1"/>
          </p:cNvSpPr>
          <p:nvPr>
            <p:custDataLst>
              <p:tags r:id="rId42"/>
            </p:custDataLst>
          </p:nvPr>
        </p:nvSpPr>
        <p:spPr bwMode="gray">
          <a:xfrm>
            <a:off x="5643563" y="1948095"/>
            <a:ext cx="2968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spcCol="0" anchor="b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5C01CFD8-DE8F-4DE9-BE0B-C4A5C2A41002}" type="datetime'''''''''''''''''''''''''''''''6''''.''''''''''''''''''''8'''">
              <a:rPr lang="en-US" altLang="en-US" sz="1400"/>
              <a:pPr algn="ctr"/>
              <a:t>6.8</a:t>
            </a:fld>
            <a:endParaRPr lang="en-US" sz="1400" noProof="0" dirty="0" smtClean="0">
              <a:sym typeface="+mn-lt"/>
            </a:endParaRPr>
          </a:p>
        </p:txBody>
      </p:sp>
      <p:sp>
        <p:nvSpPr>
          <p:cNvPr id="124" name="Rectangle 123"/>
          <p:cNvSpPr>
            <a:spLocks noGrp="1" noChangeArrowheads="1"/>
          </p:cNvSpPr>
          <p:nvPr>
            <p:custDataLst>
              <p:tags r:id="rId43"/>
            </p:custDataLst>
          </p:nvPr>
        </p:nvSpPr>
        <p:spPr bwMode="gray">
          <a:xfrm>
            <a:off x="3130550" y="2162408"/>
            <a:ext cx="217488" cy="152400"/>
          </a:xfrm>
          <a:prstGeom prst="rect">
            <a:avLst/>
          </a:prstGeom>
          <a:solidFill>
            <a:srgbClr val="DFE5E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463" tIns="0" rIns="17463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241635A4-2C70-4EAF-B440-95CB2EAC7A23}" type="datetime'''''3''''''''''''''''''''''''%'''''''''">
              <a:rPr lang="en-US" altLang="en-US" sz="1000">
                <a:sym typeface="+mn-lt"/>
              </a:rPr>
              <a:pPr algn="ctr"/>
              <a:t>3%</a:t>
            </a:fld>
            <a:endParaRPr lang="en-US" sz="1000" noProof="0" dirty="0" smtClean="0">
              <a:sym typeface="+mn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17885" y="1136087"/>
            <a:ext cx="4308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MA population by </a:t>
            </a:r>
            <a:r>
              <a:rPr lang="en-US" sz="1400" b="1" u="sng" dirty="0" smtClean="0"/>
              <a:t>primary</a:t>
            </a:r>
            <a:r>
              <a:rPr lang="en-US" sz="1400" b="1" dirty="0" smtClean="0"/>
              <a:t> health </a:t>
            </a:r>
            <a:r>
              <a:rPr lang="en-US" sz="1400" b="1" smtClean="0"/>
              <a:t>coverage type</a:t>
            </a:r>
            <a:endParaRPr lang="en-US" sz="1400" b="1" dirty="0" smtClean="0"/>
          </a:p>
          <a:p>
            <a:r>
              <a:rPr lang="en-US" sz="1400" dirty="0" smtClean="0"/>
              <a:t>Million residents 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217885" y="1756338"/>
            <a:ext cx="584895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8"/>
          <p:cNvSpPr txBox="1"/>
          <p:nvPr/>
        </p:nvSpPr>
        <p:spPr>
          <a:xfrm>
            <a:off x="134938" y="6380386"/>
            <a:ext cx="76501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87" lvl="1" indent="0">
              <a:spcAft>
                <a:spcPts val="0"/>
              </a:spcAft>
              <a:buNone/>
            </a:pPr>
            <a:endParaRPr lang="en-US" sz="900" dirty="0" smtClean="0"/>
          </a:p>
          <a:p>
            <a:pPr marL="1587" lvl="1" indent="0">
              <a:spcAft>
                <a:spcPts val="0"/>
              </a:spcAft>
              <a:buNone/>
            </a:pPr>
            <a:r>
              <a:rPr lang="en-US" sz="900" dirty="0" smtClean="0"/>
              <a:t>Source: CHIA</a:t>
            </a:r>
            <a:endParaRPr lang="en-US" sz="900" dirty="0"/>
          </a:p>
        </p:txBody>
      </p:sp>
      <p:sp>
        <p:nvSpPr>
          <p:cNvPr id="140" name="TextBox 139"/>
          <p:cNvSpPr txBox="1"/>
          <p:nvPr/>
        </p:nvSpPr>
        <p:spPr>
          <a:xfrm>
            <a:off x="6471110" y="1136086"/>
            <a:ext cx="2233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Change </a:t>
            </a:r>
          </a:p>
          <a:p>
            <a:r>
              <a:rPr lang="en-US" sz="1400" b="1" dirty="0" smtClean="0"/>
              <a:t>2011-2015</a:t>
            </a:r>
            <a:endParaRPr lang="en-US" sz="1400" dirty="0" smtClean="0"/>
          </a:p>
        </p:txBody>
      </p:sp>
      <p:cxnSp>
        <p:nvCxnSpPr>
          <p:cNvPr id="144" name="Straight Connector 143"/>
          <p:cNvCxnSpPr/>
          <p:nvPr/>
        </p:nvCxnSpPr>
        <p:spPr>
          <a:xfrm>
            <a:off x="6471110" y="1756338"/>
            <a:ext cx="9984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6530485" y="4644313"/>
            <a:ext cx="9984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-</a:t>
            </a:r>
            <a:r>
              <a:rPr lang="en-US" sz="1400" b="1" dirty="0" smtClean="0"/>
              <a:t>454k</a:t>
            </a:r>
            <a:endParaRPr lang="en-US" sz="1400" dirty="0" smtClean="0"/>
          </a:p>
        </p:txBody>
      </p:sp>
      <p:sp>
        <p:nvSpPr>
          <p:cNvPr id="193" name="TextBox 192"/>
          <p:cNvSpPr txBox="1"/>
          <p:nvPr/>
        </p:nvSpPr>
        <p:spPr>
          <a:xfrm>
            <a:off x="6530485" y="2637070"/>
            <a:ext cx="9984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+523k</a:t>
            </a:r>
            <a:endParaRPr lang="en-US" sz="1400" dirty="0" smtClean="0"/>
          </a:p>
        </p:txBody>
      </p:sp>
      <p:sp>
        <p:nvSpPr>
          <p:cNvPr id="67" name="TextBox 66"/>
          <p:cNvSpPr txBox="1"/>
          <p:nvPr/>
        </p:nvSpPr>
        <p:spPr>
          <a:xfrm>
            <a:off x="217884" y="1918916"/>
            <a:ext cx="11140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Uninsured 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152525" y="2072804"/>
            <a:ext cx="179388" cy="11341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ular Callout 2"/>
          <p:cNvSpPr/>
          <p:nvPr/>
        </p:nvSpPr>
        <p:spPr>
          <a:xfrm>
            <a:off x="7469548" y="2294933"/>
            <a:ext cx="1388701" cy="1144639"/>
          </a:xfrm>
          <a:prstGeom prst="wedgeRectCallout">
            <a:avLst>
              <a:gd name="adj1" fmla="val -54653"/>
              <a:gd name="adj2" fmla="val -10149"/>
            </a:avLst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Total MassHealth enrollment  </a:t>
            </a:r>
            <a:r>
              <a:rPr lang="en-US" sz="1000" b="1" dirty="0">
                <a:solidFill>
                  <a:schemeClr val="tx1"/>
                </a:solidFill>
              </a:rPr>
              <a:t>at 28% of </a:t>
            </a:r>
            <a:r>
              <a:rPr lang="en-US" sz="1000" b="1" dirty="0" smtClean="0">
                <a:solidFill>
                  <a:schemeClr val="tx1"/>
                </a:solidFill>
              </a:rPr>
              <a:t>population </a:t>
            </a:r>
            <a:r>
              <a:rPr lang="en-US" sz="1000" dirty="0" smtClean="0">
                <a:solidFill>
                  <a:schemeClr val="tx1"/>
                </a:solidFill>
              </a:rPr>
              <a:t>(including Medicaid as secondary payer for Medicare and Commercial)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334" y="187656"/>
            <a:ext cx="8842306" cy="830997"/>
          </a:xfrm>
        </p:spPr>
        <p:txBody>
          <a:bodyPr/>
          <a:lstStyle/>
          <a:p>
            <a:r>
              <a:rPr lang="en-US" sz="1800" dirty="0"/>
              <a:t>Affordability, rising health care costs, and other factors have resulted in more residents covered by MassHealth </a:t>
            </a:r>
            <a:r>
              <a:rPr lang="en-US" sz="1800" dirty="0" smtClean="0"/>
              <a:t>and fewer by Commercial insurance since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94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395032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5052" name="think-cell Slide" r:id="rId18" imgW="6350000" imgH="6350000" progId="TCLayout.ActiveDocument.1">
                  <p:embed/>
                </p:oleObj>
              </mc:Choice>
              <mc:Fallback>
                <p:oleObj name="think-cell Slide" r:id="rId18" imgW="6350000" imgH="63500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sz="1400" i="1" dirty="0" err="1" smtClean="0">
              <a:solidFill>
                <a:schemeClr val="tx1"/>
              </a:solidFill>
              <a:latin typeface="Arial"/>
              <a:ea typeface="ＭＳ Ｐゴシック"/>
              <a:sym typeface="Arial"/>
            </a:endParaRPr>
          </a:p>
        </p:txBody>
      </p:sp>
      <p:graphicFrame>
        <p:nvGraphicFramePr>
          <p:cNvPr id="5" name="Object 4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413669514"/>
              </p:ext>
            </p:extLst>
          </p:nvPr>
        </p:nvGraphicFramePr>
        <p:xfrm>
          <a:off x="38100" y="1333499"/>
          <a:ext cx="8486843" cy="4791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5053" name="Chart" r:id="rId20" imgW="8486767" imgH="4791150" progId="MSGraph.Chart.8">
                  <p:embed followColorScheme="full"/>
                </p:oleObj>
              </mc:Choice>
              <mc:Fallback>
                <p:oleObj name="Chart" r:id="rId20" imgW="8486767" imgH="479115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" y="1333499"/>
                        <a:ext cx="8486843" cy="47911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Rectangle 83"/>
          <p:cNvSpPr>
            <a:spLocks noGrp="1" noChangeArrowheads="1"/>
          </p:cNvSpPr>
          <p:nvPr>
            <p:custDataLst>
              <p:tags r:id="rId5"/>
            </p:custDataLst>
          </p:nvPr>
        </p:nvSpPr>
        <p:spPr bwMode="auto">
          <a:xfrm>
            <a:off x="8039100" y="5913438"/>
            <a:ext cx="7620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en-US" sz="1400" i="1" noProof="0" dirty="0" smtClean="0">
                <a:sym typeface="+mn-lt"/>
              </a:rPr>
              <a:t>2017</a:t>
            </a:r>
          </a:p>
        </p:txBody>
      </p:sp>
      <p:sp>
        <p:nvSpPr>
          <p:cNvPr id="83" name="Rectangle 82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auto">
          <a:xfrm>
            <a:off x="7445375" y="5913438"/>
            <a:ext cx="406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06B359C9-8D14-4863-A935-7C0A8B462C58}" type="datetime'''2''''''''''''0''1''6'''''''">
              <a:rPr lang="en-US" altLang="en-US" sz="1400" i="1">
                <a:sym typeface="+mn-lt"/>
              </a:rPr>
              <a:pPr algn="ctr"/>
              <a:t>2016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82" name="Rectangle 81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auto">
          <a:xfrm>
            <a:off x="6664325" y="5913438"/>
            <a:ext cx="406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BC7AFB1F-49A1-4BAE-9028-565E673E684A}" type="datetime'''''''''''''2''0''15'">
              <a:rPr lang="en-US" altLang="en-US" sz="1400" i="1">
                <a:sym typeface="+mn-lt"/>
              </a:rPr>
              <a:pPr algn="ctr"/>
              <a:t>2015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81" name="Rectangle 80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auto">
          <a:xfrm>
            <a:off x="5892800" y="5913438"/>
            <a:ext cx="406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2AA944B4-CDD5-47F3-AEA5-B6B496AB647C}" type="datetime'''''2''''''''''''''''''0''1''''''''''4'''">
              <a:rPr lang="en-US" altLang="en-US" sz="1400" i="1">
                <a:sym typeface="+mn-lt"/>
              </a:rPr>
              <a:pPr algn="ctr"/>
              <a:t>2014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80" name="Rectangle 79"/>
          <p:cNvSpPr>
            <a:spLocks noGrp="1" noChangeArrowheads="1"/>
          </p:cNvSpPr>
          <p:nvPr>
            <p:custDataLst>
              <p:tags r:id="rId9"/>
            </p:custDataLst>
          </p:nvPr>
        </p:nvSpPr>
        <p:spPr bwMode="auto">
          <a:xfrm>
            <a:off x="5111750" y="5913438"/>
            <a:ext cx="406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2F27CA5B-64EF-44BD-B09B-1C8A0CA7D793}" type="datetime'''''''''''''''''''''''2''0''''''''''''''1''3'''''''''''">
              <a:rPr lang="en-US" altLang="en-US" sz="1400" i="1">
                <a:sym typeface="+mn-lt"/>
              </a:rPr>
              <a:pPr algn="ctr"/>
              <a:t>2013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79" name="Rectangle 78"/>
          <p:cNvSpPr>
            <a:spLocks noGrp="1" noChangeArrowheads="1"/>
          </p:cNvSpPr>
          <p:nvPr>
            <p:custDataLst>
              <p:tags r:id="rId10"/>
            </p:custDataLst>
          </p:nvPr>
        </p:nvSpPr>
        <p:spPr bwMode="auto">
          <a:xfrm>
            <a:off x="4340225" y="5913438"/>
            <a:ext cx="406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A9515451-769D-4B77-8AFB-53D58ED3F31C}" type="datetime'''''''''''''''''''20''''''1''''''''''''''2'''''''">
              <a:rPr lang="en-US" altLang="en-US" sz="1400" i="1">
                <a:sym typeface="+mn-lt"/>
              </a:rPr>
              <a:pPr algn="ctr"/>
              <a:t>2012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78" name="Rectangle 77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auto">
          <a:xfrm>
            <a:off x="3565525" y="5913438"/>
            <a:ext cx="3937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432BB635-A16D-4B69-9D96-BDCFD75F041E}" type="datetime'''2''''''0''''1''''''''''''''''''''''''''''''''''''''1'">
              <a:rPr lang="en-US" altLang="en-US" sz="1400" i="1">
                <a:sym typeface="+mn-lt"/>
              </a:rPr>
              <a:pPr algn="ctr"/>
              <a:t>2011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77" name="Rectangle 76"/>
          <p:cNvSpPr>
            <a:spLocks noGrp="1" noChangeArrowheads="1"/>
          </p:cNvSpPr>
          <p:nvPr>
            <p:custDataLst>
              <p:tags r:id="rId12"/>
            </p:custDataLst>
          </p:nvPr>
        </p:nvSpPr>
        <p:spPr bwMode="auto">
          <a:xfrm>
            <a:off x="2787650" y="5913438"/>
            <a:ext cx="406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0E7D5309-EFB8-4005-AF8D-BD56C6C98BBC}" type="datetime'''''''''20''''''''1''''''''''0'''''''''">
              <a:rPr lang="en-US" altLang="en-US" sz="1400" i="1">
                <a:sym typeface="+mn-lt"/>
              </a:rPr>
              <a:pPr algn="ctr"/>
              <a:t>2010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76" name="Rectangle 75"/>
          <p:cNvSpPr>
            <a:spLocks noGrp="1" noChangeArrowheads="1"/>
          </p:cNvSpPr>
          <p:nvPr>
            <p:custDataLst>
              <p:tags r:id="rId13"/>
            </p:custDataLst>
          </p:nvPr>
        </p:nvSpPr>
        <p:spPr bwMode="auto">
          <a:xfrm>
            <a:off x="2006600" y="5913438"/>
            <a:ext cx="406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B356D393-797B-4AA7-AEA5-A98CAF9831FB}" type="datetime'''''''''''''''''''''''''2''''''''0''''''''''''''''''''0''9'''">
              <a:rPr lang="en-US" altLang="en-US" sz="1400" i="1">
                <a:sym typeface="+mn-lt"/>
              </a:rPr>
              <a:pPr algn="ctr"/>
              <a:t>2009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75" name="Rectangle 74"/>
          <p:cNvSpPr>
            <a:spLocks noGrp="1" noChangeArrowheads="1"/>
          </p:cNvSpPr>
          <p:nvPr>
            <p:custDataLst>
              <p:tags r:id="rId14"/>
            </p:custDataLst>
          </p:nvPr>
        </p:nvSpPr>
        <p:spPr bwMode="auto">
          <a:xfrm>
            <a:off x="1235075" y="5913438"/>
            <a:ext cx="406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F50A0BD9-1080-42E8-8D1E-40C91DFF3240}" type="datetime'''''''2''''''''00''''''''''''''''8'''''''''''''''''''''''''">
              <a:rPr lang="en-US" altLang="en-US" sz="1400" i="1">
                <a:sym typeface="+mn-lt"/>
              </a:rPr>
              <a:pPr algn="ctr"/>
              <a:t>2008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74" name="Rectangle 73"/>
          <p:cNvSpPr>
            <a:spLocks noGrp="1" noChangeArrowheads="1"/>
          </p:cNvSpPr>
          <p:nvPr>
            <p:custDataLst>
              <p:tags r:id="rId15"/>
            </p:custDataLst>
          </p:nvPr>
        </p:nvSpPr>
        <p:spPr bwMode="auto">
          <a:xfrm>
            <a:off x="454025" y="5913438"/>
            <a:ext cx="406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429" indent="-19184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6612" indent="-261605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3583" indent="-15537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8854" indent="-130009" algn="l" defTabSz="89421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3F031E1B-69A3-497F-A6E2-3F48E9933F78}" type="datetime'''''2''''''''''''00''''7'''''''''">
              <a:rPr lang="en-US" altLang="en-US" sz="1400" i="1">
                <a:sym typeface="+mn-lt"/>
              </a:rPr>
              <a:pPr algn="ctr"/>
              <a:t>2007</a:t>
            </a:fld>
            <a:endParaRPr lang="en-US" sz="1400" i="1" noProof="0" dirty="0" smtClean="0">
              <a:sym typeface="+mn-lt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9075" y="230188"/>
            <a:ext cx="8420879" cy="276999"/>
          </a:xfrm>
        </p:spPr>
        <p:txBody>
          <a:bodyPr/>
          <a:lstStyle/>
          <a:p>
            <a:r>
              <a:rPr lang="en-US" sz="1800" dirty="0" smtClean="0"/>
              <a:t> </a:t>
            </a:r>
            <a:r>
              <a:rPr lang="en-US" sz="1800" dirty="0"/>
              <a:t>E</a:t>
            </a:r>
            <a:r>
              <a:rPr lang="en-US" sz="1800" dirty="0" smtClean="0"/>
              <a:t>nrollment </a:t>
            </a:r>
            <a:r>
              <a:rPr lang="en-US" sz="1800" dirty="0"/>
              <a:t>has been the primary driver of MassHealth spending </a:t>
            </a:r>
            <a:r>
              <a:rPr lang="en-US" sz="1800" dirty="0" smtClean="0"/>
              <a:t>growth</a:t>
            </a:r>
            <a:endParaRPr lang="en-US" sz="1800" dirty="0"/>
          </a:p>
        </p:txBody>
      </p:sp>
      <p:sp>
        <p:nvSpPr>
          <p:cNvPr id="38" name="Rectangle 8"/>
          <p:cNvSpPr txBox="1"/>
          <p:nvPr/>
        </p:nvSpPr>
        <p:spPr>
          <a:xfrm>
            <a:off x="7315992" y="1676443"/>
            <a:ext cx="1223961" cy="27699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>
              <a:spcAft>
                <a:spcPts val="300"/>
              </a:spcAft>
            </a:pPr>
            <a:r>
              <a:rPr lang="en-US" sz="1200" b="1" dirty="0" smtClean="0"/>
              <a:t>Total spending</a:t>
            </a:r>
            <a:endParaRPr lang="en-US" sz="1200" b="1" dirty="0"/>
          </a:p>
        </p:txBody>
      </p:sp>
      <p:sp>
        <p:nvSpPr>
          <p:cNvPr id="39" name="Rectangle 8"/>
          <p:cNvSpPr txBox="1"/>
          <p:nvPr/>
        </p:nvSpPr>
        <p:spPr>
          <a:xfrm>
            <a:off x="7315993" y="2825525"/>
            <a:ext cx="1223961" cy="276999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>
              <a:spcAft>
                <a:spcPts val="300"/>
              </a:spcAft>
            </a:pPr>
            <a:r>
              <a:rPr lang="en-US" sz="1200" b="1" dirty="0" smtClean="0">
                <a:solidFill>
                  <a:schemeClr val="bg1"/>
                </a:solidFill>
              </a:rPr>
              <a:t>Enrollment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0" name="Rectangle 8"/>
          <p:cNvSpPr txBox="1"/>
          <p:nvPr/>
        </p:nvSpPr>
        <p:spPr>
          <a:xfrm>
            <a:off x="7720012" y="5222101"/>
            <a:ext cx="819942" cy="461665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  <a:miter lim="800000"/>
            <a:headEnd/>
            <a:tailEnd/>
          </a:ln>
          <a:effectLst/>
          <a:ex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>
              <a:spcAft>
                <a:spcPts val="300"/>
              </a:spcAft>
            </a:pPr>
            <a:r>
              <a:rPr lang="en-US" sz="1200" b="1" dirty="0" smtClean="0">
                <a:solidFill>
                  <a:schemeClr val="bg1"/>
                </a:solidFill>
              </a:rPr>
              <a:t>Cost per member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1" name="AutoShape 250"/>
          <p:cNvSpPr>
            <a:spLocks noChangeArrowheads="1"/>
          </p:cNvSpPr>
          <p:nvPr/>
        </p:nvSpPr>
        <p:spPr bwMode="auto">
          <a:xfrm>
            <a:off x="142791" y="967174"/>
            <a:ext cx="4134017" cy="464792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18284" anchor="b">
            <a:noAutofit/>
          </a:bodyPr>
          <a:lstStyle/>
          <a:p>
            <a:r>
              <a:rPr lang="en-US" sz="1400" b="1" dirty="0">
                <a:latin typeface="+mj-lt"/>
              </a:rPr>
              <a:t>MassHealth Program </a:t>
            </a:r>
            <a:r>
              <a:rPr lang="en-US" sz="1400" b="1" dirty="0" smtClean="0">
                <a:latin typeface="+mj-lt"/>
              </a:rPr>
              <a:t>Spending Breakdown</a:t>
            </a:r>
            <a:endParaRPr lang="en-US" sz="1400" b="1" dirty="0">
              <a:latin typeface="+mj-lt"/>
            </a:endParaRPr>
          </a:p>
          <a:p>
            <a:r>
              <a:rPr lang="en-US" sz="1400" dirty="0" smtClean="0">
                <a:latin typeface="+mj-lt"/>
              </a:rPr>
              <a:t>Percent change since 2007</a:t>
            </a:r>
            <a:endParaRPr lang="en-US" sz="1400" dirty="0">
              <a:latin typeface="+mj-lt"/>
            </a:endParaRPr>
          </a:p>
        </p:txBody>
      </p:sp>
      <p:sp>
        <p:nvSpPr>
          <p:cNvPr id="2" name="Rectangular Callout 1"/>
          <p:cNvSpPr/>
          <p:nvPr/>
        </p:nvSpPr>
        <p:spPr>
          <a:xfrm>
            <a:off x="6867526" y="3537883"/>
            <a:ext cx="2019800" cy="576917"/>
          </a:xfrm>
          <a:prstGeom prst="wedgeRectCallout">
            <a:avLst>
              <a:gd name="adj1" fmla="val -25659"/>
              <a:gd name="adj2" fmla="val -72534"/>
            </a:avLst>
          </a:prstGeom>
          <a:solidFill>
            <a:schemeClr val="bg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800" dirty="0" smtClean="0">
                <a:solidFill>
                  <a:schemeClr val="tx1"/>
                </a:solidFill>
              </a:rPr>
              <a:t>270,000 members determined ineligible in FY15 due to: </a:t>
            </a:r>
          </a:p>
          <a:p>
            <a:pPr marL="365760" indent="-171450">
              <a:buFontTx/>
              <a:buChar char="-"/>
            </a:pPr>
            <a:r>
              <a:rPr lang="en-US" sz="800" dirty="0" smtClean="0">
                <a:solidFill>
                  <a:schemeClr val="tx1"/>
                </a:solidFill>
              </a:rPr>
              <a:t>Redeterminations</a:t>
            </a:r>
          </a:p>
          <a:p>
            <a:pPr marL="365760" indent="-171450">
              <a:buFontTx/>
              <a:buChar char="-"/>
            </a:pPr>
            <a:r>
              <a:rPr lang="en-US" sz="800" dirty="0" smtClean="0">
                <a:solidFill>
                  <a:schemeClr val="tx1"/>
                </a:solidFill>
              </a:rPr>
              <a:t>Temporary Coverage expiration</a:t>
            </a:r>
          </a:p>
        </p:txBody>
      </p:sp>
      <p:sp>
        <p:nvSpPr>
          <p:cNvPr id="23" name="Rectangular Callout 22"/>
          <p:cNvSpPr/>
          <p:nvPr/>
        </p:nvSpPr>
        <p:spPr>
          <a:xfrm>
            <a:off x="6867526" y="4412179"/>
            <a:ext cx="2019800" cy="512748"/>
          </a:xfrm>
          <a:prstGeom prst="wedgeRectCallout">
            <a:avLst>
              <a:gd name="adj1" fmla="val -27191"/>
              <a:gd name="adj2" fmla="val 77641"/>
            </a:avLst>
          </a:prstGeom>
          <a:solidFill>
            <a:schemeClr val="bg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</a:rPr>
              <a:t>Remaining members had higher acuity, resulting in higher average per-member cost in FY16</a:t>
            </a:r>
          </a:p>
        </p:txBody>
      </p:sp>
      <p:sp>
        <p:nvSpPr>
          <p:cNvPr id="24" name="Rectangle 8"/>
          <p:cNvSpPr txBox="1"/>
          <p:nvPr/>
        </p:nvSpPr>
        <p:spPr>
          <a:xfrm>
            <a:off x="1309840" y="1898650"/>
            <a:ext cx="3326328" cy="1023357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0"/>
              </a:spcAft>
            </a:pPr>
            <a:r>
              <a:rPr lang="en-US" dirty="0" smtClean="0"/>
              <a:t>MassHealth spending has doubled since 2007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MassHealth enrollment has increased 70% since 2007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74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 txBox="1"/>
          <p:nvPr/>
        </p:nvSpPr>
        <p:spPr>
          <a:xfrm>
            <a:off x="145990" y="1000726"/>
            <a:ext cx="8710673" cy="5170646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0"/>
              </a:spcAft>
            </a:pPr>
            <a:r>
              <a:rPr lang="en-US" dirty="0" smtClean="0"/>
              <a:t>Significant drivers of MassHealth enrollment growth include both:</a:t>
            </a:r>
          </a:p>
          <a:p>
            <a:pPr lvl="2">
              <a:spcAft>
                <a:spcPts val="0"/>
              </a:spcAft>
            </a:pPr>
            <a:r>
              <a:rPr lang="en-US" b="1" dirty="0" smtClean="0"/>
              <a:t>Shift to public coverage </a:t>
            </a:r>
            <a:r>
              <a:rPr lang="en-US" dirty="0" smtClean="0"/>
              <a:t>over multiple years as the share of lives covered in commercial plans has decreased, and the share of lives covered by MassHealth has increased </a:t>
            </a:r>
          </a:p>
          <a:p>
            <a:pPr lvl="2">
              <a:spcAft>
                <a:spcPts val="0"/>
              </a:spcAft>
            </a:pPr>
            <a:r>
              <a:rPr lang="en-US" b="1" dirty="0" smtClean="0"/>
              <a:t>Gaps in operational systems and processes  due to ACA implementation</a:t>
            </a:r>
            <a:endParaRPr lang="en-US" dirty="0" smtClean="0"/>
          </a:p>
          <a:p>
            <a:pPr marL="195262" lvl="2" indent="0">
              <a:spcAft>
                <a:spcPts val="0"/>
              </a:spcAft>
              <a:buNone/>
            </a:pPr>
            <a:endParaRPr lang="en-US" dirty="0"/>
          </a:p>
          <a:p>
            <a:pPr lvl="1">
              <a:spcAft>
                <a:spcPts val="0"/>
              </a:spcAft>
            </a:pPr>
            <a:r>
              <a:rPr lang="en-US" b="1" dirty="0" smtClean="0"/>
              <a:t>Since 2015, MassHealth has been addressing eligibility systems and improving program integrity to ensure only those eligible are on MassHealth</a:t>
            </a:r>
            <a:r>
              <a:rPr lang="en-US" dirty="0" smtClean="0"/>
              <a:t>, including:</a:t>
            </a:r>
            <a:endParaRPr lang="en-US" dirty="0"/>
          </a:p>
          <a:p>
            <a:pPr lvl="2">
              <a:spcAft>
                <a:spcPts val="0"/>
              </a:spcAft>
            </a:pPr>
            <a:r>
              <a:rPr lang="en-US" dirty="0" smtClean="0"/>
              <a:t>Completing ~1.2M redeterminations in 2015</a:t>
            </a:r>
            <a:r>
              <a:rPr lang="en-US" dirty="0"/>
              <a:t> </a:t>
            </a:r>
            <a:r>
              <a:rPr lang="en-US" dirty="0" smtClean="0"/>
              <a:t>(members’ eligibility had not been checked since 2013, or &gt;2 years) </a:t>
            </a:r>
          </a:p>
          <a:p>
            <a:pPr lvl="2">
              <a:spcAft>
                <a:spcPts val="0"/>
              </a:spcAft>
            </a:pPr>
            <a:r>
              <a:rPr lang="en-US" dirty="0"/>
              <a:t>Implementing new data matches </a:t>
            </a:r>
            <a:r>
              <a:rPr lang="en-US" dirty="0" smtClean="0"/>
              <a:t>to confirm income, residency, and assets (DOR</a:t>
            </a:r>
            <a:r>
              <a:rPr lang="en-US" dirty="0"/>
              <a:t>, other states, other federal </a:t>
            </a:r>
            <a:r>
              <a:rPr lang="en-US" dirty="0" smtClean="0"/>
              <a:t>databases, bank accounts)</a:t>
            </a:r>
            <a:endParaRPr lang="en-US" dirty="0"/>
          </a:p>
          <a:p>
            <a:pPr lvl="2">
              <a:spcAft>
                <a:spcPts val="0"/>
              </a:spcAft>
            </a:pPr>
            <a:r>
              <a:rPr lang="en-US" dirty="0" smtClean="0"/>
              <a:t>Enforcing mandatory premium assistance policies for individuals with access to insurance</a:t>
            </a:r>
          </a:p>
          <a:p>
            <a:pPr lvl="2">
              <a:spcAft>
                <a:spcPts val="0"/>
              </a:spcAft>
            </a:pPr>
            <a:endParaRPr lang="en-US" dirty="0" smtClean="0"/>
          </a:p>
          <a:p>
            <a:pPr lvl="1">
              <a:spcAft>
                <a:spcPts val="0"/>
              </a:spcAft>
            </a:pPr>
            <a:r>
              <a:rPr lang="en-US" b="1" dirty="0" smtClean="0"/>
              <a:t>As a result, MassHealth has achieved the lowest levels of enrollment growth in 10 years</a:t>
            </a:r>
          </a:p>
          <a:p>
            <a:pPr lvl="2">
              <a:spcAft>
                <a:spcPts val="0"/>
              </a:spcAft>
            </a:pPr>
            <a:r>
              <a:rPr lang="en-US" dirty="0" smtClean="0"/>
              <a:t>~1% enrollment growth in FY17 vs. 3-4% from 2007-14 and 42% in CY 2014</a:t>
            </a:r>
          </a:p>
          <a:p>
            <a:pPr lvl="2">
              <a:spcAft>
                <a:spcPts val="0"/>
              </a:spcAft>
            </a:pPr>
            <a:r>
              <a:rPr lang="en-US" dirty="0" smtClean="0"/>
              <a:t>&gt;420K ineligible members closed over the past 2.5 years</a:t>
            </a:r>
          </a:p>
          <a:p>
            <a:pPr lvl="1">
              <a:spcAft>
                <a:spcPts val="0"/>
              </a:spcAft>
            </a:pPr>
            <a:endParaRPr lang="en-US" dirty="0"/>
          </a:p>
          <a:p>
            <a:pPr lvl="1">
              <a:spcAft>
                <a:spcPts val="0"/>
              </a:spcAft>
            </a:pPr>
            <a:r>
              <a:rPr lang="en-US" b="1" dirty="0" smtClean="0"/>
              <a:t>These efforts have rebalanced the caseload. The largest opportunities for caseload cleanup have been captured</a:t>
            </a:r>
          </a:p>
          <a:p>
            <a:pPr marL="1587" lvl="1" indent="0">
              <a:spcAft>
                <a:spcPts val="0"/>
              </a:spcAft>
              <a:buNone/>
            </a:pPr>
            <a:endParaRPr lang="en-US" b="1" dirty="0" smtClean="0"/>
          </a:p>
          <a:p>
            <a:pPr lvl="1">
              <a:spcAft>
                <a:spcPts val="0"/>
              </a:spcAft>
            </a:pPr>
            <a:r>
              <a:rPr lang="en-US" b="1" dirty="0" smtClean="0"/>
              <a:t>The reform package allows for 1.6% caseload growth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9132" y="230188"/>
            <a:ext cx="8618537" cy="553998"/>
          </a:xfrm>
        </p:spPr>
        <p:txBody>
          <a:bodyPr/>
          <a:lstStyle/>
          <a:p>
            <a:r>
              <a:rPr lang="en-US" sz="1800" dirty="0" smtClean="0"/>
              <a:t>Major </a:t>
            </a:r>
            <a:r>
              <a:rPr lang="en-US" sz="1800" dirty="0"/>
              <a:t>initiatives </a:t>
            </a:r>
            <a:r>
              <a:rPr lang="en-US" sz="1800" dirty="0" smtClean="0"/>
              <a:t>underway to rebalance caseload </a:t>
            </a:r>
            <a:r>
              <a:rPr lang="en-US" sz="1800" dirty="0"/>
              <a:t>and achieve historically low enrollment </a:t>
            </a:r>
            <a:r>
              <a:rPr lang="en-US" sz="1800" dirty="0" smtClean="0"/>
              <a:t>growth, but reforms are needed for sustainable growth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4170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90081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07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73878" name="Picture 2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905383"/>
            <a:ext cx="8453103" cy="4511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78890" y="355206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Rectangle 8"/>
          <p:cNvSpPr txBox="1"/>
          <p:nvPr/>
        </p:nvSpPr>
        <p:spPr>
          <a:xfrm>
            <a:off x="3709653" y="2895365"/>
            <a:ext cx="1810194" cy="133882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square" lIns="45720" tIns="45720" rIns="45720" bIns="9144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87" lvl="1" indent="0">
              <a:spcAft>
                <a:spcPts val="600"/>
              </a:spcAft>
              <a:buNone/>
              <a:defRPr/>
            </a:pPr>
            <a:r>
              <a:rPr lang="en-US" sz="900" b="1" u="sng" dirty="0" smtClean="0"/>
              <a:t>Jan ‘15 – Jun ‘16: </a:t>
            </a:r>
          </a:p>
          <a:p>
            <a:pPr lvl="1">
              <a:spcAft>
                <a:spcPts val="600"/>
              </a:spcAft>
              <a:defRPr/>
            </a:pPr>
            <a:r>
              <a:rPr lang="en-US" sz="900" dirty="0" smtClean="0"/>
              <a:t>Manual re-determination of 1.2 million members</a:t>
            </a:r>
          </a:p>
          <a:p>
            <a:pPr lvl="1">
              <a:spcAft>
                <a:spcPts val="600"/>
              </a:spcAft>
              <a:defRPr/>
            </a:pPr>
            <a:r>
              <a:rPr lang="en-US" sz="900" dirty="0" smtClean="0"/>
              <a:t>Restored critical eligibility system functionality </a:t>
            </a:r>
          </a:p>
          <a:p>
            <a:pPr lvl="1">
              <a:spcAft>
                <a:spcPts val="600"/>
              </a:spcAft>
              <a:defRPr/>
            </a:pPr>
            <a:r>
              <a:rPr lang="en-US" sz="900" dirty="0" smtClean="0"/>
              <a:t>Re-instatement of automated redetermination process</a:t>
            </a:r>
            <a:endParaRPr lang="en-US" sz="900" u="sng" dirty="0" smtClean="0"/>
          </a:p>
        </p:txBody>
      </p:sp>
      <p:sp>
        <p:nvSpPr>
          <p:cNvPr id="15" name="Rectangle 8"/>
          <p:cNvSpPr txBox="1"/>
          <p:nvPr/>
        </p:nvSpPr>
        <p:spPr>
          <a:xfrm>
            <a:off x="7186614" y="2896209"/>
            <a:ext cx="1273818" cy="140038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square" lIns="45720" tIns="45720" rIns="45720" bIns="9144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87" lvl="1" indent="0">
              <a:spcAft>
                <a:spcPts val="600"/>
              </a:spcAft>
              <a:buNone/>
              <a:defRPr/>
            </a:pPr>
            <a:r>
              <a:rPr lang="en-US" sz="900" b="1" u="sng" dirty="0" smtClean="0"/>
              <a:t>FY18 Forecast</a:t>
            </a:r>
          </a:p>
          <a:p>
            <a:pPr lvl="1">
              <a:spcAft>
                <a:spcPts val="600"/>
              </a:spcAft>
              <a:defRPr/>
            </a:pPr>
            <a:r>
              <a:rPr lang="en-US" sz="900" dirty="0" smtClean="0"/>
              <a:t>Growth contained by package reforms</a:t>
            </a:r>
            <a:endParaRPr lang="en-US" sz="900" u="sng" dirty="0" smtClean="0"/>
          </a:p>
          <a:p>
            <a:pPr lvl="1">
              <a:spcAft>
                <a:spcPts val="600"/>
              </a:spcAft>
              <a:defRPr/>
            </a:pPr>
            <a:r>
              <a:rPr lang="en-US" sz="900" dirty="0" smtClean="0"/>
              <a:t>Continued enhancements/ new controls in eligibility system</a:t>
            </a:r>
          </a:p>
        </p:txBody>
      </p:sp>
      <p:sp>
        <p:nvSpPr>
          <p:cNvPr id="17" name="Oval 16"/>
          <p:cNvSpPr/>
          <p:nvPr/>
        </p:nvSpPr>
        <p:spPr>
          <a:xfrm>
            <a:off x="4252800" y="5438775"/>
            <a:ext cx="577444" cy="32468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100" b="1" dirty="0" smtClean="0">
                <a:solidFill>
                  <a:srgbClr val="C00000"/>
                </a:solidFill>
              </a:rPr>
              <a:t>–7.7%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636773" y="1371600"/>
            <a:ext cx="0" cy="4431327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593387" y="1371600"/>
            <a:ext cx="0" cy="4431327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114845" y="1371600"/>
            <a:ext cx="0" cy="4431327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982806" y="5438775"/>
            <a:ext cx="577444" cy="32468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+1%</a:t>
            </a:r>
          </a:p>
        </p:txBody>
      </p:sp>
      <p:sp>
        <p:nvSpPr>
          <p:cNvPr id="28" name="Oval 27"/>
          <p:cNvSpPr/>
          <p:nvPr/>
        </p:nvSpPr>
        <p:spPr>
          <a:xfrm>
            <a:off x="7529512" y="5438775"/>
            <a:ext cx="577444" cy="32468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+1.6%</a:t>
            </a:r>
          </a:p>
        </p:txBody>
      </p:sp>
      <p:sp>
        <p:nvSpPr>
          <p:cNvPr id="29" name="Oval 28"/>
          <p:cNvSpPr/>
          <p:nvPr/>
        </p:nvSpPr>
        <p:spPr>
          <a:xfrm>
            <a:off x="1509923" y="5438774"/>
            <a:ext cx="577444" cy="32468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3-4%</a:t>
            </a:r>
          </a:p>
        </p:txBody>
      </p:sp>
      <p:sp>
        <p:nvSpPr>
          <p:cNvPr id="30" name="Rectangle 8"/>
          <p:cNvSpPr txBox="1"/>
          <p:nvPr/>
        </p:nvSpPr>
        <p:spPr>
          <a:xfrm>
            <a:off x="117397" y="5411628"/>
            <a:ext cx="1254203" cy="338554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100" b="1" dirty="0" smtClean="0"/>
              <a:t>Annual enrollment growth</a:t>
            </a:r>
            <a:endParaRPr lang="en-US" sz="1100" b="1" dirty="0"/>
          </a:p>
        </p:txBody>
      </p:sp>
      <p:sp>
        <p:nvSpPr>
          <p:cNvPr id="31" name="Rectangle 8"/>
          <p:cNvSpPr txBox="1"/>
          <p:nvPr/>
        </p:nvSpPr>
        <p:spPr>
          <a:xfrm>
            <a:off x="870530" y="5802927"/>
            <a:ext cx="1841210" cy="338554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>
              <a:spcAft>
                <a:spcPts val="300"/>
              </a:spcAft>
            </a:pPr>
            <a:r>
              <a:rPr lang="en-US" sz="1100" i="1" dirty="0" smtClean="0"/>
              <a:t>Annual enrollment growth 2007-2014 (pre-ACA)</a:t>
            </a:r>
            <a:endParaRPr lang="en-US" sz="1100" i="1" dirty="0"/>
          </a:p>
        </p:txBody>
      </p:sp>
      <p:sp>
        <p:nvSpPr>
          <p:cNvPr id="33" name="Rectangle 8"/>
          <p:cNvSpPr txBox="1"/>
          <p:nvPr/>
        </p:nvSpPr>
        <p:spPr>
          <a:xfrm>
            <a:off x="7182062" y="5807729"/>
            <a:ext cx="1419013" cy="338554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>
              <a:spcAft>
                <a:spcPts val="300"/>
              </a:spcAft>
            </a:pPr>
            <a:r>
              <a:rPr lang="en-US" sz="1100" i="1" dirty="0" smtClean="0"/>
              <a:t>Without reform package: 2.2-3%**</a:t>
            </a:r>
            <a:endParaRPr lang="en-US" sz="1100" i="1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233278" y="1371600"/>
            <a:ext cx="0" cy="4391864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2673640" y="5438775"/>
            <a:ext cx="577444" cy="32468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42%*</a:t>
            </a:r>
          </a:p>
        </p:txBody>
      </p:sp>
      <p:sp>
        <p:nvSpPr>
          <p:cNvPr id="32" name="Title 1"/>
          <p:cNvSpPr txBox="1">
            <a:spLocks/>
          </p:cNvSpPr>
          <p:nvPr/>
        </p:nvSpPr>
        <p:spPr bwMode="auto">
          <a:xfrm>
            <a:off x="117397" y="6239786"/>
            <a:ext cx="666440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88823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7908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3823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07730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61602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15471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900" b="0" kern="0" dirty="0" smtClean="0">
                <a:solidFill>
                  <a:schemeClr val="tx1"/>
                </a:solidFill>
              </a:rPr>
              <a:t>* </a:t>
            </a:r>
            <a:r>
              <a:rPr lang="en-US" sz="900" b="0" kern="0" dirty="0">
                <a:solidFill>
                  <a:schemeClr val="tx1"/>
                </a:solidFill>
              </a:rPr>
              <a:t>ACA Medicaid expansion + Temporary Medicaid due to failed HIX </a:t>
            </a:r>
          </a:p>
          <a:p>
            <a:r>
              <a:rPr lang="en-US" sz="900" b="0" kern="0" dirty="0" smtClean="0">
                <a:solidFill>
                  <a:schemeClr val="tx1"/>
                </a:solidFill>
                <a:latin typeface="+mn-lt"/>
              </a:rPr>
              <a:t>** Approximate range of caseload growth in conference budget; high end of range reflects exposures built into budget </a:t>
            </a:r>
          </a:p>
        </p:txBody>
      </p:sp>
      <p:sp>
        <p:nvSpPr>
          <p:cNvPr id="11" name="Rectangle 8"/>
          <p:cNvSpPr txBox="1"/>
          <p:nvPr/>
        </p:nvSpPr>
        <p:spPr>
          <a:xfrm>
            <a:off x="5662278" y="2886684"/>
            <a:ext cx="1381460" cy="192360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87" lvl="1" indent="0">
              <a:spcAft>
                <a:spcPts val="600"/>
              </a:spcAft>
              <a:buNone/>
              <a:defRPr/>
            </a:pPr>
            <a:r>
              <a:rPr lang="en-US" sz="900" b="1" u="sng" dirty="0" smtClean="0"/>
              <a:t>Jun ‘16 – Jun ‘17</a:t>
            </a:r>
          </a:p>
          <a:p>
            <a:pPr lvl="1">
              <a:spcAft>
                <a:spcPts val="600"/>
              </a:spcAft>
              <a:defRPr/>
            </a:pPr>
            <a:r>
              <a:rPr lang="en-US" sz="900" dirty="0" smtClean="0"/>
              <a:t>Mandatory premium assistance </a:t>
            </a:r>
          </a:p>
          <a:p>
            <a:pPr lvl="1">
              <a:spcAft>
                <a:spcPts val="600"/>
              </a:spcAft>
              <a:defRPr/>
            </a:pPr>
            <a:r>
              <a:rPr lang="en-US" sz="900" dirty="0" smtClean="0"/>
              <a:t>New data matches (DOR, other states, other federal databases)</a:t>
            </a:r>
          </a:p>
          <a:p>
            <a:pPr lvl="1">
              <a:spcAft>
                <a:spcPts val="600"/>
              </a:spcAft>
              <a:defRPr/>
            </a:pPr>
            <a:r>
              <a:rPr lang="en-US" sz="900" dirty="0" smtClean="0"/>
              <a:t>Improved eligibility system functionality </a:t>
            </a:r>
          </a:p>
          <a:p>
            <a:pPr lvl="1">
              <a:spcAft>
                <a:spcPts val="600"/>
              </a:spcAft>
              <a:defRPr/>
            </a:pPr>
            <a:r>
              <a:rPr lang="en-US" sz="900" dirty="0" smtClean="0"/>
              <a:t>&gt;150,000 cases closed</a:t>
            </a:r>
            <a:endParaRPr lang="en-US" sz="900" u="sng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9132" y="230188"/>
            <a:ext cx="8618537" cy="553998"/>
          </a:xfrm>
        </p:spPr>
        <p:txBody>
          <a:bodyPr/>
          <a:lstStyle/>
          <a:p>
            <a:r>
              <a:rPr lang="en-US" sz="1800" dirty="0" smtClean="0"/>
              <a:t>We have achieved historically </a:t>
            </a:r>
            <a:r>
              <a:rPr lang="en-US" sz="1800" dirty="0"/>
              <a:t>low enrollment growth due to fixing eligibility system </a:t>
            </a:r>
            <a:r>
              <a:rPr lang="en-US" sz="1800" dirty="0" smtClean="0"/>
              <a:t>defects and enhancing eligibility controls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3125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Chart 142"/>
          <p:cNvGraphicFramePr/>
          <p:nvPr>
            <p:extLst>
              <p:ext uri="{D42A27DB-BD31-4B8C-83A1-F6EECF244321}">
                <p14:modId xmlns:p14="http://schemas.microsoft.com/office/powerpoint/2010/main" val="3566825236"/>
              </p:ext>
            </p:extLst>
          </p:nvPr>
        </p:nvGraphicFramePr>
        <p:xfrm>
          <a:off x="110136" y="1963218"/>
          <a:ext cx="4220118" cy="3726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3" name="Shape 143"/>
          <p:cNvSpPr/>
          <p:nvPr/>
        </p:nvSpPr>
        <p:spPr>
          <a:xfrm>
            <a:off x="3972406" y="5677996"/>
            <a:ext cx="811933" cy="184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894209">
              <a:defRPr sz="1400"/>
            </a:lvl1pPr>
          </a:lstStyle>
          <a:p>
            <a:r>
              <a:rPr sz="1200" dirty="0">
                <a:latin typeface="+mj-lt"/>
                <a:cs typeface="Arial" panose="020B0604020202020204" pitchFamily="34" charset="0"/>
              </a:rPr>
              <a:t>FY18 </a:t>
            </a:r>
            <a:r>
              <a:rPr lang="en-US" sz="1200" dirty="0">
                <a:latin typeface="+mj-lt"/>
                <a:cs typeface="Arial" panose="020B0604020202020204" pitchFamily="34" charset="0"/>
              </a:rPr>
              <a:t>GAA</a:t>
            </a:r>
            <a:r>
              <a:rPr sz="1200" dirty="0">
                <a:latin typeface="+mj-lt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44" name="Shape 144"/>
          <p:cNvSpPr/>
          <p:nvPr/>
        </p:nvSpPr>
        <p:spPr>
          <a:xfrm>
            <a:off x="2949149" y="5677994"/>
            <a:ext cx="436951" cy="184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894209">
              <a:defRPr sz="1400"/>
            </a:lvl1pPr>
          </a:lstStyle>
          <a:p>
            <a:r>
              <a:rPr sz="1200" dirty="0">
                <a:latin typeface="+mj-lt"/>
                <a:cs typeface="Arial" panose="020B0604020202020204" pitchFamily="34" charset="0"/>
              </a:rPr>
              <a:t>FY16</a:t>
            </a:r>
          </a:p>
        </p:txBody>
      </p:sp>
      <p:sp>
        <p:nvSpPr>
          <p:cNvPr id="145" name="Shape 145"/>
          <p:cNvSpPr/>
          <p:nvPr/>
        </p:nvSpPr>
        <p:spPr>
          <a:xfrm>
            <a:off x="3436151" y="5677994"/>
            <a:ext cx="486207" cy="184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894209">
              <a:defRPr sz="1400"/>
            </a:lvl1pPr>
          </a:lstStyle>
          <a:p>
            <a:r>
              <a:rPr sz="1200" dirty="0">
                <a:latin typeface="+mj-lt"/>
                <a:cs typeface="Arial" panose="020B0604020202020204" pitchFamily="34" charset="0"/>
              </a:rPr>
              <a:t>FY17 </a:t>
            </a:r>
          </a:p>
        </p:txBody>
      </p:sp>
      <p:sp>
        <p:nvSpPr>
          <p:cNvPr id="146" name="Shape 146"/>
          <p:cNvSpPr/>
          <p:nvPr/>
        </p:nvSpPr>
        <p:spPr>
          <a:xfrm>
            <a:off x="2462147" y="5677994"/>
            <a:ext cx="436951" cy="184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894209">
              <a:defRPr sz="1400"/>
            </a:lvl1pPr>
          </a:lstStyle>
          <a:p>
            <a:r>
              <a:rPr sz="1200" dirty="0">
                <a:latin typeface="+mj-lt"/>
                <a:cs typeface="Arial" panose="020B0604020202020204" pitchFamily="34" charset="0"/>
              </a:rPr>
              <a:t>FY15</a:t>
            </a:r>
          </a:p>
        </p:txBody>
      </p:sp>
      <p:sp>
        <p:nvSpPr>
          <p:cNvPr id="147" name="Shape 147"/>
          <p:cNvSpPr/>
          <p:nvPr/>
        </p:nvSpPr>
        <p:spPr>
          <a:xfrm>
            <a:off x="1975145" y="5677994"/>
            <a:ext cx="436951" cy="184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894209">
              <a:defRPr sz="1400"/>
            </a:lvl1pPr>
          </a:lstStyle>
          <a:p>
            <a:r>
              <a:rPr sz="1200" dirty="0">
                <a:latin typeface="+mj-lt"/>
                <a:cs typeface="Arial" panose="020B0604020202020204" pitchFamily="34" charset="0"/>
              </a:rPr>
              <a:t>FY14</a:t>
            </a:r>
          </a:p>
        </p:txBody>
      </p:sp>
      <p:sp>
        <p:nvSpPr>
          <p:cNvPr id="149" name="Shape 149"/>
          <p:cNvSpPr/>
          <p:nvPr/>
        </p:nvSpPr>
        <p:spPr>
          <a:xfrm>
            <a:off x="1488144" y="5677994"/>
            <a:ext cx="436950" cy="184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894209">
              <a:defRPr sz="1400"/>
            </a:lvl1pPr>
          </a:lstStyle>
          <a:p>
            <a:r>
              <a:rPr sz="1200" dirty="0">
                <a:latin typeface="+mj-lt"/>
                <a:cs typeface="Arial" panose="020B0604020202020204" pitchFamily="34" charset="0"/>
              </a:rPr>
              <a:t>FY13</a:t>
            </a:r>
          </a:p>
        </p:txBody>
      </p:sp>
      <p:sp>
        <p:nvSpPr>
          <p:cNvPr id="150" name="Shape 150"/>
          <p:cNvSpPr>
            <a:spLocks noGrp="1"/>
          </p:cNvSpPr>
          <p:nvPr>
            <p:ph type="title"/>
          </p:nvPr>
        </p:nvSpPr>
        <p:spPr>
          <a:xfrm>
            <a:off x="161737" y="230298"/>
            <a:ext cx="8755186" cy="554262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Autofit/>
          </a:bodyPr>
          <a:lstStyle/>
          <a:p>
            <a:pPr hangingPunct="0"/>
            <a:r>
              <a:rPr lang="en-US" sz="1800" dirty="0"/>
              <a:t>MassHealth spending has been reduced from historical double-digit annual growth to single-digits, but reforms are required for sustainable growth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Shape 151"/>
          <p:cNvSpPr/>
          <p:nvPr/>
        </p:nvSpPr>
        <p:spPr>
          <a:xfrm>
            <a:off x="128143" y="1261035"/>
            <a:ext cx="2646558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b">
            <a:spAutoFit/>
          </a:bodyPr>
          <a:lstStyle/>
          <a:p>
            <a:pPr>
              <a:defRPr sz="1400" b="1"/>
            </a:pPr>
            <a:r>
              <a:rPr dirty="0">
                <a:latin typeface="+mj-lt"/>
                <a:cs typeface="Arial" panose="020B0604020202020204" pitchFamily="34" charset="0"/>
              </a:rPr>
              <a:t>MassHealth Program Spending</a:t>
            </a:r>
          </a:p>
          <a:p>
            <a:pPr>
              <a:defRPr sz="1400"/>
            </a:pPr>
            <a:r>
              <a:rPr dirty="0">
                <a:latin typeface="+mj-lt"/>
                <a:cs typeface="Arial" panose="020B0604020202020204" pitchFamily="34" charset="0"/>
              </a:rPr>
              <a:t>$ billions</a:t>
            </a:r>
          </a:p>
        </p:txBody>
      </p:sp>
      <p:sp>
        <p:nvSpPr>
          <p:cNvPr id="152" name="Shape 152"/>
          <p:cNvSpPr/>
          <p:nvPr/>
        </p:nvSpPr>
        <p:spPr>
          <a:xfrm>
            <a:off x="7304827" y="1385846"/>
            <a:ext cx="687025" cy="3333187"/>
          </a:xfrm>
          <a:prstGeom prst="rect">
            <a:avLst/>
          </a:prstGeom>
          <a:ln w="19050">
            <a:solidFill>
              <a:schemeClr val="tx1"/>
            </a:solidFill>
            <a:prstDash val="dash"/>
          </a:ln>
        </p:spPr>
        <p:txBody>
          <a:bodyPr lIns="45746" tIns="45747" rIns="45746" bIns="45747" anchor="ctr"/>
          <a:lstStyle/>
          <a:p>
            <a:pPr algn="ctr">
              <a:defRPr sz="1400"/>
            </a:pPr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4569175" y="1083336"/>
            <a:ext cx="3312579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sz="1400" b="1"/>
            </a:lvl1pPr>
          </a:lstStyle>
          <a:p>
            <a:r>
              <a:rPr dirty="0">
                <a:latin typeface="+mj-lt"/>
                <a:cs typeface="Arial" panose="020B0604020202020204" pitchFamily="34" charset="0"/>
              </a:rPr>
              <a:t>CAGR</a:t>
            </a:r>
          </a:p>
        </p:txBody>
      </p:sp>
      <p:sp>
        <p:nvSpPr>
          <p:cNvPr id="154" name="Shape 154"/>
          <p:cNvSpPr/>
          <p:nvPr/>
        </p:nvSpPr>
        <p:spPr>
          <a:xfrm>
            <a:off x="4304978" y="1323065"/>
            <a:ext cx="3686875" cy="1"/>
          </a:xfrm>
          <a:prstGeom prst="line">
            <a:avLst/>
          </a:prstGeom>
          <a:ln w="9525">
            <a:solidFill>
              <a:schemeClr val="tx1"/>
            </a:solidFill>
          </a:ln>
        </p:spPr>
        <p:txBody>
          <a:bodyPr lIns="45746" tIns="45747" rIns="45746" bIns="45747"/>
          <a:lstStyle/>
          <a:p>
            <a:endParaRPr dirty="0">
              <a:highlight>
                <a:srgbClr val="000000"/>
              </a:highlight>
              <a:latin typeface="+mj-lt"/>
              <a:cs typeface="Arial" panose="020B0604020202020204" pitchFamily="34" charset="0"/>
            </a:endParaRPr>
          </a:p>
        </p:txBody>
      </p:sp>
      <p:sp>
        <p:nvSpPr>
          <p:cNvPr id="155" name="Shape 155"/>
          <p:cNvSpPr/>
          <p:nvPr/>
        </p:nvSpPr>
        <p:spPr>
          <a:xfrm>
            <a:off x="4128227" y="2282295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/>
            </a:lvl1pPr>
          </a:lstStyle>
          <a:p>
            <a:r>
              <a:rPr lang="en-US" dirty="0">
                <a:latin typeface="+mj-lt"/>
                <a:cs typeface="Arial" panose="020B0604020202020204" pitchFamily="34" charset="0"/>
              </a:rPr>
              <a:t>5</a:t>
            </a:r>
            <a:r>
              <a:rPr dirty="0">
                <a:latin typeface="+mj-lt"/>
                <a:cs typeface="Arial" panose="020B0604020202020204" pitchFamily="34" charset="0"/>
              </a:rPr>
              <a:t>.</a:t>
            </a:r>
            <a:r>
              <a:rPr lang="en-US" dirty="0">
                <a:latin typeface="+mj-lt"/>
                <a:cs typeface="Arial" panose="020B0604020202020204" pitchFamily="34" charset="0"/>
              </a:rPr>
              <a:t>1</a:t>
            </a:r>
            <a:r>
              <a:rPr dirty="0">
                <a:latin typeface="+mj-lt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56" name="Shape 156"/>
          <p:cNvSpPr/>
          <p:nvPr/>
        </p:nvSpPr>
        <p:spPr>
          <a:xfrm>
            <a:off x="4128227" y="4290534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/>
            </a:lvl1pPr>
          </a:lstStyle>
          <a:p>
            <a:r>
              <a:rPr lang="en-US" dirty="0">
                <a:latin typeface="+mj-lt"/>
                <a:cs typeface="Arial" panose="020B0604020202020204" pitchFamily="34" charset="0"/>
              </a:rPr>
              <a:t>16.9</a:t>
            </a:r>
            <a:r>
              <a:rPr dirty="0">
                <a:latin typeface="+mj-lt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57" name="Shape 157"/>
          <p:cNvSpPr/>
          <p:nvPr/>
        </p:nvSpPr>
        <p:spPr>
          <a:xfrm>
            <a:off x="5658309" y="2282295"/>
            <a:ext cx="818020" cy="307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/>
            </a:lvl1pPr>
          </a:lstStyle>
          <a:p>
            <a:r>
              <a:rPr dirty="0">
                <a:latin typeface="+mj-lt"/>
                <a:cs typeface="Arial" panose="020B0604020202020204" pitchFamily="34" charset="0"/>
              </a:rPr>
              <a:t>8.5%</a:t>
            </a:r>
          </a:p>
        </p:txBody>
      </p:sp>
      <p:sp>
        <p:nvSpPr>
          <p:cNvPr id="158" name="Shape 158"/>
          <p:cNvSpPr/>
          <p:nvPr/>
        </p:nvSpPr>
        <p:spPr>
          <a:xfrm>
            <a:off x="5658309" y="4300348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/>
            </a:lvl1pPr>
          </a:lstStyle>
          <a:p>
            <a:r>
              <a:rPr lang="en-US" dirty="0">
                <a:latin typeface="+mj-lt"/>
                <a:cs typeface="Arial" panose="020B0604020202020204" pitchFamily="34" charset="0"/>
              </a:rPr>
              <a:t>3.1</a:t>
            </a:r>
            <a:r>
              <a:rPr dirty="0">
                <a:latin typeface="+mj-lt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59" name="Shape 159"/>
          <p:cNvSpPr/>
          <p:nvPr/>
        </p:nvSpPr>
        <p:spPr>
          <a:xfrm>
            <a:off x="6423348" y="2282295"/>
            <a:ext cx="818020" cy="307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/>
            </a:lvl1pPr>
          </a:lstStyle>
          <a:p>
            <a:r>
              <a:rPr lang="en-US" dirty="0">
                <a:latin typeface="+mj-lt"/>
                <a:cs typeface="Arial" panose="020B0604020202020204" pitchFamily="34" charset="0"/>
              </a:rPr>
              <a:t>2.7</a:t>
            </a:r>
            <a:r>
              <a:rPr dirty="0">
                <a:latin typeface="+mj-lt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60" name="Shape 160"/>
          <p:cNvSpPr/>
          <p:nvPr/>
        </p:nvSpPr>
        <p:spPr>
          <a:xfrm>
            <a:off x="6423348" y="4300348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/>
            </a:lvl1pPr>
          </a:lstStyle>
          <a:p>
            <a:r>
              <a:rPr lang="en-US" dirty="0">
                <a:latin typeface="+mj-lt"/>
                <a:cs typeface="Arial" panose="020B0604020202020204" pitchFamily="34" charset="0"/>
              </a:rPr>
              <a:t>-1.1</a:t>
            </a:r>
            <a:r>
              <a:rPr dirty="0">
                <a:latin typeface="+mj-lt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61" name="Shape 161"/>
          <p:cNvSpPr/>
          <p:nvPr/>
        </p:nvSpPr>
        <p:spPr>
          <a:xfrm>
            <a:off x="7121566" y="2272391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 b="1"/>
            </a:lvl1pPr>
          </a:lstStyle>
          <a:p>
            <a:r>
              <a:rPr lang="en-US" dirty="0">
                <a:latin typeface="+mj-lt"/>
                <a:cs typeface="Arial" panose="020B0604020202020204" pitchFamily="34" charset="0"/>
              </a:rPr>
              <a:t>3.7</a:t>
            </a:r>
            <a:r>
              <a:rPr dirty="0">
                <a:latin typeface="+mj-lt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62" name="Shape 162"/>
          <p:cNvSpPr/>
          <p:nvPr/>
        </p:nvSpPr>
        <p:spPr>
          <a:xfrm>
            <a:off x="7132999" y="4290533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 b="1"/>
            </a:lvl1pPr>
          </a:lstStyle>
          <a:p>
            <a:r>
              <a:rPr lang="en-US" dirty="0">
                <a:latin typeface="+mj-lt"/>
                <a:cs typeface="Arial" panose="020B0604020202020204" pitchFamily="34" charset="0"/>
              </a:rPr>
              <a:t>1.0</a:t>
            </a:r>
            <a:r>
              <a:rPr dirty="0">
                <a:latin typeface="+mj-lt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63" name="Shape 163"/>
          <p:cNvSpPr/>
          <p:nvPr/>
        </p:nvSpPr>
        <p:spPr>
          <a:xfrm>
            <a:off x="4893269" y="2282295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/>
            </a:lvl1pPr>
          </a:lstStyle>
          <a:p>
            <a:r>
              <a:rPr lang="en-US" dirty="0">
                <a:latin typeface="+mj-lt"/>
                <a:cs typeface="Arial" panose="020B0604020202020204" pitchFamily="34" charset="0"/>
              </a:rPr>
              <a:t>12.5</a:t>
            </a:r>
            <a:r>
              <a:rPr dirty="0">
                <a:latin typeface="+mj-lt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64" name="Shape 164"/>
          <p:cNvSpPr/>
          <p:nvPr/>
        </p:nvSpPr>
        <p:spPr>
          <a:xfrm>
            <a:off x="4893269" y="4300348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/>
            </a:lvl1pPr>
          </a:lstStyle>
          <a:p>
            <a:r>
              <a:rPr lang="en-US" dirty="0">
                <a:latin typeface="+mj-lt"/>
                <a:cs typeface="Arial" panose="020B0604020202020204" pitchFamily="34" charset="0"/>
              </a:rPr>
              <a:t>9.2</a:t>
            </a:r>
            <a:r>
              <a:rPr dirty="0">
                <a:latin typeface="+mj-lt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65" name="Shape 165"/>
          <p:cNvSpPr/>
          <p:nvPr/>
        </p:nvSpPr>
        <p:spPr>
          <a:xfrm>
            <a:off x="4212132" y="1589722"/>
            <a:ext cx="807246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38" tIns="45738" rIns="45738" bIns="45738" anchor="b">
            <a:spAutoFit/>
          </a:bodyPr>
          <a:lstStyle>
            <a:lvl1pPr algn="ctr">
              <a:defRPr sz="1400" b="1"/>
            </a:lvl1pPr>
          </a:lstStyle>
          <a:p>
            <a:r>
              <a:rPr dirty="0">
                <a:latin typeface="+mj-lt"/>
                <a:cs typeface="Arial" panose="020B0604020202020204" pitchFamily="34" charset="0"/>
              </a:rPr>
              <a:t>FY1</a:t>
            </a:r>
            <a:r>
              <a:rPr lang="en-US" dirty="0">
                <a:latin typeface="+mj-lt"/>
                <a:cs typeface="Arial" panose="020B0604020202020204" pitchFamily="34" charset="0"/>
              </a:rPr>
              <a:t>0-13</a:t>
            </a:r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66" name="Shape 166"/>
          <p:cNvSpPr/>
          <p:nvPr/>
        </p:nvSpPr>
        <p:spPr>
          <a:xfrm>
            <a:off x="5756028" y="1589802"/>
            <a:ext cx="714400" cy="307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 anchor="b">
            <a:spAutoFit/>
          </a:bodyPr>
          <a:lstStyle>
            <a:lvl1pPr algn="ctr">
              <a:defRPr sz="1400" b="1"/>
            </a:lvl1pPr>
          </a:lstStyle>
          <a:p>
            <a:r>
              <a:rPr dirty="0">
                <a:latin typeface="+mj-lt"/>
                <a:cs typeface="Arial" panose="020B0604020202020204" pitchFamily="34" charset="0"/>
              </a:rPr>
              <a:t>FY16</a:t>
            </a:r>
          </a:p>
        </p:txBody>
      </p:sp>
      <p:sp>
        <p:nvSpPr>
          <p:cNvPr id="167" name="Shape 167"/>
          <p:cNvSpPr/>
          <p:nvPr/>
        </p:nvSpPr>
        <p:spPr>
          <a:xfrm>
            <a:off x="6481555" y="1589800"/>
            <a:ext cx="714400" cy="307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 anchor="b">
            <a:spAutoFit/>
          </a:bodyPr>
          <a:lstStyle>
            <a:lvl1pPr algn="ctr">
              <a:defRPr sz="1400" b="1"/>
            </a:lvl1pPr>
          </a:lstStyle>
          <a:p>
            <a:r>
              <a:rPr dirty="0">
                <a:latin typeface="+mj-lt"/>
                <a:cs typeface="Arial" panose="020B0604020202020204" pitchFamily="34" charset="0"/>
              </a:rPr>
              <a:t>FY17</a:t>
            </a:r>
          </a:p>
        </p:txBody>
      </p:sp>
      <p:sp>
        <p:nvSpPr>
          <p:cNvPr id="168" name="Shape 168"/>
          <p:cNvSpPr/>
          <p:nvPr/>
        </p:nvSpPr>
        <p:spPr>
          <a:xfrm>
            <a:off x="7207078" y="1374356"/>
            <a:ext cx="727887" cy="523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 anchor="b">
            <a:spAutoFit/>
          </a:bodyPr>
          <a:lstStyle/>
          <a:p>
            <a:pPr algn="ctr">
              <a:defRPr sz="1400" b="1"/>
            </a:pPr>
            <a:r>
              <a:rPr dirty="0">
                <a:latin typeface="+mj-lt"/>
                <a:cs typeface="Arial" panose="020B0604020202020204" pitchFamily="34" charset="0"/>
              </a:rPr>
              <a:t>FY18</a:t>
            </a:r>
          </a:p>
          <a:p>
            <a:pPr algn="ctr">
              <a:defRPr sz="1400" b="1"/>
            </a:pPr>
            <a:r>
              <a:rPr lang="en-US" dirty="0">
                <a:latin typeface="+mj-lt"/>
                <a:cs typeface="Arial" panose="020B0604020202020204" pitchFamily="34" charset="0"/>
              </a:rPr>
              <a:t>GAA</a:t>
            </a:r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69" name="Shape 169"/>
          <p:cNvSpPr/>
          <p:nvPr/>
        </p:nvSpPr>
        <p:spPr>
          <a:xfrm>
            <a:off x="4977117" y="1589722"/>
            <a:ext cx="814496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38" tIns="45738" rIns="45738" bIns="45738" anchor="b">
            <a:spAutoFit/>
          </a:bodyPr>
          <a:lstStyle>
            <a:lvl1pPr algn="ctr">
              <a:defRPr sz="1400" b="1"/>
            </a:lvl1pPr>
          </a:lstStyle>
          <a:p>
            <a:r>
              <a:rPr dirty="0">
                <a:latin typeface="+mj-lt"/>
                <a:cs typeface="Arial" panose="020B0604020202020204" pitchFamily="34" charset="0"/>
              </a:rPr>
              <a:t>FY1</a:t>
            </a:r>
            <a:r>
              <a:rPr lang="en-US" dirty="0">
                <a:latin typeface="+mj-lt"/>
                <a:cs typeface="Arial" panose="020B0604020202020204" pitchFamily="34" charset="0"/>
              </a:rPr>
              <a:t>3-15</a:t>
            </a:r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70" name="Shape 170"/>
          <p:cNvSpPr/>
          <p:nvPr/>
        </p:nvSpPr>
        <p:spPr>
          <a:xfrm>
            <a:off x="7270536" y="1890058"/>
            <a:ext cx="664428" cy="1"/>
          </a:xfrm>
          <a:prstGeom prst="line">
            <a:avLst/>
          </a:prstGeom>
          <a:ln w="9525">
            <a:solidFill>
              <a:schemeClr val="tx1"/>
            </a:solidFill>
          </a:ln>
        </p:spPr>
        <p:txBody>
          <a:bodyPr lIns="45746" tIns="45747" rIns="45746" bIns="45747"/>
          <a:lstStyle/>
          <a:p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71" name="Shape 171"/>
          <p:cNvSpPr/>
          <p:nvPr/>
        </p:nvSpPr>
        <p:spPr>
          <a:xfrm>
            <a:off x="6513267" y="1890058"/>
            <a:ext cx="664428" cy="1"/>
          </a:xfrm>
          <a:prstGeom prst="line">
            <a:avLst/>
          </a:prstGeom>
          <a:ln w="9525">
            <a:solidFill>
              <a:schemeClr val="tx1"/>
            </a:solidFill>
          </a:ln>
        </p:spPr>
        <p:txBody>
          <a:bodyPr lIns="45746" tIns="45747" rIns="45746" bIns="45747"/>
          <a:lstStyle/>
          <a:p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72" name="Shape 172"/>
          <p:cNvSpPr/>
          <p:nvPr/>
        </p:nvSpPr>
        <p:spPr>
          <a:xfrm>
            <a:off x="5781012" y="1890058"/>
            <a:ext cx="664428" cy="1"/>
          </a:xfrm>
          <a:prstGeom prst="line">
            <a:avLst/>
          </a:prstGeom>
          <a:ln w="9525">
            <a:solidFill>
              <a:schemeClr val="tx1"/>
            </a:solidFill>
          </a:ln>
        </p:spPr>
        <p:txBody>
          <a:bodyPr lIns="45746" tIns="45747" rIns="45746" bIns="45747"/>
          <a:lstStyle/>
          <a:p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73" name="Shape 173"/>
          <p:cNvSpPr/>
          <p:nvPr/>
        </p:nvSpPr>
        <p:spPr>
          <a:xfrm>
            <a:off x="5027521" y="1890058"/>
            <a:ext cx="664428" cy="1"/>
          </a:xfrm>
          <a:prstGeom prst="line">
            <a:avLst/>
          </a:prstGeom>
          <a:ln w="9525">
            <a:solidFill>
              <a:schemeClr val="tx1"/>
            </a:solidFill>
          </a:ln>
        </p:spPr>
        <p:txBody>
          <a:bodyPr lIns="45746" tIns="45747" rIns="45746" bIns="45747"/>
          <a:lstStyle/>
          <a:p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74" name="Shape 174"/>
          <p:cNvSpPr/>
          <p:nvPr/>
        </p:nvSpPr>
        <p:spPr>
          <a:xfrm>
            <a:off x="4312689" y="1890058"/>
            <a:ext cx="664428" cy="1"/>
          </a:xfrm>
          <a:prstGeom prst="line">
            <a:avLst/>
          </a:prstGeom>
          <a:ln w="9525">
            <a:solidFill>
              <a:schemeClr val="tx1"/>
            </a:solidFill>
          </a:ln>
        </p:spPr>
        <p:txBody>
          <a:bodyPr lIns="45746" tIns="45747" rIns="45746" bIns="45747"/>
          <a:lstStyle/>
          <a:p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76" name="Shape 176"/>
          <p:cNvSpPr/>
          <p:nvPr/>
        </p:nvSpPr>
        <p:spPr>
          <a:xfrm>
            <a:off x="-110731" y="6028314"/>
            <a:ext cx="8773455" cy="7060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4832" tIns="44832" rIns="44832" bIns="44832">
            <a:spAutoFit/>
          </a:bodyPr>
          <a:lstStyle>
            <a:lvl1pPr indent="222264">
              <a:defRPr sz="1000" i="1"/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*Commonwealth lost &gt;$1B in federal revenue with sunset of enhanced revenues under the American Recovery and Reinvestment Act (ARRA)</a:t>
            </a:r>
          </a:p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Excludes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ELD Choices spending for all years.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** If MassHealth cannot absorb this exposure, projected net growth is 6.4% without the reform package or 1.7% with the reform package </a:t>
            </a:r>
          </a:p>
          <a:p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Shape 182"/>
          <p:cNvSpPr/>
          <p:nvPr/>
        </p:nvSpPr>
        <p:spPr>
          <a:xfrm>
            <a:off x="214504" y="1938005"/>
            <a:ext cx="328905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txBody>
          <a:bodyPr lIns="45746" tIns="45747" rIns="45746" bIns="45747"/>
          <a:lstStyle/>
          <a:p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83" name="Shape 183"/>
          <p:cNvSpPr/>
          <p:nvPr/>
        </p:nvSpPr>
        <p:spPr>
          <a:xfrm>
            <a:off x="214504" y="2201655"/>
            <a:ext cx="32890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txBody>
          <a:bodyPr lIns="45746" tIns="45747" rIns="45746" bIns="45747"/>
          <a:lstStyle/>
          <a:p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84" name="Shape 184"/>
          <p:cNvSpPr/>
          <p:nvPr/>
        </p:nvSpPr>
        <p:spPr>
          <a:xfrm>
            <a:off x="340026" y="1889759"/>
            <a:ext cx="76268" cy="79114"/>
          </a:xfrm>
          <a:prstGeom prst="diamond">
            <a:avLst/>
          </a:prstGeom>
          <a:solidFill>
            <a:srgbClr val="002060"/>
          </a:solidFill>
          <a:ln>
            <a:solidFill>
              <a:schemeClr val="accent4"/>
            </a:solidFill>
          </a:ln>
        </p:spPr>
        <p:txBody>
          <a:bodyPr lIns="45746" tIns="45747" rIns="45746" bIns="45747" anchor="ctr"/>
          <a:lstStyle/>
          <a:p>
            <a:pPr algn="ctr"/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85" name="Shape 185"/>
          <p:cNvSpPr/>
          <p:nvPr/>
        </p:nvSpPr>
        <p:spPr>
          <a:xfrm>
            <a:off x="340026" y="2142775"/>
            <a:ext cx="76268" cy="76236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lIns="45746" tIns="45747" rIns="45746" bIns="45747" anchor="ctr"/>
          <a:lstStyle/>
          <a:p>
            <a:pPr algn="ctr"/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86" name="Shape 186"/>
          <p:cNvSpPr/>
          <p:nvPr/>
        </p:nvSpPr>
        <p:spPr>
          <a:xfrm>
            <a:off x="594251" y="1804897"/>
            <a:ext cx="1780937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defTabSz="894209">
              <a:defRPr sz="1400"/>
            </a:lvl1pPr>
          </a:lstStyle>
          <a:p>
            <a:r>
              <a:rPr dirty="0">
                <a:latin typeface="+mj-lt"/>
                <a:cs typeface="Arial" panose="020B0604020202020204" pitchFamily="34" charset="0"/>
              </a:rPr>
              <a:t>Gross Program Spend</a:t>
            </a:r>
          </a:p>
        </p:txBody>
      </p:sp>
      <p:sp>
        <p:nvSpPr>
          <p:cNvPr id="187" name="Shape 187"/>
          <p:cNvSpPr/>
          <p:nvPr/>
        </p:nvSpPr>
        <p:spPr>
          <a:xfrm>
            <a:off x="594252" y="2068548"/>
            <a:ext cx="1215076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defTabSz="894209">
              <a:defRPr sz="1400"/>
            </a:lvl1pPr>
          </a:lstStyle>
          <a:p>
            <a:r>
              <a:rPr dirty="0">
                <a:latin typeface="+mj-lt"/>
                <a:cs typeface="Arial" panose="020B0604020202020204" pitchFamily="34" charset="0"/>
              </a:rPr>
              <a:t>Net State Cost </a:t>
            </a:r>
          </a:p>
        </p:txBody>
      </p:sp>
      <p:sp>
        <p:nvSpPr>
          <p:cNvPr id="54" name="Shape 146"/>
          <p:cNvSpPr/>
          <p:nvPr/>
        </p:nvSpPr>
        <p:spPr>
          <a:xfrm>
            <a:off x="1001142" y="5680003"/>
            <a:ext cx="436951" cy="184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894209">
              <a:defRPr sz="1400"/>
            </a:lvl1pPr>
          </a:lstStyle>
          <a:p>
            <a:r>
              <a:rPr sz="1200" dirty="0">
                <a:latin typeface="+mj-lt"/>
                <a:cs typeface="Arial" panose="020B0604020202020204" pitchFamily="34" charset="0"/>
              </a:rPr>
              <a:t>FY1</a:t>
            </a:r>
            <a:r>
              <a:rPr lang="en-US" sz="1200" dirty="0">
                <a:latin typeface="+mj-lt"/>
                <a:cs typeface="Arial" panose="020B0604020202020204" pitchFamily="34" charset="0"/>
              </a:rPr>
              <a:t>2*</a:t>
            </a:r>
            <a:endParaRPr sz="12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Shape 147"/>
          <p:cNvSpPr/>
          <p:nvPr/>
        </p:nvSpPr>
        <p:spPr>
          <a:xfrm>
            <a:off x="514140" y="5680003"/>
            <a:ext cx="436951" cy="184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894209">
              <a:defRPr sz="1400"/>
            </a:lvl1pPr>
          </a:lstStyle>
          <a:p>
            <a:r>
              <a:rPr sz="1200" dirty="0">
                <a:latin typeface="+mj-lt"/>
                <a:cs typeface="Arial" panose="020B0604020202020204" pitchFamily="34" charset="0"/>
              </a:rPr>
              <a:t>FY1</a:t>
            </a:r>
            <a:r>
              <a:rPr lang="en-US" sz="1200" dirty="0">
                <a:latin typeface="+mj-lt"/>
                <a:cs typeface="Arial" panose="020B0604020202020204" pitchFamily="34" charset="0"/>
              </a:rPr>
              <a:t>1</a:t>
            </a:r>
            <a:endParaRPr sz="12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Shape 149"/>
          <p:cNvSpPr/>
          <p:nvPr/>
        </p:nvSpPr>
        <p:spPr>
          <a:xfrm>
            <a:off x="27139" y="5680003"/>
            <a:ext cx="436950" cy="184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894209">
              <a:defRPr sz="1400"/>
            </a:lvl1pPr>
          </a:lstStyle>
          <a:p>
            <a:r>
              <a:rPr sz="1200" dirty="0">
                <a:latin typeface="+mj-lt"/>
                <a:cs typeface="Arial" panose="020B0604020202020204" pitchFamily="34" charset="0"/>
              </a:rPr>
              <a:t>FY1</a:t>
            </a:r>
            <a:r>
              <a:rPr lang="en-US" sz="1200" dirty="0">
                <a:latin typeface="+mj-lt"/>
                <a:cs typeface="Arial" panose="020B0604020202020204" pitchFamily="34" charset="0"/>
              </a:rPr>
              <a:t>0</a:t>
            </a:r>
            <a:endParaRPr sz="12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Rectangular Callout 44"/>
          <p:cNvSpPr/>
          <p:nvPr/>
        </p:nvSpPr>
        <p:spPr>
          <a:xfrm>
            <a:off x="5261448" y="4945541"/>
            <a:ext cx="2364825" cy="996952"/>
          </a:xfrm>
          <a:prstGeom prst="wedgeRectCallout">
            <a:avLst>
              <a:gd name="adj1" fmla="val 20252"/>
              <a:gd name="adj2" fmla="val -78880"/>
            </a:avLst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0" bIns="45715"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Negative net growth due to management initiatives, </a:t>
            </a:r>
            <a:r>
              <a:rPr lang="en-US" sz="1100" dirty="0" smtClean="0">
                <a:solidFill>
                  <a:schemeClr val="tx1"/>
                </a:solidFill>
              </a:rPr>
              <a:t>including:</a:t>
            </a:r>
          </a:p>
          <a:p>
            <a:pPr marL="171450" indent="-171450">
              <a:buFontTx/>
              <a:buChar char="-"/>
            </a:pPr>
            <a:r>
              <a:rPr lang="en-US" sz="1100" dirty="0" smtClean="0">
                <a:solidFill>
                  <a:schemeClr val="tx1"/>
                </a:solidFill>
              </a:rPr>
              <a:t>$30M in increased </a:t>
            </a:r>
            <a:r>
              <a:rPr lang="en-US" sz="1100" dirty="0">
                <a:solidFill>
                  <a:schemeClr val="tx1"/>
                </a:solidFill>
              </a:rPr>
              <a:t>Rx rebates 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en-US" sz="1100" dirty="0" smtClean="0">
                <a:solidFill>
                  <a:schemeClr val="tx1"/>
                </a:solidFill>
              </a:rPr>
              <a:t>$73.5M one-time DSRIP revenue</a:t>
            </a:r>
          </a:p>
          <a:p>
            <a:pPr marL="171450" indent="-171450">
              <a:buFontTx/>
              <a:buChar char="-"/>
            </a:pPr>
            <a:r>
              <a:rPr lang="en-US" sz="1100" dirty="0" smtClean="0">
                <a:solidFill>
                  <a:schemeClr val="tx1"/>
                </a:solidFill>
              </a:rPr>
              <a:t>$25M in higher </a:t>
            </a:r>
            <a:r>
              <a:rPr lang="en-US" sz="1100" smtClean="0">
                <a:solidFill>
                  <a:schemeClr val="tx1"/>
                </a:solidFill>
              </a:rPr>
              <a:t>CHIP revenue</a:t>
            </a:r>
            <a:endParaRPr lang="en-US" sz="1100" dirty="0" smtClean="0">
              <a:solidFill>
                <a:schemeClr val="tx1"/>
              </a:solidFill>
            </a:endParaRPr>
          </a:p>
        </p:txBody>
      </p:sp>
      <p:sp>
        <p:nvSpPr>
          <p:cNvPr id="46" name="Shape 161"/>
          <p:cNvSpPr/>
          <p:nvPr/>
        </p:nvSpPr>
        <p:spPr>
          <a:xfrm>
            <a:off x="7121566" y="1988824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 b="1"/>
            </a:lvl1pPr>
          </a:lstStyle>
          <a:p>
            <a:r>
              <a:rPr lang="en-US" dirty="0" smtClean="0">
                <a:latin typeface="+mj-lt"/>
                <a:cs typeface="Arial" panose="020B0604020202020204" pitchFamily="34" charset="0"/>
              </a:rPr>
              <a:t>5.0</a:t>
            </a:r>
            <a:r>
              <a:rPr dirty="0" smtClean="0">
                <a:latin typeface="+mj-lt"/>
                <a:cs typeface="Arial" panose="020B0604020202020204" pitchFamily="34" charset="0"/>
              </a:rPr>
              <a:t>%</a:t>
            </a:r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Shape 162"/>
          <p:cNvSpPr/>
          <p:nvPr/>
        </p:nvSpPr>
        <p:spPr>
          <a:xfrm>
            <a:off x="7145332" y="3971255"/>
            <a:ext cx="818020" cy="30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 b="1"/>
            </a:lvl1pPr>
          </a:lstStyle>
          <a:p>
            <a:r>
              <a:rPr lang="en-US" dirty="0" smtClean="0">
                <a:latin typeface="+mj-lt"/>
                <a:cs typeface="Arial" panose="020B0604020202020204" pitchFamily="34" charset="0"/>
              </a:rPr>
              <a:t>5.6%</a:t>
            </a:r>
            <a:endParaRPr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9" name="Shape 161"/>
          <p:cNvSpPr/>
          <p:nvPr/>
        </p:nvSpPr>
        <p:spPr>
          <a:xfrm>
            <a:off x="8087550" y="2304521"/>
            <a:ext cx="818020" cy="246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 b="1"/>
            </a:lvl1pPr>
          </a:lstStyle>
          <a:p>
            <a:pPr algn="l"/>
            <a:r>
              <a:rPr lang="en-US" sz="1000" b="0" dirty="0" smtClean="0">
                <a:latin typeface="+mj-lt"/>
                <a:cs typeface="Arial" panose="020B0604020202020204" pitchFamily="34" charset="0"/>
              </a:rPr>
              <a:t>w/ package</a:t>
            </a:r>
            <a:endParaRPr sz="1000" b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Shape 161"/>
          <p:cNvSpPr/>
          <p:nvPr/>
        </p:nvSpPr>
        <p:spPr>
          <a:xfrm>
            <a:off x="8087550" y="2053141"/>
            <a:ext cx="818020" cy="246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 b="1"/>
            </a:lvl1pPr>
          </a:lstStyle>
          <a:p>
            <a:pPr algn="l"/>
            <a:r>
              <a:rPr lang="en-US" sz="1000" b="0" dirty="0" smtClean="0">
                <a:latin typeface="+mj-lt"/>
                <a:cs typeface="Arial" panose="020B0604020202020204" pitchFamily="34" charset="0"/>
              </a:rPr>
              <a:t>w/o package</a:t>
            </a:r>
            <a:endParaRPr sz="1000" b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Shape 161"/>
          <p:cNvSpPr/>
          <p:nvPr/>
        </p:nvSpPr>
        <p:spPr>
          <a:xfrm>
            <a:off x="8114935" y="4348076"/>
            <a:ext cx="818020" cy="246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 b="1"/>
            </a:lvl1pPr>
          </a:lstStyle>
          <a:p>
            <a:pPr algn="l"/>
            <a:r>
              <a:rPr lang="en-US" sz="1000" b="0" dirty="0" smtClean="0">
                <a:latin typeface="+mj-lt"/>
                <a:cs typeface="Arial" panose="020B0604020202020204" pitchFamily="34" charset="0"/>
              </a:rPr>
              <a:t>w/ package</a:t>
            </a:r>
            <a:endParaRPr sz="1000" b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Shape 161"/>
          <p:cNvSpPr/>
          <p:nvPr/>
        </p:nvSpPr>
        <p:spPr>
          <a:xfrm>
            <a:off x="8104302" y="3990366"/>
            <a:ext cx="818020" cy="246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38" tIns="45738" rIns="45738" bIns="45738">
            <a:spAutoFit/>
          </a:bodyPr>
          <a:lstStyle>
            <a:lvl1pPr algn="r">
              <a:defRPr sz="1400" b="1"/>
            </a:lvl1pPr>
          </a:lstStyle>
          <a:p>
            <a:pPr algn="l"/>
            <a:r>
              <a:rPr lang="en-US" sz="1000" b="0" dirty="0" smtClean="0">
                <a:latin typeface="+mj-lt"/>
                <a:cs typeface="Arial" panose="020B0604020202020204" pitchFamily="34" charset="0"/>
              </a:rPr>
              <a:t>w/o package</a:t>
            </a:r>
            <a:endParaRPr sz="1000" b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Rectangular Callout 52"/>
          <p:cNvSpPr/>
          <p:nvPr/>
        </p:nvSpPr>
        <p:spPr>
          <a:xfrm flipH="1">
            <a:off x="8114934" y="2590196"/>
            <a:ext cx="790635" cy="1341641"/>
          </a:xfrm>
          <a:prstGeom prst="wedgeRectCallout">
            <a:avLst>
              <a:gd name="adj1" fmla="val 77310"/>
              <a:gd name="adj2" fmla="val 58929"/>
            </a:avLst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0" bIns="45715"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N</a:t>
            </a:r>
            <a:r>
              <a:rPr lang="en-US" sz="1000" dirty="0" smtClean="0">
                <a:solidFill>
                  <a:schemeClr val="tx1"/>
                </a:solidFill>
              </a:rPr>
              <a:t>umbers assume MassHealth absorbs </a:t>
            </a:r>
            <a:r>
              <a:rPr lang="en-US" sz="1000" dirty="0">
                <a:solidFill>
                  <a:schemeClr val="tx1"/>
                </a:solidFill>
              </a:rPr>
              <a:t>$47M exposure </a:t>
            </a:r>
            <a:r>
              <a:rPr lang="en-US" sz="1000" dirty="0" smtClean="0">
                <a:solidFill>
                  <a:schemeClr val="tx1"/>
                </a:solidFill>
              </a:rPr>
              <a:t>in  </a:t>
            </a:r>
            <a:r>
              <a:rPr lang="en-US" sz="1000" dirty="0">
                <a:solidFill>
                  <a:schemeClr val="tx1"/>
                </a:solidFill>
              </a:rPr>
              <a:t>conference </a:t>
            </a:r>
            <a:r>
              <a:rPr lang="en-US" sz="1000" dirty="0" smtClean="0">
                <a:solidFill>
                  <a:schemeClr val="tx1"/>
                </a:solidFill>
              </a:rPr>
              <a:t>budget**</a:t>
            </a:r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059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8764650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230" name="think-cell Slide" r:id="rId30" imgW="270" imgH="270" progId="TCLayout.ActiveDocument.1">
                  <p:embed/>
                </p:oleObj>
              </mc:Choice>
              <mc:Fallback>
                <p:oleObj name="think-cell Slide" r:id="rId3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</a:pPr>
            <a:endParaRPr lang="en-US" sz="1200" b="1" dirty="0" err="1" smtClean="0">
              <a:solidFill>
                <a:schemeClr val="tx1"/>
              </a:solidFill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21" y="177723"/>
            <a:ext cx="8567548" cy="830997"/>
          </a:xfrm>
        </p:spPr>
        <p:txBody>
          <a:bodyPr/>
          <a:lstStyle/>
          <a:p>
            <a:r>
              <a:rPr lang="en-US" sz="1800" dirty="0" smtClean="0"/>
              <a:t>The proposed reforms are also critical for health care providers’ sustainability – the shift in volume toward public coverage puts significant pressure on provider </a:t>
            </a:r>
            <a:r>
              <a:rPr lang="en-US" sz="1800" smtClean="0"/>
              <a:t>fiscal health</a:t>
            </a:r>
            <a:endParaRPr lang="en-US" sz="1800" dirty="0"/>
          </a:p>
        </p:txBody>
      </p:sp>
      <p:cxnSp>
        <p:nvCxnSpPr>
          <p:cNvPr id="17" name="Straight Connector 16"/>
          <p:cNvCxnSpPr/>
          <p:nvPr>
            <p:custDataLst>
              <p:tags r:id="rId4"/>
            </p:custDataLst>
          </p:nvPr>
        </p:nvCxnSpPr>
        <p:spPr bwMode="auto">
          <a:xfrm>
            <a:off x="2781300" y="4029075"/>
            <a:ext cx="447675" cy="66675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>
            <p:custDataLst>
              <p:tags r:id="rId5"/>
            </p:custDataLst>
          </p:nvPr>
        </p:nvCxnSpPr>
        <p:spPr bwMode="auto">
          <a:xfrm>
            <a:off x="1781175" y="1981200"/>
            <a:ext cx="447675" cy="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>
            <p:custDataLst>
              <p:tags r:id="rId6"/>
            </p:custDataLst>
          </p:nvPr>
        </p:nvCxnSpPr>
        <p:spPr bwMode="auto">
          <a:xfrm>
            <a:off x="1781175" y="2733675"/>
            <a:ext cx="447675" cy="1905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>
            <p:custDataLst>
              <p:tags r:id="rId7"/>
            </p:custDataLst>
          </p:nvPr>
        </p:nvCxnSpPr>
        <p:spPr bwMode="auto">
          <a:xfrm flipV="1">
            <a:off x="1781175" y="2219325"/>
            <a:ext cx="447675" cy="3810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>
            <p:custDataLst>
              <p:tags r:id="rId8"/>
            </p:custDataLst>
          </p:nvPr>
        </p:nvCxnSpPr>
        <p:spPr bwMode="auto">
          <a:xfrm>
            <a:off x="1781175" y="3971925"/>
            <a:ext cx="447675" cy="5715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>
            <p:custDataLst>
              <p:tags r:id="rId9"/>
            </p:custDataLst>
          </p:nvPr>
        </p:nvCxnSpPr>
        <p:spPr bwMode="auto">
          <a:xfrm>
            <a:off x="2781300" y="2752725"/>
            <a:ext cx="447675" cy="28575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>
            <p:custDataLst>
              <p:tags r:id="rId10"/>
            </p:custDataLst>
          </p:nvPr>
        </p:nvCxnSpPr>
        <p:spPr bwMode="auto">
          <a:xfrm flipV="1">
            <a:off x="2781300" y="2200275"/>
            <a:ext cx="447675" cy="1905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>
            <p:custDataLst>
              <p:tags r:id="rId11"/>
            </p:custDataLst>
          </p:nvPr>
        </p:nvCxnSpPr>
        <p:spPr bwMode="auto">
          <a:xfrm>
            <a:off x="2781300" y="1981200"/>
            <a:ext cx="447675" cy="0"/>
          </a:xfrm>
          <a:prstGeom prst="line">
            <a:avLst/>
          </a:prstGeom>
          <a:ln w="317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/>
          <p:cNvGraphicFramePr>
            <a:graphicFrameLocks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3294576174"/>
              </p:ext>
            </p:extLst>
          </p:nvPr>
        </p:nvGraphicFramePr>
        <p:xfrm>
          <a:off x="876299" y="1866900"/>
          <a:ext cx="3248078" cy="3524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231" name="Chart" r:id="rId32" imgW="3248078" imgH="3524310" progId="MSGraph.Chart.8">
                  <p:embed followColorScheme="full"/>
                </p:oleObj>
              </mc:Choice>
              <mc:Fallback>
                <p:oleObj name="Chart" r:id="rId32" imgW="3248078" imgH="352431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876299" y="1866900"/>
                        <a:ext cx="3248078" cy="35243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Rectangle 80"/>
          <p:cNvSpPr>
            <a:spLocks noGrp="1" noChangeArrowheads="1"/>
          </p:cNvSpPr>
          <p:nvPr>
            <p:custDataLst>
              <p:tags r:id="rId13"/>
            </p:custDataLst>
          </p:nvPr>
        </p:nvSpPr>
        <p:spPr bwMode="auto">
          <a:xfrm>
            <a:off x="287338" y="4543425"/>
            <a:ext cx="8096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9B1A9E5E-4CC4-4E81-B164-E8DDA415415F}" type="datetime'''''''C''omm''''e''''''''''''''''''''''r''ci''a''l'''''''''">
              <a:rPr lang="en-US" altLang="en-US" sz="1200">
                <a:sym typeface="+mn-lt"/>
              </a:rPr>
              <a:pPr/>
              <a:t>Commercial</a:t>
            </a:fld>
            <a:endParaRPr lang="en-US" sz="1200" noProof="0" dirty="0" smtClean="0">
              <a:sym typeface="+mn-lt"/>
            </a:endParaRPr>
          </a:p>
        </p:txBody>
      </p:sp>
      <p:sp>
        <p:nvSpPr>
          <p:cNvPr id="82" name="Rectangle 81"/>
          <p:cNvSpPr>
            <a:spLocks noGrp="1" noChangeArrowheads="1"/>
          </p:cNvSpPr>
          <p:nvPr>
            <p:custDataLst>
              <p:tags r:id="rId14"/>
            </p:custDataLst>
          </p:nvPr>
        </p:nvSpPr>
        <p:spPr bwMode="auto">
          <a:xfrm>
            <a:off x="473075" y="3262313"/>
            <a:ext cx="62388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7F7A3A95-8C84-4E51-BBE3-FEC312EFC39F}" type="datetime'M''''''''''''''''''''''''''''''ed''''''i''ca''''''''''r''e'''">
              <a:rPr lang="en-US" altLang="en-US" sz="1200">
                <a:sym typeface="+mn-lt"/>
              </a:rPr>
              <a:pPr/>
              <a:t>Medicare</a:t>
            </a:fld>
            <a:endParaRPr lang="en-US" sz="1200" noProof="0" dirty="0" smtClean="0">
              <a:sym typeface="+mn-lt"/>
            </a:endParaRPr>
          </a:p>
        </p:txBody>
      </p:sp>
      <p:sp>
        <p:nvSpPr>
          <p:cNvPr id="57" name="Rectangle 56"/>
          <p:cNvSpPr>
            <a:spLocks noGrp="1" noChangeArrowheads="1"/>
          </p:cNvSpPr>
          <p:nvPr>
            <p:custDataLst>
              <p:tags r:id="rId15"/>
            </p:custDataLst>
          </p:nvPr>
        </p:nvSpPr>
        <p:spPr bwMode="auto">
          <a:xfrm>
            <a:off x="295275" y="2405063"/>
            <a:ext cx="80168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A3E4B96F-DB54-44E2-BA37-54EB571705B7}" type="datetime'MassH''''''''''''''''''ea''l''''''''''''t''''''''''''''''h'">
              <a:rPr lang="en-US" altLang="en-US" sz="1200"/>
              <a:pPr/>
              <a:t>MassHealth</a:t>
            </a:fld>
            <a:endParaRPr lang="en-US" sz="1200" noProof="0" dirty="0" smtClean="0">
              <a:sym typeface="+mn-lt"/>
            </a:endParaRPr>
          </a:p>
        </p:txBody>
      </p:sp>
      <p:sp>
        <p:nvSpPr>
          <p:cNvPr id="83" name="Rectangle 82"/>
          <p:cNvSpPr>
            <a:spLocks noGrp="1" noChangeArrowheads="1"/>
          </p:cNvSpPr>
          <p:nvPr>
            <p:custDataLst>
              <p:tags r:id="rId16"/>
            </p:custDataLst>
          </p:nvPr>
        </p:nvSpPr>
        <p:spPr bwMode="auto">
          <a:xfrm>
            <a:off x="715963" y="2028825"/>
            <a:ext cx="3810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fld id="{0227DDE6-3A00-4A24-ACFE-ADE306FC1738}" type="datetime'''''''''O''''''''t''h''''''''''''''''''''''''''e''''''r'''">
              <a:rPr lang="en-US" altLang="en-US" sz="1200">
                <a:sym typeface="+mn-lt"/>
              </a:rPr>
              <a:pPr/>
              <a:t>Other</a:t>
            </a:fld>
            <a:endParaRPr lang="en-US" sz="1200" noProof="0" dirty="0" smtClean="0">
              <a:sym typeface="+mn-lt"/>
            </a:endParaRPr>
          </a:p>
        </p:txBody>
      </p:sp>
      <p:sp>
        <p:nvSpPr>
          <p:cNvPr id="80" name="Rectangle 79"/>
          <p:cNvSpPr>
            <a:spLocks noGrp="1" noChangeArrowheads="1"/>
          </p:cNvSpPr>
          <p:nvPr>
            <p:custDataLst>
              <p:tags r:id="rId17"/>
            </p:custDataLst>
          </p:nvPr>
        </p:nvSpPr>
        <p:spPr bwMode="auto">
          <a:xfrm>
            <a:off x="3322638" y="5384800"/>
            <a:ext cx="37623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73593284-CC07-407F-AE16-F849F5A2DFBB}" type="datetime'''''''''''F''''Y''''''''''''''''''''''''''1''6'''">
              <a:rPr lang="en-US" altLang="en-US" sz="1200">
                <a:sym typeface="+mn-lt"/>
              </a:rPr>
              <a:pPr/>
              <a:t>FY16</a:t>
            </a:fld>
            <a:endParaRPr lang="en-US" sz="1200" noProof="0" dirty="0" smtClean="0">
              <a:sym typeface="+mn-lt"/>
            </a:endParaRPr>
          </a:p>
        </p:txBody>
      </p:sp>
      <p:sp>
        <p:nvSpPr>
          <p:cNvPr id="74" name="Rectangle 73"/>
          <p:cNvSpPr>
            <a:spLocks noGrp="1" noChangeArrowheads="1"/>
          </p:cNvSpPr>
          <p:nvPr>
            <p:custDataLst>
              <p:tags r:id="rId18"/>
            </p:custDataLst>
          </p:nvPr>
        </p:nvSpPr>
        <p:spPr bwMode="auto">
          <a:xfrm>
            <a:off x="2317750" y="5384800"/>
            <a:ext cx="37623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8CCBA9D0-2442-4564-9B55-CCDA3DDE51EE}" type="datetime'''''''''''''F''''''''''''''''Y''''''''''''''''1''''4'">
              <a:rPr lang="en-US" altLang="en-US" sz="1200">
                <a:sym typeface="+mn-lt"/>
              </a:rPr>
              <a:pPr/>
              <a:t>FY14</a:t>
            </a:fld>
            <a:endParaRPr lang="en-US" sz="1200" noProof="0" dirty="0" smtClean="0">
              <a:sym typeface="+mn-lt"/>
            </a:endParaRPr>
          </a:p>
        </p:txBody>
      </p:sp>
      <p:sp>
        <p:nvSpPr>
          <p:cNvPr id="54" name="Rectangle 53"/>
          <p:cNvSpPr>
            <a:spLocks noGrp="1" noChangeArrowheads="1"/>
          </p:cNvSpPr>
          <p:nvPr>
            <p:custDataLst>
              <p:tags r:id="rId19"/>
            </p:custDataLst>
          </p:nvPr>
        </p:nvSpPr>
        <p:spPr bwMode="auto">
          <a:xfrm>
            <a:off x="1312863" y="5384800"/>
            <a:ext cx="37623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4D90820F-6DBA-4D25-B98A-660DEF1B99BC}" type="datetime'''F''''Y''''''''''''''''1''''''''''''''''''''''2'''''''''''">
              <a:rPr lang="en-US" altLang="en-US" sz="1200">
                <a:sym typeface="+mn-lt"/>
              </a:rPr>
              <a:pPr/>
              <a:t>FY12</a:t>
            </a:fld>
            <a:endParaRPr lang="en-US" sz="1200" noProof="0" dirty="0" smtClean="0">
              <a:sym typeface="+mn-lt"/>
            </a:endParaRPr>
          </a:p>
        </p:txBody>
      </p:sp>
      <p:sp>
        <p:nvSpPr>
          <p:cNvPr id="84" name="Title 1"/>
          <p:cNvSpPr txBox="1">
            <a:spLocks/>
          </p:cNvSpPr>
          <p:nvPr/>
        </p:nvSpPr>
        <p:spPr bwMode="auto">
          <a:xfrm>
            <a:off x="170121" y="1304925"/>
            <a:ext cx="497337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88823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7908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3823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07730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61602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15471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200" kern="0" dirty="0" smtClean="0">
                <a:solidFill>
                  <a:schemeClr val="tx1"/>
                </a:solidFill>
              </a:rPr>
              <a:t>MA hospital </a:t>
            </a:r>
            <a:r>
              <a:rPr lang="en-US" sz="1200" kern="0" dirty="0" err="1" smtClean="0">
                <a:solidFill>
                  <a:schemeClr val="tx1"/>
                </a:solidFill>
              </a:rPr>
              <a:t>payor</a:t>
            </a:r>
            <a:r>
              <a:rPr lang="en-US" sz="1200" kern="0" dirty="0" smtClean="0">
                <a:solidFill>
                  <a:schemeClr val="tx1"/>
                </a:solidFill>
              </a:rPr>
              <a:t> mix</a:t>
            </a:r>
          </a:p>
          <a:p>
            <a:r>
              <a:rPr lang="en-US" sz="1200" b="0" kern="0" dirty="0" smtClean="0">
                <a:solidFill>
                  <a:schemeClr val="tx1"/>
                </a:solidFill>
              </a:rPr>
              <a:t>% of Gross Patient Service Revenue (GPSR)</a:t>
            </a:r>
          </a:p>
          <a:p>
            <a:r>
              <a:rPr lang="en-US" sz="1200" b="0" kern="0" dirty="0" smtClean="0">
                <a:solidFill>
                  <a:schemeClr val="tx1"/>
                </a:solidFill>
              </a:rPr>
              <a:t>CHIA data</a:t>
            </a:r>
            <a:endParaRPr lang="en-US" sz="1200" b="0" kern="0" dirty="0">
              <a:solidFill>
                <a:schemeClr val="tx1"/>
              </a:solidFill>
            </a:endParaRPr>
          </a:p>
        </p:txBody>
      </p:sp>
      <p:sp>
        <p:nvSpPr>
          <p:cNvPr id="127" name="Title 1"/>
          <p:cNvSpPr txBox="1">
            <a:spLocks/>
          </p:cNvSpPr>
          <p:nvPr/>
        </p:nvSpPr>
        <p:spPr bwMode="auto">
          <a:xfrm>
            <a:off x="4619763" y="1304925"/>
            <a:ext cx="31240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88823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7908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3823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07730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61602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15471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200" kern="0" dirty="0" smtClean="0">
                <a:solidFill>
                  <a:schemeClr val="tx1"/>
                </a:solidFill>
              </a:rPr>
              <a:t>Relative unit price by </a:t>
            </a:r>
            <a:r>
              <a:rPr lang="en-US" sz="1200" kern="0" dirty="0" err="1" smtClean="0">
                <a:solidFill>
                  <a:schemeClr val="tx1"/>
                </a:solidFill>
              </a:rPr>
              <a:t>payor</a:t>
            </a:r>
            <a:r>
              <a:rPr lang="en-US" sz="1200" kern="0" dirty="0" smtClean="0">
                <a:solidFill>
                  <a:schemeClr val="tx1"/>
                </a:solidFill>
              </a:rPr>
              <a:t> (approximate)</a:t>
            </a:r>
          </a:p>
          <a:p>
            <a:r>
              <a:rPr lang="en-US" sz="1200" b="0" kern="0" dirty="0" smtClean="0">
                <a:solidFill>
                  <a:schemeClr val="tx1"/>
                </a:solidFill>
              </a:rPr>
              <a:t>% of Medicare fee schedule*</a:t>
            </a:r>
            <a:endParaRPr lang="en-US" sz="1200" b="0" kern="0" dirty="0">
              <a:solidFill>
                <a:schemeClr val="tx1"/>
              </a:solidFill>
            </a:endParaRPr>
          </a:p>
        </p:txBody>
      </p:sp>
      <p:sp>
        <p:nvSpPr>
          <p:cNvPr id="191" name="Title 1"/>
          <p:cNvSpPr txBox="1">
            <a:spLocks/>
          </p:cNvSpPr>
          <p:nvPr/>
        </p:nvSpPr>
        <p:spPr bwMode="auto">
          <a:xfrm>
            <a:off x="170121" y="6316768"/>
            <a:ext cx="853572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88823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7908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3823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07730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61602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15471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000" b="0" kern="0" dirty="0" smtClean="0">
                <a:solidFill>
                  <a:schemeClr val="tx1"/>
                </a:solidFill>
              </a:rPr>
              <a:t>* Approximate. Commercial </a:t>
            </a:r>
            <a:r>
              <a:rPr lang="en-US" sz="1000" b="0" kern="0" dirty="0">
                <a:solidFill>
                  <a:schemeClr val="tx1"/>
                </a:solidFill>
              </a:rPr>
              <a:t>% of Medicare estimated by comparing 2015 payment-to-cost ratios as reported on 2015 hospital cost reports; MassHealth % of Medicare does not include supplemental payments to hospitals. 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4475232" y="1304925"/>
            <a:ext cx="0" cy="4922874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/>
          <p:cNvSpPr txBox="1"/>
          <p:nvPr/>
        </p:nvSpPr>
        <p:spPr>
          <a:xfrm>
            <a:off x="1242616" y="5709344"/>
            <a:ext cx="5167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51%</a:t>
            </a:r>
            <a:endParaRPr lang="en-US" sz="1200" b="1" dirty="0"/>
          </a:p>
        </p:txBody>
      </p:sp>
      <p:sp>
        <p:nvSpPr>
          <p:cNvPr id="406" name="TextBox 405"/>
          <p:cNvSpPr txBox="1"/>
          <p:nvPr/>
        </p:nvSpPr>
        <p:spPr>
          <a:xfrm>
            <a:off x="2247503" y="5703126"/>
            <a:ext cx="5167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54%</a:t>
            </a:r>
            <a:endParaRPr lang="en-US" sz="1200" b="1" dirty="0"/>
          </a:p>
        </p:txBody>
      </p:sp>
      <p:sp>
        <p:nvSpPr>
          <p:cNvPr id="407" name="TextBox 406"/>
          <p:cNvSpPr txBox="1"/>
          <p:nvPr/>
        </p:nvSpPr>
        <p:spPr>
          <a:xfrm>
            <a:off x="3252391" y="5703126"/>
            <a:ext cx="5167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57%</a:t>
            </a:r>
            <a:endParaRPr lang="en-US" sz="1200" b="1" dirty="0"/>
          </a:p>
        </p:txBody>
      </p:sp>
      <p:sp>
        <p:nvSpPr>
          <p:cNvPr id="409" name="TextBox 408"/>
          <p:cNvSpPr txBox="1"/>
          <p:nvPr/>
        </p:nvSpPr>
        <p:spPr>
          <a:xfrm>
            <a:off x="13097" y="5545943"/>
            <a:ext cx="1017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Medicare + Medicaid Share</a:t>
            </a:r>
            <a:endParaRPr lang="en-U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788816" y="1731364"/>
            <a:ext cx="6525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 smtClean="0"/>
              <a:t>Change </a:t>
            </a:r>
            <a:endParaRPr lang="en-US" sz="1000" b="1" u="sng" dirty="0"/>
          </a:p>
        </p:txBody>
      </p:sp>
      <p:sp>
        <p:nvSpPr>
          <p:cNvPr id="38" name="TextBox 37"/>
          <p:cNvSpPr txBox="1"/>
          <p:nvPr/>
        </p:nvSpPr>
        <p:spPr>
          <a:xfrm>
            <a:off x="3871542" y="1951220"/>
            <a:ext cx="6525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(1%)</a:t>
            </a:r>
            <a:endParaRPr lang="en-US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3871542" y="2373233"/>
            <a:ext cx="6525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+3%</a:t>
            </a:r>
            <a:endParaRPr lang="en-US" sz="1000" dirty="0"/>
          </a:p>
        </p:txBody>
      </p:sp>
      <p:sp>
        <p:nvSpPr>
          <p:cNvPr id="40" name="TextBox 39"/>
          <p:cNvSpPr txBox="1"/>
          <p:nvPr/>
        </p:nvSpPr>
        <p:spPr>
          <a:xfrm>
            <a:off x="3871542" y="3297238"/>
            <a:ext cx="6525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+3%</a:t>
            </a:r>
            <a:endParaRPr lang="en-US" sz="1000" dirty="0"/>
          </a:p>
        </p:txBody>
      </p:sp>
      <p:sp>
        <p:nvSpPr>
          <p:cNvPr id="41" name="TextBox 40"/>
          <p:cNvSpPr txBox="1"/>
          <p:nvPr/>
        </p:nvSpPr>
        <p:spPr>
          <a:xfrm>
            <a:off x="3871542" y="4559199"/>
            <a:ext cx="6525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(4%)</a:t>
            </a:r>
            <a:endParaRPr lang="en-US" sz="1000" dirty="0"/>
          </a:p>
        </p:txBody>
      </p:sp>
      <p:graphicFrame>
        <p:nvGraphicFramePr>
          <p:cNvPr id="42" name="Object 41"/>
          <p:cNvGraphicFramePr>
            <a:graphicFrameLocks/>
          </p:cNvGraphicFramePr>
          <p:nvPr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385558188"/>
              </p:ext>
            </p:extLst>
          </p:nvPr>
        </p:nvGraphicFramePr>
        <p:xfrm>
          <a:off x="4419600" y="2362200"/>
          <a:ext cx="3952943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1232" name="Chart" r:id="rId34" imgW="3952855" imgH="3086100" progId="MSGraph.Chart.8">
                  <p:embed followColorScheme="full"/>
                </p:oleObj>
              </mc:Choice>
              <mc:Fallback>
                <p:oleObj name="Chart" r:id="rId34" imgW="3952855" imgH="30861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419600" y="2362200"/>
                        <a:ext cx="3952943" cy="308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>
            <p:custDataLst>
              <p:tags r:id="rId21"/>
            </p:custDataLst>
          </p:nvPr>
        </p:nvCxnSpPr>
        <p:spPr bwMode="auto">
          <a:xfrm>
            <a:off x="7605713" y="2392363"/>
            <a:ext cx="0" cy="904875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>
            <p:custDataLst>
              <p:tags r:id="rId22"/>
            </p:custDataLst>
          </p:nvPr>
        </p:nvCxnSpPr>
        <p:spPr bwMode="auto">
          <a:xfrm flipV="1">
            <a:off x="5214938" y="2392363"/>
            <a:ext cx="0" cy="7620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>
            <p:custDataLst>
              <p:tags r:id="rId23"/>
            </p:custDataLst>
          </p:nvPr>
        </p:nvCxnSpPr>
        <p:spPr bwMode="auto">
          <a:xfrm>
            <a:off x="5214938" y="2392363"/>
            <a:ext cx="2390775" cy="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>
            <a:spLocks noGrp="1" noChangeArrowheads="1"/>
          </p:cNvSpPr>
          <p:nvPr>
            <p:custDataLst>
              <p:tags r:id="rId24"/>
            </p:custDataLst>
          </p:nvPr>
        </p:nvSpPr>
        <p:spPr bwMode="auto">
          <a:xfrm>
            <a:off x="6159500" y="2274888"/>
            <a:ext cx="501650" cy="2349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</a:pPr>
            <a:fld id="{342870A5-17FD-44F4-93EC-794E1B1EA428}" type="datetime'''''''''-3''''''''2''''''''''''''''''''''''''''%'''">
              <a:rPr lang="en-US" altLang="en-US" sz="1200" b="1"/>
              <a:pPr/>
              <a:t>-32%</a:t>
            </a:fld>
            <a:endParaRPr lang="en-US" sz="1200" b="1" noProof="0" dirty="0" smtClean="0">
              <a:sym typeface="+mn-lt"/>
            </a:endParaRPr>
          </a:p>
        </p:txBody>
      </p:sp>
      <p:sp>
        <p:nvSpPr>
          <p:cNvPr id="47" name="Rectangle 46"/>
          <p:cNvSpPr>
            <a:spLocks noGrp="1" noChangeArrowheads="1"/>
          </p:cNvSpPr>
          <p:nvPr>
            <p:custDataLst>
              <p:tags r:id="rId25"/>
            </p:custDataLst>
          </p:nvPr>
        </p:nvSpPr>
        <p:spPr bwMode="auto">
          <a:xfrm>
            <a:off x="4803775" y="5384800"/>
            <a:ext cx="822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328A7361-B867-4350-8531-819B96411A52}" type="datetime'Co''''''mm''''''e''''r''''''''c''''''''''''''ia''''l'">
              <a:rPr lang="en-US" altLang="en-US" sz="1200"/>
              <a:pPr/>
              <a:t>Commercial</a:t>
            </a:fld>
            <a:endParaRPr lang="en-US" sz="1200" noProof="0" dirty="0" smtClean="0">
              <a:sym typeface="+mn-lt"/>
            </a:endParaRPr>
          </a:p>
        </p:txBody>
      </p:sp>
      <p:sp>
        <p:nvSpPr>
          <p:cNvPr id="48" name="Rectangle 47"/>
          <p:cNvSpPr>
            <a:spLocks noGrp="1" noChangeArrowheads="1"/>
          </p:cNvSpPr>
          <p:nvPr>
            <p:custDataLst>
              <p:tags r:id="rId26"/>
            </p:custDataLst>
          </p:nvPr>
        </p:nvSpPr>
        <p:spPr bwMode="auto">
          <a:xfrm>
            <a:off x="7199313" y="5384800"/>
            <a:ext cx="81438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C7D9F868-0ABB-43B0-87E0-94ADD468348B}" type="datetime'''''''''M''''a''''''''ssH''''e''''a''''''''lt''''''h'''">
              <a:rPr lang="en-US" altLang="en-US" sz="1200"/>
              <a:pPr/>
              <a:t>MassHealth</a:t>
            </a:fld>
            <a:endParaRPr lang="en-US" sz="1200" noProof="0" dirty="0" smtClean="0">
              <a:sym typeface="+mn-lt"/>
            </a:endParaRPr>
          </a:p>
        </p:txBody>
      </p:sp>
      <p:sp>
        <p:nvSpPr>
          <p:cNvPr id="49" name="Rectangle 48"/>
          <p:cNvSpPr>
            <a:spLocks noGrp="1" noChangeArrowheads="1"/>
          </p:cNvSpPr>
          <p:nvPr>
            <p:custDataLst>
              <p:tags r:id="rId27"/>
            </p:custDataLst>
          </p:nvPr>
        </p:nvSpPr>
        <p:spPr bwMode="auto">
          <a:xfrm>
            <a:off x="6092825" y="5384800"/>
            <a:ext cx="63658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spc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264" indent="-19069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3823" indent="-260030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09886" indent="-154448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4344" indent="-129227" algn="l" defTabSz="88882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4495A5EE-D459-497A-9D81-8C5A01AE9AC1}" type="datetime'M''''''''''e''d''ica''r''''e'''''''''''''''''''''''''">
              <a:rPr lang="en-US" altLang="en-US" sz="1200"/>
              <a:pPr/>
              <a:t>Medicare</a:t>
            </a:fld>
            <a:endParaRPr lang="en-US" sz="1200" noProof="0" dirty="0" smtClean="0"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87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2826062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266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21" y="230188"/>
            <a:ext cx="8567548" cy="553998"/>
          </a:xfrm>
        </p:spPr>
        <p:txBody>
          <a:bodyPr/>
          <a:lstStyle/>
          <a:p>
            <a:r>
              <a:rPr lang="en-US" sz="1800" dirty="0" smtClean="0"/>
              <a:t>The Governor’s reform package creates structural sustainability for MassHealth </a:t>
            </a:r>
            <a:r>
              <a:rPr lang="en-US" sz="1800" u="sng" dirty="0" smtClean="0"/>
              <a:t>while maintaining affordable coverage for all our residents</a:t>
            </a:r>
            <a:endParaRPr lang="en-US" sz="1800" u="sng" dirty="0"/>
          </a:p>
        </p:txBody>
      </p:sp>
      <p:sp>
        <p:nvSpPr>
          <p:cNvPr id="19" name="Rectangle 8"/>
          <p:cNvSpPr txBox="1"/>
          <p:nvPr/>
        </p:nvSpPr>
        <p:spPr>
          <a:xfrm>
            <a:off x="318978" y="1073457"/>
            <a:ext cx="8367823" cy="498598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0"/>
              </a:spcAft>
            </a:pPr>
            <a:r>
              <a:rPr lang="en-US" sz="1800" b="1" dirty="0" smtClean="0"/>
              <a:t>Preserves quality, comprehensive coverage for 140,000 non-disabled adults &gt;100% FPL at a savings to the Commonwealth</a:t>
            </a:r>
          </a:p>
          <a:p>
            <a:pPr lvl="2">
              <a:spcAft>
                <a:spcPts val="0"/>
              </a:spcAft>
            </a:pPr>
            <a:r>
              <a:rPr lang="en-US" sz="1800" dirty="0" smtClean="0"/>
              <a:t>Maximizes federal revenue for subsidized coverage</a:t>
            </a:r>
          </a:p>
          <a:p>
            <a:pPr lvl="2">
              <a:spcAft>
                <a:spcPts val="0"/>
              </a:spcAft>
            </a:pPr>
            <a:r>
              <a:rPr lang="en-US" sz="1800" dirty="0" smtClean="0"/>
              <a:t>~15% of the </a:t>
            </a:r>
            <a:r>
              <a:rPr lang="en-US" sz="1800" dirty="0" err="1" smtClean="0"/>
              <a:t>CarePlus</a:t>
            </a:r>
            <a:r>
              <a:rPr lang="en-US" sz="1800" dirty="0" smtClean="0"/>
              <a:t> expansion population will be impacted by this shift*</a:t>
            </a:r>
          </a:p>
          <a:p>
            <a:pPr lvl="2">
              <a:spcAft>
                <a:spcPts val="0"/>
              </a:spcAft>
            </a:pPr>
            <a:r>
              <a:rPr lang="en-US" sz="1800" dirty="0" smtClean="0"/>
              <a:t>All individuals have access to $0 premium plan</a:t>
            </a:r>
          </a:p>
          <a:p>
            <a:pPr lvl="2">
              <a:spcAft>
                <a:spcPts val="0"/>
              </a:spcAft>
            </a:pPr>
            <a:endParaRPr lang="en-US" sz="1800" b="1" dirty="0"/>
          </a:p>
          <a:p>
            <a:pPr lvl="1">
              <a:spcAft>
                <a:spcPts val="0"/>
              </a:spcAft>
            </a:pPr>
            <a:r>
              <a:rPr lang="en-US" sz="1800" b="1" dirty="0" smtClean="0"/>
              <a:t>Builds on the Connector’s recent success of affordable coverage</a:t>
            </a:r>
            <a:endParaRPr lang="en-US" sz="1800" dirty="0" smtClean="0"/>
          </a:p>
          <a:p>
            <a:pPr lvl="2">
              <a:spcAft>
                <a:spcPts val="0"/>
              </a:spcAft>
            </a:pPr>
            <a:r>
              <a:rPr lang="en-US" sz="1800" dirty="0" smtClean="0"/>
              <a:t>Prior to 2014, the expansion population was covered in Massachusetts on the Connector</a:t>
            </a:r>
          </a:p>
          <a:p>
            <a:pPr lvl="1">
              <a:spcAft>
                <a:spcPts val="0"/>
              </a:spcAft>
            </a:pPr>
            <a:endParaRPr lang="en-US" sz="1800" b="1" dirty="0" smtClean="0"/>
          </a:p>
          <a:p>
            <a:pPr lvl="1">
              <a:spcAft>
                <a:spcPts val="0"/>
              </a:spcAft>
            </a:pPr>
            <a:r>
              <a:rPr lang="en-US" sz="1800" b="1" dirty="0" smtClean="0"/>
              <a:t>Improves continuity of coverage for non-disabled adults ages 21-64 </a:t>
            </a:r>
            <a:r>
              <a:rPr lang="en-US" sz="1800" dirty="0" smtClean="0"/>
              <a:t>who are most likely to move back and forth between the Connector and MassHealth due to income changes</a:t>
            </a:r>
          </a:p>
          <a:p>
            <a:pPr lvl="1">
              <a:spcAft>
                <a:spcPts val="0"/>
              </a:spcAft>
            </a:pPr>
            <a:endParaRPr lang="en-US" sz="1800" b="1" dirty="0" smtClean="0"/>
          </a:p>
          <a:p>
            <a:pPr lvl="1">
              <a:spcAft>
                <a:spcPts val="0"/>
              </a:spcAft>
            </a:pPr>
            <a:r>
              <a:rPr lang="en-US" sz="1800" b="1" dirty="0" smtClean="0"/>
              <a:t>Avoids alternative approaches that would otherwise be required</a:t>
            </a:r>
            <a:r>
              <a:rPr lang="en-US" sz="1800" dirty="0" smtClean="0"/>
              <a:t>:</a:t>
            </a:r>
          </a:p>
          <a:p>
            <a:pPr lvl="2">
              <a:spcAft>
                <a:spcPts val="0"/>
              </a:spcAft>
            </a:pPr>
            <a:r>
              <a:rPr lang="en-US" sz="1800" dirty="0" smtClean="0"/>
              <a:t>Provider rate cuts across the board</a:t>
            </a:r>
          </a:p>
          <a:p>
            <a:pPr lvl="2">
              <a:spcAft>
                <a:spcPts val="0"/>
              </a:spcAft>
            </a:pPr>
            <a:r>
              <a:rPr lang="en-US" sz="1800" dirty="0" smtClean="0"/>
              <a:t>Reduce benefits</a:t>
            </a:r>
          </a:p>
          <a:p>
            <a:pPr lvl="2">
              <a:spcAft>
                <a:spcPts val="0"/>
              </a:spcAft>
            </a:pPr>
            <a:r>
              <a:rPr lang="en-US" sz="1800" dirty="0" smtClean="0"/>
              <a:t>Eligibility changes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70121" y="6508162"/>
            <a:ext cx="853572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888823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7908" algn="l"/>
              </a:tabLst>
              <a:defRPr sz="1900" b="1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3823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07730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61602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15471" algn="l" defTabSz="888823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1000" b="0" kern="0" dirty="0" smtClean="0">
                <a:solidFill>
                  <a:schemeClr val="tx1"/>
                </a:solidFill>
              </a:rPr>
              <a:t>* 40,000 of 300,000 </a:t>
            </a:r>
            <a:r>
              <a:rPr lang="en-US" sz="1000" b="0" kern="0" dirty="0" err="1" smtClean="0">
                <a:solidFill>
                  <a:schemeClr val="tx1"/>
                </a:solidFill>
              </a:rPr>
              <a:t>CarePlus</a:t>
            </a:r>
            <a:r>
              <a:rPr lang="en-US" sz="1000" b="0" kern="0" dirty="0" smtClean="0">
                <a:solidFill>
                  <a:schemeClr val="tx1"/>
                </a:solidFill>
              </a:rPr>
              <a:t> expansion lives</a:t>
            </a:r>
            <a:endParaRPr lang="en-US" sz="10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20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/>
          <p:nvPr/>
        </p:nvSpPr>
        <p:spPr>
          <a:xfrm>
            <a:off x="260289" y="936887"/>
            <a:ext cx="8493185" cy="5170646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0"/>
              </a:spcAft>
            </a:pPr>
            <a:r>
              <a:rPr lang="en-US" b="1" dirty="0" smtClean="0"/>
              <a:t>FY18 </a:t>
            </a:r>
            <a:r>
              <a:rPr lang="en-US" b="1" dirty="0"/>
              <a:t>MassHealth and Commercial Market Reform Package represents </a:t>
            </a:r>
            <a:r>
              <a:rPr lang="en-US" b="1" dirty="0" smtClean="0"/>
              <a:t>a balanced approach that reinforces the shared commitment between the private and public sectors </a:t>
            </a:r>
          </a:p>
          <a:p>
            <a:pPr lvl="2">
              <a:spcAft>
                <a:spcPts val="0"/>
              </a:spcAft>
            </a:pPr>
            <a:r>
              <a:rPr lang="en-US" dirty="0" smtClean="0"/>
              <a:t>Reaffirms the Commonwealth’s commitment to universal health care coverage</a:t>
            </a:r>
          </a:p>
          <a:p>
            <a:pPr lvl="2">
              <a:spcAft>
                <a:spcPts val="0"/>
              </a:spcAft>
            </a:pPr>
            <a:r>
              <a:rPr lang="en-US" dirty="0" smtClean="0"/>
              <a:t>Reduces FY18 MassHealth budget growth to 1% net (including new revenue)*</a:t>
            </a:r>
          </a:p>
          <a:p>
            <a:pPr lvl="2">
              <a:spcAft>
                <a:spcPts val="0"/>
              </a:spcAft>
            </a:pPr>
            <a:r>
              <a:rPr lang="en-US" dirty="0" smtClean="0"/>
              <a:t>Provides a prudent path towards a fiscally responsive, more sustainable MassHealth </a:t>
            </a:r>
          </a:p>
          <a:p>
            <a:pPr lvl="3">
              <a:spcAft>
                <a:spcPts val="0"/>
              </a:spcAft>
            </a:pPr>
            <a:endParaRPr lang="en-US" dirty="0" smtClean="0"/>
          </a:p>
          <a:p>
            <a:pPr lvl="1">
              <a:spcAft>
                <a:spcPts val="0"/>
              </a:spcAft>
            </a:pPr>
            <a:r>
              <a:rPr lang="en-US" b="1" dirty="0" smtClean="0"/>
              <a:t>The Reform Package’s three components</a:t>
            </a:r>
            <a:r>
              <a:rPr lang="en-US" dirty="0" smtClean="0"/>
              <a:t>:</a:t>
            </a:r>
          </a:p>
          <a:p>
            <a:pPr lvl="2">
              <a:spcAft>
                <a:spcPts val="0"/>
              </a:spcAft>
            </a:pPr>
            <a:r>
              <a:rPr lang="en-US" b="1" dirty="0" smtClean="0"/>
              <a:t>MassHealth</a:t>
            </a:r>
            <a:r>
              <a:rPr lang="en-US" b="1" dirty="0"/>
              <a:t> </a:t>
            </a:r>
            <a:r>
              <a:rPr lang="en-US" b="1" dirty="0" smtClean="0"/>
              <a:t>reforms, </a:t>
            </a:r>
            <a:r>
              <a:rPr lang="en-US" dirty="0" smtClean="0"/>
              <a:t>including transitioning non-disabled adults &gt;100% FPL to subsidized commercial coverage and addressing rising prescription drug costs</a:t>
            </a:r>
          </a:p>
          <a:p>
            <a:pPr lvl="2">
              <a:spcAft>
                <a:spcPts val="0"/>
              </a:spcAft>
            </a:pPr>
            <a:r>
              <a:rPr lang="en-US" b="1" dirty="0" smtClean="0"/>
              <a:t>Commercial insurance market reforms </a:t>
            </a:r>
            <a:r>
              <a:rPr lang="en-US" dirty="0" smtClean="0"/>
              <a:t>improving options for affordable health insurance, particularly for small businesses</a:t>
            </a:r>
          </a:p>
          <a:p>
            <a:pPr lvl="2">
              <a:spcAft>
                <a:spcPts val="0"/>
              </a:spcAft>
            </a:pPr>
            <a:r>
              <a:rPr lang="en-US" b="1" dirty="0" smtClean="0"/>
              <a:t>Employer responsibility provisions </a:t>
            </a:r>
            <a:r>
              <a:rPr lang="en-US" dirty="0" smtClean="0"/>
              <a:t>reinstating the </a:t>
            </a:r>
            <a:r>
              <a:rPr lang="en-US" dirty="0"/>
              <a:t>Ch. 58 principle of employer contribution to universal coverage </a:t>
            </a:r>
            <a:endParaRPr lang="en-US" dirty="0" smtClean="0"/>
          </a:p>
          <a:p>
            <a:pPr lvl="3">
              <a:spcAft>
                <a:spcPts val="0"/>
              </a:spcAft>
            </a:pPr>
            <a:endParaRPr lang="en-US" dirty="0" smtClean="0"/>
          </a:p>
          <a:p>
            <a:pPr lvl="1">
              <a:spcAft>
                <a:spcPts val="0"/>
              </a:spcAft>
            </a:pPr>
            <a:r>
              <a:rPr lang="en-US" b="1" dirty="0" smtClean="0"/>
              <a:t>The </a:t>
            </a:r>
            <a:r>
              <a:rPr lang="en-US" b="1" dirty="0"/>
              <a:t>Reform Package </a:t>
            </a:r>
            <a:r>
              <a:rPr lang="en-US" b="1" dirty="0" smtClean="0"/>
              <a:t>provides </a:t>
            </a:r>
            <a:r>
              <a:rPr lang="en-US" b="1" dirty="0"/>
              <a:t>savings in </a:t>
            </a:r>
            <a:r>
              <a:rPr lang="en-US" b="1" dirty="0" smtClean="0"/>
              <a:t>FY18 to balance the budget, with </a:t>
            </a:r>
            <a:r>
              <a:rPr lang="en-US" b="1" dirty="0"/>
              <a:t>longer term savings that </a:t>
            </a:r>
            <a:r>
              <a:rPr lang="en-US" b="1" dirty="0" smtClean="0"/>
              <a:t>lay the foundation going forward</a:t>
            </a:r>
            <a:endParaRPr lang="en-US" b="1" dirty="0"/>
          </a:p>
          <a:p>
            <a:pPr lvl="2">
              <a:spcAft>
                <a:spcPts val="0"/>
              </a:spcAft>
            </a:pPr>
            <a:r>
              <a:rPr lang="en-US" b="1" dirty="0"/>
              <a:t>$200M revenue </a:t>
            </a:r>
            <a:r>
              <a:rPr lang="en-US" dirty="0"/>
              <a:t>from the employer contribution</a:t>
            </a:r>
          </a:p>
          <a:p>
            <a:pPr lvl="2">
              <a:spcAft>
                <a:spcPts val="0"/>
              </a:spcAft>
            </a:pPr>
            <a:r>
              <a:rPr lang="en-US" b="1" dirty="0" smtClean="0"/>
              <a:t>$200M gross/ $83M net savings </a:t>
            </a:r>
            <a:r>
              <a:rPr lang="en-US" dirty="0" smtClean="0"/>
              <a:t>in FY18 from MassHealth reforms </a:t>
            </a:r>
          </a:p>
          <a:p>
            <a:pPr lvl="3">
              <a:spcAft>
                <a:spcPts val="0"/>
              </a:spcAft>
            </a:pPr>
            <a:r>
              <a:rPr lang="en-US" dirty="0" smtClean="0"/>
              <a:t>Greater savings in FY19 and beyond due to population shifts 1/1/19 ($169M net annually)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9075" y="230188"/>
            <a:ext cx="8618537" cy="276999"/>
          </a:xfrm>
        </p:spPr>
        <p:txBody>
          <a:bodyPr/>
          <a:lstStyle/>
          <a:p>
            <a:r>
              <a:rPr lang="en-US" sz="1800" dirty="0" smtClean="0"/>
              <a:t>FY18 </a:t>
            </a:r>
            <a:r>
              <a:rPr lang="en-US" sz="1800" dirty="0"/>
              <a:t>MassHealth and Commercial Market Reform </a:t>
            </a:r>
            <a:r>
              <a:rPr lang="en-US" sz="1800" dirty="0" smtClean="0"/>
              <a:t>Package: Summary</a:t>
            </a:r>
            <a:endParaRPr lang="en-US" sz="1800" dirty="0"/>
          </a:p>
        </p:txBody>
      </p:sp>
      <p:sp>
        <p:nvSpPr>
          <p:cNvPr id="7" name="Oval 6"/>
          <p:cNvSpPr/>
          <p:nvPr/>
        </p:nvSpPr>
        <p:spPr>
          <a:xfrm>
            <a:off x="394708" y="2881528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394708" y="3402386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394708" y="3895326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3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21048" y="6198781"/>
            <a:ext cx="6560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 Assumes MassHealth absorbs $47M exposure in conference budget. If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MassHealth cannot absorb this exposure, projected growth is 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6.4%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without the reform package or 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1.7%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with the reform package </a:t>
            </a:r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0111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ISNEWSLIDENUMBER" val="False"/>
  <p:tag name="PREVIOUSNAME" val="C:\Users\Lauren Abel\AppData\Local\Temp\notesB98C6B\2015.01.22 Medicaid workshop 4_v22.pptx"/>
  <p:tag name="THINKCELLPRESENTATIONDONOTDELETE" val="&lt;?xml version=&quot;1.0&quot; encoding=&quot;UTF-16&quot; standalone=&quot;yes&quot;?&gt;&lt;root reqver=&quot;23045&quot;&gt;&lt;version val=&quot;25115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1 %#d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d.&lt;/m_strFormatTime&gt;&lt;m_yearfmt&gt;&lt;begin val=&quot;0&quot;/&gt;&lt;end val=&quot;4&quot;/&gt;&lt;/m_yearfmt&gt;&lt;/m_precDefaultWeek&gt;&lt;m_precDefaultDay&gt;&lt;m_bNumberIsYear val=&quot;0&quot;/&gt;&lt;m_strFormatTime&gt;%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9v5h06nQ02RFubPCS3hAg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8FL92PjT0y3pLS5fDjCA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cN2bnF7RsKWMzzbo0P_mw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zNpj_vgSPO3aGgdniNZ1Q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JYHtZQlT5q01srWkm6hKQ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Wo7jvZUQOihQDvi09q85g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03fdN5PSTyB50X1hBgdRg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JO7dRKZT169i2DuiJqe5g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ZxVcou7S6C38fllgYYZIw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Q_H7Z5lSemvOkFb0RjCVQ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iefVEkPQdScTBjihaqHT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ep1dnQKT5m1glrzic5l.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3NH99XpQa6cFmQXCinT4g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4VAX72yRt.Bhl4X5oLK6Q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JTjCaNhQ9mql8ZciA.9cg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RMMaypzSICQbJNZDYQi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w8M1c43SJyJcIMSGXkOLQ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ILP7J9cT22LBw_1Y.R_v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hYDyW_KSB2G_k54ZkX8c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VXim4QAS5ataXQ2uW2xC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_FlZsSgSLOArPgpUV61mg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kxSnQNQQ_qWWG4pn6Qf.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lqVVx3gSAiCe3VCJ3TwiQ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g4cZEdOQ1OwfEhePn6Yq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uAKT8IMQ7mFTUZnE24ql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30AVImaTqiR8KVC0h1ZBg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ymh0JlRHS1aRxOdIr5C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mUNy94RTtew_Cptpn4udg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MygfuWUTom908AJ1gCvjQ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KNKwNCKTR6QCcFqUsYKJQ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XEPfI_.QvufowJmZy5vo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CPPwRlQliua.hZZIJ_4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Lhy59OgQHuO.jLeYGJATQ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kD0ohc7RmaY39CNfciJb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DzcYyt5R_2ehKJyi8IEpw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iD9uyGSuynH2hB.N1_K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mGfyXleSiCYYZylxGDVBw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v48h_lWQLKAtISWTRxmig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0zaXVunQdmWvZcppC2y3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n7POPgJTGeJhNSgMK1Pk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.UT.kH3TWCVCwBGCRZavg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EP8StjJR265tw0DnIpaQw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GfhQx8NRVaPqAEYL59cOw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joE5N.mQVCW0zI7OMf00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vIxpNp6TSWsLaqEgY9bR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DWKZJTvT86gWJ4aBkDfb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P7jhKLsQD.nB.YxMZ3FFw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uFpf2T4ScKIV5HeHmjaew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BwFFyiZT2qdIsme_HtINQ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BCV_s0kT0.VjvcnAUARGw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8VwTmbcSGif7pay248YB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7pfv1pbTDK22RnHheiDqw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gEQ4JbASWm8uEuzn39dV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zhv2ZNfSHaRAtjQCPHPAg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79vD3SATUCX1P1Mh7nXWw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PyO884YQbKjNwVTHLwT2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dVA4Gy5Sh219wcnSH6lYA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FeDM.v6RMquQ5_Ydpl6Uw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gtPMUUQSFqcz83S.nxq9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oT6Tym6SyeAm_1H08dxPw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0.yHUsSRi25UJqIQACNeg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F0rhHYFRDiKjbvFK7LE4g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V.GY5AT8yIU.FUh4FJTQ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gz_CR42RF2TRB9gIV2x.g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y9ZpklhRF2dzSGCcAotKQ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cdAKOkIT46JhlgM_a74uw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.0_IZYTcaMvdgeT8GeSw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N6glhqFRDCGlHaK_10lmA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UxxeFvGRlunqcXwVoZaP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n5GoV5TSl29xwOpDex4aQ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5pervueSLWwun0v_oqY7g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fno4dv3TjCRXO0Titf_4A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tfaJpY5QNOvno0.6IzwuA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D1a.44sQ7qZYUwQw5Tfxg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Zf2hR4iSMuWVI6KdXjKPQ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G9yRjIpQQGa3G.YnAGRjA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TO.SgnuScmdrBGCrg5nDA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qjkgCfRJycmdcKydvU4A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Jtq2zIJSeaXR3Hm.TD28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LT08kezgUGxSK9t4mBY9w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eJKGjITQuWVSpenkro11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Y9KTnbuT8WIXoKWuBsBmA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KFIkvy8TyupcF1KGg7h_A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9HilJ.3SzC6uvUSKb3J4g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EzsTFBuTOyWcWRyaH9wXA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heme/theme1.xml><?xml version="1.0" encoding="utf-8"?>
<a:theme xmlns:a="http://schemas.openxmlformats.org/drawingml/2006/main" name="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chemeClr val="hlink"/>
            </a:gs>
            <a:gs pos="100000">
              <a:schemeClr val="hlink">
                <a:gamma/>
                <a:shade val="46275"/>
                <a:invGamma/>
              </a:schemeClr>
            </a:gs>
          </a:gsLst>
          <a:lin ang="5400000" scaled="1"/>
        </a:gradFill>
        <a:ln>
          <a:noFill/>
        </a:ln>
        <a:effectLst>
          <a:prstShdw prst="shdw17" dist="17961" dir="2700000">
            <a:schemeClr val="hlink">
              <a:gamma/>
              <a:shade val="60000"/>
              <a:invGamma/>
              <a:alpha val="50000"/>
            </a:schemeClr>
          </a:prstShdw>
        </a:effectLst>
        <a:extLst>
          <a:ext uri="{91240B29-F687-4F45-9708-019B960494DF}">
            <a14:hiddenLine xmlns:a14="http://schemas.microsoft.com/office/drawing/2010/main" w="19050" algn="ctr">
              <a:solidFill>
                <a:schemeClr val="bg1"/>
              </a:solidFill>
              <a:miter lim="800000"/>
              <a:headEnd/>
              <a:tailEnd/>
            </a14:hiddenLine>
          </a:ext>
        </a:extLst>
      </a:spPr>
      <a:bodyPr wrap="none" anchor="ctr"/>
      <a:lstStyle>
        <a:defPPr>
          <a:defRPr sz="2000">
            <a:solidFill>
              <a:schemeClr val="bg1"/>
            </a:solidFill>
          </a:defRPr>
        </a:defPPr>
      </a:lst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chemeClr val="hlink"/>
            </a:gs>
            <a:gs pos="100000">
              <a:schemeClr val="hlink">
                <a:gamma/>
                <a:shade val="46275"/>
                <a:invGamma/>
              </a:schemeClr>
            </a:gs>
          </a:gsLst>
          <a:lin ang="5400000" scaled="1"/>
        </a:gradFill>
        <a:ln>
          <a:noFill/>
        </a:ln>
        <a:effectLst>
          <a:prstShdw prst="shdw17" dist="17961" dir="2700000">
            <a:schemeClr val="hlink">
              <a:gamma/>
              <a:shade val="60000"/>
              <a:invGamma/>
              <a:alpha val="50000"/>
            </a:schemeClr>
          </a:prstShdw>
        </a:effectLst>
        <a:extLst>
          <a:ext uri="{91240B29-F687-4F45-9708-019B960494DF}">
            <a14:hiddenLine xmlns:a14="http://schemas.microsoft.com/office/drawing/2010/main" w="19050" algn="ctr">
              <a:solidFill>
                <a:schemeClr val="bg1"/>
              </a:solidFill>
              <a:miter lim="800000"/>
              <a:headEnd/>
              <a:tailEnd/>
            </a14:hiddenLine>
          </a:ext>
        </a:extLst>
      </a:spPr>
      <a:bodyPr wrap="none" anchor="ctr"/>
      <a:lstStyle>
        <a:defPPr>
          <a:defRPr sz="2000">
            <a:solidFill>
              <a:schemeClr val="bg1"/>
            </a:solidFill>
          </a:defRPr>
        </a:defPPr>
      </a:lst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BSC_CF_NYS006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BSC_CF_NYS006</Template>
  <TotalTime>38242</TotalTime>
  <Words>2742</Words>
  <Application>Microsoft Office PowerPoint</Application>
  <PresentationFormat>Custom</PresentationFormat>
  <Paragraphs>511</Paragraphs>
  <Slides>17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31" baseType="lpstr">
      <vt:lpstr>BSC_CF_NYS006</vt:lpstr>
      <vt:lpstr>1_BSC_CF_NYS006</vt:lpstr>
      <vt:lpstr>2_BSC_CF_NYS006</vt:lpstr>
      <vt:lpstr>3_BSC_CF_NYS006</vt:lpstr>
      <vt:lpstr>4_BSC_CF_NYS006</vt:lpstr>
      <vt:lpstr>5_BSC_CF_NYS006</vt:lpstr>
      <vt:lpstr>6_BSC_CF_NYS006</vt:lpstr>
      <vt:lpstr>7_BSC_CF_NYS006</vt:lpstr>
      <vt:lpstr>8_BSC_CF_NYS006</vt:lpstr>
      <vt:lpstr>9_BSC_CF_NYS006</vt:lpstr>
      <vt:lpstr>10_BSC_CF_NYS006</vt:lpstr>
      <vt:lpstr>11_BSC_CF_NYS006</vt:lpstr>
      <vt:lpstr>think-cell Slide</vt:lpstr>
      <vt:lpstr>Chart</vt:lpstr>
      <vt:lpstr>FY18 MassHealth and Commercial Market Reform Package </vt:lpstr>
      <vt:lpstr>Affordability, rising health care costs, and other factors have resulted in more residents covered by MassHealth and fewer by Commercial insurance since 2011</vt:lpstr>
      <vt:lpstr> Enrollment has been the primary driver of MassHealth spending growth</vt:lpstr>
      <vt:lpstr>Major initiatives underway to rebalance caseload and achieve historically low enrollment growth, but reforms are needed for sustainable growth</vt:lpstr>
      <vt:lpstr>We have achieved historically low enrollment growth due to fixing eligibility system defects and enhancing eligibility controls</vt:lpstr>
      <vt:lpstr>MassHealth spending has been reduced from historical double-digit annual growth to single-digits, but reforms are required for sustainable growth</vt:lpstr>
      <vt:lpstr>The proposed reforms are also critical for health care providers’ sustainability – the shift in volume toward public coverage puts significant pressure on provider fiscal health</vt:lpstr>
      <vt:lpstr>The Governor’s reform package creates structural sustainability for MassHealth while maintaining affordable coverage for all our residents</vt:lpstr>
      <vt:lpstr>FY18 MassHealth and Commercial Market Reform Package: Summary</vt:lpstr>
      <vt:lpstr>FY18 MassHealth and Commercial Market Reform Package: Specifics</vt:lpstr>
      <vt:lpstr>In order to implement major pieces of the Reform Package in January 2019, state and federal authority must be final by end of 2017</vt:lpstr>
      <vt:lpstr>The proposed shift of non-disabled adults ages 21-64 from MassHealth to Connector generates significant net savings</vt:lpstr>
      <vt:lpstr>Benefits comparison for non-disabled adults </vt:lpstr>
      <vt:lpstr>MassHealth and Connector copays (as of January 2019)</vt:lpstr>
      <vt:lpstr>Connector today has &gt;250,000 members and serves significant numbers of low-income enrollees</vt:lpstr>
      <vt:lpstr>PowerPoint Presentation</vt:lpstr>
      <vt:lpstr>MassHealth coverage types*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document</dc:title>
  <dc:creator>Jung Paik</dc:creator>
  <cp:lastModifiedBy>Jenna</cp:lastModifiedBy>
  <cp:revision>3280</cp:revision>
  <cp:lastPrinted>2017-07-24T19:09:11Z</cp:lastPrinted>
  <dcterms:created xsi:type="dcterms:W3CDTF">2017-07-20T03:05:21Z</dcterms:created>
  <dcterms:modified xsi:type="dcterms:W3CDTF">2017-11-07T14:14:13Z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Date</vt:lpwstr>
  </property>
  <property fmtid="{D5CDD505-2E9C-101B-9397-08002B2CF9AE}" pid="6" name="Office2010EditCount">
    <vt:lpwstr>1</vt:lpwstr>
  </property>
  <property fmtid="{D5CDD505-2E9C-101B-9397-08002B2CF9AE}" pid="7" name="Office2003EditCount">
    <vt:lpwstr>0</vt:lpwstr>
  </property>
  <property fmtid="{D5CDD505-2E9C-101B-9397-08002B2CF9AE}" pid="8" name="LastEditedOfficeVersion">
    <vt:lpwstr>Office2010</vt:lpwstr>
  </property>
  <property fmtid="{D5CDD505-2E9C-101B-9397-08002B2CF9AE}" pid="9" name="DocID">
    <vt:lpwstr>DOC ID</vt:lpwstr>
  </property>
  <property fmtid="{D5CDD505-2E9C-101B-9397-08002B2CF9AE}" pid="10" name="VGCompatibilityCheck Run By">
    <vt:lpwstr>Chandrasekar N</vt:lpwstr>
  </property>
  <property fmtid="{D5CDD505-2E9C-101B-9397-08002B2CF9AE}" pid="11" name="VGCompatibilityCheck Run On ">
    <vt:lpwstr>11/1/2013 12:30:02 PM</vt:lpwstr>
  </property>
  <property fmtid="{D5CDD505-2E9C-101B-9397-08002B2CF9AE}" pid="12" name="Office2010WasSaved">
    <vt:lpwstr>1</vt:lpwstr>
  </property>
</Properties>
</file>