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3.xml" ContentType="application/vnd.openxmlformats-officedocument.theme+xml"/>
  <Override PartName="/ppt/tags/tag113.xml" ContentType="application/vnd.openxmlformats-officedocument.presentationml.tags+xml"/>
  <Override PartName="/ppt/notesSlides/notesSlide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8" r:id="rId4"/>
    <p:sldMasterId id="2147485117" r:id="rId5"/>
  </p:sldMasterIdLst>
  <p:notesMasterIdLst>
    <p:notesMasterId r:id="rId21"/>
  </p:notesMasterIdLst>
  <p:sldIdLst>
    <p:sldId id="2141411663" r:id="rId6"/>
    <p:sldId id="2146848015" r:id="rId7"/>
    <p:sldId id="2146847979" r:id="rId8"/>
    <p:sldId id="2146848017" r:id="rId9"/>
    <p:sldId id="2146848020" r:id="rId10"/>
    <p:sldId id="2146847990" r:id="rId11"/>
    <p:sldId id="2146847993" r:id="rId12"/>
    <p:sldId id="2146848014" r:id="rId13"/>
    <p:sldId id="2146847991" r:id="rId14"/>
    <p:sldId id="2146848018" r:id="rId15"/>
    <p:sldId id="2146847984" r:id="rId16"/>
    <p:sldId id="2146847986" r:id="rId17"/>
    <p:sldId id="2146847970" r:id="rId18"/>
    <p:sldId id="2146847976" r:id="rId19"/>
    <p:sldId id="2146847680" r:id="rId20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42B106-DCF5-D3CF-B2BD-AAA2FCB85245}" name="Anthony,Krysta" initials="An" userId="S::krysta.anthony@gartner.com::9244f7b8-c8dd-42c9-82f4-0cc36500d639" providerId="AD"/>
  <p188:author id="{1A56E02E-F532-81F7-FD94-3FCE4104A923}" name="Anthony,Krysta" initials="A" userId="S::Krysta.Anthony@gartner.com::9244f7b8-c8dd-42c9-82f4-0cc36500d639" providerId="AD"/>
  <p188:author id="{0C6AB033-9A59-AE1D-2A7F-E95F024A8977}" name="Aditya" initials="A" userId="S::Aditya.Basheer@mass.gov::56ef55e8-ae2d-42aa-b47a-62711f6c4669" providerId="AD"/>
  <p188:author id="{6AEBE63B-C28A-7A99-916B-1533A92A9CEF}" name="aditya.basheer@mass.gov" initials="ad" userId="S::urn:spo:guest#aditya.basheer@mass.gov::" providerId="AD"/>
  <p188:author id="{1EE9A54B-17CA-9E0C-A107-C64C45CD10BE}" name="Mitchell,John-Paul" initials="M" userId="S::John-Paul.Mitchell@gartner.com::77d201ea-8308-4eff-832d-c2d28766bec2" providerId="AD"/>
  <p188:author id="{15C6065C-62EF-1354-E751-C24FBB6123BE}" name="Anne Selinger" initials="AS" userId="S::anne.selinger@mass.gov::f4094d82-7785-4dee-abba-20d8952d492a" providerId="AD"/>
  <p188:author id="{B6D91A7E-042C-A350-BE01-0704C396F672}" name="Cohen,Maydad" initials="C" userId="S::Maydad.Cohen@gartner.com::f9bb5adc-be12-4e3b-a5bd-c202053f4165" providerId="AD"/>
  <p188:author id="{BB527386-971C-E736-8CBA-63AB5B0E249B}" name="Basheer, Aditya (GOV)" initials="B(" userId="S::aditya.basheer@mass.gov::56ef55e8-ae2d-42aa-b47a-62711f6c4669" providerId="AD"/>
  <p188:author id="{6E1FD796-42BC-9D48-D8FC-6798939C61D3}" name="Mitchell,John-Paul" initials="Mi" userId="S::john-paul.mitchell@gartner.com::77d201ea-8308-4eff-832d-c2d28766bec2" providerId="AD"/>
  <p188:author id="{C812CEA3-AF06-8084-B672-5F8DF156E2B4}" name="Camp,Jacob" initials="Ca" userId="S::jacob.camp@gartner.com::1f8e58b9-926b-4977-8cb2-621b76feb813" providerId="AD"/>
  <p188:author id="{38E5C2B0-47AE-160B-0D63-17A3B5E7A48F}" name="Johnson, Kristina (EOTSS)" initials="J(" userId="S::kristina.johnson2@mass.gov::0475e05c-dc3a-424a-b822-5010c7d11198" providerId="AD"/>
  <p188:author id="{08A1F3BA-E0B8-3BB8-DA9F-2F647005E687}" name="Lee,Andrew" initials="L" userId="S::andrew.lee@gartner.com::f24aef85-9143-411b-a4a5-9b3103435955" providerId="AD"/>
  <p188:author id="{EF6A23E5-C34B-2BD2-3C3F-E018194D6411}" name="Collins, Kerry (EPS)" initials="C(" userId="S::kerry.collins@mass.gov::faeb9980-173a-41f4-956c-abf71104df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Brendan (OCD)" initials="G(" lastIdx="8" clrIdx="0">
    <p:extLst>
      <p:ext uri="{19B8F6BF-5375-455C-9EA6-DF929625EA0E}">
        <p15:presenceInfo xmlns:p15="http://schemas.microsoft.com/office/powerpoint/2012/main" userId="S::brendan.goodwin@mass.gov::8dfe72e5-c104-4215-bbf7-9e61923454d3" providerId="AD"/>
      </p:ext>
    </p:extLst>
  </p:cmAuthor>
  <p:cmAuthor id="2" name="ONeill-Rosales, Tara (OCD)" initials="O(" lastIdx="6" clrIdx="1">
    <p:extLst>
      <p:ext uri="{19B8F6BF-5375-455C-9EA6-DF929625EA0E}">
        <p15:presenceInfo xmlns:p15="http://schemas.microsoft.com/office/powerpoint/2012/main" userId="S::tara.oneill-rosales@mass.gov::4066a1b4-8f91-423b-8c21-9cee0a8e1c3f" providerId="AD"/>
      </p:ext>
    </p:extLst>
  </p:cmAuthor>
  <p:cmAuthor id="3" name="Rubin, Roberta (OCD)" initials="R(" lastIdx="97" clrIdx="2">
    <p:extLst>
      <p:ext uri="{19B8F6BF-5375-455C-9EA6-DF929625EA0E}">
        <p15:presenceInfo xmlns:p15="http://schemas.microsoft.com/office/powerpoint/2012/main" userId="S::roberta.rubin@mass.gov::2cbd6095-3de4-4e08-a541-e182ee3ba991" providerId="AD"/>
      </p:ext>
    </p:extLst>
  </p:cmAuthor>
  <p:cmAuthor id="4" name="Stitely, Amy (OCD)" initials="SA(" lastIdx="28" clrIdx="3">
    <p:extLst>
      <p:ext uri="{19B8F6BF-5375-455C-9EA6-DF929625EA0E}">
        <p15:presenceInfo xmlns:p15="http://schemas.microsoft.com/office/powerpoint/2012/main" userId="Stitely, Amy (OCD)" providerId="None"/>
      </p:ext>
    </p:extLst>
  </p:cmAuthor>
  <p:cmAuthor id="5" name="Cohen, Jesse (GOV)" initials="C(" lastIdx="13" clrIdx="4">
    <p:extLst>
      <p:ext uri="{19B8F6BF-5375-455C-9EA6-DF929625EA0E}">
        <p15:presenceInfo xmlns:p15="http://schemas.microsoft.com/office/powerpoint/2012/main" userId="S::jesse.cohen@mass.gov::58b4b4f6-c4dc-489e-8a31-af510377fc9e" providerId="AD"/>
      </p:ext>
    </p:extLst>
  </p:cmAuthor>
  <p:cmAuthor id="6" name="Stitely, Amy (OCD)" initials="S(" lastIdx="74" clrIdx="5">
    <p:extLst>
      <p:ext uri="{19B8F6BF-5375-455C-9EA6-DF929625EA0E}">
        <p15:presenceInfo xmlns:p15="http://schemas.microsoft.com/office/powerpoint/2012/main" userId="S::amy.stitely@mass.gov::8760cb38-3584-482c-9a32-a9a96f11ca98" providerId="AD"/>
      </p:ext>
    </p:extLst>
  </p:cmAuthor>
  <p:cmAuthor id="7" name="Rothman-Shore, Aviva (OCD)" initials="R(" lastIdx="6" clrIdx="6">
    <p:extLst>
      <p:ext uri="{19B8F6BF-5375-455C-9EA6-DF929625EA0E}">
        <p15:presenceInfo xmlns:p15="http://schemas.microsoft.com/office/powerpoint/2012/main" userId="S::aviva.rothman-shore@mass.gov::1423b96d-bcbc-4ed3-97dc-23b737719a51" providerId="AD"/>
      </p:ext>
    </p:extLst>
  </p:cmAuthor>
  <p:cmAuthor id="8" name="Schaffer, Adam (OCD)" initials="SA(" lastIdx="17" clrIdx="7">
    <p:extLst>
      <p:ext uri="{19B8F6BF-5375-455C-9EA6-DF929625EA0E}">
        <p15:presenceInfo xmlns:p15="http://schemas.microsoft.com/office/powerpoint/2012/main" userId="S::adam.schaffer2@mass.gov::765b3ac6-a7b7-4689-a5ea-7ac8268785cc" providerId="AD"/>
      </p:ext>
    </p:extLst>
  </p:cmAuthor>
  <p:cmAuthor id="9" name="Muollo, Robert (OCD)" initials="M(" lastIdx="11" clrIdx="8">
    <p:extLst>
      <p:ext uri="{19B8F6BF-5375-455C-9EA6-DF929625EA0E}">
        <p15:presenceInfo xmlns:p15="http://schemas.microsoft.com/office/powerpoint/2012/main" userId="S::robert.muollo@mass.gov::d6a5c99b-8656-48a3-9921-9cde94974709" providerId="AD"/>
      </p:ext>
    </p:extLst>
  </p:cmAuthor>
  <p:cmAuthor id="10" name="Bresnahan, Karen (OCD)" initials="B(" lastIdx="11" clrIdx="9">
    <p:extLst>
      <p:ext uri="{19B8F6BF-5375-455C-9EA6-DF929625EA0E}">
        <p15:presenceInfo xmlns:p15="http://schemas.microsoft.com/office/powerpoint/2012/main" userId="S::karen.bresnahan@mass.gov::31e138f5-f147-48e8-840d-aa3f7a4c3675" providerId="AD"/>
      </p:ext>
    </p:extLst>
  </p:cmAuthor>
  <p:cmAuthor id="11" name="Attia, Mark (A&amp;F)" initials="A(" lastIdx="19" clrIdx="10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12" name="Bourque, Molly (EOHED)" initials="B(" lastIdx="2" clrIdx="11">
    <p:extLst>
      <p:ext uri="{19B8F6BF-5375-455C-9EA6-DF929625EA0E}">
        <p15:presenceInfo xmlns:p15="http://schemas.microsoft.com/office/powerpoint/2012/main" userId="S::molly.p.bourque@mass.gov::69a871c7-db1b-476b-88f2-143d86100df0" providerId="AD"/>
      </p:ext>
    </p:extLst>
  </p:cmAuthor>
  <p:cmAuthor id="13" name="David Eng" initials="DE" lastIdx="5" clrIdx="12">
    <p:extLst>
      <p:ext uri="{19B8F6BF-5375-455C-9EA6-DF929625EA0E}">
        <p15:presenceInfo xmlns:p15="http://schemas.microsoft.com/office/powerpoint/2012/main" userId="S::deng_masshousing.com#ext#@massgov.onmicrosoft.com::050a3089-fde2-4699-bd7d-40bf7c6f7fca" providerId="AD"/>
      </p:ext>
    </p:extLst>
  </p:cmAuthor>
  <p:cmAuthor id="14" name="Rachel Madden" initials="RM" lastIdx="4" clrIdx="13">
    <p:extLst>
      <p:ext uri="{19B8F6BF-5375-455C-9EA6-DF929625EA0E}">
        <p15:presenceInfo xmlns:p15="http://schemas.microsoft.com/office/powerpoint/2012/main" userId="S::RMadden@masshousing.com::93bbe638-57f6-4543-9b67-b838a0a6b207" providerId="AD"/>
      </p:ext>
    </p:extLst>
  </p:cmAuthor>
  <p:cmAuthor id="15" name="Maddox, Jennifer (OCD)" initials="M(" lastIdx="4" clrIdx="14">
    <p:extLst>
      <p:ext uri="{19B8F6BF-5375-455C-9EA6-DF929625EA0E}">
        <p15:presenceInfo xmlns:p15="http://schemas.microsoft.com/office/powerpoint/2012/main" userId="S::jennifer.maddox@mass.gov::a71eb79b-ec24-4c5a-9790-011062a5c6d7" providerId="AD"/>
      </p:ext>
    </p:extLst>
  </p:cmAuthor>
  <p:cmAuthor id="16" name="Rubin, Roberta (OCD)" initials="RR(" lastIdx="1" clrIdx="15">
    <p:extLst>
      <p:ext uri="{19B8F6BF-5375-455C-9EA6-DF929625EA0E}">
        <p15:presenceInfo xmlns:p15="http://schemas.microsoft.com/office/powerpoint/2012/main" userId="Rubin, Roberta (OCD)" providerId="None"/>
      </p:ext>
    </p:extLst>
  </p:cmAuthor>
  <p:cmAuthor id="17" name="Ullman, Rebecca" initials="UR" lastIdx="31" clrIdx="16">
    <p:extLst>
      <p:ext uri="{19B8F6BF-5375-455C-9EA6-DF929625EA0E}">
        <p15:presenceInfo xmlns:p15="http://schemas.microsoft.com/office/powerpoint/2012/main" userId="S::RUllman@trcsolutions.com::6f728da2-1fd3-492b-bebd-3c731c3cc5a0" providerId="AD"/>
      </p:ext>
    </p:extLst>
  </p:cmAuthor>
  <p:cmAuthor id="18" name="Kang, Christine (GOV)" initials="KC(" lastIdx="21" clrIdx="17">
    <p:extLst>
      <p:ext uri="{19B8F6BF-5375-455C-9EA6-DF929625EA0E}">
        <p15:presenceInfo xmlns:p15="http://schemas.microsoft.com/office/powerpoint/2012/main" userId="S::christine.kang@mass.gov::5a865a26-d2ba-4079-bcd2-99925c757c95" providerId="AD"/>
      </p:ext>
    </p:extLst>
  </p:cmAuthor>
  <p:cmAuthor id="19" name="Allen, Malia M. (EOHED)" initials="AMM(" lastIdx="1" clrIdx="18">
    <p:extLst>
      <p:ext uri="{19B8F6BF-5375-455C-9EA6-DF929625EA0E}">
        <p15:presenceInfo xmlns:p15="http://schemas.microsoft.com/office/powerpoint/2012/main" userId="S-1-5-21-1078081533-706699826-839522115-84374" providerId="AD"/>
      </p:ext>
    </p:extLst>
  </p:cmAuthor>
  <p:cmAuthor id="20" name="Rachel Madden" initials="RM [2]" lastIdx="11" clrIdx="19">
    <p:extLst>
      <p:ext uri="{19B8F6BF-5375-455C-9EA6-DF929625EA0E}">
        <p15:presenceInfo xmlns:p15="http://schemas.microsoft.com/office/powerpoint/2012/main" userId="S::rmadden_masshousing.com#ext#@massgov.onmicrosoft.com::470bb086-0261-4d43-beea-0209455dcc6f" providerId="AD"/>
      </p:ext>
    </p:extLst>
  </p:cmAuthor>
  <p:cmAuthor id="21" name="Amy Mullen" initials="AM" lastIdx="6" clrIdx="20">
    <p:extLst>
      <p:ext uri="{19B8F6BF-5375-455C-9EA6-DF929625EA0E}">
        <p15:presenceInfo xmlns:p15="http://schemas.microsoft.com/office/powerpoint/2012/main" userId="S::amy.mullen2@mass.gov::e81bce94-ddc1-4a47-a6f7-d6bba6815460" providerId="AD"/>
      </p:ext>
    </p:extLst>
  </p:cmAuthor>
  <p:cmAuthor id="22" name="Allen, Malia M. (EOHED)" initials="A(" lastIdx="44" clrIdx="21">
    <p:extLst>
      <p:ext uri="{19B8F6BF-5375-455C-9EA6-DF929625EA0E}">
        <p15:presenceInfo xmlns:p15="http://schemas.microsoft.com/office/powerpoint/2012/main" userId="S::malia.m.allen@mass.gov::2e3ed45b-3dd8-433a-a324-75694be93851" providerId="AD"/>
      </p:ext>
    </p:extLst>
  </p:cmAuthor>
  <p:cmAuthor id="23" name="Adams, Bryan J (OCD)" initials="A(" lastIdx="8" clrIdx="22">
    <p:extLst>
      <p:ext uri="{19B8F6BF-5375-455C-9EA6-DF929625EA0E}">
        <p15:presenceInfo xmlns:p15="http://schemas.microsoft.com/office/powerpoint/2012/main" userId="S::bryanj.adams@mass.gov::6719c872-4524-414e-97b8-e89bfa41f4ba" providerId="AD"/>
      </p:ext>
    </p:extLst>
  </p:cmAuthor>
  <p:cmAuthor id="24" name="Patel, Ketav (EOHED)" initials="P(" lastIdx="1" clrIdx="23">
    <p:extLst>
      <p:ext uri="{19B8F6BF-5375-455C-9EA6-DF929625EA0E}">
        <p15:presenceInfo xmlns:p15="http://schemas.microsoft.com/office/powerpoint/2012/main" userId="S::ketav.patel@mass.gov::4593aaf5-5cde-4fdb-9aa0-d4d30cd88254" providerId="AD"/>
      </p:ext>
    </p:extLst>
  </p:cmAuthor>
  <p:cmAuthor id="25" name="Attia, Mark (A&amp;F)" initials="MCA" lastIdx="1" clrIdx="24">
    <p:extLst>
      <p:ext uri="{19B8F6BF-5375-455C-9EA6-DF929625EA0E}">
        <p15:presenceInfo xmlns:p15="http://schemas.microsoft.com/office/powerpoint/2012/main" userId="Attia, Mark (A&amp;F)" providerId="None"/>
      </p:ext>
    </p:extLst>
  </p:cmAuthor>
  <p:cmAuthor id="26" name="Butman, Molly (OCD)" initials="B(" lastIdx="2" clrIdx="25">
    <p:extLst>
      <p:ext uri="{19B8F6BF-5375-455C-9EA6-DF929625EA0E}">
        <p15:presenceInfo xmlns:p15="http://schemas.microsoft.com/office/powerpoint/2012/main" userId="S::molly.butman@mass.gov::27ac62bc-2300-4c2d-ad2b-229bf03e1faa" providerId="AD"/>
      </p:ext>
    </p:extLst>
  </p:cmAuthor>
  <p:cmAuthor id="27" name="McKeon, Brian (GOV)" initials="M(" lastIdx="10" clrIdx="26">
    <p:extLst>
      <p:ext uri="{19B8F6BF-5375-455C-9EA6-DF929625EA0E}">
        <p15:presenceInfo xmlns:p15="http://schemas.microsoft.com/office/powerpoint/2012/main" userId="S::brian.mckeon@mass.gov::78515822-7350-4489-9b48-7b0b57c8f8ee" providerId="AD"/>
      </p:ext>
    </p:extLst>
  </p:cmAuthor>
  <p:cmAuthor id="28" name="Chien, Edward (OCD)" initials="C(" lastIdx="10" clrIdx="27">
    <p:extLst>
      <p:ext uri="{19B8F6BF-5375-455C-9EA6-DF929625EA0E}">
        <p15:presenceInfo xmlns:p15="http://schemas.microsoft.com/office/powerpoint/2012/main" userId="S::edward.chien@mass.gov::849a6413-7670-4a24-969c-f0b8ec02e690" providerId="AD"/>
      </p:ext>
    </p:extLst>
  </p:cmAuthor>
  <p:cmAuthor id="29" name="Newhall, Tyler (OCD)" initials="N(" lastIdx="1" clrIdx="28">
    <p:extLst>
      <p:ext uri="{19B8F6BF-5375-455C-9EA6-DF929625EA0E}">
        <p15:presenceInfo xmlns:p15="http://schemas.microsoft.com/office/powerpoint/2012/main" userId="S::tyler.newhall@mass.gov::b8046d80-f37b-47d7-953d-e4125017ade5" providerId="AD"/>
      </p:ext>
    </p:extLst>
  </p:cmAuthor>
  <p:cmAuthor id="30" name="Ross, Robert (GOV)" initials="R(" lastIdx="10" clrIdx="29">
    <p:extLst>
      <p:ext uri="{19B8F6BF-5375-455C-9EA6-DF929625EA0E}">
        <p15:presenceInfo xmlns:p15="http://schemas.microsoft.com/office/powerpoint/2012/main" userId="S::robert.ross@mass.gov::6a782312-559c-4e3f-8778-39ded04df360" providerId="AD"/>
      </p:ext>
    </p:extLst>
  </p:cmAuthor>
  <p:cmAuthor id="31" name="Dixon, Lisa (GOV)" initials="D(" lastIdx="1" clrIdx="30">
    <p:extLst>
      <p:ext uri="{19B8F6BF-5375-455C-9EA6-DF929625EA0E}">
        <p15:presenceInfo xmlns:p15="http://schemas.microsoft.com/office/powerpoint/2012/main" userId="S::lisa.dixon@massmail.state.ma.us::0102ffc9-1810-4a11-9af4-f525e512b0ea" providerId="AD"/>
      </p:ext>
    </p:extLst>
  </p:cmAuthor>
  <p:cmAuthor id="32" name="Murray, Cory (OCD)" initials="M(" lastIdx="4" clrIdx="31">
    <p:extLst>
      <p:ext uri="{19B8F6BF-5375-455C-9EA6-DF929625EA0E}">
        <p15:presenceInfo xmlns:p15="http://schemas.microsoft.com/office/powerpoint/2012/main" userId="S::cory.murray@mass.gov::96a80f88-2a13-4efe-b26a-4325663616a5" providerId="AD"/>
      </p:ext>
    </p:extLst>
  </p:cmAuthor>
  <p:cmAuthor id="33" name="Brevard, Alvina (OCD)" initials="B(" lastIdx="2" clrIdx="32">
    <p:extLst>
      <p:ext uri="{19B8F6BF-5375-455C-9EA6-DF929625EA0E}">
        <p15:presenceInfo xmlns:p15="http://schemas.microsoft.com/office/powerpoint/2012/main" userId="S::alvina.brevard@mass.gov::5768be77-ebd1-4951-bd25-b5fd57dd4ddf" providerId="AD"/>
      </p:ext>
    </p:extLst>
  </p:cmAuthor>
  <p:cmAuthor id="34" name="O'Hanlon, Rory C.  (EOHED)" initials="O(" lastIdx="1" clrIdx="33">
    <p:extLst>
      <p:ext uri="{19B8F6BF-5375-455C-9EA6-DF929625EA0E}">
        <p15:presenceInfo xmlns:p15="http://schemas.microsoft.com/office/powerpoint/2012/main" userId="S::rory.c.ohanlon@mass.gov::b85f697f-f195-4d84-93dd-de284b9b939b" providerId="AD"/>
      </p:ext>
    </p:extLst>
  </p:cmAuthor>
  <p:cmAuthor id="35" name="Letchford, Mary (OCD)" initials="L(" lastIdx="1" clrIdx="34">
    <p:extLst>
      <p:ext uri="{19B8F6BF-5375-455C-9EA6-DF929625EA0E}">
        <p15:presenceInfo xmlns:p15="http://schemas.microsoft.com/office/powerpoint/2012/main" userId="S::mary.letchford@mass.gov::9a32f4a7-25d3-4e15-960e-e00d3650e27d" providerId="AD"/>
      </p:ext>
    </p:extLst>
  </p:cmAuthor>
  <p:cmAuthor id="36" name="Wilhoite, Jake (OCD)" initials="W(" lastIdx="2" clrIdx="35">
    <p:extLst>
      <p:ext uri="{19B8F6BF-5375-455C-9EA6-DF929625EA0E}">
        <p15:presenceInfo xmlns:p15="http://schemas.microsoft.com/office/powerpoint/2012/main" userId="S::jake.wilhoite@mass.gov::b2ae1152-dca4-4a0c-b9bc-0d2f91cd3a9f" providerId="AD"/>
      </p:ext>
    </p:extLst>
  </p:cmAuthor>
  <p:cmAuthor id="37" name="Lin, Anne (OCD)" initials="L(" lastIdx="6" clrIdx="36">
    <p:extLst>
      <p:ext uri="{19B8F6BF-5375-455C-9EA6-DF929625EA0E}">
        <p15:presenceInfo xmlns:p15="http://schemas.microsoft.com/office/powerpoint/2012/main" userId="S::anne.lin@mass.gov::9f67a6df-e39b-4cdb-a10f-a4cb15e56e92" providerId="AD"/>
      </p:ext>
    </p:extLst>
  </p:cmAuthor>
  <p:cmAuthor id="38" name="Collins, Kerry (EPS)" initials="CK(" lastIdx="4" clrIdx="37">
    <p:extLst>
      <p:ext uri="{19B8F6BF-5375-455C-9EA6-DF929625EA0E}">
        <p15:presenceInfo xmlns:p15="http://schemas.microsoft.com/office/powerpoint/2012/main" userId="S::kerry.collins@mass.gov::faeb9980-173a-41f4-956c-abf71104df2e" providerId="AD"/>
      </p:ext>
    </p:extLst>
  </p:cmAuthor>
  <p:cmAuthor id="39" name="Venkatachalam, Krishna (EPS)" initials="VK(" lastIdx="11" clrIdx="38">
    <p:extLst>
      <p:ext uri="{19B8F6BF-5375-455C-9EA6-DF929625EA0E}">
        <p15:presenceInfo xmlns:p15="http://schemas.microsoft.com/office/powerpoint/2012/main" userId="S::krishna.venkatachalam@mass.gov::88a60ae9-9835-4cd0-9592-466b6a211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B050"/>
    <a:srgbClr val="E8EFFA"/>
    <a:srgbClr val="89A6C2"/>
    <a:srgbClr val="FFFFFF"/>
    <a:srgbClr val="19670F"/>
    <a:srgbClr val="95EADF"/>
    <a:srgbClr val="009AD7"/>
    <a:srgbClr val="F0F3F7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9" y="378"/>
      </p:cViewPr>
      <p:guideLst>
        <p:guide orient="horz" pos="696"/>
        <p:guide pos="3839"/>
        <p:guide orient="horz" pos="1152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ns, Kerry (EPS)" userId="faeb9980-173a-41f4-956c-abf71104df2e" providerId="ADAL" clId="{B0B2F6FE-3879-4E97-836E-AE2DDAD7748D}"/>
    <pc:docChg chg="custSel modSld">
      <pc:chgData name="Collins, Kerry (EPS)" userId="faeb9980-173a-41f4-956c-abf71104df2e" providerId="ADAL" clId="{B0B2F6FE-3879-4E97-836E-AE2DDAD7748D}" dt="2022-12-01T01:32:54.141" v="104" actId="20577"/>
      <pc:docMkLst>
        <pc:docMk/>
      </pc:docMkLst>
      <pc:sldChg chg="modSp mod">
        <pc:chgData name="Collins, Kerry (EPS)" userId="faeb9980-173a-41f4-956c-abf71104df2e" providerId="ADAL" clId="{B0B2F6FE-3879-4E97-836E-AE2DDAD7748D}" dt="2022-12-01T01:29:46.058" v="90" actId="20577"/>
        <pc:sldMkLst>
          <pc:docMk/>
          <pc:sldMk cId="2140117481" sldId="2146847984"/>
        </pc:sldMkLst>
        <pc:spChg chg="mod">
          <ac:chgData name="Collins, Kerry (EPS)" userId="faeb9980-173a-41f4-956c-abf71104df2e" providerId="ADAL" clId="{B0B2F6FE-3879-4E97-836E-AE2DDAD7748D}" dt="2022-12-01T01:29:46.058" v="90" actId="20577"/>
          <ac:spMkLst>
            <pc:docMk/>
            <pc:sldMk cId="2140117481" sldId="2146847984"/>
            <ac:spMk id="4" creationId="{A08A9A2D-600B-07A3-F9BC-230B5A0DA5BA}"/>
          </ac:spMkLst>
        </pc:spChg>
      </pc:sldChg>
      <pc:sldChg chg="modSp mod">
        <pc:chgData name="Collins, Kerry (EPS)" userId="faeb9980-173a-41f4-956c-abf71104df2e" providerId="ADAL" clId="{B0B2F6FE-3879-4E97-836E-AE2DDAD7748D}" dt="2022-12-01T01:28:54.752" v="26" actId="20577"/>
        <pc:sldMkLst>
          <pc:docMk/>
          <pc:sldMk cId="1921238830" sldId="2146847990"/>
        </pc:sldMkLst>
        <pc:spChg chg="mod">
          <ac:chgData name="Collins, Kerry (EPS)" userId="faeb9980-173a-41f4-956c-abf71104df2e" providerId="ADAL" clId="{B0B2F6FE-3879-4E97-836E-AE2DDAD7748D}" dt="2022-12-01T01:28:54.752" v="26" actId="20577"/>
          <ac:spMkLst>
            <pc:docMk/>
            <pc:sldMk cId="1921238830" sldId="2146847990"/>
            <ac:spMk id="3" creationId="{8E4B9537-5BBB-F59F-D102-1711D107B60A}"/>
          </ac:spMkLst>
        </pc:spChg>
      </pc:sldChg>
      <pc:sldChg chg="modSp mod">
        <pc:chgData name="Collins, Kerry (EPS)" userId="faeb9980-173a-41f4-956c-abf71104df2e" providerId="ADAL" clId="{B0B2F6FE-3879-4E97-836E-AE2DDAD7748D}" dt="2022-12-01T01:29:22.780" v="53" actId="20577"/>
        <pc:sldMkLst>
          <pc:docMk/>
          <pc:sldMk cId="2344699193" sldId="2146847991"/>
        </pc:sldMkLst>
        <pc:spChg chg="mod">
          <ac:chgData name="Collins, Kerry (EPS)" userId="faeb9980-173a-41f4-956c-abf71104df2e" providerId="ADAL" clId="{B0B2F6FE-3879-4E97-836E-AE2DDAD7748D}" dt="2022-12-01T01:29:22.780" v="53" actId="20577"/>
          <ac:spMkLst>
            <pc:docMk/>
            <pc:sldMk cId="2344699193" sldId="2146847991"/>
            <ac:spMk id="4" creationId="{9D51911F-8DEC-B8A1-38BE-7A968A93A988}"/>
          </ac:spMkLst>
        </pc:spChg>
      </pc:sldChg>
      <pc:sldChg chg="modSp mod">
        <pc:chgData name="Collins, Kerry (EPS)" userId="faeb9980-173a-41f4-956c-abf71104df2e" providerId="ADAL" clId="{B0B2F6FE-3879-4E97-836E-AE2DDAD7748D}" dt="2022-12-01T01:29:01.061" v="35" actId="20577"/>
        <pc:sldMkLst>
          <pc:docMk/>
          <pc:sldMk cId="3594368489" sldId="2146847993"/>
        </pc:sldMkLst>
        <pc:spChg chg="mod">
          <ac:chgData name="Collins, Kerry (EPS)" userId="faeb9980-173a-41f4-956c-abf71104df2e" providerId="ADAL" clId="{B0B2F6FE-3879-4E97-836E-AE2DDAD7748D}" dt="2022-12-01T01:29:01.061" v="35" actId="20577"/>
          <ac:spMkLst>
            <pc:docMk/>
            <pc:sldMk cId="3594368489" sldId="2146847993"/>
            <ac:spMk id="3" creationId="{C2D74225-54A9-8CE5-1B80-674311C1BA66}"/>
          </ac:spMkLst>
        </pc:spChg>
      </pc:sldChg>
      <pc:sldChg chg="modSp mod">
        <pc:chgData name="Collins, Kerry (EPS)" userId="faeb9980-173a-41f4-956c-abf71104df2e" providerId="ADAL" clId="{B0B2F6FE-3879-4E97-836E-AE2DDAD7748D}" dt="2022-12-01T01:29:13.599" v="44" actId="20577"/>
        <pc:sldMkLst>
          <pc:docMk/>
          <pc:sldMk cId="3595629927" sldId="2146848014"/>
        </pc:sldMkLst>
        <pc:spChg chg="mod">
          <ac:chgData name="Collins, Kerry (EPS)" userId="faeb9980-173a-41f4-956c-abf71104df2e" providerId="ADAL" clId="{B0B2F6FE-3879-4E97-836E-AE2DDAD7748D}" dt="2022-12-01T01:29:13.599" v="44" actId="20577"/>
          <ac:spMkLst>
            <pc:docMk/>
            <pc:sldMk cId="3595629927" sldId="2146848014"/>
            <ac:spMk id="4" creationId="{6F4D46AB-EF43-FF34-3687-AA5BEB388866}"/>
          </ac:spMkLst>
        </pc:spChg>
      </pc:sldChg>
      <pc:sldChg chg="modSp mod">
        <pc:chgData name="Collins, Kerry (EPS)" userId="faeb9980-173a-41f4-956c-abf71104df2e" providerId="ADAL" clId="{B0B2F6FE-3879-4E97-836E-AE2DDAD7748D}" dt="2022-12-01T01:28:29.554" v="8" actId="20577"/>
        <pc:sldMkLst>
          <pc:docMk/>
          <pc:sldMk cId="2777671142" sldId="2146848015"/>
        </pc:sldMkLst>
        <pc:spChg chg="mod">
          <ac:chgData name="Collins, Kerry (EPS)" userId="faeb9980-173a-41f4-956c-abf71104df2e" providerId="ADAL" clId="{B0B2F6FE-3879-4E97-836E-AE2DDAD7748D}" dt="2022-12-01T01:28:29.554" v="8" actId="20577"/>
          <ac:spMkLst>
            <pc:docMk/>
            <pc:sldMk cId="2777671142" sldId="2146848015"/>
            <ac:spMk id="4" creationId="{E6247338-6A98-8137-66F2-5B6794E0C955}"/>
          </ac:spMkLst>
        </pc:spChg>
      </pc:sldChg>
      <pc:sldChg chg="modSp mod">
        <pc:chgData name="Collins, Kerry (EPS)" userId="faeb9980-173a-41f4-956c-abf71104df2e" providerId="ADAL" clId="{B0B2F6FE-3879-4E97-836E-AE2DDAD7748D}" dt="2022-12-01T01:32:54.141" v="104" actId="20577"/>
        <pc:sldMkLst>
          <pc:docMk/>
          <pc:sldMk cId="3719515122" sldId="2146848017"/>
        </pc:sldMkLst>
        <pc:spChg chg="mod">
          <ac:chgData name="Collins, Kerry (EPS)" userId="faeb9980-173a-41f4-956c-abf71104df2e" providerId="ADAL" clId="{B0B2F6FE-3879-4E97-836E-AE2DDAD7748D}" dt="2022-12-01T01:28:44.065" v="17" actId="20577"/>
          <ac:spMkLst>
            <pc:docMk/>
            <pc:sldMk cId="3719515122" sldId="2146848017"/>
            <ac:spMk id="4" creationId="{BAA9D87A-E93C-4295-AADB-286C611859E0}"/>
          </ac:spMkLst>
        </pc:spChg>
        <pc:graphicFrameChg chg="modGraphic">
          <ac:chgData name="Collins, Kerry (EPS)" userId="faeb9980-173a-41f4-956c-abf71104df2e" providerId="ADAL" clId="{B0B2F6FE-3879-4E97-836E-AE2DDAD7748D}" dt="2022-12-01T01:32:54.141" v="104" actId="20577"/>
          <ac:graphicFrameMkLst>
            <pc:docMk/>
            <pc:sldMk cId="3719515122" sldId="2146848017"/>
            <ac:graphicFrameMk id="8" creationId="{499AA436-A2A7-48C9-87F7-0B26D3CD72DD}"/>
          </ac:graphicFrameMkLst>
        </pc:graphicFrameChg>
      </pc:sldChg>
      <pc:sldChg chg="modSp mod">
        <pc:chgData name="Collins, Kerry (EPS)" userId="faeb9980-173a-41f4-956c-abf71104df2e" providerId="ADAL" clId="{B0B2F6FE-3879-4E97-836E-AE2DDAD7748D}" dt="2022-12-01T01:29:31.574" v="62" actId="20577"/>
        <pc:sldMkLst>
          <pc:docMk/>
          <pc:sldMk cId="567313480" sldId="2146848018"/>
        </pc:sldMkLst>
        <pc:spChg chg="mod">
          <ac:chgData name="Collins, Kerry (EPS)" userId="faeb9980-173a-41f4-956c-abf71104df2e" providerId="ADAL" clId="{B0B2F6FE-3879-4E97-836E-AE2DDAD7748D}" dt="2022-12-01T01:29:31.574" v="62" actId="20577"/>
          <ac:spMkLst>
            <pc:docMk/>
            <pc:sldMk cId="567313480" sldId="2146848018"/>
            <ac:spMk id="6" creationId="{07B12EB9-0B59-1BD5-78D2-95A60582668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54AC0-F4B1-48B1-8D20-BCD6D488B3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08BF3-B53D-4338-AAD7-36199D9AEA36}">
      <dgm:prSet phldrT="[Text]"/>
      <dgm:spPr/>
      <dgm:t>
        <a:bodyPr anchor="ctr"/>
        <a:lstStyle/>
        <a:p>
          <a:r>
            <a:rPr lang="en-US" b="1">
              <a:latin typeface="Gill Sans MT" panose="020B0502020104020203" pitchFamily="34" charset="0"/>
            </a:rPr>
            <a:t>Purpose</a:t>
          </a:r>
        </a:p>
      </dgm:t>
    </dgm:pt>
    <dgm:pt modelId="{66D5496B-07A3-474D-BDB3-377D917B1C03}" type="parTrans" cxnId="{34448BFD-A1E1-4503-B8D9-5DA3480591E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F70E38A-FA1D-4D16-A123-8CD9390FF2B5}" type="sibTrans" cxnId="{34448BFD-A1E1-4503-B8D9-5DA3480591E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F4A2A12-2164-49EF-AD0D-6E9F8EDA1D79}">
      <dgm:prSet phldrT="[Text]"/>
      <dgm:spPr/>
      <dgm:t>
        <a:bodyPr anchor="ctr"/>
        <a:lstStyle/>
        <a:p>
          <a:r>
            <a:rPr lang="en-US">
              <a:latin typeface="Gill Sans MT" panose="020B0502020104020203" pitchFamily="34" charset="0"/>
            </a:rPr>
            <a:t>To develop a CMR-compliant recidivism reporting system</a:t>
          </a:r>
        </a:p>
      </dgm:t>
    </dgm:pt>
    <dgm:pt modelId="{7B3DA8FE-0C7B-4BE9-9DBD-233DB630D10F}" type="parTrans" cxnId="{FDCC60EF-E19F-45B3-9147-632FD063EBF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30AA7DD-DD5B-4147-9AAE-9FE11E22EEFD}" type="sibTrans" cxnId="{FDCC60EF-E19F-45B3-9147-632FD063EBF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94047AE-1DE2-4E07-98AB-7162E9907980}">
      <dgm:prSet phldrT="[Text]"/>
      <dgm:spPr/>
      <dgm:t>
        <a:bodyPr anchor="ctr"/>
        <a:lstStyle/>
        <a:p>
          <a:r>
            <a:rPr lang="en-US">
              <a:latin typeface="Gill Sans MT" panose="020B0502020104020203" pitchFamily="34" charset="0"/>
            </a:rPr>
            <a:t>To develop a sufficiently flexible and robust system that supports other criminal justice data queries</a:t>
          </a:r>
        </a:p>
      </dgm:t>
    </dgm:pt>
    <dgm:pt modelId="{F2F85FB3-3459-454A-A55A-4C99C3D1F3BF}" type="parTrans" cxnId="{AB84B8BD-A76E-4016-8540-81344A331ED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B7E56E-E446-44FF-AD0D-E68989B772BF}" type="sibTrans" cxnId="{AB84B8BD-A76E-4016-8540-81344A331ED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E025D91-D109-47E2-B594-3385D0BC754D}">
      <dgm:prSet phldrT="[Text]"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2F08B96-6F78-4427-9936-12C94C90D7B8}" type="parTrans" cxnId="{5788E13D-4E3B-4AE3-B716-D61689F1CA4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FC494BC-717B-4C86-9D23-4E4A3F007842}" type="sibTrans" cxnId="{5788E13D-4E3B-4AE3-B716-D61689F1CA4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2C6D7CE-EECF-402D-AB10-2A5F90001473}" type="pres">
      <dgm:prSet presAssocID="{F7154AC0-F4B1-48B1-8D20-BCD6D488B391}" presName="vert0" presStyleCnt="0">
        <dgm:presLayoutVars>
          <dgm:dir/>
          <dgm:animOne val="branch"/>
          <dgm:animLvl val="lvl"/>
        </dgm:presLayoutVars>
      </dgm:prSet>
      <dgm:spPr/>
    </dgm:pt>
    <dgm:pt modelId="{885681A6-35F7-4886-9F35-A21F439C29F7}" type="pres">
      <dgm:prSet presAssocID="{C9108BF3-B53D-4338-AAD7-36199D9AEA36}" presName="thickLine" presStyleLbl="alignNode1" presStyleIdx="0" presStyleCnt="2"/>
      <dgm:spPr/>
    </dgm:pt>
    <dgm:pt modelId="{C8CAE8AA-FAAE-48AA-A781-4712C47908A5}" type="pres">
      <dgm:prSet presAssocID="{C9108BF3-B53D-4338-AAD7-36199D9AEA36}" presName="horz1" presStyleCnt="0"/>
      <dgm:spPr/>
    </dgm:pt>
    <dgm:pt modelId="{91F47973-D1B9-49DB-A1A8-8E8FF2A2884F}" type="pres">
      <dgm:prSet presAssocID="{C9108BF3-B53D-4338-AAD7-36199D9AEA36}" presName="tx1" presStyleLbl="revTx" presStyleIdx="0" presStyleCnt="4"/>
      <dgm:spPr/>
    </dgm:pt>
    <dgm:pt modelId="{E1A69155-9795-4E66-890E-A223E5934553}" type="pres">
      <dgm:prSet presAssocID="{C9108BF3-B53D-4338-AAD7-36199D9AEA36}" presName="vert1" presStyleCnt="0"/>
      <dgm:spPr/>
    </dgm:pt>
    <dgm:pt modelId="{C593DC48-B496-4814-845F-D111434B2E77}" type="pres">
      <dgm:prSet presAssocID="{AF4A2A12-2164-49EF-AD0D-6E9F8EDA1D79}" presName="vertSpace2a" presStyleCnt="0"/>
      <dgm:spPr/>
    </dgm:pt>
    <dgm:pt modelId="{4BAFBA72-6373-43E2-87FE-F0FADD277CBC}" type="pres">
      <dgm:prSet presAssocID="{AF4A2A12-2164-49EF-AD0D-6E9F8EDA1D79}" presName="horz2" presStyleCnt="0"/>
      <dgm:spPr/>
    </dgm:pt>
    <dgm:pt modelId="{495D8E54-1080-4056-B596-FCDB0BCB79B3}" type="pres">
      <dgm:prSet presAssocID="{AF4A2A12-2164-49EF-AD0D-6E9F8EDA1D79}" presName="horzSpace2" presStyleCnt="0"/>
      <dgm:spPr/>
    </dgm:pt>
    <dgm:pt modelId="{C06E8466-E783-4B51-B0ED-61A845FAFB99}" type="pres">
      <dgm:prSet presAssocID="{AF4A2A12-2164-49EF-AD0D-6E9F8EDA1D79}" presName="tx2" presStyleLbl="revTx" presStyleIdx="1" presStyleCnt="4"/>
      <dgm:spPr/>
    </dgm:pt>
    <dgm:pt modelId="{6477018D-9713-4949-8E34-A31F2DE18E94}" type="pres">
      <dgm:prSet presAssocID="{AF4A2A12-2164-49EF-AD0D-6E9F8EDA1D79}" presName="vert2" presStyleCnt="0"/>
      <dgm:spPr/>
    </dgm:pt>
    <dgm:pt modelId="{DDE59204-C1C5-4B67-84D8-C2CBD75F6C6E}" type="pres">
      <dgm:prSet presAssocID="{AF4A2A12-2164-49EF-AD0D-6E9F8EDA1D79}" presName="thinLine2b" presStyleLbl="callout" presStyleIdx="0" presStyleCnt="2"/>
      <dgm:spPr/>
    </dgm:pt>
    <dgm:pt modelId="{09687AF8-4069-4BEB-8143-0D06C18058A9}" type="pres">
      <dgm:prSet presAssocID="{AF4A2A12-2164-49EF-AD0D-6E9F8EDA1D79}" presName="vertSpace2b" presStyleCnt="0"/>
      <dgm:spPr/>
    </dgm:pt>
    <dgm:pt modelId="{7F167A0F-AB4B-4E64-8065-18729E8434C3}" type="pres">
      <dgm:prSet presAssocID="{894047AE-1DE2-4E07-98AB-7162E9907980}" presName="horz2" presStyleCnt="0"/>
      <dgm:spPr/>
    </dgm:pt>
    <dgm:pt modelId="{829BC1D8-1E77-4A77-8A73-5DF3FD7D56B1}" type="pres">
      <dgm:prSet presAssocID="{894047AE-1DE2-4E07-98AB-7162E9907980}" presName="horzSpace2" presStyleCnt="0"/>
      <dgm:spPr/>
    </dgm:pt>
    <dgm:pt modelId="{4ADF3A44-3BC7-458C-ACBF-00D5048302A4}" type="pres">
      <dgm:prSet presAssocID="{894047AE-1DE2-4E07-98AB-7162E9907980}" presName="tx2" presStyleLbl="revTx" presStyleIdx="2" presStyleCnt="4"/>
      <dgm:spPr/>
    </dgm:pt>
    <dgm:pt modelId="{55FB3077-A634-43B8-A7A5-32F9EC38AD7C}" type="pres">
      <dgm:prSet presAssocID="{894047AE-1DE2-4E07-98AB-7162E9907980}" presName="vert2" presStyleCnt="0"/>
      <dgm:spPr/>
    </dgm:pt>
    <dgm:pt modelId="{D69E3B54-5B5D-4F77-BBC1-9501921C4540}" type="pres">
      <dgm:prSet presAssocID="{894047AE-1DE2-4E07-98AB-7162E9907980}" presName="thinLine2b" presStyleLbl="callout" presStyleIdx="1" presStyleCnt="2"/>
      <dgm:spPr/>
    </dgm:pt>
    <dgm:pt modelId="{80893D2E-C77B-4152-A13B-1761D827FEB3}" type="pres">
      <dgm:prSet presAssocID="{894047AE-1DE2-4E07-98AB-7162E9907980}" presName="vertSpace2b" presStyleCnt="0"/>
      <dgm:spPr/>
    </dgm:pt>
    <dgm:pt modelId="{1F1973A9-5B2A-49D3-AE9F-2BD2B0079B46}" type="pres">
      <dgm:prSet presAssocID="{4E025D91-D109-47E2-B594-3385D0BC754D}" presName="thickLine" presStyleLbl="alignNode1" presStyleIdx="1" presStyleCnt="2"/>
      <dgm:spPr/>
    </dgm:pt>
    <dgm:pt modelId="{DAD4BB73-CD26-4BE3-87A7-5500AA8F5E09}" type="pres">
      <dgm:prSet presAssocID="{4E025D91-D109-47E2-B594-3385D0BC754D}" presName="horz1" presStyleCnt="0"/>
      <dgm:spPr/>
    </dgm:pt>
    <dgm:pt modelId="{DB5E93A0-7DD7-4664-BC91-DA47925D9106}" type="pres">
      <dgm:prSet presAssocID="{4E025D91-D109-47E2-B594-3385D0BC754D}" presName="tx1" presStyleLbl="revTx" presStyleIdx="3" presStyleCnt="4"/>
      <dgm:spPr/>
    </dgm:pt>
    <dgm:pt modelId="{1DFFB050-4CFC-468B-A97A-9BD4DC7A283C}" type="pres">
      <dgm:prSet presAssocID="{4E025D91-D109-47E2-B594-3385D0BC754D}" presName="vert1" presStyleCnt="0"/>
      <dgm:spPr/>
    </dgm:pt>
  </dgm:ptLst>
  <dgm:cxnLst>
    <dgm:cxn modelId="{5788E13D-4E3B-4AE3-B716-D61689F1CA43}" srcId="{F7154AC0-F4B1-48B1-8D20-BCD6D488B391}" destId="{4E025D91-D109-47E2-B594-3385D0BC754D}" srcOrd="1" destOrd="0" parTransId="{E2F08B96-6F78-4427-9936-12C94C90D7B8}" sibTransId="{EFC494BC-717B-4C86-9D23-4E4A3F007842}"/>
    <dgm:cxn modelId="{49E7544C-65F3-4836-AC77-C8B0EBA5D3D1}" type="presOf" srcId="{4E025D91-D109-47E2-B594-3385D0BC754D}" destId="{DB5E93A0-7DD7-4664-BC91-DA47925D9106}" srcOrd="0" destOrd="0" presId="urn:microsoft.com/office/officeart/2008/layout/LinedList"/>
    <dgm:cxn modelId="{FFA8519C-C888-47DD-B549-84B7D02F99FC}" type="presOf" srcId="{894047AE-1DE2-4E07-98AB-7162E9907980}" destId="{4ADF3A44-3BC7-458C-ACBF-00D5048302A4}" srcOrd="0" destOrd="0" presId="urn:microsoft.com/office/officeart/2008/layout/LinedList"/>
    <dgm:cxn modelId="{72DD44A9-02B5-469B-85F6-73E84317CD1C}" type="presOf" srcId="{F7154AC0-F4B1-48B1-8D20-BCD6D488B391}" destId="{72C6D7CE-EECF-402D-AB10-2A5F90001473}" srcOrd="0" destOrd="0" presId="urn:microsoft.com/office/officeart/2008/layout/LinedList"/>
    <dgm:cxn modelId="{C4EB50B0-9225-446E-AC3D-50806F6FC2B8}" type="presOf" srcId="{C9108BF3-B53D-4338-AAD7-36199D9AEA36}" destId="{91F47973-D1B9-49DB-A1A8-8E8FF2A2884F}" srcOrd="0" destOrd="0" presId="urn:microsoft.com/office/officeart/2008/layout/LinedList"/>
    <dgm:cxn modelId="{AB84B8BD-A76E-4016-8540-81344A331ED5}" srcId="{C9108BF3-B53D-4338-AAD7-36199D9AEA36}" destId="{894047AE-1DE2-4E07-98AB-7162E9907980}" srcOrd="1" destOrd="0" parTransId="{F2F85FB3-3459-454A-A55A-4C99C3D1F3BF}" sibTransId="{C1B7E56E-E446-44FF-AD0D-E68989B772BF}"/>
    <dgm:cxn modelId="{133911BE-29A3-459C-89DC-71B2C04BED3D}" type="presOf" srcId="{AF4A2A12-2164-49EF-AD0D-6E9F8EDA1D79}" destId="{C06E8466-E783-4B51-B0ED-61A845FAFB99}" srcOrd="0" destOrd="0" presId="urn:microsoft.com/office/officeart/2008/layout/LinedList"/>
    <dgm:cxn modelId="{FDCC60EF-E19F-45B3-9147-632FD063EBF8}" srcId="{C9108BF3-B53D-4338-AAD7-36199D9AEA36}" destId="{AF4A2A12-2164-49EF-AD0D-6E9F8EDA1D79}" srcOrd="0" destOrd="0" parTransId="{7B3DA8FE-0C7B-4BE9-9DBD-233DB630D10F}" sibTransId="{830AA7DD-DD5B-4147-9AAE-9FE11E22EEFD}"/>
    <dgm:cxn modelId="{34448BFD-A1E1-4503-B8D9-5DA3480591E4}" srcId="{F7154AC0-F4B1-48B1-8D20-BCD6D488B391}" destId="{C9108BF3-B53D-4338-AAD7-36199D9AEA36}" srcOrd="0" destOrd="0" parTransId="{66D5496B-07A3-474D-BDB3-377D917B1C03}" sibTransId="{DF70E38A-FA1D-4D16-A123-8CD9390FF2B5}"/>
    <dgm:cxn modelId="{C89244E2-ED08-491E-BF69-E1E503CB939E}" type="presParOf" srcId="{72C6D7CE-EECF-402D-AB10-2A5F90001473}" destId="{885681A6-35F7-4886-9F35-A21F439C29F7}" srcOrd="0" destOrd="0" presId="urn:microsoft.com/office/officeart/2008/layout/LinedList"/>
    <dgm:cxn modelId="{10FD02C5-C8EC-4BFA-A3B7-2D0C6A193223}" type="presParOf" srcId="{72C6D7CE-EECF-402D-AB10-2A5F90001473}" destId="{C8CAE8AA-FAAE-48AA-A781-4712C47908A5}" srcOrd="1" destOrd="0" presId="urn:microsoft.com/office/officeart/2008/layout/LinedList"/>
    <dgm:cxn modelId="{116C9A1A-80AE-4E9B-9946-94BB7A5EAB18}" type="presParOf" srcId="{C8CAE8AA-FAAE-48AA-A781-4712C47908A5}" destId="{91F47973-D1B9-49DB-A1A8-8E8FF2A2884F}" srcOrd="0" destOrd="0" presId="urn:microsoft.com/office/officeart/2008/layout/LinedList"/>
    <dgm:cxn modelId="{B98CD1BF-C676-4129-99FD-DCF021520848}" type="presParOf" srcId="{C8CAE8AA-FAAE-48AA-A781-4712C47908A5}" destId="{E1A69155-9795-4E66-890E-A223E5934553}" srcOrd="1" destOrd="0" presId="urn:microsoft.com/office/officeart/2008/layout/LinedList"/>
    <dgm:cxn modelId="{B905C755-28D4-49D0-AE26-4116D1B87345}" type="presParOf" srcId="{E1A69155-9795-4E66-890E-A223E5934553}" destId="{C593DC48-B496-4814-845F-D111434B2E77}" srcOrd="0" destOrd="0" presId="urn:microsoft.com/office/officeart/2008/layout/LinedList"/>
    <dgm:cxn modelId="{D948817E-9327-4375-8C92-76D186F7C0A9}" type="presParOf" srcId="{E1A69155-9795-4E66-890E-A223E5934553}" destId="{4BAFBA72-6373-43E2-87FE-F0FADD277CBC}" srcOrd="1" destOrd="0" presId="urn:microsoft.com/office/officeart/2008/layout/LinedList"/>
    <dgm:cxn modelId="{E5F30820-8D50-4B9C-9F92-E070A9187FCC}" type="presParOf" srcId="{4BAFBA72-6373-43E2-87FE-F0FADD277CBC}" destId="{495D8E54-1080-4056-B596-FCDB0BCB79B3}" srcOrd="0" destOrd="0" presId="urn:microsoft.com/office/officeart/2008/layout/LinedList"/>
    <dgm:cxn modelId="{EC465888-4EA7-4D37-9540-A4C9943C1177}" type="presParOf" srcId="{4BAFBA72-6373-43E2-87FE-F0FADD277CBC}" destId="{C06E8466-E783-4B51-B0ED-61A845FAFB99}" srcOrd="1" destOrd="0" presId="urn:microsoft.com/office/officeart/2008/layout/LinedList"/>
    <dgm:cxn modelId="{A72A0EB5-FA0D-4093-BA23-147C86F3C505}" type="presParOf" srcId="{4BAFBA72-6373-43E2-87FE-F0FADD277CBC}" destId="{6477018D-9713-4949-8E34-A31F2DE18E94}" srcOrd="2" destOrd="0" presId="urn:microsoft.com/office/officeart/2008/layout/LinedList"/>
    <dgm:cxn modelId="{90A490A8-2BA3-4B6C-A9D2-948F612E6A8F}" type="presParOf" srcId="{E1A69155-9795-4E66-890E-A223E5934553}" destId="{DDE59204-C1C5-4B67-84D8-C2CBD75F6C6E}" srcOrd="2" destOrd="0" presId="urn:microsoft.com/office/officeart/2008/layout/LinedList"/>
    <dgm:cxn modelId="{FDFD09F8-2CD3-4401-899B-E13901ADA72D}" type="presParOf" srcId="{E1A69155-9795-4E66-890E-A223E5934553}" destId="{09687AF8-4069-4BEB-8143-0D06C18058A9}" srcOrd="3" destOrd="0" presId="urn:microsoft.com/office/officeart/2008/layout/LinedList"/>
    <dgm:cxn modelId="{C2649202-E152-439A-AC86-B8739F78F728}" type="presParOf" srcId="{E1A69155-9795-4E66-890E-A223E5934553}" destId="{7F167A0F-AB4B-4E64-8065-18729E8434C3}" srcOrd="4" destOrd="0" presId="urn:microsoft.com/office/officeart/2008/layout/LinedList"/>
    <dgm:cxn modelId="{51675A99-5D4B-47BE-9A85-7DF79A6C0C46}" type="presParOf" srcId="{7F167A0F-AB4B-4E64-8065-18729E8434C3}" destId="{829BC1D8-1E77-4A77-8A73-5DF3FD7D56B1}" srcOrd="0" destOrd="0" presId="urn:microsoft.com/office/officeart/2008/layout/LinedList"/>
    <dgm:cxn modelId="{32D7DAC7-A318-484A-9075-6A3C1CFE6452}" type="presParOf" srcId="{7F167A0F-AB4B-4E64-8065-18729E8434C3}" destId="{4ADF3A44-3BC7-458C-ACBF-00D5048302A4}" srcOrd="1" destOrd="0" presId="urn:microsoft.com/office/officeart/2008/layout/LinedList"/>
    <dgm:cxn modelId="{00E9E56F-2B69-4108-B0CB-F3152AD08CFA}" type="presParOf" srcId="{7F167A0F-AB4B-4E64-8065-18729E8434C3}" destId="{55FB3077-A634-43B8-A7A5-32F9EC38AD7C}" srcOrd="2" destOrd="0" presId="urn:microsoft.com/office/officeart/2008/layout/LinedList"/>
    <dgm:cxn modelId="{85D354A2-3BA9-4061-85F7-83662C820522}" type="presParOf" srcId="{E1A69155-9795-4E66-890E-A223E5934553}" destId="{D69E3B54-5B5D-4F77-BBC1-9501921C4540}" srcOrd="5" destOrd="0" presId="urn:microsoft.com/office/officeart/2008/layout/LinedList"/>
    <dgm:cxn modelId="{1744C1D0-2B75-4028-BF47-3D98F974C6F8}" type="presParOf" srcId="{E1A69155-9795-4E66-890E-A223E5934553}" destId="{80893D2E-C77B-4152-A13B-1761D827FEB3}" srcOrd="6" destOrd="0" presId="urn:microsoft.com/office/officeart/2008/layout/LinedList"/>
    <dgm:cxn modelId="{BC063B8A-B00E-4111-B41A-0A8BE12A4144}" type="presParOf" srcId="{72C6D7CE-EECF-402D-AB10-2A5F90001473}" destId="{1F1973A9-5B2A-49D3-AE9F-2BD2B0079B46}" srcOrd="2" destOrd="0" presId="urn:microsoft.com/office/officeart/2008/layout/LinedList"/>
    <dgm:cxn modelId="{239AAE0F-BA3C-4B20-AE44-9AF0A59298B0}" type="presParOf" srcId="{72C6D7CE-EECF-402D-AB10-2A5F90001473}" destId="{DAD4BB73-CD26-4BE3-87A7-5500AA8F5E09}" srcOrd="3" destOrd="0" presId="urn:microsoft.com/office/officeart/2008/layout/LinedList"/>
    <dgm:cxn modelId="{814FCD7E-5C24-4B85-B151-87E7FCF8BC09}" type="presParOf" srcId="{DAD4BB73-CD26-4BE3-87A7-5500AA8F5E09}" destId="{DB5E93A0-7DD7-4664-BC91-DA47925D9106}" srcOrd="0" destOrd="0" presId="urn:microsoft.com/office/officeart/2008/layout/LinedList"/>
    <dgm:cxn modelId="{5B92B507-3581-4CF2-97DA-7AC83A720B8E}" type="presParOf" srcId="{DAD4BB73-CD26-4BE3-87A7-5500AA8F5E09}" destId="{1DFFB050-4CFC-468B-A97A-9BD4DC7A28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3CCA5-2BEB-4ABD-AAC2-9EF9B7AC1AA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1DD87F-509A-4EF5-9D58-24228DAFCB52}">
      <dgm:prSet phldrT="[Text]"/>
      <dgm:spPr/>
      <dgm:t>
        <a:bodyPr/>
        <a:lstStyle/>
        <a:p>
          <a:r>
            <a:rPr lang="en-US"/>
            <a:t>Phase 1 – Identify and Collect Data</a:t>
          </a:r>
        </a:p>
      </dgm:t>
    </dgm:pt>
    <dgm:pt modelId="{AB40D76B-797D-431B-BF5B-C78EEE76C168}" type="parTrans" cxnId="{769303A5-97F5-4822-8AE2-5E51B61B2FC5}">
      <dgm:prSet/>
      <dgm:spPr/>
      <dgm:t>
        <a:bodyPr/>
        <a:lstStyle/>
        <a:p>
          <a:endParaRPr lang="en-US"/>
        </a:p>
      </dgm:t>
    </dgm:pt>
    <dgm:pt modelId="{B51E8FF5-3F7E-44C5-9E8F-885B8F955377}" type="sibTrans" cxnId="{769303A5-97F5-4822-8AE2-5E51B61B2FC5}">
      <dgm:prSet/>
      <dgm:spPr/>
      <dgm:t>
        <a:bodyPr/>
        <a:lstStyle/>
        <a:p>
          <a:endParaRPr lang="en-US"/>
        </a:p>
      </dgm:t>
    </dgm:pt>
    <dgm:pt modelId="{E329E956-ED34-4FF4-8CC6-AA0AF7E78731}">
      <dgm:prSet phldrT="[Text]"/>
      <dgm:spPr/>
      <dgm:t>
        <a:bodyPr/>
        <a:lstStyle/>
        <a:p>
          <a:r>
            <a:rPr lang="en-US"/>
            <a:t>Phase 2 – Refine Data Quality and Build Model</a:t>
          </a:r>
        </a:p>
      </dgm:t>
    </dgm:pt>
    <dgm:pt modelId="{82D1BEF9-AB6A-43C5-9CB3-FE472A0EF1F5}" type="parTrans" cxnId="{AB60197F-6BD6-4153-8DAC-03975AAE4008}">
      <dgm:prSet/>
      <dgm:spPr/>
      <dgm:t>
        <a:bodyPr/>
        <a:lstStyle/>
        <a:p>
          <a:endParaRPr lang="en-US"/>
        </a:p>
      </dgm:t>
    </dgm:pt>
    <dgm:pt modelId="{C2D91C2A-6FEC-4B06-9B20-59CB6805E098}" type="sibTrans" cxnId="{AB60197F-6BD6-4153-8DAC-03975AAE4008}">
      <dgm:prSet/>
      <dgm:spPr/>
      <dgm:t>
        <a:bodyPr/>
        <a:lstStyle/>
        <a:p>
          <a:endParaRPr lang="en-US"/>
        </a:p>
      </dgm:t>
    </dgm:pt>
    <dgm:pt modelId="{1770AD60-7C00-4F1E-AE61-93C37BA08CA4}">
      <dgm:prSet phldrT="[Text]"/>
      <dgm:spPr/>
      <dgm:t>
        <a:bodyPr/>
        <a:lstStyle/>
        <a:p>
          <a:r>
            <a:rPr lang="en-US"/>
            <a:t>Phase 3 – Validate and Report per Statute</a:t>
          </a:r>
        </a:p>
      </dgm:t>
    </dgm:pt>
    <dgm:pt modelId="{1E4F6B2B-78FE-471C-9BCB-FC2D231E271E}" type="parTrans" cxnId="{BFC899A1-4E6D-46B6-A0F4-4A167BCC8015}">
      <dgm:prSet/>
      <dgm:spPr/>
      <dgm:t>
        <a:bodyPr/>
        <a:lstStyle/>
        <a:p>
          <a:endParaRPr lang="en-US"/>
        </a:p>
      </dgm:t>
    </dgm:pt>
    <dgm:pt modelId="{DF35BA31-6130-4F42-92D6-8E59D599E8EB}" type="sibTrans" cxnId="{BFC899A1-4E6D-46B6-A0F4-4A167BCC8015}">
      <dgm:prSet/>
      <dgm:spPr/>
      <dgm:t>
        <a:bodyPr/>
        <a:lstStyle/>
        <a:p>
          <a:endParaRPr lang="en-US"/>
        </a:p>
      </dgm:t>
    </dgm:pt>
    <dgm:pt modelId="{6DA6366C-A228-4E0C-9B59-E8C04530CED3}" type="pres">
      <dgm:prSet presAssocID="{34C3CCA5-2BEB-4ABD-AAC2-9EF9B7AC1AA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CA09D77-108B-4618-AB7B-3945C7A74607}" type="pres">
      <dgm:prSet presAssocID="{A81DD87F-509A-4EF5-9D58-24228DAFCB52}" presName="Accent1" presStyleCnt="0"/>
      <dgm:spPr/>
    </dgm:pt>
    <dgm:pt modelId="{2F930CA2-25E6-4422-840B-7271B7103160}" type="pres">
      <dgm:prSet presAssocID="{A81DD87F-509A-4EF5-9D58-24228DAFCB52}" presName="Accent" presStyleLbl="node1" presStyleIdx="0" presStyleCnt="3" custLinFactNeighborX="1721"/>
      <dgm:spPr>
        <a:solidFill>
          <a:srgbClr val="FFC000"/>
        </a:solidFill>
      </dgm:spPr>
    </dgm:pt>
    <dgm:pt modelId="{AE80DA07-C749-4706-AFA6-533A35BAC0D9}" type="pres">
      <dgm:prSet presAssocID="{A81DD87F-509A-4EF5-9D58-24228DAFCB52}" presName="Parent1" presStyleLbl="revTx" presStyleIdx="0" presStyleCnt="3" custLinFactNeighborX="-3677" custLinFactNeighborY="-11032">
        <dgm:presLayoutVars>
          <dgm:chMax val="1"/>
          <dgm:chPref val="1"/>
          <dgm:bulletEnabled val="1"/>
        </dgm:presLayoutVars>
      </dgm:prSet>
      <dgm:spPr/>
    </dgm:pt>
    <dgm:pt modelId="{F7F75A32-FB1A-4757-8521-AE3652D44CB1}" type="pres">
      <dgm:prSet presAssocID="{E329E956-ED34-4FF4-8CC6-AA0AF7E78731}" presName="Accent2" presStyleCnt="0"/>
      <dgm:spPr/>
    </dgm:pt>
    <dgm:pt modelId="{54933B2D-E854-4A55-8688-DF5972899BCB}" type="pres">
      <dgm:prSet presAssocID="{E329E956-ED34-4FF4-8CC6-AA0AF7E78731}" presName="Accent" presStyleLbl="node1" presStyleIdx="1" presStyleCnt="3"/>
      <dgm:spPr>
        <a:solidFill>
          <a:srgbClr val="92D050"/>
        </a:solidFill>
      </dgm:spPr>
    </dgm:pt>
    <dgm:pt modelId="{6A993DB0-DA49-4445-9C1C-D0DC7F2BB760}" type="pres">
      <dgm:prSet presAssocID="{E329E956-ED34-4FF4-8CC6-AA0AF7E78731}" presName="Parent2" presStyleLbl="revTx" presStyleIdx="1" presStyleCnt="3" custLinFactNeighborX="612" custLinFactNeighborY="3677">
        <dgm:presLayoutVars>
          <dgm:chMax val="1"/>
          <dgm:chPref val="1"/>
          <dgm:bulletEnabled val="1"/>
        </dgm:presLayoutVars>
      </dgm:prSet>
      <dgm:spPr/>
    </dgm:pt>
    <dgm:pt modelId="{E94F30CB-A800-4EBD-B164-7DE4E984DDFD}" type="pres">
      <dgm:prSet presAssocID="{1770AD60-7C00-4F1E-AE61-93C37BA08CA4}" presName="Accent3" presStyleCnt="0"/>
      <dgm:spPr/>
    </dgm:pt>
    <dgm:pt modelId="{B208B568-8ABA-4673-BEB5-17F32F0864B1}" type="pres">
      <dgm:prSet presAssocID="{1770AD60-7C00-4F1E-AE61-93C37BA08CA4}" presName="Accent" presStyleLbl="node1" presStyleIdx="2" presStyleCnt="3"/>
      <dgm:spPr/>
    </dgm:pt>
    <dgm:pt modelId="{FF541362-0603-45A6-AA9F-7FC8FFDD2865}" type="pres">
      <dgm:prSet presAssocID="{1770AD60-7C00-4F1E-AE61-93C37BA08CA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BA7130F-B495-4C93-A8AE-7276C7C4004D}" type="presOf" srcId="{1770AD60-7C00-4F1E-AE61-93C37BA08CA4}" destId="{FF541362-0603-45A6-AA9F-7FC8FFDD2865}" srcOrd="0" destOrd="0" presId="urn:microsoft.com/office/officeart/2009/layout/CircleArrowProcess"/>
    <dgm:cxn modelId="{5C552D5C-F98A-4A1A-84A1-5EAD7CA1D694}" type="presOf" srcId="{E329E956-ED34-4FF4-8CC6-AA0AF7E78731}" destId="{6A993DB0-DA49-4445-9C1C-D0DC7F2BB760}" srcOrd="0" destOrd="0" presId="urn:microsoft.com/office/officeart/2009/layout/CircleArrowProcess"/>
    <dgm:cxn modelId="{AB60197F-6BD6-4153-8DAC-03975AAE4008}" srcId="{34C3CCA5-2BEB-4ABD-AAC2-9EF9B7AC1AA7}" destId="{E329E956-ED34-4FF4-8CC6-AA0AF7E78731}" srcOrd="1" destOrd="0" parTransId="{82D1BEF9-AB6A-43C5-9CB3-FE472A0EF1F5}" sibTransId="{C2D91C2A-6FEC-4B06-9B20-59CB6805E098}"/>
    <dgm:cxn modelId="{84A0228F-D190-47F9-AD0D-E868F9847FB8}" type="presOf" srcId="{34C3CCA5-2BEB-4ABD-AAC2-9EF9B7AC1AA7}" destId="{6DA6366C-A228-4E0C-9B59-E8C04530CED3}" srcOrd="0" destOrd="0" presId="urn:microsoft.com/office/officeart/2009/layout/CircleArrowProcess"/>
    <dgm:cxn modelId="{BFC899A1-4E6D-46B6-A0F4-4A167BCC8015}" srcId="{34C3CCA5-2BEB-4ABD-AAC2-9EF9B7AC1AA7}" destId="{1770AD60-7C00-4F1E-AE61-93C37BA08CA4}" srcOrd="2" destOrd="0" parTransId="{1E4F6B2B-78FE-471C-9BCB-FC2D231E271E}" sibTransId="{DF35BA31-6130-4F42-92D6-8E59D599E8EB}"/>
    <dgm:cxn modelId="{769303A5-97F5-4822-8AE2-5E51B61B2FC5}" srcId="{34C3CCA5-2BEB-4ABD-AAC2-9EF9B7AC1AA7}" destId="{A81DD87F-509A-4EF5-9D58-24228DAFCB52}" srcOrd="0" destOrd="0" parTransId="{AB40D76B-797D-431B-BF5B-C78EEE76C168}" sibTransId="{B51E8FF5-3F7E-44C5-9E8F-885B8F955377}"/>
    <dgm:cxn modelId="{E547AAFE-464B-4406-80F4-9700A6A62DAC}" type="presOf" srcId="{A81DD87F-509A-4EF5-9D58-24228DAFCB52}" destId="{AE80DA07-C749-4706-AFA6-533A35BAC0D9}" srcOrd="0" destOrd="0" presId="urn:microsoft.com/office/officeart/2009/layout/CircleArrowProcess"/>
    <dgm:cxn modelId="{6C1A5784-B712-45B0-9CDA-9B2845CCB354}" type="presParOf" srcId="{6DA6366C-A228-4E0C-9B59-E8C04530CED3}" destId="{7CA09D77-108B-4618-AB7B-3945C7A74607}" srcOrd="0" destOrd="0" presId="urn:microsoft.com/office/officeart/2009/layout/CircleArrowProcess"/>
    <dgm:cxn modelId="{A162CCCD-83A5-4BF4-8DF6-F46981AC129F}" type="presParOf" srcId="{7CA09D77-108B-4618-AB7B-3945C7A74607}" destId="{2F930CA2-25E6-4422-840B-7271B7103160}" srcOrd="0" destOrd="0" presId="urn:microsoft.com/office/officeart/2009/layout/CircleArrowProcess"/>
    <dgm:cxn modelId="{5A73A0FB-1CD7-49CD-8FD7-F362DB50CFA2}" type="presParOf" srcId="{6DA6366C-A228-4E0C-9B59-E8C04530CED3}" destId="{AE80DA07-C749-4706-AFA6-533A35BAC0D9}" srcOrd="1" destOrd="0" presId="urn:microsoft.com/office/officeart/2009/layout/CircleArrowProcess"/>
    <dgm:cxn modelId="{87158C05-620B-4D98-995C-57EE48E52195}" type="presParOf" srcId="{6DA6366C-A228-4E0C-9B59-E8C04530CED3}" destId="{F7F75A32-FB1A-4757-8521-AE3652D44CB1}" srcOrd="2" destOrd="0" presId="urn:microsoft.com/office/officeart/2009/layout/CircleArrowProcess"/>
    <dgm:cxn modelId="{DB5D252F-3B6A-48DC-A0CA-24714FE67A3F}" type="presParOf" srcId="{F7F75A32-FB1A-4757-8521-AE3652D44CB1}" destId="{54933B2D-E854-4A55-8688-DF5972899BCB}" srcOrd="0" destOrd="0" presId="urn:microsoft.com/office/officeart/2009/layout/CircleArrowProcess"/>
    <dgm:cxn modelId="{F207B5C4-CC01-4432-9138-DC2ED0D31017}" type="presParOf" srcId="{6DA6366C-A228-4E0C-9B59-E8C04530CED3}" destId="{6A993DB0-DA49-4445-9C1C-D0DC7F2BB760}" srcOrd="3" destOrd="0" presId="urn:microsoft.com/office/officeart/2009/layout/CircleArrowProcess"/>
    <dgm:cxn modelId="{6E8839C9-9B20-4F81-84A4-980B4D4921A3}" type="presParOf" srcId="{6DA6366C-A228-4E0C-9B59-E8C04530CED3}" destId="{E94F30CB-A800-4EBD-B164-7DE4E984DDFD}" srcOrd="4" destOrd="0" presId="urn:microsoft.com/office/officeart/2009/layout/CircleArrowProcess"/>
    <dgm:cxn modelId="{597EB47D-DAE4-4B5A-9A45-106E948E5572}" type="presParOf" srcId="{E94F30CB-A800-4EBD-B164-7DE4E984DDFD}" destId="{B208B568-8ABA-4673-BEB5-17F32F0864B1}" srcOrd="0" destOrd="0" presId="urn:microsoft.com/office/officeart/2009/layout/CircleArrowProcess"/>
    <dgm:cxn modelId="{D5D89B07-C05D-422E-9D2B-C9BBFD5B193F}" type="presParOf" srcId="{6DA6366C-A228-4E0C-9B59-E8C04530CED3}" destId="{FF541362-0603-45A6-AA9F-7FC8FFDD286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681A6-35F7-4886-9F35-A21F439C29F7}">
      <dsp:nvSpPr>
        <dsp:cNvPr id="0" name=""/>
        <dsp:cNvSpPr/>
      </dsp:nvSpPr>
      <dsp:spPr>
        <a:xfrm>
          <a:off x="0" y="0"/>
          <a:ext cx="82110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47973-D1B9-49DB-A1A8-8E8FF2A2884F}">
      <dsp:nvSpPr>
        <dsp:cNvPr id="0" name=""/>
        <dsp:cNvSpPr/>
      </dsp:nvSpPr>
      <dsp:spPr>
        <a:xfrm>
          <a:off x="0" y="0"/>
          <a:ext cx="1642206" cy="148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Gill Sans MT" panose="020B0502020104020203" pitchFamily="34" charset="0"/>
            </a:rPr>
            <a:t>Purpose</a:t>
          </a:r>
        </a:p>
      </dsp:txBody>
      <dsp:txXfrm>
        <a:off x="0" y="0"/>
        <a:ext cx="1642206" cy="1480198"/>
      </dsp:txXfrm>
    </dsp:sp>
    <dsp:sp modelId="{C06E8466-E783-4B51-B0ED-61A845FAFB99}">
      <dsp:nvSpPr>
        <dsp:cNvPr id="0" name=""/>
        <dsp:cNvSpPr/>
      </dsp:nvSpPr>
      <dsp:spPr>
        <a:xfrm>
          <a:off x="1765372" y="34403"/>
          <a:ext cx="6445660" cy="68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anose="020B0502020104020203" pitchFamily="34" charset="0"/>
            </a:rPr>
            <a:t>To develop a CMR-compliant recidivism reporting system</a:t>
          </a:r>
        </a:p>
      </dsp:txBody>
      <dsp:txXfrm>
        <a:off x="1765372" y="34403"/>
        <a:ext cx="6445660" cy="688060"/>
      </dsp:txXfrm>
    </dsp:sp>
    <dsp:sp modelId="{DDE59204-C1C5-4B67-84D8-C2CBD75F6C6E}">
      <dsp:nvSpPr>
        <dsp:cNvPr id="0" name=""/>
        <dsp:cNvSpPr/>
      </dsp:nvSpPr>
      <dsp:spPr>
        <a:xfrm>
          <a:off x="1642206" y="722463"/>
          <a:ext cx="6568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F3A44-3BC7-458C-ACBF-00D5048302A4}">
      <dsp:nvSpPr>
        <dsp:cNvPr id="0" name=""/>
        <dsp:cNvSpPr/>
      </dsp:nvSpPr>
      <dsp:spPr>
        <a:xfrm>
          <a:off x="1765372" y="756866"/>
          <a:ext cx="6445660" cy="68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anose="020B0502020104020203" pitchFamily="34" charset="0"/>
            </a:rPr>
            <a:t>To develop a sufficiently flexible and robust system that supports other criminal justice data queries</a:t>
          </a:r>
        </a:p>
      </dsp:txBody>
      <dsp:txXfrm>
        <a:off x="1765372" y="756866"/>
        <a:ext cx="6445660" cy="688060"/>
      </dsp:txXfrm>
    </dsp:sp>
    <dsp:sp modelId="{D69E3B54-5B5D-4F77-BBC1-9501921C4540}">
      <dsp:nvSpPr>
        <dsp:cNvPr id="0" name=""/>
        <dsp:cNvSpPr/>
      </dsp:nvSpPr>
      <dsp:spPr>
        <a:xfrm>
          <a:off x="1642206" y="1444927"/>
          <a:ext cx="6568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973A9-5B2A-49D3-AE9F-2BD2B0079B46}">
      <dsp:nvSpPr>
        <dsp:cNvPr id="0" name=""/>
        <dsp:cNvSpPr/>
      </dsp:nvSpPr>
      <dsp:spPr>
        <a:xfrm>
          <a:off x="0" y="1480198"/>
          <a:ext cx="82110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E93A0-7DD7-4664-BC91-DA47925D9106}">
      <dsp:nvSpPr>
        <dsp:cNvPr id="0" name=""/>
        <dsp:cNvSpPr/>
      </dsp:nvSpPr>
      <dsp:spPr>
        <a:xfrm>
          <a:off x="0" y="1480198"/>
          <a:ext cx="1642206" cy="148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Gill Sans MT" panose="020B0502020104020203" pitchFamily="34" charset="0"/>
          </a:endParaRPr>
        </a:p>
      </dsp:txBody>
      <dsp:txXfrm>
        <a:off x="0" y="1480198"/>
        <a:ext cx="1642206" cy="1480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30CA2-25E6-4422-840B-7271B7103160}">
      <dsp:nvSpPr>
        <dsp:cNvPr id="0" name=""/>
        <dsp:cNvSpPr/>
      </dsp:nvSpPr>
      <dsp:spPr>
        <a:xfrm>
          <a:off x="2880669" y="0"/>
          <a:ext cx="2364522" cy="23648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0DA07-C749-4706-AFA6-533A35BAC0D9}">
      <dsp:nvSpPr>
        <dsp:cNvPr id="0" name=""/>
        <dsp:cNvSpPr/>
      </dsp:nvSpPr>
      <dsp:spPr>
        <a:xfrm>
          <a:off x="3314300" y="781335"/>
          <a:ext cx="1313919" cy="65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Phase 1 – Identify and Collect Data</a:t>
          </a:r>
        </a:p>
      </dsp:txBody>
      <dsp:txXfrm>
        <a:off x="3314300" y="781335"/>
        <a:ext cx="1313919" cy="656802"/>
      </dsp:txXfrm>
    </dsp:sp>
    <dsp:sp modelId="{54933B2D-E854-4A55-8688-DF5972899BCB}">
      <dsp:nvSpPr>
        <dsp:cNvPr id="0" name=""/>
        <dsp:cNvSpPr/>
      </dsp:nvSpPr>
      <dsp:spPr>
        <a:xfrm>
          <a:off x="2183238" y="1358800"/>
          <a:ext cx="2364522" cy="23648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93DB0-DA49-4445-9C1C-D0DC7F2BB760}">
      <dsp:nvSpPr>
        <dsp:cNvPr id="0" name=""/>
        <dsp:cNvSpPr/>
      </dsp:nvSpPr>
      <dsp:spPr>
        <a:xfrm>
          <a:off x="2716580" y="2244605"/>
          <a:ext cx="1313919" cy="65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Phase 2 – Refine Data Quality and Build Model</a:t>
          </a:r>
        </a:p>
      </dsp:txBody>
      <dsp:txXfrm>
        <a:off x="2716580" y="2244605"/>
        <a:ext cx="1313919" cy="656802"/>
      </dsp:txXfrm>
    </dsp:sp>
    <dsp:sp modelId="{B208B568-8ABA-4673-BEB5-17F32F0864B1}">
      <dsp:nvSpPr>
        <dsp:cNvPr id="0" name=""/>
        <dsp:cNvSpPr/>
      </dsp:nvSpPr>
      <dsp:spPr>
        <a:xfrm>
          <a:off x="3008267" y="2880204"/>
          <a:ext cx="2031491" cy="203230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41362-0603-45A6-AA9F-7FC8FFDD2865}">
      <dsp:nvSpPr>
        <dsp:cNvPr id="0" name=""/>
        <dsp:cNvSpPr/>
      </dsp:nvSpPr>
      <dsp:spPr>
        <a:xfrm>
          <a:off x="3365721" y="3589079"/>
          <a:ext cx="1313919" cy="656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Phase 3 – Validate and Report per Statute</a:t>
          </a:r>
        </a:p>
      </dsp:txBody>
      <dsp:txXfrm>
        <a:off x="3365721" y="3589079"/>
        <a:ext cx="1313919" cy="65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2658F63A-940C-4E55-A479-A0499EA9FC6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125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51E8D6EA-BFB4-46D9-AE29-A37DC2FD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7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0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4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4" Type="http://schemas.openxmlformats.org/officeDocument/2006/relationships/image" Target="../media/image6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2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6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18275"/>
            <a:ext cx="2844059" cy="365125"/>
          </a:xfrm>
        </p:spPr>
        <p:txBody>
          <a:bodyPr/>
          <a:lstStyle/>
          <a:p>
            <a:fld id="{2FD3F161-6630-4C97-BB97-03FC46C38CEA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518275"/>
            <a:ext cx="3859795" cy="365125"/>
          </a:xfrm>
        </p:spPr>
        <p:txBody>
          <a:bodyPr/>
          <a:lstStyle>
            <a:lvl1pPr>
              <a:defRPr sz="900">
                <a:solidFill>
                  <a:srgbClr val="FF0000"/>
                </a:solidFill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518275"/>
            <a:ext cx="2844059" cy="365125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8F6E-4F9F-44DB-B455-7728627C20C8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0718-0528-4DD8-BADE-1AAE5E2BEFFF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138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26984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2565" y="1219201"/>
            <a:ext cx="11097773" cy="5125577"/>
          </a:xfrm>
          <a:prstGeom prst="rect">
            <a:avLst/>
          </a:prstGeom>
        </p:spPr>
        <p:txBody>
          <a:bodyPr/>
          <a:lstStyle>
            <a:lvl1pPr>
              <a:buClrTx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3959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88880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564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0722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3304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040963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9"/>
            <a:ext cx="11112780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139141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564" y="1544274"/>
            <a:ext cx="3451501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024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3896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737" y="3680016"/>
            <a:ext cx="115732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9210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0472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6859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7003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17297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16408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80465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03687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16949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08324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87952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054025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D6E-A079-4E9D-A04E-9522526BE291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9674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10671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358462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22672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19462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27083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799808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535714"/>
            <a:ext cx="9836654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159444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370540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67094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537-4084-4F54-B6B7-37717E8465FB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8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671653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8886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44368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2367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168984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8"/>
            <a:ext cx="1111278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217578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565" y="2158988"/>
            <a:ext cx="3743025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1227049"/>
            <a:ext cx="3743025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487565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360" y="1424082"/>
            <a:ext cx="951473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347469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29836" y="3680016"/>
            <a:ext cx="1155557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599010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766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7489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E1DA-04C3-40F2-83BD-EF8F3FCDFE2C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64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66131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6895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1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809947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280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571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6220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2128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6348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712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8567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156268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5799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88532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92470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01625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52665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4517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440078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996418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3639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48118"/>
            <a:ext cx="3066558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7530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2535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02599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A094-00D9-4134-8C3E-74B4AAE1CF17}" type="datetime1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02946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1407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81616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29836" y="907198"/>
            <a:ext cx="3447902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1841" tIns="467878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90750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76198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576696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836" y="3207715"/>
            <a:ext cx="1546740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61012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836" y="907199"/>
            <a:ext cx="3447902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1841" tIns="467878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012769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59463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752546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9836" y="3262146"/>
            <a:ext cx="1160745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0A-1F50-49AB-8424-6D8B05DF0C8F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4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765138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77934"/>
            <a:ext cx="2818666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22601"/>
            <a:ext cx="11173090" cy="42211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576090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14126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61684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9720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611398" y="6594479"/>
            <a:ext cx="2577429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307" y="824631"/>
            <a:ext cx="1030971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4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25EF-CAF2-4517-B02B-12755CFD32B1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6" Type="http://schemas.openxmlformats.org/officeDocument/2006/relationships/image" Target="../media/image3.emf"/><Relationship Id="rId7" Type="http://schemas.openxmlformats.org/officeDocument/2006/relationships/slideLayout" Target="../slideLayouts/slideLayout18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1219201"/>
            <a:ext cx="11810999" cy="49069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716ABBC4-D7EF-478E-BA71-DED00E89BE50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1827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76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hf hdr="0"/>
  <p:txStyles>
    <p:titleStyle>
      <a:lvl1pPr algn="l" defTabSz="1218987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394130540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1093050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36" y="1825625"/>
            <a:ext cx="1093050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186" r:id="rId3"/>
    <p:sldLayoutId id="2147485086" r:id="rId4"/>
    <p:sldLayoutId id="2147485183" r:id="rId5"/>
    <p:sldLayoutId id="2147485158" r:id="rId6"/>
    <p:sldLayoutId id="2147485113" r:id="rId7"/>
    <p:sldLayoutId id="2147485114" r:id="rId8"/>
    <p:sldLayoutId id="2147485154" r:id="rId9"/>
    <p:sldLayoutId id="2147485162" r:id="rId10"/>
    <p:sldLayoutId id="2147485149" r:id="rId11"/>
    <p:sldLayoutId id="2147485087" r:id="rId12"/>
    <p:sldLayoutId id="2147485112" r:id="rId13"/>
    <p:sldLayoutId id="2147485155" r:id="rId14"/>
    <p:sldLayoutId id="2147485164" r:id="rId15"/>
    <p:sldLayoutId id="2147485109" r:id="rId16"/>
    <p:sldLayoutId id="2147485165" r:id="rId17"/>
    <p:sldLayoutId id="2147485110" r:id="rId18"/>
    <p:sldLayoutId id="2147485166" r:id="rId19"/>
    <p:sldLayoutId id="2147485156" r:id="rId20"/>
    <p:sldLayoutId id="2147485167" r:id="rId21"/>
    <p:sldLayoutId id="2147485108" r:id="rId22"/>
    <p:sldLayoutId id="2147485107" r:id="rId23"/>
    <p:sldLayoutId id="2147485106" r:id="rId24"/>
    <p:sldLayoutId id="2147485090" r:id="rId25"/>
    <p:sldLayoutId id="2147485091" r:id="rId26"/>
    <p:sldLayoutId id="2147485092" r:id="rId27"/>
    <p:sldLayoutId id="2147485093" r:id="rId28"/>
    <p:sldLayoutId id="2147485116" r:id="rId29"/>
    <p:sldLayoutId id="2147485161" r:id="rId30"/>
    <p:sldLayoutId id="2147485159" r:id="rId31"/>
    <p:sldLayoutId id="2147485119" r:id="rId32"/>
    <p:sldLayoutId id="2147485184" r:id="rId33"/>
    <p:sldLayoutId id="2147485137" r:id="rId34"/>
    <p:sldLayoutId id="2147485120" r:id="rId35"/>
    <p:sldLayoutId id="2147485121" r:id="rId36"/>
    <p:sldLayoutId id="2147485141" r:id="rId37"/>
    <p:sldLayoutId id="2147485163" r:id="rId38"/>
    <p:sldLayoutId id="2147485139" r:id="rId39"/>
    <p:sldLayoutId id="2147485140" r:id="rId40"/>
    <p:sldLayoutId id="2147485122" r:id="rId41"/>
    <p:sldLayoutId id="2147485123" r:id="rId42"/>
    <p:sldLayoutId id="2147485151" r:id="rId43"/>
    <p:sldLayoutId id="2147485168" r:id="rId44"/>
    <p:sldLayoutId id="2147485127" r:id="rId45"/>
    <p:sldLayoutId id="2147485169" r:id="rId46"/>
    <p:sldLayoutId id="2147485126" r:id="rId47"/>
    <p:sldLayoutId id="2147485170" r:id="rId48"/>
    <p:sldLayoutId id="2147485153" r:id="rId49"/>
    <p:sldLayoutId id="2147485171" r:id="rId50"/>
    <p:sldLayoutId id="2147485128" r:id="rId51"/>
    <p:sldLayoutId id="2147485129" r:id="rId52"/>
    <p:sldLayoutId id="2147485130" r:id="rId53"/>
    <p:sldLayoutId id="2147485131" r:id="rId54"/>
    <p:sldLayoutId id="2147485145" r:id="rId55"/>
    <p:sldLayoutId id="2147485133" r:id="rId56"/>
    <p:sldLayoutId id="2147485144" r:id="rId57"/>
    <p:sldLayoutId id="2147485134" r:id="rId58"/>
    <p:sldLayoutId id="2147485146" r:id="rId59"/>
    <p:sldLayoutId id="2147485160" r:id="rId60"/>
    <p:sldLayoutId id="2147485172" r:id="rId61"/>
    <p:sldLayoutId id="2147485173" r:id="rId62"/>
    <p:sldLayoutId id="2147485174" r:id="rId63"/>
    <p:sldLayoutId id="2147485175" r:id="rId64"/>
    <p:sldLayoutId id="2147485176" r:id="rId65"/>
    <p:sldLayoutId id="2147485177" r:id="rId66"/>
    <p:sldLayoutId id="2147485178" r:id="rId67"/>
    <p:sldLayoutId id="2147485179" r:id="rId68"/>
    <p:sldLayoutId id="2147485180" r:id="rId69"/>
    <p:sldLayoutId id="2147485187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15" indent="-172748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047" indent="-165550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12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794" indent="-152354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2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s.gov/info-details/cross-tracking-state-county-correctional-populations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CBC5AFE-8080-439C-88F4-247DEEEAE2B4}"/>
              </a:ext>
            </a:extLst>
          </p:cNvPr>
          <p:cNvSpPr txBox="1">
            <a:spLocks/>
          </p:cNvSpPr>
          <p:nvPr/>
        </p:nvSpPr>
        <p:spPr>
          <a:xfrm>
            <a:off x="473162" y="2332235"/>
            <a:ext cx="11242500" cy="4040664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ill Sans MT"/>
              </a:rPr>
              <a:t>Justice Reinvestment Policy Oversight Board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Gill Sans MT"/>
              </a:rPr>
              <a:t> Cross Tracking Platform Roadmap - 2023</a:t>
            </a:r>
          </a:p>
          <a:p>
            <a:pPr algn="ctr"/>
            <a:endParaRPr lang="en-US" sz="52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ill Sans MT"/>
              </a:rPr>
              <a:t>12/1/2022</a:t>
            </a:r>
            <a:endParaRPr lang="en-US" sz="5200" dirty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20A43-DD36-4BC4-8864-7EEDB52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E7E51-10C8-42EF-A2FD-F69FB450DC79}"/>
              </a:ext>
            </a:extLst>
          </p:cNvPr>
          <p:cNvSpPr/>
          <p:nvPr/>
        </p:nvSpPr>
        <p:spPr>
          <a:xfrm>
            <a:off x="5794624" y="102743"/>
            <a:ext cx="5650787" cy="75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Public Safety and Security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71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C4D46-1BC9-728E-9447-F3C87BDE3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9" y="1143000"/>
            <a:ext cx="5385514" cy="639763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76936-4509-A80C-4F71-69DD34E5F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39" y="1794477"/>
            <a:ext cx="5385514" cy="3951288"/>
          </a:xfrm>
        </p:spPr>
        <p:txBody>
          <a:bodyPr>
            <a:normAutofit fontScale="92500" lnSpcReduction="20000"/>
          </a:bodyPr>
          <a:lstStyle/>
          <a:p>
            <a:pPr marL="346075" indent="-346075"/>
            <a:r>
              <a:rPr lang="en-US" dirty="0"/>
              <a:t>Expand weekly data feeds to include Parole and some Law Enforcement data</a:t>
            </a:r>
          </a:p>
          <a:p>
            <a:pPr marL="346075" indent="-346075"/>
            <a:r>
              <a:rPr lang="en-US" dirty="0"/>
              <a:t>Provide a recidivism for reincarceration dashboard to the public</a:t>
            </a:r>
          </a:p>
          <a:p>
            <a:pPr marL="346075" indent="-346075"/>
            <a:r>
              <a:rPr lang="en-US" dirty="0"/>
              <a:t>Provide a program dashboard for the public</a:t>
            </a:r>
          </a:p>
          <a:p>
            <a:pPr marL="346075" indent="-346075"/>
            <a:r>
              <a:rPr lang="en-US" dirty="0"/>
              <a:t>Continued work on recidivism modeling and cross-tracking algorithm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30F9D-7D6D-9DDB-1317-D5A2191D8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754" y="1143000"/>
            <a:ext cx="5387630" cy="639763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8E5FB6-BF73-12DC-4B47-91F823883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754" y="1794476"/>
            <a:ext cx="5387630" cy="4469689"/>
          </a:xfrm>
        </p:spPr>
        <p:txBody>
          <a:bodyPr>
            <a:normAutofit fontScale="92500" lnSpcReduction="20000"/>
          </a:bodyPr>
          <a:lstStyle/>
          <a:p>
            <a:pPr marL="231775" indent="-231775"/>
            <a:r>
              <a:rPr lang="en-US" sz="1600" dirty="0"/>
              <a:t>Updated data pipelines to include Parole and LEA data </a:t>
            </a:r>
          </a:p>
          <a:p>
            <a:pPr marL="231775" indent="-231775"/>
            <a:r>
              <a:rPr lang="en-US" sz="1600" dirty="0"/>
              <a:t>New Recidivism Public Dashboard published for Reincarcerations</a:t>
            </a:r>
          </a:p>
          <a:p>
            <a:pPr marL="231775" indent="-231775"/>
            <a:r>
              <a:rPr lang="en-US" sz="1600" dirty="0"/>
              <a:t>New Programmatic Public Dashboard published for Reincarcerations</a:t>
            </a:r>
          </a:p>
          <a:p>
            <a:pPr marL="231775" indent="-231775"/>
            <a:r>
              <a:rPr lang="en-US" sz="1600" dirty="0"/>
              <a:t>Recidivism rules developed and data set collected to allow platform recidivism reporting for Reconviction and Rearraignment </a:t>
            </a:r>
          </a:p>
          <a:p>
            <a:pPr marL="231775" indent="-231775"/>
            <a:r>
              <a:rPr lang="en-US" sz="1600" dirty="0"/>
              <a:t>Improve and enhance SID Reporting and Matching algorithm for the purpose of increased identity matching records and data where no SID or fingerprint records exist</a:t>
            </a:r>
          </a:p>
          <a:p>
            <a:pPr marL="231775" indent="-231775"/>
            <a:r>
              <a:rPr lang="en-US" sz="1600" dirty="0"/>
              <a:t>Enhancements to EACC and increase use of EACC to 60% of criminal complaints filed</a:t>
            </a:r>
          </a:p>
          <a:p>
            <a:pPr marL="231775" indent="-231775"/>
            <a:r>
              <a:rPr lang="en-US" sz="1600" dirty="0"/>
              <a:t>Fingerprinting reaches 70% compliance for completeness and accuracy at Custodial Agencies and 50% compliance for completeness and accuracy across local PDs</a:t>
            </a:r>
          </a:p>
          <a:p>
            <a:pPr marL="231775" indent="-231775"/>
            <a:r>
              <a:rPr lang="en-US" sz="1600" dirty="0"/>
              <a:t>70% of new records coming into the platform from Custodial Agencies have complete and accurate </a:t>
            </a:r>
            <a:r>
              <a:rPr lang="en-US" sz="1600" dirty="0" err="1"/>
              <a:t>SIDs</a:t>
            </a:r>
            <a:r>
              <a:rPr lang="en-US" sz="1600" dirty="0"/>
              <a:t> and 50% of records ingested into the platform from the Trial Court have complete and accurate </a:t>
            </a:r>
            <a:r>
              <a:rPr lang="en-US" sz="1600" dirty="0" err="1"/>
              <a:t>SIDs</a:t>
            </a:r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B12EB9-0B59-1BD5-78D2-95A60582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961D35-20DF-19AE-387E-8FE9B9D8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C20FBB-9623-BA4B-DCBC-D63D3BE6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DE349B-E6D3-871C-C148-FD44E950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CY2023</a:t>
            </a:r>
            <a:r>
              <a:rPr lang="en-US" dirty="0"/>
              <a:t> </a:t>
            </a:r>
            <a:r>
              <a:rPr lang="en-US" dirty="0" err="1"/>
              <a:t>Q1</a:t>
            </a:r>
            <a:r>
              <a:rPr lang="en-US" dirty="0"/>
              <a:t> and </a:t>
            </a:r>
            <a:r>
              <a:rPr lang="en-US" dirty="0" err="1"/>
              <a:t>Q2</a:t>
            </a:r>
            <a:r>
              <a:rPr lang="en-US" dirty="0"/>
              <a:t> High-Level Goals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56731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A978-3D05-E046-81E9-9CDE657A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D9734-9AC9-6025-CA7D-61F0EDFDE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Appendix: Supplemental Material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A9A2D-600B-07A3-F9BC-230B5A0D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70658-096C-DA27-8579-F211146F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EDBCE-2B38-1934-C3BE-34D22910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1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2864-0F37-633B-F7BA-F8673E39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CJ360 Workplan: </a:t>
            </a:r>
            <a:r>
              <a:rPr lang="en-US" err="1"/>
              <a:t>Q3</a:t>
            </a:r>
            <a:r>
              <a:rPr lang="en-US"/>
              <a:t>/</a:t>
            </a:r>
            <a:r>
              <a:rPr lang="en-US" err="1"/>
              <a:t>Q4</a:t>
            </a:r>
            <a:r>
              <a:rPr lang="en-US"/>
              <a:t>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C844-021F-2E03-191D-B16880B0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8EE3-9AB0-F422-5759-BD06F8CB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023C-E508-66F5-CBD9-8C90AD9B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CB83C7-4BC9-43C1-F13C-EAF6DF317798}"/>
              </a:ext>
            </a:extLst>
          </p:cNvPr>
          <p:cNvGraphicFramePr>
            <a:graphicFrameLocks noGrp="1"/>
          </p:cNvGraphicFramePr>
          <p:nvPr/>
        </p:nvGraphicFramePr>
        <p:xfrm>
          <a:off x="-7134" y="769742"/>
          <a:ext cx="12195959" cy="59364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7546">
                  <a:extLst>
                    <a:ext uri="{9D8B030D-6E8A-4147-A177-3AD203B41FA5}">
                      <a16:colId xmlns:a16="http://schemas.microsoft.com/office/drawing/2014/main" val="2036950118"/>
                    </a:ext>
                  </a:extLst>
                </a:gridCol>
                <a:gridCol w="1864140">
                  <a:extLst>
                    <a:ext uri="{9D8B030D-6E8A-4147-A177-3AD203B41FA5}">
                      <a16:colId xmlns:a16="http://schemas.microsoft.com/office/drawing/2014/main" val="745155417"/>
                    </a:ext>
                  </a:extLst>
                </a:gridCol>
                <a:gridCol w="1860855">
                  <a:extLst>
                    <a:ext uri="{9D8B030D-6E8A-4147-A177-3AD203B41FA5}">
                      <a16:colId xmlns:a16="http://schemas.microsoft.com/office/drawing/2014/main" val="1053546903"/>
                    </a:ext>
                  </a:extLst>
                </a:gridCol>
                <a:gridCol w="2072535">
                  <a:extLst>
                    <a:ext uri="{9D8B030D-6E8A-4147-A177-3AD203B41FA5}">
                      <a16:colId xmlns:a16="http://schemas.microsoft.com/office/drawing/2014/main" val="2403596758"/>
                    </a:ext>
                  </a:extLst>
                </a:gridCol>
                <a:gridCol w="1817827">
                  <a:extLst>
                    <a:ext uri="{9D8B030D-6E8A-4147-A177-3AD203B41FA5}">
                      <a16:colId xmlns:a16="http://schemas.microsoft.com/office/drawing/2014/main" val="2520459260"/>
                    </a:ext>
                  </a:extLst>
                </a:gridCol>
                <a:gridCol w="1856568">
                  <a:extLst>
                    <a:ext uri="{9D8B030D-6E8A-4147-A177-3AD203B41FA5}">
                      <a16:colId xmlns:a16="http://schemas.microsoft.com/office/drawing/2014/main" val="2044222686"/>
                    </a:ext>
                  </a:extLst>
                </a:gridCol>
                <a:gridCol w="1696488">
                  <a:extLst>
                    <a:ext uri="{9D8B030D-6E8A-4147-A177-3AD203B41FA5}">
                      <a16:colId xmlns:a16="http://schemas.microsoft.com/office/drawing/2014/main" val="1599907396"/>
                    </a:ext>
                  </a:extLst>
                </a:gridCol>
              </a:tblGrid>
              <a:tr h="440012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Trial Court &amp; Probation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Law Enforcement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Sheriffs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DOC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Platform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Governance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14945"/>
                  </a:ext>
                </a:extLst>
              </a:tr>
              <a:tr h="528014">
                <a:tc>
                  <a:txBody>
                    <a:bodyPr/>
                    <a:lstStyle/>
                    <a:p>
                      <a:r>
                        <a:rPr lang="en-US" sz="1200">
                          <a:latin typeface="Gill Sans MT"/>
                        </a:rPr>
                        <a:t>Lead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/>
                        </a:rPr>
                        <a:t>Trial Court – Joe Jackson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/>
                        </a:rPr>
                        <a:t>Probation – TBD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EOPSS – </a:t>
                      </a:r>
                      <a:r>
                        <a:rPr lang="en-US" sz="1000" b="0" err="1">
                          <a:latin typeface="Gill Sans MT" panose="020B0502020104020203" pitchFamily="34" charset="0"/>
                        </a:rPr>
                        <a:t>Abir</a:t>
                      </a:r>
                      <a:r>
                        <a:rPr lang="en-US" sz="1000" b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000" b="0" err="1">
                          <a:latin typeface="Gill Sans MT" panose="020B0502020104020203" pitchFamily="34" charset="0"/>
                        </a:rPr>
                        <a:t>Sohel</a:t>
                      </a:r>
                      <a:endParaRPr lang="en-US" sz="1000" b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MSP – Keith Paquette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LEA - TBD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EOPSS – Kevin Crowley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Sheriff – Carrie Hill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DOC – Shawn Jenkins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EOPSS – Srini Paruchuri and Greg Organ</a:t>
                      </a:r>
                      <a:endParaRPr lang="en-US" sz="1000" b="0">
                        <a:highlight>
                          <a:srgbClr val="FFFF00"/>
                        </a:highlight>
                        <a:latin typeface="Gill Sans MT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EOPSS – Maria Michalski and Vamsi Vandrangi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18740"/>
                  </a:ext>
                </a:extLst>
              </a:tr>
              <a:tr h="1261367">
                <a:tc>
                  <a:txBody>
                    <a:bodyPr/>
                    <a:lstStyle/>
                    <a:p>
                      <a:r>
                        <a:rPr lang="en-US" sz="1200" strike="noStrike">
                          <a:latin typeface="Gill Sans MT"/>
                        </a:rPr>
                        <a:t>Deliverables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Public Dashboard will provide monthly snapshot population and demographic data (from 1/1 annual snapshot currently shown)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Additional public dashboard for Admission and Release data for custodial agencies with drill down/analysis provided by event type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Additional programmatic dashboard published to show programs being run by DOC and Sheriffs for inmates across Massachusetts</a:t>
                      </a:r>
                      <a:endParaRPr lang="en-US" sz="1000">
                        <a:latin typeface="Gill Sans MT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Automated, weekly data loads to CJ360 from MSP, DOC, Sheriffs and Courts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SID Reporting and Matching algorithm initiated for the purpose of increased identity matching records and data where no SID or fingerprint records exist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Data Quality Dashboard with reporting on operational and data stats along with auditing and error identification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Recidivism rules developed and data set collected to allow platform recidivism reporting in 2023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Metrics and reporting established for agency compliance and increased use of SID through the booking process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7918"/>
                  </a:ext>
                </a:extLst>
              </a:tr>
              <a:tr h="2581403">
                <a:tc>
                  <a:txBody>
                    <a:bodyPr/>
                    <a:lstStyle/>
                    <a:p>
                      <a:r>
                        <a:rPr lang="en-US" sz="1000" strike="noStrike">
                          <a:latin typeface="Gill Sans MT"/>
                        </a:rPr>
                        <a:t>Critical Tasks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Electronically submit required recidivism data set (e.g. charges and dispositions) to CJ360 platform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Describe and explain EACC use constraints and recommend process and technical improvements (Nov. 1, 2022)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Prepare </a:t>
                      </a:r>
                      <a:r>
                        <a:rPr lang="en-US" sz="1000" err="1">
                          <a:latin typeface="Gill Sans MT"/>
                        </a:rPr>
                        <a:t>MassCourts</a:t>
                      </a:r>
                      <a:r>
                        <a:rPr lang="en-US" sz="1000">
                          <a:latin typeface="Gill Sans MT"/>
                        </a:rPr>
                        <a:t> to accept SID electronically from </a:t>
                      </a:r>
                      <a:r>
                        <a:rPr lang="en-US" sz="1000" err="1">
                          <a:latin typeface="Gill Sans MT"/>
                        </a:rPr>
                        <a:t>OneIII</a:t>
                      </a:r>
                      <a:endParaRPr lang="en-US" sz="1000">
                        <a:latin typeface="Gill Sans MT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Include CJ360 as part of court initiatives and investments for 2023/2024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Begin upgrade of RMS to capture 501 CMR Data elements (to be completed by Feb 28, 2023)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Needs assessment complete of Live Scan, RMS and EACC interface capabilities (Nov. 7,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Standardize Booking procedures to include Fingerprint arrests (SOP to be released early October)</a:t>
                      </a:r>
                      <a:endParaRPr lang="en-US" sz="1000">
                        <a:highlight>
                          <a:srgbClr val="FFFF00"/>
                        </a:highlight>
                        <a:latin typeface="Gill Sans MT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Identify data and policy/operations SME teams in each Office for both program and admission/release data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Submit program, admissions and release data to CJ360 platform (Oct 1,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Prepare to have OMS accept SID electronically from </a:t>
                      </a:r>
                      <a:r>
                        <a:rPr lang="en-US" sz="1000" err="1">
                          <a:latin typeface="Gill Sans MT"/>
                        </a:rPr>
                        <a:t>OneIII</a:t>
                      </a:r>
                      <a:r>
                        <a:rPr lang="en-US" sz="1000">
                          <a:latin typeface="Gill Sans MT"/>
                        </a:rPr>
                        <a:t> (Nov. 15, 2022)</a:t>
                      </a:r>
                      <a:endParaRPr lang="en-US" sz="1000">
                        <a:highlight>
                          <a:srgbClr val="FFFF00"/>
                        </a:highlight>
                        <a:latin typeface="Gill Sans MT"/>
                      </a:endParaRP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Implement standardized booking process per published SOP and monitor, refine, measure and report (Nov. 30,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Establish and review metrics on </a:t>
                      </a:r>
                      <a:r>
                        <a:rPr lang="en-US" sz="1000" err="1">
                          <a:latin typeface="Gill Sans MT"/>
                        </a:rPr>
                        <a:t>CMR</a:t>
                      </a:r>
                      <a:r>
                        <a:rPr lang="en-US" sz="1000">
                          <a:latin typeface="Gill Sans MT"/>
                        </a:rPr>
                        <a:t> compliance (Nov. 30, 2022)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Submit program, admissions and release data to CJ360 platform (Oct 1,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Prepare IMS to accept SID electronically from OneIII(Nov. 30,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Implement standardized booking process per published SOP and monitor, refine, measure and report (Nov. 30,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Establish and review metrics to report on CMR compliance (Nov. 30, 2022)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latin typeface="Gill Sans MT"/>
                        </a:rPr>
                        <a:t>Collect, process and publish custodial and demographic population data with Monthly Snapshots (from current annual snapshot) (Nov. 2022)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latin typeface="Gill Sans MT"/>
                        </a:rPr>
                        <a:t>Collect, process and refine Platform Data (Nov. 2022)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latin typeface="Gill Sans MT"/>
                        </a:rPr>
                        <a:t>Collect, process and publish custodial Admissions and Release Data (Nov 2022)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latin typeface="Gill Sans MT"/>
                        </a:rPr>
                        <a:t>Initiate SID Reporting and Matching algorithm for Internal Dashboard (Nov. 2022)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Establish Charter for Data Governance Council (Oct. 10,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Communicate expectations and name Data Champions/Stewards (Oct. 24,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DGC Kick-Off (Nov. 14, 2022)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26645"/>
                  </a:ext>
                </a:extLst>
              </a:tr>
              <a:tr h="937736">
                <a:tc>
                  <a:txBody>
                    <a:bodyPr/>
                    <a:lstStyle/>
                    <a:p>
                      <a:r>
                        <a:rPr lang="en-US" sz="1000" strike="noStrike">
                          <a:latin typeface="Gill Sans MT"/>
                        </a:rPr>
                        <a:t>Dependencies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17475" marR="0" lvl="0" indent="-117475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[Nov. 1, 2022] Trial Courts: 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Provide input and recommendations for EACC improvement and report on monthly usage and support increased education on use of EACC</a:t>
                      </a:r>
                    </a:p>
                    <a:p>
                      <a:pPr marL="117475" indent="-117475" algn="l" defTabSz="1218987" rtl="0" eaLnBrk="1" latinLnBrk="0" hangingPunct="1"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[Nov. 1, 2022] Sheriffs and DOC: 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Data standardization of the admissions and release data may be a challenge due to the various methods of capturing this data at each of the sheriffs and DOC</a:t>
                      </a:r>
                    </a:p>
                    <a:p>
                      <a:pPr marL="117475" indent="-117475" algn="l" rtl="0" eaLnBrk="1" latinLnBrk="0" hangingPunct="1"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[Nov. 7, 2022] Law Enforcement: 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Assessment of required t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echnology investments that may be required to enable increased EACC use and RMS upgrades for CMR compliance </a:t>
                      </a:r>
                    </a:p>
                    <a:p>
                      <a:pPr marL="117475" indent="-117475" algn="l" rtl="0" eaLnBrk="1" latinLnBrk="0" hangingPunct="1"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[Nov. 31, 2022] EOPSS: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Further technology investment identified and requested for </a:t>
                      </a:r>
                      <a:r>
                        <a:rPr lang="en-US" sz="1000" kern="1200" err="1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OneIII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, ABIS (AFIS replacement project), IMS, CJIS broker, 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Platform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, Parole (Spirit application), and EACC web modernization</a:t>
                      </a:r>
                      <a:endParaRPr lang="en-US" sz="1000" kern="120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680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512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2864-0F37-633B-F7BA-F8673E39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CJ360 Workplan: </a:t>
            </a:r>
            <a:r>
              <a:rPr lang="en-US" err="1"/>
              <a:t>Q1</a:t>
            </a:r>
            <a:r>
              <a:rPr lang="en-US"/>
              <a:t>/</a:t>
            </a:r>
            <a:r>
              <a:rPr lang="en-US" err="1"/>
              <a:t>Q2</a:t>
            </a:r>
            <a:r>
              <a:rPr lang="en-US"/>
              <a:t>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C844-021F-2E03-191D-B16880B0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8EE3-9AB0-F422-5759-BD06F8CB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023C-E508-66F5-CBD9-8C90AD9B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A084D6-F8E3-B463-3004-C26276262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93060"/>
              </p:ext>
            </p:extLst>
          </p:nvPr>
        </p:nvGraphicFramePr>
        <p:xfrm>
          <a:off x="-7134" y="769742"/>
          <a:ext cx="12195959" cy="5852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7546">
                  <a:extLst>
                    <a:ext uri="{9D8B030D-6E8A-4147-A177-3AD203B41FA5}">
                      <a16:colId xmlns:a16="http://schemas.microsoft.com/office/drawing/2014/main" val="2036950118"/>
                    </a:ext>
                  </a:extLst>
                </a:gridCol>
                <a:gridCol w="1864140">
                  <a:extLst>
                    <a:ext uri="{9D8B030D-6E8A-4147-A177-3AD203B41FA5}">
                      <a16:colId xmlns:a16="http://schemas.microsoft.com/office/drawing/2014/main" val="745155417"/>
                    </a:ext>
                  </a:extLst>
                </a:gridCol>
                <a:gridCol w="1860855">
                  <a:extLst>
                    <a:ext uri="{9D8B030D-6E8A-4147-A177-3AD203B41FA5}">
                      <a16:colId xmlns:a16="http://schemas.microsoft.com/office/drawing/2014/main" val="1053546903"/>
                    </a:ext>
                  </a:extLst>
                </a:gridCol>
                <a:gridCol w="2072535">
                  <a:extLst>
                    <a:ext uri="{9D8B030D-6E8A-4147-A177-3AD203B41FA5}">
                      <a16:colId xmlns:a16="http://schemas.microsoft.com/office/drawing/2014/main" val="2403596758"/>
                    </a:ext>
                  </a:extLst>
                </a:gridCol>
                <a:gridCol w="1817827">
                  <a:extLst>
                    <a:ext uri="{9D8B030D-6E8A-4147-A177-3AD203B41FA5}">
                      <a16:colId xmlns:a16="http://schemas.microsoft.com/office/drawing/2014/main" val="2520459260"/>
                    </a:ext>
                  </a:extLst>
                </a:gridCol>
                <a:gridCol w="1856568">
                  <a:extLst>
                    <a:ext uri="{9D8B030D-6E8A-4147-A177-3AD203B41FA5}">
                      <a16:colId xmlns:a16="http://schemas.microsoft.com/office/drawing/2014/main" val="2044222686"/>
                    </a:ext>
                  </a:extLst>
                </a:gridCol>
                <a:gridCol w="1696488">
                  <a:extLst>
                    <a:ext uri="{9D8B030D-6E8A-4147-A177-3AD203B41FA5}">
                      <a16:colId xmlns:a16="http://schemas.microsoft.com/office/drawing/2014/main" val="1599907396"/>
                    </a:ext>
                  </a:extLst>
                </a:gridCol>
              </a:tblGrid>
              <a:tr h="452745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Trial Court &amp; Probation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Law Enforcement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Sheriffs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DOC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Platform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Governance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14945"/>
                  </a:ext>
                </a:extLst>
              </a:tr>
              <a:tr h="458385">
                <a:tc>
                  <a:txBody>
                    <a:bodyPr/>
                    <a:lstStyle/>
                    <a:p>
                      <a:r>
                        <a:rPr lang="en-US" sz="1200">
                          <a:latin typeface="Gill Sans MT"/>
                        </a:rPr>
                        <a:t>Lead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Trial Court – Joe Jackson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Probation – TBD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EOPSS – </a:t>
                      </a:r>
                      <a:r>
                        <a:rPr lang="en-US" sz="1000" b="0" err="1">
                          <a:latin typeface="Gill Sans MT" panose="020B0502020104020203" pitchFamily="34" charset="0"/>
                        </a:rPr>
                        <a:t>Abir</a:t>
                      </a:r>
                      <a:r>
                        <a:rPr lang="en-US" sz="1000" b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000" b="0" err="1">
                          <a:latin typeface="Gill Sans MT" panose="020B0502020104020203" pitchFamily="34" charset="0"/>
                        </a:rPr>
                        <a:t>Sohel</a:t>
                      </a:r>
                      <a:endParaRPr lang="en-US" sz="1000" b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MSP – Keith Paquette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LEA - TBD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EOPSS – Kevin Crowley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Sheriff – Carrie Hill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DOC – Shawn Jenkins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err="1">
                          <a:latin typeface="Gill Sans MT"/>
                        </a:rPr>
                        <a:t>EOPSS</a:t>
                      </a:r>
                      <a:r>
                        <a:rPr lang="en-US" sz="1000" b="0">
                          <a:latin typeface="Gill Sans MT"/>
                        </a:rPr>
                        <a:t> – Srini </a:t>
                      </a:r>
                      <a:r>
                        <a:rPr lang="en-US" sz="1000" b="0" err="1">
                          <a:latin typeface="Gill Sans MT"/>
                        </a:rPr>
                        <a:t>Paruchuri</a:t>
                      </a:r>
                      <a:r>
                        <a:rPr lang="en-US" sz="1000" b="0">
                          <a:latin typeface="Gill Sans MT"/>
                        </a:rPr>
                        <a:t> and Greg Organ</a:t>
                      </a:r>
                      <a:endParaRPr lang="en-US" sz="1000" b="0">
                        <a:highlight>
                          <a:srgbClr val="FFFF00"/>
                        </a:highlight>
                        <a:latin typeface="Gill Sans MT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err="1">
                          <a:latin typeface="Gill Sans MT"/>
                        </a:rPr>
                        <a:t>EOPSS</a:t>
                      </a:r>
                      <a:r>
                        <a:rPr lang="en-US" sz="1000" b="0">
                          <a:latin typeface="Gill Sans MT"/>
                        </a:rPr>
                        <a:t> – Maria Michalski and Vamsi </a:t>
                      </a:r>
                      <a:r>
                        <a:rPr lang="en-US" sz="1000" b="0" err="1">
                          <a:latin typeface="Gill Sans MT"/>
                        </a:rPr>
                        <a:t>Vandrangi</a:t>
                      </a:r>
                      <a:endParaRPr lang="en-US" sz="1000" b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18740"/>
                  </a:ext>
                </a:extLst>
              </a:tr>
              <a:tr h="1297869">
                <a:tc>
                  <a:txBody>
                    <a:bodyPr/>
                    <a:lstStyle/>
                    <a:p>
                      <a:r>
                        <a:rPr lang="en-US" sz="1200" strike="noStrike">
                          <a:latin typeface="Gill Sans MT"/>
                        </a:rPr>
                        <a:t>Deliverables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Gill Sans MT" panose="020B0502020104020203" pitchFamily="34" charset="0"/>
                        </a:rPr>
                        <a:t>New Recidivism Public Dashboard published for Reincarcerations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Gill Sans MT" panose="020B0502020104020203" pitchFamily="34" charset="0"/>
                        </a:rPr>
                        <a:t>Recidivism rules developed and data set collected to allow platform recidivism reporting for Reconviction and Rearraignment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>
                          <a:latin typeface="Gill Sans MT" panose="020B0502020104020203" pitchFamily="34" charset="0"/>
                        </a:rPr>
                        <a:t>Improve and enhance 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public dashboard for Admission and Release data for custodial agencies with drill down/analysis provided by event type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Improve and enhance programmatic dashboard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Improve and enhance </a:t>
                      </a:r>
                      <a:r>
                        <a:rPr lang="en-US" sz="1000" dirty="0">
                          <a:latin typeface="Gill Sans MT" panose="020B0502020104020203" pitchFamily="34" charset="0"/>
                        </a:rPr>
                        <a:t>SID Reporting and Matching algorithm for the purpose of increased identity matching records and data where no SID or fingerprint records exist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Gill Sans MT" panose="020B0502020104020203" pitchFamily="34" charset="0"/>
                        </a:rPr>
                        <a:t>Enhancements to EACC and increase use of EACC to 60% of criminal complaints filed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Gill Sans MT" panose="020B0502020104020203" pitchFamily="34" charset="0"/>
                        </a:rPr>
                        <a:t>Fingerprinting reaches 70% compliance for completeness and accuracy at Custodial Agencies and 50% compliance for completeness and accuracy across local PDs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Gill Sans MT" panose="020B0502020104020203" pitchFamily="34" charset="0"/>
                        </a:rPr>
                        <a:t>70% of new records coming into the platform from Custodial Agencies have complete and accurate </a:t>
                      </a:r>
                      <a:r>
                        <a:rPr lang="en-US" sz="1000" dirty="0" err="1">
                          <a:latin typeface="Gill Sans MT" panose="020B0502020104020203" pitchFamily="34" charset="0"/>
                        </a:rPr>
                        <a:t>SIDs</a:t>
                      </a:r>
                      <a:r>
                        <a:rPr lang="en-US" sz="1000" dirty="0">
                          <a:latin typeface="Gill Sans MT" panose="020B0502020104020203" pitchFamily="34" charset="0"/>
                        </a:rPr>
                        <a:t> and 50% of records ingested into the platform from the Trial Court have complete and accurate </a:t>
                      </a:r>
                      <a:r>
                        <a:rPr lang="en-US" sz="1000" dirty="0" err="1">
                          <a:latin typeface="Gill Sans MT" panose="020B0502020104020203" pitchFamily="34" charset="0"/>
                        </a:rPr>
                        <a:t>SIDs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7918"/>
                  </a:ext>
                </a:extLst>
              </a:tr>
              <a:tr h="2521476">
                <a:tc>
                  <a:txBody>
                    <a:bodyPr/>
                    <a:lstStyle/>
                    <a:p>
                      <a:r>
                        <a:rPr lang="en-US" sz="1000" strike="noStrike">
                          <a:latin typeface="Gill Sans MT"/>
                        </a:rPr>
                        <a:t>Critical Tasks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err="1">
                          <a:latin typeface="Gill Sans MT" panose="020B0502020104020203" pitchFamily="34" charset="0"/>
                        </a:rPr>
                        <a:t>MassCourts</a:t>
                      </a:r>
                      <a:r>
                        <a:rPr lang="en-US" sz="1000">
                          <a:latin typeface="Gill Sans MT" panose="020B0502020104020203" pitchFamily="34" charset="0"/>
                        </a:rPr>
                        <a:t> accept and incorporate SID from </a:t>
                      </a:r>
                      <a:r>
                        <a:rPr lang="en-US" sz="1000" err="1">
                          <a:latin typeface="Gill Sans MT" panose="020B0502020104020203" pitchFamily="34" charset="0"/>
                        </a:rPr>
                        <a:t>OneIII</a:t>
                      </a:r>
                      <a:r>
                        <a:rPr lang="en-US" sz="100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Electronically submit all required data to CJ360 platform (June 30, 2023)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Support, monitor and report on increased use of EACC (monthly)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err="1">
                          <a:latin typeface="Gill Sans MT" panose="020B0502020104020203" pitchFamily="34" charset="0"/>
                        </a:rPr>
                        <a:t>MassCourt</a:t>
                      </a:r>
                      <a:r>
                        <a:rPr lang="en-US" sz="1000">
                          <a:latin typeface="Gill Sans MT" panose="020B0502020104020203" pitchFamily="34" charset="0"/>
                        </a:rPr>
                        <a:t> enhancements to support CJ360 platform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RMS upgraded to capture all </a:t>
                      </a:r>
                      <a:r>
                        <a:rPr lang="en-US" sz="1000" err="1">
                          <a:latin typeface="Gill Sans MT" panose="020B0502020104020203" pitchFamily="34" charset="0"/>
                        </a:rPr>
                        <a:t>CMR</a:t>
                      </a:r>
                      <a:r>
                        <a:rPr lang="en-US" sz="1000">
                          <a:latin typeface="Gill Sans MT" panose="020B0502020104020203" pitchFamily="34" charset="0"/>
                        </a:rPr>
                        <a:t> data elements (Feb. 28, 2023).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RMS accept and incorporate SID electronically from </a:t>
                      </a:r>
                      <a:r>
                        <a:rPr lang="en-US" sz="1000" err="1">
                          <a:latin typeface="Gill Sans MT" panose="020B0502020104020203" pitchFamily="34" charset="0"/>
                        </a:rPr>
                        <a:t>OneIII</a:t>
                      </a:r>
                      <a:endParaRPr lang="en-US" sz="1000">
                        <a:latin typeface="Gill Sans MT" panose="020B0502020104020203" pitchFamily="34" charset="0"/>
                      </a:endParaRP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RMS and Live Scan interface with EACC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Each LEA has a livescan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Implement standardized booking process across LEAs per published SOP and monitor, refine, measure and report compliance</a:t>
                      </a:r>
                      <a:endParaRPr lang="en-US" sz="1000">
                        <a:latin typeface="Gill Sans MT" panose="020B0502020104020203" pitchFamily="34" charset="0"/>
                      </a:endParaRP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Data submission into CJ360 platform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OMS accept and incorporate SID electronically from OneIII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Refine required data for recidivism reporting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Agencies continue to refine and report on booking process and increase fingerprinting of inmates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Incorporating SID into OMS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IMS accept and incorporate SID electronically from </a:t>
                      </a:r>
                      <a:r>
                        <a:rPr lang="en-US" sz="1000" err="1">
                          <a:latin typeface="Gill Sans MT" panose="020B0502020104020203" pitchFamily="34" charset="0"/>
                        </a:rPr>
                        <a:t>OneIII</a:t>
                      </a:r>
                      <a:endParaRPr lang="en-US" sz="1000">
                        <a:latin typeface="Gill Sans MT" panose="020B0502020104020203" pitchFamily="34" charset="0"/>
                      </a:endParaRP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Refine required data for recidivism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Agencies continue to refine and report on booking process and increase fingerprinting of inmates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Incorporating SID into IMS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Enhance the custodial and demographic population data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Program Data Published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Collect, process and publish recidivism data for reincarcerations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Refine Public Dashboard by adding charge information (including other charge data)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Improved/Enhanced SID reporting and matching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err="1">
                          <a:latin typeface="Gill Sans MT" panose="020B0502020104020203" pitchFamily="34" charset="0"/>
                        </a:rPr>
                        <a:t>EOPSS</a:t>
                      </a:r>
                      <a:r>
                        <a:rPr lang="en-US" sz="1000">
                          <a:latin typeface="Gill Sans MT" panose="020B0502020104020203" pitchFamily="34" charset="0"/>
                        </a:rPr>
                        <a:t> hiring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Ensure each participating agency established required data governance foundations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Refine and strengthen DGC role and responsibilities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 panose="020B0502020104020203" pitchFamily="34" charset="0"/>
                        </a:rPr>
                        <a:t>Build a Data Literacy program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26645"/>
                  </a:ext>
                </a:extLst>
              </a:tr>
              <a:tr h="996039">
                <a:tc>
                  <a:txBody>
                    <a:bodyPr/>
                    <a:lstStyle/>
                    <a:p>
                      <a:r>
                        <a:rPr lang="en-US" sz="1000" strike="noStrike">
                          <a:latin typeface="Gill Sans MT"/>
                        </a:rPr>
                        <a:t>Dependencies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[Feb. 28, 2023] Law Enforcement: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Technology investments may be required to enable increased EACC use and RMS upgrades for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CMR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compliance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[June 30, 2023] Trial Courts: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Ability of Court to commit to c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leaning and incorporating quality Trial Court data is critical to build quality database in CJ360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(e.g. charges and dispositions)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[June 30, 2023] Sheriffs and DOC: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Commitment required to ensure booking process is standardized, data is captured and compliance is reported 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[June 30, 2023] </a:t>
                      </a:r>
                      <a:r>
                        <a:rPr lang="en-US" sz="1000" b="1" kern="120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EOPSS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Further technology investment identified and requested for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OneIII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, ABIS (AFIS replacement project), IMS, CJIS broker,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Platform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, Parole (Spirit application), and EACC web modernization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[June 30, 2023] All Agencies: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Active participation in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DGC and agency support to standardize offense and charge data will be required for governance to succeed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680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101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2864-0F37-633B-F7BA-F8673E39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CJ360 Workplan: Q3/Q4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C844-021F-2E03-191D-B16880B0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8EE3-9AB0-F422-5759-BD06F8CB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023C-E508-66F5-CBD9-8C90AD9B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848E78-CA76-CA5A-3BFA-ED2517D3C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2525"/>
              </p:ext>
            </p:extLst>
          </p:nvPr>
        </p:nvGraphicFramePr>
        <p:xfrm>
          <a:off x="-7134" y="769741"/>
          <a:ext cx="12195959" cy="58829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7546">
                  <a:extLst>
                    <a:ext uri="{9D8B030D-6E8A-4147-A177-3AD203B41FA5}">
                      <a16:colId xmlns:a16="http://schemas.microsoft.com/office/drawing/2014/main" val="2036950118"/>
                    </a:ext>
                  </a:extLst>
                </a:gridCol>
                <a:gridCol w="1864140">
                  <a:extLst>
                    <a:ext uri="{9D8B030D-6E8A-4147-A177-3AD203B41FA5}">
                      <a16:colId xmlns:a16="http://schemas.microsoft.com/office/drawing/2014/main" val="745155417"/>
                    </a:ext>
                  </a:extLst>
                </a:gridCol>
                <a:gridCol w="1860855">
                  <a:extLst>
                    <a:ext uri="{9D8B030D-6E8A-4147-A177-3AD203B41FA5}">
                      <a16:colId xmlns:a16="http://schemas.microsoft.com/office/drawing/2014/main" val="1053546903"/>
                    </a:ext>
                  </a:extLst>
                </a:gridCol>
                <a:gridCol w="2072535">
                  <a:extLst>
                    <a:ext uri="{9D8B030D-6E8A-4147-A177-3AD203B41FA5}">
                      <a16:colId xmlns:a16="http://schemas.microsoft.com/office/drawing/2014/main" val="2403596758"/>
                    </a:ext>
                  </a:extLst>
                </a:gridCol>
                <a:gridCol w="1817827">
                  <a:extLst>
                    <a:ext uri="{9D8B030D-6E8A-4147-A177-3AD203B41FA5}">
                      <a16:colId xmlns:a16="http://schemas.microsoft.com/office/drawing/2014/main" val="2520459260"/>
                    </a:ext>
                  </a:extLst>
                </a:gridCol>
                <a:gridCol w="1856568">
                  <a:extLst>
                    <a:ext uri="{9D8B030D-6E8A-4147-A177-3AD203B41FA5}">
                      <a16:colId xmlns:a16="http://schemas.microsoft.com/office/drawing/2014/main" val="2044222686"/>
                    </a:ext>
                  </a:extLst>
                </a:gridCol>
                <a:gridCol w="1696488">
                  <a:extLst>
                    <a:ext uri="{9D8B030D-6E8A-4147-A177-3AD203B41FA5}">
                      <a16:colId xmlns:a16="http://schemas.microsoft.com/office/drawing/2014/main" val="1599907396"/>
                    </a:ext>
                  </a:extLst>
                </a:gridCol>
              </a:tblGrid>
              <a:tr h="462481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Trial Court &amp; Probation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Law Enforcement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Sheriffs/DOC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Gill Sans MT"/>
                        </a:rPr>
                        <a:t>AGO/DAs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Gill Sans MT"/>
                        </a:rPr>
                        <a:t>Parole/SORB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Platform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Governance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14945"/>
                  </a:ext>
                </a:extLst>
              </a:tr>
              <a:tr h="554978">
                <a:tc>
                  <a:txBody>
                    <a:bodyPr/>
                    <a:lstStyle/>
                    <a:p>
                      <a:r>
                        <a:rPr lang="en-US" sz="1200">
                          <a:latin typeface="Gill Sans MT"/>
                        </a:rPr>
                        <a:t>Lead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/>
                        </a:rPr>
                        <a:t>Trial Court – Joe Jackson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/>
                        </a:rPr>
                        <a:t>Probation – TBD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 err="1">
                          <a:latin typeface="Gill Sans MT" panose="020B0502020104020203" pitchFamily="34" charset="0"/>
                        </a:rPr>
                        <a:t>EOPSS</a:t>
                      </a:r>
                      <a:r>
                        <a:rPr lang="en-US" sz="1000" b="0">
                          <a:latin typeface="Gill Sans MT" panose="020B0502020104020203" pitchFamily="34" charset="0"/>
                        </a:rPr>
                        <a:t> – </a:t>
                      </a:r>
                      <a:r>
                        <a:rPr lang="en-US" sz="1000" b="0" err="1">
                          <a:latin typeface="Gill Sans MT" panose="020B0502020104020203" pitchFamily="34" charset="0"/>
                        </a:rPr>
                        <a:t>Abir</a:t>
                      </a:r>
                      <a:r>
                        <a:rPr lang="en-US" sz="1000" b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000" b="0" err="1">
                          <a:latin typeface="Gill Sans MT" panose="020B0502020104020203" pitchFamily="34" charset="0"/>
                        </a:rPr>
                        <a:t>Sohel</a:t>
                      </a:r>
                      <a:endParaRPr lang="en-US" sz="1000" b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MSP – Keith Paquette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LEA - TBD</a:t>
                      </a:r>
                      <a:endParaRPr lang="en-US" sz="1000" b="0">
                        <a:highlight>
                          <a:srgbClr val="FFFF00"/>
                        </a:highlight>
                        <a:latin typeface="Gill Sans MT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err="1">
                          <a:latin typeface="Gill Sans MT"/>
                        </a:rPr>
                        <a:t>EOPSS</a:t>
                      </a:r>
                      <a:r>
                        <a:rPr lang="en-US" sz="1000" b="0">
                          <a:latin typeface="Gill Sans MT"/>
                        </a:rPr>
                        <a:t> – Kevin Crowley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Sheriff – Carrie Hill</a:t>
                      </a:r>
                      <a:endParaRPr lang="en-US" sz="1000" b="0">
                        <a:latin typeface="Gill Sans MT"/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DOC – Shawn Jenkins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TBD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EOPSS – Srini Paruchuri and Greg Organ</a:t>
                      </a:r>
                      <a:endParaRPr lang="en-US" sz="1000" b="0">
                        <a:highlight>
                          <a:srgbClr val="FFFF00"/>
                        </a:highlight>
                        <a:latin typeface="Gill Sans MT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err="1">
                          <a:latin typeface="Gill Sans MT"/>
                        </a:rPr>
                        <a:t>EOPSS</a:t>
                      </a:r>
                      <a:r>
                        <a:rPr lang="en-US" sz="1000" b="0">
                          <a:latin typeface="Gill Sans MT"/>
                        </a:rPr>
                        <a:t> – Maria Michalski and Vamsi </a:t>
                      </a:r>
                      <a:r>
                        <a:rPr lang="en-US" sz="1000" b="0" err="1">
                          <a:latin typeface="Gill Sans MT"/>
                        </a:rPr>
                        <a:t>Vandrangi</a:t>
                      </a:r>
                      <a:endParaRPr lang="en-US" sz="1000" b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18740"/>
                  </a:ext>
                </a:extLst>
              </a:tr>
              <a:tr h="1479940">
                <a:tc>
                  <a:txBody>
                    <a:bodyPr/>
                    <a:lstStyle/>
                    <a:p>
                      <a:r>
                        <a:rPr lang="en-US" sz="1200" strike="noStrike">
                          <a:latin typeface="Gill Sans MT"/>
                        </a:rPr>
                        <a:t>Deliverables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Pilot (July 2023) and Publish (Dec 2023) Recidivism Reporting for Reconviction and Rearraignment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Enhance dashboards with data related to Risk/Needs, Caretaker and Repro Health Needs  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Improve and enhance Recidivism Public Dashboard published for Reincarcerations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Improve and enhance </a:t>
                      </a: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public dashboard for Admission and Release data for custodial agencies with drill down/analysis provided by event type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Improve and enhance programmatic dashboard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Improve and enhance </a:t>
                      </a:r>
                      <a:r>
                        <a:rPr lang="en-US" sz="1000">
                          <a:latin typeface="Gill Sans MT"/>
                        </a:rPr>
                        <a:t>SID Reporting and Matching algorithm for the purpose of increased identity matching records and data where no SID or fingerprint records exist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Increase use of EACC to 80% of criminal complaints filed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Fingerprinting reaches 85% compliance for completeness and accuracy at Custodial Agencies and 65% compliance for completeness and accuracy across local PDs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85% of records coming into the platform from Custodial Agencies have complete and accurate </a:t>
                      </a:r>
                      <a:r>
                        <a:rPr lang="en-US" sz="1000" err="1">
                          <a:latin typeface="Gill Sans MT"/>
                        </a:rPr>
                        <a:t>SIDs</a:t>
                      </a:r>
                      <a:r>
                        <a:rPr lang="en-US" sz="1000">
                          <a:latin typeface="Gill Sans MT"/>
                        </a:rPr>
                        <a:t> and 65% of records ingested into the platform from the Trial Court have complete and accurate </a:t>
                      </a:r>
                      <a:r>
                        <a:rPr lang="en-US" sz="1000" err="1">
                          <a:latin typeface="Gill Sans MT"/>
                        </a:rPr>
                        <a:t>SIDs</a:t>
                      </a:r>
                      <a:endParaRPr lang="en-US" sz="1000">
                        <a:latin typeface="Gill Sans MT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7918"/>
                  </a:ext>
                </a:extLst>
              </a:tr>
              <a:tr h="2368127">
                <a:tc>
                  <a:txBody>
                    <a:bodyPr/>
                    <a:lstStyle/>
                    <a:p>
                      <a:r>
                        <a:rPr lang="en-US" sz="1000" strike="noStrike">
                          <a:latin typeface="Gill Sans MT"/>
                        </a:rPr>
                        <a:t>Critical Tasks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Electronically submit all required data set to CJ360 platform (Oct. 31, 2023)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Support, monitor and report on increased use of EACC (monthly)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Provide Risk/Needs Data (October 31, 2022)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err="1">
                          <a:latin typeface="Gill Sans MT" panose="020B0502020104020203" pitchFamily="34" charset="0"/>
                        </a:rPr>
                        <a:t>MassCourt</a:t>
                      </a:r>
                      <a:r>
                        <a:rPr lang="en-US" sz="1000">
                          <a:latin typeface="Gill Sans MT" panose="020B0502020104020203" pitchFamily="34" charset="0"/>
                        </a:rPr>
                        <a:t> enhancements to support CJ360 platform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Monitor, review, refine reporting and data submission (monthly) with focus on fingerprinting and use of SID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Support, monitor and report on increased use of EACC (monthly)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Enhancements of RMS to support CJ360 platform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Electronically submit all required recidivism data set to CJ360 platform (Oct. 31, 2023)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Provide Risk/Needs, Caretaker and Repro Health Needs data to platform (Oct. 31, 2023)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Agencies continue to refine and report on booking process and increase fingerprinting of inmates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Report on % of records electronically incorporating SID into OMS/IMS and into CJ360 Platform (monthly)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SORB and Parole electronically submit required data to CJ360 Platform (Sept 30, 2023)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Incorporate the SID into the agencies record keeping or case management systems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Collect, process and publish recidivism data for Reconviction and Rearraignment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Enhance public dashboard with new data sets (Risk/Needs, Caretaker and Repro Health Needs Data)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Improved/Enhanced SID reporting and matching – including uniform use of SID electronically across all systems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Refine and strengthen Governance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latin typeface="Gill Sans MT"/>
                        </a:rPr>
                        <a:t>Roll out Data Literacy program and training to all participating agencies (Sept. 30, 2023)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latin typeface="Gill Sans MT"/>
                        </a:rPr>
                        <a:t>Build standard data dictionary and standardize key data sets  (Sept 30, 2023)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26645"/>
                  </a:ext>
                </a:extLst>
              </a:tr>
              <a:tr h="1017459">
                <a:tc>
                  <a:txBody>
                    <a:bodyPr/>
                    <a:lstStyle/>
                    <a:p>
                      <a:r>
                        <a:rPr lang="en-US" sz="1000" strike="noStrike">
                          <a:latin typeface="Gill Sans MT"/>
                        </a:rPr>
                        <a:t>Dependencies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[Sept. 30, 2023] </a:t>
                      </a:r>
                      <a:r>
                        <a:rPr lang="en-US" sz="1000" b="1" kern="120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EOPSS</a:t>
                      </a: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Further technology investment identified and requested for </a:t>
                      </a:r>
                      <a:r>
                        <a:rPr lang="en-US" sz="1000" kern="1200" err="1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OneIII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, ABIS (AFIS replacement project), IMS, </a:t>
                      </a:r>
                      <a:r>
                        <a:rPr lang="en-US" sz="1000" kern="1200" err="1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CJIS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 broker, 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Platform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, Parole (Spirit application), and EACC web modernization</a:t>
                      </a:r>
                      <a:endParaRPr lang="en-US" sz="1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[Sept. 30, 2023] All Agencies: 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Active participation in 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DGC and agency support to standardize offense and charge data will be required for governance to succeed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[Dec. 31, 2023] Law Enforcement: 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Commitment required to ensure booking process is standardized, data is captured and compliance is reported </a:t>
                      </a:r>
                      <a:endParaRPr lang="en-US" sz="1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[Dec. 31, 2023] Trial Courts: 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Ability of Court to commit to c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leaning and incorporating quality Trial Court data is critical to build quality database in CJ360 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(e.g. charges and dispositions)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[Dec. 31, 2023] Sheriffs and DOC: 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Commitment required to ensure booking process is standardized, data is captured and compliance is reported </a:t>
                      </a:r>
                      <a:endParaRPr lang="en-US" sz="1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680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307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7BB7E40-A467-4930-9CA3-FC702DA0647C}"/>
              </a:ext>
            </a:extLst>
          </p:cNvPr>
          <p:cNvSpPr/>
          <p:nvPr/>
        </p:nvSpPr>
        <p:spPr>
          <a:xfrm>
            <a:off x="-17785" y="-6668"/>
            <a:ext cx="12206610" cy="6864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ED1C0-4608-413E-B871-3D0453A5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40F7D-1B48-4BBA-8252-05465CC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56613-D6D1-484F-9BD3-75A29AB9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15</a:t>
            </a:fld>
            <a:endParaRPr lang="en-US"/>
          </a:p>
        </p:txBody>
      </p:sp>
      <p:sp>
        <p:nvSpPr>
          <p:cNvPr id="15" name="Google Shape;380;p6">
            <a:extLst>
              <a:ext uri="{FF2B5EF4-FFF2-40B4-BE49-F238E27FC236}">
                <a16:creationId xmlns:a16="http://schemas.microsoft.com/office/drawing/2014/main" id="{8A0A29CA-F5E7-442A-869C-85BCF44063C1}"/>
              </a:ext>
            </a:extLst>
          </p:cNvPr>
          <p:cNvSpPr/>
          <p:nvPr/>
        </p:nvSpPr>
        <p:spPr>
          <a:xfrm rot="10800000">
            <a:off x="945269" y="3491095"/>
            <a:ext cx="10326255" cy="2100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85CCD-9413-479A-86E4-9F7BE0AE15A1}"/>
              </a:ext>
            </a:extLst>
          </p:cNvPr>
          <p:cNvGrpSpPr/>
          <p:nvPr/>
        </p:nvGrpSpPr>
        <p:grpSpPr>
          <a:xfrm>
            <a:off x="0" y="56045"/>
            <a:ext cx="12192000" cy="1073989"/>
            <a:chOff x="0" y="84038"/>
            <a:chExt cx="12192000" cy="1073989"/>
          </a:xfrm>
        </p:grpSpPr>
        <p:cxnSp>
          <p:nvCxnSpPr>
            <p:cNvPr id="16" name="Google Shape;378;p6">
              <a:extLst>
                <a:ext uri="{FF2B5EF4-FFF2-40B4-BE49-F238E27FC236}">
                  <a16:creationId xmlns:a16="http://schemas.microsoft.com/office/drawing/2014/main" id="{F110F8A3-4501-472D-AD68-BACB91CD37B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9475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379;p6">
              <a:extLst>
                <a:ext uri="{FF2B5EF4-FFF2-40B4-BE49-F238E27FC236}">
                  <a16:creationId xmlns:a16="http://schemas.microsoft.com/office/drawing/2014/main" id="{0F14D400-C6A1-447E-83DC-8B655A69CFF5}"/>
                </a:ext>
              </a:extLst>
            </p:cNvPr>
            <p:cNvSpPr txBox="1"/>
            <p:nvPr/>
          </p:nvSpPr>
          <p:spPr>
            <a:xfrm>
              <a:off x="4494212" y="84038"/>
              <a:ext cx="32004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2856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Commonwealth Direction</a:t>
              </a:r>
              <a:endParaRPr lang="en-US" sz="2800">
                <a:solidFill>
                  <a:srgbClr val="002856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will accomplish)</a:t>
              </a:r>
              <a:endParaRPr lang="en-US" sz="2800">
                <a:solidFill>
                  <a:srgbClr val="002856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Google Shape;385;p6">
              <a:extLst>
                <a:ext uri="{FF2B5EF4-FFF2-40B4-BE49-F238E27FC236}">
                  <a16:creationId xmlns:a16="http://schemas.microsoft.com/office/drawing/2014/main" id="{0E50B980-92FC-4742-BF17-479C6B07E04A}"/>
                </a:ext>
              </a:extLst>
            </p:cNvPr>
            <p:cNvSpPr/>
            <p:nvPr/>
          </p:nvSpPr>
          <p:spPr>
            <a:xfrm>
              <a:off x="847498" y="511737"/>
              <a:ext cx="104938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 algn="ctr"/>
              <a:r>
                <a:rPr lang="en-US" sz="1800" b="1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We will improve the criminal justice system by enhancing the integrity, accuracy, consistency, and transparency of information.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C33072-E1E6-4E80-87AA-49FB21D08879}"/>
              </a:ext>
            </a:extLst>
          </p:cNvPr>
          <p:cNvGrpSpPr/>
          <p:nvPr/>
        </p:nvGrpSpPr>
        <p:grpSpPr>
          <a:xfrm>
            <a:off x="0" y="3789345"/>
            <a:ext cx="12192000" cy="1383365"/>
            <a:chOff x="0" y="3789345"/>
            <a:chExt cx="12192000" cy="1383365"/>
          </a:xfrm>
        </p:grpSpPr>
        <p:cxnSp>
          <p:nvCxnSpPr>
            <p:cNvPr id="9" name="Google Shape;381;p6">
              <a:extLst>
                <a:ext uri="{FF2B5EF4-FFF2-40B4-BE49-F238E27FC236}">
                  <a16:creationId xmlns:a16="http://schemas.microsoft.com/office/drawing/2014/main" id="{44852DD8-9436-485E-BF5B-9914295197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54782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382;p6">
              <a:extLst>
                <a:ext uri="{FF2B5EF4-FFF2-40B4-BE49-F238E27FC236}">
                  <a16:creationId xmlns:a16="http://schemas.microsoft.com/office/drawing/2014/main" id="{0A17F261-5737-4261-8E06-8EDAE1E350C0}"/>
                </a:ext>
              </a:extLst>
            </p:cNvPr>
            <p:cNvSpPr txBox="1"/>
            <p:nvPr/>
          </p:nvSpPr>
          <p:spPr>
            <a:xfrm>
              <a:off x="4631372" y="3789345"/>
              <a:ext cx="292608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6A80A3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Strategic Focus Areas</a:t>
              </a:r>
              <a:endParaRPr lang="en-US" sz="2800">
                <a:solidFill>
                  <a:srgbClr val="6A80A3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6A80A3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(How we will get there)</a:t>
              </a:r>
              <a:endParaRPr lang="en-US" sz="1800" b="1">
                <a:solidFill>
                  <a:srgbClr val="6A80A3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90;p6">
              <a:extLst>
                <a:ext uri="{FF2B5EF4-FFF2-40B4-BE49-F238E27FC236}">
                  <a16:creationId xmlns:a16="http://schemas.microsoft.com/office/drawing/2014/main" id="{7DC316BA-D0B0-4CB1-80A4-5AF4F09C86AC}"/>
                </a:ext>
              </a:extLst>
            </p:cNvPr>
            <p:cNvSpPr/>
            <p:nvPr/>
          </p:nvSpPr>
          <p:spPr>
            <a:xfrm>
              <a:off x="321110" y="4400475"/>
              <a:ext cx="2651962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 Data Definitions</a:t>
              </a:r>
            </a:p>
          </p:txBody>
        </p:sp>
        <p:sp>
          <p:nvSpPr>
            <p:cNvPr id="12" name="Google Shape;391;p6">
              <a:extLst>
                <a:ext uri="{FF2B5EF4-FFF2-40B4-BE49-F238E27FC236}">
                  <a16:creationId xmlns:a16="http://schemas.microsoft.com/office/drawing/2014/main" id="{E7B94D45-67A5-4D5F-8CFF-3F2D83B32970}"/>
                </a:ext>
              </a:extLst>
            </p:cNvPr>
            <p:cNvSpPr/>
            <p:nvPr/>
          </p:nvSpPr>
          <p:spPr>
            <a:xfrm>
              <a:off x="3269515" y="4400475"/>
              <a:ext cx="2656076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 Framework</a:t>
              </a:r>
            </a:p>
          </p:txBody>
        </p:sp>
        <p:sp>
          <p:nvSpPr>
            <p:cNvPr id="13" name="Google Shape;392;p6">
              <a:extLst>
                <a:ext uri="{FF2B5EF4-FFF2-40B4-BE49-F238E27FC236}">
                  <a16:creationId xmlns:a16="http://schemas.microsoft.com/office/drawing/2014/main" id="{A66892C0-6130-4079-A522-21E805347E16}"/>
                </a:ext>
              </a:extLst>
            </p:cNvPr>
            <p:cNvSpPr/>
            <p:nvPr/>
          </p:nvSpPr>
          <p:spPr>
            <a:xfrm>
              <a:off x="6222034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Cross-Agency Data Sharing</a:t>
              </a:r>
            </a:p>
          </p:txBody>
        </p:sp>
        <p:sp>
          <p:nvSpPr>
            <p:cNvPr id="14" name="Google Shape;403;p6">
              <a:extLst>
                <a:ext uri="{FF2B5EF4-FFF2-40B4-BE49-F238E27FC236}">
                  <a16:creationId xmlns:a16="http://schemas.microsoft.com/office/drawing/2014/main" id="{E17CE04B-5203-43DF-942E-FD3378936612}"/>
                </a:ext>
              </a:extLst>
            </p:cNvPr>
            <p:cNvSpPr/>
            <p:nvPr/>
          </p:nvSpPr>
          <p:spPr>
            <a:xfrm>
              <a:off x="321110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A common data language to support consistent data definitions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19" name="Google Shape;392;p6">
              <a:extLst>
                <a:ext uri="{FF2B5EF4-FFF2-40B4-BE49-F238E27FC236}">
                  <a16:creationId xmlns:a16="http://schemas.microsoft.com/office/drawing/2014/main" id="{60896281-FAA4-4D3A-B43C-B48E2C6FF796}"/>
                </a:ext>
              </a:extLst>
            </p:cNvPr>
            <p:cNvSpPr/>
            <p:nvPr/>
          </p:nvSpPr>
          <p:spPr>
            <a:xfrm>
              <a:off x="9170440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Execution Oversight</a:t>
              </a:r>
            </a:p>
          </p:txBody>
        </p:sp>
        <p:sp>
          <p:nvSpPr>
            <p:cNvPr id="20" name="Google Shape;403;p6">
              <a:extLst>
                <a:ext uri="{FF2B5EF4-FFF2-40B4-BE49-F238E27FC236}">
                  <a16:creationId xmlns:a16="http://schemas.microsoft.com/office/drawing/2014/main" id="{2FEF7FB1-41D9-4514-926D-92B5C27F0FA4}"/>
                </a:ext>
              </a:extLst>
            </p:cNvPr>
            <p:cNvSpPr/>
            <p:nvPr/>
          </p:nvSpPr>
          <p:spPr>
            <a:xfrm>
              <a:off x="3264417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Defined interagency roles, responsibilities, accountabilities, and processes</a:t>
              </a:r>
              <a:endParaRPr lang="en-US" sz="1200">
                <a:latin typeface="Gill Sans MT" panose="020B0502020104020203" pitchFamily="34" charset="0"/>
              </a:endParaRPr>
            </a:p>
          </p:txBody>
        </p:sp>
        <p:sp>
          <p:nvSpPr>
            <p:cNvPr id="21" name="Google Shape;403;p6">
              <a:extLst>
                <a:ext uri="{FF2B5EF4-FFF2-40B4-BE49-F238E27FC236}">
                  <a16:creationId xmlns:a16="http://schemas.microsoft.com/office/drawing/2014/main" id="{F3357282-60AB-48EB-986E-56D9B6DFD782}"/>
                </a:ext>
              </a:extLst>
            </p:cNvPr>
            <p:cNvSpPr/>
            <p:nvPr/>
          </p:nvSpPr>
          <p:spPr>
            <a:xfrm>
              <a:off x="6207724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Requirements for the integration and development of supporting technology</a:t>
              </a:r>
              <a:endParaRPr lang="en-US" sz="1200">
                <a:latin typeface="Gill Sans MT" panose="020B0502020104020203" pitchFamily="34" charset="0"/>
              </a:endParaRPr>
            </a:p>
          </p:txBody>
        </p:sp>
        <p:sp>
          <p:nvSpPr>
            <p:cNvPr id="22" name="Google Shape;403;p6">
              <a:extLst>
                <a:ext uri="{FF2B5EF4-FFF2-40B4-BE49-F238E27FC236}">
                  <a16:creationId xmlns:a16="http://schemas.microsoft.com/office/drawing/2014/main" id="{C07B5C38-319C-409E-9FB3-921850607F2A}"/>
                </a:ext>
              </a:extLst>
            </p:cNvPr>
            <p:cNvSpPr/>
            <p:nvPr/>
          </p:nvSpPr>
          <p:spPr>
            <a:xfrm>
              <a:off x="9151031" y="4747978"/>
              <a:ext cx="2716684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Processes and procedures to operationalize and oversee target state implementation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40AD3C-72C0-4E4C-99B8-0BC658CD553A}"/>
              </a:ext>
            </a:extLst>
          </p:cNvPr>
          <p:cNvGrpSpPr/>
          <p:nvPr/>
        </p:nvGrpSpPr>
        <p:grpSpPr>
          <a:xfrm>
            <a:off x="-1588" y="1097889"/>
            <a:ext cx="12192000" cy="2309983"/>
            <a:chOff x="0" y="1097889"/>
            <a:chExt cx="12192000" cy="2309983"/>
          </a:xfrm>
        </p:grpSpPr>
        <p:cxnSp>
          <p:nvCxnSpPr>
            <p:cNvPr id="7" name="Google Shape;383;p6">
              <a:extLst>
                <a:ext uri="{FF2B5EF4-FFF2-40B4-BE49-F238E27FC236}">
                  <a16:creationId xmlns:a16="http://schemas.microsoft.com/office/drawing/2014/main" id="{9DBD36B3-5888-40D5-A588-6E5F457EE7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633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" name="Google Shape;384;p6">
              <a:extLst>
                <a:ext uri="{FF2B5EF4-FFF2-40B4-BE49-F238E27FC236}">
                  <a16:creationId xmlns:a16="http://schemas.microsoft.com/office/drawing/2014/main" id="{395C6703-3054-47F6-845F-F9B5D9081A25}"/>
                </a:ext>
              </a:extLst>
            </p:cNvPr>
            <p:cNvSpPr txBox="1"/>
            <p:nvPr/>
          </p:nvSpPr>
          <p:spPr>
            <a:xfrm>
              <a:off x="4722812" y="1097889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555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Outcomes</a:t>
              </a:r>
              <a:endParaRPr lang="en-US" sz="2800">
                <a:solidFill>
                  <a:srgbClr val="355578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3555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(Where we are going)</a:t>
              </a:r>
              <a:endParaRPr lang="en-US" sz="1800" b="1" i="1">
                <a:solidFill>
                  <a:srgbClr val="3555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95;p6">
              <a:extLst>
                <a:ext uri="{FF2B5EF4-FFF2-40B4-BE49-F238E27FC236}">
                  <a16:creationId xmlns:a16="http://schemas.microsoft.com/office/drawing/2014/main" id="{A1AD8ACF-2AE8-4182-A9F3-51BEE2BBFF17}"/>
                </a:ext>
              </a:extLst>
            </p:cNvPr>
            <p:cNvSpPr/>
            <p:nvPr/>
          </p:nvSpPr>
          <p:spPr>
            <a:xfrm>
              <a:off x="302010" y="2613808"/>
              <a:ext cx="1789630" cy="7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provide insights into agency performance to understand how to improve operations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2" name="Google Shape;389;p6">
              <a:extLst>
                <a:ext uri="{FF2B5EF4-FFF2-40B4-BE49-F238E27FC236}">
                  <a16:creationId xmlns:a16="http://schemas.microsoft.com/office/drawing/2014/main" id="{56246F7F-1976-42F2-A24F-A933371549BA}"/>
                </a:ext>
              </a:extLst>
            </p:cNvPr>
            <p:cNvSpPr/>
            <p:nvPr/>
          </p:nvSpPr>
          <p:spPr>
            <a:xfrm>
              <a:off x="8071114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Analyze Disparities and Evaluate Effectiveness of Reform Programs</a:t>
              </a:r>
            </a:p>
          </p:txBody>
        </p:sp>
        <p:sp>
          <p:nvSpPr>
            <p:cNvPr id="33" name="Google Shape;389;p6">
              <a:extLst>
                <a:ext uri="{FF2B5EF4-FFF2-40B4-BE49-F238E27FC236}">
                  <a16:creationId xmlns:a16="http://schemas.microsoft.com/office/drawing/2014/main" id="{24D85FF9-BAAF-45C0-A6CC-E1AA1E4D7315}"/>
                </a:ext>
              </a:extLst>
            </p:cNvPr>
            <p:cNvSpPr/>
            <p:nvPr/>
          </p:nvSpPr>
          <p:spPr>
            <a:xfrm>
              <a:off x="10013389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Studies of Recidivism and Other Criminal Justice Research</a:t>
              </a:r>
            </a:p>
          </p:txBody>
        </p:sp>
        <p:sp>
          <p:nvSpPr>
            <p:cNvPr id="34" name="Google Shape;389;p6">
              <a:extLst>
                <a:ext uri="{FF2B5EF4-FFF2-40B4-BE49-F238E27FC236}">
                  <a16:creationId xmlns:a16="http://schemas.microsoft.com/office/drawing/2014/main" id="{ECD59FFD-7DC1-4BA1-B2F3-B61CA6FE2652}"/>
                </a:ext>
              </a:extLst>
            </p:cNvPr>
            <p:cNvSpPr/>
            <p:nvPr/>
          </p:nvSpPr>
          <p:spPr>
            <a:xfrm>
              <a:off x="302010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Drive Operational Efficiency and Effectiveness</a:t>
              </a:r>
            </a:p>
          </p:txBody>
        </p:sp>
        <p:sp>
          <p:nvSpPr>
            <p:cNvPr id="35" name="Google Shape;389;p6">
              <a:extLst>
                <a:ext uri="{FF2B5EF4-FFF2-40B4-BE49-F238E27FC236}">
                  <a16:creationId xmlns:a16="http://schemas.microsoft.com/office/drawing/2014/main" id="{BF38C885-021C-46E2-A02A-D92BD3DF3395}"/>
                </a:ext>
              </a:extLst>
            </p:cNvPr>
            <p:cNvSpPr/>
            <p:nvPr/>
          </p:nvSpPr>
          <p:spPr>
            <a:xfrm>
              <a:off x="4186562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Increase Criminal Justice Data Availability, Quality, and Trust</a:t>
              </a:r>
            </a:p>
          </p:txBody>
        </p:sp>
        <p:sp>
          <p:nvSpPr>
            <p:cNvPr id="36" name="Google Shape;395;p6">
              <a:extLst>
                <a:ext uri="{FF2B5EF4-FFF2-40B4-BE49-F238E27FC236}">
                  <a16:creationId xmlns:a16="http://schemas.microsoft.com/office/drawing/2014/main" id="{F75BE55B-48BC-49B2-8EE0-F20CC9E565CE}"/>
                </a:ext>
              </a:extLst>
            </p:cNvPr>
            <p:cNvSpPr/>
            <p:nvPr/>
          </p:nvSpPr>
          <p:spPr>
            <a:xfrm>
              <a:off x="4186562" y="262148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Criminal justice data can be consistently and securely shared and reused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7" name="Google Shape;395;p6">
              <a:extLst>
                <a:ext uri="{FF2B5EF4-FFF2-40B4-BE49-F238E27FC236}">
                  <a16:creationId xmlns:a16="http://schemas.microsoft.com/office/drawing/2014/main" id="{9156FD27-4B33-477B-A576-D01A567766D5}"/>
                </a:ext>
              </a:extLst>
            </p:cNvPr>
            <p:cNvSpPr/>
            <p:nvPr/>
          </p:nvSpPr>
          <p:spPr>
            <a:xfrm>
              <a:off x="8071113" y="2629168"/>
              <a:ext cx="1789631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understanding racial disparities and the success of reform programs 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8" name="Google Shape;395;p6">
              <a:extLst>
                <a:ext uri="{FF2B5EF4-FFF2-40B4-BE49-F238E27FC236}">
                  <a16:creationId xmlns:a16="http://schemas.microsoft.com/office/drawing/2014/main" id="{6831986D-9008-4C30-926E-0EB304305E57}"/>
                </a:ext>
              </a:extLst>
            </p:cNvPr>
            <p:cNvSpPr/>
            <p:nvPr/>
          </p:nvSpPr>
          <p:spPr>
            <a:xfrm>
              <a:off x="10013390" y="263300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criminal justice reform studies more intuitively and through easier access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9" name="Google Shape;389;p6">
              <a:extLst>
                <a:ext uri="{FF2B5EF4-FFF2-40B4-BE49-F238E27FC236}">
                  <a16:creationId xmlns:a16="http://schemas.microsoft.com/office/drawing/2014/main" id="{2F0D6885-2EBB-417D-8784-98820DA4AB93}"/>
                </a:ext>
              </a:extLst>
            </p:cNvPr>
            <p:cNvSpPr/>
            <p:nvPr/>
          </p:nvSpPr>
          <p:spPr>
            <a:xfrm>
              <a:off x="2244285" y="1705419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Linkages of Individual Records Across the Criminal Justice System </a:t>
              </a:r>
            </a:p>
          </p:txBody>
        </p:sp>
        <p:sp>
          <p:nvSpPr>
            <p:cNvPr id="40" name="Google Shape;395;p6">
              <a:extLst>
                <a:ext uri="{FF2B5EF4-FFF2-40B4-BE49-F238E27FC236}">
                  <a16:creationId xmlns:a16="http://schemas.microsoft.com/office/drawing/2014/main" id="{7A407BE8-6E33-455D-A3EF-62105F2B939A}"/>
                </a:ext>
              </a:extLst>
            </p:cNvPr>
            <p:cNvSpPr/>
            <p:nvPr/>
          </p:nvSpPr>
          <p:spPr>
            <a:xfrm>
              <a:off x="2244285" y="2631254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Individuals are tracked consistently throughout the entire criminal justice System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41" name="Google Shape;389;p6">
              <a:extLst>
                <a:ext uri="{FF2B5EF4-FFF2-40B4-BE49-F238E27FC236}">
                  <a16:creationId xmlns:a16="http://schemas.microsoft.com/office/drawing/2014/main" id="{4E1B811B-5A20-4C94-BB77-81AC73C98B07}"/>
                </a:ext>
              </a:extLst>
            </p:cNvPr>
            <p:cNvSpPr/>
            <p:nvPr/>
          </p:nvSpPr>
          <p:spPr>
            <a:xfrm>
              <a:off x="6128836" y="1702910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Empower Data-Driven Decision Making and Monitoring </a:t>
              </a:r>
            </a:p>
          </p:txBody>
        </p:sp>
        <p:sp>
          <p:nvSpPr>
            <p:cNvPr id="42" name="Google Shape;395;p6">
              <a:extLst>
                <a:ext uri="{FF2B5EF4-FFF2-40B4-BE49-F238E27FC236}">
                  <a16:creationId xmlns:a16="http://schemas.microsoft.com/office/drawing/2014/main" id="{87294F4E-0C79-49C7-956B-B8B219683964}"/>
                </a:ext>
              </a:extLst>
            </p:cNvPr>
            <p:cNvSpPr/>
            <p:nvPr/>
          </p:nvSpPr>
          <p:spPr>
            <a:xfrm>
              <a:off x="6128836" y="2621065"/>
              <a:ext cx="1789630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key decisions for policies and budgeting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579A5A-0F67-484B-9D4F-83D4FA3F4B6F}"/>
              </a:ext>
            </a:extLst>
          </p:cNvPr>
          <p:cNvGrpSpPr/>
          <p:nvPr/>
        </p:nvGrpSpPr>
        <p:grpSpPr>
          <a:xfrm>
            <a:off x="565" y="5299717"/>
            <a:ext cx="12192000" cy="943322"/>
            <a:chOff x="565" y="5159757"/>
            <a:chExt cx="12192000" cy="943322"/>
          </a:xfrm>
        </p:grpSpPr>
        <p:cxnSp>
          <p:nvCxnSpPr>
            <p:cNvPr id="28" name="Google Shape;381;p6">
              <a:extLst>
                <a:ext uri="{FF2B5EF4-FFF2-40B4-BE49-F238E27FC236}">
                  <a16:creationId xmlns:a16="http://schemas.microsoft.com/office/drawing/2014/main" id="{6A73947F-0A6E-43EA-8A13-83520B6E7DEB}"/>
                </a:ext>
              </a:extLst>
            </p:cNvPr>
            <p:cNvCxnSpPr>
              <a:cxnSpLocks/>
            </p:cNvCxnSpPr>
            <p:nvPr/>
          </p:nvCxnSpPr>
          <p:spPr>
            <a:xfrm>
              <a:off x="565" y="5425194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382;p6">
              <a:extLst>
                <a:ext uri="{FF2B5EF4-FFF2-40B4-BE49-F238E27FC236}">
                  <a16:creationId xmlns:a16="http://schemas.microsoft.com/office/drawing/2014/main" id="{C760DD9B-2162-4AE1-A877-2D26CE72C0B8}"/>
                </a:ext>
              </a:extLst>
            </p:cNvPr>
            <p:cNvSpPr txBox="1"/>
            <p:nvPr/>
          </p:nvSpPr>
          <p:spPr>
            <a:xfrm>
              <a:off x="4722812" y="5159757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6F78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Key Capabilities</a:t>
              </a:r>
              <a:endParaRPr lang="en-US" sz="2800">
                <a:solidFill>
                  <a:srgbClr val="6F7878"/>
                </a:solidFill>
                <a:latin typeface="Gill Sans MT" panose="020B0502020104020203" pitchFamily="34" charset="0"/>
              </a:endParaRPr>
            </a:p>
            <a:p>
              <a:pPr lvl="0" algn="ctr"/>
              <a:r>
                <a:rPr lang="en-US" sz="1050" b="1" i="1">
                  <a:solidFill>
                    <a:srgbClr val="6F78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Need to Put in Place)</a:t>
              </a:r>
              <a:endParaRPr lang="en-US" sz="1800" b="1">
                <a:solidFill>
                  <a:srgbClr val="6F78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0;p6">
              <a:extLst>
                <a:ext uri="{FF2B5EF4-FFF2-40B4-BE49-F238E27FC236}">
                  <a16:creationId xmlns:a16="http://schemas.microsoft.com/office/drawing/2014/main" id="{BDBC7261-1AC3-4D14-A38A-8C245DB6598A}"/>
                </a:ext>
              </a:extLst>
            </p:cNvPr>
            <p:cNvSpPr/>
            <p:nvPr/>
          </p:nvSpPr>
          <p:spPr>
            <a:xfrm>
              <a:off x="2741482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Data</a:t>
              </a:r>
            </a:p>
          </p:txBody>
        </p:sp>
        <p:sp>
          <p:nvSpPr>
            <p:cNvPr id="24" name="Google Shape;390;p6">
              <a:extLst>
                <a:ext uri="{FF2B5EF4-FFF2-40B4-BE49-F238E27FC236}">
                  <a16:creationId xmlns:a16="http://schemas.microsoft.com/office/drawing/2014/main" id="{80AF158F-89F6-43E1-87F5-C8A3A316C397}"/>
                </a:ext>
              </a:extLst>
            </p:cNvPr>
            <p:cNvSpPr/>
            <p:nvPr/>
          </p:nvSpPr>
          <p:spPr>
            <a:xfrm>
              <a:off x="4503698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</a:t>
              </a:r>
            </a:p>
          </p:txBody>
        </p:sp>
        <p:sp>
          <p:nvSpPr>
            <p:cNvPr id="25" name="Google Shape;390;p6">
              <a:extLst>
                <a:ext uri="{FF2B5EF4-FFF2-40B4-BE49-F238E27FC236}">
                  <a16:creationId xmlns:a16="http://schemas.microsoft.com/office/drawing/2014/main" id="{FAFE3212-D928-4A64-B2FC-54FD9FD61F3F}"/>
                </a:ext>
              </a:extLst>
            </p:cNvPr>
            <p:cNvSpPr/>
            <p:nvPr/>
          </p:nvSpPr>
          <p:spPr>
            <a:xfrm>
              <a:off x="626591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Process</a:t>
              </a:r>
            </a:p>
          </p:txBody>
        </p:sp>
        <p:sp>
          <p:nvSpPr>
            <p:cNvPr id="26" name="Google Shape;390;p6">
              <a:extLst>
                <a:ext uri="{FF2B5EF4-FFF2-40B4-BE49-F238E27FC236}">
                  <a16:creationId xmlns:a16="http://schemas.microsoft.com/office/drawing/2014/main" id="{4AF40B7C-2569-476B-AC51-BD76AB0ECB42}"/>
                </a:ext>
              </a:extLst>
            </p:cNvPr>
            <p:cNvSpPr/>
            <p:nvPr/>
          </p:nvSpPr>
          <p:spPr>
            <a:xfrm>
              <a:off x="8028130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People / Org.</a:t>
              </a:r>
            </a:p>
          </p:txBody>
        </p:sp>
        <p:sp>
          <p:nvSpPr>
            <p:cNvPr id="27" name="Google Shape;390;p6">
              <a:extLst>
                <a:ext uri="{FF2B5EF4-FFF2-40B4-BE49-F238E27FC236}">
                  <a16:creationId xmlns:a16="http://schemas.microsoft.com/office/drawing/2014/main" id="{5921D740-263C-431C-BBFF-45BA602C43AE}"/>
                </a:ext>
              </a:extLst>
            </p:cNvPr>
            <p:cNvSpPr/>
            <p:nvPr/>
          </p:nvSpPr>
          <p:spPr>
            <a:xfrm>
              <a:off x="979034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Technology</a:t>
              </a:r>
            </a:p>
          </p:txBody>
        </p:sp>
        <p:sp>
          <p:nvSpPr>
            <p:cNvPr id="43" name="Google Shape;390;p6">
              <a:extLst>
                <a:ext uri="{FF2B5EF4-FFF2-40B4-BE49-F238E27FC236}">
                  <a16:creationId xmlns:a16="http://schemas.microsoft.com/office/drawing/2014/main" id="{C1C3A8C7-36D0-4B56-849E-1D87F6F64CE9}"/>
                </a:ext>
              </a:extLst>
            </p:cNvPr>
            <p:cNvSpPr/>
            <p:nvPr/>
          </p:nvSpPr>
          <p:spPr>
            <a:xfrm>
              <a:off x="979266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Unique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12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C074-1643-364D-8D88-5FCEB238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27C38-E441-9670-DE64-D2231892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CY2022</a:t>
            </a:r>
            <a:r>
              <a:rPr lang="en-US" dirty="0"/>
              <a:t> Roadmap Updates</a:t>
            </a:r>
          </a:p>
          <a:p>
            <a:r>
              <a:rPr lang="en-US" dirty="0" err="1"/>
              <a:t>CY2022</a:t>
            </a:r>
            <a:r>
              <a:rPr lang="en-US" dirty="0"/>
              <a:t> </a:t>
            </a:r>
            <a:r>
              <a:rPr lang="en-US" dirty="0" err="1"/>
              <a:t>Q4</a:t>
            </a:r>
            <a:r>
              <a:rPr lang="en-US" dirty="0"/>
              <a:t> Public Platform Releases</a:t>
            </a:r>
          </a:p>
          <a:p>
            <a:r>
              <a:rPr lang="en-US" dirty="0"/>
              <a:t>Recidivism Progress</a:t>
            </a:r>
          </a:p>
          <a:p>
            <a:r>
              <a:rPr lang="en-US" dirty="0" err="1"/>
              <a:t>CY2023</a:t>
            </a:r>
            <a:r>
              <a:rPr lang="en-US" dirty="0"/>
              <a:t> </a:t>
            </a:r>
            <a:r>
              <a:rPr lang="en-US" dirty="0" err="1"/>
              <a:t>Q1</a:t>
            </a:r>
            <a:r>
              <a:rPr lang="en-US" dirty="0"/>
              <a:t> and </a:t>
            </a:r>
            <a:r>
              <a:rPr lang="en-US" dirty="0" err="1"/>
              <a:t>Q2</a:t>
            </a:r>
            <a:r>
              <a:rPr lang="en-US" dirty="0"/>
              <a:t> High-Level Goals and Deliverables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47338-6A98-8137-66F2-5B6794E0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90F0D-19B4-C857-E206-98573D17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4908C-B024-63B4-112A-59AA98ED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2864-0F37-633B-F7BA-F8673E39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CY2022</a:t>
            </a:r>
            <a:r>
              <a:rPr lang="en-US"/>
              <a:t> Roadmap Updates: </a:t>
            </a:r>
            <a:r>
              <a:rPr lang="en-US" err="1"/>
              <a:t>Q3</a:t>
            </a:r>
            <a:r>
              <a:rPr lang="en-US"/>
              <a:t>/</a:t>
            </a:r>
            <a:r>
              <a:rPr lang="en-US" err="1"/>
              <a:t>Q4</a:t>
            </a:r>
            <a:r>
              <a:rPr lang="en-US"/>
              <a:t>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C844-021F-2E03-191D-B16880B0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8EE3-9AB0-F422-5759-BD06F8CB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023C-E508-66F5-CBD9-8C90AD9B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CB83C7-4BC9-43C1-F13C-EAF6DF317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02674"/>
              </p:ext>
            </p:extLst>
          </p:nvPr>
        </p:nvGraphicFramePr>
        <p:xfrm>
          <a:off x="-7134" y="769742"/>
          <a:ext cx="12195959" cy="61467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7546">
                  <a:extLst>
                    <a:ext uri="{9D8B030D-6E8A-4147-A177-3AD203B41FA5}">
                      <a16:colId xmlns:a16="http://schemas.microsoft.com/office/drawing/2014/main" val="2036950118"/>
                    </a:ext>
                  </a:extLst>
                </a:gridCol>
                <a:gridCol w="1864140">
                  <a:extLst>
                    <a:ext uri="{9D8B030D-6E8A-4147-A177-3AD203B41FA5}">
                      <a16:colId xmlns:a16="http://schemas.microsoft.com/office/drawing/2014/main" val="745155417"/>
                    </a:ext>
                  </a:extLst>
                </a:gridCol>
                <a:gridCol w="1860855">
                  <a:extLst>
                    <a:ext uri="{9D8B030D-6E8A-4147-A177-3AD203B41FA5}">
                      <a16:colId xmlns:a16="http://schemas.microsoft.com/office/drawing/2014/main" val="1053546903"/>
                    </a:ext>
                  </a:extLst>
                </a:gridCol>
                <a:gridCol w="2072535">
                  <a:extLst>
                    <a:ext uri="{9D8B030D-6E8A-4147-A177-3AD203B41FA5}">
                      <a16:colId xmlns:a16="http://schemas.microsoft.com/office/drawing/2014/main" val="2403596758"/>
                    </a:ext>
                  </a:extLst>
                </a:gridCol>
                <a:gridCol w="1817827">
                  <a:extLst>
                    <a:ext uri="{9D8B030D-6E8A-4147-A177-3AD203B41FA5}">
                      <a16:colId xmlns:a16="http://schemas.microsoft.com/office/drawing/2014/main" val="2520459260"/>
                    </a:ext>
                  </a:extLst>
                </a:gridCol>
                <a:gridCol w="1856568">
                  <a:extLst>
                    <a:ext uri="{9D8B030D-6E8A-4147-A177-3AD203B41FA5}">
                      <a16:colId xmlns:a16="http://schemas.microsoft.com/office/drawing/2014/main" val="2044222686"/>
                    </a:ext>
                  </a:extLst>
                </a:gridCol>
                <a:gridCol w="1696488">
                  <a:extLst>
                    <a:ext uri="{9D8B030D-6E8A-4147-A177-3AD203B41FA5}">
                      <a16:colId xmlns:a16="http://schemas.microsoft.com/office/drawing/2014/main" val="1599907396"/>
                    </a:ext>
                  </a:extLst>
                </a:gridCol>
              </a:tblGrid>
              <a:tr h="473207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Trial Court &amp; Probation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Law Enforcement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Sheriffs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DOC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Platform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ill Sans MT"/>
                        </a:rPr>
                        <a:t>Governance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14945"/>
                  </a:ext>
                </a:extLst>
              </a:tr>
              <a:tr h="567848">
                <a:tc>
                  <a:txBody>
                    <a:bodyPr/>
                    <a:lstStyle/>
                    <a:p>
                      <a:r>
                        <a:rPr lang="en-US" sz="1200">
                          <a:latin typeface="Gill Sans MT"/>
                        </a:rPr>
                        <a:t>Lead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/>
                        </a:rPr>
                        <a:t>Trial Court – Joe Jackson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/>
                        </a:rPr>
                        <a:t>Probation – Michael Coelho*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EOPSS – Abir Sohel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MSP – Keith Paquette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LEA – Chief Michael Bradley*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EOPSS – Kevin Crowley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 panose="020B0502020104020203" pitchFamily="34" charset="0"/>
                        </a:rPr>
                        <a:t>Sheriff – Carrie Hill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DOC – Shawn Jenkins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EOPSS – Srini Paruchuri and Greg Organ</a:t>
                      </a:r>
                      <a:endParaRPr lang="en-US" sz="1000" b="0">
                        <a:highlight>
                          <a:srgbClr val="FFFF00"/>
                        </a:highlight>
                        <a:latin typeface="Gill Sans MT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>
                          <a:latin typeface="Gill Sans MT"/>
                        </a:rPr>
                        <a:t>EOPSS – Rishiraj Keshkamat*</a:t>
                      </a:r>
                    </a:p>
                  </a:txBody>
                  <a:tcPr anchor="ctr"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18740"/>
                  </a:ext>
                </a:extLst>
              </a:tr>
              <a:tr h="1356526">
                <a:tc>
                  <a:txBody>
                    <a:bodyPr/>
                    <a:lstStyle/>
                    <a:p>
                      <a:r>
                        <a:rPr lang="en-US" sz="1200" strike="noStrike">
                          <a:latin typeface="Gill Sans MT"/>
                        </a:rPr>
                        <a:t>Deliverables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Public Dashboard will provide monthly snapshot population and demographic data (from 1/1 annual snapshot currently shown)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Gill Sans MT"/>
                          <a:ea typeface="+mn-ea"/>
                          <a:cs typeface="+mn-cs"/>
                        </a:rPr>
                        <a:t>Additional public dashboard for Admission and Release data for custodial agencies with drill down/analysis provided by event type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Gill Sans MT"/>
                          <a:ea typeface="+mn-ea"/>
                          <a:cs typeface="+mn-cs"/>
                        </a:rPr>
                        <a:t>Additional programmatic dashboard published to show programs being run by DOC and Sheriffs for inmates across Massachusetts</a:t>
                      </a:r>
                      <a:endParaRPr lang="en-US" sz="1000">
                        <a:highlight>
                          <a:srgbClr val="00FF00"/>
                        </a:highlight>
                        <a:latin typeface="Gill Sans MT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Automated, weekly data loads to CJ360 from MSP, DOC, Sheriffs and Courts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SID Reporting and Matching algorithm initiated for the purpose of increased identity matching records and data where no SID or fingerprint records exist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Data Quality Dashboard with reporting on operational and data stats along with auditing and error identification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Recidivism rules developed and data set collected to allow platform recidivism reporting in 2023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>
                          <a:highlight>
                            <a:srgbClr val="00FFFF"/>
                          </a:highlight>
                          <a:latin typeface="Gill Sans MT"/>
                        </a:rPr>
                        <a:t>Metrics and reporting established for agency compliance and increased use of SID through the booking process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7918"/>
                  </a:ext>
                </a:extLst>
              </a:tr>
              <a:tr h="2776147">
                <a:tc>
                  <a:txBody>
                    <a:bodyPr/>
                    <a:lstStyle/>
                    <a:p>
                      <a:r>
                        <a:rPr lang="en-US" sz="1000" strike="noStrike">
                          <a:latin typeface="Gill Sans MT"/>
                        </a:rPr>
                        <a:t>Critical Tasks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Electronically submit required recidivism data set (e.g. charges and dispositions) to CJ360 platform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Describe and explain EACC use constraints and recommend process and technical improvements (</a:t>
                      </a:r>
                      <a:r>
                        <a:rPr lang="en-US" sz="1000" strike="sngStrike" dirty="0">
                          <a:highlight>
                            <a:srgbClr val="00FFFF"/>
                          </a:highlight>
                          <a:latin typeface="Gill Sans MT"/>
                        </a:rPr>
                        <a:t>Nov. 1, 2022 </a:t>
                      </a: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Dec. 31, 2022)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Prepare MassCourts to accept SID electronically from </a:t>
                      </a:r>
                      <a:r>
                        <a:rPr lang="en-US" sz="1000" dirty="0" err="1">
                          <a:highlight>
                            <a:srgbClr val="00FFFF"/>
                          </a:highlight>
                          <a:latin typeface="Gill Sans MT"/>
                        </a:rPr>
                        <a:t>OneIII</a:t>
                      </a:r>
                      <a:endParaRPr lang="en-US" sz="1000" dirty="0">
                        <a:highlight>
                          <a:srgbClr val="00FFFF"/>
                        </a:highlight>
                        <a:latin typeface="Gill Sans MT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Include CJ360 as part of court initiatives and investments for 2023/2024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Begin upgrade of RMS to capture 501 </a:t>
                      </a:r>
                      <a:r>
                        <a:rPr lang="en-US" sz="1000" dirty="0" err="1">
                          <a:highlight>
                            <a:srgbClr val="00FFFF"/>
                          </a:highlight>
                          <a:latin typeface="Gill Sans MT"/>
                        </a:rPr>
                        <a:t>CMR</a:t>
                      </a: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 Data elements (to be completed by Feb 28, 2023)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Needs assessment complete of Live Scan, RMS and EACC interface capabilities (Nov. 7,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Standardize Booking procedures to include Fingerprint arrests (SOP to be released early October)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Identify data and policy/operations SME teams in each Office for both program and admission/release data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Submit program, admissions and release data to CJ360 platform (Oct 1,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Prepare to have OMS accept SID electronically from </a:t>
                      </a:r>
                      <a:r>
                        <a:rPr lang="en-US" sz="1000" dirty="0" err="1">
                          <a:highlight>
                            <a:srgbClr val="00FF00"/>
                          </a:highlight>
                          <a:latin typeface="Gill Sans MT"/>
                        </a:rPr>
                        <a:t>OneIII</a:t>
                      </a: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 (Nov. 15,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Implement standardized booking process per published SOP and monitor, refine, measure and report (</a:t>
                      </a:r>
                      <a:r>
                        <a:rPr lang="en-US" sz="1000" strike="sngStrike" dirty="0">
                          <a:highlight>
                            <a:srgbClr val="00FFFF"/>
                          </a:highlight>
                          <a:latin typeface="Gill Sans MT"/>
                        </a:rPr>
                        <a:t>Nov. 1, 2022 </a:t>
                      </a: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Dec. 31,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Establish and review metrics on </a:t>
                      </a:r>
                      <a:r>
                        <a:rPr lang="en-US" sz="1000" dirty="0" err="1">
                          <a:highlight>
                            <a:srgbClr val="00FFFF"/>
                          </a:highlight>
                          <a:latin typeface="Gill Sans MT"/>
                        </a:rPr>
                        <a:t>CMR</a:t>
                      </a: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 compliance (</a:t>
                      </a:r>
                      <a:r>
                        <a:rPr lang="en-US" sz="1000" strike="sngStrike" dirty="0">
                          <a:highlight>
                            <a:srgbClr val="00FFFF"/>
                          </a:highlight>
                          <a:latin typeface="Gill Sans MT"/>
                        </a:rPr>
                        <a:t>Nov. 1, 2022 </a:t>
                      </a: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Dec. 31, 2022)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Submit program, admissions and release data to CJ360 platform (Oct 1,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Prepare IMS to accept SID electronically from </a:t>
                      </a:r>
                      <a:r>
                        <a:rPr lang="en-US" sz="1000" err="1">
                          <a:highlight>
                            <a:srgbClr val="00FF00"/>
                          </a:highlight>
                          <a:latin typeface="Gill Sans MT"/>
                        </a:rPr>
                        <a:t>OneIII</a:t>
                      </a: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(Nov. 30,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Implement standardized booking process per published SOP and monitor, refine, measure and report (Nov. 30,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Establish and review metrics to report on </a:t>
                      </a:r>
                      <a:r>
                        <a:rPr lang="en-US" sz="1000" err="1">
                          <a:highlight>
                            <a:srgbClr val="00FF00"/>
                          </a:highlight>
                          <a:latin typeface="Gill Sans MT"/>
                        </a:rPr>
                        <a:t>CMR</a:t>
                      </a: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 compliance (Nov. 30, 2022)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Collect, process and publish custodial and demographic population data with Monthly Snapshots (from current annual snapshot) (Nov. 2022)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Collect, process and refine Platform Data (Nov. 2022)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Collect, process and publish custodial Admissions and Release Data (</a:t>
                      </a:r>
                      <a:r>
                        <a:rPr lang="en-US" sz="1000" strike="sngStrike" dirty="0">
                          <a:highlight>
                            <a:srgbClr val="00FFFF"/>
                          </a:highlight>
                          <a:latin typeface="Gill Sans MT"/>
                        </a:rPr>
                        <a:t>Nov 2022 </a:t>
                      </a:r>
                      <a:r>
                        <a:rPr lang="en-US" sz="1000" dirty="0">
                          <a:highlight>
                            <a:srgbClr val="00FFFF"/>
                          </a:highlight>
                          <a:latin typeface="Gill Sans MT"/>
                        </a:rPr>
                        <a:t>Dec. 2022)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highlight>
                            <a:srgbClr val="00FF00"/>
                          </a:highlight>
                          <a:latin typeface="Gill Sans MT"/>
                        </a:rPr>
                        <a:t>Initiate SID Reporting and Matching algorithm for Internal Dashboard (Nov. 2022)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Establish Charter for Data Governance Council (Oct. 10,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Communicate expectations and name Data Champions/Stewards (Oct. 24, 2022)</a:t>
                      </a:r>
                    </a:p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>
                          <a:highlight>
                            <a:srgbClr val="00FF00"/>
                          </a:highlight>
                          <a:latin typeface="Gill Sans MT"/>
                        </a:rPr>
                        <a:t>DGC Kick-Off (Nov. 14, 2022)</a:t>
                      </a: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26645"/>
                  </a:ext>
                </a:extLst>
              </a:tr>
              <a:tr h="914530">
                <a:tc>
                  <a:txBody>
                    <a:bodyPr/>
                    <a:lstStyle/>
                    <a:p>
                      <a:r>
                        <a:rPr lang="en-US" sz="1000" strike="noStrike">
                          <a:latin typeface="Gill Sans MT"/>
                        </a:rPr>
                        <a:t>Dependencies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17475" marR="0" lvl="0" indent="-117475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[Nov. 1, 2022] Trial Courts: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Provide input and recommendations for EACC improvement and report on monthly usage and support increased education on use of EACC</a:t>
                      </a:r>
                    </a:p>
                    <a:p>
                      <a:pPr marL="117475" indent="-117475" algn="l" defTabSz="1218987" rtl="0" eaLnBrk="1" latinLnBrk="0" hangingPunct="1"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[Nov. 1, 2022] Sheriffs and DOC: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Data standardization of the admissions and release data may be a challenge due to the various methods of capturing this data at each of the sheriffs and DOC</a:t>
                      </a:r>
                    </a:p>
                    <a:p>
                      <a:pPr marL="117475" indent="-117475" algn="l" rtl="0" eaLnBrk="1" latinLnBrk="0" hangingPunct="1"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[Nov. 7, 2022] Law Enforcement: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Assessment of required t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echnology investments that may be required to enable increased EACC use and RMS upgrades for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CMR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compliance </a:t>
                      </a:r>
                    </a:p>
                    <a:p>
                      <a:pPr marL="117475" indent="-117475" algn="l" rtl="0" eaLnBrk="1" latinLnBrk="0" hangingPunct="1"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[Nov. 31, 2022] </a:t>
                      </a:r>
                      <a:r>
                        <a:rPr lang="en-US" sz="1000" b="1" kern="1200" dirty="0" err="1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EOPSS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Gill Sans MT"/>
                          <a:ea typeface="+mn-ea"/>
                          <a:cs typeface="+mn-cs"/>
                        </a:rPr>
                        <a:t> Further technology investment identified and requested for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OneIII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, ABIS (AFIS replacement project), IMS, CJIS broker, 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Platform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, Parole (Spirit application), and EACC web modernization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000">
                        <a:latin typeface="Gill Sans MT" panose="020B05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6809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23F14-29F7-527B-5CC1-8413A2873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35" y="6613730"/>
            <a:ext cx="4075955" cy="277805"/>
          </a:xfrm>
        </p:spPr>
        <p:txBody>
          <a:bodyPr anchor="ctr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Gill Sans MT" panose="020B0502020104020203" pitchFamily="34" charset="0"/>
              </a:rPr>
              <a:t>Complete</a:t>
            </a:r>
            <a:r>
              <a:rPr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	</a:t>
            </a:r>
            <a:r>
              <a:rPr lang="en-US" kern="0">
                <a:solidFill>
                  <a:prstClr val="black"/>
                </a:solidFill>
                <a:highlight>
                  <a:srgbClr val="00FFFF"/>
                </a:highlight>
              </a:rPr>
              <a:t>In Progress</a:t>
            </a:r>
            <a:endParaRPr lang="en-US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69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667B-491E-410C-997D-C531610F9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</a:rPr>
              <a:t>Phase 2 Overall Deliverable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D87A-E93C-4295-AADB-286C6118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F4B4-4983-434E-8F3C-0BF03E04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69347-9C4E-420D-B4FC-A94FEE3A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9AA436-A2A7-48C9-87F7-0B26D3CD7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63127"/>
              </p:ext>
            </p:extLst>
          </p:nvPr>
        </p:nvGraphicFramePr>
        <p:xfrm>
          <a:off x="457199" y="1122950"/>
          <a:ext cx="11274425" cy="527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06">
                  <a:extLst>
                    <a:ext uri="{9D8B030D-6E8A-4147-A177-3AD203B41FA5}">
                      <a16:colId xmlns:a16="http://schemas.microsoft.com/office/drawing/2014/main" val="1244022415"/>
                    </a:ext>
                  </a:extLst>
                </a:gridCol>
                <a:gridCol w="3758141">
                  <a:extLst>
                    <a:ext uri="{9D8B030D-6E8A-4147-A177-3AD203B41FA5}">
                      <a16:colId xmlns:a16="http://schemas.microsoft.com/office/drawing/2014/main" val="2877087345"/>
                    </a:ext>
                  </a:extLst>
                </a:gridCol>
              </a:tblGrid>
              <a:tr h="47168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Gill Sans MT"/>
                        </a:rPr>
                        <a:t>Deliverable</a:t>
                      </a:r>
                      <a:endParaRPr lang="en-US" sz="1200" dirty="0"/>
                    </a:p>
                  </a:txBody>
                  <a:tcPr marB="9144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Expected Completion Date</a:t>
                      </a:r>
                    </a:p>
                  </a:txBody>
                  <a:tcPr marB="9144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Status (Red/Yellow/Green)</a:t>
                      </a:r>
                    </a:p>
                  </a:txBody>
                  <a:tcPr marB="91440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077">
                <a:tc>
                  <a:txBody>
                    <a:bodyPr/>
                    <a:lstStyle/>
                    <a:p>
                      <a:pPr marL="115888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Public Dashboard will provide monthly snapshot population and demographic data (from 1/1 annual snapshot currently shown)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11/23/2022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T="1828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077">
                <a:tc>
                  <a:txBody>
                    <a:bodyPr/>
                    <a:lstStyle/>
                    <a:p>
                      <a:pPr marL="115888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Additional public dashboard for Admission and Release data for custodial agencies with drill down/analysis provided by event type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12/23/2022 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Working through review/approvals with agency data owners prior to publishing on public site.</a:t>
                      </a:r>
                    </a:p>
                  </a:txBody>
                  <a:tcPr marT="18288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08548"/>
                  </a:ext>
                </a:extLst>
              </a:tr>
              <a:tr h="641077">
                <a:tc>
                  <a:txBody>
                    <a:bodyPr/>
                    <a:lstStyle/>
                    <a:p>
                      <a:pPr marL="115888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Additional programmatic dashboard published to show programs being run by DOC and Sheriffs for inmates across MA (internal users – CJIS access certified)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11/18/2022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T="1828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32602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115888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Automated, weekly data loads to CJ360</a:t>
                      </a:r>
                      <a:r>
                        <a:rPr lang="en-US" altLang="ko-KR" sz="1100" kern="120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(non-public) 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from MSP, DOC, Sheriffs and Courts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11/18/2022 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 </a:t>
                      </a:r>
                    </a:p>
                  </a:txBody>
                  <a:tcPr marT="1828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32899"/>
                  </a:ext>
                </a:extLst>
              </a:tr>
              <a:tr h="682666">
                <a:tc>
                  <a:txBody>
                    <a:bodyPr/>
                    <a:lstStyle/>
                    <a:p>
                      <a:pPr marL="115888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SID Reporting and Matching algorithm initiated for purpose of increased identity matching records and data where no SID or fingerprint records exist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11/18/2022 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T="1828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60532"/>
                  </a:ext>
                </a:extLst>
              </a:tr>
              <a:tr h="544604">
                <a:tc>
                  <a:txBody>
                    <a:bodyPr/>
                    <a:lstStyle/>
                    <a:p>
                      <a:pPr marL="115888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Data Quality Dashboard with reporting on operational and data stats along with auditing and error identification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11/18/2022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T="1828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108814"/>
                  </a:ext>
                </a:extLst>
              </a:tr>
              <a:tr h="505703">
                <a:tc>
                  <a:txBody>
                    <a:bodyPr/>
                    <a:lstStyle/>
                    <a:p>
                      <a:pPr marL="115888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Recidivism rules developed and data set collected to allow platform recidivism reporting in 2023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11/30/2022 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T="1828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32188"/>
                  </a:ext>
                </a:extLst>
              </a:tr>
              <a:tr h="602534">
                <a:tc>
                  <a:txBody>
                    <a:bodyPr/>
                    <a:lstStyle/>
                    <a:p>
                      <a:pPr marL="115888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Metrics and reporting established for agency compliance and increased use of SID through the booking process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12/31/2022 </a:t>
                      </a: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1" indent="-1714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Activities identified on Sheriff’s Plans; Data Governance will drive this; DOC reported initial metrics</a:t>
                      </a:r>
                    </a:p>
                  </a:txBody>
                  <a:tcPr marT="18288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192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951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5A01-3F56-AAA1-5443-1EF0AF49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CY2022</a:t>
            </a:r>
            <a:r>
              <a:rPr lang="en-US"/>
              <a:t> </a:t>
            </a:r>
            <a:r>
              <a:rPr lang="en-US" err="1"/>
              <a:t>Q4</a:t>
            </a:r>
            <a:r>
              <a:rPr lang="en-US"/>
              <a:t> Public Platform Releases: Monthly Snapshot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02FDB-CA35-C963-221D-B47CF714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5483" y="1943815"/>
            <a:ext cx="3200400" cy="1170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err="1"/>
              <a:t>EOPSS</a:t>
            </a:r>
            <a:r>
              <a:rPr lang="en-US" sz="1400"/>
              <a:t> and </a:t>
            </a:r>
            <a:r>
              <a:rPr lang="en-US" sz="1400" err="1"/>
              <a:t>SpringML</a:t>
            </a:r>
            <a:r>
              <a:rPr lang="en-US" sz="1400"/>
              <a:t> collaborated to aggregate more granular data from DOC and sheriffs’ agencies to provide  monthly snapshots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B9537-5BBB-F59F-D102-1711D107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6215D-9CD8-57A6-5412-A4F11BE3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0690D-AE99-7872-086B-132679BF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32A130-C925-1DD9-C7F2-0225C696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27" y="3343481"/>
            <a:ext cx="5451161" cy="319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02340-BAFA-AADA-4C33-623FC14FB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55"/>
          <a:stretch/>
        </p:blipFill>
        <p:spPr>
          <a:xfrm>
            <a:off x="705433" y="3343481"/>
            <a:ext cx="5388979" cy="27496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6A76D27-0E4A-DF82-AD66-FE7DB3266457}"/>
              </a:ext>
            </a:extLst>
          </p:cNvPr>
          <p:cNvSpPr/>
          <p:nvPr/>
        </p:nvSpPr>
        <p:spPr>
          <a:xfrm>
            <a:off x="7152045" y="3963419"/>
            <a:ext cx="721567" cy="199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B41B0-BE3B-33DC-ABC2-A03D2BE062D4}"/>
              </a:ext>
            </a:extLst>
          </p:cNvPr>
          <p:cNvSpPr txBox="1"/>
          <p:nvPr/>
        </p:nvSpPr>
        <p:spPr>
          <a:xfrm>
            <a:off x="903514" y="1943815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Gill Sans MT" panose="020B0502020104020203" pitchFamily="34" charset="0"/>
              </a:rPr>
              <a:t>Public Platform initially provided annual snapshots only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BF75E-4764-D1DD-1B5E-264FFA61BD87}"/>
              </a:ext>
            </a:extLst>
          </p:cNvPr>
          <p:cNvSpPr txBox="1"/>
          <p:nvPr/>
        </p:nvSpPr>
        <p:spPr>
          <a:xfrm>
            <a:off x="4605086" y="1943815"/>
            <a:ext cx="320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Gill Sans MT" panose="020B0502020104020203" pitchFamily="34" charset="0"/>
              </a:rPr>
              <a:t>Users were unable to identify trends within a certain year and draw conclusions</a:t>
            </a:r>
          </a:p>
        </p:txBody>
      </p:sp>
      <p:pic>
        <p:nvPicPr>
          <p:cNvPr id="16" name="Graphic 44">
            <a:extLst>
              <a:ext uri="{FF2B5EF4-FFF2-40B4-BE49-F238E27FC236}">
                <a16:creationId xmlns:a16="http://schemas.microsoft.com/office/drawing/2014/main" id="{56D0A531-80FF-4691-BD7D-C15D4921D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9137" y="1226297"/>
            <a:ext cx="685800" cy="409575"/>
          </a:xfrm>
          <a:prstGeom prst="rect">
            <a:avLst/>
          </a:prstGeom>
        </p:spPr>
      </p:pic>
      <p:pic>
        <p:nvPicPr>
          <p:cNvPr id="17" name="Graphic 45">
            <a:extLst>
              <a:ext uri="{FF2B5EF4-FFF2-40B4-BE49-F238E27FC236}">
                <a16:creationId xmlns:a16="http://schemas.microsoft.com/office/drawing/2014/main" id="{85DC650F-3E2D-4E8E-861E-0D5B156A9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2783" y="1226297"/>
            <a:ext cx="685800" cy="409575"/>
          </a:xfrm>
          <a:prstGeom prst="rect">
            <a:avLst/>
          </a:prstGeom>
        </p:spPr>
      </p:pic>
      <p:sp>
        <p:nvSpPr>
          <p:cNvPr id="24" name="Graphic 124">
            <a:extLst>
              <a:ext uri="{FF2B5EF4-FFF2-40B4-BE49-F238E27FC236}">
                <a16:creationId xmlns:a16="http://schemas.microsoft.com/office/drawing/2014/main" id="{33CECFF3-AE79-4842-A091-BAB7D6514C73}"/>
              </a:ext>
            </a:extLst>
          </p:cNvPr>
          <p:cNvSpPr>
            <a:spLocks noChangeAspect="1"/>
          </p:cNvSpPr>
          <p:nvPr/>
        </p:nvSpPr>
        <p:spPr bwMode="gray">
          <a:xfrm>
            <a:off x="5875337" y="1202484"/>
            <a:ext cx="438150" cy="457200"/>
          </a:xfrm>
          <a:custGeom>
            <a:avLst/>
            <a:gdLst>
              <a:gd name="connsiteX0" fmla="*/ 366760 w 438150"/>
              <a:gd name="connsiteY0" fmla="*/ 227562 h 457200"/>
              <a:gd name="connsiteX1" fmla="*/ 264576 w 438150"/>
              <a:gd name="connsiteY1" fmla="*/ 114300 h 457200"/>
              <a:gd name="connsiteX2" fmla="*/ 181451 w 438150"/>
              <a:gd name="connsiteY2" fmla="*/ 114300 h 457200"/>
              <a:gd name="connsiteX3" fmla="*/ 79277 w 438150"/>
              <a:gd name="connsiteY3" fmla="*/ 227562 h 457200"/>
              <a:gd name="connsiteX4" fmla="*/ 79277 w 438150"/>
              <a:gd name="connsiteY4" fmla="*/ 335966 h 457200"/>
              <a:gd name="connsiteX5" fmla="*/ 51568 w 438150"/>
              <a:gd name="connsiteY5" fmla="*/ 335966 h 457200"/>
              <a:gd name="connsiteX6" fmla="*/ 51568 w 438150"/>
              <a:gd name="connsiteY6" fmla="*/ 457200 h 457200"/>
              <a:gd name="connsiteX7" fmla="*/ 394468 w 438150"/>
              <a:gd name="connsiteY7" fmla="*/ 457200 h 457200"/>
              <a:gd name="connsiteX8" fmla="*/ 394468 w 438150"/>
              <a:gd name="connsiteY8" fmla="*/ 335966 h 457200"/>
              <a:gd name="connsiteX9" fmla="*/ 366760 w 438150"/>
              <a:gd name="connsiteY9" fmla="*/ 335966 h 457200"/>
              <a:gd name="connsiteX10" fmla="*/ 366760 w 438150"/>
              <a:gd name="connsiteY10" fmla="*/ 227562 h 457200"/>
              <a:gd name="connsiteX11" fmla="*/ 117377 w 438150"/>
              <a:gd name="connsiteY11" fmla="*/ 227562 h 457200"/>
              <a:gd name="connsiteX12" fmla="*/ 181451 w 438150"/>
              <a:gd name="connsiteY12" fmla="*/ 152400 h 457200"/>
              <a:gd name="connsiteX13" fmla="*/ 264576 w 438150"/>
              <a:gd name="connsiteY13" fmla="*/ 152400 h 457200"/>
              <a:gd name="connsiteX14" fmla="*/ 328660 w 438150"/>
              <a:gd name="connsiteY14" fmla="*/ 227562 h 457200"/>
              <a:gd name="connsiteX15" fmla="*/ 328660 w 438150"/>
              <a:gd name="connsiteY15" fmla="*/ 335966 h 457200"/>
              <a:gd name="connsiteX16" fmla="*/ 280168 w 438150"/>
              <a:gd name="connsiteY16" fmla="*/ 335966 h 457200"/>
              <a:gd name="connsiteX17" fmla="*/ 280168 w 438150"/>
              <a:gd name="connsiteY17" fmla="*/ 295275 h 457200"/>
              <a:gd name="connsiteX18" fmla="*/ 223018 w 438150"/>
              <a:gd name="connsiteY18" fmla="*/ 238125 h 457200"/>
              <a:gd name="connsiteX19" fmla="*/ 165868 w 438150"/>
              <a:gd name="connsiteY19" fmla="*/ 295275 h 457200"/>
              <a:gd name="connsiteX20" fmla="*/ 165868 w 438150"/>
              <a:gd name="connsiteY20" fmla="*/ 335966 h 457200"/>
              <a:gd name="connsiteX21" fmla="*/ 117377 w 438150"/>
              <a:gd name="connsiteY21" fmla="*/ 335966 h 457200"/>
              <a:gd name="connsiteX22" fmla="*/ 117377 w 438150"/>
              <a:gd name="connsiteY22" fmla="*/ 227562 h 457200"/>
              <a:gd name="connsiteX23" fmla="*/ 242068 w 438150"/>
              <a:gd name="connsiteY23" fmla="*/ 335966 h 457200"/>
              <a:gd name="connsiteX24" fmla="*/ 203968 w 438150"/>
              <a:gd name="connsiteY24" fmla="*/ 335966 h 457200"/>
              <a:gd name="connsiteX25" fmla="*/ 203968 w 438150"/>
              <a:gd name="connsiteY25" fmla="*/ 295275 h 457200"/>
              <a:gd name="connsiteX26" fmla="*/ 223018 w 438150"/>
              <a:gd name="connsiteY26" fmla="*/ 276225 h 457200"/>
              <a:gd name="connsiteX27" fmla="*/ 242068 w 438150"/>
              <a:gd name="connsiteY27" fmla="*/ 295275 h 457200"/>
              <a:gd name="connsiteX28" fmla="*/ 242068 w 438150"/>
              <a:gd name="connsiteY28" fmla="*/ 335966 h 457200"/>
              <a:gd name="connsiteX29" fmla="*/ 356368 w 438150"/>
              <a:gd name="connsiteY29" fmla="*/ 419100 h 457200"/>
              <a:gd name="connsiteX30" fmla="*/ 89668 w 438150"/>
              <a:gd name="connsiteY30" fmla="*/ 419100 h 457200"/>
              <a:gd name="connsiteX31" fmla="*/ 89668 w 438150"/>
              <a:gd name="connsiteY31" fmla="*/ 374066 h 457200"/>
              <a:gd name="connsiteX32" fmla="*/ 356368 w 438150"/>
              <a:gd name="connsiteY32" fmla="*/ 374066 h 457200"/>
              <a:gd name="connsiteX33" fmla="*/ 356368 w 438150"/>
              <a:gd name="connsiteY33" fmla="*/ 419100 h 457200"/>
              <a:gd name="connsiteX34" fmla="*/ 242068 w 438150"/>
              <a:gd name="connsiteY34" fmla="*/ 76200 h 457200"/>
              <a:gd name="connsiteX35" fmla="*/ 203968 w 438150"/>
              <a:gd name="connsiteY35" fmla="*/ 76200 h 457200"/>
              <a:gd name="connsiteX36" fmla="*/ 203968 w 438150"/>
              <a:gd name="connsiteY36" fmla="*/ 0 h 457200"/>
              <a:gd name="connsiteX37" fmla="*/ 242068 w 438150"/>
              <a:gd name="connsiteY37" fmla="*/ 0 h 457200"/>
              <a:gd name="connsiteX38" fmla="*/ 242068 w 438150"/>
              <a:gd name="connsiteY38" fmla="*/ 76200 h 457200"/>
              <a:gd name="connsiteX39" fmla="*/ 57150 w 438150"/>
              <a:gd name="connsiteY39" fmla="*/ 127768 h 457200"/>
              <a:gd name="connsiteX40" fmla="*/ 0 w 438150"/>
              <a:gd name="connsiteY40" fmla="*/ 70618 h 457200"/>
              <a:gd name="connsiteX41" fmla="*/ 26937 w 438150"/>
              <a:gd name="connsiteY41" fmla="*/ 43682 h 457200"/>
              <a:gd name="connsiteX42" fmla="*/ 84087 w 438150"/>
              <a:gd name="connsiteY42" fmla="*/ 100832 h 457200"/>
              <a:gd name="connsiteX43" fmla="*/ 57150 w 438150"/>
              <a:gd name="connsiteY43" fmla="*/ 127768 h 457200"/>
              <a:gd name="connsiteX44" fmla="*/ 388887 w 438150"/>
              <a:gd name="connsiteY44" fmla="*/ 127768 h 457200"/>
              <a:gd name="connsiteX45" fmla="*/ 361950 w 438150"/>
              <a:gd name="connsiteY45" fmla="*/ 100832 h 457200"/>
              <a:gd name="connsiteX46" fmla="*/ 419100 w 438150"/>
              <a:gd name="connsiteY46" fmla="*/ 43682 h 457200"/>
              <a:gd name="connsiteX47" fmla="*/ 446037 w 438150"/>
              <a:gd name="connsiteY47" fmla="*/ 70618 h 457200"/>
              <a:gd name="connsiteX48" fmla="*/ 388887 w 438150"/>
              <a:gd name="connsiteY48" fmla="*/ 127768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8150" h="457200">
                <a:moveTo>
                  <a:pt x="366760" y="227562"/>
                </a:moveTo>
                <a:cubicBezTo>
                  <a:pt x="366760" y="165106"/>
                  <a:pt x="320916" y="114300"/>
                  <a:pt x="264576" y="114300"/>
                </a:cubicBezTo>
                <a:lnTo>
                  <a:pt x="181451" y="114300"/>
                </a:lnTo>
                <a:cubicBezTo>
                  <a:pt x="125111" y="114300"/>
                  <a:pt x="79277" y="165106"/>
                  <a:pt x="79277" y="227562"/>
                </a:cubicBezTo>
                <a:lnTo>
                  <a:pt x="79277" y="335966"/>
                </a:lnTo>
                <a:lnTo>
                  <a:pt x="51568" y="335966"/>
                </a:lnTo>
                <a:lnTo>
                  <a:pt x="51568" y="457200"/>
                </a:lnTo>
                <a:lnTo>
                  <a:pt x="394468" y="457200"/>
                </a:lnTo>
                <a:lnTo>
                  <a:pt x="394468" y="335966"/>
                </a:lnTo>
                <a:lnTo>
                  <a:pt x="366760" y="335966"/>
                </a:lnTo>
                <a:lnTo>
                  <a:pt x="366760" y="227562"/>
                </a:lnTo>
                <a:close/>
                <a:moveTo>
                  <a:pt x="117377" y="227562"/>
                </a:moveTo>
                <a:cubicBezTo>
                  <a:pt x="117377" y="186119"/>
                  <a:pt x="146123" y="152400"/>
                  <a:pt x="181451" y="152400"/>
                </a:cubicBezTo>
                <a:lnTo>
                  <a:pt x="264576" y="152400"/>
                </a:lnTo>
                <a:cubicBezTo>
                  <a:pt x="299914" y="152400"/>
                  <a:pt x="328660" y="186119"/>
                  <a:pt x="328660" y="227562"/>
                </a:cubicBezTo>
                <a:lnTo>
                  <a:pt x="328660" y="335966"/>
                </a:lnTo>
                <a:lnTo>
                  <a:pt x="280168" y="335966"/>
                </a:lnTo>
                <a:lnTo>
                  <a:pt x="280168" y="295275"/>
                </a:lnTo>
                <a:cubicBezTo>
                  <a:pt x="280168" y="263757"/>
                  <a:pt x="254537" y="238125"/>
                  <a:pt x="223018" y="238125"/>
                </a:cubicBezTo>
                <a:cubicBezTo>
                  <a:pt x="191500" y="238125"/>
                  <a:pt x="165868" y="263757"/>
                  <a:pt x="165868" y="295275"/>
                </a:cubicBezTo>
                <a:lnTo>
                  <a:pt x="165868" y="335966"/>
                </a:lnTo>
                <a:lnTo>
                  <a:pt x="117377" y="335966"/>
                </a:lnTo>
                <a:lnTo>
                  <a:pt x="117377" y="227562"/>
                </a:lnTo>
                <a:close/>
                <a:moveTo>
                  <a:pt x="242068" y="335966"/>
                </a:moveTo>
                <a:lnTo>
                  <a:pt x="203968" y="335966"/>
                </a:lnTo>
                <a:lnTo>
                  <a:pt x="203968" y="295275"/>
                </a:lnTo>
                <a:cubicBezTo>
                  <a:pt x="203968" y="284769"/>
                  <a:pt x="212512" y="276225"/>
                  <a:pt x="223018" y="276225"/>
                </a:cubicBezTo>
                <a:cubicBezTo>
                  <a:pt x="233524" y="276225"/>
                  <a:pt x="242068" y="284769"/>
                  <a:pt x="242068" y="295275"/>
                </a:cubicBezTo>
                <a:lnTo>
                  <a:pt x="242068" y="335966"/>
                </a:lnTo>
                <a:close/>
                <a:moveTo>
                  <a:pt x="356368" y="419100"/>
                </a:moveTo>
                <a:lnTo>
                  <a:pt x="89668" y="419100"/>
                </a:lnTo>
                <a:lnTo>
                  <a:pt x="89668" y="374066"/>
                </a:lnTo>
                <a:lnTo>
                  <a:pt x="356368" y="374066"/>
                </a:lnTo>
                <a:lnTo>
                  <a:pt x="356368" y="419100"/>
                </a:lnTo>
                <a:close/>
                <a:moveTo>
                  <a:pt x="242068" y="76200"/>
                </a:moveTo>
                <a:lnTo>
                  <a:pt x="203968" y="76200"/>
                </a:lnTo>
                <a:lnTo>
                  <a:pt x="203968" y="0"/>
                </a:lnTo>
                <a:lnTo>
                  <a:pt x="242068" y="0"/>
                </a:lnTo>
                <a:lnTo>
                  <a:pt x="242068" y="76200"/>
                </a:lnTo>
                <a:close/>
                <a:moveTo>
                  <a:pt x="57150" y="127768"/>
                </a:moveTo>
                <a:lnTo>
                  <a:pt x="0" y="70618"/>
                </a:lnTo>
                <a:lnTo>
                  <a:pt x="26937" y="43682"/>
                </a:lnTo>
                <a:lnTo>
                  <a:pt x="84087" y="100832"/>
                </a:lnTo>
                <a:lnTo>
                  <a:pt x="57150" y="127768"/>
                </a:lnTo>
                <a:close/>
                <a:moveTo>
                  <a:pt x="388887" y="127768"/>
                </a:moveTo>
                <a:lnTo>
                  <a:pt x="361950" y="100832"/>
                </a:lnTo>
                <a:lnTo>
                  <a:pt x="419100" y="43682"/>
                </a:lnTo>
                <a:lnTo>
                  <a:pt x="446037" y="70618"/>
                </a:lnTo>
                <a:lnTo>
                  <a:pt x="388887" y="127768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1D9D20-11CA-F1FA-6C46-9E31D9A71253}"/>
              </a:ext>
            </a:extLst>
          </p:cNvPr>
          <p:cNvSpPr txBox="1"/>
          <p:nvPr/>
        </p:nvSpPr>
        <p:spPr>
          <a:xfrm>
            <a:off x="1890364" y="1603557"/>
            <a:ext cx="983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Gill Sans MT" panose="020B0502020104020203" pitchFamily="34" charset="0"/>
              </a:rPr>
              <a:t>Before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4098AC-9281-E545-F754-E94877DA6E77}"/>
              </a:ext>
            </a:extLst>
          </p:cNvPr>
          <p:cNvSpPr txBox="1"/>
          <p:nvPr/>
        </p:nvSpPr>
        <p:spPr>
          <a:xfrm>
            <a:off x="5408520" y="1603557"/>
            <a:ext cx="1371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Gill Sans MT" panose="020B0502020104020203" pitchFamily="34" charset="0"/>
              </a:rPr>
              <a:t>Challenge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0BDE4B-081A-3DFB-AA70-24B2F3745C90}"/>
              </a:ext>
            </a:extLst>
          </p:cNvPr>
          <p:cNvSpPr txBox="1"/>
          <p:nvPr/>
        </p:nvSpPr>
        <p:spPr>
          <a:xfrm>
            <a:off x="9474352" y="1603557"/>
            <a:ext cx="82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Gill Sans MT" panose="020B0502020104020203" pitchFamily="34" charset="0"/>
              </a:rPr>
              <a:t>After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1E882D0-4BFA-BD91-09A2-A98CD43D8810}"/>
              </a:ext>
            </a:extLst>
          </p:cNvPr>
          <p:cNvSpPr/>
          <p:nvPr/>
        </p:nvSpPr>
        <p:spPr>
          <a:xfrm rot="5400000">
            <a:off x="3519485" y="1845423"/>
            <a:ext cx="1424450" cy="35728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68BA950-407D-E3D0-0C42-2AF49374B3B6}"/>
              </a:ext>
            </a:extLst>
          </p:cNvPr>
          <p:cNvSpPr/>
          <p:nvPr/>
        </p:nvSpPr>
        <p:spPr>
          <a:xfrm rot="5400000">
            <a:off x="7297520" y="1845423"/>
            <a:ext cx="1424450" cy="35728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8FB01B-2E0A-B4C7-873C-345820D28D30}"/>
              </a:ext>
            </a:extLst>
          </p:cNvPr>
          <p:cNvSpPr txBox="1"/>
          <p:nvPr/>
        </p:nvSpPr>
        <p:spPr>
          <a:xfrm>
            <a:off x="4478172" y="2972265"/>
            <a:ext cx="323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dirty="0">
                <a:latin typeface="Gill Sans MT" panose="020B0502020104020203" pitchFamily="34" charset="0"/>
              </a:rPr>
              <a:t>Public Platform Screenshots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BCEC93-1DC2-5DE0-5CD2-A96E0950D42A}"/>
              </a:ext>
            </a:extLst>
          </p:cNvPr>
          <p:cNvSpPr/>
          <p:nvPr/>
        </p:nvSpPr>
        <p:spPr>
          <a:xfrm>
            <a:off x="1026722" y="5856208"/>
            <a:ext cx="5018088" cy="2118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41376-2E40-5519-6ABA-0D9E1BC0E39C}"/>
              </a:ext>
            </a:extLst>
          </p:cNvPr>
          <p:cNvSpPr txBox="1"/>
          <p:nvPr/>
        </p:nvSpPr>
        <p:spPr>
          <a:xfrm>
            <a:off x="639494" y="6179721"/>
            <a:ext cx="2085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0"/>
                <a:hlinkClick r:id="rId8"/>
              </a:rPr>
              <a:t>Link to Public Platform</a:t>
            </a:r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2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5A01-3F56-AAA1-5443-1EF0AF49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CY2022</a:t>
            </a:r>
            <a:r>
              <a:rPr lang="en-US"/>
              <a:t> </a:t>
            </a:r>
            <a:r>
              <a:rPr lang="en-US" err="1"/>
              <a:t>Q4</a:t>
            </a:r>
            <a:r>
              <a:rPr lang="en-US"/>
              <a:t> Public Platform Releases: Admissions and Release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B9537-5BBB-F59F-D102-1711D107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6215D-9CD8-57A6-5412-A4F11BE3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0690D-AE99-7872-086B-132679BF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52DF2-A26E-2F49-6C8A-33818351F1CD}"/>
              </a:ext>
            </a:extLst>
          </p:cNvPr>
          <p:cNvSpPr txBox="1"/>
          <p:nvPr/>
        </p:nvSpPr>
        <p:spPr>
          <a:xfrm>
            <a:off x="268183" y="1809329"/>
            <a:ext cx="248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Gill Sans MT" panose="020B0502020104020203" pitchFamily="34" charset="0"/>
              </a:rPr>
              <a:t>Definitions for Admissions and Release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D6072-3E51-81C0-56F1-D25C6219217F}"/>
              </a:ext>
            </a:extLst>
          </p:cNvPr>
          <p:cNvSpPr txBox="1"/>
          <p:nvPr/>
        </p:nvSpPr>
        <p:spPr>
          <a:xfrm>
            <a:off x="268183" y="5370482"/>
            <a:ext cx="186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Gill Sans MT" panose="020B0502020104020203" pitchFamily="34" charset="0"/>
              </a:rPr>
              <a:t>Next Steps: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095138-2573-BEE1-7D84-F1012338BE96}"/>
              </a:ext>
            </a:extLst>
          </p:cNvPr>
          <p:cNvSpPr txBox="1"/>
          <p:nvPr/>
        </p:nvSpPr>
        <p:spPr>
          <a:xfrm>
            <a:off x="2816727" y="5858554"/>
            <a:ext cx="157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Gill Sans MT" panose="020B0502020104020203" pitchFamily="34" charset="0"/>
              </a:rPr>
              <a:t>Data Validation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FE8C9B-67DB-04AC-E4CD-CB7568A28619}"/>
              </a:ext>
            </a:extLst>
          </p:cNvPr>
          <p:cNvSpPr txBox="1"/>
          <p:nvPr/>
        </p:nvSpPr>
        <p:spPr>
          <a:xfrm>
            <a:off x="4776505" y="5858554"/>
            <a:ext cx="24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Gill Sans MT" panose="020B0502020104020203" pitchFamily="34" charset="0"/>
              </a:rPr>
              <a:t>Final reviews and checks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C9451C-960F-5938-3D33-578B02EE905B}"/>
              </a:ext>
            </a:extLst>
          </p:cNvPr>
          <p:cNvSpPr txBox="1"/>
          <p:nvPr/>
        </p:nvSpPr>
        <p:spPr>
          <a:xfrm>
            <a:off x="7624218" y="5858554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Gill Sans MT" panose="020B0502020104020203" pitchFamily="34" charset="0"/>
              </a:rPr>
              <a:t>Agency sign off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22A749-0ED5-0D70-8506-3DEC8D4DADA7}"/>
              </a:ext>
            </a:extLst>
          </p:cNvPr>
          <p:cNvSpPr txBox="1"/>
          <p:nvPr/>
        </p:nvSpPr>
        <p:spPr>
          <a:xfrm>
            <a:off x="9693577" y="5858554"/>
            <a:ext cx="2264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Gill Sans MT" panose="020B0502020104020203" pitchFamily="34" charset="0"/>
              </a:rPr>
              <a:t>Public platform go-live</a:t>
            </a:r>
          </a:p>
          <a:p>
            <a:pPr algn="ctr"/>
            <a:r>
              <a:rPr lang="en-US" sz="1800">
                <a:latin typeface="Gill Sans MT" panose="020B0502020104020203" pitchFamily="34" charset="0"/>
              </a:rPr>
              <a:t>(Dec 2022)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03B012B-44DC-FBA3-8176-A6FFE242AA30}"/>
              </a:ext>
            </a:extLst>
          </p:cNvPr>
          <p:cNvSpPr/>
          <p:nvPr/>
        </p:nvSpPr>
        <p:spPr>
          <a:xfrm>
            <a:off x="3204154" y="5036122"/>
            <a:ext cx="796025" cy="796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310E741-F96C-BFC4-85EE-C0BF4FC9A269}"/>
              </a:ext>
            </a:extLst>
          </p:cNvPr>
          <p:cNvSpPr/>
          <p:nvPr/>
        </p:nvSpPr>
        <p:spPr>
          <a:xfrm>
            <a:off x="5652686" y="5036122"/>
            <a:ext cx="796025" cy="796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7D3A0C1-30EB-28DC-E09F-7DF37C363B3E}"/>
              </a:ext>
            </a:extLst>
          </p:cNvPr>
          <p:cNvSpPr/>
          <p:nvPr/>
        </p:nvSpPr>
        <p:spPr>
          <a:xfrm>
            <a:off x="8062689" y="5036122"/>
            <a:ext cx="796025" cy="796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BF3554-BAC8-E4FC-51EA-3ED486B00653}"/>
              </a:ext>
            </a:extLst>
          </p:cNvPr>
          <p:cNvSpPr/>
          <p:nvPr/>
        </p:nvSpPr>
        <p:spPr>
          <a:xfrm>
            <a:off x="10465801" y="5036122"/>
            <a:ext cx="796025" cy="796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 descr="Research with solid fill">
            <a:extLst>
              <a:ext uri="{FF2B5EF4-FFF2-40B4-BE49-F238E27FC236}">
                <a16:creationId xmlns:a16="http://schemas.microsoft.com/office/drawing/2014/main" id="{AC4BB7EC-A8AB-25B1-E19D-32E6CC05D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0581" y="5142366"/>
            <a:ext cx="567771" cy="567771"/>
          </a:xfrm>
          <a:prstGeom prst="rect">
            <a:avLst/>
          </a:prstGeom>
        </p:spPr>
      </p:pic>
      <p:pic>
        <p:nvPicPr>
          <p:cNvPr id="65" name="Graphic 64" descr="Bar chart with solid fill">
            <a:extLst>
              <a:ext uri="{FF2B5EF4-FFF2-40B4-BE49-F238E27FC236}">
                <a16:creationId xmlns:a16="http://schemas.microsoft.com/office/drawing/2014/main" id="{C61C5256-CC71-DC8D-26D9-0813DA332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0659" y="5144011"/>
            <a:ext cx="567771" cy="567771"/>
          </a:xfrm>
          <a:prstGeom prst="rect">
            <a:avLst/>
          </a:prstGeom>
        </p:spPr>
      </p:pic>
      <p:pic>
        <p:nvPicPr>
          <p:cNvPr id="67" name="Graphic 66" descr="Thumbs up sign with solid fill">
            <a:extLst>
              <a:ext uri="{FF2B5EF4-FFF2-40B4-BE49-F238E27FC236}">
                <a16:creationId xmlns:a16="http://schemas.microsoft.com/office/drawing/2014/main" id="{55144441-BD14-A8E5-2256-E49422F6FE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3486" y="5129162"/>
            <a:ext cx="567771" cy="567771"/>
          </a:xfrm>
          <a:prstGeom prst="rect">
            <a:avLst/>
          </a:prstGeom>
        </p:spPr>
      </p:pic>
      <p:pic>
        <p:nvPicPr>
          <p:cNvPr id="69" name="Graphic 68" descr="Ui Ux with solid fill">
            <a:extLst>
              <a:ext uri="{FF2B5EF4-FFF2-40B4-BE49-F238E27FC236}">
                <a16:creationId xmlns:a16="http://schemas.microsoft.com/office/drawing/2014/main" id="{40043DE9-33A5-8AA7-BB1D-6C77BF0966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79928" y="5140724"/>
            <a:ext cx="567771" cy="567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F9EA46-C4C7-176A-F1D3-C5D20BFA4E2E}"/>
              </a:ext>
            </a:extLst>
          </p:cNvPr>
          <p:cNvSpPr txBox="1"/>
          <p:nvPr/>
        </p:nvSpPr>
        <p:spPr>
          <a:xfrm>
            <a:off x="3453498" y="1086054"/>
            <a:ext cx="8354187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u="sng">
                <a:latin typeface="Gill Sans MT" panose="020B0502020104020203" pitchFamily="34" charset="0"/>
              </a:rPr>
              <a:t>What is it?</a:t>
            </a:r>
            <a:endParaRPr lang="en-US" sz="500" b="1" u="sng">
              <a:latin typeface="Gill Sans MT" panose="020B05020201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>
                <a:latin typeface="Gill Sans MT" panose="020B0502020104020203" pitchFamily="34" charset="0"/>
              </a:rPr>
              <a:t>Admission and Release Data provides insights to track offender entrance into and exit from custody of the 13 county Sheriff agencies and the DOC.  </a:t>
            </a:r>
            <a:endParaRPr lang="en-US" sz="1050">
              <a:latin typeface="Gill Sans MT" panose="020B0502020104020203" pitchFamily="34" charset="0"/>
            </a:endParaRPr>
          </a:p>
          <a:p>
            <a:r>
              <a:rPr lang="en-US" b="1" u="sng">
                <a:latin typeface="Gill Sans MT" panose="020B0502020104020203" pitchFamily="34" charset="0"/>
              </a:rPr>
              <a:t>Why does it matter?</a:t>
            </a:r>
          </a:p>
          <a:p>
            <a:r>
              <a:rPr lang="en-US" sz="1800">
                <a:latin typeface="Gill Sans MT" panose="020B0502020104020203" pitchFamily="34" charset="0"/>
              </a:rPr>
              <a:t>A holistic view of this data lets us see more granular offender population at a given point in time, and thus accurately track levels and trends over time. Enabling access to this data via a dashboard enhances transparency to the public and is a foundational requirement for recidivism reporting.</a:t>
            </a:r>
            <a:endParaRPr lang="en-US" b="1">
              <a:latin typeface="Gill Sans MT" panose="020B05020201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92301-E834-6678-F39E-F05C54E899F3}"/>
              </a:ext>
            </a:extLst>
          </p:cNvPr>
          <p:cNvSpPr txBox="1"/>
          <p:nvPr/>
        </p:nvSpPr>
        <p:spPr>
          <a:xfrm>
            <a:off x="268183" y="3687119"/>
            <a:ext cx="175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b="1">
                <a:solidFill>
                  <a:prstClr val="black"/>
                </a:solidFill>
                <a:latin typeface="Gill Sans MT" panose="020B0502020104020203" pitchFamily="34" charset="0"/>
              </a:rPr>
              <a:t>Goal for Public Dashboard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31470-EF2C-5FC2-B72A-35DF4C27ABAE}"/>
              </a:ext>
            </a:extLst>
          </p:cNvPr>
          <p:cNvSpPr txBox="1"/>
          <p:nvPr/>
        </p:nvSpPr>
        <p:spPr>
          <a:xfrm>
            <a:off x="3453498" y="3779452"/>
            <a:ext cx="8354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Gill Sans MT" panose="020B0502020104020203" pitchFamily="34" charset="0"/>
              </a:rPr>
              <a:t>What will we show?</a:t>
            </a:r>
            <a:endParaRPr lang="en-US" sz="500" b="1" u="sng">
              <a:latin typeface="Gill Sans MT" panose="020B0502020104020203" pitchFamily="34" charset="0"/>
            </a:endParaRPr>
          </a:p>
          <a:p>
            <a:r>
              <a:rPr lang="en-US" sz="1800">
                <a:latin typeface="Gill Sans MT" panose="020B0502020104020203" pitchFamily="34" charset="0"/>
              </a:rPr>
              <a:t>This addition to the public-facing dashboard will display interactive visualizations that allow users to view admissions and release data with the ability to filter by locations.</a:t>
            </a:r>
            <a:endParaRPr lang="en-US" sz="105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3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CCBA-2F6E-A444-1590-FFD5BC09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Recidivism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74225-54A9-8CE5-1B80-674311C1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10370-C72B-24A2-39E3-A5815AA0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234A-D157-7C5D-59CE-1A43CB34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3435A87-EB38-2E77-EFF3-9314543DE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298083"/>
              </p:ext>
            </p:extLst>
          </p:nvPr>
        </p:nvGraphicFramePr>
        <p:xfrm>
          <a:off x="1988896" y="1210389"/>
          <a:ext cx="8211033" cy="296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95A902-20EF-4D3E-63EE-79BDD8AE1876}"/>
              </a:ext>
            </a:extLst>
          </p:cNvPr>
          <p:cNvSpPr/>
          <p:nvPr/>
        </p:nvSpPr>
        <p:spPr>
          <a:xfrm>
            <a:off x="321168" y="3487034"/>
            <a:ext cx="6411546" cy="303124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endParaRPr lang="en-US" sz="2000" kern="0">
              <a:latin typeface="Gill Sans MT" panose="020B0502020104020203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Gill Sans MT" panose="020B0502020104020203" pitchFamily="34" charset="0"/>
              </a:rPr>
              <a:t>The model has all the elements to construct statutorily and CMR required measures of rearraignment, reconviction and reincarceration at one-, two- and three-year intervals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endParaRPr lang="en-US" sz="1800">
              <a:latin typeface="Gill Sans MT" panose="020B0502020104020203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Gill Sans MT" panose="020B0502020104020203" pitchFamily="34" charset="0"/>
              </a:rPr>
              <a:t>The model anticipates the potential for future statute changes as well as alternative definitions that future criminal justice audiences may wish to explore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endParaRPr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EFCEF4E-4232-A314-E20A-D92D99B8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70" y="3429000"/>
            <a:ext cx="50101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36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4CF2-5745-B0C0-67C3-B9D1D01C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CJ360 Phase 2 Recidivism Model – Progress to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D46AB-EF43-FF34-3687-AA5BEB38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6B6E0-1AB6-E1EC-E3C9-77396783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0757-3E6E-A0A2-DCCB-B60B3CDE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DFA719-FCA7-251C-EABC-59836D56BDAB}"/>
              </a:ext>
            </a:extLst>
          </p:cNvPr>
          <p:cNvGraphicFramePr/>
          <p:nvPr/>
        </p:nvGraphicFramePr>
        <p:xfrm>
          <a:off x="-1759846" y="1605765"/>
          <a:ext cx="7387737" cy="491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4A9C0E3-71D8-6A70-AE03-C40ED14AC33E}"/>
              </a:ext>
            </a:extLst>
          </p:cNvPr>
          <p:cNvSpPr/>
          <p:nvPr/>
        </p:nvSpPr>
        <p:spPr>
          <a:xfrm>
            <a:off x="3528856" y="2236206"/>
            <a:ext cx="8321884" cy="505534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 panose="020B0502020104020203" pitchFamily="34" charset="0"/>
              </a:rPr>
              <a:t>Established initial data feeds from 13 sheriffs, the DOC, Massachusetts State Police, Trial Court, and Probation to ingest all required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 panose="020B0502020104020203" pitchFamily="34" charset="0"/>
              </a:rPr>
              <a:t>Established sustainable infrastructure based on automated, regular data feeds that eliminates concerns about stale, out-of-date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 panose="020B0502020104020203" pitchFamily="34" charset="0"/>
              </a:rPr>
              <a:t>Built foundational recidivism model for three different types of recidivism: Rearraignment, Reconviction, and Reincarceration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 panose="020B0502020104020203" pitchFamily="34" charset="0"/>
              </a:rPr>
              <a:t>Developed a flexible approach that supports both </a:t>
            </a:r>
            <a:r>
              <a:rPr lang="en-US" sz="2000" err="1">
                <a:latin typeface="Gill Sans MT" panose="020B0502020104020203" pitchFamily="34" charset="0"/>
              </a:rPr>
              <a:t>CMR</a:t>
            </a:r>
            <a:r>
              <a:rPr lang="en-US" sz="2000">
                <a:latin typeface="Gill Sans MT" panose="020B0502020104020203" pitchFamily="34" charset="0"/>
              </a:rPr>
              <a:t> Statue requirements and other types of queries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1F497D"/>
                </a:solidFill>
                <a:latin typeface="Gill Sans MT" panose="020B0502020104020203" pitchFamily="34" charset="0"/>
              </a:rPr>
              <a:t>Phase 3 will begin to develop public reporting of anonymized reincarceration recidivism data, per Statute requirement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endParaRPr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6D0F09-4FCA-5EC5-DBAC-C67AA975D698}"/>
              </a:ext>
            </a:extLst>
          </p:cNvPr>
          <p:cNvSpPr/>
          <p:nvPr/>
        </p:nvSpPr>
        <p:spPr>
          <a:xfrm>
            <a:off x="3310728" y="1129699"/>
            <a:ext cx="8321884" cy="1069183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en-US" b="1">
                <a:latin typeface="Gill Sans MT" panose="020B0502020104020203" pitchFamily="34" charset="0"/>
              </a:rPr>
              <a:t>The cross-tracking platform foundation enables a comprehensive, trailblazing model across all state and local custodial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359562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58AE-EDDD-4D01-2272-0CD906D5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CJ360 Phase 2 Recidivism Model –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8BAC-5A09-BE35-D742-29DF272A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558215"/>
            <a:ext cx="11810999" cy="49600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Develop report for </a:t>
            </a:r>
            <a:r>
              <a:rPr lang="en-US" err="1"/>
              <a:t>CMR</a:t>
            </a:r>
            <a:r>
              <a:rPr lang="en-US"/>
              <a:t>-required Year 1,2, and 3 reincarceration rates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800"/>
              <a:t>Organize, normalize, anonymize, and present the events and results from Phase 2 model development to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Integrate Parole data into the model, as required by </a:t>
            </a:r>
            <a:r>
              <a:rPr lang="en-US" err="1"/>
              <a:t>CMR</a:t>
            </a:r>
            <a:endParaRPr lang="en-US"/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800"/>
              <a:t>Will support additional purposes and queries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Improve Data Completeness and Validate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800"/>
              <a:t>Necessary for a cohesive view across the Commonwealth, avoiding potential skewing/bias by agency (e.g., being able to determine recidivism events vs not having data making recidivism artificially low)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800"/>
              <a:t>Integrate agencies that are not using PCF numbers (Name and DOB search)</a:t>
            </a:r>
          </a:p>
          <a:p>
            <a:pPr marL="1561887" lvl="2" indent="-342900">
              <a:buFont typeface="Arial" panose="020B0604020202020204" pitchFamily="34" charset="0"/>
              <a:buChar char="•"/>
            </a:pPr>
            <a:r>
              <a:rPr lang="en-US" sz="1800"/>
              <a:t>Leverage the probabilistic matching algorithm developed in Phase 2 for Offender 360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800">
                <a:cs typeface="Calibri"/>
              </a:rPr>
              <a:t>Include all releases to the community (mapping of Admissions/Releases part of Phase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Improve Data Quality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800"/>
              <a:t>Consistent formatting of PCF numbers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911F-8DEC-B8A1-38BE-7A968A93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B405-2D72-9153-6E9F-276E293D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CFF72-4BEC-143B-B993-540F6908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8EFF5-CB9D-9336-11B2-03A76BDC9209}"/>
              </a:ext>
            </a:extLst>
          </p:cNvPr>
          <p:cNvSpPr/>
          <p:nvPr/>
        </p:nvSpPr>
        <p:spPr>
          <a:xfrm>
            <a:off x="1390111" y="997712"/>
            <a:ext cx="9408602" cy="50451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r>
              <a:rPr lang="en-US" b="1">
                <a:latin typeface="Gill Sans MT" panose="020B0502020104020203" pitchFamily="34" charset="0"/>
              </a:rPr>
              <a:t>During Phase 3, in order to meet Statute requirements, we will:</a:t>
            </a:r>
          </a:p>
        </p:txBody>
      </p:sp>
    </p:spTree>
    <p:extLst>
      <p:ext uri="{BB962C8B-B14F-4D97-AF65-F5344CB8AC3E}">
        <p14:creationId xmlns:p14="http://schemas.microsoft.com/office/powerpoint/2010/main" val="2344699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BTA Grid 16:9">
  <a:themeElements>
    <a:clrScheme name="xxx">
      <a:dk1>
        <a:srgbClr val="000000"/>
      </a:dk1>
      <a:lt1>
        <a:srgbClr val="FFFFFF"/>
      </a:lt1>
      <a:dk2>
        <a:srgbClr val="00269E"/>
      </a:dk2>
      <a:lt2>
        <a:srgbClr val="F2F2F2"/>
      </a:lt2>
      <a:accent1>
        <a:srgbClr val="001042"/>
      </a:accent1>
      <a:accent2>
        <a:srgbClr val="001C76"/>
      </a:accent2>
      <a:accent3>
        <a:srgbClr val="5BBB2B"/>
      </a:accent3>
      <a:accent4>
        <a:srgbClr val="99CCFF"/>
      </a:accent4>
      <a:accent5>
        <a:srgbClr val="808080"/>
      </a:accent5>
      <a:accent6>
        <a:srgbClr val="00ABAB"/>
      </a:accent6>
      <a:hlink>
        <a:srgbClr val="5BBB2B"/>
      </a:hlink>
      <a:folHlink>
        <a:srgbClr val="00ABAB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C6F61F5AB3C43BCDE213D1D7F864B" ma:contentTypeVersion="12" ma:contentTypeDescription="Create a new document." ma:contentTypeScope="" ma:versionID="8772725c5d8463b19e659906a873e311">
  <xsd:schema xmlns:xsd="http://www.w3.org/2001/XMLSchema" xmlns:xs="http://www.w3.org/2001/XMLSchema" xmlns:p="http://schemas.microsoft.com/office/2006/metadata/properties" xmlns:ns2="ceba6b1f-fb9f-40b9-b59e-8d52a9892625" xmlns:ns3="2641b359-cb7f-4581-a562-46f25a703be6" targetNamespace="http://schemas.microsoft.com/office/2006/metadata/properties" ma:root="true" ma:fieldsID="af403df93a516c931f9d1ab98b148745" ns2:_="" ns3:_="">
    <xsd:import namespace="ceba6b1f-fb9f-40b9-b59e-8d52a9892625"/>
    <xsd:import namespace="2641b359-cb7f-4581-a562-46f25a703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a6b1f-fb9f-40b9-b59e-8d52a9892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1b359-cb7f-4581-a562-46f25a703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3B895-75B6-43F3-B060-50C893BC94F2}">
  <ds:schemaRefs>
    <ds:schemaRef ds:uri="9f0483ee-4524-4129-9eef-7c4b385abedf"/>
    <ds:schemaRef ds:uri="ce8430b9-bb0e-4f66-85d5-a434a3990a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5C3189-2CFB-4786-A157-8142322DBC5E}">
  <ds:schemaRefs>
    <ds:schemaRef ds:uri="2641b359-cb7f-4581-a562-46f25a703be6"/>
    <ds:schemaRef ds:uri="ceba6b1f-fb9f-40b9-b59e-8d52a98926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A5E279-8224-4198-AB45-ABB452D3BF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4095</Words>
  <Application>Microsoft Office PowerPoint</Application>
  <PresentationFormat>Custom</PresentationFormat>
  <Paragraphs>426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 MT</vt:lpstr>
      <vt:lpstr>Trebuchet MS</vt:lpstr>
      <vt:lpstr>Wingdings</vt:lpstr>
      <vt:lpstr>Office Theme</vt:lpstr>
      <vt:lpstr>MBTA Grid 16:9</vt:lpstr>
      <vt:lpstr>think-cell Slide</vt:lpstr>
      <vt:lpstr>PowerPoint Presentation</vt:lpstr>
      <vt:lpstr>Agenda</vt:lpstr>
      <vt:lpstr>CY2022 Roadmap Updates: Q3/Q4 2022</vt:lpstr>
      <vt:lpstr>Phase 2 Overall Deliverable Status</vt:lpstr>
      <vt:lpstr>CY2022 Q4 Public Platform Releases: Monthly Snapshot</vt:lpstr>
      <vt:lpstr>CY2022 Q4 Public Platform Releases: Admissions and Release Data</vt:lpstr>
      <vt:lpstr>Recidivism Overview</vt:lpstr>
      <vt:lpstr>CJ360 Phase 2 Recidivism Model – Progress to Date</vt:lpstr>
      <vt:lpstr>CJ360 Phase 2 Recidivism Model – Next Steps</vt:lpstr>
      <vt:lpstr>CY2023 Q1 and Q2 High-Level Goals and Deliverables</vt:lpstr>
      <vt:lpstr>PowerPoint Presentation</vt:lpstr>
      <vt:lpstr>CJ360 Workplan: Q3/Q4 2022</vt:lpstr>
      <vt:lpstr>CJ360 Workplan: Q1/Q2 2023</vt:lpstr>
      <vt:lpstr>CJ360 Workplan: Q3/Q4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ANF</dc:creator>
  <cp:lastModifiedBy>Collins, Kerry (EPS)</cp:lastModifiedBy>
  <cp:revision>3</cp:revision>
  <cp:lastPrinted>2022-09-19T11:47:56Z</cp:lastPrinted>
  <dcterms:created xsi:type="dcterms:W3CDTF">2020-09-04T18:17:45Z</dcterms:created>
  <dcterms:modified xsi:type="dcterms:W3CDTF">2022-12-01T01:33:00Z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0x010100DE2B0AEA9BBAC6449FCD845D956316F6</vt:lpwstr>
  </property>
  <property fmtid="{D5CDD505-2E9C-101B-9397-08002B2CF9AE}" pid="3" name="Assignedto">
    <vt:lpwstr/>
  </property>
  <property fmtid="{D5CDD505-2E9C-101B-9397-08002B2CF9AE}" pid="4" name="ApproverAssignedto">
    <vt:lpwstr/>
  </property>
  <property fmtid="{D5CDD505-2E9C-101B-9397-08002B2CF9AE}" pid="5" name="Status">
    <vt:lpwstr>Enter Choice #1</vt:lpwstr>
  </property>
  <property fmtid="{D5CDD505-2E9C-101B-9397-08002B2CF9AE}" pid="6" name="TaxKeyword">
    <vt:lpwstr/>
  </property>
</Properties>
</file>